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0"/>
  </p:notesMasterIdLst>
  <p:sldIdLst>
    <p:sldId id="851" r:id="rId2"/>
    <p:sldId id="853" r:id="rId3"/>
    <p:sldId id="1026" r:id="rId4"/>
    <p:sldId id="285" r:id="rId5"/>
    <p:sldId id="287" r:id="rId6"/>
    <p:sldId id="286" r:id="rId7"/>
    <p:sldId id="1033" r:id="rId8"/>
    <p:sldId id="1034" r:id="rId9"/>
  </p:sldIdLst>
  <p:sldSz cx="12801600" cy="9601200" type="A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5"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FF99"/>
    <a:srgbClr val="FFCCFF"/>
    <a:srgbClr val="CCECFF"/>
    <a:srgbClr val="CCCCFF"/>
    <a:srgbClr val="CC9900"/>
    <a:srgbClr val="0066FF"/>
    <a:srgbClr val="5A47E7"/>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434" autoAdjust="0"/>
  </p:normalViewPr>
  <p:slideViewPr>
    <p:cSldViewPr>
      <p:cViewPr varScale="1">
        <p:scale>
          <a:sx n="62" d="100"/>
          <a:sy n="62" d="100"/>
        </p:scale>
        <p:origin x="1358" y="72"/>
      </p:cViewPr>
      <p:guideLst>
        <p:guide orient="horz" pos="3025"/>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03" tIns="45703" rIns="91403"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0"/>
            <a:ext cx="2949575" cy="496888"/>
          </a:xfrm>
          <a:prstGeom prst="rect">
            <a:avLst/>
          </a:prstGeom>
        </p:spPr>
        <p:txBody>
          <a:bodyPr vert="horz" lIns="91403" tIns="45703" rIns="91403" bIns="45703" rtlCol="0"/>
          <a:lstStyle>
            <a:lvl1pPr algn="r">
              <a:defRPr sz="1200"/>
            </a:lvl1pPr>
          </a:lstStyle>
          <a:p>
            <a:fld id="{AA74DCB6-339A-408E-8566-C66A1BEC787D}"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5700" cy="3724275"/>
          </a:xfrm>
          <a:prstGeom prst="rect">
            <a:avLst/>
          </a:prstGeom>
          <a:noFill/>
          <a:ln w="12700">
            <a:solidFill>
              <a:prstClr val="black"/>
            </a:solidFill>
          </a:ln>
        </p:spPr>
        <p:txBody>
          <a:bodyPr vert="horz" lIns="91403" tIns="45703" rIns="91403" bIns="45703" rtlCol="0" anchor="ctr"/>
          <a:lstStyle/>
          <a:p>
            <a:endParaRPr lang="ja-JP" altLang="en-US"/>
          </a:p>
        </p:txBody>
      </p:sp>
      <p:sp>
        <p:nvSpPr>
          <p:cNvPr id="5" name="ノート プレースホルダー 4"/>
          <p:cNvSpPr>
            <a:spLocks noGrp="1"/>
          </p:cNvSpPr>
          <p:nvPr>
            <p:ph type="body" sz="quarter" idx="3"/>
          </p:nvPr>
        </p:nvSpPr>
        <p:spPr>
          <a:xfrm>
            <a:off x="681043" y="4721226"/>
            <a:ext cx="5445125" cy="4471988"/>
          </a:xfrm>
          <a:prstGeom prst="rect">
            <a:avLst/>
          </a:prstGeom>
        </p:spPr>
        <p:txBody>
          <a:bodyPr vert="horz" lIns="91403" tIns="45703" rIns="91403"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03" tIns="45703" rIns="91403"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3"/>
            <a:ext cx="2949575" cy="496887"/>
          </a:xfrm>
          <a:prstGeom prst="rect">
            <a:avLst/>
          </a:prstGeom>
        </p:spPr>
        <p:txBody>
          <a:bodyPr vert="horz" lIns="91403" tIns="45703" rIns="91403" bIns="45703" rtlCol="0" anchor="b"/>
          <a:lstStyle>
            <a:lvl1pPr algn="r">
              <a:defRPr sz="1200"/>
            </a:lvl1pPr>
          </a:lstStyle>
          <a:p>
            <a:fld id="{73A34A13-4B76-4D1C-807E-D1BBE6121CCF}" type="slidenum">
              <a:rPr kumimoji="1" lang="ja-JP" altLang="en-US" smtClean="0"/>
              <a:t>‹#›</a:t>
            </a:fld>
            <a:endParaRPr kumimoji="1" lang="ja-JP" altLang="en-US"/>
          </a:p>
        </p:txBody>
      </p:sp>
    </p:spTree>
    <p:extLst>
      <p:ext uri="{BB962C8B-B14F-4D97-AF65-F5344CB8AC3E}">
        <p14:creationId xmlns:p14="http://schemas.microsoft.com/office/powerpoint/2010/main" val="3607650404"/>
      </p:ext>
    </p:extLst>
  </p:cSld>
  <p:clrMap bg1="lt1" tx1="dk1" bg2="lt2" tx2="dk2" accent1="accent1" accent2="accent2" accent3="accent3" accent4="accent4" accent5="accent5" accent6="accent6" hlink="hlink" folHlink="folHlink"/>
  <p:notesStyle>
    <a:lvl1pPr marL="0" algn="l" defTabSz="1122065" rtl="0" eaLnBrk="1" latinLnBrk="0" hangingPunct="1">
      <a:defRPr kumimoji="1" sz="1473" kern="1200">
        <a:solidFill>
          <a:schemeClr val="tx1"/>
        </a:solidFill>
        <a:latin typeface="+mn-lt"/>
        <a:ea typeface="+mn-ea"/>
        <a:cs typeface="+mn-cs"/>
      </a:defRPr>
    </a:lvl1pPr>
    <a:lvl2pPr marL="561033" algn="l" defTabSz="1122065" rtl="0" eaLnBrk="1" latinLnBrk="0" hangingPunct="1">
      <a:defRPr kumimoji="1" sz="1473" kern="1200">
        <a:solidFill>
          <a:schemeClr val="tx1"/>
        </a:solidFill>
        <a:latin typeface="+mn-lt"/>
        <a:ea typeface="+mn-ea"/>
        <a:cs typeface="+mn-cs"/>
      </a:defRPr>
    </a:lvl2pPr>
    <a:lvl3pPr marL="1122065" algn="l" defTabSz="1122065" rtl="0" eaLnBrk="1" latinLnBrk="0" hangingPunct="1">
      <a:defRPr kumimoji="1" sz="1473" kern="1200">
        <a:solidFill>
          <a:schemeClr val="tx1"/>
        </a:solidFill>
        <a:latin typeface="+mn-lt"/>
        <a:ea typeface="+mn-ea"/>
        <a:cs typeface="+mn-cs"/>
      </a:defRPr>
    </a:lvl3pPr>
    <a:lvl4pPr marL="1683097" algn="l" defTabSz="1122065" rtl="0" eaLnBrk="1" latinLnBrk="0" hangingPunct="1">
      <a:defRPr kumimoji="1" sz="1473" kern="1200">
        <a:solidFill>
          <a:schemeClr val="tx1"/>
        </a:solidFill>
        <a:latin typeface="+mn-lt"/>
        <a:ea typeface="+mn-ea"/>
        <a:cs typeface="+mn-cs"/>
      </a:defRPr>
    </a:lvl4pPr>
    <a:lvl5pPr marL="2244129" algn="l" defTabSz="1122065" rtl="0" eaLnBrk="1" latinLnBrk="0" hangingPunct="1">
      <a:defRPr kumimoji="1" sz="1473" kern="1200">
        <a:solidFill>
          <a:schemeClr val="tx1"/>
        </a:solidFill>
        <a:latin typeface="+mn-lt"/>
        <a:ea typeface="+mn-ea"/>
        <a:cs typeface="+mn-cs"/>
      </a:defRPr>
    </a:lvl5pPr>
    <a:lvl6pPr marL="2805162" algn="l" defTabSz="1122065" rtl="0" eaLnBrk="1" latinLnBrk="0" hangingPunct="1">
      <a:defRPr kumimoji="1" sz="1473" kern="1200">
        <a:solidFill>
          <a:schemeClr val="tx1"/>
        </a:solidFill>
        <a:latin typeface="+mn-lt"/>
        <a:ea typeface="+mn-ea"/>
        <a:cs typeface="+mn-cs"/>
      </a:defRPr>
    </a:lvl6pPr>
    <a:lvl7pPr marL="3366195" algn="l" defTabSz="1122065" rtl="0" eaLnBrk="1" latinLnBrk="0" hangingPunct="1">
      <a:defRPr kumimoji="1" sz="1473" kern="1200">
        <a:solidFill>
          <a:schemeClr val="tx1"/>
        </a:solidFill>
        <a:latin typeface="+mn-lt"/>
        <a:ea typeface="+mn-ea"/>
        <a:cs typeface="+mn-cs"/>
      </a:defRPr>
    </a:lvl7pPr>
    <a:lvl8pPr marL="3927227" algn="l" defTabSz="1122065" rtl="0" eaLnBrk="1" latinLnBrk="0" hangingPunct="1">
      <a:defRPr kumimoji="1" sz="1473" kern="1200">
        <a:solidFill>
          <a:schemeClr val="tx1"/>
        </a:solidFill>
        <a:latin typeface="+mn-lt"/>
        <a:ea typeface="+mn-ea"/>
        <a:cs typeface="+mn-cs"/>
      </a:defRPr>
    </a:lvl8pPr>
    <a:lvl9pPr marL="4488259" algn="l" defTabSz="1122065" rtl="0" eaLnBrk="1" latinLnBrk="0" hangingPunct="1">
      <a:defRPr kumimoji="1" sz="14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254D86D8-8C84-46F4-BA88-457E7BE2695C}"/>
              </a:ext>
            </a:extLst>
          </p:cNvPr>
          <p:cNvSpPr>
            <a:spLocks noGrp="1" noRot="1" noChangeAspect="1" noChangeArrowheads="1" noTextEdit="1"/>
          </p:cNvSpPr>
          <p:nvPr>
            <p:ph type="sldImg"/>
          </p:nvPr>
        </p:nvSpPr>
        <p:spPr>
          <a:ln/>
        </p:spPr>
      </p:sp>
      <p:sp>
        <p:nvSpPr>
          <p:cNvPr id="4099" name="ノート プレースホルダー 2">
            <a:extLst>
              <a:ext uri="{FF2B5EF4-FFF2-40B4-BE49-F238E27FC236}">
                <a16:creationId xmlns:a16="http://schemas.microsoft.com/office/drawing/2014/main" id="{79ABA31A-3978-4DA7-9588-0405D249E0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100" name="スライド番号プレースホルダー 3">
            <a:extLst>
              <a:ext uri="{FF2B5EF4-FFF2-40B4-BE49-F238E27FC236}">
                <a16:creationId xmlns:a16="http://schemas.microsoft.com/office/drawing/2014/main" id="{9F08A82E-2261-4235-A36B-7430145F0A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4538" indent="-285750">
              <a:defRPr kumimoji="1">
                <a:solidFill>
                  <a:schemeClr val="tx1"/>
                </a:solidFill>
                <a:latin typeface="游ゴシック" panose="020B0400000000000000" pitchFamily="50" charset="-128"/>
                <a:ea typeface="游ゴシック" panose="020B0400000000000000" pitchFamily="50" charset="-128"/>
              </a:defRPr>
            </a:lvl2pPr>
            <a:lvl3pPr marL="1146175" indent="-228600">
              <a:defRPr kumimoji="1">
                <a:solidFill>
                  <a:schemeClr val="tx1"/>
                </a:solidFill>
                <a:latin typeface="游ゴシック" panose="020B0400000000000000" pitchFamily="50" charset="-128"/>
                <a:ea typeface="游ゴシック" panose="020B0400000000000000" pitchFamily="50" charset="-128"/>
              </a:defRPr>
            </a:lvl3pPr>
            <a:lvl4pPr marL="1604963" indent="-228600">
              <a:defRPr kumimoji="1">
                <a:solidFill>
                  <a:schemeClr val="tx1"/>
                </a:solidFill>
                <a:latin typeface="游ゴシック" panose="020B0400000000000000" pitchFamily="50" charset="-128"/>
                <a:ea typeface="游ゴシック" panose="020B0400000000000000" pitchFamily="50" charset="-128"/>
              </a:defRPr>
            </a:lvl4pPr>
            <a:lvl5pPr marL="2063750" indent="-228600">
              <a:defRPr kumimoji="1">
                <a:solidFill>
                  <a:schemeClr val="tx1"/>
                </a:solidFill>
                <a:latin typeface="游ゴシック" panose="020B0400000000000000" pitchFamily="50" charset="-128"/>
                <a:ea typeface="游ゴシック" panose="020B0400000000000000" pitchFamily="50" charset="-128"/>
              </a:defRPr>
            </a:lvl5pPr>
            <a:lvl6pPr marL="25209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81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353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9255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5B5E4070-980A-4D3C-A08C-3CD2B02DD61A}" type="slidenum">
              <a:rPr lang="ja-JP" altLang="en-US" smtClean="0">
                <a:latin typeface="Calibri" panose="020F0502020204030204" pitchFamily="34" charset="0"/>
                <a:ea typeface="ＭＳ Ｐゴシック" panose="020B0600070205080204" pitchFamily="50" charset="-128"/>
              </a:rPr>
              <a:pPr fontAlgn="base">
                <a:spcBef>
                  <a:spcPct val="0"/>
                </a:spcBef>
                <a:spcAft>
                  <a:spcPct val="0"/>
                </a:spcAft>
              </a:pPr>
              <a:t>1</a:t>
            </a:fld>
            <a:endParaRPr lang="ja-JP" altLang="en-US">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4</a:t>
            </a:fld>
            <a:endParaRPr kumimoji="1" lang="ja-JP" altLang="en-US"/>
          </a:p>
        </p:txBody>
      </p:sp>
    </p:spTree>
    <p:extLst>
      <p:ext uri="{BB962C8B-B14F-4D97-AF65-F5344CB8AC3E}">
        <p14:creationId xmlns:p14="http://schemas.microsoft.com/office/powerpoint/2010/main" val="24889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6</a:t>
            </a:fld>
            <a:endParaRPr kumimoji="1" lang="ja-JP" altLang="en-US"/>
          </a:p>
        </p:txBody>
      </p:sp>
    </p:spTree>
    <p:extLst>
      <p:ext uri="{BB962C8B-B14F-4D97-AF65-F5344CB8AC3E}">
        <p14:creationId xmlns:p14="http://schemas.microsoft.com/office/powerpoint/2010/main" val="292301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A8AB-DD8E-5F49-2244-C1A80DC52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2B8745-0BDC-657B-B2EB-545B1CAE8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4DC2E6-0675-D308-462B-1583B028EF1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0D87D710-AC52-166C-9ECC-33BA0E444B75}"/>
              </a:ext>
            </a:extLst>
          </p:cNvPr>
          <p:cNvSpPr>
            <a:spLocks noGrp="1"/>
          </p:cNvSpPr>
          <p:nvPr>
            <p:ph type="sldNum" sz="quarter" idx="10"/>
          </p:nvPr>
        </p:nvSpPr>
        <p:spPr/>
        <p:txBody>
          <a:bodyPr/>
          <a:lstStyle/>
          <a:p>
            <a:fld id="{D1944BA3-4366-40E7-BDA7-36C59C4D60BB}" type="slidenum">
              <a:rPr kumimoji="1" lang="ja-JP" altLang="en-US" smtClean="0"/>
              <a:t>7</a:t>
            </a:fld>
            <a:endParaRPr kumimoji="1" lang="ja-JP" altLang="en-US"/>
          </a:p>
        </p:txBody>
      </p:sp>
    </p:spTree>
    <p:extLst>
      <p:ext uri="{BB962C8B-B14F-4D97-AF65-F5344CB8AC3E}">
        <p14:creationId xmlns:p14="http://schemas.microsoft.com/office/powerpoint/2010/main" val="129219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A8AB-DD8E-5F49-2244-C1A80DC52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2B8745-0BDC-657B-B2EB-545B1CAE8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4DC2E6-0675-D308-462B-1583B028EF1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0D87D710-AC52-166C-9ECC-33BA0E444B75}"/>
              </a:ext>
            </a:extLst>
          </p:cNvPr>
          <p:cNvSpPr>
            <a:spLocks noGrp="1"/>
          </p:cNvSpPr>
          <p:nvPr>
            <p:ph type="sldNum" sz="quarter" idx="10"/>
          </p:nvPr>
        </p:nvSpPr>
        <p:spPr/>
        <p:txBody>
          <a:bodyPr/>
          <a:lstStyle/>
          <a:p>
            <a:fld id="{D1944BA3-4366-40E7-BDA7-36C59C4D60BB}" type="slidenum">
              <a:rPr kumimoji="1" lang="ja-JP" altLang="en-US" smtClean="0"/>
              <a:t>8</a:t>
            </a:fld>
            <a:endParaRPr kumimoji="1" lang="ja-JP" altLang="en-US"/>
          </a:p>
        </p:txBody>
      </p:sp>
    </p:spTree>
    <p:extLst>
      <p:ext uri="{BB962C8B-B14F-4D97-AF65-F5344CB8AC3E}">
        <p14:creationId xmlns:p14="http://schemas.microsoft.com/office/powerpoint/2010/main" val="184830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69387-9128-4025-94C7-02610BCA04F1}"/>
              </a:ext>
            </a:extLst>
          </p:cNvPr>
          <p:cNvSpPr>
            <a:spLocks noGrp="1"/>
          </p:cNvSpPr>
          <p:nvPr>
            <p:ph type="ctrTitle"/>
          </p:nvPr>
        </p:nvSpPr>
        <p:spPr>
          <a:xfrm>
            <a:off x="1600200" y="1571308"/>
            <a:ext cx="9601200" cy="3342640"/>
          </a:xfrm>
        </p:spPr>
        <p:txBody>
          <a:bodyPr anchor="b"/>
          <a:lstStyle>
            <a:lvl1pPr algn="ctr">
              <a:defRPr sz="63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B7C21B-B798-4A94-8802-2CDF699C0D93}"/>
              </a:ext>
            </a:extLst>
          </p:cNvPr>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5FEB13-F368-4C4D-8A9F-FCAD0A3B072E}"/>
              </a:ext>
            </a:extLst>
          </p:cNvPr>
          <p:cNvSpPr>
            <a:spLocks noGrp="1"/>
          </p:cNvSpPr>
          <p:nvPr>
            <p:ph type="dt" sz="half" idx="10"/>
          </p:nvPr>
        </p:nvSpPr>
        <p:spPr/>
        <p:txBody>
          <a:bodyPr/>
          <a:lstStyle/>
          <a:p>
            <a:fld id="{CCE06E14-5F90-49D9-9F3F-785CEAA402EA}"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DF511EBB-E398-40A4-87CD-FD53B42269C7}"/>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A9F22CCE-0FC6-4F36-BF46-3F4BE23B3A17}"/>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511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6128CC-1F9C-42ED-8EBE-2113BEB4E8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E3B97B8-6AA1-43BC-A68C-29275E6F1AC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17094E-690A-46D6-A043-E959E76AB4C1}"/>
              </a:ext>
            </a:extLst>
          </p:cNvPr>
          <p:cNvSpPr>
            <a:spLocks noGrp="1"/>
          </p:cNvSpPr>
          <p:nvPr>
            <p:ph type="dt" sz="half" idx="10"/>
          </p:nvPr>
        </p:nvSpPr>
        <p:spPr/>
        <p:txBody>
          <a:bodyPr/>
          <a:lstStyle/>
          <a:p>
            <a:pPr defTabSz="1247741"/>
            <a:fld id="{683FBF18-D399-44D4-A1C3-C51B19BA01A8}" type="datetime1">
              <a:rPr lang="ja-JP" altLang="en-US" smtClean="0">
                <a:solidFill>
                  <a:prstClr val="black">
                    <a:tint val="75000"/>
                  </a:prstClr>
                </a:solidFill>
              </a:rPr>
              <a:pPr defTabSz="1247741"/>
              <a:t>2024/11/5</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0153D612-8D58-43E0-A535-70FD87BB3B69}"/>
              </a:ext>
            </a:extLst>
          </p:cNvPr>
          <p:cNvSpPr>
            <a:spLocks noGrp="1"/>
          </p:cNvSpPr>
          <p:nvPr>
            <p:ph type="ftr" sz="quarter" idx="11"/>
          </p:nvPr>
        </p:nvSpPr>
        <p:spPr/>
        <p:txBody>
          <a:bodyPr/>
          <a:lstStyle/>
          <a:p>
            <a:pPr defTabSz="1247741"/>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4E9FE7BA-A831-40F2-9C16-825AE3DB62CD}"/>
              </a:ext>
            </a:extLst>
          </p:cNvPr>
          <p:cNvSpPr>
            <a:spLocks noGrp="1"/>
          </p:cNvSpPr>
          <p:nvPr>
            <p:ph type="sldNum" sz="quarter" idx="12"/>
          </p:nvPr>
        </p:nvSpPr>
        <p:spPr/>
        <p:txBody>
          <a:bodyPr/>
          <a:lstStyle/>
          <a:p>
            <a:pPr defTabSz="1247741"/>
            <a:fld id="{10A50C96-ACB5-4B64-8148-1F1E3BBF9FF2}" type="slidenum">
              <a:rPr lang="ja-JP" altLang="en-US" smtClean="0">
                <a:solidFill>
                  <a:prstClr val="black">
                    <a:tint val="75000"/>
                  </a:prstClr>
                </a:solidFill>
              </a:rPr>
              <a:pPr defTabSz="1247741"/>
              <a:t>‹#›</a:t>
            </a:fld>
            <a:endParaRPr lang="ja-JP" altLang="en-US">
              <a:solidFill>
                <a:prstClr val="black">
                  <a:tint val="75000"/>
                </a:prstClr>
              </a:solidFill>
            </a:endParaRPr>
          </a:p>
        </p:txBody>
      </p:sp>
    </p:spTree>
    <p:extLst>
      <p:ext uri="{BB962C8B-B14F-4D97-AF65-F5344CB8AC3E}">
        <p14:creationId xmlns:p14="http://schemas.microsoft.com/office/powerpoint/2010/main" val="40775838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2E44197-6FEE-44A7-B82C-BBE51C96A6C3}"/>
              </a:ext>
            </a:extLst>
          </p:cNvPr>
          <p:cNvSpPr>
            <a:spLocks noGrp="1"/>
          </p:cNvSpPr>
          <p:nvPr>
            <p:ph type="title" orient="vert"/>
          </p:nvPr>
        </p:nvSpPr>
        <p:spPr>
          <a:xfrm>
            <a:off x="9161145" y="511175"/>
            <a:ext cx="2760345" cy="813657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BECE4D-00E9-4678-A8AA-51F8A9F91084}"/>
              </a:ext>
            </a:extLst>
          </p:cNvPr>
          <p:cNvSpPr>
            <a:spLocks noGrp="1"/>
          </p:cNvSpPr>
          <p:nvPr>
            <p:ph type="body" orient="vert" idx="1"/>
          </p:nvPr>
        </p:nvSpPr>
        <p:spPr>
          <a:xfrm>
            <a:off x="880110" y="511175"/>
            <a:ext cx="8121015" cy="813657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F50E5C-685E-40A3-8EBA-2A0402EB4346}"/>
              </a:ext>
            </a:extLst>
          </p:cNvPr>
          <p:cNvSpPr>
            <a:spLocks noGrp="1"/>
          </p:cNvSpPr>
          <p:nvPr>
            <p:ph type="dt" sz="half" idx="10"/>
          </p:nvPr>
        </p:nvSpPr>
        <p:spPr/>
        <p:txBody>
          <a:bodyPr/>
          <a:lstStyle/>
          <a:p>
            <a:fld id="{7CE01D42-EE54-4736-957B-2A039CBD89C3}"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E6D225F5-8645-43BB-9B72-34F521F2ACF2}"/>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7ABF4A20-2E3C-4E92-9AB5-27E500E490F4}"/>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40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22F8F-7AC7-4F67-8D94-9348A514B3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771B9C-F243-44AE-9D3B-12042BAFE11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09E3F2-3346-41CF-BD7D-54A3949AB474}"/>
              </a:ext>
            </a:extLst>
          </p:cNvPr>
          <p:cNvSpPr>
            <a:spLocks noGrp="1"/>
          </p:cNvSpPr>
          <p:nvPr>
            <p:ph type="dt" sz="half" idx="10"/>
          </p:nvPr>
        </p:nvSpPr>
        <p:spPr/>
        <p:txBody>
          <a:bodyPr/>
          <a:lstStyle/>
          <a:p>
            <a:fld id="{1A3A181A-0D52-4797-9C6D-1BB2403CEF11}"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F028321C-1D9F-4446-BFF6-DAF9DC3533B7}"/>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C0C8B003-EC50-4399-8C72-96C757F071D3}"/>
              </a:ext>
            </a:extLst>
          </p:cNvPr>
          <p:cNvSpPr>
            <a:spLocks noGrp="1"/>
          </p:cNvSpPr>
          <p:nvPr>
            <p:ph type="sldNum" sz="quarter" idx="12"/>
          </p:nvPr>
        </p:nvSpPr>
        <p:spPr/>
        <p:txBody>
          <a:bodyPr/>
          <a:lstStyle/>
          <a:p>
            <a:fld id="{49CCCD13-D0AE-4FE9-8772-35F85946D69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650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228112-5F50-4B94-A273-6E431B97C134}"/>
              </a:ext>
            </a:extLst>
          </p:cNvPr>
          <p:cNvSpPr>
            <a:spLocks noGrp="1"/>
          </p:cNvSpPr>
          <p:nvPr>
            <p:ph type="title"/>
          </p:nvPr>
        </p:nvSpPr>
        <p:spPr>
          <a:xfrm>
            <a:off x="873443" y="2393634"/>
            <a:ext cx="11041380" cy="3993832"/>
          </a:xfrm>
        </p:spPr>
        <p:txBody>
          <a:bodyPr anchor="b"/>
          <a:lstStyle>
            <a:lvl1pPr>
              <a:defRPr sz="63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49907E-F5C2-4801-9726-EFE2F6BF1692}"/>
              </a:ext>
            </a:extLst>
          </p:cNvPr>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85D0148-5414-41F6-B7DB-E3F55C41E067}"/>
              </a:ext>
            </a:extLst>
          </p:cNvPr>
          <p:cNvSpPr>
            <a:spLocks noGrp="1"/>
          </p:cNvSpPr>
          <p:nvPr>
            <p:ph type="dt" sz="half" idx="10"/>
          </p:nvPr>
        </p:nvSpPr>
        <p:spPr/>
        <p:txBody>
          <a:bodyPr/>
          <a:lstStyle/>
          <a:p>
            <a:fld id="{DDAFC3E2-1570-4598-B60F-9F8892F512A3}"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07C93B66-D437-40BA-AE5F-B07D2DAE4C2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2EA3252E-6A37-413A-A89E-61C1AB1CF8FF}"/>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152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FB166-766D-4443-9E8D-D3A8C0E423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2EAEFA-3618-4C84-AE72-742D21244ADD}"/>
              </a:ext>
            </a:extLst>
          </p:cNvPr>
          <p:cNvSpPr>
            <a:spLocks noGrp="1"/>
          </p:cNvSpPr>
          <p:nvPr>
            <p:ph sz="half" idx="1"/>
          </p:nvPr>
        </p:nvSpPr>
        <p:spPr>
          <a:xfrm>
            <a:off x="8801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04165B-9D22-4CC8-9E6C-D9806814828B}"/>
              </a:ext>
            </a:extLst>
          </p:cNvPr>
          <p:cNvSpPr>
            <a:spLocks noGrp="1"/>
          </p:cNvSpPr>
          <p:nvPr>
            <p:ph sz="half" idx="2"/>
          </p:nvPr>
        </p:nvSpPr>
        <p:spPr>
          <a:xfrm>
            <a:off x="64808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682AD0-937F-40F8-A956-D05862F12DA2}"/>
              </a:ext>
            </a:extLst>
          </p:cNvPr>
          <p:cNvSpPr>
            <a:spLocks noGrp="1"/>
          </p:cNvSpPr>
          <p:nvPr>
            <p:ph type="dt" sz="half" idx="10"/>
          </p:nvPr>
        </p:nvSpPr>
        <p:spPr/>
        <p:txBody>
          <a:bodyPr/>
          <a:lstStyle/>
          <a:p>
            <a:fld id="{3883B29C-F102-41FD-816A-A97EAF781B7A}"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9B31B0EC-596F-41B9-931E-DE2692C9795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50EBCC40-F422-4A41-9F1A-9B2E54F44856}"/>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056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87251-75B3-4797-BBB8-61BBA8421235}"/>
              </a:ext>
            </a:extLst>
          </p:cNvPr>
          <p:cNvSpPr>
            <a:spLocks noGrp="1"/>
          </p:cNvSpPr>
          <p:nvPr>
            <p:ph type="title"/>
          </p:nvPr>
        </p:nvSpPr>
        <p:spPr>
          <a:xfrm>
            <a:off x="881777" y="511176"/>
            <a:ext cx="11041380" cy="18557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0EED40-8A41-48C6-9F34-FA54506E8088}"/>
              </a:ext>
            </a:extLst>
          </p:cNvPr>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6067DEA-A045-4D4A-995B-7B32F5B8DEBE}"/>
              </a:ext>
            </a:extLst>
          </p:cNvPr>
          <p:cNvSpPr>
            <a:spLocks noGrp="1"/>
          </p:cNvSpPr>
          <p:nvPr>
            <p:ph sz="half" idx="2"/>
          </p:nvPr>
        </p:nvSpPr>
        <p:spPr>
          <a:xfrm>
            <a:off x="881778" y="3507105"/>
            <a:ext cx="5415676"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F88875F-57E6-4B7E-BA74-66FA4A1AA16E}"/>
              </a:ext>
            </a:extLst>
          </p:cNvPr>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36E7E38-123C-4963-A2CC-C0ABAFC7D6DC}"/>
              </a:ext>
            </a:extLst>
          </p:cNvPr>
          <p:cNvSpPr>
            <a:spLocks noGrp="1"/>
          </p:cNvSpPr>
          <p:nvPr>
            <p:ph sz="quarter" idx="4"/>
          </p:nvPr>
        </p:nvSpPr>
        <p:spPr>
          <a:xfrm>
            <a:off x="6480810" y="3507105"/>
            <a:ext cx="5442347"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5623D4D-C156-47F6-9AC6-C8CDDB985A8A}"/>
              </a:ext>
            </a:extLst>
          </p:cNvPr>
          <p:cNvSpPr>
            <a:spLocks noGrp="1"/>
          </p:cNvSpPr>
          <p:nvPr>
            <p:ph type="dt" sz="half" idx="10"/>
          </p:nvPr>
        </p:nvSpPr>
        <p:spPr/>
        <p:txBody>
          <a:bodyPr/>
          <a:lstStyle/>
          <a:p>
            <a:fld id="{26F983D7-5767-4207-951A-ABD45A918894}"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845F426E-273E-43CA-A20B-E24FEB51D2B9}"/>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3303FDA5-64D2-4139-9943-5553347E1E9C}"/>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211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13952-B956-40BE-BBED-B553282A050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51362D9-66F3-4AB7-981D-254135EAC9D3}"/>
              </a:ext>
            </a:extLst>
          </p:cNvPr>
          <p:cNvSpPr>
            <a:spLocks noGrp="1"/>
          </p:cNvSpPr>
          <p:nvPr>
            <p:ph type="dt" sz="half" idx="10"/>
          </p:nvPr>
        </p:nvSpPr>
        <p:spPr/>
        <p:txBody>
          <a:bodyPr/>
          <a:lstStyle/>
          <a:p>
            <a:fld id="{676AFA6A-7AC7-4EB9-9107-C3F4467B30D6}"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7616B190-92F0-4EAA-914D-813C690E1141}"/>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C888D9B1-5034-47CE-AB7D-24BA0FD4844B}"/>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50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A087F63-E62B-4AE5-B3AA-07040C959618}"/>
              </a:ext>
            </a:extLst>
          </p:cNvPr>
          <p:cNvSpPr>
            <a:spLocks noGrp="1"/>
          </p:cNvSpPr>
          <p:nvPr>
            <p:ph type="dt" sz="half" idx="10"/>
          </p:nvPr>
        </p:nvSpPr>
        <p:spPr/>
        <p:txBody>
          <a:bodyPr/>
          <a:lstStyle/>
          <a:p>
            <a:fld id="{8486EE7C-A1F7-4D55-B4DD-567536D39FB9}"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B385D8B9-44E2-4660-A1BD-65CD75E0051A}"/>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A702BCB9-A16C-404A-83D7-B92E239B1595}"/>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922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93A72C-1963-41AB-B197-22DB3BA88673}"/>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3C5653-8AFA-44E3-A2BF-C7B196CE8B57}"/>
              </a:ext>
            </a:extLst>
          </p:cNvPr>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9037563-7A34-41C0-A9D9-CD49B3043AAA}"/>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D49280-9CF9-4E60-9980-7F3365683A8A}"/>
              </a:ext>
            </a:extLst>
          </p:cNvPr>
          <p:cNvSpPr>
            <a:spLocks noGrp="1"/>
          </p:cNvSpPr>
          <p:nvPr>
            <p:ph type="dt" sz="half" idx="10"/>
          </p:nvPr>
        </p:nvSpPr>
        <p:spPr/>
        <p:txBody>
          <a:bodyPr/>
          <a:lstStyle/>
          <a:p>
            <a:pPr defTabSz="1247741"/>
            <a:fld id="{683FBF18-D399-44D4-A1C3-C51B19BA01A8}" type="datetime1">
              <a:rPr lang="ja-JP" altLang="en-US" smtClean="0">
                <a:solidFill>
                  <a:prstClr val="black">
                    <a:tint val="75000"/>
                  </a:prstClr>
                </a:solidFill>
              </a:rPr>
              <a:pPr defTabSz="1247741"/>
              <a:t>2024/11/5</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D1714A27-AC78-49E5-B730-45EE6B99D4BB}"/>
              </a:ext>
            </a:extLst>
          </p:cNvPr>
          <p:cNvSpPr>
            <a:spLocks noGrp="1"/>
          </p:cNvSpPr>
          <p:nvPr>
            <p:ph type="ftr" sz="quarter" idx="11"/>
          </p:nvPr>
        </p:nvSpPr>
        <p:spPr/>
        <p:txBody>
          <a:bodyPr/>
          <a:lstStyle/>
          <a:p>
            <a:pPr defTabSz="1247741"/>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E18C14ED-7B6F-40E3-9E20-BF5B3AFC8238}"/>
              </a:ext>
            </a:extLst>
          </p:cNvPr>
          <p:cNvSpPr>
            <a:spLocks noGrp="1"/>
          </p:cNvSpPr>
          <p:nvPr>
            <p:ph type="sldNum" sz="quarter" idx="12"/>
          </p:nvPr>
        </p:nvSpPr>
        <p:spPr/>
        <p:txBody>
          <a:bodyPr/>
          <a:lstStyle/>
          <a:p>
            <a:pPr defTabSz="1247741"/>
            <a:fld id="{10A50C96-ACB5-4B64-8148-1F1E3BBF9FF2}" type="slidenum">
              <a:rPr lang="ja-JP" altLang="en-US" smtClean="0">
                <a:solidFill>
                  <a:prstClr val="black">
                    <a:tint val="75000"/>
                  </a:prstClr>
                </a:solidFill>
              </a:rPr>
              <a:pPr defTabSz="1247741"/>
              <a:t>‹#›</a:t>
            </a:fld>
            <a:endParaRPr lang="ja-JP" altLang="en-US">
              <a:solidFill>
                <a:prstClr val="black">
                  <a:tint val="75000"/>
                </a:prstClr>
              </a:solidFill>
            </a:endParaRPr>
          </a:p>
        </p:txBody>
      </p:sp>
    </p:spTree>
    <p:extLst>
      <p:ext uri="{BB962C8B-B14F-4D97-AF65-F5344CB8AC3E}">
        <p14:creationId xmlns:p14="http://schemas.microsoft.com/office/powerpoint/2010/main" val="26591215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8254A-8DFD-4D5D-8462-E47B73B99A9C}"/>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681C0B-E610-4D7E-A36E-90C10A266DC8}"/>
              </a:ext>
            </a:extLst>
          </p:cNvPr>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kumimoji="1" lang="ja-JP" altLang="en-US"/>
          </a:p>
        </p:txBody>
      </p:sp>
      <p:sp>
        <p:nvSpPr>
          <p:cNvPr id="4" name="テキスト プレースホルダー 3">
            <a:extLst>
              <a:ext uri="{FF2B5EF4-FFF2-40B4-BE49-F238E27FC236}">
                <a16:creationId xmlns:a16="http://schemas.microsoft.com/office/drawing/2014/main" id="{1A29B8BF-F0BF-4FEF-84A9-3A87ECBCC841}"/>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C8D325-18DC-4B96-8061-A53FB4FD5027}"/>
              </a:ext>
            </a:extLst>
          </p:cNvPr>
          <p:cNvSpPr>
            <a:spLocks noGrp="1"/>
          </p:cNvSpPr>
          <p:nvPr>
            <p:ph type="dt" sz="half" idx="10"/>
          </p:nvPr>
        </p:nvSpPr>
        <p:spPr/>
        <p:txBody>
          <a:bodyPr/>
          <a:lstStyle/>
          <a:p>
            <a:fld id="{CA4400C1-B40B-404E-809A-3FBFFC9BA224}" type="datetime1">
              <a:rPr lang="ja-JP" altLang="en-US" smtClean="0">
                <a:solidFill>
                  <a:prstClr val="black">
                    <a:tint val="75000"/>
                  </a:prstClr>
                </a:solidFill>
              </a:rPr>
              <a:pPr/>
              <a:t>2024/11/5</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4D967493-1467-4524-9A4C-D3529C41C5F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54684136-0025-472C-B7B1-24C7B1AB1E35}"/>
              </a:ext>
            </a:extLst>
          </p:cNvPr>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285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BF89C07-A1CE-4695-86A5-6696F3F423CB}"/>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F33FD4-CE3A-4CA8-93AC-039EAE749BE4}"/>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F5972F-C0CB-4CF0-BC97-F645E74C042C}"/>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pPr defTabSz="1247741"/>
            <a:fld id="{683FBF18-D399-44D4-A1C3-C51B19BA01A8}" type="datetime1">
              <a:rPr lang="ja-JP" altLang="en-US" smtClean="0">
                <a:solidFill>
                  <a:prstClr val="black">
                    <a:tint val="75000"/>
                  </a:prstClr>
                </a:solidFill>
              </a:rPr>
              <a:pPr defTabSz="1247741"/>
              <a:t>2024/11/5</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F00EAA5F-C02E-443F-B482-50CEB131CB1D}"/>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pPr defTabSz="1247741"/>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FAAF60EB-FF15-43A7-A383-ABA45E4E816B}"/>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pPr defTabSz="1247741"/>
            <a:fld id="{10A50C96-ACB5-4B64-8148-1F1E3BBF9FF2}" type="slidenum">
              <a:rPr lang="ja-JP" altLang="en-US" smtClean="0">
                <a:solidFill>
                  <a:prstClr val="black">
                    <a:tint val="75000"/>
                  </a:prstClr>
                </a:solidFill>
              </a:rPr>
              <a:pPr defTabSz="1247741"/>
              <a:t>‹#›</a:t>
            </a:fld>
            <a:endParaRPr lang="ja-JP" altLang="en-US">
              <a:solidFill>
                <a:prstClr val="black">
                  <a:tint val="75000"/>
                </a:prstClr>
              </a:solidFill>
            </a:endParaRPr>
          </a:p>
        </p:txBody>
      </p:sp>
    </p:spTree>
    <p:extLst>
      <p:ext uri="{BB962C8B-B14F-4D97-AF65-F5344CB8AC3E}">
        <p14:creationId xmlns:p14="http://schemas.microsoft.com/office/powerpoint/2010/main" val="3203641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ja-JP"/>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g"/><Relationship Id="rId5" Type="http://schemas.openxmlformats.org/officeDocument/2006/relationships/image" Target="../media/image32.emf"/><Relationship Id="rId10" Type="http://schemas.openxmlformats.org/officeDocument/2006/relationships/image" Target="../media/image37.png"/><Relationship Id="rId4" Type="http://schemas.microsoft.com/office/2007/relationships/hdphoto" Target="../media/hdphoto1.wdp"/><Relationship Id="rId9"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a:extLst>
              <a:ext uri="{FF2B5EF4-FFF2-40B4-BE49-F238E27FC236}">
                <a16:creationId xmlns:a16="http://schemas.microsoft.com/office/drawing/2014/main" id="{762D0208-4C88-4499-A0B6-A2D0BA4BDDFC}"/>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920" b="1" dirty="0">
                <a:solidFill>
                  <a:schemeClr val="bg1"/>
                </a:solidFill>
                <a:latin typeface="Meiryo UI" panose="020B0604030504040204" pitchFamily="50" charset="-128"/>
                <a:ea typeface="Meiryo UI" panose="020B0604030504040204" pitchFamily="50" charset="-128"/>
              </a:rPr>
              <a:t>アプリを活用した府民の</a:t>
            </a:r>
            <a:r>
              <a:rPr lang="en-US" altLang="ja-JP" sz="3920" b="1" dirty="0">
                <a:solidFill>
                  <a:schemeClr val="bg1"/>
                </a:solidFill>
                <a:latin typeface="Meiryo UI" panose="020B0604030504040204" pitchFamily="50" charset="-128"/>
                <a:ea typeface="Meiryo UI" panose="020B0604030504040204" pitchFamily="50" charset="-128"/>
              </a:rPr>
              <a:t>CO2</a:t>
            </a:r>
            <a:r>
              <a:rPr lang="ja-JP" altLang="en-US" sz="3920" b="1" dirty="0">
                <a:solidFill>
                  <a:schemeClr val="bg1"/>
                </a:solidFill>
                <a:latin typeface="Meiryo UI" panose="020B0604030504040204" pitchFamily="50" charset="-128"/>
                <a:ea typeface="Meiryo UI" panose="020B0604030504040204" pitchFamily="50" charset="-128"/>
              </a:rPr>
              <a:t>削減取組の促進</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C984371-B4CE-4F53-9353-AA0F72047B53}"/>
              </a:ext>
            </a:extLst>
          </p:cNvPr>
          <p:cNvSpPr/>
          <p:nvPr/>
        </p:nvSpPr>
        <p:spPr>
          <a:xfrm>
            <a:off x="167817" y="2737591"/>
            <a:ext cx="12376931" cy="329477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sz="2327"/>
          </a:p>
        </p:txBody>
      </p:sp>
      <p:sp>
        <p:nvSpPr>
          <p:cNvPr id="15" name="正方形/長方形 14">
            <a:extLst>
              <a:ext uri="{FF2B5EF4-FFF2-40B4-BE49-F238E27FC236}">
                <a16:creationId xmlns:a16="http://schemas.microsoft.com/office/drawing/2014/main" id="{818671B0-0DC9-442F-8CBC-A41B8E93B5D5}"/>
              </a:ext>
            </a:extLst>
          </p:cNvPr>
          <p:cNvSpPr/>
          <p:nvPr/>
        </p:nvSpPr>
        <p:spPr>
          <a:xfrm>
            <a:off x="270393" y="2930434"/>
            <a:ext cx="10813659" cy="300960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sz="2327"/>
          </a:p>
        </p:txBody>
      </p:sp>
      <p:cxnSp>
        <p:nvCxnSpPr>
          <p:cNvPr id="48" name="直線コネクタ 47">
            <a:extLst>
              <a:ext uri="{FF2B5EF4-FFF2-40B4-BE49-F238E27FC236}">
                <a16:creationId xmlns:a16="http://schemas.microsoft.com/office/drawing/2014/main" id="{B6C84FD5-073D-41B1-AE8E-501F8137EAB8}"/>
              </a:ext>
            </a:extLst>
          </p:cNvPr>
          <p:cNvCxnSpPr/>
          <p:nvPr/>
        </p:nvCxnSpPr>
        <p:spPr>
          <a:xfrm>
            <a:off x="7848777" y="3076095"/>
            <a:ext cx="0" cy="3508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81129738-7973-42F5-B5F8-444137D7AF2B}"/>
              </a:ext>
            </a:extLst>
          </p:cNvPr>
          <p:cNvCxnSpPr/>
          <p:nvPr/>
        </p:nvCxnSpPr>
        <p:spPr>
          <a:xfrm>
            <a:off x="2527085" y="3076095"/>
            <a:ext cx="0" cy="3508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 name="正方形/長方形 1">
            <a:extLst>
              <a:ext uri="{FF2B5EF4-FFF2-40B4-BE49-F238E27FC236}">
                <a16:creationId xmlns:a16="http://schemas.microsoft.com/office/drawing/2014/main" id="{56ABBA04-9120-464C-809E-630B432AF0FC}"/>
              </a:ext>
            </a:extLst>
          </p:cNvPr>
          <p:cNvSpPr/>
          <p:nvPr/>
        </p:nvSpPr>
        <p:spPr>
          <a:xfrm>
            <a:off x="5208448" y="3517174"/>
            <a:ext cx="4164623" cy="235311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2327" dirty="0"/>
          </a:p>
        </p:txBody>
      </p:sp>
      <p:sp>
        <p:nvSpPr>
          <p:cNvPr id="9" name="テキスト ボックス 8">
            <a:extLst>
              <a:ext uri="{FF2B5EF4-FFF2-40B4-BE49-F238E27FC236}">
                <a16:creationId xmlns:a16="http://schemas.microsoft.com/office/drawing/2014/main" id="{59308C5C-BC16-4411-80E3-89B2920CBB2C}"/>
              </a:ext>
            </a:extLst>
          </p:cNvPr>
          <p:cNvSpPr txBox="1"/>
          <p:nvPr/>
        </p:nvSpPr>
        <p:spPr>
          <a:xfrm>
            <a:off x="5503870" y="4265985"/>
            <a:ext cx="3584038" cy="1484189"/>
          </a:xfrm>
          <a:prstGeom prst="rect">
            <a:avLst/>
          </a:prstGeom>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・マイボトルの利用</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・廃食油のリサイクル</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・歩行・自転車の利用</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・リモートワークの実施</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・公共交通機関の利用</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・階段の上り下り</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・コンポストの実施</a:t>
            </a:r>
          </a:p>
        </p:txBody>
      </p:sp>
      <p:sp>
        <p:nvSpPr>
          <p:cNvPr id="56" name="四角形: 角を丸くする 55">
            <a:extLst>
              <a:ext uri="{FF2B5EF4-FFF2-40B4-BE49-F238E27FC236}">
                <a16:creationId xmlns:a16="http://schemas.microsoft.com/office/drawing/2014/main" id="{9134B4C0-8687-4AF8-91DD-85F858D7EC59}"/>
              </a:ext>
            </a:extLst>
          </p:cNvPr>
          <p:cNvSpPr/>
          <p:nvPr/>
        </p:nvSpPr>
        <p:spPr>
          <a:xfrm>
            <a:off x="303220" y="2799136"/>
            <a:ext cx="9701724" cy="393896"/>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ja-JP" sz="2327" b="1" dirty="0">
                <a:solidFill>
                  <a:schemeClr val="bg1"/>
                </a:solidFill>
              </a:rPr>
              <a:t>EXPO</a:t>
            </a:r>
            <a:r>
              <a:rPr lang="ja-JP" altLang="en-US" sz="2327" b="1" dirty="0">
                <a:solidFill>
                  <a:schemeClr val="bg1"/>
                </a:solidFill>
              </a:rPr>
              <a:t>グリーンチャレンジ</a:t>
            </a:r>
          </a:p>
        </p:txBody>
      </p:sp>
      <p:pic>
        <p:nvPicPr>
          <p:cNvPr id="3081" name="Picture 12" descr="自転車通勤のイラスト（男性）">
            <a:extLst>
              <a:ext uri="{FF2B5EF4-FFF2-40B4-BE49-F238E27FC236}">
                <a16:creationId xmlns:a16="http://schemas.microsoft.com/office/drawing/2014/main" id="{E2F3DE46-C408-4AC4-A799-2DDC020FFC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758" y="4559357"/>
            <a:ext cx="941655" cy="101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四角形: 角を丸くする 46">
            <a:extLst>
              <a:ext uri="{FF2B5EF4-FFF2-40B4-BE49-F238E27FC236}">
                <a16:creationId xmlns:a16="http://schemas.microsoft.com/office/drawing/2014/main" id="{5DD6F13D-B9EA-4951-964B-8B8587E49172}"/>
              </a:ext>
            </a:extLst>
          </p:cNvPr>
          <p:cNvSpPr/>
          <p:nvPr/>
        </p:nvSpPr>
        <p:spPr>
          <a:xfrm>
            <a:off x="5044323" y="3260734"/>
            <a:ext cx="4375932" cy="638029"/>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820" b="1" dirty="0"/>
              <a:t>脱炭素行動変容促進アプリ「</a:t>
            </a:r>
            <a:r>
              <a:rPr lang="en-US" altLang="ja-JP" sz="1820" b="1" dirty="0"/>
              <a:t>SPOBY</a:t>
            </a:r>
            <a:r>
              <a:rPr lang="ja-JP" altLang="en-US" sz="1820" b="1" dirty="0"/>
              <a:t>」</a:t>
            </a:r>
            <a:endParaRPr lang="en-US" altLang="ja-JP" sz="1820" b="1" dirty="0"/>
          </a:p>
          <a:p>
            <a:pPr algn="ctr">
              <a:defRPr/>
            </a:pPr>
            <a:r>
              <a:rPr lang="ja-JP" altLang="en-US" sz="1551" b="1" dirty="0"/>
              <a:t>（博覧会協会公認）</a:t>
            </a:r>
          </a:p>
        </p:txBody>
      </p:sp>
      <p:sp>
        <p:nvSpPr>
          <p:cNvPr id="18" name="四角形: 角を丸くする 17">
            <a:extLst>
              <a:ext uri="{FF2B5EF4-FFF2-40B4-BE49-F238E27FC236}">
                <a16:creationId xmlns:a16="http://schemas.microsoft.com/office/drawing/2014/main" id="{B96DA449-CB7D-4D43-B9FE-FBE48FC297E6}"/>
              </a:ext>
            </a:extLst>
          </p:cNvPr>
          <p:cNvSpPr/>
          <p:nvPr/>
        </p:nvSpPr>
        <p:spPr>
          <a:xfrm>
            <a:off x="91910" y="2347798"/>
            <a:ext cx="10507980" cy="475957"/>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2327" b="1" dirty="0"/>
              <a:t>～アプリを活用した</a:t>
            </a:r>
            <a:r>
              <a:rPr lang="en-US" altLang="ja-JP" sz="2327" b="1" dirty="0"/>
              <a:t>CO</a:t>
            </a:r>
            <a:r>
              <a:rPr lang="en-US" altLang="ja-JP" sz="2327" b="1" baseline="-25000" dirty="0"/>
              <a:t>2</a:t>
            </a:r>
            <a:r>
              <a:rPr lang="ja-JP" altLang="en-US" sz="2327" b="1" dirty="0"/>
              <a:t>削減取組の促進～</a:t>
            </a:r>
          </a:p>
        </p:txBody>
      </p:sp>
      <p:sp>
        <p:nvSpPr>
          <p:cNvPr id="51" name="正方形/長方形 50">
            <a:extLst>
              <a:ext uri="{FF2B5EF4-FFF2-40B4-BE49-F238E27FC236}">
                <a16:creationId xmlns:a16="http://schemas.microsoft.com/office/drawing/2014/main" id="{27734C7E-F4F1-441E-9D41-D757CD142945}"/>
              </a:ext>
            </a:extLst>
          </p:cNvPr>
          <p:cNvSpPr/>
          <p:nvPr/>
        </p:nvSpPr>
        <p:spPr>
          <a:xfrm>
            <a:off x="565814" y="3689504"/>
            <a:ext cx="4166674" cy="2193094"/>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2327"/>
          </a:p>
        </p:txBody>
      </p:sp>
      <p:sp>
        <p:nvSpPr>
          <p:cNvPr id="49" name="四角形: 角を丸くする 48">
            <a:extLst>
              <a:ext uri="{FF2B5EF4-FFF2-40B4-BE49-F238E27FC236}">
                <a16:creationId xmlns:a16="http://schemas.microsoft.com/office/drawing/2014/main" id="{562158AB-15A9-470B-BE3E-5C1F69B9B0DB}"/>
              </a:ext>
            </a:extLst>
          </p:cNvPr>
          <p:cNvSpPr/>
          <p:nvPr/>
        </p:nvSpPr>
        <p:spPr>
          <a:xfrm>
            <a:off x="356560" y="3256628"/>
            <a:ext cx="4375931" cy="64213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sz="1809" b="1" dirty="0"/>
              <a:t>EXPO</a:t>
            </a:r>
            <a:r>
              <a:rPr lang="ja-JP" altLang="en-US" sz="1809" b="1" dirty="0"/>
              <a:t>グリーンチャレンジアプリ</a:t>
            </a:r>
            <a:endParaRPr lang="en-US" altLang="ja-JP" sz="1809" b="1" dirty="0"/>
          </a:p>
          <a:p>
            <a:pPr algn="ctr">
              <a:defRPr/>
            </a:pPr>
            <a:r>
              <a:rPr lang="ja-JP" altLang="en-US" sz="1809" b="1" dirty="0"/>
              <a:t>（博覧会協会公式）</a:t>
            </a:r>
          </a:p>
        </p:txBody>
      </p:sp>
      <p:sp>
        <p:nvSpPr>
          <p:cNvPr id="57" name="テキスト ボックス 56">
            <a:extLst>
              <a:ext uri="{FF2B5EF4-FFF2-40B4-BE49-F238E27FC236}">
                <a16:creationId xmlns:a16="http://schemas.microsoft.com/office/drawing/2014/main" id="{CA4112FC-FFDF-4027-B227-0A08DBEB78A3}"/>
              </a:ext>
            </a:extLst>
          </p:cNvPr>
          <p:cNvSpPr txBox="1"/>
          <p:nvPr/>
        </p:nvSpPr>
        <p:spPr>
          <a:xfrm>
            <a:off x="857133" y="4245471"/>
            <a:ext cx="3584036" cy="1484189"/>
          </a:xfrm>
          <a:prstGeom prst="rect">
            <a:avLst/>
          </a:prstGeom>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・マイボトルの利用</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・廃食油のリサイクル</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・省エネ行動</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・ごみ拾い</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・食べ残しゼロ</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・旅行</a:t>
            </a:r>
          </a:p>
          <a:p>
            <a:pPr>
              <a:defRPr/>
            </a:pPr>
            <a:r>
              <a:rPr lang="ja-JP" altLang="en-US" sz="1292" dirty="0">
                <a:solidFill>
                  <a:schemeClr val="tx1"/>
                </a:solidFill>
                <a:latin typeface="BIZ UDPゴシック" panose="020B0400000000000000" pitchFamily="50" charset="-128"/>
                <a:ea typeface="BIZ UDPゴシック" panose="020B0400000000000000" pitchFamily="50" charset="-128"/>
              </a:rPr>
              <a:t>・宿泊先でのマイ歯ブラシ利用</a:t>
            </a:r>
          </a:p>
        </p:txBody>
      </p:sp>
      <p:pic>
        <p:nvPicPr>
          <p:cNvPr id="3088" name="Picture 8" descr="マイボトル・水筒を持つ人のイラスト">
            <a:extLst>
              <a:ext uri="{FF2B5EF4-FFF2-40B4-BE49-F238E27FC236}">
                <a16:creationId xmlns:a16="http://schemas.microsoft.com/office/drawing/2014/main" id="{4A3F2118-0174-467C-9537-5DE2168E3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4639" y="4567564"/>
            <a:ext cx="730348" cy="92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テキスト ボックス 15">
            <a:extLst>
              <a:ext uri="{FF2B5EF4-FFF2-40B4-BE49-F238E27FC236}">
                <a16:creationId xmlns:a16="http://schemas.microsoft.com/office/drawing/2014/main" id="{EBA484BE-B813-48A5-B271-FACC0BF00B0C}"/>
              </a:ext>
            </a:extLst>
          </p:cNvPr>
          <p:cNvSpPr txBox="1">
            <a:spLocks noChangeArrowheads="1"/>
          </p:cNvSpPr>
          <p:nvPr/>
        </p:nvSpPr>
        <p:spPr bwMode="auto">
          <a:xfrm>
            <a:off x="5333591" y="3847472"/>
            <a:ext cx="3967676" cy="37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en-US" altLang="ja-JP" sz="1809">
                <a:latin typeface="BIZ UDPゴシック" panose="020B0400000000000000" pitchFamily="50" charset="-128"/>
                <a:ea typeface="BIZ UDPゴシック" panose="020B0400000000000000" pitchFamily="50" charset="-128"/>
              </a:rPr>
              <a:t>【</a:t>
            </a:r>
            <a:r>
              <a:rPr lang="ja-JP" altLang="en-US" sz="1809">
                <a:latin typeface="BIZ UDPゴシック" panose="020B0400000000000000" pitchFamily="50" charset="-128"/>
                <a:ea typeface="BIZ UDPゴシック" panose="020B0400000000000000" pitchFamily="50" charset="-128"/>
              </a:rPr>
              <a:t>対象となる脱炭素行動</a:t>
            </a:r>
            <a:r>
              <a:rPr lang="en-US" altLang="ja-JP" sz="1809">
                <a:latin typeface="BIZ UDPゴシック" panose="020B0400000000000000" pitchFamily="50" charset="-128"/>
                <a:ea typeface="BIZ UDPゴシック" panose="020B0400000000000000" pitchFamily="50" charset="-128"/>
              </a:rPr>
              <a:t>】</a:t>
            </a:r>
            <a:endParaRPr lang="ja-JP" altLang="en-US" sz="1809">
              <a:latin typeface="BIZ UDPゴシック" panose="020B0400000000000000" pitchFamily="50" charset="-128"/>
              <a:ea typeface="BIZ UDPゴシック" panose="020B0400000000000000" pitchFamily="50" charset="-128"/>
            </a:endParaRPr>
          </a:p>
        </p:txBody>
      </p:sp>
      <p:sp>
        <p:nvSpPr>
          <p:cNvPr id="3090" name="テキスト ボックス 58">
            <a:extLst>
              <a:ext uri="{FF2B5EF4-FFF2-40B4-BE49-F238E27FC236}">
                <a16:creationId xmlns:a16="http://schemas.microsoft.com/office/drawing/2014/main" id="{A4B220BB-93AD-4AB7-9E81-71DABA061209}"/>
              </a:ext>
            </a:extLst>
          </p:cNvPr>
          <p:cNvSpPr txBox="1">
            <a:spLocks noChangeArrowheads="1"/>
          </p:cNvSpPr>
          <p:nvPr/>
        </p:nvSpPr>
        <p:spPr bwMode="auto">
          <a:xfrm>
            <a:off x="606847" y="3845421"/>
            <a:ext cx="3965623" cy="37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en-US" altLang="ja-JP" sz="1809">
                <a:latin typeface="BIZ UDPゴシック" panose="020B0400000000000000" pitchFamily="50" charset="-128"/>
                <a:ea typeface="BIZ UDPゴシック" panose="020B0400000000000000" pitchFamily="50" charset="-128"/>
              </a:rPr>
              <a:t>【</a:t>
            </a:r>
            <a:r>
              <a:rPr lang="ja-JP" altLang="en-US" sz="1809">
                <a:latin typeface="BIZ UDPゴシック" panose="020B0400000000000000" pitchFamily="50" charset="-128"/>
                <a:ea typeface="BIZ UDPゴシック" panose="020B0400000000000000" pitchFamily="50" charset="-128"/>
              </a:rPr>
              <a:t>対象となる脱炭素行動</a:t>
            </a:r>
            <a:r>
              <a:rPr lang="en-US" altLang="ja-JP" sz="1809">
                <a:latin typeface="BIZ UDPゴシック" panose="020B0400000000000000" pitchFamily="50" charset="-128"/>
                <a:ea typeface="BIZ UDPゴシック" panose="020B0400000000000000" pitchFamily="50" charset="-128"/>
              </a:rPr>
              <a:t>】</a:t>
            </a:r>
            <a:endParaRPr lang="ja-JP" altLang="en-US" sz="1809">
              <a:latin typeface="BIZ UDPゴシック" panose="020B0400000000000000" pitchFamily="50" charset="-128"/>
              <a:ea typeface="BIZ UDPゴシック" panose="020B0400000000000000" pitchFamily="50" charset="-128"/>
            </a:endParaRPr>
          </a:p>
        </p:txBody>
      </p:sp>
      <p:sp>
        <p:nvSpPr>
          <p:cNvPr id="3091" name="テキスト ボックス 59">
            <a:extLst>
              <a:ext uri="{FF2B5EF4-FFF2-40B4-BE49-F238E27FC236}">
                <a16:creationId xmlns:a16="http://schemas.microsoft.com/office/drawing/2014/main" id="{FC51F810-7760-4B5F-B5DF-6B2E3A794F06}"/>
              </a:ext>
            </a:extLst>
          </p:cNvPr>
          <p:cNvSpPr txBox="1">
            <a:spLocks noChangeArrowheads="1"/>
          </p:cNvSpPr>
          <p:nvPr/>
        </p:nvSpPr>
        <p:spPr bwMode="auto">
          <a:xfrm>
            <a:off x="107932" y="1047248"/>
            <a:ext cx="12216911" cy="1166666"/>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r>
              <a:rPr lang="ja-JP" altLang="en-US" sz="2327" b="1" dirty="0">
                <a:latin typeface="BIZ UDPゴシック" panose="020B0400000000000000" pitchFamily="50" charset="-128"/>
                <a:ea typeface="BIZ UDPゴシック" panose="020B0400000000000000" pitchFamily="50" charset="-128"/>
              </a:rPr>
              <a:t>○アプリで日々の脱炭素行動を促進</a:t>
            </a:r>
            <a:endParaRPr lang="en-US" altLang="ja-JP" sz="2327" b="1" dirty="0">
              <a:latin typeface="BIZ UDPゴシック" panose="020B0400000000000000" pitchFamily="50" charset="-128"/>
              <a:ea typeface="BIZ UDPゴシック" panose="020B0400000000000000" pitchFamily="50" charset="-128"/>
            </a:endParaRPr>
          </a:p>
          <a:p>
            <a:pPr eaLnBrk="1" hangingPunct="1"/>
            <a:r>
              <a:rPr lang="ja-JP" altLang="en-US" sz="2327" b="1" dirty="0">
                <a:latin typeface="BIZ UDPゴシック" panose="020B0400000000000000" pitchFamily="50" charset="-128"/>
                <a:ea typeface="BIZ UDPゴシック" panose="020B0400000000000000" pitchFamily="50" charset="-128"/>
              </a:rPr>
              <a:t>　</a:t>
            </a:r>
            <a:r>
              <a:rPr lang="en-US" altLang="ja-JP" sz="2327" b="1" dirty="0">
                <a:latin typeface="BIZ UDPゴシック" panose="020B0400000000000000" pitchFamily="50" charset="-128"/>
                <a:ea typeface="BIZ UDPゴシック" panose="020B0400000000000000" pitchFamily="50" charset="-128"/>
              </a:rPr>
              <a:t>EXPO</a:t>
            </a:r>
            <a:r>
              <a:rPr lang="ja-JP" altLang="en-US" sz="2327" b="1" dirty="0">
                <a:latin typeface="BIZ UDPゴシック" panose="020B0400000000000000" pitchFamily="50" charset="-128"/>
                <a:ea typeface="BIZ UDPゴシック" panose="020B0400000000000000" pitchFamily="50" charset="-128"/>
              </a:rPr>
              <a:t>グリーンチャレンジを契機に、民間事業者等と連携協力し、府民の脱炭素行動による</a:t>
            </a:r>
            <a:r>
              <a:rPr lang="en-US" altLang="ja-JP" sz="2327" b="1" dirty="0">
                <a:latin typeface="BIZ UDPゴシック" panose="020B0400000000000000" pitchFamily="50" charset="-128"/>
                <a:ea typeface="BIZ UDPゴシック" panose="020B0400000000000000" pitchFamily="50" charset="-128"/>
              </a:rPr>
              <a:t>CO</a:t>
            </a:r>
            <a:r>
              <a:rPr lang="en-US" altLang="ja-JP" sz="2327" b="1" baseline="-25000" dirty="0">
                <a:latin typeface="BIZ UDPゴシック" panose="020B0400000000000000" pitchFamily="50" charset="-128"/>
                <a:ea typeface="BIZ UDPゴシック" panose="020B0400000000000000" pitchFamily="50" charset="-128"/>
              </a:rPr>
              <a:t>2</a:t>
            </a:r>
            <a:r>
              <a:rPr lang="ja-JP" altLang="en-US" sz="2327" b="1" dirty="0">
                <a:latin typeface="BIZ UDPゴシック" panose="020B0400000000000000" pitchFamily="50" charset="-128"/>
                <a:ea typeface="BIZ UDPゴシック" panose="020B0400000000000000" pitchFamily="50" charset="-128"/>
              </a:rPr>
              <a:t>削減量を可視化するアプリを活用して行動変容を促進する。</a:t>
            </a:r>
          </a:p>
        </p:txBody>
      </p:sp>
      <p:sp>
        <p:nvSpPr>
          <p:cNvPr id="17" name="正方形/長方形 16">
            <a:extLst>
              <a:ext uri="{FF2B5EF4-FFF2-40B4-BE49-F238E27FC236}">
                <a16:creationId xmlns:a16="http://schemas.microsoft.com/office/drawing/2014/main" id="{6EBB25A6-27E6-483E-80D6-4423047E9BDB}"/>
              </a:ext>
            </a:extLst>
          </p:cNvPr>
          <p:cNvSpPr/>
          <p:nvPr/>
        </p:nvSpPr>
        <p:spPr>
          <a:xfrm>
            <a:off x="167815" y="6497067"/>
            <a:ext cx="10916237" cy="742657"/>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ja-JP" altLang="en-US" sz="2068" b="1" dirty="0">
                <a:latin typeface="BIZ UDPゴシック" panose="020B0400000000000000" pitchFamily="50" charset="-128"/>
                <a:ea typeface="BIZ UDPゴシック" panose="020B0400000000000000" pitchFamily="50" charset="-128"/>
              </a:rPr>
              <a:t>アプリ利用拡大キャンペーン（目標：</a:t>
            </a:r>
            <a:r>
              <a:rPr lang="en-US" altLang="ja-JP" sz="2068" b="1" dirty="0">
                <a:latin typeface="BIZ UDPゴシック" panose="020B0400000000000000" pitchFamily="50" charset="-128"/>
                <a:ea typeface="BIZ UDPゴシック" panose="020B0400000000000000" pitchFamily="50" charset="-128"/>
              </a:rPr>
              <a:t>40</a:t>
            </a:r>
            <a:r>
              <a:rPr lang="ja-JP" altLang="en-US" sz="2068" b="1" dirty="0">
                <a:latin typeface="BIZ UDPゴシック" panose="020B0400000000000000" pitchFamily="50" charset="-128"/>
                <a:ea typeface="BIZ UDPゴシック" panose="020B0400000000000000" pitchFamily="50" charset="-128"/>
              </a:rPr>
              <a:t>万人）に加え、可視化による行動実感・行動促進により</a:t>
            </a:r>
          </a:p>
          <a:p>
            <a:pPr algn="ctr">
              <a:defRPr/>
            </a:pPr>
            <a:r>
              <a:rPr lang="ja-JP" altLang="en-US" sz="2068" b="1" dirty="0">
                <a:latin typeface="BIZ UDPゴシック" panose="020B0400000000000000" pitchFamily="50" charset="-128"/>
                <a:ea typeface="BIZ UDPゴシック" panose="020B0400000000000000" pitchFamily="50" charset="-128"/>
              </a:rPr>
              <a:t>「</a:t>
            </a:r>
            <a:r>
              <a:rPr lang="en-US" altLang="ja-JP" sz="2068" b="1" dirty="0">
                <a:latin typeface="BIZ UDPゴシック" panose="020B0400000000000000" pitchFamily="50" charset="-128"/>
                <a:ea typeface="BIZ UDPゴシック" panose="020B0400000000000000" pitchFamily="50" charset="-128"/>
              </a:rPr>
              <a:t>EXPO</a:t>
            </a:r>
            <a:r>
              <a:rPr lang="ja-JP" altLang="en-US" sz="2068" b="1" dirty="0">
                <a:latin typeface="BIZ UDPゴシック" panose="020B0400000000000000" pitchFamily="50" charset="-128"/>
                <a:ea typeface="BIZ UDPゴシック" panose="020B0400000000000000" pitchFamily="50" charset="-128"/>
              </a:rPr>
              <a:t>グリーンチャレンジ」</a:t>
            </a:r>
            <a:r>
              <a:rPr lang="ja-JP" altLang="en-US" sz="2068" b="1" dirty="0">
                <a:solidFill>
                  <a:schemeClr val="bg1"/>
                </a:solidFill>
                <a:latin typeface="BIZ UDPゴシック" panose="020B0400000000000000" pitchFamily="50" charset="-128"/>
                <a:ea typeface="BIZ UDPゴシック" panose="020B0400000000000000" pitchFamily="50" charset="-128"/>
              </a:rPr>
              <a:t>による取組が万博</a:t>
            </a:r>
            <a:r>
              <a:rPr lang="ja-JP" altLang="en-US" sz="2068" b="1" dirty="0">
                <a:latin typeface="BIZ UDPゴシック" panose="020B0400000000000000" pitchFamily="50" charset="-128"/>
                <a:ea typeface="BIZ UDPゴシック" panose="020B0400000000000000" pitchFamily="50" charset="-128"/>
              </a:rPr>
              <a:t>レガシーとして定着</a:t>
            </a:r>
            <a:endParaRPr lang="en-US" altLang="ja-JP" sz="2068" b="1" dirty="0">
              <a:latin typeface="BIZ UDPゴシック" panose="020B0400000000000000" pitchFamily="50" charset="-128"/>
              <a:ea typeface="BIZ UDPゴシック" panose="020B0400000000000000" pitchFamily="50" charset="-128"/>
            </a:endParaRPr>
          </a:p>
        </p:txBody>
      </p:sp>
      <p:sp>
        <p:nvSpPr>
          <p:cNvPr id="21" name="矢印: 下 20">
            <a:extLst>
              <a:ext uri="{FF2B5EF4-FFF2-40B4-BE49-F238E27FC236}">
                <a16:creationId xmlns:a16="http://schemas.microsoft.com/office/drawing/2014/main" id="{E99D29F2-26C8-4FB1-9813-2CA270823ED3}"/>
              </a:ext>
            </a:extLst>
          </p:cNvPr>
          <p:cNvSpPr/>
          <p:nvPr/>
        </p:nvSpPr>
        <p:spPr>
          <a:xfrm>
            <a:off x="2820118" y="5707901"/>
            <a:ext cx="4281561" cy="873956"/>
          </a:xfrm>
          <a:prstGeom prst="downArrow">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ja-JP" altLang="en-US" sz="1809" b="1" dirty="0">
                <a:latin typeface="BIZ UDPゴシック" panose="020B0400000000000000" pitchFamily="50" charset="-128"/>
                <a:ea typeface="BIZ UDPゴシック" panose="020B0400000000000000" pitchFamily="50" charset="-128"/>
              </a:rPr>
              <a:t>脱炭素行動による貢献量を可視化</a:t>
            </a:r>
          </a:p>
        </p:txBody>
      </p:sp>
      <p:sp>
        <p:nvSpPr>
          <p:cNvPr id="7" name="吹き出し: 角を丸めた四角形 6">
            <a:extLst>
              <a:ext uri="{FF2B5EF4-FFF2-40B4-BE49-F238E27FC236}">
                <a16:creationId xmlns:a16="http://schemas.microsoft.com/office/drawing/2014/main" id="{D326CFCA-53D1-44D8-B548-935AF3B58DDD}"/>
              </a:ext>
            </a:extLst>
          </p:cNvPr>
          <p:cNvSpPr/>
          <p:nvPr/>
        </p:nvSpPr>
        <p:spPr>
          <a:xfrm>
            <a:off x="9732377" y="2027476"/>
            <a:ext cx="2962418" cy="4113337"/>
          </a:xfrm>
          <a:prstGeom prst="wedgeRoundRectCallout">
            <a:avLst>
              <a:gd name="adj1" fmla="val -62806"/>
              <a:gd name="adj2" fmla="val -1052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260" dirty="0">
              <a:solidFill>
                <a:schemeClr val="tx1"/>
              </a:solidFill>
              <a:latin typeface="BIZ UDPゴシック" panose="020B0400000000000000" pitchFamily="50" charset="-128"/>
              <a:ea typeface="BIZ UDPゴシック" panose="020B0400000000000000" pitchFamily="50" charset="-128"/>
            </a:endParaRPr>
          </a:p>
        </p:txBody>
      </p:sp>
      <p:sp>
        <p:nvSpPr>
          <p:cNvPr id="3096" name="テキスト ボックス 38">
            <a:extLst>
              <a:ext uri="{FF2B5EF4-FFF2-40B4-BE49-F238E27FC236}">
                <a16:creationId xmlns:a16="http://schemas.microsoft.com/office/drawing/2014/main" id="{4AD66EF4-66AE-4424-9E10-3DC705B3120E}"/>
              </a:ext>
            </a:extLst>
          </p:cNvPr>
          <p:cNvSpPr txBox="1">
            <a:spLocks noChangeArrowheads="1"/>
          </p:cNvSpPr>
          <p:nvPr/>
        </p:nvSpPr>
        <p:spPr bwMode="auto">
          <a:xfrm>
            <a:off x="11005644" y="8585918"/>
            <a:ext cx="1576072" cy="31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421" dirty="0">
                <a:latin typeface="BIZ UDPゴシック" panose="020B0400000000000000" pitchFamily="50" charset="-128"/>
                <a:ea typeface="BIZ UDPゴシック" panose="020B0400000000000000" pitchFamily="50" charset="-128"/>
              </a:rPr>
              <a:t>▲可視化イメージ</a:t>
            </a:r>
          </a:p>
        </p:txBody>
      </p:sp>
      <p:sp>
        <p:nvSpPr>
          <p:cNvPr id="40" name="吹き出し: 角を丸めた四角形 39">
            <a:extLst>
              <a:ext uri="{FF2B5EF4-FFF2-40B4-BE49-F238E27FC236}">
                <a16:creationId xmlns:a16="http://schemas.microsoft.com/office/drawing/2014/main" id="{8821EE4D-62BB-44C4-BB08-E8D310493216}"/>
              </a:ext>
            </a:extLst>
          </p:cNvPr>
          <p:cNvSpPr/>
          <p:nvPr/>
        </p:nvSpPr>
        <p:spPr>
          <a:xfrm>
            <a:off x="167818" y="7320880"/>
            <a:ext cx="7086013" cy="1821767"/>
          </a:xfrm>
          <a:prstGeom prst="wedgeRoundRectCallout">
            <a:avLst>
              <a:gd name="adj1" fmla="val 22257"/>
              <a:gd name="adj2" fmla="val -4137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112839" indent="-112839">
              <a:defRPr/>
            </a:pPr>
            <a:r>
              <a:rPr lang="ja-JP" altLang="en-US" sz="1809" u="sng" dirty="0">
                <a:solidFill>
                  <a:schemeClr val="tx1"/>
                </a:solidFill>
                <a:highlight>
                  <a:srgbClr val="00FF00"/>
                </a:highlight>
                <a:latin typeface="BIZ UDPゴシック" panose="020B0400000000000000" pitchFamily="50" charset="-128"/>
                <a:ea typeface="BIZ UDPゴシック" panose="020B0400000000000000" pitchFamily="50" charset="-128"/>
              </a:rPr>
              <a:t>○府は府民に脱炭素アプリの利用を促す呼びかけ</a:t>
            </a:r>
          </a:p>
          <a:p>
            <a:pPr marL="112839" indent="-112839">
              <a:defRPr/>
            </a:pPr>
            <a:r>
              <a:rPr lang="ja-JP" altLang="en-US" sz="1809" dirty="0">
                <a:solidFill>
                  <a:schemeClr val="tx1"/>
                </a:solidFill>
                <a:latin typeface="BIZ UDPゴシック" panose="020B0400000000000000" pitchFamily="50" charset="-128"/>
                <a:ea typeface="BIZ UDPゴシック" panose="020B0400000000000000" pitchFamily="50" charset="-128"/>
              </a:rPr>
              <a:t>・ </a:t>
            </a:r>
            <a:r>
              <a:rPr lang="en-US" altLang="ja-JP" sz="1809" dirty="0">
                <a:solidFill>
                  <a:schemeClr val="tx1"/>
                </a:solidFill>
                <a:latin typeface="BIZ UDPゴシック" panose="020B0400000000000000" pitchFamily="50" charset="-128"/>
                <a:ea typeface="BIZ UDPゴシック" panose="020B0400000000000000" pitchFamily="50" charset="-128"/>
              </a:rPr>
              <a:t>Web</a:t>
            </a:r>
            <a:r>
              <a:rPr lang="ja-JP" altLang="en-US" sz="1809" dirty="0">
                <a:solidFill>
                  <a:schemeClr val="tx1"/>
                </a:solidFill>
                <a:latin typeface="BIZ UDPゴシック" panose="020B0400000000000000" pitchFamily="50" charset="-128"/>
                <a:ea typeface="BIZ UDPゴシック" panose="020B0400000000000000" pitchFamily="50" charset="-128"/>
              </a:rPr>
              <a:t>サイトや動画を制作し、</a:t>
            </a:r>
            <a:r>
              <a:rPr lang="en-US" altLang="ja-JP" sz="1809" dirty="0">
                <a:solidFill>
                  <a:schemeClr val="tx1"/>
                </a:solidFill>
                <a:latin typeface="BIZ UDPゴシック" panose="020B0400000000000000" pitchFamily="50" charset="-128"/>
                <a:ea typeface="BIZ UDPゴシック" panose="020B0400000000000000" pitchFamily="50" charset="-128"/>
              </a:rPr>
              <a:t>SNS</a:t>
            </a:r>
            <a:r>
              <a:rPr lang="ja-JP" altLang="en-US" sz="1809" dirty="0">
                <a:solidFill>
                  <a:schemeClr val="tx1"/>
                </a:solidFill>
                <a:latin typeface="BIZ UDPゴシック" panose="020B0400000000000000" pitchFamily="50" charset="-128"/>
                <a:ea typeface="BIZ UDPゴシック" panose="020B0400000000000000" pitchFamily="50" charset="-128"/>
              </a:rPr>
              <a:t>発信等を通年で実施</a:t>
            </a:r>
          </a:p>
          <a:p>
            <a:pPr marL="112839" indent="-112839">
              <a:defRPr/>
            </a:pPr>
            <a:r>
              <a:rPr lang="ja-JP" altLang="en-US" sz="1809" dirty="0">
                <a:solidFill>
                  <a:schemeClr val="tx1"/>
                </a:solidFill>
                <a:latin typeface="BIZ UDPゴシック" panose="020B0400000000000000" pitchFamily="50" charset="-128"/>
                <a:ea typeface="BIZ UDPゴシック" panose="020B0400000000000000" pitchFamily="50" charset="-128"/>
              </a:rPr>
              <a:t>・ 年４回以上、１万人規模の集客イベントを開催</a:t>
            </a:r>
            <a:endParaRPr lang="en-US" altLang="ja-JP" sz="1809" dirty="0">
              <a:solidFill>
                <a:schemeClr val="tx1"/>
              </a:solidFill>
              <a:latin typeface="BIZ UDPゴシック" panose="020B0400000000000000" pitchFamily="50" charset="-128"/>
              <a:ea typeface="BIZ UDPゴシック" panose="020B0400000000000000" pitchFamily="50" charset="-128"/>
            </a:endParaRPr>
          </a:p>
          <a:p>
            <a:pPr marL="112839" indent="-112839">
              <a:defRPr/>
            </a:pPr>
            <a:r>
              <a:rPr lang="ja-JP" altLang="en-US" sz="1809" dirty="0">
                <a:solidFill>
                  <a:schemeClr val="tx1"/>
                </a:solidFill>
                <a:latin typeface="BIZ UDPゴシック" panose="020B0400000000000000" pitchFamily="50" charset="-128"/>
                <a:ea typeface="BIZ UDPゴシック" panose="020B0400000000000000" pitchFamily="50" charset="-128"/>
              </a:rPr>
              <a:t>　（企業のブース出展、アプリ利用者への景品交換等を実施）</a:t>
            </a:r>
            <a:endParaRPr lang="en-US" altLang="ja-JP" sz="1809" dirty="0">
              <a:solidFill>
                <a:schemeClr val="tx1"/>
              </a:solidFill>
              <a:latin typeface="BIZ UDPゴシック" panose="020B0400000000000000" pitchFamily="50" charset="-128"/>
              <a:ea typeface="BIZ UDPゴシック" panose="020B0400000000000000" pitchFamily="50" charset="-128"/>
            </a:endParaRPr>
          </a:p>
          <a:p>
            <a:pPr marL="112839" indent="-112839">
              <a:defRPr/>
            </a:pPr>
            <a:r>
              <a:rPr lang="ja-JP" altLang="en-US" sz="1809" dirty="0">
                <a:solidFill>
                  <a:schemeClr val="tx1"/>
                </a:solidFill>
                <a:latin typeface="BIZ UDPゴシック" panose="020B0400000000000000" pitchFamily="50" charset="-128"/>
                <a:ea typeface="BIZ UDPゴシック" panose="020B0400000000000000" pitchFamily="50" charset="-128"/>
              </a:rPr>
              <a:t>→今後の社会経済活動の主役となる</a:t>
            </a:r>
            <a:r>
              <a:rPr lang="en-US" altLang="ja-JP" sz="1809" dirty="0">
                <a:solidFill>
                  <a:schemeClr val="tx1"/>
                </a:solidFill>
                <a:latin typeface="BIZ UDPゴシック" panose="020B0400000000000000" pitchFamily="50" charset="-128"/>
                <a:ea typeface="BIZ UDPゴシック" panose="020B0400000000000000" pitchFamily="50" charset="-128"/>
              </a:rPr>
              <a:t>Z</a:t>
            </a:r>
            <a:r>
              <a:rPr lang="ja-JP" altLang="en-US" sz="1809" dirty="0">
                <a:solidFill>
                  <a:schemeClr val="tx1"/>
                </a:solidFill>
                <a:latin typeface="BIZ UDPゴシック" panose="020B0400000000000000" pitchFamily="50" charset="-128"/>
                <a:ea typeface="BIZ UDPゴシック" panose="020B0400000000000000" pitchFamily="50" charset="-128"/>
              </a:rPr>
              <a:t>世代を主なターゲットに展開</a:t>
            </a:r>
          </a:p>
          <a:p>
            <a:pPr>
              <a:defRPr/>
            </a:pPr>
            <a:endParaRPr lang="ja-JP" altLang="en-US" sz="1809" dirty="0">
              <a:solidFill>
                <a:schemeClr val="tx1"/>
              </a:solidFill>
            </a:endParaRPr>
          </a:p>
        </p:txBody>
      </p:sp>
      <p:sp>
        <p:nvSpPr>
          <p:cNvPr id="39" name="吹き出し: 角を丸めた四角形 38">
            <a:extLst>
              <a:ext uri="{FF2B5EF4-FFF2-40B4-BE49-F238E27FC236}">
                <a16:creationId xmlns:a16="http://schemas.microsoft.com/office/drawing/2014/main" id="{B10230DD-C297-43D1-BE66-A9241E6FDB9E}"/>
              </a:ext>
            </a:extLst>
          </p:cNvPr>
          <p:cNvSpPr/>
          <p:nvPr/>
        </p:nvSpPr>
        <p:spPr>
          <a:xfrm>
            <a:off x="7354356" y="7320882"/>
            <a:ext cx="3346060" cy="1827921"/>
          </a:xfrm>
          <a:prstGeom prst="wedgeRoundRectCallout">
            <a:avLst>
              <a:gd name="adj1" fmla="val 22257"/>
              <a:gd name="adj2" fmla="val -4137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112839" indent="-112839">
              <a:defRPr/>
            </a:pPr>
            <a:r>
              <a:rPr lang="ja-JP" altLang="en-US" sz="1809" u="sng" dirty="0">
                <a:solidFill>
                  <a:schemeClr val="tx1"/>
                </a:solidFill>
                <a:highlight>
                  <a:srgbClr val="00FF00"/>
                </a:highlight>
                <a:latin typeface="BIZ UDPゴシック" panose="020B0400000000000000" pitchFamily="50" charset="-128"/>
                <a:ea typeface="BIZ UDPゴシック" panose="020B0400000000000000" pitchFamily="50" charset="-128"/>
              </a:rPr>
              <a:t>○府ダッシュボードで可視化</a:t>
            </a:r>
          </a:p>
          <a:p>
            <a:pPr marL="112839" indent="-112839">
              <a:defRPr/>
            </a:pPr>
            <a:r>
              <a:rPr lang="ja-JP" altLang="en-US" sz="1809" dirty="0">
                <a:solidFill>
                  <a:schemeClr val="tx1"/>
                </a:solidFill>
                <a:latin typeface="BIZ UDPゴシック" panose="020B0400000000000000" pitchFamily="50" charset="-128"/>
                <a:ea typeface="BIZ UDPゴシック" panose="020B0400000000000000" pitchFamily="50" charset="-128"/>
              </a:rPr>
              <a:t>・府域全体で取組みの進捗等をグラフ等により可視化し、１人ひとりの貢献実感・さらなる行動につなげる</a:t>
            </a:r>
            <a:endParaRPr lang="en-US" altLang="ja-JP" sz="1809" dirty="0">
              <a:solidFill>
                <a:schemeClr val="tx1"/>
              </a:solidFill>
              <a:latin typeface="BIZ UDPゴシック" panose="020B0400000000000000" pitchFamily="50" charset="-128"/>
              <a:ea typeface="BIZ UDPゴシック" panose="020B0400000000000000" pitchFamily="50" charset="-128"/>
            </a:endParaRPr>
          </a:p>
        </p:txBody>
      </p:sp>
      <p:pic>
        <p:nvPicPr>
          <p:cNvPr id="3099" name="Picture 35">
            <a:extLst>
              <a:ext uri="{FF2B5EF4-FFF2-40B4-BE49-F238E27FC236}">
                <a16:creationId xmlns:a16="http://schemas.microsoft.com/office/drawing/2014/main" id="{79FC32B4-6B59-4DF2-89D2-CB780218A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4059" y="6508636"/>
            <a:ext cx="2290436" cy="207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2E6B8AAD-2231-CC05-E7E2-44586830C3D5}"/>
              </a:ext>
            </a:extLst>
          </p:cNvPr>
          <p:cNvSpPr txBox="1"/>
          <p:nvPr/>
        </p:nvSpPr>
        <p:spPr>
          <a:xfrm>
            <a:off x="9889823" y="2175457"/>
            <a:ext cx="2861773" cy="3824621"/>
          </a:xfrm>
          <a:prstGeom prst="rect">
            <a:avLst/>
          </a:prstGeom>
        </p:spPr>
        <p:txBody>
          <a:bodyPr vert="horz" wrap="none" lIns="127998" tIns="64000" rIns="127998" bIns="64000" rtlCol="0">
            <a:spAutoFit/>
          </a:bodyPr>
          <a:lstStyle/>
          <a:p>
            <a:pPr>
              <a:defRPr/>
            </a:pPr>
            <a:r>
              <a:rPr lang="ja-JP" altLang="en-US" sz="1260" b="1" u="sng" dirty="0">
                <a:highlight>
                  <a:srgbClr val="00FF00"/>
                </a:highlight>
                <a:latin typeface="BIZ UDPゴシック" panose="020B0400000000000000" pitchFamily="50" charset="-128"/>
                <a:ea typeface="BIZ UDPゴシック" panose="020B0400000000000000" pitchFamily="50" charset="-128"/>
              </a:rPr>
              <a:t>「脱炭素エキデン３６５」</a:t>
            </a:r>
            <a:endParaRPr lang="en-US" altLang="ja-JP" sz="1260" b="1" u="sng" dirty="0">
              <a:highlight>
                <a:srgbClr val="00FF00"/>
              </a:highlight>
              <a:latin typeface="BIZ UDPゴシック" panose="020B0400000000000000" pitchFamily="50" charset="-128"/>
              <a:ea typeface="BIZ UDPゴシック" panose="020B0400000000000000" pitchFamily="50" charset="-128"/>
            </a:endParaRPr>
          </a:p>
          <a:p>
            <a:pPr>
              <a:spcAft>
                <a:spcPts val="776"/>
              </a:spcAft>
              <a:defRPr/>
            </a:pPr>
            <a:r>
              <a:rPr lang="ja-JP" altLang="en-US" sz="1260" dirty="0">
                <a:highlight>
                  <a:srgbClr val="00FF00"/>
                </a:highlight>
                <a:latin typeface="BIZ UDPゴシック" panose="020B0400000000000000" pitchFamily="50" charset="-128"/>
                <a:ea typeface="BIZ UDPゴシック" panose="020B0400000000000000" pitchFamily="50" charset="-128"/>
              </a:rPr>
              <a:t>企業の従業員、府民一人ひとりの</a:t>
            </a:r>
            <a:br>
              <a:rPr lang="en-US" altLang="ja-JP" sz="1260" dirty="0">
                <a:highlight>
                  <a:srgbClr val="00FF00"/>
                </a:highlight>
                <a:latin typeface="BIZ UDPゴシック" panose="020B0400000000000000" pitchFamily="50" charset="-128"/>
                <a:ea typeface="BIZ UDPゴシック" panose="020B0400000000000000" pitchFamily="50" charset="-128"/>
              </a:rPr>
            </a:br>
            <a:r>
              <a:rPr lang="ja-JP" altLang="en-US" sz="1260" dirty="0">
                <a:highlight>
                  <a:srgbClr val="00FF00"/>
                </a:highlight>
                <a:latin typeface="BIZ UDPゴシック" panose="020B0400000000000000" pitchFamily="50" charset="-128"/>
                <a:ea typeface="BIZ UDPゴシック" panose="020B0400000000000000" pitchFamily="50" charset="-128"/>
              </a:rPr>
              <a:t>行動変容による</a:t>
            </a:r>
            <a:r>
              <a:rPr lang="en-US" altLang="ja-JP" sz="1260" dirty="0">
                <a:highlight>
                  <a:srgbClr val="00FF00"/>
                </a:highlight>
                <a:latin typeface="BIZ UDPゴシック" panose="020B0400000000000000" pitchFamily="50" charset="-128"/>
                <a:ea typeface="BIZ UDPゴシック" panose="020B0400000000000000" pitchFamily="50" charset="-128"/>
              </a:rPr>
              <a:t>CO</a:t>
            </a:r>
            <a:r>
              <a:rPr lang="en-US" altLang="ja-JP" sz="1260" baseline="-25000" dirty="0">
                <a:highlight>
                  <a:srgbClr val="00FF00"/>
                </a:highlight>
                <a:latin typeface="BIZ UDPゴシック" panose="020B0400000000000000" pitchFamily="50" charset="-128"/>
                <a:ea typeface="BIZ UDPゴシック" panose="020B0400000000000000" pitchFamily="50" charset="-128"/>
              </a:rPr>
              <a:t>2</a:t>
            </a:r>
            <a:r>
              <a:rPr lang="ja-JP" altLang="en-US" sz="1260" dirty="0">
                <a:highlight>
                  <a:srgbClr val="00FF00"/>
                </a:highlight>
                <a:latin typeface="BIZ UDPゴシック" panose="020B0400000000000000" pitchFamily="50" charset="-128"/>
                <a:ea typeface="BIZ UDPゴシック" panose="020B0400000000000000" pitchFamily="50" charset="-128"/>
              </a:rPr>
              <a:t>排出抑制に</a:t>
            </a:r>
            <a:br>
              <a:rPr lang="en-US" altLang="ja-JP" sz="1260" dirty="0">
                <a:highlight>
                  <a:srgbClr val="00FF00"/>
                </a:highlight>
                <a:latin typeface="BIZ UDPゴシック" panose="020B0400000000000000" pitchFamily="50" charset="-128"/>
                <a:ea typeface="BIZ UDPゴシック" panose="020B0400000000000000" pitchFamily="50" charset="-128"/>
              </a:rPr>
            </a:br>
            <a:r>
              <a:rPr lang="ja-JP" altLang="en-US" sz="1260" dirty="0">
                <a:highlight>
                  <a:srgbClr val="00FF00"/>
                </a:highlight>
                <a:latin typeface="BIZ UDPゴシック" panose="020B0400000000000000" pitchFamily="50" charset="-128"/>
                <a:ea typeface="BIZ UDPゴシック" panose="020B0400000000000000" pitchFamily="50" charset="-128"/>
              </a:rPr>
              <a:t>取組むプロジェクト</a:t>
            </a:r>
            <a:endParaRPr lang="en-US" altLang="ja-JP" sz="1260" dirty="0">
              <a:highlight>
                <a:srgbClr val="00FF00"/>
              </a:highlight>
              <a:latin typeface="BIZ UDPゴシック" panose="020B0400000000000000" pitchFamily="50" charset="-128"/>
              <a:ea typeface="BIZ UDPゴシック" panose="020B0400000000000000" pitchFamily="50" charset="-128"/>
            </a:endParaRPr>
          </a:p>
          <a:p>
            <a:pPr>
              <a:defRPr/>
            </a:pPr>
            <a:r>
              <a:rPr lang="ja-JP" altLang="en-US" sz="1260" dirty="0">
                <a:latin typeface="BIZ UDPゴシック" panose="020B0400000000000000" pitchFamily="50" charset="-128"/>
                <a:ea typeface="BIZ UDPゴシック" panose="020B0400000000000000" pitchFamily="50" charset="-128"/>
              </a:rPr>
              <a:t>○企業連合</a:t>
            </a:r>
            <a:endParaRPr lang="en-US" altLang="ja-JP" sz="1260" dirty="0">
              <a:latin typeface="BIZ UDPゴシック" panose="020B0400000000000000" pitchFamily="50" charset="-128"/>
              <a:ea typeface="BIZ UDPゴシック" panose="020B0400000000000000" pitchFamily="50" charset="-128"/>
            </a:endParaRPr>
          </a:p>
          <a:p>
            <a:pPr>
              <a:defRPr/>
            </a:pPr>
            <a:r>
              <a:rPr lang="ja-JP" altLang="en-US" sz="1260" dirty="0">
                <a:latin typeface="BIZ UDPゴシック" panose="020B0400000000000000" pitchFamily="50" charset="-128"/>
                <a:ea typeface="BIZ UDPゴシック" panose="020B0400000000000000" pitchFamily="50" charset="-128"/>
              </a:rPr>
              <a:t>（事務局（株）スタジオスポビー）</a:t>
            </a:r>
            <a:endParaRPr lang="en-US" altLang="ja-JP" sz="1260" dirty="0">
              <a:latin typeface="BIZ UDPゴシック" panose="020B0400000000000000" pitchFamily="50" charset="-128"/>
              <a:ea typeface="BIZ UDPゴシック" panose="020B0400000000000000" pitchFamily="50" charset="-128"/>
            </a:endParaRPr>
          </a:p>
          <a:p>
            <a:pPr marL="235934" indent="-235934">
              <a:defRPr/>
            </a:pPr>
            <a:r>
              <a:rPr lang="ja-JP" altLang="en-US" sz="1260" dirty="0">
                <a:latin typeface="BIZ UDPゴシック" panose="020B0400000000000000" pitchFamily="50" charset="-128"/>
                <a:ea typeface="BIZ UDPゴシック" panose="020B0400000000000000" pitchFamily="50" charset="-128"/>
              </a:rPr>
              <a:t>・数百社</a:t>
            </a:r>
            <a:r>
              <a:rPr lang="en-US" altLang="ja-JP" sz="1260" dirty="0">
                <a:latin typeface="BIZ UDPゴシック" panose="020B0400000000000000" pitchFamily="50" charset="-128"/>
                <a:ea typeface="BIZ UDPゴシック" panose="020B0400000000000000" pitchFamily="50" charset="-128"/>
              </a:rPr>
              <a:t>(</a:t>
            </a:r>
            <a:r>
              <a:rPr lang="ja-JP" altLang="en-US" sz="1260" dirty="0">
                <a:latin typeface="BIZ UDPゴシック" panose="020B0400000000000000" pitchFamily="50" charset="-128"/>
                <a:ea typeface="BIZ UDPゴシック" panose="020B0400000000000000" pitchFamily="50" charset="-128"/>
              </a:rPr>
              <a:t>従業員約</a:t>
            </a:r>
            <a:r>
              <a:rPr lang="en-US" altLang="ja-JP" sz="1260" dirty="0">
                <a:latin typeface="BIZ UDPゴシック" panose="020B0400000000000000" pitchFamily="50" charset="-128"/>
                <a:ea typeface="BIZ UDPゴシック" panose="020B0400000000000000" pitchFamily="50" charset="-128"/>
              </a:rPr>
              <a:t>10</a:t>
            </a:r>
            <a:r>
              <a:rPr lang="ja-JP" altLang="en-US" sz="1260" dirty="0">
                <a:latin typeface="BIZ UDPゴシック" panose="020B0400000000000000" pitchFamily="50" charset="-128"/>
                <a:ea typeface="BIZ UDPゴシック" panose="020B0400000000000000" pitchFamily="50" charset="-128"/>
              </a:rPr>
              <a:t>万人）を想定</a:t>
            </a:r>
            <a:endParaRPr lang="en-US" altLang="ja-JP" sz="1260" dirty="0">
              <a:latin typeface="BIZ UDPゴシック" panose="020B0400000000000000" pitchFamily="50" charset="-128"/>
              <a:ea typeface="BIZ UDPゴシック" panose="020B0400000000000000" pitchFamily="50" charset="-128"/>
            </a:endParaRPr>
          </a:p>
          <a:p>
            <a:pPr marL="75565" indent="-75565">
              <a:spcAft>
                <a:spcPts val="776"/>
              </a:spcAft>
              <a:defRPr/>
            </a:pPr>
            <a:r>
              <a:rPr lang="ja-JP" altLang="en-US" sz="1260" dirty="0">
                <a:latin typeface="BIZ UDPゴシック" panose="020B0400000000000000" pitchFamily="50" charset="-128"/>
                <a:ea typeface="BIZ UDPゴシック" panose="020B0400000000000000" pitchFamily="50" charset="-128"/>
              </a:rPr>
              <a:t>・</a:t>
            </a:r>
            <a:r>
              <a:rPr lang="en-US" altLang="ja-JP" sz="1260" dirty="0">
                <a:latin typeface="BIZ UDPゴシック" panose="020B0400000000000000" pitchFamily="50" charset="-128"/>
                <a:ea typeface="BIZ UDPゴシック" panose="020B0400000000000000" pitchFamily="50" charset="-128"/>
              </a:rPr>
              <a:t>NTT</a:t>
            </a:r>
            <a:r>
              <a:rPr lang="ja-JP" altLang="en-US" sz="1260" dirty="0">
                <a:latin typeface="BIZ UDPゴシック" panose="020B0400000000000000" pitchFamily="50" charset="-128"/>
                <a:ea typeface="BIZ UDPゴシック" panose="020B0400000000000000" pitchFamily="50" charset="-128"/>
              </a:rPr>
              <a:t>西、</a:t>
            </a:r>
            <a:r>
              <a:rPr lang="en-US" altLang="ja-JP" sz="1260" dirty="0">
                <a:latin typeface="BIZ UDPゴシック" panose="020B0400000000000000" pitchFamily="50" charset="-128"/>
                <a:ea typeface="BIZ UDPゴシック" panose="020B0400000000000000" pitchFamily="50" charset="-128"/>
              </a:rPr>
              <a:t>JR</a:t>
            </a:r>
            <a:r>
              <a:rPr lang="ja-JP" altLang="en-US" sz="1260" dirty="0">
                <a:latin typeface="BIZ UDPゴシック" panose="020B0400000000000000" pitchFamily="50" charset="-128"/>
                <a:ea typeface="BIZ UDPゴシック" panose="020B0400000000000000" pitchFamily="50" charset="-128"/>
              </a:rPr>
              <a:t>西、りそな</a:t>
            </a:r>
            <a:r>
              <a:rPr lang="en-US" altLang="ja-JP" sz="1260" dirty="0">
                <a:latin typeface="BIZ UDPゴシック" panose="020B0400000000000000" pitchFamily="50" charset="-128"/>
                <a:ea typeface="BIZ UDPゴシック" panose="020B0400000000000000" pitchFamily="50" charset="-128"/>
              </a:rPr>
              <a:t>HD</a:t>
            </a:r>
            <a:r>
              <a:rPr lang="ja-JP" altLang="en-US" sz="1260" dirty="0">
                <a:latin typeface="BIZ UDPゴシック" panose="020B0400000000000000" pitchFamily="50" charset="-128"/>
                <a:ea typeface="BIZ UDPゴシック" panose="020B0400000000000000" pitchFamily="50" charset="-128"/>
              </a:rPr>
              <a:t>、</a:t>
            </a:r>
            <a:r>
              <a:rPr lang="en-US" altLang="ja-JP" sz="1260" dirty="0">
                <a:latin typeface="BIZ UDPゴシック" panose="020B0400000000000000" pitchFamily="50" charset="-128"/>
                <a:ea typeface="BIZ UDPゴシック" panose="020B0400000000000000" pitchFamily="50" charset="-128"/>
              </a:rPr>
              <a:t>MUFG</a:t>
            </a:r>
            <a:br>
              <a:rPr lang="en-US" altLang="ja-JP" sz="1260" dirty="0">
                <a:latin typeface="BIZ UDPゴシック" panose="020B0400000000000000" pitchFamily="50" charset="-128"/>
                <a:ea typeface="BIZ UDPゴシック" panose="020B0400000000000000" pitchFamily="50" charset="-128"/>
              </a:rPr>
            </a:br>
            <a:r>
              <a:rPr lang="ja-JP" altLang="en-US" sz="1260" dirty="0">
                <a:latin typeface="BIZ UDPゴシック" panose="020B0400000000000000" pitchFamily="50" charset="-128"/>
                <a:ea typeface="BIZ UDPゴシック" panose="020B0400000000000000" pitchFamily="50" charset="-128"/>
              </a:rPr>
              <a:t>サンプラザ、在阪</a:t>
            </a:r>
            <a:r>
              <a:rPr lang="en-US" altLang="ja-JP" sz="1260" dirty="0">
                <a:latin typeface="BIZ UDPゴシック" panose="020B0400000000000000" pitchFamily="50" charset="-128"/>
                <a:ea typeface="BIZ UDPゴシック" panose="020B0400000000000000" pitchFamily="50" charset="-128"/>
              </a:rPr>
              <a:t>TV</a:t>
            </a:r>
            <a:r>
              <a:rPr lang="ja-JP" altLang="en-US" sz="1260" dirty="0">
                <a:latin typeface="BIZ UDPゴシック" panose="020B0400000000000000" pitchFamily="50" charset="-128"/>
                <a:ea typeface="BIZ UDPゴシック" panose="020B0400000000000000" pitchFamily="50" charset="-128"/>
              </a:rPr>
              <a:t>局等が参加</a:t>
            </a:r>
            <a:endParaRPr lang="en-US" altLang="ja-JP" sz="1260" dirty="0">
              <a:latin typeface="BIZ UDPゴシック" panose="020B0400000000000000" pitchFamily="50" charset="-128"/>
              <a:ea typeface="BIZ UDPゴシック" panose="020B0400000000000000" pitchFamily="50" charset="-128"/>
            </a:endParaRPr>
          </a:p>
          <a:p>
            <a:pPr>
              <a:defRPr/>
            </a:pPr>
            <a:r>
              <a:rPr lang="ja-JP" altLang="en-US" sz="1260" dirty="0">
                <a:latin typeface="BIZ UDPゴシック" panose="020B0400000000000000" pitchFamily="50" charset="-128"/>
                <a:ea typeface="BIZ UDPゴシック" panose="020B0400000000000000" pitchFamily="50" charset="-128"/>
              </a:rPr>
              <a:t>○府民（府予算事業対象）</a:t>
            </a:r>
            <a:endParaRPr lang="en-US" altLang="ja-JP" sz="1260" dirty="0">
              <a:latin typeface="BIZ UDPゴシック" panose="020B0400000000000000" pitchFamily="50" charset="-128"/>
              <a:ea typeface="BIZ UDPゴシック" panose="020B0400000000000000" pitchFamily="50" charset="-128"/>
            </a:endParaRPr>
          </a:p>
          <a:p>
            <a:pPr>
              <a:defRPr/>
            </a:pPr>
            <a:r>
              <a:rPr lang="ja-JP" altLang="en-US" sz="1260" dirty="0">
                <a:latin typeface="BIZ UDPゴシック" panose="020B0400000000000000" pitchFamily="50" charset="-128"/>
                <a:ea typeface="BIZ UDPゴシック" panose="020B0400000000000000" pitchFamily="50" charset="-128"/>
              </a:rPr>
              <a:t>・府在住・在勤・在学者に呼びかけ</a:t>
            </a:r>
            <a:endParaRPr lang="en-US" altLang="ja-JP" sz="1260" dirty="0">
              <a:latin typeface="BIZ UDPゴシック" panose="020B0400000000000000" pitchFamily="50" charset="-128"/>
              <a:ea typeface="BIZ UDPゴシック" panose="020B0400000000000000" pitchFamily="50" charset="-128"/>
            </a:endParaRPr>
          </a:p>
          <a:p>
            <a:pPr>
              <a:defRPr/>
            </a:pPr>
            <a:endParaRPr lang="en-US" altLang="ja-JP" sz="1260" dirty="0">
              <a:latin typeface="BIZ UDPゴシック" panose="020B0400000000000000" pitchFamily="50" charset="-128"/>
              <a:ea typeface="BIZ UDPゴシック" panose="020B0400000000000000" pitchFamily="50" charset="-128"/>
            </a:endParaRPr>
          </a:p>
          <a:p>
            <a:pPr>
              <a:defRPr/>
            </a:pPr>
            <a:r>
              <a:rPr lang="ja-JP" altLang="en-US" sz="1260" dirty="0">
                <a:solidFill>
                  <a:srgbClr val="FF0000"/>
                </a:solidFill>
                <a:latin typeface="BIZ UDPゴシック" panose="020B0400000000000000" pitchFamily="50" charset="-128"/>
                <a:ea typeface="BIZ UDPゴシック" panose="020B0400000000000000" pitchFamily="50" charset="-128"/>
              </a:rPr>
              <a:t>■</a:t>
            </a:r>
            <a:r>
              <a:rPr lang="en-US" altLang="ja-JP" sz="1260" dirty="0">
                <a:solidFill>
                  <a:srgbClr val="FF0000"/>
                </a:solidFill>
                <a:latin typeface="BIZ UDPゴシック" panose="020B0400000000000000" pitchFamily="50" charset="-128"/>
                <a:ea typeface="BIZ UDPゴシック" panose="020B0400000000000000" pitchFamily="50" charset="-128"/>
              </a:rPr>
              <a:t>R6</a:t>
            </a:r>
            <a:r>
              <a:rPr lang="ja-JP" altLang="en-US" sz="1260" dirty="0">
                <a:solidFill>
                  <a:srgbClr val="FF0000"/>
                </a:solidFill>
                <a:latin typeface="BIZ UDPゴシック" panose="020B0400000000000000" pitchFamily="50" charset="-128"/>
                <a:ea typeface="BIZ UDPゴシック" panose="020B0400000000000000" pitchFamily="50" charset="-128"/>
              </a:rPr>
              <a:t>年３月</a:t>
            </a:r>
            <a:r>
              <a:rPr lang="en-US" altLang="ja-JP" sz="1260" dirty="0">
                <a:solidFill>
                  <a:srgbClr val="FF0000"/>
                </a:solidFill>
                <a:latin typeface="BIZ UDPゴシック" panose="020B0400000000000000" pitchFamily="50" charset="-128"/>
                <a:ea typeface="BIZ UDPゴシック" panose="020B0400000000000000" pitchFamily="50" charset="-128"/>
              </a:rPr>
              <a:t>26</a:t>
            </a:r>
            <a:r>
              <a:rPr lang="ja-JP" altLang="en-US" sz="1260" dirty="0">
                <a:solidFill>
                  <a:srgbClr val="FF0000"/>
                </a:solidFill>
                <a:latin typeface="BIZ UDPゴシック" panose="020B0400000000000000" pitchFamily="50" charset="-128"/>
                <a:ea typeface="BIZ UDPゴシック" panose="020B0400000000000000" pitchFamily="50" charset="-128"/>
              </a:rPr>
              <a:t>日 キックオフイベント</a:t>
            </a:r>
          </a:p>
          <a:p>
            <a:pPr>
              <a:defRPr/>
            </a:pPr>
            <a:r>
              <a:rPr lang="ja-JP" altLang="en-US" sz="1260" dirty="0">
                <a:solidFill>
                  <a:srgbClr val="FF0000"/>
                </a:solidFill>
                <a:latin typeface="BIZ UDPゴシック" panose="020B0400000000000000" pitchFamily="50" charset="-128"/>
                <a:ea typeface="BIZ UDPゴシック" panose="020B0400000000000000" pitchFamily="50" charset="-128"/>
              </a:rPr>
              <a:t>　知事・企業代表数社</a:t>
            </a:r>
            <a:endParaRPr lang="en-US" altLang="ja-JP" sz="1260" dirty="0">
              <a:solidFill>
                <a:srgbClr val="FF0000"/>
              </a:solidFill>
              <a:latin typeface="BIZ UDPゴシック" panose="020B0400000000000000" pitchFamily="50" charset="-128"/>
              <a:ea typeface="BIZ UDPゴシック" panose="020B0400000000000000" pitchFamily="50" charset="-128"/>
            </a:endParaRPr>
          </a:p>
          <a:p>
            <a:pPr>
              <a:defRPr/>
            </a:pPr>
            <a:r>
              <a:rPr lang="ja-JP" altLang="en-US" sz="1260" dirty="0">
                <a:solidFill>
                  <a:srgbClr val="FF0000"/>
                </a:solidFill>
                <a:latin typeface="BIZ UDPゴシック" panose="020B0400000000000000" pitchFamily="50" charset="-128"/>
                <a:ea typeface="BIZ UDPゴシック" panose="020B0400000000000000" pitchFamily="50" charset="-128"/>
              </a:rPr>
              <a:t>　グリーン・パートナー　倉木麻衣</a:t>
            </a:r>
          </a:p>
          <a:p>
            <a:pPr>
              <a:defRPr/>
            </a:pPr>
            <a:endParaRPr lang="en-US" altLang="ja-JP" sz="1260" dirty="0">
              <a:latin typeface="BIZ UDPゴシック" panose="020B0400000000000000" pitchFamily="50" charset="-128"/>
              <a:ea typeface="BIZ UDPゴシック" panose="020B0400000000000000" pitchFamily="50" charset="-128"/>
            </a:endParaRPr>
          </a:p>
          <a:p>
            <a:pPr>
              <a:defRPr/>
            </a:pPr>
            <a:r>
              <a:rPr lang="ja-JP" altLang="en-US" sz="1260" dirty="0">
                <a:latin typeface="BIZ UDPゴシック" panose="020B0400000000000000" pitchFamily="50" charset="-128"/>
                <a:ea typeface="BIZ UDPゴシック" panose="020B0400000000000000" pitchFamily="50" charset="-128"/>
              </a:rPr>
              <a:t>■</a:t>
            </a:r>
            <a:r>
              <a:rPr lang="en-US" altLang="ja-JP" sz="1260" dirty="0">
                <a:latin typeface="BIZ UDPゴシック" panose="020B0400000000000000" pitchFamily="50" charset="-128"/>
                <a:ea typeface="BIZ UDPゴシック" panose="020B0400000000000000" pitchFamily="50" charset="-128"/>
              </a:rPr>
              <a:t>R6</a:t>
            </a:r>
            <a:r>
              <a:rPr lang="ja-JP" altLang="en-US" sz="1260" dirty="0">
                <a:latin typeface="BIZ UDPゴシック" panose="020B0400000000000000" pitchFamily="50" charset="-128"/>
                <a:ea typeface="BIZ UDPゴシック" panose="020B0400000000000000" pitchFamily="50" charset="-128"/>
              </a:rPr>
              <a:t>年４月</a:t>
            </a:r>
            <a:r>
              <a:rPr lang="en-US" altLang="ja-JP" sz="1260" dirty="0">
                <a:latin typeface="BIZ UDPゴシック" panose="020B0400000000000000" pitchFamily="50" charset="-128"/>
                <a:ea typeface="BIZ UDPゴシック" panose="020B0400000000000000" pitchFamily="50" charset="-128"/>
              </a:rPr>
              <a:t>14</a:t>
            </a:r>
            <a:r>
              <a:rPr lang="ja-JP" altLang="en-US" sz="1260" dirty="0">
                <a:latin typeface="BIZ UDPゴシック" panose="020B0400000000000000" pitchFamily="50" charset="-128"/>
                <a:ea typeface="BIZ UDPゴシック" panose="020B0400000000000000" pitchFamily="50" charset="-128"/>
              </a:rPr>
              <a:t>日</a:t>
            </a:r>
          </a:p>
          <a:p>
            <a:pPr>
              <a:defRPr/>
            </a:pPr>
            <a:r>
              <a:rPr lang="ja-JP" altLang="en-US" sz="1260" dirty="0">
                <a:latin typeface="BIZ UDPゴシック" panose="020B0400000000000000" pitchFamily="50" charset="-128"/>
                <a:ea typeface="BIZ UDPゴシック" panose="020B0400000000000000" pitchFamily="50" charset="-128"/>
              </a:rPr>
              <a:t>　「脱炭素エキデン３６５」開始</a:t>
            </a:r>
          </a:p>
        </p:txBody>
      </p:sp>
      <p:sp>
        <p:nvSpPr>
          <p:cNvPr id="5" name="スライド番号プレースホルダー 1">
            <a:extLst>
              <a:ext uri="{FF2B5EF4-FFF2-40B4-BE49-F238E27FC236}">
                <a16:creationId xmlns:a16="http://schemas.microsoft.com/office/drawing/2014/main" id="{4C488F00-1A6C-08F6-4B99-AAA60C54442D}"/>
              </a:ext>
            </a:extLst>
          </p:cNvPr>
          <p:cNvSpPr>
            <a:spLocks noGrp="1"/>
          </p:cNvSpPr>
          <p:nvPr>
            <p:ph type="sldNum" sz="quarter" idx="12"/>
          </p:nvPr>
        </p:nvSpPr>
        <p:spPr>
          <a:xfrm>
            <a:off x="12071506" y="8933859"/>
            <a:ext cx="680400" cy="680400"/>
          </a:xfrm>
        </p:spPr>
        <p:txBody>
          <a:bodyPr/>
          <a:lstStyle/>
          <a:p>
            <a:fld id="{260D7C64-4B75-47CE-A9E9-B75BE436869C}" type="slidenum">
              <a:rPr kumimoji="1" lang="ja-JP" altLang="en-US" smtClean="0"/>
              <a:t>1</a:t>
            </a:fld>
            <a:endParaRPr kumimoji="1" lang="ja-JP" altLang="en-US" dirty="0"/>
          </a:p>
        </p:txBody>
      </p:sp>
      <p:sp>
        <p:nvSpPr>
          <p:cNvPr id="31" name="正方形/長方形 30">
            <a:extLst>
              <a:ext uri="{FF2B5EF4-FFF2-40B4-BE49-F238E27FC236}">
                <a16:creationId xmlns:a16="http://schemas.microsoft.com/office/drawing/2014/main" id="{CCDAAE03-1862-4C7E-905B-4B2E29A942ED}"/>
              </a:ext>
            </a:extLst>
          </p:cNvPr>
          <p:cNvSpPr/>
          <p:nvPr/>
        </p:nvSpPr>
        <p:spPr>
          <a:xfrm>
            <a:off x="10548370" y="205937"/>
            <a:ext cx="1944216" cy="4869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dirty="0">
                <a:solidFill>
                  <a:schemeClr val="tx1"/>
                </a:solidFill>
              </a:rPr>
              <a:t>資料３－２</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タイトル 1">
            <a:extLst>
              <a:ext uri="{FF2B5EF4-FFF2-40B4-BE49-F238E27FC236}">
                <a16:creationId xmlns:a16="http://schemas.microsoft.com/office/drawing/2014/main" id="{8ED4E196-FC6E-4274-8EA0-DEA2234BFAC2}"/>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920" b="1" dirty="0">
                <a:solidFill>
                  <a:schemeClr val="bg1"/>
                </a:solidFill>
                <a:latin typeface="Meiryo UI" panose="020B0604030504040204" pitchFamily="50" charset="-128"/>
                <a:ea typeface="Meiryo UI" panose="020B0604030504040204" pitchFamily="50" charset="-128"/>
              </a:rPr>
              <a:t>CO2</a:t>
            </a:r>
            <a:r>
              <a:rPr lang="ja-JP" altLang="en-US" sz="3920" b="1" dirty="0">
                <a:solidFill>
                  <a:schemeClr val="bg1"/>
                </a:solidFill>
                <a:latin typeface="Meiryo UI" panose="020B0604030504040204" pitchFamily="50" charset="-128"/>
                <a:ea typeface="Meiryo UI" panose="020B0604030504040204" pitchFamily="50" charset="-128"/>
              </a:rPr>
              <a:t>排出量見える化表示（</a:t>
            </a:r>
            <a:r>
              <a:rPr lang="en-US" altLang="ja-JP" sz="3920" b="1" dirty="0">
                <a:solidFill>
                  <a:schemeClr val="bg1"/>
                </a:solidFill>
                <a:latin typeface="Meiryo UI" panose="020B0604030504040204" pitchFamily="50" charset="-128"/>
                <a:ea typeface="Meiryo UI" panose="020B0604030504040204" pitchFamily="50" charset="-128"/>
              </a:rPr>
              <a:t>CFP</a:t>
            </a:r>
            <a:r>
              <a:rPr lang="ja-JP" altLang="en-US" sz="3920" b="1">
                <a:solidFill>
                  <a:schemeClr val="bg1"/>
                </a:solidFill>
                <a:latin typeface="Meiryo UI" panose="020B0604030504040204" pitchFamily="50" charset="-128"/>
                <a:ea typeface="Meiryo UI" panose="020B0604030504040204" pitchFamily="50" charset="-128"/>
              </a:rPr>
              <a:t>）の</a:t>
            </a:r>
            <a:r>
              <a:rPr lang="ja-JP" altLang="en-US" sz="3920" b="1" dirty="0">
                <a:solidFill>
                  <a:schemeClr val="bg1"/>
                </a:solidFill>
                <a:latin typeface="Meiryo UI" panose="020B0604030504040204" pitchFamily="50" charset="-128"/>
                <a:ea typeface="Meiryo UI" panose="020B0604030504040204" pitchFamily="50" charset="-128"/>
              </a:rPr>
              <a:t>大規模展開</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9AD03839-4E56-4564-A0B3-BC5D34B78DFF}"/>
              </a:ext>
            </a:extLst>
          </p:cNvPr>
          <p:cNvSpPr/>
          <p:nvPr/>
        </p:nvSpPr>
        <p:spPr>
          <a:xfrm>
            <a:off x="240030" y="2643728"/>
            <a:ext cx="12093819" cy="521911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sz="2327"/>
          </a:p>
        </p:txBody>
      </p:sp>
      <p:sp>
        <p:nvSpPr>
          <p:cNvPr id="5124" name="テキスト ボックス 53">
            <a:extLst>
              <a:ext uri="{FF2B5EF4-FFF2-40B4-BE49-F238E27FC236}">
                <a16:creationId xmlns:a16="http://schemas.microsoft.com/office/drawing/2014/main" id="{2AB603E5-C17F-4A9D-BC83-9A9CC2745DA2}"/>
              </a:ext>
            </a:extLst>
          </p:cNvPr>
          <p:cNvSpPr txBox="1">
            <a:spLocks noChangeArrowheads="1"/>
          </p:cNvSpPr>
          <p:nvPr/>
        </p:nvSpPr>
        <p:spPr bwMode="auto">
          <a:xfrm>
            <a:off x="201051" y="1070586"/>
            <a:ext cx="12448736" cy="116666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2327" b="1" dirty="0">
                <a:latin typeface="BIZ UDPゴシック" panose="020B0400000000000000" pitchFamily="50" charset="-128"/>
                <a:ea typeface="BIZ UDPゴシック" panose="020B0400000000000000" pitchFamily="50" charset="-128"/>
              </a:rPr>
              <a:t>〇全国に先駆けて街中で</a:t>
            </a:r>
            <a:r>
              <a:rPr lang="en-US" altLang="ja-JP" sz="2327" b="1" dirty="0">
                <a:latin typeface="BIZ UDPゴシック" panose="020B0400000000000000" pitchFamily="50" charset="-128"/>
                <a:ea typeface="BIZ UDPゴシック" panose="020B0400000000000000" pitchFamily="50" charset="-128"/>
              </a:rPr>
              <a:t>CFP</a:t>
            </a:r>
            <a:r>
              <a:rPr lang="ja-JP" altLang="en-US" sz="2327" b="1" dirty="0">
                <a:latin typeface="BIZ UDPゴシック" panose="020B0400000000000000" pitchFamily="50" charset="-128"/>
                <a:ea typeface="BIZ UDPゴシック" panose="020B0400000000000000" pitchFamily="50" charset="-128"/>
              </a:rPr>
              <a:t>が見られる“</a:t>
            </a:r>
            <a:r>
              <a:rPr lang="en-US" altLang="ja-JP" sz="2327" b="1" dirty="0">
                <a:latin typeface="BIZ UDPゴシック" panose="020B0400000000000000" pitchFamily="50" charset="-128"/>
                <a:ea typeface="BIZ UDPゴシック" panose="020B0400000000000000" pitchFamily="50" charset="-128"/>
              </a:rPr>
              <a:t>CFP</a:t>
            </a:r>
            <a:r>
              <a:rPr lang="ja-JP" altLang="en-US" sz="2327" b="1" dirty="0">
                <a:latin typeface="BIZ UDPゴシック" panose="020B0400000000000000" pitchFamily="50" charset="-128"/>
                <a:ea typeface="BIZ UDPゴシック" panose="020B0400000000000000" pitchFamily="50" charset="-128"/>
              </a:rPr>
              <a:t>先進都市“へ</a:t>
            </a:r>
            <a:br>
              <a:rPr lang="en-US" altLang="ja-JP" sz="2327" b="1" dirty="0">
                <a:latin typeface="BIZ UDPゴシック" panose="020B0400000000000000" pitchFamily="50" charset="-128"/>
                <a:ea typeface="BIZ UDPゴシック" panose="020B0400000000000000" pitchFamily="50" charset="-128"/>
              </a:rPr>
            </a:br>
            <a:r>
              <a:rPr lang="ja-JP" altLang="en-US" sz="2327" b="1" dirty="0">
                <a:latin typeface="BIZ UDPゴシック" panose="020B0400000000000000" pitchFamily="50" charset="-128"/>
                <a:ea typeface="BIZ UDPゴシック" panose="020B0400000000000000" pitchFamily="50" charset="-128"/>
              </a:rPr>
              <a:t>府民の脱炭素消費を通じた行動変容に向けて、国や民間の見える化の取組みや、スーパー等の小売各社と連携し、府域各地で見える化商品の販売やイベント等を実施する。　</a:t>
            </a:r>
            <a:endParaRPr lang="ja-JP" altLang="en-US" sz="2327" b="1" dirty="0">
              <a:solidFill>
                <a:srgbClr val="FF0000"/>
              </a:solidFill>
              <a:latin typeface="BIZ UDPゴシック" panose="020B0400000000000000" pitchFamily="50" charset="-128"/>
              <a:ea typeface="BIZ UDPゴシック" panose="020B0400000000000000" pitchFamily="50" charset="-128"/>
            </a:endParaRPr>
          </a:p>
        </p:txBody>
      </p:sp>
      <p:sp>
        <p:nvSpPr>
          <p:cNvPr id="57" name="二等辺三角形 56">
            <a:extLst>
              <a:ext uri="{FF2B5EF4-FFF2-40B4-BE49-F238E27FC236}">
                <a16:creationId xmlns:a16="http://schemas.microsoft.com/office/drawing/2014/main" id="{60451326-0D46-4285-85E2-EC3841ECC072}"/>
              </a:ext>
            </a:extLst>
          </p:cNvPr>
          <p:cNvSpPr/>
          <p:nvPr/>
        </p:nvSpPr>
        <p:spPr>
          <a:xfrm rot="10800000">
            <a:off x="5102178" y="8115743"/>
            <a:ext cx="2904979" cy="307731"/>
          </a:xfrm>
          <a:prstGeom prst="triangle">
            <a:avLst/>
          </a:prstGeom>
          <a:ln>
            <a:noFill/>
          </a:ln>
        </p:spPr>
        <p:style>
          <a:lnRef idx="2">
            <a:schemeClr val="accent5">
              <a:shade val="15000"/>
            </a:schemeClr>
          </a:lnRef>
          <a:fillRef idx="1">
            <a:schemeClr val="accent5"/>
          </a:fillRef>
          <a:effectRef idx="0">
            <a:schemeClr val="accent5"/>
          </a:effectRef>
          <a:fontRef idx="minor">
            <a:schemeClr val="lt1"/>
          </a:fontRef>
        </p:style>
        <p:txBody>
          <a:bodyPr anchor="ctr"/>
          <a:lstStyle/>
          <a:p>
            <a:pPr algn="ctr">
              <a:defRPr/>
            </a:pPr>
            <a:endParaRPr lang="ja-JP" altLang="en-US" sz="2327"/>
          </a:p>
        </p:txBody>
      </p:sp>
      <p:sp>
        <p:nvSpPr>
          <p:cNvPr id="59" name="テキスト ボックス 58">
            <a:extLst>
              <a:ext uri="{FF2B5EF4-FFF2-40B4-BE49-F238E27FC236}">
                <a16:creationId xmlns:a16="http://schemas.microsoft.com/office/drawing/2014/main" id="{C7E92541-F4A6-4D24-9881-660E6C545778}"/>
              </a:ext>
            </a:extLst>
          </p:cNvPr>
          <p:cNvSpPr txBox="1"/>
          <p:nvPr/>
        </p:nvSpPr>
        <p:spPr>
          <a:xfrm>
            <a:off x="8710832" y="2807852"/>
            <a:ext cx="3979984" cy="5367623"/>
          </a:xfrm>
          <a:prstGeom prst="rect">
            <a:avLst/>
          </a:prstGeom>
          <a:solidFill>
            <a:schemeClr val="accent6">
              <a:lumMod val="20000"/>
              <a:lumOff val="80000"/>
            </a:schemeClr>
          </a:solidFill>
        </p:spPr>
        <p:txBody>
          <a:bodyPr>
            <a:spAutoFit/>
          </a:bodyPr>
          <a:lstStyle/>
          <a:p>
            <a:pPr marL="235934" indent="-235934">
              <a:spcAft>
                <a:spcPts val="776"/>
              </a:spcAft>
              <a:defRPr/>
            </a:pPr>
            <a:r>
              <a:rPr lang="ja-JP" altLang="en-US" sz="1809" dirty="0">
                <a:latin typeface="BIZ UDPゴシック" panose="020B0400000000000000" pitchFamily="50" charset="-128"/>
                <a:ea typeface="BIZ UDPゴシック" panose="020B0400000000000000" pitchFamily="50" charset="-128"/>
              </a:rPr>
              <a:t>○民間事業者と連携した</a:t>
            </a:r>
            <a:r>
              <a:rPr lang="en-US" altLang="ja-JP" sz="1809" dirty="0">
                <a:latin typeface="BIZ UDPゴシック" panose="020B0400000000000000" pitchFamily="50" charset="-128"/>
                <a:ea typeface="BIZ UDPゴシック" panose="020B0400000000000000" pitchFamily="50" charset="-128"/>
              </a:rPr>
              <a:t>CFP</a:t>
            </a:r>
            <a:r>
              <a:rPr lang="ja-JP" altLang="en-US" sz="1809" dirty="0">
                <a:latin typeface="BIZ UDPゴシック" panose="020B0400000000000000" pitchFamily="50" charset="-128"/>
                <a:ea typeface="BIZ UDPゴシック" panose="020B0400000000000000" pitchFamily="50" charset="-128"/>
              </a:rPr>
              <a:t>露出の“場”の拡大</a:t>
            </a:r>
          </a:p>
          <a:p>
            <a:pPr marL="235934" indent="-235934">
              <a:spcAft>
                <a:spcPts val="776"/>
              </a:spcAft>
              <a:defRPr/>
            </a:pPr>
            <a:r>
              <a:rPr lang="ja-JP" altLang="en-US" sz="1809" dirty="0">
                <a:latin typeface="BIZ UDPゴシック" panose="020B0400000000000000" pitchFamily="50" charset="-128"/>
                <a:ea typeface="BIZ UDPゴシック" panose="020B0400000000000000" pitchFamily="50" charset="-128"/>
              </a:rPr>
              <a:t>・</a:t>
            </a:r>
            <a:r>
              <a:rPr lang="ja-JP" altLang="en-US" sz="1809" u="sng" dirty="0">
                <a:solidFill>
                  <a:srgbClr val="FF0000"/>
                </a:solidFill>
                <a:latin typeface="BIZ UDPゴシック" panose="020B0400000000000000" pitchFamily="50" charset="-128"/>
                <a:ea typeface="BIZ UDPゴシック" panose="020B0400000000000000" pitchFamily="50" charset="-128"/>
              </a:rPr>
              <a:t>スーパー、地下街、ショッピングモール運営者等と連携</a:t>
            </a:r>
            <a:r>
              <a:rPr lang="ja-JP" altLang="en-US" sz="1809" dirty="0">
                <a:latin typeface="BIZ UDPゴシック" panose="020B0400000000000000" pitchFamily="50" charset="-128"/>
                <a:ea typeface="BIZ UDPゴシック" panose="020B0400000000000000" pitchFamily="50" charset="-128"/>
              </a:rPr>
              <a:t>し、街中の人通りの多いスペースで、</a:t>
            </a:r>
            <a:r>
              <a:rPr lang="en-US" altLang="ja-JP" sz="1809" dirty="0">
                <a:latin typeface="BIZ UDPゴシック" panose="020B0400000000000000" pitchFamily="50" charset="-128"/>
                <a:ea typeface="BIZ UDPゴシック" panose="020B0400000000000000" pitchFamily="50" charset="-128"/>
              </a:rPr>
              <a:t>CFP</a:t>
            </a:r>
            <a:r>
              <a:rPr lang="ja-JP" altLang="en-US" sz="1809" dirty="0">
                <a:latin typeface="BIZ UDPゴシック" panose="020B0400000000000000" pitchFamily="50" charset="-128"/>
                <a:ea typeface="BIZ UDPゴシック" panose="020B0400000000000000" pitchFamily="50" charset="-128"/>
              </a:rPr>
              <a:t>商品を扱う催事等を府内各地で展開</a:t>
            </a: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r>
              <a:rPr lang="ja-JP" altLang="en-US" sz="1809" dirty="0">
                <a:latin typeface="BIZ UDPゴシック" panose="020B0400000000000000" pitchFamily="50" charset="-128"/>
                <a:ea typeface="BIZ UDPゴシック" panose="020B0400000000000000" pitchFamily="50" charset="-128"/>
              </a:rPr>
              <a:t>・</a:t>
            </a:r>
            <a:r>
              <a:rPr lang="ja-JP" altLang="en-US" sz="1809" u="sng" dirty="0">
                <a:solidFill>
                  <a:srgbClr val="FF0000"/>
                </a:solidFill>
                <a:latin typeface="BIZ UDPゴシック" panose="020B0400000000000000" pitchFamily="50" charset="-128"/>
                <a:ea typeface="BIZ UDPゴシック" panose="020B0400000000000000" pitchFamily="50" charset="-128"/>
              </a:rPr>
              <a:t>大手スーパー、</a:t>
            </a:r>
            <a:r>
              <a:rPr lang="en-US" altLang="ja-JP" sz="1809" u="sng" dirty="0">
                <a:solidFill>
                  <a:srgbClr val="FF0000"/>
                </a:solidFill>
                <a:latin typeface="BIZ UDPゴシック" panose="020B0400000000000000" pitchFamily="50" charset="-128"/>
                <a:ea typeface="BIZ UDPゴシック" panose="020B0400000000000000" pitchFamily="50" charset="-128"/>
              </a:rPr>
              <a:t>JA</a:t>
            </a:r>
            <a:r>
              <a:rPr lang="ja-JP" altLang="en-US" sz="1809" u="sng" dirty="0">
                <a:solidFill>
                  <a:srgbClr val="FF0000"/>
                </a:solidFill>
                <a:latin typeface="BIZ UDPゴシック" panose="020B0400000000000000" pitchFamily="50" charset="-128"/>
                <a:ea typeface="BIZ UDPゴシック" panose="020B0400000000000000" pitchFamily="50" charset="-128"/>
              </a:rPr>
              <a:t>直売所、生協店舗と連携</a:t>
            </a:r>
            <a:r>
              <a:rPr lang="ja-JP" altLang="en-US" sz="1809" dirty="0">
                <a:latin typeface="BIZ UDPゴシック" panose="020B0400000000000000" pitchFamily="50" charset="-128"/>
                <a:ea typeface="BIZ UDPゴシック" panose="020B0400000000000000" pitchFamily="50" charset="-128"/>
              </a:rPr>
              <a:t>し、表示店舗を拡大</a:t>
            </a: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r>
              <a:rPr lang="ja-JP" altLang="en-US" sz="1809" dirty="0">
                <a:latin typeface="BIZ UDPゴシック" panose="020B0400000000000000" pitchFamily="50" charset="-128"/>
                <a:ea typeface="BIZ UDPゴシック" panose="020B0400000000000000" pitchFamily="50" charset="-128"/>
              </a:rPr>
              <a:t>・同じく</a:t>
            </a:r>
            <a:r>
              <a:rPr lang="en-US" altLang="ja-JP" sz="1809" dirty="0">
                <a:latin typeface="BIZ UDPゴシック" panose="020B0400000000000000" pitchFamily="50" charset="-128"/>
                <a:ea typeface="BIZ UDPゴシック" panose="020B0400000000000000" pitchFamily="50" charset="-128"/>
              </a:rPr>
              <a:t>CFP</a:t>
            </a:r>
            <a:r>
              <a:rPr lang="ja-JP" altLang="en-US" sz="1809" dirty="0">
                <a:latin typeface="BIZ UDPゴシック" panose="020B0400000000000000" pitchFamily="50" charset="-128"/>
                <a:ea typeface="BIZ UDPゴシック" panose="020B0400000000000000" pitchFamily="50" charset="-128"/>
              </a:rPr>
              <a:t>に取り組む</a:t>
            </a:r>
            <a:r>
              <a:rPr lang="ja-JP" altLang="en-US" sz="1809" u="sng" dirty="0">
                <a:solidFill>
                  <a:srgbClr val="FF0000"/>
                </a:solidFill>
                <a:latin typeface="BIZ UDPゴシック" panose="020B0400000000000000" pitchFamily="50" charset="-128"/>
                <a:ea typeface="BIZ UDPゴシック" panose="020B0400000000000000" pitchFamily="50" charset="-128"/>
              </a:rPr>
              <a:t>兵庫県と連携</a:t>
            </a:r>
            <a:r>
              <a:rPr lang="ja-JP" altLang="en-US" sz="1809" dirty="0">
                <a:latin typeface="BIZ UDPゴシック" panose="020B0400000000000000" pitchFamily="50" charset="-128"/>
                <a:ea typeface="BIZ UDPゴシック" panose="020B0400000000000000" pitchFamily="50" charset="-128"/>
              </a:rPr>
              <a:t>し、表示展開手法のノウハウ共有やイベントの共同実施を進める</a:t>
            </a: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r>
              <a:rPr lang="ja-JP" altLang="en-US" sz="1809" dirty="0">
                <a:latin typeface="BIZ UDPゴシック" panose="020B0400000000000000" pitchFamily="50" charset="-128"/>
                <a:ea typeface="BIZ UDPゴシック" panose="020B0400000000000000" pitchFamily="50" charset="-128"/>
              </a:rPr>
              <a:t>　（</a:t>
            </a:r>
            <a:r>
              <a:rPr lang="en-US" altLang="ja-JP" sz="1809" dirty="0">
                <a:latin typeface="BIZ UDPゴシック" panose="020B0400000000000000" pitchFamily="50" charset="-128"/>
                <a:ea typeface="BIZ UDPゴシック" panose="020B0400000000000000" pitchFamily="50" charset="-128"/>
              </a:rPr>
              <a:t>R5</a:t>
            </a:r>
            <a:r>
              <a:rPr lang="ja-JP" altLang="en-US" sz="1809" dirty="0">
                <a:latin typeface="BIZ UDPゴシック" panose="020B0400000000000000" pitchFamily="50" charset="-128"/>
                <a:ea typeface="BIZ UDPゴシック" panose="020B0400000000000000" pitchFamily="50" charset="-128"/>
              </a:rPr>
              <a:t>：</a:t>
            </a:r>
            <a:r>
              <a:rPr lang="en-US" altLang="ja-JP" sz="1809" dirty="0">
                <a:latin typeface="BIZ UDPゴシック" panose="020B0400000000000000" pitchFamily="50" charset="-128"/>
                <a:ea typeface="BIZ UDPゴシック" panose="020B0400000000000000" pitchFamily="50" charset="-128"/>
              </a:rPr>
              <a:t>40</a:t>
            </a:r>
            <a:r>
              <a:rPr lang="ja-JP" altLang="en-US" sz="1809" dirty="0">
                <a:latin typeface="BIZ UDPゴシック" panose="020B0400000000000000" pitchFamily="50" charset="-128"/>
                <a:ea typeface="BIZ UDPゴシック" panose="020B0400000000000000" pitchFamily="50" charset="-128"/>
              </a:rPr>
              <a:t>店舗→</a:t>
            </a:r>
            <a:r>
              <a:rPr lang="en-US" altLang="ja-JP" sz="1809" dirty="0">
                <a:latin typeface="BIZ UDPゴシック" panose="020B0400000000000000" pitchFamily="50" charset="-128"/>
                <a:ea typeface="BIZ UDPゴシック" panose="020B0400000000000000" pitchFamily="50" charset="-128"/>
              </a:rPr>
              <a:t>R6</a:t>
            </a:r>
            <a:r>
              <a:rPr lang="ja-JP" altLang="en-US" sz="1809" dirty="0">
                <a:latin typeface="BIZ UDPゴシック" panose="020B0400000000000000" pitchFamily="50" charset="-128"/>
                <a:ea typeface="BIZ UDPゴシック" panose="020B0400000000000000" pitchFamily="50" charset="-128"/>
              </a:rPr>
              <a:t>：</a:t>
            </a:r>
            <a:r>
              <a:rPr lang="en-US" altLang="ja-JP" sz="1809" dirty="0">
                <a:latin typeface="BIZ UDPゴシック" panose="020B0400000000000000" pitchFamily="50" charset="-128"/>
                <a:ea typeface="BIZ UDPゴシック" panose="020B0400000000000000" pitchFamily="50" charset="-128"/>
              </a:rPr>
              <a:t>100</a:t>
            </a:r>
            <a:r>
              <a:rPr lang="ja-JP" altLang="en-US" sz="1809" dirty="0">
                <a:latin typeface="BIZ UDPゴシック" panose="020B0400000000000000" pitchFamily="50" charset="-128"/>
                <a:ea typeface="BIZ UDPゴシック" panose="020B0400000000000000" pitchFamily="50" charset="-128"/>
              </a:rPr>
              <a:t>店舗）</a:t>
            </a: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endParaRPr lang="en-US" altLang="ja-JP" sz="1809" dirty="0">
              <a:latin typeface="BIZ UDPゴシック" panose="020B0400000000000000" pitchFamily="50" charset="-128"/>
              <a:ea typeface="BIZ UDPゴシック" panose="020B0400000000000000" pitchFamily="50" charset="-128"/>
            </a:endParaRPr>
          </a:p>
          <a:p>
            <a:pPr marL="235934" indent="-235934">
              <a:spcAft>
                <a:spcPts val="776"/>
              </a:spcAft>
              <a:defRPr/>
            </a:pPr>
            <a:endParaRPr lang="en-US" altLang="ja-JP" sz="1809" dirty="0">
              <a:latin typeface="BIZ UDPゴシック" panose="020B0400000000000000" pitchFamily="50" charset="-128"/>
              <a:ea typeface="BIZ UDPゴシック" panose="020B0400000000000000" pitchFamily="50" charset="-128"/>
            </a:endParaRPr>
          </a:p>
        </p:txBody>
      </p:sp>
      <p:sp>
        <p:nvSpPr>
          <p:cNvPr id="53" name="楕円 52">
            <a:extLst>
              <a:ext uri="{FF2B5EF4-FFF2-40B4-BE49-F238E27FC236}">
                <a16:creationId xmlns:a16="http://schemas.microsoft.com/office/drawing/2014/main" id="{932BB6A4-C261-4F08-94F4-8689640F8606}"/>
              </a:ext>
            </a:extLst>
          </p:cNvPr>
          <p:cNvSpPr/>
          <p:nvPr/>
        </p:nvSpPr>
        <p:spPr>
          <a:xfrm>
            <a:off x="3961521" y="5805150"/>
            <a:ext cx="1846384" cy="1844333"/>
          </a:xfrm>
          <a:prstGeom prst="ellipse">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ja-JP" altLang="en-US" sz="2255"/>
          </a:p>
        </p:txBody>
      </p:sp>
      <p:pic>
        <p:nvPicPr>
          <p:cNvPr id="5129" name="Picture 2" descr="大阪府の地図 | 無料イラスト素材｜素材ラボ">
            <a:extLst>
              <a:ext uri="{FF2B5EF4-FFF2-40B4-BE49-F238E27FC236}">
                <a16:creationId xmlns:a16="http://schemas.microsoft.com/office/drawing/2014/main" id="{29E7C921-626A-4D3F-9158-E82F9766814F}"/>
              </a:ext>
            </a:extLst>
          </p:cNvPr>
          <p:cNvPicPr>
            <a:picLocks noChangeAspect="1" noChangeArrowheads="1"/>
          </p:cNvPicPr>
          <p:nvPr/>
        </p:nvPicPr>
        <p:blipFill>
          <a:blip r:embed="rId2" cstate="print">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734051" y="2982232"/>
            <a:ext cx="2656742" cy="38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楕円 61">
            <a:extLst>
              <a:ext uri="{FF2B5EF4-FFF2-40B4-BE49-F238E27FC236}">
                <a16:creationId xmlns:a16="http://schemas.microsoft.com/office/drawing/2014/main" id="{AC85665F-9CF7-4D14-94CF-0E7A550C6A62}"/>
              </a:ext>
            </a:extLst>
          </p:cNvPr>
          <p:cNvSpPr/>
          <p:nvPr/>
        </p:nvSpPr>
        <p:spPr>
          <a:xfrm>
            <a:off x="1903829" y="4615255"/>
            <a:ext cx="2931649" cy="43492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t>ＪＡ直売所</a:t>
            </a:r>
          </a:p>
        </p:txBody>
      </p:sp>
      <p:sp>
        <p:nvSpPr>
          <p:cNvPr id="63" name="楕円 62">
            <a:extLst>
              <a:ext uri="{FF2B5EF4-FFF2-40B4-BE49-F238E27FC236}">
                <a16:creationId xmlns:a16="http://schemas.microsoft.com/office/drawing/2014/main" id="{70B0A94D-AF5A-4ECA-9E9F-C2CF16DA677B}"/>
              </a:ext>
            </a:extLst>
          </p:cNvPr>
          <p:cNvSpPr/>
          <p:nvPr/>
        </p:nvSpPr>
        <p:spPr>
          <a:xfrm>
            <a:off x="1905880" y="4098268"/>
            <a:ext cx="2931648" cy="43492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t>スーパー・百貨店</a:t>
            </a:r>
          </a:p>
        </p:txBody>
      </p:sp>
      <p:sp>
        <p:nvSpPr>
          <p:cNvPr id="64" name="楕円 63">
            <a:extLst>
              <a:ext uri="{FF2B5EF4-FFF2-40B4-BE49-F238E27FC236}">
                <a16:creationId xmlns:a16="http://schemas.microsoft.com/office/drawing/2014/main" id="{7293CE68-006C-4831-94C9-CC329ED34765}"/>
              </a:ext>
            </a:extLst>
          </p:cNvPr>
          <p:cNvSpPr/>
          <p:nvPr/>
        </p:nvSpPr>
        <p:spPr>
          <a:xfrm>
            <a:off x="1905880" y="5117882"/>
            <a:ext cx="2931648" cy="43492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t>個人農家</a:t>
            </a:r>
          </a:p>
        </p:txBody>
      </p:sp>
      <p:sp>
        <p:nvSpPr>
          <p:cNvPr id="65" name="角丸四角形 3">
            <a:extLst>
              <a:ext uri="{FF2B5EF4-FFF2-40B4-BE49-F238E27FC236}">
                <a16:creationId xmlns:a16="http://schemas.microsoft.com/office/drawing/2014/main" id="{E8DDBD12-AC0D-4D35-A234-97024E542DC6}"/>
              </a:ext>
            </a:extLst>
          </p:cNvPr>
          <p:cNvSpPr/>
          <p:nvPr/>
        </p:nvSpPr>
        <p:spPr>
          <a:xfrm>
            <a:off x="332349" y="3232519"/>
            <a:ext cx="789844" cy="45174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eaVert" anchor="ctr"/>
          <a:lstStyle/>
          <a:p>
            <a:pPr algn="ctr">
              <a:defRPr/>
            </a:pPr>
            <a:r>
              <a:rPr lang="ja-JP" altLang="en-US" sz="2255" dirty="0"/>
              <a:t>大阪府</a:t>
            </a:r>
          </a:p>
        </p:txBody>
      </p:sp>
      <p:sp>
        <p:nvSpPr>
          <p:cNvPr id="66" name="右矢印 7">
            <a:extLst>
              <a:ext uri="{FF2B5EF4-FFF2-40B4-BE49-F238E27FC236}">
                <a16:creationId xmlns:a16="http://schemas.microsoft.com/office/drawing/2014/main" id="{DC4DF28C-2B2F-48E6-961D-46A8C3C7E2D0}"/>
              </a:ext>
            </a:extLst>
          </p:cNvPr>
          <p:cNvSpPr/>
          <p:nvPr/>
        </p:nvSpPr>
        <p:spPr>
          <a:xfrm>
            <a:off x="1183739" y="3977228"/>
            <a:ext cx="586740" cy="1347860"/>
          </a:xfrm>
          <a:prstGeom prst="rightArrow">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754" b="1" dirty="0"/>
              <a:t>支援</a:t>
            </a:r>
          </a:p>
        </p:txBody>
      </p:sp>
      <p:sp>
        <p:nvSpPr>
          <p:cNvPr id="67" name="右矢印 60">
            <a:extLst>
              <a:ext uri="{FF2B5EF4-FFF2-40B4-BE49-F238E27FC236}">
                <a16:creationId xmlns:a16="http://schemas.microsoft.com/office/drawing/2014/main" id="{101E31B9-9BCE-45F5-8FD0-9F489D741035}"/>
              </a:ext>
            </a:extLst>
          </p:cNvPr>
          <p:cNvSpPr/>
          <p:nvPr/>
        </p:nvSpPr>
        <p:spPr>
          <a:xfrm>
            <a:off x="5184240" y="3757714"/>
            <a:ext cx="921140" cy="2113084"/>
          </a:xfrm>
          <a:prstGeom prst="rightArrow">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754" b="1" dirty="0"/>
              <a:t>広く</a:t>
            </a:r>
            <a:endParaRPr lang="en-US" altLang="ja-JP" sz="1754" b="1" dirty="0"/>
          </a:p>
          <a:p>
            <a:pPr algn="ctr">
              <a:defRPr/>
            </a:pPr>
            <a:r>
              <a:rPr lang="ja-JP" altLang="en-US" sz="1754" b="1" dirty="0"/>
              <a:t>展開</a:t>
            </a:r>
          </a:p>
        </p:txBody>
      </p:sp>
      <p:pic>
        <p:nvPicPr>
          <p:cNvPr id="5136" name="図 67">
            <a:extLst>
              <a:ext uri="{FF2B5EF4-FFF2-40B4-BE49-F238E27FC236}">
                <a16:creationId xmlns:a16="http://schemas.microsoft.com/office/drawing/2014/main" id="{0DA9E32C-0EED-44EE-84B5-B018E2CA65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150" y="3148406"/>
            <a:ext cx="449287"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図 68">
            <a:extLst>
              <a:ext uri="{FF2B5EF4-FFF2-40B4-BE49-F238E27FC236}">
                <a16:creationId xmlns:a16="http://schemas.microsoft.com/office/drawing/2014/main" id="{482F8FEE-E398-4C71-ABFE-54C536DB0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5798" y="3480756"/>
            <a:ext cx="451339"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図 69">
            <a:extLst>
              <a:ext uri="{FF2B5EF4-FFF2-40B4-BE49-F238E27FC236}">
                <a16:creationId xmlns:a16="http://schemas.microsoft.com/office/drawing/2014/main" id="{BFD442CE-637A-462F-9F88-1F1898337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262" y="3973125"/>
            <a:ext cx="451339"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図 70">
            <a:extLst>
              <a:ext uri="{FF2B5EF4-FFF2-40B4-BE49-F238E27FC236}">
                <a16:creationId xmlns:a16="http://schemas.microsoft.com/office/drawing/2014/main" id="{090D3A1F-8E2D-44A6-B89D-50ED477173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981" y="4215206"/>
            <a:ext cx="449287"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図 71">
            <a:extLst>
              <a:ext uri="{FF2B5EF4-FFF2-40B4-BE49-F238E27FC236}">
                <a16:creationId xmlns:a16="http://schemas.microsoft.com/office/drawing/2014/main" id="{F29B55AF-8342-48D7-89CE-D3790CD3DB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1199" y="4695266"/>
            <a:ext cx="451339"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図 72">
            <a:extLst>
              <a:ext uri="{FF2B5EF4-FFF2-40B4-BE49-F238E27FC236}">
                <a16:creationId xmlns:a16="http://schemas.microsoft.com/office/drawing/2014/main" id="{F549D81C-F21D-4D2C-8C63-E9AEF38EEE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4224" y="6870595"/>
            <a:ext cx="88011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図 73">
            <a:extLst>
              <a:ext uri="{FF2B5EF4-FFF2-40B4-BE49-F238E27FC236}">
                <a16:creationId xmlns:a16="http://schemas.microsoft.com/office/drawing/2014/main" id="{06D9C5F8-4D48-43E8-8951-A27B9CCE29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9454" y="4873749"/>
            <a:ext cx="451339"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図 74">
            <a:extLst>
              <a:ext uri="{FF2B5EF4-FFF2-40B4-BE49-F238E27FC236}">
                <a16:creationId xmlns:a16="http://schemas.microsoft.com/office/drawing/2014/main" id="{3D4CC01C-2CFD-41EF-AF1C-0FFAD28ACC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32725" y="5353809"/>
            <a:ext cx="449287"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図 75">
            <a:extLst>
              <a:ext uri="{FF2B5EF4-FFF2-40B4-BE49-F238E27FC236}">
                <a16:creationId xmlns:a16="http://schemas.microsoft.com/office/drawing/2014/main" id="{C8D2AB0D-0635-4CB9-9D50-93DEE6599F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3317" y="6225714"/>
            <a:ext cx="451339"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図 76">
            <a:extLst>
              <a:ext uri="{FF2B5EF4-FFF2-40B4-BE49-F238E27FC236}">
                <a16:creationId xmlns:a16="http://schemas.microsoft.com/office/drawing/2014/main" id="{7407011A-F664-4554-A087-C1A127DA6F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3449" y="5413305"/>
            <a:ext cx="449287"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図 77">
            <a:extLst>
              <a:ext uri="{FF2B5EF4-FFF2-40B4-BE49-F238E27FC236}">
                <a16:creationId xmlns:a16="http://schemas.microsoft.com/office/drawing/2014/main" id="{76E640CA-7168-462E-A897-743E312E68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8790" y="5657437"/>
            <a:ext cx="451339"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図 78">
            <a:extLst>
              <a:ext uri="{FF2B5EF4-FFF2-40B4-BE49-F238E27FC236}">
                <a16:creationId xmlns:a16="http://schemas.microsoft.com/office/drawing/2014/main" id="{34C0B0B9-0BBE-48FD-A756-23252332DD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509" y="5899520"/>
            <a:ext cx="449287" cy="4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右矢印 87">
            <a:extLst>
              <a:ext uri="{FF2B5EF4-FFF2-40B4-BE49-F238E27FC236}">
                <a16:creationId xmlns:a16="http://schemas.microsoft.com/office/drawing/2014/main" id="{2D647673-FCBC-401D-8449-224BDBE5ECAA}"/>
              </a:ext>
            </a:extLst>
          </p:cNvPr>
          <p:cNvSpPr/>
          <p:nvPr/>
        </p:nvSpPr>
        <p:spPr>
          <a:xfrm>
            <a:off x="1183739" y="6039024"/>
            <a:ext cx="586740" cy="1349912"/>
          </a:xfrm>
          <a:prstGeom prst="rightArrow">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1754" b="1" dirty="0"/>
              <a:t>広報</a:t>
            </a:r>
          </a:p>
        </p:txBody>
      </p:sp>
      <p:sp>
        <p:nvSpPr>
          <p:cNvPr id="81" name="楕円 80">
            <a:extLst>
              <a:ext uri="{FF2B5EF4-FFF2-40B4-BE49-F238E27FC236}">
                <a16:creationId xmlns:a16="http://schemas.microsoft.com/office/drawing/2014/main" id="{EA9C79B5-736D-4202-A6F7-279F499D926D}"/>
              </a:ext>
            </a:extLst>
          </p:cNvPr>
          <p:cNvSpPr/>
          <p:nvPr/>
        </p:nvSpPr>
        <p:spPr>
          <a:xfrm>
            <a:off x="1905880" y="6246231"/>
            <a:ext cx="2759319" cy="929347"/>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754" b="1" dirty="0"/>
              <a:t>府民</a:t>
            </a:r>
          </a:p>
        </p:txBody>
      </p:sp>
      <p:sp>
        <p:nvSpPr>
          <p:cNvPr id="82" name="曲折矢印 22">
            <a:extLst>
              <a:ext uri="{FF2B5EF4-FFF2-40B4-BE49-F238E27FC236}">
                <a16:creationId xmlns:a16="http://schemas.microsoft.com/office/drawing/2014/main" id="{4C4E6DE7-09B8-4268-8EB6-2D853B1A43E8}"/>
              </a:ext>
            </a:extLst>
          </p:cNvPr>
          <p:cNvSpPr/>
          <p:nvPr/>
        </p:nvSpPr>
        <p:spPr>
          <a:xfrm rot="10800000">
            <a:off x="5360670" y="6812455"/>
            <a:ext cx="1928447" cy="761120"/>
          </a:xfrm>
          <a:prstGeom prst="bentArrow">
            <a:avLst>
              <a:gd name="adj1" fmla="val 45731"/>
              <a:gd name="adj2" fmla="val 42770"/>
              <a:gd name="adj3" fmla="val 50000"/>
              <a:gd name="adj4" fmla="val 43750"/>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255">
              <a:solidFill>
                <a:schemeClr val="tx1"/>
              </a:solidFill>
            </a:endParaRPr>
          </a:p>
        </p:txBody>
      </p:sp>
      <p:sp>
        <p:nvSpPr>
          <p:cNvPr id="83" name="テキスト ボックス 82">
            <a:extLst>
              <a:ext uri="{FF2B5EF4-FFF2-40B4-BE49-F238E27FC236}">
                <a16:creationId xmlns:a16="http://schemas.microsoft.com/office/drawing/2014/main" id="{88C51105-C51F-4C7B-A467-7404B0F1565A}"/>
              </a:ext>
            </a:extLst>
          </p:cNvPr>
          <p:cNvSpPr txBox="1"/>
          <p:nvPr/>
        </p:nvSpPr>
        <p:spPr>
          <a:xfrm>
            <a:off x="5656093" y="7031970"/>
            <a:ext cx="2010508" cy="362279"/>
          </a:xfrm>
          <a:prstGeom prst="rect">
            <a:avLst/>
          </a:prstGeom>
          <a:noFill/>
        </p:spPr>
        <p:txBody>
          <a:bodyPr>
            <a:spAutoFit/>
          </a:bodyPr>
          <a:lstStyle/>
          <a:p>
            <a:pPr>
              <a:defRPr/>
            </a:pPr>
            <a:r>
              <a:rPr lang="en-US" altLang="ja-JP" sz="1754" dirty="0">
                <a:solidFill>
                  <a:schemeClr val="bg1"/>
                </a:solidFill>
                <a:latin typeface="BIZ UDゴシック" panose="020B0400000000000000" pitchFamily="49" charset="-128"/>
                <a:ea typeface="BIZ UDゴシック" panose="020B0400000000000000" pitchFamily="49" charset="-128"/>
              </a:rPr>
              <a:t>CFP</a:t>
            </a:r>
            <a:r>
              <a:rPr lang="ja-JP" altLang="en-US" sz="1754" dirty="0">
                <a:solidFill>
                  <a:schemeClr val="bg1"/>
                </a:solidFill>
                <a:latin typeface="BIZ UDゴシック" panose="020B0400000000000000" pitchFamily="49" charset="-128"/>
                <a:ea typeface="BIZ UDゴシック" panose="020B0400000000000000" pitchFamily="49" charset="-128"/>
              </a:rPr>
              <a:t>商品購入</a:t>
            </a:r>
          </a:p>
        </p:txBody>
      </p:sp>
      <p:sp>
        <p:nvSpPr>
          <p:cNvPr id="84" name="テキスト ボックス 83">
            <a:extLst>
              <a:ext uri="{FF2B5EF4-FFF2-40B4-BE49-F238E27FC236}">
                <a16:creationId xmlns:a16="http://schemas.microsoft.com/office/drawing/2014/main" id="{759C2525-7A20-44F1-9FFC-68E632A81D2B}"/>
              </a:ext>
            </a:extLst>
          </p:cNvPr>
          <p:cNvSpPr txBox="1"/>
          <p:nvPr/>
        </p:nvSpPr>
        <p:spPr>
          <a:xfrm>
            <a:off x="1105780" y="3413055"/>
            <a:ext cx="2545959" cy="555280"/>
          </a:xfrm>
          <a:prstGeom prst="rect">
            <a:avLst/>
          </a:prstGeom>
          <a:noFill/>
        </p:spPr>
        <p:txBody>
          <a:bodyPr>
            <a:spAutoFit/>
          </a:bodyPr>
          <a:lstStyle/>
          <a:p>
            <a:pPr>
              <a:defRPr/>
            </a:pPr>
            <a:r>
              <a:rPr lang="ja-JP" altLang="en-US" sz="1504" b="1" dirty="0">
                <a:latin typeface="BIZ UDゴシック" panose="020B0400000000000000" pitchFamily="49" charset="-128"/>
                <a:ea typeface="BIZ UDゴシック" panose="020B0400000000000000" pitchFamily="49" charset="-128"/>
              </a:rPr>
              <a:t>算定支援、資材提供等で</a:t>
            </a:r>
            <a:endParaRPr lang="en-US" altLang="ja-JP" sz="1504" b="1" dirty="0">
              <a:latin typeface="BIZ UDゴシック" panose="020B0400000000000000" pitchFamily="49" charset="-128"/>
              <a:ea typeface="BIZ UDゴシック" panose="020B0400000000000000" pitchFamily="49" charset="-128"/>
            </a:endParaRPr>
          </a:p>
          <a:p>
            <a:pPr>
              <a:defRPr/>
            </a:pPr>
            <a:r>
              <a:rPr lang="en-US" altLang="ja-JP" sz="1504" b="1" dirty="0">
                <a:latin typeface="BIZ UDゴシック" panose="020B0400000000000000" pitchFamily="49" charset="-128"/>
                <a:ea typeface="BIZ UDゴシック" panose="020B0400000000000000" pitchFamily="49" charset="-128"/>
              </a:rPr>
              <a:t>CFP</a:t>
            </a:r>
            <a:r>
              <a:rPr lang="ja-JP" altLang="en-US" sz="1504" b="1" dirty="0">
                <a:latin typeface="BIZ UDゴシック" panose="020B0400000000000000" pitchFamily="49" charset="-128"/>
                <a:ea typeface="BIZ UDゴシック" panose="020B0400000000000000" pitchFamily="49" charset="-128"/>
              </a:rPr>
              <a:t>表示の取組を支援</a:t>
            </a:r>
          </a:p>
        </p:txBody>
      </p:sp>
      <p:sp>
        <p:nvSpPr>
          <p:cNvPr id="85" name="テキスト ボックス 84">
            <a:extLst>
              <a:ext uri="{FF2B5EF4-FFF2-40B4-BE49-F238E27FC236}">
                <a16:creationId xmlns:a16="http://schemas.microsoft.com/office/drawing/2014/main" id="{6E8A6296-E21E-46A8-A245-DA9BE3EE2487}"/>
              </a:ext>
            </a:extLst>
          </p:cNvPr>
          <p:cNvSpPr txBox="1"/>
          <p:nvPr/>
        </p:nvSpPr>
        <p:spPr>
          <a:xfrm>
            <a:off x="1302728" y="7401246"/>
            <a:ext cx="2545959" cy="323807"/>
          </a:xfrm>
          <a:prstGeom prst="rect">
            <a:avLst/>
          </a:prstGeom>
          <a:noFill/>
        </p:spPr>
        <p:txBody>
          <a:bodyPr>
            <a:spAutoFit/>
          </a:bodyPr>
          <a:lstStyle/>
          <a:p>
            <a:pPr>
              <a:defRPr/>
            </a:pPr>
            <a:r>
              <a:rPr lang="en-US" altLang="ja-JP" sz="1504" b="1" dirty="0">
                <a:latin typeface="BIZ UDゴシック" panose="020B0400000000000000" pitchFamily="49" charset="-128"/>
                <a:ea typeface="BIZ UDゴシック" panose="020B0400000000000000" pitchFamily="49" charset="-128"/>
              </a:rPr>
              <a:t>CFP</a:t>
            </a:r>
            <a:r>
              <a:rPr lang="ja-JP" altLang="en-US" sz="1504" b="1" dirty="0">
                <a:latin typeface="BIZ UDゴシック" panose="020B0400000000000000" pitchFamily="49" charset="-128"/>
                <a:ea typeface="BIZ UDゴシック" panose="020B0400000000000000" pitchFamily="49" charset="-128"/>
              </a:rPr>
              <a:t>商品の意義等を啓発</a:t>
            </a:r>
          </a:p>
        </p:txBody>
      </p:sp>
      <p:pic>
        <p:nvPicPr>
          <p:cNvPr id="5154" name="図 85">
            <a:extLst>
              <a:ext uri="{FF2B5EF4-FFF2-40B4-BE49-F238E27FC236}">
                <a16:creationId xmlns:a16="http://schemas.microsoft.com/office/drawing/2014/main" id="{C7DC5FAE-948C-4759-A6E8-86329938DA8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09507" y="6860340"/>
            <a:ext cx="880110" cy="91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楕円 86">
            <a:extLst>
              <a:ext uri="{FF2B5EF4-FFF2-40B4-BE49-F238E27FC236}">
                <a16:creationId xmlns:a16="http://schemas.microsoft.com/office/drawing/2014/main" id="{53B13134-89D9-4F79-A991-4395E4B1EEC9}"/>
              </a:ext>
            </a:extLst>
          </p:cNvPr>
          <p:cNvSpPr/>
          <p:nvPr/>
        </p:nvSpPr>
        <p:spPr>
          <a:xfrm>
            <a:off x="1903829" y="5604096"/>
            <a:ext cx="2931649" cy="43492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solidFill>
                  <a:schemeClr val="bg1"/>
                </a:solidFill>
              </a:rPr>
              <a:t>イベント等</a:t>
            </a:r>
          </a:p>
        </p:txBody>
      </p:sp>
      <p:pic>
        <p:nvPicPr>
          <p:cNvPr id="5156" name="図 89">
            <a:extLst>
              <a:ext uri="{FF2B5EF4-FFF2-40B4-BE49-F238E27FC236}">
                <a16:creationId xmlns:a16="http://schemas.microsoft.com/office/drawing/2014/main" id="{26DD9698-0D63-4110-B292-27EB21E1A376}"/>
              </a:ext>
            </a:extLst>
          </p:cNvPr>
          <p:cNvPicPr>
            <a:picLocks noChangeAspect="1" noChangeArrowheads="1"/>
          </p:cNvPicPr>
          <p:nvPr/>
        </p:nvPicPr>
        <p:blipFill>
          <a:blip r:embed="rId11"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3746109" y="5491264"/>
            <a:ext cx="1938705" cy="193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図 90">
            <a:extLst>
              <a:ext uri="{FF2B5EF4-FFF2-40B4-BE49-F238E27FC236}">
                <a16:creationId xmlns:a16="http://schemas.microsoft.com/office/drawing/2014/main" id="{A49953CF-72D2-4154-8D4D-DF20FCB17FD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38829" y="5021461"/>
            <a:ext cx="361071"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図 91">
            <a:extLst>
              <a:ext uri="{FF2B5EF4-FFF2-40B4-BE49-F238E27FC236}">
                <a16:creationId xmlns:a16="http://schemas.microsoft.com/office/drawing/2014/main" id="{877B8BBA-EB51-4ED6-8E28-303D4740D8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6560" y="4477803"/>
            <a:ext cx="361071"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図 92">
            <a:extLst>
              <a:ext uri="{FF2B5EF4-FFF2-40B4-BE49-F238E27FC236}">
                <a16:creationId xmlns:a16="http://schemas.microsoft.com/office/drawing/2014/main" id="{3BEB127F-47D0-4587-B373-BB1F793E7D4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1901" y="3878755"/>
            <a:ext cx="361071"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図 93">
            <a:extLst>
              <a:ext uri="{FF2B5EF4-FFF2-40B4-BE49-F238E27FC236}">
                <a16:creationId xmlns:a16="http://schemas.microsoft.com/office/drawing/2014/main" id="{C8A6C830-D6FE-4D64-8140-920B106D29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14310" y="4182382"/>
            <a:ext cx="359019"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図 94">
            <a:extLst>
              <a:ext uri="{FF2B5EF4-FFF2-40B4-BE49-F238E27FC236}">
                <a16:creationId xmlns:a16="http://schemas.microsoft.com/office/drawing/2014/main" id="{16CE5463-8A33-46E6-898A-B2BB5FD8F0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44032" y="3671549"/>
            <a:ext cx="361071"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図 95">
            <a:extLst>
              <a:ext uri="{FF2B5EF4-FFF2-40B4-BE49-F238E27FC236}">
                <a16:creationId xmlns:a16="http://schemas.microsoft.com/office/drawing/2014/main" id="{00C6D86F-5F2B-4BC9-AA31-3BD5508426C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52189" y="5792839"/>
            <a:ext cx="359019"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3" name="図 96">
            <a:extLst>
              <a:ext uri="{FF2B5EF4-FFF2-40B4-BE49-F238E27FC236}">
                <a16:creationId xmlns:a16="http://schemas.microsoft.com/office/drawing/2014/main" id="{67767E4D-D352-4CD7-A34E-60C40EB3B6D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8481" y="6104673"/>
            <a:ext cx="361071"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4" name="Picture 2" descr="見える化ラベル">
            <a:extLst>
              <a:ext uri="{FF2B5EF4-FFF2-40B4-BE49-F238E27FC236}">
                <a16:creationId xmlns:a16="http://schemas.microsoft.com/office/drawing/2014/main" id="{623EEE6F-B254-4172-B346-62647C8C41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61396" y="4709627"/>
            <a:ext cx="402101" cy="4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5" name="Picture 2" descr="見える化ラベル">
            <a:extLst>
              <a:ext uri="{FF2B5EF4-FFF2-40B4-BE49-F238E27FC236}">
                <a16:creationId xmlns:a16="http://schemas.microsoft.com/office/drawing/2014/main" id="{021DBB2F-D799-4E2C-A86D-A22A6B9ADE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2993" y="4237773"/>
            <a:ext cx="402101" cy="4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6" name="Picture 2" descr="見える化ラベル">
            <a:extLst>
              <a:ext uri="{FF2B5EF4-FFF2-40B4-BE49-F238E27FC236}">
                <a16:creationId xmlns:a16="http://schemas.microsoft.com/office/drawing/2014/main" id="{1DE190FF-B7E7-44BF-B4C7-B01369721D0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0217" y="4557813"/>
            <a:ext cx="402101" cy="4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7" name="Picture 2" descr="見える化ラベル">
            <a:extLst>
              <a:ext uri="{FF2B5EF4-FFF2-40B4-BE49-F238E27FC236}">
                <a16:creationId xmlns:a16="http://schemas.microsoft.com/office/drawing/2014/main" id="{38743C2A-8038-4FF3-B769-EF586DD0CC4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74808" y="5089163"/>
            <a:ext cx="402101" cy="4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Picture 2" descr="見える化ラベル">
            <a:extLst>
              <a:ext uri="{FF2B5EF4-FFF2-40B4-BE49-F238E27FC236}">
                <a16:creationId xmlns:a16="http://schemas.microsoft.com/office/drawing/2014/main" id="{BB3AED88-3EC1-44D4-88E2-60C9F10C89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95222" y="6008251"/>
            <a:ext cx="402101" cy="40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Picture 2" descr="見える化ラベル">
            <a:extLst>
              <a:ext uri="{FF2B5EF4-FFF2-40B4-BE49-F238E27FC236}">
                <a16:creationId xmlns:a16="http://schemas.microsoft.com/office/drawing/2014/main" id="{5DE512E6-0C89-46BD-B2CC-0FF11957C0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4301" y="5665644"/>
            <a:ext cx="402101" cy="4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0" name="Picture 2" descr="見える化ラベル">
            <a:extLst>
              <a:ext uri="{FF2B5EF4-FFF2-40B4-BE49-F238E27FC236}">
                <a16:creationId xmlns:a16="http://schemas.microsoft.com/office/drawing/2014/main" id="{906573B4-0F7E-438B-AD35-D9BB5BFF87E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41408" y="3692064"/>
            <a:ext cx="402101" cy="4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四角形: 角を丸くする 104">
            <a:extLst>
              <a:ext uri="{FF2B5EF4-FFF2-40B4-BE49-F238E27FC236}">
                <a16:creationId xmlns:a16="http://schemas.microsoft.com/office/drawing/2014/main" id="{C4727149-6E43-4479-AEE5-70CBBD89ABA3}"/>
              </a:ext>
            </a:extLst>
          </p:cNvPr>
          <p:cNvSpPr/>
          <p:nvPr/>
        </p:nvSpPr>
        <p:spPr>
          <a:xfrm>
            <a:off x="2736754" y="2381131"/>
            <a:ext cx="7233724" cy="43902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2255" b="1" dirty="0"/>
              <a:t>～</a:t>
            </a:r>
            <a:r>
              <a:rPr lang="en-US" altLang="ja-JP" sz="2255" b="1" dirty="0"/>
              <a:t>CO</a:t>
            </a:r>
            <a:r>
              <a:rPr lang="en-US" altLang="ja-JP" sz="2255" b="1" baseline="-25000" dirty="0"/>
              <a:t>2</a:t>
            </a:r>
            <a:r>
              <a:rPr lang="ja-JP" altLang="en-US" sz="2255" b="1" dirty="0"/>
              <a:t>排出量見える化表示の大規模展開～</a:t>
            </a:r>
          </a:p>
        </p:txBody>
      </p:sp>
      <p:pic>
        <p:nvPicPr>
          <p:cNvPr id="5172" name="Picture 2" descr="見える化ラベル">
            <a:extLst>
              <a:ext uri="{FF2B5EF4-FFF2-40B4-BE49-F238E27FC236}">
                <a16:creationId xmlns:a16="http://schemas.microsoft.com/office/drawing/2014/main" id="{390FC8F9-B695-4EFE-A706-D9FA99A4EE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62471" y="6856235"/>
            <a:ext cx="88011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楕円 106">
            <a:extLst>
              <a:ext uri="{FF2B5EF4-FFF2-40B4-BE49-F238E27FC236}">
                <a16:creationId xmlns:a16="http://schemas.microsoft.com/office/drawing/2014/main" id="{8FE28AD1-E719-4082-A72D-F4C11DB7CCD2}"/>
              </a:ext>
            </a:extLst>
          </p:cNvPr>
          <p:cNvSpPr/>
          <p:nvPr/>
        </p:nvSpPr>
        <p:spPr>
          <a:xfrm>
            <a:off x="6275659" y="3780280"/>
            <a:ext cx="1380684" cy="432874"/>
          </a:xfrm>
          <a:prstGeom prst="ellipse">
            <a:avLst/>
          </a:prstGeom>
          <a:solidFill>
            <a:srgbClr val="00B0F0"/>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t>常設店</a:t>
            </a:r>
          </a:p>
        </p:txBody>
      </p:sp>
      <p:sp>
        <p:nvSpPr>
          <p:cNvPr id="108" name="楕円 107">
            <a:extLst>
              <a:ext uri="{FF2B5EF4-FFF2-40B4-BE49-F238E27FC236}">
                <a16:creationId xmlns:a16="http://schemas.microsoft.com/office/drawing/2014/main" id="{5E5C1AAB-3511-4E6C-85ED-0936D7B3CCF0}"/>
              </a:ext>
            </a:extLst>
          </p:cNvPr>
          <p:cNvSpPr/>
          <p:nvPr/>
        </p:nvSpPr>
        <p:spPr>
          <a:xfrm>
            <a:off x="7463498" y="4678853"/>
            <a:ext cx="1257593" cy="432874"/>
          </a:xfrm>
          <a:prstGeom prst="ellipse">
            <a:avLst/>
          </a:prstGeom>
          <a:solidFill>
            <a:srgbClr val="00B0F0"/>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t>催事</a:t>
            </a:r>
          </a:p>
        </p:txBody>
      </p:sp>
      <p:sp>
        <p:nvSpPr>
          <p:cNvPr id="109" name="楕円 108">
            <a:extLst>
              <a:ext uri="{FF2B5EF4-FFF2-40B4-BE49-F238E27FC236}">
                <a16:creationId xmlns:a16="http://schemas.microsoft.com/office/drawing/2014/main" id="{5617A8BE-5539-44ED-8EE8-DC82354D85B2}"/>
              </a:ext>
            </a:extLst>
          </p:cNvPr>
          <p:cNvSpPr/>
          <p:nvPr/>
        </p:nvSpPr>
        <p:spPr>
          <a:xfrm>
            <a:off x="6136153" y="5540500"/>
            <a:ext cx="1678159" cy="434927"/>
          </a:xfrm>
          <a:prstGeom prst="ellipse">
            <a:avLst/>
          </a:prstGeom>
          <a:solidFill>
            <a:srgbClr val="00B0F0"/>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ja-JP" altLang="en-US" sz="1754" b="1" dirty="0"/>
              <a:t>マルシェ</a:t>
            </a:r>
          </a:p>
        </p:txBody>
      </p:sp>
      <p:sp>
        <p:nvSpPr>
          <p:cNvPr id="5176" name="テキスト ボックス 1">
            <a:extLst>
              <a:ext uri="{FF2B5EF4-FFF2-40B4-BE49-F238E27FC236}">
                <a16:creationId xmlns:a16="http://schemas.microsoft.com/office/drawing/2014/main" id="{43BE6B9B-0791-4591-9CEB-8302A2DA9B5D}"/>
              </a:ext>
            </a:extLst>
          </p:cNvPr>
          <p:cNvSpPr txBox="1">
            <a:spLocks noChangeArrowheads="1"/>
          </p:cNvSpPr>
          <p:nvPr/>
        </p:nvSpPr>
        <p:spPr bwMode="auto">
          <a:xfrm>
            <a:off x="9233977" y="7779428"/>
            <a:ext cx="3049233" cy="31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r>
              <a:rPr lang="ja-JP" altLang="en-US" sz="1421">
                <a:latin typeface="BIZ UDPゴシック" panose="020B0400000000000000" pitchFamily="50" charset="-128"/>
                <a:ea typeface="BIZ UDPゴシック" panose="020B0400000000000000" pitchFamily="50" charset="-128"/>
              </a:rPr>
              <a:t>▲国や民間の取組みとも幅広く連携</a:t>
            </a:r>
          </a:p>
        </p:txBody>
      </p:sp>
      <p:sp>
        <p:nvSpPr>
          <p:cNvPr id="110" name="四角形: 角を丸くする 109">
            <a:extLst>
              <a:ext uri="{FF2B5EF4-FFF2-40B4-BE49-F238E27FC236}">
                <a16:creationId xmlns:a16="http://schemas.microsoft.com/office/drawing/2014/main" id="{2AE300E1-5F56-4B19-A936-91B70A1EE7F9}"/>
              </a:ext>
            </a:extLst>
          </p:cNvPr>
          <p:cNvSpPr/>
          <p:nvPr/>
        </p:nvSpPr>
        <p:spPr>
          <a:xfrm>
            <a:off x="1503779" y="8638741"/>
            <a:ext cx="10231022" cy="439029"/>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255" dirty="0">
                <a:solidFill>
                  <a:schemeClr val="bg1"/>
                </a:solidFill>
              </a:rPr>
              <a:t>全国にさきがけてＣＦＰ表示の社会実装を実現</a:t>
            </a:r>
          </a:p>
        </p:txBody>
      </p:sp>
      <p:sp>
        <p:nvSpPr>
          <p:cNvPr id="2" name="スライド番号プレースホルダー 1">
            <a:extLst>
              <a:ext uri="{FF2B5EF4-FFF2-40B4-BE49-F238E27FC236}">
                <a16:creationId xmlns:a16="http://schemas.microsoft.com/office/drawing/2014/main" id="{3341DAC1-ABDD-4046-D220-98FC2EF96BAF}"/>
              </a:ext>
            </a:extLst>
          </p:cNvPr>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2</a:t>
            </a:fld>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23C1390E-804D-4645-B3B7-7ECEF82A6C17}"/>
              </a:ext>
            </a:extLst>
          </p:cNvPr>
          <p:cNvSpPr txBox="1"/>
          <p:nvPr/>
        </p:nvSpPr>
        <p:spPr>
          <a:xfrm>
            <a:off x="150506" y="868964"/>
            <a:ext cx="12666755" cy="552202"/>
          </a:xfrm>
          <a:prstGeom prst="rect">
            <a:avLst/>
          </a:prstGeom>
          <a:noFill/>
          <a:ln>
            <a:noFill/>
          </a:ln>
        </p:spPr>
        <p:txBody>
          <a:bodyPr wrap="square" rtlCol="0" anchor="t">
            <a:spAutoFit/>
          </a:bodyPr>
          <a:lstStyle/>
          <a:p>
            <a:pPr>
              <a:lnSpc>
                <a:spcPct val="150000"/>
              </a:lnSpc>
              <a:spcAft>
                <a:spcPts val="630"/>
              </a:spcAft>
            </a:pPr>
            <a:r>
              <a:rPr lang="ja-JP" altLang="en-US" sz="2400" kern="100" dirty="0">
                <a:latin typeface="BIZ UDゴシック" panose="020B0400000000000000" pitchFamily="49" charset="-128"/>
                <a:ea typeface="BIZ UDゴシック" panose="020B0400000000000000" pitchFamily="49" charset="-128"/>
                <a:cs typeface="Courier New" panose="02070309020205020404" pitchFamily="49" charset="0"/>
              </a:rPr>
              <a:t>◆民間事業者との連携によるＣＯ２見える化表示の展開</a:t>
            </a:r>
          </a:p>
        </p:txBody>
      </p:sp>
      <p:sp>
        <p:nvSpPr>
          <p:cNvPr id="23" name="テキスト ボックス 22">
            <a:extLst>
              <a:ext uri="{FF2B5EF4-FFF2-40B4-BE49-F238E27FC236}">
                <a16:creationId xmlns:a16="http://schemas.microsoft.com/office/drawing/2014/main" id="{FC9119AA-1139-4C67-9DBF-29AB1B2F8E00}"/>
              </a:ext>
            </a:extLst>
          </p:cNvPr>
          <p:cNvSpPr txBox="1"/>
          <p:nvPr/>
        </p:nvSpPr>
        <p:spPr>
          <a:xfrm>
            <a:off x="608804" y="5808712"/>
            <a:ext cx="7222950" cy="431978"/>
          </a:xfrm>
          <a:prstGeom prst="rect">
            <a:avLst/>
          </a:prstGeom>
          <a:noFill/>
          <a:ln>
            <a:noFill/>
          </a:ln>
        </p:spPr>
        <p:txBody>
          <a:bodyPr wrap="square" rtlCol="0" anchor="t">
            <a:spAutoFit/>
          </a:bodyPr>
          <a:lstStyle/>
          <a:p>
            <a:pPr algn="ctr">
              <a:lnSpc>
                <a:spcPct val="150000"/>
              </a:lnSpc>
              <a:spcAft>
                <a:spcPts val="630"/>
              </a:spcAft>
            </a:pPr>
            <a:r>
              <a:rPr lang="ja-JP" altLang="en-US" sz="168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 協定締結式当日の様子</a:t>
            </a:r>
            <a:endParaRPr lang="en-US" altLang="ja-JP" sz="168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p:txBody>
      </p:sp>
      <p:sp>
        <p:nvSpPr>
          <p:cNvPr id="25" name="テキスト ボックス 24">
            <a:extLst>
              <a:ext uri="{FF2B5EF4-FFF2-40B4-BE49-F238E27FC236}">
                <a16:creationId xmlns:a16="http://schemas.microsoft.com/office/drawing/2014/main" id="{E91337DF-4797-4639-A0B6-79F85E66562A}"/>
              </a:ext>
            </a:extLst>
          </p:cNvPr>
          <p:cNvSpPr txBox="1"/>
          <p:nvPr/>
        </p:nvSpPr>
        <p:spPr>
          <a:xfrm>
            <a:off x="8404940" y="3011943"/>
            <a:ext cx="4257191" cy="2550763"/>
          </a:xfrm>
          <a:prstGeom prst="rect">
            <a:avLst/>
          </a:prstGeom>
          <a:solidFill>
            <a:schemeClr val="accent1">
              <a:lumMod val="20000"/>
              <a:lumOff val="80000"/>
            </a:schemeClr>
          </a:solidFill>
          <a:ln>
            <a:noFill/>
          </a:ln>
        </p:spPr>
        <p:txBody>
          <a:bodyPr wrap="square" rtlCol="0" anchor="t">
            <a:spAutoFit/>
          </a:bodyPr>
          <a:lstStyle/>
          <a:p>
            <a:pPr>
              <a:spcAft>
                <a:spcPts val="630"/>
              </a:spcAft>
            </a:pPr>
            <a: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a:t>
            </a: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連携・協力事項</a:t>
            </a:r>
            <a: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a:t>
            </a:r>
          </a:p>
          <a:p>
            <a:pPr marL="443143" indent="-443143">
              <a:spcAft>
                <a:spcPts val="630"/>
              </a:spcAft>
              <a:buFont typeface="+mj-lt"/>
              <a:buAutoNum type="arabicPeriod"/>
            </a:pP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共催イベントの実施や双方が持つ</a:t>
            </a:r>
            <a:b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b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広報媒体での</a:t>
            </a:r>
            <a: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CFP</a:t>
            </a: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情報の発信</a:t>
            </a:r>
            <a:endPar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a:p>
            <a:pPr marL="443143" indent="-443143">
              <a:spcAft>
                <a:spcPts val="630"/>
              </a:spcAft>
              <a:buFont typeface="+mj-lt"/>
              <a:buAutoNum type="arabicPeriod"/>
            </a:pP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府内事業者等における</a:t>
            </a:r>
            <a: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CFP</a:t>
            </a: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算定・</a:t>
            </a:r>
            <a:b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b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表示の支援</a:t>
            </a:r>
            <a:endPar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a:p>
            <a:pPr marL="443143" indent="-443143">
              <a:spcAft>
                <a:spcPts val="630"/>
              </a:spcAft>
              <a:buFont typeface="+mj-lt"/>
              <a:buAutoNum type="arabicPeriod"/>
            </a:pP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府実施施策やイベント等での</a:t>
            </a:r>
            <a:b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br>
            <a:r>
              <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CFP</a:t>
            </a:r>
            <a:r>
              <a:rPr lang="ja-JP" altLang="en-US"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啓発　　　　　　　　等</a:t>
            </a:r>
            <a:endParaRPr lang="en-US" altLang="ja-JP" sz="2068"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p:txBody>
      </p:sp>
      <p:pic>
        <p:nvPicPr>
          <p:cNvPr id="4" name="図 3">
            <a:extLst>
              <a:ext uri="{FF2B5EF4-FFF2-40B4-BE49-F238E27FC236}">
                <a16:creationId xmlns:a16="http://schemas.microsoft.com/office/drawing/2014/main" id="{C44C5E78-48DF-4697-A607-74C1EA6EE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45" y="3013614"/>
            <a:ext cx="3888934" cy="2916701"/>
          </a:xfrm>
          <a:prstGeom prst="rect">
            <a:avLst/>
          </a:prstGeom>
        </p:spPr>
      </p:pic>
      <p:pic>
        <p:nvPicPr>
          <p:cNvPr id="9" name="図 8">
            <a:extLst>
              <a:ext uri="{FF2B5EF4-FFF2-40B4-BE49-F238E27FC236}">
                <a16:creationId xmlns:a16="http://schemas.microsoft.com/office/drawing/2014/main" id="{E8E2F6FC-946D-46F4-9981-D27A8B38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77" y="3020909"/>
            <a:ext cx="3879208" cy="2909406"/>
          </a:xfrm>
          <a:prstGeom prst="rect">
            <a:avLst/>
          </a:prstGeom>
        </p:spPr>
      </p:pic>
      <p:sp>
        <p:nvSpPr>
          <p:cNvPr id="2" name="タイトル 1">
            <a:extLst>
              <a:ext uri="{FF2B5EF4-FFF2-40B4-BE49-F238E27FC236}">
                <a16:creationId xmlns:a16="http://schemas.microsoft.com/office/drawing/2014/main" id="{006E34E2-9B6F-CBFE-10BF-CDF439A5F16C}"/>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920" b="1" dirty="0">
                <a:solidFill>
                  <a:schemeClr val="bg1"/>
                </a:solidFill>
                <a:latin typeface="Meiryo UI" panose="020B0604030504040204" pitchFamily="50" charset="-128"/>
                <a:ea typeface="Meiryo UI" panose="020B0604030504040204" pitchFamily="50" charset="-128"/>
              </a:rPr>
              <a:t>CO2</a:t>
            </a:r>
            <a:r>
              <a:rPr lang="ja-JP" altLang="en-US" sz="3920" b="1" dirty="0">
                <a:solidFill>
                  <a:schemeClr val="bg1"/>
                </a:solidFill>
                <a:latin typeface="Meiryo UI" panose="020B0604030504040204" pitchFamily="50" charset="-128"/>
                <a:ea typeface="Meiryo UI" panose="020B0604030504040204" pitchFamily="50" charset="-128"/>
              </a:rPr>
              <a:t>排出量見える化表示の大規模展開</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53">
            <a:extLst>
              <a:ext uri="{FF2B5EF4-FFF2-40B4-BE49-F238E27FC236}">
                <a16:creationId xmlns:a16="http://schemas.microsoft.com/office/drawing/2014/main" id="{2207736C-357A-D5AE-E58D-31265FD3588C}"/>
              </a:ext>
            </a:extLst>
          </p:cNvPr>
          <p:cNvSpPr txBox="1">
            <a:spLocks noChangeArrowheads="1"/>
          </p:cNvSpPr>
          <p:nvPr/>
        </p:nvSpPr>
        <p:spPr bwMode="auto">
          <a:xfrm>
            <a:off x="352864" y="1548680"/>
            <a:ext cx="9777950" cy="120032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marL="0" indent="0"/>
            <a:r>
              <a:rPr lang="ja-JP" altLang="en-US" sz="2400" dirty="0">
                <a:latin typeface="BIZ UDゴシック" panose="020B0400000000000000" pitchFamily="49" charset="-128"/>
                <a:ea typeface="BIZ UDゴシック" panose="020B0400000000000000" pitchFamily="49" charset="-128"/>
              </a:rPr>
              <a:t>府と同じ方向性のＣＯ２見える化表示と消費者目線の広報・</a:t>
            </a:r>
            <a:endParaRPr lang="en-US" altLang="ja-JP" sz="2400" dirty="0">
              <a:latin typeface="BIZ UDゴシック" panose="020B0400000000000000" pitchFamily="49" charset="-128"/>
              <a:ea typeface="BIZ UDゴシック" panose="020B0400000000000000" pitchFamily="49" charset="-128"/>
            </a:endParaRPr>
          </a:p>
          <a:p>
            <a:pPr marL="0" indent="0"/>
            <a:r>
              <a:rPr lang="ja-JP" altLang="en-US" sz="2400" dirty="0">
                <a:latin typeface="BIZ UDゴシック" panose="020B0400000000000000" pitchFamily="49" charset="-128"/>
                <a:ea typeface="BIZ UDゴシック" panose="020B0400000000000000" pitchFamily="49" charset="-128"/>
              </a:rPr>
              <a:t>発信を通じて脱炭素社会実現をめざす</a:t>
            </a:r>
            <a:r>
              <a:rPr lang="en-US" altLang="ja-JP" sz="2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Courier New" panose="02070309020205020404" pitchFamily="49" charset="0"/>
              </a:rPr>
              <a:t>Earth hacks</a:t>
            </a:r>
            <a:r>
              <a:rPr lang="ja-JP" altLang="en-US" sz="2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Courier New" panose="02070309020205020404" pitchFamily="49" charset="0"/>
              </a:rPr>
              <a:t>と連携。</a:t>
            </a:r>
            <a:endParaRPr lang="en-US" altLang="ja-JP" sz="2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Courier New" panose="02070309020205020404" pitchFamily="49" charset="0"/>
            </a:endParaRPr>
          </a:p>
          <a:p>
            <a:pPr marL="0" indent="0"/>
            <a:r>
              <a:rPr lang="ja-JP" altLang="en-US" sz="2400" kern="100" dirty="0">
                <a:solidFill>
                  <a:srgbClr val="FF0000"/>
                </a:solidFill>
                <a:latin typeface="BIZ UDゴシック" panose="020B0400000000000000" pitchFamily="49" charset="-128"/>
                <a:ea typeface="BIZ UDゴシック" panose="020B0400000000000000" pitchFamily="49" charset="-128"/>
                <a:cs typeface="Courier New" panose="02070309020205020404" pitchFamily="49" charset="0"/>
              </a:rPr>
              <a:t>→幅広い商品への表示展開や発信力を活用して社会浸透を加速</a:t>
            </a:r>
            <a:endParaRPr lang="ja-JP" altLang="en-US" sz="2400" dirty="0">
              <a:solidFill>
                <a:srgbClr val="FF0000"/>
              </a:solidFill>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F34AB140-E2B2-950E-8C62-B6D8559A37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5682" y="1099199"/>
            <a:ext cx="1602709" cy="1742143"/>
          </a:xfrm>
          <a:prstGeom prst="rect">
            <a:avLst/>
          </a:prstGeom>
        </p:spPr>
      </p:pic>
      <p:pic>
        <p:nvPicPr>
          <p:cNvPr id="6" name="図 5">
            <a:extLst>
              <a:ext uri="{FF2B5EF4-FFF2-40B4-BE49-F238E27FC236}">
                <a16:creationId xmlns:a16="http://schemas.microsoft.com/office/drawing/2014/main" id="{BD07C5DA-DA96-BC6D-2794-9B46423DA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356" y="6305603"/>
            <a:ext cx="3999661" cy="2999746"/>
          </a:xfrm>
          <a:prstGeom prst="rect">
            <a:avLst/>
          </a:prstGeom>
        </p:spPr>
      </p:pic>
      <p:pic>
        <p:nvPicPr>
          <p:cNvPr id="7" name="図 6">
            <a:extLst>
              <a:ext uri="{FF2B5EF4-FFF2-40B4-BE49-F238E27FC236}">
                <a16:creationId xmlns:a16="http://schemas.microsoft.com/office/drawing/2014/main" id="{4C300E98-5F20-B726-891D-741F6FCAB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1843" y="6309083"/>
            <a:ext cx="4020288" cy="3015216"/>
          </a:xfrm>
          <a:prstGeom prst="rect">
            <a:avLst/>
          </a:prstGeom>
        </p:spPr>
      </p:pic>
      <p:pic>
        <p:nvPicPr>
          <p:cNvPr id="10" name="図 9">
            <a:extLst>
              <a:ext uri="{FF2B5EF4-FFF2-40B4-BE49-F238E27FC236}">
                <a16:creationId xmlns:a16="http://schemas.microsoft.com/office/drawing/2014/main" id="{B0F56982-0628-4507-58D9-E52CB8232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317" y="6305603"/>
            <a:ext cx="4007170" cy="2992020"/>
          </a:xfrm>
          <a:prstGeom prst="rect">
            <a:avLst/>
          </a:prstGeom>
        </p:spPr>
      </p:pic>
      <p:sp>
        <p:nvSpPr>
          <p:cNvPr id="12" name="テキスト ボックス 11">
            <a:extLst>
              <a:ext uri="{FF2B5EF4-FFF2-40B4-BE49-F238E27FC236}">
                <a16:creationId xmlns:a16="http://schemas.microsoft.com/office/drawing/2014/main" id="{EFEFCED1-5945-12A9-197D-0B24BD821741}"/>
              </a:ext>
            </a:extLst>
          </p:cNvPr>
          <p:cNvSpPr txBox="1"/>
          <p:nvPr/>
        </p:nvSpPr>
        <p:spPr>
          <a:xfrm>
            <a:off x="2812887" y="9216794"/>
            <a:ext cx="7222950" cy="431978"/>
          </a:xfrm>
          <a:prstGeom prst="rect">
            <a:avLst/>
          </a:prstGeom>
          <a:noFill/>
          <a:ln>
            <a:noFill/>
          </a:ln>
        </p:spPr>
        <p:txBody>
          <a:bodyPr wrap="square" rtlCol="0" anchor="t">
            <a:spAutoFit/>
          </a:bodyPr>
          <a:lstStyle/>
          <a:p>
            <a:pPr algn="ctr">
              <a:lnSpc>
                <a:spcPct val="150000"/>
              </a:lnSpc>
              <a:spcAft>
                <a:spcPts val="630"/>
              </a:spcAft>
            </a:pPr>
            <a:r>
              <a:rPr lang="ja-JP" altLang="en-US" sz="168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 昨年</a:t>
            </a:r>
            <a:r>
              <a:rPr lang="en-US" altLang="ja-JP" sz="168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11</a:t>
            </a:r>
            <a:r>
              <a:rPr lang="ja-JP" altLang="en-US" sz="168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rPr>
              <a:t>月の「おおさかもん祭り」では２０品目以上にデカボスコアを表示</a:t>
            </a:r>
            <a:endParaRPr lang="en-US" altLang="ja-JP" sz="1680"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Courier New" panose="02070309020205020404" pitchFamily="49" charset="0"/>
            </a:endParaRPr>
          </a:p>
        </p:txBody>
      </p:sp>
      <p:sp>
        <p:nvSpPr>
          <p:cNvPr id="14" name="スライド番号プレースホルダー 1">
            <a:extLst>
              <a:ext uri="{FF2B5EF4-FFF2-40B4-BE49-F238E27FC236}">
                <a16:creationId xmlns:a16="http://schemas.microsoft.com/office/drawing/2014/main" id="{17ECE549-4E0D-4958-874E-642B63D1E299}"/>
              </a:ext>
            </a:extLst>
          </p:cNvPr>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3</a:t>
            </a:fld>
            <a:endParaRPr kumimoji="1" lang="ja-JP" altLang="en-US" dirty="0"/>
          </a:p>
        </p:txBody>
      </p:sp>
    </p:spTree>
    <p:extLst>
      <p:ext uri="{BB962C8B-B14F-4D97-AF65-F5344CB8AC3E}">
        <p14:creationId xmlns:p14="http://schemas.microsoft.com/office/powerpoint/2010/main" val="386475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4</a:t>
            </a:fld>
            <a:endParaRPr kumimoji="1" lang="ja-JP" altLang="en-US" dirty="0"/>
          </a:p>
        </p:txBody>
      </p:sp>
      <p:pic>
        <p:nvPicPr>
          <p:cNvPr id="2" name="図 1"/>
          <p:cNvPicPr>
            <a:picLocks noChangeAspect="1"/>
          </p:cNvPicPr>
          <p:nvPr/>
        </p:nvPicPr>
        <p:blipFill>
          <a:blip r:embed="rId3"/>
          <a:stretch>
            <a:fillRect/>
          </a:stretch>
        </p:blipFill>
        <p:spPr>
          <a:xfrm>
            <a:off x="1414577" y="2581469"/>
            <a:ext cx="9594735" cy="4811419"/>
          </a:xfrm>
          <a:prstGeom prst="rect">
            <a:avLst/>
          </a:prstGeom>
        </p:spPr>
      </p:pic>
      <p:sp>
        <p:nvSpPr>
          <p:cNvPr id="23" name="角丸四角形 22"/>
          <p:cNvSpPr/>
          <p:nvPr/>
        </p:nvSpPr>
        <p:spPr>
          <a:xfrm>
            <a:off x="766377" y="8070710"/>
            <a:ext cx="10891134" cy="618322"/>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庁内横断的に施策を推進し、９月</a:t>
            </a:r>
            <a:r>
              <a:rPr lang="en-US" altLang="ja-JP" sz="2800" dirty="0">
                <a:solidFill>
                  <a:schemeClr val="tx1"/>
                </a:solidFill>
                <a:latin typeface="Meiryo UI" panose="020B0604030504040204" pitchFamily="50" charset="-128"/>
                <a:ea typeface="Meiryo UI" panose="020B0604030504040204" pitchFamily="50" charset="-128"/>
              </a:rPr>
              <a:t>12</a:t>
            </a:r>
            <a:r>
              <a:rPr lang="ja-JP" altLang="en-US" sz="2800" dirty="0">
                <a:solidFill>
                  <a:schemeClr val="tx1"/>
                </a:solidFill>
                <a:latin typeface="Meiryo UI" panose="020B0604030504040204" pitchFamily="50" charset="-128"/>
                <a:ea typeface="Meiryo UI" panose="020B0604030504040204" pitchFamily="50" charset="-128"/>
              </a:rPr>
              <a:t>日現在で</a:t>
            </a:r>
            <a:r>
              <a:rPr lang="en-US" altLang="ja-JP" sz="2800" dirty="0">
                <a:solidFill>
                  <a:schemeClr val="tx1"/>
                </a:solidFill>
                <a:latin typeface="Meiryo UI" panose="020B0604030504040204" pitchFamily="50" charset="-128"/>
                <a:ea typeface="Meiryo UI" panose="020B0604030504040204" pitchFamily="50" charset="-128"/>
              </a:rPr>
              <a:t>8,863</a:t>
            </a:r>
            <a:r>
              <a:rPr lang="ja-JP" altLang="en-US" sz="2800" dirty="0">
                <a:solidFill>
                  <a:schemeClr val="tx1"/>
                </a:solidFill>
                <a:latin typeface="Meiryo UI" panose="020B0604030504040204" pitchFamily="50" charset="-128"/>
                <a:ea typeface="Meiryo UI" panose="020B0604030504040204" pitchFamily="50" charset="-128"/>
              </a:rPr>
              <a:t>事業者が登録</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26" name="AutoShape 187">
            <a:extLst>
              <a:ext uri="{FF2B5EF4-FFF2-40B4-BE49-F238E27FC236}">
                <a16:creationId xmlns:a16="http://schemas.microsoft.com/office/drawing/2014/main" id="{69F09547-27F4-42CD-AAE9-670E5A38B68F}"/>
              </a:ext>
            </a:extLst>
          </p:cNvPr>
          <p:cNvSpPr>
            <a:spLocks noChangeArrowheads="1"/>
          </p:cNvSpPr>
          <p:nvPr/>
        </p:nvSpPr>
        <p:spPr bwMode="auto">
          <a:xfrm>
            <a:off x="424819" y="7566654"/>
            <a:ext cx="2376264" cy="463898"/>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b="1" dirty="0">
                <a:solidFill>
                  <a:schemeClr val="bg1"/>
                </a:solidFill>
                <a:latin typeface="Meiryo UI" panose="020B0604030504040204" pitchFamily="50" charset="-128"/>
                <a:ea typeface="Meiryo UI" panose="020B0604030504040204" pitchFamily="50" charset="-128"/>
              </a:rPr>
              <a:t>事業の状況</a:t>
            </a:r>
          </a:p>
        </p:txBody>
      </p:sp>
      <p:sp>
        <p:nvSpPr>
          <p:cNvPr id="10" name="タイトル 1">
            <a:extLst>
              <a:ext uri="{FF2B5EF4-FFF2-40B4-BE49-F238E27FC236}">
                <a16:creationId xmlns:a16="http://schemas.microsoft.com/office/drawing/2014/main" id="{D5819625-AEC0-47ED-A052-8DDAE9312371}"/>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zh-TW" altLang="en-US" sz="3920" b="1" dirty="0">
                <a:solidFill>
                  <a:schemeClr val="bg1"/>
                </a:solidFill>
                <a:latin typeface="Meiryo UI" panose="020B0604030504040204" pitchFamily="50" charset="-128"/>
                <a:ea typeface="Meiryo UI" panose="020B0604030504040204" pitchFamily="50" charset="-128"/>
              </a:rPr>
              <a:t>脱炭素経営宣言推進事業</a:t>
            </a:r>
          </a:p>
        </p:txBody>
      </p:sp>
      <p:sp>
        <p:nvSpPr>
          <p:cNvPr id="8" name="角丸四角形 3">
            <a:extLst>
              <a:ext uri="{FF2B5EF4-FFF2-40B4-BE49-F238E27FC236}">
                <a16:creationId xmlns:a16="http://schemas.microsoft.com/office/drawing/2014/main" id="{61BC39AD-1C5E-4B37-82B3-74D89EA375A0}"/>
              </a:ext>
            </a:extLst>
          </p:cNvPr>
          <p:cNvSpPr/>
          <p:nvPr/>
        </p:nvSpPr>
        <p:spPr bwMode="auto">
          <a:xfrm>
            <a:off x="267958" y="1128192"/>
            <a:ext cx="12075640" cy="1043508"/>
          </a:xfrm>
          <a:prstGeom prst="roundRect">
            <a:avLst>
              <a:gd name="adj" fmla="val 0"/>
            </a:avLst>
          </a:prstGeom>
          <a:noFill/>
          <a:ln w="12700">
            <a:solidFill>
              <a:srgbClr val="000066"/>
            </a:solidFill>
            <a:prstDash val="dash"/>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fontAlgn="ctr">
              <a:defRPr/>
            </a:pPr>
            <a:r>
              <a:rPr lang="ja-JP" altLang="en-US" sz="2800" dirty="0">
                <a:latin typeface="Meiryo UI" panose="020B0604030504040204" pitchFamily="50" charset="-128"/>
                <a:ea typeface="Meiryo UI" panose="020B0604030504040204" pitchFamily="50" charset="-128"/>
              </a:rPr>
              <a:t>商工会議所や地域の金融機関と連携して脱炭素経営を宣言する事業者を増やすともに、宣言した事業者に対して、それぞれの事業者に最適な各種支援を行う。</a:t>
            </a:r>
          </a:p>
        </p:txBody>
      </p:sp>
    </p:spTree>
    <p:extLst>
      <p:ext uri="{BB962C8B-B14F-4D97-AF65-F5344CB8AC3E}">
        <p14:creationId xmlns:p14="http://schemas.microsoft.com/office/powerpoint/2010/main" val="352458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3">
            <a:extLst>
              <a:ext uri="{FF2B5EF4-FFF2-40B4-BE49-F238E27FC236}">
                <a16:creationId xmlns:a16="http://schemas.microsoft.com/office/drawing/2014/main" id="{37040B8F-F0C2-4336-AADB-2219FF24A8EC}"/>
              </a:ext>
            </a:extLst>
          </p:cNvPr>
          <p:cNvSpPr/>
          <p:nvPr/>
        </p:nvSpPr>
        <p:spPr bwMode="auto">
          <a:xfrm>
            <a:off x="267958" y="1128192"/>
            <a:ext cx="12075640" cy="1043508"/>
          </a:xfrm>
          <a:prstGeom prst="roundRect">
            <a:avLst>
              <a:gd name="adj" fmla="val 0"/>
            </a:avLst>
          </a:prstGeom>
          <a:noFill/>
          <a:ln w="12700">
            <a:solidFill>
              <a:srgbClr val="000066"/>
            </a:solidFill>
            <a:prstDash val="dash"/>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a:defRPr/>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万博を契機とし、事業者による脱炭素経営を促進するため、製品のカーボンフットプリント（</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CFP</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）の算定および削減に取り組むモデルとなる企業を支援する。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65537" y="2217396"/>
            <a:ext cx="8323696" cy="238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p:cNvSpPr/>
          <p:nvPr/>
        </p:nvSpPr>
        <p:spPr>
          <a:xfrm>
            <a:off x="1504256" y="7810520"/>
            <a:ext cx="9960238" cy="1658243"/>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400" dirty="0">
                <a:solidFill>
                  <a:schemeClr val="tx1"/>
                </a:solidFill>
                <a:latin typeface="Meiryo UI" panose="020B0604030504040204" pitchFamily="50" charset="-128"/>
                <a:ea typeface="Meiryo UI" panose="020B0604030504040204" pitchFamily="50" charset="-128"/>
              </a:rPr>
              <a:t>６月　　</a:t>
            </a:r>
            <a:r>
              <a:rPr lang="en-US" altLang="ja-JP" sz="2400" dirty="0">
                <a:solidFill>
                  <a:schemeClr val="tx1"/>
                </a:solidFill>
                <a:latin typeface="Meiryo UI" panose="020B0604030504040204" pitchFamily="50" charset="-128"/>
                <a:ea typeface="Meiryo UI" panose="020B0604030504040204" pitchFamily="50" charset="-128"/>
              </a:rPr>
              <a:t>CFP</a:t>
            </a:r>
            <a:r>
              <a:rPr lang="ja-JP" altLang="en-US" sz="2400" dirty="0">
                <a:solidFill>
                  <a:schemeClr val="tx1"/>
                </a:solidFill>
                <a:latin typeface="Meiryo UI" panose="020B0604030504040204" pitchFamily="50" charset="-128"/>
                <a:ea typeface="Meiryo UI" panose="020B0604030504040204" pitchFamily="50" charset="-128"/>
              </a:rPr>
              <a:t>算定モデル・マニュアル公表、相談窓口開設</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７月　　</a:t>
            </a:r>
            <a:r>
              <a:rPr lang="en-US" altLang="ja-JP" sz="2400" dirty="0">
                <a:solidFill>
                  <a:schemeClr val="tx1"/>
                </a:solidFill>
                <a:latin typeface="Meiryo UI" panose="020B0604030504040204" pitchFamily="50" charset="-128"/>
                <a:ea typeface="Meiryo UI" panose="020B0604030504040204" pitchFamily="50" charset="-128"/>
              </a:rPr>
              <a:t>CFP</a:t>
            </a:r>
            <a:r>
              <a:rPr lang="ja-JP" altLang="en-US" sz="2400" dirty="0">
                <a:solidFill>
                  <a:schemeClr val="tx1"/>
                </a:solidFill>
                <a:latin typeface="Meiryo UI" panose="020B0604030504040204" pitchFamily="50" charset="-128"/>
                <a:ea typeface="Meiryo UI" panose="020B0604030504040204" pitchFamily="50" charset="-128"/>
              </a:rPr>
              <a:t>の概要、</a:t>
            </a:r>
            <a:r>
              <a:rPr lang="en-US" altLang="ja-JP" sz="2400" dirty="0">
                <a:solidFill>
                  <a:schemeClr val="tx1"/>
                </a:solidFill>
                <a:latin typeface="Meiryo UI" panose="020B0604030504040204" pitchFamily="50" charset="-128"/>
                <a:ea typeface="Meiryo UI" panose="020B0604030504040204" pitchFamily="50" charset="-128"/>
              </a:rPr>
              <a:t>CFP</a:t>
            </a:r>
            <a:r>
              <a:rPr lang="ja-JP" altLang="en-US" sz="2400" dirty="0">
                <a:solidFill>
                  <a:schemeClr val="tx1"/>
                </a:solidFill>
                <a:latin typeface="Meiryo UI" panose="020B0604030504040204" pitchFamily="50" charset="-128"/>
                <a:ea typeface="Meiryo UI" panose="020B0604030504040204" pitchFamily="50" charset="-128"/>
              </a:rPr>
              <a:t>算定方法、昨年度モデル事業参加企業の声等を</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紹介するセミナー開催</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９月 　 </a:t>
            </a:r>
            <a:r>
              <a:rPr lang="en-US" altLang="ja-JP" sz="2400" dirty="0">
                <a:solidFill>
                  <a:schemeClr val="tx1"/>
                </a:solidFill>
                <a:latin typeface="Meiryo UI" panose="020B0604030504040204" pitchFamily="50" charset="-128"/>
                <a:ea typeface="Meiryo UI" panose="020B0604030504040204" pitchFamily="50" charset="-128"/>
              </a:rPr>
              <a:t>CFP</a:t>
            </a:r>
            <a:r>
              <a:rPr lang="ja-JP" altLang="en-US" sz="2400" dirty="0">
                <a:solidFill>
                  <a:schemeClr val="tx1"/>
                </a:solidFill>
                <a:latin typeface="Meiryo UI" panose="020B0604030504040204" pitchFamily="50" charset="-128"/>
                <a:ea typeface="Meiryo UI" panose="020B0604030504040204" pitchFamily="50" charset="-128"/>
              </a:rPr>
              <a:t>の模擬算定に取り組むワークショップを開催</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21" name="スライド番号プレースホルダー 56"/>
          <p:cNvSpPr>
            <a:spLocks noGrp="1"/>
          </p:cNvSpPr>
          <p:nvPr>
            <p:ph type="sldNum" sz="quarter" idx="12"/>
          </p:nvPr>
        </p:nvSpPr>
        <p:spPr>
          <a:xfrm>
            <a:off x="12089432" y="8833048"/>
            <a:ext cx="680400" cy="680400"/>
          </a:xfrm>
        </p:spPr>
        <p:txBody>
          <a:bodyPr/>
          <a:lstStyle/>
          <a:p>
            <a:fld id="{260D7C64-4B75-47CE-A9E9-B75BE436869C}" type="slidenum">
              <a:rPr kumimoji="1" lang="ja-JP" altLang="en-US" smtClean="0"/>
              <a:t>5</a:t>
            </a:fld>
            <a:endParaRPr kumimoji="1" lang="ja-JP" altLang="en-US" dirty="0"/>
          </a:p>
        </p:txBody>
      </p:sp>
      <p:sp>
        <p:nvSpPr>
          <p:cNvPr id="10" name="タイトル 1">
            <a:extLst>
              <a:ext uri="{FF2B5EF4-FFF2-40B4-BE49-F238E27FC236}">
                <a16:creationId xmlns:a16="http://schemas.microsoft.com/office/drawing/2014/main" id="{A11F3779-AE51-483D-AF76-398183D5B7AE}"/>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920" b="1" dirty="0">
                <a:solidFill>
                  <a:schemeClr val="bg1"/>
                </a:solidFill>
                <a:latin typeface="Meiryo UI" panose="020B0604030504040204" pitchFamily="50" charset="-128"/>
                <a:ea typeface="Meiryo UI" panose="020B0604030504040204" pitchFamily="50" charset="-128"/>
              </a:rPr>
              <a:t>サプライチェーン全体の</a:t>
            </a:r>
            <a:r>
              <a:rPr lang="en-US" altLang="ja-JP" sz="3920" b="1" dirty="0">
                <a:solidFill>
                  <a:schemeClr val="bg1"/>
                </a:solidFill>
                <a:latin typeface="Meiryo UI" panose="020B0604030504040204" pitchFamily="50" charset="-128"/>
                <a:ea typeface="Meiryo UI" panose="020B0604030504040204" pitchFamily="50" charset="-128"/>
              </a:rPr>
              <a:t>CO2</a:t>
            </a:r>
            <a:r>
              <a:rPr lang="ja-JP" altLang="en-US" sz="3920" b="1" dirty="0">
                <a:solidFill>
                  <a:schemeClr val="bg1"/>
                </a:solidFill>
                <a:latin typeface="Meiryo UI" panose="020B0604030504040204" pitchFamily="50" charset="-128"/>
                <a:ea typeface="Meiryo UI" panose="020B0604030504040204" pitchFamily="50" charset="-128"/>
              </a:rPr>
              <a:t>排出量見える化モデル事業</a:t>
            </a:r>
          </a:p>
        </p:txBody>
      </p:sp>
      <p:sp>
        <p:nvSpPr>
          <p:cNvPr id="11" name="角丸四角形 30">
            <a:extLst>
              <a:ext uri="{FF2B5EF4-FFF2-40B4-BE49-F238E27FC236}">
                <a16:creationId xmlns:a16="http://schemas.microsoft.com/office/drawing/2014/main" id="{C9DBBDD8-6E2E-4684-A722-64FA75255AED}"/>
              </a:ext>
            </a:extLst>
          </p:cNvPr>
          <p:cNvSpPr/>
          <p:nvPr/>
        </p:nvSpPr>
        <p:spPr>
          <a:xfrm>
            <a:off x="1504256" y="5813075"/>
            <a:ext cx="9960238" cy="1310072"/>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400" dirty="0">
                <a:solidFill>
                  <a:schemeClr val="tx1"/>
                </a:solidFill>
                <a:latin typeface="Meiryo UI" panose="020B0604030504040204" pitchFamily="50" charset="-128"/>
                <a:ea typeface="Meiryo UI" panose="020B0604030504040204" pitchFamily="50" charset="-128"/>
              </a:rPr>
              <a:t>８月　　 　参加事業者決定　</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・コクヨ株式会社　　　・ロート製薬株式会社</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９月～　　各社５製品ずつ</a:t>
            </a:r>
            <a:r>
              <a:rPr lang="en-US" altLang="ja-JP" sz="2400" dirty="0">
                <a:solidFill>
                  <a:schemeClr val="tx1"/>
                </a:solidFill>
                <a:latin typeface="Meiryo UI" panose="020B0604030504040204" pitchFamily="50" charset="-128"/>
                <a:ea typeface="Meiryo UI" panose="020B0604030504040204" pitchFamily="50" charset="-128"/>
              </a:rPr>
              <a:t>CFP</a:t>
            </a:r>
            <a:r>
              <a:rPr lang="ja-JP" altLang="en-US" sz="2400" dirty="0">
                <a:solidFill>
                  <a:schemeClr val="tx1"/>
                </a:solidFill>
                <a:latin typeface="Meiryo UI" panose="020B0604030504040204" pitchFamily="50" charset="-128"/>
                <a:ea typeface="Meiryo UI" panose="020B0604030504040204" pitchFamily="50" charset="-128"/>
              </a:rPr>
              <a:t>の算定開始　　　　</a:t>
            </a:r>
          </a:p>
        </p:txBody>
      </p:sp>
      <p:sp>
        <p:nvSpPr>
          <p:cNvPr id="13" name="角丸四角形 3">
            <a:extLst>
              <a:ext uri="{FF2B5EF4-FFF2-40B4-BE49-F238E27FC236}">
                <a16:creationId xmlns:a16="http://schemas.microsoft.com/office/drawing/2014/main" id="{013CA72F-7EEB-464D-9663-AB4C6A6956B0}"/>
              </a:ext>
            </a:extLst>
          </p:cNvPr>
          <p:cNvSpPr/>
          <p:nvPr/>
        </p:nvSpPr>
        <p:spPr bwMode="auto">
          <a:xfrm>
            <a:off x="1292670" y="5275748"/>
            <a:ext cx="7003472" cy="551065"/>
          </a:xfrm>
          <a:prstGeom prst="roundRect">
            <a:avLst>
              <a:gd name="adj" fmla="val 0"/>
            </a:avLst>
          </a:prstGeom>
          <a:solidFill>
            <a:schemeClr val="bg1"/>
          </a:solid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algn="ctr">
              <a:spcBef>
                <a:spcPct val="0"/>
              </a:spcBef>
              <a:buNone/>
              <a:defRPr/>
            </a:pPr>
            <a:r>
              <a:rPr lang="ja-JP" altLang="en-US" sz="2400" dirty="0">
                <a:latin typeface="Meiryo UI" panose="020B0604030504040204" pitchFamily="50" charset="-128"/>
                <a:ea typeface="Meiryo UI" panose="020B0604030504040204" pitchFamily="50" charset="-128"/>
              </a:rPr>
              <a:t>モデル事業者による</a:t>
            </a:r>
            <a:r>
              <a:rPr lang="en-US" altLang="ja-JP" sz="2400" dirty="0">
                <a:latin typeface="Meiryo UI" panose="020B0604030504040204" pitchFamily="50" charset="-128"/>
                <a:ea typeface="Meiryo UI" panose="020B0604030504040204" pitchFamily="50" charset="-128"/>
              </a:rPr>
              <a:t>CFP</a:t>
            </a:r>
            <a:r>
              <a:rPr lang="ja-JP" altLang="en-US" sz="2400" dirty="0">
                <a:latin typeface="Meiryo UI" panose="020B0604030504040204" pitchFamily="50" charset="-128"/>
                <a:ea typeface="Meiryo UI" panose="020B0604030504040204" pitchFamily="50" charset="-128"/>
              </a:rPr>
              <a:t>算定および削減策の提案</a:t>
            </a:r>
          </a:p>
        </p:txBody>
      </p:sp>
      <p:sp>
        <p:nvSpPr>
          <p:cNvPr id="14" name="角丸四角形 3">
            <a:extLst>
              <a:ext uri="{FF2B5EF4-FFF2-40B4-BE49-F238E27FC236}">
                <a16:creationId xmlns:a16="http://schemas.microsoft.com/office/drawing/2014/main" id="{7DA09847-1B59-4A3B-8B63-45B003277D71}"/>
              </a:ext>
            </a:extLst>
          </p:cNvPr>
          <p:cNvSpPr/>
          <p:nvPr/>
        </p:nvSpPr>
        <p:spPr bwMode="auto">
          <a:xfrm>
            <a:off x="1311367" y="7281275"/>
            <a:ext cx="5544616" cy="551065"/>
          </a:xfrm>
          <a:prstGeom prst="roundRect">
            <a:avLst>
              <a:gd name="adj" fmla="val 0"/>
            </a:avLst>
          </a:prstGeom>
          <a:solidFill>
            <a:schemeClr val="bg1"/>
          </a:solid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algn="ctr">
              <a:spcBef>
                <a:spcPct val="0"/>
              </a:spcBef>
              <a:buNone/>
              <a:defRPr/>
            </a:pPr>
            <a:r>
              <a:rPr lang="en-US" altLang="ja-JP" sz="2400" dirty="0">
                <a:latin typeface="Meiryo UI" panose="020B0604030504040204" pitchFamily="50" charset="-128"/>
                <a:ea typeface="Meiryo UI" panose="020B0604030504040204" pitchFamily="50" charset="-128"/>
              </a:rPr>
              <a:t>CFP</a:t>
            </a:r>
            <a:r>
              <a:rPr lang="ja-JP" altLang="en-US" sz="2400" dirty="0">
                <a:latin typeface="Meiryo UI" panose="020B0604030504040204" pitchFamily="50" charset="-128"/>
                <a:ea typeface="Meiryo UI" panose="020B0604030504040204" pitchFamily="50" charset="-128"/>
              </a:rPr>
              <a:t>算定モデル普及に向けた水平展開</a:t>
            </a:r>
          </a:p>
        </p:txBody>
      </p:sp>
      <p:sp>
        <p:nvSpPr>
          <p:cNvPr id="12" name="AutoShape 187">
            <a:extLst>
              <a:ext uri="{FF2B5EF4-FFF2-40B4-BE49-F238E27FC236}">
                <a16:creationId xmlns:a16="http://schemas.microsoft.com/office/drawing/2014/main" id="{EDF4A202-D99A-4A2B-9ABF-9867130DEE44}"/>
              </a:ext>
            </a:extLst>
          </p:cNvPr>
          <p:cNvSpPr>
            <a:spLocks noChangeArrowheads="1"/>
          </p:cNvSpPr>
          <p:nvPr/>
        </p:nvSpPr>
        <p:spPr bwMode="auto">
          <a:xfrm>
            <a:off x="424819" y="4672996"/>
            <a:ext cx="2376264" cy="463898"/>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b="1" dirty="0">
                <a:solidFill>
                  <a:schemeClr val="bg1"/>
                </a:solidFill>
                <a:latin typeface="Meiryo UI" panose="020B0604030504040204" pitchFamily="50" charset="-128"/>
                <a:ea typeface="Meiryo UI" panose="020B0604030504040204" pitchFamily="50" charset="-128"/>
              </a:rPr>
              <a:t>事業の状況</a:t>
            </a:r>
          </a:p>
        </p:txBody>
      </p:sp>
    </p:spTree>
    <p:extLst>
      <p:ext uri="{BB962C8B-B14F-4D97-AF65-F5344CB8AC3E}">
        <p14:creationId xmlns:p14="http://schemas.microsoft.com/office/powerpoint/2010/main" val="163857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6</a:t>
            </a:fld>
            <a:endParaRPr kumimoji="1" lang="ja-JP" altLang="en-US" dirty="0"/>
          </a:p>
        </p:txBody>
      </p:sp>
      <p:pic>
        <p:nvPicPr>
          <p:cNvPr id="1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290" y="3432448"/>
            <a:ext cx="7111542" cy="157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a:xfrm>
            <a:off x="8730613" y="3571148"/>
            <a:ext cx="3850131" cy="1662789"/>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 bIns="50400"/>
          <a:lstStyle/>
          <a:p>
            <a:pPr>
              <a:defRPr/>
            </a:pPr>
            <a:r>
              <a:rPr lang="ja-JP" altLang="en-US" sz="2400" dirty="0">
                <a:solidFill>
                  <a:schemeClr val="tx1"/>
                </a:solidFill>
                <a:latin typeface="Meiryo UI" panose="020B0604030504040204" pitchFamily="50" charset="-128"/>
                <a:ea typeface="Meiryo UI" panose="020B0604030504040204" pitchFamily="50" charset="-128"/>
              </a:rPr>
              <a:t>・　事業者への参加呼びかけ</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削減効果をモニタリング</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モニタリング結果を集約し、</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クレジット化</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
          <p:cNvSpPr txBox="1">
            <a:spLocks noChangeArrowheads="1"/>
          </p:cNvSpPr>
          <p:nvPr/>
        </p:nvSpPr>
        <p:spPr bwMode="auto">
          <a:xfrm>
            <a:off x="7881162" y="4030525"/>
            <a:ext cx="967910"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′24</a:t>
            </a:r>
          </a:p>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 ′25</a:t>
            </a:r>
          </a:p>
        </p:txBody>
      </p:sp>
      <p:sp>
        <p:nvSpPr>
          <p:cNvPr id="17" name="二等辺三角形 16"/>
          <p:cNvSpPr/>
          <p:nvPr/>
        </p:nvSpPr>
        <p:spPr>
          <a:xfrm rot="10800000">
            <a:off x="9915585" y="5282404"/>
            <a:ext cx="1480185" cy="1511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8"/>
          </a:p>
        </p:txBody>
      </p:sp>
      <p:sp>
        <p:nvSpPr>
          <p:cNvPr id="18" name="角丸四角形 17"/>
          <p:cNvSpPr/>
          <p:nvPr/>
        </p:nvSpPr>
        <p:spPr>
          <a:xfrm>
            <a:off x="8771372" y="5454665"/>
            <a:ext cx="3721214" cy="481281"/>
          </a:xfrm>
          <a:prstGeom prst="roundRect">
            <a:avLst>
              <a:gd name="adj" fmla="val 20818"/>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eiryo UI" panose="020B0604030504040204" pitchFamily="50" charset="-128"/>
                <a:ea typeface="Meiryo UI" panose="020B0604030504040204" pitchFamily="50" charset="-128"/>
              </a:rPr>
              <a:t>万博へのクレジット寄附</a:t>
            </a:r>
          </a:p>
        </p:txBody>
      </p:sp>
      <p:sp>
        <p:nvSpPr>
          <p:cNvPr id="19" name="テキスト ボックス 1"/>
          <p:cNvSpPr txBox="1">
            <a:spLocks noChangeArrowheads="1"/>
          </p:cNvSpPr>
          <p:nvPr/>
        </p:nvSpPr>
        <p:spPr bwMode="auto">
          <a:xfrm>
            <a:off x="7881162" y="5523915"/>
            <a:ext cx="709804"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′25</a:t>
            </a:r>
          </a:p>
        </p:txBody>
      </p:sp>
      <p:sp>
        <p:nvSpPr>
          <p:cNvPr id="22" name="テキスト ボックス 7"/>
          <p:cNvSpPr txBox="1">
            <a:spLocks noChangeArrowheads="1"/>
          </p:cNvSpPr>
          <p:nvPr/>
        </p:nvSpPr>
        <p:spPr bwMode="auto">
          <a:xfrm>
            <a:off x="8018992" y="3007543"/>
            <a:ext cx="507855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2520" b="0" i="0" dirty="0"/>
              <a:t>＜万博までの流れ＞</a:t>
            </a:r>
          </a:p>
        </p:txBody>
      </p:sp>
      <p:sp>
        <p:nvSpPr>
          <p:cNvPr id="23" name="テキスト ボックス 7"/>
          <p:cNvSpPr txBox="1">
            <a:spLocks noChangeArrowheads="1"/>
          </p:cNvSpPr>
          <p:nvPr/>
        </p:nvSpPr>
        <p:spPr bwMode="auto">
          <a:xfrm>
            <a:off x="289290" y="3000400"/>
            <a:ext cx="507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2400" b="0" i="0" dirty="0"/>
              <a:t>＜とりまとめイメージ＞</a:t>
            </a:r>
          </a:p>
        </p:txBody>
      </p:sp>
      <p:sp>
        <p:nvSpPr>
          <p:cNvPr id="41" name="角丸四角形 40"/>
          <p:cNvSpPr/>
          <p:nvPr/>
        </p:nvSpPr>
        <p:spPr>
          <a:xfrm>
            <a:off x="441290" y="6340606"/>
            <a:ext cx="12051295" cy="2768219"/>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en-US" altLang="ja-JP" sz="2400" dirty="0">
                <a:solidFill>
                  <a:schemeClr val="tx1"/>
                </a:solidFill>
                <a:latin typeface="Meiryo UI" panose="020B0604030504040204" pitchFamily="50" charset="-128"/>
                <a:ea typeface="Meiryo UI" panose="020B0604030504040204" pitchFamily="50" charset="-128"/>
              </a:rPr>
              <a:t>R</a:t>
            </a:r>
            <a:r>
              <a:rPr lang="ja-JP" altLang="en-US" sz="2400" dirty="0">
                <a:solidFill>
                  <a:schemeClr val="tx1"/>
                </a:solidFill>
                <a:latin typeface="Meiryo UI" panose="020B0604030504040204" pitchFamily="50" charset="-128"/>
                <a:ea typeface="Meiryo UI" panose="020B0604030504040204" pitchFamily="50" charset="-128"/>
              </a:rPr>
              <a:t>５年度　　５つの方法論について、プロジェクト登録完了</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（１）</a:t>
            </a:r>
            <a:r>
              <a:rPr kumimoji="1" lang="ja-JP" altLang="en-US" sz="2400" dirty="0">
                <a:solidFill>
                  <a:schemeClr val="tx1"/>
                </a:solidFill>
                <a:latin typeface="Meiryo UI" panose="020B0604030504040204" pitchFamily="50" charset="-128"/>
                <a:ea typeface="Meiryo UI" panose="020B0604030504040204" pitchFamily="50" charset="-128"/>
              </a:rPr>
              <a:t>太陽光発電設備  </a:t>
            </a:r>
            <a:r>
              <a:rPr lang="ja-JP" altLang="en-US" sz="2400" dirty="0">
                <a:solidFill>
                  <a:schemeClr val="tx1"/>
                </a:solidFill>
                <a:latin typeface="Meiryo UI" panose="020B0604030504040204" pitchFamily="50" charset="-128"/>
                <a:ea typeface="Meiryo UI" panose="020B0604030504040204" pitchFamily="50" charset="-128"/>
              </a:rPr>
              <a:t>（２）</a:t>
            </a:r>
            <a:r>
              <a:rPr lang="en-US" altLang="ja-JP" sz="2400" dirty="0">
                <a:solidFill>
                  <a:schemeClr val="tx1"/>
                </a:solidFill>
                <a:latin typeface="Meiryo UI" panose="020B0604030504040204" pitchFamily="50" charset="-128"/>
                <a:ea typeface="Meiryo UI" panose="020B0604030504040204" pitchFamily="50" charset="-128"/>
              </a:rPr>
              <a:t>LED</a:t>
            </a:r>
            <a:r>
              <a:rPr lang="ja-JP" altLang="en-US" sz="2400" dirty="0">
                <a:solidFill>
                  <a:schemeClr val="tx1"/>
                </a:solidFill>
                <a:latin typeface="Meiryo UI" panose="020B0604030504040204" pitchFamily="50" charset="-128"/>
                <a:ea typeface="Meiryo UI" panose="020B0604030504040204" pitchFamily="50" charset="-128"/>
              </a:rPr>
              <a:t>照明設備 （３）</a:t>
            </a:r>
            <a:r>
              <a:rPr lang="en-US" altLang="ja-JP" sz="2400" dirty="0">
                <a:solidFill>
                  <a:schemeClr val="tx1"/>
                </a:solidFill>
                <a:latin typeface="Meiryo UI" panose="020B0604030504040204" pitchFamily="50" charset="-128"/>
                <a:ea typeface="Meiryo UI" panose="020B0604030504040204" pitchFamily="50" charset="-128"/>
              </a:rPr>
              <a:t>EV</a:t>
            </a:r>
            <a:r>
              <a:rPr lang="ja-JP" altLang="en-US" sz="2400" dirty="0">
                <a:solidFill>
                  <a:schemeClr val="tx1"/>
                </a:solidFill>
                <a:latin typeface="Meiryo UI" panose="020B0604030504040204" pitchFamily="50" charset="-128"/>
                <a:ea typeface="Meiryo UI" panose="020B0604030504040204" pitchFamily="50" charset="-128"/>
              </a:rPr>
              <a:t>又は</a:t>
            </a:r>
            <a:r>
              <a:rPr lang="en-US" altLang="ja-JP" sz="2400" dirty="0">
                <a:solidFill>
                  <a:schemeClr val="tx1"/>
                </a:solidFill>
                <a:latin typeface="Meiryo UI" panose="020B0604030504040204" pitchFamily="50" charset="-128"/>
                <a:ea typeface="Meiryo UI" panose="020B0604030504040204" pitchFamily="50" charset="-128"/>
              </a:rPr>
              <a:t>PHV</a:t>
            </a:r>
          </a:p>
          <a:p>
            <a:pPr>
              <a:defRPr/>
            </a:pPr>
            <a:r>
              <a:rPr lang="en-US" altLang="ja-JP" sz="2400" dirty="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　　 　　（４）</a:t>
            </a:r>
            <a:r>
              <a:rPr kumimoji="1" lang="ja-JP" altLang="en-US" sz="2400" dirty="0">
                <a:solidFill>
                  <a:schemeClr val="tx1"/>
                </a:solidFill>
                <a:latin typeface="Meiryo UI" panose="020B0604030504040204" pitchFamily="50" charset="-128"/>
                <a:ea typeface="Meiryo UI" panose="020B0604030504040204" pitchFamily="50" charset="-128"/>
              </a:rPr>
              <a:t>ポンプ・ファン類への間欠運転等制御　（５）高効率ボイラー</a:t>
            </a:r>
          </a:p>
          <a:p>
            <a:pPr>
              <a:defRPr/>
            </a:pPr>
            <a:r>
              <a:rPr lang="en-US" altLang="ja-JP" sz="2400" dirty="0">
                <a:solidFill>
                  <a:schemeClr val="tx1"/>
                </a:solidFill>
                <a:latin typeface="Meiryo UI" panose="020B0604030504040204" pitchFamily="50" charset="-128"/>
                <a:ea typeface="Meiryo UI" panose="020B0604030504040204" pitchFamily="50" charset="-128"/>
              </a:rPr>
              <a:t>R</a:t>
            </a:r>
            <a:r>
              <a:rPr lang="ja-JP" altLang="en-US" sz="2400" dirty="0">
                <a:solidFill>
                  <a:schemeClr val="tx1"/>
                </a:solidFill>
                <a:latin typeface="Meiryo UI" panose="020B0604030504040204" pitchFamily="50" charset="-128"/>
                <a:ea typeface="Meiryo UI" panose="020B0604030504040204" pitchFamily="50" charset="-128"/>
              </a:rPr>
              <a:t>６年度</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４月～　 　　事業者への参加呼びかけ、削減効果のモニタリング</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１０月　　　 削減効果のモニタリング結果の集約</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１１月～　  クレジット認証手続き開始</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AE408A8-8877-411A-A563-BF21B21BCCE9}"/>
              </a:ext>
            </a:extLst>
          </p:cNvPr>
          <p:cNvSpPr txBox="1"/>
          <p:nvPr/>
        </p:nvSpPr>
        <p:spPr>
          <a:xfrm>
            <a:off x="150968" y="4911689"/>
            <a:ext cx="3081384" cy="400110"/>
          </a:xfrm>
          <a:prstGeom prst="rect">
            <a:avLst/>
          </a:prstGeom>
          <a:noFill/>
        </p:spPr>
        <p:txBody>
          <a:bodyPr wrap="square" rtlCol="0">
            <a:spAutoFit/>
          </a:bodyPr>
          <a:lstStyle/>
          <a:p>
            <a:r>
              <a:rPr kumimoji="1" lang="en-US" altLang="ja-JP" sz="2000" dirty="0"/>
              <a:t>CO2</a:t>
            </a:r>
            <a:r>
              <a:rPr kumimoji="1" lang="ja-JP" altLang="en-US" sz="2000" dirty="0"/>
              <a:t>削減取組実施</a:t>
            </a:r>
          </a:p>
        </p:txBody>
      </p:sp>
      <p:sp>
        <p:nvSpPr>
          <p:cNvPr id="21" name="タイトル 1">
            <a:extLst>
              <a:ext uri="{FF2B5EF4-FFF2-40B4-BE49-F238E27FC236}">
                <a16:creationId xmlns:a16="http://schemas.microsoft.com/office/drawing/2014/main" id="{1F68BDD5-7885-426C-B183-8A7E7E00C121}"/>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920" b="1" dirty="0">
                <a:solidFill>
                  <a:schemeClr val="bg1"/>
                </a:solidFill>
                <a:latin typeface="Meiryo UI" panose="020B0604030504040204" pitchFamily="50" charset="-128"/>
                <a:ea typeface="Meiryo UI" panose="020B0604030504040204" pitchFamily="50" charset="-128"/>
              </a:rPr>
              <a:t>クレジットを活用した事業者による脱炭素経営促進事業</a:t>
            </a:r>
          </a:p>
        </p:txBody>
      </p:sp>
      <p:sp>
        <p:nvSpPr>
          <p:cNvPr id="20" name="角丸四角形 3">
            <a:extLst>
              <a:ext uri="{FF2B5EF4-FFF2-40B4-BE49-F238E27FC236}">
                <a16:creationId xmlns:a16="http://schemas.microsoft.com/office/drawing/2014/main" id="{215BFE00-0CC6-4EDF-9D39-CFF3BA2C7CCE}"/>
              </a:ext>
            </a:extLst>
          </p:cNvPr>
          <p:cNvSpPr/>
          <p:nvPr/>
        </p:nvSpPr>
        <p:spPr bwMode="auto">
          <a:xfrm>
            <a:off x="267958" y="1128192"/>
            <a:ext cx="12075640" cy="1474395"/>
          </a:xfrm>
          <a:prstGeom prst="roundRect">
            <a:avLst>
              <a:gd name="adj" fmla="val 0"/>
            </a:avLst>
          </a:prstGeom>
          <a:noFill/>
          <a:ln w="12700">
            <a:solidFill>
              <a:srgbClr val="000066"/>
            </a:solidFill>
            <a:prstDash val="dash"/>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fontAlgn="ctr">
              <a:defRPr/>
            </a:pPr>
            <a:r>
              <a:rPr lang="ja-JP" altLang="en-US" sz="2800" dirty="0">
                <a:latin typeface="Meiryo UI" panose="020B0604030504040204" pitchFamily="50" charset="-128"/>
                <a:ea typeface="Meiryo UI" panose="020B0604030504040204" pitchFamily="50" charset="-128"/>
              </a:rPr>
              <a:t>事業者による脱炭素経営の浸透を図ることをめざし、府内事業者による</a:t>
            </a:r>
            <a:r>
              <a:rPr lang="en-US" altLang="ja-JP" sz="2800" dirty="0">
                <a:latin typeface="Meiryo UI" panose="020B0604030504040204" pitchFamily="50" charset="-128"/>
                <a:ea typeface="Meiryo UI" panose="020B0604030504040204" pitchFamily="50" charset="-128"/>
              </a:rPr>
              <a:t>CO</a:t>
            </a:r>
            <a:r>
              <a:rPr lang="en-US" altLang="ja-JP" sz="2800" baseline="-250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削減分が効率的にクレジット認証を受けられるスキームをつくり、実践するとともに、万博におけるカーボンニュートラルの実現に貢献する寄附につなげる。</a:t>
            </a:r>
          </a:p>
        </p:txBody>
      </p:sp>
      <p:sp>
        <p:nvSpPr>
          <p:cNvPr id="24" name="AutoShape 187">
            <a:extLst>
              <a:ext uri="{FF2B5EF4-FFF2-40B4-BE49-F238E27FC236}">
                <a16:creationId xmlns:a16="http://schemas.microsoft.com/office/drawing/2014/main" id="{0B7DAF5B-AA4A-42C8-B3D1-67A31FAB8B4E}"/>
              </a:ext>
            </a:extLst>
          </p:cNvPr>
          <p:cNvSpPr>
            <a:spLocks noChangeArrowheads="1"/>
          </p:cNvSpPr>
          <p:nvPr/>
        </p:nvSpPr>
        <p:spPr bwMode="auto">
          <a:xfrm>
            <a:off x="424819" y="5769417"/>
            <a:ext cx="2376264" cy="463898"/>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b="1" dirty="0">
                <a:solidFill>
                  <a:schemeClr val="bg1"/>
                </a:solidFill>
                <a:latin typeface="Meiryo UI" panose="020B0604030504040204" pitchFamily="50" charset="-128"/>
                <a:ea typeface="Meiryo UI" panose="020B0604030504040204" pitchFamily="50" charset="-128"/>
              </a:rPr>
              <a:t>事業の状況</a:t>
            </a:r>
          </a:p>
        </p:txBody>
      </p:sp>
    </p:spTree>
    <p:extLst>
      <p:ext uri="{BB962C8B-B14F-4D97-AF65-F5344CB8AC3E}">
        <p14:creationId xmlns:p14="http://schemas.microsoft.com/office/powerpoint/2010/main" val="300474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1FE4-3454-EF87-B548-05D944661A87}"/>
            </a:ext>
          </a:extLst>
        </p:cNvPr>
        <p:cNvGrpSpPr/>
        <p:nvPr/>
      </p:nvGrpSpPr>
      <p:grpSpPr>
        <a:xfrm>
          <a:off x="0" y="0"/>
          <a:ext cx="0" cy="0"/>
          <a:chOff x="0" y="0"/>
          <a:chExt cx="0" cy="0"/>
        </a:xfrm>
      </p:grpSpPr>
      <p:sp>
        <p:nvSpPr>
          <p:cNvPr id="72" name="スライド番号プレースホルダー 1">
            <a:extLst>
              <a:ext uri="{FF2B5EF4-FFF2-40B4-BE49-F238E27FC236}">
                <a16:creationId xmlns:a16="http://schemas.microsoft.com/office/drawing/2014/main" id="{4C6BEA5F-4BE3-4A57-9639-E079EF4B59DD}"/>
              </a:ext>
            </a:extLst>
          </p:cNvPr>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7</a:t>
            </a:fld>
            <a:endParaRPr kumimoji="1" lang="ja-JP" altLang="en-US"/>
          </a:p>
        </p:txBody>
      </p:sp>
      <p:sp>
        <p:nvSpPr>
          <p:cNvPr id="76" name="タイトル 1">
            <a:extLst>
              <a:ext uri="{FF2B5EF4-FFF2-40B4-BE49-F238E27FC236}">
                <a16:creationId xmlns:a16="http://schemas.microsoft.com/office/drawing/2014/main" id="{05EA3E4F-985C-4D41-AC6B-603D560393C5}"/>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920" b="1" dirty="0">
                <a:solidFill>
                  <a:schemeClr val="bg1"/>
                </a:solidFill>
                <a:latin typeface="Meiryo UI" panose="020B0604030504040204" pitchFamily="50" charset="-128"/>
                <a:ea typeface="Meiryo UI" panose="020B0604030504040204" pitchFamily="50" charset="-128"/>
              </a:rPr>
              <a:t>大阪府カーボンニュートラル技術開発・実証事業について</a:t>
            </a:r>
          </a:p>
        </p:txBody>
      </p:sp>
      <p:sp>
        <p:nvSpPr>
          <p:cNvPr id="73" name="正方形/長方形 72">
            <a:extLst>
              <a:ext uri="{FF2B5EF4-FFF2-40B4-BE49-F238E27FC236}">
                <a16:creationId xmlns:a16="http://schemas.microsoft.com/office/drawing/2014/main" id="{BB0BEBC0-D8F3-42FE-8362-F31C328A1E85}"/>
              </a:ext>
            </a:extLst>
          </p:cNvPr>
          <p:cNvSpPr/>
          <p:nvPr/>
        </p:nvSpPr>
        <p:spPr>
          <a:xfrm>
            <a:off x="304800" y="1218981"/>
            <a:ext cx="12192000" cy="1354525"/>
          </a:xfrm>
          <a:prstGeom prst="rect">
            <a:avLst/>
          </a:prstGeom>
          <a:solidFill>
            <a:schemeClr val="accent5">
              <a:lumMod val="20000"/>
              <a:lumOff val="8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endParaRPr>
          </a:p>
        </p:txBody>
      </p:sp>
      <p:sp>
        <p:nvSpPr>
          <p:cNvPr id="74" name="楕円 73">
            <a:extLst>
              <a:ext uri="{FF2B5EF4-FFF2-40B4-BE49-F238E27FC236}">
                <a16:creationId xmlns:a16="http://schemas.microsoft.com/office/drawing/2014/main" id="{DF15A605-F9F7-4F46-BDD8-3D6FDB96D9A9}"/>
              </a:ext>
            </a:extLst>
          </p:cNvPr>
          <p:cNvSpPr/>
          <p:nvPr/>
        </p:nvSpPr>
        <p:spPr>
          <a:xfrm>
            <a:off x="2172987" y="4458209"/>
            <a:ext cx="8524284" cy="131361"/>
          </a:xfrm>
          <a:prstGeom prst="ellipse">
            <a:avLst/>
          </a:prstGeom>
          <a:solidFill>
            <a:srgbClr val="DCE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75" name="正方形/長方形 74">
            <a:extLst>
              <a:ext uri="{FF2B5EF4-FFF2-40B4-BE49-F238E27FC236}">
                <a16:creationId xmlns:a16="http://schemas.microsoft.com/office/drawing/2014/main" id="{4753D428-C445-41EC-98E3-DF7D956905DC}"/>
              </a:ext>
            </a:extLst>
          </p:cNvPr>
          <p:cNvSpPr/>
          <p:nvPr/>
        </p:nvSpPr>
        <p:spPr>
          <a:xfrm>
            <a:off x="389201" y="5490359"/>
            <a:ext cx="12023198" cy="3269743"/>
          </a:xfrm>
          <a:prstGeom prst="rect">
            <a:avLst/>
          </a:prstGeom>
          <a:solidFill>
            <a:schemeClr val="accent1">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7" name="正方形/長方形 76">
            <a:extLst>
              <a:ext uri="{FF2B5EF4-FFF2-40B4-BE49-F238E27FC236}">
                <a16:creationId xmlns:a16="http://schemas.microsoft.com/office/drawing/2014/main" id="{B0A8BC49-580D-4F26-9C4D-11002998726F}"/>
              </a:ext>
            </a:extLst>
          </p:cNvPr>
          <p:cNvSpPr/>
          <p:nvPr/>
        </p:nvSpPr>
        <p:spPr>
          <a:xfrm>
            <a:off x="210568" y="1413679"/>
            <a:ext cx="12191999" cy="987417"/>
          </a:xfrm>
          <a:prstGeom prst="rect">
            <a:avLst/>
          </a:prstGeom>
          <a:noFill/>
        </p:spPr>
        <p:txBody>
          <a:bodyPr wrap="square" anchor="ctr" anchorCtr="0">
            <a:noAutofit/>
          </a:bodyPr>
          <a:lstStyle/>
          <a:p>
            <a:pPr lvl="0" fontAlgn="ctr">
              <a:defRPr/>
            </a:pPr>
            <a:r>
              <a:rPr lang="ja-JP" altLang="en-US" sz="2400" b="1" spc="140" dirty="0">
                <a:solidFill>
                  <a:prstClr val="black"/>
                </a:solidFill>
                <a:latin typeface="UD デジタル 教科書体 NK-B" panose="02020700000000000000" pitchFamily="18" charset="-128"/>
                <a:ea typeface="UD デジタル 教科書体 NK-B" panose="02020700000000000000" pitchFamily="18" charset="-128"/>
              </a:rPr>
              <a:t>　◆府では、</a:t>
            </a:r>
            <a:r>
              <a:rPr lang="en-US" altLang="ja-JP" sz="2400" b="1" spc="140" dirty="0">
                <a:solidFill>
                  <a:prstClr val="black"/>
                </a:solidFill>
                <a:latin typeface="UD デジタル 教科書体 NK-B" panose="02020700000000000000" pitchFamily="18" charset="-128"/>
                <a:ea typeface="UD デジタル 教科書体 NK-B" panose="02020700000000000000" pitchFamily="18" charset="-128"/>
              </a:rPr>
              <a:t>2025</a:t>
            </a:r>
            <a:r>
              <a:rPr lang="ja-JP" altLang="en-US" sz="2400" b="1" spc="140" dirty="0">
                <a:solidFill>
                  <a:prstClr val="black"/>
                </a:solidFill>
                <a:latin typeface="UD デジタル 教科書体 NK-B" panose="02020700000000000000" pitchFamily="18" charset="-128"/>
                <a:ea typeface="UD デジタル 教科書体 NK-B" panose="02020700000000000000" pitchFamily="18" charset="-128"/>
              </a:rPr>
              <a:t>年大阪・関西万博の機会を活かして、</a:t>
            </a:r>
            <a:r>
              <a:rPr lang="ja-JP" altLang="en-US" sz="2400" b="1" spc="140" dirty="0">
                <a:latin typeface="UD デジタル 教科書体 NK-B" panose="02020700000000000000" pitchFamily="18" charset="-128"/>
                <a:ea typeface="UD デジタル 教科書体 NK-B" panose="02020700000000000000" pitchFamily="18" charset="-128"/>
              </a:rPr>
              <a:t>カーボンニュートラルに資する</a:t>
            </a:r>
            <a:endParaRPr lang="en-US" altLang="ja-JP" sz="2400" b="1" spc="140" dirty="0">
              <a:latin typeface="UD デジタル 教科書体 NK-B" panose="02020700000000000000" pitchFamily="18" charset="-128"/>
              <a:ea typeface="UD デジタル 教科書体 NK-B" panose="02020700000000000000" pitchFamily="18" charset="-128"/>
            </a:endParaRPr>
          </a:p>
          <a:p>
            <a:pPr lvl="0" fontAlgn="ctr">
              <a:tabLst>
                <a:tab pos="412750" algn="l"/>
              </a:tabLst>
              <a:defRPr/>
            </a:pPr>
            <a:r>
              <a:rPr lang="ja-JP" altLang="en-US" sz="2400" b="1" spc="140" dirty="0">
                <a:latin typeface="UD デジタル 教科書体 NK-B" panose="02020700000000000000" pitchFamily="18" charset="-128"/>
                <a:ea typeface="UD デジタル 教科書体 NK-B" panose="02020700000000000000" pitchFamily="18" charset="-128"/>
              </a:rPr>
              <a:t>　　</a:t>
            </a:r>
            <a:r>
              <a:rPr lang="en-US" altLang="ja-JP" sz="2400" b="1" spc="140" dirty="0">
                <a:latin typeface="UD デジタル 教科書体 NK-B" panose="02020700000000000000" pitchFamily="18" charset="-128"/>
                <a:ea typeface="UD デジタル 教科書体 NK-B" panose="02020700000000000000" pitchFamily="18" charset="-128"/>
              </a:rPr>
              <a:t>	</a:t>
            </a:r>
            <a:r>
              <a:rPr lang="ja-JP" altLang="en-US" sz="2400" b="1" spc="140" dirty="0">
                <a:latin typeface="UD デジタル 教科書体 NK-B" panose="02020700000000000000" pitchFamily="18" charset="-128"/>
                <a:ea typeface="UD デジタル 教科書体 NK-B" panose="02020700000000000000" pitchFamily="18" charset="-128"/>
              </a:rPr>
              <a:t>最先端技術の開発・実証にチャレンジする企業の取組みを支援する。</a:t>
            </a:r>
            <a:endParaRPr lang="en-US" altLang="ja-JP" sz="2400" b="1" spc="140" dirty="0">
              <a:latin typeface="UD デジタル 教科書体 NK-B" panose="02020700000000000000" pitchFamily="18" charset="-128"/>
              <a:ea typeface="UD デジタル 教科書体 NK-B" panose="02020700000000000000" pitchFamily="18" charset="-128"/>
            </a:endParaRPr>
          </a:p>
          <a:p>
            <a:pPr fontAlgn="ctr">
              <a:spcBef>
                <a:spcPts val="600"/>
              </a:spcBef>
              <a:defRPr/>
            </a:pPr>
            <a:r>
              <a:rPr lang="ja-JP" altLang="en-US" sz="2400" b="1" spc="14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400" dirty="0">
                <a:latin typeface="UD デジタル 教科書体 NK-B" panose="02020700000000000000" pitchFamily="18" charset="-128"/>
                <a:ea typeface="UD デジタル 教科書体 NK-B" panose="02020700000000000000" pitchFamily="18" charset="-128"/>
              </a:rPr>
              <a:t>令和</a:t>
            </a:r>
            <a:r>
              <a:rPr lang="en-US" altLang="ja-JP" sz="2400" dirty="0">
                <a:latin typeface="UD デジタル 教科書体 NK-B" panose="02020700000000000000" pitchFamily="18" charset="-128"/>
                <a:ea typeface="UD デジタル 教科書体 NK-B" panose="02020700000000000000" pitchFamily="18" charset="-128"/>
              </a:rPr>
              <a:t>4</a:t>
            </a:r>
            <a:r>
              <a:rPr lang="ja-JP" altLang="en-US" sz="2400" dirty="0">
                <a:latin typeface="UD デジタル 教科書体 NK-B" panose="02020700000000000000" pitchFamily="18" charset="-128"/>
                <a:ea typeface="UD デジタル 教科書体 NK-B" panose="02020700000000000000" pitchFamily="18" charset="-128"/>
              </a:rPr>
              <a:t>年度から、のべ</a:t>
            </a:r>
            <a:r>
              <a:rPr lang="en-US" altLang="ja-JP" sz="2400" dirty="0">
                <a:latin typeface="UD デジタル 教科書体 NK-B" panose="02020700000000000000" pitchFamily="18" charset="-128"/>
                <a:ea typeface="UD デジタル 教科書体 NK-B" panose="02020700000000000000" pitchFamily="18" charset="-128"/>
              </a:rPr>
              <a:t>1</a:t>
            </a:r>
            <a:r>
              <a:rPr lang="ja-JP" altLang="en-US" sz="2400" dirty="0">
                <a:latin typeface="UD デジタル 教科書体 NK-B" panose="02020700000000000000" pitchFamily="18" charset="-128"/>
                <a:ea typeface="UD デジタル 教科書体 NK-B" panose="02020700000000000000" pitchFamily="18" charset="-128"/>
              </a:rPr>
              <a:t>８件のプロジェクトに補助を実施</a:t>
            </a:r>
            <a:r>
              <a:rPr lang="ja-JP" altLang="en-US" sz="2400" b="1" spc="140" dirty="0">
                <a:solidFill>
                  <a:prstClr val="black"/>
                </a:solidFill>
                <a:latin typeface="UD デジタル 教科書体 NK-B" panose="02020700000000000000" pitchFamily="18" charset="-128"/>
                <a:ea typeface="UD デジタル 教科書体 NK-B" panose="02020700000000000000" pitchFamily="18" charset="-128"/>
              </a:rPr>
              <a:t>。</a:t>
            </a:r>
            <a:endParaRPr lang="en-US" altLang="ja-JP" sz="2400" b="1" spc="140" dirty="0">
              <a:latin typeface="UD デジタル 教科書体 NK-B" panose="02020700000000000000" pitchFamily="18" charset="-128"/>
              <a:ea typeface="UD デジタル 教科書体 NK-B" panose="02020700000000000000" pitchFamily="18" charset="-128"/>
            </a:endParaRPr>
          </a:p>
        </p:txBody>
      </p:sp>
      <p:grpSp>
        <p:nvGrpSpPr>
          <p:cNvPr id="78" name="グループ化 77">
            <a:extLst>
              <a:ext uri="{FF2B5EF4-FFF2-40B4-BE49-F238E27FC236}">
                <a16:creationId xmlns:a16="http://schemas.microsoft.com/office/drawing/2014/main" id="{DE783373-D5C1-4348-BA62-67B3DD53A96C}"/>
              </a:ext>
            </a:extLst>
          </p:cNvPr>
          <p:cNvGrpSpPr/>
          <p:nvPr/>
        </p:nvGrpSpPr>
        <p:grpSpPr>
          <a:xfrm>
            <a:off x="645692" y="2716540"/>
            <a:ext cx="11710081" cy="1316356"/>
            <a:chOff x="340892" y="1682998"/>
            <a:chExt cx="11710081" cy="836143"/>
          </a:xfrm>
        </p:grpSpPr>
        <p:sp>
          <p:nvSpPr>
            <p:cNvPr id="79" name="正方形/長方形 78">
              <a:extLst>
                <a:ext uri="{FF2B5EF4-FFF2-40B4-BE49-F238E27FC236}">
                  <a16:creationId xmlns:a16="http://schemas.microsoft.com/office/drawing/2014/main" id="{8FF5BA9D-9514-4277-AA27-BD56F54C58C1}"/>
                </a:ext>
              </a:extLst>
            </p:cNvPr>
            <p:cNvSpPr/>
            <p:nvPr/>
          </p:nvSpPr>
          <p:spPr>
            <a:xfrm>
              <a:off x="1908427" y="2119031"/>
              <a:ext cx="10029770" cy="400110"/>
            </a:xfrm>
            <a:prstGeom prst="rect">
              <a:avLst/>
            </a:prstGeom>
          </p:spPr>
          <p:txBody>
            <a:bodyPr wrap="square">
              <a:spAutoFit/>
            </a:bodyPr>
            <a:lstStyle/>
            <a:p>
              <a:pPr lvl="0">
                <a:defRPr/>
              </a:pPr>
              <a:r>
                <a:rPr lang="ja-JP" altLang="en-US" sz="2000" b="1" dirty="0">
                  <a:latin typeface="UD デジタル 教科書体 NK-B" panose="02020700000000000000" pitchFamily="18" charset="-128"/>
                  <a:ea typeface="UD デジタル 教科書体 NK-B" panose="02020700000000000000" pitchFamily="18" charset="-128"/>
                </a:rPr>
                <a:t>　</a:t>
              </a:r>
              <a:r>
                <a:rPr lang="ja-JP" altLang="en-US" sz="2000" b="1" dirty="0">
                  <a:solidFill>
                    <a:srgbClr val="FF0000"/>
                  </a:solidFill>
                  <a:latin typeface="UD デジタル 教科書体 NK-B" panose="02020700000000000000" pitchFamily="18" charset="-128"/>
                  <a:ea typeface="UD デジタル 教科書体 NK-B" panose="02020700000000000000" pitchFamily="18" charset="-128"/>
                </a:rPr>
                <a:t>新規事業３件</a:t>
              </a:r>
              <a:r>
                <a:rPr lang="ja-JP" altLang="en-US" sz="2000" b="1" dirty="0">
                  <a:latin typeface="UD デジタル 教科書体 NK-B" panose="02020700000000000000" pitchFamily="18" charset="-128"/>
                  <a:ea typeface="UD デジタル 教科書体 NK-B" panose="02020700000000000000" pitchFamily="18" charset="-128"/>
                </a:rPr>
                <a:t>、継続事業９件、計１２件を選定</a:t>
              </a:r>
              <a:r>
                <a:rPr lang="ja-JP" altLang="en-US" sz="2000" dirty="0">
                  <a:latin typeface="UD デジタル 教科書体 NK-B" panose="02020700000000000000" pitchFamily="18" charset="-128"/>
                  <a:ea typeface="UD デジタル 教科書体 NK-B" panose="02020700000000000000" pitchFamily="18" charset="-128"/>
                </a:rPr>
                <a:t>　（応募１７件）</a:t>
              </a:r>
              <a:r>
                <a:rPr lang="ja-JP" altLang="en-US" sz="2000" b="1" dirty="0">
                  <a:latin typeface="UD デジタル 教科書体 NK-B" panose="02020700000000000000" pitchFamily="18" charset="-128"/>
                  <a:ea typeface="UD デジタル 教科書体 NK-B" panose="02020700000000000000" pitchFamily="18" charset="-128"/>
                </a:rPr>
                <a:t>　</a:t>
              </a:r>
            </a:p>
          </p:txBody>
        </p:sp>
        <p:sp>
          <p:nvSpPr>
            <p:cNvPr id="80" name="正方形/長方形 79">
              <a:extLst>
                <a:ext uri="{FF2B5EF4-FFF2-40B4-BE49-F238E27FC236}">
                  <a16:creationId xmlns:a16="http://schemas.microsoft.com/office/drawing/2014/main" id="{FF48A5A1-6DCA-40F1-A346-14587D06FC55}"/>
                </a:ext>
              </a:extLst>
            </p:cNvPr>
            <p:cNvSpPr/>
            <p:nvPr/>
          </p:nvSpPr>
          <p:spPr>
            <a:xfrm>
              <a:off x="2062184" y="1682998"/>
              <a:ext cx="9988789" cy="369332"/>
            </a:xfrm>
            <a:prstGeom prst="rect">
              <a:avLst/>
            </a:prstGeom>
          </p:spPr>
          <p:txBody>
            <a:bodyPr wrap="square" anchor="ctr">
              <a:noAutofit/>
            </a:bodyPr>
            <a:lstStyle/>
            <a:p>
              <a:pPr>
                <a:defRPr/>
              </a:pP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補助額</a:t>
              </a:r>
              <a:r>
                <a:rPr lang="en-US" altLang="ja-JP"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上限１</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５億円</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補助率</a:t>
              </a:r>
              <a:r>
                <a:rPr lang="en-US" altLang="ja-JP"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２</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３以内</a:t>
              </a:r>
              <a:r>
                <a:rPr lang="ja-JP" altLang="en-US" sz="1100" dirty="0">
                  <a:latin typeface="UD デジタル 教科書体 NK-B" panose="02020700000000000000" pitchFamily="18" charset="-128"/>
                  <a:ea typeface="UD デジタル 教科書体 NK-B" panose="02020700000000000000" pitchFamily="18" charset="-128"/>
                </a:rPr>
                <a:t> </a:t>
              </a:r>
              <a:r>
                <a:rPr lang="ja-JP" altLang="en-US" sz="1200" b="1" dirty="0">
                  <a:latin typeface="UD デジタル 教科書体 NK-B" panose="02020700000000000000" pitchFamily="18" charset="-128"/>
                  <a:ea typeface="UD デジタル 教科書体 NK-B" panose="02020700000000000000" pitchFamily="18" charset="-128"/>
                </a:rPr>
                <a:t>（企業版ふるさと納税制度による寄附を活用、予算額８億円）</a:t>
              </a:r>
              <a:endParaRPr lang="en-US" altLang="ja-JP" sz="2000" b="1" dirty="0">
                <a:latin typeface="UD デジタル 教科書体 NK-B" panose="02020700000000000000" pitchFamily="18" charset="-128"/>
                <a:ea typeface="UD デジタル 教科書体 NK-B" panose="02020700000000000000" pitchFamily="18" charset="-128"/>
              </a:endParaRPr>
            </a:p>
          </p:txBody>
        </p:sp>
        <p:sp>
          <p:nvSpPr>
            <p:cNvPr id="81" name="角丸四角形 33">
              <a:extLst>
                <a:ext uri="{FF2B5EF4-FFF2-40B4-BE49-F238E27FC236}">
                  <a16:creationId xmlns:a16="http://schemas.microsoft.com/office/drawing/2014/main" id="{49F7939F-0C89-4DCC-8A14-61BB742F97D8}"/>
                </a:ext>
              </a:extLst>
            </p:cNvPr>
            <p:cNvSpPr/>
            <p:nvPr/>
          </p:nvSpPr>
          <p:spPr>
            <a:xfrm>
              <a:off x="340892" y="1682998"/>
              <a:ext cx="1549359" cy="306940"/>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補助概要</a:t>
              </a:r>
              <a:endParaRPr kumimoji="0" lang="en-US" altLang="ja-JP"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2" name="角丸四角形 34">
              <a:extLst>
                <a:ext uri="{FF2B5EF4-FFF2-40B4-BE49-F238E27FC236}">
                  <a16:creationId xmlns:a16="http://schemas.microsoft.com/office/drawing/2014/main" id="{990E07F2-C5BA-42C5-8E27-86E0800474A0}"/>
                </a:ext>
              </a:extLst>
            </p:cNvPr>
            <p:cNvSpPr/>
            <p:nvPr/>
          </p:nvSpPr>
          <p:spPr>
            <a:xfrm>
              <a:off x="340892" y="2125984"/>
              <a:ext cx="1549359" cy="306000"/>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prstClr val="white"/>
                  </a:solidFill>
                  <a:latin typeface="UD デジタル 教科書体 NK-B" panose="02020700000000000000" pitchFamily="18" charset="-128"/>
                  <a:ea typeface="UD デジタル 教科書体 NK-B" panose="02020700000000000000" pitchFamily="18" charset="-128"/>
                </a:rPr>
                <a:t>R6</a:t>
              </a:r>
              <a:r>
                <a:rPr lang="ja-JP" altLang="en-US" sz="2000" b="1" dirty="0">
                  <a:solidFill>
                    <a:prstClr val="white"/>
                  </a:solidFill>
                  <a:latin typeface="UD デジタル 教科書体 NK-B" panose="02020700000000000000" pitchFamily="18" charset="-128"/>
                  <a:ea typeface="UD デジタル 教科書体 NK-B" panose="02020700000000000000" pitchFamily="18" charset="-128"/>
                </a:rPr>
                <a:t>選定</a:t>
              </a:r>
              <a:r>
                <a:rPr kumimoji="0" lang="ja-JP" altLang="en-US"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結果</a:t>
              </a:r>
              <a:endParaRPr kumimoji="0" lang="en-US" altLang="ja-JP"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grpSp>
      <p:sp>
        <p:nvSpPr>
          <p:cNvPr id="83" name="角丸四角形 36">
            <a:extLst>
              <a:ext uri="{FF2B5EF4-FFF2-40B4-BE49-F238E27FC236}">
                <a16:creationId xmlns:a16="http://schemas.microsoft.com/office/drawing/2014/main" id="{BB69BDA6-1FE4-47AE-A399-ECD0EFDA82E0}"/>
              </a:ext>
            </a:extLst>
          </p:cNvPr>
          <p:cNvSpPr/>
          <p:nvPr/>
        </p:nvSpPr>
        <p:spPr>
          <a:xfrm>
            <a:off x="645692" y="4934722"/>
            <a:ext cx="1728000" cy="481742"/>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tIns="72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UD デジタル 教科書体 NK-B" panose="02020700000000000000" pitchFamily="18" charset="-128"/>
                <a:ea typeface="UD デジタル 教科書体 NK-B" panose="02020700000000000000" pitchFamily="18" charset="-128"/>
              </a:rPr>
              <a:t>新規事業の例</a:t>
            </a:r>
            <a:endParaRPr kumimoji="0" lang="en-US" altLang="ja-JP"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4" name="正方形/長方形 83">
            <a:extLst>
              <a:ext uri="{FF2B5EF4-FFF2-40B4-BE49-F238E27FC236}">
                <a16:creationId xmlns:a16="http://schemas.microsoft.com/office/drawing/2014/main" id="{7B746181-3E5E-4F25-B345-0B567BB80F5F}"/>
              </a:ext>
            </a:extLst>
          </p:cNvPr>
          <p:cNvSpPr/>
          <p:nvPr/>
        </p:nvSpPr>
        <p:spPr>
          <a:xfrm>
            <a:off x="736622" y="4203613"/>
            <a:ext cx="11288469" cy="400110"/>
          </a:xfrm>
          <a:prstGeom prst="rect">
            <a:avLst/>
          </a:prstGeom>
        </p:spPr>
        <p:txBody>
          <a:bodyPr wrap="square">
            <a:spAutoFit/>
          </a:bodyPr>
          <a:lstStyle/>
          <a:p>
            <a:pPr lvl="0" algn="ctr">
              <a:defRPr/>
            </a:pPr>
            <a:r>
              <a:rPr lang="ja-JP" altLang="en-US" sz="2000" b="1" dirty="0">
                <a:solidFill>
                  <a:srgbClr val="0000CC"/>
                </a:solidFill>
                <a:latin typeface="UD デジタル 教科書体 NK-B" panose="02020700000000000000" pitchFamily="18" charset="-128"/>
                <a:ea typeface="UD デジタル 教科書体 NK-B" panose="02020700000000000000" pitchFamily="18" charset="-128"/>
              </a:rPr>
              <a:t>「再エネ」「</a:t>
            </a:r>
            <a:r>
              <a:rPr lang="en-US" altLang="ja-JP" sz="2000" b="1" dirty="0">
                <a:solidFill>
                  <a:srgbClr val="0000CC"/>
                </a:solidFill>
                <a:latin typeface="UD デジタル 教科書体 NK-B" panose="02020700000000000000" pitchFamily="18" charset="-128"/>
                <a:ea typeface="UD デジタル 教科書体 NK-B" panose="02020700000000000000" pitchFamily="18" charset="-128"/>
              </a:rPr>
              <a:t>CO</a:t>
            </a:r>
            <a:r>
              <a:rPr lang="en-US" altLang="ja-JP" sz="1300" b="1" dirty="0">
                <a:solidFill>
                  <a:srgbClr val="0000CC"/>
                </a:solidFill>
                <a:latin typeface="UD デジタル 教科書体 NK-B" panose="02020700000000000000" pitchFamily="18" charset="-128"/>
                <a:ea typeface="UD デジタル 教科書体 NK-B" panose="02020700000000000000" pitchFamily="18" charset="-128"/>
              </a:rPr>
              <a:t>2</a:t>
            </a:r>
            <a:r>
              <a:rPr lang="ja-JP" altLang="en-US" sz="2000" b="1" dirty="0">
                <a:solidFill>
                  <a:srgbClr val="0000CC"/>
                </a:solidFill>
                <a:latin typeface="UD デジタル 教科書体 NK-B" panose="02020700000000000000" pitchFamily="18" charset="-128"/>
                <a:ea typeface="UD デジタル 教科書体 NK-B" panose="02020700000000000000" pitchFamily="18" charset="-128"/>
              </a:rPr>
              <a:t>回収」「省エネ」等の幅広い技術分野の取組み</a:t>
            </a:r>
            <a:r>
              <a:rPr lang="ja-JP" altLang="en-US" sz="2000" b="1" dirty="0">
                <a:latin typeface="UD デジタル 教科書体 NK-B" panose="02020700000000000000" pitchFamily="18" charset="-128"/>
                <a:ea typeface="UD デジタル 教科書体 NK-B" panose="02020700000000000000" pitchFamily="18" charset="-128"/>
              </a:rPr>
              <a:t>を選定　　　　</a:t>
            </a:r>
          </a:p>
        </p:txBody>
      </p:sp>
      <p:pic>
        <p:nvPicPr>
          <p:cNvPr id="85" name="図 84">
            <a:extLst>
              <a:ext uri="{FF2B5EF4-FFF2-40B4-BE49-F238E27FC236}">
                <a16:creationId xmlns:a16="http://schemas.microsoft.com/office/drawing/2014/main" id="{172E6F7F-982F-4FD2-B3B0-2947519EC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233" y="3854643"/>
            <a:ext cx="870704" cy="870704"/>
          </a:xfrm>
          <a:prstGeom prst="rect">
            <a:avLst/>
          </a:prstGeom>
        </p:spPr>
      </p:pic>
      <p:sp>
        <p:nvSpPr>
          <p:cNvPr id="86" name="テキスト ボックス 85">
            <a:extLst>
              <a:ext uri="{FF2B5EF4-FFF2-40B4-BE49-F238E27FC236}">
                <a16:creationId xmlns:a16="http://schemas.microsoft.com/office/drawing/2014/main" id="{2836C6F5-974F-4EC8-AB7B-6A993BCB3365}"/>
              </a:ext>
            </a:extLst>
          </p:cNvPr>
          <p:cNvSpPr txBox="1"/>
          <p:nvPr/>
        </p:nvSpPr>
        <p:spPr>
          <a:xfrm>
            <a:off x="10933266" y="4686741"/>
            <a:ext cx="1408715" cy="338554"/>
          </a:xfrm>
          <a:prstGeom prst="rect">
            <a:avLst/>
          </a:prstGeom>
          <a:noFill/>
        </p:spPr>
        <p:txBody>
          <a:bodyPr wrap="square" rtlCol="0">
            <a:spAutoFit/>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詳しくはこちら</a:t>
            </a:r>
          </a:p>
        </p:txBody>
      </p:sp>
      <p:grpSp>
        <p:nvGrpSpPr>
          <p:cNvPr id="87" name="グループ化 86">
            <a:extLst>
              <a:ext uri="{FF2B5EF4-FFF2-40B4-BE49-F238E27FC236}">
                <a16:creationId xmlns:a16="http://schemas.microsoft.com/office/drawing/2014/main" id="{C1EEF4C8-7CE2-4111-987C-5AC6D7C6076F}"/>
              </a:ext>
            </a:extLst>
          </p:cNvPr>
          <p:cNvGrpSpPr/>
          <p:nvPr/>
        </p:nvGrpSpPr>
        <p:grpSpPr>
          <a:xfrm>
            <a:off x="10284041" y="5744573"/>
            <a:ext cx="2016000" cy="1087615"/>
            <a:chOff x="9982023" y="4306766"/>
            <a:chExt cx="2016000" cy="1087615"/>
          </a:xfrm>
        </p:grpSpPr>
        <p:sp>
          <p:nvSpPr>
            <p:cNvPr id="88" name="正方形/長方形 87">
              <a:extLst>
                <a:ext uri="{FF2B5EF4-FFF2-40B4-BE49-F238E27FC236}">
                  <a16:creationId xmlns:a16="http://schemas.microsoft.com/office/drawing/2014/main" id="{6D248CD1-7585-43E9-B6D0-DB9747817633}"/>
                </a:ext>
              </a:extLst>
            </p:cNvPr>
            <p:cNvSpPr/>
            <p:nvPr/>
          </p:nvSpPr>
          <p:spPr>
            <a:xfrm>
              <a:off x="9982023" y="4306766"/>
              <a:ext cx="2016000" cy="1080000"/>
            </a:xfrm>
            <a:prstGeom prst="rect">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9" name="正方形/長方形 88">
              <a:extLst>
                <a:ext uri="{FF2B5EF4-FFF2-40B4-BE49-F238E27FC236}">
                  <a16:creationId xmlns:a16="http://schemas.microsoft.com/office/drawing/2014/main" id="{D599353D-9E89-4793-A5DE-DFBBEF5075A8}"/>
                </a:ext>
              </a:extLst>
            </p:cNvPr>
            <p:cNvSpPr/>
            <p:nvPr/>
          </p:nvSpPr>
          <p:spPr>
            <a:xfrm>
              <a:off x="10101495" y="4655717"/>
              <a:ext cx="1855906" cy="738664"/>
            </a:xfrm>
            <a:prstGeom prst="rect">
              <a:avLst/>
            </a:prstGeom>
            <a:ln w="19050">
              <a:noFill/>
              <a:prstDash val="sysDot"/>
            </a:ln>
          </p:spPr>
          <p:txBody>
            <a:bodyPr wrap="square" lIns="36000" rIns="36000" anchor="ctr" anchorCtr="0">
              <a:noAutofit/>
            </a:bodyPr>
            <a:lstStyle/>
            <a:p>
              <a:pPr>
                <a:spcBef>
                  <a:spcPts val="600"/>
                </a:spcBef>
              </a:pPr>
              <a:r>
                <a:rPr lang="ja-JP" altLang="en-US" sz="1400" dirty="0">
                  <a:latin typeface="UD デジタル 教科書体 NK-B" panose="02020700000000000000" pitchFamily="18" charset="-128"/>
                  <a:ea typeface="UD デジタル 教科書体 NK-B" panose="02020700000000000000" pitchFamily="18" charset="-128"/>
                </a:rPr>
                <a:t>植物工場を設置、栽培した野菜を飲食店等で販売 </a:t>
              </a:r>
              <a:r>
                <a:rPr lang="en-US" altLang="ja-JP" sz="1400" dirty="0">
                  <a:latin typeface="UD デジタル 教科書体 NK-B" panose="02020700000000000000" pitchFamily="18" charset="-128"/>
                  <a:ea typeface="UD デジタル 教科書体 NK-B" panose="02020700000000000000" pitchFamily="18" charset="-128"/>
                </a:rPr>
                <a:t>【JR</a:t>
              </a:r>
              <a:r>
                <a:rPr lang="ja-JP" altLang="en-US" sz="1400" dirty="0">
                  <a:latin typeface="UD デジタル 教科書体 NK-B" panose="02020700000000000000" pitchFamily="18" charset="-128"/>
                  <a:ea typeface="UD デジタル 教科書体 NK-B" panose="02020700000000000000" pitchFamily="18" charset="-128"/>
                </a:rPr>
                <a:t>弁天町駅</a:t>
              </a:r>
              <a:r>
                <a:rPr lang="en-US" altLang="ja-JP" sz="1400" dirty="0">
                  <a:latin typeface="UD デジタル 教科書体 NK-B" panose="02020700000000000000" pitchFamily="18" charset="-128"/>
                  <a:ea typeface="UD デジタル 教科書体 NK-B" panose="02020700000000000000" pitchFamily="18" charset="-128"/>
                </a:rPr>
                <a:t>】</a:t>
              </a:r>
              <a:endParaRPr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90" name="正方形/長方形 89">
              <a:extLst>
                <a:ext uri="{FF2B5EF4-FFF2-40B4-BE49-F238E27FC236}">
                  <a16:creationId xmlns:a16="http://schemas.microsoft.com/office/drawing/2014/main" id="{2758508D-27A2-4E24-86DC-D320C00ADAD1}"/>
                </a:ext>
              </a:extLst>
            </p:cNvPr>
            <p:cNvSpPr/>
            <p:nvPr/>
          </p:nvSpPr>
          <p:spPr>
            <a:xfrm>
              <a:off x="10107790" y="4408475"/>
              <a:ext cx="1800000" cy="252000"/>
            </a:xfrm>
            <a:prstGeom prst="rect">
              <a:avLst/>
            </a:prstGeom>
            <a:solidFill>
              <a:schemeClr val="accent1">
                <a:lumMod val="5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万博時にめざす披露</a:t>
              </a:r>
            </a:p>
          </p:txBody>
        </p:sp>
      </p:grpSp>
      <p:grpSp>
        <p:nvGrpSpPr>
          <p:cNvPr id="91" name="グループ化 90">
            <a:extLst>
              <a:ext uri="{FF2B5EF4-FFF2-40B4-BE49-F238E27FC236}">
                <a16:creationId xmlns:a16="http://schemas.microsoft.com/office/drawing/2014/main" id="{C44CA0CE-4055-40C1-84CF-A28AB7F837E2}"/>
              </a:ext>
            </a:extLst>
          </p:cNvPr>
          <p:cNvGrpSpPr/>
          <p:nvPr/>
        </p:nvGrpSpPr>
        <p:grpSpPr>
          <a:xfrm>
            <a:off x="10284041" y="7271454"/>
            <a:ext cx="2016000" cy="1080000"/>
            <a:chOff x="9982023" y="5493300"/>
            <a:chExt cx="2016000" cy="1080000"/>
          </a:xfrm>
        </p:grpSpPr>
        <p:sp>
          <p:nvSpPr>
            <p:cNvPr id="92" name="正方形/長方形 91">
              <a:extLst>
                <a:ext uri="{FF2B5EF4-FFF2-40B4-BE49-F238E27FC236}">
                  <a16:creationId xmlns:a16="http://schemas.microsoft.com/office/drawing/2014/main" id="{08630CA7-F69D-40D0-8686-594ED859D78A}"/>
                </a:ext>
              </a:extLst>
            </p:cNvPr>
            <p:cNvSpPr/>
            <p:nvPr/>
          </p:nvSpPr>
          <p:spPr>
            <a:xfrm>
              <a:off x="9982023" y="5493300"/>
              <a:ext cx="2016000" cy="1080000"/>
            </a:xfrm>
            <a:prstGeom prst="rect">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3" name="正方形/長方形 92">
              <a:extLst>
                <a:ext uri="{FF2B5EF4-FFF2-40B4-BE49-F238E27FC236}">
                  <a16:creationId xmlns:a16="http://schemas.microsoft.com/office/drawing/2014/main" id="{E77A6749-93C7-4633-89C6-0BF5D00F394D}"/>
                </a:ext>
              </a:extLst>
            </p:cNvPr>
            <p:cNvSpPr/>
            <p:nvPr/>
          </p:nvSpPr>
          <p:spPr>
            <a:xfrm>
              <a:off x="10090023" y="5567548"/>
              <a:ext cx="1800000" cy="252000"/>
            </a:xfrm>
            <a:prstGeom prst="rect">
              <a:avLst/>
            </a:prstGeom>
            <a:solidFill>
              <a:schemeClr val="accent1">
                <a:lumMod val="5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万博時にめざす披露</a:t>
              </a:r>
            </a:p>
          </p:txBody>
        </p:sp>
        <p:sp>
          <p:nvSpPr>
            <p:cNvPr id="94" name="正方形/長方形 93">
              <a:extLst>
                <a:ext uri="{FF2B5EF4-FFF2-40B4-BE49-F238E27FC236}">
                  <a16:creationId xmlns:a16="http://schemas.microsoft.com/office/drawing/2014/main" id="{7AABA5BC-BD66-4562-AC48-166C7A8FB70E}"/>
                </a:ext>
              </a:extLst>
            </p:cNvPr>
            <p:cNvSpPr/>
            <p:nvPr/>
          </p:nvSpPr>
          <p:spPr>
            <a:xfrm>
              <a:off x="9982023" y="5802467"/>
              <a:ext cx="1975378" cy="738664"/>
            </a:xfrm>
            <a:prstGeom prst="rect">
              <a:avLst/>
            </a:prstGeom>
            <a:ln w="19050">
              <a:noFill/>
              <a:prstDash val="sysDot"/>
            </a:ln>
          </p:spPr>
          <p:txBody>
            <a:bodyPr wrap="square" lIns="72000" rIns="0">
              <a:spAutoFit/>
            </a:bodyPr>
            <a:lstStyle/>
            <a:p>
              <a:pPr>
                <a:spcBef>
                  <a:spcPts val="600"/>
                </a:spcBef>
              </a:pPr>
              <a:r>
                <a:rPr lang="ja-JP" altLang="en-US" sz="1400" dirty="0">
                  <a:latin typeface="UD デジタル 教科書体 NK-B" panose="02020700000000000000" pitchFamily="18" charset="-128"/>
                  <a:ea typeface="UD デジタル 教科書体 NK-B" panose="02020700000000000000" pitchFamily="18" charset="-128"/>
                </a:rPr>
                <a:t>エコ素材を使用したヘルメットおよび３</a:t>
              </a:r>
              <a:r>
                <a:rPr lang="en-US" altLang="ja-JP" sz="1400" dirty="0">
                  <a:latin typeface="UD デジタル 教科書体 NK-B" panose="02020700000000000000" pitchFamily="18" charset="-128"/>
                  <a:ea typeface="UD デジタル 教科書体 NK-B" panose="02020700000000000000" pitchFamily="18" charset="-128"/>
                </a:rPr>
                <a:t>D</a:t>
              </a:r>
              <a:r>
                <a:rPr lang="ja-JP" altLang="en-US" sz="1400" dirty="0">
                  <a:latin typeface="UD デジタル 教科書体 NK-B" panose="02020700000000000000" pitchFamily="18" charset="-128"/>
                  <a:ea typeface="UD デジタル 教科書体 NK-B" panose="02020700000000000000" pitchFamily="18" charset="-128"/>
                </a:rPr>
                <a:t>プリントベンチを設置</a:t>
              </a:r>
              <a:r>
                <a:rPr lang="en-US" altLang="ja-JP" sz="1400" dirty="0">
                  <a:latin typeface="UD デジタル 教科書体 NK-B" panose="02020700000000000000" pitchFamily="18" charset="-128"/>
                  <a:ea typeface="UD デジタル 教科書体 NK-B" panose="02020700000000000000" pitchFamily="18" charset="-128"/>
                </a:rPr>
                <a:t>【</a:t>
              </a:r>
              <a:r>
                <a:rPr lang="ja-JP" altLang="en-US" sz="1400" dirty="0">
                  <a:latin typeface="UD デジタル 教科書体 NK-B" panose="02020700000000000000" pitchFamily="18" charset="-128"/>
                  <a:ea typeface="UD デジタル 教科書体 NK-B" panose="02020700000000000000" pitchFamily="18" charset="-128"/>
                </a:rPr>
                <a:t>会場内</a:t>
              </a:r>
              <a:r>
                <a:rPr lang="en-US" altLang="ja-JP" sz="1400" dirty="0">
                  <a:latin typeface="UD デジタル 教科書体 NK-B" panose="02020700000000000000" pitchFamily="18" charset="-128"/>
                  <a:ea typeface="UD デジタル 教科書体 NK-B" panose="02020700000000000000" pitchFamily="18" charset="-128"/>
                </a:rPr>
                <a:t>】</a:t>
              </a:r>
              <a:endParaRPr lang="ja-JP" altLang="en-US" sz="1400" dirty="0">
                <a:latin typeface="UD デジタル 教科書体 NK-B" panose="02020700000000000000" pitchFamily="18" charset="-128"/>
                <a:ea typeface="UD デジタル 教科書体 NK-B" panose="02020700000000000000" pitchFamily="18" charset="-128"/>
              </a:endParaRPr>
            </a:p>
          </p:txBody>
        </p:sp>
      </p:grpSp>
      <p:grpSp>
        <p:nvGrpSpPr>
          <p:cNvPr id="95" name="グループ化 94">
            <a:extLst>
              <a:ext uri="{FF2B5EF4-FFF2-40B4-BE49-F238E27FC236}">
                <a16:creationId xmlns:a16="http://schemas.microsoft.com/office/drawing/2014/main" id="{04C274E9-3A3E-45F8-B9E2-746940537359}"/>
              </a:ext>
            </a:extLst>
          </p:cNvPr>
          <p:cNvGrpSpPr/>
          <p:nvPr/>
        </p:nvGrpSpPr>
        <p:grpSpPr>
          <a:xfrm>
            <a:off x="373386" y="5797411"/>
            <a:ext cx="6889121" cy="955580"/>
            <a:chOff x="247699" y="4307161"/>
            <a:chExt cx="6271625" cy="955580"/>
          </a:xfrm>
        </p:grpSpPr>
        <p:sp>
          <p:nvSpPr>
            <p:cNvPr id="96" name="正方形/長方形 95">
              <a:extLst>
                <a:ext uri="{FF2B5EF4-FFF2-40B4-BE49-F238E27FC236}">
                  <a16:creationId xmlns:a16="http://schemas.microsoft.com/office/drawing/2014/main" id="{2FE36498-698B-4DBC-8D77-638B66A5DA4E}"/>
                </a:ext>
              </a:extLst>
            </p:cNvPr>
            <p:cNvSpPr/>
            <p:nvPr/>
          </p:nvSpPr>
          <p:spPr>
            <a:xfrm>
              <a:off x="247699" y="4307161"/>
              <a:ext cx="6271625" cy="955580"/>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a:spcBef>
                  <a:spcPts val="100"/>
                </a:spcBef>
                <a:spcAft>
                  <a:spcPts val="100"/>
                </a:spcAft>
              </a:pPr>
              <a:r>
                <a:rPr kumimoji="1"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 </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大気から</a:t>
              </a:r>
              <a:r>
                <a:rPr lang="ja-JP" altLang="en-US" sz="1600" b="1" dirty="0">
                  <a:solidFill>
                    <a:srgbClr val="FF0000"/>
                  </a:solidFill>
                  <a:latin typeface="UD デジタル 教科書体 NK-B" panose="02020700000000000000" pitchFamily="18" charset="-128"/>
                  <a:ea typeface="UD デジタル 教科書体 NK-B" panose="02020700000000000000" pitchFamily="18" charset="-128"/>
                </a:rPr>
                <a:t>回収した</a:t>
              </a:r>
              <a:r>
                <a:rPr lang="en-US" altLang="ja-JP" sz="1600" b="1" dirty="0">
                  <a:solidFill>
                    <a:srgbClr val="FF0000"/>
                  </a:solidFill>
                  <a:latin typeface="UD デジタル 教科書体 NK-B" panose="02020700000000000000" pitchFamily="18" charset="-128"/>
                  <a:ea typeface="UD デジタル 教科書体 NK-B" panose="02020700000000000000" pitchFamily="18" charset="-128"/>
                </a:rPr>
                <a:t>CO</a:t>
              </a:r>
              <a:r>
                <a:rPr lang="en-US" altLang="ja-JP" sz="1100" b="1" dirty="0">
                  <a:solidFill>
                    <a:srgbClr val="FF0000"/>
                  </a:solidFill>
                  <a:latin typeface="UD デジタル 教科書体 NK-B" panose="02020700000000000000" pitchFamily="18" charset="-128"/>
                  <a:ea typeface="UD デジタル 教科書体 NK-B" panose="02020700000000000000" pitchFamily="18" charset="-128"/>
                </a:rPr>
                <a:t>2</a:t>
              </a:r>
              <a:r>
                <a:rPr lang="ja-JP" altLang="en-US" sz="1600" b="1" dirty="0">
                  <a:solidFill>
                    <a:srgbClr val="FF0000"/>
                  </a:solidFill>
                  <a:latin typeface="UD デジタル 教科書体 NK-B" panose="02020700000000000000" pitchFamily="18" charset="-128"/>
                  <a:ea typeface="UD デジタル 教科書体 NK-B" panose="02020700000000000000" pitchFamily="18" charset="-128"/>
                </a:rPr>
                <a:t>で野菜を成長させる植物工場の開発　</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CO</a:t>
              </a:r>
              <a:r>
                <a:rPr lang="en-US" altLang="ja-JP" sz="1100" b="1" dirty="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回収＞</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a:spcBef>
                  <a:spcPts val="600"/>
                </a:spcBef>
                <a:spcAft>
                  <a:spcPts val="100"/>
                </a:spcAft>
              </a:pPr>
              <a:r>
                <a:rPr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　　　膜で</a:t>
              </a:r>
              <a:r>
                <a:rPr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CO</a:t>
              </a:r>
              <a:r>
                <a:rPr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₂を分離回収するため、</a:t>
              </a:r>
              <a:r>
                <a:rPr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CO₂</a:t>
              </a:r>
              <a:r>
                <a:rPr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の必要量に応じた装置製作が可能</a:t>
              </a:r>
              <a:endParaRPr lang="en-US" altLang="ja-JP" sz="1500" b="1" u="sng" dirty="0">
                <a:solidFill>
                  <a:schemeClr val="tx1"/>
                </a:solidFill>
                <a:latin typeface="UD デジタル 教科書体 NK-B" panose="02020700000000000000" pitchFamily="18" charset="-128"/>
                <a:ea typeface="UD デジタル 教科書体 NK-B" panose="02020700000000000000" pitchFamily="18" charset="-128"/>
              </a:endParaRPr>
            </a:p>
            <a:p>
              <a:pPr>
                <a:spcBef>
                  <a:spcPts val="600"/>
                </a:spcBef>
                <a:spcAft>
                  <a:spcPts val="100"/>
                </a:spcAft>
              </a:pPr>
              <a:r>
                <a:rPr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500" b="1" dirty="0">
                  <a:solidFill>
                    <a:schemeClr val="tx1"/>
                  </a:solidFill>
                  <a:latin typeface="UD デジタル 教科書体 NK-B" panose="02020700000000000000" pitchFamily="18" charset="-128"/>
                  <a:ea typeface="UD デジタル 教科書体 NK-B" panose="02020700000000000000" pitchFamily="18" charset="-128"/>
                </a:rPr>
                <a:t>小型の植物工場に対応。</a:t>
              </a:r>
              <a:r>
                <a:rPr lang="ja-JP" altLang="en-US" sz="1500" b="1" u="sng" dirty="0">
                  <a:solidFill>
                    <a:schemeClr val="tx1"/>
                  </a:solidFill>
                  <a:latin typeface="UD デジタル 教科書体 NK-B" panose="02020700000000000000" pitchFamily="18" charset="-128"/>
                  <a:ea typeface="UD デジタル 教科書体 NK-B" panose="02020700000000000000" pitchFamily="18" charset="-128"/>
                </a:rPr>
                <a:t>都市部の空きスペースの活用が容易</a:t>
              </a:r>
              <a:endParaRPr kumimoji="1" lang="en-US" altLang="ja-JP" sz="15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97" name="右矢印 2">
              <a:extLst>
                <a:ext uri="{FF2B5EF4-FFF2-40B4-BE49-F238E27FC236}">
                  <a16:creationId xmlns:a16="http://schemas.microsoft.com/office/drawing/2014/main" id="{3CDF131F-9B77-43A1-8C0F-D537F28D46FA}"/>
                </a:ext>
              </a:extLst>
            </p:cNvPr>
            <p:cNvSpPr/>
            <p:nvPr/>
          </p:nvSpPr>
          <p:spPr>
            <a:xfrm>
              <a:off x="610568" y="5003759"/>
              <a:ext cx="228985" cy="172735"/>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grpSp>
        <p:nvGrpSpPr>
          <p:cNvPr id="98" name="グループ化 97">
            <a:extLst>
              <a:ext uri="{FF2B5EF4-FFF2-40B4-BE49-F238E27FC236}">
                <a16:creationId xmlns:a16="http://schemas.microsoft.com/office/drawing/2014/main" id="{AD506620-73DB-44A4-B56E-DE5A809116A4}"/>
              </a:ext>
            </a:extLst>
          </p:cNvPr>
          <p:cNvGrpSpPr/>
          <p:nvPr/>
        </p:nvGrpSpPr>
        <p:grpSpPr>
          <a:xfrm>
            <a:off x="373386" y="7343814"/>
            <a:ext cx="6313924" cy="955580"/>
            <a:chOff x="253802" y="5553538"/>
            <a:chExt cx="6315305" cy="955580"/>
          </a:xfrm>
        </p:grpSpPr>
        <p:sp>
          <p:nvSpPr>
            <p:cNvPr id="99" name="正方形/長方形 98">
              <a:extLst>
                <a:ext uri="{FF2B5EF4-FFF2-40B4-BE49-F238E27FC236}">
                  <a16:creationId xmlns:a16="http://schemas.microsoft.com/office/drawing/2014/main" id="{7CBA29D9-B129-4A31-8EC0-2A8394A5C870}"/>
                </a:ext>
              </a:extLst>
            </p:cNvPr>
            <p:cNvSpPr/>
            <p:nvPr/>
          </p:nvSpPr>
          <p:spPr>
            <a:xfrm>
              <a:off x="253802" y="5553538"/>
              <a:ext cx="6315305" cy="955580"/>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a:spcBef>
                  <a:spcPts val="100"/>
                </a:spcBef>
                <a:spcAft>
                  <a:spcPts val="100"/>
                </a:spcAft>
              </a:pPr>
              <a:r>
                <a:rPr kumimoji="1"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 </a:t>
              </a:r>
              <a:r>
                <a:rPr lang="ja-JP" altLang="en-US" sz="1600" b="1" dirty="0">
                  <a:solidFill>
                    <a:srgbClr val="FF0000"/>
                  </a:solidFill>
                  <a:latin typeface="UD デジタル 教科書体 NK-B" panose="02020700000000000000" pitchFamily="18" charset="-128"/>
                  <a:ea typeface="UD デジタル 教科書体 NK-B" panose="02020700000000000000" pitchFamily="18" charset="-128"/>
                </a:rPr>
                <a:t>廃棄物を活用したエコ素材と製品化技術の開発　</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＜リサイクル＞</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a:spcBef>
                  <a:spcPts val="600"/>
                </a:spcBef>
                <a:spcAft>
                  <a:spcPts val="100"/>
                </a:spcAft>
              </a:pPr>
              <a:r>
                <a:rPr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　　　ホタテ</a:t>
              </a:r>
              <a:r>
                <a:rPr lang="ja-JP" altLang="en-US" sz="1500" b="1" dirty="0">
                  <a:solidFill>
                    <a:schemeClr val="tx1"/>
                  </a:solidFill>
                  <a:latin typeface="UD デジタル 教科書体 NK-B" panose="02020700000000000000" pitchFamily="18" charset="-128"/>
                  <a:ea typeface="UD デジタル 教科書体 NK-B" panose="02020700000000000000" pitchFamily="18" charset="-128"/>
                </a:rPr>
                <a:t>貝殻と廃プラからエコ素材を開発し、製品の製造が可能</a:t>
              </a:r>
              <a:endParaRPr lang="en-US" altLang="ja-JP" sz="1500" b="1" dirty="0">
                <a:solidFill>
                  <a:schemeClr val="tx1"/>
                </a:solidFill>
                <a:latin typeface="UD デジタル 教科書体 NK-B" panose="02020700000000000000" pitchFamily="18" charset="-128"/>
                <a:ea typeface="UD デジタル 教科書体 NK-B" panose="02020700000000000000" pitchFamily="18" charset="-128"/>
              </a:endParaRPr>
            </a:p>
            <a:p>
              <a:pPr>
                <a:spcBef>
                  <a:spcPts val="600"/>
                </a:spcBef>
                <a:spcAft>
                  <a:spcPts val="100"/>
                </a:spcAft>
              </a:pPr>
              <a:r>
                <a:rPr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　　　　　　廃棄物を再利用することで、原料製造時の</a:t>
              </a:r>
              <a:r>
                <a:rPr lang="en-US" altLang="ja-JP" sz="1500" u="sng" dirty="0">
                  <a:solidFill>
                    <a:schemeClr val="tx1"/>
                  </a:solidFill>
                  <a:latin typeface="UD デジタル 教科書体 NK-B" panose="02020700000000000000" pitchFamily="18" charset="-128"/>
                  <a:ea typeface="UD デジタル 教科書体 NK-B" panose="02020700000000000000" pitchFamily="18" charset="-128"/>
                </a:rPr>
                <a:t>CO</a:t>
              </a:r>
              <a:r>
                <a:rPr lang="ja-JP" altLang="en-US" sz="1500" u="sng" dirty="0">
                  <a:solidFill>
                    <a:schemeClr val="tx1"/>
                  </a:solidFill>
                  <a:latin typeface="UD デジタル 教科書体 NK-B" panose="02020700000000000000" pitchFamily="18" charset="-128"/>
                  <a:ea typeface="UD デジタル 教科書体 NK-B" panose="02020700000000000000" pitchFamily="18" charset="-128"/>
                </a:rPr>
                <a:t>₂排出量の削減に貢献</a:t>
              </a:r>
              <a:endParaRPr kumimoji="1" lang="en-US" altLang="ja-JP" sz="1500" b="1" u="sng"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100" name="右矢印 2">
              <a:extLst>
                <a:ext uri="{FF2B5EF4-FFF2-40B4-BE49-F238E27FC236}">
                  <a16:creationId xmlns:a16="http://schemas.microsoft.com/office/drawing/2014/main" id="{1E1D2A5E-D877-4415-9671-C7604614B9BC}"/>
                </a:ext>
              </a:extLst>
            </p:cNvPr>
            <p:cNvSpPr/>
            <p:nvPr/>
          </p:nvSpPr>
          <p:spPr>
            <a:xfrm>
              <a:off x="639186" y="6262488"/>
              <a:ext cx="228985" cy="172735"/>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pic>
        <p:nvPicPr>
          <p:cNvPr id="101" name="図 100">
            <a:extLst>
              <a:ext uri="{FF2B5EF4-FFF2-40B4-BE49-F238E27FC236}">
                <a16:creationId xmlns:a16="http://schemas.microsoft.com/office/drawing/2014/main" id="{6E92EE01-0B1E-4E5F-9076-1BFBE3ABA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26" r="63146" b="54591"/>
          <a:stretch/>
        </p:blipFill>
        <p:spPr>
          <a:xfrm>
            <a:off x="7594600" y="5838849"/>
            <a:ext cx="749144" cy="754765"/>
          </a:xfrm>
          <a:prstGeom prst="rect">
            <a:avLst/>
          </a:prstGeom>
        </p:spPr>
      </p:pic>
      <p:sp>
        <p:nvSpPr>
          <p:cNvPr id="102" name="右矢印 2">
            <a:extLst>
              <a:ext uri="{FF2B5EF4-FFF2-40B4-BE49-F238E27FC236}">
                <a16:creationId xmlns:a16="http://schemas.microsoft.com/office/drawing/2014/main" id="{8B037A2D-698C-4992-8C5E-39ED229E6B25}"/>
              </a:ext>
            </a:extLst>
          </p:cNvPr>
          <p:cNvSpPr/>
          <p:nvPr/>
        </p:nvSpPr>
        <p:spPr>
          <a:xfrm>
            <a:off x="8393355" y="6124551"/>
            <a:ext cx="228985" cy="172735"/>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103" name="グループ化 102">
            <a:extLst>
              <a:ext uri="{FF2B5EF4-FFF2-40B4-BE49-F238E27FC236}">
                <a16:creationId xmlns:a16="http://schemas.microsoft.com/office/drawing/2014/main" id="{9ABFB4B9-CBF1-414B-908B-9C5429098974}"/>
              </a:ext>
            </a:extLst>
          </p:cNvPr>
          <p:cNvGrpSpPr/>
          <p:nvPr/>
        </p:nvGrpSpPr>
        <p:grpSpPr>
          <a:xfrm>
            <a:off x="6558119" y="6063994"/>
            <a:ext cx="1121519" cy="409445"/>
            <a:chOff x="6253319" y="4881942"/>
            <a:chExt cx="1121519" cy="409445"/>
          </a:xfrm>
        </p:grpSpPr>
        <p:sp>
          <p:nvSpPr>
            <p:cNvPr id="104" name="テキスト ボックス 17">
              <a:extLst>
                <a:ext uri="{FF2B5EF4-FFF2-40B4-BE49-F238E27FC236}">
                  <a16:creationId xmlns:a16="http://schemas.microsoft.com/office/drawing/2014/main" id="{B2A8C4DE-F9AD-4EB1-BEC1-9A6355AACA35}"/>
                </a:ext>
              </a:extLst>
            </p:cNvPr>
            <p:cNvSpPr txBox="1"/>
            <p:nvPr/>
          </p:nvSpPr>
          <p:spPr>
            <a:xfrm>
              <a:off x="6253319" y="4881942"/>
              <a:ext cx="630579" cy="409445"/>
            </a:xfrm>
            <a:prstGeom prst="rect">
              <a:avLst/>
            </a:prstGeom>
            <a:solidFill>
              <a:srgbClr val="FFC000"/>
            </a:solidFill>
          </p:spPr>
          <p:txBody>
            <a:bodyPr wrap="square" lIns="0" r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rPr>
                <a:t>CO</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₂回収</a:t>
              </a:r>
              <a:endPar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装置</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5" name="二等辺三角形 104">
              <a:extLst>
                <a:ext uri="{FF2B5EF4-FFF2-40B4-BE49-F238E27FC236}">
                  <a16:creationId xmlns:a16="http://schemas.microsoft.com/office/drawing/2014/main" id="{6A7C0F23-4C55-44D4-A363-06DD7FF26A40}"/>
                </a:ext>
              </a:extLst>
            </p:cNvPr>
            <p:cNvSpPr/>
            <p:nvPr/>
          </p:nvSpPr>
          <p:spPr>
            <a:xfrm rot="5400000">
              <a:off x="6939525" y="4931789"/>
              <a:ext cx="322470" cy="289578"/>
            </a:xfrm>
            <a:prstGeom prst="triangle">
              <a:avLst/>
            </a:prstGeom>
            <a:solidFill>
              <a:schemeClr val="accent1">
                <a:lumMod val="60000"/>
                <a:lumOff val="4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endParaRPr>
            </a:p>
          </p:txBody>
        </p:sp>
        <p:sp>
          <p:nvSpPr>
            <p:cNvPr id="106" name="テキスト ボックス 17">
              <a:extLst>
                <a:ext uri="{FF2B5EF4-FFF2-40B4-BE49-F238E27FC236}">
                  <a16:creationId xmlns:a16="http://schemas.microsoft.com/office/drawing/2014/main" id="{D7C78919-A52C-4EAA-BDAA-A0EDC39001E8}"/>
                </a:ext>
              </a:extLst>
            </p:cNvPr>
            <p:cNvSpPr txBox="1"/>
            <p:nvPr/>
          </p:nvSpPr>
          <p:spPr>
            <a:xfrm>
              <a:off x="6826256" y="4941590"/>
              <a:ext cx="54858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CO</a:t>
              </a:r>
              <a:r>
                <a:rPr kumimoji="1" lang="ja-JP" altLang="en-US" sz="11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₂</a:t>
              </a:r>
              <a:endParaRPr kumimoji="1" lang="en-US" altLang="ja-JP" sz="11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grpSp>
      <p:sp>
        <p:nvSpPr>
          <p:cNvPr id="107" name="テキスト ボックス 17">
            <a:extLst>
              <a:ext uri="{FF2B5EF4-FFF2-40B4-BE49-F238E27FC236}">
                <a16:creationId xmlns:a16="http://schemas.microsoft.com/office/drawing/2014/main" id="{5E2AA4CE-1CA3-4832-86C8-BEE94547E132}"/>
              </a:ext>
            </a:extLst>
          </p:cNvPr>
          <p:cNvSpPr txBox="1"/>
          <p:nvPr/>
        </p:nvSpPr>
        <p:spPr>
          <a:xfrm>
            <a:off x="7406653" y="6612199"/>
            <a:ext cx="123305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noProof="0" dirty="0">
                <a:solidFill>
                  <a:prstClr val="black"/>
                </a:solidFill>
                <a:latin typeface="UD デジタル 教科書体 NK-B" panose="02020700000000000000" pitchFamily="18" charset="-128"/>
                <a:ea typeface="UD デジタル 教科書体 NK-B" panose="02020700000000000000" pitchFamily="18" charset="-128"/>
              </a:rPr>
              <a:t>植物工場</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8" name="テキスト ボックス 17">
            <a:extLst>
              <a:ext uri="{FF2B5EF4-FFF2-40B4-BE49-F238E27FC236}">
                <a16:creationId xmlns:a16="http://schemas.microsoft.com/office/drawing/2014/main" id="{05ED8662-0BB8-4598-B80C-31F3E9066147}"/>
              </a:ext>
            </a:extLst>
          </p:cNvPr>
          <p:cNvSpPr txBox="1"/>
          <p:nvPr/>
        </p:nvSpPr>
        <p:spPr>
          <a:xfrm>
            <a:off x="8820518" y="6656616"/>
            <a:ext cx="123305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JR</a:t>
            </a:r>
            <a:r>
              <a:rPr kumimoji="1" lang="ja-JP" altLang="en-US" sz="12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駅に設置</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109" name="図 108">
            <a:extLst>
              <a:ext uri="{FF2B5EF4-FFF2-40B4-BE49-F238E27FC236}">
                <a16:creationId xmlns:a16="http://schemas.microsoft.com/office/drawing/2014/main" id="{43EAD391-4ABF-4270-94CC-001A2E785A1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663484" y="5776293"/>
            <a:ext cx="1579935" cy="904289"/>
          </a:xfrm>
          <a:prstGeom prst="rect">
            <a:avLst/>
          </a:prstGeom>
        </p:spPr>
      </p:pic>
      <p:pic>
        <p:nvPicPr>
          <p:cNvPr id="110" name="図 109">
            <a:extLst>
              <a:ext uri="{FF2B5EF4-FFF2-40B4-BE49-F238E27FC236}">
                <a16:creationId xmlns:a16="http://schemas.microsoft.com/office/drawing/2014/main" id="{5DFB6588-E193-4ED4-BFC1-B59BE9927A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333" y="7288346"/>
            <a:ext cx="963206" cy="921144"/>
          </a:xfrm>
          <a:prstGeom prst="rect">
            <a:avLst/>
          </a:prstGeom>
        </p:spPr>
      </p:pic>
      <p:sp>
        <p:nvSpPr>
          <p:cNvPr id="111" name="右矢印 2">
            <a:extLst>
              <a:ext uri="{FF2B5EF4-FFF2-40B4-BE49-F238E27FC236}">
                <a16:creationId xmlns:a16="http://schemas.microsoft.com/office/drawing/2014/main" id="{610D07CE-3F06-4229-ABE5-1A0E658DB1CC}"/>
              </a:ext>
            </a:extLst>
          </p:cNvPr>
          <p:cNvSpPr/>
          <p:nvPr/>
        </p:nvSpPr>
        <p:spPr>
          <a:xfrm>
            <a:off x="8410724" y="7670061"/>
            <a:ext cx="228985" cy="172735"/>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12" name="図 111">
            <a:extLst>
              <a:ext uri="{FF2B5EF4-FFF2-40B4-BE49-F238E27FC236}">
                <a16:creationId xmlns:a16="http://schemas.microsoft.com/office/drawing/2014/main" id="{8DA3CF5B-0920-4E4F-8EB1-620FADE2E86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87407" y="7260406"/>
            <a:ext cx="1185270" cy="966041"/>
          </a:xfrm>
          <a:prstGeom prst="rect">
            <a:avLst/>
          </a:prstGeom>
        </p:spPr>
      </p:pic>
      <p:sp>
        <p:nvSpPr>
          <p:cNvPr id="113" name="テキスト ボックス 17">
            <a:extLst>
              <a:ext uri="{FF2B5EF4-FFF2-40B4-BE49-F238E27FC236}">
                <a16:creationId xmlns:a16="http://schemas.microsoft.com/office/drawing/2014/main" id="{D0D73CB9-90E9-4F03-B391-DE29FF9014C8}"/>
              </a:ext>
            </a:extLst>
          </p:cNvPr>
          <p:cNvSpPr txBox="1"/>
          <p:nvPr/>
        </p:nvSpPr>
        <p:spPr>
          <a:xfrm>
            <a:off x="7139509" y="8180338"/>
            <a:ext cx="123305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廃棄物</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4" name="テキスト ボックス 17">
            <a:extLst>
              <a:ext uri="{FF2B5EF4-FFF2-40B4-BE49-F238E27FC236}">
                <a16:creationId xmlns:a16="http://schemas.microsoft.com/office/drawing/2014/main" id="{421F71A7-FCC8-4206-BC5D-64338A9F7668}"/>
              </a:ext>
            </a:extLst>
          </p:cNvPr>
          <p:cNvSpPr txBox="1"/>
          <p:nvPr/>
        </p:nvSpPr>
        <p:spPr>
          <a:xfrm>
            <a:off x="8522877" y="8195638"/>
            <a:ext cx="1838087"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noProof="0" dirty="0">
                <a:solidFill>
                  <a:prstClr val="black"/>
                </a:solidFill>
                <a:latin typeface="UD デジタル 教科書体 NK-B" panose="02020700000000000000" pitchFamily="18" charset="-128"/>
                <a:ea typeface="UD デジタル 教科書体 NK-B" panose="02020700000000000000" pitchFamily="18" charset="-128"/>
              </a:rPr>
              <a:t>様々な製品の原料に活用</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3815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1FE4-3454-EF87-B548-05D944661A87}"/>
            </a:ext>
          </a:extLst>
        </p:cNvPr>
        <p:cNvGrpSpPr/>
        <p:nvPr/>
      </p:nvGrpSpPr>
      <p:grpSpPr>
        <a:xfrm>
          <a:off x="0" y="0"/>
          <a:ext cx="0" cy="0"/>
          <a:chOff x="0" y="0"/>
          <a:chExt cx="0" cy="0"/>
        </a:xfrm>
      </p:grpSpPr>
      <p:sp>
        <p:nvSpPr>
          <p:cNvPr id="72" name="スライド番号プレースホルダー 1">
            <a:extLst>
              <a:ext uri="{FF2B5EF4-FFF2-40B4-BE49-F238E27FC236}">
                <a16:creationId xmlns:a16="http://schemas.microsoft.com/office/drawing/2014/main" id="{4C6BEA5F-4BE3-4A57-9639-E079EF4B59DD}"/>
              </a:ext>
            </a:extLst>
          </p:cNvPr>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8</a:t>
            </a:fld>
            <a:endParaRPr kumimoji="1" lang="ja-JP" altLang="en-US"/>
          </a:p>
        </p:txBody>
      </p:sp>
      <p:sp>
        <p:nvSpPr>
          <p:cNvPr id="76" name="タイトル 1">
            <a:extLst>
              <a:ext uri="{FF2B5EF4-FFF2-40B4-BE49-F238E27FC236}">
                <a16:creationId xmlns:a16="http://schemas.microsoft.com/office/drawing/2014/main" id="{05EA3E4F-985C-4D41-AC6B-603D560393C5}"/>
              </a:ext>
            </a:extLst>
          </p:cNvPr>
          <p:cNvSpPr txBox="1">
            <a:spLocks/>
          </p:cNvSpPr>
          <p:nvPr/>
        </p:nvSpPr>
        <p:spPr>
          <a:xfrm>
            <a:off x="0" y="0"/>
            <a:ext cx="12801600" cy="969774"/>
          </a:xfrm>
          <a:prstGeom prst="rect">
            <a:avLst/>
          </a:prstGeom>
          <a:solidFill>
            <a:srgbClr val="000066"/>
          </a:solidFill>
        </p:spPr>
        <p:txBody>
          <a:bodyPr vert="horz" lIns="251965" tIns="64000" rIns="127998" bIns="6400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solidFill>
                  <a:schemeClr val="bg1"/>
                </a:solidFill>
                <a:latin typeface="Meiryo UI" panose="020B0604030504040204" pitchFamily="50" charset="-128"/>
                <a:ea typeface="Meiryo UI" panose="020B0604030504040204" pitchFamily="50" charset="-128"/>
              </a:rPr>
              <a:t>カーボンニュートラル技術開発・実証事業費補助金　継続事業の状況</a:t>
            </a:r>
          </a:p>
        </p:txBody>
      </p:sp>
      <p:sp>
        <p:nvSpPr>
          <p:cNvPr id="45" name="正方形/長方形 44">
            <a:extLst>
              <a:ext uri="{FF2B5EF4-FFF2-40B4-BE49-F238E27FC236}">
                <a16:creationId xmlns:a16="http://schemas.microsoft.com/office/drawing/2014/main" id="{8041F86E-CDC3-4E5D-A577-048BD7E18D15}"/>
              </a:ext>
            </a:extLst>
          </p:cNvPr>
          <p:cNvSpPr/>
          <p:nvPr/>
        </p:nvSpPr>
        <p:spPr>
          <a:xfrm>
            <a:off x="4364949" y="3100202"/>
            <a:ext cx="3041181" cy="584775"/>
          </a:xfrm>
          <a:prstGeom prst="rect">
            <a:avLst/>
          </a:prstGeom>
          <a:ln w="19050">
            <a:noFill/>
            <a:prstDash val="sysDot"/>
          </a:ln>
        </p:spPr>
        <p:txBody>
          <a:bodyPr wrap="square">
            <a:spAutoFit/>
          </a:bodyPr>
          <a:lstStyle/>
          <a:p>
            <a:r>
              <a:rPr lang="ja-JP" altLang="en-US" sz="1600" spc="20" dirty="0">
                <a:latin typeface="UD デジタル 教科書体 NK-B" panose="02020700000000000000" pitchFamily="18" charset="-128"/>
                <a:ea typeface="UD デジタル 教科書体 NK-B" panose="02020700000000000000" pitchFamily="18" charset="-128"/>
              </a:rPr>
              <a:t>パネルの加工条件や工程内検査手法等を確立、</a:t>
            </a:r>
            <a:r>
              <a:rPr lang="ja-JP" altLang="en-US" sz="1600" b="1" u="sng" spc="20" dirty="0">
                <a:latin typeface="UD デジタル 教科書体 NK-B" panose="02020700000000000000" pitchFamily="18" charset="-128"/>
                <a:ea typeface="UD デジタル 教科書体 NK-B" panose="02020700000000000000" pitchFamily="18" charset="-128"/>
              </a:rPr>
              <a:t>保冷効果を実証</a:t>
            </a:r>
            <a:endParaRPr lang="ja-JP" altLang="en-US" sz="1600" spc="20" dirty="0">
              <a:latin typeface="UD デジタル 教科書体 NK-B" panose="02020700000000000000" pitchFamily="18" charset="-128"/>
              <a:ea typeface="UD デジタル 教科書体 NK-B" panose="02020700000000000000" pitchFamily="18" charset="-128"/>
            </a:endParaRPr>
          </a:p>
        </p:txBody>
      </p:sp>
      <p:sp>
        <p:nvSpPr>
          <p:cNvPr id="46" name="正方形/長方形 45">
            <a:extLst>
              <a:ext uri="{FF2B5EF4-FFF2-40B4-BE49-F238E27FC236}">
                <a16:creationId xmlns:a16="http://schemas.microsoft.com/office/drawing/2014/main" id="{51D793E7-5E9A-479F-961B-D37B41660F36}"/>
              </a:ext>
            </a:extLst>
          </p:cNvPr>
          <p:cNvSpPr/>
          <p:nvPr/>
        </p:nvSpPr>
        <p:spPr>
          <a:xfrm>
            <a:off x="4321091" y="3046955"/>
            <a:ext cx="3147605" cy="6602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47" name="正方形/長方形 46">
            <a:extLst>
              <a:ext uri="{FF2B5EF4-FFF2-40B4-BE49-F238E27FC236}">
                <a16:creationId xmlns:a16="http://schemas.microsoft.com/office/drawing/2014/main" id="{8CFE744A-2D49-4A0B-ADCB-228CFEDFD902}"/>
              </a:ext>
            </a:extLst>
          </p:cNvPr>
          <p:cNvSpPr/>
          <p:nvPr/>
        </p:nvSpPr>
        <p:spPr>
          <a:xfrm>
            <a:off x="7903168" y="3097955"/>
            <a:ext cx="4042248" cy="584775"/>
          </a:xfrm>
          <a:prstGeom prst="rect">
            <a:avLst/>
          </a:prstGeom>
          <a:ln w="19050">
            <a:noFill/>
            <a:prstDash val="sysDot"/>
          </a:ln>
        </p:spPr>
        <p:txBody>
          <a:bodyPr wrap="square">
            <a:noAutofit/>
          </a:bodyPr>
          <a:lstStyle/>
          <a:p>
            <a:r>
              <a:rPr lang="ja-JP" altLang="en-US" sz="1600" spc="20" dirty="0">
                <a:latin typeface="UD デジタル 教科書体 NK-B" panose="02020700000000000000" pitchFamily="18" charset="-128"/>
                <a:ea typeface="UD デジタル 教科書体 NK-B" panose="02020700000000000000" pitchFamily="18" charset="-128"/>
              </a:rPr>
              <a:t>パネルを保冷ボックス等に組み込み、</a:t>
            </a:r>
            <a:r>
              <a:rPr lang="ja-JP" altLang="en-US" sz="1600" b="1" u="sng" spc="20" dirty="0">
                <a:latin typeface="UD デジタル 教科書体 NK-B" panose="02020700000000000000" pitchFamily="18" charset="-128"/>
                <a:ea typeface="UD デジタル 教科書体 NK-B" panose="02020700000000000000" pitchFamily="18" charset="-128"/>
              </a:rPr>
              <a:t>万博</a:t>
            </a:r>
            <a:endParaRPr lang="en-US" altLang="ja-JP" sz="1600" b="1" u="sng" spc="20" dirty="0">
              <a:latin typeface="UD デジタル 教科書体 NK-B" panose="02020700000000000000" pitchFamily="18" charset="-128"/>
              <a:ea typeface="UD デジタル 教科書体 NK-B" panose="02020700000000000000" pitchFamily="18" charset="-128"/>
            </a:endParaRPr>
          </a:p>
          <a:p>
            <a:r>
              <a:rPr lang="ja-JP" altLang="en-US" sz="1600" b="1" u="sng" spc="20" dirty="0">
                <a:latin typeface="UD デジタル 教科書体 NK-B" panose="02020700000000000000" pitchFamily="18" charset="-128"/>
                <a:ea typeface="UD デジタル 教科書体 NK-B" panose="02020700000000000000" pitchFamily="18" charset="-128"/>
              </a:rPr>
              <a:t>関連のコールド飲料の輸送に使用</a:t>
            </a:r>
            <a:r>
              <a:rPr lang="en-US" altLang="ja-JP" sz="1600" spc="20" dirty="0">
                <a:latin typeface="UD デジタル 教科書体 NK-B" panose="02020700000000000000" pitchFamily="18" charset="-128"/>
                <a:ea typeface="UD デジタル 教科書体 NK-B" panose="02020700000000000000" pitchFamily="18" charset="-128"/>
              </a:rPr>
              <a:t>【</a:t>
            </a:r>
            <a:r>
              <a:rPr lang="ja-JP" altLang="en-US" sz="1600" spc="20" dirty="0">
                <a:latin typeface="UD デジタル 教科書体 NK-B" panose="02020700000000000000" pitchFamily="18" charset="-128"/>
                <a:ea typeface="UD デジタル 教科書体 NK-B" panose="02020700000000000000" pitchFamily="18" charset="-128"/>
              </a:rPr>
              <a:t>会場内</a:t>
            </a:r>
            <a:r>
              <a:rPr lang="en-US" altLang="ja-JP" sz="1600" spc="20" dirty="0">
                <a:latin typeface="UD デジタル 教科書体 NK-B" panose="02020700000000000000" pitchFamily="18" charset="-128"/>
                <a:ea typeface="UD デジタル 教科書体 NK-B" panose="02020700000000000000" pitchFamily="18" charset="-128"/>
              </a:rPr>
              <a:t>】</a:t>
            </a:r>
            <a:endParaRPr lang="ja-JP" altLang="en-US" sz="1600" spc="20" dirty="0">
              <a:latin typeface="UD デジタル 教科書体 NK-B" panose="02020700000000000000" pitchFamily="18" charset="-128"/>
              <a:ea typeface="UD デジタル 教科書体 NK-B" panose="02020700000000000000" pitchFamily="18" charset="-128"/>
            </a:endParaRPr>
          </a:p>
        </p:txBody>
      </p:sp>
      <p:sp>
        <p:nvSpPr>
          <p:cNvPr id="48" name="正方形/長方形 47">
            <a:extLst>
              <a:ext uri="{FF2B5EF4-FFF2-40B4-BE49-F238E27FC236}">
                <a16:creationId xmlns:a16="http://schemas.microsoft.com/office/drawing/2014/main" id="{AC8667C2-061E-448E-B61B-FE5803951C5F}"/>
              </a:ext>
            </a:extLst>
          </p:cNvPr>
          <p:cNvSpPr/>
          <p:nvPr/>
        </p:nvSpPr>
        <p:spPr>
          <a:xfrm>
            <a:off x="7882869" y="3078939"/>
            <a:ext cx="4052715" cy="641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49" name="右矢印 32">
            <a:extLst>
              <a:ext uri="{FF2B5EF4-FFF2-40B4-BE49-F238E27FC236}">
                <a16:creationId xmlns:a16="http://schemas.microsoft.com/office/drawing/2014/main" id="{12697805-870A-4987-AC91-98471E302079}"/>
              </a:ext>
            </a:extLst>
          </p:cNvPr>
          <p:cNvSpPr/>
          <p:nvPr/>
        </p:nvSpPr>
        <p:spPr>
          <a:xfrm>
            <a:off x="7563005" y="3143178"/>
            <a:ext cx="213052" cy="535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50" name="正方形/長方形 49">
            <a:extLst>
              <a:ext uri="{FF2B5EF4-FFF2-40B4-BE49-F238E27FC236}">
                <a16:creationId xmlns:a16="http://schemas.microsoft.com/office/drawing/2014/main" id="{E9248AAE-2157-46CD-9C60-E4087B637B17}"/>
              </a:ext>
            </a:extLst>
          </p:cNvPr>
          <p:cNvSpPr/>
          <p:nvPr/>
        </p:nvSpPr>
        <p:spPr>
          <a:xfrm>
            <a:off x="4311259" y="2832045"/>
            <a:ext cx="1276086" cy="22097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令和</a:t>
            </a:r>
            <a:r>
              <a:rPr kumimoji="1" lang="en-US" altLang="ja-JP" sz="1400" b="1" dirty="0">
                <a:solidFill>
                  <a:schemeClr val="bg1"/>
                </a:solidFill>
                <a:latin typeface="UD デジタル 教科書体 NK-B" panose="02020700000000000000" pitchFamily="18" charset="-128"/>
                <a:ea typeface="UD デジタル 教科書体 NK-B" panose="02020700000000000000" pitchFamily="18" charset="-128"/>
              </a:rPr>
              <a:t>6</a:t>
            </a: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年度</a:t>
            </a:r>
          </a:p>
        </p:txBody>
      </p:sp>
      <p:sp>
        <p:nvSpPr>
          <p:cNvPr id="51" name="テキスト ボックス 17">
            <a:extLst>
              <a:ext uri="{FF2B5EF4-FFF2-40B4-BE49-F238E27FC236}">
                <a16:creationId xmlns:a16="http://schemas.microsoft.com/office/drawing/2014/main" id="{01A02BC9-1D52-4317-ACC8-AF0CCC545C54}"/>
              </a:ext>
            </a:extLst>
          </p:cNvPr>
          <p:cNvSpPr txBox="1"/>
          <p:nvPr/>
        </p:nvSpPr>
        <p:spPr>
          <a:xfrm>
            <a:off x="8786291" y="2394906"/>
            <a:ext cx="123305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真空断熱パネル</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2" name="右矢印 74">
            <a:extLst>
              <a:ext uri="{FF2B5EF4-FFF2-40B4-BE49-F238E27FC236}">
                <a16:creationId xmlns:a16="http://schemas.microsoft.com/office/drawing/2014/main" id="{30DBFCC2-8B21-4373-ADF4-78F2328C5B5E}"/>
              </a:ext>
            </a:extLst>
          </p:cNvPr>
          <p:cNvSpPr/>
          <p:nvPr/>
        </p:nvSpPr>
        <p:spPr>
          <a:xfrm>
            <a:off x="9867678" y="1894869"/>
            <a:ext cx="172651" cy="347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53" name="テキスト ボックス 25">
            <a:extLst>
              <a:ext uri="{FF2B5EF4-FFF2-40B4-BE49-F238E27FC236}">
                <a16:creationId xmlns:a16="http://schemas.microsoft.com/office/drawing/2014/main" id="{2A003613-6271-41CF-99F0-035C0B82B39E}"/>
              </a:ext>
            </a:extLst>
          </p:cNvPr>
          <p:cNvSpPr txBox="1"/>
          <p:nvPr/>
        </p:nvSpPr>
        <p:spPr>
          <a:xfrm>
            <a:off x="9826144" y="2390110"/>
            <a:ext cx="15198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輸送ボックス</a:t>
            </a:r>
            <a:endParaRPr kumimoji="1"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4" name="角丸四角形 79">
            <a:extLst>
              <a:ext uri="{FF2B5EF4-FFF2-40B4-BE49-F238E27FC236}">
                <a16:creationId xmlns:a16="http://schemas.microsoft.com/office/drawing/2014/main" id="{C8D8F30D-8491-42AC-BF9B-9D2A108BC451}"/>
              </a:ext>
            </a:extLst>
          </p:cNvPr>
          <p:cNvSpPr/>
          <p:nvPr/>
        </p:nvSpPr>
        <p:spPr>
          <a:xfrm>
            <a:off x="134482" y="1306606"/>
            <a:ext cx="1728000" cy="447225"/>
          </a:xfrm>
          <a:prstGeom prst="roundRect">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UD デジタル 教科書体 NK-B" panose="02020700000000000000" pitchFamily="18" charset="-128"/>
                <a:ea typeface="UD デジタル 教科書体 NK-B" panose="02020700000000000000" pitchFamily="18" charset="-128"/>
              </a:rPr>
              <a:t>継続事業の例</a:t>
            </a:r>
            <a:endParaRPr kumimoji="0" lang="en-US" altLang="ja-JP" sz="20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endParaRPr>
          </a:p>
        </p:txBody>
      </p:sp>
      <p:grpSp>
        <p:nvGrpSpPr>
          <p:cNvPr id="55" name="グループ化 54">
            <a:extLst>
              <a:ext uri="{FF2B5EF4-FFF2-40B4-BE49-F238E27FC236}">
                <a16:creationId xmlns:a16="http://schemas.microsoft.com/office/drawing/2014/main" id="{0C60CC9D-7A35-4AB1-B8AA-8E528BFB7290}"/>
              </a:ext>
            </a:extLst>
          </p:cNvPr>
          <p:cNvGrpSpPr/>
          <p:nvPr/>
        </p:nvGrpSpPr>
        <p:grpSpPr>
          <a:xfrm>
            <a:off x="31374" y="1778231"/>
            <a:ext cx="8961714" cy="967732"/>
            <a:chOff x="198460" y="1498669"/>
            <a:chExt cx="11253426" cy="1159292"/>
          </a:xfrm>
        </p:grpSpPr>
        <p:sp>
          <p:nvSpPr>
            <p:cNvPr id="56" name="テキスト ボックス 55">
              <a:extLst>
                <a:ext uri="{FF2B5EF4-FFF2-40B4-BE49-F238E27FC236}">
                  <a16:creationId xmlns:a16="http://schemas.microsoft.com/office/drawing/2014/main" id="{B2DF886C-DA0D-4E99-8846-CA45033DA051}"/>
                </a:ext>
              </a:extLst>
            </p:cNvPr>
            <p:cNvSpPr txBox="1"/>
            <p:nvPr/>
          </p:nvSpPr>
          <p:spPr>
            <a:xfrm>
              <a:off x="198460" y="1498669"/>
              <a:ext cx="11253426" cy="1159292"/>
            </a:xfrm>
            <a:prstGeom prst="rect">
              <a:avLst/>
            </a:prstGeom>
            <a:noFill/>
          </p:spPr>
          <p:txBody>
            <a:bodyPr wrap="square">
              <a:spAutoFit/>
            </a:bodyPr>
            <a:lstStyle/>
            <a:p>
              <a:pPr>
                <a:spcBef>
                  <a:spcPts val="100"/>
                </a:spcBef>
                <a:spcAft>
                  <a:spcPts val="100"/>
                </a:spcAft>
              </a:pPr>
              <a:r>
                <a:rPr kumimoji="1" lang="ja-JP" altLang="en-US" sz="18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ステンレス密封長寿命不燃真空断熱パネル</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の開発・実証　</a:t>
              </a:r>
              <a:r>
                <a:rPr lang="ja-JP" altLang="en-US" sz="1800" b="1" dirty="0">
                  <a:latin typeface="UD デジタル 教科書体 NK-B" panose="02020700000000000000" pitchFamily="18" charset="-128"/>
                  <a:ea typeface="UD デジタル 教科書体 NK-B" panose="02020700000000000000" pitchFamily="18" charset="-128"/>
                </a:rPr>
                <a:t>＜省エネ＞　</a:t>
              </a:r>
              <a:endParaRPr lang="en-US" altLang="ja-JP" sz="1800" b="1" dirty="0">
                <a:latin typeface="UD デジタル 教科書体 NK-B" panose="02020700000000000000" pitchFamily="18" charset="-128"/>
                <a:ea typeface="UD デジタル 教科書体 NK-B" panose="02020700000000000000" pitchFamily="18" charset="-128"/>
              </a:endParaRPr>
            </a:p>
            <a:p>
              <a:pPr>
                <a:spcBef>
                  <a:spcPts val="100"/>
                </a:spcBef>
                <a:spcAft>
                  <a:spcPts val="100"/>
                </a:spcAft>
              </a:pPr>
              <a:r>
                <a:rPr lang="ja-JP" altLang="en-US" sz="1500" kern="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600" dirty="0">
                  <a:latin typeface="UD デジタル 教科書体 NK-B" panose="02020700000000000000" pitchFamily="18" charset="-128"/>
                  <a:ea typeface="UD デジタル 教科書体 NK-B" panose="02020700000000000000" pitchFamily="18" charset="-128"/>
                </a:rPr>
                <a:t>まほうびんの真空断熱技術を活用して、不燃性かつ高い断熱性を長期間維持する断熱パネルを開発</a:t>
              </a:r>
              <a:r>
                <a:rPr lang="ja-JP" altLang="en-US" sz="1600" kern="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endParaRPr lang="en-US" altLang="ja-JP" sz="1600" kern="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spcBef>
                  <a:spcPts val="100"/>
                </a:spcBef>
                <a:spcAft>
                  <a:spcPts val="100"/>
                </a:spcAft>
              </a:pPr>
              <a:r>
                <a:rPr lang="en-US" altLang="ja-JP" sz="1600" kern="0" dirty="0">
                  <a:latin typeface="UD デジタル 教科書体 NK-B" panose="02020700000000000000" pitchFamily="18" charset="-128"/>
                  <a:ea typeface="UD デジタル 教科書体 NK-B" panose="02020700000000000000" pitchFamily="18" charset="-128"/>
                </a:rPr>
                <a:t>          </a:t>
              </a:r>
              <a:r>
                <a:rPr lang="ja-JP" altLang="en-US" sz="1600" u="sng" dirty="0">
                  <a:latin typeface="UD デジタル 教科書体 NK-B" panose="02020700000000000000" pitchFamily="18" charset="-128"/>
                  <a:ea typeface="UD デジタル 教科書体 NK-B" panose="02020700000000000000" pitchFamily="18" charset="-128"/>
                </a:rPr>
                <a:t>冷蔵輸送の省エネ</a:t>
              </a:r>
              <a:r>
                <a:rPr lang="ja-JP" altLang="en-US" sz="1600" dirty="0">
                  <a:latin typeface="UD デジタル 教科書体 NK-B" panose="02020700000000000000" pitchFamily="18" charset="-128"/>
                  <a:ea typeface="UD デジタル 教科書体 NK-B" panose="02020700000000000000" pitchFamily="18" charset="-128"/>
                </a:rPr>
                <a:t>に貢献</a:t>
              </a:r>
              <a:r>
                <a:rPr lang="ja-JP" altLang="en-US" sz="1600" kern="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p>
          </p:txBody>
        </p:sp>
        <p:sp>
          <p:nvSpPr>
            <p:cNvPr id="57" name="右矢印 80">
              <a:extLst>
                <a:ext uri="{FF2B5EF4-FFF2-40B4-BE49-F238E27FC236}">
                  <a16:creationId xmlns:a16="http://schemas.microsoft.com/office/drawing/2014/main" id="{DC89DCC6-A221-4984-B896-5D31F024E3A4}"/>
                </a:ext>
              </a:extLst>
            </p:cNvPr>
            <p:cNvSpPr/>
            <p:nvPr/>
          </p:nvSpPr>
          <p:spPr>
            <a:xfrm>
              <a:off x="742693" y="2282004"/>
              <a:ext cx="228985" cy="172734"/>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sp>
        <p:nvSpPr>
          <p:cNvPr id="58" name="正方形/長方形 57">
            <a:extLst>
              <a:ext uri="{FF2B5EF4-FFF2-40B4-BE49-F238E27FC236}">
                <a16:creationId xmlns:a16="http://schemas.microsoft.com/office/drawing/2014/main" id="{D2EDFCCD-F1CC-40D5-A2F5-5C52834A6172}"/>
              </a:ext>
            </a:extLst>
          </p:cNvPr>
          <p:cNvSpPr/>
          <p:nvPr/>
        </p:nvSpPr>
        <p:spPr>
          <a:xfrm>
            <a:off x="7873037" y="2833271"/>
            <a:ext cx="1879061" cy="25200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万博時にめざす披露</a:t>
            </a:r>
          </a:p>
        </p:txBody>
      </p:sp>
      <p:grpSp>
        <p:nvGrpSpPr>
          <p:cNvPr id="59" name="グループ化 58">
            <a:extLst>
              <a:ext uri="{FF2B5EF4-FFF2-40B4-BE49-F238E27FC236}">
                <a16:creationId xmlns:a16="http://schemas.microsoft.com/office/drawing/2014/main" id="{6E3DA516-B77D-4B4C-93D1-E188376DDF71}"/>
              </a:ext>
            </a:extLst>
          </p:cNvPr>
          <p:cNvGrpSpPr/>
          <p:nvPr/>
        </p:nvGrpSpPr>
        <p:grpSpPr>
          <a:xfrm>
            <a:off x="31374" y="4114084"/>
            <a:ext cx="7568828" cy="913070"/>
            <a:chOff x="161591" y="3223291"/>
            <a:chExt cx="7568828" cy="913070"/>
          </a:xfrm>
        </p:grpSpPr>
        <p:sp>
          <p:nvSpPr>
            <p:cNvPr id="60" name="テキスト ボックス 59">
              <a:extLst>
                <a:ext uri="{FF2B5EF4-FFF2-40B4-BE49-F238E27FC236}">
                  <a16:creationId xmlns:a16="http://schemas.microsoft.com/office/drawing/2014/main" id="{2AD7701C-C280-4BA6-A747-B7E894E16FD8}"/>
                </a:ext>
              </a:extLst>
            </p:cNvPr>
            <p:cNvSpPr txBox="1"/>
            <p:nvPr/>
          </p:nvSpPr>
          <p:spPr>
            <a:xfrm>
              <a:off x="161591" y="3223291"/>
              <a:ext cx="7568828" cy="913070"/>
            </a:xfrm>
            <a:prstGeom prst="rect">
              <a:avLst/>
            </a:prstGeom>
            <a:noFill/>
          </p:spPr>
          <p:txBody>
            <a:bodyPr wrap="square">
              <a:spAutoFit/>
            </a:bodyPr>
            <a:lstStyle/>
            <a:p>
              <a:pPr>
                <a:spcBef>
                  <a:spcPts val="100"/>
                </a:spcBef>
                <a:spcAft>
                  <a:spcPts val="100"/>
                </a:spcAft>
              </a:pPr>
              <a:r>
                <a:rPr kumimoji="1" lang="ja-JP" altLang="en-US" sz="1800" dirty="0">
                  <a:solidFill>
                    <a:srgbClr val="0070C0"/>
                  </a:solidFill>
                  <a:latin typeface="UD デジタル 教科書体 NK-B" panose="02020700000000000000" pitchFamily="18" charset="-128"/>
                  <a:ea typeface="UD デジタル 教科書体 NK-B" panose="02020700000000000000" pitchFamily="18" charset="-128"/>
                </a:rPr>
                <a:t>●</a:t>
              </a:r>
              <a:r>
                <a:rPr lang="en-US" altLang="ja-JP" sz="1800" b="1" dirty="0">
                  <a:solidFill>
                    <a:srgbClr val="FF0000"/>
                  </a:solidFill>
                  <a:latin typeface="UD デジタル 教科書体 NK-B" panose="02020700000000000000" pitchFamily="18" charset="-128"/>
                  <a:ea typeface="UD デジタル 教科書体 NK-B" panose="02020700000000000000" pitchFamily="18" charset="-128"/>
                </a:rPr>
                <a:t>CO</a:t>
              </a:r>
              <a:r>
                <a:rPr lang="en-US" altLang="ja-JP" sz="1200" b="1" dirty="0">
                  <a:solidFill>
                    <a:srgbClr val="FF0000"/>
                  </a:solidFill>
                  <a:latin typeface="UD デジタル 教科書体 NK-B" panose="02020700000000000000" pitchFamily="18" charset="-128"/>
                  <a:ea typeface="UD デジタル 教科書体 NK-B" panose="02020700000000000000" pitchFamily="18" charset="-128"/>
                </a:rPr>
                <a:t>2</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回収・資源化システムと製品へ活用する技術開発　</a:t>
              </a:r>
              <a:r>
                <a:rPr lang="ja-JP" altLang="en-US" sz="1800" b="1" dirty="0">
                  <a:latin typeface="UD デジタル 教科書体 NK-B" panose="02020700000000000000" pitchFamily="18" charset="-128"/>
                  <a:ea typeface="UD デジタル 教科書体 NK-B" panose="02020700000000000000" pitchFamily="18" charset="-128"/>
                </a:rPr>
                <a:t>＜</a:t>
              </a:r>
              <a:r>
                <a:rPr lang="en-US" altLang="ja-JP" sz="1800" b="1" dirty="0">
                  <a:latin typeface="UD デジタル 教科書体 NK-B" panose="02020700000000000000" pitchFamily="18" charset="-128"/>
                  <a:ea typeface="UD デジタル 教科書体 NK-B" panose="02020700000000000000" pitchFamily="18" charset="-128"/>
                </a:rPr>
                <a:t>CO</a:t>
              </a:r>
              <a:r>
                <a:rPr lang="ja-JP" altLang="en-US" sz="1800" b="1" dirty="0">
                  <a:latin typeface="UD デジタル 教科書体 NK-B" panose="02020700000000000000" pitchFamily="18" charset="-128"/>
                  <a:ea typeface="UD デジタル 教科書体 NK-B" panose="02020700000000000000" pitchFamily="18" charset="-128"/>
                </a:rPr>
                <a:t>₂回収＞</a:t>
              </a:r>
              <a:endParaRPr lang="en-US" altLang="ja-JP" sz="1800" b="1" dirty="0">
                <a:latin typeface="UD デジタル 教科書体 NK-B" panose="02020700000000000000" pitchFamily="18" charset="-128"/>
                <a:ea typeface="UD デジタル 教科書体 NK-B" panose="02020700000000000000" pitchFamily="18" charset="-128"/>
              </a:endParaRPr>
            </a:p>
            <a:p>
              <a:pPr>
                <a:spcBef>
                  <a:spcPts val="100"/>
                </a:spcBef>
                <a:spcAft>
                  <a:spcPts val="100"/>
                </a:spcAft>
              </a:pPr>
              <a:r>
                <a:rPr lang="ja-JP" altLang="en-US" sz="1500" dirty="0">
                  <a:latin typeface="UD デジタル 教科書体 NK-B" panose="02020700000000000000" pitchFamily="18" charset="-128"/>
                  <a:ea typeface="UD デジタル 教科書体 NK-B" panose="02020700000000000000" pitchFamily="18" charset="-128"/>
                </a:rPr>
                <a:t>　</a:t>
              </a: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炭酸金属として固定化</a:t>
              </a:r>
              <a:r>
                <a:rPr lang="ja-JP" altLang="en-US" sz="1600" b="1" u="sng" dirty="0">
                  <a:latin typeface="UD デジタル 教科書体 NK-B" panose="02020700000000000000" pitchFamily="18" charset="-128"/>
                  <a:ea typeface="UD デジタル 教科書体 NK-B" panose="02020700000000000000" pitchFamily="18" charset="-128"/>
                </a:rPr>
                <a:t>する装置と炭酸金属を</a:t>
              </a:r>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用いた製品を開発</a:t>
              </a:r>
              <a:r>
                <a:rPr lang="ja-JP" altLang="en-US" sz="1600" dirty="0">
                  <a:latin typeface="UD デジタル 教科書体 NK-B" panose="02020700000000000000" pitchFamily="18" charset="-128"/>
                  <a:ea typeface="UD デジタル 教科書体 NK-B" panose="02020700000000000000" pitchFamily="18" charset="-128"/>
                </a:rPr>
                <a:t>。　　　　</a:t>
              </a:r>
              <a:endParaRPr lang="en-US" altLang="ja-JP" sz="1600" dirty="0">
                <a:latin typeface="UD デジタル 教科書体 NK-B" panose="02020700000000000000" pitchFamily="18" charset="-128"/>
                <a:ea typeface="UD デジタル 教科書体 NK-B" panose="02020700000000000000" pitchFamily="18" charset="-128"/>
              </a:endParaRPr>
            </a:p>
            <a:p>
              <a:pPr>
                <a:spcBef>
                  <a:spcPts val="100"/>
                </a:spcBef>
                <a:spcAft>
                  <a:spcPts val="100"/>
                </a:spcAft>
              </a:pPr>
              <a:r>
                <a:rPr lang="en-US" altLang="ja-JP" sz="1600" b="1" dirty="0">
                  <a:latin typeface="UD デジタル 教科書体 NK-B" panose="02020700000000000000" pitchFamily="18" charset="-128"/>
                  <a:ea typeface="UD デジタル 教科書体 NK-B" panose="02020700000000000000" pitchFamily="18" charset="-128"/>
                </a:rPr>
                <a:t>           </a:t>
              </a:r>
              <a:r>
                <a:rPr lang="ja-JP" altLang="en-US" sz="1600" b="1" u="sng" dirty="0">
                  <a:latin typeface="UD デジタル 教科書体 NK-B" panose="02020700000000000000" pitchFamily="18" charset="-128"/>
                  <a:ea typeface="UD デジタル 教科書体 NK-B" panose="02020700000000000000" pitchFamily="18" charset="-128"/>
                </a:rPr>
                <a:t>炭酸金属を製品化して</a:t>
              </a:r>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販売できる持続可能性のあるモデル</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を構築。</a:t>
              </a:r>
              <a:endParaRPr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61" name="右矢印 80">
              <a:extLst>
                <a:ext uri="{FF2B5EF4-FFF2-40B4-BE49-F238E27FC236}">
                  <a16:creationId xmlns:a16="http://schemas.microsoft.com/office/drawing/2014/main" id="{30B45859-1B34-4258-B97F-A80616DF7A8D}"/>
                </a:ext>
              </a:extLst>
            </p:cNvPr>
            <p:cNvSpPr/>
            <p:nvPr/>
          </p:nvSpPr>
          <p:spPr>
            <a:xfrm>
              <a:off x="603466" y="3847847"/>
              <a:ext cx="228985" cy="172735"/>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pic>
        <p:nvPicPr>
          <p:cNvPr id="62" name="図 61" descr="屋内, 座る, テーブル, 窓 が含まれている画像&#10;&#10;自動的に生成された説明">
            <a:extLst>
              <a:ext uri="{FF2B5EF4-FFF2-40B4-BE49-F238E27FC236}">
                <a16:creationId xmlns:a16="http://schemas.microsoft.com/office/drawing/2014/main" id="{36687479-E9B9-48CE-872E-B0FB6F3AF39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9085684" y="1734625"/>
            <a:ext cx="589772" cy="669026"/>
          </a:xfrm>
          <a:prstGeom prst="rect">
            <a:avLst/>
          </a:prstGeom>
        </p:spPr>
      </p:pic>
      <p:pic>
        <p:nvPicPr>
          <p:cNvPr id="63" name="図 62">
            <a:extLst>
              <a:ext uri="{FF2B5EF4-FFF2-40B4-BE49-F238E27FC236}">
                <a16:creationId xmlns:a16="http://schemas.microsoft.com/office/drawing/2014/main" id="{19196889-4EC5-4AB9-A566-F7BAAC86D8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4850" y="4073312"/>
            <a:ext cx="1001387" cy="748498"/>
          </a:xfrm>
          <a:prstGeom prst="rect">
            <a:avLst/>
          </a:prstGeom>
        </p:spPr>
      </p:pic>
      <p:sp>
        <p:nvSpPr>
          <p:cNvPr id="64" name="テキスト ボックス 25">
            <a:extLst>
              <a:ext uri="{FF2B5EF4-FFF2-40B4-BE49-F238E27FC236}">
                <a16:creationId xmlns:a16="http://schemas.microsoft.com/office/drawing/2014/main" id="{E51C3F27-2D5D-4164-8F19-B5E129FC1D46}"/>
              </a:ext>
            </a:extLst>
          </p:cNvPr>
          <p:cNvSpPr txBox="1"/>
          <p:nvPr/>
        </p:nvSpPr>
        <p:spPr>
          <a:xfrm>
            <a:off x="10955279" y="4786119"/>
            <a:ext cx="67760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製品化</a:t>
            </a:r>
            <a:endParaRPr kumimoji="1"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65" name="図 64">
            <a:extLst>
              <a:ext uri="{FF2B5EF4-FFF2-40B4-BE49-F238E27FC236}">
                <a16:creationId xmlns:a16="http://schemas.microsoft.com/office/drawing/2014/main" id="{C3163CEC-F82B-4040-92E1-8E5E0F3433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9047183" y="3941916"/>
            <a:ext cx="734505" cy="1029648"/>
          </a:xfrm>
          <a:prstGeom prst="rect">
            <a:avLst/>
          </a:prstGeom>
        </p:spPr>
      </p:pic>
      <p:sp>
        <p:nvSpPr>
          <p:cNvPr id="66" name="テキスト ボックス 25">
            <a:extLst>
              <a:ext uri="{FF2B5EF4-FFF2-40B4-BE49-F238E27FC236}">
                <a16:creationId xmlns:a16="http://schemas.microsoft.com/office/drawing/2014/main" id="{A16242B7-43D2-49E0-BD77-A738A2068F3C}"/>
              </a:ext>
            </a:extLst>
          </p:cNvPr>
          <p:cNvSpPr txBox="1"/>
          <p:nvPr/>
        </p:nvSpPr>
        <p:spPr>
          <a:xfrm>
            <a:off x="8675770" y="4782492"/>
            <a:ext cx="15198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炭酸金属</a:t>
            </a:r>
            <a:endParaRPr kumimoji="1"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7" name="テキスト ボックス 25">
            <a:extLst>
              <a:ext uri="{FF2B5EF4-FFF2-40B4-BE49-F238E27FC236}">
                <a16:creationId xmlns:a16="http://schemas.microsoft.com/office/drawing/2014/main" id="{B45D4B2F-0E04-4A20-A20D-D6C81356B816}"/>
              </a:ext>
            </a:extLst>
          </p:cNvPr>
          <p:cNvSpPr txBox="1"/>
          <p:nvPr/>
        </p:nvSpPr>
        <p:spPr>
          <a:xfrm>
            <a:off x="7599940" y="4786031"/>
            <a:ext cx="15198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UD デジタル 教科書体 NK-B" panose="02020700000000000000" pitchFamily="18" charset="-128"/>
                <a:ea typeface="UD デジタル 教科書体 NK-B" panose="02020700000000000000" pitchFamily="18" charset="-128"/>
              </a:rPr>
              <a:t>CO</a:t>
            </a: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₂回収装置</a:t>
            </a:r>
            <a:endParaRPr kumimoji="1"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8" name="右矢印 74">
            <a:extLst>
              <a:ext uri="{FF2B5EF4-FFF2-40B4-BE49-F238E27FC236}">
                <a16:creationId xmlns:a16="http://schemas.microsoft.com/office/drawing/2014/main" id="{B45F9A2D-0F1D-4CC2-BA7C-3C6C34C0116D}"/>
              </a:ext>
            </a:extLst>
          </p:cNvPr>
          <p:cNvSpPr/>
          <p:nvPr/>
        </p:nvSpPr>
        <p:spPr>
          <a:xfrm>
            <a:off x="8614035" y="4312026"/>
            <a:ext cx="210674" cy="347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69" name="右矢印 74">
            <a:extLst>
              <a:ext uri="{FF2B5EF4-FFF2-40B4-BE49-F238E27FC236}">
                <a16:creationId xmlns:a16="http://schemas.microsoft.com/office/drawing/2014/main" id="{863E882C-5B26-43A8-882F-F764DBAE6F80}"/>
              </a:ext>
            </a:extLst>
          </p:cNvPr>
          <p:cNvSpPr/>
          <p:nvPr/>
        </p:nvSpPr>
        <p:spPr>
          <a:xfrm>
            <a:off x="10015913" y="4287767"/>
            <a:ext cx="210674" cy="347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pic>
        <p:nvPicPr>
          <p:cNvPr id="70" name="図 69">
            <a:extLst>
              <a:ext uri="{FF2B5EF4-FFF2-40B4-BE49-F238E27FC236}">
                <a16:creationId xmlns:a16="http://schemas.microsoft.com/office/drawing/2014/main" id="{40EFACEA-692F-44BB-ABEC-518169E7EE16}"/>
              </a:ext>
            </a:extLst>
          </p:cNvPr>
          <p:cNvPicPr>
            <a:picLocks noChangeAspect="1"/>
          </p:cNvPicPr>
          <p:nvPr/>
        </p:nvPicPr>
        <p:blipFill>
          <a:blip r:embed="rId7"/>
          <a:stretch>
            <a:fillRect/>
          </a:stretch>
        </p:blipFill>
        <p:spPr>
          <a:xfrm>
            <a:off x="10156045" y="1721165"/>
            <a:ext cx="821041" cy="703749"/>
          </a:xfrm>
          <a:prstGeom prst="rect">
            <a:avLst/>
          </a:prstGeom>
        </p:spPr>
      </p:pic>
      <p:sp>
        <p:nvSpPr>
          <p:cNvPr id="71" name="テキスト ボックス 25">
            <a:extLst>
              <a:ext uri="{FF2B5EF4-FFF2-40B4-BE49-F238E27FC236}">
                <a16:creationId xmlns:a16="http://schemas.microsoft.com/office/drawing/2014/main" id="{FACE6B3B-4092-4863-9970-AECD81DC75B5}"/>
              </a:ext>
            </a:extLst>
          </p:cNvPr>
          <p:cNvSpPr txBox="1"/>
          <p:nvPr/>
        </p:nvSpPr>
        <p:spPr>
          <a:xfrm>
            <a:off x="11001669" y="2397175"/>
            <a:ext cx="15198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保冷コンテナ</a:t>
            </a:r>
            <a:endParaRPr kumimoji="1"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115" name="図 114">
            <a:extLst>
              <a:ext uri="{FF2B5EF4-FFF2-40B4-BE49-F238E27FC236}">
                <a16:creationId xmlns:a16="http://schemas.microsoft.com/office/drawing/2014/main" id="{CBF37915-2AB9-4138-BDDC-B0304D2AAD15}"/>
              </a:ext>
            </a:extLst>
          </p:cNvPr>
          <p:cNvPicPr>
            <a:picLocks noChangeAspect="1"/>
          </p:cNvPicPr>
          <p:nvPr/>
        </p:nvPicPr>
        <p:blipFill>
          <a:blip r:embed="rId8"/>
          <a:stretch>
            <a:fillRect/>
          </a:stretch>
        </p:blipFill>
        <p:spPr>
          <a:xfrm>
            <a:off x="11117479" y="1753640"/>
            <a:ext cx="1282023" cy="671274"/>
          </a:xfrm>
          <a:prstGeom prst="rect">
            <a:avLst/>
          </a:prstGeom>
        </p:spPr>
      </p:pic>
      <p:sp>
        <p:nvSpPr>
          <p:cNvPr id="116" name="テキスト ボックス 25">
            <a:extLst>
              <a:ext uri="{FF2B5EF4-FFF2-40B4-BE49-F238E27FC236}">
                <a16:creationId xmlns:a16="http://schemas.microsoft.com/office/drawing/2014/main" id="{82F8B7F9-A421-4684-A4F5-F2DF1B77891F}"/>
              </a:ext>
            </a:extLst>
          </p:cNvPr>
          <p:cNvSpPr txBox="1"/>
          <p:nvPr/>
        </p:nvSpPr>
        <p:spPr>
          <a:xfrm>
            <a:off x="10538623" y="7317586"/>
            <a:ext cx="169482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自動車加工等に展開</a:t>
            </a:r>
            <a:endParaRPr kumimoji="1" lang="en-US" altLang="ja-JP"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7" name="テキスト ボックス 17">
            <a:extLst>
              <a:ext uri="{FF2B5EF4-FFF2-40B4-BE49-F238E27FC236}">
                <a16:creationId xmlns:a16="http://schemas.microsoft.com/office/drawing/2014/main" id="{1CC492E3-E561-4C1F-97EA-DCA47DB44812}"/>
              </a:ext>
            </a:extLst>
          </p:cNvPr>
          <p:cNvSpPr txBox="1"/>
          <p:nvPr/>
        </p:nvSpPr>
        <p:spPr>
          <a:xfrm>
            <a:off x="8323837" y="7315824"/>
            <a:ext cx="205028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ハイパワーレーザー</a:t>
            </a:r>
            <a:r>
              <a:rPr kumimoji="1" lang="ja-JP" altLang="en-US" sz="1200" noProof="0" dirty="0">
                <a:solidFill>
                  <a:prstClr val="black"/>
                </a:solidFill>
                <a:latin typeface="UD デジタル 教科書体 NK-B" panose="02020700000000000000" pitchFamily="18" charset="-128"/>
                <a:ea typeface="UD デジタル 教科書体 NK-B" panose="02020700000000000000" pitchFamily="18" charset="-128"/>
              </a:rPr>
              <a:t>システム</a:t>
            </a:r>
            <a:endPar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8" name="右矢印 74">
            <a:extLst>
              <a:ext uri="{FF2B5EF4-FFF2-40B4-BE49-F238E27FC236}">
                <a16:creationId xmlns:a16="http://schemas.microsoft.com/office/drawing/2014/main" id="{7D55F315-B974-4186-BF2F-FDF59CB593ED}"/>
              </a:ext>
            </a:extLst>
          </p:cNvPr>
          <p:cNvSpPr/>
          <p:nvPr/>
        </p:nvSpPr>
        <p:spPr>
          <a:xfrm>
            <a:off x="10316096" y="6837968"/>
            <a:ext cx="210674" cy="347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19" name="テキスト ボックス 118">
            <a:extLst>
              <a:ext uri="{FF2B5EF4-FFF2-40B4-BE49-F238E27FC236}">
                <a16:creationId xmlns:a16="http://schemas.microsoft.com/office/drawing/2014/main" id="{F2B50D4B-DEEB-4170-9960-A5E55DFEC8AB}"/>
              </a:ext>
            </a:extLst>
          </p:cNvPr>
          <p:cNvSpPr txBox="1"/>
          <p:nvPr/>
        </p:nvSpPr>
        <p:spPr>
          <a:xfrm>
            <a:off x="29648" y="6671502"/>
            <a:ext cx="8387727" cy="913070"/>
          </a:xfrm>
          <a:prstGeom prst="rect">
            <a:avLst/>
          </a:prstGeom>
          <a:noFill/>
        </p:spPr>
        <p:txBody>
          <a:bodyPr wrap="square">
            <a:spAutoFit/>
          </a:bodyPr>
          <a:lstStyle/>
          <a:p>
            <a:pPr>
              <a:spcBef>
                <a:spcPts val="100"/>
              </a:spcBef>
              <a:spcAft>
                <a:spcPts val="100"/>
              </a:spcAft>
            </a:pPr>
            <a:r>
              <a:rPr kumimoji="1" lang="ja-JP" altLang="en-US" sz="1800"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ハイパワー</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レーザーを高精度で連続照射し対象物を加工する技術開発　</a:t>
            </a:r>
            <a:r>
              <a:rPr lang="ja-JP" altLang="en-US" sz="1800" b="1" dirty="0">
                <a:latin typeface="UD デジタル 教科書体 NK-B" panose="02020700000000000000" pitchFamily="18" charset="-128"/>
                <a:ea typeface="UD デジタル 教科書体 NK-B" panose="02020700000000000000" pitchFamily="18" charset="-128"/>
              </a:rPr>
              <a:t>＜省エネ＞　</a:t>
            </a:r>
            <a:endParaRPr lang="en-US" altLang="ja-JP" sz="1800" b="1" dirty="0">
              <a:latin typeface="UD デジタル 教科書体 NK-B" panose="02020700000000000000" pitchFamily="18" charset="-128"/>
              <a:ea typeface="UD デジタル 教科書体 NK-B" panose="02020700000000000000" pitchFamily="18" charset="-128"/>
            </a:endParaRPr>
          </a:p>
          <a:p>
            <a:pPr>
              <a:spcBef>
                <a:spcPts val="100"/>
              </a:spcBef>
              <a:spcAft>
                <a:spcPts val="100"/>
              </a:spcAft>
            </a:pPr>
            <a:r>
              <a:rPr lang="ja-JP" altLang="en-US" sz="1500" dirty="0">
                <a:latin typeface="UD デジタル 教科書体 NK-B" panose="02020700000000000000" pitchFamily="18" charset="-128"/>
                <a:ea typeface="UD デジタル 教科書体 NK-B" panose="02020700000000000000" pitchFamily="18" charset="-128"/>
              </a:rPr>
              <a:t>　　</a:t>
            </a:r>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同一時間でより多くの対象物に対するレーザー照射</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を可能とする技術開発</a:t>
            </a:r>
            <a:r>
              <a:rPr lang="ja-JP" altLang="en-US" sz="1600" dirty="0">
                <a:latin typeface="UD デジタル 教科書体 NK-B" panose="02020700000000000000" pitchFamily="18" charset="-128"/>
                <a:ea typeface="UD デジタル 教科書体 NK-B" panose="02020700000000000000" pitchFamily="18" charset="-128"/>
              </a:rPr>
              <a:t>。</a:t>
            </a:r>
            <a:endParaRPr lang="en-US" altLang="ja-JP" sz="1600" dirty="0">
              <a:latin typeface="UD デジタル 教科書体 NK-B" panose="02020700000000000000" pitchFamily="18" charset="-128"/>
              <a:ea typeface="UD デジタル 教科書体 NK-B" panose="02020700000000000000" pitchFamily="18" charset="-128"/>
            </a:endParaRPr>
          </a:p>
          <a:p>
            <a:pPr>
              <a:spcBef>
                <a:spcPts val="100"/>
              </a:spcBef>
              <a:spcAft>
                <a:spcPts val="100"/>
              </a:spcAft>
            </a:pPr>
            <a:r>
              <a:rPr lang="ja-JP" altLang="en-US" sz="1600" dirty="0">
                <a:latin typeface="UD デジタル 教科書体 NK-B" panose="02020700000000000000" pitchFamily="18" charset="-128"/>
                <a:ea typeface="UD デジタル 教科書体 NK-B" panose="02020700000000000000" pitchFamily="18" charset="-128"/>
              </a:rPr>
              <a:t>　　　　　　材料加工や</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半導体製造などの</a:t>
            </a:r>
            <a:r>
              <a:rPr lang="ja-JP" altLang="en-US" sz="1600" b="1" u="sng" dirty="0">
                <a:latin typeface="UD デジタル 教科書体 NK-B" panose="02020700000000000000" pitchFamily="18" charset="-128"/>
                <a:ea typeface="UD デジタル 教科書体 NK-B" panose="02020700000000000000" pitchFamily="18" charset="-128"/>
              </a:rPr>
              <a:t>生産性向上</a:t>
            </a:r>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により、</a:t>
            </a:r>
            <a:r>
              <a:rPr lang="en-US" altLang="ja-JP" sz="1600" b="1" u="sng" dirty="0">
                <a:solidFill>
                  <a:schemeClr val="tx1"/>
                </a:solidFill>
                <a:latin typeface="UD デジタル 教科書体 NK-B" panose="02020700000000000000" pitchFamily="18" charset="-128"/>
                <a:ea typeface="UD デジタル 教科書体 NK-B" panose="02020700000000000000" pitchFamily="18" charset="-128"/>
              </a:rPr>
              <a:t>CO</a:t>
            </a:r>
            <a:r>
              <a:rPr lang="ja-JP" altLang="en-US" sz="1600" b="1" u="sng" dirty="0">
                <a:solidFill>
                  <a:schemeClr val="tx1"/>
                </a:solidFill>
                <a:latin typeface="UD デジタル 教科書体 NK-B" panose="02020700000000000000" pitchFamily="18" charset="-128"/>
                <a:ea typeface="UD デジタル 教科書体 NK-B" panose="02020700000000000000" pitchFamily="18" charset="-128"/>
              </a:rPr>
              <a:t>₂削減</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に貢献</a:t>
            </a:r>
            <a:r>
              <a:rPr lang="ja-JP" altLang="en-US" sz="1600" dirty="0">
                <a:latin typeface="UD デジタル 教科書体 NK-B" panose="02020700000000000000" pitchFamily="18" charset="-128"/>
                <a:ea typeface="UD デジタル 教科書体 NK-B" panose="02020700000000000000" pitchFamily="18" charset="-128"/>
              </a:rPr>
              <a:t>。</a:t>
            </a:r>
            <a:endParaRPr lang="en-US" altLang="ja-JP" sz="1500" dirty="0">
              <a:latin typeface="UD デジタル 教科書体 NK-B" panose="02020700000000000000" pitchFamily="18" charset="-128"/>
              <a:ea typeface="UD デジタル 教科書体 NK-B" panose="02020700000000000000" pitchFamily="18" charset="-128"/>
            </a:endParaRPr>
          </a:p>
        </p:txBody>
      </p:sp>
      <p:sp>
        <p:nvSpPr>
          <p:cNvPr id="120" name="正方形/長方形 119">
            <a:extLst>
              <a:ext uri="{FF2B5EF4-FFF2-40B4-BE49-F238E27FC236}">
                <a16:creationId xmlns:a16="http://schemas.microsoft.com/office/drawing/2014/main" id="{0C1D5FDD-49A1-4274-A278-00A7B5B646D8}"/>
              </a:ext>
            </a:extLst>
          </p:cNvPr>
          <p:cNvSpPr/>
          <p:nvPr/>
        </p:nvSpPr>
        <p:spPr>
          <a:xfrm>
            <a:off x="647129" y="3060206"/>
            <a:ext cx="3260829" cy="6427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21" name="正方形/長方形 120">
            <a:extLst>
              <a:ext uri="{FF2B5EF4-FFF2-40B4-BE49-F238E27FC236}">
                <a16:creationId xmlns:a16="http://schemas.microsoft.com/office/drawing/2014/main" id="{6F086997-71ED-4A6F-87C3-46126E25B060}"/>
              </a:ext>
            </a:extLst>
          </p:cNvPr>
          <p:cNvSpPr/>
          <p:nvPr/>
        </p:nvSpPr>
        <p:spPr>
          <a:xfrm>
            <a:off x="629217" y="2827253"/>
            <a:ext cx="1705070" cy="240771"/>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400" b="1" dirty="0">
                <a:solidFill>
                  <a:schemeClr val="bg1"/>
                </a:solidFill>
                <a:latin typeface="UD デジタル 教科書体 NK-B" panose="02020700000000000000" pitchFamily="18" charset="-128"/>
                <a:ea typeface="UD デジタル 教科書体 NK-B" panose="02020700000000000000" pitchFamily="18" charset="-128"/>
              </a:rPr>
              <a:t>R5</a:t>
            </a: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年度までの進捗</a:t>
            </a:r>
          </a:p>
        </p:txBody>
      </p:sp>
      <p:sp>
        <p:nvSpPr>
          <p:cNvPr id="122" name="右矢印 32">
            <a:extLst>
              <a:ext uri="{FF2B5EF4-FFF2-40B4-BE49-F238E27FC236}">
                <a16:creationId xmlns:a16="http://schemas.microsoft.com/office/drawing/2014/main" id="{C8874A2A-A888-40CE-B53B-088067D3CD96}"/>
              </a:ext>
            </a:extLst>
          </p:cNvPr>
          <p:cNvSpPr/>
          <p:nvPr/>
        </p:nvSpPr>
        <p:spPr>
          <a:xfrm>
            <a:off x="4010216" y="3142028"/>
            <a:ext cx="213052" cy="535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23" name="テキスト ボックス 122">
            <a:extLst>
              <a:ext uri="{FF2B5EF4-FFF2-40B4-BE49-F238E27FC236}">
                <a16:creationId xmlns:a16="http://schemas.microsoft.com/office/drawing/2014/main" id="{C9A699A3-2237-418A-9E63-41A7782F6B8B}"/>
              </a:ext>
            </a:extLst>
          </p:cNvPr>
          <p:cNvSpPr txBox="1"/>
          <p:nvPr/>
        </p:nvSpPr>
        <p:spPr>
          <a:xfrm>
            <a:off x="697564" y="3084703"/>
            <a:ext cx="323069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spc="20" dirty="0">
                <a:latin typeface="UD デジタル 教科書体 NK-B" panose="02020700000000000000" pitchFamily="18" charset="-128"/>
                <a:ea typeface="UD デジタル 教科書体 NK-B" panose="02020700000000000000" pitchFamily="18" charset="-128"/>
              </a:rPr>
              <a:t>パネルの大型化製造技術の確立、</a:t>
            </a:r>
            <a:endParaRPr lang="en-US" altLang="ja-JP" sz="1600" spc="20" dirty="0">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spc="20" dirty="0">
                <a:latin typeface="UD デジタル 教科書体 NK-B" panose="02020700000000000000" pitchFamily="18" charset="-128"/>
                <a:ea typeface="UD デジタル 教科書体 NK-B" panose="02020700000000000000" pitchFamily="18" charset="-128"/>
              </a:rPr>
              <a:t>断熱ボックスによる保冷効果測定</a:t>
            </a:r>
          </a:p>
        </p:txBody>
      </p:sp>
      <p:sp>
        <p:nvSpPr>
          <p:cNvPr id="124" name="正方形/長方形 123">
            <a:extLst>
              <a:ext uri="{FF2B5EF4-FFF2-40B4-BE49-F238E27FC236}">
                <a16:creationId xmlns:a16="http://schemas.microsoft.com/office/drawing/2014/main" id="{D3642E96-4E2B-49DE-830E-33BC6931E6B9}"/>
              </a:ext>
            </a:extLst>
          </p:cNvPr>
          <p:cNvSpPr/>
          <p:nvPr/>
        </p:nvSpPr>
        <p:spPr>
          <a:xfrm>
            <a:off x="4339480" y="5486548"/>
            <a:ext cx="3147128" cy="584775"/>
          </a:xfrm>
          <a:prstGeom prst="rect">
            <a:avLst/>
          </a:prstGeom>
          <a:ln w="19050">
            <a:noFill/>
            <a:prstDash val="sysDot"/>
          </a:ln>
        </p:spPr>
        <p:txBody>
          <a:bodyPr wrap="square">
            <a:spAutoFit/>
          </a:bodyPr>
          <a:lstStyle/>
          <a:p>
            <a:r>
              <a:rPr lang="en-US" altLang="ja-JP" sz="1600" dirty="0">
                <a:latin typeface="UD デジタル 教科書体 NK-B" panose="02020700000000000000" pitchFamily="18" charset="-128"/>
                <a:ea typeface="UD デジタル 教科書体 NK-B" panose="02020700000000000000" pitchFamily="18" charset="-128"/>
              </a:rPr>
              <a:t>CO</a:t>
            </a:r>
            <a:r>
              <a:rPr lang="ja-JP" altLang="en-US" sz="1600" dirty="0">
                <a:latin typeface="UD デジタル 教科書体 NK-B" panose="02020700000000000000" pitchFamily="18" charset="-128"/>
                <a:ea typeface="UD デジタル 教科書体 NK-B" panose="02020700000000000000" pitchFamily="18" charset="-128"/>
              </a:rPr>
              <a:t>₂回収装置を</a:t>
            </a:r>
            <a:r>
              <a:rPr lang="ja-JP" altLang="en-US" sz="1600" b="1" u="sng" dirty="0">
                <a:latin typeface="UD デジタル 教科書体 NK-B" panose="02020700000000000000" pitchFamily="18" charset="-128"/>
                <a:ea typeface="UD デジタル 教科書体 NK-B" panose="02020700000000000000" pitchFamily="18" charset="-128"/>
              </a:rPr>
              <a:t>工場等に設置して</a:t>
            </a:r>
            <a:endParaRPr lang="en-US" altLang="ja-JP" sz="1600" b="1" u="sng" dirty="0">
              <a:latin typeface="UD デジタル 教科書体 NK-B" panose="02020700000000000000" pitchFamily="18" charset="-128"/>
              <a:ea typeface="UD デジタル 教科書体 NK-B" panose="02020700000000000000" pitchFamily="18" charset="-128"/>
            </a:endParaRPr>
          </a:p>
          <a:p>
            <a:r>
              <a:rPr lang="ja-JP" altLang="en-US" sz="1600" b="1" u="sng" dirty="0">
                <a:latin typeface="UD デジタル 教科書体 NK-B" panose="02020700000000000000" pitchFamily="18" charset="-128"/>
                <a:ea typeface="UD デジタル 教科書体 NK-B" panose="02020700000000000000" pitchFamily="18" charset="-128"/>
              </a:rPr>
              <a:t>実証、</a:t>
            </a:r>
            <a:r>
              <a:rPr lang="ja-JP" altLang="en-US" sz="1600" dirty="0">
                <a:latin typeface="UD デジタル 教科書体 NK-B" panose="02020700000000000000" pitchFamily="18" charset="-128"/>
                <a:ea typeface="UD デジタル 教科書体 NK-B" panose="02020700000000000000" pitchFamily="18" charset="-128"/>
              </a:rPr>
              <a:t>炭酸金属化し</a:t>
            </a:r>
            <a:r>
              <a:rPr lang="ja-JP" altLang="en-US" sz="1600" b="1" u="sng" dirty="0">
                <a:latin typeface="UD デジタル 教科書体 NK-B" panose="02020700000000000000" pitchFamily="18" charset="-128"/>
                <a:ea typeface="UD デジタル 教科書体 NK-B" panose="02020700000000000000" pitchFamily="18" charset="-128"/>
              </a:rPr>
              <a:t>製品の商品化</a:t>
            </a:r>
            <a:endParaRPr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125" name="正方形/長方形 124">
            <a:extLst>
              <a:ext uri="{FF2B5EF4-FFF2-40B4-BE49-F238E27FC236}">
                <a16:creationId xmlns:a16="http://schemas.microsoft.com/office/drawing/2014/main" id="{D9A41879-0C96-4493-B9BD-B3C2D026462D}"/>
              </a:ext>
            </a:extLst>
          </p:cNvPr>
          <p:cNvSpPr/>
          <p:nvPr/>
        </p:nvSpPr>
        <p:spPr>
          <a:xfrm>
            <a:off x="4321091" y="5423219"/>
            <a:ext cx="3147605" cy="6602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26" name="正方形/長方形 125">
            <a:extLst>
              <a:ext uri="{FF2B5EF4-FFF2-40B4-BE49-F238E27FC236}">
                <a16:creationId xmlns:a16="http://schemas.microsoft.com/office/drawing/2014/main" id="{3F2A0494-B699-4D06-A831-0486C4B3632B}"/>
              </a:ext>
            </a:extLst>
          </p:cNvPr>
          <p:cNvSpPr/>
          <p:nvPr/>
        </p:nvSpPr>
        <p:spPr>
          <a:xfrm>
            <a:off x="7903168" y="5474219"/>
            <a:ext cx="4042248" cy="584775"/>
          </a:xfrm>
          <a:prstGeom prst="rect">
            <a:avLst/>
          </a:prstGeom>
          <a:ln w="19050">
            <a:noFill/>
            <a:prstDash val="sysDot"/>
          </a:ln>
        </p:spPr>
        <p:txBody>
          <a:bodyPr wrap="square">
            <a:noAutofit/>
          </a:bodyPr>
          <a:lstStyle/>
          <a:p>
            <a:r>
              <a:rPr lang="en-US" altLang="ja-JP" sz="1600" b="1" u="sng" spc="20" dirty="0">
                <a:latin typeface="UD デジタル 教科書体 NK-B" panose="02020700000000000000" pitchFamily="18" charset="-128"/>
                <a:ea typeface="UD デジタル 教科書体 NK-B" panose="02020700000000000000" pitchFamily="18" charset="-128"/>
              </a:rPr>
              <a:t>CO</a:t>
            </a:r>
            <a:r>
              <a:rPr lang="ja-JP" altLang="en-US" sz="1600" b="1" u="sng" spc="20" dirty="0">
                <a:latin typeface="UD デジタル 教科書体 NK-B" panose="02020700000000000000" pitchFamily="18" charset="-128"/>
                <a:ea typeface="UD デジタル 教科書体 NK-B" panose="02020700000000000000" pitchFamily="18" charset="-128"/>
              </a:rPr>
              <a:t>₂回収装置の稼働、炭酸金属を用いた　実用品等の展示・製作体験等</a:t>
            </a:r>
            <a:r>
              <a:rPr lang="en-US" altLang="ja-JP" sz="1600" b="1" spc="20" dirty="0">
                <a:latin typeface="UD デジタル 教科書体 NK-B" panose="02020700000000000000" pitchFamily="18" charset="-128"/>
                <a:ea typeface="UD デジタル 教科書体 NK-B" panose="02020700000000000000" pitchFamily="18" charset="-128"/>
              </a:rPr>
              <a:t>【</a:t>
            </a:r>
            <a:r>
              <a:rPr lang="ja-JP" altLang="en-US" sz="1600" b="1" spc="20" dirty="0">
                <a:latin typeface="UD デジタル 教科書体 NK-B" panose="02020700000000000000" pitchFamily="18" charset="-128"/>
                <a:ea typeface="UD デジタル 教科書体 NK-B" panose="02020700000000000000" pitchFamily="18" charset="-128"/>
              </a:rPr>
              <a:t>会場内</a:t>
            </a:r>
            <a:r>
              <a:rPr lang="en-US" altLang="ja-JP" sz="1600" b="1" spc="20" dirty="0">
                <a:latin typeface="UD デジタル 教科書体 NK-B" panose="02020700000000000000" pitchFamily="18" charset="-128"/>
                <a:ea typeface="UD デジタル 教科書体 NK-B" panose="02020700000000000000" pitchFamily="18" charset="-128"/>
              </a:rPr>
              <a:t>】</a:t>
            </a:r>
            <a:endParaRPr lang="ja-JP" altLang="en-US" sz="1600" spc="20" dirty="0">
              <a:latin typeface="UD デジタル 教科書体 NK-B" panose="02020700000000000000" pitchFamily="18" charset="-128"/>
              <a:ea typeface="UD デジタル 教科書体 NK-B" panose="02020700000000000000" pitchFamily="18" charset="-128"/>
            </a:endParaRPr>
          </a:p>
        </p:txBody>
      </p:sp>
      <p:sp>
        <p:nvSpPr>
          <p:cNvPr id="127" name="正方形/長方形 126">
            <a:extLst>
              <a:ext uri="{FF2B5EF4-FFF2-40B4-BE49-F238E27FC236}">
                <a16:creationId xmlns:a16="http://schemas.microsoft.com/office/drawing/2014/main" id="{8E72C381-21E9-49F9-87DE-225D7C7F95DF}"/>
              </a:ext>
            </a:extLst>
          </p:cNvPr>
          <p:cNvSpPr/>
          <p:nvPr/>
        </p:nvSpPr>
        <p:spPr>
          <a:xfrm>
            <a:off x="7882869" y="5455203"/>
            <a:ext cx="4052715" cy="641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28" name="右矢印 32">
            <a:extLst>
              <a:ext uri="{FF2B5EF4-FFF2-40B4-BE49-F238E27FC236}">
                <a16:creationId xmlns:a16="http://schemas.microsoft.com/office/drawing/2014/main" id="{15E2B59B-E05D-421C-B2AD-57D2C0636EB0}"/>
              </a:ext>
            </a:extLst>
          </p:cNvPr>
          <p:cNvSpPr/>
          <p:nvPr/>
        </p:nvSpPr>
        <p:spPr>
          <a:xfrm>
            <a:off x="7563005" y="5519442"/>
            <a:ext cx="213052" cy="535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29" name="正方形/長方形 128">
            <a:extLst>
              <a:ext uri="{FF2B5EF4-FFF2-40B4-BE49-F238E27FC236}">
                <a16:creationId xmlns:a16="http://schemas.microsoft.com/office/drawing/2014/main" id="{3612FE15-46D5-4F96-9694-19CA4E449C60}"/>
              </a:ext>
            </a:extLst>
          </p:cNvPr>
          <p:cNvSpPr/>
          <p:nvPr/>
        </p:nvSpPr>
        <p:spPr>
          <a:xfrm>
            <a:off x="4311259" y="5208309"/>
            <a:ext cx="1276086" cy="22097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令和</a:t>
            </a:r>
            <a:r>
              <a:rPr kumimoji="1" lang="en-US" altLang="ja-JP" sz="1400" b="1" dirty="0">
                <a:solidFill>
                  <a:schemeClr val="bg1"/>
                </a:solidFill>
                <a:latin typeface="UD デジタル 教科書体 NK-B" panose="02020700000000000000" pitchFamily="18" charset="-128"/>
                <a:ea typeface="UD デジタル 教科書体 NK-B" panose="02020700000000000000" pitchFamily="18" charset="-128"/>
              </a:rPr>
              <a:t>6</a:t>
            </a: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年度</a:t>
            </a:r>
          </a:p>
        </p:txBody>
      </p:sp>
      <p:sp>
        <p:nvSpPr>
          <p:cNvPr id="130" name="正方形/長方形 129">
            <a:extLst>
              <a:ext uri="{FF2B5EF4-FFF2-40B4-BE49-F238E27FC236}">
                <a16:creationId xmlns:a16="http://schemas.microsoft.com/office/drawing/2014/main" id="{17B3E61E-57EC-44FA-AA65-A8ABA97769E2}"/>
              </a:ext>
            </a:extLst>
          </p:cNvPr>
          <p:cNvSpPr/>
          <p:nvPr/>
        </p:nvSpPr>
        <p:spPr>
          <a:xfrm>
            <a:off x="7873037" y="5209535"/>
            <a:ext cx="1879061" cy="25200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万博時にめざす披露</a:t>
            </a:r>
          </a:p>
        </p:txBody>
      </p:sp>
      <p:sp>
        <p:nvSpPr>
          <p:cNvPr id="131" name="正方形/長方形 130">
            <a:extLst>
              <a:ext uri="{FF2B5EF4-FFF2-40B4-BE49-F238E27FC236}">
                <a16:creationId xmlns:a16="http://schemas.microsoft.com/office/drawing/2014/main" id="{CCC1819F-6514-4F38-B58B-E2E2C4656A6F}"/>
              </a:ext>
            </a:extLst>
          </p:cNvPr>
          <p:cNvSpPr/>
          <p:nvPr/>
        </p:nvSpPr>
        <p:spPr>
          <a:xfrm>
            <a:off x="647129" y="5436470"/>
            <a:ext cx="3260829" cy="6427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32" name="右矢印 32">
            <a:extLst>
              <a:ext uri="{FF2B5EF4-FFF2-40B4-BE49-F238E27FC236}">
                <a16:creationId xmlns:a16="http://schemas.microsoft.com/office/drawing/2014/main" id="{CB4F0AC9-4FC5-4917-9F9D-8E73D3B85218}"/>
              </a:ext>
            </a:extLst>
          </p:cNvPr>
          <p:cNvSpPr/>
          <p:nvPr/>
        </p:nvSpPr>
        <p:spPr>
          <a:xfrm>
            <a:off x="4010216" y="5518292"/>
            <a:ext cx="213052" cy="535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33" name="テキスト ボックス 132">
            <a:extLst>
              <a:ext uri="{FF2B5EF4-FFF2-40B4-BE49-F238E27FC236}">
                <a16:creationId xmlns:a16="http://schemas.microsoft.com/office/drawing/2014/main" id="{DA281755-D989-401C-8C74-05ABDAA5BE52}"/>
              </a:ext>
            </a:extLst>
          </p:cNvPr>
          <p:cNvSpPr txBox="1"/>
          <p:nvPr/>
        </p:nvSpPr>
        <p:spPr>
          <a:xfrm>
            <a:off x="728447" y="5483424"/>
            <a:ext cx="3147605" cy="584775"/>
          </a:xfrm>
          <a:prstGeom prst="rect">
            <a:avLst/>
          </a:prstGeom>
          <a:noFill/>
        </p:spPr>
        <p:txBody>
          <a:bodyPr wrap="square" rtlCol="0">
            <a:spAutoFit/>
          </a:bodyPr>
          <a:lstStyle/>
          <a:p>
            <a:r>
              <a:rPr lang="en-US" altLang="ja-JP" sz="1600" spc="20" dirty="0">
                <a:latin typeface="UD デジタル 教科書体 NK-B" panose="02020700000000000000" pitchFamily="18" charset="-128"/>
                <a:ea typeface="UD デジタル 教科書体 NK-B" panose="02020700000000000000" pitchFamily="18" charset="-128"/>
              </a:rPr>
              <a:t>CO</a:t>
            </a:r>
            <a:r>
              <a:rPr lang="ja-JP" altLang="en-US" sz="1600" spc="20" dirty="0">
                <a:latin typeface="UD デジタル 教科書体 NK-B" panose="02020700000000000000" pitchFamily="18" charset="-128"/>
                <a:ea typeface="UD デジタル 教科書体 NK-B" panose="02020700000000000000" pitchFamily="18" charset="-128"/>
              </a:rPr>
              <a:t>₂回収・資源化装置の仕様を確立、炭酸金属の製法を確立</a:t>
            </a:r>
          </a:p>
        </p:txBody>
      </p:sp>
      <p:sp>
        <p:nvSpPr>
          <p:cNvPr id="134" name="正方形/長方形 133">
            <a:extLst>
              <a:ext uri="{FF2B5EF4-FFF2-40B4-BE49-F238E27FC236}">
                <a16:creationId xmlns:a16="http://schemas.microsoft.com/office/drawing/2014/main" id="{140BF6F3-A6D6-4A9C-9974-0B2013F97D7C}"/>
              </a:ext>
            </a:extLst>
          </p:cNvPr>
          <p:cNvSpPr/>
          <p:nvPr/>
        </p:nvSpPr>
        <p:spPr>
          <a:xfrm>
            <a:off x="4339480" y="8006828"/>
            <a:ext cx="3147128" cy="584775"/>
          </a:xfrm>
          <a:prstGeom prst="rect">
            <a:avLst/>
          </a:prstGeom>
          <a:ln w="19050">
            <a:noFill/>
            <a:prstDash val="sysDot"/>
          </a:ln>
        </p:spPr>
        <p:txBody>
          <a:bodyPr wrap="square">
            <a:spAutoFit/>
          </a:bodyPr>
          <a:lstStyle/>
          <a:p>
            <a:r>
              <a:rPr lang="ja-JP" altLang="en-US" sz="1600" spc="-80" dirty="0">
                <a:latin typeface="UD デジタル 教科書体 NK-B" panose="02020700000000000000" pitchFamily="18" charset="-128"/>
                <a:ea typeface="UD デジタル 教科書体 NK-B" panose="02020700000000000000" pitchFamily="18" charset="-128"/>
              </a:rPr>
              <a:t>レーザー照射や対象物供給システムの</a:t>
            </a:r>
            <a:r>
              <a:rPr lang="ja-JP" altLang="en-US" sz="1600" b="1" u="sng" spc="-80" dirty="0">
                <a:latin typeface="UD デジタル 教科書体 NK-B" panose="02020700000000000000" pitchFamily="18" charset="-128"/>
                <a:ea typeface="UD デジタル 教科書体 NK-B" panose="02020700000000000000" pitchFamily="18" charset="-128"/>
              </a:rPr>
              <a:t>高精度化</a:t>
            </a:r>
            <a:r>
              <a:rPr lang="ja-JP" altLang="en-US" sz="1600" spc="-80" dirty="0">
                <a:latin typeface="UD デジタル 教科書体 NK-B" panose="02020700000000000000" pitchFamily="18" charset="-128"/>
                <a:ea typeface="UD デジタル 教科書体 NK-B" panose="02020700000000000000" pitchFamily="18" charset="-128"/>
              </a:rPr>
              <a:t>、回数増加等を実施</a:t>
            </a:r>
          </a:p>
        </p:txBody>
      </p:sp>
      <p:sp>
        <p:nvSpPr>
          <p:cNvPr id="135" name="正方形/長方形 134">
            <a:extLst>
              <a:ext uri="{FF2B5EF4-FFF2-40B4-BE49-F238E27FC236}">
                <a16:creationId xmlns:a16="http://schemas.microsoft.com/office/drawing/2014/main" id="{437AFB91-F291-4E6C-A71C-6951748DF46B}"/>
              </a:ext>
            </a:extLst>
          </p:cNvPr>
          <p:cNvSpPr/>
          <p:nvPr/>
        </p:nvSpPr>
        <p:spPr>
          <a:xfrm>
            <a:off x="4321091" y="7956751"/>
            <a:ext cx="3147605" cy="6602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36" name="正方形/長方形 135">
            <a:extLst>
              <a:ext uri="{FF2B5EF4-FFF2-40B4-BE49-F238E27FC236}">
                <a16:creationId xmlns:a16="http://schemas.microsoft.com/office/drawing/2014/main" id="{D89001A3-3F86-4A09-BD7C-0A4EC41022C2}"/>
              </a:ext>
            </a:extLst>
          </p:cNvPr>
          <p:cNvSpPr/>
          <p:nvPr/>
        </p:nvSpPr>
        <p:spPr>
          <a:xfrm>
            <a:off x="7903168" y="7994499"/>
            <a:ext cx="4042248" cy="584775"/>
          </a:xfrm>
          <a:prstGeom prst="rect">
            <a:avLst/>
          </a:prstGeom>
          <a:ln w="19050">
            <a:noFill/>
            <a:prstDash val="sysDot"/>
          </a:ln>
        </p:spPr>
        <p:txBody>
          <a:bodyPr wrap="square">
            <a:noAutofit/>
          </a:bodyPr>
          <a:lstStyle/>
          <a:p>
            <a:r>
              <a:rPr lang="ja-JP" altLang="en-US" sz="1600" b="1" u="sng" spc="20" dirty="0">
                <a:latin typeface="UD デジタル 教科書体 NK-B" panose="02020700000000000000" pitchFamily="18" charset="-128"/>
                <a:ea typeface="UD デジタル 教科書体 NK-B" panose="02020700000000000000" pitchFamily="18" charset="-128"/>
              </a:rPr>
              <a:t>高効率・高精度なレーザー技術を動画や施設見学会で紹介</a:t>
            </a:r>
            <a:r>
              <a:rPr lang="en-US" altLang="ja-JP" sz="1600" spc="20" dirty="0">
                <a:latin typeface="UD デジタル 教科書体 NK-B" panose="02020700000000000000" pitchFamily="18" charset="-128"/>
                <a:ea typeface="UD デジタル 教科書体 NK-B" panose="02020700000000000000" pitchFamily="18" charset="-128"/>
              </a:rPr>
              <a:t>【</a:t>
            </a:r>
            <a:r>
              <a:rPr lang="ja-JP" altLang="en-US" sz="1600" spc="20" dirty="0">
                <a:latin typeface="UD デジタル 教科書体 NK-B" panose="02020700000000000000" pitchFamily="18" charset="-128"/>
                <a:ea typeface="UD デジタル 教科書体 NK-B" panose="02020700000000000000" pitchFamily="18" charset="-128"/>
              </a:rPr>
              <a:t>大阪パビリオン、吹田市</a:t>
            </a:r>
            <a:r>
              <a:rPr lang="en-US" altLang="ja-JP" sz="1600" spc="20" dirty="0">
                <a:latin typeface="UD デジタル 教科書体 NK-B" panose="02020700000000000000" pitchFamily="18" charset="-128"/>
                <a:ea typeface="UD デジタル 教科書体 NK-B" panose="02020700000000000000" pitchFamily="18" charset="-128"/>
              </a:rPr>
              <a:t>】</a:t>
            </a:r>
            <a:endParaRPr lang="ja-JP" altLang="en-US" sz="1600" spc="20" dirty="0">
              <a:latin typeface="UD デジタル 教科書体 NK-B" panose="02020700000000000000" pitchFamily="18" charset="-128"/>
              <a:ea typeface="UD デジタル 教科書体 NK-B" panose="02020700000000000000" pitchFamily="18" charset="-128"/>
            </a:endParaRPr>
          </a:p>
        </p:txBody>
      </p:sp>
      <p:sp>
        <p:nvSpPr>
          <p:cNvPr id="137" name="正方形/長方形 136">
            <a:extLst>
              <a:ext uri="{FF2B5EF4-FFF2-40B4-BE49-F238E27FC236}">
                <a16:creationId xmlns:a16="http://schemas.microsoft.com/office/drawing/2014/main" id="{1F1F46D9-7608-4434-B92E-F973822F91CA}"/>
              </a:ext>
            </a:extLst>
          </p:cNvPr>
          <p:cNvSpPr/>
          <p:nvPr/>
        </p:nvSpPr>
        <p:spPr>
          <a:xfrm>
            <a:off x="7882869" y="7975483"/>
            <a:ext cx="4052715" cy="641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38" name="右矢印 32">
            <a:extLst>
              <a:ext uri="{FF2B5EF4-FFF2-40B4-BE49-F238E27FC236}">
                <a16:creationId xmlns:a16="http://schemas.microsoft.com/office/drawing/2014/main" id="{4C9E6607-6DCD-4E2D-A0E7-628B88AFBA8E}"/>
              </a:ext>
            </a:extLst>
          </p:cNvPr>
          <p:cNvSpPr/>
          <p:nvPr/>
        </p:nvSpPr>
        <p:spPr>
          <a:xfrm>
            <a:off x="7563005" y="8039722"/>
            <a:ext cx="213052" cy="535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39" name="正方形/長方形 138">
            <a:extLst>
              <a:ext uri="{FF2B5EF4-FFF2-40B4-BE49-F238E27FC236}">
                <a16:creationId xmlns:a16="http://schemas.microsoft.com/office/drawing/2014/main" id="{554DBC09-092F-4D19-8BA3-98618B376580}"/>
              </a:ext>
            </a:extLst>
          </p:cNvPr>
          <p:cNvSpPr/>
          <p:nvPr/>
        </p:nvSpPr>
        <p:spPr>
          <a:xfrm>
            <a:off x="4311259" y="7728589"/>
            <a:ext cx="1276086" cy="22097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令和</a:t>
            </a:r>
            <a:r>
              <a:rPr kumimoji="1" lang="en-US" altLang="ja-JP" sz="1400" b="1" dirty="0">
                <a:solidFill>
                  <a:schemeClr val="bg1"/>
                </a:solidFill>
                <a:latin typeface="UD デジタル 教科書体 NK-B" panose="02020700000000000000" pitchFamily="18" charset="-128"/>
                <a:ea typeface="UD デジタル 教科書体 NK-B" panose="02020700000000000000" pitchFamily="18" charset="-128"/>
              </a:rPr>
              <a:t>6</a:t>
            </a: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年度</a:t>
            </a:r>
          </a:p>
        </p:txBody>
      </p:sp>
      <p:sp>
        <p:nvSpPr>
          <p:cNvPr id="140" name="正方形/長方形 139">
            <a:extLst>
              <a:ext uri="{FF2B5EF4-FFF2-40B4-BE49-F238E27FC236}">
                <a16:creationId xmlns:a16="http://schemas.microsoft.com/office/drawing/2014/main" id="{AC7C3599-C19C-4D19-9975-41C6319B095B}"/>
              </a:ext>
            </a:extLst>
          </p:cNvPr>
          <p:cNvSpPr/>
          <p:nvPr/>
        </p:nvSpPr>
        <p:spPr>
          <a:xfrm>
            <a:off x="7873037" y="7729815"/>
            <a:ext cx="1879061" cy="25200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万博時にめざす披露</a:t>
            </a:r>
          </a:p>
        </p:txBody>
      </p:sp>
      <p:sp>
        <p:nvSpPr>
          <p:cNvPr id="141" name="正方形/長方形 140">
            <a:extLst>
              <a:ext uri="{FF2B5EF4-FFF2-40B4-BE49-F238E27FC236}">
                <a16:creationId xmlns:a16="http://schemas.microsoft.com/office/drawing/2014/main" id="{02D64BD0-39C3-4EDE-83A4-4365F1EE4A45}"/>
              </a:ext>
            </a:extLst>
          </p:cNvPr>
          <p:cNvSpPr/>
          <p:nvPr/>
        </p:nvSpPr>
        <p:spPr>
          <a:xfrm>
            <a:off x="647129" y="7956750"/>
            <a:ext cx="3260829" cy="6427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42" name="右矢印 32">
            <a:extLst>
              <a:ext uri="{FF2B5EF4-FFF2-40B4-BE49-F238E27FC236}">
                <a16:creationId xmlns:a16="http://schemas.microsoft.com/office/drawing/2014/main" id="{8E7D16FC-E9DC-4296-9D5C-A26C975B593E}"/>
              </a:ext>
            </a:extLst>
          </p:cNvPr>
          <p:cNvSpPr/>
          <p:nvPr/>
        </p:nvSpPr>
        <p:spPr>
          <a:xfrm>
            <a:off x="4010216" y="8038572"/>
            <a:ext cx="213052" cy="535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43" name="テキスト ボックス 142">
            <a:extLst>
              <a:ext uri="{FF2B5EF4-FFF2-40B4-BE49-F238E27FC236}">
                <a16:creationId xmlns:a16="http://schemas.microsoft.com/office/drawing/2014/main" id="{4CD722AD-6241-4009-81D8-D77F265F26DF}"/>
              </a:ext>
            </a:extLst>
          </p:cNvPr>
          <p:cNvSpPr txBox="1"/>
          <p:nvPr/>
        </p:nvSpPr>
        <p:spPr>
          <a:xfrm>
            <a:off x="697564" y="8003865"/>
            <a:ext cx="3230693" cy="584775"/>
          </a:xfrm>
          <a:prstGeom prst="rect">
            <a:avLst/>
          </a:prstGeom>
          <a:noFill/>
        </p:spPr>
        <p:txBody>
          <a:bodyPr wrap="none" rtlCol="0">
            <a:spAutoFit/>
          </a:bodyPr>
          <a:lstStyle/>
          <a:p>
            <a:r>
              <a:rPr lang="ja-JP" altLang="en-US" sz="1600" spc="-80" dirty="0">
                <a:latin typeface="UD デジタル 教科書体 NK-B" panose="02020700000000000000" pitchFamily="18" charset="-128"/>
                <a:ea typeface="UD デジタル 教科書体 NK-B" panose="02020700000000000000" pitchFamily="18" charset="-128"/>
              </a:rPr>
              <a:t>光制御技術及びターゲット供給装置、</a:t>
            </a:r>
            <a:endParaRPr lang="en-US" altLang="ja-JP" sz="1600" spc="-80" dirty="0">
              <a:latin typeface="UD デジタル 教科書体 NK-B" panose="02020700000000000000" pitchFamily="18" charset="-128"/>
              <a:ea typeface="UD デジタル 教科書体 NK-B" panose="02020700000000000000" pitchFamily="18" charset="-128"/>
            </a:endParaRPr>
          </a:p>
          <a:p>
            <a:r>
              <a:rPr lang="ja-JP" altLang="en-US" sz="1600" spc="-80" dirty="0">
                <a:latin typeface="UD デジタル 教科書体 NK-B" panose="02020700000000000000" pitchFamily="18" charset="-128"/>
                <a:ea typeface="UD デジタル 教科書体 NK-B" panose="02020700000000000000" pitchFamily="18" charset="-128"/>
              </a:rPr>
              <a:t>ハイパワーレーザーシステムの開発</a:t>
            </a:r>
          </a:p>
        </p:txBody>
      </p:sp>
      <p:sp>
        <p:nvSpPr>
          <p:cNvPr id="144" name="右矢印 80">
            <a:extLst>
              <a:ext uri="{FF2B5EF4-FFF2-40B4-BE49-F238E27FC236}">
                <a16:creationId xmlns:a16="http://schemas.microsoft.com/office/drawing/2014/main" id="{6D98D55C-AC59-4419-9331-C558E933649D}"/>
              </a:ext>
            </a:extLst>
          </p:cNvPr>
          <p:cNvSpPr/>
          <p:nvPr/>
        </p:nvSpPr>
        <p:spPr>
          <a:xfrm>
            <a:off x="497633" y="7314881"/>
            <a:ext cx="228985" cy="172735"/>
          </a:xfrm>
          <a:prstGeom prst="rightArrow">
            <a:avLst/>
          </a:prstGeom>
          <a:solidFill>
            <a:srgbClr val="0070C0"/>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5" name="正方形/長方形 144">
            <a:extLst>
              <a:ext uri="{FF2B5EF4-FFF2-40B4-BE49-F238E27FC236}">
                <a16:creationId xmlns:a16="http://schemas.microsoft.com/office/drawing/2014/main" id="{598F68DA-BED1-41BE-8F64-F982394458D3}"/>
              </a:ext>
            </a:extLst>
          </p:cNvPr>
          <p:cNvSpPr/>
          <p:nvPr/>
        </p:nvSpPr>
        <p:spPr>
          <a:xfrm>
            <a:off x="629217" y="5208070"/>
            <a:ext cx="1705070" cy="240771"/>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400" b="1" dirty="0">
                <a:solidFill>
                  <a:schemeClr val="bg1"/>
                </a:solidFill>
                <a:latin typeface="UD デジタル 教科書体 NK-B" panose="02020700000000000000" pitchFamily="18" charset="-128"/>
                <a:ea typeface="UD デジタル 教科書体 NK-B" panose="02020700000000000000" pitchFamily="18" charset="-128"/>
              </a:rPr>
              <a:t>R</a:t>
            </a: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５年度までの進捗</a:t>
            </a:r>
          </a:p>
        </p:txBody>
      </p:sp>
      <p:sp>
        <p:nvSpPr>
          <p:cNvPr id="146" name="正方形/長方形 145">
            <a:extLst>
              <a:ext uri="{FF2B5EF4-FFF2-40B4-BE49-F238E27FC236}">
                <a16:creationId xmlns:a16="http://schemas.microsoft.com/office/drawing/2014/main" id="{8FC5A432-0CEB-4CC7-A0CE-D924E3C8959C}"/>
              </a:ext>
            </a:extLst>
          </p:cNvPr>
          <p:cNvSpPr/>
          <p:nvPr/>
        </p:nvSpPr>
        <p:spPr>
          <a:xfrm>
            <a:off x="633285" y="7731160"/>
            <a:ext cx="1705070" cy="240771"/>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400" b="1" dirty="0">
                <a:solidFill>
                  <a:schemeClr val="bg1"/>
                </a:solidFill>
                <a:latin typeface="UD デジタル 教科書体 NK-B" panose="02020700000000000000" pitchFamily="18" charset="-128"/>
                <a:ea typeface="UD デジタル 教科書体 NK-B" panose="02020700000000000000" pitchFamily="18" charset="-128"/>
              </a:rPr>
              <a:t>R</a:t>
            </a:r>
            <a:r>
              <a:rPr kumimoji="1"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５年度までの進捗</a:t>
            </a:r>
          </a:p>
        </p:txBody>
      </p:sp>
      <p:pic>
        <p:nvPicPr>
          <p:cNvPr id="147" name="Google Shape;598;p40">
            <a:extLst>
              <a:ext uri="{FF2B5EF4-FFF2-40B4-BE49-F238E27FC236}">
                <a16:creationId xmlns:a16="http://schemas.microsoft.com/office/drawing/2014/main" id="{46E5B008-A0D2-4A52-9BFA-D862888D5F93}"/>
              </a:ext>
            </a:extLst>
          </p:cNvPr>
          <p:cNvPicPr preferRelativeResize="0"/>
          <p:nvPr/>
        </p:nvPicPr>
        <p:blipFill rotWithShape="1">
          <a:blip r:embed="rId9">
            <a:alphaModFix/>
          </a:blip>
          <a:srcRect l="5330" t="11225" r="4309" b="6186"/>
          <a:stretch/>
        </p:blipFill>
        <p:spPr>
          <a:xfrm>
            <a:off x="8677401" y="6612777"/>
            <a:ext cx="1340284" cy="726991"/>
          </a:xfrm>
          <a:prstGeom prst="rect">
            <a:avLst/>
          </a:prstGeom>
          <a:noFill/>
          <a:ln>
            <a:noFill/>
          </a:ln>
        </p:spPr>
      </p:pic>
      <p:pic>
        <p:nvPicPr>
          <p:cNvPr id="148" name="図 147">
            <a:extLst>
              <a:ext uri="{FF2B5EF4-FFF2-40B4-BE49-F238E27FC236}">
                <a16:creationId xmlns:a16="http://schemas.microsoft.com/office/drawing/2014/main" id="{1E29DD11-83E4-4B7C-9BEC-60CEC12B1951}"/>
              </a:ext>
            </a:extLst>
          </p:cNvPr>
          <p:cNvPicPr>
            <a:picLocks noChangeAspect="1"/>
          </p:cNvPicPr>
          <p:nvPr/>
        </p:nvPicPr>
        <p:blipFill rotWithShape="1">
          <a:blip r:embed="rId10"/>
          <a:srcRect l="28002" t="16885" b="53380"/>
          <a:stretch/>
        </p:blipFill>
        <p:spPr>
          <a:xfrm>
            <a:off x="10763126" y="6624525"/>
            <a:ext cx="1294934" cy="709523"/>
          </a:xfrm>
          <a:prstGeom prst="rect">
            <a:avLst/>
          </a:prstGeom>
        </p:spPr>
      </p:pic>
      <p:pic>
        <p:nvPicPr>
          <p:cNvPr id="149" name="図 148">
            <a:extLst>
              <a:ext uri="{FF2B5EF4-FFF2-40B4-BE49-F238E27FC236}">
                <a16:creationId xmlns:a16="http://schemas.microsoft.com/office/drawing/2014/main" id="{8751356C-FE6C-4689-854D-86E70BA7E0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5525" y="4090364"/>
            <a:ext cx="378281" cy="719658"/>
          </a:xfrm>
          <a:prstGeom prst="rect">
            <a:avLst/>
          </a:prstGeom>
        </p:spPr>
      </p:pic>
      <p:pic>
        <p:nvPicPr>
          <p:cNvPr id="150" name="図 149">
            <a:extLst>
              <a:ext uri="{FF2B5EF4-FFF2-40B4-BE49-F238E27FC236}">
                <a16:creationId xmlns:a16="http://schemas.microsoft.com/office/drawing/2014/main" id="{DF312460-A37C-4DD6-8BEA-89DC11FAA7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36466" y="4095067"/>
            <a:ext cx="968990" cy="726743"/>
          </a:xfrm>
          <a:prstGeom prst="rect">
            <a:avLst/>
          </a:prstGeom>
        </p:spPr>
      </p:pic>
    </p:spTree>
    <p:extLst>
      <p:ext uri="{BB962C8B-B14F-4D97-AF65-F5344CB8AC3E}">
        <p14:creationId xmlns:p14="http://schemas.microsoft.com/office/powerpoint/2010/main" val="38865740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1953</Words>
  <Application>Microsoft Office PowerPoint</Application>
  <PresentationFormat>A3 297x420 mm</PresentationFormat>
  <Paragraphs>211</Paragraphs>
  <Slides>8</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BIZ UDゴシック</vt:lpstr>
      <vt:lpstr>Meiryo UI</vt:lpstr>
      <vt:lpstr>UD デジタル 教科書体 NK-B</vt:lpstr>
      <vt:lpstr>Yu Gothic UI Semibold</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2022-07-01T08:52:53Z</dcterms:created>
  <dcterms:modified xsi:type="dcterms:W3CDTF">2024-11-05T06:57:55Z</dcterms:modified>
</cp:coreProperties>
</file>