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5" r:id="rId2"/>
    <p:sldId id="264" r:id="rId3"/>
    <p:sldId id="263" r:id="rId4"/>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660"/>
  </p:normalViewPr>
  <p:slideViewPr>
    <p:cSldViewPr snapToGrid="0">
      <p:cViewPr varScale="1">
        <p:scale>
          <a:sx n="82" d="100"/>
          <a:sy n="82" d="100"/>
        </p:scale>
        <p:origin x="619"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058"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6A132BB-1288-4DDD-A9A9-CEA762C31727}" type="datetimeFigureOut">
              <a:rPr kumimoji="1" lang="ja-JP" altLang="en-US" smtClean="0"/>
              <a:t>2024/11/5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8C432D0-E350-443C-AEFC-1C87ACBD08FF}" type="slidenum">
              <a:rPr kumimoji="1" lang="ja-JP" altLang="en-US" smtClean="0"/>
              <a:t>‹#›</a:t>
            </a:fld>
            <a:endParaRPr kumimoji="1" lang="ja-JP" altLang="en-US"/>
          </a:p>
        </p:txBody>
      </p:sp>
    </p:spTree>
    <p:extLst>
      <p:ext uri="{BB962C8B-B14F-4D97-AF65-F5344CB8AC3E}">
        <p14:creationId xmlns:p14="http://schemas.microsoft.com/office/powerpoint/2010/main" val="27120398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88C432D0-E350-443C-AEFC-1C87ACBD08FF}" type="slidenum">
              <a:rPr kumimoji="1" lang="ja-JP" altLang="en-US" smtClean="0"/>
              <a:t>3</a:t>
            </a:fld>
            <a:endParaRPr kumimoji="1" lang="ja-JP" altLang="en-US"/>
          </a:p>
        </p:txBody>
      </p:sp>
    </p:spTree>
    <p:extLst>
      <p:ext uri="{BB962C8B-B14F-4D97-AF65-F5344CB8AC3E}">
        <p14:creationId xmlns:p14="http://schemas.microsoft.com/office/powerpoint/2010/main" val="2009880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6B1996-464D-4332-986A-AD4F57F5426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0AB2213-5EE7-4336-9785-8CA57AFA91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E03F0F6-DA74-458C-A808-506CA6BBAAF2}"/>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0CB8D39B-29E0-427B-A61C-14827A407A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105ED5-8AB5-4649-B070-4EDA721EFCD4}"/>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525744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C8C5AB-9FB5-4796-8337-BF7B9EDFE8F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E57A5AB-30AE-4535-91B1-3D46BF2DD2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599A26-561C-4F66-8903-F9C784450E47}"/>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6B9CD8B9-40CD-49DE-9416-385B14CFC0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1B673D-433D-4A2D-AE77-1888C59B9A94}"/>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1694529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13432C7-F456-4A32-913D-BF6CC1C9027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049D50A-87D7-4DA4-B34D-9AABC81547B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EFEA7C8-910A-4A45-865E-B1253E3EFA87}"/>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DA141548-5F15-47D6-8AFB-1AEE57F6BD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63166F-6519-4A5B-832E-A25D4553D524}"/>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87421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9578A0-A35E-48BA-BF07-BCFAA5A5EA4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D4CA298-367A-4A4E-B614-089B8883A99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FA29D5-F07A-4538-9DB4-26EE44EDC626}"/>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600C5450-66BB-4964-BBA3-79DBBD25BC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FD2D3E-9D72-4CD1-AC2C-B0E3E148388F}"/>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865227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25A6DD-E6B7-42D7-A38A-E05B07B5D14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1160961-D77A-4C86-BD2F-19B311C77C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F6F0035-45D8-43FC-B54D-4238B349B425}"/>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EA3C81C8-4AF2-4E6A-9E40-7275E2A671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62D1A9-F01D-443E-B2BE-AD1326AA54E4}"/>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249970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F8F18E-2998-4D83-A095-37C9DC68A0C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3628150-6C6A-49C8-83DC-BE2621206BE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C58BCF-9D4C-4006-BB52-A4D51B6D2C6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9B46E75-D8C3-41F1-AA23-745367375140}"/>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BE2E9C20-2465-4F90-B8A0-F0EBA9F5BA6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D8F96A-6988-44CF-8722-88C38EBC72C8}"/>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212154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841DF8-25D6-4482-8C14-BF3EDD89ABB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DD1077-3989-4C90-93CF-DC412438A4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8933FBA-B559-4134-A2A2-DE9863AEAE8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E5CBC2B-FDC6-4412-B67A-C04362A3CB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CD2392D-DEA7-4E2D-B0F4-73960E7B502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5BECF2E-5697-45CE-A156-8F546FCB7986}"/>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8" name="フッター プレースホルダー 7">
            <a:extLst>
              <a:ext uri="{FF2B5EF4-FFF2-40B4-BE49-F238E27FC236}">
                <a16:creationId xmlns:a16="http://schemas.microsoft.com/office/drawing/2014/main" id="{43C114B7-0D08-41BF-AFFA-0A34D4FF57C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1FA716E-9C7C-46CD-BD92-9628A5F8DB18}"/>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3271778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3C7406-2EEC-415D-B00C-9391D28480F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3CCBBBD-334A-426E-91C3-4ADB5813C1F9}"/>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4" name="フッター プレースホルダー 3">
            <a:extLst>
              <a:ext uri="{FF2B5EF4-FFF2-40B4-BE49-F238E27FC236}">
                <a16:creationId xmlns:a16="http://schemas.microsoft.com/office/drawing/2014/main" id="{1A9021B4-7367-4DD3-B7EF-9115D55BDB6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35479F6-382F-4FC1-9B52-B32142ECB678}"/>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314226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74867BF-1396-4DD6-B7E8-65C619057695}"/>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3" name="フッター プレースホルダー 2">
            <a:extLst>
              <a:ext uri="{FF2B5EF4-FFF2-40B4-BE49-F238E27FC236}">
                <a16:creationId xmlns:a16="http://schemas.microsoft.com/office/drawing/2014/main" id="{3ABAFB37-255A-4F44-BB38-C722F773EB1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0BAF892-B6B0-4CCA-952B-84AEE407FECC}"/>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371007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DEB28B-7E82-4990-A1D6-2BE3E7E723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82EC536-0797-49DE-B065-CE08F44E68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0D7FF7E-2B9C-4201-94A9-48CA7D37A3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5B817E-9416-45B7-99C1-18A57493D633}"/>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DCC534B0-A5CD-4EF0-B59F-D2387B0C1BE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CFA6AF-9F4A-4ED2-A1E6-2DE8240FA917}"/>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3725373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5361F4-2299-43DD-8BEB-D61BD8B8973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F7F94C7-BAD6-4408-8C0B-BC64786918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67A8497-9AFB-4D33-A937-2746A2343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4686625-FB6C-4ABF-BE90-B2414C4FF18C}"/>
              </a:ext>
            </a:extLst>
          </p:cNvPr>
          <p:cNvSpPr>
            <a:spLocks noGrp="1"/>
          </p:cNvSpPr>
          <p:nvPr>
            <p:ph type="dt" sz="half" idx="10"/>
          </p:nvPr>
        </p:nvSpPr>
        <p:spPr/>
        <p:txBody>
          <a:bodyPr/>
          <a:lstStyle/>
          <a:p>
            <a:fld id="{DCF8D246-89CA-4EF8-9AD8-20FC95AA2331}" type="datetimeFigureOut">
              <a:rPr kumimoji="1" lang="ja-JP" altLang="en-US" smtClean="0"/>
              <a:t>2024/11/5</a:t>
            </a:fld>
            <a:endParaRPr kumimoji="1" lang="ja-JP" altLang="en-US"/>
          </a:p>
        </p:txBody>
      </p:sp>
      <p:sp>
        <p:nvSpPr>
          <p:cNvPr id="6" name="フッター プレースホルダー 5">
            <a:extLst>
              <a:ext uri="{FF2B5EF4-FFF2-40B4-BE49-F238E27FC236}">
                <a16:creationId xmlns:a16="http://schemas.microsoft.com/office/drawing/2014/main" id="{65E7E0D6-1D47-4400-8FFC-705E0E8A318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2DA87F-8FC5-43E9-B848-65C23C9B7586}"/>
              </a:ext>
            </a:extLst>
          </p:cNvPr>
          <p:cNvSpPr>
            <a:spLocks noGrp="1"/>
          </p:cNvSpPr>
          <p:nvPr>
            <p:ph type="sldNum" sz="quarter" idx="12"/>
          </p:nvPr>
        </p:nvSpPr>
        <p:spPr/>
        <p:txBody>
          <a:body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3175904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C260D85-DA89-4C57-BCC8-D7192060C8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C45C39-41D9-44F7-8616-CCE4B1B8EA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0E028E2-5662-474E-A0A8-78A4991192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8D246-89CA-4EF8-9AD8-20FC95AA2331}" type="datetimeFigureOut">
              <a:rPr kumimoji="1" lang="ja-JP" altLang="en-US" smtClean="0"/>
              <a:t>2024/11/5</a:t>
            </a:fld>
            <a:endParaRPr kumimoji="1" lang="ja-JP" altLang="en-US"/>
          </a:p>
        </p:txBody>
      </p:sp>
      <p:sp>
        <p:nvSpPr>
          <p:cNvPr id="5" name="フッター プレースホルダー 4">
            <a:extLst>
              <a:ext uri="{FF2B5EF4-FFF2-40B4-BE49-F238E27FC236}">
                <a16:creationId xmlns:a16="http://schemas.microsoft.com/office/drawing/2014/main" id="{353C1B51-9D5E-4156-862E-6533FE24AA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1081D3C-716F-409C-8E81-EE2D61EEC1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90ABC-00C9-4FDE-BB2C-95833EF8CDA7}" type="slidenum">
              <a:rPr kumimoji="1" lang="ja-JP" altLang="en-US" smtClean="0"/>
              <a:t>‹#›</a:t>
            </a:fld>
            <a:endParaRPr kumimoji="1" lang="ja-JP" altLang="en-US"/>
          </a:p>
        </p:txBody>
      </p:sp>
    </p:spTree>
    <p:extLst>
      <p:ext uri="{BB962C8B-B14F-4D97-AF65-F5344CB8AC3E}">
        <p14:creationId xmlns:p14="http://schemas.microsoft.com/office/powerpoint/2010/main" val="2105534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757A0404-6F1E-4460-8499-1222CBAD78A1}"/>
              </a:ext>
            </a:extLst>
          </p:cNvPr>
          <p:cNvSpPr/>
          <p:nvPr/>
        </p:nvSpPr>
        <p:spPr>
          <a:xfrm>
            <a:off x="565265" y="5998387"/>
            <a:ext cx="11027378" cy="70510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D758AAB5-2488-4B16-BC86-CB90DB91AA96}"/>
              </a:ext>
            </a:extLst>
          </p:cNvPr>
          <p:cNvSpPr/>
          <p:nvPr/>
        </p:nvSpPr>
        <p:spPr>
          <a:xfrm>
            <a:off x="565265" y="545904"/>
            <a:ext cx="11027378" cy="481782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EBD3E83-8FD7-4FBE-AEF0-5B1423BDB546}"/>
              </a:ext>
            </a:extLst>
          </p:cNvPr>
          <p:cNvSpPr txBox="1"/>
          <p:nvPr/>
        </p:nvSpPr>
        <p:spPr>
          <a:xfrm>
            <a:off x="213565" y="104229"/>
            <a:ext cx="11027378" cy="400110"/>
          </a:xfrm>
          <a:prstGeom prst="rect">
            <a:avLst/>
          </a:prstGeom>
          <a:noFill/>
        </p:spPr>
        <p:txBody>
          <a:bodyPr wrap="none" rtlCol="0">
            <a:spAutoFit/>
          </a:bodyPr>
          <a:lstStyle/>
          <a:p>
            <a:r>
              <a:rPr lang="ja-JP" altLang="en-US" sz="2000" b="1" i="0" dirty="0">
                <a:solidFill>
                  <a:srgbClr val="333333"/>
                </a:solidFill>
                <a:effectLst/>
                <a:latin typeface="ＭＳ 明朝" panose="02020609040205080304" pitchFamily="17" charset="-128"/>
                <a:ea typeface="ＭＳ 明朝" panose="02020609040205080304" pitchFamily="17" charset="-128"/>
              </a:rPr>
              <a:t>大阪府気候変動対策の推進に関する条例の改正案（</a:t>
            </a:r>
            <a:r>
              <a:rPr lang="ja-JP" altLang="en-US" sz="2000" b="1" dirty="0">
                <a:solidFill>
                  <a:srgbClr val="333333"/>
                </a:solidFill>
                <a:latin typeface="ＭＳ 明朝" panose="02020609040205080304" pitchFamily="17" charset="-128"/>
                <a:ea typeface="ＭＳ 明朝" panose="02020609040205080304" pitchFamily="17" charset="-128"/>
              </a:rPr>
              <a:t>建築物省エネ法の改正　≪</a:t>
            </a:r>
            <a:r>
              <a:rPr lang="en-US" altLang="ja-JP" sz="2000" b="1" dirty="0">
                <a:solidFill>
                  <a:srgbClr val="333333"/>
                </a:solidFill>
                <a:latin typeface="ＭＳ 明朝" panose="02020609040205080304" pitchFamily="17" charset="-128"/>
                <a:ea typeface="ＭＳ 明朝" panose="02020609040205080304" pitchFamily="17" charset="-128"/>
              </a:rPr>
              <a:t>R7.4</a:t>
            </a:r>
            <a:r>
              <a:rPr lang="ja-JP" altLang="en-US" sz="2000" b="1" dirty="0">
                <a:solidFill>
                  <a:srgbClr val="333333"/>
                </a:solidFill>
                <a:latin typeface="ＭＳ 明朝" panose="02020609040205080304" pitchFamily="17" charset="-128"/>
                <a:ea typeface="ＭＳ 明朝" panose="02020609040205080304" pitchFamily="17" charset="-128"/>
              </a:rPr>
              <a:t>施行≫　</a:t>
            </a:r>
            <a:r>
              <a:rPr lang="ja-JP" altLang="en-US" sz="2000" b="1" i="0" dirty="0">
                <a:solidFill>
                  <a:srgbClr val="333333"/>
                </a:solidFill>
                <a:effectLst/>
                <a:latin typeface="ＭＳ 明朝" panose="02020609040205080304" pitchFamily="17" charset="-128"/>
                <a:ea typeface="ＭＳ 明朝" panose="02020609040205080304" pitchFamily="17" charset="-128"/>
              </a:rPr>
              <a:t>）</a:t>
            </a:r>
            <a:endParaRPr kumimoji="1" lang="ja-JP" altLang="en-US" sz="2000" b="1" dirty="0"/>
          </a:p>
        </p:txBody>
      </p:sp>
      <p:sp>
        <p:nvSpPr>
          <p:cNvPr id="7" name="テキスト ボックス 6">
            <a:extLst>
              <a:ext uri="{FF2B5EF4-FFF2-40B4-BE49-F238E27FC236}">
                <a16:creationId xmlns:a16="http://schemas.microsoft.com/office/drawing/2014/main" id="{6924B3B8-DEAB-4AA0-A3D5-06AF6D8814F6}"/>
              </a:ext>
            </a:extLst>
          </p:cNvPr>
          <p:cNvSpPr txBox="1"/>
          <p:nvPr/>
        </p:nvSpPr>
        <p:spPr>
          <a:xfrm>
            <a:off x="657088" y="653145"/>
            <a:ext cx="3339376" cy="400110"/>
          </a:xfrm>
          <a:prstGeom prst="rect">
            <a:avLst/>
          </a:prstGeom>
          <a:noFill/>
        </p:spPr>
        <p:txBody>
          <a:bodyPr wrap="none" rtlCol="0">
            <a:spAutoFit/>
          </a:bodyPr>
          <a:lstStyle/>
          <a:p>
            <a:r>
              <a:rPr kumimoji="1" lang="ja-JP" altLang="en-US" sz="2000" b="1" u="sng" dirty="0"/>
              <a:t>建築物省エネ法第</a:t>
            </a:r>
            <a:r>
              <a:rPr kumimoji="1" lang="en-US" altLang="ja-JP" sz="2000" b="1" u="sng" dirty="0"/>
              <a:t>10</a:t>
            </a:r>
            <a:r>
              <a:rPr lang="ja-JP" altLang="en-US" sz="2000" b="1" u="sng" dirty="0"/>
              <a:t>・</a:t>
            </a:r>
            <a:r>
              <a:rPr kumimoji="1" lang="en-US" altLang="ja-JP" sz="2000" b="1" u="sng" dirty="0"/>
              <a:t>11</a:t>
            </a:r>
            <a:r>
              <a:rPr kumimoji="1" lang="ja-JP" altLang="en-US" sz="2000" b="1" u="sng" dirty="0"/>
              <a:t>条</a:t>
            </a:r>
          </a:p>
        </p:txBody>
      </p:sp>
      <p:sp>
        <p:nvSpPr>
          <p:cNvPr id="8" name="テキスト ボックス 7">
            <a:extLst>
              <a:ext uri="{FF2B5EF4-FFF2-40B4-BE49-F238E27FC236}">
                <a16:creationId xmlns:a16="http://schemas.microsoft.com/office/drawing/2014/main" id="{1E16799D-5BC2-43CC-9AED-A80A906A8D9E}"/>
              </a:ext>
            </a:extLst>
          </p:cNvPr>
          <p:cNvSpPr txBox="1"/>
          <p:nvPr/>
        </p:nvSpPr>
        <p:spPr>
          <a:xfrm>
            <a:off x="657088" y="4091053"/>
            <a:ext cx="10802957" cy="1231106"/>
          </a:xfrm>
          <a:prstGeom prst="rect">
            <a:avLst/>
          </a:prstGeom>
          <a:noFill/>
        </p:spPr>
        <p:txBody>
          <a:bodyPr wrap="none" rtlCol="0">
            <a:spAutoFit/>
          </a:bodyPr>
          <a:lstStyle/>
          <a:p>
            <a:r>
              <a:rPr kumimoji="1" lang="ja-JP" altLang="en-US" sz="2000" b="1" u="sng" dirty="0"/>
              <a:t>建築物省エネ法第</a:t>
            </a:r>
            <a:r>
              <a:rPr kumimoji="1" lang="en-US" altLang="ja-JP" sz="2000" b="1" u="sng" dirty="0"/>
              <a:t>6</a:t>
            </a:r>
            <a:r>
              <a:rPr kumimoji="1" lang="ja-JP" altLang="en-US" sz="2000" b="1" u="sng" dirty="0"/>
              <a:t>条第</a:t>
            </a:r>
            <a:r>
              <a:rPr kumimoji="1" lang="en-US" altLang="ja-JP" sz="2000" b="1" u="sng" dirty="0"/>
              <a:t>3</a:t>
            </a:r>
            <a:r>
              <a:rPr kumimoji="1" lang="ja-JP" altLang="en-US" sz="2000" b="1" u="sng" dirty="0"/>
              <a:t>項</a:t>
            </a:r>
            <a:endParaRPr kumimoji="1" lang="en-US" altLang="ja-JP" sz="2000" b="1" u="sng" dirty="0"/>
          </a:p>
          <a:p>
            <a:r>
              <a:rPr kumimoji="1" lang="ja-JP" altLang="en-US" dirty="0"/>
              <a:t>　建築士は、建築物の建築又は修繕等に係る設計を行うときは、国土交通省令で定めるところにより、</a:t>
            </a:r>
            <a:endParaRPr kumimoji="1" lang="en-US" altLang="ja-JP" dirty="0"/>
          </a:p>
          <a:p>
            <a:r>
              <a:rPr lang="ja-JP" altLang="en-US" dirty="0"/>
              <a:t>　</a:t>
            </a:r>
            <a:r>
              <a:rPr kumimoji="1" lang="ja-JP" altLang="en-US" dirty="0"/>
              <a:t>当該設計の委託をした建築主に対し、当該設計に係る建築物のエネルギー消費性能その他建築物の</a:t>
            </a:r>
            <a:endParaRPr kumimoji="1" lang="en-US" altLang="ja-JP" dirty="0"/>
          </a:p>
          <a:p>
            <a:r>
              <a:rPr kumimoji="1" lang="ja-JP" altLang="en-US" dirty="0"/>
              <a:t>　エネルギー消費性能の向上に資する事項について説明するよう努めなければならない。</a:t>
            </a:r>
          </a:p>
        </p:txBody>
      </p:sp>
      <p:pic>
        <p:nvPicPr>
          <p:cNvPr id="10" name="図 9">
            <a:extLst>
              <a:ext uri="{FF2B5EF4-FFF2-40B4-BE49-F238E27FC236}">
                <a16:creationId xmlns:a16="http://schemas.microsoft.com/office/drawing/2014/main" id="{9CF4D84C-108D-476D-A365-7C6B9DDF9A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9346" y="1118575"/>
            <a:ext cx="4756619" cy="2906418"/>
          </a:xfrm>
          <a:prstGeom prst="rect">
            <a:avLst/>
          </a:prstGeom>
        </p:spPr>
      </p:pic>
      <p:sp>
        <p:nvSpPr>
          <p:cNvPr id="11" name="矢印: 下 10">
            <a:extLst>
              <a:ext uri="{FF2B5EF4-FFF2-40B4-BE49-F238E27FC236}">
                <a16:creationId xmlns:a16="http://schemas.microsoft.com/office/drawing/2014/main" id="{2C2B2A86-78D7-4472-820C-F7A7657DD82F}"/>
              </a:ext>
            </a:extLst>
          </p:cNvPr>
          <p:cNvSpPr/>
          <p:nvPr/>
        </p:nvSpPr>
        <p:spPr>
          <a:xfrm>
            <a:off x="4878168" y="5437357"/>
            <a:ext cx="1698171" cy="4980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86566C58-EECA-4FE6-90C9-0039E87858E9}"/>
              </a:ext>
            </a:extLst>
          </p:cNvPr>
          <p:cNvSpPr txBox="1"/>
          <p:nvPr/>
        </p:nvSpPr>
        <p:spPr>
          <a:xfrm>
            <a:off x="796187" y="6186144"/>
            <a:ext cx="10644261" cy="369332"/>
          </a:xfrm>
          <a:prstGeom prst="rect">
            <a:avLst/>
          </a:prstGeom>
          <a:noFill/>
        </p:spPr>
        <p:txBody>
          <a:bodyPr wrap="none" rtlCol="0">
            <a:spAutoFit/>
          </a:bodyPr>
          <a:lstStyle/>
          <a:p>
            <a:r>
              <a:rPr lang="ja-JP" altLang="en-US" sz="1800" b="1" i="0" dirty="0">
                <a:solidFill>
                  <a:srgbClr val="333333"/>
                </a:solidFill>
                <a:effectLst/>
                <a:latin typeface="ＭＳ 明朝" panose="02020609040205080304" pitchFamily="17" charset="-128"/>
                <a:ea typeface="ＭＳ 明朝" panose="02020609040205080304" pitchFamily="17" charset="-128"/>
              </a:rPr>
              <a:t>大阪府気候変動対策の推進に関する条例の建築物に関する規制について、重複する内容の削除が必要</a:t>
            </a:r>
            <a:endParaRPr kumimoji="1" lang="ja-JP" altLang="en-US" dirty="0"/>
          </a:p>
        </p:txBody>
      </p:sp>
      <p:sp>
        <p:nvSpPr>
          <p:cNvPr id="12" name="テキスト ボックス 11">
            <a:extLst>
              <a:ext uri="{FF2B5EF4-FFF2-40B4-BE49-F238E27FC236}">
                <a16:creationId xmlns:a16="http://schemas.microsoft.com/office/drawing/2014/main" id="{32DA25EA-7C44-40CF-B2F5-5AD1FD9D2C90}"/>
              </a:ext>
            </a:extLst>
          </p:cNvPr>
          <p:cNvSpPr txBox="1"/>
          <p:nvPr/>
        </p:nvSpPr>
        <p:spPr>
          <a:xfrm>
            <a:off x="10766676" y="127294"/>
            <a:ext cx="1347543" cy="369332"/>
          </a:xfrm>
          <a:prstGeom prst="rect">
            <a:avLst/>
          </a:prstGeom>
          <a:solidFill>
            <a:schemeClr val="bg1"/>
          </a:solidFill>
          <a:ln>
            <a:solidFill>
              <a:schemeClr val="accent1"/>
            </a:solidFill>
          </a:ln>
        </p:spPr>
        <p:txBody>
          <a:bodyPr wrap="square" rtlCol="0">
            <a:spAutoFit/>
          </a:bodyPr>
          <a:lstStyle/>
          <a:p>
            <a:pPr algn="ctr"/>
            <a:r>
              <a:rPr kumimoji="1" lang="ja-JP" altLang="en-US" dirty="0"/>
              <a:t>資料３</a:t>
            </a:r>
            <a:r>
              <a:rPr kumimoji="1" lang="en-US" altLang="ja-JP" dirty="0"/>
              <a:t>-1</a:t>
            </a:r>
            <a:endParaRPr kumimoji="1" lang="ja-JP" altLang="en-US" dirty="0"/>
          </a:p>
        </p:txBody>
      </p:sp>
    </p:spTree>
    <p:extLst>
      <p:ext uri="{BB962C8B-B14F-4D97-AF65-F5344CB8AC3E}">
        <p14:creationId xmlns:p14="http://schemas.microsoft.com/office/powerpoint/2010/main" val="85380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3FAD81F9-42F1-4D2D-9CD7-220587C981C3}"/>
              </a:ext>
            </a:extLst>
          </p:cNvPr>
          <p:cNvGraphicFramePr>
            <a:graphicFrameLocks noGrp="1"/>
          </p:cNvGraphicFramePr>
          <p:nvPr>
            <p:extLst>
              <p:ext uri="{D42A27DB-BD31-4B8C-83A1-F6EECF244321}">
                <p14:modId xmlns:p14="http://schemas.microsoft.com/office/powerpoint/2010/main" val="996186704"/>
              </p:ext>
            </p:extLst>
          </p:nvPr>
        </p:nvGraphicFramePr>
        <p:xfrm>
          <a:off x="224618" y="557765"/>
          <a:ext cx="11728936" cy="6164202"/>
        </p:xfrm>
        <a:graphic>
          <a:graphicData uri="http://schemas.openxmlformats.org/drawingml/2006/table">
            <a:tbl>
              <a:tblPr firstRow="1" bandRow="1">
                <a:tableStyleId>{5C22544A-7EE6-4342-B048-85BDC9FD1C3A}</a:tableStyleId>
              </a:tblPr>
              <a:tblGrid>
                <a:gridCol w="1701475">
                  <a:extLst>
                    <a:ext uri="{9D8B030D-6E8A-4147-A177-3AD203B41FA5}">
                      <a16:colId xmlns:a16="http://schemas.microsoft.com/office/drawing/2014/main" val="2490456560"/>
                    </a:ext>
                  </a:extLst>
                </a:gridCol>
                <a:gridCol w="2099148">
                  <a:extLst>
                    <a:ext uri="{9D8B030D-6E8A-4147-A177-3AD203B41FA5}">
                      <a16:colId xmlns:a16="http://schemas.microsoft.com/office/drawing/2014/main" val="2391289944"/>
                    </a:ext>
                  </a:extLst>
                </a:gridCol>
                <a:gridCol w="2186939">
                  <a:extLst>
                    <a:ext uri="{9D8B030D-6E8A-4147-A177-3AD203B41FA5}">
                      <a16:colId xmlns:a16="http://schemas.microsoft.com/office/drawing/2014/main" val="1958472577"/>
                    </a:ext>
                  </a:extLst>
                </a:gridCol>
                <a:gridCol w="2353253">
                  <a:extLst>
                    <a:ext uri="{9D8B030D-6E8A-4147-A177-3AD203B41FA5}">
                      <a16:colId xmlns:a16="http://schemas.microsoft.com/office/drawing/2014/main" val="2405813523"/>
                    </a:ext>
                  </a:extLst>
                </a:gridCol>
                <a:gridCol w="3388121">
                  <a:extLst>
                    <a:ext uri="{9D8B030D-6E8A-4147-A177-3AD203B41FA5}">
                      <a16:colId xmlns:a16="http://schemas.microsoft.com/office/drawing/2014/main" val="4095133652"/>
                    </a:ext>
                  </a:extLst>
                </a:gridCol>
              </a:tblGrid>
              <a:tr h="523692">
                <a:tc>
                  <a:txBody>
                    <a:bodyPr/>
                    <a:lstStyle/>
                    <a:p>
                      <a:pPr algn="ctr"/>
                      <a:endParaRPr kumimoji="1" lang="ja-JP" altLang="en-US" dirty="0"/>
                    </a:p>
                  </a:txBody>
                  <a:tcPr/>
                </a:tc>
                <a:tc gridSpan="2">
                  <a:txBody>
                    <a:bodyPr/>
                    <a:lstStyle/>
                    <a:p>
                      <a:pPr algn="ctr"/>
                      <a:r>
                        <a:rPr kumimoji="1" lang="ja-JP" altLang="en-US" dirty="0"/>
                        <a:t>非住宅</a:t>
                      </a:r>
                      <a:endParaRPr kumimoji="1" lang="en-US" altLang="ja-JP" dirty="0"/>
                    </a:p>
                  </a:txBody>
                  <a:tcPr/>
                </a:tc>
                <a:tc hMerge="1">
                  <a:txBody>
                    <a:bodyPr/>
                    <a:lstStyle/>
                    <a:p>
                      <a:endParaRPr kumimoji="1" lang="ja-JP" altLang="en-US" dirty="0"/>
                    </a:p>
                  </a:txBody>
                  <a:tcPr/>
                </a:tc>
                <a:tc gridSpan="2">
                  <a:txBody>
                    <a:bodyPr/>
                    <a:lstStyle/>
                    <a:p>
                      <a:pPr algn="ctr"/>
                      <a:r>
                        <a:rPr kumimoji="1" lang="ja-JP" altLang="en-US" dirty="0"/>
                        <a:t>住宅</a:t>
                      </a:r>
                      <a:endParaRPr kumimoji="1" lang="en-US" altLang="ja-JP" dirty="0"/>
                    </a:p>
                  </a:txBody>
                  <a:tcPr/>
                </a:tc>
                <a:tc hMerge="1">
                  <a:txBody>
                    <a:bodyPr/>
                    <a:lstStyle/>
                    <a:p>
                      <a:endParaRPr kumimoji="1" lang="ja-JP" altLang="en-US" dirty="0"/>
                    </a:p>
                  </a:txBody>
                  <a:tcPr/>
                </a:tc>
                <a:extLst>
                  <a:ext uri="{0D108BD9-81ED-4DB2-BD59-A6C34878D82A}">
                    <a16:rowId xmlns:a16="http://schemas.microsoft.com/office/drawing/2014/main" val="3926731805"/>
                  </a:ext>
                </a:extLst>
              </a:tr>
              <a:tr h="858004">
                <a:tc>
                  <a:txBody>
                    <a:bodyPr/>
                    <a:lstStyle/>
                    <a:p>
                      <a:pPr algn="ctr"/>
                      <a:endParaRPr kumimoji="1" lang="ja-JP" altLang="en-US" dirty="0"/>
                    </a:p>
                  </a:txBody>
                  <a:tcPr/>
                </a:tc>
                <a:tc>
                  <a:txBody>
                    <a:bodyPr/>
                    <a:lstStyle/>
                    <a:p>
                      <a:pPr algn="ctr"/>
                      <a:r>
                        <a:rPr kumimoji="1" lang="ja-JP" altLang="en-US" dirty="0"/>
                        <a:t>建築物省エネ法</a:t>
                      </a:r>
                      <a:endParaRPr kumimoji="1" lang="en-US" altLang="ja-JP" dirty="0"/>
                    </a:p>
                    <a:p>
                      <a:pPr algn="ctr"/>
                      <a:r>
                        <a:rPr kumimoji="1" lang="ja-JP" altLang="en-US" dirty="0"/>
                        <a:t>による規制</a:t>
                      </a:r>
                      <a:endParaRPr kumimoji="1" lang="en-US" altLang="ja-JP" dirty="0"/>
                    </a:p>
                  </a:txBody>
                  <a:tcPr/>
                </a:tc>
                <a:tc>
                  <a:txBody>
                    <a:bodyPr/>
                    <a:lstStyle/>
                    <a:p>
                      <a:pPr algn="ctr"/>
                      <a:r>
                        <a:rPr kumimoji="1" lang="ja-JP" altLang="en-US" dirty="0"/>
                        <a:t>条例による規制</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建築物省エネ法</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による規制</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条例による規制</a:t>
                      </a:r>
                    </a:p>
                  </a:txBody>
                  <a:tcPr/>
                </a:tc>
                <a:extLst>
                  <a:ext uri="{0D108BD9-81ED-4DB2-BD59-A6C34878D82A}">
                    <a16:rowId xmlns:a16="http://schemas.microsoft.com/office/drawing/2014/main" val="1072199058"/>
                  </a:ext>
                </a:extLst>
              </a:tr>
              <a:tr h="1287799">
                <a:tc>
                  <a:txBody>
                    <a:bodyPr/>
                    <a:lstStyle/>
                    <a:p>
                      <a:pPr algn="ctr"/>
                      <a:r>
                        <a:rPr kumimoji="1" lang="ja-JP" altLang="en-US" dirty="0"/>
                        <a:t>大規模</a:t>
                      </a:r>
                      <a:endParaRPr kumimoji="1" lang="en-US" altLang="ja-JP" dirty="0"/>
                    </a:p>
                    <a:p>
                      <a:pPr algn="ctr"/>
                      <a:r>
                        <a:rPr kumimoji="1" lang="ja-JP" altLang="en-US" sz="1400" dirty="0"/>
                        <a:t>（</a:t>
                      </a:r>
                      <a:r>
                        <a:rPr kumimoji="1" lang="en-US" altLang="ja-JP" sz="1400" dirty="0"/>
                        <a:t>2,000</a:t>
                      </a:r>
                      <a:r>
                        <a:rPr kumimoji="1" lang="ja-JP" altLang="en-US" sz="1400" dirty="0"/>
                        <a:t>㎡以上）</a:t>
                      </a:r>
                    </a:p>
                  </a:txBody>
                  <a:tcPr/>
                </a:tc>
                <a:tc>
                  <a:txBody>
                    <a:bodyPr/>
                    <a:lstStyle/>
                    <a:p>
                      <a:pPr algn="ctr"/>
                      <a:r>
                        <a:rPr kumimoji="1" lang="ja-JP" altLang="en-US" dirty="0"/>
                        <a:t>適合義務</a:t>
                      </a:r>
                      <a:endParaRPr kumimoji="1" lang="en-US" altLang="ja-JP" dirty="0"/>
                    </a:p>
                    <a:p>
                      <a:pPr algn="ctr"/>
                      <a:r>
                        <a:rPr kumimoji="1" lang="ja-JP" altLang="en-US" sz="1400" dirty="0"/>
                        <a:t>（一次エネルギー）</a:t>
                      </a:r>
                      <a:endParaRPr kumimoji="1" lang="en-US" altLang="ja-JP" sz="1400" dirty="0"/>
                    </a:p>
                  </a:txBody>
                  <a:tcPr/>
                </a:tc>
                <a:tc>
                  <a:txBody>
                    <a:bodyPr/>
                    <a:lstStyle/>
                    <a:p>
                      <a:pPr algn="ctr"/>
                      <a:r>
                        <a:rPr kumimoji="1" lang="ja-JP" altLang="en-US" b="0" dirty="0">
                          <a:solidFill>
                            <a:schemeClr val="tx1"/>
                          </a:solidFill>
                        </a:rPr>
                        <a:t>適合義務</a:t>
                      </a:r>
                      <a:endParaRPr kumimoji="1" lang="en-US" altLang="ja-JP" b="0" dirty="0">
                        <a:solidFill>
                          <a:schemeClr val="tx1"/>
                        </a:solidFill>
                      </a:endParaRPr>
                    </a:p>
                    <a:p>
                      <a:pPr algn="ctr"/>
                      <a:r>
                        <a:rPr kumimoji="1" lang="ja-JP" altLang="en-US" sz="1400" b="0" dirty="0">
                          <a:solidFill>
                            <a:schemeClr val="tx1"/>
                          </a:solidFill>
                        </a:rPr>
                        <a:t>（外皮性能）</a:t>
                      </a:r>
                      <a:endParaRPr kumimoji="1" lang="en-US" altLang="ja-JP" sz="1400" b="0" dirty="0">
                        <a:solidFill>
                          <a:schemeClr val="tx1"/>
                        </a:solidFill>
                      </a:endParaRPr>
                    </a:p>
                    <a:p>
                      <a:pPr algn="ctr"/>
                      <a:r>
                        <a:rPr kumimoji="1" lang="ja-JP" altLang="en-US" b="0" dirty="0">
                          <a:solidFill>
                            <a:schemeClr val="tx1"/>
                          </a:solidFill>
                        </a:rPr>
                        <a:t>＋</a:t>
                      </a:r>
                      <a:endParaRPr kumimoji="1" lang="en-US" altLang="ja-JP" b="0" dirty="0">
                        <a:solidFill>
                          <a:schemeClr val="tx1"/>
                        </a:solidFill>
                      </a:endParaRPr>
                    </a:p>
                    <a:p>
                      <a:pPr algn="ctr"/>
                      <a:r>
                        <a:rPr kumimoji="1" lang="ja-JP" altLang="en-US" b="0" dirty="0">
                          <a:solidFill>
                            <a:schemeClr val="tx1"/>
                          </a:solidFill>
                        </a:rPr>
                        <a:t>再エネ検討義務</a:t>
                      </a:r>
                      <a:endParaRPr kumimoji="1" lang="en-US" altLang="ja-JP"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rPr>
                        <a:t>届出義務</a:t>
                      </a:r>
                      <a:endParaRPr kumimoji="1" lang="en-US" altLang="ja-JP" sz="1200" b="0" dirty="0">
                        <a:solidFill>
                          <a:schemeClr val="tx1"/>
                        </a:solidFill>
                      </a:endParaRPr>
                    </a:p>
                  </a:txBody>
                  <a:tcPr/>
                </a:tc>
                <a:tc>
                  <a:txBody>
                    <a:bodyPr/>
                    <a:lstStyle/>
                    <a:p>
                      <a:pPr algn="ctr"/>
                      <a:r>
                        <a:rPr kumimoji="1" lang="ja-JP" altLang="en-US" sz="1400" dirty="0"/>
                        <a:t>≪</a:t>
                      </a:r>
                      <a:r>
                        <a:rPr kumimoji="1" lang="en-US" altLang="ja-JP" sz="1400" dirty="0"/>
                        <a:t>10,000</a:t>
                      </a:r>
                      <a:r>
                        <a:rPr kumimoji="1" lang="ja-JP" altLang="en-US" sz="1400" dirty="0"/>
                        <a:t>㎡以上かつ高さ</a:t>
                      </a:r>
                      <a:r>
                        <a:rPr kumimoji="1" lang="en-US" altLang="ja-JP" sz="1400" dirty="0"/>
                        <a:t>60m</a:t>
                      </a:r>
                      <a:r>
                        <a:rPr kumimoji="1" lang="ja-JP" altLang="en-US" sz="1400" dirty="0"/>
                        <a:t>以上のみ≫</a:t>
                      </a:r>
                      <a:endParaRPr kumimoji="1" lang="en-US" altLang="ja-JP" sz="1400" dirty="0"/>
                    </a:p>
                    <a:p>
                      <a:pPr algn="ctr"/>
                      <a:r>
                        <a:rPr kumimoji="1" lang="ja-JP" altLang="en-US" sz="1600" dirty="0"/>
                        <a:t>適合義務</a:t>
                      </a:r>
                      <a:endParaRPr kumimoji="1" lang="en-US" altLang="ja-JP" sz="1600" dirty="0"/>
                    </a:p>
                    <a:p>
                      <a:pPr algn="ctr"/>
                      <a:r>
                        <a:rPr kumimoji="1" lang="ja-JP" altLang="en-US" sz="1200" dirty="0"/>
                        <a:t>（外皮性能＋一次エネルギー）</a:t>
                      </a:r>
                      <a:endParaRPr kumimoji="1" lang="en-US" altLang="ja-JP" sz="1200" dirty="0"/>
                    </a:p>
                    <a:p>
                      <a:pPr algn="ctr"/>
                      <a:r>
                        <a:rPr kumimoji="1" lang="ja-JP" altLang="en-US" sz="1600" dirty="0"/>
                        <a:t>＋</a:t>
                      </a:r>
                      <a:endParaRPr kumimoji="1" lang="en-US" altLang="ja-JP" sz="1600" dirty="0"/>
                    </a:p>
                    <a:p>
                      <a:pPr algn="ctr"/>
                      <a:r>
                        <a:rPr kumimoji="1" lang="ja-JP" altLang="en-US" sz="1600" dirty="0"/>
                        <a:t>再エネ検討義務</a:t>
                      </a:r>
                      <a:endParaRPr kumimoji="1" lang="en-US" altLang="ja-JP" sz="1600" dirty="0"/>
                    </a:p>
                  </a:txBody>
                  <a:tcPr/>
                </a:tc>
                <a:extLst>
                  <a:ext uri="{0D108BD9-81ED-4DB2-BD59-A6C34878D82A}">
                    <a16:rowId xmlns:a16="http://schemas.microsoft.com/office/drawing/2014/main" val="2055852190"/>
                  </a:ext>
                </a:extLst>
              </a:tr>
              <a:tr h="713279">
                <a:tc>
                  <a:txBody>
                    <a:bodyPr/>
                    <a:lstStyle/>
                    <a:p>
                      <a:pPr algn="ctr"/>
                      <a:r>
                        <a:rPr kumimoji="1" lang="ja-JP" altLang="en-US" dirty="0"/>
                        <a:t>中規模</a:t>
                      </a:r>
                      <a:endParaRPr kumimoji="1" lang="en-US" altLang="ja-JP" dirty="0"/>
                    </a:p>
                    <a:p>
                      <a:pPr algn="ctr"/>
                      <a:r>
                        <a:rPr kumimoji="1" lang="ja-JP" altLang="en-US" sz="1400" dirty="0"/>
                        <a:t>（</a:t>
                      </a:r>
                      <a:r>
                        <a:rPr kumimoji="1" lang="en-US" altLang="ja-JP" sz="1400" dirty="0"/>
                        <a:t>2,000</a:t>
                      </a:r>
                      <a:r>
                        <a:rPr kumimoji="1" lang="ja-JP" altLang="en-US" sz="1400" dirty="0"/>
                        <a:t>㎡未満</a:t>
                      </a:r>
                      <a:endParaRPr kumimoji="1" lang="en-US" altLang="ja-JP" sz="1400" dirty="0"/>
                    </a:p>
                    <a:p>
                      <a:pPr algn="ctr"/>
                      <a:r>
                        <a:rPr kumimoji="1" lang="ja-JP" altLang="en-US" sz="1400" dirty="0"/>
                        <a:t>　</a:t>
                      </a:r>
                      <a:r>
                        <a:rPr kumimoji="1" lang="en-US" altLang="ja-JP" sz="1400" dirty="0"/>
                        <a:t>300</a:t>
                      </a:r>
                      <a:r>
                        <a:rPr kumimoji="1" lang="ja-JP" altLang="en-US" sz="1400" dirty="0"/>
                        <a:t>㎡以上）</a:t>
                      </a:r>
                    </a:p>
                  </a:txBody>
                  <a:tcPr/>
                </a:tc>
                <a:tc>
                  <a:txBody>
                    <a:bodyPr/>
                    <a:lstStyle/>
                    <a:p>
                      <a:pPr algn="ctr"/>
                      <a:r>
                        <a:rPr kumimoji="1" lang="ja-JP" altLang="en-US" dirty="0"/>
                        <a:t>適合義務</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（一次エネルギー）</a:t>
                      </a:r>
                      <a:endParaRPr kumimoji="1" lang="en-US" altLang="ja-JP"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rPr>
                        <a:t>届出義務</a:t>
                      </a:r>
                      <a:endParaRPr kumimoji="1" lang="en-US" altLang="ja-JP" sz="12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extLst>
                  <a:ext uri="{0D108BD9-81ED-4DB2-BD59-A6C34878D82A}">
                    <a16:rowId xmlns:a16="http://schemas.microsoft.com/office/drawing/2014/main" val="3233384822"/>
                  </a:ext>
                </a:extLst>
              </a:tr>
              <a:tr h="783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小規模</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r>
                        <a:rPr kumimoji="1" lang="en-US" altLang="ja-JP" sz="1400" dirty="0"/>
                        <a:t>300</a:t>
                      </a:r>
                      <a:r>
                        <a:rPr kumimoji="1" lang="ja-JP" altLang="en-US" sz="1400" dirty="0"/>
                        <a:t>㎡未満</a:t>
                      </a:r>
                      <a:endParaRPr kumimoji="1" lang="en-US" altLang="ja-JP"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　　</a:t>
                      </a:r>
                      <a:r>
                        <a:rPr kumimoji="1" lang="en-US" altLang="ja-JP" sz="1400" dirty="0"/>
                        <a:t>10</a:t>
                      </a:r>
                      <a:r>
                        <a:rPr kumimoji="1" lang="ja-JP" altLang="en-US" sz="1400" dirty="0"/>
                        <a:t>㎡以上）</a:t>
                      </a:r>
                    </a:p>
                  </a:txBody>
                  <a:tcPr/>
                </a:tc>
                <a:tc>
                  <a:txBody>
                    <a:bodyPr/>
                    <a:lstStyle/>
                    <a:p>
                      <a:pPr algn="ctr"/>
                      <a:endParaRPr kumimoji="1" lang="en-US" altLang="ja-JP" sz="1400" b="1" dirty="0">
                        <a:solidFill>
                          <a:srgbClr val="FF0000"/>
                        </a:solidFill>
                      </a:endParaRPr>
                    </a:p>
                  </a:txBody>
                  <a:tcPr/>
                </a:tc>
                <a:tc>
                  <a:txBody>
                    <a:bodyPr/>
                    <a:lstStyle/>
                    <a:p>
                      <a:pPr algn="ctr"/>
                      <a:endParaRPr kumimoji="1" lang="ja-JP" alt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extLst>
                  <a:ext uri="{0D108BD9-81ED-4DB2-BD59-A6C34878D82A}">
                    <a16:rowId xmlns:a16="http://schemas.microsoft.com/office/drawing/2014/main" val="471895020"/>
                  </a:ext>
                </a:extLst>
              </a:tr>
              <a:tr h="903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特定増改築</a:t>
                      </a:r>
                      <a:endParaRPr kumimoji="1" lang="en-US" altLang="ja-JP" sz="18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（一定条件の増築への緩和措置）</a:t>
                      </a:r>
                    </a:p>
                  </a:txBody>
                  <a:tcPr/>
                </a:tc>
                <a:tc>
                  <a:txBody>
                    <a:bodyPr/>
                    <a:lstStyle/>
                    <a:p>
                      <a:pPr algn="ctr"/>
                      <a:r>
                        <a:rPr kumimoji="1" lang="ja-JP" altLang="en-US" sz="1600" b="0" dirty="0">
                          <a:solidFill>
                            <a:schemeClr val="tx1"/>
                          </a:solidFill>
                        </a:rPr>
                        <a:t>届出義務</a:t>
                      </a:r>
                      <a:endParaRPr kumimoji="1" lang="en-US" altLang="ja-JP" sz="1200" b="0" dirty="0">
                        <a:solidFill>
                          <a:schemeClr val="tx1"/>
                        </a:solidFill>
                      </a:endParaRPr>
                    </a:p>
                  </a:txBody>
                  <a:tcPr/>
                </a:tc>
                <a:tc>
                  <a:txBody>
                    <a:bodyPr/>
                    <a:lstStyle/>
                    <a:p>
                      <a:pPr algn="ctr"/>
                      <a:r>
                        <a:rPr kumimoji="1" lang="ja-JP" altLang="en-US" b="0" dirty="0">
                          <a:solidFill>
                            <a:schemeClr val="tx1"/>
                          </a:solidFill>
                        </a:rPr>
                        <a:t>適合義務</a:t>
                      </a:r>
                      <a:endParaRPr kumimoji="1" lang="en-US" altLang="ja-JP" b="0" dirty="0">
                        <a:solidFill>
                          <a:schemeClr val="tx1"/>
                        </a:solidFill>
                      </a:endParaRPr>
                    </a:p>
                    <a:p>
                      <a:pPr algn="ctr"/>
                      <a:r>
                        <a:rPr kumimoji="1" lang="ja-JP" altLang="en-US" sz="1400" b="0" dirty="0">
                          <a:solidFill>
                            <a:schemeClr val="tx1"/>
                          </a:solidFill>
                        </a:rPr>
                        <a:t>（一次エネルギー）</a:t>
                      </a:r>
                      <a:endParaRPr kumimoji="1" lang="en-US" altLang="ja-JP" sz="14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extLst>
                  <a:ext uri="{0D108BD9-81ED-4DB2-BD59-A6C34878D82A}">
                    <a16:rowId xmlns:a16="http://schemas.microsoft.com/office/drawing/2014/main" val="93449075"/>
                  </a:ext>
                </a:extLst>
              </a:tr>
              <a:tr h="903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建築士から建築主への説明義務</a:t>
                      </a:r>
                    </a:p>
                  </a:txBody>
                  <a:tcPr/>
                </a:tc>
                <a:tc>
                  <a:txBody>
                    <a:bodyPr/>
                    <a:lstStyle/>
                    <a:p>
                      <a:pPr algn="ctr"/>
                      <a:r>
                        <a:rPr kumimoji="1" lang="ja-JP" altLang="en-US" sz="1400" b="0" dirty="0">
                          <a:solidFill>
                            <a:schemeClr val="tx1"/>
                          </a:solidFill>
                        </a:rPr>
                        <a:t>小規模の建築物で</a:t>
                      </a:r>
                      <a:endParaRPr kumimoji="1" lang="en-US" altLang="ja-JP" sz="1400" b="0" dirty="0">
                        <a:solidFill>
                          <a:schemeClr val="tx1"/>
                        </a:solidFill>
                      </a:endParaRPr>
                    </a:p>
                    <a:p>
                      <a:pPr algn="ctr"/>
                      <a:r>
                        <a:rPr kumimoji="1" lang="ja-JP" altLang="en-US" sz="1400" b="0" dirty="0">
                          <a:solidFill>
                            <a:schemeClr val="tx1"/>
                          </a:solidFill>
                        </a:rPr>
                        <a:t>省エネ基準への適合性に関する説明義務</a:t>
                      </a:r>
                      <a:endParaRPr kumimoji="1" lang="en-US" altLang="ja-JP" sz="1400" b="0" dirty="0">
                        <a:solidFill>
                          <a:schemeClr val="tx1"/>
                        </a:solidFill>
                      </a:endParaRPr>
                    </a:p>
                  </a:txBody>
                  <a:tcPr/>
                </a:tc>
                <a:tc>
                  <a:txBody>
                    <a:bodyPr/>
                    <a:lstStyle/>
                    <a:p>
                      <a:pPr algn="ctr"/>
                      <a:r>
                        <a:rPr kumimoji="1" lang="ja-JP" altLang="en-US" sz="1400" b="0" dirty="0">
                          <a:solidFill>
                            <a:schemeClr val="tx1"/>
                          </a:solidFill>
                        </a:rPr>
                        <a:t>全ての規模の建築物で</a:t>
                      </a:r>
                      <a:endParaRPr kumimoji="1" lang="en-US" altLang="ja-JP" sz="1400" b="0" dirty="0">
                        <a:solidFill>
                          <a:schemeClr val="tx1"/>
                        </a:solidFill>
                      </a:endParaRPr>
                    </a:p>
                    <a:p>
                      <a:pPr algn="ctr"/>
                      <a:r>
                        <a:rPr kumimoji="1" lang="ja-JP" altLang="en-US" sz="1400" b="0" dirty="0">
                          <a:solidFill>
                            <a:schemeClr val="tx1"/>
                          </a:solidFill>
                        </a:rPr>
                        <a:t>省エネ性能に関する</a:t>
                      </a:r>
                      <a:endParaRPr kumimoji="1" lang="en-US" altLang="ja-JP" sz="1400" b="0" dirty="0">
                        <a:solidFill>
                          <a:schemeClr val="tx1"/>
                        </a:solidFill>
                      </a:endParaRPr>
                    </a:p>
                    <a:p>
                      <a:pPr algn="ctr"/>
                      <a:r>
                        <a:rPr kumimoji="1" lang="ja-JP" altLang="en-US" sz="1400" b="0" dirty="0">
                          <a:solidFill>
                            <a:schemeClr val="tx1"/>
                          </a:solidFill>
                        </a:rPr>
                        <a:t>説明努力義務</a:t>
                      </a:r>
                      <a:endParaRPr kumimoji="1" lang="en-US" altLang="ja-JP" sz="1400" b="0" dirty="0">
                        <a:solidFill>
                          <a:schemeClr val="tx1"/>
                        </a:solidFill>
                      </a:endParaRPr>
                    </a:p>
                  </a:txBody>
                  <a:tcPr/>
                </a:tc>
                <a:tc>
                  <a:txBody>
                    <a:bodyPr/>
                    <a:lstStyle/>
                    <a:p>
                      <a:pPr algn="ctr"/>
                      <a:r>
                        <a:rPr kumimoji="1" lang="ja-JP" altLang="en-US" sz="1400" b="0" dirty="0">
                          <a:solidFill>
                            <a:schemeClr val="tx1"/>
                          </a:solidFill>
                        </a:rPr>
                        <a:t>小規模の建築物で</a:t>
                      </a:r>
                      <a:endParaRPr kumimoji="1" lang="en-US" altLang="ja-JP" sz="1400" b="0" dirty="0">
                        <a:solidFill>
                          <a:schemeClr val="tx1"/>
                        </a:solidFill>
                      </a:endParaRPr>
                    </a:p>
                    <a:p>
                      <a:pPr algn="ctr"/>
                      <a:r>
                        <a:rPr kumimoji="1" lang="ja-JP" altLang="en-US" sz="1400" b="0" dirty="0">
                          <a:solidFill>
                            <a:schemeClr val="tx1"/>
                          </a:solidFill>
                        </a:rPr>
                        <a:t>省エネ基準への適合性</a:t>
                      </a:r>
                      <a:endParaRPr kumimoji="1" lang="en-US" altLang="ja-JP" sz="1400" b="0" dirty="0">
                        <a:solidFill>
                          <a:schemeClr val="tx1"/>
                        </a:solidFill>
                      </a:endParaRPr>
                    </a:p>
                    <a:p>
                      <a:pPr algn="ctr"/>
                      <a:r>
                        <a:rPr kumimoji="1" lang="ja-JP" altLang="en-US" sz="1400" b="0" dirty="0">
                          <a:solidFill>
                            <a:schemeClr val="tx1"/>
                          </a:solidFill>
                        </a:rPr>
                        <a:t>に関する説明義務</a:t>
                      </a:r>
                      <a:endParaRPr kumimoji="1" lang="en-US" altLang="ja-JP" sz="14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n-lt"/>
                          <a:ea typeface="+mn-ea"/>
                          <a:cs typeface="+mn-cs"/>
                        </a:rPr>
                        <a:t>全ての規模の建築物で</a:t>
                      </a:r>
                      <a:endParaRPr kumimoji="1" lang="en-US" altLang="ja-JP" sz="1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n-lt"/>
                          <a:ea typeface="+mn-ea"/>
                          <a:cs typeface="+mn-cs"/>
                        </a:rPr>
                        <a:t>省エネ性能に関する</a:t>
                      </a:r>
                      <a:endParaRPr kumimoji="1" lang="en-US" altLang="ja-JP" sz="1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n-lt"/>
                          <a:ea typeface="+mn-ea"/>
                          <a:cs typeface="+mn-cs"/>
                        </a:rPr>
                        <a:t>説明努力義務</a:t>
                      </a:r>
                      <a:endParaRPr kumimoji="1" lang="en-US" altLang="ja-JP" sz="1400" b="0" i="0" u="none" strike="noStrike" kern="1200" cap="none" spc="0" normalizeH="0" baseline="0" noProof="0" dirty="0">
                        <a:ln>
                          <a:noFill/>
                        </a:ln>
                        <a:solidFill>
                          <a:schemeClr val="tx1"/>
                        </a:solidFill>
                        <a:effectLst/>
                        <a:uLnTx/>
                        <a:uFillTx/>
                        <a:latin typeface="+mn-lt"/>
                        <a:ea typeface="+mn-ea"/>
                        <a:cs typeface="+mn-cs"/>
                      </a:endParaRPr>
                    </a:p>
                  </a:txBody>
                  <a:tcPr/>
                </a:tc>
                <a:extLst>
                  <a:ext uri="{0D108BD9-81ED-4DB2-BD59-A6C34878D82A}">
                    <a16:rowId xmlns:a16="http://schemas.microsoft.com/office/drawing/2014/main" val="597421296"/>
                  </a:ext>
                </a:extLst>
              </a:tr>
            </a:tbl>
          </a:graphicData>
        </a:graphic>
      </p:graphicFrame>
      <p:sp>
        <p:nvSpPr>
          <p:cNvPr id="18" name="テキスト ボックス 17">
            <a:extLst>
              <a:ext uri="{FF2B5EF4-FFF2-40B4-BE49-F238E27FC236}">
                <a16:creationId xmlns:a16="http://schemas.microsoft.com/office/drawing/2014/main" id="{7B961CE3-E61A-4FE2-B46B-87413346809C}"/>
              </a:ext>
            </a:extLst>
          </p:cNvPr>
          <p:cNvSpPr txBox="1"/>
          <p:nvPr/>
        </p:nvSpPr>
        <p:spPr>
          <a:xfrm>
            <a:off x="10137056" y="127821"/>
            <a:ext cx="1904987"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現行（～</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R7.3</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p:txBody>
      </p:sp>
      <p:sp>
        <p:nvSpPr>
          <p:cNvPr id="4" name="テキスト ボックス 3">
            <a:extLst>
              <a:ext uri="{FF2B5EF4-FFF2-40B4-BE49-F238E27FC236}">
                <a16:creationId xmlns:a16="http://schemas.microsoft.com/office/drawing/2014/main" id="{58598D98-5E81-4F43-82D1-47DF661027FF}"/>
              </a:ext>
            </a:extLst>
          </p:cNvPr>
          <p:cNvSpPr txBox="1"/>
          <p:nvPr/>
        </p:nvSpPr>
        <p:spPr>
          <a:xfrm>
            <a:off x="213565" y="104229"/>
            <a:ext cx="9991838" cy="400110"/>
          </a:xfrm>
          <a:prstGeom prst="rect">
            <a:avLst/>
          </a:prstGeom>
          <a:noFill/>
        </p:spPr>
        <p:txBody>
          <a:bodyPr wrap="none" rtlCol="0">
            <a:spAutoFit/>
          </a:bodyPr>
          <a:lstStyle/>
          <a:p>
            <a:r>
              <a:rPr lang="ja-JP" altLang="en-US" sz="2000" b="1" i="0" dirty="0">
                <a:solidFill>
                  <a:srgbClr val="333333"/>
                </a:solidFill>
                <a:effectLst/>
                <a:latin typeface="ＭＳ 明朝" panose="02020609040205080304" pitchFamily="17" charset="-128"/>
                <a:ea typeface="ＭＳ 明朝" panose="02020609040205080304" pitchFamily="17" charset="-128"/>
              </a:rPr>
              <a:t>大阪府気候変動対策の推進に関する条例の改正案（法と条例の規制範囲について）</a:t>
            </a:r>
            <a:endParaRPr kumimoji="1" lang="ja-JP" altLang="en-US" sz="2000" b="1" dirty="0"/>
          </a:p>
        </p:txBody>
      </p:sp>
    </p:spTree>
    <p:extLst>
      <p:ext uri="{BB962C8B-B14F-4D97-AF65-F5344CB8AC3E}">
        <p14:creationId xmlns:p14="http://schemas.microsoft.com/office/powerpoint/2010/main" val="2949860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3FAD81F9-42F1-4D2D-9CD7-220587C981C3}"/>
              </a:ext>
            </a:extLst>
          </p:cNvPr>
          <p:cNvGraphicFramePr>
            <a:graphicFrameLocks noGrp="1"/>
          </p:cNvGraphicFramePr>
          <p:nvPr>
            <p:extLst>
              <p:ext uri="{D42A27DB-BD31-4B8C-83A1-F6EECF244321}">
                <p14:modId xmlns:p14="http://schemas.microsoft.com/office/powerpoint/2010/main" val="2287940365"/>
              </p:ext>
            </p:extLst>
          </p:nvPr>
        </p:nvGraphicFramePr>
        <p:xfrm>
          <a:off x="224618" y="557765"/>
          <a:ext cx="11728936" cy="6164202"/>
        </p:xfrm>
        <a:graphic>
          <a:graphicData uri="http://schemas.openxmlformats.org/drawingml/2006/table">
            <a:tbl>
              <a:tblPr firstRow="1" bandRow="1">
                <a:tableStyleId>{5C22544A-7EE6-4342-B048-85BDC9FD1C3A}</a:tableStyleId>
              </a:tblPr>
              <a:tblGrid>
                <a:gridCol w="1701475">
                  <a:extLst>
                    <a:ext uri="{9D8B030D-6E8A-4147-A177-3AD203B41FA5}">
                      <a16:colId xmlns:a16="http://schemas.microsoft.com/office/drawing/2014/main" val="2490456560"/>
                    </a:ext>
                  </a:extLst>
                </a:gridCol>
                <a:gridCol w="2099148">
                  <a:extLst>
                    <a:ext uri="{9D8B030D-6E8A-4147-A177-3AD203B41FA5}">
                      <a16:colId xmlns:a16="http://schemas.microsoft.com/office/drawing/2014/main" val="2391289944"/>
                    </a:ext>
                  </a:extLst>
                </a:gridCol>
                <a:gridCol w="2186939">
                  <a:extLst>
                    <a:ext uri="{9D8B030D-6E8A-4147-A177-3AD203B41FA5}">
                      <a16:colId xmlns:a16="http://schemas.microsoft.com/office/drawing/2014/main" val="1958472577"/>
                    </a:ext>
                  </a:extLst>
                </a:gridCol>
                <a:gridCol w="2353253">
                  <a:extLst>
                    <a:ext uri="{9D8B030D-6E8A-4147-A177-3AD203B41FA5}">
                      <a16:colId xmlns:a16="http://schemas.microsoft.com/office/drawing/2014/main" val="2405813523"/>
                    </a:ext>
                  </a:extLst>
                </a:gridCol>
                <a:gridCol w="3388121">
                  <a:extLst>
                    <a:ext uri="{9D8B030D-6E8A-4147-A177-3AD203B41FA5}">
                      <a16:colId xmlns:a16="http://schemas.microsoft.com/office/drawing/2014/main" val="4095133652"/>
                    </a:ext>
                  </a:extLst>
                </a:gridCol>
              </a:tblGrid>
              <a:tr h="523692">
                <a:tc>
                  <a:txBody>
                    <a:bodyPr/>
                    <a:lstStyle/>
                    <a:p>
                      <a:pPr algn="ctr"/>
                      <a:endParaRPr kumimoji="1" lang="ja-JP" altLang="en-US" dirty="0"/>
                    </a:p>
                  </a:txBody>
                  <a:tcPr/>
                </a:tc>
                <a:tc gridSpan="2">
                  <a:txBody>
                    <a:bodyPr/>
                    <a:lstStyle/>
                    <a:p>
                      <a:pPr algn="ctr"/>
                      <a:r>
                        <a:rPr kumimoji="1" lang="ja-JP" altLang="en-US" dirty="0"/>
                        <a:t>非住宅</a:t>
                      </a:r>
                      <a:endParaRPr kumimoji="1" lang="en-US" altLang="ja-JP" dirty="0"/>
                    </a:p>
                  </a:txBody>
                  <a:tcPr/>
                </a:tc>
                <a:tc hMerge="1">
                  <a:txBody>
                    <a:bodyPr/>
                    <a:lstStyle/>
                    <a:p>
                      <a:endParaRPr kumimoji="1" lang="ja-JP" altLang="en-US" dirty="0"/>
                    </a:p>
                  </a:txBody>
                  <a:tcPr/>
                </a:tc>
                <a:tc gridSpan="2">
                  <a:txBody>
                    <a:bodyPr/>
                    <a:lstStyle/>
                    <a:p>
                      <a:pPr algn="ctr"/>
                      <a:r>
                        <a:rPr kumimoji="1" lang="ja-JP" altLang="en-US" dirty="0"/>
                        <a:t>住宅</a:t>
                      </a:r>
                      <a:endParaRPr kumimoji="1" lang="en-US" altLang="ja-JP" dirty="0"/>
                    </a:p>
                  </a:txBody>
                  <a:tcPr/>
                </a:tc>
                <a:tc hMerge="1">
                  <a:txBody>
                    <a:bodyPr/>
                    <a:lstStyle/>
                    <a:p>
                      <a:endParaRPr kumimoji="1" lang="ja-JP" altLang="en-US" dirty="0"/>
                    </a:p>
                  </a:txBody>
                  <a:tcPr/>
                </a:tc>
                <a:extLst>
                  <a:ext uri="{0D108BD9-81ED-4DB2-BD59-A6C34878D82A}">
                    <a16:rowId xmlns:a16="http://schemas.microsoft.com/office/drawing/2014/main" val="3926731805"/>
                  </a:ext>
                </a:extLst>
              </a:tr>
              <a:tr h="858004">
                <a:tc>
                  <a:txBody>
                    <a:bodyPr/>
                    <a:lstStyle/>
                    <a:p>
                      <a:pPr algn="ctr"/>
                      <a:endParaRPr kumimoji="1" lang="ja-JP" altLang="en-US" dirty="0"/>
                    </a:p>
                  </a:txBody>
                  <a:tcPr/>
                </a:tc>
                <a:tc>
                  <a:txBody>
                    <a:bodyPr/>
                    <a:lstStyle/>
                    <a:p>
                      <a:pPr algn="ctr"/>
                      <a:r>
                        <a:rPr kumimoji="1" lang="ja-JP" altLang="en-US" dirty="0"/>
                        <a:t>建築物省エネ法</a:t>
                      </a:r>
                      <a:endParaRPr kumimoji="1" lang="en-US" altLang="ja-JP" dirty="0"/>
                    </a:p>
                    <a:p>
                      <a:pPr algn="ctr"/>
                      <a:r>
                        <a:rPr kumimoji="1" lang="ja-JP" altLang="en-US" dirty="0"/>
                        <a:t>による規制</a:t>
                      </a:r>
                      <a:endParaRPr kumimoji="1" lang="en-US" altLang="ja-JP" dirty="0"/>
                    </a:p>
                  </a:txBody>
                  <a:tcPr/>
                </a:tc>
                <a:tc>
                  <a:txBody>
                    <a:bodyPr/>
                    <a:lstStyle/>
                    <a:p>
                      <a:pPr algn="ctr"/>
                      <a:r>
                        <a:rPr kumimoji="1" lang="ja-JP" altLang="en-US" dirty="0"/>
                        <a:t>条例による規制</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建築物省エネ法</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による規制</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条例による規制</a:t>
                      </a:r>
                    </a:p>
                  </a:txBody>
                  <a:tcPr/>
                </a:tc>
                <a:extLst>
                  <a:ext uri="{0D108BD9-81ED-4DB2-BD59-A6C34878D82A}">
                    <a16:rowId xmlns:a16="http://schemas.microsoft.com/office/drawing/2014/main" val="1072199058"/>
                  </a:ext>
                </a:extLst>
              </a:tr>
              <a:tr h="1287799">
                <a:tc>
                  <a:txBody>
                    <a:bodyPr/>
                    <a:lstStyle/>
                    <a:p>
                      <a:pPr algn="ctr"/>
                      <a:r>
                        <a:rPr kumimoji="1" lang="ja-JP" altLang="en-US" dirty="0"/>
                        <a:t>大規模</a:t>
                      </a:r>
                      <a:endParaRPr kumimoji="1" lang="en-US" altLang="ja-JP" dirty="0"/>
                    </a:p>
                    <a:p>
                      <a:pPr algn="ctr"/>
                      <a:r>
                        <a:rPr kumimoji="1" lang="ja-JP" altLang="en-US" sz="1400" dirty="0"/>
                        <a:t>（</a:t>
                      </a:r>
                      <a:r>
                        <a:rPr kumimoji="1" lang="en-US" altLang="ja-JP" sz="1400" dirty="0"/>
                        <a:t>2,000</a:t>
                      </a:r>
                      <a:r>
                        <a:rPr kumimoji="1" lang="ja-JP" altLang="en-US" sz="1400" dirty="0"/>
                        <a:t>㎡以上）</a:t>
                      </a:r>
                    </a:p>
                  </a:txBody>
                  <a:tcPr/>
                </a:tc>
                <a:tc>
                  <a:txBody>
                    <a:bodyPr/>
                    <a:lstStyle/>
                    <a:p>
                      <a:pPr algn="ctr"/>
                      <a:r>
                        <a:rPr kumimoji="1" lang="ja-JP" altLang="en-US" dirty="0"/>
                        <a:t>適合義務</a:t>
                      </a:r>
                      <a:endParaRPr kumimoji="1" lang="en-US" altLang="ja-JP" dirty="0"/>
                    </a:p>
                    <a:p>
                      <a:pPr algn="ctr"/>
                      <a:r>
                        <a:rPr kumimoji="1" lang="ja-JP" altLang="en-US" sz="1400" dirty="0"/>
                        <a:t>（一次エネルギー）</a:t>
                      </a:r>
                      <a:endParaRPr kumimoji="1" lang="en-US" altLang="ja-JP" sz="1400" dirty="0"/>
                    </a:p>
                  </a:txBody>
                  <a:tcPr/>
                </a:tc>
                <a:tc>
                  <a:txBody>
                    <a:bodyPr/>
                    <a:lstStyle/>
                    <a:p>
                      <a:pPr algn="ctr"/>
                      <a:r>
                        <a:rPr kumimoji="1" lang="ja-JP" altLang="en-US" b="0" dirty="0">
                          <a:solidFill>
                            <a:schemeClr val="tx1"/>
                          </a:solidFill>
                        </a:rPr>
                        <a:t>適合義務</a:t>
                      </a:r>
                      <a:endParaRPr kumimoji="1" lang="en-US" altLang="ja-JP" b="0" dirty="0">
                        <a:solidFill>
                          <a:schemeClr val="tx1"/>
                        </a:solidFill>
                      </a:endParaRPr>
                    </a:p>
                    <a:p>
                      <a:pPr algn="ctr"/>
                      <a:r>
                        <a:rPr kumimoji="1" lang="ja-JP" altLang="en-US" sz="1400" b="0" dirty="0">
                          <a:solidFill>
                            <a:schemeClr val="tx1"/>
                          </a:solidFill>
                        </a:rPr>
                        <a:t>（外皮性能）</a:t>
                      </a:r>
                      <a:endParaRPr kumimoji="1" lang="en-US" altLang="ja-JP" sz="1400" b="0" dirty="0">
                        <a:solidFill>
                          <a:schemeClr val="tx1"/>
                        </a:solidFill>
                      </a:endParaRPr>
                    </a:p>
                    <a:p>
                      <a:pPr algn="ctr"/>
                      <a:r>
                        <a:rPr kumimoji="1" lang="ja-JP" altLang="en-US" b="0" dirty="0">
                          <a:solidFill>
                            <a:schemeClr val="tx1"/>
                          </a:solidFill>
                        </a:rPr>
                        <a:t>＋</a:t>
                      </a:r>
                      <a:endParaRPr kumimoji="1" lang="en-US" altLang="ja-JP" b="0" dirty="0">
                        <a:solidFill>
                          <a:schemeClr val="tx1"/>
                        </a:solidFill>
                      </a:endParaRPr>
                    </a:p>
                    <a:p>
                      <a:pPr algn="ctr"/>
                      <a:r>
                        <a:rPr kumimoji="1" lang="ja-JP" altLang="en-US" b="0" dirty="0">
                          <a:solidFill>
                            <a:schemeClr val="tx1"/>
                          </a:solidFill>
                        </a:rPr>
                        <a:t>再エネ検討義務</a:t>
                      </a:r>
                      <a:endParaRPr kumimoji="1" lang="en-US" altLang="ja-JP"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FF0000"/>
                          </a:solidFill>
                        </a:rPr>
                        <a:t>適合義務</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rPr>
                        <a:t>（外皮性能＋一次エネルギー）</a:t>
                      </a:r>
                      <a:endParaRPr kumimoji="1" lang="en-US" altLang="ja-JP" sz="1200" b="1" dirty="0">
                        <a:solidFill>
                          <a:srgbClr val="FF0000"/>
                        </a:solidFill>
                      </a:endParaRPr>
                    </a:p>
                  </a:txBody>
                  <a:tcPr/>
                </a:tc>
                <a:tc>
                  <a:txBody>
                    <a:bodyPr/>
                    <a:lstStyle/>
                    <a:p>
                      <a:pPr algn="ctr"/>
                      <a:r>
                        <a:rPr kumimoji="1" lang="ja-JP" altLang="en-US" sz="1400" dirty="0"/>
                        <a:t>≪</a:t>
                      </a:r>
                      <a:r>
                        <a:rPr kumimoji="1" lang="en-US" altLang="ja-JP" sz="1400" dirty="0"/>
                        <a:t>10,000</a:t>
                      </a:r>
                      <a:r>
                        <a:rPr kumimoji="1" lang="ja-JP" altLang="en-US" sz="1400" dirty="0"/>
                        <a:t>㎡以上かつ高さ</a:t>
                      </a:r>
                      <a:r>
                        <a:rPr kumimoji="1" lang="en-US" altLang="ja-JP" sz="1400" dirty="0"/>
                        <a:t>60m</a:t>
                      </a:r>
                      <a:r>
                        <a:rPr kumimoji="1" lang="ja-JP" altLang="en-US" sz="1400" dirty="0"/>
                        <a:t>以上のみ≫</a:t>
                      </a:r>
                      <a:endParaRPr kumimoji="1" lang="en-US" altLang="ja-JP" sz="1400" dirty="0"/>
                    </a:p>
                    <a:p>
                      <a:pPr algn="ctr"/>
                      <a:r>
                        <a:rPr kumimoji="1" lang="ja-JP" altLang="en-US" sz="1600" dirty="0"/>
                        <a:t>適合義務</a:t>
                      </a:r>
                      <a:endParaRPr kumimoji="1" lang="en-US" altLang="ja-JP" sz="1600" dirty="0"/>
                    </a:p>
                    <a:p>
                      <a:pPr algn="ctr"/>
                      <a:r>
                        <a:rPr kumimoji="1" lang="ja-JP" altLang="en-US" sz="1200" dirty="0"/>
                        <a:t>（外皮性能＋一次エネルギー）</a:t>
                      </a:r>
                      <a:endParaRPr kumimoji="1" lang="en-US" altLang="ja-JP" sz="1200" dirty="0"/>
                    </a:p>
                    <a:p>
                      <a:pPr algn="ctr"/>
                      <a:r>
                        <a:rPr kumimoji="1" lang="ja-JP" altLang="en-US" sz="1600" dirty="0"/>
                        <a:t>＋</a:t>
                      </a:r>
                      <a:endParaRPr kumimoji="1" lang="en-US" altLang="ja-JP" sz="1600" dirty="0"/>
                    </a:p>
                    <a:p>
                      <a:pPr algn="ctr"/>
                      <a:r>
                        <a:rPr kumimoji="1" lang="ja-JP" altLang="en-US" sz="1600" dirty="0"/>
                        <a:t>再エネ検討義務</a:t>
                      </a:r>
                      <a:endParaRPr kumimoji="1" lang="en-US" altLang="ja-JP" sz="1600" dirty="0"/>
                    </a:p>
                  </a:txBody>
                  <a:tcPr/>
                </a:tc>
                <a:extLst>
                  <a:ext uri="{0D108BD9-81ED-4DB2-BD59-A6C34878D82A}">
                    <a16:rowId xmlns:a16="http://schemas.microsoft.com/office/drawing/2014/main" val="2055852190"/>
                  </a:ext>
                </a:extLst>
              </a:tr>
              <a:tr h="713279">
                <a:tc>
                  <a:txBody>
                    <a:bodyPr/>
                    <a:lstStyle/>
                    <a:p>
                      <a:pPr algn="ctr"/>
                      <a:r>
                        <a:rPr kumimoji="1" lang="ja-JP" altLang="en-US" dirty="0"/>
                        <a:t>中規模</a:t>
                      </a:r>
                      <a:endParaRPr kumimoji="1" lang="en-US" altLang="ja-JP" dirty="0"/>
                    </a:p>
                    <a:p>
                      <a:pPr algn="ctr"/>
                      <a:r>
                        <a:rPr kumimoji="1" lang="ja-JP" altLang="en-US" sz="1400" dirty="0"/>
                        <a:t>（</a:t>
                      </a:r>
                      <a:r>
                        <a:rPr kumimoji="1" lang="en-US" altLang="ja-JP" sz="1400" dirty="0"/>
                        <a:t>2,000</a:t>
                      </a:r>
                      <a:r>
                        <a:rPr kumimoji="1" lang="ja-JP" altLang="en-US" sz="1400" dirty="0"/>
                        <a:t>㎡未満</a:t>
                      </a:r>
                      <a:endParaRPr kumimoji="1" lang="en-US" altLang="ja-JP" sz="1400" dirty="0"/>
                    </a:p>
                    <a:p>
                      <a:pPr algn="ctr"/>
                      <a:r>
                        <a:rPr kumimoji="1" lang="ja-JP" altLang="en-US" sz="1400" dirty="0"/>
                        <a:t>　</a:t>
                      </a:r>
                      <a:r>
                        <a:rPr kumimoji="1" lang="en-US" altLang="ja-JP" sz="1400" dirty="0"/>
                        <a:t>300</a:t>
                      </a:r>
                      <a:r>
                        <a:rPr kumimoji="1" lang="ja-JP" altLang="en-US" sz="1400" dirty="0"/>
                        <a:t>㎡以上）</a:t>
                      </a:r>
                    </a:p>
                  </a:txBody>
                  <a:tcPr/>
                </a:tc>
                <a:tc>
                  <a:txBody>
                    <a:bodyPr/>
                    <a:lstStyle/>
                    <a:p>
                      <a:pPr algn="ctr"/>
                      <a:r>
                        <a:rPr kumimoji="1" lang="ja-JP" altLang="en-US" dirty="0"/>
                        <a:t>適合義務</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（一次エネルギー）</a:t>
                      </a:r>
                      <a:endParaRPr kumimoji="1" lang="en-US" altLang="ja-JP"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FF0000"/>
                          </a:solidFill>
                        </a:rPr>
                        <a:t>適合義務</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rPr>
                        <a:t>（外皮性能＋一次エネルギー）</a:t>
                      </a:r>
                      <a:endParaRPr kumimoji="1" lang="en-US" altLang="ja-JP"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extLst>
                  <a:ext uri="{0D108BD9-81ED-4DB2-BD59-A6C34878D82A}">
                    <a16:rowId xmlns:a16="http://schemas.microsoft.com/office/drawing/2014/main" val="3233384822"/>
                  </a:ext>
                </a:extLst>
              </a:tr>
              <a:tr h="783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小規模</a:t>
                      </a:r>
                      <a:endParaRPr kumimoji="1" lang="en-US" altLang="ja-JP"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r>
                        <a:rPr kumimoji="1" lang="en-US" altLang="ja-JP" sz="1400" dirty="0"/>
                        <a:t>300</a:t>
                      </a:r>
                      <a:r>
                        <a:rPr kumimoji="1" lang="ja-JP" altLang="en-US" sz="1400" dirty="0"/>
                        <a:t>㎡未満</a:t>
                      </a:r>
                      <a:endParaRPr kumimoji="1" lang="en-US" altLang="ja-JP" sz="14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　　</a:t>
                      </a:r>
                      <a:r>
                        <a:rPr kumimoji="1" lang="en-US" altLang="ja-JP" sz="1400" dirty="0"/>
                        <a:t>10</a:t>
                      </a:r>
                      <a:r>
                        <a:rPr kumimoji="1" lang="ja-JP" altLang="en-US" sz="1400" dirty="0"/>
                        <a:t>㎡以上）</a:t>
                      </a:r>
                    </a:p>
                  </a:txBody>
                  <a:tcPr/>
                </a:tc>
                <a:tc>
                  <a:txBody>
                    <a:bodyPr/>
                    <a:lstStyle/>
                    <a:p>
                      <a:pPr algn="ctr"/>
                      <a:r>
                        <a:rPr kumimoji="1" lang="ja-JP" altLang="en-US" b="1" dirty="0">
                          <a:solidFill>
                            <a:srgbClr val="FF0000"/>
                          </a:solidFill>
                        </a:rPr>
                        <a:t>適合義務</a:t>
                      </a:r>
                      <a:endParaRPr kumimoji="1" lang="en-US" altLang="ja-JP" b="1" dirty="0">
                        <a:solidFill>
                          <a:srgbClr val="FF0000"/>
                        </a:solidFill>
                      </a:endParaRPr>
                    </a:p>
                    <a:p>
                      <a:pPr algn="ctr"/>
                      <a:r>
                        <a:rPr kumimoji="1" lang="ja-JP" altLang="en-US" sz="1400" b="1" dirty="0">
                          <a:solidFill>
                            <a:srgbClr val="FF0000"/>
                          </a:solidFill>
                        </a:rPr>
                        <a:t>（一次エネルギー）</a:t>
                      </a:r>
                      <a:endParaRPr kumimoji="1" lang="en-US" altLang="ja-JP" sz="1400" b="1" dirty="0">
                        <a:solidFill>
                          <a:srgbClr val="FF0000"/>
                        </a:solidFill>
                      </a:endParaRPr>
                    </a:p>
                  </a:txBody>
                  <a:tcPr/>
                </a:tc>
                <a:tc>
                  <a:txBody>
                    <a:bodyPr/>
                    <a:lstStyle/>
                    <a:p>
                      <a:pPr algn="ctr"/>
                      <a:endParaRPr kumimoji="1" lang="ja-JP" alt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rgbClr val="FF0000"/>
                          </a:solidFill>
                        </a:rPr>
                        <a:t>適合義務</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rPr>
                        <a:t>（外皮性能＋一次エネルギー）</a:t>
                      </a:r>
                      <a:endParaRPr kumimoji="1" lang="en-US" altLang="ja-JP" sz="12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extLst>
                  <a:ext uri="{0D108BD9-81ED-4DB2-BD59-A6C34878D82A}">
                    <a16:rowId xmlns:a16="http://schemas.microsoft.com/office/drawing/2014/main" val="471895020"/>
                  </a:ext>
                </a:extLst>
              </a:tr>
              <a:tr h="903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特定増改築</a:t>
                      </a:r>
                      <a:endParaRPr kumimoji="1" lang="en-US" altLang="ja-JP" sz="18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（一定条件の増築への緩和措置）</a:t>
                      </a:r>
                    </a:p>
                  </a:txBody>
                  <a:tcPr/>
                </a:tc>
                <a:tc>
                  <a:txBody>
                    <a:bodyPr/>
                    <a:lstStyle/>
                    <a:p>
                      <a:pPr algn="ctr"/>
                      <a:r>
                        <a:rPr kumimoji="1" lang="ja-JP" altLang="en-US" sz="1600" b="0" dirty="0">
                          <a:solidFill>
                            <a:schemeClr val="tx1"/>
                          </a:solidFill>
                        </a:rPr>
                        <a:t>届出義務</a:t>
                      </a:r>
                      <a:endParaRPr kumimoji="1" lang="en-US" altLang="ja-JP" sz="1200" b="0" dirty="0">
                        <a:solidFill>
                          <a:schemeClr val="tx1"/>
                        </a:solidFill>
                      </a:endParaRPr>
                    </a:p>
                  </a:txBody>
                  <a:tcPr/>
                </a:tc>
                <a:tc>
                  <a:txBody>
                    <a:bodyPr/>
                    <a:lstStyle/>
                    <a:p>
                      <a:pPr algn="ctr"/>
                      <a:r>
                        <a:rPr kumimoji="1" lang="ja-JP" altLang="en-US" b="0" dirty="0">
                          <a:solidFill>
                            <a:schemeClr val="tx1"/>
                          </a:solidFill>
                        </a:rPr>
                        <a:t>適合義務</a:t>
                      </a:r>
                      <a:endParaRPr kumimoji="1" lang="en-US" altLang="ja-JP" b="0" dirty="0">
                        <a:solidFill>
                          <a:schemeClr val="tx1"/>
                        </a:solidFill>
                      </a:endParaRPr>
                    </a:p>
                    <a:p>
                      <a:pPr algn="ctr"/>
                      <a:r>
                        <a:rPr kumimoji="1" lang="ja-JP" altLang="en-US" sz="1400" b="0" dirty="0">
                          <a:solidFill>
                            <a:schemeClr val="tx1"/>
                          </a:solidFill>
                        </a:rPr>
                        <a:t>（一次エネルギー）</a:t>
                      </a:r>
                      <a:endParaRPr kumimoji="1" lang="en-US" altLang="ja-JP" sz="14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endParaRPr>
                    </a:p>
                  </a:txBody>
                  <a:tcPr/>
                </a:tc>
                <a:extLst>
                  <a:ext uri="{0D108BD9-81ED-4DB2-BD59-A6C34878D82A}">
                    <a16:rowId xmlns:a16="http://schemas.microsoft.com/office/drawing/2014/main" val="93449075"/>
                  </a:ext>
                </a:extLst>
              </a:tr>
              <a:tr h="9039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建築士から建築主への説明義務</a:t>
                      </a:r>
                    </a:p>
                  </a:txBody>
                  <a:tcPr/>
                </a:tc>
                <a:tc>
                  <a:txBody>
                    <a:bodyPr/>
                    <a:lstStyle/>
                    <a:p>
                      <a:pPr algn="ctr"/>
                      <a:r>
                        <a:rPr kumimoji="1" lang="ja-JP" altLang="en-US" sz="1400" b="1" dirty="0">
                          <a:solidFill>
                            <a:srgbClr val="FF0000"/>
                          </a:solidFill>
                        </a:rPr>
                        <a:t>全ての規模の建築物で</a:t>
                      </a:r>
                      <a:endParaRPr kumimoji="1" lang="en-US" altLang="ja-JP" sz="1400" b="1" dirty="0">
                        <a:solidFill>
                          <a:srgbClr val="FF0000"/>
                        </a:solidFill>
                      </a:endParaRPr>
                    </a:p>
                    <a:p>
                      <a:pPr algn="ctr"/>
                      <a:r>
                        <a:rPr kumimoji="1" lang="ja-JP" altLang="en-US" sz="1400" b="1" dirty="0">
                          <a:solidFill>
                            <a:srgbClr val="FF0000"/>
                          </a:solidFill>
                        </a:rPr>
                        <a:t>省エネ性能に関する</a:t>
                      </a:r>
                      <a:endParaRPr kumimoji="1" lang="en-US" altLang="ja-JP" sz="1400" b="1" dirty="0">
                        <a:solidFill>
                          <a:srgbClr val="FF0000"/>
                        </a:solidFill>
                      </a:endParaRPr>
                    </a:p>
                    <a:p>
                      <a:pPr algn="ctr"/>
                      <a:r>
                        <a:rPr kumimoji="1" lang="ja-JP" altLang="en-US" sz="1400" b="1" dirty="0">
                          <a:solidFill>
                            <a:srgbClr val="FF0000"/>
                          </a:solidFill>
                        </a:rPr>
                        <a:t>説明努力義務</a:t>
                      </a:r>
                      <a:endParaRPr kumimoji="1" lang="en-US" altLang="ja-JP" sz="1400" b="1" dirty="0">
                        <a:solidFill>
                          <a:srgbClr val="FF0000"/>
                        </a:solidFill>
                      </a:endParaRPr>
                    </a:p>
                  </a:txBody>
                  <a:tcPr/>
                </a:tc>
                <a:tc>
                  <a:txBody>
                    <a:bodyPr/>
                    <a:lstStyle/>
                    <a:p>
                      <a:pPr algn="ctr"/>
                      <a:r>
                        <a:rPr kumimoji="1" lang="ja-JP" altLang="en-US" sz="1400" b="0" dirty="0">
                          <a:solidFill>
                            <a:schemeClr val="tx1"/>
                          </a:solidFill>
                        </a:rPr>
                        <a:t>全ての規模の建築物で</a:t>
                      </a:r>
                      <a:endParaRPr kumimoji="1" lang="en-US" altLang="ja-JP" sz="1400" b="0" dirty="0">
                        <a:solidFill>
                          <a:schemeClr val="tx1"/>
                        </a:solidFill>
                      </a:endParaRPr>
                    </a:p>
                    <a:p>
                      <a:pPr algn="ctr"/>
                      <a:r>
                        <a:rPr kumimoji="1" lang="ja-JP" altLang="en-US" sz="1400" b="0" dirty="0">
                          <a:solidFill>
                            <a:schemeClr val="tx1"/>
                          </a:solidFill>
                        </a:rPr>
                        <a:t>省エネ性能に関する</a:t>
                      </a:r>
                      <a:endParaRPr kumimoji="1" lang="en-US" altLang="ja-JP" sz="1400" b="0" dirty="0">
                        <a:solidFill>
                          <a:schemeClr val="tx1"/>
                        </a:solidFill>
                      </a:endParaRPr>
                    </a:p>
                    <a:p>
                      <a:pPr algn="ctr"/>
                      <a:r>
                        <a:rPr kumimoji="1" lang="ja-JP" altLang="en-US" sz="1400" b="0" dirty="0">
                          <a:solidFill>
                            <a:schemeClr val="tx1"/>
                          </a:solidFill>
                        </a:rPr>
                        <a:t>説明努力義務</a:t>
                      </a:r>
                      <a:endParaRPr kumimoji="1" lang="en-US" altLang="ja-JP" sz="14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rPr>
                        <a:t>全ての規模の建築物で</a:t>
                      </a:r>
                      <a:endParaRPr kumimoji="1" lang="en-US" altLang="ja-JP" sz="14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rPr>
                        <a:t>省エネ性能に関する</a:t>
                      </a:r>
                      <a:endParaRPr kumimoji="1" lang="en-US" altLang="ja-JP" sz="14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rPr>
                        <a:t>説明努力義務</a:t>
                      </a:r>
                      <a:endParaRPr kumimoji="1" lang="en-US" altLang="ja-JP" sz="14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n-lt"/>
                          <a:ea typeface="+mn-ea"/>
                          <a:cs typeface="+mn-cs"/>
                        </a:rPr>
                        <a:t>全ての規模の建築物で</a:t>
                      </a:r>
                      <a:endParaRPr kumimoji="1" lang="en-US" altLang="ja-JP" sz="1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n-lt"/>
                          <a:ea typeface="+mn-ea"/>
                          <a:cs typeface="+mn-cs"/>
                        </a:rPr>
                        <a:t>省エネ性能に関する</a:t>
                      </a:r>
                      <a:endParaRPr kumimoji="1" lang="en-US" altLang="ja-JP" sz="1400" b="0" i="0" u="none" strike="noStrike" kern="1200" cap="none" spc="0" normalizeH="0" baseline="0" noProof="0" dirty="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n-lt"/>
                          <a:ea typeface="+mn-ea"/>
                          <a:cs typeface="+mn-cs"/>
                        </a:rPr>
                        <a:t>説明努力義務</a:t>
                      </a:r>
                      <a:endParaRPr kumimoji="1" lang="en-US" altLang="ja-JP" sz="1400" b="0" i="0" u="none" strike="noStrike" kern="1200" cap="none" spc="0" normalizeH="0" baseline="0" noProof="0" dirty="0">
                        <a:ln>
                          <a:noFill/>
                        </a:ln>
                        <a:solidFill>
                          <a:schemeClr val="tx1"/>
                        </a:solidFill>
                        <a:effectLst/>
                        <a:uLnTx/>
                        <a:uFillTx/>
                        <a:latin typeface="+mn-lt"/>
                        <a:ea typeface="+mn-ea"/>
                        <a:cs typeface="+mn-cs"/>
                      </a:endParaRPr>
                    </a:p>
                  </a:txBody>
                  <a:tcPr/>
                </a:tc>
                <a:extLst>
                  <a:ext uri="{0D108BD9-81ED-4DB2-BD59-A6C34878D82A}">
                    <a16:rowId xmlns:a16="http://schemas.microsoft.com/office/drawing/2014/main" val="597421296"/>
                  </a:ext>
                </a:extLst>
              </a:tr>
            </a:tbl>
          </a:graphicData>
        </a:graphic>
      </p:graphicFrame>
      <p:sp>
        <p:nvSpPr>
          <p:cNvPr id="6" name="正方形/長方形 5">
            <a:extLst>
              <a:ext uri="{FF2B5EF4-FFF2-40B4-BE49-F238E27FC236}">
                <a16:creationId xmlns:a16="http://schemas.microsoft.com/office/drawing/2014/main" id="{6BD6CB7C-DA3D-4A9F-B4C4-CA781C846CC8}"/>
              </a:ext>
            </a:extLst>
          </p:cNvPr>
          <p:cNvSpPr/>
          <p:nvPr/>
        </p:nvSpPr>
        <p:spPr>
          <a:xfrm>
            <a:off x="8605192" y="1972435"/>
            <a:ext cx="3267986" cy="83488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9" name="直線コネクタ 8">
            <a:extLst>
              <a:ext uri="{FF2B5EF4-FFF2-40B4-BE49-F238E27FC236}">
                <a16:creationId xmlns:a16="http://schemas.microsoft.com/office/drawing/2014/main" id="{42883C15-48BD-416F-B275-E58C32311BA3}"/>
              </a:ext>
            </a:extLst>
          </p:cNvPr>
          <p:cNvCxnSpPr>
            <a:cxnSpLocks/>
          </p:cNvCxnSpPr>
          <p:nvPr/>
        </p:nvCxnSpPr>
        <p:spPr>
          <a:xfrm>
            <a:off x="8605192" y="1972435"/>
            <a:ext cx="3267986" cy="842840"/>
          </a:xfrm>
          <a:prstGeom prst="line">
            <a:avLst/>
          </a:prstGeom>
          <a:ln w="76200">
            <a:solidFill>
              <a:srgbClr val="FF0000"/>
            </a:solidFill>
          </a:ln>
        </p:spPr>
        <p:style>
          <a:lnRef idx="3">
            <a:schemeClr val="dk1"/>
          </a:lnRef>
          <a:fillRef idx="0">
            <a:schemeClr val="dk1"/>
          </a:fillRef>
          <a:effectRef idx="2">
            <a:schemeClr val="dk1"/>
          </a:effectRef>
          <a:fontRef idx="minor">
            <a:schemeClr val="tx1"/>
          </a:fontRef>
        </p:style>
      </p:cxnSp>
      <p:cxnSp>
        <p:nvCxnSpPr>
          <p:cNvPr id="10" name="直線コネクタ 9">
            <a:extLst>
              <a:ext uri="{FF2B5EF4-FFF2-40B4-BE49-F238E27FC236}">
                <a16:creationId xmlns:a16="http://schemas.microsoft.com/office/drawing/2014/main" id="{36069B14-4B14-47DD-88E0-31F437B45879}"/>
              </a:ext>
            </a:extLst>
          </p:cNvPr>
          <p:cNvCxnSpPr>
            <a:cxnSpLocks/>
          </p:cNvCxnSpPr>
          <p:nvPr/>
        </p:nvCxnSpPr>
        <p:spPr>
          <a:xfrm flipV="1">
            <a:off x="8605192" y="1972435"/>
            <a:ext cx="3267986" cy="834887"/>
          </a:xfrm>
          <a:prstGeom prst="line">
            <a:avLst/>
          </a:prstGeom>
          <a:ln w="76200">
            <a:solidFill>
              <a:srgbClr val="FF0000"/>
            </a:solidFill>
          </a:ln>
        </p:spPr>
        <p:style>
          <a:lnRef idx="3">
            <a:schemeClr val="dk1"/>
          </a:lnRef>
          <a:fillRef idx="0">
            <a:schemeClr val="dk1"/>
          </a:fillRef>
          <a:effectRef idx="2">
            <a:schemeClr val="dk1"/>
          </a:effectRef>
          <a:fontRef idx="minor">
            <a:schemeClr val="tx1"/>
          </a:fontRef>
        </p:style>
      </p:cxnSp>
      <p:sp>
        <p:nvSpPr>
          <p:cNvPr id="44" name="正方形/長方形 43">
            <a:extLst>
              <a:ext uri="{FF2B5EF4-FFF2-40B4-BE49-F238E27FC236}">
                <a16:creationId xmlns:a16="http://schemas.microsoft.com/office/drawing/2014/main" id="{240EF087-393D-43A9-8085-D57D55CF701C}"/>
              </a:ext>
            </a:extLst>
          </p:cNvPr>
          <p:cNvSpPr/>
          <p:nvPr/>
        </p:nvSpPr>
        <p:spPr>
          <a:xfrm>
            <a:off x="4198289" y="5744388"/>
            <a:ext cx="1836751" cy="688662"/>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5" name="直線コネクタ 44">
            <a:extLst>
              <a:ext uri="{FF2B5EF4-FFF2-40B4-BE49-F238E27FC236}">
                <a16:creationId xmlns:a16="http://schemas.microsoft.com/office/drawing/2014/main" id="{E476B4F7-CA9C-4428-ACB8-EDF82D574E2D}"/>
              </a:ext>
            </a:extLst>
          </p:cNvPr>
          <p:cNvCxnSpPr>
            <a:cxnSpLocks/>
          </p:cNvCxnSpPr>
          <p:nvPr/>
        </p:nvCxnSpPr>
        <p:spPr>
          <a:xfrm>
            <a:off x="4198289" y="5767309"/>
            <a:ext cx="1836751" cy="657790"/>
          </a:xfrm>
          <a:prstGeom prst="line">
            <a:avLst/>
          </a:prstGeom>
          <a:ln w="50800">
            <a:solidFill>
              <a:srgbClr val="FF0000"/>
            </a:solidFill>
          </a:ln>
        </p:spPr>
        <p:style>
          <a:lnRef idx="3">
            <a:schemeClr val="dk1"/>
          </a:lnRef>
          <a:fillRef idx="0">
            <a:schemeClr val="dk1"/>
          </a:fillRef>
          <a:effectRef idx="2">
            <a:schemeClr val="dk1"/>
          </a:effectRef>
          <a:fontRef idx="minor">
            <a:schemeClr val="tx1"/>
          </a:fontRef>
        </p:style>
      </p:cxnSp>
      <p:cxnSp>
        <p:nvCxnSpPr>
          <p:cNvPr id="46" name="直線コネクタ 45">
            <a:extLst>
              <a:ext uri="{FF2B5EF4-FFF2-40B4-BE49-F238E27FC236}">
                <a16:creationId xmlns:a16="http://schemas.microsoft.com/office/drawing/2014/main" id="{803FEB46-8AC1-4A2F-BB81-1A74EB0A3C2E}"/>
              </a:ext>
            </a:extLst>
          </p:cNvPr>
          <p:cNvCxnSpPr>
            <a:cxnSpLocks/>
          </p:cNvCxnSpPr>
          <p:nvPr/>
        </p:nvCxnSpPr>
        <p:spPr>
          <a:xfrm flipV="1">
            <a:off x="4198289" y="5744388"/>
            <a:ext cx="1836751" cy="688662"/>
          </a:xfrm>
          <a:prstGeom prst="line">
            <a:avLst/>
          </a:prstGeom>
          <a:ln w="50800">
            <a:solidFill>
              <a:srgbClr val="FF0000"/>
            </a:solidFill>
          </a:ln>
        </p:spPr>
        <p:style>
          <a:lnRef idx="3">
            <a:schemeClr val="dk1"/>
          </a:lnRef>
          <a:fillRef idx="0">
            <a:schemeClr val="dk1"/>
          </a:fillRef>
          <a:effectRef idx="2">
            <a:schemeClr val="dk1"/>
          </a:effectRef>
          <a:fontRef idx="minor">
            <a:schemeClr val="tx1"/>
          </a:fontRef>
        </p:style>
      </p:cxnSp>
      <p:sp>
        <p:nvSpPr>
          <p:cNvPr id="58" name="正方形/長方形 57">
            <a:extLst>
              <a:ext uri="{FF2B5EF4-FFF2-40B4-BE49-F238E27FC236}">
                <a16:creationId xmlns:a16="http://schemas.microsoft.com/office/drawing/2014/main" id="{DABCC6F6-3D8E-4347-B61D-E12E04BDB8DD}"/>
              </a:ext>
            </a:extLst>
          </p:cNvPr>
          <p:cNvSpPr/>
          <p:nvPr/>
        </p:nvSpPr>
        <p:spPr>
          <a:xfrm>
            <a:off x="258110" y="4831384"/>
            <a:ext cx="11695444" cy="8428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59" name="直線コネクタ 58">
            <a:extLst>
              <a:ext uri="{FF2B5EF4-FFF2-40B4-BE49-F238E27FC236}">
                <a16:creationId xmlns:a16="http://schemas.microsoft.com/office/drawing/2014/main" id="{FA2960CC-F979-432F-8953-CA60A37FC848}"/>
              </a:ext>
            </a:extLst>
          </p:cNvPr>
          <p:cNvCxnSpPr>
            <a:cxnSpLocks/>
          </p:cNvCxnSpPr>
          <p:nvPr/>
        </p:nvCxnSpPr>
        <p:spPr>
          <a:xfrm>
            <a:off x="258110" y="4849642"/>
            <a:ext cx="11695444" cy="824581"/>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cxnSp>
        <p:nvCxnSpPr>
          <p:cNvPr id="60" name="直線コネクタ 59">
            <a:extLst>
              <a:ext uri="{FF2B5EF4-FFF2-40B4-BE49-F238E27FC236}">
                <a16:creationId xmlns:a16="http://schemas.microsoft.com/office/drawing/2014/main" id="{6E7F8CF6-FC4A-4ED6-B0F7-9D487CC253AD}"/>
              </a:ext>
            </a:extLst>
          </p:cNvPr>
          <p:cNvCxnSpPr>
            <a:cxnSpLocks/>
          </p:cNvCxnSpPr>
          <p:nvPr/>
        </p:nvCxnSpPr>
        <p:spPr>
          <a:xfrm flipV="1">
            <a:off x="258110" y="4849645"/>
            <a:ext cx="11695444" cy="824578"/>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14" name="テキスト ボックス 13">
            <a:extLst>
              <a:ext uri="{FF2B5EF4-FFF2-40B4-BE49-F238E27FC236}">
                <a16:creationId xmlns:a16="http://schemas.microsoft.com/office/drawing/2014/main" id="{32ECD4B5-F106-45E4-9060-E4B2A38B57A0}"/>
              </a:ext>
            </a:extLst>
          </p:cNvPr>
          <p:cNvSpPr txBox="1"/>
          <p:nvPr/>
        </p:nvSpPr>
        <p:spPr>
          <a:xfrm>
            <a:off x="4736656" y="5068137"/>
            <a:ext cx="2954655" cy="369332"/>
          </a:xfrm>
          <a:prstGeom prst="rect">
            <a:avLst/>
          </a:prstGeom>
          <a:solidFill>
            <a:schemeClr val="bg1"/>
          </a:solidFill>
          <a:ln>
            <a:solidFill>
              <a:srgbClr val="FF0000"/>
            </a:solidFill>
          </a:ln>
        </p:spPr>
        <p:txBody>
          <a:bodyPr wrap="none" rtlCol="0">
            <a:spAutoFit/>
          </a:bodyPr>
          <a:lstStyle/>
          <a:p>
            <a:r>
              <a:rPr kumimoji="1" lang="ja-JP" altLang="en-US" dirty="0"/>
              <a:t>緩和措置の制度自体が削除</a:t>
            </a:r>
          </a:p>
        </p:txBody>
      </p:sp>
      <p:sp>
        <p:nvSpPr>
          <p:cNvPr id="18" name="テキスト ボックス 17">
            <a:extLst>
              <a:ext uri="{FF2B5EF4-FFF2-40B4-BE49-F238E27FC236}">
                <a16:creationId xmlns:a16="http://schemas.microsoft.com/office/drawing/2014/main" id="{7B961CE3-E61A-4FE2-B46B-87413346809C}"/>
              </a:ext>
            </a:extLst>
          </p:cNvPr>
          <p:cNvSpPr txBox="1"/>
          <p:nvPr/>
        </p:nvSpPr>
        <p:spPr>
          <a:xfrm>
            <a:off x="9969910" y="127821"/>
            <a:ext cx="2072133" cy="369332"/>
          </a:xfrm>
          <a:prstGeom prst="rect">
            <a:avLst/>
          </a:prstGeom>
          <a:noFill/>
        </p:spPr>
        <p:txBody>
          <a:bodyPr wrap="square" rtlCol="0">
            <a:spAutoFit/>
          </a:bodyPr>
          <a:lstStyle/>
          <a:p>
            <a:pPr algn="r"/>
            <a:r>
              <a:rPr lang="ja-JP" altLang="en-US" b="1" dirty="0"/>
              <a:t>改正後</a:t>
            </a:r>
            <a:r>
              <a:rPr kumimoji="1" lang="ja-JP" altLang="en-US" b="1" dirty="0"/>
              <a:t>（</a:t>
            </a:r>
            <a:r>
              <a:rPr kumimoji="1" lang="en-US" altLang="ja-JP" b="1" dirty="0"/>
              <a:t>R7.4</a:t>
            </a:r>
            <a:r>
              <a:rPr kumimoji="1" lang="ja-JP" altLang="en-US" b="1" dirty="0"/>
              <a:t>～）</a:t>
            </a:r>
          </a:p>
        </p:txBody>
      </p:sp>
      <p:sp>
        <p:nvSpPr>
          <p:cNvPr id="26" name="正方形/長方形 25">
            <a:extLst>
              <a:ext uri="{FF2B5EF4-FFF2-40B4-BE49-F238E27FC236}">
                <a16:creationId xmlns:a16="http://schemas.microsoft.com/office/drawing/2014/main" id="{973B76AA-C33B-4BC0-A0C2-67054213371E}"/>
              </a:ext>
            </a:extLst>
          </p:cNvPr>
          <p:cNvSpPr/>
          <p:nvPr/>
        </p:nvSpPr>
        <p:spPr>
          <a:xfrm>
            <a:off x="9336156" y="5744388"/>
            <a:ext cx="1836751" cy="688662"/>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27" name="直線コネクタ 26">
            <a:extLst>
              <a:ext uri="{FF2B5EF4-FFF2-40B4-BE49-F238E27FC236}">
                <a16:creationId xmlns:a16="http://schemas.microsoft.com/office/drawing/2014/main" id="{83E8CF6B-3BE6-44ED-9040-54F4D96E8A53}"/>
              </a:ext>
            </a:extLst>
          </p:cNvPr>
          <p:cNvCxnSpPr>
            <a:cxnSpLocks/>
          </p:cNvCxnSpPr>
          <p:nvPr/>
        </p:nvCxnSpPr>
        <p:spPr>
          <a:xfrm>
            <a:off x="9336156" y="5767309"/>
            <a:ext cx="1836751" cy="657790"/>
          </a:xfrm>
          <a:prstGeom prst="line">
            <a:avLst/>
          </a:prstGeom>
          <a:ln w="50800">
            <a:solidFill>
              <a:srgbClr val="FF0000"/>
            </a:solidFill>
          </a:ln>
        </p:spPr>
        <p:style>
          <a:lnRef idx="3">
            <a:schemeClr val="dk1"/>
          </a:lnRef>
          <a:fillRef idx="0">
            <a:schemeClr val="dk1"/>
          </a:fillRef>
          <a:effectRef idx="2">
            <a:schemeClr val="dk1"/>
          </a:effectRef>
          <a:fontRef idx="minor">
            <a:schemeClr val="tx1"/>
          </a:fontRef>
        </p:style>
      </p:cxnSp>
      <p:cxnSp>
        <p:nvCxnSpPr>
          <p:cNvPr id="28" name="直線コネクタ 27">
            <a:extLst>
              <a:ext uri="{FF2B5EF4-FFF2-40B4-BE49-F238E27FC236}">
                <a16:creationId xmlns:a16="http://schemas.microsoft.com/office/drawing/2014/main" id="{DBFFD06D-80F4-4BB1-A5CB-8708222EA778}"/>
              </a:ext>
            </a:extLst>
          </p:cNvPr>
          <p:cNvCxnSpPr>
            <a:cxnSpLocks/>
          </p:cNvCxnSpPr>
          <p:nvPr/>
        </p:nvCxnSpPr>
        <p:spPr>
          <a:xfrm flipV="1">
            <a:off x="9336156" y="5744388"/>
            <a:ext cx="1836751" cy="688662"/>
          </a:xfrm>
          <a:prstGeom prst="line">
            <a:avLst/>
          </a:prstGeom>
          <a:ln w="50800">
            <a:solidFill>
              <a:srgbClr val="FF0000"/>
            </a:solidFill>
          </a:ln>
        </p:spPr>
        <p:style>
          <a:lnRef idx="3">
            <a:schemeClr val="dk1"/>
          </a:lnRef>
          <a:fillRef idx="0">
            <a:schemeClr val="dk1"/>
          </a:fillRef>
          <a:effectRef idx="2">
            <a:schemeClr val="dk1"/>
          </a:effectRef>
          <a:fontRef idx="minor">
            <a:schemeClr val="tx1"/>
          </a:fontRef>
        </p:style>
      </p:cxnSp>
      <p:sp>
        <p:nvSpPr>
          <p:cNvPr id="2" name="テキスト ボックス 1">
            <a:extLst>
              <a:ext uri="{FF2B5EF4-FFF2-40B4-BE49-F238E27FC236}">
                <a16:creationId xmlns:a16="http://schemas.microsoft.com/office/drawing/2014/main" id="{A4781BA2-459E-4C10-B042-3148FFB7B787}"/>
              </a:ext>
            </a:extLst>
          </p:cNvPr>
          <p:cNvSpPr txBox="1"/>
          <p:nvPr/>
        </p:nvSpPr>
        <p:spPr>
          <a:xfrm>
            <a:off x="213565" y="104229"/>
            <a:ext cx="9991838" cy="400110"/>
          </a:xfrm>
          <a:prstGeom prst="rect">
            <a:avLst/>
          </a:prstGeom>
          <a:noFill/>
        </p:spPr>
        <p:txBody>
          <a:bodyPr wrap="none" rtlCol="0">
            <a:spAutoFit/>
          </a:bodyPr>
          <a:lstStyle/>
          <a:p>
            <a:r>
              <a:rPr lang="ja-JP" altLang="en-US" sz="2000" b="1" i="0" dirty="0">
                <a:solidFill>
                  <a:srgbClr val="333333"/>
                </a:solidFill>
                <a:effectLst/>
                <a:latin typeface="ＭＳ 明朝" panose="02020609040205080304" pitchFamily="17" charset="-128"/>
                <a:ea typeface="ＭＳ 明朝" panose="02020609040205080304" pitchFamily="17" charset="-128"/>
              </a:rPr>
              <a:t>大阪府気候変動対策の推進に関する条例の改正</a:t>
            </a:r>
            <a:r>
              <a:rPr lang="ja-JP" altLang="en-US" sz="2000" b="1" i="0" dirty="0">
                <a:effectLst/>
                <a:latin typeface="ＭＳ 明朝" panose="02020609040205080304" pitchFamily="17" charset="-128"/>
                <a:ea typeface="ＭＳ 明朝" panose="02020609040205080304" pitchFamily="17" charset="-128"/>
              </a:rPr>
              <a:t>案</a:t>
            </a:r>
            <a:r>
              <a:rPr lang="ja-JP" altLang="en-US" sz="2000" b="1" i="0" dirty="0">
                <a:solidFill>
                  <a:srgbClr val="333333"/>
                </a:solidFill>
                <a:effectLst/>
                <a:latin typeface="ＭＳ 明朝" panose="02020609040205080304" pitchFamily="17" charset="-128"/>
                <a:ea typeface="ＭＳ 明朝" panose="02020609040205080304" pitchFamily="17" charset="-128"/>
              </a:rPr>
              <a:t>（法と条例の規制範囲について）</a:t>
            </a:r>
            <a:endParaRPr kumimoji="1" lang="ja-JP" altLang="en-US" sz="2000" b="1" dirty="0"/>
          </a:p>
        </p:txBody>
      </p:sp>
    </p:spTree>
    <p:extLst>
      <p:ext uri="{BB962C8B-B14F-4D97-AF65-F5344CB8AC3E}">
        <p14:creationId xmlns:p14="http://schemas.microsoft.com/office/powerpoint/2010/main" val="30485893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573</Words>
  <Application>Microsoft Office PowerPoint</Application>
  <PresentationFormat>ワイド画面</PresentationFormat>
  <Paragraphs>117</Paragraphs>
  <Slides>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ＭＳ 明朝</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2024-11-05T06:56:55Z</dcterms:created>
  <dcterms:modified xsi:type="dcterms:W3CDTF">2024-11-05T06:59:04Z</dcterms:modified>
</cp:coreProperties>
</file>