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71" r:id="rId2"/>
    <p:sldId id="273" r:id="rId3"/>
    <p:sldId id="274" r:id="rId4"/>
    <p:sldId id="275" r:id="rId5"/>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E4FCE"/>
    <a:srgbClr val="006600"/>
    <a:srgbClr val="3AA43A"/>
    <a:srgbClr val="9BBB59"/>
    <a:srgbClr val="EFF3EA"/>
    <a:srgbClr val="000000"/>
    <a:srgbClr val="EDE1ED"/>
    <a:srgbClr val="0000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000" autoAdjust="0"/>
    <p:restoredTop sz="94434" autoAdjust="0"/>
  </p:normalViewPr>
  <p:slideViewPr>
    <p:cSldViewPr>
      <p:cViewPr>
        <p:scale>
          <a:sx n="66" d="100"/>
          <a:sy n="66" d="100"/>
        </p:scale>
        <p:origin x="1488" y="-143"/>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2025/1/24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677958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2</a:t>
            </a:fld>
            <a:endParaRPr kumimoji="1" lang="ja-JP" altLang="en-US"/>
          </a:p>
        </p:txBody>
      </p:sp>
    </p:spTree>
    <p:extLst>
      <p:ext uri="{BB962C8B-B14F-4D97-AF65-F5344CB8AC3E}">
        <p14:creationId xmlns:p14="http://schemas.microsoft.com/office/powerpoint/2010/main" val="1441875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3</a:t>
            </a:fld>
            <a:endParaRPr kumimoji="1" lang="ja-JP" altLang="en-US"/>
          </a:p>
        </p:txBody>
      </p:sp>
    </p:spTree>
    <p:extLst>
      <p:ext uri="{BB962C8B-B14F-4D97-AF65-F5344CB8AC3E}">
        <p14:creationId xmlns:p14="http://schemas.microsoft.com/office/powerpoint/2010/main" val="159165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2025/1/24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xml"/><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5.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3.xml"/><Relationship Id="rId16"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7.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136104" y="2327484"/>
            <a:ext cx="12547175" cy="6924043"/>
          </a:xfrm>
          <a:prstGeom prst="roundRect">
            <a:avLst>
              <a:gd name="adj" fmla="val 0"/>
            </a:avLst>
          </a:prstGeom>
          <a:solidFill>
            <a:schemeClr val="bg1"/>
          </a:solidFill>
          <a:ln w="12700">
            <a:solidFill>
              <a:srgbClr val="006600"/>
            </a:solidFill>
          </a:ln>
          <a:effectLst>
            <a:outerShdw blurRad="63500" dist="508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14644" y="36331"/>
            <a:ext cx="7682300"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おおさかヒートアイランド対策推進計画の進捗状況について</a:t>
              </a:r>
              <a:r>
                <a:rPr lang="en-US" altLang="ja-JP"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600" b="1" dirty="0">
                  <a:solidFill>
                    <a:schemeClr val="bg1"/>
                  </a:solidFill>
                  <a:latin typeface="Meiryo UI" panose="020B0604030504040204" pitchFamily="50" charset="-128"/>
                  <a:ea typeface="Meiryo UI" panose="020B0604030504040204" pitchFamily="50" charset="-128"/>
                </a:rPr>
                <a:t>)</a:t>
              </a: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 name="グループ化 3"/>
          <p:cNvGrpSpPr>
            <a:grpSpLocks noChangeAspect="1"/>
          </p:cNvGrpSpPr>
          <p:nvPr/>
        </p:nvGrpSpPr>
        <p:grpSpPr>
          <a:xfrm>
            <a:off x="7760014" y="37134"/>
            <a:ext cx="4969454" cy="423459"/>
            <a:chOff x="6029203" y="46261"/>
            <a:chExt cx="5407394" cy="460777"/>
          </a:xfrm>
        </p:grpSpPr>
        <p:pic>
          <p:nvPicPr>
            <p:cNvPr id="1026"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3" name="Rectangle 2"/>
          <p:cNvSpPr>
            <a:spLocks noChangeArrowheads="1"/>
          </p:cNvSpPr>
          <p:nvPr/>
        </p:nvSpPr>
        <p:spPr bwMode="auto">
          <a:xfrm>
            <a:off x="500141" y="1075330"/>
            <a:ext cx="11809795" cy="892832"/>
          </a:xfrm>
          <a:prstGeom prst="rect">
            <a:avLst/>
          </a:prstGeom>
          <a:solidFill>
            <a:srgbClr val="DAEEF3"/>
          </a:solidFill>
          <a:ln w="38100" cmpd="dbl">
            <a:solidFill>
              <a:srgbClr val="000000"/>
            </a:solidFill>
            <a:miter lim="800000"/>
            <a:headEnd/>
            <a:tailEnd/>
          </a:ln>
        </p:spPr>
        <p:txBody>
          <a:bodyPr vert="horz" wrap="square" lIns="74295" tIns="72000" rIns="74295" bIns="8890" numCol="1" anchor="t" anchorCtr="0" compatLnSpc="1">
            <a:prstTxWarp prst="textNoShape">
              <a:avLst/>
            </a:prstTxWarp>
          </a:bodyPr>
          <a:lstStyle/>
          <a:p>
            <a:pPr>
              <a:lnSpc>
                <a:spcPct val="150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目標１：住宅地域における夏の夜間の気温を下げることにより、</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地球温暖化の影響を除外した</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熱帯夜日数</a:t>
            </a:r>
            <a:r>
              <a:rPr lang="en-US" altLang="ja-JP" sz="1600" b="1" baseline="30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baseline="3000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年より３割減らす</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目標２：屋外空間における</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既存のクールスポットの活用や創出</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をすることにより、屋外空間における</a:t>
            </a:r>
            <a:r>
              <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夏の昼間の暑熱環境を改善</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42" name="正方形/長方形 41"/>
          <p:cNvSpPr/>
          <p:nvPr/>
        </p:nvSpPr>
        <p:spPr>
          <a:xfrm>
            <a:off x="3055025" y="2030005"/>
            <a:ext cx="9674443" cy="220573"/>
          </a:xfrm>
          <a:prstGeom prst="rect">
            <a:avLst/>
          </a:prstGeom>
          <a:noFill/>
        </p:spPr>
        <p:txBody>
          <a:bodyPr wrap="none">
            <a:spAutoFit/>
          </a:bodyPr>
          <a:lstStyle/>
          <a:p>
            <a:pPr>
              <a:lnSpc>
                <a:spcPts val="1000"/>
              </a:lnSpc>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地球温暖化の影響を除外した熱帯夜日数：都市化の影響が少ない全国</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地点のデータから算出した地球温暖化による影響と考えられる気温上昇分を除いて算出した熱帯夜日数</a:t>
            </a:r>
          </a:p>
        </p:txBody>
      </p:sp>
      <p:sp>
        <p:nvSpPr>
          <p:cNvPr id="99" name="角丸四角形 98"/>
          <p:cNvSpPr/>
          <p:nvPr/>
        </p:nvSpPr>
        <p:spPr>
          <a:xfrm>
            <a:off x="208472" y="2393444"/>
            <a:ext cx="3240000" cy="318924"/>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600" b="1" dirty="0">
                <a:latin typeface="Meiryo UI" pitchFamily="50" charset="-128"/>
                <a:ea typeface="Meiryo UI" pitchFamily="50" charset="-128"/>
                <a:cs typeface="Meiryo UI" pitchFamily="50" charset="-128"/>
              </a:rPr>
              <a:t>近年の状況</a:t>
            </a:r>
            <a:endParaRPr lang="en-US" altLang="ja-JP" sz="1600" b="1" dirty="0">
              <a:latin typeface="Meiryo UI" pitchFamily="50" charset="-128"/>
              <a:ea typeface="Meiryo UI" pitchFamily="50" charset="-128"/>
              <a:cs typeface="Meiryo UI" pitchFamily="50" charset="-128"/>
            </a:endParaRPr>
          </a:p>
        </p:txBody>
      </p:sp>
      <p:sp>
        <p:nvSpPr>
          <p:cNvPr id="37" name="正方形/長方形 36">
            <a:extLst>
              <a:ext uri="{FF2B5EF4-FFF2-40B4-BE49-F238E27FC236}">
                <a16:creationId xmlns:a16="http://schemas.microsoft.com/office/drawing/2014/main" id="{D8CFA37E-6DB6-4D5C-9E42-2A076297E1ED}"/>
              </a:ext>
            </a:extLst>
          </p:cNvPr>
          <p:cNvSpPr/>
          <p:nvPr/>
        </p:nvSpPr>
        <p:spPr>
          <a:xfrm>
            <a:off x="10785252" y="506929"/>
            <a:ext cx="1944216" cy="4869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20" kern="1200">
                <a:solidFill>
                  <a:schemeClr val="lt1"/>
                </a:solidFill>
                <a:latin typeface="+mn-lt"/>
                <a:ea typeface="+mn-ea"/>
                <a:cs typeface="+mn-cs"/>
              </a:defRPr>
            </a:lvl1pPr>
            <a:lvl2pPr marL="640080" algn="l" defTabSz="1280160" rtl="0" eaLnBrk="1" latinLnBrk="0" hangingPunct="1">
              <a:defRPr kumimoji="1" sz="2520" kern="1200">
                <a:solidFill>
                  <a:schemeClr val="lt1"/>
                </a:solidFill>
                <a:latin typeface="+mn-lt"/>
                <a:ea typeface="+mn-ea"/>
                <a:cs typeface="+mn-cs"/>
              </a:defRPr>
            </a:lvl2pPr>
            <a:lvl3pPr marL="1280160" algn="l" defTabSz="1280160" rtl="0" eaLnBrk="1" latinLnBrk="0" hangingPunct="1">
              <a:defRPr kumimoji="1" sz="2520" kern="1200">
                <a:solidFill>
                  <a:schemeClr val="lt1"/>
                </a:solidFill>
                <a:latin typeface="+mn-lt"/>
                <a:ea typeface="+mn-ea"/>
                <a:cs typeface="+mn-cs"/>
              </a:defRPr>
            </a:lvl3pPr>
            <a:lvl4pPr marL="1920240" algn="l" defTabSz="1280160" rtl="0" eaLnBrk="1" latinLnBrk="0" hangingPunct="1">
              <a:defRPr kumimoji="1" sz="2520" kern="1200">
                <a:solidFill>
                  <a:schemeClr val="lt1"/>
                </a:solidFill>
                <a:latin typeface="+mn-lt"/>
                <a:ea typeface="+mn-ea"/>
                <a:cs typeface="+mn-cs"/>
              </a:defRPr>
            </a:lvl4pPr>
            <a:lvl5pPr marL="2560320" algn="l" defTabSz="1280160" rtl="0" eaLnBrk="1" latinLnBrk="0" hangingPunct="1">
              <a:defRPr kumimoji="1" sz="2520" kern="1200">
                <a:solidFill>
                  <a:schemeClr val="lt1"/>
                </a:solidFill>
                <a:latin typeface="+mn-lt"/>
                <a:ea typeface="+mn-ea"/>
                <a:cs typeface="+mn-cs"/>
              </a:defRPr>
            </a:lvl5pPr>
            <a:lvl6pPr marL="3200400" algn="l" defTabSz="1280160" rtl="0" eaLnBrk="1" latinLnBrk="0" hangingPunct="1">
              <a:defRPr kumimoji="1" sz="2520" kern="1200">
                <a:solidFill>
                  <a:schemeClr val="lt1"/>
                </a:solidFill>
                <a:latin typeface="+mn-lt"/>
                <a:ea typeface="+mn-ea"/>
                <a:cs typeface="+mn-cs"/>
              </a:defRPr>
            </a:lvl6pPr>
            <a:lvl7pPr marL="3840480" algn="l" defTabSz="1280160" rtl="0" eaLnBrk="1" latinLnBrk="0" hangingPunct="1">
              <a:defRPr kumimoji="1" sz="2520" kern="1200">
                <a:solidFill>
                  <a:schemeClr val="lt1"/>
                </a:solidFill>
                <a:latin typeface="+mn-lt"/>
                <a:ea typeface="+mn-ea"/>
                <a:cs typeface="+mn-cs"/>
              </a:defRPr>
            </a:lvl7pPr>
            <a:lvl8pPr marL="4480560" algn="l" defTabSz="1280160" rtl="0" eaLnBrk="1" latinLnBrk="0" hangingPunct="1">
              <a:defRPr kumimoji="1" sz="2520" kern="1200">
                <a:solidFill>
                  <a:schemeClr val="lt1"/>
                </a:solidFill>
                <a:latin typeface="+mn-lt"/>
                <a:ea typeface="+mn-ea"/>
                <a:cs typeface="+mn-cs"/>
              </a:defRPr>
            </a:lvl8pPr>
            <a:lvl9pPr marL="5120640" algn="l" defTabSz="1280160" rtl="0" eaLnBrk="1" latinLnBrk="0" hangingPunct="1">
              <a:defRPr kumimoji="1" sz="2520" kern="1200">
                <a:solidFill>
                  <a:schemeClr val="lt1"/>
                </a:solidFill>
                <a:latin typeface="+mn-lt"/>
                <a:ea typeface="+mn-ea"/>
                <a:cs typeface="+mn-cs"/>
              </a:defRPr>
            </a:lvl9pPr>
          </a:lstStyle>
          <a:p>
            <a:pPr algn="ctr"/>
            <a:r>
              <a:rPr kumimoji="1" lang="ja-JP" altLang="en-US" sz="2000" dirty="0">
                <a:solidFill>
                  <a:schemeClr val="tx1"/>
                </a:solidFill>
              </a:rPr>
              <a:t>資料１－</a:t>
            </a:r>
            <a:r>
              <a:rPr lang="ja-JP" altLang="en-US" sz="2000" dirty="0">
                <a:solidFill>
                  <a:schemeClr val="tx1"/>
                </a:solidFill>
              </a:rPr>
              <a:t>２</a:t>
            </a:r>
            <a:endParaRPr kumimoji="1" lang="ja-JP" altLang="en-US" sz="2000" dirty="0">
              <a:solidFill>
                <a:schemeClr val="tx1"/>
              </a:solidFill>
            </a:endParaRPr>
          </a:p>
        </p:txBody>
      </p:sp>
      <p:sp>
        <p:nvSpPr>
          <p:cNvPr id="49" name="正方形/長方形 48">
            <a:extLst>
              <a:ext uri="{FF2B5EF4-FFF2-40B4-BE49-F238E27FC236}">
                <a16:creationId xmlns:a16="http://schemas.microsoft.com/office/drawing/2014/main" id="{654E5C7B-EE93-474A-AF80-0DDD22E20BBB}"/>
              </a:ext>
            </a:extLst>
          </p:cNvPr>
          <p:cNvSpPr/>
          <p:nvPr/>
        </p:nvSpPr>
        <p:spPr>
          <a:xfrm>
            <a:off x="257766" y="2855207"/>
            <a:ext cx="1606530" cy="310529"/>
          </a:xfrm>
          <a:prstGeom prst="rect">
            <a:avLst/>
          </a:prstGeom>
          <a:ln w="25400">
            <a:solidFill>
              <a:schemeClr val="tx1"/>
            </a:solidFill>
          </a:ln>
        </p:spPr>
        <p:txBody>
          <a:bodyPr wrap="none" bIns="36000" anchor="ctr" anchorCtr="0">
            <a:spAutoFit/>
          </a:bodyPr>
          <a:lstStyle/>
          <a:p>
            <a:pPr>
              <a:lnSpc>
                <a:spcPts val="2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大阪の熱帯夜日数</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a:extLst>
              <a:ext uri="{FF2B5EF4-FFF2-40B4-BE49-F238E27FC236}">
                <a16:creationId xmlns:a16="http://schemas.microsoft.com/office/drawing/2014/main" id="{618335E4-0D8F-4E14-98EF-303C17090B3B}"/>
              </a:ext>
            </a:extLst>
          </p:cNvPr>
          <p:cNvSpPr/>
          <p:nvPr/>
        </p:nvSpPr>
        <p:spPr>
          <a:xfrm>
            <a:off x="217689" y="3266159"/>
            <a:ext cx="6292937" cy="576825"/>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熱帯夜日数の状況（大阪、豊中、枚方の３地点の観測熱帯夜日数の平均）を</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図１に示す。</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8" name="直線コネクタ 57">
            <a:extLst>
              <a:ext uri="{FF2B5EF4-FFF2-40B4-BE49-F238E27FC236}">
                <a16:creationId xmlns:a16="http://schemas.microsoft.com/office/drawing/2014/main" id="{DEC890DA-A5E4-438E-9709-A8901EE9D35A}"/>
              </a:ext>
            </a:extLst>
          </p:cNvPr>
          <p:cNvCxnSpPr>
            <a:cxnSpLocks/>
          </p:cNvCxnSpPr>
          <p:nvPr/>
        </p:nvCxnSpPr>
        <p:spPr>
          <a:xfrm flipH="1" flipV="1">
            <a:off x="6472807" y="2712368"/>
            <a:ext cx="1" cy="6381904"/>
          </a:xfrm>
          <a:prstGeom prst="line">
            <a:avLst/>
          </a:prstGeom>
          <a:ln>
            <a:solidFill>
              <a:srgbClr val="3AA43A"/>
            </a:solidFill>
            <a:prstDash val="sysDash"/>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E13162E0-AB5E-4B65-BE90-FF20A4A4B7AC}"/>
              </a:ext>
            </a:extLst>
          </p:cNvPr>
          <p:cNvSpPr/>
          <p:nvPr/>
        </p:nvSpPr>
        <p:spPr>
          <a:xfrm>
            <a:off x="862306" y="8512704"/>
            <a:ext cx="5011719" cy="320344"/>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図１ 年間熱帯夜日数の推移（気象庁データより大阪府作成）</a:t>
            </a:r>
          </a:p>
        </p:txBody>
      </p:sp>
      <p:sp>
        <p:nvSpPr>
          <p:cNvPr id="62" name="正方形/長方形 61">
            <a:extLst>
              <a:ext uri="{FF2B5EF4-FFF2-40B4-BE49-F238E27FC236}">
                <a16:creationId xmlns:a16="http://schemas.microsoft.com/office/drawing/2014/main" id="{4BB4A1D7-928A-47D2-A63A-37D845E995FC}"/>
              </a:ext>
            </a:extLst>
          </p:cNvPr>
          <p:cNvSpPr/>
          <p:nvPr/>
        </p:nvSpPr>
        <p:spPr>
          <a:xfrm>
            <a:off x="6568772" y="2855207"/>
            <a:ext cx="2568332" cy="310529"/>
          </a:xfrm>
          <a:prstGeom prst="rect">
            <a:avLst/>
          </a:prstGeom>
          <a:ln w="25400">
            <a:solidFill>
              <a:schemeClr val="tx1"/>
            </a:solidFill>
          </a:ln>
        </p:spPr>
        <p:txBody>
          <a:bodyPr wrap="none" bIns="36000" anchor="ctr" anchorCtr="0">
            <a:spAutoFit/>
          </a:bodyPr>
          <a:lstStyle/>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全国</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地点の日最低気温平均</a:t>
            </a:r>
          </a:p>
        </p:txBody>
      </p:sp>
      <p:sp>
        <p:nvSpPr>
          <p:cNvPr id="63" name="正方形/長方形 62">
            <a:extLst>
              <a:ext uri="{FF2B5EF4-FFF2-40B4-BE49-F238E27FC236}">
                <a16:creationId xmlns:a16="http://schemas.microsoft.com/office/drawing/2014/main" id="{500CFAC3-C1A4-464D-AF0D-2CBA576E0457}"/>
              </a:ext>
            </a:extLst>
          </p:cNvPr>
          <p:cNvSpPr/>
          <p:nvPr/>
        </p:nvSpPr>
        <p:spPr>
          <a:xfrm>
            <a:off x="6784771" y="8512704"/>
            <a:ext cx="6144251" cy="320344"/>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図２全国</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地点の日最低気温平均の推移（気象庁データより大阪府作成）</a:t>
            </a:r>
          </a:p>
        </p:txBody>
      </p:sp>
      <p:sp>
        <p:nvSpPr>
          <p:cNvPr id="64" name="正方形/長方形 63">
            <a:extLst>
              <a:ext uri="{FF2B5EF4-FFF2-40B4-BE49-F238E27FC236}">
                <a16:creationId xmlns:a16="http://schemas.microsoft.com/office/drawing/2014/main" id="{59AB74AA-B0E3-49BC-98D5-9CBD0A8B441A}"/>
              </a:ext>
            </a:extLst>
          </p:cNvPr>
          <p:cNvSpPr/>
          <p:nvPr/>
        </p:nvSpPr>
        <p:spPr>
          <a:xfrm>
            <a:off x="6522442" y="3306464"/>
            <a:ext cx="6308492" cy="320344"/>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都市化の影響が少ない全国</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地点の日最低気温平均を図</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に示す。</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a:extLst>
              <a:ext uri="{FF2B5EF4-FFF2-40B4-BE49-F238E27FC236}">
                <a16:creationId xmlns:a16="http://schemas.microsoft.com/office/drawing/2014/main" id="{701B36FA-65C5-414D-99F5-908F39D415BC}"/>
              </a:ext>
            </a:extLst>
          </p:cNvPr>
          <p:cNvSpPr/>
          <p:nvPr/>
        </p:nvSpPr>
        <p:spPr>
          <a:xfrm>
            <a:off x="164315" y="4320416"/>
            <a:ext cx="6308492" cy="320344"/>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年の熱帯夜日数は、</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年から</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日増加、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年から</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日増加している。</a:t>
            </a:r>
          </a:p>
        </p:txBody>
      </p:sp>
      <p:sp>
        <p:nvSpPr>
          <p:cNvPr id="35" name="正方形/長方形 34">
            <a:extLst>
              <a:ext uri="{FF2B5EF4-FFF2-40B4-BE49-F238E27FC236}">
                <a16:creationId xmlns:a16="http://schemas.microsoft.com/office/drawing/2014/main" id="{DB8E1480-812B-4CD3-B429-03F80D049C5D}"/>
              </a:ext>
            </a:extLst>
          </p:cNvPr>
          <p:cNvSpPr/>
          <p:nvPr/>
        </p:nvSpPr>
        <p:spPr>
          <a:xfrm>
            <a:off x="171401" y="3958056"/>
            <a:ext cx="6308492" cy="320344"/>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年の熱帯夜日数の状況は</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日であり、過去最も多い</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255981D9-9E40-4D0B-9CFA-EE9216BB9C8F}"/>
              </a:ext>
            </a:extLst>
          </p:cNvPr>
          <p:cNvSpPr/>
          <p:nvPr/>
        </p:nvSpPr>
        <p:spPr>
          <a:xfrm>
            <a:off x="6510626" y="3733770"/>
            <a:ext cx="6308492" cy="576825"/>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○都市化の影響が少ない地域でも、近年上昇傾向であり、特に</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年以降</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上昇傾向である。</a:t>
            </a:r>
          </a:p>
        </p:txBody>
      </p:sp>
      <p:sp>
        <p:nvSpPr>
          <p:cNvPr id="38" name="正方形/長方形 37">
            <a:extLst>
              <a:ext uri="{FF2B5EF4-FFF2-40B4-BE49-F238E27FC236}">
                <a16:creationId xmlns:a16="http://schemas.microsoft.com/office/drawing/2014/main" id="{3A873950-7803-451D-96EB-A64EC3F4FFC6}"/>
              </a:ext>
            </a:extLst>
          </p:cNvPr>
          <p:cNvSpPr/>
          <p:nvPr/>
        </p:nvSpPr>
        <p:spPr>
          <a:xfrm>
            <a:off x="6486978" y="4359085"/>
            <a:ext cx="6308492" cy="320344"/>
          </a:xfrm>
          <a:prstGeom prst="rect">
            <a:avLst/>
          </a:prstGeom>
        </p:spPr>
        <p:txBody>
          <a:bodyPr wrap="square">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○特に</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月の日最低気温の上昇が顕著にみてとれる。</a:t>
            </a:r>
          </a:p>
        </p:txBody>
      </p:sp>
      <p:sp>
        <p:nvSpPr>
          <p:cNvPr id="40" name="正方形/長方形 39">
            <a:extLst>
              <a:ext uri="{FF2B5EF4-FFF2-40B4-BE49-F238E27FC236}">
                <a16:creationId xmlns:a16="http://schemas.microsoft.com/office/drawing/2014/main" id="{13E41647-5E51-4D9E-91DA-665ED44BDB0D}"/>
              </a:ext>
            </a:extLst>
          </p:cNvPr>
          <p:cNvSpPr/>
          <p:nvPr/>
        </p:nvSpPr>
        <p:spPr>
          <a:xfrm>
            <a:off x="9122637" y="2640360"/>
            <a:ext cx="3614867" cy="571695"/>
          </a:xfrm>
          <a:prstGeom prst="rect">
            <a:avLst/>
          </a:prstGeom>
        </p:spPr>
        <p:txBody>
          <a:bodyPr wrap="square">
            <a:spAutoFit/>
          </a:bodyPr>
          <a:lstStyle/>
          <a:p>
            <a:pPr>
              <a:lnSpc>
                <a:spcPts val="20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地点：網走、寿都、根室、石巻、山形、銚子、伏木、飯田、彦根、境、浜田、宮崎、多度津、名瀬、石垣島</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a:extLst>
              <a:ext uri="{FF2B5EF4-FFF2-40B4-BE49-F238E27FC236}">
                <a16:creationId xmlns:a16="http://schemas.microsoft.com/office/drawing/2014/main" id="{BDC82525-1620-404F-A6B5-89A41C4F7776}"/>
              </a:ext>
            </a:extLst>
          </p:cNvPr>
          <p:cNvPicPr>
            <a:picLocks noChangeAspect="1"/>
          </p:cNvPicPr>
          <p:nvPr/>
        </p:nvPicPr>
        <p:blipFill>
          <a:blip r:embed="rId15"/>
          <a:stretch>
            <a:fillRect/>
          </a:stretch>
        </p:blipFill>
        <p:spPr>
          <a:xfrm>
            <a:off x="197234" y="4830284"/>
            <a:ext cx="6238254" cy="3682420"/>
          </a:xfrm>
          <a:prstGeom prst="rect">
            <a:avLst/>
          </a:prstGeom>
        </p:spPr>
      </p:pic>
      <p:pic>
        <p:nvPicPr>
          <p:cNvPr id="5" name="図 4">
            <a:extLst>
              <a:ext uri="{FF2B5EF4-FFF2-40B4-BE49-F238E27FC236}">
                <a16:creationId xmlns:a16="http://schemas.microsoft.com/office/drawing/2014/main" id="{BBB72215-ACE7-4BA6-A639-B2056400311C}"/>
              </a:ext>
            </a:extLst>
          </p:cNvPr>
          <p:cNvPicPr>
            <a:picLocks noChangeAspect="1"/>
          </p:cNvPicPr>
          <p:nvPr/>
        </p:nvPicPr>
        <p:blipFill rotWithShape="1">
          <a:blip r:embed="rId16"/>
          <a:srcRect l="2161" b="7001"/>
          <a:stretch/>
        </p:blipFill>
        <p:spPr>
          <a:xfrm>
            <a:off x="6544816" y="4993168"/>
            <a:ext cx="6098433" cy="3437701"/>
          </a:xfrm>
          <a:prstGeom prst="rect">
            <a:avLst/>
          </a:prstGeom>
        </p:spPr>
      </p:pic>
    </p:spTree>
    <p:extLst>
      <p:ext uri="{BB962C8B-B14F-4D97-AF65-F5344CB8AC3E}">
        <p14:creationId xmlns:p14="http://schemas.microsoft.com/office/powerpoint/2010/main" val="402148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202136" y="677736"/>
            <a:ext cx="12397328" cy="8833509"/>
          </a:xfrm>
          <a:prstGeom prst="roundRect">
            <a:avLst>
              <a:gd name="adj" fmla="val 0"/>
            </a:avLst>
          </a:prstGeom>
          <a:solidFill>
            <a:schemeClr val="bg1"/>
          </a:solidFill>
          <a:ln w="12700">
            <a:solidFill>
              <a:srgbClr val="006600"/>
            </a:solidFill>
          </a:ln>
          <a:effectLst>
            <a:outerShdw blurRad="63500" dist="508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14644" y="36331"/>
            <a:ext cx="7682300"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おおさかヒートアイランド対策推進計画の進捗状況について</a:t>
              </a:r>
              <a:r>
                <a:rPr lang="en-US" altLang="ja-JP"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600" b="1" dirty="0">
                  <a:solidFill>
                    <a:schemeClr val="bg1"/>
                  </a:solidFill>
                  <a:latin typeface="Meiryo UI" panose="020B0604030504040204" pitchFamily="50" charset="-128"/>
                  <a:ea typeface="Meiryo UI" panose="020B0604030504040204" pitchFamily="50" charset="-128"/>
                </a:rPr>
                <a:t>)</a:t>
              </a: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 name="グループ化 3"/>
          <p:cNvGrpSpPr>
            <a:grpSpLocks noChangeAspect="1"/>
          </p:cNvGrpSpPr>
          <p:nvPr/>
        </p:nvGrpSpPr>
        <p:grpSpPr>
          <a:xfrm>
            <a:off x="7760014" y="37134"/>
            <a:ext cx="4969454" cy="423459"/>
            <a:chOff x="6029203" y="46261"/>
            <a:chExt cx="5407394" cy="460777"/>
          </a:xfrm>
        </p:grpSpPr>
        <p:pic>
          <p:nvPicPr>
            <p:cNvPr id="1026"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99" name="角丸四角形 98"/>
          <p:cNvSpPr/>
          <p:nvPr/>
        </p:nvSpPr>
        <p:spPr>
          <a:xfrm>
            <a:off x="192307" y="707341"/>
            <a:ext cx="3240000" cy="318924"/>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600" b="1" dirty="0">
                <a:latin typeface="Meiryo UI" pitchFamily="50" charset="-128"/>
                <a:ea typeface="Meiryo UI" pitchFamily="50" charset="-128"/>
                <a:cs typeface="Meiryo UI" pitchFamily="50" charset="-128"/>
              </a:rPr>
              <a:t>目標１の進捗状況</a:t>
            </a:r>
            <a:endParaRPr lang="en-US" altLang="ja-JP" sz="1600" b="1" dirty="0">
              <a:latin typeface="Meiryo UI" pitchFamily="50" charset="-128"/>
              <a:ea typeface="Meiryo UI" pitchFamily="50" charset="-128"/>
              <a:cs typeface="Meiryo UI" pitchFamily="50" charset="-128"/>
            </a:endParaRPr>
          </a:p>
        </p:txBody>
      </p:sp>
      <p:sp>
        <p:nvSpPr>
          <p:cNvPr id="32" name="正方形/長方形 31">
            <a:extLst>
              <a:ext uri="{FF2B5EF4-FFF2-40B4-BE49-F238E27FC236}">
                <a16:creationId xmlns:a16="http://schemas.microsoft.com/office/drawing/2014/main" id="{B9833967-7F61-49B8-A3E2-AE938A805180}"/>
              </a:ext>
            </a:extLst>
          </p:cNvPr>
          <p:cNvSpPr/>
          <p:nvPr/>
        </p:nvSpPr>
        <p:spPr>
          <a:xfrm>
            <a:off x="952895" y="8761040"/>
            <a:ext cx="5254863" cy="677108"/>
          </a:xfrm>
          <a:prstGeom prst="rect">
            <a:avLst/>
          </a:prstGeom>
        </p:spPr>
        <p:txBody>
          <a:bodyPr wrap="square">
            <a:spAutoFit/>
          </a:bodyPr>
          <a:lstStyle/>
          <a:p>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地球温暖化の影響を除外した熱帯夜日数の比較</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（５年移動平均値の回帰推定値による影響除外（計画進捗評価手法））　</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（気象庁データより大阪府作成）</a:t>
            </a:r>
          </a:p>
        </p:txBody>
      </p:sp>
      <p:sp>
        <p:nvSpPr>
          <p:cNvPr id="38" name="正方形/長方形 37">
            <a:extLst>
              <a:ext uri="{FF2B5EF4-FFF2-40B4-BE49-F238E27FC236}">
                <a16:creationId xmlns:a16="http://schemas.microsoft.com/office/drawing/2014/main" id="{3B3A72C3-1DAC-4954-AE15-B607C8999D7C}"/>
              </a:ext>
            </a:extLst>
          </p:cNvPr>
          <p:cNvSpPr/>
          <p:nvPr/>
        </p:nvSpPr>
        <p:spPr>
          <a:xfrm>
            <a:off x="6843503" y="8813884"/>
            <a:ext cx="5584611" cy="523220"/>
          </a:xfrm>
          <a:prstGeom prst="rect">
            <a:avLst/>
          </a:prstGeom>
        </p:spPr>
        <p:txBody>
          <a:bodyPr wrap="square">
            <a:spAutoFit/>
          </a:bodyPr>
          <a:lstStyle/>
          <a:p>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５年移動平均値の差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地球温暖化の影響</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除外した</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場合の</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熱帯夜日数の比較</a:t>
            </a:r>
            <a:r>
              <a:rPr lang="ja-JP"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（気象庁データより大阪府作成）</a:t>
            </a:r>
          </a:p>
        </p:txBody>
      </p:sp>
      <p:sp>
        <p:nvSpPr>
          <p:cNvPr id="55" name="正方形/長方形 54">
            <a:extLst>
              <a:ext uri="{FF2B5EF4-FFF2-40B4-BE49-F238E27FC236}">
                <a16:creationId xmlns:a16="http://schemas.microsoft.com/office/drawing/2014/main" id="{1F90F8AA-E975-42F2-95E9-651BB208DEF8}"/>
              </a:ext>
            </a:extLst>
          </p:cNvPr>
          <p:cNvSpPr/>
          <p:nvPr/>
        </p:nvSpPr>
        <p:spPr>
          <a:xfrm>
            <a:off x="322683" y="2402326"/>
            <a:ext cx="5790085" cy="576825"/>
          </a:xfrm>
          <a:prstGeom prst="rect">
            <a:avLst/>
          </a:prstGeom>
        </p:spPr>
        <p:txBody>
          <a:bodyPr wrap="square" lIns="0" rIns="0">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計画進捗評価手法を用いて地球温暖化の影響を除外した熱帯夜日数の比較を</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図３に示す。</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a:extLst>
              <a:ext uri="{FF2B5EF4-FFF2-40B4-BE49-F238E27FC236}">
                <a16:creationId xmlns:a16="http://schemas.microsoft.com/office/drawing/2014/main" id="{4E4EE7D4-9A28-4523-BFE9-8C83846AA48A}"/>
              </a:ext>
            </a:extLst>
          </p:cNvPr>
          <p:cNvSpPr/>
          <p:nvPr/>
        </p:nvSpPr>
        <p:spPr>
          <a:xfrm>
            <a:off x="279020" y="1416133"/>
            <a:ext cx="12038640" cy="325410"/>
          </a:xfrm>
          <a:prstGeom prst="rect">
            <a:avLst/>
          </a:prstGeom>
        </p:spPr>
        <p:txBody>
          <a:bodyPr wrap="square" lIns="0" rIns="0">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本計画の進行管理では、地球温暖化の影響を除外した７～９月における熱帯夜日数</a:t>
            </a:r>
            <a:r>
              <a:rPr lang="en-US" altLang="ja-JP" sz="160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を用いている。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52" name="正方形/長方形 51">
            <a:extLst>
              <a:ext uri="{FF2B5EF4-FFF2-40B4-BE49-F238E27FC236}">
                <a16:creationId xmlns:a16="http://schemas.microsoft.com/office/drawing/2014/main" id="{61D5EC81-2648-4D98-85A2-589EDB95801C}"/>
              </a:ext>
            </a:extLst>
          </p:cNvPr>
          <p:cNvSpPr/>
          <p:nvPr/>
        </p:nvSpPr>
        <p:spPr>
          <a:xfrm>
            <a:off x="6131793" y="1677074"/>
            <a:ext cx="6929848" cy="315214"/>
          </a:xfrm>
          <a:prstGeom prst="rect">
            <a:avLst/>
          </a:prstGeom>
          <a:noFill/>
        </p:spPr>
        <p:txBody>
          <a:bodyPr wrap="square" lIns="0" rIns="0">
            <a:spAutoFit/>
          </a:bodyPr>
          <a:lstStyle/>
          <a:p>
            <a:pPr>
              <a:lnSpc>
                <a:spcPts val="2000"/>
              </a:lnSpc>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熱帯夜日数は、猛暑や冷夏といった年々の変動の影響を軽減するため、５年間の平均値を用いて評価</a:t>
            </a:r>
            <a:endPar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a:extLst>
              <a:ext uri="{FF2B5EF4-FFF2-40B4-BE49-F238E27FC236}">
                <a16:creationId xmlns:a16="http://schemas.microsoft.com/office/drawing/2014/main" id="{A5F0817F-F153-450D-8218-B16CF851A159}"/>
              </a:ext>
            </a:extLst>
          </p:cNvPr>
          <p:cNvSpPr/>
          <p:nvPr/>
        </p:nvSpPr>
        <p:spPr>
          <a:xfrm>
            <a:off x="202260" y="1765068"/>
            <a:ext cx="6020678" cy="576825"/>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＜地球温暖化の影響を除外した熱帯夜日数＞</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（５年移動平均値の</a:t>
            </a: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回帰推定値による</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影響除外（</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計画進捗評価</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手法））</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1" name="直線コネクタ 50">
            <a:extLst>
              <a:ext uri="{FF2B5EF4-FFF2-40B4-BE49-F238E27FC236}">
                <a16:creationId xmlns:a16="http://schemas.microsoft.com/office/drawing/2014/main" id="{99835520-4386-4264-BFE1-113B2D65C6CC}"/>
              </a:ext>
            </a:extLst>
          </p:cNvPr>
          <p:cNvCxnSpPr>
            <a:cxnSpLocks/>
          </p:cNvCxnSpPr>
          <p:nvPr/>
        </p:nvCxnSpPr>
        <p:spPr>
          <a:xfrm flipH="1" flipV="1">
            <a:off x="6328793" y="1954435"/>
            <a:ext cx="26616" cy="7382669"/>
          </a:xfrm>
          <a:prstGeom prst="line">
            <a:avLst/>
          </a:prstGeom>
          <a:ln>
            <a:solidFill>
              <a:srgbClr val="3AA43A"/>
            </a:solidFill>
            <a:prstDash val="sysDash"/>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9FAC4E2D-0419-4DFD-8B38-14D2557F7EA2}"/>
              </a:ext>
            </a:extLst>
          </p:cNvPr>
          <p:cNvSpPr/>
          <p:nvPr/>
        </p:nvSpPr>
        <p:spPr>
          <a:xfrm>
            <a:off x="6328792" y="2136304"/>
            <a:ext cx="6020678" cy="325410"/>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a:extLst>
              <a:ext uri="{FF2B5EF4-FFF2-40B4-BE49-F238E27FC236}">
                <a16:creationId xmlns:a16="http://schemas.microsoft.com/office/drawing/2014/main" id="{A25B0CC5-4823-4540-8A72-9627C1119081}"/>
              </a:ext>
            </a:extLst>
          </p:cNvPr>
          <p:cNvSpPr/>
          <p:nvPr/>
        </p:nvSpPr>
        <p:spPr>
          <a:xfrm>
            <a:off x="268321" y="3000400"/>
            <a:ext cx="6178652" cy="581891"/>
          </a:xfrm>
          <a:prstGeom prst="rect">
            <a:avLst/>
          </a:prstGeom>
        </p:spPr>
        <p:txBody>
          <a:bodyPr wrap="square" lIns="0" rIns="0">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年の平均）の熱帯夜日数は</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36</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1998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年の平均）の</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37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日に対し、</a:t>
            </a: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日減</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であった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a:extLst>
              <a:ext uri="{FF2B5EF4-FFF2-40B4-BE49-F238E27FC236}">
                <a16:creationId xmlns:a16="http://schemas.microsoft.com/office/drawing/2014/main" id="{7F2A0A0D-8982-4758-B658-EF6285A8020E}"/>
              </a:ext>
            </a:extLst>
          </p:cNvPr>
          <p:cNvSpPr/>
          <p:nvPr/>
        </p:nvSpPr>
        <p:spPr>
          <a:xfrm>
            <a:off x="246099" y="3858669"/>
            <a:ext cx="6178652" cy="581891"/>
          </a:xfrm>
          <a:prstGeom prst="rect">
            <a:avLst/>
          </a:prstGeom>
        </p:spPr>
        <p:txBody>
          <a:bodyPr wrap="square" lIns="0" rIns="0">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○計画進捗手法では、地球温暖化の影響を、都市化の影響の少ない全国</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地点</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の５年移動平均値の直線回帰を用いて推定値を算出している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a:extLst>
              <a:ext uri="{FF2B5EF4-FFF2-40B4-BE49-F238E27FC236}">
                <a16:creationId xmlns:a16="http://schemas.microsoft.com/office/drawing/2014/main" id="{EBD435A0-B487-4B8E-AD3A-85F4A00B1533}"/>
              </a:ext>
            </a:extLst>
          </p:cNvPr>
          <p:cNvSpPr/>
          <p:nvPr/>
        </p:nvSpPr>
        <p:spPr>
          <a:xfrm>
            <a:off x="208112" y="4471351"/>
            <a:ext cx="6178652" cy="833305"/>
          </a:xfrm>
          <a:prstGeom prst="rect">
            <a:avLst/>
          </a:prstGeom>
        </p:spPr>
        <p:txBody>
          <a:bodyPr wrap="square" lIns="0" rIns="0">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○都市化の影響の少ない全国</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地点においても、近年（特に</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年以降）の</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気温上昇は顕著であり、</a:t>
            </a:r>
            <a:r>
              <a:rPr lang="ja-JP" altLang="en-US"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回帰推定値を用いた方法では、地球温暖化の影響を除外</a:t>
            </a:r>
            <a:endParaRPr lang="en-US" altLang="ja-JP"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しきれていないことも考えられる。</a:t>
            </a:r>
            <a:endParaRPr lang="en-US" altLang="ja-JP"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9980E1D9-2D28-4848-BFA3-1189D738416E}"/>
              </a:ext>
            </a:extLst>
          </p:cNvPr>
          <p:cNvSpPr/>
          <p:nvPr/>
        </p:nvSpPr>
        <p:spPr>
          <a:xfrm>
            <a:off x="6368082" y="2390444"/>
            <a:ext cx="6020678" cy="576825"/>
          </a:xfrm>
          <a:prstGeom prst="rect">
            <a:avLst/>
          </a:prstGeom>
        </p:spPr>
        <p:txBody>
          <a:bodyPr wrap="square">
            <a:spAutoFit/>
          </a:bodyPr>
          <a:lstStyle/>
          <a:p>
            <a:pPr>
              <a:lnSpc>
                <a:spcPts val="2000"/>
              </a:lnSpc>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年と</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年の５年移動平均値の</a:t>
            </a: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を地球温暖化の影響として除外した</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場合の熱帯夜日数（図４）</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7C351E0A-187C-4C2B-872E-FE4CB24C8B8A}"/>
              </a:ext>
            </a:extLst>
          </p:cNvPr>
          <p:cNvSpPr/>
          <p:nvPr/>
        </p:nvSpPr>
        <p:spPr>
          <a:xfrm>
            <a:off x="6433893" y="3288432"/>
            <a:ext cx="6178652" cy="581891"/>
          </a:xfrm>
          <a:prstGeom prst="rect">
            <a:avLst/>
          </a:prstGeom>
        </p:spPr>
        <p:txBody>
          <a:bodyPr wrap="square" lIns="0" rIns="0">
            <a:spAutoFit/>
          </a:bodyPr>
          <a:lstStyle/>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年の平均）の熱帯夜日数は</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1998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年の平均）の</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37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日に対し、</a:t>
            </a: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日減</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であった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48E390D1-9D17-49BD-8131-9DE31D20E435}"/>
              </a:ext>
            </a:extLst>
          </p:cNvPr>
          <p:cNvSpPr/>
          <p:nvPr/>
        </p:nvSpPr>
        <p:spPr>
          <a:xfrm>
            <a:off x="6328792" y="2896080"/>
            <a:ext cx="6178652" cy="320344"/>
          </a:xfrm>
          <a:prstGeom prst="rect">
            <a:avLst/>
          </a:prstGeom>
        </p:spPr>
        <p:txBody>
          <a:bodyPr wrap="square" lIns="0" rIns="0">
            <a:spAutoFit/>
          </a:bodyPr>
          <a:lstStyle/>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年の除外温度：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0.95℃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1.14℃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B328F1D2-B90A-4CAA-91B4-12E09495A92F}"/>
              </a:ext>
            </a:extLst>
          </p:cNvPr>
          <p:cNvSpPr/>
          <p:nvPr/>
        </p:nvSpPr>
        <p:spPr>
          <a:xfrm>
            <a:off x="304929" y="3505955"/>
            <a:ext cx="6178652" cy="320344"/>
          </a:xfrm>
          <a:prstGeom prst="rect">
            <a:avLst/>
          </a:prstGeom>
        </p:spPr>
        <p:txBody>
          <a:bodyPr wrap="square" lIns="0" rIns="0">
            <a:spAutoFit/>
          </a:bodyPr>
          <a:lstStyle/>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年の除外温度：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0.36℃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0.60℃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0.42℃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a:extLst>
              <a:ext uri="{FF2B5EF4-FFF2-40B4-BE49-F238E27FC236}">
                <a16:creationId xmlns:a16="http://schemas.microsoft.com/office/drawing/2014/main" id="{E34F1C56-0C02-9DBD-C36D-8B6A0D460146}"/>
              </a:ext>
            </a:extLst>
          </p:cNvPr>
          <p:cNvSpPr/>
          <p:nvPr/>
        </p:nvSpPr>
        <p:spPr>
          <a:xfrm>
            <a:off x="280120" y="1093522"/>
            <a:ext cx="2906565" cy="310529"/>
          </a:xfrm>
          <a:prstGeom prst="rect">
            <a:avLst/>
          </a:prstGeom>
          <a:ln w="25400">
            <a:solidFill>
              <a:schemeClr val="tx1"/>
            </a:solidFill>
          </a:ln>
        </p:spPr>
        <p:txBody>
          <a:bodyPr wrap="none" bIns="36000" anchor="ctr" anchorCtr="0">
            <a:spAutoFit/>
          </a:bodyPr>
          <a:lstStyle/>
          <a:p>
            <a:pPr>
              <a:lnSpc>
                <a:spcPts val="2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１．計画に基づく熱帯夜日数の状況</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a:extLst>
              <a:ext uri="{FF2B5EF4-FFF2-40B4-BE49-F238E27FC236}">
                <a16:creationId xmlns:a16="http://schemas.microsoft.com/office/drawing/2014/main" id="{0EEDB5A7-21F2-4CC7-A7ED-291811763AAE}"/>
              </a:ext>
            </a:extLst>
          </p:cNvPr>
          <p:cNvPicPr>
            <a:picLocks noChangeAspect="1"/>
          </p:cNvPicPr>
          <p:nvPr/>
        </p:nvPicPr>
        <p:blipFill rotWithShape="1">
          <a:blip r:embed="rId15"/>
          <a:srcRect t="1748" b="2607"/>
          <a:stretch/>
        </p:blipFill>
        <p:spPr>
          <a:xfrm>
            <a:off x="384073" y="5365299"/>
            <a:ext cx="5651314" cy="3341377"/>
          </a:xfrm>
          <a:prstGeom prst="rect">
            <a:avLst/>
          </a:prstGeom>
        </p:spPr>
      </p:pic>
      <p:sp>
        <p:nvSpPr>
          <p:cNvPr id="45" name="角丸四角形 1">
            <a:extLst>
              <a:ext uri="{FF2B5EF4-FFF2-40B4-BE49-F238E27FC236}">
                <a16:creationId xmlns:a16="http://schemas.microsoft.com/office/drawing/2014/main" id="{EE723A6F-20B6-4812-A01C-57813A636E0C}"/>
              </a:ext>
            </a:extLst>
          </p:cNvPr>
          <p:cNvSpPr/>
          <p:nvPr/>
        </p:nvSpPr>
        <p:spPr>
          <a:xfrm>
            <a:off x="4682683" y="5049200"/>
            <a:ext cx="1459185" cy="3359158"/>
          </a:xfrm>
          <a:prstGeom prst="roundRect">
            <a:avLst>
              <a:gd name="adj" fmla="val 4201"/>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7" name="直線矢印コネクタ 46">
            <a:extLst>
              <a:ext uri="{FF2B5EF4-FFF2-40B4-BE49-F238E27FC236}">
                <a16:creationId xmlns:a16="http://schemas.microsoft.com/office/drawing/2014/main" id="{BBDDD1D7-BA6A-4B15-8353-A550EA5A056F}"/>
              </a:ext>
            </a:extLst>
          </p:cNvPr>
          <p:cNvCxnSpPr>
            <a:cxnSpLocks/>
          </p:cNvCxnSpPr>
          <p:nvPr/>
        </p:nvCxnSpPr>
        <p:spPr>
          <a:xfrm>
            <a:off x="4990428" y="5672620"/>
            <a:ext cx="742265" cy="93155"/>
          </a:xfrm>
          <a:prstGeom prst="straightConnector1">
            <a:avLst/>
          </a:prstGeom>
          <a:ln w="38100">
            <a:solidFill>
              <a:srgbClr val="FF0000"/>
            </a:solidFill>
            <a:headEnd type="none"/>
            <a:tailEnd type="stealth" w="lg" len="lg"/>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1F41504E-6E2D-4083-AFF4-588D05978528}"/>
              </a:ext>
            </a:extLst>
          </p:cNvPr>
          <p:cNvSpPr txBox="1"/>
          <p:nvPr/>
        </p:nvSpPr>
        <p:spPr>
          <a:xfrm>
            <a:off x="4783791" y="5093215"/>
            <a:ext cx="1256968" cy="492443"/>
          </a:xfrm>
          <a:prstGeom prst="rect">
            <a:avLst/>
          </a:prstGeom>
          <a:noFill/>
        </p:spPr>
        <p:txBody>
          <a:bodyPr wrap="square" lIns="0" tIns="0" rIns="0" bIns="0" rtlCol="0">
            <a:spAutoFit/>
          </a:bodyPr>
          <a:lstStyle/>
          <a:p>
            <a:pPr algn="ctr"/>
            <a:r>
              <a:rPr lang="en-US" altLang="ja-JP" sz="1600" dirty="0">
                <a:latin typeface="BIZ UDゴシック" panose="020B0400000000000000" pitchFamily="49" charset="-128"/>
                <a:ea typeface="BIZ UDゴシック" panose="020B0400000000000000" pitchFamily="49" charset="-128"/>
              </a:rPr>
              <a:t>0.3</a:t>
            </a:r>
            <a:r>
              <a:rPr lang="ja-JP" altLang="en-US" sz="1600" dirty="0">
                <a:latin typeface="BIZ UDゴシック" panose="020B0400000000000000" pitchFamily="49" charset="-128"/>
                <a:ea typeface="BIZ UDゴシック" panose="020B0400000000000000" pitchFamily="49" charset="-128"/>
              </a:rPr>
              <a:t>割減</a:t>
            </a:r>
            <a:endParaRPr lang="en-US" altLang="ja-JP" sz="1600" dirty="0">
              <a:latin typeface="BIZ UDゴシック" panose="020B0400000000000000" pitchFamily="49" charset="-128"/>
              <a:ea typeface="BIZ UDゴシック" panose="020B0400000000000000" pitchFamily="49" charset="-128"/>
            </a:endParaRPr>
          </a:p>
          <a:p>
            <a:pPr algn="ctr"/>
            <a:r>
              <a:rPr lang="en-US" altLang="ja-JP" sz="1600" dirty="0">
                <a:latin typeface="BIZ UDゴシック" panose="020B0400000000000000" pitchFamily="49" charset="-128"/>
                <a:ea typeface="BIZ UDゴシック" panose="020B0400000000000000" pitchFamily="49" charset="-128"/>
              </a:rPr>
              <a:t>(1</a:t>
            </a:r>
            <a:r>
              <a:rPr kumimoji="1" lang="ja-JP" altLang="en-US" sz="1600" dirty="0">
                <a:latin typeface="BIZ UDゴシック" panose="020B0400000000000000" pitchFamily="49" charset="-128"/>
                <a:ea typeface="BIZ UDゴシック" panose="020B0400000000000000" pitchFamily="49" charset="-128"/>
              </a:rPr>
              <a:t>日減</a:t>
            </a:r>
            <a:r>
              <a:rPr kumimoji="1" lang="en-US" altLang="ja-JP" sz="1600" dirty="0">
                <a:latin typeface="BIZ UDゴシック" panose="020B0400000000000000" pitchFamily="49" charset="-128"/>
                <a:ea typeface="BIZ UDゴシック" panose="020B0400000000000000" pitchFamily="49" charset="-128"/>
              </a:rPr>
              <a:t>)</a:t>
            </a:r>
          </a:p>
        </p:txBody>
      </p:sp>
      <p:pic>
        <p:nvPicPr>
          <p:cNvPr id="5" name="図 4">
            <a:extLst>
              <a:ext uri="{FF2B5EF4-FFF2-40B4-BE49-F238E27FC236}">
                <a16:creationId xmlns:a16="http://schemas.microsoft.com/office/drawing/2014/main" id="{737F3E5F-7E67-4E73-9FBE-E1EE0C582E38}"/>
              </a:ext>
            </a:extLst>
          </p:cNvPr>
          <p:cNvPicPr>
            <a:picLocks noChangeAspect="1"/>
          </p:cNvPicPr>
          <p:nvPr/>
        </p:nvPicPr>
        <p:blipFill>
          <a:blip r:embed="rId16"/>
          <a:stretch>
            <a:fillRect/>
          </a:stretch>
        </p:blipFill>
        <p:spPr>
          <a:xfrm>
            <a:off x="6381684" y="5209393"/>
            <a:ext cx="5868240" cy="3653187"/>
          </a:xfrm>
          <a:prstGeom prst="rect">
            <a:avLst/>
          </a:prstGeom>
        </p:spPr>
      </p:pic>
      <p:sp>
        <p:nvSpPr>
          <p:cNvPr id="54" name="角丸四角形 1">
            <a:extLst>
              <a:ext uri="{FF2B5EF4-FFF2-40B4-BE49-F238E27FC236}">
                <a16:creationId xmlns:a16="http://schemas.microsoft.com/office/drawing/2014/main" id="{2A09606E-D789-44BF-849A-E8870A984A44}"/>
              </a:ext>
            </a:extLst>
          </p:cNvPr>
          <p:cNvSpPr/>
          <p:nvPr/>
        </p:nvSpPr>
        <p:spPr>
          <a:xfrm>
            <a:off x="10899676" y="4921878"/>
            <a:ext cx="1338113" cy="3518587"/>
          </a:xfrm>
          <a:prstGeom prst="roundRect">
            <a:avLst>
              <a:gd name="adj" fmla="val 4201"/>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0" name="直線矢印コネクタ 49">
            <a:extLst>
              <a:ext uri="{FF2B5EF4-FFF2-40B4-BE49-F238E27FC236}">
                <a16:creationId xmlns:a16="http://schemas.microsoft.com/office/drawing/2014/main" id="{D0CED7FE-FA30-4C43-8966-24672C62F9F9}"/>
              </a:ext>
            </a:extLst>
          </p:cNvPr>
          <p:cNvCxnSpPr>
            <a:cxnSpLocks/>
          </p:cNvCxnSpPr>
          <p:nvPr/>
        </p:nvCxnSpPr>
        <p:spPr>
          <a:xfrm>
            <a:off x="11441791" y="5900620"/>
            <a:ext cx="516748" cy="409856"/>
          </a:xfrm>
          <a:prstGeom prst="straightConnector1">
            <a:avLst/>
          </a:prstGeom>
          <a:ln w="38100">
            <a:solidFill>
              <a:srgbClr val="FF0000"/>
            </a:solidFill>
            <a:headEnd type="none"/>
            <a:tailEnd type="stealth" w="lg" len="lg"/>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3C691ED0-B803-40D0-925F-645FDCDD73C1}"/>
              </a:ext>
            </a:extLst>
          </p:cNvPr>
          <p:cNvSpPr txBox="1"/>
          <p:nvPr/>
        </p:nvSpPr>
        <p:spPr>
          <a:xfrm>
            <a:off x="10980821" y="5049200"/>
            <a:ext cx="1256968" cy="492443"/>
          </a:xfrm>
          <a:prstGeom prst="rect">
            <a:avLst/>
          </a:prstGeom>
          <a:noFill/>
        </p:spPr>
        <p:txBody>
          <a:bodyPr wrap="square" lIns="0" tIns="0" rIns="0" bIns="0" rtlCol="0">
            <a:spAutoFit/>
          </a:bodyPr>
          <a:lstStyle/>
          <a:p>
            <a:pPr algn="ctr"/>
            <a:r>
              <a:rPr lang="en-US" altLang="ja-JP" sz="1600" dirty="0">
                <a:latin typeface="BIZ UDゴシック" panose="020B0400000000000000" pitchFamily="49" charset="-128"/>
                <a:ea typeface="BIZ UDゴシック" panose="020B0400000000000000" pitchFamily="49" charset="-128"/>
              </a:rPr>
              <a:t>3.2</a:t>
            </a:r>
            <a:r>
              <a:rPr lang="ja-JP" altLang="en-US" sz="1600" dirty="0">
                <a:latin typeface="BIZ UDゴシック" panose="020B0400000000000000" pitchFamily="49" charset="-128"/>
                <a:ea typeface="BIZ UDゴシック" panose="020B0400000000000000" pitchFamily="49" charset="-128"/>
              </a:rPr>
              <a:t>割減</a:t>
            </a:r>
            <a:endParaRPr lang="en-US" altLang="ja-JP" sz="1600" dirty="0">
              <a:latin typeface="BIZ UDゴシック" panose="020B0400000000000000" pitchFamily="49" charset="-128"/>
              <a:ea typeface="BIZ UDゴシック" panose="020B0400000000000000" pitchFamily="49" charset="-128"/>
            </a:endParaRPr>
          </a:p>
          <a:p>
            <a:pPr algn="ctr"/>
            <a:r>
              <a:rPr lang="en-US" altLang="ja-JP" sz="1600" dirty="0">
                <a:latin typeface="BIZ UDゴシック" panose="020B0400000000000000" pitchFamily="49" charset="-128"/>
                <a:ea typeface="BIZ UDゴシック" panose="020B0400000000000000" pitchFamily="49" charset="-128"/>
              </a:rPr>
              <a:t>(12</a:t>
            </a:r>
            <a:r>
              <a:rPr kumimoji="1" lang="ja-JP" altLang="en-US" sz="1600" dirty="0">
                <a:latin typeface="BIZ UDゴシック" panose="020B0400000000000000" pitchFamily="49" charset="-128"/>
                <a:ea typeface="BIZ UDゴシック" panose="020B0400000000000000" pitchFamily="49" charset="-128"/>
              </a:rPr>
              <a:t>日減</a:t>
            </a:r>
            <a:r>
              <a:rPr kumimoji="1" lang="en-US" altLang="ja-JP" sz="1600" dirty="0">
                <a:latin typeface="BIZ UDゴシック" panose="020B0400000000000000" pitchFamily="49" charset="-128"/>
                <a:ea typeface="BIZ UDゴシック" panose="020B0400000000000000" pitchFamily="49" charset="-128"/>
              </a:rPr>
              <a:t>)</a:t>
            </a:r>
          </a:p>
        </p:txBody>
      </p:sp>
    </p:spTree>
    <p:extLst>
      <p:ext uri="{BB962C8B-B14F-4D97-AF65-F5344CB8AC3E}">
        <p14:creationId xmlns:p14="http://schemas.microsoft.com/office/powerpoint/2010/main" val="185383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135296" y="657300"/>
            <a:ext cx="12528000" cy="8823820"/>
          </a:xfrm>
          <a:prstGeom prst="roundRect">
            <a:avLst>
              <a:gd name="adj" fmla="val 0"/>
            </a:avLst>
          </a:prstGeom>
          <a:solidFill>
            <a:schemeClr val="bg1"/>
          </a:solidFill>
          <a:ln w="12700">
            <a:solidFill>
              <a:srgbClr val="006600"/>
            </a:solidFill>
          </a:ln>
          <a:effectLst>
            <a:outerShdw blurRad="63500" dist="508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23071" y="36331"/>
            <a:ext cx="7673873"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おおさかヒートアイランド対策推進計画の進捗状況について</a:t>
              </a:r>
              <a:r>
                <a:rPr lang="en-US" altLang="ja-JP"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600" b="1" dirty="0">
                  <a:solidFill>
                    <a:schemeClr val="bg1"/>
                  </a:solidFill>
                  <a:latin typeface="Meiryo UI" panose="020B0604030504040204" pitchFamily="50" charset="-128"/>
                  <a:ea typeface="Meiryo UI" panose="020B0604030504040204" pitchFamily="50" charset="-128"/>
                </a:rPr>
                <a:t>)</a:t>
              </a: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71" name="正方形/長方形 70"/>
          <p:cNvSpPr/>
          <p:nvPr/>
        </p:nvSpPr>
        <p:spPr>
          <a:xfrm>
            <a:off x="8345016" y="6211323"/>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2926348314"/>
              </p:ext>
            </p:extLst>
          </p:nvPr>
        </p:nvGraphicFramePr>
        <p:xfrm>
          <a:off x="268273" y="5388315"/>
          <a:ext cx="9739955" cy="3948789"/>
        </p:xfrm>
        <a:graphic>
          <a:graphicData uri="http://schemas.openxmlformats.org/drawingml/2006/table">
            <a:tbl>
              <a:tblPr firstRow="1" bandRow="1">
                <a:tableStyleId>{F5AB1C69-6EDB-4FF4-983F-18BD219EF322}</a:tableStyleId>
              </a:tblPr>
              <a:tblGrid>
                <a:gridCol w="1483491">
                  <a:extLst>
                    <a:ext uri="{9D8B030D-6E8A-4147-A177-3AD203B41FA5}">
                      <a16:colId xmlns:a16="http://schemas.microsoft.com/office/drawing/2014/main" val="1459275241"/>
                    </a:ext>
                  </a:extLst>
                </a:gridCol>
                <a:gridCol w="8256464">
                  <a:extLst>
                    <a:ext uri="{9D8B030D-6E8A-4147-A177-3AD203B41FA5}">
                      <a16:colId xmlns:a16="http://schemas.microsoft.com/office/drawing/2014/main" val="3731626996"/>
                    </a:ext>
                  </a:extLst>
                </a:gridCol>
              </a:tblGrid>
              <a:tr h="389284">
                <a:tc>
                  <a:txBody>
                    <a:bodyPr/>
                    <a:lstStyle/>
                    <a:p>
                      <a:pPr algn="ctr"/>
                      <a:r>
                        <a:rPr kumimoji="1" lang="ja-JP" altLang="en-US" sz="1200" kern="1200" dirty="0">
                          <a:solidFill>
                            <a:schemeClr val="dk1"/>
                          </a:solidFill>
                          <a:latin typeface="Meiryo UI" panose="020B0604030504040204" pitchFamily="50" charset="-128"/>
                          <a:ea typeface="Meiryo UI" panose="020B0604030504040204" pitchFamily="50" charset="-128"/>
                          <a:cs typeface="+mn-cs"/>
                        </a:rPr>
                        <a:t>計画で掲げた取組</a:t>
                      </a:r>
                    </a:p>
                  </a:txBody>
                  <a:tcPr anchor="ctr">
                    <a:solidFill>
                      <a:srgbClr val="9BBB59"/>
                    </a:solidFill>
                  </a:tcPr>
                </a:tc>
                <a:tc>
                  <a:txBody>
                    <a:bodyPr/>
                    <a:lstStyle/>
                    <a:p>
                      <a:pPr algn="ctr"/>
                      <a:r>
                        <a:rPr kumimoji="1" lang="en-US" altLang="ja-JP" sz="1200" kern="1200" dirty="0">
                          <a:solidFill>
                            <a:schemeClr val="tx1"/>
                          </a:solidFill>
                          <a:latin typeface="Meiryo UI" panose="020B0604030504040204" pitchFamily="50" charset="-128"/>
                          <a:ea typeface="Meiryo UI" panose="020B0604030504040204" pitchFamily="50" charset="-128"/>
                          <a:cs typeface="+mn-cs"/>
                        </a:rPr>
                        <a:t>2023</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（令和</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年度の主な取組</a:t>
                      </a:r>
                    </a:p>
                  </a:txBody>
                  <a:tcPr anchor="ctr">
                    <a:solidFill>
                      <a:srgbClr val="9BBB59"/>
                    </a:solidFill>
                  </a:tcPr>
                </a:tc>
                <a:extLst>
                  <a:ext uri="{0D108BD9-81ED-4DB2-BD59-A6C34878D82A}">
                    <a16:rowId xmlns:a16="http://schemas.microsoft.com/office/drawing/2014/main" val="3433731871"/>
                  </a:ext>
                </a:extLst>
              </a:tr>
              <a:tr h="621680">
                <a:tc rowSpan="4">
                  <a:txBody>
                    <a:bodyPr/>
                    <a:lstStyle/>
                    <a:p>
                      <a:pPr algn="ct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人工排熱の低減</a:t>
                      </a:r>
                    </a:p>
                  </a:txBody>
                  <a:tcPr anchor="ct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○おおさか気候変動対策賞の実施</a:t>
                      </a:r>
                      <a:endParaRPr kumimoji="1" lang="en-US" altLang="ja-JP" sz="1300" b="0" kern="1200" dirty="0">
                        <a:solidFill>
                          <a:schemeClr val="tx1"/>
                        </a:solidFill>
                        <a:latin typeface="Meiryo UI" panose="020B0604030504040204" pitchFamily="50" charset="-128"/>
                        <a:ea typeface="Meiryo UI" panose="020B0604030504040204" pitchFamily="50" charset="-128"/>
                        <a:cs typeface="+mn-cs"/>
                      </a:endParaRPr>
                    </a:p>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受賞事業者：</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11</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事業者（緩和分野</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10</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件、適応分野</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図５</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endParaRPr kumimoji="1" lang="ja-JP" altLang="en-US" sz="1300" b="0" kern="1200" dirty="0">
                        <a:solidFill>
                          <a:schemeClr val="tx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1932975"/>
                  </a:ext>
                </a:extLst>
              </a:tr>
              <a:tr h="365693">
                <a:tc vMerge="1">
                  <a:txBody>
                    <a:bodyPr/>
                    <a:lstStyle/>
                    <a:p>
                      <a:pPr algn="l"/>
                      <a:endParaRPr kumimoji="1" lang="ja-JP" altLang="en-US" sz="1200" kern="1200" dirty="0">
                        <a:solidFill>
                          <a:schemeClr val="dk1"/>
                        </a:solidFill>
                        <a:latin typeface="+mn-lt"/>
                        <a:ea typeface="+mn-ea"/>
                        <a:cs typeface="+mn-cs"/>
                      </a:endParaRPr>
                    </a:p>
                  </a:txBody>
                  <a:tcP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○おおさか気候変動対策賞特別賞（愛称：“涼”デザイン建築賞）の実施</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特別賞：</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8</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図６</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endParaRPr kumimoji="1" lang="ja-JP" altLang="en-US" sz="1300" b="0" kern="1200" dirty="0">
                        <a:solidFill>
                          <a:schemeClr val="tx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412221773"/>
                  </a:ext>
                </a:extLst>
              </a:tr>
              <a:tr h="365693">
                <a:tc vMerge="1">
                  <a:txBody>
                    <a:bodyPr/>
                    <a:lstStyle/>
                    <a:p>
                      <a:pPr algn="l"/>
                      <a:endParaRPr kumimoji="1" lang="ja-JP" altLang="en-US" sz="1200" kern="1200" dirty="0">
                        <a:solidFill>
                          <a:schemeClr val="dk1"/>
                        </a:solidFill>
                        <a:latin typeface="+mn-lt"/>
                        <a:ea typeface="+mn-ea"/>
                        <a:cs typeface="+mn-cs"/>
                      </a:endParaRPr>
                    </a:p>
                  </a:txBody>
                  <a:tcP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○おおさか環境にやさしい建築賞の実施</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大阪府知事賞：</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件、部門賞：４件</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endParaRPr kumimoji="1" lang="ja-JP" altLang="en-US" sz="1300" b="0" kern="1200" dirty="0">
                        <a:solidFill>
                          <a:schemeClr val="tx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9128793"/>
                  </a:ext>
                </a:extLst>
              </a:tr>
              <a:tr h="365693">
                <a:tc vMerge="1">
                  <a:txBody>
                    <a:bodyPr/>
                    <a:lstStyle/>
                    <a:p>
                      <a:pPr algn="ctr"/>
                      <a:endParaRPr kumimoji="1" lang="ja-JP" altLang="en-US" sz="1400" b="0" kern="1200" dirty="0">
                        <a:solidFill>
                          <a:schemeClr val="dk1"/>
                        </a:solidFill>
                        <a:latin typeface="Meiryo UI" panose="020B0604030504040204" pitchFamily="50" charset="-128"/>
                        <a:ea typeface="Meiryo UI" panose="020B0604030504040204" pitchFamily="50" charset="-128"/>
                        <a:cs typeface="+mn-cs"/>
                      </a:endParaRPr>
                    </a:p>
                  </a:txBody>
                  <a:tcPr anchor="ctr"/>
                </a:tc>
                <a:tc>
                  <a:txBody>
                    <a:bodyPr/>
                    <a:lstStyle/>
                    <a:p>
                      <a:pPr algn="l"/>
                      <a:r>
                        <a:rPr kumimoji="1" lang="ja-JP" altLang="en-US" sz="1300" b="0" kern="1200" dirty="0">
                          <a:solidFill>
                            <a:srgbClr val="000000"/>
                          </a:solidFill>
                          <a:latin typeface="Meiryo UI" panose="020B0604030504040204" pitchFamily="50" charset="-128"/>
                          <a:ea typeface="Meiryo UI" panose="020B0604030504040204" pitchFamily="50" charset="-128"/>
                          <a:cs typeface="+mn-cs"/>
                        </a:rPr>
                        <a:t>○事業者向け及び市町村職員向けエコドライブ講習会を実施</a:t>
                      </a:r>
                    </a:p>
                  </a:txBody>
                  <a:tcPr anchor="ctr"/>
                </a:tc>
                <a:extLst>
                  <a:ext uri="{0D108BD9-81ED-4DB2-BD59-A6C34878D82A}">
                    <a16:rowId xmlns:a16="http://schemas.microsoft.com/office/drawing/2014/main" val="135330642"/>
                  </a:ext>
                </a:extLst>
              </a:tr>
              <a:tr h="365693">
                <a:tc rowSpan="2">
                  <a:txBody>
                    <a:bodyPr/>
                    <a:lstStyle/>
                    <a:p>
                      <a:pPr algn="ct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建物・地表面の</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p>
                      <a:pPr algn="ct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高温化抑制</a:t>
                      </a:r>
                    </a:p>
                  </a:txBody>
                  <a:tcPr anchor="ct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○森林環境税の活用による暑熱環境改善設備の設置</a:t>
                      </a:r>
                      <a:endParaRPr kumimoji="1" lang="en-US" altLang="ja-JP" sz="1300" b="0" kern="1200" dirty="0">
                        <a:solidFill>
                          <a:schemeClr val="tx1"/>
                        </a:solidFill>
                        <a:latin typeface="Meiryo UI" panose="020B0604030504040204" pitchFamily="50" charset="-128"/>
                        <a:ea typeface="Meiryo UI" panose="020B0604030504040204" pitchFamily="50" charset="-128"/>
                        <a:cs typeface="+mn-cs"/>
                      </a:endParaRPr>
                    </a:p>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実施件数：</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58</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件（駅前広場：</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24</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件、単独バス停：</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34</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2906449025"/>
                  </a:ext>
                </a:extLst>
              </a:tr>
              <a:tr h="365693">
                <a:tc vMerge="1">
                  <a:txBody>
                    <a:bodyPr/>
                    <a:lstStyle/>
                    <a:p>
                      <a:pPr algn="l"/>
                      <a:endParaRPr kumimoji="1" lang="ja-JP" altLang="en-US" sz="1200" kern="1200" dirty="0">
                        <a:solidFill>
                          <a:schemeClr val="dk1"/>
                        </a:solidFill>
                        <a:latin typeface="+mn-lt"/>
                        <a:ea typeface="+mn-ea"/>
                        <a:cs typeface="+mn-cs"/>
                      </a:endParaRPr>
                    </a:p>
                  </a:txBody>
                  <a:tcP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○透水性舗装の整備　歩道</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施工実績：（府）</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10,189㎡〕</a:t>
                      </a:r>
                      <a:endParaRPr kumimoji="1" lang="ja-JP" altLang="en-US" sz="1300" b="0" kern="1200" dirty="0">
                        <a:solidFill>
                          <a:schemeClr val="tx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532544723"/>
                  </a:ext>
                </a:extLst>
              </a:tr>
              <a:tr h="365693">
                <a:tc rowSpan="2">
                  <a:txBody>
                    <a:bodyPr/>
                    <a:lstStyle/>
                    <a:p>
                      <a:pPr algn="ct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都市形態の改善</a:t>
                      </a:r>
                    </a:p>
                  </a:txBody>
                  <a:tcPr anchor="ct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○みどりの風促進区域における緑化推進</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公共緑化：</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20</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本、民有地緑化：植栽樹木</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17</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本</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885284834"/>
                  </a:ext>
                </a:extLst>
              </a:tr>
              <a:tr h="621680">
                <a:tc vMerge="1">
                  <a:txBody>
                    <a:bodyPr/>
                    <a:lstStyle/>
                    <a:p>
                      <a:pPr algn="l"/>
                      <a:endParaRPr kumimoji="1" lang="ja-JP" altLang="en-US" sz="1200" kern="1200" dirty="0">
                        <a:solidFill>
                          <a:schemeClr val="dk1"/>
                        </a:solidFill>
                        <a:latin typeface="+mn-lt"/>
                        <a:ea typeface="+mn-ea"/>
                        <a:cs typeface="+mn-cs"/>
                      </a:endParaRPr>
                    </a:p>
                  </a:txBody>
                  <a:tcPr/>
                </a:tc>
                <a:tc>
                  <a:txBody>
                    <a:bodyPr/>
                    <a:lstStyle/>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○大阪府営公園マスタープランに基づく、多様な自然とふれあい、都市の環境を保全する公園づくりの推進</a:t>
                      </a:r>
                      <a:endParaRPr kumimoji="1" lang="en-US" altLang="ja-JP" sz="1300" b="0" kern="1200" dirty="0">
                        <a:solidFill>
                          <a:schemeClr val="tx1"/>
                        </a:solidFill>
                        <a:latin typeface="Meiryo UI" panose="020B0604030504040204" pitchFamily="50" charset="-128"/>
                        <a:ea typeface="Meiryo UI" panose="020B0604030504040204" pitchFamily="50" charset="-128"/>
                        <a:cs typeface="+mn-cs"/>
                      </a:endParaRPr>
                    </a:p>
                    <a:p>
                      <a:pPr algn="l"/>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〔2023</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年度末における府営公園開設面積</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1,009.7ha〕</a:t>
                      </a:r>
                      <a:endParaRPr kumimoji="1" lang="ja-JP" altLang="en-US" sz="1300" b="0" kern="1200" dirty="0">
                        <a:solidFill>
                          <a:schemeClr val="tx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250139988"/>
                  </a:ext>
                </a:extLst>
              </a:tr>
            </a:tbl>
          </a:graphicData>
        </a:graphic>
      </p:graphicFrame>
      <p:sp>
        <p:nvSpPr>
          <p:cNvPr id="9" name="テキスト ボックス 8"/>
          <p:cNvSpPr txBox="1"/>
          <p:nvPr/>
        </p:nvSpPr>
        <p:spPr>
          <a:xfrm>
            <a:off x="10075580" y="6705612"/>
            <a:ext cx="2515967" cy="553998"/>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図５</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おおさか気候変動対策賞</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（緩和分野）</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（大阪府知事賞）株式会社　川下機工</a:t>
            </a:r>
          </a:p>
        </p:txBody>
      </p:sp>
      <p:sp>
        <p:nvSpPr>
          <p:cNvPr id="44" name="テキスト ボックス 43"/>
          <p:cNvSpPr txBox="1"/>
          <p:nvPr/>
        </p:nvSpPr>
        <p:spPr>
          <a:xfrm>
            <a:off x="10059416" y="8761040"/>
            <a:ext cx="2603880" cy="707886"/>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図６</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おおさか気候変動対策賞特別賞</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（愛称：“涼”デザイン建築賞）</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（特別賞</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件の１例）</a:t>
            </a:r>
            <a:endParaRPr lang="en-US" altLang="ja-JP" sz="1000" dirty="0">
              <a:latin typeface="Meiryo UI" panose="020B0604030504040204" pitchFamily="50" charset="-128"/>
              <a:ea typeface="Meiryo UI" panose="020B0604030504040204" pitchFamily="50" charset="-128"/>
            </a:endParaRPr>
          </a:p>
          <a:p>
            <a:r>
              <a:rPr lang="ja-JP" altLang="en-US" sz="1000" dirty="0">
                <a:solidFill>
                  <a:srgbClr val="FF0000"/>
                </a:solidFill>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近畿大学</a:t>
            </a:r>
            <a:r>
              <a:rPr lang="en-US" altLang="ja-JP" sz="1000" dirty="0">
                <a:latin typeface="Meiryo UI" panose="020B0604030504040204" pitchFamily="50" charset="-128"/>
                <a:ea typeface="Meiryo UI" panose="020B0604030504040204" pitchFamily="50" charset="-128"/>
              </a:rPr>
              <a:t>E</a:t>
            </a:r>
            <a:r>
              <a:rPr lang="ja-JP" altLang="en-US" sz="1000" dirty="0">
                <a:latin typeface="Meiryo UI" panose="020B0604030504040204" pitchFamily="50" charset="-128"/>
                <a:ea typeface="Meiryo UI" panose="020B0604030504040204" pitchFamily="50" charset="-128"/>
              </a:rPr>
              <a:t>館（</a:t>
            </a:r>
            <a:r>
              <a:rPr lang="en-US" altLang="ja-JP" sz="1000" dirty="0">
                <a:latin typeface="Meiryo UI" panose="020B0604030504040204" pitchFamily="50" charset="-128"/>
                <a:ea typeface="Meiryo UI" panose="020B0604030504040204" pitchFamily="50" charset="-128"/>
              </a:rPr>
              <a:t>KDIX</a:t>
            </a:r>
            <a:r>
              <a:rPr lang="ja-JP" altLang="en-US" sz="1000" dirty="0">
                <a:latin typeface="Meiryo UI" panose="020B0604030504040204" pitchFamily="50" charset="-128"/>
                <a:ea typeface="Meiryo UI" panose="020B0604030504040204" pitchFamily="50" charset="-128"/>
              </a:rPr>
              <a:t>）</a:t>
            </a:r>
          </a:p>
        </p:txBody>
      </p:sp>
      <p:sp>
        <p:nvSpPr>
          <p:cNvPr id="38" name="正方形/長方形 37"/>
          <p:cNvSpPr/>
          <p:nvPr/>
        </p:nvSpPr>
        <p:spPr>
          <a:xfrm>
            <a:off x="242809" y="763648"/>
            <a:ext cx="2367956" cy="310529"/>
          </a:xfrm>
          <a:prstGeom prst="rect">
            <a:avLst/>
          </a:prstGeom>
          <a:ln w="25400">
            <a:solidFill>
              <a:schemeClr val="tx1"/>
            </a:solidFill>
          </a:ln>
        </p:spPr>
        <p:txBody>
          <a:bodyPr wrap="none" bIns="36000" anchor="ctr" anchorCtr="0">
            <a:spAutoFit/>
          </a:bodyPr>
          <a:lstStyle/>
          <a:p>
            <a:pPr>
              <a:lnSpc>
                <a:spcPts val="2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２．計画に基づく取組の状況</a:t>
            </a:r>
            <a:endParaRPr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a:grpSpLocks noChangeAspect="1"/>
          </p:cNvGrpSpPr>
          <p:nvPr/>
        </p:nvGrpSpPr>
        <p:grpSpPr>
          <a:xfrm>
            <a:off x="7768952" y="37134"/>
            <a:ext cx="4969454" cy="423459"/>
            <a:chOff x="6029203" y="46261"/>
            <a:chExt cx="5407394" cy="460777"/>
          </a:xfrm>
        </p:grpSpPr>
        <p:pic>
          <p:nvPicPr>
            <p:cNvPr id="37"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5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52" name="図 5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56" name="正方形/長方形 55">
            <a:extLst>
              <a:ext uri="{FF2B5EF4-FFF2-40B4-BE49-F238E27FC236}">
                <a16:creationId xmlns:a16="http://schemas.microsoft.com/office/drawing/2014/main" id="{79B04465-41DE-4ED8-9CEE-C1D1ADA2861B}"/>
              </a:ext>
            </a:extLst>
          </p:cNvPr>
          <p:cNvSpPr/>
          <p:nvPr/>
        </p:nvSpPr>
        <p:spPr>
          <a:xfrm>
            <a:off x="232576" y="5066135"/>
            <a:ext cx="2143536" cy="310529"/>
          </a:xfrm>
          <a:prstGeom prst="rect">
            <a:avLst/>
          </a:prstGeom>
          <a:ln w="25400">
            <a:noFill/>
          </a:ln>
        </p:spPr>
        <p:txBody>
          <a:bodyPr wrap="none" bIns="36000" anchor="ctr" anchorCtr="0">
            <a:spAutoFit/>
          </a:bodyPr>
          <a:lstStyle/>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〇計画に基づく庁内の取組</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3920FD0D-50C2-4722-975B-EF0A62BE2849}"/>
              </a:ext>
            </a:extLst>
          </p:cNvPr>
          <p:cNvSpPr/>
          <p:nvPr/>
        </p:nvSpPr>
        <p:spPr>
          <a:xfrm>
            <a:off x="232576" y="1128192"/>
            <a:ext cx="3307316" cy="310529"/>
          </a:xfrm>
          <a:prstGeom prst="rect">
            <a:avLst/>
          </a:prstGeom>
          <a:ln w="25400">
            <a:noFill/>
          </a:ln>
        </p:spPr>
        <p:txBody>
          <a:bodyPr wrap="none" bIns="36000" anchor="ctr" anchorCtr="0">
            <a:spAutoFit/>
          </a:bodyPr>
          <a:lstStyle/>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〇ヒートアイランド対策指標に基づく実施率</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B093FBB3-113E-47B4-BCAF-EB25ABAA227E}"/>
              </a:ext>
            </a:extLst>
          </p:cNvPr>
          <p:cNvSpPr/>
          <p:nvPr/>
        </p:nvSpPr>
        <p:spPr>
          <a:xfrm>
            <a:off x="232576" y="4494946"/>
            <a:ext cx="12075425" cy="449670"/>
          </a:xfrm>
          <a:prstGeom prst="rect">
            <a:avLst/>
          </a:prstGeom>
          <a:ln w="25400">
            <a:noFill/>
          </a:ln>
        </p:spPr>
        <p:txBody>
          <a:bodyPr wrap="square" bIns="36000" anchor="ctr" anchorCtr="0">
            <a:spAutoFit/>
          </a:bodyPr>
          <a:lstStyle/>
          <a:p>
            <a:pPr>
              <a:lnSpc>
                <a:spcPts val="15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Q</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ネットアンケート、②高日射反射率塗料の出荷量推移（日本塗料工業会）、③④全国屋上・壁面緑化施工実績調査（国土交通省）、⑤府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、⑥透水性・保水性舗装施工実績（府内市町村）、⑦遮熱性舗装施工実績（路面温度上昇抑制舗装研究会）⑧府環境白書  の資料より推計</a:t>
            </a:r>
          </a:p>
        </p:txBody>
      </p:sp>
      <p:graphicFrame>
        <p:nvGraphicFramePr>
          <p:cNvPr id="2" name="表 1">
            <a:extLst>
              <a:ext uri="{FF2B5EF4-FFF2-40B4-BE49-F238E27FC236}">
                <a16:creationId xmlns:a16="http://schemas.microsoft.com/office/drawing/2014/main" id="{649C1802-D2E0-4EB4-B049-FE1A9D62BCBF}"/>
              </a:ext>
            </a:extLst>
          </p:cNvPr>
          <p:cNvGraphicFramePr>
            <a:graphicFrameLocks noGrp="1"/>
          </p:cNvGraphicFramePr>
          <p:nvPr/>
        </p:nvGraphicFramePr>
        <p:xfrm>
          <a:off x="370340" y="1421330"/>
          <a:ext cx="11937661" cy="3060097"/>
        </p:xfrm>
        <a:graphic>
          <a:graphicData uri="http://schemas.openxmlformats.org/drawingml/2006/table">
            <a:tbl>
              <a:tblPr>
                <a:tableStyleId>{AF606853-7671-496A-8E4F-DF71F8EC918B}</a:tableStyleId>
              </a:tblPr>
              <a:tblGrid>
                <a:gridCol w="1339706">
                  <a:extLst>
                    <a:ext uri="{9D8B030D-6E8A-4147-A177-3AD203B41FA5}">
                      <a16:colId xmlns:a16="http://schemas.microsoft.com/office/drawing/2014/main" val="2120887122"/>
                    </a:ext>
                  </a:extLst>
                </a:gridCol>
                <a:gridCol w="2283677">
                  <a:extLst>
                    <a:ext uri="{9D8B030D-6E8A-4147-A177-3AD203B41FA5}">
                      <a16:colId xmlns:a16="http://schemas.microsoft.com/office/drawing/2014/main" val="4283507734"/>
                    </a:ext>
                  </a:extLst>
                </a:gridCol>
                <a:gridCol w="1334390">
                  <a:extLst>
                    <a:ext uri="{9D8B030D-6E8A-4147-A177-3AD203B41FA5}">
                      <a16:colId xmlns:a16="http://schemas.microsoft.com/office/drawing/2014/main" val="1053710220"/>
                    </a:ext>
                  </a:extLst>
                </a:gridCol>
                <a:gridCol w="1744972">
                  <a:extLst>
                    <a:ext uri="{9D8B030D-6E8A-4147-A177-3AD203B41FA5}">
                      <a16:colId xmlns:a16="http://schemas.microsoft.com/office/drawing/2014/main" val="502691844"/>
                    </a:ext>
                  </a:extLst>
                </a:gridCol>
                <a:gridCol w="1744972">
                  <a:extLst>
                    <a:ext uri="{9D8B030D-6E8A-4147-A177-3AD203B41FA5}">
                      <a16:colId xmlns:a16="http://schemas.microsoft.com/office/drawing/2014/main" val="3716775420"/>
                    </a:ext>
                  </a:extLst>
                </a:gridCol>
                <a:gridCol w="1744972">
                  <a:extLst>
                    <a:ext uri="{9D8B030D-6E8A-4147-A177-3AD203B41FA5}">
                      <a16:colId xmlns:a16="http://schemas.microsoft.com/office/drawing/2014/main" val="50786770"/>
                    </a:ext>
                  </a:extLst>
                </a:gridCol>
                <a:gridCol w="1744972">
                  <a:extLst>
                    <a:ext uri="{9D8B030D-6E8A-4147-A177-3AD203B41FA5}">
                      <a16:colId xmlns:a16="http://schemas.microsoft.com/office/drawing/2014/main" val="673945339"/>
                    </a:ext>
                  </a:extLst>
                </a:gridCol>
              </a:tblGrid>
              <a:tr h="586151">
                <a:tc gridSpan="2">
                  <a:txBody>
                    <a:bodyPr/>
                    <a:lstStyle/>
                    <a:p>
                      <a:pPr algn="ctr" fontAlgn="ctr"/>
                      <a:r>
                        <a:rPr lang="ja-JP" sz="1400" b="1" u="none" strike="noStrike" dirty="0">
                          <a:solidFill>
                            <a:sysClr val="windowText" lastClr="000000"/>
                          </a:solidFill>
                          <a:effectLst/>
                        </a:rPr>
                        <a:t>項目</a:t>
                      </a:r>
                      <a:endParaRPr lang="ja-JP" sz="1400" b="1"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sz="1400" b="1" u="none" strike="noStrike" dirty="0">
                          <a:solidFill>
                            <a:sysClr val="windowText" lastClr="000000"/>
                          </a:solidFill>
                          <a:effectLst/>
                        </a:rPr>
                        <a:t>単位</a:t>
                      </a:r>
                      <a:endParaRPr lang="ja-JP" sz="1400" b="1"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en-US" sz="1400" b="1" u="none" strike="noStrike" dirty="0">
                          <a:solidFill>
                            <a:sysClr val="windowText" lastClr="000000"/>
                          </a:solidFill>
                          <a:effectLst/>
                        </a:rPr>
                        <a:t>2000年</a:t>
                      </a:r>
                      <a:br>
                        <a:rPr lang="en-US" sz="1400" b="1" u="none" strike="noStrike" dirty="0">
                          <a:solidFill>
                            <a:sysClr val="windowText" lastClr="000000"/>
                          </a:solidFill>
                          <a:effectLst/>
                        </a:rPr>
                      </a:br>
                      <a:r>
                        <a:rPr lang="en-US" sz="1400" b="1" u="none" strike="noStrike" dirty="0">
                          <a:solidFill>
                            <a:sysClr val="windowText" lastClr="000000"/>
                          </a:solidFill>
                          <a:effectLst/>
                        </a:rPr>
                        <a:t>（</a:t>
                      </a:r>
                      <a:r>
                        <a:rPr lang="en-US" sz="1400" b="1" u="none" strike="noStrike" dirty="0" err="1">
                          <a:solidFill>
                            <a:sysClr val="windowText" lastClr="000000"/>
                          </a:solidFill>
                          <a:effectLst/>
                        </a:rPr>
                        <a:t>基準年</a:t>
                      </a:r>
                      <a:r>
                        <a:rPr lang="en-US" sz="1400" b="1" u="none" strike="noStrike" dirty="0">
                          <a:solidFill>
                            <a:sysClr val="windowText" lastClr="000000"/>
                          </a:solidFill>
                          <a:effectLst/>
                        </a:rPr>
                        <a:t>）</a:t>
                      </a:r>
                      <a:endParaRPr lang="ja-JP" sz="1400" b="1"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en-US" sz="1400" b="1" u="none" strike="noStrike" dirty="0">
                          <a:solidFill>
                            <a:sysClr val="windowText" lastClr="000000"/>
                          </a:solidFill>
                          <a:effectLst/>
                        </a:rPr>
                        <a:t>2021年</a:t>
                      </a:r>
                      <a:endParaRPr lang="ja-JP" sz="1400" b="1"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en-US" sz="1400" b="1" u="none" strike="noStrike" dirty="0">
                          <a:solidFill>
                            <a:schemeClr val="tx1"/>
                          </a:solidFill>
                          <a:effectLst/>
                        </a:rPr>
                        <a:t>2022年</a:t>
                      </a:r>
                      <a:endParaRPr lang="ja-JP" sz="14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en-US" sz="1400" b="1" u="none" strike="noStrike" dirty="0">
                          <a:solidFill>
                            <a:sysClr val="windowText" lastClr="000000"/>
                          </a:solidFill>
                          <a:effectLst/>
                        </a:rPr>
                        <a:t>2025年</a:t>
                      </a:r>
                      <a:r>
                        <a:rPr lang="en-US" sz="1200" b="1" u="none" strike="noStrike" dirty="0">
                          <a:solidFill>
                            <a:sysClr val="windowText" lastClr="000000"/>
                          </a:solidFill>
                          <a:effectLst/>
                        </a:rPr>
                        <a:t>（目標年）</a:t>
                      </a:r>
                      <a:br>
                        <a:rPr lang="en-US" sz="1400" b="1" u="none" strike="noStrike" dirty="0">
                          <a:solidFill>
                            <a:sysClr val="windowText" lastClr="000000"/>
                          </a:solidFill>
                          <a:effectLst/>
                        </a:rPr>
                      </a:br>
                      <a:r>
                        <a:rPr lang="en-US" sz="1400" b="1" u="none" strike="noStrike" dirty="0" err="1">
                          <a:solidFill>
                            <a:sysClr val="windowText" lastClr="000000"/>
                          </a:solidFill>
                          <a:effectLst/>
                        </a:rPr>
                        <a:t>の推計値</a:t>
                      </a:r>
                      <a:endParaRPr lang="ja-JP" sz="1400" b="1"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77332077"/>
                  </a:ext>
                </a:extLst>
              </a:tr>
              <a:tr h="281429">
                <a:tc>
                  <a:txBody>
                    <a:bodyPr/>
                    <a:lstStyle/>
                    <a:p>
                      <a:pPr algn="ctr" fontAlgn="ctr"/>
                      <a:r>
                        <a:rPr lang="ja-JP" sz="1400" u="none" strike="noStrike" dirty="0">
                          <a:solidFill>
                            <a:sysClr val="windowText" lastClr="000000"/>
                          </a:solidFill>
                          <a:effectLst/>
                        </a:rPr>
                        <a:t>人工排熱</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①省エネ活動</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ja-JP" sz="1400" u="none" strike="noStrike" dirty="0">
                          <a:solidFill>
                            <a:sysClr val="windowText" lastClr="000000"/>
                          </a:solidFill>
                          <a:effectLst/>
                        </a:rPr>
                        <a:t>実施率（％）</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17.2</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34.1</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36.5</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86.7</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108276537"/>
                  </a:ext>
                </a:extLst>
              </a:tr>
              <a:tr h="281429">
                <a:tc rowSpan="4">
                  <a:txBody>
                    <a:bodyPr/>
                    <a:lstStyle/>
                    <a:p>
                      <a:pPr algn="ctr" fontAlgn="ctr"/>
                      <a:r>
                        <a:rPr lang="ja-JP" sz="1400" u="none" strike="noStrike">
                          <a:solidFill>
                            <a:sysClr val="windowText" lastClr="000000"/>
                          </a:solidFill>
                          <a:effectLst/>
                        </a:rPr>
                        <a:t>建築物および</a:t>
                      </a:r>
                      <a:br>
                        <a:rPr lang="ja-JP" sz="1400" u="none" strike="noStrike">
                          <a:solidFill>
                            <a:sysClr val="windowText" lastClr="000000"/>
                          </a:solidFill>
                          <a:effectLst/>
                        </a:rPr>
                      </a:br>
                      <a:r>
                        <a:rPr lang="ja-JP" sz="1400" u="none" strike="noStrike">
                          <a:solidFill>
                            <a:sysClr val="windowText" lastClr="000000"/>
                          </a:solidFill>
                          <a:effectLst/>
                        </a:rPr>
                        <a:t>その敷地</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②高反射塗装・瓦</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rowSpan="4">
                  <a:txBody>
                    <a:bodyPr/>
                    <a:lstStyle/>
                    <a:p>
                      <a:pPr algn="ctr" fontAlgn="ctr"/>
                      <a:r>
                        <a:rPr lang="ja-JP" sz="1400" u="none" strike="noStrike" dirty="0">
                          <a:solidFill>
                            <a:sysClr val="windowText" lastClr="000000"/>
                          </a:solidFill>
                          <a:effectLst/>
                        </a:rPr>
                        <a:t>普及率（％）</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ja-JP" sz="1400" u="none" strike="noStrike">
                          <a:solidFill>
                            <a:sysClr val="windowText" lastClr="000000"/>
                          </a:solidFill>
                          <a:effectLst/>
                        </a:rPr>
                        <a:t>－</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7.7</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8.4</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13.8</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14645919"/>
                  </a:ext>
                </a:extLst>
              </a:tr>
              <a:tr h="281429">
                <a:tc vMerge="1">
                  <a:txBody>
                    <a:bodyPr/>
                    <a:lstStyle/>
                    <a:p>
                      <a:endParaRPr kumimoji="1" lang="ja-JP" altLang="en-US"/>
                    </a:p>
                  </a:txBody>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③屋上緑化</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a:txBody>
                    <a:bodyPr/>
                    <a:lstStyle/>
                    <a:p>
                      <a:pPr algn="ctr" fontAlgn="ctr"/>
                      <a:r>
                        <a:rPr lang="ja-JP" sz="1400" u="none" strike="noStrike">
                          <a:solidFill>
                            <a:sysClr val="windowText" lastClr="000000"/>
                          </a:solidFill>
                          <a:effectLst/>
                        </a:rPr>
                        <a:t>－</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0.2</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0.2</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0.2</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44570793"/>
                  </a:ext>
                </a:extLst>
              </a:tr>
              <a:tr h="281429">
                <a:tc vMerge="1">
                  <a:txBody>
                    <a:bodyPr/>
                    <a:lstStyle/>
                    <a:p>
                      <a:endParaRPr kumimoji="1" lang="ja-JP" altLang="en-US"/>
                    </a:p>
                  </a:txBody>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④壁面緑化</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a:txBody>
                    <a:bodyPr/>
                    <a:lstStyle/>
                    <a:p>
                      <a:pPr algn="ctr" fontAlgn="ctr"/>
                      <a:r>
                        <a:rPr lang="ja-JP" sz="1400" u="none" strike="noStrike">
                          <a:solidFill>
                            <a:sysClr val="windowText" lastClr="000000"/>
                          </a:solidFill>
                          <a:effectLst/>
                        </a:rPr>
                        <a:t>－</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0.05</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0.05</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0.04</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00048530"/>
                  </a:ext>
                </a:extLst>
              </a:tr>
              <a:tr h="281429">
                <a:tc vMerge="1">
                  <a:txBody>
                    <a:bodyPr/>
                    <a:lstStyle/>
                    <a:p>
                      <a:endParaRPr kumimoji="1" lang="ja-JP" altLang="en-US"/>
                    </a:p>
                  </a:txBody>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⑤太陽光パネル</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a:txBody>
                    <a:bodyPr/>
                    <a:lstStyle/>
                    <a:p>
                      <a:pPr algn="ctr" fontAlgn="ctr"/>
                      <a:r>
                        <a:rPr lang="ja-JP" sz="1400" u="none" strike="noStrike" dirty="0">
                          <a:solidFill>
                            <a:sysClr val="windowText" lastClr="000000"/>
                          </a:solidFill>
                          <a:effectLst/>
                        </a:rPr>
                        <a:t>－</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3.4</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3.6</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400" u="none" strike="noStrike" dirty="0">
                          <a:solidFill>
                            <a:sysClr val="windowText" lastClr="000000"/>
                          </a:solidFill>
                          <a:effectLst/>
                        </a:rPr>
                        <a:t>5.4</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06280497"/>
                  </a:ext>
                </a:extLst>
              </a:tr>
              <a:tr h="392686">
                <a:tc rowSpan="3">
                  <a:txBody>
                    <a:bodyPr/>
                    <a:lstStyle/>
                    <a:p>
                      <a:pPr algn="ctr" fontAlgn="ctr"/>
                      <a:r>
                        <a:rPr lang="ja-JP" sz="1400" u="none" strike="noStrike" dirty="0">
                          <a:solidFill>
                            <a:sysClr val="windowText" lastClr="000000"/>
                          </a:solidFill>
                          <a:effectLst/>
                        </a:rPr>
                        <a:t>地表面対策</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⑥透水性・保水性舗装（道路）</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rowSpan="2">
                  <a:txBody>
                    <a:bodyPr/>
                    <a:lstStyle/>
                    <a:p>
                      <a:pPr algn="ctr" fontAlgn="ctr"/>
                      <a:r>
                        <a:rPr lang="ja-JP" sz="1400" u="none" strike="noStrike">
                          <a:solidFill>
                            <a:sysClr val="windowText" lastClr="000000"/>
                          </a:solidFill>
                          <a:effectLst/>
                        </a:rPr>
                        <a:t>普及率（％）</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ja-JP" sz="1400" u="none" strike="noStrike">
                          <a:solidFill>
                            <a:sysClr val="windowText" lastClr="000000"/>
                          </a:solidFill>
                          <a:effectLst/>
                        </a:rPr>
                        <a:t>－</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2.2</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2.2</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3.2</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480566126"/>
                  </a:ext>
                </a:extLst>
              </a:tr>
              <a:tr h="281429">
                <a:tc vMerge="1">
                  <a:txBody>
                    <a:bodyPr/>
                    <a:lstStyle/>
                    <a:p>
                      <a:endParaRPr kumimoji="1" lang="ja-JP" altLang="en-US"/>
                    </a:p>
                  </a:txBody>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⑦高反射舗装</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endParaRPr kumimoji="1" lang="ja-JP" altLang="en-US"/>
                    </a:p>
                  </a:txBody>
                  <a:tcPr/>
                </a:tc>
                <a:tc>
                  <a:txBody>
                    <a:bodyPr/>
                    <a:lstStyle/>
                    <a:p>
                      <a:pPr algn="ctr" fontAlgn="ctr"/>
                      <a:r>
                        <a:rPr lang="ja-JP" sz="1400" u="none" strike="noStrike" dirty="0">
                          <a:solidFill>
                            <a:sysClr val="windowText" lastClr="000000"/>
                          </a:solidFill>
                          <a:effectLst/>
                        </a:rPr>
                        <a:t>－</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0.03</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0.03</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0.03</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35669805"/>
                  </a:ext>
                </a:extLst>
              </a:tr>
              <a:tr h="392686">
                <a:tc vMerge="1">
                  <a:txBody>
                    <a:bodyPr/>
                    <a:lstStyle/>
                    <a:p>
                      <a:endParaRPr kumimoji="1" lang="ja-JP" altLang="en-US"/>
                    </a:p>
                  </a:txBody>
                  <a:tcPr/>
                </a:tc>
                <a:tc>
                  <a:txBody>
                    <a:bodyPr/>
                    <a:lstStyle/>
                    <a:p>
                      <a:pPr algn="just" fontAlgn="ctr"/>
                      <a:r>
                        <a:rPr lang="en-US" altLang="ja-JP" sz="1400" u="none" strike="noStrike" dirty="0">
                          <a:solidFill>
                            <a:sysClr val="windowText" lastClr="000000"/>
                          </a:solidFill>
                          <a:effectLst/>
                        </a:rPr>
                        <a:t> </a:t>
                      </a:r>
                      <a:r>
                        <a:rPr lang="ja-JP" sz="1400" u="none" strike="noStrike" dirty="0">
                          <a:solidFill>
                            <a:sysClr val="windowText" lastClr="000000"/>
                          </a:solidFill>
                          <a:effectLst/>
                        </a:rPr>
                        <a:t>⑧緑化（低・高木緑化）</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ja-JP" sz="1400" u="none" strike="noStrike">
                          <a:solidFill>
                            <a:sysClr val="windowText" lastClr="000000"/>
                          </a:solidFill>
                          <a:effectLst/>
                        </a:rPr>
                        <a:t>緑被率（％）</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a:solidFill>
                            <a:sysClr val="windowText" lastClr="000000"/>
                          </a:solidFill>
                          <a:effectLst/>
                        </a:rPr>
                        <a:t>14</a:t>
                      </a:r>
                      <a:endParaRPr lang="ja-JP" sz="14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14</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rPr>
                        <a:t>14</a:t>
                      </a:r>
                      <a:endParaRPr 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fontAlgn="ctr"/>
                      <a:r>
                        <a:rPr lang="en-US" sz="1400" u="none" strike="noStrike" dirty="0">
                          <a:solidFill>
                            <a:sysClr val="windowText" lastClr="000000"/>
                          </a:solidFill>
                          <a:effectLst/>
                        </a:rPr>
                        <a:t>20</a:t>
                      </a:r>
                      <a:endParaRPr lang="ja-JP" sz="14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6350" marR="6350" marT="635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926615423"/>
                  </a:ext>
                </a:extLst>
              </a:tr>
            </a:tbl>
          </a:graphicData>
        </a:graphic>
      </p:graphicFrame>
      <p:pic>
        <p:nvPicPr>
          <p:cNvPr id="4" name="図 3">
            <a:extLst>
              <a:ext uri="{FF2B5EF4-FFF2-40B4-BE49-F238E27FC236}">
                <a16:creationId xmlns:a16="http://schemas.microsoft.com/office/drawing/2014/main" id="{A5E97799-B4E8-4B85-9684-4C7A143B0C44}"/>
              </a:ext>
            </a:extLst>
          </p:cNvPr>
          <p:cNvPicPr>
            <a:picLocks noChangeAspect="1"/>
          </p:cNvPicPr>
          <p:nvPr/>
        </p:nvPicPr>
        <p:blipFill>
          <a:blip r:embed="rId15"/>
          <a:stretch>
            <a:fillRect/>
          </a:stretch>
        </p:blipFill>
        <p:spPr>
          <a:xfrm>
            <a:off x="10119985" y="5156340"/>
            <a:ext cx="2297228" cy="1531485"/>
          </a:xfrm>
          <a:prstGeom prst="rect">
            <a:avLst/>
          </a:prstGeom>
        </p:spPr>
      </p:pic>
      <p:pic>
        <p:nvPicPr>
          <p:cNvPr id="35" name="図 2" descr="建物の前の家&#10;&#10;自動的に生成された説明">
            <a:extLst>
              <a:ext uri="{FF2B5EF4-FFF2-40B4-BE49-F238E27FC236}">
                <a16:creationId xmlns:a16="http://schemas.microsoft.com/office/drawing/2014/main" id="{66202EB0-3455-4322-8768-082DEFC13043}"/>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0155867" y="7284344"/>
            <a:ext cx="2225464" cy="148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6558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38">
            <a:extLst>
              <a:ext uri="{FF2B5EF4-FFF2-40B4-BE49-F238E27FC236}">
                <a16:creationId xmlns:a16="http://schemas.microsoft.com/office/drawing/2014/main" id="{35D4B9DF-7961-478E-B514-03218579EE6F}"/>
              </a:ext>
            </a:extLst>
          </p:cNvPr>
          <p:cNvSpPr/>
          <p:nvPr/>
        </p:nvSpPr>
        <p:spPr>
          <a:xfrm>
            <a:off x="136800" y="612479"/>
            <a:ext cx="12528000" cy="4494794"/>
          </a:xfrm>
          <a:prstGeom prst="roundRect">
            <a:avLst>
              <a:gd name="adj" fmla="val 0"/>
            </a:avLst>
          </a:prstGeom>
          <a:solidFill>
            <a:schemeClr val="bg1"/>
          </a:solidFill>
          <a:ln w="12700">
            <a:solidFill>
              <a:srgbClr val="006600"/>
            </a:solidFill>
          </a:ln>
          <a:effectLst>
            <a:outerShdw blurRad="63500" dist="508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 name="角丸四角形 32">
            <a:extLst>
              <a:ext uri="{FF2B5EF4-FFF2-40B4-BE49-F238E27FC236}">
                <a16:creationId xmlns:a16="http://schemas.microsoft.com/office/drawing/2014/main" id="{DFFC54B3-5543-48E4-9802-8C1B594AE80E}"/>
              </a:ext>
            </a:extLst>
          </p:cNvPr>
          <p:cNvSpPr/>
          <p:nvPr/>
        </p:nvSpPr>
        <p:spPr>
          <a:xfrm>
            <a:off x="157782" y="642447"/>
            <a:ext cx="3240000" cy="318924"/>
          </a:xfrm>
          <a:prstGeom prst="roundRect">
            <a:avLst>
              <a:gd name="adj" fmla="val 0"/>
            </a:avLst>
          </a:prstGeom>
          <a:solidFill>
            <a:srgbClr val="3AA43A"/>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600" b="1" dirty="0">
                <a:latin typeface="Meiryo UI" pitchFamily="50" charset="-128"/>
                <a:ea typeface="Meiryo UI" pitchFamily="50" charset="-128"/>
                <a:cs typeface="Meiryo UI" pitchFamily="50" charset="-128"/>
              </a:rPr>
              <a:t>目標２の進捗状況</a:t>
            </a:r>
            <a:endParaRPr lang="en-US" altLang="ja-JP" sz="1600" b="1" dirty="0">
              <a:latin typeface="Meiryo UI" pitchFamily="50" charset="-128"/>
              <a:ea typeface="Meiryo UI" pitchFamily="50" charset="-128"/>
              <a:cs typeface="Meiryo UI" pitchFamily="50" charset="-128"/>
            </a:endParaRPr>
          </a:p>
        </p:txBody>
      </p:sp>
      <p:graphicFrame>
        <p:nvGraphicFramePr>
          <p:cNvPr id="8" name="表 7">
            <a:extLst>
              <a:ext uri="{FF2B5EF4-FFF2-40B4-BE49-F238E27FC236}">
                <a16:creationId xmlns:a16="http://schemas.microsoft.com/office/drawing/2014/main" id="{2857D350-F092-4138-8DD4-CAB4EF7D36F9}"/>
              </a:ext>
            </a:extLst>
          </p:cNvPr>
          <p:cNvGraphicFramePr>
            <a:graphicFrameLocks noGrp="1"/>
          </p:cNvGraphicFramePr>
          <p:nvPr>
            <p:extLst>
              <p:ext uri="{D42A27DB-BD31-4B8C-83A1-F6EECF244321}">
                <p14:modId xmlns:p14="http://schemas.microsoft.com/office/powerpoint/2010/main" val="2156758021"/>
              </p:ext>
            </p:extLst>
          </p:nvPr>
        </p:nvGraphicFramePr>
        <p:xfrm>
          <a:off x="177372" y="1215189"/>
          <a:ext cx="10241354" cy="3817102"/>
        </p:xfrm>
        <a:graphic>
          <a:graphicData uri="http://schemas.openxmlformats.org/drawingml/2006/table">
            <a:tbl>
              <a:tblPr firstRow="1" bandRow="1">
                <a:tableStyleId>{F5AB1C69-6EDB-4FF4-983F-18BD219EF322}</a:tableStyleId>
              </a:tblPr>
              <a:tblGrid>
                <a:gridCol w="1522557">
                  <a:extLst>
                    <a:ext uri="{9D8B030D-6E8A-4147-A177-3AD203B41FA5}">
                      <a16:colId xmlns:a16="http://schemas.microsoft.com/office/drawing/2014/main" val="3071943201"/>
                    </a:ext>
                  </a:extLst>
                </a:gridCol>
                <a:gridCol w="8718797">
                  <a:extLst>
                    <a:ext uri="{9D8B030D-6E8A-4147-A177-3AD203B41FA5}">
                      <a16:colId xmlns:a16="http://schemas.microsoft.com/office/drawing/2014/main" val="1459275241"/>
                    </a:ext>
                  </a:extLst>
                </a:gridCol>
              </a:tblGrid>
              <a:tr h="32109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計画で掲げた取組</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（令和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）年度の</a:t>
                      </a:r>
                      <a:r>
                        <a:rPr kumimoji="1" lang="ja-JP" altLang="en-US" sz="1200">
                          <a:solidFill>
                            <a:schemeClr val="tx1"/>
                          </a:solidFill>
                          <a:latin typeface="Meiryo UI" panose="020B0604030504040204" pitchFamily="50" charset="-128"/>
                          <a:ea typeface="Meiryo UI" panose="020B0604030504040204" pitchFamily="50" charset="-128"/>
                        </a:rPr>
                        <a:t>主な取組</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9BBB59"/>
                    </a:solidFill>
                  </a:tcPr>
                </a:tc>
                <a:extLst>
                  <a:ext uri="{0D108BD9-81ED-4DB2-BD59-A6C34878D82A}">
                    <a16:rowId xmlns:a16="http://schemas.microsoft.com/office/drawing/2014/main" val="3433731871"/>
                  </a:ext>
                </a:extLst>
              </a:tr>
              <a:tr h="356768">
                <a:tc rowSpan="7">
                  <a:txBody>
                    <a:bodyPr/>
                    <a:lstStyle/>
                    <a:p>
                      <a:pPr algn="ctr"/>
                      <a:r>
                        <a:rPr kumimoji="1" lang="ja-JP" altLang="en-US" sz="1400" dirty="0">
                          <a:solidFill>
                            <a:schemeClr val="dk1"/>
                          </a:solidFill>
                          <a:latin typeface="Meiryo UI" panose="020B0604030504040204" pitchFamily="50" charset="-128"/>
                          <a:ea typeface="Meiryo UI" panose="020B0604030504040204" pitchFamily="50" charset="-128"/>
                        </a:rPr>
                        <a:t>適応策の推進</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300" dirty="0">
                          <a:solidFill>
                            <a:schemeClr val="tx1"/>
                          </a:solidFill>
                          <a:latin typeface="Meiryo UI" panose="020B0604030504040204" pitchFamily="50" charset="-128"/>
                          <a:ea typeface="Meiryo UI" panose="020B0604030504040204" pitchFamily="50" charset="-128"/>
                        </a:rPr>
                        <a:t>○府政だより</a:t>
                      </a:r>
                      <a:r>
                        <a:rPr kumimoji="1" lang="en-US" altLang="ja-JP" sz="1300" dirty="0">
                          <a:solidFill>
                            <a:schemeClr val="tx1"/>
                          </a:solidFill>
                          <a:latin typeface="Meiryo UI" panose="020B0604030504040204" pitchFamily="50" charset="-128"/>
                          <a:ea typeface="Meiryo UI" panose="020B0604030504040204" pitchFamily="50" charset="-128"/>
                        </a:rPr>
                        <a:t>7</a:t>
                      </a:r>
                      <a:r>
                        <a:rPr kumimoji="1" lang="ja-JP" altLang="en-US" sz="1300" dirty="0">
                          <a:solidFill>
                            <a:schemeClr val="tx1"/>
                          </a:solidFill>
                          <a:latin typeface="Meiryo UI" panose="020B0604030504040204" pitchFamily="50" charset="-128"/>
                          <a:ea typeface="Meiryo UI" panose="020B0604030504040204" pitchFamily="50" charset="-128"/>
                        </a:rPr>
                        <a:t>・８月合併号において熱中症予防普及啓発や、大阪府公式</a:t>
                      </a:r>
                      <a:r>
                        <a:rPr kumimoji="1" lang="en-US" altLang="ja-JP" sz="1300" dirty="0">
                          <a:solidFill>
                            <a:schemeClr val="tx1"/>
                          </a:solidFill>
                          <a:latin typeface="Meiryo UI" panose="020B0604030504040204" pitchFamily="50" charset="-128"/>
                          <a:ea typeface="Meiryo UI" panose="020B0604030504040204" pitchFamily="50" charset="-128"/>
                        </a:rPr>
                        <a:t>X(</a:t>
                      </a:r>
                      <a:r>
                        <a:rPr kumimoji="1" lang="ja-JP" altLang="en-US" sz="1300" dirty="0">
                          <a:solidFill>
                            <a:schemeClr val="tx1"/>
                          </a:solidFill>
                          <a:latin typeface="Meiryo UI" panose="020B0604030504040204" pitchFamily="50" charset="-128"/>
                          <a:ea typeface="Meiryo UI" panose="020B0604030504040204" pitchFamily="50" charset="-128"/>
                        </a:rPr>
                        <a:t>旧</a:t>
                      </a:r>
                      <a:r>
                        <a:rPr kumimoji="1" lang="en-US" altLang="ja-JP" sz="1300" dirty="0">
                          <a:solidFill>
                            <a:schemeClr val="tx1"/>
                          </a:solidFill>
                          <a:latin typeface="Meiryo UI" panose="020B0604030504040204" pitchFamily="50" charset="-128"/>
                          <a:ea typeface="Meiryo UI" panose="020B0604030504040204" pitchFamily="50" charset="-128"/>
                        </a:rPr>
                        <a:t>Twitter)</a:t>
                      </a:r>
                      <a:r>
                        <a:rPr kumimoji="1" lang="ja-JP" altLang="en-US" sz="1300" dirty="0">
                          <a:solidFill>
                            <a:schemeClr val="tx1"/>
                          </a:solidFill>
                          <a:latin typeface="Meiryo UI" panose="020B0604030504040204" pitchFamily="50" charset="-128"/>
                          <a:ea typeface="Meiryo UI" panose="020B0604030504040204" pitchFamily="50" charset="-128"/>
                        </a:rPr>
                        <a:t>、大阪府公式</a:t>
                      </a:r>
                      <a:r>
                        <a:rPr kumimoji="1" lang="en-US" altLang="ja-JP" sz="1300" dirty="0">
                          <a:solidFill>
                            <a:schemeClr val="tx1"/>
                          </a:solidFill>
                          <a:latin typeface="Meiryo UI" panose="020B0604030504040204" pitchFamily="50" charset="-128"/>
                          <a:ea typeface="Meiryo UI" panose="020B0604030504040204" pitchFamily="50" charset="-128"/>
                        </a:rPr>
                        <a:t>Facebook</a:t>
                      </a:r>
                      <a:r>
                        <a:rPr kumimoji="1" lang="ja-JP" altLang="en-US" sz="1300" dirty="0">
                          <a:solidFill>
                            <a:schemeClr val="tx1"/>
                          </a:solidFill>
                          <a:latin typeface="Meiryo UI" panose="020B0604030504040204" pitchFamily="50" charset="-128"/>
                          <a:ea typeface="Meiryo UI" panose="020B0604030504040204" pitchFamily="50" charset="-128"/>
                        </a:rPr>
                        <a:t>、大阪府</a:t>
                      </a:r>
                      <a:r>
                        <a:rPr kumimoji="1" lang="en-US" altLang="ja-JP" sz="1300" dirty="0">
                          <a:solidFill>
                            <a:schemeClr val="tx1"/>
                          </a:solidFill>
                          <a:latin typeface="Meiryo UI" panose="020B0604030504040204" pitchFamily="50" charset="-128"/>
                          <a:ea typeface="Meiryo UI" panose="020B0604030504040204" pitchFamily="50" charset="-128"/>
                        </a:rPr>
                        <a:t>TV</a:t>
                      </a:r>
                      <a:r>
                        <a:rPr kumimoji="1" lang="ja-JP" altLang="en-US" sz="1300" dirty="0">
                          <a:solidFill>
                            <a:schemeClr val="tx1"/>
                          </a:solidFill>
                          <a:latin typeface="Meiryo UI" panose="020B0604030504040204" pitchFamily="50" charset="-128"/>
                          <a:ea typeface="Meiryo UI" panose="020B0604030504040204" pitchFamily="50" charset="-128"/>
                        </a:rPr>
                        <a:t>、健活おおさか推進府民会議メールマガジンにおいて注意喚起</a:t>
                      </a:r>
                    </a:p>
                  </a:txBody>
                  <a:tcPr anchor="ctr"/>
                </a:tc>
                <a:extLst>
                  <a:ext uri="{0D108BD9-81ED-4DB2-BD59-A6C34878D82A}">
                    <a16:rowId xmlns:a16="http://schemas.microsoft.com/office/drawing/2014/main" val="311932975"/>
                  </a:ext>
                </a:extLst>
              </a:tr>
              <a:tr h="356768">
                <a:tc vMerge="1">
                  <a:txBody>
                    <a:bodyPr/>
                    <a:lstStyle/>
                    <a:p>
                      <a:endParaRPr kumimoji="1" lang="ja-JP" altLang="en-US"/>
                    </a:p>
                  </a:txBody>
                  <a:tcPr/>
                </a:tc>
                <a:tc>
                  <a:txBody>
                    <a:bodyPr/>
                    <a:lstStyle/>
                    <a:p>
                      <a:pPr algn="l"/>
                      <a:r>
                        <a:rPr kumimoji="1" lang="ja-JP" altLang="en-US" sz="1300" dirty="0">
                          <a:solidFill>
                            <a:schemeClr val="tx1"/>
                          </a:solidFill>
                          <a:latin typeface="Meiryo UI" panose="020B0604030504040204" pitchFamily="50" charset="-128"/>
                          <a:ea typeface="Meiryo UI" panose="020B0604030504040204" pitchFamily="50" charset="-128"/>
                        </a:rPr>
                        <a:t>〇教育関係者向けに１回、高齢者に関わる方向けに１回の熱中症対策をテーマとしたセミナーを実施</a:t>
                      </a:r>
                      <a:endParaRPr kumimoji="1" lang="en-US" altLang="ja-JP" sz="1300" dirty="0">
                        <a:solidFill>
                          <a:schemeClr val="tx1"/>
                        </a:solidFill>
                        <a:latin typeface="Meiryo UI" panose="020B0604030504040204" pitchFamily="50" charset="-128"/>
                        <a:ea typeface="Meiryo UI" panose="020B0604030504040204" pitchFamily="50" charset="-128"/>
                      </a:endParaRPr>
                    </a:p>
                    <a:p>
                      <a:pPr algn="l"/>
                      <a:r>
                        <a:rPr kumimoji="1" lang="ja-JP" altLang="en-US" sz="1300" dirty="0">
                          <a:solidFill>
                            <a:schemeClr val="tx1"/>
                          </a:solidFill>
                          <a:latin typeface="Meiryo UI" panose="020B0604030504040204" pitchFamily="50" charset="-128"/>
                          <a:ea typeface="Meiryo UI" panose="020B0604030504040204" pitchFamily="50" charset="-128"/>
                        </a:rPr>
                        <a:t>○市町村担当者向けに１回、要配慮者利用施設の職員向けに１回の気候変動適応セミナーを実施</a:t>
                      </a:r>
                    </a:p>
                  </a:txBody>
                  <a:tcPr anchor="ctr"/>
                </a:tc>
                <a:extLst>
                  <a:ext uri="{0D108BD9-81ED-4DB2-BD59-A6C34878D82A}">
                    <a16:rowId xmlns:a16="http://schemas.microsoft.com/office/drawing/2014/main" val="438448673"/>
                  </a:ext>
                </a:extLst>
              </a:tr>
              <a:tr h="428333">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300" dirty="0">
                          <a:solidFill>
                            <a:schemeClr val="tx1"/>
                          </a:solidFill>
                          <a:latin typeface="Meiryo UI" panose="020B0604030504040204" pitchFamily="50" charset="-128"/>
                          <a:ea typeface="Meiryo UI" panose="020B0604030504040204" pitchFamily="50" charset="-128"/>
                        </a:rPr>
                        <a:t>○事業者との連携による各種媒体を通じた熱中症予防普及啓発</a:t>
                      </a:r>
                      <a:endParaRPr kumimoji="1" lang="en-US" altLang="ja-JP" sz="1300" dirty="0">
                        <a:solidFill>
                          <a:schemeClr val="tx1"/>
                        </a:solidFill>
                        <a:latin typeface="Meiryo UI" panose="020B0604030504040204" pitchFamily="50" charset="-128"/>
                        <a:ea typeface="Meiryo UI" panose="020B0604030504040204" pitchFamily="50" charset="-128"/>
                      </a:endParaRPr>
                    </a:p>
                    <a:p>
                      <a:pPr algn="l"/>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en-US" altLang="ja-JP" sz="1300"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デジタルサイネージで動画放映約</a:t>
                      </a:r>
                      <a:r>
                        <a:rPr kumimoji="1" lang="en-US" altLang="ja-JP" sz="1300" dirty="0">
                          <a:solidFill>
                            <a:schemeClr val="tx1"/>
                          </a:solidFill>
                          <a:latin typeface="Meiryo UI" panose="020B0604030504040204" pitchFamily="50" charset="-128"/>
                          <a:ea typeface="Meiryo UI" panose="020B0604030504040204" pitchFamily="50" charset="-128"/>
                        </a:rPr>
                        <a:t>400</a:t>
                      </a:r>
                      <a:r>
                        <a:rPr kumimoji="1" lang="ja-JP" altLang="en-US" sz="1300" dirty="0">
                          <a:solidFill>
                            <a:schemeClr val="tx1"/>
                          </a:solidFill>
                          <a:latin typeface="Meiryo UI" panose="020B0604030504040204" pitchFamily="50" charset="-128"/>
                          <a:ea typeface="Meiryo UI" panose="020B0604030504040204" pitchFamily="50" charset="-128"/>
                        </a:rPr>
                        <a:t>店舗</a:t>
                      </a:r>
                      <a:r>
                        <a:rPr kumimoji="1" lang="en-US" altLang="ja-JP" sz="1300"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図７</a:t>
                      </a:r>
                      <a:r>
                        <a:rPr kumimoji="1" lang="en-US" altLang="ja-JP" sz="1300"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、チラシ</a:t>
                      </a:r>
                      <a:r>
                        <a:rPr kumimoji="1" lang="en-US" altLang="ja-JP" sz="1300" dirty="0">
                          <a:solidFill>
                            <a:schemeClr val="tx1"/>
                          </a:solidFill>
                          <a:latin typeface="Meiryo UI" panose="020B0604030504040204" pitchFamily="50" charset="-128"/>
                          <a:ea typeface="Meiryo UI" panose="020B0604030504040204" pitchFamily="50" charset="-128"/>
                        </a:rPr>
                        <a:t>26,000</a:t>
                      </a:r>
                      <a:r>
                        <a:rPr kumimoji="1" lang="ja-JP" altLang="en-US" sz="1300" dirty="0">
                          <a:solidFill>
                            <a:schemeClr val="tx1"/>
                          </a:solidFill>
                          <a:latin typeface="Meiryo UI" panose="020B0604030504040204" pitchFamily="50" charset="-128"/>
                          <a:ea typeface="Meiryo UI" panose="020B0604030504040204" pitchFamily="50" charset="-128"/>
                        </a:rPr>
                        <a:t>枚、啓発ポスター、アプリを通じた注意喚起　等</a:t>
                      </a:r>
                      <a:r>
                        <a:rPr kumimoji="1" lang="en-US" altLang="ja-JP" sz="1300" dirty="0">
                          <a:solidFill>
                            <a:schemeClr val="tx1"/>
                          </a:solidFill>
                          <a:latin typeface="Meiryo UI" panose="020B0604030504040204" pitchFamily="50" charset="-128"/>
                          <a:ea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solidFill>
                      <a:srgbClr val="EFF3EA"/>
                    </a:solidFill>
                  </a:tcPr>
                </a:tc>
                <a:extLst>
                  <a:ext uri="{0D108BD9-81ED-4DB2-BD59-A6C34878D82A}">
                    <a16:rowId xmlns:a16="http://schemas.microsoft.com/office/drawing/2014/main" val="3412221773"/>
                  </a:ext>
                </a:extLst>
              </a:tr>
              <a:tr h="458077">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300" dirty="0">
                          <a:solidFill>
                            <a:schemeClr val="tx1"/>
                          </a:solidFill>
                          <a:latin typeface="Meiryo UI" panose="020B0604030504040204" pitchFamily="50" charset="-128"/>
                          <a:ea typeface="Meiryo UI" panose="020B0604030504040204" pitchFamily="50" charset="-128"/>
                        </a:rPr>
                        <a:t>○府ホームページにおいて「熱中症警戒アラート」のメール配信サービスへの登録を促進すると共に</a:t>
                      </a:r>
                      <a:r>
                        <a:rPr kumimoji="1" lang="ja-JP" altLang="en-US" sz="1300" b="0" dirty="0">
                          <a:solidFill>
                            <a:schemeClr val="tx1"/>
                          </a:solidFill>
                          <a:latin typeface="Meiryo UI" panose="020B0604030504040204" pitchFamily="50" charset="-128"/>
                          <a:ea typeface="Meiryo UI" panose="020B0604030504040204" pitchFamily="50" charset="-128"/>
                        </a:rPr>
                        <a:t>、</a:t>
                      </a:r>
                      <a:r>
                        <a:rPr kumimoji="1" lang="en-US" altLang="ja-JP" sz="1300" b="0" dirty="0">
                          <a:solidFill>
                            <a:schemeClr val="tx1"/>
                          </a:solidFill>
                          <a:latin typeface="Meiryo UI" panose="020B0604030504040204" pitchFamily="50" charset="-128"/>
                          <a:ea typeface="Meiryo UI" panose="020B0604030504040204" pitchFamily="50" charset="-128"/>
                        </a:rPr>
                        <a:t>WBGT</a:t>
                      </a:r>
                      <a:r>
                        <a:rPr kumimoji="1" lang="ja-JP" altLang="en-US" sz="1300" b="0" dirty="0">
                          <a:solidFill>
                            <a:schemeClr val="tx1"/>
                          </a:solidFill>
                          <a:latin typeface="Meiryo UI" panose="020B0604030504040204" pitchFamily="50" charset="-128"/>
                          <a:ea typeface="Meiryo UI" panose="020B0604030504040204" pitchFamily="50" charset="-128"/>
                        </a:rPr>
                        <a:t>（暑さ指数）計の</a:t>
                      </a:r>
                      <a:endParaRPr kumimoji="1" lang="en-US" altLang="ja-JP" sz="1300" b="0" dirty="0">
                        <a:solidFill>
                          <a:schemeClr val="tx1"/>
                        </a:solidFill>
                        <a:latin typeface="Meiryo UI" panose="020B0604030504040204" pitchFamily="50" charset="-128"/>
                        <a:ea typeface="Meiryo UI" panose="020B0604030504040204" pitchFamily="50" charset="-128"/>
                      </a:endParaRPr>
                    </a:p>
                    <a:p>
                      <a:pPr algn="l"/>
                      <a:r>
                        <a:rPr kumimoji="1" lang="ja-JP" altLang="en-US" sz="1300" b="0" dirty="0">
                          <a:solidFill>
                            <a:schemeClr val="tx1"/>
                          </a:solidFill>
                          <a:latin typeface="Meiryo UI" panose="020B0604030504040204" pitchFamily="50" charset="-128"/>
                          <a:ea typeface="Meiryo UI" panose="020B0604030504040204" pitchFamily="50" charset="-128"/>
                        </a:rPr>
                        <a:t>　電光表示パネルを設置して暑さ指数と熱中症危険度をリアルタイムに表示</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128793"/>
                  </a:ext>
                </a:extLst>
              </a:tr>
              <a:tr h="569931">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300" dirty="0">
                          <a:solidFill>
                            <a:schemeClr val="tx1"/>
                          </a:solidFill>
                          <a:latin typeface="Meiryo UI" panose="020B0604030504040204" pitchFamily="50" charset="-128"/>
                          <a:ea typeface="Meiryo UI" panose="020B0604030504040204" pitchFamily="50" charset="-128"/>
                        </a:rPr>
                        <a:t>○暑さマップの涼しいスポット公開</a:t>
                      </a:r>
                      <a:r>
                        <a:rPr kumimoji="1" lang="en-US" altLang="ja-JP" sz="1300"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日本ヒートアイランド学会が作成した暑さマップ（携帯アプリ）に「都市緑化を活用した猛暑</a:t>
                      </a:r>
                      <a:endParaRPr kumimoji="1" lang="en-US" altLang="ja-JP" sz="1300" dirty="0">
                        <a:solidFill>
                          <a:schemeClr val="tx1"/>
                        </a:solidFill>
                        <a:latin typeface="Meiryo UI" panose="020B0604030504040204" pitchFamily="50" charset="-128"/>
                        <a:ea typeface="Meiryo UI" panose="020B0604030504040204" pitchFamily="50" charset="-128"/>
                      </a:endParaRPr>
                    </a:p>
                    <a:p>
                      <a:pPr algn="l"/>
                      <a:r>
                        <a:rPr kumimoji="1" lang="ja-JP" altLang="en-US" sz="1300" dirty="0">
                          <a:solidFill>
                            <a:schemeClr val="tx1"/>
                          </a:solidFill>
                          <a:latin typeface="Meiryo UI" panose="020B0604030504040204" pitchFamily="50" charset="-128"/>
                          <a:ea typeface="Meiryo UI" panose="020B0604030504040204" pitchFamily="50" charset="-128"/>
                        </a:rPr>
                        <a:t>　対策事業」で整備した箇所を掲載</a:t>
                      </a:r>
                      <a:r>
                        <a:rPr kumimoji="1" lang="en-US" altLang="ja-JP" sz="13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906449025"/>
                  </a:ext>
                </a:extLst>
              </a:tr>
              <a:tr h="449307">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300" dirty="0">
                          <a:solidFill>
                            <a:schemeClr val="tx1"/>
                          </a:solidFill>
                          <a:latin typeface="Meiryo UI" panose="020B0604030504040204" pitchFamily="50" charset="-128"/>
                          <a:ea typeface="Meiryo UI" panose="020B0604030504040204" pitchFamily="50" charset="-128"/>
                        </a:rPr>
                        <a:t>○森林環境税の活用による「都市緑化を活用した猛暑対策事業」を通じた駅前広場などにおける植樹や暑熱環境改善設備</a:t>
                      </a:r>
                      <a:endParaRPr kumimoji="1" lang="en-US" altLang="ja-JP" sz="1300" dirty="0">
                        <a:solidFill>
                          <a:schemeClr val="tx1"/>
                        </a:solidFill>
                        <a:latin typeface="Meiryo UI" panose="020B0604030504040204" pitchFamily="50" charset="-128"/>
                        <a:ea typeface="Meiryo UI" panose="020B0604030504040204" pitchFamily="50" charset="-128"/>
                      </a:endParaRPr>
                    </a:p>
                    <a:p>
                      <a:pPr algn="l"/>
                      <a:r>
                        <a:rPr kumimoji="1" lang="ja-JP" altLang="en-US" sz="1300" dirty="0">
                          <a:solidFill>
                            <a:schemeClr val="tx1"/>
                          </a:solidFill>
                          <a:latin typeface="Meiryo UI" panose="020B0604030504040204" pitchFamily="50" charset="-128"/>
                          <a:ea typeface="Meiryo UI" panose="020B0604030504040204" pitchFamily="50" charset="-128"/>
                        </a:rPr>
                        <a:t>　の設置</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実施件数：</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58</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件（駅前広場：</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24</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件、単独バス停：</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34</a:t>
                      </a:r>
                      <a:r>
                        <a:rPr kumimoji="1" lang="ja-JP" altLang="en-US" sz="1300" b="0" kern="1200" dirty="0">
                          <a:solidFill>
                            <a:schemeClr val="tx1"/>
                          </a:solidFill>
                          <a:latin typeface="Meiryo UI" panose="020B0604030504040204" pitchFamily="50" charset="-128"/>
                          <a:ea typeface="Meiryo UI" panose="020B0604030504040204" pitchFamily="50" charset="-128"/>
                          <a:cs typeface="+mn-cs"/>
                        </a:rPr>
                        <a:t>件）</a:t>
                      </a:r>
                      <a:r>
                        <a:rPr kumimoji="1" lang="en-US" altLang="ja-JP" sz="1300" b="0" kern="1200" dirty="0">
                          <a:solidFill>
                            <a:schemeClr val="tx1"/>
                          </a:solidFill>
                          <a:latin typeface="Meiryo UI" panose="020B0604030504040204" pitchFamily="50" charset="-128"/>
                          <a:ea typeface="Meiryo UI" panose="020B0604030504040204" pitchFamily="50" charset="-128"/>
                          <a:cs typeface="+mn-cs"/>
                        </a:rPr>
                        <a:t>〕</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32544723"/>
                  </a:ext>
                </a:extLst>
              </a:tr>
              <a:tr h="449307">
                <a:tc vMerge="1">
                  <a:txBody>
                    <a:bodyPr/>
                    <a:lstStyle/>
                    <a:p>
                      <a:pPr algn="ct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300" dirty="0">
                          <a:latin typeface="Meiryo UI" panose="020B0604030504040204" pitchFamily="50" charset="-128"/>
                          <a:ea typeface="Meiryo UI" panose="020B0604030504040204" pitchFamily="50" charset="-128"/>
                        </a:rPr>
                        <a:t>○・猛暑の際に外出先で暑さをしのげる涼しい空間（クールオアシス）を民間事業者（薬局・携帯ショップ等）に提供いただく</a:t>
                      </a:r>
                      <a:endParaRPr kumimoji="1" lang="en-US" altLang="ja-JP" sz="1300" dirty="0">
                        <a:latin typeface="Meiryo UI" panose="020B0604030504040204" pitchFamily="50" charset="-128"/>
                        <a:ea typeface="Meiryo UI" panose="020B0604030504040204" pitchFamily="50" charset="-128"/>
                      </a:endParaRPr>
                    </a:p>
                    <a:p>
                      <a:pPr algn="l"/>
                      <a:r>
                        <a:rPr kumimoji="1" lang="ja-JP" altLang="en-US" sz="1300" dirty="0">
                          <a:latin typeface="Meiryo UI" panose="020B0604030504040204" pitchFamily="50" charset="-128"/>
                          <a:ea typeface="Meiryo UI" panose="020B0604030504040204" pitchFamily="50" charset="-128"/>
                        </a:rPr>
                        <a:t>　「おおさかクールオアシスプロジェクト」を実施（協力施設・店舗数　</a:t>
                      </a:r>
                      <a:r>
                        <a:rPr kumimoji="1" lang="en-US" altLang="ja-JP" sz="1300" dirty="0">
                          <a:latin typeface="Meiryo UI" panose="020B0604030504040204" pitchFamily="50" charset="-128"/>
                          <a:ea typeface="Meiryo UI" panose="020B0604030504040204" pitchFamily="50" charset="-128"/>
                        </a:rPr>
                        <a:t>441</a:t>
                      </a:r>
                      <a:r>
                        <a:rPr kumimoji="1" lang="ja-JP" altLang="en-US" sz="1300" dirty="0">
                          <a:latin typeface="Meiryo UI" panose="020B0604030504040204" pitchFamily="50" charset="-128"/>
                          <a:ea typeface="Meiryo UI" panose="020B0604030504040204" pitchFamily="50" charset="-128"/>
                        </a:rPr>
                        <a:t>軒）</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0789077"/>
                  </a:ext>
                </a:extLst>
              </a:tr>
            </a:tbl>
          </a:graphicData>
        </a:graphic>
      </p:graphicFrame>
      <p:sp>
        <p:nvSpPr>
          <p:cNvPr id="11" name="正方形/長方形 10">
            <a:extLst>
              <a:ext uri="{FF2B5EF4-FFF2-40B4-BE49-F238E27FC236}">
                <a16:creationId xmlns:a16="http://schemas.microsoft.com/office/drawing/2014/main" id="{5C7082CC-6019-452B-AE7A-C3CDFBA55507}"/>
              </a:ext>
            </a:extLst>
          </p:cNvPr>
          <p:cNvSpPr/>
          <p:nvPr/>
        </p:nvSpPr>
        <p:spPr>
          <a:xfrm>
            <a:off x="212149" y="912168"/>
            <a:ext cx="2143536" cy="310529"/>
          </a:xfrm>
          <a:prstGeom prst="rect">
            <a:avLst/>
          </a:prstGeom>
          <a:ln w="25400">
            <a:noFill/>
          </a:ln>
        </p:spPr>
        <p:txBody>
          <a:bodyPr wrap="none" bIns="36000" anchor="ctr" anchorCtr="0">
            <a:spAutoFit/>
          </a:bodyPr>
          <a:lstStyle/>
          <a:p>
            <a:pPr>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〇計画に基づく庁内の取組</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3">
            <a:extLst>
              <a:ext uri="{FF2B5EF4-FFF2-40B4-BE49-F238E27FC236}">
                <a16:creationId xmlns:a16="http://schemas.microsoft.com/office/drawing/2014/main" id="{0F38A307-8D77-4AD8-9AA3-80D2D8F3C604}"/>
              </a:ext>
            </a:extLst>
          </p:cNvPr>
          <p:cNvSpPr/>
          <p:nvPr/>
        </p:nvSpPr>
        <p:spPr>
          <a:xfrm>
            <a:off x="136800" y="5259652"/>
            <a:ext cx="12528000" cy="4300446"/>
          </a:xfrm>
          <a:prstGeom prst="roundRect">
            <a:avLst>
              <a:gd name="adj" fmla="val 0"/>
            </a:avLst>
          </a:prstGeom>
          <a:solidFill>
            <a:schemeClr val="bg1"/>
          </a:solidFill>
          <a:ln w="12700">
            <a:solidFill>
              <a:srgbClr val="006600"/>
            </a:solidFill>
          </a:ln>
          <a:effectLst>
            <a:outerShdw blurRad="63500" dist="508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nSpc>
                <a:spcPct val="150000"/>
              </a:lnSpc>
            </a:pPr>
            <a:endParaRPr lang="ja-JP" altLang="en-US" sz="1960" dirty="0"/>
          </a:p>
        </p:txBody>
      </p:sp>
      <p:sp>
        <p:nvSpPr>
          <p:cNvPr id="14" name="角丸四角形 4">
            <a:extLst>
              <a:ext uri="{FF2B5EF4-FFF2-40B4-BE49-F238E27FC236}">
                <a16:creationId xmlns:a16="http://schemas.microsoft.com/office/drawing/2014/main" id="{7AC8D306-1DEA-4588-A76B-1FB67ED63411}"/>
              </a:ext>
            </a:extLst>
          </p:cNvPr>
          <p:cNvSpPr/>
          <p:nvPr/>
        </p:nvSpPr>
        <p:spPr>
          <a:xfrm>
            <a:off x="123204" y="5254521"/>
            <a:ext cx="6277596" cy="380480"/>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000" b="1" dirty="0">
                <a:latin typeface="Meiryo UI" pitchFamily="50" charset="-128"/>
                <a:ea typeface="Meiryo UI" pitchFamily="50" charset="-128"/>
                <a:cs typeface="Meiryo UI" pitchFamily="50" charset="-128"/>
              </a:rPr>
              <a:t>気候変動対策部会における点検・評価結果（案）</a:t>
            </a:r>
          </a:p>
        </p:txBody>
      </p:sp>
      <p:grpSp>
        <p:nvGrpSpPr>
          <p:cNvPr id="16" name="Group 40">
            <a:extLst>
              <a:ext uri="{FF2B5EF4-FFF2-40B4-BE49-F238E27FC236}">
                <a16:creationId xmlns:a16="http://schemas.microsoft.com/office/drawing/2014/main" id="{0658A07A-6D83-4A95-BA8F-72538846B091}"/>
              </a:ext>
            </a:extLst>
          </p:cNvPr>
          <p:cNvGrpSpPr>
            <a:grpSpLocks/>
          </p:cNvGrpSpPr>
          <p:nvPr/>
        </p:nvGrpSpPr>
        <p:grpSpPr bwMode="auto">
          <a:xfrm>
            <a:off x="14644" y="36331"/>
            <a:ext cx="7682300" cy="475271"/>
            <a:chOff x="737" y="402"/>
            <a:chExt cx="13540" cy="904"/>
          </a:xfrm>
        </p:grpSpPr>
        <p:sp>
          <p:nvSpPr>
            <p:cNvPr id="17" name="Rectangle 30">
              <a:extLst>
                <a:ext uri="{FF2B5EF4-FFF2-40B4-BE49-F238E27FC236}">
                  <a16:creationId xmlns:a16="http://schemas.microsoft.com/office/drawing/2014/main" id="{08624521-221E-4634-9148-991D6702FC3B}"/>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Rectangle 29">
              <a:extLst>
                <a:ext uri="{FF2B5EF4-FFF2-40B4-BE49-F238E27FC236}">
                  <a16:creationId xmlns:a16="http://schemas.microsoft.com/office/drawing/2014/main" id="{1FBB3D90-0456-4D40-8994-F02E67D91135}"/>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おおさかヒートアイランド対策推進計画の進捗状況について</a:t>
              </a:r>
              <a:r>
                <a:rPr lang="en-US" altLang="ja-JP"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ja-JP" sz="1600" b="1" dirty="0">
                  <a:solidFill>
                    <a:schemeClr val="bg1"/>
                  </a:solidFill>
                  <a:latin typeface="Meiryo UI" panose="020B0604030504040204" pitchFamily="50" charset="-128"/>
                  <a:ea typeface="Meiryo UI" panose="020B0604030504040204" pitchFamily="50" charset="-128"/>
                </a:rPr>
                <a:t>)</a:t>
              </a:r>
            </a:p>
          </p:txBody>
        </p:sp>
        <p:sp>
          <p:nvSpPr>
            <p:cNvPr id="19" name="Rectangle 31">
              <a:extLst>
                <a:ext uri="{FF2B5EF4-FFF2-40B4-BE49-F238E27FC236}">
                  <a16:creationId xmlns:a16="http://schemas.microsoft.com/office/drawing/2014/main" id="{49AD506A-3AF9-4490-A615-3091F9AE8883}"/>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Rectangle 32">
              <a:extLst>
                <a:ext uri="{FF2B5EF4-FFF2-40B4-BE49-F238E27FC236}">
                  <a16:creationId xmlns:a16="http://schemas.microsoft.com/office/drawing/2014/main" id="{BD841929-6FA6-4827-82EC-ABEDFEA0A2E7}"/>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21" name="グループ化 20">
            <a:extLst>
              <a:ext uri="{FF2B5EF4-FFF2-40B4-BE49-F238E27FC236}">
                <a16:creationId xmlns:a16="http://schemas.microsoft.com/office/drawing/2014/main" id="{25C035CD-2A43-43EB-9BFC-76ABBD340216}"/>
              </a:ext>
            </a:extLst>
          </p:cNvPr>
          <p:cNvGrpSpPr>
            <a:grpSpLocks noChangeAspect="1"/>
          </p:cNvGrpSpPr>
          <p:nvPr/>
        </p:nvGrpSpPr>
        <p:grpSpPr>
          <a:xfrm>
            <a:off x="7760014" y="37134"/>
            <a:ext cx="4969454" cy="423459"/>
            <a:chOff x="6029203" y="46261"/>
            <a:chExt cx="5407394" cy="460777"/>
          </a:xfrm>
        </p:grpSpPr>
        <p:pic>
          <p:nvPicPr>
            <p:cNvPr id="22" name="図 5">
              <a:extLst>
                <a:ext uri="{FF2B5EF4-FFF2-40B4-BE49-F238E27FC236}">
                  <a16:creationId xmlns:a16="http://schemas.microsoft.com/office/drawing/2014/main" id="{D3DB1E15-3C24-4ABD-862B-96CE7F3257F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14">
              <a:extLst>
                <a:ext uri="{FF2B5EF4-FFF2-40B4-BE49-F238E27FC236}">
                  <a16:creationId xmlns:a16="http://schemas.microsoft.com/office/drawing/2014/main" id="{6722EB5B-9815-4E46-A43F-2FD904EEE98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17">
              <a:extLst>
                <a:ext uri="{FF2B5EF4-FFF2-40B4-BE49-F238E27FC236}">
                  <a16:creationId xmlns:a16="http://schemas.microsoft.com/office/drawing/2014/main" id="{4DC6EE41-44D0-47F0-B7C7-A14D4F7BA75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34">
              <a:extLst>
                <a:ext uri="{FF2B5EF4-FFF2-40B4-BE49-F238E27FC236}">
                  <a16:creationId xmlns:a16="http://schemas.microsoft.com/office/drawing/2014/main" id="{74131EAD-AEC4-45A6-A5E1-0385F7D968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24">
              <a:extLst>
                <a:ext uri="{FF2B5EF4-FFF2-40B4-BE49-F238E27FC236}">
                  <a16:creationId xmlns:a16="http://schemas.microsoft.com/office/drawing/2014/main" id="{82EA2B9B-AA57-4564-BC39-65F23B23D24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25">
              <a:extLst>
                <a:ext uri="{FF2B5EF4-FFF2-40B4-BE49-F238E27FC236}">
                  <a16:creationId xmlns:a16="http://schemas.microsoft.com/office/drawing/2014/main" id="{C447AF42-D7A0-4440-8BA2-81E2334CFF0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1">
              <a:extLst>
                <a:ext uri="{FF2B5EF4-FFF2-40B4-BE49-F238E27FC236}">
                  <a16:creationId xmlns:a16="http://schemas.microsoft.com/office/drawing/2014/main" id="{4289CFEC-205F-46B7-8398-3BDD1D88FC1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a:extLst>
                <a:ext uri="{FF2B5EF4-FFF2-40B4-BE49-F238E27FC236}">
                  <a16:creationId xmlns:a16="http://schemas.microsoft.com/office/drawing/2014/main" id="{024D7DFE-2F02-4257-B530-A5A42D33E9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32">
              <a:extLst>
                <a:ext uri="{FF2B5EF4-FFF2-40B4-BE49-F238E27FC236}">
                  <a16:creationId xmlns:a16="http://schemas.microsoft.com/office/drawing/2014/main" id="{C0B82F17-1EF1-4104-801F-72FD5779427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3">
              <a:extLst>
                <a:ext uri="{FF2B5EF4-FFF2-40B4-BE49-F238E27FC236}">
                  <a16:creationId xmlns:a16="http://schemas.microsoft.com/office/drawing/2014/main" id="{5ACB3D94-2D0C-4B53-A4A8-346DAB6704C9}"/>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1">
              <a:extLst>
                <a:ext uri="{FF2B5EF4-FFF2-40B4-BE49-F238E27FC236}">
                  <a16:creationId xmlns:a16="http://schemas.microsoft.com/office/drawing/2014/main" id="{FA92EFA6-6D24-4C77-B471-2792674A171F}"/>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3" name="図 32">
              <a:extLst>
                <a:ext uri="{FF2B5EF4-FFF2-40B4-BE49-F238E27FC236}">
                  <a16:creationId xmlns:a16="http://schemas.microsoft.com/office/drawing/2014/main" id="{3CDAF3A3-B8C8-44DF-8686-7BBB6044C4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34" name="図 33">
            <a:extLst>
              <a:ext uri="{FF2B5EF4-FFF2-40B4-BE49-F238E27FC236}">
                <a16:creationId xmlns:a16="http://schemas.microsoft.com/office/drawing/2014/main" id="{0BF1769E-520B-448E-82E2-734B0055B7F5}"/>
              </a:ext>
            </a:extLst>
          </p:cNvPr>
          <p:cNvPicPr>
            <a:picLocks noChangeAspect="1"/>
          </p:cNvPicPr>
          <p:nvPr/>
        </p:nvPicPr>
        <p:blipFill>
          <a:blip r:embed="rId14"/>
          <a:stretch>
            <a:fillRect/>
          </a:stretch>
        </p:blipFill>
        <p:spPr>
          <a:xfrm>
            <a:off x="10079312" y="2120557"/>
            <a:ext cx="2472350" cy="1600953"/>
          </a:xfrm>
          <a:prstGeom prst="rect">
            <a:avLst/>
          </a:prstGeom>
        </p:spPr>
      </p:pic>
      <p:sp>
        <p:nvSpPr>
          <p:cNvPr id="35" name="テキスト ボックス 34">
            <a:extLst>
              <a:ext uri="{FF2B5EF4-FFF2-40B4-BE49-F238E27FC236}">
                <a16:creationId xmlns:a16="http://schemas.microsoft.com/office/drawing/2014/main" id="{40106E8B-F224-439C-AB58-45039396348F}"/>
              </a:ext>
            </a:extLst>
          </p:cNvPr>
          <p:cNvSpPr txBox="1"/>
          <p:nvPr/>
        </p:nvSpPr>
        <p:spPr>
          <a:xfrm>
            <a:off x="10129615" y="3721510"/>
            <a:ext cx="2605519" cy="553998"/>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図７</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大阪府</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大塚製薬㈱</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　　　　ファミリーマート㈱　デジタルサイネージ　</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57993DF4-F362-45D4-B5CA-06BEC7C2B048}"/>
              </a:ext>
            </a:extLst>
          </p:cNvPr>
          <p:cNvSpPr/>
          <p:nvPr/>
        </p:nvSpPr>
        <p:spPr>
          <a:xfrm>
            <a:off x="136104" y="5737439"/>
            <a:ext cx="12889432" cy="3621761"/>
          </a:xfrm>
          <a:prstGeom prst="rect">
            <a:avLst/>
          </a:prstGeom>
          <a:noFill/>
        </p:spPr>
        <p:txBody>
          <a:bodyPr wrap="square">
            <a:spAutoFit/>
          </a:bodyPr>
          <a:lstStyle/>
          <a:p>
            <a:pPr>
              <a:lnSpc>
                <a:spcPts val="35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「おおさかヒートアイランド対策推進計画」の進捗状況及び、今後の推進方針としては、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計画進捗評価手法により地球温暖化の影響を除外した熱帯夜日数</a:t>
            </a:r>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（５年移動平均値の回帰推定値による影響除外）</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基準年の</a:t>
            </a:r>
            <a:r>
              <a:rPr lang="en-US" altLang="ja-JP"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年から比べて０</a:t>
            </a:r>
            <a:r>
              <a:rPr lang="en-US" altLang="ja-JP"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３割（１日）の減少となっており、目標に達していない。</a:t>
            </a:r>
            <a:endParaRPr lang="en-US" altLang="ja-JP"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なお、</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年と</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年の５年移動平均値の差を地球温暖化の影響として除外する方法で熱帯夜日数を算出した</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場合は、基準年の</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年から比べて</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２割（</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日）の減少となっていた。</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府民の省エネ活動の実施率向上</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猛暑に対する夏の昼間・夜間の暑熱環境の改善に向けた取組</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などの対策を</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500"/>
              </a:lnSpc>
            </a:pP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着実に進めていく必要がある。</a:t>
            </a:r>
          </a:p>
          <a:p>
            <a:pPr>
              <a:lnSpc>
                <a:spcPts val="35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ことを確認。</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96809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1966</Words>
  <Application>Microsoft Office PowerPoint</Application>
  <PresentationFormat>A3 297x420 mm</PresentationFormat>
  <Paragraphs>167</Paragraphs>
  <Slides>4</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UDゴシック</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2024-11-05T06:54:13Z</dcterms:created>
  <dcterms:modified xsi:type="dcterms:W3CDTF">2025-01-24T08:36:51Z</dcterms:modified>
</cp:coreProperties>
</file>