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6" r:id="rId2"/>
    <p:sldId id="268" r:id="rId3"/>
    <p:sldId id="264" r:id="rId4"/>
    <p:sldId id="258" r:id="rId5"/>
    <p:sldId id="259" r:id="rId6"/>
    <p:sldId id="262" r:id="rId7"/>
    <p:sldId id="267" r:id="rId8"/>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3EA"/>
    <a:srgbClr val="000000"/>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97" autoAdjust="0"/>
    <p:restoredTop sz="94434" autoAdjust="0"/>
  </p:normalViewPr>
  <p:slideViewPr>
    <p:cSldViewPr>
      <p:cViewPr varScale="1">
        <p:scale>
          <a:sx n="62" d="100"/>
          <a:sy n="62" d="100"/>
        </p:scale>
        <p:origin x="1594" y="72"/>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4</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5</a:t>
            </a:fld>
            <a:endParaRPr kumimoji="1" lang="ja-JP" altLang="en-US"/>
          </a:p>
        </p:txBody>
      </p:sp>
    </p:spTree>
    <p:extLst>
      <p:ext uri="{BB962C8B-B14F-4D97-AF65-F5344CB8AC3E}">
        <p14:creationId xmlns:p14="http://schemas.microsoft.com/office/powerpoint/2010/main" val="2611029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0888" y="746125"/>
            <a:ext cx="530542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6</a:t>
            </a:fld>
            <a:endParaRPr kumimoji="1" lang="ja-JP" altLang="en-US"/>
          </a:p>
        </p:txBody>
      </p:sp>
    </p:spTree>
    <p:extLst>
      <p:ext uri="{BB962C8B-B14F-4D97-AF65-F5344CB8AC3E}">
        <p14:creationId xmlns:p14="http://schemas.microsoft.com/office/powerpoint/2010/main" val="817244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2F15ECF-1E8F-4322-A751-BEE2FBAF008B}"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33D254-F806-4386-98F4-693CE9653847}"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80D760-4D2A-4472-BBB2-F72719438D01}"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F9EF55-3767-4BFC-AC24-540A9033634D}"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79C46E-182B-4826-95A5-EDB2245A553B}" type="datetime1">
              <a:rPr kumimoji="1" lang="ja-JP" altLang="en-US" smtClean="0"/>
              <a:t>2025/1/28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524B5A-6D8D-414C-860E-9BD21C79893F}" type="datetime1">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3BDFA6C-B9FA-4FA4-A6EC-E4499FFDD3E0}" type="datetime1">
              <a:rPr kumimoji="1" lang="ja-JP" altLang="en-US" smtClean="0"/>
              <a:t>2025/1/28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15D179C-D0F2-412C-8C47-F44EF0D222A1}" type="datetime1">
              <a:rPr kumimoji="1" lang="ja-JP" altLang="en-US" smtClean="0"/>
              <a:t>2025/1/28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F93235-C8D1-4F54-A6E2-E2A6BAB67981}" type="datetime1">
              <a:rPr kumimoji="1" lang="ja-JP" altLang="en-US" smtClean="0"/>
              <a:t>2025/1/28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DB6D095-3199-4E00-886B-00C274F46864}" type="datetime1">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8298E27-4894-47A6-80D6-9B850671A090}" type="datetime1">
              <a:rPr kumimoji="1" lang="ja-JP" altLang="en-US" smtClean="0"/>
              <a:t>2025/1/28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3800252-EA92-4183-A8CA-BD22C4AA8667}" type="datetime1">
              <a:rPr kumimoji="1" lang="ja-JP" altLang="en-US" smtClean="0"/>
              <a:t>2025/1/28</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5.emf"/><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491640"/>
            <a:ext cx="13314772" cy="8413416"/>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493217"/>
            <a:ext cx="433690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（１）温室効果ガス排出量の推移</a:t>
            </a:r>
            <a:endParaRPr lang="en-US" altLang="ja-JP" sz="1800" b="1" dirty="0">
              <a:latin typeface="Meiryo UI" pitchFamily="50" charset="-128"/>
              <a:ea typeface="Meiryo UI" pitchFamily="50" charset="-128"/>
              <a:cs typeface="Meiryo UI" pitchFamily="50" charset="-128"/>
            </a:endParaRPr>
          </a:p>
        </p:txBody>
      </p:sp>
      <p:sp>
        <p:nvSpPr>
          <p:cNvPr id="11" name="正方形/長方形 10"/>
          <p:cNvSpPr/>
          <p:nvPr/>
        </p:nvSpPr>
        <p:spPr>
          <a:xfrm>
            <a:off x="569522" y="1093255"/>
            <a:ext cx="12317710" cy="348813"/>
          </a:xfrm>
          <a:prstGeom prst="rect">
            <a:avLst/>
          </a:prstGeom>
        </p:spPr>
        <p:txBody>
          <a:bodyPr wrap="square">
            <a:spAutoFit/>
          </a:bodyPr>
          <a:lstStyle/>
          <a:p>
            <a:pP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4,258</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万トン（二酸化炭素換算）、前年度比</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024724" y="6518659"/>
            <a:ext cx="5894844" cy="348813"/>
          </a:xfrm>
          <a:prstGeom prst="rect">
            <a:avLst/>
          </a:prstGeom>
        </p:spPr>
        <p:txBody>
          <a:bodyPr wrap="square">
            <a:spAutoFit/>
          </a:bodyPr>
          <a:lstStyle/>
          <a:p>
            <a:pP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大阪府域における温室効果ガス排出量と電気の排出係数の推移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508863" y="7057816"/>
            <a:ext cx="10170607" cy="1631216"/>
          </a:xfrm>
          <a:prstGeom prst="rect">
            <a:avLst/>
          </a:prstGeom>
        </p:spPr>
        <p:txBody>
          <a:bodyPr wrap="square">
            <a:spAutoFit/>
          </a:bodyPr>
          <a:lstStyle/>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電気の排出係数とは、使用電力量１</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kWh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当たりの二酸化炭素排出量を表す係数。発電時の電源構成（火力発電や再生可能エネルギー等による発電のバランス）により変動し、火力発電の割合が減少すると係数は小さくなる。</a:t>
            </a:r>
          </a:p>
          <a:p>
            <a:pPr>
              <a:lnSpc>
                <a:spcPts val="20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年度の電気の排出係数については、一般電気事業者等（現行制度における小売電気事業者）に対して大阪府が行った調査等により府内基礎排出係数を推計し、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年度以降は同様の調査等により府内調整後排出係数を推計した。</a:t>
            </a:r>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grpSp>
        <p:nvGrpSpPr>
          <p:cNvPr id="15" name="グループ化 14"/>
          <p:cNvGrpSpPr>
            <a:grpSpLocks noChangeAspect="1"/>
          </p:cNvGrpSpPr>
          <p:nvPr/>
        </p:nvGrpSpPr>
        <p:grpSpPr>
          <a:xfrm>
            <a:off x="7760014" y="37134"/>
            <a:ext cx="4969454" cy="423459"/>
            <a:chOff x="6029203" y="46261"/>
            <a:chExt cx="5407394" cy="460777"/>
          </a:xfrm>
        </p:grpSpPr>
        <p:pic>
          <p:nvPicPr>
            <p:cNvPr id="21"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2" name="図 3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1028" name="Picture 4">
            <a:extLst>
              <a:ext uri="{FF2B5EF4-FFF2-40B4-BE49-F238E27FC236}">
                <a16:creationId xmlns:a16="http://schemas.microsoft.com/office/drawing/2014/main" id="{DC34F605-A656-4D47-9414-CC4977D1FD4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6319" y="1518785"/>
            <a:ext cx="9144117" cy="5103175"/>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a:extLst>
              <a:ext uri="{FF2B5EF4-FFF2-40B4-BE49-F238E27FC236}">
                <a16:creationId xmlns:a16="http://schemas.microsoft.com/office/drawing/2014/main" id="{1E1FE586-CE62-4CFF-B1E3-E3C44B2B4627}"/>
              </a:ext>
            </a:extLst>
          </p:cNvPr>
          <p:cNvSpPr>
            <a:spLocks noGrp="1"/>
          </p:cNvSpPr>
          <p:nvPr>
            <p:ph type="sldNum" sz="quarter" idx="12"/>
          </p:nvPr>
        </p:nvSpPr>
        <p:spPr>
          <a:xfrm>
            <a:off x="10323998" y="9042033"/>
            <a:ext cx="3191881" cy="511175"/>
          </a:xfrm>
        </p:spPr>
        <p:txBody>
          <a:bodyPr/>
          <a:lstStyle/>
          <a:p>
            <a:fld id="{03334358-8247-4568-97F9-9763B8C66191}" type="slidenum">
              <a:rPr kumimoji="1" lang="ja-JP" altLang="en-US" smtClean="0"/>
              <a:t>1</a:t>
            </a:fld>
            <a:endParaRPr kumimoji="1" lang="ja-JP" altLang="en-US"/>
          </a:p>
        </p:txBody>
      </p:sp>
      <p:sp>
        <p:nvSpPr>
          <p:cNvPr id="3" name="テキスト ボックス 2">
            <a:extLst>
              <a:ext uri="{FF2B5EF4-FFF2-40B4-BE49-F238E27FC236}">
                <a16:creationId xmlns:a16="http://schemas.microsoft.com/office/drawing/2014/main" id="{E060D1D6-9C36-45CF-B4D4-0ED0AF19B00E}"/>
              </a:ext>
            </a:extLst>
          </p:cNvPr>
          <p:cNvSpPr txBox="1"/>
          <p:nvPr/>
        </p:nvSpPr>
        <p:spPr>
          <a:xfrm>
            <a:off x="11944322" y="536407"/>
            <a:ext cx="1347543" cy="480131"/>
          </a:xfrm>
          <a:prstGeom prst="rect">
            <a:avLst/>
          </a:prstGeom>
          <a:solidFill>
            <a:schemeClr val="bg1"/>
          </a:solidFill>
          <a:ln>
            <a:solidFill>
              <a:schemeClr val="accent1"/>
            </a:solidFill>
          </a:ln>
        </p:spPr>
        <p:txBody>
          <a:bodyPr wrap="square" rtlCol="0">
            <a:spAutoFit/>
          </a:bodyPr>
          <a:lstStyle/>
          <a:p>
            <a:r>
              <a:rPr kumimoji="1" lang="ja-JP" altLang="en-US" dirty="0"/>
              <a:t>資料</a:t>
            </a:r>
            <a:r>
              <a:rPr kumimoji="1" lang="en-US" altLang="ja-JP" dirty="0"/>
              <a:t>1-1</a:t>
            </a:r>
            <a:endParaRPr kumimoji="1" lang="ja-JP" altLang="en-US" dirty="0"/>
          </a:p>
        </p:txBody>
      </p:sp>
    </p:spTree>
    <p:extLst>
      <p:ext uri="{BB962C8B-B14F-4D97-AF65-F5344CB8AC3E}">
        <p14:creationId xmlns:p14="http://schemas.microsoft.com/office/powerpoint/2010/main" val="50308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538967" y="1879652"/>
            <a:ext cx="12378821" cy="1323439"/>
          </a:xfrm>
          <a:prstGeom prst="rect">
            <a:avLst/>
          </a:prstGeom>
        </p:spPr>
        <p:txBody>
          <a:bodyPr wrap="square">
            <a:spAutoFit/>
          </a:bodyPr>
          <a:lstStyle/>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○温室効果ガス排出量は、計画の基準年度である</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％減少、前年度から</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減少している。</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前年度から減少した主な要因としては、電気の排出係数の減少が挙げられる。</a:t>
            </a:r>
          </a:p>
          <a:p>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○エネルギー消費量は、前年度と比べ</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％増加したが、長期的に見て減少傾向にある。</a:t>
            </a:r>
          </a:p>
        </p:txBody>
      </p:sp>
      <p:sp>
        <p:nvSpPr>
          <p:cNvPr id="17" name="Rectangle 2"/>
          <p:cNvSpPr>
            <a:spLocks noChangeArrowheads="1"/>
          </p:cNvSpPr>
          <p:nvPr/>
        </p:nvSpPr>
        <p:spPr bwMode="auto">
          <a:xfrm>
            <a:off x="248766" y="1022910"/>
            <a:ext cx="8490198" cy="552776"/>
          </a:xfrm>
          <a:prstGeom prst="rect">
            <a:avLst/>
          </a:prstGeom>
          <a:solidFill>
            <a:srgbClr val="DAEEF3"/>
          </a:solidFill>
          <a:ln w="38100" cmpd="dbl">
            <a:solidFill>
              <a:srgbClr val="000000"/>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t>・実行計画の目標：</a:t>
            </a:r>
            <a:r>
              <a:rPr lang="en-US" altLang="ja-JP" sz="1800" dirty="0"/>
              <a:t>2030</a:t>
            </a:r>
            <a:r>
              <a:rPr lang="ja-JP" altLang="en-US" sz="1800" dirty="0"/>
              <a:t>年度の府域の温室効果ガス排出量を</a:t>
            </a:r>
            <a:r>
              <a:rPr lang="en-US" altLang="ja-JP" sz="1800" dirty="0"/>
              <a:t>2013</a:t>
            </a:r>
            <a:r>
              <a:rPr lang="ja-JP" altLang="en-US" sz="1800" dirty="0"/>
              <a:t>年度比で</a:t>
            </a:r>
            <a:r>
              <a:rPr lang="en-US" altLang="ja-JP" sz="1800" dirty="0"/>
              <a:t>40%</a:t>
            </a:r>
            <a:r>
              <a:rPr lang="ja-JP" altLang="en-US" sz="1800" dirty="0"/>
              <a:t>削減</a:t>
            </a:r>
            <a:endParaRPr lang="ja-JP" altLang="en-US" sz="1800" b="1" dirty="0"/>
          </a:p>
        </p:txBody>
      </p:sp>
      <p:sp>
        <p:nvSpPr>
          <p:cNvPr id="19" name="正方形/長方形 18"/>
          <p:cNvSpPr/>
          <p:nvPr/>
        </p:nvSpPr>
        <p:spPr>
          <a:xfrm>
            <a:off x="1903671" y="7603501"/>
            <a:ext cx="44227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大阪府域における温室効果ガス排出量</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9478019" y="7579402"/>
            <a:ext cx="2398586" cy="325410"/>
          </a:xfrm>
          <a:prstGeom prst="rect">
            <a:avLst/>
          </a:prstGeom>
        </p:spPr>
        <p:txBody>
          <a:bodyPr wrap="square">
            <a:spAutoFit/>
          </a:bodyPr>
          <a:lstStyle/>
          <a:p>
            <a:pPr algn="ctr">
              <a:lnSpc>
                <a:spcPts val="2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8150878" y="8119028"/>
            <a:ext cx="5189841" cy="738664"/>
          </a:xfrm>
          <a:prstGeom prst="rect">
            <a:avLst/>
          </a:prstGeom>
          <a:noFill/>
        </p:spPr>
        <p:txBody>
          <a:bodyPr wrap="square" rtlCol="0">
            <a:spAutoFit/>
          </a:bodyPr>
          <a:lstStyle/>
          <a:p>
            <a:r>
              <a:rPr lang="ja-JP" altLang="en-US" sz="1400" dirty="0"/>
              <a:t>　</a:t>
            </a:r>
            <a:r>
              <a:rPr lang="en-US" altLang="ja-JP" sz="1400" dirty="0"/>
              <a:t>※</a:t>
            </a:r>
            <a:r>
              <a:rPr lang="ja-JP" altLang="en-US" sz="1400" dirty="0"/>
              <a:t>ここでのエネルギー消費量は、自然から直接得られる石油、</a:t>
            </a:r>
            <a:endParaRPr lang="en-US" altLang="ja-JP" sz="1400" dirty="0"/>
          </a:p>
          <a:p>
            <a:r>
              <a:rPr lang="ja-JP" altLang="en-US" sz="1400" dirty="0"/>
              <a:t>　　石炭、天然ガスなどを変換や加工して得られる電気、ガソリン、</a:t>
            </a:r>
            <a:endParaRPr lang="en-US" altLang="ja-JP" sz="1400" dirty="0"/>
          </a:p>
          <a:p>
            <a:r>
              <a:rPr lang="ja-JP" altLang="en-US" sz="1400" dirty="0"/>
              <a:t>　　都市ガスなどのエネルギーの消費量を示している。</a:t>
            </a:r>
          </a:p>
        </p:txBody>
      </p:sp>
      <p:grpSp>
        <p:nvGrpSpPr>
          <p:cNvPr id="29" name="グループ化 28"/>
          <p:cNvGrpSpPr>
            <a:grpSpLocks noChangeAspect="1"/>
          </p:cNvGrpSpPr>
          <p:nvPr/>
        </p:nvGrpSpPr>
        <p:grpSpPr>
          <a:xfrm>
            <a:off x="7760014" y="37134"/>
            <a:ext cx="4969454" cy="423459"/>
            <a:chOff x="6029203" y="46261"/>
            <a:chExt cx="5407394" cy="460777"/>
          </a:xfrm>
        </p:grpSpPr>
        <p:pic>
          <p:nvPicPr>
            <p:cNvPr id="3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42" name="角丸四角形 41"/>
          <p:cNvSpPr/>
          <p:nvPr/>
        </p:nvSpPr>
        <p:spPr>
          <a:xfrm>
            <a:off x="70992" y="491640"/>
            <a:ext cx="13314772" cy="8773456"/>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5" name="角丸四角形 4"/>
          <p:cNvSpPr/>
          <p:nvPr/>
        </p:nvSpPr>
        <p:spPr>
          <a:xfrm>
            <a:off x="94603" y="480120"/>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（２）実行計画の進捗状況</a:t>
            </a:r>
            <a:endParaRPr lang="en-US" altLang="ja-JP" sz="1800" b="1" dirty="0">
              <a:latin typeface="Meiryo UI" pitchFamily="50" charset="-128"/>
              <a:ea typeface="Meiryo UI" pitchFamily="50" charset="-128"/>
              <a:cs typeface="Meiryo UI" pitchFamily="50" charset="-128"/>
            </a:endParaRPr>
          </a:p>
        </p:txBody>
      </p:sp>
      <p:grpSp>
        <p:nvGrpSpPr>
          <p:cNvPr id="43"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4"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5"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6"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7"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pic>
        <p:nvPicPr>
          <p:cNvPr id="2052" name="Picture 4">
            <a:extLst>
              <a:ext uri="{FF2B5EF4-FFF2-40B4-BE49-F238E27FC236}">
                <a16:creationId xmlns:a16="http://schemas.microsoft.com/office/drawing/2014/main" id="{C1A71FAE-9BD1-430B-B152-40D9303EB31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3000" y="3451082"/>
            <a:ext cx="7944128" cy="4229838"/>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a:extLst>
              <a:ext uri="{FF2B5EF4-FFF2-40B4-BE49-F238E27FC236}">
                <a16:creationId xmlns:a16="http://schemas.microsoft.com/office/drawing/2014/main" id="{6CA960CF-8C29-4609-8635-ABE75AF6AA1E}"/>
              </a:ext>
            </a:extLst>
          </p:cNvPr>
          <p:cNvSpPr>
            <a:spLocks noGrp="1"/>
          </p:cNvSpPr>
          <p:nvPr>
            <p:ph type="sldNum" sz="quarter" idx="12"/>
          </p:nvPr>
        </p:nvSpPr>
        <p:spPr>
          <a:xfrm>
            <a:off x="10439859" y="9164914"/>
            <a:ext cx="3191881" cy="511175"/>
          </a:xfrm>
        </p:spPr>
        <p:txBody>
          <a:bodyPr/>
          <a:lstStyle/>
          <a:p>
            <a:fld id="{03334358-8247-4568-97F9-9763B8C66191}" type="slidenum">
              <a:rPr kumimoji="1" lang="ja-JP" altLang="en-US" smtClean="0"/>
              <a:t>2</a:t>
            </a:fld>
            <a:endParaRPr kumimoji="1" lang="ja-JP" altLang="en-US"/>
          </a:p>
        </p:txBody>
      </p:sp>
      <p:pic>
        <p:nvPicPr>
          <p:cNvPr id="4" name="図 3">
            <a:extLst>
              <a:ext uri="{FF2B5EF4-FFF2-40B4-BE49-F238E27FC236}">
                <a16:creationId xmlns:a16="http://schemas.microsoft.com/office/drawing/2014/main" id="{FF459423-7A57-4F69-AD68-8EA376C22413}"/>
              </a:ext>
            </a:extLst>
          </p:cNvPr>
          <p:cNvPicPr>
            <a:picLocks noChangeAspect="1"/>
          </p:cNvPicPr>
          <p:nvPr/>
        </p:nvPicPr>
        <p:blipFill>
          <a:blip r:embed="rId15"/>
          <a:stretch>
            <a:fillRect/>
          </a:stretch>
        </p:blipFill>
        <p:spPr>
          <a:xfrm>
            <a:off x="8219951" y="3360440"/>
            <a:ext cx="5120768" cy="4520627"/>
          </a:xfrm>
          <a:prstGeom prst="rect">
            <a:avLst/>
          </a:prstGeom>
        </p:spPr>
      </p:pic>
    </p:spTree>
    <p:extLst>
      <p:ext uri="{BB962C8B-B14F-4D97-AF65-F5344CB8AC3E}">
        <p14:creationId xmlns:p14="http://schemas.microsoft.com/office/powerpoint/2010/main" val="185537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8302355" y="5998063"/>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nvGraphicFramePr>
        <p:xfrm>
          <a:off x="446687" y="2164432"/>
          <a:ext cx="11920719" cy="3901932"/>
        </p:xfrm>
        <a:graphic>
          <a:graphicData uri="http://schemas.openxmlformats.org/drawingml/2006/table">
            <a:tbl>
              <a:tblPr firstRow="1" bandRow="1">
                <a:tableStyleId>{F5AB1C69-6EDB-4FF4-983F-18BD219EF322}</a:tableStyleId>
              </a:tblPr>
              <a:tblGrid>
                <a:gridCol w="963299">
                  <a:extLst>
                    <a:ext uri="{9D8B030D-6E8A-4147-A177-3AD203B41FA5}">
                      <a16:colId xmlns:a16="http://schemas.microsoft.com/office/drawing/2014/main" val="3071943201"/>
                    </a:ext>
                  </a:extLst>
                </a:gridCol>
                <a:gridCol w="4588113">
                  <a:extLst>
                    <a:ext uri="{9D8B030D-6E8A-4147-A177-3AD203B41FA5}">
                      <a16:colId xmlns:a16="http://schemas.microsoft.com/office/drawing/2014/main" val="145927524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1">
                  <a:extLst>
                    <a:ext uri="{9D8B030D-6E8A-4147-A177-3AD203B41FA5}">
                      <a16:colId xmlns:a16="http://schemas.microsoft.com/office/drawing/2014/main" val="1109001118"/>
                    </a:ext>
                  </a:extLst>
                </a:gridCol>
              </a:tblGrid>
              <a:tr h="471331">
                <a:tc>
                  <a:txBody>
                    <a:bodyPr/>
                    <a:lstStyle/>
                    <a:p>
                      <a:pPr algn="ctr"/>
                      <a:r>
                        <a:rPr kumimoji="1" lang="ja-JP" altLang="en-US" sz="1400" dirty="0">
                          <a:latin typeface="Meiryo UI" panose="020B0604030504040204" pitchFamily="50" charset="-128"/>
                          <a:ea typeface="Meiryo UI" panose="020B0604030504040204" pitchFamily="50" charset="-128"/>
                        </a:rPr>
                        <a:t>取組項目</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取組指標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solidFill>
                            <a:schemeClr val="lt1"/>
                          </a:solidFill>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p>
                    <a:p>
                      <a:pPr algn="ctr"/>
                      <a:r>
                        <a:rPr kumimoji="1" lang="ja-JP" altLang="en-US" sz="1400" dirty="0">
                          <a:latin typeface="Meiryo UI" panose="020B0604030504040204" pitchFamily="50" charset="-128"/>
                          <a:ea typeface="Meiryo UI" panose="020B0604030504040204" pitchFamily="50" charset="-128"/>
                        </a:rPr>
                        <a:t>（年度）</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7254">
                <a:tc rowSpan="2">
                  <a:txBody>
                    <a:bodyPr/>
                    <a:lstStyle/>
                    <a:p>
                      <a:pPr algn="ctr"/>
                      <a:r>
                        <a:rPr kumimoji="1" lang="ja-JP" altLang="en-US" sz="1400" dirty="0">
                          <a:latin typeface="Meiryo UI" panose="020B0604030504040204" pitchFamily="50" charset="-128"/>
                          <a:ea typeface="Meiryo UI" panose="020B0604030504040204" pitchFamily="50" charset="-128"/>
                        </a:rPr>
                        <a:t>１</a:t>
                      </a: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１世帯あたりのエネルギー消費量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GJ/</a:t>
                      </a:r>
                      <a:r>
                        <a:rPr kumimoji="1" lang="ja-JP" altLang="en-US" sz="1400" dirty="0">
                          <a:latin typeface="Meiryo UI" panose="020B0604030504040204" pitchFamily="50" charset="-128"/>
                          <a:ea typeface="Meiryo UI" panose="020B0604030504040204" pitchFamily="50" charset="-128"/>
                        </a:rPr>
                        <a:t>世帯</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33.3</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29.0</a:t>
                      </a:r>
                      <a:r>
                        <a:rPr kumimoji="1" lang="en-US" altLang="ja-JP" sz="1400" baseline="30000" dirty="0">
                          <a:latin typeface="Meiryo UI" panose="020B0604030504040204" pitchFamily="50" charset="-128"/>
                          <a:ea typeface="Meiryo UI" panose="020B0604030504040204" pitchFamily="50" charset="-128"/>
                        </a:rPr>
                        <a:t>(2021)</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24.3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府庁における温室効果ガス排出量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solidFill>
                      <a:srgbClr val="EFF3EA"/>
                    </a:solidFill>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53.4</a:t>
                      </a:r>
                      <a:r>
                        <a:rPr kumimoji="1" lang="en-US" altLang="ja-JP" sz="1400" baseline="30000" dirty="0">
                          <a:latin typeface="Meiryo UI" panose="020B0604030504040204" pitchFamily="50" charset="-128"/>
                          <a:ea typeface="Meiryo UI" panose="020B0604030504040204" pitchFamily="50" charset="-128"/>
                        </a:rPr>
                        <a:t>(2013)</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38.4</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29.4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特定事業者の温室効果ガス排出量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t-CO2</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2,032</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1,612</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1,366</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府内総生産（実質）あたりのエネルギー消費量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PJ/</a:t>
                      </a:r>
                      <a:r>
                        <a:rPr kumimoji="1" lang="ja-JP" altLang="en-US" sz="1400" dirty="0">
                          <a:latin typeface="Meiryo UI" panose="020B0604030504040204" pitchFamily="50" charset="-128"/>
                          <a:ea typeface="Meiryo UI" panose="020B0604030504040204" pitchFamily="50" charset="-128"/>
                        </a:rPr>
                        <a:t>兆円</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15.1</a:t>
                      </a:r>
                      <a:r>
                        <a:rPr kumimoji="1" lang="en-US" altLang="ja-JP" sz="1400" baseline="30000" dirty="0">
                          <a:latin typeface="Meiryo UI" panose="020B0604030504040204" pitchFamily="50" charset="-128"/>
                          <a:ea typeface="Meiryo UI" panose="020B0604030504040204" pitchFamily="50" charset="-128"/>
                        </a:rPr>
                        <a:t>(2012)</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12.5</a:t>
                      </a:r>
                      <a:r>
                        <a:rPr kumimoji="1" lang="en-US" altLang="ja-JP" sz="1400" baseline="30000" dirty="0">
                          <a:latin typeface="Meiryo UI" panose="020B0604030504040204" pitchFamily="50" charset="-128"/>
                          <a:ea typeface="Meiryo UI" panose="020B0604030504040204" pitchFamily="50" charset="-128"/>
                        </a:rPr>
                        <a:t>(2021)</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9.0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自立・分散型エネルギー導入量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kw</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185.1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196.6</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250</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電力需要量に占める再生可能エネルギー利用率</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a:t>
                      </a:r>
                      <a:r>
                        <a:rPr kumimoji="1" lang="en-US" altLang="ja-JP" sz="1400" baseline="30000" dirty="0">
                          <a:latin typeface="Meiryo UI" panose="020B0604030504040204" pitchFamily="50" charset="-128"/>
                          <a:ea typeface="Meiryo UI" panose="020B0604030504040204" pitchFamily="50" charset="-128"/>
                        </a:rPr>
                        <a:t>(2018)</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23.0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7254">
                <a:tc rowSpan="3">
                  <a:txBody>
                    <a:bodyPr/>
                    <a:lstStyle/>
                    <a:p>
                      <a:pPr algn="ctr"/>
                      <a:r>
                        <a:rPr kumimoji="1" lang="en-US" altLang="ja-JP" sz="1400" dirty="0">
                          <a:latin typeface="Meiryo UI" panose="020B0604030504040204" pitchFamily="50" charset="-128"/>
                          <a:ea typeface="Meiryo UI" panose="020B0604030504040204" pitchFamily="50" charset="-128"/>
                        </a:rPr>
                        <a:t>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軽自動車を除く乗用車の新車販売に占める電動車の割合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41.0</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43.8</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r h="277254">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すべての乗用車の新車販売に占める電動車の割合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36.6</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41.0</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90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7781108"/>
                  </a:ext>
                </a:extLst>
              </a:tr>
              <a:tr h="284728">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すべての乗用車の新車販売に占める</a:t>
                      </a:r>
                      <a:r>
                        <a:rPr kumimoji="1" lang="en-US" altLang="ja-JP" sz="1400" dirty="0">
                          <a:latin typeface="Meiryo UI" panose="020B0604030504040204" pitchFamily="50" charset="-128"/>
                          <a:ea typeface="Meiryo UI" panose="020B0604030504040204" pitchFamily="50" charset="-128"/>
                        </a:rPr>
                        <a:t>ZEV</a:t>
                      </a:r>
                      <a:r>
                        <a:rPr kumimoji="1" lang="ja-JP" altLang="en-US" sz="1400" dirty="0">
                          <a:latin typeface="Meiryo UI" panose="020B0604030504040204" pitchFamily="50" charset="-128"/>
                          <a:ea typeface="Meiryo UI" panose="020B0604030504040204" pitchFamily="50" charset="-128"/>
                        </a:rPr>
                        <a:t>の割合</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0.9</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1.5</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baseline="300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40</a:t>
                      </a:r>
                      <a:r>
                        <a:rPr kumimoji="1" lang="en-US" altLang="ja-JP" sz="1400" baseline="30000" dirty="0">
                          <a:solidFill>
                            <a:schemeClr val="tx1"/>
                          </a:solidFill>
                          <a:latin typeface="Meiryo UI" panose="020B0604030504040204" pitchFamily="50" charset="-128"/>
                          <a:ea typeface="Meiryo UI" panose="020B0604030504040204" pitchFamily="50" charset="-128"/>
                        </a:rPr>
                        <a:t>※</a:t>
                      </a:r>
                      <a:r>
                        <a:rPr kumimoji="1" lang="ja-JP" altLang="en-US" sz="1400" baseline="30000" dirty="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81429402"/>
                  </a:ext>
                </a:extLst>
              </a:tr>
              <a:tr h="277254">
                <a:tc rowSpan="2">
                  <a:txBody>
                    <a:bodyPr/>
                    <a:lstStyle/>
                    <a:p>
                      <a:pPr algn="ctr"/>
                      <a:r>
                        <a:rPr kumimoji="1" lang="en-US" altLang="ja-JP" sz="1400" dirty="0">
                          <a:latin typeface="Meiryo UI" panose="020B0604030504040204" pitchFamily="50" charset="-128"/>
                          <a:ea typeface="Meiryo UI" panose="020B0604030504040204" pitchFamily="50" charset="-128"/>
                        </a:rPr>
                        <a:t>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solidFill>
                      <a:srgbClr val="EFF3EA"/>
                    </a:solidFill>
                  </a:tcPr>
                </a:tc>
                <a:tc>
                  <a:txBody>
                    <a:bodyPr/>
                    <a:lstStyle/>
                    <a:p>
                      <a:pPr algn="l"/>
                      <a:r>
                        <a:rPr kumimoji="1" lang="ja-JP" altLang="en-US" sz="1400" dirty="0">
                          <a:latin typeface="Meiryo UI" panose="020B0604030504040204" pitchFamily="50" charset="-128"/>
                          <a:ea typeface="Meiryo UI" panose="020B0604030504040204" pitchFamily="50" charset="-128"/>
                        </a:rPr>
                        <a:t>一般廃棄物の廃プラスチックの焼却量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37</a:t>
                      </a:r>
                      <a:r>
                        <a:rPr kumimoji="1" lang="en-US" altLang="ja-JP" sz="1400" baseline="30000" dirty="0">
                          <a:solidFill>
                            <a:schemeClr val="tx1"/>
                          </a:solidFill>
                          <a:latin typeface="Meiryo UI" panose="020B0604030504040204" pitchFamily="50" charset="-128"/>
                          <a:ea typeface="Meiryo UI" panose="020B0604030504040204" pitchFamily="50" charset="-128"/>
                        </a:rPr>
                        <a:t>(2021)</a:t>
                      </a:r>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28</a:t>
                      </a:r>
                      <a:r>
                        <a:rPr kumimoji="1" lang="en-US" altLang="ja-JP" sz="1400" baseline="30000" dirty="0">
                          <a:latin typeface="Meiryo UI" panose="020B0604030504040204" pitchFamily="50" charset="-128"/>
                          <a:ea typeface="Meiryo UI" panose="020B0604030504040204" pitchFamily="50" charset="-128"/>
                        </a:rPr>
                        <a:t>※</a:t>
                      </a:r>
                      <a:r>
                        <a:rPr kumimoji="1" lang="ja-JP" altLang="en-US" sz="1400" baseline="30000" dirty="0">
                          <a:latin typeface="Meiryo UI" panose="020B0604030504040204" pitchFamily="50" charset="-128"/>
                          <a:ea typeface="Meiryo UI" panose="020B0604030504040204" pitchFamily="50" charset="-128"/>
                        </a:rPr>
                        <a:t>２</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88438759"/>
                  </a:ext>
                </a:extLst>
              </a:tr>
              <a:tr h="335772">
                <a:tc vMerge="1">
                  <a:txBody>
                    <a:bodyPr/>
                    <a:lstStyle/>
                    <a:p>
                      <a:pPr algn="ct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Meiryo UI" panose="020B0604030504040204" pitchFamily="50" charset="-128"/>
                          <a:ea typeface="Meiryo UI" panose="020B0604030504040204" pitchFamily="50" charset="-128"/>
                        </a:rPr>
                        <a:t>府域の食品ロスの発生量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万</a:t>
                      </a:r>
                      <a:r>
                        <a:rPr kumimoji="1" lang="en-US" altLang="ja-JP" sz="1400" dirty="0">
                          <a:latin typeface="Meiryo UI" panose="020B0604030504040204" pitchFamily="50" charset="-128"/>
                          <a:ea typeface="Meiryo UI" panose="020B0604030504040204" pitchFamily="50" charset="-128"/>
                        </a:rPr>
                        <a:t>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43.1</a:t>
                      </a:r>
                      <a:r>
                        <a:rPr kumimoji="1" lang="en-US" altLang="ja-JP" sz="1400" baseline="30000" dirty="0">
                          <a:latin typeface="Meiryo UI" panose="020B0604030504040204" pitchFamily="50" charset="-128"/>
                          <a:ea typeface="Meiryo UI" panose="020B0604030504040204" pitchFamily="50" charset="-128"/>
                        </a:rPr>
                        <a:t>(2019)</a:t>
                      </a:r>
                      <a:endParaRPr kumimoji="1" lang="ja-JP" altLang="en-US" sz="1400" baseline="300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32.7</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09234213"/>
                  </a:ext>
                </a:extLst>
              </a:tr>
            </a:tbl>
          </a:graphicData>
        </a:graphic>
      </p:graphicFrame>
      <p:graphicFrame>
        <p:nvGraphicFramePr>
          <p:cNvPr id="13" name="表 12"/>
          <p:cNvGraphicFramePr>
            <a:graphicFrameLocks noGrp="1"/>
          </p:cNvGraphicFramePr>
          <p:nvPr/>
        </p:nvGraphicFramePr>
        <p:xfrm>
          <a:off x="455900" y="998642"/>
          <a:ext cx="11911507" cy="1165790"/>
        </p:xfrm>
        <a:graphic>
          <a:graphicData uri="http://schemas.openxmlformats.org/drawingml/2006/table">
            <a:tbl>
              <a:tblPr firstRow="1" bandRow="1">
                <a:tableStyleId>{F5AB1C69-6EDB-4FF4-983F-18BD219EF322}</a:tableStyleId>
              </a:tblPr>
              <a:tblGrid>
                <a:gridCol w="5542199">
                  <a:extLst>
                    <a:ext uri="{9D8B030D-6E8A-4147-A177-3AD203B41FA5}">
                      <a16:colId xmlns:a16="http://schemas.microsoft.com/office/drawing/2014/main" val="3071943201"/>
                    </a:ext>
                  </a:extLst>
                </a:gridCol>
                <a:gridCol w="1656184">
                  <a:extLst>
                    <a:ext uri="{9D8B030D-6E8A-4147-A177-3AD203B41FA5}">
                      <a16:colId xmlns:a16="http://schemas.microsoft.com/office/drawing/2014/main" val="3731626996"/>
                    </a:ext>
                  </a:extLst>
                </a:gridCol>
                <a:gridCol w="1584176">
                  <a:extLst>
                    <a:ext uri="{9D8B030D-6E8A-4147-A177-3AD203B41FA5}">
                      <a16:colId xmlns:a16="http://schemas.microsoft.com/office/drawing/2014/main" val="1221078927"/>
                    </a:ext>
                  </a:extLst>
                </a:gridCol>
                <a:gridCol w="1584176">
                  <a:extLst>
                    <a:ext uri="{9D8B030D-6E8A-4147-A177-3AD203B41FA5}">
                      <a16:colId xmlns:a16="http://schemas.microsoft.com/office/drawing/2014/main" val="3152349794"/>
                    </a:ext>
                  </a:extLst>
                </a:gridCol>
                <a:gridCol w="1544772">
                  <a:extLst>
                    <a:ext uri="{9D8B030D-6E8A-4147-A177-3AD203B41FA5}">
                      <a16:colId xmlns:a16="http://schemas.microsoft.com/office/drawing/2014/main" val="1109001118"/>
                    </a:ext>
                  </a:extLst>
                </a:gridCol>
              </a:tblGrid>
              <a:tr h="342586">
                <a:tc>
                  <a:txBody>
                    <a:bodyPr/>
                    <a:lstStyle/>
                    <a:p>
                      <a:pPr algn="ctr"/>
                      <a:r>
                        <a:rPr kumimoji="1" lang="ja-JP" altLang="en-US" sz="1400" dirty="0">
                          <a:latin typeface="Meiryo UI" panose="020B0604030504040204" pitchFamily="50" charset="-128"/>
                          <a:ea typeface="Meiryo UI" panose="020B0604030504040204" pitchFamily="50" charset="-128"/>
                        </a:rPr>
                        <a:t>管理指標</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単位</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参考値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2013</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最新値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rPr>
                        <a:t>指標値</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45426">
                <a:tc>
                  <a:txBody>
                    <a:bodyPr/>
                    <a:lstStyle/>
                    <a:p>
                      <a:pPr algn="l"/>
                      <a:r>
                        <a:rPr kumimoji="1" lang="ja-JP" altLang="en-US" sz="1400" dirty="0">
                          <a:latin typeface="Meiryo UI" panose="020B0604030504040204" pitchFamily="50" charset="-128"/>
                          <a:ea typeface="Meiryo UI" panose="020B0604030504040204" pitchFamily="50" charset="-128"/>
                        </a:rPr>
                        <a:t>エネルギー消費量</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PJ</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575</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506</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414</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342830">
                <a:tc>
                  <a:txBody>
                    <a:bodyPr/>
                    <a:lstStyle/>
                    <a:p>
                      <a:pPr algn="l"/>
                      <a:r>
                        <a:rPr kumimoji="1" lang="ja-JP" altLang="en-US" sz="1400" dirty="0">
                          <a:latin typeface="Meiryo UI" panose="020B0604030504040204" pitchFamily="50" charset="-128"/>
                          <a:ea typeface="Meiryo UI" panose="020B0604030504040204" pitchFamily="50" charset="-128"/>
                        </a:rPr>
                        <a:t>電気の排出係数</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dirty="0">
                          <a:latin typeface="Meiryo UI" panose="020B0604030504040204" pitchFamily="50" charset="-128"/>
                          <a:ea typeface="Meiryo UI" panose="020B0604030504040204" pitchFamily="50" charset="-128"/>
                        </a:rPr>
                        <a:t>Kg-CO2/kWh</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0.513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0.348</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0.33</a:t>
                      </a:r>
                      <a:endParaRPr kumimoji="1" lang="ja-JP" altLang="en-US" sz="14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bl>
          </a:graphicData>
        </a:graphic>
      </p:graphicFrame>
      <p:graphicFrame>
        <p:nvGraphicFramePr>
          <p:cNvPr id="14" name="表 13"/>
          <p:cNvGraphicFramePr>
            <a:graphicFrameLocks noGrp="1"/>
          </p:cNvGraphicFramePr>
          <p:nvPr/>
        </p:nvGraphicFramePr>
        <p:xfrm>
          <a:off x="597500" y="6916960"/>
          <a:ext cx="11593288" cy="2346717"/>
        </p:xfrm>
        <a:graphic>
          <a:graphicData uri="http://schemas.openxmlformats.org/drawingml/2006/table">
            <a:tbl>
              <a:tblPr firstRow="1" bandRow="1">
                <a:tableStyleId>{F5AB1C69-6EDB-4FF4-983F-18BD219EF322}</a:tableStyleId>
              </a:tblPr>
              <a:tblGrid>
                <a:gridCol w="4000750">
                  <a:extLst>
                    <a:ext uri="{9D8B030D-6E8A-4147-A177-3AD203B41FA5}">
                      <a16:colId xmlns:a16="http://schemas.microsoft.com/office/drawing/2014/main" val="1459275241"/>
                    </a:ext>
                  </a:extLst>
                </a:gridCol>
                <a:gridCol w="7592538">
                  <a:extLst>
                    <a:ext uri="{9D8B030D-6E8A-4147-A177-3AD203B41FA5}">
                      <a16:colId xmlns:a16="http://schemas.microsoft.com/office/drawing/2014/main" val="3731626996"/>
                    </a:ext>
                  </a:extLst>
                </a:gridCol>
              </a:tblGrid>
              <a:tr h="319797">
                <a:tc>
                  <a:txBody>
                    <a:bodyPr/>
                    <a:lstStyle/>
                    <a:p>
                      <a:pPr algn="ctr"/>
                      <a:r>
                        <a:rPr kumimoji="1" lang="ja-JP" altLang="en-US" sz="1300" dirty="0">
                          <a:latin typeface="Meiryo UI" panose="020B0604030504040204" pitchFamily="50" charset="-128"/>
                          <a:ea typeface="Meiryo UI" panose="020B0604030504040204" pitchFamily="50" charset="-128"/>
                        </a:rPr>
                        <a:t>取組項目</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ctr"/>
                      <a:r>
                        <a:rPr kumimoji="1" lang="en-US" altLang="ja-JP" sz="1300" dirty="0">
                          <a:latin typeface="Meiryo UI" panose="020B0604030504040204" pitchFamily="50" charset="-128"/>
                          <a:ea typeface="Meiryo UI" panose="020B0604030504040204" pitchFamily="50" charset="-128"/>
                        </a:rPr>
                        <a:t>2030</a:t>
                      </a:r>
                      <a:r>
                        <a:rPr kumimoji="1" lang="ja-JP" altLang="en-US" sz="1300" dirty="0">
                          <a:latin typeface="Meiryo UI" panose="020B0604030504040204" pitchFamily="50" charset="-128"/>
                          <a:ea typeface="Meiryo UI" panose="020B0604030504040204" pitchFamily="50" charset="-128"/>
                        </a:rPr>
                        <a:t>年に向けて取り組む項目（取組みの方向性）</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33731871"/>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１ あらゆる主体の意識改革と行動喚起</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意識改革</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持続可能性に配慮した消費の拡大</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住宅の省エネ</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93297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２ 事業者における脱炭素化に向けた取組促進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脱炭素経営</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事業者による取組促進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建築物の省エネ</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技術革新</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1222177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３ </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様々なアプローチによる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排出の少ないエネルギーの利用促進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再生可能エネルギー等の設置促進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12879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４ 輸送・移動における脱炭素化に向けた取組促進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en-US" altLang="ja-JP" sz="1300" dirty="0">
                          <a:latin typeface="Meiryo UI" panose="020B0604030504040204" pitchFamily="50" charset="-128"/>
                          <a:ea typeface="Meiryo UI" panose="020B0604030504040204" pitchFamily="50" charset="-128"/>
                        </a:rPr>
                        <a:t>ZEV</a:t>
                      </a:r>
                      <a:r>
                        <a:rPr kumimoji="1" lang="ja-JP" altLang="en-US" sz="1300" dirty="0">
                          <a:latin typeface="Meiryo UI" panose="020B0604030504040204" pitchFamily="50" charset="-128"/>
                          <a:ea typeface="Meiryo UI" panose="020B0604030504040204" pitchFamily="50" charset="-128"/>
                        </a:rPr>
                        <a:t>を中心とした電動車等の普及促進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新たなモビリティサービスの導入促進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6449025"/>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５ 資源循環の促進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循環型社会推進計画に基づく３</a:t>
                      </a:r>
                      <a:r>
                        <a:rPr kumimoji="1" lang="en-US" altLang="ja-JP" sz="1300" dirty="0">
                          <a:latin typeface="Meiryo UI" panose="020B0604030504040204" pitchFamily="50" charset="-128"/>
                          <a:ea typeface="Meiryo UI" panose="020B0604030504040204" pitchFamily="50" charset="-128"/>
                        </a:rPr>
                        <a:t>R</a:t>
                      </a:r>
                      <a:r>
                        <a:rPr kumimoji="1" lang="ja-JP" altLang="en-US" sz="1300" dirty="0">
                          <a:latin typeface="Meiryo UI" panose="020B0604030504040204" pitchFamily="50" charset="-128"/>
                          <a:ea typeface="Meiryo UI" panose="020B0604030504040204" pitchFamily="50" charset="-128"/>
                        </a:rPr>
                        <a:t>等の推進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食品ロス対策推進計画に基づく食品ロスの削減</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など</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8798719"/>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６ 森林吸収・緑化等の推進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森林整備・木材利用の促進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都市緑化の推進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海洋生態系による</a:t>
                      </a:r>
                      <a:r>
                        <a:rPr kumimoji="1" lang="en-US" altLang="ja-JP" sz="1300" dirty="0">
                          <a:latin typeface="Meiryo UI" panose="020B0604030504040204" pitchFamily="50" charset="-128"/>
                          <a:ea typeface="Meiryo UI" panose="020B0604030504040204" pitchFamily="50" charset="-128"/>
                        </a:rPr>
                        <a:t>CO2</a:t>
                      </a:r>
                      <a:r>
                        <a:rPr kumimoji="1" lang="ja-JP" altLang="en-US" sz="1300" dirty="0">
                          <a:latin typeface="Meiryo UI" panose="020B0604030504040204" pitchFamily="50" charset="-128"/>
                          <a:ea typeface="Meiryo UI" panose="020B0604030504040204" pitchFamily="50" charset="-128"/>
                        </a:rPr>
                        <a:t>吸収</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2544723"/>
                  </a:ext>
                </a:extLst>
              </a:tr>
              <a:tr h="273057">
                <a:tc>
                  <a:txBody>
                    <a:bodyPr/>
                    <a:lstStyle/>
                    <a:p>
                      <a:pPr algn="l"/>
                      <a:r>
                        <a:rPr kumimoji="1" lang="ja-JP" altLang="en-US" sz="1300" dirty="0">
                          <a:latin typeface="Meiryo UI" panose="020B0604030504040204" pitchFamily="50" charset="-128"/>
                          <a:ea typeface="Meiryo UI" panose="020B0604030504040204" pitchFamily="50" charset="-128"/>
                        </a:rPr>
                        <a:t>７ 気候変動適応の推進等</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300" dirty="0">
                          <a:latin typeface="Meiryo UI" panose="020B0604030504040204" pitchFamily="50" charset="-128"/>
                          <a:ea typeface="Meiryo UI" panose="020B0604030504040204" pitchFamily="50" charset="-128"/>
                        </a:rPr>
                        <a:t>暑さ対策の推進</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適応７分野の取組みの着実な推進</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85284834"/>
                  </a:ext>
                </a:extLst>
              </a:tr>
            </a:tbl>
          </a:graphicData>
        </a:graphic>
      </p:graphicFrame>
      <p:sp>
        <p:nvSpPr>
          <p:cNvPr id="15" name="正方形/長方形 14"/>
          <p:cNvSpPr/>
          <p:nvPr/>
        </p:nvSpPr>
        <p:spPr>
          <a:xfrm>
            <a:off x="7342722" y="6053753"/>
            <a:ext cx="5179493"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大阪府地球温暖化実行計画（区域施策編）においては割合（歩合）で表示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大阪府循環型社会推進計画における</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年度目標値（一般廃棄物のみ）</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53483" y="6596616"/>
            <a:ext cx="5772894" cy="320344"/>
          </a:xfrm>
          <a:prstGeom prst="rect">
            <a:avLst/>
          </a:prstGeom>
        </p:spPr>
        <p:txBody>
          <a:bodyPr wrap="square">
            <a:spAutoFit/>
          </a:bodyPr>
          <a:lstStyle/>
          <a:p>
            <a:pPr>
              <a:lnSpc>
                <a:spcPts val="2000"/>
              </a:lnSpc>
            </a:pP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大阪府地球温暖化対策実行計画（区域施策編）の取組項目</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46687" y="6600900"/>
            <a:ext cx="11920719" cy="2764332"/>
          </a:xfrm>
          <a:prstGeom prst="rect">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a:grpSpLocks noChangeAspect="1"/>
          </p:cNvGrpSpPr>
          <p:nvPr/>
        </p:nvGrpSpPr>
        <p:grpSpPr>
          <a:xfrm>
            <a:off x="7760014" y="37134"/>
            <a:ext cx="4969454" cy="423459"/>
            <a:chOff x="6029203" y="46261"/>
            <a:chExt cx="5407394" cy="460777"/>
          </a:xfrm>
        </p:grpSpPr>
        <p:pic>
          <p:nvPicPr>
            <p:cNvPr id="24"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2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35" name="図 3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36" name="角丸四角形 35"/>
          <p:cNvSpPr/>
          <p:nvPr/>
        </p:nvSpPr>
        <p:spPr>
          <a:xfrm>
            <a:off x="70992" y="491640"/>
            <a:ext cx="13314772" cy="9014310"/>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0" name="角丸四角形 9"/>
          <p:cNvSpPr/>
          <p:nvPr/>
        </p:nvSpPr>
        <p:spPr>
          <a:xfrm>
            <a:off x="90042" y="469515"/>
            <a:ext cx="6038289"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800" b="1" dirty="0">
                <a:latin typeface="Meiryo UI" pitchFamily="50" charset="-128"/>
                <a:ea typeface="Meiryo UI" pitchFamily="50" charset="-128"/>
                <a:cs typeface="Meiryo UI" pitchFamily="50" charset="-128"/>
              </a:rPr>
              <a:t>（３）管理指標・取組指標</a:t>
            </a:r>
            <a:endParaRPr lang="en-US" altLang="ja-JP" sz="1800" b="1" dirty="0">
              <a:latin typeface="Meiryo UI" pitchFamily="50" charset="-128"/>
              <a:ea typeface="Meiryo UI" pitchFamily="50" charset="-128"/>
              <a:cs typeface="Meiryo UI" pitchFamily="50" charset="-128"/>
            </a:endParaRPr>
          </a:p>
        </p:txBody>
      </p:sp>
      <p:grpSp>
        <p:nvGrpSpPr>
          <p:cNvPr id="37"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38"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3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2" name="スライド番号プレースホルダー 1">
            <a:extLst>
              <a:ext uri="{FF2B5EF4-FFF2-40B4-BE49-F238E27FC236}">
                <a16:creationId xmlns:a16="http://schemas.microsoft.com/office/drawing/2014/main" id="{55FDA807-2D62-4776-A6A0-534D338D74BC}"/>
              </a:ext>
            </a:extLst>
          </p:cNvPr>
          <p:cNvSpPr>
            <a:spLocks noGrp="1"/>
          </p:cNvSpPr>
          <p:nvPr>
            <p:ph type="sldNum" sz="quarter" idx="12"/>
          </p:nvPr>
        </p:nvSpPr>
        <p:spPr>
          <a:xfrm>
            <a:off x="10170519" y="9030718"/>
            <a:ext cx="3191881" cy="511175"/>
          </a:xfrm>
        </p:spPr>
        <p:txBody>
          <a:bodyPr/>
          <a:lstStyle/>
          <a:p>
            <a:fld id="{03334358-8247-4568-97F9-9763B8C66191}" type="slidenum">
              <a:rPr kumimoji="1" lang="ja-JP" altLang="en-US" smtClean="0"/>
              <a:t>3</a:t>
            </a:fld>
            <a:endParaRPr kumimoji="1" lang="ja-JP" altLang="en-US"/>
          </a:p>
        </p:txBody>
      </p:sp>
    </p:spTree>
    <p:extLst>
      <p:ext uri="{BB962C8B-B14F-4D97-AF65-F5344CB8AC3E}">
        <p14:creationId xmlns:p14="http://schemas.microsoft.com/office/powerpoint/2010/main" val="415106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93456" y="464547"/>
            <a:ext cx="13515040" cy="907462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71" name="正方形/長方形 70"/>
          <p:cNvSpPr/>
          <p:nvPr/>
        </p:nvSpPr>
        <p:spPr>
          <a:xfrm>
            <a:off x="8320929" y="6209647"/>
            <a:ext cx="4219860" cy="284693"/>
          </a:xfrm>
          <a:prstGeom prst="rect">
            <a:avLst/>
          </a:prstGeom>
        </p:spPr>
        <p:txBody>
          <a:bodyPr wrap="square">
            <a:spAutoFit/>
          </a:bodyPr>
          <a:lstStyle/>
          <a:p>
            <a:pPr marL="163509" indent="-136522">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28209" y="842990"/>
            <a:ext cx="12412580" cy="605294"/>
          </a:xfrm>
          <a:prstGeom prst="rect">
            <a:avLst/>
          </a:prstGeom>
        </p:spPr>
        <p:txBody>
          <a:bodyPr wrap="square">
            <a:spAutoFit/>
          </a:bodyPr>
          <a:lstStyle/>
          <a:p>
            <a:pPr marL="174621" indent="-174621">
              <a:lnSpc>
                <a:spcPts val="2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〇実行計画に掲げた</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年に向けて取り組む項目のうち、「◇：実施予定、▽今後検討予定」とした項目及び「○：実施中」のうち、取組みを拡充する項目の進捗状況と、これからの取組みについて整理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067847" y="1288017"/>
            <a:ext cx="4105749"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　ー：計画未記載</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8298834" y="1286036"/>
            <a:ext cx="4801453"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51" name="正方形/長方形 50">
            <a:extLst>
              <a:ext uri="{FF2B5EF4-FFF2-40B4-BE49-F238E27FC236}">
                <a16:creationId xmlns:a16="http://schemas.microsoft.com/office/drawing/2014/main" id="{65B14ED3-E3A4-42B2-A227-F044A0140858}"/>
              </a:ext>
            </a:extLst>
          </p:cNvPr>
          <p:cNvSpPr/>
          <p:nvPr/>
        </p:nvSpPr>
        <p:spPr>
          <a:xfrm>
            <a:off x="164097" y="1633887"/>
            <a:ext cx="3528393" cy="301415"/>
          </a:xfrm>
          <a:prstGeom prst="rect">
            <a:avLst/>
          </a:prstGeom>
          <a:ln>
            <a:solidFill>
              <a:schemeClr val="tx1"/>
            </a:solidFill>
          </a:ln>
        </p:spPr>
        <p:txBody>
          <a:bodyPr wrap="square" lIns="36000" tIns="72000" rIns="36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あらゆる主体の意識改革・行動喚起</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a:extLst>
              <a:ext uri="{FF2B5EF4-FFF2-40B4-BE49-F238E27FC236}">
                <a16:creationId xmlns:a16="http://schemas.microsoft.com/office/drawing/2014/main" id="{013415D2-500E-4F67-9E90-F99117353279}"/>
              </a:ext>
            </a:extLst>
          </p:cNvPr>
          <p:cNvSpPr/>
          <p:nvPr/>
        </p:nvSpPr>
        <p:spPr>
          <a:xfrm>
            <a:off x="162050" y="5578688"/>
            <a:ext cx="4248473"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　事業者における脱炭素化に向けた取組促進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3" name="表 52">
            <a:extLst>
              <a:ext uri="{FF2B5EF4-FFF2-40B4-BE49-F238E27FC236}">
                <a16:creationId xmlns:a16="http://schemas.microsoft.com/office/drawing/2014/main" id="{5E2DE50D-8F75-4E31-8F33-ED858F247495}"/>
              </a:ext>
            </a:extLst>
          </p:cNvPr>
          <p:cNvGraphicFramePr>
            <a:graphicFrameLocks noGrp="1"/>
          </p:cNvGraphicFramePr>
          <p:nvPr>
            <p:extLst>
              <p:ext uri="{D42A27DB-BD31-4B8C-83A1-F6EECF244321}">
                <p14:modId xmlns:p14="http://schemas.microsoft.com/office/powerpoint/2010/main" val="3733985470"/>
              </p:ext>
            </p:extLst>
          </p:nvPr>
        </p:nvGraphicFramePr>
        <p:xfrm>
          <a:off x="193048" y="1975304"/>
          <a:ext cx="13356910" cy="3329352"/>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608512">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89934">
                  <a:extLst>
                    <a:ext uri="{9D8B030D-6E8A-4147-A177-3AD203B41FA5}">
                      <a16:colId xmlns:a16="http://schemas.microsoft.com/office/drawing/2014/main" val="408412916"/>
                    </a:ext>
                  </a:extLst>
                </a:gridCol>
              </a:tblGrid>
              <a:tr h="244490">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27111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再生可能エネルギー</a:t>
                      </a:r>
                      <a:r>
                        <a:rPr kumimoji="1" lang="en-US" altLang="ja-JP" sz="1400" b="0" dirty="0">
                          <a:solidFill>
                            <a:schemeClr val="tx1"/>
                          </a:solidFill>
                          <a:latin typeface="Meiryo UI" panose="020B0604030504040204" pitchFamily="50" charset="-128"/>
                          <a:ea typeface="Meiryo UI" panose="020B0604030504040204" pitchFamily="50" charset="-128"/>
                        </a:rPr>
                        <a:t>100</a:t>
                      </a:r>
                      <a:r>
                        <a:rPr kumimoji="1" lang="ja-JP" altLang="en-US" sz="1400" b="0" dirty="0">
                          <a:solidFill>
                            <a:schemeClr val="tx1"/>
                          </a:solidFill>
                          <a:latin typeface="Meiryo UI" panose="020B0604030504040204" pitchFamily="50" charset="-128"/>
                          <a:ea typeface="Meiryo UI" panose="020B0604030504040204" pitchFamily="50" charset="-128"/>
                        </a:rPr>
                        <a:t>％電気など排出係数の低い電力の調達の推進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大手前庁舎等において、再エネ</a:t>
                      </a:r>
                      <a:r>
                        <a:rPr kumimoji="1" lang="en-US" altLang="ja-JP" sz="1400" b="0" dirty="0">
                          <a:solidFill>
                            <a:schemeClr val="tx1"/>
                          </a:solidFill>
                          <a:latin typeface="Meiryo UI" panose="020B0604030504040204" pitchFamily="50" charset="-128"/>
                          <a:ea typeface="Meiryo UI" panose="020B0604030504040204" pitchFamily="50" charset="-128"/>
                        </a:rPr>
                        <a:t>100%</a:t>
                      </a:r>
                      <a:r>
                        <a:rPr kumimoji="1" lang="ja-JP" altLang="en-US" sz="1400" b="0" dirty="0">
                          <a:solidFill>
                            <a:schemeClr val="tx1"/>
                          </a:solidFill>
                          <a:latin typeface="Meiryo UI" panose="020B0604030504040204" pitchFamily="50" charset="-128"/>
                          <a:ea typeface="Meiryo UI" panose="020B0604030504040204" pitchFamily="50" charset="-128"/>
                        </a:rPr>
                        <a:t>電気を使用。</a:t>
                      </a:r>
                    </a:p>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府有施設再エネ</a:t>
                      </a:r>
                      <a:r>
                        <a:rPr kumimoji="1" lang="en-US" altLang="ja-JP" sz="1400" b="0" dirty="0">
                          <a:solidFill>
                            <a:schemeClr val="tx1"/>
                          </a:solidFill>
                          <a:latin typeface="Meiryo UI" panose="020B0604030504040204" pitchFamily="50" charset="-128"/>
                          <a:ea typeface="Meiryo UI" panose="020B0604030504040204" pitchFamily="50" charset="-128"/>
                        </a:rPr>
                        <a:t>WG</a:t>
                      </a:r>
                      <a:r>
                        <a:rPr kumimoji="1" lang="ja-JP" altLang="en-US" sz="1400" b="0" dirty="0">
                          <a:solidFill>
                            <a:schemeClr val="tx1"/>
                          </a:solidFill>
                          <a:latin typeface="Meiryo UI" panose="020B0604030504040204" pitchFamily="50" charset="-128"/>
                          <a:ea typeface="Meiryo UI" panose="020B0604030504040204" pitchFamily="50" charset="-128"/>
                        </a:rPr>
                        <a:t>において、府有施設への太陽光発電設備導入の検討を実施</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府有施設への太陽光発電設備導入の検討</a:t>
                      </a:r>
                    </a:p>
                  </a:txBody>
                  <a:tcPr marL="36000" marR="36000"/>
                </a:tc>
                <a:extLst>
                  <a:ext uri="{0D108BD9-81ED-4DB2-BD59-A6C34878D82A}">
                    <a16:rowId xmlns:a16="http://schemas.microsoft.com/office/drawing/2014/main" val="268481703"/>
                  </a:ext>
                </a:extLst>
              </a:tr>
              <a:tr h="4470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オンラインを活用したイベントや環境教育の推進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オンラインイベント「ゼロカーボン・ダイアローグ」を開催するとともに、</a:t>
                      </a:r>
                      <a:r>
                        <a:rPr kumimoji="1" lang="en-US" altLang="ja-JP" sz="1400" b="0" dirty="0">
                          <a:solidFill>
                            <a:schemeClr val="tx1"/>
                          </a:solidFill>
                          <a:latin typeface="Meiryo UI" panose="020B0604030504040204" pitchFamily="50" charset="-128"/>
                          <a:ea typeface="Meiryo UI" panose="020B0604030504040204" pitchFamily="50" charset="-128"/>
                        </a:rPr>
                        <a:t>web</a:t>
                      </a:r>
                      <a:r>
                        <a:rPr kumimoji="1" lang="ja-JP" altLang="en-US" sz="1400" b="0" dirty="0">
                          <a:solidFill>
                            <a:schemeClr val="tx1"/>
                          </a:solidFill>
                          <a:latin typeface="Meiryo UI" panose="020B0604030504040204" pitchFamily="50" charset="-128"/>
                          <a:ea typeface="Meiryo UI" panose="020B0604030504040204" pitchFamily="50" charset="-128"/>
                        </a:rPr>
                        <a:t>サイトや</a:t>
                      </a:r>
                      <a:r>
                        <a:rPr kumimoji="1" lang="en-US" altLang="ja-JP" sz="1400" b="0" dirty="0">
                          <a:solidFill>
                            <a:schemeClr val="tx1"/>
                          </a:solidFill>
                          <a:latin typeface="Meiryo UI" panose="020B0604030504040204" pitchFamily="50" charset="-128"/>
                          <a:ea typeface="Meiryo UI" panose="020B0604030504040204" pitchFamily="50" charset="-128"/>
                        </a:rPr>
                        <a:t>SNS</a:t>
                      </a:r>
                      <a:r>
                        <a:rPr kumimoji="1" lang="ja-JP" altLang="en-US" sz="1400" b="0" dirty="0">
                          <a:solidFill>
                            <a:schemeClr val="tx1"/>
                          </a:solidFill>
                          <a:latin typeface="Meiryo UI" panose="020B0604030504040204" pitchFamily="50" charset="-128"/>
                          <a:ea typeface="Meiryo UI" panose="020B0604030504040204" pitchFamily="50" charset="-128"/>
                        </a:rPr>
                        <a:t>で開催状況を情報提供</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latin typeface="Meiryo UI" panose="020B0604030504040204" pitchFamily="50" charset="-128"/>
                          <a:ea typeface="Meiryo UI" panose="020B0604030504040204" pitchFamily="50" charset="-128"/>
                        </a:rPr>
                        <a:t>万博の大阪ウィークイベントでのおおさか環境賞等の表彰など、脱炭素社会実現に向けた機運醸成イベントの開催</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494062">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各教育課程や年齢層に応じたコンテンツの作成・情報提供、教員・指導者向け研修</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幼稚園や学校等向けに、ニーズに応じた環境教育教材を選択できるポータルサイトを作成・集約して効果的に紹介</a:t>
                      </a:r>
                      <a:endParaRPr kumimoji="1" lang="en-US" altLang="ja-JP" sz="1400" b="0" strike="sngStrike" baseline="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幼稚園等の保育者を対象にした実践者育成研修の検討</a:t>
                      </a:r>
                      <a:endParaRPr kumimoji="1" lang="ja-JP" altLang="en-US" sz="1400" b="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4470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大学生、研究者、研究機関や企業等と連携し、脱炭素関連の教育・研究活動を支援</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おおさか環境賞により顕彰や事例紹介を実施することで活動を支援</a:t>
                      </a:r>
                      <a:endParaRPr kumimoji="1" lang="en-US" altLang="ja-JP" sz="1400" b="0" strike="sngStrike" baseline="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高校と連携可能な環境活動に取り組む事業者等の開拓・デジタルカタログ化の検討</a:t>
                      </a:r>
                      <a:endParaRPr kumimoji="1" lang="ja-JP" altLang="en-US" sz="1400" b="0" u="none" strike="sng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470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脱炭素化に貢献する大阪産など地産地消の推進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農産物</a:t>
                      </a:r>
                      <a:r>
                        <a:rPr kumimoji="1" lang="en-US" altLang="ja-JP" sz="1400" b="0" dirty="0">
                          <a:solidFill>
                            <a:schemeClr val="tx1"/>
                          </a:solidFill>
                          <a:latin typeface="Meiryo UI" panose="020B0604030504040204" pitchFamily="50" charset="-128"/>
                          <a:ea typeface="Meiryo UI" panose="020B0604030504040204" pitchFamily="50" charset="-128"/>
                        </a:rPr>
                        <a:t>CFP</a:t>
                      </a:r>
                      <a:r>
                        <a:rPr kumimoji="1" lang="ja-JP" altLang="en-US" sz="1400" b="0" dirty="0">
                          <a:solidFill>
                            <a:schemeClr val="tx1"/>
                          </a:solidFill>
                          <a:latin typeface="Meiryo UI" panose="020B0604030504040204" pitchFamily="50" charset="-128"/>
                          <a:ea typeface="Meiryo UI" panose="020B0604030504040204" pitchFamily="50" charset="-128"/>
                        </a:rPr>
                        <a:t>算定品目の拡大及び手法の確立、イベントや店舗においてラベリング・啓発を実施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schemeClr val="tx1"/>
                          </a:solidFill>
                          <a:latin typeface="Meiryo UI" panose="020B0604030504040204" pitchFamily="34" charset="-128"/>
                          <a:ea typeface="Meiryo UI" panose="020B0604030504040204" pitchFamily="34" charset="-128"/>
                        </a:rPr>
                        <a:t>エコ農産物の認証制度と連携など生産者等による大阪版</a:t>
                      </a:r>
                      <a:r>
                        <a:rPr lang="en-US" altLang="ja-JP" sz="1400" dirty="0">
                          <a:solidFill>
                            <a:schemeClr val="tx1"/>
                          </a:solidFill>
                          <a:latin typeface="Meiryo UI" panose="020B0604030504040204" pitchFamily="34" charset="-128"/>
                          <a:ea typeface="Meiryo UI" panose="020B0604030504040204" pitchFamily="34" charset="-128"/>
                        </a:rPr>
                        <a:t>CFP</a:t>
                      </a:r>
                      <a:r>
                        <a:rPr lang="ja-JP" altLang="en-US" sz="1400" dirty="0">
                          <a:solidFill>
                            <a:schemeClr val="tx1"/>
                          </a:solidFill>
                          <a:latin typeface="Meiryo UI" panose="020B0604030504040204" pitchFamily="34" charset="-128"/>
                          <a:ea typeface="Meiryo UI" panose="020B0604030504040204" pitchFamily="34" charset="-128"/>
                        </a:rPr>
                        <a:t>の算定・表示の促進</a:t>
                      </a:r>
                      <a:endParaRPr kumimoji="1" lang="ja-JP" altLang="en-US" sz="1400" b="0" u="sng" strike="sng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311923888"/>
                  </a:ext>
                </a:extLst>
              </a:tr>
              <a:tr h="42164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民間事業者のポイント制度と連携した持続可能性に配慮した消費行動の促進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環境配慮消費行動促進に向けた脱炭素ポイント付与制度普及事業を実施</a:t>
                      </a: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幅広い業種・業態の事業者がポイント付与を行う際に役立つガイドラインを活用し、民間事業者での自立的な実施に向けた事業者に対する働きかけの実施等</a:t>
                      </a:r>
                    </a:p>
                  </a:txBody>
                  <a:tcPr marL="36000" marR="36000"/>
                </a:tc>
                <a:extLst>
                  <a:ext uri="{0D108BD9-81ED-4DB2-BD59-A6C34878D82A}">
                    <a16:rowId xmlns:a16="http://schemas.microsoft.com/office/drawing/2014/main" val="429735350"/>
                  </a:ext>
                </a:extLst>
              </a:tr>
            </a:tbl>
          </a:graphicData>
        </a:graphic>
      </p:graphicFrame>
      <p:graphicFrame>
        <p:nvGraphicFramePr>
          <p:cNvPr id="54" name="表 53">
            <a:extLst>
              <a:ext uri="{FF2B5EF4-FFF2-40B4-BE49-F238E27FC236}">
                <a16:creationId xmlns:a16="http://schemas.microsoft.com/office/drawing/2014/main" id="{EBE6C6E6-0D95-4A7F-B29F-A991EB66B05B}"/>
              </a:ext>
            </a:extLst>
          </p:cNvPr>
          <p:cNvGraphicFramePr>
            <a:graphicFrameLocks noGrp="1"/>
          </p:cNvGraphicFramePr>
          <p:nvPr>
            <p:extLst>
              <p:ext uri="{D42A27DB-BD31-4B8C-83A1-F6EECF244321}">
                <p14:modId xmlns:p14="http://schemas.microsoft.com/office/powerpoint/2010/main" val="2868356813"/>
              </p:ext>
            </p:extLst>
          </p:nvPr>
        </p:nvGraphicFramePr>
        <p:xfrm>
          <a:off x="193048" y="5938728"/>
          <a:ext cx="13356024" cy="3254360"/>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730440">
                  <a:extLst>
                    <a:ext uri="{9D8B030D-6E8A-4147-A177-3AD203B41FA5}">
                      <a16:colId xmlns:a16="http://schemas.microsoft.com/office/drawing/2014/main" val="2710380831"/>
                    </a:ext>
                  </a:extLst>
                </a:gridCol>
                <a:gridCol w="4608512">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89048">
                  <a:extLst>
                    <a:ext uri="{9D8B030D-6E8A-4147-A177-3AD203B41FA5}">
                      <a16:colId xmlns:a16="http://schemas.microsoft.com/office/drawing/2014/main" val="408412916"/>
                    </a:ext>
                  </a:extLst>
                </a:gridCol>
              </a:tblGrid>
              <a:tr h="237701">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tc>
                <a:tc gridSpan="2">
                  <a:txBody>
                    <a:bodyP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8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tc>
                <a:extLst>
                  <a:ext uri="{0D108BD9-81ED-4DB2-BD59-A6C34878D82A}">
                    <a16:rowId xmlns:a16="http://schemas.microsoft.com/office/drawing/2014/main" val="4229113305"/>
                  </a:ext>
                </a:extLst>
              </a:tr>
              <a:tr h="386147">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優良事例の情報発信等によるサプライチェーン全体での排出削減の促進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「サプライチェーン全体の</a:t>
                      </a:r>
                      <a:r>
                        <a:rPr kumimoji="1" lang="en-US" altLang="ja-JP" sz="1400" b="0" dirty="0">
                          <a:solidFill>
                            <a:schemeClr val="tx1"/>
                          </a:solidFill>
                          <a:latin typeface="Meiryo UI" panose="020B0604030504040204" pitchFamily="50" charset="-128"/>
                          <a:ea typeface="Meiryo UI" panose="020B0604030504040204" pitchFamily="50" charset="-128"/>
                        </a:rPr>
                        <a:t>CO₂</a:t>
                      </a:r>
                      <a:r>
                        <a:rPr kumimoji="1" lang="ja-JP" altLang="en-US" sz="1400" b="0" dirty="0">
                          <a:solidFill>
                            <a:schemeClr val="tx1"/>
                          </a:solidFill>
                          <a:latin typeface="Meiryo UI" panose="020B0604030504040204" pitchFamily="50" charset="-128"/>
                          <a:ea typeface="Meiryo UI" panose="020B0604030504040204" pitchFamily="50" charset="-128"/>
                        </a:rPr>
                        <a:t>排出量見える化事業」の実施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見える化モデル事業で対象とする業種の拡大、構築した算定モデルの水平展開</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1162381510"/>
                  </a:ext>
                </a:extLst>
              </a:tr>
              <a:tr h="227139">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b="0" dirty="0">
                          <a:solidFill>
                            <a:schemeClr val="tx1"/>
                          </a:solidFill>
                          <a:latin typeface="Meiryo UI" panose="020B0604030504040204" pitchFamily="50" charset="-128"/>
                          <a:ea typeface="Meiryo UI" panose="020B0604030504040204" pitchFamily="50" charset="-128"/>
                        </a:rPr>
                        <a:t>CO2</a:t>
                      </a:r>
                      <a:r>
                        <a:rPr kumimoji="1" lang="ja-JP" altLang="en-US" sz="1400" b="0" dirty="0">
                          <a:solidFill>
                            <a:schemeClr val="tx1"/>
                          </a:solidFill>
                          <a:latin typeface="Meiryo UI" panose="020B0604030504040204" pitchFamily="50" charset="-128"/>
                          <a:ea typeface="Meiryo UI" panose="020B0604030504040204" pitchFamily="50" charset="-128"/>
                        </a:rPr>
                        <a:t>削減クレジットの活用や技術支援等</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strike="noStrike" dirty="0">
                          <a:solidFill>
                            <a:schemeClr val="tx1"/>
                          </a:solidFill>
                          <a:latin typeface="Meiryo UI" panose="020B0604030504040204" pitchFamily="50" charset="-128"/>
                          <a:ea typeface="Meiryo UI" panose="020B0604030504040204" pitchFamily="50" charset="-128"/>
                        </a:rPr>
                        <a:t>「クレジットを活用した脱炭素経営促進事業」の実施</a:t>
                      </a:r>
                      <a:endParaRPr kumimoji="1" lang="en-US" altLang="ja-JP" sz="1400" b="0" u="none" strike="no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en-US" altLang="ja-JP" sz="1400" b="0" strike="noStrike" dirty="0">
                          <a:solidFill>
                            <a:schemeClr val="tx1"/>
                          </a:solidFill>
                          <a:latin typeface="Meiryo UI" panose="020B0604030504040204" pitchFamily="50" charset="-128"/>
                          <a:ea typeface="Meiryo UI" panose="020B0604030504040204" pitchFamily="50" charset="-128"/>
                        </a:rPr>
                        <a:t>CO2</a:t>
                      </a:r>
                      <a:r>
                        <a:rPr kumimoji="1" lang="ja-JP" altLang="en-US" sz="1400" b="0" strike="noStrike" dirty="0">
                          <a:solidFill>
                            <a:schemeClr val="tx1"/>
                          </a:solidFill>
                          <a:latin typeface="Meiryo UI" panose="020B0604030504040204" pitchFamily="50" charset="-128"/>
                          <a:ea typeface="Meiryo UI" panose="020B0604030504040204" pitchFamily="50" charset="-128"/>
                        </a:rPr>
                        <a:t>削減効果のモニタリング結果の集約、年度末にクレジット化</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323655">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地域金融機関による</a:t>
                      </a:r>
                      <a:r>
                        <a:rPr kumimoji="1" lang="en-US" altLang="ja-JP" sz="1400" b="0" dirty="0">
                          <a:solidFill>
                            <a:schemeClr val="tx1"/>
                          </a:solidFill>
                          <a:latin typeface="Meiryo UI" panose="020B0604030504040204" pitchFamily="50" charset="-128"/>
                          <a:ea typeface="Meiryo UI" panose="020B0604030504040204" pitchFamily="50" charset="-128"/>
                        </a:rPr>
                        <a:t>ESG</a:t>
                      </a:r>
                      <a:r>
                        <a:rPr kumimoji="1" lang="ja-JP" altLang="en-US" sz="1400" b="0" dirty="0">
                          <a:solidFill>
                            <a:schemeClr val="tx1"/>
                          </a:solidFill>
                          <a:latin typeface="Meiryo UI" panose="020B0604030504040204" pitchFamily="50" charset="-128"/>
                          <a:ea typeface="Meiryo UI" panose="020B0604030504040204" pitchFamily="50" charset="-128"/>
                        </a:rPr>
                        <a:t>投資の活性化や中小事業者の脱炭素経営の促進</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「脱炭素経営宣言促進事業」の実施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地域金融機関等の支援機関と連携したセミナーの実施</a:t>
                      </a:r>
                      <a:endParaRPr kumimoji="1" lang="ja-JP" altLang="en-US" sz="1400" u="sng" strike="sngStrik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400" b="0" u="none" strike="noStrike" dirty="0">
                          <a:solidFill>
                            <a:schemeClr val="tx1"/>
                          </a:solidFill>
                          <a:latin typeface="Meiryo UI" panose="020B0604030504040204" pitchFamily="50" charset="-128"/>
                          <a:ea typeface="Meiryo UI" panose="020B0604030504040204" pitchFamily="50" charset="-128"/>
                        </a:rPr>
                        <a:t>ESG</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投融資の活性化施策の検討</a:t>
                      </a:r>
                      <a:endParaRPr kumimoji="1" lang="ja-JP" altLang="en-US" sz="1400" b="0" u="sng"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731519576"/>
                  </a:ext>
                </a:extLst>
              </a:tr>
              <a:tr h="464837">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府有施設の建て替え時における</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化の検討</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府有建築物の新築（建替えを含む）の</a:t>
                      </a:r>
                      <a:r>
                        <a:rPr kumimoji="1" lang="en-US" altLang="ja-JP" sz="1400" b="0" dirty="0">
                          <a:solidFill>
                            <a:schemeClr val="tx1"/>
                          </a:solidFill>
                          <a:latin typeface="Meiryo UI" panose="020B0604030504040204" pitchFamily="50" charset="-128"/>
                          <a:ea typeface="Meiryo UI" panose="020B0604030504040204" pitchFamily="50" charset="-128"/>
                        </a:rPr>
                        <a:t>ZEB</a:t>
                      </a:r>
                      <a:r>
                        <a:rPr kumimoji="1" lang="ja-JP" altLang="en-US" sz="1400" b="0" dirty="0">
                          <a:solidFill>
                            <a:schemeClr val="tx1"/>
                          </a:solidFill>
                          <a:latin typeface="Meiryo UI" panose="020B0604030504040204" pitchFamily="50" charset="-128"/>
                          <a:ea typeface="Meiryo UI" panose="020B0604030504040204" pitchFamily="50" charset="-128"/>
                        </a:rPr>
                        <a:t>化方針策定</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新築等については</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化方針に基づき、</a:t>
                      </a:r>
                      <a:r>
                        <a:rPr kumimoji="1" lang="en-US" altLang="ja-JP" sz="1400" b="0" u="none" dirty="0">
                          <a:solidFill>
                            <a:schemeClr val="tx1"/>
                          </a:solidFill>
                          <a:latin typeface="Meiryo UI" panose="020B0604030504040204" pitchFamily="50" charset="-128"/>
                          <a:ea typeface="Meiryo UI" panose="020B0604030504040204" pitchFamily="50" charset="-128"/>
                        </a:rPr>
                        <a:t>ZEB</a:t>
                      </a:r>
                      <a:r>
                        <a:rPr kumimoji="1" lang="ja-JP" altLang="en-US" sz="1400" b="0" u="none" dirty="0">
                          <a:solidFill>
                            <a:schemeClr val="tx1"/>
                          </a:solidFill>
                          <a:latin typeface="Meiryo UI" panose="020B0604030504040204" pitchFamily="50" charset="-128"/>
                          <a:ea typeface="Meiryo UI" panose="020B0604030504040204" pitchFamily="50" charset="-128"/>
                        </a:rPr>
                        <a:t>化を推進</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府有建築物の現状のＢＥＩを把握する調査を検討</a:t>
                      </a:r>
                      <a:endParaRPr kumimoji="1" lang="ja-JP" altLang="en-US" sz="1400" b="0" u="none" strike="sng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694469589"/>
                  </a:ext>
                </a:extLst>
              </a:tr>
              <a:tr h="307696">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中小事業者の脱炭素化の取組みへの補助を実施</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kern="1200" dirty="0">
                          <a:solidFill>
                            <a:schemeClr val="tx1"/>
                          </a:solidFill>
                          <a:effectLst/>
                          <a:latin typeface="Meiryo UI" panose="020B0604030504040204" pitchFamily="50" charset="-128"/>
                          <a:ea typeface="Meiryo UI" panose="020B0604030504040204" pitchFamily="50" charset="-128"/>
                          <a:cs typeface="+mn-cs"/>
                        </a:rPr>
                        <a:t>中小事業者向け補助金事業を実施（</a:t>
                      </a:r>
                      <a:r>
                        <a:rPr kumimoji="1" lang="en-US" altLang="zh-TW" sz="1400" b="0" dirty="0">
                          <a:solidFill>
                            <a:schemeClr val="tx1"/>
                          </a:solidFill>
                          <a:latin typeface="Meiryo UI" panose="020B0604030504040204" pitchFamily="50" charset="-128"/>
                          <a:ea typeface="Meiryo UI" panose="020B0604030504040204" pitchFamily="50" charset="-128"/>
                        </a:rPr>
                        <a:t>LED</a:t>
                      </a:r>
                      <a:r>
                        <a:rPr kumimoji="1" lang="ja-JP" altLang="en-US" sz="1400" b="0" dirty="0">
                          <a:solidFill>
                            <a:schemeClr val="tx1"/>
                          </a:solidFill>
                          <a:latin typeface="Meiryo UI" panose="020B0604030504040204" pitchFamily="50" charset="-128"/>
                          <a:ea typeface="Meiryo UI" panose="020B0604030504040204" pitchFamily="50" charset="-128"/>
                        </a:rPr>
                        <a:t>、対策計画書に基づく省エネ・再エネ設備）</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kern="1200" dirty="0">
                          <a:solidFill>
                            <a:schemeClr val="tx1"/>
                          </a:solidFill>
                          <a:effectLst/>
                          <a:latin typeface="Meiryo UI" panose="020B0604030504040204" pitchFamily="50" charset="-128"/>
                          <a:ea typeface="Meiryo UI" panose="020B0604030504040204" pitchFamily="50" charset="-128"/>
                          <a:cs typeface="+mn-cs"/>
                        </a:rPr>
                        <a:t>中小事業者向け</a:t>
                      </a:r>
                      <a:r>
                        <a:rPr kumimoji="1" lang="ja-JP" altLang="en-US" sz="1400" b="0" dirty="0">
                          <a:solidFill>
                            <a:schemeClr val="tx1"/>
                          </a:solidFill>
                          <a:latin typeface="Meiryo UI" panose="020B0604030504040204" pitchFamily="50" charset="-128"/>
                          <a:ea typeface="Meiryo UI" panose="020B0604030504040204" pitchFamily="50" charset="-128"/>
                        </a:rPr>
                        <a:t>対策計画書に基づく省エネ・再エネ設備</a:t>
                      </a:r>
                      <a:r>
                        <a:rPr kumimoji="1" lang="ja-JP" altLang="en-US" sz="1400" b="0" kern="1200" dirty="0">
                          <a:solidFill>
                            <a:schemeClr val="tx1"/>
                          </a:solidFill>
                          <a:effectLst/>
                          <a:latin typeface="Meiryo UI" panose="020B0604030504040204" pitchFamily="50" charset="-128"/>
                          <a:ea typeface="Meiryo UI" panose="020B0604030504040204" pitchFamily="50" charset="-128"/>
                          <a:cs typeface="+mn-cs"/>
                        </a:rPr>
                        <a:t>補助金事業の実施</a:t>
                      </a:r>
                      <a:endParaRPr kumimoji="1" lang="en-US" altLang="ja-JP" sz="1400" b="0" kern="1200" dirty="0">
                        <a:solidFill>
                          <a:schemeClr val="tx1"/>
                        </a:solidFill>
                        <a:effectLst/>
                        <a:latin typeface="Meiryo UI" panose="020B0604030504040204" pitchFamily="50" charset="-128"/>
                        <a:ea typeface="Meiryo UI" panose="020B0604030504040204" pitchFamily="50" charset="-128"/>
                        <a:cs typeface="+mn-cs"/>
                      </a:endParaRPr>
                    </a:p>
                  </a:txBody>
                  <a:tcPr marL="36000" marR="36000"/>
                </a:tc>
                <a:extLst>
                  <a:ext uri="{0D108BD9-81ED-4DB2-BD59-A6C34878D82A}">
                    <a16:rowId xmlns:a16="http://schemas.microsoft.com/office/drawing/2014/main" val="2311923888"/>
                  </a:ext>
                </a:extLst>
              </a:tr>
              <a:tr h="299499">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環境配慮の模範となる建築物に対する顕彰制度の実施</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おおさか環境にやさしい建築賞、おおさか気候変動対策賞特別賞（愛称　</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涼”デザイン建築賞）の実施</a:t>
                      </a:r>
                      <a:endParaRPr kumimoji="1" lang="ja-JP" altLang="en-US" sz="1400" b="0"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　“</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涼”デザイン建築賞における</a:t>
                      </a:r>
                      <a:r>
                        <a:rPr kumimoji="1" lang="en-US" altLang="ja-JP" sz="1400" b="0" u="none" strike="noStrike" dirty="0">
                          <a:solidFill>
                            <a:schemeClr val="tx1"/>
                          </a:solidFill>
                          <a:latin typeface="Meiryo UI" panose="020B0604030504040204" pitchFamily="50" charset="-128"/>
                          <a:ea typeface="Meiryo UI" panose="020B0604030504040204" pitchFamily="50" charset="-128"/>
                        </a:rPr>
                        <a:t>ZEH</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a:t>
                      </a:r>
                      <a:r>
                        <a:rPr kumimoji="1" lang="en-US" altLang="ja-JP" sz="1400" b="0" u="none" strike="noStrike" dirty="0">
                          <a:solidFill>
                            <a:schemeClr val="tx1"/>
                          </a:solidFill>
                          <a:latin typeface="Meiryo UI" panose="020B0604030504040204" pitchFamily="50" charset="-128"/>
                          <a:ea typeface="Meiryo UI" panose="020B0604030504040204" pitchFamily="50" charset="-128"/>
                        </a:rPr>
                        <a:t>ZEB</a:t>
                      </a:r>
                      <a:r>
                        <a:rPr kumimoji="1" lang="ja-JP" altLang="en-US" sz="1400" b="0" u="none" strike="noStrike" dirty="0">
                          <a:solidFill>
                            <a:schemeClr val="tx1"/>
                          </a:solidFill>
                          <a:latin typeface="Meiryo UI" panose="020B0604030504040204" pitchFamily="50" charset="-128"/>
                          <a:ea typeface="Meiryo UI" panose="020B0604030504040204" pitchFamily="50" charset="-128"/>
                        </a:rPr>
                        <a:t>の評価追加検討</a:t>
                      </a:r>
                      <a:endParaRPr kumimoji="1" lang="ja-JP" altLang="en-US" sz="1400" b="0" u="sng" strike="no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429735350"/>
                  </a:ext>
                </a:extLst>
              </a:tr>
              <a:tr h="316622">
                <a:tc>
                  <a:txBody>
                    <a:bodyPr/>
                    <a:lstStyle/>
                    <a:p>
                      <a:pPr algn="ctr">
                        <a:lnSpc>
                          <a:spcPts val="1300"/>
                        </a:lnSpc>
                      </a:pPr>
                      <a:r>
                        <a:rPr kumimoji="1" lang="ja-JP" altLang="en-US" sz="1400" dirty="0">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脱炭素化に向けた技術開発の誘発・加速</a:t>
                      </a:r>
                    </a:p>
                  </a:txBody>
                  <a:tcPr marL="36000" marR="36000"/>
                </a:tc>
                <a:tc>
                  <a:txBody>
                    <a:bodyPr/>
                    <a:lstStyle/>
                    <a:p>
                      <a:pPr>
                        <a:lnSpc>
                          <a:spcPts val="1400"/>
                        </a:lnSpc>
                        <a:spcBef>
                          <a:spcPts val="0"/>
                        </a:spcBef>
                      </a:pPr>
                      <a:r>
                        <a:rPr kumimoji="1" lang="ja-JP" altLang="en-US" sz="1400" b="0" dirty="0">
                          <a:solidFill>
                            <a:schemeClr val="tx1"/>
                          </a:solidFill>
                          <a:latin typeface="Meiryo UI" panose="020B0604030504040204" pitchFamily="50" charset="-128"/>
                          <a:ea typeface="Meiryo UI" panose="020B0604030504040204" pitchFamily="50" charset="-128"/>
                        </a:rPr>
                        <a:t>「環境・エネルギー先進技術普及啓発事業」の実施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環境・エネルギー先進技術の情報収集・発信</a:t>
                      </a:r>
                    </a:p>
                  </a:txBody>
                  <a:tcPr marL="36000" marR="36000"/>
                </a:tc>
                <a:extLst>
                  <a:ext uri="{0D108BD9-81ED-4DB2-BD59-A6C34878D82A}">
                    <a16:rowId xmlns:a16="http://schemas.microsoft.com/office/drawing/2014/main" val="2339049217"/>
                  </a:ext>
                </a:extLst>
              </a:tr>
            </a:tbl>
          </a:graphicData>
        </a:graphic>
      </p:graphicFrame>
      <p:sp>
        <p:nvSpPr>
          <p:cNvPr id="2" name="スライド番号プレースホルダー 1">
            <a:extLst>
              <a:ext uri="{FF2B5EF4-FFF2-40B4-BE49-F238E27FC236}">
                <a16:creationId xmlns:a16="http://schemas.microsoft.com/office/drawing/2014/main" id="{4F92BF10-996C-4855-95FF-45C8A6EF24EE}"/>
              </a:ext>
            </a:extLst>
          </p:cNvPr>
          <p:cNvSpPr>
            <a:spLocks noGrp="1"/>
          </p:cNvSpPr>
          <p:nvPr>
            <p:ph type="sldNum" sz="quarter" idx="12"/>
          </p:nvPr>
        </p:nvSpPr>
        <p:spPr>
          <a:xfrm>
            <a:off x="10309827" y="9120802"/>
            <a:ext cx="3191881" cy="511175"/>
          </a:xfrm>
        </p:spPr>
        <p:txBody>
          <a:bodyPr/>
          <a:lstStyle/>
          <a:p>
            <a:fld id="{03334358-8247-4568-97F9-9763B8C66191}" type="slidenum">
              <a:rPr kumimoji="1" lang="ja-JP" altLang="en-US" smtClean="0"/>
              <a:t>4</a:t>
            </a:fld>
            <a:endParaRPr kumimoji="1" lang="ja-JP" altLang="en-US" dirty="0"/>
          </a:p>
        </p:txBody>
      </p:sp>
    </p:spTree>
    <p:extLst>
      <p:ext uri="{BB962C8B-B14F-4D97-AF65-F5344CB8AC3E}">
        <p14:creationId xmlns:p14="http://schemas.microsoft.com/office/powerpoint/2010/main" val="368038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82224" y="474928"/>
            <a:ext cx="13515040" cy="906872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48912" y="870800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角丸四角形 16"/>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sp>
        <p:nvSpPr>
          <p:cNvPr id="20" name="正方形/長方形 19"/>
          <p:cNvSpPr/>
          <p:nvPr/>
        </p:nvSpPr>
        <p:spPr>
          <a:xfrm>
            <a:off x="4831714" y="659783"/>
            <a:ext cx="3881012"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　ー：計画未記載</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8774864" y="659783"/>
            <a:ext cx="4772257"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a:grpSpLocks noChangeAspect="1"/>
          </p:cNvGrpSpPr>
          <p:nvPr/>
        </p:nvGrpSpPr>
        <p:grpSpPr>
          <a:xfrm>
            <a:off x="7760014" y="37134"/>
            <a:ext cx="4969454" cy="423459"/>
            <a:chOff x="6029203" y="46261"/>
            <a:chExt cx="5407394" cy="460777"/>
          </a:xfrm>
        </p:grpSpPr>
        <p:pic>
          <p:nvPicPr>
            <p:cNvPr id="28"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3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3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1" name="図 4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2"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3"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4"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45"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graphicFrame>
        <p:nvGraphicFramePr>
          <p:cNvPr id="39" name="表 38">
            <a:extLst>
              <a:ext uri="{FF2B5EF4-FFF2-40B4-BE49-F238E27FC236}">
                <a16:creationId xmlns:a16="http://schemas.microsoft.com/office/drawing/2014/main" id="{691CA11A-D365-4494-B66D-9E01E21F673E}"/>
              </a:ext>
            </a:extLst>
          </p:cNvPr>
          <p:cNvGraphicFramePr>
            <a:graphicFrameLocks noGrp="1"/>
          </p:cNvGraphicFramePr>
          <p:nvPr>
            <p:extLst>
              <p:ext uri="{D42A27DB-BD31-4B8C-83A1-F6EECF244321}">
                <p14:modId xmlns:p14="http://schemas.microsoft.com/office/powerpoint/2010/main" val="1796756755"/>
              </p:ext>
            </p:extLst>
          </p:nvPr>
        </p:nvGraphicFramePr>
        <p:xfrm>
          <a:off x="215008" y="1298556"/>
          <a:ext cx="13305920" cy="3182137"/>
        </p:xfrm>
        <a:graphic>
          <a:graphicData uri="http://schemas.openxmlformats.org/drawingml/2006/table">
            <a:tbl>
              <a:tblPr firstRow="1" bandRow="1">
                <a:tableStyleId>{F5AB1C69-6EDB-4FF4-983F-18BD219EF322}</a:tableStyleId>
              </a:tblPr>
              <a:tblGrid>
                <a:gridCol w="609704">
                  <a:extLst>
                    <a:ext uri="{9D8B030D-6E8A-4147-A177-3AD203B41FA5}">
                      <a16:colId xmlns:a16="http://schemas.microsoft.com/office/drawing/2014/main" val="697526888"/>
                    </a:ext>
                  </a:extLst>
                </a:gridCol>
                <a:gridCol w="3873414">
                  <a:extLst>
                    <a:ext uri="{9D8B030D-6E8A-4147-A177-3AD203B41FA5}">
                      <a16:colId xmlns:a16="http://schemas.microsoft.com/office/drawing/2014/main" val="2710380831"/>
                    </a:ext>
                  </a:extLst>
                </a:gridCol>
                <a:gridCol w="4483119">
                  <a:extLst>
                    <a:ext uri="{9D8B030D-6E8A-4147-A177-3AD203B41FA5}">
                      <a16:colId xmlns:a16="http://schemas.microsoft.com/office/drawing/2014/main" val="1392995458"/>
                    </a:ext>
                  </a:extLst>
                </a:gridCol>
                <a:gridCol w="215214">
                  <a:extLst>
                    <a:ext uri="{9D8B030D-6E8A-4147-A177-3AD203B41FA5}">
                      <a16:colId xmlns:a16="http://schemas.microsoft.com/office/drawing/2014/main" val="4062590559"/>
                    </a:ext>
                  </a:extLst>
                </a:gridCol>
                <a:gridCol w="4124469">
                  <a:extLst>
                    <a:ext uri="{9D8B030D-6E8A-4147-A177-3AD203B41FA5}">
                      <a16:colId xmlns:a16="http://schemas.microsoft.com/office/drawing/2014/main" val="408412916"/>
                    </a:ext>
                  </a:extLst>
                </a:gridCol>
              </a:tblGrid>
              <a:tr h="23013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576000">
                <a:tc>
                  <a:txBody>
                    <a:bodyPr/>
                    <a:lstStyle/>
                    <a:p>
                      <a:pPr algn="ctr">
                        <a:lnSpc>
                          <a:spcPts val="13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市町村による再エネ電気の調達促進</a:t>
                      </a:r>
                    </a:p>
                  </a:txBody>
                  <a:tcPr marL="36000" marR="36000" marT="36000" marB="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スマ協、</a:t>
                      </a:r>
                      <a:r>
                        <a:rPr kumimoji="1" lang="en-US" altLang="ja-JP" sz="1400" strike="noStrike" dirty="0">
                          <a:solidFill>
                            <a:schemeClr val="tx1"/>
                          </a:solidFill>
                          <a:latin typeface="Meiryo UI" panose="020B0604030504040204" pitchFamily="50" charset="-128"/>
                          <a:ea typeface="Meiryo UI" panose="020B0604030504040204" pitchFamily="50" charset="-128"/>
                        </a:rPr>
                        <a:t>ZCC</a:t>
                      </a:r>
                      <a:r>
                        <a:rPr kumimoji="1" lang="ja-JP" altLang="en-US" sz="1400" strike="noStrike" dirty="0" err="1">
                          <a:solidFill>
                            <a:schemeClr val="tx1"/>
                          </a:solidFill>
                          <a:latin typeface="Meiryo UI" panose="020B0604030504040204" pitchFamily="50" charset="-128"/>
                          <a:ea typeface="Meiryo UI" panose="020B0604030504040204" pitchFamily="50" charset="-128"/>
                        </a:rPr>
                        <a:t>、</a:t>
                      </a:r>
                      <a:r>
                        <a:rPr kumimoji="1" lang="ja-JP" altLang="en-US" sz="1400" strike="noStrike" dirty="0">
                          <a:solidFill>
                            <a:schemeClr val="tx1"/>
                          </a:solidFill>
                          <a:latin typeface="Meiryo UI" panose="020B0604030504040204" pitchFamily="50" charset="-128"/>
                          <a:ea typeface="Meiryo UI" panose="020B0604030504040204" pitchFamily="50" charset="-128"/>
                        </a:rPr>
                        <a:t>市町村ブロック会議等での情報提供</a:t>
                      </a: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strike="noStrike" dirty="0">
                          <a:solidFill>
                            <a:schemeClr val="tx1"/>
                          </a:solidFill>
                          <a:latin typeface="Meiryo UI" panose="020B0604030504040204" pitchFamily="50" charset="-128"/>
                          <a:ea typeface="Meiryo UI" panose="020B0604030504040204" pitchFamily="50" charset="-128"/>
                        </a:rPr>
                        <a:t>スマ協等を通じた市庁舎等の再エネ電気調達に向けた支援及び市町村の再エネ電力共同調達に</a:t>
                      </a:r>
                      <a:r>
                        <a:rPr kumimoji="1" lang="ja-JP" altLang="en-US" sz="1400" strike="noStrike" dirty="0">
                          <a:solidFill>
                            <a:schemeClr val="tx1"/>
                          </a:solidFill>
                          <a:latin typeface="Meiryo UI" panose="020B0604030504040204" pitchFamily="50" charset="-128"/>
                          <a:ea typeface="Meiryo UI" panose="020B0604030504040204" pitchFamily="50" charset="-128"/>
                        </a:rPr>
                        <a:t>向けた検討</a:t>
                      </a:r>
                    </a:p>
                  </a:txBody>
                  <a:tcPr marL="36000" marR="36000" marT="36000" marB="36000"/>
                </a:tc>
                <a:extLst>
                  <a:ext uri="{0D108BD9-81ED-4DB2-BD59-A6C34878D82A}">
                    <a16:rowId xmlns:a16="http://schemas.microsoft.com/office/drawing/2014/main" val="2457983479"/>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条例の多量排出事業者の届出制度における再エネ利用状況の追加</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新制度の報告事項に盛り込み、条例届出制度に関する説明会等を実施</a:t>
                      </a: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再エネ利用状況の把握・分析</a:t>
                      </a:r>
                    </a:p>
                  </a:txBody>
                  <a:tcPr marL="36000" marR="36000" marT="36000" marB="36000"/>
                </a:tc>
                <a:extLst>
                  <a:ext uri="{0D108BD9-81ED-4DB2-BD59-A6C34878D82A}">
                    <a16:rowId xmlns:a16="http://schemas.microsoft.com/office/drawing/2014/main" val="1162381510"/>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小売電気事業者の電力販売量・再エネ導入量等に関する計画書・報告書制度の創設</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新たな計画書・報告書制度の運用を開始。計画書の評価が優良な届出者を</a:t>
                      </a:r>
                      <a:r>
                        <a:rPr kumimoji="1" lang="en-US" altLang="ja-JP" sz="1400" strike="noStrike" dirty="0">
                          <a:solidFill>
                            <a:schemeClr val="tx1"/>
                          </a:solidFill>
                          <a:latin typeface="Meiryo UI" panose="020B0604030504040204" pitchFamily="50" charset="-128"/>
                          <a:ea typeface="Meiryo UI" panose="020B0604030504040204" pitchFamily="50" charset="-128"/>
                        </a:rPr>
                        <a:t>HP</a:t>
                      </a:r>
                      <a:r>
                        <a:rPr kumimoji="1" lang="ja-JP" altLang="en-US" sz="1400" strike="noStrike" dirty="0">
                          <a:solidFill>
                            <a:schemeClr val="tx1"/>
                          </a:solidFill>
                          <a:latin typeface="Meiryo UI" panose="020B0604030504040204" pitchFamily="50" charset="-128"/>
                          <a:ea typeface="Meiryo UI" panose="020B0604030504040204" pitchFamily="50" charset="-128"/>
                        </a:rPr>
                        <a:t>で公表</a:t>
                      </a:r>
                      <a:endParaRPr kumimoji="1" lang="ja-JP" altLang="en-US" sz="1400" strike="noStrike" dirty="0">
                        <a:solidFill>
                          <a:schemeClr val="tx1"/>
                        </a:solidFill>
                        <a:highlight>
                          <a:srgbClr val="FFFF00"/>
                        </a:highlight>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提出された計画書等を活用し、府</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上での</a:t>
                      </a:r>
                      <a:r>
                        <a:rPr kumimoji="1" lang="en-US" altLang="ja-JP" sz="1400" dirty="0">
                          <a:solidFill>
                            <a:schemeClr val="tx1"/>
                          </a:solidFill>
                          <a:latin typeface="Meiryo UI" panose="020B0604030504040204" pitchFamily="50" charset="-128"/>
                          <a:ea typeface="Meiryo UI" panose="020B0604030504040204" pitchFamily="50" charset="-128"/>
                        </a:rPr>
                        <a:t>RE</a:t>
                      </a:r>
                      <a:r>
                        <a:rPr kumimoji="1" lang="ja-JP" altLang="en-US" sz="1400" dirty="0">
                          <a:solidFill>
                            <a:schemeClr val="tx1"/>
                          </a:solidFill>
                          <a:latin typeface="Meiryo UI" panose="020B0604030504040204" pitchFamily="50" charset="-128"/>
                          <a:ea typeface="Meiryo UI" panose="020B0604030504040204" pitchFamily="50" charset="-128"/>
                        </a:rPr>
                        <a:t>メニューの発信等、府域の再エネ拡大に向けた取組みを促進</a:t>
                      </a:r>
                    </a:p>
                  </a:txBody>
                  <a:tcPr marL="36000" marR="36000" marT="36000" marB="36000"/>
                </a:tc>
                <a:extLst>
                  <a:ext uri="{0D108BD9-81ED-4DB2-BD59-A6C34878D82A}">
                    <a16:rowId xmlns:a16="http://schemas.microsoft.com/office/drawing/2014/main" val="3542377473"/>
                  </a:ext>
                </a:extLst>
              </a:tr>
              <a:tr h="64800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自家消費型の太陽光発電の導入モデルの普及促進</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他自治体や企業の取組事例等の情報収集・発信</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「事業者向け太陽光発電の共同調達支援事業」の実施</a:t>
                      </a:r>
                    </a:p>
                  </a:txBody>
                  <a:tcPr marL="36000" marR="36000" marT="36000" marB="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セミナー等による導入事例の情報発信</a:t>
                      </a:r>
                      <a:endParaRPr kumimoji="1" lang="en-US" altLang="ja-JP" sz="1400" b="0" strike="noStrike" dirty="0">
                        <a:solidFill>
                          <a:schemeClr val="tx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3389725794"/>
                  </a:ext>
                </a:extLst>
              </a:tr>
              <a:tr h="576000">
                <a:tc>
                  <a:txBody>
                    <a:bodyPr/>
                    <a:lstStyle/>
                    <a:p>
                      <a:pPr marL="0" marR="0" lvl="0" indent="0" algn="ctr"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共同購入支援事業等による太陽光発電及び蓄電池の普及促進</a:t>
                      </a:r>
                    </a:p>
                  </a:txBody>
                  <a:tcPr marL="36000" marR="36000" marT="36000" marB="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太陽光パネル・蓄電池の共同購入支援事業等</a:t>
                      </a:r>
                    </a:p>
                  </a:txBody>
                  <a:tcPr marL="36000" marR="36000" marT="36000" marB="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marT="36000" marB="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共同購入支援事業について、広報の改善や拡大等の実施</a:t>
                      </a:r>
                    </a:p>
                  </a:txBody>
                  <a:tcPr marL="36000" marR="36000" marT="36000" marB="36000"/>
                </a:tc>
                <a:extLst>
                  <a:ext uri="{0D108BD9-81ED-4DB2-BD59-A6C34878D82A}">
                    <a16:rowId xmlns:a16="http://schemas.microsoft.com/office/drawing/2014/main" val="3814813181"/>
                  </a:ext>
                </a:extLst>
              </a:tr>
            </a:tbl>
          </a:graphicData>
        </a:graphic>
      </p:graphicFrame>
      <p:sp>
        <p:nvSpPr>
          <p:cNvPr id="47" name="正方形/長方形 46">
            <a:extLst>
              <a:ext uri="{FF2B5EF4-FFF2-40B4-BE49-F238E27FC236}">
                <a16:creationId xmlns:a16="http://schemas.microsoft.com/office/drawing/2014/main" id="{BF5D625D-89BE-4E96-8860-C48662C67C21}"/>
              </a:ext>
            </a:extLst>
          </p:cNvPr>
          <p:cNvSpPr/>
          <p:nvPr/>
        </p:nvSpPr>
        <p:spPr>
          <a:xfrm>
            <a:off x="177430" y="4707876"/>
            <a:ext cx="4536504"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　輸送・移動における脱炭素化に向けた取組促進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0" name="表 49">
            <a:extLst>
              <a:ext uri="{FF2B5EF4-FFF2-40B4-BE49-F238E27FC236}">
                <a16:creationId xmlns:a16="http://schemas.microsoft.com/office/drawing/2014/main" id="{E555995A-74A4-4769-A292-3F1C10609391}"/>
              </a:ext>
            </a:extLst>
          </p:cNvPr>
          <p:cNvGraphicFramePr>
            <a:graphicFrameLocks noGrp="1"/>
          </p:cNvGraphicFramePr>
          <p:nvPr>
            <p:extLst>
              <p:ext uri="{D42A27DB-BD31-4B8C-83A1-F6EECF244321}">
                <p14:modId xmlns:p14="http://schemas.microsoft.com/office/powerpoint/2010/main" val="1662474226"/>
              </p:ext>
            </p:extLst>
          </p:nvPr>
        </p:nvGraphicFramePr>
        <p:xfrm>
          <a:off x="215008" y="5084850"/>
          <a:ext cx="13305920" cy="4182430"/>
        </p:xfrm>
        <a:graphic>
          <a:graphicData uri="http://schemas.openxmlformats.org/drawingml/2006/table">
            <a:tbl>
              <a:tblPr firstRow="1" bandRow="1">
                <a:tableStyleId>{F5AB1C69-6EDB-4FF4-983F-18BD219EF322}</a:tableStyleId>
              </a:tblPr>
              <a:tblGrid>
                <a:gridCol w="609704">
                  <a:extLst>
                    <a:ext uri="{9D8B030D-6E8A-4147-A177-3AD203B41FA5}">
                      <a16:colId xmlns:a16="http://schemas.microsoft.com/office/drawing/2014/main" val="697526888"/>
                    </a:ext>
                  </a:extLst>
                </a:gridCol>
                <a:gridCol w="3873414">
                  <a:extLst>
                    <a:ext uri="{9D8B030D-6E8A-4147-A177-3AD203B41FA5}">
                      <a16:colId xmlns:a16="http://schemas.microsoft.com/office/drawing/2014/main" val="2710380831"/>
                    </a:ext>
                  </a:extLst>
                </a:gridCol>
                <a:gridCol w="4483119">
                  <a:extLst>
                    <a:ext uri="{9D8B030D-6E8A-4147-A177-3AD203B41FA5}">
                      <a16:colId xmlns:a16="http://schemas.microsoft.com/office/drawing/2014/main" val="1392995458"/>
                    </a:ext>
                  </a:extLst>
                </a:gridCol>
                <a:gridCol w="215214">
                  <a:extLst>
                    <a:ext uri="{9D8B030D-6E8A-4147-A177-3AD203B41FA5}">
                      <a16:colId xmlns:a16="http://schemas.microsoft.com/office/drawing/2014/main" val="4062590559"/>
                    </a:ext>
                  </a:extLst>
                </a:gridCol>
                <a:gridCol w="4124469">
                  <a:extLst>
                    <a:ext uri="{9D8B030D-6E8A-4147-A177-3AD203B41FA5}">
                      <a16:colId xmlns:a16="http://schemas.microsoft.com/office/drawing/2014/main" val="408412916"/>
                    </a:ext>
                  </a:extLst>
                </a:gridCol>
              </a:tblGrid>
              <a:tr h="216024">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solidFill>
                            <a:schemeClr val="bg1"/>
                          </a:solidFill>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進捗状況（</a:t>
                      </a:r>
                      <a:r>
                        <a:rPr kumimoji="1" lang="en-US" altLang="ja-JP" sz="1400" dirty="0">
                          <a:solidFill>
                            <a:schemeClr val="bg1"/>
                          </a:solidFill>
                          <a:latin typeface="Meiryo UI" panose="020B0604030504040204" pitchFamily="50" charset="-128"/>
                          <a:ea typeface="Meiryo UI" panose="020B0604030504040204" pitchFamily="50" charset="-128"/>
                        </a:rPr>
                        <a:t>2023</a:t>
                      </a:r>
                      <a:r>
                        <a:rPr kumimoji="1" lang="ja-JP" altLang="en-US" sz="1400" dirty="0">
                          <a:solidFill>
                            <a:schemeClr val="bg1"/>
                          </a:solidFill>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12646">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を中心とする電動車の普及促進に向けた制度の検討</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自動車販売事業者の届出制度の運用</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28"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引き続き特色ある取組みを表彰するなど、自動車販売事業者における自主的な取組みを</a:t>
                      </a:r>
                      <a:r>
                        <a:rPr kumimoji="1" lang="ja-JP" altLang="en-US" sz="1400" strike="noStrike" baseline="0" dirty="0">
                          <a:solidFill>
                            <a:schemeClr val="tx1"/>
                          </a:solidFill>
                          <a:latin typeface="Meiryo UI" panose="020B0604030504040204" pitchFamily="50" charset="-128"/>
                          <a:ea typeface="Meiryo UI" panose="020B0604030504040204" pitchFamily="50" charset="-128"/>
                        </a:rPr>
                        <a:t>支援</a:t>
                      </a:r>
                      <a:endParaRPr kumimoji="1" lang="ja-JP" altLang="en-US" sz="1400" strike="sngStrike"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69652493"/>
                  </a:ext>
                </a:extLst>
              </a:tr>
              <a:tr h="492846">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ZEV</a:t>
                      </a:r>
                      <a:r>
                        <a:rPr kumimoji="1" lang="ja-JP" altLang="en-US" sz="1400" dirty="0">
                          <a:solidFill>
                            <a:schemeClr val="tx1"/>
                          </a:solidFill>
                          <a:latin typeface="Meiryo UI" panose="020B0604030504040204" pitchFamily="50" charset="-128"/>
                          <a:ea typeface="Meiryo UI" panose="020B0604030504040204" pitchFamily="50" charset="-128"/>
                        </a:rPr>
                        <a:t>を使用したレンタカー・カーシェアリングの普及促進</a:t>
                      </a:r>
                    </a:p>
                  </a:txBody>
                  <a:tcPr marL="36000" marR="36000"/>
                </a:tc>
                <a:tc>
                  <a:txBody>
                    <a:bodyPr/>
                    <a:lstStyle/>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カーシェア体験事業を実施</a:t>
                      </a:r>
                    </a:p>
                  </a:txBody>
                  <a:tcPr marL="36000" marR="36000"/>
                </a:tc>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1400" u="none" dirty="0">
                          <a:solidFill>
                            <a:schemeClr val="tx1"/>
                          </a:solidFill>
                          <a:latin typeface="Meiryo UI" panose="020B0604030504040204" pitchFamily="50" charset="-128"/>
                          <a:ea typeface="Meiryo UI" panose="020B0604030504040204" pitchFamily="50" charset="-128"/>
                        </a:rPr>
                        <a:t>ZEV</a:t>
                      </a:r>
                      <a:r>
                        <a:rPr kumimoji="1" lang="ja-JP" altLang="en-US" sz="1400" u="none" dirty="0">
                          <a:solidFill>
                            <a:schemeClr val="tx1"/>
                          </a:solidFill>
                          <a:latin typeface="Meiryo UI" panose="020B0604030504040204" pitchFamily="50" charset="-128"/>
                          <a:ea typeface="Meiryo UI" panose="020B0604030504040204" pitchFamily="50" charset="-128"/>
                        </a:rPr>
                        <a:t>の乗車機会等を提供し、車両選択時における</a:t>
                      </a:r>
                      <a:r>
                        <a:rPr kumimoji="1" lang="en-US" altLang="ja-JP" sz="1400" u="none" dirty="0">
                          <a:solidFill>
                            <a:schemeClr val="tx1"/>
                          </a:solidFill>
                          <a:latin typeface="Meiryo UI" panose="020B0604030504040204" pitchFamily="50" charset="-128"/>
                          <a:ea typeface="Meiryo UI" panose="020B0604030504040204" pitchFamily="50" charset="-128"/>
                        </a:rPr>
                        <a:t>ZEV</a:t>
                      </a:r>
                      <a:r>
                        <a:rPr kumimoji="1" lang="ja-JP" altLang="en-US" sz="1400" u="none" dirty="0">
                          <a:solidFill>
                            <a:schemeClr val="tx1"/>
                          </a:solidFill>
                          <a:latin typeface="Meiryo UI" panose="020B0604030504040204" pitchFamily="50" charset="-128"/>
                          <a:ea typeface="Meiryo UI" panose="020B0604030504040204" pitchFamily="50" charset="-128"/>
                        </a:rPr>
                        <a:t>利用を促進</a:t>
                      </a:r>
                    </a:p>
                  </a:txBody>
                  <a:tcPr marL="36000" marR="36000"/>
                </a:tc>
                <a:extLst>
                  <a:ext uri="{0D108BD9-81ED-4DB2-BD59-A6C34878D82A}">
                    <a16:rowId xmlns:a16="http://schemas.microsoft.com/office/drawing/2014/main" val="2146812658"/>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バス・トラックをはじめ様々交通・輸送手段の電動化の促進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「万博を契機としたバス事業者の脱炭素化促進事業」補助により</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バス導入を促進</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バスのゼロエミッション化を推進</a:t>
                      </a:r>
                      <a:endParaRPr kumimoji="1" lang="ja-JP" altLang="en-US" sz="1400" strike="sngStrike" spc="-30" baseline="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81464931"/>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充電器、水素</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などのインフラの普及促進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電気自動車用充電設備導入支援補助金</a:t>
                      </a:r>
                      <a:r>
                        <a:rPr kumimoji="1" lang="ja-JP" altLang="en-US" sz="1400" dirty="0">
                          <a:solidFill>
                            <a:schemeClr val="tx1"/>
                          </a:solidFill>
                          <a:latin typeface="Meiryo UI" panose="020B0604030504040204" pitchFamily="50" charset="-128"/>
                          <a:ea typeface="Meiryo UI" panose="020B0604030504040204" pitchFamily="50" charset="-128"/>
                        </a:rPr>
                        <a:t>」により充電設備の設置を促進</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「おおさか電動車普及戦略」の目標達成に向けた充電設備の設置促進</a:t>
                      </a:r>
                      <a:r>
                        <a:rPr kumimoji="1" lang="en-US" altLang="ja-JP" sz="1400" b="0" u="none" dirty="0">
                          <a:solidFill>
                            <a:schemeClr val="tx1"/>
                          </a:solidFill>
                          <a:latin typeface="Meiryo UI" panose="020B0604030504040204" pitchFamily="50" charset="-128"/>
                          <a:ea typeface="Meiryo UI" panose="020B0604030504040204" pitchFamily="50" charset="-128"/>
                        </a:rPr>
                        <a:t>(2030</a:t>
                      </a:r>
                      <a:r>
                        <a:rPr kumimoji="1" lang="ja-JP" altLang="en-US" sz="1400" b="0" u="none" dirty="0">
                          <a:solidFill>
                            <a:schemeClr val="tx1"/>
                          </a:solidFill>
                          <a:latin typeface="Meiryo UI" panose="020B0604030504040204" pitchFamily="50" charset="-128"/>
                          <a:ea typeface="Meiryo UI" panose="020B0604030504040204" pitchFamily="50" charset="-128"/>
                        </a:rPr>
                        <a:t>年度・急速</a:t>
                      </a:r>
                      <a:r>
                        <a:rPr kumimoji="1" lang="en-US" altLang="ja-JP" sz="1400" b="0" u="none" dirty="0">
                          <a:solidFill>
                            <a:schemeClr val="tx1"/>
                          </a:solidFill>
                          <a:latin typeface="Meiryo UI" panose="020B0604030504040204" pitchFamily="50" charset="-128"/>
                          <a:ea typeface="Meiryo UI" panose="020B0604030504040204" pitchFamily="50" charset="-128"/>
                        </a:rPr>
                        <a:t>300</a:t>
                      </a:r>
                      <a:r>
                        <a:rPr kumimoji="1" lang="ja-JP" altLang="en-US" sz="1400" b="0" u="none" dirty="0">
                          <a:solidFill>
                            <a:schemeClr val="tx1"/>
                          </a:solidFill>
                          <a:latin typeface="Meiryo UI" panose="020B0604030504040204" pitchFamily="50" charset="-128"/>
                          <a:ea typeface="Meiryo UI" panose="020B0604030504040204" pitchFamily="50" charset="-128"/>
                        </a:rPr>
                        <a:t>箇所</a:t>
                      </a:r>
                      <a:r>
                        <a:rPr kumimoji="1" lang="en-US" altLang="ja-JP" sz="1400" b="0" u="none" dirty="0">
                          <a:solidFill>
                            <a:schemeClr val="tx1"/>
                          </a:solidFill>
                          <a:latin typeface="Meiryo UI" panose="020B0604030504040204" pitchFamily="50" charset="-128"/>
                          <a:ea typeface="Meiryo UI" panose="020B0604030504040204" pitchFamily="50" charset="-128"/>
                        </a:rPr>
                        <a:t>/</a:t>
                      </a:r>
                      <a:r>
                        <a:rPr kumimoji="1" lang="ja-JP" altLang="en-US" sz="1400" b="0" u="none" dirty="0">
                          <a:solidFill>
                            <a:schemeClr val="tx1"/>
                          </a:solidFill>
                          <a:latin typeface="Meiryo UI" panose="020B0604030504040204" pitchFamily="50" charset="-128"/>
                          <a:ea typeface="Meiryo UI" panose="020B0604030504040204" pitchFamily="50" charset="-128"/>
                        </a:rPr>
                        <a:t>普通</a:t>
                      </a:r>
                      <a:r>
                        <a:rPr kumimoji="1" lang="en-US" altLang="ja-JP" sz="1400" b="0" u="none" dirty="0">
                          <a:solidFill>
                            <a:schemeClr val="tx1"/>
                          </a:solidFill>
                          <a:latin typeface="Meiryo UI" panose="020B0604030504040204" pitchFamily="50" charset="-128"/>
                          <a:ea typeface="Meiryo UI" panose="020B0604030504040204" pitchFamily="50" charset="-128"/>
                        </a:rPr>
                        <a:t>1,500</a:t>
                      </a:r>
                      <a:r>
                        <a:rPr kumimoji="1" lang="ja-JP" altLang="en-US" sz="1400" b="0" u="none" dirty="0">
                          <a:solidFill>
                            <a:schemeClr val="tx1"/>
                          </a:solidFill>
                          <a:latin typeface="Meiryo UI" panose="020B0604030504040204" pitchFamily="50" charset="-128"/>
                          <a:ea typeface="Meiryo UI" panose="020B0604030504040204" pitchFamily="50" charset="-128"/>
                        </a:rPr>
                        <a:t>基</a:t>
                      </a:r>
                      <a:r>
                        <a:rPr kumimoji="1" lang="en-US" altLang="ja-JP" sz="1400" b="0" u="none" dirty="0">
                          <a:solidFill>
                            <a:schemeClr val="tx1"/>
                          </a:solidFill>
                          <a:latin typeface="Meiryo UI" panose="020B0604030504040204" pitchFamily="50" charset="-128"/>
                          <a:ea typeface="Meiryo UI" panose="020B0604030504040204" pitchFamily="50" charset="-128"/>
                        </a:rPr>
                        <a:t>)</a:t>
                      </a:r>
                    </a:p>
                  </a:txBody>
                  <a:tcPr marL="36000" marR="36000"/>
                </a:tc>
                <a:extLst>
                  <a:ext uri="{0D108BD9-81ED-4DB2-BD59-A6C34878D82A}">
                    <a16:rowId xmlns:a16="http://schemas.microsoft.com/office/drawing/2014/main" val="1162381510"/>
                  </a:ext>
                </a:extLst>
              </a:tr>
              <a:tr h="576000">
                <a:tc>
                  <a:txBody>
                    <a:bodyPr/>
                    <a:lstStyle/>
                    <a:p>
                      <a:pPr algn="ctr">
                        <a:lnSpc>
                          <a:spcPts val="13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「大阪府ゼロエミッション車等導入指針」による公用車の電動化の推進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strike="noStrike" dirty="0">
                          <a:solidFill>
                            <a:schemeClr val="tx1"/>
                          </a:solidFill>
                          <a:latin typeface="Meiryo UI" panose="020B0604030504040204" pitchFamily="50" charset="-128"/>
                          <a:ea typeface="Meiryo UI" panose="020B0604030504040204" pitchFamily="50" charset="-128"/>
                        </a:rPr>
                        <a:t>導入指針に基づき、庁内部局に対して公用車の導入・更新等において働きかけを実施</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u="none" dirty="0">
                          <a:solidFill>
                            <a:schemeClr val="tx1"/>
                          </a:solidFill>
                          <a:latin typeface="Meiryo UI" panose="020B0604030504040204" pitchFamily="50" charset="-128"/>
                          <a:ea typeface="Meiryo UI" panose="020B0604030504040204" pitchFamily="50" charset="-128"/>
                        </a:rPr>
                        <a:t>カーボンニュートラル推進本部の公用車電動化ワーキンググループで</a:t>
                      </a:r>
                      <a:r>
                        <a:rPr kumimoji="1" lang="en-US" altLang="ja-JP" sz="1400" b="0" u="none" dirty="0">
                          <a:solidFill>
                            <a:schemeClr val="tx1"/>
                          </a:solidFill>
                          <a:latin typeface="Meiryo UI" panose="020B0604030504040204" pitchFamily="50" charset="-128"/>
                          <a:ea typeface="Meiryo UI" panose="020B0604030504040204" pitchFamily="50" charset="-128"/>
                        </a:rPr>
                        <a:t>ZEV</a:t>
                      </a:r>
                      <a:r>
                        <a:rPr kumimoji="1" lang="ja-JP" altLang="en-US" sz="1400" b="0" u="none" dirty="0">
                          <a:solidFill>
                            <a:schemeClr val="tx1"/>
                          </a:solidFill>
                          <a:latin typeface="Meiryo UI" panose="020B0604030504040204" pitchFamily="50" charset="-128"/>
                          <a:ea typeface="Meiryo UI" panose="020B0604030504040204" pitchFamily="50" charset="-128"/>
                        </a:rPr>
                        <a:t>の導入スケジュールや目標を設定し、計画的に導入を推進</a:t>
                      </a:r>
                    </a:p>
                  </a:txBody>
                  <a:tcPr marL="36000" marR="36000"/>
                </a:tc>
                <a:extLst>
                  <a:ext uri="{0D108BD9-81ED-4DB2-BD59-A6C34878D82A}">
                    <a16:rowId xmlns:a16="http://schemas.microsoft.com/office/drawing/2014/main" val="2173488065"/>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防災訓練、</a:t>
                      </a:r>
                      <a:r>
                        <a:rPr kumimoji="1" lang="en-US" altLang="ja-JP" sz="1400" dirty="0">
                          <a:solidFill>
                            <a:schemeClr val="tx1"/>
                          </a:solidFill>
                          <a:latin typeface="Meiryo UI" panose="020B0604030504040204" pitchFamily="50" charset="-128"/>
                          <a:ea typeface="Meiryo UI" panose="020B0604030504040204" pitchFamily="50" charset="-128"/>
                        </a:rPr>
                        <a:t>BCP</a:t>
                      </a:r>
                      <a:r>
                        <a:rPr kumimoji="1" lang="ja-JP" altLang="en-US" sz="1400" dirty="0">
                          <a:solidFill>
                            <a:schemeClr val="tx1"/>
                          </a:solidFill>
                          <a:latin typeface="Meiryo UI" panose="020B0604030504040204" pitchFamily="50" charset="-128"/>
                          <a:ea typeface="Meiryo UI" panose="020B0604030504040204" pitchFamily="50" charset="-128"/>
                        </a:rPr>
                        <a:t>セミナー、各種イベント等での</a:t>
                      </a:r>
                      <a:r>
                        <a:rPr kumimoji="1" lang="en-US" altLang="ja-JP" sz="1400" dirty="0">
                          <a:solidFill>
                            <a:schemeClr val="tx1"/>
                          </a:solidFill>
                          <a:latin typeface="Meiryo UI" panose="020B0604030504040204" pitchFamily="50" charset="-128"/>
                          <a:ea typeface="Meiryo UI" panose="020B0604030504040204" pitchFamily="50" charset="-128"/>
                        </a:rPr>
                        <a:t>EV</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FCV</a:t>
                      </a:r>
                      <a:r>
                        <a:rPr kumimoji="1" lang="ja-JP" altLang="en-US" sz="1400" dirty="0">
                          <a:solidFill>
                            <a:schemeClr val="tx1"/>
                          </a:solidFill>
                          <a:latin typeface="Meiryo UI" panose="020B0604030504040204" pitchFamily="50" charset="-128"/>
                          <a:ea typeface="Meiryo UI" panose="020B0604030504040204" pitchFamily="50" charset="-128"/>
                        </a:rPr>
                        <a:t>の給電機能の</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および給電デモの実施</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各種イベント等にて</a:t>
                      </a:r>
                      <a:r>
                        <a:rPr kumimoji="1" lang="en-US" altLang="ja-JP" sz="1400" dirty="0">
                          <a:solidFill>
                            <a:schemeClr val="tx1"/>
                          </a:solidFill>
                          <a:latin typeface="Meiryo UI" panose="020B0604030504040204" pitchFamily="50" charset="-128"/>
                          <a:ea typeface="Meiryo UI" panose="020B0604030504040204" pitchFamily="50" charset="-128"/>
                        </a:rPr>
                        <a:t>PR</a:t>
                      </a:r>
                      <a:r>
                        <a:rPr kumimoji="1" lang="ja-JP" altLang="en-US" sz="1400" dirty="0">
                          <a:solidFill>
                            <a:schemeClr val="tx1"/>
                          </a:solidFill>
                          <a:latin typeface="Meiryo UI" panose="020B0604030504040204" pitchFamily="50" charset="-128"/>
                          <a:ea typeface="Meiryo UI" panose="020B0604030504040204" pitchFamily="50" charset="-128"/>
                        </a:rPr>
                        <a:t>を実施、ディーラーと協働で府域各店舗にて乗車・給電体験事業を実施</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各種イベント等にて</a:t>
                      </a:r>
                      <a:r>
                        <a:rPr kumimoji="1" lang="en-US" altLang="ja-JP" sz="1400" b="0" dirty="0">
                          <a:solidFill>
                            <a:schemeClr val="tx1"/>
                          </a:solidFill>
                          <a:latin typeface="Meiryo UI" panose="020B0604030504040204" pitchFamily="50" charset="-128"/>
                          <a:ea typeface="Meiryo UI" panose="020B0604030504040204" pitchFamily="50" charset="-128"/>
                        </a:rPr>
                        <a:t>ZEV</a:t>
                      </a:r>
                      <a:r>
                        <a:rPr kumimoji="1" lang="ja-JP" altLang="en-US" sz="1400" b="0" dirty="0">
                          <a:solidFill>
                            <a:schemeClr val="tx1"/>
                          </a:solidFill>
                          <a:latin typeface="Meiryo UI" panose="020B0604030504040204" pitchFamily="50" charset="-128"/>
                          <a:ea typeface="Meiryo UI" panose="020B0604030504040204" pitchFamily="50" charset="-128"/>
                        </a:rPr>
                        <a:t>の乗車・給電等の体験機会を提供</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3814813181"/>
                  </a:ext>
                </a:extLst>
              </a:tr>
              <a:tr h="57600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ー</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万博で導入される自動運転バス等の新しいモビリティの活用</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第</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回新モビリティ導入検討協議会を開催</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道路構造の調査</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400" dirty="0">
                          <a:solidFill>
                            <a:schemeClr val="tx1"/>
                          </a:solidFill>
                          <a:latin typeface="Meiryo UI" panose="020B0604030504040204" pitchFamily="50" charset="-128"/>
                          <a:ea typeface="Meiryo UI" panose="020B0604030504040204" pitchFamily="50" charset="-128"/>
                        </a:rPr>
                        <a:t>Osaka Metro</a:t>
                      </a:r>
                      <a:r>
                        <a:rPr kumimoji="1" lang="ja-JP" altLang="en-US" sz="1400" dirty="0">
                          <a:solidFill>
                            <a:schemeClr val="tx1"/>
                          </a:solidFill>
                          <a:latin typeface="Meiryo UI" panose="020B0604030504040204" pitchFamily="50" charset="-128"/>
                          <a:ea typeface="Meiryo UI" panose="020B0604030504040204" pitchFamily="50" charset="-128"/>
                        </a:rPr>
                        <a:t>との協定締結</a:t>
                      </a:r>
                    </a:p>
                  </a:txBody>
                  <a:tcPr marL="36000" marR="36000"/>
                </a:tc>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u="none" dirty="0">
                          <a:solidFill>
                            <a:schemeClr val="tx1"/>
                          </a:solidFill>
                          <a:latin typeface="Meiryo UI" panose="020B0604030504040204" pitchFamily="50" charset="-128"/>
                          <a:ea typeface="Meiryo UI" panose="020B0604030504040204" pitchFamily="50" charset="-128"/>
                        </a:rPr>
                        <a:t>自動運転バスの運行ルートを含む運行計画を策定し、それに必要な安全確保策の検討等を行うとともに、機運醸成イベントを実施</a:t>
                      </a:r>
                    </a:p>
                  </a:txBody>
                  <a:tcPr marL="36000" marR="36000"/>
                </a:tc>
                <a:extLst>
                  <a:ext uri="{0D108BD9-81ED-4DB2-BD59-A6C34878D82A}">
                    <a16:rowId xmlns:a16="http://schemas.microsoft.com/office/drawing/2014/main" val="1418106462"/>
                  </a:ext>
                </a:extLst>
              </a:tr>
            </a:tbl>
          </a:graphicData>
        </a:graphic>
      </p:graphicFrame>
      <p:sp>
        <p:nvSpPr>
          <p:cNvPr id="51" name="正方形/長方形 50">
            <a:extLst>
              <a:ext uri="{FF2B5EF4-FFF2-40B4-BE49-F238E27FC236}">
                <a16:creationId xmlns:a16="http://schemas.microsoft.com/office/drawing/2014/main" id="{B3C61D83-3266-4ACC-B050-E2680B5B094E}"/>
              </a:ext>
            </a:extLst>
          </p:cNvPr>
          <p:cNvSpPr/>
          <p:nvPr/>
        </p:nvSpPr>
        <p:spPr>
          <a:xfrm>
            <a:off x="180608" y="872662"/>
            <a:ext cx="4138856"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排出の少ないエネルギーの利用促進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5DA30B7-93BD-4987-9290-5F1A5FF86454}"/>
              </a:ext>
            </a:extLst>
          </p:cNvPr>
          <p:cNvSpPr>
            <a:spLocks noGrp="1"/>
          </p:cNvSpPr>
          <p:nvPr>
            <p:ph type="sldNum" sz="quarter" idx="12"/>
          </p:nvPr>
        </p:nvSpPr>
        <p:spPr>
          <a:xfrm>
            <a:off x="10367215" y="9173830"/>
            <a:ext cx="3191881" cy="511175"/>
          </a:xfrm>
        </p:spPr>
        <p:txBody>
          <a:bodyPr/>
          <a:lstStyle/>
          <a:p>
            <a:fld id="{03334358-8247-4568-97F9-9763B8C66191}" type="slidenum">
              <a:rPr kumimoji="1" lang="ja-JP" altLang="en-US" smtClean="0"/>
              <a:t>5</a:t>
            </a:fld>
            <a:endParaRPr kumimoji="1" lang="ja-JP" altLang="en-US" dirty="0"/>
          </a:p>
        </p:txBody>
      </p:sp>
    </p:spTree>
    <p:extLst>
      <p:ext uri="{BB962C8B-B14F-4D97-AF65-F5344CB8AC3E}">
        <p14:creationId xmlns:p14="http://schemas.microsoft.com/office/powerpoint/2010/main" val="59262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93456" y="484403"/>
            <a:ext cx="13515040" cy="9075695"/>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lIns="36000" rIns="36000" rtlCol="0" anchor="ctr"/>
          <a:lstStyle/>
          <a:p>
            <a:r>
              <a:rPr lang="ja-JP" altLang="en-US" sz="1960" dirty="0">
                <a:latin typeface="Meiryo UI" panose="020B0604030504040204" pitchFamily="50" charset="-128"/>
                <a:ea typeface="Meiryo UI" panose="020B0604030504040204" pitchFamily="50" charset="-128"/>
              </a:rPr>
              <a:t>　</a:t>
            </a:r>
          </a:p>
        </p:txBody>
      </p:sp>
      <p:sp>
        <p:nvSpPr>
          <p:cNvPr id="46" name="角丸四角形 45"/>
          <p:cNvSpPr/>
          <p:nvPr/>
        </p:nvSpPr>
        <p:spPr>
          <a:xfrm>
            <a:off x="152094" y="8573293"/>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1"/>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2" name="角丸四角形 31"/>
          <p:cNvSpPr/>
          <p:nvPr/>
        </p:nvSpPr>
        <p:spPr>
          <a:xfrm>
            <a:off x="90042" y="481694"/>
            <a:ext cx="4715745"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（４）実行計画の進捗状況（主な取組み）</a:t>
            </a:r>
          </a:p>
        </p:txBody>
      </p:sp>
      <p:grpSp>
        <p:nvGrpSpPr>
          <p:cNvPr id="28" name="グループ化 27"/>
          <p:cNvGrpSpPr>
            <a:grpSpLocks noChangeAspect="1"/>
          </p:cNvGrpSpPr>
          <p:nvPr/>
        </p:nvGrpSpPr>
        <p:grpSpPr>
          <a:xfrm>
            <a:off x="7760014" y="37134"/>
            <a:ext cx="4969454" cy="423459"/>
            <a:chOff x="6029203" y="46261"/>
            <a:chExt cx="5407394" cy="460777"/>
          </a:xfrm>
        </p:grpSpPr>
        <p:pic>
          <p:nvPicPr>
            <p:cNvPr id="29"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3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4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44" name="図 4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grpSp>
        <p:nvGrpSpPr>
          <p:cNvPr id="4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4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49"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50"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51"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54" name="正方形/長方形 53">
            <a:extLst>
              <a:ext uri="{FF2B5EF4-FFF2-40B4-BE49-F238E27FC236}">
                <a16:creationId xmlns:a16="http://schemas.microsoft.com/office/drawing/2014/main" id="{7636F655-AA69-4659-8F52-D6C5870FCED7}"/>
              </a:ext>
            </a:extLst>
          </p:cNvPr>
          <p:cNvSpPr/>
          <p:nvPr/>
        </p:nvSpPr>
        <p:spPr>
          <a:xfrm>
            <a:off x="180613" y="7931533"/>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⑦　気候変動適応の推進等</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5" name="表 54">
            <a:extLst>
              <a:ext uri="{FF2B5EF4-FFF2-40B4-BE49-F238E27FC236}">
                <a16:creationId xmlns:a16="http://schemas.microsoft.com/office/drawing/2014/main" id="{77B4DDDF-2915-48D4-9996-B199715D117B}"/>
              </a:ext>
            </a:extLst>
          </p:cNvPr>
          <p:cNvGraphicFramePr>
            <a:graphicFrameLocks noGrp="1"/>
          </p:cNvGraphicFramePr>
          <p:nvPr>
            <p:extLst>
              <p:ext uri="{D42A27DB-BD31-4B8C-83A1-F6EECF244321}">
                <p14:modId xmlns:p14="http://schemas.microsoft.com/office/powerpoint/2010/main" val="3557318462"/>
              </p:ext>
            </p:extLst>
          </p:nvPr>
        </p:nvGraphicFramePr>
        <p:xfrm>
          <a:off x="180609" y="1232701"/>
          <a:ext cx="13356024" cy="3435693"/>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7556">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85583">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「おおさかマイボトルパートナーズ」を通じた様々な主体との連携によるマイボトルの普及促進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マイボトルスポットの設置と情報発信、イベントなどにおけるマイボトルの普及啓発を実施</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1184453">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使い捨てプラスチックごみ等の発生抑制及び分別・リサイクルの促進</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マイ容器等が利用できる店舗を検索できる「</a:t>
                      </a:r>
                      <a:r>
                        <a:rPr kumimoji="1" lang="en-US" altLang="ja-JP" sz="1400" b="0" dirty="0">
                          <a:solidFill>
                            <a:schemeClr val="tx1"/>
                          </a:solidFill>
                          <a:latin typeface="Meiryo UI" panose="020B0604030504040204" pitchFamily="50" charset="-128"/>
                          <a:ea typeface="Meiryo UI" panose="020B0604030504040204" pitchFamily="50" charset="-128"/>
                        </a:rPr>
                        <a:t>Osaka</a:t>
                      </a:r>
                      <a:r>
                        <a:rPr kumimoji="1" lang="ja-JP" altLang="en-US" sz="1400" b="0" dirty="0">
                          <a:solidFill>
                            <a:schemeClr val="tx1"/>
                          </a:solidFill>
                          <a:latin typeface="Meiryo UI" panose="020B0604030504040204" pitchFamily="50" charset="-128"/>
                          <a:ea typeface="Meiryo UI" panose="020B0604030504040204" pitchFamily="50" charset="-128"/>
                        </a:rPr>
                        <a:t>ほかさんマップ」を運用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おおさかプラスチック対策推進プラットフォームにおいて幅広い関係者と連携して効果的な対策を検討</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just"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Osaka</a:t>
                      </a:r>
                      <a:r>
                        <a:rPr kumimoji="1" lang="ja-JP" altLang="en-US" sz="1400" b="0" dirty="0">
                          <a:solidFill>
                            <a:schemeClr val="tx1"/>
                          </a:solidFill>
                          <a:latin typeface="Meiryo UI" panose="020B0604030504040204" pitchFamily="50" charset="-128"/>
                          <a:ea typeface="Meiryo UI" panose="020B0604030504040204" pitchFamily="50" charset="-128"/>
                        </a:rPr>
                        <a:t>ほかさんマップ」による情報発信の実施</a:t>
                      </a:r>
                      <a:r>
                        <a:rPr kumimoji="1" lang="ja-JP" altLang="en-US" sz="1400" b="0" strike="sngStrike" dirty="0">
                          <a:solidFill>
                            <a:schemeClr val="tx1"/>
                          </a:solidFill>
                          <a:latin typeface="Meiryo UI" panose="020B0604030504040204" pitchFamily="50" charset="-128"/>
                          <a:ea typeface="Meiryo UI" panose="020B0604030504040204" pitchFamily="50" charset="-128"/>
                        </a:rPr>
                        <a:t>等</a:t>
                      </a:r>
                      <a:r>
                        <a:rPr lang="ja-JP" altLang="en-US" sz="1400" dirty="0">
                          <a:solidFill>
                            <a:schemeClr val="tx1"/>
                          </a:solidFill>
                          <a:latin typeface="Meiryo UI" panose="020B0604030504040204" pitchFamily="50" charset="-128"/>
                          <a:ea typeface="Meiryo UI" panose="020B0604030504040204" pitchFamily="50" charset="-128"/>
                        </a:rPr>
                        <a:t>飲食販売を伴うイベントにおいてリユース容器の導入を促進</a:t>
                      </a:r>
                      <a:endParaRPr kumimoji="1" lang="en-US" altLang="ja-JP" sz="1400" b="0" strike="sngStrike" baseline="0" dirty="0">
                        <a:solidFill>
                          <a:schemeClr val="tx1"/>
                        </a:solidFill>
                        <a:latin typeface="Meiryo UI" panose="020B0604030504040204" pitchFamily="50" charset="-128"/>
                        <a:ea typeface="Meiryo UI" panose="020B0604030504040204" pitchFamily="50" charset="-128"/>
                      </a:endParaRPr>
                    </a:p>
                    <a:p>
                      <a:pPr marL="0" marR="0" lvl="0" indent="0" algn="just"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おおさかプラスチック対策推進プラットフォームで効果的な対策手法を検討</a:t>
                      </a:r>
                    </a:p>
                  </a:txBody>
                  <a:tcPr marL="36000" marR="36000"/>
                </a:tc>
                <a:extLst>
                  <a:ext uri="{0D108BD9-81ED-4DB2-BD59-A6C34878D82A}">
                    <a16:rowId xmlns:a16="http://schemas.microsoft.com/office/drawing/2014/main" val="2981464931"/>
                  </a:ext>
                </a:extLst>
              </a:tr>
              <a:tr h="1548101">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食品ロス削減パートナーシップ事業者や市町村と連携し、消費者への食品ロス削減の取組事例を紹介するなど、効果的な消費者啓発の推進</a:t>
                      </a:r>
                    </a:p>
                  </a:txBody>
                  <a:tcPr marL="36000" marR="36000"/>
                </a:tc>
                <a:tc>
                  <a:txBody>
                    <a:bodyPr/>
                    <a:lstStyle/>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消費者啓発や未利用食品の有効活用促進のためのフードバンク活動支援など、具体的な取組みを展開</a:t>
                      </a:r>
                    </a:p>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市町村や事業者と連携して食品ロス削減の取組みや府民啓発を推進</a:t>
                      </a:r>
                    </a:p>
                    <a:p>
                      <a:pPr>
                        <a:lnSpc>
                          <a:spcPts val="1400"/>
                        </a:lnSpc>
                      </a:pPr>
                      <a:r>
                        <a:rPr kumimoji="1" lang="ja-JP" altLang="en-US" sz="1400" strike="noStrike" dirty="0">
                          <a:solidFill>
                            <a:schemeClr val="tx1"/>
                          </a:solidFill>
                          <a:latin typeface="Meiryo UI" panose="020B0604030504040204" pitchFamily="50" charset="-128"/>
                          <a:ea typeface="Meiryo UI" panose="020B0604030504040204" pitchFamily="50" charset="-128"/>
                        </a:rPr>
                        <a:t>外食、小売等事業者向け、消費者向け取組みを特定のエリアで一体的に実践</a:t>
                      </a:r>
                    </a:p>
                  </a:txBody>
                  <a:tcPr marL="36000" marR="36000"/>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「おおさか食品ロス削減パートナーシップ制度」の推進やセミナー・シンポジウムの開催など、積極的に食品ロス削減に取り組む事業者と連携し、府内での食品ロス削減事例を創出及び横展開</a:t>
                      </a:r>
                      <a:endParaRPr kumimoji="1" lang="ja-JP" altLang="en-US" sz="1400" strike="sngStrike"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消費者が食品ロス問題について正しく理解し行動に移すため、ポータルサイトやリーフレットなどによる情報発信を行うとともに、これらツールを活用して啓発活動をおこなう人材を育成し、地域に根差した消費者啓発を促進</a:t>
                      </a:r>
                    </a:p>
                  </a:txBody>
                  <a:tcPr marL="36000" marR="36000"/>
                </a:tc>
                <a:extLst>
                  <a:ext uri="{0D108BD9-81ED-4DB2-BD59-A6C34878D82A}">
                    <a16:rowId xmlns:a16="http://schemas.microsoft.com/office/drawing/2014/main" val="1162381510"/>
                  </a:ext>
                </a:extLst>
              </a:tr>
            </a:tbl>
          </a:graphicData>
        </a:graphic>
      </p:graphicFrame>
      <p:sp>
        <p:nvSpPr>
          <p:cNvPr id="56" name="正方形/長方形 55">
            <a:extLst>
              <a:ext uri="{FF2B5EF4-FFF2-40B4-BE49-F238E27FC236}">
                <a16:creationId xmlns:a16="http://schemas.microsoft.com/office/drawing/2014/main" id="{0055ECDA-228A-4EDE-A3F5-099AC492E744}"/>
              </a:ext>
            </a:extLst>
          </p:cNvPr>
          <p:cNvSpPr/>
          <p:nvPr/>
        </p:nvSpPr>
        <p:spPr>
          <a:xfrm>
            <a:off x="180613" y="4789552"/>
            <a:ext cx="3600815"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⑥　森林吸収・緑化等の推進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7" name="表 56">
            <a:extLst>
              <a:ext uri="{FF2B5EF4-FFF2-40B4-BE49-F238E27FC236}">
                <a16:creationId xmlns:a16="http://schemas.microsoft.com/office/drawing/2014/main" id="{CF0E1AAF-8311-406A-A791-44395D5997D1}"/>
              </a:ext>
            </a:extLst>
          </p:cNvPr>
          <p:cNvGraphicFramePr>
            <a:graphicFrameLocks noGrp="1"/>
          </p:cNvGraphicFramePr>
          <p:nvPr>
            <p:extLst>
              <p:ext uri="{D42A27DB-BD31-4B8C-83A1-F6EECF244321}">
                <p14:modId xmlns:p14="http://schemas.microsoft.com/office/powerpoint/2010/main" val="2908876957"/>
              </p:ext>
            </p:extLst>
          </p:nvPr>
        </p:nvGraphicFramePr>
        <p:xfrm>
          <a:off x="180609" y="5160640"/>
          <a:ext cx="13356024" cy="2655418"/>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00356">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1027582">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市町村による森林整備及び木材利用の促進のための技術的支援</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市町村の相談窓口として、「森林整備・木材利用促進支援センター」を設置</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大阪府森林クラウドシステムを構築し、府・市町村が保有する森林情報をリアルタイムに共有し、業務を効率化</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木材利用に係る技術指導を行うアドバイザーを市町村に派遣</a:t>
                      </a: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相談窓口等を通じて引き続き技術的支援を実施</a:t>
                      </a:r>
                    </a:p>
                  </a:txBody>
                  <a:tcPr marL="36000" marR="36000"/>
                </a:tc>
                <a:extLst>
                  <a:ext uri="{0D108BD9-81ED-4DB2-BD59-A6C34878D82A}">
                    <a16:rowId xmlns:a16="http://schemas.microsoft.com/office/drawing/2014/main" val="2457983479"/>
                  </a:ext>
                </a:extLst>
              </a:tr>
              <a:tr h="603344">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「大阪府海域ブル</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カーボン生態系ビジョン」に基づき、泉佐野以南の地先において、藻場造成礁等の設置事業を実施し、藻場を造成</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岬町小島工区に７基の着定基質を設置</a:t>
                      </a: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引き続き、着定基質の設置を実施し、藻場の造成を図るとともに、地区ごとに効果調査を行い、藻場の成育状況や水産資源の増大効果を把握</a:t>
                      </a:r>
                    </a:p>
                  </a:txBody>
                  <a:tcPr marL="36000" marR="36000"/>
                </a:tc>
                <a:extLst>
                  <a:ext uri="{0D108BD9-81ED-4DB2-BD59-A6C34878D82A}">
                    <a16:rowId xmlns:a16="http://schemas.microsoft.com/office/drawing/2014/main" val="2146812658"/>
                  </a:ext>
                </a:extLst>
              </a:tr>
              <a:tr h="778360">
                <a:tc>
                  <a:txBody>
                    <a:bodyPr/>
                    <a:lstStyle/>
                    <a:p>
                      <a:pPr marL="0" marR="0" lvl="0" indent="0" algn="ctr" defTabSz="1280160" rtl="0" eaLnBrk="1" fontAlgn="auto" latinLnBrk="0" hangingPunct="1">
                        <a:lnSpc>
                          <a:spcPts val="1300"/>
                        </a:lnSpc>
                        <a:spcBef>
                          <a:spcPts val="0"/>
                        </a:spcBef>
                        <a:spcAft>
                          <a:spcPts val="0"/>
                        </a:spcAft>
                        <a:buClrTx/>
                        <a:buSzTx/>
                        <a:buFontTx/>
                        <a:buNone/>
                        <a:tabLst/>
                        <a:defRPr/>
                      </a:pPr>
                      <a:r>
                        <a:rPr kumimoji="1" lang="ja-JP" altLang="en-US" sz="1400" b="0" dirty="0" err="1">
                          <a:solidFill>
                            <a:schemeClr val="tx1"/>
                          </a:solidFill>
                          <a:latin typeface="Meiryo UI" panose="020B0604030504040204" pitchFamily="50" charset="-128"/>
                          <a:ea typeface="Meiryo UI" panose="020B0604030504040204" pitchFamily="50" charset="-128"/>
                        </a:rPr>
                        <a:t>ー</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大阪湾奥部におけるブルーカーボン生態系の再生・創出</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民間事業者等と連携した大阪湾奥部におけるブルーカーボン生態系の再生・創出の取組みを推進</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〇</a:t>
                      </a:r>
                    </a:p>
                  </a:txBody>
                  <a:tcPr marL="36000" marR="36000"/>
                </a:tc>
                <a:tc>
                  <a:txBody>
                    <a:bodyPr/>
                    <a:lstStyle/>
                    <a:p>
                      <a:pPr>
                        <a:lnSpc>
                          <a:spcPts val="1400"/>
                        </a:lnSpc>
                      </a:pPr>
                      <a:r>
                        <a:rPr kumimoji="1" lang="ja-JP" altLang="en-US" sz="1400" b="0" strike="noStrike" dirty="0">
                          <a:solidFill>
                            <a:schemeClr val="tx1"/>
                          </a:solidFill>
                          <a:latin typeface="Meiryo UI" panose="020B0604030504040204" pitchFamily="50" charset="-128"/>
                          <a:ea typeface="Meiryo UI" panose="020B0604030504040204" pitchFamily="50" charset="-128"/>
                        </a:rPr>
                        <a:t>「大阪湾</a:t>
                      </a:r>
                      <a:r>
                        <a:rPr kumimoji="1" lang="en-US" altLang="ja-JP" sz="1400" b="0" strike="noStrike" dirty="0">
                          <a:solidFill>
                            <a:schemeClr val="tx1"/>
                          </a:solidFill>
                          <a:latin typeface="Meiryo UI" panose="020B0604030504040204" pitchFamily="50" charset="-128"/>
                          <a:ea typeface="Meiryo UI" panose="020B0604030504040204" pitchFamily="50" charset="-128"/>
                        </a:rPr>
                        <a:t>MOBA</a:t>
                      </a:r>
                      <a:r>
                        <a:rPr kumimoji="1" lang="ja-JP" altLang="en-US" sz="1400" b="0" strike="noStrike" dirty="0">
                          <a:solidFill>
                            <a:schemeClr val="tx1"/>
                          </a:solidFill>
                          <a:latin typeface="Meiryo UI" panose="020B0604030504040204" pitchFamily="50" charset="-128"/>
                          <a:ea typeface="Meiryo UI" panose="020B0604030504040204" pitchFamily="50" charset="-128"/>
                        </a:rPr>
                        <a:t>リンク構想」の実現に向けて、</a:t>
                      </a:r>
                      <a:r>
                        <a:rPr kumimoji="1" lang="en-US" altLang="ja-JP" sz="1400" b="0" strike="noStrike" dirty="0">
                          <a:solidFill>
                            <a:schemeClr val="tx1"/>
                          </a:solidFill>
                          <a:latin typeface="Meiryo UI" panose="020B0604030504040204" pitchFamily="50" charset="-128"/>
                          <a:ea typeface="Meiryo UI" panose="020B0604030504040204" pitchFamily="50" charset="-128"/>
                        </a:rPr>
                        <a:t>2030</a:t>
                      </a:r>
                      <a:r>
                        <a:rPr kumimoji="1" lang="ja-JP" altLang="en-US" sz="1400" b="0" strike="noStrike" dirty="0">
                          <a:solidFill>
                            <a:schemeClr val="tx1"/>
                          </a:solidFill>
                          <a:latin typeface="Meiryo UI" panose="020B0604030504040204" pitchFamily="50" charset="-128"/>
                          <a:ea typeface="Meiryo UI" panose="020B0604030504040204" pitchFamily="50" charset="-128"/>
                        </a:rPr>
                        <a:t>年度までに民間等による湾奥部の藻場創出拠点整備を促進しつつ、大阪湾における取組成果を大阪・関西万博等の機会を捉えて発信</a:t>
                      </a:r>
                    </a:p>
                  </a:txBody>
                  <a:tcPr marL="36000" marR="36000"/>
                </a:tc>
                <a:extLst>
                  <a:ext uri="{0D108BD9-81ED-4DB2-BD59-A6C34878D82A}">
                    <a16:rowId xmlns:a16="http://schemas.microsoft.com/office/drawing/2014/main" val="1008814111"/>
                  </a:ext>
                </a:extLst>
              </a:tr>
            </a:tbl>
          </a:graphicData>
        </a:graphic>
      </p:graphicFrame>
      <p:graphicFrame>
        <p:nvGraphicFramePr>
          <p:cNvPr id="58" name="表 57">
            <a:extLst>
              <a:ext uri="{FF2B5EF4-FFF2-40B4-BE49-F238E27FC236}">
                <a16:creationId xmlns:a16="http://schemas.microsoft.com/office/drawing/2014/main" id="{5002A95E-7AE8-420B-AA15-910B00BECAA8}"/>
              </a:ext>
            </a:extLst>
          </p:cNvPr>
          <p:cNvGraphicFramePr>
            <a:graphicFrameLocks noGrp="1"/>
          </p:cNvGraphicFramePr>
          <p:nvPr>
            <p:extLst>
              <p:ext uri="{D42A27DB-BD31-4B8C-83A1-F6EECF244321}">
                <p14:modId xmlns:p14="http://schemas.microsoft.com/office/powerpoint/2010/main" val="103441084"/>
              </p:ext>
            </p:extLst>
          </p:nvPr>
        </p:nvGraphicFramePr>
        <p:xfrm>
          <a:off x="180609" y="8303275"/>
          <a:ext cx="13356024" cy="1105837"/>
        </p:xfrm>
        <a:graphic>
          <a:graphicData uri="http://schemas.openxmlformats.org/drawingml/2006/table">
            <a:tbl>
              <a:tblPr firstRow="1" bandRow="1">
                <a:tableStyleId>{F5AB1C69-6EDB-4FF4-983F-18BD219EF322}</a:tableStyleId>
              </a:tblPr>
              <a:tblGrid>
                <a:gridCol w="612000">
                  <a:extLst>
                    <a:ext uri="{9D8B030D-6E8A-4147-A177-3AD203B41FA5}">
                      <a16:colId xmlns:a16="http://schemas.microsoft.com/office/drawing/2014/main" val="697526888"/>
                    </a:ext>
                  </a:extLst>
                </a:gridCol>
                <a:gridCol w="3888000">
                  <a:extLst>
                    <a:ext uri="{9D8B030D-6E8A-4147-A177-3AD203B41FA5}">
                      <a16:colId xmlns:a16="http://schemas.microsoft.com/office/drawing/2014/main" val="2710380831"/>
                    </a:ext>
                  </a:extLst>
                </a:gridCol>
                <a:gridCol w="4500000">
                  <a:extLst>
                    <a:ext uri="{9D8B030D-6E8A-4147-A177-3AD203B41FA5}">
                      <a16:colId xmlns:a16="http://schemas.microsoft.com/office/drawing/2014/main" val="1392995458"/>
                    </a:ext>
                  </a:extLst>
                </a:gridCol>
                <a:gridCol w="216024">
                  <a:extLst>
                    <a:ext uri="{9D8B030D-6E8A-4147-A177-3AD203B41FA5}">
                      <a16:colId xmlns:a16="http://schemas.microsoft.com/office/drawing/2014/main" val="4062590559"/>
                    </a:ext>
                  </a:extLst>
                </a:gridCol>
                <a:gridCol w="4140000">
                  <a:extLst>
                    <a:ext uri="{9D8B030D-6E8A-4147-A177-3AD203B41FA5}">
                      <a16:colId xmlns:a16="http://schemas.microsoft.com/office/drawing/2014/main" val="408412916"/>
                    </a:ext>
                  </a:extLst>
                </a:gridCol>
              </a:tblGrid>
              <a:tr h="211757">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計画時</a:t>
                      </a:r>
                    </a:p>
                  </a:txBody>
                  <a:tcPr marL="0" marR="0" marT="0" marB="0" anchor="ctr"/>
                </a:tc>
                <a:tc>
                  <a:txBody>
                    <a:bodyPr/>
                    <a:lstStyle/>
                    <a:p>
                      <a:pPr algn="ctr">
                        <a:lnSpc>
                          <a:spcPts val="1400"/>
                        </a:lnSpc>
                      </a:pPr>
                      <a:r>
                        <a:rPr kumimoji="1" lang="ja-JP" altLang="en-US" sz="1400" dirty="0">
                          <a:latin typeface="Meiryo UI" panose="020B0604030504040204" pitchFamily="50" charset="-128"/>
                          <a:ea typeface="Meiryo UI" panose="020B0604030504040204" pitchFamily="50" charset="-128"/>
                        </a:rPr>
                        <a:t>計画に掲げた取組み</a:t>
                      </a:r>
                    </a:p>
                  </a:txBody>
                  <a:tcPr marT="0" marB="0" anchor="ctr"/>
                </a:tc>
                <a:tc gridSpan="2">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進捗状況（</a:t>
                      </a:r>
                      <a:r>
                        <a:rPr kumimoji="1" lang="en-US" altLang="ja-JP" sz="1400" dirty="0">
                          <a:latin typeface="Meiryo UI" panose="020B0604030504040204" pitchFamily="50" charset="-128"/>
                          <a:ea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rPr>
                        <a:t>年度）</a:t>
                      </a:r>
                    </a:p>
                  </a:txBody>
                  <a:tcPr marT="0" marB="0" anchor="ctr"/>
                </a:tc>
                <a:tc hMerge="1">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1280160" rtl="0" eaLnBrk="1" fontAlgn="auto" latinLnBrk="0" hangingPunct="1">
                        <a:lnSpc>
                          <a:spcPts val="14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これからの取組み</a:t>
                      </a:r>
                    </a:p>
                  </a:txBody>
                  <a:tcPr marT="0" marB="0" anchor="ctr"/>
                </a:tc>
                <a:extLst>
                  <a:ext uri="{0D108BD9-81ED-4DB2-BD59-A6C34878D82A}">
                    <a16:rowId xmlns:a16="http://schemas.microsoft.com/office/drawing/2014/main" val="4229113305"/>
                  </a:ext>
                </a:extLst>
              </a:tr>
              <a:tr h="435086">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気候変動適応法に基づく適応計画として位置付けた適応策</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適応センター</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研究所</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を中心に実施中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最新の知見収集を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踏まえた事業を</a:t>
                      </a:r>
                      <a:r>
                        <a:rPr lang="ja-JP" altLang="en-US" sz="14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457983479"/>
                  </a:ext>
                </a:extLst>
              </a:tr>
              <a:tr h="406910">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河川整備計画の点検・見直しの実施</a:t>
                      </a:r>
                    </a:p>
                  </a:txBody>
                  <a:tcPr marL="36000" marR="36000"/>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気候変動を踏まえた外力に見直す時期や増大する外力への対応等について検討中</a:t>
                      </a:r>
                    </a:p>
                  </a:txBody>
                  <a:tcPr marL="36000" marR="36000"/>
                </a:tc>
                <a:tc>
                  <a:txBody>
                    <a:bodyPr/>
                    <a:lstStyle/>
                    <a:p>
                      <a:pPr algn="ct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a:t>
                      </a:r>
                    </a:p>
                  </a:txBody>
                  <a:tcPr marL="36000" marR="36000"/>
                </a:tc>
                <a:tc>
                  <a:txBody>
                    <a:bodyPr/>
                    <a:lstStyle/>
                    <a:p>
                      <a:pPr>
                        <a:lnSpc>
                          <a:spcPts val="1400"/>
                        </a:lnSpc>
                      </a:pPr>
                      <a:r>
                        <a:rPr kumimoji="1" lang="ja-JP" altLang="en-US" sz="1400" dirty="0">
                          <a:solidFill>
                            <a:schemeClr val="tx1"/>
                          </a:solidFill>
                          <a:latin typeface="Meiryo UI" panose="020B0604030504040204" pitchFamily="50" charset="-128"/>
                          <a:ea typeface="Meiryo UI" panose="020B0604030504040204" pitchFamily="50" charset="-128"/>
                        </a:rPr>
                        <a:t>引続き、検討を実施</a:t>
                      </a:r>
                      <a:endParaRPr kumimoji="1" lang="ja-JP" altLang="en-US" sz="1400" strike="noStrike" dirty="0">
                        <a:solidFill>
                          <a:schemeClr val="tx1"/>
                        </a:solidFill>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063872222"/>
                  </a:ext>
                </a:extLst>
              </a:tr>
            </a:tbl>
          </a:graphicData>
        </a:graphic>
      </p:graphicFrame>
      <p:sp>
        <p:nvSpPr>
          <p:cNvPr id="59" name="正方形/長方形 58">
            <a:extLst>
              <a:ext uri="{FF2B5EF4-FFF2-40B4-BE49-F238E27FC236}">
                <a16:creationId xmlns:a16="http://schemas.microsoft.com/office/drawing/2014/main" id="{2BEE94A4-C986-4D64-8798-6F08A4EED239}"/>
              </a:ext>
            </a:extLst>
          </p:cNvPr>
          <p:cNvSpPr/>
          <p:nvPr/>
        </p:nvSpPr>
        <p:spPr>
          <a:xfrm>
            <a:off x="180608" y="872662"/>
            <a:ext cx="3240000" cy="301415"/>
          </a:xfrm>
          <a:prstGeom prst="rect">
            <a:avLst/>
          </a:prstGeom>
          <a:ln>
            <a:solidFill>
              <a:schemeClr val="tx1"/>
            </a:solidFill>
          </a:ln>
        </p:spPr>
        <p:txBody>
          <a:bodyPr wrap="square" tIns="72000" bIns="36000" anchor="ctr" anchorCtr="0">
            <a:spAutoFit/>
          </a:bodyPr>
          <a:lstStyle/>
          <a:p>
            <a:pPr>
              <a:lnSpc>
                <a:spcPts val="15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　資源循環の促進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a:extLst>
              <a:ext uri="{FF2B5EF4-FFF2-40B4-BE49-F238E27FC236}">
                <a16:creationId xmlns:a16="http://schemas.microsoft.com/office/drawing/2014/main" id="{B0352D74-D213-4109-ADEB-D21F81DE1EF7}"/>
              </a:ext>
            </a:extLst>
          </p:cNvPr>
          <p:cNvSpPr/>
          <p:nvPr/>
        </p:nvSpPr>
        <p:spPr>
          <a:xfrm>
            <a:off x="8774864" y="659783"/>
            <a:ext cx="4772257"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進捗状況の記号　○：実施中（予算措置</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制度対応済み）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◇：実施予定　　▽：今後検討予定（未着手）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a:extLst>
              <a:ext uri="{FF2B5EF4-FFF2-40B4-BE49-F238E27FC236}">
                <a16:creationId xmlns:a16="http://schemas.microsoft.com/office/drawing/2014/main" id="{4C2ECB9C-D31B-41F0-9B51-82297A81869B}"/>
              </a:ext>
            </a:extLst>
          </p:cNvPr>
          <p:cNvSpPr/>
          <p:nvPr/>
        </p:nvSpPr>
        <p:spPr>
          <a:xfrm>
            <a:off x="4831714" y="659783"/>
            <a:ext cx="3881012" cy="425758"/>
          </a:xfrm>
          <a:prstGeom prst="rect">
            <a:avLst/>
          </a:prstGeom>
          <a:ln>
            <a:solidFill>
              <a:schemeClr val="tx1">
                <a:lumMod val="50000"/>
                <a:lumOff val="50000"/>
              </a:schemeClr>
            </a:solidFill>
            <a:prstDash val="dash"/>
          </a:ln>
        </p:spPr>
        <p:txBody>
          <a:bodyPr wrap="square">
            <a:spAutoFit/>
          </a:bodyPr>
          <a:lstStyle/>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計画時の記号　○：実施中　　　　 　◇：実施予定</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▽：今後検討予定　ー：計画未記載</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9B803707-C1F2-4293-96CE-0359C6E9C169}"/>
              </a:ext>
            </a:extLst>
          </p:cNvPr>
          <p:cNvSpPr>
            <a:spLocks noGrp="1"/>
          </p:cNvSpPr>
          <p:nvPr>
            <p:ph type="sldNum" sz="quarter" idx="12"/>
          </p:nvPr>
        </p:nvSpPr>
        <p:spPr>
          <a:xfrm>
            <a:off x="10394151" y="9017297"/>
            <a:ext cx="3191881" cy="511175"/>
          </a:xfrm>
        </p:spPr>
        <p:txBody>
          <a:bodyPr/>
          <a:lstStyle/>
          <a:p>
            <a:fld id="{03334358-8247-4568-97F9-9763B8C66191}" type="slidenum">
              <a:rPr kumimoji="1" lang="ja-JP" altLang="en-US" smtClean="0"/>
              <a:t>6</a:t>
            </a:fld>
            <a:endParaRPr kumimoji="1" lang="ja-JP" altLang="en-US" dirty="0"/>
          </a:p>
        </p:txBody>
      </p:sp>
    </p:spTree>
    <p:extLst>
      <p:ext uri="{BB962C8B-B14F-4D97-AF65-F5344CB8AC3E}">
        <p14:creationId xmlns:p14="http://schemas.microsoft.com/office/powerpoint/2010/main" val="22795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a:grpSpLocks noChangeAspect="1"/>
          </p:cNvGrpSpPr>
          <p:nvPr/>
        </p:nvGrpSpPr>
        <p:grpSpPr>
          <a:xfrm>
            <a:off x="7760014" y="37134"/>
            <a:ext cx="4969454" cy="423459"/>
            <a:chOff x="6029203" y="46261"/>
            <a:chExt cx="5407394" cy="460777"/>
          </a:xfrm>
        </p:grpSpPr>
        <p:pic>
          <p:nvPicPr>
            <p:cNvPr id="10" name="図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21" name="図 2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22" name="角丸四角形 21"/>
          <p:cNvSpPr/>
          <p:nvPr/>
        </p:nvSpPr>
        <p:spPr>
          <a:xfrm>
            <a:off x="136104" y="1200199"/>
            <a:ext cx="12500901" cy="755976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23" name="角丸四角形 22"/>
          <p:cNvSpPr/>
          <p:nvPr/>
        </p:nvSpPr>
        <p:spPr>
          <a:xfrm>
            <a:off x="168190" y="1238109"/>
            <a:ext cx="5080482" cy="349702"/>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800" b="1" dirty="0">
                <a:latin typeface="Meiryo UI" pitchFamily="50" charset="-128"/>
                <a:ea typeface="Meiryo UI" pitchFamily="50" charset="-128"/>
                <a:cs typeface="Meiryo UI" pitchFamily="50" charset="-128"/>
              </a:rPr>
              <a:t>気候変動対策部会における点検・評価結果（案）</a:t>
            </a:r>
          </a:p>
        </p:txBody>
      </p:sp>
      <p:sp>
        <p:nvSpPr>
          <p:cNvPr id="24" name="正方形/長方形 23"/>
          <p:cNvSpPr/>
          <p:nvPr/>
        </p:nvSpPr>
        <p:spPr>
          <a:xfrm>
            <a:off x="191686" y="1802967"/>
            <a:ext cx="12401802" cy="6662850"/>
          </a:xfrm>
          <a:prstGeom prst="rect">
            <a:avLst/>
          </a:prstGeom>
        </p:spPr>
        <p:txBody>
          <a:bodyPr wrap="square">
            <a:spAutoFit/>
          </a:bodyPr>
          <a:lstStyle/>
          <a:p>
            <a:pPr>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「大阪府地球温暖化対策実行計画（区域施策編）」（以下「実行計画」）の進捗状況及び今後の推進方針としては、</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・温室効果ガス排出量は</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前年度と比べ減少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している。主な原因としては電気の排出係数の減少が挙げられる。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・エネルギー消費量は前年度から増加しているが、</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長期的に見て減少傾向</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年度の削減目標の達成に向けては、</a:t>
            </a:r>
            <a:r>
              <a:rPr lang="en-US" altLang="ja-JP"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CO2</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排出の少ないエネルギーの導入促進により排出係数の減少を図る</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とともに、排出係数の増減に影響されないよう、</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a:t>
            </a:r>
            <a:r>
              <a:rPr lang="ja-JP" altLang="en-US" sz="2400" b="1" u="sng">
                <a:solidFill>
                  <a:prstClr val="black"/>
                </a:solidFill>
                <a:latin typeface="Meiryo UI" panose="020B0604030504040204" pitchFamily="50" charset="-128"/>
                <a:ea typeface="Meiryo UI" panose="020B0604030504040204" pitchFamily="50" charset="-128"/>
                <a:cs typeface="Meiryo UI" panose="020B0604030504040204" pitchFamily="50" charset="-128"/>
              </a:rPr>
              <a:t>なる省エネを</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促進することで、エネルギー消費量を着実に減少していく</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ことが重要である。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ct val="1500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・そのため、昨年度に設置したおおさかカーボンニュートラル推進本部で協議した取組みなど、実行計画に掲げる各種施策を推進していく。</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144000">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「適応」に関する取組みを今後も充実させる</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ことが重要である。</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ct val="150000"/>
              </a:lnSpc>
            </a:pP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ことを確認。</a:t>
            </a: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Group 40">
            <a:extLst>
              <a:ext uri="{FF2B5EF4-FFF2-40B4-BE49-F238E27FC236}">
                <a16:creationId xmlns:a16="http://schemas.microsoft.com/office/drawing/2014/main" id="{04BC2CAA-6963-47DF-B1A4-A85A687FF524}"/>
              </a:ext>
            </a:extLst>
          </p:cNvPr>
          <p:cNvGrpSpPr>
            <a:grpSpLocks/>
          </p:cNvGrpSpPr>
          <p:nvPr/>
        </p:nvGrpSpPr>
        <p:grpSpPr bwMode="auto">
          <a:xfrm>
            <a:off x="95078" y="37907"/>
            <a:ext cx="7530074" cy="348077"/>
            <a:chOff x="737" y="405"/>
            <a:chExt cx="13528" cy="901"/>
          </a:xfrm>
        </p:grpSpPr>
        <p:sp>
          <p:nvSpPr>
            <p:cNvPr id="26"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7"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rPr>
                <a:t>大阪府地球温暖化対策実行計画の進捗状況について</a:t>
              </a:r>
              <a:r>
                <a:rPr lang="en-US" altLang="zh-TW" sz="1600" b="1" dirty="0">
                  <a:solidFill>
                    <a:schemeClr val="bg1"/>
                  </a:solidFill>
                  <a:latin typeface="Meiryo UI" panose="020B0604030504040204" pitchFamily="50" charset="-128"/>
                  <a:ea typeface="Meiryo UI" panose="020B0604030504040204" pitchFamily="50" charset="-128"/>
                </a:rPr>
                <a:t>(</a:t>
              </a:r>
              <a:r>
                <a:rPr lang="zh-TW" altLang="en-US" sz="1600" b="1" dirty="0">
                  <a:solidFill>
                    <a:schemeClr val="bg1"/>
                  </a:solidFill>
                  <a:latin typeface="Meiryo UI" panose="020B0604030504040204" pitchFamily="50" charset="-128"/>
                  <a:ea typeface="Meiryo UI" panose="020B0604030504040204" pitchFamily="50" charset="-128"/>
                </a:rPr>
                <a:t>気候変動対策部会報告案</a:t>
              </a:r>
              <a:r>
                <a:rPr lang="en-US" altLang="zh-TW" sz="1600" b="1" dirty="0">
                  <a:solidFill>
                    <a:schemeClr val="bg1"/>
                  </a:solidFill>
                  <a:latin typeface="Meiryo UI" panose="020B0604030504040204" pitchFamily="50" charset="-128"/>
                  <a:ea typeface="Meiryo UI" panose="020B0604030504040204" pitchFamily="50" charset="-128"/>
                </a:rPr>
                <a:t>)</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8"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sp>
          <p:nvSpPr>
            <p:cNvPr id="29"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800"/>
            </a:p>
          </p:txBody>
        </p:sp>
      </p:grpSp>
      <p:sp>
        <p:nvSpPr>
          <p:cNvPr id="2" name="スライド番号プレースホルダー 1">
            <a:extLst>
              <a:ext uri="{FF2B5EF4-FFF2-40B4-BE49-F238E27FC236}">
                <a16:creationId xmlns:a16="http://schemas.microsoft.com/office/drawing/2014/main" id="{79F633F2-DFD7-47C9-A216-AE598836944F}"/>
              </a:ext>
            </a:extLst>
          </p:cNvPr>
          <p:cNvSpPr>
            <a:spLocks noGrp="1"/>
          </p:cNvSpPr>
          <p:nvPr>
            <p:ph type="sldNum" sz="quarter" idx="12"/>
          </p:nvPr>
        </p:nvSpPr>
        <p:spPr/>
        <p:txBody>
          <a:bodyPr/>
          <a:lstStyle/>
          <a:p>
            <a:fld id="{03334358-8247-4568-97F9-9763B8C66191}" type="slidenum">
              <a:rPr kumimoji="1" lang="ja-JP" altLang="en-US" smtClean="0"/>
              <a:t>7</a:t>
            </a:fld>
            <a:endParaRPr kumimoji="1" lang="ja-JP" altLang="en-US"/>
          </a:p>
        </p:txBody>
      </p:sp>
    </p:spTree>
    <p:extLst>
      <p:ext uri="{BB962C8B-B14F-4D97-AF65-F5344CB8AC3E}">
        <p14:creationId xmlns:p14="http://schemas.microsoft.com/office/powerpoint/2010/main" val="3136603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3564</Words>
  <Application>Microsoft Office PowerPoint</Application>
  <PresentationFormat>ユーザー設定</PresentationFormat>
  <Paragraphs>384</Paragraphs>
  <Slides>7</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2025-01-28T05:58:28Z</dcterms:modified>
</cp:coreProperties>
</file>