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handoutMasterIdLst>
    <p:handoutMasterId r:id="rId25"/>
  </p:handoutMasterIdLst>
  <p:sldIdLst>
    <p:sldId id="259" r:id="rId2"/>
    <p:sldId id="384" r:id="rId3"/>
    <p:sldId id="385" r:id="rId4"/>
    <p:sldId id="386" r:id="rId5"/>
    <p:sldId id="387" r:id="rId6"/>
    <p:sldId id="313" r:id="rId7"/>
    <p:sldId id="389" r:id="rId8"/>
    <p:sldId id="390" r:id="rId9"/>
    <p:sldId id="388" r:id="rId10"/>
    <p:sldId id="394" r:id="rId11"/>
    <p:sldId id="391" r:id="rId12"/>
    <p:sldId id="392" r:id="rId13"/>
    <p:sldId id="336" r:id="rId14"/>
    <p:sldId id="370" r:id="rId15"/>
    <p:sldId id="355" r:id="rId16"/>
    <p:sldId id="393" r:id="rId17"/>
    <p:sldId id="358" r:id="rId18"/>
    <p:sldId id="371" r:id="rId19"/>
    <p:sldId id="379" r:id="rId20"/>
    <p:sldId id="380" r:id="rId21"/>
    <p:sldId id="381" r:id="rId22"/>
    <p:sldId id="396" r:id="rId23"/>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6092"/>
    <a:srgbClr val="5578A2"/>
    <a:srgbClr val="FF00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1712" autoAdjust="0"/>
  </p:normalViewPr>
  <p:slideViewPr>
    <p:cSldViewPr>
      <p:cViewPr varScale="1">
        <p:scale>
          <a:sx n="97" d="100"/>
          <a:sy n="97" d="100"/>
        </p:scale>
        <p:origin x="1068" y="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190" cy="498662"/>
          </a:xfrm>
          <a:prstGeom prst="rect">
            <a:avLst/>
          </a:prstGeom>
        </p:spPr>
        <p:txBody>
          <a:bodyPr vert="horz" lIns="93209" tIns="46603" rIns="93209" bIns="466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4" y="0"/>
            <a:ext cx="2949190" cy="498662"/>
          </a:xfrm>
          <a:prstGeom prst="rect">
            <a:avLst/>
          </a:prstGeom>
        </p:spPr>
        <p:txBody>
          <a:bodyPr vert="horz" lIns="93209" tIns="46603" rIns="93209" bIns="46603" rtlCol="0"/>
          <a:lstStyle>
            <a:lvl1pPr algn="r">
              <a:defRPr sz="1200"/>
            </a:lvl1pPr>
          </a:lstStyle>
          <a:p>
            <a:fld id="{64C9E5AD-B317-4C0D-A523-5E245AF58A84}" type="datetimeFigureOut">
              <a:rPr kumimoji="1" lang="ja-JP" altLang="en-US" smtClean="0"/>
              <a:t>2023/7/2</a:t>
            </a:fld>
            <a:endParaRPr kumimoji="1" lang="ja-JP" altLang="en-US"/>
          </a:p>
        </p:txBody>
      </p:sp>
      <p:sp>
        <p:nvSpPr>
          <p:cNvPr id="4" name="フッター プレースホルダー 3"/>
          <p:cNvSpPr>
            <a:spLocks noGrp="1"/>
          </p:cNvSpPr>
          <p:nvPr>
            <p:ph type="ftr" sz="quarter" idx="2"/>
          </p:nvPr>
        </p:nvSpPr>
        <p:spPr>
          <a:xfrm>
            <a:off x="4" y="9440677"/>
            <a:ext cx="2949190" cy="498662"/>
          </a:xfrm>
          <a:prstGeom prst="rect">
            <a:avLst/>
          </a:prstGeom>
        </p:spPr>
        <p:txBody>
          <a:bodyPr vert="horz" lIns="93209" tIns="46603" rIns="93209" bIns="466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4" y="9440677"/>
            <a:ext cx="2949190" cy="498662"/>
          </a:xfrm>
          <a:prstGeom prst="rect">
            <a:avLst/>
          </a:prstGeom>
        </p:spPr>
        <p:txBody>
          <a:bodyPr vert="horz" lIns="93209" tIns="46603" rIns="93209" bIns="46603" rtlCol="0" anchor="b"/>
          <a:lstStyle>
            <a:lvl1pPr algn="r">
              <a:defRPr sz="1200"/>
            </a:lvl1pPr>
          </a:lstStyle>
          <a:p>
            <a:fld id="{C2B530E2-4519-4DB9-BEB7-B070939E129A}" type="slidenum">
              <a:rPr kumimoji="1" lang="ja-JP" altLang="en-US" smtClean="0"/>
              <a:t>‹#›</a:t>
            </a:fld>
            <a:endParaRPr kumimoji="1" lang="ja-JP" altLang="en-US"/>
          </a:p>
        </p:txBody>
      </p:sp>
    </p:spTree>
    <p:extLst>
      <p:ext uri="{BB962C8B-B14F-4D97-AF65-F5344CB8AC3E}">
        <p14:creationId xmlns:p14="http://schemas.microsoft.com/office/powerpoint/2010/main" val="4179174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0" tIns="45707" rIns="91410" bIns="457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10" tIns="45707" rIns="91410" bIns="45707" rtlCol="0"/>
          <a:lstStyle>
            <a:lvl1pPr algn="r">
              <a:defRPr sz="1200"/>
            </a:lvl1pPr>
          </a:lstStyle>
          <a:p>
            <a:fld id="{E786524D-9D30-4F28-9A77-09A8B3F4127D}" type="datetimeFigureOut">
              <a:rPr kumimoji="1" lang="ja-JP" altLang="en-US" smtClean="0"/>
              <a:t>2023/7/2</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0" tIns="45707" rIns="91410" bIns="45707" rtlCol="0" anchor="ctr"/>
          <a:lstStyle/>
          <a:p>
            <a:endParaRPr lang="ja-JP" altLang="en-US"/>
          </a:p>
        </p:txBody>
      </p:sp>
      <p:sp>
        <p:nvSpPr>
          <p:cNvPr id="5" name="ノート プレースホルダー 4"/>
          <p:cNvSpPr>
            <a:spLocks noGrp="1"/>
          </p:cNvSpPr>
          <p:nvPr>
            <p:ph type="body" sz="quarter" idx="3"/>
          </p:nvPr>
        </p:nvSpPr>
        <p:spPr>
          <a:xfrm>
            <a:off x="681039" y="4721226"/>
            <a:ext cx="5445125" cy="4471988"/>
          </a:xfrm>
          <a:prstGeom prst="rect">
            <a:avLst/>
          </a:prstGeom>
        </p:spPr>
        <p:txBody>
          <a:bodyPr vert="horz" lIns="91410" tIns="45707" rIns="91410" bIns="457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4"/>
            <a:ext cx="2949575" cy="496887"/>
          </a:xfrm>
          <a:prstGeom prst="rect">
            <a:avLst/>
          </a:prstGeom>
        </p:spPr>
        <p:txBody>
          <a:bodyPr vert="horz" lIns="91410" tIns="45707" rIns="91410" bIns="457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4"/>
            <a:ext cx="2949575" cy="496887"/>
          </a:xfrm>
          <a:prstGeom prst="rect">
            <a:avLst/>
          </a:prstGeom>
        </p:spPr>
        <p:txBody>
          <a:bodyPr vert="horz" lIns="91410" tIns="45707" rIns="91410" bIns="45707" rtlCol="0" anchor="b"/>
          <a:lstStyle>
            <a:lvl1pPr algn="r">
              <a:defRPr sz="1200"/>
            </a:lvl1pPr>
          </a:lstStyle>
          <a:p>
            <a:fld id="{F9D83328-8ABD-4BA1-BEFC-DDC17FF7E69A}" type="slidenum">
              <a:rPr kumimoji="1" lang="ja-JP" altLang="en-US" smtClean="0"/>
              <a:t>‹#›</a:t>
            </a:fld>
            <a:endParaRPr kumimoji="1" lang="ja-JP" altLang="en-US"/>
          </a:p>
        </p:txBody>
      </p:sp>
    </p:spTree>
    <p:extLst>
      <p:ext uri="{BB962C8B-B14F-4D97-AF65-F5344CB8AC3E}">
        <p14:creationId xmlns:p14="http://schemas.microsoft.com/office/powerpoint/2010/main" val="1923893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a:t>
            </a:fld>
            <a:endParaRPr kumimoji="1" lang="ja-JP" altLang="en-US"/>
          </a:p>
        </p:txBody>
      </p:sp>
    </p:spTree>
    <p:extLst>
      <p:ext uri="{BB962C8B-B14F-4D97-AF65-F5344CB8AC3E}">
        <p14:creationId xmlns:p14="http://schemas.microsoft.com/office/powerpoint/2010/main" val="372079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13</a:t>
            </a:fld>
            <a:endParaRPr kumimoji="1" lang="ja-JP" altLang="en-US"/>
          </a:p>
        </p:txBody>
      </p:sp>
    </p:spTree>
    <p:extLst>
      <p:ext uri="{BB962C8B-B14F-4D97-AF65-F5344CB8AC3E}">
        <p14:creationId xmlns:p14="http://schemas.microsoft.com/office/powerpoint/2010/main" val="1218283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14</a:t>
            </a:fld>
            <a:endParaRPr kumimoji="1" lang="ja-JP" altLang="en-US"/>
          </a:p>
        </p:txBody>
      </p:sp>
    </p:spTree>
    <p:extLst>
      <p:ext uri="{BB962C8B-B14F-4D97-AF65-F5344CB8AC3E}">
        <p14:creationId xmlns:p14="http://schemas.microsoft.com/office/powerpoint/2010/main" val="808950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93">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15</a:t>
            </a:fld>
            <a:endParaRPr kumimoji="1" lang="ja-JP" altLang="en-US"/>
          </a:p>
        </p:txBody>
      </p:sp>
    </p:spTree>
    <p:extLst>
      <p:ext uri="{BB962C8B-B14F-4D97-AF65-F5344CB8AC3E}">
        <p14:creationId xmlns:p14="http://schemas.microsoft.com/office/powerpoint/2010/main" val="4070306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16</a:t>
            </a:fld>
            <a:endParaRPr kumimoji="1" lang="ja-JP" altLang="en-US"/>
          </a:p>
        </p:txBody>
      </p:sp>
    </p:spTree>
    <p:extLst>
      <p:ext uri="{BB962C8B-B14F-4D97-AF65-F5344CB8AC3E}">
        <p14:creationId xmlns:p14="http://schemas.microsoft.com/office/powerpoint/2010/main" val="2178429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17</a:t>
            </a:fld>
            <a:endParaRPr kumimoji="1" lang="ja-JP" altLang="en-US"/>
          </a:p>
        </p:txBody>
      </p:sp>
    </p:spTree>
    <p:extLst>
      <p:ext uri="{BB962C8B-B14F-4D97-AF65-F5344CB8AC3E}">
        <p14:creationId xmlns:p14="http://schemas.microsoft.com/office/powerpoint/2010/main" val="296589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18</a:t>
            </a:fld>
            <a:endParaRPr kumimoji="1" lang="ja-JP" altLang="en-US"/>
          </a:p>
        </p:txBody>
      </p:sp>
    </p:spTree>
    <p:extLst>
      <p:ext uri="{BB962C8B-B14F-4D97-AF65-F5344CB8AC3E}">
        <p14:creationId xmlns:p14="http://schemas.microsoft.com/office/powerpoint/2010/main" val="698758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19</a:t>
            </a:fld>
            <a:endParaRPr kumimoji="1" lang="ja-JP" altLang="en-US"/>
          </a:p>
        </p:txBody>
      </p:sp>
    </p:spTree>
    <p:extLst>
      <p:ext uri="{BB962C8B-B14F-4D97-AF65-F5344CB8AC3E}">
        <p14:creationId xmlns:p14="http://schemas.microsoft.com/office/powerpoint/2010/main" val="1158988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20</a:t>
            </a:fld>
            <a:endParaRPr kumimoji="1" lang="ja-JP" altLang="en-US"/>
          </a:p>
        </p:txBody>
      </p:sp>
    </p:spTree>
    <p:extLst>
      <p:ext uri="{BB962C8B-B14F-4D97-AF65-F5344CB8AC3E}">
        <p14:creationId xmlns:p14="http://schemas.microsoft.com/office/powerpoint/2010/main" val="1339707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21</a:t>
            </a:fld>
            <a:endParaRPr kumimoji="1" lang="ja-JP" altLang="en-US"/>
          </a:p>
        </p:txBody>
      </p:sp>
    </p:spTree>
    <p:extLst>
      <p:ext uri="{BB962C8B-B14F-4D97-AF65-F5344CB8AC3E}">
        <p14:creationId xmlns:p14="http://schemas.microsoft.com/office/powerpoint/2010/main" val="2649291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D83328-8ABD-4BA1-BEFC-DDC17FF7E69A}"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1445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D83328-8ABD-4BA1-BEFC-DDC17FF7E69A}"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2581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5</a:t>
            </a:fld>
            <a:endParaRPr kumimoji="1" lang="ja-JP" altLang="en-US"/>
          </a:p>
        </p:txBody>
      </p:sp>
    </p:spTree>
    <p:extLst>
      <p:ext uri="{BB962C8B-B14F-4D97-AF65-F5344CB8AC3E}">
        <p14:creationId xmlns:p14="http://schemas.microsoft.com/office/powerpoint/2010/main" val="348316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7</a:t>
            </a:fld>
            <a:endParaRPr kumimoji="1" lang="ja-JP" altLang="en-US"/>
          </a:p>
        </p:txBody>
      </p:sp>
    </p:spTree>
    <p:extLst>
      <p:ext uri="{BB962C8B-B14F-4D97-AF65-F5344CB8AC3E}">
        <p14:creationId xmlns:p14="http://schemas.microsoft.com/office/powerpoint/2010/main" val="3857792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8</a:t>
            </a:fld>
            <a:endParaRPr kumimoji="1" lang="ja-JP" altLang="en-US"/>
          </a:p>
        </p:txBody>
      </p:sp>
    </p:spTree>
    <p:extLst>
      <p:ext uri="{BB962C8B-B14F-4D97-AF65-F5344CB8AC3E}">
        <p14:creationId xmlns:p14="http://schemas.microsoft.com/office/powerpoint/2010/main" val="4192185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9</a:t>
            </a:fld>
            <a:endParaRPr kumimoji="1" lang="ja-JP" altLang="en-US"/>
          </a:p>
        </p:txBody>
      </p:sp>
    </p:spTree>
    <p:extLst>
      <p:ext uri="{BB962C8B-B14F-4D97-AF65-F5344CB8AC3E}">
        <p14:creationId xmlns:p14="http://schemas.microsoft.com/office/powerpoint/2010/main" val="3521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10</a:t>
            </a:fld>
            <a:endParaRPr kumimoji="1" lang="ja-JP" altLang="en-US"/>
          </a:p>
        </p:txBody>
      </p:sp>
    </p:spTree>
    <p:extLst>
      <p:ext uri="{BB962C8B-B14F-4D97-AF65-F5344CB8AC3E}">
        <p14:creationId xmlns:p14="http://schemas.microsoft.com/office/powerpoint/2010/main" val="209169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11</a:t>
            </a:fld>
            <a:endParaRPr kumimoji="1" lang="ja-JP" altLang="en-US"/>
          </a:p>
        </p:txBody>
      </p:sp>
    </p:spTree>
    <p:extLst>
      <p:ext uri="{BB962C8B-B14F-4D97-AF65-F5344CB8AC3E}">
        <p14:creationId xmlns:p14="http://schemas.microsoft.com/office/powerpoint/2010/main" val="316966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12</a:t>
            </a:fld>
            <a:endParaRPr kumimoji="1" lang="ja-JP" altLang="en-US"/>
          </a:p>
        </p:txBody>
      </p:sp>
    </p:spTree>
    <p:extLst>
      <p:ext uri="{BB962C8B-B14F-4D97-AF65-F5344CB8AC3E}">
        <p14:creationId xmlns:p14="http://schemas.microsoft.com/office/powerpoint/2010/main" val="2694597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F3D141BB-DDAC-49EB-83EE-86318DB06272}" type="datetimeFigureOut">
              <a:rPr lang="ja-JP" altLang="en-US"/>
              <a:pPr>
                <a:defRPr/>
              </a:pPr>
              <a:t>2023/7/2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13D0A75-B5AC-4B44-A9E6-5C468718EDE7}" type="slidenum">
              <a:rPr lang="ja-JP" altLang="en-US"/>
              <a:pPr>
                <a:defRPr/>
              </a:pPr>
              <a:t>‹#›</a:t>
            </a:fld>
            <a:endParaRPr lang="ja-JP" altLang="en-US"/>
          </a:p>
        </p:txBody>
      </p:sp>
    </p:spTree>
    <p:extLst>
      <p:ext uri="{BB962C8B-B14F-4D97-AF65-F5344CB8AC3E}">
        <p14:creationId xmlns:p14="http://schemas.microsoft.com/office/powerpoint/2010/main" val="367595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67426E8-C73A-412F-BEF7-389FE39EC4B7}" type="datetimeFigureOut">
              <a:rPr lang="ja-JP" altLang="en-US"/>
              <a:pPr>
                <a:defRPr/>
              </a:pPr>
              <a:t>2023/7/2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83BA9B7-A8C5-455A-9417-8018CE896041}" type="slidenum">
              <a:rPr lang="ja-JP" altLang="en-US"/>
              <a:pPr>
                <a:defRPr/>
              </a:pPr>
              <a:t>‹#›</a:t>
            </a:fld>
            <a:endParaRPr lang="ja-JP" altLang="en-US"/>
          </a:p>
        </p:txBody>
      </p:sp>
    </p:spTree>
    <p:extLst>
      <p:ext uri="{BB962C8B-B14F-4D97-AF65-F5344CB8AC3E}">
        <p14:creationId xmlns:p14="http://schemas.microsoft.com/office/powerpoint/2010/main" val="97723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3FF8EF2-3D0F-40A3-A8F8-01C7BFE36A79}" type="datetimeFigureOut">
              <a:rPr lang="ja-JP" altLang="en-US"/>
              <a:pPr>
                <a:defRPr/>
              </a:pPr>
              <a:t>2023/7/2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D3E8509-0D8F-4AFC-8F09-571DF9DEEFED}" type="slidenum">
              <a:rPr lang="ja-JP" altLang="en-US"/>
              <a:pPr>
                <a:defRPr/>
              </a:pPr>
              <a:t>‹#›</a:t>
            </a:fld>
            <a:endParaRPr lang="ja-JP" altLang="en-US"/>
          </a:p>
        </p:txBody>
      </p:sp>
    </p:spTree>
    <p:extLst>
      <p:ext uri="{BB962C8B-B14F-4D97-AF65-F5344CB8AC3E}">
        <p14:creationId xmlns:p14="http://schemas.microsoft.com/office/powerpoint/2010/main" val="280301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FA3957F-7473-4BF7-A524-45DFC386330F}" type="datetimeFigureOut">
              <a:rPr lang="ja-JP" altLang="en-US"/>
              <a:pPr>
                <a:defRPr/>
              </a:pPr>
              <a:t>2023/7/2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4A0DCBF-9C28-4B95-8AAC-A3FF3DF71C00}" type="slidenum">
              <a:rPr lang="ja-JP" altLang="en-US"/>
              <a:pPr>
                <a:defRPr/>
              </a:pPr>
              <a:t>‹#›</a:t>
            </a:fld>
            <a:endParaRPr lang="ja-JP" altLang="en-US"/>
          </a:p>
        </p:txBody>
      </p:sp>
    </p:spTree>
    <p:extLst>
      <p:ext uri="{BB962C8B-B14F-4D97-AF65-F5344CB8AC3E}">
        <p14:creationId xmlns:p14="http://schemas.microsoft.com/office/powerpoint/2010/main" val="251583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C02A1C8-4683-48AD-8A68-94EDF88F24E2}" type="datetimeFigureOut">
              <a:rPr lang="ja-JP" altLang="en-US"/>
              <a:pPr>
                <a:defRPr/>
              </a:pPr>
              <a:t>2023/7/2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72DB042-77C0-476D-98E1-6360DE2FC909}" type="slidenum">
              <a:rPr lang="ja-JP" altLang="en-US"/>
              <a:pPr>
                <a:defRPr/>
              </a:pPr>
              <a:t>‹#›</a:t>
            </a:fld>
            <a:endParaRPr lang="ja-JP" altLang="en-US"/>
          </a:p>
        </p:txBody>
      </p:sp>
    </p:spTree>
    <p:extLst>
      <p:ext uri="{BB962C8B-B14F-4D97-AF65-F5344CB8AC3E}">
        <p14:creationId xmlns:p14="http://schemas.microsoft.com/office/powerpoint/2010/main" val="269201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6F124BAC-FF2A-4B93-8D43-A5ED873B10DE}" type="datetimeFigureOut">
              <a:rPr lang="ja-JP" altLang="en-US"/>
              <a:pPr>
                <a:defRPr/>
              </a:pPr>
              <a:t>2023/7/2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3E4EE7E-C446-46D2-A85E-FB50BC46B6EE}" type="slidenum">
              <a:rPr lang="ja-JP" altLang="en-US"/>
              <a:pPr>
                <a:defRPr/>
              </a:pPr>
              <a:t>‹#›</a:t>
            </a:fld>
            <a:endParaRPr lang="ja-JP" altLang="en-US"/>
          </a:p>
        </p:txBody>
      </p:sp>
    </p:spTree>
    <p:extLst>
      <p:ext uri="{BB962C8B-B14F-4D97-AF65-F5344CB8AC3E}">
        <p14:creationId xmlns:p14="http://schemas.microsoft.com/office/powerpoint/2010/main" val="390818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0FCA4925-8BC3-42C4-B529-8950C76D73B3}" type="datetimeFigureOut">
              <a:rPr lang="ja-JP" altLang="en-US"/>
              <a:pPr>
                <a:defRPr/>
              </a:pPr>
              <a:t>2023/7/2</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A97FA98-62F8-44B6-BADB-B86E48034368}" type="slidenum">
              <a:rPr lang="ja-JP" altLang="en-US"/>
              <a:pPr>
                <a:defRPr/>
              </a:pPr>
              <a:t>‹#›</a:t>
            </a:fld>
            <a:endParaRPr lang="ja-JP" altLang="en-US"/>
          </a:p>
        </p:txBody>
      </p:sp>
    </p:spTree>
    <p:extLst>
      <p:ext uri="{BB962C8B-B14F-4D97-AF65-F5344CB8AC3E}">
        <p14:creationId xmlns:p14="http://schemas.microsoft.com/office/powerpoint/2010/main" val="248273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2B0373AD-D20B-4F37-A633-AE00A2C0DADE}" type="datetimeFigureOut">
              <a:rPr lang="ja-JP" altLang="en-US"/>
              <a:pPr>
                <a:defRPr/>
              </a:pPr>
              <a:t>2023/7/2</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3A0600F-89AC-4E21-AE12-2F59CCF5C11A}" type="slidenum">
              <a:rPr lang="ja-JP" altLang="en-US"/>
              <a:pPr>
                <a:defRPr/>
              </a:pPr>
              <a:t>‹#›</a:t>
            </a:fld>
            <a:endParaRPr lang="ja-JP" altLang="en-US"/>
          </a:p>
        </p:txBody>
      </p:sp>
    </p:spTree>
    <p:extLst>
      <p:ext uri="{BB962C8B-B14F-4D97-AF65-F5344CB8AC3E}">
        <p14:creationId xmlns:p14="http://schemas.microsoft.com/office/powerpoint/2010/main" val="8118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D89591C-07E5-4123-878E-07FEAAFD9107}" type="datetimeFigureOut">
              <a:rPr lang="ja-JP" altLang="en-US"/>
              <a:pPr>
                <a:defRPr/>
              </a:pPr>
              <a:t>2023/7/2</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5CEF2A0-89B8-43D0-92BF-BE323AD38D54}" type="slidenum">
              <a:rPr lang="ja-JP" altLang="en-US"/>
              <a:pPr>
                <a:defRPr/>
              </a:pPr>
              <a:t>‹#›</a:t>
            </a:fld>
            <a:endParaRPr lang="ja-JP" altLang="en-US"/>
          </a:p>
        </p:txBody>
      </p:sp>
    </p:spTree>
    <p:extLst>
      <p:ext uri="{BB962C8B-B14F-4D97-AF65-F5344CB8AC3E}">
        <p14:creationId xmlns:p14="http://schemas.microsoft.com/office/powerpoint/2010/main" val="359991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2ADFAF6-7A2F-4F13-A460-82C0FAF2D6AD}" type="datetimeFigureOut">
              <a:rPr lang="ja-JP" altLang="en-US"/>
              <a:pPr>
                <a:defRPr/>
              </a:pPr>
              <a:t>2023/7/2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D3C2DD-D373-4529-BC42-53726378F1DA}" type="slidenum">
              <a:rPr lang="ja-JP" altLang="en-US"/>
              <a:pPr>
                <a:defRPr/>
              </a:pPr>
              <a:t>‹#›</a:t>
            </a:fld>
            <a:endParaRPr lang="ja-JP" altLang="en-US"/>
          </a:p>
        </p:txBody>
      </p:sp>
    </p:spTree>
    <p:extLst>
      <p:ext uri="{BB962C8B-B14F-4D97-AF65-F5344CB8AC3E}">
        <p14:creationId xmlns:p14="http://schemas.microsoft.com/office/powerpoint/2010/main" val="342680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B1247D5-9EEE-43CE-B111-83143CDC9519}" type="datetimeFigureOut">
              <a:rPr lang="ja-JP" altLang="en-US"/>
              <a:pPr>
                <a:defRPr/>
              </a:pPr>
              <a:t>2023/7/2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C23185-F718-4E79-A4A5-6A8A294A15A8}" type="slidenum">
              <a:rPr lang="ja-JP" altLang="en-US"/>
              <a:pPr>
                <a:defRPr/>
              </a:pPr>
              <a:t>‹#›</a:t>
            </a:fld>
            <a:endParaRPr lang="ja-JP" altLang="en-US"/>
          </a:p>
        </p:txBody>
      </p:sp>
    </p:spTree>
    <p:extLst>
      <p:ext uri="{BB962C8B-B14F-4D97-AF65-F5344CB8AC3E}">
        <p14:creationId xmlns:p14="http://schemas.microsoft.com/office/powerpoint/2010/main" val="32867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FE1AF88-CEAC-4E96-A9D1-1925FD5836A8}" type="datetimeFigureOut">
              <a:rPr lang="ja-JP" altLang="en-US"/>
              <a:pPr>
                <a:defRPr/>
              </a:pPr>
              <a:t>2023/7/2</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F02226C-96EF-427A-A5AE-4D92E288489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www.pref.osaka.lg.jp/kannosomu/midoritokazenogekan/aria_kitaosaka.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7.gi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80" y="-20707"/>
            <a:ext cx="9145480" cy="286224"/>
          </a:xfrm>
          <a:prstGeom prst="rect">
            <a:avLst/>
          </a:prstGeom>
          <a:solidFill>
            <a:srgbClr val="002060"/>
          </a:solidFill>
          <a:ln>
            <a:noFill/>
          </a:ln>
          <a:effectLst/>
        </p:spPr>
        <p:txBody>
          <a:bodyPr wrap="square" lIns="91190" tIns="57908" rIns="91190" bIns="57908" rtlCol="0" anchor="ctr">
            <a:spAutoFit/>
          </a:bodyPr>
          <a:lstStyle/>
          <a:p>
            <a:pPr algn="r"/>
            <a:r>
              <a:rPr kumimoji="0" lang="ja-JP" altLang="en-US"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a:t>
            </a:r>
            <a:r>
              <a:rPr kumimoji="0" lang="en-US" altLang="ja-JP"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kumimoji="0" lang="ja-JP" altLang="en-US"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0" lang="en-US" altLang="ja-JP"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r>
              <a:rPr kumimoji="0" lang="ja-JP" altLang="en-US"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月時点</a:t>
            </a:r>
            <a:endParaRPr kumimoji="0" lang="en-US" altLang="ja-JP" sz="11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１</a:t>
            </a:r>
          </a:p>
        </p:txBody>
      </p:sp>
      <p:cxnSp>
        <p:nvCxnSpPr>
          <p:cNvPr id="3" name="直線コネクタ 2"/>
          <p:cNvCxnSpPr/>
          <p:nvPr/>
        </p:nvCxnSpPr>
        <p:spPr>
          <a:xfrm>
            <a:off x="302472" y="3502443"/>
            <a:ext cx="853757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bwMode="auto">
          <a:xfrm>
            <a:off x="1182132" y="2720335"/>
            <a:ext cx="676875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dirty="0">
                <a:solidFill>
                  <a:schemeClr val="accent1">
                    <a:lumMod val="75000"/>
                  </a:schemeClr>
                </a:solidFill>
                <a:latin typeface="Meiryo UI" panose="020B0604030504040204" pitchFamily="50" charset="-128"/>
                <a:ea typeface="Meiryo UI" panose="020B0604030504040204" pitchFamily="50" charset="-128"/>
              </a:rPr>
              <a:t>府における</a:t>
            </a:r>
            <a:r>
              <a:rPr lang="ja-JP" altLang="en-US" sz="3200" b="1" dirty="0">
                <a:solidFill>
                  <a:srgbClr val="376092"/>
                </a:solidFill>
                <a:latin typeface="Meiryo UI" panose="020B0604030504040204" pitchFamily="50" charset="-128"/>
                <a:ea typeface="Meiryo UI" panose="020B0604030504040204" pitchFamily="50" charset="-128"/>
              </a:rPr>
              <a:t>令和５年度</a:t>
            </a:r>
            <a:r>
              <a:rPr lang="ja-JP" altLang="en-US" sz="3200" b="1" dirty="0">
                <a:solidFill>
                  <a:schemeClr val="accent1">
                    <a:lumMod val="75000"/>
                  </a:schemeClr>
                </a:solidFill>
                <a:latin typeface="Meiryo UI" panose="020B0604030504040204" pitchFamily="50" charset="-128"/>
                <a:ea typeface="Meiryo UI" panose="020B0604030504040204" pitchFamily="50" charset="-128"/>
              </a:rPr>
              <a:t>夏の暑さ対策</a:t>
            </a:r>
          </a:p>
        </p:txBody>
      </p:sp>
      <p:sp>
        <p:nvSpPr>
          <p:cNvPr id="8" name="タイトル 1"/>
          <p:cNvSpPr txBox="1">
            <a:spLocks/>
          </p:cNvSpPr>
          <p:nvPr/>
        </p:nvSpPr>
        <p:spPr bwMode="auto">
          <a:xfrm>
            <a:off x="1475656" y="3276826"/>
            <a:ext cx="6181704"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dirty="0">
                <a:solidFill>
                  <a:srgbClr val="376092"/>
                </a:solidFill>
                <a:latin typeface="Meiryo UI" panose="020B0604030504040204" pitchFamily="50" charset="-128"/>
                <a:ea typeface="Meiryo UI" panose="020B0604030504040204" pitchFamily="50" charset="-128"/>
              </a:rPr>
              <a:t>＜取組計画＞</a:t>
            </a:r>
          </a:p>
        </p:txBody>
      </p:sp>
      <p:sp>
        <p:nvSpPr>
          <p:cNvPr id="2" name="正方形/長方形 1">
            <a:extLst>
              <a:ext uri="{FF2B5EF4-FFF2-40B4-BE49-F238E27FC236}">
                <a16:creationId xmlns:a16="http://schemas.microsoft.com/office/drawing/2014/main" id="{730D36DD-49CB-4A4C-B500-D2DCC540650E}"/>
              </a:ext>
            </a:extLst>
          </p:cNvPr>
          <p:cNvSpPr/>
          <p:nvPr/>
        </p:nvSpPr>
        <p:spPr>
          <a:xfrm>
            <a:off x="7657360" y="404664"/>
            <a:ext cx="1182687" cy="41733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資料２－１</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９</a:t>
            </a:r>
          </a:p>
        </p:txBody>
      </p:sp>
      <p:grpSp>
        <p:nvGrpSpPr>
          <p:cNvPr id="25" name="グループ化 24"/>
          <p:cNvGrpSpPr/>
          <p:nvPr/>
        </p:nvGrpSpPr>
        <p:grpSpPr>
          <a:xfrm>
            <a:off x="1805625" y="725543"/>
            <a:ext cx="7273117" cy="657827"/>
            <a:chOff x="3075868" y="2420887"/>
            <a:chExt cx="3580153" cy="890838"/>
          </a:xfrm>
        </p:grpSpPr>
        <p:sp>
          <p:nvSpPr>
            <p:cNvPr id="30" name="角丸四角形 29"/>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089038" y="259962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暑さ指数の活用促進（２）</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2" name="角丸四角形 31"/>
          <p:cNvSpPr/>
          <p:nvPr/>
        </p:nvSpPr>
        <p:spPr>
          <a:xfrm>
            <a:off x="237260"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a:t>
            </a:r>
          </a:p>
        </p:txBody>
      </p:sp>
      <p:graphicFrame>
        <p:nvGraphicFramePr>
          <p:cNvPr id="33" name="表 32"/>
          <p:cNvGraphicFramePr>
            <a:graphicFrameLocks noGrp="1"/>
          </p:cNvGraphicFramePr>
          <p:nvPr>
            <p:extLst>
              <p:ext uri="{D42A27DB-BD31-4B8C-83A1-F6EECF244321}">
                <p14:modId xmlns:p14="http://schemas.microsoft.com/office/powerpoint/2010/main" val="2132228909"/>
              </p:ext>
            </p:extLst>
          </p:nvPr>
        </p:nvGraphicFramePr>
        <p:xfrm>
          <a:off x="225774" y="1479843"/>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4" name="正方形/長方形 1"/>
          <p:cNvSpPr>
            <a:spLocks noChangeArrowheads="1"/>
          </p:cNvSpPr>
          <p:nvPr/>
        </p:nvSpPr>
        <p:spPr bwMode="auto">
          <a:xfrm>
            <a:off x="5676065" y="1078558"/>
            <a:ext cx="3384142"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（スマートシティ戦略部・環境農林水産部）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タイトル 1"/>
          <p:cNvSpPr txBox="1">
            <a:spLocks/>
          </p:cNvSpPr>
          <p:nvPr/>
        </p:nvSpPr>
        <p:spPr>
          <a:xfrm>
            <a:off x="8447111" y="6530973"/>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10</a:t>
            </a:r>
          </a:p>
        </p:txBody>
      </p:sp>
      <p:sp>
        <p:nvSpPr>
          <p:cNvPr id="37" name="テキスト ボックス 36"/>
          <p:cNvSpPr txBox="1"/>
          <p:nvPr/>
        </p:nvSpPr>
        <p:spPr>
          <a:xfrm>
            <a:off x="417476" y="2538013"/>
            <a:ext cx="5607185" cy="1384995"/>
          </a:xfrm>
          <a:prstGeom prst="rect">
            <a:avLst/>
          </a:prstGeom>
          <a:noFill/>
        </p:spPr>
        <p:txBody>
          <a:bodyPr wrap="square" rtlCol="0">
            <a:spAutoFit/>
          </a:bodyPr>
          <a:lstStyle/>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暑さ指数の追加による利便性向上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お出かけ等をする際の参考となる暑さ指数をマップ上で確認できる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情報として追加し、赤ちゃんの駅情報と合わせて確認いただくことで、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利便性向上を図る</a:t>
            </a:r>
          </a:p>
          <a:p>
            <a:pPr marL="180000" indent="-457200"/>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p>
        </p:txBody>
      </p:sp>
      <p:sp>
        <p:nvSpPr>
          <p:cNvPr id="38" name="角丸四角形 37"/>
          <p:cNvSpPr/>
          <p:nvPr/>
        </p:nvSpPr>
        <p:spPr>
          <a:xfrm>
            <a:off x="417476" y="2110637"/>
            <a:ext cx="3296004" cy="336236"/>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itchFamily="50" charset="-128"/>
                <a:ea typeface="Meiryo UI" pitchFamily="50" charset="-128"/>
                <a:cs typeface="Meiryo UI" pitchFamily="50" charset="-128"/>
              </a:rPr>
              <a:t>赤ちゃんの駅マップの情報追加</a:t>
            </a:r>
            <a:endParaRPr kumimoji="1" lang="ja-JP" altLang="en-US" sz="1600" b="1" dirty="0">
              <a:latin typeface="Meiryo UI" pitchFamily="50" charset="-128"/>
              <a:ea typeface="Meiryo UI" pitchFamily="50" charset="-128"/>
              <a:cs typeface="Meiryo UI" pitchFamily="50" charset="-128"/>
            </a:endParaRPr>
          </a:p>
        </p:txBody>
      </p:sp>
      <p:pic>
        <p:nvPicPr>
          <p:cNvPr id="39" name="図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6809" y="3345879"/>
            <a:ext cx="2023483" cy="1167545"/>
          </a:xfrm>
          <a:prstGeom prst="rect">
            <a:avLst/>
          </a:prstGeom>
        </p:spPr>
      </p:pic>
      <p:sp>
        <p:nvSpPr>
          <p:cNvPr id="40" name="テキスト ボックス 39"/>
          <p:cNvSpPr txBox="1"/>
          <p:nvPr/>
        </p:nvSpPr>
        <p:spPr>
          <a:xfrm>
            <a:off x="4012285" y="4608601"/>
            <a:ext cx="2425846" cy="1046440"/>
          </a:xfrm>
          <a:prstGeom prst="rect">
            <a:avLst/>
          </a:prstGeom>
          <a:noFill/>
        </p:spPr>
        <p:txBody>
          <a:bodyPr wrap="square" rtlCol="0">
            <a:spAutoFit/>
          </a:bodyPr>
          <a:lstStyle/>
          <a:p>
            <a:pPr lvl="0">
              <a:defRPr/>
            </a:pPr>
            <a:r>
              <a:rPr lang="ja-JP" altLang="en-US" sz="1400" b="1" dirty="0">
                <a:solidFill>
                  <a:prstClr val="black"/>
                </a:solidFill>
                <a:latin typeface="Meiryo UI" panose="020B0604030504040204" pitchFamily="50" charset="-128"/>
                <a:ea typeface="Meiryo UI" panose="020B0604030504040204" pitchFamily="50" charset="-128"/>
              </a:rPr>
              <a:t>▲赤ちゃん</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の駅マップ</a:t>
            </a:r>
            <a:endParaRPr kumimoji="1"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大阪府内にある赤ちゃんの駅</a:t>
            </a: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外</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出先で授乳やおむつ替えができる</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スペース</a:t>
            </a: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をスマートフォン</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などで簡</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単に確認できるサイト</a:t>
            </a:r>
          </a:p>
        </p:txBody>
      </p:sp>
      <p:sp>
        <p:nvSpPr>
          <p:cNvPr id="41" name="正方形/長方形 1"/>
          <p:cNvSpPr>
            <a:spLocks noChangeArrowheads="1"/>
          </p:cNvSpPr>
          <p:nvPr/>
        </p:nvSpPr>
        <p:spPr bwMode="auto">
          <a:xfrm>
            <a:off x="539875" y="3622521"/>
            <a:ext cx="3408910" cy="2428051"/>
          </a:xfrm>
          <a:prstGeom prst="rect">
            <a:avLst/>
          </a:prstGeom>
          <a:noFill/>
          <a:ln w="9525" algn="ctr">
            <a:noFill/>
            <a:round/>
            <a:headEnd/>
            <a:tailEnd/>
          </a:ln>
        </p:spPr>
        <p:txBody>
          <a:bodyPr/>
          <a:lstStyle/>
          <a:p>
            <a:pPr marL="285750" indent="-285750" defTabSz="685800" eaLnBrk="0" fontAlgn="base" hangingPunct="0">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お出かけ時等の参考情報として確認いただけるよう、</a:t>
            </a:r>
            <a:r>
              <a:rPr lang="ja-JP" altLang="en-US" sz="1400" b="1" dirty="0">
                <a:latin typeface="Meiryo UI" panose="020B0604030504040204" pitchFamily="50" charset="-128"/>
                <a:ea typeface="Meiryo UI" panose="020B0604030504040204" pitchFamily="50" charset="-128"/>
              </a:rPr>
              <a:t>「環境省熱中症予防情報サイト」</a:t>
            </a:r>
            <a:r>
              <a:rPr lang="ja-JP" altLang="en-US" sz="1400" dirty="0">
                <a:latin typeface="Meiryo UI" panose="020B0604030504040204" pitchFamily="50" charset="-128"/>
                <a:ea typeface="Meiryo UI" panose="020B0604030504040204" pitchFamily="50" charset="-128"/>
              </a:rPr>
              <a:t>のデータを活用し、</a:t>
            </a:r>
            <a:r>
              <a:rPr lang="ja-JP" altLang="en-US" sz="1400" b="1" dirty="0">
                <a:latin typeface="Meiryo UI" panose="020B0604030504040204" pitchFamily="50" charset="-128"/>
                <a:ea typeface="Meiryo UI" panose="020B0604030504040204" pitchFamily="50" charset="-128"/>
              </a:rPr>
              <a:t>暑さ指数の予測値を確認できる機能</a:t>
            </a:r>
            <a:r>
              <a:rPr lang="ja-JP" altLang="en-US" sz="1400" dirty="0">
                <a:latin typeface="Meiryo UI" panose="020B0604030504040204" pitchFamily="50" charset="-128"/>
                <a:ea typeface="Meiryo UI" panose="020B0604030504040204" pitchFamily="50" charset="-128"/>
              </a:rPr>
              <a:t>を追加</a:t>
            </a:r>
            <a:endParaRPr lang="en-US" altLang="ja-JP" sz="1400" dirty="0">
              <a:latin typeface="Meiryo UI" panose="020B0604030504040204" pitchFamily="50" charset="-128"/>
              <a:ea typeface="Meiryo UI" panose="020B0604030504040204" pitchFamily="50" charset="-128"/>
            </a:endParaRPr>
          </a:p>
          <a:p>
            <a:pPr marL="285750" indent="-285750" defTabSz="685800" eaLnBrk="0" fontAlgn="base" hangingPunct="0">
              <a:spcBef>
                <a:spcPct val="0"/>
              </a:spcBef>
              <a:spcAft>
                <a:spcPct val="0"/>
              </a:spcAft>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defTabSz="685800" eaLnBrk="0" fontAlgn="base" hangingPunct="0">
              <a:spcBef>
                <a:spcPct val="0"/>
              </a:spcBef>
              <a:spcAft>
                <a:spcPct val="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機能詳細</a:t>
            </a:r>
            <a:r>
              <a:rPr lang="en-US" altLang="ja-JP" sz="1400" dirty="0">
                <a:latin typeface="Meiryo UI" panose="020B0604030504040204" pitchFamily="50" charset="-128"/>
                <a:ea typeface="Meiryo UI" panose="020B0604030504040204" pitchFamily="50" charset="-128"/>
              </a:rPr>
              <a:t>】</a:t>
            </a:r>
          </a:p>
          <a:p>
            <a:pPr defTabSz="68580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右図の赤線で囲ったボタンを選択すると各測定局を表す丸いアイコンに暑さ指数の</a:t>
            </a:r>
            <a:r>
              <a:rPr lang="en-US" altLang="ja-JP" sz="1400" b="1" dirty="0">
                <a:latin typeface="Meiryo UI" panose="020B0604030504040204" pitchFamily="50" charset="-128"/>
                <a:ea typeface="Meiryo UI" panose="020B0604030504040204" pitchFamily="50" charset="-128"/>
              </a:rPr>
              <a:t>48</a:t>
            </a:r>
            <a:r>
              <a:rPr lang="ja-JP" altLang="en-US" sz="1400" b="1" dirty="0">
                <a:latin typeface="Meiryo UI" panose="020B0604030504040204" pitchFamily="50" charset="-128"/>
                <a:ea typeface="Meiryo UI" panose="020B0604030504040204" pitchFamily="50" charset="-128"/>
              </a:rPr>
              <a:t>時間先（３時間ごと）までの暑さ指数の予測値</a:t>
            </a:r>
            <a:r>
              <a:rPr lang="ja-JP" altLang="en-US" sz="1400" dirty="0">
                <a:latin typeface="Meiryo UI" panose="020B0604030504040204" pitchFamily="50" charset="-128"/>
                <a:ea typeface="Meiryo UI" panose="020B0604030504040204" pitchFamily="50" charset="-128"/>
              </a:rPr>
              <a:t>を表示できる</a:t>
            </a:r>
            <a:endParaRPr lang="en-US" altLang="ja-JP" sz="1400" dirty="0">
              <a:latin typeface="Meiryo UI" panose="020B0604030504040204" pitchFamily="50" charset="-128"/>
              <a:ea typeface="Meiryo UI" panose="020B0604030504040204" pitchFamily="50" charset="-128"/>
            </a:endParaRPr>
          </a:p>
          <a:p>
            <a:pPr marL="180000" indent="-457200" defTabSz="685800" eaLnBrk="0" fontAlgn="base" hangingPunct="0">
              <a:spcBef>
                <a:spcPct val="0"/>
              </a:spcBef>
              <a:spcAft>
                <a:spcPct val="0"/>
              </a:spcAft>
            </a:pPr>
            <a:endParaRPr lang="ja-JP" altLang="en-US" sz="1400" b="1" dirty="0">
              <a:latin typeface="Meiryo UI" panose="020B0604030504040204" pitchFamily="50" charset="-128"/>
              <a:ea typeface="Meiryo UI" panose="020B0604030504040204" pitchFamily="50" charset="-128"/>
            </a:endParaRPr>
          </a:p>
          <a:p>
            <a:pPr marL="180000" indent="-457200" defTabSz="685800" eaLnBrk="0" fontAlgn="base" hangingPunct="0">
              <a:spcBef>
                <a:spcPct val="0"/>
              </a:spcBef>
              <a:spcAft>
                <a:spcPct val="0"/>
              </a:spcAft>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1"/>
          <p:cNvSpPr>
            <a:spLocks noChangeArrowheads="1"/>
          </p:cNvSpPr>
          <p:nvPr/>
        </p:nvSpPr>
        <p:spPr bwMode="auto">
          <a:xfrm>
            <a:off x="6728759" y="5825716"/>
            <a:ext cx="1844587" cy="263791"/>
          </a:xfrm>
          <a:prstGeom prst="rect">
            <a:avLst/>
          </a:prstGeom>
          <a:noFill/>
          <a:ln w="9525" algn="ctr">
            <a:noFill/>
            <a:round/>
            <a:headEnd/>
            <a:tailEnd/>
          </a:ln>
        </p:spPr>
        <p:txBody>
          <a:bodyPr/>
          <a:lstStyle/>
          <a:p>
            <a:r>
              <a:rPr lang="ja-JP" altLang="en-US" sz="1400" b="1" spc="-150" dirty="0">
                <a:latin typeface="Meiryo UI" panose="020B0604030504040204" pitchFamily="50" charset="-128"/>
                <a:ea typeface="Meiryo UI" panose="020B0604030504040204" pitchFamily="50" charset="-128"/>
              </a:rPr>
              <a:t>▲暑さ指数を色別に表示</a:t>
            </a:r>
            <a:endParaRPr lang="ja-JP" altLang="en-US" sz="1400" spc="-150" dirty="0">
              <a:latin typeface="Meiryo UI" panose="020B0604030504040204" pitchFamily="50" charset="-128"/>
              <a:ea typeface="Meiryo UI" panose="020B0604030504040204" pitchFamily="50" charset="-128"/>
            </a:endParaRPr>
          </a:p>
        </p:txBody>
      </p:sp>
      <p:pic>
        <p:nvPicPr>
          <p:cNvPr id="43" name="図 42"/>
          <p:cNvPicPr>
            <a:picLocks noChangeAspect="1"/>
          </p:cNvPicPr>
          <p:nvPr/>
        </p:nvPicPr>
        <p:blipFill rotWithShape="1">
          <a:blip r:embed="rId4" cstate="print">
            <a:extLst>
              <a:ext uri="{28A0092B-C50C-407E-A947-70E740481C1C}">
                <a14:useLocalDpi xmlns:a14="http://schemas.microsoft.com/office/drawing/2010/main" val="0"/>
              </a:ext>
            </a:extLst>
          </a:blip>
          <a:srcRect t="2777" r="-396" b="21852"/>
          <a:stretch/>
        </p:blipFill>
        <p:spPr>
          <a:xfrm>
            <a:off x="6275298" y="2375502"/>
            <a:ext cx="2589716" cy="3458062"/>
          </a:xfrm>
          <a:prstGeom prst="rect">
            <a:avLst/>
          </a:prstGeom>
        </p:spPr>
      </p:pic>
      <p:sp>
        <p:nvSpPr>
          <p:cNvPr id="44" name="正方形/長方形 1"/>
          <p:cNvSpPr>
            <a:spLocks noChangeArrowheads="1"/>
          </p:cNvSpPr>
          <p:nvPr/>
        </p:nvSpPr>
        <p:spPr bwMode="auto">
          <a:xfrm>
            <a:off x="7333123" y="4055541"/>
            <a:ext cx="1086510" cy="288585"/>
          </a:xfrm>
          <a:prstGeom prst="rect">
            <a:avLst/>
          </a:prstGeom>
          <a:solidFill>
            <a:srgbClr val="FFFFFF">
              <a:alpha val="50196"/>
            </a:srgbClr>
          </a:solidFill>
          <a:ln w="9525" algn="ctr">
            <a:noFill/>
            <a:round/>
            <a:headEnd/>
            <a:tailEnd/>
          </a:ln>
        </p:spPr>
        <p:txBody>
          <a:bodyPr/>
          <a:lstStyle/>
          <a:p>
            <a:r>
              <a:rPr lang="ja-JP" altLang="en-US" sz="1400" b="1" spc="-150" dirty="0">
                <a:latin typeface="Meiryo UI" panose="020B0604030504040204" pitchFamily="50" charset="-128"/>
                <a:ea typeface="Meiryo UI" panose="020B0604030504040204" pitchFamily="50" charset="-128"/>
              </a:rPr>
              <a:t>新規マーク▶</a:t>
            </a:r>
            <a:endParaRPr lang="en-US" altLang="ja-JP" sz="1400" b="1" spc="-150" dirty="0">
              <a:latin typeface="Meiryo UI" panose="020B0604030504040204" pitchFamily="50" charset="-128"/>
              <a:ea typeface="Meiryo UI" panose="020B0604030504040204" pitchFamily="50" charset="-128"/>
            </a:endParaRPr>
          </a:p>
        </p:txBody>
      </p:sp>
      <p:sp>
        <p:nvSpPr>
          <p:cNvPr id="46" name="正方形/長方形 45"/>
          <p:cNvSpPr/>
          <p:nvPr/>
        </p:nvSpPr>
        <p:spPr>
          <a:xfrm>
            <a:off x="8336384" y="3923008"/>
            <a:ext cx="528630" cy="4899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8398781" y="3960310"/>
            <a:ext cx="418126" cy="4078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1133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11</a:t>
            </a:r>
            <a:endParaRPr lang="ja-JP" altLang="en-US" sz="2200" b="1"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0" y="0"/>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３</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大阪府の暑さ対策</a:t>
            </a:r>
          </a:p>
        </p:txBody>
      </p:sp>
      <p:sp>
        <p:nvSpPr>
          <p:cNvPr id="27" name="スライド番号プレースホルダー 3"/>
          <p:cNvSpPr>
            <a:spLocks noGrp="1"/>
          </p:cNvSpPr>
          <p:nvPr>
            <p:ph type="sldNum" sz="quarter" idx="12"/>
          </p:nvPr>
        </p:nvSpPr>
        <p:spPr>
          <a:xfrm>
            <a:off x="8041704" y="18288"/>
            <a:ext cx="1066800" cy="329184"/>
          </a:xfrm>
        </p:spPr>
        <p:txBody>
          <a:bodyPr/>
          <a:lstStyle/>
          <a:p>
            <a:r>
              <a:rPr kumimoji="1" lang="en-US" altLang="ja-JP" dirty="0"/>
              <a:t>13</a:t>
            </a:r>
            <a:endParaRPr kumimoji="1" lang="ja-JP" altLang="en-US" dirty="0"/>
          </a:p>
        </p:txBody>
      </p:sp>
      <p:sp>
        <p:nvSpPr>
          <p:cNvPr id="50" name="テキスト ボックス 49"/>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229566"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④</a:t>
            </a:r>
          </a:p>
        </p:txBody>
      </p:sp>
      <p:grpSp>
        <p:nvGrpSpPr>
          <p:cNvPr id="58" name="グループ化 57"/>
          <p:cNvGrpSpPr/>
          <p:nvPr/>
        </p:nvGrpSpPr>
        <p:grpSpPr>
          <a:xfrm>
            <a:off x="1797930" y="725542"/>
            <a:ext cx="7274602" cy="657827"/>
            <a:chOff x="3075868" y="2420887"/>
            <a:chExt cx="3580884" cy="890838"/>
          </a:xfrm>
        </p:grpSpPr>
        <p:sp>
          <p:nvSpPr>
            <p:cNvPr id="59" name="角丸四角形 58"/>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3089769" y="2517172"/>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みどりのカーテンづくりを通じた府民の暑さ対策の取組促進</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1" name="正方形/長方形 1"/>
          <p:cNvSpPr>
            <a:spLocks noChangeArrowheads="1"/>
          </p:cNvSpPr>
          <p:nvPr/>
        </p:nvSpPr>
        <p:spPr bwMode="auto">
          <a:xfrm>
            <a:off x="7242319" y="1078558"/>
            <a:ext cx="1794177"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2" name="表 61"/>
          <p:cNvGraphicFramePr>
            <a:graphicFrameLocks noGrp="1"/>
          </p:cNvGraphicFramePr>
          <p:nvPr/>
        </p:nvGraphicFramePr>
        <p:xfrm>
          <a:off x="218079" y="1473585"/>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6" name="正方形/長方形 1"/>
          <p:cNvSpPr>
            <a:spLocks noChangeArrowheads="1"/>
          </p:cNvSpPr>
          <p:nvPr/>
        </p:nvSpPr>
        <p:spPr bwMode="auto">
          <a:xfrm>
            <a:off x="218079" y="1988692"/>
            <a:ext cx="8809882" cy="549639"/>
          </a:xfrm>
          <a:prstGeom prst="rect">
            <a:avLst/>
          </a:prstGeom>
          <a:noFill/>
          <a:ln w="9525" algn="ctr">
            <a:noFill/>
            <a:round/>
            <a:headEnd/>
            <a:tailEnd/>
          </a:ln>
        </p:spPr>
        <p:txBody>
          <a:bodyPr/>
          <a:lstStyle/>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◆啓発物品であるゴーヤの種（企業協賛）を活用し、みどりのカーテンづくりに取り組んでもらうことで、府民の暑さ対策を促進するとともに、　暑さ対策ポータルサイトに写真を掲載し、取組を普及する。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1"/>
          <p:cNvSpPr>
            <a:spLocks noChangeArrowheads="1"/>
          </p:cNvSpPr>
          <p:nvPr/>
        </p:nvSpPr>
        <p:spPr bwMode="auto">
          <a:xfrm>
            <a:off x="467544" y="2508784"/>
            <a:ext cx="8348772" cy="3785174"/>
          </a:xfrm>
          <a:prstGeom prst="rect">
            <a:avLst/>
          </a:prstGeom>
          <a:solidFill>
            <a:schemeClr val="bg1">
              <a:alpha val="63000"/>
            </a:schemeClr>
          </a:solidFill>
          <a:ln w="9525" algn="ctr">
            <a:noFill/>
            <a:round/>
            <a:headEnd/>
            <a:tailEnd/>
          </a:ln>
        </p:spPr>
        <p:txBody>
          <a:bodyPr/>
          <a:lstStyle/>
          <a:p>
            <a:endParaRPr lang="ja-JP" altLang="en-US" sz="1200" dirty="0">
              <a:latin typeface="Meiryo UI" panose="020B0604030504040204" pitchFamily="50" charset="-128"/>
              <a:ea typeface="Meiryo UI" panose="020B0604030504040204" pitchFamily="50" charset="-128"/>
            </a:endParaRPr>
          </a:p>
        </p:txBody>
      </p:sp>
      <p:sp>
        <p:nvSpPr>
          <p:cNvPr id="63" name="角丸四角形 62"/>
          <p:cNvSpPr/>
          <p:nvPr/>
        </p:nvSpPr>
        <p:spPr>
          <a:xfrm>
            <a:off x="770870" y="6240367"/>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府民が行いやすい</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身近な</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取組</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539552" y="2563953"/>
            <a:ext cx="5732508" cy="1169551"/>
          </a:xfrm>
          <a:prstGeom prst="rect">
            <a:avLst/>
          </a:prstGeom>
          <a:noFill/>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株</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リクルート住まいカンパニーからの協賛 ゴーヤの種</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2,500</a:t>
            </a:r>
            <a:r>
              <a:rPr lang="ja-JP" altLang="en-US" sz="1400" dirty="0">
                <a:latin typeface="Meiryo UI" panose="020B0604030504040204" pitchFamily="50" charset="-128"/>
                <a:ea typeface="Meiryo UI" panose="020B0604030504040204" pitchFamily="50" charset="-128"/>
              </a:rPr>
              <a:t>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配布先</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・府内幼稚園・保育園・こども園　　・おおさか気候変動適応センター利用者</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・暑さ対策セミナー参加者　　・府内市町村　　・ハルカスベジフェス来場者</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・大阪産（もん）フェスタ</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来場者　　　　など　　　　　　　　　　　　　　　　　　　　　　　　　　　　　　　　　　　　　　　　　　　　　　　　　　　　　　　　　　　　　　</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060" y="2520938"/>
            <a:ext cx="2461627" cy="3692440"/>
          </a:xfrm>
          <a:prstGeom prst="rect">
            <a:avLst/>
          </a:prstGeom>
        </p:spPr>
      </p:pic>
      <p:pic>
        <p:nvPicPr>
          <p:cNvPr id="7" name="図 6"/>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70870" y="3997773"/>
            <a:ext cx="2793562" cy="2132229"/>
          </a:xfrm>
          <a:prstGeom prst="rect">
            <a:avLst/>
          </a:prstGeom>
        </p:spPr>
      </p:pic>
      <p:sp>
        <p:nvSpPr>
          <p:cNvPr id="28" name="テキスト ボックス 27"/>
          <p:cNvSpPr txBox="1"/>
          <p:nvPr/>
        </p:nvSpPr>
        <p:spPr>
          <a:xfrm>
            <a:off x="3564432" y="3957778"/>
            <a:ext cx="2495983" cy="1600438"/>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→部屋への日差しを遮ることで、室温の上昇を抑えるとともに、気温を下げることができ、室内の冷房効果を高め、省エネに。</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種から育て、収穫まで行うことで、子どもへの食育にもつながる取組　　　　　　　　　　　　　　　　　　　　　　　　　　　　　　　　　　　　　　　　　　　　　　　　　　　　　　　　　</a:t>
            </a:r>
          </a:p>
        </p:txBody>
      </p:sp>
    </p:spTree>
    <p:extLst>
      <p:ext uri="{BB962C8B-B14F-4D97-AF65-F5344CB8AC3E}">
        <p14:creationId xmlns:p14="http://schemas.microsoft.com/office/powerpoint/2010/main" val="1396640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spcBef>
                <a:spcPts val="600"/>
              </a:spcBef>
            </a:pP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19884" y="536138"/>
            <a:ext cx="7246362" cy="657827"/>
            <a:chOff x="3075868" y="2420887"/>
            <a:chExt cx="356698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75868" y="247492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大阪府広報による注意喚起・啓発</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取組⑤</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nvGraphicFramePr>
        <p:xfrm>
          <a:off x="231721" y="1239612"/>
          <a:ext cx="8729400" cy="5425980"/>
        </p:xfrm>
        <a:graphic>
          <a:graphicData uri="http://schemas.openxmlformats.org/drawingml/2006/table">
            <a:tbl>
              <a:tblPr firstRow="1" bandRow="1">
                <a:tableStyleId>{5C22544A-7EE6-4342-B048-85BDC9FD1C3A}</a:tableStyleId>
              </a:tblPr>
              <a:tblGrid>
                <a:gridCol w="8729400">
                  <a:extLst>
                    <a:ext uri="{9D8B030D-6E8A-4147-A177-3AD203B41FA5}">
                      <a16:colId xmlns:a16="http://schemas.microsoft.com/office/drawing/2014/main" val="20000"/>
                    </a:ext>
                  </a:extLst>
                </a:gridCol>
              </a:tblGrid>
              <a:tr h="517449">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90853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0" name="正方形/長方形 1"/>
          <p:cNvSpPr>
            <a:spLocks noChangeArrowheads="1"/>
          </p:cNvSpPr>
          <p:nvPr/>
        </p:nvSpPr>
        <p:spPr bwMode="auto">
          <a:xfrm>
            <a:off x="282855" y="2157467"/>
            <a:ext cx="8840867" cy="2863933"/>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①「大阪府暑さ対策情報ポータルサイト」による啓発（再掲）</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・本日の暑さ指数の紹介、熱中症警戒アラートメール配信サービス登録案内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習慣やセミナー等の参考となる資料、クールオアシスプロジェクト、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みどりのカーテンづくり等、暑さ対策情報の掲載</a:t>
            </a: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「こわい</a:t>
            </a:r>
            <a:r>
              <a:rPr lang="ja-JP" altLang="en-US" sz="1400" b="1" spc="-150" dirty="0" err="1">
                <a:latin typeface="Meiryo UI" panose="020B0604030504040204" pitchFamily="50" charset="-128"/>
                <a:ea typeface="Meiryo UI" panose="020B0604030504040204" pitchFamily="50" charset="-128"/>
                <a:cs typeface="Meiryo UI" panose="020B0604030504040204" pitchFamily="50" charset="-128"/>
              </a:rPr>
              <a:t>んやで</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熱中症！」ページによる啓発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③大阪府公式</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Twitter</a:t>
            </a:r>
            <a:r>
              <a:rPr lang="ja-JP" altLang="en-US" sz="1400" b="1"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Facebook</a:t>
            </a:r>
            <a:r>
              <a:rPr lang="ja-JP" altLang="en-US" sz="1400" b="1" dirty="0" err="1">
                <a:latin typeface="Meiryo UI" panose="020B0604030504040204" pitchFamily="50" charset="-128"/>
                <a:ea typeface="Meiryo UI" panose="020B0604030504040204" pitchFamily="50" charset="-128"/>
                <a:cs typeface="Meiryo UI" panose="020B0604030504040204" pitchFamily="50" charset="-128"/>
              </a:rPr>
              <a:t>での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啓発（再掲）↑</a:t>
            </a:r>
            <a:endParaRPr lang="ja-JP" altLang="en-US" sz="1400" b="1" spc="-1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・熱中症の症状、予防、応急処置等の紹介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（フォロワー約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①と②は相互リンクにより啓発内容を補完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④アスマイルコラムによる啓発（予定）</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1"/>
          <p:cNvSpPr>
            <a:spLocks noChangeArrowheads="1"/>
          </p:cNvSpPr>
          <p:nvPr/>
        </p:nvSpPr>
        <p:spPr bwMode="auto">
          <a:xfrm>
            <a:off x="4010095" y="890328"/>
            <a:ext cx="4958740"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（政策企画部・府民文化部・健康医療部・環境農林水産部）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335381" y="1816489"/>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itchFamily="50" charset="-128"/>
                <a:ea typeface="Meiryo UI" pitchFamily="50" charset="-128"/>
                <a:cs typeface="Meiryo UI" pitchFamily="50" charset="-128"/>
              </a:rPr>
              <a:t>ホームページ等による啓発</a:t>
            </a:r>
            <a:endParaRPr kumimoji="1" lang="ja-JP" altLang="en-US" sz="1600" b="1" dirty="0">
              <a:latin typeface="Meiryo UI" pitchFamily="50" charset="-128"/>
              <a:ea typeface="Meiryo UI" pitchFamily="50" charset="-128"/>
              <a:cs typeface="Meiryo UI" pitchFamily="50" charset="-128"/>
            </a:endParaRPr>
          </a:p>
        </p:txBody>
      </p:sp>
      <p:sp>
        <p:nvSpPr>
          <p:cNvPr id="30" name="角丸四角形 29"/>
          <p:cNvSpPr/>
          <p:nvPr/>
        </p:nvSpPr>
        <p:spPr>
          <a:xfrm>
            <a:off x="329414" y="5284861"/>
            <a:ext cx="3727240" cy="336409"/>
          </a:xfrm>
          <a:prstGeom prst="roundRect">
            <a:avLst>
              <a:gd name="adj" fmla="val 50000"/>
            </a:avLst>
          </a:prstGeom>
          <a:gradFill>
            <a:gsLst>
              <a:gs pos="35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府政だよりでの注意喚起</a:t>
            </a:r>
            <a:r>
              <a:rPr lang="ja-JP" altLang="en-US" sz="16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・８月合併号）</a:t>
            </a:r>
          </a:p>
        </p:txBody>
      </p:sp>
      <p:sp>
        <p:nvSpPr>
          <p:cNvPr id="31" name="角丸四角形 30"/>
          <p:cNvSpPr/>
          <p:nvPr/>
        </p:nvSpPr>
        <p:spPr>
          <a:xfrm>
            <a:off x="335846" y="4065773"/>
            <a:ext cx="3100610" cy="338228"/>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知事定例会見での注意喚起</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6008449" y="4178253"/>
            <a:ext cx="2685858" cy="1015764"/>
          </a:xfrm>
          <a:prstGeom prst="rect">
            <a:avLst/>
          </a:prstGeom>
          <a:noFill/>
          <a:ln w="9525" algn="ctr">
            <a:solidFill>
              <a:schemeClr val="tx1"/>
            </a:solidFill>
            <a:round/>
            <a:headEnd/>
            <a:tailEnd/>
          </a:ln>
        </p:spPr>
        <p:txBody>
          <a:bodyPr/>
          <a:lstStyle/>
          <a:p>
            <a:r>
              <a:rPr lang="ja-JP" altLang="en-US" sz="2400" b="1" dirty="0">
                <a:latin typeface="Meiryo UI" panose="020B0604030504040204" pitchFamily="50" charset="-128"/>
                <a:ea typeface="Meiryo UI" panose="020B0604030504040204" pitchFamily="50" charset="-128"/>
              </a:rPr>
              <a:t>どなたか画像を貼ってください</a:t>
            </a:r>
            <a:endParaRPr lang="ja-JP" altLang="en-US" sz="2400" dirty="0">
              <a:latin typeface="Meiryo UI" panose="020B0604030504040204" pitchFamily="50" charset="-128"/>
              <a:ea typeface="Meiryo UI" panose="020B0604030504040204" pitchFamily="50" charset="-128"/>
            </a:endParaRPr>
          </a:p>
        </p:txBody>
      </p:sp>
      <p:sp>
        <p:nvSpPr>
          <p:cNvPr id="25" name="正方形/長方形 1"/>
          <p:cNvSpPr>
            <a:spLocks noChangeArrowheads="1"/>
          </p:cNvSpPr>
          <p:nvPr/>
        </p:nvSpPr>
        <p:spPr bwMode="auto">
          <a:xfrm>
            <a:off x="302711" y="5701437"/>
            <a:ext cx="5677194" cy="824786"/>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・予定</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発行部数</a:t>
            </a:r>
            <a:r>
              <a:rPr lang="en-US" altLang="ja-JP" sz="1400" b="1" spc="-150" dirty="0">
                <a:latin typeface="Meiryo UI" panose="020B0604030504040204" pitchFamily="50" charset="-128"/>
                <a:ea typeface="Meiryo UI" panose="020B0604030504040204" pitchFamily="50" charset="-128"/>
                <a:cs typeface="Meiryo UI" panose="020B0604030504040204" pitchFamily="50" charset="-128"/>
              </a:rPr>
              <a:t>197</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万部のトピックス（３面）での注意喚起</a:t>
            </a:r>
            <a:endParaRPr lang="en-US" altLang="ja-JP" sz="1400" b="1" spc="-150" dirty="0">
              <a:latin typeface="Meiryo UI" panose="020B0604030504040204" pitchFamily="50" charset="-128"/>
              <a:ea typeface="Meiryo UI" panose="020B0604030504040204" pitchFamily="50" charset="-128"/>
              <a:cs typeface="Meiryo UI" panose="020B0604030504040204" pitchFamily="50" charset="-128"/>
            </a:endParaRPr>
          </a:p>
          <a:p>
            <a:pPr indent="-360000"/>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➡熱中症警戒アラートの啓発、ポータルサイトへの誘導</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　高齢の方向けの注意喚起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1"/>
          <p:cNvSpPr>
            <a:spLocks noChangeArrowheads="1"/>
          </p:cNvSpPr>
          <p:nvPr/>
        </p:nvSpPr>
        <p:spPr bwMode="auto">
          <a:xfrm>
            <a:off x="269519" y="4492600"/>
            <a:ext cx="5635637" cy="456963"/>
          </a:xfrm>
          <a:prstGeom prst="rect">
            <a:avLst/>
          </a:prstGeom>
          <a:noFill/>
          <a:ln w="9525" algn="ctr">
            <a:noFill/>
            <a:round/>
            <a:headEnd/>
            <a:tailEnd/>
          </a:ln>
        </p:spPr>
        <p:txBody>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日（「熱中症警戒アラート・暑さ指数の啓発、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搬送者の状況についての情報提供、予防法について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の周知）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5225000" y="5721026"/>
            <a:ext cx="3469307" cy="732577"/>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府民へ</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多様な媒体を通じ</a:t>
            </a:r>
            <a:br>
              <a:rPr lang="en-US"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b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注意喚起・啓発</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4"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12</a:t>
            </a:r>
            <a:endParaRPr lang="ja-JP" altLang="en-US" sz="22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82918" y="2089901"/>
            <a:ext cx="2011389" cy="991918"/>
          </a:xfrm>
          <a:prstGeom prst="rect">
            <a:avLst/>
          </a:prstGeom>
        </p:spPr>
      </p:pic>
      <p:sp>
        <p:nvSpPr>
          <p:cNvPr id="33" name="正方形/長方形 1"/>
          <p:cNvSpPr>
            <a:spLocks noChangeArrowheads="1"/>
          </p:cNvSpPr>
          <p:nvPr/>
        </p:nvSpPr>
        <p:spPr bwMode="auto">
          <a:xfrm>
            <a:off x="6955984" y="3550705"/>
            <a:ext cx="1682788" cy="216008"/>
          </a:xfrm>
          <a:prstGeom prst="rect">
            <a:avLst/>
          </a:prstGeom>
          <a:noFill/>
          <a:ln w="9525" algn="ctr">
            <a:noFill/>
            <a:round/>
            <a:headEnd/>
            <a:tailEnd/>
          </a:ln>
        </p:spPr>
        <p:txBody>
          <a:bodyPr/>
          <a:lstStyle/>
          <a:p>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令和</a:t>
            </a:r>
            <a:r>
              <a:rPr lang="en-US" altLang="ja-JP" sz="1000" b="1" dirty="0">
                <a:latin typeface="Meiryo UI" panose="020B0604030504040204" pitchFamily="50" charset="-128"/>
                <a:ea typeface="Meiryo UI" panose="020B0604030504040204" pitchFamily="50" charset="-128"/>
              </a:rPr>
              <a:t>5</a:t>
            </a:r>
            <a:r>
              <a:rPr lang="ja-JP" altLang="en-US" sz="1000" b="1" dirty="0">
                <a:latin typeface="Meiryo UI" panose="020B0604030504040204" pitchFamily="50" charset="-128"/>
                <a:ea typeface="Meiryo UI" panose="020B0604030504040204" pitchFamily="50" charset="-128"/>
              </a:rPr>
              <a:t>年</a:t>
            </a:r>
            <a:r>
              <a:rPr lang="en-US" altLang="ja-JP" sz="1000" b="1" dirty="0">
                <a:latin typeface="Meiryo UI" panose="020B0604030504040204" pitchFamily="50" charset="-128"/>
                <a:ea typeface="Meiryo UI" panose="020B0604030504040204" pitchFamily="50" charset="-128"/>
              </a:rPr>
              <a:t>6</a:t>
            </a:r>
            <a:r>
              <a:rPr lang="ja-JP" altLang="en-US" sz="1000" b="1" dirty="0">
                <a:latin typeface="Meiryo UI" panose="020B0604030504040204" pitchFamily="50" charset="-128"/>
                <a:ea typeface="Meiryo UI" panose="020B0604030504040204" pitchFamily="50" charset="-128"/>
              </a:rPr>
              <a:t>月</a:t>
            </a:r>
            <a:r>
              <a:rPr lang="en-US" altLang="ja-JP" sz="1000" b="1" dirty="0">
                <a:latin typeface="Meiryo UI" panose="020B0604030504040204" pitchFamily="50" charset="-128"/>
                <a:ea typeface="Meiryo UI" panose="020B0604030504040204" pitchFamily="50" charset="-128"/>
              </a:rPr>
              <a:t>1</a:t>
            </a:r>
            <a:r>
              <a:rPr lang="ja-JP" altLang="en-US" sz="1000" b="1" dirty="0">
                <a:latin typeface="Meiryo UI" panose="020B0604030504040204" pitchFamily="50" charset="-128"/>
                <a:ea typeface="Meiryo UI" panose="020B0604030504040204" pitchFamily="50" charset="-128"/>
              </a:rPr>
              <a:t>日現在</a:t>
            </a:r>
            <a:endParaRPr lang="ja-JP" altLang="en-US" sz="10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24184CEF-B17D-4335-9C95-6C84BE9BFA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4347" y="4100456"/>
            <a:ext cx="4757932" cy="1259847"/>
          </a:xfrm>
          <a:prstGeom prst="rect">
            <a:avLst/>
          </a:prstGeom>
        </p:spPr>
      </p:pic>
      <p:sp>
        <p:nvSpPr>
          <p:cNvPr id="32" name="正方形/長方形 1">
            <a:extLst>
              <a:ext uri="{FF2B5EF4-FFF2-40B4-BE49-F238E27FC236}">
                <a16:creationId xmlns:a16="http://schemas.microsoft.com/office/drawing/2014/main" id="{3AB0D28A-51DE-455B-82CB-A96B731D787A}"/>
              </a:ext>
            </a:extLst>
          </p:cNvPr>
          <p:cNvSpPr>
            <a:spLocks noChangeArrowheads="1"/>
          </p:cNvSpPr>
          <p:nvPr/>
        </p:nvSpPr>
        <p:spPr bwMode="auto">
          <a:xfrm>
            <a:off x="5498662" y="5350858"/>
            <a:ext cx="2914644" cy="360024"/>
          </a:xfrm>
          <a:prstGeom prst="rect">
            <a:avLst/>
          </a:prstGeom>
          <a:noFill/>
          <a:ln w="9525" algn="ctr">
            <a:noFill/>
            <a:round/>
            <a:headEnd/>
            <a:tailEnd/>
          </a:ln>
        </p:spPr>
        <p:txBody>
          <a:bodyPr/>
          <a:lstStyle/>
          <a:p>
            <a:r>
              <a:rPr lang="ja-JP" altLang="en-US" sz="1200" b="1" dirty="0">
                <a:latin typeface="Meiryo UI" panose="020B0604030504040204" pitchFamily="50" charset="-128"/>
                <a:ea typeface="Meiryo UI" panose="020B0604030504040204" pitchFamily="50" charset="-128"/>
              </a:rPr>
              <a:t>▲府政だより７・８月合併号掲載記事</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3381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02680" y="514079"/>
            <a:ext cx="7271410" cy="683096"/>
            <a:chOff x="3075868" y="2420887"/>
            <a:chExt cx="357931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8198" y="2446228"/>
              <a:ext cx="3566983" cy="541834"/>
            </a:xfrm>
            <a:prstGeom prst="rect">
              <a:avLst/>
            </a:prstGeom>
          </p:spPr>
          <p:txBody>
            <a:bodyPr wrap="square">
              <a:spAutoFit/>
            </a:bodyPr>
            <a:lstStyle/>
            <a:p>
              <a:r>
                <a:rPr lang="ja-JP" altLang="en-US" sz="2000" b="1" spc="-150" dirty="0">
                  <a:latin typeface="Meiryo UI" panose="020B0604030504040204" pitchFamily="50" charset="-128"/>
                  <a:ea typeface="Meiryo UI" panose="020B0604030504040204" pitchFamily="50" charset="-128"/>
                  <a:cs typeface="Meiryo UI" panose="020B0604030504040204" pitchFamily="50" charset="-128"/>
                </a:rPr>
                <a:t>大阪府等が実施する周知機会を活用した注意喚起・啓発</a:t>
              </a:r>
            </a:p>
          </p:txBody>
        </p:sp>
      </p:grpSp>
      <p:sp>
        <p:nvSpPr>
          <p:cNvPr id="11" name="角丸四角形 10"/>
          <p:cNvSpPr/>
          <p:nvPr/>
        </p:nvSpPr>
        <p:spPr>
          <a:xfrm>
            <a:off x="234316" y="526777"/>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取組⑥</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1931701025"/>
              </p:ext>
            </p:extLst>
          </p:nvPr>
        </p:nvGraphicFramePr>
        <p:xfrm>
          <a:off x="234316" y="1227310"/>
          <a:ext cx="8818195" cy="5111882"/>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310794">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主な取組内容</a:t>
                      </a:r>
                    </a:p>
                  </a:txBody>
                  <a:tcPr marL="0" marR="0" marT="0" marB="0" anchor="ctr">
                    <a:solidFill>
                      <a:srgbClr val="0070C0"/>
                    </a:solidFill>
                  </a:tcPr>
                </a:tc>
                <a:extLst>
                  <a:ext uri="{0D108BD9-81ED-4DB2-BD59-A6C34878D82A}">
                    <a16:rowId xmlns:a16="http://schemas.microsoft.com/office/drawing/2014/main" val="10000"/>
                  </a:ext>
                </a:extLst>
              </a:tr>
              <a:tr h="480108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0" name="角丸四角形 29"/>
          <p:cNvSpPr/>
          <p:nvPr/>
        </p:nvSpPr>
        <p:spPr>
          <a:xfrm>
            <a:off x="394100" y="6353335"/>
            <a:ext cx="7857890"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関係者向けの</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既存の周知機会</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を活用し、セミナーに準じた啓発</a:t>
            </a:r>
            <a:endParaRPr lang="ja-JP"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8" name="正方形/長方形 1"/>
          <p:cNvSpPr>
            <a:spLocks noChangeArrowheads="1"/>
          </p:cNvSpPr>
          <p:nvPr/>
        </p:nvSpPr>
        <p:spPr bwMode="auto">
          <a:xfrm>
            <a:off x="270579" y="2047161"/>
            <a:ext cx="8333869" cy="4361813"/>
          </a:xfrm>
          <a:prstGeom prst="rect">
            <a:avLst/>
          </a:prstGeom>
          <a:noFill/>
          <a:ln w="9525" algn="ctr">
            <a:noFill/>
            <a:round/>
            <a:headEnd/>
            <a:tailEnd/>
          </a:ln>
        </p:spPr>
        <p:txBody>
          <a:bodyPr/>
          <a:lstStyle/>
          <a:p>
            <a:pPr>
              <a:lnSpc>
                <a:spcPct val="150000"/>
              </a:lnSpc>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spc="-150" dirty="0" err="1">
                <a:latin typeface="Meiryo UI" panose="020B0604030504040204" pitchFamily="50" charset="-128"/>
                <a:ea typeface="Meiryo UI" panose="020B0604030504040204" pitchFamily="50" charset="-128"/>
                <a:cs typeface="Meiryo UI" panose="020B0604030504040204" pitchFamily="50" charset="-128"/>
              </a:rPr>
              <a:t>指定障がい</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児支援事業者・障がい福祉サービス事業者集団指導（</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研修）（９月）</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 </a:t>
            </a:r>
            <a:endParaRPr lang="en-US" altLang="zh-TW"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②学校体育活動等における事故防止に関する研修会</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５月</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開催）</a:t>
            </a:r>
          </a:p>
          <a:p>
            <a:pPr>
              <a:lnSpc>
                <a:spcPct val="150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③保育士等向けセミナーでの暑さ対策啓発（７月・</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④民生</a:t>
            </a:r>
            <a:r>
              <a:rPr lang="zh-TW" altLang="en-US" sz="1600" b="1" spc="-150" dirty="0">
                <a:latin typeface="Meiryo UI" panose="020B0604030504040204" pitchFamily="50" charset="-128"/>
                <a:ea typeface="Meiryo UI" panose="020B0604030504040204" pitchFamily="50" charset="-128"/>
                <a:cs typeface="Meiryo UI" panose="020B0604030504040204" pitchFamily="50" charset="-128"/>
              </a:rPr>
              <a:t>委員協議会会長連絡会</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①高齢者施設等への注意喚起</a:t>
            </a: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②府所管の認可外保育施設に熱中症警戒アラートを送付し啓発</a:t>
            </a: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③市町村、保健所、民生委員協議会を通じた熱中症予防リーフレットの送付・周知</a:t>
            </a: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④大阪府社会福祉協議会・大阪府民生委員児童委員協議会連合会へメールによる注意喚起</a:t>
            </a: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4138458" y="847891"/>
            <a:ext cx="4783252"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（福祉部・健康医療部・環境農林水産部・教育庁）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321361" y="1653847"/>
            <a:ext cx="4020595" cy="432048"/>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itchFamily="50" charset="-128"/>
                <a:ea typeface="Meiryo UI" pitchFamily="50" charset="-128"/>
                <a:cs typeface="Meiryo UI" pitchFamily="50" charset="-128"/>
              </a:rPr>
              <a:t>セミナー、会合での周知啓発</a:t>
            </a:r>
            <a:endParaRPr kumimoji="1" lang="ja-JP" altLang="en-US" sz="1600" b="1" dirty="0">
              <a:latin typeface="Meiryo UI" pitchFamily="50" charset="-128"/>
              <a:ea typeface="Meiryo UI" pitchFamily="50" charset="-128"/>
              <a:cs typeface="Meiryo UI" pitchFamily="50" charset="-128"/>
            </a:endParaRPr>
          </a:p>
        </p:txBody>
      </p:sp>
      <p:sp>
        <p:nvSpPr>
          <p:cNvPr id="32" name="角丸四角形 31"/>
          <p:cNvSpPr/>
          <p:nvPr/>
        </p:nvSpPr>
        <p:spPr>
          <a:xfrm>
            <a:off x="321361" y="3783251"/>
            <a:ext cx="4034615" cy="432048"/>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itchFamily="50" charset="-128"/>
                <a:ea typeface="Meiryo UI" pitchFamily="50" charset="-128"/>
                <a:cs typeface="Meiryo UI" pitchFamily="50" charset="-128"/>
              </a:rPr>
              <a:t>各機関等への周知啓発の依頼等</a:t>
            </a:r>
            <a:endParaRPr kumimoji="1" lang="ja-JP" altLang="en-US" sz="1600" b="1" dirty="0">
              <a:latin typeface="Meiryo UI" pitchFamily="50" charset="-128"/>
              <a:ea typeface="Meiryo UI" pitchFamily="50" charset="-128"/>
              <a:cs typeface="Meiryo UI" pitchFamily="50" charset="-128"/>
            </a:endParaRPr>
          </a:p>
        </p:txBody>
      </p:sp>
      <p:sp>
        <p:nvSpPr>
          <p:cNvPr id="33" name="正方形/長方形 1"/>
          <p:cNvSpPr>
            <a:spLocks noChangeArrowheads="1"/>
          </p:cNvSpPr>
          <p:nvPr/>
        </p:nvSpPr>
        <p:spPr bwMode="auto">
          <a:xfrm>
            <a:off x="7111310" y="5138780"/>
            <a:ext cx="1887332" cy="278320"/>
          </a:xfrm>
          <a:prstGeom prst="rect">
            <a:avLst/>
          </a:prstGeom>
          <a:noFill/>
          <a:ln w="9525" algn="ctr">
            <a:noFill/>
            <a:round/>
            <a:headEnd/>
            <a:tailEnd/>
          </a:ln>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▲熱中症予防リーフレット</a:t>
            </a:r>
          </a:p>
        </p:txBody>
      </p:sp>
      <p:sp>
        <p:nvSpPr>
          <p:cNvPr id="2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13</a:t>
            </a:r>
          </a:p>
        </p:txBody>
      </p:sp>
      <p:pic>
        <p:nvPicPr>
          <p:cNvPr id="35" name="図 34">
            <a:extLst>
              <a:ext uri="{FF2B5EF4-FFF2-40B4-BE49-F238E27FC236}">
                <a16:creationId xmlns:a16="http://schemas.microsoft.com/office/drawing/2014/main" id="{C6561FF1-0B55-4582-84D5-C13A345BF0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2462453"/>
            <a:ext cx="2206348" cy="2662184"/>
          </a:xfrm>
          <a:prstGeom prst="rect">
            <a:avLst/>
          </a:prstGeom>
        </p:spPr>
      </p:pic>
    </p:spTree>
    <p:extLst>
      <p:ext uri="{BB962C8B-B14F-4D97-AF65-F5344CB8AC3E}">
        <p14:creationId xmlns:p14="http://schemas.microsoft.com/office/powerpoint/2010/main" val="1452889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691680" y="545722"/>
            <a:ext cx="7271091" cy="657827"/>
            <a:chOff x="3075868" y="2420887"/>
            <a:chExt cx="3579156"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8041" y="2466726"/>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民間事業者の広報媒体による注意喚起・啓発</a:t>
              </a:r>
            </a:p>
          </p:txBody>
        </p:sp>
      </p:grpSp>
      <p:graphicFrame>
        <p:nvGraphicFramePr>
          <p:cNvPr id="24" name="表 23"/>
          <p:cNvGraphicFramePr>
            <a:graphicFrameLocks noGrp="1"/>
          </p:cNvGraphicFramePr>
          <p:nvPr/>
        </p:nvGraphicFramePr>
        <p:xfrm>
          <a:off x="162162" y="1251365"/>
          <a:ext cx="8818195" cy="5007923"/>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582">
                <a:tc>
                  <a:txBody>
                    <a:bodyPr/>
                    <a:lstStyle/>
                    <a:p>
                      <a:pPr algn="ctr">
                        <a:lnSpc>
                          <a:spcPts val="2100"/>
                        </a:lnSpc>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主な取組内容</a:t>
                      </a:r>
                    </a:p>
                  </a:txBody>
                  <a:tcPr marL="0" marR="0" marT="0" marB="0" anchor="ctr">
                    <a:solidFill>
                      <a:srgbClr val="0070C0"/>
                    </a:solidFill>
                  </a:tcPr>
                </a:tc>
                <a:extLst>
                  <a:ext uri="{0D108BD9-81ED-4DB2-BD59-A6C34878D82A}">
                    <a16:rowId xmlns:a16="http://schemas.microsoft.com/office/drawing/2014/main" val="10000"/>
                  </a:ext>
                </a:extLst>
              </a:tr>
              <a:tr h="453034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0" name="角丸四角形 29"/>
          <p:cNvSpPr/>
          <p:nvPr/>
        </p:nvSpPr>
        <p:spPr>
          <a:xfrm>
            <a:off x="596540" y="6323342"/>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府民に関心のある媒体から発信することによる、</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啓発機会の増加</a:t>
            </a:r>
            <a:endParaRPr lang="ja-JP"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6" name="正方形/長方形 1"/>
          <p:cNvSpPr>
            <a:spLocks noChangeArrowheads="1"/>
          </p:cNvSpPr>
          <p:nvPr/>
        </p:nvSpPr>
        <p:spPr bwMode="auto">
          <a:xfrm>
            <a:off x="155594" y="1774546"/>
            <a:ext cx="6000582" cy="4470403"/>
          </a:xfrm>
          <a:prstGeom prst="rect">
            <a:avLst/>
          </a:prstGeom>
          <a:noFill/>
          <a:ln w="9525" algn="ctr">
            <a:noFill/>
            <a:round/>
            <a:headEnd/>
            <a:tailEnd/>
          </a:ln>
        </p:spPr>
        <p:txBody>
          <a:bodyPr/>
          <a:lstStyle/>
          <a:p>
            <a:pPr>
              <a:lnSpc>
                <a:spcPts val="15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そのほかの団体等の連携協力</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①大阪府老人クラブ連合会会報誌（７月号　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10.5</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万部）</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➡会員向け：</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習慣、熱中症警戒アラートの啓発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熱中症予防と新しい生活様式の両立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②大</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阪府農業会議広報</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誌（７月号　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千部）</a:t>
            </a: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➡農業関係者向け：熱中症警戒アラートの啓発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0520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夏の作業やマスク着用時の注意喚起</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③大阪府国民健康保険団体連合会会報誌「こくほ大阪」（予定）</a:t>
            </a: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➡保険者向け：「大阪府だより」においてエアコンの積極的な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利用や、水分補給・塩分補給等を呼び掛け</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620000" indent="-2448000">
              <a:lnSpc>
                <a:spcPts val="10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④銭湯にある企業のバナー広告（６月～７月）（予定）</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➡暑さ対策・熱中症対策の啓発　　</a:t>
            </a:r>
          </a:p>
          <a:p>
            <a:pPr>
              <a:lnSpc>
                <a:spcPts val="12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1"/>
          <p:cNvSpPr>
            <a:spLocks noChangeArrowheads="1"/>
          </p:cNvSpPr>
          <p:nvPr/>
        </p:nvSpPr>
        <p:spPr bwMode="auto">
          <a:xfrm>
            <a:off x="4231567" y="902081"/>
            <a:ext cx="4783252"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（府民文化部・福祉部・健康医療部・環境農林水産部）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1"/>
          <p:cNvSpPr>
            <a:spLocks noChangeArrowheads="1"/>
          </p:cNvSpPr>
          <p:nvPr/>
        </p:nvSpPr>
        <p:spPr bwMode="auto">
          <a:xfrm>
            <a:off x="6657017" y="5337012"/>
            <a:ext cx="2109933" cy="427765"/>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▲大阪府農業時報（抜粋）</a:t>
            </a:r>
            <a:endParaRPr lang="ja-JP" altLang="en-US" sz="1200" spc="-150" dirty="0">
              <a:latin typeface="Meiryo UI" panose="020B0604030504040204" pitchFamily="50" charset="-128"/>
              <a:ea typeface="Meiryo UI" panose="020B0604030504040204" pitchFamily="50" charset="-128"/>
            </a:endParaRPr>
          </a:p>
        </p:txBody>
      </p:sp>
      <p:sp>
        <p:nvSpPr>
          <p:cNvPr id="26"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14</a:t>
            </a:r>
            <a:endParaRPr lang="ja-JP" altLang="en-US" sz="2200" b="1" dirty="0">
              <a:latin typeface="Meiryo UI" panose="020B0604030504040204" pitchFamily="50" charset="-128"/>
              <a:ea typeface="Meiryo UI" panose="020B0604030504040204" pitchFamily="50" charset="-128"/>
            </a:endParaRPr>
          </a:p>
        </p:txBody>
      </p:sp>
      <p:sp>
        <p:nvSpPr>
          <p:cNvPr id="15" name="角丸四角形 14"/>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取組⑦</a:t>
            </a:r>
            <a:endParaRPr lang="ja-JP" altLang="en-US" sz="2000" b="1"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8828" y="2289626"/>
            <a:ext cx="1533004" cy="2958428"/>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7327" y="2303646"/>
            <a:ext cx="1548420" cy="2949631"/>
          </a:xfrm>
          <a:prstGeom prst="rect">
            <a:avLst/>
          </a:prstGeom>
        </p:spPr>
      </p:pic>
    </p:spTree>
    <p:extLst>
      <p:ext uri="{BB962C8B-B14F-4D97-AF65-F5344CB8AC3E}">
        <p14:creationId xmlns:p14="http://schemas.microsoft.com/office/powerpoint/2010/main" val="1799166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321640911"/>
              </p:ext>
            </p:extLst>
          </p:nvPr>
        </p:nvGraphicFramePr>
        <p:xfrm>
          <a:off x="155342" y="1268760"/>
          <a:ext cx="8831835" cy="547260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01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5070659">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グループ化 38"/>
          <p:cNvGrpSpPr/>
          <p:nvPr/>
        </p:nvGrpSpPr>
        <p:grpSpPr>
          <a:xfrm>
            <a:off x="1747876" y="536138"/>
            <a:ext cx="7292953" cy="657827"/>
            <a:chOff x="3075868" y="2420887"/>
            <a:chExt cx="3589917"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98802" y="2456820"/>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民間事業者との連携による熱中症予防の注意喚起・啓発</a:t>
              </a:r>
            </a:p>
          </p:txBody>
        </p:sp>
      </p:grpSp>
      <p:sp>
        <p:nvSpPr>
          <p:cNvPr id="45" name="角丸四角形 44"/>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⑧</a:t>
            </a:r>
            <a:endParaRPr lang="ja-JP" altLang="en-US" sz="2000" b="1"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1"/>
          <p:cNvSpPr>
            <a:spLocks noChangeArrowheads="1"/>
          </p:cNvSpPr>
          <p:nvPr/>
        </p:nvSpPr>
        <p:spPr bwMode="auto">
          <a:xfrm>
            <a:off x="7575578" y="890328"/>
            <a:ext cx="1676941"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（健康医療部）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1"/>
          <p:cNvSpPr>
            <a:spLocks noChangeArrowheads="1"/>
          </p:cNvSpPr>
          <p:nvPr/>
        </p:nvSpPr>
        <p:spPr bwMode="auto">
          <a:xfrm>
            <a:off x="236799" y="2253045"/>
            <a:ext cx="4460769" cy="3795911"/>
          </a:xfrm>
          <a:prstGeom prst="rect">
            <a:avLst/>
          </a:prstGeom>
          <a:noFill/>
          <a:ln w="9525" algn="ctr">
            <a:noFill/>
            <a:round/>
            <a:headEnd/>
            <a:tailEnd/>
          </a:ln>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①予防啓発ポスター・ボードの作成</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44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（ポスター約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1,800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枚・ボード約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680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枚　予定）</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➡株式会社コクミン、株式会派アカカベ、きららみらい薬局・サクラ薬局、ウエルシア薬局、キタバ薬局のほか、イオン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店舗内にて掲示予定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②商品販売ポップでの普及（約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4,200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枚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➡薬局・スーパーなどで掲示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③</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ファミリーマート店内ビジョンでの</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啓発動画による周知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予定</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a:lnSpc>
                <a:spcPts val="17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➡ファミリーマート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株</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の協力により、</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府内店舗の店内ビジョンにおいて、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啓発動画による周知を実施予定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55341" y="1822498"/>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大塚製薬㈱との啓発事業</a:t>
            </a:r>
          </a:p>
        </p:txBody>
      </p:sp>
      <p:sp>
        <p:nvSpPr>
          <p:cNvPr id="3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15</a:t>
            </a:r>
            <a:endParaRPr lang="ja-JP" altLang="en-US" sz="2200" b="1" dirty="0">
              <a:latin typeface="Meiryo UI" panose="020B0604030504040204" pitchFamily="50" charset="-128"/>
              <a:ea typeface="Meiryo UI" panose="020B0604030504040204" pitchFamily="50" charset="-128"/>
            </a:endParaRPr>
          </a:p>
        </p:txBody>
      </p:sp>
      <p:sp>
        <p:nvSpPr>
          <p:cNvPr id="37" name="角丸四角形 36"/>
          <p:cNvSpPr/>
          <p:nvPr/>
        </p:nvSpPr>
        <p:spPr>
          <a:xfrm>
            <a:off x="4620599" y="4513354"/>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小林製薬㈱との啓発事業</a:t>
            </a:r>
          </a:p>
        </p:txBody>
      </p:sp>
      <p:sp>
        <p:nvSpPr>
          <p:cNvPr id="40" name="正方形/長方形 1"/>
          <p:cNvSpPr>
            <a:spLocks noChangeArrowheads="1"/>
          </p:cNvSpPr>
          <p:nvPr/>
        </p:nvSpPr>
        <p:spPr bwMode="auto">
          <a:xfrm>
            <a:off x="4697568" y="5060541"/>
            <a:ext cx="4209632" cy="1107996"/>
          </a:xfrm>
          <a:prstGeom prst="rect">
            <a:avLst/>
          </a:prstGeom>
          <a:noFill/>
          <a:ln w="9525" algn="ctr">
            <a:noFill/>
            <a:round/>
            <a:headEnd/>
            <a:tailEnd/>
          </a:ln>
        </p:spPr>
        <p:txBody>
          <a:bodyPr wrap="square">
            <a:spAutoFit/>
          </a:bodyPr>
          <a:lstStyle/>
          <a:p>
            <a:pPr marL="144000" indent="-1008000">
              <a:lnSpc>
                <a:spcPct val="150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予防啓発チラシの作成（</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26,000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枚）</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8000" indent="-1008000"/>
            <a:r>
              <a:rPr lang="ja-JP" altLang="en-US" sz="1400" dirty="0">
                <a:latin typeface="Meiryo UI" panose="020B0604030504040204" pitchFamily="50" charset="-128"/>
                <a:ea typeface="Meiryo UI" panose="020B0604030504040204" pitchFamily="50" charset="-128"/>
                <a:cs typeface="Meiryo UI" panose="020B0604030504040204" pitchFamily="50" charset="-128"/>
              </a:rPr>
              <a:t>　➡熱中予防のポイントや、高齢の方が特に注意すべきポイントについて、啓発するチラシを作成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➡民生委員児童委員協議会等に配布予定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20600" y="1822498"/>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キリン堂との啓発事業</a:t>
            </a:r>
          </a:p>
        </p:txBody>
      </p:sp>
      <p:sp>
        <p:nvSpPr>
          <p:cNvPr id="47" name="角丸四角形 46"/>
          <p:cNvSpPr/>
          <p:nvPr/>
        </p:nvSpPr>
        <p:spPr>
          <a:xfrm>
            <a:off x="4620600" y="3031370"/>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ダイドードリンコ株式会社との啓発事業</a:t>
            </a:r>
          </a:p>
        </p:txBody>
      </p:sp>
      <p:sp>
        <p:nvSpPr>
          <p:cNvPr id="48" name="正方形/長方形 1"/>
          <p:cNvSpPr>
            <a:spLocks noChangeArrowheads="1"/>
          </p:cNvSpPr>
          <p:nvPr/>
        </p:nvSpPr>
        <p:spPr bwMode="auto">
          <a:xfrm>
            <a:off x="4697568" y="2295830"/>
            <a:ext cx="4458705" cy="725126"/>
          </a:xfrm>
          <a:prstGeom prst="rect">
            <a:avLst/>
          </a:prstGeom>
          <a:noFill/>
          <a:ln w="9525" algn="ctr">
            <a:noFill/>
            <a:round/>
            <a:headEnd/>
            <a:tailEnd/>
          </a:ln>
        </p:spPr>
        <p:txBody>
          <a:bodyPr/>
          <a:lstStyle/>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商品</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の掲示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➡府内キリン堂店舗にて熱中症予防啓発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を掲示</a:t>
            </a:r>
          </a:p>
        </p:txBody>
      </p:sp>
      <p:sp>
        <p:nvSpPr>
          <p:cNvPr id="49" name="正方形/長方形 1"/>
          <p:cNvSpPr>
            <a:spLocks noChangeArrowheads="1"/>
          </p:cNvSpPr>
          <p:nvPr/>
        </p:nvSpPr>
        <p:spPr bwMode="auto">
          <a:xfrm>
            <a:off x="4697568" y="3505496"/>
            <a:ext cx="4209633" cy="725126"/>
          </a:xfrm>
          <a:prstGeom prst="rect">
            <a:avLst/>
          </a:prstGeom>
          <a:noFill/>
          <a:ln w="9525" algn="ctr">
            <a:noFill/>
            <a:round/>
            <a:headEnd/>
            <a:tailEnd/>
          </a:ln>
        </p:spPr>
        <p:txBody>
          <a:bodyPr/>
          <a:lstStyle/>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アプリでの熱中症警戒の呼びかけ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➡ダイドードリンコ株式会社のアプリにおいて、熱中症に対する警戒を呼びかけ</a:t>
            </a:r>
          </a:p>
        </p:txBody>
      </p:sp>
      <p:sp>
        <p:nvSpPr>
          <p:cNvPr id="23" name="正方形/長方形 1"/>
          <p:cNvSpPr>
            <a:spLocks noChangeArrowheads="1"/>
          </p:cNvSpPr>
          <p:nvPr/>
        </p:nvSpPr>
        <p:spPr bwMode="auto">
          <a:xfrm>
            <a:off x="775996" y="6065461"/>
            <a:ext cx="2136341" cy="243703"/>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大阪府</a:t>
            </a:r>
            <a:r>
              <a:rPr lang="en-US" altLang="ja-JP" sz="1200" b="1" spc="-150" dirty="0">
                <a:latin typeface="Meiryo UI" panose="020B0604030504040204" pitchFamily="50" charset="-128"/>
                <a:ea typeface="Meiryo UI" panose="020B0604030504040204" pitchFamily="50" charset="-128"/>
              </a:rPr>
              <a:t>×</a:t>
            </a:r>
            <a:r>
              <a:rPr lang="ja-JP" altLang="en-US" sz="1200" b="1" spc="-150" dirty="0">
                <a:latin typeface="Meiryo UI" panose="020B0604030504040204" pitchFamily="50" charset="-128"/>
                <a:ea typeface="Meiryo UI" panose="020B0604030504040204" pitchFamily="50" charset="-128"/>
              </a:rPr>
              <a:t>小林製薬㈱作成チラシ▶</a:t>
            </a:r>
            <a:endParaRPr lang="ja-JP" altLang="en-US" sz="1200" spc="-150" dirty="0">
              <a:latin typeface="Meiryo UI" panose="020B0604030504040204" pitchFamily="50" charset="-128"/>
              <a:ea typeface="Meiryo UI" panose="020B0604030504040204" pitchFamily="50" charset="-128"/>
            </a:endParaRPr>
          </a:p>
        </p:txBody>
      </p:sp>
      <p:pic>
        <p:nvPicPr>
          <p:cNvPr id="24" name="図 23">
            <a:extLst>
              <a:ext uri="{FF2B5EF4-FFF2-40B4-BE49-F238E27FC236}">
                <a16:creationId xmlns:a16="http://schemas.microsoft.com/office/drawing/2014/main" id="{EFA3F28A-F320-4363-A25A-28D143BA48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8478" y="4690093"/>
            <a:ext cx="1482144" cy="1798294"/>
          </a:xfrm>
          <a:prstGeom prst="rect">
            <a:avLst/>
          </a:prstGeom>
        </p:spPr>
      </p:pic>
    </p:spTree>
    <p:extLst>
      <p:ext uri="{BB962C8B-B14F-4D97-AF65-F5344CB8AC3E}">
        <p14:creationId xmlns:p14="http://schemas.microsoft.com/office/powerpoint/2010/main" val="2775451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4107174598"/>
              </p:ext>
            </p:extLst>
          </p:nvPr>
        </p:nvGraphicFramePr>
        <p:xfrm>
          <a:off x="155342" y="1340767"/>
          <a:ext cx="8831835" cy="5374506"/>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94833">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　</a:t>
                      </a:r>
                    </a:p>
                  </a:txBody>
                  <a:tcPr marL="0" marR="0" marT="0" marB="0" anchor="ctr">
                    <a:solidFill>
                      <a:srgbClr val="0070C0"/>
                    </a:solidFill>
                  </a:tcPr>
                </a:tc>
                <a:extLst>
                  <a:ext uri="{0D108BD9-81ED-4DB2-BD59-A6C34878D82A}">
                    <a16:rowId xmlns:a16="http://schemas.microsoft.com/office/drawing/2014/main" val="10000"/>
                  </a:ext>
                </a:extLst>
              </a:tr>
              <a:tr h="4979673">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2" name="正方形/長方形 1"/>
          <p:cNvSpPr>
            <a:spLocks noChangeArrowheads="1"/>
          </p:cNvSpPr>
          <p:nvPr/>
        </p:nvSpPr>
        <p:spPr bwMode="auto">
          <a:xfrm>
            <a:off x="207266" y="2281735"/>
            <a:ext cx="6292506" cy="5760640"/>
          </a:xfrm>
          <a:prstGeom prst="rect">
            <a:avLst/>
          </a:prstGeom>
          <a:noFill/>
          <a:ln w="9525" algn="ctr">
            <a:noFill/>
            <a:round/>
            <a:headEnd/>
            <a:tailEnd/>
          </a:ln>
        </p:spPr>
        <p:txBody>
          <a:bodyPr/>
          <a:lstStyle/>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①熱中症事故防止に関する通知の発出（体育祭等の活動中における熱中症対策を例示）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➡府立学校・市町村教育委員会へ</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②学校体育活動等事故防止研修会において熱中症対策の講話を実施（５月開催）</a:t>
            </a: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➡研修会の内容をまとめて冊子を作成し、府立学校・市町村立学校・私立学校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の教職員等を対象に配付</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③「熱中症警戒アラート」の周知及び活用に関する通知の発出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➡府立学校・市町村教育委員会へ</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④空調設備整備を計画的に実施し、教育環境を改善</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➡令和元年度より５ケ年計画で体育館（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校）に設置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➡支援学校特別教室等へ計画的に実施予定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令和元年度中に肢体不自由校</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校全てに設置</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令和３年度において知的障がい校５校に設置</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令和４年度において知的障がい校３校に設置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令和５年度において知的障がい校８校、聴覚支援校３校、視覚支援校１校に設置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⑤「熱中症予防のための運動指針」を活用し各学校において「学校における熱中症</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対策ガイドライン」を作成</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1"/>
          <p:cNvSpPr>
            <a:spLocks noChangeArrowheads="1"/>
          </p:cNvSpPr>
          <p:nvPr/>
        </p:nvSpPr>
        <p:spPr bwMode="auto">
          <a:xfrm>
            <a:off x="204218" y="1766115"/>
            <a:ext cx="3308093" cy="318037"/>
          </a:xfrm>
          <a:prstGeom prst="rect">
            <a:avLst/>
          </a:prstGeom>
          <a:noFill/>
          <a:ln w="9525" algn="ctr">
            <a:noFill/>
            <a:round/>
            <a:headEnd/>
            <a:tailEnd/>
          </a:ln>
        </p:spPr>
        <p:txBody>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＜学校現場等における熱中症対策＞</a:t>
            </a:r>
          </a:p>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47876" y="536138"/>
            <a:ext cx="7246362" cy="657827"/>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619882"/>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学校現場等における熱中症の注意喚起・啓発 </a:t>
              </a:r>
            </a:p>
          </p:txBody>
        </p:sp>
      </p:grpSp>
      <p:sp>
        <p:nvSpPr>
          <p:cNvPr id="44" name="角丸四角形 43"/>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⑨</a:t>
            </a:r>
            <a:endParaRPr lang="ja-JP" altLang="en-US" sz="2000" b="1"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7994949" y="877829"/>
            <a:ext cx="1152128"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（教育庁）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5597293" y="6361954"/>
            <a:ext cx="2982823" cy="353319"/>
          </a:xfrm>
          <a:prstGeom prst="rect">
            <a:avLst/>
          </a:prstGeom>
          <a:noFill/>
          <a:ln w="9525" algn="ctr">
            <a:noFill/>
            <a:round/>
            <a:headEnd/>
            <a:tailEnd/>
          </a:ln>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▲全府立学校に配備している暑さ指数計</a:t>
            </a:r>
          </a:p>
        </p:txBody>
      </p:sp>
      <p:sp>
        <p:nvSpPr>
          <p:cNvPr id="26"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16</a:t>
            </a:r>
            <a:endParaRPr lang="ja-JP" altLang="en-US" sz="2200" b="1" dirty="0">
              <a:latin typeface="Meiryo UI" panose="020B0604030504040204" pitchFamily="50" charset="-128"/>
              <a:ea typeface="Meiryo UI" panose="020B0604030504040204" pitchFamily="50" charset="-128"/>
            </a:endParaRPr>
          </a:p>
        </p:txBody>
      </p:sp>
      <p:sp>
        <p:nvSpPr>
          <p:cNvPr id="20" name="フローチャート: 代替処理 19"/>
          <p:cNvSpPr/>
          <p:nvPr/>
        </p:nvSpPr>
        <p:spPr>
          <a:xfrm>
            <a:off x="395644" y="4153015"/>
            <a:ext cx="4175615" cy="427533"/>
          </a:xfrm>
          <a:prstGeom prst="flowChartAlternateProcess">
            <a:avLst/>
          </a:prstGeom>
          <a:solidFill>
            <a:schemeClr val="tx2">
              <a:lumMod val="20000"/>
              <a:lumOff val="80000"/>
            </a:schemeClr>
          </a:solidFill>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工事概要</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体育館に空調設備と空気搬送ファンを組み合わせた</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スポット方式の空調設備を設置する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8" name="正方形/長方形 1"/>
          <p:cNvSpPr>
            <a:spLocks noChangeArrowheads="1"/>
          </p:cNvSpPr>
          <p:nvPr/>
        </p:nvSpPr>
        <p:spPr bwMode="auto">
          <a:xfrm>
            <a:off x="7787685" y="3236982"/>
            <a:ext cx="1233749" cy="279953"/>
          </a:xfrm>
          <a:prstGeom prst="rect">
            <a:avLst/>
          </a:prstGeom>
          <a:noFill/>
          <a:ln w="9525" algn="ctr">
            <a:noFill/>
            <a:round/>
            <a:headEnd/>
            <a:tailEnd/>
          </a:ln>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◀啓発ポスター</a:t>
            </a:r>
          </a:p>
        </p:txBody>
      </p:sp>
      <p:grpSp>
        <p:nvGrpSpPr>
          <p:cNvPr id="9" name="グループ化 8"/>
          <p:cNvGrpSpPr/>
          <p:nvPr/>
        </p:nvGrpSpPr>
        <p:grpSpPr>
          <a:xfrm>
            <a:off x="4471653" y="3571510"/>
            <a:ext cx="3967763" cy="1590545"/>
            <a:chOff x="4334627" y="3443234"/>
            <a:chExt cx="3967763" cy="1590545"/>
          </a:xfrm>
        </p:grpSpPr>
        <p:sp>
          <p:nvSpPr>
            <p:cNvPr id="3" name="角丸四角形吹き出し 2"/>
            <p:cNvSpPr/>
            <p:nvPr/>
          </p:nvSpPr>
          <p:spPr>
            <a:xfrm>
              <a:off x="4334627" y="3443234"/>
              <a:ext cx="3477733" cy="1590545"/>
            </a:xfrm>
            <a:custGeom>
              <a:avLst/>
              <a:gdLst>
                <a:gd name="connsiteX0" fmla="*/ 0 w 3867361"/>
                <a:gd name="connsiteY0" fmla="*/ 178471 h 1070807"/>
                <a:gd name="connsiteX1" fmla="*/ 178471 w 3867361"/>
                <a:gd name="connsiteY1" fmla="*/ 0 h 1070807"/>
                <a:gd name="connsiteX2" fmla="*/ 644560 w 3867361"/>
                <a:gd name="connsiteY2" fmla="*/ 0 h 1070807"/>
                <a:gd name="connsiteX3" fmla="*/ 644560 w 3867361"/>
                <a:gd name="connsiteY3" fmla="*/ 0 h 1070807"/>
                <a:gd name="connsiteX4" fmla="*/ 1611400 w 3867361"/>
                <a:gd name="connsiteY4" fmla="*/ 0 h 1070807"/>
                <a:gd name="connsiteX5" fmla="*/ 3688890 w 3867361"/>
                <a:gd name="connsiteY5" fmla="*/ 0 h 1070807"/>
                <a:gd name="connsiteX6" fmla="*/ 3867361 w 3867361"/>
                <a:gd name="connsiteY6" fmla="*/ 178471 h 1070807"/>
                <a:gd name="connsiteX7" fmla="*/ 3867361 w 3867361"/>
                <a:gd name="connsiteY7" fmla="*/ 178468 h 1070807"/>
                <a:gd name="connsiteX8" fmla="*/ 3867361 w 3867361"/>
                <a:gd name="connsiteY8" fmla="*/ 178468 h 1070807"/>
                <a:gd name="connsiteX9" fmla="*/ 3867361 w 3867361"/>
                <a:gd name="connsiteY9" fmla="*/ 446170 h 1070807"/>
                <a:gd name="connsiteX10" fmla="*/ 3867361 w 3867361"/>
                <a:gd name="connsiteY10" fmla="*/ 892336 h 1070807"/>
                <a:gd name="connsiteX11" fmla="*/ 3688890 w 3867361"/>
                <a:gd name="connsiteY11" fmla="*/ 1070807 h 1070807"/>
                <a:gd name="connsiteX12" fmla="*/ 1611400 w 3867361"/>
                <a:gd name="connsiteY12" fmla="*/ 1070807 h 1070807"/>
                <a:gd name="connsiteX13" fmla="*/ 644560 w 3867361"/>
                <a:gd name="connsiteY13" fmla="*/ 1070807 h 1070807"/>
                <a:gd name="connsiteX14" fmla="*/ 644560 w 3867361"/>
                <a:gd name="connsiteY14" fmla="*/ 1070807 h 1070807"/>
                <a:gd name="connsiteX15" fmla="*/ 178471 w 3867361"/>
                <a:gd name="connsiteY15" fmla="*/ 1070807 h 1070807"/>
                <a:gd name="connsiteX16" fmla="*/ 0 w 3867361"/>
                <a:gd name="connsiteY16" fmla="*/ 892336 h 1070807"/>
                <a:gd name="connsiteX17" fmla="*/ 0 w 3867361"/>
                <a:gd name="connsiteY17" fmla="*/ 446170 h 1070807"/>
                <a:gd name="connsiteX18" fmla="*/ -795091 w 3867361"/>
                <a:gd name="connsiteY18" fmla="*/ 205263 h 1070807"/>
                <a:gd name="connsiteX19" fmla="*/ 0 w 3867361"/>
                <a:gd name="connsiteY19" fmla="*/ 178468 h 1070807"/>
                <a:gd name="connsiteX20" fmla="*/ 0 w 3867361"/>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822387 w 4662452"/>
                <a:gd name="connsiteY17" fmla="*/ 323341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767796 w 4662452"/>
                <a:gd name="connsiteY17" fmla="*/ 323341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808739 w 4662452"/>
                <a:gd name="connsiteY17" fmla="*/ 309693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795091 w 4662452"/>
                <a:gd name="connsiteY17" fmla="*/ 309693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808739 w 4676100"/>
                <a:gd name="connsiteY0" fmla="*/ 178471 h 1070807"/>
                <a:gd name="connsiteX1" fmla="*/ 987210 w 4676100"/>
                <a:gd name="connsiteY1" fmla="*/ 0 h 1070807"/>
                <a:gd name="connsiteX2" fmla="*/ 1453299 w 4676100"/>
                <a:gd name="connsiteY2" fmla="*/ 0 h 1070807"/>
                <a:gd name="connsiteX3" fmla="*/ 1453299 w 4676100"/>
                <a:gd name="connsiteY3" fmla="*/ 0 h 1070807"/>
                <a:gd name="connsiteX4" fmla="*/ 2420139 w 4676100"/>
                <a:gd name="connsiteY4" fmla="*/ 0 h 1070807"/>
                <a:gd name="connsiteX5" fmla="*/ 4497629 w 4676100"/>
                <a:gd name="connsiteY5" fmla="*/ 0 h 1070807"/>
                <a:gd name="connsiteX6" fmla="*/ 4676100 w 4676100"/>
                <a:gd name="connsiteY6" fmla="*/ 178471 h 1070807"/>
                <a:gd name="connsiteX7" fmla="*/ 4676100 w 4676100"/>
                <a:gd name="connsiteY7" fmla="*/ 178468 h 1070807"/>
                <a:gd name="connsiteX8" fmla="*/ 4676100 w 4676100"/>
                <a:gd name="connsiteY8" fmla="*/ 178468 h 1070807"/>
                <a:gd name="connsiteX9" fmla="*/ 4676100 w 4676100"/>
                <a:gd name="connsiteY9" fmla="*/ 446170 h 1070807"/>
                <a:gd name="connsiteX10" fmla="*/ 4676100 w 4676100"/>
                <a:gd name="connsiteY10" fmla="*/ 892336 h 1070807"/>
                <a:gd name="connsiteX11" fmla="*/ 4497629 w 4676100"/>
                <a:gd name="connsiteY11" fmla="*/ 1070807 h 1070807"/>
                <a:gd name="connsiteX12" fmla="*/ 2420139 w 4676100"/>
                <a:gd name="connsiteY12" fmla="*/ 1070807 h 1070807"/>
                <a:gd name="connsiteX13" fmla="*/ 1453299 w 4676100"/>
                <a:gd name="connsiteY13" fmla="*/ 1070807 h 1070807"/>
                <a:gd name="connsiteX14" fmla="*/ 1453299 w 4676100"/>
                <a:gd name="connsiteY14" fmla="*/ 1070807 h 1070807"/>
                <a:gd name="connsiteX15" fmla="*/ 987210 w 4676100"/>
                <a:gd name="connsiteY15" fmla="*/ 1070807 h 1070807"/>
                <a:gd name="connsiteX16" fmla="*/ 808739 w 4676100"/>
                <a:gd name="connsiteY16" fmla="*/ 892336 h 1070807"/>
                <a:gd name="connsiteX17" fmla="*/ 808739 w 4676100"/>
                <a:gd name="connsiteY17" fmla="*/ 309693 h 1070807"/>
                <a:gd name="connsiteX18" fmla="*/ 0 w 4676100"/>
                <a:gd name="connsiteY18" fmla="*/ 246206 h 1070807"/>
                <a:gd name="connsiteX19" fmla="*/ 808739 w 4676100"/>
                <a:gd name="connsiteY19" fmla="*/ 178468 h 1070807"/>
                <a:gd name="connsiteX20" fmla="*/ 808739 w 4676100"/>
                <a:gd name="connsiteY20" fmla="*/ 178471 h 1070807"/>
                <a:gd name="connsiteX0" fmla="*/ 843369 w 4710730"/>
                <a:gd name="connsiteY0" fmla="*/ 178471 h 1070807"/>
                <a:gd name="connsiteX1" fmla="*/ 1021840 w 4710730"/>
                <a:gd name="connsiteY1" fmla="*/ 0 h 1070807"/>
                <a:gd name="connsiteX2" fmla="*/ 1487929 w 4710730"/>
                <a:gd name="connsiteY2" fmla="*/ 0 h 1070807"/>
                <a:gd name="connsiteX3" fmla="*/ 1487929 w 4710730"/>
                <a:gd name="connsiteY3" fmla="*/ 0 h 1070807"/>
                <a:gd name="connsiteX4" fmla="*/ 2454769 w 4710730"/>
                <a:gd name="connsiteY4" fmla="*/ 0 h 1070807"/>
                <a:gd name="connsiteX5" fmla="*/ 4532259 w 4710730"/>
                <a:gd name="connsiteY5" fmla="*/ 0 h 1070807"/>
                <a:gd name="connsiteX6" fmla="*/ 4710730 w 4710730"/>
                <a:gd name="connsiteY6" fmla="*/ 178471 h 1070807"/>
                <a:gd name="connsiteX7" fmla="*/ 4710730 w 4710730"/>
                <a:gd name="connsiteY7" fmla="*/ 178468 h 1070807"/>
                <a:gd name="connsiteX8" fmla="*/ 4710730 w 4710730"/>
                <a:gd name="connsiteY8" fmla="*/ 178468 h 1070807"/>
                <a:gd name="connsiteX9" fmla="*/ 4710730 w 4710730"/>
                <a:gd name="connsiteY9" fmla="*/ 446170 h 1070807"/>
                <a:gd name="connsiteX10" fmla="*/ 4710730 w 4710730"/>
                <a:gd name="connsiteY10" fmla="*/ 892336 h 1070807"/>
                <a:gd name="connsiteX11" fmla="*/ 4532259 w 4710730"/>
                <a:gd name="connsiteY11" fmla="*/ 1070807 h 1070807"/>
                <a:gd name="connsiteX12" fmla="*/ 2454769 w 4710730"/>
                <a:gd name="connsiteY12" fmla="*/ 1070807 h 1070807"/>
                <a:gd name="connsiteX13" fmla="*/ 1487929 w 4710730"/>
                <a:gd name="connsiteY13" fmla="*/ 1070807 h 1070807"/>
                <a:gd name="connsiteX14" fmla="*/ 1487929 w 4710730"/>
                <a:gd name="connsiteY14" fmla="*/ 1070807 h 1070807"/>
                <a:gd name="connsiteX15" fmla="*/ 1021840 w 4710730"/>
                <a:gd name="connsiteY15" fmla="*/ 1070807 h 1070807"/>
                <a:gd name="connsiteX16" fmla="*/ 843369 w 4710730"/>
                <a:gd name="connsiteY16" fmla="*/ 892336 h 1070807"/>
                <a:gd name="connsiteX17" fmla="*/ 843369 w 4710730"/>
                <a:gd name="connsiteY17" fmla="*/ 309693 h 1070807"/>
                <a:gd name="connsiteX18" fmla="*/ 0 w 4710730"/>
                <a:gd name="connsiteY18" fmla="*/ 433728 h 1070807"/>
                <a:gd name="connsiteX19" fmla="*/ 843369 w 4710730"/>
                <a:gd name="connsiteY19" fmla="*/ 178468 h 1070807"/>
                <a:gd name="connsiteX20" fmla="*/ 843369 w 4710730"/>
                <a:gd name="connsiteY20" fmla="*/ 178471 h 1070807"/>
                <a:gd name="connsiteX0" fmla="*/ 938679 w 4806040"/>
                <a:gd name="connsiteY0" fmla="*/ 178471 h 1070807"/>
                <a:gd name="connsiteX1" fmla="*/ 1117150 w 4806040"/>
                <a:gd name="connsiteY1" fmla="*/ 0 h 1070807"/>
                <a:gd name="connsiteX2" fmla="*/ 1583239 w 4806040"/>
                <a:gd name="connsiteY2" fmla="*/ 0 h 1070807"/>
                <a:gd name="connsiteX3" fmla="*/ 1583239 w 4806040"/>
                <a:gd name="connsiteY3" fmla="*/ 0 h 1070807"/>
                <a:gd name="connsiteX4" fmla="*/ 2550079 w 4806040"/>
                <a:gd name="connsiteY4" fmla="*/ 0 h 1070807"/>
                <a:gd name="connsiteX5" fmla="*/ 4627569 w 4806040"/>
                <a:gd name="connsiteY5" fmla="*/ 0 h 1070807"/>
                <a:gd name="connsiteX6" fmla="*/ 4806040 w 4806040"/>
                <a:gd name="connsiteY6" fmla="*/ 178471 h 1070807"/>
                <a:gd name="connsiteX7" fmla="*/ 4806040 w 4806040"/>
                <a:gd name="connsiteY7" fmla="*/ 178468 h 1070807"/>
                <a:gd name="connsiteX8" fmla="*/ 4806040 w 4806040"/>
                <a:gd name="connsiteY8" fmla="*/ 178468 h 1070807"/>
                <a:gd name="connsiteX9" fmla="*/ 4806040 w 4806040"/>
                <a:gd name="connsiteY9" fmla="*/ 446170 h 1070807"/>
                <a:gd name="connsiteX10" fmla="*/ 4806040 w 4806040"/>
                <a:gd name="connsiteY10" fmla="*/ 892336 h 1070807"/>
                <a:gd name="connsiteX11" fmla="*/ 4627569 w 4806040"/>
                <a:gd name="connsiteY11" fmla="*/ 1070807 h 1070807"/>
                <a:gd name="connsiteX12" fmla="*/ 2550079 w 4806040"/>
                <a:gd name="connsiteY12" fmla="*/ 1070807 h 1070807"/>
                <a:gd name="connsiteX13" fmla="*/ 1583239 w 4806040"/>
                <a:gd name="connsiteY13" fmla="*/ 1070807 h 1070807"/>
                <a:gd name="connsiteX14" fmla="*/ 1583239 w 4806040"/>
                <a:gd name="connsiteY14" fmla="*/ 1070807 h 1070807"/>
                <a:gd name="connsiteX15" fmla="*/ 1117150 w 4806040"/>
                <a:gd name="connsiteY15" fmla="*/ 1070807 h 1070807"/>
                <a:gd name="connsiteX16" fmla="*/ 938679 w 4806040"/>
                <a:gd name="connsiteY16" fmla="*/ 892336 h 1070807"/>
                <a:gd name="connsiteX17" fmla="*/ 938679 w 4806040"/>
                <a:gd name="connsiteY17" fmla="*/ 309693 h 1070807"/>
                <a:gd name="connsiteX18" fmla="*/ 0 w 4806040"/>
                <a:gd name="connsiteY18" fmla="*/ 353928 h 1070807"/>
                <a:gd name="connsiteX19" fmla="*/ 938679 w 4806040"/>
                <a:gd name="connsiteY19" fmla="*/ 178468 h 1070807"/>
                <a:gd name="connsiteX20" fmla="*/ 938679 w 4806040"/>
                <a:gd name="connsiteY20" fmla="*/ 178471 h 1070807"/>
                <a:gd name="connsiteX0" fmla="*/ 409861 w 4277222"/>
                <a:gd name="connsiteY0" fmla="*/ 178471 h 1070807"/>
                <a:gd name="connsiteX1" fmla="*/ 588332 w 4277222"/>
                <a:gd name="connsiteY1" fmla="*/ 0 h 1070807"/>
                <a:gd name="connsiteX2" fmla="*/ 1054421 w 4277222"/>
                <a:gd name="connsiteY2" fmla="*/ 0 h 1070807"/>
                <a:gd name="connsiteX3" fmla="*/ 1054421 w 4277222"/>
                <a:gd name="connsiteY3" fmla="*/ 0 h 1070807"/>
                <a:gd name="connsiteX4" fmla="*/ 2021261 w 4277222"/>
                <a:gd name="connsiteY4" fmla="*/ 0 h 1070807"/>
                <a:gd name="connsiteX5" fmla="*/ 4098751 w 4277222"/>
                <a:gd name="connsiteY5" fmla="*/ 0 h 1070807"/>
                <a:gd name="connsiteX6" fmla="*/ 4277222 w 4277222"/>
                <a:gd name="connsiteY6" fmla="*/ 178471 h 1070807"/>
                <a:gd name="connsiteX7" fmla="*/ 4277222 w 4277222"/>
                <a:gd name="connsiteY7" fmla="*/ 178468 h 1070807"/>
                <a:gd name="connsiteX8" fmla="*/ 4277222 w 4277222"/>
                <a:gd name="connsiteY8" fmla="*/ 178468 h 1070807"/>
                <a:gd name="connsiteX9" fmla="*/ 4277222 w 4277222"/>
                <a:gd name="connsiteY9" fmla="*/ 446170 h 1070807"/>
                <a:gd name="connsiteX10" fmla="*/ 4277222 w 4277222"/>
                <a:gd name="connsiteY10" fmla="*/ 892336 h 1070807"/>
                <a:gd name="connsiteX11" fmla="*/ 4098751 w 4277222"/>
                <a:gd name="connsiteY11" fmla="*/ 1070807 h 1070807"/>
                <a:gd name="connsiteX12" fmla="*/ 2021261 w 4277222"/>
                <a:gd name="connsiteY12" fmla="*/ 1070807 h 1070807"/>
                <a:gd name="connsiteX13" fmla="*/ 1054421 w 4277222"/>
                <a:gd name="connsiteY13" fmla="*/ 1070807 h 1070807"/>
                <a:gd name="connsiteX14" fmla="*/ 1054421 w 4277222"/>
                <a:gd name="connsiteY14" fmla="*/ 1070807 h 1070807"/>
                <a:gd name="connsiteX15" fmla="*/ 588332 w 4277222"/>
                <a:gd name="connsiteY15" fmla="*/ 1070807 h 1070807"/>
                <a:gd name="connsiteX16" fmla="*/ 409861 w 4277222"/>
                <a:gd name="connsiteY16" fmla="*/ 892336 h 1070807"/>
                <a:gd name="connsiteX17" fmla="*/ 409861 w 4277222"/>
                <a:gd name="connsiteY17" fmla="*/ 309693 h 1070807"/>
                <a:gd name="connsiteX18" fmla="*/ 0 w 4277222"/>
                <a:gd name="connsiteY18" fmla="*/ 128868 h 1070807"/>
                <a:gd name="connsiteX19" fmla="*/ 409861 w 4277222"/>
                <a:gd name="connsiteY19" fmla="*/ 178468 h 1070807"/>
                <a:gd name="connsiteX20" fmla="*/ 409861 w 4277222"/>
                <a:gd name="connsiteY20" fmla="*/ 178471 h 1070807"/>
                <a:gd name="connsiteX0" fmla="*/ 422682 w 4290043"/>
                <a:gd name="connsiteY0" fmla="*/ 178471 h 1070807"/>
                <a:gd name="connsiteX1" fmla="*/ 601153 w 4290043"/>
                <a:gd name="connsiteY1" fmla="*/ 0 h 1070807"/>
                <a:gd name="connsiteX2" fmla="*/ 1067242 w 4290043"/>
                <a:gd name="connsiteY2" fmla="*/ 0 h 1070807"/>
                <a:gd name="connsiteX3" fmla="*/ 1067242 w 4290043"/>
                <a:gd name="connsiteY3" fmla="*/ 0 h 1070807"/>
                <a:gd name="connsiteX4" fmla="*/ 2034082 w 4290043"/>
                <a:gd name="connsiteY4" fmla="*/ 0 h 1070807"/>
                <a:gd name="connsiteX5" fmla="*/ 4111572 w 4290043"/>
                <a:gd name="connsiteY5" fmla="*/ 0 h 1070807"/>
                <a:gd name="connsiteX6" fmla="*/ 4290043 w 4290043"/>
                <a:gd name="connsiteY6" fmla="*/ 178471 h 1070807"/>
                <a:gd name="connsiteX7" fmla="*/ 4290043 w 4290043"/>
                <a:gd name="connsiteY7" fmla="*/ 178468 h 1070807"/>
                <a:gd name="connsiteX8" fmla="*/ 4290043 w 4290043"/>
                <a:gd name="connsiteY8" fmla="*/ 178468 h 1070807"/>
                <a:gd name="connsiteX9" fmla="*/ 4290043 w 4290043"/>
                <a:gd name="connsiteY9" fmla="*/ 446170 h 1070807"/>
                <a:gd name="connsiteX10" fmla="*/ 4290043 w 4290043"/>
                <a:gd name="connsiteY10" fmla="*/ 892336 h 1070807"/>
                <a:gd name="connsiteX11" fmla="*/ 4111572 w 4290043"/>
                <a:gd name="connsiteY11" fmla="*/ 1070807 h 1070807"/>
                <a:gd name="connsiteX12" fmla="*/ 2034082 w 4290043"/>
                <a:gd name="connsiteY12" fmla="*/ 1070807 h 1070807"/>
                <a:gd name="connsiteX13" fmla="*/ 1067242 w 4290043"/>
                <a:gd name="connsiteY13" fmla="*/ 1070807 h 1070807"/>
                <a:gd name="connsiteX14" fmla="*/ 1067242 w 4290043"/>
                <a:gd name="connsiteY14" fmla="*/ 1070807 h 1070807"/>
                <a:gd name="connsiteX15" fmla="*/ 601153 w 4290043"/>
                <a:gd name="connsiteY15" fmla="*/ 1070807 h 1070807"/>
                <a:gd name="connsiteX16" fmla="*/ 422682 w 4290043"/>
                <a:gd name="connsiteY16" fmla="*/ 892336 h 1070807"/>
                <a:gd name="connsiteX17" fmla="*/ 422682 w 4290043"/>
                <a:gd name="connsiteY17" fmla="*/ 309693 h 1070807"/>
                <a:gd name="connsiteX18" fmla="*/ 12821 w 4290043"/>
                <a:gd name="connsiteY18" fmla="*/ 128868 h 1070807"/>
                <a:gd name="connsiteX19" fmla="*/ 422682 w 4290043"/>
                <a:gd name="connsiteY19" fmla="*/ 178468 h 1070807"/>
                <a:gd name="connsiteX20" fmla="*/ 422682 w 4290043"/>
                <a:gd name="connsiteY20" fmla="*/ 178471 h 1070807"/>
                <a:gd name="connsiteX0" fmla="*/ 236619 w 4103980"/>
                <a:gd name="connsiteY0" fmla="*/ 178471 h 1070807"/>
                <a:gd name="connsiteX1" fmla="*/ 415090 w 4103980"/>
                <a:gd name="connsiteY1" fmla="*/ 0 h 1070807"/>
                <a:gd name="connsiteX2" fmla="*/ 881179 w 4103980"/>
                <a:gd name="connsiteY2" fmla="*/ 0 h 1070807"/>
                <a:gd name="connsiteX3" fmla="*/ 881179 w 4103980"/>
                <a:gd name="connsiteY3" fmla="*/ 0 h 1070807"/>
                <a:gd name="connsiteX4" fmla="*/ 1848019 w 4103980"/>
                <a:gd name="connsiteY4" fmla="*/ 0 h 1070807"/>
                <a:gd name="connsiteX5" fmla="*/ 3925509 w 4103980"/>
                <a:gd name="connsiteY5" fmla="*/ 0 h 1070807"/>
                <a:gd name="connsiteX6" fmla="*/ 4103980 w 4103980"/>
                <a:gd name="connsiteY6" fmla="*/ 178471 h 1070807"/>
                <a:gd name="connsiteX7" fmla="*/ 4103980 w 4103980"/>
                <a:gd name="connsiteY7" fmla="*/ 178468 h 1070807"/>
                <a:gd name="connsiteX8" fmla="*/ 4103980 w 4103980"/>
                <a:gd name="connsiteY8" fmla="*/ 178468 h 1070807"/>
                <a:gd name="connsiteX9" fmla="*/ 4103980 w 4103980"/>
                <a:gd name="connsiteY9" fmla="*/ 446170 h 1070807"/>
                <a:gd name="connsiteX10" fmla="*/ 4103980 w 4103980"/>
                <a:gd name="connsiteY10" fmla="*/ 892336 h 1070807"/>
                <a:gd name="connsiteX11" fmla="*/ 3925509 w 4103980"/>
                <a:gd name="connsiteY11" fmla="*/ 1070807 h 1070807"/>
                <a:gd name="connsiteX12" fmla="*/ 1848019 w 4103980"/>
                <a:gd name="connsiteY12" fmla="*/ 1070807 h 1070807"/>
                <a:gd name="connsiteX13" fmla="*/ 881179 w 4103980"/>
                <a:gd name="connsiteY13" fmla="*/ 1070807 h 1070807"/>
                <a:gd name="connsiteX14" fmla="*/ 881179 w 4103980"/>
                <a:gd name="connsiteY14" fmla="*/ 1070807 h 1070807"/>
                <a:gd name="connsiteX15" fmla="*/ 415090 w 4103980"/>
                <a:gd name="connsiteY15" fmla="*/ 1070807 h 1070807"/>
                <a:gd name="connsiteX16" fmla="*/ 236619 w 4103980"/>
                <a:gd name="connsiteY16" fmla="*/ 892336 h 1070807"/>
                <a:gd name="connsiteX17" fmla="*/ 236619 w 4103980"/>
                <a:gd name="connsiteY17" fmla="*/ 309693 h 1070807"/>
                <a:gd name="connsiteX18" fmla="*/ 23527 w 4103980"/>
                <a:gd name="connsiteY18" fmla="*/ 195062 h 1070807"/>
                <a:gd name="connsiteX19" fmla="*/ 236619 w 4103980"/>
                <a:gd name="connsiteY19" fmla="*/ 178468 h 1070807"/>
                <a:gd name="connsiteX20" fmla="*/ 236619 w 4103980"/>
                <a:gd name="connsiteY20" fmla="*/ 178471 h 1070807"/>
                <a:gd name="connsiteX0" fmla="*/ 482553 w 4349914"/>
                <a:gd name="connsiteY0" fmla="*/ 178471 h 1070807"/>
                <a:gd name="connsiteX1" fmla="*/ 661024 w 4349914"/>
                <a:gd name="connsiteY1" fmla="*/ 0 h 1070807"/>
                <a:gd name="connsiteX2" fmla="*/ 1127113 w 4349914"/>
                <a:gd name="connsiteY2" fmla="*/ 0 h 1070807"/>
                <a:gd name="connsiteX3" fmla="*/ 1127113 w 4349914"/>
                <a:gd name="connsiteY3" fmla="*/ 0 h 1070807"/>
                <a:gd name="connsiteX4" fmla="*/ 2093953 w 4349914"/>
                <a:gd name="connsiteY4" fmla="*/ 0 h 1070807"/>
                <a:gd name="connsiteX5" fmla="*/ 4171443 w 4349914"/>
                <a:gd name="connsiteY5" fmla="*/ 0 h 1070807"/>
                <a:gd name="connsiteX6" fmla="*/ 4349914 w 4349914"/>
                <a:gd name="connsiteY6" fmla="*/ 178471 h 1070807"/>
                <a:gd name="connsiteX7" fmla="*/ 4349914 w 4349914"/>
                <a:gd name="connsiteY7" fmla="*/ 178468 h 1070807"/>
                <a:gd name="connsiteX8" fmla="*/ 4349914 w 4349914"/>
                <a:gd name="connsiteY8" fmla="*/ 178468 h 1070807"/>
                <a:gd name="connsiteX9" fmla="*/ 4349914 w 4349914"/>
                <a:gd name="connsiteY9" fmla="*/ 446170 h 1070807"/>
                <a:gd name="connsiteX10" fmla="*/ 4349914 w 4349914"/>
                <a:gd name="connsiteY10" fmla="*/ 892336 h 1070807"/>
                <a:gd name="connsiteX11" fmla="*/ 4171443 w 4349914"/>
                <a:gd name="connsiteY11" fmla="*/ 1070807 h 1070807"/>
                <a:gd name="connsiteX12" fmla="*/ 2093953 w 4349914"/>
                <a:gd name="connsiteY12" fmla="*/ 1070807 h 1070807"/>
                <a:gd name="connsiteX13" fmla="*/ 1127113 w 4349914"/>
                <a:gd name="connsiteY13" fmla="*/ 1070807 h 1070807"/>
                <a:gd name="connsiteX14" fmla="*/ 1127113 w 4349914"/>
                <a:gd name="connsiteY14" fmla="*/ 1070807 h 1070807"/>
                <a:gd name="connsiteX15" fmla="*/ 661024 w 4349914"/>
                <a:gd name="connsiteY15" fmla="*/ 1070807 h 1070807"/>
                <a:gd name="connsiteX16" fmla="*/ 482553 w 4349914"/>
                <a:gd name="connsiteY16" fmla="*/ 892336 h 1070807"/>
                <a:gd name="connsiteX17" fmla="*/ 482553 w 4349914"/>
                <a:gd name="connsiteY17" fmla="*/ 309693 h 1070807"/>
                <a:gd name="connsiteX18" fmla="*/ 11202 w 4349914"/>
                <a:gd name="connsiteY18" fmla="*/ 294353 h 1070807"/>
                <a:gd name="connsiteX19" fmla="*/ 482553 w 4349914"/>
                <a:gd name="connsiteY19" fmla="*/ 178468 h 1070807"/>
                <a:gd name="connsiteX20" fmla="*/ 482553 w 4349914"/>
                <a:gd name="connsiteY20" fmla="*/ 178471 h 10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9914" h="1070807">
                  <a:moveTo>
                    <a:pt x="482553" y="178471"/>
                  </a:moveTo>
                  <a:cubicBezTo>
                    <a:pt x="482553" y="79904"/>
                    <a:pt x="562457" y="0"/>
                    <a:pt x="661024" y="0"/>
                  </a:cubicBezTo>
                  <a:lnTo>
                    <a:pt x="1127113" y="0"/>
                  </a:lnTo>
                  <a:lnTo>
                    <a:pt x="1127113" y="0"/>
                  </a:lnTo>
                  <a:lnTo>
                    <a:pt x="2093953" y="0"/>
                  </a:lnTo>
                  <a:lnTo>
                    <a:pt x="4171443" y="0"/>
                  </a:lnTo>
                  <a:cubicBezTo>
                    <a:pt x="4270010" y="0"/>
                    <a:pt x="4349914" y="79904"/>
                    <a:pt x="4349914" y="178471"/>
                  </a:cubicBezTo>
                  <a:lnTo>
                    <a:pt x="4349914" y="178468"/>
                  </a:lnTo>
                  <a:lnTo>
                    <a:pt x="4349914" y="178468"/>
                  </a:lnTo>
                  <a:lnTo>
                    <a:pt x="4349914" y="446170"/>
                  </a:lnTo>
                  <a:lnTo>
                    <a:pt x="4349914" y="892336"/>
                  </a:lnTo>
                  <a:cubicBezTo>
                    <a:pt x="4349914" y="990903"/>
                    <a:pt x="4270010" y="1070807"/>
                    <a:pt x="4171443" y="1070807"/>
                  </a:cubicBezTo>
                  <a:lnTo>
                    <a:pt x="2093953" y="1070807"/>
                  </a:lnTo>
                  <a:lnTo>
                    <a:pt x="1127113" y="1070807"/>
                  </a:lnTo>
                  <a:lnTo>
                    <a:pt x="1127113" y="1070807"/>
                  </a:lnTo>
                  <a:lnTo>
                    <a:pt x="661024" y="1070807"/>
                  </a:lnTo>
                  <a:cubicBezTo>
                    <a:pt x="562457" y="1070807"/>
                    <a:pt x="482553" y="990903"/>
                    <a:pt x="482553" y="892336"/>
                  </a:cubicBezTo>
                  <a:lnTo>
                    <a:pt x="482553" y="309693"/>
                  </a:lnTo>
                  <a:cubicBezTo>
                    <a:pt x="345933" y="249418"/>
                    <a:pt x="-73543" y="321530"/>
                    <a:pt x="11202" y="294353"/>
                  </a:cubicBezTo>
                  <a:lnTo>
                    <a:pt x="482553" y="178468"/>
                  </a:lnTo>
                  <a:lnTo>
                    <a:pt x="482553" y="178471"/>
                  </a:lnTo>
                  <a:close/>
                </a:path>
              </a:pathLst>
            </a:cu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endParaRPr kumimoji="1" lang="ja-JP" altLang="en-US" sz="1200" dirty="0"/>
            </a:p>
          </p:txBody>
        </p:sp>
        <p:sp>
          <p:nvSpPr>
            <p:cNvPr id="4" name="テキスト ボックス 3"/>
            <p:cNvSpPr txBox="1"/>
            <p:nvPr/>
          </p:nvSpPr>
          <p:spPr>
            <a:xfrm>
              <a:off x="4823266" y="3464119"/>
              <a:ext cx="3479124" cy="1569660"/>
            </a:xfrm>
            <a:prstGeom prst="rect">
              <a:avLst/>
            </a:prstGeom>
            <a:noFill/>
          </p:spPr>
          <p:txBody>
            <a:bodyPr wrap="square" rtlCol="0">
              <a:spAutoFit/>
            </a:bodyPr>
            <a:lstStyle/>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令和元年度：府立高校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校に設置</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令和２年度：府立高校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a:t>
              </a:r>
              <a:endParaRPr lang="en-US" altLang="ja-JP" sz="12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令和３年度：府立高校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支援学校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a:t>
              </a:r>
              <a:endParaRPr lang="en-US" altLang="ja-JP" sz="1200"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令和４年度：府立高校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a:t>
              </a:r>
              <a:r>
                <a:rPr lang="ja-JP" altLang="en-US" sz="1200">
                  <a:solidFill>
                    <a:schemeClr val="bg1"/>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支援学校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令和５年度：府立高校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校（設置中）</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支援学校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校（設置中）</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772" y="1847369"/>
            <a:ext cx="1313295" cy="1659747"/>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96907" y="5270211"/>
            <a:ext cx="1066892" cy="2078916"/>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30797" y="5270211"/>
            <a:ext cx="1072989" cy="2103302"/>
          </a:xfrm>
          <a:prstGeom prst="rect">
            <a:avLst/>
          </a:prstGeom>
        </p:spPr>
      </p:pic>
    </p:spTree>
    <p:extLst>
      <p:ext uri="{BB962C8B-B14F-4D97-AF65-F5344CB8AC3E}">
        <p14:creationId xmlns:p14="http://schemas.microsoft.com/office/powerpoint/2010/main" val="2226523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（２）クールスポットの活用促進</a:t>
            </a:r>
          </a:p>
        </p:txBody>
      </p:sp>
      <p:grpSp>
        <p:nvGrpSpPr>
          <p:cNvPr id="3" name="グループ化 2"/>
          <p:cNvGrpSpPr/>
          <p:nvPr/>
        </p:nvGrpSpPr>
        <p:grpSpPr>
          <a:xfrm>
            <a:off x="1750642" y="538263"/>
            <a:ext cx="7343844" cy="657826"/>
            <a:chOff x="3041784" y="2423769"/>
            <a:chExt cx="3614968" cy="890838"/>
          </a:xfrm>
        </p:grpSpPr>
        <p:sp>
          <p:nvSpPr>
            <p:cNvPr id="4" name="角丸四角形 3"/>
            <p:cNvSpPr/>
            <p:nvPr/>
          </p:nvSpPr>
          <p:spPr>
            <a:xfrm>
              <a:off x="3041784" y="2423769"/>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703680"/>
              <a:ext cx="3566983" cy="416796"/>
            </a:xfrm>
            <a:prstGeom prst="rect">
              <a:avLst/>
            </a:prstGeom>
          </p:spPr>
          <p:txBody>
            <a:bodyPr wrap="square">
              <a:spAutoFit/>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155584" y="54885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取組①</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013155672"/>
              </p:ext>
            </p:extLst>
          </p:nvPr>
        </p:nvGraphicFramePr>
        <p:xfrm>
          <a:off x="155342" y="1262608"/>
          <a:ext cx="8831835" cy="5473774"/>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10669">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5063105">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4" name="正方形/長方形 1"/>
          <p:cNvSpPr>
            <a:spLocks noChangeArrowheads="1"/>
          </p:cNvSpPr>
          <p:nvPr/>
        </p:nvSpPr>
        <p:spPr bwMode="auto">
          <a:xfrm>
            <a:off x="3791123" y="2248536"/>
            <a:ext cx="5533405" cy="2569934"/>
          </a:xfrm>
          <a:prstGeom prst="rect">
            <a:avLst/>
          </a:prstGeom>
          <a:noFill/>
          <a:ln w="9525" algn="ctr">
            <a:noFill/>
            <a:round/>
            <a:headEnd/>
            <a:tailEnd/>
          </a:ln>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暑さマップ</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（日本ヒートアイランド学会）</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への涼しいスポット公開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日本ヒートアイランド学会が作成した暑さマップの涼しいスポットに、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府内に整備されているクールスポットの情報を反映・発信</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・大阪ヒートアイランド対策技術コンソー</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シアム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が選定したクールスポット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100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選及びクールロード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選</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H31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240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ヶ所掲載）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・大阪府クールスポットモデル拠点推進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事業（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ヶ所掲載）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・都市緑化を活用した猛暑対策事業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ヶ所掲載）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
          <p:cNvSpPr>
            <a:spLocks noChangeArrowheads="1"/>
          </p:cNvSpPr>
          <p:nvPr/>
        </p:nvSpPr>
        <p:spPr bwMode="auto">
          <a:xfrm>
            <a:off x="7283956" y="863857"/>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17</a:t>
            </a:r>
          </a:p>
        </p:txBody>
      </p:sp>
      <p:sp>
        <p:nvSpPr>
          <p:cNvPr id="20" name="正方形/長方形 19"/>
          <p:cNvSpPr/>
          <p:nvPr/>
        </p:nvSpPr>
        <p:spPr>
          <a:xfrm>
            <a:off x="1791218" y="681495"/>
            <a:ext cx="7246362"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クールスポットの利用促進</a:t>
            </a:r>
          </a:p>
        </p:txBody>
      </p:sp>
      <p:sp>
        <p:nvSpPr>
          <p:cNvPr id="29" name="角丸四角形 28"/>
          <p:cNvSpPr/>
          <p:nvPr/>
        </p:nvSpPr>
        <p:spPr>
          <a:xfrm>
            <a:off x="3799389" y="1757361"/>
            <a:ext cx="5181283"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その他の情報発信</a:t>
            </a:r>
            <a:endParaRPr lang="ja-JP" altLang="en-US" sz="1600" dirty="0"/>
          </a:p>
        </p:txBody>
      </p:sp>
      <p:sp>
        <p:nvSpPr>
          <p:cNvPr id="30" name="角丸四角形 29"/>
          <p:cNvSpPr/>
          <p:nvPr/>
        </p:nvSpPr>
        <p:spPr>
          <a:xfrm>
            <a:off x="179512" y="1769802"/>
            <a:ext cx="3565903"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大阪府ホームページでの情報公開</a:t>
            </a:r>
            <a:endParaRPr lang="ja-JP" altLang="en-US" sz="1600" dirty="0"/>
          </a:p>
        </p:txBody>
      </p:sp>
      <p:pic>
        <p:nvPicPr>
          <p:cNvPr id="40" name="Picture 6" descr="大阪市内エリア">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9503" y="3512527"/>
            <a:ext cx="1972105" cy="2183659"/>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1"/>
          <p:cNvSpPr>
            <a:spLocks noChangeArrowheads="1"/>
          </p:cNvSpPr>
          <p:nvPr/>
        </p:nvSpPr>
        <p:spPr bwMode="auto">
          <a:xfrm>
            <a:off x="179512" y="2266268"/>
            <a:ext cx="3775209" cy="1200329"/>
          </a:xfrm>
          <a:prstGeom prst="rect">
            <a:avLst/>
          </a:prstGeom>
          <a:noFill/>
          <a:ln w="9525" algn="ctr">
            <a:noFill/>
            <a:round/>
            <a:headEnd/>
            <a:tailEnd/>
          </a:ln>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大阪みどりのクールスポット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気温だけでなく、木陰の状況や風にそよぐ木の葉の音など人の感覚的な涼しさや、生き物の生態なども含めたみどりの清涼感に着目して、「大阪みどりのクールスポット」を紹介（下図）</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1"/>
          <p:cNvSpPr>
            <a:spLocks noChangeArrowheads="1"/>
          </p:cNvSpPr>
          <p:nvPr/>
        </p:nvSpPr>
        <p:spPr bwMode="auto">
          <a:xfrm>
            <a:off x="179512" y="5761531"/>
            <a:ext cx="3793520" cy="769441"/>
          </a:xfrm>
          <a:prstGeom prst="rect">
            <a:avLst/>
          </a:prstGeom>
          <a:noFill/>
          <a:ln w="9525" algn="ctr">
            <a:noFill/>
            <a:round/>
            <a:headEnd/>
            <a:tailEnd/>
          </a:ln>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クールスポットに出かけよう！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暑い大阪の夏を屋外でも快適に過ごすため、市町村が整備したクールスポットを紹介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32240" y="3060518"/>
            <a:ext cx="2182492" cy="3176794"/>
          </a:xfrm>
          <a:prstGeom prst="rect">
            <a:avLst/>
          </a:prstGeom>
        </p:spPr>
      </p:pic>
      <p:sp>
        <p:nvSpPr>
          <p:cNvPr id="22" name="正方形/長方形 1"/>
          <p:cNvSpPr>
            <a:spLocks noChangeArrowheads="1"/>
          </p:cNvSpPr>
          <p:nvPr/>
        </p:nvSpPr>
        <p:spPr bwMode="auto">
          <a:xfrm>
            <a:off x="599827" y="4847740"/>
            <a:ext cx="4737464" cy="307777"/>
          </a:xfrm>
          <a:prstGeom prst="rect">
            <a:avLst/>
          </a:prstGeom>
          <a:noFill/>
          <a:ln w="9525" algn="ctr">
            <a:noFill/>
            <a:round/>
            <a:headEnd/>
            <a:tailEnd/>
          </a:ln>
        </p:spPr>
        <p:txBody>
          <a:bodyPr wrap="square">
            <a:spAutoFit/>
          </a:bodyPr>
          <a:lstStyle/>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1"/>
          <p:cNvSpPr>
            <a:spLocks noChangeArrowheads="1"/>
          </p:cNvSpPr>
          <p:nvPr/>
        </p:nvSpPr>
        <p:spPr bwMode="auto">
          <a:xfrm>
            <a:off x="4116663" y="4769643"/>
            <a:ext cx="2570245" cy="1853087"/>
          </a:xfrm>
          <a:prstGeom prst="rect">
            <a:avLst/>
          </a:prstGeom>
          <a:solidFill>
            <a:schemeClr val="bg1"/>
          </a:solidFill>
          <a:ln w="9525" algn="ctr">
            <a:solidFill>
              <a:schemeClr val="tx1"/>
            </a:solidFill>
            <a:round/>
            <a:headEnd/>
            <a:tailEnd/>
          </a:ln>
        </p:spPr>
        <p:txBody>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大阪ヒートアイランド対策技術コンソーシアム</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HITEC)</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行政（大阪府・大阪市）、民間事業者（メーカー、コンサル等）、大学等で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年１月に設立。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ヒートアイランド対策技術の開発・普及、対策の実施と効果検証、産学官民による協働の実践。</a:t>
            </a:r>
          </a:p>
        </p:txBody>
      </p:sp>
      <p:pic>
        <p:nvPicPr>
          <p:cNvPr id="26" name="図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47068" y="6282087"/>
            <a:ext cx="1556944" cy="324734"/>
          </a:xfrm>
          <a:prstGeom prst="rect">
            <a:avLst/>
          </a:prstGeom>
        </p:spPr>
      </p:pic>
    </p:spTree>
    <p:extLst>
      <p:ext uri="{BB962C8B-B14F-4D97-AF65-F5344CB8AC3E}">
        <p14:creationId xmlns:p14="http://schemas.microsoft.com/office/powerpoint/2010/main" val="2701930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（２）クールスポットの活用促進</a:t>
            </a:r>
          </a:p>
        </p:txBody>
      </p:sp>
      <p:graphicFrame>
        <p:nvGraphicFramePr>
          <p:cNvPr id="16" name="表 15"/>
          <p:cNvGraphicFramePr>
            <a:graphicFrameLocks noGrp="1"/>
          </p:cNvGraphicFramePr>
          <p:nvPr>
            <p:extLst>
              <p:ext uri="{D42A27DB-BD31-4B8C-83A1-F6EECF244321}">
                <p14:modId xmlns:p14="http://schemas.microsoft.com/office/powerpoint/2010/main" val="2334545410"/>
              </p:ext>
            </p:extLst>
          </p:nvPr>
        </p:nvGraphicFramePr>
        <p:xfrm>
          <a:off x="155342" y="2256720"/>
          <a:ext cx="8831835" cy="4244873"/>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0192">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86468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204293" y="2691590"/>
            <a:ext cx="5727861" cy="1169458"/>
          </a:xfrm>
          <a:prstGeom prst="rect">
            <a:avLst/>
          </a:prstGeom>
          <a:noFill/>
          <a:ln w="9525" algn="ctr">
            <a:noFill/>
            <a:round/>
            <a:headEnd/>
            <a:tailEnd/>
          </a:ln>
        </p:spPr>
        <p:txBody>
          <a:bodyPr/>
          <a:lstStyle/>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◆実施期間・時間</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期間：暑くなり始めから９月末まで</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時間：各施設・店舗の営業時間内でご協力可能な範囲</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実施期間は目安であり、各施設・店舗の状況により変更可能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（協力施設・店舗数：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359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店舗）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61894" y="536135"/>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取組②</a:t>
            </a:r>
          </a:p>
        </p:txBody>
      </p:sp>
      <p:graphicFrame>
        <p:nvGraphicFramePr>
          <p:cNvPr id="45" name="表 44"/>
          <p:cNvGraphicFramePr>
            <a:graphicFrameLocks noGrp="1"/>
          </p:cNvGraphicFramePr>
          <p:nvPr>
            <p:extLst>
              <p:ext uri="{D42A27DB-BD31-4B8C-83A1-F6EECF244321}">
                <p14:modId xmlns:p14="http://schemas.microsoft.com/office/powerpoint/2010/main" val="4282173039"/>
              </p:ext>
            </p:extLst>
          </p:nvPr>
        </p:nvGraphicFramePr>
        <p:xfrm>
          <a:off x="155341" y="1243362"/>
          <a:ext cx="8831835" cy="96674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326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634110">
                <a:tc>
                  <a:txBody>
                    <a:bodyPr/>
                    <a:lstStyle/>
                    <a:p>
                      <a:pPr marL="180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■猛暑の際における外出先の一時避難所として、暑さをしのげる涼しい空間（クールオアシス）を、薬局・銀行等施設店舗の協力により府民等に対してご提供いただく。</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8" name="正方形/長方形 1"/>
          <p:cNvSpPr>
            <a:spLocks noChangeArrowheads="1"/>
          </p:cNvSpPr>
          <p:nvPr/>
        </p:nvSpPr>
        <p:spPr bwMode="auto">
          <a:xfrm>
            <a:off x="7261761" y="890461"/>
            <a:ext cx="189531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18</a:t>
            </a:r>
            <a:endParaRPr lang="ja-JP" altLang="en-US" sz="2200" b="1"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ECE9D6FB-DE4C-44B6-BBAE-C554D7449E60}"/>
              </a:ext>
            </a:extLst>
          </p:cNvPr>
          <p:cNvSpPr/>
          <p:nvPr/>
        </p:nvSpPr>
        <p:spPr>
          <a:xfrm>
            <a:off x="1892615" y="662831"/>
            <a:ext cx="5449687"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おおさかクールオアシスプロジェクト</a:t>
            </a:r>
          </a:p>
        </p:txBody>
      </p:sp>
      <p:grpSp>
        <p:nvGrpSpPr>
          <p:cNvPr id="15" name="グループ化 14"/>
          <p:cNvGrpSpPr/>
          <p:nvPr/>
        </p:nvGrpSpPr>
        <p:grpSpPr>
          <a:xfrm>
            <a:off x="246305" y="3940263"/>
            <a:ext cx="5481853" cy="2363124"/>
            <a:chOff x="4034910" y="1184619"/>
            <a:chExt cx="6242567" cy="2656624"/>
          </a:xfrm>
        </p:grpSpPr>
        <p:sp>
          <p:nvSpPr>
            <p:cNvPr id="19" name="角丸四角形吹き出し 18"/>
            <p:cNvSpPr/>
            <p:nvPr/>
          </p:nvSpPr>
          <p:spPr>
            <a:xfrm>
              <a:off x="4034910" y="1184619"/>
              <a:ext cx="6242567" cy="2656624"/>
            </a:xfrm>
            <a:prstGeom prst="wedgeRoundRectCallout">
              <a:avLst>
                <a:gd name="adj1" fmla="val -43542"/>
                <a:gd name="adj2" fmla="val 17747"/>
                <a:gd name="adj3" fmla="val 16667"/>
              </a:avLst>
            </a:prstGeom>
            <a:solidFill>
              <a:srgbClr val="00B0F0">
                <a:alpha val="16000"/>
              </a:srgbClr>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97551" y="1653666"/>
              <a:ext cx="1316588" cy="1005353"/>
            </a:xfrm>
            <a:prstGeom prst="rect">
              <a:avLst/>
            </a:prstGeom>
          </p:spPr>
        </p:pic>
        <p:pic>
          <p:nvPicPr>
            <p:cNvPr id="22" name="図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8139" y="2889141"/>
              <a:ext cx="699657" cy="898926"/>
            </a:xfrm>
            <a:prstGeom prst="rect">
              <a:avLst/>
            </a:prstGeom>
          </p:spPr>
        </p:pic>
        <p:sp>
          <p:nvSpPr>
            <p:cNvPr id="25" name="線吹き出し 3 (枠付き) 24"/>
            <p:cNvSpPr/>
            <p:nvPr/>
          </p:nvSpPr>
          <p:spPr>
            <a:xfrm flipH="1">
              <a:off x="7724200" y="1636452"/>
              <a:ext cx="2353673" cy="324370"/>
            </a:xfrm>
            <a:prstGeom prst="borderCallout3">
              <a:avLst>
                <a:gd name="adj1" fmla="val 42258"/>
                <a:gd name="adj2" fmla="val 102395"/>
                <a:gd name="adj3" fmla="val -9623"/>
                <a:gd name="adj4" fmla="val 103080"/>
                <a:gd name="adj5" fmla="val -6455"/>
                <a:gd name="adj6" fmla="val 113867"/>
                <a:gd name="adj7" fmla="val 72993"/>
                <a:gd name="adj8" fmla="val 119715"/>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冷房のある涼しい空間</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61214" y="2659019"/>
              <a:ext cx="1606293" cy="1159335"/>
            </a:xfrm>
            <a:prstGeom prst="rect">
              <a:avLst/>
            </a:prstGeom>
          </p:spPr>
        </p:pic>
        <p:sp>
          <p:nvSpPr>
            <p:cNvPr id="27" name="線吹き出し 3 (枠付き) 26"/>
            <p:cNvSpPr/>
            <p:nvPr/>
          </p:nvSpPr>
          <p:spPr>
            <a:xfrm flipH="1">
              <a:off x="8198713" y="3468844"/>
              <a:ext cx="1260156" cy="234006"/>
            </a:xfrm>
            <a:prstGeom prst="borderCallout3">
              <a:avLst>
                <a:gd name="adj1" fmla="val 57355"/>
                <a:gd name="adj2" fmla="val 102717"/>
                <a:gd name="adj3" fmla="val -34825"/>
                <a:gd name="adj4" fmla="val 102599"/>
                <a:gd name="adj5" fmla="val -125799"/>
                <a:gd name="adj6" fmla="val 93962"/>
                <a:gd name="adj7" fmla="val -121096"/>
                <a:gd name="adj8" fmla="val 125554"/>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椅子等</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線吹き出し 3 (枠付き) 27"/>
            <p:cNvSpPr/>
            <p:nvPr/>
          </p:nvSpPr>
          <p:spPr>
            <a:xfrm flipH="1">
              <a:off x="4416158" y="1960822"/>
              <a:ext cx="1093706" cy="294001"/>
            </a:xfrm>
            <a:prstGeom prst="borderCallout3">
              <a:avLst>
                <a:gd name="adj1" fmla="val 88407"/>
                <a:gd name="adj2" fmla="val 102805"/>
                <a:gd name="adj3" fmla="val -9809"/>
                <a:gd name="adj4" fmla="val 103903"/>
                <a:gd name="adj5" fmla="val -11736"/>
                <a:gd name="adj6" fmla="val 125347"/>
                <a:gd name="adj7" fmla="val 141403"/>
                <a:gd name="adj8" fmla="val 113529"/>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線吹き出し 3 (枠付き) 28"/>
            <p:cNvSpPr/>
            <p:nvPr/>
          </p:nvSpPr>
          <p:spPr>
            <a:xfrm flipH="1">
              <a:off x="4416158" y="1842627"/>
              <a:ext cx="1420925" cy="420942"/>
            </a:xfrm>
            <a:prstGeom prst="borderCallout3">
              <a:avLst>
                <a:gd name="adj1" fmla="val 73877"/>
                <a:gd name="adj2" fmla="val -2432"/>
                <a:gd name="adj3" fmla="val 26636"/>
                <a:gd name="adj4" fmla="val -3339"/>
                <a:gd name="adj5" fmla="val 26128"/>
                <a:gd name="adj6" fmla="val -16975"/>
                <a:gd name="adj7" fmla="val 144772"/>
                <a:gd name="adj8" fmla="val -11753"/>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協力チラシの</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掲出もしくは配架</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図 2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43373" y="2435943"/>
              <a:ext cx="514751" cy="732311"/>
            </a:xfrm>
            <a:prstGeom prst="rect">
              <a:avLst/>
            </a:prstGeom>
            <a:ln>
              <a:solidFill>
                <a:schemeClr val="tx1"/>
              </a:solidFill>
            </a:ln>
          </p:spPr>
        </p:pic>
        <p:grpSp>
          <p:nvGrpSpPr>
            <p:cNvPr id="31" name="グループ化 30"/>
            <p:cNvGrpSpPr/>
            <p:nvPr/>
          </p:nvGrpSpPr>
          <p:grpSpPr>
            <a:xfrm>
              <a:off x="5653524" y="2435943"/>
              <a:ext cx="431232" cy="604774"/>
              <a:chOff x="4803683" y="4605349"/>
              <a:chExt cx="590883" cy="831703"/>
            </a:xfrm>
          </p:grpSpPr>
          <p:pic>
            <p:nvPicPr>
              <p:cNvPr id="32" name="図 3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79815" y="4605349"/>
                <a:ext cx="514751" cy="732312"/>
              </a:xfrm>
              <a:prstGeom prst="rect">
                <a:avLst/>
              </a:prstGeom>
              <a:ln>
                <a:solidFill>
                  <a:schemeClr val="tx1"/>
                </a:solidFill>
              </a:ln>
            </p:spPr>
          </p:pic>
          <p:pic>
            <p:nvPicPr>
              <p:cNvPr id="33" name="図 3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35123" y="4664984"/>
                <a:ext cx="514751" cy="732312"/>
              </a:xfrm>
              <a:prstGeom prst="rect">
                <a:avLst/>
              </a:prstGeom>
              <a:ln>
                <a:solidFill>
                  <a:schemeClr val="tx1"/>
                </a:solidFill>
              </a:ln>
            </p:spPr>
          </p:pic>
          <p:pic>
            <p:nvPicPr>
              <p:cNvPr id="34" name="図 3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03683" y="4704740"/>
                <a:ext cx="514751" cy="732312"/>
              </a:xfrm>
              <a:prstGeom prst="rect">
                <a:avLst/>
              </a:prstGeom>
              <a:ln>
                <a:solidFill>
                  <a:schemeClr val="tx1"/>
                </a:solidFill>
              </a:ln>
            </p:spPr>
          </p:pic>
        </p:grpSp>
      </p:grpSp>
      <p:sp>
        <p:nvSpPr>
          <p:cNvPr id="37" name="テキスト ボックス 36"/>
          <p:cNvSpPr txBox="1"/>
          <p:nvPr/>
        </p:nvSpPr>
        <p:spPr>
          <a:xfrm>
            <a:off x="341551" y="4039697"/>
            <a:ext cx="5367389" cy="276999"/>
          </a:xfrm>
          <a:prstGeom prst="rect">
            <a:avLst/>
          </a:prstGeom>
          <a:noFill/>
        </p:spPr>
        <p:txBody>
          <a:bodyPr wrap="square" rtlCol="0">
            <a:spAutoFit/>
          </a:bodyPr>
          <a:lstStyle/>
          <a:p>
            <a:r>
              <a:rPr lang="ja-JP" altLang="en-US" sz="1200" b="1" u="sng" dirty="0">
                <a:latin typeface="メイリオ" panose="020B0604030504040204" pitchFamily="50" charset="-128"/>
                <a:ea typeface="メイリオ" panose="020B0604030504040204" pitchFamily="50" charset="-128"/>
                <a:cs typeface="メイリオ" panose="020B0604030504040204" pitchFamily="50" charset="-128"/>
              </a:rPr>
              <a:t>◆クールオアシスでのご協力いただく内容（参加施設の可能な内容で実施）</a:t>
            </a:r>
            <a:endParaRPr kumimoji="1" lang="ja-JP" altLang="en-US" sz="12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6024220" y="3227085"/>
            <a:ext cx="2821043" cy="3180068"/>
          </a:xfrm>
          <a:prstGeom prst="roundRect">
            <a:avLst>
              <a:gd name="adj" fmla="val 41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6163113" y="3459534"/>
            <a:ext cx="2544153" cy="430887"/>
          </a:xfrm>
          <a:prstGeom prst="rect">
            <a:avLst/>
          </a:prstGeom>
          <a:solidFill>
            <a:schemeClr val="bg1"/>
          </a:solidFill>
          <a:ln w="22225">
            <a:solidFill>
              <a:schemeClr val="accent5">
                <a:lumMod val="75000"/>
              </a:schemeClr>
            </a:solidFill>
          </a:ln>
        </p:spPr>
        <p:txBody>
          <a:bodyPr wrap="square" rtlCol="0">
            <a:spAutoFit/>
          </a:bodyPr>
          <a:lstStyle/>
          <a:p>
            <a:pPr algn="ct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協力施設・店舗には</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目印となる標識を掲出</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 name="図 39" descr="グラフィカル ユーザー インターフェイス&#10;&#10;自動的に生成された説明">
            <a:extLst>
              <a:ext uri="{FF2B5EF4-FFF2-40B4-BE49-F238E27FC236}">
                <a16:creationId xmlns:a16="http://schemas.microsoft.com/office/drawing/2014/main" id="{B00A2E54-73F6-4BDB-8896-EE0F2691023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57790" y="4082464"/>
            <a:ext cx="1362682" cy="1916840"/>
          </a:xfrm>
          <a:prstGeom prst="rect">
            <a:avLst/>
          </a:prstGeom>
        </p:spPr>
      </p:pic>
      <p:pic>
        <p:nvPicPr>
          <p:cNvPr id="47" name="図 46">
            <a:extLst>
              <a:ext uri="{FF2B5EF4-FFF2-40B4-BE49-F238E27FC236}">
                <a16:creationId xmlns:a16="http://schemas.microsoft.com/office/drawing/2014/main" id="{1F97312D-8502-4A64-9D62-665AA94057B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36760" y="4872240"/>
            <a:ext cx="1232292" cy="1185274"/>
          </a:xfrm>
          <a:prstGeom prst="rect">
            <a:avLst/>
          </a:prstGeom>
        </p:spPr>
      </p:pic>
      <p:sp>
        <p:nvSpPr>
          <p:cNvPr id="48" name="テキスト ボックス 47">
            <a:extLst>
              <a:ext uri="{FF2B5EF4-FFF2-40B4-BE49-F238E27FC236}">
                <a16:creationId xmlns:a16="http://schemas.microsoft.com/office/drawing/2014/main" id="{7F716D92-A67F-41A2-B108-B6975C5F7998}"/>
              </a:ext>
            </a:extLst>
          </p:cNvPr>
          <p:cNvSpPr txBox="1"/>
          <p:nvPr/>
        </p:nvSpPr>
        <p:spPr>
          <a:xfrm>
            <a:off x="6012160" y="6065234"/>
            <a:ext cx="2808312" cy="261610"/>
          </a:xfrm>
          <a:prstGeom prst="rect">
            <a:avLst/>
          </a:prstGeom>
          <a:noFill/>
        </p:spPr>
        <p:txBody>
          <a:bodyPr wrap="square" rtlCol="0">
            <a:spAutoFit/>
          </a:bodyPr>
          <a:lstStyle/>
          <a:p>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▲ステッカータイプ　　▲チラシタイプ</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35707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914400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（３）緑化・緑陰形成</a:t>
            </a:r>
          </a:p>
        </p:txBody>
      </p:sp>
      <p:graphicFrame>
        <p:nvGraphicFramePr>
          <p:cNvPr id="16" name="表 15"/>
          <p:cNvGraphicFramePr>
            <a:graphicFrameLocks noGrp="1"/>
          </p:cNvGraphicFramePr>
          <p:nvPr/>
        </p:nvGraphicFramePr>
        <p:xfrm>
          <a:off x="175782" y="2708921"/>
          <a:ext cx="8790953" cy="3816423"/>
        </p:xfrm>
        <a:graphic>
          <a:graphicData uri="http://schemas.openxmlformats.org/drawingml/2006/table">
            <a:tbl>
              <a:tblPr firstRow="1" bandRow="1">
                <a:tableStyleId>{5C22544A-7EE6-4342-B048-85BDC9FD1C3A}</a:tableStyleId>
              </a:tblPr>
              <a:tblGrid>
                <a:gridCol w="8790953">
                  <a:extLst>
                    <a:ext uri="{9D8B030D-6E8A-4147-A177-3AD203B41FA5}">
                      <a16:colId xmlns:a16="http://schemas.microsoft.com/office/drawing/2014/main" val="20000"/>
                    </a:ext>
                  </a:extLst>
                </a:gridCol>
              </a:tblGrid>
              <a:tr h="363955">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45246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197499" y="3323984"/>
            <a:ext cx="5299308" cy="2677019"/>
          </a:xfrm>
          <a:prstGeom prst="rect">
            <a:avLst/>
          </a:prstGeom>
          <a:noFill/>
          <a:ln w="9525" algn="ctr">
            <a:noFill/>
            <a:round/>
            <a:headEnd/>
            <a:tailEnd/>
          </a:ln>
        </p:spPr>
        <p:txBody>
          <a:bodyPr/>
          <a:lstStyle/>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◆補助制度の概要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・バス停やタクシー乗り場のある駅前広場、単独のバス停、</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駅（プラットホームなど）において、</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・都市緑化（必ず含めること）と日除けや微細ミスト発生器</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等の暑熱環境改善設備（１設備以上含めること）の整備に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対して、</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1,500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万円を上限として事業費を原則全額補助</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アクセスが制約される駅のプラットホーム等の改札の内側</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は事業費の半額を補助</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a:lnSpc>
                <a:spcPts val="535"/>
              </a:lnSpc>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1600"/>
              </a:lnSpc>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600"/>
              </a:lnSpc>
            </a:pPr>
            <a:endParaRPr lang="en-US" altLang="ja-JP" sz="1400" strike="sngStrike"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600"/>
              </a:lnSpc>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◆令和５年度実施予定箇所数   </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69</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箇所</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41" name="グループ化 40"/>
          <p:cNvGrpSpPr/>
          <p:nvPr/>
        </p:nvGrpSpPr>
        <p:grpSpPr>
          <a:xfrm>
            <a:off x="1761893" y="632372"/>
            <a:ext cx="7204842" cy="592217"/>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175782" y="630382"/>
            <a:ext cx="1492344" cy="594207"/>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45" name="表 44"/>
          <p:cNvGraphicFramePr>
            <a:graphicFrameLocks noGrp="1"/>
          </p:cNvGraphicFramePr>
          <p:nvPr/>
        </p:nvGraphicFramePr>
        <p:xfrm>
          <a:off x="175782" y="1353883"/>
          <a:ext cx="8790953" cy="1327645"/>
        </p:xfrm>
        <a:graphic>
          <a:graphicData uri="http://schemas.openxmlformats.org/drawingml/2006/table">
            <a:tbl>
              <a:tblPr firstRow="1" bandRow="1">
                <a:tableStyleId>{5C22544A-7EE6-4342-B048-85BDC9FD1C3A}</a:tableStyleId>
              </a:tblPr>
              <a:tblGrid>
                <a:gridCol w="8790953">
                  <a:extLst>
                    <a:ext uri="{9D8B030D-6E8A-4147-A177-3AD203B41FA5}">
                      <a16:colId xmlns:a16="http://schemas.microsoft.com/office/drawing/2014/main" val="20000"/>
                    </a:ext>
                  </a:extLst>
                </a:gridCol>
              </a:tblGrid>
              <a:tr h="4568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870831">
                <a:tc>
                  <a:txBody>
                    <a:bodyPr/>
                    <a:lstStyle/>
                    <a:p>
                      <a:pPr marL="180000" indent="-360000">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災害並みの猛暑による府民の健康被害を軽減する必要性が高まっていることから、暑くても屋外で待たざるを得ない駅前広場などで、市町村や公共交通事業者等が連携し、都市緑化を　活用した猛暑対策に取り組めるよう、森林環境税を活用して誘導・支援</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8" name="正方形/長方形 1"/>
          <p:cNvSpPr>
            <a:spLocks noChangeArrowheads="1"/>
          </p:cNvSpPr>
          <p:nvPr/>
        </p:nvSpPr>
        <p:spPr bwMode="auto">
          <a:xfrm>
            <a:off x="7248981" y="889002"/>
            <a:ext cx="189531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8439416" y="6525344"/>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19</a:t>
            </a:r>
          </a:p>
        </p:txBody>
      </p:sp>
      <p:sp>
        <p:nvSpPr>
          <p:cNvPr id="14" name="正方形/長方形 13">
            <a:extLst>
              <a:ext uri="{FF2B5EF4-FFF2-40B4-BE49-F238E27FC236}">
                <a16:creationId xmlns:a16="http://schemas.microsoft.com/office/drawing/2014/main" id="{ECE9D6FB-DE4C-44B6-BBAE-C554D7449E60}"/>
              </a:ext>
            </a:extLst>
          </p:cNvPr>
          <p:cNvSpPr/>
          <p:nvPr/>
        </p:nvSpPr>
        <p:spPr>
          <a:xfrm>
            <a:off x="1788277" y="737190"/>
            <a:ext cx="5449687"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都市緑化を活用した猛暑対策事業</a:t>
            </a:r>
          </a:p>
        </p:txBody>
      </p:sp>
      <p:sp>
        <p:nvSpPr>
          <p:cNvPr id="6" name="角丸四角形 5"/>
          <p:cNvSpPr/>
          <p:nvPr/>
        </p:nvSpPr>
        <p:spPr>
          <a:xfrm>
            <a:off x="5436095" y="3323984"/>
            <a:ext cx="3447268" cy="2598510"/>
          </a:xfrm>
          <a:prstGeom prst="roundRect">
            <a:avLst>
              <a:gd name="adj" fmla="val 41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36788" y="5650191"/>
            <a:ext cx="5370746" cy="502702"/>
          </a:xfrm>
          <a:prstGeom prst="rect">
            <a:avLst/>
          </a:prstGeom>
        </p:spPr>
        <p:txBody>
          <a:bodyPr wrap="square">
            <a:spAutoFit/>
          </a:bodyPr>
          <a:lstStyle/>
          <a:p>
            <a:pPr marL="174625" indent="-174625">
              <a:lnSpc>
                <a:spcPts val="16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5139935" y="5817467"/>
            <a:ext cx="3984404" cy="685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050" dirty="0">
                <a:solidFill>
                  <a:schemeClr val="tx1"/>
                </a:solidFill>
                <a:latin typeface="メイリオ" panose="020B0604030504040204" pitchFamily="50" charset="-128"/>
                <a:ea typeface="メイリオ" panose="020B0604030504040204" pitchFamily="50" charset="-128"/>
              </a:rPr>
              <a:t>「令和４年度実績　サイクルセンター</a:t>
            </a:r>
            <a:endParaRPr lang="en-US" altLang="ja-JP" sz="1050" dirty="0">
              <a:solidFill>
                <a:schemeClr val="tx1"/>
              </a:solidFill>
              <a:latin typeface="メイリオ" panose="020B0604030504040204" pitchFamily="50" charset="-128"/>
              <a:ea typeface="メイリオ" panose="020B0604030504040204" pitchFamily="50" charset="-128"/>
            </a:endParaRPr>
          </a:p>
          <a:p>
            <a:pPr algn="ctr">
              <a:defRPr/>
            </a:pPr>
            <a:r>
              <a:rPr lang="ja-JP" altLang="en-US" sz="1050" dirty="0">
                <a:solidFill>
                  <a:schemeClr val="tx1"/>
                </a:solidFill>
                <a:latin typeface="メイリオ" panose="020B0604030504040204" pitchFamily="50" charset="-128"/>
                <a:ea typeface="メイリオ" panose="020B0604030504040204" pitchFamily="50" charset="-128"/>
              </a:rPr>
              <a:t>（</a:t>
            </a:r>
            <a:r>
              <a:rPr lang="en-US" altLang="ja-JP" sz="1050" dirty="0">
                <a:solidFill>
                  <a:schemeClr val="tx1"/>
                </a:solidFill>
                <a:latin typeface="メイリオ" panose="020B0604030504040204" pitchFamily="50" charset="-128"/>
                <a:ea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rPr>
              <a:t>一財</a:t>
            </a:r>
            <a:r>
              <a:rPr lang="en-US" altLang="ja-JP" sz="1050" dirty="0">
                <a:solidFill>
                  <a:schemeClr val="tx1"/>
                </a:solidFill>
                <a:latin typeface="メイリオ" panose="020B0604030504040204" pitchFamily="50" charset="-128"/>
                <a:ea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rPr>
              <a:t>自転車センター　関西サイクルスポーツセンター）」</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2279" y="3403550"/>
            <a:ext cx="3159716" cy="2369787"/>
          </a:xfrm>
          <a:prstGeom prst="rect">
            <a:avLst/>
          </a:prstGeom>
        </p:spPr>
      </p:pic>
    </p:spTree>
    <p:extLst>
      <p:ext uri="{BB962C8B-B14F-4D97-AF65-F5344CB8AC3E}">
        <p14:creationId xmlns:p14="http://schemas.microsoft.com/office/powerpoint/2010/main" val="45086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暑さ対策の取り組みにあたって</a:t>
            </a:r>
          </a:p>
        </p:txBody>
      </p:sp>
      <p:graphicFrame>
        <p:nvGraphicFramePr>
          <p:cNvPr id="24" name="表 23"/>
          <p:cNvGraphicFramePr>
            <a:graphicFrameLocks noGrp="1"/>
          </p:cNvGraphicFramePr>
          <p:nvPr>
            <p:extLst>
              <p:ext uri="{D42A27DB-BD31-4B8C-83A1-F6EECF244321}">
                <p14:modId xmlns:p14="http://schemas.microsoft.com/office/powerpoint/2010/main" val="857038196"/>
              </p:ext>
            </p:extLst>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■令和元年度の猛暑対策検討会議でいただいたご意見をもとに、取組を展開</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２</a:t>
            </a:r>
          </a:p>
        </p:txBody>
      </p:sp>
      <p:sp>
        <p:nvSpPr>
          <p:cNvPr id="10" name="角丸四角形 9"/>
          <p:cNvSpPr/>
          <p:nvPr/>
        </p:nvSpPr>
        <p:spPr>
          <a:xfrm>
            <a:off x="302421" y="1274799"/>
            <a:ext cx="8630393" cy="3435719"/>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体が暑さに慣れていなければ、体温調節機能が上手く働かない</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b="1" dirty="0">
                <a:solidFill>
                  <a:srgbClr val="002060"/>
                </a:solidFill>
                <a:latin typeface="メイリオ" panose="020B0604030504040204" pitchFamily="50" charset="-128"/>
                <a:ea typeface="メイリオ" panose="020B0604030504040204" pitchFamily="50" charset="-128"/>
              </a:rPr>
              <a:t>　</a:t>
            </a:r>
            <a:r>
              <a:rPr lang="ja-JP" altLang="en-US" sz="1600" b="1" dirty="0">
                <a:solidFill>
                  <a:schemeClr val="tx1"/>
                </a:solidFill>
                <a:latin typeface="BIZ UDPゴシック" panose="020B0400000000000000" pitchFamily="50" charset="-128"/>
                <a:ea typeface="BIZ UDPゴシック" panose="020B0400000000000000" pitchFamily="50" charset="-128"/>
              </a:rPr>
              <a:t>➡</a:t>
            </a:r>
            <a:r>
              <a:rPr lang="ja-JP" altLang="en-US" sz="1600" b="1" dirty="0">
                <a:solidFill>
                  <a:srgbClr val="FF0066"/>
                </a:solidFill>
                <a:latin typeface="BIZ UDPゴシック" panose="020B0400000000000000" pitchFamily="50" charset="-128"/>
                <a:ea typeface="BIZ UDPゴシック" panose="020B0400000000000000" pitchFamily="50" charset="-128"/>
              </a:rPr>
              <a:t>暑くなる前の時期から</a:t>
            </a:r>
            <a:r>
              <a:rPr lang="ja-JP" altLang="en-US" sz="1600" b="1" dirty="0">
                <a:solidFill>
                  <a:schemeClr val="tx1"/>
                </a:solidFill>
                <a:latin typeface="BIZ UDPゴシック" panose="020B0400000000000000" pitchFamily="50" charset="-128"/>
                <a:ea typeface="BIZ UDPゴシック" panose="020B0400000000000000" pitchFamily="50" charset="-128"/>
              </a:rPr>
              <a:t>ウォーキングなどの</a:t>
            </a:r>
            <a:r>
              <a:rPr lang="ja-JP" altLang="en-US" sz="1600" b="1" dirty="0">
                <a:solidFill>
                  <a:srgbClr val="FF0066"/>
                </a:solidFill>
                <a:latin typeface="BIZ UDPゴシック" panose="020B0400000000000000" pitchFamily="50" charset="-128"/>
                <a:ea typeface="BIZ UDPゴシック" panose="020B0400000000000000" pitchFamily="50" charset="-128"/>
              </a:rPr>
              <a:t>汗をかく運動の継続</a:t>
            </a:r>
            <a:r>
              <a:rPr lang="ja-JP" altLang="en-US" sz="1600" b="1" dirty="0">
                <a:solidFill>
                  <a:schemeClr val="tx1"/>
                </a:solidFill>
                <a:latin typeface="BIZ UDPゴシック" panose="020B0400000000000000" pitchFamily="50" charset="-128"/>
                <a:ea typeface="BIZ UDPゴシック" panose="020B0400000000000000" pitchFamily="50" charset="-128"/>
              </a:rPr>
              <a:t>が重要</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endParaRPr lang="en-US" altLang="ja-JP" sz="1000" b="1" dirty="0">
              <a:solidFill>
                <a:schemeClr val="tx1"/>
              </a:solidFill>
              <a:latin typeface="メイリオ" panose="020B0604030504040204" pitchFamily="50" charset="-128"/>
              <a:ea typeface="メイリオ" panose="020B0604030504040204" pitchFamily="50" charset="-128"/>
            </a:endParaRPr>
          </a:p>
          <a:p>
            <a:r>
              <a:rPr lang="ja-JP" altLang="en-US" sz="1600" b="1"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暑さの危険度は、気温だけでなく、湿度や日差しによっても変化</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b="1" dirty="0">
                <a:solidFill>
                  <a:srgbClr val="002060"/>
                </a:solidFill>
                <a:latin typeface="メイリオ" panose="020B0604030504040204" pitchFamily="50" charset="-128"/>
                <a:ea typeface="メイリオ" panose="020B0604030504040204" pitchFamily="50" charset="-128"/>
              </a:rPr>
              <a:t>　</a:t>
            </a:r>
            <a:r>
              <a:rPr lang="ja-JP" altLang="en-US" sz="1600" b="1" dirty="0">
                <a:solidFill>
                  <a:schemeClr val="tx1"/>
                </a:solidFill>
                <a:latin typeface="BIZ UDPゴシック" panose="020B0400000000000000" pitchFamily="50" charset="-128"/>
                <a:ea typeface="BIZ UDPゴシック" panose="020B0400000000000000" pitchFamily="50" charset="-128"/>
              </a:rPr>
              <a:t>➡</a:t>
            </a:r>
            <a:r>
              <a:rPr lang="ja-JP" altLang="en-US" sz="1600" b="1" dirty="0">
                <a:solidFill>
                  <a:srgbClr val="FF0066"/>
                </a:solidFill>
                <a:latin typeface="BIZ UDPゴシック" panose="020B0400000000000000" pitchFamily="50" charset="-128"/>
                <a:ea typeface="BIZ UDPゴシック" panose="020B0400000000000000" pitchFamily="50" charset="-128"/>
              </a:rPr>
              <a:t>危険な暑さにあらかじめ気づき</a:t>
            </a:r>
            <a:r>
              <a:rPr lang="ja-JP" altLang="en-US" sz="1600" b="1" dirty="0">
                <a:solidFill>
                  <a:schemeClr val="tx1"/>
                </a:solidFill>
                <a:latin typeface="BIZ UDPゴシック" panose="020B0400000000000000" pitchFamily="50" charset="-128"/>
                <a:ea typeface="BIZ UDPゴシック" panose="020B0400000000000000" pitchFamily="50" charset="-128"/>
              </a:rPr>
              <a:t>、暑さを避ける行動をとることが重要</a:t>
            </a:r>
          </a:p>
          <a:p>
            <a:endParaRPr lang="en-US" altLang="ja-JP" sz="1000" dirty="0">
              <a:solidFill>
                <a:srgbClr val="002060"/>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気温や湿度が高い日には屋内でも熱中症になることがある</a:t>
            </a:r>
            <a:endParaRPr lang="en-US" altLang="ja-JP" sz="1600" dirty="0">
              <a:solidFill>
                <a:schemeClr val="tx1"/>
              </a:solidFill>
              <a:latin typeface="Meiryo UI" panose="020B0604030504040204" pitchFamily="50" charset="-128"/>
              <a:ea typeface="Meiryo UI" panose="020B0604030504040204" pitchFamily="50" charset="-128"/>
            </a:endParaRPr>
          </a:p>
          <a:p>
            <a:pPr marL="468000" indent="-457200"/>
            <a:r>
              <a:rPr lang="ja-JP" altLang="en-US" sz="1600" b="1" dirty="0">
                <a:solidFill>
                  <a:schemeClr val="tx1"/>
                </a:solidFill>
                <a:latin typeface="メイリオ" panose="020B0604030504040204" pitchFamily="50" charset="-128"/>
                <a:ea typeface="メイリオ" panose="020B0604030504040204" pitchFamily="50" charset="-128"/>
              </a:rPr>
              <a:t>　</a:t>
            </a:r>
            <a:r>
              <a:rPr lang="ja-JP" altLang="en-US" sz="1600" b="1" dirty="0">
                <a:solidFill>
                  <a:schemeClr val="tx1"/>
                </a:solidFill>
                <a:latin typeface="BIZ UDPゴシック" panose="020B0400000000000000" pitchFamily="50" charset="-128"/>
                <a:ea typeface="BIZ UDPゴシック" panose="020B0400000000000000" pitchFamily="50" charset="-128"/>
              </a:rPr>
              <a:t>➡暑さに対して自分の感覚だけに頼らず、</a:t>
            </a:r>
            <a:r>
              <a:rPr lang="ja-JP" altLang="en-US" sz="1600" b="1" dirty="0">
                <a:solidFill>
                  <a:srgbClr val="FF0066"/>
                </a:solidFill>
                <a:latin typeface="BIZ UDPゴシック" panose="020B0400000000000000" pitchFamily="50" charset="-128"/>
                <a:ea typeface="BIZ UDPゴシック" panose="020B0400000000000000" pitchFamily="50" charset="-128"/>
              </a:rPr>
              <a:t>部屋の温湿度を確認して</a:t>
            </a:r>
            <a:r>
              <a:rPr lang="ja-JP" altLang="en-US" sz="1600" b="1" dirty="0">
                <a:solidFill>
                  <a:schemeClr val="tx1"/>
                </a:solidFill>
                <a:latin typeface="BIZ UDPゴシック" panose="020B0400000000000000" pitchFamily="50" charset="-128"/>
                <a:ea typeface="BIZ UDPゴシック" panose="020B0400000000000000" pitchFamily="50" charset="-128"/>
              </a:rPr>
              <a:t>クーラーの設定温度を調節することが重要</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endParaRPr lang="en-US" altLang="ja-JP" sz="1000" b="1" dirty="0">
              <a:solidFill>
                <a:schemeClr val="tx1"/>
              </a:solidFill>
              <a:latin typeface="メイリオ" panose="020B0604030504040204" pitchFamily="50" charset="-128"/>
              <a:ea typeface="メイリオ" panose="020B0604030504040204" pitchFamily="50" charset="-128"/>
            </a:endParaRPr>
          </a:p>
          <a:p>
            <a:r>
              <a:rPr lang="ja-JP" altLang="en-US" sz="1600" b="1"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屋外空間における夏の昼間の暑熱環境の改善</a:t>
            </a:r>
            <a:endParaRPr lang="en-US" altLang="ja-JP" sz="1600" dirty="0">
              <a:solidFill>
                <a:schemeClr val="tx1"/>
              </a:solidFill>
              <a:latin typeface="Meiryo UI" panose="020B0604030504040204" pitchFamily="50" charset="-128"/>
              <a:ea typeface="Meiryo UI" panose="020B0604030504040204" pitchFamily="50" charset="-128"/>
            </a:endParaRPr>
          </a:p>
          <a:p>
            <a:pPr marL="468000" indent="-457200"/>
            <a:r>
              <a:rPr lang="ja-JP" altLang="en-US" sz="1600" b="1" dirty="0">
                <a:solidFill>
                  <a:schemeClr val="tx1"/>
                </a:solidFill>
                <a:latin typeface="メイリオ" panose="020B0604030504040204" pitchFamily="50" charset="-128"/>
                <a:ea typeface="メイリオ" panose="020B0604030504040204" pitchFamily="50" charset="-128"/>
              </a:rPr>
              <a:t>　</a:t>
            </a:r>
            <a:r>
              <a:rPr lang="ja-JP" altLang="en-US" sz="1600" b="1" dirty="0">
                <a:solidFill>
                  <a:schemeClr val="tx1"/>
                </a:solidFill>
                <a:latin typeface="BIZ UDPゴシック" panose="020B0400000000000000" pitchFamily="50" charset="-128"/>
                <a:ea typeface="BIZ UDPゴシック" panose="020B0400000000000000" pitchFamily="50" charset="-128"/>
              </a:rPr>
              <a:t>➡</a:t>
            </a:r>
            <a:r>
              <a:rPr lang="ja-JP" altLang="en-US" sz="1600" b="1" dirty="0">
                <a:solidFill>
                  <a:srgbClr val="FF0066"/>
                </a:solidFill>
                <a:latin typeface="BIZ UDPゴシック" panose="020B0400000000000000" pitchFamily="50" charset="-128"/>
                <a:ea typeface="BIZ UDPゴシック" panose="020B0400000000000000" pitchFamily="50" charset="-128"/>
              </a:rPr>
              <a:t>人が集まる場所</a:t>
            </a:r>
            <a:r>
              <a:rPr lang="ja-JP" altLang="en-US" sz="1600" b="1" dirty="0">
                <a:solidFill>
                  <a:schemeClr val="tx1"/>
                </a:solidFill>
                <a:latin typeface="BIZ UDPゴシック" panose="020B0400000000000000" pitchFamily="50" charset="-128"/>
                <a:ea typeface="BIZ UDPゴシック" panose="020B0400000000000000" pitchFamily="50" charset="-128"/>
              </a:rPr>
              <a:t>に、ミスト発生器や日除けなどの</a:t>
            </a:r>
            <a:r>
              <a:rPr lang="ja-JP" altLang="en-US" sz="1600" b="1" dirty="0">
                <a:solidFill>
                  <a:srgbClr val="FF0066"/>
                </a:solidFill>
                <a:latin typeface="BIZ UDPゴシック" panose="020B0400000000000000" pitchFamily="50" charset="-128"/>
                <a:ea typeface="BIZ UDPゴシック" panose="020B0400000000000000" pitchFamily="50" charset="-128"/>
              </a:rPr>
              <a:t>クールスポットを作る</a:t>
            </a:r>
            <a:r>
              <a:rPr lang="ja-JP" altLang="en-US" sz="1600" b="1" dirty="0">
                <a:solidFill>
                  <a:schemeClr val="tx1"/>
                </a:solidFill>
                <a:latin typeface="BIZ UDPゴシック" panose="020B0400000000000000" pitchFamily="50" charset="-128"/>
                <a:ea typeface="BIZ UDPゴシック" panose="020B0400000000000000" pitchFamily="50" charset="-128"/>
              </a:rPr>
              <a:t>ことが効果的</a:t>
            </a:r>
          </a:p>
        </p:txBody>
      </p:sp>
      <p:sp>
        <p:nvSpPr>
          <p:cNvPr id="38" name="角丸四角形 37"/>
          <p:cNvSpPr/>
          <p:nvPr/>
        </p:nvSpPr>
        <p:spPr>
          <a:xfrm>
            <a:off x="1065010" y="2880488"/>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4" name="角丸四角形 13"/>
          <p:cNvSpPr/>
          <p:nvPr/>
        </p:nvSpPr>
        <p:spPr>
          <a:xfrm>
            <a:off x="5220072" y="4423762"/>
            <a:ext cx="3544949" cy="20420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クールスポット</a:t>
            </a:r>
            <a:r>
              <a:rPr lang="ja-JP" altLang="en-US"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a:t>
            </a:r>
            <a:r>
              <a:rPr kumimoji="1" lang="ja-JP" altLang="en-US"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拡充</a:t>
            </a:r>
            <a:endParaRPr kumimoji="1" lang="en-US" altLang="ja-JP"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ja-JP" sz="1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おおさかクールオアシスプロジェクト</a:t>
            </a:r>
            <a:r>
              <a:rPr lang="ja-JP" altLang="en-US"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の展開</a:t>
            </a:r>
            <a:endParaRPr kumimoji="1" lang="en-US" altLang="ja-JP"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加算 3"/>
          <p:cNvSpPr/>
          <p:nvPr/>
        </p:nvSpPr>
        <p:spPr>
          <a:xfrm>
            <a:off x="4564140" y="5156776"/>
            <a:ext cx="626601" cy="576064"/>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77491" y="4423762"/>
            <a:ext cx="4167242" cy="20420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暑さから身を守る「</a:t>
            </a:r>
            <a:r>
              <a:rPr kumimoji="1" lang="en-US" altLang="ja-JP" sz="20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a:t>
            </a:r>
            <a:r>
              <a:rPr kumimoji="1" lang="ja-JP" altLang="en-US" sz="20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つの習慣</a:t>
            </a:r>
            <a:r>
              <a:rPr kumimoji="1"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kumimoji="1"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ja-JP" sz="2000" b="1" dirty="0">
              <a:effectLst>
                <a:outerShdw blurRad="38100" dist="38100" dir="2700000" algn="tl">
                  <a:srgbClr val="000000">
                    <a:alpha val="43137"/>
                  </a:srgbClr>
                </a:outerShdw>
              </a:effectLst>
            </a:endParaRPr>
          </a:p>
          <a:p>
            <a:pPr algn="ctr"/>
            <a:endParaRPr kumimoji="1" lang="en-US" altLang="ja-JP" sz="2000" b="1" dirty="0">
              <a:effectLst>
                <a:outerShdw blurRad="38100" dist="38100" dir="2700000" algn="tl">
                  <a:srgbClr val="000000">
                    <a:alpha val="43137"/>
                  </a:srgbClr>
                </a:outerShdw>
              </a:effectLst>
            </a:endParaRPr>
          </a:p>
          <a:p>
            <a:pPr algn="ctr"/>
            <a:endParaRPr lang="en-US" altLang="ja-JP" sz="2000" b="1" dirty="0">
              <a:effectLst>
                <a:outerShdw blurRad="38100" dist="38100" dir="2700000" algn="tl">
                  <a:srgbClr val="000000">
                    <a:alpha val="43137"/>
                  </a:srgbClr>
                </a:outerShdw>
              </a:effectLst>
            </a:endParaRPr>
          </a:p>
          <a:p>
            <a:pPr algn="ctr"/>
            <a:endParaRPr kumimoji="1" lang="en-US" altLang="ja-JP" sz="2000" b="1" dirty="0">
              <a:effectLst>
                <a:outerShdw blurRad="38100" dist="38100" dir="2700000" algn="tl">
                  <a:srgbClr val="000000">
                    <a:alpha val="43137"/>
                  </a:srgbClr>
                </a:outerShdw>
              </a:effectLst>
            </a:endParaRPr>
          </a:p>
          <a:p>
            <a:pPr algn="ctr"/>
            <a:endParaRPr kumimoji="1" lang="ja-JP" altLang="en-US" sz="2000" b="1" dirty="0">
              <a:effectLst>
                <a:outerShdw blurRad="38100" dist="38100" dir="2700000" algn="tl">
                  <a:srgbClr val="000000">
                    <a:alpha val="43137"/>
                  </a:srgbClr>
                </a:outerShdw>
              </a:effectLst>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737" y="4788259"/>
            <a:ext cx="3462506" cy="1677596"/>
          </a:xfrm>
          <a:prstGeom prst="rect">
            <a:avLst/>
          </a:prstGeom>
        </p:spPr>
      </p:pic>
      <p:sp>
        <p:nvSpPr>
          <p:cNvPr id="5" name="テキスト ボックス 4"/>
          <p:cNvSpPr txBox="1"/>
          <p:nvPr/>
        </p:nvSpPr>
        <p:spPr>
          <a:xfrm>
            <a:off x="297484" y="1155113"/>
            <a:ext cx="1746237"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主なご意見</a:t>
            </a:r>
          </a:p>
        </p:txBody>
      </p:sp>
      <p:pic>
        <p:nvPicPr>
          <p:cNvPr id="13" name="Picture 2" descr="マーク / 看板 / 表示 - シンプル人物イラスト/人クリップアート/アイコン/黒色/ピクトグラム"/>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6545" y="2251323"/>
            <a:ext cx="1246052" cy="934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879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路面や</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空気を冷やす取組み</a:t>
            </a:r>
          </a:p>
        </p:txBody>
      </p:sp>
      <p:grpSp>
        <p:nvGrpSpPr>
          <p:cNvPr id="3" name="グループ化 2"/>
          <p:cNvGrpSpPr/>
          <p:nvPr/>
        </p:nvGrpSpPr>
        <p:grpSpPr>
          <a:xfrm>
            <a:off x="1819883" y="536135"/>
            <a:ext cx="7144605" cy="657826"/>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535390"/>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打ち水の普及促進</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12" name="表 11"/>
          <p:cNvGraphicFramePr>
            <a:graphicFrameLocks noGrp="1"/>
          </p:cNvGraphicFramePr>
          <p:nvPr/>
        </p:nvGraphicFramePr>
        <p:xfrm>
          <a:off x="218081" y="1255215"/>
          <a:ext cx="8702632" cy="1062542"/>
        </p:xfrm>
        <a:graphic>
          <a:graphicData uri="http://schemas.openxmlformats.org/drawingml/2006/table">
            <a:tbl>
              <a:tblPr firstRow="1" bandRow="1">
                <a:tableStyleId>{5C22544A-7EE6-4342-B048-85BDC9FD1C3A}</a:tableStyleId>
              </a:tblPr>
              <a:tblGrid>
                <a:gridCol w="8702632">
                  <a:extLst>
                    <a:ext uri="{9D8B030D-6E8A-4147-A177-3AD203B41FA5}">
                      <a16:colId xmlns:a16="http://schemas.microsoft.com/office/drawing/2014/main" val="20000"/>
                    </a:ext>
                  </a:extLst>
                </a:gridCol>
              </a:tblGrid>
              <a:tr h="3488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13730">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■打ち水イベントに下水処理水を提供</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nvGraphicFramePr>
        <p:xfrm>
          <a:off x="218081" y="2367497"/>
          <a:ext cx="8702632" cy="4128997"/>
        </p:xfrm>
        <a:graphic>
          <a:graphicData uri="http://schemas.openxmlformats.org/drawingml/2006/table">
            <a:tbl>
              <a:tblPr firstRow="1" bandRow="1">
                <a:tableStyleId>{5C22544A-7EE6-4342-B048-85BDC9FD1C3A}</a:tableStyleId>
              </a:tblPr>
              <a:tblGrid>
                <a:gridCol w="8702632">
                  <a:extLst>
                    <a:ext uri="{9D8B030D-6E8A-4147-A177-3AD203B41FA5}">
                      <a16:colId xmlns:a16="http://schemas.microsoft.com/office/drawing/2014/main" val="20000"/>
                    </a:ext>
                  </a:extLst>
                </a:gridCol>
              </a:tblGrid>
              <a:tr h="393763">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73523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4" name="正方形/長方形 1"/>
          <p:cNvSpPr>
            <a:spLocks noChangeArrowheads="1"/>
          </p:cNvSpPr>
          <p:nvPr/>
        </p:nvSpPr>
        <p:spPr bwMode="auto">
          <a:xfrm>
            <a:off x="257024" y="3087506"/>
            <a:ext cx="4251706" cy="1152128"/>
          </a:xfrm>
          <a:prstGeom prst="rect">
            <a:avLst/>
          </a:prstGeom>
          <a:noFill/>
          <a:ln w="9525" algn="ctr">
            <a:noFill/>
            <a:round/>
            <a:headEnd/>
            <a:tailEnd/>
          </a:ln>
        </p:spPr>
        <p:txBody>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◆下水高度処理水を、樹木への水まき、道路への散水などに、有効かつ簡単に誰にでも使用していただけるよう、流域水みらいセンターとポンプ場（計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か所）に、処理水供給施設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Ｑ水くん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 name="Picture 1" descr="自動給水装置写真"/>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5373" y="4150712"/>
            <a:ext cx="2306268" cy="1919084"/>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1"/>
          <p:cNvSpPr>
            <a:spLocks noChangeArrowheads="1"/>
          </p:cNvSpPr>
          <p:nvPr/>
        </p:nvSpPr>
        <p:spPr bwMode="auto">
          <a:xfrm>
            <a:off x="1146662" y="6093296"/>
            <a:ext cx="2463689" cy="392221"/>
          </a:xfrm>
          <a:prstGeom prst="rect">
            <a:avLst/>
          </a:prstGeom>
          <a:noFill/>
          <a:ln w="9525" algn="ctr">
            <a:noFill/>
            <a:round/>
            <a:headEnd/>
            <a:tailEnd/>
          </a:ln>
        </p:spPr>
        <p:txBody>
          <a:bodyPr/>
          <a:lstStyle/>
          <a:p>
            <a:pPr algn="ctr"/>
            <a:r>
              <a:rPr lang="ja-JP" altLang="en-US" sz="1400" b="1" dirty="0"/>
              <a:t>▲ボタンを押すと水が出ます</a:t>
            </a:r>
          </a:p>
        </p:txBody>
      </p:sp>
      <p:pic>
        <p:nvPicPr>
          <p:cNvPr id="42" name="Picture 4" descr="住民による打ち水風景写真"/>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8428" y="4150712"/>
            <a:ext cx="2590112" cy="1942584"/>
          </a:xfrm>
          <a:prstGeom prst="rect">
            <a:avLst/>
          </a:prstGeom>
          <a:noFill/>
          <a:extLst>
            <a:ext uri="{909E8E84-426E-40DD-AFC4-6F175D3DCCD1}">
              <a14:hiddenFill xmlns:a14="http://schemas.microsoft.com/office/drawing/2010/main">
                <a:solidFill>
                  <a:srgbClr val="FFFFFF"/>
                </a:solidFill>
              </a14:hiddenFill>
            </a:ext>
          </a:extLst>
        </p:spPr>
      </p:pic>
      <p:sp>
        <p:nvSpPr>
          <p:cNvPr id="43" name="正方形/長方形 1"/>
          <p:cNvSpPr>
            <a:spLocks noChangeArrowheads="1"/>
          </p:cNvSpPr>
          <p:nvPr/>
        </p:nvSpPr>
        <p:spPr bwMode="auto">
          <a:xfrm>
            <a:off x="5608028" y="6093296"/>
            <a:ext cx="2170911" cy="353458"/>
          </a:xfrm>
          <a:prstGeom prst="rect">
            <a:avLst/>
          </a:prstGeom>
          <a:noFill/>
          <a:ln w="9525" algn="ctr">
            <a:noFill/>
            <a:round/>
            <a:headEnd/>
            <a:tailEnd/>
          </a:ln>
        </p:spPr>
        <p:txBody>
          <a:bodyPr/>
          <a:lstStyle/>
          <a:p>
            <a:pPr algn="ctr"/>
            <a:r>
              <a:rPr lang="ja-JP" altLang="en-US" sz="1400" b="1" dirty="0"/>
              <a:t>▲Ｑ水くん利用例 </a:t>
            </a:r>
          </a:p>
        </p:txBody>
      </p:sp>
      <p:sp>
        <p:nvSpPr>
          <p:cNvPr id="32" name="正方形/長方形 1"/>
          <p:cNvSpPr>
            <a:spLocks noChangeArrowheads="1"/>
          </p:cNvSpPr>
          <p:nvPr/>
        </p:nvSpPr>
        <p:spPr bwMode="auto">
          <a:xfrm>
            <a:off x="7596336" y="905931"/>
            <a:ext cx="158417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（都市整備部）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a:xfrm>
            <a:off x="8439415" y="6530971"/>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20</a:t>
            </a:r>
            <a:endParaRPr lang="ja-JP" altLang="en-US" sz="2200" b="1" dirty="0">
              <a:latin typeface="Meiryo UI" panose="020B0604030504040204" pitchFamily="50" charset="-128"/>
              <a:ea typeface="Meiryo UI" panose="020B0604030504040204" pitchFamily="50" charset="-128"/>
            </a:endParaRPr>
          </a:p>
        </p:txBody>
      </p:sp>
      <p:sp>
        <p:nvSpPr>
          <p:cNvPr id="46" name="正方形/長方形 1"/>
          <p:cNvSpPr>
            <a:spLocks noChangeArrowheads="1"/>
          </p:cNvSpPr>
          <p:nvPr/>
        </p:nvSpPr>
        <p:spPr bwMode="auto">
          <a:xfrm>
            <a:off x="4662493" y="3087506"/>
            <a:ext cx="4104456" cy="1063206"/>
          </a:xfrm>
          <a:prstGeom prst="rect">
            <a:avLst/>
          </a:prstGeom>
          <a:noFill/>
          <a:ln w="9525" algn="ctr">
            <a:noFill/>
            <a:round/>
            <a:headEnd/>
            <a:tailEnd/>
          </a:ln>
        </p:spPr>
        <p:txBody>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水くんについて、府のホームページで利用促進を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府内市町村の打ち水イベント等で利用されている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令和４年度：豊中市、忠岡町のイベントに提供</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令和５年度：イベント開催については、未定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33992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（５）建築物における取組み</a:t>
            </a:r>
          </a:p>
        </p:txBody>
      </p:sp>
      <p:graphicFrame>
        <p:nvGraphicFramePr>
          <p:cNvPr id="16" name="表 15"/>
          <p:cNvGraphicFramePr>
            <a:graphicFrameLocks noGrp="1"/>
          </p:cNvGraphicFramePr>
          <p:nvPr/>
        </p:nvGraphicFramePr>
        <p:xfrm>
          <a:off x="155342" y="2491052"/>
          <a:ext cx="8831835" cy="403992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5268">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654652">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105399" y="2852936"/>
            <a:ext cx="8810186" cy="909105"/>
          </a:xfrm>
          <a:prstGeom prst="rect">
            <a:avLst/>
          </a:prstGeom>
          <a:noFill/>
          <a:ln w="9525" algn="ctr">
            <a:noFill/>
            <a:round/>
            <a:headEnd/>
            <a:tailEnd/>
          </a:ln>
        </p:spPr>
        <p:txBody>
          <a:bodyPr/>
          <a:lstStyle/>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◆建築物の環境配慮制度</a:t>
            </a:r>
            <a:r>
              <a:rPr lang="en-US" altLang="ja-JP" sz="1400"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による完了届出がなされた建築物のうち、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CASBEE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の総合評価が一定以上で、ヒートアイランド対策の評価値が高いものを表彰（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年度から「おおさかストップ温暖化賞」に特別賞（愛称：“涼”デザイン建築賞）を創設し、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年度以降は名称を「気候変動対策賞」に変更し、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年度についても募集を実施予定）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61894" y="536135"/>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建築物のヒートアイランド対策貢献者の表彰と</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HP</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公表</a:t>
              </a: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45" name="表 44"/>
          <p:cNvGraphicFramePr>
            <a:graphicFrameLocks noGrp="1"/>
          </p:cNvGraphicFramePr>
          <p:nvPr/>
        </p:nvGraphicFramePr>
        <p:xfrm>
          <a:off x="132653" y="1292217"/>
          <a:ext cx="8831835" cy="114623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673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78900">
                <a:tc>
                  <a:txBody>
                    <a:bodyPr/>
                    <a:lstStyle/>
                    <a:p>
                      <a:pPr marL="180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■暑さ対策として、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ヒートアイランド対策の評価が高い建築物の建築主、設計者の表彰と府ホームページで公表</a:t>
                      </a: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6"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5868144" y="5319027"/>
            <a:ext cx="3275856" cy="1052596"/>
          </a:xfrm>
          <a:prstGeom prst="rect">
            <a:avLst/>
          </a:prstGeom>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建築物の環境配慮制度とは</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0">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府気候変動対策条例に基づき、延べ面積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以上の建築物の新築等をしようとする建築主に工事着手前の建築物環境計画書届出、工事完了後の完了届出を義務付け</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
          <p:cNvSpPr>
            <a:spLocks noChangeArrowheads="1"/>
          </p:cNvSpPr>
          <p:nvPr/>
        </p:nvSpPr>
        <p:spPr bwMode="auto">
          <a:xfrm>
            <a:off x="7667943" y="890328"/>
            <a:ext cx="1440561"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（都市整備部）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6026476" y="3767332"/>
            <a:ext cx="2854307" cy="1559719"/>
          </a:xfrm>
          <a:prstGeom prst="roundRect">
            <a:avLst>
              <a:gd name="adj" fmla="val 86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6072737" y="3782013"/>
            <a:ext cx="2748136" cy="1545038"/>
          </a:xfrm>
          <a:prstGeom prst="rect">
            <a:avLst/>
          </a:prstGeom>
          <a:noFill/>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200"/>
              </a:lnSpc>
              <a:buNone/>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＜ヒートアイランド対策の評価内容例＞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・風を導く建築物の配置・形状の工夫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・緑地、水面、日陰の確保</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・外壁面の緑化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・設備の排熱位置を高所に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・屋根面に緑化や高反射材料を採用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・地表面に蒸散効果のある材料や高反射材料を採用　等</a:t>
            </a:r>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21</a:t>
            </a:r>
            <a:endParaRPr lang="ja-JP" altLang="en-US" sz="22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63393" y="6283342"/>
            <a:ext cx="2160240"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OMO7</a:t>
            </a:r>
            <a:r>
              <a:rPr lang="ja-JP" altLang="en-US" sz="1100" dirty="0">
                <a:latin typeface="Meiryo UI" panose="020B0604030504040204" pitchFamily="50" charset="-128"/>
                <a:ea typeface="Meiryo UI" panose="020B0604030504040204" pitchFamily="50" charset="-128"/>
              </a:rPr>
              <a:t>大阪</a:t>
            </a:r>
            <a:r>
              <a:rPr lang="en-US" altLang="ja-JP" sz="1100" dirty="0">
                <a:latin typeface="Meiryo UI" panose="020B0604030504040204" pitchFamily="50" charset="-128"/>
                <a:ea typeface="Meiryo UI" panose="020B0604030504040204" pitchFamily="50" charset="-128"/>
              </a:rPr>
              <a:t>by</a:t>
            </a:r>
            <a:r>
              <a:rPr lang="ja-JP" altLang="en-US" sz="1100" dirty="0">
                <a:latin typeface="Meiryo UI" panose="020B0604030504040204" pitchFamily="50" charset="-128"/>
                <a:ea typeface="Meiryo UI" panose="020B0604030504040204" pitchFamily="50" charset="-128"/>
              </a:rPr>
              <a:t>星野リゾート</a:t>
            </a:r>
            <a:endParaRPr lang="ja-JP" altLang="ja-JP" sz="11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32653" y="4862100"/>
            <a:ext cx="2651797"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大阪大学グローバルビレッジ箕面船場</a:t>
            </a:r>
            <a:endParaRPr kumimoji="1" lang="ja-JP" altLang="en-US" sz="1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170402" y="6052754"/>
            <a:ext cx="145261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セレッソフットサルパーク</a:t>
            </a:r>
            <a:endParaRPr kumimoji="1" lang="ja-JP" altLang="en-US" sz="1100" spc="-15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4756424" y="3838101"/>
            <a:ext cx="1224284"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枚方市総合文化芸術センター</a:t>
            </a:r>
            <a:endParaRPr kumimoji="1" lang="ja-JP" altLang="en-US" sz="1100" dirty="0">
              <a:latin typeface="Meiryo UI" panose="020B0604030504040204" pitchFamily="50" charset="-128"/>
              <a:ea typeface="Meiryo UI" panose="020B0604030504040204" pitchFamily="50" charset="-128"/>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79" y="3799738"/>
            <a:ext cx="1627537" cy="108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064" y="5099642"/>
            <a:ext cx="1826311" cy="121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セレッソ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3149" y="5176315"/>
            <a:ext cx="1406372" cy="84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枚方市総合文化芸術センターAkira It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1951" y="3795414"/>
            <a:ext cx="2401700" cy="121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b="11116"/>
          <a:stretch>
            <a:fillRect/>
          </a:stretch>
        </p:blipFill>
        <p:spPr bwMode="auto">
          <a:xfrm>
            <a:off x="3538085" y="5647211"/>
            <a:ext cx="1459864" cy="76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2475" y="4568775"/>
            <a:ext cx="1565669" cy="90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32"/>
          <p:cNvSpPr txBox="1"/>
          <p:nvPr/>
        </p:nvSpPr>
        <p:spPr>
          <a:xfrm>
            <a:off x="4944457" y="5973826"/>
            <a:ext cx="1230836"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ローレルコート桃山台ザ・レジデンス</a:t>
            </a:r>
            <a:endParaRPr kumimoji="1" lang="ja-JP" altLang="en-US" sz="1100" spc="-15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611541" y="5431420"/>
            <a:ext cx="1230837"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セブンパーク天美</a:t>
            </a:r>
            <a:endParaRPr kumimoji="1" lang="ja-JP" altLang="en-US" sz="1100" spc="-15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3018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表 34"/>
          <p:cNvGraphicFramePr>
            <a:graphicFrameLocks noGrp="1"/>
          </p:cNvGraphicFramePr>
          <p:nvPr/>
        </p:nvGraphicFramePr>
        <p:xfrm>
          <a:off x="107504" y="2276663"/>
          <a:ext cx="8929816" cy="4464705"/>
        </p:xfrm>
        <a:graphic>
          <a:graphicData uri="http://schemas.openxmlformats.org/drawingml/2006/table">
            <a:tbl>
              <a:tblPr firstRow="1" bandRow="1">
                <a:tableStyleId>{5C22544A-7EE6-4342-B048-85BDC9FD1C3A}</a:tableStyleId>
              </a:tblPr>
              <a:tblGrid>
                <a:gridCol w="8929816">
                  <a:extLst>
                    <a:ext uri="{9D8B030D-6E8A-4147-A177-3AD203B41FA5}">
                      <a16:colId xmlns:a16="http://schemas.microsoft.com/office/drawing/2014/main" val="20000"/>
                    </a:ext>
                  </a:extLst>
                </a:gridCol>
              </a:tblGrid>
              <a:tr h="425778">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038927">
                <a:tc>
                  <a:txBody>
                    <a:bodyPr/>
                    <a:lstStyle/>
                    <a:p>
                      <a:endParaRPr kumimoji="1" lang="en-US" altLang="ja-JP" sz="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t>　</a:t>
                      </a: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txBody>
                  <a:tcPr marL="23646" marR="23646"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6" name="正方形/長方形 1"/>
          <p:cNvSpPr>
            <a:spLocks noChangeArrowheads="1"/>
          </p:cNvSpPr>
          <p:nvPr/>
        </p:nvSpPr>
        <p:spPr bwMode="auto">
          <a:xfrm>
            <a:off x="171328" y="3071927"/>
            <a:ext cx="4317405" cy="1267651"/>
          </a:xfrm>
          <a:prstGeom prst="rect">
            <a:avLst/>
          </a:prstGeom>
          <a:noFill/>
          <a:ln w="9525" algn="ctr">
            <a:noFill/>
            <a:round/>
            <a:headEnd/>
            <a:tailEnd/>
          </a:ln>
        </p:spPr>
        <p:txBody>
          <a:bodyPr/>
          <a:lstStyle/>
          <a:p>
            <a:pPr marL="180000" indent="-457200" defTabSz="685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◆期間：熱中症等の予防対策として夏場にミストを噴霧</a:t>
            </a:r>
          </a:p>
          <a:p>
            <a:pPr marL="180000" indent="-457200" defTabSz="685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◆場所：万博記念公園駅から公園に接続するスロープ及び、自然文化園へ繋がる中央橋においてドライ型ミスト噴射の設置及び緑化を実施。</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Picture 5" descr="https://www.expo70-park.jp/sys/wp-content/uploads/58c599e2188703760066c7f6cb46a9b1-640x4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941" y="4063460"/>
            <a:ext cx="4128155" cy="2029836"/>
          </a:xfrm>
          <a:prstGeom prst="rect">
            <a:avLst/>
          </a:prstGeom>
          <a:noFill/>
          <a:extLst>
            <a:ext uri="{909E8E84-426E-40DD-AFC4-6F175D3DCCD1}">
              <a14:hiddenFill xmlns:a14="http://schemas.microsoft.com/office/drawing/2010/main">
                <a:solidFill>
                  <a:srgbClr val="FFFFFF"/>
                </a:solidFill>
              </a14:hiddenFill>
            </a:ext>
          </a:extLst>
        </p:spPr>
      </p:pic>
      <p:sp>
        <p:nvSpPr>
          <p:cNvPr id="44" name="正方形/長方形 1"/>
          <p:cNvSpPr>
            <a:spLocks noChangeArrowheads="1"/>
          </p:cNvSpPr>
          <p:nvPr/>
        </p:nvSpPr>
        <p:spPr bwMode="auto">
          <a:xfrm>
            <a:off x="1735028" y="6166275"/>
            <a:ext cx="1294754" cy="222111"/>
          </a:xfrm>
          <a:prstGeom prst="rect">
            <a:avLst/>
          </a:prstGeom>
          <a:noFill/>
          <a:ln w="9525" algn="ctr">
            <a:noFill/>
            <a:round/>
            <a:headEnd/>
            <a:tailEnd/>
          </a:ln>
        </p:spPr>
        <p:txBody>
          <a:bodyPr/>
          <a:lstStyle/>
          <a:p>
            <a:pPr algn="ctr" defTabSz="685800"/>
            <a:r>
              <a:rPr lang="ja-JP" altLang="en-US" sz="1200" b="1" dirty="0">
                <a:solidFill>
                  <a:prstClr val="black"/>
                </a:solidFill>
                <a:latin typeface="Meiryo UI" panose="020B0604030504040204" pitchFamily="50" charset="-128"/>
                <a:ea typeface="Meiryo UI" panose="020B0604030504040204" pitchFamily="50" charset="-128"/>
              </a:rPr>
              <a:t>▲ミストイメージ</a:t>
            </a:r>
          </a:p>
        </p:txBody>
      </p:sp>
      <p:grpSp>
        <p:nvGrpSpPr>
          <p:cNvPr id="12" name="グループ化 11"/>
          <p:cNvGrpSpPr>
            <a:grpSpLocks noChangeAspect="1"/>
          </p:cNvGrpSpPr>
          <p:nvPr/>
        </p:nvGrpSpPr>
        <p:grpSpPr>
          <a:xfrm>
            <a:off x="4536109" y="3536617"/>
            <a:ext cx="4319406" cy="2617822"/>
            <a:chOff x="490270" y="3550420"/>
            <a:chExt cx="4804166" cy="2955937"/>
          </a:xfrm>
        </p:grpSpPr>
        <p:pic>
          <p:nvPicPr>
            <p:cNvPr id="37" name="Picture 2" descr="https://www.expo70-park.jp/sys/wp-content/uploads/63648067d60331d943e5079209597239.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270" y="3550420"/>
              <a:ext cx="4804166" cy="2907085"/>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570359" y="5237350"/>
              <a:ext cx="2321994" cy="85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ja-JP" altLang="en-US" sz="1600" b="1" dirty="0">
                  <a:solidFill>
                    <a:prstClr val="white"/>
                  </a:solidFill>
                  <a:latin typeface="Calibri"/>
                  <a:ea typeface="ＭＳ Ｐゴシック" panose="020B0600070205080204" pitchFamily="50" charset="-128"/>
                </a:rPr>
                <a:t>ミスト・緑化実施個所</a:t>
              </a:r>
              <a:endParaRPr lang="en-US" altLang="ja-JP" sz="1600" b="1" dirty="0">
                <a:solidFill>
                  <a:prstClr val="white"/>
                </a:solidFill>
                <a:latin typeface="Calibri"/>
                <a:ea typeface="ＭＳ Ｐゴシック" panose="020B0600070205080204" pitchFamily="50" charset="-128"/>
              </a:endParaRPr>
            </a:p>
            <a:p>
              <a:pPr algn="ctr" defTabSz="685800" eaLnBrk="1" fontAlgn="auto" hangingPunct="1">
                <a:spcBef>
                  <a:spcPts val="0"/>
                </a:spcBef>
                <a:spcAft>
                  <a:spcPts val="0"/>
                </a:spcAft>
              </a:pPr>
              <a:r>
                <a:rPr lang="en-US" altLang="ja-JP" sz="1100" b="1" dirty="0">
                  <a:solidFill>
                    <a:prstClr val="white"/>
                  </a:solidFill>
                  <a:latin typeface="Calibri"/>
                  <a:ea typeface="ＭＳ Ｐゴシック" panose="020B0600070205080204" pitchFamily="50" charset="-128"/>
                </a:rPr>
                <a:t>※</a:t>
              </a:r>
              <a:r>
                <a:rPr lang="ja-JP" altLang="en-US" sz="1100" b="1" dirty="0">
                  <a:solidFill>
                    <a:prstClr val="white"/>
                  </a:solidFill>
                  <a:latin typeface="Calibri"/>
                  <a:ea typeface="ＭＳ Ｐゴシック" panose="020B0600070205080204" pitchFamily="50" charset="-128"/>
                </a:rPr>
                <a:t>中央橋はミストのみ実施</a:t>
              </a:r>
            </a:p>
          </p:txBody>
        </p:sp>
        <p:sp>
          <p:nvSpPr>
            <p:cNvPr id="5" name="フリーフォーム 4"/>
            <p:cNvSpPr/>
            <p:nvPr/>
          </p:nvSpPr>
          <p:spPr>
            <a:xfrm>
              <a:off x="3078633" y="6273199"/>
              <a:ext cx="234344" cy="100031"/>
            </a:xfrm>
            <a:custGeom>
              <a:avLst/>
              <a:gdLst>
                <a:gd name="connsiteX0" fmla="*/ 0 w 234344"/>
                <a:gd name="connsiteY0" fmla="*/ 3537 h 100031"/>
                <a:gd name="connsiteX1" fmla="*/ 55140 w 234344"/>
                <a:gd name="connsiteY1" fmla="*/ 3537 h 100031"/>
                <a:gd name="connsiteX2" fmla="*/ 105685 w 234344"/>
                <a:gd name="connsiteY2" fmla="*/ 40296 h 100031"/>
                <a:gd name="connsiteX3" fmla="*/ 142444 w 234344"/>
                <a:gd name="connsiteY3" fmla="*/ 72461 h 100031"/>
                <a:gd name="connsiteX4" fmla="*/ 192989 w 234344"/>
                <a:gd name="connsiteY4" fmla="*/ 95436 h 100031"/>
                <a:gd name="connsiteX5" fmla="*/ 234344 w 234344"/>
                <a:gd name="connsiteY5" fmla="*/ 100031 h 10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344" h="100031">
                  <a:moveTo>
                    <a:pt x="0" y="3537"/>
                  </a:moveTo>
                  <a:cubicBezTo>
                    <a:pt x="18763" y="473"/>
                    <a:pt x="37526" y="-2590"/>
                    <a:pt x="55140" y="3537"/>
                  </a:cubicBezTo>
                  <a:cubicBezTo>
                    <a:pt x="72754" y="9664"/>
                    <a:pt x="91134" y="28809"/>
                    <a:pt x="105685" y="40296"/>
                  </a:cubicBezTo>
                  <a:cubicBezTo>
                    <a:pt x="120236" y="51783"/>
                    <a:pt x="127893" y="63271"/>
                    <a:pt x="142444" y="72461"/>
                  </a:cubicBezTo>
                  <a:cubicBezTo>
                    <a:pt x="156995" y="81651"/>
                    <a:pt x="177672" y="90841"/>
                    <a:pt x="192989" y="95436"/>
                  </a:cubicBezTo>
                  <a:cubicBezTo>
                    <a:pt x="208306" y="100031"/>
                    <a:pt x="221325" y="100031"/>
                    <a:pt x="234344" y="10003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3602460" y="5982657"/>
              <a:ext cx="4595" cy="257319"/>
            </a:xfrm>
            <a:custGeom>
              <a:avLst/>
              <a:gdLst>
                <a:gd name="connsiteX0" fmla="*/ 0 w 4595"/>
                <a:gd name="connsiteY0" fmla="*/ 0 h 257319"/>
                <a:gd name="connsiteX1" fmla="*/ 4595 w 4595"/>
                <a:gd name="connsiteY1" fmla="*/ 257319 h 257319"/>
              </a:gdLst>
              <a:ahLst/>
              <a:cxnLst>
                <a:cxn ang="0">
                  <a:pos x="connsiteX0" y="connsiteY0"/>
                </a:cxn>
                <a:cxn ang="0">
                  <a:pos x="connsiteX1" y="connsiteY1"/>
                </a:cxn>
              </a:cxnLst>
              <a:rect l="l" t="t" r="r" b="b"/>
              <a:pathLst>
                <a:path w="4595" h="257319">
                  <a:moveTo>
                    <a:pt x="0" y="0"/>
                  </a:moveTo>
                  <a:cubicBezTo>
                    <a:pt x="2297" y="104153"/>
                    <a:pt x="4595" y="208306"/>
                    <a:pt x="4595" y="25731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258101" y="6198580"/>
              <a:ext cx="1241056" cy="307777"/>
            </a:xfrm>
            <a:prstGeom prst="rect">
              <a:avLst/>
            </a:prstGeom>
            <a:noFill/>
          </p:spPr>
          <p:txBody>
            <a:bodyPr wrap="square" rtlCol="0">
              <a:spAutoFit/>
            </a:bodyPr>
            <a:lstStyle/>
            <a:p>
              <a:r>
                <a:rPr kumimoji="1" lang="ja-JP" altLang="en-US" sz="1400" b="1" dirty="0"/>
                <a:t>←スロープ</a:t>
              </a:r>
            </a:p>
          </p:txBody>
        </p:sp>
        <p:sp>
          <p:nvSpPr>
            <p:cNvPr id="24" name="テキスト ボックス 23"/>
            <p:cNvSpPr txBox="1"/>
            <p:nvPr/>
          </p:nvSpPr>
          <p:spPr>
            <a:xfrm>
              <a:off x="3567192" y="5924538"/>
              <a:ext cx="1169207" cy="347529"/>
            </a:xfrm>
            <a:prstGeom prst="rect">
              <a:avLst/>
            </a:prstGeom>
            <a:noFill/>
          </p:spPr>
          <p:txBody>
            <a:bodyPr wrap="square" rtlCol="0">
              <a:spAutoFit/>
            </a:bodyPr>
            <a:lstStyle/>
            <a:p>
              <a:r>
                <a:rPr kumimoji="1" lang="ja-JP" altLang="en-US" sz="1400" b="1" dirty="0"/>
                <a:t>←中央橋</a:t>
              </a:r>
            </a:p>
          </p:txBody>
        </p:sp>
        <p:cxnSp>
          <p:nvCxnSpPr>
            <p:cNvPr id="13" name="直線矢印コネクタ 12"/>
            <p:cNvCxnSpPr/>
            <p:nvPr/>
          </p:nvCxnSpPr>
          <p:spPr>
            <a:xfrm>
              <a:off x="2892353" y="5674695"/>
              <a:ext cx="671535" cy="41860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2889049" y="5674695"/>
              <a:ext cx="297277" cy="57376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252265" y="4837491"/>
              <a:ext cx="1338828" cy="369332"/>
            </a:xfrm>
            <a:prstGeom prst="rect">
              <a:avLst/>
            </a:prstGeom>
            <a:noFill/>
          </p:spPr>
          <p:txBody>
            <a:bodyPr wrap="none" rtlCol="0">
              <a:spAutoFit/>
            </a:bodyPr>
            <a:lstStyle/>
            <a:p>
              <a:r>
                <a:rPr kumimoji="1" lang="ja-JP" altLang="en-US" b="1" u="sng" dirty="0"/>
                <a:t>自然文化園</a:t>
              </a:r>
            </a:p>
          </p:txBody>
        </p:sp>
        <p:cxnSp>
          <p:nvCxnSpPr>
            <p:cNvPr id="4" name="直線コネクタ 3"/>
            <p:cNvCxnSpPr/>
            <p:nvPr/>
          </p:nvCxnSpPr>
          <p:spPr>
            <a:xfrm>
              <a:off x="3273004" y="5199999"/>
              <a:ext cx="0" cy="31040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フリーフォーム 13"/>
            <p:cNvSpPr/>
            <p:nvPr/>
          </p:nvSpPr>
          <p:spPr>
            <a:xfrm>
              <a:off x="3190164" y="5210033"/>
              <a:ext cx="68239" cy="286603"/>
            </a:xfrm>
            <a:custGeom>
              <a:avLst/>
              <a:gdLst>
                <a:gd name="connsiteX0" fmla="*/ 13648 w 68239"/>
                <a:gd name="connsiteY0" fmla="*/ 20472 h 286603"/>
                <a:gd name="connsiteX1" fmla="*/ 68239 w 68239"/>
                <a:gd name="connsiteY1" fmla="*/ 0 h 286603"/>
                <a:gd name="connsiteX2" fmla="*/ 61415 w 68239"/>
                <a:gd name="connsiteY2" fmla="*/ 95534 h 286603"/>
                <a:gd name="connsiteX3" fmla="*/ 58003 w 68239"/>
                <a:gd name="connsiteY3" fmla="*/ 286603 h 286603"/>
                <a:gd name="connsiteX4" fmla="*/ 10236 w 68239"/>
                <a:gd name="connsiteY4" fmla="*/ 232012 h 286603"/>
                <a:gd name="connsiteX5" fmla="*/ 0 w 68239"/>
                <a:gd name="connsiteY5" fmla="*/ 167185 h 286603"/>
                <a:gd name="connsiteX6" fmla="*/ 13648 w 68239"/>
                <a:gd name="connsiteY6" fmla="*/ 20472 h 28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39" h="286603">
                  <a:moveTo>
                    <a:pt x="13648" y="20472"/>
                  </a:moveTo>
                  <a:lnTo>
                    <a:pt x="68239" y="0"/>
                  </a:lnTo>
                  <a:lnTo>
                    <a:pt x="61415" y="95534"/>
                  </a:lnTo>
                  <a:cubicBezTo>
                    <a:pt x="60278" y="159224"/>
                    <a:pt x="59140" y="222913"/>
                    <a:pt x="58003" y="286603"/>
                  </a:cubicBezTo>
                  <a:lnTo>
                    <a:pt x="10236" y="232012"/>
                  </a:lnTo>
                  <a:lnTo>
                    <a:pt x="0" y="167185"/>
                  </a:lnTo>
                  <a:lnTo>
                    <a:pt x="13648" y="20472"/>
                  </a:lnTo>
                  <a:close/>
                </a:path>
              </a:pathLst>
            </a:cu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flipV="1">
              <a:off x="3169266" y="5362980"/>
              <a:ext cx="86678" cy="72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フリーフォーム 18"/>
            <p:cNvSpPr/>
            <p:nvPr/>
          </p:nvSpPr>
          <p:spPr>
            <a:xfrm>
              <a:off x="3282287" y="5203209"/>
              <a:ext cx="61414" cy="51179"/>
            </a:xfrm>
            <a:custGeom>
              <a:avLst/>
              <a:gdLst>
                <a:gd name="connsiteX0" fmla="*/ 0 w 61414"/>
                <a:gd name="connsiteY0" fmla="*/ 0 h 51179"/>
                <a:gd name="connsiteX1" fmla="*/ 3412 w 61414"/>
                <a:gd name="connsiteY1" fmla="*/ 51179 h 51179"/>
                <a:gd name="connsiteX2" fmla="*/ 61414 w 61414"/>
                <a:gd name="connsiteY2" fmla="*/ 51179 h 51179"/>
                <a:gd name="connsiteX3" fmla="*/ 0 w 61414"/>
                <a:gd name="connsiteY3" fmla="*/ 0 h 51179"/>
              </a:gdLst>
              <a:ahLst/>
              <a:cxnLst>
                <a:cxn ang="0">
                  <a:pos x="connsiteX0" y="connsiteY0"/>
                </a:cxn>
                <a:cxn ang="0">
                  <a:pos x="connsiteX1" y="connsiteY1"/>
                </a:cxn>
                <a:cxn ang="0">
                  <a:pos x="connsiteX2" y="connsiteY2"/>
                </a:cxn>
                <a:cxn ang="0">
                  <a:pos x="connsiteX3" y="connsiteY3"/>
                </a:cxn>
              </a:cxnLst>
              <a:rect l="l" t="t" r="r" b="b"/>
              <a:pathLst>
                <a:path w="61414" h="51179">
                  <a:moveTo>
                    <a:pt x="0" y="0"/>
                  </a:moveTo>
                  <a:lnTo>
                    <a:pt x="3412" y="51179"/>
                  </a:lnTo>
                  <a:lnTo>
                    <a:pt x="61414" y="51179"/>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3289111" y="5257800"/>
              <a:ext cx="61414" cy="232012"/>
            </a:xfrm>
            <a:custGeom>
              <a:avLst/>
              <a:gdLst>
                <a:gd name="connsiteX0" fmla="*/ 54591 w 61414"/>
                <a:gd name="connsiteY0" fmla="*/ 0 h 232012"/>
                <a:gd name="connsiteX1" fmla="*/ 0 w 61414"/>
                <a:gd name="connsiteY1" fmla="*/ 6824 h 232012"/>
                <a:gd name="connsiteX2" fmla="*/ 3411 w 61414"/>
                <a:gd name="connsiteY2" fmla="*/ 232012 h 232012"/>
                <a:gd name="connsiteX3" fmla="*/ 54591 w 61414"/>
                <a:gd name="connsiteY3" fmla="*/ 163773 h 232012"/>
                <a:gd name="connsiteX4" fmla="*/ 61414 w 61414"/>
                <a:gd name="connsiteY4" fmla="*/ 102358 h 232012"/>
                <a:gd name="connsiteX5" fmla="*/ 54591 w 61414"/>
                <a:gd name="connsiteY5" fmla="*/ 0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14" h="232012">
                  <a:moveTo>
                    <a:pt x="54591" y="0"/>
                  </a:moveTo>
                  <a:lnTo>
                    <a:pt x="0" y="6824"/>
                  </a:lnTo>
                  <a:lnTo>
                    <a:pt x="3411" y="232012"/>
                  </a:lnTo>
                  <a:lnTo>
                    <a:pt x="54591" y="163773"/>
                  </a:lnTo>
                  <a:lnTo>
                    <a:pt x="61414" y="102358"/>
                  </a:lnTo>
                  <a:lnTo>
                    <a:pt x="54591" y="0"/>
                  </a:lnTo>
                  <a:close/>
                </a:path>
              </a:pathLst>
            </a:cu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flipH="1">
              <a:off x="3273004" y="5458872"/>
              <a:ext cx="7752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円弧 31"/>
            <p:cNvSpPr/>
            <p:nvPr/>
          </p:nvSpPr>
          <p:spPr>
            <a:xfrm rot="7821671">
              <a:off x="3330974" y="5607450"/>
              <a:ext cx="241739" cy="285330"/>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フリーフォーム 32"/>
            <p:cNvSpPr/>
            <p:nvPr/>
          </p:nvSpPr>
          <p:spPr>
            <a:xfrm>
              <a:off x="3370997" y="5854890"/>
              <a:ext cx="221776" cy="64826"/>
            </a:xfrm>
            <a:custGeom>
              <a:avLst/>
              <a:gdLst>
                <a:gd name="connsiteX0" fmla="*/ 0 w 221776"/>
                <a:gd name="connsiteY0" fmla="*/ 3411 h 64826"/>
                <a:gd name="connsiteX1" fmla="*/ 20472 w 221776"/>
                <a:gd name="connsiteY1" fmla="*/ 61414 h 64826"/>
                <a:gd name="connsiteX2" fmla="*/ 98946 w 221776"/>
                <a:gd name="connsiteY2" fmla="*/ 64826 h 64826"/>
                <a:gd name="connsiteX3" fmla="*/ 191069 w 221776"/>
                <a:gd name="connsiteY3" fmla="*/ 47767 h 64826"/>
                <a:gd name="connsiteX4" fmla="*/ 221776 w 221776"/>
                <a:gd name="connsiteY4" fmla="*/ 37531 h 64826"/>
                <a:gd name="connsiteX5" fmla="*/ 197893 w 221776"/>
                <a:gd name="connsiteY5" fmla="*/ 0 h 64826"/>
                <a:gd name="connsiteX6" fmla="*/ 139890 w 221776"/>
                <a:gd name="connsiteY6" fmla="*/ 30707 h 64826"/>
                <a:gd name="connsiteX7" fmla="*/ 88710 w 221776"/>
                <a:gd name="connsiteY7" fmla="*/ 37531 h 64826"/>
                <a:gd name="connsiteX8" fmla="*/ 54591 w 221776"/>
                <a:gd name="connsiteY8" fmla="*/ 23883 h 64826"/>
                <a:gd name="connsiteX9" fmla="*/ 0 w 221776"/>
                <a:gd name="connsiteY9" fmla="*/ 3411 h 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776" h="64826">
                  <a:moveTo>
                    <a:pt x="0" y="3411"/>
                  </a:moveTo>
                  <a:lnTo>
                    <a:pt x="20472" y="61414"/>
                  </a:lnTo>
                  <a:lnTo>
                    <a:pt x="98946" y="64826"/>
                  </a:lnTo>
                  <a:lnTo>
                    <a:pt x="191069" y="47767"/>
                  </a:lnTo>
                  <a:lnTo>
                    <a:pt x="221776" y="37531"/>
                  </a:lnTo>
                  <a:lnTo>
                    <a:pt x="197893" y="0"/>
                  </a:lnTo>
                  <a:lnTo>
                    <a:pt x="139890" y="30707"/>
                  </a:lnTo>
                  <a:lnTo>
                    <a:pt x="88710" y="37531"/>
                  </a:lnTo>
                  <a:lnTo>
                    <a:pt x="54591" y="23883"/>
                  </a:lnTo>
                  <a:lnTo>
                    <a:pt x="0" y="3411"/>
                  </a:lnTo>
                  <a:close/>
                </a:path>
              </a:pathLst>
            </a:cu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3353937" y="5858301"/>
              <a:ext cx="30708" cy="61415"/>
            </a:xfrm>
            <a:custGeom>
              <a:avLst/>
              <a:gdLst>
                <a:gd name="connsiteX0" fmla="*/ 0 w 30708"/>
                <a:gd name="connsiteY0" fmla="*/ 0 h 61415"/>
                <a:gd name="connsiteX1" fmla="*/ 20472 w 30708"/>
                <a:gd name="connsiteY1" fmla="*/ 61415 h 61415"/>
                <a:gd name="connsiteX2" fmla="*/ 30708 w 30708"/>
                <a:gd name="connsiteY2" fmla="*/ 54592 h 61415"/>
                <a:gd name="connsiteX3" fmla="*/ 0 w 30708"/>
                <a:gd name="connsiteY3" fmla="*/ 0 h 61415"/>
              </a:gdLst>
              <a:ahLst/>
              <a:cxnLst>
                <a:cxn ang="0">
                  <a:pos x="connsiteX0" y="connsiteY0"/>
                </a:cxn>
                <a:cxn ang="0">
                  <a:pos x="connsiteX1" y="connsiteY1"/>
                </a:cxn>
                <a:cxn ang="0">
                  <a:pos x="connsiteX2" y="connsiteY2"/>
                </a:cxn>
                <a:cxn ang="0">
                  <a:pos x="connsiteX3" y="connsiteY3"/>
                </a:cxn>
              </a:cxnLst>
              <a:rect l="l" t="t" r="r" b="b"/>
              <a:pathLst>
                <a:path w="30708" h="61415">
                  <a:moveTo>
                    <a:pt x="0" y="0"/>
                  </a:moveTo>
                  <a:lnTo>
                    <a:pt x="20472" y="61415"/>
                  </a:lnTo>
                  <a:lnTo>
                    <a:pt x="30708" y="54592"/>
                  </a:lnTo>
                  <a:lnTo>
                    <a:pt x="0" y="0"/>
                  </a:lnTo>
                  <a:close/>
                </a:path>
              </a:pathLst>
            </a:cu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3405116" y="5837830"/>
              <a:ext cx="126242" cy="23883"/>
            </a:xfrm>
            <a:custGeom>
              <a:avLst/>
              <a:gdLst>
                <a:gd name="connsiteX0" fmla="*/ 0 w 126242"/>
                <a:gd name="connsiteY0" fmla="*/ 0 h 23883"/>
                <a:gd name="connsiteX1" fmla="*/ 126242 w 126242"/>
                <a:gd name="connsiteY1" fmla="*/ 0 h 23883"/>
                <a:gd name="connsiteX2" fmla="*/ 119418 w 126242"/>
                <a:gd name="connsiteY2" fmla="*/ 13648 h 23883"/>
                <a:gd name="connsiteX3" fmla="*/ 61415 w 126242"/>
                <a:gd name="connsiteY3" fmla="*/ 23883 h 23883"/>
                <a:gd name="connsiteX4" fmla="*/ 0 w 126242"/>
                <a:gd name="connsiteY4" fmla="*/ 0 h 23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42" h="23883">
                  <a:moveTo>
                    <a:pt x="0" y="0"/>
                  </a:moveTo>
                  <a:lnTo>
                    <a:pt x="126242" y="0"/>
                  </a:lnTo>
                  <a:lnTo>
                    <a:pt x="119418" y="13648"/>
                  </a:lnTo>
                  <a:lnTo>
                    <a:pt x="61415" y="23883"/>
                  </a:lnTo>
                  <a:lnTo>
                    <a:pt x="0" y="0"/>
                  </a:lnTo>
                  <a:close/>
                </a:path>
              </a:pathLst>
            </a:cu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テキスト ボックス 40"/>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（６）新たな取組み</a:t>
            </a:r>
            <a:endPar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107504" y="548836"/>
            <a:ext cx="1564352"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取組②</a:t>
            </a:r>
          </a:p>
        </p:txBody>
      </p:sp>
      <p:grpSp>
        <p:nvGrpSpPr>
          <p:cNvPr id="43" name="グループ化 42"/>
          <p:cNvGrpSpPr/>
          <p:nvPr/>
        </p:nvGrpSpPr>
        <p:grpSpPr>
          <a:xfrm>
            <a:off x="1726093" y="538926"/>
            <a:ext cx="7311227" cy="657826"/>
            <a:chOff x="3075868" y="2420887"/>
            <a:chExt cx="3605952" cy="890838"/>
          </a:xfrm>
        </p:grpSpPr>
        <p:sp>
          <p:nvSpPr>
            <p:cNvPr id="45" name="角丸四角形 44"/>
            <p:cNvSpPr/>
            <p:nvPr/>
          </p:nvSpPr>
          <p:spPr>
            <a:xfrm>
              <a:off x="3075868" y="2420887"/>
              <a:ext cx="3605952"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3099367" y="2595388"/>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ミストの設置</a:t>
              </a:r>
            </a:p>
          </p:txBody>
        </p:sp>
      </p:grpSp>
      <p:sp>
        <p:nvSpPr>
          <p:cNvPr id="47" name="正方形/長方形 1"/>
          <p:cNvSpPr>
            <a:spLocks noChangeArrowheads="1"/>
          </p:cNvSpPr>
          <p:nvPr/>
        </p:nvSpPr>
        <p:spPr bwMode="auto">
          <a:xfrm>
            <a:off x="7596336" y="905931"/>
            <a:ext cx="158417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（府民文化部）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8" name="表 47"/>
          <p:cNvGraphicFramePr>
            <a:graphicFrameLocks noGrp="1"/>
          </p:cNvGraphicFramePr>
          <p:nvPr/>
        </p:nvGraphicFramePr>
        <p:xfrm>
          <a:off x="107504" y="1276389"/>
          <a:ext cx="8929816" cy="928475"/>
        </p:xfrm>
        <a:graphic>
          <a:graphicData uri="http://schemas.openxmlformats.org/drawingml/2006/table">
            <a:tbl>
              <a:tblPr firstRow="1" bandRow="1">
                <a:tableStyleId>{5C22544A-7EE6-4342-B048-85BDC9FD1C3A}</a:tableStyleId>
              </a:tblPr>
              <a:tblGrid>
                <a:gridCol w="8929816">
                  <a:extLst>
                    <a:ext uri="{9D8B030D-6E8A-4147-A177-3AD203B41FA5}">
                      <a16:colId xmlns:a16="http://schemas.microsoft.com/office/drawing/2014/main" val="20000"/>
                    </a:ext>
                  </a:extLst>
                </a:gridCol>
              </a:tblGrid>
              <a:tr h="294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623675">
                <a:tc>
                  <a:txBody>
                    <a:bodyPr/>
                    <a:lstStyle/>
                    <a:p>
                      <a:pPr marL="180000" indent="-457200"/>
                      <a:r>
                        <a:rPr kumimoji="1" lang="ja-JP" altLang="en-US" sz="16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■多くの来園者が利用する</a:t>
                      </a:r>
                      <a:r>
                        <a:rPr kumimoji="1" lang="zh-TW" altLang="en-US" sz="16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万博記念公園駅</a:t>
                      </a:r>
                      <a:r>
                        <a:rPr kumimoji="1" lang="ja-JP" altLang="en-US" sz="16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から万博記念公園へのスロープ及び、有料地区へ繋がる中央橋の計２か所にミスト（ドライ型ミスト）の設置と、緑化による緑陰形成を実施。</a:t>
                      </a: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a:extLst>
              <a:ext uri="{FF2B5EF4-FFF2-40B4-BE49-F238E27FC236}">
                <a16:creationId xmlns:a16="http://schemas.microsoft.com/office/drawing/2014/main" id="{93CFFAAB-6B73-4634-B717-455ECF207302}"/>
              </a:ext>
            </a:extLst>
          </p:cNvPr>
          <p:cNvSpPr>
            <a:spLocks noChangeArrowheads="1"/>
          </p:cNvSpPr>
          <p:nvPr/>
        </p:nvSpPr>
        <p:spPr bwMode="auto">
          <a:xfrm>
            <a:off x="6194823" y="6166275"/>
            <a:ext cx="1359097" cy="234417"/>
          </a:xfrm>
          <a:prstGeom prst="rect">
            <a:avLst/>
          </a:prstGeom>
          <a:noFill/>
          <a:ln w="9525" algn="ctr">
            <a:noFill/>
            <a:round/>
            <a:headEnd/>
            <a:tailEnd/>
          </a:ln>
        </p:spPr>
        <p:txBody>
          <a:bodyPr/>
          <a:lstStyle/>
          <a:p>
            <a:pPr algn="ctr" eaLnBrk="0" fontAlgn="base" hangingPunct="0">
              <a:spcBef>
                <a:spcPct val="0"/>
              </a:spcBef>
              <a:spcAft>
                <a:spcPct val="0"/>
              </a:spcAft>
            </a:pPr>
            <a:r>
              <a:rPr lang="ja-JP" altLang="en-US" sz="1200" b="1" dirty="0">
                <a:solidFill>
                  <a:prstClr val="black"/>
                </a:solidFill>
                <a:latin typeface="Meiryo UI" panose="020B0604030504040204" pitchFamily="50" charset="-128"/>
                <a:ea typeface="Meiryo UI" panose="020B0604030504040204" pitchFamily="50" charset="-128"/>
              </a:rPr>
              <a:t>▲ミスト設置場所</a:t>
            </a:r>
          </a:p>
        </p:txBody>
      </p:sp>
      <p:sp>
        <p:nvSpPr>
          <p:cNvPr id="4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22</a:t>
            </a:r>
            <a:endParaRPr lang="ja-JP" altLang="en-US" sz="2200" b="1" dirty="0">
              <a:latin typeface="Meiryo UI" panose="020B0604030504040204" pitchFamily="50" charset="-128"/>
              <a:ea typeface="Meiryo UI" panose="020B0604030504040204" pitchFamily="50" charset="-128"/>
            </a:endParaRPr>
          </a:p>
        </p:txBody>
      </p:sp>
      <p:sp>
        <p:nvSpPr>
          <p:cNvPr id="50" name="正方形/長方形 49"/>
          <p:cNvSpPr/>
          <p:nvPr/>
        </p:nvSpPr>
        <p:spPr>
          <a:xfrm>
            <a:off x="167546" y="2863576"/>
            <a:ext cx="8753169" cy="36673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a:off x="355367" y="2764506"/>
            <a:ext cx="1316489" cy="312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計画概要</a:t>
            </a:r>
          </a:p>
        </p:txBody>
      </p:sp>
    </p:spTree>
    <p:extLst>
      <p:ext uri="{BB962C8B-B14F-4D97-AF65-F5344CB8AC3E}">
        <p14:creationId xmlns:p14="http://schemas.microsoft.com/office/powerpoint/2010/main" val="2372833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暑さ対策の取り組みにあたって</a:t>
            </a:r>
          </a:p>
        </p:txBody>
      </p:sp>
      <p:graphicFrame>
        <p:nvGraphicFramePr>
          <p:cNvPr id="3" name="表 2"/>
          <p:cNvGraphicFramePr>
            <a:graphicFrameLocks noGrp="1"/>
          </p:cNvGraphicFramePr>
          <p:nvPr>
            <p:extLst>
              <p:ext uri="{D42A27DB-BD31-4B8C-83A1-F6EECF244321}">
                <p14:modId xmlns:p14="http://schemas.microsoft.com/office/powerpoint/2010/main" val="2681815394"/>
              </p:ext>
            </p:extLst>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■令和３年</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度から全国展開が始ま</a:t>
                      </a:r>
                      <a:r>
                        <a:rPr kumimoji="1" lang="ja-JP" altLang="en-US" sz="2000" strike="no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った</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熱中症警戒アラートについて周知</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1058804" y="2581517"/>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1" name="テキスト ボックス 10">
            <a:extLst>
              <a:ext uri="{FF2B5EF4-FFF2-40B4-BE49-F238E27FC236}">
                <a16:creationId xmlns:a16="http://schemas.microsoft.com/office/drawing/2014/main" id="{AE3A1979-2351-4FD5-8B61-981D07FC191A}"/>
              </a:ext>
            </a:extLst>
          </p:cNvPr>
          <p:cNvSpPr txBox="1"/>
          <p:nvPr/>
        </p:nvSpPr>
        <p:spPr>
          <a:xfrm>
            <a:off x="273395" y="1185453"/>
            <a:ext cx="8564515" cy="1077218"/>
          </a:xfrm>
          <a:prstGeom prst="rect">
            <a:avLst/>
          </a:prstGeom>
          <a:noFill/>
        </p:spPr>
        <p:txBody>
          <a:bodyPr wrap="square" rtlCol="0">
            <a:spAutoFit/>
          </a:bodyPr>
          <a:lstStyle/>
          <a:p>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熱中症の危険性が極めて高い暑熱環境になると予想される日の前日または当日に、</a:t>
            </a:r>
            <a:r>
              <a:rPr kumimoji="1" lang="ja-JP" altLang="en-US" sz="2400" b="1" dirty="0">
                <a:ln w="0">
                  <a:noFill/>
                </a:ln>
                <a:effectLst>
                  <a:glow rad="101600">
                    <a:schemeClr val="bg1"/>
                  </a:glow>
                </a:effectLst>
                <a:latin typeface="BIZ UDPゴシック" panose="020B0400000000000000" pitchFamily="50" charset="-128"/>
                <a:ea typeface="BIZ UDPゴシック" panose="020B0400000000000000" pitchFamily="50" charset="-128"/>
              </a:rPr>
              <a:t>「</a:t>
            </a:r>
            <a:r>
              <a:rPr kumimoji="1" lang="ja-JP" altLang="en-US" sz="2400" b="1" dirty="0">
                <a:ln w="0">
                  <a:noFill/>
                </a:ln>
                <a:solidFill>
                  <a:srgbClr val="FF0000"/>
                </a:solidFill>
                <a:effectLst>
                  <a:glow rad="101600">
                    <a:schemeClr val="bg1"/>
                  </a:glow>
                </a:effectLst>
                <a:latin typeface="BIZ UDPゴシック" panose="020B0400000000000000" pitchFamily="50" charset="-128"/>
                <a:ea typeface="BIZ UDPゴシック" panose="020B0400000000000000" pitchFamily="50" charset="-128"/>
              </a:rPr>
              <a:t>熱中症警戒アラート</a:t>
            </a:r>
            <a:r>
              <a:rPr kumimoji="1" lang="ja-JP" altLang="en-US" sz="2400" b="1" dirty="0">
                <a:ln w="0">
                  <a:noFill/>
                </a:ln>
                <a:effectLst>
                  <a:glow rad="101600">
                    <a:schemeClr val="bg1"/>
                  </a:glow>
                </a:effectLst>
                <a:latin typeface="BIZ UDPゴシック" panose="020B0400000000000000" pitchFamily="50" charset="-128"/>
                <a:ea typeface="BIZ UDPゴシック" panose="020B0400000000000000" pitchFamily="50" charset="-128"/>
              </a:rPr>
              <a:t>」</a:t>
            </a:r>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が発表されます。</a:t>
            </a:r>
            <a:endParaRPr kumimoji="1" lang="en-US" altLang="ja-JP" sz="2000" b="1" dirty="0">
              <a:ln w="0">
                <a:noFill/>
              </a:ln>
              <a:effectLst>
                <a:glow rad="101600">
                  <a:schemeClr val="bg1"/>
                </a:glow>
              </a:effectLst>
              <a:latin typeface="BIZ UDPゴシック" panose="020B0400000000000000" pitchFamily="50" charset="-128"/>
              <a:ea typeface="BIZ UDPゴシック" panose="020B0400000000000000" pitchFamily="50" charset="-128"/>
            </a:endParaRPr>
          </a:p>
          <a:p>
            <a:pPr algn="r"/>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（基本的には都道府県ごとに発表）</a:t>
            </a:r>
          </a:p>
        </p:txBody>
      </p:sp>
      <p:sp>
        <p:nvSpPr>
          <p:cNvPr id="12" name="タイトル 1">
            <a:extLst>
              <a:ext uri="{FF2B5EF4-FFF2-40B4-BE49-F238E27FC236}">
                <a16:creationId xmlns:a16="http://schemas.microsoft.com/office/drawing/2014/main" id="{FD9D370E-D74F-4181-A66F-E4A22400CA2B}"/>
              </a:ext>
            </a:extLst>
          </p:cNvPr>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３</a:t>
            </a:r>
          </a:p>
        </p:txBody>
      </p:sp>
      <p:sp>
        <p:nvSpPr>
          <p:cNvPr id="19" name="角丸四角形 18"/>
          <p:cNvSpPr/>
          <p:nvPr/>
        </p:nvSpPr>
        <p:spPr>
          <a:xfrm>
            <a:off x="414941" y="2315299"/>
            <a:ext cx="3888887" cy="4085810"/>
          </a:xfrm>
          <a:prstGeom prst="roundRect">
            <a:avLst>
              <a:gd name="adj" fmla="val 4437"/>
            </a:avLst>
          </a:prstGeom>
          <a:solidFill>
            <a:schemeClr val="accent4">
              <a:lumMod val="20000"/>
              <a:lumOff val="80000"/>
            </a:schemeClr>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76C0202-0979-4B7C-9F1C-69B89DABD88B}"/>
              </a:ext>
            </a:extLst>
          </p:cNvPr>
          <p:cNvSpPr txBox="1"/>
          <p:nvPr/>
        </p:nvSpPr>
        <p:spPr>
          <a:xfrm>
            <a:off x="436439" y="2664704"/>
            <a:ext cx="3950752" cy="3785652"/>
          </a:xfrm>
          <a:prstGeom prst="rect">
            <a:avLst/>
          </a:prstGeom>
          <a:noFill/>
        </p:spPr>
        <p:txBody>
          <a:bodyPr wrap="square" rtlCol="0">
            <a:spAutoFit/>
          </a:bodyPr>
          <a:lstStyle/>
          <a:p>
            <a:pPr>
              <a:lnSpc>
                <a:spcPts val="2400"/>
              </a:lnSpc>
            </a:pPr>
            <a:r>
              <a:rPr kumimoji="1" lang="ja-JP" altLang="en-US" sz="1600" dirty="0"/>
              <a:t> </a:t>
            </a:r>
            <a:r>
              <a:rPr kumimoji="1" lang="ja-JP" altLang="en-US" sz="1400" dirty="0">
                <a:latin typeface="BIZ UDPゴシック" panose="020B0400000000000000" pitchFamily="50" charset="-128"/>
                <a:ea typeface="BIZ UDPゴシック" panose="020B0400000000000000" pitchFamily="50" charset="-128"/>
              </a:rPr>
              <a:t>◆暑さ指数</a:t>
            </a:r>
            <a:r>
              <a:rPr lang="en-US" altLang="ja-JP" sz="1400" baseline="300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の予測値が都道府県内の</a:t>
            </a:r>
            <a:endParaRPr kumimoji="1" lang="en-US" altLang="ja-JP" sz="1400" dirty="0">
              <a:latin typeface="BIZ UDPゴシック" panose="020B0400000000000000" pitchFamily="50" charset="-128"/>
              <a:ea typeface="BIZ UDPゴシック" panose="020B0400000000000000" pitchFamily="50" charset="-128"/>
            </a:endParaRPr>
          </a:p>
          <a:p>
            <a:pPr>
              <a:lnSpc>
                <a:spcPts val="2200"/>
              </a:lnSpc>
            </a:pPr>
            <a:r>
              <a:rPr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どこかで</a:t>
            </a:r>
            <a:r>
              <a:rPr kumimoji="1" lang="en-US" altLang="ja-JP" sz="1400" dirty="0">
                <a:latin typeface="BIZ UDPゴシック" panose="020B0400000000000000" pitchFamily="50" charset="-128"/>
                <a:ea typeface="BIZ UDPゴシック" panose="020B0400000000000000" pitchFamily="50" charset="-128"/>
              </a:rPr>
              <a:t>33</a:t>
            </a:r>
            <a:r>
              <a:rPr kumimoji="1" lang="ja-JP" altLang="en-US" sz="1400" dirty="0">
                <a:latin typeface="BIZ UDPゴシック" panose="020B0400000000000000" pitchFamily="50" charset="-128"/>
                <a:ea typeface="BIZ UDPゴシック" panose="020B0400000000000000" pitchFamily="50" charset="-128"/>
              </a:rPr>
              <a:t>以上になる場合の、</a:t>
            </a:r>
            <a:r>
              <a:rPr kumimoji="1" lang="ja-JP" altLang="en-US" sz="1600" dirty="0">
                <a:solidFill>
                  <a:srgbClr val="FF0066"/>
                </a:solidFill>
                <a:latin typeface="BIZ UDPゴシック" panose="020B0400000000000000" pitchFamily="50" charset="-128"/>
                <a:ea typeface="BIZ UDPゴシック" panose="020B0400000000000000" pitchFamily="50" charset="-128"/>
              </a:rPr>
              <a:t>前日</a:t>
            </a:r>
            <a:endParaRPr kumimoji="1" lang="en-US" altLang="ja-JP" sz="1600" dirty="0">
              <a:solidFill>
                <a:srgbClr val="FF0066"/>
              </a:solidFill>
              <a:latin typeface="BIZ UDPゴシック" panose="020B0400000000000000" pitchFamily="50" charset="-128"/>
              <a:ea typeface="BIZ UDPゴシック" panose="020B0400000000000000" pitchFamily="50" charset="-128"/>
            </a:endParaRPr>
          </a:p>
          <a:p>
            <a:pPr>
              <a:lnSpc>
                <a:spcPts val="2200"/>
              </a:lnSpc>
            </a:pPr>
            <a:r>
              <a:rPr lang="en-US" altLang="ja-JP" sz="1600" dirty="0">
                <a:solidFill>
                  <a:srgbClr val="FF0066"/>
                </a:solidFill>
                <a:latin typeface="BIZ UDPゴシック" panose="020B0400000000000000" pitchFamily="50" charset="-128"/>
                <a:ea typeface="BIZ UDPゴシック" panose="020B0400000000000000" pitchFamily="50" charset="-128"/>
              </a:rPr>
              <a:t>    </a:t>
            </a:r>
            <a:r>
              <a:rPr kumimoji="1" lang="en-US" altLang="ja-JP" sz="1600" dirty="0">
                <a:solidFill>
                  <a:srgbClr val="FF0066"/>
                </a:solidFill>
                <a:latin typeface="BIZ UDPゴシック" panose="020B0400000000000000" pitchFamily="50" charset="-128"/>
                <a:ea typeface="BIZ UDPゴシック" panose="020B0400000000000000" pitchFamily="50" charset="-128"/>
              </a:rPr>
              <a:t>17</a:t>
            </a:r>
            <a:r>
              <a:rPr kumimoji="1" lang="ja-JP" altLang="en-US" sz="1600" dirty="0">
                <a:solidFill>
                  <a:srgbClr val="FF0066"/>
                </a:solidFill>
                <a:latin typeface="BIZ UDPゴシック" panose="020B0400000000000000" pitchFamily="50" charset="-128"/>
                <a:ea typeface="BIZ UDPゴシック" panose="020B0400000000000000" pitchFamily="50" charset="-128"/>
              </a:rPr>
              <a:t>時ごろ</a:t>
            </a:r>
            <a:r>
              <a:rPr lang="ja-JP" altLang="en-US" sz="1400" dirty="0">
                <a:latin typeface="BIZ UDPゴシック" panose="020B0400000000000000" pitchFamily="50" charset="-128"/>
                <a:ea typeface="BIZ UDPゴシック" panose="020B0400000000000000" pitchFamily="50" charset="-128"/>
              </a:rPr>
              <a:t>、または、</a:t>
            </a:r>
            <a:r>
              <a:rPr kumimoji="1" lang="ja-JP" altLang="en-US" sz="1600" dirty="0">
                <a:solidFill>
                  <a:srgbClr val="FF0066"/>
                </a:solidFill>
                <a:latin typeface="BIZ UDPゴシック" panose="020B0400000000000000" pitchFamily="50" charset="-128"/>
                <a:ea typeface="BIZ UDPゴシック" panose="020B0400000000000000" pitchFamily="50" charset="-128"/>
              </a:rPr>
              <a:t>当日</a:t>
            </a:r>
            <a:r>
              <a:rPr lang="ja-JP" altLang="en-US" sz="1600" dirty="0">
                <a:solidFill>
                  <a:srgbClr val="FF0066"/>
                </a:solidFill>
                <a:latin typeface="BIZ UDPゴシック" panose="020B0400000000000000" pitchFamily="50" charset="-128"/>
                <a:ea typeface="BIZ UDPゴシック" panose="020B0400000000000000" pitchFamily="50" charset="-128"/>
              </a:rPr>
              <a:t>５</a:t>
            </a:r>
            <a:r>
              <a:rPr kumimoji="1" lang="ja-JP" altLang="en-US" sz="1600" dirty="0">
                <a:solidFill>
                  <a:srgbClr val="FF0066"/>
                </a:solidFill>
                <a:latin typeface="BIZ UDPゴシック" panose="020B0400000000000000" pitchFamily="50" charset="-128"/>
                <a:ea typeface="BIZ UDPゴシック" panose="020B0400000000000000" pitchFamily="50" charset="-128"/>
              </a:rPr>
              <a:t>時ごろ</a:t>
            </a:r>
            <a:endParaRPr kumimoji="1" lang="en-US" altLang="ja-JP" sz="1600" dirty="0">
              <a:solidFill>
                <a:srgbClr val="FF0066"/>
              </a:solidFill>
              <a:latin typeface="BIZ UDPゴシック" panose="020B0400000000000000" pitchFamily="50" charset="-128"/>
              <a:ea typeface="BIZ UDPゴシック" panose="020B0400000000000000" pitchFamily="50" charset="-128"/>
            </a:endParaRPr>
          </a:p>
          <a:p>
            <a:pPr lvl="0">
              <a:lnSpc>
                <a:spcPts val="2200"/>
              </a:lnSpc>
            </a:pPr>
            <a:r>
              <a:rPr kumimoji="1" lang="ja-JP" altLang="en-US" sz="1200" dirty="0">
                <a:solidFill>
                  <a:prstClr val="black"/>
                </a:solidFill>
                <a:latin typeface="BIZ UDPゴシック" panose="020B0400000000000000" pitchFamily="50" charset="-128"/>
                <a:ea typeface="BIZ UDPゴシック" panose="020B0400000000000000" pitchFamily="50" charset="-128"/>
              </a:rPr>
              <a:t>　　</a:t>
            </a: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暑さ指数とは、気温・湿度なども</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lnSpc>
                <a:spcPts val="2200"/>
              </a:lnSpc>
            </a:pPr>
            <a:r>
              <a:rPr kumimoji="1" lang="ja-JP" altLang="en-US" sz="1200" dirty="0">
                <a:solidFill>
                  <a:prstClr val="black"/>
                </a:solidFill>
                <a:latin typeface="BIZ UDPゴシック" panose="020B0400000000000000" pitchFamily="50" charset="-128"/>
                <a:ea typeface="BIZ UDPゴシック" panose="020B0400000000000000" pitchFamily="50" charset="-128"/>
              </a:rPr>
              <a:t>　　　考慮した</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a:solidFill>
                  <a:prstClr val="black"/>
                </a:solidFill>
                <a:latin typeface="BIZ UDPゴシック" panose="020B0400000000000000" pitchFamily="50" charset="-128"/>
                <a:ea typeface="BIZ UDPゴシック" panose="020B0400000000000000" pitchFamily="50" charset="-128"/>
              </a:rPr>
              <a:t>熱中症のための数値です。</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lnSpc>
                <a:spcPts val="1800"/>
              </a:lnSpc>
            </a:pP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a:lnSpc>
                <a:spcPts val="2400"/>
              </a:lnSpc>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kumimoji="1" lang="ja-JP" altLang="en-US" sz="1400" dirty="0">
                <a:solidFill>
                  <a:prstClr val="black"/>
                </a:solidFill>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気象庁と環境省の</a:t>
            </a:r>
            <a:r>
              <a:rPr kumimoji="1" lang="ja-JP" altLang="en-US" sz="1600" dirty="0">
                <a:solidFill>
                  <a:srgbClr val="FF0066"/>
                </a:solidFill>
                <a:latin typeface="BIZ UDPゴシック" panose="020B0400000000000000" pitchFamily="50" charset="-128"/>
                <a:ea typeface="BIZ UDPゴシック" panose="020B0400000000000000" pitchFamily="50" charset="-128"/>
              </a:rPr>
              <a:t>ウェブサイト</a:t>
            </a:r>
            <a:r>
              <a:rPr kumimoji="1" lang="ja-JP" altLang="en-US" sz="1400" dirty="0">
                <a:solidFill>
                  <a:srgbClr val="FF0066"/>
                </a:solidFill>
                <a:latin typeface="BIZ UDPゴシック" panose="020B0400000000000000" pitchFamily="50" charset="-128"/>
                <a:ea typeface="BIZ UDPゴシック" panose="020B0400000000000000" pitchFamily="50" charset="-128"/>
              </a:rPr>
              <a:t>、</a:t>
            </a:r>
            <a:r>
              <a:rPr kumimoji="1" lang="ja-JP" altLang="en-US" sz="1600" dirty="0">
                <a:solidFill>
                  <a:srgbClr val="FF0066"/>
                </a:solidFill>
                <a:latin typeface="BIZ UDPゴシック" panose="020B0400000000000000" pitchFamily="50" charset="-128"/>
                <a:ea typeface="BIZ UDPゴシック" panose="020B0400000000000000" pitchFamily="50" charset="-128"/>
              </a:rPr>
              <a:t>テレビ</a:t>
            </a:r>
            <a:r>
              <a:rPr kumimoji="1" lang="ja-JP" altLang="en-US" sz="1400" dirty="0">
                <a:solidFill>
                  <a:srgbClr val="FF0066"/>
                </a:solidFill>
                <a:latin typeface="BIZ UDPゴシック" panose="020B0400000000000000" pitchFamily="50" charset="-128"/>
                <a:ea typeface="BIZ UDPゴシック" panose="020B0400000000000000" pitchFamily="50" charset="-128"/>
              </a:rPr>
              <a:t>、</a:t>
            </a:r>
            <a:endParaRPr kumimoji="1" lang="en-US" altLang="ja-JP" sz="1400" dirty="0">
              <a:solidFill>
                <a:srgbClr val="FF0066"/>
              </a:solidFill>
              <a:latin typeface="BIZ UDPゴシック" panose="020B0400000000000000" pitchFamily="50" charset="-128"/>
              <a:ea typeface="BIZ UDPゴシック" panose="020B0400000000000000" pitchFamily="50" charset="-128"/>
            </a:endParaRPr>
          </a:p>
          <a:p>
            <a:pPr>
              <a:lnSpc>
                <a:spcPts val="2200"/>
              </a:lnSpc>
            </a:pPr>
            <a:r>
              <a:rPr lang="en-US" altLang="ja-JP" sz="1400" dirty="0">
                <a:solidFill>
                  <a:srgbClr val="FF0066"/>
                </a:solidFill>
                <a:latin typeface="BIZ UDPゴシック" panose="020B0400000000000000" pitchFamily="50" charset="-128"/>
                <a:ea typeface="BIZ UDPゴシック" panose="020B0400000000000000" pitchFamily="50" charset="-128"/>
              </a:rPr>
              <a:t>    </a:t>
            </a:r>
            <a:r>
              <a:rPr kumimoji="1" lang="ja-JP" altLang="en-US" sz="1600" dirty="0">
                <a:solidFill>
                  <a:srgbClr val="FF0066"/>
                </a:solidFill>
                <a:latin typeface="BIZ UDPゴシック" panose="020B0400000000000000" pitchFamily="50" charset="-128"/>
                <a:ea typeface="BIZ UDPゴシック" panose="020B0400000000000000" pitchFamily="50" charset="-128"/>
              </a:rPr>
              <a:t>各種天気予報情報サイト</a:t>
            </a:r>
            <a:r>
              <a:rPr kumimoji="1" lang="ja-JP" altLang="en-US" sz="1400" dirty="0">
                <a:latin typeface="BIZ UDPゴシック" panose="020B0400000000000000" pitchFamily="50" charset="-128"/>
                <a:ea typeface="BIZ UDPゴシック" panose="020B0400000000000000" pitchFamily="50" charset="-128"/>
              </a:rPr>
              <a:t>などで確認</a:t>
            </a:r>
            <a:endParaRPr kumimoji="1" lang="en-US" altLang="ja-JP" sz="1400" dirty="0">
              <a:latin typeface="BIZ UDPゴシック" panose="020B0400000000000000" pitchFamily="50" charset="-128"/>
              <a:ea typeface="BIZ UDPゴシック" panose="020B0400000000000000" pitchFamily="50" charset="-128"/>
            </a:endParaRPr>
          </a:p>
          <a:p>
            <a:pPr>
              <a:lnSpc>
                <a:spcPts val="2200"/>
              </a:lnSpc>
            </a:pPr>
            <a:r>
              <a:rPr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することができます。</a:t>
            </a:r>
            <a:endParaRPr kumimoji="1" lang="en-US" altLang="ja-JP" sz="1400" dirty="0">
              <a:latin typeface="BIZ UDPゴシック" panose="020B0400000000000000" pitchFamily="50" charset="-128"/>
              <a:ea typeface="BIZ UDPゴシック" panose="020B0400000000000000" pitchFamily="50" charset="-128"/>
            </a:endParaRPr>
          </a:p>
          <a:p>
            <a:pPr>
              <a:lnSpc>
                <a:spcPts val="2400"/>
              </a:lnSpc>
            </a:pPr>
            <a:endParaRPr lang="en-US" altLang="ja-JP" sz="1400" dirty="0">
              <a:latin typeface="BIZ UDPゴシック" panose="020B0400000000000000" pitchFamily="50" charset="-128"/>
              <a:ea typeface="BIZ UDPゴシック" panose="020B0400000000000000" pitchFamily="50" charset="-128"/>
            </a:endParaRPr>
          </a:p>
          <a:p>
            <a:pPr>
              <a:lnSpc>
                <a:spcPts val="2400"/>
              </a:lnSpc>
            </a:pPr>
            <a:r>
              <a:rPr lang="ja-JP" altLang="en-US" sz="1400" dirty="0">
                <a:latin typeface="BIZ UDPゴシック" panose="020B0400000000000000" pitchFamily="50" charset="-128"/>
                <a:ea typeface="BIZ UDPゴシック" panose="020B0400000000000000" pitchFamily="50" charset="-128"/>
              </a:rPr>
              <a:t>◆ 熱中症警戒アラートの</a:t>
            </a:r>
            <a:r>
              <a:rPr kumimoji="1" lang="ja-JP" altLang="en-US" sz="1600" dirty="0">
                <a:solidFill>
                  <a:srgbClr val="FF0066"/>
                </a:solidFill>
                <a:latin typeface="BIZ UDPゴシック" panose="020B0400000000000000" pitchFamily="50" charset="-128"/>
                <a:ea typeface="BIZ UDPゴシック" panose="020B0400000000000000" pitchFamily="50" charset="-128"/>
              </a:rPr>
              <a:t>メール配信サー</a:t>
            </a:r>
            <a:endParaRPr kumimoji="1" lang="en-US" altLang="ja-JP" sz="1600" dirty="0">
              <a:solidFill>
                <a:srgbClr val="FF0066"/>
              </a:solidFill>
              <a:latin typeface="BIZ UDPゴシック" panose="020B0400000000000000" pitchFamily="50" charset="-128"/>
              <a:ea typeface="BIZ UDPゴシック" panose="020B0400000000000000" pitchFamily="50" charset="-128"/>
            </a:endParaRPr>
          </a:p>
          <a:p>
            <a:pPr>
              <a:lnSpc>
                <a:spcPts val="2200"/>
              </a:lnSpc>
            </a:pPr>
            <a:r>
              <a:rPr lang="en-US" altLang="ja-JP" sz="1600" dirty="0">
                <a:solidFill>
                  <a:srgbClr val="FF0066"/>
                </a:solidFill>
                <a:latin typeface="BIZ UDPゴシック" panose="020B0400000000000000" pitchFamily="50" charset="-128"/>
                <a:ea typeface="BIZ UDPゴシック" panose="020B0400000000000000" pitchFamily="50" charset="-128"/>
              </a:rPr>
              <a:t>    </a:t>
            </a:r>
            <a:r>
              <a:rPr kumimoji="1" lang="ja-JP" altLang="en-US" sz="1600" dirty="0">
                <a:solidFill>
                  <a:srgbClr val="FF0066"/>
                </a:solidFill>
                <a:latin typeface="BIZ UDPゴシック" panose="020B0400000000000000" pitchFamily="50" charset="-128"/>
                <a:ea typeface="BIZ UDPゴシック" panose="020B0400000000000000" pitchFamily="50" charset="-128"/>
              </a:rPr>
              <a:t>ビス</a:t>
            </a:r>
            <a:r>
              <a:rPr lang="ja-JP" altLang="en-US" sz="1400" dirty="0">
                <a:latin typeface="BIZ UDPゴシック" panose="020B0400000000000000" pitchFamily="50" charset="-128"/>
                <a:ea typeface="BIZ UDPゴシック" panose="020B0400000000000000" pitchFamily="50" charset="-128"/>
              </a:rPr>
              <a:t>（要登録・無料</a:t>
            </a:r>
            <a:r>
              <a:rPr lang="en-US" altLang="ja-JP" sz="1400" baseline="300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）があります。</a:t>
            </a:r>
            <a:endParaRPr lang="en-US" altLang="ja-JP" sz="1400" dirty="0">
              <a:latin typeface="BIZ UDPゴシック" panose="020B0400000000000000" pitchFamily="50" charset="-128"/>
              <a:ea typeface="BIZ UDPゴシック" panose="020B0400000000000000" pitchFamily="50" charset="-128"/>
            </a:endParaRPr>
          </a:p>
          <a:p>
            <a:pPr>
              <a:lnSpc>
                <a:spcPts val="2000"/>
              </a:lnSpc>
            </a:pPr>
            <a:r>
              <a:rPr lang="ja-JP" altLang="en-US" sz="140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 情報取得にかかる通信料は利用者の負担となります。</a:t>
            </a:r>
          </a:p>
        </p:txBody>
      </p:sp>
      <p:sp>
        <p:nvSpPr>
          <p:cNvPr id="22" name="テキスト ボックス 21">
            <a:extLst>
              <a:ext uri="{FF2B5EF4-FFF2-40B4-BE49-F238E27FC236}">
                <a16:creationId xmlns:a16="http://schemas.microsoft.com/office/drawing/2014/main" id="{C2D58A79-69AC-4890-BF33-E59583720A65}"/>
              </a:ext>
            </a:extLst>
          </p:cNvPr>
          <p:cNvSpPr txBox="1"/>
          <p:nvPr/>
        </p:nvSpPr>
        <p:spPr>
          <a:xfrm>
            <a:off x="733351" y="2315300"/>
            <a:ext cx="3437546" cy="41293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pP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どのように発表されるの？</a:t>
            </a:r>
          </a:p>
        </p:txBody>
      </p:sp>
      <p:sp>
        <p:nvSpPr>
          <p:cNvPr id="40" name="角丸四角形 39"/>
          <p:cNvSpPr/>
          <p:nvPr/>
        </p:nvSpPr>
        <p:spPr>
          <a:xfrm>
            <a:off x="4671755" y="2326435"/>
            <a:ext cx="3857311" cy="3246517"/>
          </a:xfrm>
          <a:prstGeom prst="roundRect">
            <a:avLst>
              <a:gd name="adj" fmla="val 4542"/>
            </a:avLst>
          </a:prstGeom>
          <a:solidFill>
            <a:schemeClr val="accent4">
              <a:lumMod val="20000"/>
              <a:lumOff val="80000"/>
            </a:schemeClr>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229EEF30-3600-4F62-8204-60E451BCBDCE}"/>
              </a:ext>
            </a:extLst>
          </p:cNvPr>
          <p:cNvSpPr txBox="1"/>
          <p:nvPr/>
        </p:nvSpPr>
        <p:spPr>
          <a:xfrm>
            <a:off x="4776631" y="3015177"/>
            <a:ext cx="3760322" cy="2554545"/>
          </a:xfrm>
          <a:prstGeom prst="rect">
            <a:avLst/>
          </a:prstGeom>
          <a:noFill/>
        </p:spPr>
        <p:txBody>
          <a:bodyPr wrap="square" rtlCol="0">
            <a:spAutoFit/>
          </a:bodyPr>
          <a:lstStyle>
            <a:defPPr>
              <a:defRPr lang="en-US"/>
            </a:defPPr>
            <a:lvl1pPr>
              <a:lnSpc>
                <a:spcPct val="150000"/>
              </a:lnSpc>
              <a:defRPr kumimoji="1" sz="1600"/>
            </a:lvl1pPr>
          </a:lstStyle>
          <a:p>
            <a:pPr>
              <a:lnSpc>
                <a:spcPts val="2400"/>
              </a:lnSpc>
            </a:pPr>
            <a:r>
              <a:rPr lang="ja-JP" altLang="en-US" dirty="0">
                <a:latin typeface="BIZ UDPゴシック" panose="020B0400000000000000" pitchFamily="50" charset="-128"/>
                <a:ea typeface="BIZ UDPゴシック" panose="020B0400000000000000" pitchFamily="50" charset="-128"/>
              </a:rPr>
              <a:t>◆外での運動や活動を</a:t>
            </a:r>
            <a:r>
              <a:rPr lang="ja-JP" altLang="en-US" dirty="0">
                <a:solidFill>
                  <a:srgbClr val="FF0066"/>
                </a:solidFill>
                <a:latin typeface="BIZ UDPゴシック" panose="020B0400000000000000" pitchFamily="50" charset="-128"/>
                <a:ea typeface="BIZ UDPゴシック" panose="020B0400000000000000" pitchFamily="50" charset="-128"/>
              </a:rPr>
              <a:t>中止・延期</a:t>
            </a:r>
            <a:r>
              <a:rPr lang="ja-JP" altLang="en-US" dirty="0">
                <a:latin typeface="BIZ UDPゴシック" panose="020B0400000000000000" pitchFamily="50" charset="-128"/>
                <a:ea typeface="BIZ UDPゴシック" panose="020B0400000000000000" pitchFamily="50" charset="-128"/>
              </a:rPr>
              <a:t>する</a:t>
            </a:r>
          </a:p>
          <a:p>
            <a:pPr>
              <a:lnSpc>
                <a:spcPts val="2400"/>
              </a:lnSpc>
            </a:pPr>
            <a:r>
              <a:rPr lang="ja-JP" altLang="en-US" dirty="0">
                <a:latin typeface="BIZ UDPゴシック" panose="020B0400000000000000" pitchFamily="50" charset="-128"/>
                <a:ea typeface="BIZ UDPゴシック" panose="020B0400000000000000" pitchFamily="50" charset="-128"/>
              </a:rPr>
              <a:t>◆高齢者など熱中症のリスクが高い</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人に注意するように</a:t>
            </a:r>
            <a:r>
              <a:rPr lang="ja-JP" altLang="en-US" dirty="0">
                <a:solidFill>
                  <a:srgbClr val="FF0066"/>
                </a:solidFill>
                <a:latin typeface="BIZ UDPゴシック" panose="020B0400000000000000" pitchFamily="50" charset="-128"/>
                <a:ea typeface="BIZ UDPゴシック" panose="020B0400000000000000" pitchFamily="50" charset="-128"/>
              </a:rPr>
              <a:t>声をかける</a:t>
            </a:r>
            <a:endParaRPr lang="en-US" altLang="ja-JP" dirty="0">
              <a:solidFill>
                <a:srgbClr val="FF0066"/>
              </a:solidFill>
              <a:latin typeface="BIZ UDPゴシック" panose="020B0400000000000000" pitchFamily="50" charset="-128"/>
              <a:ea typeface="BIZ UDPゴシック" panose="020B0400000000000000" pitchFamily="50" charset="-128"/>
            </a:endParaRPr>
          </a:p>
          <a:p>
            <a:pPr>
              <a:lnSpc>
                <a:spcPts val="2400"/>
              </a:lnSpc>
            </a:pPr>
            <a:r>
              <a:rPr lang="ja-JP" altLang="en-US" dirty="0">
                <a:latin typeface="BIZ UDPゴシック" panose="020B0400000000000000" pitchFamily="50" charset="-128"/>
                <a:ea typeface="BIZ UDPゴシック" panose="020B0400000000000000" pitchFamily="50" charset="-128"/>
              </a:rPr>
              <a:t>◆</a:t>
            </a:r>
            <a:r>
              <a:rPr lang="ja-JP" altLang="en-US" dirty="0">
                <a:solidFill>
                  <a:srgbClr val="FF0066"/>
                </a:solidFill>
                <a:latin typeface="BIZ UDPゴシック" panose="020B0400000000000000" pitchFamily="50" charset="-128"/>
                <a:ea typeface="BIZ UDPゴシック" panose="020B0400000000000000" pitchFamily="50" charset="-128"/>
              </a:rPr>
              <a:t>軽装</a:t>
            </a:r>
            <a:r>
              <a:rPr lang="ja-JP" altLang="en-US" dirty="0">
                <a:latin typeface="BIZ UDPゴシック" panose="020B0400000000000000" pitchFamily="50" charset="-128"/>
                <a:ea typeface="BIZ UDPゴシック" panose="020B0400000000000000" pitchFamily="50" charset="-128"/>
              </a:rPr>
              <a:t>かつ</a:t>
            </a:r>
            <a:r>
              <a:rPr lang="ja-JP" altLang="en-US" dirty="0">
                <a:solidFill>
                  <a:srgbClr val="FF0066"/>
                </a:solidFill>
                <a:latin typeface="BIZ UDPゴシック" panose="020B0400000000000000" pitchFamily="50" charset="-128"/>
                <a:ea typeface="BIZ UDPゴシック" panose="020B0400000000000000" pitchFamily="50" charset="-128"/>
              </a:rPr>
              <a:t>こまめな水分、塩分補給</a:t>
            </a:r>
            <a:r>
              <a:rPr lang="ja-JP" altLang="en-US" dirty="0">
                <a:latin typeface="BIZ UDPゴシック" panose="020B0400000000000000" pitchFamily="50" charset="-128"/>
                <a:ea typeface="BIZ UDPゴシック" panose="020B0400000000000000" pitchFamily="50" charset="-128"/>
              </a:rPr>
              <a:t>を</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ja-JP" altLang="en-US" dirty="0">
                <a:latin typeface="BIZ UDPゴシック" panose="020B0400000000000000" pitchFamily="50" charset="-128"/>
                <a:ea typeface="BIZ UDPゴシック" panose="020B0400000000000000" pitchFamily="50" charset="-128"/>
              </a:rPr>
              <a:t>　 心がける</a:t>
            </a:r>
          </a:p>
          <a:p>
            <a:pPr>
              <a:lnSpc>
                <a:spcPts val="2400"/>
              </a:lnSpc>
            </a:pPr>
            <a:r>
              <a:rPr lang="ja-JP" altLang="en-US" dirty="0">
                <a:latin typeface="BIZ UDPゴシック" panose="020B0400000000000000" pitchFamily="50" charset="-128"/>
                <a:ea typeface="BIZ UDPゴシック" panose="020B0400000000000000" pitchFamily="50" charset="-128"/>
              </a:rPr>
              <a:t>◆昼夜を問わず、</a:t>
            </a:r>
            <a:r>
              <a:rPr lang="ja-JP" altLang="en-US" dirty="0">
                <a:solidFill>
                  <a:srgbClr val="FF0066"/>
                </a:solidFill>
                <a:latin typeface="BIZ UDPゴシック" panose="020B0400000000000000" pitchFamily="50" charset="-128"/>
                <a:ea typeface="BIZ UDPゴシック" panose="020B0400000000000000" pitchFamily="50" charset="-128"/>
              </a:rPr>
              <a:t>エアコンを使用</a:t>
            </a:r>
            <a:r>
              <a:rPr lang="ja-JP" altLang="en-US" dirty="0">
                <a:latin typeface="BIZ UDPゴシック" panose="020B0400000000000000" pitchFamily="50" charset="-128"/>
                <a:ea typeface="BIZ UDPゴシック" panose="020B0400000000000000" pitchFamily="50" charset="-128"/>
              </a:rPr>
              <a:t>し</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ja-JP" altLang="en-US" dirty="0">
                <a:latin typeface="BIZ UDPゴシック" panose="020B0400000000000000" pitchFamily="50" charset="-128"/>
                <a:ea typeface="BIZ UDPゴシック" panose="020B0400000000000000" pitchFamily="50" charset="-128"/>
              </a:rPr>
              <a:t>　 室内温度を調整</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ja-JP" altLang="en-US" dirty="0">
                <a:latin typeface="BIZ UDPゴシック" panose="020B0400000000000000" pitchFamily="50" charset="-128"/>
                <a:ea typeface="BIZ UDPゴシック" panose="020B0400000000000000" pitchFamily="50" charset="-128"/>
              </a:rPr>
              <a:t>◆</a:t>
            </a:r>
            <a:r>
              <a:rPr lang="ja-JP" altLang="en-US" dirty="0">
                <a:solidFill>
                  <a:srgbClr val="FF0066"/>
                </a:solidFill>
                <a:latin typeface="BIZ UDPゴシック" panose="020B0400000000000000" pitchFamily="50" charset="-128"/>
                <a:ea typeface="BIZ UDPゴシック" panose="020B0400000000000000" pitchFamily="50" charset="-128"/>
              </a:rPr>
              <a:t>クールスポット</a:t>
            </a:r>
            <a:r>
              <a:rPr lang="ja-JP" altLang="en-US" dirty="0">
                <a:latin typeface="BIZ UDPゴシック" panose="020B0400000000000000" pitchFamily="50" charset="-128"/>
                <a:ea typeface="BIZ UDPゴシック" panose="020B0400000000000000" pitchFamily="50" charset="-128"/>
              </a:rPr>
              <a:t>へ出かける</a:t>
            </a:r>
          </a:p>
        </p:txBody>
      </p:sp>
      <p:grpSp>
        <p:nvGrpSpPr>
          <p:cNvPr id="69" name="グループ化 68">
            <a:extLst>
              <a:ext uri="{FF2B5EF4-FFF2-40B4-BE49-F238E27FC236}">
                <a16:creationId xmlns:a16="http://schemas.microsoft.com/office/drawing/2014/main" id="{CEA5F573-A1E7-4E9F-B2C9-3A3CD58E1F7D}"/>
              </a:ext>
            </a:extLst>
          </p:cNvPr>
          <p:cNvGrpSpPr/>
          <p:nvPr/>
        </p:nvGrpSpPr>
        <p:grpSpPr>
          <a:xfrm>
            <a:off x="7506548" y="5003833"/>
            <a:ext cx="782549" cy="452256"/>
            <a:chOff x="2887032" y="3885204"/>
            <a:chExt cx="1552060" cy="869657"/>
          </a:xfrm>
        </p:grpSpPr>
        <p:grpSp>
          <p:nvGrpSpPr>
            <p:cNvPr id="70" name="グループ化 69">
              <a:extLst>
                <a:ext uri="{FF2B5EF4-FFF2-40B4-BE49-F238E27FC236}">
                  <a16:creationId xmlns:a16="http://schemas.microsoft.com/office/drawing/2014/main" id="{DF98CA00-E6BA-4EC6-B3AC-1374D61377FA}"/>
                </a:ext>
              </a:extLst>
            </p:cNvPr>
            <p:cNvGrpSpPr/>
            <p:nvPr/>
          </p:nvGrpSpPr>
          <p:grpSpPr>
            <a:xfrm>
              <a:off x="2924193" y="3885204"/>
              <a:ext cx="1514899" cy="631727"/>
              <a:chOff x="2924193" y="3885204"/>
              <a:chExt cx="2558217" cy="1066800"/>
            </a:xfrm>
          </p:grpSpPr>
          <p:sp>
            <p:nvSpPr>
              <p:cNvPr id="75" name="四角形: 角を丸くする 166">
                <a:extLst>
                  <a:ext uri="{FF2B5EF4-FFF2-40B4-BE49-F238E27FC236}">
                    <a16:creationId xmlns:a16="http://schemas.microsoft.com/office/drawing/2014/main" id="{023B6314-8F52-4D50-AAC2-DD1589648FFC}"/>
                  </a:ext>
                </a:extLst>
              </p:cNvPr>
              <p:cNvSpPr/>
              <p:nvPr/>
            </p:nvSpPr>
            <p:spPr>
              <a:xfrm>
                <a:off x="2924193" y="3885204"/>
                <a:ext cx="2312894" cy="699247"/>
              </a:xfrm>
              <a:prstGeom prst="roundRect">
                <a:avLst>
                  <a:gd name="adj" fmla="val 641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a:extLst>
                  <a:ext uri="{FF2B5EF4-FFF2-40B4-BE49-F238E27FC236}">
                    <a16:creationId xmlns:a16="http://schemas.microsoft.com/office/drawing/2014/main" id="{E5C4DB42-E788-4DC1-AF15-2FB9F7541360}"/>
                  </a:ext>
                </a:extLst>
              </p:cNvPr>
              <p:cNvCxnSpPr>
                <a:cxnSpLocks/>
              </p:cNvCxnSpPr>
              <p:nvPr/>
            </p:nvCxnSpPr>
            <p:spPr>
              <a:xfrm>
                <a:off x="3049699" y="4006228"/>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03CB20FF-BB9B-446D-9B7F-8BD249570F79}"/>
                  </a:ext>
                </a:extLst>
              </p:cNvPr>
              <p:cNvCxnSpPr>
                <a:cxnSpLocks/>
              </p:cNvCxnSpPr>
              <p:nvPr/>
            </p:nvCxnSpPr>
            <p:spPr>
              <a:xfrm>
                <a:off x="3049699" y="4116046"/>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6BED40D5-90BC-420B-AD1F-2A3F6F1C67AA}"/>
                  </a:ext>
                </a:extLst>
              </p:cNvPr>
              <p:cNvCxnSpPr>
                <a:cxnSpLocks/>
              </p:cNvCxnSpPr>
              <p:nvPr/>
            </p:nvCxnSpPr>
            <p:spPr>
              <a:xfrm>
                <a:off x="3049699" y="4225864"/>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899C28F-0831-4FE6-9741-A84FA81A5355}"/>
                  </a:ext>
                </a:extLst>
              </p:cNvPr>
              <p:cNvCxnSpPr>
                <a:cxnSpLocks/>
              </p:cNvCxnSpPr>
              <p:nvPr/>
            </p:nvCxnSpPr>
            <p:spPr>
              <a:xfrm>
                <a:off x="3049699" y="4335682"/>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4A62D390-99C7-4B96-8056-5DE1FA7517DA}"/>
                  </a:ext>
                </a:extLst>
              </p:cNvPr>
              <p:cNvCxnSpPr>
                <a:cxnSpLocks/>
              </p:cNvCxnSpPr>
              <p:nvPr/>
            </p:nvCxnSpPr>
            <p:spPr>
              <a:xfrm>
                <a:off x="3049699" y="4445499"/>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D9D24725-7364-4AB8-A4A5-7BEF91DDD05F}"/>
                  </a:ext>
                </a:extLst>
              </p:cNvPr>
              <p:cNvCxnSpPr>
                <a:cxnSpLocks/>
              </p:cNvCxnSpPr>
              <p:nvPr/>
            </p:nvCxnSpPr>
            <p:spPr>
              <a:xfrm>
                <a:off x="2943420" y="4580218"/>
                <a:ext cx="0" cy="107575"/>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B8A8C441-74C3-4A78-9CA3-55DC24930673}"/>
                  </a:ext>
                </a:extLst>
              </p:cNvPr>
              <p:cNvCxnSpPr>
                <a:cxnSpLocks/>
              </p:cNvCxnSpPr>
              <p:nvPr/>
            </p:nvCxnSpPr>
            <p:spPr>
              <a:xfrm>
                <a:off x="5214426" y="4580218"/>
                <a:ext cx="0" cy="107575"/>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94086159-3869-4FAB-896A-2D6426730B19}"/>
                  </a:ext>
                </a:extLst>
              </p:cNvPr>
              <p:cNvCxnSpPr>
                <a:cxnSpLocks/>
              </p:cNvCxnSpPr>
              <p:nvPr/>
            </p:nvCxnSpPr>
            <p:spPr>
              <a:xfrm>
                <a:off x="2947431" y="4697336"/>
                <a:ext cx="98035" cy="17858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320158ED-28E6-422E-B23E-E56067FC76DA}"/>
                  </a:ext>
                </a:extLst>
              </p:cNvPr>
              <p:cNvCxnSpPr>
                <a:cxnSpLocks/>
              </p:cNvCxnSpPr>
              <p:nvPr/>
            </p:nvCxnSpPr>
            <p:spPr>
              <a:xfrm>
                <a:off x="5214426" y="4687793"/>
                <a:ext cx="103226" cy="200043"/>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A96C1F11-F050-4E7A-AF84-4C26FAE5F4FF}"/>
                  </a:ext>
                </a:extLst>
              </p:cNvPr>
              <p:cNvCxnSpPr>
                <a:cxnSpLocks/>
              </p:cNvCxnSpPr>
              <p:nvPr/>
            </p:nvCxnSpPr>
            <p:spPr>
              <a:xfrm>
                <a:off x="5217388" y="3891220"/>
                <a:ext cx="262244" cy="11500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5CB9221C-3407-4EFF-9138-BCB46DC17DC1}"/>
                  </a:ext>
                </a:extLst>
              </p:cNvPr>
              <p:cNvCxnSpPr>
                <a:cxnSpLocks/>
              </p:cNvCxnSpPr>
              <p:nvPr/>
            </p:nvCxnSpPr>
            <p:spPr>
              <a:xfrm>
                <a:off x="5479632" y="4005352"/>
                <a:ext cx="1" cy="918882"/>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2719D629-C031-4489-9A60-07E1EAB73C80}"/>
                  </a:ext>
                </a:extLst>
              </p:cNvPr>
              <p:cNvCxnSpPr>
                <a:cxnSpLocks/>
              </p:cNvCxnSpPr>
              <p:nvPr/>
            </p:nvCxnSpPr>
            <p:spPr>
              <a:xfrm flipV="1">
                <a:off x="5311636" y="4923809"/>
                <a:ext cx="170774" cy="26190"/>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BEFB24D0-C8EA-4CD3-8D81-54FFFB4B919E}"/>
                  </a:ext>
                </a:extLst>
              </p:cNvPr>
              <p:cNvCxnSpPr>
                <a:cxnSpLocks/>
              </p:cNvCxnSpPr>
              <p:nvPr/>
            </p:nvCxnSpPr>
            <p:spPr>
              <a:xfrm>
                <a:off x="2943420" y="4687793"/>
                <a:ext cx="22710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99931864-8A20-4344-BC38-DD5A3270A96B}"/>
                  </a:ext>
                </a:extLst>
              </p:cNvPr>
              <p:cNvCxnSpPr>
                <a:cxnSpLocks/>
              </p:cNvCxnSpPr>
              <p:nvPr/>
            </p:nvCxnSpPr>
            <p:spPr>
              <a:xfrm>
                <a:off x="3049699" y="4890989"/>
                <a:ext cx="2269065" cy="0"/>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21C423C6-ECD5-47C4-8720-B3BB5B17505D}"/>
                  </a:ext>
                </a:extLst>
              </p:cNvPr>
              <p:cNvCxnSpPr>
                <a:cxnSpLocks/>
              </p:cNvCxnSpPr>
              <p:nvPr/>
            </p:nvCxnSpPr>
            <p:spPr>
              <a:xfrm>
                <a:off x="3049699" y="4888001"/>
                <a:ext cx="4011" cy="64003"/>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C979E653-EFEB-47D5-AD83-DB39F7DD3DB6}"/>
                  </a:ext>
                </a:extLst>
              </p:cNvPr>
              <p:cNvCxnSpPr>
                <a:cxnSpLocks/>
              </p:cNvCxnSpPr>
              <p:nvPr/>
            </p:nvCxnSpPr>
            <p:spPr>
              <a:xfrm flipH="1">
                <a:off x="5319657" y="4893851"/>
                <a:ext cx="2006" cy="48127"/>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74E100F6-5475-448C-AE26-D5B69122CAC1}"/>
                  </a:ext>
                </a:extLst>
              </p:cNvPr>
              <p:cNvCxnSpPr>
                <a:cxnSpLocks/>
              </p:cNvCxnSpPr>
              <p:nvPr/>
            </p:nvCxnSpPr>
            <p:spPr>
              <a:xfrm flipV="1">
                <a:off x="3053710" y="4950256"/>
                <a:ext cx="2260821" cy="174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71" name="コネクタ: 曲線 162">
              <a:extLst>
                <a:ext uri="{FF2B5EF4-FFF2-40B4-BE49-F238E27FC236}">
                  <a16:creationId xmlns:a16="http://schemas.microsoft.com/office/drawing/2014/main" id="{CF6A0757-4124-4A52-8783-1D20D7199523}"/>
                </a:ext>
              </a:extLst>
            </p:cNvPr>
            <p:cNvCxnSpPr>
              <a:cxnSpLocks/>
            </p:cNvCxnSpPr>
            <p:nvPr/>
          </p:nvCxnSpPr>
          <p:spPr>
            <a:xfrm rot="10800000" flipV="1">
              <a:off x="2887032"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2" name="コネクタ: 曲線 163">
              <a:extLst>
                <a:ext uri="{FF2B5EF4-FFF2-40B4-BE49-F238E27FC236}">
                  <a16:creationId xmlns:a16="http://schemas.microsoft.com/office/drawing/2014/main" id="{AD86E71A-9F97-47B5-947D-BFB248F6CBA5}"/>
                </a:ext>
              </a:extLst>
            </p:cNvPr>
            <p:cNvCxnSpPr>
              <a:cxnSpLocks/>
            </p:cNvCxnSpPr>
            <p:nvPr/>
          </p:nvCxnSpPr>
          <p:spPr>
            <a:xfrm rot="10800000" flipV="1">
              <a:off x="3200706"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3" name="コネクタ: 曲線 164">
              <a:extLst>
                <a:ext uri="{FF2B5EF4-FFF2-40B4-BE49-F238E27FC236}">
                  <a16:creationId xmlns:a16="http://schemas.microsoft.com/office/drawing/2014/main" id="{2D3393F8-838D-48DB-BC72-B37A33349D41}"/>
                </a:ext>
              </a:extLst>
            </p:cNvPr>
            <p:cNvCxnSpPr>
              <a:cxnSpLocks/>
            </p:cNvCxnSpPr>
            <p:nvPr/>
          </p:nvCxnSpPr>
          <p:spPr>
            <a:xfrm rot="10800000" flipV="1">
              <a:off x="3514380"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4" name="コネクタ: 曲線 165">
              <a:extLst>
                <a:ext uri="{FF2B5EF4-FFF2-40B4-BE49-F238E27FC236}">
                  <a16:creationId xmlns:a16="http://schemas.microsoft.com/office/drawing/2014/main" id="{0874EA35-BEFE-4ED8-A6DC-CEBD8CC14DA7}"/>
                </a:ext>
              </a:extLst>
            </p:cNvPr>
            <p:cNvCxnSpPr>
              <a:cxnSpLocks/>
            </p:cNvCxnSpPr>
            <p:nvPr/>
          </p:nvCxnSpPr>
          <p:spPr>
            <a:xfrm rot="10800000" flipV="1">
              <a:off x="3828053"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grpSp>
      <p:grpSp>
        <p:nvGrpSpPr>
          <p:cNvPr id="4" name="グループ化 3"/>
          <p:cNvGrpSpPr/>
          <p:nvPr/>
        </p:nvGrpSpPr>
        <p:grpSpPr>
          <a:xfrm>
            <a:off x="4366539" y="5617206"/>
            <a:ext cx="4370955" cy="883877"/>
            <a:chOff x="4528328" y="5517232"/>
            <a:chExt cx="4370955" cy="883877"/>
          </a:xfrm>
        </p:grpSpPr>
        <p:sp>
          <p:nvSpPr>
            <p:cNvPr id="117" name="四角形: 角を丸くする 21">
              <a:extLst>
                <a:ext uri="{FF2B5EF4-FFF2-40B4-BE49-F238E27FC236}">
                  <a16:creationId xmlns:a16="http://schemas.microsoft.com/office/drawing/2014/main" id="{BBBE8A36-8728-4AB7-A584-9EE939C7F79A}"/>
                </a:ext>
              </a:extLst>
            </p:cNvPr>
            <p:cNvSpPr/>
            <p:nvPr/>
          </p:nvSpPr>
          <p:spPr>
            <a:xfrm>
              <a:off x="4528328" y="5517232"/>
              <a:ext cx="4370955" cy="883877"/>
            </a:xfrm>
            <a:prstGeom prst="roundRect">
              <a:avLst>
                <a:gd name="adj" fmla="val 19903"/>
              </a:avLst>
            </a:prstGeom>
            <a:solidFill>
              <a:srgbClr val="FFFF00"/>
            </a:solidFill>
            <a:ln>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a:extLst>
                <a:ext uri="{FF2B5EF4-FFF2-40B4-BE49-F238E27FC236}">
                  <a16:creationId xmlns:a16="http://schemas.microsoft.com/office/drawing/2014/main" id="{CBD82540-A076-4FF1-B10E-9CC2ABB272CC}"/>
                </a:ext>
              </a:extLst>
            </p:cNvPr>
            <p:cNvSpPr txBox="1"/>
            <p:nvPr/>
          </p:nvSpPr>
          <p:spPr>
            <a:xfrm>
              <a:off x="4700778" y="5647253"/>
              <a:ext cx="4081544" cy="615553"/>
            </a:xfrm>
            <a:prstGeom prst="rect">
              <a:avLst/>
            </a:prstGeom>
            <a:noFill/>
            <a:ln>
              <a:noFill/>
            </a:ln>
          </p:spPr>
          <p:txBody>
            <a:bodyPr wrap="square" lIns="0" tIns="0" rIns="0" bIns="0" rtlCol="0" anchor="ctr" anchorCtr="0">
              <a:spAutoFit/>
            </a:bodyPr>
            <a:lstStyle/>
            <a:p>
              <a:r>
                <a:rPr kumimoji="1" lang="ja-JP" altLang="en-US" sz="2000" b="1" dirty="0">
                  <a:ln w="6350">
                    <a:noFill/>
                  </a:ln>
                  <a:solidFill>
                    <a:srgbClr val="FF0000"/>
                  </a:solidFill>
                  <a:latin typeface="BIZ UDゴシック" panose="020B0400000000000000" pitchFamily="49" charset="-128"/>
                  <a:ea typeface="BIZ UDゴシック" panose="020B0400000000000000" pitchFamily="49" charset="-128"/>
                </a:rPr>
                <a:t>熱中症警戒アラート</a:t>
              </a:r>
              <a:r>
                <a:rPr kumimoji="1" lang="ja-JP" altLang="en-US" sz="2000" b="1" dirty="0">
                  <a:ln w="6350">
                    <a:noFill/>
                  </a:ln>
                  <a:latin typeface="BIZ UDゴシック" panose="020B0400000000000000" pitchFamily="49" charset="-128"/>
                  <a:ea typeface="BIZ UDゴシック" panose="020B0400000000000000" pitchFamily="49" charset="-128"/>
                </a:rPr>
                <a:t>を活用して、</a:t>
              </a:r>
              <a:endParaRPr kumimoji="1" lang="en-US" altLang="ja-JP" sz="2000" b="1" dirty="0">
                <a:ln w="6350">
                  <a:noFill/>
                </a:ln>
                <a:latin typeface="BIZ UDゴシック" panose="020B0400000000000000" pitchFamily="49" charset="-128"/>
                <a:ea typeface="BIZ UDゴシック" panose="020B0400000000000000" pitchFamily="49" charset="-128"/>
              </a:endParaRPr>
            </a:p>
            <a:p>
              <a:r>
                <a:rPr kumimoji="1" lang="ja-JP" altLang="en-US" sz="2000" b="1" dirty="0">
                  <a:ln w="6350">
                    <a:noFill/>
                  </a:ln>
                  <a:latin typeface="BIZ UDゴシック" panose="020B0400000000000000" pitchFamily="49" charset="-128"/>
                  <a:ea typeface="BIZ UDゴシック" panose="020B0400000000000000" pitchFamily="49" charset="-128"/>
                </a:rPr>
                <a:t>効果的な予防行動へ繋げましょう！</a:t>
              </a:r>
            </a:p>
          </p:txBody>
        </p:sp>
      </p:grpSp>
      <p:pic>
        <p:nvPicPr>
          <p:cNvPr id="104" name="Picture 4" descr="スマホの緊急警報・アラートの白黒シルエットイラスト"/>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324237" y="3322701"/>
            <a:ext cx="1168642" cy="1086923"/>
          </a:xfrm>
          <a:prstGeom prst="rect">
            <a:avLst/>
          </a:prstGeom>
          <a:noFill/>
          <a:extLst>
            <a:ext uri="{909E8E84-426E-40DD-AFC4-6F175D3DCCD1}">
              <a14:hiddenFill xmlns:a14="http://schemas.microsoft.com/office/drawing/2010/main">
                <a:solidFill>
                  <a:srgbClr val="FFFFFF"/>
                </a:solidFill>
              </a14:hiddenFill>
            </a:ext>
          </a:extLst>
        </p:spPr>
      </p:pic>
      <p:sp>
        <p:nvSpPr>
          <p:cNvPr id="107" name="テキスト ボックス 106">
            <a:extLst>
              <a:ext uri="{FF2B5EF4-FFF2-40B4-BE49-F238E27FC236}">
                <a16:creationId xmlns:a16="http://schemas.microsoft.com/office/drawing/2014/main" id="{C2D58A79-69AC-4890-BF33-E59583720A65}"/>
              </a:ext>
            </a:extLst>
          </p:cNvPr>
          <p:cNvSpPr txBox="1"/>
          <p:nvPr/>
        </p:nvSpPr>
        <p:spPr>
          <a:xfrm>
            <a:off x="5210681" y="2319075"/>
            <a:ext cx="3437546" cy="73353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pP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アラートが発表されたら</a:t>
            </a:r>
          </a:p>
          <a:p>
            <a:pP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徹底した予防行動を！</a:t>
            </a:r>
          </a:p>
        </p:txBody>
      </p:sp>
    </p:spTree>
    <p:extLst>
      <p:ext uri="{BB962C8B-B14F-4D97-AF65-F5344CB8AC3E}">
        <p14:creationId xmlns:p14="http://schemas.microsoft.com/office/powerpoint/2010/main" val="183626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過去の状況</a:t>
            </a:r>
          </a:p>
        </p:txBody>
      </p:sp>
      <p:graphicFrame>
        <p:nvGraphicFramePr>
          <p:cNvPr id="24" name="表 23"/>
          <p:cNvGraphicFramePr>
            <a:graphicFrameLocks noGrp="1"/>
          </p:cNvGraphicFramePr>
          <p:nvPr>
            <p:extLst>
              <p:ext uri="{D42A27DB-BD31-4B8C-83A1-F6EECF244321}">
                <p14:modId xmlns:p14="http://schemas.microsoft.com/office/powerpoint/2010/main" val="3499129354"/>
              </p:ext>
            </p:extLst>
          </p:nvPr>
        </p:nvGraphicFramePr>
        <p:xfrm>
          <a:off x="203094" y="514344"/>
          <a:ext cx="8777263" cy="6026410"/>
        </p:xfrm>
        <a:graphic>
          <a:graphicData uri="http://schemas.openxmlformats.org/drawingml/2006/table">
            <a:tbl>
              <a:tblPr firstRow="1" bandRow="1">
                <a:tableStyleId>{5C22544A-7EE6-4342-B048-85BDC9FD1C3A}</a:tableStyleId>
              </a:tblPr>
              <a:tblGrid>
                <a:gridCol w="8777263">
                  <a:extLst>
                    <a:ext uri="{9D8B030D-6E8A-4147-A177-3AD203B41FA5}">
                      <a16:colId xmlns:a16="http://schemas.microsoft.com/office/drawing/2014/main" val="20000"/>
                    </a:ext>
                  </a:extLst>
                </a:gridCol>
              </a:tblGrid>
              <a:tr h="571507">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■熱中症救急搬送について</a:t>
                      </a:r>
                    </a:p>
                  </a:txBody>
                  <a:tcPr marL="0" marR="0" marT="0" marB="0" anchor="ctr">
                    <a:solidFill>
                      <a:srgbClr val="0070C0"/>
                    </a:solidFill>
                  </a:tcPr>
                </a:tc>
                <a:extLst>
                  <a:ext uri="{0D108BD9-81ED-4DB2-BD59-A6C34878D82A}">
                    <a16:rowId xmlns:a16="http://schemas.microsoft.com/office/drawing/2014/main" val="10000"/>
                  </a:ext>
                </a:extLst>
              </a:tr>
              <a:tr h="5454903">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４</a:t>
            </a:r>
          </a:p>
        </p:txBody>
      </p:sp>
      <p:sp>
        <p:nvSpPr>
          <p:cNvPr id="38" name="角丸四角形 37"/>
          <p:cNvSpPr/>
          <p:nvPr/>
        </p:nvSpPr>
        <p:spPr>
          <a:xfrm>
            <a:off x="1039385" y="5701662"/>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5" name="コンテンツ プレースホルダー 3"/>
          <p:cNvGraphicFramePr>
            <a:graphicFrameLocks/>
          </p:cNvGraphicFramePr>
          <p:nvPr/>
        </p:nvGraphicFramePr>
        <p:xfrm>
          <a:off x="425700" y="1417367"/>
          <a:ext cx="8424937" cy="2025863"/>
        </p:xfrm>
        <a:graphic>
          <a:graphicData uri="http://schemas.openxmlformats.org/drawingml/2006/table">
            <a:tbl>
              <a:tblPr firstRow="1" firstCol="1" bandRow="1">
                <a:tableStyleId>{21E4AEA4-8DFA-4A89-87EB-49C32662AFE0}</a:tableStyleId>
              </a:tblPr>
              <a:tblGrid>
                <a:gridCol w="1101409">
                  <a:extLst>
                    <a:ext uri="{9D8B030D-6E8A-4147-A177-3AD203B41FA5}">
                      <a16:colId xmlns:a16="http://schemas.microsoft.com/office/drawing/2014/main" val="1367778024"/>
                    </a:ext>
                  </a:extLst>
                </a:gridCol>
                <a:gridCol w="1037020">
                  <a:extLst>
                    <a:ext uri="{9D8B030D-6E8A-4147-A177-3AD203B41FA5}">
                      <a16:colId xmlns:a16="http://schemas.microsoft.com/office/drawing/2014/main" val="1924439964"/>
                    </a:ext>
                  </a:extLst>
                </a:gridCol>
                <a:gridCol w="1037020">
                  <a:extLst>
                    <a:ext uri="{9D8B030D-6E8A-4147-A177-3AD203B41FA5}">
                      <a16:colId xmlns:a16="http://schemas.microsoft.com/office/drawing/2014/main" val="2226022927"/>
                    </a:ext>
                  </a:extLst>
                </a:gridCol>
                <a:gridCol w="1037020">
                  <a:extLst>
                    <a:ext uri="{9D8B030D-6E8A-4147-A177-3AD203B41FA5}">
                      <a16:colId xmlns:a16="http://schemas.microsoft.com/office/drawing/2014/main" val="2692896124"/>
                    </a:ext>
                  </a:extLst>
                </a:gridCol>
                <a:gridCol w="1037020">
                  <a:extLst>
                    <a:ext uri="{9D8B030D-6E8A-4147-A177-3AD203B41FA5}">
                      <a16:colId xmlns:a16="http://schemas.microsoft.com/office/drawing/2014/main" val="1214892773"/>
                    </a:ext>
                  </a:extLst>
                </a:gridCol>
                <a:gridCol w="1037020">
                  <a:extLst>
                    <a:ext uri="{9D8B030D-6E8A-4147-A177-3AD203B41FA5}">
                      <a16:colId xmlns:a16="http://schemas.microsoft.com/office/drawing/2014/main" val="3829825981"/>
                    </a:ext>
                  </a:extLst>
                </a:gridCol>
                <a:gridCol w="2138428">
                  <a:extLst>
                    <a:ext uri="{9D8B030D-6E8A-4147-A177-3AD203B41FA5}">
                      <a16:colId xmlns:a16="http://schemas.microsoft.com/office/drawing/2014/main" val="2522702988"/>
                    </a:ext>
                  </a:extLst>
                </a:gridCol>
              </a:tblGrid>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 </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５月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６月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７月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８月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９月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合計（死亡人数）</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82202309"/>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2017</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a:effectLst/>
                          <a:latin typeface="メイリオ" panose="020B0604030504040204" pitchFamily="50" charset="-128"/>
                          <a:ea typeface="メイリオ" panose="020B0604030504040204" pitchFamily="50" charset="-128"/>
                        </a:rPr>
                        <a:t>166</a:t>
                      </a:r>
                      <a:endParaRPr lang="ja-JP" sz="16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224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1,774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1,311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115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3,590  ( 1)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075506937"/>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2018</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133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323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4,432</a:t>
                      </a:r>
                      <a:endParaRPr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sz="1600" b="0" kern="100" dirty="0">
                          <a:solidFill>
                            <a:schemeClr val="tx1"/>
                          </a:solidFill>
                          <a:effectLst/>
                          <a:latin typeface="メイリオ" panose="020B0604030504040204" pitchFamily="50" charset="-128"/>
                          <a:ea typeface="メイリオ" panose="020B0604030504040204" pitchFamily="50" charset="-128"/>
                        </a:rPr>
                        <a:t>1,960</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b="0" kern="100" dirty="0">
                          <a:solidFill>
                            <a:schemeClr val="tx1"/>
                          </a:solidFill>
                          <a:effectLst/>
                          <a:latin typeface="メイリオ" panose="020B0604030504040204" pitchFamily="50" charset="-128"/>
                          <a:ea typeface="メイリオ" panose="020B0604030504040204" pitchFamily="50" charset="-128"/>
                        </a:rPr>
                        <a:t>290</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7,138</a:t>
                      </a:r>
                      <a:r>
                        <a:rPr lang="en-US" sz="1600" b="0" kern="100" dirty="0">
                          <a:solidFill>
                            <a:schemeClr val="tx1"/>
                          </a:solidFill>
                          <a:effectLst/>
                          <a:latin typeface="メイリオ" panose="020B0604030504040204" pitchFamily="50" charset="-128"/>
                          <a:ea typeface="メイリオ" panose="020B0604030504040204" pitchFamily="50" charset="-128"/>
                        </a:rPr>
                        <a:t> (12)</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2631652909"/>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a:t>
                      </a:r>
                      <a:r>
                        <a:rPr lang="en-US" altLang="ja-JP" sz="1600" kern="100" dirty="0">
                          <a:effectLst/>
                          <a:latin typeface="メイリオ" panose="020B0604030504040204" pitchFamily="50" charset="-128"/>
                          <a:ea typeface="メイリオ" panose="020B0604030504040204" pitchFamily="50" charset="-128"/>
                        </a:rPr>
                        <a:t>19</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255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283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1,172</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2,724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748</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5,182</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14</a:t>
                      </a: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499993205"/>
                  </a:ext>
                </a:extLst>
              </a:tr>
              <a:tr h="289409">
                <a:tc>
                  <a:txBody>
                    <a:bodyPr/>
                    <a:lstStyle/>
                    <a:p>
                      <a:pPr algn="ct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2020</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kern="100" baseline="300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600" kern="100" baseline="300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390</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716</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  3,307</a:t>
                      </a:r>
                      <a:endParaRPr kumimoji="1"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456</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4,869</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782758589"/>
                  </a:ext>
                </a:extLst>
              </a:tr>
              <a:tr h="289409">
                <a:tc>
                  <a:txBody>
                    <a:bodyPr/>
                    <a:lstStyle/>
                    <a:p>
                      <a:pPr algn="ct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2021</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63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335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66675"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1,288</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1,016</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142</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2,844</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654081"/>
                  </a:ext>
                </a:extLst>
              </a:tr>
              <a:tr h="289409">
                <a:tc>
                  <a:txBody>
                    <a:bodyPr/>
                    <a:lstStyle/>
                    <a:p>
                      <a:pPr algn="ct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2022</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169</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991</a:t>
                      </a:r>
                      <a:endParaRPr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66675"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1,738</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1,309</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421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4,628</a:t>
                      </a:r>
                      <a:r>
                        <a:rPr lang="ja-JP" altLang="en-US" sz="1600" b="0" kern="100" baseline="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29682"/>
                  </a:ext>
                </a:extLst>
              </a:tr>
            </a:tbl>
          </a:graphicData>
        </a:graphic>
      </p:graphicFrame>
      <p:sp>
        <p:nvSpPr>
          <p:cNvPr id="16" name="正方形/長方形 15"/>
          <p:cNvSpPr/>
          <p:nvPr/>
        </p:nvSpPr>
        <p:spPr>
          <a:xfrm>
            <a:off x="429018" y="3473880"/>
            <a:ext cx="3499676" cy="2616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※2020</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年の調査期間は６月から</a:t>
            </a:r>
            <a:r>
              <a:rPr lang="ja-JP" altLang="en-US" sz="1100" dirty="0">
                <a:solidFill>
                  <a:prstClr val="black"/>
                </a:solidFill>
                <a:latin typeface="メイリオ" panose="020B0604030504040204" pitchFamily="50" charset="-128"/>
                <a:ea typeface="メイリオ" panose="020B0604030504040204" pitchFamily="50" charset="-128"/>
              </a:rPr>
              <a:t>９</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月となっている。</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p:cNvSpPr txBox="1"/>
          <p:nvPr/>
        </p:nvSpPr>
        <p:spPr>
          <a:xfrm>
            <a:off x="203094" y="1112854"/>
            <a:ext cx="482453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■月別の熱中症救急搬送人員数（府域）</a:t>
            </a:r>
          </a:p>
        </p:txBody>
      </p:sp>
      <p:sp>
        <p:nvSpPr>
          <p:cNvPr id="17" name="テキスト ボックス 16"/>
          <p:cNvSpPr txBox="1"/>
          <p:nvPr/>
        </p:nvSpPr>
        <p:spPr>
          <a:xfrm>
            <a:off x="209386" y="3867492"/>
            <a:ext cx="482453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■熱中症による救急搬送状況（都道府県別）</a:t>
            </a:r>
          </a:p>
        </p:txBody>
      </p:sp>
      <p:sp>
        <p:nvSpPr>
          <p:cNvPr id="18" name="正方形/長方形 17"/>
          <p:cNvSpPr/>
          <p:nvPr/>
        </p:nvSpPr>
        <p:spPr>
          <a:xfrm>
            <a:off x="5277253" y="844714"/>
            <a:ext cx="3884414"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（出典）いずれも消防庁「熱中症による救急搬送の状況」</a:t>
            </a:r>
          </a:p>
        </p:txBody>
      </p:sp>
      <p:sp>
        <p:nvSpPr>
          <p:cNvPr id="22" name="テキスト ボックス 21"/>
          <p:cNvSpPr txBox="1"/>
          <p:nvPr/>
        </p:nvSpPr>
        <p:spPr>
          <a:xfrm>
            <a:off x="4806174" y="3853424"/>
            <a:ext cx="394162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■年齢区分別の救急搬送数（府域）</a:t>
            </a:r>
          </a:p>
        </p:txBody>
      </p:sp>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0301" y="4165051"/>
            <a:ext cx="3930336" cy="2332157"/>
          </a:xfrm>
          <a:prstGeom prst="rect">
            <a:avLst/>
          </a:prstGeom>
        </p:spPr>
      </p:pic>
      <p:pic>
        <p:nvPicPr>
          <p:cNvPr id="10" name="図 9"/>
          <p:cNvPicPr>
            <a:picLocks noChangeAspect="1"/>
          </p:cNvPicPr>
          <p:nvPr/>
        </p:nvPicPr>
        <p:blipFill rotWithShape="1">
          <a:blip r:embed="rId4" cstate="screen">
            <a:extLst>
              <a:ext uri="{28A0092B-C50C-407E-A947-70E740481C1C}">
                <a14:useLocalDpi xmlns:a14="http://schemas.microsoft.com/office/drawing/2010/main"/>
              </a:ext>
            </a:extLst>
          </a:blip>
          <a:srcRect t="7532" r="6197" b="4878"/>
          <a:stretch/>
        </p:blipFill>
        <p:spPr>
          <a:xfrm>
            <a:off x="425700" y="4192952"/>
            <a:ext cx="4214825" cy="2319666"/>
          </a:xfrm>
          <a:prstGeom prst="rect">
            <a:avLst/>
          </a:prstGeom>
        </p:spPr>
      </p:pic>
      <p:sp>
        <p:nvSpPr>
          <p:cNvPr id="21" name="テキスト ボックス 20"/>
          <p:cNvSpPr txBox="1"/>
          <p:nvPr/>
        </p:nvSpPr>
        <p:spPr>
          <a:xfrm>
            <a:off x="4676454" y="3498741"/>
            <a:ext cx="4174183" cy="307777"/>
          </a:xfrm>
          <a:prstGeom prst="rect">
            <a:avLst/>
          </a:prstGeom>
          <a:noFill/>
        </p:spPr>
        <p:txBody>
          <a:bodyPr wrap="square" rtlCol="0">
            <a:spAutoFit/>
          </a:bodyPr>
          <a:lstStyle/>
          <a:p>
            <a:pPr lvl="0">
              <a:defRPr/>
            </a:pPr>
            <a:r>
              <a:rPr kumimoji="1" lang="en-US" altLang="ja-JP" sz="1400" b="1" i="0" u="none" strike="noStrike" kern="1200" cap="none" spc="0" normalizeH="0" baseline="0" noProof="0" dirty="0">
                <a:ln>
                  <a:noFill/>
                </a:ln>
                <a:solidFill>
                  <a:srgbClr val="FF0066"/>
                </a:solidFill>
                <a:effectLst/>
                <a:uLnTx/>
                <a:uFillTx/>
                <a:latin typeface="メイリオ" panose="020B0604030504040204" pitchFamily="50" charset="-128"/>
                <a:ea typeface="メイリオ" panose="020B0604030504040204" pitchFamily="50" charset="-128"/>
                <a:cs typeface="+mn-cs"/>
              </a:rPr>
              <a:t>2023</a:t>
            </a:r>
            <a:r>
              <a:rPr kumimoji="1" lang="ja-JP" altLang="en-US" sz="1400" b="1" i="0" u="none" strike="noStrike" kern="1200" cap="none" spc="0" normalizeH="0" baseline="0" noProof="0" dirty="0">
                <a:ln>
                  <a:noFill/>
                </a:ln>
                <a:solidFill>
                  <a:srgbClr val="FF0066"/>
                </a:solidFill>
                <a:effectLst/>
                <a:uLnTx/>
                <a:uFillTx/>
                <a:latin typeface="メイリオ" panose="020B0604030504040204" pitchFamily="50" charset="-128"/>
                <a:ea typeface="メイリオ" panose="020B0604030504040204" pitchFamily="50" charset="-128"/>
                <a:cs typeface="+mn-cs"/>
              </a:rPr>
              <a:t>年度速報値 （</a:t>
            </a:r>
            <a:r>
              <a:rPr lang="en-US" altLang="ja-JP" sz="1400" b="1" dirty="0">
                <a:solidFill>
                  <a:srgbClr val="FF0066"/>
                </a:solidFill>
                <a:latin typeface="メイリオ" panose="020B0604030504040204" pitchFamily="50" charset="-128"/>
                <a:ea typeface="メイリオ" panose="020B0604030504040204" pitchFamily="50" charset="-128"/>
              </a:rPr>
              <a:t>5/1</a:t>
            </a:r>
            <a:r>
              <a:rPr lang="ja-JP" altLang="en-US" sz="1400" b="1" dirty="0">
                <a:solidFill>
                  <a:srgbClr val="FF0066"/>
                </a:solidFill>
                <a:latin typeface="メイリオ" panose="020B0604030504040204" pitchFamily="50" charset="-128"/>
                <a:ea typeface="メイリオ" panose="020B0604030504040204" pitchFamily="50" charset="-128"/>
              </a:rPr>
              <a:t>～</a:t>
            </a:r>
            <a:r>
              <a:rPr lang="en-US" altLang="ja-JP" sz="1400" b="1" dirty="0">
                <a:solidFill>
                  <a:srgbClr val="FF0066"/>
                </a:solidFill>
                <a:latin typeface="メイリオ" panose="020B0604030504040204" pitchFamily="50" charset="-128"/>
                <a:ea typeface="メイリオ" panose="020B0604030504040204" pitchFamily="50" charset="-128"/>
              </a:rPr>
              <a:t>6/25 </a:t>
            </a:r>
            <a:r>
              <a:rPr lang="ja-JP" altLang="en-US" sz="1400" b="1" dirty="0">
                <a:solidFill>
                  <a:srgbClr val="FF0066"/>
                </a:solidFill>
                <a:latin typeface="メイリオ" panose="020B0604030504040204" pitchFamily="50" charset="-128"/>
                <a:ea typeface="メイリオ" panose="020B0604030504040204" pitchFamily="50" charset="-128"/>
              </a:rPr>
              <a:t>計</a:t>
            </a:r>
            <a:r>
              <a:rPr kumimoji="1" lang="ja-JP" altLang="en-US" sz="1400" b="1" i="0" u="none" strike="noStrike" kern="1200" cap="none" spc="0" normalizeH="0" baseline="0" noProof="0" dirty="0">
                <a:ln>
                  <a:noFill/>
                </a:ln>
                <a:solidFill>
                  <a:srgbClr val="FF0066"/>
                </a:solidFill>
                <a:effectLst/>
                <a:uLnTx/>
                <a:uFillTx/>
                <a:latin typeface="メイリオ" panose="020B0604030504040204" pitchFamily="50" charset="-128"/>
                <a:ea typeface="メイリオ" panose="020B0604030504040204" pitchFamily="50" charset="-128"/>
                <a:cs typeface="+mn-cs"/>
              </a:rPr>
              <a:t>）</a:t>
            </a:r>
            <a:r>
              <a:rPr lang="en-US" altLang="ja-JP" sz="1400" b="1" dirty="0">
                <a:solidFill>
                  <a:srgbClr val="FF0066"/>
                </a:solidFill>
                <a:latin typeface="メイリオ" panose="020B0604030504040204" pitchFamily="50" charset="-128"/>
                <a:ea typeface="メイリオ" panose="020B0604030504040204" pitchFamily="50" charset="-128"/>
              </a:rPr>
              <a:t> 473</a:t>
            </a:r>
            <a:r>
              <a:rPr lang="ja-JP" altLang="en-US" sz="1400" b="1" dirty="0">
                <a:solidFill>
                  <a:srgbClr val="FF0066"/>
                </a:solidFill>
                <a:latin typeface="メイリオ" panose="020B0604030504040204" pitchFamily="50" charset="-128"/>
                <a:ea typeface="メイリオ" panose="020B0604030504040204" pitchFamily="50" charset="-128"/>
              </a:rPr>
              <a:t>人</a:t>
            </a:r>
            <a:r>
              <a:rPr lang="en-US" altLang="ja-JP" sz="1400" b="1" dirty="0">
                <a:solidFill>
                  <a:srgbClr val="FF0066"/>
                </a:solidFill>
                <a:latin typeface="メイリオ" panose="020B0604030504040204" pitchFamily="50" charset="-128"/>
                <a:ea typeface="メイリオ" panose="020B0604030504040204" pitchFamily="50" charset="-128"/>
              </a:rPr>
              <a:t>(0)</a:t>
            </a:r>
            <a:endParaRPr kumimoji="1" lang="ja-JP" altLang="en-US" sz="1400" b="1" i="0" u="none" strike="noStrike" kern="1200" cap="none" spc="0" normalizeH="0" baseline="0" noProof="0" dirty="0">
              <a:ln>
                <a:noFill/>
              </a:ln>
              <a:solidFill>
                <a:srgbClr val="FF0066"/>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62738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今夏の状況</a:t>
            </a:r>
          </a:p>
        </p:txBody>
      </p:sp>
      <p:graphicFrame>
        <p:nvGraphicFramePr>
          <p:cNvPr id="24" name="表 23"/>
          <p:cNvGraphicFramePr>
            <a:graphicFrameLocks noGrp="1"/>
          </p:cNvGraphicFramePr>
          <p:nvPr>
            <p:extLst>
              <p:ext uri="{D42A27DB-BD31-4B8C-83A1-F6EECF244321}">
                <p14:modId xmlns:p14="http://schemas.microsoft.com/office/powerpoint/2010/main" val="2596193233"/>
              </p:ext>
            </p:extLst>
          </p:nvPr>
        </p:nvGraphicFramePr>
        <p:xfrm>
          <a:off x="162903" y="514345"/>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■近畿地方における３か月（７月～９月）予報（６月末時点）</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５</a:t>
            </a:r>
          </a:p>
        </p:txBody>
      </p:sp>
      <p:sp>
        <p:nvSpPr>
          <p:cNvPr id="38" name="角丸四角形 37"/>
          <p:cNvSpPr/>
          <p:nvPr/>
        </p:nvSpPr>
        <p:spPr>
          <a:xfrm>
            <a:off x="929688" y="2850119"/>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1" name="テキスト ボックス 10"/>
          <p:cNvSpPr txBox="1"/>
          <p:nvPr/>
        </p:nvSpPr>
        <p:spPr>
          <a:xfrm>
            <a:off x="252333" y="4430680"/>
            <a:ext cx="8842152" cy="2031325"/>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・地球温暖化や、エルニーニョ現象の影響により、全球で大気全体の温度が高く、特に北半球の亜熱帯域</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では顕著に高いでしょう。</a:t>
            </a:r>
          </a:p>
          <a:p>
            <a:r>
              <a:rPr lang="ja-JP" altLang="en-US" sz="1400" dirty="0">
                <a:latin typeface="メイリオ" panose="020B0604030504040204" pitchFamily="50" charset="-128"/>
                <a:ea typeface="メイリオ" panose="020B0604030504040204" pitchFamily="50" charset="-128"/>
              </a:rPr>
              <a:t>・冬に終息したラニーニャ現象の影響が残ること、および、正のインド洋ダイポールモード現象の発生に</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より、積乱雲の発生がフィリピン付近から西部太平洋赤道域にかけて多くなるでしょう。そのため、太</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平洋高気圧が日本の南で西へ張り出すでしょう。</a:t>
            </a:r>
          </a:p>
          <a:p>
            <a:r>
              <a:rPr lang="ja-JP" altLang="en-US" sz="1400" dirty="0">
                <a:latin typeface="メイリオ" panose="020B0604030504040204" pitchFamily="50" charset="-128"/>
                <a:ea typeface="メイリオ" panose="020B0604030504040204" pitchFamily="50" charset="-128"/>
              </a:rPr>
              <a:t>・エルニーニョ現象の影響により、偏西風は平年よりやや南寄りを流れ、本州付近ではその影響を受けや</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すいでしょう。</a:t>
            </a:r>
          </a:p>
          <a:p>
            <a:r>
              <a:rPr lang="ja-JP" altLang="en-US" sz="1400" dirty="0">
                <a:latin typeface="メイリオ" panose="020B0604030504040204" pitchFamily="50" charset="-128"/>
                <a:ea typeface="メイリオ" panose="020B0604030504040204" pitchFamily="50" charset="-128"/>
              </a:rPr>
              <a:t>・以上から、東・西日本と沖縄・奄美では、暖かい空気に覆われやすいでしょう。また、東・西日本では、</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南から暖かく湿った空気が流れ込みやすく、前線や低気圧の影響を受けやすいでしょう。</a:t>
            </a:r>
            <a:endParaRPr lang="en-US" altLang="ja-JP" sz="1400"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138788" y="1197170"/>
            <a:ext cx="4631024"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◆近畿地方の７</a:t>
            </a:r>
            <a:r>
              <a:rPr lang="en-US" altLang="ja-JP" b="1" dirty="0">
                <a:latin typeface="メイリオ" panose="020B0604030504040204" pitchFamily="50" charset="-128"/>
                <a:ea typeface="メイリオ" panose="020B0604030504040204" pitchFamily="50" charset="-128"/>
              </a:rPr>
              <a:t>~9</a:t>
            </a:r>
            <a:r>
              <a:rPr lang="ja-JP" altLang="en-US" b="1" dirty="0">
                <a:latin typeface="メイリオ" panose="020B0604030504040204" pitchFamily="50" charset="-128"/>
                <a:ea typeface="メイリオ" panose="020B0604030504040204" pitchFamily="50" charset="-128"/>
              </a:rPr>
              <a:t>月の気温・天候予報</a:t>
            </a:r>
            <a:endParaRPr lang="en-US" altLang="ja-JP" b="1" dirty="0">
              <a:latin typeface="メイリオ" panose="020B0604030504040204" pitchFamily="50" charset="-128"/>
              <a:ea typeface="メイリオ" panose="020B0604030504040204" pitchFamily="50" charset="-128"/>
            </a:endParaRPr>
          </a:p>
        </p:txBody>
      </p:sp>
      <p:sp>
        <p:nvSpPr>
          <p:cNvPr id="26" name="正方形/長方形 25"/>
          <p:cNvSpPr/>
          <p:nvPr/>
        </p:nvSpPr>
        <p:spPr>
          <a:xfrm>
            <a:off x="6115380" y="6521612"/>
            <a:ext cx="2846402"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（出典）気象庁ホームページより</a:t>
            </a:r>
          </a:p>
        </p:txBody>
      </p:sp>
      <p:sp>
        <p:nvSpPr>
          <p:cNvPr id="21" name="正方形/長方形 20"/>
          <p:cNvSpPr/>
          <p:nvPr/>
        </p:nvSpPr>
        <p:spPr>
          <a:xfrm>
            <a:off x="4499885" y="4043351"/>
            <a:ext cx="4464496"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（出典）気象庁ホームページをもとに一部抜粋したものを府作成</a:t>
            </a: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t="9816" r="9960" b="1"/>
          <a:stretch/>
        </p:blipFill>
        <p:spPr>
          <a:xfrm>
            <a:off x="236105" y="1491923"/>
            <a:ext cx="4247063" cy="2556813"/>
          </a:xfrm>
          <a:prstGeom prst="rect">
            <a:avLst/>
          </a:prstGeom>
        </p:spPr>
      </p:pic>
      <p:sp>
        <p:nvSpPr>
          <p:cNvPr id="6" name="テキスト ボックス 5"/>
          <p:cNvSpPr txBox="1"/>
          <p:nvPr/>
        </p:nvSpPr>
        <p:spPr>
          <a:xfrm>
            <a:off x="4483168" y="1507574"/>
            <a:ext cx="4611317" cy="2339102"/>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気温）　平均気温は、高い確率５０％です。</a:t>
            </a:r>
            <a:endParaRPr kumimoji="1"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（天候）　期間の前半は、平年と同様に曇りや雨の日が多い</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でしょう。期間の後半は、平年に比べ晴れの日が</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少ないでしょう。</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（気温）　気温は、平年並または高い確率ともに４０％です。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（天候）　平年と同様に晴れの日が多いでしょう。</a:t>
            </a:r>
          </a:p>
          <a:p>
            <a:r>
              <a:rPr lang="ja-JP" altLang="en-US" sz="1200" dirty="0">
                <a:latin typeface="メイリオ" panose="020B0604030504040204" pitchFamily="50" charset="-128"/>
                <a:ea typeface="メイリオ" panose="020B0604030504040204" pitchFamily="50" charset="-128"/>
              </a:rPr>
              <a:t>（気温）　気温は、高い確率５０％です。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（天候）　天気は数日の周期で変わるでしょう。</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（気温）　気温は、平年並または高い確率ともに４０％です。</a:t>
            </a:r>
          </a:p>
        </p:txBody>
      </p:sp>
      <p:sp>
        <p:nvSpPr>
          <p:cNvPr id="14" name="テキスト ボックス 13">
            <a:extLst>
              <a:ext uri="{FF2B5EF4-FFF2-40B4-BE49-F238E27FC236}">
                <a16:creationId xmlns:a16="http://schemas.microsoft.com/office/drawing/2014/main" id="{E7726BB8-2BF3-4BAB-841C-0CF73FDACE37}"/>
              </a:ext>
            </a:extLst>
          </p:cNvPr>
          <p:cNvSpPr txBox="1"/>
          <p:nvPr/>
        </p:nvSpPr>
        <p:spPr>
          <a:xfrm>
            <a:off x="169334" y="4100611"/>
            <a:ext cx="607471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b="1"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b="1" dirty="0">
                <a:latin typeface="Meiryo UI" panose="020B0604030504040204" pitchFamily="50" charset="-128"/>
                <a:ea typeface="Meiryo UI" panose="020B0604030504040204" pitchFamily="50" charset="-128"/>
                <a:cs typeface="Times New Roman" panose="02020603050405020304" pitchFamily="18" charset="0"/>
              </a:rPr>
              <a:t>７</a:t>
            </a: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～９月に</a:t>
            </a: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予想</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される海洋と大気の特徴</a:t>
            </a:r>
          </a:p>
        </p:txBody>
      </p:sp>
    </p:spTree>
    <p:extLst>
      <p:ext uri="{BB962C8B-B14F-4D97-AF65-F5344CB8AC3E}">
        <p14:creationId xmlns:p14="http://schemas.microsoft.com/office/powerpoint/2010/main" val="399752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645330" y="764704"/>
            <a:ext cx="7959118" cy="5929782"/>
          </a:xfrm>
          <a:prstGeom prst="roundRect">
            <a:avLst>
              <a:gd name="adj" fmla="val 4326"/>
            </a:avLst>
          </a:prstGeom>
          <a:solidFill>
            <a:schemeClr val="tx2">
              <a:lumMod val="20000"/>
              <a:lumOff val="80000"/>
            </a:schemeClr>
          </a:solidFill>
          <a:ln w="73025"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096497" y="1404888"/>
            <a:ext cx="7056784" cy="4649414"/>
          </a:xfrm>
          <a:prstGeom prst="rect">
            <a:avLst/>
          </a:prstGeom>
        </p:spPr>
        <p:txBody>
          <a:bodyPr wrap="square">
            <a:spAutoFit/>
          </a:bodyPr>
          <a:lstStyle/>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（２）クールスポットの活用促進</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（３）緑化・緑陰形成</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（４）路面や空気を冷やす取組み</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（５）建築物における取組み</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（６）新たな取り組み</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６</a:t>
            </a:r>
          </a:p>
        </p:txBody>
      </p:sp>
      <p:sp>
        <p:nvSpPr>
          <p:cNvPr id="5" name="角丸四角形 4"/>
          <p:cNvSpPr/>
          <p:nvPr/>
        </p:nvSpPr>
        <p:spPr>
          <a:xfrm>
            <a:off x="1691680" y="476672"/>
            <a:ext cx="5544616" cy="507832"/>
          </a:xfrm>
          <a:prstGeom prst="roundRect">
            <a:avLst/>
          </a:prstGeom>
          <a:solidFill>
            <a:schemeClr val="accent1">
              <a:lumMod val="75000"/>
            </a:schemeClr>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ja-JP" altLang="en-US"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各部局の取組み</a:t>
            </a:r>
          </a:p>
        </p:txBody>
      </p:sp>
    </p:spTree>
    <p:extLst>
      <p:ext uri="{BB962C8B-B14F-4D97-AF65-F5344CB8AC3E}">
        <p14:creationId xmlns:p14="http://schemas.microsoft.com/office/powerpoint/2010/main" val="407616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1604073" y="531465"/>
            <a:ext cx="7490412" cy="65782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51520" y="548836"/>
            <a:ext cx="12961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a:t>
            </a:r>
          </a:p>
        </p:txBody>
      </p:sp>
      <p:graphicFrame>
        <p:nvGraphicFramePr>
          <p:cNvPr id="12" name="表 11"/>
          <p:cNvGraphicFramePr>
            <a:graphicFrameLocks noGrp="1"/>
          </p:cNvGraphicFramePr>
          <p:nvPr/>
        </p:nvGraphicFramePr>
        <p:xfrm>
          <a:off x="205977" y="1252454"/>
          <a:ext cx="8888508" cy="1029528"/>
        </p:xfrm>
        <a:graphic>
          <a:graphicData uri="http://schemas.openxmlformats.org/drawingml/2006/table">
            <a:tbl>
              <a:tblPr firstRow="1" bandRow="1">
                <a:tableStyleId>{5C22544A-7EE6-4342-B048-85BDC9FD1C3A}</a:tableStyleId>
              </a:tblPr>
              <a:tblGrid>
                <a:gridCol w="8888508">
                  <a:extLst>
                    <a:ext uri="{9D8B030D-6E8A-4147-A177-3AD203B41FA5}">
                      <a16:colId xmlns:a16="http://schemas.microsoft.com/office/drawing/2014/main" val="20000"/>
                    </a:ext>
                  </a:extLst>
                </a:gridCol>
              </a:tblGrid>
              <a:tr h="2497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24728">
                <a:tc>
                  <a:txBody>
                    <a:bodyPr/>
                    <a:lstStyle/>
                    <a:p>
                      <a:pPr marL="180975" indent="-180975"/>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■暑さ対策について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府民等に啓発するためのチラシを２万５千枚作成し、府域の小中高学校園、民生委員へ配付</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nvGraphicFramePr>
        <p:xfrm>
          <a:off x="205977" y="2337684"/>
          <a:ext cx="8888508" cy="4013417"/>
        </p:xfrm>
        <a:graphic>
          <a:graphicData uri="http://schemas.openxmlformats.org/drawingml/2006/table">
            <a:tbl>
              <a:tblPr firstRow="1" bandRow="1">
                <a:tableStyleId>{5C22544A-7EE6-4342-B048-85BDC9FD1C3A}</a:tableStyleId>
              </a:tblPr>
              <a:tblGrid>
                <a:gridCol w="8888508">
                  <a:extLst>
                    <a:ext uri="{9D8B030D-6E8A-4147-A177-3AD203B41FA5}">
                      <a16:colId xmlns:a16="http://schemas.microsoft.com/office/drawing/2014/main" val="20000"/>
                    </a:ext>
                  </a:extLst>
                </a:gridCol>
              </a:tblGrid>
              <a:tr h="382741">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630676">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７</a:t>
            </a:r>
            <a:endParaRPr lang="en-US" altLang="ja-JP" sz="2200" b="1" dirty="0">
              <a:latin typeface="Meiryo UI" panose="020B0604030504040204" pitchFamily="50" charset="-128"/>
              <a:ea typeface="Meiryo UI" panose="020B0604030504040204" pitchFamily="50" charset="-128"/>
            </a:endParaRPr>
          </a:p>
        </p:txBody>
      </p:sp>
      <p:sp>
        <p:nvSpPr>
          <p:cNvPr id="36" name="正方形/長方形 1"/>
          <p:cNvSpPr>
            <a:spLocks noChangeArrowheads="1"/>
          </p:cNvSpPr>
          <p:nvPr/>
        </p:nvSpPr>
        <p:spPr bwMode="auto">
          <a:xfrm>
            <a:off x="7308304" y="873206"/>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517771" y="6352240"/>
            <a:ext cx="8106978"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9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暑さを</a:t>
            </a:r>
            <a:r>
              <a:rPr lang="ja-JP" altLang="en-US" sz="19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しのぐ</a:t>
            </a:r>
            <a:r>
              <a:rPr lang="ja-JP" altLang="en-US" sz="19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手段や技術の周知啓発</a:t>
            </a:r>
          </a:p>
        </p:txBody>
      </p:sp>
      <p:sp>
        <p:nvSpPr>
          <p:cNvPr id="6" name="正方形/長方形 5"/>
          <p:cNvSpPr/>
          <p:nvPr/>
        </p:nvSpPr>
        <p:spPr>
          <a:xfrm>
            <a:off x="1604073" y="681950"/>
            <a:ext cx="4209559"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暑さ対策啓発資料の作成</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115616" y="6027163"/>
            <a:ext cx="723275"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▲表面</a:t>
            </a:r>
            <a:endParaRPr lang="ja-JP" altLang="en-US" sz="1400" dirty="0">
              <a:latin typeface="Meiryo UI" panose="020B0604030504040204" pitchFamily="50" charset="-128"/>
              <a:ea typeface="Meiryo UI" panose="020B0604030504040204" pitchFamily="50" charset="-128"/>
            </a:endParaRPr>
          </a:p>
        </p:txBody>
      </p:sp>
      <p:sp>
        <p:nvSpPr>
          <p:cNvPr id="27" name="正方形/長方形 26"/>
          <p:cNvSpPr/>
          <p:nvPr/>
        </p:nvSpPr>
        <p:spPr>
          <a:xfrm>
            <a:off x="7524328" y="6012267"/>
            <a:ext cx="723275"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▲裏面</a:t>
            </a:r>
            <a:endParaRPr lang="ja-JP" altLang="en-US" sz="1400" dirty="0">
              <a:latin typeface="Meiryo UI" panose="020B0604030504040204" pitchFamily="50" charset="-128"/>
              <a:ea typeface="Meiryo UI" panose="020B0604030504040204" pitchFamily="50" charset="-128"/>
            </a:endParaRPr>
          </a:p>
        </p:txBody>
      </p:sp>
      <p:sp>
        <p:nvSpPr>
          <p:cNvPr id="18" name="正方形/長方形 1"/>
          <p:cNvSpPr>
            <a:spLocks noChangeArrowheads="1"/>
          </p:cNvSpPr>
          <p:nvPr/>
        </p:nvSpPr>
        <p:spPr bwMode="auto">
          <a:xfrm>
            <a:off x="2781581" y="2961845"/>
            <a:ext cx="3806643" cy="1769715"/>
          </a:xfrm>
          <a:prstGeom prst="rect">
            <a:avLst/>
          </a:prstGeom>
          <a:noFill/>
          <a:ln w="9525" algn="ctr">
            <a:noFill/>
            <a:round/>
            <a:headEnd/>
            <a:tailEnd/>
          </a:ln>
        </p:spPr>
        <p:txBody>
          <a:bodyPr wrap="square">
            <a:spAutoFit/>
          </a:bodyPr>
          <a:lstStyle/>
          <a:p>
            <a:r>
              <a:rPr lang="ja-JP" altLang="en-US" sz="1400" b="1" dirty="0">
                <a:latin typeface="Meiryo UI" panose="020B0604030504040204" pitchFamily="50" charset="-128"/>
                <a:ea typeface="Meiryo UI" panose="020B0604030504040204" pitchFamily="50" charset="-128"/>
              </a:rPr>
              <a:t>←暑さ対策啓発資料（表面）</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◆背景に注意喚起の赤を配色し、暑さをしのぐ３つの習慣を、文字とずやんのイラストを併せることで、着目しやすいデザインとした。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◆チラシに漢字クイズを掲載し、クイズの答えを府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に掲載することで、府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アクセス数から当チラシの啓発効果を計る。</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
          <p:cNvSpPr>
            <a:spLocks noChangeArrowheads="1"/>
          </p:cNvSpPr>
          <p:nvPr/>
        </p:nvSpPr>
        <p:spPr bwMode="auto">
          <a:xfrm>
            <a:off x="2843808" y="4653244"/>
            <a:ext cx="3792593" cy="1384995"/>
          </a:xfrm>
          <a:prstGeom prst="rect">
            <a:avLst/>
          </a:prstGeom>
          <a:noFill/>
          <a:ln w="9525" algn="ctr">
            <a:noFill/>
            <a:round/>
            <a:headEnd/>
            <a:tailEnd/>
          </a:ln>
        </p:spPr>
        <p:txBody>
          <a:bodyPr wrap="square">
            <a:spAutoFit/>
          </a:bodyPr>
          <a:lstStyle/>
          <a:p>
            <a:r>
              <a:rPr lang="ja-JP" altLang="en-US" sz="1400" b="1" dirty="0">
                <a:latin typeface="Meiryo UI" panose="020B0604030504040204" pitchFamily="50" charset="-128"/>
                <a:ea typeface="Meiryo UI" panose="020B0604030504040204" pitchFamily="50" charset="-128"/>
              </a:rPr>
              <a:t>暑さ対策啓発資料（裏面）→</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◆３つの習慣の具体例を示し、熱中症警戒アラート等について詳細を掲載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◆新型コロナウイルス感染対策のために呼びかけていた屋内でのマスク着用が、個人判断となったことを掲載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descr="グラフィカル ユーザー インターフェイス&#10;&#10;自動的に生成された説明">
            <a:extLst>
              <a:ext uri="{FF2B5EF4-FFF2-40B4-BE49-F238E27FC236}">
                <a16:creationId xmlns:a16="http://schemas.microsoft.com/office/drawing/2014/main" id="{E7EB2714-86C4-4E15-830F-4B691BF19A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031" y="2938180"/>
            <a:ext cx="2111745" cy="2996952"/>
          </a:xfrm>
          <a:prstGeom prst="rect">
            <a:avLst/>
          </a:prstGeom>
        </p:spPr>
      </p:pic>
      <p:pic>
        <p:nvPicPr>
          <p:cNvPr id="22" name="図 21" descr="テキスト, チャットまたはテキスト メッセージ&#10;&#10;自動的に生成された説明">
            <a:extLst>
              <a:ext uri="{FF2B5EF4-FFF2-40B4-BE49-F238E27FC236}">
                <a16:creationId xmlns:a16="http://schemas.microsoft.com/office/drawing/2014/main" id="{F8E0E18F-3BE8-4D00-B3F5-721711F804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1877" y="2938180"/>
            <a:ext cx="2111745" cy="2984151"/>
          </a:xfrm>
          <a:prstGeom prst="rect">
            <a:avLst/>
          </a:prstGeom>
        </p:spPr>
      </p:pic>
    </p:spTree>
    <p:extLst>
      <p:ext uri="{BB962C8B-B14F-4D97-AF65-F5344CB8AC3E}">
        <p14:creationId xmlns:p14="http://schemas.microsoft.com/office/powerpoint/2010/main" val="67459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1619671" y="530420"/>
            <a:ext cx="7456863" cy="683033"/>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619671" y="663966"/>
            <a:ext cx="5039745"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おおさか気候変動適応・普及強化事業</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203371781"/>
              </p:ext>
            </p:extLst>
          </p:nvPr>
        </p:nvGraphicFramePr>
        <p:xfrm>
          <a:off x="251520" y="1252454"/>
          <a:ext cx="8825014" cy="1306617"/>
        </p:xfrm>
        <a:graphic>
          <a:graphicData uri="http://schemas.openxmlformats.org/drawingml/2006/table">
            <a:tbl>
              <a:tblPr firstRow="1" bandRow="1">
                <a:tableStyleId>{5C22544A-7EE6-4342-B048-85BDC9FD1C3A}</a:tableStyleId>
              </a:tblPr>
              <a:tblGrid>
                <a:gridCol w="8825014">
                  <a:extLst>
                    <a:ext uri="{9D8B030D-6E8A-4147-A177-3AD203B41FA5}">
                      <a16:colId xmlns:a16="http://schemas.microsoft.com/office/drawing/2014/main" val="20000"/>
                    </a:ext>
                  </a:extLst>
                </a:gridCol>
              </a:tblGrid>
              <a:tr h="291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1001817">
                <a:tc>
                  <a:txBody>
                    <a:bodyPr/>
                    <a:lstStyle/>
                    <a:p>
                      <a:pPr marL="180000" marR="0" lvl="0" indent="-36000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■業界団体等に対して、おおさか気候変動適応センターに集積した科学的知見や連携体制を活用したセミナー等を開催することにより、気候変動への適応策普及を強化する狙い。</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36000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（当事業は、令和２年度に大阪府が設置したおおさか気候変動適応センターへ業務委託して実施）</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0" name="表 29"/>
          <p:cNvGraphicFramePr>
            <a:graphicFrameLocks noGrp="1"/>
          </p:cNvGraphicFramePr>
          <p:nvPr/>
        </p:nvGraphicFramePr>
        <p:xfrm>
          <a:off x="251520" y="2604762"/>
          <a:ext cx="8772545" cy="3731834"/>
        </p:xfrm>
        <a:graphic>
          <a:graphicData uri="http://schemas.openxmlformats.org/drawingml/2006/table">
            <a:tbl>
              <a:tblPr firstRow="1" bandRow="1">
                <a:tableStyleId>{5C22544A-7EE6-4342-B048-85BDC9FD1C3A}</a:tableStyleId>
              </a:tblPr>
              <a:tblGrid>
                <a:gridCol w="8772545">
                  <a:extLst>
                    <a:ext uri="{9D8B030D-6E8A-4147-A177-3AD203B41FA5}">
                      <a16:colId xmlns:a16="http://schemas.microsoft.com/office/drawing/2014/main" val="20000"/>
                    </a:ext>
                  </a:extLst>
                </a:gridCol>
              </a:tblGrid>
              <a:tr h="355886">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3759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3" name="タイトル 1"/>
          <p:cNvSpPr txBox="1">
            <a:spLocks/>
          </p:cNvSpPr>
          <p:nvPr/>
        </p:nvSpPr>
        <p:spPr>
          <a:xfrm>
            <a:off x="8439416" y="6525344"/>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８</a:t>
            </a:r>
            <a:endParaRPr lang="en-US" altLang="ja-JP" sz="2200" b="1" dirty="0">
              <a:latin typeface="Meiryo UI" panose="020B0604030504040204" pitchFamily="50" charset="-128"/>
              <a:ea typeface="Meiryo UI" panose="020B0604030504040204" pitchFamily="50" charset="-128"/>
            </a:endParaRPr>
          </a:p>
        </p:txBody>
      </p:sp>
      <p:sp>
        <p:nvSpPr>
          <p:cNvPr id="26" name="角丸四角形 25"/>
          <p:cNvSpPr/>
          <p:nvPr/>
        </p:nvSpPr>
        <p:spPr>
          <a:xfrm>
            <a:off x="396056" y="6293425"/>
            <a:ext cx="8106978"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9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暑さを</a:t>
            </a:r>
            <a:r>
              <a:rPr lang="ja-JP" altLang="en-US" sz="19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しのぐ</a:t>
            </a:r>
            <a:r>
              <a:rPr lang="ja-JP" altLang="en-US" sz="19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手段や技術の周知啓発</a:t>
            </a:r>
          </a:p>
        </p:txBody>
      </p:sp>
      <p:sp>
        <p:nvSpPr>
          <p:cNvPr id="28" name="正方形/長方形 1"/>
          <p:cNvSpPr>
            <a:spLocks noChangeArrowheads="1"/>
          </p:cNvSpPr>
          <p:nvPr/>
        </p:nvSpPr>
        <p:spPr bwMode="auto">
          <a:xfrm>
            <a:off x="3277279" y="2899697"/>
            <a:ext cx="5531876" cy="3170099"/>
          </a:xfrm>
          <a:prstGeom prst="rect">
            <a:avLst/>
          </a:prstGeom>
          <a:noFill/>
          <a:ln w="9525" algn="ctr">
            <a:noFill/>
            <a:round/>
            <a:headEnd/>
            <a:tailEnd/>
          </a:ln>
        </p:spPr>
        <p:txBody>
          <a:bodyPr wrap="square">
            <a:spAutoFit/>
          </a:bodyPr>
          <a:lstStyle/>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◆暑さ対策の指導、支援手法の習得を目的とし、暑さが本格化する前５</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～６月にかけて、子どもに関わる方、高齢者に関わる方向けの暑さ対策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セミナーをそれぞれ開催（オンライン及び会場のハイブリッ式で開催、手話</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通訳を導入）</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◆気候変動によるゲリラ豪雨対策を目的とした情報活用方法について、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要配慮者利用施設（社会福祉施設、学校、医療施設等）の施設管理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者向けセミナーを開催</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◆情報提供や支援を目的とし、市町村の気候変動に関する業務を所管</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する担当職員向けセミナーを開催</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◆気候変動影響・適応の最新情報収集・発信として、「おおさか気候変動</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適応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ハンドブック」を改訂し、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部発行予定</a:t>
            </a:r>
          </a:p>
        </p:txBody>
      </p:sp>
      <p:sp>
        <p:nvSpPr>
          <p:cNvPr id="27" name="角丸四角形 26"/>
          <p:cNvSpPr/>
          <p:nvPr/>
        </p:nvSpPr>
        <p:spPr>
          <a:xfrm>
            <a:off x="251520" y="548836"/>
            <a:ext cx="12961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p>
        </p:txBody>
      </p:sp>
      <p:sp>
        <p:nvSpPr>
          <p:cNvPr id="14" name="正方形/長方形 1"/>
          <p:cNvSpPr>
            <a:spLocks noChangeArrowheads="1"/>
          </p:cNvSpPr>
          <p:nvPr/>
        </p:nvSpPr>
        <p:spPr bwMode="auto">
          <a:xfrm>
            <a:off x="7314327" y="919476"/>
            <a:ext cx="1794177"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48071" y="3567716"/>
            <a:ext cx="2838349" cy="1878319"/>
          </a:xfrm>
          <a:prstGeom prst="rect">
            <a:avLst/>
          </a:prstGeom>
        </p:spPr>
      </p:pic>
      <p:sp>
        <p:nvSpPr>
          <p:cNvPr id="16" name="正方形/長方形 1"/>
          <p:cNvSpPr>
            <a:spLocks noChangeArrowheads="1"/>
          </p:cNvSpPr>
          <p:nvPr/>
        </p:nvSpPr>
        <p:spPr bwMode="auto">
          <a:xfrm>
            <a:off x="723640" y="5547983"/>
            <a:ext cx="2081520" cy="348813"/>
          </a:xfrm>
          <a:prstGeom prst="rect">
            <a:avLst/>
          </a:prstGeom>
          <a:noFill/>
          <a:ln w="9525" algn="ctr">
            <a:noFill/>
            <a:round/>
            <a:headEnd/>
            <a:tailEnd/>
          </a:ln>
        </p:spPr>
        <p:txBody>
          <a:bodyPr wrap="square">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↑令和２年度改訂版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49922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797930" y="725542"/>
            <a:ext cx="7273117" cy="657827"/>
            <a:chOff x="3075868" y="2420887"/>
            <a:chExt cx="358015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038" y="259962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暑さ指数の活用促進（１）</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29566"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a:t>
            </a:r>
          </a:p>
        </p:txBody>
      </p:sp>
      <p:graphicFrame>
        <p:nvGraphicFramePr>
          <p:cNvPr id="24" name="表 23"/>
          <p:cNvGraphicFramePr>
            <a:graphicFrameLocks noGrp="1"/>
          </p:cNvGraphicFramePr>
          <p:nvPr/>
        </p:nvGraphicFramePr>
        <p:xfrm>
          <a:off x="218079" y="1479843"/>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6234207" y="1078558"/>
            <a:ext cx="281830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（府民文化部・環境農林水産部）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4705583" y="2025342"/>
            <a:ext cx="4246694" cy="523220"/>
          </a:xfrm>
          <a:prstGeom prst="rect">
            <a:avLst/>
          </a:prstGeom>
          <a:noFill/>
          <a:ln w="9525" algn="ctr">
            <a:noFill/>
            <a:round/>
            <a:headEnd/>
            <a:tailEnd/>
          </a:ln>
        </p:spPr>
        <p:txBody>
          <a:bodyPr wrap="square">
            <a:spAutoFit/>
          </a:bodyPr>
          <a:lstStyle/>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◆可搬式の電光表示パネルを活用し、暑さ指数と熱中症危険度をリアルタイムに表示し、周知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1"/>
          <p:cNvSpPr>
            <a:spLocks noChangeArrowheads="1"/>
          </p:cNvSpPr>
          <p:nvPr/>
        </p:nvSpPr>
        <p:spPr bwMode="auto">
          <a:xfrm>
            <a:off x="262213" y="2040530"/>
            <a:ext cx="4093763" cy="523220"/>
          </a:xfrm>
          <a:prstGeom prst="rect">
            <a:avLst/>
          </a:prstGeom>
          <a:noFill/>
          <a:ln w="9525" algn="ctr">
            <a:noFill/>
            <a:round/>
            <a:headEnd/>
            <a:tailEnd/>
          </a:ln>
        </p:spPr>
        <p:txBody>
          <a:bodyPr wrap="square">
            <a:spAutoFit/>
          </a:bodyPr>
          <a:lstStyle/>
          <a:p>
            <a:pPr marL="180975" indent="-18097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暑さ指数メール配信サービス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を府ホームページ等により周知し、府民の暑さ指数情報の受信登録を促進</a:t>
            </a:r>
          </a:p>
        </p:txBody>
      </p:sp>
      <p:sp>
        <p:nvSpPr>
          <p:cNvPr id="55" name="正方形/長方形 1"/>
          <p:cNvSpPr>
            <a:spLocks noChangeArrowheads="1"/>
          </p:cNvSpPr>
          <p:nvPr/>
        </p:nvSpPr>
        <p:spPr bwMode="auto">
          <a:xfrm>
            <a:off x="346637" y="5581713"/>
            <a:ext cx="4444523" cy="550024"/>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rPr>
              <a:t>「大阪府暑さ対策情報ポータルサイト」で情報発信</a:t>
            </a:r>
            <a:endParaRPr lang="en-US" altLang="ja-JP" sz="1400" b="1"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➡開設から約</a:t>
            </a:r>
            <a:r>
              <a:rPr lang="en-US" altLang="ja-JP" sz="1400" b="1" i="0" dirty="0">
                <a:solidFill>
                  <a:srgbClr val="000000"/>
                </a:solidFill>
                <a:effectLst/>
                <a:latin typeface="verdana" panose="020B0604030504040204" pitchFamily="34" charset="0"/>
              </a:rPr>
              <a:t>87,000</a:t>
            </a:r>
            <a:r>
              <a:rPr lang="en-US" altLang="ja-JP" sz="1400" b="1" dirty="0">
                <a:latin typeface="Meiryo UI" panose="020B0604030504040204" pitchFamily="50" charset="-128"/>
                <a:ea typeface="Meiryo UI" panose="020B0604030504040204" pitchFamily="50" charset="-128"/>
              </a:rPr>
              <a:t>PV</a:t>
            </a:r>
            <a:r>
              <a:rPr lang="ja-JP" altLang="en-US" sz="1400" dirty="0">
                <a:latin typeface="Meiryo UI" panose="020B0604030504040204" pitchFamily="50" charset="-128"/>
                <a:ea typeface="Meiryo UI" panose="020B0604030504040204" pitchFamily="50" charset="-128"/>
              </a:rPr>
              <a:t>（令和５年６月</a:t>
            </a:r>
            <a:r>
              <a:rPr lang="en-US" altLang="ja-JP"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rPr>
              <a:t>　　　　　　　　　</a:t>
            </a:r>
          </a:p>
        </p:txBody>
      </p:sp>
      <p:sp>
        <p:nvSpPr>
          <p:cNvPr id="56" name="テキスト ボックス 55"/>
          <p:cNvSpPr txBox="1"/>
          <p:nvPr/>
        </p:nvSpPr>
        <p:spPr>
          <a:xfrm>
            <a:off x="4968322" y="5553710"/>
            <a:ext cx="4023940" cy="707886"/>
          </a:xfrm>
          <a:prstGeom prst="rect">
            <a:avLst/>
          </a:prstGeom>
          <a:noFill/>
          <a:ln w="28575">
            <a:noFill/>
          </a:ln>
        </p:spPr>
        <p:txBody>
          <a:bodyPr wrap="square" lIns="36000" rIns="36000"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電光表示パネル</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（設置場所：府庁別館、設置期間５月</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暑さ指数と熱中症危険度をお知らせ</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四角形吹き出し 6"/>
          <p:cNvSpPr/>
          <p:nvPr/>
        </p:nvSpPr>
        <p:spPr>
          <a:xfrm>
            <a:off x="6795070" y="2621816"/>
            <a:ext cx="2157207" cy="2438170"/>
          </a:xfrm>
          <a:prstGeom prst="wedgeRectCallout">
            <a:avLst>
              <a:gd name="adj1" fmla="val -47056"/>
              <a:gd name="adj2" fmla="val 75716"/>
            </a:avLst>
          </a:prstGeom>
          <a:solidFill>
            <a:srgbClr val="00B0F0"/>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sz="1400" b="1" dirty="0">
              <a:latin typeface="メイリオ" panose="020B0604030504040204" pitchFamily="50" charset="-128"/>
              <a:ea typeface="メイリオ" panose="020B0604030504040204" pitchFamily="50" charset="-128"/>
            </a:endParaRPr>
          </a:p>
          <a:p>
            <a:pPr algn="ctr"/>
            <a:endParaRPr kumimoji="1" lang="en-US" altLang="ja-JP" sz="1400" b="1" dirty="0">
              <a:latin typeface="メイリオ" panose="020B0604030504040204" pitchFamily="50" charset="-128"/>
              <a:ea typeface="メイリオ" panose="020B0604030504040204" pitchFamily="50" charset="-128"/>
            </a:endParaRPr>
          </a:p>
          <a:p>
            <a:pPr algn="ctr"/>
            <a:endParaRPr lang="en-US" altLang="ja-JP" sz="1400" b="1" dirty="0">
              <a:latin typeface="メイリオ" panose="020B0604030504040204" pitchFamily="50" charset="-128"/>
              <a:ea typeface="メイリオ" panose="020B0604030504040204" pitchFamily="50" charset="-128"/>
            </a:endParaRPr>
          </a:p>
          <a:p>
            <a:endParaRPr kumimoji="1" lang="en-US" altLang="ja-JP" sz="1400" b="1" dirty="0">
              <a:latin typeface="メイリオ" panose="020B0604030504040204" pitchFamily="50" charset="-128"/>
              <a:ea typeface="メイリオ" panose="020B0604030504040204" pitchFamily="50" charset="-128"/>
            </a:endParaRPr>
          </a:p>
          <a:p>
            <a:endParaRPr kumimoji="1" lang="en-US" altLang="ja-JP"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大阪府公式</a:t>
            </a:r>
            <a:r>
              <a:rPr lang="en-US" altLang="ja-JP" sz="1400" b="1" dirty="0">
                <a:latin typeface="メイリオ" panose="020B0604030504040204" pitchFamily="50" charset="-128"/>
                <a:ea typeface="メイリオ" panose="020B0604030504040204" pitchFamily="50" charset="-128"/>
              </a:rPr>
              <a:t>Twitter</a:t>
            </a:r>
          </a:p>
          <a:p>
            <a:r>
              <a:rPr kumimoji="1" lang="ja-JP" altLang="en-US" sz="1400" b="1" dirty="0">
                <a:latin typeface="メイリオ" panose="020B0604030504040204" pitchFamily="50" charset="-128"/>
                <a:ea typeface="メイリオ" panose="020B0604030504040204" pitchFamily="50" charset="-128"/>
              </a:rPr>
              <a:t>でも、都度発信！</a:t>
            </a:r>
            <a:endParaRPr kumimoji="1" lang="en-US" altLang="ja-JP" sz="1400" b="1" dirty="0">
              <a:latin typeface="メイリオ" panose="020B0604030504040204" pitchFamily="50" charset="-128"/>
              <a:ea typeface="メイリオ" panose="020B0604030504040204" pitchFamily="50" charset="-128"/>
            </a:endParaRPr>
          </a:p>
          <a:p>
            <a:r>
              <a:rPr kumimoji="1"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フォロワー数約</a:t>
            </a:r>
            <a:r>
              <a:rPr lang="en-US" altLang="ja-JP" sz="1200" b="1" dirty="0">
                <a:solidFill>
                  <a:schemeClr val="bg1"/>
                </a:solidFill>
                <a:latin typeface="メイリオ" panose="020B0604030504040204" pitchFamily="50" charset="-128"/>
                <a:ea typeface="メイリオ" panose="020B0604030504040204" pitchFamily="50" charset="-128"/>
              </a:rPr>
              <a:t>7.7</a:t>
            </a:r>
            <a:r>
              <a:rPr lang="ja-JP" altLang="en-US" sz="1200" b="1" dirty="0">
                <a:solidFill>
                  <a:schemeClr val="bg1"/>
                </a:solidFill>
                <a:latin typeface="メイリオ" panose="020B0604030504040204" pitchFamily="50" charset="-128"/>
                <a:ea typeface="メイリオ" panose="020B0604030504040204" pitchFamily="50" charset="-128"/>
              </a:rPr>
              <a:t>万</a:t>
            </a:r>
            <a:r>
              <a:rPr lang="zh-TW" altLang="en-US" sz="1200" b="1" dirty="0">
                <a:solidFill>
                  <a:schemeClr val="bg1"/>
                </a:solidFill>
                <a:latin typeface="メイリオ" panose="020B0604030504040204" pitchFamily="50" charset="-128"/>
                <a:ea typeface="メイリオ" panose="020B0604030504040204" pitchFamily="50" charset="-128"/>
              </a:rPr>
              <a:t>人</a:t>
            </a:r>
          </a:p>
          <a:p>
            <a:r>
              <a:rPr lang="zh-TW" altLang="en-US" sz="1200" b="1" dirty="0">
                <a:solidFill>
                  <a:schemeClr val="bg1"/>
                </a:solidFill>
                <a:latin typeface="メイリオ" panose="020B0604030504040204" pitchFamily="50" charset="-128"/>
                <a:ea typeface="メイリオ" panose="020B0604030504040204" pitchFamily="50" charset="-128"/>
              </a:rPr>
              <a:t>（令和</a:t>
            </a:r>
            <a:r>
              <a:rPr lang="en-US" altLang="zh-TW" sz="1200" b="1" dirty="0">
                <a:solidFill>
                  <a:schemeClr val="bg1"/>
                </a:solidFill>
                <a:latin typeface="メイリオ" panose="020B0604030504040204" pitchFamily="50" charset="-128"/>
                <a:ea typeface="メイリオ" panose="020B0604030504040204" pitchFamily="50" charset="-128"/>
              </a:rPr>
              <a:t>5</a:t>
            </a:r>
            <a:r>
              <a:rPr lang="zh-TW" altLang="en-US" sz="1200" b="1" dirty="0">
                <a:solidFill>
                  <a:schemeClr val="bg1"/>
                </a:solidFill>
                <a:latin typeface="メイリオ" panose="020B0604030504040204" pitchFamily="50" charset="-128"/>
                <a:ea typeface="メイリオ" panose="020B0604030504040204" pitchFamily="50" charset="-128"/>
              </a:rPr>
              <a:t>年</a:t>
            </a:r>
            <a:r>
              <a:rPr lang="en-US" altLang="zh-TW" sz="1200" b="1" dirty="0">
                <a:solidFill>
                  <a:schemeClr val="bg1"/>
                </a:solidFill>
                <a:latin typeface="メイリオ" panose="020B0604030504040204" pitchFamily="50" charset="-128"/>
                <a:ea typeface="メイリオ" panose="020B0604030504040204" pitchFamily="50" charset="-128"/>
              </a:rPr>
              <a:t>6</a:t>
            </a:r>
            <a:r>
              <a:rPr lang="zh-TW" altLang="en-US" sz="1200" b="1" dirty="0">
                <a:solidFill>
                  <a:schemeClr val="bg1"/>
                </a:solidFill>
                <a:latin typeface="メイリオ" panose="020B0604030504040204" pitchFamily="50" charset="-128"/>
                <a:ea typeface="メイリオ" panose="020B0604030504040204" pitchFamily="50" charset="-128"/>
              </a:rPr>
              <a:t>月</a:t>
            </a:r>
            <a:r>
              <a:rPr lang="en-US" altLang="zh-TW" sz="1200" b="1" dirty="0">
                <a:solidFill>
                  <a:schemeClr val="bg1"/>
                </a:solidFill>
                <a:latin typeface="メイリオ" panose="020B0604030504040204" pitchFamily="50" charset="-128"/>
                <a:ea typeface="メイリオ" panose="020B0604030504040204" pitchFamily="50" charset="-128"/>
              </a:rPr>
              <a:t>5</a:t>
            </a:r>
            <a:r>
              <a:rPr lang="zh-TW" altLang="en-US" sz="1200" b="1" dirty="0">
                <a:solidFill>
                  <a:schemeClr val="bg1"/>
                </a:solidFill>
                <a:latin typeface="メイリオ" panose="020B0604030504040204" pitchFamily="50" charset="-128"/>
                <a:ea typeface="メイリオ" panose="020B0604030504040204" pitchFamily="50" charset="-128"/>
              </a:rPr>
              <a:t>日現在）</a:t>
            </a:r>
          </a:p>
        </p:txBody>
      </p:sp>
      <p:sp>
        <p:nvSpPr>
          <p:cNvPr id="2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９</a:t>
            </a:r>
          </a:p>
        </p:txBody>
      </p:sp>
      <p:pic>
        <p:nvPicPr>
          <p:cNvPr id="8" name="図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89907" y="2820146"/>
            <a:ext cx="2017235" cy="1114788"/>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9659" y="2607435"/>
            <a:ext cx="1240573" cy="2978032"/>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7452" y="2604938"/>
            <a:ext cx="3002460" cy="2929229"/>
          </a:xfrm>
          <a:prstGeom prst="rect">
            <a:avLst/>
          </a:prstGeom>
        </p:spPr>
      </p:pic>
      <p:sp>
        <p:nvSpPr>
          <p:cNvPr id="21" name="角丸四角形 20"/>
          <p:cNvSpPr/>
          <p:nvPr/>
        </p:nvSpPr>
        <p:spPr>
          <a:xfrm>
            <a:off x="770870" y="6240367"/>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認知度が低い「暑さ指数」</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の活用を促進</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26" name="グループ化 25"/>
          <p:cNvGrpSpPr/>
          <p:nvPr/>
        </p:nvGrpSpPr>
        <p:grpSpPr>
          <a:xfrm>
            <a:off x="4116512" y="2691245"/>
            <a:ext cx="1213441" cy="1392267"/>
            <a:chOff x="3800637" y="2190423"/>
            <a:chExt cx="889541" cy="1122697"/>
          </a:xfrm>
        </p:grpSpPr>
        <p:sp>
          <p:nvSpPr>
            <p:cNvPr id="28" name="角丸四角形吹き出し 27"/>
            <p:cNvSpPr/>
            <p:nvPr/>
          </p:nvSpPr>
          <p:spPr>
            <a:xfrm>
              <a:off x="3800637" y="2190423"/>
              <a:ext cx="889541" cy="1122697"/>
            </a:xfrm>
            <a:prstGeom prst="wedgeRoundRectCallout">
              <a:avLst>
                <a:gd name="adj1" fmla="val 74635"/>
                <a:gd name="adj2" fmla="val 59926"/>
                <a:gd name="adj3" fmla="val 16667"/>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9" name="図 2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56652" y="2256130"/>
              <a:ext cx="765413" cy="931970"/>
            </a:xfrm>
            <a:prstGeom prst="rect">
              <a:avLst/>
            </a:prstGeom>
          </p:spPr>
        </p:pic>
      </p:grpSp>
    </p:spTree>
    <p:extLst>
      <p:ext uri="{BB962C8B-B14F-4D97-AF65-F5344CB8AC3E}">
        <p14:creationId xmlns:p14="http://schemas.microsoft.com/office/powerpoint/2010/main" val="294703327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4754</Words>
  <Application>Microsoft Office PowerPoint</Application>
  <PresentationFormat>画面に合わせる (4:3)</PresentationFormat>
  <Paragraphs>664</Paragraphs>
  <Slides>22</Slides>
  <Notes>19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BIZ UDPゴシック</vt:lpstr>
      <vt:lpstr>BIZ UDゴシック</vt:lpstr>
      <vt:lpstr>Meiryo UI</vt:lpstr>
      <vt:lpstr>メイリオ</vt:lpstr>
      <vt:lpstr>Arial</vt:lpstr>
      <vt:lpstr>Calibri</vt:lpstr>
      <vt:lpstr>verdana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2022-07-01T08:28:59Z</dcterms:created>
  <dcterms:modified xsi:type="dcterms:W3CDTF">2023-07-02T04:04:21Z</dcterms:modified>
</cp:coreProperties>
</file>