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18"/>
  </p:notesMasterIdLst>
  <p:sldIdLst>
    <p:sldId id="268" r:id="rId2"/>
    <p:sldId id="273" r:id="rId3"/>
    <p:sldId id="275" r:id="rId4"/>
    <p:sldId id="274" r:id="rId5"/>
    <p:sldId id="281" r:id="rId6"/>
    <p:sldId id="282" r:id="rId7"/>
    <p:sldId id="276" r:id="rId8"/>
    <p:sldId id="277" r:id="rId9"/>
    <p:sldId id="278" r:id="rId10"/>
    <p:sldId id="265" r:id="rId11"/>
    <p:sldId id="267" r:id="rId12"/>
    <p:sldId id="284" r:id="rId13"/>
    <p:sldId id="269" r:id="rId14"/>
    <p:sldId id="280" r:id="rId15"/>
    <p:sldId id="279" r:id="rId16"/>
    <p:sldId id="266" r:id="rId17"/>
  </p:sldIdLst>
  <p:sldSz cx="12801600" cy="9601200" type="A3"/>
  <p:notesSz cx="6807200" cy="9939338"/>
  <p:defaultTextStyle>
    <a:defPPr>
      <a:defRPr lang="ja-JP"/>
    </a:defPPr>
    <a:lvl1pPr marL="0" algn="l" defTabSz="1279939" rtl="0" eaLnBrk="1" latinLnBrk="0" hangingPunct="1">
      <a:defRPr kumimoji="1" sz="2577" kern="1200">
        <a:solidFill>
          <a:schemeClr val="tx1"/>
        </a:solidFill>
        <a:latin typeface="+mn-lt"/>
        <a:ea typeface="+mn-ea"/>
        <a:cs typeface="+mn-cs"/>
      </a:defRPr>
    </a:lvl1pPr>
    <a:lvl2pPr marL="639969" algn="l" defTabSz="1279939" rtl="0" eaLnBrk="1" latinLnBrk="0" hangingPunct="1">
      <a:defRPr kumimoji="1" sz="2577" kern="1200">
        <a:solidFill>
          <a:schemeClr val="tx1"/>
        </a:solidFill>
        <a:latin typeface="+mn-lt"/>
        <a:ea typeface="+mn-ea"/>
        <a:cs typeface="+mn-cs"/>
      </a:defRPr>
    </a:lvl2pPr>
    <a:lvl3pPr marL="1279939" algn="l" defTabSz="1279939" rtl="0" eaLnBrk="1" latinLnBrk="0" hangingPunct="1">
      <a:defRPr kumimoji="1" sz="2577" kern="1200">
        <a:solidFill>
          <a:schemeClr val="tx1"/>
        </a:solidFill>
        <a:latin typeface="+mn-lt"/>
        <a:ea typeface="+mn-ea"/>
        <a:cs typeface="+mn-cs"/>
      </a:defRPr>
    </a:lvl3pPr>
    <a:lvl4pPr marL="1919908" algn="l" defTabSz="1279939" rtl="0" eaLnBrk="1" latinLnBrk="0" hangingPunct="1">
      <a:defRPr kumimoji="1" sz="2577" kern="1200">
        <a:solidFill>
          <a:schemeClr val="tx1"/>
        </a:solidFill>
        <a:latin typeface="+mn-lt"/>
        <a:ea typeface="+mn-ea"/>
        <a:cs typeface="+mn-cs"/>
      </a:defRPr>
    </a:lvl4pPr>
    <a:lvl5pPr marL="2559879" algn="l" defTabSz="1279939" rtl="0" eaLnBrk="1" latinLnBrk="0" hangingPunct="1">
      <a:defRPr kumimoji="1" sz="2577" kern="1200">
        <a:solidFill>
          <a:schemeClr val="tx1"/>
        </a:solidFill>
        <a:latin typeface="+mn-lt"/>
        <a:ea typeface="+mn-ea"/>
        <a:cs typeface="+mn-cs"/>
      </a:defRPr>
    </a:lvl5pPr>
    <a:lvl6pPr marL="3199848" algn="l" defTabSz="1279939" rtl="0" eaLnBrk="1" latinLnBrk="0" hangingPunct="1">
      <a:defRPr kumimoji="1" sz="2577" kern="1200">
        <a:solidFill>
          <a:schemeClr val="tx1"/>
        </a:solidFill>
        <a:latin typeface="+mn-lt"/>
        <a:ea typeface="+mn-ea"/>
        <a:cs typeface="+mn-cs"/>
      </a:defRPr>
    </a:lvl6pPr>
    <a:lvl7pPr marL="3839818" algn="l" defTabSz="1279939" rtl="0" eaLnBrk="1" latinLnBrk="0" hangingPunct="1">
      <a:defRPr kumimoji="1" sz="2577" kern="1200">
        <a:solidFill>
          <a:schemeClr val="tx1"/>
        </a:solidFill>
        <a:latin typeface="+mn-lt"/>
        <a:ea typeface="+mn-ea"/>
        <a:cs typeface="+mn-cs"/>
      </a:defRPr>
    </a:lvl7pPr>
    <a:lvl8pPr marL="4479787" algn="l" defTabSz="1279939" rtl="0" eaLnBrk="1" latinLnBrk="0" hangingPunct="1">
      <a:defRPr kumimoji="1" sz="2577" kern="1200">
        <a:solidFill>
          <a:schemeClr val="tx1"/>
        </a:solidFill>
        <a:latin typeface="+mn-lt"/>
        <a:ea typeface="+mn-ea"/>
        <a:cs typeface="+mn-cs"/>
      </a:defRPr>
    </a:lvl8pPr>
    <a:lvl9pPr marL="5119757" algn="l" defTabSz="1279939" rtl="0" eaLnBrk="1" latinLnBrk="0" hangingPunct="1">
      <a:defRPr kumimoji="1" sz="2577"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5" userDrawn="1">
          <p15:clr>
            <a:srgbClr val="A4A3A4"/>
          </p15:clr>
        </p15:guide>
        <p15:guide id="2" pos="403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99"/>
    <a:srgbClr val="CCFFFF"/>
    <a:srgbClr val="FFCCFF"/>
    <a:srgbClr val="CCECFF"/>
    <a:srgbClr val="CCCCFF"/>
    <a:srgbClr val="CC9900"/>
    <a:srgbClr val="0066FF"/>
    <a:srgbClr val="5A47E7"/>
    <a:srgbClr val="008000"/>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21" autoAdjust="0"/>
    <p:restoredTop sz="94434" autoAdjust="0"/>
  </p:normalViewPr>
  <p:slideViewPr>
    <p:cSldViewPr>
      <p:cViewPr varScale="1">
        <p:scale>
          <a:sx n="76" d="100"/>
          <a:sy n="76" d="100"/>
        </p:scale>
        <p:origin x="816" y="162"/>
      </p:cViewPr>
      <p:guideLst>
        <p:guide orient="horz" pos="3025"/>
        <p:guide pos="403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0"/>
            <a:ext cx="2949575" cy="496888"/>
          </a:xfrm>
          <a:prstGeom prst="rect">
            <a:avLst/>
          </a:prstGeom>
        </p:spPr>
        <p:txBody>
          <a:bodyPr vert="horz" lIns="91403" tIns="45703" rIns="91403" bIns="4570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4" y="0"/>
            <a:ext cx="2949575" cy="496888"/>
          </a:xfrm>
          <a:prstGeom prst="rect">
            <a:avLst/>
          </a:prstGeom>
        </p:spPr>
        <p:txBody>
          <a:bodyPr vert="horz" lIns="91403" tIns="45703" rIns="91403" bIns="45703" rtlCol="0"/>
          <a:lstStyle>
            <a:lvl1pPr algn="r">
              <a:defRPr sz="1200"/>
            </a:lvl1pPr>
          </a:lstStyle>
          <a:p>
            <a:fld id="{AA74DCB6-339A-408E-8566-C66A1BEC787D}" type="datetimeFigureOut">
              <a:rPr kumimoji="1" lang="ja-JP" altLang="en-US" smtClean="0"/>
              <a:t>2023/7/6</a:t>
            </a:fld>
            <a:endParaRPr kumimoji="1" lang="ja-JP" altLang="en-US"/>
          </a:p>
        </p:txBody>
      </p:sp>
      <p:sp>
        <p:nvSpPr>
          <p:cNvPr id="4" name="スライド イメージ プレースホルダー 3"/>
          <p:cNvSpPr>
            <a:spLocks noGrp="1" noRot="1" noChangeAspect="1"/>
          </p:cNvSpPr>
          <p:nvPr>
            <p:ph type="sldImg" idx="2"/>
          </p:nvPr>
        </p:nvSpPr>
        <p:spPr>
          <a:xfrm>
            <a:off x="920750" y="747713"/>
            <a:ext cx="4965700" cy="3724275"/>
          </a:xfrm>
          <a:prstGeom prst="rect">
            <a:avLst/>
          </a:prstGeom>
          <a:noFill/>
          <a:ln w="12700">
            <a:solidFill>
              <a:prstClr val="black"/>
            </a:solidFill>
          </a:ln>
        </p:spPr>
        <p:txBody>
          <a:bodyPr vert="horz" lIns="91403" tIns="45703" rIns="91403" bIns="45703" rtlCol="0" anchor="ctr"/>
          <a:lstStyle/>
          <a:p>
            <a:endParaRPr lang="ja-JP" altLang="en-US"/>
          </a:p>
        </p:txBody>
      </p:sp>
      <p:sp>
        <p:nvSpPr>
          <p:cNvPr id="5" name="ノート プレースホルダー 4"/>
          <p:cNvSpPr>
            <a:spLocks noGrp="1"/>
          </p:cNvSpPr>
          <p:nvPr>
            <p:ph type="body" sz="quarter" idx="3"/>
          </p:nvPr>
        </p:nvSpPr>
        <p:spPr>
          <a:xfrm>
            <a:off x="681043" y="4721226"/>
            <a:ext cx="5445125" cy="4471988"/>
          </a:xfrm>
          <a:prstGeom prst="rect">
            <a:avLst/>
          </a:prstGeom>
        </p:spPr>
        <p:txBody>
          <a:bodyPr vert="horz" lIns="91403" tIns="45703" rIns="91403" bIns="4570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5" y="9440863"/>
            <a:ext cx="2949575" cy="496887"/>
          </a:xfrm>
          <a:prstGeom prst="rect">
            <a:avLst/>
          </a:prstGeom>
        </p:spPr>
        <p:txBody>
          <a:bodyPr vert="horz" lIns="91403" tIns="45703" rIns="91403" bIns="4570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4" y="9440863"/>
            <a:ext cx="2949575" cy="496887"/>
          </a:xfrm>
          <a:prstGeom prst="rect">
            <a:avLst/>
          </a:prstGeom>
        </p:spPr>
        <p:txBody>
          <a:bodyPr vert="horz" lIns="91403" tIns="45703" rIns="91403" bIns="45703" rtlCol="0" anchor="b"/>
          <a:lstStyle>
            <a:lvl1pPr algn="r">
              <a:defRPr sz="1200"/>
            </a:lvl1pPr>
          </a:lstStyle>
          <a:p>
            <a:fld id="{73A34A13-4B76-4D1C-807E-D1BBE6121CCF}" type="slidenum">
              <a:rPr kumimoji="1" lang="ja-JP" altLang="en-US" smtClean="0"/>
              <a:t>‹#›</a:t>
            </a:fld>
            <a:endParaRPr kumimoji="1" lang="ja-JP" altLang="en-US"/>
          </a:p>
        </p:txBody>
      </p:sp>
    </p:spTree>
    <p:extLst>
      <p:ext uri="{BB962C8B-B14F-4D97-AF65-F5344CB8AC3E}">
        <p14:creationId xmlns:p14="http://schemas.microsoft.com/office/powerpoint/2010/main" val="3607650404"/>
      </p:ext>
    </p:extLst>
  </p:cSld>
  <p:clrMap bg1="lt1" tx1="dk1" bg2="lt2" tx2="dk2" accent1="accent1" accent2="accent2" accent3="accent3" accent4="accent4" accent5="accent5" accent6="accent6" hlink="hlink" folHlink="folHlink"/>
  <p:notesStyle>
    <a:lvl1pPr marL="0" algn="l" defTabSz="1122065" rtl="0" eaLnBrk="1" latinLnBrk="0" hangingPunct="1">
      <a:defRPr kumimoji="1" sz="1473" kern="1200">
        <a:solidFill>
          <a:schemeClr val="tx1"/>
        </a:solidFill>
        <a:latin typeface="+mn-lt"/>
        <a:ea typeface="+mn-ea"/>
        <a:cs typeface="+mn-cs"/>
      </a:defRPr>
    </a:lvl1pPr>
    <a:lvl2pPr marL="561033" algn="l" defTabSz="1122065" rtl="0" eaLnBrk="1" latinLnBrk="0" hangingPunct="1">
      <a:defRPr kumimoji="1" sz="1473" kern="1200">
        <a:solidFill>
          <a:schemeClr val="tx1"/>
        </a:solidFill>
        <a:latin typeface="+mn-lt"/>
        <a:ea typeface="+mn-ea"/>
        <a:cs typeface="+mn-cs"/>
      </a:defRPr>
    </a:lvl2pPr>
    <a:lvl3pPr marL="1122065" algn="l" defTabSz="1122065" rtl="0" eaLnBrk="1" latinLnBrk="0" hangingPunct="1">
      <a:defRPr kumimoji="1" sz="1473" kern="1200">
        <a:solidFill>
          <a:schemeClr val="tx1"/>
        </a:solidFill>
        <a:latin typeface="+mn-lt"/>
        <a:ea typeface="+mn-ea"/>
        <a:cs typeface="+mn-cs"/>
      </a:defRPr>
    </a:lvl3pPr>
    <a:lvl4pPr marL="1683097" algn="l" defTabSz="1122065" rtl="0" eaLnBrk="1" latinLnBrk="0" hangingPunct="1">
      <a:defRPr kumimoji="1" sz="1473" kern="1200">
        <a:solidFill>
          <a:schemeClr val="tx1"/>
        </a:solidFill>
        <a:latin typeface="+mn-lt"/>
        <a:ea typeface="+mn-ea"/>
        <a:cs typeface="+mn-cs"/>
      </a:defRPr>
    </a:lvl4pPr>
    <a:lvl5pPr marL="2244129" algn="l" defTabSz="1122065" rtl="0" eaLnBrk="1" latinLnBrk="0" hangingPunct="1">
      <a:defRPr kumimoji="1" sz="1473" kern="1200">
        <a:solidFill>
          <a:schemeClr val="tx1"/>
        </a:solidFill>
        <a:latin typeface="+mn-lt"/>
        <a:ea typeface="+mn-ea"/>
        <a:cs typeface="+mn-cs"/>
      </a:defRPr>
    </a:lvl5pPr>
    <a:lvl6pPr marL="2805162" algn="l" defTabSz="1122065" rtl="0" eaLnBrk="1" latinLnBrk="0" hangingPunct="1">
      <a:defRPr kumimoji="1" sz="1473" kern="1200">
        <a:solidFill>
          <a:schemeClr val="tx1"/>
        </a:solidFill>
        <a:latin typeface="+mn-lt"/>
        <a:ea typeface="+mn-ea"/>
        <a:cs typeface="+mn-cs"/>
      </a:defRPr>
    </a:lvl6pPr>
    <a:lvl7pPr marL="3366195" algn="l" defTabSz="1122065" rtl="0" eaLnBrk="1" latinLnBrk="0" hangingPunct="1">
      <a:defRPr kumimoji="1" sz="1473" kern="1200">
        <a:solidFill>
          <a:schemeClr val="tx1"/>
        </a:solidFill>
        <a:latin typeface="+mn-lt"/>
        <a:ea typeface="+mn-ea"/>
        <a:cs typeface="+mn-cs"/>
      </a:defRPr>
    </a:lvl7pPr>
    <a:lvl8pPr marL="3927227" algn="l" defTabSz="1122065" rtl="0" eaLnBrk="1" latinLnBrk="0" hangingPunct="1">
      <a:defRPr kumimoji="1" sz="1473" kern="1200">
        <a:solidFill>
          <a:schemeClr val="tx1"/>
        </a:solidFill>
        <a:latin typeface="+mn-lt"/>
        <a:ea typeface="+mn-ea"/>
        <a:cs typeface="+mn-cs"/>
      </a:defRPr>
    </a:lvl8pPr>
    <a:lvl9pPr marL="4488259" algn="l" defTabSz="1122065" rtl="0" eaLnBrk="1" latinLnBrk="0" hangingPunct="1">
      <a:defRPr kumimoji="1" sz="147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Meiryo UI" panose="020B0604030504040204" pitchFamily="50" charset="-128"/>
                <a:ea typeface="Meiryo UI" panose="020B0604030504040204" pitchFamily="50" charset="-128"/>
              </a:rPr>
              <a:t>■</a:t>
            </a:r>
            <a:r>
              <a:rPr lang="ja-JP" altLang="ja-JP" dirty="0">
                <a:latin typeface="Meiryo UI" panose="020B0604030504040204" pitchFamily="50" charset="-128"/>
                <a:ea typeface="Meiryo UI" panose="020B0604030504040204" pitchFamily="50" charset="-128"/>
              </a:rPr>
              <a:t>「顧客の理解を引き出すことができなかった」「体制不備」という課題解決のため、</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ja-JP" dirty="0">
                <a:latin typeface="Meiryo UI" panose="020B0604030504040204" pitchFamily="50" charset="-128"/>
                <a:ea typeface="Meiryo UI" panose="020B0604030504040204" pitchFamily="50" charset="-128"/>
              </a:rPr>
              <a:t>住宅関連事業者と連携した啓発を実施。</a:t>
            </a: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a:t>
            </a:r>
            <a:r>
              <a:rPr lang="ja-JP" altLang="ja-JP" dirty="0">
                <a:latin typeface="Meiryo UI" panose="020B0604030504040204" pitchFamily="50" charset="-128"/>
                <a:ea typeface="Meiryo UI" panose="020B0604030504040204" pitchFamily="50" charset="-128"/>
              </a:rPr>
              <a:t>事業者においても、積極的に</a:t>
            </a:r>
            <a:r>
              <a:rPr lang="en-US" altLang="ja-JP" dirty="0">
                <a:latin typeface="Meiryo UI" panose="020B0604030504040204" pitchFamily="50" charset="-128"/>
                <a:ea typeface="Meiryo UI" panose="020B0604030504040204" pitchFamily="50" charset="-128"/>
              </a:rPr>
              <a:t>PR</a:t>
            </a:r>
            <a:r>
              <a:rPr lang="ja-JP" altLang="ja-JP" dirty="0">
                <a:latin typeface="Meiryo UI" panose="020B0604030504040204" pitchFamily="50" charset="-128"/>
                <a:ea typeface="Meiryo UI" panose="020B0604030504040204" pitchFamily="50" charset="-128"/>
              </a:rPr>
              <a:t>してもらえるよう</a:t>
            </a:r>
            <a:r>
              <a:rPr lang="en-US" altLang="ja-JP" dirty="0">
                <a:latin typeface="Meiryo UI" panose="020B0604030504040204" pitchFamily="50" charset="-128"/>
                <a:ea typeface="Meiryo UI" panose="020B0604030504040204" pitchFamily="50" charset="-128"/>
              </a:rPr>
              <a:t>ZEH</a:t>
            </a:r>
            <a:r>
              <a:rPr lang="ja-JP" altLang="ja-JP" dirty="0">
                <a:latin typeface="Meiryo UI" panose="020B0604030504040204" pitchFamily="50" charset="-128"/>
                <a:ea typeface="Meiryo UI" panose="020B0604030504040204" pitchFamily="50" charset="-128"/>
              </a:rPr>
              <a:t>メリットの紹介や、メリットの</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ja-JP" dirty="0">
                <a:latin typeface="Meiryo UI" panose="020B0604030504040204" pitchFamily="50" charset="-128"/>
                <a:ea typeface="Meiryo UI" panose="020B0604030504040204" pitchFamily="50" charset="-128"/>
              </a:rPr>
              <a:t>説明時に大阪府の広報ツールを活用いただけること等を紹介。</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セミナー</a:t>
            </a:r>
            <a:r>
              <a:rPr lang="en-US" altLang="ja-JP" dirty="0">
                <a:latin typeface="Meiryo UI" panose="020B0604030504040204" pitchFamily="50" charset="-128"/>
                <a:ea typeface="Meiryo UI" panose="020B0604030504040204" pitchFamily="50" charset="-128"/>
              </a:rPr>
              <a:t>】</a:t>
            </a:r>
          </a:p>
          <a:p>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R3.6.4</a:t>
            </a: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YKK AP</a:t>
            </a:r>
            <a:r>
              <a:rPr lang="ja-JP" altLang="en-US" dirty="0">
                <a:latin typeface="Meiryo UI" panose="020B0604030504040204" pitchFamily="50" charset="-128"/>
                <a:ea typeface="Meiryo UI" panose="020B0604030504040204" pitchFamily="50" charset="-128"/>
              </a:rPr>
              <a:t>主催　「建築物省エネ法改正セミナー」</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・セミナー受講者</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設計・建築事業者　</a:t>
            </a:r>
            <a:r>
              <a:rPr lang="en-US" altLang="ja-JP" dirty="0">
                <a:latin typeface="Meiryo UI" panose="020B0604030504040204" pitchFamily="50" charset="-128"/>
                <a:ea typeface="Meiryo UI" panose="020B0604030504040204" pitchFamily="50" charset="-128"/>
              </a:rPr>
              <a:t>65</a:t>
            </a:r>
            <a:r>
              <a:rPr lang="ja-JP" altLang="en-US" dirty="0">
                <a:latin typeface="Meiryo UI" panose="020B0604030504040204" pitchFamily="50" charset="-128"/>
                <a:ea typeface="Meiryo UI" panose="020B0604030504040204" pitchFamily="50" charset="-128"/>
              </a:rPr>
              <a:t>社（関西・四国・中国）うち関西は</a:t>
            </a:r>
            <a:r>
              <a:rPr lang="en-US" altLang="ja-JP" dirty="0">
                <a:latin typeface="Meiryo UI" panose="020B0604030504040204" pitchFamily="50" charset="-128"/>
                <a:ea typeface="Meiryo UI" panose="020B0604030504040204" pitchFamily="50" charset="-128"/>
              </a:rPr>
              <a:t>33</a:t>
            </a:r>
            <a:r>
              <a:rPr lang="ja-JP" altLang="en-US" dirty="0">
                <a:latin typeface="Meiryo UI" panose="020B0604030504040204" pitchFamily="50" charset="-128"/>
                <a:ea typeface="Meiryo UI" panose="020B0604030504040204" pitchFamily="50" charset="-128"/>
              </a:rPr>
              <a:t>社</a:t>
            </a:r>
            <a:endParaRPr lang="ja-JP"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・アンケート</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半数が「大変良かった・良かった」と回答</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・スマ</a:t>
            </a:r>
            <a:r>
              <a:rPr lang="en-US" altLang="ja-JP" dirty="0">
                <a:latin typeface="Meiryo UI" panose="020B0604030504040204" pitchFamily="50" charset="-128"/>
                <a:ea typeface="Meiryo UI" panose="020B0604030504040204" pitchFamily="50" charset="-128"/>
              </a:rPr>
              <a:t>C</a:t>
            </a:r>
            <a:r>
              <a:rPr lang="ja-JP" altLang="en-US" dirty="0">
                <a:latin typeface="Meiryo UI" panose="020B0604030504040204" pitchFamily="50" charset="-128"/>
                <a:ea typeface="Meiryo UI" panose="020B0604030504040204" pitchFamily="50" charset="-128"/>
              </a:rPr>
              <a:t>の後に、住まち部　建築指導課も講演</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D1944BA3-4366-40E7-BDA7-36C59C4D60BB}" type="slidenum">
              <a:rPr kumimoji="1" lang="ja-JP" altLang="en-US" smtClean="0"/>
              <a:t>2</a:t>
            </a:fld>
            <a:endParaRPr kumimoji="1" lang="ja-JP" altLang="en-US"/>
          </a:p>
        </p:txBody>
      </p:sp>
    </p:spTree>
    <p:extLst>
      <p:ext uri="{BB962C8B-B14F-4D97-AF65-F5344CB8AC3E}">
        <p14:creationId xmlns:p14="http://schemas.microsoft.com/office/powerpoint/2010/main" val="3993463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Meiryo UI" panose="020B0604030504040204" pitchFamily="50" charset="-128"/>
                <a:ea typeface="Meiryo UI" panose="020B0604030504040204" pitchFamily="50" charset="-128"/>
              </a:rPr>
              <a:t>■</a:t>
            </a:r>
            <a:r>
              <a:rPr lang="ja-JP" altLang="ja-JP" dirty="0">
                <a:latin typeface="Meiryo UI" panose="020B0604030504040204" pitchFamily="50" charset="-128"/>
                <a:ea typeface="Meiryo UI" panose="020B0604030504040204" pitchFamily="50" charset="-128"/>
              </a:rPr>
              <a:t>「顧客の理解を引き出すことができなかった」「体制不備」という課題解決のため、</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ja-JP" dirty="0">
                <a:latin typeface="Meiryo UI" panose="020B0604030504040204" pitchFamily="50" charset="-128"/>
                <a:ea typeface="Meiryo UI" panose="020B0604030504040204" pitchFamily="50" charset="-128"/>
              </a:rPr>
              <a:t>住宅関連事業者と連携した啓発を実施。</a:t>
            </a: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a:t>
            </a:r>
            <a:r>
              <a:rPr lang="ja-JP" altLang="ja-JP" dirty="0">
                <a:latin typeface="Meiryo UI" panose="020B0604030504040204" pitchFamily="50" charset="-128"/>
                <a:ea typeface="Meiryo UI" panose="020B0604030504040204" pitchFamily="50" charset="-128"/>
              </a:rPr>
              <a:t>事業者においても、積極的に</a:t>
            </a:r>
            <a:r>
              <a:rPr lang="en-US" altLang="ja-JP" dirty="0">
                <a:latin typeface="Meiryo UI" panose="020B0604030504040204" pitchFamily="50" charset="-128"/>
                <a:ea typeface="Meiryo UI" panose="020B0604030504040204" pitchFamily="50" charset="-128"/>
              </a:rPr>
              <a:t>PR</a:t>
            </a:r>
            <a:r>
              <a:rPr lang="ja-JP" altLang="ja-JP" dirty="0">
                <a:latin typeface="Meiryo UI" panose="020B0604030504040204" pitchFamily="50" charset="-128"/>
                <a:ea typeface="Meiryo UI" panose="020B0604030504040204" pitchFamily="50" charset="-128"/>
              </a:rPr>
              <a:t>してもらえるよう</a:t>
            </a:r>
            <a:r>
              <a:rPr lang="en-US" altLang="ja-JP" dirty="0">
                <a:latin typeface="Meiryo UI" panose="020B0604030504040204" pitchFamily="50" charset="-128"/>
                <a:ea typeface="Meiryo UI" panose="020B0604030504040204" pitchFamily="50" charset="-128"/>
              </a:rPr>
              <a:t>ZEH</a:t>
            </a:r>
            <a:r>
              <a:rPr lang="ja-JP" altLang="ja-JP" dirty="0">
                <a:latin typeface="Meiryo UI" panose="020B0604030504040204" pitchFamily="50" charset="-128"/>
                <a:ea typeface="Meiryo UI" panose="020B0604030504040204" pitchFamily="50" charset="-128"/>
              </a:rPr>
              <a:t>メリットの紹介や、メリットの</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ja-JP" dirty="0">
                <a:latin typeface="Meiryo UI" panose="020B0604030504040204" pitchFamily="50" charset="-128"/>
                <a:ea typeface="Meiryo UI" panose="020B0604030504040204" pitchFamily="50" charset="-128"/>
              </a:rPr>
              <a:t>説明時に大阪府の広報ツールを活用いただけること等を紹介。</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セミナー</a:t>
            </a:r>
            <a:r>
              <a:rPr lang="en-US" altLang="ja-JP" dirty="0">
                <a:latin typeface="Meiryo UI" panose="020B0604030504040204" pitchFamily="50" charset="-128"/>
                <a:ea typeface="Meiryo UI" panose="020B0604030504040204" pitchFamily="50" charset="-128"/>
              </a:rPr>
              <a:t>】</a:t>
            </a:r>
          </a:p>
          <a:p>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R3.6.4</a:t>
            </a: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YKK AP</a:t>
            </a:r>
            <a:r>
              <a:rPr lang="ja-JP" altLang="en-US" dirty="0">
                <a:latin typeface="Meiryo UI" panose="020B0604030504040204" pitchFamily="50" charset="-128"/>
                <a:ea typeface="Meiryo UI" panose="020B0604030504040204" pitchFamily="50" charset="-128"/>
              </a:rPr>
              <a:t>主催　「建築物省エネ法改正セミナー」</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・セミナー受講者</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設計・建築事業者　</a:t>
            </a:r>
            <a:r>
              <a:rPr lang="en-US" altLang="ja-JP" dirty="0">
                <a:latin typeface="Meiryo UI" panose="020B0604030504040204" pitchFamily="50" charset="-128"/>
                <a:ea typeface="Meiryo UI" panose="020B0604030504040204" pitchFamily="50" charset="-128"/>
              </a:rPr>
              <a:t>65</a:t>
            </a:r>
            <a:r>
              <a:rPr lang="ja-JP" altLang="en-US" dirty="0">
                <a:latin typeface="Meiryo UI" panose="020B0604030504040204" pitchFamily="50" charset="-128"/>
                <a:ea typeface="Meiryo UI" panose="020B0604030504040204" pitchFamily="50" charset="-128"/>
              </a:rPr>
              <a:t>社（関西・四国・中国）うち関西は</a:t>
            </a:r>
            <a:r>
              <a:rPr lang="en-US" altLang="ja-JP" dirty="0">
                <a:latin typeface="Meiryo UI" panose="020B0604030504040204" pitchFamily="50" charset="-128"/>
                <a:ea typeface="Meiryo UI" panose="020B0604030504040204" pitchFamily="50" charset="-128"/>
              </a:rPr>
              <a:t>33</a:t>
            </a:r>
            <a:r>
              <a:rPr lang="ja-JP" altLang="en-US" dirty="0">
                <a:latin typeface="Meiryo UI" panose="020B0604030504040204" pitchFamily="50" charset="-128"/>
                <a:ea typeface="Meiryo UI" panose="020B0604030504040204" pitchFamily="50" charset="-128"/>
              </a:rPr>
              <a:t>社</a:t>
            </a:r>
            <a:endParaRPr lang="ja-JP"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・アンケート</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半数が「大変良かった・良かった」と回答</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・スマ</a:t>
            </a:r>
            <a:r>
              <a:rPr lang="en-US" altLang="ja-JP" dirty="0">
                <a:latin typeface="Meiryo UI" panose="020B0604030504040204" pitchFamily="50" charset="-128"/>
                <a:ea typeface="Meiryo UI" panose="020B0604030504040204" pitchFamily="50" charset="-128"/>
              </a:rPr>
              <a:t>C</a:t>
            </a:r>
            <a:r>
              <a:rPr lang="ja-JP" altLang="en-US" dirty="0">
                <a:latin typeface="Meiryo UI" panose="020B0604030504040204" pitchFamily="50" charset="-128"/>
                <a:ea typeface="Meiryo UI" panose="020B0604030504040204" pitchFamily="50" charset="-128"/>
              </a:rPr>
              <a:t>の後に、住まち部　建築指導課も講演</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D1944BA3-4366-40E7-BDA7-36C59C4D60BB}" type="slidenum">
              <a:rPr kumimoji="1" lang="ja-JP" altLang="en-US" smtClean="0"/>
              <a:t>3</a:t>
            </a:fld>
            <a:endParaRPr kumimoji="1" lang="ja-JP" altLang="en-US"/>
          </a:p>
        </p:txBody>
      </p:sp>
    </p:spTree>
    <p:extLst>
      <p:ext uri="{BB962C8B-B14F-4D97-AF65-F5344CB8AC3E}">
        <p14:creationId xmlns:p14="http://schemas.microsoft.com/office/powerpoint/2010/main" val="331112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Meiryo UI" panose="020B0604030504040204" pitchFamily="50" charset="-128"/>
                <a:ea typeface="Meiryo UI" panose="020B0604030504040204" pitchFamily="50" charset="-128"/>
              </a:rPr>
              <a:t>■</a:t>
            </a:r>
            <a:r>
              <a:rPr lang="ja-JP" altLang="ja-JP" dirty="0">
                <a:latin typeface="Meiryo UI" panose="020B0604030504040204" pitchFamily="50" charset="-128"/>
                <a:ea typeface="Meiryo UI" panose="020B0604030504040204" pitchFamily="50" charset="-128"/>
              </a:rPr>
              <a:t>「顧客の理解を引き出すことができなかった」「体制不備」という課題解決のため、</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ja-JP" dirty="0">
                <a:latin typeface="Meiryo UI" panose="020B0604030504040204" pitchFamily="50" charset="-128"/>
                <a:ea typeface="Meiryo UI" panose="020B0604030504040204" pitchFamily="50" charset="-128"/>
              </a:rPr>
              <a:t>住宅関連事業者と連携した啓発を実施。</a:t>
            </a: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a:t>
            </a:r>
            <a:r>
              <a:rPr lang="ja-JP" altLang="ja-JP" dirty="0">
                <a:latin typeface="Meiryo UI" panose="020B0604030504040204" pitchFamily="50" charset="-128"/>
                <a:ea typeface="Meiryo UI" panose="020B0604030504040204" pitchFamily="50" charset="-128"/>
              </a:rPr>
              <a:t>事業者においても、積極的に</a:t>
            </a:r>
            <a:r>
              <a:rPr lang="en-US" altLang="ja-JP" dirty="0">
                <a:latin typeface="Meiryo UI" panose="020B0604030504040204" pitchFamily="50" charset="-128"/>
                <a:ea typeface="Meiryo UI" panose="020B0604030504040204" pitchFamily="50" charset="-128"/>
              </a:rPr>
              <a:t>PR</a:t>
            </a:r>
            <a:r>
              <a:rPr lang="ja-JP" altLang="ja-JP" dirty="0">
                <a:latin typeface="Meiryo UI" panose="020B0604030504040204" pitchFamily="50" charset="-128"/>
                <a:ea typeface="Meiryo UI" panose="020B0604030504040204" pitchFamily="50" charset="-128"/>
              </a:rPr>
              <a:t>してもらえるよう</a:t>
            </a:r>
            <a:r>
              <a:rPr lang="en-US" altLang="ja-JP" dirty="0">
                <a:latin typeface="Meiryo UI" panose="020B0604030504040204" pitchFamily="50" charset="-128"/>
                <a:ea typeface="Meiryo UI" panose="020B0604030504040204" pitchFamily="50" charset="-128"/>
              </a:rPr>
              <a:t>ZEH</a:t>
            </a:r>
            <a:r>
              <a:rPr lang="ja-JP" altLang="ja-JP" dirty="0">
                <a:latin typeface="Meiryo UI" panose="020B0604030504040204" pitchFamily="50" charset="-128"/>
                <a:ea typeface="Meiryo UI" panose="020B0604030504040204" pitchFamily="50" charset="-128"/>
              </a:rPr>
              <a:t>メリットの紹介や、メリットの</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ja-JP" dirty="0">
                <a:latin typeface="Meiryo UI" panose="020B0604030504040204" pitchFamily="50" charset="-128"/>
                <a:ea typeface="Meiryo UI" panose="020B0604030504040204" pitchFamily="50" charset="-128"/>
              </a:rPr>
              <a:t>説明時に大阪府の広報ツールを活用いただけること等を紹介。</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セミナー</a:t>
            </a:r>
            <a:r>
              <a:rPr lang="en-US" altLang="ja-JP" dirty="0">
                <a:latin typeface="Meiryo UI" panose="020B0604030504040204" pitchFamily="50" charset="-128"/>
                <a:ea typeface="Meiryo UI" panose="020B0604030504040204" pitchFamily="50" charset="-128"/>
              </a:rPr>
              <a:t>】</a:t>
            </a:r>
          </a:p>
          <a:p>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R3.6.4</a:t>
            </a: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YKK AP</a:t>
            </a:r>
            <a:r>
              <a:rPr lang="ja-JP" altLang="en-US" dirty="0">
                <a:latin typeface="Meiryo UI" panose="020B0604030504040204" pitchFamily="50" charset="-128"/>
                <a:ea typeface="Meiryo UI" panose="020B0604030504040204" pitchFamily="50" charset="-128"/>
              </a:rPr>
              <a:t>主催　「建築物省エネ法改正セミナー」</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・セミナー受講者</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設計・建築事業者　</a:t>
            </a:r>
            <a:r>
              <a:rPr lang="en-US" altLang="ja-JP" dirty="0">
                <a:latin typeface="Meiryo UI" panose="020B0604030504040204" pitchFamily="50" charset="-128"/>
                <a:ea typeface="Meiryo UI" panose="020B0604030504040204" pitchFamily="50" charset="-128"/>
              </a:rPr>
              <a:t>65</a:t>
            </a:r>
            <a:r>
              <a:rPr lang="ja-JP" altLang="en-US" dirty="0">
                <a:latin typeface="Meiryo UI" panose="020B0604030504040204" pitchFamily="50" charset="-128"/>
                <a:ea typeface="Meiryo UI" panose="020B0604030504040204" pitchFamily="50" charset="-128"/>
              </a:rPr>
              <a:t>社（関西・四国・中国）うち関西は</a:t>
            </a:r>
            <a:r>
              <a:rPr lang="en-US" altLang="ja-JP" dirty="0">
                <a:latin typeface="Meiryo UI" panose="020B0604030504040204" pitchFamily="50" charset="-128"/>
                <a:ea typeface="Meiryo UI" panose="020B0604030504040204" pitchFamily="50" charset="-128"/>
              </a:rPr>
              <a:t>33</a:t>
            </a:r>
            <a:r>
              <a:rPr lang="ja-JP" altLang="en-US" dirty="0">
                <a:latin typeface="Meiryo UI" panose="020B0604030504040204" pitchFamily="50" charset="-128"/>
                <a:ea typeface="Meiryo UI" panose="020B0604030504040204" pitchFamily="50" charset="-128"/>
              </a:rPr>
              <a:t>社</a:t>
            </a:r>
            <a:endParaRPr lang="ja-JP"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・アンケート</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半数が「大変良かった・良かった」と回答</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・スマ</a:t>
            </a:r>
            <a:r>
              <a:rPr lang="en-US" altLang="ja-JP" dirty="0">
                <a:latin typeface="Meiryo UI" panose="020B0604030504040204" pitchFamily="50" charset="-128"/>
                <a:ea typeface="Meiryo UI" panose="020B0604030504040204" pitchFamily="50" charset="-128"/>
              </a:rPr>
              <a:t>C</a:t>
            </a:r>
            <a:r>
              <a:rPr lang="ja-JP" altLang="en-US" dirty="0">
                <a:latin typeface="Meiryo UI" panose="020B0604030504040204" pitchFamily="50" charset="-128"/>
                <a:ea typeface="Meiryo UI" panose="020B0604030504040204" pitchFamily="50" charset="-128"/>
              </a:rPr>
              <a:t>の後に、住まち部　建築指導課も講演</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D1944BA3-4366-40E7-BDA7-36C59C4D60BB}" type="slidenum">
              <a:rPr kumimoji="1" lang="ja-JP" altLang="en-US" smtClean="0"/>
              <a:t>4</a:t>
            </a:fld>
            <a:endParaRPr kumimoji="1" lang="ja-JP" altLang="en-US"/>
          </a:p>
        </p:txBody>
      </p:sp>
    </p:spTree>
    <p:extLst>
      <p:ext uri="{BB962C8B-B14F-4D97-AF65-F5344CB8AC3E}">
        <p14:creationId xmlns:p14="http://schemas.microsoft.com/office/powerpoint/2010/main" val="2005791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Meiryo UI" panose="020B0604030504040204" pitchFamily="50" charset="-128"/>
                <a:ea typeface="Meiryo UI" panose="020B0604030504040204" pitchFamily="50" charset="-128"/>
              </a:rPr>
              <a:t>■</a:t>
            </a:r>
            <a:r>
              <a:rPr lang="ja-JP" altLang="ja-JP" dirty="0">
                <a:latin typeface="Meiryo UI" panose="020B0604030504040204" pitchFamily="50" charset="-128"/>
                <a:ea typeface="Meiryo UI" panose="020B0604030504040204" pitchFamily="50" charset="-128"/>
              </a:rPr>
              <a:t>「顧客の理解を引き出すことができなかった」「体制不備」という課題解決のため、</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ja-JP" dirty="0">
                <a:latin typeface="Meiryo UI" panose="020B0604030504040204" pitchFamily="50" charset="-128"/>
                <a:ea typeface="Meiryo UI" panose="020B0604030504040204" pitchFamily="50" charset="-128"/>
              </a:rPr>
              <a:t>住宅関連事業者と連携した啓発を実施。</a:t>
            </a: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a:t>
            </a:r>
            <a:r>
              <a:rPr lang="ja-JP" altLang="ja-JP" dirty="0">
                <a:latin typeface="Meiryo UI" panose="020B0604030504040204" pitchFamily="50" charset="-128"/>
                <a:ea typeface="Meiryo UI" panose="020B0604030504040204" pitchFamily="50" charset="-128"/>
              </a:rPr>
              <a:t>事業者においても、積極的に</a:t>
            </a:r>
            <a:r>
              <a:rPr lang="en-US" altLang="ja-JP" dirty="0">
                <a:latin typeface="Meiryo UI" panose="020B0604030504040204" pitchFamily="50" charset="-128"/>
                <a:ea typeface="Meiryo UI" panose="020B0604030504040204" pitchFamily="50" charset="-128"/>
              </a:rPr>
              <a:t>PR</a:t>
            </a:r>
            <a:r>
              <a:rPr lang="ja-JP" altLang="ja-JP" dirty="0">
                <a:latin typeface="Meiryo UI" panose="020B0604030504040204" pitchFamily="50" charset="-128"/>
                <a:ea typeface="Meiryo UI" panose="020B0604030504040204" pitchFamily="50" charset="-128"/>
              </a:rPr>
              <a:t>してもらえるよう</a:t>
            </a:r>
            <a:r>
              <a:rPr lang="en-US" altLang="ja-JP" dirty="0">
                <a:latin typeface="Meiryo UI" panose="020B0604030504040204" pitchFamily="50" charset="-128"/>
                <a:ea typeface="Meiryo UI" panose="020B0604030504040204" pitchFamily="50" charset="-128"/>
              </a:rPr>
              <a:t>ZEH</a:t>
            </a:r>
            <a:r>
              <a:rPr lang="ja-JP" altLang="ja-JP" dirty="0">
                <a:latin typeface="Meiryo UI" panose="020B0604030504040204" pitchFamily="50" charset="-128"/>
                <a:ea typeface="Meiryo UI" panose="020B0604030504040204" pitchFamily="50" charset="-128"/>
              </a:rPr>
              <a:t>メリットの紹介や、メリットの</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ja-JP" dirty="0">
                <a:latin typeface="Meiryo UI" panose="020B0604030504040204" pitchFamily="50" charset="-128"/>
                <a:ea typeface="Meiryo UI" panose="020B0604030504040204" pitchFamily="50" charset="-128"/>
              </a:rPr>
              <a:t>説明時に大阪府の広報ツールを活用いただけること等を紹介。</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セミナー</a:t>
            </a:r>
            <a:r>
              <a:rPr lang="en-US" altLang="ja-JP" dirty="0">
                <a:latin typeface="Meiryo UI" panose="020B0604030504040204" pitchFamily="50" charset="-128"/>
                <a:ea typeface="Meiryo UI" panose="020B0604030504040204" pitchFamily="50" charset="-128"/>
              </a:rPr>
              <a:t>】</a:t>
            </a:r>
          </a:p>
          <a:p>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R3.6.4</a:t>
            </a: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YKK AP</a:t>
            </a:r>
            <a:r>
              <a:rPr lang="ja-JP" altLang="en-US" dirty="0">
                <a:latin typeface="Meiryo UI" panose="020B0604030504040204" pitchFamily="50" charset="-128"/>
                <a:ea typeface="Meiryo UI" panose="020B0604030504040204" pitchFamily="50" charset="-128"/>
              </a:rPr>
              <a:t>主催　「建築物省エネ法改正セミナー」</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・セミナー受講者</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設計・建築事業者　</a:t>
            </a:r>
            <a:r>
              <a:rPr lang="en-US" altLang="ja-JP" dirty="0">
                <a:latin typeface="Meiryo UI" panose="020B0604030504040204" pitchFamily="50" charset="-128"/>
                <a:ea typeface="Meiryo UI" panose="020B0604030504040204" pitchFamily="50" charset="-128"/>
              </a:rPr>
              <a:t>65</a:t>
            </a:r>
            <a:r>
              <a:rPr lang="ja-JP" altLang="en-US" dirty="0">
                <a:latin typeface="Meiryo UI" panose="020B0604030504040204" pitchFamily="50" charset="-128"/>
                <a:ea typeface="Meiryo UI" panose="020B0604030504040204" pitchFamily="50" charset="-128"/>
              </a:rPr>
              <a:t>社（関西・四国・中国）うち関西は</a:t>
            </a:r>
            <a:r>
              <a:rPr lang="en-US" altLang="ja-JP" dirty="0">
                <a:latin typeface="Meiryo UI" panose="020B0604030504040204" pitchFamily="50" charset="-128"/>
                <a:ea typeface="Meiryo UI" panose="020B0604030504040204" pitchFamily="50" charset="-128"/>
              </a:rPr>
              <a:t>33</a:t>
            </a:r>
            <a:r>
              <a:rPr lang="ja-JP" altLang="en-US" dirty="0">
                <a:latin typeface="Meiryo UI" panose="020B0604030504040204" pitchFamily="50" charset="-128"/>
                <a:ea typeface="Meiryo UI" panose="020B0604030504040204" pitchFamily="50" charset="-128"/>
              </a:rPr>
              <a:t>社</a:t>
            </a:r>
            <a:endParaRPr lang="ja-JP"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・アンケート</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半数が「大変良かった・良かった」と回答</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・スマ</a:t>
            </a:r>
            <a:r>
              <a:rPr lang="en-US" altLang="ja-JP" dirty="0">
                <a:latin typeface="Meiryo UI" panose="020B0604030504040204" pitchFamily="50" charset="-128"/>
                <a:ea typeface="Meiryo UI" panose="020B0604030504040204" pitchFamily="50" charset="-128"/>
              </a:rPr>
              <a:t>C</a:t>
            </a:r>
            <a:r>
              <a:rPr lang="ja-JP" altLang="en-US" dirty="0">
                <a:latin typeface="Meiryo UI" panose="020B0604030504040204" pitchFamily="50" charset="-128"/>
                <a:ea typeface="Meiryo UI" panose="020B0604030504040204" pitchFamily="50" charset="-128"/>
              </a:rPr>
              <a:t>の後に、住まち部　建築指導課も講演</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D1944BA3-4366-40E7-BDA7-36C59C4D60BB}" type="slidenum">
              <a:rPr kumimoji="1" lang="ja-JP" altLang="en-US" smtClean="0"/>
              <a:t>7</a:t>
            </a:fld>
            <a:endParaRPr kumimoji="1" lang="ja-JP" altLang="en-US"/>
          </a:p>
        </p:txBody>
      </p:sp>
    </p:spTree>
    <p:extLst>
      <p:ext uri="{BB962C8B-B14F-4D97-AF65-F5344CB8AC3E}">
        <p14:creationId xmlns:p14="http://schemas.microsoft.com/office/powerpoint/2010/main" val="1061629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Meiryo UI" panose="020B0604030504040204" pitchFamily="50" charset="-128"/>
                <a:ea typeface="Meiryo UI" panose="020B0604030504040204" pitchFamily="50" charset="-128"/>
              </a:rPr>
              <a:t>■</a:t>
            </a:r>
            <a:r>
              <a:rPr lang="ja-JP" altLang="ja-JP" dirty="0">
                <a:latin typeface="Meiryo UI" panose="020B0604030504040204" pitchFamily="50" charset="-128"/>
                <a:ea typeface="Meiryo UI" panose="020B0604030504040204" pitchFamily="50" charset="-128"/>
              </a:rPr>
              <a:t>「顧客の理解を引き出すことができなかった」「体制不備」という課題解決のため、</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ja-JP" dirty="0">
                <a:latin typeface="Meiryo UI" panose="020B0604030504040204" pitchFamily="50" charset="-128"/>
                <a:ea typeface="Meiryo UI" panose="020B0604030504040204" pitchFamily="50" charset="-128"/>
              </a:rPr>
              <a:t>住宅関連事業者と連携した啓発を実施。</a:t>
            </a: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a:t>
            </a:r>
            <a:r>
              <a:rPr lang="ja-JP" altLang="ja-JP" dirty="0">
                <a:latin typeface="Meiryo UI" panose="020B0604030504040204" pitchFamily="50" charset="-128"/>
                <a:ea typeface="Meiryo UI" panose="020B0604030504040204" pitchFamily="50" charset="-128"/>
              </a:rPr>
              <a:t>事業者においても、積極的に</a:t>
            </a:r>
            <a:r>
              <a:rPr lang="en-US" altLang="ja-JP" dirty="0">
                <a:latin typeface="Meiryo UI" panose="020B0604030504040204" pitchFamily="50" charset="-128"/>
                <a:ea typeface="Meiryo UI" panose="020B0604030504040204" pitchFamily="50" charset="-128"/>
              </a:rPr>
              <a:t>PR</a:t>
            </a:r>
            <a:r>
              <a:rPr lang="ja-JP" altLang="ja-JP" dirty="0">
                <a:latin typeface="Meiryo UI" panose="020B0604030504040204" pitchFamily="50" charset="-128"/>
                <a:ea typeface="Meiryo UI" panose="020B0604030504040204" pitchFamily="50" charset="-128"/>
              </a:rPr>
              <a:t>してもらえるよう</a:t>
            </a:r>
            <a:r>
              <a:rPr lang="en-US" altLang="ja-JP" dirty="0">
                <a:latin typeface="Meiryo UI" panose="020B0604030504040204" pitchFamily="50" charset="-128"/>
                <a:ea typeface="Meiryo UI" panose="020B0604030504040204" pitchFamily="50" charset="-128"/>
              </a:rPr>
              <a:t>ZEH</a:t>
            </a:r>
            <a:r>
              <a:rPr lang="ja-JP" altLang="ja-JP" dirty="0">
                <a:latin typeface="Meiryo UI" panose="020B0604030504040204" pitchFamily="50" charset="-128"/>
                <a:ea typeface="Meiryo UI" panose="020B0604030504040204" pitchFamily="50" charset="-128"/>
              </a:rPr>
              <a:t>メリットの紹介や、メリットの</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ja-JP" dirty="0">
                <a:latin typeface="Meiryo UI" panose="020B0604030504040204" pitchFamily="50" charset="-128"/>
                <a:ea typeface="Meiryo UI" panose="020B0604030504040204" pitchFamily="50" charset="-128"/>
              </a:rPr>
              <a:t>説明時に大阪府の広報ツールを活用いただけること等を紹介。</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セミナー</a:t>
            </a:r>
            <a:r>
              <a:rPr lang="en-US" altLang="ja-JP" dirty="0">
                <a:latin typeface="Meiryo UI" panose="020B0604030504040204" pitchFamily="50" charset="-128"/>
                <a:ea typeface="Meiryo UI" panose="020B0604030504040204" pitchFamily="50" charset="-128"/>
              </a:rPr>
              <a:t>】</a:t>
            </a:r>
          </a:p>
          <a:p>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R3.6.4</a:t>
            </a: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YKK AP</a:t>
            </a:r>
            <a:r>
              <a:rPr lang="ja-JP" altLang="en-US" dirty="0">
                <a:latin typeface="Meiryo UI" panose="020B0604030504040204" pitchFamily="50" charset="-128"/>
                <a:ea typeface="Meiryo UI" panose="020B0604030504040204" pitchFamily="50" charset="-128"/>
              </a:rPr>
              <a:t>主催　「建築物省エネ法改正セミナー」</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・セミナー受講者</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設計・建築事業者　</a:t>
            </a:r>
            <a:r>
              <a:rPr lang="en-US" altLang="ja-JP" dirty="0">
                <a:latin typeface="Meiryo UI" panose="020B0604030504040204" pitchFamily="50" charset="-128"/>
                <a:ea typeface="Meiryo UI" panose="020B0604030504040204" pitchFamily="50" charset="-128"/>
              </a:rPr>
              <a:t>65</a:t>
            </a:r>
            <a:r>
              <a:rPr lang="ja-JP" altLang="en-US" dirty="0">
                <a:latin typeface="Meiryo UI" panose="020B0604030504040204" pitchFamily="50" charset="-128"/>
                <a:ea typeface="Meiryo UI" panose="020B0604030504040204" pitchFamily="50" charset="-128"/>
              </a:rPr>
              <a:t>社（関西・四国・中国）うち関西は</a:t>
            </a:r>
            <a:r>
              <a:rPr lang="en-US" altLang="ja-JP" dirty="0">
                <a:latin typeface="Meiryo UI" panose="020B0604030504040204" pitchFamily="50" charset="-128"/>
                <a:ea typeface="Meiryo UI" panose="020B0604030504040204" pitchFamily="50" charset="-128"/>
              </a:rPr>
              <a:t>33</a:t>
            </a:r>
            <a:r>
              <a:rPr lang="ja-JP" altLang="en-US" dirty="0">
                <a:latin typeface="Meiryo UI" panose="020B0604030504040204" pitchFamily="50" charset="-128"/>
                <a:ea typeface="Meiryo UI" panose="020B0604030504040204" pitchFamily="50" charset="-128"/>
              </a:rPr>
              <a:t>社</a:t>
            </a:r>
            <a:endParaRPr lang="ja-JP"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・アンケート</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半数が「大変良かった・良かった」と回答</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・スマ</a:t>
            </a:r>
            <a:r>
              <a:rPr lang="en-US" altLang="ja-JP" dirty="0">
                <a:latin typeface="Meiryo UI" panose="020B0604030504040204" pitchFamily="50" charset="-128"/>
                <a:ea typeface="Meiryo UI" panose="020B0604030504040204" pitchFamily="50" charset="-128"/>
              </a:rPr>
              <a:t>C</a:t>
            </a:r>
            <a:r>
              <a:rPr lang="ja-JP" altLang="en-US" dirty="0">
                <a:latin typeface="Meiryo UI" panose="020B0604030504040204" pitchFamily="50" charset="-128"/>
                <a:ea typeface="Meiryo UI" panose="020B0604030504040204" pitchFamily="50" charset="-128"/>
              </a:rPr>
              <a:t>の後に、住まち部　建築指導課も講演</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D1944BA3-4366-40E7-BDA7-36C59C4D60BB}" type="slidenum">
              <a:rPr kumimoji="1" lang="ja-JP" altLang="en-US" smtClean="0"/>
              <a:t>8</a:t>
            </a:fld>
            <a:endParaRPr kumimoji="1" lang="ja-JP" altLang="en-US"/>
          </a:p>
        </p:txBody>
      </p:sp>
    </p:spTree>
    <p:extLst>
      <p:ext uri="{BB962C8B-B14F-4D97-AF65-F5344CB8AC3E}">
        <p14:creationId xmlns:p14="http://schemas.microsoft.com/office/powerpoint/2010/main" val="4112247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Meiryo UI" panose="020B0604030504040204" pitchFamily="50" charset="-128"/>
                <a:ea typeface="Meiryo UI" panose="020B0604030504040204" pitchFamily="50" charset="-128"/>
              </a:rPr>
              <a:t>■</a:t>
            </a:r>
            <a:r>
              <a:rPr lang="ja-JP" altLang="ja-JP" dirty="0">
                <a:latin typeface="Meiryo UI" panose="020B0604030504040204" pitchFamily="50" charset="-128"/>
                <a:ea typeface="Meiryo UI" panose="020B0604030504040204" pitchFamily="50" charset="-128"/>
              </a:rPr>
              <a:t>「顧客の理解を引き出すことができなかった」「体制不備」という課題解決のため、</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ja-JP" dirty="0">
                <a:latin typeface="Meiryo UI" panose="020B0604030504040204" pitchFamily="50" charset="-128"/>
                <a:ea typeface="Meiryo UI" panose="020B0604030504040204" pitchFamily="50" charset="-128"/>
              </a:rPr>
              <a:t>住宅関連事業者と連携した啓発を実施。</a:t>
            </a: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a:t>
            </a:r>
            <a:r>
              <a:rPr lang="ja-JP" altLang="ja-JP" dirty="0">
                <a:latin typeface="Meiryo UI" panose="020B0604030504040204" pitchFamily="50" charset="-128"/>
                <a:ea typeface="Meiryo UI" panose="020B0604030504040204" pitchFamily="50" charset="-128"/>
              </a:rPr>
              <a:t>事業者においても、積極的に</a:t>
            </a:r>
            <a:r>
              <a:rPr lang="en-US" altLang="ja-JP" dirty="0">
                <a:latin typeface="Meiryo UI" panose="020B0604030504040204" pitchFamily="50" charset="-128"/>
                <a:ea typeface="Meiryo UI" panose="020B0604030504040204" pitchFamily="50" charset="-128"/>
              </a:rPr>
              <a:t>PR</a:t>
            </a:r>
            <a:r>
              <a:rPr lang="ja-JP" altLang="ja-JP" dirty="0">
                <a:latin typeface="Meiryo UI" panose="020B0604030504040204" pitchFamily="50" charset="-128"/>
                <a:ea typeface="Meiryo UI" panose="020B0604030504040204" pitchFamily="50" charset="-128"/>
              </a:rPr>
              <a:t>してもらえるよう</a:t>
            </a:r>
            <a:r>
              <a:rPr lang="en-US" altLang="ja-JP" dirty="0">
                <a:latin typeface="Meiryo UI" panose="020B0604030504040204" pitchFamily="50" charset="-128"/>
                <a:ea typeface="Meiryo UI" panose="020B0604030504040204" pitchFamily="50" charset="-128"/>
              </a:rPr>
              <a:t>ZEH</a:t>
            </a:r>
            <a:r>
              <a:rPr lang="ja-JP" altLang="ja-JP" dirty="0">
                <a:latin typeface="Meiryo UI" panose="020B0604030504040204" pitchFamily="50" charset="-128"/>
                <a:ea typeface="Meiryo UI" panose="020B0604030504040204" pitchFamily="50" charset="-128"/>
              </a:rPr>
              <a:t>メリットの紹介や、メリットの</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ja-JP" dirty="0">
                <a:latin typeface="Meiryo UI" panose="020B0604030504040204" pitchFamily="50" charset="-128"/>
                <a:ea typeface="Meiryo UI" panose="020B0604030504040204" pitchFamily="50" charset="-128"/>
              </a:rPr>
              <a:t>説明時に大阪府の広報ツールを活用いただけること等を紹介。</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セミナー</a:t>
            </a:r>
            <a:r>
              <a:rPr lang="en-US" altLang="ja-JP" dirty="0">
                <a:latin typeface="Meiryo UI" panose="020B0604030504040204" pitchFamily="50" charset="-128"/>
                <a:ea typeface="Meiryo UI" panose="020B0604030504040204" pitchFamily="50" charset="-128"/>
              </a:rPr>
              <a:t>】</a:t>
            </a:r>
          </a:p>
          <a:p>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R3.6.4</a:t>
            </a: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YKK AP</a:t>
            </a:r>
            <a:r>
              <a:rPr lang="ja-JP" altLang="en-US" dirty="0">
                <a:latin typeface="Meiryo UI" panose="020B0604030504040204" pitchFamily="50" charset="-128"/>
                <a:ea typeface="Meiryo UI" panose="020B0604030504040204" pitchFamily="50" charset="-128"/>
              </a:rPr>
              <a:t>主催　「建築物省エネ法改正セミナー」</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・セミナー受講者</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設計・建築事業者　</a:t>
            </a:r>
            <a:r>
              <a:rPr lang="en-US" altLang="ja-JP" dirty="0">
                <a:latin typeface="Meiryo UI" panose="020B0604030504040204" pitchFamily="50" charset="-128"/>
                <a:ea typeface="Meiryo UI" panose="020B0604030504040204" pitchFamily="50" charset="-128"/>
              </a:rPr>
              <a:t>65</a:t>
            </a:r>
            <a:r>
              <a:rPr lang="ja-JP" altLang="en-US" dirty="0">
                <a:latin typeface="Meiryo UI" panose="020B0604030504040204" pitchFamily="50" charset="-128"/>
                <a:ea typeface="Meiryo UI" panose="020B0604030504040204" pitchFamily="50" charset="-128"/>
              </a:rPr>
              <a:t>社（関西・四国・中国）うち関西は</a:t>
            </a:r>
            <a:r>
              <a:rPr lang="en-US" altLang="ja-JP" dirty="0">
                <a:latin typeface="Meiryo UI" panose="020B0604030504040204" pitchFamily="50" charset="-128"/>
                <a:ea typeface="Meiryo UI" panose="020B0604030504040204" pitchFamily="50" charset="-128"/>
              </a:rPr>
              <a:t>33</a:t>
            </a:r>
            <a:r>
              <a:rPr lang="ja-JP" altLang="en-US" dirty="0">
                <a:latin typeface="Meiryo UI" panose="020B0604030504040204" pitchFamily="50" charset="-128"/>
                <a:ea typeface="Meiryo UI" panose="020B0604030504040204" pitchFamily="50" charset="-128"/>
              </a:rPr>
              <a:t>社</a:t>
            </a:r>
            <a:endParaRPr lang="ja-JP"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・アンケート</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半数が「大変良かった・良かった」と回答</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・スマ</a:t>
            </a:r>
            <a:r>
              <a:rPr lang="en-US" altLang="ja-JP" dirty="0">
                <a:latin typeface="Meiryo UI" panose="020B0604030504040204" pitchFamily="50" charset="-128"/>
                <a:ea typeface="Meiryo UI" panose="020B0604030504040204" pitchFamily="50" charset="-128"/>
              </a:rPr>
              <a:t>C</a:t>
            </a:r>
            <a:r>
              <a:rPr lang="ja-JP" altLang="en-US" dirty="0">
                <a:latin typeface="Meiryo UI" panose="020B0604030504040204" pitchFamily="50" charset="-128"/>
                <a:ea typeface="Meiryo UI" panose="020B0604030504040204" pitchFamily="50" charset="-128"/>
              </a:rPr>
              <a:t>の後に、住まち部　建築指導課も講演</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D1944BA3-4366-40E7-BDA7-36C59C4D60BB}" type="slidenum">
              <a:rPr kumimoji="1" lang="ja-JP" altLang="en-US" smtClean="0"/>
              <a:t>9</a:t>
            </a:fld>
            <a:endParaRPr kumimoji="1" lang="ja-JP" altLang="en-US"/>
          </a:p>
        </p:txBody>
      </p:sp>
    </p:spTree>
    <p:extLst>
      <p:ext uri="{BB962C8B-B14F-4D97-AF65-F5344CB8AC3E}">
        <p14:creationId xmlns:p14="http://schemas.microsoft.com/office/powerpoint/2010/main" val="1910407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7713"/>
            <a:ext cx="4965700" cy="37242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3A34A13-4B76-4D1C-807E-D1BBE6121CCF}" type="slidenum">
              <a:rPr kumimoji="1" lang="ja-JP" altLang="en-US" smtClean="0"/>
              <a:t>10</a:t>
            </a:fld>
            <a:endParaRPr kumimoji="1" lang="ja-JP" altLang="en-US"/>
          </a:p>
        </p:txBody>
      </p:sp>
    </p:spTree>
    <p:extLst>
      <p:ext uri="{BB962C8B-B14F-4D97-AF65-F5344CB8AC3E}">
        <p14:creationId xmlns:p14="http://schemas.microsoft.com/office/powerpoint/2010/main" val="961356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274"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67FAA14F-D4B8-4FAD-8C38-DB5B92F8CCA5}" type="slidenum">
              <a:rPr kumimoji="1" lang="ja-JP" altLang="en-US" smtClean="0"/>
              <a:t>12</a:t>
            </a:fld>
            <a:endParaRPr kumimoji="1" lang="ja-JP" altLang="en-US"/>
          </a:p>
        </p:txBody>
      </p:sp>
    </p:spTree>
    <p:extLst>
      <p:ext uri="{BB962C8B-B14F-4D97-AF65-F5344CB8AC3E}">
        <p14:creationId xmlns:p14="http://schemas.microsoft.com/office/powerpoint/2010/main" val="2771684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E89182C8-D04B-4A1A-8523-950FC9621A72}" type="slidenum">
              <a:rPr kumimoji="1" lang="ja-JP" altLang="en-US" smtClean="0"/>
              <a:t>16</a:t>
            </a:fld>
            <a:endParaRPr kumimoji="1" lang="ja-JP" altLang="en-US"/>
          </a:p>
        </p:txBody>
      </p:sp>
    </p:spTree>
    <p:extLst>
      <p:ext uri="{BB962C8B-B14F-4D97-AF65-F5344CB8AC3E}">
        <p14:creationId xmlns:p14="http://schemas.microsoft.com/office/powerpoint/2010/main" val="176916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60120" y="2982602"/>
            <a:ext cx="10881360" cy="205803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920240" y="5440681"/>
            <a:ext cx="8961120" cy="2453640"/>
          </a:xfrm>
        </p:spPr>
        <p:txBody>
          <a:bodyPr/>
          <a:lstStyle>
            <a:lvl1pPr marL="0" indent="0" algn="ctr">
              <a:buNone/>
              <a:defRPr>
                <a:solidFill>
                  <a:schemeClr val="tx1">
                    <a:tint val="75000"/>
                  </a:schemeClr>
                </a:solidFill>
              </a:defRPr>
            </a:lvl1pPr>
            <a:lvl2pPr marL="624207" indent="0" algn="ctr">
              <a:buNone/>
              <a:defRPr>
                <a:solidFill>
                  <a:schemeClr val="tx1">
                    <a:tint val="75000"/>
                  </a:schemeClr>
                </a:solidFill>
              </a:defRPr>
            </a:lvl2pPr>
            <a:lvl3pPr marL="1248417" indent="0" algn="ctr">
              <a:buNone/>
              <a:defRPr>
                <a:solidFill>
                  <a:schemeClr val="tx1">
                    <a:tint val="75000"/>
                  </a:schemeClr>
                </a:solidFill>
              </a:defRPr>
            </a:lvl3pPr>
            <a:lvl4pPr marL="1872626" indent="0" algn="ctr">
              <a:buNone/>
              <a:defRPr>
                <a:solidFill>
                  <a:schemeClr val="tx1">
                    <a:tint val="75000"/>
                  </a:schemeClr>
                </a:solidFill>
              </a:defRPr>
            </a:lvl4pPr>
            <a:lvl5pPr marL="2496835" indent="0" algn="ctr">
              <a:buNone/>
              <a:defRPr>
                <a:solidFill>
                  <a:schemeClr val="tx1">
                    <a:tint val="75000"/>
                  </a:schemeClr>
                </a:solidFill>
              </a:defRPr>
            </a:lvl5pPr>
            <a:lvl6pPr marL="3121043" indent="0" algn="ctr">
              <a:buNone/>
              <a:defRPr>
                <a:solidFill>
                  <a:schemeClr val="tx1">
                    <a:tint val="75000"/>
                  </a:schemeClr>
                </a:solidFill>
              </a:defRPr>
            </a:lvl6pPr>
            <a:lvl7pPr marL="3745252" indent="0" algn="ctr">
              <a:buNone/>
              <a:defRPr>
                <a:solidFill>
                  <a:schemeClr val="tx1">
                    <a:tint val="75000"/>
                  </a:schemeClr>
                </a:solidFill>
              </a:defRPr>
            </a:lvl7pPr>
            <a:lvl8pPr marL="4369460" indent="0" algn="ctr">
              <a:buNone/>
              <a:defRPr>
                <a:solidFill>
                  <a:schemeClr val="tx1">
                    <a:tint val="75000"/>
                  </a:schemeClr>
                </a:solidFill>
              </a:defRPr>
            </a:lvl8pPr>
            <a:lvl9pPr marL="4993668"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CCE06E14-5F90-49D9-9F3F-785CEAA402EA}" type="datetime1">
              <a:rPr lang="ja-JP" altLang="en-US" smtClean="0">
                <a:solidFill>
                  <a:prstClr val="black">
                    <a:tint val="75000"/>
                  </a:prstClr>
                </a:solidFill>
              </a:rPr>
              <a:pPr/>
              <a:t>2023/7/6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0A50C96-ACB5-4B64-8148-1F1E3BBF9F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03737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C3D092B-91C1-4501-89B0-2C419716EE18}" type="datetime1">
              <a:rPr lang="ja-JP" altLang="en-US" smtClean="0">
                <a:solidFill>
                  <a:prstClr val="black">
                    <a:tint val="75000"/>
                  </a:prstClr>
                </a:solidFill>
              </a:rPr>
              <a:pPr/>
              <a:t>2023/7/6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0A50C96-ACB5-4B64-8148-1F1E3BBF9F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02803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281162" y="384498"/>
            <a:ext cx="2880360" cy="819213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40080" y="384498"/>
            <a:ext cx="8427720" cy="819213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CE01D42-EE54-4736-957B-2A039CBD89C3}" type="datetime1">
              <a:rPr lang="ja-JP" altLang="en-US" smtClean="0">
                <a:solidFill>
                  <a:prstClr val="black">
                    <a:tint val="75000"/>
                  </a:prstClr>
                </a:solidFill>
              </a:rPr>
              <a:pPr/>
              <a:t>2023/7/6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0A50C96-ACB5-4B64-8148-1F1E3BBF9F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12866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A3A181A-0D52-4797-9C6D-1BB2403CEF11}" type="datetime1">
              <a:rPr lang="ja-JP" altLang="en-US" smtClean="0">
                <a:solidFill>
                  <a:prstClr val="black">
                    <a:tint val="75000"/>
                  </a:prstClr>
                </a:solidFill>
              </a:rPr>
              <a:pPr/>
              <a:t>2023/7/6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49CCCD13-D0AE-4FE9-8772-35F85946D699}"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074773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11238" y="6169666"/>
            <a:ext cx="10881360" cy="1906905"/>
          </a:xfrm>
        </p:spPr>
        <p:txBody>
          <a:bodyPr anchor="t"/>
          <a:lstStyle>
            <a:lvl1pPr algn="l">
              <a:defRPr sz="5507"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1011238" y="4069401"/>
            <a:ext cx="10881360" cy="2100262"/>
          </a:xfrm>
        </p:spPr>
        <p:txBody>
          <a:bodyPr anchor="b"/>
          <a:lstStyle>
            <a:lvl1pPr marL="0" indent="0">
              <a:buNone/>
              <a:defRPr sz="2753">
                <a:solidFill>
                  <a:schemeClr val="tx1">
                    <a:tint val="75000"/>
                  </a:schemeClr>
                </a:solidFill>
              </a:defRPr>
            </a:lvl1pPr>
            <a:lvl2pPr marL="624207" indent="0">
              <a:buNone/>
              <a:defRPr sz="2514">
                <a:solidFill>
                  <a:schemeClr val="tx1">
                    <a:tint val="75000"/>
                  </a:schemeClr>
                </a:solidFill>
              </a:defRPr>
            </a:lvl2pPr>
            <a:lvl3pPr marL="1248417" indent="0">
              <a:buNone/>
              <a:defRPr sz="2155">
                <a:solidFill>
                  <a:schemeClr val="tx1">
                    <a:tint val="75000"/>
                  </a:schemeClr>
                </a:solidFill>
              </a:defRPr>
            </a:lvl3pPr>
            <a:lvl4pPr marL="1872626" indent="0">
              <a:buNone/>
              <a:defRPr sz="1915">
                <a:solidFill>
                  <a:schemeClr val="tx1">
                    <a:tint val="75000"/>
                  </a:schemeClr>
                </a:solidFill>
              </a:defRPr>
            </a:lvl4pPr>
            <a:lvl5pPr marL="2496835" indent="0">
              <a:buNone/>
              <a:defRPr sz="1915">
                <a:solidFill>
                  <a:schemeClr val="tx1">
                    <a:tint val="75000"/>
                  </a:schemeClr>
                </a:solidFill>
              </a:defRPr>
            </a:lvl5pPr>
            <a:lvl6pPr marL="3121043" indent="0">
              <a:buNone/>
              <a:defRPr sz="1915">
                <a:solidFill>
                  <a:schemeClr val="tx1">
                    <a:tint val="75000"/>
                  </a:schemeClr>
                </a:solidFill>
              </a:defRPr>
            </a:lvl6pPr>
            <a:lvl7pPr marL="3745252" indent="0">
              <a:buNone/>
              <a:defRPr sz="1915">
                <a:solidFill>
                  <a:schemeClr val="tx1">
                    <a:tint val="75000"/>
                  </a:schemeClr>
                </a:solidFill>
              </a:defRPr>
            </a:lvl7pPr>
            <a:lvl8pPr marL="4369460" indent="0">
              <a:buNone/>
              <a:defRPr sz="1915">
                <a:solidFill>
                  <a:schemeClr val="tx1">
                    <a:tint val="75000"/>
                  </a:schemeClr>
                </a:solidFill>
              </a:defRPr>
            </a:lvl8pPr>
            <a:lvl9pPr marL="4993668" indent="0">
              <a:buNone/>
              <a:defRPr sz="1915">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DDAFC3E2-1570-4598-B60F-9F8892F512A3}" type="datetime1">
              <a:rPr lang="ja-JP" altLang="en-US" smtClean="0">
                <a:solidFill>
                  <a:prstClr val="black">
                    <a:tint val="75000"/>
                  </a:prstClr>
                </a:solidFill>
              </a:rPr>
              <a:pPr/>
              <a:t>2023/7/6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0A50C96-ACB5-4B64-8148-1F1E3BBF9F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14064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40080" y="2240283"/>
            <a:ext cx="5654040" cy="6336348"/>
          </a:xfrm>
        </p:spPr>
        <p:txBody>
          <a:bodyPr/>
          <a:lstStyle>
            <a:lvl1pPr>
              <a:defRPr sz="3831"/>
            </a:lvl1pPr>
            <a:lvl2pPr>
              <a:defRPr sz="3232"/>
            </a:lvl2pPr>
            <a:lvl3pPr>
              <a:defRPr sz="2753"/>
            </a:lvl3pPr>
            <a:lvl4pPr>
              <a:defRPr sz="2514"/>
            </a:lvl4pPr>
            <a:lvl5pPr>
              <a:defRPr sz="2514"/>
            </a:lvl5pPr>
            <a:lvl6pPr>
              <a:defRPr sz="2514"/>
            </a:lvl6pPr>
            <a:lvl7pPr>
              <a:defRPr sz="2514"/>
            </a:lvl7pPr>
            <a:lvl8pPr>
              <a:defRPr sz="2514"/>
            </a:lvl8pPr>
            <a:lvl9pPr>
              <a:defRPr sz="2514"/>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507480" y="2240283"/>
            <a:ext cx="5654040" cy="6336348"/>
          </a:xfrm>
        </p:spPr>
        <p:txBody>
          <a:bodyPr/>
          <a:lstStyle>
            <a:lvl1pPr>
              <a:defRPr sz="3831"/>
            </a:lvl1pPr>
            <a:lvl2pPr>
              <a:defRPr sz="3232"/>
            </a:lvl2pPr>
            <a:lvl3pPr>
              <a:defRPr sz="2753"/>
            </a:lvl3pPr>
            <a:lvl4pPr>
              <a:defRPr sz="2514"/>
            </a:lvl4pPr>
            <a:lvl5pPr>
              <a:defRPr sz="2514"/>
            </a:lvl5pPr>
            <a:lvl6pPr>
              <a:defRPr sz="2514"/>
            </a:lvl6pPr>
            <a:lvl7pPr>
              <a:defRPr sz="2514"/>
            </a:lvl7pPr>
            <a:lvl8pPr>
              <a:defRPr sz="2514"/>
            </a:lvl8pPr>
            <a:lvl9pPr>
              <a:defRPr sz="2514"/>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3883B29C-F102-41FD-816A-A97EAF781B7A}" type="datetime1">
              <a:rPr lang="ja-JP" altLang="en-US" smtClean="0">
                <a:solidFill>
                  <a:prstClr val="black">
                    <a:tint val="75000"/>
                  </a:prstClr>
                </a:solidFill>
              </a:rPr>
              <a:pPr/>
              <a:t>2023/7/6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0A50C96-ACB5-4B64-8148-1F1E3BBF9F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36711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40082" y="2149160"/>
            <a:ext cx="5656263" cy="895666"/>
          </a:xfrm>
        </p:spPr>
        <p:txBody>
          <a:bodyPr anchor="b"/>
          <a:lstStyle>
            <a:lvl1pPr marL="0" indent="0">
              <a:buNone/>
              <a:defRPr sz="3232" b="1"/>
            </a:lvl1pPr>
            <a:lvl2pPr marL="624207" indent="0">
              <a:buNone/>
              <a:defRPr sz="2753" b="1"/>
            </a:lvl2pPr>
            <a:lvl3pPr marL="1248417" indent="0">
              <a:buNone/>
              <a:defRPr sz="2514" b="1"/>
            </a:lvl3pPr>
            <a:lvl4pPr marL="1872626" indent="0">
              <a:buNone/>
              <a:defRPr sz="2155" b="1"/>
            </a:lvl4pPr>
            <a:lvl5pPr marL="2496835" indent="0">
              <a:buNone/>
              <a:defRPr sz="2155" b="1"/>
            </a:lvl5pPr>
            <a:lvl6pPr marL="3121043" indent="0">
              <a:buNone/>
              <a:defRPr sz="2155" b="1"/>
            </a:lvl6pPr>
            <a:lvl7pPr marL="3745252" indent="0">
              <a:buNone/>
              <a:defRPr sz="2155" b="1"/>
            </a:lvl7pPr>
            <a:lvl8pPr marL="4369460" indent="0">
              <a:buNone/>
              <a:defRPr sz="2155" b="1"/>
            </a:lvl8pPr>
            <a:lvl9pPr marL="4993668" indent="0">
              <a:buNone/>
              <a:defRPr sz="2155"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40082" y="3044827"/>
            <a:ext cx="5656263" cy="5531803"/>
          </a:xfrm>
        </p:spPr>
        <p:txBody>
          <a:bodyPr/>
          <a:lstStyle>
            <a:lvl1pPr>
              <a:defRPr sz="3232"/>
            </a:lvl1pPr>
            <a:lvl2pPr>
              <a:defRPr sz="2753"/>
            </a:lvl2pPr>
            <a:lvl3pPr>
              <a:defRPr sz="2514"/>
            </a:lvl3pPr>
            <a:lvl4pPr>
              <a:defRPr sz="2155"/>
            </a:lvl4pPr>
            <a:lvl5pPr>
              <a:defRPr sz="2155"/>
            </a:lvl5pPr>
            <a:lvl6pPr>
              <a:defRPr sz="2155"/>
            </a:lvl6pPr>
            <a:lvl7pPr>
              <a:defRPr sz="2155"/>
            </a:lvl7pPr>
            <a:lvl8pPr>
              <a:defRPr sz="2155"/>
            </a:lvl8pPr>
            <a:lvl9pPr>
              <a:defRPr sz="2155"/>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503039" y="2149160"/>
            <a:ext cx="5658485" cy="895666"/>
          </a:xfrm>
        </p:spPr>
        <p:txBody>
          <a:bodyPr anchor="b"/>
          <a:lstStyle>
            <a:lvl1pPr marL="0" indent="0">
              <a:buNone/>
              <a:defRPr sz="3232" b="1"/>
            </a:lvl1pPr>
            <a:lvl2pPr marL="624207" indent="0">
              <a:buNone/>
              <a:defRPr sz="2753" b="1"/>
            </a:lvl2pPr>
            <a:lvl3pPr marL="1248417" indent="0">
              <a:buNone/>
              <a:defRPr sz="2514" b="1"/>
            </a:lvl3pPr>
            <a:lvl4pPr marL="1872626" indent="0">
              <a:buNone/>
              <a:defRPr sz="2155" b="1"/>
            </a:lvl4pPr>
            <a:lvl5pPr marL="2496835" indent="0">
              <a:buNone/>
              <a:defRPr sz="2155" b="1"/>
            </a:lvl5pPr>
            <a:lvl6pPr marL="3121043" indent="0">
              <a:buNone/>
              <a:defRPr sz="2155" b="1"/>
            </a:lvl6pPr>
            <a:lvl7pPr marL="3745252" indent="0">
              <a:buNone/>
              <a:defRPr sz="2155" b="1"/>
            </a:lvl7pPr>
            <a:lvl8pPr marL="4369460" indent="0">
              <a:buNone/>
              <a:defRPr sz="2155" b="1"/>
            </a:lvl8pPr>
            <a:lvl9pPr marL="4993668" indent="0">
              <a:buNone/>
              <a:defRPr sz="2155"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503039" y="3044827"/>
            <a:ext cx="5658485" cy="5531803"/>
          </a:xfrm>
        </p:spPr>
        <p:txBody>
          <a:bodyPr/>
          <a:lstStyle>
            <a:lvl1pPr>
              <a:defRPr sz="3232"/>
            </a:lvl1pPr>
            <a:lvl2pPr>
              <a:defRPr sz="2753"/>
            </a:lvl2pPr>
            <a:lvl3pPr>
              <a:defRPr sz="2514"/>
            </a:lvl3pPr>
            <a:lvl4pPr>
              <a:defRPr sz="2155"/>
            </a:lvl4pPr>
            <a:lvl5pPr>
              <a:defRPr sz="2155"/>
            </a:lvl5pPr>
            <a:lvl6pPr>
              <a:defRPr sz="2155"/>
            </a:lvl6pPr>
            <a:lvl7pPr>
              <a:defRPr sz="2155"/>
            </a:lvl7pPr>
            <a:lvl8pPr>
              <a:defRPr sz="2155"/>
            </a:lvl8pPr>
            <a:lvl9pPr>
              <a:defRPr sz="2155"/>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26F983D7-5767-4207-951A-ABD45A918894}" type="datetime1">
              <a:rPr lang="ja-JP" altLang="en-US" smtClean="0">
                <a:solidFill>
                  <a:prstClr val="black">
                    <a:tint val="75000"/>
                  </a:prstClr>
                </a:solidFill>
              </a:rPr>
              <a:pPr/>
              <a:t>2023/7/6</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10A50C96-ACB5-4B64-8148-1F1E3BBF9F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88329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676AFA6A-7AC7-4EB9-9107-C3F4467B30D6}" type="datetime1">
              <a:rPr lang="ja-JP" altLang="en-US" smtClean="0">
                <a:solidFill>
                  <a:prstClr val="black">
                    <a:tint val="75000"/>
                  </a:prstClr>
                </a:solidFill>
              </a:rPr>
              <a:pPr/>
              <a:t>2023/7/6</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10A50C96-ACB5-4B64-8148-1F1E3BBF9F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27799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486EE7C-A1F7-4D55-B4DD-567536D39FB9}" type="datetime1">
              <a:rPr lang="ja-JP" altLang="en-US" smtClean="0">
                <a:solidFill>
                  <a:prstClr val="black">
                    <a:tint val="75000"/>
                  </a:prstClr>
                </a:solidFill>
              </a:rPr>
              <a:pPr/>
              <a:t>2023/7/6</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10A50C96-ACB5-4B64-8148-1F1E3BBF9F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88281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40083" y="382270"/>
            <a:ext cx="4211638" cy="1626870"/>
          </a:xfrm>
        </p:spPr>
        <p:txBody>
          <a:bodyPr anchor="b"/>
          <a:lstStyle>
            <a:lvl1pPr algn="l">
              <a:defRPr sz="2753" b="1"/>
            </a:lvl1pPr>
          </a:lstStyle>
          <a:p>
            <a:r>
              <a:rPr kumimoji="1" lang="ja-JP" altLang="en-US"/>
              <a:t>マスター タイトルの書式設定</a:t>
            </a:r>
          </a:p>
        </p:txBody>
      </p:sp>
      <p:sp>
        <p:nvSpPr>
          <p:cNvPr id="3" name="コンテンツ プレースホルダー 2"/>
          <p:cNvSpPr>
            <a:spLocks noGrp="1"/>
          </p:cNvSpPr>
          <p:nvPr>
            <p:ph idx="1"/>
          </p:nvPr>
        </p:nvSpPr>
        <p:spPr>
          <a:xfrm>
            <a:off x="5005071" y="382273"/>
            <a:ext cx="7156450" cy="8194358"/>
          </a:xfrm>
        </p:spPr>
        <p:txBody>
          <a:bodyPr/>
          <a:lstStyle>
            <a:lvl1pPr>
              <a:defRPr sz="4429"/>
            </a:lvl1pPr>
            <a:lvl2pPr>
              <a:defRPr sz="3831"/>
            </a:lvl2pPr>
            <a:lvl3pPr>
              <a:defRPr sz="3232"/>
            </a:lvl3pPr>
            <a:lvl4pPr>
              <a:defRPr sz="2753"/>
            </a:lvl4pPr>
            <a:lvl5pPr>
              <a:defRPr sz="2753"/>
            </a:lvl5pPr>
            <a:lvl6pPr>
              <a:defRPr sz="2753"/>
            </a:lvl6pPr>
            <a:lvl7pPr>
              <a:defRPr sz="2753"/>
            </a:lvl7pPr>
            <a:lvl8pPr>
              <a:defRPr sz="2753"/>
            </a:lvl8pPr>
            <a:lvl9pPr>
              <a:defRPr sz="2753"/>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40083" y="2009143"/>
            <a:ext cx="4211638" cy="6567488"/>
          </a:xfrm>
        </p:spPr>
        <p:txBody>
          <a:bodyPr/>
          <a:lstStyle>
            <a:lvl1pPr marL="0" indent="0">
              <a:buNone/>
              <a:defRPr sz="1915"/>
            </a:lvl1pPr>
            <a:lvl2pPr marL="624207" indent="0">
              <a:buNone/>
              <a:defRPr sz="1676"/>
            </a:lvl2pPr>
            <a:lvl3pPr marL="1248417" indent="0">
              <a:buNone/>
              <a:defRPr sz="1317"/>
            </a:lvl3pPr>
            <a:lvl4pPr marL="1872626" indent="0">
              <a:buNone/>
              <a:defRPr sz="1197"/>
            </a:lvl4pPr>
            <a:lvl5pPr marL="2496835" indent="0">
              <a:buNone/>
              <a:defRPr sz="1197"/>
            </a:lvl5pPr>
            <a:lvl6pPr marL="3121043" indent="0">
              <a:buNone/>
              <a:defRPr sz="1197"/>
            </a:lvl6pPr>
            <a:lvl7pPr marL="3745252" indent="0">
              <a:buNone/>
              <a:defRPr sz="1197"/>
            </a:lvl7pPr>
            <a:lvl8pPr marL="4369460" indent="0">
              <a:buNone/>
              <a:defRPr sz="1197"/>
            </a:lvl8pPr>
            <a:lvl9pPr marL="4993668" indent="0">
              <a:buNone/>
              <a:defRPr sz="1197"/>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C322DB4-ADD0-4C31-B418-2E27E22865E3}" type="datetime1">
              <a:rPr lang="ja-JP" altLang="en-US" smtClean="0">
                <a:solidFill>
                  <a:prstClr val="black">
                    <a:tint val="75000"/>
                  </a:prstClr>
                </a:solidFill>
              </a:rPr>
              <a:pPr/>
              <a:t>2023/7/6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0A50C96-ACB5-4B64-8148-1F1E3BBF9F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07551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509203" y="6720842"/>
            <a:ext cx="7680960" cy="793433"/>
          </a:xfrm>
        </p:spPr>
        <p:txBody>
          <a:bodyPr anchor="b"/>
          <a:lstStyle>
            <a:lvl1pPr algn="l">
              <a:defRPr sz="2753" b="1"/>
            </a:lvl1pPr>
          </a:lstStyle>
          <a:p>
            <a:r>
              <a:rPr kumimoji="1" lang="ja-JP" altLang="en-US"/>
              <a:t>マスター タイトルの書式設定</a:t>
            </a:r>
          </a:p>
        </p:txBody>
      </p:sp>
      <p:sp>
        <p:nvSpPr>
          <p:cNvPr id="3" name="図プレースホルダー 2"/>
          <p:cNvSpPr>
            <a:spLocks noGrp="1"/>
          </p:cNvSpPr>
          <p:nvPr>
            <p:ph type="pic" idx="1"/>
          </p:nvPr>
        </p:nvSpPr>
        <p:spPr>
          <a:xfrm>
            <a:off x="2509203" y="857885"/>
            <a:ext cx="7680960" cy="5760720"/>
          </a:xfrm>
        </p:spPr>
        <p:txBody>
          <a:bodyPr/>
          <a:lstStyle>
            <a:lvl1pPr marL="0" indent="0">
              <a:buNone/>
              <a:defRPr sz="4429"/>
            </a:lvl1pPr>
            <a:lvl2pPr marL="624207" indent="0">
              <a:buNone/>
              <a:defRPr sz="3831"/>
            </a:lvl2pPr>
            <a:lvl3pPr marL="1248417" indent="0">
              <a:buNone/>
              <a:defRPr sz="3232"/>
            </a:lvl3pPr>
            <a:lvl4pPr marL="1872626" indent="0">
              <a:buNone/>
              <a:defRPr sz="2753"/>
            </a:lvl4pPr>
            <a:lvl5pPr marL="2496835" indent="0">
              <a:buNone/>
              <a:defRPr sz="2753"/>
            </a:lvl5pPr>
            <a:lvl6pPr marL="3121043" indent="0">
              <a:buNone/>
              <a:defRPr sz="2753"/>
            </a:lvl6pPr>
            <a:lvl7pPr marL="3745252" indent="0">
              <a:buNone/>
              <a:defRPr sz="2753"/>
            </a:lvl7pPr>
            <a:lvl8pPr marL="4369460" indent="0">
              <a:buNone/>
              <a:defRPr sz="2753"/>
            </a:lvl8pPr>
            <a:lvl9pPr marL="4993668" indent="0">
              <a:buNone/>
              <a:defRPr sz="2753"/>
            </a:lvl9pPr>
          </a:lstStyle>
          <a:p>
            <a:endParaRPr kumimoji="1" lang="ja-JP" altLang="en-US"/>
          </a:p>
        </p:txBody>
      </p:sp>
      <p:sp>
        <p:nvSpPr>
          <p:cNvPr id="4" name="テキスト プレースホルダー 3"/>
          <p:cNvSpPr>
            <a:spLocks noGrp="1"/>
          </p:cNvSpPr>
          <p:nvPr>
            <p:ph type="body" sz="half" idx="2"/>
          </p:nvPr>
        </p:nvSpPr>
        <p:spPr>
          <a:xfrm>
            <a:off x="2509203" y="7514273"/>
            <a:ext cx="7680960" cy="1126807"/>
          </a:xfrm>
        </p:spPr>
        <p:txBody>
          <a:bodyPr/>
          <a:lstStyle>
            <a:lvl1pPr marL="0" indent="0">
              <a:buNone/>
              <a:defRPr sz="1915"/>
            </a:lvl1pPr>
            <a:lvl2pPr marL="624207" indent="0">
              <a:buNone/>
              <a:defRPr sz="1676"/>
            </a:lvl2pPr>
            <a:lvl3pPr marL="1248417" indent="0">
              <a:buNone/>
              <a:defRPr sz="1317"/>
            </a:lvl3pPr>
            <a:lvl4pPr marL="1872626" indent="0">
              <a:buNone/>
              <a:defRPr sz="1197"/>
            </a:lvl4pPr>
            <a:lvl5pPr marL="2496835" indent="0">
              <a:buNone/>
              <a:defRPr sz="1197"/>
            </a:lvl5pPr>
            <a:lvl6pPr marL="3121043" indent="0">
              <a:buNone/>
              <a:defRPr sz="1197"/>
            </a:lvl6pPr>
            <a:lvl7pPr marL="3745252" indent="0">
              <a:buNone/>
              <a:defRPr sz="1197"/>
            </a:lvl7pPr>
            <a:lvl8pPr marL="4369460" indent="0">
              <a:buNone/>
              <a:defRPr sz="1197"/>
            </a:lvl8pPr>
            <a:lvl9pPr marL="4993668" indent="0">
              <a:buNone/>
              <a:defRPr sz="1197"/>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A4400C1-B40B-404E-809A-3FBFFC9BA224}" type="datetime1">
              <a:rPr lang="ja-JP" altLang="en-US" smtClean="0">
                <a:solidFill>
                  <a:prstClr val="black">
                    <a:tint val="75000"/>
                  </a:prstClr>
                </a:solidFill>
              </a:rPr>
              <a:pPr/>
              <a:t>2023/7/6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0A50C96-ACB5-4B64-8148-1F1E3BBF9F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15979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40080" y="384495"/>
            <a:ext cx="11521440" cy="1600201"/>
          </a:xfrm>
          <a:prstGeom prst="rect">
            <a:avLst/>
          </a:prstGeom>
        </p:spPr>
        <p:txBody>
          <a:bodyPr vert="horz" lIns="104286" tIns="52144" rIns="104286" bIns="52144"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40080" y="2240283"/>
            <a:ext cx="11521440" cy="6336348"/>
          </a:xfrm>
          <a:prstGeom prst="rect">
            <a:avLst/>
          </a:prstGeom>
        </p:spPr>
        <p:txBody>
          <a:bodyPr vert="horz" lIns="104286" tIns="52144" rIns="104286" bIns="52144"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40082" y="8898897"/>
            <a:ext cx="2987040" cy="511175"/>
          </a:xfrm>
          <a:prstGeom prst="rect">
            <a:avLst/>
          </a:prstGeom>
        </p:spPr>
        <p:txBody>
          <a:bodyPr vert="horz" lIns="104286" tIns="52144" rIns="104286" bIns="52144" rtlCol="0" anchor="ctr"/>
          <a:lstStyle>
            <a:lvl1pPr algn="l">
              <a:defRPr sz="1676">
                <a:solidFill>
                  <a:schemeClr val="tx1">
                    <a:tint val="75000"/>
                  </a:schemeClr>
                </a:solidFill>
              </a:defRPr>
            </a:lvl1pPr>
          </a:lstStyle>
          <a:p>
            <a:pPr defTabSz="1247741"/>
            <a:fld id="{683FBF18-D399-44D4-A1C3-C51B19BA01A8}" type="datetime1">
              <a:rPr lang="ja-JP" altLang="en-US" smtClean="0">
                <a:solidFill>
                  <a:prstClr val="black">
                    <a:tint val="75000"/>
                  </a:prstClr>
                </a:solidFill>
              </a:rPr>
              <a:pPr defTabSz="1247741"/>
              <a:t>2023/7/6</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4373881" y="8898897"/>
            <a:ext cx="4053840" cy="511175"/>
          </a:xfrm>
          <a:prstGeom prst="rect">
            <a:avLst/>
          </a:prstGeom>
        </p:spPr>
        <p:txBody>
          <a:bodyPr vert="horz" lIns="104286" tIns="52144" rIns="104286" bIns="52144" rtlCol="0" anchor="ctr"/>
          <a:lstStyle>
            <a:lvl1pPr algn="ctr">
              <a:defRPr sz="1676">
                <a:solidFill>
                  <a:schemeClr val="tx1">
                    <a:tint val="75000"/>
                  </a:schemeClr>
                </a:solidFill>
              </a:defRPr>
            </a:lvl1pPr>
          </a:lstStyle>
          <a:p>
            <a:pPr defTabSz="1247741"/>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9174480" y="8898897"/>
            <a:ext cx="2987040" cy="511175"/>
          </a:xfrm>
          <a:prstGeom prst="rect">
            <a:avLst/>
          </a:prstGeom>
        </p:spPr>
        <p:txBody>
          <a:bodyPr vert="horz" lIns="104286" tIns="52144" rIns="104286" bIns="52144" rtlCol="0" anchor="ctr"/>
          <a:lstStyle>
            <a:lvl1pPr algn="r">
              <a:defRPr sz="1676">
                <a:solidFill>
                  <a:schemeClr val="tx1">
                    <a:tint val="75000"/>
                  </a:schemeClr>
                </a:solidFill>
              </a:defRPr>
            </a:lvl1pPr>
          </a:lstStyle>
          <a:p>
            <a:pPr defTabSz="1247741"/>
            <a:fld id="{10A50C96-ACB5-4B64-8148-1F1E3BBF9FF2}" type="slidenum">
              <a:rPr lang="ja-JP" altLang="en-US" smtClean="0">
                <a:solidFill>
                  <a:prstClr val="black">
                    <a:tint val="75000"/>
                  </a:prstClr>
                </a:solidFill>
              </a:rPr>
              <a:pPr defTabSz="1247741"/>
              <a:t>‹#›</a:t>
            </a:fld>
            <a:endParaRPr lang="ja-JP" altLang="en-US">
              <a:solidFill>
                <a:prstClr val="black">
                  <a:tint val="75000"/>
                </a:prstClr>
              </a:solidFill>
            </a:endParaRPr>
          </a:p>
        </p:txBody>
      </p:sp>
    </p:spTree>
    <p:extLst>
      <p:ext uri="{BB962C8B-B14F-4D97-AF65-F5344CB8AC3E}">
        <p14:creationId xmlns:p14="http://schemas.microsoft.com/office/powerpoint/2010/main" val="30906051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1248417" rtl="0" eaLnBrk="1" latinLnBrk="0" hangingPunct="1">
        <a:spcBef>
          <a:spcPct val="0"/>
        </a:spcBef>
        <a:buNone/>
        <a:defRPr kumimoji="1" sz="5986" kern="1200">
          <a:solidFill>
            <a:schemeClr val="tx1"/>
          </a:solidFill>
          <a:latin typeface="+mj-lt"/>
          <a:ea typeface="+mj-ea"/>
          <a:cs typeface="+mj-cs"/>
        </a:defRPr>
      </a:lvl1pPr>
    </p:titleStyle>
    <p:bodyStyle>
      <a:lvl1pPr marL="468156" indent="-468156" algn="l" defTabSz="1248417" rtl="0" eaLnBrk="1" latinLnBrk="0" hangingPunct="1">
        <a:spcBef>
          <a:spcPct val="20000"/>
        </a:spcBef>
        <a:buFont typeface="Arial" panose="020B0604020202020204" pitchFamily="34" charset="0"/>
        <a:buChar char="•"/>
        <a:defRPr kumimoji="1" sz="4429" kern="1200">
          <a:solidFill>
            <a:schemeClr val="tx1"/>
          </a:solidFill>
          <a:latin typeface="+mn-lt"/>
          <a:ea typeface="+mn-ea"/>
          <a:cs typeface="+mn-cs"/>
        </a:defRPr>
      </a:lvl1pPr>
      <a:lvl2pPr marL="1014339" indent="-390131" algn="l" defTabSz="1248417" rtl="0" eaLnBrk="1" latinLnBrk="0" hangingPunct="1">
        <a:spcBef>
          <a:spcPct val="20000"/>
        </a:spcBef>
        <a:buFont typeface="Arial" panose="020B0604020202020204" pitchFamily="34" charset="0"/>
        <a:buChar char="–"/>
        <a:defRPr kumimoji="1" sz="3831" kern="1200">
          <a:solidFill>
            <a:schemeClr val="tx1"/>
          </a:solidFill>
          <a:latin typeface="+mn-lt"/>
          <a:ea typeface="+mn-ea"/>
          <a:cs typeface="+mn-cs"/>
        </a:defRPr>
      </a:lvl2pPr>
      <a:lvl3pPr marL="1560522" indent="-312104" algn="l" defTabSz="1248417" rtl="0" eaLnBrk="1" latinLnBrk="0" hangingPunct="1">
        <a:spcBef>
          <a:spcPct val="20000"/>
        </a:spcBef>
        <a:buFont typeface="Arial" panose="020B0604020202020204" pitchFamily="34" charset="0"/>
        <a:buChar char="•"/>
        <a:defRPr kumimoji="1" sz="3232" kern="1200">
          <a:solidFill>
            <a:schemeClr val="tx1"/>
          </a:solidFill>
          <a:latin typeface="+mn-lt"/>
          <a:ea typeface="+mn-ea"/>
          <a:cs typeface="+mn-cs"/>
        </a:defRPr>
      </a:lvl3pPr>
      <a:lvl4pPr marL="2184729" indent="-312104" algn="l" defTabSz="1248417" rtl="0" eaLnBrk="1" latinLnBrk="0" hangingPunct="1">
        <a:spcBef>
          <a:spcPct val="20000"/>
        </a:spcBef>
        <a:buFont typeface="Arial" panose="020B0604020202020204" pitchFamily="34" charset="0"/>
        <a:buChar char="–"/>
        <a:defRPr kumimoji="1" sz="2753" kern="1200">
          <a:solidFill>
            <a:schemeClr val="tx1"/>
          </a:solidFill>
          <a:latin typeface="+mn-lt"/>
          <a:ea typeface="+mn-ea"/>
          <a:cs typeface="+mn-cs"/>
        </a:defRPr>
      </a:lvl4pPr>
      <a:lvl5pPr marL="2808939" indent="-312104" algn="l" defTabSz="1248417" rtl="0" eaLnBrk="1" latinLnBrk="0" hangingPunct="1">
        <a:spcBef>
          <a:spcPct val="20000"/>
        </a:spcBef>
        <a:buFont typeface="Arial" panose="020B0604020202020204" pitchFamily="34" charset="0"/>
        <a:buChar char="»"/>
        <a:defRPr kumimoji="1" sz="2753" kern="1200">
          <a:solidFill>
            <a:schemeClr val="tx1"/>
          </a:solidFill>
          <a:latin typeface="+mn-lt"/>
          <a:ea typeface="+mn-ea"/>
          <a:cs typeface="+mn-cs"/>
        </a:defRPr>
      </a:lvl5pPr>
      <a:lvl6pPr marL="3433148" indent="-312104" algn="l" defTabSz="1248417" rtl="0" eaLnBrk="1" latinLnBrk="0" hangingPunct="1">
        <a:spcBef>
          <a:spcPct val="20000"/>
        </a:spcBef>
        <a:buFont typeface="Arial" panose="020B0604020202020204" pitchFamily="34" charset="0"/>
        <a:buChar char="•"/>
        <a:defRPr kumimoji="1" sz="2753" kern="1200">
          <a:solidFill>
            <a:schemeClr val="tx1"/>
          </a:solidFill>
          <a:latin typeface="+mn-lt"/>
          <a:ea typeface="+mn-ea"/>
          <a:cs typeface="+mn-cs"/>
        </a:defRPr>
      </a:lvl6pPr>
      <a:lvl7pPr marL="4057356" indent="-312104" algn="l" defTabSz="1248417" rtl="0" eaLnBrk="1" latinLnBrk="0" hangingPunct="1">
        <a:spcBef>
          <a:spcPct val="20000"/>
        </a:spcBef>
        <a:buFont typeface="Arial" panose="020B0604020202020204" pitchFamily="34" charset="0"/>
        <a:buChar char="•"/>
        <a:defRPr kumimoji="1" sz="2753" kern="1200">
          <a:solidFill>
            <a:schemeClr val="tx1"/>
          </a:solidFill>
          <a:latin typeface="+mn-lt"/>
          <a:ea typeface="+mn-ea"/>
          <a:cs typeface="+mn-cs"/>
        </a:defRPr>
      </a:lvl7pPr>
      <a:lvl8pPr marL="4681565" indent="-312104" algn="l" defTabSz="1248417" rtl="0" eaLnBrk="1" latinLnBrk="0" hangingPunct="1">
        <a:spcBef>
          <a:spcPct val="20000"/>
        </a:spcBef>
        <a:buFont typeface="Arial" panose="020B0604020202020204" pitchFamily="34" charset="0"/>
        <a:buChar char="•"/>
        <a:defRPr kumimoji="1" sz="2753" kern="1200">
          <a:solidFill>
            <a:schemeClr val="tx1"/>
          </a:solidFill>
          <a:latin typeface="+mn-lt"/>
          <a:ea typeface="+mn-ea"/>
          <a:cs typeface="+mn-cs"/>
        </a:defRPr>
      </a:lvl8pPr>
      <a:lvl9pPr marL="5305773" indent="-312104" algn="l" defTabSz="1248417" rtl="0" eaLnBrk="1" latinLnBrk="0" hangingPunct="1">
        <a:spcBef>
          <a:spcPct val="20000"/>
        </a:spcBef>
        <a:buFont typeface="Arial" panose="020B0604020202020204" pitchFamily="34" charset="0"/>
        <a:buChar char="•"/>
        <a:defRPr kumimoji="1" sz="2753" kern="1200">
          <a:solidFill>
            <a:schemeClr val="tx1"/>
          </a:solidFill>
          <a:latin typeface="+mn-lt"/>
          <a:ea typeface="+mn-ea"/>
          <a:cs typeface="+mn-cs"/>
        </a:defRPr>
      </a:lvl9pPr>
    </p:bodyStyle>
    <p:otherStyle>
      <a:defPPr>
        <a:defRPr lang="ja-JP"/>
      </a:defPPr>
      <a:lvl1pPr marL="0" algn="l" defTabSz="1248417" rtl="0" eaLnBrk="1" latinLnBrk="0" hangingPunct="1">
        <a:defRPr kumimoji="1" sz="2514" kern="1200">
          <a:solidFill>
            <a:schemeClr val="tx1"/>
          </a:solidFill>
          <a:latin typeface="+mn-lt"/>
          <a:ea typeface="+mn-ea"/>
          <a:cs typeface="+mn-cs"/>
        </a:defRPr>
      </a:lvl1pPr>
      <a:lvl2pPr marL="624207" algn="l" defTabSz="1248417" rtl="0" eaLnBrk="1" latinLnBrk="0" hangingPunct="1">
        <a:defRPr kumimoji="1" sz="2514" kern="1200">
          <a:solidFill>
            <a:schemeClr val="tx1"/>
          </a:solidFill>
          <a:latin typeface="+mn-lt"/>
          <a:ea typeface="+mn-ea"/>
          <a:cs typeface="+mn-cs"/>
        </a:defRPr>
      </a:lvl2pPr>
      <a:lvl3pPr marL="1248417" algn="l" defTabSz="1248417" rtl="0" eaLnBrk="1" latinLnBrk="0" hangingPunct="1">
        <a:defRPr kumimoji="1" sz="2514" kern="1200">
          <a:solidFill>
            <a:schemeClr val="tx1"/>
          </a:solidFill>
          <a:latin typeface="+mn-lt"/>
          <a:ea typeface="+mn-ea"/>
          <a:cs typeface="+mn-cs"/>
        </a:defRPr>
      </a:lvl3pPr>
      <a:lvl4pPr marL="1872626" algn="l" defTabSz="1248417" rtl="0" eaLnBrk="1" latinLnBrk="0" hangingPunct="1">
        <a:defRPr kumimoji="1" sz="2514" kern="1200">
          <a:solidFill>
            <a:schemeClr val="tx1"/>
          </a:solidFill>
          <a:latin typeface="+mn-lt"/>
          <a:ea typeface="+mn-ea"/>
          <a:cs typeface="+mn-cs"/>
        </a:defRPr>
      </a:lvl4pPr>
      <a:lvl5pPr marL="2496835" algn="l" defTabSz="1248417" rtl="0" eaLnBrk="1" latinLnBrk="0" hangingPunct="1">
        <a:defRPr kumimoji="1" sz="2514" kern="1200">
          <a:solidFill>
            <a:schemeClr val="tx1"/>
          </a:solidFill>
          <a:latin typeface="+mn-lt"/>
          <a:ea typeface="+mn-ea"/>
          <a:cs typeface="+mn-cs"/>
        </a:defRPr>
      </a:lvl5pPr>
      <a:lvl6pPr marL="3121043" algn="l" defTabSz="1248417" rtl="0" eaLnBrk="1" latinLnBrk="0" hangingPunct="1">
        <a:defRPr kumimoji="1" sz="2514" kern="1200">
          <a:solidFill>
            <a:schemeClr val="tx1"/>
          </a:solidFill>
          <a:latin typeface="+mn-lt"/>
          <a:ea typeface="+mn-ea"/>
          <a:cs typeface="+mn-cs"/>
        </a:defRPr>
      </a:lvl6pPr>
      <a:lvl7pPr marL="3745252" algn="l" defTabSz="1248417" rtl="0" eaLnBrk="1" latinLnBrk="0" hangingPunct="1">
        <a:defRPr kumimoji="1" sz="2514" kern="1200">
          <a:solidFill>
            <a:schemeClr val="tx1"/>
          </a:solidFill>
          <a:latin typeface="+mn-lt"/>
          <a:ea typeface="+mn-ea"/>
          <a:cs typeface="+mn-cs"/>
        </a:defRPr>
      </a:lvl7pPr>
      <a:lvl8pPr marL="4369460" algn="l" defTabSz="1248417" rtl="0" eaLnBrk="1" latinLnBrk="0" hangingPunct="1">
        <a:defRPr kumimoji="1" sz="2514" kern="1200">
          <a:solidFill>
            <a:schemeClr val="tx1"/>
          </a:solidFill>
          <a:latin typeface="+mn-lt"/>
          <a:ea typeface="+mn-ea"/>
          <a:cs typeface="+mn-cs"/>
        </a:defRPr>
      </a:lvl8pPr>
      <a:lvl9pPr marL="4993668" algn="l" defTabSz="1248417" rtl="0" eaLnBrk="1" latinLnBrk="0" hangingPunct="1">
        <a:defRPr kumimoji="1" sz="251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image" Target="../media/image15.emf"/><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5" Type="http://schemas.openxmlformats.org/officeDocument/2006/relationships/image" Target="../media/image1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 Id="rId14" Type="http://schemas.openxmlformats.org/officeDocument/2006/relationships/image" Target="../media/image11.png"/></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7.jpeg"/></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16.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image" Target="../media/image19.png"/><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notesSlide" Target="../notesSlides/notesSlide9.xml"/><Relationship Id="rId16"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5" Type="http://schemas.openxmlformats.org/officeDocument/2006/relationships/image" Target="../media/image21.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 Id="rId14"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image" Target="../media/image13.emf"/><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5" Type="http://schemas.openxmlformats.org/officeDocument/2006/relationships/image" Target="../media/image1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 Id="rId1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image" Target="../media/image14.png"/><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5" Type="http://schemas.openxmlformats.org/officeDocument/2006/relationships/image" Target="../media/image1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 Id="rId1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91303" y="120079"/>
            <a:ext cx="6165481" cy="63256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400" b="1" dirty="0">
              <a:solidFill>
                <a:schemeClr val="bg1"/>
              </a:solidFill>
              <a:latin typeface="Meiryo UI" panose="020B0604030504040204" pitchFamily="50" charset="-128"/>
              <a:ea typeface="Meiryo UI" panose="020B0604030504040204" pitchFamily="50" charset="-128"/>
            </a:endParaRPr>
          </a:p>
          <a:p>
            <a:r>
              <a:rPr lang="ja-JP" altLang="en-US" sz="2400" b="1" dirty="0">
                <a:solidFill>
                  <a:schemeClr val="bg1"/>
                </a:solidFill>
                <a:latin typeface="Meiryo UI" panose="020B0604030504040204" pitchFamily="50" charset="-128"/>
                <a:ea typeface="Meiryo UI" panose="020B0604030504040204" pitchFamily="50" charset="-128"/>
              </a:rPr>
              <a:t>　脱炭素化の推進に向けた府の取組みについて</a:t>
            </a:r>
            <a:endParaRPr lang="ja-JP" altLang="ja-JP" sz="2400" b="1" dirty="0">
              <a:solidFill>
                <a:schemeClr val="bg1"/>
              </a:solidFill>
              <a:latin typeface="Meiryo UI" panose="020B0604030504040204" pitchFamily="50" charset="-128"/>
              <a:ea typeface="Meiryo UI" panose="020B0604030504040204" pitchFamily="50" charset="-128"/>
            </a:endParaRPr>
          </a:p>
          <a:p>
            <a:pPr algn="ctr"/>
            <a:endParaRPr kumimoji="1" lang="ja-JP" altLang="en-US" sz="2400" b="1" dirty="0">
              <a:latin typeface="Meiryo UI" panose="020B0604030504040204" pitchFamily="50" charset="-128"/>
              <a:ea typeface="Meiryo UI" panose="020B0604030504040204" pitchFamily="50" charset="-128"/>
            </a:endParaRPr>
          </a:p>
        </p:txBody>
      </p:sp>
      <p:grpSp>
        <p:nvGrpSpPr>
          <p:cNvPr id="6" name="グループ化 5"/>
          <p:cNvGrpSpPr>
            <a:grpSpLocks noChangeAspect="1"/>
          </p:cNvGrpSpPr>
          <p:nvPr/>
        </p:nvGrpSpPr>
        <p:grpSpPr>
          <a:xfrm>
            <a:off x="6400800" y="192088"/>
            <a:ext cx="5040560" cy="427112"/>
            <a:chOff x="6029203" y="46261"/>
            <a:chExt cx="5407394" cy="460777"/>
          </a:xfrm>
        </p:grpSpPr>
        <p:pic>
          <p:nvPicPr>
            <p:cNvPr id="7" name="図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29203"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図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86991"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図 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00565"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図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57791" y="47840"/>
              <a:ext cx="454912"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図 2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10877" y="50579"/>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図 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67619" y="47840"/>
              <a:ext cx="43943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図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03592" y="47840"/>
              <a:ext cx="439438"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図 2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44328" y="47840"/>
              <a:ext cx="43943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図 3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074083" y="47840"/>
              <a:ext cx="454912"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図 1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522939"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図 1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979397" y="46261"/>
              <a:ext cx="457200" cy="457200"/>
            </a:xfrm>
            <a:prstGeom prst="rect">
              <a:avLst/>
            </a:prstGeom>
          </p:spPr>
        </p:pic>
        <p:pic>
          <p:nvPicPr>
            <p:cNvPr id="18" name="図 1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941707" y="46942"/>
              <a:ext cx="458885" cy="458885"/>
            </a:xfrm>
            <a:prstGeom prst="rect">
              <a:avLst/>
            </a:prstGeom>
          </p:spPr>
        </p:pic>
      </p:grpSp>
      <p:sp>
        <p:nvSpPr>
          <p:cNvPr id="19" name="テキスト ボックス 18"/>
          <p:cNvSpPr txBox="1"/>
          <p:nvPr/>
        </p:nvSpPr>
        <p:spPr>
          <a:xfrm>
            <a:off x="11463286" y="229708"/>
            <a:ext cx="736099" cy="338554"/>
          </a:xfrm>
          <a:prstGeom prst="rect">
            <a:avLst/>
          </a:prstGeom>
          <a:noFill/>
          <a:ln>
            <a:solidFill>
              <a:schemeClr val="tx1"/>
            </a:solidFill>
          </a:ln>
        </p:spPr>
        <p:txBody>
          <a:bodyPr wrap="none" rtlCol="0">
            <a:spAutoFit/>
          </a:bodyPr>
          <a:lstStyle/>
          <a:p>
            <a:r>
              <a:rPr kumimoji="1" lang="ja-JP" altLang="en-US" sz="1600"/>
              <a:t>資料１</a:t>
            </a:r>
            <a:endParaRPr kumimoji="1" lang="ja-JP" altLang="en-US" sz="1600" dirty="0"/>
          </a:p>
        </p:txBody>
      </p:sp>
      <p:sp>
        <p:nvSpPr>
          <p:cNvPr id="48" name="角丸四角形 47"/>
          <p:cNvSpPr/>
          <p:nvPr/>
        </p:nvSpPr>
        <p:spPr bwMode="auto">
          <a:xfrm>
            <a:off x="118970" y="912168"/>
            <a:ext cx="12373616" cy="572003"/>
          </a:xfrm>
          <a:prstGeom prst="roundRect">
            <a:avLst/>
          </a:prstGeom>
          <a:gradFill>
            <a:gsLst>
              <a:gs pos="0">
                <a:srgbClr val="0099FF"/>
              </a:gs>
              <a:gs pos="21000">
                <a:srgbClr val="9FD9FF"/>
              </a:gs>
              <a:gs pos="100000">
                <a:schemeClr val="bg1"/>
              </a:gs>
              <a:gs pos="100000">
                <a:schemeClr val="accent2">
                  <a:tint val="15000"/>
                  <a:satMod val="350000"/>
                </a:schemeClr>
              </a:gs>
            </a:gsLst>
          </a:gradFill>
          <a:ln/>
        </p:spPr>
        <p:style>
          <a:lnRef idx="1">
            <a:schemeClr val="accent2"/>
          </a:lnRef>
          <a:fillRef idx="2">
            <a:schemeClr val="accent2"/>
          </a:fillRef>
          <a:effectRef idx="1">
            <a:schemeClr val="accent2"/>
          </a:effectRef>
          <a:fontRef idx="minor">
            <a:schemeClr val="dk1"/>
          </a:fontRef>
        </p:style>
        <p:txBody>
          <a:bodyPr wrap="square" lIns="109415" tIns="43097" rIns="109415" bIns="0" anchor="ctr">
            <a:noAutofit/>
          </a:bodyPr>
          <a:lstStyle/>
          <a:p>
            <a:pPr algn="ctr">
              <a:defRPr/>
            </a:pPr>
            <a:r>
              <a:rPr lang="ja-JP" altLang="en-US" sz="3200" b="1" dirty="0">
                <a:solidFill>
                  <a:schemeClr val="tx1"/>
                </a:solidFill>
                <a:latin typeface="Meiryo UI" panose="020B0604030504040204" pitchFamily="50" charset="-128"/>
                <a:ea typeface="Meiryo UI" panose="020B0604030504040204" pitchFamily="50" charset="-128"/>
                <a:cs typeface="ＭＳ Ｐゴシック" pitchFamily="50" charset="-128"/>
              </a:rPr>
              <a:t>おおさかカーボンニュートラル推進本部</a:t>
            </a:r>
          </a:p>
        </p:txBody>
      </p:sp>
      <p:sp>
        <p:nvSpPr>
          <p:cNvPr id="49" name="角丸四角形 3">
            <a:extLst>
              <a:ext uri="{FF2B5EF4-FFF2-40B4-BE49-F238E27FC236}">
                <a16:creationId xmlns:a16="http://schemas.microsoft.com/office/drawing/2014/main" id="{D461C368-5FFC-48E2-B4FC-6F938CD7BB66}"/>
              </a:ext>
            </a:extLst>
          </p:cNvPr>
          <p:cNvSpPr/>
          <p:nvPr/>
        </p:nvSpPr>
        <p:spPr bwMode="auto">
          <a:xfrm>
            <a:off x="80416" y="1670497"/>
            <a:ext cx="12657088" cy="1977975"/>
          </a:xfrm>
          <a:prstGeom prst="roundRect">
            <a:avLst>
              <a:gd name="adj" fmla="val 0"/>
            </a:avLst>
          </a:prstGeom>
          <a:noFill/>
          <a:ln w="19050">
            <a:solidFill>
              <a:srgbClr val="000066"/>
            </a:solidFill>
            <a:miter lim="800000"/>
          </a:ln>
          <a:effectLst/>
        </p:spPr>
        <p:style>
          <a:lnRef idx="1">
            <a:schemeClr val="accent2"/>
          </a:lnRef>
          <a:fillRef idx="2">
            <a:schemeClr val="accent2"/>
          </a:fillRef>
          <a:effectRef idx="1">
            <a:schemeClr val="accent2"/>
          </a:effectRef>
          <a:fontRef idx="minor">
            <a:schemeClr val="dk1"/>
          </a:fontRef>
        </p:style>
        <p:txBody>
          <a:bodyPr wrap="square" lIns="127938" tIns="125983" rIns="127938" bIns="125983" anchor="t">
            <a:spAutoFit/>
          </a:bodyPr>
          <a:lstStyle/>
          <a:p>
            <a:pPr marL="640080" indent="-640080">
              <a:spcBef>
                <a:spcPts val="2520"/>
              </a:spcBef>
              <a:buFont typeface="Wingdings" panose="05000000000000000000" pitchFamily="2" charset="2"/>
              <a:buChar char="n"/>
              <a:defRPr/>
            </a:pPr>
            <a:r>
              <a:rPr lang="ja-JP" altLang="en-US" sz="2800" b="1" dirty="0">
                <a:latin typeface="Meiryo UI" panose="020B0604030504040204" pitchFamily="50" charset="-128"/>
                <a:ea typeface="Meiryo UI" panose="020B0604030504040204" pitchFamily="50" charset="-128"/>
                <a:cs typeface="メイリオ" panose="020B0604030504040204" pitchFamily="50" charset="-128"/>
              </a:rPr>
              <a:t>目的</a:t>
            </a:r>
            <a:br>
              <a:rPr lang="en-US" altLang="ja-JP" sz="2800" b="1" dirty="0">
                <a:latin typeface="Meiryo UI" panose="020B0604030504040204" pitchFamily="50" charset="-128"/>
                <a:ea typeface="Meiryo UI" panose="020B0604030504040204" pitchFamily="50" charset="-128"/>
                <a:cs typeface="メイリオ" panose="020B0604030504040204" pitchFamily="50" charset="-128"/>
              </a:rPr>
            </a:br>
            <a:r>
              <a:rPr lang="ja-JP" altLang="en-US" sz="2800" b="1" dirty="0">
                <a:latin typeface="Meiryo UI" panose="020B0604030504040204" pitchFamily="50" charset="-128"/>
                <a:ea typeface="Meiryo UI" panose="020B0604030504040204" pitchFamily="50" charset="-128"/>
                <a:cs typeface="メイリオ" panose="020B0604030504040204" pitchFamily="50" charset="-128"/>
              </a:rPr>
              <a:t>　府域の</a:t>
            </a:r>
            <a:r>
              <a:rPr lang="en-US" altLang="ja-JP" sz="2800" b="1" dirty="0">
                <a:latin typeface="Meiryo UI" panose="020B0604030504040204" pitchFamily="50" charset="-128"/>
                <a:ea typeface="Meiryo UI" panose="020B0604030504040204" pitchFamily="50" charset="-128"/>
                <a:cs typeface="メイリオ" panose="020B0604030504040204" pitchFamily="50" charset="-128"/>
              </a:rPr>
              <a:t>2050</a:t>
            </a:r>
            <a:r>
              <a:rPr lang="ja-JP" altLang="en-US" sz="2800" b="1" dirty="0">
                <a:latin typeface="Meiryo UI" panose="020B0604030504040204" pitchFamily="50" charset="-128"/>
                <a:ea typeface="Meiryo UI" panose="020B0604030504040204" pitchFamily="50" charset="-128"/>
                <a:cs typeface="メイリオ" panose="020B0604030504040204" pitchFamily="50" charset="-128"/>
              </a:rPr>
              <a:t>年二酸化炭素排出量実質ゼロ（カーボンニュートラル）をめざし、長期的かつ世界的な視野のもと、持続可能な経済成長と地球温暖化対策の推進を図るため、取組方針等を全庁で協議し、強力に推進する。</a:t>
            </a:r>
          </a:p>
        </p:txBody>
      </p:sp>
      <p:sp>
        <p:nvSpPr>
          <p:cNvPr id="50" name="正方形/長方形 49"/>
          <p:cNvSpPr/>
          <p:nvPr/>
        </p:nvSpPr>
        <p:spPr>
          <a:xfrm>
            <a:off x="49695" y="3725736"/>
            <a:ext cx="12657088" cy="5395344"/>
          </a:xfrm>
          <a:prstGeom prst="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480060" indent="-480060">
              <a:buFont typeface="Wingdings" panose="05000000000000000000" pitchFamily="2" charset="2"/>
              <a:buChar char="n"/>
            </a:pPr>
            <a:r>
              <a:rPr lang="ja-JP" altLang="en-US" sz="28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 体制</a:t>
            </a:r>
            <a:endParaRPr lang="ja-JP" altLang="en-US" sz="2800" dirty="0">
              <a:solidFill>
                <a:schemeClr val="tx1"/>
              </a:solidFill>
            </a:endParaRPr>
          </a:p>
        </p:txBody>
      </p:sp>
      <p:sp>
        <p:nvSpPr>
          <p:cNvPr id="51" name="正方形/長方形 50"/>
          <p:cNvSpPr/>
          <p:nvPr/>
        </p:nvSpPr>
        <p:spPr>
          <a:xfrm>
            <a:off x="422104" y="4291924"/>
            <a:ext cx="11954439" cy="954107"/>
          </a:xfrm>
          <a:prstGeom prst="rect">
            <a:avLst/>
          </a:prstGeom>
          <a:solidFill>
            <a:schemeClr val="accent4">
              <a:lumMod val="60000"/>
              <a:lumOff val="40000"/>
            </a:schemeClr>
          </a:solidFill>
        </p:spPr>
        <p:txBody>
          <a:bodyPr vert="horz" wrap="square">
            <a:spAutoFit/>
          </a:bodyPr>
          <a:lstStyle/>
          <a:p>
            <a:r>
              <a:rPr lang="ja-JP" altLang="en-US" sz="2800" b="1" dirty="0"/>
              <a:t>推進本部　本部長：知事、副本部長：３副知事</a:t>
            </a:r>
            <a:endParaRPr lang="en-US" altLang="ja-JP" sz="2800" b="1" dirty="0"/>
          </a:p>
          <a:p>
            <a:r>
              <a:rPr lang="ja-JP" altLang="en-US" sz="2800" b="1" dirty="0"/>
              <a:t>　　　　　本部員：各部局長、教育長、警察本部長</a:t>
            </a:r>
          </a:p>
        </p:txBody>
      </p:sp>
      <p:sp>
        <p:nvSpPr>
          <p:cNvPr id="52" name="正方形/長方形 51">
            <a:extLst>
              <a:ext uri="{FF2B5EF4-FFF2-40B4-BE49-F238E27FC236}">
                <a16:creationId xmlns:a16="http://schemas.microsoft.com/office/drawing/2014/main" id="{0D617C6D-9BA8-43F6-B624-A7704DD8B65D}"/>
              </a:ext>
            </a:extLst>
          </p:cNvPr>
          <p:cNvSpPr/>
          <p:nvPr/>
        </p:nvSpPr>
        <p:spPr>
          <a:xfrm>
            <a:off x="422104" y="5462266"/>
            <a:ext cx="11954439" cy="954107"/>
          </a:xfrm>
          <a:prstGeom prst="rect">
            <a:avLst/>
          </a:prstGeom>
          <a:solidFill>
            <a:schemeClr val="accent1">
              <a:lumMod val="60000"/>
              <a:lumOff val="40000"/>
            </a:schemeClr>
          </a:solidFill>
        </p:spPr>
        <p:txBody>
          <a:bodyPr vert="horz" wrap="square">
            <a:spAutoFit/>
          </a:bodyPr>
          <a:lstStyle/>
          <a:p>
            <a:r>
              <a:rPr lang="ja-JP" altLang="en-US" sz="2800" b="1" dirty="0"/>
              <a:t>事務局長　：環境政策監（本部員兼務）　</a:t>
            </a:r>
            <a:endParaRPr lang="en-US" altLang="ja-JP" sz="2800" b="1" dirty="0"/>
          </a:p>
          <a:p>
            <a:r>
              <a:rPr lang="ja-JP" altLang="en-US" sz="2800" b="1" dirty="0"/>
              <a:t>事務局次長：環境農林水産部副理事（事務局：脱炭素・エネルギー政策課）</a:t>
            </a:r>
            <a:endParaRPr lang="en-US" altLang="ja-JP" sz="2800" b="1" dirty="0"/>
          </a:p>
        </p:txBody>
      </p:sp>
      <p:sp>
        <p:nvSpPr>
          <p:cNvPr id="54" name="正方形/長方形 53">
            <a:extLst>
              <a:ext uri="{FF2B5EF4-FFF2-40B4-BE49-F238E27FC236}">
                <a16:creationId xmlns:a16="http://schemas.microsoft.com/office/drawing/2014/main" id="{0D617C6D-9BA8-43F6-B624-A7704DD8B65D}"/>
              </a:ext>
            </a:extLst>
          </p:cNvPr>
          <p:cNvSpPr/>
          <p:nvPr/>
        </p:nvSpPr>
        <p:spPr>
          <a:xfrm>
            <a:off x="422104" y="6713333"/>
            <a:ext cx="11954439" cy="2246769"/>
          </a:xfrm>
          <a:prstGeom prst="rect">
            <a:avLst/>
          </a:prstGeom>
          <a:solidFill>
            <a:schemeClr val="accent3">
              <a:lumMod val="20000"/>
              <a:lumOff val="80000"/>
            </a:schemeClr>
          </a:solidFill>
        </p:spPr>
        <p:txBody>
          <a:bodyPr vert="horz" wrap="square">
            <a:spAutoFit/>
          </a:bodyPr>
          <a:lstStyle/>
          <a:p>
            <a:r>
              <a:rPr lang="ja-JP" altLang="en-US" sz="2800" b="1" dirty="0"/>
              <a:t>ワーキンググループ：府内横断的な３つの柱となる施策を推進するため、</a:t>
            </a:r>
            <a:endParaRPr lang="en-US" altLang="ja-JP" sz="2800" b="1" dirty="0"/>
          </a:p>
          <a:p>
            <a:r>
              <a:rPr lang="ja-JP" altLang="en-US" sz="2800" b="1" dirty="0"/>
              <a:t>　　　　　　　　　　複数のワーキンググループを設置</a:t>
            </a:r>
            <a:endParaRPr lang="en-US" altLang="ja-JP" sz="2800" b="1" dirty="0"/>
          </a:p>
          <a:p>
            <a:r>
              <a:rPr lang="ja-JP" altLang="en-US" sz="2800" b="1" dirty="0"/>
              <a:t>　　　　　　　　　　 ①脱炭素ビジネス</a:t>
            </a:r>
            <a:endParaRPr lang="en-US" altLang="ja-JP" sz="2800" b="1" dirty="0"/>
          </a:p>
          <a:p>
            <a:r>
              <a:rPr lang="ja-JP" altLang="en-US" sz="2800" b="1" dirty="0"/>
              <a:t>　　　　　　　　　　 ②行動変容・再エネ促進</a:t>
            </a:r>
            <a:endParaRPr lang="en-US" altLang="ja-JP" sz="2800" b="1" dirty="0"/>
          </a:p>
          <a:p>
            <a:r>
              <a:rPr lang="ja-JP" altLang="en-US" sz="2800" b="1" dirty="0"/>
              <a:t>　　　　　　　　　　 ③率先取組 　</a:t>
            </a:r>
            <a:endParaRPr lang="en-US" altLang="ja-JP" sz="2800" b="1" dirty="0"/>
          </a:p>
        </p:txBody>
      </p:sp>
      <p:sp>
        <p:nvSpPr>
          <p:cNvPr id="55" name="スライド番号プレースホルダー 1"/>
          <p:cNvSpPr>
            <a:spLocks noGrp="1"/>
          </p:cNvSpPr>
          <p:nvPr>
            <p:ph type="sldNum" sz="quarter" idx="12"/>
          </p:nvPr>
        </p:nvSpPr>
        <p:spPr>
          <a:xfrm>
            <a:off x="12057104" y="8944736"/>
            <a:ext cx="680400" cy="680400"/>
          </a:xfrm>
        </p:spPr>
        <p:txBody>
          <a:bodyPr/>
          <a:lstStyle/>
          <a:p>
            <a:fld id="{260D7C64-4B75-47CE-A9E9-B75BE436869C}" type="slidenum">
              <a:rPr kumimoji="1" lang="ja-JP" altLang="en-US" smtClean="0"/>
              <a:t>1</a:t>
            </a:fld>
            <a:endParaRPr kumimoji="1" lang="ja-JP" altLang="en-US" dirty="0"/>
          </a:p>
        </p:txBody>
      </p:sp>
    </p:spTree>
    <p:extLst>
      <p:ext uri="{BB962C8B-B14F-4D97-AF65-F5344CB8AC3E}">
        <p14:creationId xmlns:p14="http://schemas.microsoft.com/office/powerpoint/2010/main" val="25732159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00854" y="1109134"/>
            <a:ext cx="12604021" cy="883154"/>
          </a:xfrm>
          <a:prstGeom prst="roundRect">
            <a:avLst>
              <a:gd name="adj" fmla="val 11671"/>
            </a:avLst>
          </a:prstGeom>
          <a:noFill/>
          <a:ln w="12700"/>
        </p:spPr>
        <p:style>
          <a:lnRef idx="1">
            <a:schemeClr val="accent1"/>
          </a:lnRef>
          <a:fillRef idx="2">
            <a:schemeClr val="accent1"/>
          </a:fillRef>
          <a:effectRef idx="1">
            <a:schemeClr val="accent1"/>
          </a:effectRef>
          <a:fontRef idx="minor">
            <a:schemeClr val="dk1"/>
          </a:fontRef>
        </p:style>
        <p:txBody>
          <a:bodyPr wrap="square" lIns="63910" tIns="62435" rIns="63910" bIns="62435" rtlCol="0" anchor="t">
            <a:noAutofit/>
          </a:bodyPr>
          <a:lstStyle/>
          <a:p>
            <a:pPr marL="174625" indent="-174625" defTabSz="1247741">
              <a:lnSpc>
                <a:spcPts val="1800"/>
              </a:lnSpc>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○地球温暖化による気候変動の影響はすでに気候危機と認識すべき状況であることを踏まえ、府では、大阪府地球温暖化対策実行計画を</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年３月に策定し、</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2050</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年二酸化炭素排出量実質ゼロをめざし、</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年度の温室効果ガス排出量を</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年度から</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40</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％削減する目標を掲げた。</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defTabSz="1247741">
              <a:lnSpc>
                <a:spcPts val="1800"/>
              </a:lnSpc>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○この削減目標は、従来の延長線上の取組で達成できるものではなく、あらゆる主体が一体となって思い切った気候変動対策に取り組むことが重要である。</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Rectangle 1066"/>
          <p:cNvSpPr>
            <a:spLocks noChangeArrowheads="1"/>
          </p:cNvSpPr>
          <p:nvPr/>
        </p:nvSpPr>
        <p:spPr bwMode="auto">
          <a:xfrm>
            <a:off x="29576" y="868690"/>
            <a:ext cx="221032" cy="442118"/>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lgn="ctr">
                <a:solidFill>
                  <a:srgbClr val="FFCC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415" tIns="54710" rIns="109415" bIns="54710" anchor="ctr">
            <a:spAutoFit/>
          </a:bodyPr>
          <a:lstStyle>
            <a:lvl1pPr eaLnBrk="0" hangingPunct="0">
              <a:defRPr kumimoji="1" sz="1200" b="1" 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200" b="1" 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200" b="1" 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200" b="1" 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200" b="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5000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5000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5000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5000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pPr>
            <a:endParaRPr lang="ja-JP" altLang="ja-JP" sz="2155" b="0" i="0"/>
          </a:p>
        </p:txBody>
      </p:sp>
      <p:sp>
        <p:nvSpPr>
          <p:cNvPr id="49" name="角丸四角形 48"/>
          <p:cNvSpPr/>
          <p:nvPr/>
        </p:nvSpPr>
        <p:spPr bwMode="auto">
          <a:xfrm>
            <a:off x="126786" y="811523"/>
            <a:ext cx="2415118" cy="354614"/>
          </a:xfrm>
          <a:prstGeom prst="roundRect">
            <a:avLst/>
          </a:prstGeom>
          <a:gradFill>
            <a:gsLst>
              <a:gs pos="0">
                <a:srgbClr val="0099FF"/>
              </a:gs>
              <a:gs pos="21000">
                <a:srgbClr val="9FD9FF"/>
              </a:gs>
              <a:gs pos="100000">
                <a:schemeClr val="bg1"/>
              </a:gs>
              <a:gs pos="100000">
                <a:schemeClr val="accent2">
                  <a:tint val="15000"/>
                  <a:satMod val="350000"/>
                </a:schemeClr>
              </a:gs>
            </a:gsLst>
          </a:gradFill>
          <a:ln/>
        </p:spPr>
        <p:style>
          <a:lnRef idx="1">
            <a:schemeClr val="accent2"/>
          </a:lnRef>
          <a:fillRef idx="2">
            <a:schemeClr val="accent2"/>
          </a:fillRef>
          <a:effectRef idx="1">
            <a:schemeClr val="accent2"/>
          </a:effectRef>
          <a:fontRef idx="minor">
            <a:schemeClr val="dk1"/>
          </a:fontRef>
        </p:style>
        <p:txBody>
          <a:bodyPr wrap="square" lIns="109415" tIns="43097" rIns="109415" bIns="0" anchor="ctr">
            <a:spAutoFit/>
          </a:bodyPr>
          <a:lstStyle/>
          <a:p>
            <a:pPr algn="ctr">
              <a:defRPr/>
            </a:pPr>
            <a:r>
              <a:rPr lang="ja-JP" altLang="en-US" sz="1800" dirty="0">
                <a:solidFill>
                  <a:schemeClr val="tx1"/>
                </a:solidFill>
                <a:latin typeface="Meiryo UI" panose="020B0604030504040204" pitchFamily="50" charset="-128"/>
                <a:ea typeface="Meiryo UI" panose="020B0604030504040204" pitchFamily="50" charset="-128"/>
                <a:cs typeface="ＭＳ Ｐゴシック" pitchFamily="50" charset="-128"/>
              </a:rPr>
              <a:t>基本的な考え方</a:t>
            </a:r>
            <a:endParaRPr lang="en-US" altLang="ja-JP" sz="1800" dirty="0">
              <a:solidFill>
                <a:schemeClr val="tx1"/>
              </a:solidFill>
              <a:latin typeface="Meiryo UI" panose="020B0604030504040204" pitchFamily="50" charset="-128"/>
              <a:ea typeface="Meiryo UI" panose="020B0604030504040204" pitchFamily="50" charset="-128"/>
              <a:cs typeface="ＭＳ Ｐゴシック" pitchFamily="50" charset="-128"/>
            </a:endParaRPr>
          </a:p>
        </p:txBody>
      </p:sp>
      <p:sp>
        <p:nvSpPr>
          <p:cNvPr id="89" name="角丸四角形 88"/>
          <p:cNvSpPr/>
          <p:nvPr/>
        </p:nvSpPr>
        <p:spPr>
          <a:xfrm>
            <a:off x="118970" y="2508558"/>
            <a:ext cx="12585906" cy="7044570"/>
          </a:xfrm>
          <a:prstGeom prst="roundRect">
            <a:avLst>
              <a:gd name="adj" fmla="val 1832"/>
            </a:avLst>
          </a:prstGeom>
          <a:noFill/>
          <a:ln w="12700"/>
        </p:spPr>
        <p:style>
          <a:lnRef idx="1">
            <a:schemeClr val="accent1"/>
          </a:lnRef>
          <a:fillRef idx="2">
            <a:schemeClr val="accent1"/>
          </a:fillRef>
          <a:effectRef idx="1">
            <a:schemeClr val="accent1"/>
          </a:effectRef>
          <a:fontRef idx="minor">
            <a:schemeClr val="dk1"/>
          </a:fontRef>
        </p:style>
        <p:txBody>
          <a:bodyPr wrap="square" lIns="63910" tIns="62435" rIns="63910" bIns="62435" rtlCol="0" anchor="t">
            <a:noAutofit/>
          </a:bodyPr>
          <a:lstStyle/>
          <a:p>
            <a:pPr marL="123565" indent="-123565" defTabSz="1247741">
              <a:lnSpc>
                <a:spcPts val="600"/>
              </a:lnSpc>
            </a:pP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23565" indent="-123565" defTabSz="1247741"/>
            <a:r>
              <a:rPr lang="ja-JP" altLang="en-US" sz="12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4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280120" y="2800012"/>
            <a:ext cx="3917944" cy="338554"/>
          </a:xfrm>
          <a:prstGeom prst="rect">
            <a:avLst/>
          </a:prstGeom>
          <a:solidFill>
            <a:srgbClr val="0066FF"/>
          </a:solidFill>
          <a:ln>
            <a:noFill/>
          </a:ln>
        </p:spPr>
        <p:txBody>
          <a:bodyPr wrap="square" rtlCol="0">
            <a:spAutoFit/>
          </a:bodyPr>
          <a:lstStyle/>
          <a:p>
            <a:r>
              <a:rPr lang="ja-JP" altLang="en-US" sz="1600" dirty="0">
                <a:solidFill>
                  <a:schemeClr val="bg1"/>
                </a:solidFill>
                <a:latin typeface="Meiryo UI" panose="020B0604030504040204" pitchFamily="50" charset="-128"/>
                <a:ea typeface="Meiryo UI" panose="020B0604030504040204" pitchFamily="50" charset="-128"/>
              </a:rPr>
              <a:t>①</a:t>
            </a:r>
            <a:r>
              <a:rPr kumimoji="1" lang="ja-JP" altLang="en-US" sz="1600" dirty="0">
                <a:solidFill>
                  <a:schemeClr val="bg1"/>
                </a:solidFill>
                <a:latin typeface="Meiryo UI" panose="020B0604030504040204" pitchFamily="50" charset="-128"/>
                <a:ea typeface="Meiryo UI" panose="020B0604030504040204" pitchFamily="50" charset="-128"/>
              </a:rPr>
              <a:t>あらゆる主体の意識改革・行動喚起</a:t>
            </a:r>
          </a:p>
        </p:txBody>
      </p:sp>
      <p:sp>
        <p:nvSpPr>
          <p:cNvPr id="90" name="テキスト ボックス 89"/>
          <p:cNvSpPr txBox="1"/>
          <p:nvPr/>
        </p:nvSpPr>
        <p:spPr>
          <a:xfrm>
            <a:off x="313270" y="7362122"/>
            <a:ext cx="4181580" cy="345526"/>
          </a:xfrm>
          <a:prstGeom prst="rect">
            <a:avLst/>
          </a:prstGeom>
          <a:solidFill>
            <a:srgbClr val="0066FF"/>
          </a:solidFill>
          <a:ln>
            <a:noFill/>
          </a:ln>
        </p:spPr>
        <p:txBody>
          <a:bodyPr wrap="square" rtlCol="0">
            <a:spAutoFit/>
          </a:bodyPr>
          <a:lstStyle/>
          <a:p>
            <a:r>
              <a:rPr lang="ja-JP" altLang="en-US" sz="1600" dirty="0">
                <a:solidFill>
                  <a:schemeClr val="bg1"/>
                </a:solidFill>
                <a:latin typeface="Meiryo UI" panose="020B0604030504040204" pitchFamily="50" charset="-128"/>
                <a:ea typeface="Meiryo UI" panose="020B0604030504040204" pitchFamily="50" charset="-128"/>
              </a:rPr>
              <a:t>②事業者における脱炭素化に向けた取組促進</a:t>
            </a:r>
            <a:endParaRPr lang="en-US" altLang="ja-JP" sz="1600" dirty="0">
              <a:solidFill>
                <a:schemeClr val="bg1"/>
              </a:solidFill>
              <a:latin typeface="Meiryo UI" panose="020B0604030504040204" pitchFamily="50" charset="-128"/>
              <a:ea typeface="Meiryo UI" panose="020B0604030504040204" pitchFamily="50" charset="-128"/>
            </a:endParaRPr>
          </a:p>
        </p:txBody>
      </p:sp>
      <p:sp>
        <p:nvSpPr>
          <p:cNvPr id="37" name="角丸四角形 36"/>
          <p:cNvSpPr/>
          <p:nvPr/>
        </p:nvSpPr>
        <p:spPr bwMode="auto">
          <a:xfrm>
            <a:off x="118970" y="2056475"/>
            <a:ext cx="12373616" cy="661081"/>
          </a:xfrm>
          <a:prstGeom prst="roundRect">
            <a:avLst/>
          </a:prstGeom>
          <a:gradFill>
            <a:gsLst>
              <a:gs pos="0">
                <a:srgbClr val="0099FF"/>
              </a:gs>
              <a:gs pos="21000">
                <a:srgbClr val="9FD9FF"/>
              </a:gs>
              <a:gs pos="100000">
                <a:schemeClr val="bg1"/>
              </a:gs>
              <a:gs pos="100000">
                <a:schemeClr val="accent2">
                  <a:tint val="15000"/>
                  <a:satMod val="350000"/>
                </a:schemeClr>
              </a:gs>
            </a:gsLst>
          </a:gradFill>
          <a:ln/>
        </p:spPr>
        <p:style>
          <a:lnRef idx="1">
            <a:schemeClr val="accent2"/>
          </a:lnRef>
          <a:fillRef idx="2">
            <a:schemeClr val="accent2"/>
          </a:fillRef>
          <a:effectRef idx="1">
            <a:schemeClr val="accent2"/>
          </a:effectRef>
          <a:fontRef idx="minor">
            <a:schemeClr val="dk1"/>
          </a:fontRef>
        </p:style>
        <p:txBody>
          <a:bodyPr wrap="square" lIns="109415" tIns="43097" rIns="109415" bIns="0" anchor="ctr">
            <a:spAutoFit/>
          </a:bodyPr>
          <a:lstStyle/>
          <a:p>
            <a:pPr>
              <a:defRPr/>
            </a:pPr>
            <a:r>
              <a:rPr lang="ja-JP" altLang="en-US" sz="1800" dirty="0">
                <a:solidFill>
                  <a:schemeClr val="tx1"/>
                </a:solidFill>
                <a:latin typeface="Meiryo UI" panose="020B0604030504040204" pitchFamily="50" charset="-128"/>
                <a:ea typeface="Meiryo UI" panose="020B0604030504040204" pitchFamily="50" charset="-128"/>
                <a:cs typeface="ＭＳ Ｐゴシック" pitchFamily="50" charset="-128"/>
              </a:rPr>
              <a:t>令和５年度の主な事業　予算総額：約</a:t>
            </a:r>
            <a:r>
              <a:rPr lang="en-US" altLang="ja-JP" sz="1800" dirty="0">
                <a:solidFill>
                  <a:schemeClr val="tx1"/>
                </a:solidFill>
                <a:latin typeface="Meiryo UI" panose="020B0604030504040204" pitchFamily="50" charset="-128"/>
                <a:ea typeface="Meiryo UI" panose="020B0604030504040204" pitchFamily="50" charset="-128"/>
                <a:cs typeface="ＭＳ Ｐゴシック" pitchFamily="50" charset="-128"/>
              </a:rPr>
              <a:t>50</a:t>
            </a:r>
            <a:r>
              <a:rPr lang="ja-JP" altLang="en-US" sz="1800" dirty="0">
                <a:solidFill>
                  <a:schemeClr val="tx1"/>
                </a:solidFill>
                <a:latin typeface="Meiryo UI" panose="020B0604030504040204" pitchFamily="50" charset="-128"/>
                <a:ea typeface="Meiryo UI" panose="020B0604030504040204" pitchFamily="50" charset="-128"/>
                <a:cs typeface="ＭＳ Ｐゴシック" pitchFamily="50" charset="-128"/>
              </a:rPr>
              <a:t>億</a:t>
            </a:r>
            <a:r>
              <a:rPr lang="en-US" altLang="ja-JP" sz="1800" dirty="0">
                <a:solidFill>
                  <a:schemeClr val="tx1"/>
                </a:solidFill>
                <a:latin typeface="Meiryo UI" panose="020B0604030504040204" pitchFamily="50" charset="-128"/>
                <a:ea typeface="Meiryo UI" panose="020B0604030504040204" pitchFamily="50" charset="-128"/>
                <a:cs typeface="ＭＳ Ｐゴシック" pitchFamily="50" charset="-128"/>
              </a:rPr>
              <a:t>9,546</a:t>
            </a:r>
            <a:r>
              <a:rPr lang="ja-JP" altLang="en-US" sz="1800" dirty="0">
                <a:solidFill>
                  <a:schemeClr val="tx1"/>
                </a:solidFill>
                <a:latin typeface="Meiryo UI" panose="020B0604030504040204" pitchFamily="50" charset="-128"/>
                <a:ea typeface="Meiryo UI" panose="020B0604030504040204" pitchFamily="50" charset="-128"/>
                <a:cs typeface="ＭＳ Ｐゴシック" pitchFamily="50" charset="-128"/>
              </a:rPr>
              <a:t>万円　</a:t>
            </a:r>
            <a:r>
              <a:rPr lang="en-US" altLang="ja-JP" sz="1400" dirty="0">
                <a:solidFill>
                  <a:schemeClr val="tx1"/>
                </a:solidFill>
                <a:latin typeface="Meiryo UI" panose="020B0604030504040204" pitchFamily="50" charset="-128"/>
                <a:ea typeface="Meiryo UI" panose="020B0604030504040204" pitchFamily="50" charset="-128"/>
                <a:cs typeface="ＭＳ Ｐゴシック"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ＭＳ Ｐゴシック" pitchFamily="50" charset="-128"/>
              </a:rPr>
              <a:t>令和４年</a:t>
            </a:r>
            <a:r>
              <a:rPr lang="en-US" altLang="ja-JP" sz="1400" dirty="0">
                <a:solidFill>
                  <a:schemeClr val="tx1"/>
                </a:solidFill>
                <a:latin typeface="Meiryo UI" panose="020B0604030504040204" pitchFamily="50" charset="-128"/>
                <a:ea typeface="Meiryo UI" panose="020B0604030504040204" pitchFamily="50" charset="-128"/>
                <a:cs typeface="ＭＳ Ｐゴシック" pitchFamily="50" charset="-128"/>
              </a:rPr>
              <a:t>11</a:t>
            </a:r>
            <a:r>
              <a:rPr lang="ja-JP" altLang="en-US" sz="1400" dirty="0">
                <a:solidFill>
                  <a:schemeClr val="tx1"/>
                </a:solidFill>
                <a:latin typeface="Meiryo UI" panose="020B0604030504040204" pitchFamily="50" charset="-128"/>
                <a:ea typeface="Meiryo UI" panose="020B0604030504040204" pitchFamily="50" charset="-128"/>
                <a:cs typeface="ＭＳ Ｐゴシック" pitchFamily="50" charset="-128"/>
              </a:rPr>
              <a:t>号補正で要求し、</a:t>
            </a:r>
            <a:r>
              <a:rPr lang="en-US" altLang="ja-JP" sz="1400" dirty="0">
                <a:solidFill>
                  <a:schemeClr val="tx1"/>
                </a:solidFill>
                <a:latin typeface="Meiryo UI" panose="020B0604030504040204" pitchFamily="50" charset="-128"/>
                <a:ea typeface="Meiryo UI" panose="020B0604030504040204" pitchFamily="50" charset="-128"/>
                <a:cs typeface="ＭＳ Ｐゴシック" pitchFamily="50" charset="-128"/>
              </a:rPr>
              <a:t>R5</a:t>
            </a:r>
            <a:r>
              <a:rPr lang="ja-JP" altLang="en-US" sz="1400" dirty="0">
                <a:solidFill>
                  <a:schemeClr val="tx1"/>
                </a:solidFill>
                <a:latin typeface="Meiryo UI" panose="020B0604030504040204" pitchFamily="50" charset="-128"/>
                <a:ea typeface="Meiryo UI" panose="020B0604030504040204" pitchFamily="50" charset="-128"/>
                <a:cs typeface="ＭＳ Ｐゴシック" pitchFamily="50" charset="-128"/>
              </a:rPr>
              <a:t>当初に振り替えているものを含む。</a:t>
            </a:r>
            <a:endParaRPr lang="en-US" altLang="ja-JP" sz="1400" dirty="0">
              <a:solidFill>
                <a:schemeClr val="tx1"/>
              </a:solidFill>
              <a:latin typeface="Meiryo UI" panose="020B0604030504040204" pitchFamily="50" charset="-128"/>
              <a:ea typeface="Meiryo UI" panose="020B0604030504040204" pitchFamily="50" charset="-128"/>
              <a:cs typeface="ＭＳ Ｐゴシック" pitchFamily="50" charset="-128"/>
            </a:endParaRPr>
          </a:p>
          <a:p>
            <a:pPr>
              <a:defRPr/>
            </a:pPr>
            <a:r>
              <a:rPr lang="en-US" altLang="ja-JP" sz="1800" dirty="0">
                <a:solidFill>
                  <a:schemeClr val="tx1"/>
                </a:solidFill>
                <a:latin typeface="Meiryo UI" panose="020B0604030504040204" pitchFamily="50" charset="-128"/>
                <a:ea typeface="Meiryo UI" panose="020B0604030504040204" pitchFamily="50" charset="-128"/>
                <a:cs typeface="ＭＳ Ｐゴシック" pitchFamily="50" charset="-128"/>
              </a:rPr>
              <a:t>【</a:t>
            </a:r>
            <a:r>
              <a:rPr lang="ja-JP" altLang="en-US" sz="1800" dirty="0">
                <a:solidFill>
                  <a:schemeClr val="tx1"/>
                </a:solidFill>
                <a:latin typeface="Meiryo UI" panose="020B0604030504040204" pitchFamily="50" charset="-128"/>
                <a:ea typeface="Meiryo UI" panose="020B0604030504040204" pitchFamily="50" charset="-128"/>
                <a:cs typeface="ＭＳ Ｐゴシック" pitchFamily="50" charset="-128"/>
              </a:rPr>
              <a:t>参考：令和４年度当初</a:t>
            </a:r>
            <a:r>
              <a:rPr lang="zh-TW" altLang="en-US" sz="1800" dirty="0">
                <a:solidFill>
                  <a:schemeClr val="tx1"/>
                </a:solidFill>
                <a:latin typeface="Meiryo UI" panose="020B0604030504040204" pitchFamily="50" charset="-128"/>
                <a:ea typeface="Meiryo UI" panose="020B0604030504040204" pitchFamily="50" charset="-128"/>
                <a:cs typeface="ＭＳ Ｐゴシック" pitchFamily="50" charset="-128"/>
              </a:rPr>
              <a:t>総額：約</a:t>
            </a:r>
            <a:r>
              <a:rPr lang="en-US" altLang="zh-TW" sz="1800" dirty="0">
                <a:solidFill>
                  <a:schemeClr val="tx1"/>
                </a:solidFill>
                <a:latin typeface="Meiryo UI" panose="020B0604030504040204" pitchFamily="50" charset="-128"/>
                <a:ea typeface="Meiryo UI" panose="020B0604030504040204" pitchFamily="50" charset="-128"/>
                <a:cs typeface="ＭＳ Ｐゴシック" pitchFamily="50" charset="-128"/>
              </a:rPr>
              <a:t>15</a:t>
            </a:r>
            <a:r>
              <a:rPr lang="zh-TW" altLang="en-US" sz="1800" dirty="0">
                <a:solidFill>
                  <a:schemeClr val="tx1"/>
                </a:solidFill>
                <a:latin typeface="Meiryo UI" panose="020B0604030504040204" pitchFamily="50" charset="-128"/>
                <a:ea typeface="Meiryo UI" panose="020B0604030504040204" pitchFamily="50" charset="-128"/>
                <a:cs typeface="ＭＳ Ｐゴシック" pitchFamily="50" charset="-128"/>
              </a:rPr>
              <a:t>億</a:t>
            </a:r>
            <a:r>
              <a:rPr lang="en-US" altLang="zh-TW" sz="1800" dirty="0">
                <a:solidFill>
                  <a:schemeClr val="tx1"/>
                </a:solidFill>
                <a:latin typeface="Meiryo UI" panose="020B0604030504040204" pitchFamily="50" charset="-128"/>
                <a:ea typeface="Meiryo UI" panose="020B0604030504040204" pitchFamily="50" charset="-128"/>
                <a:cs typeface="ＭＳ Ｐゴシック" pitchFamily="50" charset="-128"/>
              </a:rPr>
              <a:t>5,531</a:t>
            </a:r>
            <a:r>
              <a:rPr lang="zh-TW" altLang="en-US" sz="1800" dirty="0">
                <a:solidFill>
                  <a:schemeClr val="tx1"/>
                </a:solidFill>
                <a:latin typeface="Meiryo UI" panose="020B0604030504040204" pitchFamily="50" charset="-128"/>
                <a:ea typeface="Meiryo UI" panose="020B0604030504040204" pitchFamily="50" charset="-128"/>
                <a:cs typeface="ＭＳ Ｐゴシック" pitchFamily="50" charset="-128"/>
              </a:rPr>
              <a:t>万円</a:t>
            </a:r>
            <a:r>
              <a:rPr lang="ja-JP" altLang="en-US" sz="1800" dirty="0">
                <a:solidFill>
                  <a:schemeClr val="tx1"/>
                </a:solidFill>
                <a:latin typeface="Meiryo UI" panose="020B0604030504040204" pitchFamily="50" charset="-128"/>
                <a:ea typeface="Meiryo UI" panose="020B0604030504040204" pitchFamily="50" charset="-128"/>
                <a:cs typeface="ＭＳ Ｐゴシック" pitchFamily="50" charset="-128"/>
              </a:rPr>
              <a:t>、令和４年度補正後総額：約</a:t>
            </a:r>
            <a:r>
              <a:rPr lang="en-US" altLang="ja-JP" sz="1800" dirty="0">
                <a:solidFill>
                  <a:schemeClr val="tx1"/>
                </a:solidFill>
                <a:latin typeface="Meiryo UI" panose="020B0604030504040204" pitchFamily="50" charset="-128"/>
                <a:ea typeface="Meiryo UI" panose="020B0604030504040204" pitchFamily="50" charset="-128"/>
                <a:cs typeface="ＭＳ Ｐゴシック" pitchFamily="50" charset="-128"/>
              </a:rPr>
              <a:t>30</a:t>
            </a:r>
            <a:r>
              <a:rPr lang="ja-JP" altLang="en-US" sz="1800" dirty="0">
                <a:solidFill>
                  <a:schemeClr val="tx1"/>
                </a:solidFill>
                <a:latin typeface="Meiryo UI" panose="020B0604030504040204" pitchFamily="50" charset="-128"/>
                <a:ea typeface="Meiryo UI" panose="020B0604030504040204" pitchFamily="50" charset="-128"/>
                <a:cs typeface="ＭＳ Ｐゴシック" pitchFamily="50" charset="-128"/>
              </a:rPr>
              <a:t>億</a:t>
            </a:r>
            <a:r>
              <a:rPr lang="en-US" altLang="ja-JP" sz="1800" dirty="0">
                <a:solidFill>
                  <a:schemeClr val="tx1"/>
                </a:solidFill>
                <a:latin typeface="Meiryo UI" panose="020B0604030504040204" pitchFamily="50" charset="-128"/>
                <a:ea typeface="Meiryo UI" panose="020B0604030504040204" pitchFamily="50" charset="-128"/>
                <a:cs typeface="ＭＳ Ｐゴシック" pitchFamily="50" charset="-128"/>
              </a:rPr>
              <a:t>6,019</a:t>
            </a:r>
            <a:r>
              <a:rPr lang="ja-JP" altLang="en-US" sz="1800" dirty="0">
                <a:solidFill>
                  <a:schemeClr val="tx1"/>
                </a:solidFill>
                <a:latin typeface="Meiryo UI" panose="020B0604030504040204" pitchFamily="50" charset="-128"/>
                <a:ea typeface="Meiryo UI" panose="020B0604030504040204" pitchFamily="50" charset="-128"/>
                <a:cs typeface="ＭＳ Ｐゴシック" pitchFamily="50" charset="-128"/>
              </a:rPr>
              <a:t>万円</a:t>
            </a:r>
            <a:r>
              <a:rPr lang="en-US" altLang="ja-JP" sz="1800" dirty="0">
                <a:solidFill>
                  <a:schemeClr val="tx1"/>
                </a:solidFill>
                <a:latin typeface="Meiryo UI" panose="020B0604030504040204" pitchFamily="50" charset="-128"/>
                <a:ea typeface="Meiryo UI" panose="020B0604030504040204" pitchFamily="50" charset="-128"/>
                <a:cs typeface="ＭＳ Ｐゴシック" pitchFamily="50" charset="-128"/>
              </a:rPr>
              <a:t>】</a:t>
            </a:r>
          </a:p>
        </p:txBody>
      </p:sp>
      <p:sp>
        <p:nvSpPr>
          <p:cNvPr id="38" name="正方形/長方形 37"/>
          <p:cNvSpPr/>
          <p:nvPr/>
        </p:nvSpPr>
        <p:spPr>
          <a:xfrm>
            <a:off x="4060324" y="2808933"/>
            <a:ext cx="1862814" cy="338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400" dirty="0">
                <a:solidFill>
                  <a:schemeClr val="tx1"/>
                </a:solidFill>
                <a:latin typeface="Meiryo UI" panose="020B0604030504040204" pitchFamily="50" charset="-128"/>
                <a:ea typeface="Meiryo UI" panose="020B0604030504040204" pitchFamily="50" charset="-128"/>
              </a:rPr>
              <a:t>知事重点</a:t>
            </a:r>
            <a:r>
              <a:rPr lang="ja-JP" altLang="en-US" sz="1400" dirty="0">
                <a:solidFill>
                  <a:schemeClr val="tx1"/>
                </a:solidFill>
                <a:latin typeface="Meiryo UI" panose="020B0604030504040204" pitchFamily="50" charset="-128"/>
                <a:ea typeface="Meiryo UI" panose="020B0604030504040204" pitchFamily="50" charset="-128"/>
              </a:rPr>
              <a:t>事業</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42" name="角丸四角形 41"/>
          <p:cNvSpPr/>
          <p:nvPr/>
        </p:nvSpPr>
        <p:spPr>
          <a:xfrm>
            <a:off x="184789" y="3154508"/>
            <a:ext cx="5855971" cy="4071551"/>
          </a:xfrm>
          <a:prstGeom prst="roundRect">
            <a:avLst>
              <a:gd name="adj" fmla="val 6433"/>
            </a:avLst>
          </a:prstGeom>
          <a:solidFill>
            <a:srgbClr val="99FF99"/>
          </a:solidFill>
          <a:ln w="12700"/>
          <a:effectLst/>
        </p:spPr>
        <p:style>
          <a:lnRef idx="1">
            <a:schemeClr val="accent1"/>
          </a:lnRef>
          <a:fillRef idx="2">
            <a:schemeClr val="accent1"/>
          </a:fillRef>
          <a:effectRef idx="1">
            <a:schemeClr val="accent1"/>
          </a:effectRef>
          <a:fontRef idx="minor">
            <a:schemeClr val="dk1"/>
          </a:fontRef>
        </p:style>
        <p:txBody>
          <a:bodyPr wrap="square" lIns="63910" tIns="36000" rIns="63910" bIns="36000" rtlCol="0" anchor="t">
            <a:spAutoFit/>
          </a:bodyPr>
          <a:lstStyle/>
          <a:p>
            <a:pPr indent="-123565" defTabSz="1247741"/>
            <a:r>
              <a:rPr lang="ja-JP" altLang="en-US" sz="1400" b="1"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○脱炭素化に向けた消費行動促進事業</a:t>
            </a:r>
            <a:r>
              <a:rPr lang="en-US" altLang="ja-JP" sz="1400" b="1"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indent="-123565" defTabSz="1247741"/>
            <a:r>
              <a:rPr lang="ja-JP" altLang="en-US" sz="1400" b="1"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b="1"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R5:9,988</a:t>
            </a:r>
            <a:r>
              <a:rPr lang="ja-JP" altLang="en-US" sz="11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千円（</a:t>
            </a:r>
            <a:r>
              <a:rPr lang="en-US" altLang="ja-JP" sz="11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R4:5,698</a:t>
            </a:r>
            <a:r>
              <a:rPr lang="ja-JP" altLang="en-US" sz="11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千円）　</a:t>
            </a:r>
            <a:endParaRPr lang="en-US" altLang="ja-JP" sz="11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0000" indent="-180000" defTabSz="1247741"/>
            <a:r>
              <a:rPr lang="ja-JP" altLang="en-US" sz="12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・大阪版</a:t>
            </a:r>
            <a:r>
              <a:rPr lang="en-US" altLang="ja-JP" sz="12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CFP</a:t>
            </a:r>
            <a:r>
              <a:rPr lang="ja-JP" altLang="en-US" sz="12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算定手法を活用した大阪産農水産物へのラベル表示等による普及啓発の本格実施等</a:t>
            </a:r>
            <a:endParaRPr lang="en-US" altLang="ja-JP" sz="12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23565" defTabSz="1247741">
              <a:spcBef>
                <a:spcPts val="600"/>
              </a:spcBef>
            </a:pPr>
            <a:r>
              <a:rPr lang="ja-JP" altLang="en-US" sz="1400" b="1"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○環境配慮消費行動促進に向けた脱炭素ポイント付与制度普及事業</a:t>
            </a:r>
            <a:r>
              <a:rPr lang="en-US" altLang="ja-JP" sz="1400" b="1"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indent="-123565" defTabSz="1247741"/>
            <a:r>
              <a:rPr lang="ja-JP" altLang="en-US" sz="1400" b="1"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b="1"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R5:46,000</a:t>
            </a:r>
            <a:r>
              <a:rPr lang="ja-JP" altLang="en-US" sz="11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千円（</a:t>
            </a:r>
            <a:r>
              <a:rPr lang="en-US" altLang="ja-JP" sz="11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R4:14,000</a:t>
            </a:r>
            <a:r>
              <a:rPr lang="ja-JP" altLang="en-US" sz="11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千円）</a:t>
            </a:r>
          </a:p>
          <a:p>
            <a:pPr marL="174625" indent="-87313" defTabSz="1247741">
              <a:spcAft>
                <a:spcPts val="600"/>
              </a:spcAft>
            </a:pPr>
            <a:r>
              <a:rPr lang="ja-JP" altLang="en-US" sz="12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・脱炭素ポイント制度に関する運用ガイドライン</a:t>
            </a:r>
            <a:r>
              <a:rPr lang="en-US" altLang="ja-JP" sz="12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案</a:t>
            </a:r>
            <a:r>
              <a:rPr lang="en-US" altLang="ja-JP" sz="12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作成及び脱炭素ポイントを付与する事業者への補助</a:t>
            </a:r>
            <a:endParaRPr lang="en-US" altLang="ja-JP" sz="12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23565" defTabSz="1247741"/>
            <a:r>
              <a:rPr lang="ja-JP" altLang="en-US" sz="1400" b="1"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1400" b="1"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地球温暖化防止活動推進員機能強化</a:t>
            </a:r>
            <a:r>
              <a:rPr lang="ja-JP" altLang="en-US" sz="1400" b="1"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a:t>
            </a:r>
            <a:endParaRPr lang="en-US" altLang="ja-JP" sz="1400" b="1"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23565" defTabSz="1247741"/>
            <a:r>
              <a:rPr lang="ja-JP" altLang="en-US" sz="1400" b="1"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b="1"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R5:2,740</a:t>
            </a:r>
            <a:r>
              <a:rPr lang="ja-JP" altLang="en-US" sz="11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千円（</a:t>
            </a:r>
            <a:r>
              <a:rPr lang="en-US" altLang="ja-JP" sz="11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R4:4,799</a:t>
            </a:r>
            <a:r>
              <a:rPr lang="ja-JP" altLang="en-US" sz="11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千円）</a:t>
            </a:r>
          </a:p>
          <a:p>
            <a:pPr marL="174625" indent="-87313" defTabSz="1247741"/>
            <a:r>
              <a:rPr lang="ja-JP" altLang="en-US" sz="12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・ライフスタイルの変革に寄与する事業活動の場において、啓発できる人材を獲得・育成</a:t>
            </a:r>
            <a:endParaRPr lang="en-US" altLang="ja-JP" sz="12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defTabSz="914400">
              <a:spcBef>
                <a:spcPts val="600"/>
              </a:spcBef>
            </a:pPr>
            <a:r>
              <a:rPr kumimoji="0" lang="ja-JP" altLang="en-US" sz="1400" b="1" spc="-3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○環境学習における省エネ等行動変容促進ツール開発事業</a:t>
            </a:r>
            <a:r>
              <a:rPr lang="en-US" altLang="ja-JP" sz="1400" b="1"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新規</a:t>
            </a:r>
            <a:r>
              <a:rPr lang="en-US" altLang="ja-JP" sz="1400" b="1"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lvl="0" defTabSz="914400"/>
            <a:r>
              <a:rPr kumimoji="0" lang="ja-JP" altLang="en-US" sz="1100" b="1" spc="-3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100" spc="-3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R5:4,665</a:t>
            </a:r>
            <a:r>
              <a:rPr kumimoji="0" lang="ja-JP" altLang="en-US" sz="1100" spc="-3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千円　</a:t>
            </a:r>
            <a:endParaRPr kumimoji="0" lang="en-US" altLang="ja-JP" sz="1100" spc="-3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0000" lvl="0" indent="-180000" defTabSz="914400"/>
            <a:r>
              <a:rPr kumimoji="0" lang="ja-JP" altLang="en-US" sz="1100" spc="-3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200" spc="-3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・府内小学生を対象に、省エネ等の行動変容の促進を図るため、学校や家庭でも活用できる電子版学習ツールを作成。</a:t>
            </a:r>
            <a:endParaRPr lang="en-US" altLang="ja-JP" sz="1200" b="1"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defTabSz="914400">
              <a:spcBef>
                <a:spcPts val="600"/>
              </a:spcBef>
            </a:pPr>
            <a:r>
              <a:rPr lang="ja-JP" altLang="en-US" sz="1400" b="1"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○大阪産</a:t>
            </a:r>
            <a:r>
              <a:rPr lang="en-US" altLang="ja-JP" sz="1400" b="1"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もん</a:t>
            </a:r>
            <a:r>
              <a:rPr lang="en-US" altLang="ja-JP" sz="1400" b="1"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を活用した脱炭素化推進事業</a:t>
            </a:r>
            <a:r>
              <a:rPr lang="en-US" altLang="ja-JP" sz="1400" b="1"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新規</a:t>
            </a:r>
            <a:r>
              <a:rPr lang="en-US" altLang="ja-JP" sz="1400" b="1"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defTabSz="914400"/>
            <a:r>
              <a:rPr lang="ja-JP" altLang="en-US" sz="1100" b="1"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R5:11,373</a:t>
            </a:r>
            <a:r>
              <a:rPr lang="ja-JP" altLang="en-US" sz="11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千円　</a:t>
            </a:r>
            <a:endParaRPr lang="en-US" altLang="ja-JP" sz="11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defTabSz="914400"/>
            <a:r>
              <a:rPr kumimoji="0" lang="ja-JP" altLang="en-US" sz="1100" b="1" dirty="0">
                <a:solidFill>
                  <a:schemeClr val="tx1"/>
                </a:solidFill>
                <a:latin typeface="Meiryo UI" panose="020B0604030504040204" pitchFamily="50" charset="-128"/>
                <a:ea typeface="Meiryo UI" panose="020B0604030504040204" pitchFamily="50" charset="-128"/>
                <a:cs typeface="ＭＳ Ｐゴシック" panose="020B0600070205080204" pitchFamily="50" charset="-128"/>
              </a:rPr>
              <a:t> 　</a:t>
            </a:r>
            <a:r>
              <a:rPr kumimoji="0" lang="ja-JP" altLang="en-US" sz="1200" b="1" dirty="0">
                <a:solidFill>
                  <a:schemeClr val="tx1"/>
                </a:solidFill>
                <a:latin typeface="Meiryo UI" panose="020B0604030504040204" pitchFamily="50" charset="-128"/>
                <a:ea typeface="Meiryo UI" panose="020B0604030504040204" pitchFamily="50" charset="-128"/>
                <a:cs typeface="ＭＳ Ｐゴシック" panose="020B0600070205080204" pitchFamily="50" charset="-128"/>
              </a:rPr>
              <a:t>・</a:t>
            </a:r>
            <a:r>
              <a:rPr lang="ja-JP" altLang="ja-JP" sz="1200" dirty="0">
                <a:solidFill>
                  <a:schemeClr val="tx1"/>
                </a:solidFill>
                <a:latin typeface="Meiryo UI" panose="020B0604030504040204" pitchFamily="50" charset="-128"/>
                <a:ea typeface="Meiryo UI" panose="020B0604030504040204" pitchFamily="50" charset="-128"/>
              </a:rPr>
              <a:t>地産地消、脱炭素消費行動、プラごみ削減等の一体的な啓発イベントを実施</a:t>
            </a:r>
            <a:endParaRPr lang="en-US" altLang="ja-JP" sz="12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角丸四角形 42"/>
          <p:cNvSpPr/>
          <p:nvPr/>
        </p:nvSpPr>
        <p:spPr>
          <a:xfrm>
            <a:off x="184789" y="7752565"/>
            <a:ext cx="5855971" cy="1472096"/>
          </a:xfrm>
          <a:prstGeom prst="roundRect">
            <a:avLst>
              <a:gd name="adj" fmla="val 15675"/>
            </a:avLst>
          </a:prstGeom>
          <a:solidFill>
            <a:srgbClr val="99FF99"/>
          </a:solidFill>
          <a:ln w="12700"/>
          <a:effectLst/>
        </p:spPr>
        <p:style>
          <a:lnRef idx="1">
            <a:schemeClr val="accent1"/>
          </a:lnRef>
          <a:fillRef idx="2">
            <a:schemeClr val="accent1"/>
          </a:fillRef>
          <a:effectRef idx="1">
            <a:schemeClr val="accent1"/>
          </a:effectRef>
          <a:fontRef idx="minor">
            <a:schemeClr val="dk1"/>
          </a:fontRef>
        </p:style>
        <p:txBody>
          <a:bodyPr wrap="square" lIns="63910" tIns="36000" rIns="63910" bIns="36000" rtlCol="0" anchor="t">
            <a:spAutoFit/>
          </a:bodyPr>
          <a:lstStyle/>
          <a:p>
            <a:pPr defTabSz="914400"/>
            <a:r>
              <a:rPr kumimoji="0" lang="ja-JP" altLang="ja-JP" sz="1400" b="1" dirty="0">
                <a:solidFill>
                  <a:schemeClr val="tx1"/>
                </a:solidFill>
                <a:latin typeface="Meiryo UI" panose="020B0604030504040204" pitchFamily="50" charset="-128"/>
                <a:ea typeface="Meiryo UI" panose="020B0604030504040204" pitchFamily="50" charset="-128"/>
                <a:cs typeface="ＭＳ Ｐゴシック" panose="020B0600070205080204" pitchFamily="50" charset="-128"/>
              </a:rPr>
              <a:t>○</a:t>
            </a:r>
            <a:r>
              <a:rPr kumimoji="0" lang="ja-JP" altLang="en-US" sz="1400" b="1" dirty="0">
                <a:solidFill>
                  <a:schemeClr val="tx1"/>
                </a:solidFill>
                <a:latin typeface="Meiryo UI" panose="020B0604030504040204" pitchFamily="50" charset="-128"/>
                <a:ea typeface="Meiryo UI" panose="020B0604030504040204" pitchFamily="50" charset="-128"/>
                <a:cs typeface="ＭＳ Ｐゴシック" panose="020B0600070205080204" pitchFamily="50" charset="-128"/>
              </a:rPr>
              <a:t>気候変動対策推進</a:t>
            </a:r>
            <a:r>
              <a:rPr kumimoji="0" lang="ja-JP" altLang="ja-JP" sz="1400" b="1" dirty="0">
                <a:solidFill>
                  <a:schemeClr val="tx1"/>
                </a:solidFill>
                <a:latin typeface="Meiryo UI" panose="020B0604030504040204" pitchFamily="50" charset="-128"/>
                <a:ea typeface="Meiryo UI" panose="020B0604030504040204" pitchFamily="50" charset="-128"/>
                <a:cs typeface="ＭＳ Ｐゴシック" panose="020B0600070205080204" pitchFamily="50" charset="-128"/>
              </a:rPr>
              <a:t>条例</a:t>
            </a:r>
            <a:r>
              <a:rPr kumimoji="0" lang="ja-JP" altLang="en-US" sz="1400" b="1" dirty="0">
                <a:solidFill>
                  <a:schemeClr val="tx1"/>
                </a:solidFill>
                <a:latin typeface="Meiryo UI" panose="020B0604030504040204" pitchFamily="50" charset="-128"/>
                <a:ea typeface="Meiryo UI" panose="020B0604030504040204" pitchFamily="50" charset="-128"/>
                <a:cs typeface="ＭＳ Ｐゴシック" panose="020B0600070205080204" pitchFamily="50" charset="-128"/>
              </a:rPr>
              <a:t>に基づく事業者の取組みの促進</a:t>
            </a:r>
            <a:r>
              <a:rPr lang="en-US" altLang="ja-JP" sz="1400" b="1"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p>
          <a:p>
            <a:pPr defTabSz="914400"/>
            <a:r>
              <a:rPr lang="ja-JP" altLang="en-US" sz="1400" b="1"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b="1"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R5:2,844</a:t>
            </a:r>
            <a:r>
              <a:rPr lang="ja-JP" altLang="en-US" sz="11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千円</a:t>
            </a:r>
            <a:r>
              <a:rPr kumimoji="0" lang="ja-JP" altLang="ja-JP" sz="1100" dirty="0">
                <a:solidFill>
                  <a:schemeClr val="tx1"/>
                </a:solidFill>
                <a:latin typeface="Meiryo UI" panose="020B0604030504040204" pitchFamily="50" charset="-128"/>
                <a:ea typeface="Meiryo UI" panose="020B0604030504040204" pitchFamily="50" charset="-128"/>
                <a:cs typeface="ＭＳ Ｐゴシック" panose="020B0600070205080204" pitchFamily="50" charset="-128"/>
              </a:rPr>
              <a:t>（</a:t>
            </a:r>
            <a:r>
              <a:rPr kumimoji="0" lang="en-US" altLang="ja-JP" sz="1100" dirty="0">
                <a:solidFill>
                  <a:schemeClr val="tx1"/>
                </a:solidFill>
                <a:latin typeface="Meiryo UI" panose="020B0604030504040204" pitchFamily="50" charset="-128"/>
                <a:ea typeface="Meiryo UI" panose="020B0604030504040204" pitchFamily="50" charset="-128"/>
                <a:cs typeface="ＭＳ Ｐゴシック" panose="020B0600070205080204" pitchFamily="50" charset="-128"/>
              </a:rPr>
              <a:t>R4:2,307</a:t>
            </a:r>
            <a:r>
              <a:rPr kumimoji="0" lang="ja-JP" altLang="en-US" sz="1100" dirty="0">
                <a:solidFill>
                  <a:schemeClr val="tx1"/>
                </a:solidFill>
                <a:latin typeface="Meiryo UI" panose="020B0604030504040204" pitchFamily="50" charset="-128"/>
                <a:ea typeface="Meiryo UI" panose="020B0604030504040204" pitchFamily="50" charset="-128"/>
                <a:cs typeface="ＭＳ Ｐゴシック" panose="020B0600070205080204" pitchFamily="50" charset="-128"/>
              </a:rPr>
              <a:t>千円）</a:t>
            </a:r>
            <a:endParaRPr kumimoji="0" lang="en-US" altLang="ja-JP" sz="1100" dirty="0">
              <a:solidFill>
                <a:schemeClr val="tx1"/>
              </a:solidFill>
              <a:latin typeface="Meiryo UI" panose="020B0604030504040204" pitchFamily="50" charset="-128"/>
              <a:ea typeface="Meiryo UI" panose="020B0604030504040204" pitchFamily="50" charset="-128"/>
              <a:cs typeface="ＭＳ Ｐゴシック" panose="020B0600070205080204" pitchFamily="50" charset="-128"/>
            </a:endParaRPr>
          </a:p>
          <a:p>
            <a:pPr defTabSz="914400"/>
            <a:r>
              <a:rPr lang="ja-JP" altLang="en-US" sz="11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200" dirty="0">
                <a:solidFill>
                  <a:schemeClr val="tx1"/>
                </a:solidFill>
                <a:latin typeface="Meiryo UI" panose="020B0604030504040204" pitchFamily="50" charset="-128"/>
                <a:ea typeface="Meiryo UI" panose="020B0604030504040204" pitchFamily="50" charset="-128"/>
                <a:cs typeface="ＭＳ Ｐゴシック" panose="020B0600070205080204" pitchFamily="50" charset="-128"/>
              </a:rPr>
              <a:t>エネルギー多量使用事業者等を対象とした報告制度の強化及び拡大</a:t>
            </a:r>
            <a:endParaRPr kumimoji="0" lang="en-US" altLang="ja-JP" sz="1200" dirty="0">
              <a:solidFill>
                <a:schemeClr val="tx1"/>
              </a:solidFill>
              <a:latin typeface="Meiryo UI" panose="020B0604030504040204" pitchFamily="50" charset="-128"/>
              <a:ea typeface="Meiryo UI" panose="020B0604030504040204" pitchFamily="50" charset="-128"/>
              <a:cs typeface="ＭＳ Ｐゴシック" panose="020B0600070205080204" pitchFamily="50" charset="-128"/>
            </a:endParaRPr>
          </a:p>
          <a:p>
            <a:pPr indent="-123565" defTabSz="1247741">
              <a:spcBef>
                <a:spcPts val="600"/>
              </a:spcBef>
            </a:pPr>
            <a:r>
              <a:rPr lang="ja-JP" altLang="en-US" sz="1400" b="1"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○おおさかスマートエネルギーセンターの運営</a:t>
            </a:r>
            <a:endParaRPr lang="en-US" altLang="ja-JP" sz="1400" b="1"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23565" defTabSz="1247741"/>
            <a:r>
              <a:rPr lang="ja-JP" altLang="en-US" sz="1100" b="1"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R5:4,065</a:t>
            </a:r>
            <a:r>
              <a:rPr lang="ja-JP" altLang="en-US" sz="11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千円</a:t>
            </a:r>
            <a:r>
              <a:rPr kumimoji="0" lang="ja-JP" altLang="ja-JP" sz="1100" dirty="0">
                <a:solidFill>
                  <a:schemeClr val="tx1"/>
                </a:solidFill>
                <a:latin typeface="Meiryo UI" panose="020B0604030504040204" pitchFamily="50" charset="-128"/>
                <a:ea typeface="Meiryo UI" panose="020B0604030504040204" pitchFamily="50" charset="-128"/>
                <a:cs typeface="ＭＳ Ｐゴシック" panose="020B0600070205080204" pitchFamily="50" charset="-128"/>
              </a:rPr>
              <a:t>（</a:t>
            </a:r>
            <a:r>
              <a:rPr kumimoji="0" lang="en-US" altLang="ja-JP" sz="1100" dirty="0">
                <a:solidFill>
                  <a:schemeClr val="tx1"/>
                </a:solidFill>
                <a:latin typeface="Meiryo UI" panose="020B0604030504040204" pitchFamily="50" charset="-128"/>
                <a:ea typeface="Meiryo UI" panose="020B0604030504040204" pitchFamily="50" charset="-128"/>
                <a:cs typeface="ＭＳ Ｐゴシック" panose="020B0600070205080204" pitchFamily="50" charset="-128"/>
              </a:rPr>
              <a:t>R4:4,085</a:t>
            </a:r>
            <a:r>
              <a:rPr kumimoji="0" lang="ja-JP" altLang="en-US" sz="1100" dirty="0">
                <a:solidFill>
                  <a:schemeClr val="tx1"/>
                </a:solidFill>
                <a:latin typeface="Meiryo UI" panose="020B0604030504040204" pitchFamily="50" charset="-128"/>
                <a:ea typeface="Meiryo UI" panose="020B0604030504040204" pitchFamily="50" charset="-128"/>
                <a:cs typeface="ＭＳ Ｐゴシック" panose="020B0600070205080204" pitchFamily="50" charset="-128"/>
              </a:rPr>
              <a:t>千円）</a:t>
            </a:r>
            <a:endParaRPr kumimoji="0" lang="en-US" altLang="ja-JP" sz="1100" dirty="0">
              <a:solidFill>
                <a:schemeClr val="tx1"/>
              </a:solidFill>
              <a:latin typeface="Meiryo UI" panose="020B0604030504040204" pitchFamily="50" charset="-128"/>
              <a:ea typeface="Meiryo UI" panose="020B0604030504040204" pitchFamily="50" charset="-128"/>
              <a:cs typeface="ＭＳ Ｐゴシック" panose="020B0600070205080204" pitchFamily="50" charset="-128"/>
            </a:endParaRPr>
          </a:p>
          <a:p>
            <a:pPr indent="-123565" defTabSz="1247741"/>
            <a:r>
              <a:rPr lang="ja-JP" altLang="en-US" sz="11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・府民・事業者等からの創エネ・蓄エネ・省エネ相談へのワンストップ対応を実施</a:t>
            </a:r>
            <a:endParaRPr lang="en-US" altLang="ja-JP" sz="12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角丸四角形 43"/>
          <p:cNvSpPr/>
          <p:nvPr/>
        </p:nvSpPr>
        <p:spPr>
          <a:xfrm>
            <a:off x="6112768" y="3172825"/>
            <a:ext cx="6529493" cy="6248502"/>
          </a:xfrm>
          <a:prstGeom prst="roundRect">
            <a:avLst>
              <a:gd name="adj" fmla="val 4886"/>
            </a:avLst>
          </a:prstGeom>
          <a:solidFill>
            <a:srgbClr val="99FF99"/>
          </a:solidFill>
          <a:ln w="12700"/>
          <a:effectLst/>
        </p:spPr>
        <p:style>
          <a:lnRef idx="1">
            <a:schemeClr val="accent1"/>
          </a:lnRef>
          <a:fillRef idx="2">
            <a:schemeClr val="accent1"/>
          </a:fillRef>
          <a:effectRef idx="1">
            <a:schemeClr val="accent1"/>
          </a:effectRef>
          <a:fontRef idx="minor">
            <a:schemeClr val="dk1"/>
          </a:fontRef>
        </p:style>
        <p:txBody>
          <a:bodyPr wrap="square" lIns="63910" tIns="36000" rIns="63910" bIns="36000" rtlCol="0" anchor="t">
            <a:noAutofit/>
          </a:bodyPr>
          <a:lstStyle/>
          <a:p>
            <a:pPr indent="-123565" defTabSz="1247741"/>
            <a:r>
              <a:rPr lang="ja-JP" altLang="en-US" sz="1400" b="1" spc="-3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○中小事業者</a:t>
            </a:r>
            <a:r>
              <a:rPr lang="en-US" altLang="ja-JP" sz="1400" b="1" spc="-3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LED</a:t>
            </a:r>
            <a:r>
              <a:rPr lang="ja-JP" altLang="en-US" sz="1400" b="1" spc="-3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導入促進事業</a:t>
            </a:r>
            <a:r>
              <a:rPr lang="en-US" altLang="ja-JP" sz="1400" b="1" spc="-3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indent="-123565" defTabSz="1247741"/>
            <a:r>
              <a:rPr lang="ja-JP" altLang="en-US" sz="1050" b="1" spc="-3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b="1" spc="-3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spc="-3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R5</a:t>
            </a:r>
            <a:r>
              <a:rPr lang="ja-JP" altLang="en-US" sz="1100" spc="-3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spc="-3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1,573,338</a:t>
            </a:r>
            <a:r>
              <a:rPr lang="ja-JP" altLang="en-US" sz="1100" spc="-3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千円（</a:t>
            </a:r>
            <a:r>
              <a:rPr lang="en-US" altLang="ja-JP" sz="1100" spc="-3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R4</a:t>
            </a:r>
            <a:r>
              <a:rPr lang="ja-JP" altLang="en-US" sz="1100" spc="-3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spc="-3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702,074</a:t>
            </a:r>
            <a:r>
              <a:rPr lang="ja-JP" altLang="en-US" sz="1100" spc="-3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千円）</a:t>
            </a:r>
          </a:p>
          <a:p>
            <a:pPr indent="-123565" defTabSz="1247741"/>
            <a:r>
              <a:rPr lang="ja-JP" altLang="en-US" sz="1100" spc="-3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spc="-3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・中小事業者が既存の照明設備を</a:t>
            </a:r>
            <a:r>
              <a:rPr lang="en-US" altLang="ja-JP" sz="1200" spc="-3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LED</a:t>
            </a:r>
            <a:r>
              <a:rPr lang="ja-JP" altLang="en-US" sz="1200" spc="-3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照明に更新するための費用の一部を補助</a:t>
            </a:r>
            <a:endParaRPr lang="en-US" altLang="ja-JP" sz="1200" b="1" spc="-3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defTabSz="914400">
              <a:spcBef>
                <a:spcPts val="600"/>
              </a:spcBef>
            </a:pPr>
            <a:r>
              <a:rPr kumimoji="0" lang="ja-JP" altLang="en-US" sz="1400" b="1" spc="-3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○クレジットを活用した事業者による脱炭素経営促進事業</a:t>
            </a:r>
            <a:r>
              <a:rPr lang="en-US" altLang="ja-JP" sz="1400" b="1"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新規</a:t>
            </a:r>
            <a:r>
              <a:rPr lang="en-US" altLang="ja-JP" sz="1400" b="1"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p>
          <a:p>
            <a:pPr lvl="0" defTabSz="914400"/>
            <a:r>
              <a:rPr kumimoji="0" lang="ja-JP" altLang="en-US" sz="1050" b="1" spc="-3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100" b="1" spc="-3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100" spc="-3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R5:39,565</a:t>
            </a:r>
            <a:r>
              <a:rPr kumimoji="0" lang="ja-JP" altLang="en-US" sz="1100" spc="-3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千円　</a:t>
            </a:r>
            <a:endParaRPr kumimoji="0" lang="en-US" altLang="ja-JP" sz="1100" spc="-3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0000" lvl="0" indent="-180000" defTabSz="914400"/>
            <a:r>
              <a:rPr kumimoji="0" lang="ja-JP" altLang="en-US" sz="1200" spc="-3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　・府内事業者によるクレジット化・万博への寄付意向の調査・情報収集を行い、</a:t>
            </a:r>
            <a:r>
              <a:rPr kumimoji="0" lang="en-US" altLang="ja-JP" sz="1200" spc="-3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J</a:t>
            </a:r>
            <a:r>
              <a:rPr kumimoji="0" lang="ja-JP" altLang="en-US" sz="1200" spc="-3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クレジット認証に係るプロジェクトの申請・登録等を実施</a:t>
            </a:r>
            <a:endParaRPr kumimoji="0" lang="en-US" altLang="ja-JP" sz="1200" spc="-3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defTabSz="914400">
              <a:spcBef>
                <a:spcPts val="600"/>
              </a:spcBef>
            </a:pPr>
            <a:r>
              <a:rPr lang="ja-JP" altLang="en-US" sz="1400" b="1"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○サプライチェーン全体の</a:t>
            </a:r>
            <a:r>
              <a:rPr lang="en-US" altLang="ja-JP" sz="1400" b="1"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CO2</a:t>
            </a:r>
            <a:r>
              <a:rPr lang="ja-JP" altLang="en-US" sz="1400" b="1"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排出量見える化モデル事業</a:t>
            </a:r>
            <a:r>
              <a:rPr lang="en-US" altLang="ja-JP" sz="1400" b="1"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新規</a:t>
            </a:r>
            <a:r>
              <a:rPr lang="en-US" altLang="ja-JP" sz="1400" b="1"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defTabSz="914400"/>
            <a:r>
              <a:rPr lang="ja-JP" altLang="en-US" sz="1100" b="1"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R5:34,778</a:t>
            </a:r>
            <a:r>
              <a:rPr lang="ja-JP" altLang="en-US" sz="11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千円　</a:t>
            </a:r>
            <a:endParaRPr lang="en-US" altLang="ja-JP" sz="11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defTabSz="914400"/>
            <a:r>
              <a:rPr kumimoji="0" lang="ja-JP" altLang="en-US" sz="1100" dirty="0">
                <a:solidFill>
                  <a:schemeClr val="tx1"/>
                </a:solidFill>
                <a:latin typeface="Meiryo UI" panose="020B0604030504040204" pitchFamily="50" charset="-128"/>
                <a:ea typeface="Meiryo UI" panose="020B0604030504040204" pitchFamily="50" charset="-128"/>
                <a:cs typeface="ＭＳ Ｐゴシック" panose="020B0600070205080204" pitchFamily="50" charset="-128"/>
              </a:rPr>
              <a:t>　</a:t>
            </a:r>
            <a:r>
              <a:rPr kumimoji="0" lang="ja-JP" altLang="en-US" sz="1200" dirty="0">
                <a:solidFill>
                  <a:schemeClr val="tx1"/>
                </a:solidFill>
                <a:latin typeface="Meiryo UI" panose="020B0604030504040204" pitchFamily="50" charset="-128"/>
                <a:ea typeface="Meiryo UI" panose="020B0604030504040204" pitchFamily="50" charset="-128"/>
                <a:cs typeface="ＭＳ Ｐゴシック" panose="020B0600070205080204" pitchFamily="50" charset="-128"/>
              </a:rPr>
              <a:t>・サプライチェーン全体での排出量の見える化や削減のための改善策の提案をモデル的に実施</a:t>
            </a:r>
            <a:endParaRPr kumimoji="0" lang="en-US" altLang="ja-JP" sz="1200" dirty="0">
              <a:solidFill>
                <a:schemeClr val="tx1"/>
              </a:solidFill>
              <a:latin typeface="Meiryo UI" panose="020B0604030504040204" pitchFamily="50" charset="-128"/>
              <a:ea typeface="Meiryo UI" panose="020B0604030504040204" pitchFamily="50" charset="-128"/>
              <a:cs typeface="ＭＳ Ｐゴシック" panose="020B0600070205080204" pitchFamily="50" charset="-128"/>
            </a:endParaRPr>
          </a:p>
          <a:p>
            <a:pPr defTabSz="914400">
              <a:spcBef>
                <a:spcPts val="600"/>
              </a:spcBef>
            </a:pPr>
            <a:r>
              <a:rPr kumimoji="0" lang="ja-JP" altLang="en-US" sz="1400" b="1" spc="-3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○脱炭素経営宣言促進事業</a:t>
            </a:r>
            <a:r>
              <a:rPr lang="en-US" altLang="ja-JP" sz="1400" b="1"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新規</a:t>
            </a:r>
            <a:r>
              <a:rPr lang="en-US" altLang="ja-JP" sz="1400" b="1"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defTabSz="914400"/>
            <a:r>
              <a:rPr kumimoji="0" lang="ja-JP" altLang="en-US" sz="1050" b="1" spc="-3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100" b="1" spc="-3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100" spc="-3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R5</a:t>
            </a:r>
            <a:r>
              <a:rPr kumimoji="0" lang="ja-JP" altLang="en-US" sz="1100" spc="-3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100" spc="-3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4,971</a:t>
            </a:r>
            <a:r>
              <a:rPr kumimoji="0" lang="ja-JP" altLang="en-US" sz="1100" spc="-3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千円　</a:t>
            </a:r>
            <a:endParaRPr kumimoji="0" lang="en-US" altLang="ja-JP" sz="1100" spc="-3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0000" lvl="0" indent="-180000" defTabSz="914400"/>
            <a:r>
              <a:rPr kumimoji="0" lang="ja-JP" altLang="en-US" sz="1100" spc="-3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200" spc="-3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・脱炭素経営宣言登録制度を新たに創設し、地域の関係機関と連携して、事業者の脱炭素経営を促進</a:t>
            </a:r>
            <a:endParaRPr kumimoji="0" lang="en-US" altLang="ja-JP" sz="1200" spc="-3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defTabSz="914400">
              <a:spcBef>
                <a:spcPts val="600"/>
              </a:spcBef>
            </a:pPr>
            <a:r>
              <a:rPr kumimoji="0" lang="ja-JP" altLang="en-US" sz="1400" b="1" spc="-3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○省エネ・再エネ設備の導入モデル事例普及啓発事業</a:t>
            </a:r>
            <a:r>
              <a:rPr lang="en-US" altLang="ja-JP" sz="1400" b="1"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新規</a:t>
            </a:r>
            <a:r>
              <a:rPr lang="en-US" altLang="ja-JP" sz="1400" b="1"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lvl="0" defTabSz="914400"/>
            <a:r>
              <a:rPr kumimoji="0" lang="ja-JP" altLang="en-US" sz="1050" b="1" spc="-3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100" b="1" spc="-3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100" spc="-3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R5</a:t>
            </a:r>
            <a:r>
              <a:rPr kumimoji="0" lang="ja-JP" altLang="en-US" sz="1100" spc="-3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100" spc="-3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3,280</a:t>
            </a:r>
            <a:r>
              <a:rPr kumimoji="0" lang="ja-JP" altLang="en-US" sz="1100" spc="-3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千円　</a:t>
            </a:r>
            <a:endParaRPr kumimoji="0" lang="en-US" altLang="ja-JP" sz="1100" spc="-3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defTabSz="914400"/>
            <a:r>
              <a:rPr kumimoji="0" lang="ja-JP" altLang="en-US" sz="1100" spc="-3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200" spc="-3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・脱炭素に大きく寄与する先進的な設備更新を実施した中小事業者の事例をまとめて広く発信</a:t>
            </a:r>
            <a:endParaRPr kumimoji="0" lang="en-US" altLang="ja-JP" sz="1200" spc="-3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defTabSz="914400">
              <a:spcBef>
                <a:spcPts val="600"/>
              </a:spcBef>
            </a:pPr>
            <a:r>
              <a:rPr kumimoji="0" lang="ja-JP" altLang="en-US" sz="1400" b="1" spc="-3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○中小事業者の対策計画書に基づく省エネ・再エネ設備の導入支援事業</a:t>
            </a:r>
            <a:r>
              <a:rPr lang="en-US" altLang="ja-JP" sz="1400" b="1"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新規</a:t>
            </a:r>
            <a:r>
              <a:rPr lang="en-US" altLang="ja-JP" sz="1400" b="1"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050" b="1"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defTabSz="914400"/>
            <a:r>
              <a:rPr kumimoji="0" lang="ja-JP" altLang="en-US" sz="1100" b="1" spc="-3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100" spc="-3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R5</a:t>
            </a:r>
            <a:r>
              <a:rPr kumimoji="0" lang="ja-JP" altLang="en-US" sz="1100" spc="-3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100" spc="-3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60,000</a:t>
            </a:r>
            <a:r>
              <a:rPr kumimoji="0" lang="ja-JP" altLang="en-US" sz="1100" spc="-3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千円　</a:t>
            </a:r>
            <a:endParaRPr kumimoji="0" lang="en-US" altLang="ja-JP" sz="1100" spc="-3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0000" lvl="0" indent="-180000" defTabSz="914400"/>
            <a:r>
              <a:rPr kumimoji="0" lang="ja-JP" altLang="en-US" sz="1100" spc="-3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200" spc="-3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・府に届け出た対策計画書に基づいて実施する省エネ設備更新や再エネ設備導入の効果的な取組みを支援</a:t>
            </a:r>
            <a:endParaRPr lang="en-US" altLang="ja-JP" sz="1200" b="1" spc="-3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defTabSz="914400">
              <a:spcBef>
                <a:spcPts val="600"/>
              </a:spcBef>
            </a:pPr>
            <a:r>
              <a:rPr kumimoji="0" lang="ja-JP" altLang="en-US" sz="1400" b="1" spc="-3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○万博を契機とした環境・エネルギー先進技術普及事業</a:t>
            </a:r>
            <a:r>
              <a:rPr lang="en-US" altLang="ja-JP" sz="1400" b="1"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新規</a:t>
            </a:r>
            <a:r>
              <a:rPr lang="en-US" altLang="ja-JP" sz="1400" b="1"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0" lang="en-US" altLang="ja-JP" sz="1600" b="1" spc="-3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defTabSz="914400"/>
            <a:r>
              <a:rPr kumimoji="0" lang="ja-JP" altLang="en-US" sz="1050" b="1" spc="-3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100" b="1" spc="-3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100" spc="-3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R5</a:t>
            </a:r>
            <a:r>
              <a:rPr kumimoji="0" lang="ja-JP" altLang="en-US" sz="1100" spc="-3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100" spc="-3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25,611</a:t>
            </a:r>
            <a:r>
              <a:rPr kumimoji="0" lang="ja-JP" altLang="en-US" sz="1100" spc="-3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千円　</a:t>
            </a:r>
            <a:endParaRPr kumimoji="0" lang="en-US" altLang="ja-JP" sz="1100" spc="-3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defTabSz="914400"/>
            <a:r>
              <a:rPr kumimoji="0" lang="ja-JP" altLang="en-US" sz="1100" spc="-3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200" spc="-3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・民間施設等に先進技術を導入して</a:t>
            </a:r>
            <a:r>
              <a:rPr kumimoji="0" lang="en-US" altLang="ja-JP" sz="1200" spc="-3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CO2</a:t>
            </a:r>
            <a:r>
              <a:rPr kumimoji="0" lang="ja-JP" altLang="en-US" sz="1200" spc="-3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削減効果等を発信するモデル事業への補助等</a:t>
            </a:r>
            <a:endParaRPr lang="en-US" altLang="ja-JP" sz="1200" b="1" spc="-3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23565" defTabSz="1247741">
              <a:spcBef>
                <a:spcPts val="600"/>
              </a:spcBef>
            </a:pPr>
            <a:r>
              <a:rPr lang="ja-JP" altLang="en-US" sz="1400" b="1" spc="-3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○カーボンニュートラル技術開発・実証事業</a:t>
            </a:r>
            <a:r>
              <a:rPr lang="en-US" altLang="ja-JP" sz="1400" b="1" spc="-3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indent="-123565" defTabSz="1247741"/>
            <a:r>
              <a:rPr lang="ja-JP" altLang="en-US" sz="1100" spc="-3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spc="-3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R5:800,148</a:t>
            </a:r>
            <a:r>
              <a:rPr lang="ja-JP" altLang="en-US" sz="1100" spc="-3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千円（</a:t>
            </a:r>
            <a:r>
              <a:rPr lang="en-US" altLang="ja-JP" sz="1100" spc="-3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R4</a:t>
            </a:r>
            <a:r>
              <a:rPr lang="ja-JP" altLang="en-US" sz="1100" spc="-3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spc="-3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500,000</a:t>
            </a:r>
            <a:r>
              <a:rPr lang="ja-JP" altLang="en-US" sz="1100" spc="-3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千円）</a:t>
            </a:r>
            <a:endParaRPr lang="en-US" altLang="ja-JP" sz="1100" spc="-3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23565" defTabSz="1247741"/>
            <a:r>
              <a:rPr lang="ja-JP" altLang="en-US" sz="11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・万博での披露をめざし、カーボンニュートラルに資する最先端技術の開発・実証を支援</a:t>
            </a:r>
            <a:endParaRPr lang="en-US" altLang="ja-JP" sz="1200" b="1"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23565" defTabSz="1247741">
              <a:spcBef>
                <a:spcPts val="600"/>
              </a:spcBef>
            </a:pPr>
            <a:r>
              <a:rPr lang="ja-JP" altLang="en-US" sz="1400" b="1"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○エネルギー産業創出促進事業</a:t>
            </a:r>
            <a:endParaRPr lang="en-US" altLang="ja-JP" sz="1400" b="1"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23565" defTabSz="1247741"/>
            <a:r>
              <a:rPr lang="ja-JP" altLang="en-US" sz="1100" b="1"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R5:22,145</a:t>
            </a:r>
            <a:r>
              <a:rPr lang="ja-JP" altLang="en-US" sz="11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千円（</a:t>
            </a:r>
            <a:r>
              <a:rPr lang="en-US" altLang="ja-JP" sz="11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R4:24,689</a:t>
            </a:r>
            <a:r>
              <a:rPr lang="ja-JP" altLang="en-US" sz="11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千円）</a:t>
            </a:r>
            <a:endParaRPr lang="en-US" altLang="ja-JP" sz="11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23565" defTabSz="1247741"/>
            <a:r>
              <a:rPr lang="ja-JP" altLang="en-US" sz="1100" spc="-3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spc="-3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・蓄電池、水素・燃料電池、再生可能エネルギー等の研究開発や実証実験等の取組みを支援</a:t>
            </a:r>
            <a:endParaRPr lang="en-US" altLang="ja-JP" sz="1200" spc="-3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46"/>
          <p:cNvSpPr txBox="1"/>
          <p:nvPr/>
        </p:nvSpPr>
        <p:spPr>
          <a:xfrm>
            <a:off x="6492498" y="2800061"/>
            <a:ext cx="4181580" cy="345526"/>
          </a:xfrm>
          <a:prstGeom prst="rect">
            <a:avLst/>
          </a:prstGeom>
          <a:solidFill>
            <a:srgbClr val="0066FF"/>
          </a:solidFill>
          <a:ln>
            <a:noFill/>
          </a:ln>
        </p:spPr>
        <p:txBody>
          <a:bodyPr wrap="square" rtlCol="0">
            <a:spAutoFit/>
          </a:bodyPr>
          <a:lstStyle/>
          <a:p>
            <a:r>
              <a:rPr lang="ja-JP" altLang="en-US" sz="1600" dirty="0">
                <a:solidFill>
                  <a:schemeClr val="bg1"/>
                </a:solidFill>
                <a:latin typeface="Meiryo UI" panose="020B0604030504040204" pitchFamily="50" charset="-128"/>
                <a:ea typeface="Meiryo UI" panose="020B0604030504040204" pitchFamily="50" charset="-128"/>
              </a:rPr>
              <a:t>②事業者における脱炭素化に向けた取組促進</a:t>
            </a:r>
            <a:endParaRPr lang="en-US" altLang="ja-JP" sz="1600" dirty="0">
              <a:solidFill>
                <a:schemeClr val="bg1"/>
              </a:solidFill>
              <a:latin typeface="Meiryo UI" panose="020B0604030504040204" pitchFamily="50" charset="-128"/>
              <a:ea typeface="Meiryo UI" panose="020B0604030504040204" pitchFamily="50" charset="-128"/>
            </a:endParaRPr>
          </a:p>
        </p:txBody>
      </p:sp>
      <p:sp>
        <p:nvSpPr>
          <p:cNvPr id="28" name="正方形/長方形 27"/>
          <p:cNvSpPr/>
          <p:nvPr/>
        </p:nvSpPr>
        <p:spPr>
          <a:xfrm>
            <a:off x="91303" y="120079"/>
            <a:ext cx="6165481" cy="63256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400" b="1" dirty="0">
              <a:solidFill>
                <a:schemeClr val="bg1"/>
              </a:solidFill>
              <a:latin typeface="Meiryo UI" panose="020B0604030504040204" pitchFamily="50" charset="-128"/>
              <a:ea typeface="Meiryo UI" panose="020B0604030504040204" pitchFamily="50" charset="-128"/>
            </a:endParaRPr>
          </a:p>
          <a:p>
            <a:r>
              <a:rPr lang="ja-JP" altLang="en-US" sz="2400" b="1" dirty="0">
                <a:solidFill>
                  <a:schemeClr val="bg1"/>
                </a:solidFill>
                <a:latin typeface="Meiryo UI" panose="020B0604030504040204" pitchFamily="50" charset="-128"/>
                <a:ea typeface="Meiryo UI" panose="020B0604030504040204" pitchFamily="50" charset="-128"/>
              </a:rPr>
              <a:t>　脱炭素化の推進に向けた府の取組みについて</a:t>
            </a:r>
            <a:endParaRPr lang="ja-JP" altLang="ja-JP" sz="2400" b="1" dirty="0">
              <a:solidFill>
                <a:schemeClr val="bg1"/>
              </a:solidFill>
              <a:latin typeface="Meiryo UI" panose="020B0604030504040204" pitchFamily="50" charset="-128"/>
              <a:ea typeface="Meiryo UI" panose="020B0604030504040204" pitchFamily="50" charset="-128"/>
            </a:endParaRPr>
          </a:p>
          <a:p>
            <a:pPr algn="ctr"/>
            <a:endParaRPr kumimoji="1" lang="ja-JP" altLang="en-US" sz="2400" b="1" dirty="0">
              <a:latin typeface="Meiryo UI" panose="020B0604030504040204" pitchFamily="50" charset="-128"/>
              <a:ea typeface="Meiryo UI" panose="020B0604030504040204" pitchFamily="50" charset="-128"/>
            </a:endParaRPr>
          </a:p>
        </p:txBody>
      </p:sp>
      <p:grpSp>
        <p:nvGrpSpPr>
          <p:cNvPr id="29" name="グループ化 28"/>
          <p:cNvGrpSpPr>
            <a:grpSpLocks noChangeAspect="1"/>
          </p:cNvGrpSpPr>
          <p:nvPr/>
        </p:nvGrpSpPr>
        <p:grpSpPr>
          <a:xfrm>
            <a:off x="6400800" y="192088"/>
            <a:ext cx="5040560" cy="427112"/>
            <a:chOff x="6029203" y="46261"/>
            <a:chExt cx="5407394" cy="460777"/>
          </a:xfrm>
        </p:grpSpPr>
        <p:pic>
          <p:nvPicPr>
            <p:cNvPr id="30" name="図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9203"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図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86991"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図 1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00565"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図 3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57791" y="47840"/>
              <a:ext cx="454912"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図 2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10877" y="50579"/>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図 2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67619" y="47840"/>
              <a:ext cx="43943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図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03592" y="47840"/>
              <a:ext cx="439438"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図 2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644328" y="47840"/>
              <a:ext cx="43943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図 3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074083" y="47840"/>
              <a:ext cx="454912"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図 1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522939"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図 4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979397" y="46261"/>
              <a:ext cx="457200" cy="457200"/>
            </a:xfrm>
            <a:prstGeom prst="rect">
              <a:avLst/>
            </a:prstGeom>
          </p:spPr>
        </p:pic>
        <p:pic>
          <p:nvPicPr>
            <p:cNvPr id="48" name="図 4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941707" y="46942"/>
              <a:ext cx="458885" cy="458885"/>
            </a:xfrm>
            <a:prstGeom prst="rect">
              <a:avLst/>
            </a:prstGeom>
          </p:spPr>
        </p:pic>
      </p:grpSp>
      <p:sp>
        <p:nvSpPr>
          <p:cNvPr id="50" name="スライド番号プレースホルダー 56"/>
          <p:cNvSpPr>
            <a:spLocks noGrp="1"/>
          </p:cNvSpPr>
          <p:nvPr>
            <p:ph type="sldNum" sz="quarter" idx="12"/>
          </p:nvPr>
        </p:nvSpPr>
        <p:spPr>
          <a:xfrm>
            <a:off x="12089432" y="9088752"/>
            <a:ext cx="680400" cy="680400"/>
          </a:xfrm>
        </p:spPr>
        <p:txBody>
          <a:bodyPr/>
          <a:lstStyle/>
          <a:p>
            <a:fld id="{260D7C64-4B75-47CE-A9E9-B75BE436869C}" type="slidenum">
              <a:rPr kumimoji="1" lang="ja-JP" altLang="en-US" smtClean="0"/>
              <a:t>10</a:t>
            </a:fld>
            <a:endParaRPr kumimoji="1" lang="ja-JP" altLang="en-US" dirty="0"/>
          </a:p>
        </p:txBody>
      </p:sp>
    </p:spTree>
    <p:extLst>
      <p:ext uri="{BB962C8B-B14F-4D97-AF65-F5344CB8AC3E}">
        <p14:creationId xmlns:p14="http://schemas.microsoft.com/office/powerpoint/2010/main" val="132178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115279" y="912168"/>
            <a:ext cx="12585906" cy="8496944"/>
          </a:xfrm>
          <a:prstGeom prst="roundRect">
            <a:avLst>
              <a:gd name="adj" fmla="val 1832"/>
            </a:avLst>
          </a:prstGeom>
          <a:noFill/>
          <a:ln w="12700"/>
        </p:spPr>
        <p:style>
          <a:lnRef idx="1">
            <a:schemeClr val="accent1"/>
          </a:lnRef>
          <a:fillRef idx="2">
            <a:schemeClr val="accent1"/>
          </a:fillRef>
          <a:effectRef idx="1">
            <a:schemeClr val="accent1"/>
          </a:effectRef>
          <a:fontRef idx="minor">
            <a:schemeClr val="dk1"/>
          </a:fontRef>
        </p:style>
        <p:txBody>
          <a:bodyPr wrap="square" lIns="63910" tIns="62435" rIns="63910" bIns="62435" rtlCol="0" anchor="t">
            <a:noAutofit/>
          </a:bodyPr>
          <a:lstStyle/>
          <a:p>
            <a:pPr marL="123565" indent="-123565" defTabSz="1247741">
              <a:lnSpc>
                <a:spcPts val="600"/>
              </a:lnSpc>
            </a:pP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23565" indent="-123565" defTabSz="1247741"/>
            <a:r>
              <a:rPr lang="ja-JP" altLang="en-US" sz="12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4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389914" y="5981476"/>
            <a:ext cx="4620199" cy="338554"/>
          </a:xfrm>
          <a:prstGeom prst="rect">
            <a:avLst/>
          </a:prstGeom>
          <a:solidFill>
            <a:srgbClr val="0066FF"/>
          </a:solidFill>
          <a:ln>
            <a:noFill/>
          </a:ln>
        </p:spPr>
        <p:txBody>
          <a:bodyPr wrap="square" rtlCol="0">
            <a:spAutoFit/>
          </a:bodyPr>
          <a:lstStyle/>
          <a:p>
            <a:r>
              <a:rPr lang="ja-JP" altLang="en-US" sz="1600" dirty="0">
                <a:solidFill>
                  <a:schemeClr val="bg1"/>
                </a:solidFill>
                <a:latin typeface="Meiryo UI" panose="020B0604030504040204" pitchFamily="50" charset="-128"/>
                <a:ea typeface="Meiryo UI" panose="020B0604030504040204" pitchFamily="50" charset="-128"/>
              </a:rPr>
              <a:t>④輸送・移動における脱炭素化に向けた取組促進</a:t>
            </a:r>
            <a:endParaRPr kumimoji="1" lang="ja-JP" altLang="en-US" sz="1600" dirty="0">
              <a:solidFill>
                <a:schemeClr val="bg1"/>
              </a:solidFill>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389914" y="3756824"/>
            <a:ext cx="3919038" cy="338554"/>
          </a:xfrm>
          <a:prstGeom prst="rect">
            <a:avLst/>
          </a:prstGeom>
          <a:solidFill>
            <a:srgbClr val="0066FF"/>
          </a:solidFill>
          <a:ln>
            <a:noFill/>
          </a:ln>
        </p:spPr>
        <p:txBody>
          <a:bodyPr wrap="square" rtlCol="0">
            <a:spAutoFit/>
          </a:bodyPr>
          <a:lstStyle/>
          <a:p>
            <a:r>
              <a:rPr lang="ja-JP" altLang="en-US" sz="1600" dirty="0">
                <a:solidFill>
                  <a:schemeClr val="bg1"/>
                </a:solidFill>
                <a:latin typeface="Meiryo UI" panose="020B0604030504040204" pitchFamily="50" charset="-128"/>
                <a:ea typeface="Meiryo UI" panose="020B0604030504040204" pitchFamily="50" charset="-128"/>
              </a:rPr>
              <a:t>③</a:t>
            </a:r>
            <a:r>
              <a:rPr lang="en-US" altLang="ja-JP" sz="1600" dirty="0">
                <a:solidFill>
                  <a:schemeClr val="bg1"/>
                </a:solidFill>
                <a:latin typeface="Meiryo UI" panose="020B0604030504040204" pitchFamily="50" charset="-128"/>
                <a:ea typeface="Meiryo UI" panose="020B0604030504040204" pitchFamily="50" charset="-128"/>
              </a:rPr>
              <a:t>CO</a:t>
            </a:r>
            <a:r>
              <a:rPr lang="en-US" altLang="ja-JP" sz="1600" baseline="-25000" dirty="0">
                <a:solidFill>
                  <a:schemeClr val="bg1"/>
                </a:solidFill>
                <a:latin typeface="Meiryo UI" panose="020B0604030504040204" pitchFamily="50" charset="-128"/>
                <a:ea typeface="Meiryo UI" panose="020B0604030504040204" pitchFamily="50" charset="-128"/>
              </a:rPr>
              <a:t>2</a:t>
            </a:r>
            <a:r>
              <a:rPr lang="ja-JP" altLang="en-US" sz="1600" dirty="0">
                <a:solidFill>
                  <a:schemeClr val="bg1"/>
                </a:solidFill>
                <a:latin typeface="Meiryo UI" panose="020B0604030504040204" pitchFamily="50" charset="-128"/>
                <a:ea typeface="Meiryo UI" panose="020B0604030504040204" pitchFamily="50" charset="-128"/>
              </a:rPr>
              <a:t>排出の少ないエネルギーの利用促進</a:t>
            </a:r>
            <a:endParaRPr kumimoji="1" lang="ja-JP" altLang="en-US" sz="1600" dirty="0">
              <a:solidFill>
                <a:schemeClr val="bg1"/>
              </a:solidFill>
              <a:latin typeface="Meiryo UI" panose="020B0604030504040204" pitchFamily="50" charset="-128"/>
              <a:ea typeface="Meiryo UI" panose="020B0604030504040204" pitchFamily="50" charset="-128"/>
            </a:endParaRPr>
          </a:p>
        </p:txBody>
      </p:sp>
      <p:sp>
        <p:nvSpPr>
          <p:cNvPr id="9" name="角丸四角形 8"/>
          <p:cNvSpPr/>
          <p:nvPr/>
        </p:nvSpPr>
        <p:spPr>
          <a:xfrm>
            <a:off x="243449" y="4158684"/>
            <a:ext cx="5884790" cy="1463657"/>
          </a:xfrm>
          <a:prstGeom prst="roundRect">
            <a:avLst>
              <a:gd name="adj" fmla="val 16166"/>
            </a:avLst>
          </a:prstGeom>
          <a:solidFill>
            <a:srgbClr val="99FF99"/>
          </a:solidFill>
          <a:ln w="12700"/>
          <a:effectLst/>
        </p:spPr>
        <p:style>
          <a:lnRef idx="1">
            <a:schemeClr val="accent1"/>
          </a:lnRef>
          <a:fillRef idx="2">
            <a:schemeClr val="accent1"/>
          </a:fillRef>
          <a:effectRef idx="1">
            <a:schemeClr val="accent1"/>
          </a:effectRef>
          <a:fontRef idx="minor">
            <a:schemeClr val="dk1"/>
          </a:fontRef>
        </p:style>
        <p:txBody>
          <a:bodyPr wrap="square" lIns="63910" tIns="36000" rIns="63910" bIns="36000" rtlCol="0" anchor="t">
            <a:spAutoFit/>
          </a:bodyPr>
          <a:lstStyle/>
          <a:p>
            <a:pPr defTabSz="914400"/>
            <a:r>
              <a:rPr kumimoji="0" lang="ja-JP" altLang="ja-JP" sz="1400" b="1" dirty="0">
                <a:solidFill>
                  <a:schemeClr val="tx1"/>
                </a:solidFill>
                <a:latin typeface="Meiryo UI" panose="020B0604030504040204" pitchFamily="50" charset="-128"/>
                <a:ea typeface="Meiryo UI" panose="020B0604030504040204" pitchFamily="50" charset="-128"/>
                <a:cs typeface="ＭＳ Ｐゴシック" panose="020B0600070205080204" pitchFamily="50" charset="-128"/>
              </a:rPr>
              <a:t>○</a:t>
            </a:r>
            <a:r>
              <a:rPr kumimoji="0" lang="ja-JP" altLang="en-US" sz="1400" b="1" dirty="0">
                <a:solidFill>
                  <a:schemeClr val="tx1"/>
                </a:solidFill>
                <a:latin typeface="Meiryo UI" panose="020B0604030504040204" pitchFamily="50" charset="-128"/>
                <a:ea typeface="Meiryo UI" panose="020B0604030504040204" pitchFamily="50" charset="-128"/>
                <a:cs typeface="ＭＳ Ｐゴシック" panose="020B0600070205080204" pitchFamily="50" charset="-128"/>
              </a:rPr>
              <a:t>気候変動対策推進</a:t>
            </a:r>
            <a:r>
              <a:rPr kumimoji="0" lang="ja-JP" altLang="ja-JP" sz="1400" b="1" dirty="0">
                <a:solidFill>
                  <a:schemeClr val="tx1"/>
                </a:solidFill>
                <a:latin typeface="Meiryo UI" panose="020B0604030504040204" pitchFamily="50" charset="-128"/>
                <a:ea typeface="Meiryo UI" panose="020B0604030504040204" pitchFamily="50" charset="-128"/>
                <a:cs typeface="ＭＳ Ｐゴシック" panose="020B0600070205080204" pitchFamily="50" charset="-128"/>
              </a:rPr>
              <a:t>条例</a:t>
            </a:r>
            <a:r>
              <a:rPr kumimoji="0" lang="ja-JP" altLang="en-US" sz="1400" b="1" dirty="0">
                <a:solidFill>
                  <a:schemeClr val="tx1"/>
                </a:solidFill>
                <a:latin typeface="Meiryo UI" panose="020B0604030504040204" pitchFamily="50" charset="-128"/>
                <a:ea typeface="Meiryo UI" panose="020B0604030504040204" pitchFamily="50" charset="-128"/>
                <a:cs typeface="ＭＳ Ｐゴシック" panose="020B0600070205080204" pitchFamily="50" charset="-128"/>
              </a:rPr>
              <a:t>に基づく事業者の取組みの促進</a:t>
            </a:r>
            <a:r>
              <a:rPr lang="en-US" altLang="ja-JP" sz="1400" b="1"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再掲</a:t>
            </a:r>
            <a:r>
              <a:rPr lang="en-US" altLang="ja-JP" sz="1400" b="1"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defTabSz="914400"/>
            <a:r>
              <a:rPr lang="ja-JP" altLang="en-US" sz="1400" b="1"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b="1"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R5:2,844</a:t>
            </a:r>
            <a:r>
              <a:rPr lang="ja-JP" altLang="en-US" sz="11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千円</a:t>
            </a:r>
            <a:r>
              <a:rPr kumimoji="0" lang="ja-JP" altLang="ja-JP" sz="1100" dirty="0">
                <a:solidFill>
                  <a:schemeClr val="tx1"/>
                </a:solidFill>
                <a:latin typeface="Meiryo UI" panose="020B0604030504040204" pitchFamily="50" charset="-128"/>
                <a:ea typeface="Meiryo UI" panose="020B0604030504040204" pitchFamily="50" charset="-128"/>
                <a:cs typeface="ＭＳ Ｐゴシック" panose="020B0600070205080204" pitchFamily="50" charset="-128"/>
              </a:rPr>
              <a:t>（</a:t>
            </a:r>
            <a:r>
              <a:rPr kumimoji="0" lang="en-US" altLang="ja-JP" sz="1100" dirty="0">
                <a:solidFill>
                  <a:schemeClr val="tx1"/>
                </a:solidFill>
                <a:latin typeface="Meiryo UI" panose="020B0604030504040204" pitchFamily="50" charset="-128"/>
                <a:ea typeface="Meiryo UI" panose="020B0604030504040204" pitchFamily="50" charset="-128"/>
                <a:cs typeface="ＭＳ Ｐゴシック" panose="020B0600070205080204" pitchFamily="50" charset="-128"/>
              </a:rPr>
              <a:t>R4:2,307</a:t>
            </a:r>
            <a:r>
              <a:rPr kumimoji="0" lang="ja-JP" altLang="en-US" sz="1100" dirty="0">
                <a:solidFill>
                  <a:schemeClr val="tx1"/>
                </a:solidFill>
                <a:latin typeface="Meiryo UI" panose="020B0604030504040204" pitchFamily="50" charset="-128"/>
                <a:ea typeface="Meiryo UI" panose="020B0604030504040204" pitchFamily="50" charset="-128"/>
                <a:cs typeface="ＭＳ Ｐゴシック" panose="020B0600070205080204" pitchFamily="50" charset="-128"/>
              </a:rPr>
              <a:t>千円）</a:t>
            </a:r>
          </a:p>
          <a:p>
            <a:pPr lvl="0" defTabSz="914400">
              <a:spcBef>
                <a:spcPts val="600"/>
              </a:spcBef>
            </a:pPr>
            <a:r>
              <a:rPr lang="ja-JP" altLang="en-US" sz="1400" b="1"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○大阪“みなと”カーボンニュートラルポート（</a:t>
            </a:r>
            <a:r>
              <a:rPr lang="en-US" altLang="ja-JP" sz="1400" b="1"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CNP</a:t>
            </a:r>
            <a:r>
              <a:rPr lang="ja-JP" altLang="en-US" sz="1400" b="1"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）形成事業</a:t>
            </a:r>
            <a:r>
              <a:rPr lang="en-US" altLang="ja-JP" sz="1400" b="1"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05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defTabSz="914400"/>
            <a:r>
              <a:rPr lang="ja-JP" altLang="en-US" sz="105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R5</a:t>
            </a:r>
            <a:r>
              <a:rPr lang="ja-JP" altLang="en-US" sz="11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12,000</a:t>
            </a:r>
            <a:r>
              <a:rPr lang="ja-JP" altLang="en-US" sz="11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千円（</a:t>
            </a:r>
            <a:r>
              <a:rPr lang="en-US" altLang="ja-JP" sz="11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R4</a:t>
            </a:r>
            <a:r>
              <a:rPr lang="ja-JP" altLang="en-US" sz="11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24,000</a:t>
            </a:r>
            <a:r>
              <a:rPr lang="ja-JP" altLang="en-US" sz="11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千円）</a:t>
            </a:r>
          </a:p>
          <a:p>
            <a:pPr marL="180000" lvl="0" indent="-180000" defTabSz="914400"/>
            <a:r>
              <a:rPr lang="ja-JP" altLang="en-US" sz="11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・脱炭素の取組として、岸壁に停泊中の船舶への陸上電力供給施設の導入に係る調査・検討を実施。</a:t>
            </a:r>
            <a:r>
              <a:rPr lang="ja-JP" altLang="en-US" sz="1200" dirty="0">
                <a:ln w="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ln w="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角丸四角形 9"/>
          <p:cNvSpPr/>
          <p:nvPr/>
        </p:nvSpPr>
        <p:spPr>
          <a:xfrm>
            <a:off x="6313710" y="7191627"/>
            <a:ext cx="6238671" cy="1786012"/>
          </a:xfrm>
          <a:prstGeom prst="roundRect">
            <a:avLst>
              <a:gd name="adj" fmla="val 12411"/>
            </a:avLst>
          </a:prstGeom>
          <a:solidFill>
            <a:srgbClr val="99FF99"/>
          </a:solidFill>
          <a:ln w="12700"/>
          <a:effectLst/>
        </p:spPr>
        <p:style>
          <a:lnRef idx="1">
            <a:schemeClr val="accent1"/>
          </a:lnRef>
          <a:fillRef idx="2">
            <a:schemeClr val="accent1"/>
          </a:fillRef>
          <a:effectRef idx="1">
            <a:schemeClr val="accent1"/>
          </a:effectRef>
          <a:fontRef idx="minor">
            <a:schemeClr val="dk1"/>
          </a:fontRef>
        </p:style>
        <p:txBody>
          <a:bodyPr wrap="square" lIns="63910" tIns="36000" rIns="63910" bIns="36000" rtlCol="0" anchor="t">
            <a:spAutoFit/>
          </a:bodyPr>
          <a:lstStyle/>
          <a:p>
            <a:pPr indent="-123565" defTabSz="1247741"/>
            <a:r>
              <a:rPr lang="ja-JP" altLang="en-US" sz="1400" b="1"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○大阪府内産木材の利用促進事業</a:t>
            </a:r>
            <a:r>
              <a:rPr lang="en-US" altLang="ja-JP" sz="1400" b="1"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indent="-123565" defTabSz="1247741"/>
            <a:r>
              <a:rPr lang="ja-JP" altLang="en-US" sz="1050" b="1"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b="1"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R5:70,750</a:t>
            </a:r>
            <a:r>
              <a:rPr lang="ja-JP" altLang="en-US" sz="11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千円（</a:t>
            </a:r>
            <a:r>
              <a:rPr lang="en-US" altLang="ja-JP" sz="11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R4:62,200</a:t>
            </a:r>
            <a:r>
              <a:rPr lang="ja-JP" altLang="en-US" sz="11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千円）</a:t>
            </a:r>
            <a:endParaRPr lang="en-US" altLang="ja-JP" sz="11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23565" defTabSz="1247741"/>
            <a:r>
              <a:rPr lang="ja-JP" altLang="en-US" sz="12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　・府有施設において内装の木質化による府内産木材の利用促進</a:t>
            </a:r>
            <a:endParaRPr lang="en-US" altLang="ja-JP" sz="12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23565" defTabSz="1247741"/>
            <a:r>
              <a:rPr lang="ja-JP" altLang="en-US" sz="12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　・民間施設において府内産木材を活用した内装の木質化を支援</a:t>
            </a:r>
            <a:endParaRPr lang="en-US" altLang="ja-JP" sz="12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23565" defTabSz="1247741">
              <a:spcBef>
                <a:spcPts val="600"/>
              </a:spcBef>
            </a:pPr>
            <a:r>
              <a:rPr lang="ja-JP" altLang="en-US" sz="1400" b="1"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○大阪湾漁場環境整備事業費</a:t>
            </a:r>
            <a:r>
              <a:rPr lang="ja-JP" altLang="en-US" sz="105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05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23565" defTabSz="1247741"/>
            <a:r>
              <a:rPr lang="ja-JP" altLang="en-US" sz="105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R5</a:t>
            </a:r>
            <a:r>
              <a:rPr lang="ja-JP" altLang="en-US" sz="11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100,000</a:t>
            </a:r>
            <a:r>
              <a:rPr lang="ja-JP" altLang="en-US" sz="11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千円　（</a:t>
            </a:r>
            <a:r>
              <a:rPr lang="en-US" altLang="ja-JP" sz="11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R4:2,002</a:t>
            </a:r>
            <a:r>
              <a:rPr lang="ja-JP" altLang="en-US" sz="11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千円）</a:t>
            </a:r>
          </a:p>
          <a:p>
            <a:pPr marL="180000" indent="-180000" defTabSz="1247741"/>
            <a:r>
              <a:rPr lang="ja-JP" altLang="en-US" sz="11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・大阪府海域の藻場の保全・創造に向けた行動計画「大阪府海域ブル</a:t>
            </a:r>
            <a:r>
              <a:rPr lang="en-US" altLang="ja-JP" sz="12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カーボン生態系ビジョン」に基づき、着底基質を設置し、藻場造成を行う。</a:t>
            </a:r>
          </a:p>
        </p:txBody>
      </p:sp>
      <p:sp>
        <p:nvSpPr>
          <p:cNvPr id="11" name="角丸四角形 10"/>
          <p:cNvSpPr/>
          <p:nvPr/>
        </p:nvSpPr>
        <p:spPr>
          <a:xfrm>
            <a:off x="6313714" y="4663647"/>
            <a:ext cx="6238667" cy="2065731"/>
          </a:xfrm>
          <a:prstGeom prst="roundRect">
            <a:avLst>
              <a:gd name="adj" fmla="val 11767"/>
            </a:avLst>
          </a:prstGeom>
          <a:solidFill>
            <a:srgbClr val="99FF99"/>
          </a:solidFill>
          <a:ln w="12700"/>
          <a:effectLst/>
        </p:spPr>
        <p:style>
          <a:lnRef idx="1">
            <a:schemeClr val="accent1"/>
          </a:lnRef>
          <a:fillRef idx="2">
            <a:schemeClr val="accent1"/>
          </a:fillRef>
          <a:effectRef idx="1">
            <a:schemeClr val="accent1"/>
          </a:effectRef>
          <a:fontRef idx="minor">
            <a:schemeClr val="dk1"/>
          </a:fontRef>
        </p:style>
        <p:txBody>
          <a:bodyPr wrap="square" lIns="63910" tIns="36000" rIns="63910" bIns="36000" rtlCol="0" anchor="t">
            <a:spAutoFit/>
          </a:bodyPr>
          <a:lstStyle/>
          <a:p>
            <a:pPr indent="-123565" defTabSz="1247741"/>
            <a:r>
              <a:rPr lang="ja-JP" altLang="en-US" sz="1400" b="1" spc="-3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○おおさかプラスチックごみゼロ宣言推進事業</a:t>
            </a:r>
            <a:r>
              <a:rPr lang="en-US" altLang="ja-JP" sz="1400" b="1" spc="-3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indent="-123565" defTabSz="1247741"/>
            <a:r>
              <a:rPr lang="ja-JP" altLang="en-US" sz="105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R5:4,887</a:t>
            </a:r>
            <a:r>
              <a:rPr lang="ja-JP" altLang="en-US" sz="11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千円（</a:t>
            </a:r>
            <a:r>
              <a:rPr lang="en-US" altLang="ja-JP" sz="11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R4:4,887</a:t>
            </a:r>
            <a:r>
              <a:rPr lang="ja-JP" altLang="en-US" sz="11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千円）</a:t>
            </a:r>
            <a:endParaRPr lang="en-US" altLang="ja-JP" sz="11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23565" defTabSz="1247741"/>
            <a:r>
              <a:rPr lang="ja-JP" altLang="en-US" sz="12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　・海洋プラスチックごみ対策の検討・効果検証等を行い、その成果を発信するプラットフォームを運営</a:t>
            </a:r>
            <a:endParaRPr lang="en-US" altLang="ja-JP" sz="12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23565" defTabSz="1247741">
              <a:spcBef>
                <a:spcPts val="600"/>
              </a:spcBef>
            </a:pPr>
            <a:r>
              <a:rPr lang="ja-JP" altLang="en-US" sz="1400" b="1" spc="-3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○使い捨てプラスチックごみ対策推進事業</a:t>
            </a:r>
            <a:r>
              <a:rPr lang="en-US" altLang="ja-JP" sz="1400" b="1" spc="-3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indent="-123565" defTabSz="1247741"/>
            <a:r>
              <a:rPr lang="ja-JP" altLang="en-US" sz="1050" spc="-3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spc="-3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spc="-3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R5</a:t>
            </a:r>
            <a:r>
              <a:rPr lang="ja-JP" altLang="en-US" sz="1100" spc="-3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spc="-3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5,263</a:t>
            </a:r>
            <a:r>
              <a:rPr lang="ja-JP" altLang="en-US" sz="1100" spc="-3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千円（</a:t>
            </a:r>
            <a:r>
              <a:rPr lang="en-US" altLang="ja-JP" sz="1100" spc="-3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R4</a:t>
            </a:r>
            <a:r>
              <a:rPr lang="ja-JP" altLang="en-US" sz="1100" spc="-3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spc="-3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4,449</a:t>
            </a:r>
            <a:r>
              <a:rPr lang="ja-JP" altLang="en-US" sz="1100" spc="-3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千円）</a:t>
            </a:r>
          </a:p>
          <a:p>
            <a:pPr indent="-123565" defTabSz="1247741"/>
            <a:r>
              <a:rPr lang="ja-JP" altLang="en-US" sz="1200" spc="-3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　・ほかさんマップの充実等による情報発信強化、ミナミ道頓堀地区をモデルにしたプラごみの３</a:t>
            </a:r>
            <a:r>
              <a:rPr lang="en-US" altLang="ja-JP" sz="1200" spc="-3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R</a:t>
            </a:r>
            <a:r>
              <a:rPr lang="ja-JP" altLang="en-US" sz="1200" spc="-3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実証</a:t>
            </a:r>
          </a:p>
          <a:p>
            <a:pPr indent="-123565" defTabSz="1247741">
              <a:spcBef>
                <a:spcPts val="600"/>
              </a:spcBef>
            </a:pPr>
            <a:r>
              <a:rPr lang="ja-JP" altLang="en-US" sz="1400" b="1" spc="-3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○食品ロス削減対策推進事業</a:t>
            </a:r>
            <a:endParaRPr lang="en-US" altLang="ja-JP" sz="1400" b="1" spc="-3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23565" defTabSz="1247741"/>
            <a:r>
              <a:rPr lang="ja-JP" altLang="en-US" sz="1050" b="1" spc="-3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b="1" spc="-3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spc="-3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R5</a:t>
            </a:r>
            <a:r>
              <a:rPr lang="ja-JP" altLang="en-US" sz="1100" spc="-3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spc="-3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22,281</a:t>
            </a:r>
            <a:r>
              <a:rPr lang="ja-JP" altLang="en-US" sz="1100" spc="-3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千円</a:t>
            </a:r>
            <a:r>
              <a:rPr lang="ja-JP" altLang="en-US" sz="11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R4</a:t>
            </a:r>
            <a:r>
              <a:rPr lang="ja-JP" altLang="en-US" sz="11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8,181</a:t>
            </a:r>
            <a:r>
              <a:rPr lang="ja-JP" altLang="en-US" sz="11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千円）</a:t>
            </a:r>
            <a:endParaRPr lang="en-US" altLang="ja-JP" sz="11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23565" defTabSz="1247741"/>
            <a:r>
              <a:rPr lang="ja-JP" altLang="en-US" sz="11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・「大阪府食品ロス削減推進計画」に基づき、事業者・消費者・行政が一体となった取組を推進</a:t>
            </a:r>
            <a:endParaRPr lang="en-US" altLang="ja-JP" sz="12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6605134" y="6827662"/>
            <a:ext cx="4620199" cy="338554"/>
          </a:xfrm>
          <a:prstGeom prst="rect">
            <a:avLst/>
          </a:prstGeom>
          <a:solidFill>
            <a:srgbClr val="0066FF"/>
          </a:solidFill>
          <a:ln>
            <a:noFill/>
          </a:ln>
        </p:spPr>
        <p:txBody>
          <a:bodyPr wrap="square" rtlCol="0">
            <a:spAutoFit/>
          </a:bodyPr>
          <a:lstStyle/>
          <a:p>
            <a:r>
              <a:rPr lang="ja-JP" altLang="en-US" sz="1600" dirty="0">
                <a:solidFill>
                  <a:schemeClr val="bg1"/>
                </a:solidFill>
                <a:latin typeface="Meiryo UI" panose="020B0604030504040204" pitchFamily="50" charset="-128"/>
                <a:ea typeface="Meiryo UI" panose="020B0604030504040204" pitchFamily="50" charset="-128"/>
              </a:rPr>
              <a:t>⑥森林吸収・緑化等の推進</a:t>
            </a:r>
            <a:endParaRPr kumimoji="1" lang="ja-JP" altLang="en-US" sz="1600" dirty="0">
              <a:solidFill>
                <a:schemeClr val="bg1"/>
              </a:solidFill>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6605134" y="4385917"/>
            <a:ext cx="4620199" cy="338554"/>
          </a:xfrm>
          <a:prstGeom prst="rect">
            <a:avLst/>
          </a:prstGeom>
          <a:solidFill>
            <a:srgbClr val="0066FF"/>
          </a:solidFill>
          <a:ln>
            <a:noFill/>
          </a:ln>
        </p:spPr>
        <p:txBody>
          <a:bodyPr wrap="square" rtlCol="0">
            <a:spAutoFit/>
          </a:bodyPr>
          <a:lstStyle/>
          <a:p>
            <a:r>
              <a:rPr lang="ja-JP" altLang="en-US" sz="1600" dirty="0">
                <a:solidFill>
                  <a:schemeClr val="bg1"/>
                </a:solidFill>
                <a:latin typeface="Meiryo UI" panose="020B0604030504040204" pitchFamily="50" charset="-128"/>
                <a:ea typeface="Meiryo UI" panose="020B0604030504040204" pitchFamily="50" charset="-128"/>
              </a:rPr>
              <a:t>⑤資源循環の促進</a:t>
            </a:r>
            <a:endParaRPr kumimoji="1" lang="ja-JP" altLang="en-US" sz="1600" dirty="0">
              <a:solidFill>
                <a:schemeClr val="bg1"/>
              </a:solidFill>
              <a:latin typeface="Meiryo UI" panose="020B0604030504040204" pitchFamily="50" charset="-128"/>
              <a:ea typeface="Meiryo UI" panose="020B0604030504040204" pitchFamily="50" charset="-128"/>
            </a:endParaRPr>
          </a:p>
        </p:txBody>
      </p:sp>
      <p:sp>
        <p:nvSpPr>
          <p:cNvPr id="14" name="角丸四角形 13"/>
          <p:cNvSpPr/>
          <p:nvPr/>
        </p:nvSpPr>
        <p:spPr>
          <a:xfrm>
            <a:off x="280120" y="1363671"/>
            <a:ext cx="5884790" cy="2076707"/>
          </a:xfrm>
          <a:prstGeom prst="roundRect">
            <a:avLst>
              <a:gd name="adj" fmla="val 8715"/>
            </a:avLst>
          </a:prstGeom>
          <a:solidFill>
            <a:srgbClr val="99FF99"/>
          </a:solidFill>
          <a:ln w="12700"/>
          <a:effectLst/>
        </p:spPr>
        <p:style>
          <a:lnRef idx="1">
            <a:schemeClr val="accent1"/>
          </a:lnRef>
          <a:fillRef idx="2">
            <a:schemeClr val="accent1"/>
          </a:fillRef>
          <a:effectRef idx="1">
            <a:schemeClr val="accent1"/>
          </a:effectRef>
          <a:fontRef idx="minor">
            <a:schemeClr val="dk1"/>
          </a:fontRef>
        </p:style>
        <p:txBody>
          <a:bodyPr wrap="square" lIns="63910" tIns="36000" rIns="63910" bIns="36000" rtlCol="0" anchor="t">
            <a:spAutoFit/>
          </a:bodyPr>
          <a:lstStyle/>
          <a:p>
            <a:pPr defTabSz="914400"/>
            <a:r>
              <a:rPr kumimoji="0" lang="ja-JP" altLang="ja-JP" sz="1400" b="1" dirty="0">
                <a:solidFill>
                  <a:schemeClr val="tx1"/>
                </a:solidFill>
                <a:latin typeface="Meiryo UI" panose="020B0604030504040204" pitchFamily="50" charset="-128"/>
                <a:ea typeface="Meiryo UI" panose="020B0604030504040204" pitchFamily="50" charset="-128"/>
                <a:cs typeface="ＭＳ Ｐゴシック" panose="020B0600070205080204" pitchFamily="50" charset="-128"/>
              </a:rPr>
              <a:t>○</a:t>
            </a:r>
            <a:r>
              <a:rPr kumimoji="0" lang="ja-JP" altLang="en-US" sz="1400" b="1" dirty="0">
                <a:solidFill>
                  <a:schemeClr val="tx1"/>
                </a:solidFill>
                <a:latin typeface="Meiryo UI" panose="020B0604030504040204" pitchFamily="50" charset="-128"/>
                <a:ea typeface="Meiryo UI" panose="020B0604030504040204" pitchFamily="50" charset="-128"/>
                <a:cs typeface="ＭＳ Ｐゴシック" panose="020B0600070205080204" pitchFamily="50" charset="-128"/>
              </a:rPr>
              <a:t>バイオプラスチックビジネス等推進事業</a:t>
            </a:r>
            <a:r>
              <a:rPr lang="en-US" altLang="ja-JP" sz="1400" b="1"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新規</a:t>
            </a:r>
            <a:r>
              <a:rPr lang="en-US" altLang="ja-JP" sz="1400" b="1"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defTabSz="914400"/>
            <a:r>
              <a:rPr kumimoji="0" lang="ja-JP" altLang="en-US" sz="1400" b="1"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100" b="1"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R5:36,788</a:t>
            </a:r>
            <a:r>
              <a:rPr kumimoji="0" lang="ja-JP" altLang="en-US" sz="1100" dirty="0">
                <a:solidFill>
                  <a:schemeClr val="tx1"/>
                </a:solidFill>
                <a:latin typeface="Meiryo UI" panose="020B0604030504040204" pitchFamily="50" charset="-128"/>
                <a:ea typeface="Meiryo UI" panose="020B0604030504040204" pitchFamily="50" charset="-128"/>
                <a:cs typeface="ＭＳ Ｐゴシック" panose="020B0600070205080204" pitchFamily="50" charset="-128"/>
              </a:rPr>
              <a:t>千円　</a:t>
            </a:r>
            <a:endParaRPr kumimoji="0" lang="en-US" altLang="ja-JP" sz="1100" dirty="0">
              <a:solidFill>
                <a:schemeClr val="tx1"/>
              </a:solidFill>
              <a:latin typeface="Meiryo UI" panose="020B0604030504040204" pitchFamily="50" charset="-128"/>
              <a:ea typeface="Meiryo UI" panose="020B0604030504040204" pitchFamily="50" charset="-128"/>
              <a:cs typeface="ＭＳ Ｐゴシック" panose="020B0600070205080204" pitchFamily="50" charset="-128"/>
            </a:endParaRPr>
          </a:p>
          <a:p>
            <a:pPr lvl="0" defTabSz="914400"/>
            <a:r>
              <a:rPr kumimoji="0" lang="ja-JP" altLang="en-US" sz="1100" dirty="0">
                <a:solidFill>
                  <a:schemeClr val="tx1"/>
                </a:solidFill>
                <a:latin typeface="Meiryo UI" panose="020B0604030504040204" pitchFamily="50" charset="-128"/>
                <a:ea typeface="Meiryo UI" panose="020B0604030504040204" pitchFamily="50" charset="-128"/>
                <a:cs typeface="ＭＳ Ｐゴシック" panose="020B0600070205080204" pitchFamily="50" charset="-128"/>
              </a:rPr>
              <a:t>　</a:t>
            </a:r>
            <a:r>
              <a:rPr kumimoji="0" lang="ja-JP" altLang="en-US" sz="1200" dirty="0">
                <a:solidFill>
                  <a:schemeClr val="tx1"/>
                </a:solidFill>
                <a:latin typeface="Meiryo UI" panose="020B0604030504040204" pitchFamily="50" charset="-128"/>
                <a:ea typeface="Meiryo UI" panose="020B0604030504040204" pitchFamily="50" charset="-128"/>
                <a:cs typeface="ＭＳ Ｐゴシック" panose="020B0600070205080204" pitchFamily="50" charset="-128"/>
              </a:rPr>
              <a:t>・バイオプラスチック製品のビジネス化プロジェクトの組成・開発経費の支援</a:t>
            </a:r>
            <a:endParaRPr kumimoji="0" lang="en-US" altLang="ja-JP" sz="1100" spc="-3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23565" defTabSz="1247741">
              <a:spcBef>
                <a:spcPts val="600"/>
              </a:spcBef>
            </a:pPr>
            <a:r>
              <a:rPr lang="ja-JP" altLang="en-US" sz="1400" b="1"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○建築物の環境配慮制度推進事業</a:t>
            </a:r>
            <a:endParaRPr lang="en-US" altLang="ja-JP" sz="1400" b="1"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23565" defTabSz="1247741"/>
            <a:r>
              <a:rPr lang="ja-JP" altLang="en-US" sz="11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 R5:1,648</a:t>
            </a:r>
            <a:r>
              <a:rPr lang="ja-JP" altLang="en-US" sz="11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千円（</a:t>
            </a:r>
            <a:r>
              <a:rPr lang="en-US" altLang="ja-JP" sz="11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R4:1,637</a:t>
            </a:r>
            <a:r>
              <a:rPr lang="ja-JP" altLang="en-US" sz="11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千円）</a:t>
            </a:r>
            <a:endParaRPr lang="en-US" altLang="ja-JP" sz="11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23565" defTabSz="1247741"/>
            <a:r>
              <a:rPr lang="ja-JP" altLang="en-US" sz="1100" spc="-3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spc="-3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1200" spc="-3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気候変動対策推進条例</a:t>
            </a:r>
            <a:r>
              <a:rPr lang="ja-JP" altLang="en-US" sz="1200" spc="-3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に基づき、建築物環境計画書受付、公表及び顕彰制度を実施</a:t>
            </a:r>
            <a:endParaRPr kumimoji="0" lang="en-US" altLang="ja-JP" sz="1200" spc="-3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defTabSz="914400">
              <a:spcBef>
                <a:spcPts val="600"/>
              </a:spcBef>
            </a:pPr>
            <a:r>
              <a:rPr kumimoji="0" lang="ja-JP" altLang="en-US" sz="1400" b="1" spc="-3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○脱炭素型農業推進事業</a:t>
            </a:r>
            <a:r>
              <a:rPr lang="en-US" altLang="ja-JP" sz="1400" b="1"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新規</a:t>
            </a:r>
            <a:r>
              <a:rPr lang="en-US" altLang="ja-JP" sz="1400" b="1"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400" spc="-3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lvl="0" defTabSz="914400"/>
            <a:r>
              <a:rPr kumimoji="0" lang="ja-JP" altLang="en-US" sz="1050" spc="-3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100" spc="-3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R5:4,745</a:t>
            </a:r>
            <a:r>
              <a:rPr kumimoji="0" lang="ja-JP" altLang="en-US" sz="1100" spc="-3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千円　</a:t>
            </a:r>
            <a:endParaRPr kumimoji="0" lang="en-US" altLang="ja-JP" sz="1100" spc="-3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defTabSz="914400"/>
            <a:r>
              <a:rPr kumimoji="0" lang="ja-JP" altLang="en-US" sz="1100" spc="-3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200" spc="-3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・脱炭素農業に取組む農業者を増加させるため、有機農業栽培体系の確立や普及等を実施。</a:t>
            </a:r>
            <a:endParaRPr kumimoji="0" lang="en-US" altLang="ja-JP" sz="1200" spc="-3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389914" y="984176"/>
            <a:ext cx="4181580" cy="345526"/>
          </a:xfrm>
          <a:prstGeom prst="rect">
            <a:avLst/>
          </a:prstGeom>
          <a:solidFill>
            <a:srgbClr val="0066FF"/>
          </a:solidFill>
          <a:ln>
            <a:noFill/>
          </a:ln>
        </p:spPr>
        <p:txBody>
          <a:bodyPr wrap="square" rtlCol="0">
            <a:spAutoFit/>
          </a:bodyPr>
          <a:lstStyle/>
          <a:p>
            <a:r>
              <a:rPr lang="ja-JP" altLang="en-US" sz="1600" dirty="0">
                <a:solidFill>
                  <a:schemeClr val="bg1"/>
                </a:solidFill>
                <a:latin typeface="Meiryo UI" panose="020B0604030504040204" pitchFamily="50" charset="-128"/>
                <a:ea typeface="Meiryo UI" panose="020B0604030504040204" pitchFamily="50" charset="-128"/>
              </a:rPr>
              <a:t>②事業者における脱炭素化に向けた取組促進</a:t>
            </a:r>
            <a:endParaRPr lang="en-US" altLang="ja-JP" sz="1600" dirty="0">
              <a:solidFill>
                <a:schemeClr val="bg1"/>
              </a:solidFill>
              <a:latin typeface="Meiryo UI" panose="020B0604030504040204" pitchFamily="50" charset="-128"/>
              <a:ea typeface="Meiryo UI" panose="020B0604030504040204" pitchFamily="50" charset="-128"/>
            </a:endParaRPr>
          </a:p>
        </p:txBody>
      </p:sp>
      <p:sp>
        <p:nvSpPr>
          <p:cNvPr id="16" name="角丸四角形 15"/>
          <p:cNvSpPr/>
          <p:nvPr/>
        </p:nvSpPr>
        <p:spPr>
          <a:xfrm>
            <a:off x="280120" y="6369918"/>
            <a:ext cx="5884790" cy="2585026"/>
          </a:xfrm>
          <a:prstGeom prst="roundRect">
            <a:avLst>
              <a:gd name="adj" fmla="val 6654"/>
            </a:avLst>
          </a:prstGeom>
          <a:solidFill>
            <a:srgbClr val="99FF99"/>
          </a:solidFill>
          <a:ln w="12700"/>
          <a:effectLst/>
        </p:spPr>
        <p:style>
          <a:lnRef idx="1">
            <a:schemeClr val="accent1"/>
          </a:lnRef>
          <a:fillRef idx="2">
            <a:schemeClr val="accent1"/>
          </a:fillRef>
          <a:effectRef idx="1">
            <a:schemeClr val="accent1"/>
          </a:effectRef>
          <a:fontRef idx="minor">
            <a:schemeClr val="dk1"/>
          </a:fontRef>
        </p:style>
        <p:txBody>
          <a:bodyPr wrap="square" lIns="63910" tIns="36000" rIns="63910" bIns="36000" rtlCol="0" anchor="t">
            <a:spAutoFit/>
          </a:bodyPr>
          <a:lstStyle/>
          <a:p>
            <a:pPr defTabSz="914400"/>
            <a:r>
              <a:rPr kumimoji="0" lang="ja-JP" altLang="ja-JP" sz="1400" b="1" dirty="0">
                <a:solidFill>
                  <a:schemeClr val="tx1"/>
                </a:solidFill>
                <a:latin typeface="Meiryo UI" panose="020B0604030504040204" pitchFamily="50" charset="-128"/>
                <a:ea typeface="Meiryo UI" panose="020B0604030504040204" pitchFamily="50" charset="-128"/>
                <a:cs typeface="ＭＳ Ｐゴシック" panose="020B0600070205080204" pitchFamily="50" charset="-128"/>
              </a:rPr>
              <a:t>○</a:t>
            </a:r>
            <a:r>
              <a:rPr kumimoji="0" lang="ja-JP" altLang="en-US" sz="1400" b="1" dirty="0">
                <a:solidFill>
                  <a:schemeClr val="tx1"/>
                </a:solidFill>
                <a:latin typeface="Meiryo UI" panose="020B0604030504040204" pitchFamily="50" charset="-128"/>
                <a:ea typeface="Meiryo UI" panose="020B0604030504040204" pitchFamily="50" charset="-128"/>
                <a:cs typeface="ＭＳ Ｐゴシック" panose="020B0600070205080204" pitchFamily="50" charset="-128"/>
              </a:rPr>
              <a:t>気候変動対策推進</a:t>
            </a:r>
            <a:r>
              <a:rPr kumimoji="0" lang="ja-JP" altLang="ja-JP" sz="1400" b="1" dirty="0">
                <a:solidFill>
                  <a:schemeClr val="tx1"/>
                </a:solidFill>
                <a:latin typeface="Meiryo UI" panose="020B0604030504040204" pitchFamily="50" charset="-128"/>
                <a:ea typeface="Meiryo UI" panose="020B0604030504040204" pitchFamily="50" charset="-128"/>
                <a:cs typeface="ＭＳ Ｐゴシック" panose="020B0600070205080204" pitchFamily="50" charset="-128"/>
              </a:rPr>
              <a:t>条例</a:t>
            </a:r>
            <a:r>
              <a:rPr kumimoji="0" lang="ja-JP" altLang="en-US" sz="1400" b="1" dirty="0">
                <a:solidFill>
                  <a:schemeClr val="tx1"/>
                </a:solidFill>
                <a:latin typeface="Meiryo UI" panose="020B0604030504040204" pitchFamily="50" charset="-128"/>
                <a:ea typeface="Meiryo UI" panose="020B0604030504040204" pitchFamily="50" charset="-128"/>
                <a:cs typeface="ＭＳ Ｐゴシック" panose="020B0600070205080204" pitchFamily="50" charset="-128"/>
              </a:rPr>
              <a:t>に基づく事業者の取組みの促進</a:t>
            </a:r>
            <a:r>
              <a:rPr lang="en-US" altLang="ja-JP" sz="1400" b="1"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再掲</a:t>
            </a:r>
            <a:r>
              <a:rPr lang="en-US" altLang="ja-JP" sz="1400" b="1"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defTabSz="914400"/>
            <a:r>
              <a:rPr lang="ja-JP" altLang="en-US" sz="1400" b="1"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b="1"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R5:2,844</a:t>
            </a:r>
            <a:r>
              <a:rPr lang="ja-JP" altLang="en-US" sz="11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千円</a:t>
            </a:r>
            <a:r>
              <a:rPr kumimoji="0" lang="ja-JP" altLang="ja-JP" sz="1100" dirty="0">
                <a:solidFill>
                  <a:schemeClr val="tx1"/>
                </a:solidFill>
                <a:latin typeface="Meiryo UI" panose="020B0604030504040204" pitchFamily="50" charset="-128"/>
                <a:ea typeface="Meiryo UI" panose="020B0604030504040204" pitchFamily="50" charset="-128"/>
                <a:cs typeface="ＭＳ Ｐゴシック" panose="020B0600070205080204" pitchFamily="50" charset="-128"/>
              </a:rPr>
              <a:t>（</a:t>
            </a:r>
            <a:r>
              <a:rPr kumimoji="0" lang="en-US" altLang="ja-JP" sz="1100" dirty="0">
                <a:solidFill>
                  <a:schemeClr val="tx1"/>
                </a:solidFill>
                <a:latin typeface="Meiryo UI" panose="020B0604030504040204" pitchFamily="50" charset="-128"/>
                <a:ea typeface="Meiryo UI" panose="020B0604030504040204" pitchFamily="50" charset="-128"/>
                <a:cs typeface="ＭＳ Ｐゴシック" panose="020B0600070205080204" pitchFamily="50" charset="-128"/>
              </a:rPr>
              <a:t>R4:2,307</a:t>
            </a:r>
            <a:r>
              <a:rPr kumimoji="0" lang="ja-JP" altLang="en-US" sz="1100" dirty="0">
                <a:solidFill>
                  <a:schemeClr val="tx1"/>
                </a:solidFill>
                <a:latin typeface="Meiryo UI" panose="020B0604030504040204" pitchFamily="50" charset="-128"/>
                <a:ea typeface="Meiryo UI" panose="020B0604030504040204" pitchFamily="50" charset="-128"/>
                <a:cs typeface="ＭＳ Ｐゴシック" panose="020B0600070205080204" pitchFamily="50" charset="-128"/>
              </a:rPr>
              <a:t>千円）</a:t>
            </a:r>
            <a:endParaRPr lang="en-US" altLang="ja-JP" sz="1100" b="1"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defTabSz="914400">
              <a:spcBef>
                <a:spcPts val="600"/>
              </a:spcBef>
            </a:pPr>
            <a:r>
              <a:rPr lang="ja-JP" altLang="en-US" sz="1400" b="1"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○万博を契機としたバス事業者の脱炭素化促進事業</a:t>
            </a:r>
            <a:r>
              <a:rPr lang="en-US" altLang="ja-JP" sz="1400" b="1"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lvl="0" defTabSz="914400"/>
            <a:r>
              <a:rPr lang="ja-JP" altLang="en-US" sz="1400" b="1"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b="1"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R5:917,000</a:t>
            </a:r>
            <a:r>
              <a:rPr lang="ja-JP" altLang="en-US" sz="11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千円（</a:t>
            </a:r>
            <a:r>
              <a:rPr lang="en-US" altLang="ja-JP" sz="11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R4:503,000</a:t>
            </a:r>
            <a:r>
              <a:rPr lang="ja-JP" altLang="en-US" sz="11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千円）　</a:t>
            </a:r>
            <a:endParaRPr lang="en-US" altLang="ja-JP" sz="11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defTabSz="914400"/>
            <a:r>
              <a:rPr lang="ja-JP" altLang="en-US" sz="12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　・府域のバス事業者等に対して</a:t>
            </a:r>
            <a:r>
              <a:rPr lang="en-US" altLang="ja-JP" sz="12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EV</a:t>
            </a:r>
            <a:r>
              <a:rPr lang="ja-JP" altLang="en-US" sz="12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バス・</a:t>
            </a:r>
            <a:r>
              <a:rPr lang="en-US" altLang="ja-JP" sz="12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FC</a:t>
            </a:r>
            <a:r>
              <a:rPr lang="ja-JP" altLang="en-US" sz="12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バスの導入費用の一部を補助</a:t>
            </a:r>
            <a:endParaRPr lang="en-US" altLang="ja-JP" sz="12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defTabSz="914400">
              <a:spcBef>
                <a:spcPts val="600"/>
              </a:spcBef>
            </a:pPr>
            <a:r>
              <a:rPr kumimoji="0" lang="ja-JP" altLang="en-US" sz="1400" b="1"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○充電インフラ拡充事業</a:t>
            </a:r>
            <a:endParaRPr kumimoji="0" lang="en-US" altLang="ja-JP" sz="1400" b="1"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defTabSz="914400"/>
            <a:r>
              <a:rPr kumimoji="0" lang="ja-JP" altLang="en-US" sz="1100" b="1"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1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1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R5:50,000</a:t>
            </a:r>
            <a:r>
              <a:rPr kumimoji="0" lang="ja-JP" altLang="en-US" sz="11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千円（</a:t>
            </a:r>
            <a:r>
              <a:rPr kumimoji="0" lang="en-US" altLang="ja-JP" sz="11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R4</a:t>
            </a:r>
            <a:r>
              <a:rPr kumimoji="0" lang="ja-JP" altLang="en-US" sz="11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1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200,000</a:t>
            </a:r>
            <a:r>
              <a:rPr kumimoji="0" lang="ja-JP" altLang="en-US" sz="11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千円）　</a:t>
            </a:r>
            <a:endParaRPr kumimoji="0" lang="en-US" altLang="ja-JP" sz="11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defTabSz="914400"/>
            <a:r>
              <a:rPr kumimoji="0" lang="ja-JP" altLang="en-US" sz="11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2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・集客施設等における充電設備の設置費用の一部を補助</a:t>
            </a:r>
            <a:endParaRPr kumimoji="0" lang="en-US" altLang="ja-JP" sz="12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23565" defTabSz="1247741">
              <a:spcBef>
                <a:spcPts val="600"/>
              </a:spcBef>
            </a:pPr>
            <a:r>
              <a:rPr lang="ja-JP" altLang="en-US" sz="1400" b="1"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○乗車体験を通じたゼロエミッション車普及促進事業</a:t>
            </a:r>
            <a:r>
              <a:rPr lang="en-US" altLang="ja-JP" sz="14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indent="-123565" defTabSz="1247741"/>
            <a:r>
              <a:rPr lang="ja-JP" altLang="en-US" sz="105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R5:5,161</a:t>
            </a:r>
            <a:r>
              <a:rPr lang="ja-JP" altLang="en-US" sz="11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千円（</a:t>
            </a:r>
            <a:r>
              <a:rPr lang="en-US" altLang="ja-JP" sz="11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R4:5,161</a:t>
            </a:r>
            <a:r>
              <a:rPr lang="ja-JP" altLang="en-US" sz="11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千円）　</a:t>
            </a:r>
            <a:br>
              <a:rPr lang="en-US" altLang="ja-JP" sz="11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lang="ja-JP" altLang="en-US" sz="11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・カーシェア・自動車ディーラーにおいて走行性能や充放電機能等の体験を提供</a:t>
            </a:r>
            <a:endParaRPr lang="en-US" altLang="ja-JP" sz="12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6605135" y="984176"/>
            <a:ext cx="4620199" cy="338554"/>
          </a:xfrm>
          <a:prstGeom prst="rect">
            <a:avLst/>
          </a:prstGeom>
          <a:solidFill>
            <a:srgbClr val="0066FF"/>
          </a:solidFill>
          <a:ln>
            <a:noFill/>
          </a:ln>
        </p:spPr>
        <p:txBody>
          <a:bodyPr wrap="square" rtlCol="0">
            <a:spAutoFit/>
          </a:bodyPr>
          <a:lstStyle/>
          <a:p>
            <a:r>
              <a:rPr lang="ja-JP" altLang="en-US" sz="1600" dirty="0">
                <a:solidFill>
                  <a:schemeClr val="bg1"/>
                </a:solidFill>
                <a:latin typeface="Meiryo UI" panose="020B0604030504040204" pitchFamily="50" charset="-128"/>
                <a:ea typeface="Meiryo UI" panose="020B0604030504040204" pitchFamily="50" charset="-128"/>
              </a:rPr>
              <a:t>④輸送・移動における脱炭素化に向けた取組促進</a:t>
            </a:r>
            <a:endParaRPr kumimoji="1" lang="ja-JP" altLang="en-US" sz="1600" dirty="0">
              <a:solidFill>
                <a:schemeClr val="bg1"/>
              </a:solidFill>
              <a:latin typeface="Meiryo UI" panose="020B0604030504040204" pitchFamily="50" charset="-128"/>
              <a:ea typeface="Meiryo UI" panose="020B0604030504040204" pitchFamily="50" charset="-128"/>
            </a:endParaRPr>
          </a:p>
        </p:txBody>
      </p:sp>
      <p:sp>
        <p:nvSpPr>
          <p:cNvPr id="18" name="角丸四角形 17"/>
          <p:cNvSpPr/>
          <p:nvPr/>
        </p:nvSpPr>
        <p:spPr>
          <a:xfrm>
            <a:off x="6313714" y="1344216"/>
            <a:ext cx="6238667" cy="2943417"/>
          </a:xfrm>
          <a:prstGeom prst="roundRect">
            <a:avLst>
              <a:gd name="adj" fmla="val 9761"/>
            </a:avLst>
          </a:prstGeom>
          <a:solidFill>
            <a:srgbClr val="99FF99"/>
          </a:solidFill>
          <a:ln w="12700"/>
          <a:effectLst/>
        </p:spPr>
        <p:style>
          <a:lnRef idx="1">
            <a:schemeClr val="accent1"/>
          </a:lnRef>
          <a:fillRef idx="2">
            <a:schemeClr val="accent1"/>
          </a:fillRef>
          <a:effectRef idx="1">
            <a:schemeClr val="accent1"/>
          </a:effectRef>
          <a:fontRef idx="minor">
            <a:schemeClr val="dk1"/>
          </a:fontRef>
        </p:style>
        <p:txBody>
          <a:bodyPr wrap="square" lIns="63910" tIns="36000" rIns="63910" bIns="36000" rtlCol="0" anchor="t">
            <a:noAutofit/>
          </a:bodyPr>
          <a:lstStyle/>
          <a:p>
            <a:pPr lvl="0" defTabSz="914400"/>
            <a:r>
              <a:rPr kumimoji="0" lang="ja-JP" altLang="ja-JP" sz="1400" b="1" dirty="0">
                <a:solidFill>
                  <a:prstClr val="black"/>
                </a:solidFill>
                <a:latin typeface="Meiryo UI" panose="020B0604030504040204" pitchFamily="50" charset="-128"/>
                <a:ea typeface="Meiryo UI" panose="020B0604030504040204" pitchFamily="50" charset="-128"/>
                <a:cs typeface="ＭＳ Ｐゴシック" panose="020B0600070205080204" pitchFamily="50" charset="-128"/>
              </a:rPr>
              <a:t>○</a:t>
            </a:r>
            <a:r>
              <a:rPr kumimoji="0" lang="en-US" altLang="ja-JP" sz="1400" b="1" dirty="0">
                <a:solidFill>
                  <a:prstClr val="black"/>
                </a:solidFill>
                <a:latin typeface="Meiryo UI" panose="020B0604030504040204" pitchFamily="50" charset="-128"/>
                <a:ea typeface="Meiryo UI" panose="020B0604030504040204" pitchFamily="50" charset="-128"/>
                <a:cs typeface="ＭＳ Ｐゴシック" panose="020B0600070205080204" pitchFamily="50" charset="-128"/>
              </a:rPr>
              <a:t>AI</a:t>
            </a:r>
            <a:r>
              <a:rPr kumimoji="0" lang="ja-JP" altLang="en-US" sz="1400" b="1" dirty="0">
                <a:solidFill>
                  <a:prstClr val="black"/>
                </a:solidFill>
                <a:latin typeface="Meiryo UI" panose="020B0604030504040204" pitchFamily="50" charset="-128"/>
                <a:ea typeface="Meiryo UI" panose="020B0604030504040204" pitchFamily="50" charset="-128"/>
                <a:cs typeface="ＭＳ Ｐゴシック" panose="020B0600070205080204" pitchFamily="50" charset="-128"/>
              </a:rPr>
              <a:t>オンデマンド交通モデル事業費補助</a:t>
            </a:r>
            <a:r>
              <a:rPr kumimoji="0" lang="en-US" altLang="ja-JP" sz="1400" b="1" dirty="0">
                <a:solidFill>
                  <a:prstClr val="black"/>
                </a:solidFill>
                <a:latin typeface="Meiryo UI" panose="020B0604030504040204" pitchFamily="50" charset="-128"/>
                <a:ea typeface="Meiryo UI" panose="020B0604030504040204" pitchFamily="50" charset="-128"/>
                <a:cs typeface="ＭＳ Ｐゴシック" panose="020B0600070205080204" pitchFamily="50" charset="-128"/>
              </a:rPr>
              <a:t>※</a:t>
            </a:r>
          </a:p>
          <a:p>
            <a:pPr lvl="0" defTabSz="914400"/>
            <a:r>
              <a:rPr kumimoji="0" lang="ja-JP" altLang="en-US" sz="1400" b="1" dirty="0">
                <a:solidFill>
                  <a:prstClr val="black"/>
                </a:solidFill>
                <a:latin typeface="Meiryo UI" panose="020B0604030504040204" pitchFamily="50" charset="-128"/>
                <a:ea typeface="Meiryo UI" panose="020B0604030504040204" pitchFamily="50" charset="-128"/>
                <a:cs typeface="ＭＳ Ｐゴシック" panose="020B0600070205080204" pitchFamily="50" charset="-128"/>
              </a:rPr>
              <a:t>　</a:t>
            </a:r>
            <a:r>
              <a:rPr kumimoji="0" lang="ja-JP" altLang="en-US" sz="1100" b="1" dirty="0">
                <a:solidFill>
                  <a:prstClr val="black"/>
                </a:solidFill>
                <a:latin typeface="Meiryo UI" panose="020B0604030504040204" pitchFamily="50" charset="-128"/>
                <a:ea typeface="Meiryo UI" panose="020B0604030504040204" pitchFamily="50" charset="-128"/>
                <a:cs typeface="ＭＳ Ｐゴシック" panose="020B0600070205080204" pitchFamily="50" charset="-128"/>
              </a:rPr>
              <a:t>　</a:t>
            </a:r>
            <a:r>
              <a:rPr kumimoji="0" lang="en-US" altLang="ja-JP" sz="1100" dirty="0">
                <a:solidFill>
                  <a:prstClr val="black"/>
                </a:solidFill>
                <a:latin typeface="Meiryo UI" panose="020B0604030504040204" pitchFamily="50" charset="-128"/>
                <a:ea typeface="Meiryo UI" panose="020B0604030504040204" pitchFamily="50" charset="-128"/>
                <a:cs typeface="ＭＳ Ｐゴシック" panose="020B0600070205080204" pitchFamily="50" charset="-128"/>
              </a:rPr>
              <a:t>R5</a:t>
            </a:r>
            <a:r>
              <a:rPr kumimoji="0" lang="ja-JP" altLang="en-US" sz="1100" dirty="0">
                <a:solidFill>
                  <a:prstClr val="black"/>
                </a:solidFill>
                <a:latin typeface="Meiryo UI" panose="020B0604030504040204" pitchFamily="50" charset="-128"/>
                <a:ea typeface="Meiryo UI" panose="020B0604030504040204" pitchFamily="50" charset="-128"/>
                <a:cs typeface="ＭＳ Ｐゴシック" panose="020B0600070205080204" pitchFamily="50" charset="-128"/>
              </a:rPr>
              <a:t>：</a:t>
            </a:r>
            <a:r>
              <a:rPr kumimoji="0" lang="en-US" altLang="ja-JP" sz="1100" dirty="0">
                <a:solidFill>
                  <a:prstClr val="black"/>
                </a:solidFill>
                <a:latin typeface="Meiryo UI" panose="020B0604030504040204" pitchFamily="50" charset="-128"/>
                <a:ea typeface="Meiryo UI" panose="020B0604030504040204" pitchFamily="50" charset="-128"/>
                <a:cs typeface="ＭＳ Ｐゴシック" panose="020B0600070205080204" pitchFamily="50" charset="-128"/>
              </a:rPr>
              <a:t>30,142</a:t>
            </a:r>
            <a:r>
              <a:rPr kumimoji="0" lang="ja-JP" altLang="en-US" sz="1100" dirty="0">
                <a:solidFill>
                  <a:prstClr val="black"/>
                </a:solidFill>
                <a:latin typeface="Meiryo UI" panose="020B0604030504040204" pitchFamily="50" charset="-128"/>
                <a:ea typeface="Meiryo UI" panose="020B0604030504040204" pitchFamily="50" charset="-128"/>
                <a:cs typeface="ＭＳ Ｐゴシック" panose="020B0600070205080204" pitchFamily="50" charset="-128"/>
              </a:rPr>
              <a:t>千円（</a:t>
            </a:r>
            <a:r>
              <a:rPr kumimoji="0" lang="en-US" altLang="ja-JP" sz="1100" dirty="0">
                <a:solidFill>
                  <a:prstClr val="black"/>
                </a:solidFill>
                <a:latin typeface="Meiryo UI" panose="020B0604030504040204" pitchFamily="50" charset="-128"/>
                <a:ea typeface="Meiryo UI" panose="020B0604030504040204" pitchFamily="50" charset="-128"/>
                <a:cs typeface="ＭＳ Ｐゴシック" panose="020B0600070205080204" pitchFamily="50" charset="-128"/>
              </a:rPr>
              <a:t>R4</a:t>
            </a:r>
            <a:r>
              <a:rPr kumimoji="0" lang="ja-JP" altLang="en-US" sz="1100" dirty="0">
                <a:solidFill>
                  <a:prstClr val="black"/>
                </a:solidFill>
                <a:latin typeface="Meiryo UI" panose="020B0604030504040204" pitchFamily="50" charset="-128"/>
                <a:ea typeface="Meiryo UI" panose="020B0604030504040204" pitchFamily="50" charset="-128"/>
                <a:cs typeface="ＭＳ Ｐゴシック" panose="020B0600070205080204" pitchFamily="50" charset="-128"/>
              </a:rPr>
              <a:t>：</a:t>
            </a:r>
            <a:r>
              <a:rPr kumimoji="0" lang="en-US" altLang="ja-JP" sz="1100" dirty="0">
                <a:solidFill>
                  <a:prstClr val="black"/>
                </a:solidFill>
                <a:latin typeface="Meiryo UI" panose="020B0604030504040204" pitchFamily="50" charset="-128"/>
                <a:ea typeface="Meiryo UI" panose="020B0604030504040204" pitchFamily="50" charset="-128"/>
                <a:cs typeface="ＭＳ Ｐゴシック" panose="020B0600070205080204" pitchFamily="50" charset="-128"/>
              </a:rPr>
              <a:t>25,142</a:t>
            </a:r>
            <a:r>
              <a:rPr kumimoji="0" lang="ja-JP" altLang="en-US" sz="1100" dirty="0">
                <a:solidFill>
                  <a:prstClr val="black"/>
                </a:solidFill>
                <a:latin typeface="Meiryo UI" panose="020B0604030504040204" pitchFamily="50" charset="-128"/>
                <a:ea typeface="Meiryo UI" panose="020B0604030504040204" pitchFamily="50" charset="-128"/>
                <a:cs typeface="ＭＳ Ｐゴシック" panose="020B0600070205080204" pitchFamily="50" charset="-128"/>
              </a:rPr>
              <a:t>千円）　スマートシティ戦略部　地域戦略推進課</a:t>
            </a:r>
            <a:endParaRPr kumimoji="0" lang="en-US" altLang="ja-JP" sz="1100" dirty="0">
              <a:solidFill>
                <a:prstClr val="black"/>
              </a:solidFill>
              <a:latin typeface="Meiryo UI" panose="020B0604030504040204" pitchFamily="50" charset="-128"/>
              <a:ea typeface="Meiryo UI" panose="020B0604030504040204" pitchFamily="50" charset="-128"/>
              <a:cs typeface="ＭＳ Ｐゴシック" panose="020B0600070205080204" pitchFamily="50" charset="-128"/>
            </a:endParaRPr>
          </a:p>
          <a:p>
            <a:pPr marL="180000" lvl="0" indent="-180000" defTabSz="914400"/>
            <a:r>
              <a:rPr kumimoji="0" lang="ja-JP" altLang="en-US" sz="1200" dirty="0">
                <a:ln w="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200" dirty="0">
                <a:ln w="0"/>
                <a:solidFill>
                  <a:prstClr val="black"/>
                </a:solidFill>
                <a:latin typeface="Meiryo UI" panose="020B0604030504040204" pitchFamily="50" charset="-128"/>
                <a:ea typeface="Meiryo UI" panose="020B0604030504040204" pitchFamily="50" charset="-128"/>
                <a:cs typeface="Meiryo UI" panose="020B0604030504040204" pitchFamily="50" charset="-128"/>
              </a:rPr>
              <a:t>AI</a:t>
            </a:r>
            <a:r>
              <a:rPr kumimoji="0" lang="ja-JP" altLang="en-US" sz="1200" dirty="0">
                <a:ln w="0"/>
                <a:solidFill>
                  <a:prstClr val="black"/>
                </a:solidFill>
                <a:latin typeface="Meiryo UI" panose="020B0604030504040204" pitchFamily="50" charset="-128"/>
                <a:ea typeface="Meiryo UI" panose="020B0604030504040204" pitchFamily="50" charset="-128"/>
                <a:cs typeface="Meiryo UI" panose="020B0604030504040204" pitchFamily="50" charset="-128"/>
              </a:rPr>
              <a:t>オンデマンド交通の普及に向け、先行モデルとなる市町村と交通事業者が協力して行う実証事業の一部を補助</a:t>
            </a:r>
            <a:endParaRPr kumimoji="0" lang="en-US" altLang="ja-JP" sz="1200" dirty="0">
              <a:ln w="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914400">
              <a:spcBef>
                <a:spcPts val="600"/>
              </a:spcBef>
            </a:pPr>
            <a:r>
              <a:rPr kumimoji="0" lang="ja-JP" altLang="ja-JP" sz="1400" b="1" dirty="0">
                <a:solidFill>
                  <a:schemeClr val="tx1"/>
                </a:solidFill>
                <a:latin typeface="Meiryo UI" panose="020B0604030504040204" pitchFamily="50" charset="-128"/>
                <a:ea typeface="Meiryo UI" panose="020B0604030504040204" pitchFamily="50" charset="-128"/>
                <a:cs typeface="ＭＳ Ｐゴシック" panose="020B0600070205080204" pitchFamily="50" charset="-128"/>
              </a:rPr>
              <a:t>○</a:t>
            </a:r>
            <a:r>
              <a:rPr kumimoji="0" lang="zh-TW" altLang="en-US" sz="1400" b="1" dirty="0">
                <a:solidFill>
                  <a:schemeClr val="tx1"/>
                </a:solidFill>
                <a:latin typeface="Meiryo UI" panose="020B0604030504040204" pitchFamily="50" charset="-128"/>
                <a:ea typeface="Meiryo UI" panose="020B0604030504040204" pitchFamily="50" charset="-128"/>
                <a:cs typeface="ＭＳ Ｐゴシック" panose="020B0600070205080204" pitchFamily="50" charset="-128"/>
              </a:rPr>
              <a:t>運輸事業振興助成補助金</a:t>
            </a:r>
            <a:r>
              <a:rPr kumimoji="0" lang="en-US" altLang="ja-JP" sz="1400" b="1" dirty="0">
                <a:solidFill>
                  <a:schemeClr val="tx1"/>
                </a:solidFill>
                <a:latin typeface="Meiryo UI" panose="020B0604030504040204" pitchFamily="50" charset="-128"/>
                <a:ea typeface="Meiryo UI" panose="020B0604030504040204" pitchFamily="50" charset="-128"/>
                <a:cs typeface="ＭＳ Ｐゴシック" panose="020B0600070205080204" pitchFamily="50" charset="-128"/>
              </a:rPr>
              <a:t>【</a:t>
            </a:r>
            <a:r>
              <a:rPr kumimoji="0" lang="ja-JP" altLang="en-US" sz="1400" b="1" dirty="0">
                <a:solidFill>
                  <a:schemeClr val="tx1"/>
                </a:solidFill>
                <a:latin typeface="Meiryo UI" panose="020B0604030504040204" pitchFamily="50" charset="-128"/>
                <a:ea typeface="Meiryo UI" panose="020B0604030504040204" pitchFamily="50" charset="-128"/>
                <a:cs typeface="ＭＳ Ｐゴシック" panose="020B0600070205080204" pitchFamily="50" charset="-128"/>
              </a:rPr>
              <a:t>一部新規</a:t>
            </a:r>
            <a:r>
              <a:rPr kumimoji="0" lang="en-US" altLang="ja-JP" sz="1400" b="1" dirty="0">
                <a:solidFill>
                  <a:schemeClr val="tx1"/>
                </a:solidFill>
                <a:latin typeface="Meiryo UI" panose="020B0604030504040204" pitchFamily="50" charset="-128"/>
                <a:ea typeface="Meiryo UI" panose="020B0604030504040204" pitchFamily="50" charset="-128"/>
                <a:cs typeface="ＭＳ Ｐゴシック" panose="020B0600070205080204" pitchFamily="50" charset="-128"/>
              </a:rPr>
              <a:t>】※</a:t>
            </a:r>
          </a:p>
          <a:p>
            <a:pPr lvl="0" defTabSz="914400"/>
            <a:r>
              <a:rPr kumimoji="0" lang="ja-JP" altLang="en-US" sz="1400" b="1" dirty="0">
                <a:solidFill>
                  <a:schemeClr val="tx1"/>
                </a:solidFill>
                <a:latin typeface="Meiryo UI" panose="020B0604030504040204" pitchFamily="50" charset="-128"/>
                <a:ea typeface="Meiryo UI" panose="020B0604030504040204" pitchFamily="50" charset="-128"/>
                <a:cs typeface="ＭＳ Ｐゴシック" panose="020B0600070205080204" pitchFamily="50" charset="-128"/>
              </a:rPr>
              <a:t>　</a:t>
            </a:r>
            <a:r>
              <a:rPr kumimoji="0" lang="ja-JP" altLang="en-US" sz="1100" b="1" dirty="0">
                <a:solidFill>
                  <a:schemeClr val="tx1"/>
                </a:solidFill>
                <a:latin typeface="Meiryo UI" panose="020B0604030504040204" pitchFamily="50" charset="-128"/>
                <a:ea typeface="Meiryo UI" panose="020B0604030504040204" pitchFamily="50" charset="-128"/>
                <a:cs typeface="ＭＳ Ｐゴシック" panose="020B0600070205080204" pitchFamily="50" charset="-128"/>
              </a:rPr>
              <a:t>　</a:t>
            </a:r>
            <a:r>
              <a:rPr kumimoji="0" lang="en-US" altLang="ja-JP" sz="11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R5</a:t>
            </a:r>
            <a:r>
              <a:rPr kumimoji="0" lang="ja-JP" altLang="en-US" sz="11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1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890,608</a:t>
            </a:r>
            <a:r>
              <a:rPr kumimoji="0" lang="ja-JP" altLang="en-US" sz="11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千円（</a:t>
            </a:r>
            <a:r>
              <a:rPr kumimoji="0" lang="en-US" altLang="ja-JP" sz="11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R4</a:t>
            </a:r>
            <a:r>
              <a:rPr kumimoji="0" lang="ja-JP" altLang="en-US" sz="11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1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802,800</a:t>
            </a:r>
            <a:r>
              <a:rPr kumimoji="0" lang="ja-JP" altLang="en-US" sz="11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千円）</a:t>
            </a:r>
          </a:p>
          <a:p>
            <a:pPr marL="180000" lvl="0" indent="-180000" defTabSz="914400"/>
            <a:r>
              <a:rPr kumimoji="0" lang="ja-JP" altLang="en-US" sz="12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2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CO2</a:t>
            </a:r>
            <a:r>
              <a:rPr kumimoji="0" lang="ja-JP" altLang="en-US" sz="12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排出量の多いトラック運送事業者に対し、</a:t>
            </a:r>
            <a:r>
              <a:rPr kumimoji="0" lang="en-US" altLang="ja-JP" sz="12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EV</a:t>
            </a:r>
            <a:r>
              <a:rPr kumimoji="0" lang="ja-JP" altLang="en-US" sz="12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トラックの新規導入及び低燃費タイヤの導入支援を拡充し、脱炭素化に向けた普及啓発を図る。</a:t>
            </a:r>
            <a:endParaRPr kumimoji="0" lang="en-US" altLang="ja-JP" sz="12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defTabSz="914400">
              <a:spcBef>
                <a:spcPts val="600"/>
              </a:spcBef>
            </a:pPr>
            <a:r>
              <a:rPr kumimoji="0" lang="ja-JP" altLang="ja-JP" sz="1400" b="1" dirty="0">
                <a:solidFill>
                  <a:schemeClr val="tx1"/>
                </a:solidFill>
                <a:latin typeface="Meiryo UI" panose="020B0604030504040204" pitchFamily="50" charset="-128"/>
                <a:ea typeface="Meiryo UI" panose="020B0604030504040204" pitchFamily="50" charset="-128"/>
                <a:cs typeface="ＭＳ Ｐゴシック" panose="020B0600070205080204" pitchFamily="50" charset="-128"/>
              </a:rPr>
              <a:t>○</a:t>
            </a:r>
            <a:r>
              <a:rPr kumimoji="0" lang="ja-JP" altLang="en-US" sz="1400" b="1" dirty="0">
                <a:solidFill>
                  <a:schemeClr val="tx1"/>
                </a:solidFill>
                <a:latin typeface="Meiryo UI" panose="020B0604030504040204" pitchFamily="50" charset="-128"/>
                <a:ea typeface="Meiryo UI" panose="020B0604030504040204" pitchFamily="50" charset="-128"/>
                <a:cs typeface="ＭＳ Ｐゴシック" panose="020B0600070205080204" pitchFamily="50" charset="-128"/>
              </a:rPr>
              <a:t>公共交通事業者（バス・タクシー）への支援</a:t>
            </a:r>
            <a:r>
              <a:rPr kumimoji="0" lang="en-US" altLang="ja-JP" sz="1400" b="1" dirty="0">
                <a:solidFill>
                  <a:schemeClr val="tx1"/>
                </a:solidFill>
                <a:latin typeface="Meiryo UI" panose="020B0604030504040204" pitchFamily="50" charset="-128"/>
                <a:ea typeface="Meiryo UI" panose="020B0604030504040204" pitchFamily="50" charset="-128"/>
                <a:cs typeface="ＭＳ Ｐゴシック" panose="020B0600070205080204" pitchFamily="50" charset="-128"/>
              </a:rPr>
              <a:t>※</a:t>
            </a:r>
          </a:p>
          <a:p>
            <a:pPr lvl="0" defTabSz="914400"/>
            <a:r>
              <a:rPr kumimoji="0" lang="ja-JP" altLang="en-US" sz="1400" b="1" dirty="0">
                <a:solidFill>
                  <a:schemeClr val="tx1"/>
                </a:solidFill>
                <a:latin typeface="Meiryo UI" panose="020B0604030504040204" pitchFamily="50" charset="-128"/>
                <a:ea typeface="Meiryo UI" panose="020B0604030504040204" pitchFamily="50" charset="-128"/>
                <a:cs typeface="ＭＳ Ｐゴシック" panose="020B0600070205080204" pitchFamily="50" charset="-128"/>
              </a:rPr>
              <a:t>　　</a:t>
            </a:r>
            <a:r>
              <a:rPr kumimoji="0" lang="en-US" altLang="ja-JP" sz="1100" dirty="0">
                <a:solidFill>
                  <a:schemeClr val="tx1"/>
                </a:solidFill>
                <a:latin typeface="Meiryo UI" panose="020B0604030504040204" pitchFamily="50" charset="-128"/>
                <a:ea typeface="Meiryo UI" panose="020B0604030504040204" pitchFamily="50" charset="-128"/>
                <a:cs typeface="ＭＳ Ｐゴシック" panose="020B0600070205080204" pitchFamily="50" charset="-128"/>
              </a:rPr>
              <a:t>R5</a:t>
            </a:r>
            <a:r>
              <a:rPr kumimoji="0" lang="ja-JP" altLang="en-US" sz="1100" dirty="0">
                <a:solidFill>
                  <a:schemeClr val="tx1"/>
                </a:solidFill>
                <a:latin typeface="Meiryo UI" panose="020B0604030504040204" pitchFamily="50" charset="-128"/>
                <a:ea typeface="Meiryo UI" panose="020B0604030504040204" pitchFamily="50" charset="-128"/>
                <a:cs typeface="ＭＳ Ｐゴシック" panose="020B0600070205080204" pitchFamily="50" charset="-128"/>
              </a:rPr>
              <a:t>：</a:t>
            </a:r>
            <a:r>
              <a:rPr kumimoji="0" lang="en-US" altLang="ja-JP" sz="1100" dirty="0">
                <a:solidFill>
                  <a:schemeClr val="tx1"/>
                </a:solidFill>
                <a:latin typeface="Meiryo UI" panose="020B0604030504040204" pitchFamily="50" charset="-128"/>
                <a:ea typeface="Meiryo UI" panose="020B0604030504040204" pitchFamily="50" charset="-128"/>
                <a:cs typeface="ＭＳ Ｐゴシック" panose="020B0600070205080204" pitchFamily="50" charset="-128"/>
              </a:rPr>
              <a:t>348,600</a:t>
            </a:r>
            <a:r>
              <a:rPr kumimoji="0" lang="ja-JP" altLang="en-US" sz="1100" dirty="0">
                <a:solidFill>
                  <a:schemeClr val="tx1"/>
                </a:solidFill>
                <a:latin typeface="Meiryo UI" panose="020B0604030504040204" pitchFamily="50" charset="-128"/>
                <a:ea typeface="Meiryo UI" panose="020B0604030504040204" pitchFamily="50" charset="-128"/>
                <a:cs typeface="ＭＳ Ｐゴシック" panose="020B0600070205080204" pitchFamily="50" charset="-128"/>
              </a:rPr>
              <a:t>千円</a:t>
            </a:r>
            <a:r>
              <a:rPr lang="ja-JP" altLang="en-US" sz="1100" dirty="0">
                <a:ln w="0"/>
                <a:solidFill>
                  <a:schemeClr val="tx1"/>
                </a:solidFill>
                <a:latin typeface="Meiryo UI" panose="020B0604030504040204" pitchFamily="50" charset="-128"/>
                <a:ea typeface="Meiryo UI" panose="020B0604030504040204" pitchFamily="50" charset="-128"/>
                <a:cs typeface="ＭＳ Ｐゴシック" panose="020B0600070205080204" pitchFamily="50" charset="-128"/>
              </a:rPr>
              <a:t>　</a:t>
            </a:r>
            <a:endParaRPr kumimoji="0" lang="en-US" altLang="ja-JP" sz="1100" dirty="0">
              <a:solidFill>
                <a:schemeClr val="tx1"/>
              </a:solidFill>
              <a:latin typeface="Meiryo UI" panose="020B0604030504040204" pitchFamily="50" charset="-128"/>
              <a:ea typeface="Meiryo UI" panose="020B0604030504040204" pitchFamily="50" charset="-128"/>
              <a:cs typeface="ＭＳ Ｐゴシック" panose="020B0600070205080204" pitchFamily="50" charset="-128"/>
            </a:endParaRPr>
          </a:p>
          <a:p>
            <a:pPr lvl="0" defTabSz="914400"/>
            <a:r>
              <a:rPr kumimoji="0" lang="ja-JP" altLang="en-US" sz="12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　・バス、タクシー事業者を対象に低燃費性能等を有するタイヤの購入費用を一部支援</a:t>
            </a:r>
            <a:endParaRPr kumimoji="0" lang="en-US" altLang="ja-JP" sz="12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16000" lvl="0" indent="-216000" defTabSz="914400"/>
            <a:r>
              <a:rPr kumimoji="0" lang="ja-JP" altLang="en-US" sz="12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2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2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当事業は、</a:t>
            </a:r>
            <a:r>
              <a:rPr kumimoji="0" lang="en-US" altLang="ja-JP" sz="12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R4</a:t>
            </a:r>
            <a:r>
              <a:rPr kumimoji="0" lang="ja-JP" altLang="en-US" sz="12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も実施していたが脱炭素化の推進と位置づけていないため、事業費を記載していない。</a:t>
            </a:r>
            <a:endParaRPr kumimoji="0" lang="en-US" altLang="ja-JP" sz="12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4393842" y="991148"/>
            <a:ext cx="1862814" cy="338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400" dirty="0">
                <a:solidFill>
                  <a:schemeClr val="tx1"/>
                </a:solidFill>
                <a:latin typeface="Meiryo UI" panose="020B0604030504040204" pitchFamily="50" charset="-128"/>
                <a:ea typeface="Meiryo UI" panose="020B0604030504040204" pitchFamily="50" charset="-128"/>
              </a:rPr>
              <a:t>知事重点</a:t>
            </a:r>
            <a:r>
              <a:rPr lang="ja-JP" altLang="en-US" sz="1400" dirty="0">
                <a:solidFill>
                  <a:schemeClr val="tx1"/>
                </a:solidFill>
                <a:latin typeface="Meiryo UI" panose="020B0604030504040204" pitchFamily="50" charset="-128"/>
                <a:ea typeface="Meiryo UI" panose="020B0604030504040204" pitchFamily="50" charset="-128"/>
              </a:rPr>
              <a:t>事業</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34" name="正方形/長方形 33"/>
          <p:cNvSpPr/>
          <p:nvPr/>
        </p:nvSpPr>
        <p:spPr>
          <a:xfrm>
            <a:off x="91303" y="120079"/>
            <a:ext cx="6165481" cy="63256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400" b="1" dirty="0">
              <a:solidFill>
                <a:schemeClr val="bg1"/>
              </a:solidFill>
              <a:latin typeface="Meiryo UI" panose="020B0604030504040204" pitchFamily="50" charset="-128"/>
              <a:ea typeface="Meiryo UI" panose="020B0604030504040204" pitchFamily="50" charset="-128"/>
            </a:endParaRPr>
          </a:p>
          <a:p>
            <a:r>
              <a:rPr lang="ja-JP" altLang="en-US" sz="2400" b="1" dirty="0">
                <a:solidFill>
                  <a:schemeClr val="bg1"/>
                </a:solidFill>
                <a:latin typeface="Meiryo UI" panose="020B0604030504040204" pitchFamily="50" charset="-128"/>
                <a:ea typeface="Meiryo UI" panose="020B0604030504040204" pitchFamily="50" charset="-128"/>
              </a:rPr>
              <a:t>　脱炭素化の推進に向けた府の取組みについて</a:t>
            </a:r>
            <a:endParaRPr lang="ja-JP" altLang="ja-JP" sz="2400" b="1" dirty="0">
              <a:solidFill>
                <a:schemeClr val="bg1"/>
              </a:solidFill>
              <a:latin typeface="Meiryo UI" panose="020B0604030504040204" pitchFamily="50" charset="-128"/>
              <a:ea typeface="Meiryo UI" panose="020B0604030504040204" pitchFamily="50" charset="-128"/>
            </a:endParaRPr>
          </a:p>
          <a:p>
            <a:pPr algn="ctr"/>
            <a:endParaRPr kumimoji="1" lang="ja-JP" altLang="en-US" sz="2400" b="1" dirty="0">
              <a:latin typeface="Meiryo UI" panose="020B0604030504040204" pitchFamily="50" charset="-128"/>
              <a:ea typeface="Meiryo UI" panose="020B0604030504040204" pitchFamily="50" charset="-128"/>
            </a:endParaRPr>
          </a:p>
        </p:txBody>
      </p:sp>
      <p:grpSp>
        <p:nvGrpSpPr>
          <p:cNvPr id="35" name="グループ化 34"/>
          <p:cNvGrpSpPr>
            <a:grpSpLocks noChangeAspect="1"/>
          </p:cNvGrpSpPr>
          <p:nvPr/>
        </p:nvGrpSpPr>
        <p:grpSpPr>
          <a:xfrm>
            <a:off x="6400800" y="192088"/>
            <a:ext cx="5040560" cy="427112"/>
            <a:chOff x="6029203" y="46261"/>
            <a:chExt cx="5407394" cy="460777"/>
          </a:xfrm>
        </p:grpSpPr>
        <p:pic>
          <p:nvPicPr>
            <p:cNvPr id="36" name="図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29203"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図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86991"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図 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00565"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図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57791" y="47840"/>
              <a:ext cx="454912"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図 2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10877" y="50579"/>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図 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67619" y="47840"/>
              <a:ext cx="43943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図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03592" y="47840"/>
              <a:ext cx="439438"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図 2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44328" y="47840"/>
              <a:ext cx="43943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図 3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074083" y="47840"/>
              <a:ext cx="454912"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図 1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522939"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図 4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979397" y="46261"/>
              <a:ext cx="457200" cy="457200"/>
            </a:xfrm>
            <a:prstGeom prst="rect">
              <a:avLst/>
            </a:prstGeom>
          </p:spPr>
        </p:pic>
        <p:pic>
          <p:nvPicPr>
            <p:cNvPr id="47" name="図 4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941707" y="46942"/>
              <a:ext cx="458885" cy="458885"/>
            </a:xfrm>
            <a:prstGeom prst="rect">
              <a:avLst/>
            </a:prstGeom>
          </p:spPr>
        </p:pic>
      </p:grpSp>
      <p:sp>
        <p:nvSpPr>
          <p:cNvPr id="31" name="スライド番号プレースホルダー 56"/>
          <p:cNvSpPr>
            <a:spLocks noGrp="1"/>
          </p:cNvSpPr>
          <p:nvPr>
            <p:ph type="sldNum" sz="quarter" idx="12"/>
          </p:nvPr>
        </p:nvSpPr>
        <p:spPr>
          <a:xfrm>
            <a:off x="12046227" y="8833048"/>
            <a:ext cx="680400" cy="680400"/>
          </a:xfrm>
        </p:spPr>
        <p:txBody>
          <a:bodyPr/>
          <a:lstStyle/>
          <a:p>
            <a:fld id="{260D7C64-4B75-47CE-A9E9-B75BE436869C}" type="slidenum">
              <a:rPr kumimoji="1" lang="ja-JP" altLang="en-US" smtClean="0"/>
              <a:t>11</a:t>
            </a:fld>
            <a:endParaRPr kumimoji="1" lang="ja-JP" altLang="en-US" dirty="0"/>
          </a:p>
        </p:txBody>
      </p:sp>
    </p:spTree>
    <p:extLst>
      <p:ext uri="{BB962C8B-B14F-4D97-AF65-F5344CB8AC3E}">
        <p14:creationId xmlns:p14="http://schemas.microsoft.com/office/powerpoint/2010/main" val="49124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スライド番号プレースホルダー 56"/>
          <p:cNvSpPr>
            <a:spLocks noGrp="1"/>
          </p:cNvSpPr>
          <p:nvPr>
            <p:ph type="sldNum" sz="quarter" idx="12"/>
          </p:nvPr>
        </p:nvSpPr>
        <p:spPr>
          <a:xfrm>
            <a:off x="12046227" y="8833048"/>
            <a:ext cx="680400" cy="680400"/>
          </a:xfrm>
        </p:spPr>
        <p:txBody>
          <a:bodyPr/>
          <a:lstStyle/>
          <a:p>
            <a:fld id="{260D7C64-4B75-47CE-A9E9-B75BE436869C}" type="slidenum">
              <a:rPr kumimoji="1" lang="ja-JP" altLang="en-US" smtClean="0"/>
              <a:t>12</a:t>
            </a:fld>
            <a:endParaRPr kumimoji="1" lang="ja-JP" altLang="en-US" dirty="0"/>
          </a:p>
        </p:txBody>
      </p:sp>
      <p:sp>
        <p:nvSpPr>
          <p:cNvPr id="3" name="正方形/長方形 2"/>
          <p:cNvSpPr/>
          <p:nvPr/>
        </p:nvSpPr>
        <p:spPr>
          <a:xfrm>
            <a:off x="541822" y="1632248"/>
            <a:ext cx="11844605" cy="1384995"/>
          </a:xfrm>
          <a:prstGeom prst="rect">
            <a:avLst/>
          </a:prstGeom>
          <a:noFill/>
          <a:ln>
            <a:solidFill>
              <a:schemeClr val="tx1"/>
            </a:solidFill>
          </a:ln>
        </p:spPr>
        <p:txBody>
          <a:bodyPr wrap="square">
            <a:spAutoFit/>
          </a:bodyPr>
          <a:lstStyle/>
          <a:p>
            <a:pPr fontAlgn="ctr">
              <a:defRPr/>
            </a:pPr>
            <a:r>
              <a:rPr lang="ja-JP" altLang="en-US" sz="2800" b="1" dirty="0">
                <a:latin typeface="Meiryo UI" panose="020B0604030504040204" pitchFamily="50" charset="-128"/>
                <a:ea typeface="Meiryo UI" panose="020B0604030504040204" pitchFamily="50" charset="-128"/>
              </a:rPr>
              <a:t>事業者による脱炭素経営の浸透を図ることをめざし、府内事業者による</a:t>
            </a:r>
            <a:r>
              <a:rPr lang="en-US" altLang="ja-JP" sz="2800" b="1" dirty="0">
                <a:latin typeface="Meiryo UI" panose="020B0604030504040204" pitchFamily="50" charset="-128"/>
                <a:ea typeface="Meiryo UI" panose="020B0604030504040204" pitchFamily="50" charset="-128"/>
              </a:rPr>
              <a:t>CO</a:t>
            </a:r>
            <a:r>
              <a:rPr lang="en-US" altLang="ja-JP" sz="2800" b="1" baseline="-25000"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削減分が効率的にクレジット認証を受けられるスキームをつくり、実践するとともに、万博におけるカーボンニュートラルの実現に貢献する寄附につなげます。</a:t>
            </a:r>
          </a:p>
        </p:txBody>
      </p:sp>
      <p:pic>
        <p:nvPicPr>
          <p:cNvPr id="10" name="図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1386" y="6096744"/>
            <a:ext cx="7111542" cy="1579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二等辺三角形 11"/>
          <p:cNvSpPr/>
          <p:nvPr/>
        </p:nvSpPr>
        <p:spPr>
          <a:xfrm rot="10800000">
            <a:off x="9175492" y="7032840"/>
            <a:ext cx="1477963" cy="15113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608"/>
          </a:p>
        </p:txBody>
      </p:sp>
      <p:sp>
        <p:nvSpPr>
          <p:cNvPr id="13" name="角丸四角形 12"/>
          <p:cNvSpPr/>
          <p:nvPr/>
        </p:nvSpPr>
        <p:spPr>
          <a:xfrm>
            <a:off x="8383317" y="6122814"/>
            <a:ext cx="3850131" cy="883592"/>
          </a:xfrm>
          <a:prstGeom prst="round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50400" rIns="50400"/>
          <a:lstStyle/>
          <a:p>
            <a:pPr>
              <a:defRPr/>
            </a:pPr>
            <a:r>
              <a:rPr lang="ja-JP" altLang="en-US" sz="2400" dirty="0">
                <a:solidFill>
                  <a:schemeClr val="tx1"/>
                </a:solidFill>
                <a:latin typeface="Meiryo UI" panose="020B0604030504040204" pitchFamily="50" charset="-128"/>
                <a:ea typeface="Meiryo UI" panose="020B0604030504040204" pitchFamily="50" charset="-128"/>
              </a:rPr>
              <a:t>✔　事業者等への意向調査</a:t>
            </a:r>
            <a:endParaRPr lang="en-US" altLang="ja-JP" sz="2400" dirty="0">
              <a:solidFill>
                <a:schemeClr val="tx1"/>
              </a:solidFill>
              <a:latin typeface="Meiryo UI" panose="020B0604030504040204" pitchFamily="50" charset="-128"/>
              <a:ea typeface="Meiryo UI" panose="020B0604030504040204" pitchFamily="50" charset="-128"/>
            </a:endParaRPr>
          </a:p>
          <a:p>
            <a:pPr marL="251143" indent="-251143">
              <a:defRPr/>
            </a:pPr>
            <a:r>
              <a:rPr lang="ja-JP" altLang="en-US" sz="2400" dirty="0">
                <a:solidFill>
                  <a:schemeClr val="tx1"/>
                </a:solidFill>
                <a:latin typeface="Meiryo UI" panose="020B0604030504040204" pitchFamily="50" charset="-128"/>
                <a:ea typeface="Meiryo UI" panose="020B0604030504040204" pitchFamily="50" charset="-128"/>
              </a:rPr>
              <a:t>✔　</a:t>
            </a:r>
            <a:r>
              <a:rPr lang="en-US" altLang="ja-JP" sz="2400" dirty="0">
                <a:solidFill>
                  <a:schemeClr val="tx1"/>
                </a:solidFill>
                <a:latin typeface="Meiryo UI" panose="020B0604030504040204" pitchFamily="50" charset="-128"/>
                <a:ea typeface="Meiryo UI" panose="020B0604030504040204" pitchFamily="50" charset="-128"/>
              </a:rPr>
              <a:t>J</a:t>
            </a:r>
            <a:r>
              <a:rPr lang="ja-JP" altLang="en-US" sz="2400" dirty="0">
                <a:solidFill>
                  <a:schemeClr val="tx1"/>
                </a:solidFill>
                <a:latin typeface="Meiryo UI" panose="020B0604030504040204" pitchFamily="50" charset="-128"/>
                <a:ea typeface="Meiryo UI" panose="020B0604030504040204" pitchFamily="50" charset="-128"/>
              </a:rPr>
              <a:t>クレジット認証手続き</a:t>
            </a:r>
            <a:endParaRPr lang="en-US" altLang="ja-JP" sz="2400" dirty="0">
              <a:solidFill>
                <a:schemeClr val="tx1"/>
              </a:solidFill>
              <a:latin typeface="Meiryo UI" panose="020B0604030504040204" pitchFamily="50" charset="-128"/>
              <a:ea typeface="Meiryo UI" panose="020B0604030504040204" pitchFamily="50" charset="-128"/>
            </a:endParaRPr>
          </a:p>
        </p:txBody>
      </p:sp>
      <p:sp>
        <p:nvSpPr>
          <p:cNvPr id="14" name="角丸四角形 13"/>
          <p:cNvSpPr/>
          <p:nvPr/>
        </p:nvSpPr>
        <p:spPr>
          <a:xfrm>
            <a:off x="8401226" y="7211878"/>
            <a:ext cx="3850131" cy="1207193"/>
          </a:xfrm>
          <a:prstGeom prst="roundRect">
            <a:avLst>
              <a:gd name="adj" fmla="val 9285"/>
            </a:avLst>
          </a:prstGeom>
          <a:no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50400" bIns="50400"/>
          <a:lstStyle/>
          <a:p>
            <a:pPr>
              <a:defRPr/>
            </a:pPr>
            <a:r>
              <a:rPr lang="ja-JP" altLang="en-US" sz="2400" dirty="0">
                <a:solidFill>
                  <a:schemeClr val="tx1"/>
                </a:solidFill>
                <a:latin typeface="Meiryo UI" panose="020B0604030504040204" pitchFamily="50" charset="-128"/>
                <a:ea typeface="Meiryo UI" panose="020B0604030504040204" pitchFamily="50" charset="-128"/>
              </a:rPr>
              <a:t>・　削減効果をモニタリング</a:t>
            </a:r>
            <a:endParaRPr lang="en-US" altLang="ja-JP" sz="2400" dirty="0">
              <a:solidFill>
                <a:schemeClr val="tx1"/>
              </a:solidFill>
              <a:latin typeface="Meiryo UI" panose="020B0604030504040204" pitchFamily="50" charset="-128"/>
              <a:ea typeface="Meiryo UI" panose="020B0604030504040204" pitchFamily="50" charset="-128"/>
            </a:endParaRPr>
          </a:p>
          <a:p>
            <a:pPr>
              <a:defRPr/>
            </a:pPr>
            <a:r>
              <a:rPr lang="ja-JP" altLang="en-US" sz="2400" dirty="0">
                <a:solidFill>
                  <a:schemeClr val="tx1"/>
                </a:solidFill>
                <a:latin typeface="Meiryo UI" panose="020B0604030504040204" pitchFamily="50" charset="-128"/>
                <a:ea typeface="Meiryo UI" panose="020B0604030504040204" pitchFamily="50" charset="-128"/>
              </a:rPr>
              <a:t>・　モニタリング結果を集約し、</a:t>
            </a:r>
            <a:endParaRPr lang="en-US" altLang="ja-JP" sz="2400" dirty="0">
              <a:solidFill>
                <a:schemeClr val="tx1"/>
              </a:solidFill>
              <a:latin typeface="Meiryo UI" panose="020B0604030504040204" pitchFamily="50" charset="-128"/>
              <a:ea typeface="Meiryo UI" panose="020B0604030504040204" pitchFamily="50" charset="-128"/>
            </a:endParaRPr>
          </a:p>
          <a:p>
            <a:pPr>
              <a:defRPr/>
            </a:pPr>
            <a:r>
              <a:rPr lang="ja-JP" altLang="en-US" sz="2400" dirty="0">
                <a:solidFill>
                  <a:schemeClr val="tx1"/>
                </a:solidFill>
                <a:latin typeface="Meiryo UI" panose="020B0604030504040204" pitchFamily="50" charset="-128"/>
                <a:ea typeface="Meiryo UI" panose="020B0604030504040204" pitchFamily="50" charset="-128"/>
              </a:rPr>
              <a:t>　　クレジット化</a:t>
            </a:r>
            <a:endParaRPr lang="en-US" altLang="ja-JP" sz="2400" dirty="0">
              <a:solidFill>
                <a:schemeClr val="tx1"/>
              </a:solidFill>
              <a:latin typeface="Meiryo UI" panose="020B0604030504040204" pitchFamily="50" charset="-128"/>
              <a:ea typeface="Meiryo UI" panose="020B0604030504040204" pitchFamily="50" charset="-128"/>
            </a:endParaRPr>
          </a:p>
        </p:txBody>
      </p:sp>
      <p:sp>
        <p:nvSpPr>
          <p:cNvPr id="15" name="テキスト ボックス 1"/>
          <p:cNvSpPr txBox="1">
            <a:spLocks noChangeArrowheads="1"/>
          </p:cNvSpPr>
          <p:nvPr/>
        </p:nvSpPr>
        <p:spPr bwMode="auto">
          <a:xfrm>
            <a:off x="7843250" y="6373340"/>
            <a:ext cx="540068" cy="359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Char char="•"/>
              <a:defRPr kumimoji="1" sz="4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3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6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6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6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6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6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600">
                <a:solidFill>
                  <a:schemeClr val="tx1"/>
                </a:solidFill>
                <a:latin typeface="Arial" panose="020B0604020202020204" pitchFamily="34" charset="0"/>
                <a:ea typeface="ＭＳ Ｐゴシック" panose="020B0600070205080204" pitchFamily="50" charset="-128"/>
              </a:defRPr>
            </a:lvl9pPr>
          </a:lstStyle>
          <a:p>
            <a:pPr>
              <a:lnSpc>
                <a:spcPts val="2800"/>
              </a:lnSpc>
              <a:spcBef>
                <a:spcPct val="0"/>
              </a:spcBef>
              <a:buNone/>
            </a:pPr>
            <a:r>
              <a:rPr lang="en-US" altLang="ja-JP" sz="2520" dirty="0">
                <a:solidFill>
                  <a:srgbClr val="FF0000"/>
                </a:solidFill>
                <a:latin typeface="Meiryo UI" panose="020B0604030504040204" pitchFamily="50" charset="-128"/>
                <a:ea typeface="Meiryo UI" panose="020B0604030504040204" pitchFamily="50" charset="-128"/>
              </a:rPr>
              <a:t>R5</a:t>
            </a:r>
          </a:p>
        </p:txBody>
      </p:sp>
      <p:sp>
        <p:nvSpPr>
          <p:cNvPr id="16" name="テキスト ボックス 1"/>
          <p:cNvSpPr txBox="1">
            <a:spLocks noChangeArrowheads="1"/>
          </p:cNvSpPr>
          <p:nvPr/>
        </p:nvSpPr>
        <p:spPr bwMode="auto">
          <a:xfrm>
            <a:off x="7881162" y="7549596"/>
            <a:ext cx="520065" cy="718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Char char="•"/>
              <a:defRPr kumimoji="1" sz="4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3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6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6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6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6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6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600">
                <a:solidFill>
                  <a:schemeClr val="tx1"/>
                </a:solidFill>
                <a:latin typeface="Arial" panose="020B0604020202020204" pitchFamily="34" charset="0"/>
                <a:ea typeface="ＭＳ Ｐゴシック" panose="020B0600070205080204" pitchFamily="50" charset="-128"/>
              </a:defRPr>
            </a:lvl9pPr>
          </a:lstStyle>
          <a:p>
            <a:pPr>
              <a:lnSpc>
                <a:spcPts val="2800"/>
              </a:lnSpc>
              <a:spcBef>
                <a:spcPct val="0"/>
              </a:spcBef>
              <a:buNone/>
            </a:pPr>
            <a:r>
              <a:rPr lang="en-US" altLang="ja-JP" sz="2520" dirty="0">
                <a:solidFill>
                  <a:srgbClr val="FF0000"/>
                </a:solidFill>
                <a:latin typeface="Meiryo UI" panose="020B0604030504040204" pitchFamily="50" charset="-128"/>
                <a:ea typeface="Meiryo UI" panose="020B0604030504040204" pitchFamily="50" charset="-128"/>
              </a:rPr>
              <a:t>R6</a:t>
            </a:r>
          </a:p>
          <a:p>
            <a:pPr>
              <a:lnSpc>
                <a:spcPts val="2800"/>
              </a:lnSpc>
              <a:spcBef>
                <a:spcPct val="0"/>
              </a:spcBef>
              <a:buNone/>
            </a:pPr>
            <a:r>
              <a:rPr lang="en-US" altLang="ja-JP" sz="2520" dirty="0">
                <a:solidFill>
                  <a:srgbClr val="FF0000"/>
                </a:solidFill>
                <a:latin typeface="Meiryo UI" panose="020B0604030504040204" pitchFamily="50" charset="-128"/>
                <a:ea typeface="Meiryo UI" panose="020B0604030504040204" pitchFamily="50" charset="-128"/>
              </a:rPr>
              <a:t>~7</a:t>
            </a:r>
          </a:p>
        </p:txBody>
      </p:sp>
      <p:sp>
        <p:nvSpPr>
          <p:cNvPr id="17" name="二等辺三角形 16"/>
          <p:cNvSpPr/>
          <p:nvPr/>
        </p:nvSpPr>
        <p:spPr>
          <a:xfrm rot="10800000">
            <a:off x="9175494" y="8479936"/>
            <a:ext cx="1480185" cy="15113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608"/>
          </a:p>
        </p:txBody>
      </p:sp>
      <p:sp>
        <p:nvSpPr>
          <p:cNvPr id="18" name="角丸四角形 17"/>
          <p:cNvSpPr/>
          <p:nvPr/>
        </p:nvSpPr>
        <p:spPr>
          <a:xfrm>
            <a:off x="8530143" y="8639799"/>
            <a:ext cx="3721214" cy="481281"/>
          </a:xfrm>
          <a:prstGeom prst="roundRect">
            <a:avLst>
              <a:gd name="adj" fmla="val 20818"/>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a:solidFill>
                  <a:schemeClr val="bg1"/>
                </a:solidFill>
                <a:latin typeface="Meiryo UI" panose="020B0604030504040204" pitchFamily="50" charset="-128"/>
                <a:ea typeface="Meiryo UI" panose="020B0604030504040204" pitchFamily="50" charset="-128"/>
              </a:rPr>
              <a:t>万博へのクレジット寄附</a:t>
            </a:r>
          </a:p>
        </p:txBody>
      </p:sp>
      <p:sp>
        <p:nvSpPr>
          <p:cNvPr id="19" name="テキスト ボックス 1"/>
          <p:cNvSpPr txBox="1">
            <a:spLocks noChangeArrowheads="1"/>
          </p:cNvSpPr>
          <p:nvPr/>
        </p:nvSpPr>
        <p:spPr bwMode="auto">
          <a:xfrm>
            <a:off x="7881162" y="8709049"/>
            <a:ext cx="709804" cy="359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spcBef>
                <a:spcPct val="20000"/>
              </a:spcBef>
              <a:buChar char="•"/>
              <a:defRPr kumimoji="1" sz="4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3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6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6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6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6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6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600">
                <a:solidFill>
                  <a:schemeClr val="tx1"/>
                </a:solidFill>
                <a:latin typeface="Arial" panose="020B0604020202020204" pitchFamily="34" charset="0"/>
                <a:ea typeface="ＭＳ Ｐゴシック" panose="020B0600070205080204" pitchFamily="50" charset="-128"/>
              </a:defRPr>
            </a:lvl9pPr>
          </a:lstStyle>
          <a:p>
            <a:pPr>
              <a:lnSpc>
                <a:spcPts val="2800"/>
              </a:lnSpc>
              <a:spcBef>
                <a:spcPct val="0"/>
              </a:spcBef>
              <a:buNone/>
            </a:pPr>
            <a:r>
              <a:rPr lang="en-US" altLang="ja-JP" sz="2520" dirty="0">
                <a:solidFill>
                  <a:srgbClr val="FF0000"/>
                </a:solidFill>
                <a:latin typeface="Meiryo UI" panose="020B0604030504040204" pitchFamily="50" charset="-128"/>
                <a:ea typeface="Meiryo UI" panose="020B0604030504040204" pitchFamily="50" charset="-128"/>
              </a:rPr>
              <a:t>R7</a:t>
            </a:r>
          </a:p>
        </p:txBody>
      </p:sp>
      <p:sp>
        <p:nvSpPr>
          <p:cNvPr id="20" name="正方形/長方形 19"/>
          <p:cNvSpPr/>
          <p:nvPr/>
        </p:nvSpPr>
        <p:spPr>
          <a:xfrm>
            <a:off x="531957" y="3776806"/>
            <a:ext cx="11844605" cy="1815882"/>
          </a:xfrm>
          <a:prstGeom prst="rect">
            <a:avLst/>
          </a:prstGeom>
          <a:noFill/>
          <a:ln>
            <a:solidFill>
              <a:schemeClr val="tx1"/>
            </a:solidFill>
          </a:ln>
        </p:spPr>
        <p:txBody>
          <a:bodyPr wrap="square">
            <a:spAutoFit/>
          </a:bodyPr>
          <a:lstStyle/>
          <a:p>
            <a:pPr marL="126683" indent="-126683" fontAlgn="ctr">
              <a:defRPr/>
            </a:pPr>
            <a:r>
              <a:rPr lang="ja-JP" altLang="en-US" sz="2800" dirty="0">
                <a:latin typeface="Meiryo UI" panose="020B0604030504040204" pitchFamily="50" charset="-128"/>
                <a:ea typeface="Meiryo UI" panose="020B0604030504040204" pitchFamily="50" charset="-128"/>
              </a:rPr>
              <a:t>・府内事業者による対策の実施状況・クレジット化及び万博への寄附に関する意向調査・情報収集</a:t>
            </a:r>
            <a:endParaRPr lang="en-US" altLang="ja-JP" sz="2800" dirty="0">
              <a:latin typeface="Meiryo UI" panose="020B0604030504040204" pitchFamily="50" charset="-128"/>
              <a:ea typeface="Meiryo UI" panose="020B0604030504040204" pitchFamily="50" charset="-128"/>
            </a:endParaRPr>
          </a:p>
          <a:p>
            <a:pPr marL="126683" indent="-126683" fontAlgn="ctr">
              <a:defRPr/>
            </a:pPr>
            <a:r>
              <a:rPr lang="ja-JP" altLang="en-US" sz="2800" dirty="0">
                <a:latin typeface="Meiryo UI" panose="020B0604030504040204" pitchFamily="50" charset="-128"/>
                <a:ea typeface="Meiryo UI" panose="020B0604030504040204" pitchFamily="50" charset="-128"/>
              </a:rPr>
              <a:t>・府のとりまとめによる</a:t>
            </a:r>
            <a:r>
              <a:rPr lang="en-US" altLang="ja-JP" sz="2800" dirty="0">
                <a:latin typeface="Meiryo UI" panose="020B0604030504040204" pitchFamily="50" charset="-128"/>
                <a:ea typeface="Meiryo UI" panose="020B0604030504040204" pitchFamily="50" charset="-128"/>
              </a:rPr>
              <a:t>J</a:t>
            </a:r>
            <a:r>
              <a:rPr lang="ja-JP" altLang="en-US" sz="2800" dirty="0">
                <a:latin typeface="Meiryo UI" panose="020B0604030504040204" pitchFamily="50" charset="-128"/>
                <a:ea typeface="Meiryo UI" panose="020B0604030504040204" pitchFamily="50" charset="-128"/>
              </a:rPr>
              <a:t>クレジット認証手続き（削減対策メニューの選定・プロジェクト申請・登録）</a:t>
            </a:r>
            <a:endParaRPr lang="en-US" altLang="ja-JP" sz="2800" dirty="0">
              <a:latin typeface="Meiryo UI" panose="020B0604030504040204" pitchFamily="50" charset="-128"/>
              <a:ea typeface="Meiryo UI" panose="020B0604030504040204" pitchFamily="50" charset="-128"/>
            </a:endParaRPr>
          </a:p>
        </p:txBody>
      </p:sp>
      <p:sp>
        <p:nvSpPr>
          <p:cNvPr id="21" name="AutoShape 187"/>
          <p:cNvSpPr>
            <a:spLocks noChangeArrowheads="1"/>
          </p:cNvSpPr>
          <p:nvPr/>
        </p:nvSpPr>
        <p:spPr bwMode="auto">
          <a:xfrm>
            <a:off x="424819" y="3135740"/>
            <a:ext cx="2403842" cy="656748"/>
          </a:xfrm>
          <a:prstGeom prst="roundRect">
            <a:avLst>
              <a:gd name="adj" fmla="val 16667"/>
            </a:avLst>
          </a:prstGeom>
          <a:solidFill>
            <a:srgbClr val="002060"/>
          </a:solidFill>
          <a:ln w="9525">
            <a:solidFill>
              <a:schemeClr val="tx1"/>
            </a:solidFill>
            <a:round/>
            <a:headEnd/>
            <a:tailEnd/>
          </a:ln>
          <a:effectLst/>
        </p:spPr>
        <p:txBody>
          <a:bodyPr wrap="none" anchor="ctr"/>
          <a:lstStyle>
            <a:lvl1pPr defTabSz="9620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62025">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6202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620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620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620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620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620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620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None/>
              <a:defRPr/>
            </a:pPr>
            <a:r>
              <a:rPr lang="ja-JP" altLang="en-US" sz="2800" b="1" dirty="0">
                <a:solidFill>
                  <a:schemeClr val="bg1"/>
                </a:solidFill>
                <a:latin typeface="Meiryo UI" panose="020B0604030504040204" pitchFamily="50" charset="-128"/>
                <a:ea typeface="Meiryo UI" panose="020B0604030504040204" pitchFamily="50" charset="-128"/>
              </a:rPr>
              <a:t>事業概要</a:t>
            </a:r>
          </a:p>
        </p:txBody>
      </p:sp>
      <p:sp>
        <p:nvSpPr>
          <p:cNvPr id="22" name="テキスト ボックス 7"/>
          <p:cNvSpPr txBox="1">
            <a:spLocks noChangeArrowheads="1"/>
          </p:cNvSpPr>
          <p:nvPr/>
        </p:nvSpPr>
        <p:spPr bwMode="auto">
          <a:xfrm>
            <a:off x="8018992" y="5664696"/>
            <a:ext cx="5078552"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1200" b="1" i="1">
                <a:solidFill>
                  <a:schemeClr val="tx1"/>
                </a:solidFill>
                <a:latin typeface="Arial" panose="020B0604020202020204" pitchFamily="34" charset="0"/>
                <a:ea typeface="ＭＳ Ｐゴシック" panose="020B0600070205080204" pitchFamily="50" charset="-128"/>
              </a:defRPr>
            </a:lvl1pPr>
            <a:lvl2pPr marL="742950" indent="-285750">
              <a:defRPr kumimoji="1" sz="1200" b="1" i="1">
                <a:solidFill>
                  <a:schemeClr val="tx1"/>
                </a:solidFill>
                <a:latin typeface="Arial" panose="020B0604020202020204" pitchFamily="34" charset="0"/>
                <a:ea typeface="ＭＳ Ｐゴシック" panose="020B0600070205080204" pitchFamily="50" charset="-128"/>
              </a:defRPr>
            </a:lvl2pPr>
            <a:lvl3pPr marL="1143000" indent="-228600">
              <a:defRPr kumimoji="1" sz="1200" b="1" i="1">
                <a:solidFill>
                  <a:schemeClr val="tx1"/>
                </a:solidFill>
                <a:latin typeface="Arial" panose="020B0604020202020204" pitchFamily="34" charset="0"/>
                <a:ea typeface="ＭＳ Ｐゴシック" panose="020B0600070205080204" pitchFamily="50" charset="-128"/>
              </a:defRPr>
            </a:lvl3pPr>
            <a:lvl4pPr marL="1600200" indent="-228600">
              <a:defRPr kumimoji="1" sz="1200" b="1" i="1">
                <a:solidFill>
                  <a:schemeClr val="tx1"/>
                </a:solidFill>
                <a:latin typeface="Arial" panose="020B0604020202020204" pitchFamily="34" charset="0"/>
                <a:ea typeface="ＭＳ Ｐゴシック" panose="020B0600070205080204" pitchFamily="50" charset="-128"/>
              </a:defRPr>
            </a:lvl4pPr>
            <a:lvl5pPr marL="2057400" indent="-228600">
              <a:defRPr kumimoji="1" sz="1200" b="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9pPr>
          </a:lstStyle>
          <a:p>
            <a:r>
              <a:rPr lang="ja-JP" altLang="en-US" sz="2520" b="0" i="0" dirty="0"/>
              <a:t>＜万博までの流れ＞</a:t>
            </a:r>
          </a:p>
        </p:txBody>
      </p:sp>
      <p:sp>
        <p:nvSpPr>
          <p:cNvPr id="23" name="テキスト ボックス 7"/>
          <p:cNvSpPr txBox="1">
            <a:spLocks noChangeArrowheads="1"/>
          </p:cNvSpPr>
          <p:nvPr/>
        </p:nvSpPr>
        <p:spPr bwMode="auto">
          <a:xfrm>
            <a:off x="289386" y="5664696"/>
            <a:ext cx="50785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1200" b="1" i="1">
                <a:solidFill>
                  <a:schemeClr val="tx1"/>
                </a:solidFill>
                <a:latin typeface="Arial" panose="020B0604020202020204" pitchFamily="34" charset="0"/>
                <a:ea typeface="ＭＳ Ｐゴシック" panose="020B0600070205080204" pitchFamily="50" charset="-128"/>
              </a:defRPr>
            </a:lvl1pPr>
            <a:lvl2pPr marL="742950" indent="-285750">
              <a:defRPr kumimoji="1" sz="1200" b="1" i="1">
                <a:solidFill>
                  <a:schemeClr val="tx1"/>
                </a:solidFill>
                <a:latin typeface="Arial" panose="020B0604020202020204" pitchFamily="34" charset="0"/>
                <a:ea typeface="ＭＳ Ｐゴシック" panose="020B0600070205080204" pitchFamily="50" charset="-128"/>
              </a:defRPr>
            </a:lvl2pPr>
            <a:lvl3pPr marL="1143000" indent="-228600">
              <a:defRPr kumimoji="1" sz="1200" b="1" i="1">
                <a:solidFill>
                  <a:schemeClr val="tx1"/>
                </a:solidFill>
                <a:latin typeface="Arial" panose="020B0604020202020204" pitchFamily="34" charset="0"/>
                <a:ea typeface="ＭＳ Ｐゴシック" panose="020B0600070205080204" pitchFamily="50" charset="-128"/>
              </a:defRPr>
            </a:lvl3pPr>
            <a:lvl4pPr marL="1600200" indent="-228600">
              <a:defRPr kumimoji="1" sz="1200" b="1" i="1">
                <a:solidFill>
                  <a:schemeClr val="tx1"/>
                </a:solidFill>
                <a:latin typeface="Arial" panose="020B0604020202020204" pitchFamily="34" charset="0"/>
                <a:ea typeface="ＭＳ Ｐゴシック" panose="020B0600070205080204" pitchFamily="50" charset="-128"/>
              </a:defRPr>
            </a:lvl4pPr>
            <a:lvl5pPr marL="2057400" indent="-228600">
              <a:defRPr kumimoji="1" sz="1200" b="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9pPr>
          </a:lstStyle>
          <a:p>
            <a:r>
              <a:rPr lang="ja-JP" altLang="en-US" sz="2400" b="0" i="0" dirty="0"/>
              <a:t>＜とりまとめイメージ＞</a:t>
            </a:r>
          </a:p>
        </p:txBody>
      </p:sp>
      <p:sp>
        <p:nvSpPr>
          <p:cNvPr id="25" name="正方形/長方形 24"/>
          <p:cNvSpPr/>
          <p:nvPr/>
        </p:nvSpPr>
        <p:spPr>
          <a:xfrm>
            <a:off x="91303" y="120079"/>
            <a:ext cx="6165481" cy="63256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400" b="1" dirty="0">
              <a:solidFill>
                <a:schemeClr val="bg1"/>
              </a:solidFill>
              <a:latin typeface="Meiryo UI" panose="020B0604030504040204" pitchFamily="50" charset="-128"/>
              <a:ea typeface="Meiryo UI" panose="020B0604030504040204" pitchFamily="50" charset="-128"/>
            </a:endParaRPr>
          </a:p>
          <a:p>
            <a:r>
              <a:rPr lang="ja-JP" altLang="en-US" sz="2400" b="1" dirty="0">
                <a:solidFill>
                  <a:schemeClr val="bg1"/>
                </a:solidFill>
                <a:latin typeface="Meiryo UI" panose="020B0604030504040204" pitchFamily="50" charset="-128"/>
                <a:ea typeface="Meiryo UI" panose="020B0604030504040204" pitchFamily="50" charset="-128"/>
              </a:rPr>
              <a:t>　脱炭素化の推進に向けた府の取組みについて</a:t>
            </a:r>
            <a:endParaRPr lang="ja-JP" altLang="ja-JP" sz="2400" b="1" dirty="0">
              <a:solidFill>
                <a:schemeClr val="bg1"/>
              </a:solidFill>
              <a:latin typeface="Meiryo UI" panose="020B0604030504040204" pitchFamily="50" charset="-128"/>
              <a:ea typeface="Meiryo UI" panose="020B0604030504040204" pitchFamily="50" charset="-128"/>
            </a:endParaRPr>
          </a:p>
          <a:p>
            <a:pPr algn="ctr"/>
            <a:endParaRPr kumimoji="1" lang="ja-JP" altLang="en-US" sz="2400" b="1" dirty="0">
              <a:latin typeface="Meiryo UI" panose="020B0604030504040204" pitchFamily="50" charset="-128"/>
              <a:ea typeface="Meiryo UI" panose="020B0604030504040204" pitchFamily="50" charset="-128"/>
            </a:endParaRPr>
          </a:p>
        </p:txBody>
      </p:sp>
      <p:grpSp>
        <p:nvGrpSpPr>
          <p:cNvPr id="26" name="グループ化 25"/>
          <p:cNvGrpSpPr>
            <a:grpSpLocks noChangeAspect="1"/>
          </p:cNvGrpSpPr>
          <p:nvPr/>
        </p:nvGrpSpPr>
        <p:grpSpPr>
          <a:xfrm>
            <a:off x="6400800" y="192088"/>
            <a:ext cx="5040560" cy="427112"/>
            <a:chOff x="6029203" y="46261"/>
            <a:chExt cx="5407394" cy="460777"/>
          </a:xfrm>
        </p:grpSpPr>
        <p:pic>
          <p:nvPicPr>
            <p:cNvPr id="27" name="図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29203"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図 1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86991"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図 1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00565"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図 3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57791" y="47840"/>
              <a:ext cx="454912"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図 2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10877" y="50579"/>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図 2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67619" y="47840"/>
              <a:ext cx="43943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図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203592" y="47840"/>
              <a:ext cx="439438"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図 2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644328" y="47840"/>
              <a:ext cx="43943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図 3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074083" y="47840"/>
              <a:ext cx="454912"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図 1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522939"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図 3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979397" y="46261"/>
              <a:ext cx="457200" cy="457200"/>
            </a:xfrm>
            <a:prstGeom prst="rect">
              <a:avLst/>
            </a:prstGeom>
          </p:spPr>
        </p:pic>
        <p:pic>
          <p:nvPicPr>
            <p:cNvPr id="38" name="図 3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941707" y="46942"/>
              <a:ext cx="458885" cy="458885"/>
            </a:xfrm>
            <a:prstGeom prst="rect">
              <a:avLst/>
            </a:prstGeom>
          </p:spPr>
        </p:pic>
      </p:grpSp>
      <p:sp>
        <p:nvSpPr>
          <p:cNvPr id="39" name="角丸四角形 38"/>
          <p:cNvSpPr/>
          <p:nvPr/>
        </p:nvSpPr>
        <p:spPr bwMode="auto">
          <a:xfrm>
            <a:off x="118970" y="971565"/>
            <a:ext cx="12373616" cy="540287"/>
          </a:xfrm>
          <a:prstGeom prst="roundRect">
            <a:avLst/>
          </a:prstGeom>
          <a:gradFill>
            <a:gsLst>
              <a:gs pos="0">
                <a:srgbClr val="0099FF"/>
              </a:gs>
              <a:gs pos="21000">
                <a:srgbClr val="9FD9FF"/>
              </a:gs>
              <a:gs pos="100000">
                <a:schemeClr val="bg1"/>
              </a:gs>
              <a:gs pos="100000">
                <a:schemeClr val="accent2">
                  <a:tint val="15000"/>
                  <a:satMod val="350000"/>
                </a:schemeClr>
              </a:gs>
            </a:gsLst>
          </a:gradFill>
          <a:ln/>
        </p:spPr>
        <p:style>
          <a:lnRef idx="1">
            <a:schemeClr val="accent2"/>
          </a:lnRef>
          <a:fillRef idx="2">
            <a:schemeClr val="accent2"/>
          </a:fillRef>
          <a:effectRef idx="1">
            <a:schemeClr val="accent2"/>
          </a:effectRef>
          <a:fontRef idx="minor">
            <a:schemeClr val="dk1"/>
          </a:fontRef>
        </p:style>
        <p:txBody>
          <a:bodyPr wrap="square" lIns="109415" tIns="43097" rIns="109415" bIns="0" anchor="ctr">
            <a:noAutofit/>
          </a:bodyPr>
          <a:lstStyle/>
          <a:p>
            <a:pPr algn="ctr">
              <a:defRPr/>
            </a:pPr>
            <a:r>
              <a:rPr lang="ja-JP" altLang="en-US" sz="3200" dirty="0">
                <a:solidFill>
                  <a:schemeClr val="tx1"/>
                </a:solidFill>
                <a:latin typeface="Meiryo UI" panose="020B0604030504040204" pitchFamily="50" charset="-128"/>
                <a:ea typeface="Meiryo UI" panose="020B0604030504040204" pitchFamily="50" charset="-128"/>
                <a:cs typeface="ＭＳ Ｐゴシック" pitchFamily="50" charset="-128"/>
              </a:rPr>
              <a:t>クレジットを活用した事業者による脱炭素経営促進事業</a:t>
            </a:r>
            <a:r>
              <a:rPr lang="en-US" altLang="ja-JP" sz="3200" dirty="0">
                <a:solidFill>
                  <a:schemeClr val="tx1"/>
                </a:solidFill>
                <a:latin typeface="Meiryo UI" panose="020B0604030504040204" pitchFamily="50" charset="-128"/>
                <a:ea typeface="Meiryo UI" panose="020B0604030504040204" pitchFamily="50" charset="-128"/>
                <a:cs typeface="ＭＳ Ｐゴシック" pitchFamily="50" charset="-128"/>
              </a:rPr>
              <a:t>【</a:t>
            </a:r>
            <a:r>
              <a:rPr lang="ja-JP" altLang="en-US" sz="3200" dirty="0">
                <a:solidFill>
                  <a:schemeClr val="tx1"/>
                </a:solidFill>
                <a:latin typeface="Meiryo UI" panose="020B0604030504040204" pitchFamily="50" charset="-128"/>
                <a:ea typeface="Meiryo UI" panose="020B0604030504040204" pitchFamily="50" charset="-128"/>
                <a:cs typeface="ＭＳ Ｐゴシック" pitchFamily="50" charset="-128"/>
              </a:rPr>
              <a:t>新規</a:t>
            </a:r>
            <a:r>
              <a:rPr lang="en-US" altLang="ja-JP" sz="3200" dirty="0">
                <a:solidFill>
                  <a:schemeClr val="tx1"/>
                </a:solidFill>
                <a:latin typeface="Meiryo UI" panose="020B0604030504040204" pitchFamily="50" charset="-128"/>
                <a:ea typeface="Meiryo UI" panose="020B0604030504040204" pitchFamily="50" charset="-128"/>
                <a:cs typeface="ＭＳ Ｐゴシック" pitchFamily="50" charset="-128"/>
              </a:rPr>
              <a:t>】</a:t>
            </a:r>
            <a:endParaRPr kumimoji="0" lang="en-US" altLang="ja-JP" sz="3200" dirty="0">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40" name="AutoShape 187"/>
          <p:cNvSpPr>
            <a:spLocks noChangeArrowheads="1"/>
          </p:cNvSpPr>
          <p:nvPr/>
        </p:nvSpPr>
        <p:spPr bwMode="auto">
          <a:xfrm>
            <a:off x="424819" y="7701827"/>
            <a:ext cx="2376264" cy="618322"/>
          </a:xfrm>
          <a:prstGeom prst="roundRect">
            <a:avLst>
              <a:gd name="adj" fmla="val 16667"/>
            </a:avLst>
          </a:prstGeom>
          <a:solidFill>
            <a:srgbClr val="002060"/>
          </a:solidFill>
          <a:ln w="9525">
            <a:solidFill>
              <a:schemeClr val="tx1"/>
            </a:solidFill>
            <a:round/>
            <a:headEnd/>
            <a:tailEnd/>
          </a:ln>
          <a:effectLst/>
        </p:spPr>
        <p:txBody>
          <a:bodyPr wrap="none" anchor="ctr"/>
          <a:lstStyle>
            <a:lvl1pPr defTabSz="9620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62025">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6202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620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620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620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620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620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620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None/>
              <a:defRPr/>
            </a:pPr>
            <a:r>
              <a:rPr lang="ja-JP" altLang="en-US" sz="2800" b="1" dirty="0">
                <a:solidFill>
                  <a:schemeClr val="bg1"/>
                </a:solidFill>
                <a:latin typeface="Meiryo UI" panose="020B0604030504040204" pitchFamily="50" charset="-128"/>
                <a:ea typeface="Meiryo UI" panose="020B0604030504040204" pitchFamily="50" charset="-128"/>
              </a:rPr>
              <a:t>事業の状況</a:t>
            </a:r>
          </a:p>
        </p:txBody>
      </p:sp>
      <p:sp>
        <p:nvSpPr>
          <p:cNvPr id="41" name="角丸四角形 40"/>
          <p:cNvSpPr/>
          <p:nvPr/>
        </p:nvSpPr>
        <p:spPr>
          <a:xfrm>
            <a:off x="244610" y="8382568"/>
            <a:ext cx="7524342" cy="1026544"/>
          </a:xfrm>
          <a:prstGeom prst="roundRect">
            <a:avLst>
              <a:gd name="adj" fmla="val 9285"/>
            </a:avLst>
          </a:prstGeom>
          <a:no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36000" bIns="36000"/>
          <a:lstStyle/>
          <a:p>
            <a:pPr>
              <a:defRPr/>
            </a:pPr>
            <a:r>
              <a:rPr lang="ja-JP" altLang="en-US" sz="2800" dirty="0">
                <a:solidFill>
                  <a:schemeClr val="tx1"/>
                </a:solidFill>
                <a:latin typeface="Meiryo UI" panose="020B0604030504040204" pitchFamily="50" charset="-128"/>
                <a:ea typeface="Meiryo UI" panose="020B0604030504040204" pitchFamily="50" charset="-128"/>
              </a:rPr>
              <a:t>７月　　　府内事業者への意向調査</a:t>
            </a:r>
            <a:endParaRPr lang="en-US" altLang="ja-JP" sz="2800" dirty="0">
              <a:solidFill>
                <a:schemeClr val="tx1"/>
              </a:solidFill>
              <a:latin typeface="Meiryo UI" panose="020B0604030504040204" pitchFamily="50" charset="-128"/>
              <a:ea typeface="Meiryo UI" panose="020B0604030504040204" pitchFamily="50" charset="-128"/>
            </a:endParaRPr>
          </a:p>
          <a:p>
            <a:pPr>
              <a:defRPr/>
            </a:pPr>
            <a:r>
              <a:rPr lang="ja-JP" altLang="en-US" sz="2800" dirty="0">
                <a:solidFill>
                  <a:schemeClr val="tx1"/>
                </a:solidFill>
                <a:latin typeface="Meiryo UI" panose="020B0604030504040204" pitchFamily="50" charset="-128"/>
                <a:ea typeface="Meiryo UI" panose="020B0604030504040204" pitchFamily="50" charset="-128"/>
              </a:rPr>
              <a:t>８月～　 参加事業者募集、クレジット認証手続き</a:t>
            </a:r>
            <a:endParaRPr lang="en-US" altLang="ja-JP" sz="28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38714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3">
            <a:extLst>
              <a:ext uri="{FF2B5EF4-FFF2-40B4-BE49-F238E27FC236}">
                <a16:creationId xmlns:a16="http://schemas.microsoft.com/office/drawing/2014/main" id="{37040B8F-F0C2-4336-AADB-2219FF24A8EC}"/>
              </a:ext>
            </a:extLst>
          </p:cNvPr>
          <p:cNvSpPr/>
          <p:nvPr/>
        </p:nvSpPr>
        <p:spPr bwMode="auto">
          <a:xfrm>
            <a:off x="229816" y="1632248"/>
            <a:ext cx="12341968" cy="2336170"/>
          </a:xfrm>
          <a:prstGeom prst="roundRect">
            <a:avLst>
              <a:gd name="adj" fmla="val 0"/>
            </a:avLst>
          </a:prstGeom>
          <a:noFill/>
          <a:ln w="19050">
            <a:solidFill>
              <a:srgbClr val="000066"/>
            </a:solidFill>
            <a:miter lim="800000"/>
          </a:ln>
          <a:effectLst/>
        </p:spPr>
        <p:style>
          <a:lnRef idx="1">
            <a:schemeClr val="accent2"/>
          </a:lnRef>
          <a:fillRef idx="2">
            <a:schemeClr val="accent2"/>
          </a:fillRef>
          <a:effectRef idx="1">
            <a:schemeClr val="accent2"/>
          </a:effectRef>
          <a:fontRef idx="minor">
            <a:schemeClr val="dk1"/>
          </a:fontRef>
        </p:style>
        <p:txBody>
          <a:bodyPr wrap="square" lIns="91384" tIns="89988" rIns="91384" bIns="89988" anchor="t">
            <a:spAutoFit/>
          </a:bodyPr>
          <a:lstStyle/>
          <a:p>
            <a:pPr marL="263525" indent="-263525">
              <a:defRPr/>
            </a:pPr>
            <a:r>
              <a:rPr lang="ja-JP" altLang="en-US" sz="2800" b="1" dirty="0">
                <a:latin typeface="Meiryo UI" panose="020B0604030504040204" pitchFamily="50" charset="-128"/>
                <a:ea typeface="Meiryo UI" panose="020B0604030504040204" pitchFamily="50" charset="-128"/>
                <a:cs typeface="メイリオ" panose="020B0604030504040204" pitchFamily="50" charset="-128"/>
              </a:rPr>
              <a:t>■万博を契機とし、事業者による脱炭素経営を促進するため、会場等での利用が想定される品目を取り扱う事業者を対象に、サプライチェーン全体での排出量の見える化や削減のための改善策の提案をモデル的に実施する。</a:t>
            </a:r>
            <a:endParaRPr lang="en-US" altLang="ja-JP" sz="2800" b="1" dirty="0">
              <a:latin typeface="Meiryo UI" panose="020B0604030504040204" pitchFamily="50" charset="-128"/>
              <a:ea typeface="Meiryo UI" panose="020B0604030504040204" pitchFamily="50" charset="-128"/>
              <a:cs typeface="メイリオ" panose="020B0604030504040204" pitchFamily="50" charset="-128"/>
            </a:endParaRPr>
          </a:p>
          <a:p>
            <a:pPr>
              <a:defRPr/>
            </a:pPr>
            <a:r>
              <a:rPr lang="ja-JP" altLang="en-US" sz="2800" dirty="0">
                <a:latin typeface="Meiryo UI" panose="020B0604030504040204" pitchFamily="50" charset="-128"/>
                <a:ea typeface="Meiryo UI" panose="020B0604030504040204" pitchFamily="50" charset="-128"/>
                <a:cs typeface="メイリオ" panose="020B0604030504040204" pitchFamily="50" charset="-128"/>
              </a:rPr>
              <a:t>＜対象事業者＞</a:t>
            </a:r>
          </a:p>
          <a:p>
            <a:pPr>
              <a:defRPr/>
            </a:pPr>
            <a:r>
              <a:rPr lang="ja-JP" altLang="en-US" sz="2800" dirty="0">
                <a:latin typeface="Meiryo UI" panose="020B0604030504040204" pitchFamily="50" charset="-128"/>
                <a:ea typeface="Meiryo UI" panose="020B0604030504040204" pitchFamily="50" charset="-128"/>
                <a:cs typeface="メイリオ" panose="020B0604030504040204" pitchFamily="50" charset="-128"/>
              </a:rPr>
              <a:t>　食料品製造業、繊維工業、生活用品製造業等から３事業者程度</a:t>
            </a:r>
          </a:p>
        </p:txBody>
      </p:sp>
      <p:pic>
        <p:nvPicPr>
          <p:cNvPr id="8" name="図 4"/>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008641" y="4080520"/>
            <a:ext cx="10510384" cy="3007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角丸四角形 25"/>
          <p:cNvSpPr/>
          <p:nvPr/>
        </p:nvSpPr>
        <p:spPr bwMode="auto">
          <a:xfrm>
            <a:off x="118970" y="971565"/>
            <a:ext cx="12373616" cy="540287"/>
          </a:xfrm>
          <a:prstGeom prst="roundRect">
            <a:avLst/>
          </a:prstGeom>
          <a:gradFill>
            <a:gsLst>
              <a:gs pos="0">
                <a:srgbClr val="0099FF"/>
              </a:gs>
              <a:gs pos="21000">
                <a:srgbClr val="9FD9FF"/>
              </a:gs>
              <a:gs pos="100000">
                <a:schemeClr val="bg1"/>
              </a:gs>
              <a:gs pos="100000">
                <a:schemeClr val="accent2">
                  <a:tint val="15000"/>
                  <a:satMod val="350000"/>
                </a:schemeClr>
              </a:gs>
            </a:gsLst>
          </a:gradFill>
          <a:ln/>
        </p:spPr>
        <p:style>
          <a:lnRef idx="1">
            <a:schemeClr val="accent2"/>
          </a:lnRef>
          <a:fillRef idx="2">
            <a:schemeClr val="accent2"/>
          </a:fillRef>
          <a:effectRef idx="1">
            <a:schemeClr val="accent2"/>
          </a:effectRef>
          <a:fontRef idx="minor">
            <a:schemeClr val="dk1"/>
          </a:fontRef>
        </p:style>
        <p:txBody>
          <a:bodyPr wrap="square" lIns="109415" tIns="43097" rIns="109415" bIns="0" anchor="ctr">
            <a:noAutofit/>
          </a:bodyPr>
          <a:lstStyle/>
          <a:p>
            <a:pPr algn="ctr">
              <a:defRPr/>
            </a:pPr>
            <a:r>
              <a:rPr lang="ja-JP" altLang="en-US" sz="3200" dirty="0">
                <a:solidFill>
                  <a:schemeClr val="tx1"/>
                </a:solidFill>
                <a:latin typeface="Meiryo UI" panose="020B0604030504040204" pitchFamily="50" charset="-128"/>
                <a:ea typeface="Meiryo UI" panose="020B0604030504040204" pitchFamily="50" charset="-128"/>
                <a:cs typeface="ＭＳ Ｐゴシック" pitchFamily="50" charset="-128"/>
              </a:rPr>
              <a:t>サプライチェーン全体の</a:t>
            </a:r>
            <a:r>
              <a:rPr lang="en-US" altLang="ja-JP" sz="3200" dirty="0">
                <a:solidFill>
                  <a:schemeClr val="tx1"/>
                </a:solidFill>
                <a:latin typeface="Meiryo UI" panose="020B0604030504040204" pitchFamily="50" charset="-128"/>
                <a:ea typeface="Meiryo UI" panose="020B0604030504040204" pitchFamily="50" charset="-128"/>
                <a:cs typeface="ＭＳ Ｐゴシック" pitchFamily="50" charset="-128"/>
              </a:rPr>
              <a:t>CO2</a:t>
            </a:r>
            <a:r>
              <a:rPr lang="ja-JP" altLang="en-US" sz="3200" dirty="0">
                <a:solidFill>
                  <a:schemeClr val="tx1"/>
                </a:solidFill>
                <a:latin typeface="Meiryo UI" panose="020B0604030504040204" pitchFamily="50" charset="-128"/>
                <a:ea typeface="Meiryo UI" panose="020B0604030504040204" pitchFamily="50" charset="-128"/>
                <a:cs typeface="ＭＳ Ｐゴシック" pitchFamily="50" charset="-128"/>
              </a:rPr>
              <a:t>排出量見える化モデル事業</a:t>
            </a:r>
            <a:r>
              <a:rPr lang="en-US" altLang="ja-JP" sz="3200" dirty="0">
                <a:solidFill>
                  <a:schemeClr val="tx1"/>
                </a:solidFill>
                <a:latin typeface="Meiryo UI" panose="020B0604030504040204" pitchFamily="50" charset="-128"/>
                <a:ea typeface="Meiryo UI" panose="020B0604030504040204" pitchFamily="50" charset="-128"/>
                <a:cs typeface="ＭＳ Ｐゴシック" pitchFamily="50" charset="-128"/>
              </a:rPr>
              <a:t>【</a:t>
            </a:r>
            <a:r>
              <a:rPr lang="ja-JP" altLang="en-US" sz="3200" dirty="0">
                <a:solidFill>
                  <a:schemeClr val="tx1"/>
                </a:solidFill>
                <a:latin typeface="Meiryo UI" panose="020B0604030504040204" pitchFamily="50" charset="-128"/>
                <a:ea typeface="Meiryo UI" panose="020B0604030504040204" pitchFamily="50" charset="-128"/>
                <a:cs typeface="ＭＳ Ｐゴシック" pitchFamily="50" charset="-128"/>
              </a:rPr>
              <a:t>新規</a:t>
            </a:r>
            <a:r>
              <a:rPr lang="en-US" altLang="ja-JP" sz="3200" dirty="0">
                <a:solidFill>
                  <a:schemeClr val="tx1"/>
                </a:solidFill>
                <a:latin typeface="Meiryo UI" panose="020B0604030504040204" pitchFamily="50" charset="-128"/>
                <a:ea typeface="Meiryo UI" panose="020B0604030504040204" pitchFamily="50" charset="-128"/>
                <a:cs typeface="ＭＳ Ｐゴシック" pitchFamily="50" charset="-128"/>
              </a:rPr>
              <a:t>】</a:t>
            </a:r>
            <a:endParaRPr kumimoji="0" lang="en-US" altLang="ja-JP" sz="3200" dirty="0">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30" name="AutoShape 187"/>
          <p:cNvSpPr>
            <a:spLocks noChangeArrowheads="1"/>
          </p:cNvSpPr>
          <p:nvPr/>
        </p:nvSpPr>
        <p:spPr bwMode="auto">
          <a:xfrm>
            <a:off x="424136" y="7248872"/>
            <a:ext cx="2376264" cy="618322"/>
          </a:xfrm>
          <a:prstGeom prst="roundRect">
            <a:avLst>
              <a:gd name="adj" fmla="val 16667"/>
            </a:avLst>
          </a:prstGeom>
          <a:solidFill>
            <a:srgbClr val="002060"/>
          </a:solidFill>
          <a:ln w="9525">
            <a:solidFill>
              <a:schemeClr val="tx1"/>
            </a:solidFill>
            <a:round/>
            <a:headEnd/>
            <a:tailEnd/>
          </a:ln>
          <a:effectLst/>
        </p:spPr>
        <p:txBody>
          <a:bodyPr wrap="none" anchor="ctr"/>
          <a:lstStyle>
            <a:lvl1pPr defTabSz="9620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62025">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6202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620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620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620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620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620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620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None/>
              <a:defRPr/>
            </a:pPr>
            <a:r>
              <a:rPr lang="ja-JP" altLang="en-US" sz="2800" b="1" dirty="0">
                <a:solidFill>
                  <a:schemeClr val="bg1"/>
                </a:solidFill>
                <a:latin typeface="Meiryo UI" panose="020B0604030504040204" pitchFamily="50" charset="-128"/>
                <a:ea typeface="Meiryo UI" panose="020B0604030504040204" pitchFamily="50" charset="-128"/>
              </a:rPr>
              <a:t>事業の状況</a:t>
            </a:r>
          </a:p>
        </p:txBody>
      </p:sp>
      <p:sp>
        <p:nvSpPr>
          <p:cNvPr id="31" name="角丸四角形 30"/>
          <p:cNvSpPr/>
          <p:nvPr/>
        </p:nvSpPr>
        <p:spPr>
          <a:xfrm>
            <a:off x="809918" y="7896945"/>
            <a:ext cx="9983370" cy="1512168"/>
          </a:xfrm>
          <a:prstGeom prst="roundRect">
            <a:avLst>
              <a:gd name="adj" fmla="val 9285"/>
            </a:avLst>
          </a:prstGeom>
          <a:no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36000" bIns="36000"/>
          <a:lstStyle/>
          <a:p>
            <a:pPr>
              <a:defRPr/>
            </a:pPr>
            <a:r>
              <a:rPr lang="ja-JP" altLang="en-US" sz="2800" dirty="0">
                <a:solidFill>
                  <a:schemeClr val="tx1"/>
                </a:solidFill>
                <a:latin typeface="Meiryo UI" panose="020B0604030504040204" pitchFamily="50" charset="-128"/>
                <a:ea typeface="Meiryo UI" panose="020B0604030504040204" pitchFamily="50" charset="-128"/>
              </a:rPr>
              <a:t>６月</a:t>
            </a:r>
            <a:r>
              <a:rPr lang="en-US" altLang="ja-JP" sz="2800" dirty="0">
                <a:solidFill>
                  <a:schemeClr val="tx1"/>
                </a:solidFill>
                <a:latin typeface="Meiryo UI" panose="020B0604030504040204" pitchFamily="50" charset="-128"/>
                <a:ea typeface="Meiryo UI" panose="020B0604030504040204" pitchFamily="50" charset="-128"/>
              </a:rPr>
              <a:t>23</a:t>
            </a:r>
            <a:r>
              <a:rPr lang="ja-JP" altLang="en-US" sz="2800" dirty="0">
                <a:solidFill>
                  <a:schemeClr val="tx1"/>
                </a:solidFill>
                <a:latin typeface="Meiryo UI" panose="020B0604030504040204" pitchFamily="50" charset="-128"/>
                <a:ea typeface="Meiryo UI" panose="020B0604030504040204" pitchFamily="50" charset="-128"/>
              </a:rPr>
              <a:t>日　参加事業者公募開始</a:t>
            </a:r>
            <a:endParaRPr lang="en-US" altLang="ja-JP" sz="2800" dirty="0">
              <a:solidFill>
                <a:schemeClr val="tx1"/>
              </a:solidFill>
              <a:latin typeface="Meiryo UI" panose="020B0604030504040204" pitchFamily="50" charset="-128"/>
              <a:ea typeface="Meiryo UI" panose="020B0604030504040204" pitchFamily="50" charset="-128"/>
            </a:endParaRPr>
          </a:p>
          <a:p>
            <a:pPr>
              <a:defRPr/>
            </a:pPr>
            <a:r>
              <a:rPr lang="ja-JP" altLang="en-US" sz="2800" dirty="0">
                <a:solidFill>
                  <a:schemeClr val="tx1"/>
                </a:solidFill>
                <a:latin typeface="Meiryo UI" panose="020B0604030504040204" pitchFamily="50" charset="-128"/>
                <a:ea typeface="Meiryo UI" panose="020B0604030504040204" pitchFamily="50" charset="-128"/>
              </a:rPr>
              <a:t>７月</a:t>
            </a:r>
            <a:r>
              <a:rPr lang="en-US" altLang="ja-JP" sz="2800" dirty="0">
                <a:solidFill>
                  <a:schemeClr val="tx1"/>
                </a:solidFill>
                <a:latin typeface="Meiryo UI" panose="020B0604030504040204" pitchFamily="50" charset="-128"/>
                <a:ea typeface="Meiryo UI" panose="020B0604030504040204" pitchFamily="50" charset="-128"/>
              </a:rPr>
              <a:t>21</a:t>
            </a:r>
            <a:r>
              <a:rPr lang="ja-JP" altLang="en-US" sz="2800" dirty="0">
                <a:solidFill>
                  <a:schemeClr val="tx1"/>
                </a:solidFill>
                <a:latin typeface="Meiryo UI" panose="020B0604030504040204" pitchFamily="50" charset="-128"/>
                <a:ea typeface="Meiryo UI" panose="020B0604030504040204" pitchFamily="50" charset="-128"/>
              </a:rPr>
              <a:t>日　公募締切</a:t>
            </a:r>
            <a:endParaRPr lang="en-US" altLang="ja-JP" sz="2800" dirty="0">
              <a:solidFill>
                <a:schemeClr val="tx1"/>
              </a:solidFill>
              <a:latin typeface="Meiryo UI" panose="020B0604030504040204" pitchFamily="50" charset="-128"/>
              <a:ea typeface="Meiryo UI" panose="020B0604030504040204" pitchFamily="50" charset="-128"/>
            </a:endParaRPr>
          </a:p>
          <a:p>
            <a:pPr>
              <a:defRPr/>
            </a:pPr>
            <a:r>
              <a:rPr lang="ja-JP" altLang="en-US" sz="2800" dirty="0">
                <a:solidFill>
                  <a:schemeClr val="tx1"/>
                </a:solidFill>
                <a:latin typeface="Meiryo UI" panose="020B0604030504040204" pitchFamily="50" charset="-128"/>
                <a:ea typeface="Meiryo UI" panose="020B0604030504040204" pitchFamily="50" charset="-128"/>
              </a:rPr>
              <a:t>８月～　　　製品の</a:t>
            </a:r>
            <a:r>
              <a:rPr lang="en-US" altLang="ja-JP" sz="2800" dirty="0">
                <a:solidFill>
                  <a:schemeClr val="tx1"/>
                </a:solidFill>
                <a:latin typeface="Meiryo UI" panose="020B0604030504040204" pitchFamily="50" charset="-128"/>
                <a:ea typeface="Meiryo UI" panose="020B0604030504040204" pitchFamily="50" charset="-128"/>
              </a:rPr>
              <a:t>CO2</a:t>
            </a:r>
            <a:r>
              <a:rPr lang="ja-JP" altLang="en-US" sz="2800" dirty="0">
                <a:solidFill>
                  <a:schemeClr val="tx1"/>
                </a:solidFill>
                <a:latin typeface="Meiryo UI" panose="020B0604030504040204" pitchFamily="50" charset="-128"/>
                <a:ea typeface="Meiryo UI" panose="020B0604030504040204" pitchFamily="50" charset="-128"/>
              </a:rPr>
              <a:t>排出量の算定、削減のための改善策提案</a:t>
            </a:r>
            <a:endParaRPr lang="en-US" altLang="ja-JP" sz="2800" dirty="0">
              <a:solidFill>
                <a:schemeClr val="tx1"/>
              </a:solidFill>
              <a:latin typeface="Meiryo UI" panose="020B0604030504040204" pitchFamily="50" charset="-128"/>
              <a:ea typeface="Meiryo UI" panose="020B0604030504040204" pitchFamily="50" charset="-128"/>
            </a:endParaRPr>
          </a:p>
        </p:txBody>
      </p:sp>
      <p:sp>
        <p:nvSpPr>
          <p:cNvPr id="28" name="正方形/長方形 27"/>
          <p:cNvSpPr/>
          <p:nvPr/>
        </p:nvSpPr>
        <p:spPr>
          <a:xfrm>
            <a:off x="91303" y="120079"/>
            <a:ext cx="6165481" cy="63256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400" b="1" dirty="0">
              <a:solidFill>
                <a:schemeClr val="bg1"/>
              </a:solidFill>
              <a:latin typeface="Meiryo UI" panose="020B0604030504040204" pitchFamily="50" charset="-128"/>
              <a:ea typeface="Meiryo UI" panose="020B0604030504040204" pitchFamily="50" charset="-128"/>
            </a:endParaRPr>
          </a:p>
          <a:p>
            <a:r>
              <a:rPr lang="ja-JP" altLang="en-US" sz="2400" b="1" dirty="0">
                <a:solidFill>
                  <a:schemeClr val="bg1"/>
                </a:solidFill>
                <a:latin typeface="Meiryo UI" panose="020B0604030504040204" pitchFamily="50" charset="-128"/>
                <a:ea typeface="Meiryo UI" panose="020B0604030504040204" pitchFamily="50" charset="-128"/>
              </a:rPr>
              <a:t>　脱炭素化の推進に向けた府の取組みについて</a:t>
            </a:r>
            <a:endParaRPr lang="ja-JP" altLang="ja-JP" sz="2400" b="1" dirty="0">
              <a:solidFill>
                <a:schemeClr val="bg1"/>
              </a:solidFill>
              <a:latin typeface="Meiryo UI" panose="020B0604030504040204" pitchFamily="50" charset="-128"/>
              <a:ea typeface="Meiryo UI" panose="020B0604030504040204" pitchFamily="50" charset="-128"/>
            </a:endParaRPr>
          </a:p>
          <a:p>
            <a:pPr algn="ctr"/>
            <a:endParaRPr kumimoji="1" lang="ja-JP" altLang="en-US" sz="2400" b="1" dirty="0">
              <a:latin typeface="Meiryo UI" panose="020B0604030504040204" pitchFamily="50" charset="-128"/>
              <a:ea typeface="Meiryo UI" panose="020B0604030504040204" pitchFamily="50" charset="-128"/>
            </a:endParaRPr>
          </a:p>
        </p:txBody>
      </p:sp>
      <p:grpSp>
        <p:nvGrpSpPr>
          <p:cNvPr id="32" name="グループ化 31"/>
          <p:cNvGrpSpPr>
            <a:grpSpLocks noChangeAspect="1"/>
          </p:cNvGrpSpPr>
          <p:nvPr/>
        </p:nvGrpSpPr>
        <p:grpSpPr>
          <a:xfrm>
            <a:off x="6400800" y="192088"/>
            <a:ext cx="5040560" cy="427112"/>
            <a:chOff x="6029203" y="46261"/>
            <a:chExt cx="5407394" cy="460777"/>
          </a:xfrm>
        </p:grpSpPr>
        <p:pic>
          <p:nvPicPr>
            <p:cNvPr id="33" name="図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9203"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図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86991"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図 1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00565"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図 3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57791" y="47840"/>
              <a:ext cx="454912"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図 2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10877" y="50579"/>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図 2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67619" y="47840"/>
              <a:ext cx="43943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図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03592" y="47840"/>
              <a:ext cx="439438"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図 2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644328" y="47840"/>
              <a:ext cx="43943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図 3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074083" y="47840"/>
              <a:ext cx="454912"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図 1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522939"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図 4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979397" y="46261"/>
              <a:ext cx="457200" cy="457200"/>
            </a:xfrm>
            <a:prstGeom prst="rect">
              <a:avLst/>
            </a:prstGeom>
          </p:spPr>
        </p:pic>
        <p:pic>
          <p:nvPicPr>
            <p:cNvPr id="44" name="図 4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941707" y="46942"/>
              <a:ext cx="458885" cy="458885"/>
            </a:xfrm>
            <a:prstGeom prst="rect">
              <a:avLst/>
            </a:prstGeom>
          </p:spPr>
        </p:pic>
      </p:grpSp>
      <p:sp>
        <p:nvSpPr>
          <p:cNvPr id="21" name="スライド番号プレースホルダー 56"/>
          <p:cNvSpPr>
            <a:spLocks noGrp="1"/>
          </p:cNvSpPr>
          <p:nvPr>
            <p:ph type="sldNum" sz="quarter" idx="12"/>
          </p:nvPr>
        </p:nvSpPr>
        <p:spPr>
          <a:xfrm>
            <a:off x="12046227" y="8833048"/>
            <a:ext cx="680400" cy="680400"/>
          </a:xfrm>
        </p:spPr>
        <p:txBody>
          <a:bodyPr/>
          <a:lstStyle/>
          <a:p>
            <a:fld id="{260D7C64-4B75-47CE-A9E9-B75BE436869C}" type="slidenum">
              <a:rPr kumimoji="1" lang="ja-JP" altLang="en-US" smtClean="0"/>
              <a:t>13</a:t>
            </a:fld>
            <a:endParaRPr kumimoji="1" lang="ja-JP" altLang="en-US" dirty="0"/>
          </a:p>
        </p:txBody>
      </p:sp>
    </p:spTree>
    <p:extLst>
      <p:ext uri="{BB962C8B-B14F-4D97-AF65-F5344CB8AC3E}">
        <p14:creationId xmlns:p14="http://schemas.microsoft.com/office/powerpoint/2010/main" val="3656615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bwMode="auto">
          <a:xfrm>
            <a:off x="118970" y="971565"/>
            <a:ext cx="12373616" cy="540287"/>
          </a:xfrm>
          <a:prstGeom prst="roundRect">
            <a:avLst/>
          </a:prstGeom>
          <a:gradFill>
            <a:gsLst>
              <a:gs pos="0">
                <a:srgbClr val="0099FF"/>
              </a:gs>
              <a:gs pos="21000">
                <a:srgbClr val="9FD9FF"/>
              </a:gs>
              <a:gs pos="100000">
                <a:schemeClr val="bg1"/>
              </a:gs>
              <a:gs pos="100000">
                <a:schemeClr val="accent2">
                  <a:tint val="15000"/>
                  <a:satMod val="350000"/>
                </a:schemeClr>
              </a:gs>
            </a:gsLst>
          </a:gradFill>
          <a:ln/>
        </p:spPr>
        <p:style>
          <a:lnRef idx="1">
            <a:schemeClr val="accent2"/>
          </a:lnRef>
          <a:fillRef idx="2">
            <a:schemeClr val="accent2"/>
          </a:fillRef>
          <a:effectRef idx="1">
            <a:schemeClr val="accent2"/>
          </a:effectRef>
          <a:fontRef idx="minor">
            <a:schemeClr val="dk1"/>
          </a:fontRef>
        </p:style>
        <p:txBody>
          <a:bodyPr wrap="square" lIns="109415" tIns="43097" rIns="109415" bIns="0" anchor="ctr">
            <a:noAutofit/>
          </a:bodyPr>
          <a:lstStyle/>
          <a:p>
            <a:pPr algn="ctr">
              <a:defRPr/>
            </a:pPr>
            <a:r>
              <a:rPr lang="ja-JP" altLang="en-US" sz="3200" dirty="0">
                <a:solidFill>
                  <a:schemeClr val="tx1"/>
                </a:solidFill>
                <a:latin typeface="Meiryo UI" panose="020B0604030504040204" pitchFamily="50" charset="-128"/>
                <a:ea typeface="Meiryo UI" panose="020B0604030504040204" pitchFamily="50" charset="-128"/>
                <a:cs typeface="ＭＳ Ｐゴシック" pitchFamily="50" charset="-128"/>
              </a:rPr>
              <a:t>環境配慮消費行動促進に向けた脱炭素ポイント付与制度普及事業</a:t>
            </a:r>
          </a:p>
        </p:txBody>
      </p:sp>
      <p:sp>
        <p:nvSpPr>
          <p:cNvPr id="12" name="正方形/長方形 11"/>
          <p:cNvSpPr/>
          <p:nvPr/>
        </p:nvSpPr>
        <p:spPr>
          <a:xfrm>
            <a:off x="91303" y="120079"/>
            <a:ext cx="6165481" cy="63256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400" b="1" dirty="0">
              <a:solidFill>
                <a:schemeClr val="bg1"/>
              </a:solidFill>
              <a:latin typeface="Meiryo UI" panose="020B0604030504040204" pitchFamily="50" charset="-128"/>
              <a:ea typeface="Meiryo UI" panose="020B0604030504040204" pitchFamily="50" charset="-128"/>
            </a:endParaRPr>
          </a:p>
          <a:p>
            <a:r>
              <a:rPr lang="ja-JP" altLang="en-US" sz="2400" b="1" dirty="0">
                <a:solidFill>
                  <a:schemeClr val="bg1"/>
                </a:solidFill>
                <a:latin typeface="Meiryo UI" panose="020B0604030504040204" pitchFamily="50" charset="-128"/>
                <a:ea typeface="Meiryo UI" panose="020B0604030504040204" pitchFamily="50" charset="-128"/>
              </a:rPr>
              <a:t>　脱炭素化の推進に向けた府の取組みについて</a:t>
            </a:r>
            <a:endParaRPr lang="ja-JP" altLang="ja-JP" sz="2400" b="1" dirty="0">
              <a:solidFill>
                <a:schemeClr val="bg1"/>
              </a:solidFill>
              <a:latin typeface="Meiryo UI" panose="020B0604030504040204" pitchFamily="50" charset="-128"/>
              <a:ea typeface="Meiryo UI" panose="020B0604030504040204" pitchFamily="50" charset="-128"/>
            </a:endParaRPr>
          </a:p>
          <a:p>
            <a:pPr algn="ctr"/>
            <a:endParaRPr kumimoji="1" lang="ja-JP" altLang="en-US" sz="2400" b="1" dirty="0">
              <a:latin typeface="Meiryo UI" panose="020B0604030504040204" pitchFamily="50" charset="-128"/>
              <a:ea typeface="Meiryo UI" panose="020B0604030504040204" pitchFamily="50" charset="-128"/>
            </a:endParaRPr>
          </a:p>
        </p:txBody>
      </p:sp>
      <p:grpSp>
        <p:nvGrpSpPr>
          <p:cNvPr id="13" name="グループ化 12"/>
          <p:cNvGrpSpPr>
            <a:grpSpLocks noChangeAspect="1"/>
          </p:cNvGrpSpPr>
          <p:nvPr/>
        </p:nvGrpSpPr>
        <p:grpSpPr>
          <a:xfrm>
            <a:off x="6400800" y="192088"/>
            <a:ext cx="5040560" cy="427112"/>
            <a:chOff x="6029203" y="46261"/>
            <a:chExt cx="5407394" cy="460777"/>
          </a:xfrm>
        </p:grpSpPr>
        <p:pic>
          <p:nvPicPr>
            <p:cNvPr id="14" name="図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29203"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図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86991"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図 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00565"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図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57791" y="47840"/>
              <a:ext cx="454912"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図 2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10877" y="50579"/>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図 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67619" y="47840"/>
              <a:ext cx="43943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図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03592" y="47840"/>
              <a:ext cx="439438"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図 2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44328" y="47840"/>
              <a:ext cx="43943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図 3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074083" y="47840"/>
              <a:ext cx="454912"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図 1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522939"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図 2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979397" y="46261"/>
              <a:ext cx="457200" cy="457200"/>
            </a:xfrm>
            <a:prstGeom prst="rect">
              <a:avLst/>
            </a:prstGeom>
          </p:spPr>
        </p:pic>
        <p:pic>
          <p:nvPicPr>
            <p:cNvPr id="25" name="図 2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941707" y="46942"/>
              <a:ext cx="458885" cy="458885"/>
            </a:xfrm>
            <a:prstGeom prst="rect">
              <a:avLst/>
            </a:prstGeom>
          </p:spPr>
        </p:pic>
      </p:grpSp>
      <p:sp>
        <p:nvSpPr>
          <p:cNvPr id="26" name="正方形/長方形 25"/>
          <p:cNvSpPr/>
          <p:nvPr/>
        </p:nvSpPr>
        <p:spPr>
          <a:xfrm>
            <a:off x="784176" y="1616913"/>
            <a:ext cx="11026265" cy="196554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spcAft>
                <a:spcPts val="600"/>
              </a:spcAft>
              <a:buFont typeface="Wingdings" panose="05000000000000000000" pitchFamily="2" charset="2"/>
              <a:buChar char="n"/>
            </a:pPr>
            <a:r>
              <a:rPr lang="ja-JP" altLang="en-US" sz="2800" b="1" dirty="0">
                <a:solidFill>
                  <a:schemeClr val="tx1"/>
                </a:solidFill>
                <a:latin typeface="Meiryo UI" panose="020B0604030504040204" pitchFamily="50" charset="-128"/>
                <a:ea typeface="Meiryo UI" panose="020B0604030504040204" pitchFamily="50" charset="-128"/>
              </a:rPr>
              <a:t>環境負荷の低い消費行動をポイント付与によって誘導するため、幅広い業種・業態の事業者がポイント付与を行う際に役立つガイドライン（案）を作成する。</a:t>
            </a:r>
            <a:endParaRPr lang="en-US" altLang="ja-JP" sz="2800" b="1" dirty="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n"/>
            </a:pPr>
            <a:r>
              <a:rPr lang="ja-JP" altLang="en-US" sz="2800" b="1" dirty="0">
                <a:solidFill>
                  <a:schemeClr val="tx1"/>
                </a:solidFill>
                <a:latin typeface="Meiryo UI" panose="020B0604030504040204" pitchFamily="50" charset="-128"/>
                <a:ea typeface="Meiryo UI" panose="020B0604030504040204" pitchFamily="50" charset="-128"/>
              </a:rPr>
              <a:t>ポイント付与事業を実施する事業者の拡大のため補助を実施する。</a:t>
            </a:r>
          </a:p>
        </p:txBody>
      </p:sp>
      <p:pic>
        <p:nvPicPr>
          <p:cNvPr id="29" name="図 28"/>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rot="16200000">
            <a:off x="8891710" y="4259210"/>
            <a:ext cx="3172885" cy="2236623"/>
          </a:xfrm>
          <a:prstGeom prst="rect">
            <a:avLst/>
          </a:prstGeom>
        </p:spPr>
      </p:pic>
      <p:sp>
        <p:nvSpPr>
          <p:cNvPr id="34" name="正方形/長方形 33"/>
          <p:cNvSpPr/>
          <p:nvPr/>
        </p:nvSpPr>
        <p:spPr>
          <a:xfrm>
            <a:off x="490263" y="3321895"/>
            <a:ext cx="8430817" cy="4143001"/>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ja-JP" altLang="en-US" sz="2400" dirty="0">
                <a:solidFill>
                  <a:schemeClr val="tx1"/>
                </a:solidFill>
                <a:latin typeface="Meiryo UI" panose="020B0604030504040204" pitchFamily="50" charset="-128"/>
                <a:ea typeface="Meiryo UI" panose="020B0604030504040204" pitchFamily="50" charset="-128"/>
              </a:rPr>
              <a:t>＜補助内容＞</a:t>
            </a:r>
            <a:r>
              <a:rPr lang="ja-JP" altLang="en-US" sz="2400" b="1" dirty="0">
                <a:solidFill>
                  <a:schemeClr val="tx1"/>
                </a:solidFill>
                <a:latin typeface="Meiryo UI" panose="020B0604030504040204" pitchFamily="50" charset="-128"/>
                <a:ea typeface="Meiryo UI" panose="020B0604030504040204" pitchFamily="50" charset="-128"/>
              </a:rPr>
              <a:t>　</a:t>
            </a:r>
          </a:p>
          <a:p>
            <a:pPr marL="352425" indent="-352425"/>
            <a:r>
              <a:rPr lang="ja-JP" altLang="en-US" sz="2400" spc="-100" dirty="0">
                <a:solidFill>
                  <a:schemeClr val="accent1"/>
                </a:solidFill>
                <a:latin typeface="Meiryo UI" panose="020B0604030504040204" pitchFamily="50" charset="-128"/>
                <a:ea typeface="Meiryo UI" panose="020B0604030504040204" pitchFamily="50" charset="-128"/>
              </a:rPr>
              <a:t>●</a:t>
            </a:r>
            <a:r>
              <a:rPr lang="ja-JP" altLang="en-US" sz="2400" dirty="0">
                <a:solidFill>
                  <a:schemeClr val="tx1"/>
                </a:solidFill>
                <a:latin typeface="Meiryo UI" panose="020B0604030504040204" pitchFamily="50" charset="-128"/>
                <a:ea typeface="Meiryo UI" panose="020B0604030504040204" pitchFamily="50" charset="-128"/>
              </a:rPr>
              <a:t>事業者数：</a:t>
            </a:r>
            <a:r>
              <a:rPr lang="en-US" altLang="ja-JP" sz="2400" dirty="0">
                <a:solidFill>
                  <a:schemeClr val="tx1"/>
                </a:solidFill>
                <a:latin typeface="Meiryo UI" panose="020B0604030504040204" pitchFamily="50" charset="-128"/>
                <a:ea typeface="Meiryo UI" panose="020B0604030504040204" pitchFamily="50" charset="-128"/>
              </a:rPr>
              <a:t>12</a:t>
            </a:r>
            <a:r>
              <a:rPr lang="ja-JP" altLang="en-US" sz="2400" dirty="0">
                <a:solidFill>
                  <a:schemeClr val="tx1"/>
                </a:solidFill>
                <a:latin typeface="Meiryo UI" panose="020B0604030504040204" pitchFamily="50" charset="-128"/>
                <a:ea typeface="Meiryo UI" panose="020B0604030504040204" pitchFamily="50" charset="-128"/>
              </a:rPr>
              <a:t>社程度</a:t>
            </a:r>
            <a:endParaRPr lang="en-US" altLang="ja-JP" sz="2400" dirty="0">
              <a:solidFill>
                <a:schemeClr val="tx1"/>
              </a:solidFill>
              <a:latin typeface="Meiryo UI" panose="020B0604030504040204" pitchFamily="50" charset="-128"/>
              <a:ea typeface="Meiryo UI" panose="020B0604030504040204" pitchFamily="50" charset="-128"/>
            </a:endParaRPr>
          </a:p>
          <a:p>
            <a:pPr marL="352425" indent="-352425"/>
            <a:r>
              <a:rPr lang="ja-JP" altLang="en-US" sz="2400" spc="-100" dirty="0">
                <a:solidFill>
                  <a:schemeClr val="accent1"/>
                </a:solidFill>
                <a:latin typeface="Meiryo UI" panose="020B0604030504040204" pitchFamily="50" charset="-128"/>
                <a:ea typeface="Meiryo UI" panose="020B0604030504040204" pitchFamily="50" charset="-128"/>
              </a:rPr>
              <a:t>●</a:t>
            </a:r>
            <a:r>
              <a:rPr lang="ja-JP" altLang="en-US" sz="2400" dirty="0">
                <a:solidFill>
                  <a:schemeClr val="tx1"/>
                </a:solidFill>
                <a:latin typeface="Meiryo UI" panose="020B0604030504040204" pitchFamily="50" charset="-128"/>
                <a:ea typeface="Meiryo UI" panose="020B0604030504040204" pitchFamily="50" charset="-128"/>
              </a:rPr>
              <a:t>期間：５か月程度</a:t>
            </a:r>
            <a:endParaRPr lang="en-US" altLang="ja-JP" sz="2400" dirty="0">
              <a:solidFill>
                <a:schemeClr val="tx1"/>
              </a:solidFill>
              <a:latin typeface="Meiryo UI" panose="020B0604030504040204" pitchFamily="50" charset="-128"/>
              <a:ea typeface="Meiryo UI" panose="020B0604030504040204" pitchFamily="50" charset="-128"/>
            </a:endParaRPr>
          </a:p>
          <a:p>
            <a:pPr marL="352425" indent="-352425"/>
            <a:r>
              <a:rPr lang="ja-JP" altLang="en-US" sz="2400" spc="-100" dirty="0">
                <a:solidFill>
                  <a:schemeClr val="accent1"/>
                </a:solidFill>
                <a:latin typeface="Meiryo UI" panose="020B0604030504040204" pitchFamily="50" charset="-128"/>
                <a:ea typeface="Meiryo UI" panose="020B0604030504040204" pitchFamily="50" charset="-128"/>
              </a:rPr>
              <a:t>●</a:t>
            </a:r>
            <a:r>
              <a:rPr lang="ja-JP" altLang="en-US" sz="2400" dirty="0">
                <a:solidFill>
                  <a:schemeClr val="tx1"/>
                </a:solidFill>
                <a:latin typeface="Meiryo UI" panose="020B0604030504040204" pitchFamily="50" charset="-128"/>
                <a:ea typeface="Meiryo UI" panose="020B0604030504040204" pitchFamily="50" charset="-128"/>
              </a:rPr>
              <a:t>補助額：上限</a:t>
            </a:r>
            <a:r>
              <a:rPr lang="en-US" altLang="ja-JP" sz="2400" dirty="0">
                <a:solidFill>
                  <a:schemeClr val="tx1"/>
                </a:solidFill>
                <a:latin typeface="Meiryo UI" panose="020B0604030504040204" pitchFamily="50" charset="-128"/>
                <a:ea typeface="Meiryo UI" panose="020B0604030504040204" pitchFamily="50" charset="-128"/>
              </a:rPr>
              <a:t>300</a:t>
            </a:r>
            <a:r>
              <a:rPr lang="ja-JP" altLang="en-US" sz="2400" dirty="0">
                <a:solidFill>
                  <a:schemeClr val="tx1"/>
                </a:solidFill>
                <a:latin typeface="Meiryo UI" panose="020B0604030504040204" pitchFamily="50" charset="-128"/>
                <a:ea typeface="Meiryo UI" panose="020B0604030504040204" pitchFamily="50" charset="-128"/>
              </a:rPr>
              <a:t>万円（補助率１／２）</a:t>
            </a:r>
          </a:p>
          <a:p>
            <a:r>
              <a:rPr lang="en-US" altLang="ja-JP" sz="2400" b="1" dirty="0">
                <a:solidFill>
                  <a:schemeClr val="tx1"/>
                </a:solidFill>
                <a:latin typeface="Meiryo UI" panose="020B0604030504040204" pitchFamily="50" charset="-128"/>
                <a:ea typeface="Meiryo UI" panose="020B0604030504040204" pitchFamily="50" charset="-128"/>
              </a:rPr>
              <a:t> </a:t>
            </a:r>
            <a:endParaRPr lang="ja-JP" altLang="ja-JP" sz="2400" dirty="0">
              <a:solidFill>
                <a:schemeClr val="tx1"/>
              </a:solidFill>
              <a:latin typeface="Meiryo UI" panose="020B0604030504040204" pitchFamily="50" charset="-128"/>
              <a:ea typeface="Meiryo UI" panose="020B0604030504040204" pitchFamily="50" charset="-128"/>
            </a:endParaRPr>
          </a:p>
          <a:p>
            <a:pPr marL="176213" indent="-176213"/>
            <a:r>
              <a:rPr lang="en-US" altLang="ja-JP" sz="2000" dirty="0">
                <a:solidFill>
                  <a:schemeClr val="tx1"/>
                </a:solidFill>
                <a:latin typeface="Meiryo UI" panose="020B0604030504040204" pitchFamily="50" charset="-128"/>
                <a:ea typeface="Meiryo UI" panose="020B0604030504040204" pitchFamily="50" charset="-128"/>
              </a:rPr>
              <a:t>【</a:t>
            </a:r>
            <a:r>
              <a:rPr lang="ja-JP" altLang="en-US" sz="2000" dirty="0">
                <a:solidFill>
                  <a:schemeClr val="tx1"/>
                </a:solidFill>
                <a:latin typeface="Meiryo UI" panose="020B0604030504040204" pitchFamily="50" charset="-128"/>
                <a:ea typeface="Meiryo UI" panose="020B0604030504040204" pitchFamily="50" charset="-128"/>
              </a:rPr>
              <a:t>参考</a:t>
            </a:r>
            <a:r>
              <a:rPr lang="en-US" altLang="ja-JP" sz="2000" dirty="0">
                <a:solidFill>
                  <a:schemeClr val="tx1"/>
                </a:solidFill>
                <a:latin typeface="Meiryo UI" panose="020B0604030504040204" pitchFamily="50" charset="-128"/>
                <a:ea typeface="Meiryo UI" panose="020B0604030504040204" pitchFamily="50" charset="-128"/>
              </a:rPr>
              <a:t>】R</a:t>
            </a:r>
            <a:r>
              <a:rPr lang="ja-JP" altLang="en-US" sz="2000" dirty="0">
                <a:solidFill>
                  <a:schemeClr val="tx1"/>
                </a:solidFill>
                <a:latin typeface="Meiryo UI" panose="020B0604030504040204" pitchFamily="50" charset="-128"/>
                <a:ea typeface="Meiryo UI" panose="020B0604030504040204" pitchFamily="50" charset="-128"/>
              </a:rPr>
              <a:t>４年度実績</a:t>
            </a:r>
          </a:p>
          <a:p>
            <a:pPr marL="176213" indent="-176213"/>
            <a:r>
              <a:rPr lang="ja-JP" altLang="en-US" sz="2000" dirty="0">
                <a:solidFill>
                  <a:schemeClr val="tx1"/>
                </a:solidFill>
                <a:latin typeface="Meiryo UI" panose="020B0604030504040204" pitchFamily="50" charset="-128"/>
                <a:ea typeface="Meiryo UI" panose="020B0604030504040204" pitchFamily="50" charset="-128"/>
              </a:rPr>
              <a:t>・スーパー、アパレルなど６事業者による脱炭素ポイント付与の実証事業を実施</a:t>
            </a:r>
          </a:p>
          <a:p>
            <a:pPr marL="176213" indent="-176213"/>
            <a:r>
              <a:rPr lang="ja-JP" altLang="en-US" sz="2000" dirty="0">
                <a:solidFill>
                  <a:schemeClr val="tx1"/>
                </a:solidFill>
                <a:latin typeface="Meiryo UI" panose="020B0604030504040204" pitchFamily="50" charset="-128"/>
                <a:ea typeface="Meiryo UI" panose="020B0604030504040204" pitchFamily="50" charset="-128"/>
              </a:rPr>
              <a:t>・効果的かつ持続的な脱炭素ポイント制度の内容を検討するためのプラットフォームを設立</a:t>
            </a:r>
          </a:p>
        </p:txBody>
      </p:sp>
      <p:sp>
        <p:nvSpPr>
          <p:cNvPr id="35" name="正方形/長方形 34"/>
          <p:cNvSpPr/>
          <p:nvPr/>
        </p:nvSpPr>
        <p:spPr>
          <a:xfrm>
            <a:off x="465980" y="3758526"/>
            <a:ext cx="11551443" cy="334530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ltLang="ja-JP" dirty="0">
              <a:solidFill>
                <a:schemeClr val="tx1"/>
              </a:solidFill>
              <a:latin typeface="Meiryo UI" panose="020B0604030504040204" pitchFamily="50" charset="-128"/>
              <a:ea typeface="Meiryo UI" panose="020B0604030504040204" pitchFamily="50" charset="-128"/>
            </a:endParaRPr>
          </a:p>
        </p:txBody>
      </p:sp>
      <p:sp>
        <p:nvSpPr>
          <p:cNvPr id="36" name="AutoShape 187"/>
          <p:cNvSpPr>
            <a:spLocks noChangeArrowheads="1"/>
          </p:cNvSpPr>
          <p:nvPr/>
        </p:nvSpPr>
        <p:spPr bwMode="auto">
          <a:xfrm>
            <a:off x="424136" y="7248872"/>
            <a:ext cx="2376264" cy="618322"/>
          </a:xfrm>
          <a:prstGeom prst="roundRect">
            <a:avLst>
              <a:gd name="adj" fmla="val 16667"/>
            </a:avLst>
          </a:prstGeom>
          <a:solidFill>
            <a:srgbClr val="002060"/>
          </a:solidFill>
          <a:ln w="9525">
            <a:solidFill>
              <a:schemeClr val="tx1"/>
            </a:solidFill>
            <a:round/>
            <a:headEnd/>
            <a:tailEnd/>
          </a:ln>
          <a:effectLst/>
        </p:spPr>
        <p:txBody>
          <a:bodyPr wrap="none" anchor="ctr"/>
          <a:lstStyle>
            <a:lvl1pPr defTabSz="9620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62025">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6202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620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620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620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620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620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620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None/>
              <a:defRPr/>
            </a:pPr>
            <a:r>
              <a:rPr lang="ja-JP" altLang="en-US" sz="2800" b="1" dirty="0">
                <a:solidFill>
                  <a:schemeClr val="bg1"/>
                </a:solidFill>
                <a:latin typeface="Meiryo UI" panose="020B0604030504040204" pitchFamily="50" charset="-128"/>
                <a:ea typeface="Meiryo UI" panose="020B0604030504040204" pitchFamily="50" charset="-128"/>
              </a:rPr>
              <a:t>事業の状況</a:t>
            </a:r>
          </a:p>
        </p:txBody>
      </p:sp>
      <p:sp>
        <p:nvSpPr>
          <p:cNvPr id="37" name="角丸四角形 36"/>
          <p:cNvSpPr/>
          <p:nvPr/>
        </p:nvSpPr>
        <p:spPr>
          <a:xfrm>
            <a:off x="809918" y="7896945"/>
            <a:ext cx="9983370" cy="1513128"/>
          </a:xfrm>
          <a:prstGeom prst="roundRect">
            <a:avLst>
              <a:gd name="adj" fmla="val 9285"/>
            </a:avLst>
          </a:prstGeom>
          <a:no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36000" bIns="36000"/>
          <a:lstStyle/>
          <a:p>
            <a:pPr>
              <a:defRPr/>
            </a:pPr>
            <a:r>
              <a:rPr lang="ja-JP" altLang="en-US" sz="2800" dirty="0">
                <a:solidFill>
                  <a:schemeClr val="tx1"/>
                </a:solidFill>
                <a:latin typeface="Meiryo UI" panose="020B0604030504040204" pitchFamily="50" charset="-128"/>
                <a:ea typeface="Meiryo UI" panose="020B0604030504040204" pitchFamily="50" charset="-128"/>
              </a:rPr>
              <a:t>６月９日　 ポイント付与事業者公募開始</a:t>
            </a:r>
            <a:endParaRPr lang="en-US" altLang="ja-JP" sz="2800" dirty="0">
              <a:solidFill>
                <a:schemeClr val="tx1"/>
              </a:solidFill>
              <a:latin typeface="Meiryo UI" panose="020B0604030504040204" pitchFamily="50" charset="-128"/>
              <a:ea typeface="Meiryo UI" panose="020B0604030504040204" pitchFamily="50" charset="-128"/>
            </a:endParaRPr>
          </a:p>
          <a:p>
            <a:pPr>
              <a:defRPr/>
            </a:pPr>
            <a:r>
              <a:rPr lang="ja-JP" altLang="en-US" sz="2800" dirty="0">
                <a:solidFill>
                  <a:schemeClr val="tx1"/>
                </a:solidFill>
                <a:latin typeface="Meiryo UI" panose="020B0604030504040204" pitchFamily="50" charset="-128"/>
                <a:ea typeface="Meiryo UI" panose="020B0604030504040204" pitchFamily="50" charset="-128"/>
              </a:rPr>
              <a:t>７月</a:t>
            </a:r>
            <a:r>
              <a:rPr lang="en-US" altLang="ja-JP" sz="2800" dirty="0">
                <a:solidFill>
                  <a:schemeClr val="tx1"/>
                </a:solidFill>
                <a:latin typeface="Meiryo UI" panose="020B0604030504040204" pitchFamily="50" charset="-128"/>
                <a:ea typeface="Meiryo UI" panose="020B0604030504040204" pitchFamily="50" charset="-128"/>
              </a:rPr>
              <a:t>10</a:t>
            </a:r>
            <a:r>
              <a:rPr lang="ja-JP" altLang="en-US" sz="2800" dirty="0">
                <a:solidFill>
                  <a:schemeClr val="tx1"/>
                </a:solidFill>
                <a:latin typeface="Meiryo UI" panose="020B0604030504040204" pitchFamily="50" charset="-128"/>
                <a:ea typeface="Meiryo UI" panose="020B0604030504040204" pitchFamily="50" charset="-128"/>
              </a:rPr>
              <a:t>日　公募締切</a:t>
            </a:r>
            <a:endParaRPr lang="en-US" altLang="ja-JP" sz="2800" dirty="0">
              <a:solidFill>
                <a:schemeClr val="tx1"/>
              </a:solidFill>
              <a:latin typeface="Meiryo UI" panose="020B0604030504040204" pitchFamily="50" charset="-128"/>
              <a:ea typeface="Meiryo UI" panose="020B0604030504040204" pitchFamily="50" charset="-128"/>
            </a:endParaRPr>
          </a:p>
          <a:p>
            <a:pPr>
              <a:defRPr/>
            </a:pPr>
            <a:r>
              <a:rPr lang="ja-JP" altLang="en-US" sz="2800" dirty="0">
                <a:solidFill>
                  <a:schemeClr val="tx1"/>
                </a:solidFill>
                <a:latin typeface="Meiryo UI" panose="020B0604030504040204" pitchFamily="50" charset="-128"/>
                <a:ea typeface="Meiryo UI" panose="020B0604030504040204" pitchFamily="50" charset="-128"/>
              </a:rPr>
              <a:t>８月～　　　ポイント付与事業者との調整、ポイント付与の実施</a:t>
            </a:r>
            <a:endParaRPr lang="en-US" altLang="ja-JP" sz="2800" dirty="0">
              <a:solidFill>
                <a:schemeClr val="tx1"/>
              </a:solidFill>
              <a:latin typeface="Meiryo UI" panose="020B0604030504040204" pitchFamily="50" charset="-128"/>
              <a:ea typeface="Meiryo UI" panose="020B0604030504040204" pitchFamily="50" charset="-128"/>
            </a:endParaRPr>
          </a:p>
        </p:txBody>
      </p:sp>
      <p:sp>
        <p:nvSpPr>
          <p:cNvPr id="27" name="スライド番号プレースホルダー 56"/>
          <p:cNvSpPr>
            <a:spLocks noGrp="1"/>
          </p:cNvSpPr>
          <p:nvPr>
            <p:ph type="sldNum" sz="quarter" idx="12"/>
          </p:nvPr>
        </p:nvSpPr>
        <p:spPr>
          <a:xfrm>
            <a:off x="12046227" y="8833048"/>
            <a:ext cx="680400" cy="680400"/>
          </a:xfrm>
        </p:spPr>
        <p:txBody>
          <a:bodyPr/>
          <a:lstStyle/>
          <a:p>
            <a:fld id="{260D7C64-4B75-47CE-A9E9-B75BE436869C}" type="slidenum">
              <a:rPr kumimoji="1" lang="ja-JP" altLang="en-US" smtClean="0"/>
              <a:t>14</a:t>
            </a:fld>
            <a:endParaRPr kumimoji="1" lang="ja-JP" altLang="en-US" dirty="0"/>
          </a:p>
        </p:txBody>
      </p:sp>
    </p:spTree>
    <p:extLst>
      <p:ext uri="{BB962C8B-B14F-4D97-AF65-F5344CB8AC3E}">
        <p14:creationId xmlns:p14="http://schemas.microsoft.com/office/powerpoint/2010/main" val="27053277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328777" y="2136303"/>
            <a:ext cx="12336719" cy="4032449"/>
          </a:xfrm>
          <a:prstGeom prst="roundRect">
            <a:avLst>
              <a:gd name="adj" fmla="val 9285"/>
            </a:avLst>
          </a:prstGeom>
          <a:no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36000" bIns="36000"/>
          <a:lstStyle/>
          <a:p>
            <a:pPr marL="144000" indent="-144000">
              <a:spcBef>
                <a:spcPts val="1800"/>
              </a:spcBef>
              <a:defRPr/>
            </a:pPr>
            <a:r>
              <a:rPr lang="ja-JP" altLang="en-US" sz="2400" dirty="0">
                <a:solidFill>
                  <a:schemeClr val="tx1"/>
                </a:solidFill>
                <a:latin typeface="Meiryo UI" panose="020B0604030504040204" pitchFamily="50" charset="-128"/>
                <a:ea typeface="Meiryo UI" panose="020B0604030504040204" pitchFamily="50" charset="-128"/>
              </a:rPr>
              <a:t>・</a:t>
            </a:r>
            <a:r>
              <a:rPr lang="en-US" altLang="ja-JP" sz="2400" dirty="0">
                <a:solidFill>
                  <a:schemeClr val="tx1"/>
                </a:solidFill>
                <a:latin typeface="Meiryo UI" panose="020B0604030504040204" pitchFamily="50" charset="-128"/>
                <a:ea typeface="Meiryo UI" panose="020B0604030504040204" pitchFamily="50" charset="-128"/>
              </a:rPr>
              <a:t>2022</a:t>
            </a:r>
            <a:r>
              <a:rPr lang="ja-JP" altLang="en-US" sz="2400" dirty="0">
                <a:solidFill>
                  <a:schemeClr val="tx1"/>
                </a:solidFill>
                <a:latin typeface="Meiryo UI" panose="020B0604030504040204" pitchFamily="50" charset="-128"/>
                <a:ea typeface="Meiryo UI" panose="020B0604030504040204" pitchFamily="50" charset="-128"/>
              </a:rPr>
              <a:t>年４月に改正・施行された地球温暖化対策の推進に関する法律で、適正に環境に配慮し円滑な合意形成を図りながら、再生可能エネルギーの導入拡大を図るため、地域脱炭素化促進事業の促進に関する制度が導入</a:t>
            </a:r>
          </a:p>
          <a:p>
            <a:pPr marL="144000" indent="-144000">
              <a:defRPr/>
            </a:pPr>
            <a:r>
              <a:rPr lang="ja-JP" altLang="en-US" sz="2400" dirty="0">
                <a:solidFill>
                  <a:schemeClr val="tx1"/>
                </a:solidFill>
                <a:latin typeface="Meiryo UI" panose="020B0604030504040204" pitchFamily="50" charset="-128"/>
                <a:ea typeface="Meiryo UI" panose="020B0604030504040204" pitchFamily="50" charset="-128"/>
              </a:rPr>
              <a:t>・府は、市町村が地域脱炭素化促進事業の促進区域を設定する際の環境配慮の基準を</a:t>
            </a:r>
            <a:r>
              <a:rPr lang="zh-CN" altLang="en-US" sz="2400" dirty="0">
                <a:solidFill>
                  <a:schemeClr val="tx1"/>
                </a:solidFill>
                <a:latin typeface="Meiryo UI" panose="020B0604030504040204" pitchFamily="50" charset="-128"/>
                <a:ea typeface="Meiryo UI" panose="020B0604030504040204" pitchFamily="50" charset="-128"/>
              </a:rPr>
              <a:t>大阪府地球温暖化対策実行計画</a:t>
            </a:r>
            <a:r>
              <a:rPr lang="ja-JP" altLang="en-US" sz="2400" dirty="0">
                <a:solidFill>
                  <a:schemeClr val="tx1"/>
                </a:solidFill>
                <a:latin typeface="Meiryo UI" panose="020B0604030504040204" pitchFamily="50" charset="-128"/>
                <a:ea typeface="Meiryo UI" panose="020B0604030504040204" pitchFamily="50" charset="-128"/>
              </a:rPr>
              <a:t>の別冊として策定</a:t>
            </a:r>
            <a:endParaRPr lang="en-US" altLang="ja-JP" sz="2400" dirty="0">
              <a:solidFill>
                <a:schemeClr val="tx1"/>
              </a:solidFill>
              <a:latin typeface="Meiryo UI" panose="020B0604030504040204" pitchFamily="50" charset="-128"/>
              <a:ea typeface="Meiryo UI" panose="020B0604030504040204" pitchFamily="50" charset="-128"/>
            </a:endParaRPr>
          </a:p>
          <a:p>
            <a:pPr>
              <a:defRPr/>
            </a:pPr>
            <a:endParaRPr lang="en-US" altLang="ja-JP" sz="2400" dirty="0">
              <a:solidFill>
                <a:schemeClr val="tx1"/>
              </a:solidFill>
              <a:latin typeface="Meiryo UI" panose="020B0604030504040204" pitchFamily="50" charset="-128"/>
              <a:ea typeface="Meiryo UI" panose="020B0604030504040204" pitchFamily="50" charset="-128"/>
            </a:endParaRPr>
          </a:p>
          <a:p>
            <a:pPr>
              <a:defRPr/>
            </a:pPr>
            <a:r>
              <a:rPr lang="en-US" altLang="ja-JP" sz="2400" dirty="0">
                <a:solidFill>
                  <a:schemeClr val="tx1"/>
                </a:solidFill>
                <a:latin typeface="Meiryo UI" panose="020B0604030504040204" pitchFamily="50" charset="-128"/>
                <a:ea typeface="Meiryo UI" panose="020B0604030504040204" pitchFamily="50" charset="-128"/>
              </a:rPr>
              <a:t>2023</a:t>
            </a:r>
            <a:r>
              <a:rPr lang="ja-JP" altLang="en-US" sz="2400" dirty="0">
                <a:solidFill>
                  <a:schemeClr val="tx1"/>
                </a:solidFill>
                <a:latin typeface="Meiryo UI" panose="020B0604030504040204" pitchFamily="50" charset="-128"/>
                <a:ea typeface="Meiryo UI" panose="020B0604030504040204" pitchFamily="50" charset="-128"/>
              </a:rPr>
              <a:t>年３月　専門家等ヒアリング</a:t>
            </a:r>
            <a:endParaRPr lang="en-US" altLang="ja-JP" sz="2400" dirty="0">
              <a:solidFill>
                <a:schemeClr val="tx1"/>
              </a:solidFill>
              <a:latin typeface="Meiryo UI" panose="020B0604030504040204" pitchFamily="50" charset="-128"/>
              <a:ea typeface="Meiryo UI" panose="020B0604030504040204" pitchFamily="50" charset="-128"/>
            </a:endParaRPr>
          </a:p>
          <a:p>
            <a:pPr>
              <a:defRPr/>
            </a:pPr>
            <a:r>
              <a:rPr lang="en-US" altLang="ja-JP" sz="2400" dirty="0">
                <a:solidFill>
                  <a:schemeClr val="tx1"/>
                </a:solidFill>
                <a:latin typeface="Meiryo UI" panose="020B0604030504040204" pitchFamily="50" charset="-128"/>
                <a:ea typeface="Meiryo UI" panose="020B0604030504040204" pitchFamily="50" charset="-128"/>
              </a:rPr>
              <a:t>2023</a:t>
            </a:r>
            <a:r>
              <a:rPr lang="ja-JP" altLang="en-US" sz="2400" dirty="0">
                <a:solidFill>
                  <a:schemeClr val="tx1"/>
                </a:solidFill>
                <a:latin typeface="Meiryo UI" panose="020B0604030504040204" pitchFamily="50" charset="-128"/>
                <a:ea typeface="Meiryo UI" panose="020B0604030504040204" pitchFamily="50" charset="-128"/>
              </a:rPr>
              <a:t>年４月　パブリックコメント実施</a:t>
            </a:r>
            <a:endParaRPr lang="en-US" altLang="ja-JP" sz="2400" dirty="0">
              <a:solidFill>
                <a:schemeClr val="tx1"/>
              </a:solidFill>
              <a:latin typeface="Meiryo UI" panose="020B0604030504040204" pitchFamily="50" charset="-128"/>
              <a:ea typeface="Meiryo UI" panose="020B0604030504040204" pitchFamily="50" charset="-128"/>
            </a:endParaRPr>
          </a:p>
          <a:p>
            <a:pPr>
              <a:defRPr/>
            </a:pPr>
            <a:r>
              <a:rPr lang="en-US" altLang="ja-JP" sz="2400" dirty="0">
                <a:solidFill>
                  <a:schemeClr val="tx1"/>
                </a:solidFill>
                <a:latin typeface="Meiryo UI" panose="020B0604030504040204" pitchFamily="50" charset="-128"/>
                <a:ea typeface="Meiryo UI" panose="020B0604030504040204" pitchFamily="50" charset="-128"/>
              </a:rPr>
              <a:t>2023</a:t>
            </a:r>
            <a:r>
              <a:rPr lang="ja-JP" altLang="en-US" sz="2400" dirty="0">
                <a:solidFill>
                  <a:schemeClr val="tx1"/>
                </a:solidFill>
                <a:latin typeface="Meiryo UI" panose="020B0604030504040204" pitchFamily="50" charset="-128"/>
                <a:ea typeface="Meiryo UI" panose="020B0604030504040204" pitchFamily="50" charset="-128"/>
              </a:rPr>
              <a:t>年７月　基準策定</a:t>
            </a:r>
            <a:endParaRPr lang="en-US" altLang="ja-JP" sz="2400" dirty="0">
              <a:solidFill>
                <a:schemeClr val="tx1"/>
              </a:solidFill>
              <a:latin typeface="Meiryo UI" panose="020B0604030504040204" pitchFamily="50" charset="-128"/>
              <a:ea typeface="Meiryo UI" panose="020B0604030504040204" pitchFamily="50" charset="-128"/>
            </a:endParaRPr>
          </a:p>
        </p:txBody>
      </p:sp>
      <p:pic>
        <p:nvPicPr>
          <p:cNvPr id="13" name="図 12"/>
          <p:cNvPicPr>
            <a:picLocks noChangeAspect="1"/>
          </p:cNvPicPr>
          <p:nvPr/>
        </p:nvPicPr>
        <p:blipFill>
          <a:blip r:embed="rId2"/>
          <a:stretch>
            <a:fillRect/>
          </a:stretch>
        </p:blipFill>
        <p:spPr>
          <a:xfrm>
            <a:off x="2156460" y="6192929"/>
            <a:ext cx="8400500" cy="3360199"/>
          </a:xfrm>
          <a:prstGeom prst="rect">
            <a:avLst/>
          </a:prstGeom>
        </p:spPr>
      </p:pic>
      <p:sp>
        <p:nvSpPr>
          <p:cNvPr id="15" name="角丸四角形 14"/>
          <p:cNvSpPr/>
          <p:nvPr/>
        </p:nvSpPr>
        <p:spPr bwMode="auto">
          <a:xfrm>
            <a:off x="118970" y="971565"/>
            <a:ext cx="12373616" cy="540287"/>
          </a:xfrm>
          <a:prstGeom prst="roundRect">
            <a:avLst/>
          </a:prstGeom>
          <a:gradFill>
            <a:gsLst>
              <a:gs pos="0">
                <a:srgbClr val="0099FF"/>
              </a:gs>
              <a:gs pos="21000">
                <a:srgbClr val="9FD9FF"/>
              </a:gs>
              <a:gs pos="100000">
                <a:schemeClr val="bg1"/>
              </a:gs>
              <a:gs pos="100000">
                <a:schemeClr val="accent2">
                  <a:tint val="15000"/>
                  <a:satMod val="350000"/>
                </a:schemeClr>
              </a:gs>
            </a:gsLst>
          </a:gradFill>
          <a:ln/>
        </p:spPr>
        <p:style>
          <a:lnRef idx="1">
            <a:schemeClr val="accent2"/>
          </a:lnRef>
          <a:fillRef idx="2">
            <a:schemeClr val="accent2"/>
          </a:fillRef>
          <a:effectRef idx="1">
            <a:schemeClr val="accent2"/>
          </a:effectRef>
          <a:fontRef idx="minor">
            <a:schemeClr val="dk1"/>
          </a:fontRef>
        </p:style>
        <p:txBody>
          <a:bodyPr wrap="square" lIns="109415" tIns="43097" rIns="109415" bIns="0" anchor="ctr">
            <a:noAutofit/>
          </a:bodyPr>
          <a:lstStyle/>
          <a:p>
            <a:pPr algn="ctr">
              <a:defRPr/>
            </a:pPr>
            <a:r>
              <a:rPr lang="ja-JP" altLang="en-US" sz="3200" dirty="0">
                <a:solidFill>
                  <a:schemeClr val="tx1"/>
                </a:solidFill>
                <a:latin typeface="Meiryo UI" panose="020B0604030504040204" pitchFamily="50" charset="-128"/>
                <a:ea typeface="Meiryo UI" panose="020B0604030504040204" pitchFamily="50" charset="-128"/>
                <a:cs typeface="ＭＳ Ｐゴシック" pitchFamily="50" charset="-128"/>
              </a:rPr>
              <a:t>地域の脱炭素化に向けた促進区域の指定について</a:t>
            </a:r>
          </a:p>
        </p:txBody>
      </p:sp>
      <p:sp>
        <p:nvSpPr>
          <p:cNvPr id="16" name="正方形/長方形 15"/>
          <p:cNvSpPr/>
          <p:nvPr/>
        </p:nvSpPr>
        <p:spPr>
          <a:xfrm>
            <a:off x="91303" y="120079"/>
            <a:ext cx="6165481" cy="63256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400" b="1" dirty="0">
              <a:solidFill>
                <a:schemeClr val="bg1"/>
              </a:solidFill>
              <a:latin typeface="Meiryo UI" panose="020B0604030504040204" pitchFamily="50" charset="-128"/>
              <a:ea typeface="Meiryo UI" panose="020B0604030504040204" pitchFamily="50" charset="-128"/>
            </a:endParaRPr>
          </a:p>
          <a:p>
            <a:r>
              <a:rPr lang="ja-JP" altLang="en-US" sz="2400" b="1" dirty="0">
                <a:solidFill>
                  <a:schemeClr val="bg1"/>
                </a:solidFill>
                <a:latin typeface="Meiryo UI" panose="020B0604030504040204" pitchFamily="50" charset="-128"/>
                <a:ea typeface="Meiryo UI" panose="020B0604030504040204" pitchFamily="50" charset="-128"/>
              </a:rPr>
              <a:t>　脱炭素化の推進に向けた府の取組みについて</a:t>
            </a:r>
            <a:endParaRPr lang="ja-JP" altLang="ja-JP" sz="2400" b="1" dirty="0">
              <a:solidFill>
                <a:schemeClr val="bg1"/>
              </a:solidFill>
              <a:latin typeface="Meiryo UI" panose="020B0604030504040204" pitchFamily="50" charset="-128"/>
              <a:ea typeface="Meiryo UI" panose="020B0604030504040204" pitchFamily="50" charset="-128"/>
            </a:endParaRPr>
          </a:p>
          <a:p>
            <a:pPr algn="ctr"/>
            <a:endParaRPr kumimoji="1" lang="ja-JP" altLang="en-US" sz="2400" b="1" dirty="0">
              <a:latin typeface="Meiryo UI" panose="020B0604030504040204" pitchFamily="50" charset="-128"/>
              <a:ea typeface="Meiryo UI" panose="020B0604030504040204" pitchFamily="50" charset="-128"/>
            </a:endParaRPr>
          </a:p>
        </p:txBody>
      </p:sp>
      <p:grpSp>
        <p:nvGrpSpPr>
          <p:cNvPr id="17" name="グループ化 16"/>
          <p:cNvGrpSpPr>
            <a:grpSpLocks noChangeAspect="1"/>
          </p:cNvGrpSpPr>
          <p:nvPr/>
        </p:nvGrpSpPr>
        <p:grpSpPr>
          <a:xfrm>
            <a:off x="6400800" y="192088"/>
            <a:ext cx="5040560" cy="427112"/>
            <a:chOff x="6029203" y="46261"/>
            <a:chExt cx="5407394" cy="460777"/>
          </a:xfrm>
        </p:grpSpPr>
        <p:pic>
          <p:nvPicPr>
            <p:cNvPr id="18" name="図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9203"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図 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86991"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図 1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00565"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図 3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57791" y="47840"/>
              <a:ext cx="454912"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図 2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10877" y="50579"/>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図 2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67619" y="47840"/>
              <a:ext cx="43943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図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03592" y="47840"/>
              <a:ext cx="439438"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図 2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644328" y="47840"/>
              <a:ext cx="43943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図 3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074083" y="47840"/>
              <a:ext cx="454912"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図 1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522939"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図 2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979397" y="46261"/>
              <a:ext cx="457200" cy="457200"/>
            </a:xfrm>
            <a:prstGeom prst="rect">
              <a:avLst/>
            </a:prstGeom>
          </p:spPr>
        </p:pic>
        <p:pic>
          <p:nvPicPr>
            <p:cNvPr id="29" name="図 2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941707" y="46942"/>
              <a:ext cx="458885" cy="458885"/>
            </a:xfrm>
            <a:prstGeom prst="rect">
              <a:avLst/>
            </a:prstGeom>
          </p:spPr>
        </p:pic>
      </p:grpSp>
      <p:sp>
        <p:nvSpPr>
          <p:cNvPr id="30" name="スライド番号プレースホルダー 56"/>
          <p:cNvSpPr>
            <a:spLocks noGrp="1"/>
          </p:cNvSpPr>
          <p:nvPr>
            <p:ph type="sldNum" sz="quarter" idx="12"/>
          </p:nvPr>
        </p:nvSpPr>
        <p:spPr>
          <a:xfrm>
            <a:off x="12046227" y="8833048"/>
            <a:ext cx="680400" cy="680400"/>
          </a:xfrm>
        </p:spPr>
        <p:txBody>
          <a:bodyPr/>
          <a:lstStyle/>
          <a:p>
            <a:fld id="{260D7C64-4B75-47CE-A9E9-B75BE436869C}" type="slidenum">
              <a:rPr kumimoji="1" lang="ja-JP" altLang="en-US" smtClean="0"/>
              <a:t>15</a:t>
            </a:fld>
            <a:endParaRPr kumimoji="1" lang="ja-JP" altLang="en-US" dirty="0"/>
          </a:p>
        </p:txBody>
      </p:sp>
      <p:sp>
        <p:nvSpPr>
          <p:cNvPr id="10" name="AutoShape 187"/>
          <p:cNvSpPr>
            <a:spLocks noChangeArrowheads="1"/>
          </p:cNvSpPr>
          <p:nvPr/>
        </p:nvSpPr>
        <p:spPr bwMode="auto">
          <a:xfrm>
            <a:off x="512220" y="1632248"/>
            <a:ext cx="4664443" cy="576064"/>
          </a:xfrm>
          <a:prstGeom prst="roundRect">
            <a:avLst>
              <a:gd name="adj" fmla="val 16667"/>
            </a:avLst>
          </a:prstGeom>
          <a:solidFill>
            <a:srgbClr val="002060"/>
          </a:solidFill>
          <a:ln w="9525">
            <a:solidFill>
              <a:schemeClr val="tx1"/>
            </a:solidFill>
            <a:round/>
            <a:headEnd/>
            <a:tailEnd/>
          </a:ln>
          <a:effectLst/>
        </p:spPr>
        <p:txBody>
          <a:bodyPr wrap="none" anchor="ctr"/>
          <a:lstStyle>
            <a:lvl1pPr defTabSz="9620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62025">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6202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620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620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620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620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620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620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None/>
              <a:defRPr/>
            </a:pPr>
            <a:r>
              <a:rPr lang="ja-JP" altLang="en-US" sz="2800" b="1" dirty="0">
                <a:solidFill>
                  <a:schemeClr val="bg1"/>
                </a:solidFill>
                <a:latin typeface="Meiryo UI" panose="020B0604030504040204" pitchFamily="50" charset="-128"/>
                <a:ea typeface="Meiryo UI" panose="020B0604030504040204" pitchFamily="50" charset="-128"/>
              </a:rPr>
              <a:t>都道府県基準の策定について</a:t>
            </a:r>
          </a:p>
        </p:txBody>
      </p:sp>
      <p:sp>
        <p:nvSpPr>
          <p:cNvPr id="31" name="角丸四角形 30"/>
          <p:cNvSpPr/>
          <p:nvPr/>
        </p:nvSpPr>
        <p:spPr>
          <a:xfrm>
            <a:off x="5277566" y="4367592"/>
            <a:ext cx="7524034" cy="1801160"/>
          </a:xfrm>
          <a:prstGeom prst="roundRect">
            <a:avLst>
              <a:gd name="adj" fmla="val 9285"/>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tIns="36000" bIns="36000"/>
          <a:lstStyle/>
          <a:p>
            <a:pPr>
              <a:defRPr/>
            </a:pPr>
            <a:r>
              <a:rPr lang="ja-JP" altLang="en-US" sz="2200" dirty="0">
                <a:solidFill>
                  <a:schemeClr val="tx1"/>
                </a:solidFill>
                <a:latin typeface="Meiryo UI" panose="020B0604030504040204" pitchFamily="50" charset="-128"/>
                <a:ea typeface="Meiryo UI" panose="020B0604030504040204" pitchFamily="50" charset="-128"/>
              </a:rPr>
              <a:t>＜ヒアリングを実施した専門家＞</a:t>
            </a:r>
            <a:endParaRPr lang="en-US" altLang="ja-JP" sz="2200" dirty="0">
              <a:solidFill>
                <a:schemeClr val="tx1"/>
              </a:solidFill>
              <a:latin typeface="Meiryo UI" panose="020B0604030504040204" pitchFamily="50" charset="-128"/>
              <a:ea typeface="Meiryo UI" panose="020B0604030504040204" pitchFamily="50" charset="-128"/>
            </a:endParaRPr>
          </a:p>
          <a:p>
            <a:pPr>
              <a:defRPr/>
            </a:pPr>
            <a:r>
              <a:rPr lang="ja-JP" altLang="en-US" sz="2200" dirty="0">
                <a:solidFill>
                  <a:schemeClr val="tx1"/>
                </a:solidFill>
                <a:latin typeface="Meiryo UI" panose="020B0604030504040204" pitchFamily="50" charset="-128"/>
                <a:ea typeface="Meiryo UI" panose="020B0604030504040204" pitchFamily="50" charset="-128"/>
              </a:rPr>
              <a:t>赤澤　宏樹</a:t>
            </a:r>
            <a:r>
              <a:rPr lang="en-US" altLang="ja-JP" sz="2200" dirty="0">
                <a:solidFill>
                  <a:schemeClr val="tx1"/>
                </a:solidFill>
                <a:latin typeface="Meiryo UI" panose="020B0604030504040204" pitchFamily="50" charset="-128"/>
                <a:ea typeface="Meiryo UI" panose="020B0604030504040204" pitchFamily="50" charset="-128"/>
              </a:rPr>
              <a:t>(</a:t>
            </a:r>
            <a:r>
              <a:rPr lang="ja-JP" altLang="en-US" sz="2200" dirty="0">
                <a:solidFill>
                  <a:schemeClr val="tx1"/>
                </a:solidFill>
                <a:latin typeface="Meiryo UI" panose="020B0604030504040204" pitchFamily="50" charset="-128"/>
                <a:ea typeface="Meiryo UI" panose="020B0604030504040204" pitchFamily="50" charset="-128"/>
              </a:rPr>
              <a:t>兵庫県立大学教授</a:t>
            </a:r>
            <a:r>
              <a:rPr lang="en-US" altLang="ja-JP" sz="2200" dirty="0">
                <a:solidFill>
                  <a:schemeClr val="tx1"/>
                </a:solidFill>
                <a:latin typeface="Meiryo UI" panose="020B0604030504040204" pitchFamily="50" charset="-128"/>
                <a:ea typeface="Meiryo UI" panose="020B0604030504040204" pitchFamily="50" charset="-128"/>
              </a:rPr>
              <a:t>)</a:t>
            </a:r>
          </a:p>
          <a:p>
            <a:pPr>
              <a:defRPr/>
            </a:pPr>
            <a:r>
              <a:rPr lang="ja-JP" altLang="en-US" sz="2200" dirty="0">
                <a:solidFill>
                  <a:schemeClr val="tx1"/>
                </a:solidFill>
                <a:latin typeface="Meiryo UI" panose="020B0604030504040204" pitchFamily="50" charset="-128"/>
                <a:ea typeface="Meiryo UI" panose="020B0604030504040204" pitchFamily="50" charset="-128"/>
              </a:rPr>
              <a:t>石井　実</a:t>
            </a:r>
            <a:r>
              <a:rPr lang="en-US" altLang="ja-JP" sz="2200" dirty="0">
                <a:solidFill>
                  <a:schemeClr val="tx1"/>
                </a:solidFill>
                <a:latin typeface="Meiryo UI" panose="020B0604030504040204" pitchFamily="50" charset="-128"/>
                <a:ea typeface="Meiryo UI" panose="020B0604030504040204" pitchFamily="50" charset="-128"/>
              </a:rPr>
              <a:t>((</a:t>
            </a:r>
            <a:r>
              <a:rPr lang="ja-JP" altLang="en-US" sz="2200" dirty="0">
                <a:solidFill>
                  <a:schemeClr val="tx1"/>
                </a:solidFill>
                <a:latin typeface="Meiryo UI" panose="020B0604030504040204" pitchFamily="50" charset="-128"/>
                <a:ea typeface="Meiryo UI" panose="020B0604030504040204" pitchFamily="50" charset="-128"/>
              </a:rPr>
              <a:t>地</a:t>
            </a:r>
            <a:r>
              <a:rPr lang="zh-TW" altLang="en-US" sz="2200" dirty="0">
                <a:solidFill>
                  <a:schemeClr val="tx1"/>
                </a:solidFill>
                <a:latin typeface="Meiryo UI" panose="020B0604030504040204" pitchFamily="50" charset="-128"/>
                <a:ea typeface="Meiryo UI" panose="020B0604030504040204" pitchFamily="50" charset="-128"/>
              </a:rPr>
              <a:t>独</a:t>
            </a:r>
            <a:r>
              <a:rPr lang="en-US" altLang="ja-JP" sz="2200" dirty="0">
                <a:solidFill>
                  <a:schemeClr val="tx1"/>
                </a:solidFill>
                <a:latin typeface="Meiryo UI" panose="020B0604030504040204" pitchFamily="50" charset="-128"/>
                <a:ea typeface="Meiryo UI" panose="020B0604030504040204" pitchFamily="50" charset="-128"/>
              </a:rPr>
              <a:t>)</a:t>
            </a:r>
            <a:r>
              <a:rPr lang="zh-TW" altLang="en-US" sz="2200" dirty="0">
                <a:solidFill>
                  <a:schemeClr val="tx1"/>
                </a:solidFill>
                <a:latin typeface="Meiryo UI" panose="020B0604030504040204" pitchFamily="50" charset="-128"/>
                <a:ea typeface="Meiryo UI" panose="020B0604030504040204" pitchFamily="50" charset="-128"/>
              </a:rPr>
              <a:t>大阪府立環境農林水産総合研究所理事長</a:t>
            </a:r>
            <a:r>
              <a:rPr lang="en-US" altLang="ja-JP" sz="2200" dirty="0">
                <a:solidFill>
                  <a:schemeClr val="tx1"/>
                </a:solidFill>
                <a:latin typeface="Meiryo UI" panose="020B0604030504040204" pitchFamily="50" charset="-128"/>
                <a:ea typeface="Meiryo UI" panose="020B0604030504040204" pitchFamily="50" charset="-128"/>
              </a:rPr>
              <a:t>)</a:t>
            </a:r>
            <a:endParaRPr lang="en-US" altLang="zh-TW" sz="2200" dirty="0">
              <a:solidFill>
                <a:schemeClr val="tx1"/>
              </a:solidFill>
              <a:latin typeface="Meiryo UI" panose="020B0604030504040204" pitchFamily="50" charset="-128"/>
              <a:ea typeface="Meiryo UI" panose="020B0604030504040204" pitchFamily="50" charset="-128"/>
            </a:endParaRPr>
          </a:p>
          <a:p>
            <a:pPr>
              <a:defRPr/>
            </a:pPr>
            <a:r>
              <a:rPr lang="ja-JP" altLang="en-US" sz="2200" dirty="0">
                <a:solidFill>
                  <a:schemeClr val="tx1"/>
                </a:solidFill>
                <a:latin typeface="Meiryo UI" panose="020B0604030504040204" pitchFamily="50" charset="-128"/>
                <a:ea typeface="Meiryo UI" panose="020B0604030504040204" pitchFamily="50" charset="-128"/>
              </a:rPr>
              <a:t>河井　克之</a:t>
            </a:r>
            <a:r>
              <a:rPr lang="en-US" altLang="ja-JP" sz="2200" dirty="0">
                <a:solidFill>
                  <a:schemeClr val="tx1"/>
                </a:solidFill>
                <a:latin typeface="Meiryo UI" panose="020B0604030504040204" pitchFamily="50" charset="-128"/>
                <a:ea typeface="Meiryo UI" panose="020B0604030504040204" pitchFamily="50" charset="-128"/>
              </a:rPr>
              <a:t>(</a:t>
            </a:r>
            <a:r>
              <a:rPr lang="zh-CN" altLang="en-US" sz="2200" dirty="0">
                <a:solidFill>
                  <a:schemeClr val="tx1"/>
                </a:solidFill>
                <a:latin typeface="Meiryo UI" panose="020B0604030504040204" pitchFamily="50" charset="-128"/>
                <a:ea typeface="Meiryo UI" panose="020B0604030504040204" pitchFamily="50" charset="-128"/>
              </a:rPr>
              <a:t>近畿大学教授</a:t>
            </a:r>
            <a:r>
              <a:rPr lang="en-US" altLang="ja-JP" sz="2200" dirty="0">
                <a:solidFill>
                  <a:schemeClr val="tx1"/>
                </a:solidFill>
                <a:latin typeface="Meiryo UI" panose="020B0604030504040204" pitchFamily="50" charset="-128"/>
                <a:ea typeface="Meiryo UI" panose="020B0604030504040204" pitchFamily="50" charset="-128"/>
              </a:rPr>
              <a:t>)</a:t>
            </a:r>
          </a:p>
          <a:p>
            <a:pPr>
              <a:defRPr/>
            </a:pPr>
            <a:r>
              <a:rPr lang="ja-JP" altLang="en-US" sz="2200" dirty="0">
                <a:solidFill>
                  <a:schemeClr val="tx1"/>
                </a:solidFill>
                <a:latin typeface="Meiryo UI" panose="020B0604030504040204" pitchFamily="50" charset="-128"/>
                <a:ea typeface="Meiryo UI" panose="020B0604030504040204" pitchFamily="50" charset="-128"/>
              </a:rPr>
              <a:t>平栗　靖浩</a:t>
            </a:r>
            <a:r>
              <a:rPr lang="en-US" altLang="ja-JP" sz="2200" dirty="0">
                <a:solidFill>
                  <a:schemeClr val="tx1"/>
                </a:solidFill>
                <a:latin typeface="Meiryo UI" panose="020B0604030504040204" pitchFamily="50" charset="-128"/>
                <a:ea typeface="Meiryo UI" panose="020B0604030504040204" pitchFamily="50" charset="-128"/>
              </a:rPr>
              <a:t>(</a:t>
            </a:r>
            <a:r>
              <a:rPr lang="zh-CN" altLang="en-US" sz="2200" dirty="0">
                <a:solidFill>
                  <a:schemeClr val="tx1"/>
                </a:solidFill>
                <a:latin typeface="Meiryo UI" panose="020B0604030504040204" pitchFamily="50" charset="-128"/>
                <a:ea typeface="Meiryo UI" panose="020B0604030504040204" pitchFamily="50" charset="-128"/>
              </a:rPr>
              <a:t>近畿大学准教授</a:t>
            </a:r>
            <a:r>
              <a:rPr lang="en-US" altLang="ja-JP" sz="2200" dirty="0">
                <a:solidFill>
                  <a:schemeClr val="tx1"/>
                </a:solidFill>
                <a:latin typeface="Meiryo UI" panose="020B0604030504040204" pitchFamily="50" charset="-128"/>
                <a:ea typeface="Meiryo UI" panose="020B0604030504040204" pitchFamily="50" charset="-128"/>
              </a:rPr>
              <a:t>)</a:t>
            </a:r>
          </a:p>
        </p:txBody>
      </p:sp>
    </p:spTree>
    <p:extLst>
      <p:ext uri="{BB962C8B-B14F-4D97-AF65-F5344CB8AC3E}">
        <p14:creationId xmlns:p14="http://schemas.microsoft.com/office/powerpoint/2010/main" val="11106529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角丸四角形 77"/>
          <p:cNvSpPr/>
          <p:nvPr/>
        </p:nvSpPr>
        <p:spPr>
          <a:xfrm>
            <a:off x="89805" y="5377160"/>
            <a:ext cx="8221072" cy="4171033"/>
          </a:xfrm>
          <a:prstGeom prst="roundRect">
            <a:avLst>
              <a:gd name="adj" fmla="val 0"/>
            </a:avLst>
          </a:prstGeom>
          <a:solidFill>
            <a:schemeClr val="bg1"/>
          </a:solidFill>
          <a:ln>
            <a:solidFill>
              <a:srgbClr val="339933"/>
            </a:solidFill>
          </a:ln>
        </p:spPr>
        <p:style>
          <a:lnRef idx="1">
            <a:schemeClr val="accent5"/>
          </a:lnRef>
          <a:fillRef idx="2">
            <a:schemeClr val="accent5"/>
          </a:fillRef>
          <a:effectRef idx="1">
            <a:schemeClr val="accent5"/>
          </a:effectRef>
          <a:fontRef idx="minor">
            <a:schemeClr val="dk1"/>
          </a:fontRef>
        </p:style>
        <p:txBody>
          <a:bodyPr rtlCol="0" anchor="ctr"/>
          <a:lstStyle/>
          <a:p>
            <a:endParaRPr lang="ja-JP" altLang="en-US" sz="1960" dirty="0"/>
          </a:p>
        </p:txBody>
      </p:sp>
      <p:sp>
        <p:nvSpPr>
          <p:cNvPr id="69" name="角丸四角形 68"/>
          <p:cNvSpPr/>
          <p:nvPr/>
        </p:nvSpPr>
        <p:spPr>
          <a:xfrm>
            <a:off x="4355949" y="625160"/>
            <a:ext cx="8388000" cy="4653148"/>
          </a:xfrm>
          <a:prstGeom prst="roundRect">
            <a:avLst>
              <a:gd name="adj" fmla="val 0"/>
            </a:avLst>
          </a:prstGeom>
          <a:solidFill>
            <a:schemeClr val="bg1"/>
          </a:solidFill>
          <a:ln>
            <a:solidFill>
              <a:srgbClr val="339933"/>
            </a:solidFill>
          </a:ln>
        </p:spPr>
        <p:style>
          <a:lnRef idx="1">
            <a:schemeClr val="accent5"/>
          </a:lnRef>
          <a:fillRef idx="2">
            <a:schemeClr val="accent5"/>
          </a:fillRef>
          <a:effectRef idx="1">
            <a:schemeClr val="accent5"/>
          </a:effectRef>
          <a:fontRef idx="minor">
            <a:schemeClr val="dk1"/>
          </a:fontRef>
        </p:style>
        <p:txBody>
          <a:bodyPr rtlCol="0" anchor="ctr"/>
          <a:lstStyle/>
          <a:p>
            <a:endParaRPr lang="ja-JP" altLang="en-US" sz="1960" dirty="0">
              <a:latin typeface="Meiryo UI" panose="020B0604030504040204" pitchFamily="50" charset="-128"/>
              <a:ea typeface="Meiryo UI" panose="020B0604030504040204" pitchFamily="50" charset="-128"/>
            </a:endParaRPr>
          </a:p>
        </p:txBody>
      </p:sp>
      <p:sp>
        <p:nvSpPr>
          <p:cNvPr id="55" name="正方形/長方形 54"/>
          <p:cNvSpPr/>
          <p:nvPr/>
        </p:nvSpPr>
        <p:spPr>
          <a:xfrm>
            <a:off x="4330158" y="1801349"/>
            <a:ext cx="4975583" cy="990015"/>
          </a:xfrm>
          <a:prstGeom prst="rect">
            <a:avLst/>
          </a:prstGeom>
        </p:spPr>
        <p:txBody>
          <a:bodyPr wrap="square">
            <a:spAutoFit/>
          </a:bodyPr>
          <a:lstStyle/>
          <a:p>
            <a:pPr>
              <a:lnSpc>
                <a:spcPts val="1400"/>
              </a:lnSpc>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◆二酸化炭素排出量実質ゼロの実現に向けたアプローチ</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07950" indent="-107950">
              <a:lnSpc>
                <a:spcPts val="14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・現在から</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2030</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年に向けては、エネルギー・資源使用量の削減と、単位エネルギー量・</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107950" indent="-107950">
              <a:lnSpc>
                <a:spcPts val="14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資源量あたりの二酸化炭素排出量の削減を同時に推進することが重要</a:t>
            </a:r>
          </a:p>
          <a:p>
            <a:pPr marL="107950" indent="-107950">
              <a:lnSpc>
                <a:spcPts val="14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2030</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年以降は、さらなる取組みの推進を図るとともに、国と連携し、</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CO</a:t>
            </a:r>
            <a:r>
              <a:rPr lang="en-US" altLang="ja-JP" sz="1100" baseline="-100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の回収・有効利用などの脱炭素社会に向けた技術革新・導入により、削減を加速することが重要</a:t>
            </a:r>
          </a:p>
        </p:txBody>
      </p:sp>
      <p:sp>
        <p:nvSpPr>
          <p:cNvPr id="75" name="角丸四角形 74"/>
          <p:cNvSpPr/>
          <p:nvPr/>
        </p:nvSpPr>
        <p:spPr>
          <a:xfrm>
            <a:off x="93264" y="624135"/>
            <a:ext cx="4199065" cy="4653771"/>
          </a:xfrm>
          <a:prstGeom prst="roundRect">
            <a:avLst>
              <a:gd name="adj" fmla="val 0"/>
            </a:avLst>
          </a:prstGeom>
          <a:solidFill>
            <a:schemeClr val="bg1"/>
          </a:solidFill>
          <a:ln>
            <a:solidFill>
              <a:srgbClr val="339933"/>
            </a:solidFill>
          </a:ln>
        </p:spPr>
        <p:style>
          <a:lnRef idx="1">
            <a:schemeClr val="accent5"/>
          </a:lnRef>
          <a:fillRef idx="2">
            <a:schemeClr val="accent5"/>
          </a:fillRef>
          <a:effectRef idx="1">
            <a:schemeClr val="accent5"/>
          </a:effectRef>
          <a:fontRef idx="minor">
            <a:schemeClr val="dk1"/>
          </a:fontRef>
        </p:style>
        <p:txBody>
          <a:bodyPr rtlCol="0" anchor="ctr"/>
          <a:lstStyle/>
          <a:p>
            <a:endParaRPr lang="ja-JP" altLang="en-US" sz="1960" dirty="0"/>
          </a:p>
        </p:txBody>
      </p:sp>
      <p:sp>
        <p:nvSpPr>
          <p:cNvPr id="79" name="角丸四角形 78"/>
          <p:cNvSpPr/>
          <p:nvPr/>
        </p:nvSpPr>
        <p:spPr>
          <a:xfrm>
            <a:off x="98318" y="5378881"/>
            <a:ext cx="4211075" cy="288147"/>
          </a:xfrm>
          <a:prstGeom prst="roundRect">
            <a:avLst>
              <a:gd name="adj" fmla="val 0"/>
            </a:avLst>
          </a:prstGeom>
          <a:solidFill>
            <a:srgbClr val="339933"/>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36000" bIns="36000" rtlCol="0" anchor="ctr">
            <a:spAutoFit/>
          </a:bodyPr>
          <a:lstStyle/>
          <a:p>
            <a:r>
              <a:rPr lang="ja-JP" altLang="en-US" sz="1400" b="1" dirty="0">
                <a:latin typeface="Meiryo UI" pitchFamily="50" charset="-128"/>
                <a:ea typeface="Meiryo UI" pitchFamily="50" charset="-128"/>
                <a:cs typeface="Meiryo UI" pitchFamily="50" charset="-128"/>
              </a:rPr>
              <a:t>第３章 </a:t>
            </a:r>
            <a:r>
              <a:rPr lang="en-US" altLang="ja-JP" sz="1400" b="1" dirty="0">
                <a:latin typeface="Meiryo UI" pitchFamily="50" charset="-128"/>
                <a:ea typeface="Meiryo UI" pitchFamily="50" charset="-128"/>
                <a:cs typeface="Meiryo UI" pitchFamily="50" charset="-128"/>
              </a:rPr>
              <a:t>2030</a:t>
            </a:r>
            <a:r>
              <a:rPr lang="ja-JP" altLang="en-US" sz="1400" b="1" dirty="0">
                <a:latin typeface="Meiryo UI" pitchFamily="50" charset="-128"/>
                <a:ea typeface="Meiryo UI" pitchFamily="50" charset="-128"/>
                <a:cs typeface="Meiryo UI" pitchFamily="50" charset="-128"/>
              </a:rPr>
              <a:t>年に向けて取り組む項目</a:t>
            </a:r>
          </a:p>
        </p:txBody>
      </p:sp>
      <p:sp>
        <p:nvSpPr>
          <p:cNvPr id="90" name="角丸四角形 89"/>
          <p:cNvSpPr/>
          <p:nvPr/>
        </p:nvSpPr>
        <p:spPr>
          <a:xfrm>
            <a:off x="8372488" y="5377160"/>
            <a:ext cx="4371461" cy="4171033"/>
          </a:xfrm>
          <a:prstGeom prst="roundRect">
            <a:avLst>
              <a:gd name="adj" fmla="val 0"/>
            </a:avLst>
          </a:prstGeom>
          <a:solidFill>
            <a:schemeClr val="bg1"/>
          </a:solidFill>
          <a:ln>
            <a:solidFill>
              <a:srgbClr val="339933"/>
            </a:solidFill>
          </a:ln>
        </p:spPr>
        <p:style>
          <a:lnRef idx="1">
            <a:schemeClr val="accent5"/>
          </a:lnRef>
          <a:fillRef idx="2">
            <a:schemeClr val="accent5"/>
          </a:fillRef>
          <a:effectRef idx="1">
            <a:schemeClr val="accent5"/>
          </a:effectRef>
          <a:fontRef idx="minor">
            <a:schemeClr val="dk1"/>
          </a:fontRef>
        </p:style>
        <p:txBody>
          <a:bodyPr rtlCol="0" anchor="ctr"/>
          <a:lstStyle/>
          <a:p>
            <a:endParaRPr lang="ja-JP" altLang="en-US" sz="1960" dirty="0"/>
          </a:p>
        </p:txBody>
      </p:sp>
      <p:sp>
        <p:nvSpPr>
          <p:cNvPr id="97" name="角丸四角形 96"/>
          <p:cNvSpPr/>
          <p:nvPr/>
        </p:nvSpPr>
        <p:spPr>
          <a:xfrm>
            <a:off x="8388814" y="5393579"/>
            <a:ext cx="2361494" cy="288147"/>
          </a:xfrm>
          <a:prstGeom prst="roundRect">
            <a:avLst>
              <a:gd name="adj" fmla="val 0"/>
            </a:avLst>
          </a:prstGeom>
          <a:solidFill>
            <a:srgbClr val="339933"/>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36000" bIns="36000" rtlCol="0" anchor="ctr">
            <a:spAutoFit/>
          </a:bodyPr>
          <a:lstStyle/>
          <a:p>
            <a:r>
              <a:rPr lang="ja-JP" altLang="en-US" sz="1400" b="1" dirty="0">
                <a:latin typeface="Meiryo UI" panose="020B0604030504040204" pitchFamily="50" charset="-128"/>
                <a:ea typeface="Meiryo UI" panose="020B0604030504040204" pitchFamily="50" charset="-128"/>
              </a:rPr>
              <a:t>第４章 対策の推進体制</a:t>
            </a:r>
          </a:p>
        </p:txBody>
      </p:sp>
      <p:sp>
        <p:nvSpPr>
          <p:cNvPr id="39" name="正方形/長方形 38"/>
          <p:cNvSpPr/>
          <p:nvPr/>
        </p:nvSpPr>
        <p:spPr>
          <a:xfrm>
            <a:off x="4327343" y="2953477"/>
            <a:ext cx="5061746" cy="271869"/>
          </a:xfrm>
          <a:prstGeom prst="rect">
            <a:avLst/>
          </a:prstGeom>
        </p:spPr>
        <p:txBody>
          <a:bodyPr wrap="square">
            <a:spAutoFit/>
          </a:bodyPr>
          <a:lstStyle/>
          <a:p>
            <a:pPr>
              <a:lnSpc>
                <a:spcPts val="1400"/>
              </a:lnSpc>
            </a:pPr>
            <a:r>
              <a:rPr lang="ja-JP" altLang="en-US" sz="12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　</a:t>
            </a:r>
            <a:r>
              <a:rPr lang="en-US" altLang="ja-JP" sz="12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12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年に向けた地球温暖化対策について</a:t>
            </a:r>
            <a:endParaRPr lang="en-US" altLang="ja-JP" sz="12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角丸四角形 42"/>
          <p:cNvSpPr/>
          <p:nvPr/>
        </p:nvSpPr>
        <p:spPr>
          <a:xfrm>
            <a:off x="179594" y="7527581"/>
            <a:ext cx="4032000" cy="360000"/>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0" rIns="0" bIns="0" numCol="1" spcCol="0" rtlCol="0" fromWordArt="0" anchor="ctr" anchorCtr="0" forceAA="0" compatLnSpc="1">
            <a:prstTxWarp prst="textNoShape">
              <a:avLst/>
            </a:prstTxWarp>
            <a:noAutofit/>
          </a:bodyPr>
          <a:lstStyle/>
          <a:p>
            <a:pPr marR="142875" algn="l">
              <a:spcAft>
                <a:spcPts val="0"/>
              </a:spcAft>
            </a:pPr>
            <a:endParaRPr lang="en-US" altLang="ja-JP" sz="9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44" name="角丸四角形 43"/>
          <p:cNvSpPr/>
          <p:nvPr/>
        </p:nvSpPr>
        <p:spPr>
          <a:xfrm>
            <a:off x="179594" y="7906871"/>
            <a:ext cx="4032000" cy="360000"/>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0" rIns="0" bIns="0" numCol="1" spcCol="0" rtlCol="0" fromWordArt="0" anchor="ctr" anchorCtr="0" forceAA="0" compatLnSpc="1">
            <a:prstTxWarp prst="textNoShape">
              <a:avLst/>
            </a:prstTxWarp>
            <a:noAutofit/>
          </a:bodyPr>
          <a:lstStyle/>
          <a:p>
            <a:pPr marR="142875"/>
            <a:endParaRPr lang="en-US" alt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45" name="角丸四角形 44"/>
          <p:cNvSpPr/>
          <p:nvPr/>
        </p:nvSpPr>
        <p:spPr>
          <a:xfrm>
            <a:off x="1786940" y="7165422"/>
            <a:ext cx="4032000" cy="360000"/>
          </a:xfrm>
          <a:prstGeom prst="roundRect">
            <a:avLst>
              <a:gd name="adj"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0" rIns="0" bIns="0" numCol="1" spcCol="0" rtlCol="0" fromWordArt="0" anchor="ctr" anchorCtr="0" forceAA="0" compatLnSpc="1">
            <a:prstTxWarp prst="textNoShape">
              <a:avLst/>
            </a:prstTxWarp>
            <a:noAutofit/>
          </a:bodyPr>
          <a:lstStyle/>
          <a:p>
            <a:pPr marR="142875"/>
            <a:endParaRPr lang="en-US" altLang="ja-JP" sz="9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46" name="角丸四角形 45"/>
          <p:cNvSpPr/>
          <p:nvPr/>
        </p:nvSpPr>
        <p:spPr>
          <a:xfrm>
            <a:off x="179594" y="8665451"/>
            <a:ext cx="4031999" cy="360000"/>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0" rIns="0" bIns="0" numCol="1" spcCol="0" rtlCol="0" fromWordArt="0" anchor="ctr" anchorCtr="0" forceAA="0" compatLnSpc="1">
            <a:prstTxWarp prst="textNoShape">
              <a:avLst/>
            </a:prstTxWarp>
            <a:noAutofit/>
          </a:bodyPr>
          <a:lstStyle/>
          <a:p>
            <a:pPr marR="142875"/>
            <a:endParaRPr lang="en-US" altLang="ja-JP" sz="9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57" name="正方形/長方形 56"/>
          <p:cNvSpPr/>
          <p:nvPr/>
        </p:nvSpPr>
        <p:spPr>
          <a:xfrm>
            <a:off x="4312568" y="1063677"/>
            <a:ext cx="5387727" cy="233397"/>
          </a:xfrm>
          <a:prstGeom prst="rect">
            <a:avLst/>
          </a:prstGeom>
        </p:spPr>
        <p:txBody>
          <a:bodyPr wrap="square">
            <a:spAutoFit/>
          </a:bodyPr>
          <a:lstStyle/>
          <a:p>
            <a:pPr>
              <a:lnSpc>
                <a:spcPts val="1120"/>
              </a:lnSpc>
            </a:pPr>
            <a:r>
              <a:rPr lang="ja-JP" altLang="en-US" sz="12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対策推進にあたっての基本的な考え方</a:t>
            </a:r>
            <a:endParaRPr lang="en-US" altLang="ja-JP" sz="12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正方形/長方形 58"/>
          <p:cNvSpPr/>
          <p:nvPr/>
        </p:nvSpPr>
        <p:spPr>
          <a:xfrm>
            <a:off x="4329368" y="1253860"/>
            <a:ext cx="2287456" cy="276999"/>
          </a:xfrm>
          <a:prstGeom prst="rect">
            <a:avLst/>
          </a:prstGeom>
        </p:spPr>
        <p:txBody>
          <a:bodyPr wrap="square">
            <a:spAutoFit/>
          </a:bodyPr>
          <a:lstStyle/>
          <a:p>
            <a:pPr indent="-107950"/>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2050</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年のめざすべき将来像</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正方形/長方形 60"/>
          <p:cNvSpPr/>
          <p:nvPr/>
        </p:nvSpPr>
        <p:spPr>
          <a:xfrm>
            <a:off x="85190" y="1074575"/>
            <a:ext cx="3851282" cy="233397"/>
          </a:xfrm>
          <a:prstGeom prst="rect">
            <a:avLst/>
          </a:prstGeom>
        </p:spPr>
        <p:txBody>
          <a:bodyPr wrap="square">
            <a:spAutoFit/>
          </a:bodyPr>
          <a:lstStyle/>
          <a:p>
            <a:pPr>
              <a:lnSpc>
                <a:spcPts val="1120"/>
              </a:lnSpc>
            </a:pPr>
            <a:r>
              <a:rPr lang="ja-JP" altLang="en-US" sz="12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地球温暖化の現状</a:t>
            </a:r>
            <a:endParaRPr lang="en-US" altLang="ja-JP" sz="12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正方形/長方形 62"/>
          <p:cNvSpPr/>
          <p:nvPr/>
        </p:nvSpPr>
        <p:spPr>
          <a:xfrm>
            <a:off x="59411" y="1279940"/>
            <a:ext cx="4167905" cy="434543"/>
          </a:xfrm>
          <a:prstGeom prst="rect">
            <a:avLst/>
          </a:prstGeom>
        </p:spPr>
        <p:txBody>
          <a:bodyPr wrap="square">
            <a:spAutoFit/>
          </a:bodyPr>
          <a:lstStyle/>
          <a:p>
            <a:pPr marL="163513" indent="-136525">
              <a:lnSpc>
                <a:spcPts val="14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・人間活動は約１℃の地球温暖化をもたらしたと推定され、</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21</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世紀末の世界の平均地上気温は最大</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4.8</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℃上昇すると予測</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正方形/長方形 64"/>
          <p:cNvSpPr/>
          <p:nvPr/>
        </p:nvSpPr>
        <p:spPr>
          <a:xfrm>
            <a:off x="4323749" y="3207616"/>
            <a:ext cx="5964959" cy="1349087"/>
          </a:xfrm>
          <a:prstGeom prst="rect">
            <a:avLst/>
          </a:prstGeom>
        </p:spPr>
        <p:txBody>
          <a:bodyPr wrap="square">
            <a:spAutoFit/>
          </a:bodyPr>
          <a:lstStyle/>
          <a:p>
            <a:pPr>
              <a:lnSpc>
                <a:spcPts val="1400"/>
              </a:lnSpc>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年に向けた対策（計画策定）の基本的な考え方</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lnSpc>
                <a:spcPts val="1400"/>
              </a:lnSpc>
              <a:tabLst>
                <a:tab pos="4848225" algn="l"/>
              </a:tabLst>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2050</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年の将来像を見通しつつ、万博のテーマである「いのち輝く未来社会」のためのア</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lnSpc>
                <a:spcPts val="1400"/>
              </a:lnSpc>
              <a:tabLst>
                <a:tab pos="4848225" algn="l"/>
              </a:tabLst>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イデアが社会実装段階に移行し、</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実現に向けて対策を加速すべき重要な時期</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・気候危機及び脱炭素化に向けた認識が社会に根付くよう、意識改革・行動喚起</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・再生可能エネルギーなど単位エネルギー量・資源量あたりの</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CO</a:t>
            </a:r>
            <a:r>
              <a:rPr lang="en-US" altLang="ja-JP" sz="1100" baseline="-10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が少なくなる選択を促進</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・既に現れている、もしくは将来影響が現れると予測される気候変動影響に対する適応策を推進</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・コロナ危機と気候危機への取組みを両立する観点（グリーンリカバリー）</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正方形/長方形 65"/>
          <p:cNvSpPr/>
          <p:nvPr/>
        </p:nvSpPr>
        <p:spPr>
          <a:xfrm>
            <a:off x="70925" y="1858499"/>
            <a:ext cx="3851282" cy="233397"/>
          </a:xfrm>
          <a:prstGeom prst="rect">
            <a:avLst/>
          </a:prstGeom>
        </p:spPr>
        <p:txBody>
          <a:bodyPr wrap="square">
            <a:spAutoFit/>
          </a:bodyPr>
          <a:lstStyle/>
          <a:p>
            <a:pPr>
              <a:lnSpc>
                <a:spcPts val="1120"/>
              </a:lnSpc>
            </a:pPr>
            <a:r>
              <a:rPr lang="ja-JP" altLang="en-US" sz="12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　地球温暖化対策の動向</a:t>
            </a:r>
            <a:endParaRPr lang="en-US" altLang="ja-JP" sz="12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正方形/長方形 49"/>
          <p:cNvSpPr/>
          <p:nvPr/>
        </p:nvSpPr>
        <p:spPr>
          <a:xfrm>
            <a:off x="53120" y="2074523"/>
            <a:ext cx="4219860" cy="1987724"/>
          </a:xfrm>
          <a:prstGeom prst="rect">
            <a:avLst/>
          </a:prstGeom>
        </p:spPr>
        <p:txBody>
          <a:bodyPr wrap="square">
            <a:spAutoFit/>
          </a:bodyPr>
          <a:lstStyle/>
          <a:p>
            <a:pPr marL="163513" indent="-136525"/>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◆国際的動向</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marL="163513" indent="-136525">
              <a:lnSpc>
                <a:spcPts val="14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・パリ協定が採択</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され、平均気温の上昇を２℃高い水準を十分下回るとともに、</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1.5</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℃に抑える努力を追求</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163513" indent="-136525">
              <a:lnSpc>
                <a:spcPts val="700"/>
              </a:lnSpc>
            </a:pP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63513" indent="-136525"/>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◆国内の動向</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63513" indent="-136525">
              <a:lnSpc>
                <a:spcPts val="1400"/>
              </a:lnSpc>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・「地球温暖化対策計画」を閣議決定</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年５月</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163513" indent="-136525">
              <a:lnSpc>
                <a:spcPts val="1400"/>
              </a:lnSpc>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・気候変動適応法を制定</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年６月</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し、同法に基づく「気候変動適応計画」を閣議決定</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同年</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85725" indent="-85725">
              <a:lnSpc>
                <a:spcPts val="1400"/>
              </a:lnSpc>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spc="-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「パリ協定に基づく成長戦略としての長期戦略」を閣議決定</a:t>
            </a:r>
            <a:r>
              <a:rPr lang="en-US" altLang="ja-JP" sz="1100" spc="-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100" spc="-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年６月</a:t>
            </a:r>
            <a:r>
              <a:rPr lang="en-US" altLang="ja-JP" sz="1100" spc="-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85725" indent="-85725">
              <a:lnSpc>
                <a:spcPts val="1400"/>
              </a:lnSpc>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・環境大臣が「気候危機」を宣言</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年６月</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a:lnSpc>
                <a:spcPts val="1400"/>
              </a:lnSpc>
            </a:pP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・首相が</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2050</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年温室効果ガス排出量実質ゼロを宣言</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93" name="角丸四角形 92"/>
          <p:cNvSpPr/>
          <p:nvPr/>
        </p:nvSpPr>
        <p:spPr>
          <a:xfrm>
            <a:off x="101879" y="633452"/>
            <a:ext cx="4183200" cy="288147"/>
          </a:xfrm>
          <a:prstGeom prst="roundRect">
            <a:avLst>
              <a:gd name="adj" fmla="val 0"/>
            </a:avLst>
          </a:prstGeom>
          <a:solidFill>
            <a:srgbClr val="339933"/>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36000" bIns="36000" rtlCol="0" anchor="ctr">
            <a:spAutoFit/>
          </a:bodyPr>
          <a:lstStyle/>
          <a:p>
            <a:r>
              <a:rPr lang="ja-JP" altLang="en-US" sz="1400" b="1" dirty="0">
                <a:latin typeface="Meiryo UI" pitchFamily="50" charset="-128"/>
                <a:ea typeface="Meiryo UI" pitchFamily="50" charset="-128"/>
                <a:cs typeface="Meiryo UI" pitchFamily="50" charset="-128"/>
              </a:rPr>
              <a:t>第１章</a:t>
            </a:r>
            <a:r>
              <a:rPr lang="en-US" altLang="ja-JP" sz="1400" b="1" dirty="0">
                <a:latin typeface="Meiryo UI" pitchFamily="50" charset="-128"/>
                <a:ea typeface="Meiryo UI" pitchFamily="50" charset="-128"/>
                <a:cs typeface="Meiryo UI" pitchFamily="50" charset="-128"/>
              </a:rPr>
              <a:t> </a:t>
            </a:r>
            <a:r>
              <a:rPr lang="ja-JP" altLang="en-US" sz="1400" b="1" dirty="0">
                <a:latin typeface="Meiryo UI" pitchFamily="50" charset="-128"/>
                <a:ea typeface="Meiryo UI" pitchFamily="50" charset="-128"/>
                <a:cs typeface="Meiryo UI" pitchFamily="50" charset="-128"/>
              </a:rPr>
              <a:t>地球温暖化の現状と動向</a:t>
            </a:r>
          </a:p>
        </p:txBody>
      </p:sp>
      <p:sp>
        <p:nvSpPr>
          <p:cNvPr id="99" name="角丸四角形 98"/>
          <p:cNvSpPr/>
          <p:nvPr/>
        </p:nvSpPr>
        <p:spPr>
          <a:xfrm>
            <a:off x="4367112" y="633452"/>
            <a:ext cx="4603116" cy="288147"/>
          </a:xfrm>
          <a:prstGeom prst="roundRect">
            <a:avLst>
              <a:gd name="adj" fmla="val 0"/>
            </a:avLst>
          </a:prstGeom>
          <a:solidFill>
            <a:srgbClr val="339933"/>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tIns="36000" bIns="36000" rtlCol="0" anchor="ctr">
            <a:spAutoFit/>
          </a:bodyPr>
          <a:lstStyle/>
          <a:p>
            <a:r>
              <a:rPr lang="ja-JP" altLang="en-US" sz="1400" b="1" dirty="0">
                <a:latin typeface="Meiryo UI" panose="020B0604030504040204" pitchFamily="50" charset="-128"/>
                <a:ea typeface="Meiryo UI" panose="020B0604030504040204" pitchFamily="50" charset="-128"/>
              </a:rPr>
              <a:t>第２章</a:t>
            </a:r>
            <a:r>
              <a:rPr lang="en-US" altLang="ja-JP" sz="1400" b="1" dirty="0">
                <a:latin typeface="Meiryo UI" panose="020B0604030504040204" pitchFamily="50" charset="-128"/>
                <a:ea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rPr>
              <a:t>大阪府における今後の地球温暖化対策</a:t>
            </a:r>
          </a:p>
        </p:txBody>
      </p:sp>
      <p:sp>
        <p:nvSpPr>
          <p:cNvPr id="67" name="角丸四角形 66"/>
          <p:cNvSpPr/>
          <p:nvPr/>
        </p:nvSpPr>
        <p:spPr>
          <a:xfrm>
            <a:off x="6616823" y="1326245"/>
            <a:ext cx="5040561" cy="397763"/>
          </a:xfrm>
          <a:prstGeom prst="roundRect">
            <a:avLst>
              <a:gd name="adj" fmla="val 16767"/>
            </a:avLst>
          </a:prstGeom>
          <a:noFill/>
          <a:ln w="9525">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18000" numCol="1" spcCol="0" rtlCol="0" fromWordArt="0" anchor="t" anchorCtr="0" forceAA="0" compatLnSpc="1">
            <a:prstTxWarp prst="textNoShape">
              <a:avLst/>
            </a:prstTxWarp>
            <a:spAutoFit/>
          </a:bodyPr>
          <a:lstStyle/>
          <a:p>
            <a:pPr marL="142875" marR="142875" algn="ctr"/>
            <a:r>
              <a:rPr lang="en-US" altLang="ja-JP" sz="1100" b="1" kern="100" dirty="0">
                <a:solidFill>
                  <a:srgbClr val="006600"/>
                </a:solidFill>
                <a:latin typeface="Meiryo UI" panose="020B0604030504040204" pitchFamily="50" charset="-128"/>
                <a:ea typeface="Meiryo UI" panose="020B0604030504040204" pitchFamily="50" charset="-128"/>
                <a:cs typeface="Times New Roman" panose="02020603050405020304" pitchFamily="18" charset="0"/>
              </a:rPr>
              <a:t>2050</a:t>
            </a:r>
            <a:r>
              <a:rPr lang="ja-JP" altLang="en-US" sz="1100" b="1" kern="100" dirty="0">
                <a:solidFill>
                  <a:srgbClr val="006600"/>
                </a:solidFill>
                <a:latin typeface="Meiryo UI" panose="020B0604030504040204" pitchFamily="50" charset="-128"/>
                <a:ea typeface="Meiryo UI" panose="020B0604030504040204" pitchFamily="50" charset="-128"/>
                <a:cs typeface="Times New Roman" panose="02020603050405020304" pitchFamily="18" charset="0"/>
              </a:rPr>
              <a:t>年二酸化炭素排出量実質ゼロへ</a:t>
            </a:r>
            <a:endParaRPr lang="en-US" altLang="ja-JP" sz="1100" b="1" kern="100" dirty="0">
              <a:solidFill>
                <a:srgbClr val="006600"/>
              </a:solidFill>
              <a:latin typeface="Meiryo UI" panose="020B0604030504040204" pitchFamily="50" charset="-128"/>
              <a:ea typeface="Meiryo UI" panose="020B0604030504040204" pitchFamily="50" charset="-128"/>
              <a:cs typeface="Times New Roman" panose="02020603050405020304" pitchFamily="18" charset="0"/>
            </a:endParaRPr>
          </a:p>
          <a:p>
            <a:pPr marL="142875" marR="142875" algn="ctr"/>
            <a:r>
              <a:rPr lang="en-US" altLang="ja-JP" sz="1000" kern="100" dirty="0">
                <a:solidFill>
                  <a:srgbClr val="006600"/>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000" kern="100" dirty="0">
                <a:solidFill>
                  <a:srgbClr val="006600"/>
                </a:solidFill>
                <a:latin typeface="Meiryo UI" panose="020B0604030504040204" pitchFamily="50" charset="-128"/>
                <a:ea typeface="Meiryo UI" panose="020B0604030504040204" pitchFamily="50" charset="-128"/>
                <a:cs typeface="Times New Roman" panose="02020603050405020304" pitchFamily="18" charset="0"/>
              </a:rPr>
              <a:t>大阪から世界へ、現在から未来へ　府民がつくる暮らしやすい持続可能な脱炭素社会</a:t>
            </a:r>
            <a:r>
              <a:rPr lang="en-US" altLang="ja-JP" sz="1000" kern="100" dirty="0">
                <a:solidFill>
                  <a:srgbClr val="006600"/>
                </a:solidFill>
                <a:latin typeface="Meiryo UI" panose="020B0604030504040204" pitchFamily="50" charset="-128"/>
                <a:ea typeface="Meiryo UI" panose="020B0604030504040204" pitchFamily="50" charset="-128"/>
                <a:cs typeface="Times New Roman" panose="02020603050405020304" pitchFamily="18" charset="0"/>
              </a:rPr>
              <a:t>―</a:t>
            </a:r>
            <a:endParaRPr lang="ja-JP" altLang="en-US" sz="1000" kern="100" dirty="0">
              <a:solidFill>
                <a:srgbClr val="006600"/>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74" name="正方形/長方形 73"/>
          <p:cNvSpPr/>
          <p:nvPr/>
        </p:nvSpPr>
        <p:spPr>
          <a:xfrm>
            <a:off x="9989399" y="4234763"/>
            <a:ext cx="2139406" cy="338554"/>
          </a:xfrm>
          <a:prstGeom prst="rect">
            <a:avLst/>
          </a:prstGeom>
        </p:spPr>
        <p:txBody>
          <a:bodyPr wrap="square">
            <a:spAutoFit/>
          </a:bodyPr>
          <a:lstStyle/>
          <a:p>
            <a:r>
              <a:rPr lang="en-US" altLang="ja-JP" sz="800" dirty="0">
                <a:latin typeface="Meiryo UI" panose="020B0604030504040204" pitchFamily="50" charset="-128"/>
                <a:ea typeface="Meiryo UI" panose="020B0604030504040204" pitchFamily="50" charset="-128"/>
                <a:cs typeface="Meiryo UI" panose="020B0604030504040204" pitchFamily="50" charset="-128"/>
              </a:rPr>
              <a:t>2050</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年二酸化炭素排出量実質ゼロに向けた</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cs typeface="Meiryo UI" panose="020B0604030504040204" pitchFamily="50" charset="-128"/>
              </a:rPr>
              <a:t>アプローチ（概念図）</a:t>
            </a:r>
          </a:p>
        </p:txBody>
      </p:sp>
      <p:sp>
        <p:nvSpPr>
          <p:cNvPr id="64" name="正方形/長方形 63"/>
          <p:cNvSpPr/>
          <p:nvPr/>
        </p:nvSpPr>
        <p:spPr>
          <a:xfrm>
            <a:off x="76796" y="4162755"/>
            <a:ext cx="3851282" cy="233397"/>
          </a:xfrm>
          <a:prstGeom prst="rect">
            <a:avLst/>
          </a:prstGeom>
        </p:spPr>
        <p:txBody>
          <a:bodyPr wrap="square">
            <a:spAutoFit/>
          </a:bodyPr>
          <a:lstStyle/>
          <a:p>
            <a:pPr>
              <a:lnSpc>
                <a:spcPts val="1120"/>
              </a:lnSpc>
            </a:pPr>
            <a:r>
              <a:rPr lang="ja-JP" altLang="en-US" sz="12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　大阪府域における地球温暖化の現状と対策</a:t>
            </a:r>
            <a:endParaRPr lang="en-US" altLang="ja-JP" sz="12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0" name="正方形/長方形 79"/>
          <p:cNvSpPr/>
          <p:nvPr/>
        </p:nvSpPr>
        <p:spPr>
          <a:xfrm>
            <a:off x="67575" y="4395909"/>
            <a:ext cx="4167905" cy="630942"/>
          </a:xfrm>
          <a:prstGeom prst="rect">
            <a:avLst/>
          </a:prstGeom>
        </p:spPr>
        <p:txBody>
          <a:bodyPr wrap="square">
            <a:spAutoFit/>
          </a:bodyPr>
          <a:lstStyle/>
          <a:p>
            <a:pPr marL="163513" indent="-136525">
              <a:lnSpc>
                <a:spcPts val="14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・大阪の年平均気温は</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世紀の</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100</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年間で約２℃上昇</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163513" indent="-136525">
              <a:lnSpc>
                <a:spcPts val="1400"/>
              </a:lnSpc>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年度の温室効果ガス排出量は</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5,332</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万トン。電気の排出係数による影響等により、</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2013</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年度比で約８％減少</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テキスト ボックス 48"/>
          <p:cNvSpPr txBox="1"/>
          <p:nvPr/>
        </p:nvSpPr>
        <p:spPr>
          <a:xfrm>
            <a:off x="8359786" y="5808712"/>
            <a:ext cx="4367865" cy="1323439"/>
          </a:xfrm>
          <a:prstGeom prst="rect">
            <a:avLst/>
          </a:prstGeom>
          <a:noFill/>
          <a:ln>
            <a:noFill/>
          </a:ln>
        </p:spPr>
        <p:txBody>
          <a:bodyPr wrap="square" rtlCol="0">
            <a:spAutoFit/>
          </a:bodyPr>
          <a:lstStyle/>
          <a:p>
            <a:pPr marL="85725" indent="-85725">
              <a:lnSpc>
                <a:spcPts val="14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・温暖化対策部会において、毎年、地球温暖化対策の取組状況等について、点検・評価し、その結果をホームページ等により公表</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85725" indent="-85725">
              <a:lnSpc>
                <a:spcPts val="500"/>
              </a:lnSpc>
            </a:pP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85725" indent="-85725">
              <a:lnSpc>
                <a:spcPts val="14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spc="-20" dirty="0">
                <a:latin typeface="Meiryo UI" panose="020B0604030504040204" pitchFamily="50" charset="-128"/>
                <a:ea typeface="Meiryo UI" panose="020B0604030504040204" pitchFamily="50" charset="-128"/>
                <a:cs typeface="Meiryo UI" panose="020B0604030504040204" pitchFamily="50" charset="-128"/>
              </a:rPr>
              <a:t>都市・住宅・防災・産業振興などの他部局や、関係機関等と連携・協働して、気候変動に対する緩和策と適応策の取組みを両輪で推進</a:t>
            </a:r>
            <a:endParaRPr lang="en-US" altLang="ja-JP" sz="1100" spc="-20" dirty="0">
              <a:latin typeface="Meiryo UI" panose="020B0604030504040204" pitchFamily="50" charset="-128"/>
              <a:ea typeface="Meiryo UI" panose="020B0604030504040204" pitchFamily="50" charset="-128"/>
              <a:cs typeface="Meiryo UI" panose="020B0604030504040204" pitchFamily="50" charset="-128"/>
            </a:endParaRPr>
          </a:p>
          <a:p>
            <a:pPr marL="85725" indent="-85725">
              <a:lnSpc>
                <a:spcPts val="500"/>
              </a:lnSpc>
            </a:pPr>
            <a:endParaRPr lang="en-US" altLang="ja-JP" sz="1100" spc="-20" dirty="0">
              <a:latin typeface="Meiryo UI" panose="020B0604030504040204" pitchFamily="50" charset="-128"/>
              <a:ea typeface="Meiryo UI" panose="020B0604030504040204" pitchFamily="50" charset="-128"/>
              <a:cs typeface="Meiryo UI" panose="020B0604030504040204" pitchFamily="50" charset="-128"/>
            </a:endParaRPr>
          </a:p>
          <a:p>
            <a:pPr marL="85725" indent="-85725">
              <a:lnSpc>
                <a:spcPts val="14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年の万博開催による社会情勢の変化のほか、国の計画の見直し状況等を踏まえ、必要に応じて適宜見直しを実施</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1" name="正方形/長方形 80"/>
          <p:cNvSpPr/>
          <p:nvPr/>
        </p:nvSpPr>
        <p:spPr>
          <a:xfrm>
            <a:off x="4324273" y="4584576"/>
            <a:ext cx="3986604" cy="271869"/>
          </a:xfrm>
          <a:prstGeom prst="rect">
            <a:avLst/>
          </a:prstGeom>
        </p:spPr>
        <p:txBody>
          <a:bodyPr wrap="square">
            <a:spAutoFit/>
          </a:bodyPr>
          <a:lstStyle/>
          <a:p>
            <a:pPr>
              <a:lnSpc>
                <a:spcPts val="1400"/>
              </a:lnSpc>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◆計画の期間　　</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年度から</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年度までの</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年間</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2" name="正方形/長方形 81"/>
          <p:cNvSpPr/>
          <p:nvPr/>
        </p:nvSpPr>
        <p:spPr>
          <a:xfrm>
            <a:off x="4320188" y="4905920"/>
            <a:ext cx="2235716" cy="279103"/>
          </a:xfrm>
          <a:prstGeom prst="rect">
            <a:avLst/>
          </a:prstGeom>
        </p:spPr>
        <p:txBody>
          <a:bodyPr wrap="square">
            <a:spAutoFit/>
          </a:bodyPr>
          <a:lstStyle/>
          <a:p>
            <a:pPr>
              <a:lnSpc>
                <a:spcPts val="1400"/>
              </a:lnSpc>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◆温室効果ガスの</a:t>
            </a:r>
            <a:r>
              <a:rPr lang="ja-JP" altLang="en-US" sz="1200" b="1">
                <a:solidFill>
                  <a:prstClr val="black"/>
                </a:solidFill>
                <a:latin typeface="Meiryo UI" panose="020B0604030504040204" pitchFamily="50" charset="-128"/>
                <a:ea typeface="Meiryo UI" panose="020B0604030504040204" pitchFamily="50" charset="-128"/>
                <a:cs typeface="Meiryo UI" panose="020B0604030504040204" pitchFamily="50" charset="-128"/>
              </a:rPr>
              <a:t>削減目標</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b="1" kern="100" dirty="0">
              <a:solidFill>
                <a:srgbClr val="006600"/>
              </a:solidFill>
              <a:latin typeface="Meiryo UI" panose="020B0604030504040204" pitchFamily="50" charset="-128"/>
              <a:ea typeface="Meiryo UI" panose="020B0604030504040204" pitchFamily="50" charset="-128"/>
              <a:cs typeface="Times New Roman" panose="02020603050405020304" pitchFamily="18" charset="0"/>
            </a:endParaRPr>
          </a:p>
        </p:txBody>
      </p:sp>
      <p:grpSp>
        <p:nvGrpSpPr>
          <p:cNvPr id="84" name="Group 40">
            <a:extLst>
              <a:ext uri="{FF2B5EF4-FFF2-40B4-BE49-F238E27FC236}">
                <a16:creationId xmlns:a16="http://schemas.microsoft.com/office/drawing/2014/main" id="{04BC2CAA-6963-47DF-B1A4-A85A687FF524}"/>
              </a:ext>
            </a:extLst>
          </p:cNvPr>
          <p:cNvGrpSpPr>
            <a:grpSpLocks/>
          </p:cNvGrpSpPr>
          <p:nvPr/>
        </p:nvGrpSpPr>
        <p:grpSpPr bwMode="auto">
          <a:xfrm>
            <a:off x="95079" y="36331"/>
            <a:ext cx="5789515" cy="475271"/>
            <a:chOff x="737" y="402"/>
            <a:chExt cx="13557" cy="904"/>
          </a:xfrm>
        </p:grpSpPr>
        <p:sp>
          <p:nvSpPr>
            <p:cNvPr id="87" name="Rectangle 30">
              <a:extLst>
                <a:ext uri="{FF2B5EF4-FFF2-40B4-BE49-F238E27FC236}">
                  <a16:creationId xmlns:a16="http://schemas.microsoft.com/office/drawing/2014/main" id="{B56E8E7F-F705-4845-8363-D450140216E9}"/>
                </a:ext>
              </a:extLst>
            </p:cNvPr>
            <p:cNvSpPr>
              <a:spLocks noChangeArrowheads="1"/>
            </p:cNvSpPr>
            <p:nvPr/>
          </p:nvSpPr>
          <p:spPr bwMode="auto">
            <a:xfrm>
              <a:off x="13440" y="405"/>
              <a:ext cx="825" cy="624"/>
            </a:xfrm>
            <a:prstGeom prst="rect">
              <a:avLst/>
            </a:prstGeom>
            <a:solidFill>
              <a:srgbClr val="00FF00"/>
            </a:solidFill>
            <a:ln w="9525">
              <a:solidFill>
                <a:srgbClr val="00FF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8" name="Rectangle 29">
              <a:extLst>
                <a:ext uri="{FF2B5EF4-FFF2-40B4-BE49-F238E27FC236}">
                  <a16:creationId xmlns:a16="http://schemas.microsoft.com/office/drawing/2014/main" id="{586B6B3B-A233-4858-8D7D-813C8C1FA91B}"/>
                </a:ext>
              </a:extLst>
            </p:cNvPr>
            <p:cNvSpPr>
              <a:spLocks noChangeArrowheads="1"/>
            </p:cNvSpPr>
            <p:nvPr/>
          </p:nvSpPr>
          <p:spPr bwMode="auto">
            <a:xfrm>
              <a:off x="737" y="402"/>
              <a:ext cx="13222" cy="684"/>
            </a:xfrm>
            <a:prstGeom prst="rect">
              <a:avLst/>
            </a:prstGeom>
            <a:solidFill>
              <a:srgbClr val="008000"/>
            </a:solidFill>
            <a:ln w="9525">
              <a:solidFill>
                <a:srgbClr val="008000"/>
              </a:solidFill>
              <a:miter lim="800000"/>
              <a:headEnd/>
              <a:tailEnd/>
            </a:ln>
          </p:spPr>
          <p:txBody>
            <a:bodyPr vert="horz" wrap="square" lIns="74295" tIns="8890" rIns="74295" bIns="8890" numCol="1" anchor="ctr" anchorCtr="0" compatLnSpc="1">
              <a:prstTxWarp prst="textNoShape">
                <a:avLst/>
              </a:prstTxWarp>
            </a:bodyPr>
            <a:lstStyle/>
            <a:p>
              <a:pPr defTabSz="914400" eaLnBrk="0" fontAlgn="base" hangingPunct="0">
                <a:spcBef>
                  <a:spcPct val="0"/>
                </a:spcBef>
                <a:spcAft>
                  <a:spcPct val="0"/>
                </a:spcAft>
              </a:pPr>
              <a:r>
                <a:rPr lang="en-US" altLang="ja-JP"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参考</a:t>
              </a:r>
              <a:r>
                <a:rPr lang="en-US" altLang="ja-JP"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大阪府地球温暖化対策実行計画（区域施策編） </a:t>
              </a:r>
              <a:endParaRPr lang="ja-JP" altLang="en-US" sz="1800" b="1" dirty="0">
                <a:solidFill>
                  <a:sysClr val="window" lastClr="FFFFFF"/>
                </a:solidFill>
                <a:latin typeface="Meiryo UI" panose="020B0604030504040204" pitchFamily="50" charset="-128"/>
                <a:ea typeface="Meiryo UI" panose="020B0604030504040204" pitchFamily="50" charset="-128"/>
              </a:endParaRPr>
            </a:p>
          </p:txBody>
        </p:sp>
        <p:sp>
          <p:nvSpPr>
            <p:cNvPr id="91" name="Rectangle 31">
              <a:extLst>
                <a:ext uri="{FF2B5EF4-FFF2-40B4-BE49-F238E27FC236}">
                  <a16:creationId xmlns:a16="http://schemas.microsoft.com/office/drawing/2014/main" id="{BC606D51-3CD7-42DE-98FE-FDD063D7E95B}"/>
                </a:ext>
              </a:extLst>
            </p:cNvPr>
            <p:cNvSpPr>
              <a:spLocks noChangeArrowheads="1"/>
            </p:cNvSpPr>
            <p:nvPr/>
          </p:nvSpPr>
          <p:spPr bwMode="auto">
            <a:xfrm>
              <a:off x="737" y="1014"/>
              <a:ext cx="13219" cy="292"/>
            </a:xfrm>
            <a:prstGeom prst="rect">
              <a:avLst/>
            </a:prstGeom>
            <a:solidFill>
              <a:srgbClr val="00FF00"/>
            </a:solidFill>
            <a:ln w="9525">
              <a:solidFill>
                <a:srgbClr val="00FF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2" name="Rectangle 32">
              <a:extLst>
                <a:ext uri="{FF2B5EF4-FFF2-40B4-BE49-F238E27FC236}">
                  <a16:creationId xmlns:a16="http://schemas.microsoft.com/office/drawing/2014/main" id="{196DD6D5-8345-43A2-AB09-AE88461E7B3C}"/>
                </a:ext>
              </a:extLst>
            </p:cNvPr>
            <p:cNvSpPr>
              <a:spLocks noChangeArrowheads="1"/>
            </p:cNvSpPr>
            <p:nvPr/>
          </p:nvSpPr>
          <p:spPr bwMode="auto">
            <a:xfrm>
              <a:off x="13985" y="998"/>
              <a:ext cx="309" cy="305"/>
            </a:xfrm>
            <a:prstGeom prst="rect">
              <a:avLst/>
            </a:prstGeom>
            <a:solidFill>
              <a:srgbClr val="008000"/>
            </a:solidFill>
            <a:ln w="9525">
              <a:solidFill>
                <a:srgbClr val="0080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grpSp>
      <p:sp>
        <p:nvSpPr>
          <p:cNvPr id="94" name="Text Box 46">
            <a:extLst>
              <a:ext uri="{FF2B5EF4-FFF2-40B4-BE49-F238E27FC236}">
                <a16:creationId xmlns:a16="http://schemas.microsoft.com/office/drawing/2014/main" id="{169B215F-378B-4521-B06C-922094EF25C8}"/>
              </a:ext>
            </a:extLst>
          </p:cNvPr>
          <p:cNvSpPr txBox="1">
            <a:spLocks noChangeArrowheads="1"/>
          </p:cNvSpPr>
          <p:nvPr/>
        </p:nvSpPr>
        <p:spPr bwMode="auto">
          <a:xfrm>
            <a:off x="11739480" y="170554"/>
            <a:ext cx="1103842" cy="32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b="1" dirty="0">
                <a:latin typeface="Meiryo UI" panose="020B0604030504040204" pitchFamily="50" charset="-128"/>
                <a:ea typeface="Meiryo UI" panose="020B0604030504040204" pitchFamily="50" charset="-128"/>
              </a:rPr>
              <a:t>大　阪　府</a:t>
            </a:r>
            <a:endParaRPr kumimoji="0" lang="ja-JP" altLang="ja-JP" sz="1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95" name="角丸四角形 94"/>
          <p:cNvSpPr/>
          <p:nvPr/>
        </p:nvSpPr>
        <p:spPr>
          <a:xfrm>
            <a:off x="6616823" y="4936246"/>
            <a:ext cx="5040561" cy="227504"/>
          </a:xfrm>
          <a:prstGeom prst="roundRect">
            <a:avLst>
              <a:gd name="adj" fmla="val 16767"/>
            </a:avLst>
          </a:prstGeom>
          <a:noFill/>
          <a:ln w="9525">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18000" numCol="1" spcCol="0" rtlCol="0" fromWordArt="0" anchor="t" anchorCtr="0" forceAA="0" compatLnSpc="1">
            <a:prstTxWarp prst="textNoShape">
              <a:avLst/>
            </a:prstTxWarp>
            <a:spAutoFit/>
          </a:bodyPr>
          <a:lstStyle/>
          <a:p>
            <a:pPr marL="142875" marR="142875" algn="ctr"/>
            <a:r>
              <a:rPr lang="en-US" altLang="ja-JP" sz="1100" b="1" kern="100" dirty="0">
                <a:solidFill>
                  <a:srgbClr val="006600"/>
                </a:solidFill>
                <a:latin typeface="Meiryo UI" panose="020B0604030504040204" pitchFamily="50" charset="-128"/>
                <a:ea typeface="Meiryo UI" panose="020B0604030504040204" pitchFamily="50" charset="-128"/>
                <a:cs typeface="Times New Roman" panose="02020603050405020304" pitchFamily="18" charset="0"/>
              </a:rPr>
              <a:t>2030</a:t>
            </a:r>
            <a:r>
              <a:rPr lang="ja-JP" altLang="en-US" sz="1100" b="1" kern="100" dirty="0">
                <a:solidFill>
                  <a:srgbClr val="006600"/>
                </a:solidFill>
                <a:latin typeface="Meiryo UI" panose="020B0604030504040204" pitchFamily="50" charset="-128"/>
                <a:ea typeface="Meiryo UI" panose="020B0604030504040204" pitchFamily="50" charset="-128"/>
                <a:cs typeface="Times New Roman" panose="02020603050405020304" pitchFamily="18" charset="0"/>
              </a:rPr>
              <a:t>年度の府域の温室効果ガス排出量を</a:t>
            </a:r>
            <a:r>
              <a:rPr lang="en-US" altLang="ja-JP" sz="1100" b="1" kern="100" dirty="0">
                <a:solidFill>
                  <a:srgbClr val="006600"/>
                </a:solidFill>
                <a:latin typeface="Meiryo UI" panose="020B0604030504040204" pitchFamily="50" charset="-128"/>
                <a:ea typeface="Meiryo UI" panose="020B0604030504040204" pitchFamily="50" charset="-128"/>
                <a:cs typeface="Times New Roman" panose="02020603050405020304" pitchFamily="18" charset="0"/>
              </a:rPr>
              <a:t>2013</a:t>
            </a:r>
            <a:r>
              <a:rPr lang="ja-JP" altLang="en-US" sz="1100" b="1" kern="100" dirty="0">
                <a:solidFill>
                  <a:srgbClr val="006600"/>
                </a:solidFill>
                <a:latin typeface="Meiryo UI" panose="020B0604030504040204" pitchFamily="50" charset="-128"/>
                <a:ea typeface="Meiryo UI" panose="020B0604030504040204" pitchFamily="50" charset="-128"/>
                <a:cs typeface="Times New Roman" panose="02020603050405020304" pitchFamily="18" charset="0"/>
              </a:rPr>
              <a:t>年度比で</a:t>
            </a:r>
            <a:r>
              <a:rPr lang="en-US" altLang="ja-JP" sz="1100" b="1" kern="100" dirty="0">
                <a:solidFill>
                  <a:srgbClr val="006600"/>
                </a:solidFill>
                <a:latin typeface="Meiryo UI" panose="020B0604030504040204" pitchFamily="50" charset="-128"/>
                <a:ea typeface="Meiryo UI" panose="020B0604030504040204" pitchFamily="50" charset="-128"/>
                <a:cs typeface="Times New Roman" panose="02020603050405020304" pitchFamily="18" charset="0"/>
              </a:rPr>
              <a:t>40</a:t>
            </a:r>
            <a:r>
              <a:rPr lang="ja-JP" altLang="en-US" sz="1100" b="1" kern="100" dirty="0">
                <a:solidFill>
                  <a:srgbClr val="006600"/>
                </a:solidFill>
                <a:latin typeface="Meiryo UI" panose="020B0604030504040204" pitchFamily="50" charset="-128"/>
                <a:ea typeface="Meiryo UI" panose="020B0604030504040204" pitchFamily="50" charset="-128"/>
                <a:cs typeface="Times New Roman" panose="02020603050405020304" pitchFamily="18" charset="0"/>
              </a:rPr>
              <a:t>％削減</a:t>
            </a:r>
            <a:endParaRPr lang="ja-JP" altLang="en-US" sz="800" kern="100" spc="-30" dirty="0">
              <a:solidFill>
                <a:srgbClr val="006600"/>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96" name="正方形/長方形 95">
            <a:extLst>
              <a:ext uri="{FF2B5EF4-FFF2-40B4-BE49-F238E27FC236}">
                <a16:creationId xmlns:a16="http://schemas.microsoft.com/office/drawing/2014/main" id="{9EB149AD-D045-47C6-9623-93D64379E8EC}"/>
              </a:ext>
            </a:extLst>
          </p:cNvPr>
          <p:cNvSpPr/>
          <p:nvPr/>
        </p:nvSpPr>
        <p:spPr>
          <a:xfrm>
            <a:off x="88045" y="5766281"/>
            <a:ext cx="4267904" cy="3683060"/>
          </a:xfrm>
          <a:prstGeom prst="rect">
            <a:avLst/>
          </a:prstGeom>
        </p:spPr>
        <p:txBody>
          <a:bodyPr wrap="square">
            <a:spAutoFit/>
          </a:bodyPr>
          <a:lstStyle/>
          <a:p>
            <a:pPr>
              <a:lnSpc>
                <a:spcPts val="1400"/>
              </a:lnSpc>
            </a:pPr>
            <a:r>
              <a:rPr lang="ja-JP" altLang="en-US" sz="12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取組項目１　あらゆる主体の意識改革・行動喚起</a:t>
            </a:r>
          </a:p>
          <a:p>
            <a:pPr marL="88900" indent="-88900">
              <a:lnSpc>
                <a:spcPts val="1400"/>
              </a:lnSpc>
            </a:pPr>
            <a:r>
              <a:rPr lang="ja-JP" altLang="en-US" sz="11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・府民・事業者や市町村と気候危機であるとの認識を共有し、脱炭素化に向けて取組みを推進するための新たな場の創設</a:t>
            </a:r>
            <a:endParaRPr lang="en-US" altLang="ja-JP" sz="11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400"/>
              </a:lnSpc>
            </a:pPr>
            <a:r>
              <a:rPr lang="ja-JP" altLang="en-US" sz="11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・再生可能エネルギー電気の調達など府による率先行動</a:t>
            </a:r>
            <a:endParaRPr lang="en-US" altLang="ja-JP" sz="11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400"/>
              </a:lnSpc>
            </a:pPr>
            <a:r>
              <a:rPr lang="ja-JP" altLang="en-US" sz="11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・生産・流通段階での</a:t>
            </a:r>
            <a:r>
              <a:rPr lang="en-US" altLang="ja-JP" sz="11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CO</a:t>
            </a:r>
            <a:r>
              <a:rPr lang="en-US" altLang="ja-JP" sz="1100" kern="100" baseline="-100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2</a:t>
            </a:r>
            <a:r>
              <a:rPr lang="ja-JP" altLang="en-US" sz="11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削減にも考慮した大阪産など地産地消の促進</a:t>
            </a:r>
            <a:endParaRPr lang="en-US" altLang="ja-JP" sz="11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400"/>
              </a:lnSpc>
            </a:pPr>
            <a:r>
              <a:rPr lang="ja-JP" altLang="en-US" sz="11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・環境面だけでなく健康や快適性、レジリエンスの向上などのベネフィットにも訴求した</a:t>
            </a:r>
            <a:r>
              <a:rPr lang="en-US" altLang="ja-JP" sz="11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ZEH</a:t>
            </a:r>
            <a:r>
              <a:rPr lang="ja-JP" altLang="en-US" sz="11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の普及促進　等</a:t>
            </a:r>
            <a:endParaRPr lang="en-US" altLang="ja-JP" sz="11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a:lnSpc>
                <a:spcPts val="700"/>
              </a:lnSpc>
            </a:pPr>
            <a:endParaRPr lang="en-US" altLang="ja-JP" sz="12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a:lnSpc>
                <a:spcPts val="1400"/>
              </a:lnSpc>
            </a:pPr>
            <a:r>
              <a:rPr lang="ja-JP" altLang="en-US" sz="12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取組項目２　事業者における脱炭素化に向けた取組促進</a:t>
            </a:r>
          </a:p>
          <a:p>
            <a:pPr marL="88900" indent="-88900">
              <a:lnSpc>
                <a:spcPts val="1400"/>
              </a:lnSpc>
            </a:pPr>
            <a:r>
              <a:rPr lang="ja-JP" altLang="en-US" sz="11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・温暖化防止条例に基づく大規模事業者に対する届出制度の強化による</a:t>
            </a:r>
            <a:r>
              <a:rPr lang="en-US" altLang="ja-JP" sz="11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CO</a:t>
            </a:r>
            <a:r>
              <a:rPr lang="en-US" altLang="ja-JP" sz="1100" kern="100" baseline="-100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2</a:t>
            </a:r>
            <a:r>
              <a:rPr lang="ja-JP" altLang="en-US" sz="11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削減の推進</a:t>
            </a:r>
            <a:endParaRPr lang="en-US" altLang="ja-JP" sz="11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400"/>
              </a:lnSpc>
            </a:pPr>
            <a:r>
              <a:rPr lang="ja-JP" altLang="en-US" sz="11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・金融機関等と連携した</a:t>
            </a:r>
            <a:r>
              <a:rPr lang="en-US" altLang="ja-JP" sz="11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ESG</a:t>
            </a:r>
            <a:r>
              <a:rPr lang="ja-JP" altLang="en-US" sz="11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投資の活性化などを通じた事業者の脱炭素経営の促進</a:t>
            </a:r>
            <a:endParaRPr lang="en-US" altLang="ja-JP" sz="11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400"/>
              </a:lnSpc>
            </a:pPr>
            <a:r>
              <a:rPr lang="ja-JP" altLang="en-US" sz="11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en-US" altLang="ja-JP" sz="11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ZEB</a:t>
            </a:r>
            <a:r>
              <a:rPr lang="ja-JP" altLang="en-US" sz="11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の普及拡大など建築物における環境配慮の推進　等</a:t>
            </a:r>
          </a:p>
          <a:p>
            <a:pPr>
              <a:lnSpc>
                <a:spcPts val="700"/>
              </a:lnSpc>
            </a:pPr>
            <a:endParaRPr lang="en-US" altLang="ja-JP" sz="12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a:lnSpc>
                <a:spcPts val="1400"/>
              </a:lnSpc>
            </a:pPr>
            <a:r>
              <a:rPr lang="ja-JP" altLang="en-US" sz="12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取組項目３　</a:t>
            </a:r>
            <a:r>
              <a:rPr lang="en-US" altLang="ja-JP" sz="12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CO</a:t>
            </a:r>
            <a:r>
              <a:rPr lang="en-US" altLang="ja-JP" sz="1200" b="1" kern="100" baseline="-100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2</a:t>
            </a:r>
            <a:r>
              <a:rPr lang="ja-JP" altLang="en-US" sz="12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排出の少ないエネルギー</a:t>
            </a:r>
            <a:r>
              <a:rPr lang="en-US" altLang="ja-JP" sz="12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2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再生可能エネル</a:t>
            </a:r>
            <a:endParaRPr lang="en-US" altLang="ja-JP" sz="12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a:lnSpc>
                <a:spcPts val="1400"/>
              </a:lnSpc>
            </a:pPr>
            <a:r>
              <a:rPr lang="ja-JP" altLang="en-US" sz="12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　ギーを含む</a:t>
            </a:r>
            <a:r>
              <a:rPr lang="en-US" altLang="ja-JP" sz="12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2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の利用促進</a:t>
            </a:r>
          </a:p>
          <a:p>
            <a:pPr marL="88900" indent="-88900">
              <a:lnSpc>
                <a:spcPts val="1400"/>
              </a:lnSpc>
            </a:pPr>
            <a:r>
              <a:rPr lang="ja-JP" altLang="en-US" sz="11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・共同購入支援事業などによる太陽光発電設備等のさらなる設置促進</a:t>
            </a:r>
            <a:endParaRPr lang="en-US" altLang="ja-JP" sz="11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400"/>
              </a:lnSpc>
            </a:pPr>
            <a:r>
              <a:rPr lang="ja-JP" altLang="en-US" sz="11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・府域外からの調達による再エネ電力の利用拡大</a:t>
            </a:r>
            <a:endParaRPr lang="en-US" altLang="ja-JP" sz="11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400"/>
              </a:lnSpc>
            </a:pPr>
            <a:r>
              <a:rPr lang="ja-JP" altLang="en-US" sz="11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en-US" altLang="ja-JP" sz="11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CO</a:t>
            </a:r>
            <a:r>
              <a:rPr lang="en-US" altLang="ja-JP" sz="1100" kern="100" baseline="-100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2</a:t>
            </a:r>
            <a:r>
              <a:rPr lang="ja-JP" altLang="en-US" sz="11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排出の少ない電気の選択の促進</a:t>
            </a:r>
            <a:endParaRPr lang="en-US" altLang="ja-JP" sz="11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400"/>
              </a:lnSpc>
            </a:pPr>
            <a:r>
              <a:rPr lang="ja-JP" altLang="en-US" sz="11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100" kern="100" spc="-5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蓄電池、水素・燃料電池の研究開発支援及び導入促進　等</a:t>
            </a:r>
          </a:p>
        </p:txBody>
      </p:sp>
      <p:sp>
        <p:nvSpPr>
          <p:cNvPr id="98" name="正方形/長方形 97">
            <a:extLst>
              <a:ext uri="{FF2B5EF4-FFF2-40B4-BE49-F238E27FC236}">
                <a16:creationId xmlns:a16="http://schemas.microsoft.com/office/drawing/2014/main" id="{9EB149AD-D045-47C6-9623-93D64379E8EC}"/>
              </a:ext>
            </a:extLst>
          </p:cNvPr>
          <p:cNvSpPr/>
          <p:nvPr/>
        </p:nvSpPr>
        <p:spPr>
          <a:xfrm>
            <a:off x="4327343" y="5760141"/>
            <a:ext cx="4016145" cy="3593291"/>
          </a:xfrm>
          <a:prstGeom prst="rect">
            <a:avLst/>
          </a:prstGeom>
        </p:spPr>
        <p:txBody>
          <a:bodyPr wrap="square">
            <a:spAutoFit/>
          </a:bodyPr>
          <a:lstStyle/>
          <a:p>
            <a:pPr>
              <a:lnSpc>
                <a:spcPts val="1400"/>
              </a:lnSpc>
            </a:pPr>
            <a:r>
              <a:rPr lang="ja-JP" altLang="en-US" sz="12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取組項目４　輸送・移動における脱炭素化に向けた取組促進</a:t>
            </a:r>
          </a:p>
          <a:p>
            <a:pPr marL="88900" indent="-88900">
              <a:lnSpc>
                <a:spcPts val="1400"/>
              </a:lnSpc>
            </a:pPr>
            <a:r>
              <a:rPr lang="ja-JP" altLang="en-US" sz="11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en-US" altLang="ja-JP" sz="11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ZEV</a:t>
            </a:r>
            <a:r>
              <a:rPr lang="ja-JP" altLang="en-US" sz="11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を中心とした電動車の導入促進</a:t>
            </a:r>
            <a:endParaRPr lang="en-US" altLang="ja-JP" sz="11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400"/>
              </a:lnSpc>
            </a:pPr>
            <a:r>
              <a:rPr lang="ja-JP" altLang="en-US" sz="11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・市町村や民間企業と連携し、効率的な移動に寄与する</a:t>
            </a:r>
            <a:r>
              <a:rPr lang="en-US" altLang="ja-JP" sz="11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AI</a:t>
            </a:r>
            <a:r>
              <a:rPr lang="ja-JP" altLang="en-US" sz="11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オンデマンド交通などの新たなモビリティサービスの導入を促進</a:t>
            </a:r>
            <a:endParaRPr lang="en-US" altLang="ja-JP" sz="11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400"/>
              </a:lnSpc>
            </a:pPr>
            <a:r>
              <a:rPr lang="ja-JP" altLang="en-US" sz="11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・再配達削減の促進など貨物輸送効率の向上　等</a:t>
            </a:r>
            <a:endParaRPr lang="en-US" altLang="ja-JP" sz="11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a:lnSpc>
                <a:spcPts val="700"/>
              </a:lnSpc>
            </a:pPr>
            <a:endParaRPr lang="en-US" altLang="ja-JP" sz="12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a:lnSpc>
                <a:spcPts val="1400"/>
              </a:lnSpc>
            </a:pPr>
            <a:r>
              <a:rPr lang="ja-JP" altLang="en-US" sz="12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取組項目５　資源循環の促進</a:t>
            </a:r>
          </a:p>
          <a:p>
            <a:pPr marL="88900" indent="-88900">
              <a:lnSpc>
                <a:spcPts val="1400"/>
              </a:lnSpc>
            </a:pPr>
            <a:r>
              <a:rPr lang="ja-JP" altLang="en-US" sz="11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・使い捨てプラスチックごみの排出抑制及び分別・リサイクルなど３</a:t>
            </a:r>
            <a:r>
              <a:rPr lang="en-US" altLang="ja-JP" sz="11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R</a:t>
            </a:r>
            <a:r>
              <a:rPr lang="ja-JP" altLang="en-US" sz="11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等の推進</a:t>
            </a:r>
            <a:endParaRPr lang="en-US" altLang="ja-JP" sz="11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400"/>
              </a:lnSpc>
            </a:pPr>
            <a:r>
              <a:rPr lang="ja-JP" altLang="en-US" sz="11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・優良取組事例の周知や商慣習の見直しなど食品関連事業者の取組誘導による食品ロスの削減</a:t>
            </a:r>
            <a:endParaRPr lang="en-US" altLang="ja-JP" sz="11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400"/>
              </a:lnSpc>
            </a:pPr>
            <a:r>
              <a:rPr lang="ja-JP" altLang="en-US" sz="11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・フロンの適正な回収・処理の推進及び自然冷媒への代替促進　等</a:t>
            </a:r>
            <a:endParaRPr lang="en-US" altLang="ja-JP" sz="11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a:lnSpc>
                <a:spcPts val="700"/>
              </a:lnSpc>
            </a:pPr>
            <a:endParaRPr lang="en-US" altLang="ja-JP" sz="12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a:lnSpc>
                <a:spcPts val="1400"/>
              </a:lnSpc>
            </a:pPr>
            <a:r>
              <a:rPr lang="ja-JP" altLang="en-US" sz="12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取組項目６　森林吸収・緑化等の推進</a:t>
            </a:r>
          </a:p>
          <a:p>
            <a:pPr marL="88900" indent="-88900">
              <a:lnSpc>
                <a:spcPts val="1400"/>
              </a:lnSpc>
            </a:pPr>
            <a:r>
              <a:rPr lang="ja-JP" altLang="en-US" sz="11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・森林環境譲与税等を活用した市町村による森林整備及び木材利用の促進のための技術的支援</a:t>
            </a:r>
            <a:endParaRPr lang="en-US" altLang="ja-JP" sz="11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400"/>
              </a:lnSpc>
            </a:pPr>
            <a:r>
              <a:rPr lang="ja-JP" altLang="en-US" sz="11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・都市公園の整備等によるみどりのネットワーク化　等</a:t>
            </a:r>
          </a:p>
          <a:p>
            <a:pPr>
              <a:lnSpc>
                <a:spcPts val="700"/>
              </a:lnSpc>
            </a:pPr>
            <a:endParaRPr lang="en-US" altLang="ja-JP" sz="12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a:lnSpc>
                <a:spcPts val="1400"/>
              </a:lnSpc>
            </a:pPr>
            <a:r>
              <a:rPr lang="ja-JP" altLang="en-US" sz="12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取組項目７　気候変動適応の推進等</a:t>
            </a:r>
          </a:p>
          <a:p>
            <a:pPr marL="88900" indent="-88900">
              <a:lnSpc>
                <a:spcPts val="1400"/>
              </a:lnSpc>
            </a:pPr>
            <a:r>
              <a:rPr lang="ja-JP" altLang="en-US" sz="11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・大阪の地域特性を踏まえた暑さ対策の推進</a:t>
            </a:r>
            <a:endParaRPr lang="en-US" altLang="ja-JP" sz="11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400"/>
              </a:lnSpc>
            </a:pPr>
            <a:r>
              <a:rPr lang="ja-JP" altLang="en-US" sz="11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・様々な分野における適応取組みのさらなる推進　等</a:t>
            </a:r>
          </a:p>
        </p:txBody>
      </p:sp>
      <p:pic>
        <p:nvPicPr>
          <p:cNvPr id="2" name="図 1"/>
          <p:cNvPicPr>
            <a:picLocks noChangeAspect="1"/>
          </p:cNvPicPr>
          <p:nvPr/>
        </p:nvPicPr>
        <p:blipFill>
          <a:blip r:embed="rId3"/>
          <a:stretch>
            <a:fillRect/>
          </a:stretch>
        </p:blipFill>
        <p:spPr>
          <a:xfrm>
            <a:off x="9339649" y="1882627"/>
            <a:ext cx="3341934" cy="2332105"/>
          </a:xfrm>
          <a:prstGeom prst="rect">
            <a:avLst/>
          </a:prstGeom>
        </p:spPr>
      </p:pic>
      <p:grpSp>
        <p:nvGrpSpPr>
          <p:cNvPr id="4" name="グループ化 3"/>
          <p:cNvGrpSpPr/>
          <p:nvPr/>
        </p:nvGrpSpPr>
        <p:grpSpPr>
          <a:xfrm>
            <a:off x="5968752" y="46261"/>
            <a:ext cx="5407394" cy="460777"/>
            <a:chOff x="6029203" y="46261"/>
            <a:chExt cx="5407394" cy="460777"/>
          </a:xfrm>
        </p:grpSpPr>
        <p:pic>
          <p:nvPicPr>
            <p:cNvPr id="1026" name="図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29203"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図 1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86991"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図 1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00565"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図 3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57791" y="47840"/>
              <a:ext cx="454912"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図 2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10877" y="50579"/>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図 2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67619" y="47840"/>
              <a:ext cx="43943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図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203592" y="47840"/>
              <a:ext cx="439438"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図 2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644328" y="47840"/>
              <a:ext cx="43943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図 3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074083" y="47840"/>
              <a:ext cx="454912"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図 1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522939"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 name="図 8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979397" y="46261"/>
              <a:ext cx="457200" cy="457200"/>
            </a:xfrm>
            <a:prstGeom prst="rect">
              <a:avLst/>
            </a:prstGeom>
          </p:spPr>
        </p:pic>
        <p:pic>
          <p:nvPicPr>
            <p:cNvPr id="85" name="図 8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941707" y="46942"/>
              <a:ext cx="458885" cy="458885"/>
            </a:xfrm>
            <a:prstGeom prst="rect">
              <a:avLst/>
            </a:prstGeom>
          </p:spPr>
        </p:pic>
      </p:grpSp>
      <p:pic>
        <p:nvPicPr>
          <p:cNvPr id="3" name="図 2"/>
          <p:cNvPicPr>
            <a:picLocks noChangeAspect="1"/>
          </p:cNvPicPr>
          <p:nvPr/>
        </p:nvPicPr>
        <p:blipFill>
          <a:blip r:embed="rId16"/>
          <a:stretch>
            <a:fillRect/>
          </a:stretch>
        </p:blipFill>
        <p:spPr>
          <a:xfrm>
            <a:off x="8656784" y="7320880"/>
            <a:ext cx="3864696" cy="1621207"/>
          </a:xfrm>
          <a:prstGeom prst="rect">
            <a:avLst/>
          </a:prstGeom>
        </p:spPr>
      </p:pic>
      <p:sp>
        <p:nvSpPr>
          <p:cNvPr id="86" name="正方形/長方形 85"/>
          <p:cNvSpPr/>
          <p:nvPr/>
        </p:nvSpPr>
        <p:spPr>
          <a:xfrm>
            <a:off x="9659580" y="9040938"/>
            <a:ext cx="1853788" cy="215444"/>
          </a:xfrm>
          <a:prstGeom prst="rect">
            <a:avLst/>
          </a:prstGeom>
        </p:spPr>
        <p:txBody>
          <a:bodyPr wrap="square">
            <a:spAutoFit/>
          </a:bodyPr>
          <a:lstStyle/>
          <a:p>
            <a:pPr algn="ctr"/>
            <a:r>
              <a:rPr lang="ja-JP" altLang="ja-JP" sz="800" dirty="0">
                <a:latin typeface="Meiryo UI" panose="020B0604030504040204" pitchFamily="50" charset="-128"/>
                <a:ea typeface="Meiryo UI" panose="020B0604030504040204" pitchFamily="50" charset="-128"/>
              </a:rPr>
              <a:t>対策の推進体制の概念図</a:t>
            </a:r>
            <a:endParaRPr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569909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251318" y="3969251"/>
            <a:ext cx="6013410" cy="5218322"/>
          </a:xfrm>
          <a:prstGeom prst="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608" dirty="0"/>
          </a:p>
        </p:txBody>
      </p:sp>
      <p:sp>
        <p:nvSpPr>
          <p:cNvPr id="17" name="正方形/長方形 16"/>
          <p:cNvSpPr/>
          <p:nvPr/>
        </p:nvSpPr>
        <p:spPr>
          <a:xfrm>
            <a:off x="356305" y="4104772"/>
            <a:ext cx="5938236" cy="1257376"/>
          </a:xfrm>
          <a:prstGeom prst="rect">
            <a:avLst/>
          </a:prstGeom>
          <a:noFill/>
          <a:ln w="12700">
            <a:noFill/>
          </a:ln>
        </p:spPr>
        <p:txBody>
          <a:bodyPr wrap="square" lIns="50400" tIns="50400" rIns="50400" bIns="0" anchor="t" anchorCtr="0">
            <a:spAutoFit/>
          </a:bodyPr>
          <a:lstStyle/>
          <a:p>
            <a:r>
              <a:rPr lang="ja-JP" altLang="en-US" sz="1960" dirty="0">
                <a:latin typeface="Meiryo UI" panose="020B0604030504040204" pitchFamily="50" charset="-128"/>
                <a:ea typeface="Meiryo UI" panose="020B0604030504040204" pitchFamily="50" charset="-128"/>
              </a:rPr>
              <a:t>カーボンニュートラル技術開発・実証事業（商工労働部）の採択技術等の新技術について、カーボンニュートラルポート形成計画（大阪港湾局）や新技術の</a:t>
            </a:r>
            <a:r>
              <a:rPr lang="ja-JP" altLang="ja-JP" sz="1960" dirty="0">
                <a:latin typeface="Meiryo UI" panose="020B0604030504040204" pitchFamily="50" charset="-128"/>
                <a:ea typeface="Meiryo UI" panose="020B0604030504040204" pitchFamily="50" charset="-128"/>
              </a:rPr>
              <a:t>普及啓発</a:t>
            </a:r>
            <a:r>
              <a:rPr lang="ja-JP" altLang="en-US" sz="1960" dirty="0">
                <a:latin typeface="Meiryo UI" panose="020B0604030504040204" pitchFamily="50" charset="-128"/>
                <a:ea typeface="Meiryo UI" panose="020B0604030504040204" pitchFamily="50" charset="-128"/>
              </a:rPr>
              <a:t>（環境農林水産部）施策等との連携取組み等について検討。</a:t>
            </a:r>
            <a:endParaRPr lang="en-US" altLang="ja-JP" sz="1960" dirty="0">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150506" y="1443528"/>
            <a:ext cx="12651094" cy="1129524"/>
          </a:xfrm>
          <a:prstGeom prst="rect">
            <a:avLst/>
          </a:prstGeom>
        </p:spPr>
        <p:txBody>
          <a:bodyPr vert="horz" wrap="square" lIns="127998" tIns="64000" rIns="127998" bIns="64000" rtlCol="0">
            <a:spAutoFit/>
          </a:bodyPr>
          <a:lstStyle/>
          <a:p>
            <a:pPr>
              <a:lnSpc>
                <a:spcPts val="3920"/>
              </a:lnSpc>
              <a:spcBef>
                <a:spcPts val="840"/>
              </a:spcBef>
            </a:pPr>
            <a:r>
              <a:rPr lang="ja-JP" altLang="en-US" sz="3360" b="1" dirty="0">
                <a:latin typeface="Meiryo UI" panose="020B0604030504040204" pitchFamily="50" charset="-128"/>
                <a:ea typeface="Meiryo UI" panose="020B0604030504040204" pitchFamily="50" charset="-128"/>
              </a:rPr>
              <a:t>○新技術実装</a:t>
            </a:r>
            <a:r>
              <a:rPr lang="en-US" altLang="ja-JP" sz="3360" b="1" dirty="0">
                <a:latin typeface="Meiryo UI" panose="020B0604030504040204" pitchFamily="50" charset="-128"/>
                <a:ea typeface="Meiryo UI" panose="020B0604030504040204" pitchFamily="50" charset="-128"/>
              </a:rPr>
              <a:t>WG</a:t>
            </a:r>
          </a:p>
          <a:p>
            <a:pPr>
              <a:lnSpc>
                <a:spcPts val="3920"/>
              </a:lnSpc>
            </a:pPr>
            <a:r>
              <a:rPr lang="ja-JP" altLang="en-US" sz="3360" b="1" dirty="0">
                <a:latin typeface="Meiryo UI" panose="020B0604030504040204" pitchFamily="50" charset="-128"/>
                <a:ea typeface="Meiryo UI" panose="020B0604030504040204" pitchFamily="50" charset="-128"/>
              </a:rPr>
              <a:t>　</a:t>
            </a:r>
            <a:r>
              <a:rPr lang="ja-JP" altLang="en-US" sz="2800" b="1" u="sng" dirty="0">
                <a:latin typeface="Meiryo UI" panose="020B0604030504040204" pitchFamily="50" charset="-128"/>
                <a:ea typeface="Meiryo UI" panose="020B0604030504040204" pitchFamily="50" charset="-128"/>
              </a:rPr>
              <a:t>・新技術の社会実装に向けた促進策の検討</a:t>
            </a:r>
          </a:p>
        </p:txBody>
      </p:sp>
      <p:sp>
        <p:nvSpPr>
          <p:cNvPr id="6" name="正方形/長方形 5"/>
          <p:cNvSpPr/>
          <p:nvPr/>
        </p:nvSpPr>
        <p:spPr>
          <a:xfrm>
            <a:off x="2462481" y="3407097"/>
            <a:ext cx="1512168" cy="430886"/>
          </a:xfrm>
          <a:prstGeom prst="rect">
            <a:avLst/>
          </a:prstGeom>
          <a:solidFill>
            <a:schemeClr val="accent6">
              <a:lumMod val="40000"/>
              <a:lumOff val="60000"/>
            </a:schemeClr>
          </a:solidFill>
          <a:ln>
            <a:solidFill>
              <a:schemeClr val="tx1"/>
            </a:solidFill>
          </a:ln>
        </p:spPr>
        <p:style>
          <a:lnRef idx="2">
            <a:schemeClr val="dk1"/>
          </a:lnRef>
          <a:fillRef idx="1">
            <a:schemeClr val="lt1"/>
          </a:fillRef>
          <a:effectRef idx="0">
            <a:schemeClr val="dk1"/>
          </a:effectRef>
          <a:fontRef idx="minor">
            <a:schemeClr val="dk1"/>
          </a:fontRef>
        </p:style>
        <p:txBody>
          <a:bodyPr wrap="square" lIns="0" tIns="0" rIns="0" bIns="0" rtlCol="0" anchor="ctr" anchorCtr="1">
            <a:noAutofit/>
          </a:bodyPr>
          <a:lstStyle/>
          <a:p>
            <a:pPr>
              <a:lnSpc>
                <a:spcPts val="2240"/>
              </a:lnSpc>
            </a:pPr>
            <a:r>
              <a:rPr lang="en-US" altLang="ja-JP" sz="2240" dirty="0">
                <a:solidFill>
                  <a:schemeClr val="tx1"/>
                </a:solidFill>
                <a:latin typeface="Meiryo UI" panose="020B0604030504040204" pitchFamily="50" charset="-128"/>
                <a:ea typeface="Meiryo UI" panose="020B0604030504040204" pitchFamily="50" charset="-128"/>
              </a:rPr>
              <a:t>R4</a:t>
            </a:r>
            <a:r>
              <a:rPr lang="ja-JP" altLang="en-US" sz="2240" dirty="0">
                <a:solidFill>
                  <a:schemeClr val="tx1"/>
                </a:solidFill>
                <a:latin typeface="Meiryo UI" panose="020B0604030504040204" pitchFamily="50" charset="-128"/>
                <a:ea typeface="Meiryo UI" panose="020B0604030504040204" pitchFamily="50" charset="-128"/>
              </a:rPr>
              <a:t>年度</a:t>
            </a:r>
            <a:r>
              <a:rPr lang="en-US" altLang="ja-JP" sz="2240" dirty="0">
                <a:solidFill>
                  <a:schemeClr val="tx1"/>
                </a:solidFill>
                <a:latin typeface="Meiryo UI" panose="020B0604030504040204" pitchFamily="50" charset="-128"/>
                <a:ea typeface="Meiryo UI" panose="020B0604030504040204" pitchFamily="50" charset="-128"/>
              </a:rPr>
              <a:t> </a:t>
            </a:r>
          </a:p>
        </p:txBody>
      </p:sp>
      <p:sp>
        <p:nvSpPr>
          <p:cNvPr id="9" name="正方形/長方形 8"/>
          <p:cNvSpPr/>
          <p:nvPr/>
        </p:nvSpPr>
        <p:spPr>
          <a:xfrm>
            <a:off x="452939" y="2578054"/>
            <a:ext cx="11958766" cy="794686"/>
          </a:xfrm>
          <a:prstGeom prst="rect">
            <a:avLst/>
          </a:prstGeom>
          <a:noFill/>
          <a:ln w="12700">
            <a:noFill/>
          </a:ln>
        </p:spPr>
        <p:txBody>
          <a:bodyPr wrap="square" lIns="50400" tIns="50400" rIns="50400" bIns="0" anchor="t" anchorCtr="0">
            <a:spAutoFit/>
          </a:bodyPr>
          <a:lstStyle/>
          <a:p>
            <a:pPr algn="just">
              <a:lnSpc>
                <a:spcPts val="2940"/>
              </a:lnSpc>
            </a:pPr>
            <a:r>
              <a:rPr lang="ja-JP" altLang="en-US" sz="2380" dirty="0">
                <a:latin typeface="Meiryo UI" panose="020B0604030504040204" pitchFamily="50" charset="-128"/>
                <a:ea typeface="Meiryo UI" panose="020B0604030504040204" pitchFamily="50" charset="-128"/>
              </a:rPr>
              <a:t>▶各部局の関連施策（計画・技術開発支援・普及支援等）の進捗及び検討状況を共有・整理</a:t>
            </a:r>
            <a:endParaRPr lang="en-US" altLang="ja-JP" sz="2380" dirty="0">
              <a:latin typeface="Meiryo UI" panose="020B0604030504040204" pitchFamily="50" charset="-128"/>
              <a:ea typeface="Meiryo UI" panose="020B0604030504040204" pitchFamily="50" charset="-128"/>
            </a:endParaRPr>
          </a:p>
          <a:p>
            <a:pPr algn="just">
              <a:lnSpc>
                <a:spcPts val="2940"/>
              </a:lnSpc>
            </a:pPr>
            <a:r>
              <a:rPr lang="ja-JP" altLang="en-US" sz="2380" dirty="0">
                <a:latin typeface="Meiryo UI" panose="020B0604030504040204" pitchFamily="50" charset="-128"/>
                <a:ea typeface="Meiryo UI" panose="020B0604030504040204" pitchFamily="50" charset="-128"/>
              </a:rPr>
              <a:t>▶社会実装に向けた取組みの部局間連携の検討</a:t>
            </a:r>
            <a:endParaRPr lang="en-US" altLang="ja-JP" sz="2380" dirty="0">
              <a:latin typeface="Meiryo UI" panose="020B0604030504040204" pitchFamily="50" charset="-128"/>
              <a:ea typeface="Meiryo UI" panose="020B0604030504040204" pitchFamily="50" charset="-128"/>
            </a:endParaRPr>
          </a:p>
        </p:txBody>
      </p:sp>
      <p:sp>
        <p:nvSpPr>
          <p:cNvPr id="13" name="正方形/長方形 12"/>
          <p:cNvSpPr/>
          <p:nvPr/>
        </p:nvSpPr>
        <p:spPr>
          <a:xfrm>
            <a:off x="6869790" y="3987549"/>
            <a:ext cx="5661099" cy="3759087"/>
          </a:xfrm>
          <a:prstGeom prst="rect">
            <a:avLst/>
          </a:prstGeom>
          <a:solidFill>
            <a:schemeClr val="accent1">
              <a:lumMod val="20000"/>
              <a:lumOff val="80000"/>
            </a:schemeClr>
          </a:solidFill>
          <a:ln w="12700">
            <a:solidFill>
              <a:schemeClr val="tx1"/>
            </a:solidFill>
          </a:ln>
        </p:spPr>
        <p:txBody>
          <a:bodyPr wrap="square" lIns="50400" tIns="50400" rIns="50400" bIns="0" anchor="t" anchorCtr="0">
            <a:spAutoFit/>
          </a:bodyPr>
          <a:lstStyle/>
          <a:p>
            <a:pPr algn="just"/>
            <a:endParaRPr lang="en-US" altLang="ja-JP" sz="1960" dirty="0">
              <a:latin typeface="Meiryo UI" panose="020B0604030504040204" pitchFamily="50" charset="-128"/>
              <a:ea typeface="Meiryo UI" panose="020B0604030504040204" pitchFamily="50" charset="-128"/>
            </a:endParaRPr>
          </a:p>
          <a:p>
            <a:pPr indent="131128" algn="just"/>
            <a:r>
              <a:rPr lang="en-US" altLang="ja-JP" sz="1960" dirty="0">
                <a:latin typeface="Meiryo UI" panose="020B0604030504040204" pitchFamily="50" charset="-128"/>
                <a:ea typeface="Meiryo UI" panose="020B0604030504040204" pitchFamily="50" charset="-128"/>
              </a:rPr>
              <a:t>R5</a:t>
            </a:r>
            <a:r>
              <a:rPr lang="ja-JP" altLang="en-US" sz="1960" dirty="0">
                <a:latin typeface="Meiryo UI" panose="020B0604030504040204" pitchFamily="50" charset="-128"/>
                <a:ea typeface="Meiryo UI" panose="020B0604030504040204" pitchFamily="50" charset="-128"/>
              </a:rPr>
              <a:t>年度</a:t>
            </a:r>
            <a:r>
              <a:rPr lang="en-US" altLang="ja-JP" sz="1960" dirty="0">
                <a:latin typeface="Meiryo UI" panose="020B0604030504040204" pitchFamily="50" charset="-128"/>
                <a:ea typeface="Meiryo UI" panose="020B0604030504040204" pitchFamily="50" charset="-128"/>
              </a:rPr>
              <a:t>CN</a:t>
            </a:r>
            <a:r>
              <a:rPr lang="ja-JP" altLang="en-US" sz="1960" dirty="0">
                <a:latin typeface="Meiryo UI" panose="020B0604030504040204" pitchFamily="50" charset="-128"/>
                <a:ea typeface="Meiryo UI" panose="020B0604030504040204" pitchFamily="50" charset="-128"/>
              </a:rPr>
              <a:t>技術開発・実証事業の新規採択案件も</a:t>
            </a:r>
            <a:endParaRPr lang="en-US" altLang="ja-JP" sz="1960" dirty="0">
              <a:latin typeface="Meiryo UI" panose="020B0604030504040204" pitchFamily="50" charset="-128"/>
              <a:ea typeface="Meiryo UI" panose="020B0604030504040204" pitchFamily="50" charset="-128"/>
            </a:endParaRPr>
          </a:p>
          <a:p>
            <a:pPr indent="131128" algn="just"/>
            <a:r>
              <a:rPr lang="ja-JP" altLang="en-US" sz="1960" dirty="0">
                <a:latin typeface="Meiryo UI" panose="020B0604030504040204" pitchFamily="50" charset="-128"/>
                <a:ea typeface="Meiryo UI" panose="020B0604030504040204" pitchFamily="50" charset="-128"/>
              </a:rPr>
              <a:t>含め、実装促進のための部局間連携などを検討</a:t>
            </a:r>
            <a:endParaRPr lang="en-US" altLang="ja-JP" sz="1960" dirty="0">
              <a:latin typeface="Meiryo UI" panose="020B0604030504040204" pitchFamily="50" charset="-128"/>
              <a:ea typeface="Meiryo UI" panose="020B0604030504040204" pitchFamily="50" charset="-128"/>
            </a:endParaRPr>
          </a:p>
          <a:p>
            <a:pPr indent="131128" algn="just"/>
            <a:endParaRPr lang="en-US" altLang="ja-JP" sz="1960" dirty="0">
              <a:latin typeface="Meiryo UI" panose="020B0604030504040204" pitchFamily="50" charset="-128"/>
              <a:ea typeface="Meiryo UI" panose="020B0604030504040204" pitchFamily="50" charset="-128"/>
            </a:endParaRPr>
          </a:p>
          <a:p>
            <a:pPr indent="131128" algn="just">
              <a:lnSpc>
                <a:spcPts val="1400"/>
              </a:lnSpc>
            </a:pPr>
            <a:r>
              <a:rPr lang="ja-JP" altLang="en-US" sz="1960" dirty="0">
                <a:latin typeface="Meiryo UI" panose="020B0604030504040204" pitchFamily="50" charset="-128"/>
                <a:ea typeface="Meiryo UI" panose="020B0604030504040204" pitchFamily="50" charset="-128"/>
              </a:rPr>
              <a:t>＜技術実装促進に向けた施策の例＞</a:t>
            </a:r>
            <a:endParaRPr lang="en-US" altLang="ja-JP" sz="1960" dirty="0">
              <a:latin typeface="Meiryo UI" panose="020B0604030504040204" pitchFamily="50" charset="-128"/>
              <a:ea typeface="Meiryo UI" panose="020B0604030504040204" pitchFamily="50" charset="-128"/>
            </a:endParaRPr>
          </a:p>
          <a:p>
            <a:pPr indent="131128" algn="just">
              <a:lnSpc>
                <a:spcPts val="2940"/>
              </a:lnSpc>
            </a:pPr>
            <a:r>
              <a:rPr lang="ja-JP" altLang="en-US" sz="1960" dirty="0">
                <a:latin typeface="Meiryo UI" panose="020B0604030504040204" pitchFamily="50" charset="-128"/>
                <a:ea typeface="Meiryo UI" panose="020B0604030504040204" pitchFamily="50" charset="-128"/>
              </a:rPr>
              <a:t>（１）</a:t>
            </a:r>
            <a:r>
              <a:rPr lang="ja-JP" altLang="en-US" sz="1960" b="1" dirty="0">
                <a:latin typeface="Meiryo UI" panose="020B0604030504040204" pitchFamily="50" charset="-128"/>
                <a:ea typeface="Meiryo UI" panose="020B0604030504040204" pitchFamily="50" charset="-128"/>
              </a:rPr>
              <a:t>情報発信</a:t>
            </a:r>
            <a:endParaRPr lang="en-US" altLang="ja-JP" sz="1960" b="1" dirty="0">
              <a:latin typeface="Meiryo UI" panose="020B0604030504040204" pitchFamily="50" charset="-128"/>
              <a:ea typeface="Meiryo UI" panose="020B0604030504040204" pitchFamily="50" charset="-128"/>
            </a:endParaRPr>
          </a:p>
          <a:p>
            <a:pPr indent="131128" algn="just"/>
            <a:r>
              <a:rPr lang="ja-JP" altLang="en-US" sz="1960" b="1" dirty="0">
                <a:latin typeface="Meiryo UI" panose="020B0604030504040204" pitchFamily="50" charset="-128"/>
                <a:ea typeface="Meiryo UI" panose="020B0604030504040204" pitchFamily="50" charset="-128"/>
              </a:rPr>
              <a:t>　</a:t>
            </a:r>
            <a:r>
              <a:rPr lang="ja-JP" altLang="en-US" sz="1960" dirty="0">
                <a:latin typeface="Meiryo UI" panose="020B0604030504040204" pitchFamily="50" charset="-128"/>
                <a:ea typeface="Meiryo UI" panose="020B0604030504040204" pitchFamily="50" charset="-128"/>
              </a:rPr>
              <a:t>　　　府民や事業者を対象としたセミナーや、</a:t>
            </a:r>
            <a:endParaRPr lang="en-US" altLang="ja-JP" sz="1960" dirty="0">
              <a:latin typeface="Meiryo UI" panose="020B0604030504040204" pitchFamily="50" charset="-128"/>
              <a:ea typeface="Meiryo UI" panose="020B0604030504040204" pitchFamily="50" charset="-128"/>
            </a:endParaRPr>
          </a:p>
          <a:p>
            <a:pPr indent="131128" algn="just"/>
            <a:r>
              <a:rPr lang="ja-JP" altLang="en-US" sz="1960" dirty="0">
                <a:latin typeface="Meiryo UI" panose="020B0604030504040204" pitchFamily="50" charset="-128"/>
                <a:ea typeface="Meiryo UI" panose="020B0604030504040204" pitchFamily="50" charset="-128"/>
              </a:rPr>
              <a:t>　　　　市町村との情報共有など</a:t>
            </a:r>
            <a:endParaRPr lang="en-US" altLang="ja-JP" sz="1960" dirty="0">
              <a:latin typeface="Meiryo UI" panose="020B0604030504040204" pitchFamily="50" charset="-128"/>
              <a:ea typeface="Meiryo UI" panose="020B0604030504040204" pitchFamily="50" charset="-128"/>
            </a:endParaRPr>
          </a:p>
          <a:p>
            <a:pPr indent="131128" algn="just">
              <a:lnSpc>
                <a:spcPts val="2940"/>
              </a:lnSpc>
            </a:pPr>
            <a:r>
              <a:rPr lang="ja-JP" altLang="en-US" sz="1960" dirty="0">
                <a:latin typeface="Meiryo UI" panose="020B0604030504040204" pitchFamily="50" charset="-128"/>
                <a:ea typeface="Meiryo UI" panose="020B0604030504040204" pitchFamily="50" charset="-128"/>
              </a:rPr>
              <a:t>（２）</a:t>
            </a:r>
            <a:r>
              <a:rPr lang="ja-JP" altLang="en-US" sz="1960" b="1" dirty="0">
                <a:latin typeface="Meiryo UI" panose="020B0604030504040204" pitchFamily="50" charset="-128"/>
                <a:ea typeface="Meiryo UI" panose="020B0604030504040204" pitchFamily="50" charset="-128"/>
              </a:rPr>
              <a:t>府の施設等における活用</a:t>
            </a:r>
            <a:endParaRPr lang="en-US" altLang="ja-JP" sz="1960" b="1" dirty="0">
              <a:latin typeface="Meiryo UI" panose="020B0604030504040204" pitchFamily="50" charset="-128"/>
              <a:ea typeface="Meiryo UI" panose="020B0604030504040204" pitchFamily="50" charset="-128"/>
            </a:endParaRPr>
          </a:p>
          <a:p>
            <a:pPr indent="131128" algn="just">
              <a:lnSpc>
                <a:spcPts val="2940"/>
              </a:lnSpc>
            </a:pPr>
            <a:r>
              <a:rPr lang="ja-JP" altLang="en-US" sz="1960" dirty="0">
                <a:latin typeface="Meiryo UI" panose="020B0604030504040204" pitchFamily="50" charset="-128"/>
                <a:ea typeface="Meiryo UI" panose="020B0604030504040204" pitchFamily="50" charset="-128"/>
              </a:rPr>
              <a:t>（３）</a:t>
            </a:r>
            <a:r>
              <a:rPr lang="ja-JP" altLang="en-US" sz="1960" b="1" dirty="0">
                <a:latin typeface="Meiryo UI" panose="020B0604030504040204" pitchFamily="50" charset="-128"/>
                <a:ea typeface="Meiryo UI" panose="020B0604030504040204" pitchFamily="50" charset="-128"/>
              </a:rPr>
              <a:t>関連する施策事業等における活用</a:t>
            </a:r>
            <a:endParaRPr lang="en-US" altLang="ja-JP" sz="1960" dirty="0">
              <a:latin typeface="Meiryo UI" panose="020B0604030504040204" pitchFamily="50" charset="-128"/>
              <a:ea typeface="Meiryo UI" panose="020B0604030504040204" pitchFamily="50" charset="-128"/>
            </a:endParaRPr>
          </a:p>
          <a:p>
            <a:pPr indent="131128" algn="just"/>
            <a:r>
              <a:rPr lang="ja-JP" altLang="en-US" sz="1960" dirty="0">
                <a:latin typeface="Meiryo UI" panose="020B0604030504040204" pitchFamily="50" charset="-128"/>
                <a:ea typeface="Meiryo UI" panose="020B0604030504040204" pitchFamily="50" charset="-128"/>
              </a:rPr>
              <a:t>　　　　先端技術導入のモデル事業等</a:t>
            </a:r>
            <a:endParaRPr lang="en-US" altLang="ja-JP" sz="1960" dirty="0">
              <a:latin typeface="Meiryo UI" panose="020B0604030504040204" pitchFamily="50" charset="-128"/>
              <a:ea typeface="Meiryo UI" panose="020B0604030504040204" pitchFamily="50" charset="-128"/>
            </a:endParaRPr>
          </a:p>
          <a:p>
            <a:pPr marL="375603" indent="-375603" algn="just"/>
            <a:endParaRPr lang="en-US" altLang="ja-JP" sz="1960" b="1" dirty="0">
              <a:latin typeface="Meiryo UI" panose="020B0604030504040204" pitchFamily="50" charset="-128"/>
              <a:ea typeface="Meiryo UI" panose="020B0604030504040204" pitchFamily="50" charset="-128"/>
            </a:endParaRPr>
          </a:p>
        </p:txBody>
      </p:sp>
      <p:sp>
        <p:nvSpPr>
          <p:cNvPr id="15" name="正方形/長方形 14"/>
          <p:cNvSpPr/>
          <p:nvPr/>
        </p:nvSpPr>
        <p:spPr>
          <a:xfrm>
            <a:off x="8725634" y="3455886"/>
            <a:ext cx="1519997" cy="408610"/>
          </a:xfrm>
          <a:prstGeom prst="rect">
            <a:avLst/>
          </a:prstGeom>
          <a:solidFill>
            <a:schemeClr val="accent6">
              <a:lumMod val="40000"/>
              <a:lumOff val="60000"/>
            </a:schemeClr>
          </a:solidFill>
          <a:ln>
            <a:solidFill>
              <a:schemeClr val="tx1"/>
            </a:solidFill>
          </a:ln>
        </p:spPr>
        <p:style>
          <a:lnRef idx="2">
            <a:schemeClr val="dk1"/>
          </a:lnRef>
          <a:fillRef idx="1">
            <a:schemeClr val="lt1"/>
          </a:fillRef>
          <a:effectRef idx="0">
            <a:schemeClr val="dk1"/>
          </a:effectRef>
          <a:fontRef idx="minor">
            <a:schemeClr val="dk1"/>
          </a:fontRef>
        </p:style>
        <p:txBody>
          <a:bodyPr wrap="square" lIns="0" tIns="0" rIns="0" bIns="0" rtlCol="0" anchor="ctr" anchorCtr="1">
            <a:noAutofit/>
          </a:bodyPr>
          <a:lstStyle/>
          <a:p>
            <a:pPr>
              <a:lnSpc>
                <a:spcPts val="2240"/>
              </a:lnSpc>
            </a:pPr>
            <a:r>
              <a:rPr lang="en-US" altLang="ja-JP" sz="2240" dirty="0">
                <a:solidFill>
                  <a:schemeClr val="tx1"/>
                </a:solidFill>
                <a:latin typeface="Meiryo UI" panose="020B0604030504040204" pitchFamily="50" charset="-128"/>
                <a:ea typeface="Meiryo UI" panose="020B0604030504040204" pitchFamily="50" charset="-128"/>
              </a:rPr>
              <a:t>R5</a:t>
            </a:r>
            <a:r>
              <a:rPr lang="ja-JP" altLang="en-US" sz="2240" dirty="0">
                <a:solidFill>
                  <a:schemeClr val="tx1"/>
                </a:solidFill>
                <a:latin typeface="Meiryo UI" panose="020B0604030504040204" pitchFamily="50" charset="-128"/>
                <a:ea typeface="Meiryo UI" panose="020B0604030504040204" pitchFamily="50" charset="-128"/>
              </a:rPr>
              <a:t>年度</a:t>
            </a:r>
            <a:r>
              <a:rPr lang="en-US" altLang="ja-JP" sz="2240" dirty="0">
                <a:solidFill>
                  <a:schemeClr val="tx1"/>
                </a:solidFill>
                <a:latin typeface="Meiryo UI" panose="020B0604030504040204" pitchFamily="50" charset="-128"/>
                <a:ea typeface="Meiryo UI" panose="020B0604030504040204" pitchFamily="50" charset="-128"/>
              </a:rPr>
              <a:t> </a:t>
            </a:r>
          </a:p>
        </p:txBody>
      </p:sp>
      <p:sp>
        <p:nvSpPr>
          <p:cNvPr id="16" name="下矢印 15"/>
          <p:cNvSpPr/>
          <p:nvPr/>
        </p:nvSpPr>
        <p:spPr>
          <a:xfrm rot="16200000">
            <a:off x="5770626" y="5924698"/>
            <a:ext cx="1647533" cy="449354"/>
          </a:xfrm>
          <a:prstGeom prst="downArrow">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608" dirty="0">
              <a:solidFill>
                <a:srgbClr val="FF0000"/>
              </a:solidFill>
            </a:endParaRPr>
          </a:p>
        </p:txBody>
      </p:sp>
      <p:sp>
        <p:nvSpPr>
          <p:cNvPr id="12" name="スライド番号プレースホルダー 1"/>
          <p:cNvSpPr>
            <a:spLocks noGrp="1"/>
          </p:cNvSpPr>
          <p:nvPr>
            <p:ph type="sldNum" sz="quarter" idx="12"/>
          </p:nvPr>
        </p:nvSpPr>
        <p:spPr>
          <a:xfrm>
            <a:off x="12071506" y="8858326"/>
            <a:ext cx="680400" cy="680400"/>
          </a:xfrm>
        </p:spPr>
        <p:txBody>
          <a:bodyPr/>
          <a:lstStyle/>
          <a:p>
            <a:fld id="{260D7C64-4B75-47CE-A9E9-B75BE436869C}" type="slidenum">
              <a:rPr kumimoji="1" lang="ja-JP" altLang="en-US" smtClean="0"/>
              <a:t>2</a:t>
            </a:fld>
            <a:endParaRPr kumimoji="1" lang="ja-JP" altLang="en-US"/>
          </a:p>
        </p:txBody>
      </p:sp>
      <p:graphicFrame>
        <p:nvGraphicFramePr>
          <p:cNvPr id="2" name="表 1"/>
          <p:cNvGraphicFramePr>
            <a:graphicFrameLocks noGrp="1"/>
          </p:cNvGraphicFramePr>
          <p:nvPr/>
        </p:nvGraphicFramePr>
        <p:xfrm>
          <a:off x="448781" y="5801418"/>
          <a:ext cx="5618480" cy="3296412"/>
        </p:xfrm>
        <a:graphic>
          <a:graphicData uri="http://schemas.openxmlformats.org/drawingml/2006/table">
            <a:tbl>
              <a:tblPr>
                <a:tableStyleId>{5C22544A-7EE6-4342-B048-85BDC9FD1C3A}</a:tableStyleId>
              </a:tblPr>
              <a:tblGrid>
                <a:gridCol w="1367978">
                  <a:extLst>
                    <a:ext uri="{9D8B030D-6E8A-4147-A177-3AD203B41FA5}">
                      <a16:colId xmlns:a16="http://schemas.microsoft.com/office/drawing/2014/main" val="2021572127"/>
                    </a:ext>
                  </a:extLst>
                </a:gridCol>
                <a:gridCol w="4250502">
                  <a:extLst>
                    <a:ext uri="{9D8B030D-6E8A-4147-A177-3AD203B41FA5}">
                      <a16:colId xmlns:a16="http://schemas.microsoft.com/office/drawing/2014/main" val="1111811546"/>
                    </a:ext>
                  </a:extLst>
                </a:gridCol>
              </a:tblGrid>
              <a:tr h="366268">
                <a:tc>
                  <a:txBody>
                    <a:bodyPr/>
                    <a:lstStyle/>
                    <a:p>
                      <a:pPr algn="ctr" rtl="0" fontAlgn="ctr"/>
                      <a:r>
                        <a:rPr lang="ja-JP" altLang="en-US" sz="1700" u="none" strike="noStrike" dirty="0">
                          <a:effectLst/>
                          <a:latin typeface="Meiryo UI" panose="020B0604030504040204" pitchFamily="50" charset="-128"/>
                          <a:ea typeface="Meiryo UI" panose="020B0604030504040204" pitchFamily="50" charset="-128"/>
                        </a:rPr>
                        <a:t>分野</a:t>
                      </a:r>
                      <a:endParaRPr lang="ja-JP" altLang="en-US" sz="1700" b="0" i="0" u="none" strike="noStrike" dirty="0">
                        <a:solidFill>
                          <a:srgbClr val="000000"/>
                        </a:solidFill>
                        <a:effectLst/>
                        <a:latin typeface="Meiryo UI" panose="020B0604030504040204" pitchFamily="50" charset="-128"/>
                        <a:ea typeface="Meiryo UI" panose="020B0604030504040204" pitchFamily="50" charset="-128"/>
                      </a:endParaRPr>
                    </a:p>
                  </a:txBody>
                  <a:tcPr marL="13335" marR="13335" marT="133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altLang="ja-JP" sz="1700" b="0" i="0" u="none" strike="noStrike" dirty="0">
                          <a:solidFill>
                            <a:schemeClr val="tx1"/>
                          </a:solidFill>
                          <a:effectLst/>
                          <a:latin typeface="Meiryo UI" panose="020B0604030504040204" pitchFamily="50" charset="-128"/>
                          <a:ea typeface="Meiryo UI" panose="020B0604030504040204" pitchFamily="50" charset="-128"/>
                        </a:rPr>
                        <a:t>R</a:t>
                      </a:r>
                      <a:r>
                        <a:rPr lang="ja-JP" altLang="en-US" sz="1700" b="0" i="0" u="none" strike="noStrike" dirty="0">
                          <a:solidFill>
                            <a:schemeClr val="tx1"/>
                          </a:solidFill>
                          <a:effectLst/>
                          <a:latin typeface="Meiryo UI" panose="020B0604030504040204" pitchFamily="50" charset="-128"/>
                          <a:ea typeface="Meiryo UI" panose="020B0604030504040204" pitchFamily="50" charset="-128"/>
                        </a:rPr>
                        <a:t>４年度採択事業</a:t>
                      </a:r>
                    </a:p>
                  </a:txBody>
                  <a:tcPr marL="13335" marR="13335" marT="133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09000140"/>
                  </a:ext>
                </a:extLst>
              </a:tr>
              <a:tr h="366268">
                <a:tc>
                  <a:txBody>
                    <a:bodyPr/>
                    <a:lstStyle/>
                    <a:p>
                      <a:pPr algn="ctr" rtl="0" fontAlgn="ctr"/>
                      <a:r>
                        <a:rPr lang="ja-JP" altLang="en-US" sz="1700" b="1" u="none" strike="noStrike" dirty="0">
                          <a:effectLst/>
                          <a:latin typeface="Meiryo UI" panose="020B0604030504040204" pitchFamily="50" charset="-128"/>
                          <a:ea typeface="Meiryo UI" panose="020B0604030504040204" pitchFamily="50" charset="-128"/>
                        </a:rPr>
                        <a:t>リサイクル</a:t>
                      </a:r>
                      <a:endParaRPr lang="ja-JP" altLang="en-US" sz="1700" b="1" i="0" u="none" strike="noStrike" dirty="0">
                        <a:solidFill>
                          <a:srgbClr val="000000"/>
                        </a:solidFill>
                        <a:effectLst/>
                        <a:latin typeface="Meiryo UI" panose="020B0604030504040204" pitchFamily="50" charset="-128"/>
                        <a:ea typeface="Meiryo UI" panose="020B0604030504040204" pitchFamily="50" charset="-128"/>
                      </a:endParaRPr>
                    </a:p>
                  </a:txBody>
                  <a:tcPr marL="13335" marR="13335" marT="133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t"/>
                      <a:r>
                        <a:rPr lang="ja-JP" altLang="en-US" sz="1700" u="none" strike="noStrike" dirty="0">
                          <a:effectLst/>
                          <a:latin typeface="Meiryo UI" panose="020B0604030504040204" pitchFamily="50" charset="-128"/>
                          <a:ea typeface="Meiryo UI" panose="020B0604030504040204" pitchFamily="50" charset="-128"/>
                        </a:rPr>
                        <a:t>　➀マイクロ波による廃プラケミカルリサイクル</a:t>
                      </a:r>
                      <a:endParaRPr lang="ja-JP" altLang="en-US" sz="1700" b="0" i="0" u="none" strike="noStrike" dirty="0">
                        <a:solidFill>
                          <a:srgbClr val="000000"/>
                        </a:solidFill>
                        <a:effectLst/>
                        <a:latin typeface="Meiryo UI" panose="020B0604030504040204" pitchFamily="50" charset="-128"/>
                        <a:ea typeface="Meiryo UI" panose="020B0604030504040204" pitchFamily="50" charset="-128"/>
                      </a:endParaRPr>
                    </a:p>
                  </a:txBody>
                  <a:tcPr marL="13335" marR="13335" marT="1333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04617827"/>
                  </a:ext>
                </a:extLst>
              </a:tr>
              <a:tr h="366268">
                <a:tc>
                  <a:txBody>
                    <a:bodyPr/>
                    <a:lstStyle/>
                    <a:p>
                      <a:pPr algn="ctr" rtl="0" fontAlgn="ctr"/>
                      <a:r>
                        <a:rPr lang="ja-JP" altLang="en-US" sz="1700" b="1" u="none" strike="noStrike" dirty="0">
                          <a:effectLst/>
                          <a:latin typeface="Meiryo UI" panose="020B0604030504040204" pitchFamily="50" charset="-128"/>
                          <a:ea typeface="Meiryo UI" panose="020B0604030504040204" pitchFamily="50" charset="-128"/>
                        </a:rPr>
                        <a:t>省エネルギー</a:t>
                      </a:r>
                      <a:endParaRPr lang="ja-JP" altLang="en-US" sz="1700" b="1" i="0" u="none" strike="noStrike" dirty="0">
                        <a:solidFill>
                          <a:srgbClr val="000000"/>
                        </a:solidFill>
                        <a:effectLst/>
                        <a:latin typeface="Meiryo UI" panose="020B0604030504040204" pitchFamily="50" charset="-128"/>
                        <a:ea typeface="Meiryo UI" panose="020B0604030504040204" pitchFamily="50" charset="-128"/>
                      </a:endParaRPr>
                    </a:p>
                  </a:txBody>
                  <a:tcPr marL="13335" marR="13335" marT="133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ja-JP" altLang="en-US" sz="1700" u="none" strike="noStrike" dirty="0">
                          <a:effectLst/>
                          <a:latin typeface="Meiryo UI" panose="020B0604030504040204" pitchFamily="50" charset="-128"/>
                          <a:ea typeface="Meiryo UI" panose="020B0604030504040204" pitchFamily="50" charset="-128"/>
                        </a:rPr>
                        <a:t>　②ステンレス真空断熱パネル</a:t>
                      </a:r>
                      <a:endParaRPr lang="ja-JP" altLang="en-US" sz="1700" b="0" i="0" u="none" strike="noStrike" dirty="0">
                        <a:solidFill>
                          <a:srgbClr val="000000"/>
                        </a:solidFill>
                        <a:effectLst/>
                        <a:latin typeface="Meiryo UI" panose="020B0604030504040204" pitchFamily="50" charset="-128"/>
                        <a:ea typeface="Meiryo UI" panose="020B0604030504040204" pitchFamily="50" charset="-128"/>
                      </a:endParaRPr>
                    </a:p>
                  </a:txBody>
                  <a:tcPr marL="13335" marR="13335" marT="133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159953"/>
                  </a:ext>
                </a:extLst>
              </a:tr>
              <a:tr h="366268">
                <a:tc>
                  <a:txBody>
                    <a:bodyPr/>
                    <a:lstStyle/>
                    <a:p>
                      <a:pPr algn="ctr" rtl="0" fontAlgn="ctr"/>
                      <a:r>
                        <a:rPr lang="ja-JP" altLang="en-US" sz="1700" b="1" u="none" strike="noStrike" dirty="0">
                          <a:effectLst/>
                          <a:latin typeface="Meiryo UI" panose="020B0604030504040204" pitchFamily="50" charset="-128"/>
                          <a:ea typeface="Meiryo UI" panose="020B0604030504040204" pitchFamily="50" charset="-128"/>
                        </a:rPr>
                        <a:t>次世代燃料</a:t>
                      </a:r>
                      <a:endParaRPr lang="ja-JP" altLang="en-US" sz="1700" b="1" i="0" u="none" strike="noStrike" dirty="0">
                        <a:solidFill>
                          <a:srgbClr val="000000"/>
                        </a:solidFill>
                        <a:effectLst/>
                        <a:latin typeface="Meiryo UI" panose="020B0604030504040204" pitchFamily="50" charset="-128"/>
                        <a:ea typeface="Meiryo UI" panose="020B0604030504040204" pitchFamily="50" charset="-128"/>
                      </a:endParaRPr>
                    </a:p>
                  </a:txBody>
                  <a:tcPr marL="13335" marR="13335" marT="133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ja-JP" altLang="en-US" sz="1700" u="none" strike="noStrike" dirty="0">
                          <a:effectLst/>
                          <a:latin typeface="Meiryo UI" panose="020B0604030504040204" pitchFamily="50" charset="-128"/>
                          <a:ea typeface="Meiryo UI" panose="020B0604030504040204" pitchFamily="50" charset="-128"/>
                        </a:rPr>
                        <a:t>　③リニューアブルディーゼル</a:t>
                      </a:r>
                      <a:endParaRPr lang="ja-JP" altLang="en-US" sz="1700" b="0" i="0" u="none" strike="noStrike" dirty="0">
                        <a:solidFill>
                          <a:srgbClr val="000000"/>
                        </a:solidFill>
                        <a:effectLst/>
                        <a:latin typeface="Meiryo UI" panose="020B0604030504040204" pitchFamily="50" charset="-128"/>
                        <a:ea typeface="Meiryo UI" panose="020B0604030504040204" pitchFamily="50" charset="-128"/>
                      </a:endParaRPr>
                    </a:p>
                  </a:txBody>
                  <a:tcPr marL="13335" marR="13335" marT="133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4896385"/>
                  </a:ext>
                </a:extLst>
              </a:tr>
              <a:tr h="366268">
                <a:tc>
                  <a:txBody>
                    <a:bodyPr/>
                    <a:lstStyle/>
                    <a:p>
                      <a:pPr algn="ctr" rtl="0" fontAlgn="ctr"/>
                      <a:r>
                        <a:rPr lang="ja-JP" altLang="en-US" sz="1700" b="1" u="none" strike="noStrike" dirty="0">
                          <a:effectLst/>
                          <a:latin typeface="Meiryo UI" panose="020B0604030504040204" pitchFamily="50" charset="-128"/>
                          <a:ea typeface="Meiryo UI" panose="020B0604030504040204" pitchFamily="50" charset="-128"/>
                        </a:rPr>
                        <a:t>水素</a:t>
                      </a:r>
                      <a:endParaRPr lang="ja-JP" altLang="en-US" sz="1700" b="1" i="0" u="none" strike="noStrike" dirty="0">
                        <a:solidFill>
                          <a:srgbClr val="000000"/>
                        </a:solidFill>
                        <a:effectLst/>
                        <a:latin typeface="Meiryo UI" panose="020B0604030504040204" pitchFamily="50" charset="-128"/>
                        <a:ea typeface="Meiryo UI" panose="020B0604030504040204" pitchFamily="50" charset="-128"/>
                      </a:endParaRPr>
                    </a:p>
                  </a:txBody>
                  <a:tcPr marL="13335" marR="13335" marT="133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ja-JP" altLang="en-US" sz="1700" u="none" strike="noStrike" dirty="0">
                          <a:effectLst/>
                          <a:latin typeface="Meiryo UI" panose="020B0604030504040204" pitchFamily="50" charset="-128"/>
                          <a:ea typeface="Meiryo UI" panose="020B0604030504040204" pitchFamily="50" charset="-128"/>
                        </a:rPr>
                        <a:t>　④小型容器の高効率充填システム</a:t>
                      </a:r>
                      <a:endParaRPr lang="ja-JP" altLang="en-US" sz="1700" b="0" i="0" u="none" strike="noStrike" dirty="0">
                        <a:solidFill>
                          <a:srgbClr val="000000"/>
                        </a:solidFill>
                        <a:effectLst/>
                        <a:latin typeface="Meiryo UI" panose="020B0604030504040204" pitchFamily="50" charset="-128"/>
                        <a:ea typeface="Meiryo UI" panose="020B0604030504040204" pitchFamily="50" charset="-128"/>
                      </a:endParaRPr>
                    </a:p>
                  </a:txBody>
                  <a:tcPr marL="13335" marR="13335" marT="133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73914612"/>
                  </a:ext>
                </a:extLst>
              </a:tr>
              <a:tr h="366268">
                <a:tc>
                  <a:txBody>
                    <a:bodyPr/>
                    <a:lstStyle/>
                    <a:p>
                      <a:pPr algn="ctr" rtl="0" fontAlgn="ctr"/>
                      <a:r>
                        <a:rPr lang="ja-JP" altLang="en-US" sz="1700" b="1" u="none" strike="noStrike" dirty="0">
                          <a:effectLst/>
                          <a:latin typeface="Meiryo UI" panose="020B0604030504040204" pitchFamily="50" charset="-128"/>
                          <a:ea typeface="Meiryo UI" panose="020B0604030504040204" pitchFamily="50" charset="-128"/>
                        </a:rPr>
                        <a:t>再エネ</a:t>
                      </a:r>
                      <a:endParaRPr lang="ja-JP" altLang="en-US" sz="1700" b="1" i="0" u="none" strike="noStrike" dirty="0">
                        <a:solidFill>
                          <a:srgbClr val="000000"/>
                        </a:solidFill>
                        <a:effectLst/>
                        <a:latin typeface="Meiryo UI" panose="020B0604030504040204" pitchFamily="50" charset="-128"/>
                        <a:ea typeface="Meiryo UI" panose="020B0604030504040204" pitchFamily="50" charset="-128"/>
                      </a:endParaRPr>
                    </a:p>
                  </a:txBody>
                  <a:tcPr marL="13335" marR="13335" marT="133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ja-JP" altLang="en-US" sz="1700" u="none" strike="noStrike" dirty="0">
                          <a:effectLst/>
                          <a:latin typeface="Meiryo UI" panose="020B0604030504040204" pitchFamily="50" charset="-128"/>
                          <a:ea typeface="Meiryo UI" panose="020B0604030504040204" pitchFamily="50" charset="-128"/>
                        </a:rPr>
                        <a:t>　⑤バイオマスの高効率メタン化システム</a:t>
                      </a:r>
                      <a:endParaRPr lang="ja-JP" altLang="en-US" sz="1700" b="0" i="0" u="none" strike="noStrike" dirty="0">
                        <a:solidFill>
                          <a:srgbClr val="000000"/>
                        </a:solidFill>
                        <a:effectLst/>
                        <a:latin typeface="Meiryo UI" panose="020B0604030504040204" pitchFamily="50" charset="-128"/>
                        <a:ea typeface="Meiryo UI" panose="020B0604030504040204" pitchFamily="50" charset="-128"/>
                      </a:endParaRPr>
                    </a:p>
                  </a:txBody>
                  <a:tcPr marL="13335" marR="13335" marT="133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0937151"/>
                  </a:ext>
                </a:extLst>
              </a:tr>
              <a:tr h="366268">
                <a:tc>
                  <a:txBody>
                    <a:bodyPr/>
                    <a:lstStyle/>
                    <a:p>
                      <a:pPr algn="ctr" rtl="0" fontAlgn="ctr"/>
                      <a:r>
                        <a:rPr lang="ja-JP" altLang="en-US" sz="1700" b="1" u="none" strike="noStrike" dirty="0">
                          <a:effectLst/>
                          <a:latin typeface="Meiryo UI" panose="020B0604030504040204" pitchFamily="50" charset="-128"/>
                          <a:ea typeface="Meiryo UI" panose="020B0604030504040204" pitchFamily="50" charset="-128"/>
                        </a:rPr>
                        <a:t>水素</a:t>
                      </a:r>
                      <a:endParaRPr lang="ja-JP" altLang="en-US" sz="1700" b="1" i="0" u="none" strike="noStrike" dirty="0">
                        <a:solidFill>
                          <a:srgbClr val="000000"/>
                        </a:solidFill>
                        <a:effectLst/>
                        <a:latin typeface="Meiryo UI" panose="020B0604030504040204" pitchFamily="50" charset="-128"/>
                        <a:ea typeface="Meiryo UI" panose="020B0604030504040204" pitchFamily="50" charset="-128"/>
                      </a:endParaRPr>
                    </a:p>
                  </a:txBody>
                  <a:tcPr marL="13335" marR="13335" marT="133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ja-JP" altLang="en-US" sz="1700" u="none" strike="noStrike" dirty="0">
                          <a:effectLst/>
                          <a:latin typeface="Meiryo UI" panose="020B0604030504040204" pitchFamily="50" charset="-128"/>
                          <a:ea typeface="Meiryo UI" panose="020B0604030504040204" pitchFamily="50" charset="-128"/>
                        </a:rPr>
                        <a:t>　⑥水素製造装置</a:t>
                      </a:r>
                      <a:endParaRPr lang="ja-JP" altLang="en-US" sz="1700" b="0" i="0" u="none" strike="noStrike" dirty="0">
                        <a:solidFill>
                          <a:srgbClr val="000000"/>
                        </a:solidFill>
                        <a:effectLst/>
                        <a:latin typeface="Meiryo UI" panose="020B0604030504040204" pitchFamily="50" charset="-128"/>
                        <a:ea typeface="Meiryo UI" panose="020B0604030504040204" pitchFamily="50" charset="-128"/>
                      </a:endParaRPr>
                    </a:p>
                  </a:txBody>
                  <a:tcPr marL="13335" marR="13335" marT="133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15006824"/>
                  </a:ext>
                </a:extLst>
              </a:tr>
              <a:tr h="366268">
                <a:tc>
                  <a:txBody>
                    <a:bodyPr/>
                    <a:lstStyle/>
                    <a:p>
                      <a:pPr algn="ctr" rtl="0" fontAlgn="ctr"/>
                      <a:r>
                        <a:rPr lang="ja-JP" altLang="en-US" sz="1700" b="1" u="none" strike="noStrike" dirty="0">
                          <a:effectLst/>
                          <a:latin typeface="Meiryo UI" panose="020B0604030504040204" pitchFamily="50" charset="-128"/>
                          <a:ea typeface="Meiryo UI" panose="020B0604030504040204" pitchFamily="50" charset="-128"/>
                        </a:rPr>
                        <a:t>モビリティ</a:t>
                      </a:r>
                      <a:endParaRPr lang="ja-JP" altLang="en-US" sz="1700" b="1" i="0" u="none" strike="noStrike" dirty="0">
                        <a:solidFill>
                          <a:srgbClr val="000000"/>
                        </a:solidFill>
                        <a:effectLst/>
                        <a:latin typeface="Meiryo UI" panose="020B0604030504040204" pitchFamily="50" charset="-128"/>
                        <a:ea typeface="Meiryo UI" panose="020B0604030504040204" pitchFamily="50" charset="-128"/>
                      </a:endParaRPr>
                    </a:p>
                  </a:txBody>
                  <a:tcPr marL="13335" marR="13335" marT="133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ja-JP" altLang="en-US" sz="1700" u="none" strike="noStrike" dirty="0">
                          <a:effectLst/>
                          <a:latin typeface="Meiryo UI" panose="020B0604030504040204" pitchFamily="50" charset="-128"/>
                          <a:ea typeface="Meiryo UI" panose="020B0604030504040204" pitchFamily="50" charset="-128"/>
                        </a:rPr>
                        <a:t>　⑦電動船向けワイヤレス充電システム</a:t>
                      </a:r>
                      <a:endParaRPr lang="ja-JP" altLang="en-US" sz="1700" b="0" i="0" u="none" strike="noStrike" dirty="0">
                        <a:solidFill>
                          <a:srgbClr val="000000"/>
                        </a:solidFill>
                        <a:effectLst/>
                        <a:latin typeface="Meiryo UI" panose="020B0604030504040204" pitchFamily="50" charset="-128"/>
                        <a:ea typeface="Meiryo UI" panose="020B0604030504040204" pitchFamily="50" charset="-128"/>
                      </a:endParaRPr>
                    </a:p>
                  </a:txBody>
                  <a:tcPr marL="13335" marR="13335" marT="133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3640607"/>
                  </a:ext>
                </a:extLst>
              </a:tr>
              <a:tr h="366268">
                <a:tc>
                  <a:txBody>
                    <a:bodyPr/>
                    <a:lstStyle/>
                    <a:p>
                      <a:pPr algn="ctr" rtl="0" fontAlgn="ctr"/>
                      <a:r>
                        <a:rPr lang="en-US" sz="1700" b="1" u="none" strike="noStrike" dirty="0">
                          <a:effectLst/>
                          <a:latin typeface="Meiryo UI" panose="020B0604030504040204" pitchFamily="50" charset="-128"/>
                          <a:ea typeface="Meiryo UI" panose="020B0604030504040204" pitchFamily="50" charset="-128"/>
                        </a:rPr>
                        <a:t>CO2</a:t>
                      </a:r>
                      <a:r>
                        <a:rPr lang="ja-JP" altLang="en-US" sz="1700" b="1" u="none" strike="noStrike" dirty="0">
                          <a:effectLst/>
                          <a:latin typeface="Meiryo UI" panose="020B0604030504040204" pitchFamily="50" charset="-128"/>
                          <a:ea typeface="Meiryo UI" panose="020B0604030504040204" pitchFamily="50" charset="-128"/>
                        </a:rPr>
                        <a:t>回収</a:t>
                      </a:r>
                      <a:endParaRPr lang="ja-JP" altLang="en-US" sz="1700" b="1" i="0" u="none" strike="noStrike" dirty="0">
                        <a:solidFill>
                          <a:srgbClr val="000000"/>
                        </a:solidFill>
                        <a:effectLst/>
                        <a:latin typeface="Meiryo UI" panose="020B0604030504040204" pitchFamily="50" charset="-128"/>
                        <a:ea typeface="Meiryo UI" panose="020B0604030504040204" pitchFamily="50" charset="-128"/>
                      </a:endParaRPr>
                    </a:p>
                  </a:txBody>
                  <a:tcPr marL="13335" marR="13335" marT="133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ja-JP" altLang="en-US" sz="1700" u="none" strike="noStrike" dirty="0">
                          <a:effectLst/>
                          <a:latin typeface="Meiryo UI" panose="020B0604030504040204" pitchFamily="50" charset="-128"/>
                          <a:ea typeface="Meiryo UI" panose="020B0604030504040204" pitchFamily="50" charset="-128"/>
                        </a:rPr>
                        <a:t>　⑧</a:t>
                      </a:r>
                      <a:r>
                        <a:rPr lang="en-US" altLang="ja-JP" sz="1700" u="none" strike="noStrike" dirty="0">
                          <a:effectLst/>
                          <a:latin typeface="Meiryo UI" panose="020B0604030504040204" pitchFamily="50" charset="-128"/>
                          <a:ea typeface="Meiryo UI" panose="020B0604030504040204" pitchFamily="50" charset="-128"/>
                        </a:rPr>
                        <a:t>CO2</a:t>
                      </a:r>
                      <a:r>
                        <a:rPr lang="ja-JP" altLang="en-US" sz="1700" u="none" strike="noStrike" dirty="0">
                          <a:effectLst/>
                          <a:latin typeface="Meiryo UI" panose="020B0604030504040204" pitchFamily="50" charset="-128"/>
                          <a:ea typeface="Meiryo UI" panose="020B0604030504040204" pitchFamily="50" charset="-128"/>
                        </a:rPr>
                        <a:t>固定化・肥料化</a:t>
                      </a:r>
                      <a:endParaRPr lang="ja-JP" altLang="en-US" sz="1700" b="0" i="0" u="none" strike="noStrike" dirty="0">
                        <a:solidFill>
                          <a:srgbClr val="000000"/>
                        </a:solidFill>
                        <a:effectLst/>
                        <a:latin typeface="Meiryo UI" panose="020B0604030504040204" pitchFamily="50" charset="-128"/>
                        <a:ea typeface="Meiryo UI" panose="020B0604030504040204" pitchFamily="50" charset="-128"/>
                      </a:endParaRPr>
                    </a:p>
                  </a:txBody>
                  <a:tcPr marL="13335" marR="13335" marT="133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9995970"/>
                  </a:ext>
                </a:extLst>
              </a:tr>
            </a:tbl>
          </a:graphicData>
        </a:graphic>
      </p:graphicFrame>
      <p:sp>
        <p:nvSpPr>
          <p:cNvPr id="14" name="正方形/長方形 13"/>
          <p:cNvSpPr/>
          <p:nvPr/>
        </p:nvSpPr>
        <p:spPr>
          <a:xfrm>
            <a:off x="1050466" y="5441838"/>
            <a:ext cx="4414953" cy="352513"/>
          </a:xfrm>
          <a:prstGeom prst="rect">
            <a:avLst/>
          </a:prstGeom>
          <a:noFill/>
          <a:ln w="12700">
            <a:noFill/>
          </a:ln>
        </p:spPr>
        <p:txBody>
          <a:bodyPr wrap="square" lIns="50400" tIns="50400" rIns="50400" bIns="0" anchor="t" anchorCtr="0">
            <a:spAutoFit/>
          </a:bodyPr>
          <a:lstStyle/>
          <a:p>
            <a:r>
              <a:rPr lang="en-US" altLang="ja-JP" sz="1960" dirty="0">
                <a:latin typeface="Meiryo UI" panose="020B0604030504040204" pitchFamily="50" charset="-128"/>
                <a:ea typeface="Meiryo UI" panose="020B0604030504040204" pitchFamily="50" charset="-128"/>
              </a:rPr>
              <a:t>【</a:t>
            </a:r>
            <a:r>
              <a:rPr lang="ja-JP" altLang="en-US" sz="1960" dirty="0">
                <a:latin typeface="Meiryo UI" panose="020B0604030504040204" pitchFamily="50" charset="-128"/>
                <a:ea typeface="Meiryo UI" panose="020B0604030504040204" pitchFamily="50" charset="-128"/>
              </a:rPr>
              <a:t>カーボンニュートラル技術開発・実証事業</a:t>
            </a:r>
            <a:r>
              <a:rPr lang="en-US" altLang="ja-JP" sz="1960" dirty="0">
                <a:latin typeface="Meiryo UI" panose="020B0604030504040204" pitchFamily="50" charset="-128"/>
                <a:ea typeface="Meiryo UI" panose="020B0604030504040204" pitchFamily="50" charset="-128"/>
              </a:rPr>
              <a:t>】</a:t>
            </a:r>
          </a:p>
        </p:txBody>
      </p:sp>
      <p:sp>
        <p:nvSpPr>
          <p:cNvPr id="18" name="正方形/長方形 17"/>
          <p:cNvSpPr/>
          <p:nvPr/>
        </p:nvSpPr>
        <p:spPr>
          <a:xfrm>
            <a:off x="91303" y="120079"/>
            <a:ext cx="6165481" cy="63256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400" b="1" dirty="0">
              <a:solidFill>
                <a:schemeClr val="bg1"/>
              </a:solidFill>
              <a:latin typeface="Meiryo UI" panose="020B0604030504040204" pitchFamily="50" charset="-128"/>
              <a:ea typeface="Meiryo UI" panose="020B0604030504040204" pitchFamily="50" charset="-128"/>
            </a:endParaRPr>
          </a:p>
          <a:p>
            <a:r>
              <a:rPr lang="ja-JP" altLang="en-US" sz="2400" b="1" dirty="0">
                <a:solidFill>
                  <a:schemeClr val="bg1"/>
                </a:solidFill>
                <a:latin typeface="Meiryo UI" panose="020B0604030504040204" pitchFamily="50" charset="-128"/>
                <a:ea typeface="Meiryo UI" panose="020B0604030504040204" pitchFamily="50" charset="-128"/>
              </a:rPr>
              <a:t>　脱炭素化の推進に向けた府の取組みについて</a:t>
            </a:r>
            <a:endParaRPr lang="ja-JP" altLang="ja-JP" sz="2400" b="1" dirty="0">
              <a:solidFill>
                <a:schemeClr val="bg1"/>
              </a:solidFill>
              <a:latin typeface="Meiryo UI" panose="020B0604030504040204" pitchFamily="50" charset="-128"/>
              <a:ea typeface="Meiryo UI" panose="020B0604030504040204" pitchFamily="50" charset="-128"/>
            </a:endParaRPr>
          </a:p>
          <a:p>
            <a:pPr algn="ctr"/>
            <a:endParaRPr kumimoji="1" lang="ja-JP" altLang="en-US" sz="2400" b="1" dirty="0">
              <a:latin typeface="Meiryo UI" panose="020B0604030504040204" pitchFamily="50" charset="-128"/>
              <a:ea typeface="Meiryo UI" panose="020B0604030504040204" pitchFamily="50" charset="-128"/>
            </a:endParaRPr>
          </a:p>
        </p:txBody>
      </p:sp>
      <p:grpSp>
        <p:nvGrpSpPr>
          <p:cNvPr id="19" name="グループ化 18"/>
          <p:cNvGrpSpPr>
            <a:grpSpLocks noChangeAspect="1"/>
          </p:cNvGrpSpPr>
          <p:nvPr/>
        </p:nvGrpSpPr>
        <p:grpSpPr>
          <a:xfrm>
            <a:off x="6400800" y="192088"/>
            <a:ext cx="5040560" cy="427112"/>
            <a:chOff x="6029203" y="46261"/>
            <a:chExt cx="5407394" cy="460777"/>
          </a:xfrm>
        </p:grpSpPr>
        <p:pic>
          <p:nvPicPr>
            <p:cNvPr id="20" name="図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9203"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図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86991"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図 1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00565"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図 3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57791" y="47840"/>
              <a:ext cx="454912"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図 2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10877" y="50579"/>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図 2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67619" y="47840"/>
              <a:ext cx="43943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図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03592" y="47840"/>
              <a:ext cx="439438"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図 2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644328" y="47840"/>
              <a:ext cx="43943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図 3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074083" y="47840"/>
              <a:ext cx="454912"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図 1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522939"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図 2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979397" y="46261"/>
              <a:ext cx="457200" cy="457200"/>
            </a:xfrm>
            <a:prstGeom prst="rect">
              <a:avLst/>
            </a:prstGeom>
          </p:spPr>
        </p:pic>
        <p:pic>
          <p:nvPicPr>
            <p:cNvPr id="31" name="図 3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941707" y="46942"/>
              <a:ext cx="458885" cy="458885"/>
            </a:xfrm>
            <a:prstGeom prst="rect">
              <a:avLst/>
            </a:prstGeom>
          </p:spPr>
        </p:pic>
      </p:grpSp>
      <p:sp>
        <p:nvSpPr>
          <p:cNvPr id="32" name="角丸四角形 31"/>
          <p:cNvSpPr/>
          <p:nvPr/>
        </p:nvSpPr>
        <p:spPr bwMode="auto">
          <a:xfrm>
            <a:off x="118970" y="844221"/>
            <a:ext cx="12373616" cy="572003"/>
          </a:xfrm>
          <a:prstGeom prst="roundRect">
            <a:avLst/>
          </a:prstGeom>
          <a:gradFill>
            <a:gsLst>
              <a:gs pos="0">
                <a:srgbClr val="0099FF"/>
              </a:gs>
              <a:gs pos="21000">
                <a:srgbClr val="9FD9FF"/>
              </a:gs>
              <a:gs pos="100000">
                <a:schemeClr val="bg1"/>
              </a:gs>
              <a:gs pos="100000">
                <a:schemeClr val="accent2">
                  <a:tint val="15000"/>
                  <a:satMod val="350000"/>
                </a:schemeClr>
              </a:gs>
            </a:gsLst>
          </a:gradFill>
          <a:ln/>
        </p:spPr>
        <p:style>
          <a:lnRef idx="1">
            <a:schemeClr val="accent2"/>
          </a:lnRef>
          <a:fillRef idx="2">
            <a:schemeClr val="accent2"/>
          </a:fillRef>
          <a:effectRef idx="1">
            <a:schemeClr val="accent2"/>
          </a:effectRef>
          <a:fontRef idx="minor">
            <a:schemeClr val="dk1"/>
          </a:fontRef>
        </p:style>
        <p:txBody>
          <a:bodyPr wrap="square" lIns="109415" tIns="43097" rIns="109415" bIns="0" anchor="ctr">
            <a:noAutofit/>
          </a:bodyPr>
          <a:lstStyle/>
          <a:p>
            <a:pPr algn="ctr">
              <a:defRPr/>
            </a:pPr>
            <a:r>
              <a:rPr lang="ja-JP" altLang="en-US" sz="3200" b="1" dirty="0">
                <a:solidFill>
                  <a:schemeClr val="tx1"/>
                </a:solidFill>
                <a:latin typeface="Meiryo UI" panose="020B0604030504040204" pitchFamily="50" charset="-128"/>
                <a:ea typeface="Meiryo UI" panose="020B0604030504040204" pitchFamily="50" charset="-128"/>
                <a:cs typeface="ＭＳ Ｐゴシック" pitchFamily="50" charset="-128"/>
              </a:rPr>
              <a:t>各</a:t>
            </a:r>
            <a:r>
              <a:rPr lang="en-US" altLang="ja-JP" sz="3200" b="1" dirty="0">
                <a:solidFill>
                  <a:schemeClr val="tx1"/>
                </a:solidFill>
                <a:latin typeface="Meiryo UI" panose="020B0604030504040204" pitchFamily="50" charset="-128"/>
                <a:ea typeface="Meiryo UI" panose="020B0604030504040204" pitchFamily="50" charset="-128"/>
                <a:cs typeface="ＭＳ Ｐゴシック" pitchFamily="50" charset="-128"/>
              </a:rPr>
              <a:t>WG</a:t>
            </a:r>
            <a:r>
              <a:rPr lang="ja-JP" altLang="en-US" sz="3200" b="1" dirty="0">
                <a:solidFill>
                  <a:schemeClr val="tx1"/>
                </a:solidFill>
                <a:latin typeface="Meiryo UI" panose="020B0604030504040204" pitchFamily="50" charset="-128"/>
                <a:ea typeface="Meiryo UI" panose="020B0604030504040204" pitchFamily="50" charset="-128"/>
                <a:cs typeface="ＭＳ Ｐゴシック" pitchFamily="50" charset="-128"/>
              </a:rPr>
              <a:t>における施策の実施・検討の方向性　</a:t>
            </a:r>
          </a:p>
        </p:txBody>
      </p:sp>
    </p:spTree>
    <p:extLst>
      <p:ext uri="{BB962C8B-B14F-4D97-AF65-F5344CB8AC3E}">
        <p14:creationId xmlns:p14="http://schemas.microsoft.com/office/powerpoint/2010/main" val="1829568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50506" y="768152"/>
            <a:ext cx="12097344" cy="1180628"/>
          </a:xfrm>
          <a:prstGeom prst="rect">
            <a:avLst/>
          </a:prstGeom>
        </p:spPr>
        <p:txBody>
          <a:bodyPr vert="horz" wrap="square" lIns="127998" tIns="64000" rIns="127998" bIns="64000" rtlCol="0">
            <a:spAutoFit/>
          </a:bodyPr>
          <a:lstStyle/>
          <a:p>
            <a:pPr>
              <a:lnSpc>
                <a:spcPct val="120000"/>
              </a:lnSpc>
              <a:spcBef>
                <a:spcPts val="840"/>
              </a:spcBef>
            </a:pPr>
            <a:r>
              <a:rPr lang="ja-JP" altLang="en-US" sz="3360" b="1" dirty="0">
                <a:latin typeface="Meiryo UI" panose="020B0604030504040204" pitchFamily="50" charset="-128"/>
                <a:ea typeface="Meiryo UI" panose="020B0604030504040204" pitchFamily="50" charset="-128"/>
              </a:rPr>
              <a:t>○脱炭素経営</a:t>
            </a:r>
            <a:r>
              <a:rPr lang="en-US" altLang="ja-JP" sz="3360" b="1" dirty="0">
                <a:latin typeface="Meiryo UI" panose="020B0604030504040204" pitchFamily="50" charset="-128"/>
                <a:ea typeface="Meiryo UI" panose="020B0604030504040204" pitchFamily="50" charset="-128"/>
              </a:rPr>
              <a:t>WG</a:t>
            </a:r>
          </a:p>
          <a:p>
            <a:r>
              <a:rPr lang="ja-JP" altLang="en-US" sz="2800" b="1" dirty="0">
                <a:latin typeface="Meiryo UI" panose="020B0604030504040204" pitchFamily="50" charset="-128"/>
                <a:ea typeface="Meiryo UI" panose="020B0604030504040204" pitchFamily="50" charset="-128"/>
              </a:rPr>
              <a:t>　</a:t>
            </a:r>
            <a:r>
              <a:rPr lang="ja-JP" altLang="en-US" sz="2800" b="1" u="sng" dirty="0">
                <a:latin typeface="Meiryo UI" panose="020B0604030504040204" pitchFamily="50" charset="-128"/>
                <a:ea typeface="Meiryo UI" panose="020B0604030504040204" pitchFamily="50" charset="-128"/>
              </a:rPr>
              <a:t>・脱炭素経営支援パッケージの構築・運用</a:t>
            </a:r>
          </a:p>
        </p:txBody>
      </p:sp>
      <p:sp>
        <p:nvSpPr>
          <p:cNvPr id="7" name="正方形/長方形 6"/>
          <p:cNvSpPr/>
          <p:nvPr/>
        </p:nvSpPr>
        <p:spPr>
          <a:xfrm>
            <a:off x="654562" y="1857170"/>
            <a:ext cx="11492477" cy="830997"/>
          </a:xfrm>
          <a:prstGeom prst="rect">
            <a:avLst/>
          </a:prstGeom>
        </p:spPr>
        <p:txBody>
          <a:bodyPr wrap="square">
            <a:spAutoFit/>
          </a:bodyPr>
          <a:lstStyle/>
          <a:p>
            <a:r>
              <a:rPr lang="ja-JP" altLang="en-US" sz="2400" dirty="0">
                <a:latin typeface="Meiryo UI" panose="020B0604030504040204" pitchFamily="50" charset="-128"/>
                <a:ea typeface="Meiryo UI" panose="020B0604030504040204" pitchFamily="50" charset="-128"/>
              </a:rPr>
              <a:t>大企業、中小企業に対するソフト、ハード両面での支援を一部スタートしつつ、取組みが遅れている中小事業者向けに、業種別取組状況等を踏まえた支援などについて検討する。</a:t>
            </a:r>
          </a:p>
        </p:txBody>
      </p:sp>
      <p:pic>
        <p:nvPicPr>
          <p:cNvPr id="2" name="図 1"/>
          <p:cNvPicPr>
            <a:picLocks noChangeAspect="1"/>
          </p:cNvPicPr>
          <p:nvPr/>
        </p:nvPicPr>
        <p:blipFill>
          <a:blip r:embed="rId3"/>
          <a:stretch>
            <a:fillRect/>
          </a:stretch>
        </p:blipFill>
        <p:spPr>
          <a:xfrm>
            <a:off x="315505" y="2656018"/>
            <a:ext cx="12170591" cy="6580274"/>
          </a:xfrm>
          <a:prstGeom prst="rect">
            <a:avLst/>
          </a:prstGeom>
        </p:spPr>
      </p:pic>
      <p:sp>
        <p:nvSpPr>
          <p:cNvPr id="6" name="スライド番号プレースホルダー 1"/>
          <p:cNvSpPr>
            <a:spLocks noGrp="1"/>
          </p:cNvSpPr>
          <p:nvPr>
            <p:ph type="sldNum" sz="quarter" idx="12"/>
          </p:nvPr>
        </p:nvSpPr>
        <p:spPr>
          <a:xfrm>
            <a:off x="12071506" y="8858326"/>
            <a:ext cx="680400" cy="680400"/>
          </a:xfrm>
        </p:spPr>
        <p:txBody>
          <a:bodyPr/>
          <a:lstStyle/>
          <a:p>
            <a:fld id="{260D7C64-4B75-47CE-A9E9-B75BE436869C}" type="slidenum">
              <a:rPr kumimoji="1" lang="ja-JP" altLang="en-US" smtClean="0"/>
              <a:t>3</a:t>
            </a:fld>
            <a:endParaRPr kumimoji="1" lang="ja-JP" altLang="en-US" dirty="0"/>
          </a:p>
        </p:txBody>
      </p:sp>
      <p:sp>
        <p:nvSpPr>
          <p:cNvPr id="8" name="正方形/長方形 7"/>
          <p:cNvSpPr/>
          <p:nvPr/>
        </p:nvSpPr>
        <p:spPr>
          <a:xfrm>
            <a:off x="91303" y="120079"/>
            <a:ext cx="6165481" cy="63256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400" b="1" dirty="0">
              <a:solidFill>
                <a:schemeClr val="bg1"/>
              </a:solidFill>
              <a:latin typeface="Meiryo UI" panose="020B0604030504040204" pitchFamily="50" charset="-128"/>
              <a:ea typeface="Meiryo UI" panose="020B0604030504040204" pitchFamily="50" charset="-128"/>
            </a:endParaRPr>
          </a:p>
          <a:p>
            <a:r>
              <a:rPr lang="ja-JP" altLang="en-US" sz="2400" b="1" dirty="0">
                <a:solidFill>
                  <a:schemeClr val="bg1"/>
                </a:solidFill>
                <a:latin typeface="Meiryo UI" panose="020B0604030504040204" pitchFamily="50" charset="-128"/>
                <a:ea typeface="Meiryo UI" panose="020B0604030504040204" pitchFamily="50" charset="-128"/>
              </a:rPr>
              <a:t>　脱炭素化の推進に向けた府の取組みについて</a:t>
            </a:r>
            <a:endParaRPr lang="ja-JP" altLang="ja-JP" sz="2400" b="1" dirty="0">
              <a:solidFill>
                <a:schemeClr val="bg1"/>
              </a:solidFill>
              <a:latin typeface="Meiryo UI" panose="020B0604030504040204" pitchFamily="50" charset="-128"/>
              <a:ea typeface="Meiryo UI" panose="020B0604030504040204" pitchFamily="50" charset="-128"/>
            </a:endParaRPr>
          </a:p>
          <a:p>
            <a:pPr algn="ctr"/>
            <a:endParaRPr kumimoji="1" lang="ja-JP" altLang="en-US" sz="2400" b="1" dirty="0">
              <a:latin typeface="Meiryo UI" panose="020B0604030504040204" pitchFamily="50" charset="-128"/>
              <a:ea typeface="Meiryo UI" panose="020B0604030504040204" pitchFamily="50" charset="-128"/>
            </a:endParaRPr>
          </a:p>
        </p:txBody>
      </p:sp>
      <p:grpSp>
        <p:nvGrpSpPr>
          <p:cNvPr id="9" name="グループ化 8"/>
          <p:cNvGrpSpPr>
            <a:grpSpLocks noChangeAspect="1"/>
          </p:cNvGrpSpPr>
          <p:nvPr/>
        </p:nvGrpSpPr>
        <p:grpSpPr>
          <a:xfrm>
            <a:off x="6400800" y="192088"/>
            <a:ext cx="5040560" cy="427112"/>
            <a:chOff x="6029203" y="46261"/>
            <a:chExt cx="5407394" cy="460777"/>
          </a:xfrm>
        </p:grpSpPr>
        <p:pic>
          <p:nvPicPr>
            <p:cNvPr id="10" name="図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29203"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図 1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86991"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図 1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00565"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図 3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57791" y="47840"/>
              <a:ext cx="454912"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図 2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10877" y="50579"/>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図 2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67619" y="47840"/>
              <a:ext cx="43943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図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203592" y="47840"/>
              <a:ext cx="439438"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図 2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644328" y="47840"/>
              <a:ext cx="43943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図 3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074083" y="47840"/>
              <a:ext cx="454912"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図 1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522939"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図 2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979397" y="46261"/>
              <a:ext cx="457200" cy="457200"/>
            </a:xfrm>
            <a:prstGeom prst="rect">
              <a:avLst/>
            </a:prstGeom>
          </p:spPr>
        </p:pic>
        <p:pic>
          <p:nvPicPr>
            <p:cNvPr id="22" name="図 2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941707" y="46942"/>
              <a:ext cx="458885" cy="458885"/>
            </a:xfrm>
            <a:prstGeom prst="rect">
              <a:avLst/>
            </a:prstGeom>
          </p:spPr>
        </p:pic>
      </p:grpSp>
    </p:spTree>
    <p:extLst>
      <p:ext uri="{BB962C8B-B14F-4D97-AF65-F5344CB8AC3E}">
        <p14:creationId xmlns:p14="http://schemas.microsoft.com/office/powerpoint/2010/main" val="357541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スライド番号プレースホルダー 1"/>
          <p:cNvSpPr>
            <a:spLocks noGrp="1"/>
          </p:cNvSpPr>
          <p:nvPr>
            <p:ph type="sldNum" sz="quarter" idx="12"/>
          </p:nvPr>
        </p:nvSpPr>
        <p:spPr>
          <a:xfrm>
            <a:off x="12071506" y="8858326"/>
            <a:ext cx="680400" cy="680400"/>
          </a:xfrm>
        </p:spPr>
        <p:txBody>
          <a:bodyPr/>
          <a:lstStyle/>
          <a:p>
            <a:fld id="{260D7C64-4B75-47CE-A9E9-B75BE436869C}" type="slidenum">
              <a:rPr kumimoji="1" lang="ja-JP" altLang="en-US" smtClean="0"/>
              <a:t>4</a:t>
            </a:fld>
            <a:endParaRPr kumimoji="1" lang="ja-JP" altLang="en-US" dirty="0"/>
          </a:p>
        </p:txBody>
      </p:sp>
      <p:sp>
        <p:nvSpPr>
          <p:cNvPr id="5" name="テキスト ボックス 4"/>
          <p:cNvSpPr txBox="1"/>
          <p:nvPr/>
        </p:nvSpPr>
        <p:spPr>
          <a:xfrm>
            <a:off x="150506" y="1004364"/>
            <a:ext cx="12097344" cy="1163379"/>
          </a:xfrm>
          <a:prstGeom prst="rect">
            <a:avLst/>
          </a:prstGeom>
        </p:spPr>
        <p:txBody>
          <a:bodyPr vert="horz" wrap="square" lIns="127998" tIns="64000" rIns="127998" bIns="64000" rtlCol="0">
            <a:spAutoFit/>
          </a:bodyPr>
          <a:lstStyle/>
          <a:p>
            <a:pPr>
              <a:spcBef>
                <a:spcPts val="840"/>
              </a:spcBef>
            </a:pPr>
            <a:r>
              <a:rPr lang="ja-JP" altLang="en-US" sz="3360" b="1" dirty="0">
                <a:latin typeface="Meiryo UI" panose="020B0604030504040204" pitchFamily="50" charset="-128"/>
                <a:ea typeface="Meiryo UI" panose="020B0604030504040204" pitchFamily="50" charset="-128"/>
              </a:rPr>
              <a:t>○脱炭素経営</a:t>
            </a:r>
            <a:r>
              <a:rPr lang="en-US" altLang="ja-JP" sz="3360" b="1" dirty="0">
                <a:latin typeface="Meiryo UI" panose="020B0604030504040204" pitchFamily="50" charset="-128"/>
                <a:ea typeface="Meiryo UI" panose="020B0604030504040204" pitchFamily="50" charset="-128"/>
              </a:rPr>
              <a:t>WG</a:t>
            </a:r>
          </a:p>
          <a:p>
            <a:r>
              <a:rPr lang="ja-JP" altLang="en-US" sz="3360" b="1" dirty="0">
                <a:latin typeface="Meiryo UI" panose="020B0604030504040204" pitchFamily="50" charset="-128"/>
                <a:ea typeface="Meiryo UI" panose="020B0604030504040204" pitchFamily="50" charset="-128"/>
              </a:rPr>
              <a:t>　</a:t>
            </a:r>
            <a:r>
              <a:rPr lang="ja-JP" altLang="en-US" sz="2800" b="1" u="sng" dirty="0">
                <a:latin typeface="Meiryo UI" panose="020B0604030504040204" pitchFamily="50" charset="-128"/>
                <a:ea typeface="Meiryo UI" panose="020B0604030504040204" pitchFamily="50" charset="-128"/>
              </a:rPr>
              <a:t>・脱炭素経営宣言支援制度の創設</a:t>
            </a:r>
            <a:endParaRPr lang="en-US" altLang="ja-JP" sz="2800" b="1" u="sng" dirty="0">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3"/>
          <a:stretch>
            <a:fillRect/>
          </a:stretch>
        </p:blipFill>
        <p:spPr>
          <a:xfrm>
            <a:off x="354465" y="3443497"/>
            <a:ext cx="12092671" cy="6064045"/>
          </a:xfrm>
          <a:prstGeom prst="rect">
            <a:avLst/>
          </a:prstGeom>
        </p:spPr>
      </p:pic>
      <p:sp>
        <p:nvSpPr>
          <p:cNvPr id="3" name="正方形/長方形 2"/>
          <p:cNvSpPr/>
          <p:nvPr/>
        </p:nvSpPr>
        <p:spPr>
          <a:xfrm>
            <a:off x="654562" y="2202334"/>
            <a:ext cx="11492477" cy="954107"/>
          </a:xfrm>
          <a:prstGeom prst="rect">
            <a:avLst/>
          </a:prstGeom>
        </p:spPr>
        <p:txBody>
          <a:bodyPr wrap="square">
            <a:spAutoFit/>
          </a:bodyPr>
          <a:lstStyle/>
          <a:p>
            <a:r>
              <a:rPr lang="ja-JP" altLang="en-US" sz="2800" dirty="0">
                <a:latin typeface="Meiryo UI" panose="020B0604030504040204" pitchFamily="50" charset="-128"/>
                <a:ea typeface="Meiryo UI" panose="020B0604030504040204" pitchFamily="50" charset="-128"/>
              </a:rPr>
              <a:t>商工会議所や地域の金融機関と連携して脱炭素経営を宣言する事業者を増やすともに、宣言した事業者に対して、それぞれの事業者に最適な各種支援を行う。</a:t>
            </a:r>
          </a:p>
        </p:txBody>
      </p:sp>
      <p:sp>
        <p:nvSpPr>
          <p:cNvPr id="7" name="正方形/長方形 6"/>
          <p:cNvSpPr/>
          <p:nvPr/>
        </p:nvSpPr>
        <p:spPr>
          <a:xfrm>
            <a:off x="91303" y="120079"/>
            <a:ext cx="6165481" cy="63256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400" b="1" dirty="0">
              <a:solidFill>
                <a:schemeClr val="bg1"/>
              </a:solidFill>
              <a:latin typeface="Meiryo UI" panose="020B0604030504040204" pitchFamily="50" charset="-128"/>
              <a:ea typeface="Meiryo UI" panose="020B0604030504040204" pitchFamily="50" charset="-128"/>
            </a:endParaRPr>
          </a:p>
          <a:p>
            <a:r>
              <a:rPr lang="ja-JP" altLang="en-US" sz="2400" b="1" dirty="0">
                <a:solidFill>
                  <a:schemeClr val="bg1"/>
                </a:solidFill>
                <a:latin typeface="Meiryo UI" panose="020B0604030504040204" pitchFamily="50" charset="-128"/>
                <a:ea typeface="Meiryo UI" panose="020B0604030504040204" pitchFamily="50" charset="-128"/>
              </a:rPr>
              <a:t>　脱炭素化の推進に向けた府の取組みについて</a:t>
            </a:r>
            <a:endParaRPr lang="ja-JP" altLang="ja-JP" sz="2400" b="1" dirty="0">
              <a:solidFill>
                <a:schemeClr val="bg1"/>
              </a:solidFill>
              <a:latin typeface="Meiryo UI" panose="020B0604030504040204" pitchFamily="50" charset="-128"/>
              <a:ea typeface="Meiryo UI" panose="020B0604030504040204" pitchFamily="50" charset="-128"/>
            </a:endParaRPr>
          </a:p>
          <a:p>
            <a:pPr algn="ctr"/>
            <a:endParaRPr kumimoji="1" lang="ja-JP" altLang="en-US" sz="2400" b="1" dirty="0">
              <a:latin typeface="Meiryo UI" panose="020B0604030504040204" pitchFamily="50" charset="-128"/>
              <a:ea typeface="Meiryo UI" panose="020B0604030504040204" pitchFamily="50" charset="-128"/>
            </a:endParaRPr>
          </a:p>
        </p:txBody>
      </p:sp>
      <p:grpSp>
        <p:nvGrpSpPr>
          <p:cNvPr id="8" name="グループ化 7"/>
          <p:cNvGrpSpPr>
            <a:grpSpLocks noChangeAspect="1"/>
          </p:cNvGrpSpPr>
          <p:nvPr/>
        </p:nvGrpSpPr>
        <p:grpSpPr>
          <a:xfrm>
            <a:off x="6400800" y="192088"/>
            <a:ext cx="5040560" cy="427112"/>
            <a:chOff x="6029203" y="46261"/>
            <a:chExt cx="5407394" cy="460777"/>
          </a:xfrm>
        </p:grpSpPr>
        <p:pic>
          <p:nvPicPr>
            <p:cNvPr id="9" name="図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29203"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図 1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86991"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図 1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00565"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図 3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57791" y="47840"/>
              <a:ext cx="454912"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図 2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10877" y="50579"/>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図 2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67619" y="47840"/>
              <a:ext cx="43943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図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203592" y="47840"/>
              <a:ext cx="439438"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図 2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644328" y="47840"/>
              <a:ext cx="43943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図 3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074083" y="47840"/>
              <a:ext cx="454912"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図 1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522939"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図 2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979397" y="46261"/>
              <a:ext cx="457200" cy="457200"/>
            </a:xfrm>
            <a:prstGeom prst="rect">
              <a:avLst/>
            </a:prstGeom>
          </p:spPr>
        </p:pic>
        <p:pic>
          <p:nvPicPr>
            <p:cNvPr id="22" name="図 2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941707" y="46942"/>
              <a:ext cx="458885" cy="458885"/>
            </a:xfrm>
            <a:prstGeom prst="rect">
              <a:avLst/>
            </a:prstGeom>
          </p:spPr>
        </p:pic>
      </p:grpSp>
      <p:sp>
        <p:nvSpPr>
          <p:cNvPr id="23" name="角丸四角形 22"/>
          <p:cNvSpPr/>
          <p:nvPr/>
        </p:nvSpPr>
        <p:spPr>
          <a:xfrm>
            <a:off x="8740433" y="7968952"/>
            <a:ext cx="3919377" cy="818908"/>
          </a:xfrm>
          <a:prstGeom prst="roundRect">
            <a:avLst>
              <a:gd name="adj" fmla="val 9285"/>
            </a:avLst>
          </a:prstGeom>
          <a:no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36000" bIns="36000"/>
          <a:lstStyle/>
          <a:p>
            <a:pPr>
              <a:defRPr/>
            </a:pPr>
            <a:r>
              <a:rPr lang="ja-JP" altLang="en-US" sz="2400" dirty="0">
                <a:solidFill>
                  <a:schemeClr val="tx1"/>
                </a:solidFill>
                <a:latin typeface="Meiryo UI" panose="020B0604030504040204" pitchFamily="50" charset="-128"/>
                <a:ea typeface="Meiryo UI" panose="020B0604030504040204" pitchFamily="50" charset="-128"/>
              </a:rPr>
              <a:t>登録事業者数　</a:t>
            </a:r>
            <a:r>
              <a:rPr lang="en-US" altLang="ja-JP" sz="2400" dirty="0">
                <a:solidFill>
                  <a:schemeClr val="tx1"/>
                </a:solidFill>
                <a:latin typeface="Meiryo UI" panose="020B0604030504040204" pitchFamily="50" charset="-128"/>
                <a:ea typeface="Meiryo UI" panose="020B0604030504040204" pitchFamily="50" charset="-128"/>
              </a:rPr>
              <a:t>835</a:t>
            </a:r>
            <a:r>
              <a:rPr lang="ja-JP" altLang="en-US" sz="2400" dirty="0">
                <a:solidFill>
                  <a:schemeClr val="tx1"/>
                </a:solidFill>
                <a:latin typeface="Meiryo UI" panose="020B0604030504040204" pitchFamily="50" charset="-128"/>
                <a:ea typeface="Meiryo UI" panose="020B0604030504040204" pitchFamily="50" charset="-128"/>
              </a:rPr>
              <a:t>事業者</a:t>
            </a:r>
            <a:endParaRPr lang="en-US" altLang="ja-JP" sz="2400" dirty="0">
              <a:solidFill>
                <a:schemeClr val="tx1"/>
              </a:solidFill>
              <a:latin typeface="Meiryo UI" panose="020B0604030504040204" pitchFamily="50" charset="-128"/>
              <a:ea typeface="Meiryo UI" panose="020B0604030504040204" pitchFamily="50" charset="-128"/>
            </a:endParaRPr>
          </a:p>
          <a:p>
            <a:pPr>
              <a:defRPr/>
            </a:pPr>
            <a:r>
              <a:rPr lang="ja-JP" altLang="en-US" sz="2400" dirty="0">
                <a:solidFill>
                  <a:schemeClr val="tx1"/>
                </a:solidFill>
                <a:latin typeface="Meiryo UI" panose="020B0604030504040204" pitchFamily="50" charset="-128"/>
                <a:ea typeface="Meiryo UI" panose="020B0604030504040204" pitchFamily="50" charset="-128"/>
              </a:rPr>
              <a:t>（６月</a:t>
            </a:r>
            <a:r>
              <a:rPr lang="en-US" altLang="ja-JP" sz="2400" dirty="0">
                <a:solidFill>
                  <a:schemeClr val="tx1"/>
                </a:solidFill>
                <a:latin typeface="Meiryo UI" panose="020B0604030504040204" pitchFamily="50" charset="-128"/>
                <a:ea typeface="Meiryo UI" panose="020B0604030504040204" pitchFamily="50" charset="-128"/>
              </a:rPr>
              <a:t>2</a:t>
            </a:r>
            <a:r>
              <a:rPr lang="ja-JP" altLang="en-US" sz="2400" dirty="0">
                <a:solidFill>
                  <a:schemeClr val="tx1"/>
                </a:solidFill>
                <a:latin typeface="Meiryo UI" panose="020B0604030504040204" pitchFamily="50" charset="-128"/>
                <a:ea typeface="Meiryo UI" panose="020B0604030504040204" pitchFamily="50" charset="-128"/>
              </a:rPr>
              <a:t>２日時点）</a:t>
            </a:r>
            <a:endParaRPr lang="en-US" altLang="ja-JP" sz="24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13495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50506" y="1004364"/>
            <a:ext cx="12097344" cy="1163379"/>
          </a:xfrm>
          <a:prstGeom prst="rect">
            <a:avLst/>
          </a:prstGeom>
        </p:spPr>
        <p:txBody>
          <a:bodyPr vert="horz" wrap="square" lIns="127998" tIns="64000" rIns="127998" bIns="64000" rtlCol="0">
            <a:spAutoFit/>
          </a:bodyPr>
          <a:lstStyle/>
          <a:p>
            <a:pPr>
              <a:spcBef>
                <a:spcPts val="840"/>
              </a:spcBef>
            </a:pPr>
            <a:r>
              <a:rPr lang="ja-JP" altLang="en-US" sz="3360" b="1" dirty="0">
                <a:latin typeface="Meiryo UI" panose="020B0604030504040204" pitchFamily="50" charset="-128"/>
                <a:ea typeface="Meiryo UI" panose="020B0604030504040204" pitchFamily="50" charset="-128"/>
              </a:rPr>
              <a:t>○脱炭素経営</a:t>
            </a:r>
            <a:r>
              <a:rPr lang="en-US" altLang="ja-JP" sz="3360" b="1" dirty="0">
                <a:latin typeface="Meiryo UI" panose="020B0604030504040204" pitchFamily="50" charset="-128"/>
                <a:ea typeface="Meiryo UI" panose="020B0604030504040204" pitchFamily="50" charset="-128"/>
              </a:rPr>
              <a:t>WG</a:t>
            </a:r>
          </a:p>
          <a:p>
            <a:r>
              <a:rPr lang="ja-JP" altLang="en-US" sz="3360" b="1" dirty="0">
                <a:latin typeface="Meiryo UI" panose="020B0604030504040204" pitchFamily="50" charset="-128"/>
                <a:ea typeface="Meiryo UI" panose="020B0604030504040204" pitchFamily="50" charset="-128"/>
              </a:rPr>
              <a:t>　</a:t>
            </a:r>
            <a:r>
              <a:rPr lang="ja-JP" altLang="en-US" sz="2800" b="1" u="sng" dirty="0">
                <a:latin typeface="Meiryo UI" panose="020B0604030504040204" pitchFamily="50" charset="-128"/>
                <a:ea typeface="Meiryo UI" panose="020B0604030504040204" pitchFamily="50" charset="-128"/>
              </a:rPr>
              <a:t>・各分野における新機軸となる事業の方向性について</a:t>
            </a:r>
            <a:endParaRPr lang="en-US" altLang="ja-JP" sz="2800" b="1" u="sng" dirty="0">
              <a:latin typeface="Meiryo UI" panose="020B0604030504040204" pitchFamily="50" charset="-128"/>
              <a:ea typeface="Meiryo UI" panose="020B0604030504040204" pitchFamily="50" charset="-128"/>
            </a:endParaRPr>
          </a:p>
        </p:txBody>
      </p:sp>
      <p:sp>
        <p:nvSpPr>
          <p:cNvPr id="5" name="正方形/長方形 4"/>
          <p:cNvSpPr/>
          <p:nvPr/>
        </p:nvSpPr>
        <p:spPr>
          <a:xfrm>
            <a:off x="91303" y="120079"/>
            <a:ext cx="6165481" cy="63256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400" b="1" dirty="0">
              <a:solidFill>
                <a:schemeClr val="bg1"/>
              </a:solidFill>
              <a:latin typeface="Meiryo UI" panose="020B0604030504040204" pitchFamily="50" charset="-128"/>
              <a:ea typeface="Meiryo UI" panose="020B0604030504040204" pitchFamily="50" charset="-128"/>
            </a:endParaRPr>
          </a:p>
          <a:p>
            <a:r>
              <a:rPr lang="ja-JP" altLang="en-US" sz="2400" b="1" dirty="0">
                <a:solidFill>
                  <a:schemeClr val="bg1"/>
                </a:solidFill>
                <a:latin typeface="Meiryo UI" panose="020B0604030504040204" pitchFamily="50" charset="-128"/>
                <a:ea typeface="Meiryo UI" panose="020B0604030504040204" pitchFamily="50" charset="-128"/>
              </a:rPr>
              <a:t>　脱炭素化の推進に向けた府の取組みについて</a:t>
            </a:r>
            <a:endParaRPr lang="ja-JP" altLang="ja-JP" sz="2400" b="1" dirty="0">
              <a:solidFill>
                <a:schemeClr val="bg1"/>
              </a:solidFill>
              <a:latin typeface="Meiryo UI" panose="020B0604030504040204" pitchFamily="50" charset="-128"/>
              <a:ea typeface="Meiryo UI" panose="020B0604030504040204" pitchFamily="50" charset="-128"/>
            </a:endParaRPr>
          </a:p>
          <a:p>
            <a:pPr algn="ctr"/>
            <a:endParaRPr kumimoji="1" lang="ja-JP" altLang="en-US" sz="2400" b="1" dirty="0">
              <a:latin typeface="Meiryo UI" panose="020B0604030504040204" pitchFamily="50" charset="-128"/>
              <a:ea typeface="Meiryo UI" panose="020B0604030504040204" pitchFamily="50" charset="-128"/>
            </a:endParaRPr>
          </a:p>
        </p:txBody>
      </p:sp>
      <p:grpSp>
        <p:nvGrpSpPr>
          <p:cNvPr id="6" name="グループ化 5"/>
          <p:cNvGrpSpPr>
            <a:grpSpLocks noChangeAspect="1"/>
          </p:cNvGrpSpPr>
          <p:nvPr/>
        </p:nvGrpSpPr>
        <p:grpSpPr>
          <a:xfrm>
            <a:off x="6400800" y="192088"/>
            <a:ext cx="5040560" cy="427112"/>
            <a:chOff x="6029203" y="46261"/>
            <a:chExt cx="5407394" cy="460777"/>
          </a:xfrm>
        </p:grpSpPr>
        <p:pic>
          <p:nvPicPr>
            <p:cNvPr id="7" name="図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29203"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図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86991"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図 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00565"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図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57791" y="47840"/>
              <a:ext cx="454912"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図 2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10877" y="50579"/>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図 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67619" y="47840"/>
              <a:ext cx="43943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図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03592" y="47840"/>
              <a:ext cx="439438"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図 2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44328" y="47840"/>
              <a:ext cx="43943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図 3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074083" y="47840"/>
              <a:ext cx="454912"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図 1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522939"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図 1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979397" y="46261"/>
              <a:ext cx="457200" cy="457200"/>
            </a:xfrm>
            <a:prstGeom prst="rect">
              <a:avLst/>
            </a:prstGeom>
          </p:spPr>
        </p:pic>
        <p:pic>
          <p:nvPicPr>
            <p:cNvPr id="18" name="図 1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941707" y="46942"/>
              <a:ext cx="458885" cy="458885"/>
            </a:xfrm>
            <a:prstGeom prst="rect">
              <a:avLst/>
            </a:prstGeom>
          </p:spPr>
        </p:pic>
      </p:grpSp>
      <p:sp>
        <p:nvSpPr>
          <p:cNvPr id="20" name="正方形/長方形 19"/>
          <p:cNvSpPr/>
          <p:nvPr/>
        </p:nvSpPr>
        <p:spPr>
          <a:xfrm>
            <a:off x="447246" y="2413119"/>
            <a:ext cx="11570178" cy="3616375"/>
          </a:xfrm>
          <a:prstGeom prst="rect">
            <a:avLst/>
          </a:prstGeom>
        </p:spPr>
        <p:txBody>
          <a:bodyPr wrap="square">
            <a:spAutoFit/>
          </a:bodyPr>
          <a:lstStyle/>
          <a:p>
            <a:r>
              <a:rPr lang="ja-JP" altLang="en-US" sz="2800" b="1" dirty="0">
                <a:latin typeface="Meiryo UI" panose="020B0604030504040204" pitchFamily="50" charset="-128"/>
                <a:ea typeface="Meiryo UI" panose="020B0604030504040204" pitchFamily="50" charset="-128"/>
                <a:cs typeface="Meiryo UI" panose="020B0604030504040204" pitchFamily="50" charset="-128"/>
              </a:rPr>
              <a:t>（産業部門）</a:t>
            </a:r>
            <a:endParaRPr lang="en-US" altLang="ja-JP" sz="28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800" b="1" dirty="0">
                <a:latin typeface="Meiryo UI" panose="020B0604030504040204" pitchFamily="50" charset="-128"/>
                <a:ea typeface="Meiryo UI" panose="020B0604030504040204" pitchFamily="50" charset="-128"/>
              </a:rPr>
              <a:t>　</a:t>
            </a:r>
            <a:r>
              <a:rPr lang="ja-JP" altLang="en-US" sz="2800" dirty="0">
                <a:latin typeface="Meiryo UI" panose="020B0604030504040204" pitchFamily="50" charset="-128"/>
                <a:ea typeface="Meiryo UI" panose="020B0604030504040204" pitchFamily="50" charset="-128"/>
              </a:rPr>
              <a:t> ▶業種に地域特定がある。</a:t>
            </a:r>
            <a:endParaRPr lang="en-US" altLang="ja-JP" sz="2800" dirty="0">
              <a:latin typeface="Meiryo UI" panose="020B0604030504040204" pitchFamily="50" charset="-128"/>
              <a:ea typeface="Meiryo UI" panose="020B0604030504040204" pitchFamily="50" charset="-128"/>
            </a:endParaRPr>
          </a:p>
          <a:p>
            <a:r>
              <a:rPr lang="ja-JP" altLang="en-US" sz="2800" dirty="0">
                <a:latin typeface="Meiryo UI" panose="020B0604030504040204" pitchFamily="50" charset="-128"/>
                <a:ea typeface="Meiryo UI" panose="020B0604030504040204" pitchFamily="50" charset="-128"/>
              </a:rPr>
              <a:t>　 ▶業種によって対策の進み方に差がある。</a:t>
            </a:r>
            <a:endParaRPr lang="en-US" altLang="ja-JP" sz="2800" dirty="0">
              <a:latin typeface="Meiryo UI" panose="020B0604030504040204" pitchFamily="50" charset="-128"/>
              <a:ea typeface="Meiryo UI" panose="020B0604030504040204" pitchFamily="50" charset="-128"/>
            </a:endParaRPr>
          </a:p>
          <a:p>
            <a:endParaRPr lang="en-US" altLang="ja-JP" sz="2800" dirty="0">
              <a:latin typeface="Meiryo UI" panose="020B0604030504040204" pitchFamily="50" charset="-128"/>
              <a:ea typeface="Meiryo UI" panose="020B0604030504040204" pitchFamily="50" charset="-128"/>
            </a:endParaRPr>
          </a:p>
          <a:p>
            <a:pPr marL="504000" indent="-504000"/>
            <a:r>
              <a:rPr lang="ja-JP" altLang="en-US" sz="2800" b="1" dirty="0">
                <a:latin typeface="Meiryo UI" panose="020B0604030504040204" pitchFamily="50" charset="-128"/>
                <a:ea typeface="Meiryo UI" panose="020B0604030504040204" pitchFamily="50" charset="-128"/>
              </a:rPr>
              <a:t>　</a:t>
            </a:r>
            <a:r>
              <a:rPr lang="ja-JP" altLang="en-US" sz="2800" b="1" u="sng" dirty="0">
                <a:latin typeface="Meiryo UI" panose="020B0604030504040204" pitchFamily="50" charset="-128"/>
                <a:ea typeface="Meiryo UI" panose="020B0604030504040204" pitchFamily="50" charset="-128"/>
              </a:rPr>
              <a:t>⇒府の持っている情報や業界ヒアリング等により、対策が進んでいない業種や設備を詳細に分析し、そこで絞り込んだ業種、設備に対して対策を検討する。</a:t>
            </a:r>
            <a:endParaRPr lang="en-US" altLang="ja-JP" sz="2800" b="1" u="sng" dirty="0">
              <a:latin typeface="Meiryo UI" panose="020B0604030504040204" pitchFamily="50" charset="-128"/>
              <a:ea typeface="Meiryo UI" panose="020B0604030504040204" pitchFamily="50" charset="-128"/>
            </a:endParaRPr>
          </a:p>
          <a:p>
            <a:endParaRPr lang="en-US" altLang="ja-JP" sz="2800" b="1" dirty="0">
              <a:latin typeface="Meiryo UI" panose="020B0604030504040204" pitchFamily="50" charset="-128"/>
              <a:ea typeface="Meiryo UI" panose="020B0604030504040204" pitchFamily="50" charset="-128"/>
            </a:endParaRPr>
          </a:p>
          <a:p>
            <a:pPr marL="144000" indent="-457200" algn="just">
              <a:spcBef>
                <a:spcPts val="600"/>
              </a:spcBef>
            </a:pPr>
            <a:r>
              <a:rPr lang="ja-JP" altLang="en-US" sz="28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2600" kern="100" dirty="0">
                <a:latin typeface="Meiryo UI" panose="020B0604030504040204" pitchFamily="50" charset="-128"/>
                <a:ea typeface="Meiryo UI" panose="020B0604030504040204" pitchFamily="50" charset="-128"/>
                <a:cs typeface="Times New Roman" panose="02020603050405020304" pitchFamily="18" charset="0"/>
              </a:rPr>
              <a:t>　</a:t>
            </a:r>
            <a:endParaRPr lang="en-US" altLang="ja-JP" sz="2600" b="1" dirty="0">
              <a:latin typeface="Meiryo UI" panose="020B0604030504040204" pitchFamily="50" charset="-128"/>
              <a:ea typeface="Meiryo UI" panose="020B0604030504040204" pitchFamily="50" charset="-128"/>
            </a:endParaRPr>
          </a:p>
        </p:txBody>
      </p:sp>
      <p:sp>
        <p:nvSpPr>
          <p:cNvPr id="21" name="正方形/長方形 20"/>
          <p:cNvSpPr/>
          <p:nvPr/>
        </p:nvSpPr>
        <p:spPr>
          <a:xfrm>
            <a:off x="945038" y="5520680"/>
            <a:ext cx="10911523" cy="2110275"/>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ja-JP" altLang="ja-JP"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例）</a:t>
            </a:r>
            <a:r>
              <a:rPr lang="ja-JP" altLang="en-US"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・ボイラー等の燃料転換（重油→都市ガス、電気等）</a:t>
            </a:r>
          </a:p>
          <a:p>
            <a:pPr algn="just"/>
            <a:r>
              <a:rPr lang="ja-JP" altLang="en-US"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　　　・加熱炉等での熱損失の低減取組（実践企業の取組事例紹介セミナー等）</a:t>
            </a:r>
          </a:p>
          <a:p>
            <a:pPr algn="just"/>
            <a:r>
              <a:rPr lang="ja-JP" altLang="en-US"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　　　・工場廃温水等の未利用熱有効活用（廃温水利用ヒートポンプ等）</a:t>
            </a:r>
          </a:p>
        </p:txBody>
      </p:sp>
      <p:sp>
        <p:nvSpPr>
          <p:cNvPr id="22" name="スライド番号プレースホルダー 1"/>
          <p:cNvSpPr>
            <a:spLocks noGrp="1"/>
          </p:cNvSpPr>
          <p:nvPr>
            <p:ph type="sldNum" sz="quarter" idx="12"/>
          </p:nvPr>
        </p:nvSpPr>
        <p:spPr>
          <a:xfrm>
            <a:off x="12071506" y="8858326"/>
            <a:ext cx="680400" cy="680400"/>
          </a:xfrm>
        </p:spPr>
        <p:txBody>
          <a:bodyPr/>
          <a:lstStyle/>
          <a:p>
            <a:fld id="{260D7C64-4B75-47CE-A9E9-B75BE436869C}" type="slidenum">
              <a:rPr kumimoji="1" lang="ja-JP" altLang="en-US" smtClean="0"/>
              <a:t>5</a:t>
            </a:fld>
            <a:endParaRPr kumimoji="1" lang="ja-JP" altLang="en-US" dirty="0"/>
          </a:p>
        </p:txBody>
      </p:sp>
    </p:spTree>
    <p:extLst>
      <p:ext uri="{BB962C8B-B14F-4D97-AF65-F5344CB8AC3E}">
        <p14:creationId xmlns:p14="http://schemas.microsoft.com/office/powerpoint/2010/main" val="3460306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50506" y="1004364"/>
            <a:ext cx="12097344" cy="1163379"/>
          </a:xfrm>
          <a:prstGeom prst="rect">
            <a:avLst/>
          </a:prstGeom>
        </p:spPr>
        <p:txBody>
          <a:bodyPr vert="horz" wrap="square" lIns="127998" tIns="64000" rIns="127998" bIns="64000" rtlCol="0">
            <a:spAutoFit/>
          </a:bodyPr>
          <a:lstStyle/>
          <a:p>
            <a:pPr>
              <a:spcBef>
                <a:spcPts val="840"/>
              </a:spcBef>
            </a:pPr>
            <a:r>
              <a:rPr lang="ja-JP" altLang="en-US" sz="3360" b="1" dirty="0">
                <a:latin typeface="Meiryo UI" panose="020B0604030504040204" pitchFamily="50" charset="-128"/>
                <a:ea typeface="Meiryo UI" panose="020B0604030504040204" pitchFamily="50" charset="-128"/>
              </a:rPr>
              <a:t>○脱炭素経営</a:t>
            </a:r>
            <a:r>
              <a:rPr lang="en-US" altLang="ja-JP" sz="3360" b="1" dirty="0">
                <a:latin typeface="Meiryo UI" panose="020B0604030504040204" pitchFamily="50" charset="-128"/>
                <a:ea typeface="Meiryo UI" panose="020B0604030504040204" pitchFamily="50" charset="-128"/>
              </a:rPr>
              <a:t>WG</a:t>
            </a:r>
          </a:p>
          <a:p>
            <a:r>
              <a:rPr lang="ja-JP" altLang="en-US" sz="3360" b="1" dirty="0">
                <a:latin typeface="Meiryo UI" panose="020B0604030504040204" pitchFamily="50" charset="-128"/>
                <a:ea typeface="Meiryo UI" panose="020B0604030504040204" pitchFamily="50" charset="-128"/>
              </a:rPr>
              <a:t>　</a:t>
            </a:r>
            <a:r>
              <a:rPr lang="ja-JP" altLang="en-US" sz="2800" b="1" u="sng" dirty="0">
                <a:latin typeface="Meiryo UI" panose="020B0604030504040204" pitchFamily="50" charset="-128"/>
                <a:ea typeface="Meiryo UI" panose="020B0604030504040204" pitchFamily="50" charset="-128"/>
              </a:rPr>
              <a:t>・各分野における新機軸となる事業の方向性について</a:t>
            </a:r>
            <a:endParaRPr lang="en-US" altLang="ja-JP" sz="2800" b="1" u="sng" dirty="0">
              <a:latin typeface="Meiryo UI" panose="020B0604030504040204" pitchFamily="50" charset="-128"/>
              <a:ea typeface="Meiryo UI" panose="020B0604030504040204" pitchFamily="50" charset="-128"/>
            </a:endParaRPr>
          </a:p>
        </p:txBody>
      </p:sp>
      <p:sp>
        <p:nvSpPr>
          <p:cNvPr id="6" name="正方形/長方形 5"/>
          <p:cNvSpPr/>
          <p:nvPr/>
        </p:nvSpPr>
        <p:spPr>
          <a:xfrm>
            <a:off x="91303" y="120079"/>
            <a:ext cx="6165481" cy="63256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400" b="1" dirty="0">
              <a:solidFill>
                <a:schemeClr val="bg1"/>
              </a:solidFill>
              <a:latin typeface="Meiryo UI" panose="020B0604030504040204" pitchFamily="50" charset="-128"/>
              <a:ea typeface="Meiryo UI" panose="020B0604030504040204" pitchFamily="50" charset="-128"/>
            </a:endParaRPr>
          </a:p>
          <a:p>
            <a:r>
              <a:rPr lang="ja-JP" altLang="en-US" sz="2400" b="1" dirty="0">
                <a:solidFill>
                  <a:schemeClr val="bg1"/>
                </a:solidFill>
                <a:latin typeface="Meiryo UI" panose="020B0604030504040204" pitchFamily="50" charset="-128"/>
                <a:ea typeface="Meiryo UI" panose="020B0604030504040204" pitchFamily="50" charset="-128"/>
              </a:rPr>
              <a:t>　脱炭素化の推進に向けた府の取組みについて</a:t>
            </a:r>
            <a:endParaRPr lang="ja-JP" altLang="ja-JP" sz="2400" b="1" dirty="0">
              <a:solidFill>
                <a:schemeClr val="bg1"/>
              </a:solidFill>
              <a:latin typeface="Meiryo UI" panose="020B0604030504040204" pitchFamily="50" charset="-128"/>
              <a:ea typeface="Meiryo UI" panose="020B0604030504040204" pitchFamily="50" charset="-128"/>
            </a:endParaRPr>
          </a:p>
          <a:p>
            <a:pPr algn="ctr"/>
            <a:endParaRPr kumimoji="1" lang="ja-JP" altLang="en-US" sz="2400" b="1" dirty="0">
              <a:latin typeface="Meiryo UI" panose="020B0604030504040204" pitchFamily="50" charset="-128"/>
              <a:ea typeface="Meiryo UI" panose="020B0604030504040204" pitchFamily="50" charset="-128"/>
            </a:endParaRPr>
          </a:p>
        </p:txBody>
      </p:sp>
      <p:grpSp>
        <p:nvGrpSpPr>
          <p:cNvPr id="7" name="グループ化 6"/>
          <p:cNvGrpSpPr>
            <a:grpSpLocks noChangeAspect="1"/>
          </p:cNvGrpSpPr>
          <p:nvPr/>
        </p:nvGrpSpPr>
        <p:grpSpPr>
          <a:xfrm>
            <a:off x="6400800" y="192088"/>
            <a:ext cx="5040560" cy="427112"/>
            <a:chOff x="6029203" y="46261"/>
            <a:chExt cx="5407394" cy="460777"/>
          </a:xfrm>
        </p:grpSpPr>
        <p:pic>
          <p:nvPicPr>
            <p:cNvPr id="8" name="図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29203"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図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86991"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図 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00565"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図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57791" y="47840"/>
              <a:ext cx="454912"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図 2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10877" y="50579"/>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図 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67619" y="47840"/>
              <a:ext cx="43943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図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03592" y="47840"/>
              <a:ext cx="439438"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図 2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44328" y="47840"/>
              <a:ext cx="43943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図 3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074083" y="47840"/>
              <a:ext cx="454912"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図 1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522939"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図 1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979397" y="46261"/>
              <a:ext cx="457200" cy="457200"/>
            </a:xfrm>
            <a:prstGeom prst="rect">
              <a:avLst/>
            </a:prstGeom>
          </p:spPr>
        </p:pic>
        <p:pic>
          <p:nvPicPr>
            <p:cNvPr id="19" name="図 1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941707" y="46942"/>
              <a:ext cx="458885" cy="458885"/>
            </a:xfrm>
            <a:prstGeom prst="rect">
              <a:avLst/>
            </a:prstGeom>
          </p:spPr>
        </p:pic>
      </p:grpSp>
      <p:sp>
        <p:nvSpPr>
          <p:cNvPr id="20" name="正方形/長方形 19"/>
          <p:cNvSpPr/>
          <p:nvPr/>
        </p:nvSpPr>
        <p:spPr>
          <a:xfrm>
            <a:off x="447246" y="2414160"/>
            <a:ext cx="11570178" cy="4401205"/>
          </a:xfrm>
          <a:prstGeom prst="rect">
            <a:avLst/>
          </a:prstGeom>
        </p:spPr>
        <p:txBody>
          <a:bodyPr wrap="square">
            <a:spAutoFit/>
          </a:bodyPr>
          <a:lstStyle/>
          <a:p>
            <a:r>
              <a:rPr lang="ja-JP" altLang="en-US" sz="2800" b="1" dirty="0">
                <a:latin typeface="Meiryo UI" panose="020B0604030504040204" pitchFamily="50" charset="-128"/>
                <a:ea typeface="Meiryo UI" panose="020B0604030504040204" pitchFamily="50" charset="-128"/>
              </a:rPr>
              <a:t>（業務部門）</a:t>
            </a:r>
            <a:endParaRPr lang="en-US" altLang="ja-JP" sz="2800" b="1" dirty="0">
              <a:latin typeface="Meiryo UI" panose="020B0604030504040204" pitchFamily="50" charset="-128"/>
              <a:ea typeface="Meiryo UI" panose="020B0604030504040204" pitchFamily="50" charset="-128"/>
            </a:endParaRPr>
          </a:p>
          <a:p>
            <a:r>
              <a:rPr lang="ja-JP" altLang="en-US" sz="2800" b="1" dirty="0">
                <a:latin typeface="Meiryo UI" panose="020B0604030504040204" pitchFamily="50" charset="-128"/>
                <a:ea typeface="Meiryo UI" panose="020B0604030504040204" pitchFamily="50" charset="-128"/>
              </a:rPr>
              <a:t>　</a:t>
            </a:r>
            <a:r>
              <a:rPr lang="ja-JP" altLang="en-US" sz="2800" dirty="0">
                <a:latin typeface="Meiryo UI" panose="020B0604030504040204" pitchFamily="50" charset="-128"/>
                <a:ea typeface="Meiryo UI" panose="020B0604030504040204" pitchFamily="50" charset="-128"/>
              </a:rPr>
              <a:t> ▶ 業種に地域特性はない。</a:t>
            </a:r>
            <a:endParaRPr lang="en-US" altLang="ja-JP" sz="2800" dirty="0">
              <a:latin typeface="Meiryo UI" panose="020B0604030504040204" pitchFamily="50" charset="-128"/>
              <a:ea typeface="Meiryo UI" panose="020B0604030504040204" pitchFamily="50" charset="-128"/>
            </a:endParaRPr>
          </a:p>
          <a:p>
            <a:r>
              <a:rPr lang="ja-JP" altLang="en-US" sz="2800" dirty="0">
                <a:latin typeface="Meiryo UI" panose="020B0604030504040204" pitchFamily="50" charset="-128"/>
                <a:ea typeface="Meiryo UI" panose="020B0604030504040204" pitchFamily="50" charset="-128"/>
              </a:rPr>
              <a:t>　 ▶ 業種によって対策の進み方に大きな違いはない。</a:t>
            </a:r>
            <a:endParaRPr lang="en-US" altLang="ja-JP" sz="2800" dirty="0">
              <a:latin typeface="Meiryo UI" panose="020B0604030504040204" pitchFamily="50" charset="-128"/>
              <a:ea typeface="Meiryo UI" panose="020B0604030504040204" pitchFamily="50" charset="-128"/>
            </a:endParaRPr>
          </a:p>
          <a:p>
            <a:r>
              <a:rPr lang="ja-JP" altLang="en-US" sz="2800" dirty="0">
                <a:latin typeface="Meiryo UI" panose="020B0604030504040204" pitchFamily="50" charset="-128"/>
                <a:ea typeface="Meiryo UI" panose="020B0604030504040204" pitchFamily="50" charset="-128"/>
              </a:rPr>
              <a:t>　 ▶ 業務部門の温室効果ガスの排出源や使用実態に大きな違いはない。</a:t>
            </a:r>
            <a:endParaRPr lang="en-US" altLang="ja-JP" sz="2800" dirty="0">
              <a:latin typeface="Meiryo UI" panose="020B0604030504040204" pitchFamily="50" charset="-128"/>
              <a:ea typeface="Meiryo UI" panose="020B0604030504040204" pitchFamily="50" charset="-128"/>
            </a:endParaRPr>
          </a:p>
          <a:p>
            <a:r>
              <a:rPr lang="ja-JP" altLang="en-US" sz="2800" dirty="0">
                <a:latin typeface="Meiryo UI" panose="020B0604030504040204" pitchFamily="50" charset="-128"/>
                <a:ea typeface="Meiryo UI" panose="020B0604030504040204" pitchFamily="50" charset="-128"/>
              </a:rPr>
              <a:t>　　　 照明、空調、給湯などが主用途。</a:t>
            </a:r>
            <a:endParaRPr lang="en-US" altLang="ja-JP" sz="2800" dirty="0">
              <a:latin typeface="Meiryo UI" panose="020B0604030504040204" pitchFamily="50" charset="-128"/>
              <a:ea typeface="Meiryo UI" panose="020B0604030504040204" pitchFamily="50" charset="-128"/>
            </a:endParaRPr>
          </a:p>
          <a:p>
            <a:endParaRPr lang="en-US" altLang="ja-JP" sz="2800" dirty="0">
              <a:latin typeface="Meiryo UI" panose="020B0604030504040204" pitchFamily="50" charset="-128"/>
              <a:ea typeface="Meiryo UI" panose="020B0604030504040204" pitchFamily="50" charset="-128"/>
            </a:endParaRPr>
          </a:p>
          <a:p>
            <a:pPr marL="504000" indent="-504000"/>
            <a:r>
              <a:rPr lang="ja-JP" altLang="en-US" sz="2800" b="1" dirty="0">
                <a:latin typeface="Meiryo UI" panose="020B0604030504040204" pitchFamily="50" charset="-128"/>
                <a:ea typeface="Meiryo UI" panose="020B0604030504040204" pitchFamily="50" charset="-128"/>
              </a:rPr>
              <a:t>　</a:t>
            </a:r>
            <a:r>
              <a:rPr lang="ja-JP" altLang="en-US" sz="2800" b="1" u="sng" dirty="0">
                <a:latin typeface="Meiryo UI" panose="020B0604030504040204" pitchFamily="50" charset="-128"/>
                <a:ea typeface="Meiryo UI" panose="020B0604030504040204" pitchFamily="50" charset="-128"/>
              </a:rPr>
              <a:t>⇒業種による絞り込みは行わず、エネルギー消費の大きい設備に重点化した対策等を検討する。</a:t>
            </a:r>
            <a:endParaRPr lang="en-US" altLang="ja-JP" sz="2800" b="1" u="sng" dirty="0">
              <a:latin typeface="Meiryo UI" panose="020B0604030504040204" pitchFamily="50" charset="-128"/>
              <a:ea typeface="Meiryo UI" panose="020B0604030504040204" pitchFamily="50" charset="-128"/>
            </a:endParaRPr>
          </a:p>
          <a:p>
            <a:r>
              <a:rPr lang="ja-JP" altLang="en-US" sz="2800" b="1" dirty="0">
                <a:latin typeface="Meiryo UI" panose="020B0604030504040204" pitchFamily="50" charset="-128"/>
                <a:ea typeface="Meiryo UI" panose="020B0604030504040204" pitchFamily="50" charset="-128"/>
              </a:rPr>
              <a:t>　</a:t>
            </a:r>
            <a:endParaRPr lang="en-US" altLang="ja-JP" sz="2800" b="1" dirty="0">
              <a:latin typeface="Meiryo UI" panose="020B0604030504040204" pitchFamily="50" charset="-128"/>
              <a:ea typeface="Meiryo UI" panose="020B0604030504040204" pitchFamily="50" charset="-128"/>
            </a:endParaRPr>
          </a:p>
          <a:p>
            <a:pPr algn="just"/>
            <a:r>
              <a:rPr lang="ja-JP" altLang="en-US" sz="2800" kern="100" dirty="0">
                <a:latin typeface="Meiryo UI" panose="020B0604030504040204" pitchFamily="50" charset="-128"/>
                <a:ea typeface="Meiryo UI" panose="020B0604030504040204" pitchFamily="50" charset="-128"/>
                <a:cs typeface="Times New Roman" panose="02020603050405020304" pitchFamily="18" charset="0"/>
              </a:rPr>
              <a:t>　　</a:t>
            </a:r>
            <a:endParaRPr lang="ja-JP" altLang="ja-JP" sz="26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21" name="正方形/長方形 20"/>
          <p:cNvSpPr/>
          <p:nvPr/>
        </p:nvSpPr>
        <p:spPr>
          <a:xfrm>
            <a:off x="1150465" y="6291900"/>
            <a:ext cx="10245175" cy="2110275"/>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ja-JP" altLang="ja-JP"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例）エネルギー消費の大きい設備に重点化した対策</a:t>
            </a:r>
            <a:endParaRPr lang="en-US" altLang="ja-JP"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50000"/>
              </a:lnSpc>
            </a:pPr>
            <a:endParaRPr lang="ja-JP" altLang="ja-JP"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ja-JP"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a:t>
            </a:r>
            <a:r>
              <a:rPr lang="en-US" altLang="ja-JP"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LED</a:t>
            </a:r>
            <a:r>
              <a:rPr lang="ja-JP" altLang="ja-JP"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照明の更新補助</a:t>
            </a:r>
          </a:p>
          <a:p>
            <a:pPr algn="just"/>
            <a:r>
              <a:rPr lang="ja-JP" altLang="ja-JP"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・空調設備の更新補助やダウンサイジングのための相談・支援</a:t>
            </a:r>
          </a:p>
          <a:p>
            <a:pPr algn="just"/>
            <a:r>
              <a:rPr lang="ja-JP" altLang="ja-JP"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・冷凍・冷蔵ショーケースの更新補助及びコールドチェーン全体での省エネ提案</a:t>
            </a:r>
          </a:p>
        </p:txBody>
      </p:sp>
      <p:sp>
        <p:nvSpPr>
          <p:cNvPr id="22" name="スライド番号プレースホルダー 1"/>
          <p:cNvSpPr>
            <a:spLocks noGrp="1"/>
          </p:cNvSpPr>
          <p:nvPr>
            <p:ph type="sldNum" sz="quarter" idx="12"/>
          </p:nvPr>
        </p:nvSpPr>
        <p:spPr>
          <a:xfrm>
            <a:off x="12071506" y="8858326"/>
            <a:ext cx="680400" cy="680400"/>
          </a:xfrm>
        </p:spPr>
        <p:txBody>
          <a:bodyPr/>
          <a:lstStyle/>
          <a:p>
            <a:fld id="{260D7C64-4B75-47CE-A9E9-B75BE436869C}" type="slidenum">
              <a:rPr kumimoji="1" lang="ja-JP" altLang="en-US" smtClean="0"/>
              <a:t>6</a:t>
            </a:fld>
            <a:endParaRPr kumimoji="1" lang="ja-JP" altLang="en-US" dirty="0"/>
          </a:p>
        </p:txBody>
      </p:sp>
    </p:spTree>
    <p:extLst>
      <p:ext uri="{BB962C8B-B14F-4D97-AF65-F5344CB8AC3E}">
        <p14:creationId xmlns:p14="http://schemas.microsoft.com/office/powerpoint/2010/main" val="480484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50506" y="1004365"/>
            <a:ext cx="11794910" cy="1180628"/>
          </a:xfrm>
          <a:prstGeom prst="rect">
            <a:avLst/>
          </a:prstGeom>
        </p:spPr>
        <p:txBody>
          <a:bodyPr vert="horz" wrap="square" lIns="127998" tIns="64000" rIns="127998" bIns="64000" rtlCol="0">
            <a:spAutoFit/>
          </a:bodyPr>
          <a:lstStyle/>
          <a:p>
            <a:pPr>
              <a:lnSpc>
                <a:spcPct val="120000"/>
              </a:lnSpc>
              <a:spcBef>
                <a:spcPts val="840"/>
              </a:spcBef>
            </a:pPr>
            <a:r>
              <a:rPr lang="ja-JP" altLang="en-US" sz="3360" b="1" dirty="0">
                <a:latin typeface="Meiryo UI" panose="020B0604030504040204" pitchFamily="50" charset="-128"/>
                <a:ea typeface="Meiryo UI" panose="020B0604030504040204" pitchFamily="50" charset="-128"/>
              </a:rPr>
              <a:t>○府有施設</a:t>
            </a:r>
            <a:r>
              <a:rPr lang="en-US" altLang="ja-JP" sz="3360" b="1" dirty="0">
                <a:latin typeface="Meiryo UI" panose="020B0604030504040204" pitchFamily="50" charset="-128"/>
                <a:ea typeface="Meiryo UI" panose="020B0604030504040204" pitchFamily="50" charset="-128"/>
              </a:rPr>
              <a:t>ZEB</a:t>
            </a:r>
            <a:r>
              <a:rPr lang="ja-JP" altLang="en-US" sz="3360" b="1" dirty="0">
                <a:latin typeface="Meiryo UI" panose="020B0604030504040204" pitchFamily="50" charset="-128"/>
                <a:ea typeface="Meiryo UI" panose="020B0604030504040204" pitchFamily="50" charset="-128"/>
              </a:rPr>
              <a:t>化</a:t>
            </a:r>
            <a:r>
              <a:rPr lang="en-US" altLang="ja-JP" sz="3360" b="1" dirty="0">
                <a:latin typeface="Meiryo UI" panose="020B0604030504040204" pitchFamily="50" charset="-128"/>
                <a:ea typeface="Meiryo UI" panose="020B0604030504040204" pitchFamily="50" charset="-128"/>
              </a:rPr>
              <a:t>WG</a:t>
            </a:r>
          </a:p>
          <a:p>
            <a:r>
              <a:rPr lang="ja-JP" altLang="en-US" sz="2800" dirty="0">
                <a:latin typeface="Meiryo UI" panose="020B0604030504040204" pitchFamily="50" charset="-128"/>
                <a:ea typeface="Meiryo UI" panose="020B0604030504040204" pitchFamily="50" charset="-128"/>
              </a:rPr>
              <a:t>　</a:t>
            </a:r>
            <a:r>
              <a:rPr lang="ja-JP" altLang="en-US" sz="2800" b="1" u="sng" dirty="0">
                <a:latin typeface="Meiryo UI" panose="020B0604030504040204" pitchFamily="50" charset="-128"/>
                <a:ea typeface="Meiryo UI" panose="020B0604030504040204" pitchFamily="50" charset="-128"/>
              </a:rPr>
              <a:t>・新築・増改築における</a:t>
            </a:r>
            <a:r>
              <a:rPr lang="en-US" altLang="ja-JP" sz="2800" b="1" u="sng" dirty="0">
                <a:latin typeface="Meiryo UI" panose="020B0604030504040204" pitchFamily="50" charset="-128"/>
                <a:ea typeface="Meiryo UI" panose="020B0604030504040204" pitchFamily="50" charset="-128"/>
              </a:rPr>
              <a:t>ZEB</a:t>
            </a:r>
            <a:r>
              <a:rPr lang="ja-JP" altLang="en-US" sz="2800" b="1" u="sng" dirty="0">
                <a:latin typeface="Meiryo UI" panose="020B0604030504040204" pitchFamily="50" charset="-128"/>
                <a:ea typeface="Meiryo UI" panose="020B0604030504040204" pitchFamily="50" charset="-128"/>
              </a:rPr>
              <a:t>化推進</a:t>
            </a:r>
            <a:endParaRPr lang="en-US" altLang="ja-JP" sz="2800" b="1" u="sng" dirty="0">
              <a:latin typeface="Meiryo UI" panose="020B0604030504040204" pitchFamily="50" charset="-128"/>
              <a:ea typeface="Meiryo UI" panose="020B0604030504040204" pitchFamily="50" charset="-128"/>
            </a:endParaRPr>
          </a:p>
        </p:txBody>
      </p:sp>
      <p:sp>
        <p:nvSpPr>
          <p:cNvPr id="7" name="正方形/長方形 6"/>
          <p:cNvSpPr/>
          <p:nvPr/>
        </p:nvSpPr>
        <p:spPr>
          <a:xfrm>
            <a:off x="6789502" y="5607090"/>
            <a:ext cx="5622204" cy="1411469"/>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608"/>
          </a:p>
        </p:txBody>
      </p:sp>
      <p:sp>
        <p:nvSpPr>
          <p:cNvPr id="8" name="正方形/長方形 7"/>
          <p:cNvSpPr/>
          <p:nvPr/>
        </p:nvSpPr>
        <p:spPr>
          <a:xfrm>
            <a:off x="6804683" y="5735144"/>
            <a:ext cx="5745600" cy="997196"/>
          </a:xfrm>
          <a:prstGeom prst="rect">
            <a:avLst/>
          </a:prstGeom>
        </p:spPr>
        <p:txBody>
          <a:bodyPr wrap="square">
            <a:spAutoFit/>
          </a:bodyPr>
          <a:lstStyle/>
          <a:p>
            <a:r>
              <a:rPr lang="ja-JP" altLang="en-US" sz="196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外皮の断熱性能の向上を図り、先進的に取り組む大阪大学</a:t>
            </a:r>
            <a:r>
              <a:rPr lang="ja-JP" altLang="en-US" sz="1960" b="1" u="sng" dirty="0">
                <a:latin typeface="Meiryo UI" panose="020B0604030504040204" pitchFamily="50" charset="-128"/>
                <a:ea typeface="Meiryo UI" panose="020B0604030504040204" pitchFamily="50" charset="-128"/>
                <a:cs typeface="Meiryo UI" panose="020B0604030504040204" pitchFamily="50" charset="-128"/>
              </a:rPr>
              <a:t>等のノウハウを活かして空調、照明等の最適化を行うコストを抑えた</a:t>
            </a:r>
            <a:r>
              <a:rPr lang="en-US" altLang="ja-JP" sz="1960" b="1" u="sng" dirty="0">
                <a:latin typeface="Meiryo UI" panose="020B0604030504040204" pitchFamily="50" charset="-128"/>
                <a:ea typeface="Meiryo UI" panose="020B0604030504040204" pitchFamily="50" charset="-128"/>
                <a:cs typeface="Meiryo UI" panose="020B0604030504040204" pitchFamily="50" charset="-128"/>
              </a:rPr>
              <a:t>ZEB</a:t>
            </a:r>
            <a:r>
              <a:rPr lang="ja-JP" altLang="en-US" sz="1960" b="1" u="sng" dirty="0">
                <a:latin typeface="Meiryo UI" panose="020B0604030504040204" pitchFamily="50" charset="-128"/>
                <a:ea typeface="Meiryo UI" panose="020B0604030504040204" pitchFamily="50" charset="-128"/>
                <a:cs typeface="Meiryo UI" panose="020B0604030504040204" pitchFamily="50" charset="-128"/>
              </a:rPr>
              <a:t>化を検討する</a:t>
            </a:r>
            <a:endParaRPr lang="en-US" altLang="ja-JP" sz="1960" b="1"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フローチャート: 組合せ 9"/>
          <p:cNvSpPr>
            <a:spLocks noChangeAspect="1"/>
          </p:cNvSpPr>
          <p:nvPr/>
        </p:nvSpPr>
        <p:spPr>
          <a:xfrm>
            <a:off x="8114591" y="5304653"/>
            <a:ext cx="2881264" cy="252000"/>
          </a:xfrm>
          <a:prstGeom prst="flowChartMerg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608"/>
          </a:p>
        </p:txBody>
      </p:sp>
      <p:sp>
        <p:nvSpPr>
          <p:cNvPr id="14" name="正方形/長方形 13"/>
          <p:cNvSpPr/>
          <p:nvPr/>
        </p:nvSpPr>
        <p:spPr>
          <a:xfrm>
            <a:off x="168363" y="2232202"/>
            <a:ext cx="6434060" cy="6600781"/>
          </a:xfrm>
          <a:prstGeom prst="rect">
            <a:avLst/>
          </a:prstGeom>
        </p:spPr>
        <p:txBody>
          <a:bodyPr wrap="square">
            <a:spAutoFit/>
          </a:bodyPr>
          <a:lstStyle/>
          <a:p>
            <a:pPr marL="228918" indent="-100800">
              <a:lnSpc>
                <a:spcPts val="2240"/>
              </a:lnSpc>
            </a:pPr>
            <a:r>
              <a:rPr lang="ja-JP" altLang="en-US" sz="1960" b="1" dirty="0">
                <a:latin typeface="Meiryo UI" panose="020B0604030504040204" pitchFamily="50" charset="-128"/>
                <a:ea typeface="Meiryo UI" panose="020B0604030504040204" pitchFamily="50" charset="-128"/>
                <a:cs typeface="Meiryo UI" panose="020B0604030504040204" pitchFamily="50" charset="-128"/>
              </a:rPr>
              <a:t>１．外皮の断熱性能に関すること</a:t>
            </a:r>
            <a:endParaRPr lang="en-US" altLang="ja-JP" sz="1960" b="1" dirty="0">
              <a:latin typeface="Meiryo UI" panose="020B0604030504040204" pitchFamily="50" charset="-128"/>
              <a:ea typeface="Meiryo UI" panose="020B0604030504040204" pitchFamily="50" charset="-128"/>
              <a:cs typeface="Meiryo UI" panose="020B0604030504040204" pitchFamily="50" charset="-128"/>
            </a:endParaRPr>
          </a:p>
          <a:p>
            <a:pPr marL="228918" indent="-100800">
              <a:lnSpc>
                <a:spcPts val="2240"/>
              </a:lnSpc>
            </a:pPr>
            <a:r>
              <a:rPr lang="ja-JP" altLang="en-US" sz="1960" b="1" dirty="0">
                <a:latin typeface="Meiryo UI" panose="020B0604030504040204" pitchFamily="50" charset="-128"/>
                <a:ea typeface="Meiryo UI" panose="020B0604030504040204" pitchFamily="50" charset="-128"/>
                <a:cs typeface="Meiryo UI" panose="020B0604030504040204" pitchFamily="50" charset="-128"/>
              </a:rPr>
              <a:t> ◆ネット・ゼロ・エネルギー・ビル実証事業調査発表会</a:t>
            </a:r>
            <a:r>
              <a:rPr lang="en-US" altLang="ja-JP" sz="1960" b="1"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1960" b="1" dirty="0">
                <a:latin typeface="Meiryo UI" panose="020B0604030504040204" pitchFamily="50" charset="-128"/>
                <a:ea typeface="Meiryo UI" panose="020B0604030504040204" pitchFamily="50" charset="-128"/>
                <a:cs typeface="Meiryo UI" panose="020B0604030504040204" pitchFamily="50" charset="-128"/>
              </a:rPr>
              <a:t>（経産省主催）</a:t>
            </a:r>
            <a:endParaRPr lang="en-US" altLang="ja-JP" sz="1960" b="1" dirty="0">
              <a:latin typeface="Meiryo UI" panose="020B0604030504040204" pitchFamily="50" charset="-128"/>
              <a:ea typeface="Meiryo UI" panose="020B0604030504040204" pitchFamily="50" charset="-128"/>
              <a:cs typeface="Meiryo UI" panose="020B0604030504040204" pitchFamily="50" charset="-128"/>
            </a:endParaRPr>
          </a:p>
          <a:p>
            <a:pPr marL="373380" indent="-244475">
              <a:lnSpc>
                <a:spcPts val="2240"/>
              </a:lnSpc>
            </a:pPr>
            <a:r>
              <a:rPr lang="ja-JP" altLang="en-US" sz="1960" dirty="0">
                <a:latin typeface="Meiryo UI" panose="020B0604030504040204" pitchFamily="50" charset="-128"/>
                <a:ea typeface="Meiryo UI" panose="020B0604030504040204" pitchFamily="50" charset="-128"/>
                <a:cs typeface="Meiryo UI" panose="020B0604030504040204" pitchFamily="50" charset="-128"/>
              </a:rPr>
              <a:t>  ・令和４年度</a:t>
            </a:r>
            <a:r>
              <a:rPr lang="en-US" altLang="ja-JP" sz="1960" dirty="0">
                <a:latin typeface="Meiryo UI" panose="020B0604030504040204" pitchFamily="50" charset="-128"/>
                <a:ea typeface="Meiryo UI" panose="020B0604030504040204" pitchFamily="50" charset="-128"/>
                <a:cs typeface="Meiryo UI" panose="020B0604030504040204" pitchFamily="50" charset="-128"/>
              </a:rPr>
              <a:t>ZEB</a:t>
            </a:r>
            <a:r>
              <a:rPr lang="ja-JP" altLang="en-US" sz="1960" dirty="0">
                <a:latin typeface="Meiryo UI" panose="020B0604030504040204" pitchFamily="50" charset="-128"/>
                <a:ea typeface="Meiryo UI" panose="020B0604030504040204" pitchFamily="50" charset="-128"/>
                <a:cs typeface="Meiryo UI" panose="020B0604030504040204" pitchFamily="50" charset="-128"/>
              </a:rPr>
              <a:t>実証採択事業</a:t>
            </a:r>
            <a:r>
              <a:rPr lang="en-US" altLang="ja-JP" sz="1960" dirty="0">
                <a:latin typeface="Meiryo UI" panose="020B0604030504040204" pitchFamily="50" charset="-128"/>
                <a:ea typeface="Meiryo UI" panose="020B0604030504040204" pitchFamily="50" charset="-128"/>
                <a:cs typeface="Meiryo UI" panose="020B0604030504040204" pitchFamily="50" charset="-128"/>
              </a:rPr>
              <a:t>(50</a:t>
            </a:r>
            <a:r>
              <a:rPr lang="ja-JP" altLang="en-US" sz="1960" dirty="0">
                <a:latin typeface="Meiryo UI" panose="020B0604030504040204" pitchFamily="50" charset="-128"/>
                <a:ea typeface="Meiryo UI" panose="020B0604030504040204" pitchFamily="50" charset="-128"/>
                <a:cs typeface="Meiryo UI" panose="020B0604030504040204" pitchFamily="50" charset="-128"/>
              </a:rPr>
              <a:t>件</a:t>
            </a:r>
            <a:r>
              <a:rPr lang="en-US" altLang="ja-JP" sz="1960" dirty="0">
                <a:latin typeface="Meiryo UI" panose="020B0604030504040204" pitchFamily="50" charset="-128"/>
                <a:ea typeface="Meiryo UI" panose="020B0604030504040204" pitchFamily="50" charset="-128"/>
                <a:cs typeface="Meiryo UI" panose="020B0604030504040204" pitchFamily="50" charset="-128"/>
              </a:rPr>
              <a:t>)</a:t>
            </a:r>
            <a:r>
              <a:rPr lang="ja-JP" altLang="en-US" sz="1960" dirty="0">
                <a:latin typeface="Meiryo UI" panose="020B0604030504040204" pitchFamily="50" charset="-128"/>
                <a:ea typeface="Meiryo UI" panose="020B0604030504040204" pitchFamily="50" charset="-128"/>
                <a:cs typeface="Meiryo UI" panose="020B0604030504040204" pitchFamily="50" charset="-128"/>
              </a:rPr>
              <a:t>では、ほぼ全ての案件で外皮断熱、特に外壁、屋根、窓を対象としている。</a:t>
            </a:r>
            <a:endParaRPr lang="en-US" altLang="ja-JP" sz="1960" dirty="0">
              <a:latin typeface="Meiryo UI" panose="020B0604030504040204" pitchFamily="50" charset="-128"/>
              <a:ea typeface="Meiryo UI" panose="020B0604030504040204" pitchFamily="50" charset="-128"/>
              <a:cs typeface="Meiryo UI" panose="020B0604030504040204" pitchFamily="50" charset="-128"/>
            </a:endParaRPr>
          </a:p>
          <a:p>
            <a:pPr marL="1013460" indent="-884555">
              <a:lnSpc>
                <a:spcPts val="2240"/>
              </a:lnSpc>
            </a:pPr>
            <a:r>
              <a:rPr lang="en-US" altLang="ja-JP" sz="196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960" dirty="0">
                <a:latin typeface="Meiryo UI" panose="020B0604030504040204" pitchFamily="50" charset="-128"/>
                <a:ea typeface="Meiryo UI" panose="020B0604030504040204" pitchFamily="50" charset="-128"/>
                <a:cs typeface="Meiryo UI" panose="020B0604030504040204" pitchFamily="50" charset="-128"/>
              </a:rPr>
              <a:t>内訳</a:t>
            </a:r>
            <a:r>
              <a:rPr lang="en-US" altLang="ja-JP" sz="1960" dirty="0">
                <a:latin typeface="Meiryo UI" panose="020B0604030504040204" pitchFamily="50" charset="-128"/>
                <a:ea typeface="Meiryo UI" panose="020B0604030504040204" pitchFamily="50" charset="-128"/>
                <a:cs typeface="Meiryo UI" panose="020B0604030504040204" pitchFamily="50" charset="-128"/>
              </a:rPr>
              <a:t>】</a:t>
            </a:r>
            <a:r>
              <a:rPr lang="ja-JP" altLang="en-US" sz="1960" dirty="0">
                <a:latin typeface="Meiryo UI" panose="020B0604030504040204" pitchFamily="50" charset="-128"/>
                <a:ea typeface="Meiryo UI" panose="020B0604030504040204" pitchFamily="50" charset="-128"/>
                <a:cs typeface="Meiryo UI" panose="020B0604030504040204" pitchFamily="50" charset="-128"/>
              </a:rPr>
              <a:t>外壁：</a:t>
            </a:r>
            <a:r>
              <a:rPr lang="en-US" altLang="ja-JP" sz="1960" u="sng" dirty="0">
                <a:latin typeface="Meiryo UI" panose="020B0604030504040204" pitchFamily="50" charset="-128"/>
                <a:ea typeface="Meiryo UI" panose="020B0604030504040204" pitchFamily="50" charset="-128"/>
                <a:cs typeface="Meiryo UI" panose="020B0604030504040204" pitchFamily="50" charset="-128"/>
              </a:rPr>
              <a:t>43</a:t>
            </a:r>
            <a:r>
              <a:rPr lang="ja-JP" altLang="en-US" sz="1960" u="sng" dirty="0">
                <a:latin typeface="Meiryo UI" panose="020B0604030504040204" pitchFamily="50" charset="-128"/>
                <a:ea typeface="Meiryo UI" panose="020B0604030504040204" pitchFamily="50" charset="-128"/>
                <a:cs typeface="Meiryo UI" panose="020B0604030504040204" pitchFamily="50" charset="-128"/>
              </a:rPr>
              <a:t>件</a:t>
            </a:r>
            <a:r>
              <a:rPr lang="ja-JP" altLang="en-US" sz="1960" dirty="0">
                <a:latin typeface="Meiryo UI" panose="020B0604030504040204" pitchFamily="50" charset="-128"/>
                <a:ea typeface="Meiryo UI" panose="020B0604030504040204" pitchFamily="50" charset="-128"/>
                <a:cs typeface="Meiryo UI" panose="020B0604030504040204" pitchFamily="50" charset="-128"/>
              </a:rPr>
              <a:t>　屋根：</a:t>
            </a:r>
            <a:r>
              <a:rPr lang="en-US" altLang="ja-JP" sz="1960" u="sng" dirty="0">
                <a:latin typeface="Meiryo UI" panose="020B0604030504040204" pitchFamily="50" charset="-128"/>
                <a:ea typeface="Meiryo UI" panose="020B0604030504040204" pitchFamily="50" charset="-128"/>
                <a:cs typeface="Meiryo UI" panose="020B0604030504040204" pitchFamily="50" charset="-128"/>
              </a:rPr>
              <a:t>48</a:t>
            </a:r>
            <a:r>
              <a:rPr lang="ja-JP" altLang="en-US" sz="1960" u="sng" dirty="0">
                <a:latin typeface="Meiryo UI" panose="020B0604030504040204" pitchFamily="50" charset="-128"/>
                <a:ea typeface="Meiryo UI" panose="020B0604030504040204" pitchFamily="50" charset="-128"/>
                <a:cs typeface="Meiryo UI" panose="020B0604030504040204" pitchFamily="50" charset="-128"/>
              </a:rPr>
              <a:t>件</a:t>
            </a:r>
            <a:r>
              <a:rPr lang="ja-JP" altLang="en-US" sz="1960" dirty="0">
                <a:latin typeface="Meiryo UI" panose="020B0604030504040204" pitchFamily="50" charset="-128"/>
                <a:ea typeface="Meiryo UI" panose="020B0604030504040204" pitchFamily="50" charset="-128"/>
                <a:cs typeface="Meiryo UI" panose="020B0604030504040204" pitchFamily="50" charset="-128"/>
              </a:rPr>
              <a:t>　窓：</a:t>
            </a:r>
            <a:r>
              <a:rPr lang="en-US" altLang="ja-JP" sz="1960" u="sng" dirty="0">
                <a:latin typeface="Meiryo UI" panose="020B0604030504040204" pitchFamily="50" charset="-128"/>
                <a:ea typeface="Meiryo UI" panose="020B0604030504040204" pitchFamily="50" charset="-128"/>
                <a:cs typeface="Meiryo UI" panose="020B0604030504040204" pitchFamily="50" charset="-128"/>
              </a:rPr>
              <a:t>43</a:t>
            </a:r>
            <a:r>
              <a:rPr lang="ja-JP" altLang="en-US" sz="1960" u="sng" dirty="0">
                <a:latin typeface="Meiryo UI" panose="020B0604030504040204" pitchFamily="50" charset="-128"/>
                <a:ea typeface="Meiryo UI" panose="020B0604030504040204" pitchFamily="50" charset="-128"/>
                <a:cs typeface="Meiryo UI" panose="020B0604030504040204" pitchFamily="50" charset="-128"/>
              </a:rPr>
              <a:t>件</a:t>
            </a:r>
            <a:r>
              <a:rPr lang="ja-JP" altLang="en-US" sz="196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960" dirty="0">
              <a:latin typeface="Meiryo UI" panose="020B0604030504040204" pitchFamily="50" charset="-128"/>
              <a:ea typeface="Meiryo UI" panose="020B0604030504040204" pitchFamily="50" charset="-128"/>
              <a:cs typeface="Meiryo UI" panose="020B0604030504040204" pitchFamily="50" charset="-128"/>
            </a:endParaRPr>
          </a:p>
          <a:p>
            <a:pPr marL="1013460" indent="-884555">
              <a:lnSpc>
                <a:spcPts val="2240"/>
              </a:lnSpc>
            </a:pPr>
            <a:r>
              <a:rPr lang="ja-JP" altLang="en-US" sz="1960" dirty="0">
                <a:latin typeface="Meiryo UI" panose="020B0604030504040204" pitchFamily="50" charset="-128"/>
                <a:ea typeface="Meiryo UI" panose="020B0604030504040204" pitchFamily="50" charset="-128"/>
                <a:cs typeface="Meiryo UI" panose="020B0604030504040204" pitchFamily="50" charset="-128"/>
              </a:rPr>
              <a:t>　　　　　　遮蔽：</a:t>
            </a:r>
            <a:r>
              <a:rPr lang="en-US" altLang="ja-JP" sz="1960" dirty="0">
                <a:latin typeface="Meiryo UI" panose="020B0604030504040204" pitchFamily="50" charset="-128"/>
                <a:ea typeface="Meiryo UI" panose="020B0604030504040204" pitchFamily="50" charset="-128"/>
                <a:cs typeface="Meiryo UI" panose="020B0604030504040204" pitchFamily="50" charset="-128"/>
              </a:rPr>
              <a:t>23</a:t>
            </a:r>
            <a:r>
              <a:rPr lang="ja-JP" altLang="en-US" sz="1960" dirty="0">
                <a:latin typeface="Meiryo UI" panose="020B0604030504040204" pitchFamily="50" charset="-128"/>
                <a:ea typeface="Meiryo UI" panose="020B0604030504040204" pitchFamily="50" charset="-128"/>
                <a:cs typeface="Meiryo UI" panose="020B0604030504040204" pitchFamily="50" charset="-128"/>
              </a:rPr>
              <a:t>件　遮熱：</a:t>
            </a:r>
            <a:r>
              <a:rPr lang="en-US" altLang="ja-JP" sz="1960" dirty="0">
                <a:latin typeface="Meiryo UI" panose="020B0604030504040204" pitchFamily="50" charset="-128"/>
                <a:ea typeface="Meiryo UI" panose="020B0604030504040204" pitchFamily="50" charset="-128"/>
                <a:cs typeface="Meiryo UI" panose="020B0604030504040204" pitchFamily="50" charset="-128"/>
              </a:rPr>
              <a:t>21</a:t>
            </a:r>
            <a:r>
              <a:rPr lang="ja-JP" altLang="en-US" sz="1960"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sz="1960" dirty="0">
              <a:latin typeface="Meiryo UI" panose="020B0604030504040204" pitchFamily="50" charset="-128"/>
              <a:ea typeface="Meiryo UI" panose="020B0604030504040204" pitchFamily="50" charset="-128"/>
              <a:cs typeface="Meiryo UI" panose="020B0604030504040204" pitchFamily="50" charset="-128"/>
            </a:endParaRPr>
          </a:p>
          <a:p>
            <a:pPr marL="228918">
              <a:lnSpc>
                <a:spcPts val="1120"/>
              </a:lnSpc>
            </a:pPr>
            <a:endParaRPr lang="en-US" altLang="ja-JP" sz="1960" b="1" u="sng" dirty="0">
              <a:latin typeface="Meiryo UI" panose="020B0604030504040204" pitchFamily="50" charset="-128"/>
              <a:ea typeface="Meiryo UI" panose="020B0604030504040204" pitchFamily="50" charset="-128"/>
              <a:cs typeface="Meiryo UI" panose="020B0604030504040204" pitchFamily="50" charset="-128"/>
            </a:endParaRPr>
          </a:p>
          <a:p>
            <a:pPr marL="228918">
              <a:lnSpc>
                <a:spcPts val="2240"/>
              </a:lnSpc>
            </a:pPr>
            <a:r>
              <a:rPr lang="ja-JP" altLang="en-US" sz="1960" b="1" u="sng" dirty="0">
                <a:latin typeface="Meiryo UI" panose="020B0604030504040204" pitchFamily="50" charset="-128"/>
                <a:ea typeface="Meiryo UI" panose="020B0604030504040204" pitchFamily="50" charset="-128"/>
                <a:cs typeface="Meiryo UI" panose="020B0604030504040204" pitchFamily="50" charset="-128"/>
              </a:rPr>
              <a:t>⇒</a:t>
            </a:r>
            <a:r>
              <a:rPr lang="en-US" altLang="ja-JP" sz="1960" b="1" u="sng" dirty="0">
                <a:latin typeface="Meiryo UI" panose="020B0604030504040204" pitchFamily="50" charset="-128"/>
                <a:ea typeface="Meiryo UI" panose="020B0604030504040204" pitchFamily="50" charset="-128"/>
                <a:cs typeface="Meiryo UI" panose="020B0604030504040204" pitchFamily="50" charset="-128"/>
              </a:rPr>
              <a:t>ZEB</a:t>
            </a:r>
            <a:r>
              <a:rPr lang="ja-JP" altLang="en-US" sz="1960" b="1" u="sng" dirty="0">
                <a:latin typeface="Meiryo UI" panose="020B0604030504040204" pitchFamily="50" charset="-128"/>
                <a:ea typeface="Meiryo UI" panose="020B0604030504040204" pitchFamily="50" charset="-128"/>
                <a:cs typeface="Meiryo UI" panose="020B0604030504040204" pitchFamily="50" charset="-128"/>
              </a:rPr>
              <a:t>化の達成には、外皮の高断熱化は必須要件となる。</a:t>
            </a:r>
            <a:endParaRPr lang="en-US" altLang="ja-JP" sz="1960" b="1" u="sng" dirty="0">
              <a:latin typeface="Meiryo UI" panose="020B0604030504040204" pitchFamily="50" charset="-128"/>
              <a:ea typeface="Meiryo UI" panose="020B0604030504040204" pitchFamily="50" charset="-128"/>
              <a:cs typeface="Meiryo UI" panose="020B0604030504040204" pitchFamily="50" charset="-128"/>
            </a:endParaRPr>
          </a:p>
          <a:p>
            <a:pPr marL="228918" indent="-100800"/>
            <a:endParaRPr lang="en-US" altLang="ja-JP" sz="1960" b="1" dirty="0">
              <a:latin typeface="Meiryo UI" panose="020B0604030504040204" pitchFamily="50" charset="-128"/>
              <a:ea typeface="Meiryo UI" panose="020B0604030504040204" pitchFamily="50" charset="-128"/>
              <a:cs typeface="Meiryo UI" panose="020B0604030504040204" pitchFamily="50" charset="-128"/>
            </a:endParaRPr>
          </a:p>
          <a:p>
            <a:pPr marL="228918" indent="-100800">
              <a:lnSpc>
                <a:spcPts val="2240"/>
              </a:lnSpc>
            </a:pPr>
            <a:r>
              <a:rPr lang="en-US" altLang="ja-JP" sz="196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960" b="1" dirty="0">
                <a:latin typeface="Meiryo UI" panose="020B0604030504040204" pitchFamily="50" charset="-128"/>
                <a:ea typeface="Meiryo UI" panose="020B0604030504040204" pitchFamily="50" charset="-128"/>
                <a:cs typeface="Meiryo UI" panose="020B0604030504040204" pitchFamily="50" charset="-128"/>
              </a:rPr>
              <a:t>◆ネット・ゼロ・エネルギー・ビル実証事業調査発表会</a:t>
            </a:r>
            <a:r>
              <a:rPr lang="en-US" altLang="ja-JP" sz="1960" b="1" dirty="0">
                <a:latin typeface="Meiryo UI" panose="020B0604030504040204" pitchFamily="50" charset="-128"/>
                <a:ea typeface="Meiryo UI" panose="020B0604030504040204" pitchFamily="50" charset="-128"/>
                <a:cs typeface="Meiryo UI" panose="020B0604030504040204" pitchFamily="50" charset="-128"/>
              </a:rPr>
              <a:t>2018</a:t>
            </a:r>
            <a:r>
              <a:rPr lang="ja-JP" altLang="en-US" sz="1960" b="1" dirty="0">
                <a:latin typeface="Meiryo UI" panose="020B0604030504040204" pitchFamily="50" charset="-128"/>
                <a:ea typeface="Meiryo UI" panose="020B0604030504040204" pitchFamily="50" charset="-128"/>
                <a:cs typeface="Meiryo UI" panose="020B0604030504040204" pitchFamily="50" charset="-128"/>
              </a:rPr>
              <a:t>（経産省主催）　</a:t>
            </a:r>
            <a:endParaRPr lang="en-US" altLang="ja-JP" sz="1960" b="1" dirty="0">
              <a:latin typeface="Meiryo UI" panose="020B0604030504040204" pitchFamily="50" charset="-128"/>
              <a:ea typeface="Meiryo UI" panose="020B0604030504040204" pitchFamily="50" charset="-128"/>
              <a:cs typeface="Meiryo UI" panose="020B0604030504040204" pitchFamily="50" charset="-128"/>
            </a:endParaRPr>
          </a:p>
          <a:p>
            <a:pPr marL="373380" indent="-244475">
              <a:lnSpc>
                <a:spcPts val="2240"/>
              </a:lnSpc>
            </a:pPr>
            <a:r>
              <a:rPr lang="ja-JP" altLang="en-US" sz="1960" dirty="0">
                <a:latin typeface="Meiryo UI" panose="020B0604030504040204" pitchFamily="50" charset="-128"/>
                <a:ea typeface="Meiryo UI" panose="020B0604030504040204" pitchFamily="50" charset="-128"/>
                <a:cs typeface="Meiryo UI" panose="020B0604030504040204" pitchFamily="50" charset="-128"/>
              </a:rPr>
              <a:t>　・平成</a:t>
            </a:r>
            <a:r>
              <a:rPr lang="en-US" altLang="ja-JP" sz="1960" dirty="0">
                <a:latin typeface="Meiryo UI" panose="020B0604030504040204" pitchFamily="50" charset="-128"/>
                <a:ea typeface="Meiryo UI" panose="020B0604030504040204" pitchFamily="50" charset="-128"/>
                <a:cs typeface="Meiryo UI" panose="020B0604030504040204" pitchFamily="50" charset="-128"/>
              </a:rPr>
              <a:t>28</a:t>
            </a:r>
            <a:r>
              <a:rPr lang="ja-JP" altLang="en-US" sz="1960" dirty="0">
                <a:latin typeface="Meiryo UI" panose="020B0604030504040204" pitchFamily="50" charset="-128"/>
                <a:ea typeface="Meiryo UI" panose="020B0604030504040204" pitchFamily="50" charset="-128"/>
                <a:cs typeface="Meiryo UI" panose="020B0604030504040204" pitchFamily="50" charset="-128"/>
              </a:rPr>
              <a:t>年度採択事業</a:t>
            </a:r>
            <a:r>
              <a:rPr lang="en-US" altLang="ja-JP" sz="1960" dirty="0">
                <a:latin typeface="Meiryo UI" panose="020B0604030504040204" pitchFamily="50" charset="-128"/>
                <a:ea typeface="Meiryo UI" panose="020B0604030504040204" pitchFamily="50" charset="-128"/>
                <a:cs typeface="Meiryo UI" panose="020B0604030504040204" pitchFamily="50" charset="-128"/>
              </a:rPr>
              <a:t>(</a:t>
            </a:r>
            <a:r>
              <a:rPr lang="ja-JP" altLang="en-US" sz="1960" dirty="0">
                <a:latin typeface="Meiryo UI" panose="020B0604030504040204" pitchFamily="50" charset="-128"/>
                <a:ea typeface="Meiryo UI" panose="020B0604030504040204" pitchFamily="50" charset="-128"/>
                <a:cs typeface="Meiryo UI" panose="020B0604030504040204" pitchFamily="50" charset="-128"/>
              </a:rPr>
              <a:t>新築事務所３件</a:t>
            </a:r>
            <a:r>
              <a:rPr lang="en-US" altLang="ja-JP" sz="1960" dirty="0">
                <a:latin typeface="Meiryo UI" panose="020B0604030504040204" pitchFamily="50" charset="-128"/>
                <a:ea typeface="Meiryo UI" panose="020B0604030504040204" pitchFamily="50" charset="-128"/>
                <a:cs typeface="Meiryo UI" panose="020B0604030504040204" pitchFamily="50" charset="-128"/>
              </a:rPr>
              <a:t>)</a:t>
            </a:r>
            <a:r>
              <a:rPr lang="ja-JP" altLang="en-US" sz="1960" dirty="0">
                <a:latin typeface="Meiryo UI" panose="020B0604030504040204" pitchFamily="50" charset="-128"/>
                <a:ea typeface="Meiryo UI" panose="020B0604030504040204" pitchFamily="50" charset="-128"/>
                <a:cs typeface="Meiryo UI" panose="020B0604030504040204" pitchFamily="50" charset="-128"/>
              </a:rPr>
              <a:t>の実施状況報告に、</a:t>
            </a:r>
            <a:r>
              <a:rPr lang="en-US" altLang="ja-JP" sz="1960" dirty="0">
                <a:latin typeface="Meiryo UI" panose="020B0604030504040204" pitchFamily="50" charset="-128"/>
                <a:ea typeface="Meiryo UI" panose="020B0604030504040204" pitchFamily="50" charset="-128"/>
                <a:cs typeface="Meiryo UI" panose="020B0604030504040204" pitchFamily="50" charset="-128"/>
              </a:rPr>
              <a:t>ZEB</a:t>
            </a:r>
            <a:r>
              <a:rPr lang="ja-JP" altLang="en-US" sz="1960" dirty="0">
                <a:latin typeface="Meiryo UI" panose="020B0604030504040204" pitchFamily="50" charset="-128"/>
                <a:ea typeface="Meiryo UI" panose="020B0604030504040204" pitchFamily="50" charset="-128"/>
                <a:cs typeface="Meiryo UI" panose="020B0604030504040204" pitchFamily="50" charset="-128"/>
              </a:rPr>
              <a:t>の経済性等の分析結果が公表されている。</a:t>
            </a:r>
            <a:endParaRPr lang="en-US" altLang="ja-JP" sz="1960" dirty="0">
              <a:latin typeface="Meiryo UI" panose="020B0604030504040204" pitchFamily="50" charset="-128"/>
              <a:ea typeface="Meiryo UI" panose="020B0604030504040204" pitchFamily="50" charset="-128"/>
              <a:cs typeface="Meiryo UI" panose="020B0604030504040204" pitchFamily="50" charset="-128"/>
            </a:endParaRPr>
          </a:p>
          <a:p>
            <a:pPr marL="228918" indent="-100800">
              <a:lnSpc>
                <a:spcPts val="2240"/>
              </a:lnSpc>
            </a:pPr>
            <a:endParaRPr lang="en-US" altLang="ja-JP" sz="1960" b="1" dirty="0">
              <a:latin typeface="Meiryo UI" panose="020B0604030504040204" pitchFamily="50" charset="-128"/>
              <a:ea typeface="Meiryo UI" panose="020B0604030504040204" pitchFamily="50" charset="-128"/>
              <a:cs typeface="Meiryo UI" panose="020B0604030504040204" pitchFamily="50" charset="-128"/>
            </a:endParaRPr>
          </a:p>
          <a:p>
            <a:pPr marL="228918" indent="-100800">
              <a:lnSpc>
                <a:spcPts val="2240"/>
              </a:lnSpc>
            </a:pPr>
            <a:endParaRPr lang="en-US" altLang="ja-JP" sz="1960" b="1" dirty="0">
              <a:latin typeface="Meiryo UI" panose="020B0604030504040204" pitchFamily="50" charset="-128"/>
              <a:ea typeface="Meiryo UI" panose="020B0604030504040204" pitchFamily="50" charset="-128"/>
              <a:cs typeface="Meiryo UI" panose="020B0604030504040204" pitchFamily="50" charset="-128"/>
            </a:endParaRPr>
          </a:p>
          <a:p>
            <a:pPr marL="228918" indent="-100800">
              <a:lnSpc>
                <a:spcPts val="2240"/>
              </a:lnSpc>
            </a:pPr>
            <a:endParaRPr lang="en-US" altLang="ja-JP" sz="1960" b="1" dirty="0">
              <a:latin typeface="Meiryo UI" panose="020B0604030504040204" pitchFamily="50" charset="-128"/>
              <a:ea typeface="Meiryo UI" panose="020B0604030504040204" pitchFamily="50" charset="-128"/>
              <a:cs typeface="Meiryo UI" panose="020B0604030504040204" pitchFamily="50" charset="-128"/>
            </a:endParaRPr>
          </a:p>
          <a:p>
            <a:pPr marL="228918" indent="-100800">
              <a:lnSpc>
                <a:spcPts val="2240"/>
              </a:lnSpc>
            </a:pPr>
            <a:endParaRPr lang="en-US" altLang="ja-JP" sz="1960" b="1" dirty="0">
              <a:latin typeface="Meiryo UI" panose="020B0604030504040204" pitchFamily="50" charset="-128"/>
              <a:ea typeface="Meiryo UI" panose="020B0604030504040204" pitchFamily="50" charset="-128"/>
              <a:cs typeface="Meiryo UI" panose="020B0604030504040204" pitchFamily="50" charset="-128"/>
            </a:endParaRPr>
          </a:p>
          <a:p>
            <a:pPr marL="228918">
              <a:lnSpc>
                <a:spcPts val="2240"/>
              </a:lnSpc>
            </a:pPr>
            <a:endParaRPr lang="en-US" altLang="ja-JP" sz="1960" b="1" dirty="0">
              <a:latin typeface="Meiryo UI" panose="020B0604030504040204" pitchFamily="50" charset="-128"/>
              <a:ea typeface="Meiryo UI" panose="020B0604030504040204" pitchFamily="50" charset="-128"/>
              <a:cs typeface="Meiryo UI" panose="020B0604030504040204" pitchFamily="50" charset="-128"/>
            </a:endParaRPr>
          </a:p>
          <a:p>
            <a:pPr marL="373380" indent="-144463">
              <a:lnSpc>
                <a:spcPts val="1120"/>
              </a:lnSpc>
            </a:pPr>
            <a:endParaRPr lang="en-US" altLang="ja-JP" sz="1960" b="1" u="sng" dirty="0">
              <a:latin typeface="Meiryo UI" panose="020B0604030504040204" pitchFamily="50" charset="-128"/>
              <a:ea typeface="Meiryo UI" panose="020B0604030504040204" pitchFamily="50" charset="-128"/>
              <a:cs typeface="Meiryo UI" panose="020B0604030504040204" pitchFamily="50" charset="-128"/>
            </a:endParaRPr>
          </a:p>
          <a:p>
            <a:pPr marL="373380" indent="-144463">
              <a:lnSpc>
                <a:spcPts val="2240"/>
              </a:lnSpc>
            </a:pPr>
            <a:endParaRPr lang="en-US" altLang="ja-JP" sz="1960" b="1" u="sng" dirty="0">
              <a:latin typeface="Meiryo UI" panose="020B0604030504040204" pitchFamily="50" charset="-128"/>
              <a:ea typeface="Meiryo UI" panose="020B0604030504040204" pitchFamily="50" charset="-128"/>
              <a:cs typeface="Meiryo UI" panose="020B0604030504040204" pitchFamily="50" charset="-128"/>
            </a:endParaRPr>
          </a:p>
          <a:p>
            <a:pPr marL="373380" indent="-144463">
              <a:lnSpc>
                <a:spcPts val="2240"/>
              </a:lnSpc>
            </a:pPr>
            <a:r>
              <a:rPr lang="ja-JP" altLang="en-US" sz="1960" b="1" u="sng" dirty="0">
                <a:latin typeface="Meiryo UI" panose="020B0604030504040204" pitchFamily="50" charset="-128"/>
                <a:ea typeface="Meiryo UI" panose="020B0604030504040204" pitchFamily="50" charset="-128"/>
                <a:cs typeface="Meiryo UI" panose="020B0604030504040204" pitchFamily="50" charset="-128"/>
              </a:rPr>
              <a:t>⇒府有施設の更新は築後</a:t>
            </a:r>
            <a:r>
              <a:rPr lang="en-US" altLang="ja-JP" sz="1960" b="1" u="sng" dirty="0">
                <a:latin typeface="Meiryo UI" panose="020B0604030504040204" pitchFamily="50" charset="-128"/>
                <a:ea typeface="Meiryo UI" panose="020B0604030504040204" pitchFamily="50" charset="-128"/>
                <a:cs typeface="Meiryo UI" panose="020B0604030504040204" pitchFamily="50" charset="-128"/>
              </a:rPr>
              <a:t>70</a:t>
            </a:r>
            <a:r>
              <a:rPr lang="ja-JP" altLang="en-US" sz="1960" b="1" u="sng" dirty="0">
                <a:latin typeface="Meiryo UI" panose="020B0604030504040204" pitchFamily="50" charset="-128"/>
                <a:ea typeface="Meiryo UI" panose="020B0604030504040204" pitchFamily="50" charset="-128"/>
                <a:cs typeface="Meiryo UI" panose="020B0604030504040204" pitchFamily="50" charset="-128"/>
              </a:rPr>
              <a:t>年以上であり、途中更新が難しい外皮は、新築・増改築時に高断熱化を図ることが将来にわたってエネルギー消費を削減する観点から重要</a:t>
            </a:r>
            <a:endParaRPr lang="en-US" altLang="ja-JP" sz="196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6463845" y="2217173"/>
            <a:ext cx="5947861" cy="2913618"/>
          </a:xfrm>
          <a:prstGeom prst="rect">
            <a:avLst/>
          </a:prstGeom>
        </p:spPr>
        <p:txBody>
          <a:bodyPr wrap="square">
            <a:spAutoFit/>
          </a:bodyPr>
          <a:lstStyle/>
          <a:p>
            <a:pPr marL="228918" indent="-100800">
              <a:lnSpc>
                <a:spcPts val="2240"/>
              </a:lnSpc>
            </a:pPr>
            <a:r>
              <a:rPr lang="ja-JP" altLang="en-US" sz="1960" b="1" dirty="0">
                <a:latin typeface="Meiryo UI" panose="020B0604030504040204" pitchFamily="50" charset="-128"/>
                <a:ea typeface="Meiryo UI" panose="020B0604030504040204" pitchFamily="50" charset="-128"/>
                <a:cs typeface="Meiryo UI" panose="020B0604030504040204" pitchFamily="50" charset="-128"/>
              </a:rPr>
              <a:t>２．空調、照明に関すること</a:t>
            </a:r>
            <a:endParaRPr lang="en-US" altLang="ja-JP" sz="1960" b="1" dirty="0">
              <a:latin typeface="Meiryo UI" panose="020B0604030504040204" pitchFamily="50" charset="-128"/>
              <a:ea typeface="Meiryo UI" panose="020B0604030504040204" pitchFamily="50" charset="-128"/>
              <a:cs typeface="Meiryo UI" panose="020B0604030504040204" pitchFamily="50" charset="-128"/>
            </a:endParaRPr>
          </a:p>
          <a:p>
            <a:pPr marL="228918" indent="-100800">
              <a:lnSpc>
                <a:spcPts val="2240"/>
              </a:lnSpc>
            </a:pPr>
            <a:r>
              <a:rPr lang="ja-JP" altLang="en-US" sz="1960" b="1" dirty="0">
                <a:latin typeface="Meiryo UI" panose="020B0604030504040204" pitchFamily="50" charset="-128"/>
                <a:ea typeface="Meiryo UI" panose="020B0604030504040204" pitchFamily="50" charset="-128"/>
                <a:cs typeface="Meiryo UI" panose="020B0604030504040204" pitchFamily="50" charset="-128"/>
              </a:rPr>
              <a:t> ◆大阪大学の取組み</a:t>
            </a:r>
            <a:endParaRPr lang="en-US" altLang="ja-JP" sz="1960" b="1" dirty="0">
              <a:latin typeface="Meiryo UI" panose="020B0604030504040204" pitchFamily="50" charset="-128"/>
              <a:ea typeface="Meiryo UI" panose="020B0604030504040204" pitchFamily="50" charset="-128"/>
              <a:cs typeface="Meiryo UI" panose="020B0604030504040204" pitchFamily="50" charset="-128"/>
            </a:endParaRPr>
          </a:p>
          <a:p>
            <a:pPr marL="373380" indent="-244475">
              <a:lnSpc>
                <a:spcPts val="2240"/>
              </a:lnSpc>
            </a:pPr>
            <a:r>
              <a:rPr lang="ja-JP" altLang="en-US" sz="1960" dirty="0">
                <a:latin typeface="Meiryo UI" panose="020B0604030504040204" pitchFamily="50" charset="-128"/>
                <a:ea typeface="Meiryo UI" panose="020B0604030504040204" pitchFamily="50" charset="-128"/>
                <a:cs typeface="Meiryo UI" panose="020B0604030504040204" pitchFamily="50" charset="-128"/>
              </a:rPr>
              <a:t>　・研究施設として</a:t>
            </a:r>
            <a:r>
              <a:rPr lang="ja-JP" altLang="en-US" sz="1960" u="sng" dirty="0">
                <a:latin typeface="Meiryo UI" panose="020B0604030504040204" pitchFamily="50" charset="-128"/>
                <a:ea typeface="Meiryo UI" panose="020B0604030504040204" pitchFamily="50" charset="-128"/>
                <a:cs typeface="Meiryo UI" panose="020B0604030504040204" pitchFamily="50" charset="-128"/>
              </a:rPr>
              <a:t>国立大学初の</a:t>
            </a:r>
            <a:r>
              <a:rPr lang="en-US" altLang="ja-JP" sz="1960" u="sng" dirty="0">
                <a:latin typeface="Meiryo UI" panose="020B0604030504040204" pitchFamily="50" charset="-128"/>
                <a:ea typeface="Meiryo UI" panose="020B0604030504040204" pitchFamily="50" charset="-128"/>
                <a:cs typeface="Meiryo UI" panose="020B0604030504040204" pitchFamily="50" charset="-128"/>
              </a:rPr>
              <a:t>ZEB Ready</a:t>
            </a:r>
            <a:r>
              <a:rPr lang="ja-JP" altLang="en-US" sz="1960" u="sng" dirty="0">
                <a:latin typeface="Meiryo UI" panose="020B0604030504040204" pitchFamily="50" charset="-128"/>
                <a:ea typeface="Meiryo UI" panose="020B0604030504040204" pitchFamily="50" charset="-128"/>
                <a:cs typeface="Meiryo UI" panose="020B0604030504040204" pitchFamily="50" charset="-128"/>
              </a:rPr>
              <a:t>棟</a:t>
            </a:r>
            <a:r>
              <a:rPr lang="en-US" altLang="ja-JP" sz="1960" dirty="0">
                <a:latin typeface="Meiryo UI" panose="020B0604030504040204" pitchFamily="50" charset="-128"/>
                <a:ea typeface="Meiryo UI" panose="020B0604030504040204" pitchFamily="50" charset="-128"/>
                <a:cs typeface="Meiryo UI" panose="020B0604030504040204" pitchFamily="50" charset="-128"/>
              </a:rPr>
              <a:t>(</a:t>
            </a:r>
            <a:r>
              <a:rPr lang="ja-JP" altLang="en-US" sz="1960" dirty="0">
                <a:latin typeface="Meiryo UI" panose="020B0604030504040204" pitchFamily="50" charset="-128"/>
                <a:ea typeface="Meiryo UI" panose="020B0604030504040204" pitchFamily="50" charset="-128"/>
                <a:cs typeface="Meiryo UI" panose="020B0604030504040204" pitchFamily="50" charset="-128"/>
              </a:rPr>
              <a:t>薬学４号館</a:t>
            </a:r>
            <a:r>
              <a:rPr lang="en-US" altLang="ja-JP" sz="1960" dirty="0">
                <a:latin typeface="Meiryo UI" panose="020B0604030504040204" pitchFamily="50" charset="-128"/>
                <a:ea typeface="Meiryo UI" panose="020B0604030504040204" pitchFamily="50" charset="-128"/>
                <a:cs typeface="Meiryo UI" panose="020B0604030504040204" pitchFamily="50" charset="-128"/>
              </a:rPr>
              <a:t>)</a:t>
            </a:r>
            <a:r>
              <a:rPr lang="ja-JP" altLang="en-US" sz="1960" dirty="0">
                <a:latin typeface="Meiryo UI" panose="020B0604030504040204" pitchFamily="50" charset="-128"/>
                <a:ea typeface="Meiryo UI" panose="020B0604030504040204" pitchFamily="50" charset="-128"/>
                <a:cs typeface="Meiryo UI" panose="020B0604030504040204" pitchFamily="50" charset="-128"/>
              </a:rPr>
              <a:t>を建設</a:t>
            </a:r>
            <a:endParaRPr lang="en-US" altLang="ja-JP" sz="1960" dirty="0">
              <a:latin typeface="Meiryo UI" panose="020B0604030504040204" pitchFamily="50" charset="-128"/>
              <a:ea typeface="Meiryo UI" panose="020B0604030504040204" pitchFamily="50" charset="-128"/>
              <a:cs typeface="Meiryo UI" panose="020B0604030504040204" pitchFamily="50" charset="-128"/>
            </a:endParaRPr>
          </a:p>
          <a:p>
            <a:pPr marL="373380" indent="-244475">
              <a:lnSpc>
                <a:spcPts val="2240"/>
              </a:lnSpc>
            </a:pPr>
            <a:r>
              <a:rPr lang="ja-JP" altLang="en-US" sz="1960" dirty="0">
                <a:latin typeface="Meiryo UI" panose="020B0604030504040204" pitchFamily="50" charset="-128"/>
                <a:ea typeface="Meiryo UI" panose="020B0604030504040204" pitchFamily="50" charset="-128"/>
                <a:cs typeface="Meiryo UI" panose="020B0604030504040204" pitchFamily="50" charset="-128"/>
              </a:rPr>
              <a:t>　・国内の大学に先駆け、</a:t>
            </a:r>
            <a:r>
              <a:rPr lang="ja-JP" altLang="en-US" sz="1960" u="sng" dirty="0">
                <a:latin typeface="Meiryo UI" panose="020B0604030504040204" pitchFamily="50" charset="-128"/>
                <a:ea typeface="Meiryo UI" panose="020B0604030504040204" pitchFamily="50" charset="-128"/>
                <a:cs typeface="Meiryo UI" panose="020B0604030504040204" pitchFamily="50" charset="-128"/>
              </a:rPr>
              <a:t>新築する建物は全て</a:t>
            </a:r>
            <a:r>
              <a:rPr lang="en-US" altLang="ja-JP" sz="1960" u="sng" dirty="0">
                <a:latin typeface="Meiryo UI" panose="020B0604030504040204" pitchFamily="50" charset="-128"/>
                <a:ea typeface="Meiryo UI" panose="020B0604030504040204" pitchFamily="50" charset="-128"/>
                <a:cs typeface="Meiryo UI" panose="020B0604030504040204" pitchFamily="50" charset="-128"/>
              </a:rPr>
              <a:t>ZEB Ready</a:t>
            </a:r>
            <a:r>
              <a:rPr lang="ja-JP" altLang="en-US" sz="1960" u="sng" dirty="0">
                <a:latin typeface="Meiryo UI" panose="020B0604030504040204" pitchFamily="50" charset="-128"/>
                <a:ea typeface="Meiryo UI" panose="020B0604030504040204" pitchFamily="50" charset="-128"/>
                <a:cs typeface="Meiryo UI" panose="020B0604030504040204" pitchFamily="50" charset="-128"/>
              </a:rPr>
              <a:t>とする方針</a:t>
            </a:r>
            <a:r>
              <a:rPr lang="ja-JP" altLang="en-US" sz="1960" dirty="0">
                <a:latin typeface="Meiryo UI" panose="020B0604030504040204" pitchFamily="50" charset="-128"/>
                <a:ea typeface="Meiryo UI" panose="020B0604030504040204" pitchFamily="50" charset="-128"/>
                <a:cs typeface="Meiryo UI" panose="020B0604030504040204" pitchFamily="50" charset="-128"/>
              </a:rPr>
              <a:t>を決定</a:t>
            </a:r>
            <a:endParaRPr lang="en-US" altLang="ja-JP" sz="1960" dirty="0">
              <a:latin typeface="Meiryo UI" panose="020B0604030504040204" pitchFamily="50" charset="-128"/>
              <a:ea typeface="Meiryo UI" panose="020B0604030504040204" pitchFamily="50" charset="-128"/>
              <a:cs typeface="Meiryo UI" panose="020B0604030504040204" pitchFamily="50" charset="-128"/>
            </a:endParaRPr>
          </a:p>
          <a:p>
            <a:pPr marL="373380" indent="-244475">
              <a:lnSpc>
                <a:spcPts val="2240"/>
              </a:lnSpc>
            </a:pPr>
            <a:r>
              <a:rPr lang="ja-JP" altLang="en-US" sz="196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960" dirty="0">
                <a:latin typeface="Meiryo UI" panose="020B0604030504040204" pitchFamily="50" charset="-128"/>
                <a:ea typeface="Meiryo UI" panose="020B0604030504040204" pitchFamily="50" charset="-128"/>
                <a:cs typeface="Meiryo UI" panose="020B0604030504040204" pitchFamily="50" charset="-128"/>
              </a:rPr>
              <a:t>ZEB</a:t>
            </a:r>
            <a:r>
              <a:rPr lang="ja-JP" altLang="en-US" sz="1960" dirty="0">
                <a:latin typeface="Meiryo UI" panose="020B0604030504040204" pitchFamily="50" charset="-128"/>
                <a:ea typeface="Meiryo UI" panose="020B0604030504040204" pitchFamily="50" charset="-128"/>
                <a:cs typeface="Meiryo UI" panose="020B0604030504040204" pitchFamily="50" charset="-128"/>
              </a:rPr>
              <a:t>化のポイントは、エネルギー消費の大半を占める空調と照明の各設備を省エネ性能の高い機種に更新し、規模とエネルギーマネジメントの最適化を図ることであり、これにより</a:t>
            </a:r>
            <a:r>
              <a:rPr lang="en-US" altLang="ja-JP" sz="1960" dirty="0">
                <a:latin typeface="Meiryo UI" panose="020B0604030504040204" pitchFamily="50" charset="-128"/>
                <a:ea typeface="Meiryo UI" panose="020B0604030504040204" pitchFamily="50" charset="-128"/>
                <a:cs typeface="Meiryo UI" panose="020B0604030504040204" pitchFamily="50" charset="-128"/>
              </a:rPr>
              <a:t>ZEB</a:t>
            </a:r>
            <a:r>
              <a:rPr lang="ja-JP" altLang="en-US" sz="1960" dirty="0">
                <a:latin typeface="Meiryo UI" panose="020B0604030504040204" pitchFamily="50" charset="-128"/>
                <a:ea typeface="Meiryo UI" panose="020B0604030504040204" pitchFamily="50" charset="-128"/>
                <a:cs typeface="Meiryo UI" panose="020B0604030504040204" pitchFamily="50" charset="-128"/>
              </a:rPr>
              <a:t>化のコストも抑えられる</a:t>
            </a:r>
            <a:endParaRPr lang="en-US" altLang="ja-JP" sz="196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6" name="表 15"/>
          <p:cNvGraphicFramePr>
            <a:graphicFrameLocks noGrp="1"/>
          </p:cNvGraphicFramePr>
          <p:nvPr/>
        </p:nvGraphicFramePr>
        <p:xfrm>
          <a:off x="705600" y="6312902"/>
          <a:ext cx="5695200" cy="1377735"/>
        </p:xfrm>
        <a:graphic>
          <a:graphicData uri="http://schemas.openxmlformats.org/drawingml/2006/table">
            <a:tbl>
              <a:tblPr>
                <a:tableStyleId>{5940675A-B579-460E-94D1-54222C63F5DA}</a:tableStyleId>
              </a:tblPr>
              <a:tblGrid>
                <a:gridCol w="903466">
                  <a:extLst>
                    <a:ext uri="{9D8B030D-6E8A-4147-A177-3AD203B41FA5}">
                      <a16:colId xmlns:a16="http://schemas.microsoft.com/office/drawing/2014/main" val="1312021423"/>
                    </a:ext>
                  </a:extLst>
                </a:gridCol>
                <a:gridCol w="809619">
                  <a:extLst>
                    <a:ext uri="{9D8B030D-6E8A-4147-A177-3AD203B41FA5}">
                      <a16:colId xmlns:a16="http://schemas.microsoft.com/office/drawing/2014/main" val="3412932783"/>
                    </a:ext>
                  </a:extLst>
                </a:gridCol>
                <a:gridCol w="1008112">
                  <a:extLst>
                    <a:ext uri="{9D8B030D-6E8A-4147-A177-3AD203B41FA5}">
                      <a16:colId xmlns:a16="http://schemas.microsoft.com/office/drawing/2014/main" val="617168288"/>
                    </a:ext>
                  </a:extLst>
                </a:gridCol>
                <a:gridCol w="1411357">
                  <a:extLst>
                    <a:ext uri="{9D8B030D-6E8A-4147-A177-3AD203B41FA5}">
                      <a16:colId xmlns:a16="http://schemas.microsoft.com/office/drawing/2014/main" val="3388648940"/>
                    </a:ext>
                  </a:extLst>
                </a:gridCol>
                <a:gridCol w="1562646">
                  <a:extLst>
                    <a:ext uri="{9D8B030D-6E8A-4147-A177-3AD203B41FA5}">
                      <a16:colId xmlns:a16="http://schemas.microsoft.com/office/drawing/2014/main" val="3940214426"/>
                    </a:ext>
                  </a:extLst>
                </a:gridCol>
              </a:tblGrid>
              <a:tr h="554400">
                <a:tc>
                  <a:txBody>
                    <a:bodyPr/>
                    <a:lstStyle/>
                    <a:p>
                      <a:pPr algn="ctr" fontAlgn="ctr"/>
                      <a:r>
                        <a:rPr lang="zh-TW" altLang="en-US" sz="1500" u="none" strike="noStrike" dirty="0">
                          <a:effectLst/>
                          <a:latin typeface="Meiryo UI" panose="020B0604030504040204" pitchFamily="50" charset="-128"/>
                          <a:ea typeface="Meiryo UI" panose="020B0604030504040204" pitchFamily="50" charset="-128"/>
                        </a:rPr>
                        <a:t>補助対象</a:t>
                      </a:r>
                      <a:endParaRPr lang="en-US" altLang="zh-TW" sz="1500" u="none" strike="noStrike" dirty="0">
                        <a:effectLst/>
                        <a:latin typeface="Meiryo UI" panose="020B0604030504040204" pitchFamily="50" charset="-128"/>
                        <a:ea typeface="Meiryo UI" panose="020B0604030504040204" pitchFamily="50" charset="-128"/>
                      </a:endParaRPr>
                    </a:p>
                    <a:p>
                      <a:pPr algn="ctr" fontAlgn="ctr"/>
                      <a:r>
                        <a:rPr lang="zh-TW" altLang="en-US" sz="1500" u="none" strike="noStrike" dirty="0">
                          <a:effectLst/>
                          <a:latin typeface="Meiryo UI" panose="020B0604030504040204" pitchFamily="50" charset="-128"/>
                          <a:ea typeface="Meiryo UI" panose="020B0604030504040204" pitchFamily="50" charset="-128"/>
                        </a:rPr>
                        <a:t>費用</a:t>
                      </a:r>
                      <a:endParaRPr lang="zh-TW" altLang="en-US" sz="1500" b="0" i="0" u="none" strike="noStrike" dirty="0">
                        <a:solidFill>
                          <a:srgbClr val="000000"/>
                        </a:solidFill>
                        <a:effectLst/>
                        <a:latin typeface="Meiryo UI" panose="020B0604030504040204" pitchFamily="50" charset="-128"/>
                        <a:ea typeface="Meiryo UI" panose="020B0604030504040204" pitchFamily="50" charset="-128"/>
                      </a:endParaRPr>
                    </a:p>
                  </a:txBody>
                  <a:tcPr marL="13335" marR="13335" marT="13335" marB="0" anchor="ctr">
                    <a:lnB w="12700" cmpd="sng">
                      <a:noFill/>
                    </a:lnB>
                  </a:tcPr>
                </a:tc>
                <a:tc>
                  <a:txBody>
                    <a:bodyPr/>
                    <a:lstStyle/>
                    <a:p>
                      <a:pPr algn="ctr" fontAlgn="ctr"/>
                      <a:r>
                        <a:rPr lang="ja-JP" altLang="en-US" sz="1500" u="none" strike="noStrike" dirty="0">
                          <a:effectLst/>
                          <a:latin typeface="Meiryo UI" panose="020B0604030504040204" pitchFamily="50" charset="-128"/>
                          <a:ea typeface="Meiryo UI" panose="020B0604030504040204" pitchFamily="50" charset="-128"/>
                        </a:rPr>
                        <a:t>補助</a:t>
                      </a:r>
                      <a:endParaRPr lang="en-US" altLang="ja-JP" sz="1500" u="none" strike="noStrike" dirty="0">
                        <a:effectLst/>
                        <a:latin typeface="Meiryo UI" panose="020B0604030504040204" pitchFamily="50" charset="-128"/>
                        <a:ea typeface="Meiryo UI" panose="020B0604030504040204" pitchFamily="50" charset="-128"/>
                      </a:endParaRPr>
                    </a:p>
                    <a:p>
                      <a:pPr algn="ctr" fontAlgn="ctr"/>
                      <a:r>
                        <a:rPr lang="ja-JP" altLang="en-US" sz="1500" u="none" strike="noStrike" dirty="0">
                          <a:effectLst/>
                          <a:latin typeface="Meiryo UI" panose="020B0604030504040204" pitchFamily="50" charset="-128"/>
                          <a:ea typeface="Meiryo UI" panose="020B0604030504040204" pitchFamily="50" charset="-128"/>
                        </a:rPr>
                        <a:t>金額</a:t>
                      </a:r>
                      <a:endParaRPr lang="ja-JP" altLang="en-US" sz="1500" b="0" i="0" u="none" strike="noStrike" dirty="0">
                        <a:solidFill>
                          <a:srgbClr val="000000"/>
                        </a:solidFill>
                        <a:effectLst/>
                        <a:latin typeface="Meiryo UI" panose="020B0604030504040204" pitchFamily="50" charset="-128"/>
                        <a:ea typeface="Meiryo UI" panose="020B0604030504040204" pitchFamily="50" charset="-128"/>
                      </a:endParaRPr>
                    </a:p>
                  </a:txBody>
                  <a:tcPr marL="13335" marR="13335" marT="13335" marB="0" anchor="ctr">
                    <a:lnB w="12700" cmpd="sng">
                      <a:noFill/>
                    </a:lnB>
                  </a:tcPr>
                </a:tc>
                <a:tc>
                  <a:txBody>
                    <a:bodyPr/>
                    <a:lstStyle/>
                    <a:p>
                      <a:pPr algn="ctr" fontAlgn="ctr"/>
                      <a:r>
                        <a:rPr lang="ja-JP" altLang="en-US" sz="1500" u="none" strike="noStrike" dirty="0">
                          <a:effectLst/>
                          <a:latin typeface="Meiryo UI" panose="020B0604030504040204" pitchFamily="50" charset="-128"/>
                          <a:ea typeface="Meiryo UI" panose="020B0604030504040204" pitchFamily="50" charset="-128"/>
                        </a:rPr>
                        <a:t>エネルギー費</a:t>
                      </a:r>
                      <a:br>
                        <a:rPr lang="ja-JP" altLang="en-US" sz="1500" u="none" strike="noStrike" dirty="0">
                          <a:effectLst/>
                          <a:latin typeface="Meiryo UI" panose="020B0604030504040204" pitchFamily="50" charset="-128"/>
                          <a:ea typeface="Meiryo UI" panose="020B0604030504040204" pitchFamily="50" charset="-128"/>
                        </a:rPr>
                      </a:br>
                      <a:r>
                        <a:rPr lang="ja-JP" altLang="en-US" sz="1500" u="none" strike="noStrike" dirty="0">
                          <a:effectLst/>
                          <a:latin typeface="Meiryo UI" panose="020B0604030504040204" pitchFamily="50" charset="-128"/>
                          <a:ea typeface="Meiryo UI" panose="020B0604030504040204" pitchFamily="50" charset="-128"/>
                        </a:rPr>
                        <a:t>削減額</a:t>
                      </a:r>
                      <a:endParaRPr lang="ja-JP" altLang="en-US" sz="1500" b="0" i="0" u="none" strike="noStrike" dirty="0">
                        <a:solidFill>
                          <a:srgbClr val="000000"/>
                        </a:solidFill>
                        <a:effectLst/>
                        <a:latin typeface="Meiryo UI" panose="020B0604030504040204" pitchFamily="50" charset="-128"/>
                        <a:ea typeface="Meiryo UI" panose="020B0604030504040204" pitchFamily="50" charset="-128"/>
                      </a:endParaRPr>
                    </a:p>
                  </a:txBody>
                  <a:tcPr marL="13335" marR="13335" marT="13335" marB="0" anchor="ctr">
                    <a:lnB w="12700" cmpd="sng">
                      <a:noFill/>
                    </a:lnB>
                  </a:tcPr>
                </a:tc>
                <a:tc>
                  <a:txBody>
                    <a:bodyPr/>
                    <a:lstStyle/>
                    <a:p>
                      <a:pPr algn="ctr" fontAlgn="ctr"/>
                      <a:r>
                        <a:rPr lang="zh-TW" altLang="en-US" sz="1500" u="none" strike="noStrike" dirty="0">
                          <a:effectLst/>
                          <a:latin typeface="Meiryo UI" panose="020B0604030504040204" pitchFamily="50" charset="-128"/>
                          <a:ea typeface="Meiryo UI" panose="020B0604030504040204" pitchFamily="50" charset="-128"/>
                        </a:rPr>
                        <a:t>投資回収年数</a:t>
                      </a:r>
                      <a:br>
                        <a:rPr lang="zh-TW" altLang="en-US" sz="1500" u="none" strike="noStrike" dirty="0">
                          <a:effectLst/>
                          <a:latin typeface="Meiryo UI" panose="020B0604030504040204" pitchFamily="50" charset="-128"/>
                          <a:ea typeface="Meiryo UI" panose="020B0604030504040204" pitchFamily="50" charset="-128"/>
                        </a:rPr>
                      </a:br>
                      <a:r>
                        <a:rPr lang="en-US" altLang="zh-TW" sz="1500" u="none" strike="noStrike" dirty="0">
                          <a:effectLst/>
                          <a:latin typeface="Meiryo UI" panose="020B0604030504040204" pitchFamily="50" charset="-128"/>
                          <a:ea typeface="Meiryo UI" panose="020B0604030504040204" pitchFamily="50" charset="-128"/>
                        </a:rPr>
                        <a:t>(</a:t>
                      </a:r>
                      <a:r>
                        <a:rPr lang="zh-TW" altLang="en-US" sz="1500" u="none" strike="noStrike" dirty="0">
                          <a:effectLst/>
                          <a:latin typeface="Meiryo UI" panose="020B0604030504040204" pitchFamily="50" charset="-128"/>
                          <a:ea typeface="Meiryo UI" panose="020B0604030504040204" pitchFamily="50" charset="-128"/>
                        </a:rPr>
                        <a:t>補助対象経費</a:t>
                      </a:r>
                      <a:r>
                        <a:rPr lang="en-US" altLang="zh-TW" sz="1500" u="none" strike="noStrike" dirty="0">
                          <a:effectLst/>
                          <a:latin typeface="Meiryo UI" panose="020B0604030504040204" pitchFamily="50" charset="-128"/>
                          <a:ea typeface="Meiryo UI" panose="020B0604030504040204" pitchFamily="50" charset="-128"/>
                        </a:rPr>
                        <a:t>)</a:t>
                      </a:r>
                      <a:endParaRPr lang="zh-TW" altLang="en-US" sz="1500" b="0" i="0" u="none" strike="noStrike" dirty="0">
                        <a:solidFill>
                          <a:srgbClr val="000000"/>
                        </a:solidFill>
                        <a:effectLst/>
                        <a:latin typeface="Meiryo UI" panose="020B0604030504040204" pitchFamily="50" charset="-128"/>
                        <a:ea typeface="Meiryo UI" panose="020B0604030504040204" pitchFamily="50" charset="-128"/>
                      </a:endParaRPr>
                    </a:p>
                  </a:txBody>
                  <a:tcPr marL="13335" marR="13335" marT="13335" marB="0" anchor="ctr">
                    <a:lnB w="12700" cmpd="sng">
                      <a:noFill/>
                    </a:lnB>
                  </a:tcPr>
                </a:tc>
                <a:tc>
                  <a:txBody>
                    <a:bodyPr/>
                    <a:lstStyle/>
                    <a:p>
                      <a:pPr algn="ctr" fontAlgn="ctr"/>
                      <a:r>
                        <a:rPr lang="ja-JP" altLang="en-US" sz="1500" u="none" strike="noStrike" dirty="0">
                          <a:effectLst/>
                          <a:latin typeface="Meiryo UI" panose="020B0604030504040204" pitchFamily="50" charset="-128"/>
                          <a:ea typeface="Meiryo UI" panose="020B0604030504040204" pitchFamily="50" charset="-128"/>
                        </a:rPr>
                        <a:t>投資回収年数</a:t>
                      </a:r>
                      <a:br>
                        <a:rPr lang="ja-JP" altLang="en-US" sz="1500" u="none" strike="noStrike" dirty="0">
                          <a:effectLst/>
                          <a:latin typeface="Meiryo UI" panose="020B0604030504040204" pitchFamily="50" charset="-128"/>
                          <a:ea typeface="Meiryo UI" panose="020B0604030504040204" pitchFamily="50" charset="-128"/>
                        </a:rPr>
                      </a:br>
                      <a:r>
                        <a:rPr lang="en-US" altLang="ja-JP" sz="1500" u="none" strike="noStrike" dirty="0">
                          <a:effectLst/>
                          <a:latin typeface="Meiryo UI" panose="020B0604030504040204" pitchFamily="50" charset="-128"/>
                          <a:ea typeface="Meiryo UI" panose="020B0604030504040204" pitchFamily="50" charset="-128"/>
                        </a:rPr>
                        <a:t>(</a:t>
                      </a:r>
                      <a:r>
                        <a:rPr lang="ja-JP" altLang="en-US" sz="1500" u="none" strike="noStrike" dirty="0">
                          <a:effectLst/>
                          <a:latin typeface="Meiryo UI" panose="020B0604030504040204" pitchFamily="50" charset="-128"/>
                          <a:ea typeface="Meiryo UI" panose="020B0604030504040204" pitchFamily="50" charset="-128"/>
                        </a:rPr>
                        <a:t>補助金額を控除</a:t>
                      </a:r>
                      <a:r>
                        <a:rPr lang="en-US" altLang="ja-JP" sz="1500" u="none" strike="noStrike" dirty="0">
                          <a:effectLst/>
                          <a:latin typeface="Meiryo UI" panose="020B0604030504040204" pitchFamily="50" charset="-128"/>
                          <a:ea typeface="Meiryo UI" panose="020B0604030504040204" pitchFamily="50" charset="-128"/>
                        </a:rPr>
                        <a:t>)</a:t>
                      </a:r>
                      <a:endParaRPr lang="ja-JP" altLang="en-US" sz="1500" b="0" i="0" u="none" strike="noStrike" dirty="0">
                        <a:solidFill>
                          <a:srgbClr val="000000"/>
                        </a:solidFill>
                        <a:effectLst/>
                        <a:latin typeface="Meiryo UI" panose="020B0604030504040204" pitchFamily="50" charset="-128"/>
                        <a:ea typeface="Meiryo UI" panose="020B0604030504040204" pitchFamily="50" charset="-128"/>
                      </a:endParaRPr>
                    </a:p>
                  </a:txBody>
                  <a:tcPr marL="13335" marR="13335" marT="13335" marB="0" anchor="ctr">
                    <a:lnB w="12700" cmpd="sng">
                      <a:noFill/>
                    </a:lnB>
                  </a:tcPr>
                </a:tc>
                <a:extLst>
                  <a:ext uri="{0D108BD9-81ED-4DB2-BD59-A6C34878D82A}">
                    <a16:rowId xmlns:a16="http://schemas.microsoft.com/office/drawing/2014/main" val="2761066954"/>
                  </a:ext>
                </a:extLst>
              </a:tr>
              <a:tr h="302400">
                <a:tc>
                  <a:txBody>
                    <a:bodyPr/>
                    <a:lstStyle/>
                    <a:p>
                      <a:pPr algn="ctr" fontAlgn="b"/>
                      <a:r>
                        <a:rPr lang="en-US" altLang="ja-JP" sz="1500" u="none" strike="noStrike" dirty="0">
                          <a:effectLst/>
                          <a:latin typeface="Meiryo UI" panose="020B0604030504040204" pitchFamily="50" charset="-128"/>
                          <a:ea typeface="Meiryo UI" panose="020B0604030504040204" pitchFamily="50" charset="-128"/>
                        </a:rPr>
                        <a:t>[</a:t>
                      </a:r>
                      <a:r>
                        <a:rPr lang="ja-JP" altLang="en-US" sz="1500" u="none" strike="noStrike" dirty="0">
                          <a:effectLst/>
                          <a:latin typeface="Meiryo UI" panose="020B0604030504040204" pitchFamily="50" charset="-128"/>
                          <a:ea typeface="Meiryo UI" panose="020B0604030504040204" pitchFamily="50" charset="-128"/>
                        </a:rPr>
                        <a:t>円</a:t>
                      </a:r>
                      <a:r>
                        <a:rPr lang="en-US" altLang="ja-JP" sz="1500" u="none" strike="noStrike" dirty="0">
                          <a:effectLst/>
                          <a:latin typeface="Meiryo UI" panose="020B0604030504040204" pitchFamily="50" charset="-128"/>
                          <a:ea typeface="Meiryo UI" panose="020B0604030504040204" pitchFamily="50" charset="-128"/>
                        </a:rPr>
                        <a:t>/㎡]</a:t>
                      </a:r>
                      <a:endParaRPr lang="en-US" altLang="ja-JP" sz="1500" b="0" i="0" u="none" strike="noStrike" dirty="0">
                        <a:solidFill>
                          <a:srgbClr val="000000"/>
                        </a:solidFill>
                        <a:effectLst/>
                        <a:latin typeface="Meiryo UI" panose="020B0604030504040204" pitchFamily="50" charset="-128"/>
                        <a:ea typeface="Meiryo UI" panose="020B0604030504040204" pitchFamily="50" charset="-128"/>
                      </a:endParaRPr>
                    </a:p>
                  </a:txBody>
                  <a:tcPr marL="13335" marR="13335" marT="13335" marB="0">
                    <a:lnT w="12700" cmpd="sng">
                      <a:noFill/>
                    </a:lnT>
                  </a:tcPr>
                </a:tc>
                <a:tc>
                  <a:txBody>
                    <a:bodyPr/>
                    <a:lstStyle/>
                    <a:p>
                      <a:pPr algn="ctr" fontAlgn="b"/>
                      <a:r>
                        <a:rPr lang="en-US" altLang="ja-JP" sz="1500" u="none" strike="noStrike" dirty="0">
                          <a:effectLst/>
                          <a:latin typeface="Meiryo UI" panose="020B0604030504040204" pitchFamily="50" charset="-128"/>
                          <a:ea typeface="Meiryo UI" panose="020B0604030504040204" pitchFamily="50" charset="-128"/>
                        </a:rPr>
                        <a:t>[</a:t>
                      </a:r>
                      <a:r>
                        <a:rPr lang="ja-JP" altLang="en-US" sz="1500" u="none" strike="noStrike" dirty="0">
                          <a:effectLst/>
                          <a:latin typeface="Meiryo UI" panose="020B0604030504040204" pitchFamily="50" charset="-128"/>
                          <a:ea typeface="Meiryo UI" panose="020B0604030504040204" pitchFamily="50" charset="-128"/>
                        </a:rPr>
                        <a:t>円</a:t>
                      </a:r>
                      <a:r>
                        <a:rPr lang="en-US" altLang="ja-JP" sz="1500" u="none" strike="noStrike" dirty="0">
                          <a:effectLst/>
                          <a:latin typeface="Meiryo UI" panose="020B0604030504040204" pitchFamily="50" charset="-128"/>
                          <a:ea typeface="Meiryo UI" panose="020B0604030504040204" pitchFamily="50" charset="-128"/>
                        </a:rPr>
                        <a:t>/㎡]</a:t>
                      </a:r>
                      <a:endParaRPr lang="en-US" altLang="ja-JP" sz="1500" b="0" i="0" u="none" strike="noStrike" dirty="0">
                        <a:solidFill>
                          <a:srgbClr val="000000"/>
                        </a:solidFill>
                        <a:effectLst/>
                        <a:latin typeface="Meiryo UI" panose="020B0604030504040204" pitchFamily="50" charset="-128"/>
                        <a:ea typeface="Meiryo UI" panose="020B0604030504040204" pitchFamily="50" charset="-128"/>
                      </a:endParaRPr>
                    </a:p>
                  </a:txBody>
                  <a:tcPr marL="13335" marR="13335" marT="13335" marB="0">
                    <a:lnT w="12700" cmpd="sng">
                      <a:noFill/>
                    </a:lnT>
                  </a:tcPr>
                </a:tc>
                <a:tc>
                  <a:txBody>
                    <a:bodyPr/>
                    <a:lstStyle/>
                    <a:p>
                      <a:pPr algn="ctr" fontAlgn="b"/>
                      <a:r>
                        <a:rPr lang="en-US" altLang="ja-JP" sz="1500" u="none" strike="noStrike" dirty="0">
                          <a:effectLst/>
                          <a:latin typeface="Meiryo UI" panose="020B0604030504040204" pitchFamily="50" charset="-128"/>
                          <a:ea typeface="Meiryo UI" panose="020B0604030504040204" pitchFamily="50" charset="-128"/>
                        </a:rPr>
                        <a:t>[</a:t>
                      </a:r>
                      <a:r>
                        <a:rPr lang="ja-JP" altLang="en-US" sz="1500" u="none" strike="noStrike" dirty="0">
                          <a:effectLst/>
                          <a:latin typeface="Meiryo UI" panose="020B0604030504040204" pitchFamily="50" charset="-128"/>
                          <a:ea typeface="Meiryo UI" panose="020B0604030504040204" pitchFamily="50" charset="-128"/>
                        </a:rPr>
                        <a:t>円</a:t>
                      </a:r>
                      <a:r>
                        <a:rPr lang="en-US" altLang="ja-JP" sz="1500" u="none" strike="noStrike" dirty="0">
                          <a:effectLst/>
                          <a:latin typeface="Meiryo UI" panose="020B0604030504040204" pitchFamily="50" charset="-128"/>
                          <a:ea typeface="Meiryo UI" panose="020B0604030504040204" pitchFamily="50" charset="-128"/>
                        </a:rPr>
                        <a:t>/(㎡</a:t>
                      </a:r>
                      <a:r>
                        <a:rPr lang="ja-JP" altLang="en-US" sz="1500" u="none" strike="noStrike" dirty="0">
                          <a:effectLst/>
                          <a:latin typeface="Meiryo UI" panose="020B0604030504040204" pitchFamily="50" charset="-128"/>
                          <a:ea typeface="Meiryo UI" panose="020B0604030504040204" pitchFamily="50" charset="-128"/>
                        </a:rPr>
                        <a:t>年</a:t>
                      </a:r>
                      <a:r>
                        <a:rPr lang="en-US" altLang="ja-JP" sz="1500" u="none" strike="noStrike" dirty="0">
                          <a:effectLst/>
                          <a:latin typeface="Meiryo UI" panose="020B0604030504040204" pitchFamily="50" charset="-128"/>
                          <a:ea typeface="Meiryo UI" panose="020B0604030504040204" pitchFamily="50" charset="-128"/>
                        </a:rPr>
                        <a:t>)]</a:t>
                      </a:r>
                      <a:endParaRPr lang="en-US" altLang="ja-JP" sz="1500" b="0" i="0" u="none" strike="noStrike" dirty="0">
                        <a:solidFill>
                          <a:srgbClr val="000000"/>
                        </a:solidFill>
                        <a:effectLst/>
                        <a:latin typeface="Meiryo UI" panose="020B0604030504040204" pitchFamily="50" charset="-128"/>
                        <a:ea typeface="Meiryo UI" panose="020B0604030504040204" pitchFamily="50" charset="-128"/>
                      </a:endParaRPr>
                    </a:p>
                  </a:txBody>
                  <a:tcPr marL="13335" marR="13335" marT="13335" marB="0">
                    <a:lnT w="12700" cmpd="sng">
                      <a:noFill/>
                    </a:lnT>
                  </a:tcPr>
                </a:tc>
                <a:tc>
                  <a:txBody>
                    <a:bodyPr/>
                    <a:lstStyle/>
                    <a:p>
                      <a:pPr algn="ctr" fontAlgn="b"/>
                      <a:r>
                        <a:rPr lang="en-US" altLang="ja-JP" sz="1500" u="none" strike="noStrike" dirty="0">
                          <a:effectLst/>
                          <a:latin typeface="Meiryo UI" panose="020B0604030504040204" pitchFamily="50" charset="-128"/>
                          <a:ea typeface="Meiryo UI" panose="020B0604030504040204" pitchFamily="50" charset="-128"/>
                        </a:rPr>
                        <a:t>[</a:t>
                      </a:r>
                      <a:r>
                        <a:rPr lang="ja-JP" altLang="en-US" sz="1500" u="none" strike="noStrike" dirty="0">
                          <a:effectLst/>
                          <a:latin typeface="Meiryo UI" panose="020B0604030504040204" pitchFamily="50" charset="-128"/>
                          <a:ea typeface="Meiryo UI" panose="020B0604030504040204" pitchFamily="50" charset="-128"/>
                        </a:rPr>
                        <a:t>年</a:t>
                      </a:r>
                      <a:r>
                        <a:rPr lang="en-US" altLang="ja-JP" sz="1500" u="none" strike="noStrike" dirty="0">
                          <a:effectLst/>
                          <a:latin typeface="Meiryo UI" panose="020B0604030504040204" pitchFamily="50" charset="-128"/>
                          <a:ea typeface="Meiryo UI" panose="020B0604030504040204" pitchFamily="50" charset="-128"/>
                        </a:rPr>
                        <a:t>]</a:t>
                      </a:r>
                      <a:endParaRPr lang="en-US" altLang="ja-JP" sz="1500" b="0" i="0" u="none" strike="noStrike" dirty="0">
                        <a:solidFill>
                          <a:srgbClr val="000000"/>
                        </a:solidFill>
                        <a:effectLst/>
                        <a:latin typeface="Meiryo UI" panose="020B0604030504040204" pitchFamily="50" charset="-128"/>
                        <a:ea typeface="Meiryo UI" panose="020B0604030504040204" pitchFamily="50" charset="-128"/>
                      </a:endParaRPr>
                    </a:p>
                  </a:txBody>
                  <a:tcPr marL="13335" marR="13335" marT="13335" marB="0">
                    <a:lnT w="12700" cmpd="sng">
                      <a:noFill/>
                    </a:lnT>
                  </a:tcPr>
                </a:tc>
                <a:tc>
                  <a:txBody>
                    <a:bodyPr/>
                    <a:lstStyle/>
                    <a:p>
                      <a:pPr algn="ctr" fontAlgn="b"/>
                      <a:r>
                        <a:rPr lang="en-US" altLang="ja-JP" sz="1500" u="none" strike="noStrike" dirty="0">
                          <a:effectLst/>
                          <a:latin typeface="Meiryo UI" panose="020B0604030504040204" pitchFamily="50" charset="-128"/>
                          <a:ea typeface="Meiryo UI" panose="020B0604030504040204" pitchFamily="50" charset="-128"/>
                        </a:rPr>
                        <a:t>[</a:t>
                      </a:r>
                      <a:r>
                        <a:rPr lang="ja-JP" altLang="en-US" sz="1500" u="none" strike="noStrike" dirty="0">
                          <a:effectLst/>
                          <a:latin typeface="Meiryo UI" panose="020B0604030504040204" pitchFamily="50" charset="-128"/>
                          <a:ea typeface="Meiryo UI" panose="020B0604030504040204" pitchFamily="50" charset="-128"/>
                        </a:rPr>
                        <a:t>年</a:t>
                      </a:r>
                      <a:r>
                        <a:rPr lang="en-US" altLang="ja-JP" sz="1500" u="none" strike="noStrike" dirty="0">
                          <a:effectLst/>
                          <a:latin typeface="Meiryo UI" panose="020B0604030504040204" pitchFamily="50" charset="-128"/>
                          <a:ea typeface="Meiryo UI" panose="020B0604030504040204" pitchFamily="50" charset="-128"/>
                        </a:rPr>
                        <a:t>]</a:t>
                      </a:r>
                      <a:endParaRPr lang="en-US" altLang="ja-JP" sz="1500" b="0" i="0" u="none" strike="noStrike" dirty="0">
                        <a:solidFill>
                          <a:srgbClr val="000000"/>
                        </a:solidFill>
                        <a:effectLst/>
                        <a:latin typeface="Meiryo UI" panose="020B0604030504040204" pitchFamily="50" charset="-128"/>
                        <a:ea typeface="Meiryo UI" panose="020B0604030504040204" pitchFamily="50" charset="-128"/>
                      </a:endParaRPr>
                    </a:p>
                  </a:txBody>
                  <a:tcPr marL="13335" marR="13335" marT="13335" marB="0">
                    <a:lnT w="12700" cmpd="sng">
                      <a:noFill/>
                    </a:lnT>
                  </a:tcPr>
                </a:tc>
                <a:extLst>
                  <a:ext uri="{0D108BD9-81ED-4DB2-BD59-A6C34878D82A}">
                    <a16:rowId xmlns:a16="http://schemas.microsoft.com/office/drawing/2014/main" val="2708660197"/>
                  </a:ext>
                </a:extLst>
              </a:tr>
              <a:tr h="352800">
                <a:tc>
                  <a:txBody>
                    <a:bodyPr/>
                    <a:lstStyle/>
                    <a:p>
                      <a:pPr algn="ctr" fontAlgn="b"/>
                      <a:r>
                        <a:rPr lang="en-US" altLang="ja-JP" sz="1500" u="none" strike="noStrike" dirty="0">
                          <a:effectLst/>
                          <a:latin typeface="Meiryo UI" panose="020B0604030504040204" pitchFamily="50" charset="-128"/>
                          <a:ea typeface="Meiryo UI" panose="020B0604030504040204" pitchFamily="50" charset="-128"/>
                        </a:rPr>
                        <a:t>102,106</a:t>
                      </a:r>
                      <a:endParaRPr lang="en-US" altLang="ja-JP" sz="1500" b="0" i="0" u="none" strike="noStrike" dirty="0">
                        <a:solidFill>
                          <a:srgbClr val="000000"/>
                        </a:solidFill>
                        <a:effectLst/>
                        <a:latin typeface="Meiryo UI" panose="020B0604030504040204" pitchFamily="50" charset="-128"/>
                        <a:ea typeface="Meiryo UI" panose="020B0604030504040204" pitchFamily="50" charset="-128"/>
                      </a:endParaRPr>
                    </a:p>
                  </a:txBody>
                  <a:tcPr marL="13335" marR="13335" marT="13335" marB="0" anchor="ctr"/>
                </a:tc>
                <a:tc>
                  <a:txBody>
                    <a:bodyPr/>
                    <a:lstStyle/>
                    <a:p>
                      <a:pPr algn="ctr" fontAlgn="b"/>
                      <a:r>
                        <a:rPr lang="en-US" altLang="ja-JP" sz="1500" u="none" strike="noStrike" dirty="0">
                          <a:effectLst/>
                          <a:latin typeface="Meiryo UI" panose="020B0604030504040204" pitchFamily="50" charset="-128"/>
                          <a:ea typeface="Meiryo UI" panose="020B0604030504040204" pitchFamily="50" charset="-128"/>
                        </a:rPr>
                        <a:t>68,070</a:t>
                      </a:r>
                      <a:endParaRPr lang="en-US" altLang="ja-JP" sz="1500" b="0" i="0" u="none" strike="noStrike" dirty="0">
                        <a:solidFill>
                          <a:srgbClr val="000000"/>
                        </a:solidFill>
                        <a:effectLst/>
                        <a:latin typeface="Meiryo UI" panose="020B0604030504040204" pitchFamily="50" charset="-128"/>
                        <a:ea typeface="Meiryo UI" panose="020B0604030504040204" pitchFamily="50" charset="-128"/>
                      </a:endParaRPr>
                    </a:p>
                  </a:txBody>
                  <a:tcPr marL="13335" marR="13335" marT="13335" marB="0" anchor="ctr"/>
                </a:tc>
                <a:tc>
                  <a:txBody>
                    <a:bodyPr/>
                    <a:lstStyle/>
                    <a:p>
                      <a:pPr algn="ctr" fontAlgn="b"/>
                      <a:r>
                        <a:rPr lang="en-US" altLang="ja-JP" sz="1500" u="none" strike="noStrike" dirty="0">
                          <a:effectLst/>
                          <a:latin typeface="Meiryo UI" panose="020B0604030504040204" pitchFamily="50" charset="-128"/>
                          <a:ea typeface="Meiryo UI" panose="020B0604030504040204" pitchFamily="50" charset="-128"/>
                        </a:rPr>
                        <a:t>2,416</a:t>
                      </a:r>
                      <a:endParaRPr lang="en-US" altLang="ja-JP" sz="1500" b="0" i="0" u="none" strike="noStrike" dirty="0">
                        <a:solidFill>
                          <a:srgbClr val="000000"/>
                        </a:solidFill>
                        <a:effectLst/>
                        <a:latin typeface="Meiryo UI" panose="020B0604030504040204" pitchFamily="50" charset="-128"/>
                        <a:ea typeface="Meiryo UI" panose="020B0604030504040204" pitchFamily="50" charset="-128"/>
                      </a:endParaRPr>
                    </a:p>
                  </a:txBody>
                  <a:tcPr marL="13335" marR="13335" marT="13335" marB="0" anchor="ctr"/>
                </a:tc>
                <a:tc>
                  <a:txBody>
                    <a:bodyPr/>
                    <a:lstStyle/>
                    <a:p>
                      <a:pPr algn="ctr" fontAlgn="b"/>
                      <a:r>
                        <a:rPr lang="en-US" altLang="ja-JP" sz="1500" b="1" u="sng" strike="noStrike" dirty="0">
                          <a:effectLst/>
                          <a:latin typeface="Meiryo UI" panose="020B0604030504040204" pitchFamily="50" charset="-128"/>
                          <a:ea typeface="Meiryo UI" panose="020B0604030504040204" pitchFamily="50" charset="-128"/>
                        </a:rPr>
                        <a:t>37.0</a:t>
                      </a:r>
                      <a:endParaRPr lang="en-US" altLang="ja-JP" sz="1500" b="1" i="0" u="sng" strike="noStrike" dirty="0">
                        <a:solidFill>
                          <a:srgbClr val="000000"/>
                        </a:solidFill>
                        <a:effectLst/>
                        <a:latin typeface="Meiryo UI" panose="020B0604030504040204" pitchFamily="50" charset="-128"/>
                        <a:ea typeface="Meiryo UI" panose="020B0604030504040204" pitchFamily="50" charset="-128"/>
                      </a:endParaRPr>
                    </a:p>
                  </a:txBody>
                  <a:tcPr marL="13335" marR="13335" marT="13335" marB="0" anchor="ctr"/>
                </a:tc>
                <a:tc>
                  <a:txBody>
                    <a:bodyPr/>
                    <a:lstStyle/>
                    <a:p>
                      <a:pPr algn="ctr" fontAlgn="b"/>
                      <a:r>
                        <a:rPr lang="en-US" altLang="ja-JP" sz="1500" u="none" strike="noStrike" dirty="0">
                          <a:effectLst/>
                          <a:latin typeface="Meiryo UI" panose="020B0604030504040204" pitchFamily="50" charset="-128"/>
                          <a:ea typeface="Meiryo UI" panose="020B0604030504040204" pitchFamily="50" charset="-128"/>
                        </a:rPr>
                        <a:t>12.3</a:t>
                      </a:r>
                      <a:endParaRPr lang="en-US" altLang="ja-JP" sz="1500" b="0" i="0" u="none" strike="noStrike" dirty="0">
                        <a:solidFill>
                          <a:srgbClr val="000000"/>
                        </a:solidFill>
                        <a:effectLst/>
                        <a:latin typeface="Meiryo UI" panose="020B0604030504040204" pitchFamily="50" charset="-128"/>
                        <a:ea typeface="Meiryo UI" panose="020B0604030504040204" pitchFamily="50" charset="-128"/>
                      </a:endParaRPr>
                    </a:p>
                  </a:txBody>
                  <a:tcPr marL="13335" marR="13335" marT="13335" marB="0" anchor="ctr"/>
                </a:tc>
                <a:extLst>
                  <a:ext uri="{0D108BD9-81ED-4DB2-BD59-A6C34878D82A}">
                    <a16:rowId xmlns:a16="http://schemas.microsoft.com/office/drawing/2014/main" val="1143979582"/>
                  </a:ext>
                </a:extLst>
              </a:tr>
            </a:tbl>
          </a:graphicData>
        </a:graphic>
      </p:graphicFrame>
      <p:sp>
        <p:nvSpPr>
          <p:cNvPr id="18" name="正方形/長方形 17"/>
          <p:cNvSpPr/>
          <p:nvPr/>
        </p:nvSpPr>
        <p:spPr>
          <a:xfrm>
            <a:off x="6789501" y="7285396"/>
            <a:ext cx="5622205" cy="2051708"/>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7793" indent="-117793"/>
            <a:r>
              <a:rPr lang="ja-JP" altLang="en-US" sz="1960" b="1" dirty="0">
                <a:solidFill>
                  <a:schemeClr val="tx1"/>
                </a:solidFill>
                <a:latin typeface="Meiryo UI" panose="020B0604030504040204" pitchFamily="50" charset="-128"/>
                <a:ea typeface="Meiryo UI" panose="020B0604030504040204" pitchFamily="50" charset="-128"/>
              </a:rPr>
              <a:t>・今後</a:t>
            </a:r>
            <a:r>
              <a:rPr lang="en-US" altLang="ja-JP" sz="1960" b="1" dirty="0">
                <a:solidFill>
                  <a:schemeClr val="tx1"/>
                </a:solidFill>
                <a:latin typeface="Meiryo UI" panose="020B0604030504040204" pitchFamily="50" charset="-128"/>
                <a:ea typeface="Meiryo UI" panose="020B0604030504040204" pitchFamily="50" charset="-128"/>
              </a:rPr>
              <a:t>10</a:t>
            </a:r>
            <a:r>
              <a:rPr lang="ja-JP" altLang="en-US" sz="1960" b="1" dirty="0">
                <a:solidFill>
                  <a:schemeClr val="tx1"/>
                </a:solidFill>
                <a:latin typeface="Meiryo UI" panose="020B0604030504040204" pitchFamily="50" charset="-128"/>
                <a:ea typeface="Meiryo UI" panose="020B0604030504040204" pitchFamily="50" charset="-128"/>
              </a:rPr>
              <a:t>年以内を目途に新築・改築予定の施設の必要経費をもとに、府有施設全体の</a:t>
            </a:r>
            <a:r>
              <a:rPr lang="en-US" altLang="ja-JP" sz="1960" b="1" dirty="0">
                <a:solidFill>
                  <a:schemeClr val="tx1"/>
                </a:solidFill>
                <a:latin typeface="Meiryo UI" panose="020B0604030504040204" pitchFamily="50" charset="-128"/>
                <a:ea typeface="Meiryo UI" panose="020B0604030504040204" pitchFamily="50" charset="-128"/>
              </a:rPr>
              <a:t>ZEB</a:t>
            </a:r>
            <a:r>
              <a:rPr lang="ja-JP" altLang="en-US" sz="1960" b="1" dirty="0">
                <a:solidFill>
                  <a:schemeClr val="tx1"/>
                </a:solidFill>
                <a:latin typeface="Meiryo UI" panose="020B0604030504040204" pitchFamily="50" charset="-128"/>
                <a:ea typeface="Meiryo UI" panose="020B0604030504040204" pitchFamily="50" charset="-128"/>
              </a:rPr>
              <a:t>化方針を優先順位も含めて検討する</a:t>
            </a:r>
          </a:p>
          <a:p>
            <a:pPr marL="255588" indent="-255588">
              <a:lnSpc>
                <a:spcPts val="1120"/>
              </a:lnSpc>
            </a:pPr>
            <a:endParaRPr lang="ja-JP" altLang="en-US" sz="1960" b="1" dirty="0">
              <a:solidFill>
                <a:schemeClr val="tx1"/>
              </a:solidFill>
              <a:latin typeface="Meiryo UI" panose="020B0604030504040204" pitchFamily="50" charset="-128"/>
              <a:ea typeface="Meiryo UI" panose="020B0604030504040204" pitchFamily="50" charset="-128"/>
            </a:endParaRPr>
          </a:p>
          <a:p>
            <a:pPr marL="117793" indent="-117793"/>
            <a:r>
              <a:rPr lang="ja-JP" altLang="en-US" sz="1960" b="1" dirty="0">
                <a:solidFill>
                  <a:schemeClr val="tx1"/>
                </a:solidFill>
                <a:latin typeface="Meiryo UI" panose="020B0604030504040204" pitchFamily="50" charset="-128"/>
                <a:ea typeface="Meiryo UI" panose="020B0604030504040204" pitchFamily="50" charset="-128"/>
              </a:rPr>
              <a:t>・今後新築・改築の基本設計業務が本格化する寝屋川高校等において、</a:t>
            </a:r>
            <a:r>
              <a:rPr lang="en-US" altLang="ja-JP" sz="1960" b="1" dirty="0">
                <a:solidFill>
                  <a:schemeClr val="tx1"/>
                </a:solidFill>
                <a:latin typeface="Meiryo UI" panose="020B0604030504040204" pitchFamily="50" charset="-128"/>
                <a:ea typeface="Meiryo UI" panose="020B0604030504040204" pitchFamily="50" charset="-128"/>
              </a:rPr>
              <a:t>ZEB</a:t>
            </a:r>
            <a:r>
              <a:rPr lang="ja-JP" altLang="en-US" sz="1960" b="1" dirty="0">
                <a:solidFill>
                  <a:schemeClr val="tx1"/>
                </a:solidFill>
                <a:latin typeface="Meiryo UI" panose="020B0604030504040204" pitchFamily="50" charset="-128"/>
                <a:ea typeface="Meiryo UI" panose="020B0604030504040204" pitchFamily="50" charset="-128"/>
              </a:rPr>
              <a:t>化を検討していく</a:t>
            </a:r>
          </a:p>
        </p:txBody>
      </p:sp>
      <p:sp>
        <p:nvSpPr>
          <p:cNvPr id="12" name="スライド番号プレースホルダー 1"/>
          <p:cNvSpPr>
            <a:spLocks noGrp="1"/>
          </p:cNvSpPr>
          <p:nvPr>
            <p:ph type="sldNum" sz="quarter" idx="12"/>
          </p:nvPr>
        </p:nvSpPr>
        <p:spPr>
          <a:xfrm>
            <a:off x="12071506" y="8858326"/>
            <a:ext cx="680400" cy="680400"/>
          </a:xfrm>
        </p:spPr>
        <p:txBody>
          <a:bodyPr/>
          <a:lstStyle/>
          <a:p>
            <a:fld id="{260D7C64-4B75-47CE-A9E9-B75BE436869C}" type="slidenum">
              <a:rPr kumimoji="1" lang="ja-JP" altLang="en-US" smtClean="0"/>
              <a:t>7</a:t>
            </a:fld>
            <a:endParaRPr kumimoji="1" lang="ja-JP" altLang="en-US" dirty="0"/>
          </a:p>
        </p:txBody>
      </p:sp>
      <p:sp>
        <p:nvSpPr>
          <p:cNvPr id="13" name="正方形/長方形 12"/>
          <p:cNvSpPr/>
          <p:nvPr/>
        </p:nvSpPr>
        <p:spPr>
          <a:xfrm>
            <a:off x="91303" y="120079"/>
            <a:ext cx="6165481" cy="63256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400" b="1" dirty="0">
              <a:solidFill>
                <a:schemeClr val="bg1"/>
              </a:solidFill>
              <a:latin typeface="Meiryo UI" panose="020B0604030504040204" pitchFamily="50" charset="-128"/>
              <a:ea typeface="Meiryo UI" panose="020B0604030504040204" pitchFamily="50" charset="-128"/>
            </a:endParaRPr>
          </a:p>
          <a:p>
            <a:r>
              <a:rPr lang="ja-JP" altLang="en-US" sz="2400" b="1" dirty="0">
                <a:solidFill>
                  <a:schemeClr val="bg1"/>
                </a:solidFill>
                <a:latin typeface="Meiryo UI" panose="020B0604030504040204" pitchFamily="50" charset="-128"/>
                <a:ea typeface="Meiryo UI" panose="020B0604030504040204" pitchFamily="50" charset="-128"/>
              </a:rPr>
              <a:t>　脱炭素化の推進に向けた府の取組みについて</a:t>
            </a:r>
            <a:endParaRPr lang="ja-JP" altLang="ja-JP" sz="2400" b="1" dirty="0">
              <a:solidFill>
                <a:schemeClr val="bg1"/>
              </a:solidFill>
              <a:latin typeface="Meiryo UI" panose="020B0604030504040204" pitchFamily="50" charset="-128"/>
              <a:ea typeface="Meiryo UI" panose="020B0604030504040204" pitchFamily="50" charset="-128"/>
            </a:endParaRPr>
          </a:p>
          <a:p>
            <a:pPr algn="ctr"/>
            <a:endParaRPr kumimoji="1" lang="ja-JP" altLang="en-US" sz="2400" b="1" dirty="0">
              <a:latin typeface="Meiryo UI" panose="020B0604030504040204" pitchFamily="50" charset="-128"/>
              <a:ea typeface="Meiryo UI" panose="020B0604030504040204" pitchFamily="50" charset="-128"/>
            </a:endParaRPr>
          </a:p>
        </p:txBody>
      </p:sp>
      <p:grpSp>
        <p:nvGrpSpPr>
          <p:cNvPr id="17" name="グループ化 16"/>
          <p:cNvGrpSpPr>
            <a:grpSpLocks noChangeAspect="1"/>
          </p:cNvGrpSpPr>
          <p:nvPr/>
        </p:nvGrpSpPr>
        <p:grpSpPr>
          <a:xfrm>
            <a:off x="6400800" y="192088"/>
            <a:ext cx="5040560" cy="427112"/>
            <a:chOff x="6029203" y="46261"/>
            <a:chExt cx="5407394" cy="460777"/>
          </a:xfrm>
        </p:grpSpPr>
        <p:pic>
          <p:nvPicPr>
            <p:cNvPr id="19" name="図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9203"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図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86991"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図 1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00565"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図 3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57791" y="47840"/>
              <a:ext cx="454912"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図 2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10877" y="50579"/>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図 2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67619" y="47840"/>
              <a:ext cx="43943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図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03592" y="47840"/>
              <a:ext cx="439438"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図 2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644328" y="47840"/>
              <a:ext cx="43943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図 3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074083" y="47840"/>
              <a:ext cx="454912"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図 1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522939"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図 2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979397" y="46261"/>
              <a:ext cx="457200" cy="457200"/>
            </a:xfrm>
            <a:prstGeom prst="rect">
              <a:avLst/>
            </a:prstGeom>
          </p:spPr>
        </p:pic>
        <p:pic>
          <p:nvPicPr>
            <p:cNvPr id="30" name="図 2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941707" y="46942"/>
              <a:ext cx="458885" cy="458885"/>
            </a:xfrm>
            <a:prstGeom prst="rect">
              <a:avLst/>
            </a:prstGeom>
          </p:spPr>
        </p:pic>
      </p:grpSp>
    </p:spTree>
    <p:extLst>
      <p:ext uri="{BB962C8B-B14F-4D97-AF65-F5344CB8AC3E}">
        <p14:creationId xmlns:p14="http://schemas.microsoft.com/office/powerpoint/2010/main" val="3211585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50506" y="1004364"/>
            <a:ext cx="12097344" cy="7315641"/>
          </a:xfrm>
          <a:prstGeom prst="rect">
            <a:avLst/>
          </a:prstGeom>
        </p:spPr>
        <p:txBody>
          <a:bodyPr vert="horz" wrap="square" lIns="127998" tIns="64000" rIns="127998" bIns="64000" rtlCol="0">
            <a:spAutoFit/>
          </a:bodyPr>
          <a:lstStyle/>
          <a:p>
            <a:pPr>
              <a:lnSpc>
                <a:spcPct val="120000"/>
              </a:lnSpc>
              <a:spcBef>
                <a:spcPts val="840"/>
              </a:spcBef>
            </a:pPr>
            <a:r>
              <a:rPr lang="ja-JP" altLang="en-US" sz="3360" b="1" dirty="0">
                <a:latin typeface="Meiryo UI" panose="020B0604030504040204" pitchFamily="50" charset="-128"/>
                <a:ea typeface="Meiryo UI" panose="020B0604030504040204" pitchFamily="50" charset="-128"/>
              </a:rPr>
              <a:t>○府有施設再エネ導入</a:t>
            </a:r>
            <a:r>
              <a:rPr lang="en-US" altLang="ja-JP" sz="3360" b="1" dirty="0">
                <a:latin typeface="Meiryo UI" panose="020B0604030504040204" pitchFamily="50" charset="-128"/>
                <a:ea typeface="Meiryo UI" panose="020B0604030504040204" pitchFamily="50" charset="-128"/>
              </a:rPr>
              <a:t>WG</a:t>
            </a:r>
          </a:p>
          <a:p>
            <a:r>
              <a:rPr lang="ja-JP" altLang="en-US" sz="2800" b="1" dirty="0">
                <a:latin typeface="Meiryo UI" panose="020B0604030504040204" pitchFamily="50" charset="-128"/>
                <a:ea typeface="Meiryo UI" panose="020B0604030504040204" pitchFamily="50" charset="-128"/>
              </a:rPr>
              <a:t>　</a:t>
            </a:r>
            <a:r>
              <a:rPr lang="ja-JP" altLang="en-US" sz="2800" b="1" u="sng" dirty="0">
                <a:latin typeface="Meiryo UI" panose="020B0604030504040204" pitchFamily="50" charset="-128"/>
                <a:ea typeface="Meiryo UI" panose="020B0604030504040204" pitchFamily="50" charset="-128"/>
              </a:rPr>
              <a:t>・府有施設への太陽光発電設備の導入</a:t>
            </a:r>
            <a:endParaRPr lang="en-US" altLang="ja-JP" sz="2800" b="1" u="sng" dirty="0">
              <a:latin typeface="Meiryo UI" panose="020B0604030504040204" pitchFamily="50" charset="-128"/>
              <a:ea typeface="Meiryo UI" panose="020B0604030504040204" pitchFamily="50" charset="-128"/>
            </a:endParaRPr>
          </a:p>
          <a:p>
            <a:endParaRPr lang="en-US" altLang="ja-JP" sz="2800" dirty="0">
              <a:latin typeface="Meiryo UI" panose="020B0604030504040204" pitchFamily="50" charset="-128"/>
              <a:ea typeface="Meiryo UI" panose="020B0604030504040204" pitchFamily="50" charset="-128"/>
            </a:endParaRPr>
          </a:p>
          <a:p>
            <a:endParaRPr lang="en-US" altLang="ja-JP" sz="2800" dirty="0">
              <a:latin typeface="Meiryo UI" panose="020B0604030504040204" pitchFamily="50" charset="-128"/>
              <a:ea typeface="Meiryo UI" panose="020B0604030504040204" pitchFamily="50" charset="-128"/>
            </a:endParaRPr>
          </a:p>
          <a:p>
            <a:endParaRPr lang="en-US" altLang="ja-JP" sz="2800" dirty="0">
              <a:latin typeface="Meiryo UI" panose="020B0604030504040204" pitchFamily="50" charset="-128"/>
              <a:ea typeface="Meiryo UI" panose="020B0604030504040204" pitchFamily="50" charset="-128"/>
            </a:endParaRPr>
          </a:p>
          <a:p>
            <a:endParaRPr lang="en-US" altLang="ja-JP" sz="2800" dirty="0">
              <a:latin typeface="Meiryo UI" panose="020B0604030504040204" pitchFamily="50" charset="-128"/>
              <a:ea typeface="Meiryo UI" panose="020B0604030504040204" pitchFamily="50" charset="-128"/>
            </a:endParaRPr>
          </a:p>
          <a:p>
            <a:endParaRPr lang="en-US" altLang="ja-JP" sz="2800" dirty="0">
              <a:latin typeface="Meiryo UI" panose="020B0604030504040204" pitchFamily="50" charset="-128"/>
              <a:ea typeface="Meiryo UI" panose="020B0604030504040204" pitchFamily="50" charset="-128"/>
            </a:endParaRPr>
          </a:p>
          <a:p>
            <a:r>
              <a:rPr lang="ja-JP" altLang="en-US" sz="2800" dirty="0">
                <a:latin typeface="Meiryo UI" panose="020B0604030504040204" pitchFamily="50" charset="-128"/>
                <a:ea typeface="Meiryo UI" panose="020B0604030504040204" pitchFamily="50" charset="-128"/>
              </a:rPr>
              <a:t>　</a:t>
            </a:r>
            <a:endParaRPr lang="en-US" altLang="ja-JP" sz="2800" dirty="0">
              <a:latin typeface="Meiryo UI" panose="020B0604030504040204" pitchFamily="50" charset="-128"/>
              <a:ea typeface="Meiryo UI" panose="020B0604030504040204" pitchFamily="50" charset="-128"/>
            </a:endParaRPr>
          </a:p>
          <a:p>
            <a:endParaRPr lang="en-US" altLang="ja-JP" sz="2800" dirty="0">
              <a:latin typeface="Meiryo UI" panose="020B0604030504040204" pitchFamily="50" charset="-128"/>
              <a:ea typeface="Meiryo UI" panose="020B0604030504040204" pitchFamily="50" charset="-128"/>
            </a:endParaRPr>
          </a:p>
          <a:p>
            <a:pPr>
              <a:spcAft>
                <a:spcPts val="840"/>
              </a:spcAft>
            </a:pPr>
            <a:r>
              <a:rPr lang="ja-JP" altLang="en-US" sz="2800" b="1" dirty="0">
                <a:latin typeface="Meiryo UI" panose="020B0604030504040204" pitchFamily="50" charset="-128"/>
                <a:ea typeface="Meiryo UI" panose="020B0604030504040204" pitchFamily="50" charset="-128"/>
              </a:rPr>
              <a:t>　</a:t>
            </a:r>
            <a:r>
              <a:rPr lang="ja-JP" altLang="en-US" sz="2800" b="1" u="sng" dirty="0">
                <a:latin typeface="Meiryo UI" panose="020B0604030504040204" pitchFamily="50" charset="-128"/>
                <a:ea typeface="Meiryo UI" panose="020B0604030504040204" pitchFamily="50" charset="-128"/>
              </a:rPr>
              <a:t>・再エネ電気の調達</a:t>
            </a:r>
            <a:endParaRPr lang="en-US" altLang="ja-JP" sz="2800" dirty="0">
              <a:latin typeface="Meiryo UI" panose="020B0604030504040204" pitchFamily="50" charset="-128"/>
              <a:ea typeface="Meiryo UI" panose="020B0604030504040204" pitchFamily="50" charset="-128"/>
            </a:endParaRPr>
          </a:p>
          <a:p>
            <a:r>
              <a:rPr lang="ja-JP" altLang="en-US" sz="2800" dirty="0">
                <a:latin typeface="Meiryo UI" panose="020B0604030504040204" pitchFamily="50" charset="-128"/>
                <a:ea typeface="Meiryo UI" panose="020B0604030504040204" pitchFamily="50" charset="-128"/>
              </a:rPr>
              <a:t>　（</a:t>
            </a:r>
            <a:r>
              <a:rPr lang="en-US" altLang="ja-JP" sz="2800" dirty="0">
                <a:latin typeface="Meiryo UI" panose="020B0604030504040204" pitchFamily="50" charset="-128"/>
                <a:ea typeface="Meiryo UI" panose="020B0604030504040204" pitchFamily="50" charset="-128"/>
              </a:rPr>
              <a:t>R5</a:t>
            </a:r>
            <a:r>
              <a:rPr lang="ja-JP" altLang="en-US" sz="2800" dirty="0">
                <a:latin typeface="Meiryo UI" panose="020B0604030504040204" pitchFamily="50" charset="-128"/>
                <a:ea typeface="Meiryo UI" panose="020B0604030504040204" pitchFamily="50" charset="-128"/>
              </a:rPr>
              <a:t>における再エネ電気の調達について）</a:t>
            </a:r>
            <a:endParaRPr lang="en-US" altLang="ja-JP" sz="2800" dirty="0">
              <a:latin typeface="Meiryo UI" panose="020B0604030504040204" pitchFamily="50" charset="-128"/>
              <a:ea typeface="Meiryo UI" panose="020B0604030504040204" pitchFamily="50" charset="-128"/>
            </a:endParaRPr>
          </a:p>
          <a:p>
            <a:pPr marL="506730" indent="-506730" defTabSz="1280160">
              <a:defRPr/>
            </a:pPr>
            <a:r>
              <a:rPr lang="ja-JP" altLang="en-US" sz="2800" dirty="0">
                <a:latin typeface="Meiryo UI" panose="020B0604030504040204" pitchFamily="50" charset="-128"/>
                <a:ea typeface="Meiryo UI" panose="020B0604030504040204" pitchFamily="50" charset="-128"/>
              </a:rPr>
              <a:t>　　電力価格の高騰など状況が厳しい中、</a:t>
            </a:r>
            <a:r>
              <a:rPr lang="en-US" altLang="ja-JP" sz="2800" dirty="0">
                <a:latin typeface="Meiryo UI" panose="020B0604030504040204" pitchFamily="50" charset="-128"/>
                <a:ea typeface="Meiryo UI" panose="020B0604030504040204" pitchFamily="50" charset="-128"/>
              </a:rPr>
              <a:t>R5</a:t>
            </a:r>
            <a:r>
              <a:rPr lang="ja-JP" altLang="en-US" sz="2800" dirty="0">
                <a:latin typeface="Meiryo UI" panose="020B0604030504040204" pitchFamily="50" charset="-128"/>
                <a:ea typeface="Meiryo UI" panose="020B0604030504040204" pitchFamily="50" charset="-128"/>
              </a:rPr>
              <a:t>年度供給分の電気調達については、引き続き大手前庁舎で再エネ電気の調達を確保</a:t>
            </a:r>
            <a:endParaRPr lang="en-US" altLang="ja-JP" sz="2800" dirty="0">
              <a:latin typeface="Meiryo UI" panose="020B0604030504040204" pitchFamily="50" charset="-128"/>
              <a:ea typeface="Meiryo UI" panose="020B0604030504040204" pitchFamily="50" charset="-128"/>
            </a:endParaRPr>
          </a:p>
          <a:p>
            <a:pPr marL="506730" indent="-506730" defTabSz="1280160">
              <a:defRPr/>
            </a:pPr>
            <a:endParaRPr lang="en-US" altLang="ja-JP" sz="2800" dirty="0">
              <a:latin typeface="Meiryo UI" panose="020B0604030504040204" pitchFamily="50" charset="-128"/>
              <a:ea typeface="Meiryo UI" panose="020B0604030504040204" pitchFamily="50" charset="-128"/>
            </a:endParaRPr>
          </a:p>
          <a:p>
            <a:pPr marL="253365" indent="-253365" defTabSz="1280160">
              <a:defRPr/>
            </a:pPr>
            <a:r>
              <a:rPr lang="ja-JP" altLang="en-US" sz="2800" dirty="0">
                <a:latin typeface="Meiryo UI" panose="020B0604030504040204" pitchFamily="50" charset="-128"/>
                <a:ea typeface="Meiryo UI" panose="020B0604030504040204" pitchFamily="50" charset="-128"/>
              </a:rPr>
              <a:t>　（</a:t>
            </a:r>
            <a:r>
              <a:rPr lang="en-US" altLang="ja-JP" sz="2800" dirty="0">
                <a:latin typeface="Meiryo UI" panose="020B0604030504040204" pitchFamily="50" charset="-128"/>
                <a:ea typeface="Meiryo UI" panose="020B0604030504040204" pitchFamily="50" charset="-128"/>
              </a:rPr>
              <a:t>R6</a:t>
            </a:r>
            <a:r>
              <a:rPr lang="ja-JP" altLang="en-US" sz="2800" dirty="0">
                <a:latin typeface="Meiryo UI" panose="020B0604030504040204" pitchFamily="50" charset="-128"/>
                <a:ea typeface="Meiryo UI" panose="020B0604030504040204" pitchFamily="50" charset="-128"/>
              </a:rPr>
              <a:t>年度以降の調達に向けた検討）</a:t>
            </a:r>
            <a:endParaRPr lang="en-US" altLang="ja-JP" sz="2800" dirty="0">
              <a:latin typeface="Meiryo UI" panose="020B0604030504040204" pitchFamily="50" charset="-128"/>
              <a:ea typeface="Meiryo UI" panose="020B0604030504040204" pitchFamily="50" charset="-128"/>
            </a:endParaRPr>
          </a:p>
          <a:p>
            <a:pPr defTabSz="1280160">
              <a:defRPr/>
            </a:pPr>
            <a:r>
              <a:rPr lang="ja-JP" altLang="en-US" sz="2800" dirty="0">
                <a:latin typeface="Meiryo UI" panose="020B0604030504040204" pitchFamily="50" charset="-128"/>
                <a:ea typeface="Meiryo UI" panose="020B0604030504040204" pitchFamily="50" charset="-128"/>
              </a:rPr>
              <a:t>　　電気調達を取り巻く状況を踏まえて対象施設の拡大等を検討</a:t>
            </a:r>
            <a:endParaRPr lang="en-US" altLang="ja-JP" sz="2800" dirty="0">
              <a:latin typeface="Meiryo UI" panose="020B0604030504040204" pitchFamily="50" charset="-128"/>
              <a:ea typeface="Meiryo UI" panose="020B0604030504040204" pitchFamily="50" charset="-128"/>
            </a:endParaRPr>
          </a:p>
        </p:txBody>
      </p:sp>
      <p:sp>
        <p:nvSpPr>
          <p:cNvPr id="2" name="正方形/長方形 1"/>
          <p:cNvSpPr/>
          <p:nvPr/>
        </p:nvSpPr>
        <p:spPr>
          <a:xfrm>
            <a:off x="711409" y="2659537"/>
            <a:ext cx="3528392" cy="1411357"/>
          </a:xfrm>
          <a:prstGeom prst="rect">
            <a:avLst/>
          </a:prstGeom>
          <a:solidFill>
            <a:schemeClr val="accent4">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Meiryo UI" panose="020B0604030504040204" pitchFamily="50" charset="-128"/>
                <a:ea typeface="Meiryo UI" panose="020B0604030504040204" pitchFamily="50" charset="-128"/>
              </a:rPr>
              <a:t>ポテンシャル調査</a:t>
            </a:r>
            <a:endParaRPr lang="en-US" altLang="ja-JP" sz="2800" dirty="0">
              <a:solidFill>
                <a:schemeClr val="tx1"/>
              </a:solidFill>
              <a:latin typeface="Meiryo UI" panose="020B0604030504040204" pitchFamily="50" charset="-128"/>
              <a:ea typeface="Meiryo UI" panose="020B0604030504040204" pitchFamily="50" charset="-128"/>
            </a:endParaRPr>
          </a:p>
          <a:p>
            <a:pPr algn="ctr">
              <a:spcBef>
                <a:spcPts val="840"/>
              </a:spcBef>
            </a:pPr>
            <a:r>
              <a:rPr lang="ja-JP" altLang="en-US" sz="2000" dirty="0">
                <a:solidFill>
                  <a:schemeClr val="tx1"/>
                </a:solidFill>
                <a:latin typeface="Meiryo UI" panose="020B0604030504040204" pitchFamily="50" charset="-128"/>
                <a:ea typeface="Meiryo UI" panose="020B0604030504040204" pitchFamily="50" charset="-128"/>
              </a:rPr>
              <a:t>（耐震性能</a:t>
            </a:r>
            <a:r>
              <a:rPr lang="en-US" altLang="ja-JP" sz="2000" dirty="0">
                <a:solidFill>
                  <a:schemeClr val="tx1"/>
                </a:solidFill>
                <a:latin typeface="Meiryo UI" panose="020B0604030504040204" pitchFamily="50" charset="-128"/>
                <a:ea typeface="Meiryo UI" panose="020B0604030504040204" pitchFamily="50" charset="-128"/>
              </a:rPr>
              <a:t>,</a:t>
            </a:r>
            <a:r>
              <a:rPr lang="ja-JP" altLang="en-US" sz="2000" dirty="0">
                <a:solidFill>
                  <a:schemeClr val="tx1"/>
                </a:solidFill>
                <a:latin typeface="Meiryo UI" panose="020B0604030504040204" pitchFamily="50" charset="-128"/>
                <a:ea typeface="Meiryo UI" panose="020B0604030504040204" pitchFamily="50" charset="-128"/>
              </a:rPr>
              <a:t>屋根形状等）</a:t>
            </a:r>
          </a:p>
        </p:txBody>
      </p:sp>
      <p:sp>
        <p:nvSpPr>
          <p:cNvPr id="6" name="正方形/長方形 5"/>
          <p:cNvSpPr/>
          <p:nvPr/>
        </p:nvSpPr>
        <p:spPr>
          <a:xfrm>
            <a:off x="5086384" y="2659537"/>
            <a:ext cx="6254165" cy="1411357"/>
          </a:xfrm>
          <a:prstGeom prst="rect">
            <a:avLst/>
          </a:prstGeom>
          <a:solidFill>
            <a:schemeClr val="accent4">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0033" indent="-260033"/>
            <a:r>
              <a:rPr lang="ja-JP" altLang="en-US" sz="2800" dirty="0">
                <a:solidFill>
                  <a:schemeClr val="tx1"/>
                </a:solidFill>
                <a:latin typeface="Meiryo UI" panose="020B0604030504040204" pitchFamily="50" charset="-128"/>
                <a:ea typeface="Meiryo UI" panose="020B0604030504040204" pitchFamily="50" charset="-128"/>
              </a:rPr>
              <a:t>・候補となる施設について個別に調整</a:t>
            </a:r>
            <a:endParaRPr lang="en-US" altLang="ja-JP" sz="2800" dirty="0">
              <a:solidFill>
                <a:schemeClr val="tx1"/>
              </a:solidFill>
              <a:latin typeface="Meiryo UI" panose="020B0604030504040204" pitchFamily="50" charset="-128"/>
              <a:ea typeface="Meiryo UI" panose="020B0604030504040204" pitchFamily="50" charset="-128"/>
            </a:endParaRPr>
          </a:p>
          <a:p>
            <a:pPr marL="260033" indent="-260033"/>
            <a:r>
              <a:rPr lang="ja-JP" altLang="en-US" sz="2800" dirty="0">
                <a:solidFill>
                  <a:schemeClr val="tx1"/>
                </a:solidFill>
                <a:latin typeface="Meiryo UI" panose="020B0604030504040204" pitchFamily="50" charset="-128"/>
                <a:ea typeface="Meiryo UI" panose="020B0604030504040204" pitchFamily="50" charset="-128"/>
              </a:rPr>
              <a:t>・国交付金や</a:t>
            </a:r>
            <a:r>
              <a:rPr lang="en-US" altLang="ja-JP" sz="2800" dirty="0">
                <a:solidFill>
                  <a:schemeClr val="tx1"/>
                </a:solidFill>
                <a:latin typeface="Meiryo UI" panose="020B0604030504040204" pitchFamily="50" charset="-128"/>
                <a:ea typeface="Meiryo UI" panose="020B0604030504040204" pitchFamily="50" charset="-128"/>
              </a:rPr>
              <a:t>PPA</a:t>
            </a:r>
            <a:r>
              <a:rPr lang="ja-JP" altLang="en-US" sz="2800" dirty="0">
                <a:solidFill>
                  <a:schemeClr val="tx1"/>
                </a:solidFill>
                <a:latin typeface="Meiryo UI" panose="020B0604030504040204" pitchFamily="50" charset="-128"/>
                <a:ea typeface="Meiryo UI" panose="020B0604030504040204" pitchFamily="50" charset="-128"/>
              </a:rPr>
              <a:t>モデル</a:t>
            </a:r>
            <a:r>
              <a:rPr lang="en-US" altLang="ja-JP" sz="2800" baseline="26000" dirty="0">
                <a:solidFill>
                  <a:schemeClr val="tx1"/>
                </a:solidFill>
                <a:latin typeface="Meiryo UI" panose="020B0604030504040204" pitchFamily="50" charset="-128"/>
                <a:ea typeface="Meiryo UI" panose="020B0604030504040204" pitchFamily="50" charset="-128"/>
              </a:rPr>
              <a:t>※</a:t>
            </a:r>
            <a:r>
              <a:rPr lang="ja-JP" altLang="en-US" sz="2800" dirty="0">
                <a:solidFill>
                  <a:schemeClr val="tx1"/>
                </a:solidFill>
                <a:latin typeface="Meiryo UI" panose="020B0604030504040204" pitchFamily="50" charset="-128"/>
                <a:ea typeface="Meiryo UI" panose="020B0604030504040204" pitchFamily="50" charset="-128"/>
              </a:rPr>
              <a:t>の活用を検討</a:t>
            </a:r>
            <a:endParaRPr lang="en-US" altLang="ja-JP" sz="2800" dirty="0">
              <a:solidFill>
                <a:schemeClr val="tx1"/>
              </a:solidFill>
              <a:latin typeface="Meiryo UI" panose="020B0604030504040204" pitchFamily="50" charset="-128"/>
              <a:ea typeface="Meiryo UI" panose="020B0604030504040204" pitchFamily="50" charset="-128"/>
            </a:endParaRPr>
          </a:p>
        </p:txBody>
      </p:sp>
      <p:sp>
        <p:nvSpPr>
          <p:cNvPr id="4" name="右矢印 3"/>
          <p:cNvSpPr/>
          <p:nvPr/>
        </p:nvSpPr>
        <p:spPr>
          <a:xfrm>
            <a:off x="4340612" y="2911565"/>
            <a:ext cx="403245" cy="907301"/>
          </a:xfrm>
          <a:prstGeom prst="rightArrow">
            <a:avLst/>
          </a:prstGeom>
          <a:solidFill>
            <a:srgbClr val="00B0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608" dirty="0"/>
          </a:p>
        </p:txBody>
      </p:sp>
      <p:sp>
        <p:nvSpPr>
          <p:cNvPr id="5" name="テキスト ボックス 4"/>
          <p:cNvSpPr txBox="1"/>
          <p:nvPr/>
        </p:nvSpPr>
        <p:spPr>
          <a:xfrm>
            <a:off x="1607765" y="2179509"/>
            <a:ext cx="7690018" cy="542889"/>
          </a:xfrm>
          <a:prstGeom prst="rect">
            <a:avLst/>
          </a:prstGeom>
        </p:spPr>
        <p:txBody>
          <a:bodyPr vert="horz" wrap="none" lIns="127998" tIns="64000" rIns="127998" bIns="64000" rtlCol="0">
            <a:spAutoFit/>
          </a:bodyPr>
          <a:lstStyle/>
          <a:p>
            <a:pPr>
              <a:lnSpc>
                <a:spcPct val="120000"/>
              </a:lnSpc>
              <a:spcBef>
                <a:spcPts val="840"/>
              </a:spcBef>
            </a:pPr>
            <a:r>
              <a:rPr lang="en-US" altLang="ja-JP" sz="2240" dirty="0">
                <a:latin typeface="Meiryo UI" panose="020B0604030504040204" pitchFamily="50" charset="-128"/>
                <a:ea typeface="Meiryo UI" panose="020B0604030504040204" pitchFamily="50" charset="-128"/>
              </a:rPr>
              <a:t>R</a:t>
            </a:r>
            <a:r>
              <a:rPr lang="ja-JP" altLang="en-US" sz="2240" dirty="0">
                <a:latin typeface="Meiryo UI" panose="020B0604030504040204" pitchFamily="50" charset="-128"/>
                <a:ea typeface="Meiryo UI" panose="020B0604030504040204" pitchFamily="50" charset="-128"/>
              </a:rPr>
              <a:t>５年</a:t>
            </a:r>
            <a:r>
              <a:rPr lang="en-US" altLang="ja-JP" sz="2240" dirty="0">
                <a:latin typeface="Meiryo UI" panose="020B0604030504040204" pitchFamily="50" charset="-128"/>
                <a:ea typeface="Meiryo UI" panose="020B0604030504040204" pitchFamily="50" charset="-128"/>
              </a:rPr>
              <a:t>3</a:t>
            </a:r>
            <a:r>
              <a:rPr lang="ja-JP" altLang="en-US" sz="2240" dirty="0">
                <a:latin typeface="Meiryo UI" panose="020B0604030504040204" pitchFamily="50" charset="-128"/>
                <a:ea typeface="Meiryo UI" panose="020B0604030504040204" pitchFamily="50" charset="-128"/>
              </a:rPr>
              <a:t>～</a:t>
            </a:r>
            <a:r>
              <a:rPr lang="en-US" altLang="ja-JP" sz="2240" dirty="0">
                <a:latin typeface="Meiryo UI" panose="020B0604030504040204" pitchFamily="50" charset="-128"/>
                <a:ea typeface="Meiryo UI" panose="020B0604030504040204" pitchFamily="50" charset="-128"/>
              </a:rPr>
              <a:t>5</a:t>
            </a:r>
            <a:r>
              <a:rPr lang="ja-JP" altLang="en-US" sz="2240" dirty="0">
                <a:latin typeface="Meiryo UI" panose="020B0604030504040204" pitchFamily="50" charset="-128"/>
                <a:ea typeface="Meiryo UI" panose="020B0604030504040204" pitchFamily="50" charset="-128"/>
              </a:rPr>
              <a:t>月　　　　　　　　　　　　　　　　　　　　</a:t>
            </a:r>
            <a:r>
              <a:rPr lang="en-US" altLang="ja-JP" sz="2240" dirty="0">
                <a:latin typeface="Meiryo UI" panose="020B0604030504040204" pitchFamily="50" charset="-128"/>
                <a:ea typeface="Meiryo UI" panose="020B0604030504040204" pitchFamily="50" charset="-128"/>
              </a:rPr>
              <a:t>R</a:t>
            </a:r>
            <a:r>
              <a:rPr lang="ja-JP" altLang="en-US" sz="2240" dirty="0">
                <a:latin typeface="Meiryo UI" panose="020B0604030504040204" pitchFamily="50" charset="-128"/>
                <a:ea typeface="Meiryo UI" panose="020B0604030504040204" pitchFamily="50" charset="-128"/>
              </a:rPr>
              <a:t>５年６～９月</a:t>
            </a:r>
          </a:p>
        </p:txBody>
      </p:sp>
      <p:sp>
        <p:nvSpPr>
          <p:cNvPr id="7" name="テキスト ボックス 6"/>
          <p:cNvSpPr txBox="1"/>
          <p:nvPr/>
        </p:nvSpPr>
        <p:spPr>
          <a:xfrm>
            <a:off x="4485387" y="4070893"/>
            <a:ext cx="8165707" cy="749676"/>
          </a:xfrm>
          <a:prstGeom prst="rect">
            <a:avLst/>
          </a:prstGeom>
        </p:spPr>
        <p:txBody>
          <a:bodyPr vert="horz" wrap="square" lIns="127998" tIns="64000" rIns="127998" bIns="64000" rtlCol="0">
            <a:spAutoFit/>
          </a:bodyPr>
          <a:lstStyle/>
          <a:p>
            <a:pPr marL="244475" indent="-244475">
              <a:lnSpc>
                <a:spcPct val="120000"/>
              </a:lnSpc>
              <a:spcBef>
                <a:spcPts val="840"/>
              </a:spcBef>
            </a:pPr>
            <a:r>
              <a:rPr lang="en-US" altLang="ja-JP" sz="1680" dirty="0">
                <a:latin typeface="Meiryo UI" panose="020B0604030504040204" pitchFamily="50" charset="-128"/>
                <a:ea typeface="Meiryo UI" panose="020B0604030504040204" pitchFamily="50" charset="-128"/>
              </a:rPr>
              <a:t>※PPA</a:t>
            </a:r>
            <a:r>
              <a:rPr lang="ja-JP" altLang="en-US" sz="1680" dirty="0">
                <a:latin typeface="Meiryo UI" panose="020B0604030504040204" pitchFamily="50" charset="-128"/>
                <a:ea typeface="Meiryo UI" panose="020B0604030504040204" pitchFamily="50" charset="-128"/>
              </a:rPr>
              <a:t>モデル</a:t>
            </a:r>
            <a:r>
              <a:rPr lang="en-US" altLang="ja-JP" sz="1680" dirty="0">
                <a:latin typeface="Meiryo UI" panose="020B0604030504040204" pitchFamily="50" charset="-128"/>
                <a:ea typeface="Meiryo UI" panose="020B0604030504040204" pitchFamily="50" charset="-128"/>
              </a:rPr>
              <a:t>…</a:t>
            </a:r>
            <a:r>
              <a:rPr lang="ja-JP" altLang="en-US" sz="1680" dirty="0">
                <a:latin typeface="Meiryo UI" panose="020B0604030504040204" pitchFamily="50" charset="-128"/>
                <a:ea typeface="Meiryo UI" panose="020B0604030504040204" pitchFamily="50" charset="-128"/>
              </a:rPr>
              <a:t>企業・自治体の保有施設の屋根等に、事業者が無償で発電設備を設置し、その電気を企業・自治体が使うモデル。企業・自治体は初期投資ゼロで再エネ導入が可能。</a:t>
            </a:r>
          </a:p>
        </p:txBody>
      </p:sp>
      <p:sp>
        <p:nvSpPr>
          <p:cNvPr id="10" name="正方形/長方形 9"/>
          <p:cNvSpPr/>
          <p:nvPr/>
        </p:nvSpPr>
        <p:spPr>
          <a:xfrm>
            <a:off x="91303" y="120079"/>
            <a:ext cx="6165481" cy="63256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400" b="1" dirty="0">
              <a:solidFill>
                <a:schemeClr val="bg1"/>
              </a:solidFill>
              <a:latin typeface="Meiryo UI" panose="020B0604030504040204" pitchFamily="50" charset="-128"/>
              <a:ea typeface="Meiryo UI" panose="020B0604030504040204" pitchFamily="50" charset="-128"/>
            </a:endParaRPr>
          </a:p>
          <a:p>
            <a:r>
              <a:rPr lang="ja-JP" altLang="en-US" sz="2400" b="1" dirty="0">
                <a:solidFill>
                  <a:schemeClr val="bg1"/>
                </a:solidFill>
                <a:latin typeface="Meiryo UI" panose="020B0604030504040204" pitchFamily="50" charset="-128"/>
                <a:ea typeface="Meiryo UI" panose="020B0604030504040204" pitchFamily="50" charset="-128"/>
              </a:rPr>
              <a:t>　脱炭素化の推進に向けた府の取組みについて</a:t>
            </a:r>
            <a:endParaRPr lang="ja-JP" altLang="ja-JP" sz="2400" b="1" dirty="0">
              <a:solidFill>
                <a:schemeClr val="bg1"/>
              </a:solidFill>
              <a:latin typeface="Meiryo UI" panose="020B0604030504040204" pitchFamily="50" charset="-128"/>
              <a:ea typeface="Meiryo UI" panose="020B0604030504040204" pitchFamily="50" charset="-128"/>
            </a:endParaRPr>
          </a:p>
          <a:p>
            <a:pPr algn="ctr"/>
            <a:endParaRPr kumimoji="1" lang="ja-JP" altLang="en-US" sz="2400" b="1" dirty="0">
              <a:latin typeface="Meiryo UI" panose="020B0604030504040204" pitchFamily="50" charset="-128"/>
              <a:ea typeface="Meiryo UI" panose="020B0604030504040204" pitchFamily="50" charset="-128"/>
            </a:endParaRPr>
          </a:p>
        </p:txBody>
      </p:sp>
      <p:grpSp>
        <p:nvGrpSpPr>
          <p:cNvPr id="13" name="グループ化 12"/>
          <p:cNvGrpSpPr>
            <a:grpSpLocks noChangeAspect="1"/>
          </p:cNvGrpSpPr>
          <p:nvPr/>
        </p:nvGrpSpPr>
        <p:grpSpPr>
          <a:xfrm>
            <a:off x="6400800" y="192088"/>
            <a:ext cx="5040560" cy="427112"/>
            <a:chOff x="6029203" y="46261"/>
            <a:chExt cx="5407394" cy="460777"/>
          </a:xfrm>
        </p:grpSpPr>
        <p:pic>
          <p:nvPicPr>
            <p:cNvPr id="14" name="図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9203"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図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86991"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図 1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00565"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図 3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57791" y="47840"/>
              <a:ext cx="454912"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図 2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10877" y="50579"/>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図 2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67619" y="47840"/>
              <a:ext cx="43943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図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03592" y="47840"/>
              <a:ext cx="439438"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図 2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644328" y="47840"/>
              <a:ext cx="43943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図 3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074083" y="47840"/>
              <a:ext cx="454912"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図 1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522939"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図 2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979397" y="46261"/>
              <a:ext cx="457200" cy="457200"/>
            </a:xfrm>
            <a:prstGeom prst="rect">
              <a:avLst/>
            </a:prstGeom>
          </p:spPr>
        </p:pic>
        <p:pic>
          <p:nvPicPr>
            <p:cNvPr id="25" name="図 2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941707" y="46942"/>
              <a:ext cx="458885" cy="458885"/>
            </a:xfrm>
            <a:prstGeom prst="rect">
              <a:avLst/>
            </a:prstGeom>
          </p:spPr>
        </p:pic>
      </p:grpSp>
      <p:sp>
        <p:nvSpPr>
          <p:cNvPr id="26" name="スライド番号プレースホルダー 1"/>
          <p:cNvSpPr>
            <a:spLocks noGrp="1"/>
          </p:cNvSpPr>
          <p:nvPr>
            <p:ph type="sldNum" sz="quarter" idx="12"/>
          </p:nvPr>
        </p:nvSpPr>
        <p:spPr>
          <a:xfrm>
            <a:off x="12071506" y="8858326"/>
            <a:ext cx="680400" cy="680400"/>
          </a:xfrm>
        </p:spPr>
        <p:txBody>
          <a:bodyPr/>
          <a:lstStyle/>
          <a:p>
            <a:fld id="{260D7C64-4B75-47CE-A9E9-B75BE436869C}" type="slidenum">
              <a:rPr kumimoji="1" lang="ja-JP" altLang="en-US" smtClean="0"/>
              <a:t>8</a:t>
            </a:fld>
            <a:endParaRPr kumimoji="1" lang="ja-JP" altLang="en-US" dirty="0"/>
          </a:p>
        </p:txBody>
      </p:sp>
    </p:spTree>
    <p:extLst>
      <p:ext uri="{BB962C8B-B14F-4D97-AF65-F5344CB8AC3E}">
        <p14:creationId xmlns:p14="http://schemas.microsoft.com/office/powerpoint/2010/main" val="1975463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50506" y="907754"/>
            <a:ext cx="12097344" cy="1077202"/>
          </a:xfrm>
          <a:prstGeom prst="rect">
            <a:avLst/>
          </a:prstGeom>
        </p:spPr>
        <p:txBody>
          <a:bodyPr vert="horz" wrap="square" lIns="127998" tIns="64000" rIns="127998" bIns="64000" rtlCol="0">
            <a:spAutoFit/>
          </a:bodyPr>
          <a:lstStyle/>
          <a:p>
            <a:r>
              <a:rPr lang="ja-JP" altLang="en-US" sz="3360" b="1" dirty="0">
                <a:latin typeface="Meiryo UI" panose="020B0604030504040204" pitchFamily="50" charset="-128"/>
                <a:ea typeface="Meiryo UI" panose="020B0604030504040204" pitchFamily="50" charset="-128"/>
              </a:rPr>
              <a:t>○</a:t>
            </a:r>
            <a:r>
              <a:rPr lang="zh-TW" altLang="en-US" sz="3360" b="1" dirty="0">
                <a:latin typeface="Meiryo UI" panose="020B0604030504040204" pitchFamily="50" charset="-128"/>
                <a:ea typeface="Meiryo UI" panose="020B0604030504040204" pitchFamily="50" charset="-128"/>
              </a:rPr>
              <a:t>公用車電動化</a:t>
            </a:r>
            <a:r>
              <a:rPr lang="en-US" altLang="zh-TW" sz="3360" b="1" dirty="0">
                <a:latin typeface="Meiryo UI" panose="020B0604030504040204" pitchFamily="50" charset="-128"/>
                <a:ea typeface="Meiryo UI" panose="020B0604030504040204" pitchFamily="50" charset="-128"/>
              </a:rPr>
              <a:t>WG</a:t>
            </a:r>
            <a:endParaRPr lang="en-US" altLang="ja-JP" sz="3360" b="1" dirty="0">
              <a:latin typeface="Meiryo UI" panose="020B0604030504040204" pitchFamily="50" charset="-128"/>
              <a:ea typeface="Meiryo UI" panose="020B0604030504040204" pitchFamily="50" charset="-128"/>
            </a:endParaRPr>
          </a:p>
          <a:p>
            <a:r>
              <a:rPr lang="ja-JP" altLang="en-US" sz="2800" b="1" dirty="0">
                <a:latin typeface="Meiryo UI" panose="020B0604030504040204" pitchFamily="50" charset="-128"/>
                <a:ea typeface="Meiryo UI" panose="020B0604030504040204" pitchFamily="50" charset="-128"/>
              </a:rPr>
              <a:t>　</a:t>
            </a:r>
            <a:r>
              <a:rPr lang="ja-JP" altLang="en-US" sz="2800" b="1" u="sng" dirty="0">
                <a:latin typeface="Meiryo UI" panose="020B0604030504040204" pitchFamily="50" charset="-128"/>
                <a:ea typeface="Meiryo UI" panose="020B0604030504040204" pitchFamily="50" charset="-128"/>
              </a:rPr>
              <a:t>・今後の積極的導入に向けた課題整理</a:t>
            </a:r>
            <a:endParaRPr lang="en-US" altLang="ja-JP" sz="2800" b="1" u="sng" dirty="0">
              <a:latin typeface="Meiryo UI" panose="020B0604030504040204" pitchFamily="50" charset="-128"/>
              <a:ea typeface="Meiryo UI" panose="020B0604030504040204" pitchFamily="50" charset="-128"/>
            </a:endParaRPr>
          </a:p>
        </p:txBody>
      </p:sp>
      <p:sp>
        <p:nvSpPr>
          <p:cNvPr id="12" name="スライド番号プレースホルダー 1"/>
          <p:cNvSpPr>
            <a:spLocks noGrp="1"/>
          </p:cNvSpPr>
          <p:nvPr>
            <p:ph type="sldNum" sz="quarter" idx="12"/>
          </p:nvPr>
        </p:nvSpPr>
        <p:spPr>
          <a:xfrm>
            <a:off x="12071506" y="8858326"/>
            <a:ext cx="680400" cy="680400"/>
          </a:xfrm>
        </p:spPr>
        <p:txBody>
          <a:bodyPr/>
          <a:lstStyle/>
          <a:p>
            <a:fld id="{260D7C64-4B75-47CE-A9E9-B75BE436869C}" type="slidenum">
              <a:rPr kumimoji="1" lang="ja-JP" altLang="en-US" smtClean="0"/>
              <a:t>9</a:t>
            </a:fld>
            <a:endParaRPr kumimoji="1" lang="ja-JP" altLang="en-US"/>
          </a:p>
        </p:txBody>
      </p:sp>
      <p:grpSp>
        <p:nvGrpSpPr>
          <p:cNvPr id="21" name="グループ化 20">
            <a:extLst>
              <a:ext uri="{FF2B5EF4-FFF2-40B4-BE49-F238E27FC236}">
                <a16:creationId xmlns:a16="http://schemas.microsoft.com/office/drawing/2014/main" id="{3D1CD17B-E7B1-47EA-869F-86AB9A82FACF}"/>
              </a:ext>
            </a:extLst>
          </p:cNvPr>
          <p:cNvGrpSpPr/>
          <p:nvPr/>
        </p:nvGrpSpPr>
        <p:grpSpPr>
          <a:xfrm>
            <a:off x="920520" y="1939389"/>
            <a:ext cx="9468351" cy="6389603"/>
            <a:chOff x="467545" y="4060085"/>
            <a:chExt cx="4228518" cy="2944623"/>
          </a:xfrm>
        </p:grpSpPr>
        <p:sp>
          <p:nvSpPr>
            <p:cNvPr id="22" name="角丸四角形 6">
              <a:extLst>
                <a:ext uri="{FF2B5EF4-FFF2-40B4-BE49-F238E27FC236}">
                  <a16:creationId xmlns:a16="http://schemas.microsoft.com/office/drawing/2014/main" id="{E210D131-9BC2-4E5D-AE5B-B1D9F284EDAD}"/>
                </a:ext>
              </a:extLst>
            </p:cNvPr>
            <p:cNvSpPr/>
            <p:nvPr/>
          </p:nvSpPr>
          <p:spPr>
            <a:xfrm>
              <a:off x="467545" y="4077072"/>
              <a:ext cx="4228518" cy="2927636"/>
            </a:xfrm>
            <a:prstGeom prst="roundRect">
              <a:avLst>
                <a:gd name="adj" fmla="val 5471"/>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800">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4D776E78-543B-4236-8783-377C89010F89}"/>
                </a:ext>
              </a:extLst>
            </p:cNvPr>
            <p:cNvSpPr txBox="1"/>
            <p:nvPr/>
          </p:nvSpPr>
          <p:spPr>
            <a:xfrm>
              <a:off x="618726" y="4281429"/>
              <a:ext cx="3917070" cy="538983"/>
            </a:xfrm>
            <a:prstGeom prst="rect">
              <a:avLst/>
            </a:prstGeom>
            <a:noFill/>
            <a:ln>
              <a:solidFill>
                <a:srgbClr val="000066"/>
              </a:solidFill>
            </a:ln>
          </p:spPr>
          <p:txBody>
            <a:bodyPr wrap="square" rtlCol="0">
              <a:spAutoFit/>
            </a:bodyPr>
            <a:lstStyle/>
            <a:p>
              <a:r>
                <a:rPr lang="ja-JP" altLang="en-US" sz="2800" dirty="0">
                  <a:latin typeface="BIZ UDPゴシック" panose="020B0400000000000000" pitchFamily="50" charset="-128"/>
                  <a:ea typeface="BIZ UDPゴシック" panose="020B0400000000000000" pitchFamily="50" charset="-128"/>
                </a:rPr>
                <a:t>全庁電動車導入状況の追加調査の依頼</a:t>
              </a:r>
              <a:endParaRPr lang="en-US" altLang="ja-JP" sz="2800" dirty="0">
                <a:latin typeface="BIZ UDPゴシック" panose="020B0400000000000000" pitchFamily="50" charset="-128"/>
                <a:ea typeface="BIZ UDPゴシック" panose="020B0400000000000000" pitchFamily="50" charset="-128"/>
              </a:endParaRPr>
            </a:p>
            <a:p>
              <a:endParaRPr lang="en-US" altLang="ja-JP" sz="2800" dirty="0">
                <a:latin typeface="BIZ UDPゴシック" panose="020B0400000000000000" pitchFamily="50" charset="-128"/>
                <a:ea typeface="BIZ UDPゴシック" panose="020B0400000000000000" pitchFamily="50" charset="-128"/>
              </a:endParaRPr>
            </a:p>
            <a:p>
              <a:pPr>
                <a:lnSpc>
                  <a:spcPct val="50000"/>
                </a:lnSpc>
              </a:pPr>
              <a:endParaRPr lang="en-US" altLang="ja-JP" sz="2800" dirty="0">
                <a:latin typeface="BIZ UDPゴシック" panose="020B0400000000000000" pitchFamily="50" charset="-128"/>
                <a:ea typeface="BIZ UDPゴシック" panose="020B0400000000000000" pitchFamily="50" charset="-128"/>
              </a:endParaRPr>
            </a:p>
          </p:txBody>
        </p:sp>
        <p:sp>
          <p:nvSpPr>
            <p:cNvPr id="24" name="テキスト ボックス 23">
              <a:extLst>
                <a:ext uri="{FF2B5EF4-FFF2-40B4-BE49-F238E27FC236}">
                  <a16:creationId xmlns:a16="http://schemas.microsoft.com/office/drawing/2014/main" id="{0B4E6CF2-AA2B-4D8F-8DD6-11E51DC88E18}"/>
                </a:ext>
              </a:extLst>
            </p:cNvPr>
            <p:cNvSpPr txBox="1"/>
            <p:nvPr/>
          </p:nvSpPr>
          <p:spPr>
            <a:xfrm>
              <a:off x="801529" y="4521153"/>
              <a:ext cx="3517789" cy="320553"/>
            </a:xfrm>
            <a:prstGeom prst="rect">
              <a:avLst/>
            </a:prstGeom>
            <a:noFill/>
            <a:ln>
              <a:noFill/>
            </a:ln>
          </p:spPr>
          <p:txBody>
            <a:bodyPr wrap="square" rtlCol="0">
              <a:spAutoFit/>
            </a:bodyPr>
            <a:lstStyle/>
            <a:p>
              <a:r>
                <a:rPr lang="ja-JP" altLang="en-US" sz="1960" dirty="0">
                  <a:latin typeface="BIZ UDPゴシック" panose="020B0400000000000000" pitchFamily="50" charset="-128"/>
                  <a:ea typeface="BIZ UDPゴシック" panose="020B0400000000000000" pitchFamily="50" charset="-128"/>
                </a:rPr>
                <a:t>・現在使用している車両の詳細</a:t>
              </a:r>
              <a:endParaRPr lang="en-US" altLang="ja-JP" sz="1960" dirty="0">
                <a:latin typeface="BIZ UDPゴシック" panose="020B0400000000000000" pitchFamily="50" charset="-128"/>
                <a:ea typeface="BIZ UDPゴシック" panose="020B0400000000000000" pitchFamily="50" charset="-128"/>
              </a:endParaRPr>
            </a:p>
            <a:p>
              <a:r>
                <a:rPr lang="ja-JP" altLang="en-US" sz="1960" dirty="0">
                  <a:latin typeface="BIZ UDPゴシック" panose="020B0400000000000000" pitchFamily="50" charset="-128"/>
                  <a:ea typeface="BIZ UDPゴシック" panose="020B0400000000000000" pitchFamily="50" charset="-128"/>
                </a:rPr>
                <a:t>・ゼロエミッション車導入のための課題</a:t>
              </a:r>
              <a:endParaRPr lang="en-US" altLang="ja-JP" sz="1960" dirty="0">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906C5497-B71D-4EE2-8364-D99DB9A36EAC}"/>
                </a:ext>
              </a:extLst>
            </p:cNvPr>
            <p:cNvSpPr txBox="1"/>
            <p:nvPr/>
          </p:nvSpPr>
          <p:spPr>
            <a:xfrm>
              <a:off x="611241" y="6157605"/>
              <a:ext cx="3924555" cy="538983"/>
            </a:xfrm>
            <a:prstGeom prst="rect">
              <a:avLst/>
            </a:prstGeom>
            <a:noFill/>
            <a:ln>
              <a:solidFill>
                <a:srgbClr val="000066"/>
              </a:solidFill>
            </a:ln>
          </p:spPr>
          <p:txBody>
            <a:bodyPr wrap="square" rtlCol="0">
              <a:spAutoFit/>
            </a:bodyPr>
            <a:lstStyle/>
            <a:p>
              <a:r>
                <a:rPr lang="ja-JP" altLang="en-US" sz="2800" dirty="0">
                  <a:latin typeface="BIZ UDPゴシック" panose="020B0400000000000000" pitchFamily="50" charset="-128"/>
                  <a:ea typeface="BIZ UDPゴシック" panose="020B0400000000000000" pitchFamily="50" charset="-128"/>
                </a:rPr>
                <a:t>効率的な導入・横断的な課題への対応策を検討</a:t>
              </a:r>
              <a:endParaRPr lang="en-US" altLang="ja-JP" sz="2800" dirty="0">
                <a:latin typeface="BIZ UDPゴシック" panose="020B0400000000000000" pitchFamily="50" charset="-128"/>
                <a:ea typeface="BIZ UDPゴシック" panose="020B0400000000000000" pitchFamily="50" charset="-128"/>
              </a:endParaRPr>
            </a:p>
            <a:p>
              <a:endParaRPr lang="en-US" altLang="ja-JP" sz="2800" dirty="0">
                <a:latin typeface="BIZ UDPゴシック" panose="020B0400000000000000" pitchFamily="50" charset="-128"/>
                <a:ea typeface="BIZ UDPゴシック" panose="020B0400000000000000" pitchFamily="50" charset="-128"/>
              </a:endParaRPr>
            </a:p>
            <a:p>
              <a:pPr>
                <a:lnSpc>
                  <a:spcPct val="50000"/>
                </a:lnSpc>
              </a:pPr>
              <a:endParaRPr lang="en-US" altLang="ja-JP" sz="2800" dirty="0">
                <a:latin typeface="BIZ UDPゴシック" panose="020B0400000000000000" pitchFamily="50" charset="-128"/>
                <a:ea typeface="BIZ UDPゴシック" panose="020B0400000000000000" pitchFamily="50" charset="-128"/>
              </a:endParaRPr>
            </a:p>
          </p:txBody>
        </p:sp>
        <p:sp>
          <p:nvSpPr>
            <p:cNvPr id="26" name="テキスト ボックス 25">
              <a:extLst>
                <a:ext uri="{FF2B5EF4-FFF2-40B4-BE49-F238E27FC236}">
                  <a16:creationId xmlns:a16="http://schemas.microsoft.com/office/drawing/2014/main" id="{B89F94E2-C17E-4E5A-8AAE-F658842C687D}"/>
                </a:ext>
              </a:extLst>
            </p:cNvPr>
            <p:cNvSpPr txBox="1"/>
            <p:nvPr/>
          </p:nvSpPr>
          <p:spPr>
            <a:xfrm>
              <a:off x="618726" y="5098691"/>
              <a:ext cx="3700590" cy="638269"/>
            </a:xfrm>
            <a:prstGeom prst="rect">
              <a:avLst/>
            </a:prstGeom>
            <a:noFill/>
            <a:ln>
              <a:solidFill>
                <a:srgbClr val="000066"/>
              </a:solidFill>
            </a:ln>
          </p:spPr>
          <p:txBody>
            <a:bodyPr wrap="square" rtlCol="0">
              <a:spAutoFit/>
            </a:bodyPr>
            <a:lstStyle/>
            <a:p>
              <a:r>
                <a:rPr lang="ja-JP" altLang="en-US" sz="2800" dirty="0">
                  <a:latin typeface="BIZ UDPゴシック" panose="020B0400000000000000" pitchFamily="50" charset="-128"/>
                  <a:ea typeface="BIZ UDPゴシック" panose="020B0400000000000000" pitchFamily="50" charset="-128"/>
                </a:rPr>
                <a:t>とりまとめ結果の共有</a:t>
              </a:r>
              <a:r>
                <a:rPr lang="en-US" altLang="ja-JP" sz="2800" baseline="30000" dirty="0">
                  <a:latin typeface="BIZ UDPゴシック" panose="020B0400000000000000" pitchFamily="50" charset="-128"/>
                  <a:ea typeface="BIZ UDPゴシック" panose="020B0400000000000000" pitchFamily="50" charset="-128"/>
                </a:rPr>
                <a:t>※</a:t>
              </a:r>
              <a:r>
                <a:rPr lang="ja-JP" altLang="en-US" sz="2800" dirty="0">
                  <a:latin typeface="BIZ UDPゴシック" panose="020B0400000000000000" pitchFamily="50" charset="-128"/>
                  <a:ea typeface="BIZ UDPゴシック" panose="020B0400000000000000" pitchFamily="50" charset="-128"/>
                </a:rPr>
                <a:t>、課題整理</a:t>
              </a:r>
              <a:endParaRPr lang="en-US" altLang="ja-JP" sz="2800" dirty="0">
                <a:latin typeface="BIZ UDPゴシック" panose="020B0400000000000000" pitchFamily="50" charset="-128"/>
                <a:ea typeface="BIZ UDPゴシック" panose="020B0400000000000000" pitchFamily="50" charset="-128"/>
              </a:endParaRPr>
            </a:p>
            <a:p>
              <a:endParaRPr lang="en-US" altLang="ja-JP" sz="2800" dirty="0">
                <a:latin typeface="BIZ UDPゴシック" panose="020B0400000000000000" pitchFamily="50" charset="-128"/>
                <a:ea typeface="BIZ UDPゴシック" panose="020B0400000000000000" pitchFamily="50" charset="-128"/>
              </a:endParaRPr>
            </a:p>
            <a:p>
              <a:endParaRPr lang="ja-JP" altLang="en-US" sz="2800" dirty="0">
                <a:latin typeface="BIZ UDPゴシック" panose="020B0400000000000000" pitchFamily="50" charset="-128"/>
                <a:ea typeface="BIZ UDPゴシック" panose="020B0400000000000000" pitchFamily="50" charset="-128"/>
              </a:endParaRPr>
            </a:p>
          </p:txBody>
        </p:sp>
        <p:sp>
          <p:nvSpPr>
            <p:cNvPr id="27" name="二等辺三角形 26">
              <a:extLst>
                <a:ext uri="{FF2B5EF4-FFF2-40B4-BE49-F238E27FC236}">
                  <a16:creationId xmlns:a16="http://schemas.microsoft.com/office/drawing/2014/main" id="{CE076B5B-2DFB-42FA-974B-8D401FC51622}"/>
                </a:ext>
              </a:extLst>
            </p:cNvPr>
            <p:cNvSpPr/>
            <p:nvPr/>
          </p:nvSpPr>
          <p:spPr>
            <a:xfrm rot="10800000">
              <a:off x="2011518" y="4909563"/>
              <a:ext cx="763828" cy="138870"/>
            </a:xfrm>
            <a:prstGeom prst="triangle">
              <a:avLst/>
            </a:prstGeom>
            <a:ln>
              <a:solidFill>
                <a:srgbClr val="000066"/>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2800">
                <a:latin typeface="BIZ UDPゴシック" panose="020B0400000000000000" pitchFamily="50" charset="-128"/>
                <a:ea typeface="BIZ UDPゴシック" panose="020B0400000000000000" pitchFamily="50" charset="-128"/>
              </a:endParaRPr>
            </a:p>
          </p:txBody>
        </p:sp>
        <p:sp>
          <p:nvSpPr>
            <p:cNvPr id="44" name="テキスト ボックス 43">
              <a:extLst>
                <a:ext uri="{FF2B5EF4-FFF2-40B4-BE49-F238E27FC236}">
                  <a16:creationId xmlns:a16="http://schemas.microsoft.com/office/drawing/2014/main" id="{056A5753-8DE1-46EF-AC36-E1A81B22CB68}"/>
                </a:ext>
              </a:extLst>
            </p:cNvPr>
            <p:cNvSpPr txBox="1"/>
            <p:nvPr/>
          </p:nvSpPr>
          <p:spPr>
            <a:xfrm>
              <a:off x="526331" y="4060085"/>
              <a:ext cx="2815800" cy="241124"/>
            </a:xfrm>
            <a:prstGeom prst="rect">
              <a:avLst/>
            </a:prstGeom>
            <a:noFill/>
            <a:ln>
              <a:noFill/>
            </a:ln>
          </p:spPr>
          <p:txBody>
            <a:bodyPr wrap="square" rtlCol="0">
              <a:spAutoFit/>
            </a:bodyPr>
            <a:lstStyle/>
            <a:p>
              <a:r>
                <a:rPr lang="ja-JP" altLang="en-US" sz="2800" dirty="0">
                  <a:latin typeface="BIZ UDPゴシック" panose="020B0400000000000000" pitchFamily="50" charset="-128"/>
                  <a:ea typeface="BIZ UDPゴシック" panose="020B0400000000000000" pitchFamily="50" charset="-128"/>
                </a:rPr>
                <a:t>第</a:t>
              </a:r>
              <a:r>
                <a:rPr lang="en-US" altLang="ja-JP" sz="2800" dirty="0">
                  <a:latin typeface="BIZ UDPゴシック" panose="020B0400000000000000" pitchFamily="50" charset="-128"/>
                  <a:ea typeface="BIZ UDPゴシック" panose="020B0400000000000000" pitchFamily="50" charset="-128"/>
                </a:rPr>
                <a:t>1</a:t>
              </a:r>
              <a:r>
                <a:rPr lang="ja-JP" altLang="en-US" sz="2800" dirty="0">
                  <a:latin typeface="BIZ UDPゴシック" panose="020B0400000000000000" pitchFamily="50" charset="-128"/>
                  <a:ea typeface="BIZ UDPゴシック" panose="020B0400000000000000" pitchFamily="50" charset="-128"/>
                </a:rPr>
                <a:t>回</a:t>
              </a:r>
              <a:r>
                <a:rPr lang="en-US" altLang="ja-JP" sz="2800" dirty="0">
                  <a:latin typeface="BIZ UDPゴシック" panose="020B0400000000000000" pitchFamily="50" charset="-128"/>
                  <a:ea typeface="BIZ UDPゴシック" panose="020B0400000000000000" pitchFamily="50" charset="-128"/>
                </a:rPr>
                <a:t>WG</a:t>
              </a:r>
              <a:endParaRPr lang="ja-JP" altLang="en-US" sz="2800" dirty="0">
                <a:latin typeface="BIZ UDPゴシック" panose="020B0400000000000000" pitchFamily="50" charset="-128"/>
                <a:ea typeface="BIZ UDPゴシック" panose="020B0400000000000000" pitchFamily="50" charset="-128"/>
              </a:endParaRPr>
            </a:p>
          </p:txBody>
        </p:sp>
        <p:sp>
          <p:nvSpPr>
            <p:cNvPr id="45" name="テキスト ボックス 44">
              <a:extLst>
                <a:ext uri="{FF2B5EF4-FFF2-40B4-BE49-F238E27FC236}">
                  <a16:creationId xmlns:a16="http://schemas.microsoft.com/office/drawing/2014/main" id="{828ED8ED-D6D1-438A-9449-82BC3711889E}"/>
                </a:ext>
              </a:extLst>
            </p:cNvPr>
            <p:cNvSpPr txBox="1"/>
            <p:nvPr/>
          </p:nvSpPr>
          <p:spPr>
            <a:xfrm>
              <a:off x="559069" y="5911380"/>
              <a:ext cx="1995768" cy="241124"/>
            </a:xfrm>
            <a:prstGeom prst="rect">
              <a:avLst/>
            </a:prstGeom>
            <a:noFill/>
            <a:ln>
              <a:noFill/>
            </a:ln>
          </p:spPr>
          <p:txBody>
            <a:bodyPr wrap="square" rtlCol="0">
              <a:spAutoFit/>
            </a:bodyPr>
            <a:lstStyle/>
            <a:p>
              <a:r>
                <a:rPr lang="ja-JP" altLang="en-US" sz="2800" dirty="0">
                  <a:latin typeface="BIZ UDPゴシック" panose="020B0400000000000000" pitchFamily="50" charset="-128"/>
                  <a:ea typeface="BIZ UDPゴシック" panose="020B0400000000000000" pitchFamily="50" charset="-128"/>
                </a:rPr>
                <a:t>第</a:t>
              </a:r>
              <a:r>
                <a:rPr lang="en-US" altLang="ja-JP" sz="2800" dirty="0">
                  <a:latin typeface="BIZ UDPゴシック" panose="020B0400000000000000" pitchFamily="50" charset="-128"/>
                  <a:ea typeface="BIZ UDPゴシック" panose="020B0400000000000000" pitchFamily="50" charset="-128"/>
                </a:rPr>
                <a:t>3</a:t>
              </a:r>
              <a:r>
                <a:rPr lang="ja-JP" altLang="en-US" sz="2800" dirty="0">
                  <a:latin typeface="BIZ UDPゴシック" panose="020B0400000000000000" pitchFamily="50" charset="-128"/>
                  <a:ea typeface="BIZ UDPゴシック" panose="020B0400000000000000" pitchFamily="50" charset="-128"/>
                </a:rPr>
                <a:t>回</a:t>
              </a:r>
              <a:r>
                <a:rPr lang="en-US" altLang="ja-JP" sz="2800" dirty="0">
                  <a:latin typeface="BIZ UDPゴシック" panose="020B0400000000000000" pitchFamily="50" charset="-128"/>
                  <a:ea typeface="BIZ UDPゴシック" panose="020B0400000000000000" pitchFamily="50" charset="-128"/>
                </a:rPr>
                <a:t>WG</a:t>
              </a:r>
              <a:r>
                <a:rPr lang="ja-JP" altLang="en-US" sz="2800" dirty="0">
                  <a:latin typeface="BIZ UDPゴシック" panose="020B0400000000000000" pitchFamily="50" charset="-128"/>
                  <a:ea typeface="BIZ UDPゴシック" panose="020B0400000000000000" pitchFamily="50" charset="-128"/>
                </a:rPr>
                <a:t>以降</a:t>
              </a:r>
              <a:r>
                <a:rPr lang="en-US" altLang="ja-JP" sz="2000" dirty="0">
                  <a:latin typeface="BIZ UDPゴシック" panose="020B0400000000000000" pitchFamily="50" charset="-128"/>
                  <a:ea typeface="BIZ UDPゴシック" panose="020B0400000000000000" pitchFamily="50" charset="-128"/>
                </a:rPr>
                <a:t>(R5</a:t>
              </a:r>
              <a:r>
                <a:rPr lang="ja-JP" altLang="en-US" sz="2000" dirty="0">
                  <a:latin typeface="BIZ UDPゴシック" panose="020B0400000000000000" pitchFamily="50" charset="-128"/>
                  <a:ea typeface="BIZ UDPゴシック" panose="020B0400000000000000" pitchFamily="50" charset="-128"/>
                </a:rPr>
                <a:t>年度～</a:t>
              </a:r>
              <a:r>
                <a:rPr lang="en-US" altLang="ja-JP" sz="2000" dirty="0">
                  <a:latin typeface="BIZ UDPゴシック" panose="020B0400000000000000" pitchFamily="50" charset="-128"/>
                  <a:ea typeface="BIZ UDPゴシック" panose="020B0400000000000000" pitchFamily="50" charset="-128"/>
                </a:rPr>
                <a:t>)</a:t>
              </a:r>
              <a:endParaRPr lang="ja-JP" altLang="en-US" sz="4400" dirty="0">
                <a:latin typeface="BIZ UDPゴシック" panose="020B0400000000000000" pitchFamily="50" charset="-128"/>
                <a:ea typeface="BIZ UDPゴシック" panose="020B0400000000000000" pitchFamily="50" charset="-128"/>
              </a:endParaRPr>
            </a:p>
          </p:txBody>
        </p:sp>
        <p:sp>
          <p:nvSpPr>
            <p:cNvPr id="46" name="正方形/長方形 45">
              <a:extLst>
                <a:ext uri="{FF2B5EF4-FFF2-40B4-BE49-F238E27FC236}">
                  <a16:creationId xmlns:a16="http://schemas.microsoft.com/office/drawing/2014/main" id="{FCAD2D42-4AFA-4B58-9CF3-BC7C91622FE4}"/>
                </a:ext>
              </a:extLst>
            </p:cNvPr>
            <p:cNvSpPr/>
            <p:nvPr/>
          </p:nvSpPr>
          <p:spPr>
            <a:xfrm>
              <a:off x="544614" y="6706691"/>
              <a:ext cx="3388994" cy="161695"/>
            </a:xfrm>
            <a:prstGeom prst="rect">
              <a:avLst/>
            </a:prstGeom>
          </p:spPr>
          <p:txBody>
            <a:bodyPr wrap="square">
              <a:spAutoFit/>
            </a:bodyPr>
            <a:lstStyle/>
            <a:p>
              <a:pPr marL="871220" indent="-871220"/>
              <a:r>
                <a:rPr lang="ja-JP" altLang="en-US" sz="1680" dirty="0">
                  <a:latin typeface="BIZ UDPゴシック" panose="020B0400000000000000" pitchFamily="50" charset="-128"/>
                  <a:ea typeface="BIZ UDPゴシック" panose="020B0400000000000000" pitchFamily="50" charset="-128"/>
                </a:rPr>
                <a:t>　</a:t>
              </a:r>
              <a:r>
                <a:rPr lang="en-US" altLang="ja-JP" sz="1680" dirty="0">
                  <a:latin typeface="BIZ UDPゴシック" panose="020B0400000000000000" pitchFamily="50" charset="-128"/>
                  <a:ea typeface="BIZ UDPゴシック" panose="020B0400000000000000" pitchFamily="50" charset="-128"/>
                </a:rPr>
                <a:t>※</a:t>
              </a:r>
              <a:r>
                <a:rPr lang="ja-JP" altLang="en-US" sz="1680" dirty="0">
                  <a:latin typeface="BIZ UDPゴシック" panose="020B0400000000000000" pitchFamily="50" charset="-128"/>
                  <a:ea typeface="BIZ UDPゴシック" panose="020B0400000000000000" pitchFamily="50" charset="-128"/>
                </a:rPr>
                <a:t>とりまとめ結果は最新のラインナップを踏まえて適宜更新</a:t>
              </a:r>
            </a:p>
          </p:txBody>
        </p:sp>
        <p:sp>
          <p:nvSpPr>
            <p:cNvPr id="47" name="テキスト ボックス 46">
              <a:extLst>
                <a:ext uri="{FF2B5EF4-FFF2-40B4-BE49-F238E27FC236}">
                  <a16:creationId xmlns:a16="http://schemas.microsoft.com/office/drawing/2014/main" id="{07A25834-ABB0-4B53-BBAE-FB0A75202693}"/>
                </a:ext>
              </a:extLst>
            </p:cNvPr>
            <p:cNvSpPr txBox="1"/>
            <p:nvPr/>
          </p:nvSpPr>
          <p:spPr>
            <a:xfrm>
              <a:off x="536782" y="4867620"/>
              <a:ext cx="1307515" cy="241124"/>
            </a:xfrm>
            <a:prstGeom prst="rect">
              <a:avLst/>
            </a:prstGeom>
            <a:noFill/>
            <a:ln>
              <a:noFill/>
            </a:ln>
          </p:spPr>
          <p:txBody>
            <a:bodyPr wrap="square" rtlCol="0">
              <a:spAutoFit/>
            </a:bodyPr>
            <a:lstStyle/>
            <a:p>
              <a:r>
                <a:rPr lang="ja-JP" altLang="en-US" sz="2800" dirty="0">
                  <a:latin typeface="BIZ UDPゴシック" panose="020B0400000000000000" pitchFamily="50" charset="-128"/>
                  <a:ea typeface="BIZ UDPゴシック" panose="020B0400000000000000" pitchFamily="50" charset="-128"/>
                </a:rPr>
                <a:t>第</a:t>
              </a:r>
              <a:r>
                <a:rPr lang="en-US" altLang="ja-JP" sz="2800" dirty="0">
                  <a:latin typeface="BIZ UDPゴシック" panose="020B0400000000000000" pitchFamily="50" charset="-128"/>
                  <a:ea typeface="BIZ UDPゴシック" panose="020B0400000000000000" pitchFamily="50" charset="-128"/>
                </a:rPr>
                <a:t>2</a:t>
              </a:r>
              <a:r>
                <a:rPr lang="ja-JP" altLang="en-US" sz="2800" dirty="0">
                  <a:latin typeface="BIZ UDPゴシック" panose="020B0400000000000000" pitchFamily="50" charset="-128"/>
                  <a:ea typeface="BIZ UDPゴシック" panose="020B0400000000000000" pitchFamily="50" charset="-128"/>
                </a:rPr>
                <a:t>回</a:t>
              </a:r>
              <a:r>
                <a:rPr lang="en-US" altLang="ja-JP" sz="2800" dirty="0">
                  <a:latin typeface="BIZ UDPゴシック" panose="020B0400000000000000" pitchFamily="50" charset="-128"/>
                  <a:ea typeface="BIZ UDPゴシック" panose="020B0400000000000000" pitchFamily="50" charset="-128"/>
                </a:rPr>
                <a:t>WG</a:t>
              </a:r>
              <a:endParaRPr lang="ja-JP" altLang="en-US" sz="2800" dirty="0">
                <a:latin typeface="BIZ UDPゴシック" panose="020B0400000000000000" pitchFamily="50" charset="-128"/>
                <a:ea typeface="BIZ UDPゴシック" panose="020B0400000000000000" pitchFamily="50" charset="-128"/>
              </a:endParaRPr>
            </a:p>
          </p:txBody>
        </p:sp>
        <p:sp>
          <p:nvSpPr>
            <p:cNvPr id="48" name="二等辺三角形 47">
              <a:extLst>
                <a:ext uri="{FF2B5EF4-FFF2-40B4-BE49-F238E27FC236}">
                  <a16:creationId xmlns:a16="http://schemas.microsoft.com/office/drawing/2014/main" id="{D20E0CF4-9398-473C-BE80-480939DB1291}"/>
                </a:ext>
              </a:extLst>
            </p:cNvPr>
            <p:cNvSpPr/>
            <p:nvPr/>
          </p:nvSpPr>
          <p:spPr>
            <a:xfrm rot="10800000">
              <a:off x="2011518" y="5843752"/>
              <a:ext cx="763828" cy="138870"/>
            </a:xfrm>
            <a:prstGeom prst="triangle">
              <a:avLst/>
            </a:prstGeom>
            <a:ln>
              <a:solidFill>
                <a:srgbClr val="000066"/>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2800">
                <a:latin typeface="BIZ UDPゴシック" panose="020B0400000000000000" pitchFamily="50" charset="-128"/>
                <a:ea typeface="BIZ UDPゴシック" panose="020B0400000000000000" pitchFamily="50" charset="-128"/>
              </a:endParaRPr>
            </a:p>
          </p:txBody>
        </p:sp>
      </p:grpSp>
      <p:sp>
        <p:nvSpPr>
          <p:cNvPr id="49" name="吹き出し: 四角形 18">
            <a:extLst>
              <a:ext uri="{FF2B5EF4-FFF2-40B4-BE49-F238E27FC236}">
                <a16:creationId xmlns:a16="http://schemas.microsoft.com/office/drawing/2014/main" id="{6D101926-34E3-4505-B82C-BD36A526E93A}"/>
              </a:ext>
            </a:extLst>
          </p:cNvPr>
          <p:cNvSpPr/>
          <p:nvPr/>
        </p:nvSpPr>
        <p:spPr>
          <a:xfrm>
            <a:off x="8378476" y="2570900"/>
            <a:ext cx="4061174" cy="3963250"/>
          </a:xfrm>
          <a:prstGeom prst="wedgeRectCallout">
            <a:avLst>
              <a:gd name="adj1" fmla="val -108407"/>
              <a:gd name="adj2" fmla="val -35479"/>
            </a:avLst>
          </a:prstGeom>
          <a:solidFill>
            <a:schemeClr val="bg1"/>
          </a:solidFill>
          <a:ln w="12700">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800" dirty="0"/>
          </a:p>
        </p:txBody>
      </p:sp>
      <p:graphicFrame>
        <p:nvGraphicFramePr>
          <p:cNvPr id="50" name="表 49">
            <a:extLst>
              <a:ext uri="{FF2B5EF4-FFF2-40B4-BE49-F238E27FC236}">
                <a16:creationId xmlns:a16="http://schemas.microsoft.com/office/drawing/2014/main" id="{7D87E94A-C08B-4AA4-BC91-4C4CEA33659D}"/>
              </a:ext>
            </a:extLst>
          </p:cNvPr>
          <p:cNvGraphicFramePr>
            <a:graphicFrameLocks noGrp="1"/>
          </p:cNvGraphicFramePr>
          <p:nvPr/>
        </p:nvGraphicFramePr>
        <p:xfrm>
          <a:off x="8455271" y="3100664"/>
          <a:ext cx="3830400" cy="3355848"/>
        </p:xfrm>
        <a:graphic>
          <a:graphicData uri="http://schemas.openxmlformats.org/drawingml/2006/table">
            <a:tbl>
              <a:tblPr>
                <a:tableStyleId>{16D9F66E-5EB9-4882-86FB-DCBF35E3C3E4}</a:tableStyleId>
              </a:tblPr>
              <a:tblGrid>
                <a:gridCol w="1663200">
                  <a:extLst>
                    <a:ext uri="{9D8B030D-6E8A-4147-A177-3AD203B41FA5}">
                      <a16:colId xmlns:a16="http://schemas.microsoft.com/office/drawing/2014/main" val="4074743331"/>
                    </a:ext>
                  </a:extLst>
                </a:gridCol>
                <a:gridCol w="2167200">
                  <a:extLst>
                    <a:ext uri="{9D8B030D-6E8A-4147-A177-3AD203B41FA5}">
                      <a16:colId xmlns:a16="http://schemas.microsoft.com/office/drawing/2014/main" val="93101244"/>
                    </a:ext>
                  </a:extLst>
                </a:gridCol>
              </a:tblGrid>
              <a:tr h="384048">
                <a:tc rowSpan="3">
                  <a:txBody>
                    <a:bodyPr/>
                    <a:lstStyle/>
                    <a:p>
                      <a:r>
                        <a:rPr kumimoji="1" lang="ja-JP" altLang="en-US" sz="1700" b="0" spc="-150" dirty="0">
                          <a:latin typeface="BIZ UDPゴシック" panose="020B0400000000000000" pitchFamily="50" charset="-128"/>
                          <a:ea typeface="BIZ UDPゴシック" panose="020B0400000000000000" pitchFamily="50" charset="-128"/>
                        </a:rPr>
                        <a:t>現行車両</a:t>
                      </a:r>
                      <a:r>
                        <a:rPr kumimoji="1" lang="ja-JP" altLang="en-US" sz="1700" b="0" dirty="0">
                          <a:latin typeface="BIZ UDPゴシック" panose="020B0400000000000000" pitchFamily="50" charset="-128"/>
                          <a:ea typeface="BIZ UDPゴシック" panose="020B0400000000000000" pitchFamily="50" charset="-128"/>
                        </a:rPr>
                        <a:t>の情報</a:t>
                      </a:r>
                    </a:p>
                  </a:txBody>
                  <a:tcPr marL="128016" marR="128016" marT="64008" marB="6400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r>
                        <a:rPr kumimoji="1" lang="ja-JP" altLang="en-US" sz="1700" b="0" spc="-300" dirty="0">
                          <a:latin typeface="BIZ UDPゴシック" panose="020B0400000000000000" pitchFamily="50" charset="-128"/>
                          <a:ea typeface="BIZ UDPゴシック" panose="020B0400000000000000" pitchFamily="50" charset="-128"/>
                        </a:rPr>
                        <a:t>リース終了年月、更新予定</a:t>
                      </a:r>
                    </a:p>
                  </a:txBody>
                  <a:tcPr marL="128016" marR="128016" marT="64008" marB="6400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515308843"/>
                  </a:ext>
                </a:extLst>
              </a:tr>
              <a:tr h="384048">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latin typeface="BIZ UDPゴシック" panose="020B0400000000000000" pitchFamily="50" charset="-128"/>
                        <a:ea typeface="BIZ UDPゴシック" panose="020B0400000000000000"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700" b="0" dirty="0">
                          <a:latin typeface="BIZ UDPゴシック" panose="020B0400000000000000" pitchFamily="50" charset="-128"/>
                          <a:ea typeface="BIZ UDPゴシック" panose="020B0400000000000000" pitchFamily="50" charset="-128"/>
                        </a:rPr>
                        <a:t>走行距離</a:t>
                      </a:r>
                    </a:p>
                  </a:txBody>
                  <a:tcPr marL="128016" marR="128016" marT="64008" marB="6400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682212503"/>
                  </a:ext>
                </a:extLst>
              </a:tr>
              <a:tr h="384048">
                <a:tc vMerge="1">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tc>
                <a:tc>
                  <a:txBody>
                    <a:bodyPr/>
                    <a:lstStyle/>
                    <a:p>
                      <a:r>
                        <a:rPr kumimoji="1" lang="ja-JP" altLang="en-US" sz="1700" dirty="0">
                          <a:latin typeface="BIZ UDPゴシック" panose="020B0400000000000000" pitchFamily="50" charset="-128"/>
                          <a:ea typeface="BIZ UDPゴシック" panose="020B0400000000000000" pitchFamily="50" charset="-128"/>
                        </a:rPr>
                        <a:t>車庫がある施設</a:t>
                      </a:r>
                    </a:p>
                  </a:txBody>
                  <a:tcPr marL="128016" marR="128016" marT="64008" marB="6400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047827921"/>
                  </a:ext>
                </a:extLst>
              </a:tr>
              <a:tr h="384048">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700" dirty="0">
                          <a:latin typeface="BIZ UDPゴシック" panose="020B0400000000000000" pitchFamily="50" charset="-128"/>
                          <a:ea typeface="BIZ UDPゴシック" panose="020B0400000000000000" pitchFamily="50" charset="-128"/>
                        </a:rPr>
                        <a:t>求める</a:t>
                      </a:r>
                      <a:r>
                        <a:rPr kumimoji="1" lang="ja-JP" altLang="en-US" sz="1700" spc="-300" dirty="0">
                          <a:latin typeface="BIZ UDPゴシック" panose="020B0400000000000000" pitchFamily="50" charset="-128"/>
                          <a:ea typeface="BIZ UDPゴシック" panose="020B0400000000000000" pitchFamily="50" charset="-128"/>
                        </a:rPr>
                        <a:t>仕様・性能</a:t>
                      </a:r>
                    </a:p>
                  </a:txBody>
                  <a:tcPr marL="128016" marR="128016" marT="64008" marB="6400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700" dirty="0">
                          <a:latin typeface="BIZ UDPゴシック" panose="020B0400000000000000" pitchFamily="50" charset="-128"/>
                          <a:ea typeface="BIZ UDPゴシック" panose="020B0400000000000000" pitchFamily="50" charset="-128"/>
                        </a:rPr>
                        <a:t>用途</a:t>
                      </a:r>
                      <a:endParaRPr lang="en-US" altLang="ja-JP" sz="1700" dirty="0">
                        <a:latin typeface="BIZ UDPゴシック" panose="020B0400000000000000" pitchFamily="50" charset="-128"/>
                        <a:ea typeface="BIZ UDPゴシック" panose="020B0400000000000000" pitchFamily="50" charset="-128"/>
                      </a:endParaRPr>
                    </a:p>
                  </a:txBody>
                  <a:tcPr marL="128016" marR="128016" marT="64008" marB="6400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520312043"/>
                  </a:ext>
                </a:extLst>
              </a:tr>
              <a:tr h="384048">
                <a:tc vMerge="1">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tc>
                <a:tc>
                  <a:txBody>
                    <a:bodyPr/>
                    <a:lstStyle/>
                    <a:p>
                      <a:r>
                        <a:rPr kumimoji="1" lang="ja-JP" altLang="en-US" sz="1700" dirty="0">
                          <a:latin typeface="BIZ UDPゴシック" panose="020B0400000000000000" pitchFamily="50" charset="-128"/>
                          <a:ea typeface="BIZ UDPゴシック" panose="020B0400000000000000" pitchFamily="50" charset="-128"/>
                        </a:rPr>
                        <a:t>サイズ</a:t>
                      </a:r>
                    </a:p>
                  </a:txBody>
                  <a:tcPr marL="128016" marR="128016" marT="64008" marB="6400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0235394"/>
                  </a:ext>
                </a:extLst>
              </a:tr>
              <a:tr h="384048">
                <a:tc vMerge="1">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tc>
                <a:tc>
                  <a:txBody>
                    <a:bodyPr/>
                    <a:lstStyle/>
                    <a:p>
                      <a:r>
                        <a:rPr kumimoji="1" lang="ja-JP" altLang="en-US" sz="1700" dirty="0">
                          <a:latin typeface="BIZ UDPゴシック" panose="020B0400000000000000" pitchFamily="50" charset="-128"/>
                          <a:ea typeface="BIZ UDPゴシック" panose="020B0400000000000000" pitchFamily="50" charset="-128"/>
                        </a:rPr>
                        <a:t>乗車人数</a:t>
                      </a:r>
                    </a:p>
                  </a:txBody>
                  <a:tcPr marL="128016" marR="128016" marT="64008" marB="6400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448973794"/>
                  </a:ext>
                </a:extLst>
              </a:tr>
              <a:tr h="384048">
                <a:tc vMerge="1">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700" dirty="0">
                          <a:latin typeface="BIZ UDPゴシック" panose="020B0400000000000000" pitchFamily="50" charset="-128"/>
                          <a:ea typeface="BIZ UDPゴシック" panose="020B0400000000000000" pitchFamily="50" charset="-128"/>
                        </a:rPr>
                        <a:t>駆動方式・袈装</a:t>
                      </a:r>
                    </a:p>
                  </a:txBody>
                  <a:tcPr marL="128016" marR="128016" marT="64008" marB="6400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81339197"/>
                  </a:ext>
                </a:extLst>
              </a:tr>
              <a:tr h="384048">
                <a:tc gridSpan="2">
                  <a:txBody>
                    <a:bodyPr/>
                    <a:lstStyle/>
                    <a:p>
                      <a:r>
                        <a:rPr kumimoji="1" lang="ja-JP" altLang="en-US" sz="1700" dirty="0">
                          <a:latin typeface="BIZ UDPゴシック" panose="020B0400000000000000" pitchFamily="50" charset="-128"/>
                          <a:ea typeface="BIZ UDPゴシック" panose="020B0400000000000000" pitchFamily="50" charset="-128"/>
                        </a:rPr>
                        <a:t>ゼロエミッション車導入予定</a:t>
                      </a:r>
                    </a:p>
                  </a:txBody>
                  <a:tcPr marL="128016" marR="128016" marT="64008" marB="6400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hMerge="1">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28703635"/>
                  </a:ext>
                </a:extLst>
              </a:tr>
            </a:tbl>
          </a:graphicData>
        </a:graphic>
      </p:graphicFrame>
      <p:sp>
        <p:nvSpPr>
          <p:cNvPr id="51" name="正方形/長方形 50">
            <a:extLst>
              <a:ext uri="{FF2B5EF4-FFF2-40B4-BE49-F238E27FC236}">
                <a16:creationId xmlns:a16="http://schemas.microsoft.com/office/drawing/2014/main" id="{56FD1649-8C08-4836-A6F8-9F48A2EADD9D}"/>
              </a:ext>
            </a:extLst>
          </p:cNvPr>
          <p:cNvSpPr/>
          <p:nvPr/>
        </p:nvSpPr>
        <p:spPr>
          <a:xfrm>
            <a:off x="8336098" y="2662479"/>
            <a:ext cx="2539404" cy="350865"/>
          </a:xfrm>
          <a:prstGeom prst="rect">
            <a:avLst/>
          </a:prstGeom>
        </p:spPr>
        <p:txBody>
          <a:bodyPr wrap="square">
            <a:spAutoFit/>
          </a:bodyPr>
          <a:lstStyle/>
          <a:p>
            <a:pPr marL="871220" indent="-871220"/>
            <a:r>
              <a:rPr lang="ja-JP" altLang="en-US" sz="1680" dirty="0">
                <a:latin typeface="BIZ UDPゴシック" panose="020B0400000000000000" pitchFamily="50" charset="-128"/>
                <a:ea typeface="BIZ UDPゴシック" panose="020B0400000000000000" pitchFamily="50" charset="-128"/>
              </a:rPr>
              <a:t>調査項目（例）</a:t>
            </a:r>
          </a:p>
        </p:txBody>
      </p:sp>
      <p:sp>
        <p:nvSpPr>
          <p:cNvPr id="28" name="テキスト ボックス 27">
            <a:extLst>
              <a:ext uri="{FF2B5EF4-FFF2-40B4-BE49-F238E27FC236}">
                <a16:creationId xmlns:a16="http://schemas.microsoft.com/office/drawing/2014/main" id="{4F7C21BC-65F5-4BA1-85B4-74BC42275C68}"/>
              </a:ext>
            </a:extLst>
          </p:cNvPr>
          <p:cNvSpPr txBox="1"/>
          <p:nvPr/>
        </p:nvSpPr>
        <p:spPr>
          <a:xfrm>
            <a:off x="1655855" y="4681954"/>
            <a:ext cx="8416527" cy="954107"/>
          </a:xfrm>
          <a:prstGeom prst="rect">
            <a:avLst/>
          </a:prstGeom>
          <a:noFill/>
          <a:ln>
            <a:noFill/>
          </a:ln>
        </p:spPr>
        <p:txBody>
          <a:bodyPr wrap="square" rtlCol="0">
            <a:spAutoFit/>
          </a:bodyPr>
          <a:lstStyle/>
          <a:p>
            <a:r>
              <a:rPr lang="ja-JP" altLang="en-US" sz="1960" dirty="0">
                <a:latin typeface="BIZ UDPゴシック" panose="020B0400000000000000" pitchFamily="50" charset="-128"/>
                <a:ea typeface="BIZ UDPゴシック" panose="020B0400000000000000" pitchFamily="50" charset="-128"/>
              </a:rPr>
              <a:t>・多くの部署で充電設備の整備が課題</a:t>
            </a:r>
            <a:endParaRPr lang="en-US" altLang="ja-JP" sz="1960" dirty="0">
              <a:latin typeface="BIZ UDPゴシック" panose="020B0400000000000000" pitchFamily="50" charset="-128"/>
              <a:ea typeface="BIZ UDPゴシック" panose="020B0400000000000000" pitchFamily="50" charset="-128"/>
            </a:endParaRPr>
          </a:p>
          <a:p>
            <a:r>
              <a:rPr lang="ja-JP" altLang="en-US" sz="1680" dirty="0">
                <a:latin typeface="BIZ UDPゴシック" panose="020B0400000000000000" pitchFamily="50" charset="-128"/>
                <a:ea typeface="BIZ UDPゴシック" panose="020B0400000000000000" pitchFamily="50" charset="-128"/>
              </a:rPr>
              <a:t> （建物構造上や電気容量、設置・管理等の役割分担が決められない等）</a:t>
            </a:r>
            <a:endParaRPr lang="en-US" altLang="ja-JP" sz="1680" dirty="0">
              <a:latin typeface="BIZ UDPゴシック" panose="020B0400000000000000" pitchFamily="50" charset="-128"/>
              <a:ea typeface="BIZ UDPゴシック" panose="020B0400000000000000" pitchFamily="50" charset="-128"/>
            </a:endParaRPr>
          </a:p>
          <a:p>
            <a:r>
              <a:rPr lang="ja-JP" altLang="en-US" sz="1960" dirty="0">
                <a:latin typeface="BIZ UDPゴシック" panose="020B0400000000000000" pitchFamily="50" charset="-128"/>
                <a:ea typeface="BIZ UDPゴシック" panose="020B0400000000000000" pitchFamily="50" charset="-128"/>
              </a:rPr>
              <a:t>・車両や充電設備導入に向け費用を概算</a:t>
            </a:r>
            <a:endParaRPr lang="en-US" altLang="ja-JP" sz="1960" dirty="0">
              <a:latin typeface="BIZ UDPゴシック" panose="020B0400000000000000" pitchFamily="50" charset="-128"/>
              <a:ea typeface="BIZ UDPゴシック" panose="020B0400000000000000" pitchFamily="50" charset="-128"/>
            </a:endParaRPr>
          </a:p>
        </p:txBody>
      </p:sp>
      <p:sp>
        <p:nvSpPr>
          <p:cNvPr id="30" name="テキスト ボックス 29">
            <a:extLst>
              <a:ext uri="{FF2B5EF4-FFF2-40B4-BE49-F238E27FC236}">
                <a16:creationId xmlns:a16="http://schemas.microsoft.com/office/drawing/2014/main" id="{20DA22A4-FEAA-4D84-92B6-F534112B9C98}"/>
              </a:ext>
            </a:extLst>
          </p:cNvPr>
          <p:cNvSpPr txBox="1"/>
          <p:nvPr/>
        </p:nvSpPr>
        <p:spPr>
          <a:xfrm>
            <a:off x="1465002" y="6928966"/>
            <a:ext cx="9468351" cy="695575"/>
          </a:xfrm>
          <a:prstGeom prst="rect">
            <a:avLst/>
          </a:prstGeom>
          <a:noFill/>
        </p:spPr>
        <p:txBody>
          <a:bodyPr wrap="square">
            <a:spAutoFit/>
          </a:bodyPr>
          <a:lstStyle/>
          <a:p>
            <a:r>
              <a:rPr lang="ja-JP" altLang="en-US" sz="1960" dirty="0">
                <a:latin typeface="BIZ UDPゴシック" panose="020B0400000000000000" pitchFamily="50" charset="-128"/>
                <a:ea typeface="BIZ UDPゴシック" panose="020B0400000000000000" pitchFamily="50" charset="-128"/>
              </a:rPr>
              <a:t>・必要な車両の仕様の再検討</a:t>
            </a:r>
            <a:endParaRPr lang="en-US" altLang="ja-JP" sz="1960" dirty="0">
              <a:latin typeface="BIZ UDPゴシック" panose="020B0400000000000000" pitchFamily="50" charset="-128"/>
              <a:ea typeface="BIZ UDPゴシック" panose="020B0400000000000000" pitchFamily="50" charset="-128"/>
            </a:endParaRPr>
          </a:p>
          <a:p>
            <a:r>
              <a:rPr lang="ja-JP" altLang="en-US" sz="1960" dirty="0">
                <a:latin typeface="BIZ UDPゴシック" panose="020B0400000000000000" pitchFamily="50" charset="-128"/>
                <a:ea typeface="BIZ UDPゴシック" panose="020B0400000000000000" pitchFamily="50" charset="-128"/>
              </a:rPr>
              <a:t>・充電設備の庁内シェアや、民間のカーシェア・充電施設の利用についても検討</a:t>
            </a:r>
            <a:endParaRPr lang="ja-JP" altLang="en-US" sz="1960" dirty="0"/>
          </a:p>
        </p:txBody>
      </p:sp>
      <p:sp>
        <p:nvSpPr>
          <p:cNvPr id="29" name="テキスト ボックス 28">
            <a:extLst>
              <a:ext uri="{FF2B5EF4-FFF2-40B4-BE49-F238E27FC236}">
                <a16:creationId xmlns:a16="http://schemas.microsoft.com/office/drawing/2014/main" id="{B1E33398-2E69-4698-9A4F-15C92C296FBC}"/>
              </a:ext>
            </a:extLst>
          </p:cNvPr>
          <p:cNvSpPr txBox="1"/>
          <p:nvPr/>
        </p:nvSpPr>
        <p:spPr>
          <a:xfrm>
            <a:off x="504056" y="8429803"/>
            <a:ext cx="13054339" cy="1163379"/>
          </a:xfrm>
          <a:prstGeom prst="rect">
            <a:avLst/>
          </a:prstGeom>
        </p:spPr>
        <p:txBody>
          <a:bodyPr vert="horz" wrap="square" lIns="127998" tIns="64000" rIns="127998" bIns="64000" rtlCol="0">
            <a:spAutoFit/>
          </a:bodyPr>
          <a:lstStyle/>
          <a:p>
            <a:r>
              <a:rPr lang="ja-JP" altLang="en-US" sz="2240" dirty="0">
                <a:latin typeface="Meiryo UI" panose="020B0604030504040204" pitchFamily="50" charset="-128"/>
                <a:ea typeface="Meiryo UI" panose="020B0604030504040204" pitchFamily="50" charset="-128"/>
              </a:rPr>
              <a:t>▷知事等専用車については、</a:t>
            </a:r>
            <a:r>
              <a:rPr lang="en-US" altLang="ja-JP" sz="2240" dirty="0">
                <a:latin typeface="Meiryo UI" panose="020B0604030504040204" pitchFamily="50" charset="-128"/>
                <a:ea typeface="Meiryo UI" panose="020B0604030504040204" pitchFamily="50" charset="-128"/>
              </a:rPr>
              <a:t>R6</a:t>
            </a:r>
            <a:r>
              <a:rPr lang="ja-JP" altLang="en-US" sz="2240" dirty="0">
                <a:latin typeface="Meiryo UI" panose="020B0604030504040204" pitchFamily="50" charset="-128"/>
                <a:ea typeface="Meiryo UI" panose="020B0604030504040204" pitchFamily="50" charset="-128"/>
              </a:rPr>
              <a:t>のリース更新にあわせてゼロエミッション車導入の予算を確保。</a:t>
            </a:r>
            <a:endParaRPr lang="en-US" altLang="ja-JP" sz="2240" dirty="0">
              <a:latin typeface="Meiryo UI" panose="020B0604030504040204" pitchFamily="50" charset="-128"/>
              <a:ea typeface="Meiryo UI" panose="020B0604030504040204" pitchFamily="50" charset="-128"/>
            </a:endParaRPr>
          </a:p>
          <a:p>
            <a:r>
              <a:rPr lang="ja-JP" altLang="en-US" sz="2240" dirty="0">
                <a:latin typeface="Meiryo UI" panose="020B0604030504040204" pitchFamily="50" charset="-128"/>
                <a:ea typeface="Meiryo UI" panose="020B0604030504040204" pitchFamily="50" charset="-128"/>
              </a:rPr>
              <a:t>▷その他の公用車についても、</a:t>
            </a:r>
            <a:r>
              <a:rPr lang="en-US" altLang="ja-JP" sz="2240" dirty="0">
                <a:latin typeface="Meiryo UI" panose="020B0604030504040204" pitchFamily="50" charset="-128"/>
                <a:ea typeface="Meiryo UI" panose="020B0604030504040204" pitchFamily="50" charset="-128"/>
              </a:rPr>
              <a:t>WG</a:t>
            </a:r>
            <a:r>
              <a:rPr lang="ja-JP" altLang="en-US" sz="2240" dirty="0" err="1">
                <a:latin typeface="Meiryo UI" panose="020B0604030504040204" pitchFamily="50" charset="-128"/>
                <a:ea typeface="Meiryo UI" panose="020B0604030504040204" pitchFamily="50" charset="-128"/>
              </a:rPr>
              <a:t>での</a:t>
            </a:r>
            <a:r>
              <a:rPr lang="ja-JP" altLang="en-US" sz="2240" dirty="0">
                <a:latin typeface="Meiryo UI" panose="020B0604030504040204" pitchFamily="50" charset="-128"/>
                <a:ea typeface="Meiryo UI" panose="020B0604030504040204" pitchFamily="50" charset="-128"/>
              </a:rPr>
              <a:t>検討を踏まえつつ、リース更新時期等に応じゼロエミッション化を</a:t>
            </a:r>
            <a:br>
              <a:rPr lang="en-US" altLang="ja-JP" sz="2240" dirty="0">
                <a:latin typeface="Meiryo UI" panose="020B0604030504040204" pitchFamily="50" charset="-128"/>
                <a:ea typeface="Meiryo UI" panose="020B0604030504040204" pitchFamily="50" charset="-128"/>
              </a:rPr>
            </a:br>
            <a:r>
              <a:rPr lang="ja-JP" altLang="en-US" sz="2240" dirty="0">
                <a:latin typeface="Meiryo UI" panose="020B0604030504040204" pitchFamily="50" charset="-128"/>
                <a:ea typeface="Meiryo UI" panose="020B0604030504040204" pitchFamily="50" charset="-128"/>
              </a:rPr>
              <a:t>　 図る。</a:t>
            </a:r>
            <a:endParaRPr lang="en-US" altLang="ja-JP" sz="2240" dirty="0">
              <a:latin typeface="Meiryo UI" panose="020B0604030504040204" pitchFamily="50" charset="-128"/>
              <a:ea typeface="Meiryo UI" panose="020B0604030504040204" pitchFamily="50" charset="-128"/>
            </a:endParaRPr>
          </a:p>
        </p:txBody>
      </p:sp>
      <p:sp>
        <p:nvSpPr>
          <p:cNvPr id="31" name="正方形/長方形 30"/>
          <p:cNvSpPr/>
          <p:nvPr/>
        </p:nvSpPr>
        <p:spPr>
          <a:xfrm>
            <a:off x="91303" y="120079"/>
            <a:ext cx="6165481" cy="63256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400" b="1" dirty="0">
              <a:solidFill>
                <a:schemeClr val="bg1"/>
              </a:solidFill>
              <a:latin typeface="Meiryo UI" panose="020B0604030504040204" pitchFamily="50" charset="-128"/>
              <a:ea typeface="Meiryo UI" panose="020B0604030504040204" pitchFamily="50" charset="-128"/>
            </a:endParaRPr>
          </a:p>
          <a:p>
            <a:r>
              <a:rPr lang="ja-JP" altLang="en-US" sz="2400" b="1" dirty="0">
                <a:solidFill>
                  <a:schemeClr val="bg1"/>
                </a:solidFill>
                <a:latin typeface="Meiryo UI" panose="020B0604030504040204" pitchFamily="50" charset="-128"/>
                <a:ea typeface="Meiryo UI" panose="020B0604030504040204" pitchFamily="50" charset="-128"/>
              </a:rPr>
              <a:t>　脱炭素化の推進に向けた府の取組みについて</a:t>
            </a:r>
            <a:endParaRPr lang="ja-JP" altLang="ja-JP" sz="2400" b="1" dirty="0">
              <a:solidFill>
                <a:schemeClr val="bg1"/>
              </a:solidFill>
              <a:latin typeface="Meiryo UI" panose="020B0604030504040204" pitchFamily="50" charset="-128"/>
              <a:ea typeface="Meiryo UI" panose="020B0604030504040204" pitchFamily="50" charset="-128"/>
            </a:endParaRPr>
          </a:p>
          <a:p>
            <a:pPr algn="ctr"/>
            <a:endParaRPr kumimoji="1" lang="ja-JP" altLang="en-US" sz="2400" b="1" dirty="0">
              <a:latin typeface="Meiryo UI" panose="020B0604030504040204" pitchFamily="50" charset="-128"/>
              <a:ea typeface="Meiryo UI" panose="020B0604030504040204" pitchFamily="50" charset="-128"/>
            </a:endParaRPr>
          </a:p>
        </p:txBody>
      </p:sp>
      <p:grpSp>
        <p:nvGrpSpPr>
          <p:cNvPr id="32" name="グループ化 31"/>
          <p:cNvGrpSpPr>
            <a:grpSpLocks noChangeAspect="1"/>
          </p:cNvGrpSpPr>
          <p:nvPr/>
        </p:nvGrpSpPr>
        <p:grpSpPr>
          <a:xfrm>
            <a:off x="6400800" y="192088"/>
            <a:ext cx="5040560" cy="427112"/>
            <a:chOff x="6029203" y="46261"/>
            <a:chExt cx="5407394" cy="460777"/>
          </a:xfrm>
        </p:grpSpPr>
        <p:pic>
          <p:nvPicPr>
            <p:cNvPr id="33" name="図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9203"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図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86991"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図 1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00565"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図 3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57791" y="47840"/>
              <a:ext cx="454912"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図 2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10877" y="50579"/>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図 2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67619" y="47840"/>
              <a:ext cx="43943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図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03592" y="47840"/>
              <a:ext cx="439438"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図 2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644328" y="47840"/>
              <a:ext cx="43943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図 3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074083" y="47840"/>
              <a:ext cx="454912"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図 1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522939"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図 4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979397" y="46261"/>
              <a:ext cx="457200" cy="457200"/>
            </a:xfrm>
            <a:prstGeom prst="rect">
              <a:avLst/>
            </a:prstGeom>
          </p:spPr>
        </p:pic>
        <p:pic>
          <p:nvPicPr>
            <p:cNvPr id="52" name="図 5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941707" y="46942"/>
              <a:ext cx="458885" cy="458885"/>
            </a:xfrm>
            <a:prstGeom prst="rect">
              <a:avLst/>
            </a:prstGeom>
          </p:spPr>
        </p:pic>
      </p:grpSp>
    </p:spTree>
    <p:extLst>
      <p:ext uri="{BB962C8B-B14F-4D97-AF65-F5344CB8AC3E}">
        <p14:creationId xmlns:p14="http://schemas.microsoft.com/office/powerpoint/2010/main" val="768330508"/>
      </p:ext>
    </p:extLst>
  </p:cSld>
  <p:clrMapOvr>
    <a:masterClrMapping/>
  </p:clrMapOvr>
</p:sld>
</file>

<file path=ppt/theme/theme1.xml><?xml version="1.0" encoding="utf-8"?>
<a:theme xmlns:a="http://schemas.openxmlformats.org/drawingml/2006/main" name="1_Office ​​テーマ">
  <a:themeElements>
    <a:clrScheme name="エコロジー">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6147</Words>
  <Application>Microsoft Office PowerPoint</Application>
  <PresentationFormat>A3 297x420 mm</PresentationFormat>
  <Paragraphs>577</Paragraphs>
  <Slides>16</Slides>
  <Notes>9</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16</vt:i4>
      </vt:variant>
    </vt:vector>
  </HeadingPairs>
  <TitlesOfParts>
    <vt:vector size="22" baseType="lpstr">
      <vt:lpstr>BIZ UDPゴシック</vt:lpstr>
      <vt:lpstr>Meiryo UI</vt:lpstr>
      <vt:lpstr>Arial</vt:lpstr>
      <vt:lpstr>Calibri</vt:lpstr>
      <vt:lpstr>Wingdings</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2022-07-01T08:52:53Z</dcterms:created>
  <dcterms:modified xsi:type="dcterms:W3CDTF">2023-07-06T06:28:04Z</dcterms:modified>
</cp:coreProperties>
</file>