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 id="2147483708" r:id="rId2"/>
  </p:sldMasterIdLst>
  <p:notesMasterIdLst>
    <p:notesMasterId r:id="rId13"/>
  </p:notesMasterIdLst>
  <p:sldIdLst>
    <p:sldId id="269" r:id="rId3"/>
    <p:sldId id="273" r:id="rId4"/>
    <p:sldId id="275" r:id="rId5"/>
    <p:sldId id="258" r:id="rId6"/>
    <p:sldId id="261" r:id="rId7"/>
    <p:sldId id="267" r:id="rId8"/>
    <p:sldId id="263" r:id="rId9"/>
    <p:sldId id="265" r:id="rId10"/>
    <p:sldId id="276" r:id="rId11"/>
    <p:sldId id="272"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12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DC704E0F-45BB-495A-9545-F617F6EE359A}" type="datetimeFigureOut">
              <a:rPr kumimoji="1" lang="ja-JP" altLang="en-US" smtClean="0"/>
              <a:t>2021/5/21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60144BE9-F7E8-4379-A270-B1D4ABCB0ADC}" type="slidenum">
              <a:rPr kumimoji="1" lang="ja-JP" altLang="en-US" smtClean="0"/>
              <a:t>‹#›</a:t>
            </a:fld>
            <a:endParaRPr kumimoji="1" lang="ja-JP" altLang="en-US"/>
          </a:p>
        </p:txBody>
      </p:sp>
    </p:spTree>
    <p:extLst>
      <p:ext uri="{BB962C8B-B14F-4D97-AF65-F5344CB8AC3E}">
        <p14:creationId xmlns:p14="http://schemas.microsoft.com/office/powerpoint/2010/main" val="22262194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6FDA77-1BB2-4267-8FFD-E8EAA26EDBB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68074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979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151432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2607093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4072ED-3FF3-4409-A23D-37A4CE1EA7C1}" type="datetime1">
              <a:rPr kumimoji="1" lang="ja-JP" altLang="en-US" smtClean="0"/>
              <a:t>2021/5/21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515962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75781B-FA81-4EFE-940B-AEE4A1375D16}" type="datetime1">
              <a:rPr kumimoji="1" lang="ja-JP" altLang="en-US" smtClean="0"/>
              <a:t>2021/5/21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3879420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0B9E39-1419-4BFC-8AE0-04D482AACC2E}" type="datetime1">
              <a:rPr kumimoji="1" lang="ja-JP" altLang="en-US" smtClean="0"/>
              <a:t>2021/5/21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2186716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A23152C-01C6-413D-B88F-0D3BC38B7697}" type="datetime1">
              <a:rPr kumimoji="1" lang="ja-JP" altLang="en-US" smtClean="0"/>
              <a:t>2021/5/21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3554472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2DE5CD8-1AD6-495F-A388-A6BCA3F17820}" type="datetime1">
              <a:rPr kumimoji="1" lang="ja-JP" altLang="en-US" smtClean="0"/>
              <a:t>2021/5/21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943278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18B5E5-7A72-400B-9B84-EFA4B578FC4C}" type="datetime1">
              <a:rPr kumimoji="1" lang="ja-JP" altLang="en-US" smtClean="0"/>
              <a:t>2021/5/21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8159175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2B10BF-A9E5-4847-8C44-78EB110D507C}" type="datetime1">
              <a:rPr kumimoji="1" lang="ja-JP" altLang="en-US" smtClean="0"/>
              <a:t>2021/5/21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3602979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4D801E-B4A6-498E-8A8A-587FF41D0857}" type="datetime1">
              <a:rPr kumimoji="1" lang="ja-JP" altLang="en-US" smtClean="0"/>
              <a:t>2021/5/21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134933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5875700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8065B2-0B6B-48FC-AD03-144AD376A73E}" type="datetime1">
              <a:rPr kumimoji="1" lang="ja-JP" altLang="en-US" smtClean="0"/>
              <a:t>2021/5/21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22072806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631794-86C1-4A0C-8920-EC36143F2F53}" type="datetime1">
              <a:rPr kumimoji="1" lang="ja-JP" altLang="en-US" smtClean="0"/>
              <a:t>2021/5/21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3584694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7E944A9-296D-46B1-81ED-D4DE742A2F6F}" type="datetime1">
              <a:rPr kumimoji="1" lang="ja-JP" altLang="en-US" smtClean="0"/>
              <a:t>2021/5/21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978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61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386876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2809483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39750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243382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F03F487-0D9D-47FE-9F2C-751ACF146F3A}" type="datetimeFigureOut">
              <a:rPr kumimoji="1" lang="ja-JP" altLang="en-US" smtClean="0"/>
              <a:t>2021/5/21</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1636801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F03F487-0D9D-47FE-9F2C-751ACF146F3A}" type="datetimeFigureOut">
              <a:rPr kumimoji="1" lang="ja-JP" altLang="en-US" smtClean="0"/>
              <a:t>2021/5/21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4BA9BB0-9A2F-4F44-8AF2-B8C39BABA929}" type="slidenum">
              <a:rPr kumimoji="1" lang="ja-JP" altLang="en-US" smtClean="0"/>
              <a:t>‹#›</a:t>
            </a:fld>
            <a:endParaRPr kumimoji="1" lang="ja-JP" altLang="en-US"/>
          </a:p>
        </p:txBody>
      </p:sp>
    </p:spTree>
    <p:extLst>
      <p:ext uri="{BB962C8B-B14F-4D97-AF65-F5344CB8AC3E}">
        <p14:creationId xmlns:p14="http://schemas.microsoft.com/office/powerpoint/2010/main" val="10798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F03F487-0D9D-47FE-9F2C-751ACF146F3A}" type="datetimeFigureOut">
              <a:rPr kumimoji="1" lang="ja-JP" altLang="en-US" smtClean="0"/>
              <a:t>2021/5/21</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4BA9BB0-9A2F-4F44-8AF2-B8C39BABA929}"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34830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72167-7608-457B-9C87-4FA503C6FCAC}" type="datetime1">
              <a:rPr kumimoji="1" lang="ja-JP" altLang="en-US" smtClean="0"/>
              <a:t>2021/5/21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FF35A-1FEA-4590-8179-217228840B8D}" type="slidenum">
              <a:rPr kumimoji="1" lang="ja-JP" altLang="en-US" smtClean="0"/>
              <a:t>‹#›</a:t>
            </a:fld>
            <a:endParaRPr kumimoji="1" lang="ja-JP" altLang="en-US"/>
          </a:p>
        </p:txBody>
      </p:sp>
    </p:spTree>
    <p:extLst>
      <p:ext uri="{BB962C8B-B14F-4D97-AF65-F5344CB8AC3E}">
        <p14:creationId xmlns:p14="http://schemas.microsoft.com/office/powerpoint/2010/main" val="18547267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3"/>
          <p:cNvSpPr txBox="1">
            <a:spLocks/>
          </p:cNvSpPr>
          <p:nvPr/>
        </p:nvSpPr>
        <p:spPr>
          <a:xfrm>
            <a:off x="8002272" y="6492875"/>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dirty="0"/>
              <a:t>1</a:t>
            </a:r>
            <a:endParaRPr kumimoji="1" lang="ja-JP" altLang="en-US" sz="2400" dirty="0"/>
          </a:p>
        </p:txBody>
      </p:sp>
      <p:sp>
        <p:nvSpPr>
          <p:cNvPr id="4" name="正方形/長方形 3"/>
          <p:cNvSpPr/>
          <p:nvPr/>
        </p:nvSpPr>
        <p:spPr>
          <a:xfrm>
            <a:off x="2043072" y="2270939"/>
            <a:ext cx="4573688" cy="830997"/>
          </a:xfrm>
          <a:prstGeom prst="rect">
            <a:avLst/>
          </a:prstGeom>
        </p:spPr>
        <p:txBody>
          <a:bodyPr wrap="none">
            <a:spAutoFit/>
          </a:bodyPr>
          <a:lstStyle/>
          <a:p>
            <a:r>
              <a:rPr lang="ja-JP" altLang="ja-JP" sz="2400" dirty="0">
                <a:latin typeface="Meiryo UI" panose="020B0604030504040204" pitchFamily="50" charset="-128"/>
                <a:ea typeface="Meiryo UI" panose="020B0604030504040204" pitchFamily="50" charset="-128"/>
                <a:cs typeface="Times New Roman" panose="02020603050405020304" pitchFamily="18" charset="0"/>
              </a:rPr>
              <a:t>建築物の環境配慮のあり方に</a:t>
            </a:r>
            <a:r>
              <a:rPr lang="ja-JP" altLang="ja-JP" sz="2400" dirty="0" smtClean="0">
                <a:latin typeface="Meiryo UI" panose="020B0604030504040204" pitchFamily="50" charset="-128"/>
                <a:ea typeface="Meiryo UI" panose="020B0604030504040204" pitchFamily="50" charset="-128"/>
                <a:cs typeface="Times New Roman" panose="02020603050405020304" pitchFamily="18" charset="0"/>
              </a:rPr>
              <a:t>ついて</a:t>
            </a:r>
            <a:endParaRPr lang="en-US" altLang="ja-JP" sz="2400" dirty="0" smtClean="0">
              <a:latin typeface="Meiryo UI" panose="020B0604030504040204" pitchFamily="50" charset="-128"/>
              <a:ea typeface="Meiryo UI" panose="020B0604030504040204" pitchFamily="50" charset="-128"/>
              <a:cs typeface="Times New Roman" panose="02020603050405020304" pitchFamily="18" charset="0"/>
            </a:endParaRPr>
          </a:p>
          <a:p>
            <a:pPr algn="ctr"/>
            <a:r>
              <a:rPr lang="en-US" altLang="ja-JP" sz="24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400" dirty="0" smtClean="0">
                <a:latin typeface="Meiryo UI" panose="020B0604030504040204" pitchFamily="50" charset="-128"/>
                <a:ea typeface="Meiryo UI" panose="020B0604030504040204" pitchFamily="50" charset="-128"/>
                <a:cs typeface="Times New Roman" panose="02020603050405020304" pitchFamily="18" charset="0"/>
              </a:rPr>
              <a:t>新旧比較表</a:t>
            </a:r>
            <a:r>
              <a:rPr lang="en-US" altLang="ja-JP" sz="24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en-US" sz="24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220870" y="3392129"/>
            <a:ext cx="3347884"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令和３年</a:t>
            </a: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５月</a:t>
            </a:r>
            <a:r>
              <a:rPr kumimoji="1" lang="ja-JP" altLang="en-US" dirty="0">
                <a:latin typeface="Meiryo UI" panose="020B0604030504040204" pitchFamily="50" charset="-128"/>
                <a:ea typeface="Meiryo UI" panose="020B0604030504040204" pitchFamily="50" charset="-128"/>
              </a:rPr>
              <a:t>６</a:t>
            </a:r>
            <a:r>
              <a:rPr kumimoji="1" lang="ja-JP" altLang="en-US" dirty="0" smtClean="0">
                <a:latin typeface="Meiryo UI" panose="020B0604030504040204" pitchFamily="50" charset="-128"/>
                <a:ea typeface="Meiryo UI" panose="020B0604030504040204" pitchFamily="50" charset="-128"/>
              </a:rPr>
              <a:t>日</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457889" y="4420986"/>
            <a:ext cx="2279455"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大阪府環境審議会</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温暖化対策部会</a:t>
            </a:r>
          </a:p>
        </p:txBody>
      </p:sp>
      <p:sp>
        <p:nvSpPr>
          <p:cNvPr id="7" name="テキスト ボックス 6"/>
          <p:cNvSpPr txBox="1"/>
          <p:nvPr/>
        </p:nvSpPr>
        <p:spPr>
          <a:xfrm>
            <a:off x="6372535" y="5635269"/>
            <a:ext cx="2771465"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大阪府住宅まちづくり部</a:t>
            </a:r>
            <a:endParaRPr kumimoji="1" lang="en-US" altLang="ja-JP"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3CD9B70-CA90-4179-81A5-E62FCF9F1679}"/>
              </a:ext>
            </a:extLst>
          </p:cNvPr>
          <p:cNvSpPr txBox="1"/>
          <p:nvPr/>
        </p:nvSpPr>
        <p:spPr>
          <a:xfrm>
            <a:off x="7677150" y="371475"/>
            <a:ext cx="1309141" cy="369332"/>
          </a:xfrm>
          <a:prstGeom prst="rect">
            <a:avLst/>
          </a:prstGeom>
          <a:noFill/>
          <a:ln>
            <a:solidFill>
              <a:schemeClr val="tx1"/>
            </a:solidFill>
          </a:ln>
        </p:spPr>
        <p:txBody>
          <a:bodyPr wrap="square" rtlCol="0">
            <a:spAutoFit/>
          </a:bodyPr>
          <a:lstStyle/>
          <a:p>
            <a:pPr algn="ctr"/>
            <a:r>
              <a:rPr kumimoji="1" lang="ja-JP" altLang="en-US" dirty="0" smtClean="0"/>
              <a:t>資料</a:t>
            </a:r>
            <a:r>
              <a:rPr kumimoji="1" lang="en-US" altLang="ja-JP" smtClean="0"/>
              <a:t>2-3</a:t>
            </a:r>
            <a:r>
              <a:rPr kumimoji="1" lang="ja-JP" altLang="en-US" dirty="0"/>
              <a:t>　</a:t>
            </a:r>
          </a:p>
        </p:txBody>
      </p:sp>
      <p:sp>
        <p:nvSpPr>
          <p:cNvPr id="8" name="テキスト ボックス 7"/>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1090727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6"/>
          <p:cNvGraphicFramePr>
            <a:graphicFrameLocks noGrp="1"/>
          </p:cNvGraphicFramePr>
          <p:nvPr>
            <p:extLst>
              <p:ext uri="{D42A27DB-BD31-4B8C-83A1-F6EECF244321}">
                <p14:modId xmlns:p14="http://schemas.microsoft.com/office/powerpoint/2010/main" val="2179007474"/>
              </p:ext>
            </p:extLst>
          </p:nvPr>
        </p:nvGraphicFramePr>
        <p:xfrm>
          <a:off x="35496" y="639539"/>
          <a:ext cx="8987359" cy="5515934"/>
        </p:xfrm>
        <a:graphic>
          <a:graphicData uri="http://schemas.openxmlformats.org/drawingml/2006/table">
            <a:tbl>
              <a:tblPr firstRow="1" bandRow="1">
                <a:tableStyleId>{5940675A-B579-460E-94D1-54222C63F5DA}</a:tableStyleId>
              </a:tblPr>
              <a:tblGrid>
                <a:gridCol w="1054671">
                  <a:extLst>
                    <a:ext uri="{9D8B030D-6E8A-4147-A177-3AD203B41FA5}">
                      <a16:colId xmlns:a16="http://schemas.microsoft.com/office/drawing/2014/main" val="20000"/>
                    </a:ext>
                  </a:extLst>
                </a:gridCol>
                <a:gridCol w="495793">
                  <a:extLst>
                    <a:ext uri="{9D8B030D-6E8A-4147-A177-3AD203B41FA5}">
                      <a16:colId xmlns:a16="http://schemas.microsoft.com/office/drawing/2014/main" val="20001"/>
                    </a:ext>
                  </a:extLst>
                </a:gridCol>
                <a:gridCol w="495793">
                  <a:extLst>
                    <a:ext uri="{9D8B030D-6E8A-4147-A177-3AD203B41FA5}">
                      <a16:colId xmlns:a16="http://schemas.microsoft.com/office/drawing/2014/main" val="3405908107"/>
                    </a:ext>
                  </a:extLst>
                </a:gridCol>
                <a:gridCol w="495793">
                  <a:extLst>
                    <a:ext uri="{9D8B030D-6E8A-4147-A177-3AD203B41FA5}">
                      <a16:colId xmlns:a16="http://schemas.microsoft.com/office/drawing/2014/main" val="20002"/>
                    </a:ext>
                  </a:extLst>
                </a:gridCol>
                <a:gridCol w="495793">
                  <a:extLst>
                    <a:ext uri="{9D8B030D-6E8A-4147-A177-3AD203B41FA5}">
                      <a16:colId xmlns:a16="http://schemas.microsoft.com/office/drawing/2014/main" val="20003"/>
                    </a:ext>
                  </a:extLst>
                </a:gridCol>
                <a:gridCol w="495793">
                  <a:extLst>
                    <a:ext uri="{9D8B030D-6E8A-4147-A177-3AD203B41FA5}">
                      <a16:colId xmlns:a16="http://schemas.microsoft.com/office/drawing/2014/main" val="20004"/>
                    </a:ext>
                  </a:extLst>
                </a:gridCol>
                <a:gridCol w="495793">
                  <a:extLst>
                    <a:ext uri="{9D8B030D-6E8A-4147-A177-3AD203B41FA5}">
                      <a16:colId xmlns:a16="http://schemas.microsoft.com/office/drawing/2014/main" val="20005"/>
                    </a:ext>
                  </a:extLst>
                </a:gridCol>
                <a:gridCol w="495793">
                  <a:extLst>
                    <a:ext uri="{9D8B030D-6E8A-4147-A177-3AD203B41FA5}">
                      <a16:colId xmlns:a16="http://schemas.microsoft.com/office/drawing/2014/main" val="1310309363"/>
                    </a:ext>
                  </a:extLst>
                </a:gridCol>
                <a:gridCol w="495793">
                  <a:extLst>
                    <a:ext uri="{9D8B030D-6E8A-4147-A177-3AD203B41FA5}">
                      <a16:colId xmlns:a16="http://schemas.microsoft.com/office/drawing/2014/main" val="20006"/>
                    </a:ext>
                  </a:extLst>
                </a:gridCol>
                <a:gridCol w="495793">
                  <a:extLst>
                    <a:ext uri="{9D8B030D-6E8A-4147-A177-3AD203B41FA5}">
                      <a16:colId xmlns:a16="http://schemas.microsoft.com/office/drawing/2014/main" val="20007"/>
                    </a:ext>
                  </a:extLst>
                </a:gridCol>
                <a:gridCol w="495793">
                  <a:extLst>
                    <a:ext uri="{9D8B030D-6E8A-4147-A177-3AD203B41FA5}">
                      <a16:colId xmlns:a16="http://schemas.microsoft.com/office/drawing/2014/main" val="20008"/>
                    </a:ext>
                  </a:extLst>
                </a:gridCol>
                <a:gridCol w="495793">
                  <a:extLst>
                    <a:ext uri="{9D8B030D-6E8A-4147-A177-3AD203B41FA5}">
                      <a16:colId xmlns:a16="http://schemas.microsoft.com/office/drawing/2014/main" val="20009"/>
                    </a:ext>
                  </a:extLst>
                </a:gridCol>
                <a:gridCol w="495793">
                  <a:extLst>
                    <a:ext uri="{9D8B030D-6E8A-4147-A177-3AD203B41FA5}">
                      <a16:colId xmlns:a16="http://schemas.microsoft.com/office/drawing/2014/main" val="20010"/>
                    </a:ext>
                  </a:extLst>
                </a:gridCol>
                <a:gridCol w="495793">
                  <a:extLst>
                    <a:ext uri="{9D8B030D-6E8A-4147-A177-3AD203B41FA5}">
                      <a16:colId xmlns:a16="http://schemas.microsoft.com/office/drawing/2014/main" val="20011"/>
                    </a:ext>
                  </a:extLst>
                </a:gridCol>
                <a:gridCol w="495793">
                  <a:extLst>
                    <a:ext uri="{9D8B030D-6E8A-4147-A177-3AD203B41FA5}">
                      <a16:colId xmlns:a16="http://schemas.microsoft.com/office/drawing/2014/main" val="20012"/>
                    </a:ext>
                  </a:extLst>
                </a:gridCol>
                <a:gridCol w="495793">
                  <a:extLst>
                    <a:ext uri="{9D8B030D-6E8A-4147-A177-3AD203B41FA5}">
                      <a16:colId xmlns:a16="http://schemas.microsoft.com/office/drawing/2014/main" val="20013"/>
                    </a:ext>
                  </a:extLst>
                </a:gridCol>
                <a:gridCol w="495793">
                  <a:extLst>
                    <a:ext uri="{9D8B030D-6E8A-4147-A177-3AD203B41FA5}">
                      <a16:colId xmlns:a16="http://schemas.microsoft.com/office/drawing/2014/main" val="20014"/>
                    </a:ext>
                  </a:extLst>
                </a:gridCol>
              </a:tblGrid>
              <a:tr h="413083">
                <a:tc rowSpan="2">
                  <a:txBody>
                    <a:bodyPr/>
                    <a:lstStyle/>
                    <a:p>
                      <a:pPr algn="ctr"/>
                      <a:endParaRPr kumimoji="1" lang="ja-JP" altLang="en-US" sz="16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gridSpan="3">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dirty="0" smtClean="0">
                          <a:solidFill>
                            <a:schemeClr val="tx1"/>
                          </a:solidFill>
                          <a:latin typeface="メイリオ" panose="020B0604030504040204" pitchFamily="50" charset="-128"/>
                          <a:ea typeface="メイリオ" panose="020B0604030504040204" pitchFamily="50" charset="-128"/>
                        </a:rPr>
                        <a:t>2</a:t>
                      </a:r>
                      <a:r>
                        <a:rPr kumimoji="1" lang="ja-JP" altLang="en-US" sz="1200" dirty="0" smtClean="0">
                          <a:solidFill>
                            <a:schemeClr val="tx1"/>
                          </a:solidFill>
                          <a:latin typeface="メイリオ" panose="020B0604030504040204" pitchFamily="50" charset="-128"/>
                          <a:ea typeface="メイリオ" panose="020B0604030504040204" pitchFamily="50" charset="-128"/>
                        </a:rPr>
                        <a:t>年</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a:t>
                      </a:r>
                      <a:r>
                        <a:rPr kumimoji="1" lang="en-US" altLang="ja-JP" sz="1200" dirty="0" smtClean="0">
                          <a:solidFill>
                            <a:schemeClr val="tx1"/>
                          </a:solidFill>
                          <a:latin typeface="メイリオ" panose="020B0604030504040204" pitchFamily="50" charset="-128"/>
                          <a:ea typeface="メイリオ" panose="020B0604030504040204" pitchFamily="50" charset="-128"/>
                        </a:rPr>
                        <a:t>2020</a:t>
                      </a:r>
                      <a:r>
                        <a:rPr kumimoji="1" lang="ja-JP" altLang="en-US" sz="1200" dirty="0" smtClean="0">
                          <a:solidFill>
                            <a:schemeClr val="tx1"/>
                          </a:solidFill>
                          <a:latin typeface="メイリオ" panose="020B0604030504040204" pitchFamily="50" charset="-128"/>
                          <a:ea typeface="メイリオ" panose="020B0604030504040204" pitchFamily="50" charset="-128"/>
                        </a:rPr>
                        <a:t>年</a:t>
                      </a:r>
                      <a:r>
                        <a:rPr kumimoji="1" lang="ja-JP" altLang="en-US" sz="1200" dirty="0">
                          <a:solidFill>
                            <a:schemeClr val="tx1"/>
                          </a:solidFill>
                          <a:latin typeface="メイリオ" panose="020B0604030504040204" pitchFamily="50" charset="-128"/>
                          <a:ea typeface="メイリオ" panose="020B0604030504040204" pitchFamily="50" charset="-128"/>
                        </a:rPr>
                        <a:t>）</a:t>
                      </a: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gridSpan="6">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dirty="0" smtClean="0">
                          <a:solidFill>
                            <a:schemeClr val="tx1"/>
                          </a:solidFill>
                          <a:latin typeface="メイリオ" panose="020B0604030504040204" pitchFamily="50" charset="-128"/>
                          <a:ea typeface="メイリオ" panose="020B0604030504040204" pitchFamily="50" charset="-128"/>
                        </a:rPr>
                        <a:t>3</a:t>
                      </a:r>
                      <a:r>
                        <a:rPr kumimoji="1" lang="ja-JP" altLang="en-US" sz="1200" dirty="0" smtClean="0">
                          <a:solidFill>
                            <a:schemeClr val="tx1"/>
                          </a:solidFill>
                          <a:latin typeface="メイリオ" panose="020B0604030504040204" pitchFamily="50" charset="-128"/>
                          <a:ea typeface="メイリオ" panose="020B0604030504040204" pitchFamily="50" charset="-128"/>
                        </a:rPr>
                        <a:t>年（</a:t>
                      </a:r>
                      <a:r>
                        <a:rPr kumimoji="1" lang="en-US" altLang="ja-JP" sz="1200" dirty="0" smtClean="0">
                          <a:solidFill>
                            <a:schemeClr val="tx1"/>
                          </a:solidFill>
                          <a:latin typeface="メイリオ" panose="020B0604030504040204" pitchFamily="50" charset="-128"/>
                          <a:ea typeface="メイリオ" panose="020B0604030504040204" pitchFamily="50" charset="-128"/>
                        </a:rPr>
                        <a:t>2021</a:t>
                      </a:r>
                      <a:r>
                        <a:rPr kumimoji="1" lang="ja-JP" altLang="en-US" sz="1200" dirty="0" smtClean="0">
                          <a:solidFill>
                            <a:schemeClr val="tx1"/>
                          </a:solidFill>
                          <a:latin typeface="メイリオ" panose="020B0604030504040204" pitchFamily="50" charset="-128"/>
                          <a:ea typeface="メイリオ" panose="020B0604030504040204" pitchFamily="50" charset="-128"/>
                        </a:rPr>
                        <a:t>年）</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gridSpan="7">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dirty="0" smtClean="0">
                          <a:solidFill>
                            <a:schemeClr val="tx1"/>
                          </a:solidFill>
                          <a:latin typeface="メイリオ" panose="020B0604030504040204" pitchFamily="50" charset="-128"/>
                          <a:ea typeface="メイリオ" panose="020B0604030504040204" pitchFamily="50" charset="-128"/>
                        </a:rPr>
                        <a:t>4</a:t>
                      </a:r>
                      <a:r>
                        <a:rPr kumimoji="1" lang="ja-JP" altLang="en-US" sz="1200" dirty="0" smtClean="0">
                          <a:solidFill>
                            <a:schemeClr val="tx1"/>
                          </a:solidFill>
                          <a:latin typeface="メイリオ" panose="020B0604030504040204" pitchFamily="50" charset="-128"/>
                          <a:ea typeface="メイリオ" panose="020B0604030504040204" pitchFamily="50" charset="-128"/>
                        </a:rPr>
                        <a:t>年度（</a:t>
                      </a:r>
                      <a:r>
                        <a:rPr kumimoji="1" lang="en-US" altLang="ja-JP" sz="1200" dirty="0" smtClean="0">
                          <a:solidFill>
                            <a:schemeClr val="tx1"/>
                          </a:solidFill>
                          <a:latin typeface="メイリオ" panose="020B0604030504040204" pitchFamily="50" charset="-128"/>
                          <a:ea typeface="メイリオ" panose="020B0604030504040204" pitchFamily="50" charset="-128"/>
                        </a:rPr>
                        <a:t>2022</a:t>
                      </a:r>
                      <a:r>
                        <a:rPr kumimoji="1" lang="ja-JP" altLang="en-US" sz="1200" dirty="0" smtClean="0">
                          <a:solidFill>
                            <a:schemeClr val="tx1"/>
                          </a:solidFill>
                          <a:latin typeface="メイリオ" panose="020B0604030504040204" pitchFamily="50" charset="-128"/>
                          <a:ea typeface="メイリオ" panose="020B0604030504040204" pitchFamily="50" charset="-128"/>
                        </a:rPr>
                        <a:t>年）</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extLst>
                  <a:ext uri="{0D108BD9-81ED-4DB2-BD59-A6C34878D82A}">
                    <a16:rowId xmlns:a16="http://schemas.microsoft.com/office/drawing/2014/main" val="10000"/>
                  </a:ext>
                </a:extLst>
              </a:tr>
              <a:tr h="578316">
                <a:tc vMerge="1">
                  <a:txBody>
                    <a:bodyPr/>
                    <a:lstStyle/>
                    <a:p>
                      <a:endParaRPr kumimoji="1" lang="ja-JP" altLang="en-US" dirty="0"/>
                    </a:p>
                  </a:txBody>
                  <a:tcPr>
                    <a:solidFill>
                      <a:schemeClr val="accent1"/>
                    </a:solidFill>
                  </a:tcPr>
                </a:tc>
                <a:tc gridSpan="3">
                  <a:txBody>
                    <a:bodyPr/>
                    <a:lstStyle/>
                    <a:p>
                      <a:pPr algn="ct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lang="ja-JP" altLang="en-US" sz="1200" dirty="0">
                        <a:latin typeface="メイリオ" panose="020B0604030504040204" pitchFamily="50" charset="-128"/>
                        <a:ea typeface="メイリオ" panose="020B0604030504040204" pitchFamily="50" charset="-128"/>
                      </a:endParaRPr>
                    </a:p>
                  </a:txBody>
                  <a:tcPr anchor="ctr">
                    <a:solidFill>
                      <a:schemeClr val="accent1"/>
                    </a:solidFill>
                  </a:tcPr>
                </a:tc>
                <a:tc hMerge="1">
                  <a:txBody>
                    <a:bodyPr/>
                    <a:lstStyle/>
                    <a:p>
                      <a:pPr algn="ct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4</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5</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6</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７</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～１</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２</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３</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４</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５</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６</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a:t>
                      </a:r>
                      <a:r>
                        <a:rPr kumimoji="1" lang="en-US" altLang="ja-JP" sz="1200" dirty="0" smtClean="0">
                          <a:solidFill>
                            <a:schemeClr val="tx1"/>
                          </a:solidFill>
                          <a:latin typeface="メイリオ" panose="020B0604030504040204" pitchFamily="50" charset="-128"/>
                          <a:ea typeface="メイリオ" panose="020B0604030504040204" pitchFamily="50" charset="-128"/>
                        </a:rPr>
                        <a:t>10</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11</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12</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1</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en-US" altLang="ja-JP" sz="1200" dirty="0" smtClean="0">
                          <a:solidFill>
                            <a:schemeClr val="tx1"/>
                          </a:solidFill>
                          <a:latin typeface="メイリオ" panose="020B0604030504040204" pitchFamily="50" charset="-128"/>
                          <a:ea typeface="メイリオ" panose="020B0604030504040204" pitchFamily="50" charset="-128"/>
                        </a:rPr>
                        <a:t>2</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３</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accent1"/>
                    </a:solidFill>
                  </a:tcPr>
                </a:tc>
                <a:extLst>
                  <a:ext uri="{0D108BD9-81ED-4DB2-BD59-A6C34878D82A}">
                    <a16:rowId xmlns:a16="http://schemas.microsoft.com/office/drawing/2014/main" val="10001"/>
                  </a:ext>
                </a:extLst>
              </a:tr>
              <a:tr h="426518">
                <a:tc>
                  <a:txBody>
                    <a:bodyPr/>
                    <a:lstStyle/>
                    <a:p>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建築物</a:t>
                      </a:r>
                      <a:endParaRPr kumimoji="1" lang="en-US" altLang="ja-JP" sz="1400" kern="1200" dirty="0" smtClean="0">
                        <a:solidFill>
                          <a:schemeClr val="tx1"/>
                        </a:solidFill>
                        <a:latin typeface="メイリオ" panose="020B0604030504040204" pitchFamily="50" charset="-128"/>
                        <a:ea typeface="メイリオ" panose="020B0604030504040204" pitchFamily="50" charset="-128"/>
                        <a:cs typeface="+mn-cs"/>
                      </a:endParaRPr>
                    </a:p>
                    <a:p>
                      <a:r>
                        <a:rPr kumimoji="1" lang="ja-JP" altLang="en-US" sz="1400" kern="1200" dirty="0" smtClean="0">
                          <a:solidFill>
                            <a:schemeClr val="tx1"/>
                          </a:solidFill>
                          <a:latin typeface="メイリオ" panose="020B0604030504040204" pitchFamily="50" charset="-128"/>
                          <a:ea typeface="メイリオ" panose="020B0604030504040204" pitchFamily="50" charset="-128"/>
                          <a:cs typeface="+mn-cs"/>
                        </a:rPr>
                        <a:t>省エネ法</a:t>
                      </a:r>
                      <a:endParaRPr lang="ja-JP" altLang="en-US" sz="14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2"/>
                  </a:ext>
                </a:extLst>
              </a:tr>
              <a:tr h="454767">
                <a:tc>
                  <a:txBody>
                    <a:bodyPr/>
                    <a:lstStyle/>
                    <a:p>
                      <a:r>
                        <a:rPr kumimoji="1" lang="zh-TW" altLang="en-US" sz="1400" dirty="0" smtClean="0">
                          <a:latin typeface="メイリオ" panose="020B0604030504040204" pitchFamily="50" charset="-128"/>
                          <a:ea typeface="メイリオ" panose="020B0604030504040204" pitchFamily="50" charset="-128"/>
                        </a:rPr>
                        <a:t>府環境</a:t>
                      </a:r>
                      <a:endParaRPr kumimoji="1" lang="en-US" altLang="zh-TW" sz="1400" dirty="0" smtClean="0">
                        <a:latin typeface="メイリオ" panose="020B0604030504040204" pitchFamily="50" charset="-128"/>
                        <a:ea typeface="メイリオ" panose="020B0604030504040204" pitchFamily="50" charset="-128"/>
                      </a:endParaRPr>
                    </a:p>
                    <a:p>
                      <a:r>
                        <a:rPr kumimoji="1" lang="zh-TW" altLang="en-US" sz="1400" dirty="0" smtClean="0">
                          <a:latin typeface="メイリオ" panose="020B0604030504040204" pitchFamily="50" charset="-128"/>
                          <a:ea typeface="メイリオ" panose="020B0604030504040204" pitchFamily="50" charset="-128"/>
                        </a:rPr>
                        <a:t>審議会</a:t>
                      </a:r>
                      <a:endParaRPr kumimoji="1" lang="en-US" altLang="zh-TW" sz="1400" dirty="0" smtClean="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3"/>
                  </a:ext>
                </a:extLst>
              </a:tr>
              <a:tr h="862159">
                <a:tc>
                  <a:txBody>
                    <a:bodyPr/>
                    <a:lstStyle/>
                    <a:p>
                      <a:r>
                        <a:rPr lang="ja-JP" altLang="en-US" sz="1400" dirty="0" smtClean="0">
                          <a:latin typeface="メイリオ" panose="020B0604030504040204" pitchFamily="50" charset="-128"/>
                          <a:ea typeface="メイリオ" panose="020B0604030504040204" pitchFamily="50" charset="-128"/>
                        </a:rPr>
                        <a:t>温暖化</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対策部会</a:t>
                      </a:r>
                      <a:endParaRPr lang="ja-JP" altLang="en-US" sz="14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488949157"/>
                  </a:ext>
                </a:extLst>
              </a:tr>
              <a:tr h="16561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府の</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　取組み</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　</a:t>
                      </a: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4"/>
                  </a:ext>
                </a:extLst>
              </a:tr>
              <a:tr h="8639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大阪市</a:t>
                      </a:r>
                      <a:endParaRPr kumimoji="1" lang="en-US" altLang="ja-JP" sz="14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rPr>
                        <a:t>　　協議</a:t>
                      </a: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lnL w="6350" cap="flat" cmpd="sng" algn="ctr">
                      <a:solidFill>
                        <a:schemeClr val="bg1"/>
                      </a:solidFill>
                      <a:prstDash val="solid"/>
                      <a:round/>
                      <a:headEnd type="none" w="med" len="med"/>
                      <a:tailEnd type="none" w="med" len="med"/>
                    </a:lnL>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endParaRPr kumimoji="1" lang="ja-JP" altLang="en-US" sz="16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488161858"/>
                  </a:ext>
                </a:extLst>
              </a:tr>
            </a:tbl>
          </a:graphicData>
        </a:graphic>
      </p:graphicFrame>
      <p:sp>
        <p:nvSpPr>
          <p:cNvPr id="38" name="テキスト ボックス 37"/>
          <p:cNvSpPr txBox="1"/>
          <p:nvPr/>
        </p:nvSpPr>
        <p:spPr>
          <a:xfrm>
            <a:off x="2903530" y="1916832"/>
            <a:ext cx="1020398" cy="276999"/>
          </a:xfrm>
          <a:prstGeom prst="rect">
            <a:avLst/>
          </a:prstGeom>
          <a:solidFill>
            <a:schemeClr val="bg1">
              <a:lumMod val="95000"/>
            </a:schemeClr>
          </a:solidFill>
        </p:spPr>
        <p:txBody>
          <a:bodyPr wrap="square" rtlCol="0">
            <a:spAutoFit/>
          </a:bodyPr>
          <a:lstStyle/>
          <a:p>
            <a:pPr algn="ctr"/>
            <a:r>
              <a:rPr lang="ja-JP" altLang="en-US" sz="1200" dirty="0" smtClean="0">
                <a:latin typeface="メイリオ" panose="020B0604030504040204" pitchFamily="50" charset="-128"/>
                <a:ea typeface="メイリオ" panose="020B0604030504040204" pitchFamily="50" charset="-128"/>
              </a:rPr>
              <a:t>２年目施行</a:t>
            </a:r>
            <a:endParaRPr kumimoji="1" lang="ja-JP" altLang="en-US" sz="1200" dirty="0">
              <a:latin typeface="メイリオ" panose="020B0604030504040204" pitchFamily="50" charset="-128"/>
              <a:ea typeface="メイリオ" panose="020B0604030504040204" pitchFamily="50" charset="-128"/>
            </a:endParaRPr>
          </a:p>
        </p:txBody>
      </p:sp>
      <p:sp>
        <p:nvSpPr>
          <p:cNvPr id="39" name="ひし形 38"/>
          <p:cNvSpPr/>
          <p:nvPr/>
        </p:nvSpPr>
        <p:spPr>
          <a:xfrm>
            <a:off x="1108617" y="2284203"/>
            <a:ext cx="288032" cy="216000"/>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0" name="ひし形 39"/>
          <p:cNvSpPr/>
          <p:nvPr/>
        </p:nvSpPr>
        <p:spPr>
          <a:xfrm>
            <a:off x="2539850" y="1916832"/>
            <a:ext cx="288032" cy="216000"/>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1" name="ひし形 40"/>
          <p:cNvSpPr/>
          <p:nvPr/>
        </p:nvSpPr>
        <p:spPr>
          <a:xfrm>
            <a:off x="3095374" y="2794064"/>
            <a:ext cx="288032" cy="216000"/>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2" name="ひし形 41"/>
          <p:cNvSpPr/>
          <p:nvPr/>
        </p:nvSpPr>
        <p:spPr>
          <a:xfrm>
            <a:off x="3668018" y="2325669"/>
            <a:ext cx="288032" cy="216000"/>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4003765" y="2307291"/>
            <a:ext cx="1603083" cy="276999"/>
          </a:xfrm>
          <a:prstGeom prst="rect">
            <a:avLst/>
          </a:prstGeom>
          <a:solidFill>
            <a:schemeClr val="bg1">
              <a:lumMod val="95000"/>
            </a:schemeClr>
          </a:solidFill>
        </p:spPr>
        <p:txBody>
          <a:bodyPr wrap="square" rtlCol="0">
            <a:spAutoFit/>
          </a:bodyPr>
          <a:lstStyle/>
          <a:p>
            <a:pPr algn="ctr"/>
            <a:r>
              <a:rPr lang="ja-JP" altLang="en-US" sz="1200" dirty="0" smtClean="0">
                <a:latin typeface="メイリオ" panose="020B0604030504040204" pitchFamily="50" charset="-128"/>
                <a:ea typeface="メイリオ" panose="020B0604030504040204" pitchFamily="50" charset="-128"/>
              </a:rPr>
              <a:t>答申（</a:t>
            </a:r>
            <a:r>
              <a:rPr lang="en-US" altLang="ja-JP" sz="1200" dirty="0" smtClean="0">
                <a:latin typeface="メイリオ" panose="020B0604030504040204" pitchFamily="50" charset="-128"/>
                <a:ea typeface="メイリオ" panose="020B0604030504040204" pitchFamily="50" charset="-128"/>
              </a:rPr>
              <a:t>6/8</a:t>
            </a:r>
            <a:r>
              <a:rPr lang="ja-JP" altLang="en-US"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cxnSp>
        <p:nvCxnSpPr>
          <p:cNvPr id="44" name="直線矢印コネクタ 43"/>
          <p:cNvCxnSpPr/>
          <p:nvPr/>
        </p:nvCxnSpPr>
        <p:spPr>
          <a:xfrm flipV="1">
            <a:off x="3590693" y="4281200"/>
            <a:ext cx="1891072" cy="12020"/>
          </a:xfrm>
          <a:prstGeom prst="straightConnector1">
            <a:avLst/>
          </a:prstGeom>
          <a:ln w="57150">
            <a:headEnd type="none"/>
            <a:tailEnd type="none"/>
          </a:ln>
        </p:spPr>
        <p:style>
          <a:lnRef idx="1">
            <a:schemeClr val="dk1"/>
          </a:lnRef>
          <a:fillRef idx="0">
            <a:schemeClr val="dk1"/>
          </a:fillRef>
          <a:effectRef idx="0">
            <a:schemeClr val="dk1"/>
          </a:effectRef>
          <a:fontRef idx="minor">
            <a:schemeClr val="tx1"/>
          </a:fontRef>
        </p:style>
      </p:cxnSp>
      <p:sp>
        <p:nvSpPr>
          <p:cNvPr id="45" name="角丸四角形 44"/>
          <p:cNvSpPr/>
          <p:nvPr/>
        </p:nvSpPr>
        <p:spPr>
          <a:xfrm>
            <a:off x="1128166" y="3743638"/>
            <a:ext cx="1411684" cy="709218"/>
          </a:xfrm>
          <a:prstGeom prst="roundRect">
            <a:avLst/>
          </a:prstGeom>
          <a:solidFill>
            <a:schemeClr val="accent6">
              <a:lumMod val="20000"/>
              <a:lumOff val="80000"/>
            </a:schemeClr>
          </a:solidFill>
          <a:ln w="539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6000" rIns="36000" rtlCol="0" anchor="ctr"/>
          <a:lstStyle/>
          <a:p>
            <a:pPr algn="ctr"/>
            <a:r>
              <a:rPr lang="ja-JP" altLang="en-US" sz="1050" dirty="0">
                <a:solidFill>
                  <a:schemeClr val="tx1"/>
                </a:solidFill>
                <a:latin typeface="メイリオ" panose="020B0604030504040204" pitchFamily="50" charset="-128"/>
                <a:ea typeface="メイリオ" panose="020B0604030504040204" pitchFamily="50" charset="-128"/>
              </a:rPr>
              <a:t>大阪府地球温暖化</a:t>
            </a:r>
            <a:endParaRPr lang="en-US" altLang="ja-JP" sz="105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対策</a:t>
            </a:r>
            <a:r>
              <a:rPr kumimoji="1" lang="ja-JP" altLang="en-US" sz="1050" dirty="0">
                <a:solidFill>
                  <a:schemeClr val="tx1"/>
                </a:solidFill>
                <a:latin typeface="メイリオ" panose="020B0604030504040204" pitchFamily="50" charset="-128"/>
                <a:ea typeface="メイリオ" panose="020B0604030504040204" pitchFamily="50" charset="-128"/>
              </a:rPr>
              <a:t>実行</a:t>
            </a:r>
            <a:r>
              <a:rPr kumimoji="1" lang="ja-JP" altLang="en-US" sz="1050" dirty="0" smtClean="0">
                <a:solidFill>
                  <a:schemeClr val="tx1"/>
                </a:solidFill>
                <a:latin typeface="メイリオ" panose="020B0604030504040204" pitchFamily="50" charset="-128"/>
                <a:ea typeface="メイリオ" panose="020B0604030504040204" pitchFamily="50" charset="-128"/>
              </a:rPr>
              <a:t>計画</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rPr>
              <a:t>（３月策定）</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p:txBody>
      </p:sp>
      <p:sp>
        <p:nvSpPr>
          <p:cNvPr id="46" name="テキスト ボックス 45"/>
          <p:cNvSpPr txBox="1"/>
          <p:nvPr/>
        </p:nvSpPr>
        <p:spPr>
          <a:xfrm>
            <a:off x="3430220" y="2807850"/>
            <a:ext cx="1331351" cy="257369"/>
          </a:xfrm>
          <a:prstGeom prst="rect">
            <a:avLst/>
          </a:prstGeom>
          <a:solidFill>
            <a:schemeClr val="bg1">
              <a:lumMod val="95000"/>
            </a:schemeClr>
          </a:solidFill>
        </p:spPr>
        <p:txBody>
          <a:bodyPr wrap="square" lIns="72000" tIns="36000" rIns="72000" bIns="36000" rtlCol="0">
            <a:spAutoFit/>
          </a:bodyPr>
          <a:lstStyle/>
          <a:p>
            <a:pPr algn="ctr"/>
            <a:r>
              <a:rPr lang="ja-JP" altLang="en-US" sz="1200" dirty="0">
                <a:latin typeface="メイリオ" panose="020B0604030504040204" pitchFamily="50" charset="-128"/>
                <a:ea typeface="メイリオ" panose="020B0604030504040204" pitchFamily="50" charset="-128"/>
              </a:rPr>
              <a:t>答申</a:t>
            </a:r>
            <a:r>
              <a:rPr lang="ja-JP" altLang="en-US" sz="1200" dirty="0" smtClean="0">
                <a:latin typeface="メイリオ" panose="020B0604030504040204" pitchFamily="50" charset="-128"/>
                <a:ea typeface="メイリオ" panose="020B0604030504040204" pitchFamily="50" charset="-128"/>
              </a:rPr>
              <a:t>案（</a:t>
            </a:r>
            <a:r>
              <a:rPr lang="en-US" altLang="ja-JP" sz="1200" dirty="0" smtClean="0">
                <a:latin typeface="メイリオ" panose="020B0604030504040204" pitchFamily="50" charset="-128"/>
                <a:ea typeface="メイリオ" panose="020B0604030504040204" pitchFamily="50" charset="-128"/>
              </a:rPr>
              <a:t>5/6</a:t>
            </a:r>
            <a:r>
              <a:rPr lang="ja-JP" altLang="en-US"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396649" y="2211542"/>
            <a:ext cx="1226359" cy="276999"/>
          </a:xfrm>
          <a:prstGeom prst="rect">
            <a:avLst/>
          </a:prstGeom>
          <a:solidFill>
            <a:schemeClr val="bg1">
              <a:lumMod val="95000"/>
            </a:schemeClr>
          </a:solidFill>
        </p:spPr>
        <p:txBody>
          <a:bodyPr wrap="square" rtlCol="0">
            <a:spAutoFit/>
          </a:bodyPr>
          <a:lstStyle/>
          <a:p>
            <a:pPr algn="ctr"/>
            <a:r>
              <a:rPr lang="ja-JP" altLang="en-US" sz="1200" dirty="0" smtClean="0">
                <a:latin typeface="メイリオ" panose="020B0604030504040204" pitchFamily="50" charset="-128"/>
                <a:ea typeface="メイリオ" panose="020B0604030504040204" pitchFamily="50" charset="-128"/>
              </a:rPr>
              <a:t>諮問（６月）</a:t>
            </a:r>
            <a:endParaRPr kumimoji="1" lang="ja-JP" altLang="en-US" sz="120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3406850" y="3673583"/>
            <a:ext cx="2223442" cy="523220"/>
          </a:xfrm>
          <a:prstGeom prst="rect">
            <a:avLst/>
          </a:prstGeom>
          <a:solidFill>
            <a:schemeClr val="bg1">
              <a:lumMod val="95000"/>
            </a:schemeClr>
          </a:solidFill>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rPr>
              <a:t>啓発</a:t>
            </a:r>
            <a:r>
              <a:rPr lang="ja-JP" altLang="en-US" sz="1200" dirty="0" smtClean="0">
                <a:latin typeface="メイリオ" panose="020B0604030504040204" pitchFamily="50" charset="-128"/>
                <a:ea typeface="メイリオ" panose="020B0604030504040204" pitchFamily="50" charset="-128"/>
              </a:rPr>
              <a:t>に関する取組み</a:t>
            </a:r>
            <a:endParaRPr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（条例改正の検討も含む）</a:t>
            </a:r>
            <a:endParaRPr kumimoji="1" lang="ja-JP" altLang="en-US" sz="1200" dirty="0">
              <a:latin typeface="メイリオ" panose="020B0604030504040204" pitchFamily="50" charset="-128"/>
              <a:ea typeface="メイリオ" panose="020B0604030504040204" pitchFamily="50" charset="-128"/>
            </a:endParaRPr>
          </a:p>
        </p:txBody>
      </p:sp>
      <p:cxnSp>
        <p:nvCxnSpPr>
          <p:cNvPr id="49" name="直線矢印コネクタ 48"/>
          <p:cNvCxnSpPr/>
          <p:nvPr/>
        </p:nvCxnSpPr>
        <p:spPr>
          <a:xfrm>
            <a:off x="3604884" y="4855156"/>
            <a:ext cx="5417971" cy="17927"/>
          </a:xfrm>
          <a:prstGeom prst="straightConnector1">
            <a:avLst/>
          </a:prstGeom>
          <a:ln w="57150">
            <a:headEnd type="none"/>
            <a:tailEnd type="none"/>
          </a:ln>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3431603" y="4452823"/>
            <a:ext cx="2223442" cy="338554"/>
          </a:xfrm>
          <a:prstGeom prst="rect">
            <a:avLst/>
          </a:prstGeom>
          <a:solidFill>
            <a:schemeClr val="bg1">
              <a:lumMod val="95000"/>
            </a:schemeClr>
          </a:solid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規制</a:t>
            </a:r>
            <a:r>
              <a:rPr lang="ja-JP" altLang="en-US" sz="1200" dirty="0" smtClean="0">
                <a:latin typeface="メイリオ" panose="020B0604030504040204" pitchFamily="50" charset="-128"/>
                <a:ea typeface="メイリオ" panose="020B0604030504040204" pitchFamily="50" charset="-128"/>
              </a:rPr>
              <a:t>に関する条例改正検討</a:t>
            </a:r>
            <a:endParaRPr kumimoji="1" lang="ja-JP" altLang="en-US" sz="1200" dirty="0">
              <a:latin typeface="メイリオ" panose="020B0604030504040204" pitchFamily="50" charset="-128"/>
              <a:ea typeface="メイリオ" panose="020B0604030504040204" pitchFamily="50" charset="-128"/>
            </a:endParaRPr>
          </a:p>
        </p:txBody>
      </p:sp>
      <p:sp>
        <p:nvSpPr>
          <p:cNvPr id="67" name="スライド番号プレースホルダー 1"/>
          <p:cNvSpPr txBox="1">
            <a:spLocks/>
          </p:cNvSpPr>
          <p:nvPr/>
        </p:nvSpPr>
        <p:spPr>
          <a:xfrm>
            <a:off x="8077416" y="6435269"/>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39EBC2B-BF77-430A-B67D-4C5A4847E674}" type="slidenum">
              <a:rPr kumimoji="1" lang="ja-JP" altLang="en-US" sz="2400" smtClean="0"/>
              <a:pPr/>
              <a:t>10</a:t>
            </a:fld>
            <a:endParaRPr kumimoji="1" lang="ja-JP" altLang="en-US" sz="2400" dirty="0"/>
          </a:p>
        </p:txBody>
      </p:sp>
      <p:sp>
        <p:nvSpPr>
          <p:cNvPr id="69" name="テキスト ボックス 68"/>
          <p:cNvSpPr txBox="1"/>
          <p:nvPr/>
        </p:nvSpPr>
        <p:spPr>
          <a:xfrm>
            <a:off x="1083259" y="2864699"/>
            <a:ext cx="1468463" cy="707886"/>
          </a:xfrm>
          <a:prstGeom prst="rect">
            <a:avLst/>
          </a:prstGeom>
          <a:solidFill>
            <a:schemeClr val="bg1">
              <a:lumMod val="95000"/>
            </a:schemeClr>
          </a:solidFill>
          <a:ln w="12700">
            <a:solidFill>
              <a:schemeClr val="tx1"/>
            </a:solidFill>
          </a:ln>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①環境配慮の</a:t>
            </a:r>
            <a:r>
              <a:rPr lang="ja-JP" altLang="en-US" sz="800" dirty="0" smtClean="0">
                <a:latin typeface="メイリオ" panose="020B0604030504040204" pitchFamily="50" charset="-128"/>
                <a:ea typeface="メイリオ" panose="020B0604030504040204" pitchFamily="50" charset="-128"/>
              </a:rPr>
              <a:t>現状      </a:t>
            </a:r>
            <a:r>
              <a:rPr lang="en-US" altLang="ja-JP" sz="800" dirty="0" smtClean="0">
                <a:latin typeface="メイリオ" panose="020B0604030504040204" pitchFamily="50" charset="-128"/>
                <a:ea typeface="メイリオ" panose="020B0604030504040204" pitchFamily="50" charset="-128"/>
              </a:rPr>
              <a:t>6/29</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②論点</a:t>
            </a:r>
            <a:r>
              <a:rPr lang="ja-JP" altLang="en-US" sz="800" dirty="0" smtClean="0">
                <a:latin typeface="メイリオ" panose="020B0604030504040204" pitchFamily="50" charset="-128"/>
                <a:ea typeface="メイリオ" panose="020B0604030504040204" pitchFamily="50" charset="-128"/>
              </a:rPr>
              <a:t>整理               </a:t>
            </a:r>
            <a:r>
              <a:rPr lang="en-US" altLang="ja-JP" sz="800" dirty="0" smtClean="0">
                <a:latin typeface="メイリオ" panose="020B0604030504040204" pitchFamily="50" charset="-128"/>
                <a:ea typeface="メイリオ" panose="020B0604030504040204" pitchFamily="50" charset="-128"/>
              </a:rPr>
              <a:t>9/15</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③環境配慮の</a:t>
            </a:r>
            <a:r>
              <a:rPr lang="ja-JP" altLang="en-US" sz="800" dirty="0" smtClean="0">
                <a:latin typeface="メイリオ" panose="020B0604030504040204" pitchFamily="50" charset="-128"/>
                <a:ea typeface="メイリオ" panose="020B0604030504040204" pitchFamily="50" charset="-128"/>
              </a:rPr>
              <a:t>方向性 </a:t>
            </a:r>
            <a:r>
              <a:rPr lang="en-US" altLang="ja-JP" sz="800" dirty="0" smtClean="0">
                <a:latin typeface="メイリオ" panose="020B0604030504040204" pitchFamily="50" charset="-128"/>
                <a:ea typeface="メイリオ" panose="020B0604030504040204" pitchFamily="50" charset="-128"/>
              </a:rPr>
              <a:t>10/28</a:t>
            </a:r>
            <a:endParaRPr lang="en-US" altLang="ja-JP" sz="800" dirty="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④具体的施策           </a:t>
            </a:r>
            <a:r>
              <a:rPr lang="en-US" altLang="ja-JP" sz="800" dirty="0" smtClean="0">
                <a:latin typeface="メイリオ" panose="020B0604030504040204" pitchFamily="50" charset="-128"/>
                <a:ea typeface="メイリオ" panose="020B0604030504040204" pitchFamily="50" charset="-128"/>
              </a:rPr>
              <a:t>2/12</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⑤答申素案</a:t>
            </a:r>
            <a:r>
              <a:rPr lang="ja-JP" altLang="en-US" sz="800" dirty="0" smtClean="0">
                <a:latin typeface="メイリオ" panose="020B0604030504040204" pitchFamily="50" charset="-128"/>
                <a:ea typeface="メイリオ" panose="020B0604030504040204" pitchFamily="50" charset="-128"/>
              </a:rPr>
              <a:t>作成        </a:t>
            </a:r>
            <a:r>
              <a:rPr lang="en-US" altLang="ja-JP" sz="800" dirty="0" smtClean="0">
                <a:latin typeface="メイリオ" panose="020B0604030504040204" pitchFamily="50" charset="-128"/>
                <a:ea typeface="メイリオ" panose="020B0604030504040204" pitchFamily="50" charset="-128"/>
              </a:rPr>
              <a:t>3/19</a:t>
            </a:r>
          </a:p>
        </p:txBody>
      </p:sp>
      <p:sp>
        <p:nvSpPr>
          <p:cNvPr id="70" name="テキスト ボックス 69"/>
          <p:cNvSpPr txBox="1"/>
          <p:nvPr/>
        </p:nvSpPr>
        <p:spPr>
          <a:xfrm>
            <a:off x="1869015" y="2497328"/>
            <a:ext cx="1438351" cy="276999"/>
          </a:xfrm>
          <a:prstGeom prst="rect">
            <a:avLst/>
          </a:prstGeom>
          <a:solidFill>
            <a:schemeClr val="bg1">
              <a:lumMod val="95000"/>
            </a:schemeClr>
          </a:solidFill>
        </p:spPr>
        <p:txBody>
          <a:bodyPr wrap="square" rtlCol="0">
            <a:spAutoFit/>
          </a:bodyPr>
          <a:lstStyle/>
          <a:p>
            <a:pPr algn="ctr"/>
            <a:r>
              <a:rPr lang="ja-JP" altLang="en-US" sz="1200" dirty="0" smtClean="0">
                <a:latin typeface="メイリオ" panose="020B0604030504040204" pitchFamily="50" charset="-128"/>
                <a:ea typeface="メイリオ" panose="020B0604030504040204" pitchFamily="50" charset="-128"/>
              </a:rPr>
              <a:t>中間報告（</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月）</a:t>
            </a:r>
            <a:endParaRPr kumimoji="1" lang="ja-JP" altLang="en-US" sz="1200" dirty="0">
              <a:latin typeface="メイリオ" panose="020B0604030504040204" pitchFamily="50" charset="-128"/>
              <a:ea typeface="メイリオ" panose="020B0604030504040204" pitchFamily="50" charset="-128"/>
            </a:endParaRPr>
          </a:p>
        </p:txBody>
      </p:sp>
      <p:sp>
        <p:nvSpPr>
          <p:cNvPr id="71" name="ひし形 70"/>
          <p:cNvSpPr/>
          <p:nvPr/>
        </p:nvSpPr>
        <p:spPr>
          <a:xfrm>
            <a:off x="1527415" y="2527828"/>
            <a:ext cx="288032" cy="216000"/>
          </a:xfrm>
          <a:prstGeom prst="diamon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72" name="直線矢印コネクタ 71"/>
          <p:cNvCxnSpPr/>
          <p:nvPr/>
        </p:nvCxnSpPr>
        <p:spPr>
          <a:xfrm flipV="1">
            <a:off x="1071387" y="5555680"/>
            <a:ext cx="7951468" cy="22976"/>
          </a:xfrm>
          <a:prstGeom prst="straightConnector1">
            <a:avLst/>
          </a:prstGeom>
          <a:ln w="57150">
            <a:headEnd type="none"/>
            <a:tailEnd type="none"/>
          </a:ln>
        </p:spPr>
        <p:style>
          <a:lnRef idx="1">
            <a:schemeClr val="dk1"/>
          </a:lnRef>
          <a:fillRef idx="0">
            <a:schemeClr val="dk1"/>
          </a:fillRef>
          <a:effectRef idx="0">
            <a:schemeClr val="dk1"/>
          </a:effectRef>
          <a:fontRef idx="minor">
            <a:schemeClr val="tx1"/>
          </a:fontRef>
        </p:style>
      </p:cxnSp>
      <p:sp>
        <p:nvSpPr>
          <p:cNvPr id="74" name="テキスト ボックス 73"/>
          <p:cNvSpPr txBox="1"/>
          <p:nvPr/>
        </p:nvSpPr>
        <p:spPr>
          <a:xfrm>
            <a:off x="447392" y="5767146"/>
            <a:ext cx="1771701" cy="276999"/>
          </a:xfrm>
          <a:prstGeom prst="rect">
            <a:avLst/>
          </a:prstGeom>
          <a:solidFill>
            <a:schemeClr val="bg1">
              <a:lumMod val="95000"/>
            </a:schemeClr>
          </a:solidFill>
        </p:spPr>
        <p:txBody>
          <a:bodyPr wrap="square" rtlCol="0">
            <a:spAutoFit/>
          </a:bodyPr>
          <a:lstStyle/>
          <a:p>
            <a:pPr algn="ctr"/>
            <a:r>
              <a:rPr lang="ja-JP" altLang="en-US" sz="1200" dirty="0" smtClean="0">
                <a:latin typeface="メイリオ" panose="020B0604030504040204" pitchFamily="50" charset="-128"/>
                <a:ea typeface="メイリオ" panose="020B0604030504040204" pitchFamily="50" charset="-128"/>
              </a:rPr>
              <a:t>（同様の条例を持つ）</a:t>
            </a:r>
            <a:endParaRPr kumimoji="1" lang="ja-JP" altLang="en-US" sz="1200"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graphicFrame>
        <p:nvGraphicFramePr>
          <p:cNvPr id="26" name="表 25"/>
          <p:cNvGraphicFramePr>
            <a:graphicFrameLocks noGrp="1"/>
          </p:cNvGraphicFramePr>
          <p:nvPr>
            <p:extLst>
              <p:ext uri="{D42A27DB-BD31-4B8C-83A1-F6EECF244321}">
                <p14:modId xmlns:p14="http://schemas.microsoft.com/office/powerpoint/2010/main" val="1308293591"/>
              </p:ext>
            </p:extLst>
          </p:nvPr>
        </p:nvGraphicFramePr>
        <p:xfrm>
          <a:off x="0" y="18200"/>
          <a:ext cx="9144000" cy="55756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1355781251"/>
                    </a:ext>
                  </a:extLst>
                </a:gridCol>
              </a:tblGrid>
              <a:tr h="557560">
                <a:tc>
                  <a:txBody>
                    <a:bodyPr/>
                    <a:lstStyle/>
                    <a:p>
                      <a:r>
                        <a:rPr kumimoji="1" lang="ja-JP" altLang="en-US" sz="1400" dirty="0" smtClean="0">
                          <a:latin typeface="Meiryo UI" panose="020B0604030504040204" pitchFamily="50" charset="-128"/>
                          <a:ea typeface="Meiryo UI" panose="020B0604030504040204" pitchFamily="50" charset="-128"/>
                        </a:rPr>
                        <a:t>　</a:t>
                      </a:r>
                      <a:r>
                        <a:rPr kumimoji="1" lang="ja-JP" altLang="en-US" sz="1800" dirty="0" smtClean="0">
                          <a:latin typeface="Meiryo UI" panose="020B0604030504040204" pitchFamily="50" charset="-128"/>
                          <a:ea typeface="Meiryo UI" panose="020B0604030504040204" pitchFamily="50" charset="-128"/>
                        </a:rPr>
                        <a:t>建築物の環境配慮のあり方に関するスケジュール　</a:t>
                      </a:r>
                      <a:r>
                        <a:rPr kumimoji="1" lang="en-US" altLang="ja-JP" sz="1800" dirty="0" smtClean="0">
                          <a:latin typeface="Meiryo UI" panose="020B0604030504040204" pitchFamily="50" charset="-128"/>
                          <a:ea typeface="Meiryo UI" panose="020B0604030504040204" pitchFamily="50" charset="-128"/>
                        </a:rPr>
                        <a:t>(</a:t>
                      </a:r>
                      <a:r>
                        <a:rPr kumimoji="1" lang="ja-JP" altLang="en-US" sz="1800" dirty="0" smtClean="0">
                          <a:latin typeface="Meiryo UI" panose="020B0604030504040204" pitchFamily="50" charset="-128"/>
                          <a:ea typeface="Meiryo UI" panose="020B0604030504040204" pitchFamily="50" charset="-128"/>
                        </a:rPr>
                        <a:t>案</a:t>
                      </a:r>
                      <a:r>
                        <a:rPr kumimoji="1" lang="en-US" altLang="ja-JP" sz="1800" dirty="0" smtClean="0">
                          <a:latin typeface="Meiryo UI" panose="020B0604030504040204" pitchFamily="50" charset="-128"/>
                          <a:ea typeface="Meiryo UI" panose="020B0604030504040204" pitchFamily="50" charset="-128"/>
                        </a:rPr>
                        <a:t>)</a:t>
                      </a:r>
                      <a:endParaRPr kumimoji="1" lang="ja-JP" altLang="en-US" sz="18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32716268"/>
                  </a:ext>
                </a:extLst>
              </a:tr>
            </a:tbl>
          </a:graphicData>
        </a:graphic>
      </p:graphicFrame>
    </p:spTree>
    <p:extLst>
      <p:ext uri="{BB962C8B-B14F-4D97-AF65-F5344CB8AC3E}">
        <p14:creationId xmlns:p14="http://schemas.microsoft.com/office/powerpoint/2010/main" val="2547421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2</a:t>
            </a:fld>
            <a:endParaRPr kumimoji="1" lang="ja-JP" altLang="en-US" sz="2400" dirty="0"/>
          </a:p>
        </p:txBody>
      </p:sp>
      <p:sp>
        <p:nvSpPr>
          <p:cNvPr id="3" name="角丸四角形 2"/>
          <p:cNvSpPr/>
          <p:nvPr/>
        </p:nvSpPr>
        <p:spPr>
          <a:xfrm>
            <a:off x="157376" y="696735"/>
            <a:ext cx="4435523" cy="324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r>
              <a:rPr lang="ja-JP" altLang="en-US" b="1" dirty="0">
                <a:solidFill>
                  <a:schemeClr val="accent2">
                    <a:lumMod val="75000"/>
                  </a:schemeClr>
                </a:solidFill>
                <a:latin typeface="メイリオ" panose="020B0604030504040204" pitchFamily="50" charset="-128"/>
                <a:ea typeface="メイリオ" panose="020B0604030504040204" pitchFamily="50" charset="-128"/>
              </a:rPr>
              <a:t>　</a:t>
            </a:r>
            <a:r>
              <a:rPr lang="ja-JP" altLang="en-US" sz="2400" b="1" dirty="0" smtClean="0">
                <a:solidFill>
                  <a:schemeClr val="accent2">
                    <a:lumMod val="75000"/>
                  </a:schemeClr>
                </a:solidFill>
                <a:latin typeface="メイリオ" panose="020B0604030504040204" pitchFamily="50" charset="-128"/>
                <a:ea typeface="メイリオ" panose="020B0604030504040204" pitchFamily="50" charset="-128"/>
              </a:rPr>
              <a:t>審議内容</a:t>
            </a:r>
            <a:endParaRPr lang="ja-JP" altLang="en-US" sz="2400" b="1"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1291513" y="1471730"/>
            <a:ext cx="8530563" cy="3046988"/>
          </a:xfrm>
          <a:prstGeom prst="rect">
            <a:avLst/>
          </a:prstGeom>
        </p:spPr>
        <p:txBody>
          <a:bodyPr wrap="square">
            <a:spAutoFit/>
          </a:bodyPr>
          <a:lstStyle/>
          <a:p>
            <a:pPr lvl="0"/>
            <a:r>
              <a:rPr lang="ja-JP" altLang="en-US" sz="2400" b="1" dirty="0" smtClean="0">
                <a:solidFill>
                  <a:schemeClr val="tx1">
                    <a:lumMod val="95000"/>
                    <a:lumOff val="5000"/>
                  </a:schemeClr>
                </a:solidFill>
                <a:latin typeface="Meiryo UI" panose="020B0604030504040204" pitchFamily="50" charset="-128"/>
                <a:ea typeface="Meiryo UI" panose="020B0604030504040204" pitchFamily="50" charset="-128"/>
              </a:rPr>
              <a:t>部会報告案の修正点の確認</a:t>
            </a:r>
            <a:endParaRPr lang="en-US" altLang="ja-JP" sz="2400" b="1" dirty="0" smtClean="0">
              <a:solidFill>
                <a:schemeClr val="tx1">
                  <a:lumMod val="95000"/>
                  <a:lumOff val="5000"/>
                </a:schemeClr>
              </a:solidFill>
              <a:latin typeface="Meiryo UI" panose="020B0604030504040204" pitchFamily="50" charset="-128"/>
              <a:ea typeface="Meiryo UI" panose="020B0604030504040204" pitchFamily="50" charset="-128"/>
            </a:endParaRPr>
          </a:p>
          <a:p>
            <a:pPr lvl="0"/>
            <a:r>
              <a:rPr lang="ja-JP" altLang="en-US" sz="2400" b="1" dirty="0" smtClean="0">
                <a:solidFill>
                  <a:schemeClr val="tx1">
                    <a:lumMod val="95000"/>
                    <a:lumOff val="5000"/>
                  </a:schemeClr>
                </a:solidFill>
              </a:rPr>
              <a:t>　　</a:t>
            </a:r>
            <a:endParaRPr lang="en-US" altLang="ja-JP" sz="2400" b="1" dirty="0" smtClean="0">
              <a:solidFill>
                <a:schemeClr val="tx1">
                  <a:lumMod val="95000"/>
                  <a:lumOff val="5000"/>
                </a:schemeClr>
              </a:solidFill>
            </a:endParaRPr>
          </a:p>
          <a:p>
            <a:pPr lvl="0"/>
            <a:r>
              <a:rPr lang="ja-JP" altLang="en-US" sz="2400" b="1" dirty="0">
                <a:solidFill>
                  <a:schemeClr val="tx1">
                    <a:lumMod val="95000"/>
                    <a:lumOff val="5000"/>
                  </a:schemeClr>
                </a:solidFill>
              </a:rPr>
              <a:t>　</a:t>
            </a:r>
            <a:r>
              <a:rPr lang="ja-JP" altLang="en-US" sz="2400" b="1" dirty="0" smtClean="0">
                <a:solidFill>
                  <a:schemeClr val="tx1">
                    <a:lumMod val="95000"/>
                    <a:lumOff val="5000"/>
                  </a:schemeClr>
                </a:solidFill>
              </a:rPr>
              <a:t>　　　　・エビデンスの追記　　　　　　　　　Ｐ．３</a:t>
            </a:r>
            <a:endParaRPr lang="en-US" altLang="ja-JP" sz="2400" b="1" dirty="0" smtClean="0">
              <a:solidFill>
                <a:schemeClr val="tx1">
                  <a:lumMod val="95000"/>
                  <a:lumOff val="5000"/>
                </a:schemeClr>
              </a:solidFill>
            </a:endParaRPr>
          </a:p>
          <a:p>
            <a:pPr lvl="0"/>
            <a:r>
              <a:rPr lang="ja-JP" altLang="en-US" sz="2400" b="1" dirty="0">
                <a:solidFill>
                  <a:schemeClr val="tx1">
                    <a:lumMod val="95000"/>
                    <a:lumOff val="5000"/>
                  </a:schemeClr>
                </a:solidFill>
              </a:rPr>
              <a:t>　</a:t>
            </a:r>
            <a:r>
              <a:rPr lang="ja-JP" altLang="en-US" sz="2400" b="1" dirty="0" smtClean="0">
                <a:solidFill>
                  <a:schemeClr val="tx1">
                    <a:lumMod val="95000"/>
                    <a:lumOff val="5000"/>
                  </a:schemeClr>
                </a:solidFill>
              </a:rPr>
              <a:t>　　　　・ビジョンの表現　　　　　　　　　　　</a:t>
            </a:r>
            <a:r>
              <a:rPr lang="ja-JP" altLang="en-US" sz="2400" b="1" dirty="0">
                <a:solidFill>
                  <a:schemeClr val="tx1">
                    <a:lumMod val="95000"/>
                    <a:lumOff val="5000"/>
                  </a:schemeClr>
                </a:solidFill>
              </a:rPr>
              <a:t>Ｐ．４</a:t>
            </a:r>
            <a:endParaRPr lang="en-US" altLang="ja-JP" sz="2400" b="1" dirty="0" smtClean="0">
              <a:solidFill>
                <a:schemeClr val="tx1">
                  <a:lumMod val="95000"/>
                  <a:lumOff val="5000"/>
                </a:schemeClr>
              </a:solidFill>
            </a:endParaRPr>
          </a:p>
          <a:p>
            <a:pPr lvl="0"/>
            <a:r>
              <a:rPr lang="ja-JP" altLang="en-US" sz="2400" b="1" dirty="0">
                <a:solidFill>
                  <a:schemeClr val="tx1">
                    <a:lumMod val="95000"/>
                    <a:lumOff val="5000"/>
                  </a:schemeClr>
                </a:solidFill>
              </a:rPr>
              <a:t>　</a:t>
            </a:r>
            <a:r>
              <a:rPr lang="ja-JP" altLang="en-US" sz="2400" b="1" dirty="0" smtClean="0">
                <a:solidFill>
                  <a:schemeClr val="tx1">
                    <a:lumMod val="95000"/>
                    <a:lumOff val="5000"/>
                  </a:schemeClr>
                </a:solidFill>
              </a:rPr>
              <a:t>　　　　・普及啓発の取組み　　　　　　　　 Ｐ．５～Ｐ．６</a:t>
            </a:r>
            <a:endParaRPr lang="en-US" altLang="ja-JP" sz="2400" b="1" dirty="0" smtClean="0">
              <a:solidFill>
                <a:schemeClr val="tx1">
                  <a:lumMod val="95000"/>
                  <a:lumOff val="5000"/>
                </a:schemeClr>
              </a:solidFill>
            </a:endParaRPr>
          </a:p>
          <a:p>
            <a:pPr lvl="0"/>
            <a:r>
              <a:rPr lang="ja-JP" altLang="en-US" sz="2400" b="1" dirty="0">
                <a:solidFill>
                  <a:schemeClr val="tx1">
                    <a:lumMod val="95000"/>
                    <a:lumOff val="5000"/>
                  </a:schemeClr>
                </a:solidFill>
              </a:rPr>
              <a:t>　</a:t>
            </a:r>
            <a:r>
              <a:rPr lang="ja-JP" altLang="en-US" sz="2400" b="1" dirty="0" smtClean="0">
                <a:solidFill>
                  <a:schemeClr val="tx1">
                    <a:lumMod val="95000"/>
                    <a:lumOff val="5000"/>
                  </a:schemeClr>
                </a:solidFill>
              </a:rPr>
              <a:t>　　　　・結語について　　　　　　　　　　  　Ｐ．７</a:t>
            </a:r>
            <a:endParaRPr lang="en-US" altLang="ja-JP" sz="2400" b="1" dirty="0" smtClean="0">
              <a:solidFill>
                <a:schemeClr val="tx1">
                  <a:lumMod val="95000"/>
                  <a:lumOff val="5000"/>
                </a:schemeClr>
              </a:solidFill>
            </a:endParaRPr>
          </a:p>
          <a:p>
            <a:pPr lvl="0"/>
            <a:endParaRPr lang="en-US" altLang="ja-JP" sz="2400" b="1" dirty="0">
              <a:solidFill>
                <a:schemeClr val="tx1">
                  <a:lumMod val="95000"/>
                  <a:lumOff val="5000"/>
                </a:schemeClr>
              </a:solidFill>
            </a:endParaRPr>
          </a:p>
          <a:p>
            <a:pPr lvl="0"/>
            <a:r>
              <a:rPr lang="ja-JP" altLang="en-US" sz="2400" b="1" dirty="0" smtClean="0">
                <a:solidFill>
                  <a:schemeClr val="tx1">
                    <a:lumMod val="95000"/>
                    <a:lumOff val="5000"/>
                  </a:schemeClr>
                </a:solidFill>
              </a:rPr>
              <a:t>部会報告案概要の修正点の確認</a:t>
            </a:r>
            <a:r>
              <a:rPr lang="ja-JP" altLang="en-US" sz="2400" b="1" dirty="0">
                <a:solidFill>
                  <a:schemeClr val="tx1">
                    <a:lumMod val="95000"/>
                    <a:lumOff val="5000"/>
                  </a:schemeClr>
                </a:solidFill>
              </a:rPr>
              <a:t>　</a:t>
            </a:r>
            <a:r>
              <a:rPr lang="ja-JP" altLang="en-US" sz="2400" b="1" dirty="0" smtClean="0">
                <a:solidFill>
                  <a:schemeClr val="tx1">
                    <a:lumMod val="95000"/>
                    <a:lumOff val="5000"/>
                  </a:schemeClr>
                </a:solidFill>
              </a:rPr>
              <a:t>　　　　Ｐ．８～Ｐ．９</a:t>
            </a:r>
            <a:endParaRPr lang="ja-JP" altLang="en-US" sz="2400" b="1" dirty="0">
              <a:solidFill>
                <a:schemeClr val="tx1">
                  <a:lumMod val="95000"/>
                  <a:lumOff val="5000"/>
                </a:schemeClr>
              </a:solidFill>
            </a:endParaRPr>
          </a:p>
        </p:txBody>
      </p:sp>
      <p:sp>
        <p:nvSpPr>
          <p:cNvPr id="7" name="テキスト ボックス 6"/>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1271447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46875437"/>
              </p:ext>
            </p:extLst>
          </p:nvPr>
        </p:nvGraphicFramePr>
        <p:xfrm>
          <a:off x="0" y="6329"/>
          <a:ext cx="9144000" cy="63703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1355781251"/>
                    </a:ext>
                  </a:extLst>
                </a:gridCol>
              </a:tblGrid>
              <a:tr h="1220787">
                <a:tc>
                  <a:txBody>
                    <a:bodyPr/>
                    <a:lstStyle/>
                    <a:p>
                      <a:r>
                        <a:rPr kumimoji="1" lang="ja-JP" altLang="en-US" sz="1400" dirty="0" smtClean="0">
                          <a:latin typeface="Meiryo UI" panose="020B0604030504040204" pitchFamily="50" charset="-128"/>
                          <a:ea typeface="Meiryo UI" panose="020B0604030504040204" pitchFamily="50" charset="-128"/>
                        </a:rPr>
                        <a:t>エビデンスの追記</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・エビデンスとして、国の研究成果等具体的にどのようなものが必要か、明確に書いてほしい。定量的な数値の</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設定でも必要である。　（下田委員）</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・具体的に書いてほしい（秋元委員）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　　・国交省や環境省で検討がされてきており材料も整いつつあるので、工夫してほしい。（下田委員）</a:t>
                      </a:r>
                      <a:r>
                        <a:rPr kumimoji="1" lang="en-US" altLang="ja-JP" sz="1400" dirty="0" smtClean="0">
                          <a:latin typeface="Meiryo UI" panose="020B0604030504040204" pitchFamily="50" charset="-128"/>
                          <a:ea typeface="Meiryo UI" panose="020B0604030504040204" pitchFamily="50" charset="-128"/>
                        </a:rPr>
                        <a:t>(P.21)</a:t>
                      </a:r>
                      <a:endParaRPr kumimoji="1" lang="ja-JP" altLang="en-US" sz="1400" dirty="0" smtClean="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32716268"/>
                  </a:ext>
                </a:extLst>
              </a:tr>
              <a:tr h="289498">
                <a:tc>
                  <a:txBody>
                    <a:bodyPr/>
                    <a:lstStyle/>
                    <a:p>
                      <a:pPr algn="ctr"/>
                      <a:r>
                        <a:rPr kumimoji="1" lang="ja-JP" altLang="en-US" sz="1400" baseline="0" dirty="0" smtClean="0">
                          <a:latin typeface="Meiryo UI" panose="020B0604030504040204" pitchFamily="50" charset="-128"/>
                          <a:ea typeface="Meiryo UI" panose="020B0604030504040204" pitchFamily="50" charset="-128"/>
                        </a:rPr>
                        <a:t>新</a:t>
                      </a:r>
                      <a:endParaRPr kumimoji="1" lang="ja-JP" altLang="en-US"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2847829"/>
                  </a:ext>
                </a:extLst>
              </a:tr>
              <a:tr h="4078441">
                <a:tc>
                  <a:txBody>
                    <a:bodyPr/>
                    <a:lstStyle/>
                    <a:p>
                      <a:r>
                        <a:rPr kumimoji="1" lang="ja-JP" altLang="en-US" sz="14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本報告におけるエビデンスとは、住宅・建築物分野において法を上回る府条例により、</a:t>
                      </a:r>
                      <a:r>
                        <a:rPr kumimoji="1" lang="en-US" altLang="ja-JP" sz="1200" dirty="0" smtClean="0">
                          <a:latin typeface="Meiryo UI" panose="020B0604030504040204" pitchFamily="50" charset="-128"/>
                          <a:ea typeface="Meiryo UI" panose="020B0604030504040204" pitchFamily="50" charset="-128"/>
                        </a:rPr>
                        <a:t>2050</a:t>
                      </a:r>
                      <a:r>
                        <a:rPr kumimoji="1" lang="ja-JP" altLang="en-US" sz="1200" dirty="0" smtClean="0">
                          <a:latin typeface="Meiryo UI" panose="020B0604030504040204" pitchFamily="50" charset="-128"/>
                          <a:ea typeface="Meiryo UI" panose="020B0604030504040204" pitchFamily="50" charset="-128"/>
                        </a:rPr>
                        <a:t>年脱炭素社会を見据えた</a:t>
                      </a:r>
                      <a:r>
                        <a:rPr kumimoji="1" lang="en-US" altLang="ja-JP" sz="1200" dirty="0" smtClean="0">
                          <a:latin typeface="Meiryo UI" panose="020B0604030504040204" pitchFamily="50" charset="-128"/>
                          <a:ea typeface="Meiryo UI" panose="020B0604030504040204" pitchFamily="50" charset="-128"/>
                        </a:rPr>
                        <a:t>2030</a:t>
                      </a:r>
                      <a:r>
                        <a:rPr kumimoji="1" lang="ja-JP" altLang="en-US" sz="1200" dirty="0" smtClean="0">
                          <a:latin typeface="Meiryo UI" panose="020B0604030504040204" pitchFamily="50" charset="-128"/>
                          <a:ea typeface="Meiryo UI" panose="020B0604030504040204" pitchFamily="50" charset="-128"/>
                        </a:rPr>
                        <a:t>年の姿に相応しい建築物となるために必要な目標（達成すべき目標）及び、その目標を実現するための規制とその効果に関する根拠を言います。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規制には、エネルギー消費量を直接的に削減するものと、再生可能エネルギーなど、創エネにより寄与する削減があります。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具体的には、法規制を行った際の削減量（Ⓐ）が</a:t>
                      </a:r>
                      <a:r>
                        <a:rPr kumimoji="1" lang="en-US" altLang="ja-JP" sz="1200" dirty="0" smtClean="0">
                          <a:latin typeface="Meiryo UI" panose="020B0604030504040204" pitchFamily="50" charset="-128"/>
                          <a:ea typeface="Meiryo UI" panose="020B0604030504040204" pitchFamily="50" charset="-128"/>
                        </a:rPr>
                        <a:t>2050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脱炭素化の目標に達成しない場合に実施する府独自施策に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よる削減量（Ⓑ）が府の“達成すべき目標”です。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そのうえで、</a:t>
                      </a:r>
                      <a:r>
                        <a:rPr kumimoji="1" lang="en-US" altLang="ja-JP" sz="1200" dirty="0" smtClean="0">
                          <a:latin typeface="Meiryo UI" panose="020B0604030504040204" pitchFamily="50" charset="-128"/>
                          <a:ea typeface="Meiryo UI" panose="020B0604030504040204" pitchFamily="50" charset="-128"/>
                        </a:rPr>
                        <a:t>2030</a:t>
                      </a:r>
                      <a:r>
                        <a:rPr kumimoji="1" lang="ja-JP" altLang="en-US" sz="1200" dirty="0" smtClean="0">
                          <a:latin typeface="Meiryo UI" panose="020B0604030504040204" pitchFamily="50" charset="-128"/>
                          <a:ea typeface="Meiryo UI" panose="020B0604030504040204" pitchFamily="50" charset="-128"/>
                        </a:rPr>
                        <a:t>年の目標となる削減量がⒸとなります。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府独自の削減量（Ⓑ）を達成するために行う規制強化に</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ついて、規制内容とその効果に関するエビデンスが府民事業者</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に対して説明できる必要があります。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この達成すべき目標は、「実行計画」において定められた、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「業務部門」及び「家庭部門」の温室効果ガスの削減目標の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一部に該当し、条例制定にあたり、「実行計画」又は条例など</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に目標値を明確に記す必要があります。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現時点でエビデンスの足掛かりとなる国や研究機関等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の資料は以下の通りです。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非住宅における外皮性能の省エネ評価を分析した文献として、「省エネ基準適合性判定プログラムの入出力データを活用した非住宅建築物の外皮・設備設計の実態分析（その１）：新築事務所ビルを対象とした省エネ基準評価結果別の標準的な設計仕様の解明（日本建築学会環境系論文集</a:t>
                      </a:r>
                      <a:r>
                        <a:rPr kumimoji="1" lang="en-US" altLang="ja-JP" sz="1200" dirty="0" smtClean="0">
                          <a:latin typeface="Meiryo UI" panose="020B0604030504040204" pitchFamily="50" charset="-128"/>
                          <a:ea typeface="Meiryo UI" panose="020B0604030504040204" pitchFamily="50" charset="-128"/>
                        </a:rPr>
                        <a:t>2020 </a:t>
                      </a:r>
                      <a:r>
                        <a:rPr kumimoji="1" lang="ja-JP" altLang="en-US" sz="1200" dirty="0" smtClean="0">
                          <a:latin typeface="Meiryo UI" panose="020B0604030504040204" pitchFamily="50" charset="-128"/>
                          <a:ea typeface="Meiryo UI" panose="020B0604030504040204" pitchFamily="50" charset="-128"/>
                        </a:rPr>
                        <a:t>年 </a:t>
                      </a:r>
                      <a:r>
                        <a:rPr kumimoji="1" lang="en-US" altLang="ja-JP" sz="1200" dirty="0" smtClean="0">
                          <a:latin typeface="Meiryo UI" panose="020B0604030504040204" pitchFamily="50" charset="-128"/>
                          <a:ea typeface="Meiryo UI" panose="020B0604030504040204" pitchFamily="50" charset="-128"/>
                        </a:rPr>
                        <a:t>85 </a:t>
                      </a:r>
                      <a:r>
                        <a:rPr kumimoji="1" lang="ja-JP" altLang="en-US" sz="1200" dirty="0" smtClean="0">
                          <a:latin typeface="Meiryo UI" panose="020B0604030504040204" pitchFamily="50" charset="-128"/>
                          <a:ea typeface="Meiryo UI" panose="020B0604030504040204" pitchFamily="50" charset="-128"/>
                        </a:rPr>
                        <a:t>巻 </a:t>
                      </a:r>
                      <a:r>
                        <a:rPr kumimoji="1" lang="en-US" altLang="ja-JP" sz="1200" dirty="0" smtClean="0">
                          <a:latin typeface="Meiryo UI" panose="020B0604030504040204" pitchFamily="50" charset="-128"/>
                          <a:ea typeface="Meiryo UI" panose="020B0604030504040204" pitchFamily="50" charset="-128"/>
                        </a:rPr>
                        <a:t>777 </a:t>
                      </a:r>
                      <a:r>
                        <a:rPr kumimoji="1" lang="ja-JP" altLang="en-US" sz="1200" dirty="0" smtClean="0">
                          <a:latin typeface="Meiryo UI" panose="020B0604030504040204" pitchFamily="50" charset="-128"/>
                          <a:ea typeface="Meiryo UI" panose="020B0604030504040204" pitchFamily="50" charset="-128"/>
                        </a:rPr>
                        <a:t>号 </a:t>
                      </a:r>
                      <a:r>
                        <a:rPr kumimoji="1" lang="en-US" altLang="ja-JP" sz="1200" dirty="0" smtClean="0">
                          <a:latin typeface="Meiryo UI" panose="020B0604030504040204" pitchFamily="50" charset="-128"/>
                          <a:ea typeface="Meiryo UI" panose="020B0604030504040204" pitchFamily="50" charset="-128"/>
                        </a:rPr>
                        <a:t>p. 859-869</a:t>
                      </a:r>
                      <a:r>
                        <a:rPr kumimoji="1" lang="ja-JP" altLang="en-US" sz="1200" dirty="0" smtClean="0">
                          <a:latin typeface="Meiryo UI" panose="020B0604030504040204" pitchFamily="50" charset="-128"/>
                          <a:ea typeface="Meiryo UI" panose="020B0604030504040204" pitchFamily="50" charset="-128"/>
                        </a:rPr>
                        <a:t>）」があります。本研究は、現在、事務所を含め他の非住宅建築物に関する分析を進められていることから、これらの研究も含め、他の文献も参考にすべきです。</a:t>
                      </a:r>
                    </a:p>
                    <a:p>
                      <a:r>
                        <a:rPr kumimoji="1" lang="ja-JP" altLang="en-US" sz="1200" dirty="0" smtClean="0">
                          <a:latin typeface="Meiryo UI" panose="020B0604030504040204" pitchFamily="50" charset="-128"/>
                          <a:ea typeface="Meiryo UI" panose="020B0604030504040204" pitchFamily="50" charset="-128"/>
                        </a:rPr>
                        <a:t>　また、国において、「脱炭素社会に向けた住宅・建築物の省エネ対策等のあり方検討会」が発足され、脱炭素社会の実現に向けた住宅・建築物におけるハード・ソフト両面の取組みと施策立案の方向性についての議論が始まっています。今後、国での検討内容も参考にすべきです。</a:t>
                      </a:r>
                      <a:r>
                        <a:rPr kumimoji="1" lang="ja-JP" altLang="en-US" sz="1200" dirty="0" smtClean="0"/>
                        <a:t>　　　　　　　　　　　　　　　　　　</a:t>
                      </a:r>
                      <a:endParaRPr kumimoji="1" lang="en-US" altLang="ja-JP" sz="1200" dirty="0" smtClean="0"/>
                    </a:p>
                  </a:txBody>
                  <a:tcPr/>
                </a:tc>
                <a:extLst>
                  <a:ext uri="{0D108BD9-81ED-4DB2-BD59-A6C34878D82A}">
                    <a16:rowId xmlns:a16="http://schemas.microsoft.com/office/drawing/2014/main" val="2764541787"/>
                  </a:ext>
                </a:extLst>
              </a:tr>
            </a:tbl>
          </a:graphicData>
        </a:graphic>
      </p:graphicFrame>
      <p:sp>
        <p:nvSpPr>
          <p:cNvPr id="5"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3</a:t>
            </a:fld>
            <a:endParaRPr kumimoji="1" lang="ja-JP" altLang="en-US" sz="2400" dirty="0"/>
          </a:p>
        </p:txBody>
      </p:sp>
      <p:sp>
        <p:nvSpPr>
          <p:cNvPr id="6" name="テキスト ボックス 5"/>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cxnSp>
        <p:nvCxnSpPr>
          <p:cNvPr id="8" name="直線コネクタ 7"/>
          <p:cNvCxnSpPr/>
          <p:nvPr/>
        </p:nvCxnSpPr>
        <p:spPr>
          <a:xfrm flipH="1">
            <a:off x="4193148" y="2409626"/>
            <a:ext cx="1" cy="21283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4193148" y="4521524"/>
            <a:ext cx="2878678" cy="118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193149" y="2816026"/>
            <a:ext cx="2616200" cy="0"/>
          </a:xfrm>
          <a:prstGeom prst="line">
            <a:avLst/>
          </a:prstGeom>
          <a:ln w="12700">
            <a:prstDash val="lgDash"/>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284991" y="2659697"/>
            <a:ext cx="1384300" cy="200055"/>
          </a:xfrm>
          <a:prstGeom prst="rect">
            <a:avLst/>
          </a:prstGeom>
          <a:noFill/>
        </p:spPr>
        <p:txBody>
          <a:bodyPr wrap="square" rtlCol="0">
            <a:spAutoFit/>
          </a:bodyPr>
          <a:lstStyle/>
          <a:p>
            <a:r>
              <a:rPr kumimoji="1" lang="ja-JP" altLang="en-US" sz="700" dirty="0" smtClean="0"/>
              <a:t>対策を講じない場合</a:t>
            </a:r>
            <a:endParaRPr kumimoji="1" lang="ja-JP" altLang="en-US" sz="700" dirty="0"/>
          </a:p>
        </p:txBody>
      </p:sp>
      <p:sp>
        <p:nvSpPr>
          <p:cNvPr id="16" name="テキスト ボックス 15"/>
          <p:cNvSpPr txBox="1"/>
          <p:nvPr/>
        </p:nvSpPr>
        <p:spPr>
          <a:xfrm rot="1329972">
            <a:off x="5257152" y="3243658"/>
            <a:ext cx="1011461" cy="200386"/>
          </a:xfrm>
          <a:prstGeom prst="rect">
            <a:avLst/>
          </a:prstGeom>
          <a:noFill/>
        </p:spPr>
        <p:txBody>
          <a:bodyPr wrap="square" rtlCol="0">
            <a:spAutoFit/>
          </a:bodyPr>
          <a:lstStyle/>
          <a:p>
            <a:r>
              <a:rPr kumimoji="1" lang="ja-JP" altLang="en-US" sz="700" dirty="0" smtClean="0"/>
              <a:t>法規制を行った場合</a:t>
            </a:r>
            <a:endParaRPr kumimoji="1" lang="ja-JP" altLang="en-US" sz="700" dirty="0"/>
          </a:p>
        </p:txBody>
      </p:sp>
      <p:cxnSp>
        <p:nvCxnSpPr>
          <p:cNvPr id="17" name="直線コネクタ 16"/>
          <p:cNvCxnSpPr/>
          <p:nvPr/>
        </p:nvCxnSpPr>
        <p:spPr>
          <a:xfrm>
            <a:off x="4193148" y="2812701"/>
            <a:ext cx="1487199" cy="871164"/>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rot="1936611">
            <a:off x="4908030" y="3823812"/>
            <a:ext cx="1743451" cy="307777"/>
          </a:xfrm>
          <a:prstGeom prst="rect">
            <a:avLst/>
          </a:prstGeom>
          <a:noFill/>
        </p:spPr>
        <p:txBody>
          <a:bodyPr wrap="square" rtlCol="0">
            <a:spAutoFit/>
          </a:bodyPr>
          <a:lstStyle/>
          <a:p>
            <a:r>
              <a:rPr kumimoji="1" lang="ja-JP" altLang="en-US" sz="700" dirty="0" smtClean="0"/>
              <a:t>府独自施策により法を上回る規制等を行った場合</a:t>
            </a:r>
            <a:endParaRPr kumimoji="1" lang="ja-JP" altLang="en-US" sz="700" dirty="0"/>
          </a:p>
        </p:txBody>
      </p:sp>
      <p:cxnSp>
        <p:nvCxnSpPr>
          <p:cNvPr id="35" name="直線コネクタ 34"/>
          <p:cNvCxnSpPr/>
          <p:nvPr/>
        </p:nvCxnSpPr>
        <p:spPr>
          <a:xfrm flipH="1">
            <a:off x="5600255" y="2525494"/>
            <a:ext cx="29215" cy="2022301"/>
          </a:xfrm>
          <a:prstGeom prst="line">
            <a:avLst/>
          </a:prstGeom>
          <a:ln w="3175">
            <a:solidFill>
              <a:schemeClr val="accent1">
                <a:lumMod val="40000"/>
                <a:lumOff val="60000"/>
                <a:alpha val="74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flipV="1">
            <a:off x="4193149" y="2816025"/>
            <a:ext cx="1494971" cy="606516"/>
          </a:xfrm>
          <a:prstGeom prst="line">
            <a:avLst/>
          </a:prstGeom>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5353880" y="4547795"/>
            <a:ext cx="747132" cy="246221"/>
          </a:xfrm>
          <a:prstGeom prst="rect">
            <a:avLst/>
          </a:prstGeom>
          <a:noFill/>
        </p:spPr>
        <p:txBody>
          <a:bodyPr wrap="square" rtlCol="0">
            <a:spAutoFit/>
          </a:bodyPr>
          <a:lstStyle/>
          <a:p>
            <a:r>
              <a:rPr kumimoji="1" lang="en-US" altLang="ja-JP" sz="1000" dirty="0" smtClean="0"/>
              <a:t>2030</a:t>
            </a:r>
            <a:r>
              <a:rPr kumimoji="1" lang="ja-JP" altLang="en-US" sz="1000" dirty="0" smtClean="0"/>
              <a:t>年</a:t>
            </a:r>
            <a:endParaRPr kumimoji="1" lang="ja-JP" altLang="en-US" sz="1000" dirty="0"/>
          </a:p>
        </p:txBody>
      </p:sp>
      <p:sp>
        <p:nvSpPr>
          <p:cNvPr id="39" name="テキスト ボックス 38"/>
          <p:cNvSpPr txBox="1"/>
          <p:nvPr/>
        </p:nvSpPr>
        <p:spPr>
          <a:xfrm>
            <a:off x="6588271" y="4537933"/>
            <a:ext cx="747132" cy="246221"/>
          </a:xfrm>
          <a:prstGeom prst="rect">
            <a:avLst/>
          </a:prstGeom>
          <a:noFill/>
        </p:spPr>
        <p:txBody>
          <a:bodyPr wrap="square" rtlCol="0">
            <a:spAutoFit/>
          </a:bodyPr>
          <a:lstStyle/>
          <a:p>
            <a:r>
              <a:rPr kumimoji="1" lang="en-US" altLang="ja-JP" sz="1000" dirty="0" smtClean="0"/>
              <a:t>2050</a:t>
            </a:r>
            <a:r>
              <a:rPr kumimoji="1" lang="ja-JP" altLang="en-US" sz="1000" dirty="0" smtClean="0"/>
              <a:t>年</a:t>
            </a:r>
            <a:endParaRPr kumimoji="1" lang="ja-JP" altLang="en-US" sz="1000" dirty="0"/>
          </a:p>
        </p:txBody>
      </p:sp>
      <p:cxnSp>
        <p:nvCxnSpPr>
          <p:cNvPr id="40" name="直線コネクタ 39"/>
          <p:cNvCxnSpPr/>
          <p:nvPr/>
        </p:nvCxnSpPr>
        <p:spPr>
          <a:xfrm flipH="1">
            <a:off x="6774370" y="2525494"/>
            <a:ext cx="11436" cy="2039775"/>
          </a:xfrm>
          <a:prstGeom prst="line">
            <a:avLst/>
          </a:prstGeom>
          <a:ln w="6350">
            <a:solidFill>
              <a:schemeClr val="accent1">
                <a:lumMod val="40000"/>
                <a:lumOff val="60000"/>
                <a:alpha val="74000"/>
              </a:schemeClr>
            </a:solidFill>
            <a:prstDash val="sysDot"/>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4544990" y="4954454"/>
            <a:ext cx="3426134" cy="230832"/>
          </a:xfrm>
          <a:prstGeom prst="rect">
            <a:avLst/>
          </a:prstGeom>
          <a:noFill/>
          <a:ln>
            <a:solidFill>
              <a:schemeClr val="tx1"/>
            </a:solidFill>
          </a:ln>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規制等を実施した場合における削減効果イメージ図　（大阪府作成）</a:t>
            </a:r>
          </a:p>
        </p:txBody>
      </p:sp>
      <p:cxnSp>
        <p:nvCxnSpPr>
          <p:cNvPr id="59" name="直線コネクタ 58"/>
          <p:cNvCxnSpPr/>
          <p:nvPr/>
        </p:nvCxnSpPr>
        <p:spPr>
          <a:xfrm>
            <a:off x="5687278" y="3434656"/>
            <a:ext cx="1038704" cy="42369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5672608" y="3685362"/>
            <a:ext cx="1127039" cy="657743"/>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3968420" y="2347881"/>
            <a:ext cx="4890919" cy="2873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rot="16200000">
            <a:off x="3546112" y="3324207"/>
            <a:ext cx="1120481" cy="215444"/>
          </a:xfrm>
          <a:prstGeom prst="rect">
            <a:avLst/>
          </a:prstGeom>
          <a:noFill/>
        </p:spPr>
        <p:txBody>
          <a:bodyPr wrap="square" rtlCol="0">
            <a:spAutoFit/>
          </a:bodyPr>
          <a:lstStyle/>
          <a:p>
            <a:r>
              <a:rPr kumimoji="1" lang="ja-JP" altLang="en-US" sz="800" dirty="0" smtClean="0"/>
              <a:t>ｴﾈﾙｷﾞｰ消費量</a:t>
            </a:r>
            <a:r>
              <a:rPr kumimoji="1" lang="en-US" altLang="ja-JP" sz="800" dirty="0" smtClean="0"/>
              <a:t>※(Kl)</a:t>
            </a:r>
            <a:endParaRPr kumimoji="1" lang="ja-JP" altLang="en-US" sz="800" dirty="0"/>
          </a:p>
        </p:txBody>
      </p:sp>
      <p:sp>
        <p:nvSpPr>
          <p:cNvPr id="34" name="テキスト ボックス 33"/>
          <p:cNvSpPr txBox="1"/>
          <p:nvPr/>
        </p:nvSpPr>
        <p:spPr>
          <a:xfrm>
            <a:off x="6929952" y="2755382"/>
            <a:ext cx="1739573" cy="338554"/>
          </a:xfrm>
          <a:prstGeom prst="rect">
            <a:avLst/>
          </a:prstGeom>
          <a:noFill/>
        </p:spPr>
        <p:txBody>
          <a:bodyPr wrap="square" rtlCol="0">
            <a:spAutoFit/>
          </a:bodyPr>
          <a:lstStyle/>
          <a:p>
            <a:r>
              <a:rPr kumimoji="1" lang="ja-JP" altLang="en-US" sz="800" dirty="0" smtClean="0"/>
              <a:t>法規制を行った際に</a:t>
            </a:r>
            <a:r>
              <a:rPr kumimoji="1" lang="en-US" altLang="ja-JP" sz="800" dirty="0" smtClean="0"/>
              <a:t>2050</a:t>
            </a:r>
            <a:r>
              <a:rPr kumimoji="1" lang="ja-JP" altLang="en-US" sz="800" dirty="0" smtClean="0"/>
              <a:t>年までに</a:t>
            </a:r>
            <a:endParaRPr kumimoji="1" lang="en-US" altLang="ja-JP" sz="800" dirty="0" smtClean="0"/>
          </a:p>
          <a:p>
            <a:r>
              <a:rPr kumimoji="1" lang="ja-JP" altLang="en-US" sz="800" dirty="0" smtClean="0"/>
              <a:t> 削減できる削減量</a:t>
            </a:r>
            <a:endParaRPr kumimoji="1" lang="ja-JP" altLang="en-US" sz="800" dirty="0"/>
          </a:p>
        </p:txBody>
      </p:sp>
      <p:sp>
        <p:nvSpPr>
          <p:cNvPr id="3" name="大かっこ 2"/>
          <p:cNvSpPr/>
          <p:nvPr/>
        </p:nvSpPr>
        <p:spPr>
          <a:xfrm>
            <a:off x="6982762" y="2786869"/>
            <a:ext cx="1677301" cy="328389"/>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テキスト ボックス 46"/>
          <p:cNvSpPr txBox="1"/>
          <p:nvPr/>
        </p:nvSpPr>
        <p:spPr>
          <a:xfrm>
            <a:off x="6977278" y="3360852"/>
            <a:ext cx="1739573" cy="584775"/>
          </a:xfrm>
          <a:prstGeom prst="rect">
            <a:avLst/>
          </a:prstGeom>
          <a:noFill/>
        </p:spPr>
        <p:txBody>
          <a:bodyPr wrap="square" rtlCol="0">
            <a:spAutoFit/>
          </a:bodyPr>
          <a:lstStyle/>
          <a:p>
            <a:r>
              <a:rPr kumimoji="1" lang="ja-JP" altLang="en-US" sz="800" dirty="0" smtClean="0"/>
              <a:t>法を上回る府独自施策により</a:t>
            </a:r>
            <a:r>
              <a:rPr kumimoji="1" lang="en-US" altLang="ja-JP" sz="800" dirty="0" smtClean="0"/>
              <a:t>2050</a:t>
            </a:r>
            <a:r>
              <a:rPr kumimoji="1" lang="ja-JP" altLang="en-US" sz="800" dirty="0" smtClean="0"/>
              <a:t>年</a:t>
            </a:r>
            <a:endParaRPr kumimoji="1" lang="en-US" altLang="ja-JP" sz="800" dirty="0" smtClean="0"/>
          </a:p>
          <a:p>
            <a:r>
              <a:rPr kumimoji="1" lang="ja-JP" altLang="en-US" sz="800" dirty="0" err="1" smtClean="0"/>
              <a:t>までに</a:t>
            </a:r>
            <a:r>
              <a:rPr kumimoji="1" lang="ja-JP" altLang="en-US" sz="800" dirty="0" smtClean="0"/>
              <a:t>削減できる削減量。</a:t>
            </a:r>
            <a:endParaRPr kumimoji="1" lang="en-US" altLang="ja-JP" sz="800" dirty="0" smtClean="0"/>
          </a:p>
          <a:p>
            <a:r>
              <a:rPr kumimoji="1" lang="ja-JP" altLang="en-US" sz="800" dirty="0" smtClean="0"/>
              <a:t>条例による規制や普及啓発により</a:t>
            </a:r>
            <a:endParaRPr kumimoji="1" lang="en-US" altLang="ja-JP" sz="800" dirty="0" smtClean="0"/>
          </a:p>
          <a:p>
            <a:r>
              <a:rPr kumimoji="1" lang="ja-JP" altLang="en-US" sz="800" dirty="0" smtClean="0"/>
              <a:t>達成する削減量</a:t>
            </a:r>
            <a:endParaRPr kumimoji="1" lang="en-US" altLang="ja-JP" sz="800" dirty="0" smtClean="0"/>
          </a:p>
        </p:txBody>
      </p:sp>
      <p:sp>
        <p:nvSpPr>
          <p:cNvPr id="79" name="大かっこ 78"/>
          <p:cNvSpPr/>
          <p:nvPr/>
        </p:nvSpPr>
        <p:spPr>
          <a:xfrm>
            <a:off x="6977278" y="3386065"/>
            <a:ext cx="1696939" cy="49860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0" name="テキスト ボックス 79"/>
          <p:cNvSpPr txBox="1"/>
          <p:nvPr/>
        </p:nvSpPr>
        <p:spPr>
          <a:xfrm>
            <a:off x="7242596" y="4338126"/>
            <a:ext cx="1739573" cy="877163"/>
          </a:xfrm>
          <a:prstGeom prst="rect">
            <a:avLst/>
          </a:prstGeom>
          <a:noFill/>
        </p:spPr>
        <p:txBody>
          <a:bodyPr wrap="square" rtlCol="0">
            <a:spAutoFit/>
          </a:bodyPr>
          <a:lstStyle/>
          <a:p>
            <a:r>
              <a:rPr kumimoji="1" lang="en-US" altLang="ja-JP" sz="700" dirty="0"/>
              <a:t>※</a:t>
            </a:r>
            <a:r>
              <a:rPr kumimoji="1" lang="ja-JP" altLang="en-US" sz="700" dirty="0" smtClean="0"/>
              <a:t>「エネルギー消費量」</a:t>
            </a:r>
            <a:endParaRPr kumimoji="1" lang="en-US" altLang="ja-JP" sz="700" dirty="0" smtClean="0"/>
          </a:p>
          <a:p>
            <a:r>
              <a:rPr kumimoji="1" lang="ja-JP" altLang="en-US" sz="700" dirty="0"/>
              <a:t>　　</a:t>
            </a:r>
            <a:r>
              <a:rPr kumimoji="1" lang="ja-JP" altLang="en-US" sz="700" dirty="0" smtClean="0"/>
              <a:t>エネルギー</a:t>
            </a:r>
            <a:r>
              <a:rPr kumimoji="1" lang="ja-JP" altLang="en-US" sz="700" dirty="0"/>
              <a:t>消費全体の削減</a:t>
            </a:r>
            <a:r>
              <a:rPr kumimoji="1" lang="ja-JP" altLang="en-US" sz="700" dirty="0" smtClean="0"/>
              <a:t>指標</a:t>
            </a:r>
            <a:endParaRPr kumimoji="1" lang="en-US" altLang="ja-JP" sz="700" dirty="0" smtClean="0"/>
          </a:p>
          <a:p>
            <a:r>
              <a:rPr kumimoji="1" lang="en-US" altLang="ja-JP" sz="700" dirty="0" smtClean="0"/>
              <a:t>※</a:t>
            </a:r>
            <a:r>
              <a:rPr kumimoji="1" lang="ja-JP" altLang="en-US" sz="700" dirty="0" smtClean="0"/>
              <a:t>本イメージ図はエビデンスの概念を</a:t>
            </a:r>
            <a:endParaRPr kumimoji="1" lang="en-US" altLang="ja-JP" sz="700" dirty="0" smtClean="0"/>
          </a:p>
          <a:p>
            <a:r>
              <a:rPr kumimoji="1" lang="ja-JP" altLang="en-US" sz="700" dirty="0"/>
              <a:t>　 </a:t>
            </a:r>
            <a:r>
              <a:rPr kumimoji="1" lang="ja-JP" altLang="en-US" sz="700" dirty="0" smtClean="0"/>
              <a:t>示したもので、答申内規制内容による</a:t>
            </a:r>
            <a:endParaRPr kumimoji="1" lang="en-US" altLang="ja-JP" sz="700" dirty="0" smtClean="0"/>
          </a:p>
          <a:p>
            <a:r>
              <a:rPr kumimoji="1" lang="en-US" altLang="ja-JP" sz="700" dirty="0"/>
              <a:t> </a:t>
            </a:r>
            <a:r>
              <a:rPr kumimoji="1" lang="en-US" altLang="ja-JP" sz="700" dirty="0" smtClean="0"/>
              <a:t>  </a:t>
            </a:r>
            <a:r>
              <a:rPr kumimoji="1" lang="ja-JP" altLang="en-US" sz="700" dirty="0" smtClean="0"/>
              <a:t>効果とは一致しません。</a:t>
            </a:r>
            <a:endParaRPr kumimoji="1" lang="en-US" altLang="ja-JP" sz="700" dirty="0" smtClean="0"/>
          </a:p>
          <a:p>
            <a:r>
              <a:rPr kumimoji="1" lang="ja-JP" altLang="en-US" sz="800" dirty="0"/>
              <a:t>　</a:t>
            </a:r>
            <a:endParaRPr kumimoji="1" lang="en-US" altLang="ja-JP" sz="800" dirty="0"/>
          </a:p>
          <a:p>
            <a:endParaRPr kumimoji="1" lang="en-US" altLang="ja-JP" sz="800" dirty="0" smtClean="0"/>
          </a:p>
        </p:txBody>
      </p:sp>
      <p:sp>
        <p:nvSpPr>
          <p:cNvPr id="83" name="テキスト ボックス 82"/>
          <p:cNvSpPr txBox="1"/>
          <p:nvPr/>
        </p:nvSpPr>
        <p:spPr>
          <a:xfrm>
            <a:off x="5060818" y="4164775"/>
            <a:ext cx="1739573" cy="307777"/>
          </a:xfrm>
          <a:prstGeom prst="rect">
            <a:avLst/>
          </a:prstGeom>
          <a:noFill/>
        </p:spPr>
        <p:txBody>
          <a:bodyPr wrap="square" rtlCol="0">
            <a:spAutoFit/>
          </a:bodyPr>
          <a:lstStyle/>
          <a:p>
            <a:r>
              <a:rPr kumimoji="1" lang="ja-JP" altLang="en-US" sz="700" dirty="0" smtClean="0"/>
              <a:t>再生可能エネルギー</a:t>
            </a:r>
            <a:endParaRPr kumimoji="1" lang="en-US" altLang="ja-JP" sz="700" dirty="0" smtClean="0"/>
          </a:p>
          <a:p>
            <a:r>
              <a:rPr kumimoji="1" lang="ja-JP" altLang="en-US" sz="700" dirty="0" smtClean="0"/>
              <a:t>による寄与分含む</a:t>
            </a:r>
            <a:endParaRPr kumimoji="1" lang="en-US" altLang="ja-JP" sz="700" dirty="0" smtClean="0"/>
          </a:p>
        </p:txBody>
      </p:sp>
      <p:sp>
        <p:nvSpPr>
          <p:cNvPr id="4" name="右矢印 3"/>
          <p:cNvSpPr/>
          <p:nvPr/>
        </p:nvSpPr>
        <p:spPr>
          <a:xfrm rot="5400000">
            <a:off x="6512289" y="4010842"/>
            <a:ext cx="510588" cy="154342"/>
          </a:xfrm>
          <a:prstGeom prst="rightArrow">
            <a:avLst/>
          </a:prstGeom>
          <a:solidFill>
            <a:schemeClr val="accent1">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477075" y="3932867"/>
            <a:ext cx="329503" cy="253916"/>
          </a:xfrm>
          <a:prstGeom prst="rect">
            <a:avLst/>
          </a:prstGeom>
          <a:noFill/>
        </p:spPr>
        <p:txBody>
          <a:bodyPr wrap="square" rtlCol="0">
            <a:spAutoFit/>
          </a:bodyPr>
          <a:lstStyle/>
          <a:p>
            <a:r>
              <a:rPr kumimoji="1" lang="ja-JP" altLang="en-US" sz="1050" dirty="0" smtClean="0"/>
              <a:t>Ⓑ</a:t>
            </a:r>
            <a:endParaRPr kumimoji="1" lang="ja-JP" altLang="en-US" sz="1050" dirty="0"/>
          </a:p>
        </p:txBody>
      </p:sp>
      <p:sp>
        <p:nvSpPr>
          <p:cNvPr id="43" name="右矢印 42"/>
          <p:cNvSpPr/>
          <p:nvPr/>
        </p:nvSpPr>
        <p:spPr>
          <a:xfrm rot="5400000">
            <a:off x="6271856" y="3238370"/>
            <a:ext cx="970567" cy="141226"/>
          </a:xfrm>
          <a:prstGeom prst="rightArrow">
            <a:avLst/>
          </a:prstGeom>
          <a:solidFill>
            <a:schemeClr val="accent1">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479140" y="3259528"/>
            <a:ext cx="329503" cy="253916"/>
          </a:xfrm>
          <a:prstGeom prst="rect">
            <a:avLst/>
          </a:prstGeom>
          <a:noFill/>
        </p:spPr>
        <p:txBody>
          <a:bodyPr wrap="square" rtlCol="0">
            <a:spAutoFit/>
          </a:bodyPr>
          <a:lstStyle/>
          <a:p>
            <a:r>
              <a:rPr kumimoji="1" lang="ja-JP" altLang="en-US" sz="1050" dirty="0" smtClean="0"/>
              <a:t>Ⓐ</a:t>
            </a:r>
            <a:endParaRPr kumimoji="1" lang="ja-JP" altLang="en-US" sz="1050" dirty="0"/>
          </a:p>
        </p:txBody>
      </p:sp>
      <p:sp>
        <p:nvSpPr>
          <p:cNvPr id="46" name="右矢印 45"/>
          <p:cNvSpPr/>
          <p:nvPr/>
        </p:nvSpPr>
        <p:spPr>
          <a:xfrm rot="5400000">
            <a:off x="5497970" y="3464378"/>
            <a:ext cx="244556" cy="134060"/>
          </a:xfrm>
          <a:prstGeom prst="rightArrow">
            <a:avLst/>
          </a:prstGeom>
          <a:solidFill>
            <a:schemeClr val="accent1">
              <a:alpha val="5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5277057" y="3365472"/>
            <a:ext cx="329503" cy="253916"/>
          </a:xfrm>
          <a:prstGeom prst="rect">
            <a:avLst/>
          </a:prstGeom>
          <a:noFill/>
        </p:spPr>
        <p:txBody>
          <a:bodyPr wrap="square" rtlCol="0">
            <a:spAutoFit/>
          </a:bodyPr>
          <a:lstStyle/>
          <a:p>
            <a:r>
              <a:rPr kumimoji="1" lang="ja-JP" altLang="en-US" sz="1050" dirty="0" smtClean="0"/>
              <a:t>Ⓒ</a:t>
            </a:r>
            <a:endParaRPr kumimoji="1" lang="ja-JP" altLang="en-US" sz="1050" dirty="0"/>
          </a:p>
        </p:txBody>
      </p:sp>
      <p:sp>
        <p:nvSpPr>
          <p:cNvPr id="51" name="テキスト ボックス 50"/>
          <p:cNvSpPr txBox="1"/>
          <p:nvPr/>
        </p:nvSpPr>
        <p:spPr>
          <a:xfrm>
            <a:off x="6961837" y="2508117"/>
            <a:ext cx="1756379" cy="253916"/>
          </a:xfrm>
          <a:prstGeom prst="rect">
            <a:avLst/>
          </a:prstGeom>
          <a:noFill/>
        </p:spPr>
        <p:txBody>
          <a:bodyPr wrap="square" rtlCol="0">
            <a:spAutoFit/>
          </a:bodyPr>
          <a:lstStyle/>
          <a:p>
            <a:r>
              <a:rPr kumimoji="1" lang="ja-JP" altLang="en-US" sz="1050" dirty="0" smtClean="0"/>
              <a:t>Ⓐ　法規制による削減量</a:t>
            </a:r>
            <a:endParaRPr kumimoji="1" lang="ja-JP" altLang="en-US" sz="1050" dirty="0"/>
          </a:p>
        </p:txBody>
      </p:sp>
      <p:sp>
        <p:nvSpPr>
          <p:cNvPr id="52" name="テキスト ボックス 51"/>
          <p:cNvSpPr txBox="1"/>
          <p:nvPr/>
        </p:nvSpPr>
        <p:spPr>
          <a:xfrm>
            <a:off x="6963438" y="3129604"/>
            <a:ext cx="1911546" cy="253916"/>
          </a:xfrm>
          <a:prstGeom prst="rect">
            <a:avLst/>
          </a:prstGeom>
          <a:noFill/>
        </p:spPr>
        <p:txBody>
          <a:bodyPr wrap="square" rtlCol="0">
            <a:spAutoFit/>
          </a:bodyPr>
          <a:lstStyle/>
          <a:p>
            <a:r>
              <a:rPr kumimoji="1" lang="ja-JP" altLang="en-US" sz="1050" dirty="0" smtClean="0"/>
              <a:t>Ⓑ　府独自施策による削減量</a:t>
            </a:r>
            <a:endParaRPr kumimoji="1" lang="ja-JP" altLang="en-US" sz="1050" dirty="0"/>
          </a:p>
        </p:txBody>
      </p:sp>
      <p:sp>
        <p:nvSpPr>
          <p:cNvPr id="54" name="テキスト ボックス 53"/>
          <p:cNvSpPr txBox="1"/>
          <p:nvPr/>
        </p:nvSpPr>
        <p:spPr>
          <a:xfrm>
            <a:off x="6947793" y="3937298"/>
            <a:ext cx="1911546" cy="415498"/>
          </a:xfrm>
          <a:prstGeom prst="rect">
            <a:avLst/>
          </a:prstGeom>
          <a:noFill/>
        </p:spPr>
        <p:txBody>
          <a:bodyPr wrap="square" rtlCol="0">
            <a:spAutoFit/>
          </a:bodyPr>
          <a:lstStyle/>
          <a:p>
            <a:r>
              <a:rPr kumimoji="1" lang="ja-JP" altLang="en-US" sz="1050" dirty="0" smtClean="0"/>
              <a:t>Ⓒ</a:t>
            </a:r>
            <a:r>
              <a:rPr kumimoji="1" lang="en-US" altLang="ja-JP" sz="1050" dirty="0" smtClean="0"/>
              <a:t>2050</a:t>
            </a:r>
            <a:r>
              <a:rPr kumimoji="1" lang="ja-JP" altLang="en-US" sz="1050" dirty="0" smtClean="0"/>
              <a:t>年を見据えた</a:t>
            </a:r>
            <a:r>
              <a:rPr kumimoji="1" lang="en-US" altLang="ja-JP" sz="1050" dirty="0" smtClean="0"/>
              <a:t>2030</a:t>
            </a:r>
            <a:r>
              <a:rPr kumimoji="1" lang="ja-JP" altLang="en-US" sz="1050" dirty="0" smtClean="0"/>
              <a:t>年に</a:t>
            </a:r>
            <a:endParaRPr kumimoji="1" lang="en-US" altLang="ja-JP" sz="1050" dirty="0" smtClean="0"/>
          </a:p>
          <a:p>
            <a:r>
              <a:rPr kumimoji="1" lang="ja-JP" altLang="en-US" sz="1050" dirty="0"/>
              <a:t>　</a:t>
            </a:r>
            <a:r>
              <a:rPr kumimoji="1" lang="ja-JP" altLang="en-US" sz="1050" dirty="0" smtClean="0"/>
              <a:t>達成すべき目標量</a:t>
            </a:r>
            <a:endParaRPr kumimoji="1" lang="ja-JP" altLang="en-US" sz="1050" dirty="0"/>
          </a:p>
        </p:txBody>
      </p:sp>
      <p:sp>
        <p:nvSpPr>
          <p:cNvPr id="14" name="正方形/長方形 13"/>
          <p:cNvSpPr/>
          <p:nvPr/>
        </p:nvSpPr>
        <p:spPr>
          <a:xfrm>
            <a:off x="6173395" y="4352701"/>
            <a:ext cx="1076418" cy="175636"/>
          </a:xfrm>
          <a:prstGeom prst="rect">
            <a:avLst/>
          </a:prstGeom>
          <a:solidFill>
            <a:schemeClr val="bg1">
              <a:lumMod val="85000"/>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b="1" dirty="0">
                <a:solidFill>
                  <a:schemeClr val="tx1"/>
                </a:solidFill>
              </a:rPr>
              <a:t>CO</a:t>
            </a:r>
            <a:r>
              <a:rPr kumimoji="1" lang="en-US" altLang="ja-JP" sz="700" b="1" baseline="-25000" dirty="0">
                <a:solidFill>
                  <a:schemeClr val="tx1"/>
                </a:solidFill>
              </a:rPr>
              <a:t>2</a:t>
            </a:r>
            <a:r>
              <a:rPr kumimoji="1" lang="ja-JP" altLang="en-US" sz="700" b="1" dirty="0">
                <a:solidFill>
                  <a:schemeClr val="tx1"/>
                </a:solidFill>
              </a:rPr>
              <a:t>排出量実質ゼロへ</a:t>
            </a:r>
          </a:p>
        </p:txBody>
      </p:sp>
    </p:spTree>
    <p:extLst>
      <p:ext uri="{BB962C8B-B14F-4D97-AF65-F5344CB8AC3E}">
        <p14:creationId xmlns:p14="http://schemas.microsoft.com/office/powerpoint/2010/main" val="3490949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40757385"/>
              </p:ext>
            </p:extLst>
          </p:nvPr>
        </p:nvGraphicFramePr>
        <p:xfrm>
          <a:off x="0" y="0"/>
          <a:ext cx="9144000" cy="6282267"/>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355781251"/>
                    </a:ext>
                  </a:extLst>
                </a:gridCol>
                <a:gridCol w="4572000">
                  <a:extLst>
                    <a:ext uri="{9D8B030D-6E8A-4147-A177-3AD203B41FA5}">
                      <a16:colId xmlns:a16="http://schemas.microsoft.com/office/drawing/2014/main" val="451977922"/>
                    </a:ext>
                  </a:extLst>
                </a:gridCol>
              </a:tblGrid>
              <a:tr h="1249531">
                <a:tc gridSpan="2">
                  <a:txBody>
                    <a:bodyPr/>
                    <a:lstStyle/>
                    <a:p>
                      <a:r>
                        <a:rPr kumimoji="1" lang="ja-JP" altLang="en-US" sz="1400" dirty="0" smtClean="0">
                          <a:latin typeface="Meiryo UI" panose="020B0604030504040204" pitchFamily="50" charset="-128"/>
                          <a:ea typeface="Meiryo UI" panose="020B0604030504040204" pitchFamily="50" charset="-128"/>
                        </a:rPr>
                        <a:t>ビジョンの表現</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2050</a:t>
                      </a:r>
                      <a:r>
                        <a:rPr kumimoji="1" lang="ja-JP" altLang="en-US" sz="1400" dirty="0" smtClean="0">
                          <a:latin typeface="Meiryo UI" panose="020B0604030504040204" pitchFamily="50" charset="-128"/>
                          <a:ea typeface="Meiryo UI" panose="020B0604030504040204" pitchFamily="50" charset="-128"/>
                        </a:rPr>
                        <a:t>年以降残すべき良質な住宅・建築物をもってとあるが、具体的なビジョンを明記してほしい（森山委員）</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(P.16)</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2032716268"/>
                  </a:ext>
                </a:extLst>
              </a:tr>
              <a:tr h="308197">
                <a:tc>
                  <a:txBody>
                    <a:bodyPr/>
                    <a:lstStyle/>
                    <a:p>
                      <a:pPr algn="ctr"/>
                      <a:r>
                        <a:rPr kumimoji="1" lang="ja-JP" altLang="en-US" sz="1400" baseline="0" dirty="0" smtClean="0">
                          <a:latin typeface="Meiryo UI" panose="020B0604030504040204" pitchFamily="50" charset="-128"/>
                          <a:ea typeface="Meiryo UI" panose="020B0604030504040204" pitchFamily="50" charset="-128"/>
                        </a:rPr>
                        <a:t>旧</a:t>
                      </a:r>
                      <a:endParaRPr kumimoji="1" lang="ja-JP" altLang="en-US" sz="1400" baseline="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aseline="0" dirty="0" smtClean="0">
                          <a:latin typeface="Meiryo UI" panose="020B0604030504040204" pitchFamily="50" charset="-128"/>
                          <a:ea typeface="Meiryo UI" panose="020B0604030504040204" pitchFamily="50" charset="-128"/>
                        </a:rPr>
                        <a:t>新</a:t>
                      </a:r>
                      <a:endParaRPr kumimoji="1" lang="ja-JP" altLang="en-US"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2847829"/>
                  </a:ext>
                </a:extLst>
              </a:tr>
              <a:tr h="4724539">
                <a:tc>
                  <a:txBody>
                    <a:bodyPr/>
                    <a:lstStyle/>
                    <a:p>
                      <a:r>
                        <a:rPr kumimoji="1" lang="ja-JP" altLang="en-US" sz="1400" dirty="0" smtClean="0">
                          <a:latin typeface="Meiryo UI" panose="020B0604030504040204" pitchFamily="50" charset="-128"/>
                          <a:ea typeface="Meiryo UI" panose="020B0604030504040204" pitchFamily="50" charset="-128"/>
                        </a:rPr>
                        <a:t>１．目指すべき方向性</a:t>
                      </a:r>
                    </a:p>
                    <a:p>
                      <a:r>
                        <a:rPr kumimoji="1" lang="ja-JP" altLang="en-US" sz="1400" b="1"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r>
                        <a:rPr kumimoji="1" lang="en-US" altLang="ja-JP" sz="1400" b="1" dirty="0" smtClean="0">
                          <a:latin typeface="Meiryo UI" panose="020B0604030504040204" pitchFamily="50" charset="-128"/>
                          <a:ea typeface="Meiryo UI" panose="020B0604030504040204" pitchFamily="50" charset="-128"/>
                        </a:rPr>
                        <a:t>(1)2050</a:t>
                      </a:r>
                      <a:r>
                        <a:rPr kumimoji="1" lang="ja-JP" altLang="en-US" sz="1400" b="1" dirty="0" smtClean="0">
                          <a:latin typeface="Meiryo UI" panose="020B0604030504040204" pitchFamily="50" charset="-128"/>
                          <a:ea typeface="Meiryo UI" panose="020B0604030504040204" pitchFamily="50" charset="-128"/>
                        </a:rPr>
                        <a:t>年脱炭素社会を見据え</a:t>
                      </a:r>
                      <a:r>
                        <a:rPr kumimoji="1" lang="en-US" altLang="ja-JP" sz="1400" b="1" dirty="0" smtClean="0">
                          <a:latin typeface="Meiryo UI" panose="020B0604030504040204" pitchFamily="50" charset="-128"/>
                          <a:ea typeface="Meiryo UI" panose="020B0604030504040204" pitchFamily="50" charset="-128"/>
                        </a:rPr>
                        <a:t>2030</a:t>
                      </a:r>
                      <a:r>
                        <a:rPr kumimoji="1" lang="ja-JP" altLang="en-US" sz="1400" b="1" dirty="0" smtClean="0">
                          <a:latin typeface="Meiryo UI" panose="020B0604030504040204" pitchFamily="50" charset="-128"/>
                          <a:ea typeface="Meiryo UI" panose="020B0604030504040204" pitchFamily="50" charset="-128"/>
                        </a:rPr>
                        <a:t>年に向けた基本的</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な考え方</a:t>
                      </a:r>
                    </a:p>
                    <a:p>
                      <a:r>
                        <a:rPr kumimoji="1" lang="ja-JP" altLang="en-US" sz="1400" b="1"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（略）</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rPr>
                        <a:t>2050</a:t>
                      </a:r>
                      <a:r>
                        <a:rPr kumimoji="1" lang="ja-JP" altLang="en-US" sz="1400" b="1" dirty="0" smtClean="0">
                          <a:latin typeface="Meiryo UI" panose="020B0604030504040204" pitchFamily="50" charset="-128"/>
                          <a:ea typeface="Meiryo UI" panose="020B0604030504040204" pitchFamily="50" charset="-128"/>
                        </a:rPr>
                        <a:t>年以降残すべき良質な住宅・建築物のビジョン</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をもって、新築、 既存ともに、できるだけ早期に対策を</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講じる。</a:t>
                      </a:r>
                    </a:p>
                    <a:p>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（略）</a:t>
                      </a:r>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１．目指すべき方向性</a:t>
                      </a:r>
                    </a:p>
                    <a:p>
                      <a:r>
                        <a:rPr kumimoji="1" lang="ja-JP" altLang="en-US" sz="1400" b="1"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r>
                        <a:rPr kumimoji="1" lang="en-US" altLang="ja-JP" sz="1400" b="1" dirty="0" smtClean="0">
                          <a:latin typeface="Meiryo UI" panose="020B0604030504040204" pitchFamily="50" charset="-128"/>
                          <a:ea typeface="Meiryo UI" panose="020B0604030504040204" pitchFamily="50" charset="-128"/>
                        </a:rPr>
                        <a:t>(1)2050</a:t>
                      </a:r>
                      <a:r>
                        <a:rPr kumimoji="1" lang="ja-JP" altLang="en-US" sz="1400" b="1" dirty="0" smtClean="0">
                          <a:latin typeface="Meiryo UI" panose="020B0604030504040204" pitchFamily="50" charset="-128"/>
                          <a:ea typeface="Meiryo UI" panose="020B0604030504040204" pitchFamily="50" charset="-128"/>
                        </a:rPr>
                        <a:t>年脱炭素社会を見据え</a:t>
                      </a:r>
                      <a:r>
                        <a:rPr kumimoji="1" lang="en-US" altLang="ja-JP" sz="1400" b="1" dirty="0" smtClean="0">
                          <a:latin typeface="Meiryo UI" panose="020B0604030504040204" pitchFamily="50" charset="-128"/>
                          <a:ea typeface="Meiryo UI" panose="020B0604030504040204" pitchFamily="50" charset="-128"/>
                        </a:rPr>
                        <a:t>2030</a:t>
                      </a:r>
                      <a:r>
                        <a:rPr kumimoji="1" lang="ja-JP" altLang="en-US" sz="1400" b="1" dirty="0" smtClean="0">
                          <a:latin typeface="Meiryo UI" panose="020B0604030504040204" pitchFamily="50" charset="-128"/>
                          <a:ea typeface="Meiryo UI" panose="020B0604030504040204" pitchFamily="50" charset="-128"/>
                        </a:rPr>
                        <a:t>年に向けた基本的</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な考え方</a:t>
                      </a:r>
                    </a:p>
                    <a:p>
                      <a:r>
                        <a:rPr kumimoji="1" lang="ja-JP" altLang="en-US" sz="1400" b="1"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（略）</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　・</a:t>
                      </a:r>
                      <a:r>
                        <a:rPr kumimoji="1" lang="en-US" altLang="ja-JP" sz="1400" b="1" dirty="0" smtClean="0">
                          <a:latin typeface="Meiryo UI" panose="020B0604030504040204" pitchFamily="50" charset="-128"/>
                          <a:ea typeface="Meiryo UI" panose="020B0604030504040204" pitchFamily="50" charset="-128"/>
                        </a:rPr>
                        <a:t>2050</a:t>
                      </a:r>
                      <a:r>
                        <a:rPr kumimoji="1" lang="ja-JP" altLang="en-US" sz="1400" b="1" dirty="0" smtClean="0">
                          <a:latin typeface="Meiryo UI" panose="020B0604030504040204" pitchFamily="50" charset="-128"/>
                          <a:ea typeface="Meiryo UI" panose="020B0604030504040204" pitchFamily="50" charset="-128"/>
                        </a:rPr>
                        <a:t>年</a:t>
                      </a:r>
                      <a:r>
                        <a:rPr kumimoji="1" lang="ja-JP" altLang="en-US" sz="1400" b="1" u="sng" dirty="0" smtClean="0">
                          <a:latin typeface="Meiryo UI" panose="020B0604030504040204" pitchFamily="50" charset="-128"/>
                          <a:ea typeface="Meiryo UI" panose="020B0604030504040204" pitchFamily="50" charset="-128"/>
                        </a:rPr>
                        <a:t>脱炭素社会に相応しい残すべき良質な住宅・建築物のビジョン</a:t>
                      </a:r>
                      <a:r>
                        <a:rPr kumimoji="1" lang="ja-JP" altLang="en-US" sz="1400" b="1" dirty="0" smtClean="0">
                          <a:latin typeface="Meiryo UI" panose="020B0604030504040204" pitchFamily="50" charset="-128"/>
                          <a:ea typeface="Meiryo UI" panose="020B0604030504040204" pitchFamily="50" charset="-128"/>
                        </a:rPr>
                        <a:t>をもって、新築、既存ともに、できるだけ早期に対策を講じる。</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（略）</a:t>
                      </a:r>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ja-JP" altLang="en-US"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64541787"/>
                  </a:ext>
                </a:extLst>
              </a:tr>
            </a:tbl>
          </a:graphicData>
        </a:graphic>
      </p:graphicFrame>
      <p:sp>
        <p:nvSpPr>
          <p:cNvPr id="3"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4</a:t>
            </a:fld>
            <a:endParaRPr kumimoji="1" lang="ja-JP" altLang="en-US" sz="2400" dirty="0"/>
          </a:p>
        </p:txBody>
      </p:sp>
      <p:sp>
        <p:nvSpPr>
          <p:cNvPr id="4" name="テキスト ボックス 3"/>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3927143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93337073"/>
              </p:ext>
            </p:extLst>
          </p:nvPr>
        </p:nvGraphicFramePr>
        <p:xfrm>
          <a:off x="0" y="-1"/>
          <a:ext cx="9144000" cy="6322741"/>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355781251"/>
                    </a:ext>
                  </a:extLst>
                </a:gridCol>
                <a:gridCol w="4572000">
                  <a:extLst>
                    <a:ext uri="{9D8B030D-6E8A-4147-A177-3AD203B41FA5}">
                      <a16:colId xmlns:a16="http://schemas.microsoft.com/office/drawing/2014/main" val="451977922"/>
                    </a:ext>
                  </a:extLst>
                </a:gridCol>
              </a:tblGrid>
              <a:tr h="1213455">
                <a:tc gridSpan="2">
                  <a:txBody>
                    <a:bodyPr/>
                    <a:lstStyle/>
                    <a:p>
                      <a:r>
                        <a:rPr kumimoji="1" lang="ja-JP" altLang="en-US" sz="1400" dirty="0" smtClean="0">
                          <a:latin typeface="Meiryo UI" panose="020B0604030504040204" pitchFamily="50" charset="-128"/>
                          <a:ea typeface="Meiryo UI" panose="020B0604030504040204" pitchFamily="50" charset="-128"/>
                        </a:rPr>
                        <a:t>普及啓発の取組み</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『②</a:t>
                      </a:r>
                      <a:r>
                        <a:rPr kumimoji="1" lang="ja-JP" altLang="en-US" sz="1400" dirty="0" smtClean="0">
                          <a:latin typeface="Meiryo UI" panose="020B0604030504040204" pitchFamily="50" charset="-128"/>
                          <a:ea typeface="Meiryo UI" panose="020B0604030504040204" pitchFamily="50" charset="-128"/>
                        </a:rPr>
                        <a:t>の普及啓発は、</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新築時の初期投資・回収期間（省エネ・健康などを考慮）、 </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住宅購入者の意識調査、　</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断熱性能向上による健康や防カビ、結露、遮音に対する効果などを行うべきです。</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とありますが、１）と</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）の</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説明項目と、</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の意識調査は少し種類が違うように思います。最初に</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意識調査をして、その後に１）と</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の</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内容を説明する流れでしたら、順番を入れ替えたらどうかと思います。」（田中委員からの事前質問）　（</a:t>
                      </a:r>
                      <a:r>
                        <a:rPr kumimoji="1" lang="en-US" altLang="ja-JP" sz="1400" dirty="0" smtClean="0">
                          <a:latin typeface="Meiryo UI" panose="020B0604030504040204" pitchFamily="50" charset="-128"/>
                          <a:ea typeface="Meiryo UI" panose="020B0604030504040204" pitchFamily="50" charset="-128"/>
                        </a:rPr>
                        <a:t>P.19~P.20)</a:t>
                      </a:r>
                    </a:p>
                  </a:txBody>
                  <a:tcPr/>
                </a:tc>
                <a:tc hMerge="1">
                  <a:txBody>
                    <a:bodyPr/>
                    <a:lstStyle/>
                    <a:p>
                      <a:endParaRPr kumimoji="1" lang="ja-JP" altLang="en-US" dirty="0"/>
                    </a:p>
                  </a:txBody>
                  <a:tcPr/>
                </a:tc>
                <a:extLst>
                  <a:ext uri="{0D108BD9-81ED-4DB2-BD59-A6C34878D82A}">
                    <a16:rowId xmlns:a16="http://schemas.microsoft.com/office/drawing/2014/main" val="2032716268"/>
                  </a:ext>
                </a:extLst>
              </a:tr>
              <a:tr h="319331">
                <a:tc>
                  <a:txBody>
                    <a:bodyPr/>
                    <a:lstStyle/>
                    <a:p>
                      <a:pPr algn="ctr"/>
                      <a:r>
                        <a:rPr kumimoji="1" lang="ja-JP" altLang="en-US" sz="1400" baseline="0" dirty="0" smtClean="0">
                          <a:latin typeface="Meiryo UI" panose="020B0604030504040204" pitchFamily="50" charset="-128"/>
                          <a:ea typeface="Meiryo UI" panose="020B0604030504040204" pitchFamily="50" charset="-128"/>
                        </a:rPr>
                        <a:t>旧</a:t>
                      </a:r>
                      <a:endParaRPr kumimoji="1" lang="ja-JP" altLang="en-US" sz="1400" baseline="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aseline="0" dirty="0" smtClean="0">
                          <a:latin typeface="Meiryo UI" panose="020B0604030504040204" pitchFamily="50" charset="-128"/>
                          <a:ea typeface="Meiryo UI" panose="020B0604030504040204" pitchFamily="50" charset="-128"/>
                        </a:rPr>
                        <a:t>新</a:t>
                      </a:r>
                      <a:endParaRPr kumimoji="1" lang="ja-JP" altLang="en-US"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2847829"/>
                  </a:ext>
                </a:extLst>
              </a:tr>
              <a:tr h="4789955">
                <a:tc>
                  <a:txBody>
                    <a:bodyPr/>
                    <a:lstStyle/>
                    <a:p>
                      <a:r>
                        <a:rPr kumimoji="1" lang="en-US" altLang="ja-JP" sz="14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en-US" altLang="ja-JP" sz="1200" b="0" kern="1200" dirty="0" smtClean="0">
                          <a:solidFill>
                            <a:schemeClr val="dk1"/>
                          </a:solidFill>
                          <a:effectLst/>
                          <a:latin typeface="Meiryo UI" panose="020B0604030504040204" pitchFamily="50" charset="-128"/>
                          <a:ea typeface="Meiryo UI" panose="020B0604030504040204" pitchFamily="50" charset="-128"/>
                          <a:cs typeface="+mn-cs"/>
                        </a:rPr>
                        <a:t>2)</a:t>
                      </a:r>
                      <a:r>
                        <a:rPr kumimoji="1" lang="ja-JP" altLang="en-US" sz="1200" b="0" kern="1200" dirty="0" smtClean="0">
                          <a:solidFill>
                            <a:schemeClr val="dk1"/>
                          </a:solidFill>
                          <a:effectLst/>
                          <a:latin typeface="Meiryo UI" panose="020B0604030504040204" pitchFamily="50" charset="-128"/>
                          <a:ea typeface="Meiryo UI" panose="020B0604030504040204" pitchFamily="50" charset="-128"/>
                          <a:cs typeface="+mn-cs"/>
                        </a:rPr>
                        <a:t>普及啓発</a:t>
                      </a:r>
                    </a:p>
                    <a:p>
                      <a:r>
                        <a:rPr kumimoji="1" lang="ja-JP" altLang="en-US" sz="1200" dirty="0" smtClean="0">
                          <a:latin typeface="Meiryo UI" panose="020B0604030504040204" pitchFamily="50" charset="-128"/>
                          <a:ea typeface="Meiryo UI" panose="020B0604030504040204" pitchFamily="50" charset="-128"/>
                        </a:rPr>
                        <a:t>　建築物の環境性能の向上に向け、下記の普及啓発の取組みを行います。</a:t>
                      </a:r>
                    </a:p>
                    <a:p>
                      <a:r>
                        <a:rPr kumimoji="1" lang="ja-JP" altLang="en-US" sz="1200" dirty="0" smtClean="0">
                          <a:latin typeface="Meiryo UI" panose="020B0604030504040204" pitchFamily="50" charset="-128"/>
                          <a:ea typeface="Meiryo UI" panose="020B0604030504040204" pitchFamily="50" charset="-128"/>
                        </a:rPr>
                        <a:t>①府民・事業者に対し、ホームページ、チラシ、講習会等による啓発</a:t>
                      </a:r>
                    </a:p>
                    <a:p>
                      <a:r>
                        <a:rPr kumimoji="1" lang="ja-JP" altLang="en-US" sz="1200" dirty="0" smtClean="0">
                          <a:latin typeface="Meiryo UI" panose="020B0604030504040204" pitchFamily="50" charset="-128"/>
                          <a:ea typeface="Meiryo UI" panose="020B0604030504040204" pitchFamily="50" charset="-128"/>
                        </a:rPr>
                        <a:t>②法に基づき義務となる建築士から建築主への説明時に、項目を追加</a:t>
                      </a:r>
                      <a:endParaRPr kumimoji="1" lang="ja-JP" altLang="en-US" sz="12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①の普及啓発は、</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1)</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建築物の省エネが地球環境に与える影響、</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2)</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省エネ住宅の価値、</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3)</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住宅の改修や新築における初期投資・</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LCC</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の費用対効果、</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4)</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断熱性の向上と健康などに対する効果（専門的なアドバイスによる知見）などを行うべきです。普及啓発にあたり、建築関係団体等と連携の上、速やかに行うべきです。</a:t>
                      </a:r>
                    </a:p>
                    <a:p>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②の普及啓発は、</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1)</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新築時の初期投資・回収期間（省エネ・健康などを考慮）、</a:t>
                      </a:r>
                    </a:p>
                    <a:p>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2)</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住宅購入者の意識調査、</a:t>
                      </a:r>
                      <a:r>
                        <a:rPr kumimoji="1" lang="en-US"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3)</a:t>
                      </a:r>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断熱性能向上による健康や防カビ、結露、遮音に対する効果などを行うべきです。</a:t>
                      </a:r>
                    </a:p>
                    <a:p>
                      <a:r>
                        <a:rPr kumimoji="1" lang="ja-JP" altLang="en-US" sz="1200" b="0" u="sng" kern="1200" dirty="0" smtClean="0">
                          <a:solidFill>
                            <a:schemeClr val="dk1"/>
                          </a:solidFill>
                          <a:effectLst/>
                          <a:latin typeface="Meiryo UI" panose="020B0604030504040204" pitchFamily="50" charset="-128"/>
                          <a:ea typeface="Meiryo UI" panose="020B0604030504040204" pitchFamily="50" charset="-128"/>
                          <a:cs typeface="+mn-cs"/>
                        </a:rPr>
                        <a:t>また、実施にあたり、説明を行う建築士の活動範囲は、大阪府内に限定しないため、近畿他府県の行政庁や建築関係団体と連携し、近畿圏での普及啓発を促すべきです。また、条例化の検討も行うべきです。</a:t>
                      </a:r>
                    </a:p>
                  </a:txBody>
                  <a:tcPr/>
                </a:tc>
                <a:tc>
                  <a:txBody>
                    <a:bodyPr/>
                    <a:lstStyle/>
                    <a:p>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普及啓発</a:t>
                      </a:r>
                    </a:p>
                    <a:p>
                      <a:r>
                        <a:rPr kumimoji="1" lang="ja-JP" altLang="en-US" sz="1200" dirty="0" smtClean="0">
                          <a:latin typeface="Meiryo UI" panose="020B0604030504040204" pitchFamily="50" charset="-128"/>
                          <a:ea typeface="Meiryo UI" panose="020B0604030504040204" pitchFamily="50" charset="-128"/>
                        </a:rPr>
                        <a:t>　建築物の環境性能の向上に向け、下記の普及啓発の取組みを行います。</a:t>
                      </a:r>
                    </a:p>
                    <a:p>
                      <a:r>
                        <a:rPr kumimoji="1" lang="ja-JP" altLang="en-US" sz="1200" dirty="0" smtClean="0">
                          <a:latin typeface="Meiryo UI" panose="020B0604030504040204" pitchFamily="50" charset="-128"/>
                          <a:ea typeface="Meiryo UI" panose="020B0604030504040204" pitchFamily="50" charset="-128"/>
                        </a:rPr>
                        <a:t>①府民・事業者に対し、ホームページ、チラシ、講習会等による啓発</a:t>
                      </a:r>
                    </a:p>
                    <a:p>
                      <a:r>
                        <a:rPr kumimoji="1" lang="ja-JP" altLang="en-US" sz="1200" dirty="0" smtClean="0">
                          <a:latin typeface="Meiryo UI" panose="020B0604030504040204" pitchFamily="50" charset="-128"/>
                          <a:ea typeface="Meiryo UI" panose="020B0604030504040204" pitchFamily="50" charset="-128"/>
                        </a:rPr>
                        <a:t>②法に基づき義務となる建築士から建築主への説明時に、項目を追加</a:t>
                      </a:r>
                    </a:p>
                    <a:p>
                      <a:r>
                        <a:rPr kumimoji="1" lang="ja-JP" altLang="en-US" sz="1200" u="sng" dirty="0" smtClean="0">
                          <a:latin typeface="Meiryo UI" panose="020B0604030504040204" pitchFamily="50" charset="-128"/>
                          <a:ea typeface="Meiryo UI" panose="020B0604030504040204" pitchFamily="50" charset="-128"/>
                        </a:rPr>
                        <a:t>普及啓発にあたり、</a:t>
                      </a:r>
                      <a:r>
                        <a:rPr kumimoji="1" lang="en-US" altLang="ja-JP" sz="1200" u="sng" dirty="0" smtClean="0">
                          <a:latin typeface="Meiryo UI" panose="020B0604030504040204" pitchFamily="50" charset="-128"/>
                          <a:ea typeface="Meiryo UI" panose="020B0604030504040204" pitchFamily="50" charset="-128"/>
                        </a:rPr>
                        <a:t>1)</a:t>
                      </a:r>
                      <a:r>
                        <a:rPr kumimoji="1" lang="ja-JP" altLang="en-US" sz="1200" u="sng" dirty="0" smtClean="0">
                          <a:latin typeface="Meiryo UI" panose="020B0604030504040204" pitchFamily="50" charset="-128"/>
                          <a:ea typeface="Meiryo UI" panose="020B0604030504040204" pitchFamily="50" charset="-128"/>
                        </a:rPr>
                        <a:t>建築物の省エネが地球環境に与える影響、</a:t>
                      </a:r>
                      <a:r>
                        <a:rPr kumimoji="1" lang="en-US" altLang="ja-JP" sz="1200" u="sng" dirty="0" smtClean="0">
                          <a:latin typeface="Meiryo UI" panose="020B0604030504040204" pitchFamily="50" charset="-128"/>
                          <a:ea typeface="Meiryo UI" panose="020B0604030504040204" pitchFamily="50" charset="-128"/>
                        </a:rPr>
                        <a:t>2)</a:t>
                      </a:r>
                      <a:r>
                        <a:rPr kumimoji="1" lang="ja-JP" altLang="en-US" sz="1200" u="sng" dirty="0" smtClean="0">
                          <a:latin typeface="Meiryo UI" panose="020B0604030504040204" pitchFamily="50" charset="-128"/>
                          <a:ea typeface="Meiryo UI" panose="020B0604030504040204" pitchFamily="50" charset="-128"/>
                        </a:rPr>
                        <a:t>省エネ建築物の価値、</a:t>
                      </a:r>
                      <a:r>
                        <a:rPr kumimoji="1" lang="en-US" altLang="ja-JP" sz="1200" u="sng" dirty="0" smtClean="0">
                          <a:latin typeface="Meiryo UI" panose="020B0604030504040204" pitchFamily="50" charset="-128"/>
                          <a:ea typeface="Meiryo UI" panose="020B0604030504040204" pitchFamily="50" charset="-128"/>
                        </a:rPr>
                        <a:t>3)</a:t>
                      </a:r>
                      <a:r>
                        <a:rPr kumimoji="1" lang="ja-JP" altLang="en-US" sz="1200" u="sng" dirty="0" smtClean="0">
                          <a:latin typeface="Meiryo UI" panose="020B0604030504040204" pitchFamily="50" charset="-128"/>
                          <a:ea typeface="Meiryo UI" panose="020B0604030504040204" pitchFamily="50" charset="-128"/>
                        </a:rPr>
                        <a:t>建築物の改修や新築における初期投資・</a:t>
                      </a:r>
                      <a:r>
                        <a:rPr kumimoji="1" lang="en-US" altLang="ja-JP" sz="1200" u="sng" dirty="0" smtClean="0">
                          <a:latin typeface="Meiryo UI" panose="020B0604030504040204" pitchFamily="50" charset="-128"/>
                          <a:ea typeface="Meiryo UI" panose="020B0604030504040204" pitchFamily="50" charset="-128"/>
                        </a:rPr>
                        <a:t>LCC</a:t>
                      </a:r>
                      <a:r>
                        <a:rPr kumimoji="1" lang="ja-JP" altLang="en-US" sz="1200" u="sng" dirty="0" smtClean="0">
                          <a:latin typeface="Meiryo UI" panose="020B0604030504040204" pitchFamily="50" charset="-128"/>
                          <a:ea typeface="Meiryo UI" panose="020B0604030504040204" pitchFamily="50" charset="-128"/>
                        </a:rPr>
                        <a:t>の費用対効果、</a:t>
                      </a:r>
                      <a:r>
                        <a:rPr kumimoji="1" lang="en-US" altLang="ja-JP" sz="1200" u="sng" dirty="0" smtClean="0">
                          <a:latin typeface="Meiryo UI" panose="020B0604030504040204" pitchFamily="50" charset="-128"/>
                          <a:ea typeface="Meiryo UI" panose="020B0604030504040204" pitchFamily="50" charset="-128"/>
                        </a:rPr>
                        <a:t>4)</a:t>
                      </a:r>
                      <a:r>
                        <a:rPr kumimoji="1" lang="ja-JP" altLang="en-US" sz="1200" u="sng" dirty="0" smtClean="0">
                          <a:latin typeface="Meiryo UI" panose="020B0604030504040204" pitchFamily="50" charset="-128"/>
                          <a:ea typeface="Meiryo UI" panose="020B0604030504040204" pitchFamily="50" charset="-128"/>
                        </a:rPr>
                        <a:t>断熱性の向上と健康などに対する効果（専門的なアドバイスによる知見）などの取組みを行います。実施にあたり、建築関係団体等と連携の上、速やかに行うべきです。</a:t>
                      </a:r>
                    </a:p>
                    <a:p>
                      <a:r>
                        <a:rPr kumimoji="1" lang="ja-JP" altLang="en-US" sz="1200" u="sng" dirty="0" smtClean="0">
                          <a:latin typeface="Meiryo UI" panose="020B0604030504040204" pitchFamily="50" charset="-128"/>
                          <a:ea typeface="Meiryo UI" panose="020B0604030504040204" pitchFamily="50" charset="-128"/>
                        </a:rPr>
                        <a:t>②の普及啓発については、実施にあたり、説明を行う建築士の活動範囲は、大阪府内に限定しないため、近畿他府県の行政庁や建築関係団体と連携し、近畿圏での普及啓発を促すべきです。また、条例化の検討も行うべきです。</a:t>
                      </a:r>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p>
                  </a:txBody>
                  <a:tcPr/>
                </a:tc>
                <a:extLst>
                  <a:ext uri="{0D108BD9-81ED-4DB2-BD59-A6C34878D82A}">
                    <a16:rowId xmlns:a16="http://schemas.microsoft.com/office/drawing/2014/main" val="2764541787"/>
                  </a:ext>
                </a:extLst>
              </a:tr>
            </a:tbl>
          </a:graphicData>
        </a:graphic>
      </p:graphicFrame>
      <p:sp>
        <p:nvSpPr>
          <p:cNvPr id="3"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5</a:t>
            </a:fld>
            <a:endParaRPr kumimoji="1" lang="ja-JP" altLang="en-US" sz="2400" dirty="0"/>
          </a:p>
        </p:txBody>
      </p:sp>
      <p:sp>
        <p:nvSpPr>
          <p:cNvPr id="4" name="テキスト ボックス 3"/>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pic>
        <p:nvPicPr>
          <p:cNvPr id="5" name="図 4"/>
          <p:cNvPicPr>
            <a:picLocks noChangeAspect="1"/>
          </p:cNvPicPr>
          <p:nvPr/>
        </p:nvPicPr>
        <p:blipFill rotWithShape="1">
          <a:blip r:embed="rId2"/>
          <a:srcRect l="29448" t="9710" r="10552" b="16384"/>
          <a:stretch/>
        </p:blipFill>
        <p:spPr>
          <a:xfrm>
            <a:off x="2317710" y="4761570"/>
            <a:ext cx="2254290" cy="1561170"/>
          </a:xfrm>
          <a:prstGeom prst="rect">
            <a:avLst/>
          </a:prstGeom>
        </p:spPr>
      </p:pic>
    </p:spTree>
    <p:extLst>
      <p:ext uri="{BB962C8B-B14F-4D97-AF65-F5344CB8AC3E}">
        <p14:creationId xmlns:p14="http://schemas.microsoft.com/office/powerpoint/2010/main" val="860667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86563" y="3021803"/>
            <a:ext cx="8958403" cy="3194491"/>
          </a:xfrm>
          <a:prstGeom prst="roundRect">
            <a:avLst>
              <a:gd name="adj" fmla="val 123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角丸四角形 92"/>
          <p:cNvSpPr/>
          <p:nvPr/>
        </p:nvSpPr>
        <p:spPr>
          <a:xfrm>
            <a:off x="2593488" y="3189789"/>
            <a:ext cx="6396541" cy="2886278"/>
          </a:xfrm>
          <a:prstGeom prst="roundRect">
            <a:avLst>
              <a:gd name="adj" fmla="val 10490"/>
            </a:avLst>
          </a:prstGeom>
          <a:pattFill prst="ltUp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1" name="スライド番号プレースホルダー 1"/>
          <p:cNvSpPr>
            <a:spLocks noGrp="1"/>
          </p:cNvSpPr>
          <p:nvPr>
            <p:ph type="sldNum" sz="quarter" idx="12"/>
          </p:nvPr>
        </p:nvSpPr>
        <p:spPr>
          <a:xfrm>
            <a:off x="8077416" y="6435269"/>
            <a:ext cx="984019" cy="365125"/>
          </a:xfrm>
        </p:spPr>
        <p:txBody>
          <a:bodyPr/>
          <a:lstStyle/>
          <a:p>
            <a:fld id="{139EBC2B-BF77-430A-B67D-4C5A4847E674}" type="slidenum">
              <a:rPr kumimoji="1" lang="ja-JP" altLang="en-US" sz="2400" smtClean="0"/>
              <a:t>6</a:t>
            </a:fld>
            <a:endParaRPr kumimoji="1" lang="ja-JP" altLang="en-US" sz="2400" dirty="0"/>
          </a:p>
        </p:txBody>
      </p:sp>
      <p:sp>
        <p:nvSpPr>
          <p:cNvPr id="16" name="正方形/長方形 15">
            <a:extLst>
              <a:ext uri="{FF2B5EF4-FFF2-40B4-BE49-F238E27FC236}">
                <a16:creationId xmlns:a16="http://schemas.microsoft.com/office/drawing/2014/main" id="{25FABA3A-9CE0-46DD-895D-A0D17EA5FA36}"/>
              </a:ext>
            </a:extLst>
          </p:cNvPr>
          <p:cNvSpPr/>
          <p:nvPr/>
        </p:nvSpPr>
        <p:spPr>
          <a:xfrm>
            <a:off x="6288615" y="3691914"/>
            <a:ext cx="2547788" cy="2062103"/>
          </a:xfrm>
          <a:prstGeom prst="rect">
            <a:avLst/>
          </a:prstGeom>
          <a:solidFill>
            <a:schemeClr val="accent1">
              <a:lumMod val="20000"/>
              <a:lumOff val="80000"/>
            </a:schemeClr>
          </a:solidFill>
          <a:ln w="28575">
            <a:solidFill>
              <a:schemeClr val="tx1"/>
            </a:solidFill>
          </a:ln>
        </p:spPr>
        <p:txBody>
          <a:bodyPr wrap="square" lIns="72000" rIns="0">
            <a:spAutoFit/>
          </a:bodyPr>
          <a:lstStyle/>
          <a:p>
            <a:r>
              <a:rPr kumimoji="1" lang="ja-JP" altLang="en-US" sz="1600" b="1" dirty="0" smtClean="0">
                <a:latin typeface="Meiryo UI" panose="020B0604030504040204" pitchFamily="50" charset="-128"/>
                <a:ea typeface="Meiryo UI" panose="020B0604030504040204" pitchFamily="50" charset="-128"/>
              </a:rPr>
              <a:t>追加説明（府独自条例）</a:t>
            </a:r>
            <a:endParaRPr kumimoji="1" lang="en-US" altLang="ja-JP" sz="12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○建築物の省エネ</a:t>
            </a:r>
            <a:r>
              <a:rPr kumimoji="1" lang="ja-JP" altLang="en-US" sz="1400" dirty="0">
                <a:latin typeface="Meiryo UI" panose="020B0604030504040204" pitchFamily="50" charset="-128"/>
                <a:ea typeface="Meiryo UI" panose="020B0604030504040204" pitchFamily="50" charset="-128"/>
              </a:rPr>
              <a:t>が地球環境に</a:t>
            </a:r>
          </a:p>
          <a:p>
            <a:r>
              <a:rPr kumimoji="1" lang="ja-JP" altLang="en-US" sz="1400" dirty="0">
                <a:latin typeface="Meiryo UI" panose="020B0604030504040204" pitchFamily="50" charset="-128"/>
                <a:ea typeface="Meiryo UI" panose="020B0604030504040204" pitchFamily="50" charset="-128"/>
              </a:rPr>
              <a:t>　与える影響</a:t>
            </a:r>
          </a:p>
          <a:p>
            <a:r>
              <a:rPr kumimoji="1" lang="ja-JP" altLang="en-US" sz="1400" dirty="0">
                <a:latin typeface="Meiryo UI" panose="020B0604030504040204" pitchFamily="50" charset="-128"/>
                <a:ea typeface="Meiryo UI" panose="020B0604030504040204" pitchFamily="50" charset="-128"/>
              </a:rPr>
              <a:t>〇省エネ建築物の価値</a:t>
            </a:r>
          </a:p>
          <a:p>
            <a:r>
              <a:rPr kumimoji="1" lang="ja-JP" altLang="en-US" sz="1400" dirty="0">
                <a:latin typeface="Meiryo UI" panose="020B0604030504040204" pitchFamily="50" charset="-128"/>
                <a:ea typeface="Meiryo UI" panose="020B0604030504040204" pitchFamily="50" charset="-128"/>
              </a:rPr>
              <a:t>〇建築物の改修や新築における</a:t>
            </a:r>
          </a:p>
          <a:p>
            <a:r>
              <a:rPr kumimoji="1" lang="ja-JP" altLang="en-US" sz="1400" dirty="0">
                <a:latin typeface="Meiryo UI" panose="020B0604030504040204" pitchFamily="50" charset="-128"/>
                <a:ea typeface="Meiryo UI" panose="020B0604030504040204" pitchFamily="50" charset="-128"/>
              </a:rPr>
              <a:t>　初期投資・ライフサイクル</a:t>
            </a:r>
          </a:p>
          <a:p>
            <a:r>
              <a:rPr kumimoji="1" lang="ja-JP" altLang="en-US" sz="1400" dirty="0">
                <a:latin typeface="Meiryo UI" panose="020B0604030504040204" pitchFamily="50" charset="-128"/>
                <a:ea typeface="Meiryo UI" panose="020B0604030504040204" pitchFamily="50" charset="-128"/>
              </a:rPr>
              <a:t>　コストの費用対効果</a:t>
            </a:r>
          </a:p>
          <a:p>
            <a:r>
              <a:rPr kumimoji="1" lang="ja-JP" altLang="en-US" sz="1400" dirty="0">
                <a:latin typeface="Meiryo UI" panose="020B0604030504040204" pitchFamily="50" charset="-128"/>
                <a:ea typeface="Meiryo UI" panose="020B0604030504040204" pitchFamily="50" charset="-128"/>
              </a:rPr>
              <a:t>〇断熱性の向上と健康などに</a:t>
            </a:r>
          </a:p>
          <a:p>
            <a:r>
              <a:rPr kumimoji="1" lang="ja-JP" altLang="en-US" sz="1400" dirty="0">
                <a:latin typeface="Meiryo UI" panose="020B0604030504040204" pitchFamily="50" charset="-128"/>
                <a:ea typeface="Meiryo UI" panose="020B0604030504040204" pitchFamily="50" charset="-128"/>
              </a:rPr>
              <a:t>　対する効果</a:t>
            </a:r>
          </a:p>
        </p:txBody>
      </p:sp>
      <p:sp>
        <p:nvSpPr>
          <p:cNvPr id="22" name="楕円 21"/>
          <p:cNvSpPr/>
          <p:nvPr/>
        </p:nvSpPr>
        <p:spPr>
          <a:xfrm>
            <a:off x="5356335" y="1399299"/>
            <a:ext cx="1472405" cy="85736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建築関係</a:t>
            </a:r>
            <a:r>
              <a:rPr kumimoji="1" lang="ja-JP" altLang="en-US" sz="1100" b="1" dirty="0">
                <a:solidFill>
                  <a:schemeClr val="tx1"/>
                </a:solidFill>
                <a:latin typeface="メイリオ" panose="020B0604030504040204" pitchFamily="50" charset="-128"/>
                <a:ea typeface="メイリオ" panose="020B0604030504040204" pitchFamily="50" charset="-128"/>
              </a:rPr>
              <a:t>団体</a:t>
            </a:r>
            <a:endParaRPr kumimoji="1" lang="en-US" altLang="ja-JP" sz="1100" b="1" dirty="0">
              <a:solidFill>
                <a:schemeClr val="tx1"/>
              </a:solidFill>
              <a:latin typeface="メイリオ" panose="020B0604030504040204" pitchFamily="50" charset="-128"/>
              <a:ea typeface="メイリオ" panose="020B0604030504040204" pitchFamily="50" charset="-128"/>
            </a:endParaRPr>
          </a:p>
          <a:p>
            <a:pPr algn="ctr"/>
            <a:r>
              <a:rPr kumimoji="1" lang="en-US" altLang="ja-JP" sz="1050" b="1" dirty="0" smtClean="0">
                <a:solidFill>
                  <a:schemeClr val="tx1"/>
                </a:solidFill>
                <a:latin typeface="メイリオ" panose="020B0604030504040204" pitchFamily="50" charset="-128"/>
                <a:ea typeface="メイリオ" panose="020B0604030504040204" pitchFamily="50" charset="-128"/>
              </a:rPr>
              <a:t>(</a:t>
            </a:r>
            <a:r>
              <a:rPr kumimoji="1" lang="ja-JP" altLang="en-US" sz="1050" b="1" dirty="0" smtClean="0">
                <a:solidFill>
                  <a:schemeClr val="tx1"/>
                </a:solidFill>
                <a:latin typeface="メイリオ" panose="020B0604030504040204" pitchFamily="50" charset="-128"/>
                <a:ea typeface="メイリオ" panose="020B0604030504040204" pitchFamily="50" charset="-128"/>
              </a:rPr>
              <a:t>建築士会、</a:t>
            </a:r>
            <a:endParaRPr kumimoji="1" lang="en-US" altLang="ja-JP" sz="105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50" b="1" dirty="0" smtClean="0">
                <a:solidFill>
                  <a:schemeClr val="tx1"/>
                </a:solidFill>
                <a:latin typeface="メイリオ" panose="020B0604030504040204" pitchFamily="50" charset="-128"/>
                <a:ea typeface="メイリオ" panose="020B0604030504040204" pitchFamily="50" charset="-128"/>
              </a:rPr>
              <a:t>建築士</a:t>
            </a:r>
            <a:r>
              <a:rPr kumimoji="1" lang="ja-JP" altLang="en-US" sz="1050" b="1" dirty="0">
                <a:solidFill>
                  <a:schemeClr val="tx1"/>
                </a:solidFill>
                <a:latin typeface="メイリオ" panose="020B0604030504040204" pitchFamily="50" charset="-128"/>
                <a:ea typeface="メイリオ" panose="020B0604030504040204" pitchFamily="50" charset="-128"/>
              </a:rPr>
              <a:t>事務所</a:t>
            </a:r>
            <a:r>
              <a:rPr kumimoji="1" lang="ja-JP" altLang="en-US" sz="1050" b="1" dirty="0" smtClean="0">
                <a:solidFill>
                  <a:schemeClr val="tx1"/>
                </a:solidFill>
                <a:latin typeface="メイリオ" panose="020B0604030504040204" pitchFamily="50" charset="-128"/>
                <a:ea typeface="メイリオ" panose="020B0604030504040204" pitchFamily="50" charset="-128"/>
              </a:rPr>
              <a:t>協会等</a:t>
            </a:r>
            <a:r>
              <a:rPr kumimoji="1" lang="en-US" altLang="ja-JP" sz="1050" b="1" dirty="0" smtClean="0">
                <a:solidFill>
                  <a:schemeClr val="tx1"/>
                </a:solidFill>
                <a:latin typeface="メイリオ" panose="020B0604030504040204" pitchFamily="50" charset="-128"/>
                <a:ea typeface="メイリオ" panose="020B0604030504040204" pitchFamily="50" charset="-128"/>
              </a:rPr>
              <a:t>)</a:t>
            </a:r>
            <a:endParaRPr kumimoji="1" lang="ja-JP" altLang="en-US" sz="1050" b="1" dirty="0">
              <a:solidFill>
                <a:schemeClr val="tx1"/>
              </a:solidFill>
              <a:latin typeface="メイリオ" panose="020B0604030504040204" pitchFamily="50" charset="-128"/>
              <a:ea typeface="メイリオ" panose="020B0604030504040204" pitchFamily="50" charset="-128"/>
            </a:endParaRPr>
          </a:p>
        </p:txBody>
      </p:sp>
      <p:sp>
        <p:nvSpPr>
          <p:cNvPr id="24" name="楕円 23"/>
          <p:cNvSpPr/>
          <p:nvPr/>
        </p:nvSpPr>
        <p:spPr>
          <a:xfrm>
            <a:off x="7732174" y="1540320"/>
            <a:ext cx="1310048" cy="750923"/>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近畿他府県</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の行政庁</a:t>
            </a:r>
            <a:endParaRPr kumimoji="1" lang="ja-JP" altLang="en-US" sz="1100" b="1" dirty="0">
              <a:solidFill>
                <a:schemeClr val="tx1"/>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7019806" y="1499384"/>
            <a:ext cx="699544" cy="261610"/>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rPr>
              <a:t>連携</a:t>
            </a:r>
            <a:endParaRPr kumimoji="1" lang="ja-JP" altLang="en-US" sz="11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25FABA3A-9CE0-46DD-895D-A0D17EA5FA36}"/>
              </a:ext>
            </a:extLst>
          </p:cNvPr>
          <p:cNvSpPr/>
          <p:nvPr/>
        </p:nvSpPr>
        <p:spPr>
          <a:xfrm>
            <a:off x="297226" y="3351172"/>
            <a:ext cx="1989786" cy="324256"/>
          </a:xfrm>
          <a:prstGeom prst="rect">
            <a:avLst/>
          </a:prstGeom>
          <a:solidFill>
            <a:schemeClr val="bg1"/>
          </a:solidFill>
          <a:ln>
            <a:solidFill>
              <a:schemeClr val="tx1"/>
            </a:solidFill>
          </a:ln>
        </p:spPr>
        <p:txBody>
          <a:bodyPr wrap="square" tIns="46800" bIns="0" anchor="ctr">
            <a:spAutoFit/>
          </a:bodyPr>
          <a:lstStyle/>
          <a:p>
            <a:pPr algn="ct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府民・事業者</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38" name="正方形/長方形 37">
            <a:extLst>
              <a:ext uri="{FF2B5EF4-FFF2-40B4-BE49-F238E27FC236}">
                <a16:creationId xmlns:a16="http://schemas.microsoft.com/office/drawing/2014/main" id="{25FABA3A-9CE0-46DD-895D-A0D17EA5FA36}"/>
              </a:ext>
            </a:extLst>
          </p:cNvPr>
          <p:cNvSpPr/>
          <p:nvPr/>
        </p:nvSpPr>
        <p:spPr>
          <a:xfrm>
            <a:off x="5360817" y="3253471"/>
            <a:ext cx="2075035" cy="324000"/>
          </a:xfrm>
          <a:prstGeom prst="rect">
            <a:avLst/>
          </a:prstGeom>
          <a:solidFill>
            <a:schemeClr val="bg1"/>
          </a:solidFill>
          <a:ln>
            <a:solidFill>
              <a:schemeClr val="tx1"/>
            </a:solidFill>
          </a:ln>
        </p:spPr>
        <p:txBody>
          <a:bodyPr wrap="square" bIns="0" anchor="ctr" anchorCtr="1">
            <a:spAutoFit/>
          </a:bodyPr>
          <a:lstStyle/>
          <a:p>
            <a:pPr algn="ctr"/>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建築士→建築主</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6" name="正方形/長方形 45">
            <a:extLst>
              <a:ext uri="{FF2B5EF4-FFF2-40B4-BE49-F238E27FC236}">
                <a16:creationId xmlns:a16="http://schemas.microsoft.com/office/drawing/2014/main" id="{25FABA3A-9CE0-46DD-895D-A0D17EA5FA36}"/>
              </a:ext>
            </a:extLst>
          </p:cNvPr>
          <p:cNvSpPr/>
          <p:nvPr/>
        </p:nvSpPr>
        <p:spPr>
          <a:xfrm>
            <a:off x="182115" y="3872965"/>
            <a:ext cx="2446116" cy="1585049"/>
          </a:xfrm>
          <a:prstGeom prst="rect">
            <a:avLst/>
          </a:prstGeom>
          <a:noFill/>
        </p:spPr>
        <p:txBody>
          <a:bodyPr wrap="square">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○建築物の省エネが地球環境に</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与える影響</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〇省エネ建築物の価値</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〇建築物の改修や新築における</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初期投資・ライフサイクル</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コストの費用対効果</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〇断熱性の向上と健康などに</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対する効果</a:t>
            </a:r>
            <a:endParaRPr lang="en-US" altLang="ja-JP"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a:extLst>
              <a:ext uri="{FF2B5EF4-FFF2-40B4-BE49-F238E27FC236}">
                <a16:creationId xmlns:a16="http://schemas.microsoft.com/office/drawing/2014/main" id="{25FABA3A-9CE0-46DD-895D-A0D17EA5FA36}"/>
              </a:ext>
            </a:extLst>
          </p:cNvPr>
          <p:cNvSpPr/>
          <p:nvPr/>
        </p:nvSpPr>
        <p:spPr>
          <a:xfrm>
            <a:off x="2781856" y="3605379"/>
            <a:ext cx="3136512" cy="2162130"/>
          </a:xfrm>
          <a:prstGeom prst="rect">
            <a:avLst/>
          </a:prstGeom>
          <a:solidFill>
            <a:schemeClr val="bg1"/>
          </a:solidFill>
          <a:ln>
            <a:solidFill>
              <a:schemeClr val="tx1"/>
            </a:solidFill>
          </a:ln>
        </p:spPr>
        <p:txBody>
          <a:bodyPr wrap="square">
            <a:spAutoFit/>
          </a:bodyPr>
          <a:lstStyle/>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法による説明義務</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省エネ住宅とは</a:t>
            </a: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省エネ性能に関する２つの基準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・省エネ住宅のメリット　</a:t>
            </a:r>
            <a:endParaRPr kumimoji="1" lang="en-US" altLang="ja-JP" sz="1200" dirty="0" smtClean="0">
              <a:latin typeface="Meiryo UI" panose="020B0604030504040204" pitchFamily="50" charset="-128"/>
              <a:ea typeface="Meiryo UI" panose="020B0604030504040204" pitchFamily="50" charset="-128"/>
            </a:endParaRPr>
          </a:p>
          <a:p>
            <a:pPr>
              <a:lnSpc>
                <a:spcPts val="1500"/>
              </a:lnSpc>
            </a:pPr>
            <a:r>
              <a:rPr kumimoji="1" lang="ja-JP" altLang="en-US" sz="120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（環境・家計にやさしい、快適性健康、災害対応）</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説明義務制度について</a:t>
            </a:r>
          </a:p>
          <a:p>
            <a:r>
              <a:rPr kumimoji="1" lang="ja-JP" altLang="en-US" sz="1200" dirty="0">
                <a:latin typeface="Meiryo UI" panose="020B0604030504040204" pitchFamily="50" charset="-128"/>
                <a:ea typeface="Meiryo UI" panose="020B0604030504040204" pitchFamily="50" charset="-128"/>
              </a:rPr>
              <a:t>　・建築物エネルギー消費性能基準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err="1" smtClean="0">
                <a:latin typeface="Meiryo UI" panose="020B0604030504040204" pitchFamily="50" charset="-128"/>
                <a:ea typeface="Meiryo UI" panose="020B0604030504040204" pitchFamily="50" charset="-128"/>
              </a:rPr>
              <a:t>へ</a:t>
            </a:r>
            <a:r>
              <a:rPr kumimoji="1" lang="ja-JP" altLang="en-US" sz="1200" dirty="0" err="1">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適合性</a:t>
            </a:r>
            <a:r>
              <a:rPr kumimoji="1" lang="ja-JP" altLang="en-US" sz="1050" dirty="0">
                <a:latin typeface="Meiryo UI" panose="020B0604030504040204" pitchFamily="50" charset="-128"/>
                <a:ea typeface="Meiryo UI" panose="020B0604030504040204" pitchFamily="50" charset="-128"/>
              </a:rPr>
              <a:t>（適合・不適合）</a:t>
            </a: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建築物エネルギー消費性能の確保</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ためのとるべき措置</a:t>
            </a: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建築士・建築士事務所に関する</a:t>
            </a:r>
            <a:r>
              <a:rPr kumimoji="1" lang="ja-JP" altLang="en-US" sz="1200" dirty="0" smtClean="0">
                <a:latin typeface="Meiryo UI" panose="020B0604030504040204" pitchFamily="50" charset="-128"/>
                <a:ea typeface="Meiryo UI" panose="020B0604030504040204" pitchFamily="50" charset="-128"/>
              </a:rPr>
              <a:t>事項</a:t>
            </a:r>
            <a:endParaRPr kumimoji="1" lang="en-US" altLang="ja-JP" sz="1200" dirty="0" smtClean="0">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25FABA3A-9CE0-46DD-895D-A0D17EA5FA36}"/>
              </a:ext>
            </a:extLst>
          </p:cNvPr>
          <p:cNvSpPr/>
          <p:nvPr/>
        </p:nvSpPr>
        <p:spPr>
          <a:xfrm>
            <a:off x="5918368" y="4459904"/>
            <a:ext cx="483769" cy="369332"/>
          </a:xfrm>
          <a:prstGeom prst="rect">
            <a:avLst/>
          </a:prstGeom>
          <a:noFill/>
          <a:ln>
            <a:noFill/>
          </a:ln>
        </p:spPr>
        <p:txBody>
          <a:bodyPr wrap="square">
            <a:spAutoFit/>
          </a:bodyPr>
          <a:lstStyle/>
          <a:p>
            <a:r>
              <a:rPr lang="en-US" altLang="ja-JP"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6" name="テキスト ボックス 75"/>
          <p:cNvSpPr txBox="1"/>
          <p:nvPr/>
        </p:nvSpPr>
        <p:spPr>
          <a:xfrm>
            <a:off x="7324013" y="2375236"/>
            <a:ext cx="699544"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連携</a:t>
            </a:r>
            <a:endParaRPr kumimoji="1" lang="ja-JP" altLang="en-US" sz="1200"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5492356" y="2479316"/>
            <a:ext cx="699544"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連携</a:t>
            </a:r>
            <a:endParaRPr kumimoji="1" lang="ja-JP" altLang="en-US" sz="1200" dirty="0">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25FABA3A-9CE0-46DD-895D-A0D17EA5FA36}"/>
              </a:ext>
            </a:extLst>
          </p:cNvPr>
          <p:cNvSpPr/>
          <p:nvPr/>
        </p:nvSpPr>
        <p:spPr>
          <a:xfrm>
            <a:off x="371171" y="2894172"/>
            <a:ext cx="2222317" cy="324256"/>
          </a:xfrm>
          <a:prstGeom prst="rect">
            <a:avLst/>
          </a:prstGeom>
          <a:solidFill>
            <a:schemeClr val="bg1"/>
          </a:solidFill>
          <a:ln>
            <a:solidFill>
              <a:schemeClr val="tx1"/>
            </a:solidFill>
          </a:ln>
        </p:spPr>
        <p:txBody>
          <a:bodyPr wrap="square" tIns="46800" bIns="0" anchor="ctr">
            <a:spAutoFit/>
          </a:bodyPr>
          <a:lstStyle/>
          <a:p>
            <a:pPr algn="ctr"/>
            <a:r>
              <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府内での啓発</a:t>
            </a:r>
            <a:endPar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左右矢印 20"/>
          <p:cNvSpPr/>
          <p:nvPr/>
        </p:nvSpPr>
        <p:spPr>
          <a:xfrm>
            <a:off x="6830542" y="1689640"/>
            <a:ext cx="950641" cy="237600"/>
          </a:xfrm>
          <a:prstGeom prst="lef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左右矢印 39"/>
          <p:cNvSpPr/>
          <p:nvPr/>
        </p:nvSpPr>
        <p:spPr>
          <a:xfrm rot="5400000">
            <a:off x="5647406" y="2577348"/>
            <a:ext cx="840061" cy="248924"/>
          </a:xfrm>
          <a:prstGeom prst="lef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左右矢印 40"/>
          <p:cNvSpPr/>
          <p:nvPr/>
        </p:nvSpPr>
        <p:spPr>
          <a:xfrm rot="7837804">
            <a:off x="6353106" y="2431866"/>
            <a:ext cx="1637286" cy="272331"/>
          </a:xfrm>
          <a:prstGeom prst="lef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25FABA3A-9CE0-46DD-895D-A0D17EA5FA36}"/>
              </a:ext>
            </a:extLst>
          </p:cNvPr>
          <p:cNvSpPr/>
          <p:nvPr/>
        </p:nvSpPr>
        <p:spPr>
          <a:xfrm>
            <a:off x="-24107" y="498487"/>
            <a:ext cx="5055423" cy="2308324"/>
          </a:xfrm>
          <a:prstGeom prst="rect">
            <a:avLst/>
          </a:prstGeom>
          <a:noFill/>
        </p:spPr>
        <p:txBody>
          <a:bodyPr wrap="square">
            <a:spAutoFit/>
          </a:bodyPr>
          <a:lstStyle/>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kern="100" dirty="0" smtClean="0">
                <a:latin typeface="Meiryo UI" panose="020B0604030504040204" pitchFamily="50" charset="-128"/>
                <a:ea typeface="Meiryo UI" panose="020B0604030504040204" pitchFamily="50" charset="-128"/>
                <a:cs typeface="Times New Roman" panose="02020603050405020304" pitchFamily="18" charset="0"/>
              </a:rPr>
              <a:t>普及啓発に向けた主な取組み</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
            </a:r>
            <a:b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br>
            <a:endParaRPr lang="en-US" altLang="ja-JP" sz="800" b="1"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・府民・事業者への普及啓発の手法検討</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⇒他事例、文献等の情報収集、学識等への相談</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⇒ちらしや</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等による普及啓発の実施</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・法に基づく建築士から建築主への説明義務時に追加説明</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⇒説明内容の検討</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⇒建築士の活動は府内に限定しないため、</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近畿他府県の行政庁や府内の行政庁、</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建築関係団体と連携し</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近畿圏での普及啓発を促す</a:t>
            </a:r>
            <a:endPar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タイトル 1"/>
          <p:cNvSpPr txBox="1">
            <a:spLocks/>
          </p:cNvSpPr>
          <p:nvPr/>
        </p:nvSpPr>
        <p:spPr>
          <a:xfrm>
            <a:off x="5354532" y="1191503"/>
            <a:ext cx="3706903" cy="2413876"/>
          </a:xfrm>
          <a:prstGeom prst="rect">
            <a:avLst/>
          </a:prstGeom>
          <a:ln w="25400">
            <a:solidFill>
              <a:schemeClr val="accent1"/>
            </a:solidFill>
            <a:prstDash val="dash"/>
          </a:ln>
        </p:spPr>
        <p:txBody>
          <a:bodyPr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spcBef>
                <a:spcPct val="20000"/>
              </a:spcBef>
            </a:pPr>
            <a:endParaRPr lang="ja-JP" altLang="en-US" sz="1600" dirty="0">
              <a:solidFill>
                <a:prstClr val="black"/>
              </a:solidFill>
              <a:latin typeface="メイリオ" panose="020B0604030504040204" pitchFamily="50" charset="-128"/>
              <a:ea typeface="メイリオ" panose="020B0604030504040204" pitchFamily="50" charset="-128"/>
              <a:cs typeface="+mn-cs"/>
            </a:endParaRPr>
          </a:p>
        </p:txBody>
      </p:sp>
      <p:sp>
        <p:nvSpPr>
          <p:cNvPr id="34" name="正方形/長方形 33"/>
          <p:cNvSpPr/>
          <p:nvPr/>
        </p:nvSpPr>
        <p:spPr>
          <a:xfrm>
            <a:off x="5580397" y="795338"/>
            <a:ext cx="3253548" cy="2919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000" dirty="0" smtClean="0">
                <a:latin typeface="メイリオ" panose="020B0604030504040204" pitchFamily="50" charset="-128"/>
                <a:ea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rPr>
              <a:t>普及のための仕組み</a:t>
            </a:r>
            <a:r>
              <a:rPr kumimoji="1" lang="en-US" altLang="ja-JP" sz="2000" dirty="0" smtClean="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35" name="正方形/長方形 34"/>
          <p:cNvSpPr/>
          <p:nvPr/>
        </p:nvSpPr>
        <p:spPr>
          <a:xfrm>
            <a:off x="62323" y="502475"/>
            <a:ext cx="5211969" cy="2368062"/>
          </a:xfrm>
          <a:prstGeom prst="rect">
            <a:avLst/>
          </a:prstGeom>
          <a:solidFill>
            <a:schemeClr val="accent1">
              <a:lumMod val="20000"/>
              <a:lumOff val="80000"/>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4721151" y="579087"/>
            <a:ext cx="461665" cy="2231712"/>
          </a:xfrm>
          <a:prstGeom prst="rect">
            <a:avLst/>
          </a:prstGeom>
          <a:solidFill>
            <a:srgbClr val="F2F2F2"/>
          </a:solidFill>
          <a:ln>
            <a:solidFill>
              <a:schemeClr val="tx1"/>
            </a:solidFill>
            <a:prstDash val="sysDash"/>
          </a:ln>
        </p:spPr>
        <p:txBody>
          <a:bodyPr vert="eaVert" wrap="square" rtlCol="0">
            <a:spAutoFit/>
          </a:bodyPr>
          <a:lstStyle/>
          <a:p>
            <a:r>
              <a:rPr kumimoji="1" lang="ja-JP" altLang="en-US" dirty="0" smtClean="0">
                <a:latin typeface="Meiryo UI" panose="020B0604030504040204" pitchFamily="50" charset="-128"/>
                <a:ea typeface="Meiryo UI" panose="020B0604030504040204" pitchFamily="50" charset="-128"/>
              </a:rPr>
              <a:t>仕組みづくりが重要</a:t>
            </a:r>
            <a:endParaRPr kumimoji="1" lang="ja-JP" altLang="en-US"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1089079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955749078"/>
              </p:ext>
            </p:extLst>
          </p:nvPr>
        </p:nvGraphicFramePr>
        <p:xfrm>
          <a:off x="0" y="0"/>
          <a:ext cx="9144000" cy="631159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1355781251"/>
                    </a:ext>
                  </a:extLst>
                </a:gridCol>
                <a:gridCol w="4572000">
                  <a:extLst>
                    <a:ext uri="{9D8B030D-6E8A-4147-A177-3AD203B41FA5}">
                      <a16:colId xmlns:a16="http://schemas.microsoft.com/office/drawing/2014/main" val="3336485422"/>
                    </a:ext>
                  </a:extLst>
                </a:gridCol>
              </a:tblGrid>
              <a:tr h="848202">
                <a:tc gridSpan="2">
                  <a:txBody>
                    <a:bodyPr/>
                    <a:lstStyle/>
                    <a:p>
                      <a:r>
                        <a:rPr kumimoji="1" lang="ja-JP" altLang="en-US" sz="1400" dirty="0" smtClean="0">
                          <a:latin typeface="Meiryo UI" panose="020B0604030504040204" pitchFamily="50" charset="-128"/>
                          <a:ea typeface="Meiryo UI" panose="020B0604030504040204" pitchFamily="50" charset="-128"/>
                        </a:rPr>
                        <a:t>結語について</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P.22)</a:t>
                      </a:r>
                    </a:p>
                  </a:txBody>
                  <a:tcPr/>
                </a:tc>
                <a:tc hMerge="1">
                  <a:txBody>
                    <a:bodyPr/>
                    <a:lstStyle/>
                    <a:p>
                      <a:endParaRPr kumimoji="1" lang="ja-JP" altLang="en-US"/>
                    </a:p>
                  </a:txBody>
                  <a:tcPr/>
                </a:tc>
                <a:extLst>
                  <a:ext uri="{0D108BD9-81ED-4DB2-BD59-A6C34878D82A}">
                    <a16:rowId xmlns:a16="http://schemas.microsoft.com/office/drawing/2014/main" val="2032716268"/>
                  </a:ext>
                </a:extLst>
              </a:tr>
              <a:tr h="313988">
                <a:tc>
                  <a:txBody>
                    <a:bodyPr/>
                    <a:lstStyle/>
                    <a:p>
                      <a:pPr algn="ctr"/>
                      <a:r>
                        <a:rPr kumimoji="1" lang="ja-JP" altLang="en-US" sz="1400" baseline="0" dirty="0" smtClean="0">
                          <a:latin typeface="Meiryo UI" panose="020B0604030504040204" pitchFamily="50" charset="-128"/>
                          <a:ea typeface="Meiryo UI" panose="020B0604030504040204" pitchFamily="50" charset="-128"/>
                        </a:rPr>
                        <a:t>旧</a:t>
                      </a:r>
                      <a:endParaRPr kumimoji="1" lang="ja-JP" altLang="en-US" sz="1400" baseline="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aseline="0" dirty="0" smtClean="0">
                          <a:latin typeface="Meiryo UI" panose="020B0604030504040204" pitchFamily="50" charset="-128"/>
                          <a:ea typeface="Meiryo UI" panose="020B0604030504040204" pitchFamily="50" charset="-128"/>
                        </a:rPr>
                        <a:t>新</a:t>
                      </a:r>
                      <a:endParaRPr kumimoji="1" lang="ja-JP" altLang="en-US"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32847829"/>
                  </a:ext>
                </a:extLst>
              </a:tr>
              <a:tr h="5149400">
                <a:tc>
                  <a:txBody>
                    <a:bodyPr/>
                    <a:lstStyle/>
                    <a:p>
                      <a:r>
                        <a:rPr kumimoji="1" lang="ja-JP" altLang="en-US" sz="900" dirty="0" smtClean="0"/>
                        <a:t>　　　　　　　　　　　　　　　　　　　　　　　　　　　</a:t>
                      </a:r>
                      <a:r>
                        <a:rPr kumimoji="1" lang="ja-JP" altLang="en-US" sz="900" dirty="0" smtClean="0">
                          <a:latin typeface="Meiryo UI" panose="020B0604030504040204" pitchFamily="50" charset="-128"/>
                          <a:ea typeface="Meiryo UI" panose="020B0604030504040204" pitchFamily="50" charset="-128"/>
                        </a:rPr>
                        <a:t>結　語</a:t>
                      </a:r>
                    </a:p>
                    <a:p>
                      <a:endParaRPr kumimoji="1" lang="ja-JP" altLang="en-US"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本審議会においては、計６回の部会での審議を経て、今後の建築物の環境配慮のあり方として、条例による規制の対象及び範囲拡大、府民・事業者への啓発について検討し、本答申として取りまとめました。</a:t>
                      </a:r>
                    </a:p>
                    <a:p>
                      <a:pPr algn="l"/>
                      <a:r>
                        <a:rPr kumimoji="1" lang="en-US" altLang="ja-JP" sz="900" dirty="0" smtClean="0">
                          <a:latin typeface="Meiryo UI" panose="020B0604030504040204" pitchFamily="50" charset="-128"/>
                          <a:ea typeface="Meiryo UI" panose="020B0604030504040204" pitchFamily="50" charset="-128"/>
                        </a:rPr>
                        <a:t>2050</a:t>
                      </a:r>
                      <a:r>
                        <a:rPr kumimoji="1" lang="ja-JP" altLang="en-US" sz="900" dirty="0" smtClean="0">
                          <a:latin typeface="Meiryo UI" panose="020B0604030504040204" pitchFamily="50" charset="-128"/>
                          <a:ea typeface="Meiryo UI" panose="020B0604030504040204" pitchFamily="50" charset="-128"/>
                        </a:rPr>
                        <a:t>年脱炭素社会を見据え</a:t>
                      </a:r>
                      <a:r>
                        <a:rPr kumimoji="1" lang="en-US" altLang="ja-JP" sz="900" dirty="0" smtClean="0">
                          <a:latin typeface="Meiryo UI" panose="020B0604030504040204" pitchFamily="50" charset="-128"/>
                          <a:ea typeface="Meiryo UI" panose="020B0604030504040204" pitchFamily="50" charset="-128"/>
                        </a:rPr>
                        <a:t>2030</a:t>
                      </a:r>
                      <a:r>
                        <a:rPr kumimoji="1" lang="ja-JP" altLang="en-US" sz="900" dirty="0" smtClean="0">
                          <a:latin typeface="Meiryo UI" panose="020B0604030504040204" pitchFamily="50" charset="-128"/>
                          <a:ea typeface="Meiryo UI" panose="020B0604030504040204" pitchFamily="50" charset="-128"/>
                        </a:rPr>
                        <a:t>年に向けた基本的な考え方として、全国に先駆けた建築物の環境配慮に関する条例の先進性を継続し、</a:t>
                      </a:r>
                      <a:r>
                        <a:rPr kumimoji="1" lang="en-US" altLang="ja-JP" sz="900" dirty="0" smtClean="0">
                          <a:latin typeface="Meiryo UI" panose="020B0604030504040204" pitchFamily="50" charset="-128"/>
                          <a:ea typeface="Meiryo UI" panose="020B0604030504040204" pitchFamily="50" charset="-128"/>
                        </a:rPr>
                        <a:t>2050</a:t>
                      </a:r>
                      <a:r>
                        <a:rPr kumimoji="1" lang="ja-JP" altLang="en-US" sz="900" dirty="0" smtClean="0">
                          <a:latin typeface="Meiryo UI" panose="020B0604030504040204" pitchFamily="50" charset="-128"/>
                          <a:ea typeface="Meiryo UI" panose="020B0604030504040204" pitchFamily="50" charset="-128"/>
                        </a:rPr>
                        <a:t>年以降残すべき良質な住宅・建築物のビジョンをもち、新築、既存ともできるだけ早期に対策を講じるべきです。</a:t>
                      </a:r>
                    </a:p>
                    <a:p>
                      <a:pPr algn="l"/>
                      <a:endParaRPr kumimoji="1" lang="en-US" altLang="ja-JP" sz="900" dirty="0" smtClean="0">
                        <a:latin typeface="Meiryo UI" panose="020B0604030504040204" pitchFamily="50" charset="-128"/>
                        <a:ea typeface="Meiryo UI" panose="020B0604030504040204" pitchFamily="50" charset="-128"/>
                      </a:endParaRPr>
                    </a:p>
                    <a:p>
                      <a:pPr algn="l"/>
                      <a:r>
                        <a:rPr kumimoji="1" lang="ja-JP" altLang="en-US" sz="900" dirty="0" smtClean="0">
                          <a:latin typeface="Meiryo UI" panose="020B0604030504040204" pitchFamily="50" charset="-128"/>
                          <a:ea typeface="Meiryo UI" panose="020B0604030504040204" pitchFamily="50" charset="-128"/>
                        </a:rPr>
                        <a:t>また、経済・環境の好循環を生み出すことが重要で、府民・事業者への啓発を速やかに行うとともに、規制についてはタイミングを見極めたうえで実施すべきです。</a:t>
                      </a:r>
                    </a:p>
                    <a:p>
                      <a:pPr algn="l"/>
                      <a:r>
                        <a:rPr kumimoji="1" lang="ja-JP" altLang="en-US" sz="900" dirty="0" smtClean="0">
                          <a:latin typeface="Meiryo UI" panose="020B0604030504040204" pitchFamily="50" charset="-128"/>
                          <a:ea typeface="Meiryo UI" panose="020B0604030504040204" pitchFamily="50" charset="-128"/>
                        </a:rPr>
                        <a:t>非住宅の法律に基づく条例による規制については、“規制の効果”や“達成すべき目標”に関するエビデンスを明らかにし、府民・事業者へ説明できることを見極めた上で、延べ面積が一定規模以上を対象に、外皮性能を付加し、建築基準関係規定化に向け先進的に取組むべきです。</a:t>
                      </a:r>
                    </a:p>
                    <a:p>
                      <a:pPr algn="l"/>
                      <a:r>
                        <a:rPr kumimoji="1" lang="ja-JP" altLang="en-US" sz="900" dirty="0" smtClean="0">
                          <a:latin typeface="Meiryo UI" panose="020B0604030504040204" pitchFamily="50" charset="-128"/>
                          <a:ea typeface="Meiryo UI" panose="020B0604030504040204" pitchFamily="50" charset="-128"/>
                        </a:rPr>
                        <a:t>住宅への府独自条例による規制については、“規制の効果”や“達成すべき目標”に関するエビデンスを明らかにし、府民・事業者へ説明できることを見極めた上で、一定の住戸面積、かつ一定規模の住戸数以上の住棟を対象とし、外皮性能及び一次エネルギー消費量を適合基準とすべきです。</a:t>
                      </a:r>
                    </a:p>
                    <a:p>
                      <a:pPr algn="l"/>
                      <a:r>
                        <a:rPr kumimoji="1" lang="ja-JP" altLang="en-US" sz="900" dirty="0" smtClean="0">
                          <a:latin typeface="Meiryo UI" panose="020B0604030504040204" pitchFamily="50" charset="-128"/>
                          <a:ea typeface="Meiryo UI" panose="020B0604030504040204" pitchFamily="50" charset="-128"/>
                        </a:rPr>
                        <a:t>再生可能エネルギーの府独自条例による規制については、“規制の効果”や“達成すべき目標” に関するエビデンスを明らかにし、府民・事業者へ説明できることを見極めた上で、延べ面積が一定規模以上の非住宅及び住宅を対象に、建物及び敷地内に固定させている設備等について実施すべきです。</a:t>
                      </a:r>
                    </a:p>
                    <a:p>
                      <a:pPr algn="l"/>
                      <a:r>
                        <a:rPr kumimoji="1" lang="ja-JP" altLang="en-US" sz="900" dirty="0" smtClean="0">
                          <a:latin typeface="Meiryo UI" panose="020B0604030504040204" pitchFamily="50" charset="-128"/>
                          <a:ea typeface="Meiryo UI" panose="020B0604030504040204" pitchFamily="50" charset="-128"/>
                        </a:rPr>
                        <a:t>普及啓発については、①府民・事業者に対し、ホームページ、チラシ、講習会等による啓発、②法に基づき義務となる建築士から建築主への説明時に、項目を追加することについて実施すべきです。</a:t>
                      </a:r>
                    </a:p>
                    <a:p>
                      <a:pPr algn="l"/>
                      <a:r>
                        <a:rPr kumimoji="1" lang="ja-JP" altLang="en-US" sz="900" dirty="0" smtClean="0">
                          <a:latin typeface="Meiryo UI" panose="020B0604030504040204" pitchFamily="50" charset="-128"/>
                          <a:ea typeface="Meiryo UI" panose="020B0604030504040204" pitchFamily="50" charset="-128"/>
                        </a:rPr>
                        <a:t>①の普及啓発については、建築関係団体等と連携の上、速やかに行うべきです。</a:t>
                      </a:r>
                    </a:p>
                    <a:p>
                      <a:pPr algn="l"/>
                      <a:r>
                        <a:rPr kumimoji="1" lang="ja-JP" altLang="en-US" sz="900" dirty="0" smtClean="0">
                          <a:latin typeface="Meiryo UI" panose="020B0604030504040204" pitchFamily="50" charset="-128"/>
                          <a:ea typeface="Meiryo UI" panose="020B0604030504040204" pitchFamily="50" charset="-128"/>
                        </a:rPr>
                        <a:t>②の普及啓発については、実施にあたり、説明を行う建築士の活動範囲が大阪府内に限定しないため、近畿他府県の行政庁や建築関係団体と連携し、近畿圏での普及啓発を促すべきです。また、条例化の検討も行うべきです。</a:t>
                      </a:r>
                      <a:endParaRPr kumimoji="1" lang="ja-JP" altLang="en-US" sz="1100" dirty="0" smtClean="0">
                        <a:latin typeface="Meiryo UI" panose="020B0604030504040204" pitchFamily="50" charset="-128"/>
                        <a:ea typeface="Meiryo UI" panose="020B0604030504040204" pitchFamily="50" charset="-128"/>
                      </a:endParaRPr>
                    </a:p>
                    <a:p>
                      <a:pPr algn="l"/>
                      <a:endParaRPr kumimoji="1" lang="en-US" altLang="ja-JP" sz="1100" u="sng" dirty="0" smtClean="0">
                        <a:latin typeface="Meiryo UI" panose="020B0604030504040204" pitchFamily="50" charset="-128"/>
                        <a:ea typeface="Meiryo UI" panose="020B0604030504040204" pitchFamily="50" charset="-128"/>
                      </a:endParaRPr>
                    </a:p>
                    <a:p>
                      <a:pPr algn="l"/>
                      <a:r>
                        <a:rPr kumimoji="1" lang="ja-JP" altLang="en-US" sz="1100" u="sng" dirty="0" smtClean="0">
                          <a:latin typeface="Meiryo UI" panose="020B0604030504040204" pitchFamily="50" charset="-128"/>
                          <a:ea typeface="Meiryo UI" panose="020B0604030504040204" pitchFamily="50" charset="-128"/>
                        </a:rPr>
                        <a:t>最後に、今後大阪府における答申を踏まえ、全国に先駆けた中長期的視点に立った建築物の環境配慮にかかる施策の一層の推進に取り組まれることを期待します。</a:t>
                      </a:r>
                    </a:p>
                    <a:p>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smtClean="0"/>
                        <a:t>　　　　　　　　　　　　　　　　　　　　　　　　　　　　　　　　　　</a:t>
                      </a:r>
                      <a:endParaRPr kumimoji="1" lang="en-US" altLang="ja-JP" sz="900" dirty="0" smtClean="0"/>
                    </a:p>
                    <a:p>
                      <a:r>
                        <a:rPr kumimoji="1" lang="ja-JP" altLang="en-US" sz="900" dirty="0" smtClean="0"/>
                        <a:t>　　</a:t>
                      </a:r>
                    </a:p>
                  </a:txBody>
                  <a:tcPr/>
                </a:tc>
                <a:tc>
                  <a:txBody>
                    <a:bodyPr/>
                    <a:lstStyle/>
                    <a:p>
                      <a:r>
                        <a:rPr kumimoji="1" lang="ja-JP" altLang="en-US" sz="900" dirty="0" smtClean="0"/>
                        <a:t>　　　　　　　　　　　　　　　</a:t>
                      </a:r>
                      <a:r>
                        <a:rPr kumimoji="1" lang="ja-JP" altLang="en-US" sz="900" dirty="0" smtClean="0">
                          <a:latin typeface="Meiryo UI" panose="020B0604030504040204" pitchFamily="50" charset="-128"/>
                          <a:ea typeface="Meiryo UI" panose="020B0604030504040204" pitchFamily="50" charset="-128"/>
                        </a:rPr>
                        <a:t>　　　　　　　　　　　　結　語</a:t>
                      </a:r>
                    </a:p>
                    <a:p>
                      <a:endParaRPr kumimoji="1" lang="ja-JP" altLang="en-US" sz="900" dirty="0" smtClean="0">
                        <a:latin typeface="Meiryo UI" panose="020B0604030504040204" pitchFamily="50" charset="-128"/>
                        <a:ea typeface="Meiryo UI" panose="020B0604030504040204" pitchFamily="50" charset="-128"/>
                      </a:endParaRPr>
                    </a:p>
                    <a:p>
                      <a:r>
                        <a:rPr kumimoji="1" lang="ja-JP" altLang="en-US" sz="900" u="sng" dirty="0" smtClean="0">
                          <a:latin typeface="Meiryo UI" panose="020B0604030504040204" pitchFamily="50" charset="-128"/>
                          <a:ea typeface="Meiryo UI" panose="020B0604030504040204" pitchFamily="50" charset="-128"/>
                        </a:rPr>
                        <a:t>本部会においては、計６回の審議を経て、「今後の建築物の環境配慮のあり方」として、条例による規制の対象及び範囲拡大、府民・事業者への啓発について検討し、本報告書に取りまとめました。</a:t>
                      </a:r>
                    </a:p>
                    <a:p>
                      <a:r>
                        <a:rPr kumimoji="1" lang="en-US" altLang="ja-JP" sz="900" dirty="0" smtClean="0">
                          <a:latin typeface="Meiryo UI" panose="020B0604030504040204" pitchFamily="50" charset="-128"/>
                          <a:ea typeface="Meiryo UI" panose="020B0604030504040204" pitchFamily="50" charset="-128"/>
                        </a:rPr>
                        <a:t>2050 </a:t>
                      </a:r>
                      <a:r>
                        <a:rPr kumimoji="1" lang="ja-JP" altLang="en-US" sz="900" dirty="0" smtClean="0">
                          <a:latin typeface="Meiryo UI" panose="020B0604030504040204" pitchFamily="50" charset="-128"/>
                          <a:ea typeface="Meiryo UI" panose="020B0604030504040204" pitchFamily="50" charset="-128"/>
                        </a:rPr>
                        <a:t>年にめざすべき脱炭素社会の将来像を見据え、</a:t>
                      </a:r>
                      <a:r>
                        <a:rPr kumimoji="1" lang="en-US" altLang="ja-JP" sz="900" dirty="0" smtClean="0">
                          <a:latin typeface="Meiryo UI" panose="020B0604030504040204" pitchFamily="50" charset="-128"/>
                          <a:ea typeface="Meiryo UI" panose="020B0604030504040204" pitchFamily="50" charset="-128"/>
                        </a:rPr>
                        <a:t>2030 </a:t>
                      </a:r>
                      <a:r>
                        <a:rPr kumimoji="1" lang="ja-JP" altLang="en-US" sz="900" dirty="0" smtClean="0">
                          <a:latin typeface="Meiryo UI" panose="020B0604030504040204" pitchFamily="50" charset="-128"/>
                          <a:ea typeface="Meiryo UI" panose="020B0604030504040204" pitchFamily="50" charset="-128"/>
                        </a:rPr>
                        <a:t>年に向けた基本的な考え方として、全国に先駆けた建築物の環境配慮に関する条例の先進性を継続し、</a:t>
                      </a:r>
                      <a:r>
                        <a:rPr kumimoji="1" lang="en-US" altLang="ja-JP" sz="900" u="sng" dirty="0" smtClean="0">
                          <a:latin typeface="Meiryo UI" panose="020B0604030504040204" pitchFamily="50" charset="-128"/>
                          <a:ea typeface="Meiryo UI" panose="020B0604030504040204" pitchFamily="50" charset="-128"/>
                        </a:rPr>
                        <a:t>2050 </a:t>
                      </a:r>
                      <a:r>
                        <a:rPr kumimoji="1" lang="ja-JP" altLang="en-US" sz="900" u="sng" dirty="0" smtClean="0">
                          <a:latin typeface="Meiryo UI" panose="020B0604030504040204" pitchFamily="50" charset="-128"/>
                          <a:ea typeface="Meiryo UI" panose="020B0604030504040204" pitchFamily="50" charset="-128"/>
                        </a:rPr>
                        <a:t>年脱炭素社会に相応しい残すべき良質な住宅・建築物のビジョンをもち</a:t>
                      </a:r>
                      <a:r>
                        <a:rPr kumimoji="1" lang="ja-JP" altLang="en-US" sz="900" dirty="0" smtClean="0">
                          <a:latin typeface="Meiryo UI" panose="020B0604030504040204" pitchFamily="50" charset="-128"/>
                          <a:ea typeface="Meiryo UI" panose="020B0604030504040204" pitchFamily="50" charset="-128"/>
                        </a:rPr>
                        <a:t>、新築、既存ともできるだけ早期に対策を講じるべきです。</a:t>
                      </a:r>
                    </a:p>
                    <a:p>
                      <a:r>
                        <a:rPr kumimoji="1" lang="ja-JP" altLang="en-US" sz="900" dirty="0" smtClean="0">
                          <a:latin typeface="Meiryo UI" panose="020B0604030504040204" pitchFamily="50" charset="-128"/>
                          <a:ea typeface="Meiryo UI" panose="020B0604030504040204" pitchFamily="50" charset="-128"/>
                        </a:rPr>
                        <a:t>また、経済・環境の好循環を生み出すことが重要で、府民・事業者への啓発を速やかに行うとともに、規制についてはタイミングを見極めたうえで実施すべきです。</a:t>
                      </a:r>
                    </a:p>
                    <a:p>
                      <a:r>
                        <a:rPr kumimoji="1" lang="ja-JP" altLang="en-US" sz="900" dirty="0" smtClean="0">
                          <a:latin typeface="Meiryo UI" panose="020B0604030504040204" pitchFamily="50" charset="-128"/>
                          <a:ea typeface="Meiryo UI" panose="020B0604030504040204" pitchFamily="50" charset="-128"/>
                        </a:rPr>
                        <a:t>非住宅の法律に基づく条例による規制については、“規制の効果”や“達成すべき目標”に関するエビデンスを明らかにし、府民・事業者へ説明できることを見極めた上で、延べ面積が一定規模以上を対象に、外皮性能を付加し、建築基準関係規定化に向け先進的に取組むべきです。</a:t>
                      </a:r>
                    </a:p>
                    <a:p>
                      <a:r>
                        <a:rPr kumimoji="1" lang="ja-JP" altLang="en-US" sz="900" dirty="0" smtClean="0">
                          <a:latin typeface="Meiryo UI" panose="020B0604030504040204" pitchFamily="50" charset="-128"/>
                          <a:ea typeface="Meiryo UI" panose="020B0604030504040204" pitchFamily="50" charset="-128"/>
                        </a:rPr>
                        <a:t>住宅への府独自条例による規制については、“規制の効果”や“達成すべき目標”に関するエビデンスを明らかにし、府民・事業者へ説明できることを見極めた上で、一定の住戸面積、かつ一定規模の住戸数以上の住棟を対象とし、外皮性能及び一次エネルギー消費量を適合基準とすべきです。</a:t>
                      </a:r>
                    </a:p>
                    <a:p>
                      <a:r>
                        <a:rPr kumimoji="1" lang="ja-JP" altLang="en-US" sz="900" dirty="0" smtClean="0">
                          <a:latin typeface="Meiryo UI" panose="020B0604030504040204" pitchFamily="50" charset="-128"/>
                          <a:ea typeface="Meiryo UI" panose="020B0604030504040204" pitchFamily="50" charset="-128"/>
                        </a:rPr>
                        <a:t>再生可能エネルギーの府独自条例による規制については、“規制の効果”や“達成すべき目標”に関するエビデンスを明らかにし、府民・事業者へ説明できることを見極めた上で、延べ面積が一定規模以上の非住宅及び住宅を対象に、建物及び敷地内に固定させている設備等について実施すべきです。</a:t>
                      </a:r>
                    </a:p>
                    <a:p>
                      <a:r>
                        <a:rPr kumimoji="1" lang="ja-JP" altLang="en-US" sz="900" dirty="0" smtClean="0">
                          <a:latin typeface="Meiryo UI" panose="020B0604030504040204" pitchFamily="50" charset="-128"/>
                          <a:ea typeface="Meiryo UI" panose="020B0604030504040204" pitchFamily="50" charset="-128"/>
                        </a:rPr>
                        <a:t>普及啓発については、①府民・事業者に対し、ホームページ、チラシ、講習会等による啓発、②法に基づき義務となる建築士から建築主への説明時に、項目を追加することについて実施すべきです。</a:t>
                      </a:r>
                    </a:p>
                    <a:p>
                      <a:r>
                        <a:rPr kumimoji="1" lang="ja-JP" altLang="en-US" sz="900" dirty="0" smtClean="0">
                          <a:latin typeface="Meiryo UI" panose="020B0604030504040204" pitchFamily="50" charset="-128"/>
                          <a:ea typeface="Meiryo UI" panose="020B0604030504040204" pitchFamily="50" charset="-128"/>
                        </a:rPr>
                        <a:t>①の普及啓発については、建築関係団体等と連携の上、速やかに行うべきです。</a:t>
                      </a:r>
                    </a:p>
                    <a:p>
                      <a:r>
                        <a:rPr kumimoji="1" lang="ja-JP" altLang="en-US" sz="900" dirty="0" smtClean="0">
                          <a:latin typeface="Meiryo UI" panose="020B0604030504040204" pitchFamily="50" charset="-128"/>
                          <a:ea typeface="Meiryo UI" panose="020B0604030504040204" pitchFamily="50" charset="-128"/>
                        </a:rPr>
                        <a:t>②の普及啓発については、実施にあたり、説明を行う建築士の活動範囲が大阪府内に限定しないため、近畿他府県の行政庁や建築関係団体と連携し、近畿圏での普及啓発を促すべきです。また、条例化の検討も行うべきです。</a:t>
                      </a:r>
                    </a:p>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u="sng" dirty="0" smtClean="0">
                          <a:latin typeface="Meiryo UI" panose="020B0604030504040204" pitchFamily="50" charset="-128"/>
                          <a:ea typeface="Meiryo UI" panose="020B0604030504040204" pitchFamily="50" charset="-128"/>
                        </a:rPr>
                        <a:t>我が国においては、</a:t>
                      </a:r>
                      <a:r>
                        <a:rPr kumimoji="1" lang="en-US" altLang="ja-JP" sz="1100" u="sng" dirty="0" smtClean="0">
                          <a:latin typeface="Meiryo UI" panose="020B0604030504040204" pitchFamily="50" charset="-128"/>
                          <a:ea typeface="Meiryo UI" panose="020B0604030504040204" pitchFamily="50" charset="-128"/>
                        </a:rPr>
                        <a:t>2021 </a:t>
                      </a:r>
                      <a:r>
                        <a:rPr kumimoji="1" lang="ja-JP" altLang="en-US" sz="1100" u="sng" dirty="0" smtClean="0">
                          <a:latin typeface="Meiryo UI" panose="020B0604030504040204" pitchFamily="50" charset="-128"/>
                          <a:ea typeface="Meiryo UI" panose="020B0604030504040204" pitchFamily="50" charset="-128"/>
                        </a:rPr>
                        <a:t>年 </a:t>
                      </a:r>
                      <a:r>
                        <a:rPr kumimoji="1" lang="en-US" altLang="ja-JP" sz="1100" u="sng" dirty="0" smtClean="0">
                          <a:latin typeface="Meiryo UI" panose="020B0604030504040204" pitchFamily="50" charset="-128"/>
                          <a:ea typeface="Meiryo UI" panose="020B0604030504040204" pitchFamily="50" charset="-128"/>
                        </a:rPr>
                        <a:t>4 </a:t>
                      </a:r>
                      <a:r>
                        <a:rPr kumimoji="1" lang="ja-JP" altLang="en-US" sz="1100" u="sng" dirty="0" smtClean="0">
                          <a:latin typeface="Meiryo UI" panose="020B0604030504040204" pitchFamily="50" charset="-128"/>
                          <a:ea typeface="Meiryo UI" panose="020B0604030504040204" pitchFamily="50" charset="-128"/>
                        </a:rPr>
                        <a:t>月 </a:t>
                      </a:r>
                      <a:r>
                        <a:rPr kumimoji="1" lang="en-US" altLang="ja-JP" sz="1100" u="sng" dirty="0" smtClean="0">
                          <a:latin typeface="Meiryo UI" panose="020B0604030504040204" pitchFamily="50" charset="-128"/>
                          <a:ea typeface="Meiryo UI" panose="020B0604030504040204" pitchFamily="50" charset="-128"/>
                        </a:rPr>
                        <a:t>22 </a:t>
                      </a:r>
                      <a:r>
                        <a:rPr kumimoji="1" lang="ja-JP" altLang="en-US" sz="1100" u="sng" dirty="0" smtClean="0">
                          <a:latin typeface="Meiryo UI" panose="020B0604030504040204" pitchFamily="50" charset="-128"/>
                          <a:ea typeface="Meiryo UI" panose="020B0604030504040204" pitchFamily="50" charset="-128"/>
                        </a:rPr>
                        <a:t>日の気候サミットにて、</a:t>
                      </a:r>
                      <a:r>
                        <a:rPr kumimoji="1" lang="en-US" altLang="ja-JP" sz="1100" u="sng" dirty="0" smtClean="0">
                          <a:latin typeface="Meiryo UI" panose="020B0604030504040204" pitchFamily="50" charset="-128"/>
                          <a:ea typeface="Meiryo UI" panose="020B0604030504040204" pitchFamily="50" charset="-128"/>
                        </a:rPr>
                        <a:t>2030 </a:t>
                      </a:r>
                      <a:r>
                        <a:rPr kumimoji="1" lang="ja-JP" altLang="en-US" sz="1100" u="sng" dirty="0" smtClean="0">
                          <a:latin typeface="Meiryo UI" panose="020B0604030504040204" pitchFamily="50" charset="-128"/>
                          <a:ea typeface="Meiryo UI" panose="020B0604030504040204" pitchFamily="50" charset="-128"/>
                        </a:rPr>
                        <a:t>年度において、温室効果ガスを </a:t>
                      </a:r>
                      <a:r>
                        <a:rPr kumimoji="1" lang="en-US" altLang="ja-JP" sz="1100" u="sng" dirty="0" smtClean="0">
                          <a:latin typeface="Meiryo UI" panose="020B0604030504040204" pitchFamily="50" charset="-128"/>
                          <a:ea typeface="Meiryo UI" panose="020B0604030504040204" pitchFamily="50" charset="-128"/>
                        </a:rPr>
                        <a:t>2013 </a:t>
                      </a:r>
                      <a:r>
                        <a:rPr kumimoji="1" lang="ja-JP" altLang="en-US" sz="1100" u="sng" dirty="0" smtClean="0">
                          <a:latin typeface="Meiryo UI" panose="020B0604030504040204" pitchFamily="50" charset="-128"/>
                          <a:ea typeface="Meiryo UI" panose="020B0604030504040204" pitchFamily="50" charset="-128"/>
                        </a:rPr>
                        <a:t>年度から </a:t>
                      </a:r>
                      <a:r>
                        <a:rPr kumimoji="1" lang="en-US" altLang="ja-JP" sz="1100" u="sng" dirty="0" smtClean="0">
                          <a:latin typeface="Meiryo UI" panose="020B0604030504040204" pitchFamily="50" charset="-128"/>
                          <a:ea typeface="Meiryo UI" panose="020B0604030504040204" pitchFamily="50" charset="-128"/>
                        </a:rPr>
                        <a:t>46%</a:t>
                      </a:r>
                      <a:r>
                        <a:rPr kumimoji="1" lang="ja-JP" altLang="en-US" sz="1100" u="sng" dirty="0" smtClean="0">
                          <a:latin typeface="Meiryo UI" panose="020B0604030504040204" pitchFamily="50" charset="-128"/>
                          <a:ea typeface="Meiryo UI" panose="020B0604030504040204" pitchFamily="50" charset="-128"/>
                        </a:rPr>
                        <a:t>削減することを目指す、と表明しました。本報告書は、国の温暖化対策に関する情勢の変化が顕著な中、エビデンスの検討段階に取りまとめられたものであり、達成すべき目標や、規制の内容とその効果については、エビデンスが明らかにされた時点で最適となるよう期待します。</a:t>
                      </a:r>
                    </a:p>
                    <a:p>
                      <a:r>
                        <a:rPr kumimoji="1" lang="ja-JP" altLang="en-US" sz="1100" u="sng" dirty="0" smtClean="0">
                          <a:latin typeface="Meiryo UI" panose="020B0604030504040204" pitchFamily="50" charset="-128"/>
                          <a:ea typeface="Meiryo UI" panose="020B0604030504040204" pitchFamily="50" charset="-128"/>
                        </a:rPr>
                        <a:t>また、本報告書をふまえ、全国に先駆けた中長期的視点に立った建築物の環境配慮にかかる施策の一層の推進に取り組まれることを期待します</a:t>
                      </a:r>
                    </a:p>
                  </a:txBody>
                  <a:tcPr/>
                </a:tc>
                <a:extLst>
                  <a:ext uri="{0D108BD9-81ED-4DB2-BD59-A6C34878D82A}">
                    <a16:rowId xmlns:a16="http://schemas.microsoft.com/office/drawing/2014/main" val="2764541787"/>
                  </a:ext>
                </a:extLst>
              </a:tr>
            </a:tbl>
          </a:graphicData>
        </a:graphic>
      </p:graphicFrame>
      <p:sp>
        <p:nvSpPr>
          <p:cNvPr id="3"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7</a:t>
            </a:fld>
            <a:endParaRPr kumimoji="1" lang="ja-JP" altLang="en-US" sz="2400" dirty="0"/>
          </a:p>
        </p:txBody>
      </p:sp>
      <p:sp>
        <p:nvSpPr>
          <p:cNvPr id="4" name="テキスト ボックス 3"/>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3343334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063153165"/>
              </p:ext>
            </p:extLst>
          </p:nvPr>
        </p:nvGraphicFramePr>
        <p:xfrm>
          <a:off x="0" y="17606"/>
          <a:ext cx="9146166" cy="6297111"/>
        </p:xfrm>
        <a:graphic>
          <a:graphicData uri="http://schemas.openxmlformats.org/drawingml/2006/table">
            <a:tbl>
              <a:tblPr firstRow="1" bandRow="1">
                <a:tableStyleId>{5C22544A-7EE6-4342-B048-85BDC9FD1C3A}</a:tableStyleId>
              </a:tblPr>
              <a:tblGrid>
                <a:gridCol w="4573083">
                  <a:extLst>
                    <a:ext uri="{9D8B030D-6E8A-4147-A177-3AD203B41FA5}">
                      <a16:colId xmlns:a16="http://schemas.microsoft.com/office/drawing/2014/main" val="1355781251"/>
                    </a:ext>
                  </a:extLst>
                </a:gridCol>
                <a:gridCol w="4573083">
                  <a:extLst>
                    <a:ext uri="{9D8B030D-6E8A-4147-A177-3AD203B41FA5}">
                      <a16:colId xmlns:a16="http://schemas.microsoft.com/office/drawing/2014/main" val="451977922"/>
                    </a:ext>
                  </a:extLst>
                </a:gridCol>
              </a:tblGrid>
              <a:tr h="1351525">
                <a:tc gridSpan="2">
                  <a:txBody>
                    <a:bodyPr/>
                    <a:lstStyle/>
                    <a:p>
                      <a:r>
                        <a:rPr kumimoji="1" lang="ja-JP" altLang="en-US" sz="1400" dirty="0" smtClean="0">
                          <a:latin typeface="Meiryo UI" panose="020B0604030504040204" pitchFamily="50" charset="-128"/>
                          <a:ea typeface="Meiryo UI" panose="020B0604030504040204" pitchFamily="50" charset="-128"/>
                        </a:rPr>
                        <a:t>部会報告案概要の修正</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タイトル部に</a:t>
                      </a:r>
                      <a:r>
                        <a:rPr kumimoji="1" lang="en-US" altLang="ja-JP" sz="1400" dirty="0" smtClean="0">
                          <a:latin typeface="Meiryo UI" panose="020B0604030504040204" pitchFamily="50" charset="-128"/>
                          <a:ea typeface="Meiryo UI" panose="020B0604030504040204" pitchFamily="50" charset="-128"/>
                        </a:rPr>
                        <a:t>SDGS</a:t>
                      </a:r>
                      <a:r>
                        <a:rPr kumimoji="1" lang="ja-JP" altLang="en-US" sz="1400" dirty="0" smtClean="0">
                          <a:latin typeface="Meiryo UI" panose="020B0604030504040204" pitchFamily="50" charset="-128"/>
                          <a:ea typeface="Meiryo UI" panose="020B0604030504040204" pitchFamily="50" charset="-128"/>
                        </a:rPr>
                        <a:t>のゴールがかかれているが、</a:t>
                      </a:r>
                      <a:r>
                        <a:rPr kumimoji="1" lang="en-US" altLang="ja-JP" sz="1400" dirty="0" smtClean="0">
                          <a:latin typeface="Meiryo UI" panose="020B0604030504040204" pitchFamily="50" charset="-128"/>
                          <a:ea typeface="Meiryo UI" panose="020B0604030504040204" pitchFamily="50" charset="-128"/>
                        </a:rPr>
                        <a:t>14</a:t>
                      </a:r>
                      <a:r>
                        <a:rPr kumimoji="1" lang="ja-JP" altLang="en-US" sz="1400" dirty="0" smtClean="0">
                          <a:latin typeface="Meiryo UI" panose="020B0604030504040204" pitchFamily="50" charset="-128"/>
                          <a:ea typeface="Meiryo UI" panose="020B0604030504040204" pitchFamily="50" charset="-128"/>
                        </a:rPr>
                        <a:t>番がここでいいのかと思います。（阪委員）</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Ⅰ</a:t>
                      </a:r>
                      <a:r>
                        <a:rPr kumimoji="1" lang="ja-JP" altLang="en-US" sz="1400" dirty="0" smtClean="0">
                          <a:latin typeface="Meiryo UI" panose="020B0604030504040204" pitchFamily="50" charset="-128"/>
                          <a:ea typeface="Meiryo UI" panose="020B0604030504040204" pitchFamily="50" charset="-128"/>
                        </a:rPr>
                        <a:t>　国の動き</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「脱炭素社会に向けた住宅・建築物の省エネ対策等のあり方検討会」が発足したため、追記（事務局）</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Ⅲ</a:t>
                      </a:r>
                      <a:r>
                        <a:rPr kumimoji="1" lang="ja-JP" altLang="en-US" sz="1400" dirty="0" smtClean="0">
                          <a:latin typeface="Meiryo UI" panose="020B0604030504040204" pitchFamily="50" charset="-128"/>
                          <a:ea typeface="Meiryo UI" panose="020B0604030504040204" pitchFamily="50" charset="-128"/>
                        </a:rPr>
                        <a:t>　ビジョンの表現変更に伴う概要資料の変更　　</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事務局）</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Ⅱ</a:t>
                      </a:r>
                      <a:r>
                        <a:rPr kumimoji="1" lang="ja-JP" altLang="en-US" sz="1400" dirty="0" err="1"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Ⅲ</a:t>
                      </a:r>
                      <a:r>
                        <a:rPr kumimoji="1" lang="ja-JP" altLang="en-US" sz="1400" dirty="0" smtClean="0">
                          <a:latin typeface="Meiryo UI" panose="020B0604030504040204" pitchFamily="50" charset="-128"/>
                          <a:ea typeface="Meiryo UI" panose="020B0604030504040204" pitchFamily="50" charset="-128"/>
                        </a:rPr>
                        <a:t>内［注１］［注２］・・・の表現がわかりにくい。（秋元委員）</a:t>
                      </a:r>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endParaRPr kumimoji="1" lang="ja-JP" altLang="en-US" dirty="0"/>
                    </a:p>
                  </a:txBody>
                  <a:tcPr/>
                </a:tc>
                <a:extLst>
                  <a:ext uri="{0D108BD9-81ED-4DB2-BD59-A6C34878D82A}">
                    <a16:rowId xmlns:a16="http://schemas.microsoft.com/office/drawing/2014/main" val="2032716268"/>
                  </a:ext>
                </a:extLst>
              </a:tr>
              <a:tr h="360407">
                <a:tc>
                  <a:txBody>
                    <a:bodyPr/>
                    <a:lstStyle/>
                    <a:p>
                      <a:pPr algn="ctr"/>
                      <a:r>
                        <a:rPr kumimoji="1" lang="ja-JP" altLang="en-US" baseline="0" dirty="0" smtClean="0"/>
                        <a:t>旧</a:t>
                      </a:r>
                      <a:endParaRPr kumimoji="1" lang="ja-JP" altLang="en-US" baseline="0" dirty="0"/>
                    </a:p>
                  </a:txBody>
                  <a:tcPr/>
                </a:tc>
                <a:tc>
                  <a:txBody>
                    <a:bodyPr/>
                    <a:lstStyle/>
                    <a:p>
                      <a:pPr algn="ctr"/>
                      <a:r>
                        <a:rPr kumimoji="1" lang="ja-JP" altLang="en-US" baseline="0" dirty="0" smtClean="0"/>
                        <a:t>新</a:t>
                      </a:r>
                      <a:endParaRPr kumimoji="1" lang="ja-JP" altLang="en-US" baseline="0" dirty="0"/>
                    </a:p>
                  </a:txBody>
                  <a:tcPr/>
                </a:tc>
                <a:extLst>
                  <a:ext uri="{0D108BD9-81ED-4DB2-BD59-A6C34878D82A}">
                    <a16:rowId xmlns:a16="http://schemas.microsoft.com/office/drawing/2014/main" val="1532847829"/>
                  </a:ext>
                </a:extLst>
              </a:tr>
              <a:tr h="4559751">
                <a:tc>
                  <a:txBody>
                    <a:bodyPr/>
                    <a:lstStyle/>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dirty="0" smtClean="0">
                          <a:solidFill>
                            <a:prstClr val="black"/>
                          </a:solidFill>
                          <a:latin typeface="Meiryo UI" panose="020B0604030504040204" pitchFamily="50" charset="-128"/>
                          <a:ea typeface="Meiryo UI" panose="020B0604030504040204" pitchFamily="50" charset="-128"/>
                        </a:rPr>
                        <a:t>Ⅰ</a:t>
                      </a:r>
                      <a:r>
                        <a:rPr lang="ja-JP" altLang="en-US" sz="1000" b="1" dirty="0" smtClean="0">
                          <a:solidFill>
                            <a:prstClr val="black"/>
                          </a:solidFill>
                          <a:latin typeface="Meiryo UI" panose="020B0604030504040204" pitchFamily="50" charset="-128"/>
                          <a:ea typeface="Meiryo UI" panose="020B0604030504040204" pitchFamily="50" charset="-128"/>
                        </a:rPr>
                        <a:t>国の動き</a:t>
                      </a:r>
                      <a:endParaRPr lang="en-US" altLang="ja-JP" sz="1000" b="1" dirty="0" smtClean="0">
                        <a:solidFill>
                          <a:prstClr val="black"/>
                        </a:solidFill>
                        <a:latin typeface="Meiryo UI" panose="020B0604030504040204" pitchFamily="50" charset="-128"/>
                        <a:ea typeface="Meiryo UI" panose="020B0604030504040204" pitchFamily="50" charset="-128"/>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9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Ⅲ</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大阪府における今後の建築物の環境配慮のあり方について</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１．目指すべき方向性</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(1)2050</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年脱炭素社会を見据え</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2030</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年に向けた基本的な考え方</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略）</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2050</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年以降残すべき良質な住宅・建築物のビジョンをもって、新築、 既存ともに、</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できるだけ早期に対策を講じる。</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略）</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(1)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条例による規制</a:t>
                      </a: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①非住宅における法規制 </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注</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1]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による適合義務化 </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注</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2] </a:t>
                      </a:r>
                    </a:p>
                    <a:p>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②住宅における府独自規制による適合義務化の拡大 </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注</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3]</a:t>
                      </a:r>
                    </a:p>
                    <a:p>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  </a:t>
                      </a: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③再生可能エネルギー利用設備の府独自規制による導入義務化 </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注</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4]</a:t>
                      </a:r>
                    </a:p>
                  </a:txBody>
                  <a:tcPr/>
                </a:tc>
                <a:tc>
                  <a:txBody>
                    <a:bodyPr/>
                    <a:lstStyle/>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r>
                        <a:rPr lang="en-US" altLang="ja-JP" sz="1000" b="1" dirty="0" smtClean="0">
                          <a:solidFill>
                            <a:prstClr val="black"/>
                          </a:solidFill>
                          <a:latin typeface="Meiryo UI" panose="020B0604030504040204" pitchFamily="50" charset="-128"/>
                          <a:ea typeface="Meiryo UI" panose="020B0604030504040204" pitchFamily="50" charset="-128"/>
                        </a:rPr>
                        <a:t>Ⅰ</a:t>
                      </a:r>
                      <a:r>
                        <a:rPr lang="ja-JP" altLang="en-US" sz="1000" b="1" dirty="0" smtClean="0">
                          <a:solidFill>
                            <a:prstClr val="black"/>
                          </a:solidFill>
                          <a:latin typeface="Meiryo UI" panose="020B0604030504040204" pitchFamily="50" charset="-128"/>
                          <a:ea typeface="Meiryo UI" panose="020B0604030504040204" pitchFamily="50" charset="-128"/>
                        </a:rPr>
                        <a:t>国の動き</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lvl="0"/>
                      <a:r>
                        <a:rPr lang="ja-JP" altLang="en-US" sz="1000" b="1" dirty="0" smtClean="0">
                          <a:solidFill>
                            <a:prstClr val="black"/>
                          </a:solidFill>
                          <a:latin typeface="Meiryo UI" panose="020B0604030504040204" pitchFamily="50" charset="-128"/>
                          <a:ea typeface="Meiryo UI" panose="020B0604030504040204" pitchFamily="50" charset="-128"/>
                        </a:rPr>
                        <a:t>　　　　　　　　　　　　　　　</a:t>
                      </a:r>
                      <a:r>
                        <a:rPr lang="ja-JP" altLang="en-US" sz="1000" b="0" dirty="0" smtClean="0">
                          <a:solidFill>
                            <a:prstClr val="black"/>
                          </a:solidFill>
                          <a:latin typeface="Meiryo UI" panose="020B0604030504040204" pitchFamily="50" charset="-128"/>
                          <a:ea typeface="Meiryo UI" panose="020B0604030504040204" pitchFamily="50" charset="-128"/>
                        </a:rPr>
                        <a:t>　　　　略</a:t>
                      </a:r>
                      <a:endParaRPr lang="en-US" altLang="ja-JP" sz="1000" b="0" dirty="0" smtClean="0">
                        <a:solidFill>
                          <a:prstClr val="black"/>
                        </a:solidFill>
                        <a:latin typeface="Meiryo UI" panose="020B0604030504040204" pitchFamily="50" charset="-128"/>
                        <a:ea typeface="Meiryo UI" panose="020B0604030504040204" pitchFamily="50" charset="-128"/>
                      </a:endParaRPr>
                    </a:p>
                    <a:p>
                      <a:pPr lvl="0"/>
                      <a:r>
                        <a:rPr lang="ja-JP" altLang="en-US" sz="1000" b="0" dirty="0" smtClean="0">
                          <a:solidFill>
                            <a:prstClr val="black"/>
                          </a:solidFill>
                          <a:latin typeface="Meiryo UI" panose="020B0604030504040204" pitchFamily="50" charset="-128"/>
                          <a:ea typeface="Meiryo UI" panose="020B0604030504040204" pitchFamily="50" charset="-128"/>
                        </a:rPr>
                        <a:t>◆</a:t>
                      </a:r>
                      <a:r>
                        <a:rPr lang="ja-JP" altLang="en-US" sz="1000" b="0" u="sng" dirty="0" smtClean="0">
                          <a:solidFill>
                            <a:prstClr val="black"/>
                          </a:solidFill>
                          <a:latin typeface="Meiryo UI" panose="020B0604030504040204" pitchFamily="50" charset="-128"/>
                          <a:ea typeface="Meiryo UI" panose="020B0604030504040204" pitchFamily="50" charset="-128"/>
                        </a:rPr>
                        <a:t>脱炭素社会に向けた住宅・建築物の省エネ対策等のあり方検討会</a:t>
                      </a:r>
                    </a:p>
                    <a:p>
                      <a:pPr lvl="0"/>
                      <a:r>
                        <a:rPr lang="ja-JP" altLang="en-US" sz="1000" b="0" u="none" dirty="0" smtClean="0">
                          <a:solidFill>
                            <a:prstClr val="black"/>
                          </a:solidFill>
                          <a:latin typeface="Meiryo UI" panose="020B0604030504040204" pitchFamily="50" charset="-128"/>
                          <a:ea typeface="Meiryo UI" panose="020B0604030504040204" pitchFamily="50" charset="-128"/>
                        </a:rPr>
                        <a:t>　　　　</a:t>
                      </a:r>
                      <a:r>
                        <a:rPr lang="ja-JP" altLang="en-US" sz="1000" b="0" u="sng" dirty="0" smtClean="0">
                          <a:solidFill>
                            <a:prstClr val="black"/>
                          </a:solidFill>
                          <a:latin typeface="Meiryo UI" panose="020B0604030504040204" pitchFamily="50" charset="-128"/>
                          <a:ea typeface="Meiryo UI" panose="020B0604030504040204" pitchFamily="50" charset="-128"/>
                        </a:rPr>
                        <a:t>⇒脱炭素社会の実現向けた住宅・建築物におけるハード・ソフト両面の取組と</a:t>
                      </a:r>
                      <a:endParaRPr lang="en-US" altLang="ja-JP" sz="1000" b="0" u="sng" dirty="0" smtClean="0">
                        <a:solidFill>
                          <a:prstClr val="black"/>
                        </a:solidFill>
                        <a:latin typeface="Meiryo UI" panose="020B0604030504040204" pitchFamily="50" charset="-128"/>
                        <a:ea typeface="Meiryo UI" panose="020B0604030504040204" pitchFamily="50" charset="-128"/>
                      </a:endParaRPr>
                    </a:p>
                    <a:p>
                      <a:pPr lvl="0"/>
                      <a:r>
                        <a:rPr lang="ja-JP" altLang="en-US" sz="1000" b="0" u="none" dirty="0" smtClean="0">
                          <a:solidFill>
                            <a:prstClr val="black"/>
                          </a:solidFill>
                          <a:latin typeface="Meiryo UI" panose="020B0604030504040204" pitchFamily="50" charset="-128"/>
                          <a:ea typeface="Meiryo UI" panose="020B0604030504040204" pitchFamily="50" charset="-128"/>
                        </a:rPr>
                        <a:t>　　　　　</a:t>
                      </a:r>
                      <a:r>
                        <a:rPr lang="ja-JP" altLang="en-US" sz="1000" b="0" u="sng" dirty="0" smtClean="0">
                          <a:solidFill>
                            <a:prstClr val="black"/>
                          </a:solidFill>
                          <a:latin typeface="Meiryo UI" panose="020B0604030504040204" pitchFamily="50" charset="-128"/>
                          <a:ea typeface="Meiryo UI" panose="020B0604030504040204" pitchFamily="50" charset="-128"/>
                        </a:rPr>
                        <a:t> 施策立案の方向性について議論</a:t>
                      </a:r>
                      <a:endParaRPr lang="en-US" altLang="ja-JP" sz="1000" b="0" u="sng" dirty="0" smtClean="0">
                        <a:solidFill>
                          <a:prstClr val="black"/>
                        </a:solidFill>
                        <a:latin typeface="Meiryo UI" panose="020B0604030504040204" pitchFamily="50" charset="-128"/>
                        <a:ea typeface="Meiryo UI" panose="020B0604030504040204" pitchFamily="50" charset="-128"/>
                      </a:endParaRPr>
                    </a:p>
                    <a:p>
                      <a:pPr lvl="0"/>
                      <a:r>
                        <a:rPr lang="ja-JP" altLang="en-US" sz="1000" b="0" u="none" dirty="0" smtClean="0">
                          <a:solidFill>
                            <a:prstClr val="black"/>
                          </a:solidFill>
                          <a:latin typeface="Meiryo UI" panose="020B0604030504040204" pitchFamily="50" charset="-128"/>
                          <a:ea typeface="Meiryo UI" panose="020B0604030504040204" pitchFamily="50" charset="-128"/>
                        </a:rPr>
                        <a:t>　　　　</a:t>
                      </a:r>
                      <a:r>
                        <a:rPr lang="ja-JP" altLang="en-US" sz="1000" b="0" u="sng" dirty="0" smtClean="0">
                          <a:solidFill>
                            <a:prstClr val="black"/>
                          </a:solidFill>
                          <a:latin typeface="Meiryo UI" panose="020B0604030504040204" pitchFamily="50" charset="-128"/>
                          <a:ea typeface="Meiryo UI" panose="020B0604030504040204" pitchFamily="50" charset="-128"/>
                        </a:rPr>
                        <a:t>（国土交通省・経済産業省・環境省</a:t>
                      </a:r>
                      <a:r>
                        <a:rPr lang="en-US" altLang="ja-JP" sz="1000" b="0" u="sng" dirty="0" smtClean="0">
                          <a:solidFill>
                            <a:prstClr val="black"/>
                          </a:solidFill>
                          <a:latin typeface="Meiryo UI" panose="020B0604030504040204" pitchFamily="50" charset="-128"/>
                          <a:ea typeface="Meiryo UI" panose="020B0604030504040204" pitchFamily="50" charset="-128"/>
                        </a:rPr>
                        <a:t>3</a:t>
                      </a:r>
                      <a:r>
                        <a:rPr lang="ja-JP" altLang="en-US" sz="1000" b="0" u="sng" dirty="0" smtClean="0">
                          <a:solidFill>
                            <a:prstClr val="black"/>
                          </a:solidFill>
                          <a:latin typeface="Meiryo UI" panose="020B0604030504040204" pitchFamily="50" charset="-128"/>
                          <a:ea typeface="Meiryo UI" panose="020B0604030504040204" pitchFamily="50" charset="-128"/>
                        </a:rPr>
                        <a:t>省連携、</a:t>
                      </a:r>
                      <a:r>
                        <a:rPr lang="en-US" altLang="ja-JP" sz="1000" b="0" u="sng" dirty="0" smtClean="0">
                          <a:solidFill>
                            <a:prstClr val="black"/>
                          </a:solidFill>
                          <a:latin typeface="Meiryo UI" panose="020B0604030504040204" pitchFamily="50" charset="-128"/>
                          <a:ea typeface="Meiryo UI" panose="020B0604030504040204" pitchFamily="50" charset="-128"/>
                        </a:rPr>
                        <a:t>4</a:t>
                      </a:r>
                      <a:r>
                        <a:rPr lang="ja-JP" altLang="en-US" sz="1000" b="0" u="sng" dirty="0" smtClean="0">
                          <a:solidFill>
                            <a:prstClr val="black"/>
                          </a:solidFill>
                          <a:latin typeface="Meiryo UI" panose="020B0604030504040204" pitchFamily="50" charset="-128"/>
                          <a:ea typeface="Meiryo UI" panose="020B0604030504040204" pitchFamily="50" charset="-128"/>
                        </a:rPr>
                        <a:t>月中旬より。計５回の予定）</a:t>
                      </a:r>
                      <a:endParaRPr lang="en-US" altLang="ja-JP" sz="1000" b="0" u="sng" dirty="0" smtClean="0">
                        <a:solidFill>
                          <a:prstClr val="black"/>
                        </a:solidFill>
                        <a:latin typeface="Meiryo UI" panose="020B0604030504040204" pitchFamily="50" charset="-128"/>
                        <a:ea typeface="Meiryo UI" panose="020B0604030504040204" pitchFamily="50" charset="-128"/>
                      </a:endParaRPr>
                    </a:p>
                    <a:p>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Ⅲ</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大阪府における今後の建築物の環境配慮のあり方について</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１．目指すべき方向性</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(1)2050</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年脱炭素社会を見据え</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2030</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年に向けた基本的な考え方</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略）</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1"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en-US" altLang="ja-JP" sz="1000" b="0" u="sng" kern="1200" dirty="0" smtClean="0">
                          <a:solidFill>
                            <a:schemeClr val="dk1"/>
                          </a:solidFill>
                          <a:effectLst/>
                          <a:latin typeface="Meiryo UI" panose="020B0604030504040204" pitchFamily="50" charset="-128"/>
                          <a:ea typeface="Meiryo UI" panose="020B0604030504040204" pitchFamily="50" charset="-128"/>
                          <a:cs typeface="+mn-cs"/>
                        </a:rPr>
                        <a:t>2050</a:t>
                      </a:r>
                      <a:r>
                        <a:rPr kumimoji="1" lang="ja-JP" altLang="en-US" sz="1000" b="0" u="sng" kern="1200" dirty="0" smtClean="0">
                          <a:solidFill>
                            <a:schemeClr val="dk1"/>
                          </a:solidFill>
                          <a:effectLst/>
                          <a:latin typeface="Meiryo UI" panose="020B0604030504040204" pitchFamily="50" charset="-128"/>
                          <a:ea typeface="Meiryo UI" panose="020B0604030504040204" pitchFamily="50" charset="-128"/>
                          <a:cs typeface="+mn-cs"/>
                        </a:rPr>
                        <a:t>年脱炭素社会に相応しい残すべき良質な住宅・建築物のビジョン</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をもって、</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新築、既存ともに、できるだけ早期に対策を講じる。</a:t>
                      </a: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略）</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(1)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条例による規制</a:t>
                      </a:r>
                    </a:p>
                    <a:p>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①非住宅における法規制 </a:t>
                      </a:r>
                      <a:r>
                        <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　による適合義務化 </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②住宅における府独自規制による適合義務化の拡大</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000" b="0" kern="1200" dirty="0" smtClean="0">
                          <a:solidFill>
                            <a:schemeClr val="dk1"/>
                          </a:solidFill>
                          <a:effectLst/>
                          <a:latin typeface="Meiryo UI" panose="020B0604030504040204" pitchFamily="50" charset="-128"/>
                          <a:ea typeface="Meiryo UI" panose="020B0604030504040204" pitchFamily="50" charset="-128"/>
                          <a:cs typeface="+mn-cs"/>
                        </a:rPr>
                        <a:t>  </a:t>
                      </a:r>
                    </a:p>
                    <a:p>
                      <a:r>
                        <a:rPr kumimoji="1" lang="ja-JP" altLang="en-US" sz="1000" b="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000" b="1" kern="1200" dirty="0" smtClean="0">
                          <a:solidFill>
                            <a:schemeClr val="dk1"/>
                          </a:solidFill>
                          <a:effectLst/>
                          <a:latin typeface="Meiryo UI" panose="020B0604030504040204" pitchFamily="50" charset="-128"/>
                          <a:ea typeface="Meiryo UI" panose="020B0604030504040204" pitchFamily="50" charset="-128"/>
                          <a:cs typeface="+mn-cs"/>
                        </a:rPr>
                        <a:t>③再生可能エネルギー利用設備の府独自規制による導入義務化 </a:t>
                      </a:r>
                      <a:endParaRPr kumimoji="1" lang="en-US" altLang="ja-JP" sz="1000" b="1" kern="1200" dirty="0" smtClean="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2764541787"/>
                  </a:ext>
                </a:extLst>
              </a:tr>
            </a:tbl>
          </a:graphicData>
        </a:graphic>
      </p:graphicFrame>
      <p:grpSp>
        <p:nvGrpSpPr>
          <p:cNvPr id="6" name="グループ化 5"/>
          <p:cNvGrpSpPr/>
          <p:nvPr/>
        </p:nvGrpSpPr>
        <p:grpSpPr>
          <a:xfrm>
            <a:off x="1229344" y="1735681"/>
            <a:ext cx="2603667" cy="438682"/>
            <a:chOff x="6471738" y="57059"/>
            <a:chExt cx="3025406" cy="504594"/>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71738" y="57597"/>
              <a:ext cx="504056" cy="504056"/>
            </a:xfrm>
            <a:prstGeom prst="rect">
              <a:avLst/>
            </a:prstGeom>
          </p:spPr>
        </p:pic>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5794" y="57059"/>
              <a:ext cx="504000" cy="504000"/>
            </a:xfrm>
            <a:prstGeom prst="rect">
              <a:avLst/>
            </a:prstGeom>
          </p:spPr>
        </p:pic>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79850" y="57059"/>
              <a:ext cx="504000" cy="504000"/>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83850" y="57231"/>
              <a:ext cx="504000" cy="504000"/>
            </a:xfrm>
            <a:prstGeom prst="rect">
              <a:avLst/>
            </a:prstGeom>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87850" y="57059"/>
              <a:ext cx="504000" cy="504000"/>
            </a:xfrm>
            <a:prstGeom prst="rect">
              <a:avLst/>
            </a:prstGeom>
          </p:spPr>
        </p:pic>
        <p:pic>
          <p:nvPicPr>
            <p:cNvPr id="12" name="図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93144" y="57611"/>
              <a:ext cx="504000" cy="504000"/>
            </a:xfrm>
            <a:prstGeom prst="rect">
              <a:avLst/>
            </a:prstGeom>
          </p:spPr>
        </p:pic>
      </p:grpSp>
      <p:grpSp>
        <p:nvGrpSpPr>
          <p:cNvPr id="13" name="グループ化 12"/>
          <p:cNvGrpSpPr/>
          <p:nvPr/>
        </p:nvGrpSpPr>
        <p:grpSpPr>
          <a:xfrm>
            <a:off x="5329499" y="1735680"/>
            <a:ext cx="2544461" cy="438167"/>
            <a:chOff x="8534182" y="116202"/>
            <a:chExt cx="2834022" cy="477215"/>
          </a:xfrm>
        </p:grpSpPr>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534182" y="116202"/>
              <a:ext cx="468000" cy="468000"/>
            </a:xfrm>
            <a:prstGeom prst="rect">
              <a:avLst/>
            </a:prstGeom>
          </p:spPr>
        </p:pic>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09215" y="125049"/>
              <a:ext cx="468000" cy="468000"/>
            </a:xfrm>
            <a:prstGeom prst="rect">
              <a:avLst/>
            </a:prstGeom>
          </p:spPr>
        </p:pic>
        <p:pic>
          <p:nvPicPr>
            <p:cNvPr id="16" name="図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84641" y="125417"/>
              <a:ext cx="468000" cy="468000"/>
            </a:xfrm>
            <a:prstGeom prst="rect">
              <a:avLst/>
            </a:prstGeom>
          </p:spPr>
        </p:pic>
        <p:pic>
          <p:nvPicPr>
            <p:cNvPr id="17" name="図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38221" y="121590"/>
              <a:ext cx="468000" cy="468000"/>
            </a:xfrm>
            <a:prstGeom prst="rect">
              <a:avLst/>
            </a:prstGeom>
          </p:spPr>
        </p:pic>
        <p:grpSp>
          <p:nvGrpSpPr>
            <p:cNvPr id="18" name="グループ化 17"/>
            <p:cNvGrpSpPr/>
            <p:nvPr/>
          </p:nvGrpSpPr>
          <p:grpSpPr>
            <a:xfrm>
              <a:off x="10409366" y="125149"/>
              <a:ext cx="958838" cy="468000"/>
              <a:chOff x="10409366" y="125149"/>
              <a:chExt cx="958838" cy="468000"/>
            </a:xfrm>
          </p:grpSpPr>
          <p:pic>
            <p:nvPicPr>
              <p:cNvPr id="19" name="図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883657" y="134371"/>
                <a:ext cx="484547" cy="449555"/>
              </a:xfrm>
              <a:prstGeom prst="rect">
                <a:avLst/>
              </a:prstGeom>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409366" y="125149"/>
                <a:ext cx="468000" cy="468000"/>
              </a:xfrm>
              <a:prstGeom prst="rect">
                <a:avLst/>
              </a:prstGeom>
            </p:spPr>
          </p:pic>
        </p:grpSp>
      </p:grpSp>
      <p:sp>
        <p:nvSpPr>
          <p:cNvPr id="21" name="テキスト ボックス 20"/>
          <p:cNvSpPr txBox="1"/>
          <p:nvPr/>
        </p:nvSpPr>
        <p:spPr>
          <a:xfrm>
            <a:off x="5966087" y="5337439"/>
            <a:ext cx="296322" cy="276999"/>
          </a:xfrm>
          <a:prstGeom prst="rect">
            <a:avLst/>
          </a:prstGeom>
          <a:noFill/>
        </p:spPr>
        <p:txBody>
          <a:bodyPr wrap="square" rtlCol="0">
            <a:spAutoFit/>
          </a:bodyPr>
          <a:lstStyle/>
          <a:p>
            <a:r>
              <a:rPr kumimoji="1" lang="ja-JP" altLang="en-US" sz="1200" dirty="0" smtClean="0">
                <a:latin typeface="HGS明朝E" panose="02020900000000000000" pitchFamily="18" charset="-128"/>
                <a:ea typeface="HGS明朝E" panose="02020900000000000000" pitchFamily="18" charset="-128"/>
              </a:rPr>
              <a:t>❶</a:t>
            </a:r>
            <a:endParaRPr kumimoji="1" lang="ja-JP" altLang="en-US" sz="1200" dirty="0">
              <a:latin typeface="HGS明朝E" panose="02020900000000000000" pitchFamily="18" charset="-128"/>
              <a:ea typeface="HGS明朝E" panose="02020900000000000000" pitchFamily="18" charset="-128"/>
            </a:endParaRPr>
          </a:p>
        </p:txBody>
      </p:sp>
      <p:sp>
        <p:nvSpPr>
          <p:cNvPr id="22" name="テキスト ボックス 21"/>
          <p:cNvSpPr txBox="1"/>
          <p:nvPr/>
        </p:nvSpPr>
        <p:spPr>
          <a:xfrm>
            <a:off x="7136951" y="5337440"/>
            <a:ext cx="296322" cy="276999"/>
          </a:xfrm>
          <a:prstGeom prst="rect">
            <a:avLst/>
          </a:prstGeom>
          <a:noFill/>
        </p:spPr>
        <p:txBody>
          <a:bodyPr wrap="square" rtlCol="0">
            <a:spAutoFit/>
          </a:bodyPr>
          <a:lstStyle/>
          <a:p>
            <a:r>
              <a:rPr kumimoji="1" lang="ja-JP" altLang="en-US" sz="1200" dirty="0" smtClean="0">
                <a:latin typeface="HGS明朝E" panose="02020900000000000000" pitchFamily="18" charset="-128"/>
                <a:ea typeface="HGS明朝E" panose="02020900000000000000" pitchFamily="18" charset="-128"/>
              </a:rPr>
              <a:t>❷</a:t>
            </a:r>
            <a:endParaRPr kumimoji="1" lang="ja-JP" altLang="en-US" sz="1200" dirty="0">
              <a:latin typeface="HGS明朝E" panose="02020900000000000000" pitchFamily="18" charset="-128"/>
              <a:ea typeface="HGS明朝E" panose="02020900000000000000" pitchFamily="18" charset="-128"/>
            </a:endParaRPr>
          </a:p>
        </p:txBody>
      </p:sp>
      <p:sp>
        <p:nvSpPr>
          <p:cNvPr id="23" name="テキスト ボックス 22"/>
          <p:cNvSpPr txBox="1"/>
          <p:nvPr/>
        </p:nvSpPr>
        <p:spPr>
          <a:xfrm>
            <a:off x="7459060" y="5651786"/>
            <a:ext cx="296322" cy="276999"/>
          </a:xfrm>
          <a:prstGeom prst="rect">
            <a:avLst/>
          </a:prstGeom>
          <a:noFill/>
        </p:spPr>
        <p:txBody>
          <a:bodyPr wrap="square" rtlCol="0">
            <a:spAutoFit/>
          </a:bodyPr>
          <a:lstStyle/>
          <a:p>
            <a:r>
              <a:rPr kumimoji="1" lang="ja-JP" altLang="en-US" sz="1200" dirty="0" smtClean="0">
                <a:latin typeface="HGS明朝E" panose="02020900000000000000" pitchFamily="18" charset="-128"/>
                <a:ea typeface="HGS明朝E" panose="02020900000000000000" pitchFamily="18" charset="-128"/>
              </a:rPr>
              <a:t>❸</a:t>
            </a:r>
            <a:endParaRPr kumimoji="1" lang="ja-JP" altLang="en-US" sz="1200" dirty="0">
              <a:latin typeface="HGS明朝E" panose="02020900000000000000" pitchFamily="18" charset="-128"/>
              <a:ea typeface="HGS明朝E" panose="02020900000000000000" pitchFamily="18" charset="-128"/>
            </a:endParaRPr>
          </a:p>
        </p:txBody>
      </p:sp>
      <p:sp>
        <p:nvSpPr>
          <p:cNvPr id="24" name="テキスト ボックス 23"/>
          <p:cNvSpPr txBox="1"/>
          <p:nvPr/>
        </p:nvSpPr>
        <p:spPr>
          <a:xfrm>
            <a:off x="8065242" y="5928785"/>
            <a:ext cx="296322" cy="276999"/>
          </a:xfrm>
          <a:prstGeom prst="rect">
            <a:avLst/>
          </a:prstGeom>
          <a:noFill/>
        </p:spPr>
        <p:txBody>
          <a:bodyPr wrap="square" rtlCol="0">
            <a:spAutoFit/>
          </a:bodyPr>
          <a:lstStyle/>
          <a:p>
            <a:r>
              <a:rPr kumimoji="1" lang="ja-JP" altLang="en-US" sz="1200" dirty="0" smtClean="0">
                <a:latin typeface="HGS明朝E" panose="02020900000000000000" pitchFamily="18" charset="-128"/>
                <a:ea typeface="HGS明朝E" panose="02020900000000000000" pitchFamily="18" charset="-128"/>
              </a:rPr>
              <a:t>❹</a:t>
            </a:r>
            <a:endParaRPr kumimoji="1" lang="ja-JP" altLang="en-US" sz="1200" dirty="0">
              <a:latin typeface="HGS明朝E" panose="02020900000000000000" pitchFamily="18" charset="-128"/>
              <a:ea typeface="HGS明朝E" panose="02020900000000000000" pitchFamily="18" charset="-128"/>
            </a:endParaRPr>
          </a:p>
        </p:txBody>
      </p:sp>
      <p:sp>
        <p:nvSpPr>
          <p:cNvPr id="25" name="テキスト ボックス 24"/>
          <p:cNvSpPr txBox="1"/>
          <p:nvPr/>
        </p:nvSpPr>
        <p:spPr>
          <a:xfrm>
            <a:off x="2108327" y="2215858"/>
            <a:ext cx="5114854" cy="923330"/>
          </a:xfrm>
          <a:prstGeom prst="rect">
            <a:avLst/>
          </a:prstGeom>
          <a:noFill/>
          <a:ln>
            <a:solidFill>
              <a:schemeClr val="tx1"/>
            </a:solidFill>
            <a:prstDash val="dash"/>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　あらゆる年齢のすべての人々の健康的な生活を確保し、福祉を推進</a:t>
            </a:r>
            <a:r>
              <a:rPr lang="ja-JP" altLang="en-US" sz="900" dirty="0" smtClean="0">
                <a:latin typeface="Meiryo UI" panose="020B0604030504040204" pitchFamily="50" charset="-128"/>
                <a:ea typeface="Meiryo UI" panose="020B0604030504040204" pitchFamily="50" charset="-128"/>
              </a:rPr>
              <a:t>する</a:t>
            </a:r>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　手ごろで信頼でき、持続可能かつ近代的なエネルギーへのアクセスを確保</a:t>
            </a:r>
            <a:r>
              <a:rPr lang="ja-JP" altLang="en-US" sz="900" dirty="0" smtClean="0">
                <a:latin typeface="Meiryo UI" panose="020B0604030504040204" pitchFamily="50" charset="-128"/>
                <a:ea typeface="Meiryo UI" panose="020B0604030504040204" pitchFamily="50" charset="-128"/>
              </a:rPr>
              <a:t>する</a:t>
            </a:r>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　レジリエントなインフラを整備し、持続可能な産業化を推進するとともに、イノベーションの拡大を</a:t>
            </a:r>
            <a:r>
              <a:rPr lang="ja-JP" altLang="en-US" sz="900" dirty="0" smtClean="0">
                <a:latin typeface="Meiryo UI" panose="020B0604030504040204" pitchFamily="50" charset="-128"/>
                <a:ea typeface="Meiryo UI" panose="020B0604030504040204" pitchFamily="50" charset="-128"/>
              </a:rPr>
              <a:t>図る</a:t>
            </a:r>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rPr>
              <a:t>　都市を包摂的、安全、レジリエントかつ持続可能に</a:t>
            </a:r>
            <a:r>
              <a:rPr lang="ja-JP" altLang="en-US" sz="900" dirty="0" smtClean="0">
                <a:latin typeface="Meiryo UI" panose="020B0604030504040204" pitchFamily="50" charset="-128"/>
                <a:ea typeface="Meiryo UI" panose="020B0604030504040204" pitchFamily="50" charset="-128"/>
              </a:rPr>
              <a:t>する</a:t>
            </a:r>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13</a:t>
            </a:r>
            <a:r>
              <a:rPr lang="ja-JP" altLang="en-US" sz="900" dirty="0">
                <a:latin typeface="Meiryo UI" panose="020B0604030504040204" pitchFamily="50" charset="-128"/>
                <a:ea typeface="Meiryo UI" panose="020B0604030504040204" pitchFamily="50" charset="-128"/>
              </a:rPr>
              <a:t>　気候変動とその影響に立ち向かうため、緊急対策を</a:t>
            </a:r>
            <a:r>
              <a:rPr lang="ja-JP" altLang="en-US" sz="900" dirty="0" smtClean="0">
                <a:latin typeface="Meiryo UI" panose="020B0604030504040204" pitchFamily="50" charset="-128"/>
                <a:ea typeface="Meiryo UI" panose="020B0604030504040204" pitchFamily="50" charset="-128"/>
              </a:rPr>
              <a:t>取る</a:t>
            </a:r>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目標</a:t>
            </a:r>
            <a:r>
              <a:rPr lang="en-US" altLang="ja-JP" sz="900" dirty="0">
                <a:latin typeface="Meiryo UI" panose="020B0604030504040204" pitchFamily="50" charset="-128"/>
                <a:ea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rPr>
              <a:t>　海洋と海洋資源を保全し、持続可能な形で利用</a:t>
            </a:r>
            <a:r>
              <a:rPr lang="ja-JP" altLang="en-US" sz="900" dirty="0" smtClean="0">
                <a:latin typeface="Meiryo UI" panose="020B0604030504040204" pitchFamily="50" charset="-128"/>
                <a:ea typeface="Meiryo UI" panose="020B0604030504040204" pitchFamily="50" charset="-128"/>
              </a:rPr>
              <a:t>する</a:t>
            </a:r>
            <a:endParaRPr lang="ja-JP" altLang="en-US" sz="900" dirty="0">
              <a:latin typeface="Meiryo UI" panose="020B0604030504040204" pitchFamily="50" charset="-128"/>
              <a:ea typeface="Meiryo UI" panose="020B0604030504040204" pitchFamily="50" charset="-128"/>
            </a:endParaRPr>
          </a:p>
        </p:txBody>
      </p:sp>
      <p:sp>
        <p:nvSpPr>
          <p:cNvPr id="26" name="スライド番号プレースホルダー 1"/>
          <p:cNvSpPr>
            <a:spLocks noGrp="1"/>
          </p:cNvSpPr>
          <p:nvPr>
            <p:ph type="sldNum" sz="quarter" idx="12"/>
          </p:nvPr>
        </p:nvSpPr>
        <p:spPr>
          <a:xfrm>
            <a:off x="7979135" y="6492875"/>
            <a:ext cx="984019" cy="365125"/>
          </a:xfrm>
        </p:spPr>
        <p:txBody>
          <a:bodyPr/>
          <a:lstStyle/>
          <a:p>
            <a:fld id="{139EBC2B-BF77-430A-B67D-4C5A4847E674}" type="slidenum">
              <a:rPr kumimoji="1" lang="ja-JP" altLang="en-US" sz="2400" smtClean="0"/>
              <a:t>8</a:t>
            </a:fld>
            <a:endParaRPr kumimoji="1" lang="ja-JP" altLang="en-US" sz="2400" dirty="0"/>
          </a:p>
        </p:txBody>
      </p:sp>
      <p:sp>
        <p:nvSpPr>
          <p:cNvPr id="27" name="テキスト ボックス 26"/>
          <p:cNvSpPr txBox="1"/>
          <p:nvPr/>
        </p:nvSpPr>
        <p:spPr>
          <a:xfrm>
            <a:off x="6258057" y="6559150"/>
            <a:ext cx="2402006" cy="246221"/>
          </a:xfrm>
          <a:prstGeom prst="rect">
            <a:avLst/>
          </a:prstGeom>
          <a:noFill/>
        </p:spPr>
        <p:txBody>
          <a:bodyPr wrap="square" rtlCol="0">
            <a:spAutoFit/>
          </a:bodyPr>
          <a:lstStyle/>
          <a:p>
            <a:pPr algn="r"/>
            <a:r>
              <a:rPr kumimoji="1" lang="ja-JP" altLang="en-US" sz="1000" b="1" dirty="0"/>
              <a:t>住宅まちづくり部</a:t>
            </a:r>
          </a:p>
        </p:txBody>
      </p:sp>
    </p:spTree>
    <p:extLst>
      <p:ext uri="{BB962C8B-B14F-4D97-AF65-F5344CB8AC3E}">
        <p14:creationId xmlns:p14="http://schemas.microsoft.com/office/powerpoint/2010/main" val="1210164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95818" y="3241572"/>
            <a:ext cx="3670436" cy="3597249"/>
          </a:xfrm>
          <a:prstGeom prst="roundRect">
            <a:avLst>
              <a:gd name="adj" fmla="val 2361"/>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3899532" y="671734"/>
            <a:ext cx="5176694" cy="6167087"/>
          </a:xfrm>
          <a:prstGeom prst="roundRect">
            <a:avLst>
              <a:gd name="adj" fmla="val 1629"/>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6"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95818" y="681260"/>
            <a:ext cx="3670436" cy="2405926"/>
          </a:xfrm>
          <a:prstGeom prst="roundRect">
            <a:avLst>
              <a:gd name="adj" fmla="val 2361"/>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56796" dir="1593903" algn="ctr" rotWithShape="0">
                    <a:srgbClr val="808080"/>
                  </a:outerShdw>
                </a:effectLst>
              </a14:hiddenEffects>
            </a:ext>
          </a:extLst>
        </p:spPr>
        <p:txBody>
          <a:bodyPr vert="horz" wrap="square" lIns="65314" tIns="32657" rIns="65314" bIns="32657" numCol="1" anchor="ctr"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1" name="テキスト ボックス 80">
            <a:extLst>
              <a:ext uri="{FF2B5EF4-FFF2-40B4-BE49-F238E27FC236}">
                <a16:creationId xmlns:a16="http://schemas.microsoft.com/office/drawing/2014/main" id="{ED433A61-DD04-461B-BC6B-3E99967B9AB8}"/>
              </a:ext>
            </a:extLst>
          </p:cNvPr>
          <p:cNvSpPr txBox="1"/>
          <p:nvPr/>
        </p:nvSpPr>
        <p:spPr>
          <a:xfrm>
            <a:off x="167095" y="3690123"/>
            <a:ext cx="3585413" cy="3208571"/>
          </a:xfrm>
          <a:prstGeom prst="rect">
            <a:avLst/>
          </a:prstGeom>
          <a:noFill/>
        </p:spPr>
        <p:txBody>
          <a:bodyPr wrap="square" rtlCol="0">
            <a:spAutoFit/>
          </a:bodyPr>
          <a:lstStyle/>
          <a:p>
            <a:pPr marL="0" marR="24040" lvl="0" indent="0" algn="just" defTabSz="914400" rtl="0" eaLnBrk="1" fontAlgn="auto" latinLnBrk="0" hangingPunct="1">
              <a:lnSpc>
                <a:spcPts val="857"/>
              </a:lnSpc>
              <a:spcBef>
                <a:spcPts val="286"/>
              </a:spcBef>
              <a:spcAft>
                <a:spcPts val="0"/>
              </a:spcAft>
              <a:buClrTx/>
              <a:buSzTx/>
              <a:buFontTx/>
              <a:buNone/>
              <a:tabLst/>
              <a:defRPr/>
            </a:pPr>
            <a:r>
              <a:rPr kumimoji="1" lang="ja-JP" altLang="en-US" sz="857" b="1" i="0" u="sng"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２．大阪府温暖化の防止等に関する条例（</a:t>
            </a:r>
            <a:r>
              <a:rPr kumimoji="1" lang="en-US" altLang="ja-JP" sz="857" b="1" i="0" u="sng"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2006</a:t>
            </a:r>
            <a:r>
              <a:rPr kumimoji="1" lang="ja-JP" altLang="en-US" sz="857" b="1" i="0" u="sng"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年４月施行）</a:t>
            </a:r>
          </a:p>
          <a:p>
            <a:pPr marL="0" marR="24040" lvl="0" indent="0" algn="r" defTabSz="914400" rtl="0" eaLnBrk="1" fontAlgn="auto" latinLnBrk="0" hangingPunct="1">
              <a:lnSpc>
                <a:spcPts val="643"/>
              </a:lnSpc>
              <a:spcBef>
                <a:spcPts val="143"/>
              </a:spcBef>
              <a:spcAft>
                <a:spcPts val="0"/>
              </a:spcAft>
              <a:buClrTx/>
              <a:buSzTx/>
              <a:buFontTx/>
              <a:buNone/>
              <a:tabLst/>
              <a:defRPr/>
            </a:pP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大阪市も同様の条例を有する</a:t>
            </a:r>
            <a:endParaRPr kumimoji="1" lang="en-US" altLang="ja-JP" sz="643"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00" rtl="0" eaLnBrk="1" fontAlgn="auto" latinLnBrk="0" hangingPunct="1">
              <a:lnSpc>
                <a:spcPts val="857"/>
              </a:lnSpc>
              <a:spcBef>
                <a:spcPts val="0"/>
              </a:spcBef>
              <a:spcAft>
                <a:spcPts val="0"/>
              </a:spcAft>
              <a:buClrTx/>
              <a:buSzTx/>
              <a:buFontTx/>
              <a:buNone/>
              <a:tabLst/>
              <a:defRPr/>
            </a:pPr>
            <a:r>
              <a:rPr kumimoji="1" lang="ja-JP" altLang="en-US" sz="8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～建築物の環境配慮に係る主な取組み～</a:t>
            </a:r>
            <a:r>
              <a:rPr kumimoji="1" lang="ja-JP" altLang="en-US"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endParaRPr kumimoji="1" lang="en-US" altLang="ja-JP" sz="714"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00" rtl="0" eaLnBrk="1" fontAlgn="auto" latinLnBrk="0" hangingPunct="1">
              <a:lnSpc>
                <a:spcPts val="857"/>
              </a:lnSpc>
              <a:spcBef>
                <a:spcPts val="286"/>
              </a:spcBef>
              <a:spcAft>
                <a:spcPts val="0"/>
              </a:spcAft>
              <a:buClrTx/>
              <a:buSzTx/>
              <a:buFontTx/>
              <a:buNone/>
              <a:tabLst/>
              <a:defRPr/>
            </a:pPr>
            <a:r>
              <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(1) </a:t>
            </a:r>
            <a:r>
              <a:rPr kumimoji="1" lang="ja-JP" altLang="en-US"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建築物環境計画書の届出</a:t>
            </a:r>
            <a:endPar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just" defTabSz="914418" rtl="0" eaLnBrk="1" fontAlgn="auto" latinLnBrk="0" hangingPunct="1">
              <a:lnSpc>
                <a:spcPts val="857"/>
              </a:lnSpc>
              <a:spcBef>
                <a:spcPts val="286"/>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2006</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年４月～</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5,000</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㎡超 → </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2012</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年７月～</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2,000</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㎡以上</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18" rtl="0" eaLnBrk="1" fontAlgn="auto" latinLnBrk="0" hangingPunct="1">
              <a:lnSpc>
                <a:spcPts val="857"/>
              </a:lnSpc>
              <a:spcBef>
                <a:spcPts val="286"/>
              </a:spcBef>
              <a:spcAft>
                <a:spcPts val="0"/>
              </a:spcAft>
              <a:buClrTx/>
              <a:buSzTx/>
              <a:buFontTx/>
              <a:buNone/>
              <a:tabLst/>
              <a:defRPr/>
            </a:pPr>
            <a:r>
              <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 </a:t>
            </a:r>
            <a:r>
              <a:rPr kumimoji="1" lang="ja-JP"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基準への適合</a:t>
            </a:r>
            <a:endPar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0" marR="24040" lvl="0" indent="0" algn="just" defTabSz="914418" rtl="0" eaLnBrk="1" fontAlgn="auto" latinLnBrk="0" hangingPunct="1">
              <a:lnSpc>
                <a:spcPts val="857"/>
              </a:lnSpc>
              <a:spcBef>
                <a:spcPts val="286"/>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82863" marR="24040" lvl="0" indent="-126003" algn="just" defTabSz="914418" rtl="0" eaLnBrk="1" fontAlgn="auto" latinLnBrk="0" hangingPunct="1">
              <a:lnSpc>
                <a:spcPts val="857"/>
              </a:lnSpc>
              <a:spcBef>
                <a:spcPts val="0"/>
              </a:spcBef>
              <a:spcAft>
                <a:spcPts val="0"/>
              </a:spcAft>
              <a:buClrTx/>
              <a:buSzTx/>
              <a:buFontTx/>
              <a:buNone/>
              <a:tabLst/>
              <a:defRPr/>
            </a:pPr>
            <a:endParaRPr kumimoji="1" lang="en-US" altLang="ja-JP" sz="571"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18" rtl="0" eaLnBrk="1" fontAlgn="auto" latinLnBrk="0" hangingPunct="1">
              <a:lnSpc>
                <a:spcPts val="857"/>
              </a:lnSpc>
              <a:spcBef>
                <a:spcPts val="429"/>
              </a:spcBef>
              <a:spcAft>
                <a:spcPts val="0"/>
              </a:spcAft>
              <a:buClrTx/>
              <a:buSzTx/>
              <a:buFontTx/>
              <a:buNone/>
              <a:tabLst/>
              <a:defRPr/>
            </a:pPr>
            <a:r>
              <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(3) </a:t>
            </a:r>
            <a:r>
              <a:rPr kumimoji="1" lang="ja-JP" altLang="en-US"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販売等の広告や工事現場への建築物環境性能表示</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l" defTabSz="914418" rtl="0" eaLnBrk="1" fontAlgn="auto" latinLnBrk="0" hangingPunct="1">
              <a:lnSpc>
                <a:spcPts val="857"/>
              </a:lnSpc>
              <a:spcBef>
                <a:spcPts val="214"/>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⇒建築物環境計画書の届出後、価格・間取りなどを記載した販売、賃貸広告は</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l" defTabSz="914418" rtl="0" eaLnBrk="1" fontAlgn="auto" latinLnBrk="0" hangingPunct="1">
              <a:lnSpc>
                <a:spcPts val="857"/>
              </a:lnSpc>
              <a:spcBef>
                <a:spcPts val="143"/>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建築物環境性能表示とその届出を義務化（</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2012</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7</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月～）</a:t>
            </a:r>
          </a:p>
          <a:p>
            <a:pPr marL="257148" marR="24040" lvl="0" indent="0" algn="just" defTabSz="914400" rtl="0" eaLnBrk="1" fontAlgn="auto" latinLnBrk="0" hangingPunct="1">
              <a:lnSpc>
                <a:spcPts val="857"/>
              </a:lnSpc>
              <a:spcBef>
                <a:spcPts val="214"/>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⇒工事現場への建築物環境性能表示の義務化（</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2018</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4</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月～）</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00" rtl="0" eaLnBrk="1" fontAlgn="auto" latinLnBrk="0" hangingPunct="1">
              <a:lnSpc>
                <a:spcPts val="857"/>
              </a:lnSpc>
              <a:spcBef>
                <a:spcPts val="429"/>
              </a:spcBef>
              <a:spcAft>
                <a:spcPts val="0"/>
              </a:spcAft>
              <a:buClrTx/>
              <a:buSzTx/>
              <a:buFontTx/>
              <a:buNone/>
              <a:tabLst/>
              <a:defRPr/>
            </a:pPr>
            <a:r>
              <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(4) </a:t>
            </a:r>
            <a:r>
              <a:rPr kumimoji="1" lang="ja-JP"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再生可能エネルギー利用設備の導入の検討</a:t>
            </a:r>
            <a:r>
              <a:rPr kumimoji="1" lang="ja-JP" altLang="en-US"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endPar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just" defTabSz="914400" rtl="0" eaLnBrk="1" fontAlgn="auto" latinLnBrk="0" hangingPunct="1">
              <a:lnSpc>
                <a:spcPts val="857"/>
              </a:lnSpc>
              <a:spcBef>
                <a:spcPts val="214"/>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⇒太陽光発電設備等の導入の検討義務化（</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2015</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4</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月～）　</a:t>
            </a:r>
            <a:r>
              <a:rPr kumimoji="1" lang="ja-JP" altLang="en-US" sz="8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endParaRPr kumimoji="1" lang="en-US" altLang="ja-JP" sz="8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180004" marR="24040" lvl="0" indent="-126003" algn="just" defTabSz="914400" rtl="0" eaLnBrk="1" fontAlgn="auto" latinLnBrk="0" hangingPunct="1">
              <a:lnSpc>
                <a:spcPts val="857"/>
              </a:lnSpc>
              <a:spcBef>
                <a:spcPts val="429"/>
              </a:spcBef>
              <a:spcAft>
                <a:spcPts val="0"/>
              </a:spcAft>
              <a:buClrTx/>
              <a:buSzTx/>
              <a:buFontTx/>
              <a:buNone/>
              <a:tabLst/>
              <a:defRPr/>
            </a:pPr>
            <a:r>
              <a:rPr kumimoji="1" lang="en-US" altLang="ja-JP"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(5) </a:t>
            </a:r>
            <a:r>
              <a:rPr kumimoji="1" lang="ja-JP" altLang="en-US" sz="857"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建築物の顕彰制度</a:t>
            </a:r>
            <a:r>
              <a:rPr kumimoji="1" lang="ja-JP" altLang="en-US" sz="8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endParaRPr kumimoji="1" lang="en-US" altLang="ja-JP" sz="8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just" defTabSz="914400" rtl="0" eaLnBrk="1" fontAlgn="auto" latinLnBrk="0" hangingPunct="1">
              <a:lnSpc>
                <a:spcPts val="857"/>
              </a:lnSpc>
              <a:spcBef>
                <a:spcPts val="71"/>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⇒おおさか環境にやさしい建築賞　 （</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2007</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年度～）</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a:p>
            <a:pPr marL="257148" marR="24040" lvl="0" indent="0" algn="l" defTabSz="914400" rtl="0" eaLnBrk="1" fontAlgn="auto" latinLnBrk="0" hangingPunct="1">
              <a:lnSpc>
                <a:spcPts val="857"/>
              </a:lnSpc>
              <a:spcBef>
                <a:spcPts val="0"/>
              </a:spcBef>
              <a:spcAft>
                <a:spcPts val="0"/>
              </a:spcAft>
              <a:buClrTx/>
              <a:buSzTx/>
              <a:buFontTx/>
              <a:buNone/>
              <a:tabLst/>
              <a:defRPr/>
            </a:pP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⇒おおさかストップ温暖化賞特別賞（愛称：“涼”デザイン建築賞）（</a:t>
            </a:r>
            <a:r>
              <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2019</a:t>
            </a:r>
            <a:r>
              <a:rPr kumimoji="1" lang="ja-JP" altLang="en-US"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年度～）</a:t>
            </a:r>
            <a:endParaRPr kumimoji="1" lang="en-US" altLang="ja-JP" sz="6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p:txBody>
      </p:sp>
      <p:sp>
        <p:nvSpPr>
          <p:cNvPr id="3" name="AutoShape 67">
            <a:extLst>
              <a:ext uri="{FF2B5EF4-FFF2-40B4-BE49-F238E27FC236}">
                <a16:creationId xmlns:a16="http://schemas.microsoft.com/office/drawing/2014/main" id="{828EC785-BC4C-4A36-B092-79666F6AD6CB}"/>
              </a:ext>
            </a:extLst>
          </p:cNvPr>
          <p:cNvSpPr>
            <a:spLocks noChangeArrowheads="1"/>
          </p:cNvSpPr>
          <p:nvPr/>
        </p:nvSpPr>
        <p:spPr bwMode="auto">
          <a:xfrm>
            <a:off x="95818" y="191410"/>
            <a:ext cx="8973648" cy="337906"/>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8100" cmpd="dbl" algn="ctr">
            <a:solidFill>
              <a:srgbClr val="000000"/>
            </a:solidFill>
            <a:round/>
            <a:headEnd/>
            <a:tailEnd/>
          </a:ln>
          <a:effectLst/>
        </p:spPr>
        <p:txBody>
          <a:bodyPr rot="0" vert="horz" wrap="square" lIns="25714" tIns="6350" rIns="25714" bIns="6350" anchor="ctr" anchorCtr="0" upright="1">
            <a:noAutofit/>
          </a:bodyPr>
          <a:lstStyle/>
          <a:p>
            <a:pPr marL="0" marR="0" lvl="0" indent="0" algn="l" defTabSz="914400" rtl="0" eaLnBrk="1" fontAlgn="auto" latinLnBrk="0" hangingPunct="1">
              <a:lnSpc>
                <a:spcPts val="1714"/>
              </a:lnSpc>
              <a:spcBef>
                <a:spcPts val="0"/>
              </a:spcBef>
              <a:spcAft>
                <a:spcPts val="0"/>
              </a:spcAft>
              <a:buClrTx/>
              <a:buSzTx/>
              <a:buFontTx/>
              <a:buNone/>
              <a:tabLst/>
              <a:defRPr/>
            </a:pPr>
            <a:r>
              <a:rPr kumimoji="1" lang="ja-JP" altLang="en-US" sz="1714"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　</a:t>
            </a:r>
            <a:r>
              <a:rPr kumimoji="1" lang="ja-JP" altLang="en-US" sz="1357"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建築物の環境配慮のあり方について</a:t>
            </a:r>
            <a:r>
              <a:rPr kumimoji="1" lang="ja-JP" altLang="en-US" sz="1143"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（部会</a:t>
            </a:r>
            <a:r>
              <a:rPr kumimoji="1" lang="ja-JP" altLang="en-US" sz="1143"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報告</a:t>
            </a:r>
            <a:r>
              <a:rPr kumimoji="1" lang="ja-JP" altLang="en-US" sz="1143"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a:rPr>
              <a:t>案</a:t>
            </a:r>
            <a:r>
              <a:rPr kumimoji="1" lang="ja-JP" altLang="en-US" sz="1143"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概要</a:t>
            </a:r>
            <a:r>
              <a:rPr kumimoji="1" lang="ja-JP" altLang="en-US" sz="1143"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rPr>
              <a:t>）</a:t>
            </a:r>
            <a:endParaRPr kumimoji="1" lang="en-US" altLang="ja-JP" sz="1143" b="1"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a:endParaRPr>
          </a:p>
        </p:txBody>
      </p:sp>
      <p:sp>
        <p:nvSpPr>
          <p:cNvPr id="5" name="四角形: 角を丸くする 34">
            <a:extLst>
              <a:ext uri="{FF2B5EF4-FFF2-40B4-BE49-F238E27FC236}">
                <a16:creationId xmlns:a16="http://schemas.microsoft.com/office/drawing/2014/main" id="{FE59779F-C1F2-4DF4-9CB2-A546140BDC4C}"/>
              </a:ext>
            </a:extLst>
          </p:cNvPr>
          <p:cNvSpPr/>
          <p:nvPr/>
        </p:nvSpPr>
        <p:spPr>
          <a:xfrm>
            <a:off x="226413" y="580272"/>
            <a:ext cx="1465267" cy="20519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Ⅰ</a:t>
            </a:r>
            <a:r>
              <a:rPr kumimoji="1" lang="ja-JP" altLang="en-US" sz="1000" b="1" i="0" u="none" strike="noStrike" kern="1200" cap="none" spc="0" normalizeH="0" baseline="0" noProof="0" dirty="0" err="1">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国の動き</a:t>
            </a:r>
          </a:p>
        </p:txBody>
      </p:sp>
      <p:graphicFrame>
        <p:nvGraphicFramePr>
          <p:cNvPr id="9" name="表 8">
            <a:extLst>
              <a:ext uri="{FF2B5EF4-FFF2-40B4-BE49-F238E27FC236}">
                <a16:creationId xmlns:a16="http://schemas.microsoft.com/office/drawing/2014/main" id="{0C8BC6B5-538D-4251-B2B6-E42ECF2FD19E}"/>
              </a:ext>
            </a:extLst>
          </p:cNvPr>
          <p:cNvGraphicFramePr>
            <a:graphicFrameLocks noGrp="1"/>
          </p:cNvGraphicFramePr>
          <p:nvPr>
            <p:extLst/>
          </p:nvPr>
        </p:nvGraphicFramePr>
        <p:xfrm>
          <a:off x="738851" y="4562172"/>
          <a:ext cx="2313712" cy="910610"/>
        </p:xfrm>
        <a:graphic>
          <a:graphicData uri="http://schemas.openxmlformats.org/drawingml/2006/table">
            <a:tbl>
              <a:tblPr firstRow="1" bandRow="1"/>
              <a:tblGrid>
                <a:gridCol w="129347">
                  <a:extLst>
                    <a:ext uri="{9D8B030D-6E8A-4147-A177-3AD203B41FA5}">
                      <a16:colId xmlns:a16="http://schemas.microsoft.com/office/drawing/2014/main" val="20000"/>
                    </a:ext>
                  </a:extLst>
                </a:gridCol>
                <a:gridCol w="450924">
                  <a:extLst>
                    <a:ext uri="{9D8B030D-6E8A-4147-A177-3AD203B41FA5}">
                      <a16:colId xmlns:a16="http://schemas.microsoft.com/office/drawing/2014/main" val="20001"/>
                    </a:ext>
                  </a:extLst>
                </a:gridCol>
                <a:gridCol w="741967">
                  <a:extLst>
                    <a:ext uri="{9D8B030D-6E8A-4147-A177-3AD203B41FA5}">
                      <a16:colId xmlns:a16="http://schemas.microsoft.com/office/drawing/2014/main" val="20002"/>
                    </a:ext>
                  </a:extLst>
                </a:gridCol>
                <a:gridCol w="991474">
                  <a:extLst>
                    <a:ext uri="{9D8B030D-6E8A-4147-A177-3AD203B41FA5}">
                      <a16:colId xmlns:a16="http://schemas.microsoft.com/office/drawing/2014/main" val="20003"/>
                    </a:ext>
                  </a:extLst>
                </a:gridCol>
              </a:tblGrid>
              <a:tr h="162654">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400" baseline="0" dirty="0">
                          <a:latin typeface="メイリオ" panose="020B0604030504040204" pitchFamily="50" charset="-128"/>
                          <a:ea typeface="メイリオ" panose="020B0604030504040204" pitchFamily="50" charset="-128"/>
                        </a:rPr>
                        <a:t>用途</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延べ面積</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の合計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建築物の環境配慮義務の</a:t>
                      </a:r>
                    </a:p>
                    <a:p>
                      <a:pPr algn="ctr"/>
                      <a:r>
                        <a:rPr lang="ja-JP" altLang="en-US" sz="400" baseline="0" dirty="0">
                          <a:solidFill>
                            <a:prstClr val="black"/>
                          </a:solidFill>
                          <a:latin typeface="メイリオ" panose="020B0604030504040204" pitchFamily="50" charset="-128"/>
                          <a:ea typeface="メイリオ" panose="020B0604030504040204" pitchFamily="50" charset="-128"/>
                        </a:rPr>
                        <a:t>省エネルギー基準適合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Bef>
                          <a:spcPts val="0"/>
                        </a:spcBef>
                      </a:pPr>
                      <a:endParaRPr kumimoji="1" lang="ja-JP" altLang="en-US" sz="105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0"/>
                  </a:ext>
                </a:extLst>
              </a:tr>
              <a:tr h="97340">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vMerge="1">
                  <a:txBody>
                    <a:bodyPr/>
                    <a:lstStyle/>
                    <a:p>
                      <a:pPr algn="ctr"/>
                      <a:endParaRPr kumimoji="1" lang="ja-JP" altLang="en-US" sz="1050" dirty="0">
                        <a:latin typeface="ＭＳ Ｐ明朝" panose="02020600040205080304" pitchFamily="18" charset="-128"/>
                        <a:ea typeface="ＭＳ Ｐ明朝" panose="02020600040205080304" pitchFamily="18" charset="-128"/>
                      </a:endParaRPr>
                    </a:p>
                  </a:txBody>
                  <a:tcPr anchor="ct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aseline="0" dirty="0">
                          <a:latin typeface="メイリオ" panose="020B0604030504040204" pitchFamily="50" charset="-128"/>
                          <a:ea typeface="メイリオ" panose="020B0604030504040204" pitchFamily="50" charset="-128"/>
                        </a:rPr>
                        <a:t>外皮（断熱・遮熱）</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一次エネルギー消費量（設備）</a:t>
                      </a:r>
                      <a:endParaRPr kumimoji="1" lang="en-US" altLang="ja-JP" sz="400" b="0" baseline="0" dirty="0">
                        <a:solidFill>
                          <a:schemeClr val="tx1"/>
                        </a:solidFill>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62654">
                <a:tc rowSpan="3">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r>
                        <a:rPr kumimoji="1" lang="ja-JP" altLang="en-US" sz="400" baseline="0" dirty="0">
                          <a:latin typeface="メイリオ" panose="020B0604030504040204" pitchFamily="50" charset="-128"/>
                          <a:ea typeface="メイリオ" panose="020B0604030504040204" pitchFamily="50" charset="-128"/>
                        </a:rPr>
                        <a:t>　　非住宅</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10,000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条例による義務</a:t>
                      </a:r>
                      <a:endParaRPr kumimoji="1" lang="en-US" altLang="ja-JP" sz="400" b="0" baseline="0" dirty="0">
                        <a:solidFill>
                          <a:schemeClr val="tx1"/>
                        </a:solidFill>
                        <a:latin typeface="メイリオ" panose="020B0604030504040204" pitchFamily="50" charset="-128"/>
                        <a:ea typeface="メイリオ" panose="020B0604030504040204" pitchFamily="50" charset="-128"/>
                      </a:endParaRPr>
                    </a:p>
                    <a:p>
                      <a:pPr algn="ctr">
                        <a:spcBef>
                          <a:spcPts val="0"/>
                        </a:spcBef>
                      </a:pPr>
                      <a:r>
                        <a:rPr kumimoji="1" lang="ja-JP" altLang="en-US" sz="400" b="0" baseline="0" dirty="0">
                          <a:solidFill>
                            <a:schemeClr val="tx1"/>
                          </a:solidFill>
                          <a:latin typeface="メイリオ" panose="020B0604030504040204" pitchFamily="50" charset="-128"/>
                          <a:ea typeface="メイリオ" panose="020B0604030504040204" pitchFamily="50" charset="-128"/>
                        </a:rPr>
                        <a:t>（</a:t>
                      </a:r>
                      <a:r>
                        <a:rPr kumimoji="1" lang="en-US" altLang="ja-JP" sz="400" b="0" baseline="0" dirty="0">
                          <a:solidFill>
                            <a:schemeClr val="tx1"/>
                          </a:solidFill>
                          <a:latin typeface="メイリオ" panose="020B0604030504040204" pitchFamily="50" charset="-128"/>
                          <a:ea typeface="メイリオ" panose="020B0604030504040204" pitchFamily="50" charset="-128"/>
                        </a:rPr>
                        <a:t>2015</a:t>
                      </a:r>
                      <a:r>
                        <a:rPr kumimoji="1" lang="ja-JP" altLang="en-US" sz="400" b="0" baseline="0" dirty="0">
                          <a:solidFill>
                            <a:schemeClr val="tx1"/>
                          </a:solidFill>
                          <a:latin typeface="メイリオ" panose="020B0604030504040204" pitchFamily="50" charset="-128"/>
                          <a:ea typeface="メイリオ" panose="020B0604030504040204" pitchFamily="50" charset="-128"/>
                        </a:rPr>
                        <a:t>年</a:t>
                      </a:r>
                      <a:r>
                        <a:rPr kumimoji="1" lang="en-US" altLang="ja-JP" sz="400" b="0" baseline="0" dirty="0">
                          <a:solidFill>
                            <a:schemeClr val="tx1"/>
                          </a:solidFill>
                          <a:latin typeface="メイリオ" panose="020B0604030504040204" pitchFamily="50" charset="-128"/>
                          <a:ea typeface="メイリオ" panose="020B0604030504040204" pitchFamily="50" charset="-128"/>
                        </a:rPr>
                        <a:t>4</a:t>
                      </a:r>
                      <a:r>
                        <a:rPr kumimoji="1" lang="ja-JP" altLang="en-US" sz="400" b="0" baseline="0" dirty="0">
                          <a:solidFill>
                            <a:schemeClr val="tx1"/>
                          </a:solidFill>
                          <a:latin typeface="メイリオ" panose="020B0604030504040204" pitchFamily="50" charset="-128"/>
                          <a:ea typeface="メイリオ" panose="020B0604030504040204" pitchFamily="50" charset="-128"/>
                        </a:rPr>
                        <a:t>月～）</a:t>
                      </a:r>
                      <a:endParaRPr kumimoji="1" lang="ja-JP" altLang="en-US" sz="400" b="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kumimoji="1" lang="ja-JP" altLang="en-US" sz="400" baseline="0" dirty="0">
                          <a:latin typeface="メイリオ" panose="020B0604030504040204" pitchFamily="50" charset="-128"/>
                          <a:ea typeface="メイリオ" panose="020B0604030504040204" pitchFamily="50" charset="-128"/>
                        </a:rPr>
                        <a:t>建築物省エネ法による義務</a:t>
                      </a:r>
                      <a:endParaRPr kumimoji="1" lang="en-US" altLang="ja-JP" sz="400" baseline="0" dirty="0">
                        <a:latin typeface="メイリオ" panose="020B0604030504040204" pitchFamily="50" charset="-128"/>
                        <a:ea typeface="メイリオ" panose="020B0604030504040204" pitchFamily="50" charset="-128"/>
                      </a:endParaRPr>
                    </a:p>
                    <a:p>
                      <a:pPr algn="ctr">
                        <a:tabLst>
                          <a:tab pos="533387" algn="l"/>
                        </a:tabLst>
                      </a:pPr>
                      <a:r>
                        <a:rPr kumimoji="1" lang="ja-JP" altLang="en-US" sz="400" baseline="0" dirty="0">
                          <a:latin typeface="メイリオ" panose="020B0604030504040204" pitchFamily="50" charset="-128"/>
                          <a:ea typeface="メイリオ" panose="020B0604030504040204" pitchFamily="50" charset="-128"/>
                        </a:rPr>
                        <a:t>（</a:t>
                      </a:r>
                      <a:r>
                        <a:rPr kumimoji="1" lang="en-US" altLang="ja-JP" sz="400" baseline="0" dirty="0">
                          <a:latin typeface="メイリオ" panose="020B0604030504040204" pitchFamily="50" charset="-128"/>
                          <a:ea typeface="メイリオ" panose="020B0604030504040204" pitchFamily="50" charset="-128"/>
                        </a:rPr>
                        <a:t>2017</a:t>
                      </a:r>
                      <a:r>
                        <a:rPr kumimoji="1" lang="ja-JP" altLang="en-US" sz="400" baseline="0" dirty="0" smtClean="0">
                          <a:latin typeface="メイリオ" panose="020B0604030504040204" pitchFamily="50" charset="-128"/>
                          <a:ea typeface="メイリオ" panose="020B0604030504040204" pitchFamily="50" charset="-128"/>
                        </a:rPr>
                        <a:t>年</a:t>
                      </a:r>
                      <a:r>
                        <a:rPr kumimoji="1" lang="en-US" altLang="ja-JP" sz="400" baseline="0" dirty="0" smtClean="0">
                          <a:latin typeface="メイリオ" panose="020B0604030504040204" pitchFamily="50" charset="-128"/>
                          <a:ea typeface="メイリオ" panose="020B0604030504040204" pitchFamily="50" charset="-128"/>
                        </a:rPr>
                        <a:t>4</a:t>
                      </a:r>
                      <a:r>
                        <a:rPr kumimoji="1" lang="ja-JP" altLang="en-US" sz="400" baseline="0" dirty="0" smtClean="0">
                          <a:latin typeface="メイリオ" panose="020B0604030504040204" pitchFamily="50" charset="-128"/>
                          <a:ea typeface="メイリオ" panose="020B0604030504040204" pitchFamily="50" charset="-128"/>
                        </a:rPr>
                        <a:t>月～）</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2"/>
                  </a:ext>
                </a:extLst>
              </a:tr>
              <a:tr h="162654">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2,000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条例による義務</a:t>
                      </a:r>
                    </a:p>
                    <a:p>
                      <a:pPr algn="ctr"/>
                      <a:r>
                        <a:rPr lang="ja-JP" altLang="en-US" sz="400" baseline="0" dirty="0">
                          <a:solidFill>
                            <a:prstClr val="black"/>
                          </a:solidFill>
                          <a:latin typeface="メイリオ" panose="020B0604030504040204" pitchFamily="50" charset="-128"/>
                          <a:ea typeface="メイリオ" panose="020B0604030504040204" pitchFamily="50" charset="-128"/>
                        </a:rPr>
                        <a:t>（</a:t>
                      </a:r>
                      <a:r>
                        <a:rPr lang="en-US" altLang="ja-JP" sz="400" baseline="0" dirty="0">
                          <a:solidFill>
                            <a:prstClr val="black"/>
                          </a:solidFill>
                          <a:latin typeface="メイリオ" panose="020B0604030504040204" pitchFamily="50" charset="-128"/>
                          <a:ea typeface="メイリオ" panose="020B0604030504040204" pitchFamily="50" charset="-128"/>
                        </a:rPr>
                        <a:t>2018</a:t>
                      </a:r>
                      <a:r>
                        <a:rPr lang="ja-JP" altLang="en-US" sz="400" baseline="0" dirty="0">
                          <a:solidFill>
                            <a:prstClr val="black"/>
                          </a:solidFill>
                          <a:latin typeface="メイリオ" panose="020B0604030504040204" pitchFamily="50" charset="-128"/>
                          <a:ea typeface="メイリオ" panose="020B0604030504040204" pitchFamily="50" charset="-128"/>
                        </a:rPr>
                        <a:t>年</a:t>
                      </a:r>
                      <a:r>
                        <a:rPr lang="en-US" altLang="ja-JP" sz="400" baseline="0" dirty="0">
                          <a:solidFill>
                            <a:prstClr val="black"/>
                          </a:solidFill>
                          <a:latin typeface="メイリオ" panose="020B0604030504040204" pitchFamily="50" charset="-128"/>
                          <a:ea typeface="メイリオ" panose="020B0604030504040204" pitchFamily="50" charset="-128"/>
                        </a:rPr>
                        <a:t>4</a:t>
                      </a:r>
                      <a:r>
                        <a:rPr lang="ja-JP" altLang="en-US" sz="400" baseline="0" dirty="0">
                          <a:solidFill>
                            <a:prstClr val="black"/>
                          </a:solidFill>
                          <a:latin typeface="メイリオ" panose="020B0604030504040204" pitchFamily="50" charset="-128"/>
                          <a:ea typeface="メイリオ" panose="020B0604030504040204" pitchFamily="50" charset="-128"/>
                        </a:rPr>
                        <a:t>月～）</a:t>
                      </a: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val="10003"/>
                  </a:ext>
                </a:extLst>
              </a:tr>
              <a:tr h="162654">
                <a:tc vMerge="1">
                  <a:txBody>
                    <a:bodyPr/>
                    <a:lstStyle/>
                    <a:p>
                      <a:pPr algn="ctr"/>
                      <a:endParaRPr kumimoji="1" lang="ja-JP" altLang="en-US" sz="900" dirty="0">
                        <a:latin typeface="メイリオ" panose="020B0604030504040204" pitchFamily="50" charset="-128"/>
                        <a:ea typeface="メイリオ" panose="020B0604030504040204" pitchFamily="50" charset="-128"/>
                      </a:endParaRPr>
                    </a:p>
                  </a:txBody>
                  <a:tcPr marL="59764" marR="59764" marT="29890" marB="29890" vert="eaVert" anchor="ctr">
                    <a:solidFill>
                      <a:srgbClr val="FFFFCC"/>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300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400" b="1"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ysClr val="windowText" lastClr="000000"/>
                      </a:solidFill>
                      <a:prstDash val="solid"/>
                      <a:round/>
                      <a:headEnd type="none" w="med" len="med"/>
                      <a:tailEnd type="none" w="med" len="me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tabLst>
                          <a:tab pos="533387" algn="l"/>
                        </a:tabLst>
                      </a:pPr>
                      <a:r>
                        <a:rPr lang="ja-JP" altLang="en-US" sz="400" baseline="0" dirty="0">
                          <a:latin typeface="メイリオ" panose="020B0604030504040204" pitchFamily="50" charset="-128"/>
                          <a:ea typeface="メイリオ" panose="020B0604030504040204" pitchFamily="50" charset="-128"/>
                        </a:rPr>
                        <a:t>建築物省エネ法による義務</a:t>
                      </a:r>
                      <a:endParaRPr lang="en-US" altLang="ja-JP" sz="400" baseline="0" dirty="0">
                        <a:latin typeface="メイリオ" panose="020B0604030504040204" pitchFamily="50" charset="-128"/>
                        <a:ea typeface="メイリオ" panose="020B0604030504040204" pitchFamily="50" charset="-128"/>
                      </a:endParaRPr>
                    </a:p>
                    <a:p>
                      <a:pPr algn="ctr">
                        <a:tabLst>
                          <a:tab pos="533387" algn="l"/>
                        </a:tabLst>
                      </a:pPr>
                      <a:r>
                        <a:rPr lang="ja-JP" altLang="en-US" sz="400" baseline="0" dirty="0">
                          <a:latin typeface="メイリオ" panose="020B0604030504040204" pitchFamily="50" charset="-128"/>
                          <a:ea typeface="メイリオ" panose="020B0604030504040204" pitchFamily="50" charset="-128"/>
                        </a:rPr>
                        <a:t>（</a:t>
                      </a:r>
                      <a:r>
                        <a:rPr lang="en-US" altLang="ja-JP" sz="400" baseline="0" dirty="0">
                          <a:latin typeface="メイリオ" panose="020B0604030504040204" pitchFamily="50" charset="-128"/>
                          <a:ea typeface="メイリオ" panose="020B0604030504040204" pitchFamily="50" charset="-128"/>
                        </a:rPr>
                        <a:t>2021</a:t>
                      </a:r>
                      <a:r>
                        <a:rPr lang="ja-JP" altLang="en-US" sz="400" baseline="0" dirty="0">
                          <a:latin typeface="メイリオ" panose="020B0604030504040204" pitchFamily="50" charset="-128"/>
                          <a:ea typeface="メイリオ" panose="020B0604030504040204" pitchFamily="50" charset="-128"/>
                        </a:rPr>
                        <a:t>年４月～）</a:t>
                      </a:r>
                      <a:endParaRPr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189696143"/>
                  </a:ext>
                </a:extLst>
              </a:tr>
              <a:tr h="16265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400" baseline="0" dirty="0">
                          <a:latin typeface="メイリオ" panose="020B0604030504040204" pitchFamily="50" charset="-128"/>
                          <a:ea typeface="メイリオ" panose="020B0604030504040204" pitchFamily="50" charset="-128"/>
                        </a:rPr>
                        <a:t>住宅</a:t>
                      </a:r>
                    </a:p>
                  </a:txBody>
                  <a:tcPr marL="32016" marR="32016" marT="16013" marB="1601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400" baseline="0" dirty="0">
                          <a:latin typeface="メイリオ" panose="020B0604030504040204" pitchFamily="50" charset="-128"/>
                          <a:ea typeface="メイリオ" panose="020B0604030504040204" pitchFamily="50" charset="-128"/>
                        </a:rPr>
                        <a:t>10,000</a:t>
                      </a:r>
                      <a:r>
                        <a:rPr kumimoji="1" lang="ja-JP" altLang="en-US" sz="400" baseline="0" dirty="0">
                          <a:latin typeface="メイリオ" panose="020B0604030504040204" pitchFamily="50" charset="-128"/>
                          <a:ea typeface="メイリオ" panose="020B0604030504040204" pitchFamily="50" charset="-128"/>
                        </a:rPr>
                        <a:t>㎡</a:t>
                      </a:r>
                      <a:endParaRPr kumimoji="1" lang="en-US" altLang="ja-JP" sz="400" baseline="0" dirty="0">
                        <a:latin typeface="メイリオ" panose="020B0604030504040204" pitchFamily="50" charset="-128"/>
                        <a:ea typeface="メイリオ" panose="020B0604030504040204" pitchFamily="50"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400" baseline="0" dirty="0">
                          <a:latin typeface="メイリオ" panose="020B0604030504040204" pitchFamily="50" charset="-128"/>
                          <a:ea typeface="メイリオ" panose="020B0604030504040204" pitchFamily="50" charset="-128"/>
                        </a:rPr>
                        <a:t>以上</a:t>
                      </a:r>
                      <a:endParaRPr kumimoji="1" lang="en-US" altLang="ja-JP" sz="400" baseline="0" dirty="0">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lang="ja-JP" altLang="en-US" sz="400" baseline="0" dirty="0">
                          <a:solidFill>
                            <a:prstClr val="black"/>
                          </a:solidFill>
                          <a:latin typeface="メイリオ" panose="020B0604030504040204" pitchFamily="50" charset="-128"/>
                          <a:ea typeface="メイリオ" panose="020B0604030504040204" pitchFamily="50" charset="-128"/>
                        </a:rPr>
                        <a:t>条例による義務（</a:t>
                      </a:r>
                      <a:r>
                        <a:rPr lang="en-US" altLang="ja-JP" sz="400" baseline="0" dirty="0">
                          <a:solidFill>
                            <a:prstClr val="black"/>
                          </a:solidFill>
                          <a:latin typeface="メイリオ" panose="020B0604030504040204" pitchFamily="50" charset="-128"/>
                          <a:ea typeface="メイリオ" panose="020B0604030504040204" pitchFamily="50" charset="-128"/>
                        </a:rPr>
                        <a:t>2018</a:t>
                      </a:r>
                      <a:r>
                        <a:rPr lang="ja-JP" altLang="en-US" sz="400" baseline="0" dirty="0">
                          <a:solidFill>
                            <a:prstClr val="black"/>
                          </a:solidFill>
                          <a:latin typeface="メイリオ" panose="020B0604030504040204" pitchFamily="50" charset="-128"/>
                          <a:ea typeface="メイリオ" panose="020B0604030504040204" pitchFamily="50" charset="-128"/>
                        </a:rPr>
                        <a:t>年</a:t>
                      </a:r>
                      <a:r>
                        <a:rPr lang="en-US" altLang="ja-JP" sz="400" baseline="0" dirty="0">
                          <a:solidFill>
                            <a:prstClr val="black"/>
                          </a:solidFill>
                          <a:latin typeface="メイリオ" panose="020B0604030504040204" pitchFamily="50" charset="-128"/>
                          <a:ea typeface="メイリオ" panose="020B0604030504040204" pitchFamily="50" charset="-128"/>
                        </a:rPr>
                        <a:t>4</a:t>
                      </a:r>
                      <a:r>
                        <a:rPr lang="ja-JP" altLang="en-US" sz="400" baseline="0" dirty="0">
                          <a:solidFill>
                            <a:prstClr val="black"/>
                          </a:solidFill>
                          <a:latin typeface="メイリオ" panose="020B0604030504040204" pitchFamily="50" charset="-128"/>
                          <a:ea typeface="メイリオ" panose="020B0604030504040204" pitchFamily="50" charset="-128"/>
                        </a:rPr>
                        <a:t>月～）</a:t>
                      </a:r>
                    </a:p>
                    <a:p>
                      <a:pPr algn="ctr" defTabSz="960096">
                        <a:defRPr/>
                      </a:pPr>
                      <a:r>
                        <a:rPr lang="ja-JP" altLang="en-US" sz="400" baseline="0" dirty="0">
                          <a:solidFill>
                            <a:prstClr val="black"/>
                          </a:solidFill>
                          <a:latin typeface="メイリオ" panose="020B0604030504040204" pitchFamily="50" charset="-128"/>
                          <a:ea typeface="メイリオ" panose="020B0604030504040204" pitchFamily="50" charset="-128"/>
                        </a:rPr>
                        <a:t>（高さ</a:t>
                      </a:r>
                      <a:r>
                        <a:rPr lang="en-US" altLang="ja-JP" sz="400" baseline="0" dirty="0">
                          <a:solidFill>
                            <a:prstClr val="black"/>
                          </a:solidFill>
                          <a:latin typeface="メイリオ" panose="020B0604030504040204" pitchFamily="50" charset="-128"/>
                          <a:ea typeface="メイリオ" panose="020B0604030504040204" pitchFamily="50" charset="-128"/>
                        </a:rPr>
                        <a:t>60m</a:t>
                      </a:r>
                      <a:r>
                        <a:rPr lang="ja-JP" altLang="en-US" sz="400" baseline="0" dirty="0">
                          <a:solidFill>
                            <a:prstClr val="black"/>
                          </a:solidFill>
                          <a:latin typeface="メイリオ" panose="020B0604030504040204" pitchFamily="50" charset="-128"/>
                          <a:ea typeface="メイリオ" panose="020B0604030504040204" pitchFamily="50" charset="-128"/>
                        </a:rPr>
                        <a:t>超に限る）</a:t>
                      </a:r>
                      <a:endParaRPr lang="en-US" altLang="ja-JP" sz="400" baseline="0" dirty="0">
                        <a:solidFill>
                          <a:prstClr val="black"/>
                        </a:solidFill>
                        <a:latin typeface="メイリオ" panose="020B0604030504040204" pitchFamily="50" charset="-128"/>
                        <a:ea typeface="メイリオ" panose="020B0604030504040204" pitchFamily="50" charset="-128"/>
                      </a:endParaRPr>
                    </a:p>
                  </a:txBody>
                  <a:tcPr marL="32016" marR="32016" marT="16013" marB="160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hMerge="1">
                  <a:txBody>
                    <a:bodyPr/>
                    <a:lstStyle/>
                    <a:p>
                      <a:pPr algn="ctr">
                        <a:lnSpc>
                          <a:spcPts val="300"/>
                        </a:lnSpc>
                        <a:spcBef>
                          <a:spcPts val="0"/>
                        </a:spcBef>
                      </a:pPr>
                      <a:endParaRPr kumimoji="1" lang="ja-JP" altLang="en-US" sz="900" dirty="0">
                        <a:latin typeface="ＭＳ Ｐ明朝" panose="02020600040205080304" pitchFamily="18" charset="-128"/>
                        <a:ea typeface="ＭＳ Ｐ明朝" panose="02020600040205080304" pitchFamily="18" charset="-128"/>
                      </a:endParaRPr>
                    </a:p>
                  </a:txBody>
                  <a:tcPr anchor="ctr"/>
                </a:tc>
                <a:extLst>
                  <a:ext uri="{0D108BD9-81ED-4DB2-BD59-A6C34878D82A}">
                    <a16:rowId xmlns:a16="http://schemas.microsoft.com/office/drawing/2014/main" val="10004"/>
                  </a:ext>
                </a:extLst>
              </a:tr>
            </a:tbl>
          </a:graphicData>
        </a:graphic>
      </p:graphicFrame>
      <p:sp>
        <p:nvSpPr>
          <p:cNvPr id="57" name="正方形/長方形 56">
            <a:extLst>
              <a:ext uri="{FF2B5EF4-FFF2-40B4-BE49-F238E27FC236}">
                <a16:creationId xmlns:a16="http://schemas.microsoft.com/office/drawing/2014/main" id="{099361CA-D317-46B1-B09F-D049165D7426}"/>
              </a:ext>
            </a:extLst>
          </p:cNvPr>
          <p:cNvSpPr/>
          <p:nvPr/>
        </p:nvSpPr>
        <p:spPr>
          <a:xfrm>
            <a:off x="5960726" y="506535"/>
            <a:ext cx="3070650" cy="692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4292" marR="0" lvl="0" indent="-360007" algn="l" defTabSz="914400" rtl="0" eaLnBrk="1" fontAlgn="auto" latinLnBrk="0" hangingPunct="1">
              <a:lnSpc>
                <a:spcPct val="100000"/>
              </a:lnSpc>
              <a:spcBef>
                <a:spcPts val="0"/>
              </a:spcBef>
              <a:spcAft>
                <a:spcPts val="0"/>
              </a:spcAft>
              <a:buClrTx/>
              <a:buSzTx/>
              <a:buFontTx/>
              <a:buNone/>
              <a:tabLst/>
              <a:defRPr/>
            </a:pPr>
            <a:endParaRPr kumimoji="1" lang="en-US" altLang="ja-JP" sz="5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34292" marR="0" lvl="0" indent="-360007" algn="l" defTabSz="914400" rtl="0" eaLnBrk="1" fontAlgn="auto" latinLnBrk="0" hangingPunct="1">
              <a:lnSpc>
                <a:spcPct val="100000"/>
              </a:lnSpc>
              <a:spcBef>
                <a:spcPts val="0"/>
              </a:spcBef>
              <a:spcAft>
                <a:spcPts val="0"/>
              </a:spcAft>
              <a:buClrTx/>
              <a:buSzTx/>
              <a:buFontTx/>
              <a:buNone/>
              <a:tabLst/>
              <a:defRPr/>
            </a:pPr>
            <a:r>
              <a:rPr kumimoji="1" lang="ja-JP" altLang="en-US" sz="57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p:cNvSpPr/>
          <p:nvPr/>
        </p:nvSpPr>
        <p:spPr>
          <a:xfrm>
            <a:off x="180841" y="726604"/>
            <a:ext cx="3726234" cy="2235740"/>
          </a:xfrm>
          <a:prstGeom prst="rect">
            <a:avLst/>
          </a:prstGeom>
          <a:noFill/>
        </p:spPr>
        <p:txBody>
          <a:bodyPr wrap="square">
            <a:spAutoFit/>
          </a:bodyPr>
          <a:lstStyle/>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◆パリ協定の採択を踏まえた、温室効果ガス削減目標</a:t>
            </a:r>
            <a:endPar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43"/>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年度に</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2013</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年度比</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％削減</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◆建築物省エネ法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(2015</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日に公布）</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◆「地球温暖化対策計画</a:t>
            </a:r>
            <a:r>
              <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(2016</a:t>
            </a: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月）」策定</a:t>
            </a:r>
            <a:endPar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⇒住宅・建築物分野（「業務その他部門」、「家庭部門」）　</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CO2</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排出量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年度に</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2013</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年度比約</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％削減</a:t>
            </a: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建築物省エネ法の改正</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2019</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年５月</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17</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日に公布）</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71"/>
              </a:spcBef>
              <a:spcAft>
                <a:spcPts val="0"/>
              </a:spcAft>
              <a:buClrTx/>
              <a:buSzTx/>
              <a:buFontTx/>
              <a:buNone/>
              <a:tabLst/>
              <a:defRPr/>
            </a:pP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地方の自然的社会的条件の特殊性により、省エネ基準のみによっては建築物の省エネ性能の</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確保が困難な場合、法律に基づく条例で省エネ基準に必要な事項を付加できる</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（建築基準法に基づく確認申請と連動）</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a:t>
            </a:r>
            <a:r>
              <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a:t>
            </a: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回臨時国会における菅首相所信表明演説</a:t>
            </a:r>
            <a:endPar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2050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年までに温室効果ガスの排出量実質ゼロ（</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◆脱炭素社会に向けた住宅・建築物の省エネ対策等のあり方検討会</a:t>
            </a:r>
            <a:endPar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⇒脱炭素社会の実現向けた住宅・建築物におけるハード・ソフト両面の取組と施策立案の</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方向性について議論（国土交通省・経済産業省・環境省</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省連携、</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月中旬より。計５回の予定）</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p:cNvSpPr/>
          <p:nvPr/>
        </p:nvSpPr>
        <p:spPr>
          <a:xfrm>
            <a:off x="171195" y="3318368"/>
            <a:ext cx="3472283" cy="422103"/>
          </a:xfrm>
          <a:prstGeom prst="rect">
            <a:avLst/>
          </a:prstGeom>
        </p:spPr>
        <p:txBody>
          <a:bodyPr wrap="square">
            <a:spAutoFit/>
          </a:bodyPr>
          <a:lstStyle/>
          <a:p>
            <a:pPr marL="0" marR="0" lvl="0" indent="0" algn="l" defTabSz="914400" rtl="0" eaLnBrk="1" fontAlgn="auto" latinLnBrk="0" hangingPunct="1">
              <a:lnSpc>
                <a:spcPts val="857"/>
              </a:lnSpc>
              <a:spcBef>
                <a:spcPts val="0"/>
              </a:spcBef>
              <a:spcAft>
                <a:spcPts val="0"/>
              </a:spcAft>
              <a:buClrTx/>
              <a:buSzTx/>
              <a:buFontTx/>
              <a:buNone/>
              <a:tabLst/>
              <a:defRPr/>
            </a:pPr>
            <a:r>
              <a:rPr kumimoji="1" lang="ja-JP" altLang="en-US" sz="857"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１．大阪府地球温暖化対策実行計画（区域施策編）</a:t>
            </a:r>
            <a:endParaRPr kumimoji="1" lang="en-US" altLang="ja-JP" sz="857"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857"/>
              </a:lnSpc>
              <a:spcBef>
                <a:spcPts val="0"/>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2015</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年３月策定 ⇒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2017</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月一部改定 ⇒ 次期実行計画</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2021</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月策定予定</a:t>
            </a:r>
            <a:endParaRPr kumimoji="1" lang="en-US" altLang="ja-JP" sz="643" b="0" i="0" u="none" strike="sng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43"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削減目標　</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年度の府域の温室効果ガス排出量を</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2013</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年度比で</a:t>
            </a:r>
            <a:r>
              <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40</a:t>
            </a:r>
            <a:r>
              <a:rPr kumimoji="1" lang="ja-JP" altLang="en-US"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％削減</a:t>
            </a:r>
            <a:endParaRPr kumimoji="1" lang="ja-JP" altLang="en-US" sz="571"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4" name="四角形: 角を丸くする 34">
            <a:extLst>
              <a:ext uri="{FF2B5EF4-FFF2-40B4-BE49-F238E27FC236}">
                <a16:creationId xmlns:a16="http://schemas.microsoft.com/office/drawing/2014/main" id="{FE59779F-C1F2-4DF4-9CB2-A546140BDC4C}"/>
              </a:ext>
            </a:extLst>
          </p:cNvPr>
          <p:cNvSpPr/>
          <p:nvPr/>
        </p:nvSpPr>
        <p:spPr>
          <a:xfrm>
            <a:off x="4040353" y="588602"/>
            <a:ext cx="3575947" cy="20571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Ⅲ</a:t>
            </a:r>
            <a:r>
              <a:rPr kumimoji="1" lang="ja-JP" altLang="en-US" sz="1000" b="1" i="0" u="none" strike="noStrike" kern="1200" cap="none" spc="0" normalizeH="0" baseline="0" noProof="0" dirty="0" err="1">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大阪府における今後の建築物の環境配慮のあり方について</a:t>
            </a:r>
          </a:p>
        </p:txBody>
      </p:sp>
      <p:sp>
        <p:nvSpPr>
          <p:cNvPr id="2" name="角丸四角形 1"/>
          <p:cNvSpPr/>
          <p:nvPr/>
        </p:nvSpPr>
        <p:spPr>
          <a:xfrm>
            <a:off x="755275" y="4814877"/>
            <a:ext cx="1357006" cy="31534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9" name="角丸四角形 58"/>
          <p:cNvSpPr/>
          <p:nvPr/>
        </p:nvSpPr>
        <p:spPr>
          <a:xfrm>
            <a:off x="738851" y="5305168"/>
            <a:ext cx="2346826" cy="16761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8" name="テキスト ボックス 67"/>
          <p:cNvSpPr txBox="1"/>
          <p:nvPr/>
        </p:nvSpPr>
        <p:spPr>
          <a:xfrm>
            <a:off x="3996364" y="1051678"/>
            <a:ext cx="5059263" cy="17174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 2050</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年脱炭素社会を見据え</a:t>
            </a: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2030</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年に向けた基本的な考え方</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全国に先駆けた建築物の環境配慮に関する条例の先進性を継続</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経済・環境の好循環を生み出すことが重要</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2050</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年脱炭素社会に相応しい残すべき良質な住宅・建築物のビジョンをもって、新築、既存ともに、</a:t>
            </a: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err="1">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86"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できるだけ</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早期に対策を講じる</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府民・事業者への啓発を行うとともに、規制については、タイミングを見極めたうえで実施</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27003" marR="0" lvl="0" indent="-127003" algn="l" defTabSz="914400" rtl="0" eaLnBrk="1" fontAlgn="auto" latinLnBrk="0" hangingPunct="1">
              <a:lnSpc>
                <a:spcPct val="100000"/>
              </a:lnSpc>
              <a:spcBef>
                <a:spcPts val="429"/>
              </a:spcBef>
              <a:spcAft>
                <a:spcPts val="0"/>
              </a:spcAft>
              <a:buClrTx/>
              <a:buSzTx/>
              <a:buFontTx/>
              <a:buNone/>
              <a:tabLst/>
              <a:defRPr/>
            </a:pP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非住宅に対する環境配慮</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7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府民・事業者に対し、建築物の環境性能の向上が経済の活性化にもつながることをわかりやすく普及啓発</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7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改正建築物省エネ法を踏まえた非住宅に対する規制</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 </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住宅に対する環境配慮</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7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府民に環境配慮した住宅の価値をわかりやすく普及啓発</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7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住宅に対する府独自の規制</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3" name="角丸四角形 62"/>
          <p:cNvSpPr/>
          <p:nvPr/>
        </p:nvSpPr>
        <p:spPr>
          <a:xfrm>
            <a:off x="3918027" y="2690759"/>
            <a:ext cx="1360424" cy="148078"/>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２．具体的施策</a:t>
            </a:r>
          </a:p>
        </p:txBody>
      </p:sp>
      <p:sp>
        <p:nvSpPr>
          <p:cNvPr id="100" name="テキスト ボックス 99"/>
          <p:cNvSpPr txBox="1"/>
          <p:nvPr/>
        </p:nvSpPr>
        <p:spPr>
          <a:xfrm>
            <a:off x="3996363" y="4539104"/>
            <a:ext cx="5066039" cy="10486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 </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普及啓発</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43"/>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①府民・事業者に対し、 ホームページ、チラシ、講習会等による啓発　　</a:t>
            </a:r>
            <a:r>
              <a:rPr kumimoji="1" lang="ja-JP" altLang="en-US"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85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126003" algn="l" defTabSz="914400" rtl="0" eaLnBrk="1" fontAlgn="auto" latinLnBrk="0" hangingPunct="1">
              <a:lnSpc>
                <a:spcPct val="100000"/>
              </a:lnSpc>
              <a:spcBef>
                <a:spcPts val="429"/>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②法に基づき義務となる建築士から建築主への説明時に、項目を追加（条例化を検討）</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建築物の省エネが地球環境に与える影響　　  </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86"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省エネ建築物の</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価値</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住宅の改修や新築における初期投資・ライフサイクルコストの費用対効果</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断熱性の向上と健康などに対する効果（専門的なアドバイスによる知見）　　 </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4" name="四角形: 角を丸くする 2">
            <a:extLst>
              <a:ext uri="{FF2B5EF4-FFF2-40B4-BE49-F238E27FC236}">
                <a16:creationId xmlns:a16="http://schemas.microsoft.com/office/drawing/2014/main" id="{DDFBC2D1-334E-4E0D-90BF-FD2FFC3DFCF6}"/>
              </a:ext>
            </a:extLst>
          </p:cNvPr>
          <p:cNvSpPr/>
          <p:nvPr/>
        </p:nvSpPr>
        <p:spPr>
          <a:xfrm>
            <a:off x="3918027" y="886201"/>
            <a:ext cx="1470755" cy="176469"/>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１．目指すべき方向性</a:t>
            </a:r>
          </a:p>
        </p:txBody>
      </p:sp>
      <p:sp>
        <p:nvSpPr>
          <p:cNvPr id="60" name="テキスト ボックス 59"/>
          <p:cNvSpPr txBox="1"/>
          <p:nvPr/>
        </p:nvSpPr>
        <p:spPr>
          <a:xfrm>
            <a:off x="3996364" y="2835563"/>
            <a:ext cx="5098357" cy="17284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 </a:t>
            </a: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条例による規制</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143"/>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①非住宅における法規制　による適合義務化 </a:t>
            </a:r>
            <a:endParaRPr kumimoji="1" lang="en-US" altLang="ja-JP" sz="786" b="1"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対象　　　 　延べ面積が一定規模以上（</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2,000㎡</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以上を予定）</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付加基準 　外皮性能</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②住宅における府独自規制による適合義務化の拡大 </a:t>
            </a:r>
            <a:endParaRPr kumimoji="1" lang="en-US" altLang="ja-JP" sz="786" b="1"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対象　　 一定の住戸面積、かつ一定規模の住戸数以上の住棟</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（住戸面積の平均が</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㎡以上、かつ</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戸以上の住棟を予定）</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適合基準   外皮性能、一次エネルギー消費量</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429"/>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③再生可能エネルギー利用設備の府独自規制による導入義務化 </a:t>
            </a:r>
            <a:endParaRPr kumimoji="1" lang="en-US" altLang="ja-JP" sz="786" b="1" i="0" u="none" strike="noStrike" kern="120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143"/>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対象    延べ面積が一定規模以上の非住宅・住宅（</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2,000</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㎡以上を予定）</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内容　  建物及び敷地内に固定されている太陽光発電設備等　</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31433" marR="0" lvl="0" indent="-126003" algn="l" defTabSz="914400" rtl="0" eaLnBrk="1" fontAlgn="auto" latinLnBrk="0" hangingPunct="1">
              <a:lnSpc>
                <a:spcPct val="100000"/>
              </a:lnSpc>
              <a:spcBef>
                <a:spcPts val="0"/>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立地を十分に考慮し、他の手法も含めた内容の検討が必要　</a:t>
            </a:r>
            <a:endParaRPr kumimoji="1" lang="en-US" altLang="ja-JP" sz="78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5" name="四角形: 角を丸くする 34">
            <a:extLst>
              <a:ext uri="{FF2B5EF4-FFF2-40B4-BE49-F238E27FC236}">
                <a16:creationId xmlns:a16="http://schemas.microsoft.com/office/drawing/2014/main" id="{FE59779F-C1F2-4DF4-9CB2-A546140BDC4C}"/>
              </a:ext>
            </a:extLst>
          </p:cNvPr>
          <p:cNvSpPr/>
          <p:nvPr/>
        </p:nvSpPr>
        <p:spPr>
          <a:xfrm>
            <a:off x="216768" y="3127251"/>
            <a:ext cx="1465267" cy="205194"/>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Ⅱ</a:t>
            </a:r>
            <a:r>
              <a:rPr kumimoji="1" lang="ja-JP" altLang="en-US" sz="1000" b="1" i="0" u="none" strike="noStrike" kern="1200" cap="none" spc="0" normalizeH="0" baseline="0" noProof="0" dirty="0" err="1">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a:t>
            </a:r>
            <a:r>
              <a:rPr kumimoji="1" lang="ja-JP" altLang="en-US" sz="1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Meiryo UI" panose="020B0604030504040204" pitchFamily="50" charset="-128"/>
                <a:ea typeface="Meiryo UI" panose="020B0604030504040204" pitchFamily="50" charset="-128"/>
                <a:cs typeface="+mn-cs"/>
              </a:rPr>
              <a:t>大阪府の取組み</a:t>
            </a:r>
          </a:p>
        </p:txBody>
      </p:sp>
      <p:sp>
        <p:nvSpPr>
          <p:cNvPr id="37" name="角丸四角形 16">
            <a:extLst>
              <a:ext uri="{FF2B5EF4-FFF2-40B4-BE49-F238E27FC236}">
                <a16:creationId xmlns:a16="http://schemas.microsoft.com/office/drawing/2014/main" id="{20DD72DD-54E5-41C5-9464-B7D8ACEA57B9}"/>
              </a:ext>
            </a:extLst>
          </p:cNvPr>
          <p:cNvSpPr>
            <a:spLocks noChangeArrowheads="1"/>
          </p:cNvSpPr>
          <p:nvPr/>
        </p:nvSpPr>
        <p:spPr bwMode="auto">
          <a:xfrm>
            <a:off x="4068887" y="5684566"/>
            <a:ext cx="4933549" cy="884695"/>
          </a:xfrm>
          <a:prstGeom prst="roundRect">
            <a:avLst>
              <a:gd name="adj" fmla="val 0"/>
            </a:avLst>
          </a:prstGeom>
          <a:ln w="9525" cmpd="dbl">
            <a:solidFill>
              <a:schemeClr val="accent1">
                <a:shade val="95000"/>
                <a:satMod val="105000"/>
              </a:schemeClr>
            </a:solidFill>
            <a:prstDash val="solid"/>
            <a:headEnd/>
            <a:tailEnd/>
          </a:ln>
        </p:spPr>
        <p:style>
          <a:lnRef idx="1">
            <a:schemeClr val="accent1"/>
          </a:lnRef>
          <a:fillRef idx="2">
            <a:schemeClr val="accent1"/>
          </a:fillRef>
          <a:effectRef idx="1">
            <a:schemeClr val="accent1"/>
          </a:effectRef>
          <a:fontRef idx="minor">
            <a:schemeClr val="dk1"/>
          </a:fontRef>
        </p:style>
        <p:txBody>
          <a:bodyPr vert="horz" wrap="square" lIns="65314" tIns="32657" rIns="65314" bIns="32657" numCol="1" anchor="ctr" anchorCtr="0" compatLnSpc="1">
            <a:prstTxWarp prst="textNoShape">
              <a:avLst/>
            </a:prstTxWarp>
          </a:bodyPr>
          <a:lstStyle/>
          <a:p>
            <a:pPr marL="0" marR="0" lvl="0" indent="0" algn="l" defTabSz="914400" rtl="0" eaLnBrk="1" fontAlgn="auto" latinLnBrk="0" hangingPunct="1">
              <a:lnSpc>
                <a:spcPct val="100000"/>
              </a:lnSpc>
              <a:spcBef>
                <a:spcPts val="429"/>
              </a:spcBef>
              <a:spcAft>
                <a:spcPts val="0"/>
              </a:spcAft>
              <a:buClrTx/>
              <a:buSzTx/>
              <a:buFontTx/>
              <a:buNone/>
              <a:tabLst/>
              <a:defRPr/>
            </a:pP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357"/>
              </a:lnSpc>
              <a:spcBef>
                <a:spcPts val="429"/>
              </a:spcBef>
              <a:spcAft>
                <a:spcPts val="0"/>
              </a:spcAft>
              <a:buClrTx/>
              <a:buSzTx/>
              <a:buFontTx/>
              <a:buNone/>
              <a:tabLst/>
              <a:defRPr/>
            </a:pPr>
            <a:r>
              <a:rPr kumimoji="1" lang="ja-JP" altLang="en-US"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実施時期</a:t>
            </a:r>
            <a:endParaRPr kumimoji="1" lang="en-US" altLang="ja-JP" sz="857"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214"/>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○条例による規制については、“規制の効果”や“達成すべき目標”に関するエビデンスを明らかにし、府民・事業者へ</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214"/>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説明できることを見極めた上で、実施</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214"/>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○府民・事業者に対する啓発は、速やかに実施</a:t>
            </a:r>
            <a:endParaRPr kumimoji="1" lang="en-US" altLang="ja-JP"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214"/>
              </a:spcBef>
              <a:spcAft>
                <a:spcPts val="0"/>
              </a:spcAft>
              <a:buClrTx/>
              <a:buSzTx/>
              <a:buFontTx/>
              <a:buNone/>
              <a:tabLst/>
              <a:defRPr/>
            </a:pPr>
            <a:r>
              <a:rPr kumimoji="1" lang="ja-JP" altLang="en-US" sz="78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○建築士から建築主への説明内容の追加は、建築関係団体等と連携し、実施　</a:t>
            </a:r>
            <a:endParaRPr kumimoji="1" lang="en-US" altLang="ja-JP" sz="643"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7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nvGrpSpPr>
          <p:cNvPr id="17" name="グループ化 16"/>
          <p:cNvGrpSpPr/>
          <p:nvPr/>
        </p:nvGrpSpPr>
        <p:grpSpPr>
          <a:xfrm>
            <a:off x="5796136" y="201229"/>
            <a:ext cx="2024301" cy="340868"/>
            <a:chOff x="8534182" y="116202"/>
            <a:chExt cx="2834022" cy="477215"/>
          </a:xfrm>
        </p:grpSpPr>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4182" y="116202"/>
              <a:ext cx="468000" cy="468000"/>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09215" y="125049"/>
              <a:ext cx="468000" cy="468000"/>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84641" y="125417"/>
              <a:ext cx="468000" cy="468000"/>
            </a:xfrm>
            <a:prstGeom prst="rect">
              <a:avLst/>
            </a:prstGeom>
          </p:spPr>
        </p:pic>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38221" y="121590"/>
              <a:ext cx="468000" cy="468000"/>
            </a:xfrm>
            <a:prstGeom prst="rect">
              <a:avLst/>
            </a:prstGeom>
          </p:spPr>
        </p:pic>
        <p:grpSp>
          <p:nvGrpSpPr>
            <p:cNvPr id="16" name="グループ化 15"/>
            <p:cNvGrpSpPr/>
            <p:nvPr/>
          </p:nvGrpSpPr>
          <p:grpSpPr>
            <a:xfrm>
              <a:off x="10409366" y="125149"/>
              <a:ext cx="958838" cy="468000"/>
              <a:chOff x="10409366" y="125149"/>
              <a:chExt cx="958838" cy="468000"/>
            </a:xfrm>
          </p:grpSpPr>
          <p:pic>
            <p:nvPicPr>
              <p:cNvPr id="98" name="図 9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883657" y="134371"/>
                <a:ext cx="484547" cy="449555"/>
              </a:xfrm>
              <a:prstGeom prst="rect">
                <a:avLst/>
              </a:prstGeom>
            </p:spPr>
          </p:pic>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409366" y="125149"/>
                <a:ext cx="468000" cy="468000"/>
              </a:xfrm>
              <a:prstGeom prst="rect">
                <a:avLst/>
              </a:prstGeom>
            </p:spPr>
          </p:pic>
        </p:grpSp>
      </p:grpSp>
      <p:sp>
        <p:nvSpPr>
          <p:cNvPr id="45" name="テキスト ボックス 44"/>
          <p:cNvSpPr txBox="1"/>
          <p:nvPr/>
        </p:nvSpPr>
        <p:spPr>
          <a:xfrm>
            <a:off x="5177123" y="2878910"/>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❶</a:t>
            </a:r>
          </a:p>
        </p:txBody>
      </p:sp>
      <p:sp>
        <p:nvSpPr>
          <p:cNvPr id="47" name="テキスト ボックス 46"/>
          <p:cNvSpPr txBox="1"/>
          <p:nvPr/>
        </p:nvSpPr>
        <p:spPr>
          <a:xfrm>
            <a:off x="6156801" y="2903540"/>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❷</a:t>
            </a:r>
          </a:p>
        </p:txBody>
      </p:sp>
      <p:sp>
        <p:nvSpPr>
          <p:cNvPr id="49" name="テキスト ボックス 48"/>
          <p:cNvSpPr txBox="1"/>
          <p:nvPr/>
        </p:nvSpPr>
        <p:spPr>
          <a:xfrm>
            <a:off x="6439713" y="3333207"/>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❸</a:t>
            </a:r>
          </a:p>
        </p:txBody>
      </p:sp>
      <p:sp>
        <p:nvSpPr>
          <p:cNvPr id="51" name="テキスト ボックス 50"/>
          <p:cNvSpPr txBox="1"/>
          <p:nvPr/>
        </p:nvSpPr>
        <p:spPr>
          <a:xfrm>
            <a:off x="6950646" y="3885371"/>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❹</a:t>
            </a:r>
          </a:p>
        </p:txBody>
      </p:sp>
      <p:sp>
        <p:nvSpPr>
          <p:cNvPr id="65" name="テキスト ボックス 64"/>
          <p:cNvSpPr txBox="1"/>
          <p:nvPr/>
        </p:nvSpPr>
        <p:spPr>
          <a:xfrm>
            <a:off x="457257" y="2210681"/>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❶</a:t>
            </a:r>
          </a:p>
        </p:txBody>
      </p:sp>
      <p:sp>
        <p:nvSpPr>
          <p:cNvPr id="66" name="テキスト ボックス 65"/>
          <p:cNvSpPr txBox="1"/>
          <p:nvPr/>
        </p:nvSpPr>
        <p:spPr>
          <a:xfrm>
            <a:off x="494078" y="4827879"/>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❷</a:t>
            </a:r>
          </a:p>
        </p:txBody>
      </p:sp>
      <p:sp>
        <p:nvSpPr>
          <p:cNvPr id="67" name="テキスト ボックス 66"/>
          <p:cNvSpPr txBox="1"/>
          <p:nvPr/>
        </p:nvSpPr>
        <p:spPr>
          <a:xfrm>
            <a:off x="494078" y="5276430"/>
            <a:ext cx="312388"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❸</a:t>
            </a:r>
          </a:p>
        </p:txBody>
      </p:sp>
      <p:sp>
        <p:nvSpPr>
          <p:cNvPr id="69" name="テキスト ボックス 68"/>
          <p:cNvSpPr txBox="1"/>
          <p:nvPr/>
        </p:nvSpPr>
        <p:spPr>
          <a:xfrm>
            <a:off x="2350680" y="6068514"/>
            <a:ext cx="211659" cy="2242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57" b="0" i="0" u="none" strike="noStrike" kern="1200" cap="none" spc="0" normalizeH="0" baseline="0" noProof="0" dirty="0">
                <a:ln>
                  <a:noFill/>
                </a:ln>
                <a:solidFill>
                  <a:prstClr val="black"/>
                </a:solidFill>
                <a:effectLst/>
                <a:uLnTx/>
                <a:uFillTx/>
                <a:latin typeface="HGS明朝E" panose="02020900000000000000" pitchFamily="18" charset="-128"/>
                <a:ea typeface="HGS明朝E" panose="02020900000000000000" pitchFamily="18" charset="-128"/>
                <a:cs typeface="+mn-cs"/>
              </a:rPr>
              <a:t>❹</a:t>
            </a:r>
          </a:p>
        </p:txBody>
      </p:sp>
      <p:sp>
        <p:nvSpPr>
          <p:cNvPr id="39" name="テキスト ボックス 5"/>
          <p:cNvSpPr txBox="1"/>
          <p:nvPr/>
        </p:nvSpPr>
        <p:spPr>
          <a:xfrm>
            <a:off x="7820437" y="191956"/>
            <a:ext cx="1255789" cy="337359"/>
          </a:xfrm>
          <a:prstGeom prst="rect">
            <a:avLst/>
          </a:prstGeom>
          <a:solidFill>
            <a:schemeClr val="bg1"/>
          </a:solidFill>
          <a:ln w="6350">
            <a:solidFill>
              <a:schemeClr val="tx1"/>
            </a:solidFill>
          </a:ln>
        </p:spPr>
        <p:txBody>
          <a:bodyPr wrap="square" rtlCol="0">
            <a:noAutofit/>
          </a:bodyPr>
          <a:lstStyle/>
          <a:p>
            <a:pPr marL="142875" marR="142875"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ゴシック" panose="020B0609070205080204" pitchFamily="49" charset="-128"/>
                <a:cs typeface="Times New Roman" panose="02020603050405020304" pitchFamily="18" charset="0"/>
              </a:rPr>
              <a:t>資料</a:t>
            </a:r>
            <a:r>
              <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ゴシック" panose="020B0609070205080204" pitchFamily="49" charset="-128"/>
                <a:cs typeface="Times New Roman" panose="02020603050405020304" pitchFamily="18" charset="0"/>
              </a:rPr>
              <a:t>2-2</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ゴシック" panose="020B0609070205080204" pitchFamily="49" charset="-128"/>
                <a:cs typeface="Times New Roman" panose="02020603050405020304" pitchFamily="18" charset="0"/>
              </a:rPr>
              <a:t>　　</a:t>
            </a:r>
            <a:endParaRPr kumimoji="1" lang="ja-JP" altLang="en-US" sz="1200" b="0" i="0" u="none" strike="noStrike" kern="1200" cap="none" spc="0" normalizeH="0" baseline="0" noProof="0" dirty="0">
              <a:ln>
                <a:noFill/>
              </a:ln>
              <a:solidFill>
                <a:srgbClr val="494949"/>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0" name="スライド番号プレースホルダー 1"/>
          <p:cNvSpPr>
            <a:spLocks noGrp="1"/>
          </p:cNvSpPr>
          <p:nvPr>
            <p:ph type="sldNum" sz="quarter" idx="12"/>
          </p:nvPr>
        </p:nvSpPr>
        <p:spPr>
          <a:xfrm>
            <a:off x="7956321" y="6483475"/>
            <a:ext cx="984019" cy="365125"/>
          </a:xfrm>
        </p:spPr>
        <p:txBody>
          <a:bodyPr/>
          <a:lstStyle/>
          <a:p>
            <a:fld id="{139EBC2B-BF77-430A-B67D-4C5A4847E674}" type="slidenum">
              <a:rPr kumimoji="1" lang="ja-JP" altLang="en-US" sz="2400" smtClean="0">
                <a:solidFill>
                  <a:schemeClr val="tx1"/>
                </a:solidFill>
              </a:rPr>
              <a:t>9</a:t>
            </a:fld>
            <a:endParaRPr kumimoji="1" lang="ja-JP" altLang="en-US" sz="2400" dirty="0">
              <a:solidFill>
                <a:schemeClr val="tx1"/>
              </a:solidFill>
            </a:endParaRPr>
          </a:p>
        </p:txBody>
      </p:sp>
    </p:spTree>
    <p:extLst>
      <p:ext uri="{BB962C8B-B14F-4D97-AF65-F5344CB8AC3E}">
        <p14:creationId xmlns:p14="http://schemas.microsoft.com/office/powerpoint/2010/main" val="1746182972"/>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5818</Words>
  <Application>Microsoft Office PowerPoint</Application>
  <PresentationFormat>画面に合わせる (4:3)</PresentationFormat>
  <Paragraphs>482</Paragraphs>
  <Slides>10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10</vt:i4>
      </vt:variant>
    </vt:vector>
  </HeadingPairs>
  <TitlesOfParts>
    <vt:vector size="22" baseType="lpstr">
      <vt:lpstr>HGS明朝E</vt:lpstr>
      <vt:lpstr>Meiryo UI</vt:lpstr>
      <vt:lpstr>ＭＳ Ｐゴシック</vt:lpstr>
      <vt:lpstr>ＭＳ ゴシック</vt:lpstr>
      <vt:lpstr>メイリオ</vt:lpstr>
      <vt:lpstr>游ゴシック</vt:lpstr>
      <vt:lpstr>Arial</vt:lpstr>
      <vt:lpstr>Calibri</vt:lpstr>
      <vt:lpstr>Calibri Light</vt:lpstr>
      <vt:lpstr>Times New Roman</vt:lpstr>
      <vt:lpstr>レトロスペクト</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2021-05-20T11:21:35Z</dcterms:created>
  <dcterms:modified xsi:type="dcterms:W3CDTF">2021-05-21T04:08:35Z</dcterms:modified>
</cp:coreProperties>
</file>