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535"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F2DCD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5" autoAdjust="0"/>
    <p:restoredTop sz="94054" autoAdjust="0"/>
  </p:normalViewPr>
  <p:slideViewPr>
    <p:cSldViewPr>
      <p:cViewPr varScale="1">
        <p:scale>
          <a:sx n="70" d="100"/>
          <a:sy n="70" d="100"/>
        </p:scale>
        <p:origin x="1584"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6BD9F36-EC6D-4D09-9C52-65A326917BFC}" type="datetimeFigureOut">
              <a:rPr kumimoji="1" lang="ja-JP" altLang="en-US" smtClean="0"/>
              <a:t>2021/5/20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6E357FA-411F-4FC9-AF18-ADDA284B3BC8}" type="slidenum">
              <a:rPr kumimoji="1" lang="ja-JP" altLang="en-US" smtClean="0"/>
              <a:t>‹#›</a:t>
            </a:fld>
            <a:endParaRPr kumimoji="1" lang="ja-JP" altLang="en-US"/>
          </a:p>
        </p:txBody>
      </p:sp>
    </p:spTree>
    <p:extLst>
      <p:ext uri="{BB962C8B-B14F-4D97-AF65-F5344CB8AC3E}">
        <p14:creationId xmlns:p14="http://schemas.microsoft.com/office/powerpoint/2010/main" val="21988120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6FDA77-1BB2-4267-8FFD-E8EAA26EDBBF}" type="slidenum">
              <a:rPr kumimoji="1" lang="ja-JP" altLang="en-US" smtClean="0"/>
              <a:t>1</a:t>
            </a:fld>
            <a:endParaRPr kumimoji="1" lang="ja-JP" altLang="en-US" dirty="0"/>
          </a:p>
        </p:txBody>
      </p:sp>
    </p:spTree>
    <p:extLst>
      <p:ext uri="{BB962C8B-B14F-4D97-AF65-F5344CB8AC3E}">
        <p14:creationId xmlns:p14="http://schemas.microsoft.com/office/powerpoint/2010/main" val="4293773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04072ED-3FF3-4409-A23D-37A4CE1EA7C1}" type="datetime1">
              <a:rPr kumimoji="1" lang="ja-JP" altLang="en-US" smtClean="0"/>
              <a:t>2021/5/20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335343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631794-86C1-4A0C-8920-EC36143F2F53}" type="datetime1">
              <a:rPr kumimoji="1" lang="ja-JP" altLang="en-US" smtClean="0"/>
              <a:t>2021/5/20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932235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7E944A9-296D-46B1-81ED-D4DE742A2F6F}" type="datetime1">
              <a:rPr kumimoji="1" lang="ja-JP" altLang="en-US" smtClean="0"/>
              <a:t>2021/5/20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91624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75781B-FA81-4EFE-940B-AEE4A1375D16}" type="datetime1">
              <a:rPr kumimoji="1" lang="ja-JP" altLang="en-US" smtClean="0"/>
              <a:t>2021/5/20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2738382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0B9E39-1419-4BFC-8AE0-04D482AACC2E}" type="datetime1">
              <a:rPr kumimoji="1" lang="ja-JP" altLang="en-US" smtClean="0"/>
              <a:t>2021/5/20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206218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A23152C-01C6-413D-B88F-0D3BC38B7697}" type="datetime1">
              <a:rPr kumimoji="1" lang="ja-JP" altLang="en-US" smtClean="0"/>
              <a:t>2021/5/20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86918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2DE5CD8-1AD6-495F-A388-A6BCA3F17820}" type="datetime1">
              <a:rPr kumimoji="1" lang="ja-JP" altLang="en-US" smtClean="0"/>
              <a:t>2021/5/20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237109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18B5E5-7A72-400B-9B84-EFA4B578FC4C}" type="datetime1">
              <a:rPr kumimoji="1" lang="ja-JP" altLang="en-US" smtClean="0"/>
              <a:t>2021/5/20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071540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2B10BF-A9E5-4847-8C44-78EB110D507C}" type="datetime1">
              <a:rPr kumimoji="1" lang="ja-JP" altLang="en-US" smtClean="0"/>
              <a:t>2021/5/20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508100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4D801E-B4A6-498E-8A8A-587FF41D0857}" type="datetime1">
              <a:rPr kumimoji="1" lang="ja-JP" altLang="en-US" smtClean="0"/>
              <a:t>2021/5/20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6788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8065B2-0B6B-48FC-AD03-144AD376A73E}" type="datetime1">
              <a:rPr kumimoji="1" lang="ja-JP" altLang="en-US" smtClean="0"/>
              <a:t>2021/5/20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3452032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72167-7608-457B-9C87-4FA503C6FCAC}" type="datetime1">
              <a:rPr kumimoji="1" lang="ja-JP" altLang="en-US" smtClean="0"/>
              <a:t>2021/5/20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63488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95818" y="3241572"/>
            <a:ext cx="3670436" cy="3597249"/>
          </a:xfrm>
          <a:prstGeom prst="roundRect">
            <a:avLst>
              <a:gd name="adj" fmla="val 2361"/>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65314" tIns="32657" rIns="65314" bIns="32657" numCol="1" anchor="ctr" anchorCtr="0" compatLnSpc="1">
            <a:prstTxWarp prst="textNoShape">
              <a:avLst/>
            </a:prstTxWarp>
          </a:bodyPr>
          <a:lstStyle/>
          <a:p>
            <a:endParaRPr lang="ja-JP" altLang="en-US" sz="1286"/>
          </a:p>
        </p:txBody>
      </p:sp>
      <p:sp>
        <p:nvSpPr>
          <p:cNvPr id="89"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3899532" y="671734"/>
            <a:ext cx="5176694" cy="6167087"/>
          </a:xfrm>
          <a:prstGeom prst="roundRect">
            <a:avLst>
              <a:gd name="adj" fmla="val 1629"/>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65314" tIns="32657" rIns="65314" bIns="32657" numCol="1" anchor="ctr" anchorCtr="0" compatLnSpc="1">
            <a:prstTxWarp prst="textNoShape">
              <a:avLst/>
            </a:prstTxWarp>
          </a:bodyPr>
          <a:lstStyle/>
          <a:p>
            <a:endParaRPr lang="ja-JP" altLang="en-US" sz="1286" dirty="0"/>
          </a:p>
        </p:txBody>
      </p:sp>
      <p:sp>
        <p:nvSpPr>
          <p:cNvPr id="86"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95818" y="681260"/>
            <a:ext cx="3670436" cy="2405926"/>
          </a:xfrm>
          <a:prstGeom prst="roundRect">
            <a:avLst>
              <a:gd name="adj" fmla="val 2361"/>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65314" tIns="32657" rIns="65314" bIns="32657" numCol="1" anchor="ctr" anchorCtr="0" compatLnSpc="1">
            <a:prstTxWarp prst="textNoShape">
              <a:avLst/>
            </a:prstTxWarp>
          </a:bodyPr>
          <a:lstStyle/>
          <a:p>
            <a:endParaRPr lang="ja-JP" altLang="en-US" sz="1286"/>
          </a:p>
        </p:txBody>
      </p:sp>
      <p:sp>
        <p:nvSpPr>
          <p:cNvPr id="81" name="テキスト ボックス 80">
            <a:extLst>
              <a:ext uri="{FF2B5EF4-FFF2-40B4-BE49-F238E27FC236}">
                <a16:creationId xmlns:a16="http://schemas.microsoft.com/office/drawing/2014/main" id="{ED433A61-DD04-461B-BC6B-3E99967B9AB8}"/>
              </a:ext>
            </a:extLst>
          </p:cNvPr>
          <p:cNvSpPr txBox="1"/>
          <p:nvPr/>
        </p:nvSpPr>
        <p:spPr>
          <a:xfrm>
            <a:off x="167095" y="3690123"/>
            <a:ext cx="3585413" cy="3208571"/>
          </a:xfrm>
          <a:prstGeom prst="rect">
            <a:avLst/>
          </a:prstGeom>
          <a:noFill/>
        </p:spPr>
        <p:txBody>
          <a:bodyPr wrap="square" rtlCol="0">
            <a:spAutoFit/>
          </a:bodyPr>
          <a:lstStyle/>
          <a:p>
            <a:pPr marR="24040" algn="just">
              <a:lnSpc>
                <a:spcPts val="857"/>
              </a:lnSpc>
              <a:spcBef>
                <a:spcPts val="286"/>
              </a:spcBef>
              <a:defRPr/>
            </a:pPr>
            <a:r>
              <a:rPr lang="ja-JP" altLang="en-US" sz="857" b="1" u="sng" kern="100" dirty="0">
                <a:solidFill>
                  <a:prstClr val="black"/>
                </a:solidFill>
                <a:latin typeface="Meiryo UI" panose="020B0604030504040204" pitchFamily="50" charset="-128"/>
                <a:ea typeface="Meiryo UI" panose="020B0604030504040204" pitchFamily="50" charset="-128"/>
                <a:cs typeface="Times New Roman"/>
              </a:rPr>
              <a:t>２．大阪府温暖化の防止等に関する条例（</a:t>
            </a:r>
            <a:r>
              <a:rPr lang="en-US" altLang="ja-JP" sz="857" b="1" u="sng" kern="100" dirty="0">
                <a:solidFill>
                  <a:prstClr val="black"/>
                </a:solidFill>
                <a:latin typeface="Meiryo UI" panose="020B0604030504040204" pitchFamily="50" charset="-128"/>
                <a:ea typeface="Meiryo UI" panose="020B0604030504040204" pitchFamily="50" charset="-128"/>
                <a:cs typeface="Times New Roman"/>
              </a:rPr>
              <a:t>2006</a:t>
            </a:r>
            <a:r>
              <a:rPr lang="ja-JP" altLang="en-US" sz="857" b="1" u="sng" kern="100" dirty="0">
                <a:solidFill>
                  <a:prstClr val="black"/>
                </a:solidFill>
                <a:latin typeface="Meiryo UI" panose="020B0604030504040204" pitchFamily="50" charset="-128"/>
                <a:ea typeface="Meiryo UI" panose="020B0604030504040204" pitchFamily="50" charset="-128"/>
                <a:cs typeface="Times New Roman"/>
              </a:rPr>
              <a:t>年４月施行）</a:t>
            </a:r>
          </a:p>
          <a:p>
            <a:pPr marR="24040" algn="r">
              <a:lnSpc>
                <a:spcPts val="643"/>
              </a:lnSpc>
              <a:spcBef>
                <a:spcPts val="143"/>
              </a:spcBef>
              <a:defRPr/>
            </a:pPr>
            <a:r>
              <a:rPr lang="en-US" altLang="ja-JP" sz="643" kern="100" dirty="0">
                <a:solidFill>
                  <a:prstClr val="black"/>
                </a:solidFill>
                <a:latin typeface="Meiryo UI" panose="020B0604030504040204" pitchFamily="50" charset="-128"/>
                <a:ea typeface="Meiryo UI" panose="020B0604030504040204" pitchFamily="50" charset="-128"/>
                <a:cs typeface="Times New Roman"/>
              </a:rPr>
              <a:t>※</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大阪市も同様の条例を有する</a:t>
            </a:r>
            <a:endParaRPr lang="en-US" altLang="ja-JP" sz="643" b="1" kern="100" dirty="0">
              <a:solidFill>
                <a:prstClr val="black"/>
              </a:solidFill>
              <a:latin typeface="Meiryo UI" panose="020B0604030504040204" pitchFamily="50" charset="-128"/>
              <a:ea typeface="Meiryo UI" panose="020B0604030504040204" pitchFamily="50" charset="-128"/>
              <a:cs typeface="Times New Roman"/>
            </a:endParaRPr>
          </a:p>
          <a:p>
            <a:pPr marL="180004" marR="24040" indent="-126003" algn="just">
              <a:lnSpc>
                <a:spcPts val="857"/>
              </a:lnSpc>
              <a:defRPr/>
            </a:pPr>
            <a:r>
              <a:rPr lang="ja-JP" altLang="en-US" sz="857" b="1" kern="100" dirty="0">
                <a:solidFill>
                  <a:prstClr val="black"/>
                </a:solidFill>
                <a:latin typeface="Meiryo UI" panose="020B0604030504040204" pitchFamily="50" charset="-128"/>
                <a:ea typeface="Meiryo UI" panose="020B0604030504040204" pitchFamily="50" charset="-128"/>
                <a:cs typeface="Times New Roman"/>
              </a:rPr>
              <a:t>～</a:t>
            </a:r>
            <a:r>
              <a:rPr lang="ja-JP" altLang="en-US" sz="857" b="1" kern="100" dirty="0">
                <a:latin typeface="Meiryo UI" panose="020B0604030504040204" pitchFamily="50" charset="-128"/>
                <a:ea typeface="Meiryo UI" panose="020B0604030504040204" pitchFamily="50" charset="-128"/>
                <a:cs typeface="Times New Roman"/>
              </a:rPr>
              <a:t>建築物の環境配慮に係る主な取組み～</a:t>
            </a:r>
            <a:r>
              <a:rPr lang="ja-JP" altLang="en-US" sz="857" kern="100" dirty="0">
                <a:latin typeface="Meiryo UI" panose="020B0604030504040204" pitchFamily="50" charset="-128"/>
                <a:ea typeface="Meiryo UI" panose="020B0604030504040204" pitchFamily="50" charset="-128"/>
                <a:cs typeface="Times New Roman"/>
              </a:rPr>
              <a:t>　　　　</a:t>
            </a:r>
            <a:endParaRPr lang="en-US" altLang="ja-JP" sz="714" kern="100" dirty="0">
              <a:solidFill>
                <a:prstClr val="black"/>
              </a:solidFill>
              <a:latin typeface="Meiryo UI" panose="020B0604030504040204" pitchFamily="50" charset="-128"/>
              <a:ea typeface="Meiryo UI" panose="020B0604030504040204" pitchFamily="50" charset="-128"/>
              <a:cs typeface="Times New Roman"/>
            </a:endParaRPr>
          </a:p>
          <a:p>
            <a:pPr marL="180004" marR="24040" indent="-126003" algn="just">
              <a:lnSpc>
                <a:spcPts val="857"/>
              </a:lnSpc>
              <a:spcBef>
                <a:spcPts val="286"/>
              </a:spcBef>
              <a:defRPr/>
            </a:pPr>
            <a:r>
              <a:rPr lang="en-US" altLang="ja-JP" sz="857" kern="100" dirty="0">
                <a:solidFill>
                  <a:prstClr val="black"/>
                </a:solidFill>
                <a:latin typeface="Meiryo UI" panose="020B0604030504040204" pitchFamily="50" charset="-128"/>
                <a:ea typeface="Meiryo UI" panose="020B0604030504040204" pitchFamily="50" charset="-128"/>
                <a:cs typeface="Times New Roman"/>
              </a:rPr>
              <a:t>(1) </a:t>
            </a:r>
            <a:r>
              <a:rPr lang="ja-JP" altLang="en-US" sz="857" kern="100" dirty="0">
                <a:solidFill>
                  <a:prstClr val="black"/>
                </a:solidFill>
                <a:latin typeface="Meiryo UI" panose="020B0604030504040204" pitchFamily="50" charset="-128"/>
                <a:ea typeface="Meiryo UI" panose="020B0604030504040204" pitchFamily="50" charset="-128"/>
                <a:cs typeface="Times New Roman"/>
              </a:rPr>
              <a:t>建築物環境計画書の届出</a:t>
            </a:r>
            <a:endParaRPr lang="en-US" altLang="ja-JP" sz="857" kern="100" dirty="0">
              <a:solidFill>
                <a:prstClr val="black"/>
              </a:solidFill>
              <a:latin typeface="Meiryo UI" panose="020B0604030504040204" pitchFamily="50" charset="-128"/>
              <a:ea typeface="Meiryo UI" panose="020B0604030504040204" pitchFamily="50" charset="-128"/>
              <a:cs typeface="Times New Roman"/>
            </a:endParaRPr>
          </a:p>
          <a:p>
            <a:pPr marL="257148" marR="24040" algn="just" defTabSz="914418">
              <a:lnSpc>
                <a:spcPts val="857"/>
              </a:lnSpc>
              <a:spcBef>
                <a:spcPts val="286"/>
              </a:spcBef>
              <a:defRPr/>
            </a:pPr>
            <a:r>
              <a:rPr lang="ja-JP" altLang="en-US" sz="643" kern="100" dirty="0">
                <a:solidFill>
                  <a:prstClr val="black"/>
                </a:solidFill>
                <a:latin typeface="Meiryo UI" panose="020B0604030504040204" pitchFamily="50" charset="-128"/>
                <a:ea typeface="Meiryo UI" panose="020B0604030504040204" pitchFamily="50" charset="-128"/>
                <a:cs typeface="Times New Roman"/>
              </a:rPr>
              <a:t>⇒</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2006</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年４月～</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5,000</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 ㎡超 → </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2012</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年７月～</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2,000</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㎡以上</a:t>
            </a:r>
            <a:endParaRPr lang="en-US" altLang="ja-JP" sz="643" kern="100" dirty="0">
              <a:solidFill>
                <a:prstClr val="black"/>
              </a:solidFill>
              <a:latin typeface="Meiryo UI" panose="020B0604030504040204" pitchFamily="50" charset="-128"/>
              <a:ea typeface="Meiryo UI" panose="020B0604030504040204" pitchFamily="50" charset="-128"/>
              <a:cs typeface="Times New Roman"/>
            </a:endParaRPr>
          </a:p>
          <a:p>
            <a:pPr marL="180004" marR="24040" indent="-126003" algn="just" defTabSz="914418">
              <a:lnSpc>
                <a:spcPts val="857"/>
              </a:lnSpc>
              <a:spcBef>
                <a:spcPts val="286"/>
              </a:spcBef>
              <a:defRPr/>
            </a:pPr>
            <a:r>
              <a:rPr lang="en-US" altLang="ja-JP" sz="857" kern="100" dirty="0">
                <a:solidFill>
                  <a:prstClr val="black"/>
                </a:solidFill>
                <a:latin typeface="Meiryo UI" panose="020B0604030504040204" pitchFamily="50" charset="-128"/>
                <a:ea typeface="Meiryo UI" panose="020B0604030504040204" pitchFamily="50" charset="-128"/>
                <a:cs typeface="Times New Roman"/>
              </a:rPr>
              <a:t>(2) </a:t>
            </a:r>
            <a:r>
              <a:rPr lang="ja-JP" altLang="ja-JP" sz="857" kern="100" dirty="0">
                <a:solidFill>
                  <a:prstClr val="black"/>
                </a:solidFill>
                <a:latin typeface="Meiryo UI" panose="020B0604030504040204" pitchFamily="50" charset="-128"/>
                <a:ea typeface="Meiryo UI" panose="020B0604030504040204" pitchFamily="50" charset="-128"/>
                <a:cs typeface="Times New Roman"/>
              </a:rPr>
              <a:t>基準への適合</a:t>
            </a:r>
            <a:endParaRPr lang="en-US" altLang="ja-JP" sz="857" kern="100" dirty="0">
              <a:solidFill>
                <a:prstClr val="black"/>
              </a:solidFill>
              <a:latin typeface="Meiryo UI" panose="020B0604030504040204" pitchFamily="50" charset="-128"/>
              <a:ea typeface="Meiryo UI" panose="020B0604030504040204" pitchFamily="50" charset="-128"/>
              <a:cs typeface="Times New Roman"/>
            </a:endParaRPr>
          </a:p>
          <a:p>
            <a:pPr marR="24040" algn="just" defTabSz="914418">
              <a:lnSpc>
                <a:spcPts val="857"/>
              </a:lnSpc>
              <a:spcBef>
                <a:spcPts val="286"/>
              </a:spcBef>
              <a:defRPr/>
            </a:pPr>
            <a:endParaRPr lang="en-US" altLang="ja-JP" sz="571" b="1" kern="100" dirty="0">
              <a:solidFill>
                <a:prstClr val="black"/>
              </a:solidFill>
              <a:latin typeface="Meiryo UI" panose="020B0604030504040204" pitchFamily="50" charset="-128"/>
              <a:ea typeface="Meiryo UI" panose="020B0604030504040204" pitchFamily="50" charset="-128"/>
              <a:cs typeface="Times New Roman"/>
            </a:endParaRPr>
          </a:p>
          <a:p>
            <a:pPr marR="24040" algn="just" defTabSz="914418">
              <a:lnSpc>
                <a:spcPts val="857"/>
              </a:lnSpc>
              <a:spcBef>
                <a:spcPts val="286"/>
              </a:spcBef>
              <a:defRPr/>
            </a:pPr>
            <a:endParaRPr lang="en-US" altLang="ja-JP" sz="571" b="1" kern="100" dirty="0">
              <a:solidFill>
                <a:prstClr val="black"/>
              </a:solidFill>
              <a:latin typeface="Meiryo UI" panose="020B0604030504040204" pitchFamily="50" charset="-128"/>
              <a:ea typeface="Meiryo UI" panose="020B0604030504040204" pitchFamily="50" charset="-128"/>
              <a:cs typeface="Times New Roman"/>
            </a:endParaRPr>
          </a:p>
          <a:p>
            <a:pPr marR="24040" algn="just" defTabSz="914418">
              <a:lnSpc>
                <a:spcPts val="857"/>
              </a:lnSpc>
              <a:spcBef>
                <a:spcPts val="286"/>
              </a:spcBef>
              <a:defRPr/>
            </a:pPr>
            <a:endParaRPr lang="en-US" altLang="ja-JP" sz="571" b="1" kern="100" dirty="0">
              <a:solidFill>
                <a:prstClr val="black"/>
              </a:solidFill>
              <a:latin typeface="Meiryo UI" panose="020B0604030504040204" pitchFamily="50" charset="-128"/>
              <a:ea typeface="Meiryo UI" panose="020B0604030504040204" pitchFamily="50" charset="-128"/>
              <a:cs typeface="Times New Roman"/>
            </a:endParaRPr>
          </a:p>
          <a:p>
            <a:pPr marR="24040" algn="just" defTabSz="914418">
              <a:lnSpc>
                <a:spcPts val="857"/>
              </a:lnSpc>
              <a:spcBef>
                <a:spcPts val="286"/>
              </a:spcBef>
              <a:defRPr/>
            </a:pPr>
            <a:endParaRPr lang="en-US" altLang="ja-JP" sz="571" b="1" kern="100" dirty="0">
              <a:solidFill>
                <a:prstClr val="black"/>
              </a:solidFill>
              <a:latin typeface="Meiryo UI" panose="020B0604030504040204" pitchFamily="50" charset="-128"/>
              <a:ea typeface="Meiryo UI" panose="020B0604030504040204" pitchFamily="50" charset="-128"/>
              <a:cs typeface="Times New Roman"/>
            </a:endParaRPr>
          </a:p>
          <a:p>
            <a:pPr marR="24040" algn="just" defTabSz="914418">
              <a:lnSpc>
                <a:spcPts val="857"/>
              </a:lnSpc>
              <a:spcBef>
                <a:spcPts val="286"/>
              </a:spcBef>
              <a:defRPr/>
            </a:pPr>
            <a:endParaRPr lang="en-US" altLang="ja-JP" sz="571" b="1" kern="100" dirty="0">
              <a:solidFill>
                <a:prstClr val="black"/>
              </a:solidFill>
              <a:latin typeface="Meiryo UI" panose="020B0604030504040204" pitchFamily="50" charset="-128"/>
              <a:ea typeface="Meiryo UI" panose="020B0604030504040204" pitchFamily="50" charset="-128"/>
              <a:cs typeface="Times New Roman"/>
            </a:endParaRPr>
          </a:p>
          <a:p>
            <a:pPr marR="24040" algn="just" defTabSz="914418">
              <a:lnSpc>
                <a:spcPts val="857"/>
              </a:lnSpc>
              <a:spcBef>
                <a:spcPts val="286"/>
              </a:spcBef>
              <a:defRPr/>
            </a:pPr>
            <a:endParaRPr lang="en-US" altLang="ja-JP" sz="571" b="1" kern="100" dirty="0">
              <a:solidFill>
                <a:prstClr val="black"/>
              </a:solidFill>
              <a:latin typeface="Meiryo UI" panose="020B0604030504040204" pitchFamily="50" charset="-128"/>
              <a:ea typeface="Meiryo UI" panose="020B0604030504040204" pitchFamily="50" charset="-128"/>
              <a:cs typeface="Times New Roman"/>
            </a:endParaRPr>
          </a:p>
          <a:p>
            <a:pPr marL="282863" marR="24040" indent="-126003" algn="just" defTabSz="914418">
              <a:lnSpc>
                <a:spcPts val="857"/>
              </a:lnSpc>
              <a:defRPr/>
            </a:pPr>
            <a:endParaRPr lang="en-US" altLang="ja-JP" sz="571" b="1" kern="100" dirty="0">
              <a:solidFill>
                <a:prstClr val="black"/>
              </a:solidFill>
              <a:latin typeface="Meiryo UI" panose="020B0604030504040204" pitchFamily="50" charset="-128"/>
              <a:ea typeface="Meiryo UI" panose="020B0604030504040204" pitchFamily="50" charset="-128"/>
              <a:cs typeface="Times New Roman"/>
            </a:endParaRPr>
          </a:p>
          <a:p>
            <a:pPr marL="180004" marR="24040" indent="-126003" algn="just" defTabSz="914418">
              <a:lnSpc>
                <a:spcPts val="857"/>
              </a:lnSpc>
              <a:spcBef>
                <a:spcPts val="429"/>
              </a:spcBef>
              <a:defRPr/>
            </a:pPr>
            <a:r>
              <a:rPr lang="en-US" altLang="ja-JP" sz="857" kern="100" dirty="0">
                <a:solidFill>
                  <a:prstClr val="black"/>
                </a:solidFill>
                <a:latin typeface="Meiryo UI" panose="020B0604030504040204" pitchFamily="50" charset="-128"/>
                <a:ea typeface="Meiryo UI" panose="020B0604030504040204" pitchFamily="50" charset="-128"/>
                <a:cs typeface="Times New Roman"/>
              </a:rPr>
              <a:t>(3) </a:t>
            </a:r>
            <a:r>
              <a:rPr lang="ja-JP" altLang="en-US" sz="857" kern="100" dirty="0">
                <a:solidFill>
                  <a:prstClr val="black"/>
                </a:solidFill>
                <a:latin typeface="Meiryo UI" panose="020B0604030504040204" pitchFamily="50" charset="-128"/>
                <a:ea typeface="Meiryo UI" panose="020B0604030504040204" pitchFamily="50" charset="-128"/>
                <a:cs typeface="Times New Roman"/>
              </a:rPr>
              <a:t>販売等の広告や工事現場への建築物環境性能表示</a:t>
            </a:r>
            <a:endParaRPr lang="en-US" altLang="ja-JP" sz="643" kern="100" dirty="0">
              <a:solidFill>
                <a:prstClr val="black"/>
              </a:solidFill>
              <a:latin typeface="Meiryo UI" panose="020B0604030504040204" pitchFamily="50" charset="-128"/>
              <a:ea typeface="Meiryo UI" panose="020B0604030504040204" pitchFamily="50" charset="-128"/>
              <a:cs typeface="Times New Roman"/>
            </a:endParaRPr>
          </a:p>
          <a:p>
            <a:pPr marL="257148" marR="24040" defTabSz="914418">
              <a:lnSpc>
                <a:spcPts val="857"/>
              </a:lnSpc>
              <a:spcBef>
                <a:spcPts val="214"/>
              </a:spcBef>
              <a:defRPr/>
            </a:pPr>
            <a:r>
              <a:rPr lang="ja-JP" altLang="en-US" sz="643" kern="100" dirty="0">
                <a:solidFill>
                  <a:prstClr val="black"/>
                </a:solidFill>
                <a:latin typeface="Meiryo UI" panose="020B0604030504040204" pitchFamily="50" charset="-128"/>
                <a:ea typeface="Meiryo UI" panose="020B0604030504040204" pitchFamily="50" charset="-128"/>
                <a:cs typeface="Times New Roman"/>
              </a:rPr>
              <a:t>⇒建築物環境計画書の届出後、価格・間取りなどを記載した販売、賃貸広告は</a:t>
            </a:r>
            <a:endParaRPr lang="en-US" altLang="ja-JP" sz="643" kern="100" dirty="0">
              <a:solidFill>
                <a:prstClr val="black"/>
              </a:solidFill>
              <a:latin typeface="Meiryo UI" panose="020B0604030504040204" pitchFamily="50" charset="-128"/>
              <a:ea typeface="Meiryo UI" panose="020B0604030504040204" pitchFamily="50" charset="-128"/>
              <a:cs typeface="Times New Roman"/>
            </a:endParaRPr>
          </a:p>
          <a:p>
            <a:pPr marL="257148" marR="24040" defTabSz="914418">
              <a:lnSpc>
                <a:spcPts val="857"/>
              </a:lnSpc>
              <a:spcBef>
                <a:spcPts val="143"/>
              </a:spcBef>
              <a:defRPr/>
            </a:pPr>
            <a:r>
              <a:rPr lang="ja-JP" altLang="en-US" sz="643" kern="100" dirty="0">
                <a:solidFill>
                  <a:prstClr val="black"/>
                </a:solidFill>
                <a:latin typeface="Meiryo UI" panose="020B0604030504040204" pitchFamily="50" charset="-128"/>
                <a:ea typeface="Meiryo UI" panose="020B0604030504040204" pitchFamily="50" charset="-128"/>
                <a:cs typeface="Times New Roman"/>
              </a:rPr>
              <a:t>　 建築物環境性能表示とその届出を義務化（</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2012</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年</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7</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月～）</a:t>
            </a:r>
          </a:p>
          <a:p>
            <a:pPr marL="257148" marR="24040" algn="just">
              <a:lnSpc>
                <a:spcPts val="857"/>
              </a:lnSpc>
              <a:spcBef>
                <a:spcPts val="214"/>
              </a:spcBef>
              <a:defRPr/>
            </a:pPr>
            <a:r>
              <a:rPr lang="ja-JP" altLang="en-US" sz="643" kern="100" dirty="0">
                <a:solidFill>
                  <a:prstClr val="black"/>
                </a:solidFill>
                <a:latin typeface="Meiryo UI" panose="020B0604030504040204" pitchFamily="50" charset="-128"/>
                <a:ea typeface="Meiryo UI" panose="020B0604030504040204" pitchFamily="50" charset="-128"/>
                <a:cs typeface="Times New Roman"/>
              </a:rPr>
              <a:t>⇒工事現場への建築物環境性能表示の義務化（</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2018</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年</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4</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月～）</a:t>
            </a:r>
            <a:endParaRPr lang="en-US" altLang="ja-JP" sz="643" kern="100" dirty="0">
              <a:solidFill>
                <a:prstClr val="black"/>
              </a:solidFill>
              <a:latin typeface="Meiryo UI" panose="020B0604030504040204" pitchFamily="50" charset="-128"/>
              <a:ea typeface="Meiryo UI" panose="020B0604030504040204" pitchFamily="50" charset="-128"/>
              <a:cs typeface="Times New Roman"/>
            </a:endParaRPr>
          </a:p>
          <a:p>
            <a:pPr marL="180004" marR="24040" indent="-126003" algn="just">
              <a:lnSpc>
                <a:spcPts val="857"/>
              </a:lnSpc>
              <a:spcBef>
                <a:spcPts val="429"/>
              </a:spcBef>
              <a:defRPr/>
            </a:pPr>
            <a:r>
              <a:rPr lang="en-US" altLang="ja-JP" sz="857" kern="100" dirty="0">
                <a:solidFill>
                  <a:prstClr val="black"/>
                </a:solidFill>
                <a:latin typeface="Meiryo UI" panose="020B0604030504040204" pitchFamily="50" charset="-128"/>
                <a:ea typeface="Meiryo UI" panose="020B0604030504040204" pitchFamily="50" charset="-128"/>
                <a:cs typeface="Times New Roman"/>
              </a:rPr>
              <a:t>(4) </a:t>
            </a:r>
            <a:r>
              <a:rPr lang="ja-JP" altLang="ja-JP" sz="857" kern="100" dirty="0">
                <a:solidFill>
                  <a:prstClr val="black"/>
                </a:solidFill>
                <a:latin typeface="Meiryo UI" panose="020B0604030504040204" pitchFamily="50" charset="-128"/>
                <a:ea typeface="Meiryo UI" panose="020B0604030504040204" pitchFamily="50" charset="-128"/>
                <a:cs typeface="Times New Roman"/>
              </a:rPr>
              <a:t>再生可能エネルギー利用設備の導入の検討</a:t>
            </a:r>
            <a:r>
              <a:rPr lang="ja-JP" altLang="en-US" sz="857" kern="100" dirty="0">
                <a:solidFill>
                  <a:prstClr val="black"/>
                </a:solidFill>
                <a:latin typeface="Meiryo UI" panose="020B0604030504040204" pitchFamily="50" charset="-128"/>
                <a:ea typeface="Meiryo UI" panose="020B0604030504040204" pitchFamily="50" charset="-128"/>
                <a:cs typeface="Times New Roman"/>
              </a:rPr>
              <a:t> </a:t>
            </a:r>
            <a:endParaRPr lang="en-US" altLang="ja-JP" sz="857" kern="100" dirty="0">
              <a:solidFill>
                <a:prstClr val="black"/>
              </a:solidFill>
              <a:latin typeface="Meiryo UI" panose="020B0604030504040204" pitchFamily="50" charset="-128"/>
              <a:ea typeface="Meiryo UI" panose="020B0604030504040204" pitchFamily="50" charset="-128"/>
              <a:cs typeface="Times New Roman"/>
            </a:endParaRPr>
          </a:p>
          <a:p>
            <a:pPr marL="257148" marR="24040" algn="just">
              <a:lnSpc>
                <a:spcPts val="857"/>
              </a:lnSpc>
              <a:spcBef>
                <a:spcPts val="214"/>
              </a:spcBef>
              <a:defRPr/>
            </a:pPr>
            <a:r>
              <a:rPr lang="ja-JP" altLang="en-US" sz="643" kern="100" dirty="0">
                <a:solidFill>
                  <a:prstClr val="black"/>
                </a:solidFill>
                <a:latin typeface="Meiryo UI" panose="020B0604030504040204" pitchFamily="50" charset="-128"/>
                <a:ea typeface="Meiryo UI" panose="020B0604030504040204" pitchFamily="50" charset="-128"/>
                <a:cs typeface="Times New Roman"/>
              </a:rPr>
              <a:t>⇒太陽光発電設備等の導入の検討義務化（</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2015</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年</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4</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月～）　</a:t>
            </a:r>
            <a:r>
              <a:rPr lang="ja-JP" altLang="en-US" sz="857" b="1" kern="100" dirty="0">
                <a:solidFill>
                  <a:prstClr val="black"/>
                </a:solidFill>
                <a:latin typeface="Meiryo UI" panose="020B0604030504040204" pitchFamily="50" charset="-128"/>
                <a:ea typeface="Meiryo UI" panose="020B0604030504040204" pitchFamily="50" charset="-128"/>
                <a:cs typeface="Times New Roman"/>
              </a:rPr>
              <a:t>　 </a:t>
            </a:r>
            <a:endParaRPr lang="en-US" altLang="ja-JP" sz="857" b="1" kern="100" dirty="0">
              <a:solidFill>
                <a:prstClr val="black"/>
              </a:solidFill>
              <a:latin typeface="Meiryo UI" panose="020B0604030504040204" pitchFamily="50" charset="-128"/>
              <a:ea typeface="Meiryo UI" panose="020B0604030504040204" pitchFamily="50" charset="-128"/>
              <a:cs typeface="Times New Roman"/>
            </a:endParaRPr>
          </a:p>
          <a:p>
            <a:pPr marL="180004" marR="24040" indent="-126003" algn="just">
              <a:lnSpc>
                <a:spcPts val="857"/>
              </a:lnSpc>
              <a:spcBef>
                <a:spcPts val="429"/>
              </a:spcBef>
              <a:defRPr/>
            </a:pPr>
            <a:r>
              <a:rPr lang="en-US" altLang="ja-JP" sz="857" kern="100" dirty="0">
                <a:solidFill>
                  <a:prstClr val="black"/>
                </a:solidFill>
                <a:latin typeface="Meiryo UI" panose="020B0604030504040204" pitchFamily="50" charset="-128"/>
                <a:ea typeface="Meiryo UI" panose="020B0604030504040204" pitchFamily="50" charset="-128"/>
                <a:cs typeface="Times New Roman"/>
              </a:rPr>
              <a:t>(5) </a:t>
            </a:r>
            <a:r>
              <a:rPr lang="ja-JP" altLang="en-US" sz="857" kern="100" dirty="0">
                <a:solidFill>
                  <a:prstClr val="black"/>
                </a:solidFill>
                <a:latin typeface="Meiryo UI" panose="020B0604030504040204" pitchFamily="50" charset="-128"/>
                <a:ea typeface="Meiryo UI" panose="020B0604030504040204" pitchFamily="50" charset="-128"/>
                <a:cs typeface="Times New Roman"/>
              </a:rPr>
              <a:t>建築物の顕彰制度</a:t>
            </a:r>
            <a:r>
              <a:rPr lang="ja-JP" altLang="en-US" sz="857" b="1" kern="100" dirty="0">
                <a:solidFill>
                  <a:prstClr val="black"/>
                </a:solidFill>
                <a:latin typeface="Meiryo UI" panose="020B0604030504040204" pitchFamily="50" charset="-128"/>
                <a:ea typeface="Meiryo UI" panose="020B0604030504040204" pitchFamily="50" charset="-128"/>
                <a:cs typeface="Times New Roman"/>
              </a:rPr>
              <a:t>　</a:t>
            </a:r>
            <a:endParaRPr lang="en-US" altLang="ja-JP" sz="857" b="1" kern="100" dirty="0">
              <a:solidFill>
                <a:prstClr val="black"/>
              </a:solidFill>
              <a:latin typeface="Meiryo UI" panose="020B0604030504040204" pitchFamily="50" charset="-128"/>
              <a:ea typeface="Meiryo UI" panose="020B0604030504040204" pitchFamily="50" charset="-128"/>
              <a:cs typeface="Times New Roman"/>
            </a:endParaRPr>
          </a:p>
          <a:p>
            <a:pPr marL="257148" marR="24040" algn="just">
              <a:lnSpc>
                <a:spcPts val="857"/>
              </a:lnSpc>
              <a:spcBef>
                <a:spcPts val="71"/>
              </a:spcBef>
              <a:defRPr/>
            </a:pPr>
            <a:r>
              <a:rPr lang="ja-JP" altLang="en-US" sz="643" kern="100" dirty="0">
                <a:solidFill>
                  <a:prstClr val="black"/>
                </a:solidFill>
                <a:latin typeface="Meiryo UI" panose="020B0604030504040204" pitchFamily="50" charset="-128"/>
                <a:ea typeface="Meiryo UI" panose="020B0604030504040204" pitchFamily="50" charset="-128"/>
                <a:cs typeface="Times New Roman"/>
              </a:rPr>
              <a:t>⇒おおさか環境にやさしい建築賞　 （</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2007</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年度～）</a:t>
            </a:r>
            <a:endParaRPr lang="en-US" altLang="ja-JP" sz="643" kern="100" dirty="0">
              <a:solidFill>
                <a:prstClr val="black"/>
              </a:solidFill>
              <a:latin typeface="Meiryo UI" panose="020B0604030504040204" pitchFamily="50" charset="-128"/>
              <a:ea typeface="Meiryo UI" panose="020B0604030504040204" pitchFamily="50" charset="-128"/>
              <a:cs typeface="Times New Roman"/>
            </a:endParaRPr>
          </a:p>
          <a:p>
            <a:pPr marL="257148" marR="24040">
              <a:lnSpc>
                <a:spcPts val="857"/>
              </a:lnSpc>
              <a:defRPr/>
            </a:pPr>
            <a:r>
              <a:rPr lang="ja-JP" altLang="en-US" sz="643" kern="100" dirty="0">
                <a:solidFill>
                  <a:prstClr val="black"/>
                </a:solidFill>
                <a:latin typeface="Meiryo UI" panose="020B0604030504040204" pitchFamily="50" charset="-128"/>
                <a:ea typeface="Meiryo UI" panose="020B0604030504040204" pitchFamily="50" charset="-128"/>
                <a:cs typeface="Times New Roman"/>
              </a:rPr>
              <a:t>⇒おおさかストップ温暖化賞特別賞（愛称：“涼”デザイン建築賞）（</a:t>
            </a:r>
            <a:r>
              <a:rPr lang="en-US" altLang="ja-JP" sz="643" kern="100" dirty="0">
                <a:solidFill>
                  <a:prstClr val="black"/>
                </a:solidFill>
                <a:latin typeface="Meiryo UI" panose="020B0604030504040204" pitchFamily="50" charset="-128"/>
                <a:ea typeface="Meiryo UI" panose="020B0604030504040204" pitchFamily="50" charset="-128"/>
                <a:cs typeface="Times New Roman"/>
              </a:rPr>
              <a:t>2019</a:t>
            </a:r>
            <a:r>
              <a:rPr lang="ja-JP" altLang="en-US" sz="643" kern="100" dirty="0">
                <a:solidFill>
                  <a:prstClr val="black"/>
                </a:solidFill>
                <a:latin typeface="Meiryo UI" panose="020B0604030504040204" pitchFamily="50" charset="-128"/>
                <a:ea typeface="Meiryo UI" panose="020B0604030504040204" pitchFamily="50" charset="-128"/>
                <a:cs typeface="Times New Roman"/>
              </a:rPr>
              <a:t>年度～）</a:t>
            </a:r>
            <a:endParaRPr lang="en-US" altLang="ja-JP" sz="643" kern="100" dirty="0">
              <a:solidFill>
                <a:prstClr val="black"/>
              </a:solidFill>
              <a:latin typeface="Meiryo UI" panose="020B0604030504040204" pitchFamily="50" charset="-128"/>
              <a:ea typeface="Meiryo UI" panose="020B0604030504040204" pitchFamily="50" charset="-128"/>
              <a:cs typeface="Times New Roman"/>
            </a:endParaRPr>
          </a:p>
        </p:txBody>
      </p:sp>
      <p:sp>
        <p:nvSpPr>
          <p:cNvPr id="3" name="AutoShape 67">
            <a:extLst>
              <a:ext uri="{FF2B5EF4-FFF2-40B4-BE49-F238E27FC236}">
                <a16:creationId xmlns:a16="http://schemas.microsoft.com/office/drawing/2014/main" id="{828EC785-BC4C-4A36-B092-79666F6AD6CB}"/>
              </a:ext>
            </a:extLst>
          </p:cNvPr>
          <p:cNvSpPr>
            <a:spLocks noChangeArrowheads="1"/>
          </p:cNvSpPr>
          <p:nvPr/>
        </p:nvSpPr>
        <p:spPr bwMode="auto">
          <a:xfrm>
            <a:off x="95818" y="191410"/>
            <a:ext cx="8973648" cy="337906"/>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8100" cmpd="dbl" algn="ctr">
            <a:solidFill>
              <a:srgbClr val="000000"/>
            </a:solidFill>
            <a:round/>
            <a:headEnd/>
            <a:tailEnd/>
          </a:ln>
          <a:effectLst/>
        </p:spPr>
        <p:txBody>
          <a:bodyPr rot="0" vert="horz" wrap="square" lIns="25714" tIns="6350" rIns="25714" bIns="6350" anchor="ctr" anchorCtr="0" upright="1">
            <a:noAutofit/>
          </a:bodyPr>
          <a:lstStyle/>
          <a:p>
            <a:pPr>
              <a:lnSpc>
                <a:spcPts val="1714"/>
              </a:lnSpc>
            </a:pPr>
            <a:r>
              <a:rPr lang="ja-JP" altLang="en-US" sz="1714" b="1" kern="100" dirty="0">
                <a:latin typeface="Meiryo UI" panose="020B0604030504040204" pitchFamily="50" charset="-128"/>
                <a:ea typeface="Meiryo UI" panose="020B0604030504040204" pitchFamily="50" charset="-128"/>
                <a:cs typeface="Times New Roman"/>
              </a:rPr>
              <a:t>　</a:t>
            </a:r>
            <a:r>
              <a:rPr lang="ja-JP" altLang="en-US" sz="1357" b="1" kern="100" dirty="0">
                <a:latin typeface="Meiryo UI" panose="020B0604030504040204" pitchFamily="50" charset="-128"/>
                <a:ea typeface="Meiryo UI" panose="020B0604030504040204" pitchFamily="50" charset="-128"/>
                <a:cs typeface="Times New Roman"/>
              </a:rPr>
              <a:t>建築物の環境配慮のあり方について</a:t>
            </a:r>
            <a:r>
              <a:rPr lang="ja-JP" altLang="en-US" sz="1143" b="1" kern="100" dirty="0" smtClean="0">
                <a:latin typeface="Meiryo UI" panose="020B0604030504040204" pitchFamily="50" charset="-128"/>
                <a:ea typeface="Meiryo UI" panose="020B0604030504040204" pitchFamily="50" charset="-128"/>
                <a:cs typeface="Times New Roman"/>
              </a:rPr>
              <a:t>（部会</a:t>
            </a:r>
            <a:r>
              <a:rPr lang="ja-JP" altLang="en-US" sz="1143" b="1" kern="100" dirty="0">
                <a:latin typeface="Meiryo UI" panose="020B0604030504040204" pitchFamily="50" charset="-128"/>
                <a:ea typeface="Meiryo UI" panose="020B0604030504040204" pitchFamily="50" charset="-128"/>
                <a:cs typeface="Times New Roman"/>
              </a:rPr>
              <a:t>報告</a:t>
            </a:r>
            <a:r>
              <a:rPr lang="ja-JP" altLang="en-US" sz="1143" b="1" kern="100" dirty="0" smtClean="0">
                <a:latin typeface="Meiryo UI" panose="020B0604030504040204" pitchFamily="50" charset="-128"/>
                <a:ea typeface="Meiryo UI" panose="020B0604030504040204" pitchFamily="50" charset="-128"/>
                <a:cs typeface="Times New Roman"/>
              </a:rPr>
              <a:t>案</a:t>
            </a:r>
            <a:r>
              <a:rPr lang="ja-JP" altLang="en-US" sz="1143" b="1" kern="100" dirty="0">
                <a:latin typeface="Meiryo UI" panose="020B0604030504040204" pitchFamily="50" charset="-128"/>
                <a:ea typeface="Meiryo UI" panose="020B0604030504040204" pitchFamily="50" charset="-128"/>
                <a:cs typeface="Times New Roman"/>
              </a:rPr>
              <a:t>概要</a:t>
            </a:r>
            <a:r>
              <a:rPr lang="ja-JP" altLang="en-US" sz="1143" kern="100" dirty="0">
                <a:latin typeface="Meiryo UI" panose="020B0604030504040204" pitchFamily="50" charset="-128"/>
                <a:ea typeface="Meiryo UI" panose="020B0604030504040204" pitchFamily="50" charset="-128"/>
                <a:cs typeface="Times New Roman"/>
              </a:rPr>
              <a:t>）</a:t>
            </a:r>
            <a:endParaRPr lang="en-US" altLang="ja-JP" sz="1143" b="1" kern="100" dirty="0">
              <a:latin typeface="Meiryo UI" panose="020B0604030504040204" pitchFamily="50" charset="-128"/>
              <a:ea typeface="Meiryo UI" panose="020B0604030504040204" pitchFamily="50" charset="-128"/>
              <a:cs typeface="Times New Roman"/>
            </a:endParaRPr>
          </a:p>
        </p:txBody>
      </p:sp>
      <p:sp>
        <p:nvSpPr>
          <p:cNvPr id="5" name="四角形: 角を丸くする 34">
            <a:extLst>
              <a:ext uri="{FF2B5EF4-FFF2-40B4-BE49-F238E27FC236}">
                <a16:creationId xmlns:a16="http://schemas.microsoft.com/office/drawing/2014/main" id="{FE59779F-C1F2-4DF4-9CB2-A546140BDC4C}"/>
              </a:ext>
            </a:extLst>
          </p:cNvPr>
          <p:cNvSpPr/>
          <p:nvPr/>
        </p:nvSpPr>
        <p:spPr>
          <a:xfrm>
            <a:off x="226413" y="580272"/>
            <a:ext cx="1465267" cy="205194"/>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altLang="ja-JP" sz="1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Ⅰ</a:t>
            </a:r>
            <a:r>
              <a:rPr lang="ja-JP" altLang="en-US" sz="1000" b="1" dirty="0" err="1">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1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国の動き</a:t>
            </a:r>
          </a:p>
        </p:txBody>
      </p:sp>
      <p:graphicFrame>
        <p:nvGraphicFramePr>
          <p:cNvPr id="9" name="表 8">
            <a:extLst>
              <a:ext uri="{FF2B5EF4-FFF2-40B4-BE49-F238E27FC236}">
                <a16:creationId xmlns:a16="http://schemas.microsoft.com/office/drawing/2014/main" id="{0C8BC6B5-538D-4251-B2B6-E42ECF2FD19E}"/>
              </a:ext>
            </a:extLst>
          </p:cNvPr>
          <p:cNvGraphicFramePr>
            <a:graphicFrameLocks noGrp="1"/>
          </p:cNvGraphicFramePr>
          <p:nvPr>
            <p:extLst>
              <p:ext uri="{D42A27DB-BD31-4B8C-83A1-F6EECF244321}">
                <p14:modId xmlns:p14="http://schemas.microsoft.com/office/powerpoint/2010/main" val="3268732690"/>
              </p:ext>
            </p:extLst>
          </p:nvPr>
        </p:nvGraphicFramePr>
        <p:xfrm>
          <a:off x="738851" y="4562172"/>
          <a:ext cx="2313712" cy="910610"/>
        </p:xfrm>
        <a:graphic>
          <a:graphicData uri="http://schemas.openxmlformats.org/drawingml/2006/table">
            <a:tbl>
              <a:tblPr firstRow="1" bandRow="1"/>
              <a:tblGrid>
                <a:gridCol w="129347">
                  <a:extLst>
                    <a:ext uri="{9D8B030D-6E8A-4147-A177-3AD203B41FA5}">
                      <a16:colId xmlns:a16="http://schemas.microsoft.com/office/drawing/2014/main" val="20000"/>
                    </a:ext>
                  </a:extLst>
                </a:gridCol>
                <a:gridCol w="450924">
                  <a:extLst>
                    <a:ext uri="{9D8B030D-6E8A-4147-A177-3AD203B41FA5}">
                      <a16:colId xmlns:a16="http://schemas.microsoft.com/office/drawing/2014/main" val="20001"/>
                    </a:ext>
                  </a:extLst>
                </a:gridCol>
                <a:gridCol w="741967">
                  <a:extLst>
                    <a:ext uri="{9D8B030D-6E8A-4147-A177-3AD203B41FA5}">
                      <a16:colId xmlns:a16="http://schemas.microsoft.com/office/drawing/2014/main" val="20002"/>
                    </a:ext>
                  </a:extLst>
                </a:gridCol>
                <a:gridCol w="991474">
                  <a:extLst>
                    <a:ext uri="{9D8B030D-6E8A-4147-A177-3AD203B41FA5}">
                      <a16:colId xmlns:a16="http://schemas.microsoft.com/office/drawing/2014/main" val="20003"/>
                    </a:ext>
                  </a:extLst>
                </a:gridCol>
              </a:tblGrid>
              <a:tr h="162654">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400" baseline="0" dirty="0">
                          <a:latin typeface="メイリオ" panose="020B0604030504040204" pitchFamily="50" charset="-128"/>
                          <a:ea typeface="メイリオ" panose="020B0604030504040204" pitchFamily="50" charset="-128"/>
                        </a:rPr>
                        <a:t>用途</a:t>
                      </a:r>
                    </a:p>
                  </a:txBody>
                  <a:tcPr marL="32016" marR="32016" marT="16013" marB="1601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延べ面積</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の合計</a:t>
                      </a: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400" baseline="0" dirty="0">
                          <a:solidFill>
                            <a:prstClr val="black"/>
                          </a:solidFill>
                          <a:latin typeface="メイリオ" panose="020B0604030504040204" pitchFamily="50" charset="-128"/>
                          <a:ea typeface="メイリオ" panose="020B0604030504040204" pitchFamily="50" charset="-128"/>
                        </a:rPr>
                        <a:t>建築物の環境配慮義務の</a:t>
                      </a:r>
                    </a:p>
                    <a:p>
                      <a:pPr algn="ctr"/>
                      <a:r>
                        <a:rPr lang="ja-JP" altLang="en-US" sz="400" baseline="0" dirty="0">
                          <a:solidFill>
                            <a:prstClr val="black"/>
                          </a:solidFill>
                          <a:latin typeface="メイリオ" panose="020B0604030504040204" pitchFamily="50" charset="-128"/>
                          <a:ea typeface="メイリオ" panose="020B0604030504040204" pitchFamily="50" charset="-128"/>
                        </a:rPr>
                        <a:t>省エネルギー基準適合</a:t>
                      </a: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Bef>
                          <a:spcPts val="0"/>
                        </a:spcBef>
                      </a:pPr>
                      <a:endParaRPr kumimoji="1" lang="ja-JP" altLang="en-US" sz="1050" dirty="0">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10000"/>
                  </a:ext>
                </a:extLst>
              </a:tr>
              <a:tr h="97340">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400" baseline="0" dirty="0">
                          <a:latin typeface="メイリオ" panose="020B0604030504040204" pitchFamily="50" charset="-128"/>
                          <a:ea typeface="メイリオ" panose="020B0604030504040204" pitchFamily="50" charset="-128"/>
                        </a:rPr>
                        <a:t>外皮（断熱・遮熱）</a:t>
                      </a: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400" b="0" baseline="0" dirty="0">
                          <a:solidFill>
                            <a:schemeClr val="tx1"/>
                          </a:solidFill>
                          <a:latin typeface="メイリオ" panose="020B0604030504040204" pitchFamily="50" charset="-128"/>
                          <a:ea typeface="メイリオ" panose="020B0604030504040204" pitchFamily="50" charset="-128"/>
                        </a:rPr>
                        <a:t>一次エネルギー消費量（設備）</a:t>
                      </a:r>
                      <a:endParaRPr kumimoji="1" lang="en-US" altLang="ja-JP" sz="400" b="0" baseline="0" dirty="0">
                        <a:solidFill>
                          <a:schemeClr val="tx1"/>
                        </a:solidFill>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62654">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r>
                        <a:rPr kumimoji="1" lang="ja-JP" altLang="en-US" sz="400" baseline="0" dirty="0">
                          <a:latin typeface="メイリオ" panose="020B0604030504040204" pitchFamily="50" charset="-128"/>
                          <a:ea typeface="メイリオ" panose="020B0604030504040204" pitchFamily="50" charset="-128"/>
                        </a:rPr>
                        <a:t>　　非住宅</a:t>
                      </a:r>
                    </a:p>
                  </a:txBody>
                  <a:tcPr marL="32016" marR="32016" marT="16013" marB="1601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400" baseline="0" dirty="0">
                          <a:latin typeface="メイリオ" panose="020B0604030504040204" pitchFamily="50" charset="-128"/>
                          <a:ea typeface="メイリオ" panose="020B0604030504040204" pitchFamily="50" charset="-128"/>
                        </a:rPr>
                        <a:t>10,000</a:t>
                      </a:r>
                      <a:r>
                        <a:rPr kumimoji="1" lang="ja-JP" altLang="en-US" sz="400" baseline="0" dirty="0">
                          <a:latin typeface="メイリオ" panose="020B0604030504040204" pitchFamily="50" charset="-128"/>
                          <a:ea typeface="メイリオ" panose="020B0604030504040204" pitchFamily="50" charset="-128"/>
                        </a:rPr>
                        <a:t>㎡</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以上</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400" b="0" baseline="0" dirty="0">
                          <a:solidFill>
                            <a:schemeClr val="tx1"/>
                          </a:solidFill>
                          <a:latin typeface="メイリオ" panose="020B0604030504040204" pitchFamily="50" charset="-128"/>
                          <a:ea typeface="メイリオ" panose="020B0604030504040204" pitchFamily="50" charset="-128"/>
                        </a:rPr>
                        <a:t>条例による義務</a:t>
                      </a:r>
                      <a:endParaRPr kumimoji="1" lang="en-US" altLang="ja-JP" sz="400" b="0" baseline="0" dirty="0">
                        <a:solidFill>
                          <a:schemeClr val="tx1"/>
                        </a:solidFill>
                        <a:latin typeface="メイリオ" panose="020B0604030504040204" pitchFamily="50" charset="-128"/>
                        <a:ea typeface="メイリオ" panose="020B0604030504040204" pitchFamily="50" charset="-128"/>
                      </a:endParaRPr>
                    </a:p>
                    <a:p>
                      <a:pPr algn="ctr">
                        <a:spcBef>
                          <a:spcPts val="0"/>
                        </a:spcBef>
                      </a:pPr>
                      <a:r>
                        <a:rPr kumimoji="1" lang="ja-JP" altLang="en-US" sz="400" b="0" baseline="0" dirty="0">
                          <a:solidFill>
                            <a:schemeClr val="tx1"/>
                          </a:solidFill>
                          <a:latin typeface="メイリオ" panose="020B0604030504040204" pitchFamily="50" charset="-128"/>
                          <a:ea typeface="メイリオ" panose="020B0604030504040204" pitchFamily="50" charset="-128"/>
                        </a:rPr>
                        <a:t>（</a:t>
                      </a:r>
                      <a:r>
                        <a:rPr kumimoji="1" lang="en-US" altLang="ja-JP" sz="400" b="0" baseline="0" dirty="0">
                          <a:solidFill>
                            <a:schemeClr val="tx1"/>
                          </a:solidFill>
                          <a:latin typeface="メイリオ" panose="020B0604030504040204" pitchFamily="50" charset="-128"/>
                          <a:ea typeface="メイリオ" panose="020B0604030504040204" pitchFamily="50" charset="-128"/>
                        </a:rPr>
                        <a:t>2015</a:t>
                      </a:r>
                      <a:r>
                        <a:rPr kumimoji="1" lang="ja-JP" altLang="en-US" sz="400" b="0" baseline="0" dirty="0">
                          <a:solidFill>
                            <a:schemeClr val="tx1"/>
                          </a:solidFill>
                          <a:latin typeface="メイリオ" panose="020B0604030504040204" pitchFamily="50" charset="-128"/>
                          <a:ea typeface="メイリオ" panose="020B0604030504040204" pitchFamily="50" charset="-128"/>
                        </a:rPr>
                        <a:t>年</a:t>
                      </a:r>
                      <a:r>
                        <a:rPr kumimoji="1" lang="en-US" altLang="ja-JP" sz="400" b="0" baseline="0" dirty="0">
                          <a:solidFill>
                            <a:schemeClr val="tx1"/>
                          </a:solidFill>
                          <a:latin typeface="メイリオ" panose="020B0604030504040204" pitchFamily="50" charset="-128"/>
                          <a:ea typeface="メイリオ" panose="020B0604030504040204" pitchFamily="50" charset="-128"/>
                        </a:rPr>
                        <a:t>4</a:t>
                      </a:r>
                      <a:r>
                        <a:rPr kumimoji="1" lang="ja-JP" altLang="en-US" sz="400" b="0" baseline="0" dirty="0">
                          <a:solidFill>
                            <a:schemeClr val="tx1"/>
                          </a:solidFill>
                          <a:latin typeface="メイリオ" panose="020B0604030504040204" pitchFamily="50" charset="-128"/>
                          <a:ea typeface="メイリオ" panose="020B0604030504040204" pitchFamily="50" charset="-128"/>
                        </a:rPr>
                        <a:t>月～）</a:t>
                      </a:r>
                      <a:endParaRPr kumimoji="1" lang="ja-JP" altLang="en-US" sz="400" b="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tabLst>
                          <a:tab pos="533387" algn="l"/>
                        </a:tabLst>
                      </a:pPr>
                      <a:r>
                        <a:rPr kumimoji="1" lang="ja-JP" altLang="en-US" sz="400" baseline="0" dirty="0">
                          <a:latin typeface="メイリオ" panose="020B0604030504040204" pitchFamily="50" charset="-128"/>
                          <a:ea typeface="メイリオ" panose="020B0604030504040204" pitchFamily="50" charset="-128"/>
                        </a:rPr>
                        <a:t>建築物省エネ法による義務</a:t>
                      </a:r>
                      <a:endParaRPr kumimoji="1" lang="en-US" altLang="ja-JP" sz="400" baseline="0" dirty="0">
                        <a:latin typeface="メイリオ" panose="020B0604030504040204" pitchFamily="50" charset="-128"/>
                        <a:ea typeface="メイリオ" panose="020B0604030504040204" pitchFamily="50" charset="-128"/>
                      </a:endParaRPr>
                    </a:p>
                    <a:p>
                      <a:pPr algn="ctr">
                        <a:tabLst>
                          <a:tab pos="533387" algn="l"/>
                        </a:tabLst>
                      </a:pPr>
                      <a:r>
                        <a:rPr kumimoji="1" lang="ja-JP" altLang="en-US" sz="400" baseline="0" dirty="0">
                          <a:latin typeface="メイリオ" panose="020B0604030504040204" pitchFamily="50" charset="-128"/>
                          <a:ea typeface="メイリオ" panose="020B0604030504040204" pitchFamily="50" charset="-128"/>
                        </a:rPr>
                        <a:t>（</a:t>
                      </a:r>
                      <a:r>
                        <a:rPr kumimoji="1" lang="en-US" altLang="ja-JP" sz="400" baseline="0" dirty="0">
                          <a:latin typeface="メイリオ" panose="020B0604030504040204" pitchFamily="50" charset="-128"/>
                          <a:ea typeface="メイリオ" panose="020B0604030504040204" pitchFamily="50" charset="-128"/>
                        </a:rPr>
                        <a:t>2017</a:t>
                      </a:r>
                      <a:r>
                        <a:rPr kumimoji="1" lang="ja-JP" altLang="en-US" sz="400" baseline="0" dirty="0" smtClean="0">
                          <a:latin typeface="メイリオ" panose="020B0604030504040204" pitchFamily="50" charset="-128"/>
                          <a:ea typeface="メイリオ" panose="020B0604030504040204" pitchFamily="50" charset="-128"/>
                        </a:rPr>
                        <a:t>年</a:t>
                      </a:r>
                      <a:r>
                        <a:rPr kumimoji="1" lang="en-US" altLang="ja-JP" sz="400" baseline="0" dirty="0" smtClean="0">
                          <a:latin typeface="メイリオ" panose="020B0604030504040204" pitchFamily="50" charset="-128"/>
                          <a:ea typeface="メイリオ" panose="020B0604030504040204" pitchFamily="50" charset="-128"/>
                        </a:rPr>
                        <a:t>4</a:t>
                      </a:r>
                      <a:r>
                        <a:rPr kumimoji="1" lang="ja-JP" altLang="en-US" sz="400" baseline="0" dirty="0" smtClean="0">
                          <a:latin typeface="メイリオ" panose="020B0604030504040204" pitchFamily="50" charset="-128"/>
                          <a:ea typeface="メイリオ" panose="020B0604030504040204" pitchFamily="50" charset="-128"/>
                        </a:rPr>
                        <a:t>月～）</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2"/>
                  </a:ext>
                </a:extLst>
              </a:tr>
              <a:tr h="162654">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400" baseline="0" dirty="0">
                          <a:latin typeface="メイリオ" panose="020B0604030504040204" pitchFamily="50" charset="-128"/>
                          <a:ea typeface="メイリオ" panose="020B0604030504040204" pitchFamily="50" charset="-128"/>
                        </a:rPr>
                        <a:t>2,000</a:t>
                      </a:r>
                      <a:r>
                        <a:rPr kumimoji="1" lang="ja-JP" altLang="en-US" sz="400" baseline="0" dirty="0">
                          <a:latin typeface="メイリオ" panose="020B0604030504040204" pitchFamily="50" charset="-128"/>
                          <a:ea typeface="メイリオ" panose="020B0604030504040204" pitchFamily="50" charset="-128"/>
                        </a:rPr>
                        <a:t>㎡</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以上</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400" baseline="0" dirty="0">
                          <a:solidFill>
                            <a:prstClr val="black"/>
                          </a:solidFill>
                          <a:latin typeface="メイリオ" panose="020B0604030504040204" pitchFamily="50" charset="-128"/>
                          <a:ea typeface="メイリオ" panose="020B0604030504040204" pitchFamily="50" charset="-128"/>
                        </a:rPr>
                        <a:t>条例による義務</a:t>
                      </a:r>
                    </a:p>
                    <a:p>
                      <a:pPr algn="ctr"/>
                      <a:r>
                        <a:rPr lang="ja-JP" altLang="en-US" sz="400" baseline="0" dirty="0">
                          <a:solidFill>
                            <a:prstClr val="black"/>
                          </a:solidFill>
                          <a:latin typeface="メイリオ" panose="020B0604030504040204" pitchFamily="50" charset="-128"/>
                          <a:ea typeface="メイリオ" panose="020B0604030504040204" pitchFamily="50" charset="-128"/>
                        </a:rPr>
                        <a:t>（</a:t>
                      </a:r>
                      <a:r>
                        <a:rPr lang="en-US" altLang="ja-JP" sz="400" baseline="0" dirty="0">
                          <a:solidFill>
                            <a:prstClr val="black"/>
                          </a:solidFill>
                          <a:latin typeface="メイリオ" panose="020B0604030504040204" pitchFamily="50" charset="-128"/>
                          <a:ea typeface="メイリオ" panose="020B0604030504040204" pitchFamily="50" charset="-128"/>
                        </a:rPr>
                        <a:t>2018</a:t>
                      </a:r>
                      <a:r>
                        <a:rPr lang="ja-JP" altLang="en-US" sz="400" baseline="0" dirty="0">
                          <a:solidFill>
                            <a:prstClr val="black"/>
                          </a:solidFill>
                          <a:latin typeface="メイリオ" panose="020B0604030504040204" pitchFamily="50" charset="-128"/>
                          <a:ea typeface="メイリオ" panose="020B0604030504040204" pitchFamily="50" charset="-128"/>
                        </a:rPr>
                        <a:t>年</a:t>
                      </a:r>
                      <a:r>
                        <a:rPr lang="en-US" altLang="ja-JP" sz="400" baseline="0" dirty="0">
                          <a:solidFill>
                            <a:prstClr val="black"/>
                          </a:solidFill>
                          <a:latin typeface="メイリオ" panose="020B0604030504040204" pitchFamily="50" charset="-128"/>
                          <a:ea typeface="メイリオ" panose="020B0604030504040204" pitchFamily="50" charset="-128"/>
                        </a:rPr>
                        <a:t>4</a:t>
                      </a:r>
                      <a:r>
                        <a:rPr lang="ja-JP" altLang="en-US" sz="400" baseline="0" dirty="0">
                          <a:solidFill>
                            <a:prstClr val="black"/>
                          </a:solidFill>
                          <a:latin typeface="メイリオ" panose="020B0604030504040204" pitchFamily="50" charset="-128"/>
                          <a:ea typeface="メイリオ" panose="020B0604030504040204" pitchFamily="50" charset="-128"/>
                        </a:rPr>
                        <a:t>月～）</a:t>
                      </a: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val="10003"/>
                  </a:ext>
                </a:extLst>
              </a:tr>
              <a:tr h="162654">
                <a:tc vMerge="1">
                  <a:txBody>
                    <a:bodyPr/>
                    <a:lstStyle/>
                    <a:p>
                      <a:pPr algn="ctr"/>
                      <a:endParaRPr kumimoji="1" lang="ja-JP" altLang="en-US" sz="900" dirty="0">
                        <a:latin typeface="メイリオ" panose="020B0604030504040204" pitchFamily="50" charset="-128"/>
                        <a:ea typeface="メイリオ" panose="020B0604030504040204" pitchFamily="50" charset="-128"/>
                      </a:endParaRPr>
                    </a:p>
                  </a:txBody>
                  <a:tcPr marL="59764" marR="59764" marT="29890" marB="29890" vert="eaVert" anchor="ctr">
                    <a:solidFill>
                      <a:srgbClr val="FFFFCC"/>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400" baseline="0" dirty="0">
                          <a:latin typeface="メイリオ" panose="020B0604030504040204" pitchFamily="50" charset="-128"/>
                          <a:ea typeface="メイリオ" panose="020B0604030504040204" pitchFamily="50" charset="-128"/>
                        </a:rPr>
                        <a:t>300</a:t>
                      </a:r>
                      <a:r>
                        <a:rPr kumimoji="1" lang="ja-JP" altLang="en-US" sz="400" baseline="0" dirty="0">
                          <a:latin typeface="メイリオ" panose="020B0604030504040204" pitchFamily="50" charset="-128"/>
                          <a:ea typeface="メイリオ" panose="020B0604030504040204" pitchFamily="50" charset="-128"/>
                        </a:rPr>
                        <a:t>㎡</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以上</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ja-JP" altLang="en-US" sz="400" b="1"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ysClr val="windowText" lastClr="000000"/>
                      </a:solidFill>
                      <a:prstDash val="solid"/>
                      <a:round/>
                      <a:headEnd type="none" w="med" len="med"/>
                      <a:tailEnd type="none" w="med" len="me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tabLst>
                          <a:tab pos="533387" algn="l"/>
                        </a:tabLst>
                      </a:pPr>
                      <a:r>
                        <a:rPr lang="ja-JP" altLang="en-US" sz="400" baseline="0" dirty="0">
                          <a:latin typeface="メイリオ" panose="020B0604030504040204" pitchFamily="50" charset="-128"/>
                          <a:ea typeface="メイリオ" panose="020B0604030504040204" pitchFamily="50" charset="-128"/>
                        </a:rPr>
                        <a:t>建築物省エネ法による義務</a:t>
                      </a:r>
                      <a:endParaRPr lang="en-US" altLang="ja-JP" sz="400" baseline="0" dirty="0">
                        <a:latin typeface="メイリオ" panose="020B0604030504040204" pitchFamily="50" charset="-128"/>
                        <a:ea typeface="メイリオ" panose="020B0604030504040204" pitchFamily="50" charset="-128"/>
                      </a:endParaRPr>
                    </a:p>
                    <a:p>
                      <a:pPr algn="ctr">
                        <a:tabLst>
                          <a:tab pos="533387" algn="l"/>
                        </a:tabLst>
                      </a:pPr>
                      <a:r>
                        <a:rPr lang="ja-JP" altLang="en-US" sz="400" baseline="0" dirty="0">
                          <a:latin typeface="メイリオ" panose="020B0604030504040204" pitchFamily="50" charset="-128"/>
                          <a:ea typeface="メイリオ" panose="020B0604030504040204" pitchFamily="50" charset="-128"/>
                        </a:rPr>
                        <a:t>（</a:t>
                      </a:r>
                      <a:r>
                        <a:rPr lang="en-US" altLang="ja-JP" sz="400" baseline="0" dirty="0">
                          <a:latin typeface="メイリオ" panose="020B0604030504040204" pitchFamily="50" charset="-128"/>
                          <a:ea typeface="メイリオ" panose="020B0604030504040204" pitchFamily="50" charset="-128"/>
                        </a:rPr>
                        <a:t>2021</a:t>
                      </a:r>
                      <a:r>
                        <a:rPr lang="ja-JP" altLang="en-US" sz="400" baseline="0" dirty="0">
                          <a:latin typeface="メイリオ" panose="020B0604030504040204" pitchFamily="50" charset="-128"/>
                          <a:ea typeface="メイリオ" panose="020B0604030504040204" pitchFamily="50" charset="-128"/>
                        </a:rPr>
                        <a:t>年４月～）</a:t>
                      </a:r>
                      <a:endParaRPr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189696143"/>
                  </a:ext>
                </a:extLst>
              </a:tr>
              <a:tr h="16265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400" baseline="0" dirty="0">
                          <a:latin typeface="メイリオ" panose="020B0604030504040204" pitchFamily="50" charset="-128"/>
                          <a:ea typeface="メイリオ" panose="020B0604030504040204" pitchFamily="50" charset="-128"/>
                        </a:rPr>
                        <a:t>住宅</a:t>
                      </a:r>
                    </a:p>
                  </a:txBody>
                  <a:tcPr marL="32016" marR="32016" marT="16013" marB="1601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400" baseline="0" dirty="0">
                          <a:latin typeface="メイリオ" panose="020B0604030504040204" pitchFamily="50" charset="-128"/>
                          <a:ea typeface="メイリオ" panose="020B0604030504040204" pitchFamily="50" charset="-128"/>
                        </a:rPr>
                        <a:t>10,000</a:t>
                      </a:r>
                      <a:r>
                        <a:rPr kumimoji="1" lang="ja-JP" altLang="en-US" sz="400" baseline="0" dirty="0">
                          <a:latin typeface="メイリオ" panose="020B0604030504040204" pitchFamily="50" charset="-128"/>
                          <a:ea typeface="メイリオ" panose="020B0604030504040204" pitchFamily="50" charset="-128"/>
                        </a:rPr>
                        <a:t>㎡</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以上</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400" baseline="0" dirty="0">
                          <a:solidFill>
                            <a:prstClr val="black"/>
                          </a:solidFill>
                          <a:latin typeface="メイリオ" panose="020B0604030504040204" pitchFamily="50" charset="-128"/>
                          <a:ea typeface="メイリオ" panose="020B0604030504040204" pitchFamily="50" charset="-128"/>
                        </a:rPr>
                        <a:t>条例による義務（</a:t>
                      </a:r>
                      <a:r>
                        <a:rPr lang="en-US" altLang="ja-JP" sz="400" baseline="0" dirty="0">
                          <a:solidFill>
                            <a:prstClr val="black"/>
                          </a:solidFill>
                          <a:latin typeface="メイリオ" panose="020B0604030504040204" pitchFamily="50" charset="-128"/>
                          <a:ea typeface="メイリオ" panose="020B0604030504040204" pitchFamily="50" charset="-128"/>
                        </a:rPr>
                        <a:t>2018</a:t>
                      </a:r>
                      <a:r>
                        <a:rPr lang="ja-JP" altLang="en-US" sz="400" baseline="0" dirty="0">
                          <a:solidFill>
                            <a:prstClr val="black"/>
                          </a:solidFill>
                          <a:latin typeface="メイリオ" panose="020B0604030504040204" pitchFamily="50" charset="-128"/>
                          <a:ea typeface="メイリオ" panose="020B0604030504040204" pitchFamily="50" charset="-128"/>
                        </a:rPr>
                        <a:t>年</a:t>
                      </a:r>
                      <a:r>
                        <a:rPr lang="en-US" altLang="ja-JP" sz="400" baseline="0" dirty="0">
                          <a:solidFill>
                            <a:prstClr val="black"/>
                          </a:solidFill>
                          <a:latin typeface="メイリオ" panose="020B0604030504040204" pitchFamily="50" charset="-128"/>
                          <a:ea typeface="メイリオ" panose="020B0604030504040204" pitchFamily="50" charset="-128"/>
                        </a:rPr>
                        <a:t>4</a:t>
                      </a:r>
                      <a:r>
                        <a:rPr lang="ja-JP" altLang="en-US" sz="400" baseline="0" dirty="0">
                          <a:solidFill>
                            <a:prstClr val="black"/>
                          </a:solidFill>
                          <a:latin typeface="メイリオ" panose="020B0604030504040204" pitchFamily="50" charset="-128"/>
                          <a:ea typeface="メイリオ" panose="020B0604030504040204" pitchFamily="50" charset="-128"/>
                        </a:rPr>
                        <a:t>月～）</a:t>
                      </a:r>
                    </a:p>
                    <a:p>
                      <a:pPr algn="ctr" defTabSz="960096">
                        <a:defRPr/>
                      </a:pPr>
                      <a:r>
                        <a:rPr lang="ja-JP" altLang="en-US" sz="400" baseline="0" dirty="0">
                          <a:solidFill>
                            <a:prstClr val="black"/>
                          </a:solidFill>
                          <a:latin typeface="メイリオ" panose="020B0604030504040204" pitchFamily="50" charset="-128"/>
                          <a:ea typeface="メイリオ" panose="020B0604030504040204" pitchFamily="50" charset="-128"/>
                        </a:rPr>
                        <a:t>（高さ</a:t>
                      </a:r>
                      <a:r>
                        <a:rPr lang="en-US" altLang="ja-JP" sz="400" baseline="0" dirty="0">
                          <a:solidFill>
                            <a:prstClr val="black"/>
                          </a:solidFill>
                          <a:latin typeface="メイリオ" panose="020B0604030504040204" pitchFamily="50" charset="-128"/>
                          <a:ea typeface="メイリオ" panose="020B0604030504040204" pitchFamily="50" charset="-128"/>
                        </a:rPr>
                        <a:t>60m</a:t>
                      </a:r>
                      <a:r>
                        <a:rPr lang="ja-JP" altLang="en-US" sz="400" baseline="0" dirty="0">
                          <a:solidFill>
                            <a:prstClr val="black"/>
                          </a:solidFill>
                          <a:latin typeface="メイリオ" panose="020B0604030504040204" pitchFamily="50" charset="-128"/>
                          <a:ea typeface="メイリオ" panose="020B0604030504040204" pitchFamily="50" charset="-128"/>
                        </a:rPr>
                        <a:t>超に限る）</a:t>
                      </a:r>
                      <a:endParaRPr lang="en-US" altLang="ja-JP" sz="400" baseline="0" dirty="0">
                        <a:solidFill>
                          <a:prstClr val="black"/>
                        </a:solidFill>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10004"/>
                  </a:ext>
                </a:extLst>
              </a:tr>
            </a:tbl>
          </a:graphicData>
        </a:graphic>
      </p:graphicFrame>
      <p:sp>
        <p:nvSpPr>
          <p:cNvPr id="57" name="正方形/長方形 56">
            <a:extLst>
              <a:ext uri="{FF2B5EF4-FFF2-40B4-BE49-F238E27FC236}">
                <a16:creationId xmlns:a16="http://schemas.microsoft.com/office/drawing/2014/main" id="{099361CA-D317-46B1-B09F-D049165D7426}"/>
              </a:ext>
            </a:extLst>
          </p:cNvPr>
          <p:cNvSpPr/>
          <p:nvPr/>
        </p:nvSpPr>
        <p:spPr>
          <a:xfrm>
            <a:off x="5960726" y="506535"/>
            <a:ext cx="3070650" cy="6924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4292" indent="-360007"/>
            <a:endParaRPr lang="en-US" altLang="ja-JP" sz="571" dirty="0">
              <a:solidFill>
                <a:schemeClr val="tx1"/>
              </a:solidFill>
              <a:latin typeface="Meiryo UI" panose="020B0604030504040204" pitchFamily="50" charset="-128"/>
              <a:ea typeface="Meiryo UI" panose="020B0604030504040204" pitchFamily="50" charset="-128"/>
            </a:endParaRPr>
          </a:p>
          <a:p>
            <a:pPr marL="334292" indent="-360007"/>
            <a:r>
              <a:rPr lang="ja-JP" altLang="en-US" sz="571" dirty="0">
                <a:solidFill>
                  <a:schemeClr val="tx1"/>
                </a:solidFill>
                <a:latin typeface="Meiryo UI" panose="020B0604030504040204" pitchFamily="50" charset="-128"/>
                <a:ea typeface="Meiryo UI" panose="020B0604030504040204" pitchFamily="50" charset="-128"/>
              </a:rPr>
              <a:t>　　　　　　　　　　　　　　　　　　　　　　</a:t>
            </a:r>
            <a:endParaRPr lang="ja-JP" altLang="en-US" sz="786" dirty="0">
              <a:solidFill>
                <a:schemeClr val="tx1"/>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180841" y="726604"/>
            <a:ext cx="3726234" cy="2235740"/>
          </a:xfrm>
          <a:prstGeom prst="rect">
            <a:avLst/>
          </a:prstGeom>
          <a:noFill/>
        </p:spPr>
        <p:txBody>
          <a:bodyPr wrap="square">
            <a:spAutoFit/>
          </a:bodyPr>
          <a:lstStyle/>
          <a:p>
            <a:pPr>
              <a:spcBef>
                <a:spcPts val="429"/>
              </a:spcBef>
            </a:pPr>
            <a:r>
              <a:rPr lang="ja-JP" altLang="en-US" sz="857" dirty="0">
                <a:latin typeface="Meiryo UI" panose="020B0604030504040204" pitchFamily="50" charset="-128"/>
                <a:ea typeface="Meiryo UI" panose="020B0604030504040204" pitchFamily="50" charset="-128"/>
              </a:rPr>
              <a:t>◆パリ協定の採択を踏まえた、温室効果ガス削減目標</a:t>
            </a:r>
            <a:endParaRPr lang="en-US" altLang="ja-JP" sz="857" dirty="0">
              <a:latin typeface="Meiryo UI" panose="020B0604030504040204" pitchFamily="50" charset="-128"/>
              <a:ea typeface="Meiryo UI" panose="020B0604030504040204" pitchFamily="50" charset="-128"/>
            </a:endParaRPr>
          </a:p>
          <a:p>
            <a:pPr>
              <a:spcBef>
                <a:spcPts val="143"/>
              </a:spcBef>
            </a:pPr>
            <a:r>
              <a:rPr lang="ja-JP" altLang="en-US" sz="857" dirty="0">
                <a:latin typeface="Meiryo UI" panose="020B0604030504040204" pitchFamily="50" charset="-128"/>
                <a:ea typeface="Meiryo UI" panose="020B0604030504040204" pitchFamily="50" charset="-128"/>
              </a:rPr>
              <a:t>　　　　</a:t>
            </a:r>
            <a:r>
              <a:rPr lang="ja-JP" altLang="en-US" sz="643" dirty="0">
                <a:latin typeface="Meiryo UI" panose="020B0604030504040204" pitchFamily="50" charset="-128"/>
                <a:ea typeface="Meiryo UI" panose="020B0604030504040204" pitchFamily="50" charset="-128"/>
              </a:rPr>
              <a:t>⇒</a:t>
            </a:r>
            <a:r>
              <a:rPr lang="en-US" altLang="ja-JP" sz="643" dirty="0">
                <a:latin typeface="Meiryo UI" panose="020B0604030504040204" pitchFamily="50" charset="-128"/>
                <a:ea typeface="Meiryo UI" panose="020B0604030504040204" pitchFamily="50" charset="-128"/>
              </a:rPr>
              <a:t>2030</a:t>
            </a:r>
            <a:r>
              <a:rPr lang="ja-JP" altLang="en-US" sz="643" dirty="0">
                <a:latin typeface="Meiryo UI" panose="020B0604030504040204" pitchFamily="50" charset="-128"/>
                <a:ea typeface="Meiryo UI" panose="020B0604030504040204" pitchFamily="50" charset="-128"/>
              </a:rPr>
              <a:t>年度に</a:t>
            </a:r>
            <a:r>
              <a:rPr lang="en-US" altLang="ja-JP" sz="643" dirty="0">
                <a:latin typeface="Meiryo UI" panose="020B0604030504040204" pitchFamily="50" charset="-128"/>
                <a:ea typeface="Meiryo UI" panose="020B0604030504040204" pitchFamily="50" charset="-128"/>
              </a:rPr>
              <a:t>2013</a:t>
            </a:r>
            <a:r>
              <a:rPr lang="ja-JP" altLang="en-US" sz="643" dirty="0">
                <a:latin typeface="Meiryo UI" panose="020B0604030504040204" pitchFamily="50" charset="-128"/>
                <a:ea typeface="Meiryo UI" panose="020B0604030504040204" pitchFamily="50" charset="-128"/>
              </a:rPr>
              <a:t>年度比</a:t>
            </a:r>
            <a:r>
              <a:rPr lang="en-US" altLang="ja-JP" sz="643" dirty="0">
                <a:latin typeface="Meiryo UI" panose="020B0604030504040204" pitchFamily="50" charset="-128"/>
                <a:ea typeface="Meiryo UI" panose="020B0604030504040204" pitchFamily="50" charset="-128"/>
              </a:rPr>
              <a:t>26</a:t>
            </a:r>
            <a:r>
              <a:rPr lang="ja-JP" altLang="en-US" sz="643" dirty="0">
                <a:latin typeface="Meiryo UI" panose="020B0604030504040204" pitchFamily="50" charset="-128"/>
                <a:ea typeface="Meiryo UI" panose="020B0604030504040204" pitchFamily="50" charset="-128"/>
              </a:rPr>
              <a:t>％削減</a:t>
            </a:r>
            <a:r>
              <a:rPr lang="en-US" altLang="ja-JP" sz="643" dirty="0">
                <a:latin typeface="Meiryo UI" panose="020B0604030504040204" pitchFamily="50" charset="-128"/>
                <a:ea typeface="Meiryo UI" panose="020B0604030504040204" pitchFamily="50" charset="-128"/>
              </a:rPr>
              <a:t/>
            </a:r>
            <a:br>
              <a:rPr lang="en-US" altLang="ja-JP" sz="643" dirty="0">
                <a:latin typeface="Meiryo UI" panose="020B0604030504040204" pitchFamily="50" charset="-128"/>
                <a:ea typeface="Meiryo UI" panose="020B0604030504040204" pitchFamily="50" charset="-128"/>
              </a:rPr>
            </a:br>
            <a:r>
              <a:rPr lang="ja-JP" altLang="en-US" sz="857" dirty="0">
                <a:latin typeface="Meiryo UI" panose="020B0604030504040204" pitchFamily="50" charset="-128"/>
                <a:ea typeface="Meiryo UI" panose="020B0604030504040204" pitchFamily="50" charset="-128"/>
              </a:rPr>
              <a:t>◆建築物省エネ法 </a:t>
            </a:r>
            <a:r>
              <a:rPr lang="en-US" altLang="ja-JP" sz="643" dirty="0">
                <a:latin typeface="Meiryo UI" panose="020B0604030504040204" pitchFamily="50" charset="-128"/>
                <a:ea typeface="Meiryo UI" panose="020B0604030504040204" pitchFamily="50" charset="-128"/>
              </a:rPr>
              <a:t>(2015</a:t>
            </a:r>
            <a:r>
              <a:rPr lang="ja-JP" altLang="en-US" sz="643" dirty="0">
                <a:latin typeface="Meiryo UI" panose="020B0604030504040204" pitchFamily="50" charset="-128"/>
                <a:ea typeface="Meiryo UI" panose="020B0604030504040204" pitchFamily="50" charset="-128"/>
              </a:rPr>
              <a:t>年</a:t>
            </a:r>
            <a:r>
              <a:rPr lang="en-US" altLang="ja-JP" sz="643" dirty="0">
                <a:latin typeface="Meiryo UI" panose="020B0604030504040204" pitchFamily="50" charset="-128"/>
                <a:ea typeface="Meiryo UI" panose="020B0604030504040204" pitchFamily="50" charset="-128"/>
              </a:rPr>
              <a:t>7</a:t>
            </a:r>
            <a:r>
              <a:rPr lang="ja-JP" altLang="en-US" sz="643" dirty="0">
                <a:latin typeface="Meiryo UI" panose="020B0604030504040204" pitchFamily="50" charset="-128"/>
                <a:ea typeface="Meiryo UI" panose="020B0604030504040204" pitchFamily="50" charset="-128"/>
              </a:rPr>
              <a:t>月</a:t>
            </a:r>
            <a:r>
              <a:rPr lang="en-US" altLang="ja-JP" sz="643" dirty="0">
                <a:latin typeface="Meiryo UI" panose="020B0604030504040204" pitchFamily="50" charset="-128"/>
                <a:ea typeface="Meiryo UI" panose="020B0604030504040204" pitchFamily="50" charset="-128"/>
              </a:rPr>
              <a:t>8</a:t>
            </a:r>
            <a:r>
              <a:rPr lang="ja-JP" altLang="en-US" sz="643" dirty="0">
                <a:latin typeface="Meiryo UI" panose="020B0604030504040204" pitchFamily="50" charset="-128"/>
                <a:ea typeface="Meiryo UI" panose="020B0604030504040204" pitchFamily="50" charset="-128"/>
              </a:rPr>
              <a:t>日に公布）</a:t>
            </a:r>
            <a:endParaRPr lang="en-US" altLang="ja-JP" sz="643" dirty="0">
              <a:latin typeface="Meiryo UI" panose="020B0604030504040204" pitchFamily="50" charset="-128"/>
              <a:ea typeface="Meiryo UI" panose="020B0604030504040204" pitchFamily="50" charset="-128"/>
            </a:endParaRPr>
          </a:p>
          <a:p>
            <a:pPr>
              <a:spcBef>
                <a:spcPts val="429"/>
              </a:spcBef>
            </a:pPr>
            <a:r>
              <a:rPr lang="ja-JP" altLang="en-US" sz="857" dirty="0">
                <a:latin typeface="Meiryo UI" panose="020B0604030504040204" pitchFamily="50" charset="-128"/>
                <a:ea typeface="Meiryo UI" panose="020B0604030504040204" pitchFamily="50" charset="-128"/>
              </a:rPr>
              <a:t>◆「地球温暖化対策計画</a:t>
            </a:r>
            <a:r>
              <a:rPr lang="en-US" altLang="ja-JP" sz="857" dirty="0">
                <a:latin typeface="Meiryo UI" panose="020B0604030504040204" pitchFamily="50" charset="-128"/>
                <a:ea typeface="Meiryo UI" panose="020B0604030504040204" pitchFamily="50" charset="-128"/>
              </a:rPr>
              <a:t>(2016</a:t>
            </a:r>
            <a:r>
              <a:rPr lang="ja-JP" altLang="en-US" sz="857" dirty="0">
                <a:latin typeface="Meiryo UI" panose="020B0604030504040204" pitchFamily="50" charset="-128"/>
                <a:ea typeface="Meiryo UI" panose="020B0604030504040204" pitchFamily="50" charset="-128"/>
              </a:rPr>
              <a:t>年</a:t>
            </a:r>
            <a:r>
              <a:rPr lang="en-US" altLang="ja-JP" sz="857" dirty="0">
                <a:latin typeface="Meiryo UI" panose="020B0604030504040204" pitchFamily="50" charset="-128"/>
                <a:ea typeface="Meiryo UI" panose="020B0604030504040204" pitchFamily="50" charset="-128"/>
              </a:rPr>
              <a:t>5</a:t>
            </a:r>
            <a:r>
              <a:rPr lang="ja-JP" altLang="en-US" sz="857" dirty="0">
                <a:latin typeface="Meiryo UI" panose="020B0604030504040204" pitchFamily="50" charset="-128"/>
                <a:ea typeface="Meiryo UI" panose="020B0604030504040204" pitchFamily="50" charset="-128"/>
              </a:rPr>
              <a:t>月）」策定</a:t>
            </a:r>
            <a:endParaRPr lang="en-US" altLang="ja-JP" sz="857" dirty="0">
              <a:latin typeface="Meiryo UI" panose="020B0604030504040204" pitchFamily="50" charset="-128"/>
              <a:ea typeface="Meiryo UI" panose="020B0604030504040204" pitchFamily="50" charset="-128"/>
            </a:endParaRPr>
          </a:p>
          <a:p>
            <a:r>
              <a:rPr lang="ja-JP" altLang="en-US" sz="857" dirty="0">
                <a:latin typeface="Meiryo UI" panose="020B0604030504040204" pitchFamily="50" charset="-128"/>
                <a:ea typeface="Meiryo UI" panose="020B0604030504040204" pitchFamily="50" charset="-128"/>
              </a:rPr>
              <a:t>　　　　</a:t>
            </a:r>
            <a:r>
              <a:rPr lang="ja-JP" altLang="en-US" sz="643" dirty="0">
                <a:latin typeface="Meiryo UI" panose="020B0604030504040204" pitchFamily="50" charset="-128"/>
                <a:ea typeface="Meiryo UI" panose="020B0604030504040204" pitchFamily="50" charset="-128"/>
              </a:rPr>
              <a:t>⇒住宅・建築物分野（「業務その他部門」、「家庭部門」）　</a:t>
            </a:r>
            <a:endParaRPr lang="en-US" altLang="ja-JP" sz="643" dirty="0">
              <a:latin typeface="Meiryo UI" panose="020B0604030504040204" pitchFamily="50" charset="-128"/>
              <a:ea typeface="Meiryo UI" panose="020B0604030504040204" pitchFamily="50" charset="-128"/>
            </a:endParaRPr>
          </a:p>
          <a:p>
            <a:r>
              <a:rPr lang="ja-JP" altLang="en-US" sz="643" dirty="0">
                <a:latin typeface="Meiryo UI" panose="020B0604030504040204" pitchFamily="50" charset="-128"/>
                <a:ea typeface="Meiryo UI" panose="020B0604030504040204" pitchFamily="50" charset="-128"/>
              </a:rPr>
              <a:t>　　　　　　　</a:t>
            </a:r>
            <a:r>
              <a:rPr lang="en-US" altLang="ja-JP" sz="643" dirty="0">
                <a:latin typeface="Meiryo UI" panose="020B0604030504040204" pitchFamily="50" charset="-128"/>
                <a:ea typeface="Meiryo UI" panose="020B0604030504040204" pitchFamily="50" charset="-128"/>
              </a:rPr>
              <a:t>CO2</a:t>
            </a:r>
            <a:r>
              <a:rPr lang="ja-JP" altLang="en-US" sz="643" dirty="0">
                <a:latin typeface="Meiryo UI" panose="020B0604030504040204" pitchFamily="50" charset="-128"/>
                <a:ea typeface="Meiryo UI" panose="020B0604030504040204" pitchFamily="50" charset="-128"/>
              </a:rPr>
              <a:t>排出量　</a:t>
            </a:r>
            <a:r>
              <a:rPr lang="en-US" altLang="ja-JP" sz="643" dirty="0">
                <a:latin typeface="Meiryo UI" panose="020B0604030504040204" pitchFamily="50" charset="-128"/>
                <a:ea typeface="Meiryo UI" panose="020B0604030504040204" pitchFamily="50" charset="-128"/>
              </a:rPr>
              <a:t>2030</a:t>
            </a:r>
            <a:r>
              <a:rPr lang="ja-JP" altLang="en-US" sz="643" dirty="0">
                <a:latin typeface="Meiryo UI" panose="020B0604030504040204" pitchFamily="50" charset="-128"/>
                <a:ea typeface="Meiryo UI" panose="020B0604030504040204" pitchFamily="50" charset="-128"/>
              </a:rPr>
              <a:t>年度に</a:t>
            </a:r>
            <a:r>
              <a:rPr lang="en-US" altLang="ja-JP" sz="643" dirty="0">
                <a:latin typeface="Meiryo UI" panose="020B0604030504040204" pitchFamily="50" charset="-128"/>
                <a:ea typeface="Meiryo UI" panose="020B0604030504040204" pitchFamily="50" charset="-128"/>
              </a:rPr>
              <a:t>2013</a:t>
            </a:r>
            <a:r>
              <a:rPr lang="ja-JP" altLang="en-US" sz="643" dirty="0">
                <a:latin typeface="Meiryo UI" panose="020B0604030504040204" pitchFamily="50" charset="-128"/>
                <a:ea typeface="Meiryo UI" panose="020B0604030504040204" pitchFamily="50" charset="-128"/>
              </a:rPr>
              <a:t>年度比約</a:t>
            </a:r>
            <a:r>
              <a:rPr lang="en-US" altLang="ja-JP" sz="643" dirty="0">
                <a:latin typeface="Meiryo UI" panose="020B0604030504040204" pitchFamily="50" charset="-128"/>
                <a:ea typeface="Meiryo UI" panose="020B0604030504040204" pitchFamily="50" charset="-128"/>
              </a:rPr>
              <a:t>40</a:t>
            </a:r>
            <a:r>
              <a:rPr lang="ja-JP" altLang="en-US" sz="643" dirty="0">
                <a:latin typeface="Meiryo UI" panose="020B0604030504040204" pitchFamily="50" charset="-128"/>
                <a:ea typeface="Meiryo UI" panose="020B0604030504040204" pitchFamily="50" charset="-128"/>
              </a:rPr>
              <a:t>％削減</a:t>
            </a:r>
          </a:p>
          <a:p>
            <a:pPr>
              <a:spcBef>
                <a:spcPts val="429"/>
              </a:spcBef>
            </a:pPr>
            <a:r>
              <a:rPr lang="ja-JP" altLang="en-US" sz="857" dirty="0" smtClean="0">
                <a:latin typeface="Meiryo UI" panose="020B0604030504040204" pitchFamily="50" charset="-128"/>
                <a:ea typeface="Meiryo UI" panose="020B0604030504040204" pitchFamily="50" charset="-128"/>
              </a:rPr>
              <a:t>◆</a:t>
            </a:r>
            <a:r>
              <a:rPr lang="ja-JP" altLang="en-US" sz="857" dirty="0">
                <a:latin typeface="Meiryo UI" panose="020B0604030504040204" pitchFamily="50" charset="-128"/>
                <a:ea typeface="Meiryo UI" panose="020B0604030504040204" pitchFamily="50" charset="-128"/>
              </a:rPr>
              <a:t>建築物省エネ法の改正</a:t>
            </a:r>
            <a:r>
              <a:rPr lang="ja-JP" altLang="en-US" sz="643" dirty="0">
                <a:latin typeface="Meiryo UI" panose="020B0604030504040204" pitchFamily="50" charset="-128"/>
                <a:ea typeface="Meiryo UI" panose="020B0604030504040204" pitchFamily="50" charset="-128"/>
              </a:rPr>
              <a:t>（</a:t>
            </a:r>
            <a:r>
              <a:rPr lang="en-US" altLang="ja-JP" sz="643" dirty="0">
                <a:latin typeface="Meiryo UI" panose="020B0604030504040204" pitchFamily="50" charset="-128"/>
                <a:ea typeface="Meiryo UI" panose="020B0604030504040204" pitchFamily="50" charset="-128"/>
              </a:rPr>
              <a:t>2019</a:t>
            </a:r>
            <a:r>
              <a:rPr lang="ja-JP" altLang="en-US" sz="643" dirty="0">
                <a:latin typeface="Meiryo UI" panose="020B0604030504040204" pitchFamily="50" charset="-128"/>
                <a:ea typeface="Meiryo UI" panose="020B0604030504040204" pitchFamily="50" charset="-128"/>
              </a:rPr>
              <a:t>年５月</a:t>
            </a:r>
            <a:r>
              <a:rPr lang="en-US" altLang="ja-JP" sz="643" dirty="0">
                <a:latin typeface="Meiryo UI" panose="020B0604030504040204" pitchFamily="50" charset="-128"/>
                <a:ea typeface="Meiryo UI" panose="020B0604030504040204" pitchFamily="50" charset="-128"/>
              </a:rPr>
              <a:t>17</a:t>
            </a:r>
            <a:r>
              <a:rPr lang="ja-JP" altLang="en-US" sz="643" dirty="0">
                <a:latin typeface="Meiryo UI" panose="020B0604030504040204" pitchFamily="50" charset="-128"/>
                <a:ea typeface="Meiryo UI" panose="020B0604030504040204" pitchFamily="50" charset="-128"/>
              </a:rPr>
              <a:t>日に公布）</a:t>
            </a:r>
            <a:endParaRPr lang="en-US" altLang="ja-JP" sz="643" dirty="0">
              <a:latin typeface="Meiryo UI" panose="020B0604030504040204" pitchFamily="50" charset="-128"/>
              <a:ea typeface="Meiryo UI" panose="020B0604030504040204" pitchFamily="50" charset="-128"/>
            </a:endParaRPr>
          </a:p>
          <a:p>
            <a:pPr>
              <a:spcBef>
                <a:spcPts val="71"/>
              </a:spcBef>
            </a:pPr>
            <a:r>
              <a:rPr lang="ja-JP" altLang="en-US" sz="643" dirty="0">
                <a:latin typeface="Meiryo UI" panose="020B0604030504040204" pitchFamily="50" charset="-128"/>
                <a:ea typeface="Meiryo UI" panose="020B0604030504040204" pitchFamily="50" charset="-128"/>
              </a:rPr>
              <a:t>　　　　　　　 </a:t>
            </a:r>
            <a:r>
              <a:rPr lang="en-US" altLang="ja-JP" sz="643" dirty="0">
                <a:latin typeface="Meiryo UI" panose="020B0604030504040204" pitchFamily="50" charset="-128"/>
                <a:ea typeface="Meiryo UI" panose="020B0604030504040204" pitchFamily="50" charset="-128"/>
              </a:rPr>
              <a:t> </a:t>
            </a:r>
            <a:r>
              <a:rPr lang="ja-JP" altLang="en-US" sz="643" dirty="0">
                <a:latin typeface="Meiryo UI" panose="020B0604030504040204" pitchFamily="50" charset="-128"/>
                <a:ea typeface="Meiryo UI" panose="020B0604030504040204" pitchFamily="50" charset="-128"/>
              </a:rPr>
              <a:t>地方の自然的社会的条件の特殊性により、省エネ基準のみによっては建築物の省エネ性能の</a:t>
            </a:r>
            <a:endParaRPr lang="en-US" altLang="ja-JP" sz="643" dirty="0">
              <a:latin typeface="Meiryo UI" panose="020B0604030504040204" pitchFamily="50" charset="-128"/>
              <a:ea typeface="Meiryo UI" panose="020B0604030504040204" pitchFamily="50" charset="-128"/>
            </a:endParaRPr>
          </a:p>
          <a:p>
            <a:r>
              <a:rPr lang="ja-JP" altLang="en-US" sz="643" dirty="0">
                <a:latin typeface="Meiryo UI" panose="020B0604030504040204" pitchFamily="50" charset="-128"/>
                <a:ea typeface="Meiryo UI" panose="020B0604030504040204" pitchFamily="50" charset="-128"/>
              </a:rPr>
              <a:t>　　　　　　　　確保が困難な場合、法律に基づく条例で省エネ基準に必要な事項を付加できる</a:t>
            </a:r>
            <a:endParaRPr lang="en-US" altLang="ja-JP" sz="643" dirty="0">
              <a:latin typeface="Meiryo UI" panose="020B0604030504040204" pitchFamily="50" charset="-128"/>
              <a:ea typeface="Meiryo UI" panose="020B0604030504040204" pitchFamily="50" charset="-128"/>
            </a:endParaRPr>
          </a:p>
          <a:p>
            <a:r>
              <a:rPr lang="ja-JP" altLang="en-US" sz="643" dirty="0">
                <a:latin typeface="Meiryo UI" panose="020B0604030504040204" pitchFamily="50" charset="-128"/>
                <a:ea typeface="Meiryo UI" panose="020B0604030504040204" pitchFamily="50" charset="-128"/>
              </a:rPr>
              <a:t>　　　　　　　（建築基準法に基づく確認申請と連動）</a:t>
            </a:r>
            <a:endParaRPr lang="en-US" altLang="ja-JP" sz="643" dirty="0">
              <a:latin typeface="Meiryo UI" panose="020B0604030504040204" pitchFamily="50" charset="-128"/>
              <a:ea typeface="Meiryo UI" panose="020B0604030504040204" pitchFamily="50" charset="-128"/>
            </a:endParaRPr>
          </a:p>
          <a:p>
            <a:pPr>
              <a:spcBef>
                <a:spcPts val="429"/>
              </a:spcBef>
            </a:pPr>
            <a:r>
              <a:rPr lang="ja-JP" altLang="en-US" sz="857" dirty="0">
                <a:latin typeface="Meiryo UI" panose="020B0604030504040204" pitchFamily="50" charset="-128"/>
                <a:ea typeface="Meiryo UI" panose="020B0604030504040204" pitchFamily="50" charset="-128"/>
              </a:rPr>
              <a:t>◆第</a:t>
            </a:r>
            <a:r>
              <a:rPr lang="en-US" altLang="ja-JP" sz="857" dirty="0">
                <a:latin typeface="Meiryo UI" panose="020B0604030504040204" pitchFamily="50" charset="-128"/>
                <a:ea typeface="Meiryo UI" panose="020B0604030504040204" pitchFamily="50" charset="-128"/>
              </a:rPr>
              <a:t>203</a:t>
            </a:r>
            <a:r>
              <a:rPr lang="ja-JP" altLang="en-US" sz="857" dirty="0">
                <a:latin typeface="Meiryo UI" panose="020B0604030504040204" pitchFamily="50" charset="-128"/>
                <a:ea typeface="Meiryo UI" panose="020B0604030504040204" pitchFamily="50" charset="-128"/>
              </a:rPr>
              <a:t>回臨時国会における菅首相所信表明演説</a:t>
            </a:r>
            <a:endParaRPr lang="en-US" altLang="ja-JP" sz="857" dirty="0">
              <a:latin typeface="Meiryo UI" panose="020B0604030504040204" pitchFamily="50" charset="-128"/>
              <a:ea typeface="Meiryo UI" panose="020B0604030504040204" pitchFamily="50" charset="-128"/>
            </a:endParaRPr>
          </a:p>
          <a:p>
            <a:r>
              <a:rPr lang="ja-JP" altLang="en-US" sz="857" b="1" dirty="0">
                <a:latin typeface="Meiryo UI" panose="020B0604030504040204" pitchFamily="50" charset="-128"/>
                <a:ea typeface="Meiryo UI" panose="020B0604030504040204" pitchFamily="50" charset="-128"/>
              </a:rPr>
              <a:t>　　　　</a:t>
            </a:r>
            <a:r>
              <a:rPr lang="ja-JP" altLang="en-US" sz="643" dirty="0">
                <a:latin typeface="Meiryo UI" panose="020B0604030504040204" pitchFamily="50" charset="-128"/>
                <a:ea typeface="Meiryo UI" panose="020B0604030504040204" pitchFamily="50" charset="-128"/>
              </a:rPr>
              <a:t>⇒</a:t>
            </a:r>
            <a:r>
              <a:rPr lang="en-US" altLang="ja-JP" sz="643" dirty="0">
                <a:latin typeface="Meiryo UI" panose="020B0604030504040204" pitchFamily="50" charset="-128"/>
                <a:ea typeface="Meiryo UI" panose="020B0604030504040204" pitchFamily="50" charset="-128"/>
              </a:rPr>
              <a:t>2050</a:t>
            </a:r>
            <a:r>
              <a:rPr lang="ja-JP" altLang="en-US" sz="643" dirty="0">
                <a:latin typeface="Meiryo UI" panose="020B0604030504040204" pitchFamily="50" charset="-128"/>
                <a:ea typeface="Meiryo UI" panose="020B0604030504040204" pitchFamily="50" charset="-128"/>
              </a:rPr>
              <a:t>年までに温室効果ガスの排出量実質ゼロ（</a:t>
            </a:r>
            <a:r>
              <a:rPr lang="en-US" altLang="ja-JP" sz="643" dirty="0">
                <a:latin typeface="Meiryo UI" panose="020B0604030504040204" pitchFamily="50" charset="-128"/>
                <a:ea typeface="Meiryo UI" panose="020B0604030504040204" pitchFamily="50" charset="-128"/>
              </a:rPr>
              <a:t>2020</a:t>
            </a:r>
            <a:r>
              <a:rPr lang="ja-JP" altLang="en-US" sz="643" dirty="0">
                <a:latin typeface="Meiryo UI" panose="020B0604030504040204" pitchFamily="50" charset="-128"/>
                <a:ea typeface="Meiryo UI" panose="020B0604030504040204" pitchFamily="50" charset="-128"/>
              </a:rPr>
              <a:t>年</a:t>
            </a:r>
            <a:r>
              <a:rPr lang="en-US" altLang="ja-JP" sz="643" dirty="0">
                <a:latin typeface="Meiryo UI" panose="020B0604030504040204" pitchFamily="50" charset="-128"/>
                <a:ea typeface="Meiryo UI" panose="020B0604030504040204" pitchFamily="50" charset="-128"/>
              </a:rPr>
              <a:t>10</a:t>
            </a:r>
            <a:r>
              <a:rPr lang="ja-JP" altLang="en-US" sz="643" dirty="0">
                <a:latin typeface="Meiryo UI" panose="020B0604030504040204" pitchFamily="50" charset="-128"/>
                <a:ea typeface="Meiryo UI" panose="020B0604030504040204" pitchFamily="50" charset="-128"/>
              </a:rPr>
              <a:t>月</a:t>
            </a:r>
            <a:r>
              <a:rPr lang="en-US" altLang="ja-JP" sz="643" dirty="0">
                <a:latin typeface="Meiryo UI" panose="020B0604030504040204" pitchFamily="50" charset="-128"/>
                <a:ea typeface="Meiryo UI" panose="020B0604030504040204" pitchFamily="50" charset="-128"/>
              </a:rPr>
              <a:t>26</a:t>
            </a:r>
            <a:r>
              <a:rPr lang="ja-JP" altLang="en-US" sz="643" dirty="0">
                <a:latin typeface="Meiryo UI" panose="020B0604030504040204" pitchFamily="50" charset="-128"/>
                <a:ea typeface="Meiryo UI" panose="020B0604030504040204" pitchFamily="50" charset="-128"/>
              </a:rPr>
              <a:t>日）</a:t>
            </a:r>
            <a:endParaRPr lang="en-US" altLang="ja-JP" sz="643" dirty="0">
              <a:latin typeface="Meiryo UI" panose="020B0604030504040204" pitchFamily="50" charset="-128"/>
              <a:ea typeface="Meiryo UI" panose="020B0604030504040204" pitchFamily="50" charset="-128"/>
            </a:endParaRPr>
          </a:p>
          <a:p>
            <a:pPr>
              <a:spcBef>
                <a:spcPts val="429"/>
              </a:spcBef>
            </a:pPr>
            <a:r>
              <a:rPr lang="ja-JP" altLang="en-US" sz="857" dirty="0">
                <a:latin typeface="Meiryo UI" panose="020B0604030504040204" pitchFamily="50" charset="-128"/>
                <a:ea typeface="Meiryo UI" panose="020B0604030504040204" pitchFamily="50" charset="-128"/>
              </a:rPr>
              <a:t>◆脱炭素社会に向けた住宅・建築物の省エネ対策等のあり方検討会</a:t>
            </a:r>
            <a:endParaRPr lang="en-US" altLang="ja-JP" sz="857" dirty="0">
              <a:latin typeface="Meiryo UI" panose="020B0604030504040204" pitchFamily="50" charset="-128"/>
              <a:ea typeface="Meiryo UI" panose="020B0604030504040204" pitchFamily="50" charset="-128"/>
            </a:endParaRPr>
          </a:p>
          <a:p>
            <a:r>
              <a:rPr lang="ja-JP" altLang="en-US" sz="857" b="1" dirty="0">
                <a:latin typeface="Meiryo UI" panose="020B0604030504040204" pitchFamily="50" charset="-128"/>
                <a:ea typeface="Meiryo UI" panose="020B0604030504040204" pitchFamily="50" charset="-128"/>
              </a:rPr>
              <a:t>　　　</a:t>
            </a:r>
            <a:r>
              <a:rPr lang="ja-JP" altLang="en-US" sz="643" dirty="0">
                <a:latin typeface="Meiryo UI" panose="020B0604030504040204" pitchFamily="50" charset="-128"/>
                <a:ea typeface="Meiryo UI" panose="020B0604030504040204" pitchFamily="50" charset="-128"/>
              </a:rPr>
              <a:t>⇒脱炭素社会の実現向けた住宅・建築物におけるハード・ソフト両面の取組と施策立案の</a:t>
            </a:r>
            <a:endParaRPr lang="en-US" altLang="ja-JP" sz="643" dirty="0">
              <a:latin typeface="Meiryo UI" panose="020B0604030504040204" pitchFamily="50" charset="-128"/>
              <a:ea typeface="Meiryo UI" panose="020B0604030504040204" pitchFamily="50" charset="-128"/>
            </a:endParaRPr>
          </a:p>
          <a:p>
            <a:r>
              <a:rPr lang="ja-JP" altLang="en-US" sz="643" dirty="0">
                <a:latin typeface="Meiryo UI" panose="020B0604030504040204" pitchFamily="50" charset="-128"/>
                <a:ea typeface="Meiryo UI" panose="020B0604030504040204" pitchFamily="50" charset="-128"/>
              </a:rPr>
              <a:t>　　　　　方向性について議論（国土交通省・経済産業省・環境省</a:t>
            </a:r>
            <a:r>
              <a:rPr lang="en-US" altLang="ja-JP" sz="643" dirty="0">
                <a:latin typeface="Meiryo UI" panose="020B0604030504040204" pitchFamily="50" charset="-128"/>
                <a:ea typeface="Meiryo UI" panose="020B0604030504040204" pitchFamily="50" charset="-128"/>
              </a:rPr>
              <a:t>3</a:t>
            </a:r>
            <a:r>
              <a:rPr lang="ja-JP" altLang="en-US" sz="643" dirty="0">
                <a:latin typeface="Meiryo UI" panose="020B0604030504040204" pitchFamily="50" charset="-128"/>
                <a:ea typeface="Meiryo UI" panose="020B0604030504040204" pitchFamily="50" charset="-128"/>
              </a:rPr>
              <a:t>省連携、</a:t>
            </a:r>
            <a:r>
              <a:rPr lang="en-US" altLang="ja-JP" sz="643" dirty="0">
                <a:latin typeface="Meiryo UI" panose="020B0604030504040204" pitchFamily="50" charset="-128"/>
                <a:ea typeface="Meiryo UI" panose="020B0604030504040204" pitchFamily="50" charset="-128"/>
              </a:rPr>
              <a:t>4</a:t>
            </a:r>
            <a:r>
              <a:rPr lang="ja-JP" altLang="en-US" sz="643" dirty="0">
                <a:latin typeface="Meiryo UI" panose="020B0604030504040204" pitchFamily="50" charset="-128"/>
                <a:ea typeface="Meiryo UI" panose="020B0604030504040204" pitchFamily="50" charset="-128"/>
              </a:rPr>
              <a:t>月中旬より。計５回の予定）</a:t>
            </a:r>
            <a:endParaRPr lang="en-US" altLang="ja-JP" sz="643" dirty="0">
              <a:latin typeface="Meiryo UI" panose="020B0604030504040204" pitchFamily="50" charset="-128"/>
              <a:ea typeface="Meiryo UI" panose="020B0604030504040204" pitchFamily="50" charset="-128"/>
            </a:endParaRPr>
          </a:p>
          <a:p>
            <a:endParaRPr lang="en-US" altLang="ja-JP" sz="643" dirty="0">
              <a:latin typeface="Meiryo UI" panose="020B0604030504040204" pitchFamily="50" charset="-128"/>
              <a:ea typeface="Meiryo UI" panose="020B0604030504040204" pitchFamily="50" charset="-128"/>
            </a:endParaRPr>
          </a:p>
        </p:txBody>
      </p:sp>
      <p:sp>
        <p:nvSpPr>
          <p:cNvPr id="7" name="正方形/長方形 6"/>
          <p:cNvSpPr/>
          <p:nvPr/>
        </p:nvSpPr>
        <p:spPr>
          <a:xfrm>
            <a:off x="171195" y="3318368"/>
            <a:ext cx="3472283" cy="422103"/>
          </a:xfrm>
          <a:prstGeom prst="rect">
            <a:avLst/>
          </a:prstGeom>
        </p:spPr>
        <p:txBody>
          <a:bodyPr wrap="square">
            <a:spAutoFit/>
          </a:bodyPr>
          <a:lstStyle/>
          <a:p>
            <a:pPr>
              <a:lnSpc>
                <a:spcPts val="857"/>
              </a:lnSpc>
            </a:pPr>
            <a:r>
              <a:rPr lang="ja-JP" altLang="en-US" sz="857" b="1" u="sng" dirty="0">
                <a:latin typeface="Meiryo UI" panose="020B0604030504040204" pitchFamily="50" charset="-128"/>
                <a:ea typeface="Meiryo UI" panose="020B0604030504040204" pitchFamily="50" charset="-128"/>
              </a:rPr>
              <a:t>１．大阪府地球温暖化対策実行計画（区域施策編）</a:t>
            </a:r>
            <a:endParaRPr lang="en-US" altLang="ja-JP" sz="857" b="1" u="sng" dirty="0">
              <a:latin typeface="Meiryo UI" panose="020B0604030504040204" pitchFamily="50" charset="-128"/>
              <a:ea typeface="Meiryo UI" panose="020B0604030504040204" pitchFamily="50" charset="-128"/>
            </a:endParaRPr>
          </a:p>
          <a:p>
            <a:pPr>
              <a:lnSpc>
                <a:spcPts val="857"/>
              </a:lnSpc>
            </a:pPr>
            <a:r>
              <a:rPr lang="ja-JP" altLang="en-US" sz="857" b="1" dirty="0">
                <a:latin typeface="Meiryo UI" panose="020B0604030504040204" pitchFamily="50" charset="-128"/>
                <a:ea typeface="Meiryo UI" panose="020B0604030504040204" pitchFamily="50" charset="-128"/>
              </a:rPr>
              <a:t>　　</a:t>
            </a:r>
            <a:r>
              <a:rPr lang="en-US" altLang="ja-JP" sz="643" dirty="0">
                <a:latin typeface="Meiryo UI" panose="020B0604030504040204" pitchFamily="50" charset="-128"/>
                <a:ea typeface="Meiryo UI" panose="020B0604030504040204" pitchFamily="50" charset="-128"/>
              </a:rPr>
              <a:t>2015</a:t>
            </a:r>
            <a:r>
              <a:rPr lang="ja-JP" altLang="en-US" sz="643" dirty="0">
                <a:latin typeface="Meiryo UI" panose="020B0604030504040204" pitchFamily="50" charset="-128"/>
                <a:ea typeface="Meiryo UI" panose="020B0604030504040204" pitchFamily="50" charset="-128"/>
              </a:rPr>
              <a:t>年３月策定 ⇒ </a:t>
            </a:r>
            <a:r>
              <a:rPr lang="en-US" altLang="ja-JP" sz="643" dirty="0">
                <a:latin typeface="Meiryo UI" panose="020B0604030504040204" pitchFamily="50" charset="-128"/>
                <a:ea typeface="Meiryo UI" panose="020B0604030504040204" pitchFamily="50" charset="-128"/>
              </a:rPr>
              <a:t>2017</a:t>
            </a:r>
            <a:r>
              <a:rPr lang="ja-JP" altLang="en-US" sz="643" dirty="0">
                <a:latin typeface="Meiryo UI" panose="020B0604030504040204" pitchFamily="50" charset="-128"/>
                <a:ea typeface="Meiryo UI" panose="020B0604030504040204" pitchFamily="50" charset="-128"/>
              </a:rPr>
              <a:t>年</a:t>
            </a:r>
            <a:r>
              <a:rPr lang="en-US" altLang="ja-JP" sz="643" dirty="0">
                <a:latin typeface="Meiryo UI" panose="020B0604030504040204" pitchFamily="50" charset="-128"/>
                <a:ea typeface="Meiryo UI" panose="020B0604030504040204" pitchFamily="50" charset="-128"/>
              </a:rPr>
              <a:t>12</a:t>
            </a:r>
            <a:r>
              <a:rPr lang="ja-JP" altLang="en-US" sz="643" dirty="0">
                <a:latin typeface="Meiryo UI" panose="020B0604030504040204" pitchFamily="50" charset="-128"/>
                <a:ea typeface="Meiryo UI" panose="020B0604030504040204" pitchFamily="50" charset="-128"/>
              </a:rPr>
              <a:t>月一部改定 ⇒ 次期実行計画</a:t>
            </a:r>
            <a:r>
              <a:rPr lang="en-US" altLang="ja-JP" sz="643" dirty="0">
                <a:latin typeface="Meiryo UI" panose="020B0604030504040204" pitchFamily="50" charset="-128"/>
                <a:ea typeface="Meiryo UI" panose="020B0604030504040204" pitchFamily="50" charset="-128"/>
              </a:rPr>
              <a:t>2021</a:t>
            </a:r>
            <a:r>
              <a:rPr lang="ja-JP" altLang="en-US" sz="643" dirty="0">
                <a:latin typeface="Meiryo UI" panose="020B0604030504040204" pitchFamily="50" charset="-128"/>
                <a:ea typeface="Meiryo UI" panose="020B0604030504040204" pitchFamily="50" charset="-128"/>
              </a:rPr>
              <a:t>年</a:t>
            </a:r>
            <a:r>
              <a:rPr lang="en-US" altLang="ja-JP" sz="643" dirty="0">
                <a:latin typeface="Meiryo UI" panose="020B0604030504040204" pitchFamily="50" charset="-128"/>
                <a:ea typeface="Meiryo UI" panose="020B0604030504040204" pitchFamily="50" charset="-128"/>
              </a:rPr>
              <a:t>3</a:t>
            </a:r>
            <a:r>
              <a:rPr lang="ja-JP" altLang="en-US" sz="643" dirty="0">
                <a:latin typeface="Meiryo UI" panose="020B0604030504040204" pitchFamily="50" charset="-128"/>
                <a:ea typeface="Meiryo UI" panose="020B0604030504040204" pitchFamily="50" charset="-128"/>
              </a:rPr>
              <a:t>月策定予定</a:t>
            </a:r>
            <a:endParaRPr lang="en-US" altLang="ja-JP" sz="643" strike="sngStrike" dirty="0">
              <a:solidFill>
                <a:srgbClr val="FF0000"/>
              </a:solidFill>
              <a:latin typeface="Meiryo UI" panose="020B0604030504040204" pitchFamily="50" charset="-128"/>
              <a:ea typeface="Meiryo UI" panose="020B0604030504040204" pitchFamily="50" charset="-128"/>
            </a:endParaRPr>
          </a:p>
          <a:p>
            <a:pPr lvl="0"/>
            <a:r>
              <a:rPr lang="ja-JP" altLang="en-US" sz="643" dirty="0">
                <a:solidFill>
                  <a:srgbClr val="FF0000"/>
                </a:solidFill>
                <a:latin typeface="Meiryo UI" panose="020B0604030504040204" pitchFamily="50" charset="-128"/>
                <a:ea typeface="Meiryo UI" panose="020B0604030504040204" pitchFamily="50" charset="-128"/>
              </a:rPr>
              <a:t>　</a:t>
            </a:r>
            <a:r>
              <a:rPr lang="ja-JP" altLang="en-US" sz="643" dirty="0">
                <a:latin typeface="Meiryo UI" panose="020B0604030504040204" pitchFamily="50" charset="-128"/>
                <a:ea typeface="Meiryo UI" panose="020B0604030504040204" pitchFamily="50" charset="-128"/>
              </a:rPr>
              <a:t>　 削減目標　</a:t>
            </a:r>
            <a:r>
              <a:rPr lang="en-US" altLang="ja-JP" sz="643" dirty="0">
                <a:latin typeface="Meiryo UI" panose="020B0604030504040204" pitchFamily="50" charset="-128"/>
                <a:ea typeface="Meiryo UI" panose="020B0604030504040204" pitchFamily="50" charset="-128"/>
              </a:rPr>
              <a:t>2030</a:t>
            </a:r>
            <a:r>
              <a:rPr lang="ja-JP" altLang="en-US" sz="643" dirty="0">
                <a:latin typeface="Meiryo UI" panose="020B0604030504040204" pitchFamily="50" charset="-128"/>
                <a:ea typeface="Meiryo UI" panose="020B0604030504040204" pitchFamily="50" charset="-128"/>
              </a:rPr>
              <a:t>年度の府域の温室効果ガス排出量を</a:t>
            </a:r>
            <a:r>
              <a:rPr lang="en-US" altLang="ja-JP" sz="643" dirty="0">
                <a:latin typeface="Meiryo UI" panose="020B0604030504040204" pitchFamily="50" charset="-128"/>
                <a:ea typeface="Meiryo UI" panose="020B0604030504040204" pitchFamily="50" charset="-128"/>
              </a:rPr>
              <a:t>2013</a:t>
            </a:r>
            <a:r>
              <a:rPr lang="ja-JP" altLang="en-US" sz="643" dirty="0">
                <a:latin typeface="Meiryo UI" panose="020B0604030504040204" pitchFamily="50" charset="-128"/>
                <a:ea typeface="Meiryo UI" panose="020B0604030504040204" pitchFamily="50" charset="-128"/>
              </a:rPr>
              <a:t>年度比で</a:t>
            </a:r>
            <a:r>
              <a:rPr lang="en-US" altLang="ja-JP" sz="643" dirty="0">
                <a:latin typeface="Meiryo UI" panose="020B0604030504040204" pitchFamily="50" charset="-128"/>
                <a:ea typeface="Meiryo UI" panose="020B0604030504040204" pitchFamily="50" charset="-128"/>
              </a:rPr>
              <a:t>40</a:t>
            </a:r>
            <a:r>
              <a:rPr lang="ja-JP" altLang="en-US" sz="643" dirty="0">
                <a:latin typeface="Meiryo UI" panose="020B0604030504040204" pitchFamily="50" charset="-128"/>
                <a:ea typeface="Meiryo UI" panose="020B0604030504040204" pitchFamily="50" charset="-128"/>
              </a:rPr>
              <a:t>％削減</a:t>
            </a:r>
            <a:endParaRPr lang="ja-JP" altLang="en-US" sz="571" strike="sngStrike" dirty="0">
              <a:latin typeface="Meiryo UI" panose="020B0604030504040204" pitchFamily="50" charset="-128"/>
              <a:ea typeface="Meiryo UI" panose="020B0604030504040204" pitchFamily="50" charset="-128"/>
            </a:endParaRPr>
          </a:p>
        </p:txBody>
      </p:sp>
      <p:sp>
        <p:nvSpPr>
          <p:cNvPr id="84" name="四角形: 角を丸くする 34">
            <a:extLst>
              <a:ext uri="{FF2B5EF4-FFF2-40B4-BE49-F238E27FC236}">
                <a16:creationId xmlns:a16="http://schemas.microsoft.com/office/drawing/2014/main" id="{FE59779F-C1F2-4DF4-9CB2-A546140BDC4C}"/>
              </a:ext>
            </a:extLst>
          </p:cNvPr>
          <p:cNvSpPr/>
          <p:nvPr/>
        </p:nvSpPr>
        <p:spPr>
          <a:xfrm>
            <a:off x="4040353" y="588602"/>
            <a:ext cx="3575947" cy="205714"/>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altLang="ja-JP" sz="1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Ⅲ</a:t>
            </a:r>
            <a:r>
              <a:rPr lang="ja-JP" altLang="en-US" sz="1000" b="1" dirty="0" err="1">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1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大阪府における今後の建築物の環境配慮のあり方について</a:t>
            </a:r>
          </a:p>
        </p:txBody>
      </p:sp>
      <p:sp>
        <p:nvSpPr>
          <p:cNvPr id="2" name="角丸四角形 1"/>
          <p:cNvSpPr/>
          <p:nvPr/>
        </p:nvSpPr>
        <p:spPr>
          <a:xfrm>
            <a:off x="755275" y="4814877"/>
            <a:ext cx="1357006" cy="31534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p>
        </p:txBody>
      </p:sp>
      <p:sp>
        <p:nvSpPr>
          <p:cNvPr id="59" name="角丸四角形 58"/>
          <p:cNvSpPr/>
          <p:nvPr/>
        </p:nvSpPr>
        <p:spPr>
          <a:xfrm>
            <a:off x="738851" y="5305168"/>
            <a:ext cx="2346826" cy="16761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p>
        </p:txBody>
      </p:sp>
      <p:sp>
        <p:nvSpPr>
          <p:cNvPr id="68" name="テキスト ボックス 67"/>
          <p:cNvSpPr txBox="1"/>
          <p:nvPr/>
        </p:nvSpPr>
        <p:spPr>
          <a:xfrm>
            <a:off x="3996364" y="1051678"/>
            <a:ext cx="5059263" cy="1717458"/>
          </a:xfrm>
          <a:prstGeom prst="rect">
            <a:avLst/>
          </a:prstGeom>
          <a:noFill/>
        </p:spPr>
        <p:txBody>
          <a:bodyPr wrap="square" rtlCol="0">
            <a:spAutoFit/>
          </a:bodyPr>
          <a:lstStyle/>
          <a:p>
            <a:pPr lvl="0"/>
            <a:r>
              <a:rPr lang="en-US" altLang="ja-JP" sz="857" b="1" dirty="0">
                <a:latin typeface="Meiryo UI" panose="020B0604030504040204" pitchFamily="50" charset="-128"/>
                <a:ea typeface="Meiryo UI" panose="020B0604030504040204" pitchFamily="50" charset="-128"/>
              </a:rPr>
              <a:t>(1) 2050</a:t>
            </a:r>
            <a:r>
              <a:rPr lang="ja-JP" altLang="en-US" sz="857" b="1" dirty="0">
                <a:latin typeface="Meiryo UI" panose="020B0604030504040204" pitchFamily="50" charset="-128"/>
                <a:ea typeface="Meiryo UI" panose="020B0604030504040204" pitchFamily="50" charset="-128"/>
              </a:rPr>
              <a:t>年脱炭素社会を見据え</a:t>
            </a:r>
            <a:r>
              <a:rPr lang="en-US" altLang="ja-JP" sz="857" b="1" dirty="0">
                <a:latin typeface="Meiryo UI" panose="020B0604030504040204" pitchFamily="50" charset="-128"/>
                <a:ea typeface="Meiryo UI" panose="020B0604030504040204" pitchFamily="50" charset="-128"/>
              </a:rPr>
              <a:t>2030</a:t>
            </a:r>
            <a:r>
              <a:rPr lang="ja-JP" altLang="en-US" sz="857" b="1" dirty="0">
                <a:latin typeface="Meiryo UI" panose="020B0604030504040204" pitchFamily="50" charset="-128"/>
                <a:ea typeface="Meiryo UI" panose="020B0604030504040204" pitchFamily="50" charset="-128"/>
              </a:rPr>
              <a:t>年に向けた基本的な考え方</a:t>
            </a:r>
            <a:endParaRPr lang="en-US" altLang="ja-JP" sz="857" b="1" dirty="0">
              <a:latin typeface="Meiryo UI" panose="020B0604030504040204" pitchFamily="50" charset="-128"/>
              <a:ea typeface="Meiryo UI" panose="020B0604030504040204" pitchFamily="50" charset="-128"/>
            </a:endParaRPr>
          </a:p>
          <a:p>
            <a:pPr marL="231433" indent="-126003">
              <a:spcBef>
                <a:spcPts val="143"/>
              </a:spcBef>
            </a:pPr>
            <a:r>
              <a:rPr lang="ja-JP" altLang="en-US" sz="786" dirty="0">
                <a:latin typeface="Meiryo UI" panose="020B0604030504040204" pitchFamily="50" charset="-128"/>
                <a:ea typeface="Meiryo UI" panose="020B0604030504040204" pitchFamily="50" charset="-128"/>
              </a:rPr>
              <a:t>・ 全国に先駆けた建築物の環境配慮に関する条例の先進性を継続</a:t>
            </a:r>
            <a:endParaRPr lang="en-US" altLang="ja-JP" sz="786" dirty="0">
              <a:latin typeface="Meiryo UI" panose="020B0604030504040204" pitchFamily="50" charset="-128"/>
              <a:ea typeface="Meiryo UI" panose="020B0604030504040204" pitchFamily="50" charset="-128"/>
            </a:endParaRPr>
          </a:p>
          <a:p>
            <a:pPr marL="231433" indent="-126003"/>
            <a:r>
              <a:rPr lang="ja-JP" altLang="en-US" sz="786" dirty="0">
                <a:latin typeface="Meiryo UI" panose="020B0604030504040204" pitchFamily="50" charset="-128"/>
                <a:ea typeface="Meiryo UI" panose="020B0604030504040204" pitchFamily="50" charset="-128"/>
              </a:rPr>
              <a:t>・ 経済・環境の好循環を生み出すことが重要</a:t>
            </a:r>
            <a:endParaRPr lang="en-US" altLang="ja-JP" sz="786" dirty="0">
              <a:latin typeface="Meiryo UI" panose="020B0604030504040204" pitchFamily="50" charset="-128"/>
              <a:ea typeface="Meiryo UI" panose="020B0604030504040204" pitchFamily="50" charset="-128"/>
            </a:endParaRPr>
          </a:p>
          <a:p>
            <a:pPr marL="231433" indent="-126003"/>
            <a:r>
              <a:rPr lang="ja-JP" altLang="en-US" sz="786" dirty="0">
                <a:latin typeface="Meiryo UI" panose="020B0604030504040204" pitchFamily="50" charset="-128"/>
                <a:ea typeface="Meiryo UI" panose="020B0604030504040204" pitchFamily="50" charset="-128"/>
              </a:rPr>
              <a:t>・ </a:t>
            </a:r>
            <a:r>
              <a:rPr lang="en-US" altLang="ja-JP" sz="786" dirty="0">
                <a:latin typeface="Meiryo UI" panose="020B0604030504040204" pitchFamily="50" charset="-128"/>
                <a:ea typeface="Meiryo UI" panose="020B0604030504040204" pitchFamily="50" charset="-128"/>
              </a:rPr>
              <a:t>2050</a:t>
            </a:r>
            <a:r>
              <a:rPr lang="ja-JP" altLang="en-US" sz="786" dirty="0">
                <a:latin typeface="Meiryo UI" panose="020B0604030504040204" pitchFamily="50" charset="-128"/>
                <a:ea typeface="Meiryo UI" panose="020B0604030504040204" pitchFamily="50" charset="-128"/>
              </a:rPr>
              <a:t>年脱炭素社会に相応しい残すべき良質な住宅・建築物のビジョンをもって、新築、既存ともに、</a:t>
            </a:r>
          </a:p>
          <a:p>
            <a:pPr marL="231433" indent="-126003"/>
            <a:r>
              <a:rPr lang="ja-JP" altLang="en-US" sz="786" err="1">
                <a:latin typeface="Meiryo UI" panose="020B0604030504040204" pitchFamily="50" charset="-128"/>
                <a:ea typeface="Meiryo UI" panose="020B0604030504040204" pitchFamily="50" charset="-128"/>
              </a:rPr>
              <a:t>　</a:t>
            </a:r>
            <a:r>
              <a:rPr lang="ja-JP" altLang="en-US" sz="786">
                <a:latin typeface="Meiryo UI" panose="020B0604030504040204" pitchFamily="50" charset="-128"/>
                <a:ea typeface="Meiryo UI" panose="020B0604030504040204" pitchFamily="50" charset="-128"/>
              </a:rPr>
              <a:t>できるだけ</a:t>
            </a:r>
            <a:r>
              <a:rPr lang="ja-JP" altLang="en-US" sz="786" dirty="0">
                <a:latin typeface="Meiryo UI" panose="020B0604030504040204" pitchFamily="50" charset="-128"/>
                <a:ea typeface="Meiryo UI" panose="020B0604030504040204" pitchFamily="50" charset="-128"/>
              </a:rPr>
              <a:t>早期に対策を講じる</a:t>
            </a:r>
            <a:endParaRPr lang="en-US" altLang="ja-JP" sz="786" dirty="0">
              <a:latin typeface="Meiryo UI" panose="020B0604030504040204" pitchFamily="50" charset="-128"/>
              <a:ea typeface="Meiryo UI" panose="020B0604030504040204" pitchFamily="50" charset="-128"/>
            </a:endParaRPr>
          </a:p>
          <a:p>
            <a:pPr marL="231433" indent="-126003"/>
            <a:r>
              <a:rPr lang="ja-JP" altLang="en-US" sz="786" dirty="0">
                <a:latin typeface="Meiryo UI" panose="020B0604030504040204" pitchFamily="50" charset="-128"/>
                <a:ea typeface="Meiryo UI" panose="020B0604030504040204" pitchFamily="50" charset="-128"/>
              </a:rPr>
              <a:t>・ 府民・事業者への啓発を行うとともに、規制については、タイミングを見極めたうえで実施</a:t>
            </a:r>
            <a:endParaRPr lang="en-US" altLang="ja-JP" sz="786" dirty="0">
              <a:latin typeface="Meiryo UI" panose="020B0604030504040204" pitchFamily="50" charset="-128"/>
              <a:ea typeface="Meiryo UI" panose="020B0604030504040204" pitchFamily="50" charset="-128"/>
            </a:endParaRPr>
          </a:p>
          <a:p>
            <a:pPr marL="127003" indent="-127003">
              <a:spcBef>
                <a:spcPts val="429"/>
              </a:spcBef>
            </a:pPr>
            <a:r>
              <a:rPr lang="en-US" altLang="ja-JP" sz="857" b="1" dirty="0">
                <a:latin typeface="Meiryo UI" panose="020B0604030504040204" pitchFamily="50" charset="-128"/>
                <a:ea typeface="Meiryo UI" panose="020B0604030504040204" pitchFamily="50" charset="-128"/>
              </a:rPr>
              <a:t>(2) </a:t>
            </a:r>
            <a:r>
              <a:rPr lang="ja-JP" altLang="en-US" sz="857" b="1" dirty="0">
                <a:latin typeface="Meiryo UI" panose="020B0604030504040204" pitchFamily="50" charset="-128"/>
                <a:ea typeface="Meiryo UI" panose="020B0604030504040204" pitchFamily="50" charset="-128"/>
              </a:rPr>
              <a:t>非住宅に対する環境配慮</a:t>
            </a:r>
            <a:endParaRPr lang="en-US" altLang="ja-JP" sz="857" b="1" dirty="0">
              <a:latin typeface="Meiryo UI" panose="020B0604030504040204" pitchFamily="50" charset="-128"/>
              <a:ea typeface="Meiryo UI" panose="020B0604030504040204" pitchFamily="50" charset="-128"/>
            </a:endParaRPr>
          </a:p>
          <a:p>
            <a:pPr marL="231433" indent="-127003">
              <a:spcBef>
                <a:spcPts val="143"/>
              </a:spcBef>
            </a:pPr>
            <a:r>
              <a:rPr lang="ja-JP" altLang="en-US" sz="786" dirty="0">
                <a:latin typeface="Meiryo UI" panose="020B0604030504040204" pitchFamily="50" charset="-128"/>
                <a:ea typeface="Meiryo UI" panose="020B0604030504040204" pitchFamily="50" charset="-128"/>
              </a:rPr>
              <a:t>・ 府民・事業者に対し、建築物の環境性能の向上が経済の活性化にもつながることをわかりやすく普及啓発</a:t>
            </a:r>
            <a:endParaRPr lang="en-US" altLang="ja-JP" sz="786" dirty="0">
              <a:latin typeface="Meiryo UI" panose="020B0604030504040204" pitchFamily="50" charset="-128"/>
              <a:ea typeface="Meiryo UI" panose="020B0604030504040204" pitchFamily="50" charset="-128"/>
            </a:endParaRPr>
          </a:p>
          <a:p>
            <a:pPr marL="231433" indent="-127003"/>
            <a:r>
              <a:rPr lang="ja-JP" altLang="en-US" sz="786" dirty="0">
                <a:latin typeface="Meiryo UI" panose="020B0604030504040204" pitchFamily="50" charset="-128"/>
                <a:ea typeface="Meiryo UI" panose="020B0604030504040204" pitchFamily="50" charset="-128"/>
              </a:rPr>
              <a:t>・ 改正建築物省エネ法を踏まえた非住宅に対する規制</a:t>
            </a:r>
            <a:endParaRPr lang="en-US" altLang="ja-JP" sz="786" dirty="0">
              <a:latin typeface="Meiryo UI" panose="020B0604030504040204" pitchFamily="50" charset="-128"/>
              <a:ea typeface="Meiryo UI" panose="020B0604030504040204" pitchFamily="50" charset="-128"/>
            </a:endParaRPr>
          </a:p>
          <a:p>
            <a:pPr>
              <a:spcBef>
                <a:spcPts val="429"/>
              </a:spcBef>
            </a:pPr>
            <a:r>
              <a:rPr lang="en-US" altLang="ja-JP" sz="857" b="1" dirty="0">
                <a:latin typeface="Meiryo UI" panose="020B0604030504040204" pitchFamily="50" charset="-128"/>
                <a:ea typeface="Meiryo UI" panose="020B0604030504040204" pitchFamily="50" charset="-128"/>
              </a:rPr>
              <a:t>(3) </a:t>
            </a:r>
            <a:r>
              <a:rPr lang="ja-JP" altLang="en-US" sz="857" b="1" dirty="0">
                <a:latin typeface="Meiryo UI" panose="020B0604030504040204" pitchFamily="50" charset="-128"/>
                <a:ea typeface="Meiryo UI" panose="020B0604030504040204" pitchFamily="50" charset="-128"/>
              </a:rPr>
              <a:t>住宅に対する環境配慮</a:t>
            </a:r>
            <a:endParaRPr lang="en-US" altLang="ja-JP" sz="857" b="1" dirty="0">
              <a:latin typeface="Meiryo UI" panose="020B0604030504040204" pitchFamily="50" charset="-128"/>
              <a:ea typeface="Meiryo UI" panose="020B0604030504040204" pitchFamily="50" charset="-128"/>
            </a:endParaRPr>
          </a:p>
          <a:p>
            <a:pPr marL="231433" indent="-127003">
              <a:spcBef>
                <a:spcPts val="143"/>
              </a:spcBef>
            </a:pPr>
            <a:r>
              <a:rPr lang="ja-JP" altLang="en-US" sz="786" dirty="0">
                <a:latin typeface="Meiryo UI" panose="020B0604030504040204" pitchFamily="50" charset="-128"/>
                <a:ea typeface="Meiryo UI" panose="020B0604030504040204" pitchFamily="50" charset="-128"/>
              </a:rPr>
              <a:t>・ 府民に環境配慮した住宅の価値をわかりやすく普及啓発</a:t>
            </a:r>
            <a:endParaRPr lang="en-US" altLang="ja-JP" sz="786" dirty="0">
              <a:latin typeface="Meiryo UI" panose="020B0604030504040204" pitchFamily="50" charset="-128"/>
              <a:ea typeface="Meiryo UI" panose="020B0604030504040204" pitchFamily="50" charset="-128"/>
            </a:endParaRPr>
          </a:p>
          <a:p>
            <a:pPr marL="231433" indent="-127003"/>
            <a:r>
              <a:rPr lang="ja-JP" altLang="en-US" sz="786" dirty="0">
                <a:latin typeface="Meiryo UI" panose="020B0604030504040204" pitchFamily="50" charset="-128"/>
                <a:ea typeface="Meiryo UI" panose="020B0604030504040204" pitchFamily="50" charset="-128"/>
              </a:rPr>
              <a:t>・ 住宅に対する府独自の規制</a:t>
            </a:r>
            <a:endParaRPr lang="en-US" altLang="ja-JP" sz="786" dirty="0">
              <a:latin typeface="Meiryo UI" panose="020B0604030504040204" pitchFamily="50" charset="-128"/>
              <a:ea typeface="Meiryo UI" panose="020B0604030504040204" pitchFamily="50" charset="-128"/>
            </a:endParaRPr>
          </a:p>
        </p:txBody>
      </p:sp>
      <p:sp>
        <p:nvSpPr>
          <p:cNvPr id="63" name="角丸四角形 62"/>
          <p:cNvSpPr/>
          <p:nvPr/>
        </p:nvSpPr>
        <p:spPr>
          <a:xfrm>
            <a:off x="3918027" y="2690759"/>
            <a:ext cx="1360424" cy="148078"/>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57" b="1" u="sng" dirty="0">
                <a:solidFill>
                  <a:schemeClr val="tx1"/>
                </a:solidFill>
                <a:latin typeface="Meiryo UI" panose="020B0604030504040204" pitchFamily="50" charset="-128"/>
                <a:ea typeface="Meiryo UI" panose="020B0604030504040204" pitchFamily="50" charset="-128"/>
              </a:rPr>
              <a:t>２．具体的施策</a:t>
            </a:r>
          </a:p>
        </p:txBody>
      </p:sp>
      <p:sp>
        <p:nvSpPr>
          <p:cNvPr id="100" name="テキスト ボックス 99"/>
          <p:cNvSpPr txBox="1"/>
          <p:nvPr/>
        </p:nvSpPr>
        <p:spPr>
          <a:xfrm>
            <a:off x="3996363" y="4539104"/>
            <a:ext cx="5066039" cy="1048685"/>
          </a:xfrm>
          <a:prstGeom prst="rect">
            <a:avLst/>
          </a:prstGeom>
          <a:noFill/>
        </p:spPr>
        <p:txBody>
          <a:bodyPr wrap="square" rtlCol="0">
            <a:spAutoFit/>
          </a:bodyPr>
          <a:lstStyle/>
          <a:p>
            <a:pPr lvl="0"/>
            <a:r>
              <a:rPr lang="en-US" altLang="ja-JP" sz="857" b="1" dirty="0">
                <a:solidFill>
                  <a:prstClr val="black"/>
                </a:solidFill>
                <a:latin typeface="Meiryo UI" panose="020B0604030504040204" pitchFamily="50" charset="-128"/>
                <a:ea typeface="Meiryo UI" panose="020B0604030504040204" pitchFamily="50" charset="-128"/>
              </a:rPr>
              <a:t>(2) </a:t>
            </a:r>
            <a:r>
              <a:rPr lang="ja-JP" altLang="en-US" sz="857" b="1" dirty="0">
                <a:solidFill>
                  <a:prstClr val="black"/>
                </a:solidFill>
                <a:latin typeface="Meiryo UI" panose="020B0604030504040204" pitchFamily="50" charset="-128"/>
                <a:ea typeface="Meiryo UI" panose="020B0604030504040204" pitchFamily="50" charset="-128"/>
              </a:rPr>
              <a:t>普及啓発</a:t>
            </a:r>
            <a:endParaRPr lang="en-US" altLang="ja-JP" sz="857" b="1" dirty="0">
              <a:solidFill>
                <a:prstClr val="black"/>
              </a:solidFill>
              <a:latin typeface="Meiryo UI" panose="020B0604030504040204" pitchFamily="50" charset="-128"/>
              <a:ea typeface="Meiryo UI" panose="020B0604030504040204" pitchFamily="50" charset="-128"/>
            </a:endParaRPr>
          </a:p>
          <a:p>
            <a:pPr>
              <a:spcBef>
                <a:spcPts val="143"/>
              </a:spcBef>
            </a:pPr>
            <a:r>
              <a:rPr lang="ja-JP" altLang="en-US" sz="857" b="1" dirty="0">
                <a:solidFill>
                  <a:prstClr val="black"/>
                </a:solidFill>
                <a:latin typeface="Meiryo UI" panose="020B0604030504040204" pitchFamily="50" charset="-128"/>
                <a:ea typeface="Meiryo UI" panose="020B0604030504040204" pitchFamily="50" charset="-128"/>
              </a:rPr>
              <a:t>　①府民・事業者に対し、 ホームページ、チラシ、講習会等による啓発　　</a:t>
            </a:r>
            <a:r>
              <a:rPr lang="ja-JP" altLang="en-US" sz="857" dirty="0">
                <a:solidFill>
                  <a:prstClr val="black"/>
                </a:solidFill>
                <a:latin typeface="Meiryo UI" panose="020B0604030504040204" pitchFamily="50" charset="-128"/>
                <a:ea typeface="Meiryo UI" panose="020B0604030504040204" pitchFamily="50" charset="-128"/>
              </a:rPr>
              <a:t>　</a:t>
            </a:r>
            <a:endParaRPr lang="en-US" altLang="ja-JP" sz="857" dirty="0">
              <a:solidFill>
                <a:prstClr val="black"/>
              </a:solidFill>
              <a:latin typeface="Meiryo UI" panose="020B0604030504040204" pitchFamily="50" charset="-128"/>
              <a:ea typeface="Meiryo UI" panose="020B0604030504040204" pitchFamily="50" charset="-128"/>
            </a:endParaRPr>
          </a:p>
          <a:p>
            <a:pPr indent="-126003">
              <a:spcBef>
                <a:spcPts val="429"/>
              </a:spcBef>
            </a:pPr>
            <a:r>
              <a:rPr lang="ja-JP" altLang="en-US" sz="857" b="1" dirty="0">
                <a:solidFill>
                  <a:prstClr val="black"/>
                </a:solidFill>
                <a:latin typeface="Meiryo UI" panose="020B0604030504040204" pitchFamily="50" charset="-128"/>
                <a:ea typeface="Meiryo UI" panose="020B0604030504040204" pitchFamily="50" charset="-128"/>
              </a:rPr>
              <a:t>　②法に基づき義務となる建築士から建築主への説明時に、項目を追加（条例化を検討）</a:t>
            </a:r>
            <a:endParaRPr lang="en-US" altLang="ja-JP" sz="857" b="1" dirty="0">
              <a:solidFill>
                <a:prstClr val="black"/>
              </a:solidFill>
              <a:latin typeface="Meiryo UI" panose="020B0604030504040204" pitchFamily="50" charset="-128"/>
              <a:ea typeface="Meiryo UI" panose="020B0604030504040204" pitchFamily="50" charset="-128"/>
            </a:endParaRPr>
          </a:p>
          <a:p>
            <a:pPr marL="231433" indent="-126003">
              <a:spcBef>
                <a:spcPts val="143"/>
              </a:spcBef>
            </a:pPr>
            <a:r>
              <a:rPr lang="ja-JP" altLang="en-US" sz="786" dirty="0">
                <a:solidFill>
                  <a:prstClr val="black"/>
                </a:solidFill>
                <a:latin typeface="Meiryo UI" panose="020B0604030504040204" pitchFamily="50" charset="-128"/>
                <a:ea typeface="Meiryo UI" panose="020B0604030504040204" pitchFamily="50" charset="-128"/>
              </a:rPr>
              <a:t>　・ 建築物の省エネが地球環境に与える影響　　  </a:t>
            </a:r>
            <a:endParaRPr lang="en-US" altLang="ja-JP" sz="786" dirty="0">
              <a:solidFill>
                <a:prstClr val="black"/>
              </a:solidFill>
              <a:latin typeface="Meiryo UI" panose="020B0604030504040204" pitchFamily="50" charset="-128"/>
              <a:ea typeface="Meiryo UI" panose="020B0604030504040204" pitchFamily="50" charset="-128"/>
            </a:endParaRPr>
          </a:p>
          <a:p>
            <a:pPr marL="231433" indent="-126003"/>
            <a:r>
              <a:rPr lang="ja-JP" altLang="en-US" sz="786" dirty="0">
                <a:solidFill>
                  <a:prstClr val="black"/>
                </a:solidFill>
                <a:latin typeface="Meiryo UI" panose="020B0604030504040204" pitchFamily="50" charset="-128"/>
                <a:ea typeface="Meiryo UI" panose="020B0604030504040204" pitchFamily="50" charset="-128"/>
              </a:rPr>
              <a:t>　</a:t>
            </a:r>
            <a:r>
              <a:rPr lang="ja-JP" altLang="en-US" sz="786">
                <a:solidFill>
                  <a:prstClr val="black"/>
                </a:solidFill>
                <a:latin typeface="Meiryo UI" panose="020B0604030504040204" pitchFamily="50" charset="-128"/>
                <a:ea typeface="Meiryo UI" panose="020B0604030504040204" pitchFamily="50" charset="-128"/>
              </a:rPr>
              <a:t>・ 省エネ建築物の</a:t>
            </a:r>
            <a:r>
              <a:rPr lang="ja-JP" altLang="en-US" sz="786" dirty="0">
                <a:solidFill>
                  <a:prstClr val="black"/>
                </a:solidFill>
                <a:latin typeface="Meiryo UI" panose="020B0604030504040204" pitchFamily="50" charset="-128"/>
                <a:ea typeface="Meiryo UI" panose="020B0604030504040204" pitchFamily="50" charset="-128"/>
              </a:rPr>
              <a:t>価値</a:t>
            </a:r>
            <a:endParaRPr lang="en-US" altLang="ja-JP" sz="786" dirty="0">
              <a:solidFill>
                <a:prstClr val="black"/>
              </a:solidFill>
              <a:latin typeface="Meiryo UI" panose="020B0604030504040204" pitchFamily="50" charset="-128"/>
              <a:ea typeface="Meiryo UI" panose="020B0604030504040204" pitchFamily="50" charset="-128"/>
            </a:endParaRPr>
          </a:p>
          <a:p>
            <a:pPr marL="231433" indent="-126003"/>
            <a:r>
              <a:rPr lang="ja-JP" altLang="en-US" sz="786" dirty="0">
                <a:solidFill>
                  <a:prstClr val="black"/>
                </a:solidFill>
                <a:latin typeface="Meiryo UI" panose="020B0604030504040204" pitchFamily="50" charset="-128"/>
                <a:ea typeface="Meiryo UI" panose="020B0604030504040204" pitchFamily="50" charset="-128"/>
              </a:rPr>
              <a:t>　・ 住宅の改修や新築における初期投資・ライフサイクルコストの費用対効果</a:t>
            </a:r>
            <a:endParaRPr lang="en-US" altLang="ja-JP" sz="786" dirty="0">
              <a:solidFill>
                <a:prstClr val="black"/>
              </a:solidFill>
              <a:latin typeface="Meiryo UI" panose="020B0604030504040204" pitchFamily="50" charset="-128"/>
              <a:ea typeface="Meiryo UI" panose="020B0604030504040204" pitchFamily="50" charset="-128"/>
            </a:endParaRPr>
          </a:p>
          <a:p>
            <a:pPr marL="231433" indent="-126003"/>
            <a:r>
              <a:rPr lang="ja-JP" altLang="en-US" sz="786" dirty="0">
                <a:solidFill>
                  <a:prstClr val="black"/>
                </a:solidFill>
                <a:latin typeface="Meiryo UI" panose="020B0604030504040204" pitchFamily="50" charset="-128"/>
                <a:ea typeface="Meiryo UI" panose="020B0604030504040204" pitchFamily="50" charset="-128"/>
              </a:rPr>
              <a:t>　・ 断熱性の向上と健康などに対する効果（専門的なアドバイスによる知見）　　 </a:t>
            </a:r>
            <a:endParaRPr lang="en-US" altLang="ja-JP" sz="786" dirty="0">
              <a:solidFill>
                <a:prstClr val="black"/>
              </a:solidFill>
              <a:latin typeface="Meiryo UI" panose="020B0604030504040204" pitchFamily="50" charset="-128"/>
              <a:ea typeface="Meiryo UI" panose="020B0604030504040204" pitchFamily="50" charset="-128"/>
            </a:endParaRPr>
          </a:p>
        </p:txBody>
      </p:sp>
      <p:sp>
        <p:nvSpPr>
          <p:cNvPr id="54" name="四角形: 角を丸くする 2">
            <a:extLst>
              <a:ext uri="{FF2B5EF4-FFF2-40B4-BE49-F238E27FC236}">
                <a16:creationId xmlns:a16="http://schemas.microsoft.com/office/drawing/2014/main" id="{DDFBC2D1-334E-4E0D-90BF-FD2FFC3DFCF6}"/>
              </a:ext>
            </a:extLst>
          </p:cNvPr>
          <p:cNvSpPr/>
          <p:nvPr/>
        </p:nvSpPr>
        <p:spPr>
          <a:xfrm>
            <a:off x="3918027" y="886201"/>
            <a:ext cx="1470755" cy="176469"/>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57" b="1" u="sng" dirty="0">
                <a:solidFill>
                  <a:schemeClr val="tx1"/>
                </a:solidFill>
                <a:latin typeface="Meiryo UI" panose="020B0604030504040204" pitchFamily="50" charset="-128"/>
                <a:ea typeface="Meiryo UI" panose="020B0604030504040204" pitchFamily="50" charset="-128"/>
              </a:rPr>
              <a:t>１．目指すべき方向性</a:t>
            </a:r>
          </a:p>
        </p:txBody>
      </p:sp>
      <p:sp>
        <p:nvSpPr>
          <p:cNvPr id="60" name="テキスト ボックス 59"/>
          <p:cNvSpPr txBox="1"/>
          <p:nvPr/>
        </p:nvSpPr>
        <p:spPr>
          <a:xfrm>
            <a:off x="3996364" y="2835563"/>
            <a:ext cx="5098357" cy="1728422"/>
          </a:xfrm>
          <a:prstGeom prst="rect">
            <a:avLst/>
          </a:prstGeom>
          <a:noFill/>
        </p:spPr>
        <p:txBody>
          <a:bodyPr wrap="square" rtlCol="0">
            <a:spAutoFit/>
          </a:bodyPr>
          <a:lstStyle/>
          <a:p>
            <a:pPr lvl="0"/>
            <a:r>
              <a:rPr lang="en-US" altLang="ja-JP" sz="857" b="1" dirty="0">
                <a:solidFill>
                  <a:prstClr val="black"/>
                </a:solidFill>
                <a:latin typeface="Meiryo UI" panose="020B0604030504040204" pitchFamily="50" charset="-128"/>
                <a:ea typeface="Meiryo UI" panose="020B0604030504040204" pitchFamily="50" charset="-128"/>
              </a:rPr>
              <a:t>(1) </a:t>
            </a:r>
            <a:r>
              <a:rPr lang="ja-JP" altLang="en-US" sz="857" b="1" dirty="0">
                <a:solidFill>
                  <a:prstClr val="black"/>
                </a:solidFill>
                <a:latin typeface="Meiryo UI" panose="020B0604030504040204" pitchFamily="50" charset="-128"/>
                <a:ea typeface="Meiryo UI" panose="020B0604030504040204" pitchFamily="50" charset="-128"/>
              </a:rPr>
              <a:t>条例による規制</a:t>
            </a:r>
            <a:endParaRPr lang="en-US" altLang="ja-JP" sz="857" b="1" dirty="0">
              <a:solidFill>
                <a:prstClr val="black"/>
              </a:solidFill>
              <a:latin typeface="Meiryo UI" panose="020B0604030504040204" pitchFamily="50" charset="-128"/>
              <a:ea typeface="Meiryo UI" panose="020B0604030504040204" pitchFamily="50" charset="-128"/>
            </a:endParaRPr>
          </a:p>
          <a:p>
            <a:pPr>
              <a:spcBef>
                <a:spcPts val="143"/>
              </a:spcBef>
            </a:pPr>
            <a:r>
              <a:rPr lang="ja-JP" altLang="en-US" sz="857" b="1" dirty="0">
                <a:solidFill>
                  <a:prstClr val="black"/>
                </a:solidFill>
                <a:latin typeface="Meiryo UI" panose="020B0604030504040204" pitchFamily="50" charset="-128"/>
                <a:ea typeface="Meiryo UI" panose="020B0604030504040204" pitchFamily="50" charset="-128"/>
              </a:rPr>
              <a:t>　①非住宅における法規制　による適合義務化 </a:t>
            </a:r>
            <a:endParaRPr lang="en-US" altLang="ja-JP" sz="786" b="1" baseline="30000" dirty="0">
              <a:solidFill>
                <a:prstClr val="black"/>
              </a:solidFill>
              <a:latin typeface="Meiryo UI" panose="020B0604030504040204" pitchFamily="50" charset="-128"/>
              <a:ea typeface="Meiryo UI" panose="020B0604030504040204" pitchFamily="50" charset="-128"/>
            </a:endParaRPr>
          </a:p>
          <a:p>
            <a:pPr marL="231433" indent="-126003"/>
            <a:r>
              <a:rPr lang="ja-JP" altLang="en-US" sz="786" dirty="0">
                <a:solidFill>
                  <a:prstClr val="black"/>
                </a:solidFill>
                <a:latin typeface="Meiryo UI" panose="020B0604030504040204" pitchFamily="50" charset="-128"/>
                <a:ea typeface="Meiryo UI" panose="020B0604030504040204" pitchFamily="50" charset="-128"/>
              </a:rPr>
              <a:t>  対象　　　 　延べ面積が一定規模以上（</a:t>
            </a:r>
            <a:r>
              <a:rPr lang="en-US" altLang="ja-JP" sz="786" dirty="0">
                <a:solidFill>
                  <a:prstClr val="black"/>
                </a:solidFill>
                <a:latin typeface="Meiryo UI" panose="020B0604030504040204" pitchFamily="50" charset="-128"/>
                <a:ea typeface="Meiryo UI" panose="020B0604030504040204" pitchFamily="50" charset="-128"/>
              </a:rPr>
              <a:t>2,000㎡</a:t>
            </a:r>
            <a:r>
              <a:rPr lang="ja-JP" altLang="en-US" sz="786" dirty="0">
                <a:solidFill>
                  <a:prstClr val="black"/>
                </a:solidFill>
                <a:latin typeface="Meiryo UI" panose="020B0604030504040204" pitchFamily="50" charset="-128"/>
                <a:ea typeface="Meiryo UI" panose="020B0604030504040204" pitchFamily="50" charset="-128"/>
              </a:rPr>
              <a:t>以上を予定）</a:t>
            </a:r>
            <a:endParaRPr lang="en-US" altLang="ja-JP" sz="786" dirty="0">
              <a:solidFill>
                <a:prstClr val="black"/>
              </a:solidFill>
              <a:latin typeface="Meiryo UI" panose="020B0604030504040204" pitchFamily="50" charset="-128"/>
              <a:ea typeface="Meiryo UI" panose="020B0604030504040204" pitchFamily="50" charset="-128"/>
            </a:endParaRPr>
          </a:p>
          <a:p>
            <a:pPr marL="231433" indent="-126003"/>
            <a:r>
              <a:rPr lang="ja-JP" altLang="en-US" sz="786" dirty="0">
                <a:solidFill>
                  <a:prstClr val="black"/>
                </a:solidFill>
                <a:latin typeface="Meiryo UI" panose="020B0604030504040204" pitchFamily="50" charset="-128"/>
                <a:ea typeface="Meiryo UI" panose="020B0604030504040204" pitchFamily="50" charset="-128"/>
              </a:rPr>
              <a:t>  付加基準 　外皮性能</a:t>
            </a:r>
            <a:endParaRPr lang="en-US" altLang="ja-JP" sz="786" dirty="0">
              <a:solidFill>
                <a:prstClr val="black"/>
              </a:solidFill>
              <a:latin typeface="Meiryo UI" panose="020B0604030504040204" pitchFamily="50" charset="-128"/>
              <a:ea typeface="Meiryo UI" panose="020B0604030504040204" pitchFamily="50" charset="-128"/>
            </a:endParaRPr>
          </a:p>
          <a:p>
            <a:pPr>
              <a:spcBef>
                <a:spcPts val="429"/>
              </a:spcBef>
            </a:pPr>
            <a:r>
              <a:rPr lang="ja-JP" altLang="en-US" sz="857" b="1" dirty="0">
                <a:solidFill>
                  <a:prstClr val="black"/>
                </a:solidFill>
                <a:latin typeface="Meiryo UI" panose="020B0604030504040204" pitchFamily="50" charset="-128"/>
                <a:ea typeface="Meiryo UI" panose="020B0604030504040204" pitchFamily="50" charset="-128"/>
              </a:rPr>
              <a:t>　②住宅における府独自規制による適合義務化の拡大 </a:t>
            </a:r>
            <a:endParaRPr lang="en-US" altLang="ja-JP" sz="786" b="1" baseline="30000" dirty="0">
              <a:solidFill>
                <a:prstClr val="black"/>
              </a:solidFill>
              <a:latin typeface="Meiryo UI" panose="020B0604030504040204" pitchFamily="50" charset="-128"/>
              <a:ea typeface="Meiryo UI" panose="020B0604030504040204" pitchFamily="50" charset="-128"/>
            </a:endParaRPr>
          </a:p>
          <a:p>
            <a:pPr marL="231433" indent="-126003">
              <a:spcBef>
                <a:spcPts val="143"/>
              </a:spcBef>
            </a:pPr>
            <a:r>
              <a:rPr lang="ja-JP" altLang="en-US" sz="786" dirty="0">
                <a:solidFill>
                  <a:prstClr val="black"/>
                </a:solidFill>
                <a:latin typeface="Meiryo UI" panose="020B0604030504040204" pitchFamily="50" charset="-128"/>
                <a:ea typeface="Meiryo UI" panose="020B0604030504040204" pitchFamily="50" charset="-128"/>
              </a:rPr>
              <a:t>  対象　　 一定の住戸面積、かつ一定規模の住戸数以上の住棟</a:t>
            </a:r>
            <a:endParaRPr lang="en-US" altLang="ja-JP" sz="786" dirty="0">
              <a:solidFill>
                <a:prstClr val="black"/>
              </a:solidFill>
              <a:latin typeface="Meiryo UI" panose="020B0604030504040204" pitchFamily="50" charset="-128"/>
              <a:ea typeface="Meiryo UI" panose="020B0604030504040204" pitchFamily="50" charset="-128"/>
            </a:endParaRPr>
          </a:p>
          <a:p>
            <a:pPr marL="231433" indent="-126003"/>
            <a:r>
              <a:rPr lang="ja-JP" altLang="en-US" sz="786" dirty="0">
                <a:solidFill>
                  <a:prstClr val="black"/>
                </a:solidFill>
                <a:latin typeface="Meiryo UI" panose="020B0604030504040204" pitchFamily="50" charset="-128"/>
                <a:ea typeface="Meiryo UI" panose="020B0604030504040204" pitchFamily="50" charset="-128"/>
              </a:rPr>
              <a:t>　　　　　（住戸面積の平均が</a:t>
            </a:r>
            <a:r>
              <a:rPr lang="en-US" altLang="ja-JP" sz="786" dirty="0">
                <a:solidFill>
                  <a:prstClr val="black"/>
                </a:solidFill>
                <a:latin typeface="Meiryo UI" panose="020B0604030504040204" pitchFamily="50" charset="-128"/>
                <a:ea typeface="Meiryo UI" panose="020B0604030504040204" pitchFamily="50" charset="-128"/>
              </a:rPr>
              <a:t>75</a:t>
            </a:r>
            <a:r>
              <a:rPr lang="ja-JP" altLang="en-US" sz="786" dirty="0">
                <a:solidFill>
                  <a:prstClr val="black"/>
                </a:solidFill>
                <a:latin typeface="Meiryo UI" panose="020B0604030504040204" pitchFamily="50" charset="-128"/>
                <a:ea typeface="Meiryo UI" panose="020B0604030504040204" pitchFamily="50" charset="-128"/>
              </a:rPr>
              <a:t>㎡以上、かつ</a:t>
            </a:r>
            <a:r>
              <a:rPr lang="en-US" altLang="ja-JP" sz="786" dirty="0">
                <a:solidFill>
                  <a:prstClr val="black"/>
                </a:solidFill>
                <a:latin typeface="Meiryo UI" panose="020B0604030504040204" pitchFamily="50" charset="-128"/>
                <a:ea typeface="Meiryo UI" panose="020B0604030504040204" pitchFamily="50" charset="-128"/>
              </a:rPr>
              <a:t>100</a:t>
            </a:r>
            <a:r>
              <a:rPr lang="ja-JP" altLang="en-US" sz="786" dirty="0">
                <a:solidFill>
                  <a:prstClr val="black"/>
                </a:solidFill>
                <a:latin typeface="Meiryo UI" panose="020B0604030504040204" pitchFamily="50" charset="-128"/>
                <a:ea typeface="Meiryo UI" panose="020B0604030504040204" pitchFamily="50" charset="-128"/>
              </a:rPr>
              <a:t>戸以上の住棟を予定）</a:t>
            </a:r>
            <a:endParaRPr lang="en-US" altLang="ja-JP" sz="786" dirty="0">
              <a:solidFill>
                <a:prstClr val="black"/>
              </a:solidFill>
              <a:latin typeface="Meiryo UI" panose="020B0604030504040204" pitchFamily="50" charset="-128"/>
              <a:ea typeface="Meiryo UI" panose="020B0604030504040204" pitchFamily="50" charset="-128"/>
            </a:endParaRPr>
          </a:p>
          <a:p>
            <a:pPr marL="231433" indent="-126003"/>
            <a:r>
              <a:rPr lang="ja-JP" altLang="en-US" sz="786" dirty="0">
                <a:solidFill>
                  <a:prstClr val="black"/>
                </a:solidFill>
                <a:latin typeface="Meiryo UI" panose="020B0604030504040204" pitchFamily="50" charset="-128"/>
                <a:ea typeface="Meiryo UI" panose="020B0604030504040204" pitchFamily="50" charset="-128"/>
              </a:rPr>
              <a:t>  適合基準   外皮性能、一次エネルギー消費量</a:t>
            </a:r>
            <a:endParaRPr lang="en-US" altLang="ja-JP" sz="786" dirty="0">
              <a:solidFill>
                <a:prstClr val="black"/>
              </a:solidFill>
              <a:latin typeface="Meiryo UI" panose="020B0604030504040204" pitchFamily="50" charset="-128"/>
              <a:ea typeface="Meiryo UI" panose="020B0604030504040204" pitchFamily="50" charset="-128"/>
            </a:endParaRPr>
          </a:p>
          <a:p>
            <a:pPr>
              <a:spcBef>
                <a:spcPts val="429"/>
              </a:spcBef>
            </a:pPr>
            <a:r>
              <a:rPr lang="ja-JP" altLang="en-US" sz="857" b="1" dirty="0">
                <a:solidFill>
                  <a:prstClr val="black"/>
                </a:solidFill>
                <a:latin typeface="Meiryo UI" panose="020B0604030504040204" pitchFamily="50" charset="-128"/>
                <a:ea typeface="Meiryo UI" panose="020B0604030504040204" pitchFamily="50" charset="-128"/>
              </a:rPr>
              <a:t>　③再生可能エネルギー利用設備の府独自規制による導入義務化 </a:t>
            </a:r>
            <a:endParaRPr lang="en-US" altLang="ja-JP" sz="786" b="1" baseline="30000" dirty="0">
              <a:solidFill>
                <a:prstClr val="black"/>
              </a:solidFill>
              <a:latin typeface="Meiryo UI" panose="020B0604030504040204" pitchFamily="50" charset="-128"/>
              <a:ea typeface="Meiryo UI" panose="020B0604030504040204" pitchFamily="50" charset="-128"/>
            </a:endParaRPr>
          </a:p>
          <a:p>
            <a:pPr marL="231433" indent="-126003">
              <a:spcBef>
                <a:spcPts val="143"/>
              </a:spcBef>
            </a:pPr>
            <a:r>
              <a:rPr lang="ja-JP" altLang="en-US" sz="786" dirty="0">
                <a:solidFill>
                  <a:prstClr val="black"/>
                </a:solidFill>
                <a:latin typeface="Meiryo UI" panose="020B0604030504040204" pitchFamily="50" charset="-128"/>
                <a:ea typeface="Meiryo UI" panose="020B0604030504040204" pitchFamily="50" charset="-128"/>
              </a:rPr>
              <a:t>  対象    延べ面積が一定規模以上の非住宅・住宅（</a:t>
            </a:r>
            <a:r>
              <a:rPr lang="en-US" altLang="ja-JP" sz="786" dirty="0">
                <a:solidFill>
                  <a:prstClr val="black"/>
                </a:solidFill>
                <a:latin typeface="Meiryo UI" panose="020B0604030504040204" pitchFamily="50" charset="-128"/>
                <a:ea typeface="Meiryo UI" panose="020B0604030504040204" pitchFamily="50" charset="-128"/>
              </a:rPr>
              <a:t>2,000</a:t>
            </a:r>
            <a:r>
              <a:rPr lang="ja-JP" altLang="en-US" sz="786" dirty="0">
                <a:solidFill>
                  <a:prstClr val="black"/>
                </a:solidFill>
                <a:latin typeface="Meiryo UI" panose="020B0604030504040204" pitchFamily="50" charset="-128"/>
                <a:ea typeface="Meiryo UI" panose="020B0604030504040204" pitchFamily="50" charset="-128"/>
              </a:rPr>
              <a:t>㎡以上を予定）</a:t>
            </a:r>
            <a:endParaRPr lang="en-US" altLang="ja-JP" sz="786" dirty="0">
              <a:solidFill>
                <a:prstClr val="black"/>
              </a:solidFill>
              <a:latin typeface="Meiryo UI" panose="020B0604030504040204" pitchFamily="50" charset="-128"/>
              <a:ea typeface="Meiryo UI" panose="020B0604030504040204" pitchFamily="50" charset="-128"/>
            </a:endParaRPr>
          </a:p>
          <a:p>
            <a:pPr marL="231433" indent="-126003"/>
            <a:r>
              <a:rPr lang="ja-JP" altLang="en-US" sz="786" dirty="0">
                <a:solidFill>
                  <a:prstClr val="black"/>
                </a:solidFill>
                <a:latin typeface="Meiryo UI" panose="020B0604030504040204" pitchFamily="50" charset="-128"/>
                <a:ea typeface="Meiryo UI" panose="020B0604030504040204" pitchFamily="50" charset="-128"/>
              </a:rPr>
              <a:t>  内容　  建物及び敷地内に固定</a:t>
            </a:r>
            <a:r>
              <a:rPr lang="ja-JP" altLang="en-US" sz="786" dirty="0">
                <a:latin typeface="Meiryo UI" panose="020B0604030504040204" pitchFamily="50" charset="-128"/>
                <a:ea typeface="Meiryo UI" panose="020B0604030504040204" pitchFamily="50" charset="-128"/>
              </a:rPr>
              <a:t>されている太陽光発電設備等　</a:t>
            </a:r>
            <a:endParaRPr lang="en-US" altLang="ja-JP" sz="786" dirty="0">
              <a:latin typeface="Meiryo UI" panose="020B0604030504040204" pitchFamily="50" charset="-128"/>
              <a:ea typeface="Meiryo UI" panose="020B0604030504040204" pitchFamily="50" charset="-128"/>
            </a:endParaRPr>
          </a:p>
          <a:p>
            <a:pPr marL="231433" indent="-126003"/>
            <a:r>
              <a:rPr lang="ja-JP" altLang="en-US" sz="786" dirty="0">
                <a:latin typeface="Meiryo UI" panose="020B0604030504040204" pitchFamily="50" charset="-128"/>
                <a:ea typeface="Meiryo UI" panose="020B0604030504040204" pitchFamily="50" charset="-128"/>
              </a:rPr>
              <a:t>　　　　　　</a:t>
            </a:r>
            <a:r>
              <a:rPr lang="en-US" altLang="ja-JP" sz="786" dirty="0">
                <a:latin typeface="Meiryo UI" panose="020B0604030504040204" pitchFamily="50" charset="-128"/>
                <a:ea typeface="Meiryo UI" panose="020B0604030504040204" pitchFamily="50" charset="-128"/>
              </a:rPr>
              <a:t>※</a:t>
            </a:r>
            <a:r>
              <a:rPr lang="ja-JP" altLang="en-US" sz="786" dirty="0">
                <a:latin typeface="Meiryo UI" panose="020B0604030504040204" pitchFamily="50" charset="-128"/>
                <a:ea typeface="Meiryo UI" panose="020B0604030504040204" pitchFamily="50" charset="-128"/>
              </a:rPr>
              <a:t>立地を十分に考慮し、他の手法も含めた内容の検討</a:t>
            </a:r>
            <a:r>
              <a:rPr lang="ja-JP" altLang="en-US" sz="786" dirty="0">
                <a:solidFill>
                  <a:prstClr val="black"/>
                </a:solidFill>
                <a:latin typeface="Meiryo UI" panose="020B0604030504040204" pitchFamily="50" charset="-128"/>
                <a:ea typeface="Meiryo UI" panose="020B0604030504040204" pitchFamily="50" charset="-128"/>
              </a:rPr>
              <a:t>が必要　</a:t>
            </a:r>
            <a:endParaRPr lang="en-US" altLang="ja-JP" sz="786" b="1" dirty="0">
              <a:solidFill>
                <a:prstClr val="black"/>
              </a:solidFill>
              <a:latin typeface="Meiryo UI" panose="020B0604030504040204" pitchFamily="50" charset="-128"/>
              <a:ea typeface="Meiryo UI" panose="020B0604030504040204" pitchFamily="50" charset="-128"/>
            </a:endParaRPr>
          </a:p>
        </p:txBody>
      </p:sp>
      <p:sp>
        <p:nvSpPr>
          <p:cNvPr id="35" name="四角形: 角を丸くする 34">
            <a:extLst>
              <a:ext uri="{FF2B5EF4-FFF2-40B4-BE49-F238E27FC236}">
                <a16:creationId xmlns:a16="http://schemas.microsoft.com/office/drawing/2014/main" id="{FE59779F-C1F2-4DF4-9CB2-A546140BDC4C}"/>
              </a:ext>
            </a:extLst>
          </p:cNvPr>
          <p:cNvSpPr/>
          <p:nvPr/>
        </p:nvSpPr>
        <p:spPr>
          <a:xfrm>
            <a:off x="216768" y="3127251"/>
            <a:ext cx="1465267" cy="205194"/>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altLang="ja-JP" sz="1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Ⅱ</a:t>
            </a:r>
            <a:r>
              <a:rPr lang="ja-JP" altLang="en-US" sz="1000" b="1" dirty="0" err="1">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1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大阪府の取組み</a:t>
            </a:r>
          </a:p>
        </p:txBody>
      </p:sp>
      <p:sp>
        <p:nvSpPr>
          <p:cNvPr id="37"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4068887" y="5684566"/>
            <a:ext cx="4933549" cy="884695"/>
          </a:xfrm>
          <a:prstGeom prst="roundRect">
            <a:avLst>
              <a:gd name="adj" fmla="val 0"/>
            </a:avLst>
          </a:prstGeom>
          <a:ln w="9525" cmpd="dbl">
            <a:solidFill>
              <a:schemeClr val="accent1">
                <a:shade val="95000"/>
                <a:satMod val="105000"/>
              </a:schemeClr>
            </a:solidFill>
            <a:prstDash val="solid"/>
            <a:headEnd/>
            <a:tailEnd/>
          </a:ln>
        </p:spPr>
        <p:style>
          <a:lnRef idx="1">
            <a:schemeClr val="accent1"/>
          </a:lnRef>
          <a:fillRef idx="2">
            <a:schemeClr val="accent1"/>
          </a:fillRef>
          <a:effectRef idx="1">
            <a:schemeClr val="accent1"/>
          </a:effectRef>
          <a:fontRef idx="minor">
            <a:schemeClr val="dk1"/>
          </a:fontRef>
        </p:style>
        <p:txBody>
          <a:bodyPr vert="horz" wrap="square" lIns="65314" tIns="32657" rIns="65314" bIns="32657" numCol="1" anchor="ctr" anchorCtr="0" compatLnSpc="1">
            <a:prstTxWarp prst="textNoShape">
              <a:avLst/>
            </a:prstTxWarp>
          </a:bodyPr>
          <a:lstStyle/>
          <a:p>
            <a:pPr>
              <a:spcBef>
                <a:spcPts val="429"/>
              </a:spcBef>
            </a:pPr>
            <a:endParaRPr lang="en-US" altLang="ja-JP" sz="786" dirty="0">
              <a:solidFill>
                <a:prstClr val="black"/>
              </a:solidFill>
              <a:latin typeface="Meiryo UI" panose="020B0604030504040204" pitchFamily="50" charset="-128"/>
              <a:ea typeface="Meiryo UI" panose="020B0604030504040204" pitchFamily="50" charset="-128"/>
            </a:endParaRPr>
          </a:p>
          <a:p>
            <a:pPr>
              <a:lnSpc>
                <a:spcPts val="357"/>
              </a:lnSpc>
              <a:spcBef>
                <a:spcPts val="429"/>
              </a:spcBef>
            </a:pPr>
            <a:r>
              <a:rPr lang="ja-JP" altLang="en-US" sz="857" b="1" dirty="0">
                <a:solidFill>
                  <a:prstClr val="black"/>
                </a:solidFill>
                <a:latin typeface="Meiryo UI" panose="020B0604030504040204" pitchFamily="50" charset="-128"/>
                <a:ea typeface="Meiryo UI" panose="020B0604030504040204" pitchFamily="50" charset="-128"/>
              </a:rPr>
              <a:t>実施時期</a:t>
            </a:r>
            <a:endParaRPr lang="en-US" altLang="ja-JP" sz="857" b="1" dirty="0">
              <a:solidFill>
                <a:prstClr val="black"/>
              </a:solidFill>
              <a:latin typeface="Meiryo UI" panose="020B0604030504040204" pitchFamily="50" charset="-128"/>
              <a:ea typeface="Meiryo UI" panose="020B0604030504040204" pitchFamily="50" charset="-128"/>
            </a:endParaRPr>
          </a:p>
          <a:p>
            <a:pPr>
              <a:spcBef>
                <a:spcPts val="214"/>
              </a:spcBef>
            </a:pPr>
            <a:r>
              <a:rPr lang="ja-JP" altLang="en-US" sz="786" dirty="0">
                <a:solidFill>
                  <a:prstClr val="black"/>
                </a:solidFill>
                <a:latin typeface="Meiryo UI" panose="020B0604030504040204" pitchFamily="50" charset="-128"/>
                <a:ea typeface="Meiryo UI" panose="020B0604030504040204" pitchFamily="50" charset="-128"/>
              </a:rPr>
              <a:t>　○条例による規制については、“規制の効果”や“達成すべき目標”に関するエビデンスを明らかにし、府民・事業者へ</a:t>
            </a:r>
            <a:endParaRPr lang="en-US" altLang="ja-JP" sz="786" dirty="0">
              <a:solidFill>
                <a:prstClr val="black"/>
              </a:solidFill>
              <a:latin typeface="Meiryo UI" panose="020B0604030504040204" pitchFamily="50" charset="-128"/>
              <a:ea typeface="Meiryo UI" panose="020B0604030504040204" pitchFamily="50" charset="-128"/>
            </a:endParaRPr>
          </a:p>
          <a:p>
            <a:pPr>
              <a:spcBef>
                <a:spcPts val="214"/>
              </a:spcBef>
            </a:pPr>
            <a:r>
              <a:rPr lang="ja-JP" altLang="en-US" sz="786" dirty="0">
                <a:solidFill>
                  <a:prstClr val="black"/>
                </a:solidFill>
                <a:latin typeface="Meiryo UI" panose="020B0604030504040204" pitchFamily="50" charset="-128"/>
                <a:ea typeface="Meiryo UI" panose="020B0604030504040204" pitchFamily="50" charset="-128"/>
              </a:rPr>
              <a:t>　　 説明できることを見極めた上で、実施</a:t>
            </a:r>
            <a:endParaRPr lang="en-US" altLang="ja-JP" sz="786" dirty="0">
              <a:solidFill>
                <a:prstClr val="black"/>
              </a:solidFill>
              <a:latin typeface="Meiryo UI" panose="020B0604030504040204" pitchFamily="50" charset="-128"/>
              <a:ea typeface="Meiryo UI" panose="020B0604030504040204" pitchFamily="50" charset="-128"/>
            </a:endParaRPr>
          </a:p>
          <a:p>
            <a:pPr>
              <a:spcBef>
                <a:spcPts val="214"/>
              </a:spcBef>
            </a:pPr>
            <a:r>
              <a:rPr lang="ja-JP" altLang="en-US" sz="786" dirty="0">
                <a:solidFill>
                  <a:prstClr val="black"/>
                </a:solidFill>
                <a:latin typeface="Meiryo UI" panose="020B0604030504040204" pitchFamily="50" charset="-128"/>
                <a:ea typeface="Meiryo UI" panose="020B0604030504040204" pitchFamily="50" charset="-128"/>
              </a:rPr>
              <a:t>　○府民・事業者に対する啓発は、速やかに実施</a:t>
            </a:r>
            <a:endParaRPr lang="en-US" altLang="ja-JP" sz="786" dirty="0">
              <a:solidFill>
                <a:prstClr val="black"/>
              </a:solidFill>
              <a:latin typeface="Meiryo UI" panose="020B0604030504040204" pitchFamily="50" charset="-128"/>
              <a:ea typeface="Meiryo UI" panose="020B0604030504040204" pitchFamily="50" charset="-128"/>
            </a:endParaRPr>
          </a:p>
          <a:p>
            <a:pPr>
              <a:spcBef>
                <a:spcPts val="214"/>
              </a:spcBef>
            </a:pPr>
            <a:r>
              <a:rPr lang="ja-JP" altLang="en-US" sz="786" dirty="0">
                <a:solidFill>
                  <a:prstClr val="black"/>
                </a:solidFill>
                <a:latin typeface="Meiryo UI" panose="020B0604030504040204" pitchFamily="50" charset="-128"/>
                <a:ea typeface="Meiryo UI" panose="020B0604030504040204" pitchFamily="50" charset="-128"/>
              </a:rPr>
              <a:t>　○建築士から建築主への説明内容の追加は、建築関係団体等と連携し、実施　</a:t>
            </a:r>
            <a:endParaRPr lang="en-US" altLang="ja-JP" sz="643" dirty="0">
              <a:solidFill>
                <a:prstClr val="black"/>
              </a:solidFill>
              <a:latin typeface="Meiryo UI" panose="020B0604030504040204" pitchFamily="50" charset="-128"/>
              <a:ea typeface="Meiryo UI" panose="020B0604030504040204" pitchFamily="50" charset="-128"/>
            </a:endParaRPr>
          </a:p>
          <a:p>
            <a:pPr algn="ctr"/>
            <a:endParaRPr lang="ja-JP" altLang="en-US" sz="750" dirty="0"/>
          </a:p>
        </p:txBody>
      </p:sp>
      <p:grpSp>
        <p:nvGrpSpPr>
          <p:cNvPr id="17" name="グループ化 16"/>
          <p:cNvGrpSpPr/>
          <p:nvPr/>
        </p:nvGrpSpPr>
        <p:grpSpPr>
          <a:xfrm>
            <a:off x="5796136" y="201229"/>
            <a:ext cx="2024301" cy="340868"/>
            <a:chOff x="8534182" y="116202"/>
            <a:chExt cx="2834022" cy="477215"/>
          </a:xfrm>
        </p:grpSpPr>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4182" y="116202"/>
              <a:ext cx="468000" cy="468000"/>
            </a:xfrm>
            <a:prstGeom prst="rect">
              <a:avLst/>
            </a:prstGeom>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09215" y="125049"/>
              <a:ext cx="468000" cy="468000"/>
            </a:xfrm>
            <a:prstGeom prst="rect">
              <a:avLst/>
            </a:prstGeom>
          </p:spPr>
        </p:pic>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84641" y="125417"/>
              <a:ext cx="468000" cy="468000"/>
            </a:xfrm>
            <a:prstGeom prst="rect">
              <a:avLst/>
            </a:prstGeom>
          </p:spPr>
        </p:pic>
        <p:pic>
          <p:nvPicPr>
            <p:cNvPr id="12" name="図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38221" y="121590"/>
              <a:ext cx="468000" cy="468000"/>
            </a:xfrm>
            <a:prstGeom prst="rect">
              <a:avLst/>
            </a:prstGeom>
          </p:spPr>
        </p:pic>
        <p:grpSp>
          <p:nvGrpSpPr>
            <p:cNvPr id="16" name="グループ化 15"/>
            <p:cNvGrpSpPr/>
            <p:nvPr/>
          </p:nvGrpSpPr>
          <p:grpSpPr>
            <a:xfrm>
              <a:off x="10409366" y="125149"/>
              <a:ext cx="958838" cy="468000"/>
              <a:chOff x="10409366" y="125149"/>
              <a:chExt cx="958838" cy="468000"/>
            </a:xfrm>
          </p:grpSpPr>
          <p:pic>
            <p:nvPicPr>
              <p:cNvPr id="98" name="図 9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883657" y="134371"/>
                <a:ext cx="484547" cy="449555"/>
              </a:xfrm>
              <a:prstGeom prst="rect">
                <a:avLst/>
              </a:prstGeom>
            </p:spPr>
          </p:pic>
          <p:pic>
            <p:nvPicPr>
              <p:cNvPr id="14" name="図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409366" y="125149"/>
                <a:ext cx="468000" cy="468000"/>
              </a:xfrm>
              <a:prstGeom prst="rect">
                <a:avLst/>
              </a:prstGeom>
            </p:spPr>
          </p:pic>
        </p:grpSp>
      </p:grpSp>
      <p:sp>
        <p:nvSpPr>
          <p:cNvPr id="45" name="テキスト ボックス 44"/>
          <p:cNvSpPr txBox="1"/>
          <p:nvPr/>
        </p:nvSpPr>
        <p:spPr>
          <a:xfrm>
            <a:off x="5177123" y="2878910"/>
            <a:ext cx="211659" cy="224229"/>
          </a:xfrm>
          <a:prstGeom prst="rect">
            <a:avLst/>
          </a:prstGeom>
          <a:noFill/>
        </p:spPr>
        <p:txBody>
          <a:bodyPr wrap="square" rtlCol="0">
            <a:spAutoFit/>
          </a:bodyPr>
          <a:lstStyle/>
          <a:p>
            <a:r>
              <a:rPr lang="ja-JP" altLang="en-US" sz="857" dirty="0">
                <a:latin typeface="HGS明朝E" panose="02020900000000000000" pitchFamily="18" charset="-128"/>
                <a:ea typeface="HGS明朝E" panose="02020900000000000000" pitchFamily="18" charset="-128"/>
              </a:rPr>
              <a:t>❶</a:t>
            </a:r>
          </a:p>
        </p:txBody>
      </p:sp>
      <p:sp>
        <p:nvSpPr>
          <p:cNvPr id="47" name="テキスト ボックス 46"/>
          <p:cNvSpPr txBox="1"/>
          <p:nvPr/>
        </p:nvSpPr>
        <p:spPr>
          <a:xfrm>
            <a:off x="6156801" y="2903540"/>
            <a:ext cx="211659" cy="224229"/>
          </a:xfrm>
          <a:prstGeom prst="rect">
            <a:avLst/>
          </a:prstGeom>
          <a:noFill/>
        </p:spPr>
        <p:txBody>
          <a:bodyPr wrap="square" rtlCol="0">
            <a:spAutoFit/>
          </a:bodyPr>
          <a:lstStyle/>
          <a:p>
            <a:r>
              <a:rPr lang="ja-JP" altLang="en-US" sz="857" dirty="0">
                <a:latin typeface="HGS明朝E" panose="02020900000000000000" pitchFamily="18" charset="-128"/>
                <a:ea typeface="HGS明朝E" panose="02020900000000000000" pitchFamily="18" charset="-128"/>
              </a:rPr>
              <a:t>❷</a:t>
            </a:r>
          </a:p>
        </p:txBody>
      </p:sp>
      <p:sp>
        <p:nvSpPr>
          <p:cNvPr id="49" name="テキスト ボックス 48"/>
          <p:cNvSpPr txBox="1"/>
          <p:nvPr/>
        </p:nvSpPr>
        <p:spPr>
          <a:xfrm>
            <a:off x="6439713" y="3333207"/>
            <a:ext cx="211659" cy="224229"/>
          </a:xfrm>
          <a:prstGeom prst="rect">
            <a:avLst/>
          </a:prstGeom>
          <a:noFill/>
        </p:spPr>
        <p:txBody>
          <a:bodyPr wrap="square" rtlCol="0">
            <a:spAutoFit/>
          </a:bodyPr>
          <a:lstStyle/>
          <a:p>
            <a:r>
              <a:rPr lang="ja-JP" altLang="en-US" sz="857" dirty="0">
                <a:latin typeface="HGS明朝E" panose="02020900000000000000" pitchFamily="18" charset="-128"/>
                <a:ea typeface="HGS明朝E" panose="02020900000000000000" pitchFamily="18" charset="-128"/>
              </a:rPr>
              <a:t>❸</a:t>
            </a:r>
          </a:p>
        </p:txBody>
      </p:sp>
      <p:sp>
        <p:nvSpPr>
          <p:cNvPr id="51" name="テキスト ボックス 50"/>
          <p:cNvSpPr txBox="1"/>
          <p:nvPr/>
        </p:nvSpPr>
        <p:spPr>
          <a:xfrm>
            <a:off x="6950646" y="3885371"/>
            <a:ext cx="211659" cy="224229"/>
          </a:xfrm>
          <a:prstGeom prst="rect">
            <a:avLst/>
          </a:prstGeom>
          <a:noFill/>
        </p:spPr>
        <p:txBody>
          <a:bodyPr wrap="square" rtlCol="0">
            <a:spAutoFit/>
          </a:bodyPr>
          <a:lstStyle/>
          <a:p>
            <a:r>
              <a:rPr lang="ja-JP" altLang="en-US" sz="857" dirty="0">
                <a:latin typeface="HGS明朝E" panose="02020900000000000000" pitchFamily="18" charset="-128"/>
                <a:ea typeface="HGS明朝E" panose="02020900000000000000" pitchFamily="18" charset="-128"/>
              </a:rPr>
              <a:t>❹</a:t>
            </a:r>
          </a:p>
        </p:txBody>
      </p:sp>
      <p:sp>
        <p:nvSpPr>
          <p:cNvPr id="65" name="テキスト ボックス 64"/>
          <p:cNvSpPr txBox="1"/>
          <p:nvPr/>
        </p:nvSpPr>
        <p:spPr>
          <a:xfrm>
            <a:off x="494078" y="1742147"/>
            <a:ext cx="211659" cy="224229"/>
          </a:xfrm>
          <a:prstGeom prst="rect">
            <a:avLst/>
          </a:prstGeom>
          <a:noFill/>
        </p:spPr>
        <p:txBody>
          <a:bodyPr wrap="square" rtlCol="0">
            <a:spAutoFit/>
          </a:bodyPr>
          <a:lstStyle/>
          <a:p>
            <a:r>
              <a:rPr lang="ja-JP" altLang="en-US" sz="857" dirty="0">
                <a:latin typeface="HGS明朝E" panose="02020900000000000000" pitchFamily="18" charset="-128"/>
                <a:ea typeface="HGS明朝E" panose="02020900000000000000" pitchFamily="18" charset="-128"/>
              </a:rPr>
              <a:t>❶</a:t>
            </a:r>
          </a:p>
        </p:txBody>
      </p:sp>
      <p:sp>
        <p:nvSpPr>
          <p:cNvPr id="66" name="テキスト ボックス 65"/>
          <p:cNvSpPr txBox="1"/>
          <p:nvPr/>
        </p:nvSpPr>
        <p:spPr>
          <a:xfrm>
            <a:off x="494078" y="4827879"/>
            <a:ext cx="211659" cy="224229"/>
          </a:xfrm>
          <a:prstGeom prst="rect">
            <a:avLst/>
          </a:prstGeom>
          <a:noFill/>
        </p:spPr>
        <p:txBody>
          <a:bodyPr wrap="square" rtlCol="0">
            <a:spAutoFit/>
          </a:bodyPr>
          <a:lstStyle/>
          <a:p>
            <a:r>
              <a:rPr lang="ja-JP" altLang="en-US" sz="857" dirty="0">
                <a:latin typeface="HGS明朝E" panose="02020900000000000000" pitchFamily="18" charset="-128"/>
                <a:ea typeface="HGS明朝E" panose="02020900000000000000" pitchFamily="18" charset="-128"/>
              </a:rPr>
              <a:t>❷</a:t>
            </a:r>
          </a:p>
        </p:txBody>
      </p:sp>
      <p:sp>
        <p:nvSpPr>
          <p:cNvPr id="67" name="テキスト ボックス 66"/>
          <p:cNvSpPr txBox="1"/>
          <p:nvPr/>
        </p:nvSpPr>
        <p:spPr>
          <a:xfrm>
            <a:off x="494078" y="5276430"/>
            <a:ext cx="312388" cy="224229"/>
          </a:xfrm>
          <a:prstGeom prst="rect">
            <a:avLst/>
          </a:prstGeom>
          <a:noFill/>
        </p:spPr>
        <p:txBody>
          <a:bodyPr wrap="square" rtlCol="0">
            <a:spAutoFit/>
          </a:bodyPr>
          <a:lstStyle/>
          <a:p>
            <a:r>
              <a:rPr lang="ja-JP" altLang="en-US" sz="857" dirty="0">
                <a:latin typeface="HGS明朝E" panose="02020900000000000000" pitchFamily="18" charset="-128"/>
                <a:ea typeface="HGS明朝E" panose="02020900000000000000" pitchFamily="18" charset="-128"/>
              </a:rPr>
              <a:t>❸</a:t>
            </a:r>
          </a:p>
        </p:txBody>
      </p:sp>
      <p:sp>
        <p:nvSpPr>
          <p:cNvPr id="69" name="テキスト ボックス 68"/>
          <p:cNvSpPr txBox="1"/>
          <p:nvPr/>
        </p:nvSpPr>
        <p:spPr>
          <a:xfrm>
            <a:off x="2350680" y="6068514"/>
            <a:ext cx="211659" cy="224229"/>
          </a:xfrm>
          <a:prstGeom prst="rect">
            <a:avLst/>
          </a:prstGeom>
          <a:noFill/>
        </p:spPr>
        <p:txBody>
          <a:bodyPr wrap="square" rtlCol="0">
            <a:spAutoFit/>
          </a:bodyPr>
          <a:lstStyle/>
          <a:p>
            <a:r>
              <a:rPr lang="ja-JP" altLang="en-US" sz="857" dirty="0">
                <a:latin typeface="HGS明朝E" panose="02020900000000000000" pitchFamily="18" charset="-128"/>
                <a:ea typeface="HGS明朝E" panose="02020900000000000000" pitchFamily="18" charset="-128"/>
              </a:rPr>
              <a:t>❹</a:t>
            </a:r>
          </a:p>
        </p:txBody>
      </p:sp>
      <p:sp>
        <p:nvSpPr>
          <p:cNvPr id="39" name="テキスト ボックス 5"/>
          <p:cNvSpPr txBox="1"/>
          <p:nvPr/>
        </p:nvSpPr>
        <p:spPr>
          <a:xfrm>
            <a:off x="7820437" y="191956"/>
            <a:ext cx="1255789" cy="337359"/>
          </a:xfrm>
          <a:prstGeom prst="rect">
            <a:avLst/>
          </a:prstGeom>
          <a:solidFill>
            <a:schemeClr val="bg1"/>
          </a:solidFill>
          <a:ln w="6350">
            <a:solidFill>
              <a:schemeClr val="tx1"/>
            </a:solidFill>
          </a:ln>
        </p:spPr>
        <p:txBody>
          <a:bodyPr wrap="square" rtlCol="0">
            <a:noAutofit/>
          </a:bodyPr>
          <a:lstStyle/>
          <a:p>
            <a:pPr marL="142875" marR="142875">
              <a:spcAft>
                <a:spcPts val="0"/>
              </a:spcAft>
            </a:pPr>
            <a:r>
              <a:rPr lang="ja-JP" sz="14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資料</a:t>
            </a:r>
            <a:r>
              <a:rPr lang="en-US" altLang="ja-JP" sz="14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2-2</a:t>
            </a:r>
            <a:r>
              <a:rPr lang="ja-JP" sz="1000" kern="1200" dirty="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　　</a:t>
            </a:r>
            <a:endParaRPr lang="ja-JP" sz="1200" dirty="0">
              <a:solidFill>
                <a:srgbClr val="494949"/>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15529735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1303</Words>
  <Application>Microsoft Office PowerPoint</Application>
  <PresentationFormat>画面に合わせる (4:3)</PresentationFormat>
  <Paragraphs>121</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HGS明朝E</vt:lpstr>
      <vt:lpstr>Meiryo UI</vt:lpstr>
      <vt:lpstr>ＭＳ Ｐゴシック</vt:lpstr>
      <vt:lpstr>ＭＳ ゴシック</vt:lpstr>
      <vt:lpstr>メイリオ</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2021-05-20T11:21:06Z</dcterms:created>
  <dcterms:modified xsi:type="dcterms:W3CDTF">2021-05-20T11:21:16Z</dcterms:modified>
</cp:coreProperties>
</file>