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1"/>
  </p:sldMasterIdLst>
  <p:notesMasterIdLst>
    <p:notesMasterId r:id="rId26"/>
  </p:notesMasterIdLst>
  <p:handoutMasterIdLst>
    <p:handoutMasterId r:id="rId27"/>
  </p:handoutMasterIdLst>
  <p:sldIdLst>
    <p:sldId id="777" r:id="rId2"/>
    <p:sldId id="840" r:id="rId3"/>
    <p:sldId id="850" r:id="rId4"/>
    <p:sldId id="862" r:id="rId5"/>
    <p:sldId id="835" r:id="rId6"/>
    <p:sldId id="846" r:id="rId7"/>
    <p:sldId id="871" r:id="rId8"/>
    <p:sldId id="869" r:id="rId9"/>
    <p:sldId id="858" r:id="rId10"/>
    <p:sldId id="819" r:id="rId11"/>
    <p:sldId id="848" r:id="rId12"/>
    <p:sldId id="852" r:id="rId13"/>
    <p:sldId id="864" r:id="rId14"/>
    <p:sldId id="866" r:id="rId15"/>
    <p:sldId id="867" r:id="rId16"/>
    <p:sldId id="843" r:id="rId17"/>
    <p:sldId id="837" r:id="rId18"/>
    <p:sldId id="860" r:id="rId19"/>
    <p:sldId id="824" r:id="rId20"/>
    <p:sldId id="816" r:id="rId21"/>
    <p:sldId id="872" r:id="rId22"/>
    <p:sldId id="870" r:id="rId23"/>
    <p:sldId id="826" r:id="rId24"/>
    <p:sldId id="868" r:id="rId2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69"/>
    <a:srgbClr val="FFD211"/>
    <a:srgbClr val="E46C0A"/>
    <a:srgbClr val="CBD9EB"/>
    <a:srgbClr val="4F81BD"/>
    <a:srgbClr val="D0A800"/>
    <a:srgbClr val="FFE989"/>
    <a:srgbClr val="FFCC00"/>
    <a:srgbClr val="DDDDDD"/>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25" autoAdjust="0"/>
    <p:restoredTop sz="95167" autoAdjust="0"/>
  </p:normalViewPr>
  <p:slideViewPr>
    <p:cSldViewPr>
      <p:cViewPr varScale="1">
        <p:scale>
          <a:sx n="67" d="100"/>
          <a:sy n="67" d="100"/>
        </p:scale>
        <p:origin x="1674"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94" d="100"/>
        <a:sy n="194" d="100"/>
      </p:scale>
      <p:origin x="0" y="-7236"/>
    </p:cViewPr>
  </p:sorterViewPr>
  <p:notesViewPr>
    <p:cSldViewPr>
      <p:cViewPr varScale="1">
        <p:scale>
          <a:sx n="47" d="100"/>
          <a:sy n="47" d="100"/>
        </p:scale>
        <p:origin x="-3090" y="-114"/>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2"/>
            <a:ext cx="2949574" cy="496888"/>
          </a:xfrm>
          <a:prstGeom prst="rect">
            <a:avLst/>
          </a:prstGeom>
        </p:spPr>
        <p:txBody>
          <a:bodyPr vert="horz" lIns="91414" tIns="45707" rIns="91414" bIns="45707"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4" y="9440866"/>
            <a:ext cx="2949574" cy="496887"/>
          </a:xfrm>
          <a:prstGeom prst="rect">
            <a:avLst/>
          </a:prstGeom>
        </p:spPr>
        <p:txBody>
          <a:bodyPr vert="horz" lIns="91414" tIns="45707" rIns="91414" bIns="4570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6"/>
            <a:ext cx="2949574" cy="496887"/>
          </a:xfrm>
          <a:prstGeom prst="rect">
            <a:avLst/>
          </a:prstGeom>
        </p:spPr>
        <p:txBody>
          <a:bodyPr vert="horz" lIns="91414" tIns="45707" rIns="91414" bIns="45707" rtlCol="0" anchor="b"/>
          <a:lstStyle>
            <a:lvl1pPr algn="r">
              <a:defRPr sz="1200"/>
            </a:lvl1pPr>
          </a:lstStyle>
          <a:p>
            <a:fld id="{3FA8D4F6-A8D6-432C-BA59-0C059F0DD957}" type="slidenum">
              <a:rPr kumimoji="1" lang="ja-JP" altLang="en-US" smtClean="0"/>
              <a:t>‹#›</a:t>
            </a:fld>
            <a:endParaRPr kumimoji="1" lang="ja-JP" altLang="en-US"/>
          </a:p>
        </p:txBody>
      </p:sp>
    </p:spTree>
    <p:extLst>
      <p:ext uri="{BB962C8B-B14F-4D97-AF65-F5344CB8AC3E}">
        <p14:creationId xmlns:p14="http://schemas.microsoft.com/office/powerpoint/2010/main" val="4282714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3"/>
            <a:ext cx="2949786" cy="496966"/>
          </a:xfrm>
          <a:prstGeom prst="rect">
            <a:avLst/>
          </a:prstGeom>
        </p:spPr>
        <p:txBody>
          <a:bodyPr vert="horz" lIns="91414" tIns="45707" rIns="91414" bIns="4570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1" y="3"/>
            <a:ext cx="2949786" cy="496966"/>
          </a:xfrm>
          <a:prstGeom prst="rect">
            <a:avLst/>
          </a:prstGeom>
        </p:spPr>
        <p:txBody>
          <a:bodyPr vert="horz" lIns="91414" tIns="45707" rIns="91414" bIns="45707" rtlCol="0"/>
          <a:lstStyle>
            <a:lvl1pPr algn="r">
              <a:defRPr sz="1200"/>
            </a:lvl1pPr>
          </a:lstStyle>
          <a:p>
            <a:fld id="{8D5BEBC8-2257-4310-91FB-3838D0908DC9}" type="datetimeFigureOut">
              <a:rPr kumimoji="1" lang="ja-JP" altLang="en-US" smtClean="0"/>
              <a:t>2021/6/29</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14" tIns="45707" rIns="91414" bIns="45707"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1414" tIns="45707" rIns="91414" bIns="4570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40651"/>
            <a:ext cx="2949786" cy="496966"/>
          </a:xfrm>
          <a:prstGeom prst="rect">
            <a:avLst/>
          </a:prstGeom>
        </p:spPr>
        <p:txBody>
          <a:bodyPr vert="horz" lIns="91414" tIns="45707" rIns="91414" bIns="4570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1" y="9440651"/>
            <a:ext cx="2949786" cy="496966"/>
          </a:xfrm>
          <a:prstGeom prst="rect">
            <a:avLst/>
          </a:prstGeom>
        </p:spPr>
        <p:txBody>
          <a:bodyPr vert="horz" lIns="91414" tIns="45707" rIns="91414" bIns="45707" rtlCol="0" anchor="b"/>
          <a:lstStyle>
            <a:lvl1pPr algn="r">
              <a:defRPr sz="1200"/>
            </a:lvl1pPr>
          </a:lstStyle>
          <a:p>
            <a:fld id="{F87C77AA-7151-4A8D-8C26-E58B9E1A327F}" type="slidenum">
              <a:rPr kumimoji="1" lang="ja-JP" altLang="en-US" smtClean="0"/>
              <a:t>‹#›</a:t>
            </a:fld>
            <a:endParaRPr kumimoji="1" lang="ja-JP" altLang="en-US"/>
          </a:p>
        </p:txBody>
      </p:sp>
    </p:spTree>
    <p:extLst>
      <p:ext uri="{BB962C8B-B14F-4D97-AF65-F5344CB8AC3E}">
        <p14:creationId xmlns:p14="http://schemas.microsoft.com/office/powerpoint/2010/main" val="1120341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23950" y="1222375"/>
            <a:ext cx="4397375" cy="32988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0</a:t>
            </a:fld>
            <a:endParaRPr kumimoji="1" lang="ja-JP" altLang="en-US"/>
          </a:p>
        </p:txBody>
      </p:sp>
    </p:spTree>
    <p:extLst>
      <p:ext uri="{BB962C8B-B14F-4D97-AF65-F5344CB8AC3E}">
        <p14:creationId xmlns:p14="http://schemas.microsoft.com/office/powerpoint/2010/main" val="321184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21</a:t>
            </a:fld>
            <a:endParaRPr kumimoji="1" lang="ja-JP" altLang="en-US"/>
          </a:p>
        </p:txBody>
      </p:sp>
    </p:spTree>
    <p:extLst>
      <p:ext uri="{BB962C8B-B14F-4D97-AF65-F5344CB8AC3E}">
        <p14:creationId xmlns:p14="http://schemas.microsoft.com/office/powerpoint/2010/main" val="2751754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68" indent="-179368">
              <a:tabLst>
                <a:tab pos="360325"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22</a:t>
            </a:fld>
            <a:endParaRPr kumimoji="1" lang="ja-JP" altLang="en-US"/>
          </a:p>
        </p:txBody>
      </p:sp>
    </p:spTree>
    <p:extLst>
      <p:ext uri="{BB962C8B-B14F-4D97-AF65-F5344CB8AC3E}">
        <p14:creationId xmlns:p14="http://schemas.microsoft.com/office/powerpoint/2010/main" val="530387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2</a:t>
            </a:fld>
            <a:endParaRPr kumimoji="1" lang="ja-JP" altLang="en-US"/>
          </a:p>
        </p:txBody>
      </p:sp>
    </p:spTree>
    <p:extLst>
      <p:ext uri="{BB962C8B-B14F-4D97-AF65-F5344CB8AC3E}">
        <p14:creationId xmlns:p14="http://schemas.microsoft.com/office/powerpoint/2010/main" val="1271972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68" indent="-179368">
              <a:tabLst>
                <a:tab pos="360325"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3</a:t>
            </a:fld>
            <a:endParaRPr kumimoji="1" lang="ja-JP" altLang="en-US"/>
          </a:p>
        </p:txBody>
      </p:sp>
    </p:spTree>
    <p:extLst>
      <p:ext uri="{BB962C8B-B14F-4D97-AF65-F5344CB8AC3E}">
        <p14:creationId xmlns:p14="http://schemas.microsoft.com/office/powerpoint/2010/main" val="108178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4</a:t>
            </a:fld>
            <a:endParaRPr kumimoji="1" lang="ja-JP" altLang="en-US"/>
          </a:p>
        </p:txBody>
      </p:sp>
    </p:spTree>
    <p:extLst>
      <p:ext uri="{BB962C8B-B14F-4D97-AF65-F5344CB8AC3E}">
        <p14:creationId xmlns:p14="http://schemas.microsoft.com/office/powerpoint/2010/main" val="1616073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68" indent="-179368">
              <a:tabLst>
                <a:tab pos="360325"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8</a:t>
            </a:fld>
            <a:endParaRPr kumimoji="1" lang="ja-JP" altLang="en-US"/>
          </a:p>
        </p:txBody>
      </p:sp>
    </p:spTree>
    <p:extLst>
      <p:ext uri="{BB962C8B-B14F-4D97-AF65-F5344CB8AC3E}">
        <p14:creationId xmlns:p14="http://schemas.microsoft.com/office/powerpoint/2010/main" val="1342943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68" indent="-179368">
              <a:tabLst>
                <a:tab pos="360325"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9</a:t>
            </a:fld>
            <a:endParaRPr kumimoji="1" lang="ja-JP" altLang="en-US"/>
          </a:p>
        </p:txBody>
      </p:sp>
    </p:spTree>
    <p:extLst>
      <p:ext uri="{BB962C8B-B14F-4D97-AF65-F5344CB8AC3E}">
        <p14:creationId xmlns:p14="http://schemas.microsoft.com/office/powerpoint/2010/main" val="85380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16</a:t>
            </a:fld>
            <a:endParaRPr kumimoji="1" lang="ja-JP" altLang="en-US"/>
          </a:p>
        </p:txBody>
      </p:sp>
    </p:spTree>
    <p:extLst>
      <p:ext uri="{BB962C8B-B14F-4D97-AF65-F5344CB8AC3E}">
        <p14:creationId xmlns:p14="http://schemas.microsoft.com/office/powerpoint/2010/main" val="947286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68" indent="-179368">
              <a:tabLst>
                <a:tab pos="360325"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19</a:t>
            </a:fld>
            <a:endParaRPr kumimoji="1" lang="ja-JP" altLang="en-US"/>
          </a:p>
        </p:txBody>
      </p:sp>
    </p:spTree>
    <p:extLst>
      <p:ext uri="{BB962C8B-B14F-4D97-AF65-F5344CB8AC3E}">
        <p14:creationId xmlns:p14="http://schemas.microsoft.com/office/powerpoint/2010/main" val="1496476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20</a:t>
            </a:fld>
            <a:endParaRPr kumimoji="1" lang="ja-JP" altLang="en-US"/>
          </a:p>
        </p:txBody>
      </p:sp>
    </p:spTree>
    <p:extLst>
      <p:ext uri="{BB962C8B-B14F-4D97-AF65-F5344CB8AC3E}">
        <p14:creationId xmlns:p14="http://schemas.microsoft.com/office/powerpoint/2010/main" val="3985906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31F64F-0D30-4C3A-A0BE-910F4CC3C3E7}" type="datetime1">
              <a:rPr kumimoji="1" lang="ja-JP" altLang="en-US" smtClean="0"/>
              <a:t>2021/6/29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529328E1-F047-4AB4-B3FF-0294A283BF8F}" type="datetime1">
              <a:rPr kumimoji="1" lang="ja-JP" altLang="en-US" smtClean="0"/>
              <a:t>2021/6/29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3916089-223D-4750-89AE-B390316EF4A6}" type="datetime1">
              <a:rPr kumimoji="1" lang="ja-JP" altLang="en-US" smtClean="0"/>
              <a:t>2021/6/29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24093F2-F397-4322-8BCF-C5B5A26541AE}" type="datetime1">
              <a:rPr kumimoji="1" lang="ja-JP" altLang="en-US" smtClean="0"/>
              <a:t>2021/6/29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4AAD4A4-B6F4-46BC-87F0-53D8B8B4CC34}" type="datetime1">
              <a:rPr kumimoji="1" lang="ja-JP" altLang="en-US" smtClean="0"/>
              <a:t>2021/6/29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6375DAB-E23D-468C-AF05-298D314015C0}" type="datetime1">
              <a:rPr kumimoji="1" lang="ja-JP" altLang="en-US" smtClean="0"/>
              <a:t>2021/6/29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0166098-0D6A-4E28-93E3-BBDB3A87EDC1}" type="datetime1">
              <a:rPr kumimoji="1" lang="ja-JP" altLang="en-US" smtClean="0"/>
              <a:t>2021/6/29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37ACE5D2-3648-4CCF-AC47-C802402CB13C}" type="datetime1">
              <a:rPr kumimoji="1" lang="ja-JP" altLang="en-US" smtClean="0"/>
              <a:t>2021/6/29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F9A8E-EE60-47D9-A1ED-FCE9387E1B69}" type="datetime1">
              <a:rPr kumimoji="1" lang="ja-JP" altLang="en-US" smtClean="0"/>
              <a:t>2021/6/29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47AEC9-FC0C-40DA-837B-2B35ECEA451C}" type="datetime1">
              <a:rPr kumimoji="1" lang="ja-JP" altLang="en-US" smtClean="0"/>
              <a:t>2021/6/29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6CA3D9F-C0C5-4B45-A27A-2A4D899DB100}" type="datetime1">
              <a:rPr kumimoji="1" lang="ja-JP" altLang="en-US" smtClean="0"/>
              <a:t>2021/6/29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9672F1F-A543-43EE-80AA-CB7F72D8E56C}" type="datetime1">
              <a:rPr kumimoji="1" lang="ja-JP" altLang="en-US" smtClean="0"/>
              <a:t>2021/6/29</a:t>
            </a:fld>
            <a:endParaRPr kumimoji="1" lang="ja-JP"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8041704" y="18288"/>
            <a:ext cx="1066800" cy="329184"/>
          </a:xfrm>
          <a:prstGeom prst="rect">
            <a:avLst/>
          </a:prstGeom>
        </p:spPr>
        <p:txBody>
          <a:bodyPr vert="horz" lIns="91440" tIns="45720" rIns="91440" bIns="45720" rtlCol="0" anchor="ctr"/>
          <a:lstStyle>
            <a:lvl1pPr algn="r">
              <a:defRPr sz="1600" b="1">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stStyle>
          <a:p>
            <a:fld id="{F0DA1747-7AE3-4485-B1CC-5CDDF653E874}"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http://www.unic.or.jp/files/sdg_icon_17_ja-290x290.png" TargetMode="Externa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1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021169"/>
            <a:ext cx="9127773" cy="1445419"/>
          </a:xfrm>
        </p:spPr>
        <p:txBody>
          <a:bodyPr/>
          <a:lstStyle/>
          <a:p>
            <a:pPr algn="ct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ゼロエミッション車を中心とする電動車の</a:t>
            </a:r>
            <a:r>
              <a:rPr lang="en-US" altLang="ja-JP" sz="4000" b="1" dirty="0">
                <a:latin typeface="Meiryo UI" panose="020B0604030504040204" pitchFamily="50" charset="-128"/>
                <a:ea typeface="Meiryo UI" panose="020B0604030504040204" pitchFamily="50" charset="-128"/>
                <a:cs typeface="Meiryo UI" panose="020B0604030504040204" pitchFamily="50" charset="-128"/>
              </a:rPr>
              <a:t/>
            </a:r>
            <a:br>
              <a:rPr lang="en-US" altLang="ja-JP" sz="4000" b="1" dirty="0">
                <a:latin typeface="Meiryo UI" panose="020B0604030504040204" pitchFamily="50" charset="-128"/>
                <a:ea typeface="Meiryo UI" panose="020B0604030504040204" pitchFamily="50" charset="-128"/>
                <a:cs typeface="Meiryo UI" panose="020B0604030504040204" pitchFamily="50" charset="-128"/>
              </a:rPr>
            </a:b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普及促進に向けた制度のあり方について</a:t>
            </a:r>
          </a:p>
        </p:txBody>
      </p:sp>
      <p:sp>
        <p:nvSpPr>
          <p:cNvPr id="5" name="テキスト ボックス 4"/>
          <p:cNvSpPr txBox="1"/>
          <p:nvPr/>
        </p:nvSpPr>
        <p:spPr>
          <a:xfrm>
            <a:off x="7668344" y="454530"/>
            <a:ext cx="1375628" cy="369332"/>
          </a:xfrm>
          <a:prstGeom prst="rect">
            <a:avLst/>
          </a:prstGeom>
          <a:noFill/>
          <a:ln w="12700">
            <a:solidFill>
              <a:schemeClr val="tx1"/>
            </a:solidFill>
          </a:ln>
        </p:spPr>
        <p:txBody>
          <a:bodyPr wrap="square" rtlCol="0">
            <a:spAutoFit/>
          </a:bodyPr>
          <a:lstStyle/>
          <a:p>
            <a:pPr algn="ctr"/>
            <a:r>
              <a:rPr kumimoji="1" lang="ja-JP" altLang="en-US"/>
              <a:t>資料２－</a:t>
            </a:r>
            <a:r>
              <a:rPr lang="ja-JP" altLang="en-US" dirty="0"/>
              <a:t>１</a:t>
            </a:r>
            <a:endParaRPr kumimoji="1" lang="ja-JP" altLang="en-US" dirty="0"/>
          </a:p>
        </p:txBody>
      </p:sp>
      <p:sp>
        <p:nvSpPr>
          <p:cNvPr id="18" name="コンテンツ プレースホルダー 2">
            <a:extLst>
              <a:ext uri="{FF2B5EF4-FFF2-40B4-BE49-F238E27FC236}">
                <a16:creationId xmlns:a16="http://schemas.microsoft.com/office/drawing/2014/main" id="{6E6FAC61-76E6-46DC-8A7E-50F1C21D74AD}"/>
              </a:ext>
            </a:extLst>
          </p:cNvPr>
          <p:cNvSpPr txBox="1">
            <a:spLocks/>
          </p:cNvSpPr>
          <p:nvPr/>
        </p:nvSpPr>
        <p:spPr>
          <a:xfrm>
            <a:off x="1086659" y="4403139"/>
            <a:ext cx="6970681" cy="1508105"/>
          </a:xfrm>
          <a:prstGeom prst="rect">
            <a:avLst/>
          </a:prstGeom>
        </p:spPr>
        <p:txBody>
          <a:bodyPr vert="horz" wrap="square" lIns="91440" tIns="45720" rIns="91440" bIns="45720" rtlCol="0">
            <a:spAutoFit/>
          </a:bodyPr>
          <a:lstStyle>
            <a:lvl1pPr marL="0" indent="0" algn="l" defTabSz="914400" rtl="0" eaLnBrk="1" latinLnBrk="0" hangingPunct="1">
              <a:spcBef>
                <a:spcPct val="20000"/>
              </a:spcBef>
              <a:buClr>
                <a:schemeClr val="accent1"/>
              </a:buClr>
              <a:buSzPct val="85000"/>
              <a:buFont typeface="Arial" pitchFamily="34" charset="0"/>
              <a:buNone/>
              <a:defRPr kumimoji="1"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kumimoji="1"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9pPr>
          </a:lstStyle>
          <a:p>
            <a:pPr>
              <a:spcBef>
                <a:spcPts val="1200"/>
              </a:spcBef>
            </a:pPr>
            <a:r>
              <a:rPr lang="ja-JP" altLang="en-US" b="1" dirty="0">
                <a:solidFill>
                  <a:schemeClr val="bg1">
                    <a:lumMod val="65000"/>
                  </a:schemeClr>
                </a:solidFill>
                <a:latin typeface="Meiryo UI" panose="020B0604030504040204" pitchFamily="50" charset="-128"/>
                <a:ea typeface="Meiryo UI" panose="020B0604030504040204" pitchFamily="50" charset="-128"/>
              </a:rPr>
              <a:t>１　電動車の普及促進にあたっての基本的な考え方</a:t>
            </a:r>
          </a:p>
          <a:p>
            <a:pPr>
              <a:spcBef>
                <a:spcPts val="1200"/>
              </a:spcBef>
            </a:pPr>
            <a:r>
              <a:rPr lang="ja-JP" altLang="en-US" b="1" dirty="0">
                <a:solidFill>
                  <a:schemeClr val="bg1">
                    <a:lumMod val="65000"/>
                  </a:schemeClr>
                </a:solidFill>
                <a:latin typeface="Meiryo UI" panose="020B0604030504040204" pitchFamily="50" charset="-128"/>
                <a:ea typeface="Meiryo UI" panose="020B0604030504040204" pitchFamily="50" charset="-128"/>
              </a:rPr>
              <a:t>２　普及促進に向けた施策・制度（案）</a:t>
            </a:r>
            <a:r>
              <a:rPr lang="ja-JP" altLang="en-US" sz="1800" dirty="0">
                <a:solidFill>
                  <a:schemeClr val="bg1">
                    <a:lumMod val="65000"/>
                  </a:schemeClr>
                </a:solidFill>
                <a:latin typeface="Meiryo UI" panose="020B0604030504040204" pitchFamily="50" charset="-128"/>
                <a:ea typeface="Meiryo UI" panose="020B0604030504040204" pitchFamily="50" charset="-128"/>
              </a:rPr>
              <a:t> </a:t>
            </a:r>
            <a:endParaRPr lang="en-US" altLang="ja-JP" sz="1800" dirty="0">
              <a:solidFill>
                <a:schemeClr val="bg1">
                  <a:lumMod val="65000"/>
                </a:schemeClr>
              </a:solidFill>
              <a:latin typeface="Meiryo UI" panose="020B0604030504040204" pitchFamily="50" charset="-128"/>
              <a:ea typeface="Meiryo UI" panose="020B0604030504040204" pitchFamily="50" charset="-128"/>
            </a:endParaRPr>
          </a:p>
          <a:p>
            <a:pPr>
              <a:spcBef>
                <a:spcPts val="1200"/>
              </a:spcBef>
            </a:pPr>
            <a:r>
              <a:rPr lang="ja-JP" altLang="en-US" b="1" dirty="0">
                <a:solidFill>
                  <a:schemeClr val="tx1"/>
                </a:solidFill>
                <a:latin typeface="Meiryo UI" panose="020B0604030504040204" pitchFamily="50" charset="-128"/>
                <a:ea typeface="Meiryo UI" panose="020B0604030504040204" pitchFamily="50" charset="-128"/>
              </a:rPr>
              <a:t>３　インフラ整備の方向性（案）</a:t>
            </a:r>
            <a:r>
              <a:rPr lang="ja-JP" altLang="en-US" sz="1800" dirty="0">
                <a:solidFill>
                  <a:schemeClr val="tx1"/>
                </a:solidFill>
                <a:latin typeface="Meiryo UI" panose="020B0604030504040204" pitchFamily="50" charset="-128"/>
                <a:ea typeface="Meiryo UI" panose="020B0604030504040204" pitchFamily="50" charset="-128"/>
              </a:rPr>
              <a:t> →今回ご審議いただく内容</a:t>
            </a:r>
            <a:endParaRPr lang="en-US" altLang="ja-JP" sz="1800" dirty="0">
              <a:solidFill>
                <a:srgbClr val="FF0000"/>
              </a:solidFill>
              <a:latin typeface="Meiryo UI" panose="020B0604030504040204" pitchFamily="50" charset="-128"/>
              <a:ea typeface="Meiryo UI" panose="020B0604030504040204" pitchFamily="50" charset="-128"/>
            </a:endParaRPr>
          </a:p>
        </p:txBody>
      </p:sp>
      <p:pic>
        <p:nvPicPr>
          <p:cNvPr id="7" name="Picture 13">
            <a:extLst>
              <a:ext uri="{FF2B5EF4-FFF2-40B4-BE49-F238E27FC236}">
                <a16:creationId xmlns:a16="http://schemas.microsoft.com/office/drawing/2014/main" id="{61E69E31-3FB2-4D2C-8C5D-0AA9E94BA7D4}"/>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7323151" y="990056"/>
            <a:ext cx="863442" cy="863442"/>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pic>
      <p:pic>
        <p:nvPicPr>
          <p:cNvPr id="8" name="図 7">
            <a:extLst>
              <a:ext uri="{FF2B5EF4-FFF2-40B4-BE49-F238E27FC236}">
                <a16:creationId xmlns:a16="http://schemas.microsoft.com/office/drawing/2014/main" id="{7B35C5B3-B317-45D2-A1A7-DDDD7D5D14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7824" y="990972"/>
            <a:ext cx="858295" cy="861610"/>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92165169-5727-4122-B0B0-69956D1B229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5288" y="990972"/>
            <a:ext cx="861610" cy="861610"/>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56C80187-4930-41A9-AA99-47E13B35432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82336" y="990972"/>
            <a:ext cx="861610" cy="861610"/>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739C1168-DFAB-4BA3-9156-2D431052901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51557" y="992631"/>
            <a:ext cx="858293" cy="858293"/>
          </a:xfrm>
          <a:prstGeom prst="rect">
            <a:avLst/>
          </a:prstGeom>
          <a:ln w="6350">
            <a:noFill/>
          </a:ln>
        </p:spPr>
      </p:pic>
      <p:pic>
        <p:nvPicPr>
          <p:cNvPr id="12" name="図 11">
            <a:extLst>
              <a:ext uri="{FF2B5EF4-FFF2-40B4-BE49-F238E27FC236}">
                <a16:creationId xmlns:a16="http://schemas.microsoft.com/office/drawing/2014/main" id="{8DB71064-1EAC-4001-A5E8-5DBA32A97D7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49384" y="987613"/>
            <a:ext cx="868329" cy="868329"/>
          </a:xfrm>
          <a:prstGeom prst="rect">
            <a:avLst/>
          </a:prstGeom>
          <a:ln w="6350">
            <a:noFill/>
          </a:ln>
        </p:spPr>
      </p:pic>
      <p:pic>
        <p:nvPicPr>
          <p:cNvPr id="13" name="図 12">
            <a:extLst>
              <a:ext uri="{FF2B5EF4-FFF2-40B4-BE49-F238E27FC236}">
                <a16:creationId xmlns:a16="http://schemas.microsoft.com/office/drawing/2014/main" id="{E51A4837-1F56-4A03-9C7F-187AA83A4C3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92031" y="992679"/>
            <a:ext cx="858196" cy="858196"/>
          </a:xfrm>
          <a:prstGeom prst="rect">
            <a:avLst/>
          </a:prstGeom>
          <a:ln w="3175">
            <a:solidFill>
              <a:schemeClr val="bg1">
                <a:lumMod val="85000"/>
              </a:schemeClr>
            </a:solidFill>
          </a:ln>
        </p:spPr>
      </p:pic>
      <p:sp>
        <p:nvSpPr>
          <p:cNvPr id="19" name="角丸四角形 3">
            <a:extLst>
              <a:ext uri="{FF2B5EF4-FFF2-40B4-BE49-F238E27FC236}">
                <a16:creationId xmlns:a16="http://schemas.microsoft.com/office/drawing/2014/main" id="{237CF6F6-FCA2-4FA8-BB41-C8396A2FE4CB}"/>
              </a:ext>
            </a:extLst>
          </p:cNvPr>
          <p:cNvSpPr/>
          <p:nvPr/>
        </p:nvSpPr>
        <p:spPr>
          <a:xfrm>
            <a:off x="661687" y="3933056"/>
            <a:ext cx="7820626" cy="2448272"/>
          </a:xfrm>
          <a:prstGeom prst="roundRect">
            <a:avLst>
              <a:gd name="adj" fmla="val 7991"/>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Tree>
    <p:extLst>
      <p:ext uri="{BB962C8B-B14F-4D97-AF65-F5344CB8AC3E}">
        <p14:creationId xmlns:p14="http://schemas.microsoft.com/office/powerpoint/2010/main" val="1041239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9</a:t>
            </a:fld>
            <a:endParaRPr lang="ja-JP" altLang="en-US" dirty="0"/>
          </a:p>
        </p:txBody>
      </p:sp>
      <p:sp>
        <p:nvSpPr>
          <p:cNvPr id="19" name="正方形/長方形 18"/>
          <p:cNvSpPr/>
          <p:nvPr/>
        </p:nvSpPr>
        <p:spPr>
          <a:xfrm>
            <a:off x="251520" y="470382"/>
            <a:ext cx="9000496" cy="400110"/>
          </a:xfrm>
          <a:prstGeom prst="rect">
            <a:avLst/>
          </a:prstGeom>
        </p:spPr>
        <p:txBody>
          <a:bodyPr wrap="square">
            <a:spAutoFit/>
          </a:bodyPr>
          <a:lstStyle/>
          <a:p>
            <a:pPr>
              <a:spcAft>
                <a:spcPts val="600"/>
              </a:spcAft>
            </a:pPr>
            <a:r>
              <a:rPr lang="ja-JP" altLang="en-US" sz="2000" dirty="0">
                <a:latin typeface="HG丸ｺﾞｼｯｸM-PRO" panose="020F0600000000000000" pitchFamily="50" charset="-128"/>
                <a:ea typeface="HG丸ｺﾞｼｯｸM-PRO" panose="020F0600000000000000" pitchFamily="50" charset="-128"/>
              </a:rPr>
              <a:t>（参考）</a:t>
            </a:r>
            <a:r>
              <a:rPr lang="ja-JP" altLang="en-US" b="1" dirty="0">
                <a:latin typeface="HG丸ｺﾞｼｯｸM-PRO" panose="020F0600000000000000" pitchFamily="50" charset="-128"/>
                <a:ea typeface="HG丸ｺﾞｼｯｸM-PRO" panose="020F0600000000000000" pitchFamily="50" charset="-128"/>
              </a:rPr>
              <a:t>マンション入居者専用サービスの電気自動車シェアリングの例</a:t>
            </a:r>
            <a:endParaRPr lang="en-US" altLang="ja-JP" dirty="0">
              <a:latin typeface="HG丸ｺﾞｼｯｸM-PRO" panose="020F0600000000000000" pitchFamily="50" charset="-128"/>
              <a:ea typeface="HG丸ｺﾞｼｯｸM-PRO" panose="020F0600000000000000" pitchFamily="50" charset="-128"/>
            </a:endParaRPr>
          </a:p>
        </p:txBody>
      </p:sp>
      <p:sp>
        <p:nvSpPr>
          <p:cNvPr id="20" name="正方形/長方形 19"/>
          <p:cNvSpPr/>
          <p:nvPr/>
        </p:nvSpPr>
        <p:spPr>
          <a:xfrm>
            <a:off x="6516216" y="823266"/>
            <a:ext cx="2451342" cy="261610"/>
          </a:xfrm>
          <a:prstGeom prst="rect">
            <a:avLst/>
          </a:prstGeom>
        </p:spPr>
        <p:txBody>
          <a:bodyPr wrap="square">
            <a:spAutoFit/>
          </a:bodyPr>
          <a:lstStyle/>
          <a:p>
            <a:pPr algn="r"/>
            <a:r>
              <a:rPr lang="ja-JP" altLang="en-US" sz="1100" dirty="0">
                <a:latin typeface="HG丸ｺﾞｼｯｸM-PRO" panose="020F0600000000000000" pitchFamily="50" charset="-128"/>
                <a:ea typeface="HG丸ｺﾞｼｯｸM-PRO" panose="020F0600000000000000" pitchFamily="50" charset="-128"/>
              </a:rPr>
              <a:t>（出典）九州電力株式会社</a:t>
            </a:r>
            <a:r>
              <a:rPr lang="en-US" altLang="ja-JP" sz="1100" dirty="0">
                <a:latin typeface="HG丸ｺﾞｼｯｸM-PRO" panose="020F0600000000000000" pitchFamily="50" charset="-128"/>
                <a:ea typeface="HG丸ｺﾞｼｯｸM-PRO" panose="020F0600000000000000" pitchFamily="50" charset="-128"/>
              </a:rPr>
              <a:t>HP</a:t>
            </a:r>
            <a:endParaRPr lang="ja-JP" altLang="en-US" sz="1050" dirty="0">
              <a:latin typeface="HG丸ｺﾞｼｯｸM-PRO" panose="020F0600000000000000" pitchFamily="50" charset="-128"/>
              <a:ea typeface="HG丸ｺﾞｼｯｸM-PRO" panose="020F0600000000000000" pitchFamily="50" charset="-128"/>
            </a:endParaRPr>
          </a:p>
        </p:txBody>
      </p:sp>
      <p:pic>
        <p:nvPicPr>
          <p:cNvPr id="14" name="図 13"/>
          <p:cNvPicPr>
            <a:picLocks noChangeAspect="1"/>
          </p:cNvPicPr>
          <p:nvPr/>
        </p:nvPicPr>
        <p:blipFill>
          <a:blip r:embed="rId3"/>
          <a:stretch>
            <a:fillRect/>
          </a:stretch>
        </p:blipFill>
        <p:spPr>
          <a:xfrm>
            <a:off x="179512" y="927077"/>
            <a:ext cx="5816675" cy="2630953"/>
          </a:xfrm>
          <a:prstGeom prst="rect">
            <a:avLst/>
          </a:prstGeom>
        </p:spPr>
      </p:pic>
      <p:pic>
        <p:nvPicPr>
          <p:cNvPr id="21" name="図 20"/>
          <p:cNvPicPr>
            <a:picLocks noChangeAspect="1"/>
          </p:cNvPicPr>
          <p:nvPr/>
        </p:nvPicPr>
        <p:blipFill>
          <a:blip r:embed="rId4"/>
          <a:stretch>
            <a:fillRect/>
          </a:stretch>
        </p:blipFill>
        <p:spPr>
          <a:xfrm>
            <a:off x="251520" y="3471511"/>
            <a:ext cx="6287135" cy="3168352"/>
          </a:xfrm>
          <a:prstGeom prst="rect">
            <a:avLst/>
          </a:prstGeom>
        </p:spPr>
      </p:pic>
      <p:pic>
        <p:nvPicPr>
          <p:cNvPr id="22" name="図 21"/>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66024" y1="29478" x2="59347" y2="39909"/>
                        <a14:foregroundMark x1="79674" y1="19728" x2="73887" y2="26984"/>
                        <a14:foregroundMark x1="50000" y1="33107" x2="46142" y2="41950"/>
                        <a14:foregroundMark x1="82047" y1="12245" x2="89169" y2="14059"/>
                        <a14:foregroundMark x1="89614" y1="14966" x2="91395" y2="14966"/>
                        <a14:foregroundMark x1="88872" y1="12472" x2="73739" y2="7256"/>
                      </a14:backgroundRemoval>
                    </a14:imgEffect>
                  </a14:imgLayer>
                </a14:imgProps>
              </a:ext>
            </a:extLst>
          </a:blip>
          <a:stretch>
            <a:fillRect/>
          </a:stretch>
        </p:blipFill>
        <p:spPr>
          <a:xfrm rot="200979">
            <a:off x="5565978" y="1663989"/>
            <a:ext cx="3009126" cy="1968879"/>
          </a:xfrm>
          <a:prstGeom prst="rect">
            <a:avLst/>
          </a:prstGeom>
          <a:effectLst>
            <a:outerShdw blurRad="50800" dist="38100" dir="2700000" algn="tl" rotWithShape="0">
              <a:prstClr val="black">
                <a:alpha val="40000"/>
              </a:prstClr>
            </a:outerShdw>
          </a:effectLst>
        </p:spPr>
      </p:pic>
      <p:pic>
        <p:nvPicPr>
          <p:cNvPr id="24" name="図 23"/>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foregroundMark x1="55097" y1="4846" x2="78883" y2="8150"/>
                        <a14:foregroundMark x1="72937" y1="6388" x2="62621" y2="4405"/>
                        <a14:foregroundMark x1="51456" y1="5947" x2="51456" y2="5947"/>
                        <a14:foregroundMark x1="51820" y1="5066" x2="53034" y2="3965"/>
                        <a14:foregroundMark x1="9223" y1="69383" x2="14320" y2="69824"/>
                      </a14:backgroundRemoval>
                    </a14:imgEffect>
                  </a14:imgLayer>
                </a14:imgProps>
              </a:ext>
            </a:extLst>
          </a:blip>
          <a:stretch>
            <a:fillRect/>
          </a:stretch>
        </p:blipFill>
        <p:spPr>
          <a:xfrm>
            <a:off x="5769101" y="4218476"/>
            <a:ext cx="3398018" cy="1872209"/>
          </a:xfrm>
          <a:prstGeom prst="rect">
            <a:avLst/>
          </a:prstGeom>
          <a:effectLst>
            <a:outerShdw blurRad="50800" dist="38100" dir="2700000" algn="tl" rotWithShape="0">
              <a:prstClr val="black">
                <a:alpha val="40000"/>
              </a:prstClr>
            </a:outerShdw>
          </a:effectLst>
        </p:spPr>
      </p:pic>
      <p:sp>
        <p:nvSpPr>
          <p:cNvPr id="25" name="テキスト ボックス 24"/>
          <p:cNvSpPr txBox="1"/>
          <p:nvPr/>
        </p:nvSpPr>
        <p:spPr>
          <a:xfrm>
            <a:off x="7308304" y="3155764"/>
            <a:ext cx="1595309" cy="430887"/>
          </a:xfrm>
          <a:prstGeom prst="rect">
            <a:avLst/>
          </a:prstGeom>
          <a:noFill/>
        </p:spPr>
        <p:txBody>
          <a:bodyPr wrap="none" rtlCol="0">
            <a:spAutoFit/>
          </a:bodyPr>
          <a:lstStyle/>
          <a:p>
            <a:r>
              <a:rPr kumimoji="1" lang="ja-JP" altLang="en-US" sz="1100" dirty="0">
                <a:latin typeface="游ゴシック Medium" panose="020B0500000000000000" pitchFamily="50" charset="-128"/>
                <a:ea typeface="游ゴシック Medium" panose="020B0500000000000000" pitchFamily="50" charset="-128"/>
              </a:rPr>
              <a:t>サービス提供予定車両</a:t>
            </a:r>
            <a:endParaRPr kumimoji="1" lang="en-US" altLang="ja-JP" sz="1100" dirty="0">
              <a:latin typeface="游ゴシック Medium" panose="020B0500000000000000" pitchFamily="50" charset="-128"/>
              <a:ea typeface="游ゴシック Medium" panose="020B0500000000000000" pitchFamily="50" charset="-128"/>
            </a:endParaRPr>
          </a:p>
          <a:p>
            <a:r>
              <a:rPr kumimoji="1" lang="ja-JP" altLang="en-US" sz="1100" dirty="0">
                <a:latin typeface="游ゴシック Medium" panose="020B0500000000000000" pitchFamily="50" charset="-128"/>
                <a:ea typeface="游ゴシック Medium" panose="020B0500000000000000" pitchFamily="50" charset="-128"/>
              </a:rPr>
              <a:t>テスラ／モデル３</a:t>
            </a:r>
          </a:p>
        </p:txBody>
      </p:sp>
      <p:sp>
        <p:nvSpPr>
          <p:cNvPr id="26" name="テキスト ボックス 25"/>
          <p:cNvSpPr txBox="1"/>
          <p:nvPr/>
        </p:nvSpPr>
        <p:spPr>
          <a:xfrm>
            <a:off x="7431921" y="5875241"/>
            <a:ext cx="1595309" cy="430887"/>
          </a:xfrm>
          <a:prstGeom prst="rect">
            <a:avLst/>
          </a:prstGeom>
          <a:noFill/>
        </p:spPr>
        <p:txBody>
          <a:bodyPr wrap="none" rtlCol="0">
            <a:spAutoFit/>
          </a:bodyPr>
          <a:lstStyle/>
          <a:p>
            <a:r>
              <a:rPr kumimoji="1" lang="ja-JP" altLang="en-US" sz="1100" dirty="0">
                <a:latin typeface="游ゴシック Medium" panose="020B0500000000000000" pitchFamily="50" charset="-128"/>
                <a:ea typeface="游ゴシック Medium" panose="020B0500000000000000" pitchFamily="50" charset="-128"/>
              </a:rPr>
              <a:t>サービス提供予定車両</a:t>
            </a:r>
            <a:endParaRPr kumimoji="1" lang="en-US" altLang="ja-JP" sz="1100" dirty="0">
              <a:latin typeface="游ゴシック Medium" panose="020B0500000000000000" pitchFamily="50" charset="-128"/>
              <a:ea typeface="游ゴシック Medium" panose="020B0500000000000000" pitchFamily="50" charset="-128"/>
            </a:endParaRPr>
          </a:p>
          <a:p>
            <a:r>
              <a:rPr kumimoji="1" lang="ja-JP" altLang="en-US" sz="1100" dirty="0">
                <a:latin typeface="游ゴシック Medium" panose="020B0500000000000000" pitchFamily="50" charset="-128"/>
                <a:ea typeface="游ゴシック Medium" panose="020B0500000000000000" pitchFamily="50" charset="-128"/>
              </a:rPr>
              <a:t>日産自動車／リーフ</a:t>
            </a:r>
          </a:p>
        </p:txBody>
      </p:sp>
      <p:sp>
        <p:nvSpPr>
          <p:cNvPr id="13" name="角丸四角形 12"/>
          <p:cNvSpPr/>
          <p:nvPr/>
        </p:nvSpPr>
        <p:spPr>
          <a:xfrm>
            <a:off x="107504" y="447776"/>
            <a:ext cx="8919726" cy="6293592"/>
          </a:xfrm>
          <a:prstGeom prst="roundRect">
            <a:avLst>
              <a:gd name="adj" fmla="val 3772"/>
            </a:avLst>
          </a:prstGeom>
          <a:noFill/>
          <a:ln w="3175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spcAft>
                <a:spcPts val="600"/>
              </a:spcAft>
              <a:defRPr/>
            </a:pPr>
            <a:endParaRPr lang="en-US" altLang="ja-JP" sz="1200" dirty="0">
              <a:solidFill>
                <a:prstClr val="black"/>
              </a:solidFill>
              <a:latin typeface="游ゴシック Medium" panose="020B0500000000000000" pitchFamily="50" charset="-128"/>
              <a:ea typeface="游ゴシック Medium" panose="020B0500000000000000" pitchFamily="50" charset="-128"/>
            </a:endParaRPr>
          </a:p>
        </p:txBody>
      </p:sp>
      <p:sp>
        <p:nvSpPr>
          <p:cNvPr id="16" name="テキスト ボックス 15">
            <a:extLst>
              <a:ext uri="{FF2B5EF4-FFF2-40B4-BE49-F238E27FC236}">
                <a16:creationId xmlns:a16="http://schemas.microsoft.com/office/drawing/2014/main" id="{ECF26432-426B-453A-89A1-C5B3F10A0217}"/>
              </a:ext>
            </a:extLst>
          </p:cNvPr>
          <p:cNvSpPr txBox="1"/>
          <p:nvPr/>
        </p:nvSpPr>
        <p:spPr>
          <a:xfrm>
            <a:off x="0" y="0"/>
            <a:ext cx="8360392" cy="400110"/>
          </a:xfrm>
          <a:prstGeom prst="rect">
            <a:avLst/>
          </a:prstGeom>
          <a:noFill/>
        </p:spPr>
        <p:txBody>
          <a:bodyPr wrap="square" rtlCol="0">
            <a:spAutoFit/>
          </a:bodyPr>
          <a:lstStyle/>
          <a:p>
            <a:r>
              <a:rPr lang="en-US" altLang="ja-JP" sz="14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充電インフラ</a:t>
            </a:r>
            <a:r>
              <a:rPr lang="ja-JP" altLang="en-US" sz="20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①プライベート充電／基礎充電の設置の考え方について</a:t>
            </a:r>
          </a:p>
        </p:txBody>
      </p:sp>
    </p:spTree>
    <p:extLst>
      <p:ext uri="{BB962C8B-B14F-4D97-AF65-F5344CB8AC3E}">
        <p14:creationId xmlns:p14="http://schemas.microsoft.com/office/powerpoint/2010/main" val="2713862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10</a:t>
            </a:fld>
            <a:endParaRPr kumimoji="1" lang="ja-JP" altLang="en-US"/>
          </a:p>
        </p:txBody>
      </p:sp>
      <p:sp>
        <p:nvSpPr>
          <p:cNvPr id="16" name="テキスト ボックス 15">
            <a:extLst>
              <a:ext uri="{FF2B5EF4-FFF2-40B4-BE49-F238E27FC236}">
                <a16:creationId xmlns:a16="http://schemas.microsoft.com/office/drawing/2014/main" id="{45430870-B568-42DD-9E25-C47A34854CA0}"/>
              </a:ext>
            </a:extLst>
          </p:cNvPr>
          <p:cNvSpPr txBox="1"/>
          <p:nvPr/>
        </p:nvSpPr>
        <p:spPr>
          <a:xfrm>
            <a:off x="194000" y="431040"/>
            <a:ext cx="7158532" cy="369332"/>
          </a:xfrm>
          <a:prstGeom prst="rect">
            <a:avLst/>
          </a:prstGeom>
          <a:noFill/>
        </p:spPr>
        <p:txBody>
          <a:bodyPr wrap="square">
            <a:spAutoFit/>
          </a:bodyPr>
          <a:lstStyle/>
          <a:p>
            <a:pPr>
              <a:spcBef>
                <a:spcPts val="600"/>
              </a:spcBef>
            </a:pPr>
            <a:r>
              <a:rPr lang="en-US" altLang="ja-JP" b="1" dirty="0">
                <a:latin typeface="游ゴシック Medium" panose="020B0500000000000000" pitchFamily="50" charset="-128"/>
                <a:ea typeface="游ゴシック Medium" panose="020B0500000000000000" pitchFamily="50" charset="-128"/>
              </a:rPr>
              <a:t>(</a:t>
            </a:r>
            <a:r>
              <a:rPr lang="ja-JP" altLang="en-US" b="1" dirty="0">
                <a:latin typeface="游ゴシック Medium" panose="020B0500000000000000" pitchFamily="50" charset="-128"/>
                <a:ea typeface="游ゴシック Medium" panose="020B0500000000000000" pitchFamily="50" charset="-128"/>
              </a:rPr>
              <a:t>１</a:t>
            </a:r>
            <a:r>
              <a:rPr lang="en-US" altLang="ja-JP" b="1" dirty="0">
                <a:latin typeface="游ゴシック Medium" panose="020B0500000000000000" pitchFamily="50" charset="-128"/>
                <a:ea typeface="游ゴシック Medium" panose="020B0500000000000000" pitchFamily="50" charset="-128"/>
              </a:rPr>
              <a:t>)</a:t>
            </a:r>
            <a:r>
              <a:rPr lang="ja-JP" altLang="en-US" b="1" dirty="0">
                <a:latin typeface="游ゴシック Medium" panose="020B0500000000000000" pitchFamily="50" charset="-128"/>
                <a:ea typeface="游ゴシック Medium" panose="020B0500000000000000" pitchFamily="50" charset="-128"/>
              </a:rPr>
              <a:t>現在の充電設備（パブリック充電）の設置状況（設置箇所）</a:t>
            </a:r>
            <a:endParaRPr lang="en-US" altLang="ja-JP" b="1" dirty="0">
              <a:latin typeface="游ゴシック Medium" panose="020B0500000000000000" pitchFamily="50" charset="-128"/>
              <a:ea typeface="游ゴシック Medium" panose="020B0500000000000000" pitchFamily="50" charset="-128"/>
            </a:endParaRPr>
          </a:p>
        </p:txBody>
      </p:sp>
      <p:grpSp>
        <p:nvGrpSpPr>
          <p:cNvPr id="6" name="グループ化 5"/>
          <p:cNvGrpSpPr/>
          <p:nvPr/>
        </p:nvGrpSpPr>
        <p:grpSpPr>
          <a:xfrm>
            <a:off x="251520" y="1017312"/>
            <a:ext cx="4392488" cy="5220000"/>
            <a:chOff x="251520" y="1017312"/>
            <a:chExt cx="4392488" cy="5220000"/>
          </a:xfrm>
        </p:grpSpPr>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l="5053" r="5031"/>
            <a:stretch/>
          </p:blipFill>
          <p:spPr>
            <a:xfrm>
              <a:off x="251520" y="1017312"/>
              <a:ext cx="4392488" cy="5220000"/>
            </a:xfrm>
            <a:prstGeom prst="rect">
              <a:avLst/>
            </a:prstGeom>
          </p:spPr>
        </p:pic>
        <p:sp>
          <p:nvSpPr>
            <p:cNvPr id="13" name="テキスト ボックス 20"/>
            <p:cNvSpPr txBox="1"/>
            <p:nvPr/>
          </p:nvSpPr>
          <p:spPr>
            <a:xfrm>
              <a:off x="899592" y="3175296"/>
              <a:ext cx="1342978" cy="216024"/>
            </a:xfrm>
            <a:prstGeom prst="rect">
              <a:avLst/>
            </a:prstGeom>
            <a:noFill/>
          </p:spPr>
          <p:txBody>
            <a:bodyPr wrap="square" rtlCol="0">
              <a:noAutofit/>
            </a:bodyPr>
            <a:lstStyle/>
            <a:p>
              <a:pPr marL="142875" marR="142875" algn="ctr">
                <a:lnSpc>
                  <a:spcPts val="1200"/>
                </a:lnSpc>
                <a:spcAft>
                  <a:spcPts val="0"/>
                </a:spcAft>
              </a:pPr>
              <a:r>
                <a:rPr lang="ja-JP" sz="1200" b="1"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計</a:t>
              </a:r>
              <a:r>
                <a:rPr lang="en-US" altLang="ja-JP" sz="1200" b="1"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596</a:t>
              </a:r>
              <a:r>
                <a:rPr lang="ja-JP" sz="1200" b="1"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箇所</a:t>
              </a:r>
              <a:endParaRPr lang="ja-JP" sz="2000" kern="100" dirty="0">
                <a:solidFill>
                  <a:srgbClr val="494949"/>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sp>
        <p:nvSpPr>
          <p:cNvPr id="18" name="テキスト ボックス 17"/>
          <p:cNvSpPr txBox="1"/>
          <p:nvPr/>
        </p:nvSpPr>
        <p:spPr>
          <a:xfrm>
            <a:off x="251520" y="818872"/>
            <a:ext cx="2520280" cy="338554"/>
          </a:xfrm>
          <a:prstGeom prst="rect">
            <a:avLst/>
          </a:prstGeom>
          <a:noFill/>
        </p:spPr>
        <p:txBody>
          <a:bodyPr wrap="square" rtlCol="0">
            <a:spAutoFit/>
          </a:bodyPr>
          <a:lstStyle/>
          <a:p>
            <a:r>
              <a:rPr lang="ja-JP" altLang="en-US" sz="1600" b="1" dirty="0">
                <a:latin typeface="游ゴシック Medium" panose="020B0500000000000000" pitchFamily="50" charset="-128"/>
                <a:ea typeface="游ゴシック Medium" panose="020B0500000000000000" pitchFamily="50" charset="-128"/>
              </a:rPr>
              <a:t>●</a:t>
            </a:r>
            <a:r>
              <a:rPr lang="en-US" altLang="ja-JP" sz="1600" b="1" dirty="0">
                <a:latin typeface="游ゴシック Medium" panose="020B0500000000000000" pitchFamily="50" charset="-128"/>
                <a:ea typeface="游ゴシック Medium" panose="020B0500000000000000" pitchFamily="50" charset="-128"/>
              </a:rPr>
              <a:t>100V</a:t>
            </a:r>
            <a:r>
              <a:rPr lang="ja-JP" altLang="en-US" sz="1600" b="1" dirty="0">
                <a:latin typeface="游ゴシック Medium" panose="020B0500000000000000" pitchFamily="50" charset="-128"/>
                <a:ea typeface="游ゴシック Medium" panose="020B0500000000000000" pitchFamily="50" charset="-128"/>
              </a:rPr>
              <a:t>・</a:t>
            </a:r>
            <a:r>
              <a:rPr lang="en-US" altLang="ja-JP" sz="1600" b="1" dirty="0">
                <a:latin typeface="游ゴシック Medium" panose="020B0500000000000000" pitchFamily="50" charset="-128"/>
                <a:ea typeface="游ゴシック Medium" panose="020B0500000000000000" pitchFamily="50" charset="-128"/>
              </a:rPr>
              <a:t>200V</a:t>
            </a:r>
            <a:r>
              <a:rPr lang="ja-JP" altLang="en-US" sz="1600" b="1" dirty="0">
                <a:latin typeface="游ゴシック Medium" panose="020B0500000000000000" pitchFamily="50" charset="-128"/>
                <a:ea typeface="游ゴシック Medium" panose="020B0500000000000000" pitchFamily="50" charset="-128"/>
              </a:rPr>
              <a:t>普通充電</a:t>
            </a:r>
            <a:endParaRPr kumimoji="1" lang="ja-JP" altLang="en-US" sz="1600" b="1" dirty="0">
              <a:latin typeface="游ゴシック Medium" panose="020B0500000000000000" pitchFamily="50" charset="-128"/>
              <a:ea typeface="游ゴシック Medium" panose="020B0500000000000000" pitchFamily="50" charset="-128"/>
            </a:endParaRPr>
          </a:p>
        </p:txBody>
      </p:sp>
      <p:grpSp>
        <p:nvGrpSpPr>
          <p:cNvPr id="9" name="グループ化 8"/>
          <p:cNvGrpSpPr/>
          <p:nvPr/>
        </p:nvGrpSpPr>
        <p:grpSpPr>
          <a:xfrm>
            <a:off x="4860033" y="1017312"/>
            <a:ext cx="4320480" cy="5220000"/>
            <a:chOff x="4860033" y="1017312"/>
            <a:chExt cx="4320480" cy="5220000"/>
          </a:xfrm>
        </p:grpSpPr>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5897" r="5662"/>
            <a:stretch/>
          </p:blipFill>
          <p:spPr>
            <a:xfrm>
              <a:off x="4860033" y="1017312"/>
              <a:ext cx="4320480" cy="5220000"/>
            </a:xfrm>
            <a:prstGeom prst="rect">
              <a:avLst/>
            </a:prstGeom>
          </p:spPr>
        </p:pic>
        <p:sp>
          <p:nvSpPr>
            <p:cNvPr id="17" name="テキスト ボックス 20"/>
            <p:cNvSpPr txBox="1"/>
            <p:nvPr/>
          </p:nvSpPr>
          <p:spPr>
            <a:xfrm>
              <a:off x="5417508" y="3175296"/>
              <a:ext cx="1342978" cy="216024"/>
            </a:xfrm>
            <a:prstGeom prst="rect">
              <a:avLst/>
            </a:prstGeom>
            <a:noFill/>
          </p:spPr>
          <p:txBody>
            <a:bodyPr wrap="square" rtlCol="0">
              <a:noAutofit/>
            </a:bodyPr>
            <a:lstStyle/>
            <a:p>
              <a:pPr marL="142875" marR="142875" algn="ctr">
                <a:lnSpc>
                  <a:spcPts val="1200"/>
                </a:lnSpc>
                <a:spcAft>
                  <a:spcPts val="0"/>
                </a:spcAft>
              </a:pPr>
              <a:r>
                <a:rPr lang="ja-JP" sz="1200" b="1"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計</a:t>
              </a:r>
              <a:r>
                <a:rPr lang="en-US" altLang="ja-JP" sz="1200" b="1"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227</a:t>
              </a:r>
              <a:r>
                <a:rPr lang="ja-JP" sz="1200" b="1"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箇所</a:t>
              </a:r>
              <a:endParaRPr lang="ja-JP" sz="2000" kern="100" dirty="0">
                <a:solidFill>
                  <a:srgbClr val="494949"/>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grpSp>
        <p:nvGrpSpPr>
          <p:cNvPr id="19" name="グループ化 18"/>
          <p:cNvGrpSpPr/>
          <p:nvPr/>
        </p:nvGrpSpPr>
        <p:grpSpPr>
          <a:xfrm>
            <a:off x="49338" y="6223630"/>
            <a:ext cx="5544616" cy="338554"/>
            <a:chOff x="583544" y="4510744"/>
            <a:chExt cx="5544616" cy="338554"/>
          </a:xfrm>
        </p:grpSpPr>
        <p:sp>
          <p:nvSpPr>
            <p:cNvPr id="20" name="正方形/長方形 19"/>
            <p:cNvSpPr/>
            <p:nvPr/>
          </p:nvSpPr>
          <p:spPr>
            <a:xfrm>
              <a:off x="611592" y="4510744"/>
              <a:ext cx="5516568" cy="338554"/>
            </a:xfrm>
            <a:prstGeom prst="rect">
              <a:avLst/>
            </a:prstGeom>
            <a:solidFill>
              <a:schemeClr val="accent6">
                <a:lumMod val="40000"/>
                <a:lumOff val="60000"/>
              </a:schemeClr>
            </a:solidFill>
          </p:spPr>
          <p:txBody>
            <a:bodyPr wrap="square">
              <a:spAutoFit/>
            </a:bodyPr>
            <a:lstStyle/>
            <a:p>
              <a:pPr marL="216000" lvl="0">
                <a:spcAft>
                  <a:spcPts val="600"/>
                </a:spcAft>
                <a:defRPr/>
              </a:pPr>
              <a:r>
                <a:rPr lang="ja-JP" altLang="en-US" sz="1600" b="1" dirty="0">
                  <a:latin typeface="游ゴシック Medium" panose="020B0500000000000000" pitchFamily="50" charset="-128"/>
                  <a:ea typeface="游ゴシック Medium" panose="020B0500000000000000" pitchFamily="50" charset="-128"/>
                </a:rPr>
                <a:t>府域において、充電設備は計</a:t>
              </a:r>
              <a:r>
                <a:rPr lang="en-US" altLang="ja-JP" sz="1600" b="1" dirty="0">
                  <a:latin typeface="游ゴシック Medium" panose="020B0500000000000000" pitchFamily="50" charset="-128"/>
                  <a:ea typeface="游ゴシック Medium" panose="020B0500000000000000" pitchFamily="50" charset="-128"/>
                </a:rPr>
                <a:t>823</a:t>
              </a:r>
              <a:r>
                <a:rPr lang="ja-JP" altLang="en-US" sz="1600" b="1" dirty="0">
                  <a:latin typeface="游ゴシック Medium" panose="020B0500000000000000" pitchFamily="50" charset="-128"/>
                  <a:ea typeface="游ゴシック Medium" panose="020B0500000000000000" pitchFamily="50" charset="-128"/>
                </a:rPr>
                <a:t>箇所に設置されている。</a:t>
              </a:r>
            </a:p>
          </p:txBody>
        </p:sp>
        <p:sp>
          <p:nvSpPr>
            <p:cNvPr id="21" name="右矢印 20"/>
            <p:cNvSpPr/>
            <p:nvPr/>
          </p:nvSpPr>
          <p:spPr>
            <a:xfrm>
              <a:off x="583544" y="4536021"/>
              <a:ext cx="288000" cy="2880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sp>
        <p:nvSpPr>
          <p:cNvPr id="23" name="正方形/長方形 22">
            <a:extLst>
              <a:ext uri="{FF2B5EF4-FFF2-40B4-BE49-F238E27FC236}">
                <a16:creationId xmlns:a16="http://schemas.microsoft.com/office/drawing/2014/main" id="{988D5840-3DE3-4A69-8688-6D35127988FB}"/>
              </a:ext>
            </a:extLst>
          </p:cNvPr>
          <p:cNvSpPr/>
          <p:nvPr/>
        </p:nvSpPr>
        <p:spPr>
          <a:xfrm>
            <a:off x="2627785" y="6597352"/>
            <a:ext cx="3096344" cy="276999"/>
          </a:xfrm>
          <a:prstGeom prst="rect">
            <a:avLst/>
          </a:prstGeom>
        </p:spPr>
        <p:txBody>
          <a:bodyPr wrap="square">
            <a:spAutoFit/>
          </a:bodyPr>
          <a:lstStyle/>
          <a:p>
            <a:pPr lvl="0">
              <a:spcAft>
                <a:spcPts val="600"/>
              </a:spcAft>
              <a:defRPr/>
            </a:pPr>
            <a:r>
              <a:rPr lang="en-US" altLang="ja-JP" sz="1200" dirty="0">
                <a:solidFill>
                  <a:prstClr val="black"/>
                </a:solidFill>
                <a:latin typeface="游ゴシック Medium" panose="020B0500000000000000" pitchFamily="50" charset="-128"/>
                <a:ea typeface="游ゴシック Medium" panose="020B0500000000000000" pitchFamily="50" charset="-128"/>
              </a:rPr>
              <a:t>※</a:t>
            </a:r>
            <a:r>
              <a:rPr lang="ja-JP" altLang="en-US" sz="1200" dirty="0">
                <a:solidFill>
                  <a:prstClr val="black"/>
                </a:solidFill>
                <a:latin typeface="游ゴシック Medium" panose="020B0500000000000000" pitchFamily="50" charset="-128"/>
                <a:ea typeface="游ゴシック Medium" panose="020B0500000000000000" pitchFamily="50" charset="-128"/>
              </a:rPr>
              <a:t>ガソリンスタンドの設置数は約</a:t>
            </a:r>
            <a:r>
              <a:rPr lang="en-US" altLang="ja-JP" sz="1200" dirty="0">
                <a:solidFill>
                  <a:prstClr val="black"/>
                </a:solidFill>
                <a:latin typeface="游ゴシック Medium" panose="020B0500000000000000" pitchFamily="50" charset="-128"/>
                <a:ea typeface="游ゴシック Medium" panose="020B0500000000000000" pitchFamily="50" charset="-128"/>
              </a:rPr>
              <a:t>920</a:t>
            </a:r>
            <a:r>
              <a:rPr lang="ja-JP" altLang="en-US" sz="1200" dirty="0">
                <a:solidFill>
                  <a:prstClr val="black"/>
                </a:solidFill>
                <a:latin typeface="游ゴシック Medium" panose="020B0500000000000000" pitchFamily="50" charset="-128"/>
                <a:ea typeface="游ゴシック Medium" panose="020B0500000000000000" pitchFamily="50" charset="-128"/>
              </a:rPr>
              <a:t>箇所。</a:t>
            </a:r>
          </a:p>
        </p:txBody>
      </p:sp>
      <p:sp>
        <p:nvSpPr>
          <p:cNvPr id="14" name="テキスト ボックス 11"/>
          <p:cNvSpPr txBox="1"/>
          <p:nvPr/>
        </p:nvSpPr>
        <p:spPr>
          <a:xfrm>
            <a:off x="6588224" y="6168528"/>
            <a:ext cx="2723086" cy="689472"/>
          </a:xfrm>
          <a:prstGeom prst="rect">
            <a:avLst/>
          </a:prstGeom>
          <a:noFill/>
        </p:spPr>
        <p:txBody>
          <a:bodyPr wrap="square" lIns="0" tIns="0" rIns="0" bIns="0" rtlCol="0">
            <a:noAutofit/>
          </a:bodyPr>
          <a:lstStyle/>
          <a:p>
            <a:pPr marL="142875" marR="142875">
              <a:lnSpc>
                <a:spcPts val="1200"/>
              </a:lnSpc>
              <a:spcAft>
                <a:spcPts val="0"/>
              </a:spcAft>
            </a:pPr>
            <a:r>
              <a:rPr lang="ja-JP" altLang="en-US" sz="9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9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出典）</a:t>
            </a:r>
            <a:r>
              <a:rPr lang="ja-JP" altLang="en-US" sz="9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sz="900" kern="1200" dirty="0" err="1">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GoGoEV</a:t>
            </a:r>
            <a:r>
              <a:rPr lang="ja-JP" altLang="en-US" sz="900" dirty="0" err="1">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9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大阪市・堺市</a:t>
            </a:r>
            <a:r>
              <a:rPr lang="en-US" altLang="ja-JP" sz="9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HP</a:t>
            </a:r>
            <a:r>
              <a:rPr lang="ja-JP" sz="9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より</a:t>
            </a:r>
            <a:r>
              <a:rPr lang="en-US" altLang="ja-JP" sz="9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r>
            <a:br>
              <a:rPr lang="en-US" altLang="ja-JP" sz="9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br>
            <a:r>
              <a:rPr lang="ja-JP" altLang="en-US" sz="9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sz="9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大阪府作成</a:t>
            </a:r>
            <a:r>
              <a:rPr lang="ja-JP" altLang="en-US" sz="9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9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2020</a:t>
            </a:r>
            <a:r>
              <a:rPr lang="ja-JP" altLang="en-US" sz="9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年度末調べ）</a:t>
            </a:r>
            <a:endParaRPr lang="en-US" altLang="ja-JP" sz="9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142875" marR="142875">
              <a:lnSpc>
                <a:spcPts val="1200"/>
              </a:lnSpc>
              <a:spcAft>
                <a:spcPts val="0"/>
              </a:spcAft>
            </a:pPr>
            <a:r>
              <a:rPr lang="ja-JP" altLang="en-US" sz="9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900" kern="100" dirty="0">
                <a:solidFill>
                  <a:srgbClr val="494949"/>
                </a:solidFill>
                <a:latin typeface="HG丸ｺﾞｼｯｸM-PRO" panose="020F0600000000000000" pitchFamily="50" charset="-128"/>
                <a:ea typeface="HG丸ｺﾞｼｯｸM-PRO" panose="020F0600000000000000" pitchFamily="50" charset="-128"/>
                <a:cs typeface="Times New Roman" panose="02020603050405020304" pitchFamily="18" charset="0"/>
              </a:rPr>
              <a:t>揮発油販売業者数及び給油所数の</a:t>
            </a:r>
            <a:r>
              <a:rPr lang="en-US" altLang="ja-JP" sz="900" kern="100" dirty="0">
                <a:solidFill>
                  <a:srgbClr val="494949"/>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r>
            <a:br>
              <a:rPr lang="en-US" altLang="ja-JP" sz="900" kern="100" dirty="0">
                <a:solidFill>
                  <a:srgbClr val="494949"/>
                </a:solidFill>
                <a:latin typeface="HG丸ｺﾞｼｯｸM-PRO" panose="020F0600000000000000" pitchFamily="50" charset="-128"/>
                <a:ea typeface="HG丸ｺﾞｼｯｸM-PRO" panose="020F0600000000000000" pitchFamily="50" charset="-128"/>
                <a:cs typeface="Times New Roman" panose="02020603050405020304" pitchFamily="18" charset="0"/>
              </a:rPr>
            </a:br>
            <a:r>
              <a:rPr lang="ja-JP" altLang="en-US" sz="900" kern="100" dirty="0">
                <a:solidFill>
                  <a:srgbClr val="494949"/>
                </a:solidFill>
                <a:latin typeface="HG丸ｺﾞｼｯｸM-PRO" panose="020F0600000000000000" pitchFamily="50" charset="-128"/>
                <a:ea typeface="HG丸ｺﾞｼｯｸM-PRO" panose="020F0600000000000000" pitchFamily="50" charset="-128"/>
                <a:cs typeface="Times New Roman" panose="02020603050405020304" pitchFamily="18" charset="0"/>
              </a:rPr>
              <a:t>　　　　　推移（</a:t>
            </a:r>
            <a:r>
              <a:rPr lang="en-US" altLang="ja-JP" sz="900" kern="100" dirty="0">
                <a:solidFill>
                  <a:srgbClr val="494949"/>
                </a:solidFill>
                <a:latin typeface="HG丸ｺﾞｼｯｸM-PRO" panose="020F0600000000000000" pitchFamily="50" charset="-128"/>
                <a:ea typeface="HG丸ｺﾞｼｯｸM-PRO" panose="020F0600000000000000" pitchFamily="50" charset="-128"/>
                <a:cs typeface="Times New Roman" panose="02020603050405020304" pitchFamily="18" charset="0"/>
              </a:rPr>
              <a:t>2020</a:t>
            </a:r>
            <a:r>
              <a:rPr lang="ja-JP" altLang="en-US" sz="900" kern="100" dirty="0">
                <a:solidFill>
                  <a:srgbClr val="494949"/>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a:t>
            </a:r>
            <a:r>
              <a:rPr lang="en-US" altLang="ja-JP" sz="900" kern="100" dirty="0">
                <a:solidFill>
                  <a:srgbClr val="494949"/>
                </a:solidFill>
                <a:latin typeface="HG丸ｺﾞｼｯｸM-PRO" panose="020F0600000000000000" pitchFamily="50" charset="-128"/>
                <a:ea typeface="HG丸ｺﾞｼｯｸM-PRO" panose="020F0600000000000000" pitchFamily="50" charset="-128"/>
                <a:cs typeface="Times New Roman" panose="02020603050405020304" pitchFamily="18" charset="0"/>
              </a:rPr>
              <a:t>7</a:t>
            </a:r>
            <a:r>
              <a:rPr lang="ja-JP" altLang="en-US" sz="900" kern="100" dirty="0">
                <a:solidFill>
                  <a:srgbClr val="494949"/>
                </a:solidFill>
                <a:latin typeface="HG丸ｺﾞｼｯｸM-PRO" panose="020F0600000000000000" pitchFamily="50" charset="-128"/>
                <a:ea typeface="HG丸ｺﾞｼｯｸM-PRO" panose="020F0600000000000000" pitchFamily="50" charset="-128"/>
                <a:cs typeface="Times New Roman" panose="02020603050405020304" pitchFamily="18" charset="0"/>
              </a:rPr>
              <a:t>月・経済産業省）</a:t>
            </a:r>
            <a:endParaRPr lang="ja-JP" sz="900" kern="100" dirty="0">
              <a:solidFill>
                <a:srgbClr val="494949"/>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ECF26432-426B-453A-89A1-C5B3F10A0217}"/>
              </a:ext>
            </a:extLst>
          </p:cNvPr>
          <p:cNvSpPr txBox="1"/>
          <p:nvPr/>
        </p:nvSpPr>
        <p:spPr>
          <a:xfrm>
            <a:off x="0" y="0"/>
            <a:ext cx="7596336" cy="400110"/>
          </a:xfrm>
          <a:prstGeom prst="rect">
            <a:avLst/>
          </a:prstGeom>
          <a:noFill/>
        </p:spPr>
        <p:txBody>
          <a:bodyPr wrap="square" rtlCol="0">
            <a:spAutoFit/>
          </a:bodyPr>
          <a:lstStyle/>
          <a:p>
            <a:r>
              <a:rPr lang="en-US" altLang="ja-JP" sz="14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充電インフラ</a:t>
            </a:r>
            <a:r>
              <a:rPr lang="ja-JP" altLang="en-US" sz="20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②パブリック充電／目的地充電の設置の考え方について</a:t>
            </a:r>
          </a:p>
        </p:txBody>
      </p:sp>
      <p:sp>
        <p:nvSpPr>
          <p:cNvPr id="15" name="テキスト ボックス 14"/>
          <p:cNvSpPr txBox="1"/>
          <p:nvPr/>
        </p:nvSpPr>
        <p:spPr>
          <a:xfrm>
            <a:off x="5292080" y="818872"/>
            <a:ext cx="2520280" cy="338554"/>
          </a:xfrm>
          <a:prstGeom prst="rect">
            <a:avLst/>
          </a:prstGeom>
          <a:noFill/>
        </p:spPr>
        <p:txBody>
          <a:bodyPr wrap="square" rtlCol="0">
            <a:spAutoFit/>
          </a:bodyPr>
          <a:lstStyle/>
          <a:p>
            <a:r>
              <a:rPr lang="ja-JP" altLang="en-US" sz="1600" b="1" dirty="0">
                <a:latin typeface="游ゴシック Medium" panose="020B0500000000000000" pitchFamily="50" charset="-128"/>
                <a:ea typeface="游ゴシック Medium" panose="020B0500000000000000" pitchFamily="50" charset="-128"/>
              </a:rPr>
              <a:t>●急速充電</a:t>
            </a:r>
            <a:endParaRPr kumimoji="1" lang="ja-JP" altLang="en-US" sz="1600" b="1"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756847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11</a:t>
            </a:fld>
            <a:endParaRPr kumimoji="1" lang="ja-JP" altLang="en-US"/>
          </a:p>
        </p:txBody>
      </p:sp>
      <p:sp>
        <p:nvSpPr>
          <p:cNvPr id="13" name="テキスト ボックス 11"/>
          <p:cNvSpPr txBox="1"/>
          <p:nvPr/>
        </p:nvSpPr>
        <p:spPr>
          <a:xfrm>
            <a:off x="4169372" y="3978788"/>
            <a:ext cx="1080121" cy="271873"/>
          </a:xfrm>
          <a:prstGeom prst="rect">
            <a:avLst/>
          </a:prstGeom>
          <a:noFill/>
        </p:spPr>
        <p:txBody>
          <a:bodyPr wrap="square" lIns="0" tIns="0" rIns="0" bIns="0" rtlCol="0">
            <a:noAutofit/>
          </a:bodyPr>
          <a:lstStyle/>
          <a:p>
            <a:pPr marL="142875" marR="142875">
              <a:lnSpc>
                <a:spcPts val="1200"/>
              </a:lnSpc>
              <a:spcAft>
                <a:spcPts val="0"/>
              </a:spcAft>
            </a:pPr>
            <a:r>
              <a:rPr lang="ja-JP" altLang="en-US" sz="1200" kern="1200" dirty="0">
                <a:solidFill>
                  <a:srgbClr val="000000"/>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年度末</a:t>
            </a:r>
            <a:endParaRPr lang="en-US" altLang="ja-JP" sz="1200" kern="1200" dirty="0">
              <a:solidFill>
                <a:srgbClr val="000000"/>
              </a:solidFill>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p:txBody>
      </p:sp>
      <p:sp>
        <p:nvSpPr>
          <p:cNvPr id="20" name="テキスト ボックス 11"/>
          <p:cNvSpPr txBox="1"/>
          <p:nvPr/>
        </p:nvSpPr>
        <p:spPr>
          <a:xfrm>
            <a:off x="7750251" y="3929305"/>
            <a:ext cx="1814717" cy="678213"/>
          </a:xfrm>
          <a:prstGeom prst="rect">
            <a:avLst/>
          </a:prstGeom>
          <a:noFill/>
        </p:spPr>
        <p:txBody>
          <a:bodyPr wrap="square" lIns="0" tIns="0" rIns="0" bIns="0" rtlCol="0">
            <a:noAutofit/>
          </a:bodyPr>
          <a:lstStyle/>
          <a:p>
            <a:pPr marL="142875" marR="142875">
              <a:lnSpc>
                <a:spcPts val="1200"/>
              </a:lnSpc>
              <a:spcAft>
                <a:spcPts val="0"/>
              </a:spcAft>
            </a:pPr>
            <a:r>
              <a:rPr lang="ja-JP" altLang="en-US" sz="9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9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出典）</a:t>
            </a:r>
            <a:endParaRPr lang="en-US" altLang="ja-JP" sz="9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142875" marR="142875">
              <a:lnSpc>
                <a:spcPts val="1200"/>
              </a:lnSpc>
              <a:spcAft>
                <a:spcPts val="0"/>
              </a:spcAft>
            </a:pPr>
            <a:r>
              <a:rPr lang="ja-JP" altLang="en-US" sz="9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sz="900" kern="1200" dirty="0" err="1">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GoGoEV</a:t>
            </a:r>
            <a:r>
              <a:rPr lang="ja-JP" altLang="en-US" sz="900" dirty="0" err="1">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9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142875" marR="142875">
              <a:lnSpc>
                <a:spcPts val="1200"/>
              </a:lnSpc>
              <a:spcAft>
                <a:spcPts val="0"/>
              </a:spcAft>
            </a:pPr>
            <a:r>
              <a:rPr lang="ja-JP" altLang="en-US" sz="9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大阪市・堺市</a:t>
            </a:r>
            <a:r>
              <a:rPr lang="en-US" altLang="ja-JP" sz="9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HP</a:t>
            </a:r>
            <a:r>
              <a:rPr lang="ja-JP" sz="9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より</a:t>
            </a:r>
            <a:endParaRPr lang="en-US" altLang="ja-JP" sz="9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142875" marR="142875">
              <a:lnSpc>
                <a:spcPts val="1200"/>
              </a:lnSpc>
              <a:spcAft>
                <a:spcPts val="0"/>
              </a:spcAft>
            </a:pPr>
            <a:r>
              <a:rPr lang="ja-JP" altLang="en-US" sz="9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sz="9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大阪府作成</a:t>
            </a:r>
            <a:endParaRPr lang="ja-JP" sz="1200" kern="100" dirty="0">
              <a:solidFill>
                <a:srgbClr val="494949"/>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45430870-B568-42DD-9E25-C47A34854CA0}"/>
              </a:ext>
            </a:extLst>
          </p:cNvPr>
          <p:cNvSpPr txBox="1"/>
          <p:nvPr/>
        </p:nvSpPr>
        <p:spPr>
          <a:xfrm>
            <a:off x="39131" y="467380"/>
            <a:ext cx="7158532" cy="369332"/>
          </a:xfrm>
          <a:prstGeom prst="rect">
            <a:avLst/>
          </a:prstGeom>
          <a:noFill/>
        </p:spPr>
        <p:txBody>
          <a:bodyPr wrap="square">
            <a:spAutoFit/>
          </a:bodyPr>
          <a:lstStyle/>
          <a:p>
            <a:pPr>
              <a:spcBef>
                <a:spcPts val="600"/>
              </a:spcBef>
            </a:pPr>
            <a:r>
              <a:rPr lang="en-US" altLang="ja-JP" b="1" dirty="0">
                <a:latin typeface="游ゴシック Medium" panose="020B0500000000000000" pitchFamily="50" charset="-128"/>
                <a:ea typeface="游ゴシック Medium" panose="020B0500000000000000" pitchFamily="50" charset="-128"/>
              </a:rPr>
              <a:t>(</a:t>
            </a:r>
            <a:r>
              <a:rPr lang="ja-JP" altLang="en-US" b="1" dirty="0">
                <a:latin typeface="游ゴシック Medium" panose="020B0500000000000000" pitchFamily="50" charset="-128"/>
                <a:ea typeface="游ゴシック Medium" panose="020B0500000000000000" pitchFamily="50" charset="-128"/>
              </a:rPr>
              <a:t>２</a:t>
            </a:r>
            <a:r>
              <a:rPr lang="en-US" altLang="ja-JP" b="1" dirty="0">
                <a:latin typeface="游ゴシック Medium" panose="020B0500000000000000" pitchFamily="50" charset="-128"/>
                <a:ea typeface="游ゴシック Medium" panose="020B0500000000000000" pitchFamily="50" charset="-128"/>
              </a:rPr>
              <a:t>)</a:t>
            </a:r>
            <a:r>
              <a:rPr lang="ja-JP" altLang="en-US" b="1" dirty="0">
                <a:latin typeface="游ゴシック Medium" panose="020B0500000000000000" pitchFamily="50" charset="-128"/>
                <a:ea typeface="游ゴシック Medium" panose="020B0500000000000000" pitchFamily="50" charset="-128"/>
              </a:rPr>
              <a:t>現在の充電設備（パブリック充電）の設置状況（設置基数）</a:t>
            </a:r>
            <a:endParaRPr lang="en-US" altLang="ja-JP" b="1" dirty="0">
              <a:latin typeface="游ゴシック Medium" panose="020B0500000000000000" pitchFamily="50" charset="-128"/>
              <a:ea typeface="游ゴシック Medium" panose="020B0500000000000000" pitchFamily="50" charset="-128"/>
            </a:endParaRPr>
          </a:p>
        </p:txBody>
      </p:sp>
      <p:sp>
        <p:nvSpPr>
          <p:cNvPr id="26" name="テキスト ボックス 25"/>
          <p:cNvSpPr txBox="1"/>
          <p:nvPr/>
        </p:nvSpPr>
        <p:spPr>
          <a:xfrm>
            <a:off x="0" y="3864307"/>
            <a:ext cx="1426994" cy="246221"/>
          </a:xfrm>
          <a:prstGeom prst="rect">
            <a:avLst/>
          </a:prstGeom>
          <a:noFill/>
        </p:spPr>
        <p:txBody>
          <a:bodyPr wrap="none" rtlCol="0">
            <a:spAutoFit/>
          </a:bodyPr>
          <a:lstStyle/>
          <a:p>
            <a:r>
              <a:rPr kumimoji="1" lang="en-US" altLang="ja-JP" sz="1000" dirty="0">
                <a:latin typeface="HG丸ｺﾞｼｯｸM-PRO" panose="020F0600000000000000" pitchFamily="50" charset="-128"/>
                <a:ea typeface="HG丸ｺﾞｼｯｸM-PRO" panose="020F0600000000000000" pitchFamily="50" charset="-128"/>
              </a:rPr>
              <a:t>※2021</a:t>
            </a:r>
            <a:r>
              <a:rPr kumimoji="1" lang="ja-JP" altLang="en-US" sz="1000" dirty="0">
                <a:latin typeface="HG丸ｺﾞｼｯｸM-PRO" panose="020F0600000000000000" pitchFamily="50" charset="-128"/>
                <a:ea typeface="HG丸ｺﾞｼｯｸM-PRO" panose="020F0600000000000000" pitchFamily="50" charset="-128"/>
              </a:rPr>
              <a:t>年は</a:t>
            </a:r>
            <a:r>
              <a:rPr kumimoji="1" lang="en-US" altLang="ja-JP" sz="1000" dirty="0">
                <a:latin typeface="HG丸ｺﾞｼｯｸM-PRO" panose="020F0600000000000000" pitchFamily="50" charset="-128"/>
                <a:ea typeface="HG丸ｺﾞｼｯｸM-PRO" panose="020F0600000000000000" pitchFamily="50" charset="-128"/>
              </a:rPr>
              <a:t>6</a:t>
            </a:r>
            <a:r>
              <a:rPr kumimoji="1" lang="ja-JP" altLang="en-US" sz="1000" dirty="0">
                <a:latin typeface="HG丸ｺﾞｼｯｸM-PRO" panose="020F0600000000000000" pitchFamily="50" charset="-128"/>
                <a:ea typeface="HG丸ｺﾞｼｯｸM-PRO" panose="020F0600000000000000" pitchFamily="50" charset="-128"/>
              </a:rPr>
              <a:t>月時点</a:t>
            </a:r>
          </a:p>
        </p:txBody>
      </p:sp>
      <p:sp>
        <p:nvSpPr>
          <p:cNvPr id="27" name="テキスト ボックス 26"/>
          <p:cNvSpPr txBox="1"/>
          <p:nvPr/>
        </p:nvSpPr>
        <p:spPr>
          <a:xfrm>
            <a:off x="323496" y="836712"/>
            <a:ext cx="2520280" cy="338554"/>
          </a:xfrm>
          <a:prstGeom prst="rect">
            <a:avLst/>
          </a:prstGeom>
          <a:noFill/>
        </p:spPr>
        <p:txBody>
          <a:bodyPr wrap="square" rtlCol="0">
            <a:spAutoFit/>
          </a:bodyPr>
          <a:lstStyle/>
          <a:p>
            <a:r>
              <a:rPr lang="ja-JP" altLang="en-US" sz="1600" b="1" dirty="0">
                <a:latin typeface="游ゴシック Medium" panose="020B0500000000000000" pitchFamily="50" charset="-128"/>
                <a:ea typeface="游ゴシック Medium" panose="020B0500000000000000" pitchFamily="50" charset="-128"/>
              </a:rPr>
              <a:t>●</a:t>
            </a:r>
            <a:r>
              <a:rPr lang="en-US" altLang="ja-JP" sz="1600" b="1" dirty="0">
                <a:latin typeface="游ゴシック Medium" panose="020B0500000000000000" pitchFamily="50" charset="-128"/>
                <a:ea typeface="游ゴシック Medium" panose="020B0500000000000000" pitchFamily="50" charset="-128"/>
              </a:rPr>
              <a:t>100V</a:t>
            </a:r>
            <a:r>
              <a:rPr lang="ja-JP" altLang="en-US" sz="1600" b="1" dirty="0">
                <a:latin typeface="游ゴシック Medium" panose="020B0500000000000000" pitchFamily="50" charset="-128"/>
                <a:ea typeface="游ゴシック Medium" panose="020B0500000000000000" pitchFamily="50" charset="-128"/>
              </a:rPr>
              <a:t>・</a:t>
            </a:r>
            <a:r>
              <a:rPr lang="en-US" altLang="ja-JP" sz="1600" b="1" dirty="0">
                <a:latin typeface="游ゴシック Medium" panose="020B0500000000000000" pitchFamily="50" charset="-128"/>
                <a:ea typeface="游ゴシック Medium" panose="020B0500000000000000" pitchFamily="50" charset="-128"/>
              </a:rPr>
              <a:t>200V</a:t>
            </a:r>
            <a:r>
              <a:rPr lang="ja-JP" altLang="en-US" sz="1600" b="1" dirty="0">
                <a:latin typeface="游ゴシック Medium" panose="020B0500000000000000" pitchFamily="50" charset="-128"/>
                <a:ea typeface="游ゴシック Medium" panose="020B0500000000000000" pitchFamily="50" charset="-128"/>
              </a:rPr>
              <a:t>普通充電</a:t>
            </a:r>
            <a:endParaRPr kumimoji="1" lang="ja-JP" altLang="en-US" sz="1600" b="1" dirty="0">
              <a:latin typeface="游ゴシック Medium" panose="020B0500000000000000" pitchFamily="50" charset="-128"/>
              <a:ea typeface="游ゴシック Medium" panose="020B0500000000000000" pitchFamily="50" charset="-128"/>
            </a:endParaRPr>
          </a:p>
        </p:txBody>
      </p:sp>
      <p:sp>
        <p:nvSpPr>
          <p:cNvPr id="28" name="テキスト ボックス 27"/>
          <p:cNvSpPr txBox="1"/>
          <p:nvPr/>
        </p:nvSpPr>
        <p:spPr>
          <a:xfrm>
            <a:off x="4932040" y="836712"/>
            <a:ext cx="2520280" cy="338554"/>
          </a:xfrm>
          <a:prstGeom prst="rect">
            <a:avLst/>
          </a:prstGeom>
          <a:noFill/>
        </p:spPr>
        <p:txBody>
          <a:bodyPr wrap="square" rtlCol="0">
            <a:spAutoFit/>
          </a:bodyPr>
          <a:lstStyle/>
          <a:p>
            <a:r>
              <a:rPr lang="ja-JP" altLang="en-US" sz="1600" b="1" dirty="0">
                <a:latin typeface="游ゴシック Medium" panose="020B0500000000000000" pitchFamily="50" charset="-128"/>
                <a:ea typeface="游ゴシック Medium" panose="020B0500000000000000" pitchFamily="50" charset="-128"/>
              </a:rPr>
              <a:t>●急速充電</a:t>
            </a:r>
            <a:endParaRPr kumimoji="1" lang="ja-JP" altLang="en-US" sz="1600" b="1" dirty="0">
              <a:latin typeface="游ゴシック Medium" panose="020B0500000000000000" pitchFamily="50" charset="-128"/>
              <a:ea typeface="游ゴシック Medium" panose="020B0500000000000000" pitchFamily="50" charset="-128"/>
            </a:endParaRPr>
          </a:p>
        </p:txBody>
      </p:sp>
      <p:grpSp>
        <p:nvGrpSpPr>
          <p:cNvPr id="29" name="グループ化 28"/>
          <p:cNvGrpSpPr/>
          <p:nvPr/>
        </p:nvGrpSpPr>
        <p:grpSpPr>
          <a:xfrm>
            <a:off x="1298015" y="4285010"/>
            <a:ext cx="6538704" cy="338554"/>
            <a:chOff x="583544" y="4012391"/>
            <a:chExt cx="6538704" cy="338554"/>
          </a:xfrm>
        </p:grpSpPr>
        <p:sp>
          <p:nvSpPr>
            <p:cNvPr id="30" name="正方形/長方形 29"/>
            <p:cNvSpPr/>
            <p:nvPr/>
          </p:nvSpPr>
          <p:spPr>
            <a:xfrm>
              <a:off x="597568" y="4012391"/>
              <a:ext cx="6524680" cy="338554"/>
            </a:xfrm>
            <a:prstGeom prst="rect">
              <a:avLst/>
            </a:prstGeom>
            <a:solidFill>
              <a:schemeClr val="accent6">
                <a:lumMod val="40000"/>
                <a:lumOff val="60000"/>
              </a:schemeClr>
            </a:solidFill>
          </p:spPr>
          <p:txBody>
            <a:bodyPr wrap="square">
              <a:spAutoFit/>
            </a:bodyPr>
            <a:lstStyle/>
            <a:p>
              <a:pPr marL="216000" lvl="0">
                <a:spcAft>
                  <a:spcPts val="600"/>
                </a:spcAft>
                <a:defRPr/>
              </a:pPr>
              <a:r>
                <a:rPr lang="ja-JP" altLang="en-US" sz="1600" b="1" dirty="0">
                  <a:latin typeface="游ゴシック Medium" panose="020B0500000000000000" pitchFamily="50" charset="-128"/>
                  <a:ea typeface="游ゴシック Medium" panose="020B0500000000000000" pitchFamily="50" charset="-128"/>
                </a:rPr>
                <a:t>府域において、充電設備は計</a:t>
              </a:r>
              <a:r>
                <a:rPr lang="en-US" altLang="ja-JP" sz="1600" b="1">
                  <a:latin typeface="游ゴシック Medium" panose="020B0500000000000000" pitchFamily="50" charset="-128"/>
                  <a:ea typeface="游ゴシック Medium" panose="020B0500000000000000" pitchFamily="50" charset="-128"/>
                </a:rPr>
                <a:t>1,267</a:t>
              </a:r>
              <a:r>
                <a:rPr lang="ja-JP" altLang="en-US" sz="1600" b="1">
                  <a:latin typeface="游ゴシック Medium" panose="020B0500000000000000" pitchFamily="50" charset="-128"/>
                  <a:ea typeface="游ゴシック Medium" panose="020B0500000000000000" pitchFamily="50" charset="-128"/>
                </a:rPr>
                <a:t>設置</a:t>
              </a:r>
              <a:r>
                <a:rPr lang="ja-JP" altLang="en-US" sz="1600" b="1" dirty="0">
                  <a:latin typeface="游ゴシック Medium" panose="020B0500000000000000" pitchFamily="50" charset="-128"/>
                  <a:ea typeface="游ゴシック Medium" panose="020B0500000000000000" pitchFamily="50" charset="-128"/>
                </a:rPr>
                <a:t>されている</a:t>
              </a:r>
              <a:r>
                <a:rPr lang="en-US" altLang="ja-JP" sz="1200" dirty="0">
                  <a:solidFill>
                    <a:prstClr val="black"/>
                  </a:solidFill>
                  <a:latin typeface="游ゴシック Medium" panose="020B0500000000000000" pitchFamily="50" charset="-128"/>
                  <a:ea typeface="游ゴシック Medium" panose="020B0500000000000000" pitchFamily="50" charset="-128"/>
                </a:rPr>
                <a:t>(2020</a:t>
              </a:r>
              <a:r>
                <a:rPr lang="ja-JP" altLang="en-US" sz="1200" dirty="0">
                  <a:solidFill>
                    <a:prstClr val="black"/>
                  </a:solidFill>
                  <a:latin typeface="游ゴシック Medium" panose="020B0500000000000000" pitchFamily="50" charset="-128"/>
                  <a:ea typeface="游ゴシック Medium" panose="020B0500000000000000" pitchFamily="50" charset="-128"/>
                </a:rPr>
                <a:t>年度末調べ</a:t>
              </a:r>
              <a:r>
                <a:rPr lang="en-US" altLang="ja-JP" sz="1200" dirty="0">
                  <a:solidFill>
                    <a:prstClr val="black"/>
                  </a:solidFill>
                  <a:latin typeface="游ゴシック Medium" panose="020B0500000000000000" pitchFamily="50" charset="-128"/>
                  <a:ea typeface="游ゴシック Medium" panose="020B0500000000000000" pitchFamily="50" charset="-128"/>
                </a:rPr>
                <a:t>) </a:t>
              </a:r>
              <a:r>
                <a:rPr lang="ja-JP" altLang="en-US" sz="1600" b="1" dirty="0" err="1">
                  <a:latin typeface="游ゴシック Medium" panose="020B0500000000000000" pitchFamily="50" charset="-128"/>
                  <a:ea typeface="游ゴシック Medium" panose="020B0500000000000000" pitchFamily="50" charset="-128"/>
                </a:rPr>
                <a:t>。</a:t>
              </a:r>
              <a:endParaRPr lang="en-US" altLang="ja-JP" sz="1600" b="1" dirty="0">
                <a:latin typeface="游ゴシック Medium" panose="020B0500000000000000" pitchFamily="50" charset="-128"/>
                <a:ea typeface="游ゴシック Medium" panose="020B0500000000000000" pitchFamily="50" charset="-128"/>
              </a:endParaRPr>
            </a:p>
          </p:txBody>
        </p:sp>
        <p:sp>
          <p:nvSpPr>
            <p:cNvPr id="31" name="右矢印 30"/>
            <p:cNvSpPr/>
            <p:nvPr/>
          </p:nvSpPr>
          <p:spPr>
            <a:xfrm>
              <a:off x="583544" y="4037668"/>
              <a:ext cx="288000" cy="2880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grpSp>
        <p:nvGrpSpPr>
          <p:cNvPr id="10" name="グループ化 9">
            <a:extLst>
              <a:ext uri="{FF2B5EF4-FFF2-40B4-BE49-F238E27FC236}">
                <a16:creationId xmlns:a16="http://schemas.microsoft.com/office/drawing/2014/main" id="{E48F6366-B001-4335-83D0-27F1637F6254}"/>
              </a:ext>
            </a:extLst>
          </p:cNvPr>
          <p:cNvGrpSpPr/>
          <p:nvPr/>
        </p:nvGrpSpPr>
        <p:grpSpPr>
          <a:xfrm>
            <a:off x="-108520" y="1042964"/>
            <a:ext cx="4570636" cy="2890092"/>
            <a:chOff x="-108520" y="1042964"/>
            <a:chExt cx="4570636" cy="2890092"/>
          </a:xfrm>
        </p:grpSpPr>
        <p:pic>
          <p:nvPicPr>
            <p:cNvPr id="9" name="図 8">
              <a:extLst>
                <a:ext uri="{FF2B5EF4-FFF2-40B4-BE49-F238E27FC236}">
                  <a16:creationId xmlns:a16="http://schemas.microsoft.com/office/drawing/2014/main" id="{1A9AED0B-00F9-4210-B573-CE4235E931BF}"/>
                </a:ext>
              </a:extLst>
            </p:cNvPr>
            <p:cNvPicPr>
              <a:picLocks noChangeAspect="1"/>
            </p:cNvPicPr>
            <p:nvPr/>
          </p:nvPicPr>
          <p:blipFill>
            <a:blip r:embed="rId2"/>
            <a:stretch>
              <a:fillRect/>
            </a:stretch>
          </p:blipFill>
          <p:spPr>
            <a:xfrm>
              <a:off x="115904" y="1053056"/>
              <a:ext cx="4346212" cy="2880000"/>
            </a:xfrm>
            <a:prstGeom prst="rect">
              <a:avLst/>
            </a:prstGeom>
          </p:spPr>
        </p:pic>
        <p:sp>
          <p:nvSpPr>
            <p:cNvPr id="17" name="テキスト ボックス 11"/>
            <p:cNvSpPr txBox="1"/>
            <p:nvPr/>
          </p:nvSpPr>
          <p:spPr>
            <a:xfrm>
              <a:off x="-108520" y="1042964"/>
              <a:ext cx="720080" cy="219799"/>
            </a:xfrm>
            <a:prstGeom prst="rect">
              <a:avLst/>
            </a:prstGeom>
            <a:noFill/>
          </p:spPr>
          <p:txBody>
            <a:bodyPr wrap="square" lIns="0" tIns="0" rIns="0" bIns="0" rtlCol="0">
              <a:noAutofit/>
            </a:bodyPr>
            <a:lstStyle/>
            <a:p>
              <a:pPr marL="142875" marR="142875">
                <a:lnSpc>
                  <a:spcPts val="1200"/>
                </a:lnSpc>
                <a:spcAft>
                  <a:spcPts val="0"/>
                </a:spcAft>
              </a:pPr>
              <a:r>
                <a:rPr lang="ja-JP" altLang="en-US" sz="1200" kern="100" dirty="0">
                  <a:solidFill>
                    <a:srgbClr val="494949"/>
                  </a:solidFill>
                  <a:latin typeface="游ゴシック Medium" panose="020B0500000000000000" pitchFamily="50" charset="-128"/>
                  <a:ea typeface="游ゴシック Medium" panose="020B0500000000000000" pitchFamily="50" charset="-128"/>
                  <a:cs typeface="Times New Roman" panose="02020603050405020304" pitchFamily="18" charset="0"/>
                </a:rPr>
                <a:t>基</a:t>
              </a:r>
              <a:endParaRPr lang="ja-JP" sz="1200" kern="100" dirty="0">
                <a:solidFill>
                  <a:srgbClr val="494949"/>
                </a:solidFill>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p:txBody>
        </p:sp>
        <p:sp>
          <p:nvSpPr>
            <p:cNvPr id="4" name="正方形/長方形 3"/>
            <p:cNvSpPr/>
            <p:nvPr/>
          </p:nvSpPr>
          <p:spPr>
            <a:xfrm>
              <a:off x="4169695" y="1152864"/>
              <a:ext cx="287258" cy="215444"/>
            </a:xfrm>
            <a:prstGeom prst="rect">
              <a:avLst/>
            </a:prstGeom>
          </p:spPr>
          <p:txBody>
            <a:bodyPr wrap="none">
              <a:spAutoFit/>
            </a:bodyPr>
            <a:lstStyle/>
            <a:p>
              <a:r>
                <a:rPr lang="en-US" altLang="ja-JP" sz="800" dirty="0">
                  <a:latin typeface="游ゴシック Medium" panose="020B0500000000000000" pitchFamily="50" charset="-128"/>
                  <a:ea typeface="游ゴシック Medium" panose="020B0500000000000000" pitchFamily="50" charset="-128"/>
                </a:rPr>
                <a:t>※</a:t>
              </a:r>
              <a:endParaRPr lang="ja-JP" altLang="en-US" sz="800" dirty="0"/>
            </a:p>
          </p:txBody>
        </p:sp>
      </p:grpSp>
      <p:grpSp>
        <p:nvGrpSpPr>
          <p:cNvPr id="8" name="グループ化 7">
            <a:extLst>
              <a:ext uri="{FF2B5EF4-FFF2-40B4-BE49-F238E27FC236}">
                <a16:creationId xmlns:a16="http://schemas.microsoft.com/office/drawing/2014/main" id="{D5CAB953-8DE7-4A9E-B912-96534B5D1564}"/>
              </a:ext>
            </a:extLst>
          </p:cNvPr>
          <p:cNvGrpSpPr/>
          <p:nvPr/>
        </p:nvGrpSpPr>
        <p:grpSpPr>
          <a:xfrm>
            <a:off x="4519046" y="1052736"/>
            <a:ext cx="4358545" cy="2880000"/>
            <a:chOff x="4519046" y="1052736"/>
            <a:chExt cx="4358545" cy="2880000"/>
          </a:xfrm>
        </p:grpSpPr>
        <p:pic>
          <p:nvPicPr>
            <p:cNvPr id="7" name="図 6">
              <a:extLst>
                <a:ext uri="{FF2B5EF4-FFF2-40B4-BE49-F238E27FC236}">
                  <a16:creationId xmlns:a16="http://schemas.microsoft.com/office/drawing/2014/main" id="{0B265AF5-286E-458D-AF71-F4F77025435D}"/>
                </a:ext>
              </a:extLst>
            </p:cNvPr>
            <p:cNvPicPr>
              <a:picLocks noChangeAspect="1"/>
            </p:cNvPicPr>
            <p:nvPr/>
          </p:nvPicPr>
          <p:blipFill>
            <a:blip r:embed="rId3"/>
            <a:stretch>
              <a:fillRect/>
            </a:stretch>
          </p:blipFill>
          <p:spPr>
            <a:xfrm>
              <a:off x="4519046" y="1052736"/>
              <a:ext cx="4346212" cy="2880000"/>
            </a:xfrm>
            <a:prstGeom prst="rect">
              <a:avLst/>
            </a:prstGeom>
          </p:spPr>
        </p:pic>
        <p:sp>
          <p:nvSpPr>
            <p:cNvPr id="32" name="正方形/長方形 31"/>
            <p:cNvSpPr/>
            <p:nvPr/>
          </p:nvSpPr>
          <p:spPr>
            <a:xfrm>
              <a:off x="8590333" y="1169756"/>
              <a:ext cx="287258" cy="215444"/>
            </a:xfrm>
            <a:prstGeom prst="rect">
              <a:avLst/>
            </a:prstGeom>
          </p:spPr>
          <p:txBody>
            <a:bodyPr wrap="none">
              <a:spAutoFit/>
            </a:bodyPr>
            <a:lstStyle/>
            <a:p>
              <a:r>
                <a:rPr lang="en-US" altLang="ja-JP" sz="800" dirty="0">
                  <a:latin typeface="游ゴシック Medium" panose="020B0500000000000000" pitchFamily="50" charset="-128"/>
                  <a:ea typeface="游ゴシック Medium" panose="020B0500000000000000" pitchFamily="50" charset="-128"/>
                </a:rPr>
                <a:t>※</a:t>
              </a:r>
              <a:endParaRPr lang="ja-JP" altLang="en-US" sz="800" dirty="0"/>
            </a:p>
          </p:txBody>
        </p:sp>
      </p:grpSp>
      <p:grpSp>
        <p:nvGrpSpPr>
          <p:cNvPr id="18" name="グループ化 17"/>
          <p:cNvGrpSpPr/>
          <p:nvPr/>
        </p:nvGrpSpPr>
        <p:grpSpPr>
          <a:xfrm>
            <a:off x="-8322" y="4782000"/>
            <a:ext cx="9035552" cy="2022584"/>
            <a:chOff x="41474" y="4782000"/>
            <a:chExt cx="9035552" cy="2022584"/>
          </a:xfrm>
        </p:grpSpPr>
        <p:sp>
          <p:nvSpPr>
            <p:cNvPr id="19" name="正方形/長方形 18"/>
            <p:cNvSpPr/>
            <p:nvPr/>
          </p:nvSpPr>
          <p:spPr>
            <a:xfrm>
              <a:off x="41474" y="4782854"/>
              <a:ext cx="3670786" cy="307777"/>
            </a:xfrm>
            <a:prstGeom prst="rect">
              <a:avLst/>
            </a:prstGeom>
          </p:spPr>
          <p:txBody>
            <a:bodyPr wrap="square">
              <a:spAutoFit/>
            </a:bodyPr>
            <a:lstStyle/>
            <a:p>
              <a:pPr>
                <a:spcAft>
                  <a:spcPts val="600"/>
                </a:spcAft>
              </a:pPr>
              <a:r>
                <a:rPr lang="ja-JP" altLang="en-US" sz="1400" dirty="0">
                  <a:latin typeface="HG丸ｺﾞｼｯｸM-PRO" panose="020F0600000000000000" pitchFamily="50" charset="-128"/>
                  <a:ea typeface="HG丸ｺﾞｼｯｸM-PRO" panose="020F0600000000000000" pitchFamily="50" charset="-128"/>
                </a:rPr>
                <a:t>（参考）</a:t>
              </a:r>
              <a:r>
                <a:rPr lang="ja-JP" altLang="en-US" sz="1400" b="1" dirty="0">
                  <a:latin typeface="HG丸ｺﾞｼｯｸM-PRO" panose="020F0600000000000000" pitchFamily="50" charset="-128"/>
                  <a:ea typeface="HG丸ｺﾞｼｯｸM-PRO" panose="020F0600000000000000" pitchFamily="50" charset="-128"/>
                </a:rPr>
                <a:t>今後の国の方針（案）</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21" name="正方形/長方形 20"/>
            <p:cNvSpPr/>
            <p:nvPr/>
          </p:nvSpPr>
          <p:spPr>
            <a:xfrm>
              <a:off x="135691" y="6562730"/>
              <a:ext cx="4658924" cy="230832"/>
            </a:xfrm>
            <a:prstGeom prst="rect">
              <a:avLst/>
            </a:prstGeom>
          </p:spPr>
          <p:txBody>
            <a:bodyPr wrap="square">
              <a:spAutoFit/>
            </a:bodyPr>
            <a:lstStyle/>
            <a:p>
              <a:r>
                <a:rPr lang="ja-JP" altLang="en-US" sz="900" dirty="0">
                  <a:latin typeface="HG丸ｺﾞｼｯｸM-PRO" panose="020F0600000000000000" pitchFamily="50" charset="-128"/>
                  <a:ea typeface="HG丸ｺﾞｼｯｸM-PRO" panose="020F0600000000000000" pitchFamily="50" charset="-128"/>
                </a:rPr>
                <a:t>（出典）</a:t>
              </a:r>
              <a:r>
                <a:rPr lang="zh-TW" altLang="en-US" sz="900" dirty="0">
                  <a:latin typeface="HG丸ｺﾞｼｯｸM-PRO" panose="020F0600000000000000" pitchFamily="50" charset="-128"/>
                  <a:ea typeface="HG丸ｺﾞｼｯｸM-PRO" panose="020F0600000000000000" pitchFamily="50" charset="-128"/>
                </a:rPr>
                <a:t>成長戦略会議（第</a:t>
              </a:r>
              <a:r>
                <a:rPr lang="en-US" altLang="ja-JP" sz="900" dirty="0">
                  <a:latin typeface="HG丸ｺﾞｼｯｸM-PRO" panose="020F0600000000000000" pitchFamily="50" charset="-128"/>
                  <a:ea typeface="HG丸ｺﾞｼｯｸM-PRO" panose="020F0600000000000000" pitchFamily="50" charset="-128"/>
                </a:rPr>
                <a:t>11</a:t>
              </a:r>
              <a:r>
                <a:rPr lang="zh-TW" altLang="en-US" sz="900" dirty="0">
                  <a:latin typeface="HG丸ｺﾞｼｯｸM-PRO" panose="020F0600000000000000" pitchFamily="50" charset="-128"/>
                  <a:ea typeface="HG丸ｺﾞｼｯｸM-PRO" panose="020F0600000000000000" pitchFamily="50" charset="-128"/>
                </a:rPr>
                <a:t>回）資料</a:t>
              </a:r>
              <a:r>
                <a:rPr lang="ja-JP" altLang="en-US" sz="900" dirty="0">
                  <a:latin typeface="HG丸ｺﾞｼｯｸM-PRO" panose="020F0600000000000000" pitchFamily="50" charset="-128"/>
                  <a:ea typeface="HG丸ｺﾞｼｯｸM-PRO" panose="020F0600000000000000" pitchFamily="50" charset="-128"/>
                </a:rPr>
                <a:t>（</a:t>
              </a:r>
              <a:r>
                <a:rPr lang="en-US" altLang="ja-JP" sz="900" dirty="0">
                  <a:latin typeface="HG丸ｺﾞｼｯｸM-PRO" panose="020F0600000000000000" pitchFamily="50" charset="-128"/>
                  <a:ea typeface="HG丸ｺﾞｼｯｸM-PRO" panose="020F0600000000000000" pitchFamily="50" charset="-128"/>
                </a:rPr>
                <a:t>2021</a:t>
              </a:r>
              <a:r>
                <a:rPr lang="ja-JP" altLang="en-US" sz="900" dirty="0">
                  <a:latin typeface="HG丸ｺﾞｼｯｸM-PRO" panose="020F0600000000000000" pitchFamily="50" charset="-128"/>
                  <a:ea typeface="HG丸ｺﾞｼｯｸM-PRO" panose="020F0600000000000000" pitchFamily="50" charset="-128"/>
                </a:rPr>
                <a:t>年６月、内閣官房）</a:t>
              </a:r>
            </a:p>
          </p:txBody>
        </p:sp>
        <p:sp>
          <p:nvSpPr>
            <p:cNvPr id="22" name="正方形/長方形 21"/>
            <p:cNvSpPr/>
            <p:nvPr/>
          </p:nvSpPr>
          <p:spPr>
            <a:xfrm>
              <a:off x="186236" y="5072460"/>
              <a:ext cx="5731704" cy="1692771"/>
            </a:xfrm>
            <a:prstGeom prst="rect">
              <a:avLst/>
            </a:prstGeom>
          </p:spPr>
          <p:txBody>
            <a:bodyPr wrap="square">
              <a:spAutoFit/>
            </a:bodyPr>
            <a:lstStyle/>
            <a:p>
              <a:pPr marL="180000" indent="-180000">
                <a:buClr>
                  <a:schemeClr val="accent3">
                    <a:lumMod val="60000"/>
                    <a:lumOff val="40000"/>
                  </a:schemeClr>
                </a:buClr>
                <a:buFont typeface="Wingdings" panose="05000000000000000000" pitchFamily="2" charset="2"/>
                <a:buChar char="l"/>
              </a:pPr>
              <a:r>
                <a:rPr lang="ja-JP" altLang="en-US" sz="1300" dirty="0">
                  <a:latin typeface="游ゴシック Medium" panose="020B0500000000000000" pitchFamily="50" charset="-128"/>
                  <a:ea typeface="游ゴシック Medium" panose="020B0500000000000000" pitchFamily="50" charset="-128"/>
                </a:rPr>
                <a:t>既存のインフラを有効に活用できるサービスステーション</a:t>
              </a:r>
              <a:r>
                <a:rPr lang="en-US" altLang="ja-JP" sz="1300" dirty="0">
                  <a:latin typeface="游ゴシック Medium" panose="020B0500000000000000" pitchFamily="50" charset="-128"/>
                  <a:ea typeface="游ゴシック Medium" panose="020B0500000000000000" pitchFamily="50" charset="-128"/>
                </a:rPr>
                <a:t>(SS)</a:t>
              </a:r>
              <a:r>
                <a:rPr lang="ja-JP" altLang="en-US" sz="1300" dirty="0">
                  <a:latin typeface="游ゴシック Medium" panose="020B0500000000000000" pitchFamily="50" charset="-128"/>
                  <a:ea typeface="游ゴシック Medium" panose="020B0500000000000000" pitchFamily="50" charset="-128"/>
                </a:rPr>
                <a:t>における急速充電器１万基等、</a:t>
              </a:r>
              <a:r>
                <a:rPr lang="ja-JP" altLang="en-US" sz="1300" b="1" dirty="0">
                  <a:latin typeface="游ゴシック Medium" panose="020B0500000000000000" pitchFamily="50" charset="-128"/>
                  <a:ea typeface="游ゴシック Medium" panose="020B0500000000000000" pitchFamily="50" charset="-128"/>
                </a:rPr>
                <a:t>公共用の急速充電器３万基を含む充電インフラを</a:t>
              </a:r>
              <a:r>
                <a:rPr lang="en-US" altLang="ja-JP" sz="1300" b="1" dirty="0">
                  <a:latin typeface="游ゴシック Medium" panose="020B0500000000000000" pitchFamily="50" charset="-128"/>
                  <a:ea typeface="游ゴシック Medium" panose="020B0500000000000000" pitchFamily="50" charset="-128"/>
                </a:rPr>
                <a:t>15</a:t>
              </a:r>
              <a:r>
                <a:rPr lang="ja-JP" altLang="en-US" sz="1300" b="1" dirty="0">
                  <a:latin typeface="游ゴシック Medium" panose="020B0500000000000000" pitchFamily="50" charset="-128"/>
                  <a:ea typeface="游ゴシック Medium" panose="020B0500000000000000" pitchFamily="50" charset="-128"/>
                </a:rPr>
                <a:t>万基設置</a:t>
              </a:r>
              <a:r>
                <a:rPr lang="ja-JP" altLang="en-US" sz="1300" dirty="0">
                  <a:latin typeface="游ゴシック Medium" panose="020B0500000000000000" pitchFamily="50" charset="-128"/>
                  <a:ea typeface="游ゴシック Medium" panose="020B0500000000000000" pitchFamily="50" charset="-128"/>
                </a:rPr>
                <a:t>、遅くとも</a:t>
              </a:r>
              <a:r>
                <a:rPr lang="en-US" altLang="ja-JP" sz="1300" dirty="0">
                  <a:latin typeface="游ゴシック Medium" panose="020B0500000000000000" pitchFamily="50" charset="-128"/>
                  <a:ea typeface="游ゴシック Medium" panose="020B0500000000000000" pitchFamily="50" charset="-128"/>
                </a:rPr>
                <a:t>2030 </a:t>
              </a:r>
              <a:r>
                <a:rPr lang="ja-JP" altLang="en-US" sz="1300" dirty="0">
                  <a:latin typeface="游ゴシック Medium" panose="020B0500000000000000" pitchFamily="50" charset="-128"/>
                  <a:ea typeface="游ゴシック Medium" panose="020B0500000000000000" pitchFamily="50" charset="-128"/>
                </a:rPr>
                <a:t>年までに</a:t>
              </a:r>
              <a:r>
                <a:rPr lang="ja-JP" altLang="en-US" sz="1300" b="1" dirty="0">
                  <a:latin typeface="游ゴシック Medium" panose="020B0500000000000000" pitchFamily="50" charset="-128"/>
                  <a:ea typeface="游ゴシック Medium" panose="020B0500000000000000" pitchFamily="50" charset="-128"/>
                </a:rPr>
                <a:t>ガソリン車並みの利便性</a:t>
              </a:r>
              <a:r>
                <a:rPr lang="ja-JP" altLang="en-US" sz="1300" dirty="0">
                  <a:latin typeface="游ゴシック Medium" panose="020B0500000000000000" pitchFamily="50" charset="-128"/>
                  <a:ea typeface="游ゴシック Medium" panose="020B0500000000000000" pitchFamily="50" charset="-128"/>
                </a:rPr>
                <a:t>を実現。</a:t>
              </a:r>
              <a:endParaRPr lang="en-US" altLang="ja-JP" sz="1300" dirty="0">
                <a:latin typeface="游ゴシック Medium" panose="020B0500000000000000" pitchFamily="50" charset="-128"/>
                <a:ea typeface="游ゴシック Medium" panose="020B0500000000000000" pitchFamily="50" charset="-128"/>
              </a:endParaRPr>
            </a:p>
            <a:p>
              <a:pPr marL="180000" indent="-180000">
                <a:buClr>
                  <a:schemeClr val="accent3">
                    <a:lumMod val="60000"/>
                    <a:lumOff val="40000"/>
                  </a:schemeClr>
                </a:buClr>
                <a:buFont typeface="Wingdings" panose="05000000000000000000" pitchFamily="2" charset="2"/>
                <a:buChar char="l"/>
              </a:pPr>
              <a:r>
                <a:rPr lang="ja-JP" altLang="en-US" sz="1300" dirty="0">
                  <a:latin typeface="游ゴシック Medium" panose="020B0500000000000000" pitchFamily="50" charset="-128"/>
                  <a:ea typeface="游ゴシック Medium" panose="020B0500000000000000" pitchFamily="50" charset="-128"/>
                </a:rPr>
                <a:t>商業施設への設置を促すため、大規模小売店舗立地法の運用方針の改定を検討</a:t>
              </a:r>
              <a:endParaRPr lang="en-US" altLang="ja-JP" sz="1300" dirty="0">
                <a:latin typeface="游ゴシック Medium" panose="020B0500000000000000" pitchFamily="50" charset="-128"/>
                <a:ea typeface="游ゴシック Medium" panose="020B0500000000000000" pitchFamily="50" charset="-128"/>
              </a:endParaRPr>
            </a:p>
            <a:p>
              <a:pPr marL="180000" indent="-180000">
                <a:buClr>
                  <a:schemeClr val="accent3">
                    <a:lumMod val="60000"/>
                    <a:lumOff val="40000"/>
                  </a:schemeClr>
                </a:buClr>
                <a:buFont typeface="Wingdings" panose="05000000000000000000" pitchFamily="2" charset="2"/>
                <a:buChar char="l"/>
              </a:pPr>
              <a:r>
                <a:rPr lang="ja-JP" altLang="en-US" sz="1300" dirty="0">
                  <a:latin typeface="游ゴシック Medium" panose="020B0500000000000000" pitchFamily="50" charset="-128"/>
                  <a:ea typeface="游ゴシック Medium" panose="020B0500000000000000" pitchFamily="50" charset="-128"/>
                </a:rPr>
                <a:t>充電インフラの普及促進や規制緩和等により、最適な配置やビジネス性の向上を進める。</a:t>
              </a:r>
            </a:p>
            <a:p>
              <a:pPr marL="180000" indent="-180000">
                <a:buClr>
                  <a:schemeClr val="accent3">
                    <a:lumMod val="60000"/>
                    <a:lumOff val="40000"/>
                  </a:schemeClr>
                </a:buClr>
                <a:buFont typeface="Wingdings" panose="05000000000000000000" pitchFamily="2" charset="2"/>
                <a:buChar char="l"/>
              </a:pPr>
              <a:endParaRPr lang="ja-JP" altLang="en-US" sz="1300" dirty="0">
                <a:latin typeface="游ゴシック Medium" panose="020B0500000000000000" pitchFamily="50" charset="-128"/>
                <a:ea typeface="游ゴシック Medium" panose="020B0500000000000000" pitchFamily="50" charset="-128"/>
              </a:endParaRPr>
            </a:p>
          </p:txBody>
        </p:sp>
        <p:sp>
          <p:nvSpPr>
            <p:cNvPr id="23" name="角丸四角形 22"/>
            <p:cNvSpPr/>
            <p:nvPr/>
          </p:nvSpPr>
          <p:spPr>
            <a:xfrm>
              <a:off x="157300" y="4782000"/>
              <a:ext cx="8919726" cy="2022584"/>
            </a:xfrm>
            <a:prstGeom prst="roundRect">
              <a:avLst>
                <a:gd name="adj" fmla="val 8393"/>
              </a:avLst>
            </a:prstGeom>
            <a:noFill/>
            <a:ln w="3175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spcAft>
                  <a:spcPts val="600"/>
                </a:spcAft>
                <a:defRPr/>
              </a:pPr>
              <a:endParaRPr lang="en-US" altLang="ja-JP" sz="1200" dirty="0">
                <a:solidFill>
                  <a:prstClr val="black"/>
                </a:solidFill>
                <a:latin typeface="游ゴシック Medium" panose="020B0500000000000000" pitchFamily="50" charset="-128"/>
                <a:ea typeface="游ゴシック Medium" panose="020B0500000000000000" pitchFamily="50" charset="-128"/>
              </a:endParaRPr>
            </a:p>
          </p:txBody>
        </p:sp>
        <p:sp>
          <p:nvSpPr>
            <p:cNvPr id="24" name="角丸四角形吹き出し 23"/>
            <p:cNvSpPr/>
            <p:nvPr/>
          </p:nvSpPr>
          <p:spPr>
            <a:xfrm>
              <a:off x="5917940" y="4941168"/>
              <a:ext cx="3088750" cy="1657016"/>
            </a:xfrm>
            <a:prstGeom prst="wedgeRoundRectCallout">
              <a:avLst>
                <a:gd name="adj1" fmla="val -57046"/>
                <a:gd name="adj2" fmla="val -19750"/>
                <a:gd name="adj3" fmla="val 16667"/>
              </a:avLst>
            </a:prstGeom>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r>
                <a:rPr lang="en-US" altLang="ja-JP" sz="1000" dirty="0">
                  <a:latin typeface="游ゴシック Medium" panose="020B0500000000000000" pitchFamily="50" charset="-128"/>
                  <a:ea typeface="游ゴシック Medium" panose="020B0500000000000000" pitchFamily="50" charset="-128"/>
                </a:rPr>
                <a:t>【</a:t>
              </a:r>
              <a:r>
                <a:rPr lang="ja-JP" altLang="en-US" sz="1000" dirty="0">
                  <a:latin typeface="游ゴシック Medium" panose="020B0500000000000000" pitchFamily="50" charset="-128"/>
                  <a:ea typeface="游ゴシック Medium" panose="020B0500000000000000" pitchFamily="50" charset="-128"/>
                </a:rPr>
                <a:t>急速充電</a:t>
              </a:r>
              <a:r>
                <a:rPr lang="en-US" altLang="ja-JP" sz="1000" dirty="0">
                  <a:latin typeface="游ゴシック Medium" panose="020B0500000000000000" pitchFamily="50" charset="-128"/>
                  <a:ea typeface="游ゴシック Medium" panose="020B0500000000000000" pitchFamily="50" charset="-128"/>
                </a:rPr>
                <a:t>】</a:t>
              </a:r>
              <a:endParaRPr kumimoji="1" lang="en-US" altLang="ja-JP" sz="1000" dirty="0">
                <a:latin typeface="游ゴシック Medium" panose="020B0500000000000000" pitchFamily="50" charset="-128"/>
                <a:ea typeface="游ゴシック Medium" panose="020B0500000000000000" pitchFamily="50" charset="-128"/>
              </a:endParaRPr>
            </a:p>
            <a:p>
              <a:r>
                <a:rPr lang="ja-JP" altLang="en-US" sz="1000" dirty="0">
                  <a:latin typeface="游ゴシック Medium" panose="020B0500000000000000" pitchFamily="50" charset="-128"/>
                  <a:ea typeface="游ゴシック Medium" panose="020B0500000000000000" pitchFamily="50" charset="-128"/>
                </a:rPr>
                <a:t>・方針</a:t>
              </a:r>
              <a:r>
                <a:rPr lang="en-US" altLang="ja-JP" sz="1000" dirty="0">
                  <a:latin typeface="游ゴシック Medium" panose="020B0500000000000000" pitchFamily="50" charset="-128"/>
                  <a:ea typeface="游ゴシック Medium" panose="020B0500000000000000" pitchFamily="50" charset="-128"/>
                </a:rPr>
                <a:t>(</a:t>
              </a:r>
              <a:r>
                <a:rPr lang="ja-JP" altLang="en-US" sz="1000" dirty="0">
                  <a:latin typeface="游ゴシック Medium" panose="020B0500000000000000" pitchFamily="50" charset="-128"/>
                  <a:ea typeface="游ゴシック Medium" panose="020B0500000000000000" pitchFamily="50" charset="-128"/>
                </a:rPr>
                <a:t>案</a:t>
              </a:r>
              <a:r>
                <a:rPr lang="en-US" altLang="ja-JP" sz="1000" dirty="0">
                  <a:latin typeface="游ゴシック Medium" panose="020B0500000000000000" pitchFamily="50" charset="-128"/>
                  <a:ea typeface="游ゴシック Medium" panose="020B0500000000000000" pitchFamily="50" charset="-128"/>
                </a:rPr>
                <a:t>)</a:t>
              </a:r>
              <a:r>
                <a:rPr lang="ja-JP" altLang="en-US" sz="1000" dirty="0">
                  <a:latin typeface="游ゴシック Medium" panose="020B0500000000000000" pitchFamily="50" charset="-128"/>
                  <a:ea typeface="游ゴシック Medium" panose="020B0500000000000000" pitchFamily="50" charset="-128"/>
                </a:rPr>
                <a:t>では急速充電が３万基</a:t>
              </a:r>
              <a:endParaRPr lang="en-US" altLang="ja-JP" sz="1000" dirty="0">
                <a:latin typeface="游ゴシック Medium" panose="020B0500000000000000" pitchFamily="50" charset="-128"/>
                <a:ea typeface="游ゴシック Medium" panose="020B0500000000000000" pitchFamily="50" charset="-128"/>
              </a:endParaRPr>
            </a:p>
            <a:p>
              <a:r>
                <a:rPr lang="ja-JP" altLang="en-US" sz="1000" dirty="0">
                  <a:latin typeface="游ゴシック Medium" panose="020B0500000000000000" pitchFamily="50" charset="-128"/>
                  <a:ea typeface="游ゴシック Medium" panose="020B0500000000000000" pitchFamily="50" charset="-128"/>
                </a:rPr>
                <a:t>・現在の全国における充電基数は</a:t>
              </a:r>
              <a:r>
                <a:rPr lang="en-US" altLang="ja-JP" sz="1000" dirty="0">
                  <a:latin typeface="游ゴシック Medium" panose="020B0500000000000000" pitchFamily="50" charset="-128"/>
                  <a:ea typeface="游ゴシック Medium" panose="020B0500000000000000" pitchFamily="50" charset="-128"/>
                </a:rPr>
                <a:t>8,909</a:t>
              </a:r>
              <a:r>
                <a:rPr lang="ja-JP" altLang="en-US" sz="1000" dirty="0">
                  <a:latin typeface="游ゴシック Medium" panose="020B0500000000000000" pitchFamily="50" charset="-128"/>
                  <a:ea typeface="游ゴシック Medium" panose="020B0500000000000000" pitchFamily="50" charset="-128"/>
                </a:rPr>
                <a:t>基</a:t>
              </a:r>
              <a:r>
                <a:rPr lang="en-US" altLang="ja-JP" sz="1000" baseline="30000" dirty="0">
                  <a:latin typeface="游ゴシック Medium" panose="020B0500000000000000" pitchFamily="50" charset="-128"/>
                  <a:ea typeface="游ゴシック Medium" panose="020B0500000000000000" pitchFamily="50" charset="-128"/>
                </a:rPr>
                <a:t>※</a:t>
              </a:r>
            </a:p>
            <a:p>
              <a:r>
                <a:rPr lang="en-US" altLang="ja-JP" sz="1000" dirty="0">
                  <a:latin typeface="游ゴシック Medium" panose="020B0500000000000000" pitchFamily="50" charset="-128"/>
                  <a:ea typeface="游ゴシック Medium" panose="020B0500000000000000" pitchFamily="50" charset="-128"/>
                </a:rPr>
                <a:t>→</a:t>
              </a:r>
              <a:r>
                <a:rPr lang="ja-JP" altLang="en-US" sz="1000" dirty="0">
                  <a:latin typeface="游ゴシック Medium" panose="020B0500000000000000" pitchFamily="50" charset="-128"/>
                  <a:ea typeface="游ゴシック Medium" panose="020B0500000000000000" pitchFamily="50" charset="-128"/>
                </a:rPr>
                <a:t>方針</a:t>
              </a:r>
              <a:r>
                <a:rPr lang="en-US" altLang="ja-JP" sz="1000" dirty="0">
                  <a:latin typeface="游ゴシック Medium" panose="020B0500000000000000" pitchFamily="50" charset="-128"/>
                  <a:ea typeface="游ゴシック Medium" panose="020B0500000000000000" pitchFamily="50" charset="-128"/>
                </a:rPr>
                <a:t>(</a:t>
              </a:r>
              <a:r>
                <a:rPr lang="ja-JP" altLang="en-US" sz="1000" dirty="0">
                  <a:latin typeface="游ゴシック Medium" panose="020B0500000000000000" pitchFamily="50" charset="-128"/>
                  <a:ea typeface="游ゴシック Medium" panose="020B0500000000000000" pitchFamily="50" charset="-128"/>
                </a:rPr>
                <a:t>案</a:t>
              </a:r>
              <a:r>
                <a:rPr lang="en-US" altLang="ja-JP" sz="1000" dirty="0">
                  <a:latin typeface="游ゴシック Medium" panose="020B0500000000000000" pitchFamily="50" charset="-128"/>
                  <a:ea typeface="游ゴシック Medium" panose="020B0500000000000000" pitchFamily="50" charset="-128"/>
                </a:rPr>
                <a:t>)</a:t>
              </a:r>
              <a:r>
                <a:rPr lang="ja-JP" altLang="en-US" sz="1000" dirty="0">
                  <a:latin typeface="游ゴシック Medium" panose="020B0500000000000000" pitchFamily="50" charset="-128"/>
                  <a:ea typeface="游ゴシック Medium" panose="020B0500000000000000" pitchFamily="50" charset="-128"/>
                </a:rPr>
                <a:t>は現状の約３倍</a:t>
              </a:r>
              <a:endParaRPr lang="en-US" altLang="ja-JP" sz="1000" dirty="0">
                <a:latin typeface="游ゴシック Medium" panose="020B0500000000000000" pitchFamily="50" charset="-128"/>
                <a:ea typeface="游ゴシック Medium" panose="020B0500000000000000" pitchFamily="50" charset="-128"/>
              </a:endParaRPr>
            </a:p>
            <a:p>
              <a:endParaRPr lang="en-US" altLang="ja-JP" sz="1000" dirty="0">
                <a:latin typeface="游ゴシック Medium" panose="020B0500000000000000" pitchFamily="50" charset="-128"/>
                <a:ea typeface="游ゴシック Medium" panose="020B0500000000000000" pitchFamily="50" charset="-128"/>
              </a:endParaRPr>
            </a:p>
            <a:p>
              <a:r>
                <a:rPr kumimoji="1" lang="en-US" altLang="ja-JP" sz="1000" dirty="0">
                  <a:latin typeface="游ゴシック Medium" panose="020B0500000000000000" pitchFamily="50" charset="-128"/>
                  <a:ea typeface="游ゴシック Medium" panose="020B0500000000000000" pitchFamily="50" charset="-128"/>
                </a:rPr>
                <a:t>【</a:t>
              </a:r>
              <a:r>
                <a:rPr kumimoji="1" lang="ja-JP" altLang="en-US" sz="1000" dirty="0">
                  <a:latin typeface="游ゴシック Medium" panose="020B0500000000000000" pitchFamily="50" charset="-128"/>
                  <a:ea typeface="游ゴシック Medium" panose="020B0500000000000000" pitchFamily="50" charset="-128"/>
                </a:rPr>
                <a:t>普通充電</a:t>
              </a:r>
              <a:r>
                <a:rPr kumimoji="1" lang="en-US" altLang="ja-JP" sz="1000" dirty="0">
                  <a:latin typeface="游ゴシック Medium" panose="020B0500000000000000" pitchFamily="50" charset="-128"/>
                  <a:ea typeface="游ゴシック Medium" panose="020B0500000000000000" pitchFamily="50" charset="-128"/>
                </a:rPr>
                <a:t>】</a:t>
              </a:r>
            </a:p>
            <a:p>
              <a:r>
                <a:rPr kumimoji="1" lang="ja-JP" altLang="en-US" sz="1000" dirty="0">
                  <a:latin typeface="游ゴシック Medium" panose="020B0500000000000000" pitchFamily="50" charset="-128"/>
                  <a:ea typeface="游ゴシック Medium" panose="020B0500000000000000" pitchFamily="50" charset="-128"/>
                </a:rPr>
                <a:t>・方針</a:t>
              </a:r>
              <a:r>
                <a:rPr kumimoji="1" lang="en-US" altLang="ja-JP" sz="1000" dirty="0">
                  <a:latin typeface="游ゴシック Medium" panose="020B0500000000000000" pitchFamily="50" charset="-128"/>
                  <a:ea typeface="游ゴシック Medium" panose="020B0500000000000000" pitchFamily="50" charset="-128"/>
                </a:rPr>
                <a:t>(</a:t>
              </a:r>
              <a:r>
                <a:rPr kumimoji="1" lang="ja-JP" altLang="en-US" sz="1000" dirty="0">
                  <a:latin typeface="游ゴシック Medium" panose="020B0500000000000000" pitchFamily="50" charset="-128"/>
                  <a:ea typeface="游ゴシック Medium" panose="020B0500000000000000" pitchFamily="50" charset="-128"/>
                </a:rPr>
                <a:t>案</a:t>
              </a:r>
              <a:r>
                <a:rPr kumimoji="1" lang="en-US" altLang="ja-JP" sz="1000" dirty="0">
                  <a:latin typeface="游ゴシック Medium" panose="020B0500000000000000" pitchFamily="50" charset="-128"/>
                  <a:ea typeface="游ゴシック Medium" panose="020B0500000000000000" pitchFamily="50" charset="-128"/>
                </a:rPr>
                <a:t>)</a:t>
              </a:r>
              <a:r>
                <a:rPr kumimoji="1" lang="ja-JP" altLang="en-US" sz="1000" dirty="0">
                  <a:latin typeface="游ゴシック Medium" panose="020B0500000000000000" pitchFamily="50" charset="-128"/>
                  <a:ea typeface="游ゴシック Medium" panose="020B0500000000000000" pitchFamily="50" charset="-128"/>
                </a:rPr>
                <a:t>では</a:t>
              </a:r>
              <a:r>
                <a:rPr kumimoji="1" lang="en-US" altLang="ja-JP" sz="1000" dirty="0">
                  <a:latin typeface="游ゴシック Medium" panose="020B0500000000000000" pitchFamily="50" charset="-128"/>
                  <a:ea typeface="游ゴシック Medium" panose="020B0500000000000000" pitchFamily="50" charset="-128"/>
                </a:rPr>
                <a:t>12</a:t>
              </a:r>
              <a:r>
                <a:rPr kumimoji="1" lang="ja-JP" altLang="en-US" sz="1000" dirty="0">
                  <a:latin typeface="游ゴシック Medium" panose="020B0500000000000000" pitchFamily="50" charset="-128"/>
                  <a:ea typeface="游ゴシック Medium" panose="020B0500000000000000" pitchFamily="50" charset="-128"/>
                </a:rPr>
                <a:t>万基（</a:t>
              </a:r>
              <a:r>
                <a:rPr kumimoji="1" lang="en-US" altLang="ja-JP" sz="1000" dirty="0">
                  <a:latin typeface="游ゴシック Medium" panose="020B0500000000000000" pitchFamily="50" charset="-128"/>
                  <a:ea typeface="游ゴシック Medium" panose="020B0500000000000000" pitchFamily="50" charset="-128"/>
                </a:rPr>
                <a:t>15</a:t>
              </a:r>
              <a:r>
                <a:rPr kumimoji="1" lang="ja-JP" altLang="en-US" sz="1000" dirty="0">
                  <a:latin typeface="游ゴシック Medium" panose="020B0500000000000000" pitchFamily="50" charset="-128"/>
                  <a:ea typeface="游ゴシック Medium" panose="020B0500000000000000" pitchFamily="50" charset="-128"/>
                </a:rPr>
                <a:t>万基－３万基）</a:t>
              </a:r>
              <a:endParaRPr kumimoji="1" lang="en-US" altLang="ja-JP" sz="1000" dirty="0">
                <a:latin typeface="游ゴシック Medium" panose="020B0500000000000000" pitchFamily="50" charset="-128"/>
                <a:ea typeface="游ゴシック Medium" panose="020B0500000000000000" pitchFamily="50" charset="-128"/>
              </a:endParaRPr>
            </a:p>
            <a:p>
              <a:r>
                <a:rPr lang="ja-JP" altLang="en-US" sz="1000" dirty="0">
                  <a:latin typeface="游ゴシック Medium" panose="020B0500000000000000" pitchFamily="50" charset="-128"/>
                  <a:ea typeface="游ゴシック Medium" panose="020B0500000000000000" pitchFamily="50" charset="-128"/>
                </a:rPr>
                <a:t>・現在の全国における充電基数は</a:t>
              </a:r>
              <a:r>
                <a:rPr lang="en-US" altLang="ja-JP" sz="1000" dirty="0">
                  <a:latin typeface="游ゴシック Medium" panose="020B0500000000000000" pitchFamily="50" charset="-128"/>
                  <a:ea typeface="游ゴシック Medium" panose="020B0500000000000000" pitchFamily="50" charset="-128"/>
                </a:rPr>
                <a:t>22,412</a:t>
              </a:r>
              <a:r>
                <a:rPr lang="ja-JP" altLang="en-US" sz="1000" dirty="0">
                  <a:latin typeface="游ゴシック Medium" panose="020B0500000000000000" pitchFamily="50" charset="-128"/>
                  <a:ea typeface="游ゴシック Medium" panose="020B0500000000000000" pitchFamily="50" charset="-128"/>
                </a:rPr>
                <a:t>基</a:t>
              </a:r>
              <a:r>
                <a:rPr lang="en-US" altLang="ja-JP" sz="1000" baseline="30000" dirty="0">
                  <a:latin typeface="游ゴシック Medium" panose="020B0500000000000000" pitchFamily="50" charset="-128"/>
                  <a:ea typeface="游ゴシック Medium" panose="020B0500000000000000" pitchFamily="50" charset="-128"/>
                </a:rPr>
                <a:t>※</a:t>
              </a:r>
            </a:p>
            <a:p>
              <a:r>
                <a:rPr lang="ja-JP" altLang="en-US" sz="1000" dirty="0">
                  <a:latin typeface="游ゴシック Medium" panose="020B0500000000000000" pitchFamily="50" charset="-128"/>
                  <a:ea typeface="游ゴシック Medium" panose="020B0500000000000000" pitchFamily="50" charset="-128"/>
                </a:rPr>
                <a:t>→方針</a:t>
              </a:r>
              <a:r>
                <a:rPr lang="en-US" altLang="ja-JP" sz="1000" dirty="0">
                  <a:latin typeface="游ゴシック Medium" panose="020B0500000000000000" pitchFamily="50" charset="-128"/>
                  <a:ea typeface="游ゴシック Medium" panose="020B0500000000000000" pitchFamily="50" charset="-128"/>
                </a:rPr>
                <a:t>(</a:t>
              </a:r>
              <a:r>
                <a:rPr lang="ja-JP" altLang="en-US" sz="1000" dirty="0">
                  <a:latin typeface="游ゴシック Medium" panose="020B0500000000000000" pitchFamily="50" charset="-128"/>
                  <a:ea typeface="游ゴシック Medium" panose="020B0500000000000000" pitchFamily="50" charset="-128"/>
                </a:rPr>
                <a:t>案</a:t>
              </a:r>
              <a:r>
                <a:rPr lang="en-US" altLang="ja-JP" sz="1000" dirty="0">
                  <a:latin typeface="游ゴシック Medium" panose="020B0500000000000000" pitchFamily="50" charset="-128"/>
                  <a:ea typeface="游ゴシック Medium" panose="020B0500000000000000" pitchFamily="50" charset="-128"/>
                </a:rPr>
                <a:t>)</a:t>
              </a:r>
              <a:r>
                <a:rPr lang="ja-JP" altLang="en-US" sz="1000" dirty="0">
                  <a:latin typeface="游ゴシック Medium" panose="020B0500000000000000" pitchFamily="50" charset="-128"/>
                  <a:ea typeface="游ゴシック Medium" panose="020B0500000000000000" pitchFamily="50" charset="-128"/>
                </a:rPr>
                <a:t>は現状の約５倍</a:t>
              </a:r>
              <a:endParaRPr lang="en-US" altLang="ja-JP" sz="1000" dirty="0">
                <a:latin typeface="游ゴシック Medium" panose="020B0500000000000000" pitchFamily="50" charset="-128"/>
                <a:ea typeface="游ゴシック Medium" panose="020B0500000000000000" pitchFamily="50" charset="-128"/>
              </a:endParaRPr>
            </a:p>
            <a:p>
              <a:pPr algn="r"/>
              <a:r>
                <a:rPr lang="en-US" altLang="ja-JP" sz="800" dirty="0">
                  <a:latin typeface="游ゴシック Medium" panose="020B0500000000000000" pitchFamily="50" charset="-128"/>
                  <a:ea typeface="游ゴシック Medium" panose="020B0500000000000000" pitchFamily="50" charset="-128"/>
                </a:rPr>
                <a:t>※</a:t>
              </a:r>
              <a:r>
                <a:rPr lang="en-US" altLang="ja-JP" sz="800" dirty="0" err="1">
                  <a:latin typeface="游ゴシック Medium" panose="020B0500000000000000" pitchFamily="50" charset="-128"/>
                  <a:ea typeface="游ゴシック Medium" panose="020B0500000000000000" pitchFamily="50" charset="-128"/>
                </a:rPr>
                <a:t>GoGoEV</a:t>
              </a:r>
              <a:r>
                <a:rPr lang="ja-JP" altLang="en-US" sz="800" dirty="0">
                  <a:latin typeface="游ゴシック Medium" panose="020B0500000000000000" pitchFamily="50" charset="-128"/>
                  <a:ea typeface="游ゴシック Medium" panose="020B0500000000000000" pitchFamily="50" charset="-128"/>
                </a:rPr>
                <a:t> </a:t>
              </a:r>
              <a:r>
                <a:rPr lang="en-US" altLang="ja-JP" sz="800" dirty="0">
                  <a:latin typeface="游ゴシック Medium" panose="020B0500000000000000" pitchFamily="50" charset="-128"/>
                  <a:ea typeface="游ゴシック Medium" panose="020B0500000000000000" pitchFamily="50" charset="-128"/>
                </a:rPr>
                <a:t>HP</a:t>
              </a:r>
              <a:r>
                <a:rPr lang="ja-JP" altLang="en-US" sz="800" dirty="0">
                  <a:latin typeface="游ゴシック Medium" panose="020B0500000000000000" pitchFamily="50" charset="-128"/>
                  <a:ea typeface="游ゴシック Medium" panose="020B0500000000000000" pitchFamily="50" charset="-128"/>
                </a:rPr>
                <a:t>より</a:t>
              </a:r>
              <a:endParaRPr kumimoji="1" lang="ja-JP" altLang="en-US" sz="1000" dirty="0">
                <a:latin typeface="游ゴシック Medium" panose="020B0500000000000000" pitchFamily="50" charset="-128"/>
                <a:ea typeface="游ゴシック Medium" panose="020B0500000000000000" pitchFamily="50" charset="-128"/>
              </a:endParaRPr>
            </a:p>
          </p:txBody>
        </p:sp>
      </p:grpSp>
      <p:sp>
        <p:nvSpPr>
          <p:cNvPr id="33" name="テキスト ボックス 32">
            <a:extLst>
              <a:ext uri="{FF2B5EF4-FFF2-40B4-BE49-F238E27FC236}">
                <a16:creationId xmlns:a16="http://schemas.microsoft.com/office/drawing/2014/main" id="{ECF26432-426B-453A-89A1-C5B3F10A0217}"/>
              </a:ext>
            </a:extLst>
          </p:cNvPr>
          <p:cNvSpPr txBox="1"/>
          <p:nvPr/>
        </p:nvSpPr>
        <p:spPr>
          <a:xfrm>
            <a:off x="0" y="0"/>
            <a:ext cx="7596336" cy="400110"/>
          </a:xfrm>
          <a:prstGeom prst="rect">
            <a:avLst/>
          </a:prstGeom>
          <a:noFill/>
        </p:spPr>
        <p:txBody>
          <a:bodyPr wrap="square" rtlCol="0">
            <a:spAutoFit/>
          </a:bodyPr>
          <a:lstStyle/>
          <a:p>
            <a:r>
              <a:rPr lang="en-US" altLang="ja-JP" sz="14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充電インフラ</a:t>
            </a:r>
            <a:r>
              <a:rPr lang="ja-JP" altLang="en-US" sz="20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②パブリック充電／目的地充電の設置の考え方について</a:t>
            </a:r>
          </a:p>
        </p:txBody>
      </p:sp>
    </p:spTree>
    <p:extLst>
      <p:ext uri="{BB962C8B-B14F-4D97-AF65-F5344CB8AC3E}">
        <p14:creationId xmlns:p14="http://schemas.microsoft.com/office/powerpoint/2010/main" val="3039381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12</a:t>
            </a:fld>
            <a:endParaRPr kumimoji="1" lang="ja-JP" altLang="en-US"/>
          </a:p>
        </p:txBody>
      </p:sp>
      <p:sp>
        <p:nvSpPr>
          <p:cNvPr id="20" name="テキスト ボックス 11"/>
          <p:cNvSpPr txBox="1"/>
          <p:nvPr/>
        </p:nvSpPr>
        <p:spPr>
          <a:xfrm>
            <a:off x="5927773" y="4767118"/>
            <a:ext cx="3216227" cy="188693"/>
          </a:xfrm>
          <a:prstGeom prst="rect">
            <a:avLst/>
          </a:prstGeom>
          <a:noFill/>
        </p:spPr>
        <p:txBody>
          <a:bodyPr wrap="square" lIns="0" tIns="0" rIns="0" bIns="0" rtlCol="0">
            <a:noAutofit/>
          </a:bodyPr>
          <a:lstStyle/>
          <a:p>
            <a:pPr marL="142875" marR="142875">
              <a:lnSpc>
                <a:spcPts val="1200"/>
              </a:lnSpc>
              <a:spcAft>
                <a:spcPts val="0"/>
              </a:spcAft>
            </a:pPr>
            <a:r>
              <a:rPr lang="ja-JP" altLang="en-US" sz="9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9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出典）</a:t>
            </a:r>
            <a:r>
              <a:rPr lang="en-US" sz="900" kern="1200" dirty="0" err="1">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GoGoEV</a:t>
            </a:r>
            <a:r>
              <a:rPr lang="ja-JP" altLang="en-US" sz="900" dirty="0" err="1">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9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大阪市・堺市</a:t>
            </a:r>
            <a:r>
              <a:rPr lang="en-US" altLang="ja-JP" sz="9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HP</a:t>
            </a:r>
            <a:r>
              <a:rPr lang="ja-JP" sz="9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より大阪府作成</a:t>
            </a:r>
            <a:endParaRPr lang="en-US" altLang="ja-JP" sz="9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142875" marR="142875" algn="r">
              <a:lnSpc>
                <a:spcPts val="1200"/>
              </a:lnSpc>
              <a:spcAft>
                <a:spcPts val="0"/>
              </a:spcAft>
            </a:pPr>
            <a:r>
              <a:rPr lang="ja-JP" altLang="en-US" sz="9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9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2021</a:t>
            </a:r>
            <a:r>
              <a:rPr lang="ja-JP" altLang="en-US" sz="9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a:t>
            </a:r>
            <a:r>
              <a:rPr lang="en-US" altLang="ja-JP" sz="9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6</a:t>
            </a:r>
            <a:r>
              <a:rPr lang="ja-JP" altLang="en-US" sz="9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月調べ）</a:t>
            </a:r>
          </a:p>
          <a:p>
            <a:pPr marL="142875" marR="142875">
              <a:lnSpc>
                <a:spcPts val="1200"/>
              </a:lnSpc>
              <a:spcAft>
                <a:spcPts val="0"/>
              </a:spcAft>
            </a:pPr>
            <a:endParaRPr lang="ja-JP" sz="1200" kern="100" dirty="0">
              <a:solidFill>
                <a:srgbClr val="494949"/>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45430870-B568-42DD-9E25-C47A34854CA0}"/>
              </a:ext>
            </a:extLst>
          </p:cNvPr>
          <p:cNvSpPr txBox="1"/>
          <p:nvPr/>
        </p:nvSpPr>
        <p:spPr>
          <a:xfrm>
            <a:off x="39131" y="422125"/>
            <a:ext cx="7158532" cy="369332"/>
          </a:xfrm>
          <a:prstGeom prst="rect">
            <a:avLst/>
          </a:prstGeom>
          <a:noFill/>
        </p:spPr>
        <p:txBody>
          <a:bodyPr wrap="square">
            <a:spAutoFit/>
          </a:bodyPr>
          <a:lstStyle/>
          <a:p>
            <a:pPr>
              <a:spcBef>
                <a:spcPts val="600"/>
              </a:spcBef>
            </a:pPr>
            <a:r>
              <a:rPr lang="en-US" altLang="ja-JP" b="1" dirty="0">
                <a:latin typeface="游ゴシック Medium" panose="020B0500000000000000" pitchFamily="50" charset="-128"/>
                <a:ea typeface="游ゴシック Medium" panose="020B0500000000000000" pitchFamily="50" charset="-128"/>
              </a:rPr>
              <a:t>(</a:t>
            </a:r>
            <a:r>
              <a:rPr lang="ja-JP" altLang="en-US" b="1" dirty="0">
                <a:latin typeface="游ゴシック Medium" panose="020B0500000000000000" pitchFamily="50" charset="-128"/>
                <a:ea typeface="游ゴシック Medium" panose="020B0500000000000000" pitchFamily="50" charset="-128"/>
              </a:rPr>
              <a:t>３</a:t>
            </a:r>
            <a:r>
              <a:rPr lang="en-US" altLang="ja-JP" b="1" dirty="0">
                <a:latin typeface="游ゴシック Medium" panose="020B0500000000000000" pitchFamily="50" charset="-128"/>
                <a:ea typeface="游ゴシック Medium" panose="020B0500000000000000" pitchFamily="50" charset="-128"/>
              </a:rPr>
              <a:t>)</a:t>
            </a:r>
            <a:r>
              <a:rPr lang="ja-JP" altLang="en-US" b="1" dirty="0">
                <a:latin typeface="游ゴシック Medium" panose="020B0500000000000000" pitchFamily="50" charset="-128"/>
                <a:ea typeface="游ゴシック Medium" panose="020B0500000000000000" pitchFamily="50" charset="-128"/>
              </a:rPr>
              <a:t>現在の充電設備の設置状況（</a:t>
            </a:r>
            <a:r>
              <a:rPr lang="en-US" altLang="ja-JP" b="1" dirty="0">
                <a:latin typeface="游ゴシック Medium" panose="020B0500000000000000" pitchFamily="50" charset="-128"/>
                <a:ea typeface="游ゴシック Medium" panose="020B0500000000000000" pitchFamily="50" charset="-128"/>
              </a:rPr>
              <a:t>100V</a:t>
            </a:r>
            <a:r>
              <a:rPr lang="ja-JP" altLang="en-US" b="1" dirty="0">
                <a:latin typeface="游ゴシック Medium" panose="020B0500000000000000" pitchFamily="50" charset="-128"/>
                <a:ea typeface="游ゴシック Medium" panose="020B0500000000000000" pitchFamily="50" charset="-128"/>
              </a:rPr>
              <a:t>・</a:t>
            </a:r>
            <a:r>
              <a:rPr lang="en-US" altLang="ja-JP" b="1" dirty="0">
                <a:latin typeface="游ゴシック Medium" panose="020B0500000000000000" pitchFamily="50" charset="-128"/>
                <a:ea typeface="游ゴシック Medium" panose="020B0500000000000000" pitchFamily="50" charset="-128"/>
              </a:rPr>
              <a:t>200V</a:t>
            </a:r>
            <a:r>
              <a:rPr lang="ja-JP" altLang="en-US" b="1" dirty="0">
                <a:latin typeface="游ゴシック Medium" panose="020B0500000000000000" pitchFamily="50" charset="-128"/>
                <a:ea typeface="游ゴシック Medium" panose="020B0500000000000000" pitchFamily="50" charset="-128"/>
              </a:rPr>
              <a:t>普通充電）</a:t>
            </a:r>
            <a:endParaRPr lang="en-US" altLang="ja-JP" b="1" dirty="0">
              <a:latin typeface="游ゴシック Medium" panose="020B0500000000000000" pitchFamily="50" charset="-128"/>
              <a:ea typeface="游ゴシック Medium" panose="020B0500000000000000"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567278867"/>
              </p:ext>
            </p:extLst>
          </p:nvPr>
        </p:nvGraphicFramePr>
        <p:xfrm>
          <a:off x="107504" y="1187735"/>
          <a:ext cx="4465767" cy="3819120"/>
        </p:xfrm>
        <a:graphic>
          <a:graphicData uri="http://schemas.openxmlformats.org/drawingml/2006/table">
            <a:tbl>
              <a:tblPr firstRow="1" bandRow="1">
                <a:tableStyleId>{F5AB1C69-6EDB-4FF4-983F-18BD219EF322}</a:tableStyleId>
              </a:tblPr>
              <a:tblGrid>
                <a:gridCol w="2591642">
                  <a:extLst>
                    <a:ext uri="{9D8B030D-6E8A-4147-A177-3AD203B41FA5}">
                      <a16:colId xmlns:a16="http://schemas.microsoft.com/office/drawing/2014/main" val="927667812"/>
                    </a:ext>
                  </a:extLst>
                </a:gridCol>
                <a:gridCol w="864096">
                  <a:extLst>
                    <a:ext uri="{9D8B030D-6E8A-4147-A177-3AD203B41FA5}">
                      <a16:colId xmlns:a16="http://schemas.microsoft.com/office/drawing/2014/main" val="3989842232"/>
                    </a:ext>
                  </a:extLst>
                </a:gridCol>
                <a:gridCol w="1010029">
                  <a:extLst>
                    <a:ext uri="{9D8B030D-6E8A-4147-A177-3AD203B41FA5}">
                      <a16:colId xmlns:a16="http://schemas.microsoft.com/office/drawing/2014/main" val="3074517093"/>
                    </a:ext>
                  </a:extLst>
                </a:gridCol>
              </a:tblGrid>
              <a:tr h="442043">
                <a:tc>
                  <a:txBody>
                    <a:bodyPr/>
                    <a:lstStyle/>
                    <a:p>
                      <a:pPr algn="ctr"/>
                      <a:r>
                        <a:rPr kumimoji="1" lang="ja-JP" altLang="en-US" sz="1600" dirty="0">
                          <a:latin typeface="游ゴシック Medium" panose="020B0500000000000000" pitchFamily="50" charset="-128"/>
                          <a:ea typeface="游ゴシック Medium" panose="020B0500000000000000" pitchFamily="50" charset="-128"/>
                        </a:rPr>
                        <a:t>主な設置場所</a:t>
                      </a:r>
                    </a:p>
                  </a:txBody>
                  <a:tcPr anchor="ctr"/>
                </a:tc>
                <a:tc>
                  <a:txBody>
                    <a:bodyPr/>
                    <a:lstStyle/>
                    <a:p>
                      <a:pPr algn="ctr"/>
                      <a:r>
                        <a:rPr kumimoji="1" lang="ja-JP" altLang="en-US" sz="1600" dirty="0">
                          <a:latin typeface="游ゴシック Medium" panose="020B0500000000000000" pitchFamily="50" charset="-128"/>
                          <a:ea typeface="游ゴシック Medium" panose="020B0500000000000000" pitchFamily="50" charset="-128"/>
                        </a:rPr>
                        <a:t>箇所数</a:t>
                      </a:r>
                    </a:p>
                  </a:txBody>
                  <a:tcPr anchor="ctr"/>
                </a:tc>
                <a:tc>
                  <a:txBody>
                    <a:bodyPr/>
                    <a:lstStyle/>
                    <a:p>
                      <a:pPr algn="ctr"/>
                      <a:r>
                        <a:rPr kumimoji="1" lang="ja-JP" altLang="en-US" sz="1600" dirty="0">
                          <a:latin typeface="游ゴシック Medium" panose="020B0500000000000000" pitchFamily="50" charset="-128"/>
                          <a:ea typeface="游ゴシック Medium" panose="020B0500000000000000" pitchFamily="50" charset="-128"/>
                        </a:rPr>
                        <a:t>全体に占める割合</a:t>
                      </a:r>
                    </a:p>
                  </a:txBody>
                  <a:tcPr anchor="ctr"/>
                </a:tc>
                <a:extLst>
                  <a:ext uri="{0D108BD9-81ED-4DB2-BD59-A6C34878D82A}">
                    <a16:rowId xmlns:a16="http://schemas.microsoft.com/office/drawing/2014/main" val="670294068"/>
                  </a:ext>
                </a:extLst>
              </a:tr>
              <a:tr h="360000">
                <a:tc>
                  <a:txBody>
                    <a:bodyPr/>
                    <a:lstStyle/>
                    <a:p>
                      <a:r>
                        <a:rPr kumimoji="1" lang="ja-JP" altLang="en-US" sz="1600" dirty="0">
                          <a:latin typeface="游ゴシック Medium" panose="020B0500000000000000" pitchFamily="50" charset="-128"/>
                          <a:ea typeface="游ゴシック Medium" panose="020B0500000000000000" pitchFamily="50" charset="-128"/>
                        </a:rPr>
                        <a:t>自動車ディーラー等</a:t>
                      </a: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389</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65</a:t>
                      </a:r>
                      <a:r>
                        <a:rPr kumimoji="1" lang="ja-JP" altLang="en-US" sz="1600" dirty="0">
                          <a:latin typeface="游ゴシック Medium" panose="020B0500000000000000" pitchFamily="50" charset="-128"/>
                          <a:ea typeface="游ゴシック Medium" panose="020B0500000000000000" pitchFamily="50" charset="-128"/>
                        </a:rPr>
                        <a:t>％</a:t>
                      </a:r>
                    </a:p>
                  </a:txBody>
                  <a:tcPr anchor="ctr"/>
                </a:tc>
                <a:extLst>
                  <a:ext uri="{0D108BD9-81ED-4DB2-BD59-A6C34878D82A}">
                    <a16:rowId xmlns:a16="http://schemas.microsoft.com/office/drawing/2014/main" val="2295421499"/>
                  </a:ext>
                </a:extLst>
              </a:tr>
              <a:tr h="360000">
                <a:tc>
                  <a:txBody>
                    <a:bodyPr/>
                    <a:lstStyle/>
                    <a:p>
                      <a:r>
                        <a:rPr kumimoji="1" lang="ja-JP" altLang="en-US" sz="1600" dirty="0">
                          <a:latin typeface="游ゴシック Medium" panose="020B0500000000000000" pitchFamily="50" charset="-128"/>
                          <a:ea typeface="游ゴシック Medium" panose="020B0500000000000000" pitchFamily="50" charset="-128"/>
                        </a:rPr>
                        <a:t>商業施設・小売店等</a:t>
                      </a: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68</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11</a:t>
                      </a:r>
                      <a:r>
                        <a:rPr kumimoji="1" lang="ja-JP" altLang="en-US" sz="1600" dirty="0">
                          <a:latin typeface="游ゴシック Medium" panose="020B0500000000000000" pitchFamily="50" charset="-128"/>
                          <a:ea typeface="游ゴシック Medium" panose="020B0500000000000000" pitchFamily="50" charset="-128"/>
                        </a:rPr>
                        <a:t>％</a:t>
                      </a:r>
                    </a:p>
                  </a:txBody>
                  <a:tcPr anchor="ctr"/>
                </a:tc>
                <a:extLst>
                  <a:ext uri="{0D108BD9-81ED-4DB2-BD59-A6C34878D82A}">
                    <a16:rowId xmlns:a16="http://schemas.microsoft.com/office/drawing/2014/main" val="1307430807"/>
                  </a:ext>
                </a:extLst>
              </a:tr>
              <a:tr h="360000">
                <a:tc>
                  <a:txBody>
                    <a:bodyPr/>
                    <a:lstStyle/>
                    <a:p>
                      <a:r>
                        <a:rPr kumimoji="1" lang="ja-JP" altLang="en-US" sz="1600" dirty="0">
                          <a:latin typeface="游ゴシック Medium" panose="020B0500000000000000" pitchFamily="50" charset="-128"/>
                          <a:ea typeface="游ゴシック Medium" panose="020B0500000000000000" pitchFamily="50" charset="-128"/>
                        </a:rPr>
                        <a:t>コインパーキング等</a:t>
                      </a: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50</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8%</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extLst>
                  <a:ext uri="{0D108BD9-81ED-4DB2-BD59-A6C34878D82A}">
                    <a16:rowId xmlns:a16="http://schemas.microsoft.com/office/drawing/2014/main" val="3185883207"/>
                  </a:ext>
                </a:extLst>
              </a:tr>
              <a:tr h="360000">
                <a:tc>
                  <a:txBody>
                    <a:bodyPr/>
                    <a:lstStyle/>
                    <a:p>
                      <a:r>
                        <a:rPr kumimoji="1" lang="ja-JP" altLang="en-US" sz="1600" dirty="0">
                          <a:latin typeface="游ゴシック Medium" panose="020B0500000000000000" pitchFamily="50" charset="-128"/>
                          <a:ea typeface="游ゴシック Medium" panose="020B0500000000000000" pitchFamily="50" charset="-128"/>
                        </a:rPr>
                        <a:t>病院・事業者等</a:t>
                      </a: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20</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3%</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extLst>
                  <a:ext uri="{0D108BD9-81ED-4DB2-BD59-A6C34878D82A}">
                    <a16:rowId xmlns:a16="http://schemas.microsoft.com/office/drawing/2014/main" val="1153256396"/>
                  </a:ext>
                </a:extLst>
              </a:tr>
              <a:tr h="360000">
                <a:tc>
                  <a:txBody>
                    <a:bodyPr/>
                    <a:lstStyle/>
                    <a:p>
                      <a:r>
                        <a:rPr kumimoji="1" lang="ja-JP" altLang="en-US" sz="1600" dirty="0">
                          <a:latin typeface="游ゴシック Medium" panose="020B0500000000000000" pitchFamily="50" charset="-128"/>
                          <a:ea typeface="游ゴシック Medium" panose="020B0500000000000000" pitchFamily="50" charset="-128"/>
                        </a:rPr>
                        <a:t>官公庁・公共施設</a:t>
                      </a: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19</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3%</a:t>
                      </a:r>
                    </a:p>
                  </a:txBody>
                  <a:tcPr anchor="ctr"/>
                </a:tc>
                <a:extLst>
                  <a:ext uri="{0D108BD9-81ED-4DB2-BD59-A6C34878D82A}">
                    <a16:rowId xmlns:a16="http://schemas.microsoft.com/office/drawing/2014/main" val="3167019847"/>
                  </a:ext>
                </a:extLst>
              </a:tr>
              <a:tr h="360000">
                <a:tc>
                  <a:txBody>
                    <a:bodyPr/>
                    <a:lstStyle/>
                    <a:p>
                      <a:r>
                        <a:rPr kumimoji="1" lang="ja-JP" altLang="en-US" sz="1600" dirty="0">
                          <a:latin typeface="游ゴシック Medium" panose="020B0500000000000000" pitchFamily="50" charset="-128"/>
                          <a:ea typeface="游ゴシック Medium" panose="020B0500000000000000" pitchFamily="50" charset="-128"/>
                        </a:rPr>
                        <a:t>レジャー・スポーツ施設</a:t>
                      </a: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13</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2%</a:t>
                      </a:r>
                    </a:p>
                  </a:txBody>
                  <a:tcPr anchor="ctr"/>
                </a:tc>
                <a:extLst>
                  <a:ext uri="{0D108BD9-81ED-4DB2-BD59-A6C34878D82A}">
                    <a16:rowId xmlns:a16="http://schemas.microsoft.com/office/drawing/2014/main" val="368848660"/>
                  </a:ext>
                </a:extLst>
              </a:tr>
              <a:tr h="360000">
                <a:tc>
                  <a:txBody>
                    <a:bodyPr/>
                    <a:lstStyle/>
                    <a:p>
                      <a:r>
                        <a:rPr kumimoji="1" lang="ja-JP" altLang="en-US" sz="1600" dirty="0">
                          <a:latin typeface="游ゴシック Medium" panose="020B0500000000000000" pitchFamily="50" charset="-128"/>
                          <a:ea typeface="游ゴシック Medium" panose="020B0500000000000000" pitchFamily="50" charset="-128"/>
                        </a:rPr>
                        <a:t>ホテル・宿泊施設</a:t>
                      </a: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12</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2%</a:t>
                      </a:r>
                    </a:p>
                  </a:txBody>
                  <a:tcPr anchor="ctr"/>
                </a:tc>
                <a:extLst>
                  <a:ext uri="{0D108BD9-81ED-4DB2-BD59-A6C34878D82A}">
                    <a16:rowId xmlns:a16="http://schemas.microsoft.com/office/drawing/2014/main" val="2593608490"/>
                  </a:ext>
                </a:extLst>
              </a:tr>
              <a:tr h="360000">
                <a:tc>
                  <a:txBody>
                    <a:bodyPr/>
                    <a:lstStyle/>
                    <a:p>
                      <a:r>
                        <a:rPr kumimoji="1" lang="ja-JP" altLang="en-US" sz="1600" dirty="0">
                          <a:latin typeface="游ゴシック Medium" panose="020B0500000000000000" pitchFamily="50" charset="-128"/>
                          <a:ea typeface="游ゴシック Medium" panose="020B0500000000000000" pitchFamily="50" charset="-128"/>
                        </a:rPr>
                        <a:t>交通関係施設（駅など）</a:t>
                      </a: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9</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2%</a:t>
                      </a:r>
                    </a:p>
                  </a:txBody>
                  <a:tcPr anchor="ctr"/>
                </a:tc>
                <a:extLst>
                  <a:ext uri="{0D108BD9-81ED-4DB2-BD59-A6C34878D82A}">
                    <a16:rowId xmlns:a16="http://schemas.microsoft.com/office/drawing/2014/main" val="1743088787"/>
                  </a:ext>
                </a:extLst>
              </a:tr>
              <a:tr h="360000">
                <a:tc>
                  <a:txBody>
                    <a:bodyPr/>
                    <a:lstStyle/>
                    <a:p>
                      <a:r>
                        <a:rPr kumimoji="1" lang="ja-JP" altLang="en-US" sz="1600" dirty="0">
                          <a:latin typeface="游ゴシック Medium" panose="020B0500000000000000" pitchFamily="50" charset="-128"/>
                          <a:ea typeface="游ゴシック Medium" panose="020B0500000000000000" pitchFamily="50" charset="-128"/>
                        </a:rPr>
                        <a:t>その他</a:t>
                      </a:r>
                      <a:r>
                        <a:rPr kumimoji="1" lang="en-US" altLang="ja-JP" sz="1600" baseline="30000" dirty="0">
                          <a:latin typeface="游ゴシック Medium" panose="020B0500000000000000" pitchFamily="50" charset="-128"/>
                          <a:ea typeface="游ゴシック Medium" panose="020B0500000000000000" pitchFamily="50" charset="-128"/>
                        </a:rPr>
                        <a:t>※</a:t>
                      </a:r>
                      <a:r>
                        <a:rPr kumimoji="1" lang="ja-JP" altLang="en-US" sz="1600" baseline="30000" dirty="0">
                          <a:latin typeface="游ゴシック Medium" panose="020B0500000000000000" pitchFamily="50" charset="-128"/>
                          <a:ea typeface="游ゴシック Medium" panose="020B0500000000000000" pitchFamily="50" charset="-128"/>
                        </a:rPr>
                        <a:t>１</a:t>
                      </a: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18</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3%</a:t>
                      </a:r>
                    </a:p>
                  </a:txBody>
                  <a:tcPr anchor="ctr"/>
                </a:tc>
                <a:extLst>
                  <a:ext uri="{0D108BD9-81ED-4DB2-BD59-A6C34878D82A}">
                    <a16:rowId xmlns:a16="http://schemas.microsoft.com/office/drawing/2014/main" val="843609078"/>
                  </a:ext>
                </a:extLst>
              </a:tr>
            </a:tbl>
          </a:graphicData>
        </a:graphic>
      </p:graphicFrame>
      <p:sp>
        <p:nvSpPr>
          <p:cNvPr id="21" name="テキスト ボックス 20"/>
          <p:cNvSpPr txBox="1"/>
          <p:nvPr/>
        </p:nvSpPr>
        <p:spPr>
          <a:xfrm>
            <a:off x="57305" y="839001"/>
            <a:ext cx="2520280" cy="338554"/>
          </a:xfrm>
          <a:prstGeom prst="rect">
            <a:avLst/>
          </a:prstGeom>
          <a:noFill/>
        </p:spPr>
        <p:txBody>
          <a:bodyPr wrap="square" rtlCol="0">
            <a:spAutoFit/>
          </a:bodyPr>
          <a:lstStyle/>
          <a:p>
            <a:r>
              <a:rPr lang="ja-JP" altLang="en-US" sz="1600" b="1" dirty="0">
                <a:latin typeface="游ゴシック Medium" panose="020B0500000000000000" pitchFamily="50" charset="-128"/>
                <a:ea typeface="游ゴシック Medium" panose="020B0500000000000000" pitchFamily="50" charset="-128"/>
              </a:rPr>
              <a:t>●設備の設置場所</a:t>
            </a:r>
            <a:endParaRPr kumimoji="1" lang="ja-JP" altLang="en-US" sz="1600" b="1" dirty="0">
              <a:latin typeface="游ゴシック Medium" panose="020B0500000000000000" pitchFamily="50" charset="-128"/>
              <a:ea typeface="游ゴシック Medium" panose="020B0500000000000000" pitchFamily="50" charset="-128"/>
            </a:endParaRPr>
          </a:p>
        </p:txBody>
      </p:sp>
      <p:sp>
        <p:nvSpPr>
          <p:cNvPr id="23" name="テキスト ボックス 22"/>
          <p:cNvSpPr txBox="1"/>
          <p:nvPr/>
        </p:nvSpPr>
        <p:spPr>
          <a:xfrm>
            <a:off x="4644008" y="839001"/>
            <a:ext cx="2520280" cy="338554"/>
          </a:xfrm>
          <a:prstGeom prst="rect">
            <a:avLst/>
          </a:prstGeom>
          <a:noFill/>
        </p:spPr>
        <p:txBody>
          <a:bodyPr wrap="square" rtlCol="0">
            <a:spAutoFit/>
          </a:bodyPr>
          <a:lstStyle/>
          <a:p>
            <a:r>
              <a:rPr lang="ja-JP" altLang="en-US" sz="1600" b="1" dirty="0">
                <a:latin typeface="游ゴシック Medium" panose="020B0500000000000000" pitchFamily="50" charset="-128"/>
                <a:ea typeface="游ゴシック Medium" panose="020B0500000000000000" pitchFamily="50" charset="-128"/>
              </a:rPr>
              <a:t>●１箇所あたりの基数</a:t>
            </a:r>
            <a:endParaRPr kumimoji="1" lang="ja-JP" altLang="en-US" sz="1600" b="1" dirty="0">
              <a:latin typeface="游ゴシック Medium" panose="020B0500000000000000" pitchFamily="50" charset="-128"/>
              <a:ea typeface="游ゴシック Medium" panose="020B0500000000000000" pitchFamily="50" charset="-128"/>
            </a:endParaRPr>
          </a:p>
        </p:txBody>
      </p:sp>
      <p:sp>
        <p:nvSpPr>
          <p:cNvPr id="25" name="テキスト ボックス 24"/>
          <p:cNvSpPr txBox="1"/>
          <p:nvPr/>
        </p:nvSpPr>
        <p:spPr>
          <a:xfrm>
            <a:off x="4736449" y="3924499"/>
            <a:ext cx="3993401" cy="461665"/>
          </a:xfrm>
          <a:prstGeom prst="rect">
            <a:avLst/>
          </a:prstGeom>
          <a:noFill/>
        </p:spPr>
        <p:txBody>
          <a:bodyPr wrap="none" rtlCol="0">
            <a:spAutoFit/>
          </a:bodyPr>
          <a:lstStyle/>
          <a:p>
            <a:r>
              <a:rPr kumimoji="1" lang="en-US" altLang="ja-JP" sz="1200" dirty="0">
                <a:latin typeface="游ゴシック Medium" panose="020B0500000000000000" pitchFamily="50" charset="-128"/>
                <a:ea typeface="游ゴシック Medium" panose="020B0500000000000000" pitchFamily="50" charset="-128"/>
              </a:rPr>
              <a:t>※</a:t>
            </a:r>
            <a:r>
              <a:rPr kumimoji="1" lang="ja-JP" altLang="en-US" sz="1200" dirty="0">
                <a:latin typeface="游ゴシック Medium" panose="020B0500000000000000" pitchFamily="50" charset="-128"/>
                <a:ea typeface="游ゴシック Medium" panose="020B0500000000000000" pitchFamily="50" charset="-128"/>
              </a:rPr>
              <a:t>２：１箇所あたりの設置基数の多い施設</a:t>
            </a:r>
            <a:r>
              <a:rPr kumimoji="1" lang="en-US" altLang="ja-JP" sz="1200" dirty="0">
                <a:latin typeface="游ゴシック Medium" panose="020B0500000000000000" pitchFamily="50" charset="-128"/>
                <a:ea typeface="游ゴシック Medium" panose="020B0500000000000000" pitchFamily="50" charset="-128"/>
              </a:rPr>
              <a:t>(</a:t>
            </a:r>
            <a:r>
              <a:rPr kumimoji="1" lang="ja-JP" altLang="en-US" sz="1200" dirty="0">
                <a:latin typeface="游ゴシック Medium" panose="020B0500000000000000" pitchFamily="50" charset="-128"/>
                <a:ea typeface="游ゴシック Medium" panose="020B0500000000000000" pitchFamily="50" charset="-128"/>
              </a:rPr>
              <a:t>駐車場</a:t>
            </a:r>
            <a:r>
              <a:rPr kumimoji="1" lang="en-US" altLang="ja-JP" sz="1200" dirty="0">
                <a:latin typeface="游ゴシック Medium" panose="020B0500000000000000" pitchFamily="50" charset="-128"/>
                <a:ea typeface="游ゴシック Medium" panose="020B0500000000000000" pitchFamily="50" charset="-128"/>
              </a:rPr>
              <a:t>)</a:t>
            </a:r>
            <a:r>
              <a:rPr kumimoji="1" lang="ja-JP" altLang="en-US" sz="1200" dirty="0">
                <a:latin typeface="游ゴシック Medium" panose="020B0500000000000000" pitchFamily="50" charset="-128"/>
                <a:ea typeface="游ゴシック Medium" panose="020B0500000000000000" pitchFamily="50" charset="-128"/>
              </a:rPr>
              <a:t>は、</a:t>
            </a:r>
            <a:r>
              <a:rPr kumimoji="1" lang="en-US" altLang="ja-JP" sz="1200" dirty="0">
                <a:latin typeface="游ゴシック Medium" panose="020B0500000000000000" pitchFamily="50" charset="-128"/>
                <a:ea typeface="游ゴシック Medium" panose="020B0500000000000000" pitchFamily="50" charset="-128"/>
              </a:rPr>
              <a:t/>
            </a:r>
            <a:br>
              <a:rPr kumimoji="1" lang="en-US" altLang="ja-JP" sz="1200" dirty="0">
                <a:latin typeface="游ゴシック Medium" panose="020B0500000000000000" pitchFamily="50" charset="-128"/>
                <a:ea typeface="游ゴシック Medium" panose="020B0500000000000000" pitchFamily="50" charset="-128"/>
              </a:rPr>
            </a:br>
            <a:r>
              <a:rPr kumimoji="1" lang="ja-JP" altLang="en-US" sz="1200" dirty="0">
                <a:latin typeface="游ゴシック Medium" panose="020B0500000000000000" pitchFamily="50" charset="-128"/>
                <a:ea typeface="游ゴシック Medium" panose="020B0500000000000000" pitchFamily="50" charset="-128"/>
              </a:rPr>
              <a:t>　　　</a:t>
            </a:r>
            <a:r>
              <a:rPr lang="ja-JP" altLang="en-US" sz="1200" dirty="0">
                <a:latin typeface="游ゴシック Medium" panose="020B0500000000000000" pitchFamily="50" charset="-128"/>
                <a:ea typeface="游ゴシック Medium" panose="020B0500000000000000" pitchFamily="50" charset="-128"/>
              </a:rPr>
              <a:t>商業施設、フェリーターミナル、集客施設等</a:t>
            </a:r>
            <a:endParaRPr kumimoji="1" lang="ja-JP" altLang="en-US" sz="1200" dirty="0">
              <a:latin typeface="游ゴシック Medium" panose="020B0500000000000000" pitchFamily="50" charset="-128"/>
              <a:ea typeface="游ゴシック Medium" panose="020B0500000000000000"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1695670581"/>
              </p:ext>
            </p:extLst>
          </p:nvPr>
        </p:nvGraphicFramePr>
        <p:xfrm>
          <a:off x="4714745" y="1187735"/>
          <a:ext cx="4321751" cy="2739120"/>
        </p:xfrm>
        <a:graphic>
          <a:graphicData uri="http://schemas.openxmlformats.org/drawingml/2006/table">
            <a:tbl>
              <a:tblPr firstRow="1" bandRow="1">
                <a:tableStyleId>{F5AB1C69-6EDB-4FF4-983F-18BD219EF322}</a:tableStyleId>
              </a:tblPr>
              <a:tblGrid>
                <a:gridCol w="1539864">
                  <a:extLst>
                    <a:ext uri="{9D8B030D-6E8A-4147-A177-3AD203B41FA5}">
                      <a16:colId xmlns:a16="http://schemas.microsoft.com/office/drawing/2014/main" val="927667812"/>
                    </a:ext>
                  </a:extLst>
                </a:gridCol>
                <a:gridCol w="1628488">
                  <a:extLst>
                    <a:ext uri="{9D8B030D-6E8A-4147-A177-3AD203B41FA5}">
                      <a16:colId xmlns:a16="http://schemas.microsoft.com/office/drawing/2014/main" val="3989842232"/>
                    </a:ext>
                  </a:extLst>
                </a:gridCol>
                <a:gridCol w="1153399">
                  <a:extLst>
                    <a:ext uri="{9D8B030D-6E8A-4147-A177-3AD203B41FA5}">
                      <a16:colId xmlns:a16="http://schemas.microsoft.com/office/drawing/2014/main" val="3074517093"/>
                    </a:ext>
                  </a:extLst>
                </a:gridCol>
              </a:tblGrid>
              <a:tr h="504881">
                <a:tc>
                  <a:txBody>
                    <a:bodyPr/>
                    <a:lstStyle/>
                    <a:p>
                      <a:pPr algn="ctr"/>
                      <a:r>
                        <a:rPr kumimoji="1" lang="ja-JP" altLang="en-US" sz="1600" dirty="0">
                          <a:latin typeface="游ゴシック Medium" panose="020B0500000000000000" pitchFamily="50" charset="-128"/>
                          <a:ea typeface="游ゴシック Medium" panose="020B0500000000000000" pitchFamily="50" charset="-128"/>
                        </a:rPr>
                        <a:t>１箇所あたり</a:t>
                      </a:r>
                      <a:endParaRPr kumimoji="1" lang="en-US" altLang="ja-JP" sz="1600" dirty="0">
                        <a:latin typeface="游ゴシック Medium" panose="020B0500000000000000" pitchFamily="50" charset="-128"/>
                        <a:ea typeface="游ゴシック Medium" panose="020B0500000000000000" pitchFamily="50" charset="-128"/>
                      </a:endParaRPr>
                    </a:p>
                    <a:p>
                      <a:pPr algn="ctr"/>
                      <a:r>
                        <a:rPr kumimoji="1" lang="ja-JP" altLang="en-US" sz="1600" dirty="0">
                          <a:latin typeface="游ゴシック Medium" panose="020B0500000000000000" pitchFamily="50" charset="-128"/>
                          <a:ea typeface="游ゴシック Medium" panose="020B0500000000000000" pitchFamily="50" charset="-128"/>
                        </a:rPr>
                        <a:t>設置基数</a:t>
                      </a:r>
                    </a:p>
                  </a:txBody>
                  <a:tcPr anchor="ctr"/>
                </a:tc>
                <a:tc>
                  <a:txBody>
                    <a:bodyPr/>
                    <a:lstStyle/>
                    <a:p>
                      <a:pPr algn="ctr"/>
                      <a:r>
                        <a:rPr kumimoji="1" lang="ja-JP" altLang="en-US" sz="1600" dirty="0">
                          <a:latin typeface="游ゴシック Medium" panose="020B0500000000000000" pitchFamily="50" charset="-128"/>
                          <a:ea typeface="游ゴシック Medium" panose="020B0500000000000000" pitchFamily="50" charset="-128"/>
                        </a:rPr>
                        <a:t>箇所数</a:t>
                      </a:r>
                    </a:p>
                  </a:txBody>
                  <a:tcPr anchor="ctr"/>
                </a:tc>
                <a:tc>
                  <a:txBody>
                    <a:bodyPr/>
                    <a:lstStyle/>
                    <a:p>
                      <a:pPr algn="ctr"/>
                      <a:r>
                        <a:rPr kumimoji="1" lang="ja-JP" altLang="en-US" sz="1600" dirty="0">
                          <a:latin typeface="游ゴシック Medium" panose="020B0500000000000000" pitchFamily="50" charset="-128"/>
                          <a:ea typeface="游ゴシック Medium" panose="020B0500000000000000" pitchFamily="50" charset="-128"/>
                        </a:rPr>
                        <a:t>全体に占める割合</a:t>
                      </a:r>
                    </a:p>
                  </a:txBody>
                  <a:tcPr anchor="ctr"/>
                </a:tc>
                <a:extLst>
                  <a:ext uri="{0D108BD9-81ED-4DB2-BD59-A6C34878D82A}">
                    <a16:rowId xmlns:a16="http://schemas.microsoft.com/office/drawing/2014/main" val="670294068"/>
                  </a:ext>
                </a:extLst>
              </a:tr>
              <a:tr h="360000">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1</a:t>
                      </a:r>
                      <a:r>
                        <a:rPr kumimoji="1" lang="ja-JP" altLang="en-US" sz="1600" dirty="0">
                          <a:latin typeface="游ゴシック Medium" panose="020B0500000000000000" pitchFamily="50" charset="-128"/>
                          <a:ea typeface="游ゴシック Medium" panose="020B0500000000000000" pitchFamily="50" charset="-128"/>
                        </a:rPr>
                        <a:t>基</a:t>
                      </a: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523</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87.5%</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extLst>
                  <a:ext uri="{0D108BD9-81ED-4DB2-BD59-A6C34878D82A}">
                    <a16:rowId xmlns:a16="http://schemas.microsoft.com/office/drawing/2014/main" val="2295421499"/>
                  </a:ext>
                </a:extLst>
              </a:tr>
              <a:tr h="360000">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2</a:t>
                      </a:r>
                      <a:r>
                        <a:rPr kumimoji="1" lang="ja-JP" altLang="en-US" sz="1600" dirty="0">
                          <a:latin typeface="游ゴシック Medium" panose="020B0500000000000000" pitchFamily="50" charset="-128"/>
                          <a:ea typeface="游ゴシック Medium" panose="020B0500000000000000" pitchFamily="50" charset="-128"/>
                        </a:rPr>
                        <a:t>基</a:t>
                      </a: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38</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6.4%</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extLst>
                  <a:ext uri="{0D108BD9-81ED-4DB2-BD59-A6C34878D82A}">
                    <a16:rowId xmlns:a16="http://schemas.microsoft.com/office/drawing/2014/main" val="1307430807"/>
                  </a:ext>
                </a:extLst>
              </a:tr>
              <a:tr h="360000">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3</a:t>
                      </a:r>
                      <a:r>
                        <a:rPr kumimoji="1" lang="ja-JP" altLang="en-US" sz="1600" dirty="0">
                          <a:latin typeface="游ゴシック Medium" panose="020B0500000000000000" pitchFamily="50" charset="-128"/>
                          <a:ea typeface="游ゴシック Medium" panose="020B0500000000000000" pitchFamily="50" charset="-128"/>
                        </a:rPr>
                        <a:t>～</a:t>
                      </a:r>
                      <a:r>
                        <a:rPr kumimoji="1" lang="en-US" altLang="ja-JP" sz="1600" dirty="0">
                          <a:latin typeface="游ゴシック Medium" panose="020B0500000000000000" pitchFamily="50" charset="-128"/>
                          <a:ea typeface="游ゴシック Medium" panose="020B0500000000000000" pitchFamily="50" charset="-128"/>
                        </a:rPr>
                        <a:t>5</a:t>
                      </a:r>
                      <a:r>
                        <a:rPr kumimoji="1" lang="ja-JP" altLang="en-US" sz="1600" dirty="0">
                          <a:latin typeface="游ゴシック Medium" panose="020B0500000000000000" pitchFamily="50" charset="-128"/>
                          <a:ea typeface="游ゴシック Medium" panose="020B0500000000000000" pitchFamily="50" charset="-128"/>
                        </a:rPr>
                        <a:t>基</a:t>
                      </a: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20</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3.3%</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extLst>
                  <a:ext uri="{0D108BD9-81ED-4DB2-BD59-A6C34878D82A}">
                    <a16:rowId xmlns:a16="http://schemas.microsoft.com/office/drawing/2014/main" val="3185883207"/>
                  </a:ext>
                </a:extLst>
              </a:tr>
              <a:tr h="360000">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6</a:t>
                      </a:r>
                      <a:r>
                        <a:rPr kumimoji="1" lang="ja-JP" altLang="en-US" sz="1600" dirty="0">
                          <a:latin typeface="游ゴシック Medium" panose="020B0500000000000000" pitchFamily="50" charset="-128"/>
                          <a:ea typeface="游ゴシック Medium" panose="020B0500000000000000" pitchFamily="50" charset="-128"/>
                        </a:rPr>
                        <a:t>～</a:t>
                      </a:r>
                      <a:r>
                        <a:rPr kumimoji="1" lang="en-US" altLang="ja-JP" sz="1600" dirty="0">
                          <a:latin typeface="游ゴシック Medium" panose="020B0500000000000000" pitchFamily="50" charset="-128"/>
                          <a:ea typeface="游ゴシック Medium" panose="020B0500000000000000" pitchFamily="50" charset="-128"/>
                        </a:rPr>
                        <a:t>10</a:t>
                      </a:r>
                      <a:r>
                        <a:rPr kumimoji="1" lang="ja-JP" altLang="en-US" sz="1600" dirty="0">
                          <a:latin typeface="游ゴシック Medium" panose="020B0500000000000000" pitchFamily="50" charset="-128"/>
                          <a:ea typeface="游ゴシック Medium" panose="020B0500000000000000" pitchFamily="50" charset="-128"/>
                        </a:rPr>
                        <a:t>基</a:t>
                      </a: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2</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0.3%</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extLst>
                  <a:ext uri="{0D108BD9-81ED-4DB2-BD59-A6C34878D82A}">
                    <a16:rowId xmlns:a16="http://schemas.microsoft.com/office/drawing/2014/main" val="1153256396"/>
                  </a:ext>
                </a:extLst>
              </a:tr>
              <a:tr h="360000">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10</a:t>
                      </a:r>
                      <a:r>
                        <a:rPr kumimoji="1" lang="ja-JP" altLang="en-US" sz="1600" dirty="0">
                          <a:latin typeface="游ゴシック Medium" panose="020B0500000000000000" pitchFamily="50" charset="-128"/>
                          <a:ea typeface="游ゴシック Medium" panose="020B0500000000000000" pitchFamily="50" charset="-128"/>
                        </a:rPr>
                        <a:t>～</a:t>
                      </a:r>
                      <a:r>
                        <a:rPr kumimoji="1" lang="en-US" altLang="ja-JP" sz="1600" dirty="0">
                          <a:latin typeface="游ゴシック Medium" panose="020B0500000000000000" pitchFamily="50" charset="-128"/>
                          <a:ea typeface="游ゴシック Medium" panose="020B0500000000000000" pitchFamily="50" charset="-128"/>
                        </a:rPr>
                        <a:t>50</a:t>
                      </a:r>
                      <a:r>
                        <a:rPr kumimoji="1" lang="ja-JP" altLang="en-US" sz="1600" dirty="0">
                          <a:latin typeface="游ゴシック Medium" panose="020B0500000000000000" pitchFamily="50" charset="-128"/>
                          <a:ea typeface="游ゴシック Medium" panose="020B0500000000000000" pitchFamily="50" charset="-128"/>
                        </a:rPr>
                        <a:t>基</a:t>
                      </a:r>
                      <a:r>
                        <a:rPr kumimoji="1" lang="en-US" altLang="ja-JP" sz="1600" baseline="30000" dirty="0">
                          <a:latin typeface="游ゴシック Medium" panose="020B0500000000000000" pitchFamily="50" charset="-128"/>
                          <a:ea typeface="游ゴシック Medium" panose="020B0500000000000000" pitchFamily="50" charset="-128"/>
                        </a:rPr>
                        <a:t>※</a:t>
                      </a:r>
                      <a:r>
                        <a:rPr kumimoji="1" lang="ja-JP" altLang="en-US" sz="1600" baseline="30000" dirty="0">
                          <a:latin typeface="游ゴシック Medium" panose="020B0500000000000000" pitchFamily="50" charset="-128"/>
                          <a:ea typeface="游ゴシック Medium" panose="020B0500000000000000" pitchFamily="50" charset="-128"/>
                        </a:rPr>
                        <a:t>２</a:t>
                      </a: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13</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2.2%</a:t>
                      </a:r>
                    </a:p>
                  </a:txBody>
                  <a:tcPr anchor="ctr"/>
                </a:tc>
                <a:extLst>
                  <a:ext uri="{0D108BD9-81ED-4DB2-BD59-A6C34878D82A}">
                    <a16:rowId xmlns:a16="http://schemas.microsoft.com/office/drawing/2014/main" val="3167019847"/>
                  </a:ext>
                </a:extLst>
              </a:tr>
              <a:tr h="360000">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50</a:t>
                      </a:r>
                      <a:r>
                        <a:rPr kumimoji="1" lang="ja-JP" altLang="en-US" sz="1600" dirty="0">
                          <a:latin typeface="游ゴシック Medium" panose="020B0500000000000000" pitchFamily="50" charset="-128"/>
                          <a:ea typeface="游ゴシック Medium" panose="020B0500000000000000" pitchFamily="50" charset="-128"/>
                        </a:rPr>
                        <a:t>基以上</a:t>
                      </a:r>
                      <a:r>
                        <a:rPr kumimoji="1" lang="en-US" altLang="ja-JP" sz="1600" baseline="30000" dirty="0">
                          <a:latin typeface="游ゴシック Medium" panose="020B0500000000000000" pitchFamily="50" charset="-128"/>
                          <a:ea typeface="游ゴシック Medium" panose="020B0500000000000000" pitchFamily="50" charset="-128"/>
                        </a:rPr>
                        <a:t>※</a:t>
                      </a:r>
                      <a:r>
                        <a:rPr kumimoji="1" lang="ja-JP" altLang="en-US" sz="1600" baseline="30000" dirty="0">
                          <a:latin typeface="游ゴシック Medium" panose="020B0500000000000000" pitchFamily="50" charset="-128"/>
                          <a:ea typeface="游ゴシック Medium" panose="020B0500000000000000" pitchFamily="50" charset="-128"/>
                        </a:rPr>
                        <a:t>２</a:t>
                      </a: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2</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0.3%</a:t>
                      </a:r>
                    </a:p>
                  </a:txBody>
                  <a:tcPr anchor="ctr"/>
                </a:tc>
                <a:extLst>
                  <a:ext uri="{0D108BD9-81ED-4DB2-BD59-A6C34878D82A}">
                    <a16:rowId xmlns:a16="http://schemas.microsoft.com/office/drawing/2014/main" val="368848660"/>
                  </a:ext>
                </a:extLst>
              </a:tr>
            </a:tbl>
          </a:graphicData>
        </a:graphic>
      </p:graphicFrame>
      <p:grpSp>
        <p:nvGrpSpPr>
          <p:cNvPr id="27" name="グループ化 26"/>
          <p:cNvGrpSpPr/>
          <p:nvPr/>
        </p:nvGrpSpPr>
        <p:grpSpPr>
          <a:xfrm>
            <a:off x="240530" y="5733256"/>
            <a:ext cx="8579942" cy="830997"/>
            <a:chOff x="583544" y="4599817"/>
            <a:chExt cx="8579942" cy="830997"/>
          </a:xfrm>
        </p:grpSpPr>
        <p:sp>
          <p:nvSpPr>
            <p:cNvPr id="28" name="正方形/長方形 27"/>
            <p:cNvSpPr/>
            <p:nvPr/>
          </p:nvSpPr>
          <p:spPr>
            <a:xfrm>
              <a:off x="583544" y="4599817"/>
              <a:ext cx="8579942" cy="830997"/>
            </a:xfrm>
            <a:prstGeom prst="rect">
              <a:avLst/>
            </a:prstGeom>
            <a:solidFill>
              <a:schemeClr val="accent6">
                <a:lumMod val="40000"/>
                <a:lumOff val="60000"/>
              </a:schemeClr>
            </a:solidFill>
          </p:spPr>
          <p:txBody>
            <a:bodyPr wrap="square">
              <a:spAutoFit/>
            </a:bodyPr>
            <a:lstStyle/>
            <a:p>
              <a:pPr marL="216000" lvl="0">
                <a:spcAft>
                  <a:spcPts val="600"/>
                </a:spcAft>
                <a:defRPr/>
              </a:pPr>
              <a:r>
                <a:rPr lang="ja-JP" altLang="en-US" sz="1600" b="1" dirty="0">
                  <a:latin typeface="游ゴシック Medium" panose="020B0500000000000000" pitchFamily="50" charset="-128"/>
                  <a:ea typeface="游ゴシック Medium" panose="020B0500000000000000" pitchFamily="50" charset="-128"/>
                </a:rPr>
                <a:t>全体の</a:t>
              </a:r>
              <a:r>
                <a:rPr lang="en-US" altLang="ja-JP" sz="1600" b="1" dirty="0">
                  <a:latin typeface="游ゴシック Medium" panose="020B0500000000000000" pitchFamily="50" charset="-128"/>
                  <a:ea typeface="游ゴシック Medium" panose="020B0500000000000000" pitchFamily="50" charset="-128"/>
                </a:rPr>
                <a:t>65</a:t>
              </a:r>
              <a:r>
                <a:rPr lang="ja-JP" altLang="en-US" sz="1600" b="1" dirty="0">
                  <a:latin typeface="游ゴシック Medium" panose="020B0500000000000000" pitchFamily="50" charset="-128"/>
                  <a:ea typeface="游ゴシック Medium" panose="020B0500000000000000" pitchFamily="50" charset="-128"/>
                </a:rPr>
                <a:t>％が自動車ディーラー等で設置。商業施設・小売店等、レジャー・スポーツ施設、ホテル・宿泊施設など、まとまった時間駐車する施設での設置は</a:t>
              </a:r>
              <a:r>
                <a:rPr lang="en-US" altLang="ja-JP" sz="1600" b="1" dirty="0">
                  <a:latin typeface="游ゴシック Medium" panose="020B0500000000000000" pitchFamily="50" charset="-128"/>
                  <a:ea typeface="游ゴシック Medium" panose="020B0500000000000000" pitchFamily="50" charset="-128"/>
                </a:rPr>
                <a:t>36</a:t>
              </a:r>
              <a:r>
                <a:rPr lang="ja-JP" altLang="en-US" sz="1600" b="1" dirty="0">
                  <a:latin typeface="游ゴシック Medium" panose="020B0500000000000000" pitchFamily="50" charset="-128"/>
                  <a:ea typeface="游ゴシック Medium" panose="020B0500000000000000" pitchFamily="50" charset="-128"/>
                </a:rPr>
                <a:t>％程度。</a:t>
              </a:r>
              <a:r>
                <a:rPr lang="en-US" altLang="ja-JP" sz="1600" b="1" dirty="0">
                  <a:latin typeface="游ゴシック Medium" panose="020B0500000000000000" pitchFamily="50" charset="-128"/>
                  <a:ea typeface="游ゴシック Medium" panose="020B0500000000000000" pitchFamily="50" charset="-128"/>
                </a:rPr>
                <a:t/>
              </a:r>
              <a:br>
                <a:rPr lang="en-US" altLang="ja-JP" sz="1600" b="1" dirty="0">
                  <a:latin typeface="游ゴシック Medium" panose="020B0500000000000000" pitchFamily="50" charset="-128"/>
                  <a:ea typeface="游ゴシック Medium" panose="020B0500000000000000" pitchFamily="50" charset="-128"/>
                </a:rPr>
              </a:br>
              <a:r>
                <a:rPr lang="ja-JP" altLang="en-US" sz="1600" b="1" dirty="0">
                  <a:latin typeface="游ゴシック Medium" panose="020B0500000000000000" pitchFamily="50" charset="-128"/>
                  <a:ea typeface="游ゴシック Medium" panose="020B0500000000000000" pitchFamily="50" charset="-128"/>
                </a:rPr>
                <a:t>１箇所あたりの設置基数が少なく、同時複数台の使用ができない。</a:t>
              </a:r>
            </a:p>
          </p:txBody>
        </p:sp>
        <p:sp>
          <p:nvSpPr>
            <p:cNvPr id="29" name="右矢印 28"/>
            <p:cNvSpPr/>
            <p:nvPr/>
          </p:nvSpPr>
          <p:spPr>
            <a:xfrm>
              <a:off x="583544" y="4871315"/>
              <a:ext cx="288000" cy="2880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sp>
        <p:nvSpPr>
          <p:cNvPr id="31" name="テキスト ボックス 30"/>
          <p:cNvSpPr txBox="1"/>
          <p:nvPr/>
        </p:nvSpPr>
        <p:spPr>
          <a:xfrm>
            <a:off x="63721" y="5001518"/>
            <a:ext cx="4493538" cy="461665"/>
          </a:xfrm>
          <a:prstGeom prst="rect">
            <a:avLst/>
          </a:prstGeom>
          <a:noFill/>
        </p:spPr>
        <p:txBody>
          <a:bodyPr wrap="none" rtlCol="0">
            <a:spAutoFit/>
          </a:bodyPr>
          <a:lstStyle/>
          <a:p>
            <a:r>
              <a:rPr kumimoji="1" lang="en-US" altLang="ja-JP" sz="1200" dirty="0">
                <a:latin typeface="游ゴシック Medium" panose="020B0500000000000000" pitchFamily="50" charset="-128"/>
                <a:ea typeface="游ゴシック Medium" panose="020B0500000000000000" pitchFamily="50" charset="-128"/>
              </a:rPr>
              <a:t>※</a:t>
            </a:r>
            <a:r>
              <a:rPr kumimoji="1" lang="ja-JP" altLang="en-US" sz="1200" dirty="0">
                <a:latin typeface="游ゴシック Medium" panose="020B0500000000000000" pitchFamily="50" charset="-128"/>
                <a:ea typeface="游ゴシック Medium" panose="020B0500000000000000" pitchFamily="50" charset="-128"/>
              </a:rPr>
              <a:t>１：カーリース事業者、道の駅・公園、飲食店、コンビニ</a:t>
            </a:r>
            <a:r>
              <a:rPr kumimoji="1" lang="en-US" altLang="ja-JP" sz="1200" dirty="0">
                <a:latin typeface="游ゴシック Medium" panose="020B0500000000000000" pitchFamily="50" charset="-128"/>
                <a:ea typeface="游ゴシック Medium" panose="020B0500000000000000" pitchFamily="50" charset="-128"/>
              </a:rPr>
              <a:t/>
            </a:r>
            <a:br>
              <a:rPr kumimoji="1" lang="en-US" altLang="ja-JP" sz="1200" dirty="0">
                <a:latin typeface="游ゴシック Medium" panose="020B0500000000000000" pitchFamily="50" charset="-128"/>
                <a:ea typeface="游ゴシック Medium" panose="020B0500000000000000" pitchFamily="50" charset="-128"/>
              </a:rPr>
            </a:br>
            <a:r>
              <a:rPr kumimoji="1" lang="ja-JP" altLang="en-US" sz="1200" dirty="0">
                <a:latin typeface="游ゴシック Medium" panose="020B0500000000000000" pitchFamily="50" charset="-128"/>
                <a:ea typeface="游ゴシック Medium" panose="020B0500000000000000" pitchFamily="50" charset="-128"/>
              </a:rPr>
              <a:t>　　　エンスストア等に設置</a:t>
            </a:r>
          </a:p>
        </p:txBody>
      </p:sp>
      <p:sp>
        <p:nvSpPr>
          <p:cNvPr id="18" name="テキスト ボックス 17">
            <a:extLst>
              <a:ext uri="{FF2B5EF4-FFF2-40B4-BE49-F238E27FC236}">
                <a16:creationId xmlns:a16="http://schemas.microsoft.com/office/drawing/2014/main" id="{ECF26432-426B-453A-89A1-C5B3F10A0217}"/>
              </a:ext>
            </a:extLst>
          </p:cNvPr>
          <p:cNvSpPr txBox="1"/>
          <p:nvPr/>
        </p:nvSpPr>
        <p:spPr>
          <a:xfrm>
            <a:off x="0" y="0"/>
            <a:ext cx="7596336" cy="400110"/>
          </a:xfrm>
          <a:prstGeom prst="rect">
            <a:avLst/>
          </a:prstGeom>
          <a:noFill/>
        </p:spPr>
        <p:txBody>
          <a:bodyPr wrap="square" rtlCol="0">
            <a:spAutoFit/>
          </a:bodyPr>
          <a:lstStyle/>
          <a:p>
            <a:r>
              <a:rPr lang="en-US" altLang="ja-JP" sz="14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充電インフラ</a:t>
            </a:r>
            <a:r>
              <a:rPr lang="ja-JP" altLang="en-US" sz="20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②パブリック充電／目的地充電の設置の考え方について</a:t>
            </a:r>
          </a:p>
        </p:txBody>
      </p:sp>
    </p:spTree>
    <p:extLst>
      <p:ext uri="{BB962C8B-B14F-4D97-AF65-F5344CB8AC3E}">
        <p14:creationId xmlns:p14="http://schemas.microsoft.com/office/powerpoint/2010/main" val="370243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13</a:t>
            </a:fld>
            <a:endParaRPr kumimoji="1" lang="ja-JP" altLang="en-US"/>
          </a:p>
        </p:txBody>
      </p:sp>
      <p:sp>
        <p:nvSpPr>
          <p:cNvPr id="20" name="テキスト ボックス 11"/>
          <p:cNvSpPr txBox="1"/>
          <p:nvPr/>
        </p:nvSpPr>
        <p:spPr>
          <a:xfrm>
            <a:off x="5796136" y="5076755"/>
            <a:ext cx="3141233" cy="358159"/>
          </a:xfrm>
          <a:prstGeom prst="rect">
            <a:avLst/>
          </a:prstGeom>
          <a:noFill/>
        </p:spPr>
        <p:txBody>
          <a:bodyPr wrap="square" lIns="0" tIns="0" rIns="0" bIns="0" rtlCol="0">
            <a:noAutofit/>
          </a:bodyPr>
          <a:lstStyle/>
          <a:p>
            <a:pPr marL="142875" marR="142875" algn="r">
              <a:lnSpc>
                <a:spcPts val="1200"/>
              </a:lnSpc>
              <a:spcAft>
                <a:spcPts val="0"/>
              </a:spcAft>
            </a:pPr>
            <a:r>
              <a:rPr lang="ja-JP" altLang="en-US" sz="9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9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出典）</a:t>
            </a:r>
            <a:r>
              <a:rPr lang="en-US" sz="900" kern="1200" dirty="0" err="1">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GoGoEV</a:t>
            </a:r>
            <a:r>
              <a:rPr lang="ja-JP" altLang="en-US" sz="900" dirty="0" err="1">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9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大阪市・堺市</a:t>
            </a:r>
            <a:r>
              <a:rPr lang="en-US" altLang="ja-JP" sz="9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HP</a:t>
            </a:r>
            <a:r>
              <a:rPr lang="ja-JP" sz="9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より大阪府作成</a:t>
            </a:r>
            <a:endParaRPr lang="en-US" altLang="ja-JP" sz="9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142875" marR="142875" algn="r">
              <a:lnSpc>
                <a:spcPts val="1200"/>
              </a:lnSpc>
              <a:spcAft>
                <a:spcPts val="0"/>
              </a:spcAft>
            </a:pPr>
            <a:r>
              <a:rPr lang="ja-JP" altLang="en-US" sz="9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9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2021</a:t>
            </a:r>
            <a:r>
              <a:rPr lang="ja-JP" altLang="en-US" sz="9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a:t>
            </a:r>
            <a:r>
              <a:rPr lang="en-US" altLang="ja-JP" sz="9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6</a:t>
            </a:r>
            <a:r>
              <a:rPr lang="ja-JP" altLang="en-US" sz="9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月調べ）</a:t>
            </a:r>
          </a:p>
          <a:p>
            <a:pPr marL="142875" marR="142875" algn="r">
              <a:lnSpc>
                <a:spcPts val="1200"/>
              </a:lnSpc>
              <a:spcAft>
                <a:spcPts val="0"/>
              </a:spcAft>
            </a:pPr>
            <a:endParaRPr lang="ja-JP" sz="1200" kern="100" dirty="0">
              <a:solidFill>
                <a:srgbClr val="494949"/>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45430870-B568-42DD-9E25-C47A34854CA0}"/>
              </a:ext>
            </a:extLst>
          </p:cNvPr>
          <p:cNvSpPr txBox="1"/>
          <p:nvPr/>
        </p:nvSpPr>
        <p:spPr>
          <a:xfrm>
            <a:off x="39131" y="422125"/>
            <a:ext cx="7158532" cy="369332"/>
          </a:xfrm>
          <a:prstGeom prst="rect">
            <a:avLst/>
          </a:prstGeom>
          <a:noFill/>
        </p:spPr>
        <p:txBody>
          <a:bodyPr wrap="square">
            <a:spAutoFit/>
          </a:bodyPr>
          <a:lstStyle/>
          <a:p>
            <a:pPr>
              <a:spcBef>
                <a:spcPts val="600"/>
              </a:spcBef>
            </a:pPr>
            <a:r>
              <a:rPr lang="en-US" altLang="ja-JP" b="1" dirty="0">
                <a:latin typeface="游ゴシック Medium" panose="020B0500000000000000" pitchFamily="50" charset="-128"/>
                <a:ea typeface="游ゴシック Medium" panose="020B0500000000000000" pitchFamily="50" charset="-128"/>
              </a:rPr>
              <a:t>(</a:t>
            </a:r>
            <a:r>
              <a:rPr lang="ja-JP" altLang="en-US" b="1" dirty="0">
                <a:latin typeface="游ゴシック Medium" panose="020B0500000000000000" pitchFamily="50" charset="-128"/>
                <a:ea typeface="游ゴシック Medium" panose="020B0500000000000000" pitchFamily="50" charset="-128"/>
              </a:rPr>
              <a:t>４</a:t>
            </a:r>
            <a:r>
              <a:rPr lang="en-US" altLang="ja-JP" b="1" dirty="0">
                <a:latin typeface="游ゴシック Medium" panose="020B0500000000000000" pitchFamily="50" charset="-128"/>
                <a:ea typeface="游ゴシック Medium" panose="020B0500000000000000" pitchFamily="50" charset="-128"/>
              </a:rPr>
              <a:t>)</a:t>
            </a:r>
            <a:r>
              <a:rPr lang="ja-JP" altLang="en-US" b="1" dirty="0">
                <a:latin typeface="游ゴシック Medium" panose="020B0500000000000000" pitchFamily="50" charset="-128"/>
                <a:ea typeface="游ゴシック Medium" panose="020B0500000000000000" pitchFamily="50" charset="-128"/>
              </a:rPr>
              <a:t>現在の充電設備の設置状況（急速充電）</a:t>
            </a:r>
            <a:endParaRPr lang="en-US" altLang="ja-JP" b="1" dirty="0">
              <a:latin typeface="游ゴシック Medium" panose="020B0500000000000000" pitchFamily="50" charset="-128"/>
              <a:ea typeface="游ゴシック Medium" panose="020B0500000000000000" pitchFamily="50" charset="-128"/>
            </a:endParaRPr>
          </a:p>
        </p:txBody>
      </p:sp>
      <p:sp>
        <p:nvSpPr>
          <p:cNvPr id="21" name="テキスト ボックス 20"/>
          <p:cNvSpPr txBox="1"/>
          <p:nvPr/>
        </p:nvSpPr>
        <p:spPr>
          <a:xfrm>
            <a:off x="395536" y="764704"/>
            <a:ext cx="2520280" cy="338554"/>
          </a:xfrm>
          <a:prstGeom prst="rect">
            <a:avLst/>
          </a:prstGeom>
          <a:noFill/>
        </p:spPr>
        <p:txBody>
          <a:bodyPr wrap="square" rtlCol="0">
            <a:spAutoFit/>
          </a:bodyPr>
          <a:lstStyle/>
          <a:p>
            <a:r>
              <a:rPr lang="ja-JP" altLang="en-US" sz="1600" b="1" dirty="0">
                <a:latin typeface="游ゴシック Medium" panose="020B0500000000000000" pitchFamily="50" charset="-128"/>
                <a:ea typeface="游ゴシック Medium" panose="020B0500000000000000" pitchFamily="50" charset="-128"/>
              </a:rPr>
              <a:t>●設備の設置場所</a:t>
            </a:r>
            <a:endParaRPr kumimoji="1" lang="ja-JP" altLang="en-US" sz="1600" b="1" dirty="0">
              <a:latin typeface="游ゴシック Medium" panose="020B0500000000000000" pitchFamily="50" charset="-128"/>
              <a:ea typeface="游ゴシック Medium" panose="020B0500000000000000" pitchFamily="50" charset="-128"/>
            </a:endParaRPr>
          </a:p>
        </p:txBody>
      </p:sp>
      <p:sp>
        <p:nvSpPr>
          <p:cNvPr id="23" name="テキスト ボックス 22"/>
          <p:cNvSpPr txBox="1"/>
          <p:nvPr/>
        </p:nvSpPr>
        <p:spPr>
          <a:xfrm>
            <a:off x="5301965" y="765660"/>
            <a:ext cx="2520280" cy="338554"/>
          </a:xfrm>
          <a:prstGeom prst="rect">
            <a:avLst/>
          </a:prstGeom>
          <a:noFill/>
        </p:spPr>
        <p:txBody>
          <a:bodyPr wrap="square" rtlCol="0">
            <a:spAutoFit/>
          </a:bodyPr>
          <a:lstStyle/>
          <a:p>
            <a:r>
              <a:rPr lang="ja-JP" altLang="en-US" sz="1600" b="1" dirty="0">
                <a:latin typeface="游ゴシック Medium" panose="020B0500000000000000" pitchFamily="50" charset="-128"/>
                <a:ea typeface="游ゴシック Medium" panose="020B0500000000000000" pitchFamily="50" charset="-128"/>
              </a:rPr>
              <a:t>●１箇所あたりの基数</a:t>
            </a:r>
            <a:endParaRPr kumimoji="1" lang="ja-JP" altLang="en-US" sz="1600" b="1" dirty="0">
              <a:latin typeface="游ゴシック Medium" panose="020B0500000000000000" pitchFamily="50" charset="-128"/>
              <a:ea typeface="游ゴシック Medium" panose="020B0500000000000000"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1502839356"/>
              </p:ext>
            </p:extLst>
          </p:nvPr>
        </p:nvGraphicFramePr>
        <p:xfrm>
          <a:off x="516472" y="1092267"/>
          <a:ext cx="4465767" cy="4179388"/>
        </p:xfrm>
        <a:graphic>
          <a:graphicData uri="http://schemas.openxmlformats.org/drawingml/2006/table">
            <a:tbl>
              <a:tblPr firstRow="1" bandRow="1">
                <a:tableStyleId>{F5AB1C69-6EDB-4FF4-983F-18BD219EF322}</a:tableStyleId>
              </a:tblPr>
              <a:tblGrid>
                <a:gridCol w="2591642">
                  <a:extLst>
                    <a:ext uri="{9D8B030D-6E8A-4147-A177-3AD203B41FA5}">
                      <a16:colId xmlns:a16="http://schemas.microsoft.com/office/drawing/2014/main" val="927667812"/>
                    </a:ext>
                  </a:extLst>
                </a:gridCol>
                <a:gridCol w="864096">
                  <a:extLst>
                    <a:ext uri="{9D8B030D-6E8A-4147-A177-3AD203B41FA5}">
                      <a16:colId xmlns:a16="http://schemas.microsoft.com/office/drawing/2014/main" val="3989842232"/>
                    </a:ext>
                  </a:extLst>
                </a:gridCol>
                <a:gridCol w="1010029">
                  <a:extLst>
                    <a:ext uri="{9D8B030D-6E8A-4147-A177-3AD203B41FA5}">
                      <a16:colId xmlns:a16="http://schemas.microsoft.com/office/drawing/2014/main" val="3074517093"/>
                    </a:ext>
                  </a:extLst>
                </a:gridCol>
              </a:tblGrid>
              <a:tr h="579388">
                <a:tc>
                  <a:txBody>
                    <a:bodyPr/>
                    <a:lstStyle/>
                    <a:p>
                      <a:pPr algn="ctr"/>
                      <a:r>
                        <a:rPr kumimoji="1" lang="ja-JP" altLang="en-US" sz="1600" dirty="0">
                          <a:latin typeface="游ゴシック Medium" panose="020B0500000000000000" pitchFamily="50" charset="-128"/>
                          <a:ea typeface="游ゴシック Medium" panose="020B0500000000000000" pitchFamily="50" charset="-128"/>
                        </a:rPr>
                        <a:t>主な設置場所</a:t>
                      </a:r>
                    </a:p>
                  </a:txBody>
                  <a:tcPr anchor="ctr"/>
                </a:tc>
                <a:tc>
                  <a:txBody>
                    <a:bodyPr/>
                    <a:lstStyle/>
                    <a:p>
                      <a:pPr algn="ctr"/>
                      <a:r>
                        <a:rPr kumimoji="1" lang="ja-JP" altLang="en-US" sz="1600" dirty="0">
                          <a:latin typeface="游ゴシック Medium" panose="020B0500000000000000" pitchFamily="50" charset="-128"/>
                          <a:ea typeface="游ゴシック Medium" panose="020B0500000000000000" pitchFamily="50" charset="-128"/>
                        </a:rPr>
                        <a:t>箇所数</a:t>
                      </a:r>
                    </a:p>
                  </a:txBody>
                  <a:tcPr anchor="ctr"/>
                </a:tc>
                <a:tc>
                  <a:txBody>
                    <a:bodyPr/>
                    <a:lstStyle/>
                    <a:p>
                      <a:pPr algn="ctr"/>
                      <a:r>
                        <a:rPr kumimoji="1" lang="ja-JP" altLang="en-US" sz="1600" dirty="0">
                          <a:latin typeface="游ゴシック Medium" panose="020B0500000000000000" pitchFamily="50" charset="-128"/>
                          <a:ea typeface="游ゴシック Medium" panose="020B0500000000000000" pitchFamily="50" charset="-128"/>
                        </a:rPr>
                        <a:t>全体に占める割合</a:t>
                      </a:r>
                    </a:p>
                  </a:txBody>
                  <a:tcPr anchor="ctr"/>
                </a:tc>
                <a:extLst>
                  <a:ext uri="{0D108BD9-81ED-4DB2-BD59-A6C34878D82A}">
                    <a16:rowId xmlns:a16="http://schemas.microsoft.com/office/drawing/2014/main" val="670294068"/>
                  </a:ext>
                </a:extLst>
              </a:tr>
              <a:tr h="360000">
                <a:tc>
                  <a:txBody>
                    <a:bodyPr/>
                    <a:lstStyle/>
                    <a:p>
                      <a:r>
                        <a:rPr kumimoji="1" lang="ja-JP" altLang="en-US" sz="1600" dirty="0">
                          <a:latin typeface="游ゴシック Medium" panose="020B0500000000000000" pitchFamily="50" charset="-128"/>
                          <a:ea typeface="游ゴシック Medium" panose="020B0500000000000000" pitchFamily="50" charset="-128"/>
                        </a:rPr>
                        <a:t>自動車ディーラー等</a:t>
                      </a: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115</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50</a:t>
                      </a:r>
                      <a:r>
                        <a:rPr kumimoji="1" lang="ja-JP" altLang="en-US" sz="1600" dirty="0">
                          <a:latin typeface="游ゴシック Medium" panose="020B0500000000000000" pitchFamily="50" charset="-128"/>
                          <a:ea typeface="游ゴシック Medium" panose="020B0500000000000000" pitchFamily="50" charset="-128"/>
                        </a:rPr>
                        <a:t>％</a:t>
                      </a:r>
                    </a:p>
                  </a:txBody>
                  <a:tcPr anchor="ctr"/>
                </a:tc>
                <a:extLst>
                  <a:ext uri="{0D108BD9-81ED-4DB2-BD59-A6C34878D82A}">
                    <a16:rowId xmlns:a16="http://schemas.microsoft.com/office/drawing/2014/main" val="2295421499"/>
                  </a:ext>
                </a:extLst>
              </a:tr>
              <a:tr h="360000">
                <a:tc>
                  <a:txBody>
                    <a:bodyPr/>
                    <a:lstStyle/>
                    <a:p>
                      <a:r>
                        <a:rPr kumimoji="1" lang="ja-JP" altLang="en-US" sz="1600" dirty="0">
                          <a:latin typeface="游ゴシック Medium" panose="020B0500000000000000" pitchFamily="50" charset="-128"/>
                          <a:ea typeface="游ゴシック Medium" panose="020B0500000000000000" pitchFamily="50" charset="-128"/>
                        </a:rPr>
                        <a:t>商業施設・小売店等</a:t>
                      </a: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40</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17</a:t>
                      </a:r>
                      <a:r>
                        <a:rPr kumimoji="1" lang="ja-JP" altLang="en-US" sz="1600" dirty="0">
                          <a:latin typeface="游ゴシック Medium" panose="020B0500000000000000" pitchFamily="50" charset="-128"/>
                          <a:ea typeface="游ゴシック Medium" panose="020B0500000000000000" pitchFamily="50" charset="-128"/>
                        </a:rPr>
                        <a:t>％</a:t>
                      </a:r>
                    </a:p>
                  </a:txBody>
                  <a:tcPr anchor="ctr"/>
                </a:tc>
                <a:extLst>
                  <a:ext uri="{0D108BD9-81ED-4DB2-BD59-A6C34878D82A}">
                    <a16:rowId xmlns:a16="http://schemas.microsoft.com/office/drawing/2014/main" val="1307430807"/>
                  </a:ext>
                </a:extLst>
              </a:tr>
              <a:tr h="360000">
                <a:tc>
                  <a:txBody>
                    <a:bodyPr/>
                    <a:lstStyle/>
                    <a:p>
                      <a:r>
                        <a:rPr kumimoji="1" lang="ja-JP" altLang="en-US" sz="1600" dirty="0">
                          <a:latin typeface="游ゴシック Medium" panose="020B0500000000000000" pitchFamily="50" charset="-128"/>
                          <a:ea typeface="游ゴシック Medium" panose="020B0500000000000000" pitchFamily="50" charset="-128"/>
                        </a:rPr>
                        <a:t>コンビニエンスストア</a:t>
                      </a: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20</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9%</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extLst>
                  <a:ext uri="{0D108BD9-81ED-4DB2-BD59-A6C34878D82A}">
                    <a16:rowId xmlns:a16="http://schemas.microsoft.com/office/drawing/2014/main" val="3185883207"/>
                  </a:ext>
                </a:extLst>
              </a:tr>
              <a:tr h="360000">
                <a:tc>
                  <a:txBody>
                    <a:bodyPr/>
                    <a:lstStyle/>
                    <a:p>
                      <a:r>
                        <a:rPr kumimoji="1" lang="ja-JP" altLang="en-US" sz="1600" dirty="0">
                          <a:latin typeface="游ゴシック Medium" panose="020B0500000000000000" pitchFamily="50" charset="-128"/>
                          <a:ea typeface="游ゴシック Medium" panose="020B0500000000000000" pitchFamily="50" charset="-128"/>
                        </a:rPr>
                        <a:t>官公庁・公共施設</a:t>
                      </a: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9</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4%</a:t>
                      </a:r>
                    </a:p>
                  </a:txBody>
                  <a:tcPr anchor="ctr"/>
                </a:tc>
                <a:extLst>
                  <a:ext uri="{0D108BD9-81ED-4DB2-BD59-A6C34878D82A}">
                    <a16:rowId xmlns:a16="http://schemas.microsoft.com/office/drawing/2014/main" val="3167019847"/>
                  </a:ext>
                </a:extLst>
              </a:tr>
              <a:tr h="360000">
                <a:tc>
                  <a:txBody>
                    <a:bodyPr/>
                    <a:lstStyle/>
                    <a:p>
                      <a:r>
                        <a:rPr kumimoji="1" lang="ja-JP" altLang="en-US" sz="1600" dirty="0">
                          <a:latin typeface="游ゴシック Medium" panose="020B0500000000000000" pitchFamily="50" charset="-128"/>
                          <a:ea typeface="游ゴシック Medium" panose="020B0500000000000000" pitchFamily="50" charset="-128"/>
                        </a:rPr>
                        <a:t>高速道路</a:t>
                      </a:r>
                      <a:r>
                        <a:rPr kumimoji="1" lang="en-US" altLang="ja-JP" sz="1600" dirty="0">
                          <a:latin typeface="游ゴシック Medium" panose="020B0500000000000000" pitchFamily="50" charset="-128"/>
                          <a:ea typeface="游ゴシック Medium" panose="020B0500000000000000" pitchFamily="50" charset="-128"/>
                        </a:rPr>
                        <a:t>SA/PA</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8</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3%</a:t>
                      </a:r>
                    </a:p>
                  </a:txBody>
                  <a:tcPr anchor="ctr"/>
                </a:tc>
                <a:extLst>
                  <a:ext uri="{0D108BD9-81ED-4DB2-BD59-A6C34878D82A}">
                    <a16:rowId xmlns:a16="http://schemas.microsoft.com/office/drawing/2014/main" val="368848660"/>
                  </a:ext>
                </a:extLst>
              </a:tr>
              <a:tr h="360000">
                <a:tc>
                  <a:txBody>
                    <a:bodyPr/>
                    <a:lstStyle/>
                    <a:p>
                      <a:r>
                        <a:rPr kumimoji="1" lang="ja-JP" altLang="en-US" sz="1600" dirty="0">
                          <a:latin typeface="游ゴシック Medium" panose="020B0500000000000000" pitchFamily="50" charset="-128"/>
                          <a:ea typeface="游ゴシック Medium" panose="020B0500000000000000" pitchFamily="50" charset="-128"/>
                        </a:rPr>
                        <a:t>コインパーキング</a:t>
                      </a: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8</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3%</a:t>
                      </a:r>
                    </a:p>
                  </a:txBody>
                  <a:tcPr anchor="ctr"/>
                </a:tc>
                <a:extLst>
                  <a:ext uri="{0D108BD9-81ED-4DB2-BD59-A6C34878D82A}">
                    <a16:rowId xmlns:a16="http://schemas.microsoft.com/office/drawing/2014/main" val="2593608490"/>
                  </a:ext>
                </a:extLst>
              </a:tr>
              <a:tr h="360000">
                <a:tc>
                  <a:txBody>
                    <a:bodyPr/>
                    <a:lstStyle/>
                    <a:p>
                      <a:r>
                        <a:rPr kumimoji="1" lang="ja-JP" altLang="en-US" sz="1600" dirty="0">
                          <a:latin typeface="游ゴシック Medium" panose="020B0500000000000000" pitchFamily="50" charset="-128"/>
                          <a:ea typeface="游ゴシック Medium" panose="020B0500000000000000" pitchFamily="50" charset="-128"/>
                        </a:rPr>
                        <a:t>企業・事業者等</a:t>
                      </a: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7</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3%</a:t>
                      </a:r>
                    </a:p>
                  </a:txBody>
                  <a:tcPr anchor="ctr"/>
                </a:tc>
                <a:extLst>
                  <a:ext uri="{0D108BD9-81ED-4DB2-BD59-A6C34878D82A}">
                    <a16:rowId xmlns:a16="http://schemas.microsoft.com/office/drawing/2014/main" val="1207876538"/>
                  </a:ext>
                </a:extLst>
              </a:tr>
              <a:tr h="360000">
                <a:tc>
                  <a:txBody>
                    <a:bodyPr/>
                    <a:lstStyle/>
                    <a:p>
                      <a:r>
                        <a:rPr kumimoji="1" lang="ja-JP" altLang="en-US" sz="1600" dirty="0">
                          <a:latin typeface="游ゴシック Medium" panose="020B0500000000000000" pitchFamily="50" charset="-128"/>
                          <a:ea typeface="游ゴシック Medium" panose="020B0500000000000000" pitchFamily="50" charset="-128"/>
                        </a:rPr>
                        <a:t>道の駅・公園</a:t>
                      </a: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6</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游ゴシック Medium" panose="020B0500000000000000" pitchFamily="50" charset="-128"/>
                          <a:ea typeface="游ゴシック Medium" panose="020B0500000000000000" pitchFamily="50" charset="-128"/>
                        </a:rPr>
                        <a:t>3%</a:t>
                      </a:r>
                    </a:p>
                  </a:txBody>
                  <a:tcPr anchor="ctr"/>
                </a:tc>
                <a:extLst>
                  <a:ext uri="{0D108BD9-81ED-4DB2-BD59-A6C34878D82A}">
                    <a16:rowId xmlns:a16="http://schemas.microsoft.com/office/drawing/2014/main" val="3319007479"/>
                  </a:ext>
                </a:extLst>
              </a:tr>
              <a:tr h="360000">
                <a:tc>
                  <a:txBody>
                    <a:bodyPr/>
                    <a:lstStyle/>
                    <a:p>
                      <a:r>
                        <a:rPr kumimoji="1" lang="ja-JP" altLang="en-US" sz="1600" dirty="0">
                          <a:latin typeface="游ゴシック Medium" panose="020B0500000000000000" pitchFamily="50" charset="-128"/>
                          <a:ea typeface="游ゴシック Medium" panose="020B0500000000000000" pitchFamily="50" charset="-128"/>
                        </a:rPr>
                        <a:t>ホテル・宿泊施設等</a:t>
                      </a: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4</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游ゴシック Medium" panose="020B0500000000000000" pitchFamily="50" charset="-128"/>
                          <a:ea typeface="游ゴシック Medium" panose="020B0500000000000000" pitchFamily="50" charset="-128"/>
                        </a:rPr>
                        <a:t>2%</a:t>
                      </a:r>
                    </a:p>
                  </a:txBody>
                  <a:tcPr anchor="ctr"/>
                </a:tc>
                <a:extLst>
                  <a:ext uri="{0D108BD9-81ED-4DB2-BD59-A6C34878D82A}">
                    <a16:rowId xmlns:a16="http://schemas.microsoft.com/office/drawing/2014/main" val="1126950535"/>
                  </a:ext>
                </a:extLst>
              </a:tr>
              <a:tr h="360000">
                <a:tc>
                  <a:txBody>
                    <a:bodyPr/>
                    <a:lstStyle/>
                    <a:p>
                      <a:r>
                        <a:rPr kumimoji="1" lang="ja-JP" altLang="en-US" sz="1600" dirty="0">
                          <a:latin typeface="游ゴシック Medium" panose="020B0500000000000000" pitchFamily="50" charset="-128"/>
                          <a:ea typeface="游ゴシック Medium" panose="020B0500000000000000" pitchFamily="50" charset="-128"/>
                        </a:rPr>
                        <a:t>その他</a:t>
                      </a:r>
                      <a:r>
                        <a:rPr kumimoji="1" lang="en-US" altLang="ja-JP" sz="1600" baseline="30000" dirty="0">
                          <a:latin typeface="游ゴシック Medium" panose="020B0500000000000000" pitchFamily="50" charset="-128"/>
                          <a:ea typeface="游ゴシック Medium" panose="020B0500000000000000" pitchFamily="50" charset="-128"/>
                        </a:rPr>
                        <a:t>※</a:t>
                      </a:r>
                      <a:r>
                        <a:rPr kumimoji="1" lang="ja-JP" altLang="en-US" sz="1600" baseline="30000" dirty="0">
                          <a:latin typeface="游ゴシック Medium" panose="020B0500000000000000" pitchFamily="50" charset="-128"/>
                          <a:ea typeface="游ゴシック Medium" panose="020B0500000000000000" pitchFamily="50" charset="-128"/>
                        </a:rPr>
                        <a:t>１</a:t>
                      </a: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20</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8%</a:t>
                      </a:r>
                    </a:p>
                  </a:txBody>
                  <a:tcPr anchor="ctr"/>
                </a:tc>
                <a:extLst>
                  <a:ext uri="{0D108BD9-81ED-4DB2-BD59-A6C34878D82A}">
                    <a16:rowId xmlns:a16="http://schemas.microsoft.com/office/drawing/2014/main" val="1868710586"/>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2341220630"/>
              </p:ext>
            </p:extLst>
          </p:nvPr>
        </p:nvGraphicFramePr>
        <p:xfrm>
          <a:off x="5328006" y="1103258"/>
          <a:ext cx="3441312" cy="2019120"/>
        </p:xfrm>
        <a:graphic>
          <a:graphicData uri="http://schemas.openxmlformats.org/drawingml/2006/table">
            <a:tbl>
              <a:tblPr firstRow="1" bandRow="1">
                <a:tableStyleId>{F5AB1C69-6EDB-4FF4-983F-18BD219EF322}</a:tableStyleId>
              </a:tblPr>
              <a:tblGrid>
                <a:gridCol w="1591178">
                  <a:extLst>
                    <a:ext uri="{9D8B030D-6E8A-4147-A177-3AD203B41FA5}">
                      <a16:colId xmlns:a16="http://schemas.microsoft.com/office/drawing/2014/main" val="927667812"/>
                    </a:ext>
                  </a:extLst>
                </a:gridCol>
                <a:gridCol w="840105">
                  <a:extLst>
                    <a:ext uri="{9D8B030D-6E8A-4147-A177-3AD203B41FA5}">
                      <a16:colId xmlns:a16="http://schemas.microsoft.com/office/drawing/2014/main" val="3989842232"/>
                    </a:ext>
                  </a:extLst>
                </a:gridCol>
                <a:gridCol w="1010029">
                  <a:extLst>
                    <a:ext uri="{9D8B030D-6E8A-4147-A177-3AD203B41FA5}">
                      <a16:colId xmlns:a16="http://schemas.microsoft.com/office/drawing/2014/main" val="3074517093"/>
                    </a:ext>
                  </a:extLst>
                </a:gridCol>
              </a:tblGrid>
              <a:tr h="339877">
                <a:tc>
                  <a:txBody>
                    <a:bodyPr/>
                    <a:lstStyle/>
                    <a:p>
                      <a:pPr algn="ctr"/>
                      <a:r>
                        <a:rPr kumimoji="1" lang="ja-JP" altLang="en-US" sz="1600" dirty="0">
                          <a:latin typeface="游ゴシック Medium" panose="020B0500000000000000" pitchFamily="50" charset="-128"/>
                          <a:ea typeface="游ゴシック Medium" panose="020B0500000000000000" pitchFamily="50" charset="-128"/>
                        </a:rPr>
                        <a:t>１箇所あたり</a:t>
                      </a:r>
                      <a:endParaRPr kumimoji="1" lang="en-US" altLang="ja-JP" sz="1600" dirty="0">
                        <a:latin typeface="游ゴシック Medium" panose="020B0500000000000000" pitchFamily="50" charset="-128"/>
                        <a:ea typeface="游ゴシック Medium" panose="020B0500000000000000" pitchFamily="50" charset="-128"/>
                      </a:endParaRPr>
                    </a:p>
                    <a:p>
                      <a:pPr algn="ctr"/>
                      <a:r>
                        <a:rPr kumimoji="1" lang="ja-JP" altLang="en-US" sz="1600" dirty="0">
                          <a:latin typeface="游ゴシック Medium" panose="020B0500000000000000" pitchFamily="50" charset="-128"/>
                          <a:ea typeface="游ゴシック Medium" panose="020B0500000000000000" pitchFamily="50" charset="-128"/>
                        </a:rPr>
                        <a:t>設置基数</a:t>
                      </a:r>
                    </a:p>
                  </a:txBody>
                  <a:tcPr anchor="ctr"/>
                </a:tc>
                <a:tc>
                  <a:txBody>
                    <a:bodyPr/>
                    <a:lstStyle/>
                    <a:p>
                      <a:pPr algn="ctr"/>
                      <a:r>
                        <a:rPr kumimoji="1" lang="ja-JP" altLang="en-US" sz="1600" dirty="0">
                          <a:latin typeface="游ゴシック Medium" panose="020B0500000000000000" pitchFamily="50" charset="-128"/>
                          <a:ea typeface="游ゴシック Medium" panose="020B0500000000000000" pitchFamily="50" charset="-128"/>
                        </a:rPr>
                        <a:t>箇所数</a:t>
                      </a:r>
                    </a:p>
                  </a:txBody>
                  <a:tcPr anchor="ctr"/>
                </a:tc>
                <a:tc>
                  <a:txBody>
                    <a:bodyPr/>
                    <a:lstStyle/>
                    <a:p>
                      <a:pPr algn="ctr"/>
                      <a:r>
                        <a:rPr kumimoji="1" lang="ja-JP" altLang="en-US" sz="1600" dirty="0">
                          <a:latin typeface="游ゴシック Medium" panose="020B0500000000000000" pitchFamily="50" charset="-128"/>
                          <a:ea typeface="游ゴシック Medium" panose="020B0500000000000000" pitchFamily="50" charset="-128"/>
                        </a:rPr>
                        <a:t>全体に占める割合</a:t>
                      </a:r>
                    </a:p>
                  </a:txBody>
                  <a:tcPr anchor="ctr"/>
                </a:tc>
                <a:extLst>
                  <a:ext uri="{0D108BD9-81ED-4DB2-BD59-A6C34878D82A}">
                    <a16:rowId xmlns:a16="http://schemas.microsoft.com/office/drawing/2014/main" val="670294068"/>
                  </a:ext>
                </a:extLst>
              </a:tr>
              <a:tr h="360000">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1</a:t>
                      </a:r>
                      <a:r>
                        <a:rPr kumimoji="1" lang="ja-JP" altLang="en-US" sz="1600" dirty="0">
                          <a:latin typeface="游ゴシック Medium" panose="020B0500000000000000" pitchFamily="50" charset="-128"/>
                          <a:ea typeface="游ゴシック Medium" panose="020B0500000000000000" pitchFamily="50" charset="-128"/>
                        </a:rPr>
                        <a:t>基</a:t>
                      </a: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218</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92.0%</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extLst>
                  <a:ext uri="{0D108BD9-81ED-4DB2-BD59-A6C34878D82A}">
                    <a16:rowId xmlns:a16="http://schemas.microsoft.com/office/drawing/2014/main" val="2295421499"/>
                  </a:ext>
                </a:extLst>
              </a:tr>
              <a:tr h="360000">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2</a:t>
                      </a:r>
                      <a:r>
                        <a:rPr kumimoji="1" lang="ja-JP" altLang="en-US" sz="1600" dirty="0">
                          <a:latin typeface="游ゴシック Medium" panose="020B0500000000000000" pitchFamily="50" charset="-128"/>
                          <a:ea typeface="游ゴシック Medium" panose="020B0500000000000000" pitchFamily="50" charset="-128"/>
                        </a:rPr>
                        <a:t>基</a:t>
                      </a: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17</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7.2%</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extLst>
                  <a:ext uri="{0D108BD9-81ED-4DB2-BD59-A6C34878D82A}">
                    <a16:rowId xmlns:a16="http://schemas.microsoft.com/office/drawing/2014/main" val="1307430807"/>
                  </a:ext>
                </a:extLst>
              </a:tr>
              <a:tr h="360000">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3</a:t>
                      </a:r>
                      <a:r>
                        <a:rPr kumimoji="1" lang="ja-JP" altLang="en-US" sz="1600" dirty="0">
                          <a:latin typeface="游ゴシック Medium" panose="020B0500000000000000" pitchFamily="50" charset="-128"/>
                          <a:ea typeface="游ゴシック Medium" panose="020B0500000000000000" pitchFamily="50" charset="-128"/>
                        </a:rPr>
                        <a:t>基</a:t>
                      </a: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1</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0.4%</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extLst>
                  <a:ext uri="{0D108BD9-81ED-4DB2-BD59-A6C34878D82A}">
                    <a16:rowId xmlns:a16="http://schemas.microsoft.com/office/drawing/2014/main" val="3185883207"/>
                  </a:ext>
                </a:extLst>
              </a:tr>
              <a:tr h="360000">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8</a:t>
                      </a:r>
                      <a:r>
                        <a:rPr kumimoji="1" lang="ja-JP" altLang="en-US" sz="1600" dirty="0">
                          <a:latin typeface="游ゴシック Medium" panose="020B0500000000000000" pitchFamily="50" charset="-128"/>
                          <a:ea typeface="游ゴシック Medium" panose="020B0500000000000000" pitchFamily="50" charset="-128"/>
                        </a:rPr>
                        <a:t>基</a:t>
                      </a: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1</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0.4%</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extLst>
                  <a:ext uri="{0D108BD9-81ED-4DB2-BD59-A6C34878D82A}">
                    <a16:rowId xmlns:a16="http://schemas.microsoft.com/office/drawing/2014/main" val="1153256396"/>
                  </a:ext>
                </a:extLst>
              </a:tr>
            </a:tbl>
          </a:graphicData>
        </a:graphic>
      </p:graphicFrame>
      <p:sp>
        <p:nvSpPr>
          <p:cNvPr id="28" name="テキスト ボックス 27"/>
          <p:cNvSpPr txBox="1"/>
          <p:nvPr/>
        </p:nvSpPr>
        <p:spPr>
          <a:xfrm>
            <a:off x="478829" y="5264365"/>
            <a:ext cx="4647426" cy="461665"/>
          </a:xfrm>
          <a:prstGeom prst="rect">
            <a:avLst/>
          </a:prstGeom>
          <a:noFill/>
        </p:spPr>
        <p:txBody>
          <a:bodyPr wrap="none" rtlCol="0">
            <a:spAutoFit/>
          </a:bodyPr>
          <a:lstStyle/>
          <a:p>
            <a:r>
              <a:rPr kumimoji="1" lang="en-US" altLang="ja-JP" sz="1200" dirty="0">
                <a:latin typeface="游ゴシック Medium" panose="020B0500000000000000" pitchFamily="50" charset="-128"/>
                <a:ea typeface="游ゴシック Medium" panose="020B0500000000000000" pitchFamily="50" charset="-128"/>
              </a:rPr>
              <a:t>※</a:t>
            </a:r>
            <a:r>
              <a:rPr kumimoji="1" lang="ja-JP" altLang="en-US" sz="1200" dirty="0">
                <a:latin typeface="游ゴシック Medium" panose="020B0500000000000000" pitchFamily="50" charset="-128"/>
                <a:ea typeface="游ゴシック Medium" panose="020B0500000000000000" pitchFamily="50" charset="-128"/>
              </a:rPr>
              <a:t>１：カーリース事業者、飲食店、ガソリンスタンド、レジャー</a:t>
            </a:r>
            <a:r>
              <a:rPr kumimoji="1" lang="en-US" altLang="ja-JP" sz="1200" dirty="0">
                <a:latin typeface="游ゴシック Medium" panose="020B0500000000000000" pitchFamily="50" charset="-128"/>
                <a:ea typeface="游ゴシック Medium" panose="020B0500000000000000" pitchFamily="50" charset="-128"/>
              </a:rPr>
              <a:t/>
            </a:r>
            <a:br>
              <a:rPr kumimoji="1" lang="en-US" altLang="ja-JP" sz="1200" dirty="0">
                <a:latin typeface="游ゴシック Medium" panose="020B0500000000000000" pitchFamily="50" charset="-128"/>
                <a:ea typeface="游ゴシック Medium" panose="020B0500000000000000" pitchFamily="50" charset="-128"/>
              </a:rPr>
            </a:br>
            <a:r>
              <a:rPr kumimoji="1" lang="ja-JP" altLang="en-US" sz="1200" dirty="0">
                <a:latin typeface="游ゴシック Medium" panose="020B0500000000000000" pitchFamily="50" charset="-128"/>
                <a:ea typeface="游ゴシック Medium" panose="020B0500000000000000" pitchFamily="50" charset="-128"/>
              </a:rPr>
              <a:t>　　　・スポーツ施設等に設置</a:t>
            </a:r>
          </a:p>
        </p:txBody>
      </p:sp>
      <p:grpSp>
        <p:nvGrpSpPr>
          <p:cNvPr id="32" name="グループ化 31"/>
          <p:cNvGrpSpPr/>
          <p:nvPr/>
        </p:nvGrpSpPr>
        <p:grpSpPr>
          <a:xfrm>
            <a:off x="1236823" y="6012577"/>
            <a:ext cx="6670355" cy="584775"/>
            <a:chOff x="548915" y="4547508"/>
            <a:chExt cx="6670355" cy="584775"/>
          </a:xfrm>
        </p:grpSpPr>
        <p:sp>
          <p:nvSpPr>
            <p:cNvPr id="33" name="正方形/長方形 32"/>
            <p:cNvSpPr/>
            <p:nvPr/>
          </p:nvSpPr>
          <p:spPr>
            <a:xfrm>
              <a:off x="548915" y="4547508"/>
              <a:ext cx="6670355" cy="584775"/>
            </a:xfrm>
            <a:prstGeom prst="rect">
              <a:avLst/>
            </a:prstGeom>
            <a:solidFill>
              <a:schemeClr val="accent6">
                <a:lumMod val="40000"/>
                <a:lumOff val="60000"/>
              </a:schemeClr>
            </a:solidFill>
          </p:spPr>
          <p:txBody>
            <a:bodyPr wrap="square">
              <a:spAutoFit/>
            </a:bodyPr>
            <a:lstStyle/>
            <a:p>
              <a:pPr marL="216000" lvl="0">
                <a:spcAft>
                  <a:spcPts val="600"/>
                </a:spcAft>
                <a:defRPr/>
              </a:pPr>
              <a:r>
                <a:rPr lang="ja-JP" altLang="en-US" sz="1600" b="1" dirty="0">
                  <a:latin typeface="游ゴシック Medium" panose="020B0500000000000000" pitchFamily="50" charset="-128"/>
                  <a:ea typeface="游ゴシック Medium" panose="020B0500000000000000" pitchFamily="50" charset="-128"/>
                </a:rPr>
                <a:t>全体の</a:t>
              </a:r>
              <a:r>
                <a:rPr lang="en-US" altLang="ja-JP" sz="1600" b="1" dirty="0">
                  <a:latin typeface="游ゴシック Medium" panose="020B0500000000000000" pitchFamily="50" charset="-128"/>
                  <a:ea typeface="游ゴシック Medium" panose="020B0500000000000000" pitchFamily="50" charset="-128"/>
                </a:rPr>
                <a:t>50</a:t>
              </a:r>
              <a:r>
                <a:rPr lang="ja-JP" altLang="en-US" sz="1600" b="1" dirty="0">
                  <a:latin typeface="游ゴシック Medium" panose="020B0500000000000000" pitchFamily="50" charset="-128"/>
                  <a:ea typeface="游ゴシック Medium" panose="020B0500000000000000" pitchFamily="50" charset="-128"/>
                </a:rPr>
                <a:t>％が自動車ディーラー等で設置。</a:t>
              </a:r>
              <a:r>
                <a:rPr lang="en-US" altLang="ja-JP" sz="1600" b="1" dirty="0">
                  <a:latin typeface="游ゴシック Medium" panose="020B0500000000000000" pitchFamily="50" charset="-128"/>
                  <a:ea typeface="游ゴシック Medium" panose="020B0500000000000000" pitchFamily="50" charset="-128"/>
                </a:rPr>
                <a:t/>
              </a:r>
              <a:br>
                <a:rPr lang="en-US" altLang="ja-JP" sz="1600" b="1" dirty="0">
                  <a:latin typeface="游ゴシック Medium" panose="020B0500000000000000" pitchFamily="50" charset="-128"/>
                  <a:ea typeface="游ゴシック Medium" panose="020B0500000000000000" pitchFamily="50" charset="-128"/>
                </a:rPr>
              </a:br>
              <a:r>
                <a:rPr lang="ja-JP" altLang="en-US" sz="1600" b="1" dirty="0">
                  <a:latin typeface="游ゴシック Medium" panose="020B0500000000000000" pitchFamily="50" charset="-128"/>
                  <a:ea typeface="游ゴシック Medium" panose="020B0500000000000000" pitchFamily="50" charset="-128"/>
                </a:rPr>
                <a:t>１箇所あたりの設置基数が少なく、同時複数台の使用ができない。</a:t>
              </a:r>
            </a:p>
          </p:txBody>
        </p:sp>
        <p:sp>
          <p:nvSpPr>
            <p:cNvPr id="34" name="右矢印 33"/>
            <p:cNvSpPr/>
            <p:nvPr/>
          </p:nvSpPr>
          <p:spPr>
            <a:xfrm>
              <a:off x="548915" y="4695895"/>
              <a:ext cx="288000" cy="2880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sp>
        <p:nvSpPr>
          <p:cNvPr id="16" name="テキスト ボックス 15">
            <a:extLst>
              <a:ext uri="{FF2B5EF4-FFF2-40B4-BE49-F238E27FC236}">
                <a16:creationId xmlns:a16="http://schemas.microsoft.com/office/drawing/2014/main" id="{ECF26432-426B-453A-89A1-C5B3F10A0217}"/>
              </a:ext>
            </a:extLst>
          </p:cNvPr>
          <p:cNvSpPr txBox="1"/>
          <p:nvPr/>
        </p:nvSpPr>
        <p:spPr>
          <a:xfrm>
            <a:off x="0" y="0"/>
            <a:ext cx="7596336" cy="400110"/>
          </a:xfrm>
          <a:prstGeom prst="rect">
            <a:avLst/>
          </a:prstGeom>
          <a:noFill/>
        </p:spPr>
        <p:txBody>
          <a:bodyPr wrap="square" rtlCol="0">
            <a:spAutoFit/>
          </a:bodyPr>
          <a:lstStyle/>
          <a:p>
            <a:r>
              <a:rPr lang="en-US" altLang="ja-JP" sz="14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充電インフラ</a:t>
            </a:r>
            <a:r>
              <a:rPr lang="ja-JP" altLang="en-US" sz="20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②パブリック充電／目的地充電の設置の考え方について</a:t>
            </a:r>
          </a:p>
        </p:txBody>
      </p:sp>
    </p:spTree>
    <p:extLst>
      <p:ext uri="{BB962C8B-B14F-4D97-AF65-F5344CB8AC3E}">
        <p14:creationId xmlns:p14="http://schemas.microsoft.com/office/powerpoint/2010/main" val="4079785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14</a:t>
            </a:fld>
            <a:endParaRPr kumimoji="1" lang="ja-JP" altLang="en-US"/>
          </a:p>
        </p:txBody>
      </p:sp>
      <p:sp>
        <p:nvSpPr>
          <p:cNvPr id="5" name="角丸四角形 4"/>
          <p:cNvSpPr/>
          <p:nvPr/>
        </p:nvSpPr>
        <p:spPr>
          <a:xfrm>
            <a:off x="107504" y="447776"/>
            <a:ext cx="8919726" cy="6293592"/>
          </a:xfrm>
          <a:prstGeom prst="roundRect">
            <a:avLst>
              <a:gd name="adj" fmla="val 3772"/>
            </a:avLst>
          </a:prstGeom>
          <a:noFill/>
          <a:ln w="3175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spcAft>
                <a:spcPts val="600"/>
              </a:spcAft>
              <a:defRPr/>
            </a:pPr>
            <a:endParaRPr lang="en-US" altLang="ja-JP" sz="1200" dirty="0">
              <a:solidFill>
                <a:prstClr val="black"/>
              </a:solidFill>
              <a:latin typeface="游ゴシック Medium" panose="020B0500000000000000" pitchFamily="50" charset="-128"/>
              <a:ea typeface="游ゴシック Medium" panose="020B0500000000000000" pitchFamily="50" charset="-128"/>
            </a:endParaRPr>
          </a:p>
        </p:txBody>
      </p:sp>
      <p:sp>
        <p:nvSpPr>
          <p:cNvPr id="6" name="正方形/長方形 5"/>
          <p:cNvSpPr/>
          <p:nvPr/>
        </p:nvSpPr>
        <p:spPr>
          <a:xfrm>
            <a:off x="251520" y="470382"/>
            <a:ext cx="9000496" cy="369332"/>
          </a:xfrm>
          <a:prstGeom prst="rect">
            <a:avLst/>
          </a:prstGeom>
        </p:spPr>
        <p:txBody>
          <a:bodyPr wrap="square">
            <a:spAutoFit/>
          </a:bodyPr>
          <a:lstStyle/>
          <a:p>
            <a:pPr>
              <a:spcAft>
                <a:spcPts val="600"/>
              </a:spcAft>
            </a:pPr>
            <a:r>
              <a:rPr lang="ja-JP" altLang="en-US" dirty="0">
                <a:latin typeface="HG丸ｺﾞｼｯｸM-PRO" panose="020F0600000000000000" pitchFamily="50" charset="-128"/>
                <a:ea typeface="HG丸ｺﾞｼｯｸM-PRO" panose="020F0600000000000000" pitchFamily="50" charset="-128"/>
              </a:rPr>
              <a:t>（参考）</a:t>
            </a:r>
            <a:endParaRPr lang="en-US" altLang="ja-JP" sz="1600" dirty="0">
              <a:latin typeface="HG丸ｺﾞｼｯｸM-PRO" panose="020F0600000000000000" pitchFamily="50" charset="-128"/>
              <a:ea typeface="HG丸ｺﾞｼｯｸM-PRO" panose="020F0600000000000000" pitchFamily="50" charset="-128"/>
            </a:endParaRPr>
          </a:p>
        </p:txBody>
      </p:sp>
      <p:sp>
        <p:nvSpPr>
          <p:cNvPr id="8" name="正方形/長方形 7">
            <a:extLst>
              <a:ext uri="{FF2B5EF4-FFF2-40B4-BE49-F238E27FC236}">
                <a16:creationId xmlns:a16="http://schemas.microsoft.com/office/drawing/2014/main" id="{8E5DE634-FF76-4A9F-9430-F84E05FD63FF}"/>
              </a:ext>
            </a:extLst>
          </p:cNvPr>
          <p:cNvSpPr/>
          <p:nvPr/>
        </p:nvSpPr>
        <p:spPr>
          <a:xfrm>
            <a:off x="116770" y="819558"/>
            <a:ext cx="5015425" cy="400110"/>
          </a:xfrm>
          <a:prstGeom prst="rect">
            <a:avLst/>
          </a:prstGeom>
        </p:spPr>
        <p:txBody>
          <a:bodyPr wrap="square">
            <a:spAutoFit/>
          </a:bodyPr>
          <a:lstStyle/>
          <a:p>
            <a:pPr algn="ctr"/>
            <a:r>
              <a:rPr lang="ja-JP" altLang="en-US" sz="2000" dirty="0">
                <a:latin typeface="HG丸ｺﾞｼｯｸM-PRO" panose="020F0600000000000000" pitchFamily="50" charset="-128"/>
                <a:ea typeface="HG丸ｺﾞｼｯｸM-PRO" panose="020F0600000000000000" pitchFamily="50" charset="-128"/>
              </a:rPr>
              <a:t>集客施設の来客用駐車場での充電設備</a:t>
            </a:r>
            <a:endParaRPr lang="ja-JP" altLang="en-US" sz="1100" dirty="0">
              <a:latin typeface="HG丸ｺﾞｼｯｸM-PRO" panose="020F0600000000000000" pitchFamily="50" charset="-128"/>
              <a:ea typeface="HG丸ｺﾞｼｯｸM-PRO" panose="020F0600000000000000" pitchFamily="50" charset="-128"/>
            </a:endParaRPr>
          </a:p>
        </p:txBody>
      </p:sp>
      <p:pic>
        <p:nvPicPr>
          <p:cNvPr id="9" name="図 8">
            <a:extLst>
              <a:ext uri="{FF2B5EF4-FFF2-40B4-BE49-F238E27FC236}">
                <a16:creationId xmlns:a16="http://schemas.microsoft.com/office/drawing/2014/main" id="{E80A5E5F-5D8E-4BA2-A254-EA8C109935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266945" y="770492"/>
            <a:ext cx="2740288" cy="1872000"/>
          </a:xfrm>
          <a:prstGeom prst="rect">
            <a:avLst/>
          </a:prstGeom>
          <a:ln w="6350">
            <a:solidFill>
              <a:schemeClr val="bg1">
                <a:lumMod val="50000"/>
              </a:schemeClr>
            </a:solidFill>
          </a:ln>
        </p:spPr>
      </p:pic>
      <p:sp>
        <p:nvSpPr>
          <p:cNvPr id="10" name="正方形/長方形 9">
            <a:extLst>
              <a:ext uri="{FF2B5EF4-FFF2-40B4-BE49-F238E27FC236}">
                <a16:creationId xmlns:a16="http://schemas.microsoft.com/office/drawing/2014/main" id="{3F5D9F4E-05CC-48CB-B951-DAF7C4D48E5D}"/>
              </a:ext>
            </a:extLst>
          </p:cNvPr>
          <p:cNvSpPr/>
          <p:nvPr/>
        </p:nvSpPr>
        <p:spPr>
          <a:xfrm>
            <a:off x="482865" y="4442152"/>
            <a:ext cx="3051252" cy="830997"/>
          </a:xfrm>
          <a:prstGeom prst="rect">
            <a:avLst/>
          </a:prstGeom>
        </p:spPr>
        <p:txBody>
          <a:bodyPr wrap="square">
            <a:spAutoFit/>
          </a:bodyPr>
          <a:lstStyle/>
          <a:p>
            <a:pPr marL="285750" indent="-285750">
              <a:buClr>
                <a:schemeClr val="accent5">
                  <a:lumMod val="60000"/>
                  <a:lumOff val="40000"/>
                </a:schemeClr>
              </a:buClr>
              <a:buFont typeface="Wingdings" panose="05000000000000000000" pitchFamily="2" charset="2"/>
              <a:buChar char="l"/>
            </a:pPr>
            <a:r>
              <a:rPr lang="ja-JP" altLang="en-US" sz="1600" dirty="0">
                <a:latin typeface="游ゴシック Medium" panose="020B0500000000000000" pitchFamily="50" charset="-128"/>
                <a:ea typeface="游ゴシック Medium" panose="020B0500000000000000" pitchFamily="50" charset="-128"/>
              </a:rPr>
              <a:t>アリオ鳳</a:t>
            </a:r>
          </a:p>
          <a:p>
            <a:pPr marL="285750" indent="-285750">
              <a:buClr>
                <a:schemeClr val="accent5">
                  <a:lumMod val="60000"/>
                  <a:lumOff val="40000"/>
                </a:schemeClr>
              </a:buClr>
              <a:buFont typeface="Wingdings" panose="05000000000000000000" pitchFamily="2" charset="2"/>
              <a:buChar char="l"/>
            </a:pPr>
            <a:r>
              <a:rPr lang="ja-JP" altLang="en-US" sz="1600" dirty="0">
                <a:latin typeface="游ゴシック Medium" panose="020B0500000000000000" pitchFamily="50" charset="-128"/>
                <a:ea typeface="游ゴシック Medium" panose="020B0500000000000000" pitchFamily="50" charset="-128"/>
              </a:rPr>
              <a:t>アリオ八尾</a:t>
            </a:r>
            <a:endParaRPr lang="en-US" altLang="ja-JP" sz="1600" dirty="0">
              <a:latin typeface="游ゴシック Medium" panose="020B0500000000000000" pitchFamily="50" charset="-128"/>
              <a:ea typeface="游ゴシック Medium" panose="020B0500000000000000" pitchFamily="50" charset="-128"/>
            </a:endParaRPr>
          </a:p>
          <a:p>
            <a:pPr marL="285750" indent="-285750">
              <a:buClr>
                <a:schemeClr val="accent5">
                  <a:lumMod val="60000"/>
                  <a:lumOff val="40000"/>
                </a:schemeClr>
              </a:buClr>
              <a:buFont typeface="Wingdings" panose="05000000000000000000" pitchFamily="2" charset="2"/>
              <a:buChar char="l"/>
            </a:pPr>
            <a:r>
              <a:rPr lang="ja-JP" altLang="en-US" sz="1600" dirty="0">
                <a:latin typeface="游ゴシック Medium" panose="020B0500000000000000" pitchFamily="50" charset="-128"/>
                <a:ea typeface="游ゴシック Medium" panose="020B0500000000000000" pitchFamily="50" charset="-128"/>
              </a:rPr>
              <a:t>イトーヨーカドー津久野店</a:t>
            </a:r>
          </a:p>
        </p:txBody>
      </p:sp>
      <p:sp>
        <p:nvSpPr>
          <p:cNvPr id="11" name="正方形/長方形 10">
            <a:extLst>
              <a:ext uri="{FF2B5EF4-FFF2-40B4-BE49-F238E27FC236}">
                <a16:creationId xmlns:a16="http://schemas.microsoft.com/office/drawing/2014/main" id="{CBF53137-7C37-4CE6-85A3-0793AF4DA640}"/>
              </a:ext>
            </a:extLst>
          </p:cNvPr>
          <p:cNvSpPr/>
          <p:nvPr/>
        </p:nvSpPr>
        <p:spPr>
          <a:xfrm>
            <a:off x="5724128" y="6331180"/>
            <a:ext cx="3303102" cy="400110"/>
          </a:xfrm>
          <a:prstGeom prst="rect">
            <a:avLst/>
          </a:prstGeom>
        </p:spPr>
        <p:txBody>
          <a:bodyPr wrap="square">
            <a:spAutoFit/>
          </a:bodyPr>
          <a:lstStyle/>
          <a:p>
            <a:pPr algn="r"/>
            <a:r>
              <a:rPr lang="en-US" altLang="ja-JP" sz="1000" dirty="0">
                <a:latin typeface="HG丸ｺﾞｼｯｸM-PRO" panose="020F0600000000000000" pitchFamily="50" charset="-128"/>
                <a:ea typeface="HG丸ｺﾞｼｯｸM-PRO" panose="020F0600000000000000" pitchFamily="50" charset="-128"/>
              </a:rPr>
              <a:t>2018</a:t>
            </a:r>
            <a:r>
              <a:rPr lang="ja-JP" altLang="en-US" sz="1000" dirty="0">
                <a:latin typeface="HG丸ｺﾞｼｯｸM-PRO" panose="020F0600000000000000" pitchFamily="50" charset="-128"/>
                <a:ea typeface="HG丸ｺﾞｼｯｸM-PRO" panose="020F0600000000000000" pitchFamily="50" charset="-128"/>
              </a:rPr>
              <a:t>年３月時点</a:t>
            </a:r>
            <a:endParaRPr lang="en-US" altLang="ja-JP" sz="1000" dirty="0">
              <a:latin typeface="HG丸ｺﾞｼｯｸM-PRO" panose="020F0600000000000000" pitchFamily="50" charset="-128"/>
              <a:ea typeface="HG丸ｺﾞｼｯｸM-PRO" panose="020F0600000000000000" pitchFamily="50" charset="-128"/>
            </a:endParaRPr>
          </a:p>
          <a:p>
            <a:pPr algn="r"/>
            <a:r>
              <a:rPr lang="ja-JP" altLang="en-US" sz="1000" dirty="0">
                <a:latin typeface="HG丸ｺﾞｼｯｸM-PRO" panose="020F0600000000000000" pitchFamily="50" charset="-128"/>
                <a:ea typeface="HG丸ｺﾞｼｯｸM-PRO" panose="020F0600000000000000" pitchFamily="50" charset="-128"/>
              </a:rPr>
              <a:t>（</a:t>
            </a:r>
            <a:r>
              <a:rPr lang="zh-TW" altLang="en-US" sz="1000" dirty="0">
                <a:latin typeface="HG丸ｺﾞｼｯｸM-PRO" panose="020F0600000000000000" pitchFamily="50" charset="-128"/>
                <a:ea typeface="HG丸ｺﾞｼｯｸM-PRO" panose="020F0600000000000000" pitchFamily="50" charset="-128"/>
              </a:rPr>
              <a:t>出典）</a:t>
            </a:r>
            <a:r>
              <a:rPr lang="ja-JP" altLang="en-US" sz="1000" dirty="0">
                <a:latin typeface="HG丸ｺﾞｼｯｸM-PRO" panose="020F0600000000000000" pitchFamily="50" charset="-128"/>
                <a:ea typeface="HG丸ｺﾞｼｯｸM-PRO" panose="020F0600000000000000" pitchFamily="50" charset="-128"/>
              </a:rPr>
              <a:t>イオングループ</a:t>
            </a:r>
            <a:r>
              <a:rPr lang="en-US" altLang="zh-TW" sz="1000" dirty="0">
                <a:latin typeface="HG丸ｺﾞｼｯｸM-PRO" panose="020F0600000000000000" pitchFamily="50" charset="-128"/>
                <a:ea typeface="HG丸ｺﾞｼｯｸM-PRO" panose="020F0600000000000000" pitchFamily="50" charset="-128"/>
              </a:rPr>
              <a:t>HP</a:t>
            </a:r>
            <a:r>
              <a:rPr lang="ja-JP" altLang="en-US" sz="1000" dirty="0">
                <a:latin typeface="HG丸ｺﾞｼｯｸM-PRO" panose="020F0600000000000000" pitchFamily="50" charset="-128"/>
                <a:ea typeface="HG丸ｺﾞｼｯｸM-PRO" panose="020F0600000000000000" pitchFamily="50" charset="-128"/>
              </a:rPr>
              <a:t>「環境の取り組み」</a:t>
            </a:r>
          </a:p>
        </p:txBody>
      </p:sp>
      <p:pic>
        <p:nvPicPr>
          <p:cNvPr id="13" name="図 12">
            <a:extLst>
              <a:ext uri="{FF2B5EF4-FFF2-40B4-BE49-F238E27FC236}">
                <a16:creationId xmlns:a16="http://schemas.microsoft.com/office/drawing/2014/main" id="{B1C996FE-CD3F-4EA9-BB78-4A89B4C897DE}"/>
              </a:ext>
            </a:extLst>
          </p:cNvPr>
          <p:cNvPicPr>
            <a:picLocks noChangeAspect="1"/>
          </p:cNvPicPr>
          <p:nvPr/>
        </p:nvPicPr>
        <p:blipFill>
          <a:blip r:embed="rId3"/>
          <a:stretch>
            <a:fillRect/>
          </a:stretch>
        </p:blipFill>
        <p:spPr>
          <a:xfrm>
            <a:off x="471953" y="1740650"/>
            <a:ext cx="2682758" cy="1872000"/>
          </a:xfrm>
          <a:prstGeom prst="rect">
            <a:avLst/>
          </a:prstGeom>
        </p:spPr>
      </p:pic>
      <p:sp>
        <p:nvSpPr>
          <p:cNvPr id="14" name="正方形/長方形 13">
            <a:extLst>
              <a:ext uri="{FF2B5EF4-FFF2-40B4-BE49-F238E27FC236}">
                <a16:creationId xmlns:a16="http://schemas.microsoft.com/office/drawing/2014/main" id="{703D5B13-D9E0-46BB-8E00-EB0869A8596F}"/>
              </a:ext>
            </a:extLst>
          </p:cNvPr>
          <p:cNvSpPr/>
          <p:nvPr/>
        </p:nvSpPr>
        <p:spPr>
          <a:xfrm>
            <a:off x="327937" y="5476848"/>
            <a:ext cx="3809357" cy="400110"/>
          </a:xfrm>
          <a:prstGeom prst="rect">
            <a:avLst/>
          </a:prstGeom>
        </p:spPr>
        <p:txBody>
          <a:bodyPr wrap="square">
            <a:spAutoFit/>
          </a:bodyPr>
          <a:lstStyle/>
          <a:p>
            <a:r>
              <a:rPr lang="ja-JP" altLang="en-US" sz="1000" dirty="0">
                <a:latin typeface="HG丸ｺﾞｼｯｸM-PRO" panose="020F0600000000000000" pitchFamily="50" charset="-128"/>
                <a:ea typeface="HG丸ｺﾞｼｯｸM-PRO" panose="020F0600000000000000" pitchFamily="50" charset="-128"/>
              </a:rPr>
              <a:t>（</a:t>
            </a:r>
            <a:r>
              <a:rPr lang="zh-TW" altLang="en-US" sz="1000" dirty="0">
                <a:latin typeface="HG丸ｺﾞｼｯｸM-PRO" panose="020F0600000000000000" pitchFamily="50" charset="-128"/>
                <a:ea typeface="HG丸ｺﾞｼｯｸM-PRO" panose="020F0600000000000000" pitchFamily="50" charset="-128"/>
              </a:rPr>
              <a:t>出典）</a:t>
            </a:r>
            <a:endParaRPr lang="en-US" altLang="zh-TW"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　セブン</a:t>
            </a:r>
            <a:r>
              <a:rPr lang="en-US" altLang="ja-JP" sz="1000" dirty="0">
                <a:latin typeface="HG丸ｺﾞｼｯｸM-PRO" panose="020F0600000000000000" pitchFamily="50" charset="-128"/>
                <a:ea typeface="HG丸ｺﾞｼｯｸM-PRO" panose="020F0600000000000000" pitchFamily="50" charset="-128"/>
              </a:rPr>
              <a:t>&amp;</a:t>
            </a:r>
            <a:r>
              <a:rPr lang="ja-JP" altLang="en-US" sz="1000" dirty="0">
                <a:latin typeface="HG丸ｺﾞｼｯｸM-PRO" panose="020F0600000000000000" pitchFamily="50" charset="-128"/>
                <a:ea typeface="HG丸ｺﾞｼｯｸM-PRO" panose="020F0600000000000000" pitchFamily="50" charset="-128"/>
              </a:rPr>
              <a:t>アイ</a:t>
            </a:r>
            <a:r>
              <a:rPr lang="en-US" altLang="ja-JP" sz="1000" dirty="0">
                <a:latin typeface="HG丸ｺﾞｼｯｸM-PRO" panose="020F0600000000000000" pitchFamily="50" charset="-128"/>
                <a:ea typeface="HG丸ｺﾞｼｯｸM-PRO" panose="020F0600000000000000" pitchFamily="50" charset="-128"/>
              </a:rPr>
              <a:t>HLDGS</a:t>
            </a:r>
            <a:r>
              <a:rPr lang="ja-JP" altLang="en-US" sz="1000" dirty="0">
                <a:latin typeface="HG丸ｺﾞｼｯｸM-PRO" panose="020F0600000000000000" pitchFamily="50" charset="-128"/>
                <a:ea typeface="HG丸ｺﾞｼｯｸM-PRO" panose="020F0600000000000000" pitchFamily="50" charset="-128"/>
              </a:rPr>
              <a:t>　</a:t>
            </a:r>
            <a:r>
              <a:rPr lang="en-US" altLang="ja-JP" sz="1000" dirty="0">
                <a:latin typeface="HG丸ｺﾞｼｯｸM-PRO" panose="020F0600000000000000" pitchFamily="50" charset="-128"/>
                <a:ea typeface="HG丸ｺﾞｼｯｸM-PRO" panose="020F0600000000000000" pitchFamily="50" charset="-128"/>
              </a:rPr>
              <a:t>CSR</a:t>
            </a:r>
            <a:r>
              <a:rPr lang="ja-JP" altLang="en-US" sz="1000" dirty="0">
                <a:latin typeface="HG丸ｺﾞｼｯｸM-PRO" panose="020F0600000000000000" pitchFamily="50" charset="-128"/>
                <a:ea typeface="HG丸ｺﾞｼｯｸM-PRO" panose="020F0600000000000000" pitchFamily="50" charset="-128"/>
              </a:rPr>
              <a:t>データブック、報道提供資料</a:t>
            </a:r>
            <a:endParaRPr lang="en-US" altLang="ja-JP" sz="1000" dirty="0">
              <a:latin typeface="HG丸ｺﾞｼｯｸM-PRO" panose="020F0600000000000000" pitchFamily="50" charset="-128"/>
              <a:ea typeface="HG丸ｺﾞｼｯｸM-PRO" panose="020F0600000000000000" pitchFamily="50" charset="-128"/>
            </a:endParaRPr>
          </a:p>
        </p:txBody>
      </p:sp>
      <p:sp>
        <p:nvSpPr>
          <p:cNvPr id="16" name="正方形/長方形 15">
            <a:extLst>
              <a:ext uri="{FF2B5EF4-FFF2-40B4-BE49-F238E27FC236}">
                <a16:creationId xmlns:a16="http://schemas.microsoft.com/office/drawing/2014/main" id="{522C0B11-4AA3-4E97-AF09-F6FFD5F33763}"/>
              </a:ext>
            </a:extLst>
          </p:cNvPr>
          <p:cNvSpPr/>
          <p:nvPr/>
        </p:nvSpPr>
        <p:spPr>
          <a:xfrm>
            <a:off x="5071713" y="2968790"/>
            <a:ext cx="4156105" cy="3662541"/>
          </a:xfrm>
          <a:prstGeom prst="rect">
            <a:avLst/>
          </a:prstGeom>
        </p:spPr>
        <p:txBody>
          <a:bodyPr wrap="square">
            <a:spAutoFit/>
          </a:bodyPr>
          <a:lstStyle/>
          <a:p>
            <a:pPr marL="285750" indent="-285750">
              <a:buClr>
                <a:schemeClr val="accent5">
                  <a:lumMod val="60000"/>
                  <a:lumOff val="40000"/>
                </a:schemeClr>
              </a:buClr>
              <a:buFont typeface="Wingdings" panose="05000000000000000000" pitchFamily="2" charset="2"/>
              <a:buChar char="l"/>
            </a:pPr>
            <a:r>
              <a:rPr lang="ja-JP" altLang="en-US" sz="1600" dirty="0">
                <a:latin typeface="游ゴシック Medium" panose="020B0500000000000000" pitchFamily="50" charset="-128"/>
                <a:ea typeface="游ゴシック Medium" panose="020B0500000000000000" pitchFamily="50" charset="-128"/>
              </a:rPr>
              <a:t>イオンモール堺鉄砲町</a:t>
            </a:r>
          </a:p>
          <a:p>
            <a:pPr marL="285750" indent="-285750">
              <a:buClr>
                <a:schemeClr val="accent5">
                  <a:lumMod val="60000"/>
                  <a:lumOff val="40000"/>
                </a:schemeClr>
              </a:buClr>
              <a:buFont typeface="Wingdings" panose="05000000000000000000" pitchFamily="2" charset="2"/>
              <a:buChar char="l"/>
            </a:pPr>
            <a:r>
              <a:rPr lang="ja-JP" altLang="en-US" sz="1600" dirty="0">
                <a:latin typeface="游ゴシック Medium" panose="020B0500000000000000" pitchFamily="50" charset="-128"/>
                <a:ea typeface="游ゴシック Medium" panose="020B0500000000000000" pitchFamily="50" charset="-128"/>
              </a:rPr>
              <a:t>イオンモール四条畷</a:t>
            </a:r>
          </a:p>
          <a:p>
            <a:pPr marL="285750" indent="-285750">
              <a:buClr>
                <a:schemeClr val="accent5">
                  <a:lumMod val="60000"/>
                  <a:lumOff val="40000"/>
                </a:schemeClr>
              </a:buClr>
              <a:buFont typeface="Wingdings" panose="05000000000000000000" pitchFamily="2" charset="2"/>
              <a:buChar char="l"/>
            </a:pPr>
            <a:r>
              <a:rPr lang="ja-JP" altLang="en-US" sz="1600" dirty="0">
                <a:latin typeface="游ゴシック Medium" panose="020B0500000000000000" pitchFamily="50" charset="-128"/>
                <a:ea typeface="游ゴシック Medium" panose="020B0500000000000000" pitchFamily="50" charset="-128"/>
              </a:rPr>
              <a:t>イオン高槻店</a:t>
            </a:r>
          </a:p>
          <a:p>
            <a:pPr marL="285750" indent="-285750">
              <a:buClr>
                <a:schemeClr val="accent5">
                  <a:lumMod val="60000"/>
                  <a:lumOff val="40000"/>
                </a:schemeClr>
              </a:buClr>
              <a:buFont typeface="Wingdings" panose="05000000000000000000" pitchFamily="2" charset="2"/>
              <a:buChar char="l"/>
            </a:pPr>
            <a:r>
              <a:rPr lang="ja-JP" altLang="en-US" sz="1600" dirty="0">
                <a:latin typeface="游ゴシック Medium" panose="020B0500000000000000" pitchFamily="50" charset="-128"/>
                <a:ea typeface="游ゴシック Medium" panose="020B0500000000000000" pitchFamily="50" charset="-128"/>
              </a:rPr>
              <a:t>イオンモール堺北花田</a:t>
            </a:r>
          </a:p>
          <a:p>
            <a:pPr marL="285750" indent="-285750">
              <a:buClr>
                <a:schemeClr val="accent5">
                  <a:lumMod val="60000"/>
                  <a:lumOff val="40000"/>
                </a:schemeClr>
              </a:buClr>
              <a:buFont typeface="Wingdings" panose="05000000000000000000" pitchFamily="2" charset="2"/>
              <a:buChar char="l"/>
            </a:pPr>
            <a:r>
              <a:rPr lang="ja-JP" altLang="en-US" sz="1600" dirty="0">
                <a:latin typeface="游ゴシック Medium" panose="020B0500000000000000" pitchFamily="50" charset="-128"/>
                <a:ea typeface="游ゴシック Medium" panose="020B0500000000000000" pitchFamily="50" charset="-128"/>
              </a:rPr>
              <a:t>イオン箕面店</a:t>
            </a:r>
          </a:p>
          <a:p>
            <a:pPr marL="285750" indent="-285750">
              <a:buClr>
                <a:schemeClr val="accent5">
                  <a:lumMod val="60000"/>
                  <a:lumOff val="40000"/>
                </a:schemeClr>
              </a:buClr>
              <a:buFont typeface="Wingdings" panose="05000000000000000000" pitchFamily="2" charset="2"/>
              <a:buChar char="l"/>
            </a:pPr>
            <a:r>
              <a:rPr lang="ja-JP" altLang="en-US" sz="1600" dirty="0">
                <a:latin typeface="游ゴシック Medium" panose="020B0500000000000000" pitchFamily="50" charset="-128"/>
                <a:ea typeface="游ゴシック Medium" panose="020B0500000000000000" pitchFamily="50" charset="-128"/>
              </a:rPr>
              <a:t>イオンモール日根野</a:t>
            </a:r>
            <a:r>
              <a:rPr lang="ja-JP" altLang="en-US" sz="1200" dirty="0">
                <a:latin typeface="游ゴシック Medium" panose="020B0500000000000000" pitchFamily="50" charset="-128"/>
                <a:ea typeface="游ゴシック Medium" panose="020B0500000000000000" pitchFamily="50" charset="-128"/>
              </a:rPr>
              <a:t>（イオン日根野店）</a:t>
            </a:r>
          </a:p>
          <a:p>
            <a:pPr marL="285750" indent="-285750">
              <a:buClr>
                <a:schemeClr val="accent5">
                  <a:lumMod val="60000"/>
                  <a:lumOff val="40000"/>
                </a:schemeClr>
              </a:buClr>
              <a:buFont typeface="Wingdings" panose="05000000000000000000" pitchFamily="2" charset="2"/>
              <a:buChar char="l"/>
            </a:pPr>
            <a:r>
              <a:rPr lang="ja-JP" altLang="en-US" sz="1600" dirty="0">
                <a:latin typeface="游ゴシック Medium" panose="020B0500000000000000" pitchFamily="50" charset="-128"/>
                <a:ea typeface="游ゴシック Medium" panose="020B0500000000000000" pitchFamily="50" charset="-128"/>
              </a:rPr>
              <a:t>イオンモール茨木</a:t>
            </a:r>
          </a:p>
          <a:p>
            <a:pPr marL="285750" indent="-285750">
              <a:buClr>
                <a:schemeClr val="accent5">
                  <a:lumMod val="60000"/>
                  <a:lumOff val="40000"/>
                </a:schemeClr>
              </a:buClr>
              <a:buFont typeface="Wingdings" panose="05000000000000000000" pitchFamily="2" charset="2"/>
              <a:buChar char="l"/>
            </a:pPr>
            <a:r>
              <a:rPr lang="ja-JP" altLang="en-US" sz="1600" dirty="0">
                <a:latin typeface="游ゴシック Medium" panose="020B0500000000000000" pitchFamily="50" charset="-128"/>
                <a:ea typeface="游ゴシック Medium" panose="020B0500000000000000" pitchFamily="50" charset="-128"/>
              </a:rPr>
              <a:t>イオンモール大日</a:t>
            </a:r>
          </a:p>
          <a:p>
            <a:pPr marL="285750" indent="-285750">
              <a:buClr>
                <a:schemeClr val="accent5">
                  <a:lumMod val="60000"/>
                  <a:lumOff val="40000"/>
                </a:schemeClr>
              </a:buClr>
              <a:buFont typeface="Wingdings" panose="05000000000000000000" pitchFamily="2" charset="2"/>
              <a:buChar char="l"/>
            </a:pPr>
            <a:r>
              <a:rPr lang="ja-JP" altLang="en-US" sz="1600" dirty="0">
                <a:latin typeface="游ゴシック Medium" panose="020B0500000000000000" pitchFamily="50" charset="-128"/>
                <a:ea typeface="游ゴシック Medium" panose="020B0500000000000000" pitchFamily="50" charset="-128"/>
              </a:rPr>
              <a:t>イオンモールりんくう泉南</a:t>
            </a:r>
          </a:p>
          <a:p>
            <a:pPr marL="285750" indent="-285750">
              <a:buClr>
                <a:schemeClr val="accent5">
                  <a:lumMod val="60000"/>
                  <a:lumOff val="40000"/>
                </a:schemeClr>
              </a:buClr>
              <a:buFont typeface="Wingdings" panose="05000000000000000000" pitchFamily="2" charset="2"/>
              <a:buChar char="l"/>
            </a:pPr>
            <a:r>
              <a:rPr lang="ja-JP" altLang="en-US" sz="1600" dirty="0">
                <a:latin typeface="游ゴシック Medium" panose="020B0500000000000000" pitchFamily="50" charset="-128"/>
                <a:ea typeface="游ゴシック Medium" panose="020B0500000000000000" pitchFamily="50" charset="-128"/>
              </a:rPr>
              <a:t>イオン東大阪店</a:t>
            </a:r>
          </a:p>
          <a:p>
            <a:pPr marL="285750" indent="-285750">
              <a:buClr>
                <a:schemeClr val="accent5">
                  <a:lumMod val="60000"/>
                  <a:lumOff val="40000"/>
                </a:schemeClr>
              </a:buClr>
              <a:buFont typeface="Wingdings" panose="05000000000000000000" pitchFamily="2" charset="2"/>
              <a:buChar char="l"/>
            </a:pPr>
            <a:r>
              <a:rPr lang="ja-JP" altLang="en-US" sz="1600" dirty="0">
                <a:latin typeface="游ゴシック Medium" panose="020B0500000000000000" pitchFamily="50" charset="-128"/>
                <a:ea typeface="游ゴシック Medium" panose="020B0500000000000000" pitchFamily="50" charset="-128"/>
              </a:rPr>
              <a:t>イオンモール鶴見緑地</a:t>
            </a:r>
          </a:p>
          <a:p>
            <a:pPr marL="285750" indent="-285750">
              <a:buClr>
                <a:schemeClr val="accent5">
                  <a:lumMod val="60000"/>
                  <a:lumOff val="40000"/>
                </a:schemeClr>
              </a:buClr>
              <a:buFont typeface="Wingdings" panose="05000000000000000000" pitchFamily="2" charset="2"/>
              <a:buChar char="l"/>
            </a:pPr>
            <a:r>
              <a:rPr lang="ja-JP" altLang="en-US" sz="1600" dirty="0">
                <a:latin typeface="游ゴシック Medium" panose="020B0500000000000000" pitchFamily="50" charset="-128"/>
                <a:ea typeface="游ゴシック Medium" panose="020B0500000000000000" pitchFamily="50" charset="-128"/>
              </a:rPr>
              <a:t>イオン喜連瓜破駅前店</a:t>
            </a:r>
          </a:p>
          <a:p>
            <a:pPr marL="285750" indent="-285750">
              <a:buClr>
                <a:schemeClr val="accent5">
                  <a:lumMod val="60000"/>
                  <a:lumOff val="40000"/>
                </a:schemeClr>
              </a:buClr>
              <a:buFont typeface="Wingdings" panose="05000000000000000000" pitchFamily="2" charset="2"/>
              <a:buChar char="l"/>
            </a:pPr>
            <a:r>
              <a:rPr lang="ja-JP" altLang="en-US" sz="1600" dirty="0">
                <a:latin typeface="游ゴシック Medium" panose="020B0500000000000000" pitchFamily="50" charset="-128"/>
                <a:ea typeface="游ゴシック Medium" panose="020B0500000000000000" pitchFamily="50" charset="-128"/>
              </a:rPr>
              <a:t>イオンモール大阪ドームシティ</a:t>
            </a:r>
          </a:p>
          <a:p>
            <a:pPr marL="285750" indent="-285750">
              <a:buClr>
                <a:schemeClr val="accent5">
                  <a:lumMod val="60000"/>
                  <a:lumOff val="40000"/>
                </a:schemeClr>
              </a:buClr>
              <a:buFont typeface="Wingdings" panose="05000000000000000000" pitchFamily="2" charset="2"/>
              <a:buChar char="l"/>
            </a:pPr>
            <a:r>
              <a:rPr lang="ja-JP" altLang="en-US" sz="1600" dirty="0">
                <a:latin typeface="游ゴシック Medium" panose="020B0500000000000000" pitchFamily="50" charset="-128"/>
                <a:ea typeface="游ゴシック Medium" panose="020B0500000000000000" pitchFamily="50" charset="-128"/>
              </a:rPr>
              <a:t>イオン貝塚店</a:t>
            </a:r>
          </a:p>
        </p:txBody>
      </p:sp>
      <p:pic>
        <p:nvPicPr>
          <p:cNvPr id="17" name="図 16">
            <a:extLst>
              <a:ext uri="{FF2B5EF4-FFF2-40B4-BE49-F238E27FC236}">
                <a16:creationId xmlns:a16="http://schemas.microsoft.com/office/drawing/2014/main" id="{48B49036-8276-4D98-B874-493FE2E9E5FF}"/>
              </a:ext>
            </a:extLst>
          </p:cNvPr>
          <p:cNvPicPr>
            <a:picLocks noChangeAspect="1"/>
          </p:cNvPicPr>
          <p:nvPr/>
        </p:nvPicPr>
        <p:blipFill>
          <a:blip r:embed="rId4"/>
          <a:stretch>
            <a:fillRect/>
          </a:stretch>
        </p:blipFill>
        <p:spPr>
          <a:xfrm>
            <a:off x="2743573" y="3080946"/>
            <a:ext cx="1712422" cy="1766455"/>
          </a:xfrm>
          <a:prstGeom prst="rect">
            <a:avLst/>
          </a:prstGeom>
        </p:spPr>
      </p:pic>
      <p:sp>
        <p:nvSpPr>
          <p:cNvPr id="18" name="正方形/長方形 17">
            <a:extLst>
              <a:ext uri="{FF2B5EF4-FFF2-40B4-BE49-F238E27FC236}">
                <a16:creationId xmlns:a16="http://schemas.microsoft.com/office/drawing/2014/main" id="{9564967E-A615-4B34-89A3-FE3EF3A01EDF}"/>
              </a:ext>
            </a:extLst>
          </p:cNvPr>
          <p:cNvSpPr/>
          <p:nvPr/>
        </p:nvSpPr>
        <p:spPr>
          <a:xfrm>
            <a:off x="3496917" y="4826140"/>
            <a:ext cx="1146973" cy="246221"/>
          </a:xfrm>
          <a:prstGeom prst="rect">
            <a:avLst/>
          </a:prstGeom>
        </p:spPr>
        <p:txBody>
          <a:bodyPr wrap="square">
            <a:spAutoFit/>
          </a:bodyPr>
          <a:lstStyle/>
          <a:p>
            <a:r>
              <a:rPr lang="en-US"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写真は参考</a:t>
            </a:r>
            <a:endParaRPr lang="en-US" altLang="ja-JP" sz="1000" dirty="0">
              <a:latin typeface="HG丸ｺﾞｼｯｸM-PRO" panose="020F0600000000000000" pitchFamily="50" charset="-128"/>
              <a:ea typeface="HG丸ｺﾞｼｯｸM-PRO" panose="020F0600000000000000" pitchFamily="50" charset="-128"/>
            </a:endParaRPr>
          </a:p>
        </p:txBody>
      </p:sp>
      <p:sp>
        <p:nvSpPr>
          <p:cNvPr id="19" name="正方形/長方形 18">
            <a:extLst>
              <a:ext uri="{FF2B5EF4-FFF2-40B4-BE49-F238E27FC236}">
                <a16:creationId xmlns:a16="http://schemas.microsoft.com/office/drawing/2014/main" id="{59C7EC6B-0A9F-4771-ABC3-66DB40DAA0EC}"/>
              </a:ext>
            </a:extLst>
          </p:cNvPr>
          <p:cNvSpPr/>
          <p:nvPr/>
        </p:nvSpPr>
        <p:spPr>
          <a:xfrm>
            <a:off x="6502482" y="2642492"/>
            <a:ext cx="1706621" cy="246221"/>
          </a:xfrm>
          <a:prstGeom prst="rect">
            <a:avLst/>
          </a:prstGeom>
        </p:spPr>
        <p:txBody>
          <a:bodyPr wrap="square">
            <a:spAutoFit/>
          </a:bodyPr>
          <a:lstStyle/>
          <a:p>
            <a:r>
              <a:rPr lang="en-US"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写真はりんくう泉南店</a:t>
            </a:r>
            <a:endParaRPr lang="en-US" altLang="ja-JP" sz="1000" dirty="0">
              <a:latin typeface="HG丸ｺﾞｼｯｸM-PRO" panose="020F0600000000000000" pitchFamily="50" charset="-128"/>
              <a:ea typeface="HG丸ｺﾞｼｯｸM-PRO" panose="020F0600000000000000" pitchFamily="50" charset="-128"/>
            </a:endParaRPr>
          </a:p>
        </p:txBody>
      </p:sp>
      <p:sp>
        <p:nvSpPr>
          <p:cNvPr id="20" name="テキスト ボックス 19">
            <a:extLst>
              <a:ext uri="{FF2B5EF4-FFF2-40B4-BE49-F238E27FC236}">
                <a16:creationId xmlns:a16="http://schemas.microsoft.com/office/drawing/2014/main" id="{ECF26432-426B-453A-89A1-C5B3F10A0217}"/>
              </a:ext>
            </a:extLst>
          </p:cNvPr>
          <p:cNvSpPr txBox="1"/>
          <p:nvPr/>
        </p:nvSpPr>
        <p:spPr>
          <a:xfrm>
            <a:off x="0" y="0"/>
            <a:ext cx="7596336" cy="400110"/>
          </a:xfrm>
          <a:prstGeom prst="rect">
            <a:avLst/>
          </a:prstGeom>
          <a:noFill/>
        </p:spPr>
        <p:txBody>
          <a:bodyPr wrap="square" rtlCol="0">
            <a:spAutoFit/>
          </a:bodyPr>
          <a:lstStyle/>
          <a:p>
            <a:r>
              <a:rPr lang="en-US" altLang="ja-JP" sz="14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充電インフラ</a:t>
            </a:r>
            <a:r>
              <a:rPr lang="ja-JP" altLang="en-US" sz="20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②パブリック充電／目的地充電の設置の考え方について</a:t>
            </a:r>
          </a:p>
        </p:txBody>
      </p:sp>
    </p:spTree>
    <p:extLst>
      <p:ext uri="{BB962C8B-B14F-4D97-AF65-F5344CB8AC3E}">
        <p14:creationId xmlns:p14="http://schemas.microsoft.com/office/powerpoint/2010/main" val="1381941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15</a:t>
            </a:fld>
            <a:endParaRPr kumimoji="1" lang="ja-JP" altLang="en-US"/>
          </a:p>
        </p:txBody>
      </p:sp>
      <p:graphicFrame>
        <p:nvGraphicFramePr>
          <p:cNvPr id="12" name="表 11"/>
          <p:cNvGraphicFramePr>
            <a:graphicFrameLocks noGrp="1"/>
          </p:cNvGraphicFramePr>
          <p:nvPr>
            <p:extLst>
              <p:ext uri="{D42A27DB-BD31-4B8C-83A1-F6EECF244321}">
                <p14:modId xmlns:p14="http://schemas.microsoft.com/office/powerpoint/2010/main" val="1651963781"/>
              </p:ext>
            </p:extLst>
          </p:nvPr>
        </p:nvGraphicFramePr>
        <p:xfrm>
          <a:off x="215517" y="2614792"/>
          <a:ext cx="8712967" cy="2902440"/>
        </p:xfrm>
        <a:graphic>
          <a:graphicData uri="http://schemas.openxmlformats.org/drawingml/2006/table">
            <a:tbl>
              <a:tblPr firstRow="1" bandRow="1">
                <a:tableStyleId>{2D5ABB26-0587-4C30-8999-92F81FD0307C}</a:tableStyleId>
              </a:tblPr>
              <a:tblGrid>
                <a:gridCol w="8712967">
                  <a:extLst>
                    <a:ext uri="{9D8B030D-6E8A-4147-A177-3AD203B41FA5}">
                      <a16:colId xmlns:a16="http://schemas.microsoft.com/office/drawing/2014/main" val="268226980"/>
                    </a:ext>
                  </a:extLst>
                </a:gridCol>
              </a:tblGrid>
              <a:tr h="228750">
                <a:tc>
                  <a:txBody>
                    <a:bodyPr/>
                    <a:lstStyle/>
                    <a:p>
                      <a:r>
                        <a:rPr kumimoji="1" lang="ja-JP" altLang="en-US" b="1" dirty="0">
                          <a:solidFill>
                            <a:schemeClr val="bg1">
                              <a:lumMod val="50000"/>
                            </a:schemeClr>
                          </a:solidFill>
                          <a:latin typeface="游ゴシック Medium" panose="020B0500000000000000" pitchFamily="50" charset="-128"/>
                          <a:ea typeface="游ゴシック Medium" panose="020B0500000000000000" pitchFamily="50" charset="-128"/>
                        </a:rPr>
                        <a:t>取組みの事例</a:t>
                      </a:r>
                    </a:p>
                  </a:txBody>
                  <a:tcPr marL="36000" marR="36000" marT="36000" marB="36000">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673275385"/>
                  </a:ext>
                </a:extLst>
              </a:tr>
              <a:tr h="1859482">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sz="1700" b="0" dirty="0">
                          <a:solidFill>
                            <a:prstClr val="black"/>
                          </a:solidFill>
                          <a:latin typeface="游ゴシック Medium" panose="020B0500000000000000" pitchFamily="50" charset="-128"/>
                          <a:ea typeface="游ゴシック Medium" panose="020B0500000000000000" pitchFamily="50" charset="-128"/>
                        </a:rPr>
                        <a:t>●集客施設、宿泊施設、公共施設の駐車場において、</a:t>
                      </a:r>
                      <a:r>
                        <a:rPr lang="en-US" altLang="ja-JP" sz="1700" b="0" dirty="0">
                          <a:solidFill>
                            <a:prstClr val="black"/>
                          </a:solidFill>
                          <a:latin typeface="游ゴシック Medium" panose="020B0500000000000000" pitchFamily="50" charset="-128"/>
                          <a:ea typeface="游ゴシック Medium" panose="020B0500000000000000" pitchFamily="50" charset="-128"/>
                        </a:rPr>
                        <a:t>EV</a:t>
                      </a:r>
                      <a:r>
                        <a:rPr lang="ja-JP" altLang="en-US" sz="1700" b="0" dirty="0">
                          <a:solidFill>
                            <a:prstClr val="black"/>
                          </a:solidFill>
                          <a:latin typeface="游ゴシック Medium" panose="020B0500000000000000" pitchFamily="50" charset="-128"/>
                          <a:ea typeface="游ゴシック Medium" panose="020B0500000000000000" pitchFamily="50" charset="-128"/>
                        </a:rPr>
                        <a:t>・</a:t>
                      </a:r>
                      <a:r>
                        <a:rPr lang="en-US" altLang="ja-JP" sz="1700" b="0" dirty="0">
                          <a:solidFill>
                            <a:prstClr val="black"/>
                          </a:solidFill>
                          <a:latin typeface="游ゴシック Medium" panose="020B0500000000000000" pitchFamily="50" charset="-128"/>
                          <a:ea typeface="游ゴシック Medium" panose="020B0500000000000000" pitchFamily="50" charset="-128"/>
                        </a:rPr>
                        <a:t>PHV</a:t>
                      </a:r>
                      <a:r>
                        <a:rPr lang="ja-JP" altLang="en-US" sz="1700" b="0" dirty="0">
                          <a:solidFill>
                            <a:prstClr val="black"/>
                          </a:solidFill>
                          <a:latin typeface="游ゴシック Medium" panose="020B0500000000000000" pitchFamily="50" charset="-128"/>
                          <a:ea typeface="游ゴシック Medium" panose="020B0500000000000000" pitchFamily="50" charset="-128"/>
                        </a:rPr>
                        <a:t>が利用しやすい環境を</a:t>
                      </a:r>
                      <a:r>
                        <a:rPr lang="en-US" altLang="ja-JP" sz="1700" b="0" dirty="0">
                          <a:solidFill>
                            <a:prstClr val="black"/>
                          </a:solidFill>
                          <a:latin typeface="游ゴシック Medium" panose="020B0500000000000000" pitchFamily="50" charset="-128"/>
                          <a:ea typeface="游ゴシック Medium" panose="020B0500000000000000" pitchFamily="50" charset="-128"/>
                        </a:rPr>
                        <a:t/>
                      </a:r>
                      <a:br>
                        <a:rPr lang="en-US" altLang="ja-JP" sz="1700" b="0" dirty="0">
                          <a:solidFill>
                            <a:prstClr val="black"/>
                          </a:solidFill>
                          <a:latin typeface="游ゴシック Medium" panose="020B0500000000000000" pitchFamily="50" charset="-128"/>
                          <a:ea typeface="游ゴシック Medium" panose="020B0500000000000000" pitchFamily="50" charset="-128"/>
                        </a:rPr>
                      </a:br>
                      <a:r>
                        <a:rPr lang="ja-JP" altLang="en-US" sz="1700" b="0" dirty="0">
                          <a:solidFill>
                            <a:prstClr val="black"/>
                          </a:solidFill>
                          <a:latin typeface="游ゴシック Medium" panose="020B0500000000000000" pitchFamily="50" charset="-128"/>
                          <a:ea typeface="游ゴシック Medium" panose="020B0500000000000000" pitchFamily="50" charset="-128"/>
                        </a:rPr>
                        <a:t>　整備する努力義務を創設する（複数台の充電設備の設置や</a:t>
                      </a:r>
                      <a:r>
                        <a:rPr lang="en-US" altLang="ja-JP" sz="1700" b="0" dirty="0">
                          <a:solidFill>
                            <a:prstClr val="black"/>
                          </a:solidFill>
                          <a:latin typeface="游ゴシック Medium" panose="020B0500000000000000" pitchFamily="50" charset="-128"/>
                          <a:ea typeface="游ゴシック Medium" panose="020B0500000000000000" pitchFamily="50" charset="-128"/>
                        </a:rPr>
                        <a:t>EV</a:t>
                      </a:r>
                      <a:r>
                        <a:rPr lang="ja-JP" altLang="en-US" sz="1700" b="0" dirty="0">
                          <a:solidFill>
                            <a:prstClr val="black"/>
                          </a:solidFill>
                          <a:latin typeface="游ゴシック Medium" panose="020B0500000000000000" pitchFamily="50" charset="-128"/>
                          <a:ea typeface="游ゴシック Medium" panose="020B0500000000000000" pitchFamily="50" charset="-128"/>
                        </a:rPr>
                        <a:t>・</a:t>
                      </a:r>
                      <a:r>
                        <a:rPr lang="en-US" altLang="ja-JP" sz="1700" b="0" dirty="0">
                          <a:solidFill>
                            <a:prstClr val="black"/>
                          </a:solidFill>
                          <a:latin typeface="游ゴシック Medium" panose="020B0500000000000000" pitchFamily="50" charset="-128"/>
                          <a:ea typeface="游ゴシック Medium" panose="020B0500000000000000" pitchFamily="50" charset="-128"/>
                        </a:rPr>
                        <a:t>PHV</a:t>
                      </a:r>
                      <a:r>
                        <a:rPr lang="ja-JP" altLang="en-US" sz="1700" b="0" dirty="0">
                          <a:solidFill>
                            <a:prstClr val="black"/>
                          </a:solidFill>
                          <a:latin typeface="游ゴシック Medium" panose="020B0500000000000000" pitchFamily="50" charset="-128"/>
                          <a:ea typeface="游ゴシック Medium" panose="020B0500000000000000" pitchFamily="50" charset="-128"/>
                        </a:rPr>
                        <a:t>専用駐車スペース</a:t>
                      </a:r>
                      <a:r>
                        <a:rPr lang="en-US" altLang="ja-JP" sz="1700" b="0" dirty="0">
                          <a:solidFill>
                            <a:prstClr val="black"/>
                          </a:solidFill>
                          <a:latin typeface="游ゴシック Medium" panose="020B0500000000000000" pitchFamily="50" charset="-128"/>
                          <a:ea typeface="游ゴシック Medium" panose="020B0500000000000000" pitchFamily="50" charset="-128"/>
                        </a:rPr>
                        <a:t/>
                      </a:r>
                      <a:br>
                        <a:rPr lang="en-US" altLang="ja-JP" sz="1700" b="0" dirty="0">
                          <a:solidFill>
                            <a:prstClr val="black"/>
                          </a:solidFill>
                          <a:latin typeface="游ゴシック Medium" panose="020B0500000000000000" pitchFamily="50" charset="-128"/>
                          <a:ea typeface="游ゴシック Medium" panose="020B0500000000000000" pitchFamily="50" charset="-128"/>
                        </a:rPr>
                      </a:br>
                      <a:r>
                        <a:rPr lang="ja-JP" altLang="en-US" sz="1700" b="0" dirty="0">
                          <a:solidFill>
                            <a:prstClr val="black"/>
                          </a:solidFill>
                          <a:latin typeface="游ゴシック Medium" panose="020B0500000000000000" pitchFamily="50" charset="-128"/>
                          <a:ea typeface="游ゴシック Medium" panose="020B0500000000000000" pitchFamily="50" charset="-128"/>
                        </a:rPr>
                        <a:t>　の確保など）。</a:t>
                      </a:r>
                      <a:endParaRPr lang="en-US" altLang="ja-JP" sz="1700" b="0" dirty="0">
                        <a:solidFill>
                          <a:prstClr val="black"/>
                        </a:solidFill>
                        <a:latin typeface="游ゴシック Medium" panose="020B0500000000000000" pitchFamily="50" charset="-128"/>
                        <a:ea typeface="游ゴシック Medium" panose="020B05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sz="1700" b="0" dirty="0">
                          <a:solidFill>
                            <a:prstClr val="black"/>
                          </a:solidFill>
                          <a:latin typeface="游ゴシック Medium" panose="020B0500000000000000" pitchFamily="50" charset="-128"/>
                          <a:ea typeface="游ゴシック Medium" panose="020B0500000000000000" pitchFamily="50" charset="-128"/>
                        </a:rPr>
                        <a:t>●集客施設や宿泊施設の関連団体や行政機関などで構成される「大</a:t>
                      </a:r>
                      <a:r>
                        <a:rPr lang="en-US" altLang="ja-JP" sz="1700" b="0" dirty="0">
                          <a:solidFill>
                            <a:prstClr val="black"/>
                          </a:solidFill>
                          <a:latin typeface="游ゴシック Medium" panose="020B0500000000000000" pitchFamily="50" charset="-128"/>
                          <a:ea typeface="游ゴシック Medium" panose="020B0500000000000000" pitchFamily="50" charset="-128"/>
                        </a:rPr>
                        <a:t/>
                      </a:r>
                      <a:br>
                        <a:rPr lang="en-US" altLang="ja-JP" sz="1700" b="0" dirty="0">
                          <a:solidFill>
                            <a:prstClr val="black"/>
                          </a:solidFill>
                          <a:latin typeface="游ゴシック Medium" panose="020B0500000000000000" pitchFamily="50" charset="-128"/>
                          <a:ea typeface="游ゴシック Medium" panose="020B0500000000000000" pitchFamily="50" charset="-128"/>
                        </a:rPr>
                      </a:br>
                      <a:r>
                        <a:rPr lang="ja-JP" altLang="en-US" sz="1700" b="0" dirty="0">
                          <a:solidFill>
                            <a:prstClr val="black"/>
                          </a:solidFill>
                          <a:latin typeface="游ゴシック Medium" panose="020B0500000000000000" pitchFamily="50" charset="-128"/>
                          <a:ea typeface="游ゴシック Medium" panose="020B0500000000000000" pitchFamily="50" charset="-128"/>
                        </a:rPr>
                        <a:t>　阪エコカー協働普及サポートネット」において、各種情報共有を</a:t>
                      </a:r>
                      <a:r>
                        <a:rPr lang="en-US" altLang="ja-JP" sz="1700" b="0" dirty="0">
                          <a:solidFill>
                            <a:prstClr val="black"/>
                          </a:solidFill>
                          <a:latin typeface="游ゴシック Medium" panose="020B0500000000000000" pitchFamily="50" charset="-128"/>
                          <a:ea typeface="游ゴシック Medium" panose="020B0500000000000000" pitchFamily="50" charset="-128"/>
                        </a:rPr>
                        <a:t/>
                      </a:r>
                      <a:br>
                        <a:rPr lang="en-US" altLang="ja-JP" sz="1700" b="0" dirty="0">
                          <a:solidFill>
                            <a:prstClr val="black"/>
                          </a:solidFill>
                          <a:latin typeface="游ゴシック Medium" panose="020B0500000000000000" pitchFamily="50" charset="-128"/>
                          <a:ea typeface="游ゴシック Medium" panose="020B0500000000000000" pitchFamily="50" charset="-128"/>
                        </a:rPr>
                      </a:br>
                      <a:r>
                        <a:rPr lang="ja-JP" altLang="en-US" sz="1700" b="0" dirty="0">
                          <a:solidFill>
                            <a:prstClr val="black"/>
                          </a:solidFill>
                          <a:latin typeface="游ゴシック Medium" panose="020B0500000000000000" pitchFamily="50" charset="-128"/>
                          <a:ea typeface="游ゴシック Medium" panose="020B0500000000000000" pitchFamily="50" charset="-128"/>
                        </a:rPr>
                        <a:t>　図り、官民が連携して</a:t>
                      </a:r>
                      <a:r>
                        <a:rPr lang="en-US" altLang="ja-JP" sz="1700" b="0" dirty="0">
                          <a:solidFill>
                            <a:prstClr val="black"/>
                          </a:solidFill>
                          <a:latin typeface="游ゴシック Medium" panose="020B0500000000000000" pitchFamily="50" charset="-128"/>
                          <a:ea typeface="游ゴシック Medium" panose="020B0500000000000000" pitchFamily="50" charset="-128"/>
                        </a:rPr>
                        <a:t>EV</a:t>
                      </a:r>
                      <a:r>
                        <a:rPr lang="ja-JP" altLang="en-US" sz="1700" b="0" dirty="0">
                          <a:solidFill>
                            <a:prstClr val="black"/>
                          </a:solidFill>
                          <a:latin typeface="游ゴシック Medium" panose="020B0500000000000000" pitchFamily="50" charset="-128"/>
                          <a:ea typeface="游ゴシック Medium" panose="020B0500000000000000" pitchFamily="50" charset="-128"/>
                        </a:rPr>
                        <a:t>・</a:t>
                      </a:r>
                      <a:r>
                        <a:rPr lang="en-US" altLang="ja-JP" sz="1700" b="0" dirty="0">
                          <a:solidFill>
                            <a:prstClr val="black"/>
                          </a:solidFill>
                          <a:latin typeface="游ゴシック Medium" panose="020B0500000000000000" pitchFamily="50" charset="-128"/>
                          <a:ea typeface="游ゴシック Medium" panose="020B0500000000000000" pitchFamily="50" charset="-128"/>
                        </a:rPr>
                        <a:t>PHV</a:t>
                      </a:r>
                      <a:r>
                        <a:rPr lang="ja-JP" altLang="en-US" sz="1700" b="0" dirty="0">
                          <a:solidFill>
                            <a:prstClr val="black"/>
                          </a:solidFill>
                          <a:latin typeface="游ゴシック Medium" panose="020B0500000000000000" pitchFamily="50" charset="-128"/>
                          <a:ea typeface="游ゴシック Medium" panose="020B0500000000000000" pitchFamily="50" charset="-128"/>
                        </a:rPr>
                        <a:t>を利用しやすい環境整備を</a:t>
                      </a:r>
                      <a:r>
                        <a:rPr lang="ja-JP" altLang="en-US" sz="1700" b="0" dirty="0" err="1">
                          <a:solidFill>
                            <a:prstClr val="black"/>
                          </a:solidFill>
                          <a:latin typeface="游ゴシック Medium" panose="020B0500000000000000" pitchFamily="50" charset="-128"/>
                          <a:ea typeface="游ゴシック Medium" panose="020B0500000000000000" pitchFamily="50" charset="-128"/>
                        </a:rPr>
                        <a:t>促進す</a:t>
                      </a:r>
                      <a:r>
                        <a:rPr lang="en-US" altLang="ja-JP" sz="1700" b="0" dirty="0">
                          <a:solidFill>
                            <a:prstClr val="black"/>
                          </a:solidFill>
                          <a:latin typeface="游ゴシック Medium" panose="020B0500000000000000" pitchFamily="50" charset="-128"/>
                          <a:ea typeface="游ゴシック Medium" panose="020B0500000000000000" pitchFamily="50" charset="-128"/>
                        </a:rPr>
                        <a:t/>
                      </a:r>
                      <a:br>
                        <a:rPr lang="en-US" altLang="ja-JP" sz="1700" b="0" dirty="0">
                          <a:solidFill>
                            <a:prstClr val="black"/>
                          </a:solidFill>
                          <a:latin typeface="游ゴシック Medium" panose="020B0500000000000000" pitchFamily="50" charset="-128"/>
                          <a:ea typeface="游ゴシック Medium" panose="020B0500000000000000" pitchFamily="50" charset="-128"/>
                        </a:rPr>
                      </a:br>
                      <a:r>
                        <a:rPr lang="ja-JP" altLang="en-US" sz="1700" b="0" dirty="0">
                          <a:solidFill>
                            <a:prstClr val="black"/>
                          </a:solidFill>
                          <a:latin typeface="游ゴシック Medium" panose="020B0500000000000000" pitchFamily="50" charset="-128"/>
                          <a:ea typeface="游ゴシック Medium" panose="020B0500000000000000" pitchFamily="50" charset="-128"/>
                        </a:rPr>
                        <a:t>　る。</a:t>
                      </a:r>
                      <a:endParaRPr lang="en-US" altLang="ja-JP" sz="1700" b="0" dirty="0">
                        <a:solidFill>
                          <a:srgbClr val="FF0000"/>
                        </a:solidFill>
                        <a:latin typeface="游ゴシック Medium" panose="020B0500000000000000" pitchFamily="50" charset="-128"/>
                        <a:ea typeface="游ゴシック Medium" panose="020B05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sz="1700" b="0" dirty="0">
                          <a:solidFill>
                            <a:prstClr val="black"/>
                          </a:solidFill>
                          <a:latin typeface="游ゴシック Medium" panose="020B0500000000000000" pitchFamily="50" charset="-128"/>
                          <a:ea typeface="游ゴシック Medium" panose="020B0500000000000000" pitchFamily="50" charset="-128"/>
                        </a:rPr>
                        <a:t>●従業員駐車場での設置（ワークプレースチャージング）を促進</a:t>
                      </a:r>
                      <a:r>
                        <a:rPr lang="en-US" altLang="ja-JP" sz="1700" b="0" dirty="0">
                          <a:solidFill>
                            <a:prstClr val="black"/>
                          </a:solidFill>
                          <a:latin typeface="游ゴシック Medium" panose="020B0500000000000000" pitchFamily="50" charset="-128"/>
                          <a:ea typeface="游ゴシック Medium" panose="020B0500000000000000" pitchFamily="50" charset="-128"/>
                        </a:rPr>
                        <a:t/>
                      </a:r>
                      <a:br>
                        <a:rPr lang="en-US" altLang="ja-JP" sz="1700" b="0" dirty="0">
                          <a:solidFill>
                            <a:prstClr val="black"/>
                          </a:solidFill>
                          <a:latin typeface="游ゴシック Medium" panose="020B0500000000000000" pitchFamily="50" charset="-128"/>
                          <a:ea typeface="游ゴシック Medium" panose="020B0500000000000000" pitchFamily="50" charset="-128"/>
                        </a:rPr>
                      </a:br>
                      <a:r>
                        <a:rPr lang="ja-JP" altLang="en-US" sz="1700" b="0" dirty="0">
                          <a:solidFill>
                            <a:prstClr val="black"/>
                          </a:solidFill>
                          <a:latin typeface="游ゴシック Medium" panose="020B0500000000000000" pitchFamily="50" charset="-128"/>
                          <a:ea typeface="游ゴシック Medium" panose="020B0500000000000000" pitchFamily="50" charset="-128"/>
                        </a:rPr>
                        <a:t>　する</a:t>
                      </a:r>
                      <a:r>
                        <a:rPr lang="ja-JP" altLang="en-US" sz="1700" b="0" dirty="0">
                          <a:solidFill>
                            <a:schemeClr val="tx1"/>
                          </a:solidFill>
                          <a:latin typeface="游ゴシック Medium" panose="020B0500000000000000" pitchFamily="50" charset="-128"/>
                          <a:ea typeface="游ゴシック Medium" panose="020B0500000000000000" pitchFamily="50" charset="-128"/>
                        </a:rPr>
                        <a:t>。</a:t>
                      </a:r>
                      <a:endParaRPr lang="en-US" altLang="ja-JP" sz="1700" b="0" dirty="0">
                        <a:solidFill>
                          <a:prstClr val="black"/>
                        </a:solidFill>
                        <a:latin typeface="游ゴシック Medium" panose="020B0500000000000000" pitchFamily="50" charset="-128"/>
                        <a:ea typeface="游ゴシック Medium" panose="020B0500000000000000" pitchFamily="50" charset="-128"/>
                      </a:endParaRPr>
                    </a:p>
                  </a:txBody>
                  <a:tcPr marL="36000" marR="36000" marT="36000" marB="36000">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1073094742"/>
                  </a:ext>
                </a:extLst>
              </a:tr>
            </a:tbl>
          </a:graphicData>
        </a:graphic>
      </p:graphicFrame>
      <p:sp>
        <p:nvSpPr>
          <p:cNvPr id="20" name="正方形/長方形 19"/>
          <p:cNvSpPr/>
          <p:nvPr/>
        </p:nvSpPr>
        <p:spPr>
          <a:xfrm>
            <a:off x="298135" y="537327"/>
            <a:ext cx="8601809" cy="195556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108000" bIns="36000" rtlCol="0" anchor="ctr"/>
          <a:lstStyle/>
          <a:p>
            <a:pPr>
              <a:spcAft>
                <a:spcPts val="600"/>
              </a:spcAft>
            </a:pPr>
            <a:r>
              <a:rPr lang="ja-JP" altLang="en-US" sz="1600" b="1" u="sng" dirty="0">
                <a:solidFill>
                  <a:schemeClr val="tx1"/>
                </a:solidFill>
                <a:latin typeface="Meiryo UI" panose="020B0604030504040204" pitchFamily="50" charset="-128"/>
                <a:ea typeface="Meiryo UI" panose="020B0604030504040204" pitchFamily="50" charset="-128"/>
              </a:rPr>
              <a:t>基本的な考え方</a:t>
            </a:r>
            <a:endParaRPr lang="en-US" altLang="ja-JP" sz="1600" dirty="0">
              <a:solidFill>
                <a:schemeClr val="tx1"/>
              </a:solidFill>
              <a:latin typeface="Meiryo UI" panose="020B0604030504040204" pitchFamily="50" charset="-128"/>
              <a:ea typeface="Meiryo UI" panose="020B0604030504040204" pitchFamily="50" charset="-128"/>
            </a:endParaRPr>
          </a:p>
          <a:p>
            <a:pPr marL="360000" indent="-720000">
              <a:spcAft>
                <a:spcPts val="600"/>
              </a:spcAft>
            </a:pPr>
            <a:r>
              <a:rPr lang="ja-JP" altLang="en-US" sz="1600" dirty="0">
                <a:solidFill>
                  <a:schemeClr val="tx1"/>
                </a:solidFill>
                <a:latin typeface="Meiryo UI" panose="020B0604030504040204" pitchFamily="50" charset="-128"/>
                <a:ea typeface="Meiryo UI" panose="020B0604030504040204" pitchFamily="50" charset="-128"/>
              </a:rPr>
              <a:t>　○</a:t>
            </a:r>
            <a:r>
              <a:rPr lang="ja-JP" altLang="en-US" sz="1600" b="1" dirty="0">
                <a:solidFill>
                  <a:schemeClr val="tx1"/>
                </a:solidFill>
                <a:latin typeface="Meiryo UI" panose="020B0604030504040204" pitchFamily="50" charset="-128"/>
                <a:ea typeface="Meiryo UI" panose="020B0604030504040204" pitchFamily="50" charset="-128"/>
              </a:rPr>
              <a:t>数時間程度</a:t>
            </a:r>
            <a:r>
              <a:rPr lang="ja-JP" altLang="en-US" sz="1600" dirty="0">
                <a:solidFill>
                  <a:schemeClr val="tx1"/>
                </a:solidFill>
                <a:latin typeface="Meiryo UI" panose="020B0604030504040204" pitchFamily="50" charset="-128"/>
                <a:ea typeface="Meiryo UI" panose="020B0604030504040204" pitchFamily="50" charset="-128"/>
              </a:rPr>
              <a:t>駐車する集客施設、宿泊施設、公共施設等の駐車場において、</a:t>
            </a:r>
            <a:r>
              <a:rPr lang="ja-JP" altLang="en-US" sz="1600" b="1" dirty="0">
                <a:solidFill>
                  <a:schemeClr val="tx1"/>
                </a:solidFill>
                <a:latin typeface="Meiryo UI" panose="020B0604030504040204" pitchFamily="50" charset="-128"/>
                <a:ea typeface="Meiryo UI" panose="020B0604030504040204" pitchFamily="50" charset="-128"/>
              </a:rPr>
              <a:t>駐車時間を活用した</a:t>
            </a:r>
            <a:r>
              <a:rPr lang="en-US" altLang="ja-JP" sz="1600" b="1" dirty="0">
                <a:solidFill>
                  <a:schemeClr val="tx1"/>
                </a:solidFill>
                <a:latin typeface="Meiryo UI" panose="020B0604030504040204" pitchFamily="50" charset="-128"/>
                <a:ea typeface="Meiryo UI" panose="020B0604030504040204" pitchFamily="50" charset="-128"/>
              </a:rPr>
              <a:t/>
            </a:r>
            <a:br>
              <a:rPr lang="en-US" altLang="ja-JP" sz="1600" b="1" dirty="0">
                <a:solidFill>
                  <a:schemeClr val="tx1"/>
                </a:solidFill>
                <a:latin typeface="Meiryo UI" panose="020B0604030504040204" pitchFamily="50" charset="-128"/>
                <a:ea typeface="Meiryo UI" panose="020B0604030504040204" pitchFamily="50" charset="-128"/>
              </a:rPr>
            </a:br>
            <a:r>
              <a:rPr lang="ja-JP" altLang="en-US" sz="1600" b="1" dirty="0">
                <a:solidFill>
                  <a:schemeClr val="tx1"/>
                </a:solidFill>
                <a:latin typeface="Meiryo UI" panose="020B0604030504040204" pitchFamily="50" charset="-128"/>
                <a:ea typeface="Meiryo UI" panose="020B0604030504040204" pitchFamily="50" charset="-128"/>
              </a:rPr>
              <a:t>継ぎ足し充電を目的として充電設備を設置することが必要</a:t>
            </a:r>
            <a:r>
              <a:rPr lang="ja-JP" altLang="en-US" sz="1600" dirty="0">
                <a:solidFill>
                  <a:schemeClr val="tx1"/>
                </a:solidFill>
                <a:latin typeface="Meiryo UI" panose="020B0604030504040204" pitchFamily="50" charset="-128"/>
                <a:ea typeface="Meiryo UI" panose="020B0604030504040204" pitchFamily="50" charset="-128"/>
              </a:rPr>
              <a:t>である。</a:t>
            </a:r>
            <a:endParaRPr lang="en-US" altLang="ja-JP" sz="1600" dirty="0">
              <a:solidFill>
                <a:schemeClr val="tx1"/>
              </a:solidFill>
              <a:latin typeface="Meiryo UI" panose="020B0604030504040204" pitchFamily="50" charset="-128"/>
              <a:ea typeface="Meiryo UI" panose="020B0604030504040204" pitchFamily="50" charset="-128"/>
            </a:endParaRPr>
          </a:p>
          <a:p>
            <a:pPr marL="360000" indent="-720000">
              <a:spcAft>
                <a:spcPts val="600"/>
              </a:spcAft>
            </a:pPr>
            <a:r>
              <a:rPr lang="ja-JP" altLang="en-US" sz="1600" dirty="0">
                <a:solidFill>
                  <a:schemeClr val="tx1"/>
                </a:solidFill>
                <a:latin typeface="Meiryo UI" panose="020B0604030504040204" pitchFamily="50" charset="-128"/>
                <a:ea typeface="Meiryo UI" panose="020B0604030504040204" pitchFamily="50" charset="-128"/>
              </a:rPr>
              <a:t>　○集合住宅周辺等の施設や従業員駐車場など、</a:t>
            </a:r>
            <a:r>
              <a:rPr lang="ja-JP" altLang="en-US" sz="1600" b="1" dirty="0">
                <a:solidFill>
                  <a:schemeClr val="tx1"/>
                </a:solidFill>
                <a:latin typeface="Meiryo UI" panose="020B0604030504040204" pitchFamily="50" charset="-128"/>
                <a:ea typeface="Meiryo UI" panose="020B0604030504040204" pitchFamily="50" charset="-128"/>
              </a:rPr>
              <a:t>自宅で基礎充電できない</a:t>
            </a:r>
            <a:r>
              <a:rPr lang="en-US" altLang="ja-JP" sz="1600" b="1" dirty="0">
                <a:solidFill>
                  <a:schemeClr val="tx1"/>
                </a:solidFill>
                <a:latin typeface="Meiryo UI" panose="020B0604030504040204" pitchFamily="50" charset="-128"/>
                <a:ea typeface="Meiryo UI" panose="020B0604030504040204" pitchFamily="50" charset="-128"/>
              </a:rPr>
              <a:t>EV</a:t>
            </a:r>
            <a:r>
              <a:rPr lang="ja-JP" altLang="en-US" sz="1600" b="1" dirty="0">
                <a:solidFill>
                  <a:schemeClr val="tx1"/>
                </a:solidFill>
                <a:latin typeface="Meiryo UI" panose="020B0604030504040204" pitchFamily="50" charset="-128"/>
                <a:ea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rPr>
              <a:t>PHV</a:t>
            </a:r>
            <a:r>
              <a:rPr lang="ja-JP" altLang="en-US" sz="1600" b="1" dirty="0">
                <a:solidFill>
                  <a:schemeClr val="tx1"/>
                </a:solidFill>
                <a:latin typeface="Meiryo UI" panose="020B0604030504040204" pitchFamily="50" charset="-128"/>
                <a:ea typeface="Meiryo UI" panose="020B0604030504040204" pitchFamily="50" charset="-128"/>
              </a:rPr>
              <a:t>が長時間駐車する場所</a:t>
            </a:r>
            <a:r>
              <a:rPr lang="ja-JP" altLang="en-US" sz="1600" dirty="0">
                <a:solidFill>
                  <a:schemeClr val="tx1"/>
                </a:solidFill>
                <a:latin typeface="Meiryo UI" panose="020B0604030504040204" pitchFamily="50" charset="-128"/>
                <a:ea typeface="Meiryo UI" panose="020B0604030504040204" pitchFamily="50" charset="-128"/>
              </a:rPr>
              <a:t>において、</a:t>
            </a:r>
            <a:r>
              <a:rPr lang="ja-JP" altLang="en-US" sz="1600" b="1" dirty="0">
                <a:solidFill>
                  <a:schemeClr val="tx1"/>
                </a:solidFill>
                <a:latin typeface="Meiryo UI" panose="020B0604030504040204" pitchFamily="50" charset="-128"/>
                <a:ea typeface="Meiryo UI" panose="020B0604030504040204" pitchFamily="50" charset="-128"/>
              </a:rPr>
              <a:t>基礎充電の代替として利用できる充電設備の設置を促進</a:t>
            </a:r>
            <a:r>
              <a:rPr lang="ja-JP" altLang="en-US" sz="1600" dirty="0">
                <a:solidFill>
                  <a:schemeClr val="tx1"/>
                </a:solidFill>
                <a:latin typeface="Meiryo UI" panose="020B0604030504040204" pitchFamily="50" charset="-128"/>
                <a:ea typeface="Meiryo UI" panose="020B0604030504040204" pitchFamily="50" charset="-128"/>
              </a:rPr>
              <a:t>することが適当である。</a:t>
            </a:r>
            <a:endParaRPr lang="en-US" altLang="ja-JP" sz="1600" dirty="0">
              <a:solidFill>
                <a:schemeClr val="tx1"/>
              </a:solidFill>
              <a:latin typeface="Meiryo UI" panose="020B0604030504040204" pitchFamily="50" charset="-128"/>
              <a:ea typeface="Meiryo UI" panose="020B0604030504040204" pitchFamily="50" charset="-128"/>
            </a:endParaRPr>
          </a:p>
          <a:p>
            <a:pPr marL="360000" indent="-720000">
              <a:spcAft>
                <a:spcPts val="600"/>
              </a:spcAft>
            </a:pPr>
            <a:r>
              <a:rPr lang="ja-JP" altLang="en-US" sz="1600" b="1" dirty="0">
                <a:solidFill>
                  <a:schemeClr val="tx1"/>
                </a:solidFill>
                <a:latin typeface="Meiryo UI" panose="020B0604030504040204" pitchFamily="50" charset="-128"/>
                <a:ea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充電待ち解消のため</a:t>
            </a:r>
            <a:r>
              <a:rPr lang="ja-JP" altLang="en-US" sz="1600" b="1" dirty="0">
                <a:solidFill>
                  <a:schemeClr val="tx1"/>
                </a:solidFill>
                <a:latin typeface="Meiryo UI" panose="020B0604030504040204" pitchFamily="50" charset="-128"/>
                <a:ea typeface="Meiryo UI" panose="020B0604030504040204" pitchFamily="50" charset="-128"/>
              </a:rPr>
              <a:t>複数台の導入を推進</a:t>
            </a:r>
            <a:r>
              <a:rPr lang="ja-JP" altLang="en-US" sz="1600" dirty="0">
                <a:solidFill>
                  <a:schemeClr val="tx1"/>
                </a:solidFill>
                <a:latin typeface="Meiryo UI" panose="020B0604030504040204" pitchFamily="50" charset="-128"/>
                <a:ea typeface="Meiryo UI" panose="020B0604030504040204" pitchFamily="50" charset="-128"/>
              </a:rPr>
              <a:t>していくことが適当である。</a:t>
            </a:r>
            <a:r>
              <a:rPr lang="en-US" altLang="ja-JP" sz="1600" dirty="0">
                <a:solidFill>
                  <a:schemeClr val="tx1"/>
                </a:solidFill>
                <a:latin typeface="Meiryo UI" panose="020B0604030504040204" pitchFamily="50" charset="-128"/>
                <a:ea typeface="Meiryo UI" panose="020B0604030504040204" pitchFamily="50" charset="-128"/>
              </a:rPr>
              <a:t/>
            </a:r>
            <a:br>
              <a:rPr lang="en-US" altLang="ja-JP" sz="1600" dirty="0">
                <a:solidFill>
                  <a:schemeClr val="tx1"/>
                </a:solidFill>
                <a:latin typeface="Meiryo UI" panose="020B0604030504040204" pitchFamily="50" charset="-128"/>
                <a:ea typeface="Meiryo UI" panose="020B0604030504040204" pitchFamily="50" charset="-128"/>
              </a:rPr>
            </a:br>
            <a:r>
              <a:rPr lang="ja-JP" altLang="en-US" sz="16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ただし、複数設置にあたっては、充電による電力負荷の集中に注意が必要。</a:t>
            </a:r>
            <a:endParaRPr lang="ja-JP" altLang="en-US" sz="1600" dirty="0">
              <a:solidFill>
                <a:schemeClr val="tx1"/>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988D5840-3DE3-4A69-8688-6D35127988FB}"/>
              </a:ext>
            </a:extLst>
          </p:cNvPr>
          <p:cNvSpPr/>
          <p:nvPr/>
        </p:nvSpPr>
        <p:spPr>
          <a:xfrm>
            <a:off x="6615664" y="5150468"/>
            <a:ext cx="2631638" cy="430887"/>
          </a:xfrm>
          <a:prstGeom prst="rect">
            <a:avLst/>
          </a:prstGeom>
        </p:spPr>
        <p:txBody>
          <a:bodyPr wrap="square">
            <a:spAutoFit/>
          </a:bodyPr>
          <a:lstStyle/>
          <a:p>
            <a:pPr algn="ctr"/>
            <a:r>
              <a:rPr lang="ja-JP" altLang="en-US" sz="1100" dirty="0">
                <a:latin typeface="HG丸ｺﾞｼｯｸM-PRO" panose="020F0600000000000000" pitchFamily="50" charset="-128"/>
                <a:ea typeface="HG丸ｺﾞｼｯｸM-PRO" panose="020F0600000000000000" pitchFamily="50" charset="-128"/>
              </a:rPr>
              <a:t>従業員駐車場への充電設備設置</a:t>
            </a:r>
            <a:endParaRPr lang="en-US" altLang="ja-JP" sz="1100" dirty="0">
              <a:latin typeface="HG丸ｺﾞｼｯｸM-PRO" panose="020F0600000000000000" pitchFamily="50" charset="-128"/>
              <a:ea typeface="HG丸ｺﾞｼｯｸM-PRO" panose="020F0600000000000000" pitchFamily="50" charset="-128"/>
            </a:endParaRPr>
          </a:p>
          <a:p>
            <a:pPr algn="ctr"/>
            <a:r>
              <a:rPr lang="ja-JP" altLang="en-US" sz="1100" dirty="0">
                <a:latin typeface="HG丸ｺﾞｼｯｸM-PRO" panose="020F0600000000000000" pitchFamily="50" charset="-128"/>
                <a:ea typeface="HG丸ｺﾞｼｯｸM-PRO" panose="020F0600000000000000" pitchFamily="50" charset="-128"/>
              </a:rPr>
              <a:t>（出典）三菱自動車工業（株）</a:t>
            </a:r>
            <a:r>
              <a:rPr lang="en-US" altLang="ja-JP" sz="1100" dirty="0">
                <a:latin typeface="HG丸ｺﾞｼｯｸM-PRO" panose="020F0600000000000000" pitchFamily="50" charset="-128"/>
                <a:ea typeface="HG丸ｺﾞｼｯｸM-PRO" panose="020F0600000000000000" pitchFamily="50" charset="-128"/>
              </a:rPr>
              <a:t>HP</a:t>
            </a:r>
            <a:endParaRPr lang="ja-JP" altLang="en-US" sz="1100" dirty="0">
              <a:latin typeface="HG丸ｺﾞｼｯｸM-PRO" panose="020F0600000000000000" pitchFamily="50" charset="-128"/>
              <a:ea typeface="HG丸ｺﾞｼｯｸM-PRO" panose="020F0600000000000000" pitchFamily="50" charset="-128"/>
            </a:endParaRPr>
          </a:p>
        </p:txBody>
      </p:sp>
      <p:pic>
        <p:nvPicPr>
          <p:cNvPr id="16" name="図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636" y="3578696"/>
            <a:ext cx="2095695" cy="1571772"/>
          </a:xfrm>
          <a:prstGeom prst="rect">
            <a:avLst/>
          </a:prstGeom>
        </p:spPr>
      </p:pic>
      <p:sp>
        <p:nvSpPr>
          <p:cNvPr id="9" name="角丸四角形 8"/>
          <p:cNvSpPr/>
          <p:nvPr/>
        </p:nvSpPr>
        <p:spPr>
          <a:xfrm>
            <a:off x="377534" y="5677947"/>
            <a:ext cx="8388932" cy="1063421"/>
          </a:xfrm>
          <a:prstGeom prst="roundRect">
            <a:avLst>
              <a:gd name="adj" fmla="val 5578"/>
            </a:avLst>
          </a:prstGeom>
          <a:noFill/>
          <a:ln w="127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r>
              <a:rPr lang="ja-JP" altLang="en-US" sz="1400" b="1" dirty="0">
                <a:solidFill>
                  <a:prstClr val="black"/>
                </a:solidFill>
                <a:latin typeface="HG丸ｺﾞｼｯｸM-PRO" panose="020F0600000000000000" pitchFamily="50" charset="-128"/>
                <a:ea typeface="HG丸ｺﾞｼｯｸM-PRO" panose="020F0600000000000000" pitchFamily="50" charset="-128"/>
              </a:rPr>
              <a:t>（参考）神奈川県条例</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marL="177800" lvl="0" indent="-177800"/>
            <a:r>
              <a:rPr lang="ja-JP" altLang="en-US" sz="1400" dirty="0">
                <a:solidFill>
                  <a:prstClr val="black"/>
                </a:solidFill>
                <a:latin typeface="HG丸ｺﾞｼｯｸM-PRO" panose="020F0600000000000000" pitchFamily="50" charset="-128"/>
                <a:ea typeface="HG丸ｺﾞｼｯｸM-PRO" panose="020F0600000000000000" pitchFamily="50" charset="-128"/>
              </a:rPr>
              <a:t>　県及び自動車駐車場を設置し、又は管理する者その他の規則で定める者は、電気自動車（専ら電気を</a:t>
            </a:r>
            <a:r>
              <a:rPr lang="en-US" altLang="ja-JP" sz="1400" dirty="0">
                <a:solidFill>
                  <a:prstClr val="black"/>
                </a:solidFill>
                <a:latin typeface="HG丸ｺﾞｼｯｸM-PRO" panose="020F0600000000000000" pitchFamily="50" charset="-128"/>
                <a:ea typeface="HG丸ｺﾞｼｯｸM-PRO" panose="020F0600000000000000" pitchFamily="50" charset="-128"/>
              </a:rPr>
              <a:t/>
            </a:r>
            <a:br>
              <a:rPr lang="en-US" altLang="ja-JP" sz="1400" dirty="0">
                <a:solidFill>
                  <a:prstClr val="black"/>
                </a:solidFill>
                <a:latin typeface="HG丸ｺﾞｼｯｸM-PRO" panose="020F0600000000000000" pitchFamily="50" charset="-128"/>
                <a:ea typeface="HG丸ｺﾞｼｯｸM-PRO" panose="020F0600000000000000" pitchFamily="50" charset="-128"/>
              </a:rPr>
            </a:br>
            <a:r>
              <a:rPr lang="ja-JP" altLang="en-US" sz="1400" dirty="0">
                <a:solidFill>
                  <a:prstClr val="black"/>
                </a:solidFill>
                <a:latin typeface="HG丸ｺﾞｼｯｸM-PRO" panose="020F0600000000000000" pitchFamily="50" charset="-128"/>
                <a:ea typeface="HG丸ｺﾞｼｯｸM-PRO" panose="020F0600000000000000" pitchFamily="50" charset="-128"/>
              </a:rPr>
              <a:t>動力源とする自動車をいう。） その他の温室効果ガスの排出の量がより少ない自動車等の普及及び当該自動車等を利用しやすい環境の整備に努めなければならない。</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1" name="テキスト ボックス 10">
            <a:extLst>
              <a:ext uri="{FF2B5EF4-FFF2-40B4-BE49-F238E27FC236}">
                <a16:creationId xmlns:a16="http://schemas.microsoft.com/office/drawing/2014/main" id="{ECF26432-426B-453A-89A1-C5B3F10A0217}"/>
              </a:ext>
            </a:extLst>
          </p:cNvPr>
          <p:cNvSpPr txBox="1"/>
          <p:nvPr/>
        </p:nvSpPr>
        <p:spPr>
          <a:xfrm>
            <a:off x="0" y="0"/>
            <a:ext cx="7596336" cy="400110"/>
          </a:xfrm>
          <a:prstGeom prst="rect">
            <a:avLst/>
          </a:prstGeom>
          <a:noFill/>
        </p:spPr>
        <p:txBody>
          <a:bodyPr wrap="square" rtlCol="0">
            <a:spAutoFit/>
          </a:bodyPr>
          <a:lstStyle/>
          <a:p>
            <a:r>
              <a:rPr lang="en-US" altLang="ja-JP" sz="14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充電インフラ</a:t>
            </a:r>
            <a:r>
              <a:rPr lang="ja-JP" altLang="en-US" sz="20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②パブリック充電／目的地充電の設置の考え方について</a:t>
            </a:r>
          </a:p>
        </p:txBody>
      </p:sp>
    </p:spTree>
    <p:extLst>
      <p:ext uri="{BB962C8B-B14F-4D97-AF65-F5344CB8AC3E}">
        <p14:creationId xmlns:p14="http://schemas.microsoft.com/office/powerpoint/2010/main" val="2917526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106" y="917177"/>
            <a:ext cx="4304902" cy="4600055"/>
          </a:xfrm>
          <a:prstGeom prst="rect">
            <a:avLst/>
          </a:prstGeom>
        </p:spPr>
      </p:pic>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16</a:t>
            </a:fld>
            <a:endParaRPr kumimoji="1" lang="ja-JP" altLang="en-US"/>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9176" y="1709402"/>
            <a:ext cx="1230639" cy="904882"/>
          </a:xfrm>
          <a:prstGeom prst="rect">
            <a:avLst/>
          </a:prstGeom>
        </p:spPr>
      </p:pic>
      <p:sp>
        <p:nvSpPr>
          <p:cNvPr id="5" name="正方形/長方形 4"/>
          <p:cNvSpPr/>
          <p:nvPr/>
        </p:nvSpPr>
        <p:spPr>
          <a:xfrm>
            <a:off x="4489541" y="937295"/>
            <a:ext cx="4572000" cy="907941"/>
          </a:xfrm>
          <a:prstGeom prst="rect">
            <a:avLst/>
          </a:prstGeom>
        </p:spPr>
        <p:txBody>
          <a:bodyPr>
            <a:spAutoFit/>
          </a:bodyPr>
          <a:lstStyle/>
          <a:p>
            <a:pPr marL="285750" indent="-285750">
              <a:spcAft>
                <a:spcPts val="600"/>
              </a:spcAft>
              <a:buClr>
                <a:schemeClr val="accent3">
                  <a:lumMod val="60000"/>
                  <a:lumOff val="40000"/>
                </a:schemeClr>
              </a:buClr>
              <a:buFont typeface="Wingdings" panose="05000000000000000000" pitchFamily="2" charset="2"/>
              <a:buChar char="l"/>
            </a:pPr>
            <a:r>
              <a:rPr lang="en-US" altLang="ja-JP" sz="1600" dirty="0">
                <a:latin typeface="游ゴシック Medium" panose="020B0500000000000000" pitchFamily="50" charset="-128"/>
                <a:ea typeface="游ゴシック Medium" panose="020B0500000000000000" pitchFamily="50" charset="-128"/>
              </a:rPr>
              <a:t>200V</a:t>
            </a:r>
            <a:r>
              <a:rPr lang="ja-JP" altLang="en-US" sz="1600" dirty="0">
                <a:latin typeface="游ゴシック Medium" panose="020B0500000000000000" pitchFamily="50" charset="-128"/>
                <a:ea typeface="游ゴシック Medium" panose="020B0500000000000000" pitchFamily="50" charset="-128"/>
              </a:rPr>
              <a:t>普通充電では、</a:t>
            </a:r>
            <a:r>
              <a:rPr lang="en-US" altLang="ja-JP" sz="1600" dirty="0">
                <a:latin typeface="游ゴシック Medium" panose="020B0500000000000000" pitchFamily="50" charset="-128"/>
                <a:ea typeface="游ゴシック Medium" panose="020B0500000000000000" pitchFamily="50" charset="-128"/>
              </a:rPr>
              <a:t>40kWh</a:t>
            </a:r>
            <a:r>
              <a:rPr lang="ja-JP" altLang="en-US" sz="1600" dirty="0">
                <a:latin typeface="游ゴシック Medium" panose="020B0500000000000000" pitchFamily="50" charset="-128"/>
                <a:ea typeface="游ゴシック Medium" panose="020B0500000000000000" pitchFamily="50" charset="-128"/>
              </a:rPr>
              <a:t>バッテリーの</a:t>
            </a:r>
            <a:r>
              <a:rPr lang="en-US" altLang="ja-JP" sz="1600" dirty="0">
                <a:latin typeface="游ゴシック Medium" panose="020B0500000000000000" pitchFamily="50" charset="-128"/>
                <a:ea typeface="游ゴシック Medium" panose="020B0500000000000000" pitchFamily="50" charset="-128"/>
              </a:rPr>
              <a:t/>
            </a:r>
            <a:br>
              <a:rPr lang="en-US" altLang="ja-JP" sz="1600" dirty="0">
                <a:latin typeface="游ゴシック Medium" panose="020B0500000000000000" pitchFamily="50" charset="-128"/>
                <a:ea typeface="游ゴシック Medium" panose="020B0500000000000000" pitchFamily="50" charset="-128"/>
              </a:rPr>
            </a:br>
            <a:r>
              <a:rPr lang="ja-JP" altLang="en-US" sz="1600" dirty="0">
                <a:latin typeface="游ゴシック Medium" panose="020B0500000000000000" pitchFamily="50" charset="-128"/>
                <a:ea typeface="游ゴシック Medium" panose="020B0500000000000000" pitchFamily="50" charset="-128"/>
              </a:rPr>
              <a:t>フル充電に約８時間。</a:t>
            </a:r>
          </a:p>
          <a:p>
            <a:pPr marL="285750" indent="-285750">
              <a:spcAft>
                <a:spcPts val="600"/>
              </a:spcAft>
              <a:buClr>
                <a:schemeClr val="accent3">
                  <a:lumMod val="60000"/>
                  <a:lumOff val="40000"/>
                </a:schemeClr>
              </a:buClr>
              <a:buFont typeface="Wingdings" panose="05000000000000000000" pitchFamily="2" charset="2"/>
              <a:buChar char="l"/>
            </a:pPr>
            <a:r>
              <a:rPr lang="ja-JP" altLang="en-US" sz="1600" dirty="0">
                <a:latin typeface="游ゴシック Medium" panose="020B0500000000000000" pitchFamily="50" charset="-128"/>
                <a:ea typeface="游ゴシック Medium" panose="020B0500000000000000" pitchFamily="50" charset="-128"/>
              </a:rPr>
              <a:t>急速充電では、</a:t>
            </a:r>
            <a:r>
              <a:rPr lang="en-US" altLang="ja-JP" sz="1600" dirty="0">
                <a:latin typeface="游ゴシック Medium" panose="020B0500000000000000" pitchFamily="50" charset="-128"/>
                <a:ea typeface="游ゴシック Medium" panose="020B0500000000000000" pitchFamily="50" charset="-128"/>
              </a:rPr>
              <a:t>80</a:t>
            </a:r>
            <a:r>
              <a:rPr lang="ja-JP" altLang="en-US" sz="1600" dirty="0">
                <a:latin typeface="游ゴシック Medium" panose="020B0500000000000000" pitchFamily="50" charset="-128"/>
                <a:ea typeface="游ゴシック Medium" panose="020B0500000000000000" pitchFamily="50" charset="-128"/>
              </a:rPr>
              <a:t>％充電に</a:t>
            </a:r>
            <a:r>
              <a:rPr lang="en-US" altLang="ja-JP" sz="1600" dirty="0">
                <a:latin typeface="游ゴシック Medium" panose="020B0500000000000000" pitchFamily="50" charset="-128"/>
                <a:ea typeface="游ゴシック Medium" panose="020B0500000000000000" pitchFamily="50" charset="-128"/>
              </a:rPr>
              <a:t>30</a:t>
            </a:r>
            <a:r>
              <a:rPr lang="ja-JP" altLang="en-US" sz="1600" dirty="0">
                <a:latin typeface="游ゴシック Medium" panose="020B0500000000000000" pitchFamily="50" charset="-128"/>
                <a:ea typeface="游ゴシック Medium" panose="020B0500000000000000" pitchFamily="50" charset="-128"/>
              </a:rPr>
              <a:t>～</a:t>
            </a:r>
            <a:r>
              <a:rPr lang="en-US" altLang="ja-JP" sz="1600" dirty="0">
                <a:latin typeface="游ゴシック Medium" panose="020B0500000000000000" pitchFamily="50" charset="-128"/>
                <a:ea typeface="游ゴシック Medium" panose="020B0500000000000000" pitchFamily="50" charset="-128"/>
              </a:rPr>
              <a:t>60</a:t>
            </a:r>
            <a:r>
              <a:rPr lang="ja-JP" altLang="en-US" sz="1600" dirty="0">
                <a:latin typeface="游ゴシック Medium" panose="020B0500000000000000" pitchFamily="50" charset="-128"/>
                <a:ea typeface="游ゴシック Medium" panose="020B0500000000000000" pitchFamily="50" charset="-128"/>
              </a:rPr>
              <a:t>分程度。</a:t>
            </a:r>
            <a:endParaRPr lang="en-US" altLang="ja-JP" sz="1600" dirty="0">
              <a:latin typeface="游ゴシック Medium" panose="020B0500000000000000" pitchFamily="50" charset="-128"/>
              <a:ea typeface="游ゴシック Medium" panose="020B0500000000000000" pitchFamily="50" charset="-128"/>
            </a:endParaRPr>
          </a:p>
        </p:txBody>
      </p:sp>
      <p:graphicFrame>
        <p:nvGraphicFramePr>
          <p:cNvPr id="29" name="表 28"/>
          <p:cNvGraphicFramePr>
            <a:graphicFrameLocks noGrp="1"/>
          </p:cNvGraphicFramePr>
          <p:nvPr>
            <p:extLst>
              <p:ext uri="{D42A27DB-BD31-4B8C-83A1-F6EECF244321}">
                <p14:modId xmlns:p14="http://schemas.microsoft.com/office/powerpoint/2010/main" val="444458289"/>
              </p:ext>
            </p:extLst>
          </p:nvPr>
        </p:nvGraphicFramePr>
        <p:xfrm>
          <a:off x="4751546" y="3475452"/>
          <a:ext cx="4047991" cy="2019120"/>
        </p:xfrm>
        <a:graphic>
          <a:graphicData uri="http://schemas.openxmlformats.org/drawingml/2006/table">
            <a:tbl>
              <a:tblPr firstRow="1" bandRow="1">
                <a:tableStyleId>{F5AB1C69-6EDB-4FF4-983F-18BD219EF322}</a:tableStyleId>
              </a:tblPr>
              <a:tblGrid>
                <a:gridCol w="2030496">
                  <a:extLst>
                    <a:ext uri="{9D8B030D-6E8A-4147-A177-3AD203B41FA5}">
                      <a16:colId xmlns:a16="http://schemas.microsoft.com/office/drawing/2014/main" val="927667812"/>
                    </a:ext>
                  </a:extLst>
                </a:gridCol>
                <a:gridCol w="936104">
                  <a:extLst>
                    <a:ext uri="{9D8B030D-6E8A-4147-A177-3AD203B41FA5}">
                      <a16:colId xmlns:a16="http://schemas.microsoft.com/office/drawing/2014/main" val="3989842232"/>
                    </a:ext>
                  </a:extLst>
                </a:gridCol>
                <a:gridCol w="1081391">
                  <a:extLst>
                    <a:ext uri="{9D8B030D-6E8A-4147-A177-3AD203B41FA5}">
                      <a16:colId xmlns:a16="http://schemas.microsoft.com/office/drawing/2014/main" val="3074517093"/>
                    </a:ext>
                  </a:extLst>
                </a:gridCol>
              </a:tblGrid>
              <a:tr h="392912">
                <a:tc>
                  <a:txBody>
                    <a:bodyPr/>
                    <a:lstStyle/>
                    <a:p>
                      <a:pPr algn="ctr"/>
                      <a:r>
                        <a:rPr kumimoji="1" lang="ja-JP" altLang="en-US" sz="1600" dirty="0">
                          <a:latin typeface="游ゴシック Medium" panose="020B0500000000000000" pitchFamily="50" charset="-128"/>
                          <a:ea typeface="游ゴシック Medium" panose="020B0500000000000000" pitchFamily="50" charset="-128"/>
                        </a:rPr>
                        <a:t>定休日</a:t>
                      </a:r>
                    </a:p>
                  </a:txBody>
                  <a:tcPr anchor="ctr"/>
                </a:tc>
                <a:tc>
                  <a:txBody>
                    <a:bodyPr/>
                    <a:lstStyle/>
                    <a:p>
                      <a:pPr algn="ctr"/>
                      <a:r>
                        <a:rPr kumimoji="1" lang="ja-JP" altLang="en-US" sz="1600" dirty="0">
                          <a:latin typeface="游ゴシック Medium" panose="020B0500000000000000" pitchFamily="50" charset="-128"/>
                          <a:ea typeface="游ゴシック Medium" panose="020B0500000000000000" pitchFamily="50" charset="-128"/>
                        </a:rPr>
                        <a:t>箇所数</a:t>
                      </a:r>
                    </a:p>
                  </a:txBody>
                  <a:tcPr anchor="ctr"/>
                </a:tc>
                <a:tc>
                  <a:txBody>
                    <a:bodyPr/>
                    <a:lstStyle/>
                    <a:p>
                      <a:pPr algn="ctr"/>
                      <a:r>
                        <a:rPr kumimoji="1" lang="ja-JP" altLang="en-US" sz="1600" dirty="0">
                          <a:latin typeface="游ゴシック Medium" panose="020B0500000000000000" pitchFamily="50" charset="-128"/>
                          <a:ea typeface="游ゴシック Medium" panose="020B0500000000000000" pitchFamily="50" charset="-128"/>
                        </a:rPr>
                        <a:t>全体に占める割合</a:t>
                      </a:r>
                    </a:p>
                  </a:txBody>
                  <a:tcPr anchor="ctr"/>
                </a:tc>
                <a:extLst>
                  <a:ext uri="{0D108BD9-81ED-4DB2-BD59-A6C34878D82A}">
                    <a16:rowId xmlns:a16="http://schemas.microsoft.com/office/drawing/2014/main" val="670294068"/>
                  </a:ext>
                </a:extLst>
              </a:tr>
              <a:tr h="360000">
                <a:tc>
                  <a:txBody>
                    <a:bodyPr/>
                    <a:lstStyle/>
                    <a:p>
                      <a:r>
                        <a:rPr kumimoji="1" lang="ja-JP" altLang="en-US" sz="1600" strike="noStrike" baseline="0" dirty="0">
                          <a:latin typeface="游ゴシック Medium" panose="020B0500000000000000" pitchFamily="50" charset="-128"/>
                          <a:ea typeface="游ゴシック Medium" panose="020B0500000000000000" pitchFamily="50" charset="-128"/>
                        </a:rPr>
                        <a:t>なし</a:t>
                      </a:r>
                      <a:endParaRPr kumimoji="1" lang="ja-JP" altLang="en-US" sz="1600" strike="noStrike" baseline="30000" dirty="0">
                        <a:latin typeface="游ゴシック Medium" panose="020B0500000000000000" pitchFamily="50" charset="-128"/>
                        <a:ea typeface="游ゴシック Medium" panose="020B0500000000000000" pitchFamily="50" charset="-128"/>
                      </a:endParaRP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158</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67%</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extLst>
                  <a:ext uri="{0D108BD9-81ED-4DB2-BD59-A6C34878D82A}">
                    <a16:rowId xmlns:a16="http://schemas.microsoft.com/office/drawing/2014/main" val="2295421499"/>
                  </a:ext>
                </a:extLst>
              </a:tr>
              <a:tr h="360000">
                <a:tc>
                  <a:txBody>
                    <a:bodyPr/>
                    <a:lstStyle/>
                    <a:p>
                      <a:r>
                        <a:rPr kumimoji="1" lang="ja-JP" altLang="en-US" sz="1600" dirty="0">
                          <a:latin typeface="游ゴシック Medium" panose="020B0500000000000000" pitchFamily="50" charset="-128"/>
                          <a:ea typeface="游ゴシック Medium" panose="020B0500000000000000" pitchFamily="50" charset="-128"/>
                        </a:rPr>
                        <a:t>土日休・年末年始等</a:t>
                      </a: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18</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8%</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extLst>
                  <a:ext uri="{0D108BD9-81ED-4DB2-BD59-A6C34878D82A}">
                    <a16:rowId xmlns:a16="http://schemas.microsoft.com/office/drawing/2014/main" val="1307430807"/>
                  </a:ext>
                </a:extLst>
              </a:tr>
              <a:tr h="360000">
                <a:tc>
                  <a:txBody>
                    <a:bodyPr/>
                    <a:lstStyle/>
                    <a:p>
                      <a:r>
                        <a:rPr kumimoji="1" lang="ja-JP" altLang="en-US" sz="1600" dirty="0">
                          <a:latin typeface="游ゴシック Medium" panose="020B0500000000000000" pitchFamily="50" charset="-128"/>
                          <a:ea typeface="游ゴシック Medium" panose="020B0500000000000000" pitchFamily="50" charset="-128"/>
                        </a:rPr>
                        <a:t>土日以外の曜日</a:t>
                      </a: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34</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14%</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extLst>
                  <a:ext uri="{0D108BD9-81ED-4DB2-BD59-A6C34878D82A}">
                    <a16:rowId xmlns:a16="http://schemas.microsoft.com/office/drawing/2014/main" val="3185883207"/>
                  </a:ext>
                </a:extLst>
              </a:tr>
              <a:tr h="360000">
                <a:tc>
                  <a:txBody>
                    <a:bodyPr/>
                    <a:lstStyle/>
                    <a:p>
                      <a:r>
                        <a:rPr kumimoji="1" lang="ja-JP" altLang="en-US" sz="1600" dirty="0">
                          <a:latin typeface="游ゴシック Medium" panose="020B0500000000000000" pitchFamily="50" charset="-128"/>
                          <a:ea typeface="游ゴシック Medium" panose="020B0500000000000000" pitchFamily="50" charset="-128"/>
                        </a:rPr>
                        <a:t>不定休・不明</a:t>
                      </a: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27</a:t>
                      </a:r>
                      <a:endParaRPr kumimoji="1" lang="ja-JP" altLang="en-US" sz="1600" dirty="0">
                        <a:latin typeface="游ゴシック Medium" panose="020B0500000000000000" pitchFamily="50" charset="-128"/>
                        <a:ea typeface="游ゴシック Medium" panose="020B0500000000000000" pitchFamily="50" charset="-128"/>
                      </a:endParaRPr>
                    </a:p>
                  </a:txBody>
                  <a:tcPr anchor="ctr"/>
                </a:tc>
                <a:tc>
                  <a:txBody>
                    <a:bodyPr/>
                    <a:lstStyle/>
                    <a:p>
                      <a:pPr algn="ctr"/>
                      <a:r>
                        <a:rPr kumimoji="1" lang="en-US" altLang="ja-JP" sz="1600" dirty="0">
                          <a:latin typeface="游ゴシック Medium" panose="020B0500000000000000" pitchFamily="50" charset="-128"/>
                          <a:ea typeface="游ゴシック Medium" panose="020B0500000000000000" pitchFamily="50" charset="-128"/>
                        </a:rPr>
                        <a:t>11%</a:t>
                      </a:r>
                    </a:p>
                  </a:txBody>
                  <a:tcPr anchor="ctr"/>
                </a:tc>
                <a:extLst>
                  <a:ext uri="{0D108BD9-81ED-4DB2-BD59-A6C34878D82A}">
                    <a16:rowId xmlns:a16="http://schemas.microsoft.com/office/drawing/2014/main" val="3167019847"/>
                  </a:ext>
                </a:extLst>
              </a:tr>
            </a:tbl>
          </a:graphicData>
        </a:graphic>
      </p:graphicFrame>
      <p:sp>
        <p:nvSpPr>
          <p:cNvPr id="30" name="テキスト ボックス 29"/>
          <p:cNvSpPr txBox="1"/>
          <p:nvPr/>
        </p:nvSpPr>
        <p:spPr>
          <a:xfrm>
            <a:off x="4739671" y="5468974"/>
            <a:ext cx="4321870" cy="461665"/>
          </a:xfrm>
          <a:prstGeom prst="rect">
            <a:avLst/>
          </a:prstGeom>
          <a:noFill/>
        </p:spPr>
        <p:txBody>
          <a:bodyPr wrap="square" rtlCol="0">
            <a:spAutoFit/>
          </a:bodyPr>
          <a:lstStyle/>
          <a:p>
            <a:r>
              <a:rPr kumimoji="1" lang="en-US" altLang="ja-JP" sz="1200" dirty="0">
                <a:latin typeface="游ゴシック Medium" panose="020B0500000000000000" pitchFamily="50" charset="-128"/>
                <a:ea typeface="游ゴシック Medium" panose="020B0500000000000000" pitchFamily="50" charset="-128"/>
              </a:rPr>
              <a:t>※</a:t>
            </a:r>
            <a:r>
              <a:rPr kumimoji="1" lang="ja-JP" altLang="en-US" sz="1200" dirty="0">
                <a:latin typeface="游ゴシック Medium" panose="020B0500000000000000" pitchFamily="50" charset="-128"/>
                <a:ea typeface="游ゴシック Medium" panose="020B0500000000000000" pitchFamily="50" charset="-128"/>
              </a:rPr>
              <a:t>「定休日なし」のうち、</a:t>
            </a:r>
            <a:r>
              <a:rPr kumimoji="1" lang="en-US" altLang="ja-JP" sz="1200" dirty="0">
                <a:latin typeface="游ゴシック Medium" panose="020B0500000000000000" pitchFamily="50" charset="-128"/>
                <a:ea typeface="游ゴシック Medium" panose="020B0500000000000000" pitchFamily="50" charset="-128"/>
              </a:rPr>
              <a:t>81</a:t>
            </a:r>
            <a:r>
              <a:rPr kumimoji="1" lang="ja-JP" altLang="en-US" sz="1200" dirty="0">
                <a:latin typeface="游ゴシック Medium" panose="020B0500000000000000" pitchFamily="50" charset="-128"/>
                <a:ea typeface="游ゴシック Medium" panose="020B0500000000000000" pitchFamily="50" charset="-128"/>
              </a:rPr>
              <a:t>％が</a:t>
            </a:r>
            <a:r>
              <a:rPr kumimoji="1" lang="en-US" altLang="ja-JP" sz="1200" dirty="0">
                <a:latin typeface="游ゴシック Medium" panose="020B0500000000000000" pitchFamily="50" charset="-128"/>
                <a:ea typeface="游ゴシック Medium" panose="020B0500000000000000" pitchFamily="50" charset="-128"/>
              </a:rPr>
              <a:t>24</a:t>
            </a:r>
            <a:r>
              <a:rPr kumimoji="1" lang="ja-JP" altLang="en-US" sz="1200" dirty="0">
                <a:latin typeface="游ゴシック Medium" panose="020B0500000000000000" pitchFamily="50" charset="-128"/>
                <a:ea typeface="游ゴシック Medium" panose="020B0500000000000000" pitchFamily="50" charset="-128"/>
              </a:rPr>
              <a:t>時間利用可</a:t>
            </a:r>
            <a:endParaRPr kumimoji="1" lang="en-US" altLang="ja-JP" sz="1200" dirty="0">
              <a:latin typeface="游ゴシック Medium" panose="020B0500000000000000" pitchFamily="50" charset="-128"/>
              <a:ea typeface="游ゴシック Medium" panose="020B0500000000000000" pitchFamily="50" charset="-128"/>
            </a:endParaRPr>
          </a:p>
          <a:p>
            <a:r>
              <a:rPr kumimoji="1" lang="ja-JP" altLang="en-US" sz="1200" dirty="0">
                <a:latin typeface="游ゴシック Medium" panose="020B0500000000000000" pitchFamily="50" charset="-128"/>
                <a:ea typeface="游ゴシック Medium" panose="020B0500000000000000" pitchFamily="50" charset="-128"/>
              </a:rPr>
              <a:t>　（府域の急速充電施設の約</a:t>
            </a:r>
            <a:r>
              <a:rPr kumimoji="1" lang="en-US" altLang="ja-JP" sz="1200" dirty="0">
                <a:latin typeface="游ゴシック Medium" panose="020B0500000000000000" pitchFamily="50" charset="-128"/>
                <a:ea typeface="游ゴシック Medium" panose="020B0500000000000000" pitchFamily="50" charset="-128"/>
              </a:rPr>
              <a:t>54</a:t>
            </a:r>
            <a:r>
              <a:rPr kumimoji="1" lang="ja-JP" altLang="en-US" sz="1200" dirty="0">
                <a:latin typeface="游ゴシック Medium" panose="020B0500000000000000" pitchFamily="50" charset="-128"/>
                <a:ea typeface="游ゴシック Medium" panose="020B0500000000000000" pitchFamily="50" charset="-128"/>
              </a:rPr>
              <a:t>％が無休</a:t>
            </a:r>
            <a:r>
              <a:rPr kumimoji="1" lang="en-US" altLang="ja-JP" sz="1200" dirty="0">
                <a:latin typeface="游ゴシック Medium" panose="020B0500000000000000" pitchFamily="50" charset="-128"/>
                <a:ea typeface="游ゴシック Medium" panose="020B0500000000000000" pitchFamily="50" charset="-128"/>
              </a:rPr>
              <a:t>24</a:t>
            </a:r>
            <a:r>
              <a:rPr kumimoji="1" lang="ja-JP" altLang="en-US" sz="1200" dirty="0">
                <a:latin typeface="游ゴシック Medium" panose="020B0500000000000000" pitchFamily="50" charset="-128"/>
                <a:ea typeface="游ゴシック Medium" panose="020B0500000000000000" pitchFamily="50" charset="-128"/>
              </a:rPr>
              <a:t>時間利用可）</a:t>
            </a:r>
          </a:p>
        </p:txBody>
      </p:sp>
      <p:sp>
        <p:nvSpPr>
          <p:cNvPr id="32" name="テキスト ボックス 31">
            <a:extLst>
              <a:ext uri="{FF2B5EF4-FFF2-40B4-BE49-F238E27FC236}">
                <a16:creationId xmlns:a16="http://schemas.microsoft.com/office/drawing/2014/main" id="{45430870-B568-42DD-9E25-C47A34854CA0}"/>
              </a:ext>
            </a:extLst>
          </p:cNvPr>
          <p:cNvSpPr txBox="1"/>
          <p:nvPr/>
        </p:nvSpPr>
        <p:spPr>
          <a:xfrm>
            <a:off x="111139" y="620688"/>
            <a:ext cx="3524757" cy="369332"/>
          </a:xfrm>
          <a:prstGeom prst="rect">
            <a:avLst/>
          </a:prstGeom>
          <a:noFill/>
        </p:spPr>
        <p:txBody>
          <a:bodyPr wrap="square">
            <a:spAutoFit/>
          </a:bodyPr>
          <a:lstStyle/>
          <a:p>
            <a:pPr>
              <a:spcBef>
                <a:spcPts val="600"/>
              </a:spcBef>
            </a:pPr>
            <a:r>
              <a:rPr lang="en-US" altLang="ja-JP" b="1" dirty="0">
                <a:latin typeface="游ゴシック Medium" panose="020B0500000000000000" pitchFamily="50" charset="-128"/>
                <a:ea typeface="游ゴシック Medium" panose="020B0500000000000000" pitchFamily="50" charset="-128"/>
              </a:rPr>
              <a:t>(</a:t>
            </a:r>
            <a:r>
              <a:rPr lang="ja-JP" altLang="en-US" b="1" dirty="0">
                <a:latin typeface="游ゴシック Medium" panose="020B0500000000000000" pitchFamily="50" charset="-128"/>
                <a:ea typeface="游ゴシック Medium" panose="020B0500000000000000" pitchFamily="50" charset="-128"/>
              </a:rPr>
              <a:t>１</a:t>
            </a:r>
            <a:r>
              <a:rPr lang="en-US" altLang="ja-JP" b="1" dirty="0">
                <a:latin typeface="游ゴシック Medium" panose="020B0500000000000000" pitchFamily="50" charset="-128"/>
                <a:ea typeface="游ゴシック Medium" panose="020B0500000000000000" pitchFamily="50" charset="-128"/>
              </a:rPr>
              <a:t>)</a:t>
            </a:r>
            <a:r>
              <a:rPr lang="ja-JP" altLang="en-US" b="1" dirty="0">
                <a:latin typeface="游ゴシック Medium" panose="020B0500000000000000" pitchFamily="50" charset="-128"/>
                <a:ea typeface="游ゴシック Medium" panose="020B0500000000000000" pitchFamily="50" charset="-128"/>
              </a:rPr>
              <a:t>現在の充電設備の設置状況</a:t>
            </a:r>
            <a:endParaRPr lang="en-US" altLang="ja-JP" b="1" dirty="0">
              <a:latin typeface="游ゴシック Medium" panose="020B0500000000000000" pitchFamily="50" charset="-128"/>
              <a:ea typeface="游ゴシック Medium" panose="020B0500000000000000" pitchFamily="50" charset="-128"/>
            </a:endParaRPr>
          </a:p>
        </p:txBody>
      </p:sp>
      <p:sp>
        <p:nvSpPr>
          <p:cNvPr id="35" name="テキスト ボックス 20"/>
          <p:cNvSpPr txBox="1"/>
          <p:nvPr/>
        </p:nvSpPr>
        <p:spPr>
          <a:xfrm>
            <a:off x="339106" y="2410224"/>
            <a:ext cx="2078503" cy="527246"/>
          </a:xfrm>
          <a:prstGeom prst="rect">
            <a:avLst/>
          </a:prstGeom>
          <a:noFill/>
        </p:spPr>
        <p:txBody>
          <a:bodyPr wrap="square" rtlCol="0">
            <a:noAutofit/>
          </a:bodyPr>
          <a:lstStyle/>
          <a:p>
            <a:pPr marL="142875" marR="142875" algn="ctr">
              <a:lnSpc>
                <a:spcPts val="1200"/>
              </a:lnSpc>
              <a:spcAft>
                <a:spcPts val="0"/>
              </a:spcAft>
            </a:pPr>
            <a:r>
              <a:rPr lang="ja-JP" altLang="en-US" sz="12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普通充電＋急速充電</a:t>
            </a:r>
            <a:endParaRPr lang="en-US" altLang="ja-JP" sz="12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142875" marR="142875" algn="ctr">
              <a:lnSpc>
                <a:spcPts val="1200"/>
              </a:lnSpc>
              <a:spcAft>
                <a:spcPts val="0"/>
              </a:spcAft>
            </a:pPr>
            <a:r>
              <a:rPr lang="ja-JP" sz="12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計</a:t>
            </a:r>
            <a:r>
              <a:rPr lang="en-US" altLang="ja-JP" sz="12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823</a:t>
            </a:r>
            <a:r>
              <a:rPr lang="ja-JP" sz="12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箇所</a:t>
            </a:r>
            <a:endParaRPr lang="en-US" altLang="ja-JP" sz="10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142875" marR="142875" algn="ctr">
              <a:lnSpc>
                <a:spcPts val="1200"/>
              </a:lnSpc>
            </a:pPr>
            <a:r>
              <a:rPr lang="ja-JP" altLang="en-US" sz="9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9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2020</a:t>
            </a:r>
            <a:r>
              <a:rPr lang="ja-JP" altLang="en-US" sz="9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年度末調べ）</a:t>
            </a:r>
            <a:endParaRPr lang="ja-JP" sz="1400" kern="100" dirty="0">
              <a:solidFill>
                <a:srgbClr val="494949"/>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36" name="テキスト ボックス 35">
            <a:extLst>
              <a:ext uri="{FF2B5EF4-FFF2-40B4-BE49-F238E27FC236}">
                <a16:creationId xmlns:a16="http://schemas.microsoft.com/office/drawing/2014/main" id="{45430870-B568-42DD-9E25-C47A34854CA0}"/>
              </a:ext>
            </a:extLst>
          </p:cNvPr>
          <p:cNvSpPr txBox="1"/>
          <p:nvPr/>
        </p:nvSpPr>
        <p:spPr>
          <a:xfrm>
            <a:off x="4344924" y="620688"/>
            <a:ext cx="3524757" cy="369332"/>
          </a:xfrm>
          <a:prstGeom prst="rect">
            <a:avLst/>
          </a:prstGeom>
          <a:noFill/>
        </p:spPr>
        <p:txBody>
          <a:bodyPr wrap="square">
            <a:spAutoFit/>
          </a:bodyPr>
          <a:lstStyle/>
          <a:p>
            <a:pPr>
              <a:spcBef>
                <a:spcPts val="600"/>
              </a:spcBef>
            </a:pPr>
            <a:r>
              <a:rPr lang="en-US" altLang="ja-JP" b="1" dirty="0">
                <a:latin typeface="游ゴシック Medium" panose="020B0500000000000000" pitchFamily="50" charset="-128"/>
                <a:ea typeface="游ゴシック Medium" panose="020B0500000000000000" pitchFamily="50" charset="-128"/>
              </a:rPr>
              <a:t>(</a:t>
            </a:r>
            <a:r>
              <a:rPr lang="ja-JP" altLang="en-US" b="1" dirty="0">
                <a:latin typeface="游ゴシック Medium" panose="020B0500000000000000" pitchFamily="50" charset="-128"/>
                <a:ea typeface="游ゴシック Medium" panose="020B0500000000000000" pitchFamily="50" charset="-128"/>
              </a:rPr>
              <a:t>２</a:t>
            </a:r>
            <a:r>
              <a:rPr lang="en-US" altLang="ja-JP" b="1" dirty="0">
                <a:latin typeface="游ゴシック Medium" panose="020B0500000000000000" pitchFamily="50" charset="-128"/>
                <a:ea typeface="游ゴシック Medium" panose="020B0500000000000000" pitchFamily="50" charset="-128"/>
              </a:rPr>
              <a:t>)</a:t>
            </a:r>
            <a:r>
              <a:rPr lang="ja-JP" altLang="en-US" b="1" dirty="0">
                <a:latin typeface="游ゴシック Medium" panose="020B0500000000000000" pitchFamily="50" charset="-128"/>
                <a:ea typeface="游ゴシック Medium" panose="020B0500000000000000" pitchFamily="50" charset="-128"/>
              </a:rPr>
              <a:t>充電に要する時間</a:t>
            </a:r>
            <a:endParaRPr lang="en-US" altLang="ja-JP" b="1" dirty="0">
              <a:latin typeface="游ゴシック Medium" panose="020B0500000000000000" pitchFamily="50" charset="-128"/>
              <a:ea typeface="游ゴシック Medium" panose="020B0500000000000000" pitchFamily="50" charset="-128"/>
            </a:endParaRPr>
          </a:p>
        </p:txBody>
      </p:sp>
      <p:sp>
        <p:nvSpPr>
          <p:cNvPr id="37" name="テキスト ボックス 36">
            <a:extLst>
              <a:ext uri="{FF2B5EF4-FFF2-40B4-BE49-F238E27FC236}">
                <a16:creationId xmlns:a16="http://schemas.microsoft.com/office/drawing/2014/main" id="{45430870-B568-42DD-9E25-C47A34854CA0}"/>
              </a:ext>
            </a:extLst>
          </p:cNvPr>
          <p:cNvSpPr txBox="1"/>
          <p:nvPr/>
        </p:nvSpPr>
        <p:spPr>
          <a:xfrm>
            <a:off x="4344924" y="3142367"/>
            <a:ext cx="4619564" cy="369332"/>
          </a:xfrm>
          <a:prstGeom prst="rect">
            <a:avLst/>
          </a:prstGeom>
          <a:noFill/>
        </p:spPr>
        <p:txBody>
          <a:bodyPr wrap="square">
            <a:spAutoFit/>
          </a:bodyPr>
          <a:lstStyle/>
          <a:p>
            <a:pPr>
              <a:spcBef>
                <a:spcPts val="600"/>
              </a:spcBef>
            </a:pPr>
            <a:r>
              <a:rPr lang="en-US" altLang="ja-JP" b="1" dirty="0">
                <a:latin typeface="游ゴシック Medium" panose="020B0500000000000000" pitchFamily="50" charset="-128"/>
                <a:ea typeface="游ゴシック Medium" panose="020B0500000000000000" pitchFamily="50" charset="-128"/>
              </a:rPr>
              <a:t>(</a:t>
            </a:r>
            <a:r>
              <a:rPr lang="ja-JP" altLang="en-US" b="1" dirty="0">
                <a:latin typeface="游ゴシック Medium" panose="020B0500000000000000" pitchFamily="50" charset="-128"/>
                <a:ea typeface="游ゴシック Medium" panose="020B0500000000000000" pitchFamily="50" charset="-128"/>
              </a:rPr>
              <a:t>３</a:t>
            </a:r>
            <a:r>
              <a:rPr lang="en-US" altLang="ja-JP" b="1" dirty="0">
                <a:latin typeface="游ゴシック Medium" panose="020B0500000000000000" pitchFamily="50" charset="-128"/>
                <a:ea typeface="游ゴシック Medium" panose="020B0500000000000000" pitchFamily="50" charset="-128"/>
              </a:rPr>
              <a:t>)</a:t>
            </a:r>
            <a:r>
              <a:rPr lang="ja-JP" altLang="en-US" b="1" dirty="0">
                <a:latin typeface="游ゴシック Medium" panose="020B0500000000000000" pitchFamily="50" charset="-128"/>
                <a:ea typeface="游ゴシック Medium" panose="020B0500000000000000" pitchFamily="50" charset="-128"/>
              </a:rPr>
              <a:t>充電設備の利用状況（急速充電）</a:t>
            </a:r>
            <a:endParaRPr lang="en-US" altLang="ja-JP" b="1" dirty="0">
              <a:latin typeface="游ゴシック Medium" panose="020B0500000000000000" pitchFamily="50" charset="-128"/>
              <a:ea typeface="游ゴシック Medium" panose="020B0500000000000000" pitchFamily="50" charset="-128"/>
            </a:endParaRPr>
          </a:p>
        </p:txBody>
      </p:sp>
      <p:grpSp>
        <p:nvGrpSpPr>
          <p:cNvPr id="38" name="グループ化 37"/>
          <p:cNvGrpSpPr/>
          <p:nvPr/>
        </p:nvGrpSpPr>
        <p:grpSpPr>
          <a:xfrm>
            <a:off x="1269992" y="6151217"/>
            <a:ext cx="6599689" cy="584775"/>
            <a:chOff x="466036" y="4381067"/>
            <a:chExt cx="4883354" cy="584775"/>
          </a:xfrm>
        </p:grpSpPr>
        <p:sp>
          <p:nvSpPr>
            <p:cNvPr id="39" name="正方形/長方形 38"/>
            <p:cNvSpPr/>
            <p:nvPr/>
          </p:nvSpPr>
          <p:spPr>
            <a:xfrm>
              <a:off x="552437" y="4381067"/>
              <a:ext cx="4796953" cy="584775"/>
            </a:xfrm>
            <a:prstGeom prst="rect">
              <a:avLst/>
            </a:prstGeom>
            <a:solidFill>
              <a:schemeClr val="accent6">
                <a:lumMod val="40000"/>
                <a:lumOff val="60000"/>
              </a:schemeClr>
            </a:solidFill>
          </p:spPr>
          <p:txBody>
            <a:bodyPr wrap="square" anchor="ctr" anchorCtr="0">
              <a:spAutoFit/>
            </a:bodyPr>
            <a:lstStyle/>
            <a:p>
              <a:pPr marL="216000" lvl="0">
                <a:spcAft>
                  <a:spcPts val="600"/>
                </a:spcAft>
                <a:defRPr/>
              </a:pPr>
              <a:r>
                <a:rPr lang="ja-JP" altLang="en-US" sz="1600" b="1" dirty="0">
                  <a:latin typeface="游ゴシック Medium" panose="020B0500000000000000" pitchFamily="50" charset="-128"/>
                  <a:ea typeface="游ゴシック Medium" panose="020B0500000000000000" pitchFamily="50" charset="-128"/>
                </a:rPr>
                <a:t>一部の町村を除き、充電設備はほぼ府域の全域で設置されている。</a:t>
              </a:r>
              <a:r>
                <a:rPr lang="en-US" altLang="ja-JP" sz="1600" b="1" dirty="0">
                  <a:latin typeface="游ゴシック Medium" panose="020B0500000000000000" pitchFamily="50" charset="-128"/>
                  <a:ea typeface="游ゴシック Medium" panose="020B0500000000000000" pitchFamily="50" charset="-128"/>
                </a:rPr>
                <a:t/>
              </a:r>
              <a:br>
                <a:rPr lang="en-US" altLang="ja-JP" sz="1600" b="1" dirty="0">
                  <a:latin typeface="游ゴシック Medium" panose="020B0500000000000000" pitchFamily="50" charset="-128"/>
                  <a:ea typeface="游ゴシック Medium" panose="020B0500000000000000" pitchFamily="50" charset="-128"/>
                </a:rPr>
              </a:br>
              <a:r>
                <a:rPr lang="ja-JP" altLang="en-US" sz="1600" b="1" dirty="0">
                  <a:latin typeface="游ゴシック Medium" panose="020B0500000000000000" pitchFamily="50" charset="-128"/>
                  <a:ea typeface="游ゴシック Medium" panose="020B0500000000000000" pitchFamily="50" charset="-128"/>
                </a:rPr>
                <a:t>充電に要する時間はガソリン給油と比較して長い。</a:t>
              </a:r>
            </a:p>
          </p:txBody>
        </p:sp>
        <p:sp>
          <p:nvSpPr>
            <p:cNvPr id="40" name="右矢印 39"/>
            <p:cNvSpPr/>
            <p:nvPr/>
          </p:nvSpPr>
          <p:spPr>
            <a:xfrm>
              <a:off x="466036" y="4529454"/>
              <a:ext cx="288000" cy="2880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sp>
        <p:nvSpPr>
          <p:cNvPr id="41" name="テキスト ボックス 11"/>
          <p:cNvSpPr txBox="1"/>
          <p:nvPr/>
        </p:nvSpPr>
        <p:spPr>
          <a:xfrm>
            <a:off x="152500" y="5537494"/>
            <a:ext cx="3091253" cy="258804"/>
          </a:xfrm>
          <a:prstGeom prst="rect">
            <a:avLst/>
          </a:prstGeom>
          <a:noFill/>
        </p:spPr>
        <p:txBody>
          <a:bodyPr wrap="square" lIns="0" tIns="0" rIns="0" bIns="0" rtlCol="0">
            <a:noAutofit/>
          </a:bodyPr>
          <a:lstStyle/>
          <a:p>
            <a:pPr marL="142875" marR="142875">
              <a:lnSpc>
                <a:spcPts val="1200"/>
              </a:lnSpc>
              <a:spcAft>
                <a:spcPts val="0"/>
              </a:spcAft>
            </a:pPr>
            <a:r>
              <a:rPr lang="ja-JP" altLang="en-US" sz="9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9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出典）</a:t>
            </a:r>
            <a:r>
              <a:rPr lang="en-US" sz="900" kern="1200" dirty="0" err="1">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GoGoEV</a:t>
            </a:r>
            <a:r>
              <a:rPr lang="ja-JP" altLang="en-US" sz="900" dirty="0" err="1">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9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大阪市・堺市</a:t>
            </a:r>
            <a:r>
              <a:rPr lang="en-US" altLang="ja-JP" sz="9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HP</a:t>
            </a:r>
            <a:r>
              <a:rPr lang="ja-JP" sz="9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より大阪府作成</a:t>
            </a:r>
            <a:endParaRPr lang="ja-JP" sz="1200" kern="100" dirty="0">
              <a:solidFill>
                <a:srgbClr val="494949"/>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ECF26432-426B-453A-89A1-C5B3F10A0217}"/>
              </a:ext>
            </a:extLst>
          </p:cNvPr>
          <p:cNvSpPr txBox="1"/>
          <p:nvPr/>
        </p:nvSpPr>
        <p:spPr>
          <a:xfrm>
            <a:off x="0" y="0"/>
            <a:ext cx="7596336" cy="400110"/>
          </a:xfrm>
          <a:prstGeom prst="rect">
            <a:avLst/>
          </a:prstGeom>
          <a:noFill/>
        </p:spPr>
        <p:txBody>
          <a:bodyPr wrap="square" rtlCol="0">
            <a:spAutoFit/>
          </a:bodyPr>
          <a:lstStyle/>
          <a:p>
            <a:r>
              <a:rPr lang="en-US" altLang="ja-JP" sz="14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充電インフラ</a:t>
            </a:r>
            <a:r>
              <a:rPr lang="ja-JP" altLang="en-US" sz="20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②パブリック充電／経路充電の設置の考え方について</a:t>
            </a:r>
          </a:p>
        </p:txBody>
      </p:sp>
    </p:spTree>
    <p:extLst>
      <p:ext uri="{BB962C8B-B14F-4D97-AF65-F5344CB8AC3E}">
        <p14:creationId xmlns:p14="http://schemas.microsoft.com/office/powerpoint/2010/main" val="4051685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17</a:t>
            </a:fld>
            <a:endParaRPr kumimoji="1" lang="ja-JP" altLang="en-US"/>
          </a:p>
        </p:txBody>
      </p:sp>
      <p:sp>
        <p:nvSpPr>
          <p:cNvPr id="20" name="正方形/長方形 19"/>
          <p:cNvSpPr/>
          <p:nvPr/>
        </p:nvSpPr>
        <p:spPr>
          <a:xfrm>
            <a:off x="406642" y="490822"/>
            <a:ext cx="8492344" cy="279416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108000" bIns="36000" rtlCol="0" anchor="ctr"/>
          <a:lstStyle/>
          <a:p>
            <a:r>
              <a:rPr lang="ja-JP" altLang="en-US" sz="1600" b="1" u="sng" dirty="0">
                <a:solidFill>
                  <a:schemeClr val="tx1"/>
                </a:solidFill>
                <a:latin typeface="Meiryo UI" panose="020B0604030504040204" pitchFamily="50" charset="-128"/>
                <a:ea typeface="Meiryo UI" panose="020B0604030504040204" pitchFamily="50" charset="-128"/>
              </a:rPr>
              <a:t>基本的な考え方</a:t>
            </a:r>
            <a:endParaRPr lang="en-US" altLang="ja-JP" sz="1600" dirty="0">
              <a:solidFill>
                <a:schemeClr val="tx1"/>
              </a:solidFill>
              <a:latin typeface="Meiryo UI" panose="020B0604030504040204" pitchFamily="50" charset="-128"/>
              <a:ea typeface="Meiryo UI" panose="020B0604030504040204" pitchFamily="50" charset="-128"/>
            </a:endParaRPr>
          </a:p>
          <a:p>
            <a:pPr marL="360000" indent="-360000">
              <a:spcAft>
                <a:spcPts val="600"/>
              </a:spcAft>
            </a:pPr>
            <a:r>
              <a:rPr lang="ja-JP" altLang="en-US" sz="1600" dirty="0">
                <a:solidFill>
                  <a:schemeClr val="tx1"/>
                </a:solidFill>
                <a:latin typeface="Meiryo UI" panose="020B0604030504040204" pitchFamily="50" charset="-128"/>
                <a:ea typeface="Meiryo UI" panose="020B0604030504040204" pitchFamily="50" charset="-128"/>
              </a:rPr>
              <a:t>　○電欠防止を目的として、主要道路の沿道において一定距離につき１箇所以上の急速充電設備を設置することが必要と考えられるが、今後のバッテリー技術の開発による</a:t>
            </a:r>
            <a:r>
              <a:rPr lang="en-US" altLang="ja-JP" sz="1600" dirty="0">
                <a:solidFill>
                  <a:schemeClr val="tx1"/>
                </a:solidFill>
                <a:latin typeface="Meiryo UI" panose="020B0604030504040204" pitchFamily="50" charset="-128"/>
                <a:ea typeface="Meiryo UI" panose="020B0604030504040204" pitchFamily="50" charset="-128"/>
              </a:rPr>
              <a:t>EV</a:t>
            </a:r>
            <a:r>
              <a:rPr lang="ja-JP" altLang="en-US" sz="1600" dirty="0">
                <a:solidFill>
                  <a:schemeClr val="tx1"/>
                </a:solidFill>
                <a:latin typeface="Meiryo UI" panose="020B0604030504040204" pitchFamily="50" charset="-128"/>
                <a:ea typeface="Meiryo UI" panose="020B0604030504040204" pitchFamily="50" charset="-128"/>
              </a:rPr>
              <a:t>等の充電走行距離の改善により、経路充電としての充電の必要回数は低下すると考えられる。</a:t>
            </a:r>
            <a:r>
              <a:rPr lang="en-US" altLang="ja-JP" sz="1600" dirty="0">
                <a:solidFill>
                  <a:schemeClr val="tx1"/>
                </a:solidFill>
                <a:latin typeface="Meiryo UI" panose="020B0604030504040204" pitchFamily="50" charset="-128"/>
                <a:ea typeface="Meiryo UI" panose="020B0604030504040204" pitchFamily="50" charset="-128"/>
              </a:rPr>
              <a:t/>
            </a:r>
            <a:br>
              <a:rPr lang="en-US" altLang="ja-JP" sz="1600" dirty="0">
                <a:solidFill>
                  <a:schemeClr val="tx1"/>
                </a:solidFill>
                <a:latin typeface="Meiryo UI" panose="020B0604030504040204" pitchFamily="50" charset="-128"/>
                <a:ea typeface="Meiryo UI" panose="020B0604030504040204" pitchFamily="50" charset="-128"/>
              </a:rPr>
            </a:br>
            <a:r>
              <a:rPr lang="ja-JP" altLang="en-US" sz="1600" dirty="0">
                <a:solidFill>
                  <a:schemeClr val="tx1"/>
                </a:solidFill>
                <a:latin typeface="Meiryo UI" panose="020B0604030504040204" pitchFamily="50" charset="-128"/>
                <a:ea typeface="Meiryo UI" panose="020B0604030504040204" pitchFamily="50" charset="-128"/>
              </a:rPr>
              <a:t>充電時間の有効活用も考慮し、</a:t>
            </a:r>
            <a:r>
              <a:rPr lang="ja-JP" altLang="en-US" sz="1600" b="1" dirty="0">
                <a:solidFill>
                  <a:schemeClr val="tx1"/>
                </a:solidFill>
                <a:latin typeface="Meiryo UI" panose="020B0604030504040204" pitchFamily="50" charset="-128"/>
                <a:ea typeface="Meiryo UI" panose="020B0604030504040204" pitchFamily="50" charset="-128"/>
              </a:rPr>
              <a:t>目的地充電として利用する施設において、急速充電設備等の拡充を図ることで、経路充電としても利用できるよう環境を整備</a:t>
            </a:r>
            <a:r>
              <a:rPr lang="ja-JP" altLang="en-US" sz="1600" dirty="0">
                <a:solidFill>
                  <a:schemeClr val="tx1"/>
                </a:solidFill>
                <a:latin typeface="Meiryo UI" panose="020B0604030504040204" pitchFamily="50" charset="-128"/>
                <a:ea typeface="Meiryo UI" panose="020B0604030504040204" pitchFamily="50" charset="-128"/>
              </a:rPr>
              <a:t>することが適当である。</a:t>
            </a:r>
            <a:endParaRPr lang="en-US" altLang="ja-JP" sz="1600" dirty="0">
              <a:solidFill>
                <a:schemeClr val="tx1"/>
              </a:solidFill>
              <a:latin typeface="Meiryo UI" panose="020B0604030504040204" pitchFamily="50" charset="-128"/>
              <a:ea typeface="Meiryo UI" panose="020B0604030504040204" pitchFamily="50" charset="-128"/>
            </a:endParaRPr>
          </a:p>
          <a:p>
            <a:pPr marL="360000" indent="-360000">
              <a:spcAft>
                <a:spcPts val="600"/>
              </a:spcAft>
            </a:pPr>
            <a:r>
              <a:rPr lang="ja-JP" altLang="en-US" sz="1600" dirty="0">
                <a:solidFill>
                  <a:schemeClr val="tx1"/>
                </a:solidFill>
                <a:latin typeface="Meiryo UI" panose="020B0604030504040204" pitchFamily="50" charset="-128"/>
                <a:ea typeface="Meiryo UI" panose="020B0604030504040204" pitchFamily="50" charset="-128"/>
              </a:rPr>
              <a:t>　○今後の府域や近隣府県における</a:t>
            </a:r>
            <a:r>
              <a:rPr lang="en-US" altLang="ja-JP" sz="1600" dirty="0">
                <a:solidFill>
                  <a:schemeClr val="tx1"/>
                </a:solidFill>
                <a:latin typeface="Meiryo UI" panose="020B0604030504040204" pitchFamily="50" charset="-128"/>
                <a:ea typeface="Meiryo UI" panose="020B0604030504040204" pitchFamily="50" charset="-128"/>
              </a:rPr>
              <a:t>EV</a:t>
            </a:r>
            <a:r>
              <a:rPr lang="ja-JP" altLang="en-US" sz="1600" dirty="0">
                <a:solidFill>
                  <a:schemeClr val="tx1"/>
                </a:solidFill>
                <a:latin typeface="Meiryo UI" panose="020B0604030504040204" pitchFamily="50" charset="-128"/>
                <a:ea typeface="Meiryo UI" panose="020B0604030504040204" pitchFamily="50" charset="-128"/>
              </a:rPr>
              <a:t>・</a:t>
            </a:r>
            <a:r>
              <a:rPr lang="en-US" altLang="ja-JP" sz="1600" dirty="0">
                <a:solidFill>
                  <a:schemeClr val="tx1"/>
                </a:solidFill>
                <a:latin typeface="Meiryo UI" panose="020B0604030504040204" pitchFamily="50" charset="-128"/>
                <a:ea typeface="Meiryo UI" panose="020B0604030504040204" pitchFamily="50" charset="-128"/>
              </a:rPr>
              <a:t>PHV</a:t>
            </a:r>
            <a:r>
              <a:rPr lang="ja-JP" altLang="en-US" sz="1600" dirty="0">
                <a:solidFill>
                  <a:schemeClr val="tx1"/>
                </a:solidFill>
                <a:latin typeface="Meiryo UI" panose="020B0604030504040204" pitchFamily="50" charset="-128"/>
                <a:ea typeface="Meiryo UI" panose="020B0604030504040204" pitchFamily="50" charset="-128"/>
              </a:rPr>
              <a:t>普及状況（保有台数）などを注視し、</a:t>
            </a:r>
            <a:r>
              <a:rPr lang="ja-JP" altLang="en-US" sz="1600" b="1" dirty="0">
                <a:solidFill>
                  <a:schemeClr val="tx1"/>
                </a:solidFill>
                <a:latin typeface="Meiryo UI" panose="020B0604030504040204" pitchFamily="50" charset="-128"/>
                <a:ea typeface="Meiryo UI" panose="020B0604030504040204" pitchFamily="50" charset="-128"/>
              </a:rPr>
              <a:t>充電設備での順番待ちが発生しないよう、１箇所あたり複数基設置</a:t>
            </a:r>
            <a:r>
              <a:rPr lang="ja-JP" altLang="en-US" sz="1600" dirty="0">
                <a:solidFill>
                  <a:schemeClr val="tx1"/>
                </a:solidFill>
                <a:latin typeface="Meiryo UI" panose="020B0604030504040204" pitchFamily="50" charset="-128"/>
                <a:ea typeface="Meiryo UI" panose="020B0604030504040204" pitchFamily="50" charset="-128"/>
              </a:rPr>
              <a:t>することが適当である。</a:t>
            </a:r>
            <a:endParaRPr lang="en-US" altLang="ja-JP" sz="1600" dirty="0">
              <a:solidFill>
                <a:schemeClr val="tx1"/>
              </a:solidFill>
              <a:latin typeface="Meiryo UI" panose="020B0604030504040204" pitchFamily="50" charset="-128"/>
              <a:ea typeface="Meiryo UI" panose="020B0604030504040204" pitchFamily="50" charset="-128"/>
            </a:endParaRPr>
          </a:p>
          <a:p>
            <a:pPr marL="360000" indent="-360000">
              <a:spcAft>
                <a:spcPts val="600"/>
              </a:spcAft>
            </a:pPr>
            <a:r>
              <a:rPr lang="ja-JP" altLang="en-US" sz="1600" dirty="0">
                <a:solidFill>
                  <a:schemeClr val="tx1"/>
                </a:solidFill>
                <a:latin typeface="Meiryo UI" panose="020B0604030504040204" pitchFamily="50" charset="-128"/>
                <a:ea typeface="Meiryo UI" panose="020B0604030504040204" pitchFamily="50" charset="-128"/>
              </a:rPr>
              <a:t>　○ガソリンスタンドについては、国の総合エネルギー拠点化の施策とも連携し、急速充電設備の新たな設置を促進することが望ましい。</a:t>
            </a:r>
            <a:endParaRPr lang="ja-JP" altLang="en-US" sz="1600" dirty="0">
              <a:solidFill>
                <a:srgbClr val="FF0000"/>
              </a:solidFill>
              <a:latin typeface="Meiryo UI" panose="020B0604030504040204" pitchFamily="50" charset="-128"/>
              <a:ea typeface="Meiryo UI" panose="020B0604030504040204"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4054997311"/>
              </p:ext>
            </p:extLst>
          </p:nvPr>
        </p:nvGraphicFramePr>
        <p:xfrm>
          <a:off x="185939" y="3429000"/>
          <a:ext cx="8794911" cy="2003280"/>
        </p:xfrm>
        <a:graphic>
          <a:graphicData uri="http://schemas.openxmlformats.org/drawingml/2006/table">
            <a:tbl>
              <a:tblPr firstRow="1" bandRow="1">
                <a:tableStyleId>{2D5ABB26-0587-4C30-8999-92F81FD0307C}</a:tableStyleId>
              </a:tblPr>
              <a:tblGrid>
                <a:gridCol w="8794911">
                  <a:extLst>
                    <a:ext uri="{9D8B030D-6E8A-4147-A177-3AD203B41FA5}">
                      <a16:colId xmlns:a16="http://schemas.microsoft.com/office/drawing/2014/main" val="268226980"/>
                    </a:ext>
                  </a:extLst>
                </a:gridCol>
              </a:tblGrid>
              <a:tr h="272920">
                <a:tc>
                  <a:txBody>
                    <a:bodyPr/>
                    <a:lstStyle/>
                    <a:p>
                      <a:r>
                        <a:rPr kumimoji="1" lang="ja-JP" altLang="en-US" b="1" dirty="0">
                          <a:solidFill>
                            <a:schemeClr val="bg1">
                              <a:lumMod val="50000"/>
                            </a:schemeClr>
                          </a:solidFill>
                          <a:latin typeface="游ゴシック Medium" panose="020B0500000000000000" pitchFamily="50" charset="-128"/>
                          <a:ea typeface="游ゴシック Medium" panose="020B0500000000000000" pitchFamily="50" charset="-128"/>
                        </a:rPr>
                        <a:t>取組みの事例</a:t>
                      </a:r>
                    </a:p>
                  </a:txBody>
                  <a:tcPr marL="36000" marR="36000" marT="36000" marB="36000">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673275385"/>
                  </a:ext>
                </a:extLst>
              </a:tr>
              <a:tr h="1652475">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sz="1700" b="0" dirty="0">
                          <a:solidFill>
                            <a:prstClr val="black"/>
                          </a:solidFill>
                          <a:latin typeface="游ゴシック Medium" panose="020B0500000000000000" pitchFamily="50" charset="-128"/>
                          <a:ea typeface="游ゴシック Medium" panose="020B0500000000000000" pitchFamily="50" charset="-128"/>
                        </a:rPr>
                        <a:t>●一般国道・主要地方道・一般府道等の沿道において、一定距離につき１箇所以上の充電</a:t>
                      </a:r>
                      <a:r>
                        <a:rPr lang="en-US" altLang="ja-JP" sz="1700" b="0" dirty="0">
                          <a:solidFill>
                            <a:prstClr val="black"/>
                          </a:solidFill>
                          <a:latin typeface="游ゴシック Medium" panose="020B0500000000000000" pitchFamily="50" charset="-128"/>
                          <a:ea typeface="游ゴシック Medium" panose="020B0500000000000000" pitchFamily="50" charset="-128"/>
                        </a:rPr>
                        <a:t/>
                      </a:r>
                      <a:br>
                        <a:rPr lang="en-US" altLang="ja-JP" sz="1700" b="0" dirty="0">
                          <a:solidFill>
                            <a:prstClr val="black"/>
                          </a:solidFill>
                          <a:latin typeface="游ゴシック Medium" panose="020B0500000000000000" pitchFamily="50" charset="-128"/>
                          <a:ea typeface="游ゴシック Medium" panose="020B0500000000000000" pitchFamily="50" charset="-128"/>
                        </a:rPr>
                      </a:br>
                      <a:r>
                        <a:rPr lang="ja-JP" altLang="en-US" sz="1700" b="0" dirty="0">
                          <a:solidFill>
                            <a:prstClr val="black"/>
                          </a:solidFill>
                          <a:latin typeface="游ゴシック Medium" panose="020B0500000000000000" pitchFamily="50" charset="-128"/>
                          <a:ea typeface="游ゴシック Medium" panose="020B0500000000000000" pitchFamily="50" charset="-128"/>
                        </a:rPr>
                        <a:t>　設備が設置できるよう、「大阪エコカー協働普及サポートネット」といった官民が連携</a:t>
                      </a:r>
                      <a:r>
                        <a:rPr lang="en-US" altLang="ja-JP" sz="1700" b="0" dirty="0">
                          <a:solidFill>
                            <a:prstClr val="black"/>
                          </a:solidFill>
                          <a:latin typeface="游ゴシック Medium" panose="020B0500000000000000" pitchFamily="50" charset="-128"/>
                          <a:ea typeface="游ゴシック Medium" panose="020B0500000000000000" pitchFamily="50" charset="-128"/>
                        </a:rPr>
                        <a:t/>
                      </a:r>
                      <a:br>
                        <a:rPr lang="en-US" altLang="ja-JP" sz="1700" b="0" dirty="0">
                          <a:solidFill>
                            <a:prstClr val="black"/>
                          </a:solidFill>
                          <a:latin typeface="游ゴシック Medium" panose="020B0500000000000000" pitchFamily="50" charset="-128"/>
                          <a:ea typeface="游ゴシック Medium" panose="020B0500000000000000" pitchFamily="50" charset="-128"/>
                        </a:rPr>
                      </a:br>
                      <a:r>
                        <a:rPr lang="ja-JP" altLang="en-US" sz="1700" b="0" dirty="0">
                          <a:solidFill>
                            <a:prstClr val="black"/>
                          </a:solidFill>
                          <a:latin typeface="游ゴシック Medium" panose="020B0500000000000000" pitchFamily="50" charset="-128"/>
                          <a:ea typeface="游ゴシック Medium" panose="020B0500000000000000" pitchFamily="50" charset="-128"/>
                        </a:rPr>
                        <a:t>　したプラットフォームを活用して促進する。</a:t>
                      </a:r>
                      <a:r>
                        <a:rPr lang="en-US" altLang="ja-JP" sz="1700" b="0" dirty="0">
                          <a:solidFill>
                            <a:prstClr val="black"/>
                          </a:solidFill>
                          <a:latin typeface="游ゴシック Medium" panose="020B0500000000000000" pitchFamily="50" charset="-128"/>
                          <a:ea typeface="游ゴシック Medium" panose="020B0500000000000000" pitchFamily="50" charset="-128"/>
                        </a:rPr>
                        <a:t/>
                      </a:r>
                      <a:br>
                        <a:rPr lang="en-US" altLang="ja-JP" sz="1700" b="0" dirty="0">
                          <a:solidFill>
                            <a:prstClr val="black"/>
                          </a:solidFill>
                          <a:latin typeface="游ゴシック Medium" panose="020B0500000000000000" pitchFamily="50" charset="-128"/>
                          <a:ea typeface="游ゴシック Medium" panose="020B0500000000000000" pitchFamily="50" charset="-128"/>
                        </a:rPr>
                      </a:br>
                      <a:r>
                        <a:rPr lang="ja-JP" altLang="en-US" sz="1400" b="0" dirty="0">
                          <a:solidFill>
                            <a:prstClr val="black"/>
                          </a:solidFill>
                          <a:latin typeface="游ゴシック Medium" panose="020B0500000000000000" pitchFamily="50" charset="-128"/>
                          <a:ea typeface="游ゴシック Medium" panose="020B0500000000000000" pitchFamily="50" charset="-128"/>
                        </a:rPr>
                        <a:t>　　</a:t>
                      </a:r>
                      <a:r>
                        <a:rPr lang="en-US" altLang="ja-JP" sz="1400" b="0" dirty="0">
                          <a:solidFill>
                            <a:prstClr val="black"/>
                          </a:solidFill>
                          <a:latin typeface="游ゴシック Medium" panose="020B0500000000000000" pitchFamily="50" charset="-128"/>
                          <a:ea typeface="游ゴシック Medium" panose="020B0500000000000000" pitchFamily="50" charset="-128"/>
                        </a:rPr>
                        <a:t>※</a:t>
                      </a:r>
                      <a:r>
                        <a:rPr lang="ja-JP" altLang="en-US" sz="1400" b="0" dirty="0">
                          <a:solidFill>
                            <a:prstClr val="black"/>
                          </a:solidFill>
                          <a:latin typeface="游ゴシック Medium" panose="020B0500000000000000" pitchFamily="50" charset="-128"/>
                          <a:ea typeface="游ゴシック Medium" panose="020B0500000000000000" pitchFamily="50" charset="-128"/>
                        </a:rPr>
                        <a:t>府域等における</a:t>
                      </a:r>
                      <a:r>
                        <a:rPr lang="en-US" altLang="ja-JP" sz="1400" b="0" dirty="0">
                          <a:solidFill>
                            <a:prstClr val="black"/>
                          </a:solidFill>
                          <a:latin typeface="游ゴシック Medium" panose="020B0500000000000000" pitchFamily="50" charset="-128"/>
                          <a:ea typeface="游ゴシック Medium" panose="020B0500000000000000" pitchFamily="50" charset="-128"/>
                        </a:rPr>
                        <a:t>EV</a:t>
                      </a:r>
                      <a:r>
                        <a:rPr lang="ja-JP" altLang="en-US" sz="1400" b="0" dirty="0">
                          <a:solidFill>
                            <a:prstClr val="black"/>
                          </a:solidFill>
                          <a:latin typeface="游ゴシック Medium" panose="020B0500000000000000" pitchFamily="50" charset="-128"/>
                          <a:ea typeface="游ゴシック Medium" panose="020B0500000000000000" pitchFamily="50" charset="-128"/>
                        </a:rPr>
                        <a:t>・</a:t>
                      </a:r>
                      <a:r>
                        <a:rPr lang="en-US" altLang="ja-JP" sz="1400" b="0" dirty="0">
                          <a:solidFill>
                            <a:prstClr val="black"/>
                          </a:solidFill>
                          <a:latin typeface="游ゴシック Medium" panose="020B0500000000000000" pitchFamily="50" charset="-128"/>
                          <a:ea typeface="游ゴシック Medium" panose="020B0500000000000000" pitchFamily="50" charset="-128"/>
                        </a:rPr>
                        <a:t>PHV</a:t>
                      </a:r>
                      <a:r>
                        <a:rPr lang="ja-JP" altLang="en-US" sz="1400" b="0" dirty="0">
                          <a:solidFill>
                            <a:prstClr val="black"/>
                          </a:solidFill>
                          <a:latin typeface="游ゴシック Medium" panose="020B0500000000000000" pitchFamily="50" charset="-128"/>
                          <a:ea typeface="游ゴシック Medium" panose="020B0500000000000000" pitchFamily="50" charset="-128"/>
                        </a:rPr>
                        <a:t>普及状況や施設混雑度を注視し、必要に応じて複数基の設置を働きかける。</a:t>
                      </a:r>
                      <a:endParaRPr lang="en-US" altLang="ja-JP" sz="1400" b="0" dirty="0">
                        <a:solidFill>
                          <a:prstClr val="black"/>
                        </a:solidFill>
                        <a:latin typeface="游ゴシック Medium" panose="020B0500000000000000" pitchFamily="50" charset="-128"/>
                        <a:ea typeface="游ゴシック Medium" panose="020B05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sz="1700" b="0" strike="noStrike" baseline="0" dirty="0">
                          <a:solidFill>
                            <a:prstClr val="black"/>
                          </a:solidFill>
                          <a:latin typeface="游ゴシック Medium" panose="020B0500000000000000" pitchFamily="50" charset="-128"/>
                          <a:ea typeface="游ゴシック Medium" panose="020B0500000000000000" pitchFamily="50" charset="-128"/>
                        </a:rPr>
                        <a:t>●既存のインフラであるガソリンスタンド等において</a:t>
                      </a:r>
                      <a:r>
                        <a:rPr lang="ja-JP" altLang="en-US" sz="1700" strike="noStrike" baseline="0" dirty="0">
                          <a:solidFill>
                            <a:prstClr val="black"/>
                          </a:solidFill>
                          <a:latin typeface="游ゴシック Medium" panose="020B0500000000000000" pitchFamily="50" charset="-128"/>
                          <a:ea typeface="游ゴシック Medium" panose="020B0500000000000000" pitchFamily="50" charset="-128"/>
                        </a:rPr>
                        <a:t>充電設備を設置する場合については、</a:t>
                      </a:r>
                      <a:r>
                        <a:rPr lang="en-US" altLang="ja-JP" sz="1700" strike="noStrike" baseline="0" dirty="0">
                          <a:solidFill>
                            <a:prstClr val="black"/>
                          </a:solidFill>
                          <a:latin typeface="游ゴシック Medium" panose="020B0500000000000000" pitchFamily="50" charset="-128"/>
                          <a:ea typeface="游ゴシック Medium" panose="020B0500000000000000" pitchFamily="50" charset="-128"/>
                        </a:rPr>
                        <a:t/>
                      </a:r>
                      <a:br>
                        <a:rPr lang="en-US" altLang="ja-JP" sz="1700" strike="noStrike" baseline="0" dirty="0">
                          <a:solidFill>
                            <a:prstClr val="black"/>
                          </a:solidFill>
                          <a:latin typeface="游ゴシック Medium" panose="020B0500000000000000" pitchFamily="50" charset="-128"/>
                          <a:ea typeface="游ゴシック Medium" panose="020B0500000000000000" pitchFamily="50" charset="-128"/>
                        </a:rPr>
                      </a:br>
                      <a:r>
                        <a:rPr lang="ja-JP" altLang="en-US" sz="1700" strike="noStrike" baseline="0" dirty="0">
                          <a:solidFill>
                            <a:prstClr val="black"/>
                          </a:solidFill>
                          <a:latin typeface="游ゴシック Medium" panose="020B0500000000000000" pitchFamily="50" charset="-128"/>
                          <a:ea typeface="游ゴシック Medium" panose="020B0500000000000000" pitchFamily="50" charset="-128"/>
                        </a:rPr>
                        <a:t>　充電時間を活用できるような施設（簡易カフェ等）の設置を促進する。</a:t>
                      </a:r>
                      <a:endParaRPr lang="ja-JP" altLang="en-US" sz="1700" b="0" strike="noStrike" baseline="0" dirty="0">
                        <a:solidFill>
                          <a:prstClr val="black"/>
                        </a:solidFill>
                        <a:latin typeface="游ゴシック Medium" panose="020B0500000000000000" pitchFamily="50" charset="-128"/>
                        <a:ea typeface="游ゴシック Medium" panose="020B0500000000000000" pitchFamily="50" charset="-128"/>
                      </a:endParaRPr>
                    </a:p>
                  </a:txBody>
                  <a:tcPr marL="36000" marR="36000" marT="36000" marB="36000">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1073094742"/>
                  </a:ext>
                </a:extLst>
              </a:tr>
            </a:tbl>
          </a:graphicData>
        </a:graphic>
      </p:graphicFrame>
      <p:grpSp>
        <p:nvGrpSpPr>
          <p:cNvPr id="4" name="グループ化 3"/>
          <p:cNvGrpSpPr/>
          <p:nvPr/>
        </p:nvGrpSpPr>
        <p:grpSpPr>
          <a:xfrm>
            <a:off x="406642" y="5589240"/>
            <a:ext cx="8330716" cy="1188511"/>
            <a:chOff x="127415" y="5671175"/>
            <a:chExt cx="8690756" cy="1089930"/>
          </a:xfrm>
        </p:grpSpPr>
        <p:sp>
          <p:nvSpPr>
            <p:cNvPr id="6" name="正方形/長方形 5"/>
            <p:cNvSpPr/>
            <p:nvPr/>
          </p:nvSpPr>
          <p:spPr>
            <a:xfrm>
              <a:off x="151256" y="5671175"/>
              <a:ext cx="5356847" cy="282248"/>
            </a:xfrm>
            <a:prstGeom prst="rect">
              <a:avLst/>
            </a:prstGeom>
          </p:spPr>
          <p:txBody>
            <a:bodyPr wrap="square">
              <a:spAutoFit/>
            </a:bodyPr>
            <a:lstStyle/>
            <a:p>
              <a:pPr>
                <a:spcAft>
                  <a:spcPts val="600"/>
                </a:spcAft>
              </a:pPr>
              <a:r>
                <a:rPr lang="ja-JP" altLang="en-US" sz="1400" b="1" dirty="0">
                  <a:latin typeface="HG丸ｺﾞｼｯｸM-PRO" panose="020F0600000000000000" pitchFamily="50" charset="-128"/>
                  <a:ea typeface="HG丸ｺﾞｼｯｸM-PRO" panose="020F0600000000000000" pitchFamily="50" charset="-128"/>
                </a:rPr>
                <a:t>（参考）急速充電設備の設置に関する規制</a:t>
              </a:r>
              <a:endParaRPr lang="en-US" altLang="ja-JP" sz="1400" b="1" dirty="0">
                <a:latin typeface="HG丸ｺﾞｼｯｸM-PRO" panose="020F0600000000000000" pitchFamily="50" charset="-128"/>
                <a:ea typeface="HG丸ｺﾞｼｯｸM-PRO" panose="020F0600000000000000" pitchFamily="50" charset="-128"/>
              </a:endParaRPr>
            </a:p>
          </p:txBody>
        </p:sp>
        <p:sp>
          <p:nvSpPr>
            <p:cNvPr id="7" name="角丸四角形 6"/>
            <p:cNvSpPr/>
            <p:nvPr/>
          </p:nvSpPr>
          <p:spPr>
            <a:xfrm>
              <a:off x="127415" y="5678340"/>
              <a:ext cx="8690756" cy="1080119"/>
            </a:xfrm>
            <a:prstGeom prst="roundRect">
              <a:avLst>
                <a:gd name="adj" fmla="val 9706"/>
              </a:avLst>
            </a:prstGeom>
            <a:noFill/>
            <a:ln w="3175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spcAft>
                  <a:spcPts val="600"/>
                </a:spcAft>
                <a:defRPr/>
              </a:pPr>
              <a:endParaRPr lang="en-US" altLang="ja-JP" sz="1200" dirty="0">
                <a:solidFill>
                  <a:prstClr val="black"/>
                </a:solidFill>
                <a:latin typeface="游ゴシック Medium" panose="020B0500000000000000" pitchFamily="50" charset="-128"/>
                <a:ea typeface="游ゴシック Medium" panose="020B0500000000000000" pitchFamily="50" charset="-128"/>
              </a:endParaRPr>
            </a:p>
          </p:txBody>
        </p:sp>
        <p:sp>
          <p:nvSpPr>
            <p:cNvPr id="3" name="正方形/長方形 2"/>
            <p:cNvSpPr/>
            <p:nvPr/>
          </p:nvSpPr>
          <p:spPr>
            <a:xfrm>
              <a:off x="185939" y="5976275"/>
              <a:ext cx="8573708" cy="784830"/>
            </a:xfrm>
            <a:prstGeom prst="rect">
              <a:avLst/>
            </a:prstGeom>
          </p:spPr>
          <p:txBody>
            <a:bodyPr wrap="square">
              <a:spAutoFit/>
            </a:bodyPr>
            <a:lstStyle/>
            <a:p>
              <a:r>
                <a:rPr lang="en-US" altLang="ja-JP" sz="1200" dirty="0">
                  <a:latin typeface="游ゴシック Medium" panose="020B0500000000000000" pitchFamily="50" charset="-128"/>
                  <a:ea typeface="游ゴシック Medium" panose="020B0500000000000000" pitchFamily="50" charset="-128"/>
                </a:rPr>
                <a:t>【</a:t>
              </a:r>
              <a:r>
                <a:rPr lang="ja-JP" altLang="en-US" sz="1200" dirty="0">
                  <a:latin typeface="游ゴシック Medium" panose="020B0500000000000000" pitchFamily="50" charset="-128"/>
                  <a:ea typeface="游ゴシック Medium" panose="020B0500000000000000" pitchFamily="50" charset="-128"/>
                </a:rPr>
                <a:t>電気事業法</a:t>
              </a:r>
              <a:r>
                <a:rPr lang="en-US" altLang="ja-JP" sz="1200" dirty="0">
                  <a:latin typeface="游ゴシック Medium" panose="020B0500000000000000" pitchFamily="50" charset="-128"/>
                  <a:ea typeface="游ゴシック Medium" panose="020B0500000000000000" pitchFamily="50" charset="-128"/>
                </a:rPr>
                <a:t>】50kW</a:t>
              </a:r>
              <a:r>
                <a:rPr lang="ja-JP" altLang="en-US" sz="1200" dirty="0">
                  <a:latin typeface="游ゴシック Medium" panose="020B0500000000000000" pitchFamily="50" charset="-128"/>
                  <a:ea typeface="游ゴシック Medium" panose="020B0500000000000000" pitchFamily="50" charset="-128"/>
                </a:rPr>
                <a:t>以上は「自家用電気工作物」として電気主任技術者による保安確保が必要。</a:t>
              </a:r>
              <a:endParaRPr lang="en-US" altLang="ja-JP" sz="1200" dirty="0">
                <a:latin typeface="游ゴシック Medium" panose="020B0500000000000000" pitchFamily="50" charset="-128"/>
                <a:ea typeface="游ゴシック Medium" panose="020B0500000000000000" pitchFamily="50" charset="-128"/>
              </a:endParaRPr>
            </a:p>
            <a:p>
              <a:r>
                <a:rPr lang="en-US" altLang="ja-JP" sz="1200" dirty="0">
                  <a:latin typeface="游ゴシック Medium" panose="020B0500000000000000" pitchFamily="50" charset="-128"/>
                  <a:ea typeface="游ゴシック Medium" panose="020B0500000000000000" pitchFamily="50" charset="-128"/>
                </a:rPr>
                <a:t>【</a:t>
              </a:r>
              <a:r>
                <a:rPr lang="ja-JP" altLang="en-US" sz="1200" dirty="0">
                  <a:latin typeface="游ゴシック Medium" panose="020B0500000000000000" pitchFamily="50" charset="-128"/>
                  <a:ea typeface="游ゴシック Medium" panose="020B0500000000000000" pitchFamily="50" charset="-128"/>
                </a:rPr>
                <a:t>火災予防条例</a:t>
              </a:r>
              <a:r>
                <a:rPr lang="en-US" altLang="ja-JP" sz="1200" baseline="30000" dirty="0">
                  <a:latin typeface="游ゴシック Medium" panose="020B0500000000000000" pitchFamily="50" charset="-128"/>
                  <a:ea typeface="游ゴシック Medium" panose="020B0500000000000000" pitchFamily="50" charset="-128"/>
                </a:rPr>
                <a:t>※</a:t>
              </a:r>
              <a:r>
                <a:rPr lang="ja-JP" altLang="en-US" sz="1200" baseline="30000" dirty="0">
                  <a:latin typeface="游ゴシック Medium" panose="020B0500000000000000" pitchFamily="50" charset="-128"/>
                  <a:ea typeface="游ゴシック Medium" panose="020B0500000000000000" pitchFamily="50" charset="-128"/>
                </a:rPr>
                <a:t>１</a:t>
              </a:r>
              <a:r>
                <a:rPr lang="en-US" altLang="ja-JP" sz="1200" dirty="0">
                  <a:latin typeface="游ゴシック Medium" panose="020B0500000000000000" pitchFamily="50" charset="-128"/>
                  <a:ea typeface="游ゴシック Medium" panose="020B0500000000000000" pitchFamily="50" charset="-128"/>
                </a:rPr>
                <a:t>】</a:t>
              </a:r>
              <a:r>
                <a:rPr lang="ja-JP" altLang="en-US" sz="1200" dirty="0">
                  <a:latin typeface="游ゴシック Medium" panose="020B0500000000000000" pitchFamily="50" charset="-128"/>
                  <a:ea typeface="游ゴシック Medium" panose="020B0500000000000000" pitchFamily="50" charset="-128"/>
                </a:rPr>
                <a:t>可燃性蒸気が滞留するおそれのある範囲</a:t>
              </a:r>
              <a:r>
                <a:rPr lang="en-US" altLang="ja-JP" sz="1200" baseline="30000" dirty="0">
                  <a:latin typeface="游ゴシック Medium" panose="020B0500000000000000" pitchFamily="50" charset="-128"/>
                  <a:ea typeface="游ゴシック Medium" panose="020B0500000000000000" pitchFamily="50" charset="-128"/>
                </a:rPr>
                <a:t>※</a:t>
              </a:r>
              <a:r>
                <a:rPr lang="ja-JP" altLang="en-US" sz="1200" baseline="30000" dirty="0">
                  <a:latin typeface="游ゴシック Medium" panose="020B0500000000000000" pitchFamily="50" charset="-128"/>
                  <a:ea typeface="游ゴシック Medium" panose="020B0500000000000000" pitchFamily="50" charset="-128"/>
                </a:rPr>
                <a:t>２</a:t>
              </a:r>
              <a:r>
                <a:rPr lang="ja-JP" altLang="en-US" sz="1200" dirty="0">
                  <a:latin typeface="游ゴシック Medium" panose="020B0500000000000000" pitchFamily="50" charset="-128"/>
                  <a:ea typeface="游ゴシック Medium" panose="020B0500000000000000" pitchFamily="50" charset="-128"/>
                </a:rPr>
                <a:t>以外の場所に設置することが必要。</a:t>
              </a:r>
              <a:endParaRPr lang="en-US" altLang="ja-JP" sz="1050" dirty="0">
                <a:latin typeface="游ゴシック Medium" panose="020B0500000000000000" pitchFamily="50" charset="-128"/>
                <a:ea typeface="游ゴシック Medium" panose="020B0500000000000000" pitchFamily="50" charset="-128"/>
              </a:endParaRPr>
            </a:p>
            <a:p>
              <a:r>
                <a:rPr lang="ja-JP" altLang="en-US" sz="1050" dirty="0">
                  <a:latin typeface="游ゴシック Medium" panose="020B0500000000000000" pitchFamily="50" charset="-128"/>
                  <a:ea typeface="游ゴシック Medium" panose="020B0500000000000000" pitchFamily="50" charset="-128"/>
                </a:rPr>
                <a:t>　　</a:t>
              </a:r>
              <a:r>
                <a:rPr lang="en-US" altLang="ja-JP" sz="1050" dirty="0">
                  <a:latin typeface="游ゴシック Medium" panose="020B0500000000000000" pitchFamily="50" charset="-128"/>
                  <a:ea typeface="游ゴシック Medium" panose="020B0500000000000000" pitchFamily="50" charset="-128"/>
                </a:rPr>
                <a:t>※</a:t>
              </a:r>
              <a:r>
                <a:rPr lang="ja-JP" altLang="en-US" sz="1050" dirty="0">
                  <a:latin typeface="游ゴシック Medium" panose="020B0500000000000000" pitchFamily="50" charset="-128"/>
                  <a:ea typeface="游ゴシック Medium" panose="020B0500000000000000" pitchFamily="50" charset="-128"/>
                </a:rPr>
                <a:t>１：ガソリンスタンドに併設する場合。</a:t>
              </a:r>
              <a:endParaRPr lang="en-US" altLang="ja-JP" sz="1050" dirty="0">
                <a:latin typeface="游ゴシック Medium" panose="020B0500000000000000" pitchFamily="50" charset="-128"/>
                <a:ea typeface="游ゴシック Medium" panose="020B0500000000000000" pitchFamily="50" charset="-128"/>
              </a:endParaRPr>
            </a:p>
            <a:p>
              <a:r>
                <a:rPr lang="ja-JP" altLang="en-US" sz="1050" dirty="0">
                  <a:latin typeface="游ゴシック Medium" panose="020B0500000000000000" pitchFamily="50" charset="-128"/>
                  <a:ea typeface="游ゴシック Medium" panose="020B0500000000000000" pitchFamily="50" charset="-128"/>
                </a:rPr>
                <a:t>　　</a:t>
              </a:r>
              <a:r>
                <a:rPr lang="en-US" altLang="ja-JP" sz="1050" dirty="0">
                  <a:latin typeface="游ゴシック Medium" panose="020B0500000000000000" pitchFamily="50" charset="-128"/>
                  <a:ea typeface="游ゴシック Medium" panose="020B0500000000000000" pitchFamily="50" charset="-128"/>
                </a:rPr>
                <a:t>※</a:t>
              </a:r>
              <a:r>
                <a:rPr lang="ja-JP" altLang="en-US" sz="1050" dirty="0">
                  <a:latin typeface="游ゴシック Medium" panose="020B0500000000000000" pitchFamily="50" charset="-128"/>
                  <a:ea typeface="游ゴシック Medium" panose="020B0500000000000000" pitchFamily="50" charset="-128"/>
                </a:rPr>
                <a:t>２：固定給油設備の端面からの距離</a:t>
              </a:r>
              <a:r>
                <a:rPr lang="en-US" altLang="ja-JP" sz="1050" dirty="0">
                  <a:latin typeface="游ゴシック Medium" panose="020B0500000000000000" pitchFamily="50" charset="-128"/>
                  <a:ea typeface="游ゴシック Medium" panose="020B0500000000000000" pitchFamily="50" charset="-128"/>
                </a:rPr>
                <a:t>…</a:t>
              </a:r>
              <a:r>
                <a:rPr lang="ja-JP" altLang="en-US" sz="1050" dirty="0">
                  <a:latin typeface="游ゴシック Medium" panose="020B0500000000000000" pitchFamily="50" charset="-128"/>
                  <a:ea typeface="游ゴシック Medium" panose="020B0500000000000000" pitchFamily="50" charset="-128"/>
                </a:rPr>
                <a:t>（充電設備電源の緊急遮断装置あり）水平方向６ｍなど （装置なし）水平方向</a:t>
              </a:r>
              <a:r>
                <a:rPr lang="en-US" altLang="ja-JP" sz="1050" dirty="0">
                  <a:latin typeface="游ゴシック Medium" panose="020B0500000000000000" pitchFamily="50" charset="-128"/>
                  <a:ea typeface="游ゴシック Medium" panose="020B0500000000000000" pitchFamily="50" charset="-128"/>
                </a:rPr>
                <a:t>11</a:t>
              </a:r>
              <a:r>
                <a:rPr lang="ja-JP" altLang="en-US" sz="1050" dirty="0" err="1">
                  <a:latin typeface="游ゴシック Medium" panose="020B0500000000000000" pitchFamily="50" charset="-128"/>
                  <a:ea typeface="游ゴシック Medium" panose="020B0500000000000000" pitchFamily="50" charset="-128"/>
                </a:rPr>
                <a:t>ｍ</a:t>
              </a:r>
              <a:r>
                <a:rPr lang="ja-JP" altLang="en-US" sz="1050" dirty="0">
                  <a:latin typeface="游ゴシック Medium" panose="020B0500000000000000" pitchFamily="50" charset="-128"/>
                  <a:ea typeface="游ゴシック Medium" panose="020B0500000000000000" pitchFamily="50" charset="-128"/>
                </a:rPr>
                <a:t>など</a:t>
              </a:r>
              <a:endParaRPr lang="en-US" altLang="ja-JP" sz="1050" dirty="0">
                <a:latin typeface="游ゴシック Medium" panose="020B0500000000000000" pitchFamily="50" charset="-128"/>
                <a:ea typeface="游ゴシック Medium" panose="020B0500000000000000" pitchFamily="50" charset="-128"/>
              </a:endParaRPr>
            </a:p>
          </p:txBody>
        </p:sp>
      </p:grpSp>
      <p:sp>
        <p:nvSpPr>
          <p:cNvPr id="11" name="テキスト ボックス 10">
            <a:extLst>
              <a:ext uri="{FF2B5EF4-FFF2-40B4-BE49-F238E27FC236}">
                <a16:creationId xmlns:a16="http://schemas.microsoft.com/office/drawing/2014/main" id="{ECF26432-426B-453A-89A1-C5B3F10A0217}"/>
              </a:ext>
            </a:extLst>
          </p:cNvPr>
          <p:cNvSpPr txBox="1"/>
          <p:nvPr/>
        </p:nvSpPr>
        <p:spPr>
          <a:xfrm>
            <a:off x="0" y="0"/>
            <a:ext cx="7596336" cy="400110"/>
          </a:xfrm>
          <a:prstGeom prst="rect">
            <a:avLst/>
          </a:prstGeom>
          <a:noFill/>
        </p:spPr>
        <p:txBody>
          <a:bodyPr wrap="square" rtlCol="0">
            <a:spAutoFit/>
          </a:bodyPr>
          <a:lstStyle/>
          <a:p>
            <a:r>
              <a:rPr lang="en-US" altLang="ja-JP" sz="14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充電インフラ</a:t>
            </a:r>
            <a:r>
              <a:rPr lang="ja-JP" altLang="en-US" sz="20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②パブリック充電／経路充電の設置の考え方について</a:t>
            </a:r>
          </a:p>
        </p:txBody>
      </p:sp>
    </p:spTree>
    <p:extLst>
      <p:ext uri="{BB962C8B-B14F-4D97-AF65-F5344CB8AC3E}">
        <p14:creationId xmlns:p14="http://schemas.microsoft.com/office/powerpoint/2010/main" val="1052451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18</a:t>
            </a:fld>
            <a:endParaRPr kumimoji="1" lang="ja-JP" altLang="en-US"/>
          </a:p>
        </p:txBody>
      </p:sp>
      <p:graphicFrame>
        <p:nvGraphicFramePr>
          <p:cNvPr id="7" name="表 6"/>
          <p:cNvGraphicFramePr>
            <a:graphicFrameLocks noGrp="1"/>
          </p:cNvGraphicFramePr>
          <p:nvPr>
            <p:extLst>
              <p:ext uri="{D42A27DB-BD31-4B8C-83A1-F6EECF244321}">
                <p14:modId xmlns:p14="http://schemas.microsoft.com/office/powerpoint/2010/main" val="3724433915"/>
              </p:ext>
            </p:extLst>
          </p:nvPr>
        </p:nvGraphicFramePr>
        <p:xfrm>
          <a:off x="341002" y="870545"/>
          <a:ext cx="8629316" cy="590160"/>
        </p:xfrm>
        <a:graphic>
          <a:graphicData uri="http://schemas.openxmlformats.org/drawingml/2006/table">
            <a:tbl>
              <a:tblPr firstRow="1" bandRow="1">
                <a:tableStyleId>{2D5ABB26-0587-4C30-8999-92F81FD0307C}</a:tableStyleId>
              </a:tblPr>
              <a:tblGrid>
                <a:gridCol w="8629316">
                  <a:extLst>
                    <a:ext uri="{9D8B030D-6E8A-4147-A177-3AD203B41FA5}">
                      <a16:colId xmlns:a16="http://schemas.microsoft.com/office/drawing/2014/main" val="268226980"/>
                    </a:ext>
                  </a:extLst>
                </a:gridCol>
              </a:tblGrid>
              <a:tr h="115613">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sz="1700" b="0" dirty="0">
                          <a:solidFill>
                            <a:prstClr val="black"/>
                          </a:solidFill>
                          <a:latin typeface="游ゴシック Medium" panose="020B0500000000000000" pitchFamily="50" charset="-128"/>
                          <a:ea typeface="游ゴシック Medium" panose="020B0500000000000000" pitchFamily="50" charset="-128"/>
                        </a:rPr>
                        <a:t>大阪府域の一般国道、主要地方道、一般府道の道路において、沿道</a:t>
                      </a:r>
                      <a:r>
                        <a:rPr lang="en-US" altLang="ja-JP" sz="1700" b="0" dirty="0">
                          <a:solidFill>
                            <a:prstClr val="black"/>
                          </a:solidFill>
                          <a:latin typeface="游ゴシック Medium" panose="020B0500000000000000" pitchFamily="50" charset="-128"/>
                          <a:ea typeface="游ゴシック Medium" panose="020B0500000000000000" pitchFamily="50" charset="-128"/>
                        </a:rPr>
                        <a:t>15km</a:t>
                      </a:r>
                      <a:r>
                        <a:rPr lang="en-US" altLang="ja-JP" sz="1700" b="0" baseline="30000" dirty="0">
                          <a:solidFill>
                            <a:prstClr val="black"/>
                          </a:solidFill>
                          <a:latin typeface="游ゴシック Medium" panose="020B0500000000000000" pitchFamily="50" charset="-128"/>
                          <a:ea typeface="游ゴシック Medium" panose="020B0500000000000000" pitchFamily="50" charset="-128"/>
                        </a:rPr>
                        <a:t>※1</a:t>
                      </a:r>
                      <a:r>
                        <a:rPr lang="ja-JP" altLang="en-US" sz="1700" b="0" dirty="0">
                          <a:solidFill>
                            <a:prstClr val="black"/>
                          </a:solidFill>
                          <a:latin typeface="游ゴシック Medium" panose="020B0500000000000000" pitchFamily="50" charset="-128"/>
                          <a:ea typeface="游ゴシック Medium" panose="020B0500000000000000" pitchFamily="50" charset="-128"/>
                        </a:rPr>
                        <a:t>ごとに急速</a:t>
                      </a:r>
                      <a:r>
                        <a:rPr lang="en-US" altLang="ja-JP" sz="1700" b="0" dirty="0">
                          <a:solidFill>
                            <a:prstClr val="black"/>
                          </a:solidFill>
                          <a:latin typeface="游ゴシック Medium" panose="020B0500000000000000" pitchFamily="50" charset="-128"/>
                          <a:ea typeface="游ゴシック Medium" panose="020B0500000000000000" pitchFamily="50" charset="-128"/>
                        </a:rPr>
                        <a:t/>
                      </a:r>
                      <a:br>
                        <a:rPr lang="en-US" altLang="ja-JP" sz="1700" b="0" dirty="0">
                          <a:solidFill>
                            <a:prstClr val="black"/>
                          </a:solidFill>
                          <a:latin typeface="游ゴシック Medium" panose="020B0500000000000000" pitchFamily="50" charset="-128"/>
                          <a:ea typeface="游ゴシック Medium" panose="020B0500000000000000" pitchFamily="50" charset="-128"/>
                        </a:rPr>
                      </a:br>
                      <a:r>
                        <a:rPr lang="ja-JP" altLang="en-US" sz="1700" b="0" dirty="0">
                          <a:solidFill>
                            <a:prstClr val="black"/>
                          </a:solidFill>
                          <a:latin typeface="游ゴシック Medium" panose="020B0500000000000000" pitchFamily="50" charset="-128"/>
                          <a:ea typeface="游ゴシック Medium" panose="020B0500000000000000" pitchFamily="50" charset="-128"/>
                        </a:rPr>
                        <a:t>充電を１箇所配置した場合の拠点数を示した。</a:t>
                      </a:r>
                      <a:endParaRPr lang="ja-JP" altLang="en-US" sz="1700" b="0" dirty="0">
                        <a:solidFill>
                          <a:schemeClr val="tx1"/>
                        </a:solidFill>
                        <a:latin typeface="游ゴシック Medium" panose="020B0500000000000000" pitchFamily="50" charset="-128"/>
                        <a:ea typeface="游ゴシック Medium" panose="020B0500000000000000" pitchFamily="50" charset="-128"/>
                      </a:endParaRPr>
                    </a:p>
                  </a:txBody>
                  <a:tcPr marL="36000" marR="36000" marT="36000" marB="3600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73094742"/>
                  </a:ext>
                </a:extLst>
              </a:tr>
            </a:tbl>
          </a:graphicData>
        </a:graphic>
      </p:graphicFrame>
      <p:sp>
        <p:nvSpPr>
          <p:cNvPr id="14" name="正方形/長方形 13"/>
          <p:cNvSpPr/>
          <p:nvPr/>
        </p:nvSpPr>
        <p:spPr>
          <a:xfrm>
            <a:off x="269752" y="6255723"/>
            <a:ext cx="8604496" cy="415498"/>
          </a:xfrm>
          <a:prstGeom prst="rect">
            <a:avLst/>
          </a:prstGeom>
        </p:spPr>
        <p:txBody>
          <a:bodyPr wrap="square">
            <a:spAutoFit/>
          </a:bodyPr>
          <a:lstStyle/>
          <a:p>
            <a:r>
              <a:rPr lang="en-US" altLang="ja-JP" sz="1050" dirty="0">
                <a:latin typeface="HG丸ｺﾞｼｯｸM-PRO" panose="020F0600000000000000" pitchFamily="50" charset="-128"/>
                <a:ea typeface="HG丸ｺﾞｼｯｸM-PRO" panose="020F0600000000000000" pitchFamily="50" charset="-128"/>
              </a:rPr>
              <a:t>※</a:t>
            </a:r>
            <a:r>
              <a:rPr lang="ja-JP" altLang="en-US" sz="1050" dirty="0">
                <a:latin typeface="HG丸ｺﾞｼｯｸM-PRO" panose="020F0600000000000000" pitchFamily="50" charset="-128"/>
                <a:ea typeface="HG丸ｺﾞｼｯｸM-PRO" panose="020F0600000000000000" pitchFamily="50" charset="-128"/>
              </a:rPr>
              <a:t>２）平成</a:t>
            </a:r>
            <a:r>
              <a:rPr lang="en-US" altLang="ja-JP" sz="1050" dirty="0">
                <a:latin typeface="HG丸ｺﾞｼｯｸM-PRO" panose="020F0600000000000000" pitchFamily="50" charset="-128"/>
                <a:ea typeface="HG丸ｺﾞｼｯｸM-PRO" panose="020F0600000000000000" pitchFamily="50" charset="-128"/>
              </a:rPr>
              <a:t>27</a:t>
            </a:r>
            <a:r>
              <a:rPr lang="ja-JP" altLang="en-US" sz="1050" dirty="0">
                <a:latin typeface="HG丸ｺﾞｼｯｸM-PRO" panose="020F0600000000000000" pitchFamily="50" charset="-128"/>
                <a:ea typeface="HG丸ｺﾞｼｯｸM-PRO" panose="020F0600000000000000" pitchFamily="50" charset="-128"/>
              </a:rPr>
              <a:t>年道路交通センサスより府算出</a:t>
            </a:r>
            <a:endParaRPr lang="en-US" altLang="ja-JP" sz="1050" dirty="0">
              <a:latin typeface="HG丸ｺﾞｼｯｸM-PRO" panose="020F0600000000000000" pitchFamily="50" charset="-128"/>
              <a:ea typeface="HG丸ｺﾞｼｯｸM-PRO" panose="020F0600000000000000" pitchFamily="50" charset="-128"/>
            </a:endParaRPr>
          </a:p>
          <a:p>
            <a:r>
              <a:rPr lang="en-US" altLang="ja-JP" sz="1050" dirty="0">
                <a:latin typeface="HG丸ｺﾞｼｯｸM-PRO" panose="020F0600000000000000" pitchFamily="50" charset="-128"/>
                <a:ea typeface="HG丸ｺﾞｼｯｸM-PRO" panose="020F0600000000000000" pitchFamily="50" charset="-128"/>
              </a:rPr>
              <a:t>※</a:t>
            </a:r>
            <a:r>
              <a:rPr lang="ja-JP" altLang="en-US" sz="1050" dirty="0">
                <a:latin typeface="HG丸ｺﾞｼｯｸM-PRO" panose="020F0600000000000000" pitchFamily="50" charset="-128"/>
                <a:ea typeface="HG丸ｺﾞｼｯｸM-PRO" panose="020F0600000000000000" pitchFamily="50" charset="-128"/>
              </a:rPr>
              <a:t>３）大阪市</a:t>
            </a:r>
            <a:r>
              <a:rPr lang="en-US" altLang="ja-JP" sz="1050" dirty="0">
                <a:latin typeface="HG丸ｺﾞｼｯｸM-PRO" panose="020F0600000000000000" pitchFamily="50" charset="-128"/>
                <a:ea typeface="HG丸ｺﾞｼｯｸM-PRO" panose="020F0600000000000000" pitchFamily="50" charset="-128"/>
              </a:rPr>
              <a:t>HP</a:t>
            </a:r>
            <a:r>
              <a:rPr lang="ja-JP" altLang="en-US" sz="1050" dirty="0">
                <a:latin typeface="HG丸ｺﾞｼｯｸM-PRO" panose="020F0600000000000000" pitchFamily="50" charset="-128"/>
                <a:ea typeface="HG丸ｺﾞｼｯｸM-PRO" panose="020F0600000000000000" pitchFamily="50" charset="-128"/>
              </a:rPr>
              <a:t>・堺市</a:t>
            </a:r>
            <a:r>
              <a:rPr lang="en-US" altLang="ja-JP" sz="1050" dirty="0">
                <a:latin typeface="HG丸ｺﾞｼｯｸM-PRO" panose="020F0600000000000000" pitchFamily="50" charset="-128"/>
                <a:ea typeface="HG丸ｺﾞｼｯｸM-PRO" panose="020F0600000000000000" pitchFamily="50" charset="-128"/>
              </a:rPr>
              <a:t>HP</a:t>
            </a:r>
            <a:r>
              <a:rPr lang="ja-JP" altLang="en-US" sz="1050" dirty="0">
                <a:latin typeface="HG丸ｺﾞｼｯｸM-PRO" panose="020F0600000000000000" pitchFamily="50" charset="-128"/>
                <a:ea typeface="HG丸ｺﾞｼｯｸM-PRO" panose="020F0600000000000000" pitchFamily="50" charset="-128"/>
              </a:rPr>
              <a:t>・</a:t>
            </a:r>
            <a:r>
              <a:rPr lang="en-US" altLang="ja-JP" sz="1050" dirty="0" err="1">
                <a:latin typeface="HG丸ｺﾞｼｯｸM-PRO" panose="020F0600000000000000" pitchFamily="50" charset="-128"/>
                <a:ea typeface="HG丸ｺﾞｼｯｸM-PRO" panose="020F0600000000000000" pitchFamily="50" charset="-128"/>
              </a:rPr>
              <a:t>GoGoEV</a:t>
            </a:r>
            <a:r>
              <a:rPr lang="ja-JP" altLang="en-US" sz="1050" dirty="0">
                <a:latin typeface="HG丸ｺﾞｼｯｸM-PRO" panose="020F0600000000000000" pitchFamily="50" charset="-128"/>
                <a:ea typeface="HG丸ｺﾞｼｯｸM-PRO" panose="020F0600000000000000" pitchFamily="50" charset="-128"/>
              </a:rPr>
              <a:t>掲載データより府算出（高速道路</a:t>
            </a:r>
            <a:r>
              <a:rPr lang="en-US" altLang="ja-JP" sz="1050" dirty="0">
                <a:latin typeface="HG丸ｺﾞｼｯｸM-PRO" panose="020F0600000000000000" pitchFamily="50" charset="-128"/>
                <a:ea typeface="HG丸ｺﾞｼｯｸM-PRO" panose="020F0600000000000000" pitchFamily="50" charset="-128"/>
              </a:rPr>
              <a:t>SA/PA</a:t>
            </a:r>
            <a:r>
              <a:rPr lang="ja-JP" altLang="en-US" sz="1050" dirty="0">
                <a:latin typeface="HG丸ｺﾞｼｯｸM-PRO" panose="020F0600000000000000" pitchFamily="50" charset="-128"/>
                <a:ea typeface="HG丸ｺﾞｼｯｸM-PRO" panose="020F0600000000000000" pitchFamily="50" charset="-128"/>
              </a:rPr>
              <a:t>に設置の</a:t>
            </a:r>
            <a:r>
              <a:rPr lang="en-US" altLang="ja-JP" sz="1050" dirty="0">
                <a:latin typeface="HG丸ｺﾞｼｯｸM-PRO" panose="020F0600000000000000" pitchFamily="50" charset="-128"/>
                <a:ea typeface="HG丸ｺﾞｼｯｸM-PRO" panose="020F0600000000000000" pitchFamily="50" charset="-128"/>
              </a:rPr>
              <a:t>8</a:t>
            </a:r>
            <a:r>
              <a:rPr lang="ja-JP" altLang="en-US" sz="1050" dirty="0">
                <a:latin typeface="HG丸ｺﾞｼｯｸM-PRO" panose="020F0600000000000000" pitchFamily="50" charset="-128"/>
                <a:ea typeface="HG丸ｺﾞｼｯｸM-PRO" panose="020F0600000000000000" pitchFamily="50" charset="-128"/>
              </a:rPr>
              <a:t>カ所を除く）　</a:t>
            </a:r>
            <a:r>
              <a:rPr lang="ja-JP" altLang="en-US" sz="1050" u="sng" dirty="0">
                <a:latin typeface="HG丸ｺﾞｼｯｸM-PRO" panose="020F0600000000000000" pitchFamily="50" charset="-128"/>
                <a:ea typeface="HG丸ｺﾞｼｯｸM-PRO" panose="020F0600000000000000" pitchFamily="50" charset="-128"/>
              </a:rPr>
              <a:t>下線</a:t>
            </a:r>
            <a:r>
              <a:rPr lang="ja-JP" altLang="en-US" sz="1050" dirty="0">
                <a:latin typeface="HG丸ｺﾞｼｯｸM-PRO" panose="020F0600000000000000" pitchFamily="50" charset="-128"/>
                <a:ea typeface="HG丸ｺﾞｼｯｸM-PRO" panose="020F0600000000000000" pitchFamily="50" charset="-128"/>
              </a:rPr>
              <a:t>：①より②の数が少ないもの</a:t>
            </a:r>
            <a:endParaRPr lang="en-US" altLang="ja-JP" sz="1050" dirty="0">
              <a:latin typeface="HG丸ｺﾞｼｯｸM-PRO" panose="020F0600000000000000" pitchFamily="50" charset="-128"/>
              <a:ea typeface="HG丸ｺﾞｼｯｸM-PRO" panose="020F0600000000000000" pitchFamily="50" charset="-128"/>
            </a:endParaRPr>
          </a:p>
        </p:txBody>
      </p:sp>
      <p:sp>
        <p:nvSpPr>
          <p:cNvPr id="11" name="角丸四角形 10"/>
          <p:cNvSpPr/>
          <p:nvPr/>
        </p:nvSpPr>
        <p:spPr>
          <a:xfrm>
            <a:off x="107504" y="447775"/>
            <a:ext cx="8919726" cy="6359107"/>
          </a:xfrm>
          <a:prstGeom prst="roundRect">
            <a:avLst>
              <a:gd name="adj" fmla="val 3772"/>
            </a:avLst>
          </a:prstGeom>
          <a:noFill/>
          <a:ln w="3175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spcAft>
                <a:spcPts val="600"/>
              </a:spcAft>
              <a:defRPr/>
            </a:pPr>
            <a:endParaRPr lang="en-US" altLang="ja-JP" sz="1200" dirty="0">
              <a:solidFill>
                <a:prstClr val="black"/>
              </a:solidFill>
              <a:latin typeface="游ゴシック Medium" panose="020B0500000000000000" pitchFamily="50" charset="-128"/>
              <a:ea typeface="游ゴシック Medium" panose="020B0500000000000000" pitchFamily="50" charset="-128"/>
            </a:endParaRPr>
          </a:p>
        </p:txBody>
      </p:sp>
      <p:sp>
        <p:nvSpPr>
          <p:cNvPr id="12" name="正方形/長方形 11"/>
          <p:cNvSpPr/>
          <p:nvPr/>
        </p:nvSpPr>
        <p:spPr>
          <a:xfrm>
            <a:off x="251520" y="470382"/>
            <a:ext cx="9000496" cy="369332"/>
          </a:xfrm>
          <a:prstGeom prst="rect">
            <a:avLst/>
          </a:prstGeom>
        </p:spPr>
        <p:txBody>
          <a:bodyPr wrap="square">
            <a:spAutoFit/>
          </a:bodyPr>
          <a:lstStyle/>
          <a:p>
            <a:pPr>
              <a:spcAft>
                <a:spcPts val="600"/>
              </a:spcAft>
            </a:pPr>
            <a:r>
              <a:rPr lang="ja-JP" altLang="en-US" b="1" dirty="0">
                <a:latin typeface="HG丸ｺﾞｼｯｸM-PRO" panose="020F0600000000000000" pitchFamily="50" charset="-128"/>
                <a:ea typeface="HG丸ｺﾞｼｯｸM-PRO" panose="020F0600000000000000" pitchFamily="50" charset="-128"/>
              </a:rPr>
              <a:t>（参考）一定距離ごとの充電設備の箇所数の例示（急速充電設備）</a:t>
            </a:r>
            <a:endParaRPr lang="en-US" altLang="ja-JP" sz="1600" b="1" dirty="0">
              <a:latin typeface="HG丸ｺﾞｼｯｸM-PRO" panose="020F0600000000000000" pitchFamily="50" charset="-128"/>
              <a:ea typeface="HG丸ｺﾞｼｯｸM-PRO" panose="020F06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222072922"/>
              </p:ext>
            </p:extLst>
          </p:nvPr>
        </p:nvGraphicFramePr>
        <p:xfrm>
          <a:off x="719572" y="2287989"/>
          <a:ext cx="7704856" cy="3931920"/>
        </p:xfrm>
        <a:graphic>
          <a:graphicData uri="http://schemas.openxmlformats.org/drawingml/2006/table">
            <a:tbl>
              <a:tblPr firstRow="1" bandRow="1">
                <a:tableStyleId>{F2DE63D5-997A-4646-A377-4702673A728D}</a:tableStyleId>
              </a:tblPr>
              <a:tblGrid>
                <a:gridCol w="1350336">
                  <a:extLst>
                    <a:ext uri="{9D8B030D-6E8A-4147-A177-3AD203B41FA5}">
                      <a16:colId xmlns:a16="http://schemas.microsoft.com/office/drawing/2014/main" val="3723765817"/>
                    </a:ext>
                  </a:extLst>
                </a:gridCol>
                <a:gridCol w="1385968">
                  <a:extLst>
                    <a:ext uri="{9D8B030D-6E8A-4147-A177-3AD203B41FA5}">
                      <a16:colId xmlns:a16="http://schemas.microsoft.com/office/drawing/2014/main" val="1674580583"/>
                    </a:ext>
                  </a:extLst>
                </a:gridCol>
                <a:gridCol w="2376264">
                  <a:extLst>
                    <a:ext uri="{9D8B030D-6E8A-4147-A177-3AD203B41FA5}">
                      <a16:colId xmlns:a16="http://schemas.microsoft.com/office/drawing/2014/main" val="924480664"/>
                    </a:ext>
                  </a:extLst>
                </a:gridCol>
                <a:gridCol w="2592288">
                  <a:extLst>
                    <a:ext uri="{9D8B030D-6E8A-4147-A177-3AD203B41FA5}">
                      <a16:colId xmlns:a16="http://schemas.microsoft.com/office/drawing/2014/main" val="4151468030"/>
                    </a:ext>
                  </a:extLst>
                </a:gridCol>
              </a:tblGrid>
              <a:tr h="431142">
                <a:tc>
                  <a:txBody>
                    <a:bodyPr/>
                    <a:lstStyle/>
                    <a:p>
                      <a:pPr algn="ctr"/>
                      <a:r>
                        <a:rPr kumimoji="1" lang="ja-JP" altLang="en-US" sz="1600" dirty="0">
                          <a:latin typeface="游ゴシック Medium" panose="020B0500000000000000" pitchFamily="50" charset="-128"/>
                          <a:ea typeface="游ゴシック Medium" panose="020B0500000000000000" pitchFamily="50" charset="-128"/>
                        </a:rPr>
                        <a:t>算出</a:t>
                      </a:r>
                      <a:endParaRPr kumimoji="1" lang="en-US" altLang="ja-JP" sz="1600" dirty="0">
                        <a:latin typeface="游ゴシック Medium" panose="020B0500000000000000" pitchFamily="50" charset="-128"/>
                        <a:ea typeface="游ゴシック Medium" panose="020B0500000000000000" pitchFamily="50" charset="-128"/>
                      </a:endParaRPr>
                    </a:p>
                    <a:p>
                      <a:pPr algn="ctr"/>
                      <a:r>
                        <a:rPr kumimoji="1" lang="ja-JP" altLang="en-US" sz="1600" dirty="0">
                          <a:latin typeface="游ゴシック Medium" panose="020B0500000000000000" pitchFamily="50" charset="-128"/>
                          <a:ea typeface="游ゴシック Medium" panose="020B0500000000000000" pitchFamily="50" charset="-128"/>
                        </a:rPr>
                        <a:t>単位</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游ゴシック Medium" panose="020B0500000000000000" pitchFamily="50" charset="-128"/>
                          <a:ea typeface="游ゴシック Medium" panose="020B0500000000000000" pitchFamily="50" charset="-128"/>
                        </a:rPr>
                        <a:t>道路延長</a:t>
                      </a:r>
                      <a:r>
                        <a:rPr kumimoji="1" lang="en-US" altLang="ja-JP" sz="1600" baseline="30000" dirty="0">
                          <a:latin typeface="游ゴシック Medium" panose="020B0500000000000000" pitchFamily="50" charset="-128"/>
                          <a:ea typeface="游ゴシック Medium" panose="020B0500000000000000" pitchFamily="50" charset="-128"/>
                        </a:rPr>
                        <a:t>※2</a:t>
                      </a:r>
                      <a:r>
                        <a:rPr kumimoji="1" lang="en-US" altLang="ja-JP" sz="1600" dirty="0">
                          <a:latin typeface="游ゴシック Medium" panose="020B0500000000000000" pitchFamily="50" charset="-128"/>
                          <a:ea typeface="游ゴシック Medium" panose="020B0500000000000000" pitchFamily="50" charset="-128"/>
                        </a:rPr>
                        <a:t/>
                      </a:r>
                      <a:br>
                        <a:rPr kumimoji="1" lang="en-US" altLang="ja-JP" sz="1600" dirty="0">
                          <a:latin typeface="游ゴシック Medium" panose="020B0500000000000000" pitchFamily="50" charset="-128"/>
                          <a:ea typeface="游ゴシック Medium" panose="020B0500000000000000" pitchFamily="50" charset="-128"/>
                        </a:rPr>
                      </a:br>
                      <a:r>
                        <a:rPr kumimoji="1" lang="en-US" altLang="ja-JP" sz="1600" dirty="0">
                          <a:latin typeface="游ゴシック Medium" panose="020B0500000000000000" pitchFamily="50" charset="-128"/>
                          <a:ea typeface="游ゴシック Medium" panose="020B0500000000000000" pitchFamily="50" charset="-128"/>
                        </a:rPr>
                        <a:t>(km)</a:t>
                      </a:r>
                      <a:endParaRPr kumimoji="1" lang="ja-JP" altLang="en-US" sz="1600" dirty="0">
                        <a:latin typeface="游ゴシック Medium" panose="020B0500000000000000" pitchFamily="50" charset="-128"/>
                        <a:ea typeface="游ゴシック Medium" panose="020B0500000000000000"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游ゴシック Medium" panose="020B0500000000000000" pitchFamily="50" charset="-128"/>
                          <a:ea typeface="游ゴシック Medium" panose="020B0500000000000000" pitchFamily="50" charset="-128"/>
                        </a:rPr>
                        <a:t>①</a:t>
                      </a:r>
                      <a:r>
                        <a:rPr kumimoji="1" lang="en-US" altLang="ja-JP" sz="1600" dirty="0">
                          <a:latin typeface="游ゴシック Medium" panose="020B0500000000000000" pitchFamily="50" charset="-128"/>
                          <a:ea typeface="游ゴシック Medium" panose="020B0500000000000000" pitchFamily="50" charset="-128"/>
                        </a:rPr>
                        <a:t>15km</a:t>
                      </a:r>
                      <a:r>
                        <a:rPr kumimoji="1" lang="ja-JP" altLang="en-US" sz="1600" dirty="0">
                          <a:latin typeface="游ゴシック Medium" panose="020B0500000000000000" pitchFamily="50" charset="-128"/>
                          <a:ea typeface="游ゴシック Medium" panose="020B0500000000000000" pitchFamily="50" charset="-128"/>
                        </a:rPr>
                        <a:t>ごとに設置した</a:t>
                      </a:r>
                      <a:r>
                        <a:rPr kumimoji="1" lang="en-US" altLang="ja-JP" sz="1600" dirty="0">
                          <a:latin typeface="游ゴシック Medium" panose="020B0500000000000000" pitchFamily="50" charset="-128"/>
                          <a:ea typeface="游ゴシック Medium" panose="020B0500000000000000" pitchFamily="50" charset="-128"/>
                        </a:rPr>
                        <a:t/>
                      </a:r>
                      <a:br>
                        <a:rPr kumimoji="1" lang="en-US" altLang="ja-JP" sz="1600" dirty="0">
                          <a:latin typeface="游ゴシック Medium" panose="020B0500000000000000" pitchFamily="50" charset="-128"/>
                          <a:ea typeface="游ゴシック Medium" panose="020B0500000000000000" pitchFamily="50" charset="-128"/>
                        </a:rPr>
                      </a:br>
                      <a:r>
                        <a:rPr kumimoji="1" lang="ja-JP" altLang="en-US" sz="1600" dirty="0">
                          <a:latin typeface="游ゴシック Medium" panose="020B0500000000000000" pitchFamily="50" charset="-128"/>
                          <a:ea typeface="游ゴシック Medium" panose="020B0500000000000000" pitchFamily="50" charset="-128"/>
                        </a:rPr>
                        <a:t>場合の充電箇所数</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游ゴシック Medium" panose="020B0500000000000000" pitchFamily="50" charset="-128"/>
                          <a:ea typeface="游ゴシック Medium" panose="020B0500000000000000" pitchFamily="50" charset="-128"/>
                        </a:rPr>
                        <a:t>②現在の設置箇所数</a:t>
                      </a:r>
                      <a:r>
                        <a:rPr kumimoji="1" lang="en-US" altLang="ja-JP" sz="1600" baseline="30000" dirty="0">
                          <a:latin typeface="游ゴシック Medium" panose="020B0500000000000000" pitchFamily="50" charset="-128"/>
                          <a:ea typeface="游ゴシック Medium" panose="020B0500000000000000" pitchFamily="50" charset="-128"/>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游ゴシック Medium" panose="020B0500000000000000" pitchFamily="50" charset="-128"/>
                          <a:ea typeface="游ゴシック Medium" panose="020B0500000000000000" pitchFamily="50" charset="-128"/>
                        </a:rPr>
                        <a:t>(</a:t>
                      </a:r>
                      <a:r>
                        <a:rPr kumimoji="1" lang="ja-JP" altLang="en-US" sz="1200" dirty="0">
                          <a:latin typeface="游ゴシック Medium" panose="020B0500000000000000" pitchFamily="50" charset="-128"/>
                          <a:ea typeface="游ゴシック Medium" panose="020B0500000000000000" pitchFamily="50" charset="-128"/>
                        </a:rPr>
                        <a:t>令和</a:t>
                      </a:r>
                      <a:r>
                        <a:rPr kumimoji="1" lang="en-US" altLang="ja-JP" sz="1200" dirty="0">
                          <a:latin typeface="游ゴシック Medium" panose="020B0500000000000000" pitchFamily="50" charset="-128"/>
                          <a:ea typeface="游ゴシック Medium" panose="020B0500000000000000" pitchFamily="50" charset="-128"/>
                        </a:rPr>
                        <a:t>2</a:t>
                      </a:r>
                      <a:r>
                        <a:rPr kumimoji="1" lang="ja-JP" altLang="en-US" sz="1200" dirty="0">
                          <a:latin typeface="游ゴシック Medium" panose="020B0500000000000000" pitchFamily="50" charset="-128"/>
                          <a:ea typeface="游ゴシック Medium" panose="020B0500000000000000" pitchFamily="50" charset="-128"/>
                        </a:rPr>
                        <a:t>年度末時点</a:t>
                      </a:r>
                      <a:r>
                        <a:rPr kumimoji="1" lang="en-US" altLang="ja-JP" sz="1200" dirty="0">
                          <a:latin typeface="游ゴシック Medium" panose="020B0500000000000000" pitchFamily="50" charset="-128"/>
                          <a:ea typeface="游ゴシック Medium" panose="020B0500000000000000" pitchFamily="50" charset="-128"/>
                        </a:rPr>
                        <a:t>)</a:t>
                      </a:r>
                      <a:endParaRPr kumimoji="1" lang="en-US" altLang="ja-JP" sz="1600" baseline="30000" dirty="0">
                        <a:latin typeface="游ゴシック Medium" panose="020B0500000000000000" pitchFamily="50" charset="-128"/>
                        <a:ea typeface="游ゴシック Medium" panose="020B0500000000000000" pitchFamily="50" charset="-128"/>
                      </a:endParaRPr>
                    </a:p>
                  </a:txBody>
                  <a:tcPr/>
                </a:tc>
                <a:extLst>
                  <a:ext uri="{0D108BD9-81ED-4DB2-BD59-A6C34878D82A}">
                    <a16:rowId xmlns:a16="http://schemas.microsoft.com/office/drawing/2014/main" val="2813758950"/>
                  </a:ext>
                </a:extLst>
              </a:tr>
              <a:tr h="179643">
                <a:tc>
                  <a:txBody>
                    <a:bodyPr/>
                    <a:lstStyle/>
                    <a:p>
                      <a:r>
                        <a:rPr kumimoji="1" lang="ja-JP" altLang="en-US" sz="1600" dirty="0">
                          <a:latin typeface="游ゴシック Medium" panose="020B0500000000000000" pitchFamily="50" charset="-128"/>
                          <a:ea typeface="游ゴシック Medium" panose="020B0500000000000000" pitchFamily="50" charset="-128"/>
                        </a:rPr>
                        <a:t>府全域</a:t>
                      </a:r>
                      <a:endParaRPr kumimoji="1" lang="en-US" altLang="ja-JP" sz="1600" dirty="0">
                        <a:latin typeface="游ゴシック Medium" panose="020B0500000000000000" pitchFamily="50" charset="-128"/>
                        <a:ea typeface="游ゴシック Medium" panose="020B0500000000000000" pitchFamily="50" charset="-128"/>
                      </a:endParaRPr>
                    </a:p>
                  </a:txBody>
                  <a:tcPr>
                    <a:solidFill>
                      <a:schemeClr val="accent3">
                        <a:lumMod val="20000"/>
                        <a:lumOff val="80000"/>
                      </a:schemeClr>
                    </a:solidFill>
                  </a:tcPr>
                </a:tc>
                <a:tc>
                  <a:txBody>
                    <a:bodyPr/>
                    <a:lstStyle/>
                    <a:p>
                      <a:pPr algn="r"/>
                      <a:r>
                        <a:rPr kumimoji="1" lang="en-US" altLang="ja-JP" sz="1600" dirty="0">
                          <a:latin typeface="游ゴシック Medium" panose="020B0500000000000000" pitchFamily="50" charset="-128"/>
                          <a:ea typeface="游ゴシック Medium" panose="020B0500000000000000" pitchFamily="50" charset="-128"/>
                        </a:rPr>
                        <a:t>2,345.3</a:t>
                      </a:r>
                      <a:endParaRPr kumimoji="1" lang="ja-JP" altLang="en-US" sz="1600" dirty="0">
                        <a:latin typeface="游ゴシック Medium" panose="020B0500000000000000" pitchFamily="50" charset="-128"/>
                        <a:ea typeface="游ゴシック Medium" panose="020B0500000000000000" pitchFamily="50" charset="-128"/>
                      </a:endParaRPr>
                    </a:p>
                  </a:txBody>
                  <a:tcPr>
                    <a:solidFill>
                      <a:schemeClr val="accent3">
                        <a:lumMod val="20000"/>
                        <a:lumOff val="80000"/>
                      </a:schemeClr>
                    </a:solidFill>
                  </a:tcPr>
                </a:tc>
                <a:tc>
                  <a:txBody>
                    <a:bodyPr/>
                    <a:lstStyle/>
                    <a:p>
                      <a:pPr algn="r"/>
                      <a:r>
                        <a:rPr kumimoji="1" lang="en-US" altLang="ja-JP" sz="1600" dirty="0">
                          <a:latin typeface="游ゴシック Medium" panose="020B0500000000000000" pitchFamily="50" charset="-128"/>
                          <a:ea typeface="游ゴシック Medium" panose="020B0500000000000000" pitchFamily="50" charset="-128"/>
                        </a:rPr>
                        <a:t>157</a:t>
                      </a:r>
                      <a:endParaRPr kumimoji="1" lang="ja-JP" altLang="en-US" sz="1600" dirty="0">
                        <a:latin typeface="游ゴシック Medium" panose="020B0500000000000000" pitchFamily="50" charset="-128"/>
                        <a:ea typeface="游ゴシック Medium" panose="020B0500000000000000" pitchFamily="50" charset="-128"/>
                      </a:endParaRPr>
                    </a:p>
                  </a:txBody>
                  <a:tcPr marR="900000">
                    <a:solidFill>
                      <a:schemeClr val="accent3">
                        <a:lumMod val="20000"/>
                        <a:lumOff val="80000"/>
                      </a:schemeClr>
                    </a:solidFill>
                  </a:tcPr>
                </a:tc>
                <a:tc>
                  <a:txBody>
                    <a:bodyPr/>
                    <a:lstStyle/>
                    <a:p>
                      <a:pPr algn="r"/>
                      <a:r>
                        <a:rPr kumimoji="1" lang="en-US" altLang="ja-JP" sz="1600" dirty="0">
                          <a:latin typeface="游ゴシック Medium" panose="020B0500000000000000" pitchFamily="50" charset="-128"/>
                          <a:ea typeface="游ゴシック Medium" panose="020B0500000000000000" pitchFamily="50" charset="-128"/>
                        </a:rPr>
                        <a:t>219</a:t>
                      </a:r>
                      <a:endParaRPr kumimoji="1" lang="ja-JP" altLang="en-US" sz="1600" dirty="0">
                        <a:latin typeface="游ゴシック Medium" panose="020B0500000000000000" pitchFamily="50" charset="-128"/>
                        <a:ea typeface="游ゴシック Medium" panose="020B0500000000000000" pitchFamily="50" charset="-128"/>
                      </a:endParaRPr>
                    </a:p>
                  </a:txBody>
                  <a:tcPr marR="1260000">
                    <a:solidFill>
                      <a:schemeClr val="accent3">
                        <a:lumMod val="20000"/>
                        <a:lumOff val="80000"/>
                      </a:schemeClr>
                    </a:solidFill>
                  </a:tcPr>
                </a:tc>
                <a:extLst>
                  <a:ext uri="{0D108BD9-81ED-4DB2-BD59-A6C34878D82A}">
                    <a16:rowId xmlns:a16="http://schemas.microsoft.com/office/drawing/2014/main" val="4216284200"/>
                  </a:ext>
                </a:extLst>
              </a:tr>
              <a:tr h="179643">
                <a:tc>
                  <a:txBody>
                    <a:bodyPr/>
                    <a:lstStyle/>
                    <a:p>
                      <a:r>
                        <a:rPr kumimoji="1" lang="ja-JP" altLang="en-US" sz="1600" dirty="0">
                          <a:latin typeface="游ゴシック Medium" panose="020B0500000000000000" pitchFamily="50" charset="-128"/>
                          <a:ea typeface="游ゴシック Medium" panose="020B0500000000000000" pitchFamily="50" charset="-128"/>
                        </a:rPr>
                        <a:t>大阪市</a:t>
                      </a:r>
                      <a:endParaRPr kumimoji="1" lang="en-US" altLang="ja-JP" sz="1600" dirty="0">
                        <a:latin typeface="游ゴシック Medium" panose="020B0500000000000000" pitchFamily="50" charset="-128"/>
                        <a:ea typeface="游ゴシック Medium" panose="020B0500000000000000" pitchFamily="50" charset="-128"/>
                      </a:endParaRPr>
                    </a:p>
                  </a:txBody>
                  <a:tcPr/>
                </a:tc>
                <a:tc>
                  <a:txBody>
                    <a:bodyPr/>
                    <a:lstStyle/>
                    <a:p>
                      <a:pPr algn="r"/>
                      <a:r>
                        <a:rPr kumimoji="1" lang="en-US" altLang="ja-JP" sz="1600" dirty="0">
                          <a:latin typeface="游ゴシック Medium" panose="020B0500000000000000" pitchFamily="50" charset="-128"/>
                          <a:ea typeface="游ゴシック Medium" panose="020B0500000000000000" pitchFamily="50" charset="-128"/>
                        </a:rPr>
                        <a:t>386.9</a:t>
                      </a:r>
                      <a:endParaRPr kumimoji="1" lang="ja-JP" altLang="en-US" sz="1600" dirty="0">
                        <a:latin typeface="游ゴシック Medium" panose="020B0500000000000000" pitchFamily="50" charset="-128"/>
                        <a:ea typeface="游ゴシック Medium" panose="020B0500000000000000" pitchFamily="50" charset="-128"/>
                      </a:endParaRPr>
                    </a:p>
                  </a:txBody>
                  <a:tcPr/>
                </a:tc>
                <a:tc>
                  <a:txBody>
                    <a:bodyPr/>
                    <a:lstStyle/>
                    <a:p>
                      <a:pPr algn="r"/>
                      <a:r>
                        <a:rPr kumimoji="1" lang="en-US" altLang="ja-JP" sz="1600" dirty="0">
                          <a:latin typeface="游ゴシック Medium" panose="020B0500000000000000" pitchFamily="50" charset="-128"/>
                          <a:ea typeface="游ゴシック Medium" panose="020B0500000000000000" pitchFamily="50" charset="-128"/>
                        </a:rPr>
                        <a:t>26</a:t>
                      </a:r>
                      <a:endParaRPr kumimoji="1" lang="ja-JP" altLang="en-US" sz="1600" dirty="0">
                        <a:latin typeface="游ゴシック Medium" panose="020B0500000000000000" pitchFamily="50" charset="-128"/>
                        <a:ea typeface="游ゴシック Medium" panose="020B0500000000000000" pitchFamily="50" charset="-128"/>
                      </a:endParaRPr>
                    </a:p>
                  </a:txBody>
                  <a:tcPr marR="900000"/>
                </a:tc>
                <a:tc>
                  <a:txBody>
                    <a:bodyPr/>
                    <a:lstStyle/>
                    <a:p>
                      <a:pPr algn="r"/>
                      <a:r>
                        <a:rPr kumimoji="1" lang="en-US" altLang="ja-JP" sz="1600" dirty="0">
                          <a:latin typeface="游ゴシック Medium" panose="020B0500000000000000" pitchFamily="50" charset="-128"/>
                          <a:ea typeface="游ゴシック Medium" panose="020B0500000000000000" pitchFamily="50" charset="-128"/>
                        </a:rPr>
                        <a:t>55</a:t>
                      </a:r>
                      <a:endParaRPr kumimoji="1" lang="ja-JP" altLang="en-US" sz="1600" dirty="0">
                        <a:latin typeface="游ゴシック Medium" panose="020B0500000000000000" pitchFamily="50" charset="-128"/>
                        <a:ea typeface="游ゴシック Medium" panose="020B0500000000000000" pitchFamily="50" charset="-128"/>
                      </a:endParaRPr>
                    </a:p>
                  </a:txBody>
                  <a:tcPr marR="1260000"/>
                </a:tc>
                <a:extLst>
                  <a:ext uri="{0D108BD9-81ED-4DB2-BD59-A6C34878D82A}">
                    <a16:rowId xmlns:a16="http://schemas.microsoft.com/office/drawing/2014/main" val="2548655132"/>
                  </a:ext>
                </a:extLst>
              </a:tr>
              <a:tr h="179643">
                <a:tc>
                  <a:txBody>
                    <a:bodyPr/>
                    <a:lstStyle/>
                    <a:p>
                      <a:r>
                        <a:rPr kumimoji="1" lang="ja-JP" altLang="en-US" sz="1600" dirty="0">
                          <a:latin typeface="游ゴシック Medium" panose="020B0500000000000000" pitchFamily="50" charset="-128"/>
                          <a:ea typeface="游ゴシック Medium" panose="020B0500000000000000" pitchFamily="50" charset="-128"/>
                        </a:rPr>
                        <a:t>堺市</a:t>
                      </a:r>
                    </a:p>
                  </a:txBody>
                  <a:tcPr/>
                </a:tc>
                <a:tc>
                  <a:txBody>
                    <a:bodyPr/>
                    <a:lstStyle/>
                    <a:p>
                      <a:pPr algn="r"/>
                      <a:r>
                        <a:rPr kumimoji="1" lang="en-US" altLang="ja-JP" sz="1600" dirty="0">
                          <a:latin typeface="游ゴシック Medium" panose="020B0500000000000000" pitchFamily="50" charset="-128"/>
                          <a:ea typeface="游ゴシック Medium" panose="020B0500000000000000" pitchFamily="50" charset="-128"/>
                        </a:rPr>
                        <a:t>226.5</a:t>
                      </a:r>
                      <a:endParaRPr kumimoji="1" lang="ja-JP" altLang="en-US" sz="1600" dirty="0">
                        <a:latin typeface="游ゴシック Medium" panose="020B0500000000000000" pitchFamily="50" charset="-128"/>
                        <a:ea typeface="游ゴシック Medium" panose="020B0500000000000000" pitchFamily="50" charset="-128"/>
                      </a:endParaRPr>
                    </a:p>
                  </a:txBody>
                  <a:tcPr/>
                </a:tc>
                <a:tc>
                  <a:txBody>
                    <a:bodyPr/>
                    <a:lstStyle/>
                    <a:p>
                      <a:pPr algn="r"/>
                      <a:r>
                        <a:rPr kumimoji="1" lang="en-US" altLang="ja-JP" sz="1600" dirty="0">
                          <a:latin typeface="游ゴシック Medium" panose="020B0500000000000000" pitchFamily="50" charset="-128"/>
                          <a:ea typeface="游ゴシック Medium" panose="020B0500000000000000" pitchFamily="50" charset="-128"/>
                        </a:rPr>
                        <a:t>16</a:t>
                      </a:r>
                      <a:endParaRPr kumimoji="1" lang="ja-JP" altLang="en-US" sz="1600" dirty="0">
                        <a:latin typeface="游ゴシック Medium" panose="020B0500000000000000" pitchFamily="50" charset="-128"/>
                        <a:ea typeface="游ゴシック Medium" panose="020B0500000000000000" pitchFamily="50" charset="-128"/>
                      </a:endParaRPr>
                    </a:p>
                  </a:txBody>
                  <a:tcPr marR="900000"/>
                </a:tc>
                <a:tc>
                  <a:txBody>
                    <a:bodyPr/>
                    <a:lstStyle/>
                    <a:p>
                      <a:pPr algn="r"/>
                      <a:r>
                        <a:rPr kumimoji="1" lang="en-US" altLang="ja-JP" sz="1600" b="0" u="none" dirty="0">
                          <a:latin typeface="游ゴシック Medium" panose="020B0500000000000000" pitchFamily="50" charset="-128"/>
                          <a:ea typeface="游ゴシック Medium" panose="020B0500000000000000" pitchFamily="50" charset="-128"/>
                        </a:rPr>
                        <a:t>17</a:t>
                      </a:r>
                      <a:endParaRPr kumimoji="1" lang="ja-JP" altLang="en-US" sz="1600" b="0" u="none" dirty="0">
                        <a:latin typeface="游ゴシック Medium" panose="020B0500000000000000" pitchFamily="50" charset="-128"/>
                        <a:ea typeface="游ゴシック Medium" panose="020B0500000000000000" pitchFamily="50" charset="-128"/>
                      </a:endParaRPr>
                    </a:p>
                  </a:txBody>
                  <a:tcPr marR="1260000"/>
                </a:tc>
                <a:extLst>
                  <a:ext uri="{0D108BD9-81ED-4DB2-BD59-A6C34878D82A}">
                    <a16:rowId xmlns:a16="http://schemas.microsoft.com/office/drawing/2014/main" val="328452171"/>
                  </a:ext>
                </a:extLst>
              </a:tr>
              <a:tr h="179643">
                <a:tc>
                  <a:txBody>
                    <a:bodyPr/>
                    <a:lstStyle/>
                    <a:p>
                      <a:r>
                        <a:rPr kumimoji="1" lang="ja-JP" altLang="en-US" sz="1600" dirty="0">
                          <a:latin typeface="游ゴシック Medium" panose="020B0500000000000000" pitchFamily="50" charset="-128"/>
                          <a:ea typeface="游ゴシック Medium" panose="020B0500000000000000" pitchFamily="50" charset="-128"/>
                        </a:rPr>
                        <a:t>豊能地域</a:t>
                      </a:r>
                    </a:p>
                  </a:txBody>
                  <a:tcPr/>
                </a:tc>
                <a:tc>
                  <a:txBody>
                    <a:bodyPr/>
                    <a:lstStyle/>
                    <a:p>
                      <a:pPr algn="r"/>
                      <a:r>
                        <a:rPr kumimoji="1" lang="en-US" altLang="ja-JP" sz="1600" dirty="0">
                          <a:latin typeface="游ゴシック Medium" panose="020B0500000000000000" pitchFamily="50" charset="-128"/>
                          <a:ea typeface="游ゴシック Medium" panose="020B0500000000000000" pitchFamily="50" charset="-128"/>
                        </a:rPr>
                        <a:t>240.5</a:t>
                      </a:r>
                      <a:endParaRPr kumimoji="1" lang="ja-JP" altLang="en-US" sz="1600" dirty="0">
                        <a:latin typeface="游ゴシック Medium" panose="020B0500000000000000" pitchFamily="50" charset="-128"/>
                        <a:ea typeface="游ゴシック Medium" panose="020B0500000000000000" pitchFamily="50" charset="-128"/>
                      </a:endParaRPr>
                    </a:p>
                  </a:txBody>
                  <a:tcPr/>
                </a:tc>
                <a:tc>
                  <a:txBody>
                    <a:bodyPr/>
                    <a:lstStyle/>
                    <a:p>
                      <a:pPr algn="r"/>
                      <a:r>
                        <a:rPr kumimoji="1" lang="en-US" altLang="ja-JP" sz="1600" dirty="0">
                          <a:latin typeface="游ゴシック Medium" panose="020B0500000000000000" pitchFamily="50" charset="-128"/>
                          <a:ea typeface="游ゴシック Medium" panose="020B0500000000000000" pitchFamily="50" charset="-128"/>
                        </a:rPr>
                        <a:t>17</a:t>
                      </a:r>
                      <a:endParaRPr kumimoji="1" lang="ja-JP" altLang="en-US" sz="1600" dirty="0">
                        <a:latin typeface="游ゴシック Medium" panose="020B0500000000000000" pitchFamily="50" charset="-128"/>
                        <a:ea typeface="游ゴシック Medium" panose="020B0500000000000000" pitchFamily="50" charset="-128"/>
                      </a:endParaRPr>
                    </a:p>
                  </a:txBody>
                  <a:tcPr marR="900000"/>
                </a:tc>
                <a:tc>
                  <a:txBody>
                    <a:bodyPr/>
                    <a:lstStyle/>
                    <a:p>
                      <a:pPr algn="r"/>
                      <a:r>
                        <a:rPr kumimoji="1" lang="en-US" altLang="ja-JP" sz="1600" b="1" u="sng" dirty="0">
                          <a:latin typeface="游ゴシック Medium" panose="020B0500000000000000" pitchFamily="50" charset="-128"/>
                          <a:ea typeface="游ゴシック Medium" panose="020B0500000000000000" pitchFamily="50" charset="-128"/>
                        </a:rPr>
                        <a:t>16</a:t>
                      </a:r>
                      <a:endParaRPr kumimoji="1" lang="ja-JP" altLang="en-US" sz="1600" b="1" u="sng" dirty="0">
                        <a:latin typeface="游ゴシック Medium" panose="020B0500000000000000" pitchFamily="50" charset="-128"/>
                        <a:ea typeface="游ゴシック Medium" panose="020B0500000000000000" pitchFamily="50" charset="-128"/>
                      </a:endParaRPr>
                    </a:p>
                  </a:txBody>
                  <a:tcPr marR="1260000"/>
                </a:tc>
                <a:extLst>
                  <a:ext uri="{0D108BD9-81ED-4DB2-BD59-A6C34878D82A}">
                    <a16:rowId xmlns:a16="http://schemas.microsoft.com/office/drawing/2014/main" val="1673594089"/>
                  </a:ext>
                </a:extLst>
              </a:tr>
              <a:tr h="179643">
                <a:tc>
                  <a:txBody>
                    <a:bodyPr/>
                    <a:lstStyle/>
                    <a:p>
                      <a:r>
                        <a:rPr kumimoji="1" lang="ja-JP" altLang="en-US" sz="1600" dirty="0">
                          <a:latin typeface="游ゴシック Medium" panose="020B0500000000000000" pitchFamily="50" charset="-128"/>
                          <a:ea typeface="游ゴシック Medium" panose="020B0500000000000000" pitchFamily="50" charset="-128"/>
                        </a:rPr>
                        <a:t>三島地域</a:t>
                      </a:r>
                    </a:p>
                  </a:txBody>
                  <a:tcPr/>
                </a:tc>
                <a:tc>
                  <a:txBody>
                    <a:bodyPr/>
                    <a:lstStyle/>
                    <a:p>
                      <a:pPr algn="r"/>
                      <a:r>
                        <a:rPr kumimoji="1" lang="en-US" altLang="ja-JP" sz="1600" dirty="0">
                          <a:latin typeface="游ゴシック Medium" panose="020B0500000000000000" pitchFamily="50" charset="-128"/>
                          <a:ea typeface="游ゴシック Medium" panose="020B0500000000000000" pitchFamily="50" charset="-128"/>
                        </a:rPr>
                        <a:t>284.8</a:t>
                      </a:r>
                      <a:endParaRPr kumimoji="1" lang="ja-JP" altLang="en-US" sz="1600" dirty="0">
                        <a:latin typeface="游ゴシック Medium" panose="020B0500000000000000" pitchFamily="50" charset="-128"/>
                        <a:ea typeface="游ゴシック Medium" panose="020B0500000000000000" pitchFamily="50" charset="-128"/>
                      </a:endParaRPr>
                    </a:p>
                  </a:txBody>
                  <a:tcPr/>
                </a:tc>
                <a:tc>
                  <a:txBody>
                    <a:bodyPr/>
                    <a:lstStyle/>
                    <a:p>
                      <a:pPr algn="r"/>
                      <a:r>
                        <a:rPr kumimoji="1" lang="en-US" altLang="ja-JP" sz="1600" dirty="0">
                          <a:latin typeface="游ゴシック Medium" panose="020B0500000000000000" pitchFamily="50" charset="-128"/>
                          <a:ea typeface="游ゴシック Medium" panose="020B0500000000000000" pitchFamily="50" charset="-128"/>
                        </a:rPr>
                        <a:t>19</a:t>
                      </a:r>
                      <a:endParaRPr kumimoji="1" lang="ja-JP" altLang="en-US" sz="1600" dirty="0">
                        <a:latin typeface="游ゴシック Medium" panose="020B0500000000000000" pitchFamily="50" charset="-128"/>
                        <a:ea typeface="游ゴシック Medium" panose="020B0500000000000000" pitchFamily="50" charset="-128"/>
                      </a:endParaRPr>
                    </a:p>
                  </a:txBody>
                  <a:tcPr marR="900000"/>
                </a:tc>
                <a:tc>
                  <a:txBody>
                    <a:bodyPr/>
                    <a:lstStyle/>
                    <a:p>
                      <a:pPr algn="r"/>
                      <a:r>
                        <a:rPr kumimoji="1" lang="en-US" altLang="ja-JP" sz="1600" dirty="0">
                          <a:latin typeface="游ゴシック Medium" panose="020B0500000000000000" pitchFamily="50" charset="-128"/>
                          <a:ea typeface="游ゴシック Medium" panose="020B0500000000000000" pitchFamily="50" charset="-128"/>
                        </a:rPr>
                        <a:t>27</a:t>
                      </a:r>
                      <a:endParaRPr kumimoji="1" lang="ja-JP" altLang="en-US" sz="1600" dirty="0">
                        <a:latin typeface="游ゴシック Medium" panose="020B0500000000000000" pitchFamily="50" charset="-128"/>
                        <a:ea typeface="游ゴシック Medium" panose="020B0500000000000000" pitchFamily="50" charset="-128"/>
                      </a:endParaRPr>
                    </a:p>
                  </a:txBody>
                  <a:tcPr marR="1260000"/>
                </a:tc>
                <a:extLst>
                  <a:ext uri="{0D108BD9-81ED-4DB2-BD59-A6C34878D82A}">
                    <a16:rowId xmlns:a16="http://schemas.microsoft.com/office/drawing/2014/main" val="1637658545"/>
                  </a:ext>
                </a:extLst>
              </a:tr>
              <a:tr h="179643">
                <a:tc>
                  <a:txBody>
                    <a:bodyPr/>
                    <a:lstStyle/>
                    <a:p>
                      <a:r>
                        <a:rPr kumimoji="1" lang="ja-JP" altLang="en-US" sz="1600" dirty="0">
                          <a:latin typeface="游ゴシック Medium" panose="020B0500000000000000" pitchFamily="50" charset="-128"/>
                          <a:ea typeface="游ゴシック Medium" panose="020B0500000000000000" pitchFamily="50" charset="-128"/>
                        </a:rPr>
                        <a:t>北河内地域</a:t>
                      </a:r>
                    </a:p>
                  </a:txBody>
                  <a:tcPr/>
                </a:tc>
                <a:tc>
                  <a:txBody>
                    <a:bodyPr/>
                    <a:lstStyle/>
                    <a:p>
                      <a:pPr algn="r"/>
                      <a:r>
                        <a:rPr kumimoji="1" lang="en-US" altLang="ja-JP" sz="1600" dirty="0">
                          <a:latin typeface="游ゴシック Medium" panose="020B0500000000000000" pitchFamily="50" charset="-128"/>
                          <a:ea typeface="游ゴシック Medium" panose="020B0500000000000000" pitchFamily="50" charset="-128"/>
                        </a:rPr>
                        <a:t>283.3</a:t>
                      </a:r>
                      <a:endParaRPr kumimoji="1" lang="ja-JP" altLang="en-US" sz="1600" dirty="0">
                        <a:latin typeface="游ゴシック Medium" panose="020B0500000000000000" pitchFamily="50" charset="-128"/>
                        <a:ea typeface="游ゴシック Medium" panose="020B0500000000000000" pitchFamily="50" charset="-128"/>
                      </a:endParaRPr>
                    </a:p>
                  </a:txBody>
                  <a:tcPr/>
                </a:tc>
                <a:tc>
                  <a:txBody>
                    <a:bodyPr/>
                    <a:lstStyle/>
                    <a:p>
                      <a:pPr algn="r"/>
                      <a:r>
                        <a:rPr kumimoji="1" lang="en-US" altLang="ja-JP" sz="1600" dirty="0">
                          <a:latin typeface="游ゴシック Medium" panose="020B0500000000000000" pitchFamily="50" charset="-128"/>
                          <a:ea typeface="游ゴシック Medium" panose="020B0500000000000000" pitchFamily="50" charset="-128"/>
                        </a:rPr>
                        <a:t>19</a:t>
                      </a:r>
                      <a:endParaRPr kumimoji="1" lang="ja-JP" altLang="en-US" sz="1600" dirty="0">
                        <a:latin typeface="游ゴシック Medium" panose="020B0500000000000000" pitchFamily="50" charset="-128"/>
                        <a:ea typeface="游ゴシック Medium" panose="020B0500000000000000" pitchFamily="50" charset="-128"/>
                      </a:endParaRPr>
                    </a:p>
                  </a:txBody>
                  <a:tcPr marR="900000"/>
                </a:tc>
                <a:tc>
                  <a:txBody>
                    <a:bodyPr/>
                    <a:lstStyle/>
                    <a:p>
                      <a:pPr algn="r"/>
                      <a:r>
                        <a:rPr kumimoji="1" lang="en-US" altLang="ja-JP" sz="1600" dirty="0">
                          <a:latin typeface="游ゴシック Medium" panose="020B0500000000000000" pitchFamily="50" charset="-128"/>
                          <a:ea typeface="游ゴシック Medium" panose="020B0500000000000000" pitchFamily="50" charset="-128"/>
                        </a:rPr>
                        <a:t>31</a:t>
                      </a:r>
                      <a:endParaRPr kumimoji="1" lang="ja-JP" altLang="en-US" sz="1600" dirty="0">
                        <a:latin typeface="游ゴシック Medium" panose="020B0500000000000000" pitchFamily="50" charset="-128"/>
                        <a:ea typeface="游ゴシック Medium" panose="020B0500000000000000" pitchFamily="50" charset="-128"/>
                      </a:endParaRPr>
                    </a:p>
                  </a:txBody>
                  <a:tcPr marR="1260000"/>
                </a:tc>
                <a:extLst>
                  <a:ext uri="{0D108BD9-81ED-4DB2-BD59-A6C34878D82A}">
                    <a16:rowId xmlns:a16="http://schemas.microsoft.com/office/drawing/2014/main" val="1813345451"/>
                  </a:ext>
                </a:extLst>
              </a:tr>
              <a:tr h="1796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游ゴシック Medium" panose="020B0500000000000000" pitchFamily="50" charset="-128"/>
                          <a:ea typeface="游ゴシック Medium" panose="020B0500000000000000" pitchFamily="50" charset="-128"/>
                        </a:rPr>
                        <a:t>中河内地域</a:t>
                      </a:r>
                    </a:p>
                  </a:txBody>
                  <a:tcPr/>
                </a:tc>
                <a:tc>
                  <a:txBody>
                    <a:bodyPr/>
                    <a:lstStyle/>
                    <a:p>
                      <a:pPr algn="r"/>
                      <a:r>
                        <a:rPr kumimoji="1" lang="en-US" altLang="ja-JP" sz="1600" dirty="0">
                          <a:latin typeface="游ゴシック Medium" panose="020B0500000000000000" pitchFamily="50" charset="-128"/>
                          <a:ea typeface="游ゴシック Medium" panose="020B0500000000000000" pitchFamily="50" charset="-128"/>
                        </a:rPr>
                        <a:t>160.2</a:t>
                      </a:r>
                      <a:endParaRPr kumimoji="1" lang="ja-JP" altLang="en-US" sz="1600" dirty="0">
                        <a:latin typeface="游ゴシック Medium" panose="020B0500000000000000" pitchFamily="50" charset="-128"/>
                        <a:ea typeface="游ゴシック Medium" panose="020B0500000000000000" pitchFamily="50" charset="-128"/>
                      </a:endParaRPr>
                    </a:p>
                  </a:txBody>
                  <a:tcPr/>
                </a:tc>
                <a:tc>
                  <a:txBody>
                    <a:bodyPr/>
                    <a:lstStyle/>
                    <a:p>
                      <a:pPr algn="r"/>
                      <a:r>
                        <a:rPr kumimoji="1" lang="en-US" altLang="ja-JP" sz="1600" dirty="0">
                          <a:latin typeface="游ゴシック Medium" panose="020B0500000000000000" pitchFamily="50" charset="-128"/>
                          <a:ea typeface="游ゴシック Medium" panose="020B0500000000000000" pitchFamily="50" charset="-128"/>
                        </a:rPr>
                        <a:t>11</a:t>
                      </a:r>
                      <a:endParaRPr kumimoji="1" lang="ja-JP" altLang="en-US" sz="1600" dirty="0">
                        <a:latin typeface="游ゴシック Medium" panose="020B0500000000000000" pitchFamily="50" charset="-128"/>
                        <a:ea typeface="游ゴシック Medium" panose="020B0500000000000000" pitchFamily="50" charset="-128"/>
                      </a:endParaRPr>
                    </a:p>
                  </a:txBody>
                  <a:tcPr marR="900000"/>
                </a:tc>
                <a:tc>
                  <a:txBody>
                    <a:bodyPr/>
                    <a:lstStyle/>
                    <a:p>
                      <a:pPr algn="r"/>
                      <a:r>
                        <a:rPr kumimoji="1" lang="en-US" altLang="ja-JP" sz="1600" dirty="0">
                          <a:latin typeface="游ゴシック Medium" panose="020B0500000000000000" pitchFamily="50" charset="-128"/>
                          <a:ea typeface="游ゴシック Medium" panose="020B0500000000000000" pitchFamily="50" charset="-128"/>
                        </a:rPr>
                        <a:t>22</a:t>
                      </a:r>
                      <a:endParaRPr kumimoji="1" lang="ja-JP" altLang="en-US" sz="1600" dirty="0">
                        <a:latin typeface="游ゴシック Medium" panose="020B0500000000000000" pitchFamily="50" charset="-128"/>
                        <a:ea typeface="游ゴシック Medium" panose="020B0500000000000000" pitchFamily="50" charset="-128"/>
                      </a:endParaRPr>
                    </a:p>
                  </a:txBody>
                  <a:tcPr marR="1260000"/>
                </a:tc>
                <a:extLst>
                  <a:ext uri="{0D108BD9-81ED-4DB2-BD59-A6C34878D82A}">
                    <a16:rowId xmlns:a16="http://schemas.microsoft.com/office/drawing/2014/main" val="2870295806"/>
                  </a:ext>
                </a:extLst>
              </a:tr>
              <a:tr h="1796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游ゴシック Medium" panose="020B0500000000000000" pitchFamily="50" charset="-128"/>
                          <a:ea typeface="游ゴシック Medium" panose="020B0500000000000000" pitchFamily="50" charset="-128"/>
                        </a:rPr>
                        <a:t>泉北地域</a:t>
                      </a:r>
                    </a:p>
                  </a:txBody>
                  <a:tcPr/>
                </a:tc>
                <a:tc>
                  <a:txBody>
                    <a:bodyPr/>
                    <a:lstStyle/>
                    <a:p>
                      <a:pPr algn="r"/>
                      <a:r>
                        <a:rPr kumimoji="1" lang="en-US" altLang="ja-JP" sz="1600" dirty="0">
                          <a:latin typeface="游ゴシック Medium" panose="020B0500000000000000" pitchFamily="50" charset="-128"/>
                          <a:ea typeface="游ゴシック Medium" panose="020B0500000000000000" pitchFamily="50" charset="-128"/>
                        </a:rPr>
                        <a:t>127.3</a:t>
                      </a:r>
                      <a:endParaRPr kumimoji="1" lang="ja-JP" altLang="en-US" sz="1600" dirty="0">
                        <a:latin typeface="游ゴシック Medium" panose="020B0500000000000000" pitchFamily="50" charset="-128"/>
                        <a:ea typeface="游ゴシック Medium" panose="020B0500000000000000" pitchFamily="50" charset="-128"/>
                      </a:endParaRPr>
                    </a:p>
                  </a:txBody>
                  <a:tcPr/>
                </a:tc>
                <a:tc>
                  <a:txBody>
                    <a:bodyPr/>
                    <a:lstStyle/>
                    <a:p>
                      <a:pPr algn="r"/>
                      <a:r>
                        <a:rPr kumimoji="1" lang="en-US" altLang="ja-JP" sz="1600" dirty="0">
                          <a:latin typeface="游ゴシック Medium" panose="020B0500000000000000" pitchFamily="50" charset="-128"/>
                          <a:ea typeface="游ゴシック Medium" panose="020B0500000000000000" pitchFamily="50" charset="-128"/>
                        </a:rPr>
                        <a:t>9</a:t>
                      </a:r>
                      <a:endParaRPr kumimoji="1" lang="ja-JP" altLang="en-US" sz="1600" dirty="0">
                        <a:latin typeface="游ゴシック Medium" panose="020B0500000000000000" pitchFamily="50" charset="-128"/>
                        <a:ea typeface="游ゴシック Medium" panose="020B0500000000000000" pitchFamily="50" charset="-128"/>
                      </a:endParaRPr>
                    </a:p>
                  </a:txBody>
                  <a:tcPr marR="900000"/>
                </a:tc>
                <a:tc>
                  <a:txBody>
                    <a:bodyPr/>
                    <a:lstStyle/>
                    <a:p>
                      <a:pPr algn="r"/>
                      <a:r>
                        <a:rPr kumimoji="1" lang="en-US" altLang="ja-JP" sz="1600" dirty="0">
                          <a:latin typeface="游ゴシック Medium" panose="020B0500000000000000" pitchFamily="50" charset="-128"/>
                          <a:ea typeface="游ゴシック Medium" panose="020B0500000000000000" pitchFamily="50" charset="-128"/>
                        </a:rPr>
                        <a:t>10</a:t>
                      </a:r>
                      <a:endParaRPr kumimoji="1" lang="ja-JP" altLang="en-US" sz="1600" dirty="0">
                        <a:latin typeface="游ゴシック Medium" panose="020B0500000000000000" pitchFamily="50" charset="-128"/>
                        <a:ea typeface="游ゴシック Medium" panose="020B0500000000000000" pitchFamily="50" charset="-128"/>
                      </a:endParaRPr>
                    </a:p>
                  </a:txBody>
                  <a:tcPr marR="1260000"/>
                </a:tc>
                <a:extLst>
                  <a:ext uri="{0D108BD9-81ED-4DB2-BD59-A6C34878D82A}">
                    <a16:rowId xmlns:a16="http://schemas.microsoft.com/office/drawing/2014/main" val="1857326662"/>
                  </a:ext>
                </a:extLst>
              </a:tr>
              <a:tr h="1796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游ゴシック Medium" panose="020B0500000000000000" pitchFamily="50" charset="-128"/>
                          <a:ea typeface="游ゴシック Medium" panose="020B0500000000000000" pitchFamily="50" charset="-128"/>
                        </a:rPr>
                        <a:t>泉南地域</a:t>
                      </a:r>
                    </a:p>
                  </a:txBody>
                  <a:tcPr/>
                </a:tc>
                <a:tc>
                  <a:txBody>
                    <a:bodyPr/>
                    <a:lstStyle/>
                    <a:p>
                      <a:pPr algn="r"/>
                      <a:r>
                        <a:rPr kumimoji="1" lang="en-US" altLang="ja-JP" sz="1600" dirty="0">
                          <a:latin typeface="游ゴシック Medium" panose="020B0500000000000000" pitchFamily="50" charset="-128"/>
                          <a:ea typeface="游ゴシック Medium" panose="020B0500000000000000" pitchFamily="50" charset="-128"/>
                        </a:rPr>
                        <a:t>312.4</a:t>
                      </a:r>
                      <a:endParaRPr kumimoji="1" lang="ja-JP" altLang="en-US" sz="1600" dirty="0">
                        <a:latin typeface="游ゴシック Medium" panose="020B0500000000000000" pitchFamily="50" charset="-128"/>
                        <a:ea typeface="游ゴシック Medium" panose="020B0500000000000000" pitchFamily="50" charset="-128"/>
                      </a:endParaRPr>
                    </a:p>
                  </a:txBody>
                  <a:tcPr/>
                </a:tc>
                <a:tc>
                  <a:txBody>
                    <a:bodyPr/>
                    <a:lstStyle/>
                    <a:p>
                      <a:pPr algn="r"/>
                      <a:r>
                        <a:rPr kumimoji="1" lang="en-US" altLang="ja-JP" sz="1600" dirty="0">
                          <a:latin typeface="游ゴシック Medium" panose="020B0500000000000000" pitchFamily="50" charset="-128"/>
                          <a:ea typeface="游ゴシック Medium" panose="020B0500000000000000" pitchFamily="50" charset="-128"/>
                        </a:rPr>
                        <a:t>21</a:t>
                      </a:r>
                      <a:endParaRPr kumimoji="1" lang="ja-JP" altLang="en-US" sz="1600" dirty="0">
                        <a:latin typeface="游ゴシック Medium" panose="020B0500000000000000" pitchFamily="50" charset="-128"/>
                        <a:ea typeface="游ゴシック Medium" panose="020B0500000000000000" pitchFamily="50" charset="-128"/>
                      </a:endParaRPr>
                    </a:p>
                  </a:txBody>
                  <a:tcPr marR="900000"/>
                </a:tc>
                <a:tc>
                  <a:txBody>
                    <a:bodyPr/>
                    <a:lstStyle/>
                    <a:p>
                      <a:pPr algn="r"/>
                      <a:r>
                        <a:rPr kumimoji="1" lang="en-US" altLang="ja-JP" sz="1600" dirty="0">
                          <a:latin typeface="游ゴシック Medium" panose="020B0500000000000000" pitchFamily="50" charset="-128"/>
                          <a:ea typeface="游ゴシック Medium" panose="020B0500000000000000" pitchFamily="50" charset="-128"/>
                        </a:rPr>
                        <a:t>23</a:t>
                      </a:r>
                      <a:endParaRPr kumimoji="1" lang="ja-JP" altLang="en-US" sz="1600" dirty="0">
                        <a:latin typeface="游ゴシック Medium" panose="020B0500000000000000" pitchFamily="50" charset="-128"/>
                        <a:ea typeface="游ゴシック Medium" panose="020B0500000000000000" pitchFamily="50" charset="-128"/>
                      </a:endParaRPr>
                    </a:p>
                  </a:txBody>
                  <a:tcPr marR="1260000"/>
                </a:tc>
                <a:extLst>
                  <a:ext uri="{0D108BD9-81ED-4DB2-BD59-A6C34878D82A}">
                    <a16:rowId xmlns:a16="http://schemas.microsoft.com/office/drawing/2014/main" val="691464219"/>
                  </a:ext>
                </a:extLst>
              </a:tr>
              <a:tr h="1796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游ゴシック Medium" panose="020B0500000000000000" pitchFamily="50" charset="-128"/>
                          <a:ea typeface="游ゴシック Medium" panose="020B0500000000000000" pitchFamily="50" charset="-128"/>
                        </a:rPr>
                        <a:t>南河内地域</a:t>
                      </a:r>
                    </a:p>
                  </a:txBody>
                  <a:tcPr/>
                </a:tc>
                <a:tc>
                  <a:txBody>
                    <a:bodyPr/>
                    <a:lstStyle/>
                    <a:p>
                      <a:pPr algn="r"/>
                      <a:r>
                        <a:rPr kumimoji="1" lang="en-US" altLang="ja-JP" sz="1600" dirty="0">
                          <a:latin typeface="游ゴシック Medium" panose="020B0500000000000000" pitchFamily="50" charset="-128"/>
                          <a:ea typeface="游ゴシック Medium" panose="020B0500000000000000" pitchFamily="50" charset="-128"/>
                        </a:rPr>
                        <a:t>323.4</a:t>
                      </a:r>
                      <a:endParaRPr kumimoji="1" lang="ja-JP" altLang="en-US" sz="1600" dirty="0">
                        <a:latin typeface="游ゴシック Medium" panose="020B0500000000000000" pitchFamily="50" charset="-128"/>
                        <a:ea typeface="游ゴシック Medium" panose="020B0500000000000000" pitchFamily="50" charset="-128"/>
                      </a:endParaRPr>
                    </a:p>
                  </a:txBody>
                  <a:tcPr/>
                </a:tc>
                <a:tc>
                  <a:txBody>
                    <a:bodyPr/>
                    <a:lstStyle/>
                    <a:p>
                      <a:pPr algn="r"/>
                      <a:r>
                        <a:rPr kumimoji="1" lang="en-US" altLang="ja-JP" sz="1600" dirty="0">
                          <a:latin typeface="游ゴシック Medium" panose="020B0500000000000000" pitchFamily="50" charset="-128"/>
                          <a:ea typeface="游ゴシック Medium" panose="020B0500000000000000" pitchFamily="50" charset="-128"/>
                        </a:rPr>
                        <a:t>22</a:t>
                      </a:r>
                      <a:endParaRPr kumimoji="1" lang="ja-JP" altLang="en-US" sz="1600" dirty="0">
                        <a:latin typeface="游ゴシック Medium" panose="020B0500000000000000" pitchFamily="50" charset="-128"/>
                        <a:ea typeface="游ゴシック Medium" panose="020B0500000000000000" pitchFamily="50" charset="-128"/>
                      </a:endParaRPr>
                    </a:p>
                  </a:txBody>
                  <a:tcPr marR="900000"/>
                </a:tc>
                <a:tc>
                  <a:txBody>
                    <a:bodyPr/>
                    <a:lstStyle/>
                    <a:p>
                      <a:pPr algn="r"/>
                      <a:r>
                        <a:rPr kumimoji="1" lang="en-US" altLang="ja-JP" sz="1600" b="1" u="sng" dirty="0">
                          <a:latin typeface="游ゴシック Medium" panose="020B0500000000000000" pitchFamily="50" charset="-128"/>
                          <a:ea typeface="游ゴシック Medium" panose="020B0500000000000000" pitchFamily="50" charset="-128"/>
                        </a:rPr>
                        <a:t>18</a:t>
                      </a:r>
                      <a:endParaRPr kumimoji="1" lang="ja-JP" altLang="en-US" sz="1600" b="1" u="sng" dirty="0">
                        <a:latin typeface="游ゴシック Medium" panose="020B0500000000000000" pitchFamily="50" charset="-128"/>
                        <a:ea typeface="游ゴシック Medium" panose="020B0500000000000000" pitchFamily="50" charset="-128"/>
                      </a:endParaRPr>
                    </a:p>
                  </a:txBody>
                  <a:tcPr marR="1260000"/>
                </a:tc>
                <a:extLst>
                  <a:ext uri="{0D108BD9-81ED-4DB2-BD59-A6C34878D82A}">
                    <a16:rowId xmlns:a16="http://schemas.microsoft.com/office/drawing/2014/main" val="3969198181"/>
                  </a:ext>
                </a:extLst>
              </a:tr>
            </a:tbl>
          </a:graphicData>
        </a:graphic>
      </p:graphicFrame>
      <p:sp>
        <p:nvSpPr>
          <p:cNvPr id="3" name="正方形/長方形 2"/>
          <p:cNvSpPr/>
          <p:nvPr/>
        </p:nvSpPr>
        <p:spPr>
          <a:xfrm>
            <a:off x="459858" y="1441990"/>
            <a:ext cx="8288605" cy="738664"/>
          </a:xfrm>
          <a:prstGeom prst="rect">
            <a:avLst/>
          </a:prstGeom>
        </p:spPr>
        <p:txBody>
          <a:bodyPr wrap="square">
            <a:spAutoFit/>
          </a:bodyPr>
          <a:lstStyle/>
          <a:p>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１）次世代自動車振興センター「</a:t>
            </a:r>
            <a:r>
              <a:rPr lang="en-US" altLang="ja-JP" sz="1400" dirty="0">
                <a:latin typeface="HG丸ｺﾞｼｯｸM-PRO" panose="020F0600000000000000" pitchFamily="50" charset="-128"/>
                <a:ea typeface="HG丸ｺﾞｼｯｸM-PRO" panose="020F0600000000000000" pitchFamily="50" charset="-128"/>
              </a:rPr>
              <a:t>EV</a:t>
            </a:r>
            <a:r>
              <a:rPr lang="ja-JP" altLang="en-US" sz="1400" dirty="0">
                <a:latin typeface="HG丸ｺﾞｼｯｸM-PRO" panose="020F0600000000000000" pitchFamily="50" charset="-128"/>
                <a:ea typeface="HG丸ｺﾞｼｯｸM-PRO" panose="020F0600000000000000" pitchFamily="50" charset="-128"/>
              </a:rPr>
              <a:t>・</a:t>
            </a:r>
            <a:r>
              <a:rPr lang="en-US" altLang="ja-JP" sz="1400" dirty="0">
                <a:latin typeface="HG丸ｺﾞｼｯｸM-PRO" panose="020F0600000000000000" pitchFamily="50" charset="-128"/>
                <a:ea typeface="HG丸ｺﾞｼｯｸM-PRO" panose="020F0600000000000000" pitchFamily="50" charset="-128"/>
              </a:rPr>
              <a:t>PHV</a:t>
            </a:r>
            <a:r>
              <a:rPr lang="ja-JP" altLang="en-US" sz="1400" dirty="0">
                <a:latin typeface="HG丸ｺﾞｼｯｸM-PRO" panose="020F0600000000000000" pitchFamily="50" charset="-128"/>
                <a:ea typeface="HG丸ｺﾞｼｯｸM-PRO" panose="020F0600000000000000" pitchFamily="50" charset="-128"/>
              </a:rPr>
              <a:t>の充電インフラ整備事業費補助金」の「高速道路</a:t>
            </a:r>
            <a:r>
              <a:rPr lang="en-US" altLang="ja-JP" sz="1400" dirty="0">
                <a:latin typeface="HG丸ｺﾞｼｯｸM-PRO" panose="020F0600000000000000" pitchFamily="50" charset="-128"/>
                <a:ea typeface="HG丸ｺﾞｼｯｸM-PRO" panose="020F0600000000000000" pitchFamily="50" charset="-128"/>
              </a:rPr>
              <a:t>SA</a:t>
            </a:r>
            <a:r>
              <a:rPr lang="ja-JP" altLang="en-US" sz="1400" dirty="0">
                <a:latin typeface="HG丸ｺﾞｼｯｸM-PRO" panose="020F0600000000000000" pitchFamily="50" charset="-128"/>
                <a:ea typeface="HG丸ｺﾞｼｯｸM-PRO" panose="020F0600000000000000" pitchFamily="50" charset="-128"/>
              </a:rPr>
              <a:t>・</a:t>
            </a:r>
            <a:r>
              <a:rPr lang="en-US" altLang="ja-JP" sz="1400" dirty="0">
                <a:latin typeface="HG丸ｺﾞｼｯｸM-PRO" panose="020F0600000000000000" pitchFamily="50" charset="-128"/>
                <a:ea typeface="HG丸ｺﾞｼｯｸM-PRO" panose="020F0600000000000000" pitchFamily="50" charset="-128"/>
              </a:rPr>
              <a:t/>
            </a:r>
            <a:br>
              <a:rPr lang="en-US" altLang="ja-JP" sz="1400" dirty="0">
                <a:latin typeface="HG丸ｺﾞｼｯｸM-PRO" panose="020F0600000000000000" pitchFamily="50" charset="-128"/>
                <a:ea typeface="HG丸ｺﾞｼｯｸM-PRO" panose="020F0600000000000000" pitchFamily="50" charset="-128"/>
              </a:rPr>
            </a:br>
            <a:r>
              <a:rPr lang="ja-JP" altLang="en-US" sz="1400" dirty="0">
                <a:latin typeface="HG丸ｺﾞｼｯｸM-PRO" panose="020F0600000000000000" pitchFamily="50" charset="-128"/>
                <a:ea typeface="HG丸ｺﾞｼｯｸM-PRO" panose="020F0600000000000000" pitchFamily="50" charset="-128"/>
              </a:rPr>
              <a:t>　　　</a:t>
            </a:r>
            <a:r>
              <a:rPr lang="en-US" altLang="ja-JP" sz="1400" dirty="0">
                <a:latin typeface="HG丸ｺﾞｼｯｸM-PRO" panose="020F0600000000000000" pitchFamily="50" charset="-128"/>
                <a:ea typeface="HG丸ｺﾞｼｯｸM-PRO" panose="020F0600000000000000" pitchFamily="50" charset="-128"/>
              </a:rPr>
              <a:t>PA</a:t>
            </a:r>
            <a:r>
              <a:rPr lang="ja-JP" altLang="en-US" sz="1400" dirty="0">
                <a:latin typeface="HG丸ｺﾞｼｯｸM-PRO" panose="020F0600000000000000" pitchFamily="50" charset="-128"/>
                <a:ea typeface="HG丸ｺﾞｼｯｸM-PRO" panose="020F0600000000000000" pitchFamily="50" charset="-128"/>
              </a:rPr>
              <a:t>及び道の駅等への充電設備設置事業</a:t>
            </a: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経路充電</a:t>
            </a: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」にて、電欠防止の観点から「空白地域</a:t>
            </a: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公</a:t>
            </a:r>
            <a:r>
              <a:rPr lang="en-US" altLang="ja-JP" sz="1400" dirty="0">
                <a:latin typeface="HG丸ｺﾞｼｯｸM-PRO" panose="020F0600000000000000" pitchFamily="50" charset="-128"/>
                <a:ea typeface="HG丸ｺﾞｼｯｸM-PRO" panose="020F0600000000000000" pitchFamily="50" charset="-128"/>
              </a:rPr>
              <a:t/>
            </a:r>
            <a:br>
              <a:rPr lang="en-US" altLang="ja-JP" sz="1400" dirty="0">
                <a:latin typeface="HG丸ｺﾞｼｯｸM-PRO" panose="020F0600000000000000" pitchFamily="50" charset="-128"/>
                <a:ea typeface="HG丸ｺﾞｼｯｸM-PRO" panose="020F0600000000000000" pitchFamily="50" charset="-128"/>
              </a:rPr>
            </a:br>
            <a:r>
              <a:rPr lang="ja-JP" altLang="en-US" sz="1400" dirty="0">
                <a:latin typeface="HG丸ｺﾞｼｯｸM-PRO" panose="020F0600000000000000" pitchFamily="50" charset="-128"/>
                <a:ea typeface="HG丸ｺﾞｼｯｸM-PRO" panose="020F0600000000000000" pitchFamily="50" charset="-128"/>
              </a:rPr>
              <a:t>　　　道上道のり</a:t>
            </a:r>
            <a:r>
              <a:rPr lang="en-US" altLang="ja-JP" sz="1400" dirty="0">
                <a:latin typeface="HG丸ｺﾞｼｯｸM-PRO" panose="020F0600000000000000" pitchFamily="50" charset="-128"/>
                <a:ea typeface="HG丸ｺﾞｼｯｸM-PRO" panose="020F0600000000000000" pitchFamily="50" charset="-128"/>
              </a:rPr>
              <a:t>15km</a:t>
            </a:r>
            <a:r>
              <a:rPr lang="ja-JP" altLang="en-US" sz="1400" dirty="0">
                <a:latin typeface="HG丸ｺﾞｼｯｸM-PRO" panose="020F0600000000000000" pitchFamily="50" charset="-128"/>
                <a:ea typeface="HG丸ｺﾞｼｯｸM-PRO" panose="020F0600000000000000" pitchFamily="50" charset="-128"/>
              </a:rPr>
              <a:t>以内</a:t>
            </a: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」に既存設備がないことを要件としている。</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15" name="テキスト ボックス 14">
            <a:extLst>
              <a:ext uri="{FF2B5EF4-FFF2-40B4-BE49-F238E27FC236}">
                <a16:creationId xmlns:a16="http://schemas.microsoft.com/office/drawing/2014/main" id="{ECF26432-426B-453A-89A1-C5B3F10A0217}"/>
              </a:ext>
            </a:extLst>
          </p:cNvPr>
          <p:cNvSpPr txBox="1"/>
          <p:nvPr/>
        </p:nvSpPr>
        <p:spPr>
          <a:xfrm>
            <a:off x="0" y="0"/>
            <a:ext cx="7596336" cy="400110"/>
          </a:xfrm>
          <a:prstGeom prst="rect">
            <a:avLst/>
          </a:prstGeom>
          <a:noFill/>
        </p:spPr>
        <p:txBody>
          <a:bodyPr wrap="square" rtlCol="0">
            <a:spAutoFit/>
          </a:bodyPr>
          <a:lstStyle/>
          <a:p>
            <a:r>
              <a:rPr lang="en-US" altLang="ja-JP" sz="14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充電インフラ</a:t>
            </a:r>
            <a:r>
              <a:rPr lang="ja-JP" altLang="en-US" sz="20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②パブリック充電／経路充電の設置の考え方について</a:t>
            </a:r>
          </a:p>
        </p:txBody>
      </p:sp>
    </p:spTree>
    <p:extLst>
      <p:ext uri="{BB962C8B-B14F-4D97-AF65-F5344CB8AC3E}">
        <p14:creationId xmlns:p14="http://schemas.microsoft.com/office/powerpoint/2010/main" val="267248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a:t>
            </a:fld>
            <a:endParaRPr kumimoji="1" lang="ja-JP" altLang="en-US"/>
          </a:p>
        </p:txBody>
      </p:sp>
      <p:sp>
        <p:nvSpPr>
          <p:cNvPr id="3" name="テキスト ボックス 2">
            <a:extLst>
              <a:ext uri="{FF2B5EF4-FFF2-40B4-BE49-F238E27FC236}">
                <a16:creationId xmlns:a16="http://schemas.microsoft.com/office/drawing/2014/main" id="{8A16784B-6AED-4392-9DF7-AC3BF9776256}"/>
              </a:ext>
            </a:extLst>
          </p:cNvPr>
          <p:cNvSpPr txBox="1"/>
          <p:nvPr/>
        </p:nvSpPr>
        <p:spPr>
          <a:xfrm>
            <a:off x="0" y="-13648"/>
            <a:ext cx="7058147"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インフラ整備の方向性（案） </a:t>
            </a:r>
          </a:p>
        </p:txBody>
      </p:sp>
      <p:sp>
        <p:nvSpPr>
          <p:cNvPr id="5" name="正方形/長方形 4"/>
          <p:cNvSpPr/>
          <p:nvPr/>
        </p:nvSpPr>
        <p:spPr>
          <a:xfrm>
            <a:off x="1043608" y="1052736"/>
            <a:ext cx="8640960" cy="5186035"/>
          </a:xfrm>
          <a:prstGeom prst="rect">
            <a:avLst/>
          </a:prstGeom>
        </p:spPr>
        <p:txBody>
          <a:bodyPr wrap="square">
            <a:spAutoFit/>
          </a:bodyPr>
          <a:lstStyle/>
          <a:p>
            <a:pPr>
              <a:spcAft>
                <a:spcPts val="1800"/>
              </a:spcAft>
            </a:pP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１</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充電インフラ整備の促進</a:t>
            </a:r>
            <a:endParaRPr lang="en-US" altLang="ja-JP" sz="2800" b="1" dirty="0">
              <a:latin typeface="Meiryo UI" panose="020B0604030504040204" pitchFamily="50" charset="-128"/>
              <a:ea typeface="Meiryo UI" panose="020B0604030504040204" pitchFamily="50" charset="-128"/>
            </a:endParaRPr>
          </a:p>
          <a:p>
            <a:pPr>
              <a:spcAft>
                <a:spcPts val="1200"/>
              </a:spcAft>
            </a:pPr>
            <a:r>
              <a:rPr lang="ja-JP" altLang="en-US" sz="2800" b="1" dirty="0">
                <a:latin typeface="Meiryo UI" panose="020B0604030504040204" pitchFamily="50" charset="-128"/>
                <a:ea typeface="Meiryo UI" panose="020B0604030504040204" pitchFamily="50" charset="-128"/>
              </a:rPr>
              <a:t>　</a:t>
            </a:r>
            <a:r>
              <a:rPr lang="ja-JP" altLang="en-US" sz="2800" b="1" dirty="0">
                <a:solidFill>
                  <a:schemeClr val="accent6">
                    <a:lumMod val="50000"/>
                  </a:schemeClr>
                </a:solidFill>
                <a:latin typeface="Meiryo UI" panose="020B0604030504040204" pitchFamily="50" charset="-128"/>
                <a:ea typeface="Meiryo UI" panose="020B0604030504040204" pitchFamily="50" charset="-128"/>
              </a:rPr>
              <a:t>①プライベート充電</a:t>
            </a:r>
            <a:endParaRPr lang="en-US" altLang="ja-JP" sz="2800" b="1" dirty="0">
              <a:solidFill>
                <a:schemeClr val="accent6">
                  <a:lumMod val="50000"/>
                </a:schemeClr>
              </a:solidFill>
              <a:latin typeface="Meiryo UI" panose="020B0604030504040204" pitchFamily="50" charset="-128"/>
              <a:ea typeface="Meiryo UI" panose="020B0604030504040204" pitchFamily="50" charset="-128"/>
            </a:endParaRPr>
          </a:p>
          <a:p>
            <a:pPr>
              <a:spcAft>
                <a:spcPts val="1800"/>
              </a:spcAft>
            </a:pPr>
            <a:r>
              <a:rPr lang="ja-JP" altLang="en-US" sz="2800" b="1" dirty="0">
                <a:latin typeface="Meiryo UI" panose="020B0604030504040204" pitchFamily="50" charset="-128"/>
                <a:ea typeface="Meiryo UI" panose="020B0604030504040204" pitchFamily="50" charset="-128"/>
              </a:rPr>
              <a:t>　　・</a:t>
            </a:r>
            <a:r>
              <a:rPr lang="ja-JP" altLang="en-US" sz="2400" b="1" u="sng" dirty="0">
                <a:latin typeface="Meiryo UI" panose="020B0604030504040204" pitchFamily="50" charset="-128"/>
                <a:ea typeface="Meiryo UI" panose="020B0604030504040204" pitchFamily="50" charset="-128"/>
              </a:rPr>
              <a:t>基礎充電</a:t>
            </a:r>
            <a:r>
              <a:rPr lang="ja-JP" altLang="en-US" sz="2400" b="1" dirty="0">
                <a:latin typeface="Meiryo UI" panose="020B0604030504040204" pitchFamily="50" charset="-128"/>
                <a:ea typeface="Meiryo UI" panose="020B0604030504040204" pitchFamily="50" charset="-128"/>
              </a:rPr>
              <a:t>の設置の考え方について</a:t>
            </a:r>
            <a:r>
              <a:rPr lang="en-US" altLang="ja-JP" sz="2400" b="1" dirty="0">
                <a:latin typeface="Meiryo UI" panose="020B0604030504040204" pitchFamily="50" charset="-128"/>
                <a:ea typeface="Meiryo UI" panose="020B0604030504040204" pitchFamily="50" charset="-128"/>
              </a:rPr>
              <a:t/>
            </a:r>
            <a:br>
              <a:rPr lang="en-US" altLang="ja-JP" sz="2400" b="1" dirty="0">
                <a:latin typeface="Meiryo UI" panose="020B0604030504040204" pitchFamily="50" charset="-128"/>
                <a:ea typeface="Meiryo UI" panose="020B0604030504040204" pitchFamily="50" charset="-128"/>
              </a:rPr>
            </a:br>
            <a:r>
              <a:rPr lang="ja-JP" altLang="en-US" sz="2000" dirty="0">
                <a:latin typeface="游ゴシック Medium" panose="020B0500000000000000" pitchFamily="50" charset="-128"/>
                <a:ea typeface="游ゴシック Medium" panose="020B0500000000000000" pitchFamily="50" charset="-128"/>
              </a:rPr>
              <a:t>　 　</a:t>
            </a:r>
            <a:r>
              <a:rPr lang="ja-JP" altLang="en-US" sz="1900" dirty="0">
                <a:solidFill>
                  <a:schemeClr val="accent5">
                    <a:lumMod val="75000"/>
                  </a:schemeClr>
                </a:solidFill>
                <a:latin typeface="游ゴシック Medium" panose="020B0500000000000000" pitchFamily="50" charset="-128"/>
                <a:ea typeface="游ゴシック Medium" panose="020B0500000000000000" pitchFamily="50" charset="-128"/>
              </a:rPr>
              <a:t>（自己が占有する駐車場において日常的に満充電する充電設備）</a:t>
            </a:r>
            <a:endParaRPr lang="en-US" altLang="ja-JP" sz="1900" dirty="0">
              <a:solidFill>
                <a:schemeClr val="accent5">
                  <a:lumMod val="75000"/>
                </a:schemeClr>
              </a:solidFill>
              <a:latin typeface="游ゴシック Medium" panose="020B0500000000000000" pitchFamily="50" charset="-128"/>
              <a:ea typeface="游ゴシック Medium" panose="020B0500000000000000" pitchFamily="50" charset="-128"/>
            </a:endParaRPr>
          </a:p>
          <a:p>
            <a:pPr>
              <a:spcAft>
                <a:spcPts val="1200"/>
              </a:spcAft>
            </a:pPr>
            <a:r>
              <a:rPr lang="ja-JP" altLang="en-US" sz="2800" b="1" dirty="0">
                <a:latin typeface="Meiryo UI" panose="020B0604030504040204" pitchFamily="50" charset="-128"/>
                <a:ea typeface="Meiryo UI" panose="020B0604030504040204" pitchFamily="50" charset="-128"/>
              </a:rPr>
              <a:t>　</a:t>
            </a:r>
            <a:r>
              <a:rPr lang="ja-JP" altLang="en-US" sz="2800" b="1" dirty="0">
                <a:solidFill>
                  <a:schemeClr val="accent6">
                    <a:lumMod val="50000"/>
                  </a:schemeClr>
                </a:solidFill>
                <a:latin typeface="Meiryo UI" panose="020B0604030504040204" pitchFamily="50" charset="-128"/>
                <a:ea typeface="Meiryo UI" panose="020B0604030504040204" pitchFamily="50" charset="-128"/>
              </a:rPr>
              <a:t>②パブリック充電</a:t>
            </a:r>
            <a:endParaRPr lang="en-US" altLang="ja-JP" sz="2800" b="1" dirty="0">
              <a:solidFill>
                <a:schemeClr val="accent6">
                  <a:lumMod val="50000"/>
                </a:schemeClr>
              </a:solidFill>
              <a:latin typeface="Meiryo UI" panose="020B0604030504040204" pitchFamily="50" charset="-128"/>
              <a:ea typeface="Meiryo UI" panose="020B0604030504040204" pitchFamily="50" charset="-128"/>
            </a:endParaRPr>
          </a:p>
          <a:p>
            <a:pPr>
              <a:spcAft>
                <a:spcPts val="1200"/>
              </a:spcAft>
            </a:pPr>
            <a:r>
              <a:rPr lang="ja-JP" altLang="en-US" sz="2800" b="1" dirty="0">
                <a:latin typeface="Meiryo UI" panose="020B0604030504040204" pitchFamily="50" charset="-128"/>
                <a:ea typeface="Meiryo UI" panose="020B0604030504040204" pitchFamily="50" charset="-128"/>
              </a:rPr>
              <a:t>　　・</a:t>
            </a:r>
            <a:r>
              <a:rPr lang="ja-JP" altLang="en-US" sz="2400" b="1" u="sng" dirty="0">
                <a:latin typeface="Meiryo UI" panose="020B0604030504040204" pitchFamily="50" charset="-128"/>
                <a:ea typeface="Meiryo UI" panose="020B0604030504040204" pitchFamily="50" charset="-128"/>
              </a:rPr>
              <a:t>目的地充電</a:t>
            </a:r>
            <a:r>
              <a:rPr lang="ja-JP" altLang="en-US" sz="2400" b="1" dirty="0">
                <a:latin typeface="Meiryo UI" panose="020B0604030504040204" pitchFamily="50" charset="-128"/>
                <a:ea typeface="Meiryo UI" panose="020B0604030504040204" pitchFamily="50" charset="-128"/>
              </a:rPr>
              <a:t>の設置の考え方について</a:t>
            </a:r>
            <a:r>
              <a:rPr lang="en-US" altLang="ja-JP" sz="2400" b="1" dirty="0">
                <a:latin typeface="Meiryo UI" panose="020B0604030504040204" pitchFamily="50" charset="-128"/>
                <a:ea typeface="Meiryo UI" panose="020B0604030504040204" pitchFamily="50" charset="-128"/>
              </a:rPr>
              <a:t/>
            </a:r>
            <a:br>
              <a:rPr lang="en-US" altLang="ja-JP" sz="2400" b="1" dirty="0">
                <a:latin typeface="Meiryo UI" panose="020B0604030504040204" pitchFamily="50" charset="-128"/>
                <a:ea typeface="Meiryo UI" panose="020B0604030504040204" pitchFamily="50" charset="-128"/>
              </a:rPr>
            </a:br>
            <a:r>
              <a:rPr lang="ja-JP" altLang="en-US" sz="2000" dirty="0">
                <a:latin typeface="游ゴシック Medium" panose="020B0500000000000000" pitchFamily="50" charset="-128"/>
                <a:ea typeface="游ゴシック Medium" panose="020B0500000000000000" pitchFamily="50" charset="-128"/>
              </a:rPr>
              <a:t>　 　</a:t>
            </a:r>
            <a:r>
              <a:rPr lang="ja-JP" altLang="en-US" sz="1900" dirty="0">
                <a:solidFill>
                  <a:schemeClr val="accent5">
                    <a:lumMod val="75000"/>
                  </a:schemeClr>
                </a:solidFill>
                <a:latin typeface="游ゴシック Medium" panose="020B0500000000000000" pitchFamily="50" charset="-128"/>
                <a:ea typeface="游ゴシック Medium" panose="020B0500000000000000" pitchFamily="50" charset="-128"/>
              </a:rPr>
              <a:t>（移動先での滞在時間を利用して充電する設備）</a:t>
            </a:r>
            <a:endParaRPr lang="en-US" altLang="ja-JP" sz="1900" dirty="0">
              <a:solidFill>
                <a:schemeClr val="accent5">
                  <a:lumMod val="75000"/>
                </a:schemeClr>
              </a:solidFill>
              <a:latin typeface="游ゴシック Medium" panose="020B0500000000000000" pitchFamily="50" charset="-128"/>
              <a:ea typeface="游ゴシック Medium" panose="020B0500000000000000" pitchFamily="50" charset="-128"/>
            </a:endParaRPr>
          </a:p>
          <a:p>
            <a:pPr>
              <a:spcAft>
                <a:spcPts val="1800"/>
              </a:spcAft>
            </a:pPr>
            <a:r>
              <a:rPr lang="ja-JP" altLang="en-US" sz="2800" b="1" dirty="0">
                <a:latin typeface="Meiryo UI" panose="020B0604030504040204" pitchFamily="50" charset="-128"/>
                <a:ea typeface="Meiryo UI" panose="020B0604030504040204" pitchFamily="50" charset="-128"/>
              </a:rPr>
              <a:t>　　・</a:t>
            </a:r>
            <a:r>
              <a:rPr lang="ja-JP" altLang="en-US" sz="2400" b="1" u="sng" dirty="0">
                <a:latin typeface="Meiryo UI" panose="020B0604030504040204" pitchFamily="50" charset="-128"/>
                <a:ea typeface="Meiryo UI" panose="020B0604030504040204" pitchFamily="50" charset="-128"/>
              </a:rPr>
              <a:t>経路充電</a:t>
            </a:r>
            <a:r>
              <a:rPr lang="ja-JP" altLang="en-US" sz="2400" b="1" dirty="0">
                <a:latin typeface="Meiryo UI" panose="020B0604030504040204" pitchFamily="50" charset="-128"/>
                <a:ea typeface="Meiryo UI" panose="020B0604030504040204" pitchFamily="50" charset="-128"/>
              </a:rPr>
              <a:t>の設置の考え方について</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sz="2000" dirty="0">
                <a:latin typeface="游ゴシック Medium" panose="020B0500000000000000" pitchFamily="50" charset="-128"/>
                <a:ea typeface="游ゴシック Medium" panose="020B0500000000000000" pitchFamily="50" charset="-128"/>
              </a:rPr>
              <a:t>　</a:t>
            </a:r>
            <a:r>
              <a:rPr lang="ja-JP" altLang="en-US" sz="2000" dirty="0">
                <a:solidFill>
                  <a:schemeClr val="accent5">
                    <a:lumMod val="75000"/>
                  </a:schemeClr>
                </a:solidFill>
                <a:latin typeface="游ゴシック Medium" panose="020B0500000000000000" pitchFamily="50" charset="-128"/>
                <a:ea typeface="游ゴシック Medium" panose="020B0500000000000000" pitchFamily="50" charset="-128"/>
              </a:rPr>
              <a:t> 　</a:t>
            </a:r>
            <a:r>
              <a:rPr lang="ja-JP" altLang="en-US" sz="1900" dirty="0">
                <a:solidFill>
                  <a:schemeClr val="accent5">
                    <a:lumMod val="75000"/>
                  </a:schemeClr>
                </a:solidFill>
                <a:latin typeface="游ゴシック Medium" panose="020B0500000000000000" pitchFamily="50" charset="-128"/>
                <a:ea typeface="游ゴシック Medium" panose="020B0500000000000000" pitchFamily="50" charset="-128"/>
              </a:rPr>
              <a:t>（電欠防止を目的として移動経路で利用する充電設備）</a:t>
            </a:r>
            <a:endParaRPr lang="en-US" altLang="ja-JP" sz="1900" dirty="0">
              <a:solidFill>
                <a:schemeClr val="accent5">
                  <a:lumMod val="75000"/>
                </a:schemeClr>
              </a:solidFill>
              <a:latin typeface="游ゴシック Medium" panose="020B0500000000000000" pitchFamily="50" charset="-128"/>
              <a:ea typeface="游ゴシック Medium" panose="020B0500000000000000" pitchFamily="50" charset="-128"/>
            </a:endParaRPr>
          </a:p>
          <a:p>
            <a:pPr>
              <a:spcAft>
                <a:spcPts val="1800"/>
              </a:spcAft>
            </a:pP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２</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水素インフラ整備の促進</a:t>
            </a:r>
          </a:p>
        </p:txBody>
      </p:sp>
      <p:sp>
        <p:nvSpPr>
          <p:cNvPr id="4" name="テキスト ボックス 3"/>
          <p:cNvSpPr txBox="1"/>
          <p:nvPr/>
        </p:nvSpPr>
        <p:spPr>
          <a:xfrm>
            <a:off x="539552" y="476672"/>
            <a:ext cx="1584176" cy="707886"/>
          </a:xfrm>
          <a:prstGeom prst="rect">
            <a:avLst/>
          </a:prstGeom>
          <a:noFill/>
        </p:spPr>
        <p:txBody>
          <a:bodyPr wrap="square" rtlCol="0">
            <a:spAutoFit/>
          </a:bodyPr>
          <a:lstStyle/>
          <a:p>
            <a:r>
              <a:rPr kumimoji="1" lang="ja-JP" altLang="en-US" sz="4000" b="1" dirty="0">
                <a:solidFill>
                  <a:srgbClr val="4F81BD"/>
                </a:solidFill>
              </a:rPr>
              <a:t>論点</a:t>
            </a:r>
          </a:p>
        </p:txBody>
      </p:sp>
    </p:spTree>
    <p:extLst>
      <p:ext uri="{BB962C8B-B14F-4D97-AF65-F5344CB8AC3E}">
        <p14:creationId xmlns:p14="http://schemas.microsoft.com/office/powerpoint/2010/main" val="169358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19</a:t>
            </a:fld>
            <a:endParaRPr lang="ja-JP" altLang="en-US" dirty="0"/>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753" y="4005064"/>
            <a:ext cx="5232341" cy="2717300"/>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7185" y="4028882"/>
            <a:ext cx="3296243" cy="2187130"/>
          </a:xfrm>
          <a:prstGeom prst="rect">
            <a:avLst/>
          </a:prstGeom>
        </p:spPr>
      </p:pic>
      <p:sp>
        <p:nvSpPr>
          <p:cNvPr id="11" name="正方形/長方形 10"/>
          <p:cNvSpPr/>
          <p:nvPr/>
        </p:nvSpPr>
        <p:spPr>
          <a:xfrm>
            <a:off x="5436095" y="6304219"/>
            <a:ext cx="3456385" cy="446276"/>
          </a:xfrm>
          <a:prstGeom prst="rect">
            <a:avLst/>
          </a:prstGeom>
        </p:spPr>
        <p:txBody>
          <a:bodyPr wrap="square">
            <a:spAutoFit/>
          </a:bodyPr>
          <a:lstStyle/>
          <a:p>
            <a:r>
              <a:rPr lang="ja-JP" altLang="en-US" sz="1200" dirty="0">
                <a:latin typeface="HG丸ｺﾞｼｯｸM-PRO" panose="020F0600000000000000" pitchFamily="50" charset="-128"/>
                <a:ea typeface="HG丸ｺﾞｼｯｸM-PRO" panose="020F0600000000000000" pitchFamily="50" charset="-128"/>
              </a:rPr>
              <a:t>道の駅に設置されたソーラーカーステーション</a:t>
            </a:r>
            <a:endParaRPr lang="en-US" altLang="ja-JP" sz="1200" dirty="0">
              <a:latin typeface="HG丸ｺﾞｼｯｸM-PRO" panose="020F0600000000000000" pitchFamily="50" charset="-128"/>
              <a:ea typeface="HG丸ｺﾞｼｯｸM-PRO" panose="020F0600000000000000" pitchFamily="50" charset="-128"/>
            </a:endParaRPr>
          </a:p>
          <a:p>
            <a:pPr algn="r"/>
            <a:r>
              <a:rPr lang="ja-JP" altLang="en-US" sz="1100" dirty="0">
                <a:latin typeface="HG丸ｺﾞｼｯｸM-PRO" panose="020F0600000000000000" pitchFamily="50" charset="-128"/>
                <a:ea typeface="HG丸ｺﾞｼｯｸM-PRO" panose="020F0600000000000000" pitchFamily="50" charset="-128"/>
              </a:rPr>
              <a:t>出典）京丹後市</a:t>
            </a:r>
            <a:r>
              <a:rPr lang="en-US" altLang="ja-JP" sz="1100" dirty="0">
                <a:latin typeface="HG丸ｺﾞｼｯｸM-PRO" panose="020F0600000000000000" pitchFamily="50" charset="-128"/>
                <a:ea typeface="HG丸ｺﾞｼｯｸM-PRO" panose="020F0600000000000000" pitchFamily="50" charset="-128"/>
              </a:rPr>
              <a:t>HP</a:t>
            </a:r>
          </a:p>
        </p:txBody>
      </p:sp>
      <p:sp>
        <p:nvSpPr>
          <p:cNvPr id="13" name="角丸四角形 12"/>
          <p:cNvSpPr/>
          <p:nvPr/>
        </p:nvSpPr>
        <p:spPr>
          <a:xfrm>
            <a:off x="71752" y="1106660"/>
            <a:ext cx="8955478" cy="5706716"/>
          </a:xfrm>
          <a:prstGeom prst="roundRect">
            <a:avLst>
              <a:gd name="adj" fmla="val 3772"/>
            </a:avLst>
          </a:prstGeom>
          <a:noFill/>
          <a:ln w="3175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spcAft>
                <a:spcPts val="600"/>
              </a:spcAft>
              <a:defRPr/>
            </a:pPr>
            <a:endParaRPr lang="en-US" altLang="ja-JP" sz="1200" dirty="0">
              <a:solidFill>
                <a:prstClr val="black"/>
              </a:solidFill>
              <a:latin typeface="游ゴシック Medium" panose="020B0500000000000000" pitchFamily="50" charset="-128"/>
              <a:ea typeface="游ゴシック Medium" panose="020B0500000000000000" pitchFamily="50" charset="-128"/>
            </a:endParaRPr>
          </a:p>
        </p:txBody>
      </p:sp>
      <p:sp>
        <p:nvSpPr>
          <p:cNvPr id="14" name="正方形/長方形 13"/>
          <p:cNvSpPr/>
          <p:nvPr/>
        </p:nvSpPr>
        <p:spPr>
          <a:xfrm>
            <a:off x="225723" y="1482356"/>
            <a:ext cx="4624531" cy="1631216"/>
          </a:xfrm>
          <a:prstGeom prst="rect">
            <a:avLst/>
          </a:prstGeom>
        </p:spPr>
        <p:txBody>
          <a:bodyPr wrap="square">
            <a:spAutoFit/>
          </a:bodyPr>
          <a:lstStyle/>
          <a:p>
            <a:r>
              <a:rPr lang="ja-JP" altLang="en-US" sz="1600" b="1" dirty="0">
                <a:latin typeface="游ゴシック Medium" panose="020B0500000000000000" pitchFamily="50" charset="-128"/>
                <a:ea typeface="游ゴシック Medium" panose="020B0500000000000000" pitchFamily="50" charset="-128"/>
              </a:rPr>
              <a:t>●大阪府再エネ電力調達マッチング事業</a:t>
            </a:r>
            <a:endParaRPr lang="en-US" altLang="ja-JP" sz="1600" b="1" dirty="0">
              <a:latin typeface="游ゴシック Medium" panose="020B0500000000000000" pitchFamily="50" charset="-128"/>
              <a:ea typeface="游ゴシック Medium" panose="020B0500000000000000" pitchFamily="50" charset="-128"/>
            </a:endParaRPr>
          </a:p>
          <a:p>
            <a:r>
              <a:rPr lang="ja-JP" altLang="en-US" sz="1400" dirty="0">
                <a:latin typeface="游ゴシック Medium" panose="020B0500000000000000" pitchFamily="50" charset="-128"/>
                <a:ea typeface="游ゴシック Medium" panose="020B0500000000000000" pitchFamily="50" charset="-128"/>
              </a:rPr>
              <a:t>エネルギーの大消費地である大阪として、より広域的な再生可能エネルギーの普及拡大につなげる需要家と再エネ電力のマッチングを促進。産地証明された再エネ</a:t>
            </a:r>
            <a:r>
              <a:rPr lang="en-US" altLang="ja-JP" sz="1400" dirty="0">
                <a:latin typeface="游ゴシック Medium" panose="020B0500000000000000" pitchFamily="50" charset="-128"/>
                <a:ea typeface="游ゴシック Medium" panose="020B0500000000000000" pitchFamily="50" charset="-128"/>
              </a:rPr>
              <a:t>100</a:t>
            </a:r>
            <a:r>
              <a:rPr lang="ja-JP" altLang="en-US" sz="1400" dirty="0">
                <a:latin typeface="游ゴシック Medium" panose="020B0500000000000000" pitchFamily="50" charset="-128"/>
                <a:ea typeface="游ゴシック Medium" panose="020B0500000000000000" pitchFamily="50" charset="-128"/>
              </a:rPr>
              <a:t>％電力（非化石証書等を付けた</a:t>
            </a:r>
            <a:r>
              <a:rPr lang="en-US" altLang="ja-JP" sz="1400" dirty="0">
                <a:latin typeface="游ゴシック Medium" panose="020B0500000000000000" pitchFamily="50" charset="-128"/>
                <a:ea typeface="游ゴシック Medium" panose="020B0500000000000000" pitchFamily="50" charset="-128"/>
              </a:rPr>
              <a:t>FIT</a:t>
            </a:r>
            <a:r>
              <a:rPr lang="ja-JP" altLang="en-US" sz="1400" dirty="0">
                <a:latin typeface="游ゴシック Medium" panose="020B0500000000000000" pitchFamily="50" charset="-128"/>
                <a:ea typeface="游ゴシック Medium" panose="020B0500000000000000" pitchFamily="50" charset="-128"/>
              </a:rPr>
              <a:t>電力</a:t>
            </a:r>
            <a:r>
              <a:rPr lang="en-US" altLang="ja-JP" sz="1400" dirty="0">
                <a:latin typeface="游ゴシック Medium" panose="020B0500000000000000" pitchFamily="50" charset="-128"/>
                <a:ea typeface="游ゴシック Medium" panose="020B0500000000000000" pitchFamily="50" charset="-128"/>
              </a:rPr>
              <a:t>100</a:t>
            </a:r>
            <a:r>
              <a:rPr lang="ja-JP" altLang="en-US" sz="1400" dirty="0">
                <a:latin typeface="游ゴシック Medium" panose="020B0500000000000000" pitchFamily="50" charset="-128"/>
                <a:ea typeface="游ゴシック Medium" panose="020B0500000000000000" pitchFamily="50" charset="-128"/>
              </a:rPr>
              <a:t>％の電力）など、需要家が再エネ電力を選べる環境づくりを進めている。</a:t>
            </a:r>
          </a:p>
        </p:txBody>
      </p:sp>
      <p:sp>
        <p:nvSpPr>
          <p:cNvPr id="15" name="正方形/長方形 14">
            <a:extLst>
              <a:ext uri="{FF2B5EF4-FFF2-40B4-BE49-F238E27FC236}">
                <a16:creationId xmlns:a16="http://schemas.microsoft.com/office/drawing/2014/main" id="{E2E87F65-C50A-4E0B-BC0D-27682C0AD5AC}"/>
              </a:ext>
            </a:extLst>
          </p:cNvPr>
          <p:cNvSpPr/>
          <p:nvPr/>
        </p:nvSpPr>
        <p:spPr>
          <a:xfrm>
            <a:off x="-43632" y="1106660"/>
            <a:ext cx="3816424" cy="369332"/>
          </a:xfrm>
          <a:prstGeom prst="rect">
            <a:avLst/>
          </a:prstGeom>
        </p:spPr>
        <p:txBody>
          <a:bodyPr wrap="square">
            <a:spAutoFit/>
          </a:bodyPr>
          <a:lstStyle/>
          <a:p>
            <a:pPr>
              <a:spcAft>
                <a:spcPts val="600"/>
              </a:spcAft>
            </a:pPr>
            <a:r>
              <a:rPr lang="ja-JP" altLang="en-US" b="1" dirty="0">
                <a:latin typeface="HG丸ｺﾞｼｯｸM-PRO" panose="020F0600000000000000" pitchFamily="50" charset="-128"/>
                <a:ea typeface="HG丸ｺﾞｼｯｸM-PRO" panose="020F0600000000000000" pitchFamily="50" charset="-128"/>
              </a:rPr>
              <a:t>（参考）</a:t>
            </a:r>
            <a:r>
              <a:rPr lang="ja-JP" altLang="en-US" sz="1600" b="1" dirty="0">
                <a:latin typeface="HG丸ｺﾞｼｯｸM-PRO" panose="020F0600000000000000" pitchFamily="50" charset="-128"/>
                <a:ea typeface="HG丸ｺﾞｼｯｸM-PRO" panose="020F0600000000000000" pitchFamily="50" charset="-128"/>
              </a:rPr>
              <a:t>再エネ電力の活用促進の例</a:t>
            </a:r>
            <a:endParaRPr lang="en-US" altLang="ja-JP" sz="1600" b="1" dirty="0">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rotWithShape="1">
          <a:blip r:embed="rId5" cstate="print">
            <a:extLst>
              <a:ext uri="{28A0092B-C50C-407E-A947-70E740481C1C}">
                <a14:useLocalDpi xmlns:a14="http://schemas.microsoft.com/office/drawing/2010/main" val="0"/>
              </a:ext>
            </a:extLst>
          </a:blip>
          <a:srcRect l="471" t="1539" r="773" b="1790"/>
          <a:stretch/>
        </p:blipFill>
        <p:spPr>
          <a:xfrm>
            <a:off x="5002746" y="1155740"/>
            <a:ext cx="3871992" cy="2057768"/>
          </a:xfrm>
          <a:prstGeom prst="rect">
            <a:avLst/>
          </a:prstGeom>
        </p:spPr>
      </p:pic>
      <p:sp>
        <p:nvSpPr>
          <p:cNvPr id="17" name="正方形/長方形 16"/>
          <p:cNvSpPr/>
          <p:nvPr/>
        </p:nvSpPr>
        <p:spPr>
          <a:xfrm>
            <a:off x="172366" y="3212976"/>
            <a:ext cx="8720114" cy="769441"/>
          </a:xfrm>
          <a:prstGeom prst="rect">
            <a:avLst/>
          </a:prstGeom>
        </p:spPr>
        <p:txBody>
          <a:bodyPr wrap="square">
            <a:spAutoFit/>
          </a:bodyPr>
          <a:lstStyle/>
          <a:p>
            <a:r>
              <a:rPr lang="ja-JP" altLang="en-US" sz="1600" b="1" dirty="0">
                <a:latin typeface="游ゴシック Medium" panose="020B0500000000000000" pitchFamily="50" charset="-128"/>
                <a:ea typeface="游ゴシック Medium" panose="020B0500000000000000" pitchFamily="50" charset="-128"/>
              </a:rPr>
              <a:t>●道の駅に設置されたソーラーカーステーション</a:t>
            </a:r>
            <a:endParaRPr lang="en-US" altLang="ja-JP" sz="1600" b="1" dirty="0">
              <a:latin typeface="游ゴシック Medium" panose="020B0500000000000000" pitchFamily="50" charset="-128"/>
              <a:ea typeface="游ゴシック Medium" panose="020B0500000000000000" pitchFamily="50" charset="-128"/>
            </a:endParaRPr>
          </a:p>
          <a:p>
            <a:r>
              <a:rPr lang="ja-JP" altLang="en-US" sz="1400" dirty="0">
                <a:latin typeface="游ゴシック Medium" panose="020B0500000000000000" pitchFamily="50" charset="-128"/>
                <a:ea typeface="游ゴシック Medium" panose="020B0500000000000000" pitchFamily="50" charset="-128"/>
              </a:rPr>
              <a:t>太陽光発電による自立運転により電力供給が可能なステーションを道の駅に設置。災害対策</a:t>
            </a:r>
            <a:r>
              <a:rPr lang="en-US" altLang="ja-JP" sz="1400" dirty="0">
                <a:latin typeface="游ゴシック Medium" panose="020B0500000000000000" pitchFamily="50" charset="-128"/>
                <a:ea typeface="游ゴシック Medium" panose="020B0500000000000000" pitchFamily="50" charset="-128"/>
              </a:rPr>
              <a:t>BOX</a:t>
            </a:r>
            <a:r>
              <a:rPr lang="ja-JP" altLang="en-US" sz="1400" dirty="0">
                <a:latin typeface="游ゴシック Medium" panose="020B0500000000000000" pitchFamily="50" charset="-128"/>
                <a:ea typeface="游ゴシック Medium" panose="020B0500000000000000" pitchFamily="50" charset="-128"/>
              </a:rPr>
              <a:t>を備えるなど、もしもの時は非常用電源としても利用可能。</a:t>
            </a:r>
          </a:p>
        </p:txBody>
      </p:sp>
      <p:sp>
        <p:nvSpPr>
          <p:cNvPr id="16" name="正方形/長方形 15"/>
          <p:cNvSpPr/>
          <p:nvPr/>
        </p:nvSpPr>
        <p:spPr>
          <a:xfrm>
            <a:off x="225723" y="454444"/>
            <a:ext cx="8666757" cy="52628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108000" bIns="36000" rtlCol="0" anchor="ctr"/>
          <a:lstStyle/>
          <a:p>
            <a:r>
              <a:rPr lang="ja-JP" altLang="en-US" sz="1600" b="1" u="sng" dirty="0">
                <a:solidFill>
                  <a:schemeClr val="tx1"/>
                </a:solidFill>
                <a:latin typeface="Meiryo UI" panose="020B0604030504040204" pitchFamily="50" charset="-128"/>
                <a:ea typeface="Meiryo UI" panose="020B0604030504040204" pitchFamily="50" charset="-128"/>
              </a:rPr>
              <a:t>基本的な考え方</a:t>
            </a:r>
            <a:endParaRPr lang="en-US" altLang="ja-JP" sz="1600" dirty="0">
              <a:solidFill>
                <a:schemeClr val="tx1"/>
              </a:solidFill>
              <a:latin typeface="Meiryo UI" panose="020B0604030504040204" pitchFamily="50" charset="-128"/>
              <a:ea typeface="Meiryo UI" panose="020B0604030504040204" pitchFamily="50" charset="-128"/>
            </a:endParaRPr>
          </a:p>
          <a:p>
            <a:pPr marL="360000" indent="-360000">
              <a:spcAft>
                <a:spcPts val="600"/>
              </a:spcAft>
            </a:pPr>
            <a:r>
              <a:rPr lang="ja-JP" altLang="en-US" sz="1600" dirty="0">
                <a:solidFill>
                  <a:schemeClr val="tx1"/>
                </a:solidFill>
                <a:latin typeface="Meiryo UI" panose="020B0604030504040204" pitchFamily="50" charset="-128"/>
                <a:ea typeface="Meiryo UI" panose="020B0604030504040204" pitchFamily="50" charset="-128"/>
              </a:rPr>
              <a:t>　○充電設備で使用する電力については、再エネ電力の利用を促進することが望ましい。</a:t>
            </a:r>
          </a:p>
        </p:txBody>
      </p:sp>
      <p:sp>
        <p:nvSpPr>
          <p:cNvPr id="19" name="テキスト ボックス 18">
            <a:extLst>
              <a:ext uri="{FF2B5EF4-FFF2-40B4-BE49-F238E27FC236}">
                <a16:creationId xmlns:a16="http://schemas.microsoft.com/office/drawing/2014/main" id="{ECF26432-426B-453A-89A1-C5B3F10A0217}"/>
              </a:ext>
            </a:extLst>
          </p:cNvPr>
          <p:cNvSpPr txBox="1"/>
          <p:nvPr/>
        </p:nvSpPr>
        <p:spPr>
          <a:xfrm>
            <a:off x="0" y="0"/>
            <a:ext cx="7596336" cy="400110"/>
          </a:xfrm>
          <a:prstGeom prst="rect">
            <a:avLst/>
          </a:prstGeom>
          <a:noFill/>
        </p:spPr>
        <p:txBody>
          <a:bodyPr wrap="square" rtlCol="0">
            <a:spAutoFit/>
          </a:bodyPr>
          <a:lstStyle/>
          <a:p>
            <a:r>
              <a:rPr lang="en-US" altLang="ja-JP" sz="14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充電インフラ</a:t>
            </a:r>
            <a:r>
              <a:rPr lang="ja-JP" altLang="en-US" sz="20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①プライベート充電／②パブリック充電</a:t>
            </a:r>
          </a:p>
        </p:txBody>
      </p:sp>
    </p:spTree>
    <p:extLst>
      <p:ext uri="{BB962C8B-B14F-4D97-AF65-F5344CB8AC3E}">
        <p14:creationId xmlns:p14="http://schemas.microsoft.com/office/powerpoint/2010/main" val="1896669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20</a:t>
            </a:fld>
            <a:endParaRPr kumimoji="1" lang="ja-JP" altLang="en-US"/>
          </a:p>
        </p:txBody>
      </p:sp>
      <p:sp>
        <p:nvSpPr>
          <p:cNvPr id="4" name="角丸四角形 3"/>
          <p:cNvSpPr/>
          <p:nvPr/>
        </p:nvSpPr>
        <p:spPr>
          <a:xfrm>
            <a:off x="71752" y="476672"/>
            <a:ext cx="8955478" cy="6264696"/>
          </a:xfrm>
          <a:prstGeom prst="roundRect">
            <a:avLst>
              <a:gd name="adj" fmla="val 2386"/>
            </a:avLst>
          </a:prstGeom>
          <a:noFill/>
          <a:ln w="3175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spcAft>
                <a:spcPts val="600"/>
              </a:spcAft>
              <a:defRPr/>
            </a:pPr>
            <a:endParaRPr lang="en-US" altLang="ja-JP" sz="1200" dirty="0">
              <a:solidFill>
                <a:prstClr val="black"/>
              </a:solidFill>
              <a:latin typeface="游ゴシック Medium" panose="020B0500000000000000" pitchFamily="50" charset="-128"/>
              <a:ea typeface="游ゴシック Medium" panose="020B0500000000000000" pitchFamily="50" charset="-128"/>
            </a:endParaRPr>
          </a:p>
        </p:txBody>
      </p:sp>
      <p:sp>
        <p:nvSpPr>
          <p:cNvPr id="5" name="正方形/長方形 4">
            <a:extLst>
              <a:ext uri="{FF2B5EF4-FFF2-40B4-BE49-F238E27FC236}">
                <a16:creationId xmlns:a16="http://schemas.microsoft.com/office/drawing/2014/main" id="{E2E87F65-C50A-4E0B-BC0D-27682C0AD5AC}"/>
              </a:ext>
            </a:extLst>
          </p:cNvPr>
          <p:cNvSpPr/>
          <p:nvPr/>
        </p:nvSpPr>
        <p:spPr>
          <a:xfrm>
            <a:off x="-16586" y="537677"/>
            <a:ext cx="5832648" cy="338554"/>
          </a:xfrm>
          <a:prstGeom prst="rect">
            <a:avLst/>
          </a:prstGeom>
        </p:spPr>
        <p:txBody>
          <a:bodyPr wrap="square">
            <a:spAutoFit/>
          </a:bodyPr>
          <a:lstStyle/>
          <a:p>
            <a:pPr>
              <a:spcAft>
                <a:spcPts val="600"/>
              </a:spcAft>
            </a:pPr>
            <a:r>
              <a:rPr lang="ja-JP" altLang="en-US" sz="1600" b="1" dirty="0">
                <a:latin typeface="HG丸ｺﾞｼｯｸM-PRO" panose="020F0600000000000000" pitchFamily="50" charset="-128"/>
                <a:ea typeface="HG丸ｺﾞｼｯｸM-PRO" panose="020F0600000000000000" pitchFamily="50" charset="-128"/>
              </a:rPr>
              <a:t>（参考）</a:t>
            </a:r>
            <a:r>
              <a:rPr lang="ja-JP" altLang="en-US" sz="1400" b="1" dirty="0">
                <a:latin typeface="HG丸ｺﾞｼｯｸM-PRO" panose="020F0600000000000000" pitchFamily="50" charset="-128"/>
                <a:ea typeface="HG丸ｺﾞｼｯｸM-PRO" panose="020F0600000000000000" pitchFamily="50" charset="-128"/>
              </a:rPr>
              <a:t>充電設備の導入補助の実施状況（経済産業省）</a:t>
            </a:r>
            <a:endParaRPr lang="en-US" altLang="ja-JP" sz="1400" b="1" dirty="0">
              <a:latin typeface="HG丸ｺﾞｼｯｸM-PRO" panose="020F0600000000000000" pitchFamily="50" charset="-128"/>
              <a:ea typeface="HG丸ｺﾞｼｯｸM-PRO" panose="020F0600000000000000"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766943958"/>
              </p:ext>
            </p:extLst>
          </p:nvPr>
        </p:nvGraphicFramePr>
        <p:xfrm>
          <a:off x="187011" y="1184488"/>
          <a:ext cx="8769978" cy="5196840"/>
        </p:xfrm>
        <a:graphic>
          <a:graphicData uri="http://schemas.openxmlformats.org/drawingml/2006/table">
            <a:tbl>
              <a:tblPr firstRow="1" bandRow="1">
                <a:tableStyleId>{2D5ABB26-0587-4C30-8999-92F81FD0307C}</a:tableStyleId>
              </a:tblPr>
              <a:tblGrid>
                <a:gridCol w="288943">
                  <a:extLst>
                    <a:ext uri="{9D8B030D-6E8A-4147-A177-3AD203B41FA5}">
                      <a16:colId xmlns:a16="http://schemas.microsoft.com/office/drawing/2014/main" val="2594841255"/>
                    </a:ext>
                  </a:extLst>
                </a:gridCol>
                <a:gridCol w="999702">
                  <a:extLst>
                    <a:ext uri="{9D8B030D-6E8A-4147-A177-3AD203B41FA5}">
                      <a16:colId xmlns:a16="http://schemas.microsoft.com/office/drawing/2014/main" val="4114125055"/>
                    </a:ext>
                  </a:extLst>
                </a:gridCol>
                <a:gridCol w="1152128">
                  <a:extLst>
                    <a:ext uri="{9D8B030D-6E8A-4147-A177-3AD203B41FA5}">
                      <a16:colId xmlns:a16="http://schemas.microsoft.com/office/drawing/2014/main" val="4171118028"/>
                    </a:ext>
                  </a:extLst>
                </a:gridCol>
                <a:gridCol w="864096">
                  <a:extLst>
                    <a:ext uri="{9D8B030D-6E8A-4147-A177-3AD203B41FA5}">
                      <a16:colId xmlns:a16="http://schemas.microsoft.com/office/drawing/2014/main" val="2541570191"/>
                    </a:ext>
                  </a:extLst>
                </a:gridCol>
                <a:gridCol w="1368152">
                  <a:extLst>
                    <a:ext uri="{9D8B030D-6E8A-4147-A177-3AD203B41FA5}">
                      <a16:colId xmlns:a16="http://schemas.microsoft.com/office/drawing/2014/main" val="4190215367"/>
                    </a:ext>
                  </a:extLst>
                </a:gridCol>
                <a:gridCol w="936104">
                  <a:extLst>
                    <a:ext uri="{9D8B030D-6E8A-4147-A177-3AD203B41FA5}">
                      <a16:colId xmlns:a16="http://schemas.microsoft.com/office/drawing/2014/main" val="1231565127"/>
                    </a:ext>
                  </a:extLst>
                </a:gridCol>
                <a:gridCol w="2016224">
                  <a:extLst>
                    <a:ext uri="{9D8B030D-6E8A-4147-A177-3AD203B41FA5}">
                      <a16:colId xmlns:a16="http://schemas.microsoft.com/office/drawing/2014/main" val="564991959"/>
                    </a:ext>
                  </a:extLst>
                </a:gridCol>
                <a:gridCol w="1144629">
                  <a:extLst>
                    <a:ext uri="{9D8B030D-6E8A-4147-A177-3AD203B41FA5}">
                      <a16:colId xmlns:a16="http://schemas.microsoft.com/office/drawing/2014/main" val="1005046334"/>
                    </a:ext>
                  </a:extLst>
                </a:gridCol>
              </a:tblGrid>
              <a:tr h="137929">
                <a:tc rowSpan="3">
                  <a:txBody>
                    <a:bodyPr/>
                    <a:lstStyle/>
                    <a:p>
                      <a:pPr algn="ctr"/>
                      <a:endParaRPr kumimoji="1" lang="ja-JP" altLang="en-US" sz="1300" b="1" dirty="0">
                        <a:solidFill>
                          <a:schemeClr val="bg1"/>
                        </a:solidFill>
                        <a:latin typeface="游ゴシック Medium" panose="020B0500000000000000" pitchFamily="50" charset="-128"/>
                        <a:ea typeface="游ゴシック Medium" panose="020B0500000000000000" pitchFamily="50"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75000"/>
                      </a:schemeClr>
                    </a:solidFill>
                  </a:tcPr>
                </a:tc>
                <a:tc rowSpan="3">
                  <a:txBody>
                    <a:bodyPr/>
                    <a:lstStyle/>
                    <a:p>
                      <a:pPr algn="ctr"/>
                      <a:r>
                        <a:rPr kumimoji="1" lang="ja-JP" altLang="en-US" sz="1300" b="1" dirty="0">
                          <a:solidFill>
                            <a:schemeClr val="bg1"/>
                          </a:solidFill>
                          <a:latin typeface="游ゴシック Medium" panose="020B0500000000000000" pitchFamily="50" charset="-128"/>
                          <a:ea typeface="游ゴシック Medium" panose="020B0500000000000000" pitchFamily="50" charset="-128"/>
                        </a:rPr>
                        <a:t>補助対象</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75000"/>
                      </a:schemeClr>
                    </a:solidFill>
                  </a:tcPr>
                </a:tc>
                <a:tc rowSpan="3">
                  <a:txBody>
                    <a:bodyPr/>
                    <a:lstStyle/>
                    <a:p>
                      <a:pPr algn="ctr"/>
                      <a:r>
                        <a:rPr kumimoji="1" lang="ja-JP" altLang="en-US" sz="1300" b="1" dirty="0">
                          <a:solidFill>
                            <a:schemeClr val="bg1"/>
                          </a:solidFill>
                          <a:latin typeface="游ゴシック Medium" panose="020B0500000000000000" pitchFamily="50" charset="-128"/>
                          <a:ea typeface="游ゴシック Medium" panose="020B0500000000000000" pitchFamily="50" charset="-128"/>
                        </a:rPr>
                        <a:t>申請者</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75000"/>
                      </a:schemeClr>
                    </a:solidFill>
                  </a:tcPr>
                </a:tc>
                <a:tc gridSpan="4">
                  <a:txBody>
                    <a:bodyPr/>
                    <a:lstStyle/>
                    <a:p>
                      <a:pPr algn="ctr"/>
                      <a:r>
                        <a:rPr kumimoji="1" lang="ja-JP" altLang="en-US" sz="1300" b="1" dirty="0">
                          <a:solidFill>
                            <a:schemeClr val="bg1"/>
                          </a:solidFill>
                          <a:latin typeface="游ゴシック Medium" panose="020B0500000000000000" pitchFamily="50" charset="-128"/>
                          <a:ea typeface="游ゴシック Medium" panose="020B0500000000000000" pitchFamily="50" charset="-128"/>
                        </a:rPr>
                        <a:t>経費の補助</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sz="1400" dirty="0">
                        <a:latin typeface="游ゴシック Medium" panose="020B0500000000000000" pitchFamily="50" charset="-128"/>
                        <a:ea typeface="游ゴシック Medium" panose="020B0500000000000000" pitchFamily="50" charset="-128"/>
                      </a:endParaRPr>
                    </a:p>
                  </a:txBody>
                  <a:tcPr/>
                </a:tc>
                <a:tc rowSpan="3">
                  <a:txBody>
                    <a:bodyPr/>
                    <a:lstStyle/>
                    <a:p>
                      <a:pPr algn="ctr"/>
                      <a:r>
                        <a:rPr kumimoji="1" lang="ja-JP" altLang="en-US" sz="1300" b="1" dirty="0">
                          <a:solidFill>
                            <a:schemeClr val="bg1"/>
                          </a:solidFill>
                          <a:latin typeface="游ゴシック Medium" panose="020B0500000000000000" pitchFamily="50" charset="-128"/>
                          <a:ea typeface="游ゴシック Medium" panose="020B0500000000000000" pitchFamily="50" charset="-128"/>
                        </a:rPr>
                        <a:t>申請要件</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2289274876"/>
                  </a:ext>
                </a:extLst>
              </a:tr>
              <a:tr h="121161">
                <a:tc vMerge="1">
                  <a:txBody>
                    <a:bodyPr/>
                    <a:lstStyle/>
                    <a:p>
                      <a:endParaRPr kumimoji="1" lang="ja-JP" altLang="en-US"/>
                    </a:p>
                  </a:txBody>
                  <a:tcPr/>
                </a:tc>
                <a:tc vMerge="1">
                  <a:txBody>
                    <a:bodyPr/>
                    <a:lstStyle/>
                    <a:p>
                      <a:endParaRPr kumimoji="1" lang="ja-JP" altLang="en-US" sz="1400" dirty="0">
                        <a:latin typeface="游ゴシック Medium" panose="020B0500000000000000" pitchFamily="50" charset="-128"/>
                        <a:ea typeface="游ゴシック Medium" panose="020B0500000000000000" pitchFamily="50" charset="-128"/>
                      </a:endParaRPr>
                    </a:p>
                  </a:txBody>
                  <a:tcPr/>
                </a:tc>
                <a:tc vMerge="1">
                  <a:txBody>
                    <a:bodyPr/>
                    <a:lstStyle/>
                    <a:p>
                      <a:endParaRPr kumimoji="1" lang="ja-JP" altLang="en-US"/>
                    </a:p>
                  </a:txBody>
                  <a:tcPr/>
                </a:tc>
                <a:tc gridSpan="2">
                  <a:txBody>
                    <a:bodyPr/>
                    <a:lstStyle/>
                    <a:p>
                      <a:pPr algn="ctr"/>
                      <a:r>
                        <a:rPr kumimoji="1" lang="ja-JP" altLang="en-US" sz="1300" b="1" dirty="0">
                          <a:solidFill>
                            <a:schemeClr val="tx1"/>
                          </a:solidFill>
                          <a:latin typeface="游ゴシック Medium" panose="020B0500000000000000" pitchFamily="50" charset="-128"/>
                          <a:ea typeface="游ゴシック Medium" panose="020B0500000000000000" pitchFamily="50" charset="-128"/>
                        </a:rPr>
                        <a:t>設備の購入費</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hMerge="1">
                  <a:txBody>
                    <a:bodyPr/>
                    <a:lstStyle/>
                    <a:p>
                      <a:pPr algn="ctr"/>
                      <a:endParaRPr kumimoji="1" lang="ja-JP" altLang="en-US" sz="1300" b="1" dirty="0">
                        <a:solidFill>
                          <a:schemeClr val="tx1"/>
                        </a:solidFill>
                        <a:latin typeface="游ゴシック Medium" panose="020B0500000000000000" pitchFamily="50" charset="-128"/>
                        <a:ea typeface="游ゴシック Medium" panose="020B0500000000000000" pitchFamily="50"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gridSpan="2">
                  <a:txBody>
                    <a:bodyPr/>
                    <a:lstStyle/>
                    <a:p>
                      <a:pPr algn="ctr"/>
                      <a:r>
                        <a:rPr kumimoji="1" lang="ja-JP" altLang="en-US" sz="1300" b="1" dirty="0">
                          <a:solidFill>
                            <a:schemeClr val="tx1"/>
                          </a:solidFill>
                          <a:latin typeface="游ゴシック Medium" panose="020B0500000000000000" pitchFamily="50" charset="-128"/>
                          <a:ea typeface="游ゴシック Medium" panose="020B0500000000000000" pitchFamily="50" charset="-128"/>
                        </a:rPr>
                        <a:t>設備の設置工事費</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hMerge="1">
                  <a:txBody>
                    <a:bodyPr/>
                    <a:lstStyle/>
                    <a:p>
                      <a:pPr algn="ctr"/>
                      <a:endParaRPr kumimoji="1" lang="ja-JP" altLang="en-US" sz="1300" b="1" dirty="0">
                        <a:solidFill>
                          <a:schemeClr val="tx1"/>
                        </a:solidFill>
                        <a:latin typeface="游ゴシック Medium" panose="020B0500000000000000" pitchFamily="50" charset="-128"/>
                        <a:ea typeface="游ゴシック Medium" panose="020B0500000000000000" pitchFamily="50"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vMerge="1">
                  <a:txBody>
                    <a:bodyPr/>
                    <a:lstStyle/>
                    <a:p>
                      <a:pPr algn="ctr"/>
                      <a:endParaRPr kumimoji="1" lang="ja-JP" altLang="en-US" sz="1300" dirty="0">
                        <a:latin typeface="游ゴシック Medium" panose="020B0500000000000000" pitchFamily="50" charset="-128"/>
                        <a:ea typeface="游ゴシック Medium" panose="020B0500000000000000" pitchFamily="50" charset="-128"/>
                      </a:endParaRPr>
                    </a:p>
                  </a:txBody>
                  <a:tcPr anchor="ctr"/>
                </a:tc>
                <a:extLst>
                  <a:ext uri="{0D108BD9-81ED-4DB2-BD59-A6C34878D82A}">
                    <a16:rowId xmlns:a16="http://schemas.microsoft.com/office/drawing/2014/main" val="3125433028"/>
                  </a:ext>
                </a:extLst>
              </a:tr>
              <a:tr h="121161">
                <a:tc vMerge="1">
                  <a:txBody>
                    <a:bodyPr/>
                    <a:lstStyle/>
                    <a:p>
                      <a:pPr algn="ctr"/>
                      <a:endParaRPr kumimoji="1" lang="ja-JP" altLang="en-US" sz="1300" b="1" dirty="0">
                        <a:solidFill>
                          <a:schemeClr val="bg1"/>
                        </a:solidFill>
                        <a:latin typeface="游ゴシック Medium" panose="020B0500000000000000" pitchFamily="50" charset="-128"/>
                        <a:ea typeface="游ゴシック Medium" panose="020B0500000000000000" pitchFamily="50"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75000"/>
                      </a:schemeClr>
                    </a:solidFill>
                  </a:tcPr>
                </a:tc>
                <a:tc vMerge="1">
                  <a:txBody>
                    <a:bodyPr/>
                    <a:lstStyle/>
                    <a:p>
                      <a:pPr algn="ctr"/>
                      <a:endParaRPr kumimoji="1" lang="ja-JP" altLang="en-US" sz="1300" b="1" dirty="0">
                        <a:solidFill>
                          <a:schemeClr val="bg1"/>
                        </a:solidFill>
                        <a:latin typeface="游ゴシック Medium" panose="020B0500000000000000" pitchFamily="50" charset="-128"/>
                        <a:ea typeface="游ゴシック Medium" panose="020B0500000000000000" pitchFamily="50"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75000"/>
                      </a:schemeClr>
                    </a:solidFill>
                  </a:tcPr>
                </a:tc>
                <a:tc vMerge="1">
                  <a:txBody>
                    <a:bodyPr/>
                    <a:lstStyle/>
                    <a:p>
                      <a:pPr algn="ctr"/>
                      <a:endParaRPr kumimoji="1" lang="ja-JP" altLang="en-US" sz="1300" b="1" dirty="0">
                        <a:solidFill>
                          <a:schemeClr val="bg1"/>
                        </a:solidFill>
                        <a:latin typeface="游ゴシック Medium" panose="020B0500000000000000" pitchFamily="50" charset="-128"/>
                        <a:ea typeface="游ゴシック Medium" panose="020B0500000000000000" pitchFamily="50"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75000"/>
                      </a:schemeClr>
                    </a:solidFill>
                  </a:tcPr>
                </a:tc>
                <a:tc>
                  <a:txBody>
                    <a:bodyPr/>
                    <a:lstStyle/>
                    <a:p>
                      <a:pPr algn="ctr"/>
                      <a:r>
                        <a:rPr kumimoji="1" lang="ja-JP" altLang="en-US" sz="1300" b="1" dirty="0">
                          <a:solidFill>
                            <a:schemeClr val="tx1"/>
                          </a:solidFill>
                          <a:latin typeface="游ゴシック Medium" panose="020B0500000000000000" pitchFamily="50" charset="-128"/>
                          <a:ea typeface="游ゴシック Medium" panose="020B0500000000000000" pitchFamily="50" charset="-128"/>
                        </a:rPr>
                        <a:t>補助率</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300" b="1" dirty="0">
                          <a:solidFill>
                            <a:schemeClr val="tx1"/>
                          </a:solidFill>
                          <a:latin typeface="游ゴシック Medium" panose="020B0500000000000000" pitchFamily="50" charset="-128"/>
                          <a:ea typeface="游ゴシック Medium" panose="020B0500000000000000" pitchFamily="50" charset="-128"/>
                        </a:rPr>
                        <a:t>上限額</a:t>
                      </a:r>
                      <a:r>
                        <a:rPr kumimoji="1" lang="en-US" altLang="ja-JP" sz="1300" b="0" baseline="30000" dirty="0">
                          <a:solidFill>
                            <a:schemeClr val="tx1"/>
                          </a:solidFill>
                          <a:latin typeface="游ゴシック Medium" panose="020B0500000000000000" pitchFamily="50" charset="-128"/>
                          <a:ea typeface="游ゴシック Medium" panose="020B0500000000000000" pitchFamily="50" charset="-128"/>
                        </a:rPr>
                        <a:t>※</a:t>
                      </a:r>
                      <a:r>
                        <a:rPr kumimoji="1" lang="ja-JP" altLang="en-US" sz="1300" b="0" baseline="30000" dirty="0">
                          <a:solidFill>
                            <a:schemeClr val="tx1"/>
                          </a:solidFill>
                          <a:latin typeface="游ゴシック Medium" panose="020B0500000000000000" pitchFamily="50" charset="-128"/>
                          <a:ea typeface="游ゴシック Medium" panose="020B0500000000000000" pitchFamily="50" charset="-128"/>
                        </a:rPr>
                        <a:t>１</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300" b="1" dirty="0">
                          <a:solidFill>
                            <a:schemeClr val="tx1"/>
                          </a:solidFill>
                          <a:latin typeface="游ゴシック Medium" panose="020B0500000000000000" pitchFamily="50" charset="-128"/>
                          <a:ea typeface="游ゴシック Medium" panose="020B0500000000000000" pitchFamily="50" charset="-128"/>
                        </a:rPr>
                        <a:t>補助率</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300" b="1" dirty="0">
                          <a:solidFill>
                            <a:schemeClr val="tx1"/>
                          </a:solidFill>
                          <a:latin typeface="游ゴシック Medium" panose="020B0500000000000000" pitchFamily="50" charset="-128"/>
                          <a:ea typeface="游ゴシック Medium" panose="020B0500000000000000" pitchFamily="50" charset="-128"/>
                        </a:rPr>
                        <a:t>上限額</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vMerge="1">
                  <a:txBody>
                    <a:bodyPr/>
                    <a:lstStyle/>
                    <a:p>
                      <a:pPr algn="ctr"/>
                      <a:endParaRPr kumimoji="1" lang="ja-JP" altLang="en-US" sz="1300" b="1" dirty="0">
                        <a:solidFill>
                          <a:schemeClr val="bg1"/>
                        </a:solidFill>
                        <a:latin typeface="游ゴシック Medium" panose="020B0500000000000000" pitchFamily="50" charset="-128"/>
                        <a:ea typeface="游ゴシック Medium" panose="020B0500000000000000" pitchFamily="50"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881917964"/>
                  </a:ext>
                </a:extLst>
              </a:tr>
              <a:tr h="370840">
                <a:tc rowSpan="2">
                  <a:txBody>
                    <a:bodyPr/>
                    <a:lstStyle/>
                    <a:p>
                      <a:pPr algn="ctr"/>
                      <a:r>
                        <a:rPr kumimoji="1" lang="ja-JP" altLang="en-US" sz="1300" b="1" dirty="0">
                          <a:latin typeface="游ゴシック Medium" panose="020B0500000000000000" pitchFamily="50" charset="-128"/>
                          <a:ea typeface="游ゴシック Medium" panose="020B0500000000000000" pitchFamily="50" charset="-128"/>
                        </a:rPr>
                        <a:t>基礎充電</a:t>
                      </a:r>
                    </a:p>
                  </a:txBody>
                  <a:tcPr vert="eaVert"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r>
                        <a:rPr kumimoji="1" lang="ja-JP" altLang="en-US" sz="1200" dirty="0">
                          <a:latin typeface="游ゴシック Medium" panose="020B0500000000000000" pitchFamily="50" charset="-128"/>
                          <a:ea typeface="游ゴシック Medium" panose="020B0500000000000000" pitchFamily="50" charset="-128"/>
                        </a:rPr>
                        <a:t>マンション等</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游ゴシック Medium" panose="020B0500000000000000" pitchFamily="50" charset="-128"/>
                          <a:ea typeface="游ゴシック Medium" panose="020B0500000000000000" pitchFamily="50" charset="-128"/>
                        </a:rPr>
                        <a:t>地方公共団体、法人、個人</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kumimoji="1" lang="en-US" altLang="ja-JP" sz="1200" dirty="0">
                          <a:latin typeface="游ゴシック Medium" panose="020B0500000000000000" pitchFamily="50" charset="-128"/>
                          <a:ea typeface="游ゴシック Medium" panose="020B0500000000000000" pitchFamily="50" charset="-128"/>
                        </a:rPr>
                        <a:t>1/2</a:t>
                      </a:r>
                      <a:r>
                        <a:rPr kumimoji="1" lang="ja-JP" altLang="en-US" sz="1200" dirty="0">
                          <a:latin typeface="游ゴシック Medium" panose="020B0500000000000000" pitchFamily="50" charset="-128"/>
                          <a:ea typeface="游ゴシック Medium" panose="020B0500000000000000" pitchFamily="50" charset="-128"/>
                        </a:rPr>
                        <a:t>以内</a:t>
                      </a:r>
                      <a:endParaRPr kumimoji="1" lang="en-US" altLang="ja-JP" sz="1200" dirty="0">
                        <a:latin typeface="游ゴシック Medium" panose="020B0500000000000000" pitchFamily="50" charset="-128"/>
                        <a:ea typeface="游ゴシック Medium" panose="020B0500000000000000" pitchFamily="50" charset="-128"/>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1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普通</a:t>
                      </a:r>
                      <a:r>
                        <a:rPr kumimoji="1" lang="en-US" altLang="ja-JP" sz="11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r>
                        <a:rPr kumimoji="1" lang="en-US" altLang="ja-JP" sz="1100" dirty="0">
                          <a:solidFill>
                            <a:schemeClr val="tx1"/>
                          </a:solidFill>
                          <a:latin typeface="游ゴシック Medium" panose="020B0500000000000000" pitchFamily="50" charset="-128"/>
                          <a:ea typeface="游ゴシック Medium" panose="020B0500000000000000" pitchFamily="50" charset="-128"/>
                        </a:rPr>
                        <a:t>30</a:t>
                      </a:r>
                      <a:r>
                        <a:rPr kumimoji="1" lang="ja-JP" altLang="en-US" sz="1100" dirty="0">
                          <a:solidFill>
                            <a:schemeClr val="tx1"/>
                          </a:solidFill>
                          <a:latin typeface="游ゴシック Medium" panose="020B0500000000000000" pitchFamily="50" charset="-128"/>
                          <a:ea typeface="游ゴシック Medium" panose="020B0500000000000000" pitchFamily="50" charset="-128"/>
                        </a:rPr>
                        <a:t>万円</a:t>
                      </a:r>
                      <a:endParaRPr kumimoji="1" lang="en-US" altLang="ja-JP" sz="1100" dirty="0">
                        <a:solidFill>
                          <a:schemeClr val="tx1"/>
                        </a:solidFill>
                        <a:latin typeface="游ゴシック Medium" panose="020B0500000000000000" pitchFamily="50" charset="-128"/>
                        <a:ea typeface="游ゴシック Medium" panose="020B0500000000000000" pitchFamily="50" charset="-128"/>
                      </a:endParaRPr>
                    </a:p>
                    <a:p>
                      <a:pPr algn="ctr"/>
                      <a:r>
                        <a:rPr kumimoji="1" lang="en-US" altLang="ja-JP" sz="1100" dirty="0">
                          <a:solidFill>
                            <a:schemeClr val="tx1"/>
                          </a:solidFill>
                          <a:latin typeface="游ゴシック Medium" panose="020B0500000000000000" pitchFamily="50" charset="-128"/>
                          <a:ea typeface="游ゴシック Medium" panose="020B0500000000000000" pitchFamily="50" charset="-128"/>
                        </a:rPr>
                        <a:t>(</a:t>
                      </a:r>
                      <a:r>
                        <a:rPr kumimoji="1" lang="ja-JP" altLang="en-US" sz="1100" dirty="0">
                          <a:solidFill>
                            <a:schemeClr val="tx1"/>
                          </a:solidFill>
                          <a:latin typeface="游ゴシック Medium" panose="020B0500000000000000" pitchFamily="50" charset="-128"/>
                          <a:ea typeface="游ゴシック Medium" panose="020B0500000000000000" pitchFamily="50" charset="-128"/>
                        </a:rPr>
                        <a:t>コ</a:t>
                      </a:r>
                      <a:r>
                        <a:rPr kumimoji="1" lang="en-US" altLang="ja-JP" sz="1100" dirty="0">
                          <a:solidFill>
                            <a:schemeClr val="tx1"/>
                          </a:solidFill>
                          <a:latin typeface="游ゴシック Medium" panose="020B0500000000000000" pitchFamily="50" charset="-128"/>
                          <a:ea typeface="游ゴシック Medium" panose="020B0500000000000000" pitchFamily="50" charset="-128"/>
                        </a:rPr>
                        <a:t>)</a:t>
                      </a:r>
                      <a:r>
                        <a:rPr kumimoji="1" lang="en-US" altLang="ja-JP" sz="1100" baseline="30000" dirty="0">
                          <a:solidFill>
                            <a:schemeClr val="tx1"/>
                          </a:solidFill>
                          <a:latin typeface="游ゴシック Medium" panose="020B0500000000000000" pitchFamily="50" charset="-128"/>
                          <a:ea typeface="游ゴシック Medium" panose="020B0500000000000000" pitchFamily="50" charset="-128"/>
                        </a:rPr>
                        <a:t>※2 </a:t>
                      </a:r>
                      <a:r>
                        <a:rPr kumimoji="1" lang="en-US" altLang="ja-JP" sz="1100" dirty="0">
                          <a:solidFill>
                            <a:schemeClr val="tx1"/>
                          </a:solidFill>
                          <a:latin typeface="游ゴシック Medium" panose="020B0500000000000000" pitchFamily="50" charset="-128"/>
                          <a:ea typeface="游ゴシック Medium" panose="020B0500000000000000" pitchFamily="50" charset="-128"/>
                        </a:rPr>
                        <a:t>2</a:t>
                      </a:r>
                      <a:r>
                        <a:rPr kumimoji="1" lang="ja-JP" altLang="en-US" sz="1100" dirty="0">
                          <a:solidFill>
                            <a:schemeClr val="tx1"/>
                          </a:solidFill>
                          <a:latin typeface="游ゴシック Medium" panose="020B0500000000000000" pitchFamily="50" charset="-128"/>
                          <a:ea typeface="游ゴシック Medium" panose="020B0500000000000000" pitchFamily="50" charset="-128"/>
                        </a:rPr>
                        <a:t>万円</a:t>
                      </a:r>
                      <a:endParaRPr kumimoji="1" lang="en-US" altLang="ja-JP" sz="1100" dirty="0">
                        <a:solidFill>
                          <a:schemeClr val="tx1"/>
                        </a:solidFill>
                        <a:latin typeface="游ゴシック Medium" panose="020B0500000000000000" pitchFamily="50" charset="-128"/>
                        <a:ea typeface="游ゴシック Medium" panose="020B0500000000000000" pitchFamily="50" charset="-128"/>
                      </a:endParaRPr>
                    </a:p>
                    <a:p>
                      <a:pPr algn="ctr"/>
                      <a:r>
                        <a:rPr kumimoji="1" lang="en-US" altLang="ja-JP" sz="1100" dirty="0">
                          <a:solidFill>
                            <a:schemeClr val="tx1"/>
                          </a:solidFill>
                          <a:latin typeface="游ゴシック Medium" panose="020B0500000000000000" pitchFamily="50" charset="-128"/>
                          <a:ea typeface="游ゴシック Medium" panose="020B0500000000000000" pitchFamily="50" charset="-128"/>
                        </a:rPr>
                        <a:t>(</a:t>
                      </a:r>
                      <a:r>
                        <a:rPr kumimoji="1" lang="ja-JP" altLang="en-US" sz="1100" dirty="0">
                          <a:solidFill>
                            <a:schemeClr val="tx1"/>
                          </a:solidFill>
                          <a:latin typeface="游ゴシック Medium" panose="020B0500000000000000" pitchFamily="50" charset="-128"/>
                          <a:ea typeface="游ゴシック Medium" panose="020B0500000000000000" pitchFamily="50" charset="-128"/>
                        </a:rPr>
                        <a:t>ス</a:t>
                      </a:r>
                      <a:r>
                        <a:rPr kumimoji="1" lang="en-US" altLang="ja-JP" sz="1100" dirty="0">
                          <a:solidFill>
                            <a:schemeClr val="tx1"/>
                          </a:solidFill>
                          <a:latin typeface="游ゴシック Medium" panose="020B0500000000000000" pitchFamily="50" charset="-128"/>
                          <a:ea typeface="游ゴシック Medium" panose="020B0500000000000000" pitchFamily="50" charset="-128"/>
                        </a:rPr>
                        <a:t>)</a:t>
                      </a:r>
                      <a:r>
                        <a:rPr kumimoji="1" lang="en-US" altLang="ja-JP" sz="1100" baseline="30000" dirty="0">
                          <a:solidFill>
                            <a:schemeClr val="tx1"/>
                          </a:solidFill>
                          <a:latin typeface="游ゴシック Medium" panose="020B0500000000000000" pitchFamily="50" charset="-128"/>
                          <a:ea typeface="游ゴシック Medium" panose="020B0500000000000000" pitchFamily="50" charset="-128"/>
                        </a:rPr>
                        <a:t>※3</a:t>
                      </a:r>
                      <a:r>
                        <a:rPr kumimoji="1" lang="ja-JP" altLang="en-US" sz="1100" baseline="0" dirty="0">
                          <a:solidFill>
                            <a:schemeClr val="tx1"/>
                          </a:solidFill>
                          <a:latin typeface="游ゴシック Medium" panose="020B0500000000000000" pitchFamily="50" charset="-128"/>
                          <a:ea typeface="游ゴシック Medium" panose="020B0500000000000000" pitchFamily="50" charset="-128"/>
                        </a:rPr>
                        <a:t> </a:t>
                      </a:r>
                      <a:r>
                        <a:rPr kumimoji="1" lang="en-US" altLang="ja-JP" sz="1100" dirty="0">
                          <a:solidFill>
                            <a:schemeClr val="tx1"/>
                          </a:solidFill>
                          <a:latin typeface="游ゴシック Medium" panose="020B0500000000000000" pitchFamily="50" charset="-128"/>
                          <a:ea typeface="游ゴシック Medium" panose="020B0500000000000000" pitchFamily="50" charset="-128"/>
                        </a:rPr>
                        <a:t>6</a:t>
                      </a:r>
                      <a:r>
                        <a:rPr kumimoji="1" lang="ja-JP" altLang="en-US" sz="1100" dirty="0">
                          <a:solidFill>
                            <a:schemeClr val="tx1"/>
                          </a:solidFill>
                          <a:latin typeface="游ゴシック Medium" panose="020B0500000000000000" pitchFamily="50" charset="-128"/>
                          <a:ea typeface="游ゴシック Medium" panose="020B0500000000000000" pitchFamily="50" charset="-128"/>
                        </a:rPr>
                        <a:t>万円</a:t>
                      </a:r>
                      <a:endParaRPr kumimoji="1" lang="en-US" altLang="ja-JP" sz="1100" dirty="0">
                        <a:solidFill>
                          <a:schemeClr val="tx1"/>
                        </a:solidFill>
                        <a:latin typeface="游ゴシック Medium" panose="020B0500000000000000" pitchFamily="50" charset="-128"/>
                        <a:ea typeface="游ゴシック Medium" panose="020B0500000000000000" pitchFamily="50" charset="-128"/>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游ゴシック Medium" panose="020B0500000000000000" pitchFamily="50" charset="-128"/>
                          <a:ea typeface="游ゴシック Medium" panose="020B0500000000000000" pitchFamily="50" charset="-128"/>
                        </a:rPr>
                        <a:t>定額</a:t>
                      </a:r>
                      <a:endParaRPr kumimoji="1" lang="en-US" altLang="ja-JP" sz="1200" dirty="0">
                        <a:latin typeface="游ゴシック Medium" panose="020B0500000000000000" pitchFamily="50" charset="-128"/>
                        <a:ea typeface="游ゴシック Medium" panose="020B05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游ゴシック Medium" panose="020B0500000000000000" pitchFamily="50" charset="-128"/>
                          <a:ea typeface="游ゴシック Medium" panose="020B0500000000000000" pitchFamily="50" charset="-128"/>
                        </a:rPr>
                        <a:t>(1/1</a:t>
                      </a:r>
                      <a:r>
                        <a:rPr kumimoji="1" lang="ja-JP" altLang="en-US" sz="1200" dirty="0">
                          <a:latin typeface="游ゴシック Medium" panose="020B0500000000000000" pitchFamily="50" charset="-128"/>
                          <a:ea typeface="游ゴシック Medium" panose="020B0500000000000000" pitchFamily="50" charset="-128"/>
                        </a:rPr>
                        <a:t>以内</a:t>
                      </a:r>
                      <a:r>
                        <a:rPr kumimoji="1" lang="en-US" altLang="ja-JP" sz="1200" dirty="0">
                          <a:latin typeface="游ゴシック Medium" panose="020B0500000000000000" pitchFamily="50" charset="-128"/>
                          <a:ea typeface="游ゴシック Medium" panose="020B0500000000000000" pitchFamily="50" charset="-128"/>
                        </a:rPr>
                        <a:t>)</a:t>
                      </a:r>
                    </a:p>
                    <a:p>
                      <a:pPr algn="ctr"/>
                      <a:endParaRPr kumimoji="1" lang="ja-JP" altLang="en-US" sz="1200" dirty="0">
                        <a:solidFill>
                          <a:schemeClr val="tx1">
                            <a:lumMod val="50000"/>
                            <a:lumOff val="50000"/>
                          </a:schemeClr>
                        </a:solidFill>
                        <a:latin typeface="游ゴシック Medium" panose="020B0500000000000000" pitchFamily="50" charset="-128"/>
                        <a:ea typeface="游ゴシック Medium" panose="020B0500000000000000" pitchFamily="50" charset="-128"/>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游ゴシック Medium" panose="020B0500000000000000" pitchFamily="50" charset="-128"/>
                          <a:ea typeface="游ゴシック Medium" panose="020B0500000000000000" pitchFamily="50" charset="-128"/>
                        </a:rPr>
                        <a:t>【</a:t>
                      </a:r>
                      <a:r>
                        <a:rPr kumimoji="1" lang="ja-JP" altLang="en-US" sz="1100" dirty="0">
                          <a:latin typeface="游ゴシック Medium" panose="020B0500000000000000" pitchFamily="50" charset="-128"/>
                          <a:ea typeface="游ゴシック Medium" panose="020B0500000000000000" pitchFamily="50" charset="-128"/>
                        </a:rPr>
                        <a:t>普通</a:t>
                      </a:r>
                      <a:r>
                        <a:rPr kumimoji="1" lang="en-US" altLang="ja-JP" sz="1100" dirty="0">
                          <a:latin typeface="游ゴシック Medium" panose="020B0500000000000000" pitchFamily="50" charset="-128"/>
                          <a:ea typeface="游ゴシック Medium" panose="020B0500000000000000" pitchFamily="50" charset="-128"/>
                        </a:rPr>
                        <a:t>】(</a:t>
                      </a:r>
                      <a:r>
                        <a:rPr kumimoji="1" lang="ja-JP" altLang="en-US" sz="1100" dirty="0">
                          <a:latin typeface="游ゴシック Medium" panose="020B0500000000000000" pitchFamily="50" charset="-128"/>
                          <a:ea typeface="游ゴシック Medium" panose="020B0500000000000000" pitchFamily="50" charset="-128"/>
                        </a:rPr>
                        <a:t>ス</a:t>
                      </a:r>
                      <a:r>
                        <a:rPr kumimoji="1" lang="en-US" altLang="ja-JP" sz="1100" dirty="0">
                          <a:latin typeface="游ゴシック Medium" panose="020B0500000000000000" pitchFamily="50" charset="-128"/>
                          <a:ea typeface="游ゴシック Medium" panose="020B0500000000000000" pitchFamily="50" charset="-128"/>
                        </a:rPr>
                        <a:t>)</a:t>
                      </a:r>
                      <a:r>
                        <a:rPr kumimoji="1" lang="en-US" altLang="ja-JP" sz="1050" dirty="0">
                          <a:latin typeface="游ゴシック Medium" panose="020B0500000000000000" pitchFamily="50" charset="-128"/>
                          <a:ea typeface="游ゴシック Medium" panose="020B0500000000000000" pitchFamily="50" charset="-128"/>
                        </a:rPr>
                        <a:t>130&lt;131&gt;</a:t>
                      </a:r>
                      <a:r>
                        <a:rPr kumimoji="1" lang="en-US" altLang="ja-JP" sz="1050" baseline="30000" dirty="0">
                          <a:latin typeface="游ゴシック Medium" panose="020B0500000000000000" pitchFamily="50" charset="-128"/>
                          <a:ea typeface="游ゴシック Medium" panose="020B0500000000000000" pitchFamily="50" charset="-128"/>
                        </a:rPr>
                        <a:t>※4</a:t>
                      </a:r>
                      <a:r>
                        <a:rPr kumimoji="1" lang="ja-JP" altLang="en-US" sz="950" dirty="0">
                          <a:latin typeface="游ゴシック Medium" panose="020B0500000000000000" pitchFamily="50" charset="-128"/>
                          <a:ea typeface="游ゴシック Medium" panose="020B0500000000000000" pitchFamily="50" charset="-128"/>
                        </a:rPr>
                        <a:t>万円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游ゴシック Medium" panose="020B0500000000000000" pitchFamily="50" charset="-128"/>
                          <a:ea typeface="游ゴシック Medium" panose="020B0500000000000000" pitchFamily="50" charset="-128"/>
                        </a:rPr>
                        <a:t>　　　　</a:t>
                      </a:r>
                      <a:r>
                        <a:rPr kumimoji="1" lang="en-US" altLang="ja-JP" sz="1100" dirty="0">
                          <a:latin typeface="游ゴシック Medium" panose="020B0500000000000000" pitchFamily="50" charset="-128"/>
                          <a:ea typeface="游ゴシック Medium" panose="020B0500000000000000" pitchFamily="50" charset="-128"/>
                        </a:rPr>
                        <a:t>(</a:t>
                      </a:r>
                      <a:r>
                        <a:rPr kumimoji="1" lang="ja-JP" altLang="en-US" sz="1100" dirty="0">
                          <a:latin typeface="游ゴシック Medium" panose="020B0500000000000000" pitchFamily="50" charset="-128"/>
                          <a:ea typeface="游ゴシック Medium" panose="020B0500000000000000" pitchFamily="50" charset="-128"/>
                        </a:rPr>
                        <a:t>コ</a:t>
                      </a:r>
                      <a:r>
                        <a:rPr kumimoji="1" lang="en-US" altLang="ja-JP" sz="1100" dirty="0">
                          <a:latin typeface="游ゴシック Medium" panose="020B0500000000000000" pitchFamily="50" charset="-128"/>
                          <a:ea typeface="游ゴシック Medium" panose="020B0500000000000000" pitchFamily="50" charset="-128"/>
                        </a:rPr>
                        <a:t>)</a:t>
                      </a:r>
                      <a:r>
                        <a:rPr kumimoji="1" lang="en-US" altLang="ja-JP" sz="1050" dirty="0">
                          <a:latin typeface="游ゴシック Medium" panose="020B0500000000000000" pitchFamily="50" charset="-128"/>
                          <a:ea typeface="游ゴシック Medium" panose="020B0500000000000000" pitchFamily="50" charset="-128"/>
                        </a:rPr>
                        <a:t>90&lt;129&gt;</a:t>
                      </a:r>
                      <a:r>
                        <a:rPr kumimoji="1" lang="ja-JP" altLang="en-US" sz="1100" dirty="0">
                          <a:latin typeface="游ゴシック Medium" panose="020B0500000000000000" pitchFamily="50" charset="-128"/>
                          <a:ea typeface="游ゴシック Medium" panose="020B0500000000000000" pitchFamily="50" charset="-128"/>
                        </a:rPr>
                        <a:t>万円</a:t>
                      </a:r>
                      <a:endParaRPr kumimoji="1" lang="en-US" altLang="ja-JP" sz="1100" dirty="0">
                        <a:latin typeface="游ゴシック Medium" panose="020B0500000000000000" pitchFamily="50" charset="-128"/>
                        <a:ea typeface="游ゴシック Medium" panose="020B0500000000000000" pitchFamily="50" charset="-128"/>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l"/>
                      <a:r>
                        <a:rPr kumimoji="1" lang="ja-JP" altLang="en-US" sz="1000" dirty="0">
                          <a:latin typeface="游ゴシック Medium" panose="020B0500000000000000" pitchFamily="50" charset="-128"/>
                          <a:ea typeface="游ゴシック Medium" panose="020B0500000000000000" pitchFamily="50" charset="-128"/>
                        </a:rPr>
                        <a:t>・設備の利用者</a:t>
                      </a:r>
                      <a:r>
                        <a:rPr kumimoji="1" lang="en-US" altLang="ja-JP" sz="1000" dirty="0">
                          <a:latin typeface="游ゴシック Medium" panose="020B0500000000000000" pitchFamily="50" charset="-128"/>
                          <a:ea typeface="游ゴシック Medium" panose="020B0500000000000000" pitchFamily="50" charset="-128"/>
                        </a:rPr>
                        <a:t/>
                      </a:r>
                      <a:br>
                        <a:rPr kumimoji="1" lang="en-US" altLang="ja-JP" sz="1000" dirty="0">
                          <a:latin typeface="游ゴシック Medium" panose="020B0500000000000000" pitchFamily="50" charset="-128"/>
                          <a:ea typeface="游ゴシック Medium" panose="020B0500000000000000" pitchFamily="50" charset="-128"/>
                        </a:rPr>
                      </a:br>
                      <a:r>
                        <a:rPr kumimoji="1" lang="ja-JP" altLang="en-US" sz="1000" dirty="0">
                          <a:latin typeface="游ゴシック Medium" panose="020B0500000000000000" pitchFamily="50" charset="-128"/>
                          <a:ea typeface="游ゴシック Medium" panose="020B0500000000000000" pitchFamily="50" charset="-128"/>
                        </a:rPr>
                        <a:t>　は居住者等</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502889922"/>
                  </a:ext>
                </a:extLst>
              </a:tr>
              <a:tr h="370840">
                <a:tc vMerge="1">
                  <a:txBody>
                    <a:bodyPr/>
                    <a:lstStyle/>
                    <a:p>
                      <a:endParaRPr kumimoji="1" lang="ja-JP" altLang="en-US" sz="1300" dirty="0">
                        <a:latin typeface="游ゴシック Medium" panose="020B0500000000000000" pitchFamily="50" charset="-128"/>
                        <a:ea typeface="游ゴシック Medium" panose="020B0500000000000000" pitchFamily="50" charset="-128"/>
                      </a:endParaRPr>
                    </a:p>
                  </a:txBody>
                  <a:tcPr vert="eaVert"/>
                </a:tc>
                <a:tc>
                  <a:txBody>
                    <a:bodyPr/>
                    <a:lstStyle/>
                    <a:p>
                      <a:r>
                        <a:rPr kumimoji="1" lang="ja-JP" altLang="en-US" sz="1200" dirty="0">
                          <a:latin typeface="游ゴシック Medium" panose="020B0500000000000000" pitchFamily="50" charset="-128"/>
                          <a:ea typeface="游ゴシック Medium" panose="020B0500000000000000" pitchFamily="50" charset="-128"/>
                        </a:rPr>
                        <a:t>事務所・</a:t>
                      </a:r>
                      <a:r>
                        <a:rPr kumimoji="1" lang="en-US" altLang="ja-JP" sz="1200" dirty="0">
                          <a:latin typeface="游ゴシック Medium" panose="020B0500000000000000" pitchFamily="50" charset="-128"/>
                          <a:ea typeface="游ゴシック Medium" panose="020B0500000000000000" pitchFamily="50" charset="-128"/>
                        </a:rPr>
                        <a:t/>
                      </a:r>
                      <a:br>
                        <a:rPr kumimoji="1" lang="en-US" altLang="ja-JP" sz="1200" dirty="0">
                          <a:latin typeface="游ゴシック Medium" panose="020B0500000000000000" pitchFamily="50" charset="-128"/>
                          <a:ea typeface="游ゴシック Medium" panose="020B0500000000000000" pitchFamily="50" charset="-128"/>
                        </a:rPr>
                      </a:br>
                      <a:r>
                        <a:rPr kumimoji="1" lang="ja-JP" altLang="en-US" sz="1200" dirty="0">
                          <a:latin typeface="游ゴシック Medium" panose="020B0500000000000000" pitchFamily="50" charset="-128"/>
                          <a:ea typeface="游ゴシック Medium" panose="020B0500000000000000" pitchFamily="50" charset="-128"/>
                        </a:rPr>
                        <a:t>工場等</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游ゴシック Medium" panose="020B0500000000000000" pitchFamily="50" charset="-128"/>
                          <a:ea typeface="游ゴシック Medium" panose="020B0500000000000000" pitchFamily="50" charset="-128"/>
                        </a:rPr>
                        <a:t>地方公共団体、法人</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游ゴシック Medium" panose="020B0500000000000000" pitchFamily="50" charset="-128"/>
                          <a:ea typeface="游ゴシック Medium" panose="020B0500000000000000" pitchFamily="50" charset="-128"/>
                        </a:rPr>
                        <a:t>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游ゴシック Medium" panose="020B0500000000000000" pitchFamily="50" charset="-128"/>
                          <a:ea typeface="游ゴシック Medium" panose="020B0500000000000000" pitchFamily="50" charset="-128"/>
                        </a:rPr>
                        <a:t>または</a:t>
                      </a:r>
                      <a:endParaRPr kumimoji="1" lang="en-US" altLang="ja-JP" sz="1200" dirty="0">
                        <a:latin typeface="游ゴシック Medium" panose="020B0500000000000000" pitchFamily="50" charset="-128"/>
                        <a:ea typeface="游ゴシック Medium" panose="020B05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游ゴシック Medium" panose="020B0500000000000000" pitchFamily="50" charset="-128"/>
                          <a:ea typeface="游ゴシック Medium" panose="020B0500000000000000" pitchFamily="50" charset="-128"/>
                        </a:rPr>
                        <a:t>2/3</a:t>
                      </a:r>
                      <a:r>
                        <a:rPr kumimoji="1" lang="en-US" altLang="ja-JP" sz="1100" baseline="30000" dirty="0">
                          <a:latin typeface="游ゴシック Medium" panose="020B0500000000000000" pitchFamily="50" charset="-128"/>
                          <a:ea typeface="游ゴシック Medium" panose="020B0500000000000000" pitchFamily="50" charset="-128"/>
                        </a:rPr>
                        <a:t>※5</a:t>
                      </a:r>
                      <a:br>
                        <a:rPr kumimoji="1" lang="en-US" altLang="ja-JP" sz="1100" baseline="30000" dirty="0">
                          <a:latin typeface="游ゴシック Medium" panose="020B0500000000000000" pitchFamily="50" charset="-128"/>
                          <a:ea typeface="游ゴシック Medium" panose="020B0500000000000000" pitchFamily="50" charset="-128"/>
                        </a:rPr>
                      </a:br>
                      <a:r>
                        <a:rPr kumimoji="1" lang="ja-JP" altLang="en-US" sz="1200" dirty="0">
                          <a:latin typeface="游ゴシック Medium" panose="020B0500000000000000" pitchFamily="50" charset="-128"/>
                          <a:ea typeface="游ゴシック Medium" panose="020B0500000000000000" pitchFamily="50" charset="-128"/>
                        </a:rPr>
                        <a:t>以内</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1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普通</a:t>
                      </a:r>
                      <a:r>
                        <a:rPr kumimoji="1" lang="en-US" altLang="ja-JP" sz="11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r>
                        <a:rPr kumimoji="1" lang="en-US" altLang="ja-JP" sz="1100" dirty="0">
                          <a:solidFill>
                            <a:schemeClr val="tx1"/>
                          </a:solidFill>
                          <a:latin typeface="游ゴシック Medium" panose="020B0500000000000000" pitchFamily="50" charset="-128"/>
                          <a:ea typeface="游ゴシック Medium" panose="020B0500000000000000" pitchFamily="50" charset="-128"/>
                        </a:rPr>
                        <a:t>30</a:t>
                      </a:r>
                      <a:r>
                        <a:rPr kumimoji="1" lang="ja-JP" altLang="en-US" sz="1100" dirty="0">
                          <a:solidFill>
                            <a:schemeClr val="tx1"/>
                          </a:solidFill>
                          <a:latin typeface="游ゴシック Medium" panose="020B0500000000000000" pitchFamily="50" charset="-128"/>
                          <a:ea typeface="游ゴシック Medium" panose="020B0500000000000000" pitchFamily="50" charset="-128"/>
                        </a:rPr>
                        <a:t>万円</a:t>
                      </a:r>
                      <a:endParaRPr kumimoji="1" lang="en-US" altLang="ja-JP" sz="1100" dirty="0">
                        <a:solidFill>
                          <a:schemeClr val="tx1"/>
                        </a:solidFill>
                        <a:latin typeface="游ゴシック Medium" panose="020B0500000000000000" pitchFamily="50" charset="-128"/>
                        <a:ea typeface="游ゴシック Medium" panose="020B0500000000000000" pitchFamily="50" charset="-128"/>
                      </a:endParaRPr>
                    </a:p>
                    <a:p>
                      <a:pPr algn="ctr"/>
                      <a:r>
                        <a:rPr kumimoji="1" lang="en-US" altLang="ja-JP" sz="1100" dirty="0">
                          <a:solidFill>
                            <a:schemeClr val="tx1"/>
                          </a:solidFill>
                          <a:latin typeface="游ゴシック Medium" panose="020B0500000000000000" pitchFamily="50" charset="-128"/>
                          <a:ea typeface="游ゴシック Medium" panose="020B0500000000000000" pitchFamily="50" charset="-128"/>
                        </a:rPr>
                        <a:t>(</a:t>
                      </a:r>
                      <a:r>
                        <a:rPr kumimoji="1" lang="ja-JP" altLang="en-US" sz="1100" dirty="0">
                          <a:solidFill>
                            <a:schemeClr val="tx1"/>
                          </a:solidFill>
                          <a:latin typeface="游ゴシック Medium" panose="020B0500000000000000" pitchFamily="50" charset="-128"/>
                          <a:ea typeface="游ゴシック Medium" panose="020B0500000000000000" pitchFamily="50" charset="-128"/>
                        </a:rPr>
                        <a:t>コ</a:t>
                      </a:r>
                      <a:r>
                        <a:rPr kumimoji="1" lang="en-US" altLang="ja-JP" sz="1100" dirty="0">
                          <a:solidFill>
                            <a:schemeClr val="tx1"/>
                          </a:solidFill>
                          <a:latin typeface="游ゴシック Medium" panose="020B0500000000000000" pitchFamily="50" charset="-128"/>
                          <a:ea typeface="游ゴシック Medium" panose="020B0500000000000000" pitchFamily="50" charset="-128"/>
                        </a:rPr>
                        <a:t>)2</a:t>
                      </a:r>
                      <a:r>
                        <a:rPr kumimoji="1" lang="ja-JP" altLang="en-US" sz="1100" dirty="0">
                          <a:solidFill>
                            <a:schemeClr val="tx1"/>
                          </a:solidFill>
                          <a:latin typeface="游ゴシック Medium" panose="020B0500000000000000" pitchFamily="50" charset="-128"/>
                          <a:ea typeface="游ゴシック Medium" panose="020B0500000000000000" pitchFamily="50" charset="-128"/>
                        </a:rPr>
                        <a:t>万円</a:t>
                      </a:r>
                      <a:endParaRPr kumimoji="1" lang="en-US" altLang="ja-JP" sz="1100" dirty="0">
                        <a:solidFill>
                          <a:schemeClr val="tx1"/>
                        </a:solidFill>
                        <a:latin typeface="游ゴシック Medium" panose="020B0500000000000000" pitchFamily="50" charset="-128"/>
                        <a:ea typeface="游ゴシック Medium" panose="020B0500000000000000" pitchFamily="50" charset="-128"/>
                      </a:endParaRPr>
                    </a:p>
                    <a:p>
                      <a:pPr algn="ctr"/>
                      <a:r>
                        <a:rPr kumimoji="1" lang="en-US" altLang="ja-JP" sz="1100" dirty="0">
                          <a:solidFill>
                            <a:schemeClr val="tx1"/>
                          </a:solidFill>
                          <a:latin typeface="游ゴシック Medium" panose="020B0500000000000000" pitchFamily="50" charset="-128"/>
                          <a:ea typeface="游ゴシック Medium" panose="020B0500000000000000" pitchFamily="50" charset="-128"/>
                        </a:rPr>
                        <a:t>(</a:t>
                      </a:r>
                      <a:r>
                        <a:rPr kumimoji="1" lang="ja-JP" altLang="en-US" sz="1100" dirty="0">
                          <a:solidFill>
                            <a:schemeClr val="tx1"/>
                          </a:solidFill>
                          <a:latin typeface="游ゴシック Medium" panose="020B0500000000000000" pitchFamily="50" charset="-128"/>
                          <a:ea typeface="游ゴシック Medium" panose="020B0500000000000000" pitchFamily="50" charset="-128"/>
                        </a:rPr>
                        <a:t>ス</a:t>
                      </a:r>
                      <a:r>
                        <a:rPr kumimoji="1" lang="en-US" altLang="ja-JP" sz="1100" dirty="0">
                          <a:solidFill>
                            <a:schemeClr val="tx1"/>
                          </a:solidFill>
                          <a:latin typeface="游ゴシック Medium" panose="020B0500000000000000" pitchFamily="50" charset="-128"/>
                          <a:ea typeface="游ゴシック Medium" panose="020B0500000000000000" pitchFamily="50" charset="-128"/>
                        </a:rPr>
                        <a:t>)6</a:t>
                      </a:r>
                      <a:r>
                        <a:rPr kumimoji="1" lang="ja-JP" altLang="en-US" sz="1100" dirty="0">
                          <a:solidFill>
                            <a:schemeClr val="tx1"/>
                          </a:solidFill>
                          <a:latin typeface="游ゴシック Medium" panose="020B0500000000000000" pitchFamily="50" charset="-128"/>
                          <a:ea typeface="游ゴシック Medium" panose="020B0500000000000000" pitchFamily="50" charset="-128"/>
                        </a:rPr>
                        <a:t>万円</a:t>
                      </a:r>
                      <a:endParaRPr kumimoji="1" lang="en-US" altLang="ja-JP" sz="1100" dirty="0">
                        <a:solidFill>
                          <a:schemeClr val="tx1"/>
                        </a:solidFill>
                        <a:latin typeface="游ゴシック Medium" panose="020B0500000000000000" pitchFamily="50" charset="-128"/>
                        <a:ea typeface="游ゴシック Medium" panose="020B0500000000000000" pitchFamily="50" charset="-128"/>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游ゴシック Medium" panose="020B0500000000000000" pitchFamily="50" charset="-128"/>
                          <a:ea typeface="游ゴシック Medium" panose="020B0500000000000000" pitchFamily="50" charset="-128"/>
                        </a:rPr>
                        <a:t>定額</a:t>
                      </a:r>
                      <a:endParaRPr kumimoji="1" lang="en-US" altLang="ja-JP" sz="1200" dirty="0">
                        <a:latin typeface="游ゴシック Medium" panose="020B0500000000000000" pitchFamily="50" charset="-128"/>
                        <a:ea typeface="游ゴシック Medium" panose="020B05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游ゴシック Medium" panose="020B0500000000000000" pitchFamily="50" charset="-128"/>
                          <a:ea typeface="游ゴシック Medium" panose="020B0500000000000000" pitchFamily="50" charset="-128"/>
                        </a:rPr>
                        <a:t>(1/1</a:t>
                      </a:r>
                      <a:r>
                        <a:rPr kumimoji="1" lang="ja-JP" altLang="en-US" sz="1200" dirty="0">
                          <a:latin typeface="游ゴシック Medium" panose="020B0500000000000000" pitchFamily="50" charset="-128"/>
                          <a:ea typeface="游ゴシック Medium" panose="020B0500000000000000" pitchFamily="50" charset="-128"/>
                        </a:rPr>
                        <a:t>以内</a:t>
                      </a:r>
                      <a:r>
                        <a:rPr kumimoji="1" lang="en-US" altLang="ja-JP" sz="1200" dirty="0">
                          <a:latin typeface="游ゴシック Medium" panose="020B0500000000000000" pitchFamily="50" charset="-128"/>
                          <a:ea typeface="游ゴシック Medium" panose="020B0500000000000000" pitchFamily="50" charset="-128"/>
                        </a:rPr>
                        <a:t>)</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游ゴシック Medium" panose="020B0500000000000000" pitchFamily="50" charset="-128"/>
                          <a:ea typeface="游ゴシック Medium" panose="020B0500000000000000" pitchFamily="50" charset="-128"/>
                        </a:rPr>
                        <a:t>【</a:t>
                      </a:r>
                      <a:r>
                        <a:rPr kumimoji="1" lang="ja-JP" altLang="en-US" sz="1100" dirty="0">
                          <a:latin typeface="游ゴシック Medium" panose="020B0500000000000000" pitchFamily="50" charset="-128"/>
                          <a:ea typeface="游ゴシック Medium" panose="020B0500000000000000" pitchFamily="50" charset="-128"/>
                        </a:rPr>
                        <a:t>普通</a:t>
                      </a:r>
                      <a:r>
                        <a:rPr kumimoji="1" lang="en-US" altLang="ja-JP" sz="1100" dirty="0">
                          <a:latin typeface="游ゴシック Medium" panose="020B0500000000000000" pitchFamily="50" charset="-128"/>
                          <a:ea typeface="游ゴシック Medium" panose="020B0500000000000000" pitchFamily="50" charset="-128"/>
                        </a:rPr>
                        <a:t>】(</a:t>
                      </a:r>
                      <a:r>
                        <a:rPr kumimoji="1" lang="ja-JP" altLang="en-US" sz="1100" dirty="0">
                          <a:latin typeface="游ゴシック Medium" panose="020B0500000000000000" pitchFamily="50" charset="-128"/>
                          <a:ea typeface="游ゴシック Medium" panose="020B0500000000000000" pitchFamily="50" charset="-128"/>
                        </a:rPr>
                        <a:t>ス</a:t>
                      </a:r>
                      <a:r>
                        <a:rPr kumimoji="1" lang="en-US" altLang="ja-JP" sz="1100" dirty="0">
                          <a:latin typeface="游ゴシック Medium" panose="020B0500000000000000" pitchFamily="50" charset="-128"/>
                          <a:ea typeface="游ゴシック Medium" panose="020B0500000000000000" pitchFamily="50" charset="-128"/>
                        </a:rPr>
                        <a:t>)45&lt;68&gt;</a:t>
                      </a:r>
                      <a:r>
                        <a:rPr kumimoji="1" lang="ja-JP" altLang="en-US" sz="1100" dirty="0">
                          <a:latin typeface="游ゴシック Medium" panose="020B0500000000000000" pitchFamily="50" charset="-128"/>
                          <a:ea typeface="游ゴシック Medium" panose="020B0500000000000000" pitchFamily="50" charset="-128"/>
                        </a:rPr>
                        <a:t>万円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游ゴシック Medium" panose="020B0500000000000000" pitchFamily="50" charset="-128"/>
                          <a:ea typeface="游ゴシック Medium" panose="020B0500000000000000" pitchFamily="50" charset="-128"/>
                        </a:rPr>
                        <a:t>　　　　</a:t>
                      </a:r>
                      <a:r>
                        <a:rPr kumimoji="1" lang="en-US" altLang="ja-JP" sz="1100" dirty="0">
                          <a:latin typeface="游ゴシック Medium" panose="020B0500000000000000" pitchFamily="50" charset="-128"/>
                          <a:ea typeface="游ゴシック Medium" panose="020B0500000000000000" pitchFamily="50" charset="-128"/>
                        </a:rPr>
                        <a:t>(</a:t>
                      </a:r>
                      <a:r>
                        <a:rPr kumimoji="1" lang="ja-JP" altLang="en-US" sz="1100" dirty="0">
                          <a:latin typeface="游ゴシック Medium" panose="020B0500000000000000" pitchFamily="50" charset="-128"/>
                          <a:ea typeface="游ゴシック Medium" panose="020B0500000000000000" pitchFamily="50" charset="-128"/>
                        </a:rPr>
                        <a:t>コ</a:t>
                      </a:r>
                      <a:r>
                        <a:rPr kumimoji="1" lang="en-US" altLang="ja-JP" sz="1100" dirty="0">
                          <a:latin typeface="游ゴシック Medium" panose="020B0500000000000000" pitchFamily="50" charset="-128"/>
                          <a:ea typeface="游ゴシック Medium" panose="020B0500000000000000" pitchFamily="50" charset="-128"/>
                        </a:rPr>
                        <a:t>)29&lt;66&gt;</a:t>
                      </a:r>
                      <a:r>
                        <a:rPr kumimoji="1" lang="ja-JP" altLang="en-US" sz="1100" dirty="0">
                          <a:latin typeface="游ゴシック Medium" panose="020B0500000000000000" pitchFamily="50" charset="-128"/>
                          <a:ea typeface="游ゴシック Medium" panose="020B0500000000000000" pitchFamily="50" charset="-128"/>
                        </a:rPr>
                        <a:t>万円</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l"/>
                      <a:r>
                        <a:rPr kumimoji="1" lang="ja-JP" altLang="en-US" sz="1000" dirty="0">
                          <a:latin typeface="游ゴシック Medium" panose="020B0500000000000000" pitchFamily="50" charset="-128"/>
                          <a:ea typeface="游ゴシック Medium" panose="020B0500000000000000" pitchFamily="50" charset="-128"/>
                        </a:rPr>
                        <a:t>・設備の利用は</a:t>
                      </a:r>
                      <a:r>
                        <a:rPr kumimoji="1" lang="en-US" altLang="ja-JP" sz="1000" dirty="0">
                          <a:latin typeface="游ゴシック Medium" panose="020B0500000000000000" pitchFamily="50" charset="-128"/>
                          <a:ea typeface="游ゴシック Medium" panose="020B0500000000000000" pitchFamily="50" charset="-128"/>
                        </a:rPr>
                        <a:t/>
                      </a:r>
                      <a:br>
                        <a:rPr kumimoji="1" lang="en-US" altLang="ja-JP" sz="1000" dirty="0">
                          <a:latin typeface="游ゴシック Medium" panose="020B0500000000000000" pitchFamily="50" charset="-128"/>
                          <a:ea typeface="游ゴシック Medium" panose="020B0500000000000000" pitchFamily="50" charset="-128"/>
                        </a:rPr>
                      </a:br>
                      <a:r>
                        <a:rPr kumimoji="1" lang="ja-JP" altLang="en-US" sz="1000" dirty="0">
                          <a:latin typeface="游ゴシック Medium" panose="020B0500000000000000" pitchFamily="50" charset="-128"/>
                          <a:ea typeface="游ゴシック Medium" panose="020B0500000000000000" pitchFamily="50" charset="-128"/>
                        </a:rPr>
                        <a:t>　社用車または</a:t>
                      </a:r>
                      <a:r>
                        <a:rPr kumimoji="1" lang="en-US" altLang="ja-JP" sz="1000" dirty="0">
                          <a:latin typeface="游ゴシック Medium" panose="020B0500000000000000" pitchFamily="50" charset="-128"/>
                          <a:ea typeface="游ゴシック Medium" panose="020B0500000000000000" pitchFamily="50" charset="-128"/>
                        </a:rPr>
                        <a:t/>
                      </a:r>
                      <a:br>
                        <a:rPr kumimoji="1" lang="en-US" altLang="ja-JP" sz="1000" dirty="0">
                          <a:latin typeface="游ゴシック Medium" panose="020B0500000000000000" pitchFamily="50" charset="-128"/>
                          <a:ea typeface="游ゴシック Medium" panose="020B0500000000000000" pitchFamily="50" charset="-128"/>
                        </a:rPr>
                      </a:br>
                      <a:r>
                        <a:rPr kumimoji="1" lang="ja-JP" altLang="en-US" sz="1000" dirty="0">
                          <a:latin typeface="游ゴシック Medium" panose="020B0500000000000000" pitchFamily="50" charset="-128"/>
                          <a:ea typeface="游ゴシック Medium" panose="020B0500000000000000" pitchFamily="50" charset="-128"/>
                        </a:rPr>
                        <a:t>　従業員通勤車</a:t>
                      </a:r>
                      <a:endParaRPr kumimoji="1" lang="en-US" altLang="ja-JP" sz="1000" dirty="0">
                        <a:latin typeface="游ゴシック Medium" panose="020B0500000000000000" pitchFamily="50" charset="-128"/>
                        <a:ea typeface="游ゴシック Medium" panose="020B0500000000000000" pitchFamily="50" charset="-128"/>
                      </a:endParaRPr>
                    </a:p>
                    <a:p>
                      <a:pPr algn="l"/>
                      <a:r>
                        <a:rPr kumimoji="1" lang="ja-JP" altLang="en-US" sz="1000" dirty="0">
                          <a:latin typeface="游ゴシック Medium" panose="020B0500000000000000" pitchFamily="50" charset="-128"/>
                          <a:ea typeface="游ゴシック Medium" panose="020B0500000000000000" pitchFamily="50" charset="-128"/>
                        </a:rPr>
                        <a:t>・社用車利用の</a:t>
                      </a:r>
                      <a:r>
                        <a:rPr kumimoji="1" lang="en-US" altLang="ja-JP" sz="1000" dirty="0">
                          <a:latin typeface="游ゴシック Medium" panose="020B0500000000000000" pitchFamily="50" charset="-128"/>
                          <a:ea typeface="游ゴシック Medium" panose="020B0500000000000000" pitchFamily="50" charset="-128"/>
                        </a:rPr>
                        <a:t/>
                      </a:r>
                      <a:br>
                        <a:rPr kumimoji="1" lang="en-US" altLang="ja-JP" sz="1000" dirty="0">
                          <a:latin typeface="游ゴシック Medium" panose="020B0500000000000000" pitchFamily="50" charset="-128"/>
                          <a:ea typeface="游ゴシック Medium" panose="020B0500000000000000" pitchFamily="50" charset="-128"/>
                        </a:rPr>
                      </a:br>
                      <a:r>
                        <a:rPr kumimoji="1" lang="ja-JP" altLang="en-US" sz="1000" dirty="0">
                          <a:latin typeface="游ゴシック Medium" panose="020B0500000000000000" pitchFamily="50" charset="-128"/>
                          <a:ea typeface="游ゴシック Medium" panose="020B0500000000000000" pitchFamily="50" charset="-128"/>
                        </a:rPr>
                        <a:t>　場合は</a:t>
                      </a:r>
                      <a:r>
                        <a:rPr kumimoji="1" lang="en-US" altLang="ja-JP" sz="1000" dirty="0">
                          <a:latin typeface="游ゴシック Medium" panose="020B0500000000000000" pitchFamily="50" charset="-128"/>
                          <a:ea typeface="游ゴシック Medium" panose="020B0500000000000000" pitchFamily="50" charset="-128"/>
                        </a:rPr>
                        <a:t>EV</a:t>
                      </a:r>
                      <a:br>
                        <a:rPr kumimoji="1" lang="en-US" altLang="ja-JP" sz="1000" dirty="0">
                          <a:latin typeface="游ゴシック Medium" panose="020B0500000000000000" pitchFamily="50" charset="-128"/>
                          <a:ea typeface="游ゴシック Medium" panose="020B0500000000000000" pitchFamily="50" charset="-128"/>
                        </a:rPr>
                      </a:br>
                      <a:r>
                        <a:rPr kumimoji="1" lang="ja-JP" altLang="en-US" sz="1000" dirty="0">
                          <a:latin typeface="游ゴシック Medium" panose="020B0500000000000000" pitchFamily="50" charset="-128"/>
                          <a:ea typeface="游ゴシック Medium" panose="020B0500000000000000" pitchFamily="50" charset="-128"/>
                        </a:rPr>
                        <a:t>　購入など</a:t>
                      </a:r>
                      <a:endParaRPr kumimoji="1" lang="en-US" altLang="ja-JP" sz="1000" dirty="0">
                        <a:latin typeface="游ゴシック Medium" panose="020B0500000000000000" pitchFamily="50" charset="-128"/>
                        <a:ea typeface="游ゴシック Medium" panose="020B0500000000000000" pitchFamily="50" charset="-128"/>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579075509"/>
                  </a:ext>
                </a:extLst>
              </a:tr>
              <a:tr h="370840">
                <a:tc rowSpan="2">
                  <a:txBody>
                    <a:bodyPr/>
                    <a:lstStyle/>
                    <a:p>
                      <a:pPr algn="ctr"/>
                      <a:r>
                        <a:rPr kumimoji="1" lang="ja-JP" altLang="en-US" sz="1300" b="1" dirty="0">
                          <a:latin typeface="游ゴシック Medium" panose="020B0500000000000000" pitchFamily="50" charset="-128"/>
                          <a:ea typeface="游ゴシック Medium" panose="020B0500000000000000" pitchFamily="50" charset="-128"/>
                        </a:rPr>
                        <a:t>目的地充電</a:t>
                      </a:r>
                    </a:p>
                  </a:txBody>
                  <a:tcPr vert="eaVert"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游ゴシック Medium" panose="020B0500000000000000" pitchFamily="50" charset="-128"/>
                          <a:ea typeface="游ゴシック Medium" panose="020B0500000000000000" pitchFamily="50" charset="-128"/>
                        </a:rPr>
                        <a:t>商業施設、</a:t>
                      </a:r>
                      <a:endParaRPr kumimoji="1" lang="en-US" altLang="ja-JP" sz="1200" dirty="0">
                        <a:latin typeface="游ゴシック Medium" panose="020B0500000000000000" pitchFamily="50" charset="-128"/>
                        <a:ea typeface="游ゴシック Medium" panose="020B05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游ゴシック Medium" panose="020B0500000000000000" pitchFamily="50" charset="-128"/>
                          <a:ea typeface="游ゴシック Medium" panose="020B0500000000000000" pitchFamily="50" charset="-128"/>
                        </a:rPr>
                        <a:t>宿泊施設、</a:t>
                      </a:r>
                      <a:endParaRPr kumimoji="1" lang="en-US" altLang="ja-JP" sz="1200" dirty="0">
                        <a:latin typeface="游ゴシック Medium" panose="020B0500000000000000" pitchFamily="50" charset="-128"/>
                        <a:ea typeface="游ゴシック Medium" panose="020B0500000000000000" pitchFamily="50" charset="-128"/>
                      </a:endParaRPr>
                    </a:p>
                    <a:p>
                      <a:r>
                        <a:rPr kumimoji="1" lang="ja-JP" altLang="en-US" sz="1200" dirty="0">
                          <a:latin typeface="游ゴシック Medium" panose="020B0500000000000000" pitchFamily="50" charset="-128"/>
                          <a:ea typeface="游ゴシック Medium" panose="020B0500000000000000" pitchFamily="50" charset="-128"/>
                        </a:rPr>
                        <a:t>観光施設、</a:t>
                      </a:r>
                      <a:endParaRPr kumimoji="1" lang="en-US" altLang="ja-JP" sz="1200" dirty="0">
                        <a:latin typeface="游ゴシック Medium" panose="020B0500000000000000" pitchFamily="50" charset="-128"/>
                        <a:ea typeface="游ゴシック Medium" panose="020B0500000000000000" pitchFamily="50" charset="-128"/>
                      </a:endParaRPr>
                    </a:p>
                    <a:p>
                      <a:r>
                        <a:rPr kumimoji="1" lang="ja-JP" altLang="en-US" sz="1200" dirty="0">
                          <a:latin typeface="游ゴシック Medium" panose="020B0500000000000000" pitchFamily="50" charset="-128"/>
                          <a:ea typeface="游ゴシック Medium" panose="020B0500000000000000" pitchFamily="50" charset="-128"/>
                        </a:rPr>
                        <a:t>遊戯施設、</a:t>
                      </a:r>
                      <a:endParaRPr kumimoji="1" lang="en-US" altLang="ja-JP" sz="1200" dirty="0">
                        <a:latin typeface="游ゴシック Medium" panose="020B0500000000000000" pitchFamily="50" charset="-128"/>
                        <a:ea typeface="游ゴシック Medium" panose="020B0500000000000000" pitchFamily="50" charset="-128"/>
                      </a:endParaRPr>
                    </a:p>
                    <a:p>
                      <a:r>
                        <a:rPr kumimoji="1" lang="ja-JP" altLang="en-US" sz="1200" dirty="0">
                          <a:latin typeface="游ゴシック Medium" panose="020B0500000000000000" pitchFamily="50" charset="-128"/>
                          <a:ea typeface="游ゴシック Medium" panose="020B0500000000000000" pitchFamily="50" charset="-128"/>
                        </a:rPr>
                        <a:t>公共施設</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游ゴシック Medium" panose="020B0500000000000000" pitchFamily="50" charset="-128"/>
                          <a:ea typeface="游ゴシック Medium" panose="020B0500000000000000" pitchFamily="50" charset="-128"/>
                        </a:rPr>
                        <a:t>地方公共団体、法人、個人</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游ゴシック Medium" panose="020B0500000000000000" pitchFamily="50" charset="-128"/>
                          <a:ea typeface="游ゴシック Medium" panose="020B0500000000000000" pitchFamily="50" charset="-128"/>
                        </a:rPr>
                        <a:t>1/2</a:t>
                      </a:r>
                      <a:r>
                        <a:rPr kumimoji="1" lang="ja-JP" altLang="en-US" sz="1200" dirty="0">
                          <a:latin typeface="游ゴシック Medium" panose="020B0500000000000000" pitchFamily="50" charset="-128"/>
                          <a:ea typeface="游ゴシック Medium" panose="020B0500000000000000" pitchFamily="50" charset="-128"/>
                        </a:rPr>
                        <a:t>以内</a:t>
                      </a:r>
                      <a:endParaRPr kumimoji="1" lang="en-US" altLang="ja-JP"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1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急速</a:t>
                      </a:r>
                      <a:r>
                        <a:rPr kumimoji="1" lang="en-US" altLang="ja-JP" sz="11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】1</a:t>
                      </a:r>
                      <a:r>
                        <a:rPr kumimoji="1" lang="en-US" altLang="ja-JP" sz="1100" dirty="0">
                          <a:solidFill>
                            <a:schemeClr val="tx1"/>
                          </a:solidFill>
                          <a:latin typeface="游ゴシック Medium" panose="020B0500000000000000" pitchFamily="50" charset="-128"/>
                          <a:ea typeface="游ゴシック Medium" panose="020B0500000000000000" pitchFamily="50" charset="-128"/>
                        </a:rPr>
                        <a:t>30</a:t>
                      </a:r>
                      <a:r>
                        <a:rPr kumimoji="1" lang="ja-JP" altLang="en-US" sz="1100" dirty="0">
                          <a:solidFill>
                            <a:schemeClr val="tx1"/>
                          </a:solidFill>
                          <a:latin typeface="游ゴシック Medium" panose="020B0500000000000000" pitchFamily="50" charset="-128"/>
                          <a:ea typeface="游ゴシック Medium" panose="020B0500000000000000" pitchFamily="50" charset="-128"/>
                        </a:rPr>
                        <a:t>万円</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定額</a:t>
                      </a:r>
                      <a:r>
                        <a:rPr kumimoji="1" lang="en-US" altLang="ja-JP"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
                      </a:r>
                      <a:br>
                        <a:rPr kumimoji="1" lang="en-US" altLang="ja-JP"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br>
                      <a:r>
                        <a:rPr kumimoji="1" lang="en-US" altLang="ja-JP"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(1/1</a:t>
                      </a:r>
                      <a:r>
                        <a:rPr kumimoji="1" lang="ja-JP" altLang="en-US"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以内</a:t>
                      </a:r>
                      <a:r>
                        <a:rPr kumimoji="1" lang="en-US" altLang="ja-JP"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游ゴシック Medium" panose="020B0500000000000000" pitchFamily="50" charset="-128"/>
                          <a:ea typeface="游ゴシック Medium" panose="020B0500000000000000" pitchFamily="50" charset="-128"/>
                        </a:rPr>
                        <a:t>【</a:t>
                      </a:r>
                      <a:r>
                        <a:rPr kumimoji="1" lang="ja-JP" altLang="en-US" sz="1100" dirty="0">
                          <a:latin typeface="游ゴシック Medium" panose="020B0500000000000000" pitchFamily="50" charset="-128"/>
                          <a:ea typeface="游ゴシック Medium" panose="020B0500000000000000" pitchFamily="50" charset="-128"/>
                        </a:rPr>
                        <a:t>急速</a:t>
                      </a:r>
                      <a:r>
                        <a:rPr kumimoji="1" lang="en-US" altLang="ja-JP" sz="1100" dirty="0">
                          <a:latin typeface="游ゴシック Medium" panose="020B0500000000000000" pitchFamily="50" charset="-128"/>
                          <a:ea typeface="游ゴシック Medium" panose="020B0500000000000000" pitchFamily="50" charset="-128"/>
                        </a:rPr>
                        <a:t>】280</a:t>
                      </a:r>
                      <a:r>
                        <a:rPr kumimoji="1" lang="ja-JP" altLang="en-US" sz="1100" dirty="0">
                          <a:latin typeface="游ゴシック Medium" panose="020B0500000000000000" pitchFamily="50" charset="-128"/>
                          <a:ea typeface="游ゴシック Medium" panose="020B0500000000000000" pitchFamily="50" charset="-128"/>
                        </a:rPr>
                        <a:t>万円</a:t>
                      </a:r>
                      <a:endParaRPr kumimoji="1" lang="ja-JP" altLang="en-US" sz="1100" dirty="0">
                        <a:solidFill>
                          <a:schemeClr val="tx1">
                            <a:lumMod val="50000"/>
                            <a:lumOff val="50000"/>
                          </a:schemeClr>
                        </a:solidFill>
                        <a:latin typeface="游ゴシック Medium" panose="020B0500000000000000" pitchFamily="50" charset="-128"/>
                        <a:ea typeface="游ゴシック Medium" panose="020B0500000000000000" pitchFamily="50" charset="-128"/>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tc>
                  <a:txBody>
                    <a:bodyPr/>
                    <a:lstStyle/>
                    <a:p>
                      <a:pPr algn="l"/>
                      <a:r>
                        <a:rPr kumimoji="1" lang="ja-JP" altLang="en-US" sz="1000" dirty="0">
                          <a:latin typeface="游ゴシック Medium" panose="020B0500000000000000" pitchFamily="50" charset="-128"/>
                          <a:ea typeface="游ゴシック Medium" panose="020B0500000000000000" pitchFamily="50" charset="-128"/>
                        </a:rPr>
                        <a:t>・自由に出入可</a:t>
                      </a:r>
                      <a:endParaRPr kumimoji="1" lang="en-US" altLang="ja-JP" sz="1000" dirty="0">
                        <a:latin typeface="游ゴシック Medium" panose="020B0500000000000000" pitchFamily="50" charset="-128"/>
                        <a:ea typeface="游ゴシック Medium" panose="020B0500000000000000" pitchFamily="50" charset="-128"/>
                      </a:endParaRPr>
                    </a:p>
                    <a:p>
                      <a:pPr algn="l"/>
                      <a:r>
                        <a:rPr kumimoji="1" lang="ja-JP" altLang="en-US" sz="1000" dirty="0">
                          <a:latin typeface="游ゴシック Medium" panose="020B0500000000000000" pitchFamily="50" charset="-128"/>
                          <a:ea typeface="游ゴシック Medium" panose="020B0500000000000000" pitchFamily="50" charset="-128"/>
                        </a:rPr>
                        <a:t>・</a:t>
                      </a:r>
                      <a:r>
                        <a:rPr kumimoji="1" lang="en-US" altLang="ja-JP" sz="1000" dirty="0">
                          <a:latin typeface="游ゴシック Medium" panose="020B0500000000000000" pitchFamily="50" charset="-128"/>
                          <a:ea typeface="游ゴシック Medium" panose="020B0500000000000000" pitchFamily="50" charset="-128"/>
                        </a:rPr>
                        <a:t>24</a:t>
                      </a:r>
                      <a:r>
                        <a:rPr kumimoji="1" lang="ja-JP" altLang="en-US" sz="1000" dirty="0">
                          <a:latin typeface="游ゴシック Medium" panose="020B0500000000000000" pitchFamily="50" charset="-128"/>
                          <a:ea typeface="游ゴシック Medium" panose="020B0500000000000000" pitchFamily="50" charset="-128"/>
                        </a:rPr>
                        <a:t>時間利用</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061922405"/>
                  </a:ext>
                </a:extLst>
              </a:tr>
              <a:tr h="370840">
                <a:tc vMerge="1">
                  <a:txBody>
                    <a:bodyPr/>
                    <a:lstStyle/>
                    <a:p>
                      <a:pPr algn="ctr"/>
                      <a:endParaRPr kumimoji="1" lang="ja-JP" altLang="en-US" sz="1300" b="1" dirty="0">
                        <a:latin typeface="游ゴシック Medium" panose="020B0500000000000000" pitchFamily="50" charset="-128"/>
                        <a:ea typeface="游ゴシック Medium" panose="020B0500000000000000" pitchFamily="50" charset="-128"/>
                      </a:endParaRPr>
                    </a:p>
                  </a:txBody>
                  <a:tcPr vert="eaVert"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vMerge="1">
                  <a:txBody>
                    <a:bodyPr/>
                    <a:lstStyle/>
                    <a:p>
                      <a:endParaRPr kumimoji="1" lang="ja-JP" altLang="en-US" sz="1300" dirty="0">
                        <a:latin typeface="游ゴシック Medium" panose="020B0500000000000000" pitchFamily="50" charset="-128"/>
                        <a:ea typeface="游ゴシック Medium" panose="020B0500000000000000" pitchFamily="50" charset="-128"/>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游ゴシック Medium" panose="020B0500000000000000" pitchFamily="50" charset="-128"/>
                        <a:ea typeface="游ゴシック Medium" panose="020B0500000000000000" pitchFamily="50" charset="-128"/>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1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普通</a:t>
                      </a:r>
                      <a:r>
                        <a:rPr kumimoji="1" lang="en-US" altLang="ja-JP" sz="11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r>
                        <a:rPr kumimoji="1" lang="en-US" altLang="ja-JP" sz="1100" dirty="0">
                          <a:solidFill>
                            <a:schemeClr val="tx1"/>
                          </a:solidFill>
                          <a:latin typeface="游ゴシック Medium" panose="020B0500000000000000" pitchFamily="50" charset="-128"/>
                          <a:ea typeface="游ゴシック Medium" panose="020B0500000000000000" pitchFamily="50" charset="-128"/>
                        </a:rPr>
                        <a:t>30</a:t>
                      </a:r>
                      <a:r>
                        <a:rPr kumimoji="1" lang="ja-JP" altLang="en-US" sz="1100" dirty="0">
                          <a:solidFill>
                            <a:schemeClr val="tx1"/>
                          </a:solidFill>
                          <a:latin typeface="游ゴシック Medium" panose="020B0500000000000000" pitchFamily="50" charset="-128"/>
                          <a:ea typeface="游ゴシック Medium" panose="020B0500000000000000" pitchFamily="50" charset="-128"/>
                        </a:rPr>
                        <a:t>万円</a:t>
                      </a:r>
                      <a:endParaRPr kumimoji="1" lang="en-US" altLang="ja-JP" sz="1100" dirty="0">
                        <a:solidFill>
                          <a:schemeClr val="tx1"/>
                        </a:solidFill>
                        <a:latin typeface="游ゴシック Medium" panose="020B0500000000000000" pitchFamily="50" charset="-128"/>
                        <a:ea typeface="游ゴシック Medium" panose="020B0500000000000000" pitchFamily="50" charset="-128"/>
                      </a:endParaRPr>
                    </a:p>
                    <a:p>
                      <a:pPr algn="ctr"/>
                      <a:r>
                        <a:rPr kumimoji="1" lang="en-US" altLang="ja-JP" sz="1100" dirty="0">
                          <a:solidFill>
                            <a:schemeClr val="tx1"/>
                          </a:solidFill>
                          <a:latin typeface="游ゴシック Medium" panose="020B0500000000000000" pitchFamily="50" charset="-128"/>
                          <a:ea typeface="游ゴシック Medium" panose="020B0500000000000000" pitchFamily="50" charset="-128"/>
                        </a:rPr>
                        <a:t>(</a:t>
                      </a:r>
                      <a:r>
                        <a:rPr kumimoji="1" lang="ja-JP" altLang="en-US" sz="1100" dirty="0">
                          <a:solidFill>
                            <a:schemeClr val="tx1"/>
                          </a:solidFill>
                          <a:latin typeface="游ゴシック Medium" panose="020B0500000000000000" pitchFamily="50" charset="-128"/>
                          <a:ea typeface="游ゴシック Medium" panose="020B0500000000000000" pitchFamily="50" charset="-128"/>
                        </a:rPr>
                        <a:t>コ</a:t>
                      </a:r>
                      <a:r>
                        <a:rPr kumimoji="1" lang="en-US" altLang="ja-JP" sz="1100" dirty="0">
                          <a:solidFill>
                            <a:schemeClr val="tx1"/>
                          </a:solidFill>
                          <a:latin typeface="游ゴシック Medium" panose="020B0500000000000000" pitchFamily="50" charset="-128"/>
                          <a:ea typeface="游ゴシック Medium" panose="020B0500000000000000" pitchFamily="50" charset="-128"/>
                        </a:rPr>
                        <a:t>)2</a:t>
                      </a:r>
                      <a:r>
                        <a:rPr kumimoji="1" lang="ja-JP" altLang="en-US" sz="1100" dirty="0">
                          <a:solidFill>
                            <a:schemeClr val="tx1"/>
                          </a:solidFill>
                          <a:latin typeface="游ゴシック Medium" panose="020B0500000000000000" pitchFamily="50" charset="-128"/>
                          <a:ea typeface="游ゴシック Medium" panose="020B0500000000000000" pitchFamily="50" charset="-128"/>
                        </a:rPr>
                        <a:t>万円</a:t>
                      </a:r>
                      <a:endParaRPr kumimoji="1" lang="en-US" altLang="ja-JP" sz="1100" dirty="0">
                        <a:solidFill>
                          <a:schemeClr val="tx1"/>
                        </a:solidFill>
                        <a:latin typeface="游ゴシック Medium" panose="020B0500000000000000" pitchFamily="50" charset="-128"/>
                        <a:ea typeface="游ゴシック Medium" panose="020B0500000000000000" pitchFamily="50" charset="-128"/>
                      </a:endParaRPr>
                    </a:p>
                    <a:p>
                      <a:pPr algn="ctr"/>
                      <a:r>
                        <a:rPr kumimoji="1" lang="en-US" altLang="ja-JP" sz="1100" dirty="0">
                          <a:solidFill>
                            <a:schemeClr val="tx1"/>
                          </a:solidFill>
                          <a:latin typeface="游ゴシック Medium" panose="020B0500000000000000" pitchFamily="50" charset="-128"/>
                          <a:ea typeface="游ゴシック Medium" panose="020B0500000000000000" pitchFamily="50" charset="-128"/>
                        </a:rPr>
                        <a:t>(</a:t>
                      </a:r>
                      <a:r>
                        <a:rPr kumimoji="1" lang="ja-JP" altLang="en-US" sz="1100" dirty="0">
                          <a:solidFill>
                            <a:schemeClr val="tx1"/>
                          </a:solidFill>
                          <a:latin typeface="游ゴシック Medium" panose="020B0500000000000000" pitchFamily="50" charset="-128"/>
                          <a:ea typeface="游ゴシック Medium" panose="020B0500000000000000" pitchFamily="50" charset="-128"/>
                        </a:rPr>
                        <a:t>ス</a:t>
                      </a:r>
                      <a:r>
                        <a:rPr kumimoji="1" lang="en-US" altLang="ja-JP" sz="1100" dirty="0">
                          <a:solidFill>
                            <a:schemeClr val="tx1"/>
                          </a:solidFill>
                          <a:latin typeface="游ゴシック Medium" panose="020B0500000000000000" pitchFamily="50" charset="-128"/>
                          <a:ea typeface="游ゴシック Medium" panose="020B0500000000000000" pitchFamily="50" charset="-128"/>
                        </a:rPr>
                        <a:t>)6</a:t>
                      </a:r>
                      <a:r>
                        <a:rPr kumimoji="1" lang="ja-JP" altLang="en-US" sz="1100" dirty="0">
                          <a:solidFill>
                            <a:schemeClr val="tx1"/>
                          </a:solidFill>
                          <a:latin typeface="游ゴシック Medium" panose="020B0500000000000000" pitchFamily="50" charset="-128"/>
                          <a:ea typeface="游ゴシック Medium" panose="020B0500000000000000" pitchFamily="50" charset="-128"/>
                        </a:rPr>
                        <a:t>万円</a:t>
                      </a:r>
                      <a:endParaRPr kumimoji="1" lang="en-US" altLang="ja-JP" sz="1100" dirty="0">
                        <a:solidFill>
                          <a:schemeClr val="tx1"/>
                        </a:solidFill>
                        <a:latin typeface="游ゴシック Medium" panose="020B0500000000000000" pitchFamily="50" charset="-128"/>
                        <a:ea typeface="游ゴシック Medium" panose="020B0500000000000000" pitchFamily="50" charset="-128"/>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游ゴシック Medium" panose="020B0500000000000000" pitchFamily="50" charset="-128"/>
                          <a:ea typeface="游ゴシック Medium" panose="020B0500000000000000" pitchFamily="50" charset="-128"/>
                        </a:rPr>
                        <a:t>【</a:t>
                      </a:r>
                      <a:r>
                        <a:rPr kumimoji="1" lang="ja-JP" altLang="en-US" sz="1100" dirty="0">
                          <a:latin typeface="游ゴシック Medium" panose="020B0500000000000000" pitchFamily="50" charset="-128"/>
                          <a:ea typeface="游ゴシック Medium" panose="020B0500000000000000" pitchFamily="50" charset="-128"/>
                        </a:rPr>
                        <a:t>普通</a:t>
                      </a:r>
                      <a:r>
                        <a:rPr kumimoji="1" lang="en-US" altLang="ja-JP" sz="1100" dirty="0">
                          <a:latin typeface="游ゴシック Medium" panose="020B0500000000000000" pitchFamily="50" charset="-128"/>
                          <a:ea typeface="游ゴシック Medium" panose="020B0500000000000000" pitchFamily="50" charset="-128"/>
                        </a:rPr>
                        <a:t>】(</a:t>
                      </a:r>
                      <a:r>
                        <a:rPr kumimoji="1" lang="ja-JP" altLang="en-US" sz="1100" dirty="0">
                          <a:latin typeface="游ゴシック Medium" panose="020B0500000000000000" pitchFamily="50" charset="-128"/>
                          <a:ea typeface="游ゴシック Medium" panose="020B0500000000000000" pitchFamily="50" charset="-128"/>
                        </a:rPr>
                        <a:t>ス</a:t>
                      </a:r>
                      <a:r>
                        <a:rPr kumimoji="1" lang="en-US" altLang="ja-JP" sz="1100" dirty="0">
                          <a:latin typeface="游ゴシック Medium" panose="020B0500000000000000" pitchFamily="50" charset="-128"/>
                          <a:ea typeface="游ゴシック Medium" panose="020B0500000000000000" pitchFamily="50" charset="-128"/>
                        </a:rPr>
                        <a:t>)90&lt;103&gt;</a:t>
                      </a:r>
                      <a:r>
                        <a:rPr kumimoji="1" lang="ja-JP" altLang="en-US" sz="1100" dirty="0">
                          <a:latin typeface="游ゴシック Medium" panose="020B0500000000000000" pitchFamily="50" charset="-128"/>
                          <a:ea typeface="游ゴシック Medium" panose="020B0500000000000000" pitchFamily="50" charset="-128"/>
                        </a:rPr>
                        <a:t>万円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游ゴシック Medium" panose="020B0500000000000000" pitchFamily="50" charset="-128"/>
                          <a:ea typeface="游ゴシック Medium" panose="020B0500000000000000" pitchFamily="50" charset="-128"/>
                        </a:rPr>
                        <a:t>　　　　</a:t>
                      </a:r>
                      <a:r>
                        <a:rPr kumimoji="1" lang="en-US" altLang="ja-JP" sz="1100" dirty="0">
                          <a:latin typeface="游ゴシック Medium" panose="020B0500000000000000" pitchFamily="50" charset="-128"/>
                          <a:ea typeface="游ゴシック Medium" panose="020B0500000000000000" pitchFamily="50" charset="-128"/>
                        </a:rPr>
                        <a:t>(</a:t>
                      </a:r>
                      <a:r>
                        <a:rPr kumimoji="1" lang="ja-JP" altLang="en-US" sz="1100" dirty="0">
                          <a:latin typeface="游ゴシック Medium" panose="020B0500000000000000" pitchFamily="50" charset="-128"/>
                          <a:ea typeface="游ゴシック Medium" panose="020B0500000000000000" pitchFamily="50" charset="-128"/>
                        </a:rPr>
                        <a:t>コ</a:t>
                      </a:r>
                      <a:r>
                        <a:rPr kumimoji="1" lang="en-US" altLang="ja-JP" sz="1100" dirty="0">
                          <a:latin typeface="游ゴシック Medium" panose="020B0500000000000000" pitchFamily="50" charset="-128"/>
                          <a:ea typeface="游ゴシック Medium" panose="020B0500000000000000" pitchFamily="50" charset="-128"/>
                        </a:rPr>
                        <a:t>)55&lt;101&gt;</a:t>
                      </a:r>
                      <a:r>
                        <a:rPr kumimoji="1" lang="ja-JP" altLang="en-US" sz="1100" dirty="0">
                          <a:latin typeface="游ゴシック Medium" panose="020B0500000000000000" pitchFamily="50" charset="-128"/>
                          <a:ea typeface="游ゴシック Medium" panose="020B0500000000000000" pitchFamily="50" charset="-128"/>
                        </a:rPr>
                        <a:t>万円</a:t>
                      </a:r>
                      <a:endParaRPr kumimoji="1" lang="ja-JP" altLang="en-US" sz="1100" dirty="0">
                        <a:solidFill>
                          <a:schemeClr val="tx1">
                            <a:lumMod val="50000"/>
                            <a:lumOff val="50000"/>
                          </a:schemeClr>
                        </a:solidFill>
                        <a:latin typeface="游ゴシック Medium" panose="020B0500000000000000" pitchFamily="50" charset="-128"/>
                        <a:ea typeface="游ゴシック Medium" panose="020B0500000000000000" pitchFamily="50" charset="-128"/>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1000" dirty="0">
                          <a:latin typeface="游ゴシック Medium" panose="020B0500000000000000" pitchFamily="50" charset="-128"/>
                          <a:ea typeface="游ゴシック Medium" panose="020B0500000000000000" pitchFamily="50" charset="-128"/>
                        </a:rPr>
                        <a:t>同上</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268938594"/>
                  </a:ext>
                </a:extLst>
              </a:tr>
              <a:tr h="245760">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dirty="0">
                          <a:latin typeface="游ゴシック Medium" panose="020B0500000000000000" pitchFamily="50" charset="-128"/>
                          <a:ea typeface="游ゴシック Medium" panose="020B0500000000000000" pitchFamily="50" charset="-128"/>
                        </a:rPr>
                        <a:t>経路充電</a:t>
                      </a:r>
                    </a:p>
                  </a:txBody>
                  <a:tcPr vert="eaVert"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r>
                        <a:rPr kumimoji="1" lang="ja-JP" altLang="en-US" sz="1200" dirty="0">
                          <a:latin typeface="游ゴシック Medium" panose="020B0500000000000000" pitchFamily="50" charset="-128"/>
                          <a:ea typeface="游ゴシック Medium" panose="020B0500000000000000" pitchFamily="50" charset="-128"/>
                        </a:rPr>
                        <a:t>高速道路</a:t>
                      </a:r>
                      <a:endParaRPr kumimoji="1" lang="en-US" altLang="ja-JP" sz="1200" dirty="0">
                        <a:latin typeface="游ゴシック Medium" panose="020B0500000000000000" pitchFamily="50" charset="-128"/>
                        <a:ea typeface="游ゴシック Medium" panose="020B0500000000000000" pitchFamily="50" charset="-128"/>
                      </a:endParaRPr>
                    </a:p>
                    <a:p>
                      <a:r>
                        <a:rPr kumimoji="1" lang="en-US" altLang="ja-JP" sz="1200" dirty="0">
                          <a:latin typeface="游ゴシック Medium" panose="020B0500000000000000" pitchFamily="50" charset="-128"/>
                          <a:ea typeface="游ゴシック Medium" panose="020B0500000000000000" pitchFamily="50" charset="-128"/>
                        </a:rPr>
                        <a:t>SA</a:t>
                      </a:r>
                      <a:r>
                        <a:rPr kumimoji="1" lang="ja-JP" altLang="en-US" sz="1200" dirty="0">
                          <a:latin typeface="游ゴシック Medium" panose="020B0500000000000000" pitchFamily="50" charset="-128"/>
                          <a:ea typeface="游ゴシック Medium" panose="020B0500000000000000" pitchFamily="50" charset="-128"/>
                        </a:rPr>
                        <a:t>・</a:t>
                      </a:r>
                      <a:r>
                        <a:rPr kumimoji="1" lang="en-US" altLang="ja-JP" sz="1200" dirty="0">
                          <a:latin typeface="游ゴシック Medium" panose="020B0500000000000000" pitchFamily="50" charset="-128"/>
                          <a:ea typeface="游ゴシック Medium" panose="020B0500000000000000" pitchFamily="50" charset="-128"/>
                        </a:rPr>
                        <a:t>PA</a:t>
                      </a:r>
                      <a:endParaRPr kumimoji="1" lang="ja-JP" altLang="en-US" sz="1200" dirty="0">
                        <a:latin typeface="游ゴシック Medium" panose="020B0500000000000000" pitchFamily="50" charset="-128"/>
                        <a:ea typeface="游ゴシック Medium" panose="020B0500000000000000" pitchFamily="50" charset="-128"/>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游ゴシック Medium" panose="020B0500000000000000" pitchFamily="50" charset="-128"/>
                          <a:ea typeface="游ゴシック Medium" panose="020B0500000000000000" pitchFamily="50" charset="-128"/>
                        </a:rPr>
                        <a:t>地方公共団体、法人、個人</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rowSpan="4">
                  <a:txBody>
                    <a:bodyPr/>
                    <a:lstStyle/>
                    <a:p>
                      <a:pPr algn="ctr"/>
                      <a:r>
                        <a:rPr kumimoji="1" lang="ja-JP" altLang="en-US" sz="1200" dirty="0">
                          <a:latin typeface="游ゴシック Medium" panose="020B0500000000000000" pitchFamily="50" charset="-128"/>
                          <a:ea typeface="游ゴシック Medium" panose="020B0500000000000000" pitchFamily="50" charset="-128"/>
                        </a:rPr>
                        <a:t>定額</a:t>
                      </a:r>
                      <a:endParaRPr kumimoji="1" lang="en-US" altLang="ja-JP" sz="1200" dirty="0">
                        <a:latin typeface="游ゴシック Medium" panose="020B0500000000000000" pitchFamily="50" charset="-128"/>
                        <a:ea typeface="游ゴシック Medium" panose="020B0500000000000000" pitchFamily="50" charset="-128"/>
                      </a:endParaRPr>
                    </a:p>
                    <a:p>
                      <a:pPr algn="ctr"/>
                      <a:r>
                        <a:rPr kumimoji="1" lang="en-US" altLang="ja-JP" sz="1200" dirty="0">
                          <a:latin typeface="游ゴシック Medium" panose="020B0500000000000000" pitchFamily="50" charset="-128"/>
                          <a:ea typeface="游ゴシック Medium" panose="020B0500000000000000" pitchFamily="50" charset="-128"/>
                        </a:rPr>
                        <a:t>(1/1</a:t>
                      </a:r>
                      <a:r>
                        <a:rPr kumimoji="1" lang="ja-JP" altLang="en-US" sz="1200" dirty="0">
                          <a:latin typeface="游ゴシック Medium" panose="020B0500000000000000" pitchFamily="50" charset="-128"/>
                          <a:ea typeface="游ゴシック Medium" panose="020B0500000000000000" pitchFamily="50" charset="-128"/>
                        </a:rPr>
                        <a:t>以内</a:t>
                      </a:r>
                      <a:r>
                        <a:rPr kumimoji="1" lang="en-US" altLang="ja-JP" sz="1200" dirty="0">
                          <a:latin typeface="游ゴシック Medium" panose="020B0500000000000000" pitchFamily="50" charset="-128"/>
                          <a:ea typeface="游ゴシック Medium" panose="020B0500000000000000" pitchFamily="50" charset="-128"/>
                        </a:rPr>
                        <a:t>)</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1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急速</a:t>
                      </a:r>
                      <a:r>
                        <a:rPr kumimoji="1" lang="en-US" altLang="ja-JP" sz="11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】600</a:t>
                      </a:r>
                      <a:r>
                        <a:rPr kumimoji="1" lang="ja-JP" altLang="en-US" sz="11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万円</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定額</a:t>
                      </a:r>
                      <a:br>
                        <a:rPr kumimoji="1" lang="ja-JP" altLang="en-US"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br>
                      <a:r>
                        <a:rPr kumimoji="1" lang="en-US" altLang="ja-JP"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(1/1</a:t>
                      </a:r>
                      <a:r>
                        <a:rPr kumimoji="1" lang="ja-JP" altLang="en-US"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以内</a:t>
                      </a:r>
                      <a:r>
                        <a:rPr kumimoji="1" lang="en-US" altLang="ja-JP"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游ゴシック Medium" panose="020B0500000000000000" pitchFamily="50" charset="-128"/>
                          <a:ea typeface="游ゴシック Medium" panose="020B0500000000000000" pitchFamily="50" charset="-128"/>
                        </a:rPr>
                        <a:t>【</a:t>
                      </a:r>
                      <a:r>
                        <a:rPr kumimoji="1" lang="ja-JP" altLang="en-US" sz="1100" dirty="0">
                          <a:solidFill>
                            <a:schemeClr val="tx1"/>
                          </a:solidFill>
                          <a:latin typeface="游ゴシック Medium" panose="020B0500000000000000" pitchFamily="50" charset="-128"/>
                          <a:ea typeface="游ゴシック Medium" panose="020B0500000000000000" pitchFamily="50" charset="-128"/>
                        </a:rPr>
                        <a:t>急速</a:t>
                      </a:r>
                      <a:r>
                        <a:rPr kumimoji="1" lang="en-US" altLang="ja-JP" sz="1100" dirty="0">
                          <a:solidFill>
                            <a:schemeClr val="tx1"/>
                          </a:solidFill>
                          <a:latin typeface="游ゴシック Medium" panose="020B0500000000000000" pitchFamily="50" charset="-128"/>
                          <a:ea typeface="游ゴシック Medium" panose="020B0500000000000000" pitchFamily="50" charset="-128"/>
                        </a:rPr>
                        <a:t>】600</a:t>
                      </a:r>
                      <a:r>
                        <a:rPr kumimoji="1" lang="ja-JP" altLang="en-US" sz="1100" dirty="0">
                          <a:solidFill>
                            <a:schemeClr val="tx1"/>
                          </a:solidFill>
                          <a:latin typeface="游ゴシック Medium" panose="020B0500000000000000" pitchFamily="50" charset="-128"/>
                          <a:ea typeface="游ゴシック Medium" panose="020B0500000000000000" pitchFamily="50" charset="-128"/>
                        </a:rPr>
                        <a:t>≪</a:t>
                      </a:r>
                      <a:r>
                        <a:rPr kumimoji="1" lang="en-US" altLang="ja-JP" sz="1100" dirty="0">
                          <a:solidFill>
                            <a:schemeClr val="tx1"/>
                          </a:solidFill>
                          <a:latin typeface="游ゴシック Medium" panose="020B0500000000000000" pitchFamily="50" charset="-128"/>
                          <a:ea typeface="游ゴシック Medium" panose="020B0500000000000000" pitchFamily="50" charset="-128"/>
                        </a:rPr>
                        <a:t>3,500</a:t>
                      </a:r>
                      <a:r>
                        <a:rPr kumimoji="1" lang="ja-JP" altLang="en-US" sz="1100" dirty="0">
                          <a:solidFill>
                            <a:schemeClr val="tx1"/>
                          </a:solidFill>
                          <a:latin typeface="游ゴシック Medium" panose="020B0500000000000000" pitchFamily="50" charset="-128"/>
                          <a:ea typeface="游ゴシック Medium" panose="020B0500000000000000" pitchFamily="50" charset="-128"/>
                        </a:rPr>
                        <a:t>≫</a:t>
                      </a:r>
                      <a:r>
                        <a:rPr kumimoji="1" lang="en-US" altLang="ja-JP" sz="1100" baseline="30000" dirty="0">
                          <a:solidFill>
                            <a:schemeClr val="tx1"/>
                          </a:solidFill>
                          <a:latin typeface="游ゴシック Medium" panose="020B0500000000000000" pitchFamily="50" charset="-128"/>
                          <a:ea typeface="游ゴシック Medium" panose="020B0500000000000000" pitchFamily="50" charset="-128"/>
                        </a:rPr>
                        <a:t>※6</a:t>
                      </a:r>
                      <a:r>
                        <a:rPr kumimoji="1" lang="ja-JP" altLang="en-US" sz="1050" dirty="0">
                          <a:solidFill>
                            <a:schemeClr val="tx1"/>
                          </a:solidFill>
                          <a:latin typeface="游ゴシック Medium" panose="020B0500000000000000" pitchFamily="50" charset="-128"/>
                          <a:ea typeface="游ゴシック Medium" panose="020B0500000000000000" pitchFamily="50" charset="-128"/>
                        </a:rPr>
                        <a:t>万円</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l"/>
                      <a:r>
                        <a:rPr kumimoji="1" lang="ja-JP" altLang="en-US" sz="1000" dirty="0">
                          <a:latin typeface="游ゴシック Medium" panose="020B0500000000000000" pitchFamily="50" charset="-128"/>
                          <a:ea typeface="游ゴシック Medium" panose="020B0500000000000000" pitchFamily="50" charset="-128"/>
                        </a:rPr>
                        <a:t>・自由に出入可</a:t>
                      </a:r>
                    </a:p>
                    <a:p>
                      <a:pPr algn="l"/>
                      <a:r>
                        <a:rPr kumimoji="1" lang="ja-JP" altLang="en-US" sz="1000" dirty="0">
                          <a:latin typeface="游ゴシック Medium" panose="020B0500000000000000" pitchFamily="50" charset="-128"/>
                          <a:ea typeface="游ゴシック Medium" panose="020B0500000000000000" pitchFamily="50" charset="-128"/>
                        </a:rPr>
                        <a:t>・</a:t>
                      </a:r>
                      <a:r>
                        <a:rPr kumimoji="1" lang="en-US" altLang="ja-JP" sz="1000" dirty="0">
                          <a:latin typeface="游ゴシック Medium" panose="020B0500000000000000" pitchFamily="50" charset="-128"/>
                          <a:ea typeface="游ゴシック Medium" panose="020B0500000000000000" pitchFamily="50" charset="-128"/>
                        </a:rPr>
                        <a:t>24</a:t>
                      </a:r>
                      <a:r>
                        <a:rPr kumimoji="1" lang="ja-JP" altLang="en-US" sz="1000" dirty="0">
                          <a:latin typeface="游ゴシック Medium" panose="020B0500000000000000" pitchFamily="50" charset="-128"/>
                          <a:ea typeface="游ゴシック Medium" panose="020B0500000000000000" pitchFamily="50" charset="-128"/>
                        </a:rPr>
                        <a:t>時間利用</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76013491"/>
                  </a:ext>
                </a:extLst>
              </a:tr>
              <a:tr h="211440">
                <a:tc vMerge="1">
                  <a:txBody>
                    <a:bodyPr/>
                    <a:lstStyle/>
                    <a:p>
                      <a:endParaRPr kumimoji="1" lang="ja-JP" altLang="en-US"/>
                    </a:p>
                  </a:txBody>
                  <a:tcPr/>
                </a:tc>
                <a:tc>
                  <a:txBody>
                    <a:bodyPr/>
                    <a:lstStyle/>
                    <a:p>
                      <a:r>
                        <a:rPr kumimoji="1" lang="ja-JP" altLang="en-US" sz="1200" dirty="0">
                          <a:latin typeface="游ゴシック Medium" panose="020B0500000000000000" pitchFamily="50" charset="-128"/>
                          <a:ea typeface="游ゴシック Medium" panose="020B0500000000000000" pitchFamily="50" charset="-128"/>
                        </a:rPr>
                        <a:t>道の駅</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游ゴシック Medium" panose="020B0500000000000000" pitchFamily="50" charset="-128"/>
                          <a:ea typeface="游ゴシック Medium" panose="020B0500000000000000" pitchFamily="50" charset="-128"/>
                        </a:rPr>
                        <a:t>同上</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游ゴシック Medium" panose="020B0500000000000000" pitchFamily="50" charset="-128"/>
                          <a:ea typeface="游ゴシック Medium" panose="020B0500000000000000" pitchFamily="50" charset="-128"/>
                        </a:rPr>
                        <a:t>【</a:t>
                      </a:r>
                      <a:r>
                        <a:rPr kumimoji="1" lang="ja-JP" altLang="en-US" sz="1100" dirty="0">
                          <a:solidFill>
                            <a:schemeClr val="tx1"/>
                          </a:solidFill>
                          <a:latin typeface="游ゴシック Medium" panose="020B0500000000000000" pitchFamily="50" charset="-128"/>
                          <a:ea typeface="游ゴシック Medium" panose="020B0500000000000000" pitchFamily="50" charset="-128"/>
                        </a:rPr>
                        <a:t>急速</a:t>
                      </a:r>
                      <a:r>
                        <a:rPr kumimoji="1" lang="en-US" altLang="ja-JP" sz="1100" dirty="0">
                          <a:solidFill>
                            <a:schemeClr val="tx1"/>
                          </a:solidFill>
                          <a:latin typeface="游ゴシック Medium" panose="020B0500000000000000" pitchFamily="50" charset="-128"/>
                          <a:ea typeface="游ゴシック Medium" panose="020B0500000000000000" pitchFamily="50" charset="-128"/>
                        </a:rPr>
                        <a:t>】280</a:t>
                      </a:r>
                      <a:r>
                        <a:rPr kumimoji="1" lang="ja-JP" altLang="en-US" sz="1100" dirty="0">
                          <a:solidFill>
                            <a:schemeClr val="tx1"/>
                          </a:solidFill>
                          <a:latin typeface="游ゴシック Medium" panose="020B0500000000000000" pitchFamily="50" charset="-128"/>
                          <a:ea typeface="游ゴシック Medium" panose="020B0500000000000000" pitchFamily="50" charset="-128"/>
                        </a:rPr>
                        <a:t>万円</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000" dirty="0">
                          <a:latin typeface="游ゴシック Medium" panose="020B0500000000000000" pitchFamily="50" charset="-128"/>
                          <a:ea typeface="游ゴシック Medium" panose="020B0500000000000000" pitchFamily="50" charset="-128"/>
                        </a:rPr>
                        <a:t>同上</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521475233"/>
                  </a:ext>
                </a:extLst>
              </a:tr>
              <a:tr h="0">
                <a:tc vMerge="1">
                  <a:txBody>
                    <a:bodyPr/>
                    <a:lstStyle/>
                    <a:p>
                      <a:endParaRPr kumimoji="1" lang="ja-JP" altLang="en-US"/>
                    </a:p>
                  </a:txBody>
                  <a:tcPr/>
                </a:tc>
                <a:tc>
                  <a:txBody>
                    <a:bodyPr/>
                    <a:lstStyle/>
                    <a:p>
                      <a:r>
                        <a:rPr kumimoji="1" lang="ja-JP" altLang="en-US" sz="1200" dirty="0">
                          <a:latin typeface="游ゴシック Medium" panose="020B0500000000000000" pitchFamily="50" charset="-128"/>
                          <a:ea typeface="游ゴシック Medium" panose="020B0500000000000000" pitchFamily="50" charset="-128"/>
                        </a:rPr>
                        <a:t>給油所</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游ゴシック Medium" panose="020B0500000000000000" pitchFamily="50" charset="-128"/>
                          <a:ea typeface="游ゴシック Medium" panose="020B0500000000000000" pitchFamily="50" charset="-128"/>
                        </a:rPr>
                        <a:t>法人、個人</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vMerge="1">
                  <a:txBody>
                    <a:bodyPr/>
                    <a:lstStyle/>
                    <a:p>
                      <a:pPr algn="ctr"/>
                      <a:endParaRPr kumimoji="1" lang="ja-JP" altLang="en-US" sz="1200" b="0" i="0" u="none" strike="noStrike" kern="1200" cap="none" spc="0" normalizeH="0" baseline="0" noProof="0" dirty="0">
                        <a:ln>
                          <a:noFill/>
                        </a:ln>
                        <a:solidFill>
                          <a:prstClr val="black">
                            <a:lumMod val="50000"/>
                            <a:lumOff val="50000"/>
                          </a:prstClr>
                        </a:solidFill>
                        <a:effectLst/>
                        <a:uLnTx/>
                        <a:uFillTx/>
                        <a:latin typeface="游ゴシック Medium" panose="020B0500000000000000" pitchFamily="50" charset="-128"/>
                        <a:ea typeface="游ゴシック Medium" panose="020B0500000000000000" pitchFamily="50" charset="-128"/>
                        <a:cs typeface="+mn-cs"/>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游ゴシック Medium" panose="020B0500000000000000" pitchFamily="50" charset="-128"/>
                          <a:ea typeface="游ゴシック Medium" panose="020B0500000000000000" pitchFamily="50" charset="-128"/>
                        </a:rPr>
                        <a:t>同上</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000" dirty="0">
                          <a:latin typeface="游ゴシック Medium" panose="020B0500000000000000" pitchFamily="50" charset="-128"/>
                          <a:ea typeface="游ゴシック Medium" panose="020B0500000000000000" pitchFamily="50" charset="-128"/>
                        </a:rPr>
                        <a:t>同上</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401416702"/>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00" dirty="0">
                        <a:latin typeface="游ゴシック Medium" panose="020B0500000000000000" pitchFamily="50" charset="-128"/>
                        <a:ea typeface="游ゴシック Medium" panose="020B0500000000000000" pitchFamily="50" charset="-128"/>
                      </a:endParaRPr>
                    </a:p>
                  </a:txBody>
                  <a:tcPr vert="eaVert"/>
                </a:tc>
                <a:tc>
                  <a:txBody>
                    <a:bodyPr/>
                    <a:lstStyle/>
                    <a:p>
                      <a:r>
                        <a:rPr kumimoji="1" lang="ja-JP" altLang="en-US" sz="1200" dirty="0">
                          <a:latin typeface="游ゴシック Medium" panose="020B0500000000000000" pitchFamily="50" charset="-128"/>
                          <a:ea typeface="游ゴシック Medium" panose="020B0500000000000000" pitchFamily="50" charset="-128"/>
                        </a:rPr>
                        <a:t>空白地域</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游ゴシック Medium" panose="020B0500000000000000" pitchFamily="50" charset="-128"/>
                          <a:ea typeface="游ゴシック Medium" panose="020B0500000000000000" pitchFamily="50" charset="-128"/>
                        </a:rPr>
                        <a:t>地方公共団体、法人、個人</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vMerge="1">
                  <a:txBody>
                    <a:bodyPr/>
                    <a:lstStyle/>
                    <a:p>
                      <a:pPr algn="ctr"/>
                      <a:endParaRPr kumimoji="1" lang="en-US" altLang="ja-JP" sz="1200" dirty="0">
                        <a:latin typeface="游ゴシック Medium" panose="020B0500000000000000" pitchFamily="50" charset="-128"/>
                        <a:ea typeface="游ゴシック Medium" panose="020B0500000000000000" pitchFamily="50" charset="-128"/>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游ゴシック Medium" panose="020B0500000000000000" pitchFamily="50" charset="-128"/>
                          <a:ea typeface="游ゴシック Medium" panose="020B0500000000000000" pitchFamily="50" charset="-128"/>
                        </a:rPr>
                        <a:t>同上</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000" dirty="0">
                          <a:latin typeface="游ゴシック Medium" panose="020B0500000000000000" pitchFamily="50" charset="-128"/>
                          <a:ea typeface="游ゴシック Medium" panose="020B0500000000000000" pitchFamily="50" charset="-128"/>
                        </a:rPr>
                        <a:t>同上</a:t>
                      </a:r>
                      <a:endParaRPr kumimoji="1" lang="en-US" altLang="ja-JP" sz="1000" dirty="0">
                        <a:latin typeface="游ゴシック Medium" panose="020B0500000000000000" pitchFamily="50" charset="-128"/>
                        <a:ea typeface="游ゴシック Medium" panose="020B0500000000000000" pitchFamily="50" charset="-128"/>
                      </a:endParaRPr>
                    </a:p>
                    <a:p>
                      <a:pPr algn="l"/>
                      <a:r>
                        <a:rPr kumimoji="1" lang="ja-JP" altLang="en-US" sz="1000" dirty="0">
                          <a:latin typeface="游ゴシック Medium" panose="020B0500000000000000" pitchFamily="50" charset="-128"/>
                          <a:ea typeface="游ゴシック Medium" panose="020B0500000000000000" pitchFamily="50" charset="-128"/>
                        </a:rPr>
                        <a:t>・</a:t>
                      </a:r>
                      <a:r>
                        <a:rPr kumimoji="1" lang="ja-JP" altLang="en-US" sz="900" dirty="0">
                          <a:latin typeface="游ゴシック Medium" panose="020B0500000000000000" pitchFamily="50" charset="-128"/>
                          <a:ea typeface="游ゴシック Medium" panose="020B0500000000000000" pitchFamily="50" charset="-128"/>
                        </a:rPr>
                        <a:t>道のり</a:t>
                      </a:r>
                      <a:r>
                        <a:rPr kumimoji="1" lang="en-US" altLang="ja-JP" sz="900" dirty="0">
                          <a:latin typeface="游ゴシック Medium" panose="020B0500000000000000" pitchFamily="50" charset="-128"/>
                          <a:ea typeface="游ゴシック Medium" panose="020B0500000000000000" pitchFamily="50" charset="-128"/>
                        </a:rPr>
                        <a:t>15km</a:t>
                      </a:r>
                      <a:r>
                        <a:rPr kumimoji="1" lang="ja-JP" altLang="en-US" sz="900" dirty="0">
                          <a:latin typeface="游ゴシック Medium" panose="020B0500000000000000" pitchFamily="50" charset="-128"/>
                          <a:ea typeface="游ゴシック Medium" panose="020B0500000000000000" pitchFamily="50" charset="-128"/>
                        </a:rPr>
                        <a:t>以</a:t>
                      </a:r>
                      <a:r>
                        <a:rPr kumimoji="1" lang="en-US" altLang="ja-JP" sz="900" dirty="0">
                          <a:latin typeface="游ゴシック Medium" panose="020B0500000000000000" pitchFamily="50" charset="-128"/>
                          <a:ea typeface="游ゴシック Medium" panose="020B0500000000000000" pitchFamily="50" charset="-128"/>
                        </a:rPr>
                        <a:t/>
                      </a:r>
                      <a:br>
                        <a:rPr kumimoji="1" lang="en-US" altLang="ja-JP" sz="900" dirty="0">
                          <a:latin typeface="游ゴシック Medium" panose="020B0500000000000000" pitchFamily="50" charset="-128"/>
                          <a:ea typeface="游ゴシック Medium" panose="020B0500000000000000" pitchFamily="50" charset="-128"/>
                        </a:rPr>
                      </a:br>
                      <a:r>
                        <a:rPr kumimoji="1" lang="ja-JP" altLang="en-US" sz="900" dirty="0">
                          <a:latin typeface="游ゴシック Medium" panose="020B0500000000000000" pitchFamily="50" charset="-128"/>
                          <a:ea typeface="游ゴシック Medium" panose="020B0500000000000000" pitchFamily="50" charset="-128"/>
                        </a:rPr>
                        <a:t>　内に公共急速</a:t>
                      </a:r>
                      <a:r>
                        <a:rPr kumimoji="1" lang="en-US" altLang="ja-JP" sz="900" dirty="0">
                          <a:latin typeface="游ゴシック Medium" panose="020B0500000000000000" pitchFamily="50" charset="-128"/>
                          <a:ea typeface="游ゴシック Medium" panose="020B0500000000000000" pitchFamily="50" charset="-128"/>
                        </a:rPr>
                        <a:t/>
                      </a:r>
                      <a:br>
                        <a:rPr kumimoji="1" lang="en-US" altLang="ja-JP" sz="900" dirty="0">
                          <a:latin typeface="游ゴシック Medium" panose="020B0500000000000000" pitchFamily="50" charset="-128"/>
                          <a:ea typeface="游ゴシック Medium" panose="020B0500000000000000" pitchFamily="50" charset="-128"/>
                        </a:rPr>
                      </a:br>
                      <a:r>
                        <a:rPr kumimoji="1" lang="ja-JP" altLang="en-US" sz="900" dirty="0">
                          <a:latin typeface="游ゴシック Medium" panose="020B0500000000000000" pitchFamily="50" charset="-128"/>
                          <a:ea typeface="游ゴシック Medium" panose="020B0500000000000000" pitchFamily="50" charset="-128"/>
                        </a:rPr>
                        <a:t>　充電設備がない</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47995462"/>
                  </a:ext>
                </a:extLst>
              </a:tr>
            </a:tbl>
          </a:graphicData>
        </a:graphic>
      </p:graphicFrame>
      <p:sp>
        <p:nvSpPr>
          <p:cNvPr id="7" name="正方形/長方形 6"/>
          <p:cNvSpPr/>
          <p:nvPr/>
        </p:nvSpPr>
        <p:spPr>
          <a:xfrm>
            <a:off x="179512" y="926763"/>
            <a:ext cx="6716903" cy="307777"/>
          </a:xfrm>
          <a:prstGeom prst="rect">
            <a:avLst/>
          </a:prstGeom>
        </p:spPr>
        <p:txBody>
          <a:bodyPr wrap="none">
            <a:spAutoFit/>
          </a:bodyPr>
          <a:lstStyle/>
          <a:p>
            <a:r>
              <a:rPr lang="ja-JP" altLang="en-US" sz="1400" b="1" dirty="0">
                <a:solidFill>
                  <a:prstClr val="black"/>
                </a:solidFill>
                <a:latin typeface="游ゴシック Medium" panose="020B0500000000000000" pitchFamily="50" charset="-128"/>
                <a:ea typeface="游ゴシック Medium" panose="020B0500000000000000" pitchFamily="50" charset="-128"/>
              </a:rPr>
              <a:t>●令和</a:t>
            </a:r>
            <a:r>
              <a:rPr lang="en-US" altLang="ja-JP" sz="1400" b="1" dirty="0">
                <a:solidFill>
                  <a:prstClr val="black"/>
                </a:solidFill>
                <a:latin typeface="游ゴシック Medium" panose="020B0500000000000000" pitchFamily="50" charset="-128"/>
                <a:ea typeface="游ゴシック Medium" panose="020B0500000000000000" pitchFamily="50" charset="-128"/>
              </a:rPr>
              <a:t>3</a:t>
            </a:r>
            <a:r>
              <a:rPr lang="ja-JP" altLang="en-US" sz="1400" b="1" dirty="0">
                <a:solidFill>
                  <a:prstClr val="black"/>
                </a:solidFill>
                <a:latin typeface="游ゴシック Medium" panose="020B0500000000000000" pitchFamily="50" charset="-128"/>
                <a:ea typeface="游ゴシック Medium" panose="020B0500000000000000" pitchFamily="50" charset="-128"/>
              </a:rPr>
              <a:t>年度クリーンエネルギー自動車導入促進補助金</a:t>
            </a:r>
            <a:r>
              <a:rPr lang="ja-JP" altLang="en-US" sz="1050" b="1" dirty="0">
                <a:solidFill>
                  <a:prstClr val="black"/>
                </a:solidFill>
                <a:latin typeface="游ゴシック Medium" panose="020B0500000000000000" pitchFamily="50" charset="-128"/>
                <a:ea typeface="游ゴシック Medium" panose="020B0500000000000000" pitchFamily="50" charset="-128"/>
              </a:rPr>
              <a:t>＜</a:t>
            </a:r>
            <a:r>
              <a:rPr lang="en-US" altLang="ja-JP" sz="1050" b="1" dirty="0">
                <a:solidFill>
                  <a:prstClr val="black"/>
                </a:solidFill>
                <a:latin typeface="游ゴシック Medium" panose="020B0500000000000000" pitchFamily="50" charset="-128"/>
                <a:ea typeface="游ゴシック Medium" panose="020B0500000000000000" pitchFamily="50" charset="-128"/>
              </a:rPr>
              <a:t>(</a:t>
            </a:r>
            <a:r>
              <a:rPr lang="ja-JP" altLang="en-US" sz="1050" b="1" dirty="0">
                <a:solidFill>
                  <a:prstClr val="black"/>
                </a:solidFill>
                <a:latin typeface="游ゴシック Medium" panose="020B0500000000000000" pitchFamily="50" charset="-128"/>
                <a:ea typeface="游ゴシック Medium" panose="020B0500000000000000" pitchFamily="50" charset="-128"/>
              </a:rPr>
              <a:t>一財</a:t>
            </a:r>
            <a:r>
              <a:rPr lang="en-US" altLang="ja-JP" sz="1050" b="1" dirty="0">
                <a:solidFill>
                  <a:prstClr val="black"/>
                </a:solidFill>
                <a:latin typeface="游ゴシック Medium" panose="020B0500000000000000" pitchFamily="50" charset="-128"/>
                <a:ea typeface="游ゴシック Medium" panose="020B0500000000000000" pitchFamily="50" charset="-128"/>
              </a:rPr>
              <a:t>)</a:t>
            </a:r>
            <a:r>
              <a:rPr lang="ja-JP" altLang="en-US" sz="1050" b="1" dirty="0">
                <a:solidFill>
                  <a:prstClr val="black"/>
                </a:solidFill>
                <a:latin typeface="游ゴシック Medium" panose="020B0500000000000000" pitchFamily="50" charset="-128"/>
                <a:ea typeface="游ゴシック Medium" panose="020B0500000000000000" pitchFamily="50" charset="-128"/>
              </a:rPr>
              <a:t>次世代自動車振興センター＞</a:t>
            </a:r>
            <a:endParaRPr lang="ja-JP" altLang="en-US" sz="1050" dirty="0"/>
          </a:p>
        </p:txBody>
      </p:sp>
      <p:sp>
        <p:nvSpPr>
          <p:cNvPr id="12" name="テキスト ボックス 11">
            <a:extLst>
              <a:ext uri="{FF2B5EF4-FFF2-40B4-BE49-F238E27FC236}">
                <a16:creationId xmlns:a16="http://schemas.microsoft.com/office/drawing/2014/main" id="{ECF26432-426B-453A-89A1-C5B3F10A0217}"/>
              </a:ext>
            </a:extLst>
          </p:cNvPr>
          <p:cNvSpPr txBox="1"/>
          <p:nvPr/>
        </p:nvSpPr>
        <p:spPr>
          <a:xfrm>
            <a:off x="0" y="0"/>
            <a:ext cx="7596336" cy="400110"/>
          </a:xfrm>
          <a:prstGeom prst="rect">
            <a:avLst/>
          </a:prstGeom>
          <a:noFill/>
        </p:spPr>
        <p:txBody>
          <a:bodyPr wrap="square" rtlCol="0">
            <a:spAutoFit/>
          </a:bodyPr>
          <a:lstStyle/>
          <a:p>
            <a:r>
              <a:rPr lang="en-US" altLang="ja-JP" sz="14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充電インフラ</a:t>
            </a:r>
            <a:r>
              <a:rPr lang="ja-JP" altLang="en-US" sz="20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①プライベート充電／②パブリック充電</a:t>
            </a:r>
          </a:p>
        </p:txBody>
      </p:sp>
      <p:sp>
        <p:nvSpPr>
          <p:cNvPr id="9" name="テキスト ボックス 11"/>
          <p:cNvSpPr txBox="1"/>
          <p:nvPr/>
        </p:nvSpPr>
        <p:spPr>
          <a:xfrm>
            <a:off x="5241608" y="6519355"/>
            <a:ext cx="3744416" cy="239395"/>
          </a:xfrm>
          <a:prstGeom prst="rect">
            <a:avLst/>
          </a:prstGeom>
          <a:noFill/>
        </p:spPr>
        <p:txBody>
          <a:bodyPr wrap="square" rtlCol="0">
            <a:noAutofit/>
          </a:bodyPr>
          <a:lstStyle/>
          <a:p>
            <a:pPr algn="r">
              <a:lnSpc>
                <a:spcPts val="1200"/>
              </a:lnSpc>
              <a:spcAft>
                <a:spcPts val="0"/>
              </a:spcAft>
            </a:pPr>
            <a:r>
              <a:rPr lang="ja-JP" altLang="en-US" sz="8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8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出典）一般社団法人次世代自動車振興センター</a:t>
            </a:r>
            <a:r>
              <a:rPr lang="ja-JP" altLang="en-US" sz="8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「申請の手引き」より府作成</a:t>
            </a:r>
            <a:endParaRPr 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0" name="テキスト ボックス 11"/>
          <p:cNvSpPr txBox="1"/>
          <p:nvPr/>
        </p:nvSpPr>
        <p:spPr>
          <a:xfrm>
            <a:off x="70992" y="6336503"/>
            <a:ext cx="9073008" cy="481427"/>
          </a:xfrm>
          <a:prstGeom prst="rect">
            <a:avLst/>
          </a:prstGeom>
          <a:noFill/>
        </p:spPr>
        <p:txBody>
          <a:bodyPr wrap="square" rtlCol="0">
            <a:noAutofit/>
          </a:bodyPr>
          <a:lstStyle/>
          <a:p>
            <a:pPr>
              <a:lnSpc>
                <a:spcPts val="1200"/>
              </a:lnSpc>
              <a:spcAft>
                <a:spcPts val="0"/>
              </a:spcAft>
            </a:pPr>
            <a:r>
              <a:rPr lang="en-US" altLang="ja-JP" sz="8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8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１：補助対象型式に応じて</a:t>
            </a:r>
            <a:r>
              <a:rPr lang="ja-JP" altLang="en-US" sz="8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設定　</a:t>
            </a:r>
            <a:r>
              <a:rPr lang="en-US" altLang="ja-JP" sz="8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8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２：</a:t>
            </a:r>
            <a:r>
              <a:rPr lang="en-US" altLang="ja-JP" sz="8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8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コ</a:t>
            </a:r>
            <a:r>
              <a:rPr lang="en-US" altLang="ja-JP" sz="8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8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充電コンセント　</a:t>
            </a:r>
            <a:r>
              <a:rPr lang="en-US" altLang="ja-JP" sz="8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8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３</a:t>
            </a:r>
            <a:r>
              <a:rPr lang="ja-JP" altLang="en-US" sz="8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8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8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ス</a:t>
            </a:r>
            <a:r>
              <a:rPr lang="en-US" altLang="ja-JP" sz="8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8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充電コンセントスタンド　</a:t>
            </a:r>
            <a:r>
              <a:rPr lang="en-US" altLang="ja-JP" sz="8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8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４</a:t>
            </a:r>
            <a:r>
              <a:rPr lang="ja-JP" altLang="en-US" sz="8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8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＞内は機械式駐車場に係る上限額　</a:t>
            </a:r>
            <a:r>
              <a:rPr lang="en-US" altLang="ja-JP" sz="8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8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５：</a:t>
            </a:r>
            <a:r>
              <a:rPr lang="en-US" altLang="ja-JP" sz="8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EV</a:t>
            </a:r>
            <a:r>
              <a:rPr lang="ja-JP" altLang="en-US" sz="8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を</a:t>
            </a:r>
            <a:r>
              <a:rPr lang="en-US" altLang="ja-JP" sz="8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10</a:t>
            </a:r>
            <a:r>
              <a:rPr lang="ja-JP" altLang="en-US" sz="8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台以上購入等</a:t>
            </a:r>
            <a:r>
              <a:rPr lang="en-US" altLang="ja-JP" sz="8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r>
            <a:br>
              <a:rPr lang="en-US" altLang="ja-JP" sz="8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br>
            <a:r>
              <a:rPr lang="en-US" altLang="ja-JP" sz="8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8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６：≪ ≫内は特別仕様でセンターが認める場合</a:t>
            </a:r>
          </a:p>
          <a:p>
            <a:pPr>
              <a:lnSpc>
                <a:spcPts val="1200"/>
              </a:lnSpc>
              <a:spcAft>
                <a:spcPts val="0"/>
              </a:spcAft>
            </a:pPr>
            <a:endParaRPr 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2490949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21</a:t>
            </a:fld>
            <a:endParaRPr kumimoji="1" lang="ja-JP" altLang="en-US"/>
          </a:p>
        </p:txBody>
      </p:sp>
      <p:sp>
        <p:nvSpPr>
          <p:cNvPr id="4" name="角丸四角形 3"/>
          <p:cNvSpPr/>
          <p:nvPr/>
        </p:nvSpPr>
        <p:spPr>
          <a:xfrm>
            <a:off x="71752" y="418398"/>
            <a:ext cx="8955478" cy="6419945"/>
          </a:xfrm>
          <a:prstGeom prst="roundRect">
            <a:avLst>
              <a:gd name="adj" fmla="val 1948"/>
            </a:avLst>
          </a:prstGeom>
          <a:noFill/>
          <a:ln w="3175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spcAft>
                <a:spcPts val="600"/>
              </a:spcAft>
              <a:defRPr/>
            </a:pPr>
            <a:endParaRPr lang="en-US" altLang="ja-JP" sz="1200" dirty="0">
              <a:solidFill>
                <a:prstClr val="black"/>
              </a:solidFill>
              <a:latin typeface="游ゴシック Medium" panose="020B0500000000000000" pitchFamily="50" charset="-128"/>
              <a:ea typeface="游ゴシック Medium" panose="020B0500000000000000" pitchFamily="50" charset="-128"/>
            </a:endParaRPr>
          </a:p>
        </p:txBody>
      </p:sp>
      <p:sp>
        <p:nvSpPr>
          <p:cNvPr id="5" name="正方形/長方形 4">
            <a:extLst>
              <a:ext uri="{FF2B5EF4-FFF2-40B4-BE49-F238E27FC236}">
                <a16:creationId xmlns:a16="http://schemas.microsoft.com/office/drawing/2014/main" id="{E2E87F65-C50A-4E0B-BC0D-27682C0AD5AC}"/>
              </a:ext>
            </a:extLst>
          </p:cNvPr>
          <p:cNvSpPr/>
          <p:nvPr/>
        </p:nvSpPr>
        <p:spPr>
          <a:xfrm>
            <a:off x="-9522" y="512291"/>
            <a:ext cx="5616624" cy="338554"/>
          </a:xfrm>
          <a:prstGeom prst="rect">
            <a:avLst/>
          </a:prstGeom>
        </p:spPr>
        <p:txBody>
          <a:bodyPr wrap="square">
            <a:spAutoFit/>
          </a:bodyPr>
          <a:lstStyle/>
          <a:p>
            <a:pPr>
              <a:spcAft>
                <a:spcPts val="600"/>
              </a:spcAft>
            </a:pPr>
            <a:r>
              <a:rPr lang="ja-JP" altLang="en-US" sz="1600" b="1" dirty="0">
                <a:latin typeface="HG丸ｺﾞｼｯｸM-PRO" panose="020F0600000000000000" pitchFamily="50" charset="-128"/>
                <a:ea typeface="HG丸ｺﾞｼｯｸM-PRO" panose="020F0600000000000000" pitchFamily="50" charset="-128"/>
              </a:rPr>
              <a:t>（参考）</a:t>
            </a:r>
            <a:r>
              <a:rPr lang="ja-JP" altLang="en-US" sz="1400" b="1" dirty="0">
                <a:latin typeface="HG丸ｺﾞｼｯｸM-PRO" panose="020F0600000000000000" pitchFamily="50" charset="-128"/>
                <a:ea typeface="HG丸ｺﾞｼｯｸM-PRO" panose="020F0600000000000000" pitchFamily="50" charset="-128"/>
              </a:rPr>
              <a:t>充電設備の導入補助の実施状況（都道府県）</a:t>
            </a:r>
            <a:endParaRPr lang="en-US" altLang="ja-JP" sz="1400" b="1" dirty="0">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71752" y="1035095"/>
            <a:ext cx="5578771" cy="307777"/>
          </a:xfrm>
          <a:prstGeom prst="rect">
            <a:avLst/>
          </a:prstGeom>
        </p:spPr>
        <p:txBody>
          <a:bodyPr wrap="none">
            <a:spAutoFit/>
          </a:bodyPr>
          <a:lstStyle/>
          <a:p>
            <a:r>
              <a:rPr lang="ja-JP" altLang="en-US" sz="1400" b="1" dirty="0">
                <a:solidFill>
                  <a:prstClr val="black"/>
                </a:solidFill>
                <a:latin typeface="游ゴシック Medium" panose="020B0500000000000000" pitchFamily="50" charset="-128"/>
                <a:ea typeface="游ゴシック Medium" panose="020B0500000000000000" pitchFamily="50" charset="-128"/>
              </a:rPr>
              <a:t>●東京都／充電設備導入促進事業</a:t>
            </a:r>
            <a:r>
              <a:rPr lang="en-US" altLang="ja-JP" sz="1400" baseline="30000" dirty="0">
                <a:solidFill>
                  <a:prstClr val="black"/>
                </a:solidFill>
                <a:latin typeface="游ゴシック Medium" panose="020B0500000000000000" pitchFamily="50" charset="-128"/>
                <a:ea typeface="游ゴシック Medium" panose="020B0500000000000000" pitchFamily="50" charset="-128"/>
              </a:rPr>
              <a:t>※</a:t>
            </a:r>
            <a:r>
              <a:rPr lang="ja-JP" altLang="en-US" sz="1050" b="1" dirty="0">
                <a:solidFill>
                  <a:prstClr val="black"/>
                </a:solidFill>
                <a:latin typeface="游ゴシック Medium" panose="020B0500000000000000" pitchFamily="50" charset="-128"/>
                <a:ea typeface="游ゴシック Medium" panose="020B0500000000000000" pitchFamily="50" charset="-128"/>
              </a:rPr>
              <a:t>＜東京都地球温暖化防止活動推進センター＞</a:t>
            </a:r>
            <a:endParaRPr lang="ja-JP" altLang="en-US" sz="1050" dirty="0"/>
          </a:p>
        </p:txBody>
      </p:sp>
      <p:graphicFrame>
        <p:nvGraphicFramePr>
          <p:cNvPr id="9" name="表 8"/>
          <p:cNvGraphicFramePr>
            <a:graphicFrameLocks noGrp="1"/>
          </p:cNvGraphicFramePr>
          <p:nvPr>
            <p:extLst>
              <p:ext uri="{D42A27DB-BD31-4B8C-83A1-F6EECF244321}">
                <p14:modId xmlns:p14="http://schemas.microsoft.com/office/powerpoint/2010/main" val="1089950816"/>
              </p:ext>
            </p:extLst>
          </p:nvPr>
        </p:nvGraphicFramePr>
        <p:xfrm>
          <a:off x="164501" y="1282584"/>
          <a:ext cx="8799984" cy="2115820"/>
        </p:xfrm>
        <a:graphic>
          <a:graphicData uri="http://schemas.openxmlformats.org/drawingml/2006/table">
            <a:tbl>
              <a:tblPr firstRow="1" bandRow="1">
                <a:tableStyleId>{2D5ABB26-0587-4C30-8999-92F81FD0307C}</a:tableStyleId>
              </a:tblPr>
              <a:tblGrid>
                <a:gridCol w="1527179">
                  <a:extLst>
                    <a:ext uri="{9D8B030D-6E8A-4147-A177-3AD203B41FA5}">
                      <a16:colId xmlns:a16="http://schemas.microsoft.com/office/drawing/2014/main" val="4114125055"/>
                    </a:ext>
                  </a:extLst>
                </a:gridCol>
                <a:gridCol w="2088232">
                  <a:extLst>
                    <a:ext uri="{9D8B030D-6E8A-4147-A177-3AD203B41FA5}">
                      <a16:colId xmlns:a16="http://schemas.microsoft.com/office/drawing/2014/main" val="4171118028"/>
                    </a:ext>
                  </a:extLst>
                </a:gridCol>
                <a:gridCol w="1872208">
                  <a:extLst>
                    <a:ext uri="{9D8B030D-6E8A-4147-A177-3AD203B41FA5}">
                      <a16:colId xmlns:a16="http://schemas.microsoft.com/office/drawing/2014/main" val="2541570191"/>
                    </a:ext>
                  </a:extLst>
                </a:gridCol>
                <a:gridCol w="1728192">
                  <a:extLst>
                    <a:ext uri="{9D8B030D-6E8A-4147-A177-3AD203B41FA5}">
                      <a16:colId xmlns:a16="http://schemas.microsoft.com/office/drawing/2014/main" val="564991959"/>
                    </a:ext>
                  </a:extLst>
                </a:gridCol>
                <a:gridCol w="1584173">
                  <a:extLst>
                    <a:ext uri="{9D8B030D-6E8A-4147-A177-3AD203B41FA5}">
                      <a16:colId xmlns:a16="http://schemas.microsoft.com/office/drawing/2014/main" val="1005046334"/>
                    </a:ext>
                  </a:extLst>
                </a:gridCol>
              </a:tblGrid>
              <a:tr h="137929">
                <a:tc rowSpan="2">
                  <a:txBody>
                    <a:bodyPr/>
                    <a:lstStyle/>
                    <a:p>
                      <a:pPr algn="ctr"/>
                      <a:r>
                        <a:rPr kumimoji="1" lang="ja-JP" altLang="en-US" sz="1300" b="1" dirty="0">
                          <a:solidFill>
                            <a:schemeClr val="bg1"/>
                          </a:solidFill>
                          <a:latin typeface="游ゴシック Medium" panose="020B0500000000000000" pitchFamily="50" charset="-128"/>
                          <a:ea typeface="游ゴシック Medium" panose="020B0500000000000000" pitchFamily="50" charset="-128"/>
                        </a:rPr>
                        <a:t>対象施設</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75000"/>
                      </a:schemeClr>
                    </a:solidFill>
                  </a:tcPr>
                </a:tc>
                <a:tc rowSpan="2">
                  <a:txBody>
                    <a:bodyPr/>
                    <a:lstStyle/>
                    <a:p>
                      <a:pPr algn="ctr"/>
                      <a:r>
                        <a:rPr kumimoji="1" lang="ja-JP" altLang="en-US" sz="1300" b="1" dirty="0">
                          <a:solidFill>
                            <a:schemeClr val="bg1"/>
                          </a:solidFill>
                          <a:latin typeface="游ゴシック Medium" panose="020B0500000000000000" pitchFamily="50" charset="-128"/>
                          <a:ea typeface="游ゴシック Medium" panose="020B0500000000000000" pitchFamily="50" charset="-128"/>
                        </a:rPr>
                        <a:t>申請者</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75000"/>
                      </a:schemeClr>
                    </a:solidFill>
                  </a:tcPr>
                </a:tc>
                <a:tc gridSpan="2">
                  <a:txBody>
                    <a:bodyPr/>
                    <a:lstStyle/>
                    <a:p>
                      <a:pPr algn="ctr"/>
                      <a:r>
                        <a:rPr kumimoji="1" lang="ja-JP" altLang="en-US" sz="1300" b="1" dirty="0">
                          <a:solidFill>
                            <a:schemeClr val="bg1"/>
                          </a:solidFill>
                          <a:latin typeface="游ゴシック Medium" panose="020B0500000000000000" pitchFamily="50" charset="-128"/>
                          <a:ea typeface="游ゴシック Medium" panose="020B0500000000000000" pitchFamily="50" charset="-128"/>
                        </a:rPr>
                        <a:t>経費の補助率</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75000"/>
                      </a:schemeClr>
                    </a:solidFill>
                  </a:tcPr>
                </a:tc>
                <a:tc hMerge="1">
                  <a:txBody>
                    <a:bodyPr/>
                    <a:lstStyle/>
                    <a:p>
                      <a:endParaRPr kumimoji="1" lang="ja-JP" altLang="en-US" sz="1400" dirty="0">
                        <a:latin typeface="游ゴシック Medium" panose="020B0500000000000000" pitchFamily="50" charset="-128"/>
                        <a:ea typeface="游ゴシック Medium" panose="020B0500000000000000" pitchFamily="50" charset="-128"/>
                      </a:endParaRPr>
                    </a:p>
                  </a:txBody>
                  <a:tcPr/>
                </a:tc>
                <a:tc rowSpan="2">
                  <a:txBody>
                    <a:bodyPr/>
                    <a:lstStyle/>
                    <a:p>
                      <a:pPr algn="ctr"/>
                      <a:r>
                        <a:rPr kumimoji="1" lang="ja-JP" altLang="en-US" sz="1300" b="1" dirty="0">
                          <a:solidFill>
                            <a:schemeClr val="bg1"/>
                          </a:solidFill>
                          <a:latin typeface="游ゴシック Medium" panose="020B0500000000000000" pitchFamily="50" charset="-128"/>
                          <a:ea typeface="游ゴシック Medium" panose="020B0500000000000000" pitchFamily="50" charset="-128"/>
                        </a:rPr>
                        <a:t>申請要件</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2289274876"/>
                  </a:ext>
                </a:extLst>
              </a:tr>
              <a:tr h="121161">
                <a:tc vMerge="1">
                  <a:txBody>
                    <a:bodyPr/>
                    <a:lstStyle/>
                    <a:p>
                      <a:endParaRPr kumimoji="1" lang="ja-JP" altLang="en-US" sz="1400" dirty="0">
                        <a:latin typeface="游ゴシック Medium" panose="020B0500000000000000" pitchFamily="50" charset="-128"/>
                        <a:ea typeface="游ゴシック Medium" panose="020B0500000000000000" pitchFamily="50" charset="-128"/>
                      </a:endParaRPr>
                    </a:p>
                  </a:txBody>
                  <a:tcPr/>
                </a:tc>
                <a:tc vMerge="1">
                  <a:txBody>
                    <a:bodyPr/>
                    <a:lstStyle/>
                    <a:p>
                      <a:endParaRPr kumimoji="1" lang="ja-JP" altLang="en-US"/>
                    </a:p>
                  </a:txBody>
                  <a:tcPr/>
                </a:tc>
                <a:tc>
                  <a:txBody>
                    <a:bodyPr/>
                    <a:lstStyle/>
                    <a:p>
                      <a:pPr algn="ctr"/>
                      <a:r>
                        <a:rPr kumimoji="1" lang="ja-JP" altLang="en-US" sz="1300" b="1" dirty="0">
                          <a:solidFill>
                            <a:schemeClr val="tx1"/>
                          </a:solidFill>
                          <a:latin typeface="游ゴシック Medium" panose="020B0500000000000000" pitchFamily="50" charset="-128"/>
                          <a:ea typeface="游ゴシック Medium" panose="020B0500000000000000" pitchFamily="50" charset="-128"/>
                        </a:rPr>
                        <a:t>設備の購入費</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300" b="1" dirty="0">
                          <a:solidFill>
                            <a:schemeClr val="tx1"/>
                          </a:solidFill>
                          <a:latin typeface="游ゴシック Medium" panose="020B0500000000000000" pitchFamily="50" charset="-128"/>
                          <a:ea typeface="游ゴシック Medium" panose="020B0500000000000000" pitchFamily="50" charset="-128"/>
                        </a:rPr>
                        <a:t>設備の設置工事費</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vMerge="1">
                  <a:txBody>
                    <a:bodyPr/>
                    <a:lstStyle/>
                    <a:p>
                      <a:pPr algn="ctr"/>
                      <a:endParaRPr kumimoji="1" lang="ja-JP" altLang="en-US" sz="1300" dirty="0">
                        <a:latin typeface="游ゴシック Medium" panose="020B0500000000000000" pitchFamily="50" charset="-128"/>
                        <a:ea typeface="游ゴシック Medium" panose="020B0500000000000000" pitchFamily="50" charset="-128"/>
                      </a:endParaRPr>
                    </a:p>
                  </a:txBody>
                  <a:tcPr anchor="ctr"/>
                </a:tc>
                <a:extLst>
                  <a:ext uri="{0D108BD9-81ED-4DB2-BD59-A6C34878D82A}">
                    <a16:rowId xmlns:a16="http://schemas.microsoft.com/office/drawing/2014/main" val="3125433028"/>
                  </a:ext>
                </a:extLst>
              </a:tr>
              <a:tr h="370840">
                <a:tc>
                  <a:txBody>
                    <a:bodyPr/>
                    <a:lstStyle/>
                    <a:p>
                      <a:r>
                        <a:rPr kumimoji="1" lang="ja-JP" altLang="en-US" sz="1300" dirty="0">
                          <a:latin typeface="游ゴシック Medium" panose="020B0500000000000000" pitchFamily="50" charset="-128"/>
                          <a:ea typeface="游ゴシック Medium" panose="020B0500000000000000" pitchFamily="50" charset="-128"/>
                        </a:rPr>
                        <a:t>集合住宅</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a:latin typeface="游ゴシック Medium" panose="020B0500000000000000" pitchFamily="50" charset="-128"/>
                          <a:ea typeface="游ゴシック Medium" panose="020B0500000000000000" pitchFamily="50" charset="-128"/>
                        </a:rPr>
                        <a:t>集合住宅所有者、入居者</a:t>
                      </a:r>
                      <a:endParaRPr kumimoji="1" lang="en-US" altLang="ja-JP" sz="1300" dirty="0">
                        <a:latin typeface="游ゴシック Medium" panose="020B0500000000000000" pitchFamily="50" charset="-128"/>
                        <a:ea typeface="游ゴシック Medium" panose="020B0500000000000000" pitchFamily="50" charset="-128"/>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300" dirty="0">
                          <a:latin typeface="游ゴシック Medium" panose="020B0500000000000000" pitchFamily="50" charset="-128"/>
                          <a:ea typeface="游ゴシック Medium" panose="020B0500000000000000" pitchFamily="50" charset="-128"/>
                        </a:rPr>
                        <a:t>全額（上限</a:t>
                      </a:r>
                      <a:r>
                        <a:rPr kumimoji="1" lang="en-US" altLang="ja-JP" sz="1300" dirty="0">
                          <a:latin typeface="游ゴシック Medium" panose="020B0500000000000000" pitchFamily="50" charset="-128"/>
                          <a:ea typeface="游ゴシック Medium" panose="020B0500000000000000" pitchFamily="50" charset="-128"/>
                        </a:rPr>
                        <a:t>309</a:t>
                      </a:r>
                      <a:r>
                        <a:rPr kumimoji="1" lang="ja-JP" altLang="en-US" sz="1300" dirty="0">
                          <a:latin typeface="游ゴシック Medium" panose="020B0500000000000000" pitchFamily="50" charset="-128"/>
                          <a:ea typeface="游ゴシック Medium" panose="020B0500000000000000" pitchFamily="50" charset="-128"/>
                        </a:rPr>
                        <a:t>万円）</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300" dirty="0">
                          <a:latin typeface="游ゴシック Medium" panose="020B0500000000000000" pitchFamily="50" charset="-128"/>
                          <a:ea typeface="游ゴシック Medium" panose="020B0500000000000000" pitchFamily="50" charset="-128"/>
                        </a:rPr>
                        <a:t>半額</a:t>
                      </a:r>
                      <a:r>
                        <a:rPr kumimoji="1" lang="en-US" altLang="ja-JP" sz="1300" dirty="0">
                          <a:latin typeface="游ゴシック Medium" panose="020B0500000000000000" pitchFamily="50" charset="-128"/>
                          <a:ea typeface="游ゴシック Medium" panose="020B0500000000000000" pitchFamily="50" charset="-128"/>
                        </a:rPr>
                        <a:t>(</a:t>
                      </a:r>
                      <a:r>
                        <a:rPr kumimoji="1" lang="ja-JP" altLang="en-US" sz="1300" dirty="0">
                          <a:latin typeface="游ゴシック Medium" panose="020B0500000000000000" pitchFamily="50" charset="-128"/>
                          <a:ea typeface="游ゴシック Medium" panose="020B0500000000000000" pitchFamily="50" charset="-128"/>
                        </a:rPr>
                        <a:t>上限</a:t>
                      </a:r>
                      <a:r>
                        <a:rPr kumimoji="1" lang="en-US" altLang="ja-JP" sz="1300" dirty="0">
                          <a:latin typeface="游ゴシック Medium" panose="020B0500000000000000" pitchFamily="50" charset="-128"/>
                          <a:ea typeface="游ゴシック Medium" panose="020B0500000000000000" pitchFamily="50" charset="-128"/>
                        </a:rPr>
                        <a:t>81</a:t>
                      </a:r>
                      <a:r>
                        <a:rPr kumimoji="1" lang="ja-JP" altLang="en-US" sz="1300" dirty="0">
                          <a:latin typeface="游ゴシック Medium" panose="020B0500000000000000" pitchFamily="50" charset="-128"/>
                          <a:ea typeface="游ゴシック Medium" panose="020B0500000000000000" pitchFamily="50" charset="-128"/>
                        </a:rPr>
                        <a:t>万円</a:t>
                      </a:r>
                      <a:r>
                        <a:rPr kumimoji="1" lang="en-US" altLang="ja-JP" sz="1300" dirty="0">
                          <a:latin typeface="游ゴシック Medium" panose="020B0500000000000000" pitchFamily="50" charset="-128"/>
                          <a:ea typeface="游ゴシック Medium" panose="020B0500000000000000" pitchFamily="50" charset="-128"/>
                        </a:rPr>
                        <a:t>)</a:t>
                      </a:r>
                      <a:endParaRPr kumimoji="1" lang="ja-JP" altLang="en-US" sz="1300" dirty="0">
                        <a:latin typeface="游ゴシック Medium" panose="020B0500000000000000" pitchFamily="50" charset="-128"/>
                        <a:ea typeface="游ゴシック Medium" panose="020B0500000000000000" pitchFamily="50" charset="-128"/>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l"/>
                      <a:r>
                        <a:rPr kumimoji="1" lang="ja-JP" altLang="en-US" sz="1050" dirty="0">
                          <a:latin typeface="游ゴシック Medium" panose="020B0500000000000000" pitchFamily="50" charset="-128"/>
                          <a:ea typeface="游ゴシック Medium" panose="020B0500000000000000" pitchFamily="50" charset="-128"/>
                        </a:rPr>
                        <a:t>・</a:t>
                      </a:r>
                      <a:r>
                        <a:rPr kumimoji="1" lang="en-US" altLang="ja-JP" sz="1050" dirty="0">
                          <a:latin typeface="游ゴシック Medium" panose="020B0500000000000000" pitchFamily="50" charset="-128"/>
                          <a:ea typeface="游ゴシック Medium" panose="020B0500000000000000" pitchFamily="50" charset="-128"/>
                        </a:rPr>
                        <a:t>(</a:t>
                      </a:r>
                      <a:r>
                        <a:rPr kumimoji="1" lang="ja-JP" altLang="en-US" sz="1050" dirty="0">
                          <a:latin typeface="游ゴシック Medium" panose="020B0500000000000000" pitchFamily="50" charset="-128"/>
                          <a:ea typeface="游ゴシック Medium" panose="020B0500000000000000" pitchFamily="50" charset="-128"/>
                        </a:rPr>
                        <a:t>一財</a:t>
                      </a:r>
                      <a:r>
                        <a:rPr kumimoji="1" lang="en-US" altLang="ja-JP" sz="1050" dirty="0">
                          <a:latin typeface="游ゴシック Medium" panose="020B0500000000000000" pitchFamily="50" charset="-128"/>
                          <a:ea typeface="游ゴシック Medium" panose="020B0500000000000000" pitchFamily="50" charset="-128"/>
                        </a:rPr>
                        <a:t>)</a:t>
                      </a:r>
                      <a:r>
                        <a:rPr kumimoji="1" lang="ja-JP" altLang="en-US" sz="1050" dirty="0">
                          <a:latin typeface="游ゴシック Medium" panose="020B0500000000000000" pitchFamily="50" charset="-128"/>
                          <a:ea typeface="游ゴシック Medium" panose="020B0500000000000000" pitchFamily="50" charset="-128"/>
                        </a:rPr>
                        <a:t>次世代自動車</a:t>
                      </a:r>
                      <a:r>
                        <a:rPr kumimoji="1" lang="en-US" altLang="ja-JP" sz="1050" dirty="0">
                          <a:latin typeface="游ゴシック Medium" panose="020B0500000000000000" pitchFamily="50" charset="-128"/>
                          <a:ea typeface="游ゴシック Medium" panose="020B0500000000000000" pitchFamily="50" charset="-128"/>
                        </a:rPr>
                        <a:t/>
                      </a:r>
                      <a:br>
                        <a:rPr kumimoji="1" lang="en-US" altLang="ja-JP" sz="1050" dirty="0">
                          <a:latin typeface="游ゴシック Medium" panose="020B0500000000000000" pitchFamily="50" charset="-128"/>
                          <a:ea typeface="游ゴシック Medium" panose="020B0500000000000000" pitchFamily="50" charset="-128"/>
                        </a:rPr>
                      </a:br>
                      <a:r>
                        <a:rPr kumimoji="1" lang="ja-JP" altLang="en-US" sz="1050" dirty="0">
                          <a:latin typeface="游ゴシック Medium" panose="020B0500000000000000" pitchFamily="50" charset="-128"/>
                          <a:ea typeface="游ゴシック Medium" panose="020B0500000000000000" pitchFamily="50" charset="-128"/>
                        </a:rPr>
                        <a:t>　振興センター補助金</a:t>
                      </a:r>
                      <a:r>
                        <a:rPr kumimoji="1" lang="en-US" altLang="ja-JP" sz="1050" dirty="0">
                          <a:latin typeface="游ゴシック Medium" panose="020B0500000000000000" pitchFamily="50" charset="-128"/>
                          <a:ea typeface="游ゴシック Medium" panose="020B0500000000000000" pitchFamily="50" charset="-128"/>
                        </a:rPr>
                        <a:t/>
                      </a:r>
                      <a:br>
                        <a:rPr kumimoji="1" lang="en-US" altLang="ja-JP" sz="1050" dirty="0">
                          <a:latin typeface="游ゴシック Medium" panose="020B0500000000000000" pitchFamily="50" charset="-128"/>
                          <a:ea typeface="游ゴシック Medium" panose="020B0500000000000000" pitchFamily="50" charset="-128"/>
                        </a:rPr>
                      </a:br>
                      <a:r>
                        <a:rPr kumimoji="1" lang="ja-JP" altLang="en-US" sz="1050" dirty="0">
                          <a:latin typeface="游ゴシック Medium" panose="020B0500000000000000" pitchFamily="50" charset="-128"/>
                          <a:ea typeface="游ゴシック Medium" panose="020B0500000000000000" pitchFamily="50" charset="-128"/>
                        </a:rPr>
                        <a:t>　交付</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502889922"/>
                  </a:ext>
                </a:extLst>
              </a:tr>
              <a:tr h="370840">
                <a:tc>
                  <a:txBody>
                    <a:bodyPr/>
                    <a:lstStyle/>
                    <a:p>
                      <a:r>
                        <a:rPr kumimoji="1" lang="ja-JP" altLang="en-US" sz="1300" dirty="0">
                          <a:latin typeface="游ゴシック Medium" panose="020B0500000000000000" pitchFamily="50" charset="-128"/>
                          <a:ea typeface="游ゴシック Medium" panose="020B0500000000000000" pitchFamily="50" charset="-128"/>
                        </a:rPr>
                        <a:t>事務所・工場</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tc>
                  <a:txBody>
                    <a:bodyPr/>
                    <a:lstStyle/>
                    <a:p>
                      <a:r>
                        <a:rPr kumimoji="1" lang="ja-JP" altLang="en-US" sz="1300" dirty="0">
                          <a:latin typeface="游ゴシック Medium" panose="020B0500000000000000" pitchFamily="50" charset="-128"/>
                          <a:ea typeface="游ゴシック Medium" panose="020B0500000000000000" pitchFamily="50" charset="-128"/>
                        </a:rPr>
                        <a:t>事務所等所有者等</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1300" dirty="0">
                          <a:latin typeface="游ゴシック Medium" panose="020B0500000000000000" pitchFamily="50" charset="-128"/>
                          <a:ea typeface="游ゴシック Medium" panose="020B0500000000000000" pitchFamily="50" charset="-128"/>
                        </a:rPr>
                        <a:t>同上</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1300" dirty="0">
                          <a:latin typeface="游ゴシック Medium" panose="020B0500000000000000" pitchFamily="50" charset="-128"/>
                          <a:ea typeface="游ゴシック Medium" panose="020B0500000000000000" pitchFamily="50" charset="-128"/>
                        </a:rPr>
                        <a:t>同上</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1200" dirty="0">
                          <a:latin typeface="游ゴシック Medium" panose="020B0500000000000000" pitchFamily="50" charset="-128"/>
                          <a:ea typeface="游ゴシック Medium" panose="020B0500000000000000" pitchFamily="50" charset="-128"/>
                        </a:rPr>
                        <a:t>同上</a:t>
                      </a:r>
                      <a:endParaRPr kumimoji="1" lang="en-US" altLang="ja-JP" sz="1200" dirty="0">
                        <a:latin typeface="游ゴシック Medium" panose="020B0500000000000000" pitchFamily="50" charset="-128"/>
                        <a:ea typeface="游ゴシック Medium" panose="020B0500000000000000" pitchFamily="50" charset="-128"/>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5790755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a:latin typeface="游ゴシック Medium" panose="020B0500000000000000" pitchFamily="50" charset="-128"/>
                          <a:ea typeface="游ゴシック Medium" panose="020B0500000000000000" pitchFamily="50" charset="-128"/>
                        </a:rPr>
                        <a:t>商業施設、宿泊施設、駐車施設等</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a:latin typeface="游ゴシック Medium" panose="020B0500000000000000" pitchFamily="50" charset="-128"/>
                          <a:ea typeface="游ゴシック Medium" panose="020B0500000000000000" pitchFamily="50" charset="-128"/>
                        </a:rPr>
                        <a:t>施設所有者等</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r>
                        <a:rPr kumimoji="1" lang="ja-JP" altLang="en-US" sz="1300" dirty="0">
                          <a:latin typeface="游ゴシック Medium" panose="020B0500000000000000" pitchFamily="50" charset="-128"/>
                          <a:ea typeface="游ゴシック Medium" panose="020B0500000000000000" pitchFamily="50" charset="-128"/>
                        </a:rPr>
                        <a:t>同上</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r>
                        <a:rPr kumimoji="1" lang="ja-JP" altLang="en-US" sz="1300" dirty="0">
                          <a:latin typeface="游ゴシック Medium" panose="020B0500000000000000" pitchFamily="50" charset="-128"/>
                          <a:ea typeface="游ゴシック Medium" panose="020B0500000000000000" pitchFamily="50" charset="-128"/>
                        </a:rPr>
                        <a:t>同上</a:t>
                      </a:r>
                      <a:endParaRPr kumimoji="1" lang="en-US" altLang="ja-JP" sz="1300" dirty="0">
                        <a:latin typeface="游ゴシック Medium" panose="020B0500000000000000" pitchFamily="50" charset="-128"/>
                        <a:ea typeface="游ゴシック Medium" panose="020B0500000000000000" pitchFamily="50" charset="-128"/>
                      </a:endParaRPr>
                    </a:p>
                    <a:p>
                      <a:pPr algn="ctr"/>
                      <a:r>
                        <a:rPr kumimoji="1" lang="en-US" altLang="ja-JP" sz="1000" dirty="0">
                          <a:latin typeface="游ゴシック Medium" panose="020B0500000000000000" pitchFamily="50" charset="-128"/>
                          <a:ea typeface="游ゴシック Medium" panose="020B0500000000000000" pitchFamily="50" charset="-128"/>
                        </a:rPr>
                        <a:t>※</a:t>
                      </a:r>
                      <a:r>
                        <a:rPr kumimoji="1" lang="ja-JP" altLang="en-US" sz="1000" dirty="0">
                          <a:latin typeface="游ゴシック Medium" panose="020B0500000000000000" pitchFamily="50" charset="-128"/>
                          <a:ea typeface="游ゴシック Medium" panose="020B0500000000000000" pitchFamily="50" charset="-128"/>
                        </a:rPr>
                        <a:t>維持管理費も設置後３年間補助（年間</a:t>
                      </a:r>
                      <a:r>
                        <a:rPr kumimoji="1" lang="en-US" altLang="ja-JP" sz="1000" dirty="0">
                          <a:latin typeface="游ゴシック Medium" panose="020B0500000000000000" pitchFamily="50" charset="-128"/>
                          <a:ea typeface="游ゴシック Medium" panose="020B0500000000000000" pitchFamily="50" charset="-128"/>
                        </a:rPr>
                        <a:t>40</a:t>
                      </a:r>
                      <a:r>
                        <a:rPr kumimoji="1" lang="ja-JP" altLang="en-US" sz="1000" dirty="0">
                          <a:latin typeface="游ゴシック Medium" panose="020B0500000000000000" pitchFamily="50" charset="-128"/>
                          <a:ea typeface="游ゴシック Medium" panose="020B0500000000000000" pitchFamily="50" charset="-128"/>
                        </a:rPr>
                        <a:t>万円）</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r>
                        <a:rPr kumimoji="1" lang="ja-JP" altLang="en-US" sz="1200" dirty="0">
                          <a:latin typeface="游ゴシック Medium" panose="020B0500000000000000" pitchFamily="50" charset="-128"/>
                          <a:ea typeface="游ゴシック Medium" panose="020B0500000000000000" pitchFamily="50" charset="-128"/>
                        </a:rPr>
                        <a:t>同上</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061922405"/>
                  </a:ext>
                </a:extLst>
              </a:tr>
            </a:tbl>
          </a:graphicData>
        </a:graphic>
      </p:graphicFrame>
      <p:sp>
        <p:nvSpPr>
          <p:cNvPr id="12" name="テキスト ボックス 11">
            <a:extLst>
              <a:ext uri="{FF2B5EF4-FFF2-40B4-BE49-F238E27FC236}">
                <a16:creationId xmlns:a16="http://schemas.microsoft.com/office/drawing/2014/main" id="{ECF26432-426B-453A-89A1-C5B3F10A0217}"/>
              </a:ext>
            </a:extLst>
          </p:cNvPr>
          <p:cNvSpPr txBox="1"/>
          <p:nvPr/>
        </p:nvSpPr>
        <p:spPr>
          <a:xfrm>
            <a:off x="0" y="0"/>
            <a:ext cx="7596336" cy="400110"/>
          </a:xfrm>
          <a:prstGeom prst="rect">
            <a:avLst/>
          </a:prstGeom>
          <a:noFill/>
        </p:spPr>
        <p:txBody>
          <a:bodyPr wrap="square" rtlCol="0">
            <a:spAutoFit/>
          </a:bodyPr>
          <a:lstStyle/>
          <a:p>
            <a:r>
              <a:rPr lang="en-US" altLang="ja-JP" sz="14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充電インフラ</a:t>
            </a:r>
            <a:r>
              <a:rPr lang="ja-JP" altLang="en-US" sz="20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①プライベート充電／②パブリック充電</a:t>
            </a:r>
          </a:p>
        </p:txBody>
      </p:sp>
      <p:sp>
        <p:nvSpPr>
          <p:cNvPr id="11" name="正方形/長方形 10"/>
          <p:cNvSpPr/>
          <p:nvPr/>
        </p:nvSpPr>
        <p:spPr>
          <a:xfrm>
            <a:off x="1975508" y="3370216"/>
            <a:ext cx="7357985" cy="230832"/>
          </a:xfrm>
          <a:prstGeom prst="rect">
            <a:avLst/>
          </a:prstGeom>
        </p:spPr>
        <p:txBody>
          <a:bodyPr wrap="square">
            <a:spAutoFit/>
          </a:bodyPr>
          <a:lstStyle/>
          <a:p>
            <a:r>
              <a:rPr lang="ja-JP" altLang="en-US" sz="900" dirty="0">
                <a:latin typeface="HG丸ｺﾞｼｯｸM-PRO" panose="020F0600000000000000" pitchFamily="50" charset="-128"/>
                <a:ea typeface="HG丸ｺﾞｼｯｸM-PRO" panose="020F0600000000000000" pitchFamily="50" charset="-128"/>
              </a:rPr>
              <a:t>（出典）都センター</a:t>
            </a:r>
            <a:r>
              <a:rPr lang="en-US" altLang="ja-JP" sz="900" dirty="0">
                <a:latin typeface="HG丸ｺﾞｼｯｸM-PRO" panose="020F0600000000000000" pitchFamily="50" charset="-128"/>
                <a:ea typeface="HG丸ｺﾞｼｯｸM-PRO" panose="020F0600000000000000" pitchFamily="50" charset="-128"/>
              </a:rPr>
              <a:t>HP</a:t>
            </a:r>
            <a:r>
              <a:rPr lang="ja-JP" altLang="en-US" sz="900" dirty="0">
                <a:latin typeface="HG丸ｺﾞｼｯｸM-PRO" panose="020F0600000000000000" pitchFamily="50" charset="-128"/>
                <a:ea typeface="HG丸ｺﾞｼｯｸM-PRO" panose="020F0600000000000000" pitchFamily="50" charset="-128"/>
              </a:rPr>
              <a:t>掲載資料よりより府作成（令和２年度事業）。（令和</a:t>
            </a:r>
            <a:r>
              <a:rPr lang="en-US" altLang="ja-JP" sz="900" dirty="0">
                <a:latin typeface="HG丸ｺﾞｼｯｸM-PRO" panose="020F0600000000000000" pitchFamily="50" charset="-128"/>
                <a:ea typeface="HG丸ｺﾞｼｯｸM-PRO" panose="020F0600000000000000" pitchFamily="50" charset="-128"/>
              </a:rPr>
              <a:t>3</a:t>
            </a:r>
            <a:r>
              <a:rPr lang="ja-JP" altLang="en-US" sz="900" dirty="0">
                <a:latin typeface="HG丸ｺﾞｼｯｸM-PRO" panose="020F0600000000000000" pitchFamily="50" charset="-128"/>
                <a:ea typeface="HG丸ｺﾞｼｯｸM-PRO" panose="020F0600000000000000" pitchFamily="50" charset="-128"/>
              </a:rPr>
              <a:t>年度事業は準備中とのこと・</a:t>
            </a:r>
            <a:r>
              <a:rPr lang="en-US" altLang="ja-JP" sz="900" dirty="0">
                <a:latin typeface="HG丸ｺﾞｼｯｸM-PRO" panose="020F0600000000000000" pitchFamily="50" charset="-128"/>
                <a:ea typeface="HG丸ｺﾞｼｯｸM-PRO" panose="020F0600000000000000" pitchFamily="50" charset="-128"/>
              </a:rPr>
              <a:t>2021</a:t>
            </a:r>
            <a:r>
              <a:rPr lang="ja-JP" altLang="en-US" sz="900" dirty="0">
                <a:latin typeface="HG丸ｺﾞｼｯｸM-PRO" panose="020F0600000000000000" pitchFamily="50" charset="-128"/>
                <a:ea typeface="HG丸ｺﾞｼｯｸM-PRO" panose="020F0600000000000000" pitchFamily="50" charset="-128"/>
              </a:rPr>
              <a:t>年６月</a:t>
            </a:r>
            <a:r>
              <a:rPr lang="en-US" altLang="ja-JP" sz="900" dirty="0">
                <a:latin typeface="HG丸ｺﾞｼｯｸM-PRO" panose="020F0600000000000000" pitchFamily="50" charset="-128"/>
                <a:ea typeface="HG丸ｺﾞｼｯｸM-PRO" panose="020F0600000000000000" pitchFamily="50" charset="-128"/>
              </a:rPr>
              <a:t>17</a:t>
            </a:r>
            <a:r>
              <a:rPr lang="ja-JP" altLang="en-US" sz="900" dirty="0">
                <a:latin typeface="HG丸ｺﾞｼｯｸM-PRO" panose="020F0600000000000000" pitchFamily="50" charset="-128"/>
                <a:ea typeface="HG丸ｺﾞｼｯｸM-PRO" panose="020F0600000000000000" pitchFamily="50" charset="-128"/>
              </a:rPr>
              <a:t>日現在）。</a:t>
            </a:r>
            <a:endParaRPr lang="en-US" altLang="ja-JP" sz="900" dirty="0">
              <a:latin typeface="HG丸ｺﾞｼｯｸM-PRO" panose="020F0600000000000000" pitchFamily="50" charset="-128"/>
              <a:ea typeface="HG丸ｺﾞｼｯｸM-PRO" panose="020F0600000000000000" pitchFamily="50" charset="-128"/>
            </a:endParaRPr>
          </a:p>
        </p:txBody>
      </p:sp>
      <p:sp>
        <p:nvSpPr>
          <p:cNvPr id="13" name="正方形/長方形 12"/>
          <p:cNvSpPr/>
          <p:nvPr/>
        </p:nvSpPr>
        <p:spPr>
          <a:xfrm>
            <a:off x="71752" y="3865743"/>
            <a:ext cx="3005951" cy="307777"/>
          </a:xfrm>
          <a:prstGeom prst="rect">
            <a:avLst/>
          </a:prstGeom>
        </p:spPr>
        <p:txBody>
          <a:bodyPr wrap="none">
            <a:spAutoFit/>
          </a:bodyPr>
          <a:lstStyle/>
          <a:p>
            <a:r>
              <a:rPr lang="ja-JP" altLang="en-US" sz="1400" b="1" dirty="0">
                <a:solidFill>
                  <a:prstClr val="black"/>
                </a:solidFill>
                <a:latin typeface="游ゴシック Medium" panose="020B0500000000000000" pitchFamily="50" charset="-128"/>
                <a:ea typeface="游ゴシック Medium" panose="020B0500000000000000" pitchFamily="50" charset="-128"/>
              </a:rPr>
              <a:t>●岡山県／</a:t>
            </a:r>
            <a:r>
              <a:rPr lang="zh-TW" altLang="en-US" sz="1400" b="1" dirty="0">
                <a:solidFill>
                  <a:prstClr val="black"/>
                </a:solidFill>
                <a:latin typeface="游ゴシック Medium" panose="020B0500000000000000" pitchFamily="50" charset="-128"/>
                <a:ea typeface="游ゴシック Medium" panose="020B0500000000000000" pitchFamily="50" charset="-128"/>
              </a:rPr>
              <a:t>充電環境整備事業補助金</a:t>
            </a:r>
            <a:endParaRPr lang="ja-JP" altLang="en-US" sz="1050" dirty="0"/>
          </a:p>
        </p:txBody>
      </p:sp>
      <p:graphicFrame>
        <p:nvGraphicFramePr>
          <p:cNvPr id="14" name="表 13"/>
          <p:cNvGraphicFramePr>
            <a:graphicFrameLocks noGrp="1"/>
          </p:cNvGraphicFramePr>
          <p:nvPr>
            <p:extLst>
              <p:ext uri="{D42A27DB-BD31-4B8C-83A1-F6EECF244321}">
                <p14:modId xmlns:p14="http://schemas.microsoft.com/office/powerpoint/2010/main" val="2986284613"/>
              </p:ext>
            </p:extLst>
          </p:nvPr>
        </p:nvGraphicFramePr>
        <p:xfrm>
          <a:off x="164501" y="4113232"/>
          <a:ext cx="8799984" cy="2484120"/>
        </p:xfrm>
        <a:graphic>
          <a:graphicData uri="http://schemas.openxmlformats.org/drawingml/2006/table">
            <a:tbl>
              <a:tblPr firstRow="1" bandRow="1">
                <a:tableStyleId>{2D5ABB26-0587-4C30-8999-92F81FD0307C}</a:tableStyleId>
              </a:tblPr>
              <a:tblGrid>
                <a:gridCol w="1527179">
                  <a:extLst>
                    <a:ext uri="{9D8B030D-6E8A-4147-A177-3AD203B41FA5}">
                      <a16:colId xmlns:a16="http://schemas.microsoft.com/office/drawing/2014/main" val="4114125055"/>
                    </a:ext>
                  </a:extLst>
                </a:gridCol>
                <a:gridCol w="2088232">
                  <a:extLst>
                    <a:ext uri="{9D8B030D-6E8A-4147-A177-3AD203B41FA5}">
                      <a16:colId xmlns:a16="http://schemas.microsoft.com/office/drawing/2014/main" val="4171118028"/>
                    </a:ext>
                  </a:extLst>
                </a:gridCol>
                <a:gridCol w="1872208">
                  <a:extLst>
                    <a:ext uri="{9D8B030D-6E8A-4147-A177-3AD203B41FA5}">
                      <a16:colId xmlns:a16="http://schemas.microsoft.com/office/drawing/2014/main" val="2541570191"/>
                    </a:ext>
                  </a:extLst>
                </a:gridCol>
                <a:gridCol w="1728192">
                  <a:extLst>
                    <a:ext uri="{9D8B030D-6E8A-4147-A177-3AD203B41FA5}">
                      <a16:colId xmlns:a16="http://schemas.microsoft.com/office/drawing/2014/main" val="564991959"/>
                    </a:ext>
                  </a:extLst>
                </a:gridCol>
                <a:gridCol w="1584173">
                  <a:extLst>
                    <a:ext uri="{9D8B030D-6E8A-4147-A177-3AD203B41FA5}">
                      <a16:colId xmlns:a16="http://schemas.microsoft.com/office/drawing/2014/main" val="1005046334"/>
                    </a:ext>
                  </a:extLst>
                </a:gridCol>
              </a:tblGrid>
              <a:tr h="137929">
                <a:tc rowSpan="2">
                  <a:txBody>
                    <a:bodyPr/>
                    <a:lstStyle/>
                    <a:p>
                      <a:pPr algn="ctr"/>
                      <a:r>
                        <a:rPr kumimoji="1" lang="ja-JP" altLang="en-US" sz="1300" b="1" dirty="0">
                          <a:solidFill>
                            <a:schemeClr val="bg1"/>
                          </a:solidFill>
                          <a:latin typeface="游ゴシック Medium" panose="020B0500000000000000" pitchFamily="50" charset="-128"/>
                          <a:ea typeface="游ゴシック Medium" panose="020B0500000000000000" pitchFamily="50" charset="-128"/>
                        </a:rPr>
                        <a:t>対象設備</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75000"/>
                      </a:schemeClr>
                    </a:solidFill>
                  </a:tcPr>
                </a:tc>
                <a:tc rowSpan="2">
                  <a:txBody>
                    <a:bodyPr/>
                    <a:lstStyle/>
                    <a:p>
                      <a:pPr algn="ctr"/>
                      <a:r>
                        <a:rPr kumimoji="1" lang="ja-JP" altLang="en-US" sz="1300" b="1" dirty="0">
                          <a:solidFill>
                            <a:schemeClr val="bg1"/>
                          </a:solidFill>
                          <a:latin typeface="游ゴシック Medium" panose="020B0500000000000000" pitchFamily="50" charset="-128"/>
                          <a:ea typeface="游ゴシック Medium" panose="020B0500000000000000" pitchFamily="50" charset="-128"/>
                        </a:rPr>
                        <a:t>申請者</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75000"/>
                      </a:schemeClr>
                    </a:solidFill>
                  </a:tcPr>
                </a:tc>
                <a:tc gridSpan="2">
                  <a:txBody>
                    <a:bodyPr/>
                    <a:lstStyle/>
                    <a:p>
                      <a:pPr algn="ctr"/>
                      <a:r>
                        <a:rPr kumimoji="1" lang="ja-JP" altLang="en-US" sz="1300" b="1" dirty="0">
                          <a:solidFill>
                            <a:schemeClr val="bg1"/>
                          </a:solidFill>
                          <a:latin typeface="游ゴシック Medium" panose="020B0500000000000000" pitchFamily="50" charset="-128"/>
                          <a:ea typeface="游ゴシック Medium" panose="020B0500000000000000" pitchFamily="50" charset="-128"/>
                        </a:rPr>
                        <a:t>経費の補助率</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75000"/>
                      </a:schemeClr>
                    </a:solidFill>
                  </a:tcPr>
                </a:tc>
                <a:tc hMerge="1">
                  <a:txBody>
                    <a:bodyPr/>
                    <a:lstStyle/>
                    <a:p>
                      <a:endParaRPr kumimoji="1" lang="ja-JP" altLang="en-US" sz="1400" dirty="0">
                        <a:latin typeface="游ゴシック Medium" panose="020B0500000000000000" pitchFamily="50" charset="-128"/>
                        <a:ea typeface="游ゴシック Medium" panose="020B0500000000000000" pitchFamily="50" charset="-128"/>
                      </a:endParaRPr>
                    </a:p>
                  </a:txBody>
                  <a:tcPr/>
                </a:tc>
                <a:tc rowSpan="2">
                  <a:txBody>
                    <a:bodyPr/>
                    <a:lstStyle/>
                    <a:p>
                      <a:pPr algn="ctr"/>
                      <a:r>
                        <a:rPr kumimoji="1" lang="ja-JP" altLang="en-US" sz="1300" b="1" dirty="0">
                          <a:solidFill>
                            <a:schemeClr val="bg1"/>
                          </a:solidFill>
                          <a:latin typeface="游ゴシック Medium" panose="020B0500000000000000" pitchFamily="50" charset="-128"/>
                          <a:ea typeface="游ゴシック Medium" panose="020B0500000000000000" pitchFamily="50" charset="-128"/>
                        </a:rPr>
                        <a:t>申請要件</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2289274876"/>
                  </a:ext>
                </a:extLst>
              </a:tr>
              <a:tr h="121161">
                <a:tc vMerge="1">
                  <a:txBody>
                    <a:bodyPr/>
                    <a:lstStyle/>
                    <a:p>
                      <a:endParaRPr kumimoji="1" lang="ja-JP" altLang="en-US" sz="1400" dirty="0">
                        <a:latin typeface="游ゴシック Medium" panose="020B0500000000000000" pitchFamily="50" charset="-128"/>
                        <a:ea typeface="游ゴシック Medium" panose="020B0500000000000000" pitchFamily="50" charset="-128"/>
                      </a:endParaRPr>
                    </a:p>
                  </a:txBody>
                  <a:tcPr/>
                </a:tc>
                <a:tc vMerge="1">
                  <a:txBody>
                    <a:bodyPr/>
                    <a:lstStyle/>
                    <a:p>
                      <a:endParaRPr kumimoji="1" lang="ja-JP" altLang="en-US"/>
                    </a:p>
                  </a:txBody>
                  <a:tcPr/>
                </a:tc>
                <a:tc>
                  <a:txBody>
                    <a:bodyPr/>
                    <a:lstStyle/>
                    <a:p>
                      <a:pPr algn="ctr"/>
                      <a:r>
                        <a:rPr kumimoji="1" lang="ja-JP" altLang="en-US" sz="1300" b="1" dirty="0">
                          <a:solidFill>
                            <a:schemeClr val="tx1"/>
                          </a:solidFill>
                          <a:latin typeface="游ゴシック Medium" panose="020B0500000000000000" pitchFamily="50" charset="-128"/>
                          <a:ea typeface="游ゴシック Medium" panose="020B0500000000000000" pitchFamily="50" charset="-128"/>
                        </a:rPr>
                        <a:t>設備の購入費</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300" b="1" dirty="0">
                          <a:solidFill>
                            <a:schemeClr val="tx1"/>
                          </a:solidFill>
                          <a:latin typeface="游ゴシック Medium" panose="020B0500000000000000" pitchFamily="50" charset="-128"/>
                          <a:ea typeface="游ゴシック Medium" panose="020B0500000000000000" pitchFamily="50" charset="-128"/>
                        </a:rPr>
                        <a:t>設備の設置工事費</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vMerge="1">
                  <a:txBody>
                    <a:bodyPr/>
                    <a:lstStyle/>
                    <a:p>
                      <a:pPr algn="ctr"/>
                      <a:endParaRPr kumimoji="1" lang="ja-JP" altLang="en-US" sz="1300" dirty="0">
                        <a:latin typeface="游ゴシック Medium" panose="020B0500000000000000" pitchFamily="50" charset="-128"/>
                        <a:ea typeface="游ゴシック Medium" panose="020B0500000000000000" pitchFamily="50" charset="-128"/>
                      </a:endParaRPr>
                    </a:p>
                  </a:txBody>
                  <a:tcPr anchor="ctr"/>
                </a:tc>
                <a:extLst>
                  <a:ext uri="{0D108BD9-81ED-4DB2-BD59-A6C34878D82A}">
                    <a16:rowId xmlns:a16="http://schemas.microsoft.com/office/drawing/2014/main" val="3125433028"/>
                  </a:ext>
                </a:extLst>
              </a:tr>
              <a:tr h="370840">
                <a:tc>
                  <a:txBody>
                    <a:bodyPr/>
                    <a:lstStyle/>
                    <a:p>
                      <a:r>
                        <a:rPr kumimoji="1" lang="ja-JP" altLang="en-US" sz="1300" dirty="0">
                          <a:latin typeface="游ゴシック Medium" panose="020B0500000000000000" pitchFamily="50" charset="-128"/>
                          <a:ea typeface="游ゴシック Medium" panose="020B0500000000000000" pitchFamily="50" charset="-128"/>
                        </a:rPr>
                        <a:t>普通充電設備</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a:latin typeface="游ゴシック Medium" panose="020B0500000000000000" pitchFamily="50" charset="-128"/>
                          <a:ea typeface="游ゴシック Medium" panose="020B0500000000000000" pitchFamily="50" charset="-128"/>
                        </a:rPr>
                        <a:t>法人</a:t>
                      </a:r>
                      <a:r>
                        <a:rPr kumimoji="1" lang="en-US" altLang="ja-JP" sz="1300" dirty="0">
                          <a:latin typeface="游ゴシック Medium" panose="020B0500000000000000" pitchFamily="50" charset="-128"/>
                          <a:ea typeface="游ゴシック Medium" panose="020B0500000000000000" pitchFamily="50" charset="-128"/>
                        </a:rPr>
                        <a:t>(</a:t>
                      </a:r>
                      <a:r>
                        <a:rPr kumimoji="1" lang="ja-JP" altLang="en-US" sz="1300" dirty="0">
                          <a:latin typeface="游ゴシック Medium" panose="020B0500000000000000" pitchFamily="50" charset="-128"/>
                          <a:ea typeface="游ゴシック Medium" panose="020B0500000000000000" pitchFamily="50" charset="-128"/>
                        </a:rPr>
                        <a:t>市町村含む</a:t>
                      </a:r>
                      <a:r>
                        <a:rPr kumimoji="1" lang="en-US" altLang="ja-JP" sz="1300" dirty="0">
                          <a:latin typeface="游ゴシック Medium" panose="020B0500000000000000" pitchFamily="50" charset="-128"/>
                          <a:ea typeface="游ゴシック Medium" panose="020B0500000000000000" pitchFamily="50" charset="-128"/>
                        </a:rPr>
                        <a:t>)</a:t>
                      </a:r>
                      <a:r>
                        <a:rPr kumimoji="1" lang="ja-JP" altLang="en-US" sz="1300" dirty="0" err="1">
                          <a:latin typeface="游ゴシック Medium" panose="020B0500000000000000" pitchFamily="50" charset="-128"/>
                          <a:ea typeface="游ゴシック Medium" panose="020B0500000000000000" pitchFamily="50" charset="-128"/>
                        </a:rPr>
                        <a:t>、</a:t>
                      </a:r>
                      <a:r>
                        <a:rPr kumimoji="1" lang="en-US" altLang="ja-JP" sz="1300" dirty="0">
                          <a:latin typeface="游ゴシック Medium" panose="020B0500000000000000" pitchFamily="50" charset="-128"/>
                          <a:ea typeface="游ゴシック Medium" panose="020B0500000000000000" pitchFamily="50" charset="-128"/>
                        </a:rPr>
                        <a:t/>
                      </a:r>
                      <a:br>
                        <a:rPr kumimoji="1" lang="en-US" altLang="ja-JP" sz="1300" dirty="0">
                          <a:latin typeface="游ゴシック Medium" panose="020B0500000000000000" pitchFamily="50" charset="-128"/>
                          <a:ea typeface="游ゴシック Medium" panose="020B0500000000000000" pitchFamily="50" charset="-128"/>
                        </a:rPr>
                      </a:br>
                      <a:r>
                        <a:rPr kumimoji="1" lang="ja-JP" altLang="en-US" sz="1300" dirty="0">
                          <a:latin typeface="游ゴシック Medium" panose="020B0500000000000000" pitchFamily="50" charset="-128"/>
                          <a:ea typeface="游ゴシック Medium" panose="020B0500000000000000" pitchFamily="50" charset="-128"/>
                        </a:rPr>
                        <a:t>マンション代表者</a:t>
                      </a:r>
                      <a:endParaRPr kumimoji="1" lang="en-US" altLang="ja-JP" sz="1300" dirty="0">
                        <a:latin typeface="游ゴシック Medium" panose="020B0500000000000000" pitchFamily="50" charset="-128"/>
                        <a:ea typeface="游ゴシック Medium" panose="020B0500000000000000" pitchFamily="50" charset="-128"/>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gridSpan="2">
                  <a:txBody>
                    <a:bodyPr/>
                    <a:lstStyle/>
                    <a:p>
                      <a:pPr algn="ctr"/>
                      <a:r>
                        <a:rPr kumimoji="1" lang="ja-JP" altLang="en-US" sz="1300" dirty="0">
                          <a:latin typeface="游ゴシック Medium" panose="020B0500000000000000" pitchFamily="50" charset="-128"/>
                          <a:ea typeface="游ゴシック Medium" panose="020B0500000000000000" pitchFamily="50" charset="-128"/>
                        </a:rPr>
                        <a:t>経費（設備購入費及び設置工事費）の</a:t>
                      </a:r>
                      <a:r>
                        <a:rPr kumimoji="1" lang="en-US" altLang="ja-JP" sz="1300" dirty="0">
                          <a:latin typeface="游ゴシック Medium" panose="020B0500000000000000" pitchFamily="50" charset="-128"/>
                          <a:ea typeface="游ゴシック Medium" panose="020B0500000000000000" pitchFamily="50" charset="-128"/>
                        </a:rPr>
                        <a:t>1/2</a:t>
                      </a:r>
                    </a:p>
                    <a:p>
                      <a:pPr algn="ctr"/>
                      <a:r>
                        <a:rPr kumimoji="1" lang="en-US" altLang="ja-JP" sz="1300" dirty="0">
                          <a:latin typeface="游ゴシック Medium" panose="020B0500000000000000" pitchFamily="50" charset="-128"/>
                          <a:ea typeface="游ゴシック Medium" panose="020B0500000000000000" pitchFamily="50" charset="-128"/>
                        </a:rPr>
                        <a:t>(</a:t>
                      </a:r>
                      <a:r>
                        <a:rPr kumimoji="1" lang="ja-JP" altLang="en-US" sz="1300" dirty="0">
                          <a:latin typeface="游ゴシック Medium" panose="020B0500000000000000" pitchFamily="50" charset="-128"/>
                          <a:ea typeface="游ゴシック Medium" panose="020B0500000000000000" pitchFamily="50" charset="-128"/>
                        </a:rPr>
                        <a:t>上限</a:t>
                      </a:r>
                      <a:r>
                        <a:rPr kumimoji="1" lang="en-US" altLang="ja-JP" sz="1300" dirty="0">
                          <a:latin typeface="游ゴシック Medium" panose="020B0500000000000000" pitchFamily="50" charset="-128"/>
                          <a:ea typeface="游ゴシック Medium" panose="020B0500000000000000" pitchFamily="50" charset="-128"/>
                        </a:rPr>
                        <a:t>18</a:t>
                      </a:r>
                      <a:r>
                        <a:rPr kumimoji="1" lang="ja-JP" altLang="en-US" sz="1300" dirty="0">
                          <a:latin typeface="游ゴシック Medium" panose="020B0500000000000000" pitchFamily="50" charset="-128"/>
                          <a:ea typeface="游ゴシック Medium" panose="020B0500000000000000" pitchFamily="50" charset="-128"/>
                        </a:rPr>
                        <a:t>万円</a:t>
                      </a:r>
                      <a:r>
                        <a:rPr kumimoji="1" lang="en-US" altLang="ja-JP" sz="1300" dirty="0">
                          <a:latin typeface="游ゴシック Medium" panose="020B0500000000000000" pitchFamily="50" charset="-128"/>
                          <a:ea typeface="游ゴシック Medium" panose="020B0500000000000000"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bg1">
                              <a:lumMod val="50000"/>
                            </a:schemeClr>
                          </a:solidFill>
                          <a:latin typeface="游ゴシック Medium" panose="020B0500000000000000" pitchFamily="50" charset="-128"/>
                          <a:ea typeface="游ゴシック Medium" panose="020B0500000000000000" pitchFamily="50" charset="-128"/>
                        </a:rPr>
                        <a:t>※</a:t>
                      </a:r>
                      <a:r>
                        <a:rPr kumimoji="1" lang="ja-JP" altLang="en-US" sz="1200" dirty="0">
                          <a:solidFill>
                            <a:schemeClr val="bg1">
                              <a:lumMod val="50000"/>
                            </a:schemeClr>
                          </a:solidFill>
                          <a:latin typeface="游ゴシック Medium" panose="020B0500000000000000" pitchFamily="50" charset="-128"/>
                          <a:ea typeface="游ゴシック Medium" panose="020B0500000000000000" pitchFamily="50" charset="-128"/>
                        </a:rPr>
                        <a:t>施設等の駐車場収容台数の２割以内又は</a:t>
                      </a:r>
                      <a:r>
                        <a:rPr kumimoji="1" lang="en-US" altLang="ja-JP" sz="1200" dirty="0">
                          <a:solidFill>
                            <a:schemeClr val="bg1">
                              <a:lumMod val="50000"/>
                            </a:schemeClr>
                          </a:solidFill>
                          <a:latin typeface="游ゴシック Medium" panose="020B0500000000000000" pitchFamily="50" charset="-128"/>
                          <a:ea typeface="游ゴシック Medium" panose="020B0500000000000000" pitchFamily="50" charset="-128"/>
                        </a:rPr>
                        <a:t>10</a:t>
                      </a:r>
                      <a:r>
                        <a:rPr kumimoji="1" lang="ja-JP" altLang="en-US" sz="1200" dirty="0">
                          <a:solidFill>
                            <a:schemeClr val="bg1">
                              <a:lumMod val="50000"/>
                            </a:schemeClr>
                          </a:solidFill>
                          <a:latin typeface="游ゴシック Medium" panose="020B0500000000000000" pitchFamily="50" charset="-128"/>
                          <a:ea typeface="游ゴシック Medium" panose="020B0500000000000000" pitchFamily="50" charset="-128"/>
                        </a:rPr>
                        <a:t>台の</a:t>
                      </a:r>
                      <a:r>
                        <a:rPr kumimoji="1" lang="en-US" altLang="ja-JP" sz="1200" dirty="0">
                          <a:solidFill>
                            <a:schemeClr val="bg1">
                              <a:lumMod val="50000"/>
                            </a:schemeClr>
                          </a:solidFill>
                          <a:latin typeface="游ゴシック Medium" panose="020B0500000000000000" pitchFamily="50" charset="-128"/>
                          <a:ea typeface="游ゴシック Medium" panose="020B0500000000000000" pitchFamily="50" charset="-128"/>
                        </a:rPr>
                        <a:t/>
                      </a:r>
                      <a:br>
                        <a:rPr kumimoji="1" lang="en-US" altLang="ja-JP" sz="1200" dirty="0">
                          <a:solidFill>
                            <a:schemeClr val="bg1">
                              <a:lumMod val="50000"/>
                            </a:schemeClr>
                          </a:solidFill>
                          <a:latin typeface="游ゴシック Medium" panose="020B0500000000000000" pitchFamily="50" charset="-128"/>
                          <a:ea typeface="游ゴシック Medium" panose="020B0500000000000000" pitchFamily="50" charset="-128"/>
                        </a:rPr>
                      </a:br>
                      <a:r>
                        <a:rPr kumimoji="1" lang="ja-JP" altLang="en-US" sz="1200" dirty="0">
                          <a:solidFill>
                            <a:schemeClr val="bg1">
                              <a:lumMod val="50000"/>
                            </a:schemeClr>
                          </a:solidFill>
                          <a:latin typeface="游ゴシック Medium" panose="020B0500000000000000" pitchFamily="50" charset="-128"/>
                          <a:ea typeface="游ゴシック Medium" panose="020B0500000000000000" pitchFamily="50" charset="-128"/>
                        </a:rPr>
                        <a:t>　いずれか低い方の台数</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pPr algn="ctr"/>
                      <a:endParaRPr kumimoji="1" lang="ja-JP" altLang="en-US" sz="1300" dirty="0">
                        <a:latin typeface="游ゴシック Medium" panose="020B0500000000000000" pitchFamily="50" charset="-128"/>
                        <a:ea typeface="游ゴシック Medium" panose="020B0500000000000000" pitchFamily="50" charset="-128"/>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92075" indent="-80963" algn="l"/>
                      <a:r>
                        <a:rPr kumimoji="1" lang="ja-JP" altLang="en-US" sz="1050" dirty="0">
                          <a:latin typeface="游ゴシック Medium" panose="020B0500000000000000" pitchFamily="50" charset="-128"/>
                          <a:ea typeface="游ゴシック Medium" panose="020B0500000000000000" pitchFamily="50" charset="-128"/>
                        </a:rPr>
                        <a:t>・既存設備の更新でないこと</a:t>
                      </a:r>
                      <a:endParaRPr kumimoji="1" lang="en-US" altLang="ja-JP" sz="1050" dirty="0">
                        <a:latin typeface="游ゴシック Medium" panose="020B0500000000000000" pitchFamily="50" charset="-128"/>
                        <a:ea typeface="游ゴシック Medium" panose="020B0500000000000000" pitchFamily="50" charset="-128"/>
                      </a:endParaRPr>
                    </a:p>
                    <a:p>
                      <a:pPr algn="r"/>
                      <a:r>
                        <a:rPr kumimoji="1" lang="ja-JP" altLang="en-US" sz="1050" dirty="0">
                          <a:latin typeface="游ゴシック Medium" panose="020B0500000000000000" pitchFamily="50" charset="-128"/>
                          <a:ea typeface="游ゴシック Medium" panose="020B0500000000000000" pitchFamily="50" charset="-128"/>
                        </a:rPr>
                        <a:t>など</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502889922"/>
                  </a:ext>
                </a:extLst>
              </a:tr>
              <a:tr h="370840">
                <a:tc>
                  <a:txBody>
                    <a:bodyPr/>
                    <a:lstStyle/>
                    <a:p>
                      <a:r>
                        <a:rPr kumimoji="1" lang="ja-JP" altLang="en-US" sz="1300" dirty="0">
                          <a:latin typeface="游ゴシック Medium" panose="020B0500000000000000" pitchFamily="50" charset="-128"/>
                          <a:ea typeface="游ゴシック Medium" panose="020B0500000000000000" pitchFamily="50" charset="-128"/>
                        </a:rPr>
                        <a:t>急速充電設備</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00" dirty="0">
                        <a:latin typeface="游ゴシック Medium" panose="020B0500000000000000" pitchFamily="50" charset="-128"/>
                        <a:ea typeface="游ゴシック Medium" panose="020B0500000000000000" pitchFamily="50" charset="-128"/>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gridSpan="2">
                  <a:txBody>
                    <a:bodyPr/>
                    <a:lstStyle/>
                    <a:p>
                      <a:pPr algn="ctr"/>
                      <a:r>
                        <a:rPr kumimoji="1" lang="ja-JP" altLang="en-US" sz="1300" dirty="0">
                          <a:latin typeface="游ゴシック Medium" panose="020B0500000000000000" pitchFamily="50" charset="-128"/>
                          <a:ea typeface="游ゴシック Medium" panose="020B0500000000000000" pitchFamily="50" charset="-128"/>
                        </a:rPr>
                        <a:t>経費（設備購入費及び設置工事費）の</a:t>
                      </a:r>
                      <a:r>
                        <a:rPr kumimoji="1" lang="en-US" altLang="ja-JP" sz="1300" dirty="0">
                          <a:latin typeface="游ゴシック Medium" panose="020B0500000000000000" pitchFamily="50" charset="-128"/>
                          <a:ea typeface="游ゴシック Medium" panose="020B0500000000000000" pitchFamily="50" charset="-128"/>
                        </a:rPr>
                        <a:t>1/2</a:t>
                      </a:r>
                    </a:p>
                    <a:p>
                      <a:pPr algn="ctr"/>
                      <a:r>
                        <a:rPr kumimoji="1" lang="en-US" altLang="ja-JP" sz="1300" dirty="0">
                          <a:latin typeface="游ゴシック Medium" panose="020B0500000000000000" pitchFamily="50" charset="-128"/>
                          <a:ea typeface="游ゴシック Medium" panose="020B0500000000000000" pitchFamily="50" charset="-128"/>
                        </a:rPr>
                        <a:t>(</a:t>
                      </a:r>
                      <a:r>
                        <a:rPr kumimoji="1" lang="ja-JP" altLang="en-US" sz="1300" dirty="0">
                          <a:latin typeface="游ゴシック Medium" panose="020B0500000000000000" pitchFamily="50" charset="-128"/>
                          <a:ea typeface="游ゴシック Medium" panose="020B0500000000000000" pitchFamily="50" charset="-128"/>
                        </a:rPr>
                        <a:t>上限</a:t>
                      </a:r>
                      <a:r>
                        <a:rPr kumimoji="1" lang="en-US" altLang="ja-JP" sz="1300" dirty="0">
                          <a:latin typeface="游ゴシック Medium" panose="020B0500000000000000" pitchFamily="50" charset="-128"/>
                          <a:ea typeface="游ゴシック Medium" panose="020B0500000000000000" pitchFamily="50" charset="-128"/>
                        </a:rPr>
                        <a:t>150</a:t>
                      </a:r>
                      <a:r>
                        <a:rPr kumimoji="1" lang="ja-JP" altLang="en-US" sz="1300" dirty="0">
                          <a:latin typeface="游ゴシック Medium" panose="020B0500000000000000" pitchFamily="50" charset="-128"/>
                          <a:ea typeface="游ゴシック Medium" panose="020B0500000000000000" pitchFamily="50" charset="-128"/>
                        </a:rPr>
                        <a:t>万円</a:t>
                      </a:r>
                      <a:r>
                        <a:rPr kumimoji="1" lang="en-US" altLang="ja-JP" sz="1300" dirty="0">
                          <a:latin typeface="游ゴシック Medium" panose="020B0500000000000000" pitchFamily="50" charset="-128"/>
                          <a:ea typeface="游ゴシック Medium" panose="020B0500000000000000" pitchFamily="50" charset="-128"/>
                        </a:rPr>
                        <a:t>)</a:t>
                      </a:r>
                      <a:endParaRPr kumimoji="1" lang="ja-JP" altLang="en-US" sz="1300" dirty="0">
                        <a:latin typeface="游ゴシック Medium" panose="020B0500000000000000" pitchFamily="50" charset="-128"/>
                        <a:ea typeface="游ゴシック Medium" panose="020B0500000000000000" pitchFamily="50" charset="-128"/>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kumimoji="1" lang="ja-JP" altLang="en-US"/>
                    </a:p>
                  </a:txBody>
                  <a:tcPr/>
                </a:tc>
                <a:tc>
                  <a:txBody>
                    <a:bodyPr/>
                    <a:lstStyle/>
                    <a:p>
                      <a:pPr marL="92075" indent="-92075" algn="l"/>
                      <a:r>
                        <a:rPr kumimoji="1" lang="ja-JP" altLang="en-US" sz="1050" dirty="0">
                          <a:latin typeface="游ゴシック Medium" panose="020B0500000000000000" pitchFamily="50" charset="-128"/>
                          <a:ea typeface="游ゴシック Medium" panose="020B0500000000000000" pitchFamily="50" charset="-128"/>
                        </a:rPr>
                        <a:t>・経産省補助金「高速道路</a:t>
                      </a:r>
                      <a:r>
                        <a:rPr kumimoji="1" lang="en-US" altLang="ja-JP" sz="1050" dirty="0">
                          <a:latin typeface="游ゴシック Medium" panose="020B0500000000000000" pitchFamily="50" charset="-128"/>
                          <a:ea typeface="游ゴシック Medium" panose="020B0500000000000000" pitchFamily="50" charset="-128"/>
                        </a:rPr>
                        <a:t>SA</a:t>
                      </a:r>
                      <a:r>
                        <a:rPr kumimoji="1" lang="ja-JP" altLang="en-US" sz="1050" dirty="0">
                          <a:latin typeface="游ゴシック Medium" panose="020B0500000000000000" pitchFamily="50" charset="-128"/>
                          <a:ea typeface="游ゴシック Medium" panose="020B0500000000000000" pitchFamily="50" charset="-128"/>
                        </a:rPr>
                        <a:t>・</a:t>
                      </a:r>
                      <a:r>
                        <a:rPr kumimoji="1" lang="en-US" altLang="ja-JP" sz="1050" dirty="0">
                          <a:latin typeface="游ゴシック Medium" panose="020B0500000000000000" pitchFamily="50" charset="-128"/>
                          <a:ea typeface="游ゴシック Medium" panose="020B0500000000000000" pitchFamily="50" charset="-128"/>
                        </a:rPr>
                        <a:t>PA</a:t>
                      </a:r>
                      <a:r>
                        <a:rPr kumimoji="1" lang="ja-JP" altLang="en-US" sz="1050" dirty="0">
                          <a:latin typeface="游ゴシック Medium" panose="020B0500000000000000" pitchFamily="50" charset="-128"/>
                          <a:ea typeface="游ゴシック Medium" panose="020B0500000000000000" pitchFamily="50" charset="-128"/>
                        </a:rPr>
                        <a:t>及び道の駅等への充電設備設置事業」の採択通知がないこと</a:t>
                      </a:r>
                      <a:endParaRPr kumimoji="1" lang="en-US" altLang="ja-JP" sz="1050" dirty="0">
                        <a:latin typeface="游ゴシック Medium" panose="020B0500000000000000" pitchFamily="50" charset="-128"/>
                        <a:ea typeface="游ゴシック Medium" panose="020B0500000000000000" pitchFamily="50" charset="-128"/>
                      </a:endParaRPr>
                    </a:p>
                    <a:p>
                      <a:pPr marL="92075" indent="-92075" algn="r"/>
                      <a:r>
                        <a:rPr kumimoji="1" lang="ja-JP" altLang="en-US" sz="1050" dirty="0">
                          <a:latin typeface="游ゴシック Medium" panose="020B0500000000000000" pitchFamily="50" charset="-128"/>
                          <a:ea typeface="游ゴシック Medium" panose="020B0500000000000000" pitchFamily="50" charset="-128"/>
                        </a:rPr>
                        <a:t>など</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202909005"/>
                  </a:ext>
                </a:extLst>
              </a:tr>
            </a:tbl>
          </a:graphicData>
        </a:graphic>
      </p:graphicFrame>
      <p:sp>
        <p:nvSpPr>
          <p:cNvPr id="16" name="正方形/長方形 15"/>
          <p:cNvSpPr/>
          <p:nvPr/>
        </p:nvSpPr>
        <p:spPr>
          <a:xfrm>
            <a:off x="6180466" y="421102"/>
            <a:ext cx="2987827" cy="369332"/>
          </a:xfrm>
          <a:prstGeom prst="rect">
            <a:avLst/>
          </a:prstGeom>
        </p:spPr>
        <p:txBody>
          <a:bodyPr wrap="square">
            <a:spAutoFit/>
          </a:bodyPr>
          <a:lstStyle/>
          <a:p>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一般社団法人次世代自動車振興センター</a:t>
            </a:r>
            <a:r>
              <a:rPr lang="en-US" altLang="ja-JP" sz="900" dirty="0">
                <a:latin typeface="HG丸ｺﾞｼｯｸM-PRO" panose="020F0600000000000000" pitchFamily="50" charset="-128"/>
                <a:ea typeface="HG丸ｺﾞｼｯｸM-PRO" panose="020F0600000000000000" pitchFamily="50" charset="-128"/>
              </a:rPr>
              <a:t>HP</a:t>
            </a:r>
            <a:br>
              <a:rPr lang="en-US" altLang="ja-JP" sz="900" dirty="0">
                <a:latin typeface="HG丸ｺﾞｼｯｸM-PRO" panose="020F0600000000000000" pitchFamily="50" charset="-128"/>
                <a:ea typeface="HG丸ｺﾞｼｯｸM-PRO" panose="020F0600000000000000" pitchFamily="50" charset="-128"/>
              </a:rPr>
            </a:br>
            <a:r>
              <a:rPr lang="ja-JP" altLang="en-US" sz="900" dirty="0">
                <a:latin typeface="HG丸ｺﾞｼｯｸM-PRO" panose="020F0600000000000000" pitchFamily="50" charset="-128"/>
                <a:ea typeface="HG丸ｺﾞｼｯｸM-PRO" panose="020F0600000000000000" pitchFamily="50" charset="-128"/>
              </a:rPr>
              <a:t>　「地方自治体の補助制度」掲載データより府調べ</a:t>
            </a:r>
          </a:p>
        </p:txBody>
      </p:sp>
      <p:sp>
        <p:nvSpPr>
          <p:cNvPr id="17" name="正方形/長方形 16"/>
          <p:cNvSpPr/>
          <p:nvPr/>
        </p:nvSpPr>
        <p:spPr>
          <a:xfrm>
            <a:off x="7029237" y="6571651"/>
            <a:ext cx="2151433" cy="230832"/>
          </a:xfrm>
          <a:prstGeom prst="rect">
            <a:avLst/>
          </a:prstGeom>
        </p:spPr>
        <p:txBody>
          <a:bodyPr wrap="square">
            <a:spAutoFit/>
          </a:bodyPr>
          <a:lstStyle/>
          <a:p>
            <a:r>
              <a:rPr lang="ja-JP" altLang="en-US" sz="900" dirty="0">
                <a:latin typeface="HG丸ｺﾞｼｯｸM-PRO" panose="020F0600000000000000" pitchFamily="50" charset="-128"/>
                <a:ea typeface="HG丸ｺﾞｼｯｸM-PRO" panose="020F0600000000000000" pitchFamily="50" charset="-128"/>
              </a:rPr>
              <a:t>（出典）県</a:t>
            </a:r>
            <a:r>
              <a:rPr lang="en-US" altLang="ja-JP" sz="900" dirty="0">
                <a:latin typeface="HG丸ｺﾞｼｯｸM-PRO" panose="020F0600000000000000" pitchFamily="50" charset="-128"/>
                <a:ea typeface="HG丸ｺﾞｼｯｸM-PRO" panose="020F0600000000000000" pitchFamily="50" charset="-128"/>
              </a:rPr>
              <a:t>HP</a:t>
            </a:r>
            <a:r>
              <a:rPr lang="ja-JP" altLang="en-US" sz="900" dirty="0">
                <a:latin typeface="HG丸ｺﾞｼｯｸM-PRO" panose="020F0600000000000000" pitchFamily="50" charset="-128"/>
                <a:ea typeface="HG丸ｺﾞｼｯｸM-PRO" panose="020F0600000000000000" pitchFamily="50" charset="-128"/>
              </a:rPr>
              <a:t>掲載資料より府作成</a:t>
            </a:r>
            <a:endParaRPr lang="en-US" altLang="ja-JP" sz="9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060616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22</a:t>
            </a:fld>
            <a:endParaRPr lang="ja-JP" altLang="en-US" dirty="0"/>
          </a:p>
        </p:txBody>
      </p:sp>
      <p:sp>
        <p:nvSpPr>
          <p:cNvPr id="17" name="テキスト ボックス 16">
            <a:extLst>
              <a:ext uri="{FF2B5EF4-FFF2-40B4-BE49-F238E27FC236}">
                <a16:creationId xmlns:a16="http://schemas.microsoft.com/office/drawing/2014/main" id="{8A16784B-6AED-4392-9DF7-AC3BF9776256}"/>
              </a:ext>
            </a:extLst>
          </p:cNvPr>
          <p:cNvSpPr txBox="1"/>
          <p:nvPr/>
        </p:nvSpPr>
        <p:spPr>
          <a:xfrm>
            <a:off x="0" y="-13648"/>
            <a:ext cx="7058147" cy="400110"/>
          </a:xfrm>
          <a:prstGeom prst="rect">
            <a:avLst/>
          </a:prstGeom>
          <a:noFill/>
        </p:spPr>
        <p:txBody>
          <a:bodyPr wrap="square" rtlCol="0">
            <a:spAutoFit/>
          </a:bodyPr>
          <a:lstStyle/>
          <a:p>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水素インフラ整備の推進</a:t>
            </a:r>
          </a:p>
        </p:txBody>
      </p:sp>
      <p:graphicFrame>
        <p:nvGraphicFramePr>
          <p:cNvPr id="8" name="表 7"/>
          <p:cNvGraphicFramePr>
            <a:graphicFrameLocks noGrp="1"/>
          </p:cNvGraphicFramePr>
          <p:nvPr>
            <p:extLst>
              <p:ext uri="{D42A27DB-BD31-4B8C-83A1-F6EECF244321}">
                <p14:modId xmlns:p14="http://schemas.microsoft.com/office/powerpoint/2010/main" val="4265571178"/>
              </p:ext>
            </p:extLst>
          </p:nvPr>
        </p:nvGraphicFramePr>
        <p:xfrm>
          <a:off x="312599" y="5732880"/>
          <a:ext cx="8473903" cy="936480"/>
        </p:xfrm>
        <a:graphic>
          <a:graphicData uri="http://schemas.openxmlformats.org/drawingml/2006/table">
            <a:tbl>
              <a:tblPr firstRow="1" bandRow="1">
                <a:tableStyleId>{2D5ABB26-0587-4C30-8999-92F81FD0307C}</a:tableStyleId>
              </a:tblPr>
              <a:tblGrid>
                <a:gridCol w="8473903">
                  <a:extLst>
                    <a:ext uri="{9D8B030D-6E8A-4147-A177-3AD203B41FA5}">
                      <a16:colId xmlns:a16="http://schemas.microsoft.com/office/drawing/2014/main" val="268226980"/>
                    </a:ext>
                  </a:extLst>
                </a:gridCol>
              </a:tblGrid>
              <a:tr h="173901">
                <a:tc>
                  <a:txBody>
                    <a:bodyPr/>
                    <a:lstStyle/>
                    <a:p>
                      <a:r>
                        <a:rPr kumimoji="1" lang="ja-JP" altLang="en-US" b="1" dirty="0">
                          <a:solidFill>
                            <a:schemeClr val="bg1">
                              <a:lumMod val="50000"/>
                            </a:schemeClr>
                          </a:solidFill>
                          <a:latin typeface="游ゴシック Medium" panose="020B0500000000000000" pitchFamily="50" charset="-128"/>
                          <a:ea typeface="游ゴシック Medium" panose="020B0500000000000000" pitchFamily="50" charset="-128"/>
                        </a:rPr>
                        <a:t>整備の方針</a:t>
                      </a:r>
                    </a:p>
                  </a:txBody>
                  <a:tcPr marL="36000" marR="36000" marT="36000" marB="36000">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673275385"/>
                  </a:ext>
                </a:extLst>
              </a:tr>
              <a:tr h="1156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700" b="0" dirty="0">
                          <a:solidFill>
                            <a:prstClr val="black"/>
                          </a:solidFill>
                          <a:latin typeface="游ゴシック Medium" panose="020B0500000000000000" pitchFamily="50" charset="-128"/>
                          <a:ea typeface="游ゴシック Medium" panose="020B0500000000000000" pitchFamily="50" charset="-128"/>
                        </a:rPr>
                        <a:t>●「大阪府内における水素ステーション整備計画」で</a:t>
                      </a:r>
                      <a:r>
                        <a:rPr lang="en-US" altLang="ja-JP" sz="1700" b="0" dirty="0">
                          <a:solidFill>
                            <a:prstClr val="black"/>
                          </a:solidFill>
                          <a:latin typeface="游ゴシック Medium" panose="020B0500000000000000" pitchFamily="50" charset="-128"/>
                          <a:ea typeface="游ゴシック Medium" panose="020B0500000000000000" pitchFamily="50" charset="-128"/>
                        </a:rPr>
                        <a:t>2025</a:t>
                      </a:r>
                      <a:r>
                        <a:rPr lang="ja-JP" altLang="en-US" sz="1700" b="0" dirty="0">
                          <a:solidFill>
                            <a:prstClr val="black"/>
                          </a:solidFill>
                          <a:latin typeface="游ゴシック Medium" panose="020B0500000000000000" pitchFamily="50" charset="-128"/>
                          <a:ea typeface="游ゴシック Medium" panose="020B0500000000000000" pitchFamily="50" charset="-128"/>
                        </a:rPr>
                        <a:t>年度までの整備目標として</a:t>
                      </a:r>
                      <a:r>
                        <a:rPr lang="en-US" altLang="ja-JP" sz="1700" b="0" dirty="0">
                          <a:solidFill>
                            <a:prstClr val="black"/>
                          </a:solidFill>
                          <a:latin typeface="游ゴシック Medium" panose="020B0500000000000000" pitchFamily="50" charset="-128"/>
                          <a:ea typeface="游ゴシック Medium" panose="020B0500000000000000" pitchFamily="50" charset="-128"/>
                        </a:rPr>
                        <a:t/>
                      </a:r>
                      <a:br>
                        <a:rPr lang="en-US" altLang="ja-JP" sz="1700" b="0" dirty="0">
                          <a:solidFill>
                            <a:prstClr val="black"/>
                          </a:solidFill>
                          <a:latin typeface="游ゴシック Medium" panose="020B0500000000000000" pitchFamily="50" charset="-128"/>
                          <a:ea typeface="游ゴシック Medium" panose="020B0500000000000000" pitchFamily="50" charset="-128"/>
                        </a:rPr>
                      </a:br>
                      <a:r>
                        <a:rPr lang="ja-JP" altLang="en-US" sz="1700" b="0" dirty="0">
                          <a:solidFill>
                            <a:prstClr val="black"/>
                          </a:solidFill>
                          <a:latin typeface="游ゴシック Medium" panose="020B0500000000000000" pitchFamily="50" charset="-128"/>
                          <a:ea typeface="游ゴシック Medium" panose="020B0500000000000000" pitchFamily="50" charset="-128"/>
                        </a:rPr>
                        <a:t>　いる</a:t>
                      </a:r>
                      <a:r>
                        <a:rPr lang="en-US" altLang="ja-JP" sz="1700" b="0" dirty="0">
                          <a:solidFill>
                            <a:prstClr val="black"/>
                          </a:solidFill>
                          <a:latin typeface="游ゴシック Medium" panose="020B0500000000000000" pitchFamily="50" charset="-128"/>
                          <a:ea typeface="游ゴシック Medium" panose="020B0500000000000000" pitchFamily="50" charset="-128"/>
                        </a:rPr>
                        <a:t>28</a:t>
                      </a:r>
                      <a:r>
                        <a:rPr lang="ja-JP" altLang="en-US" sz="1700" b="0" dirty="0">
                          <a:solidFill>
                            <a:prstClr val="black"/>
                          </a:solidFill>
                          <a:latin typeface="游ゴシック Medium" panose="020B0500000000000000" pitchFamily="50" charset="-128"/>
                          <a:ea typeface="游ゴシック Medium" panose="020B0500000000000000" pitchFamily="50" charset="-128"/>
                        </a:rPr>
                        <a:t>カ所について着実に整備を進める。</a:t>
                      </a:r>
                    </a:p>
                  </a:txBody>
                  <a:tcPr marL="36000" marR="36000" marT="36000" marB="36000">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1073094742"/>
                  </a:ext>
                </a:extLst>
              </a:tr>
            </a:tbl>
          </a:graphicData>
        </a:graphic>
      </p:graphicFrame>
      <p:sp>
        <p:nvSpPr>
          <p:cNvPr id="9" name="正方形/長方形 8"/>
          <p:cNvSpPr/>
          <p:nvPr/>
        </p:nvSpPr>
        <p:spPr>
          <a:xfrm>
            <a:off x="251519" y="548680"/>
            <a:ext cx="8640961" cy="11222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600" b="1" u="sng" dirty="0">
                <a:solidFill>
                  <a:schemeClr val="tx1"/>
                </a:solidFill>
                <a:latin typeface="Meiryo UI" panose="020B0604030504040204" pitchFamily="50" charset="-128"/>
                <a:ea typeface="Meiryo UI" panose="020B0604030504040204" pitchFamily="50" charset="-128"/>
              </a:rPr>
              <a:t>基本的な考え方</a:t>
            </a:r>
            <a:endParaRPr lang="en-US" altLang="ja-JP" sz="1600" b="1" u="sng" dirty="0">
              <a:solidFill>
                <a:schemeClr val="tx1"/>
              </a:solidFill>
              <a:latin typeface="Meiryo UI" panose="020B0604030504040204" pitchFamily="50" charset="-128"/>
              <a:ea typeface="Meiryo UI" panose="020B0604030504040204" pitchFamily="50" charset="-128"/>
            </a:endParaRPr>
          </a:p>
          <a:p>
            <a:pPr marL="355600" indent="-177800"/>
            <a:r>
              <a:rPr lang="ja-JP" altLang="en-US" sz="1600" dirty="0">
                <a:solidFill>
                  <a:schemeClr val="tx1"/>
                </a:solidFill>
                <a:latin typeface="Meiryo UI" panose="020B0604030504040204" pitchFamily="50" charset="-128"/>
                <a:ea typeface="Meiryo UI" panose="020B0604030504040204" pitchFamily="50" charset="-128"/>
              </a:rPr>
              <a:t>○国の「水素基本戦略」や「水素・燃料電池戦略ロードマップ」を踏まえて、官民一体となって整備を進めるとともに、府内の</a:t>
            </a:r>
            <a:r>
              <a:rPr lang="en-US" altLang="ja-JP" sz="1600" dirty="0">
                <a:solidFill>
                  <a:schemeClr val="tx1"/>
                </a:solidFill>
                <a:latin typeface="Meiryo UI" panose="020B0604030504040204" pitchFamily="50" charset="-128"/>
                <a:ea typeface="Meiryo UI" panose="020B0604030504040204" pitchFamily="50" charset="-128"/>
              </a:rPr>
              <a:t>FCV</a:t>
            </a:r>
            <a:r>
              <a:rPr lang="ja-JP" altLang="en-US" sz="1600" dirty="0">
                <a:solidFill>
                  <a:schemeClr val="tx1"/>
                </a:solidFill>
                <a:latin typeface="Meiryo UI" panose="020B0604030504040204" pitchFamily="50" charset="-128"/>
                <a:ea typeface="Meiryo UI" panose="020B0604030504040204" pitchFamily="50" charset="-128"/>
              </a:rPr>
              <a:t>や</a:t>
            </a:r>
            <a:r>
              <a:rPr lang="en-US" altLang="ja-JP" sz="1600" dirty="0">
                <a:solidFill>
                  <a:schemeClr val="tx1"/>
                </a:solidFill>
                <a:latin typeface="Meiryo UI" panose="020B0604030504040204" pitchFamily="50" charset="-128"/>
                <a:ea typeface="Meiryo UI" panose="020B0604030504040204" pitchFamily="50" charset="-128"/>
              </a:rPr>
              <a:t>FC</a:t>
            </a:r>
            <a:r>
              <a:rPr lang="ja-JP" altLang="en-US" sz="1600" dirty="0">
                <a:solidFill>
                  <a:schemeClr val="tx1"/>
                </a:solidFill>
                <a:latin typeface="Meiryo UI" panose="020B0604030504040204" pitchFamily="50" charset="-128"/>
                <a:ea typeface="Meiryo UI" panose="020B0604030504040204" pitchFamily="50" charset="-128"/>
              </a:rPr>
              <a:t>バスの普及を促進して水素利用を拡大し、水素ステーション事業の自立化</a:t>
            </a:r>
            <a:r>
              <a:rPr lang="ja-JP" altLang="en-US" sz="1600">
                <a:solidFill>
                  <a:schemeClr val="tx1"/>
                </a:solidFill>
                <a:latin typeface="Meiryo UI" panose="020B0604030504040204" pitchFamily="50" charset="-128"/>
                <a:ea typeface="Meiryo UI" panose="020B0604030504040204" pitchFamily="50" charset="-128"/>
              </a:rPr>
              <a:t>をめざす必要</a:t>
            </a:r>
            <a:r>
              <a:rPr lang="ja-JP" altLang="en-US" sz="1600" dirty="0">
                <a:solidFill>
                  <a:schemeClr val="tx1"/>
                </a:solidFill>
                <a:latin typeface="Meiryo UI" panose="020B0604030504040204" pitchFamily="50" charset="-128"/>
                <a:ea typeface="Meiryo UI" panose="020B0604030504040204" pitchFamily="50" charset="-128"/>
              </a:rPr>
              <a:t>がある。</a:t>
            </a:r>
          </a:p>
        </p:txBody>
      </p:sp>
      <p:sp>
        <p:nvSpPr>
          <p:cNvPr id="2"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 name="Rectangle 1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pSp>
        <p:nvGrpSpPr>
          <p:cNvPr id="26" name="グループ化 25"/>
          <p:cNvGrpSpPr/>
          <p:nvPr/>
        </p:nvGrpSpPr>
        <p:grpSpPr>
          <a:xfrm>
            <a:off x="4860032" y="2060848"/>
            <a:ext cx="4411669" cy="3098851"/>
            <a:chOff x="4984867" y="2185473"/>
            <a:chExt cx="4411669" cy="3098851"/>
          </a:xfrm>
        </p:grpSpPr>
        <p:sp>
          <p:nvSpPr>
            <p:cNvPr id="13" name="テキスト ボックス 11"/>
            <p:cNvSpPr txBox="1"/>
            <p:nvPr/>
          </p:nvSpPr>
          <p:spPr>
            <a:xfrm>
              <a:off x="6372200" y="5044929"/>
              <a:ext cx="3024336" cy="239395"/>
            </a:xfrm>
            <a:prstGeom prst="rect">
              <a:avLst/>
            </a:prstGeom>
            <a:noFill/>
          </p:spPr>
          <p:txBody>
            <a:bodyPr wrap="square" rtlCol="0">
              <a:noAutofit/>
            </a:bodyPr>
            <a:lstStyle/>
            <a:p>
              <a:pPr algn="ctr">
                <a:lnSpc>
                  <a:spcPts val="1200"/>
                </a:lnSpc>
                <a:spcAft>
                  <a:spcPts val="0"/>
                </a:spcAft>
              </a:pPr>
              <a:r>
                <a:rPr lang="ja-JP" altLang="en-US" sz="8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8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出典）一般社団法人次世代自動車振興センター</a:t>
              </a:r>
              <a:r>
                <a:rPr lang="ja-JP" altLang="en-US" sz="8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資料</a:t>
              </a:r>
              <a:endParaRPr 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nvGrpSpPr>
            <p:cNvPr id="25" name="グループ化 24"/>
            <p:cNvGrpSpPr/>
            <p:nvPr/>
          </p:nvGrpSpPr>
          <p:grpSpPr>
            <a:xfrm>
              <a:off x="4984867" y="2513000"/>
              <a:ext cx="4267653" cy="2758713"/>
              <a:chOff x="4984867" y="2563131"/>
              <a:chExt cx="4267653" cy="2758713"/>
            </a:xfrm>
          </p:grpSpPr>
          <p:pic>
            <p:nvPicPr>
              <p:cNvPr id="19" name="図 18"/>
              <p:cNvPicPr>
                <a:picLocks noChangeAspect="1"/>
              </p:cNvPicPr>
              <p:nvPr/>
            </p:nvPicPr>
            <p:blipFill rotWithShape="1">
              <a:blip r:embed="rId3" cstate="print">
                <a:extLst>
                  <a:ext uri="{28A0092B-C50C-407E-A947-70E740481C1C}">
                    <a14:useLocalDpi xmlns:a14="http://schemas.microsoft.com/office/drawing/2010/main" val="0"/>
                  </a:ext>
                </a:extLst>
              </a:blip>
              <a:srcRect r="26277"/>
              <a:stretch/>
            </p:blipFill>
            <p:spPr bwMode="auto">
              <a:xfrm>
                <a:off x="5084993" y="2563131"/>
                <a:ext cx="4095519" cy="2265865"/>
              </a:xfrm>
              <a:prstGeom prst="rect">
                <a:avLst/>
              </a:prstGeom>
              <a:noFill/>
              <a:ln>
                <a:noFill/>
              </a:ln>
            </p:spPr>
          </p:pic>
          <p:sp>
            <p:nvSpPr>
              <p:cNvPr id="20" name="テキスト ボックス 11"/>
              <p:cNvSpPr txBox="1"/>
              <p:nvPr/>
            </p:nvSpPr>
            <p:spPr>
              <a:xfrm>
                <a:off x="4984867" y="4795379"/>
                <a:ext cx="4267653" cy="526465"/>
              </a:xfrm>
              <a:prstGeom prst="rect">
                <a:avLst/>
              </a:prstGeom>
              <a:noFill/>
            </p:spPr>
            <p:txBody>
              <a:bodyPr wrap="square" rtlCol="0">
                <a:noAutofit/>
              </a:bodyPr>
              <a:lstStyle/>
              <a:p>
                <a:pPr algn="l">
                  <a:lnSpc>
                    <a:spcPts val="1000"/>
                  </a:lnSpc>
                  <a:spcAft>
                    <a:spcPts val="0"/>
                  </a:spcAft>
                </a:pPr>
                <a:r>
                  <a:rPr lang="ja-JP" sz="8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※：オンサイト…水素製造装置を敷地内に有する</a:t>
                </a:r>
                <a:endParaRPr 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ts val="1000"/>
                  </a:lnSpc>
                  <a:spcAft>
                    <a:spcPts val="0"/>
                  </a:spcAft>
                </a:pPr>
                <a:r>
                  <a:rPr lang="ja-JP" sz="8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800" kern="0" spc="26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移 動 式</a:t>
                </a:r>
                <a:r>
                  <a:rPr lang="ja-JP" sz="8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…充填性能に直接関わる設備を１の架台に搭載し移動可能なもの</a:t>
                </a:r>
                <a:endParaRPr 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sp>
          <p:nvSpPr>
            <p:cNvPr id="22" name="テキスト ボックス 24"/>
            <p:cNvSpPr txBox="1"/>
            <p:nvPr/>
          </p:nvSpPr>
          <p:spPr>
            <a:xfrm>
              <a:off x="5488249" y="2185473"/>
              <a:ext cx="3289006" cy="276999"/>
            </a:xfrm>
            <a:prstGeom prst="rect">
              <a:avLst/>
            </a:prstGeom>
            <a:noFill/>
          </p:spPr>
          <p:txBody>
            <a:bodyPr wrap="square" rtlCol="0">
              <a:spAutoFit/>
            </a:bodyPr>
            <a:lstStyle/>
            <a:p>
              <a:pPr algn="ctr">
                <a:spcAft>
                  <a:spcPts val="0"/>
                </a:spcAft>
              </a:pPr>
              <a:r>
                <a:rPr lang="ja-JP" altLang="en-US" sz="12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府内の水素</a:t>
              </a:r>
              <a:r>
                <a:rPr lang="ja-JP" sz="12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ステーション</a:t>
              </a:r>
              <a:endParaRPr 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grpSp>
        <p:nvGrpSpPr>
          <p:cNvPr id="3" name="グループ化 2"/>
          <p:cNvGrpSpPr/>
          <p:nvPr/>
        </p:nvGrpSpPr>
        <p:grpSpPr>
          <a:xfrm>
            <a:off x="189636" y="1923881"/>
            <a:ext cx="4598388" cy="3708716"/>
            <a:chOff x="189636" y="1923881"/>
            <a:chExt cx="4598388" cy="3708716"/>
          </a:xfrm>
        </p:grpSpPr>
        <p:grpSp>
          <p:nvGrpSpPr>
            <p:cNvPr id="16" name="グループ化 15"/>
            <p:cNvGrpSpPr/>
            <p:nvPr/>
          </p:nvGrpSpPr>
          <p:grpSpPr>
            <a:xfrm>
              <a:off x="333841" y="1923881"/>
              <a:ext cx="4454183" cy="3708716"/>
              <a:chOff x="333841" y="1923881"/>
              <a:chExt cx="4454183" cy="3708716"/>
            </a:xfrm>
          </p:grpSpPr>
          <p:grpSp>
            <p:nvGrpSpPr>
              <p:cNvPr id="15" name="グループ化 14"/>
              <p:cNvGrpSpPr/>
              <p:nvPr/>
            </p:nvGrpSpPr>
            <p:grpSpPr>
              <a:xfrm>
                <a:off x="333841" y="1923881"/>
                <a:ext cx="4454183" cy="3521343"/>
                <a:chOff x="261833" y="2020891"/>
                <a:chExt cx="4454183" cy="3521343"/>
              </a:xfrm>
            </p:grpSpPr>
            <p:sp>
              <p:nvSpPr>
                <p:cNvPr id="18" name="テキスト ボックス 24"/>
                <p:cNvSpPr txBox="1"/>
                <p:nvPr/>
              </p:nvSpPr>
              <p:spPr>
                <a:xfrm>
                  <a:off x="844421" y="5103652"/>
                  <a:ext cx="3289006" cy="438582"/>
                </a:xfrm>
                <a:prstGeom prst="rect">
                  <a:avLst/>
                </a:prstGeom>
                <a:noFill/>
              </p:spPr>
              <p:txBody>
                <a:bodyPr wrap="square" rtlCol="0">
                  <a:spAutoFit/>
                </a:bodyPr>
                <a:lstStyle/>
                <a:p>
                  <a:pPr algn="ctr">
                    <a:spcAft>
                      <a:spcPts val="0"/>
                    </a:spcAft>
                  </a:pPr>
                  <a:r>
                    <a:rPr lang="ja-JP" altLang="en-US" sz="12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府と近隣府県の</a:t>
                  </a:r>
                  <a:r>
                    <a:rPr lang="ja-JP" sz="12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水素ステーションの整備状況</a:t>
                  </a:r>
                  <a:endParaRPr lang="en-US" altLang="ja-JP" sz="105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ja-JP" sz="105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05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2021</a:t>
                  </a:r>
                  <a:r>
                    <a:rPr lang="ja-JP" sz="105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a:t>
                  </a:r>
                  <a:r>
                    <a:rPr lang="ja-JP" altLang="en-US" sz="105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６</a:t>
                  </a:r>
                  <a:r>
                    <a:rPr lang="ja-JP" altLang="en-US" sz="105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月</a:t>
                  </a:r>
                  <a:r>
                    <a:rPr lang="ja-JP" sz="105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現在）</a:t>
                  </a:r>
                  <a:endParaRPr 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nvGrpSpPr>
                <p:cNvPr id="14" name="グループ化 13"/>
                <p:cNvGrpSpPr/>
                <p:nvPr/>
              </p:nvGrpSpPr>
              <p:grpSpPr>
                <a:xfrm>
                  <a:off x="261833" y="2020891"/>
                  <a:ext cx="4454183" cy="3099749"/>
                  <a:chOff x="261833" y="2020891"/>
                  <a:chExt cx="4454183" cy="3099749"/>
                </a:xfrm>
              </p:grpSpPr>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61833" y="2020891"/>
                    <a:ext cx="2775895" cy="3099749"/>
                  </a:xfrm>
                  <a:prstGeom prst="rect">
                    <a:avLst/>
                  </a:prstGeom>
                </p:spPr>
              </p:pic>
              <p:sp>
                <p:nvSpPr>
                  <p:cNvPr id="11" name="正方形/長方形 10"/>
                  <p:cNvSpPr/>
                  <p:nvPr/>
                </p:nvSpPr>
                <p:spPr>
                  <a:xfrm>
                    <a:off x="3232286" y="2656494"/>
                    <a:ext cx="1483730" cy="1828543"/>
                  </a:xfrm>
                  <a:prstGeom prst="rect">
                    <a:avLst/>
                  </a:prstGeom>
                  <a:noFill/>
                  <a:ln w="222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游ゴシック Medium" panose="020B0500000000000000" pitchFamily="50" charset="-128"/>
                        <a:ea typeface="游ゴシック Medium" panose="020B0500000000000000" pitchFamily="50" charset="-128"/>
                      </a:rPr>
                      <a:t>大阪府内</a:t>
                    </a:r>
                    <a:r>
                      <a:rPr lang="ja-JP" altLang="en-US" b="1" dirty="0">
                        <a:solidFill>
                          <a:srgbClr val="00B0F0"/>
                        </a:solidFill>
                        <a:latin typeface="游ゴシック Medium" panose="020B0500000000000000" pitchFamily="50" charset="-128"/>
                        <a:ea typeface="游ゴシック Medium" panose="020B0500000000000000" pitchFamily="50" charset="-128"/>
                      </a:rPr>
                      <a:t>９</a:t>
                    </a:r>
                    <a:r>
                      <a:rPr lang="ja-JP" altLang="en-US" sz="1200" dirty="0">
                        <a:solidFill>
                          <a:schemeClr val="tx1"/>
                        </a:solidFill>
                        <a:latin typeface="游ゴシック Medium" panose="020B0500000000000000" pitchFamily="50" charset="-128"/>
                        <a:ea typeface="游ゴシック Medium" panose="020B0500000000000000" pitchFamily="50" charset="-128"/>
                      </a:rPr>
                      <a:t>箇所</a:t>
                    </a:r>
                    <a:endParaRPr lang="en-US" altLang="ja-JP" sz="1200" dirty="0">
                      <a:solidFill>
                        <a:schemeClr val="tx1"/>
                      </a:solidFill>
                      <a:latin typeface="游ゴシック Medium" panose="020B0500000000000000" pitchFamily="50" charset="-128"/>
                      <a:ea typeface="游ゴシック Medium" panose="020B0500000000000000" pitchFamily="50" charset="-128"/>
                    </a:endParaRPr>
                  </a:p>
                  <a:p>
                    <a:r>
                      <a:rPr kumimoji="1" lang="ja-JP" altLang="en-US" sz="1200" dirty="0">
                        <a:solidFill>
                          <a:schemeClr val="tx1"/>
                        </a:solidFill>
                        <a:latin typeface="游ゴシック Medium" panose="020B0500000000000000" pitchFamily="50" charset="-128"/>
                        <a:ea typeface="游ゴシック Medium" panose="020B0500000000000000" pitchFamily="50" charset="-128"/>
                      </a:rPr>
                      <a:t>京都府内</a:t>
                    </a:r>
                    <a:r>
                      <a:rPr kumimoji="1" lang="ja-JP" altLang="en-US" b="1" dirty="0">
                        <a:solidFill>
                          <a:srgbClr val="00B0F0"/>
                        </a:solidFill>
                        <a:latin typeface="游ゴシック Medium" panose="020B0500000000000000" pitchFamily="50" charset="-128"/>
                        <a:ea typeface="游ゴシック Medium" panose="020B0500000000000000" pitchFamily="50" charset="-128"/>
                      </a:rPr>
                      <a:t>３</a:t>
                    </a:r>
                    <a:r>
                      <a:rPr kumimoji="1" lang="ja-JP" altLang="en-US" sz="1200" dirty="0">
                        <a:solidFill>
                          <a:schemeClr val="tx1"/>
                        </a:solidFill>
                        <a:latin typeface="游ゴシック Medium" panose="020B0500000000000000" pitchFamily="50" charset="-128"/>
                        <a:ea typeface="游ゴシック Medium" panose="020B0500000000000000" pitchFamily="50" charset="-128"/>
                      </a:rPr>
                      <a:t>箇所</a:t>
                    </a:r>
                    <a:endParaRPr kumimoji="1" lang="en-US" altLang="ja-JP" sz="1200" dirty="0">
                      <a:solidFill>
                        <a:schemeClr val="tx1"/>
                      </a:solidFill>
                      <a:latin typeface="游ゴシック Medium" panose="020B0500000000000000" pitchFamily="50" charset="-128"/>
                      <a:ea typeface="游ゴシック Medium" panose="020B0500000000000000" pitchFamily="50" charset="-128"/>
                    </a:endParaRPr>
                  </a:p>
                  <a:p>
                    <a:r>
                      <a:rPr lang="ja-JP" altLang="en-US" sz="1200" dirty="0">
                        <a:solidFill>
                          <a:schemeClr val="tx1"/>
                        </a:solidFill>
                        <a:latin typeface="游ゴシック Medium" panose="020B0500000000000000" pitchFamily="50" charset="-128"/>
                        <a:ea typeface="游ゴシック Medium" panose="020B0500000000000000" pitchFamily="50" charset="-128"/>
                      </a:rPr>
                      <a:t>兵庫県内</a:t>
                    </a:r>
                    <a:r>
                      <a:rPr lang="ja-JP" altLang="en-US" b="1" dirty="0">
                        <a:solidFill>
                          <a:srgbClr val="00B0F0"/>
                        </a:solidFill>
                        <a:latin typeface="游ゴシック Medium" panose="020B0500000000000000" pitchFamily="50" charset="-128"/>
                        <a:ea typeface="游ゴシック Medium" panose="020B0500000000000000" pitchFamily="50" charset="-128"/>
                      </a:rPr>
                      <a:t>３</a:t>
                    </a:r>
                    <a:r>
                      <a:rPr lang="ja-JP" altLang="en-US" sz="1200" dirty="0">
                        <a:solidFill>
                          <a:schemeClr val="tx1"/>
                        </a:solidFill>
                        <a:latin typeface="游ゴシック Medium" panose="020B0500000000000000" pitchFamily="50" charset="-128"/>
                        <a:ea typeface="游ゴシック Medium" panose="020B0500000000000000" pitchFamily="50" charset="-128"/>
                      </a:rPr>
                      <a:t>箇所</a:t>
                    </a:r>
                    <a:endParaRPr lang="en-US" altLang="ja-JP" sz="1200" dirty="0">
                      <a:solidFill>
                        <a:schemeClr val="tx1"/>
                      </a:solidFill>
                      <a:latin typeface="游ゴシック Medium" panose="020B0500000000000000" pitchFamily="50" charset="-128"/>
                      <a:ea typeface="游ゴシック Medium" panose="020B0500000000000000" pitchFamily="50" charset="-128"/>
                    </a:endParaRPr>
                  </a:p>
                  <a:p>
                    <a:r>
                      <a:rPr kumimoji="1" lang="ja-JP" altLang="en-US" sz="1200" dirty="0">
                        <a:solidFill>
                          <a:schemeClr val="tx1"/>
                        </a:solidFill>
                        <a:latin typeface="游ゴシック Medium" panose="020B0500000000000000" pitchFamily="50" charset="-128"/>
                        <a:ea typeface="游ゴシック Medium" panose="020B0500000000000000" pitchFamily="50" charset="-128"/>
                      </a:rPr>
                      <a:t>滋賀県内</a:t>
                    </a:r>
                    <a:r>
                      <a:rPr kumimoji="1" lang="ja-JP" altLang="en-US" b="1" dirty="0">
                        <a:solidFill>
                          <a:srgbClr val="00B0F0"/>
                        </a:solidFill>
                        <a:latin typeface="游ゴシック Medium" panose="020B0500000000000000" pitchFamily="50" charset="-128"/>
                        <a:ea typeface="游ゴシック Medium" panose="020B0500000000000000" pitchFamily="50" charset="-128"/>
                      </a:rPr>
                      <a:t>１</a:t>
                    </a:r>
                    <a:r>
                      <a:rPr kumimoji="1" lang="ja-JP" altLang="en-US" sz="1200" dirty="0">
                        <a:solidFill>
                          <a:schemeClr val="tx1"/>
                        </a:solidFill>
                        <a:latin typeface="游ゴシック Medium" panose="020B0500000000000000" pitchFamily="50" charset="-128"/>
                        <a:ea typeface="游ゴシック Medium" panose="020B0500000000000000" pitchFamily="50" charset="-128"/>
                      </a:rPr>
                      <a:t>箇所</a:t>
                    </a:r>
                    <a:endParaRPr kumimoji="1" lang="en-US" altLang="ja-JP" sz="1200" dirty="0">
                      <a:solidFill>
                        <a:schemeClr val="tx1"/>
                      </a:solidFill>
                      <a:latin typeface="游ゴシック Medium" panose="020B0500000000000000" pitchFamily="50" charset="-128"/>
                      <a:ea typeface="游ゴシック Medium" panose="020B0500000000000000" pitchFamily="50" charset="-128"/>
                    </a:endParaRPr>
                  </a:p>
                  <a:p>
                    <a:r>
                      <a:rPr lang="ja-JP" altLang="en-US" sz="1200" dirty="0">
                        <a:solidFill>
                          <a:schemeClr val="tx1"/>
                        </a:solidFill>
                        <a:latin typeface="游ゴシック Medium" panose="020B0500000000000000" pitchFamily="50" charset="-128"/>
                        <a:ea typeface="游ゴシック Medium" panose="020B0500000000000000" pitchFamily="50" charset="-128"/>
                      </a:rPr>
                      <a:t>奈良県内</a:t>
                    </a:r>
                    <a:r>
                      <a:rPr lang="ja-JP" altLang="en-US" b="1" dirty="0">
                        <a:solidFill>
                          <a:srgbClr val="00B0F0"/>
                        </a:solidFill>
                        <a:latin typeface="游ゴシック Medium" panose="020B0500000000000000" pitchFamily="50" charset="-128"/>
                        <a:ea typeface="游ゴシック Medium" panose="020B0500000000000000" pitchFamily="50" charset="-128"/>
                      </a:rPr>
                      <a:t>１</a:t>
                    </a:r>
                    <a:r>
                      <a:rPr lang="ja-JP" altLang="en-US" sz="1200" dirty="0">
                        <a:solidFill>
                          <a:schemeClr val="tx1"/>
                        </a:solidFill>
                        <a:latin typeface="游ゴシック Medium" panose="020B0500000000000000" pitchFamily="50" charset="-128"/>
                        <a:ea typeface="游ゴシック Medium" panose="020B0500000000000000" pitchFamily="50" charset="-128"/>
                      </a:rPr>
                      <a:t>箇所</a:t>
                    </a:r>
                    <a:endParaRPr kumimoji="1" lang="en-US" altLang="ja-JP" sz="1200" dirty="0">
                      <a:solidFill>
                        <a:schemeClr val="tx1"/>
                      </a:solidFill>
                      <a:latin typeface="游ゴシック Medium" panose="020B0500000000000000" pitchFamily="50" charset="-128"/>
                      <a:ea typeface="游ゴシック Medium" panose="020B0500000000000000" pitchFamily="50" charset="-128"/>
                    </a:endParaRPr>
                  </a:p>
                  <a:p>
                    <a:r>
                      <a:rPr lang="ja-JP" altLang="en-US" sz="1200" dirty="0">
                        <a:solidFill>
                          <a:schemeClr val="tx1"/>
                        </a:solidFill>
                        <a:latin typeface="游ゴシック Medium" panose="020B0500000000000000" pitchFamily="50" charset="-128"/>
                        <a:ea typeface="游ゴシック Medium" panose="020B0500000000000000" pitchFamily="50" charset="-128"/>
                      </a:rPr>
                      <a:t>和歌山県内</a:t>
                    </a:r>
                    <a:r>
                      <a:rPr lang="ja-JP" altLang="en-US" b="1" dirty="0">
                        <a:solidFill>
                          <a:srgbClr val="00B0F0"/>
                        </a:solidFill>
                        <a:latin typeface="游ゴシック Medium" panose="020B0500000000000000" pitchFamily="50" charset="-128"/>
                        <a:ea typeface="游ゴシック Medium" panose="020B0500000000000000" pitchFamily="50" charset="-128"/>
                      </a:rPr>
                      <a:t>１</a:t>
                    </a:r>
                    <a:r>
                      <a:rPr lang="ja-JP" altLang="en-US" sz="1200" dirty="0">
                        <a:solidFill>
                          <a:schemeClr val="tx1"/>
                        </a:solidFill>
                        <a:latin typeface="游ゴシック Medium" panose="020B0500000000000000" pitchFamily="50" charset="-128"/>
                        <a:ea typeface="游ゴシック Medium" panose="020B0500000000000000" pitchFamily="50" charset="-128"/>
                      </a:rPr>
                      <a:t>箇所</a:t>
                    </a:r>
                    <a:endParaRPr kumimoji="1" lang="en-US" altLang="ja-JP" sz="1200" dirty="0">
                      <a:solidFill>
                        <a:schemeClr val="tx1"/>
                      </a:solidFill>
                      <a:latin typeface="游ゴシック Medium" panose="020B0500000000000000" pitchFamily="50" charset="-128"/>
                      <a:ea typeface="游ゴシック Medium" panose="020B0500000000000000" pitchFamily="50" charset="-128"/>
                    </a:endParaRPr>
                  </a:p>
                </p:txBody>
              </p:sp>
            </p:grpSp>
          </p:grpSp>
          <p:sp>
            <p:nvSpPr>
              <p:cNvPr id="24" name="テキスト ボックス 11"/>
              <p:cNvSpPr txBox="1"/>
              <p:nvPr/>
            </p:nvSpPr>
            <p:spPr>
              <a:xfrm>
                <a:off x="688724" y="5393202"/>
                <a:ext cx="3744416" cy="239395"/>
              </a:xfrm>
              <a:prstGeom prst="rect">
                <a:avLst/>
              </a:prstGeom>
              <a:noFill/>
            </p:spPr>
            <p:txBody>
              <a:bodyPr wrap="square" rtlCol="0">
                <a:noAutofit/>
              </a:bodyPr>
              <a:lstStyle/>
              <a:p>
                <a:pPr algn="r">
                  <a:lnSpc>
                    <a:spcPts val="1200"/>
                  </a:lnSpc>
                  <a:spcAft>
                    <a:spcPts val="0"/>
                  </a:spcAft>
                </a:pPr>
                <a:r>
                  <a:rPr lang="ja-JP" altLang="en-US" sz="8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8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出典）一般社団法人次世代自動車振興センター</a:t>
                </a:r>
                <a:r>
                  <a:rPr lang="en-US" altLang="ja-JP" sz="8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HP</a:t>
                </a:r>
                <a:r>
                  <a:rPr lang="ja-JP" altLang="en-US" sz="80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掲載情報より府作成</a:t>
                </a:r>
                <a:endParaRPr 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sp>
          <p:nvSpPr>
            <p:cNvPr id="21" name="テキスト ボックス 11"/>
            <p:cNvSpPr txBox="1"/>
            <p:nvPr/>
          </p:nvSpPr>
          <p:spPr>
            <a:xfrm>
              <a:off x="189636" y="2844737"/>
              <a:ext cx="904325" cy="342019"/>
            </a:xfrm>
            <a:prstGeom prst="rect">
              <a:avLst/>
            </a:prstGeom>
            <a:noFill/>
          </p:spPr>
          <p:txBody>
            <a:bodyPr wrap="square" rtlCol="0">
              <a:noAutofit/>
            </a:bodyPr>
            <a:lstStyle/>
            <a:p>
              <a:pPr>
                <a:lnSpc>
                  <a:spcPts val="800"/>
                </a:lnSpc>
                <a:spcAft>
                  <a:spcPts val="0"/>
                </a:spcAft>
              </a:pPr>
              <a:r>
                <a:rPr lang="ja-JP" altLang="en-US" sz="65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65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図外）１箇所</a:t>
              </a:r>
              <a:r>
                <a:rPr lang="en-US" altLang="ja-JP" sz="65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r>
              <a:br>
                <a:rPr lang="en-US" altLang="ja-JP" sz="65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br>
              <a:r>
                <a:rPr lang="ja-JP" altLang="en-US" sz="650"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兵庫県姫路市</a:t>
              </a:r>
              <a:endParaRPr lang="ja-JP" sz="6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spTree>
    <p:extLst>
      <p:ext uri="{BB962C8B-B14F-4D97-AF65-F5344CB8AC3E}">
        <p14:creationId xmlns:p14="http://schemas.microsoft.com/office/powerpoint/2010/main" val="1133323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23</a:t>
            </a:fld>
            <a:endParaRPr kumimoji="1" lang="ja-JP" altLang="en-US" dirty="0"/>
          </a:p>
        </p:txBody>
      </p:sp>
      <p:sp>
        <p:nvSpPr>
          <p:cNvPr id="3" name="テキスト ボックス 2">
            <a:extLst>
              <a:ext uri="{FF2B5EF4-FFF2-40B4-BE49-F238E27FC236}">
                <a16:creationId xmlns:a16="http://schemas.microsoft.com/office/drawing/2014/main" id="{8A16784B-6AED-4392-9DF7-AC3BF9776256}"/>
              </a:ext>
            </a:extLst>
          </p:cNvPr>
          <p:cNvSpPr txBox="1"/>
          <p:nvPr/>
        </p:nvSpPr>
        <p:spPr>
          <a:xfrm>
            <a:off x="0" y="-13648"/>
            <a:ext cx="7058147"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インフラ整備の方向性（案）まとめ</a:t>
            </a:r>
          </a:p>
        </p:txBody>
      </p:sp>
      <p:graphicFrame>
        <p:nvGraphicFramePr>
          <p:cNvPr id="8" name="表 7"/>
          <p:cNvGraphicFramePr>
            <a:graphicFrameLocks noGrp="1"/>
          </p:cNvGraphicFramePr>
          <p:nvPr>
            <p:extLst>
              <p:ext uri="{D42A27DB-BD31-4B8C-83A1-F6EECF244321}">
                <p14:modId xmlns:p14="http://schemas.microsoft.com/office/powerpoint/2010/main" val="569397760"/>
              </p:ext>
            </p:extLst>
          </p:nvPr>
        </p:nvGraphicFramePr>
        <p:xfrm>
          <a:off x="276672" y="555392"/>
          <a:ext cx="8590657" cy="1361440"/>
        </p:xfrm>
        <a:graphic>
          <a:graphicData uri="http://schemas.openxmlformats.org/drawingml/2006/table">
            <a:tbl>
              <a:tblPr firstRow="1" bandRow="1">
                <a:tableStyleId>{2D5ABB26-0587-4C30-8999-92F81FD0307C}</a:tableStyleId>
              </a:tblPr>
              <a:tblGrid>
                <a:gridCol w="936195">
                  <a:extLst>
                    <a:ext uri="{9D8B030D-6E8A-4147-A177-3AD203B41FA5}">
                      <a16:colId xmlns:a16="http://schemas.microsoft.com/office/drawing/2014/main" val="3040701353"/>
                    </a:ext>
                  </a:extLst>
                </a:gridCol>
                <a:gridCol w="7654462">
                  <a:extLst>
                    <a:ext uri="{9D8B030D-6E8A-4147-A177-3AD203B41FA5}">
                      <a16:colId xmlns:a16="http://schemas.microsoft.com/office/drawing/2014/main" val="3914591298"/>
                    </a:ext>
                  </a:extLst>
                </a:gridCol>
              </a:tblGrid>
              <a:tr h="1008112">
                <a:tc>
                  <a:txBody>
                    <a:bodyPr/>
                    <a:lstStyle/>
                    <a:p>
                      <a:pPr algn="ctr">
                        <a:spcAft>
                          <a:spcPts val="400"/>
                        </a:spcAft>
                      </a:pPr>
                      <a:r>
                        <a:rPr kumimoji="1" lang="ja-JP" altLang="en-US" sz="1800" b="1" dirty="0">
                          <a:solidFill>
                            <a:schemeClr val="bg1"/>
                          </a:solidFill>
                          <a:latin typeface="Meiryo UI" panose="020B0604030504040204" pitchFamily="50" charset="-128"/>
                          <a:ea typeface="Meiryo UI" panose="020B0604030504040204" pitchFamily="50" charset="-128"/>
                        </a:rPr>
                        <a:t>基礎</a:t>
                      </a:r>
                      <a:endParaRPr kumimoji="1" lang="en-US" altLang="ja-JP" sz="1800" b="1" dirty="0">
                        <a:solidFill>
                          <a:schemeClr val="bg1"/>
                        </a:solidFill>
                        <a:latin typeface="Meiryo UI" panose="020B0604030504040204" pitchFamily="50" charset="-128"/>
                        <a:ea typeface="Meiryo UI" panose="020B0604030504040204" pitchFamily="50" charset="-128"/>
                      </a:endParaRPr>
                    </a:p>
                    <a:p>
                      <a:pPr algn="ctr">
                        <a:spcAft>
                          <a:spcPts val="400"/>
                        </a:spcAft>
                      </a:pPr>
                      <a:r>
                        <a:rPr kumimoji="1" lang="ja-JP" altLang="en-US" sz="1800" b="1" dirty="0">
                          <a:solidFill>
                            <a:schemeClr val="bg1"/>
                          </a:solidFill>
                          <a:latin typeface="Meiryo UI" panose="020B0604030504040204" pitchFamily="50" charset="-128"/>
                          <a:ea typeface="Meiryo UI" panose="020B0604030504040204" pitchFamily="50" charset="-128"/>
                        </a:rPr>
                        <a:t>充電</a:t>
                      </a: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75000"/>
                      </a:schemeClr>
                    </a:solidFill>
                  </a:tcPr>
                </a:tc>
                <a:tc>
                  <a:txBody>
                    <a:bodyPr/>
                    <a:lstStyle/>
                    <a:p>
                      <a:pPr>
                        <a:spcAft>
                          <a:spcPts val="400"/>
                        </a:spcAft>
                      </a:pPr>
                      <a:r>
                        <a:rPr kumimoji="1" lang="ja-JP" altLang="en-US" sz="1600" b="0" dirty="0">
                          <a:latin typeface="Meiryo UI" panose="020B0604030504040204" pitchFamily="50" charset="-128"/>
                          <a:ea typeface="Meiryo UI" panose="020B0604030504040204" pitchFamily="50" charset="-128"/>
                        </a:rPr>
                        <a:t>○集合住宅の居住者が所有する</a:t>
                      </a:r>
                      <a:r>
                        <a:rPr kumimoji="1" lang="en-US" altLang="ja-JP" sz="1600" b="0" dirty="0">
                          <a:latin typeface="Meiryo UI" panose="020B0604030504040204" pitchFamily="50" charset="-128"/>
                          <a:ea typeface="Meiryo UI" panose="020B0604030504040204" pitchFamily="50" charset="-128"/>
                        </a:rPr>
                        <a:t>EV</a:t>
                      </a:r>
                      <a:r>
                        <a:rPr kumimoji="1" lang="ja-JP" altLang="en-US" sz="1600" b="0" dirty="0">
                          <a:latin typeface="Meiryo UI" panose="020B0604030504040204" pitchFamily="50" charset="-128"/>
                          <a:ea typeface="Meiryo UI" panose="020B0604030504040204" pitchFamily="50" charset="-128"/>
                        </a:rPr>
                        <a:t>・</a:t>
                      </a:r>
                      <a:r>
                        <a:rPr kumimoji="1" lang="en-US" altLang="ja-JP" sz="1600" b="0" dirty="0">
                          <a:latin typeface="Meiryo UI" panose="020B0604030504040204" pitchFamily="50" charset="-128"/>
                          <a:ea typeface="Meiryo UI" panose="020B0604030504040204" pitchFamily="50" charset="-128"/>
                        </a:rPr>
                        <a:t>PHV</a:t>
                      </a:r>
                      <a:r>
                        <a:rPr kumimoji="1" lang="ja-JP" altLang="en-US" sz="1600" b="0" dirty="0">
                          <a:latin typeface="Meiryo UI" panose="020B0604030504040204" pitchFamily="50" charset="-128"/>
                          <a:ea typeface="Meiryo UI" panose="020B0604030504040204" pitchFamily="50" charset="-128"/>
                        </a:rPr>
                        <a:t>について、充電設備を利用しやすい環境の整備</a:t>
                      </a:r>
                      <a:r>
                        <a:rPr kumimoji="1" lang="en-US" altLang="ja-JP" sz="1600" b="0" dirty="0">
                          <a:latin typeface="Meiryo UI" panose="020B0604030504040204" pitchFamily="50" charset="-128"/>
                          <a:ea typeface="Meiryo UI" panose="020B0604030504040204" pitchFamily="50" charset="-128"/>
                        </a:rPr>
                        <a:t/>
                      </a:r>
                      <a:br>
                        <a:rPr kumimoji="1" lang="en-US" altLang="ja-JP" sz="1600" b="0" dirty="0">
                          <a:latin typeface="Meiryo UI" panose="020B0604030504040204" pitchFamily="50" charset="-128"/>
                          <a:ea typeface="Meiryo UI" panose="020B0604030504040204" pitchFamily="50" charset="-128"/>
                        </a:rPr>
                      </a:br>
                      <a:r>
                        <a:rPr kumimoji="1" lang="ja-JP" altLang="en-US" sz="1600" b="0" dirty="0">
                          <a:latin typeface="Meiryo UI" panose="020B0604030504040204" pitchFamily="50" charset="-128"/>
                          <a:ea typeface="Meiryo UI" panose="020B0604030504040204" pitchFamily="50" charset="-128"/>
                        </a:rPr>
                        <a:t>　が必要。</a:t>
                      </a:r>
                      <a:endParaRPr kumimoji="1" lang="en-US" altLang="ja-JP" sz="1600" b="0" dirty="0">
                        <a:latin typeface="Meiryo UI" panose="020B0604030504040204" pitchFamily="50" charset="-128"/>
                        <a:ea typeface="Meiryo UI" panose="020B0604030504040204" pitchFamily="50" charset="-128"/>
                      </a:endParaRPr>
                    </a:p>
                    <a:p>
                      <a:pPr marL="252000" indent="-432000">
                        <a:spcAft>
                          <a:spcPts val="400"/>
                        </a:spcAft>
                      </a:pPr>
                      <a:r>
                        <a:rPr kumimoji="1" lang="ja-JP" altLang="en-US" sz="1600" b="0" dirty="0">
                          <a:latin typeface="Meiryo UI" panose="020B0604030504040204" pitchFamily="50" charset="-128"/>
                          <a:ea typeface="Meiryo UI" panose="020B0604030504040204" pitchFamily="50" charset="-128"/>
                        </a:rPr>
                        <a:t>　・集合住宅の駐車場での充電設備の導入を促進することが望ましいが、集合住宅周辺に設置された充電設備を基礎充電の代替としても利用できるよう、</a:t>
                      </a:r>
                      <a:r>
                        <a:rPr kumimoji="1" lang="ja-JP" altLang="en-US" sz="1600" b="1" dirty="0">
                          <a:solidFill>
                            <a:srgbClr val="E46C0A"/>
                          </a:solidFill>
                          <a:latin typeface="Meiryo UI" panose="020B0604030504040204" pitchFamily="50" charset="-128"/>
                          <a:ea typeface="Meiryo UI" panose="020B0604030504040204" pitchFamily="50" charset="-128"/>
                        </a:rPr>
                        <a:t>パブリック充電（目的地充電・経路充電）の充実を図る</a:t>
                      </a:r>
                      <a:r>
                        <a:rPr kumimoji="1" lang="ja-JP" altLang="en-US" sz="1600" dirty="0">
                          <a:latin typeface="Meiryo UI" panose="020B0604030504040204" pitchFamily="50" charset="-128"/>
                          <a:ea typeface="Meiryo UI" panose="020B0604030504040204" pitchFamily="50" charset="-128"/>
                        </a:rPr>
                        <a:t>ことが適当。</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701637269"/>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1790738826"/>
              </p:ext>
            </p:extLst>
          </p:nvPr>
        </p:nvGraphicFramePr>
        <p:xfrm>
          <a:off x="276672" y="2050792"/>
          <a:ext cx="8590657" cy="1412240"/>
        </p:xfrm>
        <a:graphic>
          <a:graphicData uri="http://schemas.openxmlformats.org/drawingml/2006/table">
            <a:tbl>
              <a:tblPr firstRow="1" bandRow="1">
                <a:tableStyleId>{2D5ABB26-0587-4C30-8999-92F81FD0307C}</a:tableStyleId>
              </a:tblPr>
              <a:tblGrid>
                <a:gridCol w="936195">
                  <a:extLst>
                    <a:ext uri="{9D8B030D-6E8A-4147-A177-3AD203B41FA5}">
                      <a16:colId xmlns:a16="http://schemas.microsoft.com/office/drawing/2014/main" val="3040701353"/>
                    </a:ext>
                  </a:extLst>
                </a:gridCol>
                <a:gridCol w="7654462">
                  <a:extLst>
                    <a:ext uri="{9D8B030D-6E8A-4147-A177-3AD203B41FA5}">
                      <a16:colId xmlns:a16="http://schemas.microsoft.com/office/drawing/2014/main" val="3914591298"/>
                    </a:ext>
                  </a:extLst>
                </a:gridCol>
              </a:tblGrid>
              <a:tr h="1210258">
                <a:tc>
                  <a:txBody>
                    <a:bodyPr/>
                    <a:lstStyle/>
                    <a:p>
                      <a:pPr algn="ctr">
                        <a:spcAft>
                          <a:spcPts val="400"/>
                        </a:spcAft>
                      </a:pPr>
                      <a:r>
                        <a:rPr kumimoji="1" lang="ja-JP" altLang="en-US" sz="1800" b="1" dirty="0">
                          <a:solidFill>
                            <a:schemeClr val="bg1"/>
                          </a:solidFill>
                          <a:latin typeface="Meiryo UI" panose="020B0604030504040204" pitchFamily="50" charset="-128"/>
                          <a:ea typeface="Meiryo UI" panose="020B0604030504040204" pitchFamily="50" charset="-128"/>
                        </a:rPr>
                        <a:t>目的地</a:t>
                      </a:r>
                      <a:endParaRPr kumimoji="1" lang="en-US" altLang="ja-JP" sz="1800" b="1" dirty="0">
                        <a:solidFill>
                          <a:schemeClr val="bg1"/>
                        </a:solidFill>
                        <a:latin typeface="Meiryo UI" panose="020B0604030504040204" pitchFamily="50" charset="-128"/>
                        <a:ea typeface="Meiryo UI" panose="020B0604030504040204" pitchFamily="50" charset="-128"/>
                      </a:endParaRPr>
                    </a:p>
                    <a:p>
                      <a:pPr algn="ctr">
                        <a:spcAft>
                          <a:spcPts val="400"/>
                        </a:spcAft>
                      </a:pPr>
                      <a:r>
                        <a:rPr kumimoji="1" lang="ja-JP" altLang="en-US" sz="1800" b="1" dirty="0">
                          <a:solidFill>
                            <a:schemeClr val="bg1"/>
                          </a:solidFill>
                          <a:latin typeface="Meiryo UI" panose="020B0604030504040204" pitchFamily="50" charset="-128"/>
                          <a:ea typeface="Meiryo UI" panose="020B0604030504040204" pitchFamily="50" charset="-128"/>
                        </a:rPr>
                        <a:t>充電</a:t>
                      </a: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75000"/>
                      </a:schemeClr>
                    </a:solidFill>
                  </a:tcPr>
                </a:tc>
                <a:tc>
                  <a:txBody>
                    <a:bodyPr/>
                    <a:lstStyle/>
                    <a:p>
                      <a:pPr marL="180000" indent="-457200">
                        <a:spcAft>
                          <a:spcPts val="400"/>
                        </a:spcAft>
                      </a:pPr>
                      <a:r>
                        <a:rPr kumimoji="1" lang="ja-JP" altLang="en-US" sz="1600" dirty="0">
                          <a:latin typeface="Meiryo UI" panose="020B0604030504040204" pitchFamily="50" charset="-128"/>
                          <a:ea typeface="Meiryo UI" panose="020B0604030504040204" pitchFamily="50" charset="-128"/>
                        </a:rPr>
                        <a:t>○数時間程度駐車する集客施設等の駐車場において、</a:t>
                      </a:r>
                      <a:r>
                        <a:rPr kumimoji="1" lang="ja-JP" altLang="en-US" sz="1600" b="0" i="0" dirty="0">
                          <a:latin typeface="Meiryo UI" panose="020B0604030504040204" pitchFamily="50" charset="-128"/>
                          <a:ea typeface="Meiryo UI" panose="020B0604030504040204" pitchFamily="50" charset="-128"/>
                        </a:rPr>
                        <a:t>駐車時間を活用した継ぎ足し充電を目的として充電設備を設置することが必要。</a:t>
                      </a:r>
                      <a:endParaRPr kumimoji="1" lang="en-US" altLang="ja-JP" sz="1600" b="0" i="0" dirty="0">
                        <a:latin typeface="Meiryo UI" panose="020B0604030504040204" pitchFamily="50" charset="-128"/>
                        <a:ea typeface="Meiryo UI" panose="020B0604030504040204" pitchFamily="50" charset="-128"/>
                      </a:endParaRPr>
                    </a:p>
                    <a:p>
                      <a:pPr marL="180000" indent="-457200">
                        <a:spcAft>
                          <a:spcPts val="400"/>
                        </a:spcAft>
                      </a:pPr>
                      <a:r>
                        <a:rPr kumimoji="1" lang="ja-JP" altLang="en-US" sz="1600" b="0" i="0" dirty="0">
                          <a:latin typeface="Meiryo UI" panose="020B0604030504040204" pitchFamily="50" charset="-128"/>
                          <a:ea typeface="Meiryo UI" panose="020B0604030504040204" pitchFamily="50" charset="-128"/>
                        </a:rPr>
                        <a:t>○自宅で基礎充電できない</a:t>
                      </a:r>
                      <a:r>
                        <a:rPr kumimoji="1" lang="en-US" altLang="ja-JP" sz="1600" b="0" i="0" dirty="0">
                          <a:latin typeface="Meiryo UI" panose="020B0604030504040204" pitchFamily="50" charset="-128"/>
                          <a:ea typeface="Meiryo UI" panose="020B0604030504040204" pitchFamily="50" charset="-128"/>
                        </a:rPr>
                        <a:t>EV</a:t>
                      </a:r>
                      <a:r>
                        <a:rPr kumimoji="1" lang="ja-JP" altLang="en-US" sz="1600" b="0" i="0" dirty="0">
                          <a:latin typeface="Meiryo UI" panose="020B0604030504040204" pitchFamily="50" charset="-128"/>
                          <a:ea typeface="Meiryo UI" panose="020B0604030504040204" pitchFamily="50" charset="-128"/>
                        </a:rPr>
                        <a:t>・</a:t>
                      </a:r>
                      <a:r>
                        <a:rPr kumimoji="1" lang="en-US" altLang="ja-JP" sz="1600" b="0" i="0" dirty="0">
                          <a:latin typeface="Meiryo UI" panose="020B0604030504040204" pitchFamily="50" charset="-128"/>
                          <a:ea typeface="Meiryo UI" panose="020B0604030504040204" pitchFamily="50" charset="-128"/>
                        </a:rPr>
                        <a:t>PHV</a:t>
                      </a:r>
                      <a:r>
                        <a:rPr kumimoji="1" lang="ja-JP" altLang="en-US" sz="1600" b="0" i="0" dirty="0">
                          <a:latin typeface="Meiryo UI" panose="020B0604030504040204" pitchFamily="50" charset="-128"/>
                          <a:ea typeface="Meiryo UI" panose="020B0604030504040204" pitchFamily="50" charset="-128"/>
                        </a:rPr>
                        <a:t>が</a:t>
                      </a:r>
                      <a:r>
                        <a:rPr kumimoji="1" lang="ja-JP" altLang="en-US" sz="1600" b="1" dirty="0">
                          <a:solidFill>
                            <a:srgbClr val="E46C0A"/>
                          </a:solidFill>
                          <a:latin typeface="Meiryo UI" panose="020B0604030504040204" pitchFamily="50" charset="-128"/>
                          <a:ea typeface="Meiryo UI" panose="020B0604030504040204" pitchFamily="50" charset="-128"/>
                        </a:rPr>
                        <a:t>長時間駐車する場所において、基礎充電の代替として利用できる充電設備の設置</a:t>
                      </a:r>
                      <a:r>
                        <a:rPr kumimoji="1" lang="ja-JP" altLang="en-US" sz="1600" b="0" dirty="0">
                          <a:latin typeface="Meiryo UI" panose="020B0604030504040204" pitchFamily="50" charset="-128"/>
                          <a:ea typeface="Meiryo UI" panose="020B0604030504040204" pitchFamily="50" charset="-128"/>
                        </a:rPr>
                        <a:t>を促進することが適当。</a:t>
                      </a:r>
                      <a:endParaRPr kumimoji="1" lang="en-US" altLang="ja-JP" sz="1600" b="0" dirty="0">
                        <a:latin typeface="Meiryo UI" panose="020B0604030504040204" pitchFamily="50" charset="-128"/>
                        <a:ea typeface="Meiryo UI" panose="020B0604030504040204" pitchFamily="50" charset="-128"/>
                      </a:endParaRPr>
                    </a:p>
                    <a:p>
                      <a:pPr marL="180000" marR="0" lvl="0" indent="-457200" algn="l" defTabSz="914400" rtl="0" eaLnBrk="1" fontAlgn="auto" latinLnBrk="0" hangingPunct="1">
                        <a:lnSpc>
                          <a:spcPct val="100000"/>
                        </a:lnSpc>
                        <a:spcBef>
                          <a:spcPts val="0"/>
                        </a:spcBef>
                        <a:spcAft>
                          <a:spcPts val="400"/>
                        </a:spcAft>
                        <a:buClrTx/>
                        <a:buSzTx/>
                        <a:buFontTx/>
                        <a:buNone/>
                        <a:tabLst/>
                        <a:defRPr/>
                      </a:pPr>
                      <a:r>
                        <a:rPr kumimoji="1" lang="ja-JP" altLang="en-US" sz="1600" b="0" dirty="0">
                          <a:latin typeface="Meiryo UI" panose="020B0604030504040204" pitchFamily="50" charset="-128"/>
                          <a:ea typeface="Meiryo UI" panose="020B0604030504040204" pitchFamily="50" charset="-128"/>
                        </a:rPr>
                        <a:t>　・充電待ち解消のため複数台の導入を推進していくことが適当。</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701637269"/>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600092549"/>
              </p:ext>
            </p:extLst>
          </p:nvPr>
        </p:nvGraphicFramePr>
        <p:xfrm>
          <a:off x="276672" y="3596992"/>
          <a:ext cx="8590657" cy="1066800"/>
        </p:xfrm>
        <a:graphic>
          <a:graphicData uri="http://schemas.openxmlformats.org/drawingml/2006/table">
            <a:tbl>
              <a:tblPr firstRow="1" bandRow="1">
                <a:tableStyleId>{2D5ABB26-0587-4C30-8999-92F81FD0307C}</a:tableStyleId>
              </a:tblPr>
              <a:tblGrid>
                <a:gridCol w="936195">
                  <a:extLst>
                    <a:ext uri="{9D8B030D-6E8A-4147-A177-3AD203B41FA5}">
                      <a16:colId xmlns:a16="http://schemas.microsoft.com/office/drawing/2014/main" val="3040701353"/>
                    </a:ext>
                  </a:extLst>
                </a:gridCol>
                <a:gridCol w="7654462">
                  <a:extLst>
                    <a:ext uri="{9D8B030D-6E8A-4147-A177-3AD203B41FA5}">
                      <a16:colId xmlns:a16="http://schemas.microsoft.com/office/drawing/2014/main" val="3914591298"/>
                    </a:ext>
                  </a:extLst>
                </a:gridCol>
              </a:tblGrid>
              <a:tr h="670982">
                <a:tc>
                  <a:txBody>
                    <a:bodyPr/>
                    <a:lstStyle/>
                    <a:p>
                      <a:pPr algn="ctr">
                        <a:spcAft>
                          <a:spcPts val="400"/>
                        </a:spcAft>
                      </a:pPr>
                      <a:r>
                        <a:rPr kumimoji="1" lang="ja-JP" altLang="en-US" sz="1800" b="1" dirty="0">
                          <a:solidFill>
                            <a:schemeClr val="bg1"/>
                          </a:solidFill>
                          <a:latin typeface="Meiryo UI" panose="020B0604030504040204" pitchFamily="50" charset="-128"/>
                          <a:ea typeface="Meiryo UI" panose="020B0604030504040204" pitchFamily="50" charset="-128"/>
                        </a:rPr>
                        <a:t>経路</a:t>
                      </a:r>
                      <a:endParaRPr kumimoji="1" lang="en-US" altLang="ja-JP" sz="1800" b="1" dirty="0">
                        <a:solidFill>
                          <a:schemeClr val="bg1"/>
                        </a:solidFill>
                        <a:latin typeface="Meiryo UI" panose="020B0604030504040204" pitchFamily="50" charset="-128"/>
                        <a:ea typeface="Meiryo UI" panose="020B0604030504040204" pitchFamily="50" charset="-128"/>
                      </a:endParaRPr>
                    </a:p>
                    <a:p>
                      <a:pPr algn="ctr">
                        <a:spcAft>
                          <a:spcPts val="400"/>
                        </a:spcAft>
                      </a:pPr>
                      <a:r>
                        <a:rPr kumimoji="1" lang="ja-JP" altLang="en-US" sz="1800" b="1" dirty="0">
                          <a:solidFill>
                            <a:schemeClr val="bg1"/>
                          </a:solidFill>
                          <a:latin typeface="Meiryo UI" panose="020B0604030504040204" pitchFamily="50" charset="-128"/>
                          <a:ea typeface="Meiryo UI" panose="020B0604030504040204" pitchFamily="50" charset="-128"/>
                        </a:rPr>
                        <a:t>充電</a:t>
                      </a: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75000"/>
                      </a:schemeClr>
                    </a:solidFill>
                  </a:tcPr>
                </a:tc>
                <a:tc>
                  <a:txBody>
                    <a:bodyPr/>
                    <a:lstStyle/>
                    <a:p>
                      <a:pPr marL="180000" indent="-457200">
                        <a:spcAft>
                          <a:spcPts val="400"/>
                        </a:spcAft>
                      </a:pPr>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EV</a:t>
                      </a:r>
                      <a:r>
                        <a:rPr kumimoji="1" lang="ja-JP" altLang="en-US" sz="1600" dirty="0">
                          <a:latin typeface="Meiryo UI" panose="020B0604030504040204" pitchFamily="50" charset="-128"/>
                          <a:ea typeface="Meiryo UI" panose="020B0604030504040204" pitchFamily="50" charset="-128"/>
                        </a:rPr>
                        <a:t>等の充電走行距離の改善により、経路充電としての充電の必要回数は低下すると考えられる。</a:t>
                      </a:r>
                      <a:br>
                        <a:rPr kumimoji="1" lang="ja-JP" altLang="en-US" sz="1600" dirty="0">
                          <a:latin typeface="Meiryo UI" panose="020B0604030504040204" pitchFamily="50" charset="-128"/>
                          <a:ea typeface="Meiryo UI" panose="020B0604030504040204" pitchFamily="50" charset="-128"/>
                        </a:rPr>
                      </a:br>
                      <a:r>
                        <a:rPr kumimoji="1" lang="ja-JP" altLang="en-US" sz="1600" b="1" dirty="0">
                          <a:solidFill>
                            <a:srgbClr val="E46C0A"/>
                          </a:solidFill>
                          <a:latin typeface="Meiryo UI" panose="020B0604030504040204" pitchFamily="50" charset="-128"/>
                          <a:ea typeface="Meiryo UI" panose="020B0604030504040204" pitchFamily="50" charset="-128"/>
                        </a:rPr>
                        <a:t>目的地充電として利用する施設において、</a:t>
                      </a:r>
                      <a:r>
                        <a:rPr kumimoji="1" lang="ja-JP" altLang="en-US" sz="1600" b="0" dirty="0">
                          <a:latin typeface="Meiryo UI" panose="020B0604030504040204" pitchFamily="50" charset="-128"/>
                          <a:ea typeface="Meiryo UI" panose="020B0604030504040204" pitchFamily="50" charset="-128"/>
                        </a:rPr>
                        <a:t>急速充電設備等の拡充を図ることで、</a:t>
                      </a:r>
                      <a:r>
                        <a:rPr kumimoji="1" lang="ja-JP" altLang="en-US" sz="1600" b="1" dirty="0">
                          <a:solidFill>
                            <a:srgbClr val="E46C0A"/>
                          </a:solidFill>
                          <a:latin typeface="Meiryo UI" panose="020B0604030504040204" pitchFamily="50" charset="-128"/>
                          <a:ea typeface="Meiryo UI" panose="020B0604030504040204" pitchFamily="50" charset="-128"/>
                        </a:rPr>
                        <a:t>経路充電としても利用できるよう環境を整備</a:t>
                      </a:r>
                      <a:r>
                        <a:rPr kumimoji="1" lang="ja-JP" altLang="en-US" sz="1600" dirty="0">
                          <a:latin typeface="Meiryo UI" panose="020B0604030504040204" pitchFamily="50" charset="-128"/>
                          <a:ea typeface="Meiryo UI" panose="020B0604030504040204" pitchFamily="50" charset="-128"/>
                        </a:rPr>
                        <a:t>することが適当。</a:t>
                      </a:r>
                      <a:endParaRPr kumimoji="1" lang="en-US" altLang="ja-JP" sz="1600" dirty="0">
                        <a:latin typeface="Meiryo UI" panose="020B0604030504040204" pitchFamily="50" charset="-128"/>
                        <a:ea typeface="Meiryo UI" panose="020B0604030504040204" pitchFamily="50" charset="-128"/>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701637269"/>
                  </a:ext>
                </a:extLst>
              </a:tr>
            </a:tbl>
          </a:graphicData>
        </a:graphic>
      </p:graphicFrame>
      <p:grpSp>
        <p:nvGrpSpPr>
          <p:cNvPr id="5" name="グループ化 4"/>
          <p:cNvGrpSpPr/>
          <p:nvPr/>
        </p:nvGrpSpPr>
        <p:grpSpPr>
          <a:xfrm>
            <a:off x="143508" y="4946392"/>
            <a:ext cx="8856984" cy="1569660"/>
            <a:chOff x="220816" y="4797152"/>
            <a:chExt cx="8639443" cy="1569660"/>
          </a:xfrm>
        </p:grpSpPr>
        <p:sp>
          <p:nvSpPr>
            <p:cNvPr id="4" name="正方形/長方形 3"/>
            <p:cNvSpPr/>
            <p:nvPr/>
          </p:nvSpPr>
          <p:spPr>
            <a:xfrm>
              <a:off x="815202" y="4797152"/>
              <a:ext cx="8045057" cy="1569660"/>
            </a:xfrm>
            <a:prstGeom prst="rect">
              <a:avLst/>
            </a:prstGeom>
            <a:noFill/>
          </p:spPr>
          <p:txBody>
            <a:bodyPr wrap="square">
              <a:spAutoFit/>
            </a:bodyPr>
            <a:lstStyle/>
            <a:p>
              <a:pPr lvl="0" algn="just">
                <a:defRPr/>
              </a:pPr>
              <a:r>
                <a:rPr lang="ja-JP" altLang="en-US" sz="2400" b="1" dirty="0">
                  <a:latin typeface="游ゴシック Medium" panose="020B0500000000000000" pitchFamily="50" charset="-128"/>
                  <a:ea typeface="游ゴシック Medium" panose="020B0500000000000000" pitchFamily="50" charset="-128"/>
                </a:rPr>
                <a:t>大都市である大阪においては、基礎充電や経路充電の代替になる</a:t>
              </a:r>
              <a:r>
                <a:rPr lang="ja-JP" altLang="en-US" sz="2400" b="1" dirty="0">
                  <a:solidFill>
                    <a:srgbClr val="E46C0A"/>
                  </a:solidFill>
                  <a:latin typeface="Meiryo UI" panose="020B0604030504040204" pitchFamily="50" charset="-128"/>
                  <a:ea typeface="Meiryo UI" panose="020B0604030504040204" pitchFamily="50" charset="-128"/>
                </a:rPr>
                <a:t>目的地充電（パブリック充電）を充実させる</a:t>
              </a:r>
              <a:r>
                <a:rPr lang="ja-JP" altLang="en-US" sz="2400" b="1" dirty="0">
                  <a:latin typeface="游ゴシック Medium" panose="020B0500000000000000" pitchFamily="50" charset="-128"/>
                  <a:ea typeface="游ゴシック Medium" panose="020B0500000000000000" pitchFamily="50" charset="-128"/>
                </a:rPr>
                <a:t>ことにより利便性を向上させるとともに、</a:t>
              </a:r>
              <a:r>
                <a:rPr lang="ja-JP" altLang="en-US" sz="2400" b="1" dirty="0">
                  <a:solidFill>
                    <a:srgbClr val="E46C0A"/>
                  </a:solidFill>
                  <a:latin typeface="Meiryo UI" panose="020B0604030504040204" pitchFamily="50" charset="-128"/>
                  <a:ea typeface="Meiryo UI" panose="020B0604030504040204" pitchFamily="50" charset="-128"/>
                </a:rPr>
                <a:t>誰もが安心してゼロエミッション車を利用できる環境整備を推進</a:t>
              </a:r>
              <a:r>
                <a:rPr lang="ja-JP" altLang="en-US" sz="2400" b="1" dirty="0">
                  <a:latin typeface="游ゴシック Medium" panose="020B0500000000000000" pitchFamily="50" charset="-128"/>
                  <a:ea typeface="游ゴシック Medium" panose="020B0500000000000000" pitchFamily="50" charset="-128"/>
                </a:rPr>
                <a:t>していくことが必要である。</a:t>
              </a:r>
              <a:endParaRPr lang="en-US" altLang="ja-JP" sz="2400" b="1" dirty="0">
                <a:latin typeface="游ゴシック Medium" panose="020B0500000000000000" pitchFamily="50" charset="-128"/>
                <a:ea typeface="游ゴシック Medium" panose="020B0500000000000000" pitchFamily="50" charset="-128"/>
              </a:endParaRPr>
            </a:p>
          </p:txBody>
        </p:sp>
        <p:sp>
          <p:nvSpPr>
            <p:cNvPr id="11" name="右矢印 10"/>
            <p:cNvSpPr/>
            <p:nvPr/>
          </p:nvSpPr>
          <p:spPr>
            <a:xfrm>
              <a:off x="220816" y="5311982"/>
              <a:ext cx="540000" cy="540000"/>
            </a:xfrm>
            <a:prstGeom prst="rightArrow">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spTree>
    <p:extLst>
      <p:ext uri="{BB962C8B-B14F-4D97-AF65-F5344CB8AC3E}">
        <p14:creationId xmlns:p14="http://schemas.microsoft.com/office/powerpoint/2010/main" val="2959157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2</a:t>
            </a:fld>
            <a:endParaRPr kumimoji="1" lang="ja-JP" altLang="en-US"/>
          </a:p>
        </p:txBody>
      </p:sp>
      <p:grpSp>
        <p:nvGrpSpPr>
          <p:cNvPr id="20" name="グループ化 19"/>
          <p:cNvGrpSpPr/>
          <p:nvPr/>
        </p:nvGrpSpPr>
        <p:grpSpPr>
          <a:xfrm>
            <a:off x="251520" y="991875"/>
            <a:ext cx="4636747" cy="3192965"/>
            <a:chOff x="4111023" y="1320394"/>
            <a:chExt cx="4636747" cy="3192965"/>
          </a:xfrm>
        </p:grpSpPr>
        <p:pic>
          <p:nvPicPr>
            <p:cNvPr id="14" name="図 13"/>
            <p:cNvPicPr>
              <a:picLocks noChangeAspect="1"/>
            </p:cNvPicPr>
            <p:nvPr/>
          </p:nvPicPr>
          <p:blipFill>
            <a:blip r:embed="rId3"/>
            <a:stretch>
              <a:fillRect/>
            </a:stretch>
          </p:blipFill>
          <p:spPr>
            <a:xfrm>
              <a:off x="5203251" y="1924309"/>
              <a:ext cx="2452290" cy="2187344"/>
            </a:xfrm>
            <a:prstGeom prst="rect">
              <a:avLst/>
            </a:prstGeom>
          </p:spPr>
        </p:pic>
        <p:sp>
          <p:nvSpPr>
            <p:cNvPr id="15" name="正方形/長方形 14">
              <a:extLst>
                <a:ext uri="{FF2B5EF4-FFF2-40B4-BE49-F238E27FC236}">
                  <a16:creationId xmlns:a16="http://schemas.microsoft.com/office/drawing/2014/main" id="{988D5840-3DE3-4A69-8688-6D35127988FB}"/>
                </a:ext>
              </a:extLst>
            </p:cNvPr>
            <p:cNvSpPr/>
            <p:nvPr/>
          </p:nvSpPr>
          <p:spPr>
            <a:xfrm>
              <a:off x="4111023" y="4113249"/>
              <a:ext cx="4636747" cy="400110"/>
            </a:xfrm>
            <a:prstGeom prst="rect">
              <a:avLst/>
            </a:prstGeom>
          </p:spPr>
          <p:txBody>
            <a:bodyPr wrap="square">
              <a:spAutoFit/>
            </a:bodyPr>
            <a:lstStyle/>
            <a:p>
              <a:r>
                <a:rPr lang="ja-JP" altLang="en-US" sz="1000" dirty="0">
                  <a:latin typeface="HG丸ｺﾞｼｯｸM-PRO" panose="020F0600000000000000" pitchFamily="50" charset="-128"/>
                  <a:ea typeface="HG丸ｺﾞｼｯｸM-PRO" panose="020F0600000000000000" pitchFamily="50" charset="-128"/>
                </a:rPr>
                <a:t>（出典）「電気自動車・プラグインハイブリッド自動車の充電インフラ整備</a:t>
              </a:r>
              <a:r>
                <a:rPr lang="en-US" altLang="ja-JP" sz="1000" dirty="0">
                  <a:latin typeface="HG丸ｺﾞｼｯｸM-PRO" panose="020F0600000000000000" pitchFamily="50" charset="-128"/>
                  <a:ea typeface="HG丸ｺﾞｼｯｸM-PRO" panose="020F0600000000000000" pitchFamily="50" charset="-128"/>
                </a:rPr>
                <a:t/>
              </a:r>
              <a:br>
                <a:rPr lang="en-US" altLang="ja-JP" sz="1000" dirty="0">
                  <a:latin typeface="HG丸ｺﾞｼｯｸM-PRO" panose="020F0600000000000000" pitchFamily="50" charset="-128"/>
                  <a:ea typeface="HG丸ｺﾞｼｯｸM-PRO" panose="020F0600000000000000" pitchFamily="50" charset="-128"/>
                </a:rPr>
              </a:br>
              <a:r>
                <a:rPr lang="ja-JP" altLang="en-US" sz="1000" dirty="0">
                  <a:latin typeface="HG丸ｺﾞｼｯｸM-PRO" panose="020F0600000000000000" pitchFamily="50" charset="-128"/>
                  <a:ea typeface="HG丸ｺﾞｼｯｸM-PRO" panose="020F0600000000000000" pitchFamily="50" charset="-128"/>
                </a:rPr>
                <a:t>　　　　　事業費補助金について」（平成</a:t>
              </a:r>
              <a:r>
                <a:rPr lang="en-US" altLang="ja-JP" sz="1000" dirty="0">
                  <a:latin typeface="HG丸ｺﾞｼｯｸM-PRO" panose="020F0600000000000000" pitchFamily="50" charset="-128"/>
                  <a:ea typeface="HG丸ｺﾞｼｯｸM-PRO" panose="020F0600000000000000" pitchFamily="50" charset="-128"/>
                </a:rPr>
                <a:t>29</a:t>
              </a:r>
              <a:r>
                <a:rPr lang="ja-JP" altLang="en-US" sz="1000" dirty="0">
                  <a:latin typeface="HG丸ｺﾞｼｯｸM-PRO" panose="020F0600000000000000" pitchFamily="50" charset="-128"/>
                  <a:ea typeface="HG丸ｺﾞｼｯｸM-PRO" panose="020F0600000000000000" pitchFamily="50" charset="-128"/>
                </a:rPr>
                <a:t>年７月・経済産業省）より抜粋</a:t>
              </a:r>
              <a:endParaRPr lang="en-US" altLang="ja-JP" sz="1000" dirty="0">
                <a:latin typeface="HG丸ｺﾞｼｯｸM-PRO" panose="020F0600000000000000" pitchFamily="50" charset="-128"/>
                <a:ea typeface="HG丸ｺﾞｼｯｸM-PRO" panose="020F0600000000000000" pitchFamily="50" charset="-128"/>
              </a:endParaRPr>
            </a:p>
          </p:txBody>
        </p:sp>
        <p:sp>
          <p:nvSpPr>
            <p:cNvPr id="19" name="正方形/長方形 18">
              <a:extLst>
                <a:ext uri="{FF2B5EF4-FFF2-40B4-BE49-F238E27FC236}">
                  <a16:creationId xmlns:a16="http://schemas.microsoft.com/office/drawing/2014/main" id="{988D5840-3DE3-4A69-8688-6D35127988FB}"/>
                </a:ext>
              </a:extLst>
            </p:cNvPr>
            <p:cNvSpPr/>
            <p:nvPr/>
          </p:nvSpPr>
          <p:spPr>
            <a:xfrm>
              <a:off x="4413172" y="1320394"/>
              <a:ext cx="3983517" cy="630942"/>
            </a:xfrm>
            <a:prstGeom prst="rect">
              <a:avLst/>
            </a:prstGeom>
          </p:spPr>
          <p:txBody>
            <a:bodyPr wrap="square">
              <a:spAutoFit/>
            </a:bodyPr>
            <a:lstStyle/>
            <a:p>
              <a:pPr lvl="0">
                <a:spcAft>
                  <a:spcPts val="600"/>
                </a:spcAft>
                <a:defRPr/>
              </a:pPr>
              <a:r>
                <a:rPr lang="ja-JP" altLang="en-US" sz="1600" b="1" dirty="0">
                  <a:solidFill>
                    <a:prstClr val="black"/>
                  </a:solidFill>
                  <a:latin typeface="游ゴシック Medium" panose="020B0500000000000000" pitchFamily="50" charset="-128"/>
                  <a:ea typeface="游ゴシック Medium" panose="020B0500000000000000" pitchFamily="50" charset="-128"/>
                </a:rPr>
                <a:t>全国における</a:t>
              </a:r>
              <a:r>
                <a:rPr lang="en-US" altLang="ja-JP" sz="1600" b="1" dirty="0">
                  <a:solidFill>
                    <a:prstClr val="black"/>
                  </a:solidFill>
                  <a:latin typeface="游ゴシック Medium" panose="020B0500000000000000" pitchFamily="50" charset="-128"/>
                  <a:ea typeface="游ゴシック Medium" panose="020B0500000000000000" pitchFamily="50" charset="-128"/>
                </a:rPr>
                <a:t>EV</a:t>
              </a:r>
              <a:r>
                <a:rPr lang="ja-JP" altLang="en-US" sz="1600" b="1" dirty="0">
                  <a:solidFill>
                    <a:prstClr val="black"/>
                  </a:solidFill>
                  <a:latin typeface="游ゴシック Medium" panose="020B0500000000000000" pitchFamily="50" charset="-128"/>
                  <a:ea typeface="游ゴシック Medium" panose="020B0500000000000000" pitchFamily="50" charset="-128"/>
                </a:rPr>
                <a:t>・</a:t>
              </a:r>
              <a:r>
                <a:rPr lang="en-US" altLang="ja-JP" sz="1600" b="1" dirty="0">
                  <a:solidFill>
                    <a:prstClr val="black"/>
                  </a:solidFill>
                  <a:latin typeface="游ゴシック Medium" panose="020B0500000000000000" pitchFamily="50" charset="-128"/>
                  <a:ea typeface="游ゴシック Medium" panose="020B0500000000000000" pitchFamily="50" charset="-128"/>
                </a:rPr>
                <a:t>PHV</a:t>
              </a:r>
              <a:r>
                <a:rPr lang="ja-JP" altLang="en-US" sz="1600" b="1" dirty="0">
                  <a:solidFill>
                    <a:prstClr val="black"/>
                  </a:solidFill>
                  <a:latin typeface="游ゴシック Medium" panose="020B0500000000000000" pitchFamily="50" charset="-128"/>
                  <a:ea typeface="游ゴシック Medium" panose="020B0500000000000000" pitchFamily="50" charset="-128"/>
                </a:rPr>
                <a:t>所有者の居住住居</a:t>
              </a:r>
              <a:endParaRPr lang="en-US" altLang="ja-JP" sz="1600" b="1" dirty="0">
                <a:solidFill>
                  <a:prstClr val="black"/>
                </a:solidFill>
                <a:latin typeface="游ゴシック Medium" panose="020B0500000000000000" pitchFamily="50" charset="-128"/>
                <a:ea typeface="游ゴシック Medium" panose="020B0500000000000000" pitchFamily="50" charset="-128"/>
              </a:endParaRPr>
            </a:p>
            <a:p>
              <a:pPr lvl="0">
                <a:spcAft>
                  <a:spcPts val="600"/>
                </a:spcAft>
                <a:defRPr/>
              </a:pPr>
              <a:r>
                <a:rPr lang="ja-JP" altLang="en-US" sz="1400" dirty="0">
                  <a:solidFill>
                    <a:prstClr val="black"/>
                  </a:solidFill>
                  <a:latin typeface="游ゴシック Medium" panose="020B0500000000000000" pitchFamily="50" charset="-128"/>
                  <a:ea typeface="游ゴシック Medium" panose="020B0500000000000000" pitchFamily="50" charset="-128"/>
                </a:rPr>
                <a:t>・全体の</a:t>
              </a:r>
              <a:r>
                <a:rPr lang="en-US" altLang="ja-JP" sz="1400" dirty="0">
                  <a:solidFill>
                    <a:prstClr val="black"/>
                  </a:solidFill>
                  <a:latin typeface="游ゴシック Medium" panose="020B0500000000000000" pitchFamily="50" charset="-128"/>
                  <a:ea typeface="游ゴシック Medium" panose="020B0500000000000000" pitchFamily="50" charset="-128"/>
                </a:rPr>
                <a:t>90</a:t>
              </a:r>
              <a:r>
                <a:rPr lang="ja-JP" altLang="en-US" sz="1400" dirty="0">
                  <a:solidFill>
                    <a:prstClr val="black"/>
                  </a:solidFill>
                  <a:latin typeface="游ゴシック Medium" panose="020B0500000000000000" pitchFamily="50" charset="-128"/>
                  <a:ea typeface="游ゴシック Medium" panose="020B0500000000000000" pitchFamily="50" charset="-128"/>
                </a:rPr>
                <a:t>％が戸建て住居に居住。</a:t>
              </a:r>
            </a:p>
          </p:txBody>
        </p:sp>
      </p:grpSp>
      <p:grpSp>
        <p:nvGrpSpPr>
          <p:cNvPr id="27" name="グループ化 26"/>
          <p:cNvGrpSpPr/>
          <p:nvPr/>
        </p:nvGrpSpPr>
        <p:grpSpPr>
          <a:xfrm>
            <a:off x="5076056" y="991875"/>
            <a:ext cx="3589450" cy="3012810"/>
            <a:chOff x="-108195" y="1191002"/>
            <a:chExt cx="3589450" cy="3012810"/>
          </a:xfrm>
        </p:grpSpPr>
        <p:pic>
          <p:nvPicPr>
            <p:cNvPr id="22" name="図 21"/>
            <p:cNvPicPr>
              <a:picLocks noChangeAspect="1"/>
            </p:cNvPicPr>
            <p:nvPr/>
          </p:nvPicPr>
          <p:blipFill>
            <a:blip r:embed="rId4"/>
            <a:stretch>
              <a:fillRect/>
            </a:stretch>
          </p:blipFill>
          <p:spPr>
            <a:xfrm>
              <a:off x="326782" y="1863812"/>
              <a:ext cx="2719496" cy="2340000"/>
            </a:xfrm>
            <a:prstGeom prst="rect">
              <a:avLst/>
            </a:prstGeom>
          </p:spPr>
        </p:pic>
        <p:sp>
          <p:nvSpPr>
            <p:cNvPr id="25" name="正方形/長方形 24">
              <a:extLst>
                <a:ext uri="{FF2B5EF4-FFF2-40B4-BE49-F238E27FC236}">
                  <a16:creationId xmlns:a16="http://schemas.microsoft.com/office/drawing/2014/main" id="{988D5840-3DE3-4A69-8688-6D35127988FB}"/>
                </a:ext>
              </a:extLst>
            </p:cNvPr>
            <p:cNvSpPr/>
            <p:nvPr/>
          </p:nvSpPr>
          <p:spPr>
            <a:xfrm>
              <a:off x="191416" y="3946501"/>
              <a:ext cx="2990228" cy="246221"/>
            </a:xfrm>
            <a:prstGeom prst="rect">
              <a:avLst/>
            </a:prstGeom>
          </p:spPr>
          <p:txBody>
            <a:bodyPr wrap="square">
              <a:spAutoFit/>
            </a:bodyPr>
            <a:lstStyle/>
            <a:p>
              <a:r>
                <a:rPr lang="ja-JP" altLang="en-US" sz="1000" dirty="0">
                  <a:latin typeface="HG丸ｺﾞｼｯｸM-PRO" panose="020F0600000000000000" pitchFamily="50" charset="-128"/>
                  <a:ea typeface="HG丸ｺﾞｼｯｸM-PRO" panose="020F0600000000000000" pitchFamily="50" charset="-128"/>
                </a:rPr>
                <a:t>（出典）「</a:t>
              </a:r>
              <a:r>
                <a:rPr lang="zh-TW" altLang="en-US" sz="1000" dirty="0">
                  <a:latin typeface="HG丸ｺﾞｼｯｸM-PRO" panose="020F0600000000000000" pitchFamily="50" charset="-128"/>
                  <a:ea typeface="HG丸ｺﾞｼｯｸM-PRO" panose="020F0600000000000000" pitchFamily="50" charset="-128"/>
                </a:rPr>
                <a:t>平成</a:t>
              </a:r>
              <a:r>
                <a:rPr lang="en-US" altLang="zh-TW" sz="1000" dirty="0">
                  <a:latin typeface="HG丸ｺﾞｼｯｸM-PRO" panose="020F0600000000000000" pitchFamily="50" charset="-128"/>
                  <a:ea typeface="HG丸ｺﾞｼｯｸM-PRO" panose="020F0600000000000000" pitchFamily="50" charset="-128"/>
                </a:rPr>
                <a:t>27</a:t>
              </a:r>
              <a:r>
                <a:rPr lang="zh-TW" altLang="en-US" sz="1000" dirty="0">
                  <a:latin typeface="HG丸ｺﾞｼｯｸM-PRO" panose="020F0600000000000000" pitchFamily="50" charset="-128"/>
                  <a:ea typeface="HG丸ｺﾞｼｯｸM-PRO" panose="020F0600000000000000" pitchFamily="50" charset="-128"/>
                </a:rPr>
                <a:t>年国勢調査</a:t>
              </a:r>
              <a:r>
                <a:rPr lang="ja-JP" altLang="en-US" sz="1000" dirty="0">
                  <a:latin typeface="HG丸ｺﾞｼｯｸM-PRO" panose="020F0600000000000000" pitchFamily="50" charset="-128"/>
                  <a:ea typeface="HG丸ｺﾞｼｯｸM-PRO" panose="020F0600000000000000" pitchFamily="50" charset="-128"/>
                </a:rPr>
                <a:t>」から大阪府作成</a:t>
              </a:r>
              <a:endParaRPr lang="en-US" altLang="ja-JP" sz="1000" dirty="0">
                <a:latin typeface="HG丸ｺﾞｼｯｸM-PRO" panose="020F0600000000000000" pitchFamily="50" charset="-128"/>
                <a:ea typeface="HG丸ｺﾞｼｯｸM-PRO" panose="020F0600000000000000" pitchFamily="50" charset="-128"/>
              </a:endParaRPr>
            </a:p>
          </p:txBody>
        </p:sp>
        <p:sp>
          <p:nvSpPr>
            <p:cNvPr id="26" name="正方形/長方形 25">
              <a:extLst>
                <a:ext uri="{FF2B5EF4-FFF2-40B4-BE49-F238E27FC236}">
                  <a16:creationId xmlns:a16="http://schemas.microsoft.com/office/drawing/2014/main" id="{988D5840-3DE3-4A69-8688-6D35127988FB}"/>
                </a:ext>
              </a:extLst>
            </p:cNvPr>
            <p:cNvSpPr/>
            <p:nvPr/>
          </p:nvSpPr>
          <p:spPr>
            <a:xfrm>
              <a:off x="-108195" y="1191002"/>
              <a:ext cx="3589450" cy="630942"/>
            </a:xfrm>
            <a:prstGeom prst="rect">
              <a:avLst/>
            </a:prstGeom>
          </p:spPr>
          <p:txBody>
            <a:bodyPr wrap="square">
              <a:spAutoFit/>
            </a:bodyPr>
            <a:lstStyle/>
            <a:p>
              <a:pPr lvl="0">
                <a:spcAft>
                  <a:spcPts val="600"/>
                </a:spcAft>
                <a:defRPr/>
              </a:pPr>
              <a:r>
                <a:rPr lang="ja-JP" altLang="en-US" sz="1600" b="1" dirty="0">
                  <a:solidFill>
                    <a:prstClr val="black"/>
                  </a:solidFill>
                  <a:latin typeface="游ゴシック Medium" panose="020B0500000000000000" pitchFamily="50" charset="-128"/>
                  <a:ea typeface="游ゴシック Medium" panose="020B0500000000000000" pitchFamily="50" charset="-128"/>
                </a:rPr>
                <a:t>府域における一般世帯の住居の状況</a:t>
              </a:r>
              <a:endParaRPr lang="en-US" altLang="ja-JP" sz="1600" b="1" dirty="0">
                <a:solidFill>
                  <a:prstClr val="black"/>
                </a:solidFill>
                <a:latin typeface="游ゴシック Medium" panose="020B0500000000000000" pitchFamily="50" charset="-128"/>
                <a:ea typeface="游ゴシック Medium" panose="020B0500000000000000" pitchFamily="50" charset="-128"/>
              </a:endParaRPr>
            </a:p>
            <a:p>
              <a:pPr lvl="0">
                <a:spcAft>
                  <a:spcPts val="600"/>
                </a:spcAft>
                <a:defRPr/>
              </a:pPr>
              <a:r>
                <a:rPr lang="ja-JP" altLang="en-US" sz="1400" dirty="0">
                  <a:solidFill>
                    <a:prstClr val="black"/>
                  </a:solidFill>
                  <a:latin typeface="游ゴシック Medium" panose="020B0500000000000000" pitchFamily="50" charset="-128"/>
                  <a:ea typeface="游ゴシック Medium" panose="020B0500000000000000" pitchFamily="50" charset="-128"/>
                </a:rPr>
                <a:t>・全体の約</a:t>
              </a:r>
              <a:r>
                <a:rPr lang="en-US" altLang="ja-JP" sz="1400" dirty="0">
                  <a:solidFill>
                    <a:prstClr val="black"/>
                  </a:solidFill>
                  <a:latin typeface="游ゴシック Medium" panose="020B0500000000000000" pitchFamily="50" charset="-128"/>
                  <a:ea typeface="游ゴシック Medium" panose="020B0500000000000000" pitchFamily="50" charset="-128"/>
                </a:rPr>
                <a:t>55</a:t>
              </a:r>
              <a:r>
                <a:rPr lang="ja-JP" altLang="en-US" sz="1400" dirty="0">
                  <a:solidFill>
                    <a:prstClr val="black"/>
                  </a:solidFill>
                  <a:latin typeface="游ゴシック Medium" panose="020B0500000000000000" pitchFamily="50" charset="-128"/>
                  <a:ea typeface="游ゴシック Medium" panose="020B0500000000000000" pitchFamily="50" charset="-128"/>
                </a:rPr>
                <a:t>％の世帯が集合住宅に居住。</a:t>
              </a:r>
            </a:p>
          </p:txBody>
        </p:sp>
      </p:grpSp>
      <p:grpSp>
        <p:nvGrpSpPr>
          <p:cNvPr id="6" name="グループ化 5"/>
          <p:cNvGrpSpPr/>
          <p:nvPr/>
        </p:nvGrpSpPr>
        <p:grpSpPr>
          <a:xfrm>
            <a:off x="513176" y="4496984"/>
            <a:ext cx="8019248" cy="338554"/>
            <a:chOff x="513192" y="4221088"/>
            <a:chExt cx="8019248" cy="338554"/>
          </a:xfrm>
        </p:grpSpPr>
        <p:sp>
          <p:nvSpPr>
            <p:cNvPr id="4" name="正方形/長方形 3"/>
            <p:cNvSpPr/>
            <p:nvPr/>
          </p:nvSpPr>
          <p:spPr>
            <a:xfrm>
              <a:off x="553685" y="4221088"/>
              <a:ext cx="7978755" cy="338554"/>
            </a:xfrm>
            <a:prstGeom prst="rect">
              <a:avLst/>
            </a:prstGeom>
            <a:solidFill>
              <a:schemeClr val="accent6">
                <a:lumMod val="40000"/>
                <a:lumOff val="60000"/>
              </a:schemeClr>
            </a:solidFill>
          </p:spPr>
          <p:txBody>
            <a:bodyPr wrap="square">
              <a:spAutoFit/>
            </a:bodyPr>
            <a:lstStyle/>
            <a:p>
              <a:pPr marL="180000" lvl="0">
                <a:spcAft>
                  <a:spcPts val="600"/>
                </a:spcAft>
                <a:defRPr/>
              </a:pPr>
              <a:r>
                <a:rPr lang="en-US" altLang="ja-JP" sz="1600" b="1" dirty="0">
                  <a:solidFill>
                    <a:prstClr val="black"/>
                  </a:solidFill>
                  <a:latin typeface="游ゴシック Medium" panose="020B0500000000000000" pitchFamily="50" charset="-128"/>
                  <a:ea typeface="游ゴシック Medium" panose="020B0500000000000000" pitchFamily="50" charset="-128"/>
                </a:rPr>
                <a:t>EV</a:t>
              </a:r>
              <a:r>
                <a:rPr lang="ja-JP" altLang="en-US" sz="1600" b="1" dirty="0">
                  <a:solidFill>
                    <a:prstClr val="black"/>
                  </a:solidFill>
                  <a:latin typeface="游ゴシック Medium" panose="020B0500000000000000" pitchFamily="50" charset="-128"/>
                  <a:ea typeface="游ゴシック Medium" panose="020B0500000000000000" pitchFamily="50" charset="-128"/>
                </a:rPr>
                <a:t>・</a:t>
              </a:r>
              <a:r>
                <a:rPr lang="en-US" altLang="ja-JP" sz="1600" b="1" dirty="0">
                  <a:solidFill>
                    <a:prstClr val="black"/>
                  </a:solidFill>
                  <a:latin typeface="游ゴシック Medium" panose="020B0500000000000000" pitchFamily="50" charset="-128"/>
                  <a:ea typeface="游ゴシック Medium" panose="020B0500000000000000" pitchFamily="50" charset="-128"/>
                </a:rPr>
                <a:t>PHV</a:t>
              </a:r>
              <a:r>
                <a:rPr lang="ja-JP" altLang="en-US" sz="1600" b="1" dirty="0">
                  <a:solidFill>
                    <a:prstClr val="black"/>
                  </a:solidFill>
                  <a:latin typeface="游ゴシック Medium" panose="020B0500000000000000" pitchFamily="50" charset="-128"/>
                  <a:ea typeface="游ゴシック Medium" panose="020B0500000000000000" pitchFamily="50" charset="-128"/>
                </a:rPr>
                <a:t>所有者が少ない集合住宅</a:t>
              </a:r>
              <a:r>
                <a:rPr lang="en-US" altLang="ja-JP" sz="1600" b="1" dirty="0">
                  <a:solidFill>
                    <a:prstClr val="black"/>
                  </a:solidFill>
                  <a:latin typeface="游ゴシック Medium" panose="020B0500000000000000" pitchFamily="50" charset="-128"/>
                  <a:ea typeface="游ゴシック Medium" panose="020B0500000000000000" pitchFamily="50" charset="-128"/>
                </a:rPr>
                <a:t>(</a:t>
              </a:r>
              <a:r>
                <a:rPr lang="ja-JP" altLang="en-US" sz="1600" b="1" dirty="0">
                  <a:solidFill>
                    <a:prstClr val="black"/>
                  </a:solidFill>
                  <a:latin typeface="游ゴシック Medium" panose="020B0500000000000000" pitchFamily="50" charset="-128"/>
                  <a:ea typeface="游ゴシック Medium" panose="020B0500000000000000" pitchFamily="50" charset="-128"/>
                </a:rPr>
                <a:t>共同住宅</a:t>
              </a:r>
              <a:r>
                <a:rPr lang="en-US" altLang="ja-JP" sz="1600" b="1" dirty="0">
                  <a:solidFill>
                    <a:prstClr val="black"/>
                  </a:solidFill>
                  <a:latin typeface="游ゴシック Medium" panose="020B0500000000000000" pitchFamily="50" charset="-128"/>
                  <a:ea typeface="游ゴシック Medium" panose="020B0500000000000000" pitchFamily="50" charset="-128"/>
                </a:rPr>
                <a:t>)</a:t>
              </a:r>
              <a:r>
                <a:rPr lang="ja-JP" altLang="en-US" sz="1600" b="1" dirty="0">
                  <a:solidFill>
                    <a:prstClr val="black"/>
                  </a:solidFill>
                  <a:latin typeface="游ゴシック Medium" panose="020B0500000000000000" pitchFamily="50" charset="-128"/>
                  <a:ea typeface="游ゴシック Medium" panose="020B0500000000000000" pitchFamily="50" charset="-128"/>
                </a:rPr>
                <a:t>居住世帯が府域の約半数を占めている。</a:t>
              </a:r>
              <a:endParaRPr lang="ja-JP" altLang="en-US" sz="1600" b="1" dirty="0"/>
            </a:p>
          </p:txBody>
        </p:sp>
        <p:sp>
          <p:nvSpPr>
            <p:cNvPr id="5" name="右矢印 4"/>
            <p:cNvSpPr/>
            <p:nvPr/>
          </p:nvSpPr>
          <p:spPr>
            <a:xfrm>
              <a:off x="513192" y="4246365"/>
              <a:ext cx="288000" cy="2880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sp>
        <p:nvSpPr>
          <p:cNvPr id="21" name="正方形/長方形 20"/>
          <p:cNvSpPr/>
          <p:nvPr/>
        </p:nvSpPr>
        <p:spPr>
          <a:xfrm>
            <a:off x="1043592" y="5157192"/>
            <a:ext cx="7316800" cy="1477328"/>
          </a:xfrm>
          <a:prstGeom prst="rect">
            <a:avLst/>
          </a:prstGeom>
        </p:spPr>
        <p:txBody>
          <a:bodyPr wrap="square">
            <a:spAutoFit/>
          </a:bodyPr>
          <a:lstStyle/>
          <a:p>
            <a:pPr lvl="0">
              <a:spcAft>
                <a:spcPts val="600"/>
              </a:spcAft>
              <a:defRPr/>
            </a:pPr>
            <a:r>
              <a:rPr lang="ja-JP" altLang="en-US" sz="1500" b="1" dirty="0">
                <a:solidFill>
                  <a:prstClr val="black"/>
                </a:solidFill>
                <a:latin typeface="游ゴシック Medium" panose="020B0500000000000000" pitchFamily="50" charset="-128"/>
                <a:ea typeface="游ゴシック Medium" panose="020B0500000000000000" pitchFamily="50" charset="-128"/>
              </a:rPr>
              <a:t>＜集合住宅で</a:t>
            </a:r>
            <a:r>
              <a:rPr lang="en-US" altLang="ja-JP" sz="1500" b="1" dirty="0">
                <a:solidFill>
                  <a:prstClr val="black"/>
                </a:solidFill>
                <a:latin typeface="游ゴシック Medium" panose="020B0500000000000000" pitchFamily="50" charset="-128"/>
                <a:ea typeface="游ゴシック Medium" panose="020B0500000000000000" pitchFamily="50" charset="-128"/>
              </a:rPr>
              <a:t>EV</a:t>
            </a:r>
            <a:r>
              <a:rPr lang="ja-JP" altLang="en-US" sz="1500" b="1" dirty="0">
                <a:solidFill>
                  <a:prstClr val="black"/>
                </a:solidFill>
                <a:latin typeface="游ゴシック Medium" panose="020B0500000000000000" pitchFamily="50" charset="-128"/>
                <a:ea typeface="游ゴシック Medium" panose="020B0500000000000000" pitchFamily="50" charset="-128"/>
              </a:rPr>
              <a:t>・</a:t>
            </a:r>
            <a:r>
              <a:rPr lang="en-US" altLang="ja-JP" sz="1500" b="1" dirty="0">
                <a:solidFill>
                  <a:prstClr val="black"/>
                </a:solidFill>
                <a:latin typeface="游ゴシック Medium" panose="020B0500000000000000" pitchFamily="50" charset="-128"/>
                <a:ea typeface="游ゴシック Medium" panose="020B0500000000000000" pitchFamily="50" charset="-128"/>
              </a:rPr>
              <a:t>PHV</a:t>
            </a:r>
            <a:r>
              <a:rPr lang="ja-JP" altLang="en-US" sz="1500" b="1" dirty="0">
                <a:solidFill>
                  <a:prstClr val="black"/>
                </a:solidFill>
                <a:latin typeface="游ゴシック Medium" panose="020B0500000000000000" pitchFamily="50" charset="-128"/>
                <a:ea typeface="游ゴシック Medium" panose="020B0500000000000000" pitchFamily="50" charset="-128"/>
              </a:rPr>
              <a:t>が普及しない理由として</a:t>
            </a:r>
            <a:r>
              <a:rPr lang="ja-JP" altLang="en-US" sz="1500" b="1" dirty="0" smtClean="0">
                <a:solidFill>
                  <a:prstClr val="black"/>
                </a:solidFill>
                <a:latin typeface="游ゴシック Medium" panose="020B0500000000000000" pitchFamily="50" charset="-128"/>
                <a:ea typeface="游ゴシック Medium" panose="020B0500000000000000" pitchFamily="50" charset="-128"/>
              </a:rPr>
              <a:t>考えられるもの＞</a:t>
            </a:r>
            <a:endParaRPr lang="en-US" altLang="ja-JP" sz="1500" b="1" dirty="0">
              <a:solidFill>
                <a:prstClr val="black"/>
              </a:solidFill>
              <a:latin typeface="游ゴシック Medium" panose="020B0500000000000000" pitchFamily="50" charset="-128"/>
              <a:ea typeface="游ゴシック Medium" panose="020B0500000000000000" pitchFamily="50" charset="-128"/>
            </a:endParaRPr>
          </a:p>
          <a:p>
            <a:pPr marL="360000" lvl="0" indent="-180000">
              <a:spcAft>
                <a:spcPts val="600"/>
              </a:spcAft>
              <a:buClr>
                <a:schemeClr val="accent6">
                  <a:lumMod val="60000"/>
                  <a:lumOff val="40000"/>
                </a:schemeClr>
              </a:buClr>
              <a:buFont typeface="Wingdings" panose="05000000000000000000" pitchFamily="2" charset="2"/>
              <a:buChar char="l"/>
              <a:defRPr/>
            </a:pPr>
            <a:r>
              <a:rPr lang="ja-JP" altLang="en-US" sz="1500" dirty="0">
                <a:solidFill>
                  <a:prstClr val="black"/>
                </a:solidFill>
                <a:latin typeface="游ゴシック Medium" panose="020B0500000000000000" pitchFamily="50" charset="-128"/>
                <a:ea typeface="游ゴシック Medium" panose="020B0500000000000000" pitchFamily="50" charset="-128"/>
              </a:rPr>
              <a:t>集合住宅が多い都市部では公共交通が発達しているため、自動車利用のニーズが低い。</a:t>
            </a:r>
            <a:endParaRPr lang="en-US" altLang="ja-JP" sz="1500" dirty="0">
              <a:solidFill>
                <a:prstClr val="black"/>
              </a:solidFill>
              <a:latin typeface="游ゴシック Medium" panose="020B0500000000000000" pitchFamily="50" charset="-128"/>
              <a:ea typeface="游ゴシック Medium" panose="020B0500000000000000" pitchFamily="50" charset="-128"/>
            </a:endParaRPr>
          </a:p>
          <a:p>
            <a:pPr marL="360000" lvl="0" indent="-180000">
              <a:spcAft>
                <a:spcPts val="600"/>
              </a:spcAft>
              <a:buClr>
                <a:schemeClr val="accent6">
                  <a:lumMod val="60000"/>
                  <a:lumOff val="40000"/>
                </a:schemeClr>
              </a:buClr>
              <a:buFont typeface="Wingdings" panose="05000000000000000000" pitchFamily="2" charset="2"/>
              <a:buChar char="l"/>
              <a:defRPr/>
            </a:pPr>
            <a:r>
              <a:rPr lang="ja-JP" altLang="en-US" sz="1500" dirty="0">
                <a:solidFill>
                  <a:prstClr val="black"/>
                </a:solidFill>
                <a:latin typeface="游ゴシック Medium" panose="020B0500000000000000" pitchFamily="50" charset="-128"/>
                <a:ea typeface="游ゴシック Medium" panose="020B0500000000000000" pitchFamily="50" charset="-128"/>
              </a:rPr>
              <a:t>駐車場代等も含め、維持コストがかかる。</a:t>
            </a:r>
            <a:endParaRPr lang="en-US" altLang="ja-JP" sz="1500" dirty="0">
              <a:solidFill>
                <a:prstClr val="black"/>
              </a:solidFill>
              <a:latin typeface="游ゴシック Medium" panose="020B0500000000000000" pitchFamily="50" charset="-128"/>
              <a:ea typeface="游ゴシック Medium" panose="020B0500000000000000" pitchFamily="50" charset="-128"/>
            </a:endParaRPr>
          </a:p>
          <a:p>
            <a:pPr marL="360000" lvl="0" indent="-180000">
              <a:spcAft>
                <a:spcPts val="600"/>
              </a:spcAft>
              <a:buClr>
                <a:schemeClr val="accent6">
                  <a:lumMod val="60000"/>
                  <a:lumOff val="40000"/>
                </a:schemeClr>
              </a:buClr>
              <a:buFont typeface="Wingdings" panose="05000000000000000000" pitchFamily="2" charset="2"/>
              <a:buChar char="l"/>
              <a:defRPr/>
            </a:pPr>
            <a:r>
              <a:rPr lang="ja-JP" altLang="en-US" sz="1500" dirty="0">
                <a:solidFill>
                  <a:prstClr val="black"/>
                </a:solidFill>
                <a:latin typeface="游ゴシック Medium" panose="020B0500000000000000" pitchFamily="50" charset="-128"/>
                <a:ea typeface="游ゴシック Medium" panose="020B0500000000000000" pitchFamily="50" charset="-128"/>
              </a:rPr>
              <a:t>駐車場に充電設備がない、または、設置が困難である。</a:t>
            </a:r>
            <a:endParaRPr lang="en-US" altLang="ja-JP" sz="1500" dirty="0">
              <a:solidFill>
                <a:prstClr val="black"/>
              </a:solidFill>
              <a:latin typeface="游ゴシック Medium" panose="020B0500000000000000" pitchFamily="50" charset="-128"/>
              <a:ea typeface="游ゴシック Medium" panose="020B0500000000000000" pitchFamily="50" charset="-128"/>
            </a:endParaRPr>
          </a:p>
        </p:txBody>
      </p:sp>
      <p:sp>
        <p:nvSpPr>
          <p:cNvPr id="8" name="正方形/長方形 7"/>
          <p:cNvSpPr/>
          <p:nvPr/>
        </p:nvSpPr>
        <p:spPr>
          <a:xfrm>
            <a:off x="129992" y="476672"/>
            <a:ext cx="4572000" cy="369332"/>
          </a:xfrm>
          <a:prstGeom prst="rect">
            <a:avLst/>
          </a:prstGeom>
        </p:spPr>
        <p:txBody>
          <a:bodyPr>
            <a:spAutoFit/>
          </a:bodyPr>
          <a:lstStyle/>
          <a:p>
            <a:pPr lvl="0">
              <a:spcAft>
                <a:spcPts val="600"/>
              </a:spcAft>
              <a:defRPr/>
            </a:pPr>
            <a:r>
              <a:rPr lang="en-US" altLang="ja-JP" b="1" dirty="0">
                <a:solidFill>
                  <a:prstClr val="black"/>
                </a:solidFill>
                <a:latin typeface="游ゴシック Medium" panose="020B0500000000000000" pitchFamily="50" charset="-128"/>
                <a:ea typeface="游ゴシック Medium" panose="020B0500000000000000" pitchFamily="50" charset="-128"/>
              </a:rPr>
              <a:t>(</a:t>
            </a:r>
            <a:r>
              <a:rPr lang="ja-JP" altLang="en-US" b="1" dirty="0">
                <a:solidFill>
                  <a:prstClr val="black"/>
                </a:solidFill>
                <a:latin typeface="游ゴシック Medium" panose="020B0500000000000000" pitchFamily="50" charset="-128"/>
                <a:ea typeface="游ゴシック Medium" panose="020B0500000000000000" pitchFamily="50" charset="-128"/>
              </a:rPr>
              <a:t>１</a:t>
            </a:r>
            <a:r>
              <a:rPr lang="en-US" altLang="ja-JP" b="1" dirty="0">
                <a:solidFill>
                  <a:prstClr val="black"/>
                </a:solidFill>
                <a:latin typeface="游ゴシック Medium" panose="020B0500000000000000" pitchFamily="50" charset="-128"/>
                <a:ea typeface="游ゴシック Medium" panose="020B0500000000000000" pitchFamily="50" charset="-128"/>
              </a:rPr>
              <a:t>)EV</a:t>
            </a:r>
            <a:r>
              <a:rPr lang="ja-JP" altLang="en-US" b="1" dirty="0">
                <a:solidFill>
                  <a:prstClr val="black"/>
                </a:solidFill>
                <a:latin typeface="游ゴシック Medium" panose="020B0500000000000000" pitchFamily="50" charset="-128"/>
                <a:ea typeface="游ゴシック Medium" panose="020B0500000000000000" pitchFamily="50" charset="-128"/>
              </a:rPr>
              <a:t>・</a:t>
            </a:r>
            <a:r>
              <a:rPr lang="en-US" altLang="ja-JP" b="1" dirty="0">
                <a:solidFill>
                  <a:prstClr val="black"/>
                </a:solidFill>
                <a:latin typeface="游ゴシック Medium" panose="020B0500000000000000" pitchFamily="50" charset="-128"/>
                <a:ea typeface="游ゴシック Medium" panose="020B0500000000000000" pitchFamily="50" charset="-128"/>
              </a:rPr>
              <a:t>PHV</a:t>
            </a:r>
            <a:r>
              <a:rPr lang="ja-JP" altLang="en-US" b="1" dirty="0">
                <a:solidFill>
                  <a:prstClr val="black"/>
                </a:solidFill>
                <a:latin typeface="游ゴシック Medium" panose="020B0500000000000000" pitchFamily="50" charset="-128"/>
                <a:ea typeface="游ゴシック Medium" panose="020B0500000000000000" pitchFamily="50" charset="-128"/>
              </a:rPr>
              <a:t>所有者の居住住居について</a:t>
            </a:r>
            <a:endParaRPr lang="en-US" altLang="ja-JP" sz="1600" b="1" dirty="0">
              <a:solidFill>
                <a:prstClr val="black"/>
              </a:solidFill>
              <a:latin typeface="游ゴシック Medium" panose="020B0500000000000000" pitchFamily="50" charset="-128"/>
              <a:ea typeface="游ゴシック Medium" panose="020B0500000000000000" pitchFamily="50" charset="-128"/>
            </a:endParaRPr>
          </a:p>
        </p:txBody>
      </p:sp>
      <p:sp>
        <p:nvSpPr>
          <p:cNvPr id="33" name="テキスト ボックス 32">
            <a:extLst>
              <a:ext uri="{FF2B5EF4-FFF2-40B4-BE49-F238E27FC236}">
                <a16:creationId xmlns:a16="http://schemas.microsoft.com/office/drawing/2014/main" id="{ECF26432-426B-453A-89A1-C5B3F10A0217}"/>
              </a:ext>
            </a:extLst>
          </p:cNvPr>
          <p:cNvSpPr txBox="1"/>
          <p:nvPr/>
        </p:nvSpPr>
        <p:spPr>
          <a:xfrm>
            <a:off x="0" y="0"/>
            <a:ext cx="8360392" cy="400110"/>
          </a:xfrm>
          <a:prstGeom prst="rect">
            <a:avLst/>
          </a:prstGeom>
          <a:noFill/>
        </p:spPr>
        <p:txBody>
          <a:bodyPr wrap="square" rtlCol="0">
            <a:spAutoFit/>
          </a:bodyPr>
          <a:lstStyle/>
          <a:p>
            <a:r>
              <a:rPr lang="en-US" altLang="ja-JP" sz="14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充電インフラ</a:t>
            </a:r>
            <a:r>
              <a:rPr lang="ja-JP" altLang="en-US" sz="20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①プライベート充電／基礎充電の設置の考え方について</a:t>
            </a:r>
          </a:p>
        </p:txBody>
      </p:sp>
    </p:spTree>
    <p:extLst>
      <p:ext uri="{BB962C8B-B14F-4D97-AF65-F5344CB8AC3E}">
        <p14:creationId xmlns:p14="http://schemas.microsoft.com/office/powerpoint/2010/main" val="3305320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3</a:t>
            </a:fld>
            <a:endParaRPr lang="ja-JP" altLang="en-US" dirty="0"/>
          </a:p>
        </p:txBody>
      </p:sp>
      <p:graphicFrame>
        <p:nvGraphicFramePr>
          <p:cNvPr id="15" name="表 14"/>
          <p:cNvGraphicFramePr>
            <a:graphicFrameLocks noGrp="1"/>
          </p:cNvGraphicFramePr>
          <p:nvPr>
            <p:extLst>
              <p:ext uri="{D42A27DB-BD31-4B8C-83A1-F6EECF244321}">
                <p14:modId xmlns:p14="http://schemas.microsoft.com/office/powerpoint/2010/main" val="504081923"/>
              </p:ext>
            </p:extLst>
          </p:nvPr>
        </p:nvGraphicFramePr>
        <p:xfrm>
          <a:off x="611559" y="1124744"/>
          <a:ext cx="8280922" cy="4979280"/>
        </p:xfrm>
        <a:graphic>
          <a:graphicData uri="http://schemas.openxmlformats.org/drawingml/2006/table">
            <a:tbl>
              <a:tblPr firstRow="1" bandRow="1">
                <a:tableStyleId>{2D5ABB26-0587-4C30-8999-92F81FD0307C}</a:tableStyleId>
              </a:tblPr>
              <a:tblGrid>
                <a:gridCol w="8280922">
                  <a:extLst>
                    <a:ext uri="{9D8B030D-6E8A-4147-A177-3AD203B41FA5}">
                      <a16:colId xmlns:a16="http://schemas.microsoft.com/office/drawing/2014/main" val="268226980"/>
                    </a:ext>
                  </a:extLst>
                </a:gridCol>
              </a:tblGrid>
              <a:tr h="115613">
                <a:tc>
                  <a:txBody>
                    <a:bodyPr/>
                    <a:lstStyle/>
                    <a:p>
                      <a:pPr marL="0" marR="0" lvl="0" indent="0" algn="l" defTabSz="914400" rtl="0" eaLnBrk="1" fontAlgn="auto" latinLnBrk="0" hangingPunct="1">
                        <a:lnSpc>
                          <a:spcPct val="100000"/>
                        </a:lnSpc>
                        <a:spcBef>
                          <a:spcPts val="0"/>
                        </a:spcBef>
                        <a:spcAft>
                          <a:spcPts val="400"/>
                        </a:spcAft>
                        <a:buClrTx/>
                        <a:buSzTx/>
                        <a:buFontTx/>
                        <a:buNone/>
                        <a:tabLst>
                          <a:tab pos="8158163" algn="l"/>
                        </a:tabLst>
                        <a:defRPr/>
                      </a:pPr>
                      <a:r>
                        <a:rPr lang="ja-JP" altLang="en-US" sz="1700" b="1" dirty="0">
                          <a:solidFill>
                            <a:prstClr val="black"/>
                          </a:solidFill>
                          <a:latin typeface="游ゴシック Medium" panose="020B0500000000000000" pitchFamily="50" charset="-128"/>
                          <a:ea typeface="游ゴシック Medium" panose="020B0500000000000000" pitchFamily="50" charset="-128"/>
                        </a:rPr>
                        <a:t>●管理組合の総会による決議</a:t>
                      </a:r>
                      <a:r>
                        <a:rPr lang="en-US" altLang="ja-JP" sz="1700" b="1" dirty="0">
                          <a:solidFill>
                            <a:prstClr val="black"/>
                          </a:solidFill>
                          <a:latin typeface="游ゴシック Medium" panose="020B0500000000000000" pitchFamily="50" charset="-128"/>
                          <a:ea typeface="游ゴシック Medium" panose="020B0500000000000000" pitchFamily="50" charset="-128"/>
                        </a:rPr>
                        <a:t/>
                      </a:r>
                      <a:br>
                        <a:rPr lang="en-US" altLang="ja-JP" sz="1700" b="1" dirty="0">
                          <a:solidFill>
                            <a:prstClr val="black"/>
                          </a:solidFill>
                          <a:latin typeface="游ゴシック Medium" panose="020B0500000000000000" pitchFamily="50" charset="-128"/>
                          <a:ea typeface="游ゴシック Medium" panose="020B0500000000000000" pitchFamily="50" charset="-128"/>
                        </a:rPr>
                      </a:br>
                      <a:r>
                        <a:rPr lang="ja-JP" altLang="en-US" sz="1700" b="0" dirty="0">
                          <a:solidFill>
                            <a:prstClr val="black"/>
                          </a:solidFill>
                          <a:latin typeface="游ゴシック Medium" panose="020B0500000000000000" pitchFamily="50" charset="-128"/>
                          <a:ea typeface="游ゴシック Medium" panose="020B0500000000000000" pitchFamily="50" charset="-128"/>
                        </a:rPr>
                        <a:t>　　</a:t>
                      </a:r>
                      <a:r>
                        <a:rPr lang="ja-JP" altLang="en-US" sz="1600" b="0" dirty="0">
                          <a:solidFill>
                            <a:prstClr val="black"/>
                          </a:solidFill>
                          <a:latin typeface="游ゴシック Medium" panose="020B0500000000000000" pitchFamily="50" charset="-128"/>
                          <a:ea typeface="游ゴシック Medium" panose="020B0500000000000000" pitchFamily="50" charset="-128"/>
                        </a:rPr>
                        <a:t>駐車場は管理規約の定め等により共用とされ、充電設備の設置など変更や管理に</a:t>
                      </a:r>
                      <a:r>
                        <a:rPr lang="en-US" altLang="ja-JP" sz="1600" b="0" dirty="0">
                          <a:solidFill>
                            <a:prstClr val="black"/>
                          </a:solidFill>
                          <a:latin typeface="游ゴシック Medium" panose="020B0500000000000000" pitchFamily="50" charset="-128"/>
                          <a:ea typeface="游ゴシック Medium" panose="020B0500000000000000" pitchFamily="50" charset="-128"/>
                        </a:rPr>
                        <a:t/>
                      </a:r>
                      <a:br>
                        <a:rPr lang="en-US" altLang="ja-JP" sz="1600" b="0" dirty="0">
                          <a:solidFill>
                            <a:prstClr val="black"/>
                          </a:solidFill>
                          <a:latin typeface="游ゴシック Medium" panose="020B0500000000000000" pitchFamily="50" charset="-128"/>
                          <a:ea typeface="游ゴシック Medium" panose="020B0500000000000000" pitchFamily="50" charset="-128"/>
                        </a:rPr>
                      </a:br>
                      <a:r>
                        <a:rPr lang="ja-JP" altLang="en-US" sz="1600" b="0" dirty="0">
                          <a:solidFill>
                            <a:prstClr val="black"/>
                          </a:solidFill>
                          <a:latin typeface="游ゴシック Medium" panose="020B0500000000000000" pitchFamily="50" charset="-128"/>
                          <a:ea typeface="游ゴシック Medium" panose="020B0500000000000000" pitchFamily="50" charset="-128"/>
                        </a:rPr>
                        <a:t>　　関しては、管理理組合の総会で決議が必要。</a:t>
                      </a:r>
                      <a:endParaRPr lang="en-US" altLang="ja-JP" sz="1600" b="0" dirty="0">
                        <a:solidFill>
                          <a:prstClr val="black"/>
                        </a:solidFill>
                        <a:latin typeface="游ゴシック Medium" panose="020B0500000000000000" pitchFamily="50" charset="-128"/>
                        <a:ea typeface="游ゴシック Medium" panose="020B0500000000000000" pitchFamily="50" charset="-128"/>
                      </a:endParaRPr>
                    </a:p>
                    <a:p>
                      <a:pPr marL="0" marR="0" lvl="0" indent="0" algn="l" defTabSz="914400" rtl="0" eaLnBrk="1" fontAlgn="auto" latinLnBrk="0" hangingPunct="1">
                        <a:lnSpc>
                          <a:spcPct val="100000"/>
                        </a:lnSpc>
                        <a:spcBef>
                          <a:spcPts val="1200"/>
                        </a:spcBef>
                        <a:spcAft>
                          <a:spcPts val="400"/>
                        </a:spcAft>
                        <a:buClrTx/>
                        <a:buSzTx/>
                        <a:buFontTx/>
                        <a:buNone/>
                        <a:tabLst/>
                        <a:defRPr/>
                      </a:pPr>
                      <a:r>
                        <a:rPr lang="ja-JP" altLang="en-US" sz="1700" b="1" dirty="0">
                          <a:solidFill>
                            <a:prstClr val="black"/>
                          </a:solidFill>
                          <a:latin typeface="游ゴシック Medium" panose="020B0500000000000000" pitchFamily="50" charset="-128"/>
                          <a:ea typeface="游ゴシック Medium" panose="020B0500000000000000" pitchFamily="50" charset="-128"/>
                        </a:rPr>
                        <a:t>●管理規約の変更</a:t>
                      </a:r>
                      <a:r>
                        <a:rPr lang="en-US" altLang="ja-JP" sz="1700" b="0" dirty="0">
                          <a:solidFill>
                            <a:prstClr val="black"/>
                          </a:solidFill>
                          <a:latin typeface="游ゴシック Medium" panose="020B0500000000000000" pitchFamily="50" charset="-128"/>
                          <a:ea typeface="游ゴシック Medium" panose="020B0500000000000000" pitchFamily="50" charset="-128"/>
                        </a:rPr>
                        <a:t/>
                      </a:r>
                      <a:br>
                        <a:rPr lang="en-US" altLang="ja-JP" sz="1700" b="0" dirty="0">
                          <a:solidFill>
                            <a:prstClr val="black"/>
                          </a:solidFill>
                          <a:latin typeface="游ゴシック Medium" panose="020B0500000000000000" pitchFamily="50" charset="-128"/>
                          <a:ea typeface="游ゴシック Medium" panose="020B0500000000000000" pitchFamily="50" charset="-128"/>
                        </a:rPr>
                      </a:br>
                      <a:r>
                        <a:rPr lang="ja-JP" altLang="en-US" sz="1700" b="0" dirty="0">
                          <a:solidFill>
                            <a:prstClr val="black"/>
                          </a:solidFill>
                          <a:latin typeface="游ゴシック Medium" panose="020B0500000000000000" pitchFamily="50" charset="-128"/>
                          <a:ea typeface="游ゴシック Medium" panose="020B0500000000000000" pitchFamily="50" charset="-128"/>
                        </a:rPr>
                        <a:t>　　</a:t>
                      </a:r>
                      <a:r>
                        <a:rPr lang="ja-JP" altLang="en-US" sz="1600" b="0" dirty="0">
                          <a:solidFill>
                            <a:prstClr val="black"/>
                          </a:solidFill>
                          <a:latin typeface="游ゴシック Medium" panose="020B0500000000000000" pitchFamily="50" charset="-128"/>
                          <a:ea typeface="游ゴシック Medium" panose="020B0500000000000000" pitchFamily="50" charset="-128"/>
                        </a:rPr>
                        <a:t>管理規約を変更し、「対象物件の附属施設」や「共用部分の範囲」に追加が必要。</a:t>
                      </a:r>
                      <a:endParaRPr lang="en-US" altLang="ja-JP" sz="1600" b="0" dirty="0">
                        <a:solidFill>
                          <a:prstClr val="black"/>
                        </a:solidFill>
                        <a:latin typeface="游ゴシック Medium" panose="020B0500000000000000" pitchFamily="50" charset="-128"/>
                        <a:ea typeface="游ゴシック Medium" panose="020B0500000000000000" pitchFamily="50" charset="-128"/>
                      </a:endParaRPr>
                    </a:p>
                    <a:p>
                      <a:pPr marL="0" marR="0" lvl="0" indent="0" algn="l" defTabSz="914400" rtl="0" eaLnBrk="1" fontAlgn="auto" latinLnBrk="0" hangingPunct="1">
                        <a:lnSpc>
                          <a:spcPct val="100000"/>
                        </a:lnSpc>
                        <a:spcBef>
                          <a:spcPts val="1200"/>
                        </a:spcBef>
                        <a:spcAft>
                          <a:spcPts val="400"/>
                        </a:spcAft>
                        <a:buClrTx/>
                        <a:buSzTx/>
                        <a:buFontTx/>
                        <a:buNone/>
                        <a:tabLst/>
                        <a:defRPr/>
                      </a:pPr>
                      <a:r>
                        <a:rPr lang="ja-JP" altLang="en-US" sz="1700" b="1" dirty="0">
                          <a:solidFill>
                            <a:prstClr val="black"/>
                          </a:solidFill>
                          <a:latin typeface="游ゴシック Medium" panose="020B0500000000000000" pitchFamily="50" charset="-128"/>
                          <a:ea typeface="游ゴシック Medium" panose="020B0500000000000000" pitchFamily="50" charset="-128"/>
                        </a:rPr>
                        <a:t>●電力容量の確認・共用電源の増設</a:t>
                      </a:r>
                      <a:endParaRPr lang="en-US" altLang="ja-JP" sz="1700" b="1" dirty="0">
                        <a:solidFill>
                          <a:prstClr val="black"/>
                        </a:solidFill>
                        <a:latin typeface="游ゴシック Medium" panose="020B0500000000000000" pitchFamily="50" charset="-128"/>
                        <a:ea typeface="游ゴシック Medium" panose="020B0500000000000000" pitchFamily="50" charset="-128"/>
                      </a:endParaRPr>
                    </a:p>
                    <a:p>
                      <a:pPr marL="357188" marR="0" lvl="0" indent="-357188" algn="l" defTabSz="914400" rtl="0" eaLnBrk="1" fontAlgn="auto" latinLnBrk="0" hangingPunct="1">
                        <a:lnSpc>
                          <a:spcPct val="100000"/>
                        </a:lnSpc>
                        <a:spcBef>
                          <a:spcPts val="0"/>
                        </a:spcBef>
                        <a:spcAft>
                          <a:spcPts val="400"/>
                        </a:spcAft>
                        <a:buClrTx/>
                        <a:buSzTx/>
                        <a:buFontTx/>
                        <a:buNone/>
                        <a:tabLst/>
                        <a:defRPr/>
                      </a:pPr>
                      <a:r>
                        <a:rPr lang="ja-JP" altLang="en-US" sz="1700" b="1" dirty="0">
                          <a:solidFill>
                            <a:prstClr val="black"/>
                          </a:solidFill>
                          <a:latin typeface="游ゴシック Medium" panose="020B0500000000000000" pitchFamily="50" charset="-128"/>
                          <a:ea typeface="游ゴシック Medium" panose="020B0500000000000000" pitchFamily="50" charset="-128"/>
                        </a:rPr>
                        <a:t>　　</a:t>
                      </a:r>
                      <a:r>
                        <a:rPr lang="ja-JP" altLang="en-US" sz="1600" b="0" dirty="0">
                          <a:solidFill>
                            <a:prstClr val="black"/>
                          </a:solidFill>
                          <a:latin typeface="游ゴシック Medium" panose="020B0500000000000000" pitchFamily="50" charset="-128"/>
                          <a:ea typeface="游ゴシック Medium" panose="020B0500000000000000" pitchFamily="50" charset="-128"/>
                        </a:rPr>
                        <a:t>電気容量が不足したまま充電設備を設置すると、停電して共用部分（エレベータ等）が停止する危険性あり。共用電源を増設する場合は、契約種別の確認等が必要。</a:t>
                      </a:r>
                      <a:endParaRPr lang="en-US" altLang="ja-JP" sz="1700" b="0" dirty="0">
                        <a:solidFill>
                          <a:prstClr val="black"/>
                        </a:solidFill>
                        <a:latin typeface="游ゴシック Medium" panose="020B0500000000000000" pitchFamily="50" charset="-128"/>
                        <a:ea typeface="游ゴシック Medium" panose="020B0500000000000000" pitchFamily="50" charset="-128"/>
                      </a:endParaRPr>
                    </a:p>
                    <a:p>
                      <a:pPr marL="0" marR="0" lvl="0" indent="0" algn="l" defTabSz="914400" rtl="0" eaLnBrk="1" fontAlgn="auto" latinLnBrk="0" hangingPunct="1">
                        <a:lnSpc>
                          <a:spcPct val="100000"/>
                        </a:lnSpc>
                        <a:spcBef>
                          <a:spcPts val="1200"/>
                        </a:spcBef>
                        <a:spcAft>
                          <a:spcPts val="400"/>
                        </a:spcAft>
                        <a:buClrTx/>
                        <a:buSzTx/>
                        <a:buFontTx/>
                        <a:buNone/>
                        <a:tabLst/>
                        <a:defRPr/>
                      </a:pPr>
                      <a:r>
                        <a:rPr lang="ja-JP" altLang="en-US" sz="1700" b="1" dirty="0">
                          <a:solidFill>
                            <a:prstClr val="black"/>
                          </a:solidFill>
                          <a:latin typeface="游ゴシック Medium" panose="020B0500000000000000" pitchFamily="50" charset="-128"/>
                          <a:ea typeface="游ゴシック Medium" panose="020B0500000000000000" pitchFamily="50" charset="-128"/>
                        </a:rPr>
                        <a:t>●工事費や電気料金の負担</a:t>
                      </a:r>
                      <a:r>
                        <a:rPr lang="en-US" altLang="ja-JP" sz="1700" b="1" dirty="0">
                          <a:solidFill>
                            <a:prstClr val="black"/>
                          </a:solidFill>
                          <a:latin typeface="游ゴシック Medium" panose="020B0500000000000000" pitchFamily="50" charset="-128"/>
                          <a:ea typeface="游ゴシック Medium" panose="020B0500000000000000" pitchFamily="50" charset="-128"/>
                        </a:rPr>
                        <a:t/>
                      </a:r>
                      <a:br>
                        <a:rPr lang="en-US" altLang="ja-JP" sz="1700" b="1" dirty="0">
                          <a:solidFill>
                            <a:prstClr val="black"/>
                          </a:solidFill>
                          <a:latin typeface="游ゴシック Medium" panose="020B0500000000000000" pitchFamily="50" charset="-128"/>
                          <a:ea typeface="游ゴシック Medium" panose="020B0500000000000000" pitchFamily="50" charset="-128"/>
                        </a:rPr>
                      </a:br>
                      <a:r>
                        <a:rPr lang="ja-JP" altLang="en-US" sz="1700" b="0" dirty="0">
                          <a:solidFill>
                            <a:prstClr val="black"/>
                          </a:solidFill>
                          <a:latin typeface="游ゴシック Medium" panose="020B0500000000000000" pitchFamily="50" charset="-128"/>
                          <a:ea typeface="游ゴシック Medium" panose="020B0500000000000000" pitchFamily="50" charset="-128"/>
                        </a:rPr>
                        <a:t>　　</a:t>
                      </a:r>
                      <a:r>
                        <a:rPr lang="ja-JP" altLang="en-US" sz="1600" b="0" dirty="0">
                          <a:solidFill>
                            <a:prstClr val="black"/>
                          </a:solidFill>
                          <a:latin typeface="游ゴシック Medium" panose="020B0500000000000000" pitchFamily="50" charset="-128"/>
                          <a:ea typeface="游ゴシック Medium" panose="020B0500000000000000" pitchFamily="50" charset="-128"/>
                        </a:rPr>
                        <a:t>まず管理組合が負担し、必要に応じて利用者に課金する等のしくみづくりが必要。</a:t>
                      </a:r>
                      <a:endParaRPr lang="en-US" altLang="ja-JP" sz="1600" b="0" dirty="0">
                        <a:solidFill>
                          <a:prstClr val="black"/>
                        </a:solidFill>
                        <a:latin typeface="游ゴシック Medium" panose="020B0500000000000000" pitchFamily="50" charset="-128"/>
                        <a:ea typeface="游ゴシック Medium" panose="020B0500000000000000" pitchFamily="50" charset="-128"/>
                      </a:endParaRPr>
                    </a:p>
                    <a:p>
                      <a:pPr marL="0" marR="0" lvl="0" indent="0" algn="l" defTabSz="914400" rtl="0" eaLnBrk="1" fontAlgn="auto" latinLnBrk="0" hangingPunct="1">
                        <a:lnSpc>
                          <a:spcPct val="100000"/>
                        </a:lnSpc>
                        <a:spcBef>
                          <a:spcPts val="1200"/>
                        </a:spcBef>
                        <a:spcAft>
                          <a:spcPts val="400"/>
                        </a:spcAft>
                        <a:buClrTx/>
                        <a:buSzTx/>
                        <a:buFontTx/>
                        <a:buNone/>
                        <a:tabLst/>
                        <a:defRPr/>
                      </a:pPr>
                      <a:r>
                        <a:rPr lang="ja-JP" altLang="en-US" sz="1700" b="1" dirty="0">
                          <a:solidFill>
                            <a:prstClr val="black"/>
                          </a:solidFill>
                          <a:latin typeface="游ゴシック Medium" panose="020B0500000000000000" pitchFamily="50" charset="-128"/>
                          <a:ea typeface="游ゴシック Medium" panose="020B0500000000000000" pitchFamily="50" charset="-128"/>
                        </a:rPr>
                        <a:t>●設置工事（配線・機器）の実施</a:t>
                      </a:r>
                      <a:r>
                        <a:rPr lang="en-US" altLang="ja-JP" sz="1700" b="0" dirty="0">
                          <a:solidFill>
                            <a:prstClr val="black"/>
                          </a:solidFill>
                          <a:latin typeface="游ゴシック Medium" panose="020B0500000000000000" pitchFamily="50" charset="-128"/>
                          <a:ea typeface="游ゴシック Medium" panose="020B0500000000000000" pitchFamily="50" charset="-128"/>
                        </a:rPr>
                        <a:t/>
                      </a:r>
                      <a:br>
                        <a:rPr lang="en-US" altLang="ja-JP" sz="1700" b="0" dirty="0">
                          <a:solidFill>
                            <a:prstClr val="black"/>
                          </a:solidFill>
                          <a:latin typeface="游ゴシック Medium" panose="020B0500000000000000" pitchFamily="50" charset="-128"/>
                          <a:ea typeface="游ゴシック Medium" panose="020B0500000000000000" pitchFamily="50" charset="-128"/>
                        </a:rPr>
                      </a:br>
                      <a:r>
                        <a:rPr lang="ja-JP" altLang="en-US" sz="1700" b="0" dirty="0">
                          <a:solidFill>
                            <a:prstClr val="black"/>
                          </a:solidFill>
                          <a:latin typeface="游ゴシック Medium" panose="020B0500000000000000" pitchFamily="50" charset="-128"/>
                          <a:ea typeface="游ゴシック Medium" panose="020B0500000000000000" pitchFamily="50" charset="-128"/>
                        </a:rPr>
                        <a:t>　　</a:t>
                      </a:r>
                      <a:r>
                        <a:rPr lang="en-US" altLang="ja-JP" sz="1600" b="0" dirty="0">
                          <a:solidFill>
                            <a:prstClr val="black"/>
                          </a:solidFill>
                          <a:latin typeface="游ゴシック Medium" panose="020B0500000000000000" pitchFamily="50" charset="-128"/>
                          <a:ea typeface="游ゴシック Medium" panose="020B0500000000000000" pitchFamily="50" charset="-128"/>
                        </a:rPr>
                        <a:t>EV</a:t>
                      </a:r>
                      <a:r>
                        <a:rPr lang="ja-JP" altLang="en-US" sz="1600" b="0" dirty="0">
                          <a:solidFill>
                            <a:prstClr val="black"/>
                          </a:solidFill>
                          <a:latin typeface="游ゴシック Medium" panose="020B0500000000000000" pitchFamily="50" charset="-128"/>
                          <a:ea typeface="游ゴシック Medium" panose="020B0500000000000000" pitchFamily="50" charset="-128"/>
                        </a:rPr>
                        <a:t>・</a:t>
                      </a:r>
                      <a:r>
                        <a:rPr lang="en-US" altLang="ja-JP" sz="1600" b="0" dirty="0">
                          <a:solidFill>
                            <a:prstClr val="black"/>
                          </a:solidFill>
                          <a:latin typeface="游ゴシック Medium" panose="020B0500000000000000" pitchFamily="50" charset="-128"/>
                          <a:ea typeface="游ゴシック Medium" panose="020B0500000000000000" pitchFamily="50" charset="-128"/>
                        </a:rPr>
                        <a:t>PHV</a:t>
                      </a:r>
                      <a:r>
                        <a:rPr lang="ja-JP" altLang="en-US" sz="1600" b="0" dirty="0">
                          <a:solidFill>
                            <a:prstClr val="black"/>
                          </a:solidFill>
                          <a:latin typeface="游ゴシック Medium" panose="020B0500000000000000" pitchFamily="50" charset="-128"/>
                          <a:ea typeface="游ゴシック Medium" panose="020B0500000000000000" pitchFamily="50" charset="-128"/>
                        </a:rPr>
                        <a:t>の充電口の位置やケーブルの長さを考慮した上で、安全性・利便性</a:t>
                      </a:r>
                      <a:r>
                        <a:rPr lang="en-US" altLang="ja-JP" sz="1600" b="0" dirty="0">
                          <a:solidFill>
                            <a:prstClr val="black"/>
                          </a:solidFill>
                          <a:latin typeface="游ゴシック Medium" panose="020B0500000000000000" pitchFamily="50" charset="-128"/>
                          <a:ea typeface="游ゴシック Medium" panose="020B0500000000000000" pitchFamily="50" charset="-128"/>
                        </a:rPr>
                        <a:t/>
                      </a:r>
                      <a:br>
                        <a:rPr lang="en-US" altLang="ja-JP" sz="1600" b="0" dirty="0">
                          <a:solidFill>
                            <a:prstClr val="black"/>
                          </a:solidFill>
                          <a:latin typeface="游ゴシック Medium" panose="020B0500000000000000" pitchFamily="50" charset="-128"/>
                          <a:ea typeface="游ゴシック Medium" panose="020B0500000000000000" pitchFamily="50" charset="-128"/>
                        </a:rPr>
                      </a:br>
                      <a:r>
                        <a:rPr lang="ja-JP" altLang="en-US" sz="1600" b="0" dirty="0">
                          <a:solidFill>
                            <a:prstClr val="black"/>
                          </a:solidFill>
                          <a:latin typeface="游ゴシック Medium" panose="020B0500000000000000" pitchFamily="50" charset="-128"/>
                          <a:ea typeface="游ゴシック Medium" panose="020B0500000000000000" pitchFamily="50" charset="-128"/>
                        </a:rPr>
                        <a:t>　　を考慮して設置する必要あり。</a:t>
                      </a:r>
                      <a:endParaRPr lang="en-US" altLang="ja-JP" sz="1600" b="0" dirty="0">
                        <a:solidFill>
                          <a:prstClr val="black"/>
                        </a:solidFill>
                        <a:latin typeface="游ゴシック Medium" panose="020B0500000000000000" pitchFamily="50" charset="-128"/>
                        <a:ea typeface="游ゴシック Medium" panose="020B0500000000000000" pitchFamily="50" charset="-128"/>
                      </a:endParaRPr>
                    </a:p>
                    <a:p>
                      <a:pPr marL="0" marR="0" lvl="0" indent="0" algn="l" defTabSz="914400" rtl="0" eaLnBrk="1" fontAlgn="auto" latinLnBrk="0" hangingPunct="1">
                        <a:lnSpc>
                          <a:spcPct val="100000"/>
                        </a:lnSpc>
                        <a:spcBef>
                          <a:spcPts val="1200"/>
                        </a:spcBef>
                        <a:spcAft>
                          <a:spcPts val="400"/>
                        </a:spcAft>
                        <a:buClrTx/>
                        <a:buSzTx/>
                        <a:buFontTx/>
                        <a:buNone/>
                        <a:tabLst/>
                        <a:defRPr/>
                      </a:pPr>
                      <a:r>
                        <a:rPr lang="ja-JP" altLang="en-US" sz="1700" b="1" dirty="0">
                          <a:solidFill>
                            <a:prstClr val="black"/>
                          </a:solidFill>
                          <a:latin typeface="游ゴシック Medium" panose="020B0500000000000000" pitchFamily="50" charset="-128"/>
                          <a:ea typeface="游ゴシック Medium" panose="020B0500000000000000" pitchFamily="50" charset="-128"/>
                        </a:rPr>
                        <a:t>●利用者への課金</a:t>
                      </a:r>
                      <a:r>
                        <a:rPr lang="en-US" altLang="ja-JP" sz="1700" b="0" dirty="0">
                          <a:solidFill>
                            <a:prstClr val="black"/>
                          </a:solidFill>
                          <a:latin typeface="游ゴシック Medium" panose="020B0500000000000000" pitchFamily="50" charset="-128"/>
                          <a:ea typeface="游ゴシック Medium" panose="020B0500000000000000" pitchFamily="50" charset="-128"/>
                        </a:rPr>
                        <a:t/>
                      </a:r>
                      <a:br>
                        <a:rPr lang="en-US" altLang="ja-JP" sz="1700" b="0" dirty="0">
                          <a:solidFill>
                            <a:prstClr val="black"/>
                          </a:solidFill>
                          <a:latin typeface="游ゴシック Medium" panose="020B0500000000000000" pitchFamily="50" charset="-128"/>
                          <a:ea typeface="游ゴシック Medium" panose="020B0500000000000000" pitchFamily="50" charset="-128"/>
                        </a:rPr>
                      </a:br>
                      <a:r>
                        <a:rPr lang="ja-JP" altLang="en-US" sz="1700" b="0" dirty="0">
                          <a:solidFill>
                            <a:prstClr val="black"/>
                          </a:solidFill>
                          <a:latin typeface="游ゴシック Medium" panose="020B0500000000000000" pitchFamily="50" charset="-128"/>
                          <a:ea typeface="游ゴシック Medium" panose="020B0500000000000000" pitchFamily="50" charset="-128"/>
                        </a:rPr>
                        <a:t>　　</a:t>
                      </a:r>
                      <a:r>
                        <a:rPr lang="ja-JP" altLang="en-US" sz="1600" b="0" dirty="0">
                          <a:solidFill>
                            <a:prstClr val="black"/>
                          </a:solidFill>
                          <a:latin typeface="游ゴシック Medium" panose="020B0500000000000000" pitchFamily="50" charset="-128"/>
                          <a:ea typeface="游ゴシック Medium" panose="020B0500000000000000" pitchFamily="50" charset="-128"/>
                        </a:rPr>
                        <a:t>管理規約もしくは細則を課金方法に合わせて改正し、徴収することが必要。</a:t>
                      </a:r>
                      <a:endParaRPr lang="en-US" altLang="ja-JP" sz="1700" b="0" dirty="0">
                        <a:solidFill>
                          <a:prstClr val="black"/>
                        </a:solidFill>
                        <a:latin typeface="游ゴシック Medium" panose="020B0500000000000000" pitchFamily="50" charset="-128"/>
                        <a:ea typeface="游ゴシック Medium" panose="020B0500000000000000" pitchFamily="50" charset="-128"/>
                      </a:endParaRPr>
                    </a:p>
                  </a:txBody>
                  <a:tcPr marL="36000" marR="36000" marT="36000" marB="3600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73094742"/>
                  </a:ext>
                </a:extLst>
              </a:tr>
            </a:tbl>
          </a:graphicData>
        </a:graphic>
      </p:graphicFrame>
      <p:sp>
        <p:nvSpPr>
          <p:cNvPr id="16" name="正方形/長方形 15"/>
          <p:cNvSpPr/>
          <p:nvPr/>
        </p:nvSpPr>
        <p:spPr>
          <a:xfrm>
            <a:off x="1966374" y="6268233"/>
            <a:ext cx="6854098" cy="430887"/>
          </a:xfrm>
          <a:prstGeom prst="rect">
            <a:avLst/>
          </a:prstGeom>
        </p:spPr>
        <p:txBody>
          <a:bodyPr wrap="square">
            <a:spAutoFit/>
          </a:bodyPr>
          <a:lstStyle/>
          <a:p>
            <a:pPr algn="r"/>
            <a:r>
              <a:rPr lang="ja-JP" altLang="en-US" sz="1100" dirty="0">
                <a:latin typeface="HG丸ｺﾞｼｯｸM-PRO" panose="020F0600000000000000" pitchFamily="50" charset="-128"/>
                <a:ea typeface="HG丸ｺﾞｼｯｸM-PRO" panose="020F0600000000000000" pitchFamily="50" charset="-128"/>
              </a:rPr>
              <a:t>（出典）電気自動車・プラグインハイブリッド自動車のための充電設備設置にあたってのガイドブック</a:t>
            </a:r>
            <a:endParaRPr lang="en-US" altLang="ja-JP" sz="1100" dirty="0">
              <a:latin typeface="HG丸ｺﾞｼｯｸM-PRO" panose="020F0600000000000000" pitchFamily="50" charset="-128"/>
              <a:ea typeface="HG丸ｺﾞｼｯｸM-PRO" panose="020F0600000000000000" pitchFamily="50" charset="-128"/>
            </a:endParaRPr>
          </a:p>
          <a:p>
            <a:pPr algn="r"/>
            <a:r>
              <a:rPr lang="ja-JP" altLang="en-US" sz="1100" dirty="0">
                <a:latin typeface="HG丸ｺﾞｼｯｸM-PRO" panose="020F0600000000000000" pitchFamily="50" charset="-128"/>
                <a:ea typeface="HG丸ｺﾞｼｯｸM-PRO" panose="020F0600000000000000" pitchFamily="50" charset="-128"/>
              </a:rPr>
              <a:t>（</a:t>
            </a:r>
            <a:r>
              <a:rPr lang="en-US" altLang="ja-JP" sz="1100" dirty="0">
                <a:latin typeface="HG丸ｺﾞｼｯｸM-PRO" panose="020F0600000000000000" pitchFamily="50" charset="-128"/>
                <a:ea typeface="HG丸ｺﾞｼｯｸM-PRO" panose="020F0600000000000000" pitchFamily="50" charset="-128"/>
              </a:rPr>
              <a:t>2017</a:t>
            </a:r>
            <a:r>
              <a:rPr lang="ja-JP" altLang="en-US" sz="1100" dirty="0">
                <a:latin typeface="HG丸ｺﾞｼｯｸM-PRO" panose="020F0600000000000000" pitchFamily="50" charset="-128"/>
                <a:ea typeface="HG丸ｺﾞｼｯｸM-PRO" panose="020F0600000000000000" pitchFamily="50" charset="-128"/>
              </a:rPr>
              <a:t>年・経済産業省　国土交通省）より抜粋</a:t>
            </a:r>
            <a:endParaRPr lang="ja-JP" altLang="en-US" sz="1050" dirty="0">
              <a:latin typeface="HG丸ｺﾞｼｯｸM-PRO" panose="020F0600000000000000" pitchFamily="50" charset="-128"/>
              <a:ea typeface="HG丸ｺﾞｼｯｸM-PRO" panose="020F0600000000000000" pitchFamily="50" charset="-128"/>
            </a:endParaRPr>
          </a:p>
        </p:txBody>
      </p:sp>
      <p:sp>
        <p:nvSpPr>
          <p:cNvPr id="7" name="角丸四角形 6"/>
          <p:cNvSpPr/>
          <p:nvPr/>
        </p:nvSpPr>
        <p:spPr>
          <a:xfrm>
            <a:off x="251520" y="548680"/>
            <a:ext cx="8640961" cy="6182043"/>
          </a:xfrm>
          <a:prstGeom prst="roundRect">
            <a:avLst>
              <a:gd name="adj" fmla="val 2456"/>
            </a:avLst>
          </a:prstGeom>
          <a:noFill/>
          <a:ln w="3175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spcBef>
                <a:spcPts val="600"/>
              </a:spcBef>
              <a:spcAft>
                <a:spcPts val="600"/>
              </a:spcAft>
              <a:defRPr/>
            </a:pPr>
            <a:r>
              <a:rPr lang="ja-JP" altLang="en-US" sz="1700" b="1" dirty="0">
                <a:solidFill>
                  <a:prstClr val="black"/>
                </a:solidFill>
                <a:latin typeface="HG丸ｺﾞｼｯｸM-PRO" panose="020F0600000000000000" pitchFamily="50" charset="-128"/>
                <a:ea typeface="HG丸ｺﾞｼｯｸM-PRO" panose="020F0600000000000000" pitchFamily="50" charset="-128"/>
              </a:rPr>
              <a:t>（参考）既設の集合住宅の駐車場において充電設備を設置する場合の手続きの例</a:t>
            </a:r>
          </a:p>
          <a:p>
            <a:pPr lvl="0">
              <a:spcAft>
                <a:spcPts val="600"/>
              </a:spcAft>
              <a:defRPr/>
            </a:pPr>
            <a:endParaRPr lang="en-US" altLang="ja-JP" sz="1700" dirty="0">
              <a:solidFill>
                <a:prstClr val="black"/>
              </a:solidFill>
              <a:latin typeface="游ゴシック Medium" panose="020B0500000000000000" pitchFamily="50" charset="-128"/>
              <a:ea typeface="游ゴシック Medium" panose="020B0500000000000000" pitchFamily="50" charset="-128"/>
            </a:endParaRPr>
          </a:p>
        </p:txBody>
      </p:sp>
      <p:sp>
        <p:nvSpPr>
          <p:cNvPr id="8" name="テキスト ボックス 7">
            <a:extLst>
              <a:ext uri="{FF2B5EF4-FFF2-40B4-BE49-F238E27FC236}">
                <a16:creationId xmlns:a16="http://schemas.microsoft.com/office/drawing/2014/main" id="{ECF26432-426B-453A-89A1-C5B3F10A0217}"/>
              </a:ext>
            </a:extLst>
          </p:cNvPr>
          <p:cNvSpPr txBox="1"/>
          <p:nvPr/>
        </p:nvSpPr>
        <p:spPr>
          <a:xfrm>
            <a:off x="0" y="0"/>
            <a:ext cx="8360392" cy="400110"/>
          </a:xfrm>
          <a:prstGeom prst="rect">
            <a:avLst/>
          </a:prstGeom>
          <a:noFill/>
        </p:spPr>
        <p:txBody>
          <a:bodyPr wrap="square" rtlCol="0">
            <a:spAutoFit/>
          </a:bodyPr>
          <a:lstStyle/>
          <a:p>
            <a:r>
              <a:rPr lang="en-US" altLang="ja-JP" sz="14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充電インフラ</a:t>
            </a:r>
            <a:r>
              <a:rPr lang="ja-JP" altLang="en-US" sz="20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①プライベート充電／基礎充電の設置の考え方について</a:t>
            </a:r>
          </a:p>
        </p:txBody>
      </p:sp>
    </p:spTree>
    <p:extLst>
      <p:ext uri="{BB962C8B-B14F-4D97-AF65-F5344CB8AC3E}">
        <p14:creationId xmlns:p14="http://schemas.microsoft.com/office/powerpoint/2010/main" val="2444742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4</a:t>
            </a:fld>
            <a:endParaRPr kumimoji="1" lang="ja-JP" altLang="en-US"/>
          </a:p>
        </p:txBody>
      </p:sp>
      <p:sp>
        <p:nvSpPr>
          <p:cNvPr id="3" name="角丸四角形 2"/>
          <p:cNvSpPr/>
          <p:nvPr/>
        </p:nvSpPr>
        <p:spPr>
          <a:xfrm>
            <a:off x="251520" y="620688"/>
            <a:ext cx="8640961" cy="5976664"/>
          </a:xfrm>
          <a:prstGeom prst="roundRect">
            <a:avLst>
              <a:gd name="adj" fmla="val 5622"/>
            </a:avLst>
          </a:prstGeom>
          <a:noFill/>
          <a:ln w="3175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spcAft>
                <a:spcPts val="600"/>
              </a:spcAft>
              <a:defRPr/>
            </a:pPr>
            <a:r>
              <a:rPr lang="ja-JP" altLang="en-US" sz="1700" b="1" dirty="0">
                <a:solidFill>
                  <a:prstClr val="black"/>
                </a:solidFill>
                <a:latin typeface="HG丸ｺﾞｼｯｸM-PRO" panose="020F0600000000000000" pitchFamily="50" charset="-128"/>
                <a:ea typeface="HG丸ｺﾞｼｯｸM-PRO" panose="020F0600000000000000" pitchFamily="50" charset="-128"/>
              </a:rPr>
              <a:t>（参考）</a:t>
            </a:r>
            <a:r>
              <a:rPr lang="ja-JP" altLang="en-US" sz="1700" b="1">
                <a:solidFill>
                  <a:prstClr val="black"/>
                </a:solidFill>
                <a:latin typeface="HG丸ｺﾞｼｯｸM-PRO" panose="020F0600000000000000" pitchFamily="50" charset="-128"/>
                <a:ea typeface="HG丸ｺﾞｼｯｸM-PRO" panose="020F0600000000000000" pitchFamily="50" charset="-128"/>
              </a:rPr>
              <a:t>充電環境の整備</a:t>
            </a:r>
            <a:r>
              <a:rPr lang="ja-JP" altLang="en-US" sz="1700" b="1" dirty="0">
                <a:solidFill>
                  <a:prstClr val="black"/>
                </a:solidFill>
                <a:latin typeface="HG丸ｺﾞｼｯｸM-PRO" panose="020F0600000000000000" pitchFamily="50" charset="-128"/>
                <a:ea typeface="HG丸ｺﾞｼｯｸM-PRO" panose="020F0600000000000000" pitchFamily="50" charset="-128"/>
              </a:rPr>
              <a:t>に関する課題</a:t>
            </a:r>
            <a:endParaRPr lang="en-US" altLang="ja-JP" sz="1700" b="1" dirty="0">
              <a:solidFill>
                <a:prstClr val="black"/>
              </a:solidFill>
              <a:latin typeface="HG丸ｺﾞｼｯｸM-PRO" panose="020F0600000000000000" pitchFamily="50" charset="-128"/>
              <a:ea typeface="HG丸ｺﾞｼｯｸM-PRO" panose="020F0600000000000000" pitchFamily="50" charset="-128"/>
            </a:endParaRPr>
          </a:p>
          <a:p>
            <a:pPr lvl="0">
              <a:spcAft>
                <a:spcPts val="600"/>
              </a:spcAft>
              <a:defRPr/>
            </a:pPr>
            <a:endParaRPr lang="en-US" altLang="ja-JP" sz="1700" dirty="0">
              <a:solidFill>
                <a:prstClr val="black"/>
              </a:solidFill>
              <a:latin typeface="游ゴシック Medium" panose="020B0500000000000000" pitchFamily="50" charset="-128"/>
              <a:ea typeface="游ゴシック Medium" panose="020B0500000000000000" pitchFamily="50" charset="-128"/>
            </a:endParaRPr>
          </a:p>
          <a:p>
            <a:pPr lvl="0">
              <a:spcAft>
                <a:spcPts val="600"/>
              </a:spcAft>
              <a:defRPr/>
            </a:pPr>
            <a:endParaRPr lang="en-US" altLang="ja-JP" sz="1700" dirty="0">
              <a:solidFill>
                <a:prstClr val="black"/>
              </a:solidFill>
              <a:latin typeface="游ゴシック Medium" panose="020B0500000000000000" pitchFamily="50" charset="-128"/>
              <a:ea typeface="游ゴシック Medium" panose="020B0500000000000000" pitchFamily="50" charset="-128"/>
            </a:endParaRPr>
          </a:p>
          <a:p>
            <a:pPr lvl="0">
              <a:spcAft>
                <a:spcPts val="600"/>
              </a:spcAft>
              <a:defRPr/>
            </a:pPr>
            <a:endParaRPr lang="en-US" altLang="ja-JP" sz="1700" dirty="0">
              <a:solidFill>
                <a:prstClr val="black"/>
              </a:solidFill>
              <a:latin typeface="游ゴシック Medium" panose="020B0500000000000000" pitchFamily="50" charset="-128"/>
              <a:ea typeface="游ゴシック Medium" panose="020B0500000000000000" pitchFamily="50" charset="-128"/>
            </a:endParaRPr>
          </a:p>
          <a:p>
            <a:pPr lvl="0">
              <a:spcAft>
                <a:spcPts val="600"/>
              </a:spcAft>
              <a:defRPr/>
            </a:pPr>
            <a:endParaRPr lang="en-US" altLang="ja-JP" sz="1700" dirty="0">
              <a:solidFill>
                <a:prstClr val="black"/>
              </a:solidFill>
              <a:latin typeface="游ゴシック Medium" panose="020B0500000000000000" pitchFamily="50" charset="-128"/>
              <a:ea typeface="游ゴシック Medium" panose="020B0500000000000000" pitchFamily="50" charset="-128"/>
            </a:endParaRPr>
          </a:p>
          <a:p>
            <a:pPr lvl="0">
              <a:spcAft>
                <a:spcPts val="600"/>
              </a:spcAft>
              <a:defRPr/>
            </a:pPr>
            <a:endParaRPr lang="en-US" altLang="ja-JP" sz="1700" dirty="0">
              <a:solidFill>
                <a:prstClr val="black"/>
              </a:solidFill>
              <a:latin typeface="游ゴシック Medium" panose="020B0500000000000000" pitchFamily="50" charset="-128"/>
              <a:ea typeface="游ゴシック Medium" panose="020B0500000000000000" pitchFamily="50" charset="-128"/>
            </a:endParaRPr>
          </a:p>
          <a:p>
            <a:pPr lvl="0">
              <a:spcAft>
                <a:spcPts val="600"/>
              </a:spcAft>
              <a:defRPr/>
            </a:pPr>
            <a:endParaRPr lang="en-US" altLang="ja-JP" sz="1700" dirty="0">
              <a:solidFill>
                <a:prstClr val="black"/>
              </a:solidFill>
              <a:latin typeface="游ゴシック Medium" panose="020B0500000000000000" pitchFamily="50" charset="-128"/>
              <a:ea typeface="游ゴシック Medium" panose="020B0500000000000000" pitchFamily="50" charset="-128"/>
            </a:endParaRPr>
          </a:p>
          <a:p>
            <a:pPr lvl="0" algn="r">
              <a:spcBef>
                <a:spcPts val="1200"/>
              </a:spcBef>
              <a:defRPr/>
            </a:pPr>
            <a:r>
              <a:rPr lang="ja-JP" altLang="en-US" sz="1100" dirty="0">
                <a:solidFill>
                  <a:prstClr val="black"/>
                </a:solidFill>
                <a:latin typeface="HG丸ｺﾞｼｯｸM-PRO" panose="020F0600000000000000" pitchFamily="50" charset="-128"/>
                <a:ea typeface="HG丸ｺﾞｼｯｸM-PRO" panose="020F0600000000000000" pitchFamily="50" charset="-128"/>
              </a:rPr>
              <a:t>（出典）平成</a:t>
            </a:r>
            <a:r>
              <a:rPr lang="en-US" altLang="ja-JP" sz="1100" dirty="0">
                <a:solidFill>
                  <a:prstClr val="black"/>
                </a:solidFill>
                <a:latin typeface="HG丸ｺﾞｼｯｸM-PRO" panose="020F0600000000000000" pitchFamily="50" charset="-128"/>
                <a:ea typeface="HG丸ｺﾞｼｯｸM-PRO" panose="020F0600000000000000" pitchFamily="50" charset="-128"/>
              </a:rPr>
              <a:t>28</a:t>
            </a:r>
            <a:r>
              <a:rPr lang="ja-JP" altLang="en-US" sz="1100" dirty="0">
                <a:solidFill>
                  <a:prstClr val="black"/>
                </a:solidFill>
                <a:latin typeface="HG丸ｺﾞｼｯｸM-PRO" panose="020F0600000000000000" pitchFamily="50" charset="-128"/>
                <a:ea typeface="HG丸ｺﾞｼｯｸM-PRO" panose="020F0600000000000000" pitchFamily="50" charset="-128"/>
              </a:rPr>
              <a:t>年度エネルギー使用合理化促進基盤整備委託費</a:t>
            </a:r>
            <a:r>
              <a:rPr lang="en-US" altLang="ja-JP" sz="1100" dirty="0">
                <a:solidFill>
                  <a:prstClr val="black"/>
                </a:solidFill>
                <a:latin typeface="HG丸ｺﾞｼｯｸM-PRO" panose="020F0600000000000000" pitchFamily="50" charset="-128"/>
                <a:ea typeface="HG丸ｺﾞｼｯｸM-PRO" panose="020F0600000000000000" pitchFamily="50" charset="-128"/>
              </a:rPr>
              <a:t>(EV</a:t>
            </a:r>
            <a:r>
              <a:rPr lang="ja-JP" altLang="en-US" sz="1100" dirty="0">
                <a:solidFill>
                  <a:prstClr val="black"/>
                </a:solidFill>
                <a:latin typeface="HG丸ｺﾞｼｯｸM-PRO" panose="020F0600000000000000" pitchFamily="50" charset="-128"/>
                <a:ea typeface="HG丸ｺﾞｼｯｸM-PRO" panose="020F0600000000000000" pitchFamily="50" charset="-128"/>
              </a:rPr>
              <a:t>・</a:t>
            </a:r>
            <a:r>
              <a:rPr lang="en-US" altLang="ja-JP" sz="1100" dirty="0">
                <a:solidFill>
                  <a:prstClr val="black"/>
                </a:solidFill>
                <a:latin typeface="HG丸ｺﾞｼｯｸM-PRO" panose="020F0600000000000000" pitchFamily="50" charset="-128"/>
                <a:ea typeface="HG丸ｺﾞｼｯｸM-PRO" panose="020F0600000000000000" pitchFamily="50" charset="-128"/>
              </a:rPr>
              <a:t>PHV</a:t>
            </a:r>
            <a:r>
              <a:rPr lang="ja-JP" altLang="en-US" sz="1100" dirty="0">
                <a:solidFill>
                  <a:prstClr val="black"/>
                </a:solidFill>
                <a:latin typeface="HG丸ｺﾞｼｯｸM-PRO" panose="020F0600000000000000" pitchFamily="50" charset="-128"/>
                <a:ea typeface="HG丸ｺﾞｼｯｸM-PRO" panose="020F0600000000000000" pitchFamily="50" charset="-128"/>
              </a:rPr>
              <a:t>の充電インフラに関する調査</a:t>
            </a:r>
            <a:r>
              <a:rPr lang="en-US" altLang="ja-JP" sz="1100" dirty="0">
                <a:solidFill>
                  <a:prstClr val="black"/>
                </a:solidFill>
                <a:latin typeface="HG丸ｺﾞｼｯｸM-PRO" panose="020F0600000000000000" pitchFamily="50" charset="-128"/>
                <a:ea typeface="HG丸ｺﾞｼｯｸM-PRO" panose="020F0600000000000000" pitchFamily="50" charset="-128"/>
              </a:rPr>
              <a:t>)</a:t>
            </a:r>
            <a:r>
              <a:rPr lang="ja-JP" altLang="en-US" sz="1100" dirty="0">
                <a:solidFill>
                  <a:prstClr val="black"/>
                </a:solidFill>
                <a:latin typeface="HG丸ｺﾞｼｯｸM-PRO" panose="020F0600000000000000" pitchFamily="50" charset="-128"/>
                <a:ea typeface="HG丸ｺﾞｼｯｸM-PRO" panose="020F0600000000000000" pitchFamily="50" charset="-128"/>
              </a:rPr>
              <a:t>調査報告書 </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lvl="0" algn="r">
              <a:defRPr/>
            </a:pPr>
            <a:r>
              <a:rPr lang="ja-JP" altLang="en-US" sz="1100" dirty="0">
                <a:solidFill>
                  <a:prstClr val="black"/>
                </a:solidFill>
                <a:latin typeface="HG丸ｺﾞｼｯｸM-PRO" panose="020F0600000000000000" pitchFamily="50" charset="-128"/>
                <a:ea typeface="HG丸ｺﾞｼｯｸM-PRO" panose="020F0600000000000000" pitchFamily="50" charset="-128"/>
              </a:rPr>
              <a:t>経済産業省</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658435571"/>
              </p:ext>
            </p:extLst>
          </p:nvPr>
        </p:nvGraphicFramePr>
        <p:xfrm>
          <a:off x="611560" y="1419220"/>
          <a:ext cx="7956886" cy="1706880"/>
        </p:xfrm>
        <a:graphic>
          <a:graphicData uri="http://schemas.openxmlformats.org/drawingml/2006/table">
            <a:tbl>
              <a:tblPr firstRow="1" bandRow="1">
                <a:tableStyleId>{2D5ABB26-0587-4C30-8999-92F81FD0307C}</a:tableStyleId>
              </a:tblPr>
              <a:tblGrid>
                <a:gridCol w="3978443">
                  <a:extLst>
                    <a:ext uri="{9D8B030D-6E8A-4147-A177-3AD203B41FA5}">
                      <a16:colId xmlns:a16="http://schemas.microsoft.com/office/drawing/2014/main" val="3152744298"/>
                    </a:ext>
                  </a:extLst>
                </a:gridCol>
                <a:gridCol w="3978443">
                  <a:extLst>
                    <a:ext uri="{9D8B030D-6E8A-4147-A177-3AD203B41FA5}">
                      <a16:colId xmlns:a16="http://schemas.microsoft.com/office/drawing/2014/main" val="2948020481"/>
                    </a:ext>
                  </a:extLst>
                </a:gridCol>
              </a:tblGrid>
              <a:tr h="37084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新設マンション</a:t>
                      </a:r>
                      <a:r>
                        <a:rPr kumimoji="1" lang="en-US" altLang="ja-JP" sz="1600" b="1"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p>
                    <a:p>
                      <a:pPr lvl="0" indent="0">
                        <a:lnSpc>
                          <a:spcPct val="100000"/>
                        </a:lnSpc>
                        <a:spcBef>
                          <a:spcPts val="0"/>
                        </a:spcBef>
                        <a:spcAft>
                          <a:spcPts val="600"/>
                        </a:spcAft>
                        <a:defRPr/>
                      </a:pPr>
                      <a:r>
                        <a:rPr lang="ja-JP" altLang="en-US" sz="1600" dirty="0">
                          <a:solidFill>
                            <a:prstClr val="black"/>
                          </a:solidFill>
                          <a:latin typeface="游ゴシック Medium" panose="020B0500000000000000" pitchFamily="50" charset="-128"/>
                          <a:ea typeface="游ゴシック Medium" panose="020B0500000000000000" pitchFamily="50" charset="-128"/>
                        </a:rPr>
                        <a:t>・マンション駐車場の７～９割を占める</a:t>
                      </a:r>
                      <a:r>
                        <a:rPr lang="en-US" altLang="ja-JP" sz="1600" dirty="0">
                          <a:solidFill>
                            <a:prstClr val="black"/>
                          </a:solidFill>
                          <a:latin typeface="游ゴシック Medium" panose="020B0500000000000000" pitchFamily="50" charset="-128"/>
                          <a:ea typeface="游ゴシック Medium" panose="020B0500000000000000" pitchFamily="50" charset="-128"/>
                        </a:rPr>
                        <a:t/>
                      </a:r>
                      <a:br>
                        <a:rPr lang="en-US" altLang="ja-JP" sz="1600" dirty="0">
                          <a:solidFill>
                            <a:prstClr val="black"/>
                          </a:solidFill>
                          <a:latin typeface="游ゴシック Medium" panose="020B0500000000000000" pitchFamily="50" charset="-128"/>
                          <a:ea typeface="游ゴシック Medium" panose="020B0500000000000000" pitchFamily="50" charset="-128"/>
                        </a:rPr>
                      </a:br>
                      <a:r>
                        <a:rPr lang="ja-JP" altLang="en-US" sz="1600" dirty="0">
                          <a:solidFill>
                            <a:prstClr val="black"/>
                          </a:solidFill>
                          <a:latin typeface="游ゴシック Medium" panose="020B0500000000000000" pitchFamily="50" charset="-128"/>
                          <a:ea typeface="游ゴシック Medium" panose="020B0500000000000000" pitchFamily="50" charset="-128"/>
                        </a:rPr>
                        <a:t>　といわれる機械式駐車場への</a:t>
                      </a:r>
                      <a:r>
                        <a:rPr lang="ja-JP" altLang="en-US" sz="1600" dirty="0" smtClean="0">
                          <a:solidFill>
                            <a:prstClr val="black"/>
                          </a:solidFill>
                          <a:latin typeface="游ゴシック Medium" panose="020B0500000000000000" pitchFamily="50" charset="-128"/>
                          <a:ea typeface="游ゴシック Medium" panose="020B0500000000000000" pitchFamily="50" charset="-128"/>
                        </a:rPr>
                        <a:t>設置が割</a:t>
                      </a:r>
                      <a:r>
                        <a:rPr lang="en-US" altLang="ja-JP" sz="1600" dirty="0" smtClean="0">
                          <a:solidFill>
                            <a:prstClr val="black"/>
                          </a:solidFill>
                          <a:latin typeface="游ゴシック Medium" panose="020B0500000000000000" pitchFamily="50" charset="-128"/>
                          <a:ea typeface="游ゴシック Medium" panose="020B0500000000000000" pitchFamily="50" charset="-128"/>
                        </a:rPr>
                        <a:t/>
                      </a:r>
                      <a:br>
                        <a:rPr lang="en-US" altLang="ja-JP" sz="1600" dirty="0" smtClean="0">
                          <a:solidFill>
                            <a:prstClr val="black"/>
                          </a:solidFill>
                          <a:latin typeface="游ゴシック Medium" panose="020B0500000000000000" pitchFamily="50" charset="-128"/>
                          <a:ea typeface="游ゴシック Medium" panose="020B0500000000000000" pitchFamily="50" charset="-128"/>
                        </a:rPr>
                      </a:br>
                      <a:r>
                        <a:rPr lang="ja-JP" altLang="en-US" sz="1600" dirty="0" smtClean="0">
                          <a:solidFill>
                            <a:prstClr val="black"/>
                          </a:solidFill>
                          <a:latin typeface="游ゴシック Medium" panose="020B0500000000000000" pitchFamily="50" charset="-128"/>
                          <a:ea typeface="游ゴシック Medium" panose="020B0500000000000000" pitchFamily="50" charset="-128"/>
                        </a:rPr>
                        <a:t>　高である。</a:t>
                      </a:r>
                      <a:endParaRPr lang="en-US" altLang="ja-JP" sz="1600" dirty="0">
                        <a:solidFill>
                          <a:prstClr val="black"/>
                        </a:solidFill>
                        <a:latin typeface="游ゴシック Medium" panose="020B0500000000000000" pitchFamily="50" charset="-128"/>
                        <a:ea typeface="游ゴシック Medium" panose="020B05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・充電器設置を積極的に進めたものの、</a:t>
                      </a:r>
                      <a:r>
                        <a:rPr kumimoji="1" lang="en-US" altLang="ja-JP"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r>
                      <a:br>
                        <a:rPr kumimoji="1" lang="en-US" altLang="ja-JP"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b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現時点では利用者がほとんどいない。</a:t>
                      </a:r>
                      <a:endParaRPr kumimoji="1" lang="ja-JP" altLang="en-US" sz="2000" dirty="0"/>
                    </a:p>
                  </a:txBody>
                  <a:tcPr/>
                </a:tc>
                <a:tc>
                  <a:txBody>
                    <a:bodyPr/>
                    <a:lstStyle/>
                    <a:p>
                      <a:pPr indent="0">
                        <a:lnSpc>
                          <a:spcPct val="100000"/>
                        </a:lnSpc>
                        <a:spcBef>
                          <a:spcPts val="0"/>
                        </a:spcBef>
                        <a:spcAft>
                          <a:spcPts val="600"/>
                        </a:spcAft>
                      </a:pPr>
                      <a:r>
                        <a:rPr kumimoji="1" lang="en-US" altLang="ja-JP" sz="1600" b="1" dirty="0">
                          <a:latin typeface="游ゴシック Medium" panose="020B0500000000000000" pitchFamily="50" charset="-128"/>
                          <a:ea typeface="游ゴシック Medium" panose="020B0500000000000000" pitchFamily="50" charset="-128"/>
                        </a:rPr>
                        <a:t>【</a:t>
                      </a:r>
                      <a:r>
                        <a:rPr kumimoji="1" lang="ja-JP" altLang="en-US" sz="1600" b="1" dirty="0">
                          <a:latin typeface="游ゴシック Medium" panose="020B0500000000000000" pitchFamily="50" charset="-128"/>
                          <a:ea typeface="游ゴシック Medium" panose="020B0500000000000000" pitchFamily="50" charset="-128"/>
                        </a:rPr>
                        <a:t>既設マンション</a:t>
                      </a:r>
                      <a:r>
                        <a:rPr kumimoji="1" lang="en-US" altLang="ja-JP" sz="1600" b="1" dirty="0">
                          <a:latin typeface="游ゴシック Medium" panose="020B0500000000000000" pitchFamily="50" charset="-128"/>
                          <a:ea typeface="游ゴシック Medium" panose="020B0500000000000000" pitchFamily="50" charset="-128"/>
                        </a:rPr>
                        <a:t>】</a:t>
                      </a:r>
                    </a:p>
                    <a:p>
                      <a:pPr indent="0">
                        <a:lnSpc>
                          <a:spcPct val="100000"/>
                        </a:lnSpc>
                        <a:spcBef>
                          <a:spcPts val="0"/>
                        </a:spcBef>
                        <a:spcAft>
                          <a:spcPts val="600"/>
                        </a:spcAft>
                      </a:pPr>
                      <a:r>
                        <a:rPr kumimoji="1" lang="ja-JP" altLang="en-US" sz="1600" dirty="0">
                          <a:latin typeface="游ゴシック Medium" panose="020B0500000000000000" pitchFamily="50" charset="-128"/>
                          <a:ea typeface="游ゴシック Medium" panose="020B0500000000000000" pitchFamily="50" charset="-128"/>
                        </a:rPr>
                        <a:t>・管理組合との調整が難しい状況にある。</a:t>
                      </a:r>
                      <a:endParaRPr kumimoji="1" lang="en-US" altLang="ja-JP" sz="1600" dirty="0">
                        <a:latin typeface="游ゴシック Medium" panose="020B0500000000000000" pitchFamily="50" charset="-128"/>
                        <a:ea typeface="游ゴシック Medium" panose="020B0500000000000000" pitchFamily="50" charset="-128"/>
                      </a:endParaRPr>
                    </a:p>
                    <a:p>
                      <a:pPr indent="0">
                        <a:lnSpc>
                          <a:spcPct val="100000"/>
                        </a:lnSpc>
                        <a:spcBef>
                          <a:spcPts val="0"/>
                        </a:spcBef>
                        <a:spcAft>
                          <a:spcPts val="600"/>
                        </a:spcAft>
                      </a:pPr>
                      <a:r>
                        <a:rPr kumimoji="1" lang="ja-JP" altLang="en-US" sz="1600" dirty="0">
                          <a:latin typeface="游ゴシック Medium" panose="020B0500000000000000" pitchFamily="50" charset="-128"/>
                          <a:ea typeface="游ゴシック Medium" panose="020B0500000000000000" pitchFamily="50" charset="-128"/>
                        </a:rPr>
                        <a:t>・外部の人が使えない、契約者しか使え</a:t>
                      </a:r>
                      <a:r>
                        <a:rPr kumimoji="1" lang="en-US" altLang="ja-JP" sz="1600" dirty="0">
                          <a:latin typeface="游ゴシック Medium" panose="020B0500000000000000" pitchFamily="50" charset="-128"/>
                          <a:ea typeface="游ゴシック Medium" panose="020B0500000000000000" pitchFamily="50" charset="-128"/>
                        </a:rPr>
                        <a:t/>
                      </a:r>
                      <a:br>
                        <a:rPr kumimoji="1" lang="en-US" altLang="ja-JP" sz="1600" dirty="0">
                          <a:latin typeface="游ゴシック Medium" panose="020B0500000000000000" pitchFamily="50" charset="-128"/>
                          <a:ea typeface="游ゴシック Medium" panose="020B0500000000000000" pitchFamily="50" charset="-128"/>
                        </a:rPr>
                      </a:br>
                      <a:r>
                        <a:rPr kumimoji="1" lang="ja-JP" altLang="en-US" sz="1600" dirty="0">
                          <a:latin typeface="游ゴシック Medium" panose="020B0500000000000000" pitchFamily="50" charset="-128"/>
                          <a:ea typeface="游ゴシック Medium" panose="020B0500000000000000" pitchFamily="50" charset="-128"/>
                        </a:rPr>
                        <a:t>　ないため、利用台数が非常に少ない。</a:t>
                      </a:r>
                    </a:p>
                  </a:txBody>
                  <a:tcPr/>
                </a:tc>
                <a:extLst>
                  <a:ext uri="{0D108BD9-81ED-4DB2-BD59-A6C34878D82A}">
                    <a16:rowId xmlns:a16="http://schemas.microsoft.com/office/drawing/2014/main" val="2924313574"/>
                  </a:ext>
                </a:extLst>
              </a:tr>
            </a:tbl>
          </a:graphicData>
        </a:graphic>
      </p:graphicFrame>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r="24656" b="9899"/>
          <a:stretch/>
        </p:blipFill>
        <p:spPr>
          <a:xfrm>
            <a:off x="611560" y="3929765"/>
            <a:ext cx="7632848" cy="2170272"/>
          </a:xfrm>
          <a:prstGeom prst="rect">
            <a:avLst/>
          </a:prstGeom>
        </p:spPr>
      </p:pic>
      <p:sp>
        <p:nvSpPr>
          <p:cNvPr id="6" name="正方形/長方形 5">
            <a:extLst>
              <a:ext uri="{FF2B5EF4-FFF2-40B4-BE49-F238E27FC236}">
                <a16:creationId xmlns:a16="http://schemas.microsoft.com/office/drawing/2014/main" id="{988D5840-3DE3-4A69-8688-6D35127988FB}"/>
              </a:ext>
            </a:extLst>
          </p:cNvPr>
          <p:cNvSpPr/>
          <p:nvPr/>
        </p:nvSpPr>
        <p:spPr>
          <a:xfrm>
            <a:off x="6588224" y="6152487"/>
            <a:ext cx="2126213" cy="392415"/>
          </a:xfrm>
          <a:prstGeom prst="rect">
            <a:avLst/>
          </a:prstGeom>
        </p:spPr>
        <p:txBody>
          <a:bodyPr wrap="square">
            <a:spAutoFit/>
          </a:bodyPr>
          <a:lstStyle/>
          <a:p>
            <a:pPr algn="ctr"/>
            <a:r>
              <a:rPr lang="ja-JP" altLang="en-US" sz="1050" dirty="0">
                <a:latin typeface="HG丸ｺﾞｼｯｸM-PRO" panose="020F0600000000000000" pitchFamily="50" charset="-128"/>
                <a:ea typeface="HG丸ｺﾞｼｯｸM-PRO" panose="020F0600000000000000" pitchFamily="50" charset="-128"/>
              </a:rPr>
              <a:t>機械式（多段）駐車場での充電</a:t>
            </a:r>
            <a:endParaRPr lang="en-US" altLang="ja-JP" sz="1050" dirty="0">
              <a:latin typeface="HG丸ｺﾞｼｯｸM-PRO" panose="020F0600000000000000" pitchFamily="50" charset="-128"/>
              <a:ea typeface="HG丸ｺﾞｼｯｸM-PRO" panose="020F0600000000000000" pitchFamily="50" charset="-128"/>
            </a:endParaRPr>
          </a:p>
          <a:p>
            <a:pPr algn="ctr"/>
            <a:r>
              <a:rPr lang="ja-JP" altLang="en-US" sz="900" dirty="0">
                <a:latin typeface="HG丸ｺﾞｼｯｸM-PRO" panose="020F0600000000000000" pitchFamily="50" charset="-128"/>
                <a:ea typeface="HG丸ｺﾞｼｯｸM-PRO" panose="020F0600000000000000" pitchFamily="50" charset="-128"/>
              </a:rPr>
              <a:t>（出典）日本コンベヤ株式会社</a:t>
            </a:r>
            <a:r>
              <a:rPr lang="en-US" altLang="ja-JP" sz="900" dirty="0">
                <a:latin typeface="HG丸ｺﾞｼｯｸM-PRO" panose="020F0600000000000000" pitchFamily="50" charset="-128"/>
                <a:ea typeface="HG丸ｺﾞｼｯｸM-PRO" panose="020F0600000000000000" pitchFamily="50" charset="-128"/>
              </a:rPr>
              <a:t>HP</a:t>
            </a:r>
          </a:p>
        </p:txBody>
      </p:sp>
      <p:sp>
        <p:nvSpPr>
          <p:cNvPr id="9" name="テキスト ボックス 8">
            <a:extLst>
              <a:ext uri="{FF2B5EF4-FFF2-40B4-BE49-F238E27FC236}">
                <a16:creationId xmlns:a16="http://schemas.microsoft.com/office/drawing/2014/main" id="{ECF26432-426B-453A-89A1-C5B3F10A0217}"/>
              </a:ext>
            </a:extLst>
          </p:cNvPr>
          <p:cNvSpPr txBox="1"/>
          <p:nvPr/>
        </p:nvSpPr>
        <p:spPr>
          <a:xfrm>
            <a:off x="0" y="0"/>
            <a:ext cx="8360392" cy="400110"/>
          </a:xfrm>
          <a:prstGeom prst="rect">
            <a:avLst/>
          </a:prstGeom>
          <a:noFill/>
        </p:spPr>
        <p:txBody>
          <a:bodyPr wrap="square" rtlCol="0">
            <a:spAutoFit/>
          </a:bodyPr>
          <a:lstStyle/>
          <a:p>
            <a:r>
              <a:rPr lang="en-US" altLang="ja-JP" sz="14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充電インフラ</a:t>
            </a:r>
            <a:r>
              <a:rPr lang="ja-JP" altLang="en-US" sz="20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①プライベート充電／基礎充電の設置の考え方について</a:t>
            </a:r>
          </a:p>
        </p:txBody>
      </p:sp>
    </p:spTree>
    <p:extLst>
      <p:ext uri="{BB962C8B-B14F-4D97-AF65-F5344CB8AC3E}">
        <p14:creationId xmlns:p14="http://schemas.microsoft.com/office/powerpoint/2010/main" val="3829473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5</a:t>
            </a:fld>
            <a:endParaRPr kumimoji="1" lang="ja-JP" altLang="en-US"/>
          </a:p>
        </p:txBody>
      </p:sp>
      <p:sp>
        <p:nvSpPr>
          <p:cNvPr id="35" name="正方形/長方形 34">
            <a:extLst>
              <a:ext uri="{FF2B5EF4-FFF2-40B4-BE49-F238E27FC236}">
                <a16:creationId xmlns:a16="http://schemas.microsoft.com/office/drawing/2014/main" id="{988D5840-3DE3-4A69-8688-6D35127988FB}"/>
              </a:ext>
            </a:extLst>
          </p:cNvPr>
          <p:cNvSpPr/>
          <p:nvPr/>
        </p:nvSpPr>
        <p:spPr>
          <a:xfrm>
            <a:off x="-35679" y="2385182"/>
            <a:ext cx="2445739" cy="253916"/>
          </a:xfrm>
          <a:prstGeom prst="rect">
            <a:avLst/>
          </a:prstGeom>
        </p:spPr>
        <p:txBody>
          <a:bodyPr wrap="square">
            <a:spAutoFit/>
          </a:bodyPr>
          <a:lstStyle/>
          <a:p>
            <a:r>
              <a:rPr lang="ja-JP" altLang="en-US" sz="1050" dirty="0">
                <a:latin typeface="HG丸ｺﾞｼｯｸM-PRO" panose="020F0600000000000000" pitchFamily="50" charset="-128"/>
                <a:ea typeface="HG丸ｺﾞｼｯｸM-PRO" panose="020F0600000000000000" pitchFamily="50" charset="-128"/>
              </a:rPr>
              <a:t>（出典）各社</a:t>
            </a:r>
            <a:r>
              <a:rPr lang="en-US" altLang="ja-JP" sz="1050" dirty="0">
                <a:latin typeface="HG丸ｺﾞｼｯｸM-PRO" panose="020F0600000000000000" pitchFamily="50" charset="-128"/>
                <a:ea typeface="HG丸ｺﾞｼｯｸM-PRO" panose="020F0600000000000000" pitchFamily="50" charset="-128"/>
              </a:rPr>
              <a:t>HP (JC08</a:t>
            </a:r>
            <a:r>
              <a:rPr lang="ja-JP" altLang="en-US" sz="1050" dirty="0">
                <a:latin typeface="HG丸ｺﾞｼｯｸM-PRO" panose="020F0600000000000000" pitchFamily="50" charset="-128"/>
                <a:ea typeface="HG丸ｺﾞｼｯｸM-PRO" panose="020F0600000000000000" pitchFamily="50" charset="-128"/>
              </a:rPr>
              <a:t>モード）</a:t>
            </a:r>
            <a:endParaRPr lang="en-US" altLang="ja-JP" sz="1050" dirty="0">
              <a:latin typeface="HG丸ｺﾞｼｯｸM-PRO" panose="020F0600000000000000" pitchFamily="50" charset="-128"/>
              <a:ea typeface="HG丸ｺﾞｼｯｸM-PRO" panose="020F0600000000000000" pitchFamily="50" charset="-128"/>
            </a:endParaRPr>
          </a:p>
        </p:txBody>
      </p:sp>
      <p:grpSp>
        <p:nvGrpSpPr>
          <p:cNvPr id="23" name="グループ化 22"/>
          <p:cNvGrpSpPr/>
          <p:nvPr/>
        </p:nvGrpSpPr>
        <p:grpSpPr>
          <a:xfrm>
            <a:off x="1083184" y="2965657"/>
            <a:ext cx="6977632" cy="584775"/>
            <a:chOff x="523672" y="4240966"/>
            <a:chExt cx="6977632" cy="584775"/>
          </a:xfrm>
        </p:grpSpPr>
        <p:sp>
          <p:nvSpPr>
            <p:cNvPr id="28" name="正方形/長方形 27"/>
            <p:cNvSpPr/>
            <p:nvPr/>
          </p:nvSpPr>
          <p:spPr>
            <a:xfrm>
              <a:off x="523672" y="4240966"/>
              <a:ext cx="6977632" cy="584775"/>
            </a:xfrm>
            <a:prstGeom prst="rect">
              <a:avLst/>
            </a:prstGeom>
            <a:solidFill>
              <a:schemeClr val="accent6">
                <a:lumMod val="40000"/>
                <a:lumOff val="60000"/>
              </a:schemeClr>
            </a:solidFill>
          </p:spPr>
          <p:txBody>
            <a:bodyPr wrap="square">
              <a:spAutoFit/>
            </a:bodyPr>
            <a:lstStyle/>
            <a:p>
              <a:pPr marL="216000" lvl="0">
                <a:spcAft>
                  <a:spcPts val="600"/>
                </a:spcAft>
                <a:defRPr/>
              </a:pPr>
              <a:r>
                <a:rPr lang="ja-JP" altLang="en-US" sz="1600" b="1" dirty="0">
                  <a:latin typeface="游ゴシック Medium" panose="020B0500000000000000" pitchFamily="50" charset="-128"/>
                  <a:ea typeface="游ゴシック Medium" panose="020B0500000000000000" pitchFamily="50" charset="-128"/>
                </a:rPr>
                <a:t>現在一般販売されている</a:t>
              </a:r>
              <a:r>
                <a:rPr lang="en-US" altLang="ja-JP" sz="1600" b="1" dirty="0">
                  <a:latin typeface="游ゴシック Medium" panose="020B0500000000000000" pitchFamily="50" charset="-128"/>
                  <a:ea typeface="游ゴシック Medium" panose="020B0500000000000000" pitchFamily="50" charset="-128"/>
                </a:rPr>
                <a:t>EV</a:t>
              </a:r>
              <a:r>
                <a:rPr lang="ja-JP" altLang="en-US" sz="1600" b="1" dirty="0">
                  <a:latin typeface="游ゴシック Medium" panose="020B0500000000000000" pitchFamily="50" charset="-128"/>
                  <a:ea typeface="游ゴシック Medium" panose="020B0500000000000000" pitchFamily="50" charset="-128"/>
                </a:rPr>
                <a:t>乗用車の一充電走行距離は約</a:t>
              </a:r>
              <a:r>
                <a:rPr lang="en-US" altLang="ja-JP" sz="1600" b="1" dirty="0">
                  <a:latin typeface="游ゴシック Medium" panose="020B0500000000000000" pitchFamily="50" charset="-128"/>
                  <a:ea typeface="游ゴシック Medium" panose="020B0500000000000000" pitchFamily="50" charset="-128"/>
                </a:rPr>
                <a:t>270</a:t>
              </a:r>
              <a:r>
                <a:rPr lang="ja-JP" altLang="en-US" sz="1600" b="1" dirty="0">
                  <a:latin typeface="游ゴシック Medium" panose="020B0500000000000000" pitchFamily="50" charset="-128"/>
                  <a:ea typeface="游ゴシック Medium" panose="020B0500000000000000" pitchFamily="50" charset="-128"/>
                </a:rPr>
                <a:t>～</a:t>
              </a:r>
              <a:r>
                <a:rPr lang="en-US" altLang="ja-JP" sz="1600" b="1" dirty="0">
                  <a:latin typeface="游ゴシック Medium" panose="020B0500000000000000" pitchFamily="50" charset="-128"/>
                  <a:ea typeface="游ゴシック Medium" panose="020B0500000000000000" pitchFamily="50" charset="-128"/>
                </a:rPr>
                <a:t>570km</a:t>
              </a:r>
              <a:r>
                <a:rPr lang="ja-JP" altLang="en-US" sz="1600" b="1" dirty="0" err="1">
                  <a:latin typeface="游ゴシック Medium" panose="020B0500000000000000" pitchFamily="50" charset="-128"/>
                  <a:ea typeface="游ゴシック Medium" panose="020B0500000000000000" pitchFamily="50" charset="-128"/>
                </a:rPr>
                <a:t>。</a:t>
              </a:r>
              <a:r>
                <a:rPr lang="en-US" altLang="ja-JP" sz="1600" b="1" dirty="0">
                  <a:latin typeface="游ゴシック Medium" panose="020B0500000000000000" pitchFamily="50" charset="-128"/>
                  <a:ea typeface="游ゴシック Medium" panose="020B0500000000000000" pitchFamily="50" charset="-128"/>
                </a:rPr>
                <a:t/>
              </a:r>
              <a:br>
                <a:rPr lang="en-US" altLang="ja-JP" sz="1600" b="1" dirty="0">
                  <a:latin typeface="游ゴシック Medium" panose="020B0500000000000000" pitchFamily="50" charset="-128"/>
                  <a:ea typeface="游ゴシック Medium" panose="020B0500000000000000" pitchFamily="50" charset="-128"/>
                </a:rPr>
              </a:br>
              <a:r>
                <a:rPr lang="ja-JP" altLang="en-US" sz="1600" b="1" dirty="0">
                  <a:latin typeface="游ゴシック Medium" panose="020B0500000000000000" pitchFamily="50" charset="-128"/>
                  <a:ea typeface="游ゴシック Medium" panose="020B0500000000000000" pitchFamily="50" charset="-128"/>
                </a:rPr>
                <a:t>技術開発により、走行距離は今後も改善する見込み。</a:t>
              </a:r>
            </a:p>
          </p:txBody>
        </p:sp>
        <p:sp>
          <p:nvSpPr>
            <p:cNvPr id="29" name="右矢印 28"/>
            <p:cNvSpPr/>
            <p:nvPr/>
          </p:nvSpPr>
          <p:spPr>
            <a:xfrm>
              <a:off x="523672" y="4369475"/>
              <a:ext cx="288000" cy="2880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sp>
        <p:nvSpPr>
          <p:cNvPr id="27" name="正方形/長方形 26">
            <a:extLst>
              <a:ext uri="{FF2B5EF4-FFF2-40B4-BE49-F238E27FC236}">
                <a16:creationId xmlns:a16="http://schemas.microsoft.com/office/drawing/2014/main" id="{988D5840-3DE3-4A69-8688-6D35127988FB}"/>
              </a:ext>
            </a:extLst>
          </p:cNvPr>
          <p:cNvSpPr/>
          <p:nvPr/>
        </p:nvSpPr>
        <p:spPr>
          <a:xfrm>
            <a:off x="35497" y="404664"/>
            <a:ext cx="4439228" cy="369332"/>
          </a:xfrm>
          <a:prstGeom prst="rect">
            <a:avLst/>
          </a:prstGeom>
        </p:spPr>
        <p:txBody>
          <a:bodyPr wrap="square">
            <a:spAutoFit/>
          </a:bodyPr>
          <a:lstStyle/>
          <a:p>
            <a:pPr lvl="0">
              <a:spcAft>
                <a:spcPts val="600"/>
              </a:spcAft>
              <a:defRPr/>
            </a:pPr>
            <a:r>
              <a:rPr lang="en-US" altLang="ja-JP" b="1" dirty="0">
                <a:solidFill>
                  <a:prstClr val="black"/>
                </a:solidFill>
                <a:latin typeface="游ゴシック Medium" panose="020B0500000000000000" pitchFamily="50" charset="-128"/>
                <a:ea typeface="游ゴシック Medium" panose="020B0500000000000000" pitchFamily="50" charset="-128"/>
              </a:rPr>
              <a:t>(</a:t>
            </a:r>
            <a:r>
              <a:rPr lang="ja-JP" altLang="en-US" b="1" dirty="0">
                <a:solidFill>
                  <a:prstClr val="black"/>
                </a:solidFill>
                <a:latin typeface="游ゴシック Medium" panose="020B0500000000000000" pitchFamily="50" charset="-128"/>
                <a:ea typeface="游ゴシック Medium" panose="020B0500000000000000" pitchFamily="50" charset="-128"/>
              </a:rPr>
              <a:t>２</a:t>
            </a:r>
            <a:r>
              <a:rPr lang="en-US" altLang="ja-JP" b="1" dirty="0">
                <a:solidFill>
                  <a:prstClr val="black"/>
                </a:solidFill>
                <a:latin typeface="游ゴシック Medium" panose="020B0500000000000000" pitchFamily="50" charset="-128"/>
                <a:ea typeface="游ゴシック Medium" panose="020B0500000000000000" pitchFamily="50" charset="-128"/>
              </a:rPr>
              <a:t>)EV</a:t>
            </a:r>
            <a:r>
              <a:rPr lang="ja-JP" altLang="en-US" b="1" dirty="0">
                <a:solidFill>
                  <a:prstClr val="black"/>
                </a:solidFill>
                <a:latin typeface="游ゴシック Medium" panose="020B0500000000000000" pitchFamily="50" charset="-128"/>
                <a:ea typeface="游ゴシック Medium" panose="020B0500000000000000" pitchFamily="50" charset="-128"/>
              </a:rPr>
              <a:t>の一充電走行距離の現状について</a:t>
            </a:r>
            <a:endParaRPr lang="en-US" altLang="ja-JP" sz="1600" dirty="0">
              <a:solidFill>
                <a:prstClr val="black"/>
              </a:solidFill>
              <a:latin typeface="游ゴシック Medium" panose="020B0500000000000000" pitchFamily="50" charset="-128"/>
              <a:ea typeface="游ゴシック Medium" panose="020B0500000000000000" pitchFamily="50" charset="-128"/>
            </a:endParaRPr>
          </a:p>
        </p:txBody>
      </p:sp>
      <p:sp>
        <p:nvSpPr>
          <p:cNvPr id="33" name="正方形/長方形 32">
            <a:extLst>
              <a:ext uri="{FF2B5EF4-FFF2-40B4-BE49-F238E27FC236}">
                <a16:creationId xmlns:a16="http://schemas.microsoft.com/office/drawing/2014/main" id="{988D5840-3DE3-4A69-8688-6D35127988FB}"/>
              </a:ext>
            </a:extLst>
          </p:cNvPr>
          <p:cNvSpPr/>
          <p:nvPr/>
        </p:nvSpPr>
        <p:spPr>
          <a:xfrm>
            <a:off x="7769359" y="2336397"/>
            <a:ext cx="1398983" cy="230832"/>
          </a:xfrm>
          <a:prstGeom prst="rect">
            <a:avLst/>
          </a:prstGeom>
        </p:spPr>
        <p:txBody>
          <a:bodyPr wrap="square">
            <a:spAutoFit/>
          </a:bodyPr>
          <a:lstStyle/>
          <a:p>
            <a:pPr algn="r"/>
            <a:r>
              <a:rPr lang="ja-JP" altLang="en-US" sz="900" dirty="0">
                <a:latin typeface="HG丸ｺﾞｼｯｸM-PRO" panose="020F0600000000000000" pitchFamily="50" charset="-128"/>
                <a:ea typeface="HG丸ｺﾞｼｯｸM-PRO" panose="020F0600000000000000" pitchFamily="50" charset="-128"/>
              </a:rPr>
              <a:t>（出典）日産自動車</a:t>
            </a:r>
            <a:r>
              <a:rPr lang="en-US" altLang="ja-JP" sz="900" dirty="0">
                <a:latin typeface="HG丸ｺﾞｼｯｸM-PRO" panose="020F0600000000000000" pitchFamily="50" charset="-128"/>
                <a:ea typeface="HG丸ｺﾞｼｯｸM-PRO" panose="020F0600000000000000" pitchFamily="50" charset="-128"/>
              </a:rPr>
              <a:t>HP</a:t>
            </a:r>
          </a:p>
        </p:txBody>
      </p:sp>
      <p:sp>
        <p:nvSpPr>
          <p:cNvPr id="34" name="正方形/長方形 33">
            <a:extLst>
              <a:ext uri="{FF2B5EF4-FFF2-40B4-BE49-F238E27FC236}">
                <a16:creationId xmlns:a16="http://schemas.microsoft.com/office/drawing/2014/main" id="{988D5840-3DE3-4A69-8688-6D35127988FB}"/>
              </a:ext>
            </a:extLst>
          </p:cNvPr>
          <p:cNvSpPr/>
          <p:nvPr/>
        </p:nvSpPr>
        <p:spPr>
          <a:xfrm>
            <a:off x="5820722" y="2135429"/>
            <a:ext cx="3919291" cy="261610"/>
          </a:xfrm>
          <a:prstGeom prst="rect">
            <a:avLst/>
          </a:prstGeom>
        </p:spPr>
        <p:txBody>
          <a:bodyPr wrap="square">
            <a:spAutoFit/>
          </a:bodyPr>
          <a:lstStyle/>
          <a:p>
            <a:pPr algn="ctr"/>
            <a:r>
              <a:rPr lang="ja-JP" altLang="en-US" sz="1050" dirty="0">
                <a:latin typeface="HG丸ｺﾞｼｯｸM-PRO" panose="020F0600000000000000" pitchFamily="50" charset="-128"/>
                <a:ea typeface="HG丸ｺﾞｼｯｸM-PRO" panose="020F0600000000000000" pitchFamily="50" charset="-128"/>
              </a:rPr>
              <a:t>（参考）走行距離の改善の状況（日産</a:t>
            </a:r>
            <a:r>
              <a:rPr lang="en-US" altLang="ja-JP" sz="1050" dirty="0">
                <a:latin typeface="HG丸ｺﾞｼｯｸM-PRO" panose="020F0600000000000000" pitchFamily="50" charset="-128"/>
                <a:ea typeface="HG丸ｺﾞｼｯｸM-PRO" panose="020F0600000000000000" pitchFamily="50" charset="-128"/>
              </a:rPr>
              <a:t>LEAF</a:t>
            </a:r>
            <a:r>
              <a:rPr lang="ja-JP" altLang="en-US" sz="1050" dirty="0">
                <a:latin typeface="HG丸ｺﾞｼｯｸM-PRO" panose="020F0600000000000000" pitchFamily="50" charset="-128"/>
                <a:ea typeface="HG丸ｺﾞｼｯｸM-PRO" panose="020F0600000000000000" pitchFamily="50" charset="-128"/>
              </a:rPr>
              <a:t>）</a:t>
            </a:r>
            <a:endParaRPr lang="en-US" altLang="ja-JP" sz="1050" dirty="0">
              <a:latin typeface="HG丸ｺﾞｼｯｸM-PRO" panose="020F0600000000000000" pitchFamily="50" charset="-128"/>
              <a:ea typeface="HG丸ｺﾞｼｯｸM-PRO" panose="020F0600000000000000" pitchFamily="50" charset="-128"/>
            </a:endParaRPr>
          </a:p>
        </p:txBody>
      </p:sp>
      <p:grpSp>
        <p:nvGrpSpPr>
          <p:cNvPr id="18" name="グループ化 17"/>
          <p:cNvGrpSpPr/>
          <p:nvPr/>
        </p:nvGrpSpPr>
        <p:grpSpPr>
          <a:xfrm>
            <a:off x="151106" y="3765803"/>
            <a:ext cx="4368599" cy="3045530"/>
            <a:chOff x="4644008" y="3773616"/>
            <a:chExt cx="4368599" cy="3045530"/>
          </a:xfrm>
        </p:grpSpPr>
        <p:sp>
          <p:nvSpPr>
            <p:cNvPr id="5" name="角丸四角形 4"/>
            <p:cNvSpPr/>
            <p:nvPr/>
          </p:nvSpPr>
          <p:spPr>
            <a:xfrm>
              <a:off x="4691672" y="3773616"/>
              <a:ext cx="4320935" cy="3040067"/>
            </a:xfrm>
            <a:prstGeom prst="roundRect">
              <a:avLst>
                <a:gd name="adj" fmla="val 6448"/>
              </a:avLst>
            </a:prstGeom>
            <a:noFill/>
            <a:ln w="3175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spcAft>
                  <a:spcPts val="600"/>
                </a:spcAft>
                <a:defRPr/>
              </a:pPr>
              <a:endParaRPr lang="en-US" altLang="ja-JP" sz="16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11" name="正方形/長方形 10">
              <a:extLst>
                <a:ext uri="{FF2B5EF4-FFF2-40B4-BE49-F238E27FC236}">
                  <a16:creationId xmlns:a16="http://schemas.microsoft.com/office/drawing/2014/main" id="{988D5840-3DE3-4A69-8688-6D35127988FB}"/>
                </a:ext>
              </a:extLst>
            </p:cNvPr>
            <p:cNvSpPr/>
            <p:nvPr/>
          </p:nvSpPr>
          <p:spPr>
            <a:xfrm>
              <a:off x="5220072" y="6603702"/>
              <a:ext cx="3792535" cy="215444"/>
            </a:xfrm>
            <a:prstGeom prst="rect">
              <a:avLst/>
            </a:prstGeom>
          </p:spPr>
          <p:txBody>
            <a:bodyPr wrap="square">
              <a:spAutoFit/>
            </a:bodyPr>
            <a:lstStyle/>
            <a:p>
              <a:r>
                <a:rPr lang="ja-JP" altLang="en-US" sz="800" dirty="0">
                  <a:latin typeface="HG丸ｺﾞｼｯｸM-PRO" panose="020F0600000000000000" pitchFamily="50" charset="-128"/>
                  <a:ea typeface="HG丸ｺﾞｼｯｸM-PRO" panose="020F0600000000000000" pitchFamily="50" charset="-128"/>
                </a:rPr>
                <a:t>（出典）革新型蓄電池実用化のための基盤技術の開発事業（経済産業省資料）</a:t>
              </a:r>
              <a:endParaRPr lang="en-US" altLang="ja-JP" sz="800" dirty="0">
                <a:latin typeface="HG丸ｺﾞｼｯｸM-PRO" panose="020F0600000000000000" pitchFamily="50" charset="-128"/>
                <a:ea typeface="HG丸ｺﾞｼｯｸM-PRO" panose="020F0600000000000000" pitchFamily="50" charset="-128"/>
              </a:endParaRPr>
            </a:p>
          </p:txBody>
        </p:sp>
        <p:grpSp>
          <p:nvGrpSpPr>
            <p:cNvPr id="14" name="グループ化 13"/>
            <p:cNvGrpSpPr/>
            <p:nvPr/>
          </p:nvGrpSpPr>
          <p:grpSpPr>
            <a:xfrm>
              <a:off x="4885299" y="4143269"/>
              <a:ext cx="3924311" cy="2454972"/>
              <a:chOff x="5117092" y="3721654"/>
              <a:chExt cx="3963331" cy="2479382"/>
            </a:xfrm>
          </p:grpSpPr>
          <p:grpSp>
            <p:nvGrpSpPr>
              <p:cNvPr id="8" name="グループ化 7"/>
              <p:cNvGrpSpPr/>
              <p:nvPr/>
            </p:nvGrpSpPr>
            <p:grpSpPr>
              <a:xfrm>
                <a:off x="5117092" y="3721654"/>
                <a:ext cx="3963331" cy="2479382"/>
                <a:chOff x="5117092" y="3721654"/>
                <a:chExt cx="3963331" cy="2479382"/>
              </a:xfrm>
            </p:grpSpPr>
            <p:pic>
              <p:nvPicPr>
                <p:cNvPr id="6" name="図 5"/>
                <p:cNvPicPr>
                  <a:picLocks noChangeAspect="1"/>
                </p:cNvPicPr>
                <p:nvPr/>
              </p:nvPicPr>
              <p:blipFill>
                <a:blip r:embed="rId2"/>
                <a:stretch>
                  <a:fillRect/>
                </a:stretch>
              </p:blipFill>
              <p:spPr>
                <a:xfrm>
                  <a:off x="5117092" y="3721654"/>
                  <a:ext cx="3927470" cy="2479382"/>
                </a:xfrm>
                <a:prstGeom prst="rect">
                  <a:avLst/>
                </a:prstGeom>
              </p:spPr>
            </p:pic>
            <p:sp>
              <p:nvSpPr>
                <p:cNvPr id="7" name="正方形/長方形 6"/>
                <p:cNvSpPr/>
                <p:nvPr/>
              </p:nvSpPr>
              <p:spPr>
                <a:xfrm>
                  <a:off x="8951505" y="3735212"/>
                  <a:ext cx="128918" cy="132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正方形/長方形 30"/>
              <p:cNvSpPr/>
              <p:nvPr/>
            </p:nvSpPr>
            <p:spPr>
              <a:xfrm>
                <a:off x="5182591" y="5729274"/>
                <a:ext cx="45719" cy="343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正方形/長方形 35">
              <a:extLst>
                <a:ext uri="{FF2B5EF4-FFF2-40B4-BE49-F238E27FC236}">
                  <a16:creationId xmlns:a16="http://schemas.microsoft.com/office/drawing/2014/main" id="{988D5840-3DE3-4A69-8688-6D35127988FB}"/>
                </a:ext>
              </a:extLst>
            </p:cNvPr>
            <p:cNvSpPr/>
            <p:nvPr/>
          </p:nvSpPr>
          <p:spPr>
            <a:xfrm>
              <a:off x="4644008" y="3792269"/>
              <a:ext cx="3919291" cy="292388"/>
            </a:xfrm>
            <a:prstGeom prst="rect">
              <a:avLst/>
            </a:prstGeom>
          </p:spPr>
          <p:txBody>
            <a:bodyPr wrap="square">
              <a:spAutoFit/>
            </a:bodyPr>
            <a:lstStyle/>
            <a:p>
              <a:r>
                <a:rPr lang="ja-JP" altLang="en-US" sz="1300" b="1" dirty="0">
                  <a:latin typeface="HG丸ｺﾞｼｯｸM-PRO" panose="020F0600000000000000" pitchFamily="50" charset="-128"/>
                  <a:ea typeface="HG丸ｺﾞｼｯｸM-PRO" panose="020F0600000000000000" pitchFamily="50" charset="-128"/>
                </a:rPr>
                <a:t>（参考）今後のバッテリー技術の開発</a:t>
              </a:r>
              <a:endParaRPr lang="en-US" altLang="ja-JP" sz="1300" b="1" dirty="0">
                <a:latin typeface="HG丸ｺﾞｼｯｸM-PRO" panose="020F0600000000000000" pitchFamily="50" charset="-128"/>
                <a:ea typeface="HG丸ｺﾞｼｯｸM-PRO" panose="020F0600000000000000" pitchFamily="50" charset="-128"/>
              </a:endParaRPr>
            </a:p>
          </p:txBody>
        </p:sp>
      </p:grpSp>
      <p:grpSp>
        <p:nvGrpSpPr>
          <p:cNvPr id="12" name="グループ化 11"/>
          <p:cNvGrpSpPr/>
          <p:nvPr/>
        </p:nvGrpSpPr>
        <p:grpSpPr>
          <a:xfrm>
            <a:off x="1907704" y="1401097"/>
            <a:ext cx="2057908" cy="1220434"/>
            <a:chOff x="4705191" y="1262702"/>
            <a:chExt cx="2057908" cy="1220434"/>
          </a:xfrm>
        </p:grpSpPr>
        <p:pic>
          <p:nvPicPr>
            <p:cNvPr id="39" name="図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1149" y="1262702"/>
              <a:ext cx="1645993" cy="837960"/>
            </a:xfrm>
            <a:prstGeom prst="rect">
              <a:avLst/>
            </a:prstGeom>
          </p:spPr>
        </p:pic>
        <p:sp>
          <p:nvSpPr>
            <p:cNvPr id="41" name="正方形/長方形 40">
              <a:extLst>
                <a:ext uri="{FF2B5EF4-FFF2-40B4-BE49-F238E27FC236}">
                  <a16:creationId xmlns:a16="http://schemas.microsoft.com/office/drawing/2014/main" id="{988D5840-3DE3-4A69-8688-6D35127988FB}"/>
                </a:ext>
              </a:extLst>
            </p:cNvPr>
            <p:cNvSpPr/>
            <p:nvPr/>
          </p:nvSpPr>
          <p:spPr>
            <a:xfrm>
              <a:off x="4705191" y="2113804"/>
              <a:ext cx="2057908" cy="369332"/>
            </a:xfrm>
            <a:prstGeom prst="rect">
              <a:avLst/>
            </a:prstGeom>
          </p:spPr>
          <p:txBody>
            <a:bodyPr wrap="square">
              <a:spAutoFit/>
            </a:bodyPr>
            <a:lstStyle/>
            <a:p>
              <a:pPr algn="ctr"/>
              <a:r>
                <a:rPr lang="ja-JP" altLang="en-US" sz="900" dirty="0">
                  <a:latin typeface="HG丸ｺﾞｼｯｸM-PRO" panose="020F0600000000000000" pitchFamily="50" charset="-128"/>
                  <a:ea typeface="HG丸ｺﾞｼｯｸM-PRO" panose="020F0600000000000000" pitchFamily="50" charset="-128"/>
                </a:rPr>
                <a:t>ホンダ</a:t>
              </a:r>
              <a:r>
                <a:rPr lang="en-US" altLang="ja-JP" sz="900" dirty="0" err="1">
                  <a:latin typeface="HG丸ｺﾞｼｯｸM-PRO" panose="020F0600000000000000" pitchFamily="50" charset="-128"/>
                  <a:ea typeface="HG丸ｺﾞｼｯｸM-PRO" panose="020F0600000000000000" pitchFamily="50" charset="-128"/>
                </a:rPr>
                <a:t>HONDAe</a:t>
              </a:r>
              <a:r>
                <a:rPr lang="en-US" altLang="ja-JP" sz="900" dirty="0">
                  <a:latin typeface="HG丸ｺﾞｼｯｸM-PRO" panose="020F0600000000000000" pitchFamily="50" charset="-128"/>
                  <a:ea typeface="HG丸ｺﾞｼｯｸM-PRO" panose="020F0600000000000000" pitchFamily="50" charset="-128"/>
                </a:rPr>
                <a:t/>
              </a:r>
              <a:br>
                <a:rPr lang="en-US" altLang="ja-JP" sz="900" dirty="0">
                  <a:latin typeface="HG丸ｺﾞｼｯｸM-PRO" panose="020F0600000000000000" pitchFamily="50" charset="-128"/>
                  <a:ea typeface="HG丸ｺﾞｼｯｸM-PRO" panose="020F0600000000000000" pitchFamily="50" charset="-128"/>
                </a:rPr>
              </a:br>
              <a:r>
                <a:rPr lang="en-US" altLang="ja-JP" sz="900" dirty="0">
                  <a:latin typeface="HG丸ｺﾞｼｯｸM-PRO" panose="020F0600000000000000" pitchFamily="50" charset="-128"/>
                  <a:ea typeface="HG丸ｺﾞｼｯｸM-PRO" panose="020F0600000000000000" pitchFamily="50" charset="-128"/>
                </a:rPr>
                <a:t>274-308km</a:t>
              </a:r>
            </a:p>
          </p:txBody>
        </p:sp>
      </p:grpSp>
      <p:grpSp>
        <p:nvGrpSpPr>
          <p:cNvPr id="13" name="グループ化 12"/>
          <p:cNvGrpSpPr/>
          <p:nvPr/>
        </p:nvGrpSpPr>
        <p:grpSpPr>
          <a:xfrm>
            <a:off x="6719" y="476672"/>
            <a:ext cx="2549057" cy="1584554"/>
            <a:chOff x="6341514" y="811947"/>
            <a:chExt cx="2549057" cy="1584554"/>
          </a:xfrm>
        </p:grpSpPr>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1514" y="811947"/>
              <a:ext cx="2549057" cy="1509343"/>
            </a:xfrm>
            <a:prstGeom prst="rect">
              <a:avLst/>
            </a:prstGeom>
          </p:spPr>
        </p:pic>
        <p:sp>
          <p:nvSpPr>
            <p:cNvPr id="37" name="正方形/長方形 36">
              <a:extLst>
                <a:ext uri="{FF2B5EF4-FFF2-40B4-BE49-F238E27FC236}">
                  <a16:creationId xmlns:a16="http://schemas.microsoft.com/office/drawing/2014/main" id="{988D5840-3DE3-4A69-8688-6D35127988FB}"/>
                </a:ext>
              </a:extLst>
            </p:cNvPr>
            <p:cNvSpPr/>
            <p:nvPr/>
          </p:nvSpPr>
          <p:spPr>
            <a:xfrm>
              <a:off x="6459158" y="2027169"/>
              <a:ext cx="2263808" cy="369332"/>
            </a:xfrm>
            <a:prstGeom prst="rect">
              <a:avLst/>
            </a:prstGeom>
          </p:spPr>
          <p:txBody>
            <a:bodyPr wrap="square">
              <a:spAutoFit/>
            </a:bodyPr>
            <a:lstStyle/>
            <a:p>
              <a:pPr algn="ctr"/>
              <a:r>
                <a:rPr lang="ja-JP" altLang="en-US" sz="900" dirty="0">
                  <a:latin typeface="HG丸ｺﾞｼｯｸM-PRO" panose="020F0600000000000000" pitchFamily="50" charset="-128"/>
                  <a:ea typeface="HG丸ｺﾞｼｯｸM-PRO" panose="020F0600000000000000" pitchFamily="50" charset="-128"/>
                </a:rPr>
                <a:t>トヨタ</a:t>
              </a:r>
              <a:r>
                <a:rPr lang="en-US" altLang="ja-JP" sz="900" dirty="0">
                  <a:latin typeface="HG丸ｺﾞｼｯｸM-PRO" panose="020F0600000000000000" pitchFamily="50" charset="-128"/>
                  <a:ea typeface="HG丸ｺﾞｼｯｸM-PRO" panose="020F0600000000000000" pitchFamily="50" charset="-128"/>
                </a:rPr>
                <a:t>LEXUS UX300e</a:t>
              </a:r>
              <a:br>
                <a:rPr lang="en-US" altLang="ja-JP" sz="900" dirty="0">
                  <a:latin typeface="HG丸ｺﾞｼｯｸM-PRO" panose="020F0600000000000000" pitchFamily="50" charset="-128"/>
                  <a:ea typeface="HG丸ｺﾞｼｯｸM-PRO" panose="020F0600000000000000" pitchFamily="50" charset="-128"/>
                </a:rPr>
              </a:br>
              <a:r>
                <a:rPr lang="en-US" altLang="ja-JP" sz="900" dirty="0">
                  <a:latin typeface="HG丸ｺﾞｼｯｸM-PRO" panose="020F0600000000000000" pitchFamily="50" charset="-128"/>
                  <a:ea typeface="HG丸ｺﾞｼｯｸM-PRO" panose="020F0600000000000000" pitchFamily="50" charset="-128"/>
                </a:rPr>
                <a:t>408km</a:t>
              </a:r>
            </a:p>
          </p:txBody>
        </p:sp>
      </p:grpSp>
      <p:graphicFrame>
        <p:nvGraphicFramePr>
          <p:cNvPr id="4" name="表 3"/>
          <p:cNvGraphicFramePr>
            <a:graphicFrameLocks noGrp="1"/>
          </p:cNvGraphicFramePr>
          <p:nvPr>
            <p:extLst>
              <p:ext uri="{D42A27DB-BD31-4B8C-83A1-F6EECF244321}">
                <p14:modId xmlns:p14="http://schemas.microsoft.com/office/powerpoint/2010/main" val="936278141"/>
              </p:ext>
            </p:extLst>
          </p:nvPr>
        </p:nvGraphicFramePr>
        <p:xfrm>
          <a:off x="6109576" y="437788"/>
          <a:ext cx="2960877" cy="1623060"/>
        </p:xfrm>
        <a:graphic>
          <a:graphicData uri="http://schemas.openxmlformats.org/drawingml/2006/table">
            <a:tbl>
              <a:tblPr firstRow="1" bandRow="1">
                <a:tableStyleId>{F5AB1C69-6EDB-4FF4-983F-18BD219EF322}</a:tableStyleId>
              </a:tblPr>
              <a:tblGrid>
                <a:gridCol w="1305452">
                  <a:extLst>
                    <a:ext uri="{9D8B030D-6E8A-4147-A177-3AD203B41FA5}">
                      <a16:colId xmlns:a16="http://schemas.microsoft.com/office/drawing/2014/main" val="3335469135"/>
                    </a:ext>
                  </a:extLst>
                </a:gridCol>
                <a:gridCol w="792088">
                  <a:extLst>
                    <a:ext uri="{9D8B030D-6E8A-4147-A177-3AD203B41FA5}">
                      <a16:colId xmlns:a16="http://schemas.microsoft.com/office/drawing/2014/main" val="4155123457"/>
                    </a:ext>
                  </a:extLst>
                </a:gridCol>
                <a:gridCol w="863337">
                  <a:extLst>
                    <a:ext uri="{9D8B030D-6E8A-4147-A177-3AD203B41FA5}">
                      <a16:colId xmlns:a16="http://schemas.microsoft.com/office/drawing/2014/main" val="2692229641"/>
                    </a:ext>
                  </a:extLst>
                </a:gridCol>
              </a:tblGrid>
              <a:tr h="164846">
                <a:tc>
                  <a:txBody>
                    <a:bodyPr/>
                    <a:lstStyle/>
                    <a:p>
                      <a:pPr algn="ctr">
                        <a:lnSpc>
                          <a:spcPts val="1300"/>
                        </a:lnSpc>
                      </a:pPr>
                      <a:r>
                        <a:rPr kumimoji="1" lang="ja-JP" altLang="en-US" sz="1100" dirty="0">
                          <a:latin typeface="游ゴシック Medium" panose="020B0500000000000000" pitchFamily="50" charset="-128"/>
                          <a:ea typeface="游ゴシック Medium" panose="020B0500000000000000" pitchFamily="50" charset="-128"/>
                        </a:rPr>
                        <a:t>発売</a:t>
                      </a:r>
                    </a:p>
                  </a:txBody>
                  <a:tcPr anchor="ctr"/>
                </a:tc>
                <a:tc>
                  <a:txBody>
                    <a:bodyPr/>
                    <a:lstStyle/>
                    <a:p>
                      <a:pPr algn="ctr">
                        <a:lnSpc>
                          <a:spcPts val="1300"/>
                        </a:lnSpc>
                      </a:pPr>
                      <a:r>
                        <a:rPr kumimoji="1" lang="ja-JP" altLang="en-US" sz="1100" dirty="0">
                          <a:latin typeface="游ゴシック Medium" panose="020B0500000000000000" pitchFamily="50" charset="-128"/>
                          <a:ea typeface="游ゴシック Medium" panose="020B0500000000000000" pitchFamily="50" charset="-128"/>
                        </a:rPr>
                        <a:t>駆動用</a:t>
                      </a:r>
                      <a:r>
                        <a:rPr kumimoji="1" lang="en-US" altLang="ja-JP" sz="1100" dirty="0">
                          <a:latin typeface="游ゴシック Medium" panose="020B0500000000000000" pitchFamily="50" charset="-128"/>
                          <a:ea typeface="游ゴシック Medium" panose="020B0500000000000000" pitchFamily="50" charset="-128"/>
                        </a:rPr>
                        <a:t/>
                      </a:r>
                      <a:br>
                        <a:rPr kumimoji="1" lang="en-US" altLang="ja-JP" sz="1100" dirty="0">
                          <a:latin typeface="游ゴシック Medium" panose="020B0500000000000000" pitchFamily="50" charset="-128"/>
                          <a:ea typeface="游ゴシック Medium" panose="020B0500000000000000" pitchFamily="50" charset="-128"/>
                        </a:rPr>
                      </a:br>
                      <a:r>
                        <a:rPr kumimoji="1" lang="ja-JP" altLang="en-US" sz="1100" dirty="0">
                          <a:latin typeface="游ゴシック Medium" panose="020B0500000000000000" pitchFamily="50" charset="-128"/>
                          <a:ea typeface="游ゴシック Medium" panose="020B0500000000000000" pitchFamily="50" charset="-128"/>
                        </a:rPr>
                        <a:t>ﾊﾞｯﾃﾘｰ</a:t>
                      </a:r>
                      <a:endParaRPr kumimoji="1" lang="en-US" altLang="ja-JP" sz="1100" dirty="0">
                        <a:latin typeface="游ゴシック Medium" panose="020B0500000000000000" pitchFamily="50" charset="-128"/>
                        <a:ea typeface="游ゴシック Medium" panose="020B0500000000000000" pitchFamily="50" charset="-128"/>
                      </a:endParaRPr>
                    </a:p>
                    <a:p>
                      <a:pPr algn="ctr">
                        <a:lnSpc>
                          <a:spcPts val="1300"/>
                        </a:lnSpc>
                      </a:pPr>
                      <a:r>
                        <a:rPr kumimoji="1" lang="ja-JP" altLang="en-US" sz="1100" dirty="0">
                          <a:latin typeface="游ゴシック Medium" panose="020B0500000000000000" pitchFamily="50" charset="-128"/>
                          <a:ea typeface="游ゴシック Medium" panose="020B0500000000000000" pitchFamily="50" charset="-128"/>
                        </a:rPr>
                        <a:t>総電力量</a:t>
                      </a:r>
                    </a:p>
                  </a:txBody>
                  <a:tcPr anchor="ctr"/>
                </a:tc>
                <a:tc>
                  <a:txBody>
                    <a:bodyPr/>
                    <a:lstStyle/>
                    <a:p>
                      <a:pPr algn="ctr">
                        <a:lnSpc>
                          <a:spcPts val="1300"/>
                        </a:lnSpc>
                      </a:pPr>
                      <a:r>
                        <a:rPr kumimoji="1" lang="ja-JP" altLang="en-US" sz="1100" dirty="0">
                          <a:latin typeface="游ゴシック Medium" panose="020B0500000000000000" pitchFamily="50" charset="-128"/>
                          <a:ea typeface="游ゴシック Medium" panose="020B0500000000000000" pitchFamily="50" charset="-128"/>
                        </a:rPr>
                        <a:t>一充電</a:t>
                      </a:r>
                      <a:endParaRPr kumimoji="1" lang="en-US" altLang="ja-JP" sz="1100" dirty="0">
                        <a:latin typeface="游ゴシック Medium" panose="020B0500000000000000" pitchFamily="50" charset="-128"/>
                        <a:ea typeface="游ゴシック Medium" panose="020B0500000000000000" pitchFamily="50" charset="-128"/>
                      </a:endParaRPr>
                    </a:p>
                    <a:p>
                      <a:pPr algn="ctr">
                        <a:lnSpc>
                          <a:spcPts val="1300"/>
                        </a:lnSpc>
                      </a:pPr>
                      <a:r>
                        <a:rPr kumimoji="1" lang="ja-JP" altLang="en-US" sz="1100" dirty="0">
                          <a:latin typeface="游ゴシック Medium" panose="020B0500000000000000" pitchFamily="50" charset="-128"/>
                          <a:ea typeface="游ゴシック Medium" panose="020B0500000000000000" pitchFamily="50" charset="-128"/>
                        </a:rPr>
                        <a:t>走行距離</a:t>
                      </a:r>
                    </a:p>
                  </a:txBody>
                  <a:tcPr anchor="ctr"/>
                </a:tc>
                <a:extLst>
                  <a:ext uri="{0D108BD9-81ED-4DB2-BD59-A6C34878D82A}">
                    <a16:rowId xmlns:a16="http://schemas.microsoft.com/office/drawing/2014/main" val="251959266"/>
                  </a:ext>
                </a:extLst>
              </a:tr>
              <a:tr h="257478">
                <a:tc>
                  <a:txBody>
                    <a:bodyPr/>
                    <a:lstStyle/>
                    <a:p>
                      <a:r>
                        <a:rPr kumimoji="1" lang="en-US" altLang="ja-JP" sz="1100" dirty="0">
                          <a:latin typeface="游ゴシック Medium" panose="020B0500000000000000" pitchFamily="50" charset="-128"/>
                          <a:ea typeface="游ゴシック Medium" panose="020B0500000000000000" pitchFamily="50" charset="-128"/>
                        </a:rPr>
                        <a:t>2010</a:t>
                      </a:r>
                      <a:r>
                        <a:rPr kumimoji="1" lang="ja-JP" altLang="en-US" sz="1100" dirty="0">
                          <a:latin typeface="游ゴシック Medium" panose="020B0500000000000000" pitchFamily="50" charset="-128"/>
                          <a:ea typeface="游ゴシック Medium" panose="020B0500000000000000" pitchFamily="50" charset="-128"/>
                        </a:rPr>
                        <a:t>年 発売</a:t>
                      </a:r>
                    </a:p>
                  </a:txBody>
                  <a:tcPr/>
                </a:tc>
                <a:tc>
                  <a:txBody>
                    <a:bodyPr/>
                    <a:lstStyle/>
                    <a:p>
                      <a:pPr algn="ctr"/>
                      <a:r>
                        <a:rPr kumimoji="1" lang="en-US" altLang="ja-JP" sz="1100" dirty="0">
                          <a:latin typeface="游ゴシック Medium" panose="020B0500000000000000" pitchFamily="50" charset="-128"/>
                          <a:ea typeface="游ゴシック Medium" panose="020B0500000000000000" pitchFamily="50" charset="-128"/>
                        </a:rPr>
                        <a:t>24kWh</a:t>
                      </a:r>
                      <a:endParaRPr kumimoji="1" lang="ja-JP" altLang="en-US" sz="1100" dirty="0">
                        <a:latin typeface="游ゴシック Medium" panose="020B0500000000000000" pitchFamily="50" charset="-128"/>
                        <a:ea typeface="游ゴシック Medium" panose="020B0500000000000000" pitchFamily="50" charset="-128"/>
                      </a:endParaRPr>
                    </a:p>
                  </a:txBody>
                  <a:tcPr/>
                </a:tc>
                <a:tc>
                  <a:txBody>
                    <a:bodyPr/>
                    <a:lstStyle/>
                    <a:p>
                      <a:pPr algn="ctr"/>
                      <a:r>
                        <a:rPr kumimoji="1" lang="en-US" altLang="ja-JP" sz="1100" dirty="0">
                          <a:latin typeface="游ゴシック Medium" panose="020B0500000000000000" pitchFamily="50" charset="-128"/>
                          <a:ea typeface="游ゴシック Medium" panose="020B0500000000000000" pitchFamily="50" charset="-128"/>
                        </a:rPr>
                        <a:t>200km</a:t>
                      </a:r>
                      <a:endParaRPr kumimoji="1" lang="ja-JP" altLang="en-US" sz="1100" dirty="0">
                        <a:latin typeface="游ゴシック Medium" panose="020B0500000000000000" pitchFamily="50" charset="-128"/>
                        <a:ea typeface="游ゴシック Medium" panose="020B0500000000000000" pitchFamily="50" charset="-128"/>
                      </a:endParaRPr>
                    </a:p>
                  </a:txBody>
                  <a:tcPr/>
                </a:tc>
                <a:extLst>
                  <a:ext uri="{0D108BD9-81ED-4DB2-BD59-A6C34878D82A}">
                    <a16:rowId xmlns:a16="http://schemas.microsoft.com/office/drawing/2014/main" val="213092657"/>
                  </a:ext>
                </a:extLst>
              </a:tr>
              <a:tr h="257478">
                <a:tc>
                  <a:txBody>
                    <a:bodyPr/>
                    <a:lstStyle/>
                    <a:p>
                      <a:r>
                        <a:rPr kumimoji="1" lang="en-US" altLang="ja-JP" sz="1100" dirty="0">
                          <a:latin typeface="游ゴシック Medium" panose="020B0500000000000000" pitchFamily="50" charset="-128"/>
                          <a:ea typeface="游ゴシック Medium" panose="020B0500000000000000" pitchFamily="50" charset="-128"/>
                        </a:rPr>
                        <a:t>2015</a:t>
                      </a:r>
                      <a:r>
                        <a:rPr kumimoji="1" lang="ja-JP" altLang="en-US" sz="1100" dirty="0">
                          <a:latin typeface="游ゴシック Medium" panose="020B0500000000000000" pitchFamily="50" charset="-128"/>
                          <a:ea typeface="游ゴシック Medium" panose="020B0500000000000000" pitchFamily="50" charset="-128"/>
                        </a:rPr>
                        <a:t>年 ﾏｲﾅｰﾁｪﾝｼﾞ</a:t>
                      </a:r>
                    </a:p>
                  </a:txBody>
                  <a:tcPr/>
                </a:tc>
                <a:tc>
                  <a:txBody>
                    <a:bodyPr/>
                    <a:lstStyle/>
                    <a:p>
                      <a:pPr algn="ctr"/>
                      <a:r>
                        <a:rPr kumimoji="1" lang="en-US" altLang="ja-JP" sz="1100" dirty="0">
                          <a:latin typeface="游ゴシック Medium" panose="020B0500000000000000" pitchFamily="50" charset="-128"/>
                          <a:ea typeface="游ゴシック Medium" panose="020B0500000000000000" pitchFamily="50" charset="-128"/>
                        </a:rPr>
                        <a:t>30kWh</a:t>
                      </a:r>
                      <a:endParaRPr kumimoji="1" lang="ja-JP" altLang="en-US" sz="1100" dirty="0">
                        <a:latin typeface="游ゴシック Medium" panose="020B0500000000000000" pitchFamily="50" charset="-128"/>
                        <a:ea typeface="游ゴシック Medium" panose="020B0500000000000000" pitchFamily="50" charset="-128"/>
                      </a:endParaRPr>
                    </a:p>
                  </a:txBody>
                  <a:tcPr/>
                </a:tc>
                <a:tc>
                  <a:txBody>
                    <a:bodyPr/>
                    <a:lstStyle/>
                    <a:p>
                      <a:pPr algn="ctr"/>
                      <a:r>
                        <a:rPr kumimoji="1" lang="en-US" altLang="ja-JP" sz="1100" dirty="0">
                          <a:latin typeface="游ゴシック Medium" panose="020B0500000000000000" pitchFamily="50" charset="-128"/>
                          <a:ea typeface="游ゴシック Medium" panose="020B0500000000000000" pitchFamily="50" charset="-128"/>
                        </a:rPr>
                        <a:t>280km</a:t>
                      </a:r>
                      <a:endParaRPr kumimoji="1" lang="ja-JP" altLang="en-US" sz="1100" dirty="0">
                        <a:latin typeface="游ゴシック Medium" panose="020B0500000000000000" pitchFamily="50" charset="-128"/>
                        <a:ea typeface="游ゴシック Medium" panose="020B0500000000000000" pitchFamily="50" charset="-128"/>
                      </a:endParaRPr>
                    </a:p>
                  </a:txBody>
                  <a:tcPr/>
                </a:tc>
                <a:extLst>
                  <a:ext uri="{0D108BD9-81ED-4DB2-BD59-A6C34878D82A}">
                    <a16:rowId xmlns:a16="http://schemas.microsoft.com/office/drawing/2014/main" val="1843881857"/>
                  </a:ext>
                </a:extLst>
              </a:tr>
              <a:tr h="257478">
                <a:tc>
                  <a:txBody>
                    <a:bodyPr/>
                    <a:lstStyle/>
                    <a:p>
                      <a:r>
                        <a:rPr kumimoji="1" lang="en-US" altLang="ja-JP" sz="1100" dirty="0">
                          <a:latin typeface="游ゴシック Medium" panose="020B0500000000000000" pitchFamily="50" charset="-128"/>
                          <a:ea typeface="游ゴシック Medium" panose="020B0500000000000000" pitchFamily="50" charset="-128"/>
                        </a:rPr>
                        <a:t>2017</a:t>
                      </a:r>
                      <a:r>
                        <a:rPr kumimoji="1" lang="ja-JP" altLang="en-US" sz="1100" dirty="0">
                          <a:latin typeface="游ゴシック Medium" panose="020B0500000000000000" pitchFamily="50" charset="-128"/>
                          <a:ea typeface="游ゴシック Medium" panose="020B0500000000000000" pitchFamily="50" charset="-128"/>
                        </a:rPr>
                        <a:t>年 新型発売</a:t>
                      </a:r>
                    </a:p>
                  </a:txBody>
                  <a:tcPr/>
                </a:tc>
                <a:tc>
                  <a:txBody>
                    <a:bodyPr/>
                    <a:lstStyle/>
                    <a:p>
                      <a:pPr algn="ctr"/>
                      <a:r>
                        <a:rPr kumimoji="1" lang="en-US" altLang="ja-JP" sz="1100" dirty="0">
                          <a:latin typeface="游ゴシック Medium" panose="020B0500000000000000" pitchFamily="50" charset="-128"/>
                          <a:ea typeface="游ゴシック Medium" panose="020B0500000000000000" pitchFamily="50" charset="-128"/>
                        </a:rPr>
                        <a:t>40kWh</a:t>
                      </a:r>
                      <a:endParaRPr kumimoji="1" lang="ja-JP" altLang="en-US" sz="1100" dirty="0">
                        <a:latin typeface="游ゴシック Medium" panose="020B0500000000000000" pitchFamily="50" charset="-128"/>
                        <a:ea typeface="游ゴシック Medium" panose="020B0500000000000000" pitchFamily="50" charset="-128"/>
                      </a:endParaRPr>
                    </a:p>
                  </a:txBody>
                  <a:tcPr/>
                </a:tc>
                <a:tc>
                  <a:txBody>
                    <a:bodyPr/>
                    <a:lstStyle/>
                    <a:p>
                      <a:pPr algn="ctr"/>
                      <a:r>
                        <a:rPr kumimoji="1" lang="en-US" altLang="ja-JP" sz="1100" dirty="0">
                          <a:latin typeface="游ゴシック Medium" panose="020B0500000000000000" pitchFamily="50" charset="-128"/>
                          <a:ea typeface="游ゴシック Medium" panose="020B0500000000000000" pitchFamily="50" charset="-128"/>
                        </a:rPr>
                        <a:t>400km</a:t>
                      </a:r>
                      <a:endParaRPr kumimoji="1" lang="ja-JP" altLang="en-US" sz="1100" dirty="0">
                        <a:latin typeface="游ゴシック Medium" panose="020B0500000000000000" pitchFamily="50" charset="-128"/>
                        <a:ea typeface="游ゴシック Medium" panose="020B0500000000000000" pitchFamily="50" charset="-128"/>
                      </a:endParaRPr>
                    </a:p>
                  </a:txBody>
                  <a:tcPr/>
                </a:tc>
                <a:extLst>
                  <a:ext uri="{0D108BD9-81ED-4DB2-BD59-A6C34878D82A}">
                    <a16:rowId xmlns:a16="http://schemas.microsoft.com/office/drawing/2014/main" val="2341745212"/>
                  </a:ext>
                </a:extLst>
              </a:tr>
              <a:tr h="257478">
                <a:tc>
                  <a:txBody>
                    <a:bodyPr/>
                    <a:lstStyle/>
                    <a:p>
                      <a:r>
                        <a:rPr kumimoji="1" lang="en-US" altLang="ja-JP" sz="1100" dirty="0">
                          <a:latin typeface="游ゴシック Medium" panose="020B0500000000000000" pitchFamily="50" charset="-128"/>
                          <a:ea typeface="游ゴシック Medium" panose="020B0500000000000000" pitchFamily="50" charset="-128"/>
                        </a:rPr>
                        <a:t>2019</a:t>
                      </a:r>
                      <a:r>
                        <a:rPr kumimoji="1" lang="ja-JP" altLang="en-US" sz="1100" dirty="0">
                          <a:latin typeface="游ゴシック Medium" panose="020B0500000000000000" pitchFamily="50" charset="-128"/>
                          <a:ea typeface="游ゴシック Medium" panose="020B0500000000000000" pitchFamily="50" charset="-128"/>
                        </a:rPr>
                        <a:t>年 新開発</a:t>
                      </a:r>
                      <a:r>
                        <a:rPr kumimoji="1" lang="en-US" altLang="ja-JP" sz="1100" dirty="0">
                          <a:latin typeface="游ゴシック Medium" panose="020B0500000000000000" pitchFamily="50" charset="-128"/>
                          <a:ea typeface="游ゴシック Medium" panose="020B0500000000000000" pitchFamily="50" charset="-128"/>
                        </a:rPr>
                        <a:t>e</a:t>
                      </a:r>
                      <a:r>
                        <a:rPr kumimoji="1" lang="en-US" altLang="ja-JP" sz="1100" baseline="30000" dirty="0">
                          <a:latin typeface="游ゴシック Medium" panose="020B0500000000000000" pitchFamily="50" charset="-128"/>
                          <a:ea typeface="游ゴシック Medium" panose="020B0500000000000000" pitchFamily="50" charset="-128"/>
                        </a:rPr>
                        <a:t>+</a:t>
                      </a:r>
                      <a:endParaRPr kumimoji="1" lang="ja-JP" altLang="en-US" sz="1100" baseline="30000" dirty="0">
                        <a:latin typeface="游ゴシック Medium" panose="020B0500000000000000" pitchFamily="50" charset="-128"/>
                        <a:ea typeface="游ゴシック Medium" panose="020B0500000000000000" pitchFamily="50" charset="-128"/>
                      </a:endParaRPr>
                    </a:p>
                  </a:txBody>
                  <a:tcPr/>
                </a:tc>
                <a:tc>
                  <a:txBody>
                    <a:bodyPr/>
                    <a:lstStyle/>
                    <a:p>
                      <a:pPr algn="ctr"/>
                      <a:r>
                        <a:rPr kumimoji="1" lang="en-US" altLang="ja-JP" sz="1100" dirty="0">
                          <a:latin typeface="游ゴシック Medium" panose="020B0500000000000000" pitchFamily="50" charset="-128"/>
                          <a:ea typeface="游ゴシック Medium" panose="020B0500000000000000" pitchFamily="50" charset="-128"/>
                        </a:rPr>
                        <a:t>62kwh</a:t>
                      </a:r>
                      <a:endParaRPr kumimoji="1" lang="ja-JP" altLang="en-US" sz="1100" dirty="0">
                        <a:latin typeface="游ゴシック Medium" panose="020B0500000000000000" pitchFamily="50" charset="-128"/>
                        <a:ea typeface="游ゴシック Medium" panose="020B0500000000000000" pitchFamily="50" charset="-128"/>
                      </a:endParaRPr>
                    </a:p>
                  </a:txBody>
                  <a:tcPr/>
                </a:tc>
                <a:tc>
                  <a:txBody>
                    <a:bodyPr/>
                    <a:lstStyle/>
                    <a:p>
                      <a:pPr algn="ctr"/>
                      <a:r>
                        <a:rPr kumimoji="1" lang="en-US" altLang="ja-JP" sz="1100" dirty="0">
                          <a:latin typeface="游ゴシック Medium" panose="020B0500000000000000" pitchFamily="50" charset="-128"/>
                          <a:ea typeface="游ゴシック Medium" panose="020B0500000000000000" pitchFamily="50" charset="-128"/>
                        </a:rPr>
                        <a:t>570km</a:t>
                      </a:r>
                      <a:endParaRPr kumimoji="1" lang="ja-JP" altLang="en-US" sz="1100" dirty="0">
                        <a:latin typeface="游ゴシック Medium" panose="020B0500000000000000" pitchFamily="50" charset="-128"/>
                        <a:ea typeface="游ゴシック Medium" panose="020B0500000000000000" pitchFamily="50" charset="-128"/>
                      </a:endParaRPr>
                    </a:p>
                  </a:txBody>
                  <a:tcPr/>
                </a:tc>
                <a:extLst>
                  <a:ext uri="{0D108BD9-81ED-4DB2-BD59-A6C34878D82A}">
                    <a16:rowId xmlns:a16="http://schemas.microsoft.com/office/drawing/2014/main" val="1848557642"/>
                  </a:ext>
                </a:extLst>
              </a:tr>
            </a:tbl>
          </a:graphicData>
        </a:graphic>
      </p:graphicFrame>
      <p:grpSp>
        <p:nvGrpSpPr>
          <p:cNvPr id="10" name="グループ化 9"/>
          <p:cNvGrpSpPr/>
          <p:nvPr/>
        </p:nvGrpSpPr>
        <p:grpSpPr>
          <a:xfrm>
            <a:off x="3347864" y="532705"/>
            <a:ext cx="2371061" cy="1387352"/>
            <a:chOff x="2123728" y="1012408"/>
            <a:chExt cx="2371061" cy="1387352"/>
          </a:xfrm>
        </p:grpSpPr>
        <p:sp>
          <p:nvSpPr>
            <p:cNvPr id="43" name="正方形/長方形 42">
              <a:extLst>
                <a:ext uri="{FF2B5EF4-FFF2-40B4-BE49-F238E27FC236}">
                  <a16:creationId xmlns:a16="http://schemas.microsoft.com/office/drawing/2014/main" id="{988D5840-3DE3-4A69-8688-6D35127988FB}"/>
                </a:ext>
              </a:extLst>
            </p:cNvPr>
            <p:cNvSpPr/>
            <p:nvPr/>
          </p:nvSpPr>
          <p:spPr>
            <a:xfrm>
              <a:off x="2262541" y="2030428"/>
              <a:ext cx="2232248" cy="369332"/>
            </a:xfrm>
            <a:prstGeom prst="rect">
              <a:avLst/>
            </a:prstGeom>
          </p:spPr>
          <p:txBody>
            <a:bodyPr wrap="square">
              <a:spAutoFit/>
            </a:bodyPr>
            <a:lstStyle/>
            <a:p>
              <a:pPr algn="ctr"/>
              <a:r>
                <a:rPr lang="ja-JP" altLang="en-US" sz="900" dirty="0">
                  <a:latin typeface="HG丸ｺﾞｼｯｸM-PRO" panose="020F0600000000000000" pitchFamily="50" charset="-128"/>
                  <a:ea typeface="HG丸ｺﾞｼｯｸM-PRO" panose="020F0600000000000000" pitchFamily="50" charset="-128"/>
                </a:rPr>
                <a:t>マツダ</a:t>
              </a:r>
              <a:r>
                <a:rPr lang="en-US" altLang="ja-JP" sz="900" dirty="0">
                  <a:latin typeface="HG丸ｺﾞｼｯｸM-PRO" panose="020F0600000000000000" pitchFamily="50" charset="-128"/>
                  <a:ea typeface="HG丸ｺﾞｼｯｸM-PRO" panose="020F0600000000000000" pitchFamily="50" charset="-128"/>
                </a:rPr>
                <a:t>MX-30</a:t>
              </a:r>
              <a:r>
                <a:rPr lang="ja-JP" altLang="en-US" sz="900" dirty="0">
                  <a:latin typeface="HG丸ｺﾞｼｯｸM-PRO" panose="020F0600000000000000" pitchFamily="50" charset="-128"/>
                  <a:ea typeface="HG丸ｺﾞｼｯｸM-PRO" panose="020F0600000000000000" pitchFamily="50" charset="-128"/>
                </a:rPr>
                <a:t>（</a:t>
              </a:r>
              <a:r>
                <a:rPr lang="en-US" altLang="ja-JP" sz="900" dirty="0">
                  <a:latin typeface="HG丸ｺﾞｼｯｸM-PRO" panose="020F0600000000000000" pitchFamily="50" charset="-128"/>
                  <a:ea typeface="HG丸ｺﾞｼｯｸM-PRO" panose="020F0600000000000000" pitchFamily="50" charset="-128"/>
                </a:rPr>
                <a:t>EV</a:t>
              </a:r>
              <a:r>
                <a:rPr lang="ja-JP" altLang="en-US" sz="900" dirty="0">
                  <a:latin typeface="HG丸ｺﾞｼｯｸM-PRO" panose="020F0600000000000000" pitchFamily="50" charset="-128"/>
                  <a:ea typeface="HG丸ｺﾞｼｯｸM-PRO" panose="020F0600000000000000" pitchFamily="50" charset="-128"/>
                </a:rPr>
                <a:t>）</a:t>
              </a:r>
              <a:r>
                <a:rPr lang="en-US" altLang="ja-JP" sz="900" dirty="0">
                  <a:latin typeface="HG丸ｺﾞｼｯｸM-PRO" panose="020F0600000000000000" pitchFamily="50" charset="-128"/>
                  <a:ea typeface="HG丸ｺﾞｼｯｸM-PRO" panose="020F0600000000000000" pitchFamily="50" charset="-128"/>
                </a:rPr>
                <a:t/>
              </a:r>
              <a:br>
                <a:rPr lang="en-US" altLang="ja-JP" sz="900" dirty="0">
                  <a:latin typeface="HG丸ｺﾞｼｯｸM-PRO" panose="020F0600000000000000" pitchFamily="50" charset="-128"/>
                  <a:ea typeface="HG丸ｺﾞｼｯｸM-PRO" panose="020F0600000000000000" pitchFamily="50" charset="-128"/>
                </a:rPr>
              </a:br>
              <a:r>
                <a:rPr lang="en-US" altLang="ja-JP" sz="900" dirty="0">
                  <a:latin typeface="HG丸ｺﾞｼｯｸM-PRO" panose="020F0600000000000000" pitchFamily="50" charset="-128"/>
                  <a:ea typeface="HG丸ｺﾞｼｯｸM-PRO" panose="020F0600000000000000" pitchFamily="50" charset="-128"/>
                </a:rPr>
                <a:t>281km</a:t>
              </a:r>
            </a:p>
          </p:txBody>
        </p:sp>
        <p:pic>
          <p:nvPicPr>
            <p:cNvPr id="42" name="図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3728" y="1012408"/>
              <a:ext cx="2282835" cy="1141418"/>
            </a:xfrm>
            <a:prstGeom prst="rect">
              <a:avLst/>
            </a:prstGeom>
          </p:spPr>
        </p:pic>
      </p:grpSp>
      <p:grpSp>
        <p:nvGrpSpPr>
          <p:cNvPr id="9" name="グループ化 8"/>
          <p:cNvGrpSpPr/>
          <p:nvPr/>
        </p:nvGrpSpPr>
        <p:grpSpPr>
          <a:xfrm>
            <a:off x="4204462" y="1551462"/>
            <a:ext cx="2215698" cy="1307460"/>
            <a:chOff x="-236525" y="1014885"/>
            <a:chExt cx="2215698" cy="1307460"/>
          </a:xfrm>
        </p:grpSpPr>
        <p:pic>
          <p:nvPicPr>
            <p:cNvPr id="44" name="図 43"/>
            <p:cNvPicPr>
              <a:picLocks noChangeAspect="1"/>
            </p:cNvPicPr>
            <p:nvPr/>
          </p:nvPicPr>
          <p:blipFill>
            <a:blip r:embed="rId6">
              <a:extLst>
                <a:ext uri="{BEBA8EAE-BF5A-486C-A8C5-ECC9F3942E4B}">
                  <a14:imgProps xmlns:a14="http://schemas.microsoft.com/office/drawing/2010/main">
                    <a14:imgLayer r:embed="rId7">
                      <a14:imgEffect>
                        <a14:backgroundRemoval t="9091" b="97902" l="0" r="97635">
                          <a14:foregroundMark x1="12838" y1="68531" x2="12838" y2="68531"/>
                        </a14:backgroundRemoval>
                      </a14:imgEffect>
                    </a14:imgLayer>
                  </a14:imgProps>
                </a:ext>
                <a:ext uri="{28A0092B-C50C-407E-A947-70E740481C1C}">
                  <a14:useLocalDpi xmlns:a14="http://schemas.microsoft.com/office/drawing/2010/main" val="0"/>
                </a:ext>
              </a:extLst>
            </a:blip>
            <a:stretch>
              <a:fillRect/>
            </a:stretch>
          </p:blipFill>
          <p:spPr>
            <a:xfrm>
              <a:off x="-236525" y="1014885"/>
              <a:ext cx="2215698" cy="1070421"/>
            </a:xfrm>
            <a:prstGeom prst="rect">
              <a:avLst/>
            </a:prstGeom>
            <a:effectLst>
              <a:outerShdw blurRad="50800" dist="38100" dir="2700000" algn="tl" rotWithShape="0">
                <a:prstClr val="black">
                  <a:alpha val="40000"/>
                </a:prstClr>
              </a:outerShdw>
            </a:effectLst>
          </p:spPr>
        </p:pic>
        <p:sp>
          <p:nvSpPr>
            <p:cNvPr id="45" name="正方形/長方形 44">
              <a:extLst>
                <a:ext uri="{FF2B5EF4-FFF2-40B4-BE49-F238E27FC236}">
                  <a16:creationId xmlns:a16="http://schemas.microsoft.com/office/drawing/2014/main" id="{988D5840-3DE3-4A69-8688-6D35127988FB}"/>
                </a:ext>
              </a:extLst>
            </p:cNvPr>
            <p:cNvSpPr/>
            <p:nvPr/>
          </p:nvSpPr>
          <p:spPr>
            <a:xfrm>
              <a:off x="-157630" y="1953013"/>
              <a:ext cx="2057908" cy="369332"/>
            </a:xfrm>
            <a:prstGeom prst="rect">
              <a:avLst/>
            </a:prstGeom>
          </p:spPr>
          <p:txBody>
            <a:bodyPr wrap="square">
              <a:spAutoFit/>
            </a:bodyPr>
            <a:lstStyle/>
            <a:p>
              <a:pPr algn="ctr"/>
              <a:r>
                <a:rPr lang="ja-JP" altLang="en-US" sz="900" dirty="0">
                  <a:latin typeface="HG丸ｺﾞｼｯｸM-PRO" panose="020F0600000000000000" pitchFamily="50" charset="-128"/>
                  <a:ea typeface="HG丸ｺﾞｼｯｸM-PRO" panose="020F0600000000000000" pitchFamily="50" charset="-128"/>
                </a:rPr>
                <a:t>日産</a:t>
              </a:r>
              <a:r>
                <a:rPr lang="en-US" altLang="ja-JP" sz="900" dirty="0">
                  <a:latin typeface="HG丸ｺﾞｼｯｸM-PRO" panose="020F0600000000000000" pitchFamily="50" charset="-128"/>
                  <a:ea typeface="HG丸ｺﾞｼｯｸM-PRO" panose="020F0600000000000000" pitchFamily="50" charset="-128"/>
                </a:rPr>
                <a:t>LEAF</a:t>
              </a:r>
            </a:p>
            <a:p>
              <a:pPr algn="ctr"/>
              <a:r>
                <a:rPr lang="en-US" altLang="ja-JP" sz="900" dirty="0">
                  <a:latin typeface="HG丸ｺﾞｼｯｸM-PRO" panose="020F0600000000000000" pitchFamily="50" charset="-128"/>
                  <a:ea typeface="HG丸ｺﾞｼｯｸM-PRO" panose="020F0600000000000000" pitchFamily="50" charset="-128"/>
                </a:rPr>
                <a:t>400</a:t>
              </a:r>
              <a:r>
                <a:rPr lang="ja-JP" altLang="en-US" sz="900" dirty="0">
                  <a:latin typeface="HG丸ｺﾞｼｯｸM-PRO" panose="020F0600000000000000" pitchFamily="50" charset="-128"/>
                  <a:ea typeface="HG丸ｺﾞｼｯｸM-PRO" panose="020F0600000000000000" pitchFamily="50" charset="-128"/>
                </a:rPr>
                <a:t>～</a:t>
              </a:r>
              <a:r>
                <a:rPr lang="en-US" altLang="ja-JP" sz="900" dirty="0">
                  <a:latin typeface="HG丸ｺﾞｼｯｸM-PRO" panose="020F0600000000000000" pitchFamily="50" charset="-128"/>
                  <a:ea typeface="HG丸ｺﾞｼｯｸM-PRO" panose="020F0600000000000000" pitchFamily="50" charset="-128"/>
                </a:rPr>
                <a:t>570km</a:t>
              </a:r>
            </a:p>
          </p:txBody>
        </p:sp>
      </p:grpSp>
      <p:grpSp>
        <p:nvGrpSpPr>
          <p:cNvPr id="20" name="グループ化 19"/>
          <p:cNvGrpSpPr/>
          <p:nvPr/>
        </p:nvGrpSpPr>
        <p:grpSpPr>
          <a:xfrm>
            <a:off x="4785079" y="3765803"/>
            <a:ext cx="4357289" cy="3060114"/>
            <a:chOff x="251520" y="3695258"/>
            <a:chExt cx="4357289" cy="3060114"/>
          </a:xfrm>
        </p:grpSpPr>
        <p:grpSp>
          <p:nvGrpSpPr>
            <p:cNvPr id="19" name="グループ化 18"/>
            <p:cNvGrpSpPr/>
            <p:nvPr/>
          </p:nvGrpSpPr>
          <p:grpSpPr>
            <a:xfrm>
              <a:off x="251520" y="3695258"/>
              <a:ext cx="4179409" cy="3040067"/>
              <a:chOff x="375658" y="3695258"/>
              <a:chExt cx="4179409" cy="3040067"/>
            </a:xfrm>
          </p:grpSpPr>
          <p:pic>
            <p:nvPicPr>
              <p:cNvPr id="17" name="図 16"/>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73630" y="3715305"/>
                <a:ext cx="3627260" cy="2889513"/>
              </a:xfrm>
              <a:prstGeom prst="rect">
                <a:avLst/>
              </a:prstGeom>
            </p:spPr>
          </p:pic>
          <p:sp>
            <p:nvSpPr>
              <p:cNvPr id="40" name="角丸四角形 39"/>
              <p:cNvSpPr/>
              <p:nvPr/>
            </p:nvSpPr>
            <p:spPr>
              <a:xfrm>
                <a:off x="375658" y="3695258"/>
                <a:ext cx="4179409" cy="3040067"/>
              </a:xfrm>
              <a:prstGeom prst="roundRect">
                <a:avLst>
                  <a:gd name="adj" fmla="val 6448"/>
                </a:avLst>
              </a:prstGeom>
              <a:noFill/>
              <a:ln w="3175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spcAft>
                    <a:spcPts val="600"/>
                  </a:spcAft>
                  <a:defRPr/>
                </a:pPr>
                <a:endParaRPr lang="en-US" altLang="ja-JP" sz="16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46" name="正方形/長方形 45">
                <a:extLst>
                  <a:ext uri="{FF2B5EF4-FFF2-40B4-BE49-F238E27FC236}">
                    <a16:creationId xmlns:a16="http://schemas.microsoft.com/office/drawing/2014/main" id="{988D5840-3DE3-4A69-8688-6D35127988FB}"/>
                  </a:ext>
                </a:extLst>
              </p:cNvPr>
              <p:cNvSpPr/>
              <p:nvPr/>
            </p:nvSpPr>
            <p:spPr>
              <a:xfrm>
                <a:off x="375658" y="3717032"/>
                <a:ext cx="3620278" cy="292388"/>
              </a:xfrm>
              <a:prstGeom prst="rect">
                <a:avLst/>
              </a:prstGeom>
            </p:spPr>
            <p:txBody>
              <a:bodyPr wrap="square">
                <a:spAutoFit/>
              </a:bodyPr>
              <a:lstStyle/>
              <a:p>
                <a:r>
                  <a:rPr lang="ja-JP" altLang="en-US" sz="1300" b="1" dirty="0">
                    <a:latin typeface="HG丸ｺﾞｼｯｸM-PRO" panose="020F0600000000000000" pitchFamily="50" charset="-128"/>
                    <a:ea typeface="HG丸ｺﾞｼｯｸM-PRO" panose="020F0600000000000000" pitchFamily="50" charset="-128"/>
                  </a:rPr>
                  <a:t>（参考）</a:t>
                </a:r>
                <a:r>
                  <a:rPr lang="en-US" altLang="ja-JP" sz="1300" b="1" dirty="0">
                    <a:latin typeface="HG丸ｺﾞｼｯｸM-PRO" panose="020F0600000000000000" pitchFamily="50" charset="-128"/>
                    <a:ea typeface="HG丸ｺﾞｼｯｸM-PRO" panose="020F0600000000000000" pitchFamily="50" charset="-128"/>
                  </a:rPr>
                  <a:t>EV</a:t>
                </a:r>
                <a:r>
                  <a:rPr lang="ja-JP" altLang="en-US" sz="1300" b="1" dirty="0">
                    <a:latin typeface="HG丸ｺﾞｼｯｸM-PRO" panose="020F0600000000000000" pitchFamily="50" charset="-128"/>
                    <a:ea typeface="HG丸ｺﾞｼｯｸM-PRO" panose="020F0600000000000000" pitchFamily="50" charset="-128"/>
                  </a:rPr>
                  <a:t>に期待する最小走行距離</a:t>
                </a:r>
                <a:endParaRPr lang="en-US" altLang="ja-JP" sz="1300" b="1" dirty="0">
                  <a:latin typeface="HG丸ｺﾞｼｯｸM-PRO" panose="020F0600000000000000" pitchFamily="50" charset="-128"/>
                  <a:ea typeface="HG丸ｺﾞｼｯｸM-PRO" panose="020F0600000000000000" pitchFamily="50" charset="-128"/>
                </a:endParaRPr>
              </a:p>
            </p:txBody>
          </p:sp>
        </p:grpSp>
        <p:sp>
          <p:nvSpPr>
            <p:cNvPr id="48" name="正方形/長方形 47">
              <a:extLst>
                <a:ext uri="{FF2B5EF4-FFF2-40B4-BE49-F238E27FC236}">
                  <a16:creationId xmlns:a16="http://schemas.microsoft.com/office/drawing/2014/main" id="{988D5840-3DE3-4A69-8688-6D35127988FB}"/>
                </a:ext>
              </a:extLst>
            </p:cNvPr>
            <p:cNvSpPr/>
            <p:nvPr/>
          </p:nvSpPr>
          <p:spPr>
            <a:xfrm>
              <a:off x="550171" y="6539928"/>
              <a:ext cx="4058638" cy="215444"/>
            </a:xfrm>
            <a:prstGeom prst="rect">
              <a:avLst/>
            </a:prstGeom>
          </p:spPr>
          <p:txBody>
            <a:bodyPr wrap="square">
              <a:spAutoFit/>
            </a:bodyPr>
            <a:lstStyle/>
            <a:p>
              <a:pPr lvl="0">
                <a:spcAft>
                  <a:spcPts val="600"/>
                </a:spcAft>
                <a:defRPr/>
              </a:pPr>
              <a:r>
                <a:rPr lang="ja-JP" altLang="en-US" sz="800" dirty="0">
                  <a:solidFill>
                    <a:prstClr val="black"/>
                  </a:solidFill>
                  <a:latin typeface="HG丸ｺﾞｼｯｸM-PRO" panose="020F0600000000000000" pitchFamily="50" charset="-128"/>
                  <a:ea typeface="HG丸ｺﾞｼｯｸM-PRO" panose="020F0600000000000000" pitchFamily="50" charset="-128"/>
                </a:rPr>
                <a:t>（出典）デトロイトトーマツ「</a:t>
              </a:r>
              <a:r>
                <a:rPr lang="en-US" altLang="ja-JP" sz="800" dirty="0">
                  <a:solidFill>
                    <a:prstClr val="black"/>
                  </a:solidFill>
                  <a:latin typeface="HG丸ｺﾞｼｯｸM-PRO" panose="020F0600000000000000" pitchFamily="50" charset="-128"/>
                  <a:ea typeface="HG丸ｺﾞｼｯｸM-PRO" panose="020F0600000000000000" pitchFamily="50" charset="-128"/>
                </a:rPr>
                <a:t>2020</a:t>
              </a:r>
              <a:r>
                <a:rPr lang="ja-JP" altLang="en-US" sz="800" dirty="0">
                  <a:solidFill>
                    <a:prstClr val="black"/>
                  </a:solidFill>
                  <a:latin typeface="HG丸ｺﾞｼｯｸM-PRO" panose="020F0600000000000000" pitchFamily="50" charset="-128"/>
                  <a:ea typeface="HG丸ｺﾞｼｯｸM-PRO" panose="020F0600000000000000" pitchFamily="50" charset="-128"/>
                </a:rPr>
                <a:t>デロイトグローバル自動車消費者意識調査」</a:t>
              </a:r>
              <a:endParaRPr lang="ja-JP" altLang="en-US" sz="1000" dirty="0">
                <a:solidFill>
                  <a:prstClr val="black"/>
                </a:solidFill>
                <a:latin typeface="游ゴシック Medium" panose="020B0500000000000000" pitchFamily="50" charset="-128"/>
                <a:ea typeface="游ゴシック Medium" panose="020B0500000000000000" pitchFamily="50" charset="-128"/>
              </a:endParaRPr>
            </a:p>
          </p:txBody>
        </p:sp>
        <p:sp>
          <p:nvSpPr>
            <p:cNvPr id="49" name="正方形/長方形 48">
              <a:extLst>
                <a:ext uri="{FF2B5EF4-FFF2-40B4-BE49-F238E27FC236}">
                  <a16:creationId xmlns:a16="http://schemas.microsoft.com/office/drawing/2014/main" id="{988D5840-3DE3-4A69-8688-6D35127988FB}"/>
                </a:ext>
              </a:extLst>
            </p:cNvPr>
            <p:cNvSpPr/>
            <p:nvPr/>
          </p:nvSpPr>
          <p:spPr>
            <a:xfrm>
              <a:off x="2656611" y="3926511"/>
              <a:ext cx="1112851" cy="200055"/>
            </a:xfrm>
            <a:prstGeom prst="rect">
              <a:avLst/>
            </a:prstGeom>
          </p:spPr>
          <p:txBody>
            <a:bodyPr wrap="square">
              <a:spAutoFit/>
            </a:bodyPr>
            <a:lstStyle/>
            <a:p>
              <a:pPr lvl="0">
                <a:spcAft>
                  <a:spcPts val="600"/>
                </a:spcAft>
                <a:defRPr/>
              </a:pPr>
              <a:r>
                <a:rPr lang="en-US" altLang="ja-JP" sz="700" dirty="0">
                  <a:solidFill>
                    <a:prstClr val="black"/>
                  </a:solidFill>
                  <a:latin typeface="HG丸ｺﾞｼｯｸM-PRO" panose="020F0600000000000000" pitchFamily="50" charset="-128"/>
                  <a:ea typeface="HG丸ｺﾞｼｯｸM-PRO" panose="020F0600000000000000" pitchFamily="50" charset="-128"/>
                </a:rPr>
                <a:t>※</a:t>
              </a:r>
              <a:r>
                <a:rPr lang="ja-JP" altLang="en-US" sz="700" dirty="0">
                  <a:solidFill>
                    <a:prstClr val="black"/>
                  </a:solidFill>
                  <a:latin typeface="HG丸ｺﾞｼｯｸM-PRO" panose="020F0600000000000000" pitchFamily="50" charset="-128"/>
                  <a:ea typeface="HG丸ｺﾞｼｯｸM-PRO" panose="020F0600000000000000" pitchFamily="50" charset="-128"/>
                </a:rPr>
                <a:t>１マイルは約</a:t>
              </a:r>
              <a:r>
                <a:rPr lang="en-US" altLang="ja-JP" sz="700" dirty="0">
                  <a:solidFill>
                    <a:prstClr val="black"/>
                  </a:solidFill>
                  <a:latin typeface="HG丸ｺﾞｼｯｸM-PRO" panose="020F0600000000000000" pitchFamily="50" charset="-128"/>
                  <a:ea typeface="HG丸ｺﾞｼｯｸM-PRO" panose="020F0600000000000000" pitchFamily="50" charset="-128"/>
                </a:rPr>
                <a:t>1.6km</a:t>
              </a:r>
              <a:endParaRPr lang="ja-JP" altLang="en-US" sz="900" dirty="0">
                <a:solidFill>
                  <a:prstClr val="black"/>
                </a:solidFill>
                <a:latin typeface="游ゴシック Medium" panose="020B0500000000000000" pitchFamily="50" charset="-128"/>
                <a:ea typeface="游ゴシック Medium" panose="020B0500000000000000" pitchFamily="50" charset="-128"/>
              </a:endParaRPr>
            </a:p>
          </p:txBody>
        </p:sp>
      </p:grpSp>
      <p:sp>
        <p:nvSpPr>
          <p:cNvPr id="47" name="テキスト ボックス 46">
            <a:extLst>
              <a:ext uri="{FF2B5EF4-FFF2-40B4-BE49-F238E27FC236}">
                <a16:creationId xmlns:a16="http://schemas.microsoft.com/office/drawing/2014/main" id="{ECF26432-426B-453A-89A1-C5B3F10A0217}"/>
              </a:ext>
            </a:extLst>
          </p:cNvPr>
          <p:cNvSpPr txBox="1"/>
          <p:nvPr/>
        </p:nvSpPr>
        <p:spPr>
          <a:xfrm>
            <a:off x="0" y="0"/>
            <a:ext cx="8360392" cy="400110"/>
          </a:xfrm>
          <a:prstGeom prst="rect">
            <a:avLst/>
          </a:prstGeom>
          <a:noFill/>
        </p:spPr>
        <p:txBody>
          <a:bodyPr wrap="square" rtlCol="0">
            <a:spAutoFit/>
          </a:bodyPr>
          <a:lstStyle/>
          <a:p>
            <a:r>
              <a:rPr lang="en-US" altLang="ja-JP" sz="14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充電インフラ</a:t>
            </a:r>
            <a:r>
              <a:rPr lang="ja-JP" altLang="en-US" sz="20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①プライベート充電／基礎充電の設置の考え方について</a:t>
            </a:r>
          </a:p>
        </p:txBody>
      </p:sp>
    </p:spTree>
    <p:extLst>
      <p:ext uri="{BB962C8B-B14F-4D97-AF65-F5344CB8AC3E}">
        <p14:creationId xmlns:p14="http://schemas.microsoft.com/office/powerpoint/2010/main" val="4181453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6</a:t>
            </a:fld>
            <a:endParaRPr kumimoji="1" lang="ja-JP" altLang="en-US"/>
          </a:p>
        </p:txBody>
      </p:sp>
      <p:sp>
        <p:nvSpPr>
          <p:cNvPr id="29" name="正方形/長方形 28">
            <a:extLst>
              <a:ext uri="{FF2B5EF4-FFF2-40B4-BE49-F238E27FC236}">
                <a16:creationId xmlns:a16="http://schemas.microsoft.com/office/drawing/2014/main" id="{988D5840-3DE3-4A69-8688-6D35127988FB}"/>
              </a:ext>
            </a:extLst>
          </p:cNvPr>
          <p:cNvSpPr/>
          <p:nvPr/>
        </p:nvSpPr>
        <p:spPr>
          <a:xfrm>
            <a:off x="282387" y="1179422"/>
            <a:ext cx="4824536" cy="661720"/>
          </a:xfrm>
          <a:prstGeom prst="rect">
            <a:avLst/>
          </a:prstGeom>
        </p:spPr>
        <p:txBody>
          <a:bodyPr wrap="square">
            <a:spAutoFit/>
          </a:bodyPr>
          <a:lstStyle/>
          <a:p>
            <a:pPr lvl="0">
              <a:spcAft>
                <a:spcPts val="600"/>
              </a:spcAft>
              <a:defRPr/>
            </a:pPr>
            <a:r>
              <a:rPr lang="ja-JP" altLang="en-US" sz="1600" dirty="0">
                <a:solidFill>
                  <a:prstClr val="black"/>
                </a:solidFill>
                <a:latin typeface="游ゴシック Medium" panose="020B0500000000000000" pitchFamily="50" charset="-128"/>
                <a:ea typeface="游ゴシック Medium" panose="020B0500000000000000" pitchFamily="50" charset="-128"/>
              </a:rPr>
              <a:t>・月間走行距離は平均</a:t>
            </a:r>
            <a:r>
              <a:rPr lang="en-US" altLang="ja-JP" sz="1600" dirty="0">
                <a:solidFill>
                  <a:prstClr val="black"/>
                </a:solidFill>
                <a:latin typeface="游ゴシック Medium" panose="020B0500000000000000" pitchFamily="50" charset="-128"/>
                <a:ea typeface="游ゴシック Medium" panose="020B0500000000000000" pitchFamily="50" charset="-128"/>
              </a:rPr>
              <a:t>370km</a:t>
            </a:r>
          </a:p>
          <a:p>
            <a:pPr lvl="0">
              <a:spcAft>
                <a:spcPts val="600"/>
              </a:spcAft>
              <a:defRPr/>
            </a:pPr>
            <a:r>
              <a:rPr lang="ja-JP" altLang="en-US" sz="1600" dirty="0">
                <a:solidFill>
                  <a:prstClr val="black"/>
                </a:solidFill>
                <a:latin typeface="游ゴシック Medium" panose="020B0500000000000000" pitchFamily="50" charset="-128"/>
                <a:ea typeface="游ゴシック Medium" panose="020B0500000000000000" pitchFamily="50" charset="-128"/>
              </a:rPr>
              <a:t>・月間走行距離「</a:t>
            </a:r>
            <a:r>
              <a:rPr lang="en-US" altLang="ja-JP" sz="1600" dirty="0">
                <a:solidFill>
                  <a:prstClr val="black"/>
                </a:solidFill>
                <a:latin typeface="游ゴシック Medium" panose="020B0500000000000000" pitchFamily="50" charset="-128"/>
                <a:ea typeface="游ゴシック Medium" panose="020B0500000000000000" pitchFamily="50" charset="-128"/>
              </a:rPr>
              <a:t>300km</a:t>
            </a:r>
            <a:r>
              <a:rPr lang="ja-JP" altLang="en-US" sz="1600" dirty="0">
                <a:solidFill>
                  <a:prstClr val="black"/>
                </a:solidFill>
                <a:latin typeface="游ゴシック Medium" panose="020B0500000000000000" pitchFamily="50" charset="-128"/>
                <a:ea typeface="游ゴシック Medium" panose="020B0500000000000000" pitchFamily="50" charset="-128"/>
              </a:rPr>
              <a:t>以下」が全体の６割</a:t>
            </a:r>
          </a:p>
        </p:txBody>
      </p:sp>
      <p:pic>
        <p:nvPicPr>
          <p:cNvPr id="30" name="図 29"/>
          <p:cNvPicPr>
            <a:picLocks noChangeAspect="1"/>
          </p:cNvPicPr>
          <p:nvPr/>
        </p:nvPicPr>
        <p:blipFill>
          <a:blip r:embed="rId2"/>
          <a:stretch>
            <a:fillRect/>
          </a:stretch>
        </p:blipFill>
        <p:spPr>
          <a:xfrm>
            <a:off x="5076056" y="404664"/>
            <a:ext cx="3772878" cy="3060000"/>
          </a:xfrm>
          <a:prstGeom prst="rect">
            <a:avLst/>
          </a:prstGeom>
        </p:spPr>
      </p:pic>
      <p:pic>
        <p:nvPicPr>
          <p:cNvPr id="32" name="図 31"/>
          <p:cNvPicPr>
            <a:picLocks noChangeAspect="1"/>
          </p:cNvPicPr>
          <p:nvPr/>
        </p:nvPicPr>
        <p:blipFill>
          <a:blip r:embed="rId3"/>
          <a:stretch>
            <a:fillRect/>
          </a:stretch>
        </p:blipFill>
        <p:spPr>
          <a:xfrm>
            <a:off x="5076056" y="3497115"/>
            <a:ext cx="3357892" cy="3060000"/>
          </a:xfrm>
          <a:prstGeom prst="rect">
            <a:avLst/>
          </a:prstGeom>
        </p:spPr>
      </p:pic>
      <p:sp>
        <p:nvSpPr>
          <p:cNvPr id="31" name="正方形/長方形 30">
            <a:extLst>
              <a:ext uri="{FF2B5EF4-FFF2-40B4-BE49-F238E27FC236}">
                <a16:creationId xmlns:a16="http://schemas.microsoft.com/office/drawing/2014/main" id="{988D5840-3DE3-4A69-8688-6D35127988FB}"/>
              </a:ext>
            </a:extLst>
          </p:cNvPr>
          <p:cNvSpPr/>
          <p:nvPr/>
        </p:nvSpPr>
        <p:spPr>
          <a:xfrm>
            <a:off x="2267744" y="6574482"/>
            <a:ext cx="6984776" cy="261610"/>
          </a:xfrm>
          <a:prstGeom prst="rect">
            <a:avLst/>
          </a:prstGeom>
        </p:spPr>
        <p:txBody>
          <a:bodyPr wrap="square">
            <a:spAutoFit/>
          </a:bodyPr>
          <a:lstStyle/>
          <a:p>
            <a:pPr lvl="0" algn="r">
              <a:spcAft>
                <a:spcPts val="600"/>
              </a:spcAft>
              <a:defRPr/>
            </a:pPr>
            <a:r>
              <a:rPr lang="ja-JP" altLang="en-US" sz="1100" dirty="0">
                <a:solidFill>
                  <a:prstClr val="black"/>
                </a:solidFill>
                <a:latin typeface="HG丸ｺﾞｼｯｸM-PRO" panose="020F0600000000000000" pitchFamily="50" charset="-128"/>
                <a:ea typeface="HG丸ｺﾞｼｯｸM-PRO" panose="020F0600000000000000" pitchFamily="50" charset="-128"/>
              </a:rPr>
              <a:t>（出典）「</a:t>
            </a:r>
            <a:r>
              <a:rPr lang="en-US" altLang="ja-JP" sz="1100" dirty="0">
                <a:solidFill>
                  <a:prstClr val="black"/>
                </a:solidFill>
                <a:latin typeface="HG丸ｺﾞｼｯｸM-PRO" panose="020F0600000000000000" pitchFamily="50" charset="-128"/>
                <a:ea typeface="HG丸ｺﾞｼｯｸM-PRO" panose="020F0600000000000000" pitchFamily="50" charset="-128"/>
              </a:rPr>
              <a:t>2019</a:t>
            </a:r>
            <a:r>
              <a:rPr lang="ja-JP" altLang="en-US" sz="1100" dirty="0">
                <a:solidFill>
                  <a:prstClr val="black"/>
                </a:solidFill>
                <a:latin typeface="HG丸ｺﾞｼｯｸM-PRO" panose="020F0600000000000000" pitchFamily="50" charset="-128"/>
                <a:ea typeface="HG丸ｺﾞｼｯｸM-PRO" panose="020F0600000000000000" pitchFamily="50" charset="-128"/>
              </a:rPr>
              <a:t>年度乗用車市場動向調査」（２</a:t>
            </a:r>
            <a:r>
              <a:rPr lang="en-US" altLang="ja-JP" sz="1100" dirty="0">
                <a:solidFill>
                  <a:prstClr val="black"/>
                </a:solidFill>
                <a:latin typeface="HG丸ｺﾞｼｯｸM-PRO" panose="020F0600000000000000" pitchFamily="50" charset="-128"/>
                <a:ea typeface="HG丸ｺﾞｼｯｸM-PRO" panose="020F0600000000000000" pitchFamily="50" charset="-128"/>
              </a:rPr>
              <a:t>020</a:t>
            </a:r>
            <a:r>
              <a:rPr lang="ja-JP" altLang="en-US" sz="1100" dirty="0">
                <a:solidFill>
                  <a:prstClr val="black"/>
                </a:solidFill>
                <a:latin typeface="HG丸ｺﾞｼｯｸM-PRO" panose="020F0600000000000000" pitchFamily="50" charset="-128"/>
                <a:ea typeface="HG丸ｺﾞｼｯｸM-PRO" panose="020F0600000000000000" pitchFamily="50" charset="-128"/>
              </a:rPr>
              <a:t>年３月・一般社団法人 日本自動車工業会）</a:t>
            </a:r>
            <a:endParaRPr lang="ja-JP" altLang="en-US" sz="1400" dirty="0">
              <a:solidFill>
                <a:prstClr val="black"/>
              </a:solidFill>
              <a:latin typeface="游ゴシック Medium" panose="020B0500000000000000" pitchFamily="50" charset="-128"/>
              <a:ea typeface="游ゴシック Medium" panose="020B0500000000000000" pitchFamily="50" charset="-128"/>
            </a:endParaRPr>
          </a:p>
        </p:txBody>
      </p:sp>
      <p:sp>
        <p:nvSpPr>
          <p:cNvPr id="4" name="正方形/長方形 3"/>
          <p:cNvSpPr/>
          <p:nvPr/>
        </p:nvSpPr>
        <p:spPr>
          <a:xfrm>
            <a:off x="107504" y="486540"/>
            <a:ext cx="3748142" cy="369332"/>
          </a:xfrm>
          <a:prstGeom prst="rect">
            <a:avLst/>
          </a:prstGeom>
        </p:spPr>
        <p:txBody>
          <a:bodyPr wrap="none">
            <a:spAutoFit/>
          </a:bodyPr>
          <a:lstStyle/>
          <a:p>
            <a:pPr lvl="0">
              <a:spcAft>
                <a:spcPts val="600"/>
              </a:spcAft>
              <a:defRPr/>
            </a:pPr>
            <a:r>
              <a:rPr lang="en-US" altLang="ja-JP" b="1" dirty="0">
                <a:solidFill>
                  <a:prstClr val="black"/>
                </a:solidFill>
                <a:latin typeface="游ゴシック Medium" panose="020B0500000000000000" pitchFamily="50" charset="-128"/>
                <a:ea typeface="游ゴシック Medium" panose="020B0500000000000000" pitchFamily="50" charset="-128"/>
              </a:rPr>
              <a:t>(</a:t>
            </a:r>
            <a:r>
              <a:rPr lang="ja-JP" altLang="en-US" b="1" dirty="0">
                <a:solidFill>
                  <a:prstClr val="black"/>
                </a:solidFill>
                <a:latin typeface="游ゴシック Medium" panose="020B0500000000000000" pitchFamily="50" charset="-128"/>
                <a:ea typeface="游ゴシック Medium" panose="020B0500000000000000" pitchFamily="50" charset="-128"/>
              </a:rPr>
              <a:t>３</a:t>
            </a:r>
            <a:r>
              <a:rPr lang="en-US" altLang="ja-JP" b="1" dirty="0">
                <a:solidFill>
                  <a:prstClr val="black"/>
                </a:solidFill>
                <a:latin typeface="游ゴシック Medium" panose="020B0500000000000000" pitchFamily="50" charset="-128"/>
                <a:ea typeface="游ゴシック Medium" panose="020B0500000000000000" pitchFamily="50" charset="-128"/>
              </a:rPr>
              <a:t>)</a:t>
            </a:r>
            <a:r>
              <a:rPr lang="ja-JP" altLang="en-US" b="1" dirty="0">
                <a:solidFill>
                  <a:prstClr val="black"/>
                </a:solidFill>
                <a:latin typeface="游ゴシック Medium" panose="020B0500000000000000" pitchFamily="50" charset="-128"/>
                <a:ea typeface="游ゴシック Medium" panose="020B0500000000000000" pitchFamily="50" charset="-128"/>
              </a:rPr>
              <a:t>乗用車の平均走行距離について</a:t>
            </a:r>
            <a:endParaRPr lang="en-US" altLang="ja-JP" sz="1600" b="1" dirty="0">
              <a:solidFill>
                <a:prstClr val="black"/>
              </a:solidFill>
              <a:latin typeface="游ゴシック Medium" panose="020B0500000000000000" pitchFamily="50" charset="-128"/>
              <a:ea typeface="游ゴシック Medium" panose="020B0500000000000000" pitchFamily="50" charset="-128"/>
            </a:endParaRPr>
          </a:p>
        </p:txBody>
      </p:sp>
      <p:sp>
        <p:nvSpPr>
          <p:cNvPr id="18" name="正方形/長方形 17">
            <a:extLst>
              <a:ext uri="{FF2B5EF4-FFF2-40B4-BE49-F238E27FC236}">
                <a16:creationId xmlns:a16="http://schemas.microsoft.com/office/drawing/2014/main" id="{988D5840-3DE3-4A69-8688-6D35127988FB}"/>
              </a:ext>
            </a:extLst>
          </p:cNvPr>
          <p:cNvSpPr/>
          <p:nvPr/>
        </p:nvSpPr>
        <p:spPr>
          <a:xfrm>
            <a:off x="282387" y="3931039"/>
            <a:ext cx="4824536" cy="584775"/>
          </a:xfrm>
          <a:prstGeom prst="rect">
            <a:avLst/>
          </a:prstGeom>
        </p:spPr>
        <p:txBody>
          <a:bodyPr wrap="square">
            <a:spAutoFit/>
          </a:bodyPr>
          <a:lstStyle/>
          <a:p>
            <a:pPr lvl="0">
              <a:spcAft>
                <a:spcPts val="600"/>
              </a:spcAft>
              <a:defRPr/>
            </a:pPr>
            <a:r>
              <a:rPr lang="ja-JP" altLang="en-US" sz="1600" dirty="0">
                <a:solidFill>
                  <a:prstClr val="black"/>
                </a:solidFill>
                <a:latin typeface="游ゴシック Medium" panose="020B0500000000000000" pitchFamily="50" charset="-128"/>
                <a:ea typeface="游ゴシック Medium" panose="020B0500000000000000" pitchFamily="50" charset="-128"/>
              </a:rPr>
              <a:t>・主使用用途は「買い物・用足し」が約４割、「通勤・通学」が約３割</a:t>
            </a:r>
          </a:p>
        </p:txBody>
      </p:sp>
      <p:grpSp>
        <p:nvGrpSpPr>
          <p:cNvPr id="21" name="グループ化 20"/>
          <p:cNvGrpSpPr/>
          <p:nvPr/>
        </p:nvGrpSpPr>
        <p:grpSpPr>
          <a:xfrm>
            <a:off x="395536" y="5459133"/>
            <a:ext cx="4570191" cy="830997"/>
            <a:chOff x="583544" y="4221088"/>
            <a:chExt cx="4570191" cy="830997"/>
          </a:xfrm>
        </p:grpSpPr>
        <p:sp>
          <p:nvSpPr>
            <p:cNvPr id="23" name="正方形/長方形 22"/>
            <p:cNvSpPr/>
            <p:nvPr/>
          </p:nvSpPr>
          <p:spPr>
            <a:xfrm>
              <a:off x="611592" y="4221088"/>
              <a:ext cx="4542143" cy="830997"/>
            </a:xfrm>
            <a:prstGeom prst="rect">
              <a:avLst/>
            </a:prstGeom>
            <a:solidFill>
              <a:schemeClr val="accent6">
                <a:lumMod val="40000"/>
                <a:lumOff val="60000"/>
              </a:schemeClr>
            </a:solidFill>
          </p:spPr>
          <p:txBody>
            <a:bodyPr wrap="square">
              <a:spAutoFit/>
            </a:bodyPr>
            <a:lstStyle/>
            <a:p>
              <a:pPr marL="216000" lvl="0">
                <a:spcAft>
                  <a:spcPts val="600"/>
                </a:spcAft>
                <a:defRPr/>
              </a:pPr>
              <a:r>
                <a:rPr lang="en-US" altLang="ja-JP" sz="1600" b="1" dirty="0">
                  <a:latin typeface="游ゴシック Medium" panose="020B0500000000000000" pitchFamily="50" charset="-128"/>
                  <a:ea typeface="游ゴシック Medium" panose="020B0500000000000000" pitchFamily="50" charset="-128"/>
                </a:rPr>
                <a:t>EV</a:t>
              </a:r>
              <a:r>
                <a:rPr lang="ja-JP" altLang="en-US" sz="1600" b="1" dirty="0">
                  <a:latin typeface="游ゴシック Medium" panose="020B0500000000000000" pitchFamily="50" charset="-128"/>
                  <a:ea typeface="游ゴシック Medium" panose="020B0500000000000000" pitchFamily="50" charset="-128"/>
                </a:rPr>
                <a:t>等の走行距離の現状を踏まえると、</a:t>
              </a:r>
              <a:r>
                <a:rPr lang="en-US" altLang="ja-JP" sz="1600" b="1" dirty="0">
                  <a:latin typeface="游ゴシック Medium" panose="020B0500000000000000" pitchFamily="50" charset="-128"/>
                  <a:ea typeface="游ゴシック Medium" panose="020B0500000000000000" pitchFamily="50" charset="-128"/>
                </a:rPr>
                <a:t/>
              </a:r>
              <a:br>
                <a:rPr lang="en-US" altLang="ja-JP" sz="1600" b="1" dirty="0">
                  <a:latin typeface="游ゴシック Medium" panose="020B0500000000000000" pitchFamily="50" charset="-128"/>
                  <a:ea typeface="游ゴシック Medium" panose="020B0500000000000000" pitchFamily="50" charset="-128"/>
                </a:rPr>
              </a:br>
              <a:r>
                <a:rPr lang="ja-JP" altLang="en-US" sz="1600" b="1" dirty="0">
                  <a:latin typeface="游ゴシック Medium" panose="020B0500000000000000" pitchFamily="50" charset="-128"/>
                  <a:ea typeface="游ゴシック Medium" panose="020B0500000000000000" pitchFamily="50" charset="-128"/>
                </a:rPr>
                <a:t>長距離走行時等を除き、日常の走行において</a:t>
              </a:r>
              <a:r>
                <a:rPr lang="en-US" altLang="ja-JP" sz="1600" b="1" dirty="0">
                  <a:latin typeface="游ゴシック Medium" panose="020B0500000000000000" pitchFamily="50" charset="-128"/>
                  <a:ea typeface="游ゴシック Medium" panose="020B0500000000000000" pitchFamily="50" charset="-128"/>
                </a:rPr>
                <a:t/>
              </a:r>
              <a:br>
                <a:rPr lang="en-US" altLang="ja-JP" sz="1600" b="1" dirty="0">
                  <a:latin typeface="游ゴシック Medium" panose="020B0500000000000000" pitchFamily="50" charset="-128"/>
                  <a:ea typeface="游ゴシック Medium" panose="020B0500000000000000" pitchFamily="50" charset="-128"/>
                </a:rPr>
              </a:br>
              <a:r>
                <a:rPr lang="ja-JP" altLang="en-US" sz="1600" b="1" dirty="0">
                  <a:latin typeface="游ゴシック Medium" panose="020B0500000000000000" pitchFamily="50" charset="-128"/>
                  <a:ea typeface="游ゴシック Medium" panose="020B0500000000000000" pitchFamily="50" charset="-128"/>
                </a:rPr>
                <a:t>充電の必要回数は低下すると考えられる。</a:t>
              </a:r>
            </a:p>
          </p:txBody>
        </p:sp>
        <p:sp>
          <p:nvSpPr>
            <p:cNvPr id="24" name="右矢印 23"/>
            <p:cNvSpPr/>
            <p:nvPr/>
          </p:nvSpPr>
          <p:spPr>
            <a:xfrm>
              <a:off x="583544" y="4492586"/>
              <a:ext cx="288000" cy="2880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sp>
        <p:nvSpPr>
          <p:cNvPr id="14" name="テキスト ボックス 13">
            <a:extLst>
              <a:ext uri="{FF2B5EF4-FFF2-40B4-BE49-F238E27FC236}">
                <a16:creationId xmlns:a16="http://schemas.microsoft.com/office/drawing/2014/main" id="{ECF26432-426B-453A-89A1-C5B3F10A0217}"/>
              </a:ext>
            </a:extLst>
          </p:cNvPr>
          <p:cNvSpPr txBox="1"/>
          <p:nvPr/>
        </p:nvSpPr>
        <p:spPr>
          <a:xfrm>
            <a:off x="0" y="0"/>
            <a:ext cx="8360392" cy="400110"/>
          </a:xfrm>
          <a:prstGeom prst="rect">
            <a:avLst/>
          </a:prstGeom>
          <a:noFill/>
        </p:spPr>
        <p:txBody>
          <a:bodyPr wrap="square" rtlCol="0">
            <a:spAutoFit/>
          </a:bodyPr>
          <a:lstStyle/>
          <a:p>
            <a:r>
              <a:rPr lang="en-US" altLang="ja-JP" sz="14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充電インフラ</a:t>
            </a:r>
            <a:r>
              <a:rPr lang="ja-JP" altLang="en-US" sz="20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①プライベート充電／基礎充電の設置の考え方について</a:t>
            </a:r>
          </a:p>
        </p:txBody>
      </p:sp>
    </p:spTree>
    <p:extLst>
      <p:ext uri="{BB962C8B-B14F-4D97-AF65-F5344CB8AC3E}">
        <p14:creationId xmlns:p14="http://schemas.microsoft.com/office/powerpoint/2010/main" val="3416570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7</a:t>
            </a:fld>
            <a:endParaRPr kumimoji="1" lang="ja-JP" altLang="en-US"/>
          </a:p>
        </p:txBody>
      </p:sp>
      <p:sp>
        <p:nvSpPr>
          <p:cNvPr id="4" name="正方形/長方形 3"/>
          <p:cNvSpPr/>
          <p:nvPr/>
        </p:nvSpPr>
        <p:spPr>
          <a:xfrm>
            <a:off x="252668" y="518915"/>
            <a:ext cx="7199651" cy="461665"/>
          </a:xfrm>
          <a:prstGeom prst="rect">
            <a:avLst/>
          </a:prstGeom>
        </p:spPr>
        <p:txBody>
          <a:bodyPr wrap="square">
            <a:spAutoFit/>
          </a:bodyPr>
          <a:lstStyle/>
          <a:p>
            <a:pPr>
              <a:spcAft>
                <a:spcPts val="600"/>
              </a:spcAft>
            </a:pPr>
            <a:r>
              <a:rPr lang="ja-JP" altLang="en-US" sz="2400" b="1" u="sng" dirty="0">
                <a:latin typeface="Meiryo UI" panose="020B0604030504040204" pitchFamily="50" charset="-128"/>
                <a:ea typeface="Meiryo UI" panose="020B0604030504040204" pitchFamily="50" charset="-128"/>
              </a:rPr>
              <a:t>プライベート充電（基礎充電）の導入に係る課題整理</a:t>
            </a:r>
            <a:endParaRPr lang="ja-JP" altLang="en-US" sz="2400" dirty="0"/>
          </a:p>
        </p:txBody>
      </p:sp>
      <p:sp>
        <p:nvSpPr>
          <p:cNvPr id="6" name="正方形/長方形 5"/>
          <p:cNvSpPr/>
          <p:nvPr/>
        </p:nvSpPr>
        <p:spPr>
          <a:xfrm>
            <a:off x="323528" y="1987808"/>
            <a:ext cx="1728192" cy="72008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游ゴシック Medium" panose="020B0500000000000000" pitchFamily="50" charset="-128"/>
                <a:ea typeface="游ゴシック Medium" panose="020B0500000000000000" pitchFamily="50" charset="-128"/>
              </a:rPr>
              <a:t>一戸建</a:t>
            </a:r>
            <a:r>
              <a:rPr lang="ja-JP" altLang="en-US" b="1" dirty="0">
                <a:solidFill>
                  <a:schemeClr val="tx1"/>
                </a:solidFill>
                <a:latin typeface="游ゴシック Medium" panose="020B0500000000000000" pitchFamily="50" charset="-128"/>
                <a:ea typeface="游ゴシック Medium" panose="020B0500000000000000" pitchFamily="50" charset="-128"/>
              </a:rPr>
              <a:t>住宅</a:t>
            </a:r>
            <a:endParaRPr kumimoji="1" lang="ja-JP" altLang="en-US" b="1" dirty="0">
              <a:solidFill>
                <a:schemeClr val="tx1"/>
              </a:solidFill>
              <a:latin typeface="游ゴシック Medium" panose="020B0500000000000000" pitchFamily="50" charset="-128"/>
              <a:ea typeface="游ゴシック Medium" panose="020B0500000000000000" pitchFamily="50" charset="-128"/>
            </a:endParaRPr>
          </a:p>
        </p:txBody>
      </p:sp>
      <p:sp>
        <p:nvSpPr>
          <p:cNvPr id="7" name="正方形/長方形 6"/>
          <p:cNvSpPr/>
          <p:nvPr/>
        </p:nvSpPr>
        <p:spPr>
          <a:xfrm>
            <a:off x="323528" y="4971818"/>
            <a:ext cx="1728192" cy="720080"/>
          </a:xfrm>
          <a:prstGeom prst="rect">
            <a:avLst/>
          </a:prstGeom>
          <a:solidFill>
            <a:srgbClr val="FFE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游ゴシック Medium" panose="020B0500000000000000" pitchFamily="50" charset="-128"/>
                <a:ea typeface="游ゴシック Medium" panose="020B0500000000000000" pitchFamily="50" charset="-128"/>
              </a:rPr>
              <a:t>集合</a:t>
            </a:r>
            <a:r>
              <a:rPr lang="ja-JP" altLang="en-US" b="1" dirty="0">
                <a:solidFill>
                  <a:schemeClr val="tx1"/>
                </a:solidFill>
                <a:latin typeface="游ゴシック Medium" panose="020B0500000000000000" pitchFamily="50" charset="-128"/>
                <a:ea typeface="游ゴシック Medium" panose="020B0500000000000000" pitchFamily="50" charset="-128"/>
              </a:rPr>
              <a:t>住宅</a:t>
            </a:r>
            <a:endParaRPr kumimoji="1" lang="ja-JP" altLang="en-US" b="1" dirty="0">
              <a:solidFill>
                <a:schemeClr val="tx1"/>
              </a:solidFill>
              <a:latin typeface="游ゴシック Medium" panose="020B0500000000000000" pitchFamily="50" charset="-128"/>
              <a:ea typeface="游ゴシック Medium" panose="020B0500000000000000" pitchFamily="50" charset="-128"/>
            </a:endParaRPr>
          </a:p>
        </p:txBody>
      </p:sp>
      <p:sp>
        <p:nvSpPr>
          <p:cNvPr id="8" name="正方形/長方形 7"/>
          <p:cNvSpPr/>
          <p:nvPr/>
        </p:nvSpPr>
        <p:spPr>
          <a:xfrm>
            <a:off x="2662816" y="4252771"/>
            <a:ext cx="1728192" cy="720080"/>
          </a:xfrm>
          <a:prstGeom prst="rect">
            <a:avLst/>
          </a:prstGeom>
          <a:solidFill>
            <a:srgbClr val="FFE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游ゴシック Medium" panose="020B0500000000000000" pitchFamily="50" charset="-128"/>
                <a:ea typeface="游ゴシック Medium" panose="020B0500000000000000" pitchFamily="50" charset="-128"/>
              </a:rPr>
              <a:t>既設</a:t>
            </a:r>
          </a:p>
        </p:txBody>
      </p:sp>
      <p:sp>
        <p:nvSpPr>
          <p:cNvPr id="9" name="正方形/長方形 8"/>
          <p:cNvSpPr/>
          <p:nvPr/>
        </p:nvSpPr>
        <p:spPr>
          <a:xfrm>
            <a:off x="2662816" y="5690865"/>
            <a:ext cx="1728192" cy="720080"/>
          </a:xfrm>
          <a:prstGeom prst="rect">
            <a:avLst/>
          </a:prstGeom>
          <a:solidFill>
            <a:srgbClr val="FFE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游ゴシック Medium" panose="020B0500000000000000" pitchFamily="50" charset="-128"/>
                <a:ea typeface="游ゴシック Medium" panose="020B0500000000000000" pitchFamily="50" charset="-128"/>
              </a:rPr>
              <a:t>新設</a:t>
            </a:r>
            <a:endParaRPr lang="en-US" altLang="ja-JP" b="1" dirty="0">
              <a:solidFill>
                <a:schemeClr val="tx1"/>
              </a:solidFill>
              <a:latin typeface="游ゴシック Medium" panose="020B0500000000000000" pitchFamily="50" charset="-128"/>
              <a:ea typeface="游ゴシック Medium" panose="020B0500000000000000" pitchFamily="50" charset="-128"/>
            </a:endParaRPr>
          </a:p>
        </p:txBody>
      </p:sp>
      <p:cxnSp>
        <p:nvCxnSpPr>
          <p:cNvPr id="11" name="カギ線コネクタ 10"/>
          <p:cNvCxnSpPr>
            <a:stCxn id="7" idx="3"/>
            <a:endCxn id="8" idx="1"/>
          </p:cNvCxnSpPr>
          <p:nvPr/>
        </p:nvCxnSpPr>
        <p:spPr>
          <a:xfrm flipV="1">
            <a:off x="2051720" y="4612811"/>
            <a:ext cx="611096" cy="719047"/>
          </a:xfrm>
          <a:prstGeom prst="bentConnector3">
            <a:avLst/>
          </a:prstGeom>
        </p:spPr>
        <p:style>
          <a:lnRef idx="1">
            <a:schemeClr val="dk1"/>
          </a:lnRef>
          <a:fillRef idx="0">
            <a:schemeClr val="dk1"/>
          </a:fillRef>
          <a:effectRef idx="0">
            <a:schemeClr val="dk1"/>
          </a:effectRef>
          <a:fontRef idx="minor">
            <a:schemeClr val="tx1"/>
          </a:fontRef>
        </p:style>
      </p:cxnSp>
      <p:cxnSp>
        <p:nvCxnSpPr>
          <p:cNvPr id="12" name="カギ線コネクタ 11"/>
          <p:cNvCxnSpPr>
            <a:stCxn id="7" idx="3"/>
            <a:endCxn id="9" idx="1"/>
          </p:cNvCxnSpPr>
          <p:nvPr/>
        </p:nvCxnSpPr>
        <p:spPr>
          <a:xfrm>
            <a:off x="2051720" y="5331858"/>
            <a:ext cx="611096" cy="719047"/>
          </a:xfrm>
          <a:prstGeom prst="bentConnector3">
            <a:avLst/>
          </a:prstGeom>
        </p:spPr>
        <p:style>
          <a:lnRef idx="1">
            <a:schemeClr val="dk1"/>
          </a:lnRef>
          <a:fillRef idx="0">
            <a:schemeClr val="dk1"/>
          </a:fillRef>
          <a:effectRef idx="0">
            <a:schemeClr val="dk1"/>
          </a:effectRef>
          <a:fontRef idx="minor">
            <a:schemeClr val="tx1"/>
          </a:fontRef>
        </p:style>
      </p:cxnSp>
      <p:sp>
        <p:nvSpPr>
          <p:cNvPr id="15" name="正方形/長方形 14"/>
          <p:cNvSpPr/>
          <p:nvPr/>
        </p:nvSpPr>
        <p:spPr>
          <a:xfrm>
            <a:off x="2662816" y="1268760"/>
            <a:ext cx="1728192" cy="72008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游ゴシック Medium" panose="020B0500000000000000" pitchFamily="50" charset="-128"/>
                <a:ea typeface="游ゴシック Medium" panose="020B0500000000000000" pitchFamily="50" charset="-128"/>
              </a:rPr>
              <a:t>自己所有の</a:t>
            </a:r>
            <a:endParaRPr lang="en-US" altLang="ja-JP" b="1" dirty="0">
              <a:solidFill>
                <a:schemeClr val="tx1"/>
              </a:solidFill>
              <a:latin typeface="游ゴシック Medium" panose="020B0500000000000000" pitchFamily="50" charset="-128"/>
              <a:ea typeface="游ゴシック Medium" panose="020B0500000000000000" pitchFamily="50" charset="-128"/>
            </a:endParaRPr>
          </a:p>
          <a:p>
            <a:pPr algn="ctr"/>
            <a:r>
              <a:rPr lang="ja-JP" altLang="en-US" b="1" dirty="0">
                <a:solidFill>
                  <a:schemeClr val="tx1"/>
                </a:solidFill>
                <a:latin typeface="游ゴシック Medium" panose="020B0500000000000000" pitchFamily="50" charset="-128"/>
                <a:ea typeface="游ゴシック Medium" panose="020B0500000000000000" pitchFamily="50" charset="-128"/>
              </a:rPr>
              <a:t>駐車場</a:t>
            </a:r>
            <a:endParaRPr lang="en-US" altLang="ja-JP" b="1" dirty="0">
              <a:solidFill>
                <a:schemeClr val="tx1"/>
              </a:solidFill>
              <a:latin typeface="游ゴシック Medium" panose="020B0500000000000000" pitchFamily="50" charset="-128"/>
              <a:ea typeface="游ゴシック Medium" panose="020B0500000000000000" pitchFamily="50" charset="-128"/>
            </a:endParaRPr>
          </a:p>
        </p:txBody>
      </p:sp>
      <p:sp>
        <p:nvSpPr>
          <p:cNvPr id="16" name="正方形/長方形 15"/>
          <p:cNvSpPr/>
          <p:nvPr/>
        </p:nvSpPr>
        <p:spPr>
          <a:xfrm>
            <a:off x="2662816" y="2706855"/>
            <a:ext cx="1728192" cy="82790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游ゴシック Medium" panose="020B0500000000000000" pitchFamily="50" charset="-128"/>
                <a:ea typeface="游ゴシック Medium" panose="020B0500000000000000" pitchFamily="50" charset="-128"/>
              </a:rPr>
              <a:t>自己所有で</a:t>
            </a:r>
            <a:r>
              <a:rPr kumimoji="1" lang="en-US" altLang="ja-JP" b="1" dirty="0">
                <a:solidFill>
                  <a:schemeClr val="tx1"/>
                </a:solidFill>
                <a:latin typeface="游ゴシック Medium" panose="020B0500000000000000" pitchFamily="50" charset="-128"/>
                <a:ea typeface="游ゴシック Medium" panose="020B0500000000000000" pitchFamily="50" charset="-128"/>
              </a:rPr>
              <a:t/>
            </a:r>
            <a:br>
              <a:rPr kumimoji="1" lang="en-US" altLang="ja-JP" b="1" dirty="0">
                <a:solidFill>
                  <a:schemeClr val="tx1"/>
                </a:solidFill>
                <a:latin typeface="游ゴシック Medium" panose="020B0500000000000000" pitchFamily="50" charset="-128"/>
                <a:ea typeface="游ゴシック Medium" panose="020B0500000000000000" pitchFamily="50" charset="-128"/>
              </a:rPr>
            </a:br>
            <a:r>
              <a:rPr kumimoji="1" lang="ja-JP" altLang="en-US" b="1" dirty="0">
                <a:solidFill>
                  <a:schemeClr val="tx1"/>
                </a:solidFill>
                <a:latin typeface="游ゴシック Medium" panose="020B0500000000000000" pitchFamily="50" charset="-128"/>
                <a:ea typeface="游ゴシック Medium" panose="020B0500000000000000" pitchFamily="50" charset="-128"/>
              </a:rPr>
              <a:t>ない駐車場</a:t>
            </a:r>
            <a:r>
              <a:rPr kumimoji="1" lang="en-US" altLang="ja-JP" sz="1200" dirty="0">
                <a:solidFill>
                  <a:schemeClr val="tx1"/>
                </a:solidFill>
                <a:latin typeface="游ゴシック Medium" panose="020B0500000000000000" pitchFamily="50" charset="-128"/>
                <a:ea typeface="游ゴシック Medium" panose="020B0500000000000000" pitchFamily="50" charset="-128"/>
              </a:rPr>
              <a:t/>
            </a:r>
            <a:br>
              <a:rPr kumimoji="1" lang="en-US" altLang="ja-JP" sz="1200" dirty="0">
                <a:solidFill>
                  <a:schemeClr val="tx1"/>
                </a:solidFill>
                <a:latin typeface="游ゴシック Medium" panose="020B0500000000000000" pitchFamily="50" charset="-128"/>
                <a:ea typeface="游ゴシック Medium" panose="020B0500000000000000" pitchFamily="50" charset="-128"/>
              </a:rPr>
            </a:br>
            <a:r>
              <a:rPr kumimoji="1" lang="en-US" altLang="ja-JP" sz="1200" dirty="0">
                <a:solidFill>
                  <a:schemeClr val="tx1"/>
                </a:solidFill>
                <a:latin typeface="游ゴシック Medium" panose="020B0500000000000000" pitchFamily="50" charset="-128"/>
                <a:ea typeface="游ゴシック Medium" panose="020B0500000000000000" pitchFamily="50" charset="-128"/>
              </a:rPr>
              <a:t>(</a:t>
            </a:r>
            <a:r>
              <a:rPr lang="ja-JP" altLang="en-US" sz="1200" dirty="0">
                <a:solidFill>
                  <a:schemeClr val="tx1"/>
                </a:solidFill>
                <a:latin typeface="游ゴシック Medium" panose="020B0500000000000000" pitchFamily="50" charset="-128"/>
                <a:ea typeface="游ゴシック Medium" panose="020B0500000000000000" pitchFamily="50" charset="-128"/>
              </a:rPr>
              <a:t>月極駐車場等）</a:t>
            </a:r>
            <a:endParaRPr kumimoji="1" lang="ja-JP" altLang="en-US" sz="1600" dirty="0">
              <a:solidFill>
                <a:schemeClr val="tx1"/>
              </a:solidFill>
              <a:latin typeface="游ゴシック Medium" panose="020B0500000000000000" pitchFamily="50" charset="-128"/>
              <a:ea typeface="游ゴシック Medium" panose="020B0500000000000000" pitchFamily="50" charset="-128"/>
            </a:endParaRPr>
          </a:p>
        </p:txBody>
      </p:sp>
      <p:cxnSp>
        <p:nvCxnSpPr>
          <p:cNvPr id="17" name="カギ線コネクタ 16"/>
          <p:cNvCxnSpPr>
            <a:stCxn id="6" idx="3"/>
            <a:endCxn id="15" idx="1"/>
          </p:cNvCxnSpPr>
          <p:nvPr/>
        </p:nvCxnSpPr>
        <p:spPr>
          <a:xfrm flipV="1">
            <a:off x="2051720" y="1628800"/>
            <a:ext cx="611096" cy="719048"/>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cxnSp>
        <p:nvCxnSpPr>
          <p:cNvPr id="20" name="カギ線コネクタ 19"/>
          <p:cNvCxnSpPr>
            <a:stCxn id="6" idx="3"/>
            <a:endCxn id="16" idx="1"/>
          </p:cNvCxnSpPr>
          <p:nvPr/>
        </p:nvCxnSpPr>
        <p:spPr>
          <a:xfrm>
            <a:off x="2051720" y="2347848"/>
            <a:ext cx="611096" cy="772958"/>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sp>
        <p:nvSpPr>
          <p:cNvPr id="24" name="テキスト ボックス 23"/>
          <p:cNvSpPr txBox="1"/>
          <p:nvPr/>
        </p:nvSpPr>
        <p:spPr>
          <a:xfrm>
            <a:off x="4436495" y="1268760"/>
            <a:ext cx="4368164" cy="923330"/>
          </a:xfrm>
          <a:prstGeom prst="rect">
            <a:avLst/>
          </a:prstGeom>
          <a:noFill/>
        </p:spPr>
        <p:txBody>
          <a:bodyPr wrap="square" rtlCol="0">
            <a:spAutoFit/>
          </a:bodyPr>
          <a:lstStyle/>
          <a:p>
            <a:pPr>
              <a:buClr>
                <a:schemeClr val="bg1">
                  <a:lumMod val="75000"/>
                </a:schemeClr>
              </a:buClr>
            </a:pPr>
            <a:r>
              <a:rPr kumimoji="1" lang="en-US" altLang="ja-JP" dirty="0">
                <a:latin typeface="游ゴシック Medium" panose="020B0500000000000000" pitchFamily="50" charset="-128"/>
                <a:ea typeface="游ゴシック Medium" panose="020B0500000000000000" pitchFamily="50" charset="-128"/>
              </a:rPr>
              <a:t>EV</a:t>
            </a:r>
            <a:r>
              <a:rPr kumimoji="1" lang="ja-JP" altLang="en-US" dirty="0">
                <a:latin typeface="游ゴシック Medium" panose="020B0500000000000000" pitchFamily="50" charset="-128"/>
                <a:ea typeface="游ゴシック Medium" panose="020B0500000000000000" pitchFamily="50" charset="-128"/>
              </a:rPr>
              <a:t>購入時に自己判断で容易に</a:t>
            </a:r>
            <a:r>
              <a:rPr lang="ja-JP" altLang="en-US" dirty="0">
                <a:latin typeface="游ゴシック Medium" panose="020B0500000000000000" pitchFamily="50" charset="-128"/>
                <a:ea typeface="游ゴシック Medium" panose="020B0500000000000000" pitchFamily="50" charset="-128"/>
              </a:rPr>
              <a:t>設置可能であるため、</a:t>
            </a:r>
            <a:r>
              <a:rPr kumimoji="1" lang="ja-JP" altLang="en-US" dirty="0">
                <a:latin typeface="游ゴシック Medium" panose="020B0500000000000000" pitchFamily="50" charset="-128"/>
                <a:ea typeface="游ゴシック Medium" panose="020B0500000000000000" pitchFamily="50" charset="-128"/>
              </a:rPr>
              <a:t>課題は比較的少ない。</a:t>
            </a:r>
            <a:r>
              <a:rPr kumimoji="1" lang="en-US" altLang="ja-JP" dirty="0">
                <a:latin typeface="游ゴシック Medium" panose="020B0500000000000000" pitchFamily="50" charset="-128"/>
                <a:ea typeface="游ゴシック Medium" panose="020B0500000000000000" pitchFamily="50" charset="-128"/>
              </a:rPr>
              <a:t/>
            </a:r>
            <a:br>
              <a:rPr kumimoji="1" lang="en-US" altLang="ja-JP" dirty="0">
                <a:latin typeface="游ゴシック Medium" panose="020B0500000000000000" pitchFamily="50" charset="-128"/>
                <a:ea typeface="游ゴシック Medium" panose="020B0500000000000000" pitchFamily="50" charset="-128"/>
              </a:rPr>
            </a:br>
            <a:r>
              <a:rPr kumimoji="1" lang="ja-JP" altLang="en-US" dirty="0">
                <a:latin typeface="游ゴシック Medium" panose="020B0500000000000000" pitchFamily="50" charset="-128"/>
                <a:ea typeface="游ゴシック Medium" panose="020B0500000000000000" pitchFamily="50" charset="-128"/>
              </a:rPr>
              <a:t>⇒行政の働きかけの必要性は低い。</a:t>
            </a:r>
          </a:p>
        </p:txBody>
      </p:sp>
      <p:sp>
        <p:nvSpPr>
          <p:cNvPr id="25" name="テキスト ボックス 24"/>
          <p:cNvSpPr txBox="1"/>
          <p:nvPr/>
        </p:nvSpPr>
        <p:spPr>
          <a:xfrm>
            <a:off x="4710413" y="3540318"/>
            <a:ext cx="4094246" cy="1477328"/>
          </a:xfrm>
          <a:prstGeom prst="rect">
            <a:avLst/>
          </a:prstGeom>
          <a:noFill/>
        </p:spPr>
        <p:txBody>
          <a:bodyPr wrap="square" rtlCol="0">
            <a:spAutoFit/>
          </a:bodyPr>
          <a:lstStyle/>
          <a:p>
            <a:pPr>
              <a:buClr>
                <a:schemeClr val="bg1">
                  <a:lumMod val="75000"/>
                </a:schemeClr>
              </a:buClr>
            </a:pPr>
            <a:r>
              <a:rPr kumimoji="1" lang="ja-JP" altLang="en-US" dirty="0">
                <a:latin typeface="游ゴシック Medium" panose="020B0500000000000000" pitchFamily="50" charset="-128"/>
                <a:ea typeface="游ゴシック Medium" panose="020B0500000000000000" pitchFamily="50" charset="-128"/>
              </a:rPr>
              <a:t>土地の所有者や施設の管理組合等との調整といった</a:t>
            </a:r>
            <a:r>
              <a:rPr lang="ja-JP" altLang="en-US" dirty="0">
                <a:latin typeface="游ゴシック Medium" panose="020B0500000000000000" pitchFamily="50" charset="-128"/>
                <a:ea typeface="游ゴシック Medium" panose="020B0500000000000000" pitchFamily="50" charset="-128"/>
              </a:rPr>
              <a:t>課題が多い。</a:t>
            </a:r>
            <a:endParaRPr lang="en-US" altLang="ja-JP" dirty="0">
              <a:latin typeface="游ゴシック Medium" panose="020B0500000000000000" pitchFamily="50" charset="-128"/>
              <a:ea typeface="游ゴシック Medium" panose="020B0500000000000000" pitchFamily="50" charset="-128"/>
            </a:endParaRPr>
          </a:p>
          <a:p>
            <a:pPr>
              <a:buClr>
                <a:schemeClr val="bg1">
                  <a:lumMod val="75000"/>
                </a:schemeClr>
              </a:buClr>
            </a:pPr>
            <a:r>
              <a:rPr kumimoji="1" lang="ja-JP" altLang="en-US" dirty="0">
                <a:latin typeface="游ゴシック Medium" panose="020B0500000000000000" pitchFamily="50" charset="-128"/>
                <a:ea typeface="游ゴシック Medium" panose="020B0500000000000000" pitchFamily="50" charset="-128"/>
              </a:rPr>
              <a:t>⇒</a:t>
            </a:r>
            <a:r>
              <a:rPr lang="ja-JP" altLang="en-US" dirty="0">
                <a:latin typeface="游ゴシック Medium" panose="020B0500000000000000" pitchFamily="50" charset="-128"/>
                <a:ea typeface="游ゴシック Medium" panose="020B0500000000000000" pitchFamily="50" charset="-128"/>
              </a:rPr>
              <a:t>自宅での基礎充電ができない</a:t>
            </a:r>
            <a:r>
              <a:rPr lang="en-US" altLang="ja-JP" dirty="0">
                <a:latin typeface="游ゴシック Medium" panose="020B0500000000000000" pitchFamily="50" charset="-128"/>
                <a:ea typeface="游ゴシック Medium" panose="020B0500000000000000" pitchFamily="50" charset="-128"/>
              </a:rPr>
              <a:t>EV</a:t>
            </a:r>
            <a:r>
              <a:rPr lang="ja-JP" altLang="en-US" dirty="0">
                <a:latin typeface="游ゴシック Medium" panose="020B0500000000000000" pitchFamily="50" charset="-128"/>
                <a:ea typeface="游ゴシック Medium" panose="020B0500000000000000" pitchFamily="50" charset="-128"/>
              </a:rPr>
              <a:t>・</a:t>
            </a:r>
            <a:r>
              <a:rPr lang="en-US" altLang="ja-JP" dirty="0">
                <a:latin typeface="游ゴシック Medium" panose="020B0500000000000000" pitchFamily="50" charset="-128"/>
                <a:ea typeface="游ゴシック Medium" panose="020B0500000000000000" pitchFamily="50" charset="-128"/>
              </a:rPr>
              <a:t/>
            </a:r>
            <a:br>
              <a:rPr lang="en-US" altLang="ja-JP" dirty="0">
                <a:latin typeface="游ゴシック Medium" panose="020B0500000000000000" pitchFamily="50" charset="-128"/>
                <a:ea typeface="游ゴシック Medium" panose="020B0500000000000000" pitchFamily="50" charset="-128"/>
              </a:rPr>
            </a:br>
            <a:r>
              <a:rPr lang="ja-JP" altLang="en-US" dirty="0">
                <a:latin typeface="游ゴシック Medium" panose="020B0500000000000000" pitchFamily="50" charset="-128"/>
                <a:ea typeface="游ゴシック Medium" panose="020B0500000000000000" pitchFamily="50" charset="-128"/>
              </a:rPr>
              <a:t>　</a:t>
            </a:r>
            <a:r>
              <a:rPr lang="en-US" altLang="ja-JP" dirty="0">
                <a:latin typeface="游ゴシック Medium" panose="020B0500000000000000" pitchFamily="50" charset="-128"/>
                <a:ea typeface="游ゴシック Medium" panose="020B0500000000000000" pitchFamily="50" charset="-128"/>
              </a:rPr>
              <a:t>PHV</a:t>
            </a:r>
            <a:r>
              <a:rPr lang="ja-JP" altLang="en-US" dirty="0">
                <a:latin typeface="游ゴシック Medium" panose="020B0500000000000000" pitchFamily="50" charset="-128"/>
                <a:ea typeface="游ゴシック Medium" panose="020B0500000000000000" pitchFamily="50" charset="-128"/>
              </a:rPr>
              <a:t>が日常的に充電設備を利用でき</a:t>
            </a:r>
            <a:r>
              <a:rPr lang="en-US" altLang="ja-JP" dirty="0">
                <a:latin typeface="游ゴシック Medium" panose="020B0500000000000000" pitchFamily="50" charset="-128"/>
                <a:ea typeface="游ゴシック Medium" panose="020B0500000000000000" pitchFamily="50" charset="-128"/>
              </a:rPr>
              <a:t/>
            </a:r>
            <a:br>
              <a:rPr lang="en-US" altLang="ja-JP" dirty="0">
                <a:latin typeface="游ゴシック Medium" panose="020B0500000000000000" pitchFamily="50" charset="-128"/>
                <a:ea typeface="游ゴシック Medium" panose="020B0500000000000000" pitchFamily="50" charset="-128"/>
              </a:rPr>
            </a:br>
            <a:r>
              <a:rPr lang="ja-JP" altLang="en-US" dirty="0">
                <a:latin typeface="游ゴシック Medium" panose="020B0500000000000000" pitchFamily="50" charset="-128"/>
                <a:ea typeface="游ゴシック Medium" panose="020B0500000000000000" pitchFamily="50" charset="-128"/>
              </a:rPr>
              <a:t>　</a:t>
            </a:r>
            <a:r>
              <a:rPr lang="ja-JP" altLang="en-US" dirty="0" err="1">
                <a:latin typeface="游ゴシック Medium" panose="020B0500000000000000" pitchFamily="50" charset="-128"/>
                <a:ea typeface="游ゴシック Medium" panose="020B0500000000000000" pitchFamily="50" charset="-128"/>
              </a:rPr>
              <a:t>る</a:t>
            </a:r>
            <a:r>
              <a:rPr lang="ja-JP" altLang="en-US" dirty="0">
                <a:latin typeface="游ゴシック Medium" panose="020B0500000000000000" pitchFamily="50" charset="-128"/>
                <a:ea typeface="游ゴシック Medium" panose="020B0500000000000000" pitchFamily="50" charset="-128"/>
              </a:rPr>
              <a:t>環境の整備が必要。</a:t>
            </a:r>
            <a:endParaRPr kumimoji="1" lang="ja-JP" altLang="en-US" dirty="0">
              <a:latin typeface="游ゴシック Medium" panose="020B0500000000000000" pitchFamily="50" charset="-128"/>
              <a:ea typeface="游ゴシック Medium" panose="020B0500000000000000" pitchFamily="50" charset="-128"/>
            </a:endParaRPr>
          </a:p>
        </p:txBody>
      </p:sp>
      <p:sp>
        <p:nvSpPr>
          <p:cNvPr id="38" name="右中かっこ 37"/>
          <p:cNvSpPr/>
          <p:nvPr/>
        </p:nvSpPr>
        <p:spPr>
          <a:xfrm>
            <a:off x="4499992" y="2709008"/>
            <a:ext cx="144016" cy="2274024"/>
          </a:xfrm>
          <a:prstGeom prst="rightBrace">
            <a:avLst>
              <a:gd name="adj1" fmla="val 44273"/>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9" name="テキスト ボックス 38"/>
          <p:cNvSpPr txBox="1"/>
          <p:nvPr/>
        </p:nvSpPr>
        <p:spPr>
          <a:xfrm>
            <a:off x="4426241" y="5690865"/>
            <a:ext cx="4368164" cy="923330"/>
          </a:xfrm>
          <a:prstGeom prst="rect">
            <a:avLst/>
          </a:prstGeom>
          <a:noFill/>
        </p:spPr>
        <p:txBody>
          <a:bodyPr wrap="square" rtlCol="0">
            <a:spAutoFit/>
          </a:bodyPr>
          <a:lstStyle/>
          <a:p>
            <a:pPr>
              <a:buClr>
                <a:schemeClr val="bg1">
                  <a:lumMod val="75000"/>
                </a:schemeClr>
              </a:buClr>
            </a:pPr>
            <a:r>
              <a:rPr kumimoji="1" lang="ja-JP" altLang="en-US" dirty="0">
                <a:latin typeface="游ゴシック Medium" panose="020B0500000000000000" pitchFamily="50" charset="-128"/>
                <a:ea typeface="游ゴシック Medium" panose="020B0500000000000000" pitchFamily="50" charset="-128"/>
              </a:rPr>
              <a:t>設置を前提として設計する場合、課題は比較的少ない。</a:t>
            </a:r>
            <a:r>
              <a:rPr kumimoji="1" lang="en-US" altLang="ja-JP" dirty="0">
                <a:latin typeface="游ゴシック Medium" panose="020B0500000000000000" pitchFamily="50" charset="-128"/>
                <a:ea typeface="游ゴシック Medium" panose="020B0500000000000000" pitchFamily="50" charset="-128"/>
              </a:rPr>
              <a:t/>
            </a:r>
            <a:br>
              <a:rPr kumimoji="1" lang="en-US" altLang="ja-JP" dirty="0">
                <a:latin typeface="游ゴシック Medium" panose="020B0500000000000000" pitchFamily="50" charset="-128"/>
                <a:ea typeface="游ゴシック Medium" panose="020B0500000000000000" pitchFamily="50" charset="-128"/>
              </a:rPr>
            </a:br>
            <a:r>
              <a:rPr kumimoji="1" lang="ja-JP" altLang="en-US" dirty="0">
                <a:latin typeface="游ゴシック Medium" panose="020B0500000000000000" pitchFamily="50" charset="-128"/>
                <a:ea typeface="游ゴシック Medium" panose="020B0500000000000000" pitchFamily="50" charset="-128"/>
              </a:rPr>
              <a:t>⇒建設当初からの導入が必要。</a:t>
            </a:r>
          </a:p>
        </p:txBody>
      </p:sp>
      <p:sp>
        <p:nvSpPr>
          <p:cNvPr id="21" name="テキスト ボックス 20">
            <a:extLst>
              <a:ext uri="{FF2B5EF4-FFF2-40B4-BE49-F238E27FC236}">
                <a16:creationId xmlns:a16="http://schemas.microsoft.com/office/drawing/2014/main" id="{ECF26432-426B-453A-89A1-C5B3F10A0217}"/>
              </a:ext>
            </a:extLst>
          </p:cNvPr>
          <p:cNvSpPr txBox="1"/>
          <p:nvPr/>
        </p:nvSpPr>
        <p:spPr>
          <a:xfrm>
            <a:off x="0" y="0"/>
            <a:ext cx="8360392" cy="400110"/>
          </a:xfrm>
          <a:prstGeom prst="rect">
            <a:avLst/>
          </a:prstGeom>
          <a:noFill/>
        </p:spPr>
        <p:txBody>
          <a:bodyPr wrap="square" rtlCol="0">
            <a:spAutoFit/>
          </a:bodyPr>
          <a:lstStyle/>
          <a:p>
            <a:r>
              <a:rPr lang="en-US" altLang="ja-JP" sz="14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充電インフラ</a:t>
            </a:r>
            <a:r>
              <a:rPr lang="ja-JP" altLang="en-US" sz="20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①プライベート充電／基礎充電の設置の考え方について</a:t>
            </a:r>
          </a:p>
        </p:txBody>
      </p:sp>
    </p:spTree>
    <p:extLst>
      <p:ext uri="{BB962C8B-B14F-4D97-AF65-F5344CB8AC3E}">
        <p14:creationId xmlns:p14="http://schemas.microsoft.com/office/powerpoint/2010/main" val="3612673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8</a:t>
            </a:fld>
            <a:endParaRPr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2756940127"/>
              </p:ext>
            </p:extLst>
          </p:nvPr>
        </p:nvGraphicFramePr>
        <p:xfrm>
          <a:off x="251520" y="4084360"/>
          <a:ext cx="8640960" cy="2430000"/>
        </p:xfrm>
        <a:graphic>
          <a:graphicData uri="http://schemas.openxmlformats.org/drawingml/2006/table">
            <a:tbl>
              <a:tblPr firstRow="1" bandRow="1">
                <a:tableStyleId>{2D5ABB26-0587-4C30-8999-92F81FD0307C}</a:tableStyleId>
              </a:tblPr>
              <a:tblGrid>
                <a:gridCol w="8640960">
                  <a:extLst>
                    <a:ext uri="{9D8B030D-6E8A-4147-A177-3AD203B41FA5}">
                      <a16:colId xmlns:a16="http://schemas.microsoft.com/office/drawing/2014/main" val="268226980"/>
                    </a:ext>
                  </a:extLst>
                </a:gridCol>
              </a:tblGrid>
              <a:tr h="173901">
                <a:tc>
                  <a:txBody>
                    <a:bodyPr/>
                    <a:lstStyle/>
                    <a:p>
                      <a:r>
                        <a:rPr kumimoji="1" lang="ja-JP" altLang="en-US" b="1" dirty="0">
                          <a:solidFill>
                            <a:schemeClr val="bg1">
                              <a:lumMod val="50000"/>
                            </a:schemeClr>
                          </a:solidFill>
                          <a:latin typeface="游ゴシック Medium" panose="020B0500000000000000" pitchFamily="50" charset="-128"/>
                          <a:ea typeface="游ゴシック Medium" panose="020B0500000000000000" pitchFamily="50" charset="-128"/>
                        </a:rPr>
                        <a:t>取組みの事例</a:t>
                      </a:r>
                    </a:p>
                  </a:txBody>
                  <a:tcPr marL="36000" marR="36000" marT="36000" marB="36000">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673275385"/>
                  </a:ext>
                </a:extLst>
              </a:tr>
              <a:tr h="115613">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7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●集合住宅近隣の商業施設等において、複数基の充電設備の設置を促進する。</a:t>
                      </a:r>
                      <a:endParaRPr kumimoji="1" lang="en-US" altLang="ja-JP" sz="17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sz="1700" b="0" dirty="0">
                          <a:solidFill>
                            <a:prstClr val="black"/>
                          </a:solidFill>
                          <a:latin typeface="游ゴシック Medium" panose="020B0500000000000000" pitchFamily="50" charset="-128"/>
                          <a:ea typeface="游ゴシック Medium" panose="020B0500000000000000" pitchFamily="50" charset="-128"/>
                        </a:rPr>
                        <a:t>●集合住宅駐車場等での充電環境の整備について、支援の充実を国へ働きかける。</a:t>
                      </a:r>
                      <a:endParaRPr lang="en-US" altLang="ja-JP" sz="1700" b="0" dirty="0">
                        <a:solidFill>
                          <a:prstClr val="black"/>
                        </a:solidFill>
                        <a:latin typeface="游ゴシック Medium" panose="020B0500000000000000" pitchFamily="50" charset="-128"/>
                        <a:ea typeface="游ゴシック Medium" panose="020B05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sz="1700" b="0" dirty="0">
                          <a:solidFill>
                            <a:prstClr val="black"/>
                          </a:solidFill>
                          <a:latin typeface="游ゴシック Medium" panose="020B0500000000000000" pitchFamily="50" charset="-128"/>
                          <a:ea typeface="游ゴシック Medium" panose="020B0500000000000000" pitchFamily="50" charset="-128"/>
                        </a:rPr>
                        <a:t>●集合住宅駐車場での充電設備設置の支援策等について、建築関係者</a:t>
                      </a:r>
                      <a:r>
                        <a:rPr lang="en-US" altLang="ja-JP" sz="1700" b="0" dirty="0">
                          <a:solidFill>
                            <a:prstClr val="black"/>
                          </a:solidFill>
                          <a:latin typeface="游ゴシック Medium" panose="020B0500000000000000" pitchFamily="50" charset="-128"/>
                          <a:ea typeface="游ゴシック Medium" panose="020B0500000000000000" pitchFamily="50" charset="-128"/>
                        </a:rPr>
                        <a:t/>
                      </a:r>
                      <a:br>
                        <a:rPr lang="en-US" altLang="ja-JP" sz="1700" b="0" dirty="0">
                          <a:solidFill>
                            <a:prstClr val="black"/>
                          </a:solidFill>
                          <a:latin typeface="游ゴシック Medium" panose="020B0500000000000000" pitchFamily="50" charset="-128"/>
                          <a:ea typeface="游ゴシック Medium" panose="020B0500000000000000" pitchFamily="50" charset="-128"/>
                        </a:rPr>
                      </a:br>
                      <a:r>
                        <a:rPr lang="ja-JP" altLang="en-US" sz="1700" b="0" dirty="0">
                          <a:solidFill>
                            <a:prstClr val="black"/>
                          </a:solidFill>
                          <a:latin typeface="游ゴシック Medium" panose="020B0500000000000000" pitchFamily="50" charset="-128"/>
                          <a:ea typeface="游ゴシック Medium" panose="020B0500000000000000" pitchFamily="50" charset="-128"/>
                        </a:rPr>
                        <a:t>　等に情報発信する。</a:t>
                      </a:r>
                      <a:endParaRPr lang="en-US" altLang="ja-JP" sz="1700" b="0" dirty="0">
                        <a:solidFill>
                          <a:srgbClr val="FF0000"/>
                        </a:solidFill>
                        <a:latin typeface="游ゴシック Medium" panose="020B0500000000000000" pitchFamily="50" charset="-128"/>
                        <a:ea typeface="游ゴシック Medium" panose="020B05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7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●集合住宅の駐車場において、基礎充電設備の共有やカーシェアを</a:t>
                      </a:r>
                      <a:r>
                        <a:rPr kumimoji="1" lang="en-US" altLang="ja-JP" sz="17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r>
                      <a:br>
                        <a:rPr kumimoji="1" lang="en-US" altLang="ja-JP" sz="17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br>
                      <a:r>
                        <a:rPr kumimoji="1" lang="ja-JP" altLang="en-US" sz="17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実施する。</a:t>
                      </a:r>
                      <a:r>
                        <a:rPr kumimoji="1" lang="en-US" altLang="ja-JP" sz="15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r>
                      <a:br>
                        <a:rPr kumimoji="1" lang="en-US" altLang="ja-JP" sz="15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br>
                      <a:r>
                        <a:rPr kumimoji="1" lang="ja-JP" altLang="en-US" sz="15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（府営住宅駐車場において、</a:t>
                      </a:r>
                      <a:r>
                        <a:rPr kumimoji="1" lang="en-US" altLang="ja-JP" sz="15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EV</a:t>
                      </a:r>
                      <a:r>
                        <a:rPr kumimoji="1" lang="ja-JP" altLang="en-US" sz="15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を利用したカーシェア事業を推進する。）</a:t>
                      </a:r>
                      <a:endParaRPr kumimoji="1" lang="en-US" altLang="ja-JP" sz="15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txBody>
                  <a:tcPr marL="36000" marR="36000" marT="36000" marB="36000">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1073094742"/>
                  </a:ext>
                </a:extLst>
              </a:tr>
            </a:tbl>
          </a:graphicData>
        </a:graphic>
      </p:graphicFrame>
      <p:pic>
        <p:nvPicPr>
          <p:cNvPr id="2" name="図 1"/>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b="19361"/>
          <a:stretch/>
        </p:blipFill>
        <p:spPr>
          <a:xfrm>
            <a:off x="7043713" y="5068774"/>
            <a:ext cx="2029453" cy="1227396"/>
          </a:xfrm>
          <a:prstGeom prst="rect">
            <a:avLst/>
          </a:prstGeom>
        </p:spPr>
      </p:pic>
      <p:sp>
        <p:nvSpPr>
          <p:cNvPr id="13" name="正方形/長方形 12">
            <a:extLst>
              <a:ext uri="{FF2B5EF4-FFF2-40B4-BE49-F238E27FC236}">
                <a16:creationId xmlns:a16="http://schemas.microsoft.com/office/drawing/2014/main" id="{988D5840-3DE3-4A69-8688-6D35127988FB}"/>
              </a:ext>
            </a:extLst>
          </p:cNvPr>
          <p:cNvSpPr/>
          <p:nvPr/>
        </p:nvSpPr>
        <p:spPr>
          <a:xfrm>
            <a:off x="7065287" y="6308303"/>
            <a:ext cx="2126213" cy="577081"/>
          </a:xfrm>
          <a:prstGeom prst="rect">
            <a:avLst/>
          </a:prstGeom>
        </p:spPr>
        <p:txBody>
          <a:bodyPr wrap="square">
            <a:spAutoFit/>
          </a:bodyPr>
          <a:lstStyle/>
          <a:p>
            <a:pPr algn="ctr"/>
            <a:r>
              <a:rPr lang="ja-JP" altLang="en-US" sz="1050" dirty="0">
                <a:latin typeface="HG丸ｺﾞｼｯｸM-PRO" panose="020F0600000000000000" pitchFamily="50" charset="-128"/>
                <a:ea typeface="HG丸ｺﾞｼｯｸM-PRO" panose="020F0600000000000000" pitchFamily="50" charset="-128"/>
              </a:rPr>
              <a:t>府営住宅駐車場での</a:t>
            </a:r>
            <a:endParaRPr lang="en-US" altLang="ja-JP" sz="1050" dirty="0">
              <a:latin typeface="HG丸ｺﾞｼｯｸM-PRO" panose="020F0600000000000000" pitchFamily="50" charset="-128"/>
              <a:ea typeface="HG丸ｺﾞｼｯｸM-PRO" panose="020F0600000000000000" pitchFamily="50" charset="-128"/>
            </a:endParaRPr>
          </a:p>
          <a:p>
            <a:pPr algn="ctr"/>
            <a:r>
              <a:rPr lang="ja-JP" altLang="en-US" sz="1050" dirty="0">
                <a:latin typeface="HG丸ｺﾞｼｯｸM-PRO" panose="020F0600000000000000" pitchFamily="50" charset="-128"/>
                <a:ea typeface="HG丸ｺﾞｼｯｸM-PRO" panose="020F0600000000000000" pitchFamily="50" charset="-128"/>
              </a:rPr>
              <a:t>カーシェアリング</a:t>
            </a:r>
            <a:r>
              <a:rPr lang="en-US" altLang="ja-JP" sz="1050" dirty="0">
                <a:latin typeface="HG丸ｺﾞｼｯｸM-PRO" panose="020F0600000000000000" pitchFamily="50" charset="-128"/>
                <a:ea typeface="HG丸ｺﾞｼｯｸM-PRO" panose="020F0600000000000000" pitchFamily="50" charset="-128"/>
              </a:rPr>
              <a:t/>
            </a:r>
            <a:br>
              <a:rPr lang="en-US" altLang="ja-JP" sz="1050" dirty="0">
                <a:latin typeface="HG丸ｺﾞｼｯｸM-PRO" panose="020F0600000000000000" pitchFamily="50" charset="-128"/>
                <a:ea typeface="HG丸ｺﾞｼｯｸM-PRO" panose="020F0600000000000000" pitchFamily="50" charset="-128"/>
              </a:rPr>
            </a:br>
            <a:r>
              <a:rPr lang="ja-JP" altLang="en-US" sz="1050" dirty="0">
                <a:latin typeface="HG丸ｺﾞｼｯｸM-PRO" panose="020F0600000000000000" pitchFamily="50" charset="-128"/>
                <a:ea typeface="HG丸ｺﾞｼｯｸM-PRO" panose="020F0600000000000000" pitchFamily="50" charset="-128"/>
              </a:rPr>
              <a:t>（大阪府営千里桃山台住宅）</a:t>
            </a:r>
            <a:endParaRPr lang="en-US" altLang="ja-JP" sz="900" dirty="0">
              <a:latin typeface="HG丸ｺﾞｼｯｸM-PRO" panose="020F0600000000000000" pitchFamily="50" charset="-128"/>
              <a:ea typeface="HG丸ｺﾞｼｯｸM-PRO" panose="020F0600000000000000" pitchFamily="50" charset="-128"/>
            </a:endParaRPr>
          </a:p>
        </p:txBody>
      </p:sp>
      <p:sp>
        <p:nvSpPr>
          <p:cNvPr id="9" name="テキスト ボックス 8">
            <a:extLst>
              <a:ext uri="{FF2B5EF4-FFF2-40B4-BE49-F238E27FC236}">
                <a16:creationId xmlns:a16="http://schemas.microsoft.com/office/drawing/2014/main" id="{ECF26432-426B-453A-89A1-C5B3F10A0217}"/>
              </a:ext>
            </a:extLst>
          </p:cNvPr>
          <p:cNvSpPr txBox="1"/>
          <p:nvPr/>
        </p:nvSpPr>
        <p:spPr>
          <a:xfrm>
            <a:off x="0" y="0"/>
            <a:ext cx="8360392" cy="400110"/>
          </a:xfrm>
          <a:prstGeom prst="rect">
            <a:avLst/>
          </a:prstGeom>
          <a:noFill/>
        </p:spPr>
        <p:txBody>
          <a:bodyPr wrap="square" rtlCol="0">
            <a:spAutoFit/>
          </a:bodyPr>
          <a:lstStyle/>
          <a:p>
            <a:r>
              <a:rPr lang="en-US" altLang="ja-JP" sz="14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充電インフラ</a:t>
            </a:r>
            <a:r>
              <a:rPr lang="ja-JP" altLang="en-US" sz="2000" b="1" dirty="0">
                <a:solidFill>
                  <a:srgbClr val="CBD9EB"/>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①プライベート充電／基礎充電の設置の考え方について</a:t>
            </a:r>
          </a:p>
        </p:txBody>
      </p:sp>
      <p:sp>
        <p:nvSpPr>
          <p:cNvPr id="10" name="正方形/長方形 9"/>
          <p:cNvSpPr/>
          <p:nvPr/>
        </p:nvSpPr>
        <p:spPr>
          <a:xfrm>
            <a:off x="375514" y="440108"/>
            <a:ext cx="8392973" cy="356908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spcAft>
                <a:spcPts val="600"/>
              </a:spcAft>
            </a:pPr>
            <a:r>
              <a:rPr lang="ja-JP" altLang="en-US" sz="1600" b="1" u="sng" dirty="0">
                <a:solidFill>
                  <a:schemeClr val="tx1"/>
                </a:solidFill>
                <a:latin typeface="Meiryo UI" panose="020B0604030504040204" pitchFamily="50" charset="-128"/>
                <a:ea typeface="Meiryo UI" panose="020B0604030504040204" pitchFamily="50" charset="-128"/>
              </a:rPr>
              <a:t>基本的な考え方</a:t>
            </a:r>
            <a:endParaRPr lang="en-US" altLang="ja-JP" sz="1600" b="1" u="sng" dirty="0">
              <a:solidFill>
                <a:schemeClr val="tx1"/>
              </a:solidFill>
              <a:latin typeface="Meiryo UI" panose="020B0604030504040204" pitchFamily="50" charset="-128"/>
              <a:ea typeface="Meiryo UI" panose="020B0604030504040204" pitchFamily="50" charset="-128"/>
            </a:endParaRPr>
          </a:p>
          <a:p>
            <a:pPr marL="360000" indent="-360000">
              <a:spcAft>
                <a:spcPts val="600"/>
              </a:spcAft>
            </a:pPr>
            <a:r>
              <a:rPr lang="ja-JP" altLang="en-US" sz="1600" dirty="0">
                <a:solidFill>
                  <a:schemeClr val="tx1"/>
                </a:solidFill>
                <a:latin typeface="Meiryo UI" panose="020B0604030504040204" pitchFamily="50" charset="-128"/>
                <a:ea typeface="Meiryo UI" panose="020B0604030504040204" pitchFamily="50" charset="-128"/>
              </a:rPr>
              <a:t>　○集合住宅</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駐車場のない一戸建住宅を含む</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の居住者が所有する</a:t>
            </a:r>
            <a:r>
              <a:rPr lang="en-US" altLang="ja-JP" sz="1600" dirty="0">
                <a:solidFill>
                  <a:schemeClr val="tx1"/>
                </a:solidFill>
                <a:latin typeface="Meiryo UI" panose="020B0604030504040204" pitchFamily="50" charset="-128"/>
                <a:ea typeface="Meiryo UI" panose="020B0604030504040204" pitchFamily="50" charset="-128"/>
              </a:rPr>
              <a:t>EV</a:t>
            </a:r>
            <a:r>
              <a:rPr lang="ja-JP" altLang="en-US" sz="1600" dirty="0">
                <a:solidFill>
                  <a:schemeClr val="tx1"/>
                </a:solidFill>
                <a:latin typeface="Meiryo UI" panose="020B0604030504040204" pitchFamily="50" charset="-128"/>
                <a:ea typeface="Meiryo UI" panose="020B0604030504040204" pitchFamily="50" charset="-128"/>
              </a:rPr>
              <a:t>・</a:t>
            </a:r>
            <a:r>
              <a:rPr lang="en-US" altLang="ja-JP" sz="1600" dirty="0">
                <a:solidFill>
                  <a:schemeClr val="tx1"/>
                </a:solidFill>
                <a:latin typeface="Meiryo UI" panose="020B0604030504040204" pitchFamily="50" charset="-128"/>
                <a:ea typeface="Meiryo UI" panose="020B0604030504040204" pitchFamily="50" charset="-128"/>
              </a:rPr>
              <a:t>PHV</a:t>
            </a:r>
            <a:r>
              <a:rPr lang="ja-JP" altLang="en-US" sz="1600" dirty="0">
                <a:solidFill>
                  <a:schemeClr val="tx1"/>
                </a:solidFill>
                <a:latin typeface="Meiryo UI" panose="020B0604030504040204" pitchFamily="50" charset="-128"/>
                <a:ea typeface="Meiryo UI" panose="020B0604030504040204" pitchFamily="50" charset="-128"/>
              </a:rPr>
              <a:t>について、</a:t>
            </a:r>
            <a:r>
              <a:rPr lang="ja-JP" altLang="en-US" sz="1600" b="1" dirty="0">
                <a:solidFill>
                  <a:schemeClr val="tx1"/>
                </a:solidFill>
                <a:latin typeface="Meiryo UI" panose="020B0604030504040204" pitchFamily="50" charset="-128"/>
                <a:ea typeface="Meiryo UI" panose="020B0604030504040204" pitchFamily="50" charset="-128"/>
              </a:rPr>
              <a:t>充電設備を利用しやすい環境の整備が必要</a:t>
            </a:r>
            <a:r>
              <a:rPr lang="ja-JP" altLang="en-US" sz="1600" dirty="0">
                <a:solidFill>
                  <a:schemeClr val="tx1"/>
                </a:solidFill>
                <a:latin typeface="Meiryo UI" panose="020B0604030504040204" pitchFamily="50" charset="-128"/>
                <a:ea typeface="Meiryo UI" panose="020B0604030504040204" pitchFamily="50" charset="-128"/>
              </a:rPr>
              <a:t>である。</a:t>
            </a:r>
            <a:endParaRPr lang="en-US" altLang="ja-JP" sz="1600" dirty="0">
              <a:solidFill>
                <a:schemeClr val="tx1"/>
              </a:solidFill>
              <a:latin typeface="Meiryo UI" panose="020B0604030504040204" pitchFamily="50" charset="-128"/>
              <a:ea typeface="Meiryo UI" panose="020B0604030504040204" pitchFamily="50" charset="-128"/>
            </a:endParaRPr>
          </a:p>
          <a:p>
            <a:pPr marL="432000" indent="-288000">
              <a:spcAft>
                <a:spcPts val="600"/>
              </a:spcAft>
            </a:pPr>
            <a:r>
              <a:rPr lang="ja-JP" altLang="en-US" sz="1600" dirty="0">
                <a:solidFill>
                  <a:schemeClr val="tx1"/>
                </a:solidFill>
                <a:latin typeface="Meiryo UI" panose="020B0604030504040204" pitchFamily="50" charset="-128"/>
                <a:ea typeface="Meiryo UI" panose="020B0604030504040204" pitchFamily="50" charset="-128"/>
              </a:rPr>
              <a:t>　・集合住宅の駐車場での充電設備の導入を促進することが望ましいが、既設集合住宅における導入には様々な課題があるため、</a:t>
            </a:r>
            <a:r>
              <a:rPr lang="ja-JP" altLang="en-US" sz="1600" b="1" dirty="0">
                <a:solidFill>
                  <a:schemeClr val="tx1"/>
                </a:solidFill>
                <a:latin typeface="Meiryo UI" panose="020B0604030504040204" pitchFamily="50" charset="-128"/>
                <a:ea typeface="Meiryo UI" panose="020B0604030504040204" pitchFamily="50" charset="-128"/>
              </a:rPr>
              <a:t>集合住宅周辺の集客施設等に設置された充電設備を基礎充電の代替としても利用できるよう</a:t>
            </a:r>
            <a:r>
              <a:rPr lang="ja-JP" altLang="en-US" sz="1600" dirty="0">
                <a:solidFill>
                  <a:schemeClr val="tx1"/>
                </a:solidFill>
                <a:latin typeface="Meiryo UI" panose="020B0604030504040204" pitchFamily="50" charset="-128"/>
                <a:ea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rPr>
              <a:t>パブリック充電</a:t>
            </a:r>
            <a:r>
              <a:rPr lang="ja-JP" altLang="en-US" sz="1600" dirty="0">
                <a:solidFill>
                  <a:schemeClr val="tx1"/>
                </a:solidFill>
                <a:latin typeface="Meiryo UI" panose="020B0604030504040204" pitchFamily="50" charset="-128"/>
                <a:ea typeface="Meiryo UI" panose="020B0604030504040204" pitchFamily="50" charset="-128"/>
              </a:rPr>
              <a:t>（目的地充電・経路充電）</a:t>
            </a:r>
            <a:r>
              <a:rPr lang="ja-JP" altLang="en-US" sz="1600" b="1" dirty="0">
                <a:solidFill>
                  <a:schemeClr val="tx1"/>
                </a:solidFill>
                <a:latin typeface="Meiryo UI" panose="020B0604030504040204" pitchFamily="50" charset="-128"/>
                <a:ea typeface="Meiryo UI" panose="020B0604030504040204" pitchFamily="50" charset="-128"/>
              </a:rPr>
              <a:t>の充実を図る</a:t>
            </a:r>
            <a:r>
              <a:rPr lang="ja-JP" altLang="en-US" sz="1600" dirty="0">
                <a:solidFill>
                  <a:schemeClr val="tx1"/>
                </a:solidFill>
                <a:latin typeface="Meiryo UI" panose="020B0604030504040204" pitchFamily="50" charset="-128"/>
                <a:ea typeface="Meiryo UI" panose="020B0604030504040204" pitchFamily="50" charset="-128"/>
              </a:rPr>
              <a:t>ことが適当である。</a:t>
            </a:r>
            <a:endParaRPr lang="en-US" altLang="ja-JP" sz="1600" dirty="0">
              <a:solidFill>
                <a:schemeClr val="tx1"/>
              </a:solidFill>
              <a:latin typeface="Meiryo UI" panose="020B0604030504040204" pitchFamily="50" charset="-128"/>
              <a:ea typeface="Meiryo UI" panose="020B0604030504040204" pitchFamily="50" charset="-128"/>
            </a:endParaRPr>
          </a:p>
          <a:p>
            <a:pPr marL="432000" indent="-288000">
              <a:spcAft>
                <a:spcPts val="600"/>
              </a:spcAft>
            </a:pPr>
            <a:r>
              <a:rPr lang="ja-JP" altLang="en-US" sz="1600" dirty="0">
                <a:solidFill>
                  <a:schemeClr val="tx1"/>
                </a:solidFill>
                <a:latin typeface="Meiryo UI" panose="020B0604030504040204" pitchFamily="50" charset="-128"/>
                <a:ea typeface="Meiryo UI" panose="020B0604030504040204" pitchFamily="50" charset="-128"/>
              </a:rPr>
              <a:t>　・また、</a:t>
            </a:r>
            <a:r>
              <a:rPr lang="ja-JP" altLang="en-US" sz="1600" b="1" dirty="0">
                <a:solidFill>
                  <a:schemeClr val="tx1"/>
                </a:solidFill>
                <a:latin typeface="Meiryo UI" panose="020B0604030504040204" pitchFamily="50" charset="-128"/>
                <a:ea typeface="Meiryo UI" panose="020B0604030504040204" pitchFamily="50" charset="-128"/>
              </a:rPr>
              <a:t>新設集合</a:t>
            </a:r>
            <a:r>
              <a:rPr lang="ja-JP" altLang="en-US" sz="1600" b="1" dirty="0" smtClean="0">
                <a:solidFill>
                  <a:schemeClr val="tx1"/>
                </a:solidFill>
                <a:latin typeface="Meiryo UI" panose="020B0604030504040204" pitchFamily="50" charset="-128"/>
                <a:ea typeface="Meiryo UI" panose="020B0604030504040204" pitchFamily="50" charset="-128"/>
              </a:rPr>
              <a:t>住宅等に</a:t>
            </a:r>
            <a:r>
              <a:rPr lang="ja-JP" altLang="en-US" sz="1600" b="1" dirty="0">
                <a:solidFill>
                  <a:schemeClr val="tx1"/>
                </a:solidFill>
                <a:latin typeface="Meiryo UI" panose="020B0604030504040204" pitchFamily="50" charset="-128"/>
                <a:ea typeface="Meiryo UI" panose="020B0604030504040204" pitchFamily="50" charset="-128"/>
              </a:rPr>
              <a:t>ついては、</a:t>
            </a:r>
            <a:r>
              <a:rPr lang="ja-JP" altLang="en-US" sz="1600" dirty="0">
                <a:solidFill>
                  <a:schemeClr val="tx1"/>
                </a:solidFill>
                <a:latin typeface="Meiryo UI" panose="020B0604030504040204" pitchFamily="50" charset="-128"/>
                <a:ea typeface="Meiryo UI" panose="020B0604030504040204" pitchFamily="50" charset="-128"/>
              </a:rPr>
              <a:t>将来的な</a:t>
            </a:r>
            <a:r>
              <a:rPr lang="en-US" altLang="ja-JP" sz="1600" dirty="0">
                <a:solidFill>
                  <a:schemeClr val="tx1"/>
                </a:solidFill>
                <a:latin typeface="Meiryo UI" panose="020B0604030504040204" pitchFamily="50" charset="-128"/>
                <a:ea typeface="Meiryo UI" panose="020B0604030504040204" pitchFamily="50" charset="-128"/>
              </a:rPr>
              <a:t>EV</a:t>
            </a:r>
            <a:r>
              <a:rPr lang="ja-JP" altLang="en-US" sz="1600" dirty="0">
                <a:solidFill>
                  <a:schemeClr val="tx1"/>
                </a:solidFill>
                <a:latin typeface="Meiryo UI" panose="020B0604030504040204" pitchFamily="50" charset="-128"/>
                <a:ea typeface="Meiryo UI" panose="020B0604030504040204" pitchFamily="50" charset="-128"/>
              </a:rPr>
              <a:t>・</a:t>
            </a:r>
            <a:r>
              <a:rPr lang="en-US" altLang="ja-JP" sz="1600" dirty="0">
                <a:solidFill>
                  <a:schemeClr val="tx1"/>
                </a:solidFill>
                <a:latin typeface="Meiryo UI" panose="020B0604030504040204" pitchFamily="50" charset="-128"/>
                <a:ea typeface="Meiryo UI" panose="020B0604030504040204" pitchFamily="50" charset="-128"/>
              </a:rPr>
              <a:t>PHV</a:t>
            </a:r>
            <a:r>
              <a:rPr lang="ja-JP" altLang="en-US" sz="1600" dirty="0">
                <a:solidFill>
                  <a:schemeClr val="tx1"/>
                </a:solidFill>
                <a:latin typeface="Meiryo UI" panose="020B0604030504040204" pitchFamily="50" charset="-128"/>
                <a:ea typeface="Meiryo UI" panose="020B0604030504040204" pitchFamily="50" charset="-128"/>
              </a:rPr>
              <a:t>の普及拡大に備え、</a:t>
            </a:r>
            <a:r>
              <a:rPr lang="ja-JP" altLang="en-US" sz="1600" b="1" dirty="0">
                <a:solidFill>
                  <a:schemeClr val="tx1"/>
                </a:solidFill>
                <a:latin typeface="Meiryo UI" panose="020B0604030504040204" pitchFamily="50" charset="-128"/>
                <a:ea typeface="Meiryo UI" panose="020B0604030504040204" pitchFamily="50" charset="-128"/>
              </a:rPr>
              <a:t>建築当初での充電設備の設置を促進</a:t>
            </a:r>
            <a:r>
              <a:rPr lang="ja-JP" altLang="en-US" sz="1600" dirty="0">
                <a:solidFill>
                  <a:schemeClr val="tx1"/>
                </a:solidFill>
                <a:latin typeface="Meiryo UI" panose="020B0604030504040204" pitchFamily="50" charset="-128"/>
                <a:ea typeface="Meiryo UI" panose="020B0604030504040204" pitchFamily="50" charset="-128"/>
              </a:rPr>
              <a:t>することが適当である。</a:t>
            </a:r>
            <a:endParaRPr lang="en-US" altLang="ja-JP" sz="1600" dirty="0">
              <a:solidFill>
                <a:schemeClr val="tx1"/>
              </a:solidFill>
              <a:latin typeface="Meiryo UI" panose="020B0604030504040204" pitchFamily="50" charset="-128"/>
              <a:ea typeface="Meiryo UI" panose="020B0604030504040204" pitchFamily="50" charset="-128"/>
            </a:endParaRPr>
          </a:p>
          <a:p>
            <a:pPr marL="432000" indent="-288000">
              <a:spcAft>
                <a:spcPts val="600"/>
              </a:spcAft>
            </a:pPr>
            <a:r>
              <a:rPr lang="ja-JP" altLang="en-US" sz="1600" dirty="0">
                <a:solidFill>
                  <a:schemeClr val="tx1"/>
                </a:solidFill>
                <a:latin typeface="Meiryo UI" panose="020B0604030504040204" pitchFamily="50" charset="-128"/>
                <a:ea typeface="Meiryo UI" panose="020B0604030504040204" pitchFamily="50" charset="-128"/>
              </a:rPr>
              <a:t>　・なお、集合住宅の充電設備では共同利用などによる効率的な利用を図ることが望ましい。</a:t>
            </a:r>
            <a:endParaRPr lang="en-US" altLang="ja-JP" sz="1600" dirty="0">
              <a:solidFill>
                <a:schemeClr val="tx1"/>
              </a:solidFill>
              <a:latin typeface="Meiryo UI" panose="020B0604030504040204" pitchFamily="50" charset="-128"/>
              <a:ea typeface="Meiryo UI" panose="020B0604030504040204" pitchFamily="50" charset="-128"/>
            </a:endParaRPr>
          </a:p>
          <a:p>
            <a:pPr marL="432000" indent="-216000">
              <a:spcAft>
                <a:spcPts val="600"/>
              </a:spcAft>
            </a:pPr>
            <a:r>
              <a:rPr lang="ja-JP" altLang="en-US" sz="1600" dirty="0">
                <a:solidFill>
                  <a:prstClr val="black"/>
                </a:solidFill>
                <a:latin typeface="Meiryo UI" panose="020B0604030504040204" pitchFamily="50" charset="-128"/>
                <a:ea typeface="Meiryo UI" panose="020B0604030504040204" pitchFamily="50" charset="-128"/>
              </a:rPr>
              <a:t>○集合住宅駐車場での充電設備設置が困難である現状を踏まえ、シェアリング・エコノミーといった新たなライフスタイルを取り入れ、基礎充電をあらかじめ備えた</a:t>
            </a:r>
            <a:r>
              <a:rPr lang="en-US" altLang="ja-JP" sz="1600" dirty="0">
                <a:solidFill>
                  <a:prstClr val="black"/>
                </a:solidFill>
                <a:latin typeface="Meiryo UI" panose="020B0604030504040204" pitchFamily="50" charset="-128"/>
                <a:ea typeface="Meiryo UI" panose="020B0604030504040204" pitchFamily="50" charset="-128"/>
              </a:rPr>
              <a:t>EV</a:t>
            </a:r>
            <a:r>
              <a:rPr lang="ja-JP" altLang="en-US" sz="1600" dirty="0">
                <a:solidFill>
                  <a:prstClr val="black"/>
                </a:solidFill>
                <a:latin typeface="Meiryo UI" panose="020B0604030504040204" pitchFamily="50" charset="-128"/>
                <a:ea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rPr>
              <a:t>PHV</a:t>
            </a:r>
            <a:r>
              <a:rPr lang="ja-JP" altLang="en-US" sz="1600" dirty="0">
                <a:solidFill>
                  <a:prstClr val="black"/>
                </a:solidFill>
                <a:latin typeface="Meiryo UI" panose="020B0604030504040204" pitchFamily="50" charset="-128"/>
                <a:ea typeface="Meiryo UI" panose="020B0604030504040204" pitchFamily="50" charset="-128"/>
              </a:rPr>
              <a:t>カーシェアステーションの利用等を促進することが適当である。</a:t>
            </a:r>
            <a:endParaRPr lang="en-US" altLang="ja-JP" sz="16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963486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ラリティ">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5661</Words>
  <Application>Microsoft Office PowerPoint</Application>
  <PresentationFormat>画面に合わせる (4:3)</PresentationFormat>
  <Paragraphs>627</Paragraphs>
  <Slides>24</Slides>
  <Notes>11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24</vt:i4>
      </vt:variant>
    </vt:vector>
  </HeadingPairs>
  <TitlesOfParts>
    <vt:vector size="34" baseType="lpstr">
      <vt:lpstr>HG丸ｺﾞｼｯｸM-PRO</vt:lpstr>
      <vt:lpstr>Meiryo UI</vt:lpstr>
      <vt:lpstr>ＭＳ Ｐゴシック</vt:lpstr>
      <vt:lpstr>メイリオ</vt:lpstr>
      <vt:lpstr>游ゴシック Medium</vt:lpstr>
      <vt:lpstr>Arial</vt:lpstr>
      <vt:lpstr>Calibri</vt:lpstr>
      <vt:lpstr>Times New Roman</vt:lpstr>
      <vt:lpstr>Wingdings</vt:lpstr>
      <vt:lpstr>クラリティ</vt:lpstr>
      <vt:lpstr>ゼロエミッション車を中心とする電動車の 普及促進に向けた制度のあり方について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2020-01-27T06:01:31Z</dcterms:created>
  <dcterms:modified xsi:type="dcterms:W3CDTF">2021-06-29T07:46:04Z</dcterms:modified>
</cp:coreProperties>
</file>