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22"/>
  </p:notesMasterIdLst>
  <p:handoutMasterIdLst>
    <p:handoutMasterId r:id="rId23"/>
  </p:handoutMasterIdLst>
  <p:sldIdLst>
    <p:sldId id="403" r:id="rId2"/>
    <p:sldId id="404" r:id="rId3"/>
    <p:sldId id="742" r:id="rId4"/>
    <p:sldId id="743" r:id="rId5"/>
    <p:sldId id="744" r:id="rId6"/>
    <p:sldId id="745" r:id="rId7"/>
    <p:sldId id="747" r:id="rId8"/>
    <p:sldId id="746" r:id="rId9"/>
    <p:sldId id="748" r:id="rId10"/>
    <p:sldId id="741" r:id="rId11"/>
    <p:sldId id="731" r:id="rId12"/>
    <p:sldId id="752" r:id="rId13"/>
    <p:sldId id="754" r:id="rId14"/>
    <p:sldId id="762" r:id="rId15"/>
    <p:sldId id="758" r:id="rId16"/>
    <p:sldId id="763" r:id="rId17"/>
    <p:sldId id="756" r:id="rId18"/>
    <p:sldId id="757" r:id="rId19"/>
    <p:sldId id="760" r:id="rId20"/>
    <p:sldId id="753"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7EC97"/>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9587" autoAdjust="0"/>
  </p:normalViewPr>
  <p:slideViewPr>
    <p:cSldViewPr>
      <p:cViewPr varScale="1">
        <p:scale>
          <a:sx n="67" d="100"/>
          <a:sy n="67" d="100"/>
        </p:scale>
        <p:origin x="1434" y="60"/>
      </p:cViewPr>
      <p:guideLst>
        <p:guide orient="horz" pos="2160"/>
        <p:guide pos="2880"/>
      </p:guideLst>
    </p:cSldViewPr>
  </p:slideViewPr>
  <p:notesTextViewPr>
    <p:cViewPr>
      <p:scale>
        <a:sx n="1" d="1"/>
        <a:sy n="1" d="1"/>
      </p:scale>
      <p:origin x="0" y="0"/>
    </p:cViewPr>
  </p:notesTextViewPr>
  <p:sorterViewPr>
    <p:cViewPr>
      <p:scale>
        <a:sx n="60" d="100"/>
        <a:sy n="60" d="100"/>
      </p:scale>
      <p:origin x="0" y="-2808"/>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2021/6/29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303793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9</a:t>
            </a:fld>
            <a:endParaRPr kumimoji="1" lang="ja-JP" altLang="en-US"/>
          </a:p>
        </p:txBody>
      </p:sp>
    </p:spTree>
    <p:extLst>
      <p:ext uri="{BB962C8B-B14F-4D97-AF65-F5344CB8AC3E}">
        <p14:creationId xmlns:p14="http://schemas.microsoft.com/office/powerpoint/2010/main" val="409382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10</a:t>
            </a:fld>
            <a:endParaRPr kumimoji="1" lang="ja-JP" altLang="en-US"/>
          </a:p>
        </p:txBody>
      </p:sp>
    </p:spTree>
    <p:extLst>
      <p:ext uri="{BB962C8B-B14F-4D97-AF65-F5344CB8AC3E}">
        <p14:creationId xmlns:p14="http://schemas.microsoft.com/office/powerpoint/2010/main" val="48458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11</a:t>
            </a:fld>
            <a:endParaRPr kumimoji="1" lang="ja-JP" altLang="en-US"/>
          </a:p>
        </p:txBody>
      </p:sp>
    </p:spTree>
    <p:extLst>
      <p:ext uri="{BB962C8B-B14F-4D97-AF65-F5344CB8AC3E}">
        <p14:creationId xmlns:p14="http://schemas.microsoft.com/office/powerpoint/2010/main" val="1214962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12</a:t>
            </a:fld>
            <a:endParaRPr kumimoji="1" lang="ja-JP" altLang="en-US"/>
          </a:p>
        </p:txBody>
      </p:sp>
    </p:spTree>
    <p:extLst>
      <p:ext uri="{BB962C8B-B14F-4D97-AF65-F5344CB8AC3E}">
        <p14:creationId xmlns:p14="http://schemas.microsoft.com/office/powerpoint/2010/main" val="2961264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13</a:t>
            </a:fld>
            <a:endParaRPr kumimoji="1" lang="ja-JP" altLang="en-US"/>
          </a:p>
        </p:txBody>
      </p:sp>
    </p:spTree>
    <p:extLst>
      <p:ext uri="{BB962C8B-B14F-4D97-AF65-F5344CB8AC3E}">
        <p14:creationId xmlns:p14="http://schemas.microsoft.com/office/powerpoint/2010/main" val="237622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14</a:t>
            </a:fld>
            <a:endParaRPr kumimoji="1" lang="ja-JP" altLang="en-US"/>
          </a:p>
        </p:txBody>
      </p:sp>
    </p:spTree>
    <p:extLst>
      <p:ext uri="{BB962C8B-B14F-4D97-AF65-F5344CB8AC3E}">
        <p14:creationId xmlns:p14="http://schemas.microsoft.com/office/powerpoint/2010/main" val="3030064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16</a:t>
            </a:fld>
            <a:endParaRPr kumimoji="1" lang="ja-JP" altLang="en-US"/>
          </a:p>
        </p:txBody>
      </p:sp>
    </p:spTree>
    <p:extLst>
      <p:ext uri="{BB962C8B-B14F-4D97-AF65-F5344CB8AC3E}">
        <p14:creationId xmlns:p14="http://schemas.microsoft.com/office/powerpoint/2010/main" val="1061733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17</a:t>
            </a:fld>
            <a:endParaRPr kumimoji="1" lang="ja-JP" altLang="en-US"/>
          </a:p>
        </p:txBody>
      </p:sp>
    </p:spTree>
    <p:extLst>
      <p:ext uri="{BB962C8B-B14F-4D97-AF65-F5344CB8AC3E}">
        <p14:creationId xmlns:p14="http://schemas.microsoft.com/office/powerpoint/2010/main" val="39663325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18</a:t>
            </a:fld>
            <a:endParaRPr kumimoji="1" lang="ja-JP" altLang="en-US"/>
          </a:p>
        </p:txBody>
      </p:sp>
    </p:spTree>
    <p:extLst>
      <p:ext uri="{BB962C8B-B14F-4D97-AF65-F5344CB8AC3E}">
        <p14:creationId xmlns:p14="http://schemas.microsoft.com/office/powerpoint/2010/main" val="372688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19</a:t>
            </a:fld>
            <a:endParaRPr kumimoji="1" lang="ja-JP" altLang="en-US"/>
          </a:p>
        </p:txBody>
      </p:sp>
    </p:spTree>
    <p:extLst>
      <p:ext uri="{BB962C8B-B14F-4D97-AF65-F5344CB8AC3E}">
        <p14:creationId xmlns:p14="http://schemas.microsoft.com/office/powerpoint/2010/main" val="3575855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99433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a:t>
            </a:fld>
            <a:endParaRPr kumimoji="1" lang="ja-JP" altLang="en-US"/>
          </a:p>
        </p:txBody>
      </p:sp>
    </p:spTree>
    <p:extLst>
      <p:ext uri="{BB962C8B-B14F-4D97-AF65-F5344CB8AC3E}">
        <p14:creationId xmlns:p14="http://schemas.microsoft.com/office/powerpoint/2010/main" val="1518345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3</a:t>
            </a:fld>
            <a:endParaRPr kumimoji="1" lang="ja-JP" altLang="en-US"/>
          </a:p>
        </p:txBody>
      </p:sp>
    </p:spTree>
    <p:extLst>
      <p:ext uri="{BB962C8B-B14F-4D97-AF65-F5344CB8AC3E}">
        <p14:creationId xmlns:p14="http://schemas.microsoft.com/office/powerpoint/2010/main" val="296609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4</a:t>
            </a:fld>
            <a:endParaRPr kumimoji="1" lang="ja-JP" altLang="en-US"/>
          </a:p>
        </p:txBody>
      </p:sp>
    </p:spTree>
    <p:extLst>
      <p:ext uri="{BB962C8B-B14F-4D97-AF65-F5344CB8AC3E}">
        <p14:creationId xmlns:p14="http://schemas.microsoft.com/office/powerpoint/2010/main" val="162248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5</a:t>
            </a:fld>
            <a:endParaRPr kumimoji="1" lang="ja-JP" altLang="en-US"/>
          </a:p>
        </p:txBody>
      </p:sp>
    </p:spTree>
    <p:extLst>
      <p:ext uri="{BB962C8B-B14F-4D97-AF65-F5344CB8AC3E}">
        <p14:creationId xmlns:p14="http://schemas.microsoft.com/office/powerpoint/2010/main" val="1018211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6</a:t>
            </a:fld>
            <a:endParaRPr kumimoji="1" lang="ja-JP" altLang="en-US"/>
          </a:p>
        </p:txBody>
      </p:sp>
    </p:spTree>
    <p:extLst>
      <p:ext uri="{BB962C8B-B14F-4D97-AF65-F5344CB8AC3E}">
        <p14:creationId xmlns:p14="http://schemas.microsoft.com/office/powerpoint/2010/main" val="69322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7</a:t>
            </a:fld>
            <a:endParaRPr kumimoji="1" lang="ja-JP" altLang="en-US"/>
          </a:p>
        </p:txBody>
      </p:sp>
    </p:spTree>
    <p:extLst>
      <p:ext uri="{BB962C8B-B14F-4D97-AF65-F5344CB8AC3E}">
        <p14:creationId xmlns:p14="http://schemas.microsoft.com/office/powerpoint/2010/main" val="1894825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8</a:t>
            </a:fld>
            <a:endParaRPr kumimoji="1" lang="ja-JP" altLang="en-US"/>
          </a:p>
        </p:txBody>
      </p:sp>
    </p:spTree>
    <p:extLst>
      <p:ext uri="{BB962C8B-B14F-4D97-AF65-F5344CB8AC3E}">
        <p14:creationId xmlns:p14="http://schemas.microsoft.com/office/powerpoint/2010/main" val="143018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1F64F-0D30-4C3A-A0BE-910F4CC3C3E7}" type="datetime1">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29328E1-F047-4AB4-B3FF-0294A283BF8F}" type="datetime1">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916089-223D-4750-89AE-B390316EF4A6}" type="datetime1">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4093F2-F397-4322-8BCF-C5B5A26541AE}" type="datetime1">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AAD4A4-B6F4-46BC-87F0-53D8B8B4CC34}" type="datetime1">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375DAB-E23D-468C-AF05-298D314015C0}" type="datetime1">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166098-0D6A-4E28-93E3-BBDB3A87EDC1}" type="datetime1">
              <a:rPr kumimoji="1" lang="ja-JP" altLang="en-US" smtClean="0"/>
              <a:t>2021/6/29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ACE5D2-3648-4CCF-AC47-C802402CB13C}" type="datetime1">
              <a:rPr kumimoji="1" lang="ja-JP" altLang="en-US" smtClean="0"/>
              <a:t>2021/6/29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F9A8E-EE60-47D9-A1ED-FCE9387E1B69}" type="datetime1">
              <a:rPr kumimoji="1" lang="ja-JP" altLang="en-US" smtClean="0"/>
              <a:t>2021/6/29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47AEC9-FC0C-40DA-837B-2B35ECEA451C}" type="datetime1">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CA3D9F-C0C5-4B45-A27A-2A4D899DB100}" type="datetime1">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672F1F-A543-43EE-80AA-CB7F72D8E56C}" type="datetime1">
              <a:rPr kumimoji="1" lang="ja-JP" altLang="en-US" smtClean="0"/>
              <a:t>2021/6/29</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1704" y="18288"/>
            <a:ext cx="1066800" cy="329184"/>
          </a:xfrm>
          <a:prstGeom prst="rect">
            <a:avLst/>
          </a:prstGeom>
        </p:spPr>
        <p:txBody>
          <a:bodyPr vert="horz" lIns="91440" tIns="45720" rIns="91440" bIns="45720" rtlCol="0" anchor="ctr"/>
          <a:lstStyle>
            <a:lvl1pPr algn="r">
              <a:defRPr sz="1600"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0DA1747-7AE3-4485-B1CC-5CDDF653E87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http://ja.wikipedia.org/wiki/&#22823;&#38442;&#2422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9309" y="2021169"/>
            <a:ext cx="8748464" cy="1445419"/>
          </a:xfrm>
        </p:spPr>
        <p:txBody>
          <a:bodyPr/>
          <a:lstStyle/>
          <a:p>
            <a:pPr algn="ct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事業者における脱炭素化の促進のための</a:t>
            </a:r>
            <a:r>
              <a:rPr lang="en-US" altLang="ja-JP" sz="36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a:latin typeface="Meiryo UI" panose="020B0604030504040204" pitchFamily="50" charset="-128"/>
                <a:ea typeface="Meiryo UI" panose="020B0604030504040204" pitchFamily="50" charset="-128"/>
                <a:cs typeface="Meiryo UI" panose="020B0604030504040204" pitchFamily="50" charset="-128"/>
              </a:rPr>
            </a:b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制度のあり方について</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7804884" y="260648"/>
            <a:ext cx="1015588" cy="369332"/>
          </a:xfrm>
          <a:prstGeom prst="rect">
            <a:avLst/>
          </a:prstGeom>
          <a:solidFill>
            <a:schemeClr val="bg1"/>
          </a:solidFill>
          <a:ln w="12700">
            <a:solidFill>
              <a:schemeClr val="tx1"/>
            </a:solidFill>
          </a:ln>
        </p:spPr>
        <p:txBody>
          <a:bodyPr wrap="square" rtlCol="0">
            <a:spAutoFit/>
          </a:bodyPr>
          <a:lstStyle/>
          <a:p>
            <a:pPr algn="ctr"/>
            <a:r>
              <a:rPr kumimoji="1" lang="ja-JP" altLang="en-US" dirty="0"/>
              <a:t>資料１</a:t>
            </a:r>
          </a:p>
        </p:txBody>
      </p:sp>
      <p:pic>
        <p:nvPicPr>
          <p:cNvPr id="7"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7334667" y="989128"/>
            <a:ext cx="863442" cy="8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7B35C5B3-B317-45D2-A1A7-DDDD7D5D14E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165" y="986749"/>
            <a:ext cx="858295"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a:extLst>
              <a:ext uri="{FF2B5EF4-FFF2-40B4-BE49-F238E27FC236}">
                <a16:creationId xmlns:a16="http://schemas.microsoft.com/office/drawing/2014/main" id="{92165169-5727-4122-B0B0-69956D1B229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7717"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56C80187-4930-41A9-AA99-47E13B35432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8974"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a:extLst>
              <a:ext uri="{FF2B5EF4-FFF2-40B4-BE49-F238E27FC236}">
                <a16:creationId xmlns:a16="http://schemas.microsoft.com/office/drawing/2014/main" id="{739C1168-DFAB-4BA3-9156-2D43105290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3670" y="988161"/>
            <a:ext cx="858293" cy="858293"/>
          </a:xfrm>
          <a:prstGeom prst="rect">
            <a:avLst/>
          </a:prstGeom>
        </p:spPr>
      </p:pic>
      <p:pic>
        <p:nvPicPr>
          <p:cNvPr id="12" name="図 11">
            <a:extLst>
              <a:ext uri="{FF2B5EF4-FFF2-40B4-BE49-F238E27FC236}">
                <a16:creationId xmlns:a16="http://schemas.microsoft.com/office/drawing/2014/main" id="{8DB71064-1EAC-4001-A5E8-5DBA32A97D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66338" y="989214"/>
            <a:ext cx="868329" cy="868329"/>
          </a:xfrm>
          <a:prstGeom prst="rect">
            <a:avLst/>
          </a:prstGeom>
        </p:spPr>
      </p:pic>
      <p:pic>
        <p:nvPicPr>
          <p:cNvPr id="13" name="図 12">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192031" y="986011"/>
            <a:ext cx="858196" cy="858196"/>
          </a:xfrm>
          <a:prstGeom prst="rect">
            <a:avLst/>
          </a:prstGeom>
        </p:spPr>
      </p:pic>
    </p:spTree>
    <p:extLst>
      <p:ext uri="{BB962C8B-B14F-4D97-AF65-F5344CB8AC3E}">
        <p14:creationId xmlns:p14="http://schemas.microsoft.com/office/powerpoint/2010/main" val="421092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0DA1747-7AE3-4485-B1CC-5CDDF653E874}" type="slidenum">
              <a:rPr kumimoji="1" lang="ja-JP" altLang="en-US" smtClean="0"/>
              <a:t>9</a:t>
            </a:fld>
            <a:endParaRPr kumimoji="1" lang="ja-JP" altLang="en-US"/>
          </a:p>
        </p:txBody>
      </p:sp>
      <p:sp>
        <p:nvSpPr>
          <p:cNvPr id="21" name="角丸四角形 13">
            <a:extLst>
              <a:ext uri="{FF2B5EF4-FFF2-40B4-BE49-F238E27FC236}">
                <a16:creationId xmlns:a16="http://schemas.microsoft.com/office/drawing/2014/main" id="{2FEF9091-18CF-43AA-9045-D032A7275B76}"/>
              </a:ext>
            </a:extLst>
          </p:cNvPr>
          <p:cNvSpPr/>
          <p:nvPr/>
        </p:nvSpPr>
        <p:spPr>
          <a:xfrm>
            <a:off x="2657961" y="3350136"/>
            <a:ext cx="6052424" cy="2159467"/>
          </a:xfrm>
          <a:prstGeom prst="roundRect">
            <a:avLst>
              <a:gd name="adj" fmla="val 9178"/>
            </a:avLst>
          </a:prstGeom>
          <a:gradFill flip="none" rotWithShape="1">
            <a:gsLst>
              <a:gs pos="0">
                <a:schemeClr val="tx2">
                  <a:lumMod val="75000"/>
                </a:schemeClr>
              </a:gs>
              <a:gs pos="80000">
                <a:schemeClr val="accent1">
                  <a:lumMod val="75000"/>
                </a:schemeClr>
              </a:gs>
              <a:gs pos="100000">
                <a:schemeClr val="accent1">
                  <a:lumMod val="75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58997" tIns="29499" rIns="58997" bIns="29499" anchor="ctr">
            <a:noAutofit/>
          </a:bodyPr>
          <a:lstStyle/>
          <a:p>
            <a:pPr algn="ctr" defTabSz="1317425">
              <a:defRPr/>
            </a:pPr>
            <a:endParaRPr lang="ja-JP" altLang="en-US" sz="2800" b="1" dirty="0">
              <a:latin typeface="Meiryo UI" pitchFamily="50" charset="-128"/>
              <a:ea typeface="Meiryo UI" pitchFamily="50" charset="-128"/>
              <a:cs typeface="Meiryo UI" pitchFamily="50" charset="-128"/>
            </a:endParaRPr>
          </a:p>
        </p:txBody>
      </p:sp>
      <p:sp>
        <p:nvSpPr>
          <p:cNvPr id="22" name="右矢印 19">
            <a:extLst>
              <a:ext uri="{FF2B5EF4-FFF2-40B4-BE49-F238E27FC236}">
                <a16:creationId xmlns:a16="http://schemas.microsoft.com/office/drawing/2014/main" id="{4741336A-5AD8-404D-B075-0DC14BE4F86A}"/>
              </a:ext>
            </a:extLst>
          </p:cNvPr>
          <p:cNvSpPr/>
          <p:nvPr/>
        </p:nvSpPr>
        <p:spPr>
          <a:xfrm>
            <a:off x="1875859" y="3694138"/>
            <a:ext cx="720000" cy="612000"/>
          </a:xfrm>
          <a:prstGeom prst="rightArrow">
            <a:avLst/>
          </a:prstGeom>
          <a:solidFill>
            <a:srgbClr val="92D050"/>
          </a:solidFill>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wrap="square" lIns="38841" tIns="0" rIns="38841" bIns="0" rtlCol="0" anchor="ctr">
            <a:noAutofit/>
          </a:bodyPr>
          <a:lstStyle/>
          <a:p>
            <a:pPr algn="ctr" defTabSz="1439683">
              <a:lnSpc>
                <a:spcPts val="1086"/>
              </a:lnSpc>
            </a:pPr>
            <a:endParaRPr lang="ja-JP" altLang="en-US" sz="1000" dirty="0">
              <a:solidFill>
                <a:schemeClr val="tx1"/>
              </a:solidFill>
              <a:latin typeface="Meiryo UI" pitchFamily="50" charset="-128"/>
              <a:ea typeface="Meiryo UI" pitchFamily="50" charset="-128"/>
              <a:cs typeface="Meiryo UI" pitchFamily="50" charset="-128"/>
            </a:endParaRPr>
          </a:p>
        </p:txBody>
      </p:sp>
      <p:pic>
        <p:nvPicPr>
          <p:cNvPr id="23" name="Picture 2" descr="大阪府">
            <a:hlinkClick r:id="rId3" tooltip="大阪府"/>
            <a:extLst>
              <a:ext uri="{FF2B5EF4-FFF2-40B4-BE49-F238E27FC236}">
                <a16:creationId xmlns:a16="http://schemas.microsoft.com/office/drawing/2014/main" id="{EF5FD671-DB02-4CFA-9CF7-419C306A10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573016"/>
            <a:ext cx="1330073" cy="1330075"/>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3">
            <a:extLst>
              <a:ext uri="{FF2B5EF4-FFF2-40B4-BE49-F238E27FC236}">
                <a16:creationId xmlns:a16="http://schemas.microsoft.com/office/drawing/2014/main" id="{17B8EB06-1235-4ECA-9D69-D8C14A7AC023}"/>
              </a:ext>
            </a:extLst>
          </p:cNvPr>
          <p:cNvSpPr>
            <a:spLocks noChangeArrowheads="1"/>
          </p:cNvSpPr>
          <p:nvPr/>
        </p:nvSpPr>
        <p:spPr bwMode="auto">
          <a:xfrm>
            <a:off x="496765" y="4697147"/>
            <a:ext cx="1237834" cy="225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a:t>
            </a:r>
          </a:p>
        </p:txBody>
      </p:sp>
      <p:sp>
        <p:nvSpPr>
          <p:cNvPr id="25" name="Rectangle 3">
            <a:extLst>
              <a:ext uri="{FF2B5EF4-FFF2-40B4-BE49-F238E27FC236}">
                <a16:creationId xmlns:a16="http://schemas.microsoft.com/office/drawing/2014/main" id="{DA6F4C80-F5AF-436E-8E47-5A29B0D02C0C}"/>
              </a:ext>
            </a:extLst>
          </p:cNvPr>
          <p:cNvSpPr>
            <a:spLocks noChangeArrowheads="1"/>
          </p:cNvSpPr>
          <p:nvPr/>
        </p:nvSpPr>
        <p:spPr bwMode="auto">
          <a:xfrm>
            <a:off x="1825031" y="3922945"/>
            <a:ext cx="726367" cy="23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諮問</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30">
            <a:extLst>
              <a:ext uri="{FF2B5EF4-FFF2-40B4-BE49-F238E27FC236}">
                <a16:creationId xmlns:a16="http://schemas.microsoft.com/office/drawing/2014/main" id="{76C24653-D68C-4663-841B-39379B241B04}"/>
              </a:ext>
            </a:extLst>
          </p:cNvPr>
          <p:cNvSpPr/>
          <p:nvPr/>
        </p:nvSpPr>
        <p:spPr>
          <a:xfrm>
            <a:off x="4567236" y="3550920"/>
            <a:ext cx="4032000" cy="1836000"/>
          </a:xfrm>
          <a:prstGeom prst="roundRect">
            <a:avLst>
              <a:gd name="adj" fmla="val 11017"/>
            </a:avLst>
          </a:prstGeom>
          <a:solidFill>
            <a:schemeClr val="bg1"/>
          </a:solidFill>
          <a:ln>
            <a:noFill/>
          </a:ln>
          <a:effectLst>
            <a:outerShdw blurRad="50800" dist="38100" dir="2700000" sx="104000" sy="104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58997" tIns="29499" rIns="58997" bIns="29499" anchor="ctr"/>
          <a:lstStyle/>
          <a:p>
            <a:pPr defTabSz="1317425">
              <a:defRPr/>
            </a:pPr>
            <a:endParaRPr lang="en-US" altLang="ja-JP" sz="2400" b="1" dirty="0">
              <a:solidFill>
                <a:schemeClr val="tx1"/>
              </a:solidFill>
              <a:latin typeface="Meiryo UI" pitchFamily="50" charset="-128"/>
              <a:ea typeface="Meiryo UI" pitchFamily="50" charset="-128"/>
              <a:cs typeface="Meiryo UI" pitchFamily="50" charset="-128"/>
            </a:endParaRPr>
          </a:p>
        </p:txBody>
      </p:sp>
      <p:sp>
        <p:nvSpPr>
          <p:cNvPr id="27" name="正方形/長方形 26">
            <a:extLst>
              <a:ext uri="{FF2B5EF4-FFF2-40B4-BE49-F238E27FC236}">
                <a16:creationId xmlns:a16="http://schemas.microsoft.com/office/drawing/2014/main" id="{2F3A8A43-95A7-44E0-807B-213D9B1DACC0}"/>
              </a:ext>
            </a:extLst>
          </p:cNvPr>
          <p:cNvSpPr/>
          <p:nvPr/>
        </p:nvSpPr>
        <p:spPr>
          <a:xfrm>
            <a:off x="2671269" y="4103122"/>
            <a:ext cx="2089610" cy="759182"/>
          </a:xfrm>
          <a:prstGeom prst="rect">
            <a:avLst/>
          </a:prstGeom>
        </p:spPr>
        <p:txBody>
          <a:bodyPr wrap="square">
            <a:spAutoFit/>
          </a:bodyPr>
          <a:lstStyle/>
          <a:p>
            <a:pPr>
              <a:lnSpc>
                <a:spcPts val="2000"/>
              </a:lnSpc>
              <a:spcBef>
                <a:spcPts val="1200"/>
              </a:spcBef>
              <a:tabLst>
                <a:tab pos="7720013" algn="l"/>
              </a:tabLst>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1200"/>
              </a:spcBef>
              <a:tabLst>
                <a:tab pos="7720013" algn="l"/>
              </a:tabLst>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環境審議会</a:t>
            </a:r>
            <a:endParaRPr lang="en-US" altLang="ja-JP"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右矢印 17">
            <a:extLst>
              <a:ext uri="{FF2B5EF4-FFF2-40B4-BE49-F238E27FC236}">
                <a16:creationId xmlns:a16="http://schemas.microsoft.com/office/drawing/2014/main" id="{F6E8748A-184E-49DF-8CD5-47F920B1C2AD}"/>
              </a:ext>
            </a:extLst>
          </p:cNvPr>
          <p:cNvSpPr/>
          <p:nvPr/>
        </p:nvSpPr>
        <p:spPr>
          <a:xfrm rot="10800000">
            <a:off x="3791062" y="4106288"/>
            <a:ext cx="720000" cy="612000"/>
          </a:xfrm>
          <a:prstGeom prst="rightArrow">
            <a:avLst/>
          </a:prstGeom>
          <a:solidFill>
            <a:srgbClr val="92D050"/>
          </a:solidFill>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wrap="square" lIns="38841" tIns="0" rIns="38841" bIns="0" rtlCol="0" anchor="ctr">
            <a:noAutofit/>
          </a:bodyPr>
          <a:lstStyle/>
          <a:p>
            <a:pPr algn="ctr" defTabSz="1439683">
              <a:lnSpc>
                <a:spcPts val="1086"/>
              </a:lnSpc>
            </a:pP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29" name="Rectangle 3">
            <a:extLst>
              <a:ext uri="{FF2B5EF4-FFF2-40B4-BE49-F238E27FC236}">
                <a16:creationId xmlns:a16="http://schemas.microsoft.com/office/drawing/2014/main" id="{0D77DEDC-B864-4FE8-9E46-ECC8E56A7C18}"/>
              </a:ext>
            </a:extLst>
          </p:cNvPr>
          <p:cNvSpPr>
            <a:spLocks noChangeArrowheads="1"/>
          </p:cNvSpPr>
          <p:nvPr/>
        </p:nvSpPr>
        <p:spPr bwMode="auto">
          <a:xfrm>
            <a:off x="3814977" y="4330462"/>
            <a:ext cx="726367" cy="28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30" name="右矢印 32">
            <a:extLst>
              <a:ext uri="{FF2B5EF4-FFF2-40B4-BE49-F238E27FC236}">
                <a16:creationId xmlns:a16="http://schemas.microsoft.com/office/drawing/2014/main" id="{6CF36031-418A-449D-A20C-0A52B08E3D5A}"/>
              </a:ext>
            </a:extLst>
          </p:cNvPr>
          <p:cNvSpPr/>
          <p:nvPr/>
        </p:nvSpPr>
        <p:spPr>
          <a:xfrm rot="10800000">
            <a:off x="1821371" y="4331641"/>
            <a:ext cx="720000" cy="612000"/>
          </a:xfrm>
          <a:prstGeom prst="rightArrow">
            <a:avLst/>
          </a:prstGeom>
          <a:solidFill>
            <a:srgbClr val="92D050"/>
          </a:solidFill>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wrap="square" lIns="38841" tIns="0" rIns="38841" bIns="0" rtlCol="0" anchor="ctr">
            <a:noAutofit/>
          </a:bodyPr>
          <a:lstStyle/>
          <a:p>
            <a:pPr algn="ctr" defTabSz="1439683">
              <a:lnSpc>
                <a:spcPts val="1086"/>
              </a:lnSpc>
            </a:pP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31" name="Rectangle 3">
            <a:extLst>
              <a:ext uri="{FF2B5EF4-FFF2-40B4-BE49-F238E27FC236}">
                <a16:creationId xmlns:a16="http://schemas.microsoft.com/office/drawing/2014/main" id="{7DCB4A8F-146B-4D0D-AD95-AED371C378AC}"/>
              </a:ext>
            </a:extLst>
          </p:cNvPr>
          <p:cNvSpPr>
            <a:spLocks noChangeArrowheads="1"/>
          </p:cNvSpPr>
          <p:nvPr/>
        </p:nvSpPr>
        <p:spPr bwMode="auto">
          <a:xfrm>
            <a:off x="1877005" y="4568720"/>
            <a:ext cx="726367" cy="515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答申</a:t>
            </a:r>
          </a:p>
        </p:txBody>
      </p:sp>
      <p:sp>
        <p:nvSpPr>
          <p:cNvPr id="32" name="正方形/長方形 31">
            <a:extLst>
              <a:ext uri="{FF2B5EF4-FFF2-40B4-BE49-F238E27FC236}">
                <a16:creationId xmlns:a16="http://schemas.microsoft.com/office/drawing/2014/main" id="{7ED33FF3-CDE4-46E4-8027-68246E91D022}"/>
              </a:ext>
            </a:extLst>
          </p:cNvPr>
          <p:cNvSpPr/>
          <p:nvPr/>
        </p:nvSpPr>
        <p:spPr>
          <a:xfrm>
            <a:off x="4583150" y="4070216"/>
            <a:ext cx="4127235" cy="1231106"/>
          </a:xfrm>
          <a:prstGeom prst="rect">
            <a:avLst/>
          </a:prstGeom>
        </p:spPr>
        <p:txBody>
          <a:bodyPr wrap="square">
            <a:spAutoFit/>
          </a:bodyPr>
          <a:lstStyle/>
          <a:p>
            <a:pPr marL="750888" indent="-750888">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６月</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日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第１回 現状と課題、論点の整理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50888" indent="-750888">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８月下旬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第２回 制度の方向性の整理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50888" indent="-750888"/>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部会報告素案作成</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50888" indent="-750888">
              <a:spcBef>
                <a:spcPts val="600"/>
              </a:spcBef>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月頃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第３回 部会報告案作成</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E9873280-E939-4026-A162-58DB4E18C36A}"/>
              </a:ext>
            </a:extLst>
          </p:cNvPr>
          <p:cNvSpPr/>
          <p:nvPr/>
        </p:nvSpPr>
        <p:spPr>
          <a:xfrm>
            <a:off x="5509500" y="3638168"/>
            <a:ext cx="2242002" cy="422167"/>
          </a:xfrm>
          <a:prstGeom prst="rect">
            <a:avLst/>
          </a:prstGeom>
        </p:spPr>
        <p:txBody>
          <a:bodyPr wrap="square">
            <a:spAutoFit/>
          </a:bodyPr>
          <a:lstStyle/>
          <a:p>
            <a:pPr algn="ctr">
              <a:lnSpc>
                <a:spcPts val="2880"/>
              </a:lnSpc>
              <a:spcBef>
                <a:spcPts val="1200"/>
              </a:spcBef>
              <a:tabLst>
                <a:tab pos="7720013" algn="l"/>
              </a:tabLst>
            </a:pPr>
            <a:r>
              <a:rPr lang="zh-CN" altLang="en-US" sz="2000" b="1" dirty="0">
                <a:latin typeface="Meiryo UI" panose="020B0604030504040204" pitchFamily="50" charset="-128"/>
                <a:ea typeface="Meiryo UI" panose="020B0604030504040204" pitchFamily="50" charset="-128"/>
                <a:cs typeface="Meiryo UI" panose="020B0604030504040204" pitchFamily="50" charset="-128"/>
              </a:rPr>
              <a:t>温暖化対策部会</a:t>
            </a:r>
          </a:p>
        </p:txBody>
      </p:sp>
      <p:sp>
        <p:nvSpPr>
          <p:cNvPr id="34" name="Rectangle 3">
            <a:extLst>
              <a:ext uri="{FF2B5EF4-FFF2-40B4-BE49-F238E27FC236}">
                <a16:creationId xmlns:a16="http://schemas.microsoft.com/office/drawing/2014/main" id="{6283772A-4F16-45BA-A521-C178532BE7FC}"/>
              </a:ext>
            </a:extLst>
          </p:cNvPr>
          <p:cNvSpPr>
            <a:spLocks noChangeArrowheads="1"/>
          </p:cNvSpPr>
          <p:nvPr/>
        </p:nvSpPr>
        <p:spPr bwMode="auto">
          <a:xfrm>
            <a:off x="766726" y="3445823"/>
            <a:ext cx="2172511" cy="237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年６月８日</a:t>
            </a:r>
          </a:p>
        </p:txBody>
      </p:sp>
      <p:sp>
        <p:nvSpPr>
          <p:cNvPr id="35" name="Rectangle 3">
            <a:extLst>
              <a:ext uri="{FF2B5EF4-FFF2-40B4-BE49-F238E27FC236}">
                <a16:creationId xmlns:a16="http://schemas.microsoft.com/office/drawing/2014/main" id="{55F42982-4193-47F9-9FA8-821E2A47BE2D}"/>
              </a:ext>
            </a:extLst>
          </p:cNvPr>
          <p:cNvSpPr>
            <a:spLocks noChangeArrowheads="1"/>
          </p:cNvSpPr>
          <p:nvPr/>
        </p:nvSpPr>
        <p:spPr bwMode="auto">
          <a:xfrm>
            <a:off x="1113767" y="5070364"/>
            <a:ext cx="1518303" cy="220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678"/>
              </a:lnSpc>
            </a:pP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月頃</a:t>
            </a:r>
          </a:p>
        </p:txBody>
      </p:sp>
      <p:sp>
        <p:nvSpPr>
          <p:cNvPr id="36" name="角丸四角形 46">
            <a:extLst>
              <a:ext uri="{FF2B5EF4-FFF2-40B4-BE49-F238E27FC236}">
                <a16:creationId xmlns:a16="http://schemas.microsoft.com/office/drawing/2014/main" id="{EA9A5433-FE8C-446C-B878-786A885F804D}"/>
              </a:ext>
            </a:extLst>
          </p:cNvPr>
          <p:cNvSpPr/>
          <p:nvPr/>
        </p:nvSpPr>
        <p:spPr>
          <a:xfrm>
            <a:off x="323528" y="3206392"/>
            <a:ext cx="8496944" cy="2448000"/>
          </a:xfrm>
          <a:prstGeom prst="roundRect">
            <a:avLst>
              <a:gd name="adj" fmla="val 4200"/>
            </a:avLst>
          </a:prstGeom>
          <a:noFill/>
          <a:ln w="38100">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右矢印 49">
            <a:extLst>
              <a:ext uri="{FF2B5EF4-FFF2-40B4-BE49-F238E27FC236}">
                <a16:creationId xmlns:a16="http://schemas.microsoft.com/office/drawing/2014/main" id="{A2092606-58E8-4519-B5C9-C1A5E36F9ABF}"/>
              </a:ext>
            </a:extLst>
          </p:cNvPr>
          <p:cNvSpPr/>
          <p:nvPr/>
        </p:nvSpPr>
        <p:spPr bwMode="auto">
          <a:xfrm rot="5400000">
            <a:off x="4569710" y="4471865"/>
            <a:ext cx="216024" cy="2738805"/>
          </a:xfrm>
          <a:prstGeom prst="rightArrow">
            <a:avLst>
              <a:gd name="adj1" fmla="val 50000"/>
              <a:gd name="adj2" fmla="val 100000"/>
            </a:avLst>
          </a:prstGeom>
          <a:solidFill>
            <a:schemeClr val="accent5">
              <a:lumMod val="60000"/>
              <a:lumOff val="40000"/>
            </a:schemeClr>
          </a:solidFill>
          <a:ln>
            <a:solidFill>
              <a:schemeClr val="accent5">
                <a:lumMod val="60000"/>
                <a:lumOff val="40000"/>
              </a:schemeClr>
            </a:solidFill>
          </a:ln>
          <a:effectLst/>
        </p:spPr>
        <p:txBody>
          <a:bodyPr vert="horz" wrap="square" lIns="90258" tIns="45129" rIns="90258" bIns="45129" numCol="1" rtlCol="0" anchor="ctr" anchorCtr="0" compatLnSpc="1">
            <a:prstTxWarp prst="textNoShape">
              <a:avLst/>
            </a:prstTxWarp>
            <a:noAutofit/>
          </a:bodyPr>
          <a:lstStyle/>
          <a:p>
            <a:pPr algn="ctr" eaLnBrk="0" hangingPunct="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35">
            <a:extLst>
              <a:ext uri="{FF2B5EF4-FFF2-40B4-BE49-F238E27FC236}">
                <a16:creationId xmlns:a16="http://schemas.microsoft.com/office/drawing/2014/main" id="{EBBEA2CE-7921-4A37-A076-3450549AA4DB}"/>
              </a:ext>
            </a:extLst>
          </p:cNvPr>
          <p:cNvSpPr/>
          <p:nvPr/>
        </p:nvSpPr>
        <p:spPr>
          <a:xfrm>
            <a:off x="755576" y="5997426"/>
            <a:ext cx="7616539" cy="662256"/>
          </a:xfrm>
          <a:prstGeom prst="roundRect">
            <a:avLst>
              <a:gd name="adj" fmla="val 4200"/>
            </a:avLst>
          </a:prstGeom>
          <a:noFill/>
          <a:ln w="38100">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b="1" dirty="0">
                <a:latin typeface="Meiryo UI" panose="020B0604030504040204" pitchFamily="50" charset="-128"/>
                <a:ea typeface="Meiryo UI" panose="020B0604030504040204" pitchFamily="50" charset="-128"/>
              </a:rPr>
              <a:t>答申等を踏まえ、必要なものについて条例化</a:t>
            </a:r>
            <a:endParaRPr lang="en-US" altLang="ja-JP" b="1" dirty="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2021</a:t>
            </a:r>
            <a:r>
              <a:rPr lang="ja-JP" altLang="en-US" b="1" dirty="0">
                <a:latin typeface="Meiryo UI" panose="020B0604030504040204" pitchFamily="50" charset="-128"/>
                <a:ea typeface="Meiryo UI" panose="020B0604030504040204" pitchFamily="50" charset="-128"/>
              </a:rPr>
              <a:t>年度中）</a:t>
            </a:r>
            <a:endParaRPr lang="ja-JP" altLang="en-US"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F129ABEE-7364-4501-AB40-E42B8340AFC4}"/>
              </a:ext>
            </a:extLst>
          </p:cNvPr>
          <p:cNvSpPr txBox="1"/>
          <p:nvPr/>
        </p:nvSpPr>
        <p:spPr>
          <a:xfrm>
            <a:off x="20974" y="481589"/>
            <a:ext cx="2994624"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■検討事項（案）</a:t>
            </a:r>
            <a:endParaRPr kumimoji="1" lang="ja-JP" altLang="en-US" sz="2400" b="1" dirty="0">
              <a:latin typeface="Meiryo UI" panose="020B0604030504040204" pitchFamily="50" charset="-128"/>
              <a:ea typeface="Meiryo UI" panose="020B0604030504040204" pitchFamily="50" charset="-128"/>
            </a:endParaRPr>
          </a:p>
        </p:txBody>
      </p:sp>
      <p:sp>
        <p:nvSpPr>
          <p:cNvPr id="44" name="角丸四角形 45">
            <a:extLst>
              <a:ext uri="{FF2B5EF4-FFF2-40B4-BE49-F238E27FC236}">
                <a16:creationId xmlns:a16="http://schemas.microsoft.com/office/drawing/2014/main" id="{14A3C0CB-926F-4BC6-BCD0-8EFF0125F4E6}"/>
              </a:ext>
            </a:extLst>
          </p:cNvPr>
          <p:cNvSpPr/>
          <p:nvPr/>
        </p:nvSpPr>
        <p:spPr>
          <a:xfrm>
            <a:off x="323528" y="935980"/>
            <a:ext cx="8496944" cy="1628924"/>
          </a:xfrm>
          <a:prstGeom prst="roundRect">
            <a:avLst>
              <a:gd name="adj" fmla="val 7384"/>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3890BC31-38E8-4DC6-9190-B8BFDA515690}"/>
              </a:ext>
            </a:extLst>
          </p:cNvPr>
          <p:cNvSpPr/>
          <p:nvPr/>
        </p:nvSpPr>
        <p:spPr>
          <a:xfrm>
            <a:off x="361607" y="1068502"/>
            <a:ext cx="8386857" cy="1328569"/>
          </a:xfrm>
          <a:prstGeom prst="rect">
            <a:avLst/>
          </a:prstGeom>
        </p:spPr>
        <p:txBody>
          <a:bodyPr wrap="square">
            <a:spAutoFit/>
          </a:bodyPr>
          <a:lstStyle/>
          <a:p>
            <a:pPr marL="173038" indent="-173038"/>
            <a:r>
              <a:rPr lang="ja-JP" altLang="en-US" dirty="0">
                <a:latin typeface="Meiryo UI" panose="020B0604030504040204" pitchFamily="50" charset="-128"/>
                <a:ea typeface="Meiryo UI" panose="020B0604030504040204" pitchFamily="50" charset="-128"/>
              </a:rPr>
              <a:t>○電気の排出係数の算定に必要となる</a:t>
            </a:r>
            <a:r>
              <a:rPr lang="ja-JP" altLang="en-US" b="1" u="sng" dirty="0">
                <a:latin typeface="Meiryo UI" panose="020B0604030504040204" pitchFamily="50" charset="-128"/>
                <a:ea typeface="Meiryo UI" panose="020B0604030504040204" pitchFamily="50" charset="-128"/>
              </a:rPr>
              <a:t>電力販売量を把握するとともに、再エネ導入量を把握・供給拡大</a:t>
            </a:r>
            <a:r>
              <a:rPr lang="ja-JP" altLang="en-US" dirty="0">
                <a:latin typeface="Meiryo UI" panose="020B0604030504040204" pitchFamily="50" charset="-128"/>
                <a:ea typeface="Meiryo UI" panose="020B0604030504040204" pitchFamily="50" charset="-128"/>
              </a:rPr>
              <a:t>するため、どのような制度を構築するのか</a:t>
            </a:r>
            <a:endParaRPr lang="en-US" altLang="ja-JP" dirty="0">
              <a:latin typeface="Meiryo UI" panose="020B0604030504040204" pitchFamily="50" charset="-128"/>
              <a:ea typeface="Meiryo UI" panose="020B0604030504040204" pitchFamily="50" charset="-128"/>
            </a:endParaRPr>
          </a:p>
          <a:p>
            <a:pPr marL="92075" indent="-92075">
              <a:lnSpc>
                <a:spcPts val="1000"/>
              </a:lnSpc>
            </a:pPr>
            <a:endParaRPr lang="en-US" altLang="ja-JP" dirty="0">
              <a:latin typeface="Meiryo UI" panose="020B0604030504040204" pitchFamily="50" charset="-128"/>
              <a:ea typeface="Meiryo UI" panose="020B0604030504040204" pitchFamily="50" charset="-128"/>
            </a:endParaRPr>
          </a:p>
          <a:p>
            <a:pPr marL="173038" indent="-173038"/>
            <a:r>
              <a:rPr lang="ja-JP" altLang="en-US" dirty="0">
                <a:latin typeface="Meiryo UI" panose="020B0604030504040204" pitchFamily="50" charset="-128"/>
                <a:ea typeface="Meiryo UI" panose="020B0604030504040204" pitchFamily="50" charset="-128"/>
              </a:rPr>
              <a:t>○再エネ導入など、</a:t>
            </a:r>
            <a:r>
              <a:rPr lang="ja-JP" altLang="en-US" b="1" u="sng" dirty="0">
                <a:latin typeface="Meiryo UI" panose="020B0604030504040204" pitchFamily="50" charset="-128"/>
                <a:ea typeface="Meiryo UI" panose="020B0604030504040204" pitchFamily="50" charset="-128"/>
              </a:rPr>
              <a:t>特定事業者によるさらなる排出削減、適応に関する取組状況の把握及び取組促進</a:t>
            </a:r>
            <a:r>
              <a:rPr lang="ja-JP" altLang="en-US" dirty="0">
                <a:latin typeface="Meiryo UI" panose="020B0604030504040204" pitchFamily="50" charset="-128"/>
                <a:ea typeface="Meiryo UI" panose="020B0604030504040204" pitchFamily="50" charset="-128"/>
              </a:rPr>
              <a:t>を図るため、どのように現行制度を見直すのか</a:t>
            </a:r>
            <a:endParaRPr lang="en-US" altLang="ja-JP"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EEF7B303-B3EC-44E6-8355-9B8B5D19E2EC}"/>
              </a:ext>
            </a:extLst>
          </p:cNvPr>
          <p:cNvSpPr txBox="1"/>
          <p:nvPr/>
        </p:nvSpPr>
        <p:spPr>
          <a:xfrm>
            <a:off x="20974" y="2744455"/>
            <a:ext cx="2994624"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■スケジュール（案）</a:t>
            </a:r>
            <a:endParaRPr kumimoji="1" lang="ja-JP" altLang="en-US" sz="2400" b="1"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３</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部会での検討事項及びスケジュール案</a:t>
            </a:r>
          </a:p>
        </p:txBody>
      </p:sp>
    </p:spTree>
    <p:extLst>
      <p:ext uri="{BB962C8B-B14F-4D97-AF65-F5344CB8AC3E}">
        <p14:creationId xmlns:p14="http://schemas.microsoft.com/office/powerpoint/2010/main" val="367383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
        <p:nvSpPr>
          <p:cNvPr id="5" name="テキスト ボックス 4"/>
          <p:cNvSpPr txBox="1"/>
          <p:nvPr/>
        </p:nvSpPr>
        <p:spPr>
          <a:xfrm>
            <a:off x="539552" y="1185421"/>
            <a:ext cx="8064896" cy="4760278"/>
          </a:xfrm>
          <a:prstGeom prst="rect">
            <a:avLst/>
          </a:prstGeom>
          <a:noFill/>
        </p:spPr>
        <p:txBody>
          <a:bodyPr wrap="square" rtlCol="0">
            <a:spAutoFit/>
          </a:bodyPr>
          <a:lstStyle/>
          <a:p>
            <a:pPr marL="441325" indent="-441325"/>
            <a:r>
              <a:rPr lang="en-US" altLang="ja-JP" sz="2000" b="1" dirty="0">
                <a:latin typeface="Meiryo UI" panose="020B0604030504040204" pitchFamily="50" charset="-128"/>
                <a:ea typeface="Meiryo UI" panose="020B0604030504040204" pitchFamily="50" charset="-128"/>
              </a:rPr>
              <a:t>(1) </a:t>
            </a:r>
            <a:r>
              <a:rPr lang="ja-JP" altLang="en-US" sz="2000" b="1" dirty="0">
                <a:latin typeface="Meiryo UI" panose="020B0604030504040204" pitchFamily="50" charset="-128"/>
                <a:ea typeface="Meiryo UI" panose="020B0604030504040204" pitchFamily="50" charset="-128"/>
              </a:rPr>
              <a:t>小売電気事業者等の電力販売量・再生可能エネルギー導入量等に関する新たな計画書・報告書制度の検討</a:t>
            </a:r>
            <a:endParaRPr lang="en-US" altLang="ja-JP" sz="2000" b="1" dirty="0">
              <a:latin typeface="Meiryo UI" panose="020B0604030504040204" pitchFamily="50" charset="-128"/>
              <a:ea typeface="Meiryo UI" panose="020B0604030504040204" pitchFamily="50" charset="-128"/>
            </a:endParaRPr>
          </a:p>
          <a:p>
            <a:pPr>
              <a:lnSpc>
                <a:spcPts val="800"/>
              </a:lnSpc>
            </a:pPr>
            <a:endParaRPr lang="en-US" altLang="ja-JP" sz="2000" b="1" dirty="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　新たな</a:t>
            </a:r>
            <a:r>
              <a:rPr lang="ja-JP" altLang="en-US" sz="2000" dirty="0">
                <a:latin typeface="Meiryo UI" panose="020B0604030504040204" pitchFamily="50" charset="-128"/>
                <a:ea typeface="Meiryo UI" panose="020B0604030504040204" pitchFamily="50" charset="-128"/>
              </a:rPr>
              <a:t>計画書・報告書制度の創設について</a:t>
            </a:r>
            <a:endParaRPr lang="en-US" altLang="ja-JP" sz="2000" dirty="0">
              <a:latin typeface="Meiryo UI" panose="020B0604030504040204" pitchFamily="50" charset="-128"/>
              <a:ea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rPr>
              <a:t>　②　再エネの供給拡大の促進のための仕組みについて</a:t>
            </a:r>
            <a:endParaRPr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a:p>
            <a:pPr marL="441325" indent="-441325"/>
            <a:r>
              <a:rPr lang="en-US" altLang="ja-JP" sz="2000" b="1" dirty="0">
                <a:latin typeface="Meiryo UI" panose="020B0604030504040204" pitchFamily="50" charset="-128"/>
                <a:ea typeface="Meiryo UI" panose="020B0604030504040204" pitchFamily="50" charset="-128"/>
              </a:rPr>
              <a:t>(2) </a:t>
            </a:r>
            <a:r>
              <a:rPr lang="ja-JP" altLang="en-US" sz="2000" b="1" dirty="0">
                <a:latin typeface="Meiryo UI" panose="020B0604030504040204" pitchFamily="50" charset="-128"/>
                <a:ea typeface="Meiryo UI" panose="020B0604030504040204" pitchFamily="50" charset="-128"/>
              </a:rPr>
              <a:t>温暖化防止条例に基づく特定事業者に対する届出制度の強化による</a:t>
            </a:r>
            <a:r>
              <a:rPr lang="en-US" altLang="ja-JP" sz="2000" b="1" dirty="0">
                <a:latin typeface="Meiryo UI" panose="020B0604030504040204" pitchFamily="50" charset="-128"/>
                <a:ea typeface="Meiryo UI" panose="020B0604030504040204" pitchFamily="50" charset="-128"/>
              </a:rPr>
              <a:t>CO2</a:t>
            </a:r>
            <a:r>
              <a:rPr lang="ja-JP" altLang="en-US" sz="2000" b="1" dirty="0">
                <a:latin typeface="Meiryo UI" panose="020B0604030504040204" pitchFamily="50" charset="-128"/>
                <a:ea typeface="Meiryo UI" panose="020B0604030504040204" pitchFamily="50" charset="-128"/>
              </a:rPr>
              <a:t>削減の推進</a:t>
            </a:r>
            <a:endParaRPr lang="en-US" altLang="ja-JP" sz="2000" b="1" dirty="0">
              <a:latin typeface="Meiryo UI" panose="020B0604030504040204" pitchFamily="50" charset="-128"/>
              <a:ea typeface="Meiryo UI" panose="020B0604030504040204" pitchFamily="50" charset="-128"/>
            </a:endParaRPr>
          </a:p>
          <a:p>
            <a:pPr>
              <a:lnSpc>
                <a:spcPts val="800"/>
              </a:lnSpc>
            </a:pPr>
            <a:endParaRPr lang="ja-JP" altLang="en-US" sz="2000" dirty="0">
              <a:latin typeface="Meiryo UI" panose="020B0604030504040204" pitchFamily="50" charset="-128"/>
              <a:ea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①　削減率</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目標</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2000" dirty="0">
                <a:latin typeface="Meiryo UI" panose="020B0604030504040204" pitchFamily="50" charset="-128"/>
                <a:ea typeface="Meiryo UI" panose="020B0604030504040204" pitchFamily="50" charset="-128"/>
              </a:rPr>
              <a:t>　②　再エネの利用を促進するための見直しについて</a:t>
            </a:r>
            <a:endParaRPr lang="en-US" altLang="ja-JP" sz="2000" dirty="0">
              <a:latin typeface="Meiryo UI" panose="020B0604030504040204" pitchFamily="50" charset="-128"/>
              <a:ea typeface="Meiryo UI" panose="020B0604030504040204" pitchFamily="50" charset="-128"/>
            </a:endParaRPr>
          </a:p>
          <a:p>
            <a:pPr marL="536575" indent="-536575">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③　さらなる排出削減及び適応取組の促進のための各種見直しについて</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2000" b="1" dirty="0">
                <a:latin typeface="Meiryo UI" panose="020B0604030504040204" pitchFamily="50" charset="-128"/>
                <a:ea typeface="Meiryo UI" panose="020B0604030504040204" pitchFamily="50" charset="-128"/>
              </a:rPr>
              <a:t>(3)</a:t>
            </a:r>
            <a:r>
              <a:rPr lang="ja-JP" altLang="en-US" sz="2000" b="1" dirty="0">
                <a:latin typeface="Meiryo UI" panose="020B0604030504040204" pitchFamily="50" charset="-128"/>
                <a:ea typeface="Meiryo UI" panose="020B0604030504040204" pitchFamily="50" charset="-128"/>
              </a:rPr>
              <a:t>その他の検討事項について</a:t>
            </a:r>
            <a:endParaRPr lang="en-US" altLang="ja-JP" sz="2000" b="1" dirty="0">
              <a:latin typeface="Meiryo UI" panose="020B0604030504040204" pitchFamily="50" charset="-128"/>
              <a:ea typeface="Meiryo UI" panose="020B0604030504040204" pitchFamily="50" charset="-128"/>
            </a:endParaRPr>
          </a:p>
          <a:p>
            <a:pPr>
              <a:spcBef>
                <a:spcPts val="600"/>
              </a:spcBef>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51520" y="506970"/>
            <a:ext cx="5845805" cy="461665"/>
          </a:xfrm>
          <a:prstGeom prst="rect">
            <a:avLst/>
          </a:prstGeom>
          <a:noFill/>
        </p:spPr>
        <p:txBody>
          <a:bodyPr wrap="square" rtlCol="0">
            <a:spAutoFit/>
          </a:bodyPr>
          <a:lstStyle/>
          <a:p>
            <a:r>
              <a:rPr lang="ja-JP" altLang="en-US" sz="2400" b="1" u="sng" dirty="0">
                <a:latin typeface="Meiryo UI" panose="020B0604030504040204" pitchFamily="50" charset="-128"/>
                <a:ea typeface="Meiryo UI" panose="020B0604030504040204" pitchFamily="50" charset="-128"/>
              </a:rPr>
              <a:t>検討事項（案）</a:t>
            </a:r>
            <a:endParaRPr lang="en-US" altLang="ja-JP" sz="2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Tree>
    <p:extLst>
      <p:ext uri="{BB962C8B-B14F-4D97-AF65-F5344CB8AC3E}">
        <p14:creationId xmlns:p14="http://schemas.microsoft.com/office/powerpoint/2010/main" val="4184856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11</a:t>
            </a:fld>
            <a:endParaRPr lang="ja-JP" altLang="en-US" dirty="0"/>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8" y="2852936"/>
            <a:ext cx="8496945" cy="1760861"/>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○国の動向を踏まえ、他府県の先行事例も参考にし、小売電気事業者等に電力販売量や再エネ導入量等の計画・報告を求める制度を新たに創設してはどうか。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○報告対象は、現在行っている任意のアンケート調査の対象を引き継ぎ、府域で電力の小売供給を行っている事業者等（現在約</a:t>
            </a:r>
            <a:r>
              <a:rPr lang="en-US" altLang="ja-JP" dirty="0">
                <a:latin typeface="Meiryo UI" panose="020B0604030504040204" pitchFamily="50" charset="-128"/>
                <a:ea typeface="Meiryo UI" panose="020B0604030504040204" pitchFamily="50" charset="-128"/>
              </a:rPr>
              <a:t>70</a:t>
            </a:r>
            <a:r>
              <a:rPr lang="ja-JP" altLang="en-US" dirty="0">
                <a:latin typeface="Meiryo UI" panose="020B0604030504040204" pitchFamily="50" charset="-128"/>
                <a:ea typeface="Meiryo UI" panose="020B0604030504040204" pitchFamily="50" charset="-128"/>
              </a:rPr>
              <a:t>者）としてはどうか。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○小売電気事業者等に、再エネ供給拡大の努力を求める制度としてはどうか。</a:t>
            </a:r>
            <a:endParaRPr lang="en-US" altLang="ja-JP"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3CBD557-8C9D-4F1C-9A30-7A40B748B495}"/>
              </a:ext>
            </a:extLst>
          </p:cNvPr>
          <p:cNvSpPr txBox="1"/>
          <p:nvPr/>
        </p:nvSpPr>
        <p:spPr>
          <a:xfrm>
            <a:off x="323528" y="1438919"/>
            <a:ext cx="8496945" cy="864000"/>
          </a:xfrm>
          <a:prstGeom prst="rect">
            <a:avLst/>
          </a:prstGeom>
          <a:noFill/>
          <a:ln w="38100">
            <a:solidFill>
              <a:schemeClr val="tx1"/>
            </a:solidFill>
            <a:prstDash val="solid"/>
          </a:ln>
        </p:spPr>
        <p:txBody>
          <a:bodyPr wrap="square" rtlCol="0" anchor="ctr" anchorCtr="0">
            <a:noAutofit/>
          </a:bodyPr>
          <a:lstStyle/>
          <a:p>
            <a:pPr marL="182563" indent="-182563"/>
            <a:r>
              <a:rPr lang="ja-JP" altLang="en-US" dirty="0">
                <a:latin typeface="Meiryo UI" panose="020B0604030504040204" pitchFamily="50" charset="-128"/>
                <a:ea typeface="Meiryo UI" panose="020B0604030504040204" pitchFamily="50" charset="-128"/>
              </a:rPr>
              <a:t>○電気の排出係数の算定に必要となる</a:t>
            </a:r>
            <a:r>
              <a:rPr lang="ja-JP" altLang="en-US" b="1" u="sng" dirty="0">
                <a:latin typeface="Meiryo UI" panose="020B0604030504040204" pitchFamily="50" charset="-128"/>
                <a:ea typeface="Meiryo UI" panose="020B0604030504040204" pitchFamily="50" charset="-128"/>
              </a:rPr>
              <a:t>電力販売量を把握するとともに、再エネ導入量を把握・供給拡大</a:t>
            </a:r>
            <a:r>
              <a:rPr lang="ja-JP" altLang="en-US" dirty="0">
                <a:latin typeface="Meiryo UI" panose="020B0604030504040204" pitchFamily="50" charset="-128"/>
                <a:ea typeface="Meiryo UI" panose="020B0604030504040204" pitchFamily="50" charset="-128"/>
              </a:rPr>
              <a:t>するため、どのような制度を構築するのか。</a:t>
            </a:r>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正方形/長方形 3"/>
          <p:cNvSpPr/>
          <p:nvPr/>
        </p:nvSpPr>
        <p:spPr>
          <a:xfrm>
            <a:off x="323528" y="2420888"/>
            <a:ext cx="7718176"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①　新たな計画書・報告書制度の創設について</a:t>
            </a:r>
            <a:endParaRPr lang="ja-JP" altLang="en-US" b="1" dirty="0"/>
          </a:p>
        </p:txBody>
      </p:sp>
      <p:sp>
        <p:nvSpPr>
          <p:cNvPr id="19" name="角丸四角形 45">
            <a:extLst>
              <a:ext uri="{FF2B5EF4-FFF2-40B4-BE49-F238E27FC236}">
                <a16:creationId xmlns:a16="http://schemas.microsoft.com/office/drawing/2014/main" id="{3912949D-B71E-4E32-8413-7F3C385A4A9D}"/>
              </a:ext>
            </a:extLst>
          </p:cNvPr>
          <p:cNvSpPr/>
          <p:nvPr/>
        </p:nvSpPr>
        <p:spPr>
          <a:xfrm>
            <a:off x="323528" y="4725144"/>
            <a:ext cx="5112568" cy="2062102"/>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21" name="テキスト ボックス 20"/>
          <p:cNvSpPr txBox="1"/>
          <p:nvPr/>
        </p:nvSpPr>
        <p:spPr>
          <a:xfrm>
            <a:off x="323527" y="4794819"/>
            <a:ext cx="5112569" cy="1938992"/>
          </a:xfrm>
          <a:prstGeom prst="rect">
            <a:avLst/>
          </a:prstGeom>
          <a:noFill/>
        </p:spPr>
        <p:txBody>
          <a:bodyPr wrap="square" rIns="36000"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国による小売電気事業者等への働きかけ</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電力取引報（電気事業者の定期報告）</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府域で電力を小売供給する事業者の把握</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小売電気事業者へのヒアリング</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おおさかスマートエネルギープランの進捗管理</a:t>
            </a:r>
            <a:endParaRPr lang="en-US" altLang="ja-JP"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66E1240-A2E2-4F8F-BB27-BCCAEB53E9E6}"/>
              </a:ext>
            </a:extLst>
          </p:cNvPr>
          <p:cNvSpPr/>
          <p:nvPr/>
        </p:nvSpPr>
        <p:spPr>
          <a:xfrm>
            <a:off x="5580112" y="4725143"/>
            <a:ext cx="3240361" cy="2062103"/>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＜国の動向＞</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・都道府県別電力販売量の提供について、</a:t>
            </a:r>
            <a:r>
              <a:rPr lang="en-US" altLang="ja-JP" sz="1600" dirty="0">
                <a:latin typeface="Meiryo UI" panose="020B0604030504040204" pitchFamily="50" charset="-128"/>
                <a:ea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rPr>
              <a:t>年度に府から国に要望</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・国は、地球温暖化対策に関する制度検討会</a:t>
            </a:r>
            <a:r>
              <a:rPr lang="en-US" altLang="ja-JP" sz="1600" dirty="0">
                <a:latin typeface="Meiryo UI" panose="020B0604030504040204" pitchFamily="50" charset="-128"/>
                <a:ea typeface="Meiryo UI" panose="020B0604030504040204" pitchFamily="50" charset="-128"/>
              </a:rPr>
              <a:t>(2020.11-12)</a:t>
            </a:r>
            <a:r>
              <a:rPr lang="ja-JP" altLang="en-US" sz="1600" dirty="0">
                <a:latin typeface="Meiryo UI" panose="020B0604030504040204" pitchFamily="50" charset="-128"/>
                <a:ea typeface="Meiryo UI" panose="020B0604030504040204" pitchFamily="50" charset="-128"/>
              </a:rPr>
              <a:t>で検討</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・制度化はせずに、ガイドライン等での提供の呼びかけについて今後検討される予定</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環境省担当</a:t>
            </a:r>
            <a:r>
              <a:rPr lang="en-US" altLang="ja-JP" sz="1600" dirty="0">
                <a:latin typeface="Meiryo UI" panose="020B0604030504040204" pitchFamily="50" charset="-128"/>
                <a:ea typeface="Meiryo UI" panose="020B0604030504040204" pitchFamily="50" charset="-128"/>
              </a:rPr>
              <a:t>)</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小売電気事業者等の電力販売量・再エネ導入量等に関する新たな計画書・報告書制度の創設・運用について</a:t>
            </a:r>
          </a:p>
        </p:txBody>
      </p:sp>
    </p:spTree>
    <p:extLst>
      <p:ext uri="{BB962C8B-B14F-4D97-AF65-F5344CB8AC3E}">
        <p14:creationId xmlns:p14="http://schemas.microsoft.com/office/powerpoint/2010/main" val="726327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12</a:t>
            </a:fld>
            <a:endParaRPr lang="ja-JP" altLang="en-US" dirty="0"/>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8" y="1844824"/>
            <a:ext cx="8496945" cy="1872000"/>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○他府県の先行事例も参考にし、 再エネの供給拡大を促進するため、将来に向けた再エネの導入計画を求めることとしてはどうか。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　また、その場合、目標年度はいつに設定することが適当か。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○新たな計画書・報告書制度の創設に伴い、制度の運用の中で、再エネ供給拡大を促進していくにはどうするか。</a:t>
            </a:r>
            <a:endParaRPr lang="en-US" altLang="ja-JP" dirty="0">
              <a:latin typeface="Meiryo UI" panose="020B0604030504040204" pitchFamily="50" charset="-128"/>
              <a:ea typeface="Meiryo UI" panose="020B0604030504040204" pitchFamily="50" charset="-128"/>
            </a:endParaRPr>
          </a:p>
          <a:p>
            <a:pPr marL="274638" indent="-274638"/>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正方形/長方形 3"/>
          <p:cNvSpPr/>
          <p:nvPr/>
        </p:nvSpPr>
        <p:spPr>
          <a:xfrm>
            <a:off x="323528" y="1412776"/>
            <a:ext cx="7128792"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②　再エネの供給拡大の促進のための仕組みについて</a:t>
            </a:r>
            <a:endParaRPr lang="ja-JP" altLang="en-US" b="1" dirty="0"/>
          </a:p>
        </p:txBody>
      </p:sp>
      <p:sp>
        <p:nvSpPr>
          <p:cNvPr id="19" name="角丸四角形 45">
            <a:extLst>
              <a:ext uri="{FF2B5EF4-FFF2-40B4-BE49-F238E27FC236}">
                <a16:creationId xmlns:a16="http://schemas.microsoft.com/office/drawing/2014/main" id="{3912949D-B71E-4E32-8413-7F3C385A4A9D}"/>
              </a:ext>
            </a:extLst>
          </p:cNvPr>
          <p:cNvSpPr/>
          <p:nvPr/>
        </p:nvSpPr>
        <p:spPr>
          <a:xfrm>
            <a:off x="323528" y="4005064"/>
            <a:ext cx="5112568" cy="2160240"/>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21" name="テキスト ボックス 20"/>
          <p:cNvSpPr txBox="1"/>
          <p:nvPr/>
        </p:nvSpPr>
        <p:spPr>
          <a:xfrm>
            <a:off x="323527" y="4074739"/>
            <a:ext cx="5112569" cy="1938992"/>
          </a:xfrm>
          <a:prstGeom prst="rect">
            <a:avLst/>
          </a:prstGeom>
          <a:noFill/>
        </p:spPr>
        <p:txBody>
          <a:bodyPr wrap="square"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エネルギー環境計画書・報告書（東京都）</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再エネ供給拡大計画書・報告書（京都府）</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→東京都、京都府ともに長期目標は</a:t>
            </a:r>
            <a:r>
              <a:rPr lang="en-US" altLang="ja-JP" dirty="0">
                <a:latin typeface="Meiryo UI" panose="020B0604030504040204" pitchFamily="50" charset="-128"/>
                <a:ea typeface="Meiryo UI" panose="020B0604030504040204" pitchFamily="50" charset="-128"/>
              </a:rPr>
              <a:t>2030</a:t>
            </a:r>
            <a:r>
              <a:rPr lang="ja-JP" altLang="en-US" dirty="0">
                <a:latin typeface="Meiryo UI" panose="020B0604030504040204" pitchFamily="50" charset="-128"/>
                <a:ea typeface="Meiryo UI" panose="020B0604030504040204" pitchFamily="50" charset="-128"/>
              </a:rPr>
              <a:t>年度</a:t>
            </a:r>
            <a:endParaRPr lang="en-US" altLang="ja-JP" dirty="0">
              <a:latin typeface="Meiryo UI" panose="020B0604030504040204" pitchFamily="50" charset="-128"/>
              <a:ea typeface="Meiryo UI" panose="020B0604030504040204" pitchFamily="50" charset="-128"/>
            </a:endParaRP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地球温暖化対策実行計画などにおける再エネ供給拡大のための取組み</a:t>
            </a:r>
            <a:endParaRPr lang="en-US" altLang="ja-JP"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66E1240-A2E2-4F8F-BB27-BCCAEB53E9E6}"/>
              </a:ext>
            </a:extLst>
          </p:cNvPr>
          <p:cNvSpPr/>
          <p:nvPr/>
        </p:nvSpPr>
        <p:spPr>
          <a:xfrm>
            <a:off x="5580112" y="4026550"/>
            <a:ext cx="3240361" cy="2062103"/>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＜再エネ供給拡大のための取組例＞</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・小売電気事業者による再エネ電気の販売メニューなどの情報提供</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・再エネ電力マッチング事業等による府民や事業者が再エネを選択できる環境づくり</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・再エネの供給が増加した事業者に対する評価・顕彰　　など</a:t>
            </a:r>
            <a:endParaRPr lang="en-US" altLang="ja-JP"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小売電気事業者等の電力販売量・再エネ導入量等に関する新たな計画書・報告書制度の創設・運用について</a:t>
            </a:r>
          </a:p>
        </p:txBody>
      </p:sp>
    </p:spTree>
    <p:extLst>
      <p:ext uri="{BB962C8B-B14F-4D97-AF65-F5344CB8AC3E}">
        <p14:creationId xmlns:p14="http://schemas.microsoft.com/office/powerpoint/2010/main" val="3601996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13</a:t>
            </a:fld>
            <a:endParaRPr lang="ja-JP" altLang="en-US" dirty="0"/>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8" y="2852938"/>
            <a:ext cx="8496945" cy="1548000"/>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○現行制度における削減率の目安は３年３％であるが、今後どうするか。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　また、削減率の達成に向けた事業者の取組意欲をどのように高めるか。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　例</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・東京都の総量削減義務</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罰則あり</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及び排出量取引制度のような強制力の高い制度</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　　　・事業者が自主的に取り組むことでインセンティブがはたらくような制度</a:t>
            </a:r>
            <a:endParaRPr lang="en-US" altLang="ja-JP"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3CBD557-8C9D-4F1C-9A30-7A40B748B495}"/>
              </a:ext>
            </a:extLst>
          </p:cNvPr>
          <p:cNvSpPr txBox="1"/>
          <p:nvPr/>
        </p:nvSpPr>
        <p:spPr>
          <a:xfrm>
            <a:off x="323528" y="1438919"/>
            <a:ext cx="8496945" cy="864000"/>
          </a:xfrm>
          <a:prstGeom prst="rect">
            <a:avLst/>
          </a:prstGeom>
          <a:noFill/>
          <a:ln w="38100">
            <a:solidFill>
              <a:schemeClr val="tx1"/>
            </a:solidFill>
            <a:prstDash val="solid"/>
          </a:ln>
        </p:spPr>
        <p:txBody>
          <a:bodyPr wrap="square" rtlCol="0" anchor="ctr" anchorCtr="0">
            <a:noAutofit/>
          </a:bodyPr>
          <a:lstStyle/>
          <a:p>
            <a:pPr marL="182563" indent="-182563"/>
            <a:r>
              <a:rPr lang="ja-JP" altLang="en-US" dirty="0">
                <a:latin typeface="Meiryo UI" panose="020B0604030504040204" pitchFamily="50" charset="-128"/>
                <a:ea typeface="Meiryo UI" panose="020B0604030504040204" pitchFamily="50" charset="-128"/>
              </a:rPr>
              <a:t>○再エネ導入など、</a:t>
            </a:r>
            <a:r>
              <a:rPr lang="ja-JP" altLang="en-US" b="1" dirty="0">
                <a:latin typeface="Meiryo UI" panose="020B0604030504040204" pitchFamily="50" charset="-128"/>
                <a:ea typeface="Meiryo UI" panose="020B0604030504040204" pitchFamily="50" charset="-128"/>
              </a:rPr>
              <a:t>特定事業者によるさらなる排出削減、適応に関する取組状況の把握及び取組促進</a:t>
            </a:r>
            <a:r>
              <a:rPr lang="ja-JP" altLang="en-US" dirty="0">
                <a:latin typeface="Meiryo UI" panose="020B0604030504040204" pitchFamily="50" charset="-128"/>
                <a:ea typeface="Meiryo UI" panose="020B0604030504040204" pitchFamily="50" charset="-128"/>
              </a:rPr>
              <a:t>を図るため、どのように現行制度を見直すのか</a:t>
            </a:r>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正方形/長方形 3"/>
          <p:cNvSpPr/>
          <p:nvPr/>
        </p:nvSpPr>
        <p:spPr>
          <a:xfrm>
            <a:off x="323528" y="2420888"/>
            <a:ext cx="8208912"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①　削減率</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目標</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の見直しについて</a:t>
            </a:r>
            <a:endParaRPr lang="ja-JP" altLang="en-US" b="1" dirty="0"/>
          </a:p>
        </p:txBody>
      </p:sp>
      <p:sp>
        <p:nvSpPr>
          <p:cNvPr id="19" name="角丸四角形 45">
            <a:extLst>
              <a:ext uri="{FF2B5EF4-FFF2-40B4-BE49-F238E27FC236}">
                <a16:creationId xmlns:a16="http://schemas.microsoft.com/office/drawing/2014/main" id="{3912949D-B71E-4E32-8413-7F3C385A4A9D}"/>
              </a:ext>
            </a:extLst>
          </p:cNvPr>
          <p:cNvSpPr/>
          <p:nvPr/>
        </p:nvSpPr>
        <p:spPr>
          <a:xfrm>
            <a:off x="323528" y="4581126"/>
            <a:ext cx="5112568" cy="1944000"/>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21" name="テキスト ボックス 20"/>
          <p:cNvSpPr txBox="1"/>
          <p:nvPr/>
        </p:nvSpPr>
        <p:spPr>
          <a:xfrm>
            <a:off x="323527" y="4586352"/>
            <a:ext cx="5112569" cy="1938992"/>
          </a:xfrm>
          <a:prstGeom prst="rect">
            <a:avLst/>
          </a:prstGeom>
          <a:noFill/>
        </p:spPr>
        <p:txBody>
          <a:bodyPr wrap="square"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削減率の例</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３年５％、５年</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％、１年</a:t>
            </a:r>
            <a:r>
              <a:rPr lang="en-US" altLang="ja-JP" dirty="0">
                <a:latin typeface="Meiryo UI" panose="020B0604030504040204" pitchFamily="50" charset="-128"/>
                <a:ea typeface="Meiryo UI" panose="020B0604030504040204" pitchFamily="50" charset="-128"/>
              </a:rPr>
              <a:t>1.5</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部門や規模による削減状況の分析</a:t>
            </a:r>
            <a:endParaRPr lang="en-US" altLang="ja-JP" dirty="0">
              <a:latin typeface="Meiryo UI" panose="020B0604030504040204" pitchFamily="50" charset="-128"/>
              <a:ea typeface="Meiryo UI" panose="020B0604030504040204" pitchFamily="50" charset="-128"/>
            </a:endParaRP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東京都キャップ＆トレード制度（東京都では運用予算として約５億</a:t>
            </a:r>
            <a:r>
              <a:rPr lang="en-US" altLang="ja-JP" dirty="0">
                <a:latin typeface="Meiryo UI" panose="020B0604030504040204" pitchFamily="50" charset="-128"/>
                <a:ea typeface="Meiryo UI" panose="020B0604030504040204" pitchFamily="50" charset="-128"/>
              </a:rPr>
              <a:t>(R3</a:t>
            </a:r>
            <a:r>
              <a:rPr lang="ja-JP" altLang="en-US" dirty="0">
                <a:latin typeface="Meiryo UI" panose="020B0604030504040204" pitchFamily="50" charset="-128"/>
                <a:ea typeface="Meiryo UI" panose="020B0604030504040204" pitchFamily="50" charset="-128"/>
              </a:rPr>
              <a:t>当初</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を計上）　</a:t>
            </a:r>
            <a:endParaRPr lang="en-US" altLang="ja-JP" dirty="0">
              <a:latin typeface="Meiryo UI" panose="020B0604030504040204" pitchFamily="50" charset="-128"/>
              <a:ea typeface="Meiryo UI" panose="020B0604030504040204" pitchFamily="50" charset="-128"/>
            </a:endParaRP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特定事業者へのヒアリング</a:t>
            </a:r>
            <a:endParaRPr lang="en-US" altLang="ja-JP" dirty="0">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66E1240-A2E2-4F8F-BB27-BCCAEB53E9E6}"/>
              </a:ext>
            </a:extLst>
          </p:cNvPr>
          <p:cNvSpPr/>
          <p:nvPr/>
        </p:nvSpPr>
        <p:spPr>
          <a:xfrm>
            <a:off x="5580112" y="4581128"/>
            <a:ext cx="3240361" cy="1815882"/>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＜条例制度に係る参考情報＞</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・特定事業者の平均削減率や削減率達成割合等　⇒参考１</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・他府県条例における削減率の設定</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　⇒参考２</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・実行計画の削減目標算定時には、削減率を</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4.5%</a:t>
            </a:r>
            <a:r>
              <a:rPr lang="ja-JP" altLang="en-US" sz="1600" dirty="0">
                <a:latin typeface="Meiryo UI" panose="020B0604030504040204" pitchFamily="50" charset="-128"/>
                <a:ea typeface="Meiryo UI" panose="020B0604030504040204" pitchFamily="50" charset="-128"/>
              </a:rPr>
              <a:t>と設定</a:t>
            </a:r>
            <a:endParaRPr lang="en-US" altLang="ja-JP" sz="16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Tree>
    <p:extLst>
      <p:ext uri="{BB962C8B-B14F-4D97-AF65-F5344CB8AC3E}">
        <p14:creationId xmlns:p14="http://schemas.microsoft.com/office/powerpoint/2010/main" val="1569588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14</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3" name="テキスト ボックス 12">
            <a:extLst>
              <a:ext uri="{FF2B5EF4-FFF2-40B4-BE49-F238E27FC236}">
                <a16:creationId xmlns:a16="http://schemas.microsoft.com/office/drawing/2014/main" id="{D85538E7-BE6B-4352-89F6-B699CAA961EB}"/>
              </a:ext>
            </a:extLst>
          </p:cNvPr>
          <p:cNvSpPr txBox="1"/>
          <p:nvPr/>
        </p:nvSpPr>
        <p:spPr>
          <a:xfrm>
            <a:off x="35496" y="1412776"/>
            <a:ext cx="8782804" cy="445891"/>
          </a:xfrm>
          <a:prstGeom prst="rect">
            <a:avLst/>
          </a:prstGeom>
          <a:noFill/>
        </p:spPr>
        <p:txBody>
          <a:bodyPr wrap="square" rtlCol="0">
            <a:spAutoFit/>
          </a:bodyPr>
          <a:lstStyle/>
          <a:p>
            <a:pPr marL="177800" indent="-177800">
              <a:lnSpc>
                <a:spcPts val="3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（参考１）</a:t>
            </a:r>
            <a:r>
              <a:rPr lang="ja-JP" altLang="en-US" b="1" dirty="0">
                <a:latin typeface="Meiryo UI" panose="020B0604030504040204" pitchFamily="50" charset="-128"/>
                <a:ea typeface="Meiryo UI" panose="020B0604030504040204" pitchFamily="50" charset="-128"/>
              </a:rPr>
              <a:t>大阪府条例に基づく特定事業者の削減率等</a:t>
            </a:r>
            <a:endParaRPr lang="en-US" altLang="ja-JP"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B576BEB3-2A74-4C71-ACE3-1D36DB5394A1}"/>
              </a:ext>
            </a:extLst>
          </p:cNvPr>
          <p:cNvSpPr txBox="1"/>
          <p:nvPr/>
        </p:nvSpPr>
        <p:spPr>
          <a:xfrm>
            <a:off x="35496" y="4509120"/>
            <a:ext cx="8782804" cy="445891"/>
          </a:xfrm>
          <a:prstGeom prst="rect">
            <a:avLst/>
          </a:prstGeom>
          <a:noFill/>
        </p:spPr>
        <p:txBody>
          <a:bodyPr wrap="square" rtlCol="0">
            <a:spAutoFit/>
          </a:bodyPr>
          <a:lstStyle/>
          <a:p>
            <a:pPr marL="177800" indent="-177800">
              <a:lnSpc>
                <a:spcPts val="3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（参考２）</a:t>
            </a:r>
            <a:r>
              <a:rPr lang="ja-JP" altLang="en-US" b="1" dirty="0">
                <a:latin typeface="Meiryo UI" panose="020B0604030504040204" pitchFamily="50" charset="-128"/>
                <a:ea typeface="Meiryo UI" panose="020B0604030504040204" pitchFamily="50" charset="-128"/>
              </a:rPr>
              <a:t>他府県条例による削減率の設定状況</a:t>
            </a:r>
            <a:endParaRPr lang="en-US" altLang="ja-JP" b="1" dirty="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3"/>
          <a:stretch>
            <a:fillRect/>
          </a:stretch>
        </p:blipFill>
        <p:spPr>
          <a:xfrm>
            <a:off x="337640" y="1887686"/>
            <a:ext cx="4212214" cy="2523963"/>
          </a:xfrm>
          <a:prstGeom prst="rect">
            <a:avLst/>
          </a:prstGeom>
        </p:spPr>
      </p:pic>
      <p:graphicFrame>
        <p:nvGraphicFramePr>
          <p:cNvPr id="6" name="表 5"/>
          <p:cNvGraphicFramePr>
            <a:graphicFrameLocks noGrp="1"/>
          </p:cNvGraphicFramePr>
          <p:nvPr>
            <p:extLst>
              <p:ext uri="{D42A27DB-BD31-4B8C-83A1-F6EECF244321}">
                <p14:modId xmlns:p14="http://schemas.microsoft.com/office/powerpoint/2010/main" val="2028078004"/>
              </p:ext>
            </p:extLst>
          </p:nvPr>
        </p:nvGraphicFramePr>
        <p:xfrm>
          <a:off x="683568" y="5046859"/>
          <a:ext cx="7776864" cy="1437640"/>
        </p:xfrm>
        <a:graphic>
          <a:graphicData uri="http://schemas.openxmlformats.org/drawingml/2006/table">
            <a:tbl>
              <a:tblPr firstRow="1" bandRow="1">
                <a:tableStyleId>{5C22544A-7EE6-4342-B048-85BDC9FD1C3A}</a:tableStyleId>
              </a:tblPr>
              <a:tblGrid>
                <a:gridCol w="1273097">
                  <a:extLst>
                    <a:ext uri="{9D8B030D-6E8A-4147-A177-3AD203B41FA5}">
                      <a16:colId xmlns:a16="http://schemas.microsoft.com/office/drawing/2014/main" val="4224310332"/>
                    </a:ext>
                  </a:extLst>
                </a:gridCol>
                <a:gridCol w="2405022">
                  <a:extLst>
                    <a:ext uri="{9D8B030D-6E8A-4147-A177-3AD203B41FA5}">
                      <a16:colId xmlns:a16="http://schemas.microsoft.com/office/drawing/2014/main" val="4205251227"/>
                    </a:ext>
                  </a:extLst>
                </a:gridCol>
                <a:gridCol w="2298545">
                  <a:extLst>
                    <a:ext uri="{9D8B030D-6E8A-4147-A177-3AD203B41FA5}">
                      <a16:colId xmlns:a16="http://schemas.microsoft.com/office/drawing/2014/main" val="1093669947"/>
                    </a:ext>
                  </a:extLst>
                </a:gridCol>
                <a:gridCol w="1800200">
                  <a:extLst>
                    <a:ext uri="{9D8B030D-6E8A-4147-A177-3AD203B41FA5}">
                      <a16:colId xmlns:a16="http://schemas.microsoft.com/office/drawing/2014/main" val="3746183958"/>
                    </a:ext>
                  </a:extLst>
                </a:gridCol>
              </a:tblGrid>
              <a:tr h="370840">
                <a:tc>
                  <a:txBody>
                    <a:bodyPr/>
                    <a:lstStyle/>
                    <a:p>
                      <a:pPr algn="ctr"/>
                      <a:r>
                        <a:rPr kumimoji="1" lang="ja-JP" altLang="en-US" sz="1600" b="0" dirty="0">
                          <a:latin typeface="Meiryo UI" panose="020B0604030504040204" pitchFamily="50" charset="-128"/>
                          <a:ea typeface="Meiryo UI" panose="020B0604030504040204" pitchFamily="50" charset="-128"/>
                        </a:rPr>
                        <a:t>項目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東京都</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京都府</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rPr>
                        <a:t>（参考）大阪府</a:t>
                      </a:r>
                    </a:p>
                  </a:txBody>
                  <a:tcPr/>
                </a:tc>
                <a:extLst>
                  <a:ext uri="{0D108BD9-81ED-4DB2-BD59-A6C34878D82A}">
                    <a16:rowId xmlns:a16="http://schemas.microsoft.com/office/drawing/2014/main" val="1145289942"/>
                  </a:ext>
                </a:extLst>
              </a:tr>
              <a:tr h="370840">
                <a:tc>
                  <a:txBody>
                    <a:bodyPr/>
                    <a:lstStyle/>
                    <a:p>
                      <a:r>
                        <a:rPr kumimoji="1" lang="ja-JP" altLang="en-US" sz="1600" dirty="0">
                          <a:latin typeface="Meiryo UI" panose="020B0604030504040204" pitchFamily="50" charset="-128"/>
                          <a:ea typeface="Meiryo UI" panose="020B0604030504040204" pitchFamily="50" charset="-128"/>
                        </a:rPr>
                        <a:t>年度平均削減率</a:t>
                      </a:r>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５年間で</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％相当</a:t>
                      </a:r>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トップレベル認定による減免あり</a:t>
                      </a:r>
                      <a:r>
                        <a:rPr kumimoji="1" lang="en-US" altLang="ja-JP" sz="1600" dirty="0">
                          <a:latin typeface="Meiryo UI" panose="020B0604030504040204" pitchFamily="50" charset="-128"/>
                          <a:ea typeface="Meiryo UI" panose="020B0604030504040204" pitchFamily="50" charset="-128"/>
                        </a:rPr>
                        <a:t>)</a:t>
                      </a:r>
                    </a:p>
                  </a:txBody>
                  <a:tcPr/>
                </a:tc>
                <a:tc>
                  <a:txBody>
                    <a:bodyPr/>
                    <a:lstStyle/>
                    <a:p>
                      <a:r>
                        <a:rPr kumimoji="1" lang="ja-JP" altLang="en-US" sz="1600" dirty="0">
                          <a:latin typeface="Meiryo UI" panose="020B0604030504040204" pitchFamily="50" charset="-128"/>
                          <a:ea typeface="Meiryo UI" panose="020B0604030504040204" pitchFamily="50" charset="-128"/>
                        </a:rPr>
                        <a:t>年平均増減率</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３年間</a:t>
                      </a:r>
                      <a:r>
                        <a:rPr kumimoji="1" lang="en-US" altLang="ja-JP" sz="1600" dirty="0">
                          <a:latin typeface="Meiryo UI" panose="020B0604030504040204" pitchFamily="50" charset="-128"/>
                          <a:ea typeface="Meiryo UI" panose="020B0604030504040204" pitchFamily="50" charset="-128"/>
                        </a:rPr>
                        <a:t>)</a:t>
                      </a:r>
                    </a:p>
                    <a:p>
                      <a:r>
                        <a:rPr kumimoji="1" lang="ja-JP" altLang="en-US" sz="1600" dirty="0">
                          <a:latin typeface="Meiryo UI" panose="020B0604030504040204" pitchFamily="50" charset="-128"/>
                          <a:ea typeface="Meiryo UI" panose="020B0604030504040204" pitchFamily="50" charset="-128"/>
                        </a:rPr>
                        <a:t>運輸</a:t>
                      </a:r>
                      <a:r>
                        <a:rPr kumimoji="1" lang="en-US" altLang="ja-JP" sz="1600" dirty="0">
                          <a:latin typeface="Meiryo UI" panose="020B0604030504040204" pitchFamily="50" charset="-128"/>
                          <a:ea typeface="Meiryo UI" panose="020B0604030504040204" pitchFamily="50" charset="-128"/>
                        </a:rPr>
                        <a:t>:2%</a:t>
                      </a:r>
                    </a:p>
                    <a:p>
                      <a:r>
                        <a:rPr kumimoji="1" lang="ja-JP" altLang="en-US" sz="1600" dirty="0">
                          <a:latin typeface="Meiryo UI" panose="020B0604030504040204" pitchFamily="50" charset="-128"/>
                          <a:ea typeface="Meiryo UI" panose="020B0604030504040204" pitchFamily="50" charset="-128"/>
                        </a:rPr>
                        <a:t>産業</a:t>
                      </a:r>
                      <a:r>
                        <a:rPr kumimoji="1" lang="en-US" altLang="ja-JP" sz="1600" dirty="0">
                          <a:latin typeface="Meiryo UI" panose="020B0604030504040204" pitchFamily="50" charset="-128"/>
                          <a:ea typeface="Meiryo UI" panose="020B0604030504040204" pitchFamily="50" charset="-128"/>
                        </a:rPr>
                        <a:t>:4%</a:t>
                      </a:r>
                    </a:p>
                    <a:p>
                      <a:r>
                        <a:rPr kumimoji="1" lang="ja-JP" altLang="en-US" sz="1600" dirty="0">
                          <a:latin typeface="Meiryo UI" panose="020B0604030504040204" pitchFamily="50" charset="-128"/>
                          <a:ea typeface="Meiryo UI" panose="020B0604030504040204" pitchFamily="50" charset="-128"/>
                        </a:rPr>
                        <a:t>業務</a:t>
                      </a:r>
                      <a:r>
                        <a:rPr kumimoji="1" lang="en-US" altLang="ja-JP" sz="1600" dirty="0">
                          <a:latin typeface="Meiryo UI" panose="020B0604030504040204" pitchFamily="50" charset="-128"/>
                          <a:ea typeface="Meiryo UI" panose="020B0604030504040204" pitchFamily="50" charset="-128"/>
                        </a:rPr>
                        <a:t>:6%</a:t>
                      </a:r>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３年間で３％</a:t>
                      </a:r>
                    </a:p>
                  </a:txBody>
                  <a:tcPr/>
                </a:tc>
                <a:extLst>
                  <a:ext uri="{0D108BD9-81ED-4DB2-BD59-A6C34878D82A}">
                    <a16:rowId xmlns:a16="http://schemas.microsoft.com/office/drawing/2014/main" val="4062784779"/>
                  </a:ext>
                </a:extLst>
              </a:tr>
            </a:tbl>
          </a:graphicData>
        </a:graphic>
      </p:graphicFrame>
      <p:pic>
        <p:nvPicPr>
          <p:cNvPr id="3" name="図 2">
            <a:extLst>
              <a:ext uri="{FF2B5EF4-FFF2-40B4-BE49-F238E27FC236}">
                <a16:creationId xmlns:a16="http://schemas.microsoft.com/office/drawing/2014/main" id="{6F16A1AC-C0CB-4CC4-AD17-A0121E04D269}"/>
              </a:ext>
            </a:extLst>
          </p:cNvPr>
          <p:cNvPicPr>
            <a:picLocks noChangeAspect="1"/>
          </p:cNvPicPr>
          <p:nvPr/>
        </p:nvPicPr>
        <p:blipFill>
          <a:blip r:embed="rId4"/>
          <a:stretch>
            <a:fillRect/>
          </a:stretch>
        </p:blipFill>
        <p:spPr>
          <a:xfrm>
            <a:off x="4633308" y="1890523"/>
            <a:ext cx="4115156" cy="2474581"/>
          </a:xfrm>
          <a:prstGeom prst="rect">
            <a:avLst/>
          </a:prstGeom>
        </p:spPr>
      </p:pic>
      <p:sp>
        <p:nvSpPr>
          <p:cNvPr id="14" name="正方形/長方形 13">
            <a:extLst>
              <a:ext uri="{FF2B5EF4-FFF2-40B4-BE49-F238E27FC236}">
                <a16:creationId xmlns:a16="http://schemas.microsoft.com/office/drawing/2014/main" id="{A14A8B1E-650A-416C-83C4-36520E873A0E}"/>
              </a:ext>
            </a:extLst>
          </p:cNvPr>
          <p:cNvSpPr/>
          <p:nvPr/>
        </p:nvSpPr>
        <p:spPr>
          <a:xfrm>
            <a:off x="4633308" y="4118641"/>
            <a:ext cx="4475196" cy="461665"/>
          </a:xfrm>
          <a:prstGeom prst="rect">
            <a:avLst/>
          </a:prstGeom>
          <a:ln>
            <a:noFill/>
            <a:prstDash val="dash"/>
          </a:ln>
        </p:spPr>
        <p:txBody>
          <a:bodyPr wrap="square">
            <a:spAutoFit/>
          </a:bodyPr>
          <a:lstStyle/>
          <a:p>
            <a:pPr marL="173038" indent="-173038"/>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直近の３計画期間</a:t>
            </a:r>
            <a:r>
              <a:rPr lang="en-US" altLang="ja-JP" sz="1200" dirty="0">
                <a:latin typeface="Meiryo UI" panose="020B0604030504040204" pitchFamily="50" charset="-128"/>
                <a:ea typeface="Meiryo UI" panose="020B0604030504040204" pitchFamily="50" charset="-128"/>
              </a:rPr>
              <a:t>(2014-2016,2015-2017,2016-2018)</a:t>
            </a:r>
            <a:r>
              <a:rPr lang="ja-JP" altLang="en-US" sz="1200" dirty="0">
                <a:latin typeface="Meiryo UI" panose="020B0604030504040204" pitchFamily="50" charset="-128"/>
                <a:ea typeface="Meiryo UI" panose="020B0604030504040204" pitchFamily="50" charset="-128"/>
              </a:rPr>
              <a:t>の削減率をもとに整理。３期間の合計が特定事業者の総数</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8126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0DA1747-7AE3-4485-B1CC-5CDDF653E874}" type="slidenum">
              <a:rPr kumimoji="1" lang="ja-JP" altLang="en-US" smtClean="0"/>
              <a:t>15</a:t>
            </a:fld>
            <a:endParaRPr kumimoji="1" lang="ja-JP" altLang="en-US"/>
          </a:p>
        </p:txBody>
      </p:sp>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テキスト ボックス 3">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5" name="テキスト ボックス 4">
            <a:extLst>
              <a:ext uri="{FF2B5EF4-FFF2-40B4-BE49-F238E27FC236}">
                <a16:creationId xmlns:a16="http://schemas.microsoft.com/office/drawing/2014/main" id="{D85538E7-BE6B-4352-89F6-B699CAA961EB}"/>
              </a:ext>
            </a:extLst>
          </p:cNvPr>
          <p:cNvSpPr txBox="1"/>
          <p:nvPr/>
        </p:nvSpPr>
        <p:spPr>
          <a:xfrm>
            <a:off x="35496" y="1315227"/>
            <a:ext cx="8782804" cy="445891"/>
          </a:xfrm>
          <a:prstGeom prst="rect">
            <a:avLst/>
          </a:prstGeom>
          <a:noFill/>
        </p:spPr>
        <p:txBody>
          <a:bodyPr wrap="square" rtlCol="0">
            <a:spAutoFit/>
          </a:bodyPr>
          <a:lstStyle/>
          <a:p>
            <a:pPr marL="177800" indent="-177800">
              <a:lnSpc>
                <a:spcPts val="3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（参考１関連）</a:t>
            </a:r>
            <a:r>
              <a:rPr lang="ja-JP" altLang="en-US" b="1" dirty="0">
                <a:latin typeface="Meiryo UI" panose="020B0604030504040204" pitchFamily="50" charset="-128"/>
                <a:ea typeface="Meiryo UI" panose="020B0604030504040204" pitchFamily="50" charset="-128"/>
              </a:rPr>
              <a:t>大阪府条例に基づく特定事業者の削減率等（部門別・事業者規模別）</a:t>
            </a:r>
            <a:endParaRPr lang="en-US" altLang="ja-JP" b="1" dirty="0">
              <a:latin typeface="Meiryo UI" panose="020B0604030504040204" pitchFamily="50" charset="-128"/>
              <a:ea typeface="Meiryo UI" panose="020B0604030504040204" pitchFamily="50" charset="-128"/>
            </a:endParaRPr>
          </a:p>
        </p:txBody>
      </p:sp>
      <p:pic>
        <p:nvPicPr>
          <p:cNvPr id="16" name="図 15">
            <a:extLst>
              <a:ext uri="{FF2B5EF4-FFF2-40B4-BE49-F238E27FC236}">
                <a16:creationId xmlns:a16="http://schemas.microsoft.com/office/drawing/2014/main" id="{3C9E8F5B-5CEA-4E8D-934F-35002C760D35}"/>
              </a:ext>
            </a:extLst>
          </p:cNvPr>
          <p:cNvPicPr>
            <a:picLocks noChangeAspect="1"/>
          </p:cNvPicPr>
          <p:nvPr/>
        </p:nvPicPr>
        <p:blipFill>
          <a:blip r:embed="rId2"/>
          <a:stretch>
            <a:fillRect/>
          </a:stretch>
        </p:blipFill>
        <p:spPr>
          <a:xfrm>
            <a:off x="4572000" y="1755077"/>
            <a:ext cx="4227943" cy="2276139"/>
          </a:xfrm>
          <a:prstGeom prst="rect">
            <a:avLst/>
          </a:prstGeom>
        </p:spPr>
      </p:pic>
      <p:sp>
        <p:nvSpPr>
          <p:cNvPr id="17" name="正方形/長方形 16">
            <a:extLst>
              <a:ext uri="{FF2B5EF4-FFF2-40B4-BE49-F238E27FC236}">
                <a16:creationId xmlns:a16="http://schemas.microsoft.com/office/drawing/2014/main" id="{F3551FA4-52C6-46C1-B96B-A08E5B93BFD7}"/>
              </a:ext>
            </a:extLst>
          </p:cNvPr>
          <p:cNvSpPr/>
          <p:nvPr/>
        </p:nvSpPr>
        <p:spPr>
          <a:xfrm>
            <a:off x="395536" y="3933056"/>
            <a:ext cx="8422764" cy="276999"/>
          </a:xfrm>
          <a:prstGeom prst="rect">
            <a:avLst/>
          </a:prstGeom>
          <a:ln>
            <a:noFill/>
            <a:prstDash val="dash"/>
          </a:ln>
        </p:spPr>
        <p:txBody>
          <a:bodyPr wrap="square">
            <a:spAutoFit/>
          </a:bodyPr>
          <a:lstStyle/>
          <a:p>
            <a:pPr marL="173038" indent="-173038"/>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直近の３計画期間</a:t>
            </a:r>
            <a:r>
              <a:rPr lang="en-US" altLang="ja-JP" sz="1200" dirty="0">
                <a:latin typeface="Meiryo UI" panose="020B0604030504040204" pitchFamily="50" charset="-128"/>
                <a:ea typeface="Meiryo UI" panose="020B0604030504040204" pitchFamily="50" charset="-128"/>
              </a:rPr>
              <a:t>(2014-2016,2015-2017,2016-2018)</a:t>
            </a:r>
            <a:r>
              <a:rPr lang="ja-JP" altLang="en-US" sz="1200" dirty="0">
                <a:latin typeface="Meiryo UI" panose="020B0604030504040204" pitchFamily="50" charset="-128"/>
                <a:ea typeface="Meiryo UI" panose="020B0604030504040204" pitchFamily="50" charset="-128"/>
              </a:rPr>
              <a:t>の削減率をもとに整理。３期間の合計が特定事業者の総数</a:t>
            </a:r>
            <a:endParaRPr lang="en-US" altLang="ja-JP" sz="1200" dirty="0">
              <a:latin typeface="Meiryo UI" panose="020B0604030504040204" pitchFamily="50" charset="-128"/>
              <a:ea typeface="Meiryo UI" panose="020B0604030504040204" pitchFamily="50" charset="-128"/>
            </a:endParaRPr>
          </a:p>
        </p:txBody>
      </p:sp>
      <p:pic>
        <p:nvPicPr>
          <p:cNvPr id="23" name="図 22">
            <a:extLst>
              <a:ext uri="{FF2B5EF4-FFF2-40B4-BE49-F238E27FC236}">
                <a16:creationId xmlns:a16="http://schemas.microsoft.com/office/drawing/2014/main" id="{8A0C11A8-1016-4AC6-8DEF-73C5CA8BC770}"/>
              </a:ext>
            </a:extLst>
          </p:cNvPr>
          <p:cNvPicPr>
            <a:picLocks noChangeAspect="1"/>
          </p:cNvPicPr>
          <p:nvPr/>
        </p:nvPicPr>
        <p:blipFill>
          <a:blip r:embed="rId3"/>
          <a:stretch>
            <a:fillRect/>
          </a:stretch>
        </p:blipFill>
        <p:spPr>
          <a:xfrm>
            <a:off x="4474196" y="4243588"/>
            <a:ext cx="4471194" cy="2235597"/>
          </a:xfrm>
          <a:prstGeom prst="rect">
            <a:avLst/>
          </a:prstGeom>
        </p:spPr>
      </p:pic>
      <p:pic>
        <p:nvPicPr>
          <p:cNvPr id="24" name="図 23">
            <a:extLst>
              <a:ext uri="{FF2B5EF4-FFF2-40B4-BE49-F238E27FC236}">
                <a16:creationId xmlns:a16="http://schemas.microsoft.com/office/drawing/2014/main" id="{5C6582DC-C605-4058-B559-802594328ECB}"/>
              </a:ext>
            </a:extLst>
          </p:cNvPr>
          <p:cNvPicPr>
            <a:picLocks noChangeAspect="1"/>
          </p:cNvPicPr>
          <p:nvPr/>
        </p:nvPicPr>
        <p:blipFill>
          <a:blip r:embed="rId4"/>
          <a:stretch>
            <a:fillRect/>
          </a:stretch>
        </p:blipFill>
        <p:spPr>
          <a:xfrm>
            <a:off x="228224" y="4221088"/>
            <a:ext cx="4343776" cy="2368806"/>
          </a:xfrm>
          <a:prstGeom prst="rect">
            <a:avLst/>
          </a:prstGeom>
        </p:spPr>
      </p:pic>
      <p:sp>
        <p:nvSpPr>
          <p:cNvPr id="25" name="正方形/長方形 24">
            <a:extLst>
              <a:ext uri="{FF2B5EF4-FFF2-40B4-BE49-F238E27FC236}">
                <a16:creationId xmlns:a16="http://schemas.microsoft.com/office/drawing/2014/main" id="{3062B9A6-2BA5-4559-9E2B-E31EB1424B47}"/>
              </a:ext>
            </a:extLst>
          </p:cNvPr>
          <p:cNvSpPr/>
          <p:nvPr/>
        </p:nvSpPr>
        <p:spPr>
          <a:xfrm>
            <a:off x="322461" y="6525344"/>
            <a:ext cx="4471194" cy="276999"/>
          </a:xfrm>
          <a:prstGeom prst="rect">
            <a:avLst/>
          </a:prstGeom>
          <a:ln>
            <a:noFill/>
            <a:prstDash val="dash"/>
          </a:ln>
        </p:spPr>
        <p:txBody>
          <a:bodyPr wrap="square">
            <a:spAutoFit/>
          </a:bodyPr>
          <a:lstStyle/>
          <a:p>
            <a:pPr marL="173038" indent="-173038"/>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運輸部門は期間毎の対象者数が少なくバラツキが大きいため除外</a:t>
            </a:r>
            <a:endParaRPr lang="en-US" altLang="ja-JP" sz="1200" dirty="0">
              <a:latin typeface="Meiryo UI" panose="020B0604030504040204" pitchFamily="50" charset="-128"/>
              <a:ea typeface="Meiryo UI" panose="020B0604030504040204" pitchFamily="50" charset="-128"/>
            </a:endParaRPr>
          </a:p>
        </p:txBody>
      </p:sp>
      <p:pic>
        <p:nvPicPr>
          <p:cNvPr id="31" name="図 30">
            <a:extLst>
              <a:ext uri="{FF2B5EF4-FFF2-40B4-BE49-F238E27FC236}">
                <a16:creationId xmlns:a16="http://schemas.microsoft.com/office/drawing/2014/main" id="{FC970DBF-1116-451B-8A9A-22D0F842A8C5}"/>
              </a:ext>
            </a:extLst>
          </p:cNvPr>
          <p:cNvPicPr>
            <a:picLocks noChangeAspect="1"/>
          </p:cNvPicPr>
          <p:nvPr/>
        </p:nvPicPr>
        <p:blipFill>
          <a:blip r:embed="rId5"/>
          <a:stretch>
            <a:fillRect/>
          </a:stretch>
        </p:blipFill>
        <p:spPr>
          <a:xfrm>
            <a:off x="303516" y="1755077"/>
            <a:ext cx="4268484" cy="2218222"/>
          </a:xfrm>
          <a:prstGeom prst="rect">
            <a:avLst/>
          </a:prstGeom>
        </p:spPr>
      </p:pic>
    </p:spTree>
    <p:extLst>
      <p:ext uri="{BB962C8B-B14F-4D97-AF65-F5344CB8AC3E}">
        <p14:creationId xmlns:p14="http://schemas.microsoft.com/office/powerpoint/2010/main" val="4051402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16</a:t>
            </a:fld>
            <a:endParaRPr lang="ja-JP" altLang="en-US" dirty="0"/>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8" y="1844824"/>
            <a:ext cx="8496945" cy="2160240"/>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○計画書・報告書で使用する電気の排出係数は、実行計画の基本的な考え方に即して、変動係数を用いてはどうか。（現行制度においては、省エネの効果のみを把握するため固定係数を用いている。）</a:t>
            </a:r>
            <a:endParaRPr lang="en-US" altLang="ja-JP" dirty="0">
              <a:latin typeface="Meiryo UI" panose="020B0604030504040204" pitchFamily="50" charset="-128"/>
              <a:ea typeface="Meiryo UI" panose="020B0604030504040204" pitchFamily="50" charset="-128"/>
            </a:endParaRPr>
          </a:p>
          <a:p>
            <a:pPr marL="274638" indent="-12700"/>
            <a:r>
              <a:rPr lang="ja-JP" altLang="en-US" dirty="0">
                <a:latin typeface="Meiryo UI" panose="020B0604030504040204" pitchFamily="50" charset="-128"/>
                <a:ea typeface="Meiryo UI" panose="020B0604030504040204" pitchFamily="50" charset="-128"/>
              </a:rPr>
              <a:t>一方、同じ電力会社から電気を購入していても、毎年排出係数は上下するため、より係数の低い電力への切替えや地道な省エネなど、実体的な対策も評価すべきではないか。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○再エネの利用率について報告を求めつつ、利用促進を図ってはどうか。</a:t>
            </a:r>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正方形/長方形 3"/>
          <p:cNvSpPr/>
          <p:nvPr/>
        </p:nvSpPr>
        <p:spPr>
          <a:xfrm>
            <a:off x="323528" y="1412776"/>
            <a:ext cx="7560840"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②　再エネの利用を促進するための見直しについて</a:t>
            </a:r>
            <a:endParaRPr lang="ja-JP" altLang="en-US" b="1" dirty="0"/>
          </a:p>
        </p:txBody>
      </p:sp>
      <p:sp>
        <p:nvSpPr>
          <p:cNvPr id="19" name="角丸四角形 45">
            <a:extLst>
              <a:ext uri="{FF2B5EF4-FFF2-40B4-BE49-F238E27FC236}">
                <a16:creationId xmlns:a16="http://schemas.microsoft.com/office/drawing/2014/main" id="{3912949D-B71E-4E32-8413-7F3C385A4A9D}"/>
              </a:ext>
            </a:extLst>
          </p:cNvPr>
          <p:cNvSpPr/>
          <p:nvPr/>
        </p:nvSpPr>
        <p:spPr>
          <a:xfrm>
            <a:off x="323528" y="4289028"/>
            <a:ext cx="5112568" cy="2316444"/>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21" name="テキスト ボックス 20"/>
          <p:cNvSpPr txBox="1"/>
          <p:nvPr/>
        </p:nvSpPr>
        <p:spPr>
          <a:xfrm>
            <a:off x="323527" y="4328223"/>
            <a:ext cx="5112569" cy="2246769"/>
          </a:xfrm>
          <a:prstGeom prst="rect">
            <a:avLst/>
          </a:prstGeom>
          <a:noFill/>
        </p:spPr>
        <p:txBody>
          <a:bodyPr wrap="square"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変動による調整後排出係数</a:t>
            </a:r>
            <a:endParaRPr lang="en-US" altLang="ja-JP" dirty="0">
              <a:latin typeface="Meiryo UI" panose="020B0604030504040204" pitchFamily="50" charset="-128"/>
              <a:ea typeface="Meiryo UI" panose="020B0604030504040204" pitchFamily="50" charset="-128"/>
            </a:endParaRPr>
          </a:p>
          <a:p>
            <a:pPr marL="361950" indent="-361950">
              <a:lnSpc>
                <a:spcPts val="2400"/>
              </a:lnSpc>
              <a:tabLst>
                <a:tab pos="268288" algn="l"/>
              </a:tabLst>
            </a:pPr>
            <a:r>
              <a:rPr lang="ja-JP" altLang="en-US" dirty="0">
                <a:latin typeface="Meiryo UI" panose="020B0604030504040204" pitchFamily="50" charset="-128"/>
                <a:ea typeface="Meiryo UI" panose="020B0604030504040204" pitchFamily="50" charset="-128"/>
              </a:rPr>
              <a:t>□　エネルギー消費量の削減率</a:t>
            </a:r>
            <a:endParaRPr lang="en-US" altLang="ja-JP" dirty="0">
              <a:latin typeface="Meiryo UI" panose="020B0604030504040204" pitchFamily="50" charset="-128"/>
              <a:ea typeface="Meiryo UI" panose="020B0604030504040204" pitchFamily="50" charset="-128"/>
            </a:endParaRPr>
          </a:p>
          <a:p>
            <a:pPr marL="361950" indent="-361950">
              <a:lnSpc>
                <a:spcPts val="2400"/>
              </a:lnSpc>
              <a:tabLst>
                <a:tab pos="268288" algn="l"/>
              </a:tabLst>
            </a:pPr>
            <a:r>
              <a:rPr lang="ja-JP" altLang="en-US" dirty="0">
                <a:latin typeface="Meiryo UI" panose="020B0604030504040204" pitchFamily="50" charset="-128"/>
                <a:ea typeface="Meiryo UI" panose="020B0604030504040204" pitchFamily="50" charset="-128"/>
              </a:rPr>
              <a:t>□　報告様式の変更</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再エネメニューの選択、自家消費に占める再エネの割合</a:t>
            </a:r>
            <a:r>
              <a:rPr lang="en-US" altLang="ja-JP" dirty="0">
                <a:latin typeface="Meiryo UI" panose="020B0604030504040204" pitchFamily="50" charset="-128"/>
                <a:ea typeface="Meiryo UI" panose="020B0604030504040204" pitchFamily="50" charset="-128"/>
              </a:rPr>
              <a:t>)</a:t>
            </a: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地球温暖化対策実行計画などにおける再エネ利用拡大のための取組み</a:t>
            </a:r>
            <a:endParaRPr lang="en-US" altLang="ja-JP"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B5CD882B-A3B7-4CD3-8667-0D31A0C89079}"/>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6" name="正方形/長方形 15">
            <a:extLst>
              <a:ext uri="{FF2B5EF4-FFF2-40B4-BE49-F238E27FC236}">
                <a16:creationId xmlns:a16="http://schemas.microsoft.com/office/drawing/2014/main" id="{466E1240-A2E2-4F8F-BB27-BCCAEB53E9E6}"/>
              </a:ext>
            </a:extLst>
          </p:cNvPr>
          <p:cNvSpPr/>
          <p:nvPr/>
        </p:nvSpPr>
        <p:spPr>
          <a:xfrm>
            <a:off x="5580112" y="4289028"/>
            <a:ext cx="3240361" cy="2308324"/>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＜再エネ利用拡大のための取組例＞</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・小売電気事業者による再エネ電気の販売メニューなどの情報提供</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・再エネ電力マッチング事業等による再エネを選択できる環境づくり</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・太陽光パネル及び蓄電池システムの共同購入支援事業</a:t>
            </a:r>
            <a:endParaRPr lang="en-US" altLang="ja-JP" sz="1600" dirty="0">
              <a:latin typeface="Meiryo UI" panose="020B0604030504040204" pitchFamily="50" charset="-128"/>
              <a:ea typeface="Meiryo UI" panose="020B0604030504040204" pitchFamily="50" charset="-128"/>
            </a:endParaRPr>
          </a:p>
          <a:p>
            <a:pPr marL="92075" indent="-92075"/>
            <a:r>
              <a:rPr lang="ja-JP" altLang="en-US" sz="1600" dirty="0">
                <a:latin typeface="Meiryo UI" panose="020B0604030504040204" pitchFamily="50" charset="-128"/>
                <a:ea typeface="Meiryo UI" panose="020B0604030504040204" pitchFamily="50" charset="-128"/>
              </a:rPr>
              <a:t>・自家消費型の太陽光発電の導入モデルの普及促進　　など</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5380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17</a:t>
            </a:fld>
            <a:endParaRPr lang="ja-JP" altLang="en-US" dirty="0"/>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8" y="1844824"/>
            <a:ext cx="8496945" cy="2292838"/>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○現行制度における計画期間は３年間であるが、今後どうするか。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○大規模で計画的な設備投資などの対策をより後押しする仕組みにできないか。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○条例の</a:t>
            </a:r>
            <a:r>
              <a:rPr lang="ja-JP" altLang="en-US" dirty="0" smtClean="0">
                <a:latin typeface="Meiryo UI" panose="020B0604030504040204" pitchFamily="50" charset="-128"/>
                <a:ea typeface="Meiryo UI" panose="020B0604030504040204" pitchFamily="50" charset="-128"/>
              </a:rPr>
              <a:t>対象</a:t>
            </a:r>
            <a:r>
              <a:rPr lang="ja-JP" altLang="en-US" dirty="0">
                <a:latin typeface="Meiryo UI" panose="020B0604030504040204" pitchFamily="50" charset="-128"/>
                <a:ea typeface="Meiryo UI" panose="020B0604030504040204" pitchFamily="50" charset="-128"/>
              </a:rPr>
              <a:t>は</a:t>
            </a:r>
            <a:r>
              <a:rPr lang="ja-JP" altLang="en-US" dirty="0" smtClean="0">
                <a:latin typeface="Meiryo UI" panose="020B0604030504040204" pitchFamily="50" charset="-128"/>
                <a:ea typeface="Meiryo UI" panose="020B0604030504040204" pitchFamily="50" charset="-128"/>
              </a:rPr>
              <a:t>、規制の効果等を考慮して妥当であるか。また、規模</a:t>
            </a:r>
            <a:r>
              <a:rPr lang="ja-JP" altLang="en-US" dirty="0">
                <a:latin typeface="Meiryo UI" panose="020B0604030504040204" pitchFamily="50" charset="-128"/>
                <a:ea typeface="Meiryo UI" panose="020B0604030504040204" pitchFamily="50" charset="-128"/>
              </a:rPr>
              <a:t>未満の</a:t>
            </a:r>
            <a:r>
              <a:rPr lang="ja-JP" altLang="en-US" dirty="0" smtClean="0">
                <a:latin typeface="Meiryo UI" panose="020B0604030504040204" pitchFamily="50" charset="-128"/>
                <a:ea typeface="Meiryo UI" panose="020B0604030504040204" pitchFamily="50" charset="-128"/>
              </a:rPr>
              <a:t>事業者</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中小事</a:t>
            </a:r>
            <a:r>
              <a:rPr lang="ja-JP" altLang="en-US" dirty="0">
                <a:latin typeface="Meiryo UI" panose="020B0604030504040204" pitchFamily="50" charset="-128"/>
                <a:ea typeface="Meiryo UI" panose="020B0604030504040204" pitchFamily="50" charset="-128"/>
              </a:rPr>
              <a:t>業者</a:t>
            </a:r>
            <a:r>
              <a:rPr lang="ja-JP" altLang="en-US" dirty="0" smtClean="0">
                <a:latin typeface="Meiryo UI" panose="020B0604030504040204" pitchFamily="50" charset="-128"/>
                <a:ea typeface="Meiryo UI" panose="020B0604030504040204" pitchFamily="50" charset="-128"/>
              </a:rPr>
              <a:t>等</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で</a:t>
            </a:r>
            <a:r>
              <a:rPr lang="ja-JP" altLang="en-US" dirty="0">
                <a:latin typeface="Meiryo UI" panose="020B0604030504040204" pitchFamily="50" charset="-128"/>
                <a:ea typeface="Meiryo UI" panose="020B0604030504040204" pitchFamily="50" charset="-128"/>
              </a:rPr>
              <a:t>、自主的に取り組んでいる事業者が報告の提出を希望する場合、任意提出を可能としてはどうか。</a:t>
            </a: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○気候変動への適応に関する取組状況を把握し、優良事例の水平展開及び評価・顕彰につなげてはどうか。（適応に対する公募による顕彰は</a:t>
            </a:r>
            <a:r>
              <a:rPr lang="en-US" altLang="ja-JP" dirty="0">
                <a:latin typeface="Meiryo UI" panose="020B0604030504040204" pitchFamily="50" charset="-128"/>
                <a:ea typeface="Meiryo UI" panose="020B0604030504040204" pitchFamily="50" charset="-128"/>
              </a:rPr>
              <a:t>R</a:t>
            </a:r>
            <a:r>
              <a:rPr lang="ja-JP" altLang="en-US" dirty="0">
                <a:latin typeface="Meiryo UI" panose="020B0604030504040204" pitchFamily="50" charset="-128"/>
                <a:ea typeface="Meiryo UI" panose="020B0604030504040204" pitchFamily="50" charset="-128"/>
              </a:rPr>
              <a:t>３から実施予定）</a:t>
            </a:r>
            <a:endParaRPr lang="en-US" altLang="ja-JP" dirty="0">
              <a:latin typeface="Meiryo UI" panose="020B0604030504040204" pitchFamily="50" charset="-128"/>
              <a:ea typeface="Meiryo UI" panose="020B0604030504040204" pitchFamily="50" charset="-128"/>
            </a:endParaRPr>
          </a:p>
          <a:p>
            <a:pPr marL="274638" indent="-274638"/>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4" name="正方形/長方形 3"/>
          <p:cNvSpPr/>
          <p:nvPr/>
        </p:nvSpPr>
        <p:spPr>
          <a:xfrm>
            <a:off x="323528" y="1412776"/>
            <a:ext cx="7718176"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③　さらなる排出削減及び適応取組の促進のための各種見直しについて</a:t>
            </a:r>
            <a:endParaRPr lang="ja-JP" altLang="en-US" b="1" dirty="0"/>
          </a:p>
        </p:txBody>
      </p:sp>
      <p:sp>
        <p:nvSpPr>
          <p:cNvPr id="19" name="角丸四角形 45">
            <a:extLst>
              <a:ext uri="{FF2B5EF4-FFF2-40B4-BE49-F238E27FC236}">
                <a16:creationId xmlns:a16="http://schemas.microsoft.com/office/drawing/2014/main" id="{3912949D-B71E-4E32-8413-7F3C385A4A9D}"/>
              </a:ext>
            </a:extLst>
          </p:cNvPr>
          <p:cNvSpPr/>
          <p:nvPr/>
        </p:nvSpPr>
        <p:spPr>
          <a:xfrm>
            <a:off x="323528" y="4240520"/>
            <a:ext cx="5112568" cy="2592288"/>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21" name="テキスト ボックス 20"/>
          <p:cNvSpPr txBox="1"/>
          <p:nvPr/>
        </p:nvSpPr>
        <p:spPr>
          <a:xfrm>
            <a:off x="323527" y="4274753"/>
            <a:ext cx="5112569" cy="2554545"/>
          </a:xfrm>
          <a:prstGeom prst="rect">
            <a:avLst/>
          </a:prstGeom>
          <a:noFill/>
        </p:spPr>
        <p:txBody>
          <a:bodyPr wrap="square"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361950" indent="-361950">
              <a:lnSpc>
                <a:spcPts val="2400"/>
              </a:lnSpc>
              <a:tabLst>
                <a:tab pos="360363" algn="l"/>
              </a:tabLst>
            </a:pPr>
            <a:r>
              <a:rPr lang="ja-JP" altLang="en-US" dirty="0">
                <a:latin typeface="Meiryo UI" panose="020B0604030504040204" pitchFamily="50" charset="-128"/>
                <a:ea typeface="Meiryo UI" panose="020B0604030504040204" pitchFamily="50" charset="-128"/>
              </a:rPr>
              <a:t>□　計画期間の例）３年間、５年間、５年以内で任意設定、短期計画・長期計画の組合せ　など</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バンキング</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繰り越し</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制度</a:t>
            </a:r>
            <a:endParaRPr lang="en-US" altLang="ja-JP"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エネルギー使用量による規制の効果</a:t>
            </a:r>
            <a:endParaRPr lang="en-US" altLang="ja-JP" dirty="0">
              <a:latin typeface="Meiryo UI" panose="020B0604030504040204" pitchFamily="50" charset="-128"/>
              <a:ea typeface="Meiryo UI" panose="020B0604030504040204" pitchFamily="50" charset="-128"/>
            </a:endParaRP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金融機関と連携した脱炭素経営への優遇措置</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任意届出による対象規模未満の事業者も含む</a:t>
            </a:r>
            <a:r>
              <a:rPr lang="en-US" altLang="ja-JP" dirty="0">
                <a:latin typeface="Meiryo UI" panose="020B0604030504040204" pitchFamily="50" charset="-128"/>
                <a:ea typeface="Meiryo UI" panose="020B0604030504040204" pitchFamily="50" charset="-128"/>
              </a:rPr>
              <a:t>)</a:t>
            </a: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評価・顕彰制度の充実、優良事例の水平展開</a:t>
            </a:r>
            <a:endParaRPr lang="en-US" altLang="ja-JP"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B5CD882B-A3B7-4CD3-8667-0D31A0C89079}"/>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0" name="正方形/長方形 9">
            <a:extLst>
              <a:ext uri="{FF2B5EF4-FFF2-40B4-BE49-F238E27FC236}">
                <a16:creationId xmlns:a16="http://schemas.microsoft.com/office/drawing/2014/main" id="{466E1240-A2E2-4F8F-BB27-BCCAEB53E9E6}"/>
              </a:ext>
            </a:extLst>
          </p:cNvPr>
          <p:cNvSpPr/>
          <p:nvPr/>
        </p:nvSpPr>
        <p:spPr>
          <a:xfrm>
            <a:off x="5580112" y="4293096"/>
            <a:ext cx="3240361" cy="2062103"/>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＜条例制度に係る参考情報＞</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・他府県条例における計画期間、バンキング・任意届出・気候変動適応の位置づけ等の状況　⇒参考３</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・金融機関との連携事例</a:t>
            </a:r>
            <a:endParaRPr lang="en-US" altLang="ja-JP" sz="1600" dirty="0">
              <a:latin typeface="Meiryo UI" panose="020B0604030504040204" pitchFamily="50" charset="-128"/>
              <a:ea typeface="Meiryo UI" panose="020B0604030504040204" pitchFamily="50" charset="-128"/>
            </a:endParaRPr>
          </a:p>
          <a:p>
            <a:pPr marL="268288" indent="-173038"/>
            <a:r>
              <a:rPr lang="ja-JP" altLang="en-US" sz="1600" dirty="0">
                <a:latin typeface="Meiryo UI" panose="020B0604030504040204" pitchFamily="50" charset="-128"/>
                <a:ea typeface="Meiryo UI" panose="020B0604030504040204" pitchFamily="50" charset="-128"/>
              </a:rPr>
              <a:t>⇒事業者の</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削減率に応じて金利が変動する“しが</a:t>
            </a:r>
            <a:r>
              <a:rPr lang="en-US" altLang="ja-JP" sz="1600" dirty="0">
                <a:latin typeface="Meiryo UI" panose="020B0604030504040204" pitchFamily="50" charset="-128"/>
                <a:ea typeface="Meiryo UI" panose="020B0604030504040204" pitchFamily="50" charset="-128"/>
              </a:rPr>
              <a:t>CO2</a:t>
            </a:r>
            <a:r>
              <a:rPr lang="ja-JP" altLang="en-US" sz="1600" dirty="0">
                <a:latin typeface="Meiryo UI" panose="020B0604030504040204" pitchFamily="50" charset="-128"/>
                <a:ea typeface="Meiryo UI" panose="020B0604030504040204" pitchFamily="50" charset="-128"/>
              </a:rPr>
              <a:t>ネットゼロ”プラン</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7541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18</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sp>
        <p:nvSpPr>
          <p:cNvPr id="13" name="テキスト ボックス 12">
            <a:extLst>
              <a:ext uri="{FF2B5EF4-FFF2-40B4-BE49-F238E27FC236}">
                <a16:creationId xmlns:a16="http://schemas.microsoft.com/office/drawing/2014/main" id="{D85538E7-BE6B-4352-89F6-B699CAA961EB}"/>
              </a:ext>
            </a:extLst>
          </p:cNvPr>
          <p:cNvSpPr txBox="1"/>
          <p:nvPr/>
        </p:nvSpPr>
        <p:spPr>
          <a:xfrm>
            <a:off x="35496" y="1412776"/>
            <a:ext cx="9073008" cy="502702"/>
          </a:xfrm>
          <a:prstGeom prst="rect">
            <a:avLst/>
          </a:prstGeom>
          <a:noFill/>
        </p:spPr>
        <p:txBody>
          <a:bodyPr wrap="square" rtlCol="0">
            <a:spAutoFit/>
          </a:bodyPr>
          <a:lstStyle/>
          <a:p>
            <a:pPr marL="177800" indent="-177800">
              <a:lnSpc>
                <a:spcPts val="3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（参考３）</a:t>
            </a:r>
            <a:r>
              <a:rPr lang="ja-JP" altLang="en-US" b="1" dirty="0">
                <a:latin typeface="Meiryo UI" panose="020B0604030504040204" pitchFamily="50" charset="-128"/>
                <a:ea typeface="Meiryo UI" panose="020B0604030504040204" pitchFamily="50" charset="-128"/>
              </a:rPr>
              <a:t>他府県</a:t>
            </a:r>
            <a:r>
              <a:rPr lang="ja-JP" altLang="en-US" b="1" dirty="0" smtClean="0">
                <a:latin typeface="Meiryo UI" panose="020B0604030504040204" pitchFamily="50" charset="-128"/>
                <a:ea typeface="Meiryo UI" panose="020B0604030504040204" pitchFamily="50" charset="-128"/>
              </a:rPr>
              <a:t>条例等に</a:t>
            </a:r>
            <a:r>
              <a:rPr lang="ja-JP" altLang="en-US" b="1" dirty="0">
                <a:latin typeface="Meiryo UI" panose="020B0604030504040204" pitchFamily="50" charset="-128"/>
                <a:ea typeface="Meiryo UI" panose="020B0604030504040204" pitchFamily="50" charset="-128"/>
              </a:rPr>
              <a:t>よる、バンキング・任意届出・気候変動適応の位置づけ等の状況</a:t>
            </a:r>
            <a:endParaRPr lang="en-US" altLang="ja-JP"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643638923"/>
              </p:ext>
            </p:extLst>
          </p:nvPr>
        </p:nvGraphicFramePr>
        <p:xfrm>
          <a:off x="395536" y="1916833"/>
          <a:ext cx="8422764" cy="4176001"/>
        </p:xfrm>
        <a:graphic>
          <a:graphicData uri="http://schemas.openxmlformats.org/drawingml/2006/table">
            <a:tbl>
              <a:tblPr firstRow="1" bandRow="1">
                <a:tableStyleId>{5C22544A-7EE6-4342-B048-85BDC9FD1C3A}</a:tableStyleId>
              </a:tblPr>
              <a:tblGrid>
                <a:gridCol w="1949713">
                  <a:extLst>
                    <a:ext uri="{9D8B030D-6E8A-4147-A177-3AD203B41FA5}">
                      <a16:colId xmlns:a16="http://schemas.microsoft.com/office/drawing/2014/main" val="4224310332"/>
                    </a:ext>
                  </a:extLst>
                </a:gridCol>
                <a:gridCol w="6473051">
                  <a:extLst>
                    <a:ext uri="{9D8B030D-6E8A-4147-A177-3AD203B41FA5}">
                      <a16:colId xmlns:a16="http://schemas.microsoft.com/office/drawing/2014/main" val="4205251227"/>
                    </a:ext>
                  </a:extLst>
                </a:gridCol>
              </a:tblGrid>
              <a:tr h="352450">
                <a:tc>
                  <a:txBody>
                    <a:bodyPr/>
                    <a:lstStyle/>
                    <a:p>
                      <a:pPr algn="ctr"/>
                      <a:r>
                        <a:rPr kumimoji="1" lang="ja-JP" altLang="en-US" sz="1600" b="0" dirty="0">
                          <a:solidFill>
                            <a:schemeClr val="tx1"/>
                          </a:solidFill>
                          <a:latin typeface="Meiryo UI" panose="020B0604030504040204" pitchFamily="50" charset="-128"/>
                          <a:ea typeface="Meiryo UI" panose="020B0604030504040204" pitchFamily="50" charset="-128"/>
                        </a:rPr>
                        <a:t>項目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rPr>
                        <a:t>導入している主な自治体</a:t>
                      </a:r>
                    </a:p>
                  </a:txBody>
                  <a:tcPr/>
                </a:tc>
                <a:extLst>
                  <a:ext uri="{0D108BD9-81ED-4DB2-BD59-A6C34878D82A}">
                    <a16:rowId xmlns:a16="http://schemas.microsoft.com/office/drawing/2014/main" val="1145289942"/>
                  </a:ext>
                </a:extLst>
              </a:tr>
              <a:tr h="389832">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計画期間</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東京都、埼玉県</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５年</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、秋田県</a:t>
                      </a:r>
                      <a:r>
                        <a:rPr kumimoji="1" lang="en-US" altLang="ja-JP" sz="1600" dirty="0">
                          <a:solidFill>
                            <a:schemeClr val="tx1"/>
                          </a:solidFill>
                          <a:latin typeface="Meiryo UI" panose="020B0604030504040204" pitchFamily="50" charset="-128"/>
                          <a:ea typeface="Meiryo UI" panose="020B0604030504040204" pitchFamily="50" charset="-128"/>
                        </a:rPr>
                        <a:t>(5</a:t>
                      </a:r>
                      <a:r>
                        <a:rPr kumimoji="1" lang="ja-JP" altLang="en-US" sz="1600" dirty="0">
                          <a:solidFill>
                            <a:schemeClr val="tx1"/>
                          </a:solidFill>
                          <a:latin typeface="Meiryo UI" panose="020B0604030504040204" pitchFamily="50" charset="-128"/>
                          <a:ea typeface="Meiryo UI" panose="020B0604030504040204" pitchFamily="50" charset="-128"/>
                        </a:rPr>
                        <a:t>年以内で任意に設定</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、多数</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３年</a:t>
                      </a:r>
                      <a:r>
                        <a:rPr kumimoji="1" lang="en-US" altLang="ja-JP" sz="16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4062784779"/>
                  </a:ext>
                </a:extLst>
              </a:tr>
              <a:tr h="389832">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バンキング</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繰り越し</a:t>
                      </a:r>
                      <a:r>
                        <a:rPr kumimoji="1" lang="en-US" altLang="ja-JP" sz="16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東京都、京都府</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55690305"/>
                  </a:ext>
                </a:extLst>
              </a:tr>
              <a:tr h="523335">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規模要件</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名古屋市</a:t>
                      </a:r>
                      <a:r>
                        <a:rPr kumimoji="1" lang="en-US" altLang="ja-JP" sz="1600" dirty="0">
                          <a:solidFill>
                            <a:schemeClr val="tx1"/>
                          </a:solidFill>
                          <a:latin typeface="Meiryo UI" panose="020B0604030504040204" pitchFamily="50" charset="-128"/>
                          <a:ea typeface="Meiryo UI" panose="020B0604030504040204" pitchFamily="50" charset="-128"/>
                        </a:rPr>
                        <a:t>(800kL</a:t>
                      </a:r>
                      <a:r>
                        <a:rPr kumimoji="1" lang="ja-JP" altLang="en-US" sz="1600" dirty="0">
                          <a:solidFill>
                            <a:schemeClr val="tx1"/>
                          </a:solidFill>
                          <a:latin typeface="Meiryo UI" panose="020B0604030504040204" pitchFamily="50" charset="-128"/>
                          <a:ea typeface="Meiryo UI" panose="020B0604030504040204" pitchFamily="50" charset="-128"/>
                        </a:rPr>
                        <a:t>以上</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400</a:t>
                      </a:r>
                      <a:r>
                        <a:rPr kumimoji="1" lang="ja-JP" altLang="en-US" sz="1600" dirty="0">
                          <a:solidFill>
                            <a:schemeClr val="tx1"/>
                          </a:solidFill>
                          <a:latin typeface="Meiryo UI" panose="020B0604030504040204" pitchFamily="50" charset="-128"/>
                          <a:ea typeface="Meiryo UI" panose="020B0604030504040204" pitchFamily="50" charset="-128"/>
                        </a:rPr>
                        <a:t>者</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、兵庫県</a:t>
                      </a:r>
                      <a:r>
                        <a:rPr kumimoji="1" lang="en-US" altLang="ja-JP" sz="1600" dirty="0">
                          <a:solidFill>
                            <a:schemeClr val="tx1"/>
                          </a:solidFill>
                          <a:latin typeface="Meiryo UI" panose="020B0604030504040204" pitchFamily="50" charset="-128"/>
                          <a:ea typeface="Meiryo UI" panose="020B0604030504040204" pitchFamily="50" charset="-128"/>
                        </a:rPr>
                        <a:t>(1500kL</a:t>
                      </a:r>
                      <a:r>
                        <a:rPr kumimoji="1" lang="ja-JP" altLang="en-US" sz="1600" dirty="0">
                          <a:solidFill>
                            <a:schemeClr val="tx1"/>
                          </a:solidFill>
                          <a:latin typeface="Meiryo UI" panose="020B0604030504040204" pitchFamily="50" charset="-128"/>
                          <a:ea typeface="Meiryo UI" panose="020B0604030504040204" pitchFamily="50" charset="-128"/>
                        </a:rPr>
                        <a:t>以上</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656</a:t>
                      </a:r>
                      <a:r>
                        <a:rPr kumimoji="1" lang="ja-JP" altLang="en-US" sz="1600" dirty="0">
                          <a:solidFill>
                            <a:schemeClr val="tx1"/>
                          </a:solidFill>
                          <a:latin typeface="Meiryo UI" panose="020B0604030504040204" pitchFamily="50" charset="-128"/>
                          <a:ea typeface="Meiryo UI" panose="020B0604030504040204" pitchFamily="50" charset="-128"/>
                        </a:rPr>
                        <a:t>事業所、</a:t>
                      </a:r>
                      <a:r>
                        <a:rPr kumimoji="1" lang="en-US" altLang="ja-JP" sz="1600" dirty="0">
                          <a:solidFill>
                            <a:schemeClr val="tx1"/>
                          </a:solidFill>
                          <a:latin typeface="Meiryo UI" panose="020B0604030504040204" pitchFamily="50" charset="-128"/>
                          <a:ea typeface="Meiryo UI" panose="020B0604030504040204" pitchFamily="50" charset="-128"/>
                        </a:rPr>
                        <a:t>500</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1500kL</a:t>
                      </a:r>
                      <a:r>
                        <a:rPr kumimoji="1" lang="ja-JP" altLang="en-US" sz="1600" dirty="0">
                          <a:solidFill>
                            <a:schemeClr val="tx1"/>
                          </a:solidFill>
                          <a:latin typeface="Meiryo UI" panose="020B0604030504040204" pitchFamily="50" charset="-128"/>
                          <a:ea typeface="Meiryo UI" panose="020B0604030504040204" pitchFamily="50" charset="-128"/>
                        </a:rPr>
                        <a:t>かつ大防法ばい煙発生施設</a:t>
                      </a:r>
                      <a:r>
                        <a:rPr kumimoji="1" lang="en-US" altLang="ja-JP" sz="1600" baseline="22000" dirty="0" smtClean="0">
                          <a:solidFill>
                            <a:schemeClr val="tx1"/>
                          </a:solidFill>
                          <a:latin typeface="Meiryo UI" panose="020B0604030504040204" pitchFamily="50" charset="-128"/>
                          <a:ea typeface="Meiryo UI" panose="020B0604030504040204" pitchFamily="50" charset="-128"/>
                        </a:rPr>
                        <a:t>※1</a:t>
                      </a:r>
                      <a:r>
                        <a:rPr kumimoji="1" lang="ja-JP" altLang="en-US" sz="1600" dirty="0" smtClean="0">
                          <a:solidFill>
                            <a:schemeClr val="tx1"/>
                          </a:solidFill>
                          <a:latin typeface="Meiryo UI" panose="020B0604030504040204" pitchFamily="50" charset="-128"/>
                          <a:ea typeface="Meiryo UI" panose="020B0604030504040204" pitchFamily="50" charset="-128"/>
                        </a:rPr>
                        <a:t>設置</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約</a:t>
                      </a:r>
                      <a:r>
                        <a:rPr kumimoji="1" lang="en-US" altLang="ja-JP" sz="1600" dirty="0">
                          <a:solidFill>
                            <a:schemeClr val="tx1"/>
                          </a:solidFill>
                          <a:latin typeface="Meiryo UI" panose="020B0604030504040204" pitchFamily="50" charset="-128"/>
                          <a:ea typeface="Meiryo UI" panose="020B0604030504040204" pitchFamily="50" charset="-128"/>
                        </a:rPr>
                        <a:t>400</a:t>
                      </a:r>
                      <a:r>
                        <a:rPr kumimoji="1" lang="ja-JP" altLang="en-US" sz="1600" dirty="0">
                          <a:solidFill>
                            <a:schemeClr val="tx1"/>
                          </a:solidFill>
                          <a:latin typeface="Meiryo UI" panose="020B0604030504040204" pitchFamily="50" charset="-128"/>
                          <a:ea typeface="Meiryo UI" panose="020B0604030504040204" pitchFamily="50" charset="-128"/>
                        </a:rPr>
                        <a:t>事業所</a:t>
                      </a:r>
                      <a:r>
                        <a:rPr kumimoji="1" lang="en-US" altLang="ja-JP" sz="1600" dirty="0">
                          <a:solidFill>
                            <a:schemeClr val="tx1"/>
                          </a:solidFill>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178573208"/>
                  </a:ext>
                </a:extLst>
              </a:tr>
              <a:tr h="523335">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任意届出</a:t>
                      </a:r>
                    </a:p>
                  </a:txBody>
                  <a:tcPr anchor="ctr"/>
                </a:tc>
                <a:tc>
                  <a:txBody>
                    <a:bodyPr/>
                    <a:lstStyle/>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北海道、群馬県、埼玉県、神奈川県、山梨県、長野県、静岡県、</a:t>
                      </a:r>
                      <a:endParaRPr kumimoji="1" lang="en-US" altLang="ja-JP" sz="1600" dirty="0">
                        <a:solidFill>
                          <a:schemeClr val="tx1"/>
                        </a:solidFill>
                        <a:latin typeface="Meiryo UI" panose="020B0604030504040204" pitchFamily="50" charset="-128"/>
                        <a:ea typeface="Meiryo UI" panose="020B0604030504040204" pitchFamily="50" charset="-128"/>
                      </a:endParaRPr>
                    </a:p>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滋賀県、京都府、徳島県、熊本県、宮崎県、鹿児島県、川崎市</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453345250"/>
                  </a:ext>
                </a:extLst>
              </a:tr>
              <a:tr h="523335">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気候変動適応の</a:t>
                      </a:r>
                      <a:endParaRPr kumimoji="1" lang="en-US" altLang="ja-JP" sz="16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取組状況の報告</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条例上で規定されている自治体は確認できず</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05145114"/>
                  </a:ext>
                </a:extLst>
              </a:tr>
              <a:tr h="309729">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評価・顕彰制度</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東京都、長野県、愛知県、京都府</a:t>
                      </a:r>
                      <a:r>
                        <a:rPr kumimoji="1" lang="ja-JP" altLang="en-US" sz="1600" dirty="0" smtClean="0">
                          <a:solidFill>
                            <a:schemeClr val="tx1"/>
                          </a:solidFill>
                          <a:latin typeface="Meiryo UI" panose="020B0604030504040204" pitchFamily="50" charset="-128"/>
                          <a:ea typeface="Meiryo UI" panose="020B0604030504040204" pitchFamily="50" charset="-128"/>
                        </a:rPr>
                        <a:t>、静岡県、鹿児島県</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74240406"/>
                  </a:ext>
                </a:extLst>
              </a:tr>
              <a:tr h="1164153">
                <a:tc>
                  <a:txBody>
                    <a:bodyPr/>
                    <a:lstStyle/>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その他の特色ある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600" dirty="0">
                          <a:solidFill>
                            <a:schemeClr val="tx1"/>
                          </a:solidFill>
                          <a:latin typeface="Meiryo UI" panose="020B0604030504040204" pitchFamily="50" charset="-128"/>
                          <a:ea typeface="Meiryo UI" panose="020B0604030504040204" pitchFamily="50" charset="-128"/>
                        </a:rPr>
                        <a:t>制度</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東京都、埼玉県</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排出量取引制度</a:t>
                      </a:r>
                      <a:r>
                        <a:rPr kumimoji="1" lang="en-US" altLang="ja-JP" sz="1600" dirty="0">
                          <a:solidFill>
                            <a:schemeClr val="tx1"/>
                          </a:solidFill>
                          <a:latin typeface="Meiryo UI" panose="020B0604030504040204" pitchFamily="50" charset="-128"/>
                          <a:ea typeface="Meiryo UI" panose="020B0604030504040204" pitchFamily="50" charset="-128"/>
                        </a:rPr>
                        <a:t>)</a:t>
                      </a:r>
                    </a:p>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東京都</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中小規模事業所を対象とした報告書</a:t>
                      </a:r>
                      <a:r>
                        <a:rPr kumimoji="1" lang="ja-JP" altLang="en-US" sz="1600" dirty="0" smtClean="0">
                          <a:solidFill>
                            <a:schemeClr val="tx1"/>
                          </a:solidFill>
                          <a:latin typeface="Meiryo UI" panose="020B0604030504040204" pitchFamily="50" charset="-128"/>
                          <a:ea typeface="Meiryo UI" panose="020B0604030504040204" pitchFamily="50" charset="-128"/>
                        </a:rPr>
                        <a:t>制度</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義務</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p>
                      <a:pPr>
                        <a:lnSpc>
                          <a:spcPts val="1600"/>
                        </a:lnSpc>
                        <a:spcBef>
                          <a:spcPts val="0"/>
                        </a:spcBef>
                        <a:spcAft>
                          <a:spcPts val="0"/>
                        </a:spcAft>
                      </a:pPr>
                      <a:r>
                        <a:rPr kumimoji="1" lang="ja-JP" altLang="en-US" sz="1600" dirty="0">
                          <a:solidFill>
                            <a:schemeClr val="tx1"/>
                          </a:solidFill>
                          <a:latin typeface="Meiryo UI" panose="020B0604030504040204" pitchFamily="50" charset="-128"/>
                          <a:ea typeface="Meiryo UI" panose="020B0604030504040204" pitchFamily="50" charset="-128"/>
                        </a:rPr>
                        <a:t>静岡県</a:t>
                      </a:r>
                      <a:r>
                        <a:rPr kumimoji="1" lang="en-US" altLang="ja-JP" sz="1600" spc="0" dirty="0">
                          <a:solidFill>
                            <a:schemeClr val="tx1"/>
                          </a:solidFill>
                          <a:latin typeface="Meiryo UI" panose="020B0604030504040204" pitchFamily="50" charset="-128"/>
                          <a:ea typeface="Meiryo UI" panose="020B0604030504040204" pitchFamily="50" charset="-128"/>
                        </a:rPr>
                        <a:t>(</a:t>
                      </a:r>
                      <a:r>
                        <a:rPr kumimoji="1" lang="ja-JP" altLang="en-US" sz="1600" spc="0" baseline="0" dirty="0">
                          <a:solidFill>
                            <a:schemeClr val="tx1"/>
                          </a:solidFill>
                          <a:latin typeface="Meiryo UI" panose="020B0604030504040204" pitchFamily="50" charset="-128"/>
                          <a:ea typeface="Meiryo UI" panose="020B0604030504040204" pitchFamily="50" charset="-128"/>
                        </a:rPr>
                        <a:t>小売業・サービス業を主な業務とする</a:t>
                      </a:r>
                      <a:r>
                        <a:rPr kumimoji="1" lang="en-US" altLang="ja-JP" sz="1600" spc="0" baseline="0" dirty="0">
                          <a:solidFill>
                            <a:schemeClr val="tx1"/>
                          </a:solidFill>
                          <a:latin typeface="Meiryo UI" panose="020B0604030504040204" pitchFamily="50" charset="-128"/>
                          <a:ea typeface="Meiryo UI" panose="020B0604030504040204" pitchFamily="50" charset="-128"/>
                        </a:rPr>
                        <a:t>24</a:t>
                      </a:r>
                      <a:r>
                        <a:rPr kumimoji="1" lang="ja-JP" altLang="en-US" sz="1600" spc="0" baseline="0" dirty="0">
                          <a:solidFill>
                            <a:schemeClr val="tx1"/>
                          </a:solidFill>
                          <a:latin typeface="Meiryo UI" panose="020B0604030504040204" pitchFamily="50" charset="-128"/>
                          <a:ea typeface="Meiryo UI" panose="020B0604030504040204" pitchFamily="50" charset="-128"/>
                        </a:rPr>
                        <a:t>時間営業事業者</a:t>
                      </a:r>
                      <a:r>
                        <a:rPr kumimoji="1" lang="en-US" altLang="ja-JP" sz="1600" spc="0" baseline="0" dirty="0">
                          <a:solidFill>
                            <a:schemeClr val="tx1"/>
                          </a:solidFill>
                          <a:latin typeface="Meiryo UI" panose="020B0604030504040204" pitchFamily="50" charset="-128"/>
                          <a:ea typeface="Meiryo UI" panose="020B0604030504040204" pitchFamily="50" charset="-128"/>
                        </a:rPr>
                        <a:t>(</a:t>
                      </a:r>
                      <a:r>
                        <a:rPr kumimoji="1" lang="ja-JP" altLang="en-US" sz="1600" spc="0" baseline="0" dirty="0">
                          <a:solidFill>
                            <a:schemeClr val="tx1"/>
                          </a:solidFill>
                          <a:latin typeface="Meiryo UI" panose="020B0604030504040204" pitchFamily="50" charset="-128"/>
                          <a:ea typeface="Meiryo UI" panose="020B0604030504040204" pitchFamily="50" charset="-128"/>
                        </a:rPr>
                        <a:t>コンビニ等</a:t>
                      </a:r>
                      <a:r>
                        <a:rPr kumimoji="1" lang="en-US" altLang="ja-JP" sz="1600" spc="0" baseline="0" dirty="0" smtClean="0">
                          <a:solidFill>
                            <a:schemeClr val="tx1"/>
                          </a:solidFill>
                          <a:latin typeface="Meiryo UI" panose="020B0604030504040204" pitchFamily="50" charset="-128"/>
                          <a:ea typeface="Meiryo UI" panose="020B0604030504040204" pitchFamily="50" charset="-128"/>
                        </a:rPr>
                        <a:t>)</a:t>
                      </a:r>
                      <a:r>
                        <a:rPr kumimoji="1" lang="ja-JP" altLang="en-US" sz="1600" spc="0" baseline="0" dirty="0" smtClean="0">
                          <a:solidFill>
                            <a:schemeClr val="tx1"/>
                          </a:solidFill>
                          <a:latin typeface="Meiryo UI" panose="020B0604030504040204" pitchFamily="50" charset="-128"/>
                          <a:ea typeface="Meiryo UI" panose="020B0604030504040204" pitchFamily="50" charset="-128"/>
                        </a:rPr>
                        <a:t>を特定事業者として規定</a:t>
                      </a:r>
                      <a:r>
                        <a:rPr kumimoji="1" lang="en-US" altLang="ja-JP" sz="1600" spc="0" dirty="0" smtClean="0">
                          <a:solidFill>
                            <a:schemeClr val="tx1"/>
                          </a:solidFill>
                          <a:latin typeface="Meiryo UI" panose="020B0604030504040204" pitchFamily="50" charset="-128"/>
                          <a:ea typeface="Meiryo UI" panose="020B0604030504040204" pitchFamily="50" charset="-128"/>
                        </a:rPr>
                        <a:t>)</a:t>
                      </a:r>
                      <a:endParaRPr kumimoji="1" lang="en-US" altLang="ja-JP" sz="1600" spc="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rPr>
                        <a:t>東京都、埼玉県</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トップレベル事業所認定制度</a:t>
                      </a:r>
                      <a:r>
                        <a:rPr kumimoji="1" lang="en-US" altLang="ja-JP" sz="1600" baseline="22000" dirty="0" smtClean="0">
                          <a:solidFill>
                            <a:schemeClr val="tx1"/>
                          </a:solidFill>
                          <a:latin typeface="Meiryo UI" panose="020B0604030504040204" pitchFamily="50" charset="-128"/>
                          <a:ea typeface="Meiryo UI" panose="020B0604030504040204" pitchFamily="50" charset="-128"/>
                        </a:rPr>
                        <a:t>※2</a:t>
                      </a:r>
                      <a:r>
                        <a:rPr kumimoji="1" lang="en-US" altLang="ja-JP"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07455865"/>
                  </a:ext>
                </a:extLst>
              </a:tr>
            </a:tbl>
          </a:graphicData>
        </a:graphic>
      </p:graphicFrame>
      <p:sp>
        <p:nvSpPr>
          <p:cNvPr id="7" name="正方形/長方形 6">
            <a:extLst>
              <a:ext uri="{FF2B5EF4-FFF2-40B4-BE49-F238E27FC236}">
                <a16:creationId xmlns:a16="http://schemas.microsoft.com/office/drawing/2014/main" id="{2C3ECCD6-EF18-447C-8D28-766A887EA53B}"/>
              </a:ext>
            </a:extLst>
          </p:cNvPr>
          <p:cNvSpPr/>
          <p:nvPr/>
        </p:nvSpPr>
        <p:spPr>
          <a:xfrm>
            <a:off x="395536" y="6067008"/>
            <a:ext cx="8448644" cy="646331"/>
          </a:xfrm>
          <a:prstGeom prst="rect">
            <a:avLst/>
          </a:prstGeom>
          <a:ln>
            <a:noFill/>
            <a:prstDash val="dash"/>
          </a:ln>
        </p:spPr>
        <p:txBody>
          <a:bodyPr wrap="square">
            <a:spAutoFit/>
          </a:bodyPr>
          <a:lstStyle/>
          <a:p>
            <a:pPr marL="173038" indent="-173038"/>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１　大防法</a:t>
            </a:r>
            <a:r>
              <a:rPr lang="ja-JP" altLang="en-US" sz="1200" dirty="0">
                <a:latin typeface="Meiryo UI" panose="020B0604030504040204" pitchFamily="50" charset="-128"/>
                <a:ea typeface="Meiryo UI" panose="020B0604030504040204" pitchFamily="50" charset="-128"/>
              </a:rPr>
              <a:t>ばい煙発生施設：ボイラー、加熱炉、電気炉などで一定規模以上の</a:t>
            </a:r>
            <a:r>
              <a:rPr lang="ja-JP" altLang="en-US" sz="1200" dirty="0" smtClean="0">
                <a:latin typeface="Meiryo UI" panose="020B0604030504040204" pitchFamily="50" charset="-128"/>
                <a:ea typeface="Meiryo UI" panose="020B0604030504040204" pitchFamily="50" charset="-128"/>
              </a:rPr>
              <a:t>もの</a:t>
            </a:r>
            <a:endParaRPr lang="en-US" altLang="ja-JP" sz="1200" dirty="0" smtClean="0">
              <a:latin typeface="Meiryo UI" panose="020B0604030504040204" pitchFamily="50" charset="-128"/>
              <a:ea typeface="Meiryo UI" panose="020B0604030504040204" pitchFamily="50" charset="-128"/>
            </a:endParaRPr>
          </a:p>
          <a:p>
            <a:pPr marL="365125" indent="-365125"/>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２　高効率</a:t>
            </a:r>
            <a:r>
              <a:rPr lang="ja-JP" altLang="en-US" sz="1200" dirty="0">
                <a:latin typeface="Meiryo UI" panose="020B0604030504040204" pitchFamily="50" charset="-128"/>
                <a:ea typeface="Meiryo UI" panose="020B0604030504040204" pitchFamily="50" charset="-128"/>
              </a:rPr>
              <a:t>機器の導入等の要求事項を定めた認定基準に適合</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すでに相当の排出削減が進展</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する事業所をトップレベル事業所と</a:t>
            </a:r>
            <a:r>
              <a:rPr lang="ja-JP" altLang="en-US" sz="1200" dirty="0" smtClean="0">
                <a:latin typeface="Meiryo UI" panose="020B0604030504040204" pitchFamily="50" charset="-128"/>
                <a:ea typeface="Meiryo UI" panose="020B0604030504040204" pitchFamily="50" charset="-128"/>
              </a:rPr>
              <a:t>して</a:t>
            </a:r>
            <a:r>
              <a:rPr lang="ja-JP" altLang="en-US" sz="1200" dirty="0">
                <a:latin typeface="Meiryo UI" panose="020B0604030504040204" pitchFamily="50" charset="-128"/>
                <a:ea typeface="Meiryo UI" panose="020B0604030504040204" pitchFamily="50" charset="-128"/>
              </a:rPr>
              <a:t>認定し、認定年度が属する期間の削減義務率を低減する制度</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940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2485" y="998240"/>
            <a:ext cx="8229600" cy="990600"/>
          </a:xfrm>
        </p:spPr>
        <p:txBody>
          <a:bodyPr/>
          <a:lstStyle/>
          <a:p>
            <a:r>
              <a:rPr lang="ja-JP" altLang="en-US" dirty="0"/>
              <a:t>　　</a:t>
            </a:r>
            <a:r>
              <a:rPr kumimoji="1" lang="ja-JP" altLang="en-US" dirty="0"/>
              <a:t>構成</a:t>
            </a:r>
          </a:p>
        </p:txBody>
      </p:sp>
      <p:sp>
        <p:nvSpPr>
          <p:cNvPr id="3" name="コンテンツ プレースホルダー 2"/>
          <p:cNvSpPr>
            <a:spLocks noGrp="1"/>
          </p:cNvSpPr>
          <p:nvPr>
            <p:ph idx="1"/>
          </p:nvPr>
        </p:nvSpPr>
        <p:spPr>
          <a:xfrm>
            <a:off x="807096" y="2611995"/>
            <a:ext cx="7923466" cy="2723823"/>
          </a:xfrm>
        </p:spPr>
        <p:txBody>
          <a:bodyPr wrap="square">
            <a:spAutoFit/>
          </a:bodyPr>
          <a:lstStyle/>
          <a:p>
            <a:pPr marL="0" indent="0">
              <a:spcBef>
                <a:spcPts val="3000"/>
              </a:spcBef>
              <a:buNone/>
            </a:pPr>
            <a:r>
              <a:rPr lang="ja-JP" altLang="en-US" b="1" dirty="0">
                <a:latin typeface="Meiryo UI" panose="020B0604030504040204" pitchFamily="50" charset="-128"/>
                <a:ea typeface="Meiryo UI" panose="020B0604030504040204" pitchFamily="50" charset="-128"/>
              </a:rPr>
              <a:t>１　今後の地球温暖化対策について</a:t>
            </a:r>
            <a:endParaRPr lang="en-US" altLang="ja-JP" b="1" dirty="0">
              <a:latin typeface="Meiryo UI" panose="020B0604030504040204" pitchFamily="50" charset="-128"/>
              <a:ea typeface="Meiryo UI" panose="020B0604030504040204" pitchFamily="50" charset="-128"/>
            </a:endParaRPr>
          </a:p>
          <a:p>
            <a:pPr marL="0" indent="0">
              <a:spcBef>
                <a:spcPts val="3000"/>
              </a:spcBef>
              <a:buNone/>
            </a:pPr>
            <a:r>
              <a:rPr lang="ja-JP" altLang="en-US" b="1" dirty="0">
                <a:latin typeface="Meiryo UI" panose="020B0604030504040204" pitchFamily="50" charset="-128"/>
                <a:ea typeface="Meiryo UI" panose="020B0604030504040204" pitchFamily="50" charset="-128"/>
              </a:rPr>
              <a:t>２　事業者の取組みを促進するための制度の現状・課題</a:t>
            </a:r>
            <a:endParaRPr lang="en-US" altLang="ja-JP" b="1" dirty="0">
              <a:latin typeface="Meiryo UI" panose="020B0604030504040204" pitchFamily="50" charset="-128"/>
              <a:ea typeface="Meiryo UI" panose="020B0604030504040204" pitchFamily="50" charset="-128"/>
            </a:endParaRPr>
          </a:p>
          <a:p>
            <a:pPr marL="0" indent="0">
              <a:spcBef>
                <a:spcPts val="3000"/>
              </a:spcBef>
              <a:buNone/>
            </a:pPr>
            <a:r>
              <a:rPr lang="ja-JP" altLang="en-US" b="1" dirty="0">
                <a:latin typeface="Meiryo UI" panose="020B0604030504040204" pitchFamily="50" charset="-128"/>
                <a:ea typeface="Meiryo UI" panose="020B0604030504040204" pitchFamily="50" charset="-128"/>
              </a:rPr>
              <a:t>３　</a:t>
            </a:r>
            <a:r>
              <a:rPr lang="ja-JP" altLang="en-US" b="1" dirty="0">
                <a:latin typeface="Meiryo UI" panose="020B0604030504040204" pitchFamily="50" charset="-128"/>
                <a:ea typeface="Meiryo UI" panose="020B0604030504040204" pitchFamily="50" charset="-128"/>
                <a:cs typeface="Meiryo UI" panose="020B0604030504040204" pitchFamily="50" charset="-128"/>
              </a:rPr>
              <a:t>部会での検討事項及びスケジュール案</a:t>
            </a:r>
          </a:p>
          <a:p>
            <a:pPr marL="0" indent="0">
              <a:spcBef>
                <a:spcPts val="3000"/>
              </a:spcBef>
              <a:buNone/>
            </a:pPr>
            <a:r>
              <a:rPr lang="ja-JP" altLang="en-US" b="1" dirty="0">
                <a:latin typeface="Meiryo UI" panose="020B0604030504040204" pitchFamily="50" charset="-128"/>
                <a:ea typeface="Meiryo UI" panose="020B0604030504040204" pitchFamily="50" charset="-128"/>
              </a:rPr>
              <a:t>４　制度のあり方の検討にあたっての論点整理等</a:t>
            </a:r>
            <a:endParaRPr lang="en-US" altLang="ja-JP" b="1"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
        <p:nvSpPr>
          <p:cNvPr id="4" name="角丸四角形 3"/>
          <p:cNvSpPr/>
          <p:nvPr/>
        </p:nvSpPr>
        <p:spPr>
          <a:xfrm>
            <a:off x="755576" y="1988840"/>
            <a:ext cx="7820626" cy="3935523"/>
          </a:xfrm>
          <a:prstGeom prst="roundRect">
            <a:avLst>
              <a:gd name="adj" fmla="val 799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2967992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19</a:t>
            </a:fld>
            <a:endParaRPr lang="ja-JP" altLang="en-US" dirty="0"/>
          </a:p>
        </p:txBody>
      </p:sp>
      <p:sp>
        <p:nvSpPr>
          <p:cNvPr id="11" name="角丸四角形 45">
            <a:extLst>
              <a:ext uri="{FF2B5EF4-FFF2-40B4-BE49-F238E27FC236}">
                <a16:creationId xmlns:a16="http://schemas.microsoft.com/office/drawing/2014/main" id="{3912949D-B71E-4E32-8413-7F3C385A4A9D}"/>
              </a:ext>
            </a:extLst>
          </p:cNvPr>
          <p:cNvSpPr/>
          <p:nvPr/>
        </p:nvSpPr>
        <p:spPr>
          <a:xfrm>
            <a:off x="323529" y="4658646"/>
            <a:ext cx="5112568" cy="1866698"/>
          </a:xfrm>
          <a:prstGeom prst="roundRect">
            <a:avLst>
              <a:gd name="adj" fmla="val 0"/>
            </a:avLst>
          </a:prstGeom>
          <a:solidFill>
            <a:schemeClr val="accent5">
              <a:lumMod val="40000"/>
              <a:lumOff val="60000"/>
            </a:schemeClr>
          </a:solid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14" name="テキスト ボックス 13"/>
          <p:cNvSpPr txBox="1"/>
          <p:nvPr/>
        </p:nvSpPr>
        <p:spPr>
          <a:xfrm>
            <a:off x="324028" y="4728321"/>
            <a:ext cx="5112069" cy="1600053"/>
          </a:xfrm>
          <a:prstGeom prst="rect">
            <a:avLst/>
          </a:prstGeom>
          <a:noFill/>
        </p:spPr>
        <p:txBody>
          <a:bodyPr wrap="square" rtlCol="0">
            <a:spAutoFit/>
          </a:bodyPr>
          <a:lstStyle/>
          <a:p>
            <a:pPr marL="1588" indent="-1588">
              <a:lnSpc>
                <a:spcPts val="2400"/>
              </a:lnSpc>
              <a:tabLst>
                <a:tab pos="360363" algn="l"/>
              </a:tabLst>
            </a:pPr>
            <a:r>
              <a:rPr lang="ja-JP" altLang="en-US" b="1" dirty="0">
                <a:latin typeface="Meiryo UI" panose="020B0604030504040204" pitchFamily="50" charset="-128"/>
                <a:ea typeface="Meiryo UI" panose="020B0604030504040204" pitchFamily="50" charset="-128"/>
              </a:rPr>
              <a:t>＜検討いただく上でのキーワード（事務局案）＞ </a:t>
            </a:r>
            <a:endParaRPr lang="en-US" altLang="ja-JP" b="1" dirty="0">
              <a:latin typeface="Meiryo UI" panose="020B0604030504040204" pitchFamily="50" charset="-128"/>
              <a:ea typeface="Meiryo UI" panose="020B0604030504040204" pitchFamily="50" charset="-128"/>
            </a:endParaRPr>
          </a:p>
          <a:p>
            <a:pPr marL="1588" indent="-1588">
              <a:lnSpc>
                <a:spcPts val="2400"/>
              </a:lnSpc>
              <a:tabLst>
                <a:tab pos="360363" algn="l"/>
              </a:tabLst>
            </a:pP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2050</a:t>
            </a:r>
            <a:r>
              <a:rPr lang="ja-JP" altLang="en-US" dirty="0">
                <a:latin typeface="Meiryo UI" panose="020B0604030504040204" pitchFamily="50" charset="-128"/>
                <a:ea typeface="Meiryo UI" panose="020B0604030504040204" pitchFamily="50" charset="-128"/>
              </a:rPr>
              <a:t>年までに脱炭素社会の実現</a:t>
            </a:r>
            <a:endParaRPr lang="en-US" altLang="ja-JP" dirty="0">
              <a:latin typeface="Meiryo UI" panose="020B0604030504040204" pitchFamily="50" charset="-128"/>
              <a:ea typeface="Meiryo UI" panose="020B0604030504040204" pitchFamily="50" charset="-128"/>
            </a:endParaRP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地球温暖化対策推進法の改正</a:t>
            </a:r>
            <a:endParaRPr lang="en-US" altLang="ja-JP" dirty="0">
              <a:latin typeface="Meiryo UI" panose="020B0604030504040204" pitchFamily="50" charset="-128"/>
              <a:ea typeface="Meiryo UI" panose="020B0604030504040204" pitchFamily="50" charset="-128"/>
            </a:endParaRP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大阪府地球温暖化対策実行計画</a:t>
            </a:r>
            <a:endParaRPr lang="en-US" altLang="ja-JP" dirty="0">
              <a:latin typeface="Meiryo UI" panose="020B0604030504040204" pitchFamily="50" charset="-128"/>
              <a:ea typeface="Meiryo UI" panose="020B0604030504040204" pitchFamily="50" charset="-128"/>
            </a:endParaRPr>
          </a:p>
          <a:p>
            <a:pPr marL="365125" indent="-365125">
              <a:lnSpc>
                <a:spcPts val="2400"/>
              </a:lnSpc>
              <a:tabLst>
                <a:tab pos="360363" algn="l"/>
              </a:tabLst>
            </a:pPr>
            <a:r>
              <a:rPr lang="ja-JP" altLang="en-US" dirty="0">
                <a:latin typeface="Meiryo UI" panose="020B0604030504040204" pitchFamily="50" charset="-128"/>
                <a:ea typeface="Meiryo UI" panose="020B0604030504040204" pitchFamily="50" charset="-128"/>
              </a:rPr>
              <a:t>□　温室効果ガスの削減目標</a:t>
            </a:r>
            <a:endParaRPr lang="en-US" altLang="ja-JP"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DEE4FE58-31BA-415F-93C6-B0FE9B73448A}"/>
              </a:ext>
            </a:extLst>
          </p:cNvPr>
          <p:cNvSpPr txBox="1"/>
          <p:nvPr/>
        </p:nvSpPr>
        <p:spPr>
          <a:xfrm>
            <a:off x="323529" y="2312689"/>
            <a:ext cx="8496944" cy="2124423"/>
          </a:xfrm>
          <a:prstGeom prst="rect">
            <a:avLst/>
          </a:prstGeom>
          <a:noFill/>
          <a:ln w="38100">
            <a:solidFill>
              <a:schemeClr val="tx1"/>
            </a:solidFill>
            <a:prstDash val="sysDash"/>
          </a:ln>
        </p:spPr>
        <p:txBody>
          <a:bodyPr wrap="square" rtlCol="0">
            <a:noAutofit/>
          </a:bodyPr>
          <a:lstStyle/>
          <a:p>
            <a:pPr>
              <a:spcBef>
                <a:spcPts val="60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主な論点</a:t>
            </a: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endParaRPr>
          </a:p>
          <a:p>
            <a:pPr marL="182563" indent="-182563">
              <a:spcBef>
                <a:spcPts val="600"/>
              </a:spcBef>
            </a:pPr>
            <a:r>
              <a:rPr lang="ja-JP" altLang="en-US" dirty="0">
                <a:latin typeface="Meiryo UI" panose="020B0604030504040204" pitchFamily="50" charset="-128"/>
                <a:ea typeface="Meiryo UI" panose="020B0604030504040204" pitchFamily="50" charset="-128"/>
              </a:rPr>
              <a:t>〇現行の府条例には「基本理念」は記載していない。国による法改正を踏まえ、 条例にも同様の基本理念を追加するかどうか。</a:t>
            </a:r>
            <a:endParaRPr lang="en-US" altLang="ja-JP" dirty="0">
              <a:latin typeface="Meiryo UI" panose="020B0604030504040204" pitchFamily="50" charset="-128"/>
              <a:ea typeface="Meiryo UI" panose="020B0604030504040204" pitchFamily="50" charset="-128"/>
            </a:endParaRPr>
          </a:p>
          <a:p>
            <a:pPr marL="182563" indent="-182563">
              <a:lnSpc>
                <a:spcPts val="1200"/>
              </a:lnSpc>
            </a:pPr>
            <a:endParaRPr lang="en-US" altLang="ja-JP" dirty="0">
              <a:latin typeface="Meiryo UI" panose="020B0604030504040204" pitchFamily="50" charset="-128"/>
              <a:ea typeface="Meiryo UI" panose="020B0604030504040204" pitchFamily="50" charset="-128"/>
            </a:endParaRPr>
          </a:p>
          <a:p>
            <a:pPr marL="274638" indent="-274638"/>
            <a:r>
              <a:rPr lang="ja-JP" altLang="en-US" dirty="0">
                <a:latin typeface="Meiryo UI" panose="020B0604030504040204" pitchFamily="50" charset="-128"/>
                <a:ea typeface="Meiryo UI" panose="020B0604030504040204" pitchFamily="50" charset="-128"/>
              </a:rPr>
              <a:t>　→国は、地球温暖化対策に関する政策の方向性が法律上に明記されることで、国の政策の継続性・予見可能性が高まるとともに、国民、地方公共団体、事業者などは、より確信を持って、地球温暖化対策の取組やイノベーションを加速できるようになることを期待</a:t>
            </a:r>
            <a:endParaRPr lang="en-US" altLang="ja-JP"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3CBD557-8C9D-4F1C-9A30-7A40B748B495}"/>
              </a:ext>
            </a:extLst>
          </p:cNvPr>
          <p:cNvSpPr txBox="1"/>
          <p:nvPr/>
        </p:nvSpPr>
        <p:spPr>
          <a:xfrm>
            <a:off x="323529" y="1108524"/>
            <a:ext cx="8496944" cy="952324"/>
          </a:xfrm>
          <a:prstGeom prst="rect">
            <a:avLst/>
          </a:prstGeom>
          <a:noFill/>
          <a:ln w="38100">
            <a:solidFill>
              <a:schemeClr val="tx1"/>
            </a:solidFill>
            <a:prstDash val="solid"/>
          </a:ln>
        </p:spPr>
        <p:txBody>
          <a:bodyPr wrap="square" rtlCol="0" anchor="ctr" anchorCtr="0">
            <a:noAutofit/>
          </a:bodyPr>
          <a:lstStyle/>
          <a:p>
            <a:pPr marL="92075" indent="-92075"/>
            <a:r>
              <a:rPr lang="ja-JP" altLang="en-US" dirty="0">
                <a:latin typeface="Meiryo UI" panose="020B0604030504040204" pitchFamily="50" charset="-128"/>
                <a:ea typeface="Meiryo UI" panose="020B0604030504040204" pitchFamily="50" charset="-128"/>
              </a:rPr>
              <a:t>○国において、地球温暖化対策推進法が改正され、</a:t>
            </a:r>
            <a:r>
              <a:rPr lang="ja-JP" altLang="en-US" b="1" u="sng" dirty="0">
                <a:latin typeface="Meiryo UI" panose="020B0604030504040204" pitchFamily="50" charset="-128"/>
                <a:ea typeface="Meiryo UI" panose="020B0604030504040204" pitchFamily="50" charset="-128"/>
              </a:rPr>
              <a:t>「</a:t>
            </a:r>
            <a:r>
              <a:rPr lang="en-US" altLang="ja-JP" b="1" u="sng" dirty="0">
                <a:latin typeface="Meiryo UI" panose="020B0604030504040204" pitchFamily="50" charset="-128"/>
                <a:ea typeface="Meiryo UI" panose="020B0604030504040204" pitchFamily="50" charset="-128"/>
              </a:rPr>
              <a:t>2050</a:t>
            </a:r>
            <a:r>
              <a:rPr lang="ja-JP" altLang="en-US" b="1" u="sng" dirty="0">
                <a:latin typeface="Meiryo UI" panose="020B0604030504040204" pitchFamily="50" charset="-128"/>
                <a:ea typeface="Meiryo UI" panose="020B0604030504040204" pitchFamily="50" charset="-128"/>
              </a:rPr>
              <a:t>年までの脱炭素社会の実現」が基本理念</a:t>
            </a:r>
            <a:r>
              <a:rPr lang="ja-JP" altLang="en-US" dirty="0">
                <a:latin typeface="Meiryo UI" panose="020B0604030504040204" pitchFamily="50" charset="-128"/>
                <a:ea typeface="Meiryo UI" panose="020B0604030504040204" pitchFamily="50" charset="-128"/>
              </a:rPr>
              <a:t>に定義された。府条例における対応についてはどうするか。</a:t>
            </a:r>
            <a:endParaRPr lang="en-US" altLang="ja-JP"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制度のあり方検討にあたっての論点整理等</a:t>
            </a:r>
          </a:p>
        </p:txBody>
      </p:sp>
      <p:sp>
        <p:nvSpPr>
          <p:cNvPr id="17" name="テキスト ボックス 16">
            <a:extLst>
              <a:ext uri="{FF2B5EF4-FFF2-40B4-BE49-F238E27FC236}">
                <a16:creationId xmlns:a16="http://schemas.microsoft.com/office/drawing/2014/main" id="{C1FCB75F-C5AF-4B2B-A733-E3B137CD4B3E}"/>
              </a:ext>
            </a:extLst>
          </p:cNvPr>
          <p:cNvSpPr txBox="1"/>
          <p:nvPr/>
        </p:nvSpPr>
        <p:spPr>
          <a:xfrm>
            <a:off x="181684" y="476999"/>
            <a:ext cx="8782804" cy="461152"/>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その他の検討事項について</a:t>
            </a:r>
          </a:p>
        </p:txBody>
      </p:sp>
      <p:sp>
        <p:nvSpPr>
          <p:cNvPr id="10" name="正方形/長方形 9">
            <a:extLst>
              <a:ext uri="{FF2B5EF4-FFF2-40B4-BE49-F238E27FC236}">
                <a16:creationId xmlns:a16="http://schemas.microsoft.com/office/drawing/2014/main" id="{466E1240-A2E2-4F8F-BB27-BCCAEB53E9E6}"/>
              </a:ext>
            </a:extLst>
          </p:cNvPr>
          <p:cNvSpPr/>
          <p:nvPr/>
        </p:nvSpPr>
        <p:spPr>
          <a:xfrm>
            <a:off x="5580112" y="4646969"/>
            <a:ext cx="3240361" cy="2062103"/>
          </a:xfrm>
          <a:prstGeom prst="rect">
            <a:avLst/>
          </a:prstGeom>
          <a:ln>
            <a:solidFill>
              <a:schemeClr val="tx1"/>
            </a:solidFill>
            <a:prstDash val="dash"/>
          </a:ln>
        </p:spPr>
        <p:txBody>
          <a:bodyPr wrap="square">
            <a:spAutoFit/>
          </a:bodyPr>
          <a:lstStyle/>
          <a:p>
            <a:r>
              <a:rPr lang="ja-JP" altLang="en-US" sz="1600" dirty="0">
                <a:latin typeface="Meiryo UI" panose="020B0604030504040204" pitchFamily="50" charset="-128"/>
                <a:ea typeface="Meiryo UI" panose="020B0604030504040204" pitchFamily="50" charset="-128"/>
              </a:rPr>
              <a:t>＜条例制度に係る参考情報＞</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5/26</a:t>
            </a:r>
            <a:r>
              <a:rPr lang="ja-JP" altLang="en-US" sz="1600" dirty="0">
                <a:latin typeface="Meiryo UI" panose="020B0604030504040204" pitchFamily="50" charset="-128"/>
                <a:ea typeface="Meiryo UI" panose="020B0604030504040204" pitchFamily="50" charset="-128"/>
              </a:rPr>
              <a:t> 地球温暖化対策推進法の一部改正案が成立。 </a:t>
            </a:r>
            <a:r>
              <a:rPr lang="en-US" altLang="ja-JP" sz="1600" dirty="0">
                <a:latin typeface="Meiryo UI" panose="020B0604030504040204" pitchFamily="50" charset="-128"/>
                <a:ea typeface="Meiryo UI" panose="020B0604030504040204" pitchFamily="50" charset="-128"/>
              </a:rPr>
              <a:t>2050</a:t>
            </a:r>
            <a:r>
              <a:rPr lang="ja-JP" altLang="en-US" sz="1600" dirty="0">
                <a:latin typeface="Meiryo UI" panose="020B0604030504040204" pitchFamily="50" charset="-128"/>
                <a:ea typeface="Meiryo UI" panose="020B0604030504040204" pitchFamily="50" charset="-128"/>
              </a:rPr>
              <a:t>年までの脱炭素社会の実現を基本理念に。</a:t>
            </a:r>
            <a:endParaRPr lang="en-US" altLang="ja-JP" sz="1600" dirty="0">
              <a:latin typeface="Meiryo UI" panose="020B0604030504040204" pitchFamily="50" charset="-128"/>
              <a:ea typeface="Meiryo UI" panose="020B0604030504040204" pitchFamily="50" charset="-128"/>
            </a:endParaRPr>
          </a:p>
          <a:p>
            <a:pPr marL="80963" indent="-80963"/>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2050</a:t>
            </a:r>
            <a:r>
              <a:rPr lang="ja-JP" altLang="en-US" sz="1600" dirty="0">
                <a:latin typeface="Meiryo UI" panose="020B0604030504040204" pitchFamily="50" charset="-128"/>
                <a:ea typeface="Meiryo UI" panose="020B0604030504040204" pitchFamily="50" charset="-128"/>
              </a:rPr>
              <a:t>年カーボンニュートラルを条例に位置付けている自治体</a:t>
            </a:r>
            <a:endParaRPr lang="en-US" altLang="ja-JP" sz="1600" dirty="0">
              <a:latin typeface="Meiryo UI" panose="020B0604030504040204" pitchFamily="50" charset="-128"/>
              <a:ea typeface="Meiryo UI" panose="020B0604030504040204" pitchFamily="50" charset="-128"/>
            </a:endParaRPr>
          </a:p>
          <a:p>
            <a:pPr marL="179388" indent="-84138"/>
            <a:r>
              <a:rPr lang="ja-JP" altLang="en-US" sz="1600" dirty="0">
                <a:latin typeface="Meiryo UI" panose="020B0604030504040204" pitchFamily="50" charset="-128"/>
                <a:ea typeface="Meiryo UI" panose="020B0604030504040204" pitchFamily="50" charset="-128"/>
              </a:rPr>
              <a:t>→長野県、徳島県、京都府、京都市、岐阜県、妙高市など</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7462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今後の地球温暖化対策について</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476999"/>
            <a:ext cx="8782804" cy="138499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■大阪府地球温暖化対策実行計画の概要</a:t>
            </a:r>
            <a:r>
              <a:rPr lang="ja-JP" altLang="en-US" dirty="0">
                <a:latin typeface="Meiryo UI" panose="020B0604030504040204" pitchFamily="50" charset="-128"/>
                <a:ea typeface="Meiryo UI" panose="020B0604030504040204" pitchFamily="50" charset="-128"/>
              </a:rPr>
              <a:t>（基本的な考え方）</a:t>
            </a:r>
            <a:endParaRPr lang="en-US" altLang="ja-JP"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大阪府では、「</a:t>
            </a:r>
            <a:r>
              <a:rPr lang="en-US" altLang="ja-JP" dirty="0">
                <a:latin typeface="Meiryo UI" panose="020B0604030504040204" pitchFamily="50" charset="-128"/>
                <a:ea typeface="Meiryo UI" panose="020B0604030504040204" pitchFamily="50" charset="-128"/>
              </a:rPr>
              <a:t>2050</a:t>
            </a:r>
            <a:r>
              <a:rPr lang="ja-JP" altLang="en-US" dirty="0">
                <a:latin typeface="Meiryo UI" panose="020B0604030504040204" pitchFamily="50" charset="-128"/>
                <a:ea typeface="Meiryo UI" panose="020B0604030504040204" pitchFamily="50" charset="-128"/>
              </a:rPr>
              <a:t>年二酸化炭素排出量実質ゼロ」をめざし、</a:t>
            </a:r>
            <a:r>
              <a:rPr lang="en-US" altLang="ja-JP" dirty="0">
                <a:latin typeface="Meiryo UI" panose="020B0604030504040204" pitchFamily="50" charset="-128"/>
                <a:ea typeface="Meiryo UI" panose="020B0604030504040204" pitchFamily="50" charset="-128"/>
              </a:rPr>
              <a:t>2030</a:t>
            </a:r>
            <a:r>
              <a:rPr lang="ja-JP" altLang="en-US" dirty="0">
                <a:latin typeface="Meiryo UI" panose="020B0604030504040204" pitchFamily="50" charset="-128"/>
                <a:ea typeface="Meiryo UI" panose="020B0604030504040204" pitchFamily="50" charset="-128"/>
              </a:rPr>
              <a:t>年度の温室効果ガス排出量を</a:t>
            </a:r>
            <a:r>
              <a:rPr lang="en-US" altLang="ja-JP" dirty="0">
                <a:latin typeface="Meiryo UI" panose="020B0604030504040204" pitchFamily="50" charset="-128"/>
                <a:ea typeface="Meiryo UI" panose="020B0604030504040204" pitchFamily="50" charset="-128"/>
              </a:rPr>
              <a:t>2013</a:t>
            </a:r>
            <a:r>
              <a:rPr lang="ja-JP" altLang="en-US" dirty="0">
                <a:latin typeface="Meiryo UI" panose="020B0604030504040204" pitchFamily="50" charset="-128"/>
                <a:ea typeface="Meiryo UI" panose="020B0604030504040204" pitchFamily="50" charset="-128"/>
              </a:rPr>
              <a:t>年度比で</a:t>
            </a:r>
            <a:r>
              <a:rPr lang="en-US" altLang="ja-JP" dirty="0">
                <a:latin typeface="Meiryo UI" panose="020B0604030504040204" pitchFamily="50" charset="-128"/>
                <a:ea typeface="Meiryo UI" panose="020B0604030504040204" pitchFamily="50" charset="-128"/>
              </a:rPr>
              <a:t>40</a:t>
            </a:r>
            <a:r>
              <a:rPr lang="ja-JP" altLang="en-US" dirty="0">
                <a:latin typeface="Meiryo UI" panose="020B0604030504040204" pitchFamily="50" charset="-128"/>
                <a:ea typeface="Meiryo UI" panose="020B0604030504040204" pitchFamily="50" charset="-128"/>
              </a:rPr>
              <a:t>％削減する目標を掲げた「大阪府地球温暖化対策実行計画」を</a:t>
            </a:r>
            <a:r>
              <a:rPr lang="en-US" altLang="ja-JP" dirty="0">
                <a:latin typeface="Meiryo UI" panose="020B0604030504040204" pitchFamily="50" charset="-128"/>
                <a:ea typeface="Meiryo UI" panose="020B0604030504040204" pitchFamily="50" charset="-128"/>
              </a:rPr>
              <a:t>2021</a:t>
            </a:r>
            <a:r>
              <a:rPr lang="ja-JP" altLang="en-US" dirty="0">
                <a:latin typeface="Meiryo UI" panose="020B0604030504040204" pitchFamily="50" charset="-128"/>
                <a:ea typeface="Meiryo UI" panose="020B0604030504040204" pitchFamily="50" charset="-128"/>
              </a:rPr>
              <a:t>年３月に策定</a:t>
            </a:r>
          </a:p>
        </p:txBody>
      </p:sp>
      <p:sp>
        <p:nvSpPr>
          <p:cNvPr id="12" name="正方形/長方形 11">
            <a:extLst>
              <a:ext uri="{FF2B5EF4-FFF2-40B4-BE49-F238E27FC236}">
                <a16:creationId xmlns:a16="http://schemas.microsoft.com/office/drawing/2014/main" id="{135817CC-39AB-4AAA-8D8C-E52454588AAA}"/>
              </a:ext>
            </a:extLst>
          </p:cNvPr>
          <p:cNvSpPr/>
          <p:nvPr/>
        </p:nvSpPr>
        <p:spPr>
          <a:xfrm>
            <a:off x="323528" y="1988839"/>
            <a:ext cx="8496943" cy="4608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p:cNvGrpSpPr>
            <a:grpSpLocks noChangeAspect="1"/>
          </p:cNvGrpSpPr>
          <p:nvPr/>
        </p:nvGrpSpPr>
        <p:grpSpPr>
          <a:xfrm>
            <a:off x="3938650" y="2276872"/>
            <a:ext cx="4940703" cy="3633422"/>
            <a:chOff x="4676729" y="1834791"/>
            <a:chExt cx="4011213" cy="2949870"/>
          </a:xfrm>
        </p:grpSpPr>
        <p:sp>
          <p:nvSpPr>
            <p:cNvPr id="14" name="正方形/長方形 13"/>
            <p:cNvSpPr/>
            <p:nvPr/>
          </p:nvSpPr>
          <p:spPr>
            <a:xfrm>
              <a:off x="4676729" y="4538440"/>
              <a:ext cx="4011213" cy="246221"/>
            </a:xfrm>
            <a:prstGeom prst="rect">
              <a:avLst/>
            </a:prstGeom>
          </p:spPr>
          <p:txBody>
            <a:bodyPr wrap="square">
              <a:spAutoFit/>
            </a:bodyPr>
            <a:lstStyle/>
            <a:p>
              <a:pPr algn="ct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年二酸化炭素排出量実質ゼロに向けたアプローチ（概念図）</a:t>
              </a:r>
            </a:p>
          </p:txBody>
        </p:sp>
        <p:pic>
          <p:nvPicPr>
            <p:cNvPr id="15" name="図 14"/>
            <p:cNvPicPr>
              <a:picLocks noChangeAspect="1"/>
            </p:cNvPicPr>
            <p:nvPr/>
          </p:nvPicPr>
          <p:blipFill>
            <a:blip r:embed="rId3"/>
            <a:stretch>
              <a:fillRect/>
            </a:stretch>
          </p:blipFill>
          <p:spPr>
            <a:xfrm>
              <a:off x="4691809" y="1834791"/>
              <a:ext cx="3912508" cy="2730269"/>
            </a:xfrm>
            <a:prstGeom prst="rect">
              <a:avLst/>
            </a:prstGeom>
          </p:spPr>
        </p:pic>
      </p:grpSp>
      <p:sp>
        <p:nvSpPr>
          <p:cNvPr id="19" name="正方形/長方形 18"/>
          <p:cNvSpPr/>
          <p:nvPr/>
        </p:nvSpPr>
        <p:spPr>
          <a:xfrm>
            <a:off x="382410" y="2124139"/>
            <a:ext cx="6205814" cy="4401205"/>
          </a:xfrm>
          <a:prstGeom prst="rect">
            <a:avLst/>
          </a:prstGeom>
        </p:spPr>
        <p:txBody>
          <a:bodyPr wrap="square">
            <a:spAutoFit/>
          </a:bodyPr>
          <a:lstStyle/>
          <a:p>
            <a:pPr>
              <a:lnSpc>
                <a:spcPts val="2400"/>
              </a:lnSpc>
            </a:pPr>
            <a:r>
              <a:rPr lang="ja-JP" altLang="en-US"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b="1" u="sng" dirty="0">
                <a:latin typeface="Meiryo UI" panose="020B0604030504040204" pitchFamily="50" charset="-128"/>
                <a:ea typeface="Meiryo UI" panose="020B0604030504040204" pitchFamily="50" charset="-128"/>
                <a:cs typeface="Meiryo UI" panose="020B0604030504040204" pitchFamily="50" charset="-128"/>
              </a:rPr>
              <a:t>年に向けた対策の基本的な考え方</a:t>
            </a:r>
            <a:endParaRPr lang="en-US" altLang="ja-JP" b="1" u="sng"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200"/>
              </a:lnSpc>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が社会に根付くよう、意識改革・</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行動喚起</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2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これまで以上の省エネ・省資源</a:t>
            </a:r>
            <a:r>
              <a:rPr lang="ja-JP" altLang="en-US" dirty="0">
                <a:latin typeface="Meiryo UI" panose="020B0604030504040204" pitchFamily="50" charset="-128"/>
                <a:ea typeface="Meiryo UI" panose="020B0604030504040204" pitchFamily="50" charset="-128"/>
                <a:cs typeface="Meiryo UI" panose="020B0604030504040204" pitchFamily="50" charset="-128"/>
              </a:rPr>
              <a:t>を</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推進</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200"/>
              </a:lnSpc>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再生可能エネルギー（再エネ）</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など、同じエネルギーを利用するに</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しても</a:t>
            </a:r>
            <a:r>
              <a:rPr lang="en-US" altLang="ja-JP" dirty="0">
                <a:latin typeface="Meiryo UI" panose="020B0604030504040204" pitchFamily="50" charset="-128"/>
                <a:ea typeface="Meiryo UI" panose="020B0604030504040204" pitchFamily="50" charset="-128"/>
                <a:cs typeface="Meiryo UI" panose="020B0604030504040204" pitchFamily="50" charset="-128"/>
              </a:rPr>
              <a:t>CO</a:t>
            </a:r>
            <a:r>
              <a:rPr lang="en-US" altLang="ja-JP" baseline="-20000"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err="1">
                <a:latin typeface="Meiryo UI" panose="020B0604030504040204" pitchFamily="50" charset="-128"/>
                <a:ea typeface="Meiryo UI" panose="020B0604030504040204" pitchFamily="50" charset="-128"/>
                <a:cs typeface="Meiryo UI" panose="020B0604030504040204" pitchFamily="50" charset="-128"/>
              </a:rPr>
              <a:t>の排</a:t>
            </a:r>
            <a:r>
              <a:rPr lang="ja-JP" altLang="en-US" dirty="0">
                <a:latin typeface="Meiryo UI" panose="020B0604030504040204" pitchFamily="50" charset="-128"/>
                <a:ea typeface="Meiryo UI" panose="020B0604030504040204" pitchFamily="50" charset="-128"/>
                <a:cs typeface="Meiryo UI" panose="020B0604030504040204" pitchFamily="50" charset="-128"/>
              </a:rPr>
              <a:t>出が少なくなる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選択を促進</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・既に現れている、もしくは将来影響が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現れると予測される気候変動影響に対する適応策を推進</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2387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今後の地球温暖化対策について</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
        <p:nvSpPr>
          <p:cNvPr id="12" name="正方形/長方形 11">
            <a:extLst>
              <a:ext uri="{FF2B5EF4-FFF2-40B4-BE49-F238E27FC236}">
                <a16:creationId xmlns:a16="http://schemas.microsoft.com/office/drawing/2014/main" id="{135817CC-39AB-4AAA-8D8C-E52454588AAA}"/>
              </a:ext>
            </a:extLst>
          </p:cNvPr>
          <p:cNvSpPr/>
          <p:nvPr/>
        </p:nvSpPr>
        <p:spPr>
          <a:xfrm>
            <a:off x="323528" y="1844825"/>
            <a:ext cx="8496943" cy="4752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79003" y="1979548"/>
            <a:ext cx="4207140" cy="369332"/>
          </a:xfrm>
          <a:prstGeom prst="rect">
            <a:avLst/>
          </a:prstGeom>
        </p:spPr>
        <p:txBody>
          <a:bodyPr wrap="square">
            <a:spAutoFit/>
          </a:bodyPr>
          <a:lstStyle/>
          <a:p>
            <a:pPr marL="163513" indent="-136525"/>
            <a:r>
              <a:rPr lang="ja-JP" altLang="en-US"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b="1" u="sng" dirty="0">
                <a:latin typeface="Meiryo UI" panose="020B0604030504040204" pitchFamily="50" charset="-128"/>
                <a:ea typeface="Meiryo UI" panose="020B0604030504040204" pitchFamily="50" charset="-128"/>
                <a:cs typeface="Meiryo UI" panose="020B0604030504040204" pitchFamily="50" charset="-128"/>
              </a:rPr>
              <a:t>年に向けた排出削減目標等</a:t>
            </a:r>
            <a:endParaRPr lang="en-US" altLang="ja-JP"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11560" y="2462416"/>
            <a:ext cx="7992888" cy="721256"/>
          </a:xfrm>
          <a:prstGeom prst="roundRect">
            <a:avLst>
              <a:gd name="adj" fmla="val 16767"/>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2400"/>
              </a:lnSpc>
            </a:pP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＜削減目標＞</a:t>
            </a:r>
            <a:r>
              <a:rPr lang="en-US" altLang="ja-JP"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endParaRPr lang="en-US" altLang="ja-JP"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角丸四角形 16"/>
          <p:cNvSpPr/>
          <p:nvPr/>
        </p:nvSpPr>
        <p:spPr>
          <a:xfrm>
            <a:off x="611560" y="3282827"/>
            <a:ext cx="7992888" cy="1024650"/>
          </a:xfrm>
          <a:prstGeom prst="roundRect">
            <a:avLst>
              <a:gd name="adj" fmla="val 11940"/>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2400"/>
              </a:lnSpc>
            </a:pP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＜管理指標＞</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エネルギー消費量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438PJ</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605PJ </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電気の排出係数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0.33kg-CO2/kWh </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0.513 kg-CO2/kWh </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角丸四角形 17"/>
          <p:cNvSpPr/>
          <p:nvPr/>
        </p:nvSpPr>
        <p:spPr>
          <a:xfrm>
            <a:off x="613792" y="4406632"/>
            <a:ext cx="7990656" cy="1974066"/>
          </a:xfrm>
          <a:prstGeom prst="roundRect">
            <a:avLst>
              <a:gd name="adj" fmla="val 8009"/>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2400"/>
              </a:lnSpc>
            </a:pPr>
            <a:r>
              <a:rPr lang="ja-JP" altLang="en-US"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＜主な取組指標＞</a:t>
            </a:r>
            <a:r>
              <a:rPr lang="en-US" altLang="ja-JP" sz="14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事業者の脱炭素化（再エネの利用拡大を含む。）に関するもの</a:t>
            </a:r>
            <a:endParaRPr lang="en-US" altLang="ja-JP" sz="1400"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・特定事業者の温室効果ガス排出量：</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1,366</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t-CO2</a:t>
            </a: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2,032</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t-CO2</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・自立・分散型エネルギー導入量　　　：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250</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以上</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2019</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185.1</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2400"/>
              </a:lnSpc>
            </a:pP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・電力需要量に占める再エネ利用率　：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2018</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spc="-3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D85538E7-BE6B-4352-89F6-B699CAA961EB}"/>
              </a:ext>
            </a:extLst>
          </p:cNvPr>
          <p:cNvSpPr txBox="1"/>
          <p:nvPr/>
        </p:nvSpPr>
        <p:spPr>
          <a:xfrm>
            <a:off x="181684" y="476672"/>
            <a:ext cx="8782804" cy="1107996"/>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rPr>
              <a:t>■大阪府地球温暖化対策実行計画の概要</a:t>
            </a:r>
            <a:r>
              <a:rPr lang="ja-JP" altLang="en-US" dirty="0">
                <a:latin typeface="Meiryo UI" panose="020B0604030504040204" pitchFamily="50" charset="-128"/>
                <a:ea typeface="Meiryo UI" panose="020B0604030504040204" pitchFamily="50" charset="-128"/>
              </a:rPr>
              <a:t>（削減目標等）</a:t>
            </a:r>
            <a:endParaRPr lang="en-US" altLang="ja-JP"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計画においては、削減目標を設定するとともに、削減目標に大きな影響を与えるものを管理指標として、排出量と密接に関係するものを取組指標として、それぞれ設定</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2736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事業者の取組みを促進するための制度の現状・課題</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476999"/>
            <a:ext cx="8782804" cy="3785652"/>
          </a:xfrm>
          <a:prstGeom prst="rect">
            <a:avLst/>
          </a:prstGeom>
          <a:noFill/>
        </p:spPr>
        <p:txBody>
          <a:bodyPr wrap="square" rtlCol="0">
            <a:spAutoFit/>
          </a:bodyPr>
          <a:lstStyle/>
          <a:p>
            <a:pPr marL="177800" indent="-177800">
              <a:lnSpc>
                <a:spcPts val="32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○実行計画に掲げる削減目標の達成に向けては、あらゆる主体が一体となって取り組むことが不可欠。</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事業者においても、脱炭素化に向けた取組みを加速させていくことが重要</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であり、実行計画に掲げる具体的な取組みを推進する必要がある。</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800"/>
              </a:lnSpc>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latin typeface="Meiryo UI" panose="020B0604030504040204" pitchFamily="50" charset="-128"/>
                <a:ea typeface="Meiryo UI" panose="020B0604030504040204" pitchFamily="50" charset="-128"/>
                <a:cs typeface="Meiryo UI" panose="020B0604030504040204" pitchFamily="50" charset="-128"/>
              </a:rPr>
              <a:t>◆「事業者」について</a:t>
            </a:r>
            <a:endParaRPr lang="en-US" altLang="ja-JP" b="1" u="sng"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「事業者」については、エネルギーの供給側及び需要側の事業者を対象として考える。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2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供給側・・・電気事業法に基づく小売電気事業者等</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需要側・・・大阪府温暖化防止条例に基づく特定事業者のほか、中小事業者も含む</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（同条例に基づく一定規模以上の自動車を使用する事業者については、別途審議案件により検討）</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2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latin typeface="Meiryo UI" panose="020B0604030504040204" pitchFamily="50" charset="-128"/>
                <a:ea typeface="Meiryo UI" panose="020B0604030504040204" pitchFamily="50" charset="-128"/>
                <a:cs typeface="Meiryo UI" panose="020B0604030504040204" pitchFamily="50" charset="-128"/>
              </a:rPr>
              <a:t>◆実行計画に掲げる具体的な取組み</a:t>
            </a:r>
            <a:endParaRPr lang="en-US" altLang="ja-JP"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95536" y="4149080"/>
            <a:ext cx="8352928" cy="1402294"/>
          </a:xfrm>
          <a:prstGeom prst="roundRect">
            <a:avLst>
              <a:gd name="adj" fmla="val 16767"/>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18000" rIns="36000" bIns="18000" numCol="1" spcCol="0" rtlCol="0" fromWordArt="0" anchor="t" anchorCtr="0" forceAA="0" compatLnSpc="1">
            <a:prstTxWarp prst="textNoShape">
              <a:avLst/>
            </a:prstTxWarp>
            <a:spAutoFit/>
          </a:bodyPr>
          <a:lstStyle/>
          <a:p>
            <a:pPr marL="342900" indent="-342900">
              <a:lnSpc>
                <a:spcPts val="2400"/>
              </a:lnSpc>
              <a:buAutoNum type="arabicParenBoth"/>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小売電気事業者等の電力販売量・再エネ導入量等に関する新たな計画書・報告書制度の創設・運用</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制度の創設により、府域における再エネ供給</a:t>
            </a:r>
            <a:r>
              <a:rPr lang="en-US" altLang="ja-JP"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a:t>
            </a:r>
            <a:r>
              <a:rPr lang="en-US" altLang="ja-JP"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の拡大を促すことで、</a:t>
            </a:r>
            <a:r>
              <a:rPr lang="en-US" altLang="ja-JP"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排出の少ないエネルギーの選択</a:t>
            </a:r>
            <a:r>
              <a:rPr lang="en-US" altLang="ja-JP"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府域全体での電気の排出係数の低減</a:t>
            </a:r>
            <a:r>
              <a:rPr lang="en-US" altLang="ja-JP"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の機会を拡大する。</a:t>
            </a:r>
          </a:p>
        </p:txBody>
      </p:sp>
      <p:sp>
        <p:nvSpPr>
          <p:cNvPr id="17" name="角丸四角形 16"/>
          <p:cNvSpPr/>
          <p:nvPr/>
        </p:nvSpPr>
        <p:spPr>
          <a:xfrm>
            <a:off x="395536" y="5607585"/>
            <a:ext cx="8352928" cy="1061775"/>
          </a:xfrm>
          <a:prstGeom prst="roundRect">
            <a:avLst>
              <a:gd name="adj" fmla="val 16767"/>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18000" rIns="36000" bIns="18000" numCol="1" spcCol="0" rtlCol="0" fromWordArt="0" anchor="t" anchorCtr="0" forceAA="0" compatLnSpc="1">
            <a:prstTxWarp prst="textNoShape">
              <a:avLst/>
            </a:prstTxWarp>
            <a:spAutoFit/>
          </a:bodyPr>
          <a:lstStyle/>
          <a:p>
            <a:pPr marL="177800" indent="-177800">
              <a:lnSpc>
                <a:spcPts val="2400"/>
              </a:lnSpc>
            </a:pP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府域の排出量の多くを占める温暖化防止条例に基づく特定事業者に対する届出制度の強化による</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削減の推進</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制度の見直しにより、特定事業者による意欲的な排出削減を促す。</a:t>
            </a:r>
          </a:p>
        </p:txBody>
      </p:sp>
    </p:spTree>
    <p:extLst>
      <p:ext uri="{BB962C8B-B14F-4D97-AF65-F5344CB8AC3E}">
        <p14:creationId xmlns:p14="http://schemas.microsoft.com/office/powerpoint/2010/main" val="392451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事業者の取組みを促進するための制度の現状・課題</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476999"/>
            <a:ext cx="8782804" cy="6145272"/>
          </a:xfrm>
          <a:prstGeom prst="rect">
            <a:avLst/>
          </a:prstGeom>
          <a:noFill/>
        </p:spPr>
        <p:txBody>
          <a:bodyPr wrap="square" rtlCol="0">
            <a:spAutoFit/>
          </a:bodyPr>
          <a:lstStyle/>
          <a:p>
            <a:pPr marL="533400" indent="-533400">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小売電気事業者等の電力販売量・再エネ導入量等に関する新たな計画書・報告書制度の創設・運用について</a:t>
            </a:r>
          </a:p>
          <a:p>
            <a:pPr marL="177800" indent="-177800">
              <a:lnSpc>
                <a:spcPts val="2400"/>
              </a:lnSpc>
            </a:pP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◆「小売電気事業者等」について</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府の区域内にエネルギーを供給</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電気の小売供給を行う</a:t>
            </a:r>
            <a:r>
              <a:rPr lang="en-US" altLang="ja-JP"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事業者</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（電気事業法（昭和</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39</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年法律第</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号）第２条第１項第３号に規定する小売電気事業者及び同項第９号に規定する一般送配電事業者）</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◆電力の全面自由化</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年４月以降、電気</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の小売業への参入が全面</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自由化され、家庭や商店</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を含むすべての消費者が、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電力会社や料金メニュー</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を自由に選択できるように</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なっている。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→関西エリアでの新電力の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シェア率は約</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2020.9</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月現在）</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新電力シェ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0195" y="2852936"/>
            <a:ext cx="6208309" cy="3607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820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事業者の取組みを促進するための制度の現状・課題</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6</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441325" indent="-4413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小売電気事業者等の電力販売量・再エネ導入量等に関する新たな計画書・報告書制度の創設・運用について</a:t>
            </a:r>
          </a:p>
        </p:txBody>
      </p:sp>
      <p:grpSp>
        <p:nvGrpSpPr>
          <p:cNvPr id="2" name="グループ化 1">
            <a:extLst>
              <a:ext uri="{FF2B5EF4-FFF2-40B4-BE49-F238E27FC236}">
                <a16:creationId xmlns:a16="http://schemas.microsoft.com/office/drawing/2014/main" id="{1052D62D-4F0B-41BE-8DCA-D027A25B56F3}"/>
              </a:ext>
            </a:extLst>
          </p:cNvPr>
          <p:cNvGrpSpPr/>
          <p:nvPr/>
        </p:nvGrpSpPr>
        <p:grpSpPr>
          <a:xfrm>
            <a:off x="5298654" y="1736988"/>
            <a:ext cx="3780822" cy="2340084"/>
            <a:chOff x="5298654" y="1556792"/>
            <a:chExt cx="3780822" cy="2340084"/>
          </a:xfrm>
        </p:grpSpPr>
        <p:sp>
          <p:nvSpPr>
            <p:cNvPr id="8" name="正方形/長方形 7"/>
            <p:cNvSpPr/>
            <p:nvPr/>
          </p:nvSpPr>
          <p:spPr>
            <a:xfrm>
              <a:off x="5571631" y="3635266"/>
              <a:ext cx="3276686" cy="261610"/>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小売電気事業者へのアンケート調査による把握率</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p:cNvPicPr>
              <a:picLocks noChangeAspect="1"/>
            </p:cNvPicPr>
            <p:nvPr/>
          </p:nvPicPr>
          <p:blipFill>
            <a:blip r:embed="rId3">
              <a:clrChange>
                <a:clrFrom>
                  <a:srgbClr val="FFFFFF"/>
                </a:clrFrom>
                <a:clrTo>
                  <a:srgbClr val="FFFFFF">
                    <a:alpha val="0"/>
                  </a:srgbClr>
                </a:clrTo>
              </a:clrChange>
            </a:blip>
            <a:stretch>
              <a:fillRect/>
            </a:stretch>
          </p:blipFill>
          <p:spPr>
            <a:xfrm>
              <a:off x="5298654" y="1556792"/>
              <a:ext cx="3780822" cy="2013486"/>
            </a:xfrm>
            <a:prstGeom prst="rect">
              <a:avLst/>
            </a:prstGeom>
          </p:spPr>
        </p:pic>
      </p:grpSp>
      <p:sp>
        <p:nvSpPr>
          <p:cNvPr id="12" name="正方形/長方形 11">
            <a:extLst>
              <a:ext uri="{FF2B5EF4-FFF2-40B4-BE49-F238E27FC236}">
                <a16:creationId xmlns:a16="http://schemas.microsoft.com/office/drawing/2014/main" id="{135817CC-39AB-4AAA-8D8C-E52454588AAA}"/>
              </a:ext>
            </a:extLst>
          </p:cNvPr>
          <p:cNvSpPr/>
          <p:nvPr/>
        </p:nvSpPr>
        <p:spPr>
          <a:xfrm>
            <a:off x="323528" y="1556792"/>
            <a:ext cx="4896544" cy="3312000"/>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・電気の排出係数は、小売電気事業者等への任意のアンケート調査により把握しているが、年々把握率が低下しており、事業者へのヒアリングによると、今後さらに把握が困難となる見込み</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6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・再エネ導入量は、現状は調査等を行っていないが、電気の排出係数と併せた調査となるため、同様の課題が見込まれる。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ts val="600"/>
              </a:lnSpc>
            </a:pP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・需要側の再エネ選択が進むためには、供給側の再エネメニューの充実及び積極的な発信も求められる。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 3"/>
          <p:cNvSpPr/>
          <p:nvPr/>
        </p:nvSpPr>
        <p:spPr>
          <a:xfrm>
            <a:off x="323528" y="5085184"/>
            <a:ext cx="8352928" cy="1584176"/>
          </a:xfrm>
          <a:prstGeom prst="roundRect">
            <a:avLst>
              <a:gd name="adj" fmla="val 1281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○電気の排出係数・再エネ導入量を確実に把握する仕組みが必要ではないか。</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○電気の需要側だけでなく、供給側</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電気の小売供給</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においても再エネの導入を拡大する取組みが必要ではないか。</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9253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事業者の取組みを促進するための制度の現状・課題</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7</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476999"/>
            <a:ext cx="8782804" cy="4421339"/>
          </a:xfrm>
          <a:prstGeom prst="rect">
            <a:avLst/>
          </a:prstGeom>
          <a:noFill/>
        </p:spPr>
        <p:txBody>
          <a:bodyPr wrap="square" rtlCol="0">
            <a:spAutoFit/>
          </a:bodyPr>
          <a:lstStyle/>
          <a:p>
            <a:pPr marL="365125" indent="-3651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府域の排出量の多くを占める温暖化防止条例に基づく特定事業者に対する届出制度の強化による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a:p>
            <a:pPr marL="177800" indent="-177800">
              <a:lnSpc>
                <a:spcPts val="2400"/>
              </a:lnSpc>
            </a:pPr>
            <a:endPar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◆大阪府温暖化防止条例に基づく対策計画書・実績報告書制度について</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エネルギーの使用量が相当程度多い者（特定事業者）は、温室効果ガスの排出削減目標と、温室効果ガスの排出や人工排熱の抑制、電気の需要の平準化に府が指定した重点対策を盛り込んだ</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年間の計画（対策計画書）を作成し、毎年実績報告書を提出</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・温室効果ガス削減目標は、３年で</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％以上の排出削減</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排出量又は原単位</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を目安</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・計画期間の最終年度の実績報告をもとに、</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年間の重点対策の取組・削減状況を評価</a:t>
            </a:r>
          </a:p>
          <a:p>
            <a:pPr marL="274638" indent="-274638">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・電気の需要の平準化も含めて他の模範になる特に優れた取組みを行った特定事業者に対し、府が表彰を行い、他の事業者の見本となる優れた取組を広く周知</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ts val="24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400"/>
              </a:lnSpc>
            </a:pP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◆「特定事業者」について</a:t>
            </a:r>
            <a:endParaRPr lang="en-US" altLang="ja-JP"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694338" y="5083388"/>
            <a:ext cx="7622078" cy="1642214"/>
            <a:chOff x="694338" y="4126731"/>
            <a:chExt cx="7622078" cy="1642214"/>
          </a:xfrm>
        </p:grpSpPr>
        <p:sp>
          <p:nvSpPr>
            <p:cNvPr id="12" name="角丸四角形 11"/>
            <p:cNvSpPr>
              <a:spLocks noChangeArrowheads="1"/>
            </p:cNvSpPr>
            <p:nvPr/>
          </p:nvSpPr>
          <p:spPr bwMode="auto">
            <a:xfrm>
              <a:off x="694338" y="4126731"/>
              <a:ext cx="2520000" cy="1462510"/>
            </a:xfrm>
            <a:prstGeom prst="roundRect">
              <a:avLst>
                <a:gd name="adj" fmla="val 16667"/>
              </a:avLst>
            </a:prstGeom>
            <a:solidFill>
              <a:srgbClr val="FFFFFF"/>
            </a:solidFill>
            <a:ln w="12700" algn="ctr">
              <a:solidFill>
                <a:srgbClr val="000000"/>
              </a:solidFill>
              <a:round/>
              <a:headEnd/>
              <a:tailEnd/>
            </a:ln>
          </p:spPr>
          <p:txBody>
            <a:bodyPr rot="0" vert="horz" wrap="square" lIns="91440" tIns="36000" rIns="91440" bIns="36000" anchor="ctr" anchorCtr="0" upright="1">
              <a:noAutofit/>
            </a:bodyPr>
            <a:lstStyle/>
            <a:p>
              <a:pPr algn="just">
                <a:lnSpc>
                  <a:spcPts val="1500"/>
                </a:lnSpc>
                <a:spcAft>
                  <a:spcPts val="0"/>
                </a:spcAft>
              </a:pP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府内に設置している全ての事業所のエネルギー使用量（原油換算値）が、合計</a:t>
              </a:r>
              <a:r>
                <a:rPr 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1,500kl/</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年以上である</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（省エネ法と整合した設定）</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角丸四角形 12"/>
            <p:cNvSpPr>
              <a:spLocks noChangeArrowheads="1"/>
            </p:cNvSpPr>
            <p:nvPr/>
          </p:nvSpPr>
          <p:spPr bwMode="auto">
            <a:xfrm>
              <a:off x="3235719" y="4126731"/>
              <a:ext cx="2520000" cy="1451714"/>
            </a:xfrm>
            <a:prstGeom prst="roundRect">
              <a:avLst>
                <a:gd name="adj" fmla="val 16667"/>
              </a:avLst>
            </a:prstGeom>
            <a:solidFill>
              <a:srgbClr val="FFFFFF"/>
            </a:solidFill>
            <a:ln w="12700" algn="ctr">
              <a:solidFill>
                <a:srgbClr val="000000"/>
              </a:solidFill>
              <a:round/>
              <a:headEnd/>
              <a:tailEnd/>
            </a:ln>
          </p:spPr>
          <p:txBody>
            <a:bodyPr rot="0" vert="horz" wrap="square" lIns="91440" tIns="36000" rIns="91440" bIns="36000" anchor="ctr" anchorCtr="0" upright="1">
              <a:noAutofit/>
            </a:bodyPr>
            <a:lstStyle/>
            <a:p>
              <a:pPr algn="just">
                <a:lnSpc>
                  <a:spcPts val="1500"/>
                </a:lnSpc>
                <a:spcAft>
                  <a:spcPts val="0"/>
                </a:spcAft>
              </a:pP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連鎖化事業者のうち、府内に設置している加盟店を含む全ての事業所のエネルギー使用量（原油換算値）が、合計して</a:t>
              </a:r>
              <a:r>
                <a:rPr 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1,500kl/</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年以上である事業者</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角丸四角形 13"/>
            <p:cNvSpPr>
              <a:spLocks noChangeArrowheads="1"/>
            </p:cNvSpPr>
            <p:nvPr/>
          </p:nvSpPr>
          <p:spPr bwMode="auto">
            <a:xfrm>
              <a:off x="5796416" y="4126731"/>
              <a:ext cx="2520000" cy="1451714"/>
            </a:xfrm>
            <a:prstGeom prst="roundRect">
              <a:avLst>
                <a:gd name="adj" fmla="val 16667"/>
              </a:avLst>
            </a:prstGeom>
            <a:solidFill>
              <a:srgbClr val="FFFFFF"/>
            </a:solidFill>
            <a:ln w="12700" algn="ctr">
              <a:solidFill>
                <a:srgbClr val="000000"/>
              </a:solidFill>
              <a:round/>
              <a:headEnd/>
              <a:tailEnd/>
            </a:ln>
          </p:spPr>
          <p:txBody>
            <a:bodyPr rot="0" vert="horz" wrap="square" lIns="91440" tIns="45720" rIns="91440" bIns="45720" anchor="ctr" anchorCtr="0" upright="1">
              <a:noAutofit/>
            </a:bodyPr>
            <a:lstStyle/>
            <a:p>
              <a:pPr algn="just">
                <a:lnSpc>
                  <a:spcPts val="1500"/>
                </a:lnSpc>
                <a:spcAft>
                  <a:spcPts val="0"/>
                </a:spcAft>
              </a:pP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府内で一定規模以上の自動車（トラック</a:t>
              </a:r>
              <a:r>
                <a:rPr lang="en-US" sz="1400" kern="100" dirty="0">
                  <a:effectLst/>
                  <a:latin typeface="Meiryo UI" panose="020B0604030504040204" pitchFamily="50" charset="-128"/>
                  <a:ea typeface="Meiryo UI" panose="020B0604030504040204" pitchFamily="50" charset="-128"/>
                  <a:cs typeface="Times New Roman" panose="02020603050405020304" pitchFamily="18" charset="0"/>
                </a:rPr>
                <a:t>100</a:t>
              </a:r>
              <a:r>
                <a:rPr lang="ja-JP" sz="1400" kern="100" dirty="0">
                  <a:effectLst/>
                  <a:latin typeface="Meiryo UI" panose="020B0604030504040204" pitchFamily="50" charset="-128"/>
                  <a:ea typeface="Meiryo UI" panose="020B0604030504040204" pitchFamily="50" charset="-128"/>
                  <a:cs typeface="Times New Roman" panose="02020603050405020304" pitchFamily="18" charset="0"/>
                </a:rPr>
                <a:t>台以上等）を使用する事業者</a:t>
              </a:r>
            </a:p>
          </p:txBody>
        </p:sp>
        <p:pic>
          <p:nvPicPr>
            <p:cNvPr id="8" name="図 7" descr="説明: C:\Users\NakajimaMar\AppData\Local\Microsoft\Windows\Temporary Internet Files\Content.IE5\994MKWXL\MC900311342[1].wm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4742" y="5229195"/>
              <a:ext cx="523240" cy="523240"/>
            </a:xfrm>
            <a:prstGeom prst="rect">
              <a:avLst/>
            </a:prstGeom>
            <a:noFill/>
            <a:ln>
              <a:noFill/>
            </a:ln>
          </p:spPr>
        </p:pic>
        <p:pic>
          <p:nvPicPr>
            <p:cNvPr id="9" name="図 8" descr="説明: C:\Users\NakajimaMar\AppData\Local\Microsoft\Windows\Temporary Internet Files\Content.IE5\YNR02SKU\MC900223680[2].wmf"/>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959" y="5238720"/>
              <a:ext cx="542290" cy="504190"/>
            </a:xfrm>
            <a:prstGeom prst="rect">
              <a:avLst/>
            </a:prstGeom>
            <a:noFill/>
            <a:ln>
              <a:noFill/>
            </a:ln>
          </p:spPr>
        </p:pic>
        <p:pic>
          <p:nvPicPr>
            <p:cNvPr id="10" name="図 9" descr="説明: C:\Users\NakajimaMar\AppData\Local\Microsoft\Windows\Temporary Internet Files\Content.IE5\YNR02SKU\MC900434820[1].png"/>
            <p:cNvPicPr/>
            <p:nvPr/>
          </p:nvPicPr>
          <p:blipFill>
            <a:blip r:embed="rId5">
              <a:extLst>
                <a:ext uri="{28A0092B-C50C-407E-A947-70E740481C1C}">
                  <a14:useLocalDpi xmlns:a14="http://schemas.microsoft.com/office/drawing/2010/main" val="0"/>
                </a:ext>
              </a:extLst>
            </a:blip>
            <a:srcRect/>
            <a:stretch>
              <a:fillRect/>
            </a:stretch>
          </p:blipFill>
          <p:spPr bwMode="auto">
            <a:xfrm>
              <a:off x="7480428" y="5121245"/>
              <a:ext cx="647700" cy="647700"/>
            </a:xfrm>
            <a:prstGeom prst="rect">
              <a:avLst/>
            </a:prstGeom>
            <a:noFill/>
            <a:ln>
              <a:noFill/>
            </a:ln>
          </p:spPr>
        </p:pic>
      </p:grpSp>
      <p:sp>
        <p:nvSpPr>
          <p:cNvPr id="5" name="左大かっこ 4"/>
          <p:cNvSpPr/>
          <p:nvPr/>
        </p:nvSpPr>
        <p:spPr>
          <a:xfrm rot="5400000">
            <a:off x="4372080" y="2428853"/>
            <a:ext cx="215084" cy="515705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角丸四角形 14"/>
          <p:cNvSpPr/>
          <p:nvPr/>
        </p:nvSpPr>
        <p:spPr>
          <a:xfrm>
            <a:off x="3519651" y="4669421"/>
            <a:ext cx="1942733" cy="415763"/>
          </a:xfrm>
          <a:prstGeom prst="roundRect">
            <a:avLst>
              <a:gd name="adj" fmla="val 1281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府内約</a:t>
            </a:r>
            <a:r>
              <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830</a:t>
            </a: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者</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1376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solidFill>
                  <a:schemeClr val="bg1"/>
                </a:solidFill>
                <a:latin typeface="Meiryo UI" panose="020B0604030504040204" pitchFamily="50" charset="-128"/>
                <a:ea typeface="Meiryo UI" panose="020B0604030504040204" pitchFamily="50" charset="-128"/>
              </a:rPr>
              <a:t>事業者の取組みを促進するための制度の現状・課題</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8</a:t>
            </a:fld>
            <a:endParaRPr kumimoji="1" lang="ja-JP" altLang="en-US"/>
          </a:p>
        </p:txBody>
      </p:sp>
      <p:sp>
        <p:nvSpPr>
          <p:cNvPr id="12" name="正方形/長方形 11">
            <a:extLst>
              <a:ext uri="{FF2B5EF4-FFF2-40B4-BE49-F238E27FC236}">
                <a16:creationId xmlns:a16="http://schemas.microsoft.com/office/drawing/2014/main" id="{135817CC-39AB-4AAA-8D8C-E52454588AAA}"/>
              </a:ext>
            </a:extLst>
          </p:cNvPr>
          <p:cNvSpPr/>
          <p:nvPr/>
        </p:nvSpPr>
        <p:spPr>
          <a:xfrm>
            <a:off x="323527" y="1556793"/>
            <a:ext cx="3813296" cy="3024336"/>
          </a:xfrm>
          <a:prstGeom prst="rect">
            <a:avLst/>
          </a:prstGeom>
          <a:no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・３年３％を目安とした排出削減等の対策を求めているが、これまでどおりの対策では削減目標の達成は困難</a:t>
            </a:r>
          </a:p>
          <a:p>
            <a:pPr marL="87313" indent="-87313">
              <a:lnSpc>
                <a:spcPts val="6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・自主的に高い目標を掲げ、より多くの削減を進めている事例もある</a:t>
            </a:r>
          </a:p>
          <a:p>
            <a:pPr marL="87313" indent="-87313">
              <a:lnSpc>
                <a:spcPts val="6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・今後表彰制度の対象となる「適応」に関して、取組状況の把握及び取組促進が不十分</a:t>
            </a:r>
          </a:p>
        </p:txBody>
      </p:sp>
      <p:sp>
        <p:nvSpPr>
          <p:cNvPr id="4" name="角丸四角形 3"/>
          <p:cNvSpPr/>
          <p:nvPr/>
        </p:nvSpPr>
        <p:spPr>
          <a:xfrm>
            <a:off x="323528" y="5085184"/>
            <a:ext cx="8352928" cy="1584176"/>
          </a:xfrm>
          <a:prstGeom prst="roundRect">
            <a:avLst>
              <a:gd name="adj" fmla="val 12819"/>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○削減目標の達成に向けて、再エネの導入促進や優良事例の水平展開など、　</a:t>
            </a: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特定事業者によるさらなる取組促進が必要ではないか。</a:t>
            </a:r>
          </a:p>
          <a:p>
            <a:pPr>
              <a:lnSpc>
                <a:spcPts val="1600"/>
              </a:lnSpc>
            </a:pPr>
            <a:endParaRPr lang="en-US" altLang="ja-JP"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20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○適応など新たな観点での取組状況の把握及び取組促進が必要ではないか。</a:t>
            </a:r>
          </a:p>
        </p:txBody>
      </p:sp>
      <p:sp>
        <p:nvSpPr>
          <p:cNvPr id="14" name="テキスト ボックス 13">
            <a:extLst>
              <a:ext uri="{FF2B5EF4-FFF2-40B4-BE49-F238E27FC236}">
                <a16:creationId xmlns:a16="http://schemas.microsoft.com/office/drawing/2014/main" id="{D85538E7-BE6B-4352-89F6-B699CAA961EB}"/>
              </a:ext>
            </a:extLst>
          </p:cNvPr>
          <p:cNvSpPr txBox="1"/>
          <p:nvPr/>
        </p:nvSpPr>
        <p:spPr>
          <a:xfrm>
            <a:off x="181684" y="476999"/>
            <a:ext cx="8782804" cy="871521"/>
          </a:xfrm>
          <a:prstGeom prst="rect">
            <a:avLst/>
          </a:prstGeom>
          <a:noFill/>
        </p:spPr>
        <p:txBody>
          <a:bodyPr wrap="square" rtlCol="0">
            <a:spAutoFit/>
          </a:bodyPr>
          <a:lstStyle/>
          <a:p>
            <a:pPr marL="365125" indent="-365125">
              <a:lnSpc>
                <a:spcPts val="3200"/>
              </a:lnSpc>
            </a:pP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府域の排出量の多くを占める温暖化防止条例に基づく特定事業者に対する届出制度の強化による</a:t>
            </a:r>
            <a:r>
              <a:rPr lang="en-US" altLang="ja-JP"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p>
        </p:txBody>
      </p:sp>
      <p:pic>
        <p:nvPicPr>
          <p:cNvPr id="16" name="図 15" title="図1-13　大阪府の部門別温室効果ガス排出量の推移"/>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9952" y="1050239"/>
            <a:ext cx="5003838" cy="3346865"/>
          </a:xfrm>
          <a:prstGeom prst="rect">
            <a:avLst/>
          </a:prstGeom>
          <a:noFill/>
          <a:ln>
            <a:noFill/>
          </a:ln>
        </p:spPr>
      </p:pic>
      <p:sp>
        <p:nvSpPr>
          <p:cNvPr id="17" name="正方形/長方形 16"/>
          <p:cNvSpPr/>
          <p:nvPr/>
        </p:nvSpPr>
        <p:spPr>
          <a:xfrm>
            <a:off x="4392407" y="4305654"/>
            <a:ext cx="4500073" cy="738664"/>
          </a:xfrm>
          <a:prstGeom prst="rect">
            <a:avLst/>
          </a:prstGeom>
        </p:spPr>
        <p:txBody>
          <a:bodyPr wrap="square" lIns="0" rIns="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府域における部門別温室効果ガス排出量</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a:r>
              <a:rPr lang="en-US" altLang="ja-JP" sz="14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府域全体の排出量のうち、産業・業務部門が約６割（さらに、その約６割が特定事業者分）</a:t>
            </a:r>
          </a:p>
        </p:txBody>
      </p:sp>
    </p:spTree>
    <p:extLst>
      <p:ext uri="{BB962C8B-B14F-4D97-AF65-F5344CB8AC3E}">
        <p14:creationId xmlns:p14="http://schemas.microsoft.com/office/powerpoint/2010/main" val="26663111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4544</Words>
  <Application>Microsoft Office PowerPoint</Application>
  <PresentationFormat>画面に合わせる (4:3)</PresentationFormat>
  <Paragraphs>341</Paragraphs>
  <Slides>20</Slides>
  <Notes>19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Meiryo UI</vt:lpstr>
      <vt:lpstr>ＭＳ Ｐゴシック</vt:lpstr>
      <vt:lpstr>メイリオ</vt:lpstr>
      <vt:lpstr>Arial</vt:lpstr>
      <vt:lpstr>Calibri</vt:lpstr>
      <vt:lpstr>Times New Roman</vt:lpstr>
      <vt:lpstr>クラリティ</vt:lpstr>
      <vt:lpstr>事業者における脱炭素化の促進のための 制度のあり方について</vt:lpstr>
      <vt:lpstr>　　構成</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2021-06-29T01:53:51Z</dcterms:created>
  <dcterms:modified xsi:type="dcterms:W3CDTF">2021-06-29T01:54:22Z</dcterms:modified>
</cp:coreProperties>
</file>