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60" r:id="rId1"/>
  </p:sldMasterIdLst>
  <p:notesMasterIdLst>
    <p:notesMasterId r:id="rId15"/>
  </p:notesMasterIdLst>
  <p:handoutMasterIdLst>
    <p:handoutMasterId r:id="rId16"/>
  </p:handoutMasterIdLst>
  <p:sldIdLst>
    <p:sldId id="777" r:id="rId2"/>
    <p:sldId id="647" r:id="rId3"/>
    <p:sldId id="798" r:id="rId4"/>
    <p:sldId id="787" r:id="rId5"/>
    <p:sldId id="783" r:id="rId6"/>
    <p:sldId id="784" r:id="rId7"/>
    <p:sldId id="803" r:id="rId8"/>
    <p:sldId id="807" r:id="rId9"/>
    <p:sldId id="790" r:id="rId10"/>
    <p:sldId id="791" r:id="rId11"/>
    <p:sldId id="792" r:id="rId12"/>
    <p:sldId id="809" r:id="rId13"/>
    <p:sldId id="802"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CC00"/>
    <a:srgbClr val="4F81BD"/>
    <a:srgbClr val="FD6C5D"/>
    <a:srgbClr val="F7EC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91" autoAdjust="0"/>
    <p:restoredTop sz="96433" autoAdjust="0"/>
  </p:normalViewPr>
  <p:slideViewPr>
    <p:cSldViewPr>
      <p:cViewPr varScale="1">
        <p:scale>
          <a:sx n="70" d="100"/>
          <a:sy n="70" d="100"/>
        </p:scale>
        <p:origin x="174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94" d="100"/>
        <a:sy n="194" d="100"/>
      </p:scale>
      <p:origin x="0" y="-7236"/>
    </p:cViewPr>
  </p:sorterViewPr>
  <p:notesViewPr>
    <p:cSldViewPr>
      <p:cViewPr varScale="1">
        <p:scale>
          <a:sx n="47" d="100"/>
          <a:sy n="47" d="100"/>
        </p:scale>
        <p:origin x="-3090" y="-114"/>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0171w$\&#20316;&#26989;&#29992;\s21e\&#33258;&#21205;&#36554;&#29872;&#22659;&#25512;&#36914;G\09%20&#22806;&#37096;&#21332;&#35696;&#20250;&#12289;&#26908;&#35342;&#20250;&#38306;&#20418;\06%20&#29872;&#22659;&#23529;&#35696;&#20250;&#12539;&#28201;&#26262;&#21270;&#38306;&#20418;&#12288;CO2&#31561;&#25490;&#20986;&#37327;&#31639;&#23450;\&#29872;&#22659;&#23529;&#12539;&#28201;&#26262;&#21270;&#37096;&#20250;\R03\20210506&#9679;_R03&#31532;1&#22238;&#28201;&#23550;&#37096;&#20250;\&#20316;&#25104;&#21442;&#32771;\&#9679;&#35036;&#21161;&#37329;&#12398;&#26908;&#35342;\&#23713;&#12373;&#12435;&#12372;&#20316;&#25104;_&#12487;&#12540;&#12479;&#38598;.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G0000SV0NS101\D10171w$\&#20316;&#26989;&#29992;\s21e\&#33258;&#21205;&#36554;&#29872;&#22659;&#25512;&#36914;G\09%20&#22806;&#37096;&#21332;&#35696;&#20250;&#12289;&#26908;&#35342;&#20250;&#38306;&#20418;\06%20&#29872;&#22659;&#23529;&#35696;&#20250;&#12539;&#28201;&#26262;&#21270;&#38306;&#20418;&#12288;CO2&#31561;&#25490;&#20986;&#37327;&#31639;&#23450;\&#29872;&#22659;&#23529;&#12539;&#28201;&#26262;&#21270;&#37096;&#20250;\R03\20210506&#9679;_R03&#31532;1&#22238;&#28201;&#23550;&#37096;&#20250;\&#20316;&#25104;&#21442;&#32771;\&#9679;&#35036;&#21161;&#37329;&#12398;&#26908;&#35342;\&#12467;&#12500;&#12540;&#12488;&#12520;&#12479;&#12398;HV&#12289;PHV&#12398;&#36009;&#22770;&#21488;&#25968;&#12398;&#25512;&#31227;2%20(00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G0000SV0NS101\D10171w$\&#20316;&#26989;&#29992;\s21e\&#33258;&#21205;&#36554;&#29872;&#22659;&#25512;&#36914;G\09%20&#22806;&#37096;&#21332;&#35696;&#20250;&#12289;&#26908;&#35342;&#20250;&#38306;&#20418;\06%20&#29872;&#22659;&#23529;&#35696;&#20250;&#12539;&#28201;&#26262;&#21270;&#38306;&#20418;&#12288;CO2&#31561;&#25490;&#20986;&#37327;&#31639;&#23450;\&#29872;&#22659;&#23529;&#12539;&#28201;&#26262;&#21270;&#37096;&#20250;\R03\20210506&#9679;_R03&#31532;1&#22238;&#28201;&#23550;&#37096;&#20250;\&#20316;&#25104;&#21442;&#32771;\&#9679;&#35036;&#21161;&#37329;&#12398;&#26908;&#35342;\&#12467;&#12500;&#12540;&#12488;&#12520;&#12479;&#12398;HV&#12289;PHV&#12398;&#36009;&#22770;&#21488;&#25968;&#12398;&#25512;&#31227;2%20(00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G0000SV0NS101\D10171w$\&#20316;&#26989;&#29992;\s21e\&#33258;&#21205;&#36554;&#29872;&#22659;&#25512;&#36914;G\09%20&#22806;&#37096;&#21332;&#35696;&#20250;&#12289;&#26908;&#35342;&#20250;&#38306;&#20418;\06%20&#29872;&#22659;&#23529;&#35696;&#20250;&#12539;&#28201;&#26262;&#21270;&#38306;&#20418;&#12288;CO2&#31561;&#25490;&#20986;&#37327;&#31639;&#23450;\&#29872;&#22659;&#23529;&#12539;&#28201;&#26262;&#21270;&#37096;&#20250;\R03\20210506&#9679;_R03&#31532;1&#22238;&#28201;&#23550;&#37096;&#20250;\&#20316;&#25104;&#21442;&#32771;\&#9679;&#35036;&#21161;&#37329;&#12398;&#26908;&#35342;\&#23713;&#12373;&#12435;&#12372;&#20316;&#25104;_&#12487;&#12540;&#12479;&#38598;.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585949074074073"/>
          <c:y val="0"/>
          <c:w val="0.85049027777777764"/>
          <c:h val="0.93392649572649578"/>
        </c:manualLayout>
      </c:layout>
      <c:lineChart>
        <c:grouping val="standard"/>
        <c:varyColors val="0"/>
        <c:ser>
          <c:idx val="0"/>
          <c:order val="0"/>
          <c:spPr>
            <a:ln w="44450" cap="rnd" cmpd="dbl">
              <a:solidFill>
                <a:schemeClr val="accent1"/>
              </a:solidFill>
              <a:round/>
            </a:ln>
            <a:effectLst/>
          </c:spPr>
          <c:marker>
            <c:symbol val="circle"/>
            <c:size val="7"/>
            <c:spPr>
              <a:solidFill>
                <a:schemeClr val="accent1"/>
              </a:solidFill>
              <a:ln w="9525">
                <a:solidFill>
                  <a:schemeClr val="accent1"/>
                </a:solidFill>
              </a:ln>
              <a:effectLst/>
            </c:spPr>
          </c:marker>
          <c:val>
            <c:numRef>
              <c:f>EV等の割合_福田改!$K$26:$P$26</c:f>
              <c:numCache>
                <c:formatCode>0.00%</c:formatCode>
                <c:ptCount val="6"/>
                <c:pt idx="0">
                  <c:v>7.3232063850751155E-3</c:v>
                </c:pt>
                <c:pt idx="1">
                  <c:v>6.8883378565710602E-3</c:v>
                </c:pt>
                <c:pt idx="2">
                  <c:v>4.8624047010926968E-3</c:v>
                </c:pt>
                <c:pt idx="3">
                  <c:v>1.2646221941195067E-2</c:v>
                </c:pt>
                <c:pt idx="4">
                  <c:v>8.4078187071144825E-3</c:v>
                </c:pt>
                <c:pt idx="5">
                  <c:v>7.653557018805439E-3</c:v>
                </c:pt>
              </c:numCache>
            </c:numRef>
          </c:val>
          <c:smooth val="0"/>
          <c:extLst>
            <c:ext xmlns:c15="http://schemas.microsoft.com/office/drawing/2012/chart" uri="{02D57815-91ED-43cb-92C2-25804820EDAC}">
              <c15:filteredSeriesTitle>
                <c15:tx>
                  <c:strRef>
                    <c:extLst>
                      <c:ext uri="{02D57815-91ED-43cb-92C2-25804820EDAC}">
                        <c15:formulaRef>
                          <c15:sqref>EV等の割合_福田改!$B$26</c15:sqref>
                        </c15:formulaRef>
                      </c:ext>
                    </c:extLst>
                    <c:strCache>
                      <c:ptCount val="1"/>
                      <c:pt idx="0">
                        <c:v>東京都</c:v>
                      </c:pt>
                    </c:strCache>
                  </c:strRef>
                </c15:tx>
              </c15:filteredSeriesTitle>
            </c:ext>
            <c:ext xmlns:c15="http://schemas.microsoft.com/office/drawing/2012/chart" uri="{02D57815-91ED-43cb-92C2-25804820EDAC}">
              <c15:filteredCategoryTitle>
                <c15:cat>
                  <c:strRef>
                    <c:extLst>
                      <c:ext uri="{02D57815-91ED-43cb-92C2-25804820EDAC}">
                        <c15:formulaRef>
                          <c15:sqref>EV等の割合_福田改!$K$25:$P$25</c15:sqref>
                        </c15:formulaRef>
                      </c:ext>
                    </c:extLst>
                    <c:strCache>
                      <c:ptCount val="6"/>
                      <c:pt idx="0">
                        <c:v>2014年</c:v>
                      </c:pt>
                      <c:pt idx="1">
                        <c:v>2015年</c:v>
                      </c:pt>
                      <c:pt idx="2">
                        <c:v>2016年</c:v>
                      </c:pt>
                      <c:pt idx="3">
                        <c:v>2017年</c:v>
                      </c:pt>
                      <c:pt idx="4">
                        <c:v>2018年</c:v>
                      </c:pt>
                      <c:pt idx="5">
                        <c:v>2019年</c:v>
                      </c:pt>
                    </c:strCache>
                  </c:strRef>
                </c15:cat>
              </c15:filteredCategoryTitle>
            </c:ext>
            <c:ext xmlns:c16="http://schemas.microsoft.com/office/drawing/2014/chart" uri="{C3380CC4-5D6E-409C-BE32-E72D297353CC}">
              <c16:uniqueId val="{00000000-854D-4F6F-B4DE-82631289082D}"/>
            </c:ext>
          </c:extLst>
        </c:ser>
        <c:ser>
          <c:idx val="1"/>
          <c:order val="1"/>
          <c:spPr>
            <a:ln w="38100" cap="rnd">
              <a:solidFill>
                <a:schemeClr val="accent2"/>
              </a:solidFill>
              <a:prstDash val="sysDot"/>
              <a:round/>
            </a:ln>
            <a:effectLst/>
          </c:spPr>
          <c:marker>
            <c:symbol val="circle"/>
            <c:size val="7"/>
            <c:spPr>
              <a:solidFill>
                <a:schemeClr val="accent2"/>
              </a:solidFill>
              <a:ln w="9525">
                <a:solidFill>
                  <a:schemeClr val="accent2"/>
                </a:solidFill>
              </a:ln>
              <a:effectLst/>
            </c:spPr>
          </c:marker>
          <c:val>
            <c:numRef>
              <c:f>EV等の割合_福田改!$K$27:$P$27</c:f>
              <c:numCache>
                <c:formatCode>0.00%</c:formatCode>
                <c:ptCount val="6"/>
                <c:pt idx="0">
                  <c:v>4.1499654931283336E-3</c:v>
                </c:pt>
                <c:pt idx="1">
                  <c:v>3.7389595772686517E-3</c:v>
                </c:pt>
                <c:pt idx="2">
                  <c:v>3.0477874459075892E-3</c:v>
                </c:pt>
                <c:pt idx="3">
                  <c:v>9.4023904382470117E-3</c:v>
                </c:pt>
                <c:pt idx="4">
                  <c:v>6.0449924092561072E-3</c:v>
                </c:pt>
                <c:pt idx="5">
                  <c:v>4.5316445062560965E-3</c:v>
                </c:pt>
              </c:numCache>
            </c:numRef>
          </c:val>
          <c:smooth val="0"/>
          <c:extLst>
            <c:ext xmlns:c15="http://schemas.microsoft.com/office/drawing/2012/chart" uri="{02D57815-91ED-43cb-92C2-25804820EDAC}">
              <c15:filteredSeriesTitle>
                <c15:tx>
                  <c:strRef>
                    <c:extLst>
                      <c:ext uri="{02D57815-91ED-43cb-92C2-25804820EDAC}">
                        <c15:formulaRef>
                          <c15:sqref>EV等の割合_福田改!$B$27</c15:sqref>
                        </c15:formulaRef>
                      </c:ext>
                    </c:extLst>
                    <c:strCache>
                      <c:ptCount val="1"/>
                      <c:pt idx="0">
                        <c:v>神奈川県</c:v>
                      </c:pt>
                    </c:strCache>
                  </c:strRef>
                </c15:tx>
              </c15:filteredSeriesTitle>
            </c:ext>
            <c:ext xmlns:c15="http://schemas.microsoft.com/office/drawing/2012/chart" uri="{02D57815-91ED-43cb-92C2-25804820EDAC}">
              <c15:filteredCategoryTitle>
                <c15:cat>
                  <c:strRef>
                    <c:extLst>
                      <c:ext uri="{02D57815-91ED-43cb-92C2-25804820EDAC}">
                        <c15:formulaRef>
                          <c15:sqref>EV等の割合_福田改!$K$25:$P$25</c15:sqref>
                        </c15:formulaRef>
                      </c:ext>
                    </c:extLst>
                    <c:strCache>
                      <c:ptCount val="6"/>
                      <c:pt idx="0">
                        <c:v>2014年</c:v>
                      </c:pt>
                      <c:pt idx="1">
                        <c:v>2015年</c:v>
                      </c:pt>
                      <c:pt idx="2">
                        <c:v>2016年</c:v>
                      </c:pt>
                      <c:pt idx="3">
                        <c:v>2017年</c:v>
                      </c:pt>
                      <c:pt idx="4">
                        <c:v>2018年</c:v>
                      </c:pt>
                      <c:pt idx="5">
                        <c:v>2019年</c:v>
                      </c:pt>
                    </c:strCache>
                  </c:strRef>
                </c15:cat>
              </c15:filteredCategoryTitle>
            </c:ext>
            <c:ext xmlns:c16="http://schemas.microsoft.com/office/drawing/2014/chart" uri="{C3380CC4-5D6E-409C-BE32-E72D297353CC}">
              <c16:uniqueId val="{00000001-854D-4F6F-B4DE-82631289082D}"/>
            </c:ext>
          </c:extLst>
        </c:ser>
        <c:ser>
          <c:idx val="4"/>
          <c:order val="2"/>
          <c:spPr>
            <a:ln w="25400" cap="rnd">
              <a:solidFill>
                <a:schemeClr val="accent5"/>
              </a:solidFill>
              <a:round/>
            </a:ln>
            <a:effectLst/>
          </c:spPr>
          <c:marker>
            <c:symbol val="star"/>
            <c:size val="7"/>
            <c:spPr>
              <a:solidFill>
                <a:schemeClr val="accent5"/>
              </a:solidFill>
              <a:ln w="9525">
                <a:solidFill>
                  <a:schemeClr val="accent5"/>
                </a:solidFill>
              </a:ln>
              <a:effectLst/>
            </c:spPr>
          </c:marker>
          <c:val>
            <c:numRef>
              <c:f>EV等の割合_福田改!$K$28:$P$28</c:f>
              <c:numCache>
                <c:formatCode>0.00%</c:formatCode>
                <c:ptCount val="6"/>
                <c:pt idx="0">
                  <c:v>5.1324008154088902E-3</c:v>
                </c:pt>
                <c:pt idx="1">
                  <c:v>6.323351766110377E-3</c:v>
                </c:pt>
                <c:pt idx="2">
                  <c:v>4.209857827672389E-3</c:v>
                </c:pt>
                <c:pt idx="3">
                  <c:v>1.468137554160053E-2</c:v>
                </c:pt>
                <c:pt idx="4">
                  <c:v>1.0467909850131563E-2</c:v>
                </c:pt>
                <c:pt idx="5">
                  <c:v>7.3941394851843225E-3</c:v>
                </c:pt>
              </c:numCache>
            </c:numRef>
          </c:val>
          <c:smooth val="0"/>
          <c:extLst>
            <c:ext xmlns:c15="http://schemas.microsoft.com/office/drawing/2012/chart" uri="{02D57815-91ED-43cb-92C2-25804820EDAC}">
              <c15:filteredSeriesTitle>
                <c15:tx>
                  <c:strRef>
                    <c:extLst>
                      <c:ext uri="{02D57815-91ED-43cb-92C2-25804820EDAC}">
                        <c15:formulaRef>
                          <c15:sqref>EV等の割合_福田改!$B$28</c15:sqref>
                        </c15:formulaRef>
                      </c:ext>
                    </c:extLst>
                    <c:strCache>
                      <c:ptCount val="1"/>
                      <c:pt idx="0">
                        <c:v>愛知県</c:v>
                      </c:pt>
                    </c:strCache>
                  </c:strRef>
                </c15:tx>
              </c15:filteredSeriesTitle>
            </c:ext>
            <c:ext xmlns:c15="http://schemas.microsoft.com/office/drawing/2012/chart" uri="{02D57815-91ED-43cb-92C2-25804820EDAC}">
              <c15:filteredCategoryTitle>
                <c15:cat>
                  <c:strRef>
                    <c:extLst>
                      <c:ext uri="{02D57815-91ED-43cb-92C2-25804820EDAC}">
                        <c15:formulaRef>
                          <c15:sqref>EV等の割合_福田改!$K$25:$P$25</c15:sqref>
                        </c15:formulaRef>
                      </c:ext>
                    </c:extLst>
                    <c:strCache>
                      <c:ptCount val="6"/>
                      <c:pt idx="0">
                        <c:v>2014年</c:v>
                      </c:pt>
                      <c:pt idx="1">
                        <c:v>2015年</c:v>
                      </c:pt>
                      <c:pt idx="2">
                        <c:v>2016年</c:v>
                      </c:pt>
                      <c:pt idx="3">
                        <c:v>2017年</c:v>
                      </c:pt>
                      <c:pt idx="4">
                        <c:v>2018年</c:v>
                      </c:pt>
                      <c:pt idx="5">
                        <c:v>2019年</c:v>
                      </c:pt>
                    </c:strCache>
                  </c:strRef>
                </c15:cat>
              </c15:filteredCategoryTitle>
            </c:ext>
            <c:ext xmlns:c16="http://schemas.microsoft.com/office/drawing/2014/chart" uri="{C3380CC4-5D6E-409C-BE32-E72D297353CC}">
              <c16:uniqueId val="{00000002-854D-4F6F-B4DE-82631289082D}"/>
            </c:ext>
          </c:extLst>
        </c:ser>
        <c:ser>
          <c:idx val="2"/>
          <c:order val="3"/>
          <c:spPr>
            <a:ln w="57150" cap="rnd">
              <a:solidFill>
                <a:schemeClr val="accent3"/>
              </a:solidFill>
              <a:round/>
            </a:ln>
            <a:effectLst/>
          </c:spPr>
          <c:marker>
            <c:symbol val="none"/>
          </c:marker>
          <c:val>
            <c:numRef>
              <c:f>EV等の割合_福田改!$K$29:$P$29</c:f>
              <c:numCache>
                <c:formatCode>0.00%</c:formatCode>
                <c:ptCount val="6"/>
                <c:pt idx="0">
                  <c:v>3.2372800561547609E-3</c:v>
                </c:pt>
                <c:pt idx="1">
                  <c:v>2.740950232408603E-3</c:v>
                </c:pt>
                <c:pt idx="2">
                  <c:v>2.196437701514029E-3</c:v>
                </c:pt>
                <c:pt idx="3">
                  <c:v>9.0152531051143348E-3</c:v>
                </c:pt>
                <c:pt idx="4">
                  <c:v>5.1524541022820178E-3</c:v>
                </c:pt>
                <c:pt idx="5">
                  <c:v>3.8640030274662896E-3</c:v>
                </c:pt>
              </c:numCache>
            </c:numRef>
          </c:val>
          <c:smooth val="0"/>
          <c:extLst>
            <c:ext xmlns:c15="http://schemas.microsoft.com/office/drawing/2012/chart" uri="{02D57815-91ED-43cb-92C2-25804820EDAC}">
              <c15:filteredSeriesTitle>
                <c15:tx>
                  <c:strRef>
                    <c:extLst>
                      <c:ext uri="{02D57815-91ED-43cb-92C2-25804820EDAC}">
                        <c15:formulaRef>
                          <c15:sqref>EV等の割合_福田改!$B$29</c15:sqref>
                        </c15:formulaRef>
                      </c:ext>
                    </c:extLst>
                    <c:strCache>
                      <c:ptCount val="1"/>
                      <c:pt idx="0">
                        <c:v>大阪府</c:v>
                      </c:pt>
                    </c:strCache>
                  </c:strRef>
                </c15:tx>
              </c15:filteredSeriesTitle>
            </c:ext>
            <c:ext xmlns:c15="http://schemas.microsoft.com/office/drawing/2012/chart" uri="{02D57815-91ED-43cb-92C2-25804820EDAC}">
              <c15:filteredCategoryTitle>
                <c15:cat>
                  <c:strRef>
                    <c:extLst>
                      <c:ext uri="{02D57815-91ED-43cb-92C2-25804820EDAC}">
                        <c15:formulaRef>
                          <c15:sqref>EV等の割合_福田改!$K$25:$P$25</c15:sqref>
                        </c15:formulaRef>
                      </c:ext>
                    </c:extLst>
                    <c:strCache>
                      <c:ptCount val="6"/>
                      <c:pt idx="0">
                        <c:v>2014年</c:v>
                      </c:pt>
                      <c:pt idx="1">
                        <c:v>2015年</c:v>
                      </c:pt>
                      <c:pt idx="2">
                        <c:v>2016年</c:v>
                      </c:pt>
                      <c:pt idx="3">
                        <c:v>2017年</c:v>
                      </c:pt>
                      <c:pt idx="4">
                        <c:v>2018年</c:v>
                      </c:pt>
                      <c:pt idx="5">
                        <c:v>2019年</c:v>
                      </c:pt>
                    </c:strCache>
                  </c:strRef>
                </c15:cat>
              </c15:filteredCategoryTitle>
            </c:ext>
            <c:ext xmlns:c16="http://schemas.microsoft.com/office/drawing/2014/chart" uri="{C3380CC4-5D6E-409C-BE32-E72D297353CC}">
              <c16:uniqueId val="{00000003-854D-4F6F-B4DE-82631289082D}"/>
            </c:ext>
          </c:extLst>
        </c:ser>
        <c:ser>
          <c:idx val="3"/>
          <c:order val="4"/>
          <c:spPr>
            <a:ln w="25400" cap="rnd">
              <a:solidFill>
                <a:schemeClr val="accent4"/>
              </a:solidFill>
              <a:round/>
            </a:ln>
            <a:effectLst/>
          </c:spPr>
          <c:marker>
            <c:symbol val="circle"/>
            <c:size val="7"/>
            <c:spPr>
              <a:solidFill>
                <a:schemeClr val="bg1"/>
              </a:solidFill>
              <a:ln w="9525">
                <a:solidFill>
                  <a:schemeClr val="accent4"/>
                </a:solidFill>
              </a:ln>
              <a:effectLst/>
            </c:spPr>
          </c:marker>
          <c:val>
            <c:numRef>
              <c:f>EV等の割合_福田改!$K$30:$P$30</c:f>
              <c:numCache>
                <c:formatCode>0.00%</c:formatCode>
                <c:ptCount val="6"/>
                <c:pt idx="0">
                  <c:v>5.6882908956556542E-3</c:v>
                </c:pt>
                <c:pt idx="1">
                  <c:v>5.5030258689929938E-3</c:v>
                </c:pt>
                <c:pt idx="2">
                  <c:v>3.0447587201276193E-3</c:v>
                </c:pt>
                <c:pt idx="3">
                  <c:v>1.2544563279857398E-2</c:v>
                </c:pt>
                <c:pt idx="4">
                  <c:v>6.9539163294054509E-3</c:v>
                </c:pt>
                <c:pt idx="5">
                  <c:v>6.13030854632708E-3</c:v>
                </c:pt>
              </c:numCache>
            </c:numRef>
          </c:val>
          <c:smooth val="0"/>
          <c:extLst>
            <c:ext xmlns:c15="http://schemas.microsoft.com/office/drawing/2012/chart" uri="{02D57815-91ED-43cb-92C2-25804820EDAC}">
              <c15:filteredSeriesTitle>
                <c15:tx>
                  <c:strRef>
                    <c:extLst>
                      <c:ext uri="{02D57815-91ED-43cb-92C2-25804820EDAC}">
                        <c15:formulaRef>
                          <c15:sqref>EV等の割合_福田改!$B$30</c15:sqref>
                        </c15:formulaRef>
                      </c:ext>
                    </c:extLst>
                    <c:strCache>
                      <c:ptCount val="1"/>
                      <c:pt idx="0">
                        <c:v>兵庫県</c:v>
                      </c:pt>
                    </c:strCache>
                  </c:strRef>
                </c15:tx>
              </c15:filteredSeriesTitle>
            </c:ext>
            <c:ext xmlns:c15="http://schemas.microsoft.com/office/drawing/2012/chart" uri="{02D57815-91ED-43cb-92C2-25804820EDAC}">
              <c15:filteredCategoryTitle>
                <c15:cat>
                  <c:strRef>
                    <c:extLst>
                      <c:ext uri="{02D57815-91ED-43cb-92C2-25804820EDAC}">
                        <c15:formulaRef>
                          <c15:sqref>EV等の割合_福田改!$K$25:$P$25</c15:sqref>
                        </c15:formulaRef>
                      </c:ext>
                    </c:extLst>
                    <c:strCache>
                      <c:ptCount val="6"/>
                      <c:pt idx="0">
                        <c:v>2014年</c:v>
                      </c:pt>
                      <c:pt idx="1">
                        <c:v>2015年</c:v>
                      </c:pt>
                      <c:pt idx="2">
                        <c:v>2016年</c:v>
                      </c:pt>
                      <c:pt idx="3">
                        <c:v>2017年</c:v>
                      </c:pt>
                      <c:pt idx="4">
                        <c:v>2018年</c:v>
                      </c:pt>
                      <c:pt idx="5">
                        <c:v>2019年</c:v>
                      </c:pt>
                    </c:strCache>
                  </c:strRef>
                </c15:cat>
              </c15:filteredCategoryTitle>
            </c:ext>
            <c:ext xmlns:c16="http://schemas.microsoft.com/office/drawing/2014/chart" uri="{C3380CC4-5D6E-409C-BE32-E72D297353CC}">
              <c16:uniqueId val="{00000004-854D-4F6F-B4DE-82631289082D}"/>
            </c:ext>
          </c:extLst>
        </c:ser>
        <c:ser>
          <c:idx val="5"/>
          <c:order val="5"/>
          <c:spPr>
            <a:ln w="28575" cap="rnd">
              <a:solidFill>
                <a:schemeClr val="accent6"/>
              </a:solidFill>
              <a:prstDash val="sysDash"/>
              <a:round/>
            </a:ln>
            <a:effectLst/>
          </c:spPr>
          <c:marker>
            <c:symbol val="square"/>
            <c:size val="7"/>
            <c:spPr>
              <a:solidFill>
                <a:schemeClr val="bg1"/>
              </a:solidFill>
              <a:ln w="9525">
                <a:solidFill>
                  <a:schemeClr val="accent6"/>
                </a:solidFill>
              </a:ln>
              <a:effectLst/>
            </c:spPr>
          </c:marker>
          <c:val>
            <c:numRef>
              <c:f>EV等の割合_福田改!$K$31:$P$31</c:f>
              <c:numCache>
                <c:formatCode>0.00%</c:formatCode>
                <c:ptCount val="6"/>
                <c:pt idx="0">
                  <c:v>6.5184302825756074E-3</c:v>
                </c:pt>
                <c:pt idx="1">
                  <c:v>6.6361671107536069E-3</c:v>
                </c:pt>
                <c:pt idx="2">
                  <c:v>3.429884302945762E-3</c:v>
                </c:pt>
                <c:pt idx="3">
                  <c:v>1.1279139083236595E-2</c:v>
                </c:pt>
                <c:pt idx="4">
                  <c:v>7.5207017210532148E-3</c:v>
                </c:pt>
                <c:pt idx="5">
                  <c:v>5.4332284815556192E-3</c:v>
                </c:pt>
              </c:numCache>
            </c:numRef>
          </c:val>
          <c:smooth val="0"/>
          <c:extLst>
            <c:ext xmlns:c15="http://schemas.microsoft.com/office/drawing/2012/chart" uri="{02D57815-91ED-43cb-92C2-25804820EDAC}">
              <c15:filteredSeriesTitle>
                <c15:tx>
                  <c:strRef>
                    <c:extLst>
                      <c:ext uri="{02D57815-91ED-43cb-92C2-25804820EDAC}">
                        <c15:formulaRef>
                          <c15:sqref>EV等の割合_福田改!$B$31</c15:sqref>
                        </c15:formulaRef>
                      </c:ext>
                    </c:extLst>
                    <c:strCache>
                      <c:ptCount val="1"/>
                      <c:pt idx="0">
                        <c:v>京都府</c:v>
                      </c:pt>
                    </c:strCache>
                  </c:strRef>
                </c15:tx>
              </c15:filteredSeriesTitle>
            </c:ext>
            <c:ext xmlns:c15="http://schemas.microsoft.com/office/drawing/2012/chart" uri="{02D57815-91ED-43cb-92C2-25804820EDAC}">
              <c15:filteredCategoryTitle>
                <c15:cat>
                  <c:strRef>
                    <c:extLst>
                      <c:ext uri="{02D57815-91ED-43cb-92C2-25804820EDAC}">
                        <c15:formulaRef>
                          <c15:sqref>EV等の割合_福田改!$K$25:$P$25</c15:sqref>
                        </c15:formulaRef>
                      </c:ext>
                    </c:extLst>
                    <c:strCache>
                      <c:ptCount val="6"/>
                      <c:pt idx="0">
                        <c:v>2014年</c:v>
                      </c:pt>
                      <c:pt idx="1">
                        <c:v>2015年</c:v>
                      </c:pt>
                      <c:pt idx="2">
                        <c:v>2016年</c:v>
                      </c:pt>
                      <c:pt idx="3">
                        <c:v>2017年</c:v>
                      </c:pt>
                      <c:pt idx="4">
                        <c:v>2018年</c:v>
                      </c:pt>
                      <c:pt idx="5">
                        <c:v>2019年</c:v>
                      </c:pt>
                    </c:strCache>
                  </c:strRef>
                </c15:cat>
              </c15:filteredCategoryTitle>
            </c:ext>
            <c:ext xmlns:c16="http://schemas.microsoft.com/office/drawing/2014/chart" uri="{C3380CC4-5D6E-409C-BE32-E72D297353CC}">
              <c16:uniqueId val="{00000005-854D-4F6F-B4DE-82631289082D}"/>
            </c:ext>
          </c:extLst>
        </c:ser>
        <c:ser>
          <c:idx val="7"/>
          <c:order val="6"/>
          <c:spPr>
            <a:ln w="44450" cap="rnd">
              <a:solidFill>
                <a:schemeClr val="accent2">
                  <a:lumMod val="60000"/>
                </a:schemeClr>
              </a:solidFill>
              <a:round/>
            </a:ln>
            <a:effectLst/>
          </c:spPr>
          <c:marker>
            <c:symbol val="circle"/>
            <c:size val="7"/>
            <c:spPr>
              <a:solidFill>
                <a:schemeClr val="accent2">
                  <a:lumMod val="60000"/>
                </a:schemeClr>
              </a:solidFill>
              <a:ln w="9525">
                <a:solidFill>
                  <a:schemeClr val="accent2">
                    <a:lumMod val="60000"/>
                  </a:schemeClr>
                </a:solidFill>
              </a:ln>
              <a:effectLst/>
            </c:spPr>
          </c:marker>
          <c:val>
            <c:numRef>
              <c:f>EV等の割合_福田改!$K$33:$P$33</c:f>
              <c:numCache>
                <c:formatCode>0.00%</c:formatCode>
                <c:ptCount val="6"/>
                <c:pt idx="0">
                  <c:v>4.9266009705485978E-3</c:v>
                </c:pt>
                <c:pt idx="1">
                  <c:v>4.5144763531208042E-3</c:v>
                </c:pt>
                <c:pt idx="2">
                  <c:v>2.8963282151924404E-3</c:v>
                </c:pt>
                <c:pt idx="3">
                  <c:v>1.0617183315913771E-2</c:v>
                </c:pt>
                <c:pt idx="4">
                  <c:v>6.941575767568325E-3</c:v>
                </c:pt>
                <c:pt idx="5">
                  <c:v>5.3645958591968636E-3</c:v>
                </c:pt>
              </c:numCache>
            </c:numRef>
          </c:val>
          <c:smooth val="0"/>
          <c:extLst>
            <c:ext xmlns:c15="http://schemas.microsoft.com/office/drawing/2012/chart" uri="{02D57815-91ED-43cb-92C2-25804820EDAC}">
              <c15:filteredSeriesTitle>
                <c15:tx>
                  <c:strRef>
                    <c:extLst>
                      <c:ext uri="{02D57815-91ED-43cb-92C2-25804820EDAC}">
                        <c15:formulaRef>
                          <c15:sqref>EV等の割合_福田改!$B$33</c15:sqref>
                        </c15:formulaRef>
                      </c:ext>
                    </c:extLst>
                    <c:strCache>
                      <c:ptCount val="1"/>
                      <c:pt idx="0">
                        <c:v>全国</c:v>
                      </c:pt>
                    </c:strCache>
                  </c:strRef>
                </c15:tx>
              </c15:filteredSeriesTitle>
            </c:ext>
            <c:ext xmlns:c15="http://schemas.microsoft.com/office/drawing/2012/chart" uri="{02D57815-91ED-43cb-92C2-25804820EDAC}">
              <c15:filteredCategoryTitle>
                <c15:cat>
                  <c:strRef>
                    <c:extLst>
                      <c:ext uri="{02D57815-91ED-43cb-92C2-25804820EDAC}">
                        <c15:formulaRef>
                          <c15:sqref>EV等の割合_福田改!$K$25:$P$25</c15:sqref>
                        </c15:formulaRef>
                      </c:ext>
                    </c:extLst>
                    <c:strCache>
                      <c:ptCount val="6"/>
                      <c:pt idx="0">
                        <c:v>2014年</c:v>
                      </c:pt>
                      <c:pt idx="1">
                        <c:v>2015年</c:v>
                      </c:pt>
                      <c:pt idx="2">
                        <c:v>2016年</c:v>
                      </c:pt>
                      <c:pt idx="3">
                        <c:v>2017年</c:v>
                      </c:pt>
                      <c:pt idx="4">
                        <c:v>2018年</c:v>
                      </c:pt>
                      <c:pt idx="5">
                        <c:v>2019年</c:v>
                      </c:pt>
                    </c:strCache>
                  </c:strRef>
                </c15:cat>
              </c15:filteredCategoryTitle>
            </c:ext>
            <c:ext xmlns:c16="http://schemas.microsoft.com/office/drawing/2014/chart" uri="{C3380CC4-5D6E-409C-BE32-E72D297353CC}">
              <c16:uniqueId val="{00000007-854D-4F6F-B4DE-82631289082D}"/>
            </c:ext>
          </c:extLst>
        </c:ser>
        <c:dLbls>
          <c:showLegendKey val="0"/>
          <c:showVal val="0"/>
          <c:showCatName val="0"/>
          <c:showSerName val="0"/>
          <c:showPercent val="0"/>
          <c:showBubbleSize val="0"/>
        </c:dLbls>
        <c:marker val="1"/>
        <c:smooth val="0"/>
        <c:axId val="601331408"/>
        <c:axId val="601331824"/>
        <c:extLst/>
      </c:lineChart>
      <c:catAx>
        <c:axId val="601331408"/>
        <c:scaling>
          <c:orientation val="minMax"/>
        </c:scaling>
        <c:delete val="0"/>
        <c:axPos val="b"/>
        <c:numFmt formatCode="General" sourceLinked="1"/>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601331824"/>
        <c:crosses val="autoZero"/>
        <c:auto val="1"/>
        <c:lblAlgn val="ctr"/>
        <c:lblOffset val="100"/>
        <c:noMultiLvlLbl val="0"/>
      </c:catAx>
      <c:valAx>
        <c:axId val="601331824"/>
        <c:scaling>
          <c:orientation val="minMax"/>
          <c:max val="1.5000000000000003E-2"/>
        </c:scaling>
        <c:delete val="0"/>
        <c:axPos val="l"/>
        <c:majorGridlines>
          <c:spPr>
            <a:ln w="9525" cap="flat" cmpd="sng" algn="ctr">
              <a:solidFill>
                <a:schemeClr val="tx1">
                  <a:lumMod val="15000"/>
                  <a:lumOff val="85000"/>
                </a:schemeClr>
              </a:solidFill>
              <a:round/>
            </a:ln>
            <a:effectLst/>
          </c:spPr>
        </c:majorGridlines>
        <c:numFmt formatCode="0.00%"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601331408"/>
        <c:crosses val="autoZero"/>
        <c:crossBetween val="between"/>
        <c:majorUnit val="5.000000000000001E-3"/>
      </c:valAx>
      <c:spPr>
        <a:noFill/>
        <a:ln w="25400">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176265071059484"/>
          <c:y val="0"/>
          <c:w val="0.78237943195866244"/>
          <c:h val="0.85888888888888892"/>
        </c:manualLayout>
      </c:layout>
      <c:barChart>
        <c:barDir val="bar"/>
        <c:grouping val="percentStacked"/>
        <c:varyColors val="0"/>
        <c:ser>
          <c:idx val="0"/>
          <c:order val="0"/>
          <c:spPr>
            <a:pattFill prst="ltDnDiag">
              <a:fgClr>
                <a:schemeClr val="bg1">
                  <a:lumMod val="50000"/>
                </a:schemeClr>
              </a:fgClr>
              <a:bgClr>
                <a:schemeClr val="bg1"/>
              </a:bgClr>
            </a:pattFill>
            <a:ln w="3175">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effectLst>
                      <a:glow rad="101600">
                        <a:schemeClr val="bg1"/>
                      </a:glow>
                    </a:effectLst>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val>
            <c:numRef>
              <c:f>ZEVのシェア!$E$25:$H$25</c:f>
              <c:numCache>
                <c:formatCode>0.0%</c:formatCode>
                <c:ptCount val="4"/>
                <c:pt idx="0">
                  <c:v>0.95328608247422686</c:v>
                </c:pt>
                <c:pt idx="1">
                  <c:v>0.93030286373880067</c:v>
                </c:pt>
                <c:pt idx="2">
                  <c:v>0.97192518420555452</c:v>
                </c:pt>
                <c:pt idx="3">
                  <c:v>0.92814595938276812</c:v>
                </c:pt>
              </c:numCache>
            </c:numRef>
          </c:val>
          <c:extLst>
            <c:ext xmlns:c15="http://schemas.microsoft.com/office/drawing/2012/chart" uri="{02D57815-91ED-43cb-92C2-25804820EDAC}">
              <c15:filteredSeriesTitle>
                <c15:tx>
                  <c:strRef>
                    <c:extLst>
                      <c:ext uri="{02D57815-91ED-43cb-92C2-25804820EDAC}">
                        <c15:formulaRef>
                          <c15:sqref>ZEVのシェア!$C$25</c15:sqref>
                        </c15:formulaRef>
                      </c:ext>
                    </c:extLst>
                    <c:strCache>
                      <c:ptCount val="1"/>
                      <c:pt idx="0">
                        <c:v>日産</c:v>
                      </c:pt>
                    </c:strCache>
                  </c:strRef>
                </c15:tx>
              </c15:filteredSeriesTitle>
            </c:ext>
            <c:ext xmlns:c15="http://schemas.microsoft.com/office/drawing/2012/chart" uri="{02D57815-91ED-43cb-92C2-25804820EDAC}">
              <c15:filteredCategoryTitle>
                <c15:cat>
                  <c:strRef>
                    <c:extLst>
                      <c:ext uri="{02D57815-91ED-43cb-92C2-25804820EDAC}">
                        <c15:formulaRef>
                          <c15:sqref>ZEVのシェア!$E$9:$H$9</c15:sqref>
                        </c15:formulaRef>
                      </c:ext>
                    </c:extLst>
                    <c:strCache>
                      <c:ptCount val="4"/>
                      <c:pt idx="0">
                        <c:v>2016年</c:v>
                      </c:pt>
                      <c:pt idx="1">
                        <c:v>2017年</c:v>
                      </c:pt>
                      <c:pt idx="2">
                        <c:v>2018年</c:v>
                      </c:pt>
                      <c:pt idx="3">
                        <c:v>2019年</c:v>
                      </c:pt>
                    </c:strCache>
                  </c:strRef>
                </c15:cat>
              </c15:filteredCategoryTitle>
            </c:ext>
            <c:ext xmlns:c16="http://schemas.microsoft.com/office/drawing/2014/chart" uri="{C3380CC4-5D6E-409C-BE32-E72D297353CC}">
              <c16:uniqueId val="{00000000-DB38-41EB-8F48-D947ECCC4C91}"/>
            </c:ext>
          </c:extLst>
        </c:ser>
        <c:ser>
          <c:idx val="1"/>
          <c:order val="1"/>
          <c:spPr>
            <a:solidFill>
              <a:schemeClr val="bg1">
                <a:lumMod val="75000"/>
              </a:schemeClr>
            </a:solidFill>
            <a:ln w="3175">
              <a:solidFill>
                <a:schemeClr val="tx1"/>
              </a:solidFill>
            </a:ln>
            <a:effectLst/>
          </c:spPr>
          <c:invertIfNegative val="0"/>
          <c:dLbls>
            <c:delete val="1"/>
          </c:dLbls>
          <c:val>
            <c:numRef>
              <c:f>ZEVのシェア!$E$26:$H$26</c:f>
              <c:numCache>
                <c:formatCode>0.0%</c:formatCode>
                <c:ptCount val="4"/>
                <c:pt idx="0">
                  <c:v>6.4432989690721651E-5</c:v>
                </c:pt>
                <c:pt idx="1">
                  <c:v>5.4966195789589404E-5</c:v>
                </c:pt>
                <c:pt idx="2">
                  <c:v>0</c:v>
                </c:pt>
                <c:pt idx="3">
                  <c:v>0</c:v>
                </c:pt>
              </c:numCache>
            </c:numRef>
          </c:val>
          <c:extLst>
            <c:ext xmlns:c15="http://schemas.microsoft.com/office/drawing/2012/chart" uri="{02D57815-91ED-43cb-92C2-25804820EDAC}">
              <c15:filteredSeriesTitle>
                <c15:tx>
                  <c:strRef>
                    <c:extLst>
                      <c:ext uri="{02D57815-91ED-43cb-92C2-25804820EDAC}">
                        <c15:formulaRef>
                          <c15:sqref>ZEVのシェア!$C$26</c15:sqref>
                        </c15:formulaRef>
                      </c:ext>
                    </c:extLst>
                    <c:strCache>
                      <c:ptCount val="1"/>
                      <c:pt idx="0">
                        <c:v>ホンダ</c:v>
                      </c:pt>
                    </c:strCache>
                  </c:strRef>
                </c15:tx>
              </c15:filteredSeriesTitle>
            </c:ext>
            <c:ext xmlns:c15="http://schemas.microsoft.com/office/drawing/2012/chart" uri="{02D57815-91ED-43cb-92C2-25804820EDAC}">
              <c15:filteredCategoryTitle>
                <c15:cat>
                  <c:strRef>
                    <c:extLst>
                      <c:ext uri="{02D57815-91ED-43cb-92C2-25804820EDAC}">
                        <c15:formulaRef>
                          <c15:sqref>ZEVのシェア!$E$9:$H$9</c15:sqref>
                        </c15:formulaRef>
                      </c:ext>
                    </c:extLst>
                    <c:strCache>
                      <c:ptCount val="4"/>
                      <c:pt idx="0">
                        <c:v>2016年</c:v>
                      </c:pt>
                      <c:pt idx="1">
                        <c:v>2017年</c:v>
                      </c:pt>
                      <c:pt idx="2">
                        <c:v>2018年</c:v>
                      </c:pt>
                      <c:pt idx="3">
                        <c:v>2019年</c:v>
                      </c:pt>
                    </c:strCache>
                  </c:strRef>
                </c15:cat>
              </c15:filteredCategoryTitle>
            </c:ext>
            <c:ext xmlns:c16="http://schemas.microsoft.com/office/drawing/2014/chart" uri="{C3380CC4-5D6E-409C-BE32-E72D297353CC}">
              <c16:uniqueId val="{00000001-DB38-41EB-8F48-D947ECCC4C91}"/>
            </c:ext>
          </c:extLst>
        </c:ser>
        <c:ser>
          <c:idx val="2"/>
          <c:order val="2"/>
          <c:spPr>
            <a:solidFill>
              <a:schemeClr val="bg1"/>
            </a:solidFill>
            <a:ln w="3175">
              <a:solidFill>
                <a:schemeClr val="tx1"/>
              </a:solidFill>
            </a:ln>
            <a:effectLst/>
          </c:spPr>
          <c:invertIfNegative val="0"/>
          <c:dLbls>
            <c:delete val="1"/>
          </c:dLbls>
          <c:val>
            <c:numRef>
              <c:f>ZEVのシェア!$E$27:$H$27</c:f>
              <c:numCache>
                <c:formatCode>0.0%</c:formatCode>
                <c:ptCount val="4"/>
                <c:pt idx="0">
                  <c:v>0</c:v>
                </c:pt>
                <c:pt idx="1">
                  <c:v>0</c:v>
                </c:pt>
                <c:pt idx="2">
                  <c:v>1.5870017003589646E-3</c:v>
                </c:pt>
                <c:pt idx="3">
                  <c:v>4.9247221049669339E-3</c:v>
                </c:pt>
              </c:numCache>
            </c:numRef>
          </c:val>
          <c:extLst>
            <c:ext xmlns:c15="http://schemas.microsoft.com/office/drawing/2012/chart" uri="{02D57815-91ED-43cb-92C2-25804820EDAC}">
              <c15:filteredSeriesTitle>
                <c15:tx>
                  <c:strRef>
                    <c:extLst>
                      <c:ext uri="{02D57815-91ED-43cb-92C2-25804820EDAC}">
                        <c15:formulaRef>
                          <c15:sqref>ZEVのシェア!$C$27</c15:sqref>
                        </c15:formulaRef>
                      </c:ext>
                    </c:extLst>
                    <c:strCache>
                      <c:ptCount val="1"/>
                      <c:pt idx="0">
                        <c:v>三菱</c:v>
                      </c:pt>
                    </c:strCache>
                  </c:strRef>
                </c15:tx>
              </c15:filteredSeriesTitle>
            </c:ext>
            <c:ext xmlns:c15="http://schemas.microsoft.com/office/drawing/2012/chart" uri="{02D57815-91ED-43cb-92C2-25804820EDAC}">
              <c15:filteredCategoryTitle>
                <c15:cat>
                  <c:strRef>
                    <c:extLst>
                      <c:ext uri="{02D57815-91ED-43cb-92C2-25804820EDAC}">
                        <c15:formulaRef>
                          <c15:sqref>ZEVのシェア!$E$9:$H$9</c15:sqref>
                        </c15:formulaRef>
                      </c:ext>
                    </c:extLst>
                    <c:strCache>
                      <c:ptCount val="4"/>
                      <c:pt idx="0">
                        <c:v>2016年</c:v>
                      </c:pt>
                      <c:pt idx="1">
                        <c:v>2017年</c:v>
                      </c:pt>
                      <c:pt idx="2">
                        <c:v>2018年</c:v>
                      </c:pt>
                      <c:pt idx="3">
                        <c:v>2019年</c:v>
                      </c:pt>
                    </c:strCache>
                  </c:strRef>
                </c15:cat>
              </c15:filteredCategoryTitle>
            </c:ext>
            <c:ext xmlns:c16="http://schemas.microsoft.com/office/drawing/2014/chart" uri="{C3380CC4-5D6E-409C-BE32-E72D297353CC}">
              <c16:uniqueId val="{00000002-DB38-41EB-8F48-D947ECCC4C91}"/>
            </c:ext>
          </c:extLst>
        </c:ser>
        <c:ser>
          <c:idx val="3"/>
          <c:order val="3"/>
          <c:spPr>
            <a:pattFill prst="pct5">
              <a:fgClr>
                <a:schemeClr val="tx1"/>
              </a:fgClr>
              <a:bgClr>
                <a:schemeClr val="bg1"/>
              </a:bgClr>
            </a:pattFill>
            <a:ln w="3175">
              <a:solidFill>
                <a:schemeClr val="tx1"/>
              </a:solidFill>
            </a:ln>
            <a:effectLst/>
          </c:spPr>
          <c:invertIfNegative val="0"/>
          <c:dLbls>
            <c:delete val="1"/>
          </c:dLbls>
          <c:val>
            <c:numRef>
              <c:f>ZEVのシェア!$E$28:$H$28</c:f>
              <c:numCache>
                <c:formatCode>0.0%</c:formatCode>
                <c:ptCount val="4"/>
                <c:pt idx="0">
                  <c:v>4.6649484536082475E-2</c:v>
                </c:pt>
                <c:pt idx="1">
                  <c:v>6.9642170065409778E-2</c:v>
                </c:pt>
                <c:pt idx="2">
                  <c:v>2.6487814094086529E-2</c:v>
                </c:pt>
                <c:pt idx="3">
                  <c:v>6.6929318512264899E-2</c:v>
                </c:pt>
              </c:numCache>
            </c:numRef>
          </c:val>
          <c:extLst>
            <c:ext xmlns:c15="http://schemas.microsoft.com/office/drawing/2012/chart" uri="{02D57815-91ED-43cb-92C2-25804820EDAC}">
              <c15:filteredSeriesTitle>
                <c15:tx>
                  <c:strRef>
                    <c:extLst>
                      <c:ext uri="{02D57815-91ED-43cb-92C2-25804820EDAC}">
                        <c15:formulaRef>
                          <c15:sqref>ZEVのシェア!$C$28</c15:sqref>
                        </c15:formulaRef>
                      </c:ext>
                    </c:extLst>
                    <c:strCache>
                      <c:ptCount val="1"/>
                      <c:pt idx="0">
                        <c:v>輸入車</c:v>
                      </c:pt>
                    </c:strCache>
                  </c:strRef>
                </c15:tx>
              </c15:filteredSeriesTitle>
            </c:ext>
            <c:ext xmlns:c15="http://schemas.microsoft.com/office/drawing/2012/chart" uri="{02D57815-91ED-43cb-92C2-25804820EDAC}">
              <c15:filteredCategoryTitle>
                <c15:cat>
                  <c:strRef>
                    <c:extLst>
                      <c:ext uri="{02D57815-91ED-43cb-92C2-25804820EDAC}">
                        <c15:formulaRef>
                          <c15:sqref>ZEVのシェア!$E$9:$H$9</c15:sqref>
                        </c15:formulaRef>
                      </c:ext>
                    </c:extLst>
                    <c:strCache>
                      <c:ptCount val="4"/>
                      <c:pt idx="0">
                        <c:v>2016年</c:v>
                      </c:pt>
                      <c:pt idx="1">
                        <c:v>2017年</c:v>
                      </c:pt>
                      <c:pt idx="2">
                        <c:v>2018年</c:v>
                      </c:pt>
                      <c:pt idx="3">
                        <c:v>2019年</c:v>
                      </c:pt>
                    </c:strCache>
                  </c:strRef>
                </c15:cat>
              </c15:filteredCategoryTitle>
            </c:ext>
            <c:ext xmlns:c16="http://schemas.microsoft.com/office/drawing/2014/chart" uri="{C3380CC4-5D6E-409C-BE32-E72D297353CC}">
              <c16:uniqueId val="{00000003-DB38-41EB-8F48-D947ECCC4C91}"/>
            </c:ext>
          </c:extLst>
        </c:ser>
        <c:dLbls>
          <c:dLblPos val="ctr"/>
          <c:showLegendKey val="0"/>
          <c:showVal val="1"/>
          <c:showCatName val="0"/>
          <c:showSerName val="0"/>
          <c:showPercent val="0"/>
          <c:showBubbleSize val="0"/>
        </c:dLbls>
        <c:gapWidth val="100"/>
        <c:overlap val="100"/>
        <c:axId val="1273425840"/>
        <c:axId val="1273426256"/>
      </c:barChart>
      <c:catAx>
        <c:axId val="1273425840"/>
        <c:scaling>
          <c:orientation val="maxMin"/>
        </c:scaling>
        <c:delete val="0"/>
        <c:axPos val="l"/>
        <c:numFmt formatCode="General" sourceLinked="1"/>
        <c:majorTickMark val="in"/>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crossAx val="1273426256"/>
        <c:crosses val="autoZero"/>
        <c:auto val="1"/>
        <c:lblAlgn val="ctr"/>
        <c:lblOffset val="100"/>
        <c:noMultiLvlLbl val="0"/>
      </c:catAx>
      <c:valAx>
        <c:axId val="1273426256"/>
        <c:scaling>
          <c:orientation val="minMax"/>
          <c:min val="0"/>
        </c:scaling>
        <c:delete val="1"/>
        <c:axPos val="t"/>
        <c:majorGridlines>
          <c:spPr>
            <a:ln>
              <a:solidFill>
                <a:schemeClr val="tx1">
                  <a:lumMod val="15000"/>
                  <a:lumOff val="85000"/>
                </a:schemeClr>
              </a:solidFill>
            </a:ln>
            <a:effectLst/>
          </c:spPr>
        </c:majorGridlines>
        <c:numFmt formatCode="0%" sourceLinked="1"/>
        <c:majorTickMark val="none"/>
        <c:minorTickMark val="none"/>
        <c:tickLblPos val="nextTo"/>
        <c:crossAx val="1273425840"/>
        <c:crosses val="autoZero"/>
        <c:crossBetween val="between"/>
      </c:valAx>
      <c:spPr>
        <a:noFill/>
        <a:ln>
          <a:noFill/>
        </a:ln>
        <a:effectLst/>
      </c:spPr>
    </c:plotArea>
    <c:legend>
      <c:legendPos val="t"/>
      <c:layout>
        <c:manualLayout>
          <c:xMode val="edge"/>
          <c:yMode val="edge"/>
          <c:x val="0.2557638888888889"/>
          <c:y val="0.83882716049382711"/>
          <c:w val="0.69731555555555558"/>
          <c:h val="0.12503641975308641"/>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96946875798196"/>
          <c:y val="0"/>
          <c:w val="0.59590776745171525"/>
          <c:h val="0.83650134211066152"/>
        </c:manualLayout>
      </c:layout>
      <c:barChart>
        <c:barDir val="bar"/>
        <c:grouping val="percentStacked"/>
        <c:varyColors val="0"/>
        <c:ser>
          <c:idx val="0"/>
          <c:order val="0"/>
          <c:spPr>
            <a:pattFill prst="ltHorz">
              <a:fgClr>
                <a:schemeClr val="bg1">
                  <a:lumMod val="50000"/>
                </a:schemeClr>
              </a:fgClr>
              <a:bgClr>
                <a:schemeClr val="bg1"/>
              </a:bgClr>
            </a:pattFill>
            <a:ln w="3175">
              <a:solidFill>
                <a:schemeClr val="tx1"/>
              </a:solidFill>
            </a:ln>
            <a:effectLst>
              <a:outerShdw blurRad="50800" dist="50800" dir="5400000" algn="ctr" rotWithShape="0">
                <a:schemeClr val="bg1"/>
              </a:outerShdw>
            </a:effectLst>
          </c:spPr>
          <c:invertIfNegative val="0"/>
          <c:dLbls>
            <c:dLbl>
              <c:idx val="0"/>
              <c:layout>
                <c:manualLayout>
                  <c:x val="2.0232025756802538E-2"/>
                  <c:y val="5.2253086419753084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FB5A-4A0C-9A1D-72AD1F71E45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effectLst>
                      <a:glow rad="88900">
                        <a:schemeClr val="bg1"/>
                      </a:glow>
                    </a:effectLst>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val>
            <c:numRef>
              <c:f>ZEVのシェア!$E$10:$H$10</c:f>
              <c:numCache>
                <c:formatCode>0.0%</c:formatCode>
                <c:ptCount val="4"/>
                <c:pt idx="0">
                  <c:v>1.7024898914662693E-2</c:v>
                </c:pt>
                <c:pt idx="1">
                  <c:v>0.74259048359767788</c:v>
                </c:pt>
                <c:pt idx="2">
                  <c:v>0.5336488812392427</c:v>
                </c:pt>
                <c:pt idx="3">
                  <c:v>0.54301441380093063</c:v>
                </c:pt>
              </c:numCache>
            </c:numRef>
          </c:val>
          <c:extLst>
            <c:ext xmlns:c15="http://schemas.microsoft.com/office/drawing/2012/chart" uri="{02D57815-91ED-43cb-92C2-25804820EDAC}">
              <c15:filteredSeriesTitle>
                <c15:tx>
                  <c:strRef>
                    <c:extLst>
                      <c:ext uri="{02D57815-91ED-43cb-92C2-25804820EDAC}">
                        <c15:formulaRef>
                          <c15:sqref>ZEVのシェア!$C$10</c15:sqref>
                        </c15:formulaRef>
                      </c:ext>
                    </c:extLst>
                    <c:strCache>
                      <c:ptCount val="1"/>
                      <c:pt idx="0">
                        <c:v>トヨタ</c:v>
                      </c:pt>
                    </c:strCache>
                  </c:strRef>
                </c15:tx>
              </c15:filteredSeriesTitle>
            </c:ext>
            <c:ext xmlns:c15="http://schemas.microsoft.com/office/drawing/2012/chart" uri="{02D57815-91ED-43cb-92C2-25804820EDAC}">
              <c15:filteredCategoryTitle>
                <c15:cat>
                  <c:strRef>
                    <c:extLst>
                      <c:ext uri="{02D57815-91ED-43cb-92C2-25804820EDAC}">
                        <c15:formulaRef>
                          <c15:sqref>ZEVのシェア!$E$9:$H$9</c15:sqref>
                        </c15:formulaRef>
                      </c:ext>
                    </c:extLst>
                    <c:strCache>
                      <c:ptCount val="4"/>
                      <c:pt idx="0">
                        <c:v>2016年</c:v>
                      </c:pt>
                      <c:pt idx="1">
                        <c:v>2017年</c:v>
                      </c:pt>
                      <c:pt idx="2">
                        <c:v>2018年</c:v>
                      </c:pt>
                      <c:pt idx="3">
                        <c:v>2019年</c:v>
                      </c:pt>
                    </c:strCache>
                  </c:strRef>
                </c15:cat>
              </c15:filteredCategoryTitle>
            </c:ext>
            <c:ext xmlns:c16="http://schemas.microsoft.com/office/drawing/2014/chart" uri="{C3380CC4-5D6E-409C-BE32-E72D297353CC}">
              <c16:uniqueId val="{00000000-794E-466F-9FF8-652557A65024}"/>
            </c:ext>
          </c:extLst>
        </c:ser>
        <c:ser>
          <c:idx val="1"/>
          <c:order val="1"/>
          <c:spPr>
            <a:solidFill>
              <a:schemeClr val="bg1">
                <a:lumMod val="75000"/>
              </a:schemeClr>
            </a:solidFill>
            <a:ln w="3175">
              <a:solidFill>
                <a:schemeClr val="tx1"/>
              </a:solidFill>
            </a:ln>
            <a:effectLst/>
          </c:spPr>
          <c:invertIfNegative val="0"/>
          <c:dLbls>
            <c:delete val="1"/>
          </c:dLbls>
          <c:val>
            <c:numRef>
              <c:f>ZEVのシェア!$E$11:$H$11</c:f>
              <c:numCache>
                <c:formatCode>0.0%</c:formatCode>
                <c:ptCount val="4"/>
                <c:pt idx="0">
                  <c:v>0</c:v>
                </c:pt>
                <c:pt idx="1">
                  <c:v>0</c:v>
                </c:pt>
                <c:pt idx="2">
                  <c:v>1.3984509466437178E-2</c:v>
                </c:pt>
                <c:pt idx="3">
                  <c:v>3.9155600953353761E-3</c:v>
                </c:pt>
              </c:numCache>
            </c:numRef>
          </c:val>
          <c:extLst>
            <c:ext xmlns:c15="http://schemas.microsoft.com/office/drawing/2012/chart" uri="{02D57815-91ED-43cb-92C2-25804820EDAC}">
              <c15:filteredSeriesTitle>
                <c15:tx>
                  <c:strRef>
                    <c:extLst>
                      <c:ext uri="{02D57815-91ED-43cb-92C2-25804820EDAC}">
                        <c15:formulaRef>
                          <c15:sqref>ZEVのシェア!$C$11</c15:sqref>
                        </c15:formulaRef>
                      </c:ext>
                    </c:extLst>
                    <c:strCache>
                      <c:ptCount val="1"/>
                      <c:pt idx="0">
                        <c:v>ホンダ</c:v>
                      </c:pt>
                    </c:strCache>
                  </c:strRef>
                </c15:tx>
              </c15:filteredSeriesTitle>
            </c:ext>
            <c:ext xmlns:c15="http://schemas.microsoft.com/office/drawing/2012/chart" uri="{02D57815-91ED-43cb-92C2-25804820EDAC}">
              <c15:filteredCategoryTitle>
                <c15:cat>
                  <c:strRef>
                    <c:extLst>
                      <c:ext uri="{02D57815-91ED-43cb-92C2-25804820EDAC}">
                        <c15:formulaRef>
                          <c15:sqref>ZEVのシェア!$E$9:$H$9</c15:sqref>
                        </c15:formulaRef>
                      </c:ext>
                    </c:extLst>
                    <c:strCache>
                      <c:ptCount val="4"/>
                      <c:pt idx="0">
                        <c:v>2016年</c:v>
                      </c:pt>
                      <c:pt idx="1">
                        <c:v>2017年</c:v>
                      </c:pt>
                      <c:pt idx="2">
                        <c:v>2018年</c:v>
                      </c:pt>
                      <c:pt idx="3">
                        <c:v>2019年</c:v>
                      </c:pt>
                    </c:strCache>
                  </c:strRef>
                </c15:cat>
              </c15:filteredCategoryTitle>
            </c:ext>
            <c:ext xmlns:c16="http://schemas.microsoft.com/office/drawing/2014/chart" uri="{C3380CC4-5D6E-409C-BE32-E72D297353CC}">
              <c16:uniqueId val="{00000001-794E-466F-9FF8-652557A65024}"/>
            </c:ext>
          </c:extLst>
        </c:ser>
        <c:ser>
          <c:idx val="2"/>
          <c:order val="2"/>
          <c:spPr>
            <a:solidFill>
              <a:schemeClr val="bg1"/>
            </a:solidFill>
            <a:ln w="3175">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val>
            <c:numRef>
              <c:f>ZEVのシェア!$E$12:$H$12</c:f>
              <c:numCache>
                <c:formatCode>0.0%</c:formatCode>
                <c:ptCount val="4"/>
                <c:pt idx="0">
                  <c:v>0.55341562034475422</c:v>
                </c:pt>
                <c:pt idx="1">
                  <c:v>0.13249631954667926</c:v>
                </c:pt>
                <c:pt idx="2">
                  <c:v>0.30133390705679863</c:v>
                </c:pt>
                <c:pt idx="3">
                  <c:v>0.29996595165134493</c:v>
                </c:pt>
              </c:numCache>
            </c:numRef>
          </c:val>
          <c:extLst>
            <c:ext xmlns:c15="http://schemas.microsoft.com/office/drawing/2012/chart" uri="{02D57815-91ED-43cb-92C2-25804820EDAC}">
              <c15:filteredSeriesTitle>
                <c15:tx>
                  <c:strRef>
                    <c:extLst>
                      <c:ext uri="{02D57815-91ED-43cb-92C2-25804820EDAC}">
                        <c15:formulaRef>
                          <c15:sqref>ZEVのシェア!$C$12</c15:sqref>
                        </c15:formulaRef>
                      </c:ext>
                    </c:extLst>
                    <c:strCache>
                      <c:ptCount val="1"/>
                      <c:pt idx="0">
                        <c:v>三菱</c:v>
                      </c:pt>
                    </c:strCache>
                  </c:strRef>
                </c15:tx>
              </c15:filteredSeriesTitle>
            </c:ext>
            <c:ext xmlns:c15="http://schemas.microsoft.com/office/drawing/2012/chart" uri="{02D57815-91ED-43cb-92C2-25804820EDAC}">
              <c15:filteredCategoryTitle>
                <c15:cat>
                  <c:strRef>
                    <c:extLst>
                      <c:ext uri="{02D57815-91ED-43cb-92C2-25804820EDAC}">
                        <c15:formulaRef>
                          <c15:sqref>ZEVのシェア!$E$9:$H$9</c15:sqref>
                        </c15:formulaRef>
                      </c:ext>
                    </c:extLst>
                    <c:strCache>
                      <c:ptCount val="4"/>
                      <c:pt idx="0">
                        <c:v>2016年</c:v>
                      </c:pt>
                      <c:pt idx="1">
                        <c:v>2017年</c:v>
                      </c:pt>
                      <c:pt idx="2">
                        <c:v>2018年</c:v>
                      </c:pt>
                      <c:pt idx="3">
                        <c:v>2019年</c:v>
                      </c:pt>
                    </c:strCache>
                  </c:strRef>
                </c15:cat>
              </c15:filteredCategoryTitle>
            </c:ext>
            <c:ext xmlns:c16="http://schemas.microsoft.com/office/drawing/2014/chart" uri="{C3380CC4-5D6E-409C-BE32-E72D297353CC}">
              <c16:uniqueId val="{00000002-794E-466F-9FF8-652557A65024}"/>
            </c:ext>
          </c:extLst>
        </c:ser>
        <c:ser>
          <c:idx val="3"/>
          <c:order val="3"/>
          <c:spPr>
            <a:pattFill prst="pct5">
              <a:fgClr>
                <a:schemeClr val="tx1"/>
              </a:fgClr>
              <a:bgClr>
                <a:schemeClr val="bg1"/>
              </a:bgClr>
            </a:pattFill>
            <a:ln w="3175">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effectLst>
                      <a:glow rad="127000">
                        <a:schemeClr val="bg1"/>
                      </a:glow>
                    </a:effectLst>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val>
            <c:numRef>
              <c:f>ZEVのシェア!$E$13:$H$13</c:f>
              <c:numCache>
                <c:formatCode>0.0%</c:formatCode>
                <c:ptCount val="4"/>
                <c:pt idx="0">
                  <c:v>0.42955948074058309</c:v>
                </c:pt>
                <c:pt idx="1">
                  <c:v>0.12491319685564289</c:v>
                </c:pt>
                <c:pt idx="2">
                  <c:v>0.15103270223752152</c:v>
                </c:pt>
                <c:pt idx="3">
                  <c:v>0.15310407445238905</c:v>
                </c:pt>
              </c:numCache>
            </c:numRef>
          </c:val>
          <c:extLst>
            <c:ext xmlns:c15="http://schemas.microsoft.com/office/drawing/2012/chart" uri="{02D57815-91ED-43cb-92C2-25804820EDAC}">
              <c15:filteredSeriesTitle>
                <c15:tx>
                  <c:strRef>
                    <c:extLst>
                      <c:ext uri="{02D57815-91ED-43cb-92C2-25804820EDAC}">
                        <c15:formulaRef>
                          <c15:sqref>ZEVのシェア!$C$13</c15:sqref>
                        </c15:formulaRef>
                      </c:ext>
                    </c:extLst>
                    <c:strCache>
                      <c:ptCount val="1"/>
                      <c:pt idx="0">
                        <c:v>輸入車</c:v>
                      </c:pt>
                    </c:strCache>
                  </c:strRef>
                </c15:tx>
              </c15:filteredSeriesTitle>
            </c:ext>
            <c:ext xmlns:c15="http://schemas.microsoft.com/office/drawing/2012/chart" uri="{02D57815-91ED-43cb-92C2-25804820EDAC}">
              <c15:filteredCategoryTitle>
                <c15:cat>
                  <c:strRef>
                    <c:extLst>
                      <c:ext uri="{02D57815-91ED-43cb-92C2-25804820EDAC}">
                        <c15:formulaRef>
                          <c15:sqref>ZEVのシェア!$E$9:$H$9</c15:sqref>
                        </c15:formulaRef>
                      </c:ext>
                    </c:extLst>
                    <c:strCache>
                      <c:ptCount val="4"/>
                      <c:pt idx="0">
                        <c:v>2016年</c:v>
                      </c:pt>
                      <c:pt idx="1">
                        <c:v>2017年</c:v>
                      </c:pt>
                      <c:pt idx="2">
                        <c:v>2018年</c:v>
                      </c:pt>
                      <c:pt idx="3">
                        <c:v>2019年</c:v>
                      </c:pt>
                    </c:strCache>
                  </c:strRef>
                </c15:cat>
              </c15:filteredCategoryTitle>
            </c:ext>
            <c:ext xmlns:c16="http://schemas.microsoft.com/office/drawing/2014/chart" uri="{C3380CC4-5D6E-409C-BE32-E72D297353CC}">
              <c16:uniqueId val="{00000003-794E-466F-9FF8-652557A65024}"/>
            </c:ext>
          </c:extLst>
        </c:ser>
        <c:dLbls>
          <c:dLblPos val="ctr"/>
          <c:showLegendKey val="0"/>
          <c:showVal val="1"/>
          <c:showCatName val="0"/>
          <c:showSerName val="0"/>
          <c:showPercent val="0"/>
          <c:showBubbleSize val="0"/>
        </c:dLbls>
        <c:gapWidth val="100"/>
        <c:overlap val="100"/>
        <c:axId val="1273425840"/>
        <c:axId val="1273426256"/>
      </c:barChart>
      <c:catAx>
        <c:axId val="1273425840"/>
        <c:scaling>
          <c:orientation val="maxMin"/>
        </c:scaling>
        <c:delete val="0"/>
        <c:axPos val="l"/>
        <c:numFmt formatCode="General" sourceLinked="1"/>
        <c:majorTickMark val="in"/>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crossAx val="1273426256"/>
        <c:crosses val="autoZero"/>
        <c:auto val="1"/>
        <c:lblAlgn val="ctr"/>
        <c:lblOffset val="100"/>
        <c:noMultiLvlLbl val="0"/>
      </c:catAx>
      <c:valAx>
        <c:axId val="1273426256"/>
        <c:scaling>
          <c:orientation val="minMax"/>
        </c:scaling>
        <c:delete val="1"/>
        <c:axPos val="t"/>
        <c:majorGridlines>
          <c:spPr>
            <a:ln>
              <a:solidFill>
                <a:schemeClr val="tx1">
                  <a:lumMod val="15000"/>
                  <a:lumOff val="85000"/>
                </a:schemeClr>
              </a:solidFill>
            </a:ln>
            <a:effectLst/>
          </c:spPr>
        </c:majorGridlines>
        <c:numFmt formatCode="0%" sourceLinked="1"/>
        <c:majorTickMark val="out"/>
        <c:minorTickMark val="none"/>
        <c:tickLblPos val="nextTo"/>
        <c:crossAx val="1273425840"/>
        <c:crosses val="autoZero"/>
        <c:crossBetween val="between"/>
      </c:valAx>
      <c:spPr>
        <a:noFill/>
        <a:ln>
          <a:noFill/>
        </a:ln>
        <a:effectLst/>
      </c:spPr>
    </c:plotArea>
    <c:legend>
      <c:legendPos val="t"/>
      <c:layout>
        <c:manualLayout>
          <c:xMode val="edge"/>
          <c:yMode val="edge"/>
          <c:x val="0.12476415883361573"/>
          <c:y val="0.82627469135802467"/>
          <c:w val="0.56283185699728067"/>
          <c:h val="0.13396759259259258"/>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481064814814814"/>
          <c:y val="2.2964940668824162E-2"/>
          <c:w val="0.86518935185185186"/>
          <c:h val="0.89364131607335495"/>
        </c:manualLayout>
      </c:layout>
      <c:lineChart>
        <c:grouping val="standard"/>
        <c:varyColors val="0"/>
        <c:ser>
          <c:idx val="0"/>
          <c:order val="0"/>
          <c:spPr>
            <a:ln w="44450" cap="rnd" cmpd="dbl">
              <a:solidFill>
                <a:schemeClr val="accent1"/>
              </a:solidFill>
              <a:prstDash val="solid"/>
              <a:round/>
            </a:ln>
            <a:effectLst/>
          </c:spPr>
          <c:marker>
            <c:symbol val="circle"/>
            <c:size val="8"/>
            <c:spPr>
              <a:solidFill>
                <a:schemeClr val="accent1"/>
              </a:solidFill>
              <a:ln w="9525">
                <a:solidFill>
                  <a:schemeClr val="accent1"/>
                </a:solidFill>
              </a:ln>
              <a:effectLst/>
            </c:spPr>
          </c:marker>
          <c:val>
            <c:numRef>
              <c:f>EV等の割合_福田改!$K$15:$P$15</c:f>
              <c:numCache>
                <c:formatCode>0.00%</c:formatCode>
                <c:ptCount val="6"/>
                <c:pt idx="0">
                  <c:v>3.5227475909504189E-3</c:v>
                </c:pt>
                <c:pt idx="1">
                  <c:v>2.8974754476052875E-3</c:v>
                </c:pt>
                <c:pt idx="2">
                  <c:v>3.7255391469667581E-3</c:v>
                </c:pt>
                <c:pt idx="3">
                  <c:v>4.8725149244016296E-3</c:v>
                </c:pt>
                <c:pt idx="4">
                  <c:v>6.4177801853858192E-3</c:v>
                </c:pt>
                <c:pt idx="5">
                  <c:v>7.362029961207466E-3</c:v>
                </c:pt>
              </c:numCache>
            </c:numRef>
          </c:val>
          <c:smooth val="0"/>
          <c:extLst>
            <c:ext xmlns:c15="http://schemas.microsoft.com/office/drawing/2012/chart" uri="{02D57815-91ED-43cb-92C2-25804820EDAC}">
              <c15:filteredSeriesTitle>
                <c15:tx>
                  <c:strRef>
                    <c:extLst>
                      <c:ext uri="{02D57815-91ED-43cb-92C2-25804820EDAC}">
                        <c15:formulaRef>
                          <c15:sqref>EV等の割合_福田改!$B$15</c15:sqref>
                        </c15:formulaRef>
                      </c:ext>
                    </c:extLst>
                    <c:strCache>
                      <c:ptCount val="1"/>
                      <c:pt idx="0">
                        <c:v>東京都</c:v>
                      </c:pt>
                    </c:strCache>
                  </c:strRef>
                </c15:tx>
              </c15:filteredSeriesTitle>
            </c:ext>
            <c:ext xmlns:c15="http://schemas.microsoft.com/office/drawing/2012/chart" uri="{02D57815-91ED-43cb-92C2-25804820EDAC}">
              <c15:filteredCategoryTitle>
                <c15:cat>
                  <c:strRef>
                    <c:extLst>
                      <c:ext uri="{02D57815-91ED-43cb-92C2-25804820EDAC}">
                        <c15:formulaRef>
                          <c15:sqref>EV等の割合_福田改!$K$14:$P$14</c15:sqref>
                        </c15:formulaRef>
                      </c:ext>
                    </c:extLst>
                    <c:strCache>
                      <c:ptCount val="6"/>
                      <c:pt idx="0">
                        <c:v>2014年</c:v>
                      </c:pt>
                      <c:pt idx="1">
                        <c:v>2015年</c:v>
                      </c:pt>
                      <c:pt idx="2">
                        <c:v>2016年</c:v>
                      </c:pt>
                      <c:pt idx="3">
                        <c:v>2017年</c:v>
                      </c:pt>
                      <c:pt idx="4">
                        <c:v>2018年</c:v>
                      </c:pt>
                      <c:pt idx="5">
                        <c:v>2019年</c:v>
                      </c:pt>
                    </c:strCache>
                  </c:strRef>
                </c15:cat>
              </c15:filteredCategoryTitle>
            </c:ext>
            <c:ext xmlns:c16="http://schemas.microsoft.com/office/drawing/2014/chart" uri="{C3380CC4-5D6E-409C-BE32-E72D297353CC}">
              <c16:uniqueId val="{00000000-9136-4BC8-BEF7-279ED104C748}"/>
            </c:ext>
          </c:extLst>
        </c:ser>
        <c:ser>
          <c:idx val="1"/>
          <c:order val="1"/>
          <c:spPr>
            <a:ln w="38100" cap="rnd">
              <a:solidFill>
                <a:schemeClr val="accent2"/>
              </a:solidFill>
              <a:prstDash val="sysDot"/>
              <a:round/>
            </a:ln>
            <a:effectLst/>
          </c:spPr>
          <c:marker>
            <c:symbol val="circle"/>
            <c:size val="7"/>
            <c:spPr>
              <a:solidFill>
                <a:schemeClr val="accent2"/>
              </a:solidFill>
              <a:ln w="9525">
                <a:solidFill>
                  <a:schemeClr val="accent2"/>
                </a:solidFill>
              </a:ln>
              <a:effectLst/>
            </c:spPr>
          </c:marker>
          <c:val>
            <c:numRef>
              <c:f>EV等の割合_福田改!$K$16:$P$16</c:f>
              <c:numCache>
                <c:formatCode>0.00%</c:formatCode>
                <c:ptCount val="6"/>
                <c:pt idx="0">
                  <c:v>5.3611338363871537E-3</c:v>
                </c:pt>
                <c:pt idx="1">
                  <c:v>4.3923236870719749E-3</c:v>
                </c:pt>
                <c:pt idx="2">
                  <c:v>6.979665906658601E-3</c:v>
                </c:pt>
                <c:pt idx="3">
                  <c:v>8.1363435148295703E-3</c:v>
                </c:pt>
                <c:pt idx="4">
                  <c:v>1.0226802226618209E-2</c:v>
                </c:pt>
                <c:pt idx="5">
                  <c:v>8.5312524793369152E-3</c:v>
                </c:pt>
              </c:numCache>
            </c:numRef>
          </c:val>
          <c:smooth val="0"/>
          <c:extLst>
            <c:ext xmlns:c15="http://schemas.microsoft.com/office/drawing/2012/chart" uri="{02D57815-91ED-43cb-92C2-25804820EDAC}">
              <c15:filteredSeriesTitle>
                <c15:tx>
                  <c:strRef>
                    <c:extLst>
                      <c:ext uri="{02D57815-91ED-43cb-92C2-25804820EDAC}">
                        <c15:formulaRef>
                          <c15:sqref>EV等の割合_福田改!$B$16</c15:sqref>
                        </c15:formulaRef>
                      </c:ext>
                    </c:extLst>
                    <c:strCache>
                      <c:ptCount val="1"/>
                      <c:pt idx="0">
                        <c:v>神奈川県</c:v>
                      </c:pt>
                    </c:strCache>
                  </c:strRef>
                </c15:tx>
              </c15:filteredSeriesTitle>
            </c:ext>
            <c:ext xmlns:c15="http://schemas.microsoft.com/office/drawing/2012/chart" uri="{02D57815-91ED-43cb-92C2-25804820EDAC}">
              <c15:filteredCategoryTitle>
                <c15:cat>
                  <c:strRef>
                    <c:extLst>
                      <c:ext uri="{02D57815-91ED-43cb-92C2-25804820EDAC}">
                        <c15:formulaRef>
                          <c15:sqref>EV等の割合_福田改!$K$14:$P$14</c15:sqref>
                        </c15:formulaRef>
                      </c:ext>
                    </c:extLst>
                    <c:strCache>
                      <c:ptCount val="6"/>
                      <c:pt idx="0">
                        <c:v>2014年</c:v>
                      </c:pt>
                      <c:pt idx="1">
                        <c:v>2015年</c:v>
                      </c:pt>
                      <c:pt idx="2">
                        <c:v>2016年</c:v>
                      </c:pt>
                      <c:pt idx="3">
                        <c:v>2017年</c:v>
                      </c:pt>
                      <c:pt idx="4">
                        <c:v>2018年</c:v>
                      </c:pt>
                      <c:pt idx="5">
                        <c:v>2019年</c:v>
                      </c:pt>
                    </c:strCache>
                  </c:strRef>
                </c15:cat>
              </c15:filteredCategoryTitle>
            </c:ext>
            <c:ext xmlns:c16="http://schemas.microsoft.com/office/drawing/2014/chart" uri="{C3380CC4-5D6E-409C-BE32-E72D297353CC}">
              <c16:uniqueId val="{00000001-9136-4BC8-BEF7-279ED104C748}"/>
            </c:ext>
          </c:extLst>
        </c:ser>
        <c:ser>
          <c:idx val="4"/>
          <c:order val="2"/>
          <c:spPr>
            <a:ln w="25400" cap="rnd">
              <a:solidFill>
                <a:schemeClr val="accent5"/>
              </a:solidFill>
              <a:prstDash val="solid"/>
              <a:round/>
            </a:ln>
            <a:effectLst/>
          </c:spPr>
          <c:marker>
            <c:symbol val="x"/>
            <c:size val="7"/>
            <c:spPr>
              <a:solidFill>
                <a:schemeClr val="accent5"/>
              </a:solidFill>
              <a:ln w="9525">
                <a:solidFill>
                  <a:schemeClr val="accent5"/>
                </a:solidFill>
              </a:ln>
              <a:effectLst/>
            </c:spPr>
          </c:marker>
          <c:val>
            <c:numRef>
              <c:f>EV等の割合_福田改!$K$17:$P$17</c:f>
              <c:numCache>
                <c:formatCode>0.00%</c:formatCode>
                <c:ptCount val="6"/>
                <c:pt idx="0">
                  <c:v>4.3795570253388656E-3</c:v>
                </c:pt>
                <c:pt idx="1">
                  <c:v>2.9508974908515092E-3</c:v>
                </c:pt>
                <c:pt idx="2">
                  <c:v>4.2952158533753979E-3</c:v>
                </c:pt>
                <c:pt idx="3">
                  <c:v>5.0257889300646457E-3</c:v>
                </c:pt>
                <c:pt idx="4">
                  <c:v>7.9678593780493547E-3</c:v>
                </c:pt>
                <c:pt idx="5">
                  <c:v>6.0618929545049795E-3</c:v>
                </c:pt>
              </c:numCache>
            </c:numRef>
          </c:val>
          <c:smooth val="0"/>
          <c:extLst>
            <c:ext xmlns:c15="http://schemas.microsoft.com/office/drawing/2012/chart" uri="{02D57815-91ED-43cb-92C2-25804820EDAC}">
              <c15:filteredSeriesTitle>
                <c15:tx>
                  <c:strRef>
                    <c:extLst>
                      <c:ext uri="{02D57815-91ED-43cb-92C2-25804820EDAC}">
                        <c15:formulaRef>
                          <c15:sqref>EV等の割合_福田改!$B$17</c15:sqref>
                        </c15:formulaRef>
                      </c:ext>
                    </c:extLst>
                    <c:strCache>
                      <c:ptCount val="1"/>
                      <c:pt idx="0">
                        <c:v>愛知県</c:v>
                      </c:pt>
                    </c:strCache>
                  </c:strRef>
                </c15:tx>
              </c15:filteredSeriesTitle>
            </c:ext>
            <c:ext xmlns:c15="http://schemas.microsoft.com/office/drawing/2012/chart" uri="{02D57815-91ED-43cb-92C2-25804820EDAC}">
              <c15:filteredCategoryTitle>
                <c15:cat>
                  <c:strRef>
                    <c:extLst>
                      <c:ext uri="{02D57815-91ED-43cb-92C2-25804820EDAC}">
                        <c15:formulaRef>
                          <c15:sqref>EV等の割合_福田改!$K$14:$P$14</c15:sqref>
                        </c15:formulaRef>
                      </c:ext>
                    </c:extLst>
                    <c:strCache>
                      <c:ptCount val="6"/>
                      <c:pt idx="0">
                        <c:v>2014年</c:v>
                      </c:pt>
                      <c:pt idx="1">
                        <c:v>2015年</c:v>
                      </c:pt>
                      <c:pt idx="2">
                        <c:v>2016年</c:v>
                      </c:pt>
                      <c:pt idx="3">
                        <c:v>2017年</c:v>
                      </c:pt>
                      <c:pt idx="4">
                        <c:v>2018年</c:v>
                      </c:pt>
                      <c:pt idx="5">
                        <c:v>2019年</c:v>
                      </c:pt>
                    </c:strCache>
                  </c:strRef>
                </c15:cat>
              </c15:filteredCategoryTitle>
            </c:ext>
            <c:ext xmlns:c16="http://schemas.microsoft.com/office/drawing/2014/chart" uri="{C3380CC4-5D6E-409C-BE32-E72D297353CC}">
              <c16:uniqueId val="{00000002-9136-4BC8-BEF7-279ED104C748}"/>
            </c:ext>
          </c:extLst>
        </c:ser>
        <c:ser>
          <c:idx val="2"/>
          <c:order val="3"/>
          <c:spPr>
            <a:ln w="57150" cap="rnd">
              <a:solidFill>
                <a:schemeClr val="accent3"/>
              </a:solidFill>
              <a:round/>
            </a:ln>
            <a:effectLst/>
          </c:spPr>
          <c:marker>
            <c:symbol val="none"/>
          </c:marker>
          <c:val>
            <c:numRef>
              <c:f>EV等の割合_福田改!$K$18:$P$18</c:f>
              <c:numCache>
                <c:formatCode>0.00%</c:formatCode>
                <c:ptCount val="6"/>
                <c:pt idx="0">
                  <c:v>3.6301538493774261E-3</c:v>
                </c:pt>
                <c:pt idx="1">
                  <c:v>1.9889599101970976E-3</c:v>
                </c:pt>
                <c:pt idx="2">
                  <c:v>3.4381293237476132E-3</c:v>
                </c:pt>
                <c:pt idx="3">
                  <c:v>5.9666410522985127E-3</c:v>
                </c:pt>
                <c:pt idx="4">
                  <c:v>7.3123467132288379E-3</c:v>
                </c:pt>
                <c:pt idx="5">
                  <c:v>6.29394307566674E-3</c:v>
                </c:pt>
              </c:numCache>
            </c:numRef>
          </c:val>
          <c:smooth val="0"/>
          <c:extLst>
            <c:ext xmlns:c15="http://schemas.microsoft.com/office/drawing/2012/chart" uri="{02D57815-91ED-43cb-92C2-25804820EDAC}">
              <c15:filteredSeriesTitle>
                <c15:tx>
                  <c:strRef>
                    <c:extLst>
                      <c:ext uri="{02D57815-91ED-43cb-92C2-25804820EDAC}">
                        <c15:formulaRef>
                          <c15:sqref>EV等の割合_福田改!$B$18</c15:sqref>
                        </c15:formulaRef>
                      </c:ext>
                    </c:extLst>
                    <c:strCache>
                      <c:ptCount val="1"/>
                      <c:pt idx="0">
                        <c:v>大阪府</c:v>
                      </c:pt>
                    </c:strCache>
                  </c:strRef>
                </c15:tx>
              </c15:filteredSeriesTitle>
            </c:ext>
            <c:ext xmlns:c15="http://schemas.microsoft.com/office/drawing/2012/chart" uri="{02D57815-91ED-43cb-92C2-25804820EDAC}">
              <c15:filteredCategoryTitle>
                <c15:cat>
                  <c:strRef>
                    <c:extLst>
                      <c:ext uri="{02D57815-91ED-43cb-92C2-25804820EDAC}">
                        <c15:formulaRef>
                          <c15:sqref>EV等の割合_福田改!$K$14:$P$14</c15:sqref>
                        </c15:formulaRef>
                      </c:ext>
                    </c:extLst>
                    <c:strCache>
                      <c:ptCount val="6"/>
                      <c:pt idx="0">
                        <c:v>2014年</c:v>
                      </c:pt>
                      <c:pt idx="1">
                        <c:v>2015年</c:v>
                      </c:pt>
                      <c:pt idx="2">
                        <c:v>2016年</c:v>
                      </c:pt>
                      <c:pt idx="3">
                        <c:v>2017年</c:v>
                      </c:pt>
                      <c:pt idx="4">
                        <c:v>2018年</c:v>
                      </c:pt>
                      <c:pt idx="5">
                        <c:v>2019年</c:v>
                      </c:pt>
                    </c:strCache>
                  </c:strRef>
                </c15:cat>
              </c15:filteredCategoryTitle>
            </c:ext>
            <c:ext xmlns:c16="http://schemas.microsoft.com/office/drawing/2014/chart" uri="{C3380CC4-5D6E-409C-BE32-E72D297353CC}">
              <c16:uniqueId val="{00000003-9136-4BC8-BEF7-279ED104C748}"/>
            </c:ext>
          </c:extLst>
        </c:ser>
        <c:ser>
          <c:idx val="3"/>
          <c:order val="4"/>
          <c:spPr>
            <a:ln w="25400" cap="rnd">
              <a:solidFill>
                <a:schemeClr val="accent4"/>
              </a:solidFill>
              <a:round/>
            </a:ln>
            <a:effectLst/>
          </c:spPr>
          <c:marker>
            <c:symbol val="circle"/>
            <c:size val="8"/>
            <c:spPr>
              <a:solidFill>
                <a:schemeClr val="bg1"/>
              </a:solidFill>
              <a:ln w="9525">
                <a:solidFill>
                  <a:schemeClr val="accent4"/>
                </a:solidFill>
              </a:ln>
              <a:effectLst/>
            </c:spPr>
          </c:marker>
          <c:val>
            <c:numRef>
              <c:f>EV等の割合_福田改!$K$19:$P$19</c:f>
              <c:numCache>
                <c:formatCode>0.00%</c:formatCode>
                <c:ptCount val="6"/>
                <c:pt idx="0">
                  <c:v>5.7344745835770806E-3</c:v>
                </c:pt>
                <c:pt idx="1">
                  <c:v>4.6521244701747131E-3</c:v>
                </c:pt>
                <c:pt idx="2">
                  <c:v>5.6063441420989664E-3</c:v>
                </c:pt>
                <c:pt idx="3">
                  <c:v>6.6250742721330955E-3</c:v>
                </c:pt>
                <c:pt idx="4">
                  <c:v>8.7650649553920809E-3</c:v>
                </c:pt>
                <c:pt idx="5">
                  <c:v>6.6267507108149172E-3</c:v>
                </c:pt>
              </c:numCache>
            </c:numRef>
          </c:val>
          <c:smooth val="0"/>
          <c:extLst>
            <c:ext xmlns:c15="http://schemas.microsoft.com/office/drawing/2012/chart" uri="{02D57815-91ED-43cb-92C2-25804820EDAC}">
              <c15:filteredSeriesTitle>
                <c15:tx>
                  <c:strRef>
                    <c:extLst>
                      <c:ext uri="{02D57815-91ED-43cb-92C2-25804820EDAC}">
                        <c15:formulaRef>
                          <c15:sqref>EV等の割合_福田改!$B$19</c15:sqref>
                        </c15:formulaRef>
                      </c:ext>
                    </c:extLst>
                    <c:strCache>
                      <c:ptCount val="1"/>
                      <c:pt idx="0">
                        <c:v>兵庫県</c:v>
                      </c:pt>
                    </c:strCache>
                  </c:strRef>
                </c15:tx>
              </c15:filteredSeriesTitle>
            </c:ext>
            <c:ext xmlns:c15="http://schemas.microsoft.com/office/drawing/2012/chart" uri="{02D57815-91ED-43cb-92C2-25804820EDAC}">
              <c15:filteredCategoryTitle>
                <c15:cat>
                  <c:strRef>
                    <c:extLst>
                      <c:ext uri="{02D57815-91ED-43cb-92C2-25804820EDAC}">
                        <c15:formulaRef>
                          <c15:sqref>EV等の割合_福田改!$K$14:$P$14</c15:sqref>
                        </c15:formulaRef>
                      </c:ext>
                    </c:extLst>
                    <c:strCache>
                      <c:ptCount val="6"/>
                      <c:pt idx="0">
                        <c:v>2014年</c:v>
                      </c:pt>
                      <c:pt idx="1">
                        <c:v>2015年</c:v>
                      </c:pt>
                      <c:pt idx="2">
                        <c:v>2016年</c:v>
                      </c:pt>
                      <c:pt idx="3">
                        <c:v>2017年</c:v>
                      </c:pt>
                      <c:pt idx="4">
                        <c:v>2018年</c:v>
                      </c:pt>
                      <c:pt idx="5">
                        <c:v>2019年</c:v>
                      </c:pt>
                    </c:strCache>
                  </c:strRef>
                </c15:cat>
              </c15:filteredCategoryTitle>
            </c:ext>
            <c:ext xmlns:c16="http://schemas.microsoft.com/office/drawing/2014/chart" uri="{C3380CC4-5D6E-409C-BE32-E72D297353CC}">
              <c16:uniqueId val="{00000004-9136-4BC8-BEF7-279ED104C748}"/>
            </c:ext>
          </c:extLst>
        </c:ser>
        <c:ser>
          <c:idx val="5"/>
          <c:order val="5"/>
          <c:spPr>
            <a:ln w="28575" cap="rnd">
              <a:solidFill>
                <a:schemeClr val="accent6"/>
              </a:solidFill>
              <a:prstDash val="sysDash"/>
              <a:round/>
            </a:ln>
            <a:effectLst/>
          </c:spPr>
          <c:marker>
            <c:symbol val="square"/>
            <c:size val="7"/>
            <c:spPr>
              <a:solidFill>
                <a:schemeClr val="bg1"/>
              </a:solidFill>
              <a:ln w="9525">
                <a:solidFill>
                  <a:schemeClr val="accent6"/>
                </a:solidFill>
              </a:ln>
              <a:effectLst/>
            </c:spPr>
          </c:marker>
          <c:val>
            <c:numRef>
              <c:f>EV等の割合_福田改!$K$20:$P$20</c:f>
              <c:numCache>
                <c:formatCode>0.00%</c:formatCode>
                <c:ptCount val="6"/>
                <c:pt idx="0">
                  <c:v>3.7059096022764872E-3</c:v>
                </c:pt>
                <c:pt idx="1">
                  <c:v>3.4856635329210866E-3</c:v>
                </c:pt>
                <c:pt idx="2">
                  <c:v>5.0381554115040616E-3</c:v>
                </c:pt>
                <c:pt idx="3">
                  <c:v>5.3179807360461831E-3</c:v>
                </c:pt>
                <c:pt idx="4">
                  <c:v>6.3965547269589449E-3</c:v>
                </c:pt>
                <c:pt idx="5">
                  <c:v>6.0686938010358089E-3</c:v>
                </c:pt>
              </c:numCache>
            </c:numRef>
          </c:val>
          <c:smooth val="0"/>
          <c:extLst>
            <c:ext xmlns:c15="http://schemas.microsoft.com/office/drawing/2012/chart" uri="{02D57815-91ED-43cb-92C2-25804820EDAC}">
              <c15:filteredSeriesTitle>
                <c15:tx>
                  <c:strRef>
                    <c:extLst>
                      <c:ext uri="{02D57815-91ED-43cb-92C2-25804820EDAC}">
                        <c15:formulaRef>
                          <c15:sqref>EV等の割合_福田改!$B$20</c15:sqref>
                        </c15:formulaRef>
                      </c:ext>
                    </c:extLst>
                    <c:strCache>
                      <c:ptCount val="1"/>
                      <c:pt idx="0">
                        <c:v>京都府</c:v>
                      </c:pt>
                    </c:strCache>
                  </c:strRef>
                </c15:tx>
              </c15:filteredSeriesTitle>
            </c:ext>
            <c:ext xmlns:c15="http://schemas.microsoft.com/office/drawing/2012/chart" uri="{02D57815-91ED-43cb-92C2-25804820EDAC}">
              <c15:filteredCategoryTitle>
                <c15:cat>
                  <c:strRef>
                    <c:extLst>
                      <c:ext uri="{02D57815-91ED-43cb-92C2-25804820EDAC}">
                        <c15:formulaRef>
                          <c15:sqref>EV等の割合_福田改!$K$14:$P$14</c15:sqref>
                        </c15:formulaRef>
                      </c:ext>
                    </c:extLst>
                    <c:strCache>
                      <c:ptCount val="6"/>
                      <c:pt idx="0">
                        <c:v>2014年</c:v>
                      </c:pt>
                      <c:pt idx="1">
                        <c:v>2015年</c:v>
                      </c:pt>
                      <c:pt idx="2">
                        <c:v>2016年</c:v>
                      </c:pt>
                      <c:pt idx="3">
                        <c:v>2017年</c:v>
                      </c:pt>
                      <c:pt idx="4">
                        <c:v>2018年</c:v>
                      </c:pt>
                      <c:pt idx="5">
                        <c:v>2019年</c:v>
                      </c:pt>
                    </c:strCache>
                  </c:strRef>
                </c15:cat>
              </c15:filteredCategoryTitle>
            </c:ext>
            <c:ext xmlns:c16="http://schemas.microsoft.com/office/drawing/2014/chart" uri="{C3380CC4-5D6E-409C-BE32-E72D297353CC}">
              <c16:uniqueId val="{00000005-9136-4BC8-BEF7-279ED104C748}"/>
            </c:ext>
          </c:extLst>
        </c:ser>
        <c:ser>
          <c:idx val="7"/>
          <c:order val="6"/>
          <c:spPr>
            <a:ln w="44450" cap="rnd">
              <a:solidFill>
                <a:schemeClr val="accent2">
                  <a:lumMod val="60000"/>
                </a:schemeClr>
              </a:solidFill>
              <a:round/>
            </a:ln>
            <a:effectLst/>
          </c:spPr>
          <c:marker>
            <c:symbol val="circle"/>
            <c:size val="7"/>
            <c:spPr>
              <a:solidFill>
                <a:schemeClr val="accent2">
                  <a:lumMod val="60000"/>
                </a:schemeClr>
              </a:solidFill>
              <a:ln w="9525">
                <a:solidFill>
                  <a:schemeClr val="accent2">
                    <a:lumMod val="60000"/>
                  </a:schemeClr>
                </a:solidFill>
              </a:ln>
              <a:effectLst/>
            </c:spPr>
          </c:marker>
          <c:val>
            <c:numRef>
              <c:f>EV等の割合_福田改!$K$22:$P$22</c:f>
              <c:numCache>
                <c:formatCode>0.00%</c:formatCode>
                <c:ptCount val="6"/>
                <c:pt idx="0">
                  <c:v>4.6141482715712423E-3</c:v>
                </c:pt>
                <c:pt idx="1">
                  <c:v>3.2628534969574422E-3</c:v>
                </c:pt>
                <c:pt idx="2">
                  <c:v>4.7830404234716611E-3</c:v>
                </c:pt>
                <c:pt idx="3">
                  <c:v>5.3653625195527691E-3</c:v>
                </c:pt>
                <c:pt idx="4">
                  <c:v>7.9048538162089371E-3</c:v>
                </c:pt>
                <c:pt idx="5">
                  <c:v>6.490667819426644E-3</c:v>
                </c:pt>
              </c:numCache>
            </c:numRef>
          </c:val>
          <c:smooth val="0"/>
          <c:extLst>
            <c:ext xmlns:c15="http://schemas.microsoft.com/office/drawing/2012/chart" uri="{02D57815-91ED-43cb-92C2-25804820EDAC}">
              <c15:filteredSeriesTitle>
                <c15:tx>
                  <c:strRef>
                    <c:extLst>
                      <c:ext uri="{02D57815-91ED-43cb-92C2-25804820EDAC}">
                        <c15:formulaRef>
                          <c15:sqref>EV等の割合_福田改!$B$22</c15:sqref>
                        </c15:formulaRef>
                      </c:ext>
                    </c:extLst>
                    <c:strCache>
                      <c:ptCount val="1"/>
                      <c:pt idx="0">
                        <c:v>全国</c:v>
                      </c:pt>
                    </c:strCache>
                  </c:strRef>
                </c15:tx>
              </c15:filteredSeriesTitle>
            </c:ext>
            <c:ext xmlns:c15="http://schemas.microsoft.com/office/drawing/2012/chart" uri="{02D57815-91ED-43cb-92C2-25804820EDAC}">
              <c15:filteredCategoryTitle>
                <c15:cat>
                  <c:strRef>
                    <c:extLst>
                      <c:ext uri="{02D57815-91ED-43cb-92C2-25804820EDAC}">
                        <c15:formulaRef>
                          <c15:sqref>EV等の割合_福田改!$K$14:$P$14</c15:sqref>
                        </c15:formulaRef>
                      </c:ext>
                    </c:extLst>
                    <c:strCache>
                      <c:ptCount val="6"/>
                      <c:pt idx="0">
                        <c:v>2014年</c:v>
                      </c:pt>
                      <c:pt idx="1">
                        <c:v>2015年</c:v>
                      </c:pt>
                      <c:pt idx="2">
                        <c:v>2016年</c:v>
                      </c:pt>
                      <c:pt idx="3">
                        <c:v>2017年</c:v>
                      </c:pt>
                      <c:pt idx="4">
                        <c:v>2018年</c:v>
                      </c:pt>
                      <c:pt idx="5">
                        <c:v>2019年</c:v>
                      </c:pt>
                    </c:strCache>
                  </c:strRef>
                </c15:cat>
              </c15:filteredCategoryTitle>
            </c:ext>
            <c:ext xmlns:c16="http://schemas.microsoft.com/office/drawing/2014/chart" uri="{C3380CC4-5D6E-409C-BE32-E72D297353CC}">
              <c16:uniqueId val="{00000007-9136-4BC8-BEF7-279ED104C748}"/>
            </c:ext>
          </c:extLst>
        </c:ser>
        <c:dLbls>
          <c:showLegendKey val="0"/>
          <c:showVal val="0"/>
          <c:showCatName val="0"/>
          <c:showSerName val="0"/>
          <c:showPercent val="0"/>
          <c:showBubbleSize val="0"/>
        </c:dLbls>
        <c:marker val="1"/>
        <c:smooth val="0"/>
        <c:axId val="601331408"/>
        <c:axId val="601331824"/>
      </c:lineChart>
      <c:catAx>
        <c:axId val="601331408"/>
        <c:scaling>
          <c:orientation val="minMax"/>
        </c:scaling>
        <c:delete val="0"/>
        <c:axPos val="b"/>
        <c:numFmt formatCode="General" sourceLinked="1"/>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601331824"/>
        <c:crosses val="autoZero"/>
        <c:auto val="1"/>
        <c:lblAlgn val="ctr"/>
        <c:lblOffset val="100"/>
        <c:noMultiLvlLbl val="0"/>
      </c:catAx>
      <c:valAx>
        <c:axId val="601331824"/>
        <c:scaling>
          <c:orientation val="minMax"/>
          <c:max val="1.5000000000000003E-2"/>
        </c:scaling>
        <c:delete val="0"/>
        <c:axPos val="l"/>
        <c:majorGridlines>
          <c:spPr>
            <a:ln w="9525" cap="flat" cmpd="sng" algn="ctr">
              <a:solidFill>
                <a:schemeClr val="tx1">
                  <a:lumMod val="15000"/>
                  <a:lumOff val="85000"/>
                </a:schemeClr>
              </a:solidFill>
              <a:round/>
            </a:ln>
            <a:effectLst/>
          </c:spPr>
        </c:majorGridlines>
        <c:numFmt formatCode="0.00%"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601331408"/>
        <c:crosses val="autoZero"/>
        <c:crossBetween val="between"/>
        <c:majorUnit val="5.000000000000001E-3"/>
      </c:valAx>
      <c:spPr>
        <a:noFill/>
        <a:ln w="25400">
          <a:noFill/>
        </a:ln>
        <a:effectLst/>
      </c:spPr>
    </c:plotArea>
    <c:legend>
      <c:legendPos val="b"/>
      <c:layout>
        <c:manualLayout>
          <c:xMode val="edge"/>
          <c:yMode val="edge"/>
          <c:x val="0.29127314814814814"/>
          <c:y val="5.553290183387271E-2"/>
          <c:w val="0.7055555555555556"/>
          <c:h val="0.1530487179487179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49574" cy="496888"/>
          </a:xfrm>
          <a:prstGeom prst="rect">
            <a:avLst/>
          </a:prstGeom>
        </p:spPr>
        <p:txBody>
          <a:bodyPr vert="horz" lIns="91414" tIns="45707" rIns="91414" bIns="45707"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4" y="9440866"/>
            <a:ext cx="2949574" cy="496887"/>
          </a:xfrm>
          <a:prstGeom prst="rect">
            <a:avLst/>
          </a:prstGeom>
        </p:spPr>
        <p:txBody>
          <a:bodyPr vert="horz" lIns="91414" tIns="45707" rIns="91414" bIns="4570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6"/>
            <a:ext cx="2949574" cy="496887"/>
          </a:xfrm>
          <a:prstGeom prst="rect">
            <a:avLst/>
          </a:prstGeom>
        </p:spPr>
        <p:txBody>
          <a:bodyPr vert="horz" lIns="91414" tIns="45707" rIns="91414" bIns="45707" rtlCol="0" anchor="b"/>
          <a:lstStyle>
            <a:lvl1pPr algn="r">
              <a:defRPr sz="1200"/>
            </a:lvl1pPr>
          </a:lstStyle>
          <a:p>
            <a:fld id="{3FA8D4F6-A8D6-432C-BA59-0C059F0DD957}" type="slidenum">
              <a:rPr kumimoji="1" lang="ja-JP" altLang="en-US" smtClean="0"/>
              <a:t>‹#›</a:t>
            </a:fld>
            <a:endParaRPr kumimoji="1" lang="ja-JP" altLang="en-US"/>
          </a:p>
        </p:txBody>
      </p:sp>
    </p:spTree>
    <p:extLst>
      <p:ext uri="{BB962C8B-B14F-4D97-AF65-F5344CB8AC3E}">
        <p14:creationId xmlns:p14="http://schemas.microsoft.com/office/powerpoint/2010/main" val="428271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3"/>
            <a:ext cx="2949786" cy="496966"/>
          </a:xfrm>
          <a:prstGeom prst="rect">
            <a:avLst/>
          </a:prstGeom>
        </p:spPr>
        <p:txBody>
          <a:bodyPr vert="horz" lIns="91414" tIns="45707" rIns="91414" bIns="4570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1" y="3"/>
            <a:ext cx="2949786" cy="496966"/>
          </a:xfrm>
          <a:prstGeom prst="rect">
            <a:avLst/>
          </a:prstGeom>
        </p:spPr>
        <p:txBody>
          <a:bodyPr vert="horz" lIns="91414" tIns="45707" rIns="91414" bIns="45707" rtlCol="0"/>
          <a:lstStyle>
            <a:lvl1pPr algn="r">
              <a:defRPr sz="1200"/>
            </a:lvl1pPr>
          </a:lstStyle>
          <a:p>
            <a:fld id="{8D5BEBC8-2257-4310-91FB-3838D0908DC9}" type="datetimeFigureOut">
              <a:rPr kumimoji="1" lang="ja-JP" altLang="en-US" smtClean="0"/>
              <a:t>2021/5/20</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14" tIns="45707" rIns="91414" bIns="45707"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1414" tIns="45707" rIns="91414" bIns="4570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651"/>
            <a:ext cx="2949786" cy="496966"/>
          </a:xfrm>
          <a:prstGeom prst="rect">
            <a:avLst/>
          </a:prstGeom>
        </p:spPr>
        <p:txBody>
          <a:bodyPr vert="horz" lIns="91414" tIns="45707" rIns="91414" bIns="4570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1" y="9440651"/>
            <a:ext cx="2949786" cy="496966"/>
          </a:xfrm>
          <a:prstGeom prst="rect">
            <a:avLst/>
          </a:prstGeom>
        </p:spPr>
        <p:txBody>
          <a:bodyPr vert="horz" lIns="91414" tIns="45707" rIns="91414" bIns="45707" rtlCol="0" anchor="b"/>
          <a:lstStyle>
            <a:lvl1pPr algn="r">
              <a:defRPr sz="1200"/>
            </a:lvl1pPr>
          </a:lstStyle>
          <a:p>
            <a:fld id="{F87C77AA-7151-4A8D-8C26-E58B9E1A327F}" type="slidenum">
              <a:rPr kumimoji="1" lang="ja-JP" altLang="en-US" smtClean="0"/>
              <a:t>‹#›</a:t>
            </a:fld>
            <a:endParaRPr kumimoji="1" lang="ja-JP" altLang="en-US"/>
          </a:p>
        </p:txBody>
      </p:sp>
    </p:spTree>
    <p:extLst>
      <p:ext uri="{BB962C8B-B14F-4D97-AF65-F5344CB8AC3E}">
        <p14:creationId xmlns:p14="http://schemas.microsoft.com/office/powerpoint/2010/main" val="11203410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23950" y="1222375"/>
            <a:ext cx="4397375" cy="32988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0</a:t>
            </a:fld>
            <a:endParaRPr kumimoji="1" lang="ja-JP" altLang="en-US"/>
          </a:p>
        </p:txBody>
      </p:sp>
    </p:spTree>
    <p:extLst>
      <p:ext uri="{BB962C8B-B14F-4D97-AF65-F5344CB8AC3E}">
        <p14:creationId xmlns:p14="http://schemas.microsoft.com/office/powerpoint/2010/main" val="3211841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ts val="600"/>
              </a:spcBef>
            </a:pPr>
            <a:endParaRPr lang="en-US" altLang="ja-JP" u="sng"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a:t>
            </a:fld>
            <a:endParaRPr kumimoji="1" lang="ja-JP" altLang="en-US"/>
          </a:p>
        </p:txBody>
      </p:sp>
    </p:spTree>
    <p:extLst>
      <p:ext uri="{BB962C8B-B14F-4D97-AF65-F5344CB8AC3E}">
        <p14:creationId xmlns:p14="http://schemas.microsoft.com/office/powerpoint/2010/main" val="238495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8</a:t>
            </a:fld>
            <a:endParaRPr kumimoji="1" lang="ja-JP" altLang="en-US"/>
          </a:p>
        </p:txBody>
      </p:sp>
    </p:spTree>
    <p:extLst>
      <p:ext uri="{BB962C8B-B14F-4D97-AF65-F5344CB8AC3E}">
        <p14:creationId xmlns:p14="http://schemas.microsoft.com/office/powerpoint/2010/main" val="210751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11</a:t>
            </a:fld>
            <a:endParaRPr kumimoji="1" lang="ja-JP" altLang="en-US"/>
          </a:p>
        </p:txBody>
      </p:sp>
    </p:spTree>
    <p:extLst>
      <p:ext uri="{BB962C8B-B14F-4D97-AF65-F5344CB8AC3E}">
        <p14:creationId xmlns:p14="http://schemas.microsoft.com/office/powerpoint/2010/main" val="2240790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ja-JP" altLang="en-US"/>
              <a:t>マスター タイトルの書式設定</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C31F64F-0D30-4C3A-A0BE-910F4CC3C3E7}" type="datetime1">
              <a:rPr kumimoji="1" lang="ja-JP" altLang="en-US" smtClean="0"/>
              <a:t>2021/5/20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29328E1-F047-4AB4-B3FF-0294A283BF8F}" type="datetime1">
              <a:rPr kumimoji="1" lang="ja-JP" altLang="en-US" smtClean="0"/>
              <a:t>2021/5/20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3916089-223D-4750-89AE-B390316EF4A6}" type="datetime1">
              <a:rPr kumimoji="1" lang="ja-JP" altLang="en-US" smtClean="0"/>
              <a:t>2021/5/20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24093F2-F397-4322-8BCF-C5B5A26541AE}" type="datetime1">
              <a:rPr kumimoji="1" lang="ja-JP" altLang="en-US" smtClean="0"/>
              <a:t>2021/5/20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4AAD4A4-B6F4-46BC-87F0-53D8B8B4CC34}" type="datetime1">
              <a:rPr kumimoji="1" lang="ja-JP" altLang="en-US" smtClean="0"/>
              <a:t>2021/5/20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6375DAB-E23D-468C-AF05-298D314015C0}" type="datetime1">
              <a:rPr kumimoji="1" lang="ja-JP" altLang="en-US" smtClean="0"/>
              <a:t>2021/5/20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0166098-0D6A-4E28-93E3-BBDB3A87EDC1}" type="datetime1">
              <a:rPr kumimoji="1" lang="ja-JP" altLang="en-US" smtClean="0"/>
              <a:t>2021/5/20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37ACE5D2-3648-4CCF-AC47-C802402CB13C}" type="datetime1">
              <a:rPr kumimoji="1" lang="ja-JP" altLang="en-US" smtClean="0"/>
              <a:t>2021/5/20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EF9A8E-EE60-47D9-A1ED-FCE9387E1B69}" type="datetime1">
              <a:rPr kumimoji="1" lang="ja-JP" altLang="en-US" smtClean="0"/>
              <a:t>2021/5/20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747AEC9-FC0C-40DA-837B-2B35ECEA451C}" type="datetime1">
              <a:rPr kumimoji="1" lang="ja-JP" altLang="en-US" smtClean="0"/>
              <a:t>2021/5/20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6CA3D9F-C0C5-4B45-A27A-2A4D899DB100}" type="datetime1">
              <a:rPr kumimoji="1" lang="ja-JP" altLang="en-US" smtClean="0"/>
              <a:t>2021/5/20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9672F1F-A543-43EE-80AA-CB7F72D8E56C}" type="datetime1">
              <a:rPr kumimoji="1" lang="ja-JP" altLang="en-US" smtClean="0"/>
              <a:t>2021/5/20</a:t>
            </a:fld>
            <a:endParaRPr kumimoji="1" lang="ja-JP" alt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8041704" y="18288"/>
            <a:ext cx="1066800" cy="329184"/>
          </a:xfrm>
          <a:prstGeom prst="rect">
            <a:avLst/>
          </a:prstGeom>
        </p:spPr>
        <p:txBody>
          <a:bodyPr vert="horz" lIns="91440" tIns="45720" rIns="91440" bIns="45720" rtlCol="0" anchor="ctr"/>
          <a:lstStyle>
            <a:lvl1pPr algn="r">
              <a:defRPr sz="1600" b="1">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F0DA1747-7AE3-4485-B1CC-5CDDF653E874}"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kumimoji="1"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kumimoji="1"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kumimoji="1"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kumimoji="1"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kumimoji="1"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kumimoji="1"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http://www.unic.or.jp/files/sdg_icon_17_ja-290x290.png" TargetMode="External"/><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7" Type="http://schemas.microsoft.com/office/2007/relationships/hdphoto" Target="../media/hdphoto2.wdp"/><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021169"/>
            <a:ext cx="9127773" cy="1445419"/>
          </a:xfrm>
        </p:spPr>
        <p:txBody>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ゼロエミッション車を中心とする電動車の</a:t>
            </a:r>
            <a:r>
              <a:rPr lang="en-US" altLang="ja-JP" sz="40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4000" b="1" dirty="0">
                <a:latin typeface="Meiryo UI" panose="020B0604030504040204" pitchFamily="50" charset="-128"/>
                <a:ea typeface="Meiryo UI" panose="020B0604030504040204" pitchFamily="50" charset="-128"/>
                <a:cs typeface="Meiryo UI" panose="020B0604030504040204" pitchFamily="50" charset="-128"/>
              </a:rPr>
            </a:b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普及促進に向けた制度のあり方について</a:t>
            </a:r>
          </a:p>
        </p:txBody>
      </p:sp>
      <p:sp>
        <p:nvSpPr>
          <p:cNvPr id="5" name="テキスト ボックス 4"/>
          <p:cNvSpPr txBox="1"/>
          <p:nvPr/>
        </p:nvSpPr>
        <p:spPr>
          <a:xfrm>
            <a:off x="7668344" y="454530"/>
            <a:ext cx="1375628" cy="369332"/>
          </a:xfrm>
          <a:prstGeom prst="rect">
            <a:avLst/>
          </a:prstGeom>
          <a:noFill/>
          <a:ln w="12700">
            <a:solidFill>
              <a:schemeClr val="tx1"/>
            </a:solidFill>
          </a:ln>
        </p:spPr>
        <p:txBody>
          <a:bodyPr wrap="square" rtlCol="0">
            <a:spAutoFit/>
          </a:bodyPr>
          <a:lstStyle/>
          <a:p>
            <a:pPr algn="ctr"/>
            <a:r>
              <a:rPr kumimoji="1" lang="ja-JP" altLang="en-US" dirty="0" smtClean="0"/>
              <a:t>資料１－１</a:t>
            </a:r>
            <a:endParaRPr kumimoji="1" lang="ja-JP" altLang="en-US" dirty="0"/>
          </a:p>
        </p:txBody>
      </p:sp>
      <p:sp>
        <p:nvSpPr>
          <p:cNvPr id="17" name="タイトル 1">
            <a:extLst>
              <a:ext uri="{FF2B5EF4-FFF2-40B4-BE49-F238E27FC236}">
                <a16:creationId xmlns:a16="http://schemas.microsoft.com/office/drawing/2014/main" id="{B66E812F-3E89-461E-B105-83D7857195B4}"/>
              </a:ext>
            </a:extLst>
          </p:cNvPr>
          <p:cNvSpPr txBox="1">
            <a:spLocks/>
          </p:cNvSpPr>
          <p:nvPr/>
        </p:nvSpPr>
        <p:spPr>
          <a:xfrm>
            <a:off x="-86820" y="3878560"/>
            <a:ext cx="8115204" cy="558552"/>
          </a:xfrm>
          <a:prstGeom prst="rect">
            <a:avLst/>
          </a:prstGeom>
        </p:spPr>
        <p:txBody>
          <a:bodyPr vert="horz" lIns="91440" tIns="45720" rIns="91440" bIns="45720" rtlCol="0" anchor="b">
            <a:noAutofit/>
          </a:bodyPr>
          <a:lstStyle>
            <a:lvl1pPr algn="l" defTabSz="914400" rtl="0" eaLnBrk="1" latinLnBrk="0" hangingPunct="1">
              <a:spcBef>
                <a:spcPct val="0"/>
              </a:spcBef>
              <a:buNone/>
              <a:defRPr kumimoji="1" sz="5400" kern="1200" cap="all" spc="-100" baseline="0">
                <a:solidFill>
                  <a:schemeClr val="tx2"/>
                </a:solidFill>
                <a:latin typeface="+mj-lt"/>
                <a:ea typeface="+mj-ea"/>
                <a:cs typeface="+mj-cs"/>
              </a:defRPr>
            </a:lvl1pPr>
          </a:lstStyle>
          <a:p>
            <a:r>
              <a:rPr lang="ja-JP" altLang="en-US" dirty="0"/>
              <a:t>　　</a:t>
            </a:r>
            <a:r>
              <a:rPr lang="ja-JP" altLang="en-US" sz="2400" b="1" dirty="0">
                <a:latin typeface="Meiryo UI" panose="020B0604030504040204" pitchFamily="50" charset="-128"/>
                <a:ea typeface="Meiryo UI" panose="020B0604030504040204" pitchFamily="50" charset="-128"/>
              </a:rPr>
              <a:t>構　成</a:t>
            </a:r>
            <a:endParaRPr lang="ja-JP" altLang="en-US" sz="3000" b="1" dirty="0">
              <a:latin typeface="Meiryo UI" panose="020B0604030504040204" pitchFamily="50" charset="-128"/>
              <a:ea typeface="Meiryo UI" panose="020B0604030504040204" pitchFamily="50" charset="-128"/>
            </a:endParaRPr>
          </a:p>
        </p:txBody>
      </p:sp>
      <p:sp>
        <p:nvSpPr>
          <p:cNvPr id="18" name="コンテンツ プレースホルダー 2">
            <a:extLst>
              <a:ext uri="{FF2B5EF4-FFF2-40B4-BE49-F238E27FC236}">
                <a16:creationId xmlns:a16="http://schemas.microsoft.com/office/drawing/2014/main" id="{6E6FAC61-76E6-46DC-8A7E-50F1C21D74AD}"/>
              </a:ext>
            </a:extLst>
          </p:cNvPr>
          <p:cNvSpPr txBox="1">
            <a:spLocks/>
          </p:cNvSpPr>
          <p:nvPr/>
        </p:nvSpPr>
        <p:spPr>
          <a:xfrm>
            <a:off x="697663" y="4402847"/>
            <a:ext cx="7923466" cy="1508105"/>
          </a:xfrm>
          <a:prstGeom prst="rect">
            <a:avLst/>
          </a:prstGeom>
        </p:spPr>
        <p:txBody>
          <a:bodyPr vert="horz" wrap="square" lIns="91440" tIns="45720" rIns="91440" bIns="45720" rtlCol="0">
            <a:spAutoFit/>
          </a:bodyPr>
          <a:lstStyle>
            <a:lvl1pPr marL="0" indent="0" algn="l" defTabSz="914400" rtl="0" eaLnBrk="1" latinLnBrk="0" hangingPunct="1">
              <a:spcBef>
                <a:spcPct val="20000"/>
              </a:spcBef>
              <a:buClr>
                <a:schemeClr val="accent1"/>
              </a:buClr>
              <a:buSzPct val="85000"/>
              <a:buFont typeface="Arial" pitchFamily="34" charset="0"/>
              <a:buNone/>
              <a:defRPr kumimoji="1" sz="24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Clr>
                <a:schemeClr val="accent1"/>
              </a:buClr>
              <a:buSzPct val="85000"/>
              <a:buFont typeface="Arial" pitchFamily="34" charset="0"/>
              <a:buNone/>
              <a:defRPr kumimoji="1"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90000"/>
              <a:buFont typeface="Arial" pitchFamily="34" charset="0"/>
              <a:buNone/>
              <a:defRPr kumimoji="1"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Arial" pitchFamily="34" charset="0"/>
              <a:buNone/>
              <a:defRPr kumimoji="1"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100000"/>
              <a:buFont typeface="Arial" pitchFamily="34" charset="0"/>
              <a:buNone/>
              <a:defRPr kumimoji="1"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kumimoji="1" sz="13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Arial" pitchFamily="34" charset="0"/>
              <a:buNone/>
              <a:defRPr kumimoji="1" sz="13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Font typeface="Arial" pitchFamily="34" charset="0"/>
              <a:buNone/>
              <a:defRPr kumimoji="1" sz="13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Font typeface="Arial" pitchFamily="34" charset="0"/>
              <a:buNone/>
              <a:defRPr kumimoji="1" sz="1300" kern="1200">
                <a:solidFill>
                  <a:schemeClr val="tx1">
                    <a:tint val="75000"/>
                  </a:schemeClr>
                </a:solidFill>
                <a:latin typeface="+mn-lt"/>
                <a:ea typeface="+mn-ea"/>
                <a:cs typeface="+mn-cs"/>
              </a:defRPr>
            </a:lvl9pPr>
          </a:lstStyle>
          <a:p>
            <a:pPr>
              <a:spcBef>
                <a:spcPts val="1200"/>
              </a:spcBef>
            </a:pPr>
            <a:r>
              <a:rPr lang="ja-JP" altLang="en-US" b="1" dirty="0" smtClean="0">
                <a:solidFill>
                  <a:schemeClr val="tx1"/>
                </a:solidFill>
                <a:latin typeface="Meiryo UI" panose="020B0604030504040204" pitchFamily="50" charset="-128"/>
                <a:ea typeface="Meiryo UI" panose="020B0604030504040204" pitchFamily="50" charset="-128"/>
              </a:rPr>
              <a:t>１　電動車</a:t>
            </a:r>
            <a:r>
              <a:rPr lang="ja-JP" altLang="en-US" b="1" dirty="0">
                <a:solidFill>
                  <a:schemeClr val="tx1"/>
                </a:solidFill>
                <a:latin typeface="Meiryo UI" panose="020B0604030504040204" pitchFamily="50" charset="-128"/>
                <a:ea typeface="Meiryo UI" panose="020B0604030504040204" pitchFamily="50" charset="-128"/>
              </a:rPr>
              <a:t>の普及促進にあたっての基本的な考え方</a:t>
            </a:r>
          </a:p>
          <a:p>
            <a:pPr>
              <a:spcBef>
                <a:spcPts val="1200"/>
              </a:spcBef>
            </a:pPr>
            <a:r>
              <a:rPr lang="ja-JP" altLang="en-US" b="1" dirty="0" smtClean="0">
                <a:solidFill>
                  <a:schemeClr val="tx1"/>
                </a:solidFill>
                <a:latin typeface="Meiryo UI" panose="020B0604030504040204" pitchFamily="50" charset="-128"/>
                <a:ea typeface="Meiryo UI" panose="020B0604030504040204" pitchFamily="50" charset="-128"/>
              </a:rPr>
              <a:t>２　</a:t>
            </a:r>
            <a:r>
              <a:rPr lang="ja-JP" altLang="en-US" b="1" dirty="0">
                <a:solidFill>
                  <a:schemeClr val="tx1"/>
                </a:solidFill>
                <a:latin typeface="Meiryo UI" panose="020B0604030504040204" pitchFamily="50" charset="-128"/>
                <a:ea typeface="Meiryo UI" panose="020B0604030504040204" pitchFamily="50" charset="-128"/>
              </a:rPr>
              <a:t>普及促進に向けた施策・</a:t>
            </a:r>
            <a:r>
              <a:rPr lang="ja-JP" altLang="en-US" b="1" dirty="0" smtClean="0">
                <a:solidFill>
                  <a:schemeClr val="tx1"/>
                </a:solidFill>
                <a:latin typeface="Meiryo UI" panose="020B0604030504040204" pitchFamily="50" charset="-128"/>
                <a:ea typeface="Meiryo UI" panose="020B0604030504040204" pitchFamily="50" charset="-128"/>
              </a:rPr>
              <a:t>制度（案）</a:t>
            </a:r>
            <a:endParaRPr lang="ja-JP" altLang="en-US" b="1" dirty="0">
              <a:solidFill>
                <a:schemeClr val="tx1"/>
              </a:solidFill>
              <a:latin typeface="Meiryo UI" panose="020B0604030504040204" pitchFamily="50" charset="-128"/>
              <a:ea typeface="Meiryo UI" panose="020B0604030504040204" pitchFamily="50" charset="-128"/>
            </a:endParaRPr>
          </a:p>
          <a:p>
            <a:pPr>
              <a:spcBef>
                <a:spcPts val="1200"/>
              </a:spcBef>
            </a:pPr>
            <a:r>
              <a:rPr lang="ja-JP" altLang="en-US" b="1" dirty="0" smtClean="0">
                <a:solidFill>
                  <a:schemeClr val="tx1"/>
                </a:solidFill>
                <a:latin typeface="Meiryo UI" panose="020B0604030504040204" pitchFamily="50" charset="-128"/>
                <a:ea typeface="Meiryo UI" panose="020B0604030504040204" pitchFamily="50" charset="-128"/>
              </a:rPr>
              <a:t>３　インフラ</a:t>
            </a:r>
            <a:r>
              <a:rPr lang="ja-JP" altLang="en-US" b="1" dirty="0">
                <a:solidFill>
                  <a:schemeClr val="tx1"/>
                </a:solidFill>
                <a:latin typeface="Meiryo UI" panose="020B0604030504040204" pitchFamily="50" charset="-128"/>
                <a:ea typeface="Meiryo UI" panose="020B0604030504040204" pitchFamily="50" charset="-128"/>
              </a:rPr>
              <a:t>整備の</a:t>
            </a:r>
            <a:r>
              <a:rPr lang="ja-JP" altLang="en-US" b="1" dirty="0" smtClean="0">
                <a:solidFill>
                  <a:schemeClr val="tx1"/>
                </a:solidFill>
                <a:latin typeface="Meiryo UI" panose="020B0604030504040204" pitchFamily="50" charset="-128"/>
                <a:ea typeface="Meiryo UI" panose="020B0604030504040204" pitchFamily="50" charset="-128"/>
              </a:rPr>
              <a:t>方向性（案）　</a:t>
            </a:r>
            <a:r>
              <a:rPr lang="ja-JP" altLang="en-US" sz="1800" dirty="0" smtClean="0">
                <a:solidFill>
                  <a:schemeClr val="tx1"/>
                </a:solidFill>
                <a:latin typeface="Meiryo UI" panose="020B0604030504040204" pitchFamily="50" charset="-128"/>
                <a:ea typeface="Meiryo UI" panose="020B0604030504040204" pitchFamily="50" charset="-128"/>
              </a:rPr>
              <a:t>→次回部会で検討</a:t>
            </a:r>
            <a:endParaRPr lang="en-US" altLang="ja-JP" sz="1800" dirty="0">
              <a:solidFill>
                <a:srgbClr val="FF0000"/>
              </a:solidFill>
              <a:latin typeface="Meiryo UI" panose="020B0604030504040204" pitchFamily="50" charset="-128"/>
              <a:ea typeface="Meiryo UI" panose="020B0604030504040204" pitchFamily="50" charset="-128"/>
            </a:endParaRPr>
          </a:p>
        </p:txBody>
      </p:sp>
      <p:pic>
        <p:nvPicPr>
          <p:cNvPr id="7" name="Picture 13">
            <a:extLst>
              <a:ext uri="{FF2B5EF4-FFF2-40B4-BE49-F238E27FC236}">
                <a16:creationId xmlns:a16="http://schemas.microsoft.com/office/drawing/2014/main" id="{61E69E31-3FB2-4D2C-8C5D-0AA9E94BA7D4}"/>
              </a:ext>
            </a:extLst>
          </p:cNvPr>
          <p:cNvPicPr>
            <a:picLocks noChangeAspect="1" noChangeArrowheads="1"/>
          </p:cNvPicPr>
          <p:nvPr/>
        </p:nvPicPr>
        <p:blipFill>
          <a:blip r:embed="rId3" r:link="rId4" cstate="print">
            <a:extLst>
              <a:ext uri="{28A0092B-C50C-407E-A947-70E740481C1C}">
                <a14:useLocalDpi xmlns:a14="http://schemas.microsoft.com/office/drawing/2010/main"/>
              </a:ext>
            </a:extLst>
          </a:blip>
          <a:srcRect/>
          <a:stretch>
            <a:fillRect/>
          </a:stretch>
        </p:blipFill>
        <p:spPr bwMode="auto">
          <a:xfrm>
            <a:off x="7323151" y="990056"/>
            <a:ext cx="863442" cy="863442"/>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pic>
      <p:pic>
        <p:nvPicPr>
          <p:cNvPr id="8" name="図 7">
            <a:extLst>
              <a:ext uri="{FF2B5EF4-FFF2-40B4-BE49-F238E27FC236}">
                <a16:creationId xmlns:a16="http://schemas.microsoft.com/office/drawing/2014/main" id="{7B35C5B3-B317-45D2-A1A7-DDDD7D5D14E3}"/>
              </a:ext>
            </a:extLst>
          </p:cNvPr>
          <p:cNvPicPr>
            <a:picLocks noChangeAspect="1" noChangeArrowheads="1"/>
          </p:cNvPicPr>
          <p:nvPr/>
        </p:nvPicPr>
        <p:blipFill>
          <a:blip r:embed="rId5" cstate="print">
            <a:extLst>
              <a:ext uri="{28A0092B-C50C-407E-A947-70E740481C1C}">
                <a14:useLocalDpi xmlns:a14="http://schemas.microsoft.com/office/drawing/2010/main"/>
              </a:ext>
            </a:extLst>
          </a:blip>
          <a:srcRect/>
          <a:stretch>
            <a:fillRect/>
          </a:stretch>
        </p:blipFill>
        <p:spPr bwMode="auto">
          <a:xfrm>
            <a:off x="2987824" y="990972"/>
            <a:ext cx="858295" cy="86161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pic>
      <p:pic>
        <p:nvPicPr>
          <p:cNvPr id="9" name="図 8">
            <a:extLst>
              <a:ext uri="{FF2B5EF4-FFF2-40B4-BE49-F238E27FC236}">
                <a16:creationId xmlns:a16="http://schemas.microsoft.com/office/drawing/2014/main" id="{92165169-5727-4122-B0B0-69956D1B2294}"/>
              </a:ext>
            </a:extLst>
          </p:cNvPr>
          <p:cNvPicPr>
            <a:picLocks noChangeAspect="1" noChangeArrowheads="1"/>
          </p:cNvPicPr>
          <p:nvPr/>
        </p:nvPicPr>
        <p:blipFill>
          <a:blip r:embed="rId6" cstate="print">
            <a:extLst>
              <a:ext uri="{28A0092B-C50C-407E-A947-70E740481C1C}">
                <a14:useLocalDpi xmlns:a14="http://schemas.microsoft.com/office/drawing/2010/main"/>
              </a:ext>
            </a:extLst>
          </a:blip>
          <a:srcRect/>
          <a:stretch>
            <a:fillRect/>
          </a:stretch>
        </p:blipFill>
        <p:spPr bwMode="auto">
          <a:xfrm>
            <a:off x="4715288" y="990972"/>
            <a:ext cx="861610" cy="86161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pic>
      <p:pic>
        <p:nvPicPr>
          <p:cNvPr id="10" name="図 9">
            <a:extLst>
              <a:ext uri="{FF2B5EF4-FFF2-40B4-BE49-F238E27FC236}">
                <a16:creationId xmlns:a16="http://schemas.microsoft.com/office/drawing/2014/main" id="{56C80187-4930-41A9-AA99-47E13B35432B}"/>
              </a:ext>
            </a:extLst>
          </p:cNvPr>
          <p:cNvPicPr>
            <a:picLocks noChangeAspect="1" noChangeArrowheads="1"/>
          </p:cNvPicPr>
          <p:nvPr/>
        </p:nvPicPr>
        <p:blipFill>
          <a:blip r:embed="rId7" cstate="print">
            <a:extLst>
              <a:ext uri="{28A0092B-C50C-407E-A947-70E740481C1C}">
                <a14:useLocalDpi xmlns:a14="http://schemas.microsoft.com/office/drawing/2010/main"/>
              </a:ext>
            </a:extLst>
          </a:blip>
          <a:srcRect/>
          <a:stretch>
            <a:fillRect/>
          </a:stretch>
        </p:blipFill>
        <p:spPr bwMode="auto">
          <a:xfrm>
            <a:off x="5582336" y="990972"/>
            <a:ext cx="861610" cy="86161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pic>
      <p:pic>
        <p:nvPicPr>
          <p:cNvPr id="11" name="図 10">
            <a:extLst>
              <a:ext uri="{FF2B5EF4-FFF2-40B4-BE49-F238E27FC236}">
                <a16:creationId xmlns:a16="http://schemas.microsoft.com/office/drawing/2014/main" id="{739C1168-DFAB-4BA3-9156-2D4310529012}"/>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3851557" y="992631"/>
            <a:ext cx="858293" cy="858293"/>
          </a:xfrm>
          <a:prstGeom prst="rect">
            <a:avLst/>
          </a:prstGeom>
          <a:ln w="6350">
            <a:noFill/>
          </a:ln>
        </p:spPr>
      </p:pic>
      <p:pic>
        <p:nvPicPr>
          <p:cNvPr id="12" name="図 11">
            <a:extLst>
              <a:ext uri="{FF2B5EF4-FFF2-40B4-BE49-F238E27FC236}">
                <a16:creationId xmlns:a16="http://schemas.microsoft.com/office/drawing/2014/main" id="{8DB71064-1EAC-4001-A5E8-5DBA32A97D78}"/>
              </a:ext>
            </a:extLst>
          </p:cNvPr>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6449384" y="987613"/>
            <a:ext cx="868329" cy="868329"/>
          </a:xfrm>
          <a:prstGeom prst="rect">
            <a:avLst/>
          </a:prstGeom>
          <a:ln w="6350">
            <a:noFill/>
          </a:ln>
        </p:spPr>
      </p:pic>
      <p:pic>
        <p:nvPicPr>
          <p:cNvPr id="13" name="図 12">
            <a:extLst>
              <a:ext uri="{FF2B5EF4-FFF2-40B4-BE49-F238E27FC236}">
                <a16:creationId xmlns:a16="http://schemas.microsoft.com/office/drawing/2014/main" id="{E51A4837-1F56-4A03-9C7F-187AA83A4C31}"/>
              </a:ext>
            </a:extLst>
          </p:cNvPr>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8192031" y="992679"/>
            <a:ext cx="858196" cy="858196"/>
          </a:xfrm>
          <a:prstGeom prst="rect">
            <a:avLst/>
          </a:prstGeom>
          <a:ln w="3175">
            <a:solidFill>
              <a:schemeClr val="bg1">
                <a:lumMod val="85000"/>
              </a:schemeClr>
            </a:solidFill>
          </a:ln>
        </p:spPr>
      </p:pic>
      <p:sp>
        <p:nvSpPr>
          <p:cNvPr id="19" name="角丸四角形 3">
            <a:extLst>
              <a:ext uri="{FF2B5EF4-FFF2-40B4-BE49-F238E27FC236}">
                <a16:creationId xmlns:a16="http://schemas.microsoft.com/office/drawing/2014/main" id="{237CF6F6-FCA2-4FA8-BB41-C8396A2FE4CB}"/>
              </a:ext>
            </a:extLst>
          </p:cNvPr>
          <p:cNvSpPr/>
          <p:nvPr/>
        </p:nvSpPr>
        <p:spPr>
          <a:xfrm>
            <a:off x="661687" y="3933056"/>
            <a:ext cx="7820626" cy="2448272"/>
          </a:xfrm>
          <a:prstGeom prst="roundRect">
            <a:avLst>
              <a:gd name="adj" fmla="val 7991"/>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Tree>
    <p:extLst>
      <p:ext uri="{BB962C8B-B14F-4D97-AF65-F5344CB8AC3E}">
        <p14:creationId xmlns:p14="http://schemas.microsoft.com/office/powerpoint/2010/main" val="10412392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DA1747-7AE3-4485-B1CC-5CDDF653E874}" type="slidenum">
              <a:rPr kumimoji="1" lang="ja-JP" altLang="en-US" smtClean="0"/>
              <a:t>9</a:t>
            </a:fld>
            <a:endParaRPr kumimoji="1" lang="ja-JP" altLang="en-US"/>
          </a:p>
        </p:txBody>
      </p:sp>
      <p:sp>
        <p:nvSpPr>
          <p:cNvPr id="3" name="テキスト ボックス 2">
            <a:extLst>
              <a:ext uri="{FF2B5EF4-FFF2-40B4-BE49-F238E27FC236}">
                <a16:creationId xmlns:a16="http://schemas.microsoft.com/office/drawing/2014/main" id="{8A16784B-6AED-4392-9DF7-AC3BF9776256}"/>
              </a:ext>
            </a:extLst>
          </p:cNvPr>
          <p:cNvSpPr txBox="1"/>
          <p:nvPr/>
        </p:nvSpPr>
        <p:spPr>
          <a:xfrm>
            <a:off x="0" y="-13648"/>
            <a:ext cx="7058147" cy="400110"/>
          </a:xfrm>
          <a:prstGeom prst="rect">
            <a:avLst/>
          </a:prstGeom>
          <a:noFill/>
        </p:spPr>
        <p:txBody>
          <a:bodyPr wrap="square" rtlCol="0">
            <a:spAutoFit/>
          </a:bodyPr>
          <a:lstStyle/>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　普及促進に向けた施策・制度（案）</a:t>
            </a:r>
          </a:p>
        </p:txBody>
      </p:sp>
      <p:sp>
        <p:nvSpPr>
          <p:cNvPr id="4" name="テキスト ボックス 3">
            <a:extLst>
              <a:ext uri="{FF2B5EF4-FFF2-40B4-BE49-F238E27FC236}">
                <a16:creationId xmlns:a16="http://schemas.microsoft.com/office/drawing/2014/main" id="{BEF0AE45-52E6-4AC7-A01B-1ACA4659A11B}"/>
              </a:ext>
            </a:extLst>
          </p:cNvPr>
          <p:cNvSpPr txBox="1"/>
          <p:nvPr/>
        </p:nvSpPr>
        <p:spPr>
          <a:xfrm>
            <a:off x="77764" y="394863"/>
            <a:ext cx="8612789" cy="461665"/>
          </a:xfrm>
          <a:prstGeom prst="rect">
            <a:avLst/>
          </a:prstGeom>
          <a:noFill/>
        </p:spPr>
        <p:txBody>
          <a:bodyPr wrap="square">
            <a:spAutoFit/>
          </a:bodyPr>
          <a:lstStyle/>
          <a:p>
            <a:pPr marL="185738" indent="-185738">
              <a:spcBef>
                <a:spcPts val="300"/>
              </a:spcBef>
            </a:pPr>
            <a:r>
              <a:rPr lang="ja-JP" altLang="en-US" sz="2400" b="1" dirty="0" smtClean="0">
                <a:latin typeface="Meiryo UI" panose="020B0604030504040204" pitchFamily="50" charset="-128"/>
                <a:ea typeface="Meiryo UI" panose="020B0604030504040204" pitchFamily="50" charset="-128"/>
              </a:rPr>
              <a:t>③レンタカー・カーシェア事</a:t>
            </a:r>
            <a:r>
              <a:rPr lang="ja-JP" altLang="en-US" sz="2400" b="1" dirty="0">
                <a:latin typeface="Meiryo UI" panose="020B0604030504040204" pitchFamily="50" charset="-128"/>
                <a:ea typeface="Meiryo UI" panose="020B0604030504040204" pitchFamily="50" charset="-128"/>
              </a:rPr>
              <a:t>業者による導入の促進</a:t>
            </a:r>
          </a:p>
        </p:txBody>
      </p:sp>
      <p:sp>
        <p:nvSpPr>
          <p:cNvPr id="5" name="正方形/長方形 4"/>
          <p:cNvSpPr/>
          <p:nvPr/>
        </p:nvSpPr>
        <p:spPr>
          <a:xfrm>
            <a:off x="432000" y="864000"/>
            <a:ext cx="8388472" cy="864096"/>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1600" b="1" u="sng" dirty="0" smtClean="0">
                <a:solidFill>
                  <a:schemeClr val="tx1"/>
                </a:solidFill>
                <a:latin typeface="Meiryo UI" panose="020B0604030504040204" pitchFamily="50" charset="-128"/>
                <a:ea typeface="Meiryo UI" panose="020B0604030504040204" pitchFamily="50" charset="-128"/>
              </a:rPr>
              <a:t>基本的な考え方</a:t>
            </a:r>
            <a:endParaRPr lang="en-US" altLang="ja-JP" sz="1600" b="1" u="sng" dirty="0" smtClean="0">
              <a:solidFill>
                <a:schemeClr val="tx1"/>
              </a:solidFill>
              <a:latin typeface="Meiryo UI" panose="020B0604030504040204" pitchFamily="50" charset="-128"/>
              <a:ea typeface="Meiryo UI" panose="020B0604030504040204" pitchFamily="50" charset="-128"/>
            </a:endParaRPr>
          </a:p>
          <a:p>
            <a:pPr marL="357188" indent="-174625"/>
            <a:r>
              <a:rPr lang="ja-JP" altLang="en-US" sz="1600" dirty="0" smtClean="0">
                <a:solidFill>
                  <a:schemeClr val="tx1"/>
                </a:solidFill>
                <a:latin typeface="Meiryo UI" panose="020B0604030504040204" pitchFamily="50" charset="-128"/>
                <a:ea typeface="Meiryo UI" panose="020B0604030504040204" pitchFamily="50" charset="-128"/>
              </a:rPr>
              <a:t>○レンタカー・カーシェアで</a:t>
            </a:r>
            <a:r>
              <a:rPr lang="ja-JP" altLang="en-US" sz="1600" b="1" dirty="0" smtClean="0">
                <a:solidFill>
                  <a:schemeClr val="tx1"/>
                </a:solidFill>
                <a:latin typeface="Meiryo UI" panose="020B0604030504040204" pitchFamily="50" charset="-128"/>
                <a:ea typeface="Meiryo UI" panose="020B0604030504040204" pitchFamily="50" charset="-128"/>
              </a:rPr>
              <a:t>使用する自動車を電動化</a:t>
            </a:r>
            <a:r>
              <a:rPr lang="ja-JP" altLang="en-US" sz="1600" dirty="0" smtClean="0">
                <a:solidFill>
                  <a:schemeClr val="tx1"/>
                </a:solidFill>
                <a:latin typeface="Meiryo UI" panose="020B0604030504040204" pitchFamily="50" charset="-128"/>
                <a:ea typeface="Meiryo UI" panose="020B0604030504040204" pitchFamily="50" charset="-128"/>
              </a:rPr>
              <a:t>するべきである。また、電動車の利用を促進するため、</a:t>
            </a:r>
            <a:r>
              <a:rPr lang="ja-JP" altLang="en-US" sz="1600" b="1" dirty="0" smtClean="0">
                <a:solidFill>
                  <a:schemeClr val="tx1"/>
                </a:solidFill>
                <a:latin typeface="Meiryo UI" panose="020B0604030504040204" pitchFamily="50" charset="-128"/>
                <a:ea typeface="Meiryo UI" panose="020B0604030504040204" pitchFamily="50" charset="-128"/>
              </a:rPr>
              <a:t>事業者は自動車の環境情報を利用者へ提供</a:t>
            </a:r>
            <a:r>
              <a:rPr lang="ja-JP" altLang="en-US" sz="1600" dirty="0" smtClean="0">
                <a:solidFill>
                  <a:schemeClr val="tx1"/>
                </a:solidFill>
                <a:latin typeface="Meiryo UI" panose="020B0604030504040204" pitchFamily="50" charset="-128"/>
                <a:ea typeface="Meiryo UI" panose="020B0604030504040204" pitchFamily="50" charset="-128"/>
              </a:rPr>
              <a:t>するべきである。</a:t>
            </a:r>
            <a:endParaRPr lang="ja-JP" altLang="en-US" sz="1600" dirty="0">
              <a:solidFill>
                <a:schemeClr val="tx1"/>
              </a:solidFill>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557733114"/>
              </p:ext>
            </p:extLst>
          </p:nvPr>
        </p:nvGraphicFramePr>
        <p:xfrm>
          <a:off x="503547" y="2419777"/>
          <a:ext cx="8136906" cy="1587600"/>
        </p:xfrm>
        <a:graphic>
          <a:graphicData uri="http://schemas.openxmlformats.org/drawingml/2006/table">
            <a:tbl>
              <a:tblPr firstRow="1" bandRow="1">
                <a:tableStyleId>{2D5ABB26-0587-4C30-8999-92F81FD0307C}</a:tableStyleId>
              </a:tblPr>
              <a:tblGrid>
                <a:gridCol w="3564397">
                  <a:extLst>
                    <a:ext uri="{9D8B030D-6E8A-4147-A177-3AD203B41FA5}">
                      <a16:colId xmlns:a16="http://schemas.microsoft.com/office/drawing/2014/main" val="268226980"/>
                    </a:ext>
                  </a:extLst>
                </a:gridCol>
                <a:gridCol w="4572509">
                  <a:extLst>
                    <a:ext uri="{9D8B030D-6E8A-4147-A177-3AD203B41FA5}">
                      <a16:colId xmlns:a16="http://schemas.microsoft.com/office/drawing/2014/main" val="3663259301"/>
                    </a:ext>
                  </a:extLst>
                </a:gridCol>
              </a:tblGrid>
              <a:tr h="173901">
                <a:tc>
                  <a:txBody>
                    <a:bodyPr/>
                    <a:lstStyle/>
                    <a:p>
                      <a:r>
                        <a:rPr kumimoji="1" lang="ja-JP" altLang="en-US" b="1" dirty="0" smtClean="0">
                          <a:solidFill>
                            <a:schemeClr val="bg1">
                              <a:lumMod val="50000"/>
                            </a:schemeClr>
                          </a:solidFill>
                          <a:latin typeface="游ゴシック Medium" panose="020B0500000000000000" pitchFamily="50" charset="-128"/>
                          <a:ea typeface="游ゴシック Medium" panose="020B0500000000000000" pitchFamily="50" charset="-128"/>
                        </a:rPr>
                        <a:t>検討すべき項目</a:t>
                      </a:r>
                      <a:endParaRPr kumimoji="1" lang="ja-JP" altLang="en-US" b="1" dirty="0">
                        <a:solidFill>
                          <a:schemeClr val="bg1">
                            <a:lumMod val="50000"/>
                          </a:schemeClr>
                        </a:solidFill>
                        <a:latin typeface="游ゴシック Medium" panose="020B0500000000000000" pitchFamily="50" charset="-128"/>
                        <a:ea typeface="游ゴシック Medium" panose="020B0500000000000000" pitchFamily="50" charset="-128"/>
                      </a:endParaRPr>
                    </a:p>
                  </a:txBody>
                  <a:tcPr marL="36000" marR="36000" marT="36000" marB="36000">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dirty="0">
                        <a:latin typeface="游ゴシック Medium" panose="020B0500000000000000" pitchFamily="50" charset="-128"/>
                        <a:ea typeface="游ゴシック Medium" panose="020B0500000000000000" pitchFamily="50" charset="-128"/>
                      </a:endParaRPr>
                    </a:p>
                  </a:txBody>
                  <a:tcPr marL="36000" marR="36000" marT="36000" marB="36000">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67327538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700" b="1" dirty="0" smtClean="0">
                          <a:solidFill>
                            <a:prstClr val="black"/>
                          </a:solidFill>
                          <a:latin typeface="游ゴシック Medium" panose="020B0500000000000000" pitchFamily="50" charset="-128"/>
                          <a:ea typeface="游ゴシック Medium" panose="020B0500000000000000" pitchFamily="50" charset="-128"/>
                        </a:rPr>
                        <a:t>●対象とする事業者</a:t>
                      </a:r>
                      <a:endParaRPr kumimoji="1" lang="ja-JP" altLang="en-US" sz="1700" b="1" dirty="0">
                        <a:latin typeface="游ゴシック Medium" panose="020B0500000000000000" pitchFamily="50" charset="-128"/>
                        <a:ea typeface="游ゴシック Medium" panose="020B0500000000000000" pitchFamily="50" charset="-128"/>
                      </a:endParaRPr>
                    </a:p>
                  </a:txBody>
                  <a:tcPr marL="36000" marR="36000" marT="36000" marB="36000">
                    <a:lnT w="12700" cap="flat" cmpd="sng" algn="ctr">
                      <a:solidFill>
                        <a:schemeClr val="bg1">
                          <a:lumMod val="50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700" b="1" dirty="0" smtClean="0">
                          <a:latin typeface="游ゴシック Medium" panose="020B0500000000000000" pitchFamily="50" charset="-128"/>
                          <a:ea typeface="游ゴシック Medium" panose="020B0500000000000000" pitchFamily="50" charset="-128"/>
                        </a:rPr>
                        <a:t>●利用者への環境情報の説明制度の創設</a:t>
                      </a:r>
                      <a:endParaRPr kumimoji="1" lang="en-US" altLang="ja-JP" sz="1700" b="1" dirty="0" smtClean="0">
                        <a:latin typeface="游ゴシック Medium" panose="020B0500000000000000" pitchFamily="50" charset="-128"/>
                        <a:ea typeface="游ゴシック Medium" panose="020B0500000000000000" pitchFamily="50" charset="-128"/>
                      </a:endParaRPr>
                    </a:p>
                  </a:txBody>
                  <a:tcPr marL="36000" marR="36000" marT="36000" marB="36000">
                    <a:lnT w="1270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1073094742"/>
                  </a:ext>
                </a:extLst>
              </a:tr>
              <a:tr h="370840">
                <a:tc>
                  <a:txBody>
                    <a:bodyPr/>
                    <a:lstStyle/>
                    <a:p>
                      <a:pPr marL="265113" indent="-180975"/>
                      <a:r>
                        <a:rPr kumimoji="1" lang="ja-JP" altLang="en-US" sz="1550" dirty="0" smtClean="0">
                          <a:latin typeface="游ゴシック Medium" panose="020B0500000000000000" pitchFamily="50" charset="-128"/>
                          <a:ea typeface="游ゴシック Medium" panose="020B0500000000000000" pitchFamily="50" charset="-128"/>
                        </a:rPr>
                        <a:t>・府域においてレンタカー・カーシェア事業を実施する事業者</a:t>
                      </a:r>
                      <a:endParaRPr kumimoji="1" lang="en-US" altLang="ja-JP" sz="1700" b="1"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txBody>
                  <a:tcPr marL="36000" marR="252000" marT="36000" marB="36000"/>
                </a:tc>
                <a:tc>
                  <a:txBody>
                    <a:bodyPr/>
                    <a:lstStyle/>
                    <a:p>
                      <a:r>
                        <a:rPr kumimoji="1" lang="ja-JP" altLang="en-US" sz="1550" dirty="0" smtClean="0">
                          <a:latin typeface="游ゴシック Medium" panose="020B0500000000000000" pitchFamily="50" charset="-128"/>
                          <a:ea typeface="游ゴシック Medium" panose="020B0500000000000000" pitchFamily="50" charset="-128"/>
                        </a:rPr>
                        <a:t>・環境性能</a:t>
                      </a:r>
                      <a:r>
                        <a:rPr kumimoji="1" lang="en-US" altLang="ja-JP" sz="1550" baseline="30000" dirty="0" smtClean="0">
                          <a:latin typeface="游ゴシック Medium" panose="020B0500000000000000" pitchFamily="50" charset="-128"/>
                          <a:ea typeface="游ゴシック Medium" panose="020B0500000000000000" pitchFamily="50" charset="-128"/>
                        </a:rPr>
                        <a:t>※</a:t>
                      </a:r>
                      <a:r>
                        <a:rPr kumimoji="1" lang="ja-JP" altLang="en-US" sz="1550" dirty="0" smtClean="0">
                          <a:latin typeface="游ゴシック Medium" panose="020B0500000000000000" pitchFamily="50" charset="-128"/>
                          <a:ea typeface="游ゴシック Medium" panose="020B0500000000000000" pitchFamily="50" charset="-128"/>
                        </a:rPr>
                        <a:t>の比較（電動車、ガソリン車など）</a:t>
                      </a:r>
                      <a:endParaRPr kumimoji="1" lang="en-US" altLang="ja-JP" sz="1550" dirty="0" smtClean="0">
                        <a:latin typeface="游ゴシック Medium" panose="020B0500000000000000" pitchFamily="50" charset="-128"/>
                        <a:ea typeface="游ゴシック Medium" panose="020B0500000000000000" pitchFamily="50" charset="-128"/>
                      </a:endParaRPr>
                    </a:p>
                    <a:p>
                      <a:r>
                        <a:rPr kumimoji="1" lang="ja-JP" altLang="en-US" sz="1550" dirty="0" smtClean="0">
                          <a:latin typeface="游ゴシック Medium" panose="020B0500000000000000" pitchFamily="50" charset="-128"/>
                          <a:ea typeface="游ゴシック Medium" panose="020B0500000000000000" pitchFamily="50" charset="-128"/>
                        </a:rPr>
                        <a:t>・電動車のラインナップ</a:t>
                      </a:r>
                      <a:endParaRPr kumimoji="1" lang="en-US" altLang="ja-JP" sz="1550" dirty="0" smtClean="0">
                        <a:latin typeface="游ゴシック Medium" panose="020B0500000000000000" pitchFamily="50" charset="-128"/>
                        <a:ea typeface="游ゴシック Medium" panose="020B0500000000000000" pitchFamily="50" charset="-128"/>
                      </a:endParaRPr>
                    </a:p>
                    <a:p>
                      <a:pPr marL="17780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）燃料の種別、エネルギー消費効率（</a:t>
                      </a:r>
                      <a:r>
                        <a:rPr kumimoji="1" lang="en-US" altLang="ja-JP" sz="12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CO</a:t>
                      </a:r>
                      <a:r>
                        <a:rPr kumimoji="1" lang="en-US" altLang="ja-JP" sz="1200" b="0" i="0" u="none" strike="noStrike" kern="1200" cap="none" spc="0" normalizeH="0" baseline="-2500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2</a:t>
                      </a:r>
                      <a:r>
                        <a:rPr kumimoji="1" lang="ja-JP" altLang="en-US" sz="12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排出量）、</a:t>
                      </a:r>
                      <a:r>
                        <a:rPr kumimoji="1" lang="en-US" altLang="ja-JP" sz="12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a:r>
                      <a:br>
                        <a:rPr kumimoji="1" lang="en-US" altLang="ja-JP" sz="12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br>
                      <a:r>
                        <a:rPr kumimoji="1" lang="ja-JP" altLang="en-US" sz="12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エアコンの冷媒の種類・使用量　など</a:t>
                      </a:r>
                      <a:endParaRPr kumimoji="1" lang="en-US" altLang="ja-JP" sz="1550" b="0" dirty="0" smtClean="0">
                        <a:latin typeface="游ゴシック Medium" panose="020B0500000000000000" pitchFamily="50" charset="-128"/>
                        <a:ea typeface="游ゴシック Medium" panose="020B0500000000000000" pitchFamily="50" charset="-128"/>
                      </a:endParaRPr>
                    </a:p>
                  </a:txBody>
                  <a:tcPr marL="36000" marR="36000" marT="36000" marB="36000"/>
                </a:tc>
                <a:extLst>
                  <a:ext uri="{0D108BD9-81ED-4DB2-BD59-A6C34878D82A}">
                    <a16:rowId xmlns:a16="http://schemas.microsoft.com/office/drawing/2014/main" val="2457193091"/>
                  </a:ext>
                </a:extLst>
              </a:tr>
            </a:tbl>
          </a:graphicData>
        </a:graphic>
      </p:graphicFrame>
      <p:sp>
        <p:nvSpPr>
          <p:cNvPr id="13" name="正方形/長方形 12"/>
          <p:cNvSpPr/>
          <p:nvPr/>
        </p:nvSpPr>
        <p:spPr>
          <a:xfrm>
            <a:off x="180000" y="1988840"/>
            <a:ext cx="7266733" cy="400110"/>
          </a:xfrm>
          <a:prstGeom prst="rect">
            <a:avLst/>
          </a:prstGeom>
        </p:spPr>
        <p:txBody>
          <a:bodyPr wrap="none">
            <a:spAutoFit/>
          </a:bodyPr>
          <a:lstStyle/>
          <a:p>
            <a:r>
              <a:rPr lang="ja-JP" altLang="en-US" sz="2000" b="1" dirty="0" smtClean="0">
                <a:latin typeface="Meiryo UI" panose="020B0604030504040204" pitchFamily="50" charset="-128"/>
                <a:ea typeface="Meiryo UI" panose="020B0604030504040204" pitchFamily="50" charset="-128"/>
              </a:rPr>
              <a:t>レンタカー等における電動車利用を促進する制度を創設してはどうか</a:t>
            </a:r>
            <a:endParaRPr lang="ja-JP" altLang="en-US" sz="1600" dirty="0">
              <a:solidFill>
                <a:schemeClr val="accent6">
                  <a:lumMod val="50000"/>
                </a:schemeClr>
              </a:solidFill>
            </a:endParaRPr>
          </a:p>
        </p:txBody>
      </p:sp>
      <p:sp>
        <p:nvSpPr>
          <p:cNvPr id="15" name="角丸四角形 14"/>
          <p:cNvSpPr/>
          <p:nvPr/>
        </p:nvSpPr>
        <p:spPr>
          <a:xfrm>
            <a:off x="215516" y="5201816"/>
            <a:ext cx="8712968" cy="1323528"/>
          </a:xfrm>
          <a:prstGeom prst="roundRect">
            <a:avLst>
              <a:gd name="adj" fmla="val 5578"/>
            </a:avLst>
          </a:prstGeom>
          <a:noFill/>
          <a:ln w="1270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kumimoji="1" lang="ja-JP" altLang="en-US" sz="1600" dirty="0" smtClean="0">
                <a:solidFill>
                  <a:schemeClr val="tx1"/>
                </a:solidFill>
                <a:latin typeface="HG丸ｺﾞｼｯｸM-PRO" panose="020F0600000000000000" pitchFamily="50" charset="-128"/>
                <a:ea typeface="HG丸ｺﾞｼｯｸM-PRO" panose="020F0600000000000000" pitchFamily="50" charset="-128"/>
              </a:rPr>
              <a:t>参考：</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pPr marL="1162050" indent="-1162050">
              <a:spcAft>
                <a:spcPts val="600"/>
              </a:spcAft>
            </a:pP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神奈川県条例</a:t>
            </a:r>
            <a:r>
              <a:rPr lang="ja-JP" altLang="en-US" sz="1400" dirty="0">
                <a:solidFill>
                  <a:schemeClr val="tx1"/>
                </a:solidFill>
                <a:latin typeface="HG丸ｺﾞｼｯｸM-PRO" panose="020F0600000000000000" pitchFamily="50" charset="-128"/>
                <a:ea typeface="HG丸ｺﾞｼｯｸM-PRO" panose="020F0600000000000000" pitchFamily="50" charset="-128"/>
              </a:rPr>
              <a:t>「自動車等を製造し、販売し、又は</a:t>
            </a:r>
            <a:r>
              <a:rPr lang="ja-JP" altLang="en-US" sz="1400" u="sng" dirty="0">
                <a:solidFill>
                  <a:schemeClr val="tx1"/>
                </a:solidFill>
                <a:latin typeface="HG丸ｺﾞｼｯｸM-PRO" panose="020F0600000000000000" pitchFamily="50" charset="-128"/>
                <a:ea typeface="HG丸ｺﾞｼｯｸM-PRO" panose="020F0600000000000000" pitchFamily="50" charset="-128"/>
              </a:rPr>
              <a:t>有償で貸し渡す事業者</a:t>
            </a:r>
            <a:r>
              <a:rPr lang="ja-JP" altLang="en-US" sz="1400" dirty="0">
                <a:solidFill>
                  <a:schemeClr val="tx1"/>
                </a:solidFill>
                <a:latin typeface="HG丸ｺﾞｼｯｸM-PRO" panose="020F0600000000000000" pitchFamily="50" charset="-128"/>
                <a:ea typeface="HG丸ｺﾞｼｯｸM-PRO" panose="020F0600000000000000" pitchFamily="50" charset="-128"/>
              </a:rPr>
              <a:t>は、温室効果ガスの排出の量が</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より少ない</a:t>
            </a:r>
            <a:r>
              <a:rPr lang="ja-JP" altLang="en-US" sz="1400" dirty="0">
                <a:solidFill>
                  <a:schemeClr val="tx1"/>
                </a:solidFill>
                <a:latin typeface="HG丸ｺﾞｼｯｸM-PRO" panose="020F0600000000000000" pitchFamily="50" charset="-128"/>
                <a:ea typeface="HG丸ｺﾞｼｯｸM-PRO" panose="020F0600000000000000" pitchFamily="50" charset="-128"/>
              </a:rPr>
              <a:t>自動車等の開発、製造、販売又は</a:t>
            </a:r>
            <a:r>
              <a:rPr lang="ja-JP" altLang="en-US" sz="1400" u="sng" dirty="0">
                <a:solidFill>
                  <a:schemeClr val="tx1"/>
                </a:solidFill>
                <a:latin typeface="HG丸ｺﾞｼｯｸM-PRO" panose="020F0600000000000000" pitchFamily="50" charset="-128"/>
                <a:ea typeface="HG丸ｺﾞｼｯｸM-PRO" panose="020F0600000000000000" pitchFamily="50" charset="-128"/>
              </a:rPr>
              <a:t>貸し渡しを行うよう努めなければならない</a:t>
            </a:r>
            <a:r>
              <a:rPr lang="ja-JP" altLang="en-US" sz="1400" dirty="0">
                <a:solidFill>
                  <a:schemeClr val="tx1"/>
                </a:solidFill>
                <a:latin typeface="HG丸ｺﾞｼｯｸM-PRO" panose="020F0600000000000000" pitchFamily="50" charset="-128"/>
                <a:ea typeface="HG丸ｺﾞｼｯｸM-PRO" panose="020F0600000000000000" pitchFamily="50" charset="-128"/>
              </a:rPr>
              <a:t>。</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marL="1162050" indent="-1162050"/>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熊 本 県 条例</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a:solidFill>
                  <a:schemeClr val="tx1"/>
                </a:solidFill>
                <a:latin typeface="HG丸ｺﾞｼｯｸM-PRO" panose="020F0600000000000000" pitchFamily="50" charset="-128"/>
                <a:ea typeface="HG丸ｺﾞｼｯｸM-PRO" panose="020F0600000000000000" pitchFamily="50" charset="-128"/>
              </a:rPr>
              <a:t>自動車等の販売又は</a:t>
            </a:r>
            <a:r>
              <a:rPr lang="ja-JP" altLang="en-US" sz="1400" u="sng" dirty="0">
                <a:solidFill>
                  <a:schemeClr val="tx1"/>
                </a:solidFill>
                <a:latin typeface="HG丸ｺﾞｼｯｸM-PRO" panose="020F0600000000000000" pitchFamily="50" charset="-128"/>
                <a:ea typeface="HG丸ｺﾞｼｯｸM-PRO" panose="020F0600000000000000" pitchFamily="50" charset="-128"/>
              </a:rPr>
              <a:t>貸渡し</a:t>
            </a:r>
            <a:r>
              <a:rPr lang="en-US" altLang="ja-JP" sz="1400" u="sng"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u="sng" dirty="0" smtClean="0">
                <a:solidFill>
                  <a:schemeClr val="tx1"/>
                </a:solidFill>
                <a:latin typeface="HG丸ｺﾞｼｯｸM-PRO" panose="020F0600000000000000" pitchFamily="50" charset="-128"/>
                <a:ea typeface="HG丸ｺﾞｼｯｸM-PRO" panose="020F0600000000000000" pitchFamily="50" charset="-128"/>
              </a:rPr>
              <a:t>有償</a:t>
            </a:r>
            <a:r>
              <a:rPr lang="en-US" altLang="ja-JP" sz="1400" u="sng"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u="sng" dirty="0">
                <a:solidFill>
                  <a:schemeClr val="tx1"/>
                </a:solidFill>
                <a:latin typeface="HG丸ｺﾞｼｯｸM-PRO" panose="020F0600000000000000" pitchFamily="50" charset="-128"/>
                <a:ea typeface="HG丸ｺﾞｼｯｸM-PRO" panose="020F0600000000000000" pitchFamily="50" charset="-128"/>
              </a:rPr>
              <a:t>を業とする者は</a:t>
            </a:r>
            <a:r>
              <a:rPr lang="ja-JP" altLang="en-US" sz="1400" dirty="0">
                <a:solidFill>
                  <a:schemeClr val="tx1"/>
                </a:solidFill>
                <a:latin typeface="HG丸ｺﾞｼｯｸM-PRO" panose="020F0600000000000000" pitchFamily="50" charset="-128"/>
                <a:ea typeface="HG丸ｺﾞｼｯｸM-PRO" panose="020F0600000000000000" pitchFamily="50" charset="-128"/>
              </a:rPr>
              <a:t>、その使用に伴う</a:t>
            </a:r>
            <a:r>
              <a:rPr lang="ja-JP" altLang="en-US" sz="1400" u="sng" dirty="0">
                <a:solidFill>
                  <a:schemeClr val="tx1"/>
                </a:solidFill>
                <a:latin typeface="HG丸ｺﾞｼｯｸM-PRO" panose="020F0600000000000000" pitchFamily="50" charset="-128"/>
                <a:ea typeface="HG丸ｺﾞｼｯｸM-PRO" panose="020F0600000000000000" pitchFamily="50" charset="-128"/>
              </a:rPr>
              <a:t>温室効果ガスの排出量がより少ないものの提供に努める</a:t>
            </a:r>
            <a:r>
              <a:rPr lang="ja-JP" altLang="en-US" sz="1400" dirty="0">
                <a:solidFill>
                  <a:schemeClr val="tx1"/>
                </a:solidFill>
                <a:latin typeface="HG丸ｺﾞｼｯｸM-PRO" panose="020F0600000000000000" pitchFamily="50" charset="-128"/>
                <a:ea typeface="HG丸ｺﾞｼｯｸM-PRO" panose="020F0600000000000000" pitchFamily="50" charset="-128"/>
              </a:rPr>
              <a:t>ものとする。</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32222463"/>
              </p:ext>
            </p:extLst>
          </p:nvPr>
        </p:nvGraphicFramePr>
        <p:xfrm>
          <a:off x="485776" y="4077180"/>
          <a:ext cx="8280920" cy="936480"/>
        </p:xfrm>
        <a:graphic>
          <a:graphicData uri="http://schemas.openxmlformats.org/drawingml/2006/table">
            <a:tbl>
              <a:tblPr firstRow="1" bandRow="1">
                <a:tableStyleId>{2D5ABB26-0587-4C30-8999-92F81FD0307C}</a:tableStyleId>
              </a:tblPr>
              <a:tblGrid>
                <a:gridCol w="8280920">
                  <a:extLst>
                    <a:ext uri="{9D8B030D-6E8A-4147-A177-3AD203B41FA5}">
                      <a16:colId xmlns:a16="http://schemas.microsoft.com/office/drawing/2014/main" val="268226980"/>
                    </a:ext>
                  </a:extLst>
                </a:gridCol>
              </a:tblGrid>
              <a:tr h="173901">
                <a:tc>
                  <a:txBody>
                    <a:bodyPr/>
                    <a:lstStyle/>
                    <a:p>
                      <a:r>
                        <a:rPr kumimoji="1" lang="ja-JP" altLang="en-US" b="1" dirty="0" smtClean="0">
                          <a:solidFill>
                            <a:schemeClr val="bg1">
                              <a:lumMod val="50000"/>
                            </a:schemeClr>
                          </a:solidFill>
                          <a:latin typeface="游ゴシック Medium" panose="020B0500000000000000" pitchFamily="50" charset="-128"/>
                          <a:ea typeface="游ゴシック Medium" panose="020B0500000000000000" pitchFamily="50" charset="-128"/>
                        </a:rPr>
                        <a:t>取組みの事例</a:t>
                      </a:r>
                      <a:endParaRPr kumimoji="1" lang="ja-JP" altLang="en-US" b="1" dirty="0">
                        <a:solidFill>
                          <a:schemeClr val="bg1">
                            <a:lumMod val="50000"/>
                          </a:schemeClr>
                        </a:solidFill>
                        <a:latin typeface="游ゴシック Medium" panose="020B0500000000000000" pitchFamily="50" charset="-128"/>
                        <a:ea typeface="游ゴシック Medium" panose="020B0500000000000000" pitchFamily="50" charset="-128"/>
                      </a:endParaRPr>
                    </a:p>
                  </a:txBody>
                  <a:tcPr marL="36000" marR="36000" marT="36000" marB="36000">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673275385"/>
                  </a:ext>
                </a:extLst>
              </a:tr>
              <a:tr h="1156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●レンタカー・カーシェア事業者と連携し、利用者（府民等）の電動車の乗車機会を</a:t>
                      </a:r>
                      <a:r>
                        <a:rPr lang="en-US" altLang="ja-JP" sz="1700" b="0" dirty="0" smtClean="0">
                          <a:solidFill>
                            <a:prstClr val="black"/>
                          </a:solidFill>
                          <a:latin typeface="游ゴシック Medium" panose="020B0500000000000000" pitchFamily="50" charset="-128"/>
                          <a:ea typeface="游ゴシック Medium" panose="020B0500000000000000" pitchFamily="50" charset="-128"/>
                        </a:rPr>
                        <a:t/>
                      </a:r>
                      <a:br>
                        <a:rPr lang="en-US" altLang="ja-JP" sz="1700" b="0" dirty="0" smtClean="0">
                          <a:solidFill>
                            <a:prstClr val="black"/>
                          </a:solidFill>
                          <a:latin typeface="游ゴシック Medium" panose="020B0500000000000000" pitchFamily="50" charset="-128"/>
                          <a:ea typeface="游ゴシック Medium" panose="020B0500000000000000" pitchFamily="50" charset="-128"/>
                        </a:rPr>
                      </a:b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　増やす取組みを実施</a:t>
                      </a:r>
                      <a:endParaRPr lang="ja-JP" altLang="en-US" sz="1700" b="0" dirty="0" smtClean="0">
                        <a:solidFill>
                          <a:schemeClr val="tx1"/>
                        </a:solidFill>
                        <a:latin typeface="游ゴシック Medium" panose="020B0500000000000000" pitchFamily="50" charset="-128"/>
                        <a:ea typeface="游ゴシック Medium" panose="020B0500000000000000" pitchFamily="50" charset="-128"/>
                      </a:endParaRPr>
                    </a:p>
                  </a:txBody>
                  <a:tcPr marL="36000" marR="36000" marT="36000" marB="36000">
                    <a:lnT w="1270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1073094742"/>
                  </a:ext>
                </a:extLst>
              </a:tr>
            </a:tbl>
          </a:graphicData>
        </a:graphic>
      </p:graphicFrame>
    </p:spTree>
    <p:extLst>
      <p:ext uri="{BB962C8B-B14F-4D97-AF65-F5344CB8AC3E}">
        <p14:creationId xmlns:p14="http://schemas.microsoft.com/office/powerpoint/2010/main" val="10105340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DA1747-7AE3-4485-B1CC-5CDDF653E874}" type="slidenum">
              <a:rPr kumimoji="1" lang="ja-JP" altLang="en-US" smtClean="0"/>
              <a:t>10</a:t>
            </a:fld>
            <a:endParaRPr kumimoji="1" lang="ja-JP" altLang="en-US"/>
          </a:p>
        </p:txBody>
      </p:sp>
      <p:sp>
        <p:nvSpPr>
          <p:cNvPr id="3" name="テキスト ボックス 2">
            <a:extLst>
              <a:ext uri="{FF2B5EF4-FFF2-40B4-BE49-F238E27FC236}">
                <a16:creationId xmlns:a16="http://schemas.microsoft.com/office/drawing/2014/main" id="{8A16784B-6AED-4392-9DF7-AC3BF9776256}"/>
              </a:ext>
            </a:extLst>
          </p:cNvPr>
          <p:cNvSpPr txBox="1"/>
          <p:nvPr/>
        </p:nvSpPr>
        <p:spPr>
          <a:xfrm>
            <a:off x="0" y="-13648"/>
            <a:ext cx="7058147" cy="400110"/>
          </a:xfrm>
          <a:prstGeom prst="rect">
            <a:avLst/>
          </a:prstGeom>
          <a:noFill/>
        </p:spPr>
        <p:txBody>
          <a:bodyPr wrap="square" rtlCol="0">
            <a:spAutoFit/>
          </a:bodyPr>
          <a:lstStyle/>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　普及促進に向けた施策・制度（案）</a:t>
            </a:r>
          </a:p>
        </p:txBody>
      </p:sp>
      <p:sp>
        <p:nvSpPr>
          <p:cNvPr id="4" name="テキスト ボックス 3">
            <a:extLst>
              <a:ext uri="{FF2B5EF4-FFF2-40B4-BE49-F238E27FC236}">
                <a16:creationId xmlns:a16="http://schemas.microsoft.com/office/drawing/2014/main" id="{BEF0AE45-52E6-4AC7-A01B-1ACA4659A11B}"/>
              </a:ext>
            </a:extLst>
          </p:cNvPr>
          <p:cNvSpPr txBox="1"/>
          <p:nvPr/>
        </p:nvSpPr>
        <p:spPr>
          <a:xfrm>
            <a:off x="72000" y="396000"/>
            <a:ext cx="8612789" cy="461665"/>
          </a:xfrm>
          <a:prstGeom prst="rect">
            <a:avLst/>
          </a:prstGeom>
          <a:noFill/>
        </p:spPr>
        <p:txBody>
          <a:bodyPr wrap="square">
            <a:spAutoFit/>
          </a:bodyPr>
          <a:lstStyle/>
          <a:p>
            <a:pPr marL="185738" indent="-185738">
              <a:spcBef>
                <a:spcPts val="300"/>
              </a:spcBef>
            </a:pPr>
            <a:r>
              <a:rPr lang="ja-JP" altLang="en-US" sz="2400" b="1" dirty="0">
                <a:latin typeface="Meiryo UI" panose="020B0604030504040204" pitchFamily="50" charset="-128"/>
                <a:ea typeface="Meiryo UI" panose="020B0604030504040204" pitchFamily="50" charset="-128"/>
              </a:rPr>
              <a:t>④府民による導入・利用の促進</a:t>
            </a:r>
          </a:p>
        </p:txBody>
      </p:sp>
      <p:sp>
        <p:nvSpPr>
          <p:cNvPr id="5" name="正方形/長方形 4"/>
          <p:cNvSpPr/>
          <p:nvPr/>
        </p:nvSpPr>
        <p:spPr>
          <a:xfrm>
            <a:off x="432000" y="864001"/>
            <a:ext cx="8252789" cy="1442191"/>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72000" bIns="36000" rtlCol="0" anchor="ctr"/>
          <a:lstStyle/>
          <a:p>
            <a:r>
              <a:rPr lang="ja-JP" altLang="en-US" sz="1600" b="1" u="sng" dirty="0" smtClean="0">
                <a:solidFill>
                  <a:schemeClr val="tx1"/>
                </a:solidFill>
                <a:latin typeface="Meiryo UI" panose="020B0604030504040204" pitchFamily="50" charset="-128"/>
                <a:ea typeface="Meiryo UI" panose="020B0604030504040204" pitchFamily="50" charset="-128"/>
              </a:rPr>
              <a:t>基本的な考え方</a:t>
            </a:r>
            <a:endParaRPr lang="en-US" altLang="ja-JP" sz="1600" b="1" u="sng" dirty="0">
              <a:solidFill>
                <a:schemeClr val="tx1"/>
              </a:solidFill>
              <a:latin typeface="Meiryo UI" panose="020B0604030504040204" pitchFamily="50" charset="-128"/>
              <a:ea typeface="Meiryo UI" panose="020B0604030504040204" pitchFamily="50" charset="-128"/>
            </a:endParaRPr>
          </a:p>
          <a:p>
            <a:pPr marL="355600" indent="-177800"/>
            <a:r>
              <a:rPr lang="ja-JP" altLang="en-US" sz="1600" dirty="0" smtClean="0">
                <a:solidFill>
                  <a:schemeClr val="tx1"/>
                </a:solidFill>
                <a:latin typeface="Meiryo UI" panose="020B0604030504040204" pitchFamily="50" charset="-128"/>
                <a:ea typeface="Meiryo UI" panose="020B0604030504040204" pitchFamily="50" charset="-128"/>
              </a:rPr>
              <a:t>○府民への普及</a:t>
            </a:r>
            <a:r>
              <a:rPr lang="ja-JP" altLang="en-US" sz="1600" dirty="0">
                <a:solidFill>
                  <a:schemeClr val="tx1"/>
                </a:solidFill>
                <a:latin typeface="Meiryo UI" panose="020B0604030504040204" pitchFamily="50" charset="-128"/>
                <a:ea typeface="Meiryo UI" panose="020B0604030504040204" pitchFamily="50" charset="-128"/>
              </a:rPr>
              <a:t>啓発にあたっては</a:t>
            </a:r>
            <a:r>
              <a:rPr lang="ja-JP" altLang="en-US" sz="1600" dirty="0" smtClean="0">
                <a:solidFill>
                  <a:schemeClr val="tx1"/>
                </a:solidFill>
                <a:latin typeface="Meiryo UI" panose="020B0604030504040204" pitchFamily="50" charset="-128"/>
                <a:ea typeface="Meiryo UI" panose="020B0604030504040204" pitchFamily="50" charset="-128"/>
              </a:rPr>
              <a:t>、環境</a:t>
            </a:r>
            <a:r>
              <a:rPr lang="ja-JP" altLang="en-US" sz="1600" dirty="0">
                <a:solidFill>
                  <a:schemeClr val="tx1"/>
                </a:solidFill>
                <a:latin typeface="Meiryo UI" panose="020B0604030504040204" pitchFamily="50" charset="-128"/>
                <a:ea typeface="Meiryo UI" panose="020B0604030504040204" pitchFamily="50" charset="-128"/>
              </a:rPr>
              <a:t>性能</a:t>
            </a:r>
            <a:r>
              <a:rPr lang="ja-JP" altLang="en-US" sz="1600" dirty="0" smtClean="0">
                <a:solidFill>
                  <a:schemeClr val="tx1"/>
                </a:solidFill>
                <a:latin typeface="Meiryo UI" panose="020B0604030504040204" pitchFamily="50" charset="-128"/>
                <a:ea typeface="Meiryo UI" panose="020B0604030504040204" pitchFamily="50" charset="-128"/>
              </a:rPr>
              <a:t>や</a:t>
            </a:r>
            <a:r>
              <a:rPr lang="en-US" altLang="ja-JP" sz="1600" dirty="0" smtClean="0">
                <a:solidFill>
                  <a:schemeClr val="tx1"/>
                </a:solidFill>
                <a:latin typeface="Meiryo UI" panose="020B0604030504040204" pitchFamily="50" charset="-128"/>
                <a:ea typeface="Meiryo UI" panose="020B0604030504040204" pitchFamily="50" charset="-128"/>
              </a:rPr>
              <a:t>EV</a:t>
            </a:r>
            <a:r>
              <a:rPr lang="ja-JP" altLang="en-US" sz="1600" dirty="0" smtClean="0">
                <a:solidFill>
                  <a:schemeClr val="tx1"/>
                </a:solidFill>
                <a:latin typeface="Meiryo UI" panose="020B0604030504040204" pitchFamily="50" charset="-128"/>
                <a:ea typeface="Meiryo UI" panose="020B0604030504040204" pitchFamily="50" charset="-128"/>
              </a:rPr>
              <a:t>・</a:t>
            </a:r>
            <a:r>
              <a:rPr lang="en-US" altLang="ja-JP" sz="1600" dirty="0" smtClean="0">
                <a:solidFill>
                  <a:schemeClr val="tx1"/>
                </a:solidFill>
                <a:latin typeface="Meiryo UI" panose="020B0604030504040204" pitchFamily="50" charset="-128"/>
                <a:ea typeface="Meiryo UI" panose="020B0604030504040204" pitchFamily="50" charset="-128"/>
              </a:rPr>
              <a:t>PHV</a:t>
            </a:r>
            <a:r>
              <a:rPr lang="ja-JP" altLang="en-US" sz="1600" dirty="0" smtClean="0">
                <a:solidFill>
                  <a:schemeClr val="tx1"/>
                </a:solidFill>
                <a:latin typeface="Meiryo UI" panose="020B0604030504040204" pitchFamily="50" charset="-128"/>
                <a:ea typeface="Meiryo UI" panose="020B0604030504040204" pitchFamily="50" charset="-128"/>
              </a:rPr>
              <a:t>の維持費</a:t>
            </a:r>
            <a:r>
              <a:rPr lang="ja-JP" altLang="en-US" sz="1600" dirty="0">
                <a:solidFill>
                  <a:schemeClr val="tx1"/>
                </a:solidFill>
                <a:latin typeface="Meiryo UI" panose="020B0604030504040204" pitchFamily="50" charset="-128"/>
                <a:ea typeface="Meiryo UI" panose="020B0604030504040204" pitchFamily="50" charset="-128"/>
              </a:rPr>
              <a:t>の</a:t>
            </a:r>
            <a:r>
              <a:rPr lang="ja-JP" altLang="en-US" sz="1600" dirty="0" smtClean="0">
                <a:solidFill>
                  <a:schemeClr val="tx1"/>
                </a:solidFill>
                <a:latin typeface="Meiryo UI" panose="020B0604030504040204" pitchFamily="50" charset="-128"/>
                <a:ea typeface="Meiryo UI" panose="020B0604030504040204" pitchFamily="50" charset="-128"/>
              </a:rPr>
              <a:t>メリット、</a:t>
            </a:r>
            <a:r>
              <a:rPr lang="ja-JP" altLang="en-US" sz="1600" dirty="0">
                <a:solidFill>
                  <a:schemeClr val="tx1"/>
                </a:solidFill>
                <a:latin typeface="Meiryo UI" panose="020B0604030504040204" pitchFamily="50" charset="-128"/>
                <a:ea typeface="Meiryo UI" panose="020B0604030504040204" pitchFamily="50" charset="-128"/>
              </a:rPr>
              <a:t>災害時にも活用可能な充放電機能に対する認知度を高め、家庭の省エネやレジリエンス強化等につなげるため、</a:t>
            </a:r>
            <a:r>
              <a:rPr lang="ja-JP" altLang="en-US" sz="1600" b="1" dirty="0">
                <a:solidFill>
                  <a:schemeClr val="tx1"/>
                </a:solidFill>
                <a:latin typeface="Meiryo UI" panose="020B0604030504040204" pitchFamily="50" charset="-128"/>
                <a:ea typeface="Meiryo UI" panose="020B0604030504040204" pitchFamily="50" charset="-128"/>
              </a:rPr>
              <a:t>啓発方法の創意工夫</a:t>
            </a:r>
            <a:r>
              <a:rPr lang="ja-JP" altLang="en-US" sz="1600" dirty="0">
                <a:solidFill>
                  <a:schemeClr val="tx1"/>
                </a:solidFill>
                <a:latin typeface="Meiryo UI" panose="020B0604030504040204" pitchFamily="50" charset="-128"/>
                <a:ea typeface="Meiryo UI" panose="020B0604030504040204" pitchFamily="50" charset="-128"/>
              </a:rPr>
              <a:t>が</a:t>
            </a:r>
            <a:r>
              <a:rPr lang="ja-JP" altLang="en-US" sz="1600" dirty="0" smtClean="0">
                <a:solidFill>
                  <a:schemeClr val="tx1"/>
                </a:solidFill>
                <a:latin typeface="Meiryo UI" panose="020B0604030504040204" pitchFamily="50" charset="-128"/>
                <a:ea typeface="Meiryo UI" panose="020B0604030504040204" pitchFamily="50" charset="-128"/>
              </a:rPr>
              <a:t>必要である。</a:t>
            </a:r>
            <a:endParaRPr lang="en-US" altLang="ja-JP" sz="1600" dirty="0" smtClean="0">
              <a:solidFill>
                <a:schemeClr val="tx1"/>
              </a:solidFill>
              <a:latin typeface="Meiryo UI" panose="020B0604030504040204" pitchFamily="50" charset="-128"/>
              <a:ea typeface="Meiryo UI" panose="020B0604030504040204" pitchFamily="50" charset="-128"/>
            </a:endParaRPr>
          </a:p>
          <a:p>
            <a:pPr marL="355600" indent="-177800"/>
            <a:r>
              <a:rPr lang="ja-JP" altLang="en-US" sz="1600" dirty="0" smtClean="0">
                <a:solidFill>
                  <a:schemeClr val="tx1"/>
                </a:solidFill>
                <a:latin typeface="Meiryo UI" panose="020B0604030504040204" pitchFamily="50" charset="-128"/>
                <a:ea typeface="Meiryo UI" panose="020B0604030504040204" pitchFamily="50" charset="-128"/>
              </a:rPr>
              <a:t>○</a:t>
            </a:r>
            <a:r>
              <a:rPr lang="en-US" altLang="ja-JP" sz="1600" dirty="0" smtClean="0">
                <a:solidFill>
                  <a:schemeClr val="tx1"/>
                </a:solidFill>
                <a:latin typeface="Meiryo UI" panose="020B0604030504040204" pitchFamily="50" charset="-128"/>
                <a:ea typeface="Meiryo UI" panose="020B0604030504040204" pitchFamily="50" charset="-128"/>
              </a:rPr>
              <a:t>ZEV</a:t>
            </a:r>
            <a:r>
              <a:rPr lang="ja-JP" altLang="en-US" sz="1600" dirty="0">
                <a:solidFill>
                  <a:schemeClr val="tx1"/>
                </a:solidFill>
                <a:latin typeface="Meiryo UI" panose="020B0604030504040204" pitchFamily="50" charset="-128"/>
                <a:ea typeface="Meiryo UI" panose="020B0604030504040204" pitchFamily="50" charset="-128"/>
              </a:rPr>
              <a:t>の購入が促進されるよう</a:t>
            </a:r>
            <a:r>
              <a:rPr lang="ja-JP" altLang="en-US" sz="1600" dirty="0" smtClean="0">
                <a:solidFill>
                  <a:schemeClr val="tx1"/>
                </a:solidFill>
                <a:latin typeface="Meiryo UI" panose="020B0604030504040204" pitchFamily="50" charset="-128"/>
                <a:ea typeface="Meiryo UI" panose="020B0604030504040204" pitchFamily="50" charset="-128"/>
              </a:rPr>
              <a:t>な</a:t>
            </a:r>
            <a:r>
              <a:rPr lang="ja-JP" altLang="en-US" sz="1600" b="1" dirty="0" smtClean="0">
                <a:solidFill>
                  <a:schemeClr val="tx1"/>
                </a:solidFill>
                <a:latin typeface="Meiryo UI" panose="020B0604030504040204" pitchFamily="50" charset="-128"/>
                <a:ea typeface="Meiryo UI" panose="020B0604030504040204" pitchFamily="50" charset="-128"/>
              </a:rPr>
              <a:t>インセンティブ</a:t>
            </a:r>
            <a:r>
              <a:rPr lang="ja-JP" altLang="en-US" sz="1600" dirty="0" smtClean="0">
                <a:solidFill>
                  <a:schemeClr val="tx1"/>
                </a:solidFill>
                <a:latin typeface="Meiryo UI" panose="020B0604030504040204" pitchFamily="50" charset="-128"/>
                <a:ea typeface="Meiryo UI" panose="020B0604030504040204" pitchFamily="50" charset="-128"/>
              </a:rPr>
              <a:t>や</a:t>
            </a:r>
            <a:r>
              <a:rPr lang="ja-JP" altLang="en-US" sz="1600" b="1" dirty="0" smtClean="0">
                <a:solidFill>
                  <a:schemeClr val="tx1"/>
                </a:solidFill>
                <a:latin typeface="Meiryo UI" panose="020B0604030504040204" pitchFamily="50" charset="-128"/>
                <a:ea typeface="Meiryo UI" panose="020B0604030504040204" pitchFamily="50" charset="-128"/>
              </a:rPr>
              <a:t>支援</a:t>
            </a:r>
            <a:r>
              <a:rPr lang="ja-JP" altLang="en-US" sz="1600" b="1" dirty="0">
                <a:solidFill>
                  <a:schemeClr val="tx1"/>
                </a:solidFill>
                <a:latin typeface="Meiryo UI" panose="020B0604030504040204" pitchFamily="50" charset="-128"/>
                <a:ea typeface="Meiryo UI" panose="020B0604030504040204" pitchFamily="50" charset="-128"/>
              </a:rPr>
              <a:t>策</a:t>
            </a:r>
            <a:r>
              <a:rPr lang="ja-JP" altLang="en-US" sz="1600" dirty="0">
                <a:solidFill>
                  <a:schemeClr val="tx1"/>
                </a:solidFill>
                <a:latin typeface="Meiryo UI" panose="020B0604030504040204" pitchFamily="50" charset="-128"/>
                <a:ea typeface="Meiryo UI" panose="020B0604030504040204" pitchFamily="50" charset="-128"/>
              </a:rPr>
              <a:t>が</a:t>
            </a:r>
            <a:r>
              <a:rPr lang="ja-JP" altLang="en-US" sz="1600" dirty="0" smtClean="0">
                <a:solidFill>
                  <a:schemeClr val="tx1"/>
                </a:solidFill>
                <a:latin typeface="Meiryo UI" panose="020B0604030504040204" pitchFamily="50" charset="-128"/>
                <a:ea typeface="Meiryo UI" panose="020B0604030504040204" pitchFamily="50" charset="-128"/>
              </a:rPr>
              <a:t>必要である。</a:t>
            </a:r>
            <a:endParaRPr lang="ja-JP" altLang="en-US" sz="1600" dirty="0">
              <a:solidFill>
                <a:schemeClr val="tx1"/>
              </a:solidFill>
              <a:latin typeface="Meiryo UI" panose="020B0604030504040204" pitchFamily="50" charset="-128"/>
              <a:ea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170251547"/>
              </p:ext>
            </p:extLst>
          </p:nvPr>
        </p:nvGraphicFramePr>
        <p:xfrm>
          <a:off x="467544" y="2564904"/>
          <a:ext cx="8280920" cy="2490960"/>
        </p:xfrm>
        <a:graphic>
          <a:graphicData uri="http://schemas.openxmlformats.org/drawingml/2006/table">
            <a:tbl>
              <a:tblPr firstRow="1" bandRow="1">
                <a:tableStyleId>{2D5ABB26-0587-4C30-8999-92F81FD0307C}</a:tableStyleId>
              </a:tblPr>
              <a:tblGrid>
                <a:gridCol w="8280920">
                  <a:extLst>
                    <a:ext uri="{9D8B030D-6E8A-4147-A177-3AD203B41FA5}">
                      <a16:colId xmlns:a16="http://schemas.microsoft.com/office/drawing/2014/main" val="268226980"/>
                    </a:ext>
                  </a:extLst>
                </a:gridCol>
              </a:tblGrid>
              <a:tr h="173901">
                <a:tc>
                  <a:txBody>
                    <a:bodyPr/>
                    <a:lstStyle/>
                    <a:p>
                      <a:r>
                        <a:rPr kumimoji="1" lang="ja-JP" altLang="en-US" b="1" dirty="0" smtClean="0">
                          <a:solidFill>
                            <a:schemeClr val="bg1">
                              <a:lumMod val="50000"/>
                            </a:schemeClr>
                          </a:solidFill>
                          <a:latin typeface="游ゴシック Medium" panose="020B0500000000000000" pitchFamily="50" charset="-128"/>
                          <a:ea typeface="游ゴシック Medium" panose="020B0500000000000000" pitchFamily="50" charset="-128"/>
                        </a:rPr>
                        <a:t>取組みの事例</a:t>
                      </a:r>
                      <a:endParaRPr kumimoji="1" lang="ja-JP" altLang="en-US" b="1" dirty="0">
                        <a:solidFill>
                          <a:schemeClr val="bg1">
                            <a:lumMod val="50000"/>
                          </a:schemeClr>
                        </a:solidFill>
                        <a:latin typeface="游ゴシック Medium" panose="020B0500000000000000" pitchFamily="50" charset="-128"/>
                        <a:ea typeface="游ゴシック Medium" panose="020B0500000000000000" pitchFamily="50" charset="-128"/>
                      </a:endParaRPr>
                    </a:p>
                  </a:txBody>
                  <a:tcPr marL="36000" marR="36000" marT="36000" marB="36000">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673275385"/>
                  </a:ext>
                </a:extLst>
              </a:tr>
              <a:tr h="1156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a:t>
                      </a:r>
                      <a:r>
                        <a:rPr lang="ja-JP" altLang="en-US" sz="1700" b="1" dirty="0" smtClean="0">
                          <a:solidFill>
                            <a:prstClr val="black"/>
                          </a:solidFill>
                          <a:latin typeface="游ゴシック Medium" panose="020B0500000000000000" pitchFamily="50" charset="-128"/>
                          <a:ea typeface="游ゴシック Medium" panose="020B0500000000000000" pitchFamily="50" charset="-128"/>
                        </a:rPr>
                        <a:t>自動車販売事業者による新車販売時における環境情報の説明制度を創設</a:t>
                      </a:r>
                      <a:r>
                        <a:rPr kumimoji="1" lang="ja-JP" altLang="en-US" sz="14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（再掲）</a:t>
                      </a:r>
                      <a:endParaRPr lang="en-US" altLang="ja-JP" sz="1400" b="1" dirty="0" smtClean="0">
                        <a:solidFill>
                          <a:prstClr val="black"/>
                        </a:solidFill>
                        <a:latin typeface="游ゴシック Medium" panose="020B0500000000000000" pitchFamily="50" charset="-128"/>
                        <a:ea typeface="游ゴシック Medium"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700" b="1" dirty="0" smtClean="0">
                          <a:solidFill>
                            <a:prstClr val="black"/>
                          </a:solidFill>
                          <a:latin typeface="游ゴシック Medium" panose="020B0500000000000000" pitchFamily="50" charset="-128"/>
                          <a:ea typeface="游ゴシック Medium" panose="020B0500000000000000" pitchFamily="50" charset="-128"/>
                        </a:rPr>
                        <a:t>●レンタカー等における電動車利用を促進する制度を創設</a:t>
                      </a:r>
                      <a:r>
                        <a:rPr lang="ja-JP" altLang="en-US" sz="1400" b="0" dirty="0" smtClean="0">
                          <a:solidFill>
                            <a:prstClr val="black"/>
                          </a:solidFill>
                          <a:latin typeface="游ゴシック Medium" panose="020B0500000000000000" pitchFamily="50" charset="-128"/>
                          <a:ea typeface="游ゴシック Medium" panose="020B0500000000000000" pitchFamily="50" charset="-128"/>
                        </a:rPr>
                        <a:t>（再掲）</a:t>
                      </a:r>
                      <a:endParaRPr lang="en-US" altLang="ja-JP" sz="1400" b="0" dirty="0" smtClean="0">
                        <a:solidFill>
                          <a:prstClr val="black"/>
                        </a:solidFill>
                        <a:latin typeface="游ゴシック Medium" panose="020B0500000000000000" pitchFamily="50" charset="-128"/>
                        <a:ea typeface="游ゴシック Medium"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●府・関係団体等による分かりやすい情報提供</a:t>
                      </a:r>
                      <a:endParaRPr lang="en-US" altLang="ja-JP" sz="1700" b="0" dirty="0" smtClean="0">
                        <a:solidFill>
                          <a:prstClr val="black"/>
                        </a:solidFill>
                        <a:latin typeface="游ゴシック Medium" panose="020B0500000000000000" pitchFamily="50" charset="-128"/>
                        <a:ea typeface="游ゴシック Medium"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●「大阪エコカー協働普及サポートネット」といった官民が連携したプラットフォー</a:t>
                      </a:r>
                      <a:r>
                        <a:rPr lang="en-US" altLang="ja-JP" sz="1700" b="0" dirty="0" smtClean="0">
                          <a:solidFill>
                            <a:prstClr val="black"/>
                          </a:solidFill>
                          <a:latin typeface="游ゴシック Medium" panose="020B0500000000000000" pitchFamily="50" charset="-128"/>
                          <a:ea typeface="游ゴシック Medium" panose="020B0500000000000000" pitchFamily="50" charset="-128"/>
                        </a:rPr>
                        <a:t/>
                      </a:r>
                      <a:br>
                        <a:rPr lang="en-US" altLang="ja-JP" sz="1700" b="0" dirty="0" smtClean="0">
                          <a:solidFill>
                            <a:prstClr val="black"/>
                          </a:solidFill>
                          <a:latin typeface="游ゴシック Medium" panose="020B0500000000000000" pitchFamily="50" charset="-128"/>
                          <a:ea typeface="游ゴシック Medium" panose="020B0500000000000000" pitchFamily="50" charset="-128"/>
                        </a:rPr>
                      </a:b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　ムを活用し、市町村などの環境イベントにおいて試乗体験会や展示会を開催</a:t>
                      </a:r>
                      <a:endParaRPr lang="en-US" altLang="ja-JP" sz="1700" b="0" dirty="0" smtClean="0">
                        <a:solidFill>
                          <a:prstClr val="black"/>
                        </a:solidFill>
                        <a:latin typeface="游ゴシック Medium" panose="020B0500000000000000" pitchFamily="50" charset="-128"/>
                        <a:ea typeface="游ゴシック Medium"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●電力小売事業者による</a:t>
                      </a:r>
                      <a:r>
                        <a:rPr lang="en-US" altLang="ja-JP" sz="1700" b="0" dirty="0" smtClean="0">
                          <a:solidFill>
                            <a:prstClr val="black"/>
                          </a:solidFill>
                          <a:latin typeface="游ゴシック Medium" panose="020B0500000000000000" pitchFamily="50" charset="-128"/>
                          <a:ea typeface="游ゴシック Medium" panose="020B0500000000000000" pitchFamily="50" charset="-128"/>
                        </a:rPr>
                        <a:t>EV</a:t>
                      </a: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a:t>
                      </a:r>
                      <a:r>
                        <a:rPr lang="en-US" altLang="ja-JP" sz="1700" b="0" dirty="0" smtClean="0">
                          <a:solidFill>
                            <a:prstClr val="black"/>
                          </a:solidFill>
                          <a:latin typeface="游ゴシック Medium" panose="020B0500000000000000" pitchFamily="50" charset="-128"/>
                          <a:ea typeface="游ゴシック Medium" panose="020B0500000000000000" pitchFamily="50" charset="-128"/>
                        </a:rPr>
                        <a:t>PHV</a:t>
                      </a: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所有者の料金割引プランの情報提供</a:t>
                      </a:r>
                      <a:endParaRPr lang="en-US" altLang="ja-JP" sz="1700" b="0" dirty="0" smtClean="0">
                        <a:solidFill>
                          <a:prstClr val="black"/>
                        </a:solidFill>
                        <a:latin typeface="游ゴシック Medium" panose="020B0500000000000000" pitchFamily="50" charset="-128"/>
                        <a:ea typeface="游ゴシック Medium"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a:t>
                      </a:r>
                      <a:r>
                        <a:rPr lang="en-US" altLang="ja-JP" sz="1700" b="0" dirty="0" smtClean="0">
                          <a:solidFill>
                            <a:prstClr val="black"/>
                          </a:solidFill>
                          <a:latin typeface="游ゴシック Medium" panose="020B0500000000000000" pitchFamily="50" charset="-128"/>
                          <a:ea typeface="游ゴシック Medium" panose="020B0500000000000000" pitchFamily="50" charset="-128"/>
                        </a:rPr>
                        <a:t>ZEV</a:t>
                      </a: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使用者に対する公共施設駐車場での優先利用</a:t>
                      </a:r>
                      <a:endParaRPr lang="en-US" altLang="ja-JP" sz="1700" b="0" dirty="0" smtClean="0">
                        <a:solidFill>
                          <a:prstClr val="black"/>
                        </a:solidFill>
                        <a:latin typeface="游ゴシック Medium" panose="020B0500000000000000" pitchFamily="50" charset="-128"/>
                        <a:ea typeface="游ゴシック Medium"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a:t>
                      </a:r>
                      <a:r>
                        <a:rPr lang="en-US" altLang="ja-JP" sz="1700" b="0" dirty="0" smtClean="0">
                          <a:solidFill>
                            <a:prstClr val="black"/>
                          </a:solidFill>
                          <a:latin typeface="游ゴシック Medium" panose="020B0500000000000000" pitchFamily="50" charset="-128"/>
                          <a:ea typeface="游ゴシック Medium" panose="020B0500000000000000" pitchFamily="50" charset="-128"/>
                        </a:rPr>
                        <a:t>ZEV</a:t>
                      </a: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のラインナップの状況等を踏まえた</a:t>
                      </a:r>
                      <a:r>
                        <a:rPr lang="ja-JP" altLang="en-US" sz="1700" b="0" dirty="0" smtClean="0">
                          <a:solidFill>
                            <a:schemeClr val="tx1"/>
                          </a:solidFill>
                          <a:latin typeface="游ゴシック Medium" panose="020B0500000000000000" pitchFamily="50" charset="-128"/>
                          <a:ea typeface="游ゴシック Medium" panose="020B0500000000000000" pitchFamily="50" charset="-128"/>
                        </a:rPr>
                        <a:t>効果的な購入補助</a:t>
                      </a:r>
                    </a:p>
                  </a:txBody>
                  <a:tcPr marL="36000" marR="36000" marT="36000" marB="36000">
                    <a:lnT w="1270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1073094742"/>
                  </a:ext>
                </a:extLst>
              </a:tr>
            </a:tbl>
          </a:graphicData>
        </a:graphic>
      </p:graphicFrame>
      <p:sp>
        <p:nvSpPr>
          <p:cNvPr id="9" name="角丸四角形 8"/>
          <p:cNvSpPr/>
          <p:nvPr/>
        </p:nvSpPr>
        <p:spPr>
          <a:xfrm>
            <a:off x="323528" y="5589240"/>
            <a:ext cx="5760640" cy="1080120"/>
          </a:xfrm>
          <a:prstGeom prst="roundRect">
            <a:avLst>
              <a:gd name="adj" fmla="val 5578"/>
            </a:avLst>
          </a:prstGeom>
          <a:noFill/>
          <a:ln w="1270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lvl="0"/>
            <a:r>
              <a:rPr lang="ja-JP" altLang="en-US" sz="1600" b="1" dirty="0" smtClean="0">
                <a:solidFill>
                  <a:prstClr val="black"/>
                </a:solidFill>
                <a:latin typeface="HG丸ｺﾞｼｯｸM-PRO" panose="020F0600000000000000" pitchFamily="50" charset="-128"/>
                <a:ea typeface="HG丸ｺﾞｼｯｸM-PRO" panose="020F0600000000000000" pitchFamily="50" charset="-128"/>
              </a:rPr>
              <a:t>府における電動車利用促進のための取組み</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600" dirty="0" smtClean="0">
              <a:solidFill>
                <a:prstClr val="black"/>
              </a:solidFill>
              <a:latin typeface="HG丸ｺﾞｼｯｸM-PRO" panose="020F0600000000000000" pitchFamily="50" charset="-128"/>
              <a:ea typeface="HG丸ｺﾞｼｯｸM-PRO" panose="020F0600000000000000" pitchFamily="50" charset="-128"/>
            </a:endParaRPr>
          </a:p>
          <a:p>
            <a:pPr marL="180975" lvl="0" indent="-180975"/>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・充電設備を占有しにくい集合住宅について、府営住宅駐車場で実施するカーシェア事業にて</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EV</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PHV</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の利用を要件として公募</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marL="180975" lvl="0" indent="-180975"/>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・府営公園駐車場にて</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EV</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FCV</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優先ゾーンを設置</a:t>
            </a:r>
            <a:endParaRPr lang="en-US" altLang="ja-JP" sz="1600" dirty="0" smtClean="0">
              <a:solidFill>
                <a:srgbClr val="FF0000"/>
              </a:solidFill>
              <a:latin typeface="HG丸ｺﾞｼｯｸM-PRO" panose="020F0600000000000000" pitchFamily="50" charset="-128"/>
              <a:ea typeface="HG丸ｺﾞｼｯｸM-PRO" panose="020F0600000000000000" pitchFamily="50" charset="-128"/>
            </a:endParaRPr>
          </a:p>
        </p:txBody>
      </p:sp>
      <p:pic>
        <p:nvPicPr>
          <p:cNvPr id="13" name="Picture 6" descr="D:\yamadatak\Desktop\深北第二 (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6485406" y="4581128"/>
            <a:ext cx="2463240" cy="1649031"/>
          </a:xfrm>
          <a:prstGeom prst="rect">
            <a:avLst/>
          </a:prstGeom>
          <a:noFill/>
          <a:extLst>
            <a:ext uri="{909E8E84-426E-40DD-AFC4-6F175D3DCCD1}">
              <a14:hiddenFill xmlns:a14="http://schemas.microsoft.com/office/drawing/2010/main">
                <a:solidFill>
                  <a:srgbClr val="FFFFFF"/>
                </a:solidFill>
              </a14:hiddenFill>
            </a:ext>
          </a:extLst>
        </p:spPr>
      </p:pic>
      <p:sp>
        <p:nvSpPr>
          <p:cNvPr id="15" name="正方形/長方形 14"/>
          <p:cNvSpPr/>
          <p:nvPr/>
        </p:nvSpPr>
        <p:spPr>
          <a:xfrm>
            <a:off x="6372200" y="6235603"/>
            <a:ext cx="2736304" cy="600164"/>
          </a:xfrm>
          <a:prstGeom prst="rect">
            <a:avLst/>
          </a:prstGeom>
        </p:spPr>
        <p:txBody>
          <a:bodyPr wrap="square">
            <a:spAutoFit/>
          </a:bodyPr>
          <a:lstStyle/>
          <a:p>
            <a:pPr algn="ctr"/>
            <a:r>
              <a:rPr lang="ja-JP" altLang="en-US" sz="1100" dirty="0" smtClean="0">
                <a:latin typeface="HG丸ｺﾞｼｯｸM-PRO" panose="020F0600000000000000" pitchFamily="50" charset="-128"/>
                <a:ea typeface="HG丸ｺﾞｼｯｸM-PRO" panose="020F0600000000000000" pitchFamily="50" charset="-128"/>
              </a:rPr>
              <a:t>府営公園での優先ゾーン</a:t>
            </a:r>
            <a:endParaRPr lang="en-US" altLang="ja-JP" sz="1100" dirty="0" smtClean="0">
              <a:latin typeface="HG丸ｺﾞｼｯｸM-PRO" panose="020F0600000000000000" pitchFamily="50" charset="-128"/>
              <a:ea typeface="HG丸ｺﾞｼｯｸM-PRO" panose="020F0600000000000000" pitchFamily="50" charset="-128"/>
            </a:endParaRPr>
          </a:p>
          <a:p>
            <a:pPr algn="ctr"/>
            <a:r>
              <a:rPr lang="ja-JP" altLang="en-US" sz="1100" dirty="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現在</a:t>
            </a:r>
            <a:r>
              <a:rPr lang="ja-JP" altLang="en-US" sz="1100" dirty="0">
                <a:latin typeface="HG丸ｺﾞｼｯｸM-PRO" panose="020F0600000000000000" pitchFamily="50" charset="-128"/>
                <a:ea typeface="HG丸ｺﾞｼｯｸM-PRO" panose="020F0600000000000000" pitchFamily="50" charset="-128"/>
              </a:rPr>
              <a:t>、８箇所の府営公園駐車場の他、</a:t>
            </a:r>
            <a:endParaRPr lang="en-US" altLang="ja-JP" sz="1100" dirty="0">
              <a:latin typeface="HG丸ｺﾞｼｯｸM-PRO" panose="020F0600000000000000" pitchFamily="50" charset="-128"/>
              <a:ea typeface="HG丸ｺﾞｼｯｸM-PRO" panose="020F0600000000000000" pitchFamily="50" charset="-128"/>
            </a:endParaRPr>
          </a:p>
          <a:p>
            <a:pPr algn="ctr"/>
            <a:r>
              <a:rPr lang="ja-JP" altLang="en-US" sz="1100" dirty="0">
                <a:latin typeface="HG丸ｺﾞｼｯｸM-PRO" panose="020F0600000000000000" pitchFamily="50" charset="-128"/>
                <a:ea typeface="HG丸ｺﾞｼｯｸM-PRO" panose="020F0600000000000000" pitchFamily="50" charset="-128"/>
              </a:rPr>
              <a:t>４箇所の民間施設に</a:t>
            </a:r>
            <a:r>
              <a:rPr lang="ja-JP" altLang="en-US" sz="1100" dirty="0" smtClean="0">
                <a:latin typeface="HG丸ｺﾞｼｯｸM-PRO" panose="020F0600000000000000" pitchFamily="50" charset="-128"/>
                <a:ea typeface="HG丸ｺﾞｼｯｸM-PRO" panose="020F0600000000000000" pitchFamily="50" charset="-128"/>
              </a:rPr>
              <a:t>設置）</a:t>
            </a:r>
            <a:endParaRPr lang="en-US" altLang="ja-JP" sz="11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5793082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グラフ 21"/>
          <p:cNvGraphicFramePr>
            <a:graphicFrameLocks/>
          </p:cNvGraphicFramePr>
          <p:nvPr>
            <p:extLst/>
          </p:nvPr>
        </p:nvGraphicFramePr>
        <p:xfrm>
          <a:off x="4612769" y="914727"/>
          <a:ext cx="4320000" cy="3708000"/>
        </p:xfrm>
        <a:graphic>
          <a:graphicData uri="http://schemas.openxmlformats.org/drawingml/2006/chart">
            <c:chart xmlns:c="http://schemas.openxmlformats.org/drawingml/2006/chart" xmlns:r="http://schemas.openxmlformats.org/officeDocument/2006/relationships" r:id="rId3"/>
          </a:graphicData>
        </a:graphic>
      </p:graphicFrame>
      <p:sp>
        <p:nvSpPr>
          <p:cNvPr id="2" name="スライド番号プレースホルダー 1"/>
          <p:cNvSpPr>
            <a:spLocks noGrp="1"/>
          </p:cNvSpPr>
          <p:nvPr>
            <p:ph type="sldNum" sz="quarter" idx="12"/>
          </p:nvPr>
        </p:nvSpPr>
        <p:spPr/>
        <p:txBody>
          <a:bodyPr/>
          <a:lstStyle/>
          <a:p>
            <a:fld id="{F0DA1747-7AE3-4485-B1CC-5CDDF653E874}" type="slidenum">
              <a:rPr kumimoji="1" lang="ja-JP" altLang="en-US" smtClean="0"/>
              <a:t>11</a:t>
            </a:fld>
            <a:endParaRPr kumimoji="1" lang="ja-JP" altLang="en-US"/>
          </a:p>
        </p:txBody>
      </p:sp>
      <p:sp>
        <p:nvSpPr>
          <p:cNvPr id="3" name="テキスト ボックス 2">
            <a:extLst>
              <a:ext uri="{FF2B5EF4-FFF2-40B4-BE49-F238E27FC236}">
                <a16:creationId xmlns:a16="http://schemas.microsoft.com/office/drawing/2014/main" id="{8A16784B-6AED-4392-9DF7-AC3BF9776256}"/>
              </a:ext>
            </a:extLst>
          </p:cNvPr>
          <p:cNvSpPr txBox="1"/>
          <p:nvPr/>
        </p:nvSpPr>
        <p:spPr>
          <a:xfrm>
            <a:off x="0" y="-13648"/>
            <a:ext cx="7058147" cy="400110"/>
          </a:xfrm>
          <a:prstGeom prst="rect">
            <a:avLst/>
          </a:prstGeom>
          <a:noFill/>
        </p:spPr>
        <p:txBody>
          <a:bodyPr wrap="square" rtlCol="0">
            <a:spAutoFit/>
          </a:bodyPr>
          <a:lstStyle/>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　普及促進に向けた施策・制度（案）</a:t>
            </a:r>
          </a:p>
        </p:txBody>
      </p:sp>
      <p:sp>
        <p:nvSpPr>
          <p:cNvPr id="7" name="テキスト ボックス 6"/>
          <p:cNvSpPr txBox="1"/>
          <p:nvPr/>
        </p:nvSpPr>
        <p:spPr>
          <a:xfrm>
            <a:off x="5995025" y="749896"/>
            <a:ext cx="3185487" cy="230832"/>
          </a:xfrm>
          <a:prstGeom prst="rect">
            <a:avLst/>
          </a:prstGeom>
          <a:noFill/>
        </p:spPr>
        <p:txBody>
          <a:bodyPr wrap="none" rtlCol="0">
            <a:spAutoFit/>
          </a:bodyPr>
          <a:lstStyle/>
          <a:p>
            <a:r>
              <a:rPr kumimoji="1" lang="en-US" altLang="ja-JP" sz="900" dirty="0" smtClean="0">
                <a:latin typeface="游ゴシック Medium" panose="020B0500000000000000" pitchFamily="50" charset="-128"/>
                <a:ea typeface="游ゴシック Medium" panose="020B0500000000000000" pitchFamily="50" charset="-128"/>
              </a:rPr>
              <a:t>※</a:t>
            </a:r>
            <a:r>
              <a:rPr lang="zh-TW" altLang="en-US" sz="900" dirty="0">
                <a:latin typeface="游ゴシック Medium" panose="020B0500000000000000" pitchFamily="50" charset="-128"/>
                <a:ea typeface="游ゴシック Medium" panose="020B0500000000000000" pitchFamily="50" charset="-128"/>
              </a:rPr>
              <a:t>一般社団法人日本自動車販売協会</a:t>
            </a:r>
            <a:r>
              <a:rPr lang="zh-TW" altLang="en-US" sz="900" dirty="0" smtClean="0">
                <a:latin typeface="游ゴシック Medium" panose="020B0500000000000000" pitchFamily="50" charset="-128"/>
                <a:ea typeface="游ゴシック Medium" panose="020B0500000000000000" pitchFamily="50" charset="-128"/>
              </a:rPr>
              <a:t>連合会</a:t>
            </a:r>
            <a:r>
              <a:rPr lang="ja-JP" altLang="en-US" sz="900" dirty="0" smtClean="0">
                <a:latin typeface="游ゴシック Medium" panose="020B0500000000000000" pitchFamily="50" charset="-128"/>
                <a:ea typeface="游ゴシック Medium" panose="020B0500000000000000" pitchFamily="50" charset="-128"/>
              </a:rPr>
              <a:t>資料より府作成</a:t>
            </a:r>
            <a:endParaRPr kumimoji="1" lang="ja-JP" altLang="en-US" sz="900" dirty="0">
              <a:latin typeface="游ゴシック Medium" panose="020B0500000000000000" pitchFamily="50" charset="-128"/>
              <a:ea typeface="游ゴシック Medium" panose="020B0500000000000000" pitchFamily="50" charset="-128"/>
            </a:endParaRPr>
          </a:p>
        </p:txBody>
      </p:sp>
      <p:sp>
        <p:nvSpPr>
          <p:cNvPr id="9" name="テキスト ボックス 8"/>
          <p:cNvSpPr txBox="1"/>
          <p:nvPr/>
        </p:nvSpPr>
        <p:spPr>
          <a:xfrm>
            <a:off x="5960765" y="500039"/>
            <a:ext cx="2581106" cy="276999"/>
          </a:xfrm>
          <a:prstGeom prst="rect">
            <a:avLst/>
          </a:prstGeom>
          <a:noFill/>
        </p:spPr>
        <p:txBody>
          <a:bodyPr wrap="square" rtlCol="0">
            <a:spAutoFit/>
          </a:bodyPr>
          <a:lstStyle/>
          <a:p>
            <a:r>
              <a:rPr kumimoji="1" lang="ja-JP" altLang="en-US" sz="1200" dirty="0" smtClean="0">
                <a:latin typeface="游ゴシック Medium" panose="020B0500000000000000" pitchFamily="50" charset="-128"/>
                <a:ea typeface="游ゴシック Medium" panose="020B0500000000000000" pitchFamily="50" charset="-128"/>
              </a:rPr>
              <a:t>（乗用車</a:t>
            </a:r>
            <a:r>
              <a:rPr kumimoji="1" lang="en-US" altLang="ja-JP" sz="1200" dirty="0" smtClean="0">
                <a:latin typeface="游ゴシック Medium" panose="020B0500000000000000" pitchFamily="50" charset="-128"/>
                <a:ea typeface="游ゴシック Medium" panose="020B0500000000000000" pitchFamily="50" charset="-128"/>
              </a:rPr>
              <a:t>+</a:t>
            </a:r>
            <a:r>
              <a:rPr kumimoji="1" lang="ja-JP" altLang="en-US" sz="1200" dirty="0" smtClean="0">
                <a:latin typeface="游ゴシック Medium" panose="020B0500000000000000" pitchFamily="50" charset="-128"/>
                <a:ea typeface="游ゴシック Medium" panose="020B0500000000000000" pitchFamily="50" charset="-128"/>
              </a:rPr>
              <a:t>貨物車、軽自動車除く）</a:t>
            </a:r>
            <a:endParaRPr kumimoji="1" lang="ja-JP" altLang="en-US" sz="1600" dirty="0">
              <a:latin typeface="游ゴシック Medium" panose="020B0500000000000000" pitchFamily="50" charset="-128"/>
              <a:ea typeface="游ゴシック Medium" panose="020B0500000000000000" pitchFamily="50" charset="-128"/>
            </a:endParaRPr>
          </a:p>
        </p:txBody>
      </p:sp>
      <p:graphicFrame>
        <p:nvGraphicFramePr>
          <p:cNvPr id="13" name="グラフ 12"/>
          <p:cNvGraphicFramePr>
            <a:graphicFrameLocks/>
          </p:cNvGraphicFramePr>
          <p:nvPr>
            <p:extLst/>
          </p:nvPr>
        </p:nvGraphicFramePr>
        <p:xfrm>
          <a:off x="191447" y="5157192"/>
          <a:ext cx="2946863" cy="162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グラフ 13"/>
          <p:cNvGraphicFramePr>
            <a:graphicFrameLocks/>
          </p:cNvGraphicFramePr>
          <p:nvPr>
            <p:extLst/>
          </p:nvPr>
        </p:nvGraphicFramePr>
        <p:xfrm>
          <a:off x="4646966" y="5157192"/>
          <a:ext cx="3766306" cy="1620000"/>
        </p:xfrm>
        <a:graphic>
          <a:graphicData uri="http://schemas.openxmlformats.org/drawingml/2006/chart">
            <c:chart xmlns:c="http://schemas.openxmlformats.org/drawingml/2006/chart" xmlns:r="http://schemas.openxmlformats.org/officeDocument/2006/relationships" r:id="rId5"/>
          </a:graphicData>
        </a:graphic>
      </p:graphicFrame>
      <p:sp>
        <p:nvSpPr>
          <p:cNvPr id="16" name="テキスト ボックス 15"/>
          <p:cNvSpPr txBox="1"/>
          <p:nvPr/>
        </p:nvSpPr>
        <p:spPr>
          <a:xfrm>
            <a:off x="5237802" y="3861048"/>
            <a:ext cx="659155" cy="369332"/>
          </a:xfrm>
          <a:prstGeom prst="rect">
            <a:avLst/>
          </a:prstGeom>
          <a:noFill/>
        </p:spPr>
        <p:txBody>
          <a:bodyPr wrap="none" rtlCol="0">
            <a:spAutoFit/>
          </a:bodyPr>
          <a:lstStyle/>
          <a:p>
            <a:r>
              <a:rPr kumimoji="1" lang="en-US" altLang="ja-JP" dirty="0" smtClean="0"/>
              <a:t>PHV</a:t>
            </a:r>
            <a:endParaRPr kumimoji="1" lang="ja-JP" altLang="en-US" dirty="0"/>
          </a:p>
        </p:txBody>
      </p:sp>
      <p:sp>
        <p:nvSpPr>
          <p:cNvPr id="18" name="テキスト ボックス 17"/>
          <p:cNvSpPr txBox="1"/>
          <p:nvPr/>
        </p:nvSpPr>
        <p:spPr>
          <a:xfrm>
            <a:off x="2979559" y="4713855"/>
            <a:ext cx="1149354" cy="1769715"/>
          </a:xfrm>
          <a:prstGeom prst="rect">
            <a:avLst/>
          </a:prstGeom>
          <a:noFill/>
        </p:spPr>
        <p:txBody>
          <a:bodyPr wrap="none" lIns="0" tIns="0" rIns="0" bIns="0" rtlCol="0">
            <a:spAutoFit/>
          </a:bodyPr>
          <a:lstStyle/>
          <a:p>
            <a:r>
              <a:rPr kumimoji="1" lang="ja-JP" altLang="en-US" sz="1150" b="1" dirty="0" smtClean="0">
                <a:latin typeface="游ゴシック Medium" panose="020B0500000000000000" pitchFamily="50" charset="-128"/>
                <a:ea typeface="游ゴシック Medium" panose="020B0500000000000000" pitchFamily="50" charset="-128"/>
              </a:rPr>
              <a:t>国</a:t>
            </a:r>
            <a:r>
              <a:rPr kumimoji="1" lang="en-US" altLang="ja-JP" sz="1150" b="1" dirty="0" smtClean="0">
                <a:latin typeface="游ゴシック Medium" panose="020B0500000000000000" pitchFamily="50" charset="-128"/>
                <a:ea typeface="游ゴシック Medium" panose="020B0500000000000000" pitchFamily="50" charset="-128"/>
              </a:rPr>
              <a:t>CEV</a:t>
            </a:r>
            <a:r>
              <a:rPr kumimoji="1" lang="ja-JP" altLang="en-US" sz="1150" b="1" dirty="0" smtClean="0">
                <a:latin typeface="游ゴシック Medium" panose="020B0500000000000000" pitchFamily="50" charset="-128"/>
                <a:ea typeface="游ゴシック Medium" panose="020B0500000000000000" pitchFamily="50" charset="-128"/>
              </a:rPr>
              <a:t>補助</a:t>
            </a:r>
            <a:r>
              <a:rPr lang="ja-JP" altLang="en-US" sz="1150" b="1" dirty="0" smtClean="0">
                <a:latin typeface="游ゴシック Medium" panose="020B0500000000000000" pitchFamily="50" charset="-128"/>
                <a:ea typeface="游ゴシック Medium" panose="020B0500000000000000" pitchFamily="50" charset="-128"/>
              </a:rPr>
              <a:t>金額</a:t>
            </a:r>
            <a:r>
              <a:rPr lang="en-US" altLang="ja-JP" sz="1150" baseline="30000" dirty="0" smtClean="0">
                <a:latin typeface="游ゴシック Medium" panose="020B0500000000000000" pitchFamily="50" charset="-128"/>
                <a:ea typeface="游ゴシック Medium" panose="020B0500000000000000" pitchFamily="50" charset="-128"/>
              </a:rPr>
              <a:t>※</a:t>
            </a:r>
          </a:p>
          <a:p>
            <a:r>
              <a:rPr lang="ja-JP" altLang="en-US" sz="1150" dirty="0">
                <a:latin typeface="游ゴシック Medium" panose="020B0500000000000000" pitchFamily="50" charset="-128"/>
                <a:ea typeface="游ゴシック Medium" panose="020B0500000000000000" pitchFamily="50" charset="-128"/>
              </a:rPr>
              <a:t>　</a:t>
            </a:r>
            <a:r>
              <a:rPr lang="ja-JP" altLang="en-US" sz="1150" dirty="0" smtClean="0">
                <a:latin typeface="游ゴシック Medium" panose="020B0500000000000000" pitchFamily="50" charset="-128"/>
                <a:ea typeface="游ゴシック Medium" panose="020B0500000000000000" pitchFamily="50" charset="-128"/>
              </a:rPr>
              <a:t>日産</a:t>
            </a:r>
            <a:endParaRPr lang="en-US" altLang="ja-JP" sz="1150" dirty="0">
              <a:latin typeface="游ゴシック Medium" panose="020B0500000000000000" pitchFamily="50" charset="-128"/>
              <a:ea typeface="游ゴシック Medium" panose="020B0500000000000000" pitchFamily="50" charset="-128"/>
            </a:endParaRPr>
          </a:p>
          <a:p>
            <a:r>
              <a:rPr lang="ja-JP" altLang="en-US" sz="1150" dirty="0" smtClean="0">
                <a:latin typeface="游ゴシック Medium" panose="020B0500000000000000" pitchFamily="50" charset="-128"/>
                <a:ea typeface="游ゴシック Medium" panose="020B0500000000000000" pitchFamily="50" charset="-128"/>
              </a:rPr>
              <a:t>　リーフ</a:t>
            </a:r>
            <a:endParaRPr lang="en-US" altLang="ja-JP" sz="1150" dirty="0">
              <a:latin typeface="游ゴシック Medium" panose="020B0500000000000000" pitchFamily="50" charset="-128"/>
              <a:ea typeface="游ゴシック Medium" panose="020B0500000000000000" pitchFamily="50" charset="-128"/>
            </a:endParaRPr>
          </a:p>
          <a:p>
            <a:r>
              <a:rPr lang="ja-JP" altLang="en-US" sz="1150" dirty="0" smtClean="0">
                <a:latin typeface="游ゴシック Medium" panose="020B0500000000000000" pitchFamily="50" charset="-128"/>
                <a:ea typeface="游ゴシック Medium" panose="020B0500000000000000" pitchFamily="50" charset="-128"/>
              </a:rPr>
              <a:t> 　</a:t>
            </a:r>
            <a:r>
              <a:rPr lang="en-US" altLang="ja-JP" sz="1150" dirty="0" smtClean="0">
                <a:latin typeface="游ゴシック Medium" panose="020B0500000000000000" pitchFamily="50" charset="-128"/>
                <a:ea typeface="游ゴシック Medium" panose="020B0500000000000000" pitchFamily="50" charset="-128"/>
              </a:rPr>
              <a:t>26.4</a:t>
            </a:r>
            <a:r>
              <a:rPr lang="ja-JP" altLang="en-US" sz="1150" dirty="0" smtClean="0">
                <a:latin typeface="游ゴシック Medium" panose="020B0500000000000000" pitchFamily="50" charset="-128"/>
                <a:ea typeface="游ゴシック Medium" panose="020B0500000000000000" pitchFamily="50" charset="-128"/>
              </a:rPr>
              <a:t>万円</a:t>
            </a:r>
            <a:endParaRPr lang="en-US" altLang="ja-JP" sz="1150" dirty="0" smtClean="0">
              <a:latin typeface="游ゴシック Medium" panose="020B0500000000000000" pitchFamily="50" charset="-128"/>
              <a:ea typeface="游ゴシック Medium" panose="020B0500000000000000" pitchFamily="50" charset="-128"/>
            </a:endParaRPr>
          </a:p>
          <a:p>
            <a:r>
              <a:rPr lang="ja-JP" altLang="en-US" sz="1150" dirty="0">
                <a:latin typeface="游ゴシック Medium" panose="020B0500000000000000" pitchFamily="50" charset="-128"/>
                <a:ea typeface="游ゴシック Medium" panose="020B0500000000000000" pitchFamily="50" charset="-128"/>
              </a:rPr>
              <a:t>　</a:t>
            </a:r>
            <a:endParaRPr lang="en-US" altLang="ja-JP" sz="1150" dirty="0">
              <a:latin typeface="游ゴシック Medium" panose="020B0500000000000000" pitchFamily="50" charset="-128"/>
              <a:ea typeface="游ゴシック Medium" panose="020B0500000000000000" pitchFamily="50" charset="-128"/>
            </a:endParaRPr>
          </a:p>
          <a:p>
            <a:r>
              <a:rPr lang="en-US" altLang="ja-JP" sz="1150" dirty="0" smtClean="0">
                <a:latin typeface="游ゴシック Medium" panose="020B0500000000000000" pitchFamily="50" charset="-128"/>
                <a:ea typeface="游ゴシック Medium" panose="020B0500000000000000" pitchFamily="50" charset="-128"/>
              </a:rPr>
              <a:t> </a:t>
            </a:r>
            <a:r>
              <a:rPr lang="ja-JP" altLang="en-US" sz="1150" dirty="0" smtClean="0">
                <a:latin typeface="游ゴシック Medium" panose="020B0500000000000000" pitchFamily="50" charset="-128"/>
                <a:ea typeface="游ゴシック Medium" panose="020B0500000000000000" pitchFamily="50" charset="-128"/>
              </a:rPr>
              <a:t>　</a:t>
            </a:r>
            <a:r>
              <a:rPr lang="en-US" altLang="ja-JP" sz="1150" dirty="0" smtClean="0">
                <a:latin typeface="游ゴシック Medium" panose="020B0500000000000000" pitchFamily="50" charset="-128"/>
                <a:ea typeface="游ゴシック Medium" panose="020B0500000000000000" pitchFamily="50" charset="-128"/>
              </a:rPr>
              <a:t>22.8</a:t>
            </a:r>
            <a:r>
              <a:rPr lang="ja-JP" altLang="en-US" sz="1150" dirty="0" smtClean="0">
                <a:latin typeface="游ゴシック Medium" panose="020B0500000000000000" pitchFamily="50" charset="-128"/>
                <a:ea typeface="游ゴシック Medium" panose="020B0500000000000000" pitchFamily="50" charset="-128"/>
              </a:rPr>
              <a:t>万円</a:t>
            </a:r>
            <a:endParaRPr lang="en-US" altLang="ja-JP" sz="1150" dirty="0" smtClean="0">
              <a:latin typeface="游ゴシック Medium" panose="020B0500000000000000" pitchFamily="50" charset="-128"/>
              <a:ea typeface="游ゴシック Medium" panose="020B0500000000000000" pitchFamily="50" charset="-128"/>
            </a:endParaRPr>
          </a:p>
          <a:p>
            <a:endParaRPr kumimoji="1" lang="en-US" altLang="ja-JP" sz="1150" dirty="0" smtClean="0">
              <a:latin typeface="游ゴシック Medium" panose="020B0500000000000000" pitchFamily="50" charset="-128"/>
              <a:ea typeface="游ゴシック Medium" panose="020B0500000000000000" pitchFamily="50" charset="-128"/>
            </a:endParaRPr>
          </a:p>
          <a:p>
            <a:r>
              <a:rPr lang="en-US" altLang="ja-JP" sz="1150" dirty="0" smtClean="0">
                <a:latin typeface="游ゴシック Medium" panose="020B0500000000000000" pitchFamily="50" charset="-128"/>
                <a:ea typeface="游ゴシック Medium" panose="020B0500000000000000" pitchFamily="50" charset="-128"/>
              </a:rPr>
              <a:t> </a:t>
            </a:r>
            <a:r>
              <a:rPr lang="ja-JP" altLang="en-US" sz="1150" dirty="0" smtClean="0">
                <a:latin typeface="游ゴシック Medium" panose="020B0500000000000000" pitchFamily="50" charset="-128"/>
                <a:ea typeface="游ゴシック Medium" panose="020B0500000000000000" pitchFamily="50" charset="-128"/>
              </a:rPr>
              <a:t>　</a:t>
            </a:r>
            <a:r>
              <a:rPr lang="en-US" altLang="ja-JP" sz="1150" dirty="0" smtClean="0">
                <a:latin typeface="游ゴシック Medium" panose="020B0500000000000000" pitchFamily="50" charset="-128"/>
                <a:ea typeface="游ゴシック Medium" panose="020B0500000000000000" pitchFamily="50" charset="-128"/>
              </a:rPr>
              <a:t>22.8-40.0</a:t>
            </a:r>
            <a:r>
              <a:rPr lang="ja-JP" altLang="en-US" sz="1150" dirty="0" smtClean="0">
                <a:latin typeface="游ゴシック Medium" panose="020B0500000000000000" pitchFamily="50" charset="-128"/>
                <a:ea typeface="游ゴシック Medium" panose="020B0500000000000000" pitchFamily="50" charset="-128"/>
              </a:rPr>
              <a:t>万円</a:t>
            </a:r>
            <a:endParaRPr lang="en-US" altLang="ja-JP" sz="1150" dirty="0" smtClean="0">
              <a:latin typeface="游ゴシック Medium" panose="020B0500000000000000" pitchFamily="50" charset="-128"/>
              <a:ea typeface="游ゴシック Medium" panose="020B0500000000000000" pitchFamily="50" charset="-128"/>
            </a:endParaRPr>
          </a:p>
          <a:p>
            <a:endParaRPr lang="en-US" altLang="ja-JP" sz="1150" dirty="0" smtClean="0">
              <a:latin typeface="游ゴシック Medium" panose="020B0500000000000000" pitchFamily="50" charset="-128"/>
              <a:ea typeface="游ゴシック Medium" panose="020B0500000000000000" pitchFamily="50" charset="-128"/>
            </a:endParaRPr>
          </a:p>
          <a:p>
            <a:r>
              <a:rPr lang="en-US" altLang="ja-JP" sz="1150" dirty="0">
                <a:latin typeface="游ゴシック Medium" panose="020B0500000000000000" pitchFamily="50" charset="-128"/>
                <a:ea typeface="游ゴシック Medium" panose="020B0500000000000000" pitchFamily="50" charset="-128"/>
              </a:rPr>
              <a:t> </a:t>
            </a:r>
            <a:r>
              <a:rPr lang="ja-JP" altLang="en-US" sz="1150" dirty="0" smtClean="0">
                <a:latin typeface="游ゴシック Medium" panose="020B0500000000000000" pitchFamily="50" charset="-128"/>
                <a:ea typeface="游ゴシック Medium" panose="020B0500000000000000" pitchFamily="50" charset="-128"/>
              </a:rPr>
              <a:t>　</a:t>
            </a:r>
            <a:r>
              <a:rPr lang="en-US" altLang="ja-JP" sz="1150" dirty="0" smtClean="0">
                <a:latin typeface="游ゴシック Medium" panose="020B0500000000000000" pitchFamily="50" charset="-128"/>
                <a:ea typeface="游ゴシック Medium" panose="020B0500000000000000" pitchFamily="50" charset="-128"/>
              </a:rPr>
              <a:t>5.6-40.0</a:t>
            </a:r>
            <a:r>
              <a:rPr lang="ja-JP" altLang="en-US" sz="1150" dirty="0" smtClean="0">
                <a:latin typeface="游ゴシック Medium" panose="020B0500000000000000" pitchFamily="50" charset="-128"/>
                <a:ea typeface="游ゴシック Medium" panose="020B0500000000000000" pitchFamily="50" charset="-128"/>
              </a:rPr>
              <a:t>万円</a:t>
            </a:r>
            <a:endParaRPr lang="en-US" altLang="ja-JP" sz="1150" dirty="0">
              <a:latin typeface="游ゴシック Medium" panose="020B0500000000000000" pitchFamily="50" charset="-128"/>
              <a:ea typeface="游ゴシック Medium" panose="020B0500000000000000" pitchFamily="50" charset="-128"/>
            </a:endParaRPr>
          </a:p>
        </p:txBody>
      </p:sp>
      <p:sp>
        <p:nvSpPr>
          <p:cNvPr id="19" name="テキスト ボックス 18"/>
          <p:cNvSpPr txBox="1"/>
          <p:nvPr/>
        </p:nvSpPr>
        <p:spPr>
          <a:xfrm>
            <a:off x="7380312" y="4725144"/>
            <a:ext cx="1665521" cy="1746632"/>
          </a:xfrm>
          <a:prstGeom prst="rect">
            <a:avLst/>
          </a:prstGeom>
          <a:noFill/>
        </p:spPr>
        <p:txBody>
          <a:bodyPr wrap="none" lIns="0" tIns="0" rIns="0" bIns="0" rtlCol="0">
            <a:spAutoFit/>
          </a:bodyPr>
          <a:lstStyle/>
          <a:p>
            <a:r>
              <a:rPr kumimoji="1" lang="ja-JP" altLang="en-US" sz="1150" b="1" dirty="0" smtClean="0">
                <a:latin typeface="游ゴシック Medium" panose="020B0500000000000000" pitchFamily="50" charset="-128"/>
                <a:ea typeface="游ゴシック Medium" panose="020B0500000000000000" pitchFamily="50" charset="-128"/>
              </a:rPr>
              <a:t>国</a:t>
            </a:r>
            <a:r>
              <a:rPr kumimoji="1" lang="en-US" altLang="ja-JP" sz="1150" b="1" dirty="0" smtClean="0">
                <a:latin typeface="游ゴシック Medium" panose="020B0500000000000000" pitchFamily="50" charset="-128"/>
                <a:ea typeface="游ゴシック Medium" panose="020B0500000000000000" pitchFamily="50" charset="-128"/>
              </a:rPr>
              <a:t>CEV</a:t>
            </a:r>
            <a:r>
              <a:rPr kumimoji="1" lang="ja-JP" altLang="en-US" sz="1150" b="1" dirty="0" smtClean="0">
                <a:latin typeface="游ゴシック Medium" panose="020B0500000000000000" pitchFamily="50" charset="-128"/>
                <a:ea typeface="游ゴシック Medium" panose="020B0500000000000000" pitchFamily="50" charset="-128"/>
              </a:rPr>
              <a:t>補助</a:t>
            </a:r>
            <a:r>
              <a:rPr lang="ja-JP" altLang="en-US" sz="1150" b="1" dirty="0" smtClean="0">
                <a:latin typeface="游ゴシック Medium" panose="020B0500000000000000" pitchFamily="50" charset="-128"/>
                <a:ea typeface="游ゴシック Medium" panose="020B0500000000000000" pitchFamily="50" charset="-128"/>
              </a:rPr>
              <a:t>金額</a:t>
            </a:r>
            <a:r>
              <a:rPr lang="en-US" altLang="ja-JP" sz="1150" baseline="30000" dirty="0" smtClean="0">
                <a:latin typeface="游ゴシック Medium" panose="020B0500000000000000" pitchFamily="50" charset="-128"/>
                <a:ea typeface="游ゴシック Medium" panose="020B0500000000000000" pitchFamily="50" charset="-128"/>
              </a:rPr>
              <a:t>※</a:t>
            </a:r>
          </a:p>
          <a:p>
            <a:r>
              <a:rPr lang="ja-JP" altLang="en-US" sz="1150" dirty="0" smtClean="0">
                <a:latin typeface="游ゴシック Medium" panose="020B0500000000000000" pitchFamily="50" charset="-128"/>
                <a:ea typeface="游ゴシック Medium" panose="020B0500000000000000" pitchFamily="50" charset="-128"/>
              </a:rPr>
              <a:t>　トヨタ　　 三菱</a:t>
            </a:r>
            <a:endParaRPr lang="en-US" altLang="ja-JP" sz="1150" dirty="0" smtClean="0">
              <a:latin typeface="游ゴシック Medium" panose="020B0500000000000000" pitchFamily="50" charset="-128"/>
              <a:ea typeface="游ゴシック Medium" panose="020B0500000000000000" pitchFamily="50" charset="-128"/>
            </a:endParaRPr>
          </a:p>
          <a:p>
            <a:r>
              <a:rPr lang="ja-JP" altLang="en-US" sz="1000" dirty="0" smtClean="0">
                <a:latin typeface="游ゴシック Medium" panose="020B0500000000000000" pitchFamily="50" charset="-128"/>
                <a:ea typeface="游ゴシック Medium" panose="020B0500000000000000" pitchFamily="50" charset="-128"/>
              </a:rPr>
              <a:t>　ﾌﾟﾘｳｽ</a:t>
            </a:r>
            <a:r>
              <a:rPr lang="en-US" altLang="ja-JP" sz="1000" dirty="0" smtClean="0">
                <a:latin typeface="游ゴシック Medium" panose="020B0500000000000000" pitchFamily="50" charset="-128"/>
                <a:ea typeface="游ゴシック Medium" panose="020B0500000000000000" pitchFamily="50" charset="-128"/>
              </a:rPr>
              <a:t>PHV</a:t>
            </a:r>
            <a:r>
              <a:rPr lang="ja-JP" altLang="en-US" sz="1000" dirty="0" smtClean="0">
                <a:latin typeface="游ゴシック Medium" panose="020B0500000000000000" pitchFamily="50" charset="-128"/>
                <a:ea typeface="游ゴシック Medium" panose="020B0500000000000000" pitchFamily="50" charset="-128"/>
              </a:rPr>
              <a:t> </a:t>
            </a:r>
            <a:r>
              <a:rPr lang="ja-JP" altLang="en-US" sz="1000" dirty="0">
                <a:latin typeface="游ゴシック Medium" panose="020B0500000000000000" pitchFamily="50" charset="-128"/>
                <a:ea typeface="游ゴシック Medium" panose="020B0500000000000000" pitchFamily="50" charset="-128"/>
              </a:rPr>
              <a:t> </a:t>
            </a:r>
            <a:r>
              <a:rPr lang="ja-JP" altLang="en-US" sz="1000" dirty="0" smtClean="0">
                <a:latin typeface="游ゴシック Medium" panose="020B0500000000000000" pitchFamily="50" charset="-128"/>
                <a:ea typeface="游ゴシック Medium" panose="020B0500000000000000" pitchFamily="50" charset="-128"/>
              </a:rPr>
              <a:t> ｱｳﾝﾄﾗﾝﾀﾞｰ</a:t>
            </a:r>
            <a:r>
              <a:rPr lang="en-US" altLang="ja-JP" sz="1000" dirty="0" smtClean="0">
                <a:latin typeface="游ゴシック Medium" panose="020B0500000000000000" pitchFamily="50" charset="-128"/>
                <a:ea typeface="游ゴシック Medium" panose="020B0500000000000000" pitchFamily="50" charset="-128"/>
              </a:rPr>
              <a:t>PHV</a:t>
            </a:r>
          </a:p>
          <a:p>
            <a:r>
              <a:rPr lang="ja-JP" altLang="en-US" sz="1150" dirty="0">
                <a:latin typeface="游ゴシック Medium" panose="020B0500000000000000" pitchFamily="50" charset="-128"/>
                <a:ea typeface="游ゴシック Medium" panose="020B0500000000000000" pitchFamily="50" charset="-128"/>
              </a:rPr>
              <a:t> </a:t>
            </a:r>
            <a:r>
              <a:rPr lang="ja-JP" altLang="en-US" sz="1150" dirty="0" smtClean="0">
                <a:latin typeface="游ゴシック Medium" panose="020B0500000000000000" pitchFamily="50" charset="-128"/>
                <a:ea typeface="游ゴシック Medium" panose="020B0500000000000000" pitchFamily="50" charset="-128"/>
              </a:rPr>
              <a:t> 　</a:t>
            </a:r>
            <a:r>
              <a:rPr lang="en-US" altLang="ja-JP" sz="1150" dirty="0" smtClean="0">
                <a:latin typeface="游ゴシック Medium" panose="020B0500000000000000" pitchFamily="50" charset="-128"/>
                <a:ea typeface="游ゴシック Medium" panose="020B0500000000000000" pitchFamily="50" charset="-128"/>
              </a:rPr>
              <a:t>9.6</a:t>
            </a:r>
            <a:r>
              <a:rPr lang="ja-JP" altLang="en-US" sz="1150" dirty="0" smtClean="0">
                <a:latin typeface="游ゴシック Medium" panose="020B0500000000000000" pitchFamily="50" charset="-128"/>
                <a:ea typeface="游ゴシック Medium" panose="020B0500000000000000" pitchFamily="50" charset="-128"/>
              </a:rPr>
              <a:t>万円　 </a:t>
            </a:r>
            <a:r>
              <a:rPr lang="en-US" altLang="ja-JP" sz="1150" dirty="0" smtClean="0">
                <a:latin typeface="游ゴシック Medium" panose="020B0500000000000000" pitchFamily="50" charset="-128"/>
                <a:ea typeface="游ゴシック Medium" panose="020B0500000000000000" pitchFamily="50" charset="-128"/>
              </a:rPr>
              <a:t>13.2</a:t>
            </a:r>
            <a:r>
              <a:rPr lang="ja-JP" altLang="en-US" sz="1150" dirty="0" smtClean="0">
                <a:latin typeface="游ゴシック Medium" panose="020B0500000000000000" pitchFamily="50" charset="-128"/>
                <a:ea typeface="游ゴシック Medium" panose="020B0500000000000000" pitchFamily="50" charset="-128"/>
              </a:rPr>
              <a:t>万円</a:t>
            </a:r>
            <a:r>
              <a:rPr lang="ja-JP" altLang="en-US" sz="1150" dirty="0">
                <a:latin typeface="游ゴシック Medium" panose="020B0500000000000000" pitchFamily="50" charset="-128"/>
                <a:ea typeface="游ゴシック Medium" panose="020B0500000000000000" pitchFamily="50" charset="-128"/>
              </a:rPr>
              <a:t>　</a:t>
            </a:r>
            <a:endParaRPr lang="en-US" altLang="ja-JP" sz="1150" dirty="0" smtClean="0">
              <a:latin typeface="游ゴシック Medium" panose="020B0500000000000000" pitchFamily="50" charset="-128"/>
              <a:ea typeface="游ゴシック Medium" panose="020B0500000000000000" pitchFamily="50" charset="-128"/>
            </a:endParaRPr>
          </a:p>
          <a:p>
            <a:endParaRPr lang="en-US" altLang="ja-JP" sz="1150" dirty="0">
              <a:latin typeface="游ゴシック Medium" panose="020B0500000000000000" pitchFamily="50" charset="-128"/>
              <a:ea typeface="游ゴシック Medium" panose="020B0500000000000000" pitchFamily="50" charset="-128"/>
            </a:endParaRPr>
          </a:p>
          <a:p>
            <a:r>
              <a:rPr lang="ja-JP" altLang="en-US" sz="1150" dirty="0" smtClean="0">
                <a:latin typeface="游ゴシック Medium" panose="020B0500000000000000" pitchFamily="50" charset="-128"/>
                <a:ea typeface="游ゴシック Medium" panose="020B0500000000000000" pitchFamily="50" charset="-128"/>
              </a:rPr>
              <a:t>　</a:t>
            </a:r>
            <a:r>
              <a:rPr lang="en-US" altLang="ja-JP" sz="1150" dirty="0" smtClean="0">
                <a:latin typeface="游ゴシック Medium" panose="020B0500000000000000" pitchFamily="50" charset="-128"/>
                <a:ea typeface="游ゴシック Medium" panose="020B0500000000000000" pitchFamily="50" charset="-128"/>
              </a:rPr>
              <a:t>20.0</a:t>
            </a:r>
            <a:r>
              <a:rPr lang="ja-JP" altLang="en-US" sz="1150" dirty="0" smtClean="0">
                <a:latin typeface="游ゴシック Medium" panose="020B0500000000000000" pitchFamily="50" charset="-128"/>
                <a:ea typeface="游ゴシック Medium" panose="020B0500000000000000" pitchFamily="50" charset="-128"/>
              </a:rPr>
              <a:t>万円 　</a:t>
            </a:r>
            <a:r>
              <a:rPr lang="en-US" altLang="ja-JP" sz="1150" dirty="0" smtClean="0">
                <a:latin typeface="游ゴシック Medium" panose="020B0500000000000000" pitchFamily="50" charset="-128"/>
                <a:ea typeface="游ゴシック Medium" panose="020B0500000000000000" pitchFamily="50" charset="-128"/>
              </a:rPr>
              <a:t>20.0</a:t>
            </a:r>
            <a:r>
              <a:rPr lang="ja-JP" altLang="en-US" sz="1150" dirty="0" smtClean="0">
                <a:latin typeface="游ゴシック Medium" panose="020B0500000000000000" pitchFamily="50" charset="-128"/>
                <a:ea typeface="游ゴシック Medium" panose="020B0500000000000000" pitchFamily="50" charset="-128"/>
              </a:rPr>
              <a:t>万</a:t>
            </a:r>
            <a:r>
              <a:rPr lang="ja-JP" altLang="en-US" sz="1150" dirty="0">
                <a:latin typeface="游ゴシック Medium" panose="020B0500000000000000" pitchFamily="50" charset="-128"/>
                <a:ea typeface="游ゴシック Medium" panose="020B0500000000000000" pitchFamily="50" charset="-128"/>
              </a:rPr>
              <a:t>円</a:t>
            </a:r>
            <a:endParaRPr lang="en-US" altLang="ja-JP" sz="1150" dirty="0" smtClean="0">
              <a:latin typeface="游ゴシック Medium" panose="020B0500000000000000" pitchFamily="50" charset="-128"/>
              <a:ea typeface="游ゴシック Medium" panose="020B0500000000000000" pitchFamily="50" charset="-128"/>
            </a:endParaRPr>
          </a:p>
          <a:p>
            <a:endParaRPr kumimoji="1" lang="en-US" altLang="ja-JP" sz="1150" dirty="0" smtClean="0">
              <a:latin typeface="游ゴシック Medium" panose="020B0500000000000000" pitchFamily="50" charset="-128"/>
              <a:ea typeface="游ゴシック Medium" panose="020B0500000000000000" pitchFamily="50" charset="-128"/>
            </a:endParaRPr>
          </a:p>
          <a:p>
            <a:r>
              <a:rPr lang="ja-JP" altLang="en-US" sz="1150" dirty="0" smtClean="0">
                <a:latin typeface="游ゴシック Medium" panose="020B0500000000000000" pitchFamily="50" charset="-128"/>
                <a:ea typeface="游ゴシック Medium" panose="020B0500000000000000" pitchFamily="50" charset="-128"/>
              </a:rPr>
              <a:t>　</a:t>
            </a:r>
            <a:r>
              <a:rPr lang="en-US" altLang="ja-JP" sz="1150" dirty="0" smtClean="0">
                <a:latin typeface="游ゴシック Medium" panose="020B0500000000000000" pitchFamily="50" charset="-128"/>
                <a:ea typeface="游ゴシック Medium" panose="020B0500000000000000" pitchFamily="50" charset="-128"/>
              </a:rPr>
              <a:t>20.0</a:t>
            </a:r>
            <a:r>
              <a:rPr lang="ja-JP" altLang="en-US" sz="1150" dirty="0" smtClean="0">
                <a:latin typeface="游ゴシック Medium" panose="020B0500000000000000" pitchFamily="50" charset="-128"/>
                <a:ea typeface="游ゴシック Medium" panose="020B0500000000000000" pitchFamily="50" charset="-128"/>
              </a:rPr>
              <a:t>万円　 </a:t>
            </a:r>
            <a:r>
              <a:rPr lang="en-US" altLang="ja-JP" sz="1150" dirty="0" smtClean="0">
                <a:latin typeface="游ゴシック Medium" panose="020B0500000000000000" pitchFamily="50" charset="-128"/>
                <a:ea typeface="游ゴシック Medium" panose="020B0500000000000000" pitchFamily="50" charset="-128"/>
              </a:rPr>
              <a:t>20.0</a:t>
            </a:r>
            <a:r>
              <a:rPr lang="ja-JP" altLang="en-US" sz="1150" dirty="0" smtClean="0">
                <a:latin typeface="游ゴシック Medium" panose="020B0500000000000000" pitchFamily="50" charset="-128"/>
                <a:ea typeface="游ゴシック Medium" panose="020B0500000000000000" pitchFamily="50" charset="-128"/>
              </a:rPr>
              <a:t>万円</a:t>
            </a:r>
            <a:endParaRPr lang="en-US" altLang="ja-JP" sz="1150" dirty="0" smtClean="0">
              <a:latin typeface="游ゴシック Medium" panose="020B0500000000000000" pitchFamily="50" charset="-128"/>
              <a:ea typeface="游ゴシック Medium" panose="020B0500000000000000" pitchFamily="50" charset="-128"/>
            </a:endParaRPr>
          </a:p>
          <a:p>
            <a:endParaRPr lang="en-US" altLang="ja-JP" sz="1150" dirty="0" smtClean="0">
              <a:latin typeface="游ゴシック Medium" panose="020B0500000000000000" pitchFamily="50" charset="-128"/>
              <a:ea typeface="游ゴシック Medium" panose="020B0500000000000000" pitchFamily="50" charset="-128"/>
            </a:endParaRPr>
          </a:p>
          <a:p>
            <a:r>
              <a:rPr lang="ja-JP" altLang="en-US" sz="1150" dirty="0" smtClean="0">
                <a:latin typeface="游ゴシック Medium" panose="020B0500000000000000" pitchFamily="50" charset="-128"/>
                <a:ea typeface="游ゴシック Medium" panose="020B0500000000000000" pitchFamily="50" charset="-128"/>
              </a:rPr>
              <a:t>　</a:t>
            </a:r>
            <a:r>
              <a:rPr lang="en-US" altLang="ja-JP" sz="1150" dirty="0" smtClean="0">
                <a:latin typeface="游ゴシック Medium" panose="020B0500000000000000" pitchFamily="50" charset="-128"/>
                <a:ea typeface="游ゴシック Medium" panose="020B0500000000000000" pitchFamily="50" charset="-128"/>
              </a:rPr>
              <a:t>20.0</a:t>
            </a:r>
            <a:r>
              <a:rPr lang="ja-JP" altLang="en-US" sz="1150" dirty="0" smtClean="0">
                <a:latin typeface="游ゴシック Medium" panose="020B0500000000000000" pitchFamily="50" charset="-128"/>
                <a:ea typeface="游ゴシック Medium" panose="020B0500000000000000" pitchFamily="50" charset="-128"/>
              </a:rPr>
              <a:t>万円　 </a:t>
            </a:r>
            <a:r>
              <a:rPr lang="en-US" altLang="ja-JP" sz="1150" dirty="0" smtClean="0">
                <a:latin typeface="游ゴシック Medium" panose="020B0500000000000000" pitchFamily="50" charset="-128"/>
                <a:ea typeface="游ゴシック Medium" panose="020B0500000000000000" pitchFamily="50" charset="-128"/>
              </a:rPr>
              <a:t>20.0</a:t>
            </a:r>
            <a:r>
              <a:rPr lang="ja-JP" altLang="en-US" sz="1150" dirty="0" smtClean="0">
                <a:latin typeface="游ゴシック Medium" panose="020B0500000000000000" pitchFamily="50" charset="-128"/>
                <a:ea typeface="游ゴシック Medium" panose="020B0500000000000000" pitchFamily="50" charset="-128"/>
              </a:rPr>
              <a:t>万</a:t>
            </a:r>
            <a:r>
              <a:rPr lang="ja-JP" altLang="en-US" sz="1150" dirty="0">
                <a:latin typeface="游ゴシック Medium" panose="020B0500000000000000" pitchFamily="50" charset="-128"/>
                <a:ea typeface="游ゴシック Medium" panose="020B0500000000000000" pitchFamily="50" charset="-128"/>
              </a:rPr>
              <a:t>円</a:t>
            </a:r>
            <a:endParaRPr lang="en-US" altLang="ja-JP" sz="1150" dirty="0">
              <a:latin typeface="游ゴシック Medium" panose="020B0500000000000000" pitchFamily="50" charset="-128"/>
              <a:ea typeface="游ゴシック Medium" panose="020B0500000000000000" pitchFamily="50" charset="-128"/>
            </a:endParaRPr>
          </a:p>
        </p:txBody>
      </p:sp>
      <p:sp>
        <p:nvSpPr>
          <p:cNvPr id="8" name="正方形/長方形 7"/>
          <p:cNvSpPr/>
          <p:nvPr/>
        </p:nvSpPr>
        <p:spPr>
          <a:xfrm>
            <a:off x="0" y="415348"/>
            <a:ext cx="6183103" cy="369332"/>
          </a:xfrm>
          <a:prstGeom prst="rect">
            <a:avLst/>
          </a:prstGeom>
        </p:spPr>
        <p:txBody>
          <a:bodyPr wrap="none">
            <a:spAutoFit/>
          </a:bodyPr>
          <a:lstStyle/>
          <a:p>
            <a:pPr>
              <a:spcAft>
                <a:spcPts val="600"/>
              </a:spcAft>
            </a:pPr>
            <a:r>
              <a:rPr lang="ja-JP" altLang="en-US" dirty="0">
                <a:latin typeface="HG丸ｺﾞｼｯｸM-PRO" panose="020F0600000000000000" pitchFamily="50" charset="-128"/>
                <a:ea typeface="HG丸ｺﾞｼｯｸM-PRO" panose="020F0600000000000000" pitchFamily="50" charset="-128"/>
              </a:rPr>
              <a:t>参考</a:t>
            </a:r>
            <a:r>
              <a:rPr lang="ja-JP" altLang="en-US" dirty="0" smtClean="0">
                <a:latin typeface="HG丸ｺﾞｼｯｸM-PRO" panose="020F0600000000000000" pitchFamily="50" charset="-128"/>
                <a:ea typeface="HG丸ｺﾞｼｯｸM-PRO" panose="020F0600000000000000" pitchFamily="50" charset="-128"/>
              </a:rPr>
              <a:t>：</a:t>
            </a:r>
            <a:r>
              <a:rPr lang="ja-JP" altLang="en-US" sz="1600" b="1" dirty="0" smtClean="0">
                <a:latin typeface="HG丸ｺﾞｼｯｸM-PRO" panose="020F0600000000000000" pitchFamily="50" charset="-128"/>
                <a:ea typeface="HG丸ｺﾞｼｯｸM-PRO" panose="020F0600000000000000" pitchFamily="50" charset="-128"/>
              </a:rPr>
              <a:t>各都府県における新車販売台数に占める</a:t>
            </a:r>
            <a:r>
              <a:rPr lang="en-US" altLang="ja-JP" sz="1600" b="1" dirty="0" smtClean="0">
                <a:latin typeface="HG丸ｺﾞｼｯｸM-PRO" panose="020F0600000000000000" pitchFamily="50" charset="-128"/>
                <a:ea typeface="HG丸ｺﾞｼｯｸM-PRO" panose="020F0600000000000000" pitchFamily="50" charset="-128"/>
              </a:rPr>
              <a:t>EV</a:t>
            </a:r>
            <a:r>
              <a:rPr lang="ja-JP" altLang="en-US" sz="1600" b="1" dirty="0" smtClean="0">
                <a:latin typeface="HG丸ｺﾞｼｯｸM-PRO" panose="020F0600000000000000" pitchFamily="50" charset="-128"/>
                <a:ea typeface="HG丸ｺﾞｼｯｸM-PRO" panose="020F0600000000000000" pitchFamily="50" charset="-128"/>
              </a:rPr>
              <a:t>・</a:t>
            </a:r>
            <a:r>
              <a:rPr lang="en-US" altLang="ja-JP" sz="1600" b="1" dirty="0" smtClean="0">
                <a:latin typeface="HG丸ｺﾞｼｯｸM-PRO" panose="020F0600000000000000" pitchFamily="50" charset="-128"/>
                <a:ea typeface="HG丸ｺﾞｼｯｸM-PRO" panose="020F0600000000000000" pitchFamily="50" charset="-128"/>
              </a:rPr>
              <a:t>PHV</a:t>
            </a:r>
            <a:r>
              <a:rPr lang="ja-JP" altLang="en-US" sz="1600" b="1" dirty="0" smtClean="0">
                <a:latin typeface="HG丸ｺﾞｼｯｸM-PRO" panose="020F0600000000000000" pitchFamily="50" charset="-128"/>
                <a:ea typeface="HG丸ｺﾞｼｯｸM-PRO" panose="020F0600000000000000" pitchFamily="50" charset="-128"/>
              </a:rPr>
              <a:t>の割合</a:t>
            </a:r>
            <a:endParaRPr lang="en-US" altLang="ja-JP" sz="1600" b="1" dirty="0" smtClean="0">
              <a:latin typeface="HG丸ｺﾞｼｯｸM-PRO" panose="020F0600000000000000" pitchFamily="50" charset="-128"/>
              <a:ea typeface="HG丸ｺﾞｼｯｸM-PRO" panose="020F0600000000000000" pitchFamily="50" charset="-128"/>
            </a:endParaRPr>
          </a:p>
        </p:txBody>
      </p:sp>
      <p:graphicFrame>
        <p:nvGraphicFramePr>
          <p:cNvPr id="21" name="グラフ 20"/>
          <p:cNvGraphicFramePr>
            <a:graphicFrameLocks/>
          </p:cNvGraphicFramePr>
          <p:nvPr>
            <p:extLst/>
          </p:nvPr>
        </p:nvGraphicFramePr>
        <p:xfrm>
          <a:off x="191448" y="908720"/>
          <a:ext cx="4320000" cy="3708000"/>
        </p:xfrm>
        <a:graphic>
          <a:graphicData uri="http://schemas.openxmlformats.org/drawingml/2006/chart">
            <c:chart xmlns:c="http://schemas.openxmlformats.org/drawingml/2006/chart" xmlns:r="http://schemas.openxmlformats.org/officeDocument/2006/relationships" r:id="rId6"/>
          </a:graphicData>
        </a:graphic>
      </p:graphicFrame>
      <p:sp>
        <p:nvSpPr>
          <p:cNvPr id="15" name="テキスト ボックス 14"/>
          <p:cNvSpPr txBox="1"/>
          <p:nvPr/>
        </p:nvSpPr>
        <p:spPr>
          <a:xfrm>
            <a:off x="827584" y="3747018"/>
            <a:ext cx="527709" cy="400110"/>
          </a:xfrm>
          <a:prstGeom prst="rect">
            <a:avLst/>
          </a:prstGeom>
          <a:noFill/>
        </p:spPr>
        <p:txBody>
          <a:bodyPr wrap="none" rtlCol="0">
            <a:spAutoFit/>
          </a:bodyPr>
          <a:lstStyle/>
          <a:p>
            <a:r>
              <a:rPr kumimoji="1" lang="en-US" altLang="ja-JP" sz="2000" dirty="0" smtClean="0"/>
              <a:t>EV</a:t>
            </a:r>
            <a:endParaRPr kumimoji="1" lang="ja-JP" altLang="en-US" sz="2000" dirty="0"/>
          </a:p>
        </p:txBody>
      </p:sp>
      <p:sp>
        <p:nvSpPr>
          <p:cNvPr id="4" name="テキスト ボックス 3"/>
          <p:cNvSpPr txBox="1"/>
          <p:nvPr/>
        </p:nvSpPr>
        <p:spPr>
          <a:xfrm>
            <a:off x="7452320" y="6642556"/>
            <a:ext cx="1729961" cy="223138"/>
          </a:xfrm>
          <a:prstGeom prst="rect">
            <a:avLst/>
          </a:prstGeom>
          <a:noFill/>
        </p:spPr>
        <p:txBody>
          <a:bodyPr wrap="none" rtlCol="0">
            <a:spAutoFit/>
          </a:bodyPr>
          <a:lstStyle/>
          <a:p>
            <a:r>
              <a:rPr lang="en-US" altLang="ja-JP" sz="850" dirty="0"/>
              <a:t>※</a:t>
            </a:r>
            <a:r>
              <a:rPr lang="ja-JP" altLang="en-US" sz="850" dirty="0"/>
              <a:t>各年度の</a:t>
            </a:r>
            <a:r>
              <a:rPr lang="en-US" altLang="ja-JP" sz="850" dirty="0"/>
              <a:t>1</a:t>
            </a:r>
            <a:r>
              <a:rPr lang="ja-JP" altLang="en-US" sz="850" dirty="0" smtClean="0"/>
              <a:t>台あたり</a:t>
            </a:r>
            <a:r>
              <a:rPr lang="ja-JP" altLang="en-US" sz="850" dirty="0"/>
              <a:t>の補助金額</a:t>
            </a:r>
          </a:p>
        </p:txBody>
      </p:sp>
      <p:sp>
        <p:nvSpPr>
          <p:cNvPr id="5" name="正方形/長方形 4"/>
          <p:cNvSpPr/>
          <p:nvPr/>
        </p:nvSpPr>
        <p:spPr>
          <a:xfrm>
            <a:off x="1072423" y="4897381"/>
            <a:ext cx="1627369" cy="269304"/>
          </a:xfrm>
          <a:prstGeom prst="rect">
            <a:avLst/>
          </a:prstGeom>
        </p:spPr>
        <p:txBody>
          <a:bodyPr wrap="none">
            <a:spAutoFit/>
          </a:bodyPr>
          <a:lstStyle/>
          <a:p>
            <a:r>
              <a:rPr lang="ja-JP" altLang="en-US" sz="1150" b="1" dirty="0" smtClean="0">
                <a:latin typeface="游ゴシック Medium" panose="020B0500000000000000" pitchFamily="50" charset="-128"/>
                <a:ea typeface="游ゴシック Medium" panose="020B0500000000000000" pitchFamily="50" charset="-128"/>
              </a:rPr>
              <a:t>メーカー別の販売台数</a:t>
            </a:r>
            <a:endParaRPr lang="ja-JP" altLang="en-US" sz="1150" dirty="0"/>
          </a:p>
        </p:txBody>
      </p:sp>
      <p:sp>
        <p:nvSpPr>
          <p:cNvPr id="17" name="正方形/長方形 16"/>
          <p:cNvSpPr/>
          <p:nvPr/>
        </p:nvSpPr>
        <p:spPr>
          <a:xfrm>
            <a:off x="5464911" y="4897381"/>
            <a:ext cx="1627369" cy="269304"/>
          </a:xfrm>
          <a:prstGeom prst="rect">
            <a:avLst/>
          </a:prstGeom>
        </p:spPr>
        <p:txBody>
          <a:bodyPr wrap="none">
            <a:spAutoFit/>
          </a:bodyPr>
          <a:lstStyle/>
          <a:p>
            <a:r>
              <a:rPr lang="ja-JP" altLang="en-US" sz="1150" b="1" dirty="0" smtClean="0">
                <a:latin typeface="游ゴシック Medium" panose="020B0500000000000000" pitchFamily="50" charset="-128"/>
                <a:ea typeface="游ゴシック Medium" panose="020B0500000000000000" pitchFamily="50" charset="-128"/>
              </a:rPr>
              <a:t>メーカー別の販売台数</a:t>
            </a:r>
            <a:endParaRPr lang="ja-JP" altLang="en-US" sz="1150" dirty="0"/>
          </a:p>
        </p:txBody>
      </p:sp>
    </p:spTree>
    <p:extLst>
      <p:ext uri="{BB962C8B-B14F-4D97-AF65-F5344CB8AC3E}">
        <p14:creationId xmlns:p14="http://schemas.microsoft.com/office/powerpoint/2010/main" val="30510383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DA1747-7AE3-4485-B1CC-5CDDF653E874}" type="slidenum">
              <a:rPr kumimoji="1" lang="ja-JP" altLang="en-US" smtClean="0"/>
              <a:t>12</a:t>
            </a:fld>
            <a:endParaRPr kumimoji="1" lang="ja-JP" altLang="en-US"/>
          </a:p>
        </p:txBody>
      </p:sp>
      <p:sp>
        <p:nvSpPr>
          <p:cNvPr id="3" name="テキスト ボックス 2">
            <a:extLst>
              <a:ext uri="{FF2B5EF4-FFF2-40B4-BE49-F238E27FC236}">
                <a16:creationId xmlns:a16="http://schemas.microsoft.com/office/drawing/2014/main" id="{8A16784B-6AED-4392-9DF7-AC3BF9776256}"/>
              </a:ext>
            </a:extLst>
          </p:cNvPr>
          <p:cNvSpPr txBox="1"/>
          <p:nvPr/>
        </p:nvSpPr>
        <p:spPr>
          <a:xfrm>
            <a:off x="0" y="-13648"/>
            <a:ext cx="7058147" cy="400110"/>
          </a:xfrm>
          <a:prstGeom prst="rect">
            <a:avLst/>
          </a:prstGeom>
          <a:noFill/>
        </p:spPr>
        <p:txBody>
          <a:bodyPr wrap="square" rtlCol="0">
            <a:spAutoFit/>
          </a:bodyPr>
          <a:lstStyle/>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　普及促進に向けた施策・制度（案）</a:t>
            </a:r>
          </a:p>
        </p:txBody>
      </p:sp>
      <p:sp>
        <p:nvSpPr>
          <p:cNvPr id="4" name="テキスト ボックス 3">
            <a:extLst>
              <a:ext uri="{FF2B5EF4-FFF2-40B4-BE49-F238E27FC236}">
                <a16:creationId xmlns:a16="http://schemas.microsoft.com/office/drawing/2014/main" id="{BEF0AE45-52E6-4AC7-A01B-1ACA4659A11B}"/>
              </a:ext>
            </a:extLst>
          </p:cNvPr>
          <p:cNvSpPr txBox="1"/>
          <p:nvPr/>
        </p:nvSpPr>
        <p:spPr>
          <a:xfrm>
            <a:off x="72000" y="548680"/>
            <a:ext cx="8612789" cy="461665"/>
          </a:xfrm>
          <a:prstGeom prst="rect">
            <a:avLst/>
          </a:prstGeom>
          <a:noFill/>
        </p:spPr>
        <p:txBody>
          <a:bodyPr wrap="square">
            <a:spAutoFit/>
          </a:bodyPr>
          <a:lstStyle/>
          <a:p>
            <a:pPr marL="185738" indent="-185738">
              <a:spcBef>
                <a:spcPts val="300"/>
              </a:spcBef>
            </a:pPr>
            <a:r>
              <a:rPr lang="ja-JP" altLang="en-US" sz="2400" b="1" dirty="0" smtClean="0">
                <a:latin typeface="Meiryo UI" panose="020B0604030504040204" pitchFamily="50" charset="-128"/>
                <a:ea typeface="Meiryo UI" panose="020B0604030504040204" pitchFamily="50" charset="-128"/>
              </a:rPr>
              <a:t>⑤普及促進のためのその他の取組み</a:t>
            </a:r>
            <a:endParaRPr lang="ja-JP" altLang="en-US" sz="2400" b="1" dirty="0">
              <a:latin typeface="Meiryo UI" panose="020B0604030504040204" pitchFamily="50" charset="-128"/>
              <a:ea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439756107"/>
              </p:ext>
            </p:extLst>
          </p:nvPr>
        </p:nvGraphicFramePr>
        <p:xfrm>
          <a:off x="586508" y="1267208"/>
          <a:ext cx="8269967" cy="3313920"/>
        </p:xfrm>
        <a:graphic>
          <a:graphicData uri="http://schemas.openxmlformats.org/drawingml/2006/table">
            <a:tbl>
              <a:tblPr firstRow="1" bandRow="1">
                <a:tableStyleId>{2D5ABB26-0587-4C30-8999-92F81FD0307C}</a:tableStyleId>
              </a:tblPr>
              <a:tblGrid>
                <a:gridCol w="8269967">
                  <a:extLst>
                    <a:ext uri="{9D8B030D-6E8A-4147-A177-3AD203B41FA5}">
                      <a16:colId xmlns:a16="http://schemas.microsoft.com/office/drawing/2014/main" val="268226980"/>
                    </a:ext>
                  </a:extLst>
                </a:gridCol>
              </a:tblGrid>
              <a:tr h="173901">
                <a:tc>
                  <a:txBody>
                    <a:bodyPr/>
                    <a:lstStyle/>
                    <a:p>
                      <a:r>
                        <a:rPr kumimoji="1" lang="ja-JP" altLang="en-US" b="1" dirty="0" smtClean="0">
                          <a:solidFill>
                            <a:schemeClr val="bg1">
                              <a:lumMod val="50000"/>
                            </a:schemeClr>
                          </a:solidFill>
                          <a:latin typeface="游ゴシック Medium" panose="020B0500000000000000" pitchFamily="50" charset="-128"/>
                          <a:ea typeface="游ゴシック Medium" panose="020B0500000000000000" pitchFamily="50" charset="-128"/>
                        </a:rPr>
                        <a:t>取組みの事例</a:t>
                      </a:r>
                      <a:endParaRPr kumimoji="1" lang="ja-JP" altLang="en-US" b="1" dirty="0">
                        <a:solidFill>
                          <a:schemeClr val="bg1">
                            <a:lumMod val="50000"/>
                          </a:schemeClr>
                        </a:solidFill>
                        <a:latin typeface="游ゴシック Medium" panose="020B0500000000000000" pitchFamily="50" charset="-128"/>
                        <a:ea typeface="游ゴシック Medium" panose="020B0500000000000000" pitchFamily="50" charset="-128"/>
                      </a:endParaRPr>
                    </a:p>
                  </a:txBody>
                  <a:tcPr marL="36000" marR="36000" marT="36000" marB="36000">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673275385"/>
                  </a:ext>
                </a:extLst>
              </a:tr>
              <a:tr h="115613">
                <a:tc>
                  <a:txBody>
                    <a:bodyPr/>
                    <a:lstStyle/>
                    <a:p>
                      <a:pPr marL="271463" marR="0" lvl="0" indent="-271463" algn="l" defTabSz="914400" rtl="0" eaLnBrk="1" fontAlgn="auto" latinLnBrk="0" hangingPunct="1">
                        <a:lnSpc>
                          <a:spcPct val="100000"/>
                        </a:lnSpc>
                        <a:spcBef>
                          <a:spcPts val="0"/>
                        </a:spcBef>
                        <a:spcAft>
                          <a:spcPts val="600"/>
                        </a:spcAft>
                        <a:buClrTx/>
                        <a:buSzTx/>
                        <a:buFontTx/>
                        <a:buNone/>
                        <a:tabLst/>
                        <a:defRPr/>
                      </a:pP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バッテリー戦略推進センター」（大阪府産業創造課内）において、電動車に関係する電池関連ビジネスなどの一層の拡大をめざし、関連事業者との連携に加え、技術と意欲ある中小・中堅企業のビジネス拡大を支援</a:t>
                      </a:r>
                      <a:endParaRPr lang="en-US" altLang="ja-JP" sz="1700" b="0" dirty="0" smtClean="0">
                        <a:solidFill>
                          <a:prstClr val="black"/>
                        </a:solidFill>
                        <a:latin typeface="游ゴシック Medium" panose="020B0500000000000000" pitchFamily="50" charset="-128"/>
                        <a:ea typeface="游ゴシック Medium" panose="020B0500000000000000" pitchFamily="50" charset="-128"/>
                      </a:endParaRPr>
                    </a:p>
                    <a:p>
                      <a:pPr marL="271463" marR="0" lvl="0" indent="-271463" algn="l" defTabSz="914400" rtl="0" eaLnBrk="1" fontAlgn="auto" latinLnBrk="0" hangingPunct="1">
                        <a:lnSpc>
                          <a:spcPct val="100000"/>
                        </a:lnSpc>
                        <a:spcBef>
                          <a:spcPts val="0"/>
                        </a:spcBef>
                        <a:spcAft>
                          <a:spcPts val="600"/>
                        </a:spcAft>
                        <a:buClrTx/>
                        <a:buSzTx/>
                        <a:buFontTx/>
                        <a:buNone/>
                        <a:tabLst/>
                        <a:defRPr/>
                      </a:pP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●自動車関連製造事業者等で構成される「大阪エコカー協働普及サポートネット」といった官民が連携したプラットフォームを活用した取組促進（メーカー等と</a:t>
                      </a:r>
                      <a:r>
                        <a:rPr lang="en-US" altLang="ja-JP" sz="1700" b="0" dirty="0" smtClean="0">
                          <a:solidFill>
                            <a:prstClr val="black"/>
                          </a:solidFill>
                          <a:latin typeface="游ゴシック Medium" panose="020B0500000000000000" pitchFamily="50" charset="-128"/>
                          <a:ea typeface="游ゴシック Medium" panose="020B0500000000000000" pitchFamily="50" charset="-128"/>
                        </a:rPr>
                        <a:t>ZEV</a:t>
                      </a: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の普及に向けた実証事業など）</a:t>
                      </a:r>
                      <a:endParaRPr lang="en-US" altLang="ja-JP" sz="1700" b="0" dirty="0" smtClean="0">
                        <a:solidFill>
                          <a:prstClr val="black"/>
                        </a:solidFill>
                        <a:latin typeface="游ゴシック Medium" panose="020B0500000000000000" pitchFamily="50" charset="-128"/>
                        <a:ea typeface="游ゴシック Medium" panose="020B0500000000000000" pitchFamily="50" charset="-128"/>
                      </a:endParaRPr>
                    </a:p>
                    <a:p>
                      <a:pPr marL="271463" marR="0" lvl="0" indent="-271463" algn="l" defTabSz="914400" rtl="0" eaLnBrk="1" fontAlgn="auto" latinLnBrk="0" hangingPunct="1">
                        <a:lnSpc>
                          <a:spcPct val="100000"/>
                        </a:lnSpc>
                        <a:spcBef>
                          <a:spcPts val="0"/>
                        </a:spcBef>
                        <a:spcAft>
                          <a:spcPts val="600"/>
                        </a:spcAft>
                        <a:buClrTx/>
                        <a:buSzTx/>
                        <a:buFontTx/>
                        <a:buNone/>
                        <a:tabLst/>
                        <a:defRPr/>
                      </a:pPr>
                      <a:r>
                        <a:rPr lang="ja-JP" altLang="en-US" sz="1700" b="0" dirty="0" smtClean="0">
                          <a:solidFill>
                            <a:schemeClr val="tx1"/>
                          </a:solidFill>
                          <a:latin typeface="游ゴシック Medium" panose="020B0500000000000000" pitchFamily="50" charset="-128"/>
                          <a:ea typeface="游ゴシック Medium" panose="020B0500000000000000" pitchFamily="50" charset="-128"/>
                        </a:rPr>
                        <a:t>●国と連携・協力した電動車の普及に資する技術開発等への</a:t>
                      </a: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支援</a:t>
                      </a:r>
                      <a:endParaRPr lang="en-US" altLang="ja-JP" sz="1700" b="0" dirty="0" smtClean="0">
                        <a:solidFill>
                          <a:prstClr val="black"/>
                        </a:solidFill>
                        <a:latin typeface="游ゴシック Medium" panose="020B0500000000000000" pitchFamily="50" charset="-128"/>
                        <a:ea typeface="游ゴシック Medium" panose="020B0500000000000000" pitchFamily="50" charset="-128"/>
                      </a:endParaRPr>
                    </a:p>
                    <a:p>
                      <a:pPr marL="271463" marR="0" lvl="0" indent="-271463" algn="l" defTabSz="914400" rtl="0" eaLnBrk="1" fontAlgn="auto" latinLnBrk="0" hangingPunct="1">
                        <a:lnSpc>
                          <a:spcPct val="100000"/>
                        </a:lnSpc>
                        <a:spcBef>
                          <a:spcPts val="0"/>
                        </a:spcBef>
                        <a:spcAft>
                          <a:spcPts val="600"/>
                        </a:spcAft>
                        <a:buClrTx/>
                        <a:buSzTx/>
                        <a:buFontTx/>
                        <a:buNone/>
                        <a:tabLst/>
                        <a:defRPr/>
                      </a:pP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●「大阪府ゼロエミッション車等導入指針」により</a:t>
                      </a:r>
                      <a:r>
                        <a:rPr lang="en-US" altLang="ja-JP" sz="1700" b="0" dirty="0" smtClean="0">
                          <a:solidFill>
                            <a:prstClr val="black"/>
                          </a:solidFill>
                          <a:latin typeface="游ゴシック Medium" panose="020B0500000000000000" pitchFamily="50" charset="-128"/>
                          <a:ea typeface="游ゴシック Medium" panose="020B0500000000000000" pitchFamily="50" charset="-128"/>
                        </a:rPr>
                        <a:t>ZEV</a:t>
                      </a: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などを優先導入し、府公用車の電動化を推進</a:t>
                      </a:r>
                      <a:endParaRPr lang="en-US" altLang="ja-JP" sz="1700" b="0" dirty="0" smtClean="0">
                        <a:solidFill>
                          <a:prstClr val="black"/>
                        </a:solidFill>
                        <a:latin typeface="游ゴシック Medium" panose="020B0500000000000000" pitchFamily="50" charset="-128"/>
                        <a:ea typeface="游ゴシック Medium" panose="020B0500000000000000" pitchFamily="50" charset="-128"/>
                      </a:endParaRPr>
                    </a:p>
                    <a:p>
                      <a:pPr marL="271463" marR="0" lvl="0" indent="-271463" algn="l" defTabSz="914400" rtl="0" eaLnBrk="1" fontAlgn="auto" latinLnBrk="0" hangingPunct="1">
                        <a:lnSpc>
                          <a:spcPct val="100000"/>
                        </a:lnSpc>
                        <a:spcBef>
                          <a:spcPts val="0"/>
                        </a:spcBef>
                        <a:spcAft>
                          <a:spcPts val="600"/>
                        </a:spcAft>
                        <a:buClrTx/>
                        <a:buSzTx/>
                        <a:buFontTx/>
                        <a:buNone/>
                        <a:tabLst/>
                        <a:defRPr/>
                      </a:pP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●市町村公用車や地域公共交通等における電動車の導入を働きかける</a:t>
                      </a:r>
                      <a:endParaRPr lang="ja-JP" altLang="en-US" sz="1700" b="0" dirty="0" smtClean="0">
                        <a:solidFill>
                          <a:srgbClr val="FF0000"/>
                        </a:solidFill>
                        <a:latin typeface="游ゴシック Medium" panose="020B0500000000000000" pitchFamily="50" charset="-128"/>
                        <a:ea typeface="游ゴシック Medium" panose="020B0500000000000000" pitchFamily="50" charset="-128"/>
                      </a:endParaRPr>
                    </a:p>
                  </a:txBody>
                  <a:tcPr marL="36000" marR="36000" marT="36000" marB="36000">
                    <a:lnT w="1270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1073094742"/>
                  </a:ext>
                </a:extLst>
              </a:tr>
            </a:tbl>
          </a:graphicData>
        </a:graphic>
      </p:graphicFrame>
      <p:grpSp>
        <p:nvGrpSpPr>
          <p:cNvPr id="16" name="グループ化 15"/>
          <p:cNvGrpSpPr/>
          <p:nvPr/>
        </p:nvGrpSpPr>
        <p:grpSpPr>
          <a:xfrm>
            <a:off x="425529" y="5157192"/>
            <a:ext cx="8543902" cy="1183925"/>
            <a:chOff x="425529" y="5674075"/>
            <a:chExt cx="8543902" cy="1183925"/>
          </a:xfrm>
        </p:grpSpPr>
        <p:sp>
          <p:nvSpPr>
            <p:cNvPr id="11" name="角丸四角形 10"/>
            <p:cNvSpPr/>
            <p:nvPr/>
          </p:nvSpPr>
          <p:spPr>
            <a:xfrm>
              <a:off x="425529" y="5674075"/>
              <a:ext cx="8543902" cy="1183925"/>
            </a:xfrm>
            <a:prstGeom prst="roundRect">
              <a:avLst>
                <a:gd name="adj" fmla="val 5578"/>
              </a:avLst>
            </a:prstGeom>
            <a:noFill/>
            <a:ln w="1270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lvl="0"/>
              <a:r>
                <a:rPr lang="ja-JP" altLang="en-US" sz="1600" b="1" dirty="0" smtClean="0">
                  <a:solidFill>
                    <a:prstClr val="black"/>
                  </a:solidFill>
                  <a:latin typeface="HG丸ｺﾞｼｯｸM-PRO" panose="020F0600000000000000" pitchFamily="50" charset="-128"/>
                  <a:ea typeface="HG丸ｺﾞｼｯｸM-PRO" panose="020F0600000000000000" pitchFamily="50" charset="-128"/>
                </a:rPr>
                <a:t>「大阪エコカー協働普及サポートネット」の拡充</a:t>
              </a:r>
              <a:endParaRPr lang="en-US" altLang="ja-JP" sz="1600" dirty="0" smtClean="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「大阪エコカー普及戦略」を改訂し、</a:t>
              </a:r>
              <a:r>
                <a:rPr lang="en-US" altLang="ja-JP" sz="1500" dirty="0" smtClean="0">
                  <a:solidFill>
                    <a:prstClr val="black"/>
                  </a:solidFill>
                  <a:latin typeface="HG丸ｺﾞｼｯｸM-PRO" panose="020F0600000000000000" pitchFamily="50" charset="-128"/>
                  <a:ea typeface="HG丸ｺﾞｼｯｸM-PRO" panose="020F0600000000000000" pitchFamily="50" charset="-128"/>
                </a:rPr>
                <a:t>ZEV</a:t>
              </a: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を中心とする</a:t>
              </a:r>
              <a:r>
                <a:rPr lang="en-US" altLang="ja-JP" sz="1500" dirty="0" smtClean="0">
                  <a:solidFill>
                    <a:prstClr val="black"/>
                  </a:solidFill>
                  <a:latin typeface="HG丸ｺﾞｼｯｸM-PRO" panose="020F0600000000000000" pitchFamily="50" charset="-128"/>
                  <a:ea typeface="HG丸ｺﾞｼｯｸM-PRO" panose="020F0600000000000000" pitchFamily="50" charset="-128"/>
                </a:rPr>
                <a:t/>
              </a:r>
              <a:br>
                <a:rPr lang="en-US" altLang="ja-JP" sz="1500" dirty="0" smtClean="0">
                  <a:solidFill>
                    <a:prstClr val="black"/>
                  </a:solidFill>
                  <a:latin typeface="HG丸ｺﾞｼｯｸM-PRO" panose="020F0600000000000000" pitchFamily="50" charset="-128"/>
                  <a:ea typeface="HG丸ｺﾞｼｯｸM-PRO" panose="020F0600000000000000" pitchFamily="50" charset="-128"/>
                </a:rPr>
              </a:b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電動車の普及推進に向け、「サポートネット」構成員に</a:t>
              </a:r>
              <a:r>
                <a:rPr lang="en-US" altLang="ja-JP" sz="1500" dirty="0" smtClean="0">
                  <a:solidFill>
                    <a:prstClr val="black"/>
                  </a:solidFill>
                  <a:latin typeface="HG丸ｺﾞｼｯｸM-PRO" panose="020F0600000000000000" pitchFamily="50" charset="-128"/>
                  <a:ea typeface="HG丸ｺﾞｼｯｸM-PRO" panose="020F0600000000000000" pitchFamily="50" charset="-128"/>
                </a:rPr>
                <a:t/>
              </a:r>
              <a:br>
                <a:rPr lang="en-US" altLang="ja-JP" sz="1500" dirty="0" smtClean="0">
                  <a:solidFill>
                    <a:prstClr val="black"/>
                  </a:solidFill>
                  <a:latin typeface="HG丸ｺﾞｼｯｸM-PRO" panose="020F0600000000000000" pitchFamily="50" charset="-128"/>
                  <a:ea typeface="HG丸ｺﾞｼｯｸM-PRO" panose="020F0600000000000000" pitchFamily="50" charset="-128"/>
                </a:rPr>
              </a:b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より官民共同の取組みを進める。</a:t>
              </a:r>
              <a:endParaRPr lang="ja-JP" altLang="en-US" sz="1600"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sz="1600"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sz="16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5562110" y="5818091"/>
              <a:ext cx="2808312" cy="4320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サポートネット構成員</a:t>
              </a:r>
              <a:endParaRPr kumimoji="1" lang="ja-JP" altLang="en-US" dirty="0"/>
            </a:p>
          </p:txBody>
        </p:sp>
        <p:sp>
          <p:nvSpPr>
            <p:cNvPr id="15" name="正方形/長方形 14"/>
            <p:cNvSpPr/>
            <p:nvPr/>
          </p:nvSpPr>
          <p:spPr>
            <a:xfrm>
              <a:off x="5076056" y="6279710"/>
              <a:ext cx="3780420" cy="461665"/>
            </a:xfrm>
            <a:prstGeom prst="rect">
              <a:avLst/>
            </a:prstGeom>
          </p:spPr>
          <p:txBody>
            <a:bodyPr wrap="square">
              <a:spAutoFit/>
            </a:bodyPr>
            <a:lstStyle/>
            <a:p>
              <a:pPr lvl="0"/>
              <a:r>
                <a:rPr lang="ja-JP" altLang="en-US" sz="1200" dirty="0">
                  <a:solidFill>
                    <a:prstClr val="black"/>
                  </a:solidFill>
                  <a:latin typeface="HG丸ｺﾞｼｯｸM-PRO" panose="020F0600000000000000" pitchFamily="50" charset="-128"/>
                  <a:ea typeface="HG丸ｺﾞｼｯｸM-PRO" panose="020F0600000000000000" pitchFamily="50" charset="-128"/>
                </a:rPr>
                <a:t>　自動車メーカー、ディーラー、充電器メーカー、</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200" dirty="0">
                  <a:solidFill>
                    <a:prstClr val="black"/>
                  </a:solidFill>
                  <a:latin typeface="HG丸ｺﾞｼｯｸM-PRO" panose="020F0600000000000000" pitchFamily="50" charset="-128"/>
                  <a:ea typeface="HG丸ｺﾞｼｯｸM-PRO" panose="020F0600000000000000" pitchFamily="50" charset="-128"/>
                </a:rPr>
                <a:t>　商社・リース、旅行会社や行政機関など計</a:t>
              </a:r>
              <a:r>
                <a:rPr lang="en-US" altLang="ja-JP" sz="1200" dirty="0">
                  <a:solidFill>
                    <a:prstClr val="black"/>
                  </a:solidFill>
                  <a:latin typeface="HG丸ｺﾞｼｯｸM-PRO" panose="020F0600000000000000" pitchFamily="50" charset="-128"/>
                  <a:ea typeface="HG丸ｺﾞｼｯｸM-PRO" panose="020F0600000000000000" pitchFamily="50" charset="-128"/>
                </a:rPr>
                <a:t>76</a:t>
              </a:r>
              <a:r>
                <a:rPr lang="ja-JP" altLang="en-US" sz="1200" dirty="0">
                  <a:solidFill>
                    <a:prstClr val="black"/>
                  </a:solidFill>
                  <a:latin typeface="HG丸ｺﾞｼｯｸM-PRO" panose="020F0600000000000000" pitchFamily="50" charset="-128"/>
                  <a:ea typeface="HG丸ｺﾞｼｯｸM-PRO" panose="020F0600000000000000" pitchFamily="50" charset="-128"/>
                </a:rPr>
                <a:t>団体</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grpSp>
    </p:spTree>
    <p:extLst>
      <p:ext uri="{BB962C8B-B14F-4D97-AF65-F5344CB8AC3E}">
        <p14:creationId xmlns:p14="http://schemas.microsoft.com/office/powerpoint/2010/main" val="10794757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テキスト ボックス 21">
            <a:extLst>
              <a:ext uri="{FF2B5EF4-FFF2-40B4-BE49-F238E27FC236}">
                <a16:creationId xmlns:a16="http://schemas.microsoft.com/office/drawing/2014/main" id="{115E7C29-65FB-4D44-901B-578F0D8E0EA6}"/>
              </a:ext>
            </a:extLst>
          </p:cNvPr>
          <p:cNvSpPr txBox="1"/>
          <p:nvPr/>
        </p:nvSpPr>
        <p:spPr>
          <a:xfrm>
            <a:off x="323528" y="3637835"/>
            <a:ext cx="8496944" cy="2912487"/>
          </a:xfrm>
          <a:prstGeom prst="rect">
            <a:avLst/>
          </a:prstGeom>
          <a:noFill/>
          <a:ln w="25400" cmpd="sng">
            <a:solidFill>
              <a:schemeClr val="bg1">
                <a:lumMod val="75000"/>
              </a:schemeClr>
            </a:solidFill>
          </a:ln>
        </p:spPr>
        <p:txBody>
          <a:bodyPr wrap="square" lIns="180000" tIns="252000" rIns="180000" bIns="72000">
            <a:spAutoFit/>
          </a:bodyPr>
          <a:lstStyle/>
          <a:p>
            <a:pPr marL="180000" indent="-180000" algn="just">
              <a:spcAft>
                <a:spcPts val="600"/>
              </a:spcAft>
              <a:buClr>
                <a:schemeClr val="accent3">
                  <a:lumMod val="60000"/>
                  <a:lumOff val="40000"/>
                </a:schemeClr>
              </a:buClr>
              <a:buFont typeface="Wingdings" panose="05000000000000000000" pitchFamily="2" charset="2"/>
              <a:buChar char="l"/>
            </a:pPr>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府域における運輸部門の</a:t>
            </a:r>
            <a:r>
              <a:rPr lang="en-US" altLang="ja-JP" sz="1700" dirty="0" smtClean="0">
                <a:latin typeface="Meiryo UI" panose="020B0604030504040204" pitchFamily="50" charset="-128"/>
                <a:ea typeface="Meiryo UI" panose="020B0604030504040204" pitchFamily="50" charset="-128"/>
                <a:cs typeface="Meiryo UI" panose="020B0604030504040204" pitchFamily="50" charset="-128"/>
              </a:rPr>
              <a:t>CO</a:t>
            </a:r>
            <a:r>
              <a:rPr lang="en-US" altLang="ja-JP" sz="1700" baseline="-250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排出量の９割を占める自動車からの排出量を削減するため、</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府民</a:t>
            </a:r>
            <a:r>
              <a:rPr lang="ja-JP" altLang="en-US" sz="1700" b="1" dirty="0">
                <a:latin typeface="Meiryo UI" panose="020B0604030504040204" pitchFamily="50" charset="-128"/>
                <a:ea typeface="Meiryo UI" panose="020B0604030504040204" pitchFamily="50" charset="-128"/>
                <a:cs typeface="Meiryo UI" panose="020B0604030504040204" pitchFamily="50" charset="-128"/>
              </a:rPr>
              <a:t>、事業者、民間団体、行政が連携・</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協働</a:t>
            </a:r>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して、</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災害時の電源活用や産業振興にも寄与する</a:t>
            </a:r>
            <a:r>
              <a:rPr lang="ja-JP" altLang="en-US" sz="1700" b="1"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電動車の普及・利用拡大を推進</a:t>
            </a:r>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7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180000" algn="just">
              <a:spcAft>
                <a:spcPts val="600"/>
              </a:spcAft>
              <a:buClr>
                <a:schemeClr val="accent3">
                  <a:lumMod val="60000"/>
                  <a:lumOff val="40000"/>
                </a:schemeClr>
              </a:buClr>
              <a:buFont typeface="Wingdings" panose="05000000000000000000" pitchFamily="2" charset="2"/>
              <a:buChar char="l"/>
            </a:pPr>
            <a:r>
              <a:rPr lang="ja-JP" altLang="en-US" sz="1700" dirty="0" smtClean="0">
                <a:solidFill>
                  <a:srgbClr val="000000"/>
                </a:solidFill>
                <a:latin typeface="Meiryo UI" panose="020B0604030504040204" pitchFamily="50" charset="-128"/>
                <a:ea typeface="Meiryo UI" panose="020B0604030504040204" pitchFamily="50" charset="-128"/>
              </a:rPr>
              <a:t>実行計画</a:t>
            </a:r>
            <a:r>
              <a:rPr lang="ja-JP" altLang="en-US" sz="1700" dirty="0">
                <a:solidFill>
                  <a:srgbClr val="000000"/>
                </a:solidFill>
                <a:latin typeface="Meiryo UI" panose="020B0604030504040204" pitchFamily="50" charset="-128"/>
                <a:ea typeface="Meiryo UI" panose="020B0604030504040204" pitchFamily="50" charset="-128"/>
              </a:rPr>
              <a:t>の目標達成に向け</a:t>
            </a:r>
            <a:r>
              <a:rPr lang="ja-JP" altLang="en-US" sz="1700" dirty="0" smtClean="0">
                <a:solidFill>
                  <a:srgbClr val="000000"/>
                </a:solidFill>
                <a:latin typeface="Meiryo UI" panose="020B0604030504040204" pitchFamily="50" charset="-128"/>
                <a:ea typeface="Meiryo UI" panose="020B0604030504040204" pitchFamily="50" charset="-128"/>
              </a:rPr>
              <a:t>、従来の普及啓発の取組みに加え、</a:t>
            </a:r>
            <a:r>
              <a:rPr lang="ja-JP" altLang="en-US" sz="1700" b="1" dirty="0" smtClean="0">
                <a:latin typeface="Meiryo UI" panose="020B0604030504040204" pitchFamily="50" charset="-128"/>
                <a:ea typeface="Meiryo UI" panose="020B0604030504040204" pitchFamily="50" charset="-128"/>
              </a:rPr>
              <a:t>電動車の</a:t>
            </a:r>
            <a:r>
              <a:rPr lang="ja-JP" altLang="en-US" sz="1700" b="1" dirty="0">
                <a:latin typeface="Meiryo UI" panose="020B0604030504040204" pitchFamily="50" charset="-128"/>
                <a:ea typeface="Meiryo UI" panose="020B0604030504040204" pitchFamily="50" charset="-128"/>
              </a:rPr>
              <a:t>普及</a:t>
            </a:r>
            <a:r>
              <a:rPr lang="ja-JP" altLang="en-US" sz="1700" b="1" dirty="0">
                <a:solidFill>
                  <a:srgbClr val="000000"/>
                </a:solidFill>
                <a:latin typeface="Meiryo UI" panose="020B0604030504040204" pitchFamily="50" charset="-128"/>
                <a:ea typeface="Meiryo UI" panose="020B0604030504040204" pitchFamily="50" charset="-128"/>
              </a:rPr>
              <a:t>促進に</a:t>
            </a:r>
            <a:r>
              <a:rPr lang="ja-JP" altLang="en-US" sz="1700" b="1" dirty="0" smtClean="0">
                <a:solidFill>
                  <a:srgbClr val="000000"/>
                </a:solidFill>
                <a:latin typeface="Meiryo UI" panose="020B0604030504040204" pitchFamily="50" charset="-128"/>
                <a:ea typeface="Meiryo UI" panose="020B0604030504040204" pitchFamily="50" charset="-128"/>
              </a:rPr>
              <a:t>向けた新たな制度</a:t>
            </a:r>
            <a:r>
              <a:rPr lang="ja-JP" altLang="en-US" sz="1700" b="1" dirty="0">
                <a:solidFill>
                  <a:srgbClr val="000000"/>
                </a:solidFill>
                <a:latin typeface="Meiryo UI" panose="020B0604030504040204" pitchFamily="50" charset="-128"/>
                <a:ea typeface="Meiryo UI" panose="020B0604030504040204" pitchFamily="50" charset="-128"/>
              </a:rPr>
              <a:t>を創設</a:t>
            </a:r>
            <a:r>
              <a:rPr lang="ja-JP" altLang="en-US" sz="1700" dirty="0" smtClean="0">
                <a:solidFill>
                  <a:srgbClr val="000000"/>
                </a:solidFill>
                <a:latin typeface="Meiryo UI" panose="020B0604030504040204" pitchFamily="50" charset="-128"/>
                <a:ea typeface="Meiryo UI" panose="020B0604030504040204" pitchFamily="50" charset="-128"/>
              </a:rPr>
              <a:t>する。</a:t>
            </a:r>
            <a:endParaRPr lang="en-US" altLang="ja-JP" sz="17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180000" algn="just">
              <a:spcAft>
                <a:spcPts val="600"/>
              </a:spcAft>
              <a:buClr>
                <a:schemeClr val="accent3">
                  <a:lumMod val="60000"/>
                  <a:lumOff val="40000"/>
                </a:schemeClr>
              </a:buClr>
              <a:buFont typeface="Wingdings" panose="05000000000000000000" pitchFamily="2" charset="2"/>
              <a:buChar char="l"/>
            </a:pPr>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電動車普及に</a:t>
            </a:r>
            <a:r>
              <a:rPr lang="ja-JP" altLang="en-US" sz="1700" dirty="0">
                <a:latin typeface="Meiryo UI" panose="020B0604030504040204" pitchFamily="50" charset="-128"/>
                <a:ea typeface="Meiryo UI" panose="020B0604030504040204" pitchFamily="50" charset="-128"/>
                <a:cs typeface="Meiryo UI" panose="020B0604030504040204" pitchFamily="50" charset="-128"/>
              </a:rPr>
              <a:t>着目した施策だけでは</a:t>
            </a:r>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なく、</a:t>
            </a:r>
            <a:r>
              <a:rPr lang="ja-JP" altLang="en-US" sz="1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交通流</a:t>
            </a:r>
            <a:r>
              <a:rPr lang="ja-JP" altLang="en-US"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対策や</a:t>
            </a:r>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新たなモビリティーサービス</a:t>
            </a:r>
            <a:r>
              <a:rPr lang="ja-JP" altLang="en-US"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700" b="1" dirty="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総合的な交通政策を踏まえ</a:t>
            </a:r>
            <a:r>
              <a:rPr lang="ja-JP" altLang="en-US" sz="1700" b="1"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700" b="1"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1700" b="1" baseline="-25000"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700" b="1"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はもとより、</a:t>
            </a:r>
            <a:r>
              <a:rPr lang="en-US" altLang="ja-JP" sz="1700" b="1"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NOx</a:t>
            </a:r>
            <a:r>
              <a:rPr lang="ja-JP" altLang="en-US" sz="1700" b="1"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700" b="1"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PM</a:t>
            </a:r>
            <a:r>
              <a:rPr lang="ja-JP" altLang="en-US" sz="1700" b="1"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の削減にも資する施策</a:t>
            </a:r>
            <a:r>
              <a:rPr lang="ja-JP" altLang="en-US" sz="1700" b="1" dirty="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700" b="1" dirty="0" smtClean="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展開</a:t>
            </a:r>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7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180000" algn="just">
              <a:spcAft>
                <a:spcPts val="600"/>
              </a:spcAft>
              <a:buClr>
                <a:schemeClr val="accent3">
                  <a:lumMod val="60000"/>
                  <a:lumOff val="40000"/>
                </a:schemeClr>
              </a:buClr>
              <a:buFont typeface="Wingdings" panose="05000000000000000000" pitchFamily="2" charset="2"/>
              <a:buChar char="l"/>
            </a:pPr>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なお、ゼロエミッション車</a:t>
            </a:r>
            <a:r>
              <a:rPr lang="ja-JP" altLang="en-US" sz="1700" dirty="0">
                <a:latin typeface="Meiryo UI" panose="020B0604030504040204" pitchFamily="50" charset="-128"/>
                <a:ea typeface="Meiryo UI" panose="020B0604030504040204" pitchFamily="50" charset="-128"/>
                <a:cs typeface="Meiryo UI" panose="020B0604030504040204" pitchFamily="50" charset="-128"/>
              </a:rPr>
              <a:t>の普及にあたっては、</a:t>
            </a:r>
            <a:r>
              <a:rPr lang="en-US" altLang="ja-JP" sz="1700" b="1" dirty="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1700" b="1" baseline="-25000" dirty="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700" b="1" dirty="0">
                <a:solidFill>
                  <a:schemeClr val="accent3">
                    <a:lumMod val="75000"/>
                  </a:schemeClr>
                </a:solidFill>
                <a:latin typeface="Meiryo UI" panose="020B0604030504040204" pitchFamily="50" charset="-128"/>
                <a:ea typeface="Meiryo UI" panose="020B0604030504040204" pitchFamily="50" charset="-128"/>
                <a:cs typeface="Meiryo UI" panose="020B0604030504040204" pitchFamily="50" charset="-128"/>
              </a:rPr>
              <a:t>排出が少ない電気や水素の利用拡大</a:t>
            </a:r>
            <a:r>
              <a:rPr lang="ja-JP" altLang="en-US" sz="1700" dirty="0">
                <a:latin typeface="Meiryo UI" panose="020B0604030504040204" pitchFamily="50" charset="-128"/>
                <a:ea typeface="Meiryo UI" panose="020B0604030504040204" pitchFamily="50" charset="-128"/>
                <a:cs typeface="Meiryo UI" panose="020B0604030504040204" pitchFamily="50" charset="-128"/>
              </a:rPr>
              <a:t>をめざす視点が</a:t>
            </a:r>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重要である。</a:t>
            </a:r>
            <a:endParaRPr lang="ja-JP" altLang="en-US" sz="17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1</a:t>
            </a:fld>
            <a:endParaRPr kumimoji="1" lang="ja-JP" altLang="en-US" dirty="0"/>
          </a:p>
        </p:txBody>
      </p:sp>
      <p:sp>
        <p:nvSpPr>
          <p:cNvPr id="21" name="テキスト ボックス 20">
            <a:extLst>
              <a:ext uri="{FF2B5EF4-FFF2-40B4-BE49-F238E27FC236}">
                <a16:creationId xmlns:a16="http://schemas.microsoft.com/office/drawing/2014/main" id="{8A16784B-6AED-4392-9DF7-AC3BF9776256}"/>
              </a:ext>
            </a:extLst>
          </p:cNvPr>
          <p:cNvSpPr txBox="1"/>
          <p:nvPr/>
        </p:nvSpPr>
        <p:spPr>
          <a:xfrm>
            <a:off x="0" y="-13648"/>
            <a:ext cx="7058147" cy="400110"/>
          </a:xfrm>
          <a:prstGeom prst="rect">
            <a:avLst/>
          </a:prstGeom>
          <a:noFill/>
        </p:spPr>
        <p:txBody>
          <a:bodyPr wrap="square" rtlCol="0">
            <a:spAutoFit/>
          </a:bodyPr>
          <a:lstStyle/>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　電動車の普及促進にあたっての基本的な</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考え方</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a:extLst>
              <a:ext uri="{FF2B5EF4-FFF2-40B4-BE49-F238E27FC236}">
                <a16:creationId xmlns:a16="http://schemas.microsoft.com/office/drawing/2014/main" id="{4E0099C3-94EB-4949-932F-559C5361824F}"/>
              </a:ext>
            </a:extLst>
          </p:cNvPr>
          <p:cNvSpPr/>
          <p:nvPr/>
        </p:nvSpPr>
        <p:spPr>
          <a:xfrm>
            <a:off x="323528" y="896896"/>
            <a:ext cx="8496944" cy="1998391"/>
          </a:xfrm>
          <a:prstGeom prst="rect">
            <a:avLst/>
          </a:prstGeom>
          <a:ln w="25400" cmpd="sng">
            <a:solidFill>
              <a:schemeClr val="bg1">
                <a:lumMod val="75000"/>
              </a:schemeClr>
            </a:solidFill>
          </a:ln>
        </p:spPr>
        <p:txBody>
          <a:bodyPr wrap="square" lIns="180000" tIns="252000" rIns="180000" bIns="72000">
            <a:spAutoFit/>
          </a:bodyPr>
          <a:lstStyle/>
          <a:p>
            <a:pPr marL="180000" indent="-180000" algn="just">
              <a:buClr>
                <a:schemeClr val="accent6">
                  <a:lumMod val="60000"/>
                  <a:lumOff val="40000"/>
                </a:schemeClr>
              </a:buClr>
              <a:buFont typeface="Wingdings" panose="05000000000000000000" pitchFamily="2" charset="2"/>
              <a:buChar char="l"/>
            </a:pPr>
            <a:r>
              <a:rPr lang="ja-JP" altLang="en-US" sz="1700" dirty="0" smtClean="0">
                <a:latin typeface="Meiryo UI" panose="020B0604030504040204" pitchFamily="50" charset="-128"/>
                <a:ea typeface="Meiryo UI" panose="020B0604030504040204" pitchFamily="50" charset="-128"/>
              </a:rPr>
              <a:t>令和３年３月に策定した「</a:t>
            </a:r>
            <a:r>
              <a:rPr lang="zh-CN" altLang="en-US" sz="1700" dirty="0">
                <a:latin typeface="Meiryo UI" panose="020B0604030504040204" pitchFamily="50" charset="-128"/>
                <a:ea typeface="Meiryo UI" panose="020B0604030504040204" pitchFamily="50" charset="-128"/>
              </a:rPr>
              <a:t>大阪府地球温暖化対策実行</a:t>
            </a:r>
            <a:r>
              <a:rPr lang="zh-CN" altLang="en-US" sz="1700" dirty="0" smtClean="0">
                <a:latin typeface="Meiryo UI" panose="020B0604030504040204" pitchFamily="50" charset="-128"/>
                <a:ea typeface="Meiryo UI" panose="020B0604030504040204" pitchFamily="50" charset="-128"/>
              </a:rPr>
              <a:t>計画（</a:t>
            </a:r>
            <a:r>
              <a:rPr lang="zh-CN" altLang="en-US" sz="1700" dirty="0">
                <a:latin typeface="Meiryo UI" panose="020B0604030504040204" pitchFamily="50" charset="-128"/>
                <a:ea typeface="Meiryo UI" panose="020B0604030504040204" pitchFamily="50" charset="-128"/>
              </a:rPr>
              <a:t>区域施策編</a:t>
            </a:r>
            <a:r>
              <a:rPr lang="zh-CN" altLang="en-US" sz="1700" dirty="0" smtClean="0">
                <a:latin typeface="Meiryo UI" panose="020B0604030504040204" pitchFamily="50" charset="-128"/>
                <a:ea typeface="Meiryo UI" panose="020B0604030504040204" pitchFamily="50" charset="-128"/>
              </a:rPr>
              <a:t>）</a:t>
            </a:r>
            <a:r>
              <a:rPr lang="ja-JP" altLang="en-US" sz="1700" dirty="0" smtClean="0">
                <a:latin typeface="Meiryo UI" panose="020B0604030504040204" pitchFamily="50" charset="-128"/>
                <a:ea typeface="Meiryo UI" panose="020B0604030504040204" pitchFamily="50" charset="-128"/>
              </a:rPr>
              <a:t>」で</a:t>
            </a:r>
            <a:r>
              <a:rPr lang="ja-JP" altLang="en-US" sz="1700" dirty="0">
                <a:latin typeface="Meiryo UI" panose="020B0604030504040204" pitchFamily="50" charset="-128"/>
                <a:ea typeface="Meiryo UI" panose="020B0604030504040204" pitchFamily="50" charset="-128"/>
              </a:rPr>
              <a:t>は</a:t>
            </a:r>
            <a:r>
              <a:rPr lang="ja-JP" altLang="en-US" sz="1700" dirty="0" smtClean="0">
                <a:latin typeface="Meiryo UI" panose="020B0604030504040204" pitchFamily="50" charset="-128"/>
                <a:ea typeface="Meiryo UI" panose="020B0604030504040204" pitchFamily="50" charset="-128"/>
              </a:rPr>
              <a:t>、</a:t>
            </a:r>
            <a:r>
              <a:rPr lang="en-US" altLang="ja-JP" sz="1700" b="1" dirty="0" smtClean="0">
                <a:latin typeface="Meiryo UI" panose="020B0604030504040204" pitchFamily="50" charset="-128"/>
                <a:ea typeface="Meiryo UI" panose="020B0604030504040204" pitchFamily="50" charset="-128"/>
              </a:rPr>
              <a:t>2030</a:t>
            </a:r>
            <a:r>
              <a:rPr lang="ja-JP" altLang="en-US" sz="1700" b="1" dirty="0" smtClean="0">
                <a:latin typeface="Meiryo UI" panose="020B0604030504040204" pitchFamily="50" charset="-128"/>
                <a:ea typeface="Meiryo UI" panose="020B0604030504040204" pitchFamily="50" charset="-128"/>
              </a:rPr>
              <a:t>年度</a:t>
            </a:r>
            <a:r>
              <a:rPr lang="ja-JP" altLang="en-US" sz="1700" b="1" dirty="0">
                <a:latin typeface="Meiryo UI" panose="020B0604030504040204" pitchFamily="50" charset="-128"/>
                <a:ea typeface="Meiryo UI" panose="020B0604030504040204" pitchFamily="50" charset="-128"/>
              </a:rPr>
              <a:t>の</a:t>
            </a:r>
            <a:r>
              <a:rPr lang="ja-JP" altLang="en-US" sz="1700" b="1" dirty="0" smtClean="0">
                <a:latin typeface="Meiryo UI" panose="020B0604030504040204" pitchFamily="50" charset="-128"/>
                <a:ea typeface="Meiryo UI" panose="020B0604030504040204" pitchFamily="50" charset="-128"/>
              </a:rPr>
              <a:t>府域の温室</a:t>
            </a:r>
            <a:r>
              <a:rPr lang="ja-JP" altLang="en-US" sz="1700" b="1" dirty="0">
                <a:latin typeface="Meiryo UI" panose="020B0604030504040204" pitchFamily="50" charset="-128"/>
                <a:ea typeface="Meiryo UI" panose="020B0604030504040204" pitchFamily="50" charset="-128"/>
              </a:rPr>
              <a:t>効果ガス排出量</a:t>
            </a:r>
            <a:r>
              <a:rPr lang="ja-JP" altLang="en-US" sz="1700" b="1" dirty="0" smtClean="0">
                <a:latin typeface="Meiryo UI" panose="020B0604030504040204" pitchFamily="50" charset="-128"/>
                <a:ea typeface="Meiryo UI" panose="020B0604030504040204" pitchFamily="50" charset="-128"/>
              </a:rPr>
              <a:t>を</a:t>
            </a:r>
            <a:r>
              <a:rPr lang="en-US" altLang="ja-JP" sz="1700" b="1" dirty="0" smtClean="0">
                <a:latin typeface="Meiryo UI" panose="020B0604030504040204" pitchFamily="50" charset="-128"/>
                <a:ea typeface="Meiryo UI" panose="020B0604030504040204" pitchFamily="50" charset="-128"/>
              </a:rPr>
              <a:t>40</a:t>
            </a:r>
            <a:r>
              <a:rPr lang="en-US" altLang="ja-JP" sz="1700" b="1" dirty="0">
                <a:latin typeface="Meiryo UI" panose="020B0604030504040204" pitchFamily="50" charset="-128"/>
                <a:ea typeface="Meiryo UI" panose="020B0604030504040204" pitchFamily="50" charset="-128"/>
              </a:rPr>
              <a:t>%</a:t>
            </a:r>
            <a:r>
              <a:rPr lang="ja-JP" altLang="en-US" sz="1700" b="1" dirty="0" smtClean="0">
                <a:latin typeface="Meiryo UI" panose="020B0604030504040204" pitchFamily="50" charset="-128"/>
                <a:ea typeface="Meiryo UI" panose="020B0604030504040204" pitchFamily="50" charset="-128"/>
              </a:rPr>
              <a:t>削減</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2013</a:t>
            </a:r>
            <a:r>
              <a:rPr lang="ja-JP" altLang="en-US" sz="1200" dirty="0" smtClean="0">
                <a:latin typeface="Meiryo UI" panose="020B0604030504040204" pitchFamily="50" charset="-128"/>
                <a:ea typeface="Meiryo UI" panose="020B0604030504040204" pitchFamily="50" charset="-128"/>
              </a:rPr>
              <a:t>年度比）</a:t>
            </a:r>
            <a:r>
              <a:rPr lang="ja-JP" altLang="en-US" sz="1700" dirty="0" smtClean="0">
                <a:latin typeface="Meiryo UI" panose="020B0604030504040204" pitchFamily="50" charset="-128"/>
                <a:ea typeface="Meiryo UI" panose="020B0604030504040204" pitchFamily="50" charset="-128"/>
              </a:rPr>
              <a:t>する</a:t>
            </a:r>
            <a:r>
              <a:rPr lang="ja-JP" altLang="en-US" sz="1700" dirty="0">
                <a:latin typeface="Meiryo UI" panose="020B0604030504040204" pitchFamily="50" charset="-128"/>
                <a:ea typeface="Meiryo UI" panose="020B0604030504040204" pitchFamily="50" charset="-128"/>
              </a:rPr>
              <a:t>目標を設定</a:t>
            </a:r>
            <a:r>
              <a:rPr lang="ja-JP" altLang="en-US" sz="1700" dirty="0" smtClean="0">
                <a:latin typeface="Meiryo UI" panose="020B0604030504040204" pitchFamily="50" charset="-128"/>
                <a:ea typeface="Meiryo UI" panose="020B0604030504040204" pitchFamily="50" charset="-128"/>
              </a:rPr>
              <a:t>。</a:t>
            </a:r>
            <a:r>
              <a:rPr lang="en-US" altLang="ja-JP" sz="1700" dirty="0" smtClean="0">
                <a:latin typeface="Meiryo UI" panose="020B0604030504040204" pitchFamily="50" charset="-128"/>
                <a:ea typeface="Meiryo UI" panose="020B0604030504040204" pitchFamily="50" charset="-128"/>
              </a:rPr>
              <a:t/>
            </a:r>
            <a:br>
              <a:rPr lang="en-US" altLang="ja-JP" sz="1700" dirty="0" smtClean="0">
                <a:latin typeface="Meiryo UI" panose="020B0604030504040204" pitchFamily="50" charset="-128"/>
                <a:ea typeface="Meiryo UI" panose="020B0604030504040204" pitchFamily="50" charset="-128"/>
              </a:rPr>
            </a:br>
            <a:r>
              <a:rPr lang="ja-JP" altLang="en-US" sz="1700" dirty="0" smtClean="0">
                <a:latin typeface="Meiryo UI" panose="020B0604030504040204" pitchFamily="50" charset="-128"/>
                <a:ea typeface="Meiryo UI" panose="020B0604030504040204" pitchFamily="50" charset="-128"/>
              </a:rPr>
              <a:t>排出量</a:t>
            </a:r>
            <a:r>
              <a:rPr lang="ja-JP" altLang="en-US" sz="1700" dirty="0">
                <a:latin typeface="Meiryo UI" panose="020B0604030504040204" pitchFamily="50" charset="-128"/>
                <a:ea typeface="Meiryo UI" panose="020B0604030504040204" pitchFamily="50" charset="-128"/>
              </a:rPr>
              <a:t>と密接</a:t>
            </a:r>
            <a:r>
              <a:rPr lang="ja-JP" altLang="en-US" sz="1700" dirty="0" smtClean="0">
                <a:latin typeface="Meiryo UI" panose="020B0604030504040204" pitchFamily="50" charset="-128"/>
                <a:ea typeface="Meiryo UI" panose="020B0604030504040204" pitchFamily="50" charset="-128"/>
              </a:rPr>
              <a:t>な</a:t>
            </a:r>
            <a:r>
              <a:rPr lang="ja-JP" altLang="en-US" sz="1700" b="1" dirty="0" smtClean="0">
                <a:solidFill>
                  <a:schemeClr val="accent6">
                    <a:lumMod val="75000"/>
                  </a:schemeClr>
                </a:solidFill>
                <a:latin typeface="Meiryo UI" panose="020B0604030504040204" pitchFamily="50" charset="-128"/>
                <a:ea typeface="Meiryo UI" panose="020B0604030504040204" pitchFamily="50" charset="-128"/>
              </a:rPr>
              <a:t>取組指標</a:t>
            </a:r>
            <a:r>
              <a:rPr lang="ja-JP" altLang="en-US" sz="1700" dirty="0" smtClean="0">
                <a:latin typeface="Meiryo UI" panose="020B0604030504040204" pitchFamily="50" charset="-128"/>
                <a:ea typeface="Meiryo UI" panose="020B0604030504040204" pitchFamily="50" charset="-128"/>
              </a:rPr>
              <a:t>として</a:t>
            </a:r>
            <a:r>
              <a:rPr lang="ja-JP" altLang="en-US" sz="1700" dirty="0" smtClean="0">
                <a:solidFill>
                  <a:srgbClr val="000000"/>
                </a:solidFill>
                <a:latin typeface="Meiryo UI" panose="020B0604030504040204" pitchFamily="50" charset="-128"/>
                <a:ea typeface="Meiryo UI" panose="020B0604030504040204" pitchFamily="50" charset="-128"/>
              </a:rPr>
              <a:t>次</a:t>
            </a:r>
            <a:r>
              <a:rPr lang="ja-JP" altLang="en-US" sz="1700" dirty="0">
                <a:solidFill>
                  <a:srgbClr val="000000"/>
                </a:solidFill>
                <a:latin typeface="Meiryo UI" panose="020B0604030504040204" pitchFamily="50" charset="-128"/>
                <a:ea typeface="Meiryo UI" panose="020B0604030504040204" pitchFamily="50" charset="-128"/>
              </a:rPr>
              <a:t>のとおり</a:t>
            </a:r>
            <a:r>
              <a:rPr lang="ja-JP" altLang="en-US" sz="1700" dirty="0" smtClean="0">
                <a:solidFill>
                  <a:srgbClr val="000000"/>
                </a:solidFill>
                <a:latin typeface="Meiryo UI" panose="020B0604030504040204" pitchFamily="50" charset="-128"/>
                <a:ea typeface="Meiryo UI" panose="020B0604030504040204" pitchFamily="50" charset="-128"/>
              </a:rPr>
              <a:t>設定。</a:t>
            </a:r>
            <a:endParaRPr lang="en-US" altLang="ja-JP" sz="1700" dirty="0" smtClean="0">
              <a:solidFill>
                <a:srgbClr val="000000"/>
              </a:solidFill>
              <a:latin typeface="Meiryo UI" panose="020B0604030504040204" pitchFamily="50" charset="-128"/>
              <a:ea typeface="Meiryo UI" panose="020B0604030504040204" pitchFamily="50" charset="-128"/>
            </a:endParaRPr>
          </a:p>
          <a:p>
            <a:pPr marL="432000" indent="-180000" algn="just">
              <a:lnSpc>
                <a:spcPct val="120000"/>
              </a:lnSpc>
              <a:buClr>
                <a:schemeClr val="accent6">
                  <a:lumMod val="60000"/>
                  <a:lumOff val="40000"/>
                </a:schemeClr>
              </a:buClr>
              <a:buFont typeface="Wingdings" panose="05000000000000000000" pitchFamily="2" charset="2"/>
              <a:buChar char="Ø"/>
            </a:pPr>
            <a:r>
              <a:rPr lang="ja-JP" altLang="en-US" sz="1600" u="sng" dirty="0" smtClean="0">
                <a:solidFill>
                  <a:srgbClr val="000000"/>
                </a:solidFill>
                <a:latin typeface="Meiryo UI" panose="020B0604030504040204" pitchFamily="50" charset="-128"/>
                <a:ea typeface="Meiryo UI" panose="020B0604030504040204" pitchFamily="50" charset="-128"/>
              </a:rPr>
              <a:t>軽自動車</a:t>
            </a:r>
            <a:r>
              <a:rPr lang="ja-JP" altLang="en-US" sz="1600" u="sng" dirty="0">
                <a:solidFill>
                  <a:srgbClr val="000000"/>
                </a:solidFill>
                <a:latin typeface="Meiryo UI" panose="020B0604030504040204" pitchFamily="50" charset="-128"/>
                <a:ea typeface="Meiryo UI" panose="020B0604030504040204" pitchFamily="50" charset="-128"/>
              </a:rPr>
              <a:t>を除く</a:t>
            </a:r>
            <a:r>
              <a:rPr lang="ja-JP" altLang="en-US" sz="1600" dirty="0">
                <a:solidFill>
                  <a:srgbClr val="000000"/>
                </a:solidFill>
                <a:latin typeface="Meiryo UI" panose="020B0604030504040204" pitchFamily="50" charset="-128"/>
                <a:ea typeface="Meiryo UI" panose="020B0604030504040204" pitchFamily="50" charset="-128"/>
              </a:rPr>
              <a:t>乗用車の新車販売に占める</a:t>
            </a:r>
            <a:r>
              <a:rPr lang="ja-JP" altLang="en-US" sz="1600" b="1" dirty="0" smtClean="0">
                <a:solidFill>
                  <a:srgbClr val="000000"/>
                </a:solidFill>
                <a:latin typeface="Meiryo UI" panose="020B0604030504040204" pitchFamily="50" charset="-128"/>
                <a:ea typeface="Meiryo UI" panose="020B0604030504040204" pitchFamily="50" charset="-128"/>
              </a:rPr>
              <a:t>電動車</a:t>
            </a:r>
            <a:r>
              <a:rPr lang="en-US" altLang="ja-JP" sz="1600" b="1" baseline="30000" dirty="0" smtClean="0">
                <a:solidFill>
                  <a:srgbClr val="000000"/>
                </a:solidFill>
                <a:latin typeface="Meiryo UI" panose="020B0604030504040204" pitchFamily="50" charset="-128"/>
                <a:ea typeface="Meiryo UI" panose="020B0604030504040204" pitchFamily="50" charset="-128"/>
              </a:rPr>
              <a:t>※</a:t>
            </a:r>
            <a:r>
              <a:rPr lang="ja-JP" altLang="en-US" sz="1600" b="1" dirty="0" smtClean="0">
                <a:solidFill>
                  <a:srgbClr val="000000"/>
                </a:solidFill>
                <a:latin typeface="Meiryo UI" panose="020B0604030504040204" pitchFamily="50" charset="-128"/>
                <a:ea typeface="Meiryo UI" panose="020B0604030504040204" pitchFamily="50" charset="-128"/>
              </a:rPr>
              <a:t>の割合</a:t>
            </a:r>
            <a:r>
              <a:rPr lang="ja-JP" altLang="en-US" sz="1600" dirty="0" smtClean="0">
                <a:solidFill>
                  <a:srgbClr val="000000"/>
                </a:solidFill>
                <a:latin typeface="Meiryo UI" panose="020B0604030504040204" pitchFamily="50" charset="-128"/>
                <a:ea typeface="Meiryo UI" panose="020B0604030504040204" pitchFamily="50" charset="-128"/>
              </a:rPr>
              <a:t>　</a:t>
            </a:r>
            <a:r>
              <a:rPr lang="en-US" altLang="ja-JP" sz="1600" b="1" dirty="0" smtClean="0">
                <a:solidFill>
                  <a:schemeClr val="accent6">
                    <a:lumMod val="75000"/>
                  </a:schemeClr>
                </a:solidFill>
                <a:latin typeface="Meiryo UI" panose="020B0604030504040204" pitchFamily="50" charset="-128"/>
                <a:ea typeface="Meiryo UI" panose="020B0604030504040204" pitchFamily="50" charset="-128"/>
              </a:rPr>
              <a:t>10</a:t>
            </a:r>
            <a:r>
              <a:rPr lang="ja-JP" altLang="en-US" sz="1600" b="1" dirty="0" smtClean="0">
                <a:solidFill>
                  <a:schemeClr val="accent6">
                    <a:lumMod val="75000"/>
                  </a:schemeClr>
                </a:solidFill>
                <a:latin typeface="Meiryo UI" panose="020B0604030504040204" pitchFamily="50" charset="-128"/>
                <a:ea typeface="Meiryo UI" panose="020B0604030504040204" pitchFamily="50" charset="-128"/>
              </a:rPr>
              <a:t>割</a:t>
            </a:r>
            <a:endParaRPr lang="en-US" altLang="ja-JP" sz="1600" b="1" dirty="0" smtClean="0">
              <a:solidFill>
                <a:schemeClr val="accent6">
                  <a:lumMod val="75000"/>
                </a:schemeClr>
              </a:solidFill>
              <a:latin typeface="Meiryo UI" panose="020B0604030504040204" pitchFamily="50" charset="-128"/>
              <a:ea typeface="Meiryo UI" panose="020B0604030504040204" pitchFamily="50" charset="-128"/>
            </a:endParaRPr>
          </a:p>
          <a:p>
            <a:pPr marL="432000" indent="-180000" algn="just">
              <a:lnSpc>
                <a:spcPct val="120000"/>
              </a:lnSpc>
              <a:buClr>
                <a:schemeClr val="accent6">
                  <a:lumMod val="60000"/>
                  <a:lumOff val="40000"/>
                </a:schemeClr>
              </a:buClr>
              <a:buFont typeface="Wingdings" panose="05000000000000000000" pitchFamily="2" charset="2"/>
              <a:buChar char="Ø"/>
            </a:pPr>
            <a:r>
              <a:rPr lang="ja-JP" altLang="en-US" sz="1600" dirty="0" smtClean="0">
                <a:solidFill>
                  <a:srgbClr val="000000"/>
                </a:solidFill>
                <a:latin typeface="Meiryo UI" panose="020B0604030504040204" pitchFamily="50" charset="-128"/>
                <a:ea typeface="Meiryo UI" panose="020B0604030504040204" pitchFamily="50" charset="-128"/>
              </a:rPr>
              <a:t>乗用車の新車販売に占める</a:t>
            </a:r>
            <a:r>
              <a:rPr lang="ja-JP" altLang="en-US" sz="1600" b="1" dirty="0" smtClean="0">
                <a:solidFill>
                  <a:srgbClr val="000000"/>
                </a:solidFill>
                <a:latin typeface="Meiryo UI" panose="020B0604030504040204" pitchFamily="50" charset="-128"/>
                <a:ea typeface="Meiryo UI" panose="020B0604030504040204" pitchFamily="50" charset="-128"/>
              </a:rPr>
              <a:t>電動車の割合</a:t>
            </a:r>
            <a:r>
              <a:rPr lang="ja-JP" altLang="en-US" sz="1600" dirty="0" smtClean="0">
                <a:solidFill>
                  <a:srgbClr val="000000"/>
                </a:solidFill>
                <a:latin typeface="Meiryo UI" panose="020B0604030504040204" pitchFamily="50" charset="-128"/>
                <a:ea typeface="Meiryo UI" panose="020B0604030504040204" pitchFamily="50" charset="-128"/>
              </a:rPr>
              <a:t>　　　　　　　　　 　 </a:t>
            </a:r>
            <a:r>
              <a:rPr lang="ja-JP" altLang="en-US" sz="1600" dirty="0">
                <a:solidFill>
                  <a:srgbClr val="000000"/>
                </a:solidFill>
                <a:latin typeface="Meiryo UI" panose="020B0604030504040204" pitchFamily="50" charset="-128"/>
                <a:ea typeface="Meiryo UI" panose="020B0604030504040204" pitchFamily="50" charset="-128"/>
              </a:rPr>
              <a:t>　</a:t>
            </a:r>
            <a:r>
              <a:rPr lang="ja-JP" altLang="en-US" sz="1600" b="1" dirty="0" smtClean="0">
                <a:solidFill>
                  <a:schemeClr val="accent6">
                    <a:lumMod val="75000"/>
                  </a:schemeClr>
                </a:solidFill>
                <a:latin typeface="Meiryo UI" panose="020B0604030504040204" pitchFamily="50" charset="-128"/>
                <a:ea typeface="Meiryo UI" panose="020B0604030504040204" pitchFamily="50" charset="-128"/>
              </a:rPr>
              <a:t>９割</a:t>
            </a:r>
            <a:endParaRPr lang="en-US" altLang="ja-JP" sz="1600" b="1" dirty="0" smtClean="0">
              <a:solidFill>
                <a:schemeClr val="accent6">
                  <a:lumMod val="75000"/>
                </a:schemeClr>
              </a:solidFill>
              <a:latin typeface="Meiryo UI" panose="020B0604030504040204" pitchFamily="50" charset="-128"/>
              <a:ea typeface="Meiryo UI" panose="020B0604030504040204" pitchFamily="50" charset="-128"/>
            </a:endParaRPr>
          </a:p>
          <a:p>
            <a:pPr marL="432000" indent="-180000" algn="just">
              <a:lnSpc>
                <a:spcPct val="120000"/>
              </a:lnSpc>
              <a:buClr>
                <a:schemeClr val="accent6">
                  <a:lumMod val="60000"/>
                  <a:lumOff val="40000"/>
                </a:schemeClr>
              </a:buClr>
              <a:buFont typeface="Wingdings" panose="05000000000000000000" pitchFamily="2" charset="2"/>
              <a:buChar char="Ø"/>
            </a:pPr>
            <a:r>
              <a:rPr lang="ja-JP" altLang="en-US" sz="1600" dirty="0" smtClean="0">
                <a:solidFill>
                  <a:srgbClr val="000000"/>
                </a:solidFill>
                <a:latin typeface="Meiryo UI" panose="020B0604030504040204" pitchFamily="50" charset="-128"/>
                <a:ea typeface="Meiryo UI" panose="020B0604030504040204" pitchFamily="50" charset="-128"/>
              </a:rPr>
              <a:t>乗用車</a:t>
            </a:r>
            <a:r>
              <a:rPr lang="ja-JP" altLang="en-US" sz="1600" dirty="0">
                <a:solidFill>
                  <a:srgbClr val="000000"/>
                </a:solidFill>
                <a:latin typeface="Meiryo UI" panose="020B0604030504040204" pitchFamily="50" charset="-128"/>
                <a:ea typeface="Meiryo UI" panose="020B0604030504040204" pitchFamily="50" charset="-128"/>
              </a:rPr>
              <a:t>の新車販売に</a:t>
            </a:r>
            <a:r>
              <a:rPr lang="ja-JP" altLang="en-US" sz="1600" dirty="0" smtClean="0">
                <a:solidFill>
                  <a:srgbClr val="000000"/>
                </a:solidFill>
                <a:latin typeface="Meiryo UI" panose="020B0604030504040204" pitchFamily="50" charset="-128"/>
                <a:ea typeface="Meiryo UI" panose="020B0604030504040204" pitchFamily="50" charset="-128"/>
              </a:rPr>
              <a:t>占める</a:t>
            </a:r>
            <a:r>
              <a:rPr lang="ja-JP" altLang="en-US" sz="1600" b="1" dirty="0" smtClean="0">
                <a:solidFill>
                  <a:srgbClr val="000000"/>
                </a:solidFill>
                <a:latin typeface="Meiryo UI" panose="020B0604030504040204" pitchFamily="50" charset="-128"/>
                <a:ea typeface="Meiryo UI" panose="020B0604030504040204" pitchFamily="50" charset="-128"/>
              </a:rPr>
              <a:t>ゼロエミッション車の割合</a:t>
            </a:r>
            <a:r>
              <a:rPr lang="ja-JP" altLang="en-US" sz="1600" dirty="0" smtClean="0">
                <a:solidFill>
                  <a:srgbClr val="000000"/>
                </a:solidFill>
                <a:latin typeface="Meiryo UI" panose="020B0604030504040204" pitchFamily="50" charset="-128"/>
                <a:ea typeface="Meiryo UI" panose="020B0604030504040204" pitchFamily="50" charset="-128"/>
              </a:rPr>
              <a:t>　　　　    </a:t>
            </a:r>
            <a:r>
              <a:rPr lang="ja-JP" altLang="en-US" sz="1600" b="1" dirty="0" smtClean="0">
                <a:solidFill>
                  <a:schemeClr val="accent6">
                    <a:lumMod val="75000"/>
                  </a:schemeClr>
                </a:solidFill>
                <a:latin typeface="Meiryo UI" panose="020B0604030504040204" pitchFamily="50" charset="-128"/>
                <a:ea typeface="Meiryo UI" panose="020B0604030504040204" pitchFamily="50" charset="-128"/>
              </a:rPr>
              <a:t>４割</a:t>
            </a:r>
            <a:endParaRPr lang="en-US" altLang="ja-JP" sz="1600" b="1" dirty="0">
              <a:solidFill>
                <a:schemeClr val="accent6">
                  <a:lumMod val="75000"/>
                </a:schemeClr>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53165138-EE1E-475E-ACAA-B9B1FD845A05}"/>
              </a:ext>
            </a:extLst>
          </p:cNvPr>
          <p:cNvSpPr txBox="1"/>
          <p:nvPr/>
        </p:nvSpPr>
        <p:spPr>
          <a:xfrm>
            <a:off x="0" y="3356992"/>
            <a:ext cx="3923928" cy="461665"/>
          </a:xfrm>
          <a:prstGeom prst="rect">
            <a:avLst/>
          </a:prstGeom>
          <a:solidFill>
            <a:schemeClr val="bg1"/>
          </a:solidFill>
        </p:spPr>
        <p:txBody>
          <a:bodyPr wrap="square" lIns="180000" rtlCol="0">
            <a:spAutoFit/>
          </a:bodyPr>
          <a:lstStyle/>
          <a:p>
            <a:r>
              <a:rPr kumimoji="1" lang="ja-JP" altLang="en-US" sz="2400" b="1" dirty="0" smtClean="0">
                <a:solidFill>
                  <a:schemeClr val="accent3">
                    <a:lumMod val="50000"/>
                  </a:schemeClr>
                </a:solidFill>
                <a:latin typeface="Meiryo UI" panose="020B0604030504040204" pitchFamily="50" charset="-128"/>
                <a:ea typeface="Meiryo UI" panose="020B0604030504040204" pitchFamily="50" charset="-128"/>
              </a:rPr>
              <a:t>普及促進の基本的な考え方</a:t>
            </a:r>
            <a:endParaRPr kumimoji="1" lang="ja-JP" altLang="en-US" sz="2400" b="1" dirty="0">
              <a:solidFill>
                <a:schemeClr val="accent3">
                  <a:lumMod val="50000"/>
                </a:schemeClr>
              </a:solidFill>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53165138-EE1E-475E-ACAA-B9B1FD845A05}"/>
              </a:ext>
            </a:extLst>
          </p:cNvPr>
          <p:cNvSpPr txBox="1"/>
          <p:nvPr/>
        </p:nvSpPr>
        <p:spPr>
          <a:xfrm>
            <a:off x="0" y="620688"/>
            <a:ext cx="3059832" cy="461665"/>
          </a:xfrm>
          <a:prstGeom prst="rect">
            <a:avLst/>
          </a:prstGeom>
          <a:solidFill>
            <a:schemeClr val="bg1"/>
          </a:solidFill>
        </p:spPr>
        <p:txBody>
          <a:bodyPr wrap="square" lIns="180000" rtlCol="0">
            <a:spAutoFit/>
          </a:bodyPr>
          <a:lstStyle/>
          <a:p>
            <a:r>
              <a:rPr kumimoji="1" lang="ja-JP" altLang="en-US" sz="2400" b="1" dirty="0" smtClean="0">
                <a:solidFill>
                  <a:schemeClr val="accent6">
                    <a:lumMod val="50000"/>
                  </a:schemeClr>
                </a:solidFill>
                <a:latin typeface="Meiryo UI" panose="020B0604030504040204" pitchFamily="50" charset="-128"/>
                <a:ea typeface="Meiryo UI" panose="020B0604030504040204" pitchFamily="50" charset="-128"/>
              </a:rPr>
              <a:t>実行計画の</a:t>
            </a:r>
            <a:r>
              <a:rPr lang="ja-JP" altLang="en-US" sz="2400" b="1" dirty="0" smtClean="0">
                <a:solidFill>
                  <a:schemeClr val="accent6">
                    <a:lumMod val="50000"/>
                  </a:schemeClr>
                </a:solidFill>
                <a:latin typeface="Meiryo UI" panose="020B0604030504040204" pitchFamily="50" charset="-128"/>
                <a:ea typeface="Meiryo UI" panose="020B0604030504040204" pitchFamily="50" charset="-128"/>
              </a:rPr>
              <a:t>取組</a:t>
            </a:r>
            <a:r>
              <a:rPr lang="ja-JP" altLang="en-US" sz="2400" b="1" dirty="0">
                <a:solidFill>
                  <a:schemeClr val="accent6">
                    <a:lumMod val="50000"/>
                  </a:schemeClr>
                </a:solidFill>
                <a:latin typeface="Meiryo UI" panose="020B0604030504040204" pitchFamily="50" charset="-128"/>
                <a:ea typeface="Meiryo UI" panose="020B0604030504040204" pitchFamily="50" charset="-128"/>
              </a:rPr>
              <a:t>指標</a:t>
            </a:r>
            <a:endParaRPr kumimoji="1" lang="ja-JP" altLang="en-US" sz="2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205ADA67-4846-43C3-86F6-C819C8782F8E}"/>
              </a:ext>
            </a:extLst>
          </p:cNvPr>
          <p:cNvSpPr txBox="1"/>
          <p:nvPr/>
        </p:nvSpPr>
        <p:spPr>
          <a:xfrm>
            <a:off x="2555776" y="2924944"/>
            <a:ext cx="6442005" cy="253916"/>
          </a:xfrm>
          <a:prstGeom prst="rect">
            <a:avLst/>
          </a:prstGeom>
          <a:noFill/>
        </p:spPr>
        <p:txBody>
          <a:bodyPr wrap="square">
            <a:spAutoFit/>
          </a:bodyPr>
          <a:lstStyle/>
          <a:p>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電動車と</a:t>
            </a:r>
            <a:r>
              <a:rPr lang="ja-JP" altLang="en-US" sz="1050" dirty="0">
                <a:latin typeface="Meiryo UI" panose="020B0604030504040204" pitchFamily="50" charset="-128"/>
                <a:ea typeface="Meiryo UI" panose="020B0604030504040204" pitchFamily="50" charset="-128"/>
              </a:rPr>
              <a:t>は、電気</a:t>
            </a:r>
            <a:r>
              <a:rPr lang="ja-JP" altLang="en-US" sz="1050" dirty="0" smtClean="0">
                <a:latin typeface="Meiryo UI" panose="020B0604030504040204" pitchFamily="50" charset="-128"/>
                <a:ea typeface="Meiryo UI" panose="020B0604030504040204" pitchFamily="50" charset="-128"/>
              </a:rPr>
              <a:t>自動車</a:t>
            </a:r>
            <a:r>
              <a:rPr lang="en-US" altLang="ja-JP" sz="1050" dirty="0" smtClean="0">
                <a:latin typeface="Meiryo UI" panose="020B0604030504040204" pitchFamily="50" charset="-128"/>
                <a:ea typeface="Meiryo UI" panose="020B0604030504040204" pitchFamily="50" charset="-128"/>
              </a:rPr>
              <a:t>(EV)</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プラグインハイブリッド車</a:t>
            </a:r>
            <a:r>
              <a:rPr lang="en-US" altLang="ja-JP" sz="1050" dirty="0" smtClean="0">
                <a:latin typeface="Meiryo UI" panose="020B0604030504040204" pitchFamily="50" charset="-128"/>
                <a:ea typeface="Meiryo UI" panose="020B0604030504040204" pitchFamily="50" charset="-128"/>
              </a:rPr>
              <a:t>(PHV)</a:t>
            </a:r>
            <a:r>
              <a:rPr lang="ja-JP" altLang="en-US" sz="1050" dirty="0" err="1">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ハイブリッド車</a:t>
            </a:r>
            <a:r>
              <a:rPr lang="en-US" altLang="ja-JP" sz="1050" dirty="0" smtClean="0">
                <a:latin typeface="Meiryo UI" panose="020B0604030504040204" pitchFamily="50" charset="-128"/>
                <a:ea typeface="Meiryo UI" panose="020B0604030504040204" pitchFamily="50" charset="-128"/>
              </a:rPr>
              <a:t>(HV</a:t>
            </a:r>
            <a:r>
              <a:rPr lang="en-US" altLang="ja-JP" sz="1050" dirty="0">
                <a:latin typeface="Meiryo UI" panose="020B0604030504040204" pitchFamily="50" charset="-128"/>
                <a:ea typeface="Meiryo UI" panose="020B0604030504040204" pitchFamily="50" charset="-128"/>
              </a:rPr>
              <a:t>)</a:t>
            </a:r>
            <a:r>
              <a:rPr lang="ja-JP" altLang="en-US" sz="1050" dirty="0" err="1">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燃料電池</a:t>
            </a:r>
            <a:r>
              <a:rPr lang="ja-JP" altLang="en-US" sz="1050" dirty="0" smtClean="0">
                <a:latin typeface="Meiryo UI" panose="020B0604030504040204" pitchFamily="50" charset="-128"/>
                <a:ea typeface="Meiryo UI" panose="020B0604030504040204" pitchFamily="50" charset="-128"/>
              </a:rPr>
              <a:t>自動車</a:t>
            </a:r>
            <a:r>
              <a:rPr lang="en-US" altLang="ja-JP" sz="1050" dirty="0" smtClean="0">
                <a:latin typeface="Meiryo UI" panose="020B0604030504040204" pitchFamily="50" charset="-128"/>
                <a:ea typeface="Meiryo UI" panose="020B0604030504040204" pitchFamily="50" charset="-128"/>
              </a:rPr>
              <a:t>(FCV)</a:t>
            </a:r>
            <a:r>
              <a:rPr lang="ja-JP" altLang="en-US" sz="1050" dirty="0" smtClean="0">
                <a:latin typeface="Meiryo UI" panose="020B0604030504040204" pitchFamily="50" charset="-128"/>
                <a:ea typeface="Meiryo UI" panose="020B0604030504040204" pitchFamily="50" charset="-128"/>
              </a:rPr>
              <a:t>のこと</a:t>
            </a:r>
            <a:endParaRPr lang="ja-JP" altLang="en-US"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38848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DA1747-7AE3-4485-B1CC-5CDDF653E874}" type="slidenum">
              <a:rPr kumimoji="1" lang="ja-JP" altLang="en-US" smtClean="0"/>
              <a:t>2</a:t>
            </a:fld>
            <a:endParaRPr kumimoji="1" lang="ja-JP" altLang="en-US"/>
          </a:p>
        </p:txBody>
      </p:sp>
      <p:sp>
        <p:nvSpPr>
          <p:cNvPr id="5" name="テキスト ボックス 4">
            <a:extLst>
              <a:ext uri="{FF2B5EF4-FFF2-40B4-BE49-F238E27FC236}">
                <a16:creationId xmlns:a16="http://schemas.microsoft.com/office/drawing/2014/main" id="{53165138-EE1E-475E-ACAA-B9B1FD845A05}"/>
              </a:ext>
            </a:extLst>
          </p:cNvPr>
          <p:cNvSpPr txBox="1"/>
          <p:nvPr/>
        </p:nvSpPr>
        <p:spPr>
          <a:xfrm>
            <a:off x="395536" y="908720"/>
            <a:ext cx="5400600" cy="461665"/>
          </a:xfrm>
          <a:prstGeom prst="rect">
            <a:avLst/>
          </a:prstGeom>
          <a:solidFill>
            <a:schemeClr val="bg1"/>
          </a:solidFill>
        </p:spPr>
        <p:txBody>
          <a:bodyPr wrap="square" lIns="180000" rtlCol="0">
            <a:spAutoFit/>
          </a:bodyPr>
          <a:lstStyle/>
          <a:p>
            <a:r>
              <a:rPr kumimoji="1" lang="ja-JP" altLang="en-US" sz="2400" b="1" dirty="0" smtClean="0">
                <a:solidFill>
                  <a:schemeClr val="accent3">
                    <a:lumMod val="50000"/>
                  </a:schemeClr>
                </a:solidFill>
                <a:latin typeface="Meiryo UI" panose="020B0604030504040204" pitchFamily="50" charset="-128"/>
                <a:ea typeface="Meiryo UI" panose="020B0604030504040204" pitchFamily="50" charset="-128"/>
              </a:rPr>
              <a:t>普及促進のための具体的な方策</a:t>
            </a:r>
            <a:endParaRPr kumimoji="1" lang="ja-JP" altLang="en-US" sz="2400" b="1" dirty="0">
              <a:solidFill>
                <a:schemeClr val="accent3">
                  <a:lumMod val="50000"/>
                </a:schemeClr>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8A16784B-6AED-4392-9DF7-AC3BF9776256}"/>
              </a:ext>
            </a:extLst>
          </p:cNvPr>
          <p:cNvSpPr txBox="1"/>
          <p:nvPr/>
        </p:nvSpPr>
        <p:spPr>
          <a:xfrm>
            <a:off x="0" y="-13648"/>
            <a:ext cx="7058147" cy="400110"/>
          </a:xfrm>
          <a:prstGeom prst="rect">
            <a:avLst/>
          </a:prstGeom>
          <a:noFill/>
        </p:spPr>
        <p:txBody>
          <a:bodyPr wrap="square" rtlCol="0">
            <a:spAutoFit/>
          </a:bodyPr>
          <a:lstStyle/>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　電動車の普及促進にあたっての基本的な</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考え方</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a:extLst>
              <a:ext uri="{FF2B5EF4-FFF2-40B4-BE49-F238E27FC236}">
                <a16:creationId xmlns:a16="http://schemas.microsoft.com/office/drawing/2014/main" id="{503D3921-BF24-435A-94AD-80BD122F7B17}"/>
              </a:ext>
            </a:extLst>
          </p:cNvPr>
          <p:cNvSpPr txBox="1"/>
          <p:nvPr/>
        </p:nvSpPr>
        <p:spPr>
          <a:xfrm>
            <a:off x="971600" y="1671091"/>
            <a:ext cx="7488832" cy="2266944"/>
          </a:xfrm>
          <a:prstGeom prst="rect">
            <a:avLst/>
          </a:prstGeom>
          <a:noFill/>
          <a:ln w="28575">
            <a:solidFill>
              <a:schemeClr val="bg1">
                <a:lumMod val="65000"/>
              </a:schemeClr>
            </a:solidFill>
            <a:prstDash val="sysDash"/>
          </a:ln>
        </p:spPr>
        <p:txBody>
          <a:bodyPr wrap="square" bIns="180000" rtlCol="0">
            <a:spAutoFit/>
          </a:bodyPr>
          <a:lstStyle/>
          <a:p>
            <a:pPr>
              <a:spcAft>
                <a:spcPts val="300"/>
              </a:spcAft>
            </a:pPr>
            <a:endParaRPr lang="en-US" altLang="ja-JP" sz="2000" dirty="0" smtClean="0">
              <a:latin typeface="Meiryo UI" panose="020B0604030504040204" pitchFamily="50" charset="-128"/>
              <a:ea typeface="Meiryo UI" panose="020B0604030504040204" pitchFamily="50" charset="-128"/>
            </a:endParaRPr>
          </a:p>
          <a:p>
            <a:pPr>
              <a:spcAft>
                <a:spcPts val="300"/>
              </a:spcAft>
            </a:pPr>
            <a:r>
              <a:rPr lang="ja-JP" altLang="en-US" sz="2000" dirty="0" smtClean="0">
                <a:latin typeface="Meiryo UI" panose="020B0604030504040204" pitchFamily="50" charset="-128"/>
                <a:ea typeface="Meiryo UI" panose="020B0604030504040204" pitchFamily="50" charset="-128"/>
              </a:rPr>
              <a:t>　①自動車</a:t>
            </a:r>
            <a:r>
              <a:rPr lang="ja-JP" altLang="en-US" sz="2000" dirty="0">
                <a:latin typeface="Meiryo UI" panose="020B0604030504040204" pitchFamily="50" charset="-128"/>
                <a:ea typeface="Meiryo UI" panose="020B0604030504040204" pitchFamily="50" charset="-128"/>
              </a:rPr>
              <a:t>販売事</a:t>
            </a:r>
            <a:r>
              <a:rPr lang="ja-JP" altLang="en-US" sz="2000" dirty="0" smtClean="0">
                <a:latin typeface="Meiryo UI" panose="020B0604030504040204" pitchFamily="50" charset="-128"/>
                <a:ea typeface="Meiryo UI" panose="020B0604030504040204" pitchFamily="50" charset="-128"/>
              </a:rPr>
              <a:t>業者</a:t>
            </a:r>
            <a:r>
              <a:rPr lang="en-US" altLang="ja-JP" sz="2000" dirty="0" smtClean="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ディーラー</a:t>
            </a:r>
            <a:r>
              <a:rPr lang="en-US" altLang="ja-JP" sz="2000" dirty="0" smtClean="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に</a:t>
            </a:r>
            <a:r>
              <a:rPr lang="ja-JP" altLang="en-US" sz="2000" dirty="0">
                <a:latin typeface="Meiryo UI" panose="020B0604030504040204" pitchFamily="50" charset="-128"/>
                <a:ea typeface="Meiryo UI" panose="020B0604030504040204" pitchFamily="50" charset="-128"/>
              </a:rPr>
              <a:t>よる普及促進</a:t>
            </a:r>
          </a:p>
          <a:p>
            <a:pPr>
              <a:spcAft>
                <a:spcPts val="300"/>
              </a:spcAft>
            </a:pPr>
            <a:r>
              <a:rPr lang="ja-JP" altLang="en-US" sz="2000" dirty="0">
                <a:latin typeface="Meiryo UI" panose="020B0604030504040204" pitchFamily="50" charset="-128"/>
                <a:ea typeface="Meiryo UI" panose="020B0604030504040204" pitchFamily="50" charset="-128"/>
              </a:rPr>
              <a:t>　②</a:t>
            </a:r>
            <a:r>
              <a:rPr lang="ja-JP" altLang="en-US" dirty="0">
                <a:latin typeface="Meiryo UI" panose="020B0604030504040204" pitchFamily="50" charset="-128"/>
                <a:ea typeface="Meiryo UI" panose="020B0604030504040204" pitchFamily="50" charset="-128"/>
              </a:rPr>
              <a:t>エネルギー多量消費事業者・自動車使用事業者における導入・利用の</a:t>
            </a:r>
            <a:r>
              <a:rPr lang="ja-JP" altLang="en-US" dirty="0" smtClean="0">
                <a:latin typeface="Meiryo UI" panose="020B0604030504040204" pitchFamily="50" charset="-128"/>
                <a:ea typeface="Meiryo UI" panose="020B0604030504040204" pitchFamily="50" charset="-128"/>
              </a:rPr>
              <a:t>促進</a:t>
            </a:r>
            <a:endParaRPr lang="en-US" altLang="ja-JP" dirty="0" smtClean="0">
              <a:latin typeface="Meiryo UI" panose="020B0604030504040204" pitchFamily="50" charset="-128"/>
              <a:ea typeface="Meiryo UI" panose="020B0604030504040204" pitchFamily="50" charset="-128"/>
            </a:endParaRPr>
          </a:p>
          <a:p>
            <a:pPr>
              <a:spcAft>
                <a:spcPts val="300"/>
              </a:spcAft>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③レンタカー</a:t>
            </a:r>
            <a:r>
              <a:rPr lang="ja-JP" altLang="en-US" sz="2000" dirty="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カーシェア事</a:t>
            </a:r>
            <a:r>
              <a:rPr lang="ja-JP" altLang="en-US" sz="2000" dirty="0">
                <a:latin typeface="Meiryo UI" panose="020B0604030504040204" pitchFamily="50" charset="-128"/>
                <a:ea typeface="Meiryo UI" panose="020B0604030504040204" pitchFamily="50" charset="-128"/>
              </a:rPr>
              <a:t>業者による導入の</a:t>
            </a:r>
            <a:r>
              <a:rPr lang="ja-JP" altLang="en-US" sz="2000" dirty="0" smtClean="0">
                <a:latin typeface="Meiryo UI" panose="020B0604030504040204" pitchFamily="50" charset="-128"/>
                <a:ea typeface="Meiryo UI" panose="020B0604030504040204" pitchFamily="50" charset="-128"/>
              </a:rPr>
              <a:t>促進</a:t>
            </a:r>
            <a:endParaRPr lang="ja-JP" altLang="en-US" sz="2000" dirty="0">
              <a:latin typeface="Meiryo UI" panose="020B0604030504040204" pitchFamily="50" charset="-128"/>
              <a:ea typeface="Meiryo UI" panose="020B0604030504040204" pitchFamily="50" charset="-128"/>
            </a:endParaRPr>
          </a:p>
          <a:p>
            <a:pPr>
              <a:spcAft>
                <a:spcPts val="300"/>
              </a:spcAft>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④府民に</a:t>
            </a:r>
            <a:r>
              <a:rPr lang="ja-JP" altLang="en-US" sz="2000" dirty="0">
                <a:latin typeface="Meiryo UI" panose="020B0604030504040204" pitchFamily="50" charset="-128"/>
                <a:ea typeface="Meiryo UI" panose="020B0604030504040204" pitchFamily="50" charset="-128"/>
              </a:rPr>
              <a:t>よる導入・利用の</a:t>
            </a:r>
            <a:r>
              <a:rPr lang="ja-JP" altLang="en-US" sz="2000" dirty="0" smtClean="0">
                <a:latin typeface="Meiryo UI" panose="020B0604030504040204" pitchFamily="50" charset="-128"/>
                <a:ea typeface="Meiryo UI" panose="020B0604030504040204" pitchFamily="50" charset="-128"/>
              </a:rPr>
              <a:t>促進</a:t>
            </a:r>
            <a:endParaRPr lang="en-US" altLang="ja-JP" sz="2000" dirty="0" smtClean="0">
              <a:latin typeface="Meiryo UI" panose="020B0604030504040204" pitchFamily="50" charset="-128"/>
              <a:ea typeface="Meiryo UI" panose="020B0604030504040204" pitchFamily="50" charset="-128"/>
            </a:endParaRPr>
          </a:p>
          <a:p>
            <a:pPr>
              <a:spcAft>
                <a:spcPts val="300"/>
              </a:spcAft>
            </a:pPr>
            <a:r>
              <a:rPr lang="ja-JP" altLang="en-US" sz="2000" dirty="0" smtClean="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⑤普及促進のためのその他</a:t>
            </a:r>
            <a:r>
              <a:rPr lang="ja-JP" altLang="en-US" sz="2000" dirty="0" smtClean="0">
                <a:latin typeface="Meiryo UI" panose="020B0604030504040204" pitchFamily="50" charset="-128"/>
                <a:ea typeface="Meiryo UI" panose="020B0604030504040204" pitchFamily="50" charset="-128"/>
              </a:rPr>
              <a:t>の取組み</a:t>
            </a:r>
            <a:endParaRPr lang="ja-JP" altLang="en-US" sz="2000"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503D3921-BF24-435A-94AD-80BD122F7B17}"/>
              </a:ext>
            </a:extLst>
          </p:cNvPr>
          <p:cNvSpPr txBox="1"/>
          <p:nvPr/>
        </p:nvSpPr>
        <p:spPr>
          <a:xfrm>
            <a:off x="971600" y="4438417"/>
            <a:ext cx="7488832" cy="1574447"/>
          </a:xfrm>
          <a:prstGeom prst="rect">
            <a:avLst/>
          </a:prstGeom>
          <a:noFill/>
          <a:ln w="28575">
            <a:solidFill>
              <a:schemeClr val="bg1">
                <a:lumMod val="65000"/>
              </a:schemeClr>
            </a:solidFill>
            <a:prstDash val="sysDash"/>
          </a:ln>
        </p:spPr>
        <p:txBody>
          <a:bodyPr wrap="square" bIns="180000" rtlCol="0">
            <a:spAutoFit/>
          </a:bodyPr>
          <a:lstStyle/>
          <a:p>
            <a:pPr>
              <a:spcAft>
                <a:spcPts val="300"/>
              </a:spcAft>
            </a:pPr>
            <a:endParaRPr lang="en-US" altLang="ja-JP" sz="2000" b="1" dirty="0" smtClean="0">
              <a:latin typeface="Meiryo UI" panose="020B0604030504040204" pitchFamily="50" charset="-128"/>
              <a:ea typeface="Meiryo UI" panose="020B0604030504040204" pitchFamily="50" charset="-128"/>
            </a:endParaRPr>
          </a:p>
          <a:p>
            <a:pPr>
              <a:spcAft>
                <a:spcPts val="300"/>
              </a:spcAft>
            </a:pPr>
            <a:r>
              <a:rPr lang="ja-JP" altLang="en-US" sz="2000" b="1" dirty="0">
                <a:latin typeface="Meiryo UI" panose="020B0604030504040204" pitchFamily="50" charset="-128"/>
                <a:ea typeface="Meiryo UI" panose="020B0604030504040204" pitchFamily="50" charset="-128"/>
              </a:rPr>
              <a:t>　　</a:t>
            </a:r>
            <a:r>
              <a:rPr lang="ja-JP" altLang="en-US" sz="2000" dirty="0">
                <a:solidFill>
                  <a:prstClr val="black"/>
                </a:solidFill>
                <a:latin typeface="Meiryo UI" panose="020B0604030504040204" pitchFamily="50" charset="-128"/>
                <a:ea typeface="Meiryo UI" panose="020B0604030504040204" pitchFamily="50" charset="-128"/>
              </a:rPr>
              <a:t>①</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プライベート</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利用における充電インフラ整備の促進</a:t>
            </a:r>
            <a:endParaRPr lang="en-US" altLang="ja-JP" sz="2000" dirty="0" smtClean="0">
              <a:latin typeface="Meiryo UI" panose="020B0604030504040204" pitchFamily="50" charset="-128"/>
              <a:ea typeface="Meiryo UI" panose="020B0604030504040204" pitchFamily="50" charset="-128"/>
            </a:endParaRPr>
          </a:p>
          <a:p>
            <a:pPr>
              <a:spcAft>
                <a:spcPts val="300"/>
              </a:spcAft>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②パブリック利用における</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充電インフラ整備の促進</a:t>
            </a:r>
            <a:endPar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Aft>
                <a:spcPts val="300"/>
              </a:spcAft>
            </a:pPr>
            <a:r>
              <a:rPr lang="ja-JP" altLang="en-US" sz="2000" dirty="0" smtClean="0">
                <a:latin typeface="Meiryo UI" panose="020B0604030504040204" pitchFamily="50" charset="-128"/>
                <a:ea typeface="Meiryo UI" panose="020B0604030504040204" pitchFamily="50" charset="-128"/>
              </a:rPr>
              <a:t>　　③水素インフラ整備の促進</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id="{503D3921-BF24-435A-94AD-80BD122F7B17}"/>
              </a:ext>
            </a:extLst>
          </p:cNvPr>
          <p:cNvSpPr txBox="1"/>
          <p:nvPr/>
        </p:nvSpPr>
        <p:spPr>
          <a:xfrm>
            <a:off x="755576" y="1484784"/>
            <a:ext cx="3672408" cy="430887"/>
          </a:xfrm>
          <a:prstGeom prst="rect">
            <a:avLst/>
          </a:prstGeom>
          <a:solidFill>
            <a:schemeClr val="bg1"/>
          </a:solidFill>
        </p:spPr>
        <p:txBody>
          <a:bodyPr wrap="square" rtlCol="0">
            <a:spAutoFit/>
          </a:bodyPr>
          <a:lstStyle/>
          <a:p>
            <a:pPr>
              <a:spcAft>
                <a:spcPts val="300"/>
              </a:spcAft>
            </a:pPr>
            <a:r>
              <a:rPr lang="ja-JP" altLang="en-US" sz="2200" b="1" dirty="0" smtClean="0">
                <a:latin typeface="Meiryo UI" panose="020B0604030504040204" pitchFamily="50" charset="-128"/>
                <a:ea typeface="Meiryo UI" panose="020B0604030504040204" pitchFamily="50" charset="-128"/>
              </a:rPr>
              <a:t>普及</a:t>
            </a:r>
            <a:r>
              <a:rPr lang="ja-JP" altLang="en-US" sz="2200" b="1" dirty="0">
                <a:latin typeface="Meiryo UI" panose="020B0604030504040204" pitchFamily="50" charset="-128"/>
                <a:ea typeface="Meiryo UI" panose="020B0604030504040204" pitchFamily="50" charset="-128"/>
              </a:rPr>
              <a:t>促進に向けた施策・</a:t>
            </a:r>
            <a:r>
              <a:rPr lang="ja-JP" altLang="en-US" sz="2200" b="1" dirty="0" smtClean="0">
                <a:latin typeface="Meiryo UI" panose="020B0604030504040204" pitchFamily="50" charset="-128"/>
                <a:ea typeface="Meiryo UI" panose="020B0604030504040204" pitchFamily="50" charset="-128"/>
              </a:rPr>
              <a:t>制度</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755576" y="4221088"/>
            <a:ext cx="3816424" cy="461665"/>
          </a:xfrm>
          <a:prstGeom prst="rect">
            <a:avLst/>
          </a:prstGeom>
          <a:solidFill>
            <a:schemeClr val="bg1"/>
          </a:solidFill>
        </p:spPr>
        <p:txBody>
          <a:bodyPr wrap="square">
            <a:spAutoFit/>
          </a:bodyPr>
          <a:lstStyle/>
          <a:p>
            <a:pPr>
              <a:spcAft>
                <a:spcPts val="300"/>
              </a:spcAft>
            </a:pPr>
            <a:r>
              <a:rPr lang="ja-JP" altLang="en-US" sz="2400" b="1" dirty="0">
                <a:latin typeface="Meiryo UI" panose="020B0604030504040204" pitchFamily="50" charset="-128"/>
                <a:ea typeface="Meiryo UI" panose="020B0604030504040204" pitchFamily="50" charset="-128"/>
              </a:rPr>
              <a:t>インフラの</a:t>
            </a:r>
            <a:r>
              <a:rPr lang="ja-JP" altLang="en-US" sz="2400" b="1" dirty="0" smtClean="0">
                <a:latin typeface="Meiryo UI" panose="020B0604030504040204" pitchFamily="50" charset="-128"/>
                <a:ea typeface="Meiryo UI" panose="020B0604030504040204" pitchFamily="50" charset="-128"/>
              </a:rPr>
              <a:t>整備</a:t>
            </a:r>
            <a:r>
              <a:rPr lang="ja-JP" altLang="en-US" sz="1600" dirty="0" smtClean="0">
                <a:latin typeface="Meiryo UI" panose="020B0604030504040204" pitchFamily="50" charset="-128"/>
                <a:ea typeface="Meiryo UI" panose="020B0604030504040204" pitchFamily="50" charset="-128"/>
              </a:rPr>
              <a:t>（次回部会で検討）</a:t>
            </a:r>
            <a:endParaRPr lang="en-US" altLang="ja-JP"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825278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DA1747-7AE3-4485-B1CC-5CDDF653E874}" type="slidenum">
              <a:rPr kumimoji="1" lang="ja-JP" altLang="en-US" smtClean="0"/>
              <a:t>3</a:t>
            </a:fld>
            <a:endParaRPr kumimoji="1" lang="ja-JP" altLang="en-US"/>
          </a:p>
        </p:txBody>
      </p:sp>
      <p:sp>
        <p:nvSpPr>
          <p:cNvPr id="3" name="テキスト ボックス 2">
            <a:extLst>
              <a:ext uri="{FF2B5EF4-FFF2-40B4-BE49-F238E27FC236}">
                <a16:creationId xmlns:a16="http://schemas.microsoft.com/office/drawing/2014/main" id="{8A16784B-6AED-4392-9DF7-AC3BF9776256}"/>
              </a:ext>
            </a:extLst>
          </p:cNvPr>
          <p:cNvSpPr txBox="1"/>
          <p:nvPr/>
        </p:nvSpPr>
        <p:spPr>
          <a:xfrm>
            <a:off x="0" y="-13648"/>
            <a:ext cx="7058147" cy="400110"/>
          </a:xfrm>
          <a:prstGeom prst="rect">
            <a:avLst/>
          </a:prstGeom>
          <a:noFill/>
        </p:spPr>
        <p:txBody>
          <a:bodyPr wrap="square" rtlCol="0">
            <a:spAutoFit/>
          </a:bodyPr>
          <a:lstStyle/>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　普及促進に向けた施策・制度（案）</a:t>
            </a:r>
          </a:p>
        </p:txBody>
      </p:sp>
      <p:sp>
        <p:nvSpPr>
          <p:cNvPr id="7" name="正方形/長方形 6"/>
          <p:cNvSpPr/>
          <p:nvPr/>
        </p:nvSpPr>
        <p:spPr>
          <a:xfrm>
            <a:off x="180000" y="1870419"/>
            <a:ext cx="6639959" cy="400110"/>
          </a:xfrm>
          <a:prstGeom prst="rect">
            <a:avLst/>
          </a:prstGeom>
        </p:spPr>
        <p:txBody>
          <a:bodyPr wrap="none">
            <a:spAutoFit/>
          </a:bodyPr>
          <a:lstStyle/>
          <a:p>
            <a:r>
              <a:rPr lang="ja-JP" altLang="en-US" sz="2000" b="1" dirty="0" smtClean="0">
                <a:latin typeface="Meiryo UI" panose="020B0604030504040204" pitchFamily="50" charset="-128"/>
                <a:ea typeface="Meiryo UI" panose="020B0604030504040204" pitchFamily="50" charset="-128"/>
              </a:rPr>
              <a:t>新車販売時における環境情報の説明制度を創設してはどうか</a:t>
            </a:r>
            <a:endParaRPr lang="ja-JP" altLang="en-US" sz="1600" dirty="0"/>
          </a:p>
        </p:txBody>
      </p:sp>
      <p:graphicFrame>
        <p:nvGraphicFramePr>
          <p:cNvPr id="15" name="表 14"/>
          <p:cNvGraphicFramePr>
            <a:graphicFrameLocks noGrp="1"/>
          </p:cNvGraphicFramePr>
          <p:nvPr>
            <p:extLst>
              <p:ext uri="{D42A27DB-BD31-4B8C-83A1-F6EECF244321}">
                <p14:modId xmlns:p14="http://schemas.microsoft.com/office/powerpoint/2010/main" val="1441074530"/>
              </p:ext>
            </p:extLst>
          </p:nvPr>
        </p:nvGraphicFramePr>
        <p:xfrm>
          <a:off x="323527" y="2284868"/>
          <a:ext cx="8367026" cy="2296260"/>
        </p:xfrm>
        <a:graphic>
          <a:graphicData uri="http://schemas.openxmlformats.org/drawingml/2006/table">
            <a:tbl>
              <a:tblPr firstRow="1" bandRow="1">
                <a:tableStyleId>{2D5ABB26-0587-4C30-8999-92F81FD0307C}</a:tableStyleId>
              </a:tblPr>
              <a:tblGrid>
                <a:gridCol w="3960441">
                  <a:extLst>
                    <a:ext uri="{9D8B030D-6E8A-4147-A177-3AD203B41FA5}">
                      <a16:colId xmlns:a16="http://schemas.microsoft.com/office/drawing/2014/main" val="268226980"/>
                    </a:ext>
                  </a:extLst>
                </a:gridCol>
                <a:gridCol w="4406585">
                  <a:extLst>
                    <a:ext uri="{9D8B030D-6E8A-4147-A177-3AD203B41FA5}">
                      <a16:colId xmlns:a16="http://schemas.microsoft.com/office/drawing/2014/main" val="3663259301"/>
                    </a:ext>
                  </a:extLst>
                </a:gridCol>
              </a:tblGrid>
              <a:tr h="173901">
                <a:tc>
                  <a:txBody>
                    <a:bodyPr/>
                    <a:lstStyle/>
                    <a:p>
                      <a:r>
                        <a:rPr kumimoji="1" lang="ja-JP" altLang="en-US" b="1" dirty="0" smtClean="0">
                          <a:solidFill>
                            <a:schemeClr val="bg1">
                              <a:lumMod val="50000"/>
                            </a:schemeClr>
                          </a:solidFill>
                          <a:latin typeface="游ゴシック Medium" panose="020B0500000000000000" pitchFamily="50" charset="-128"/>
                          <a:ea typeface="游ゴシック Medium" panose="020B0500000000000000" pitchFamily="50" charset="-128"/>
                        </a:rPr>
                        <a:t>検討すべき項目</a:t>
                      </a:r>
                      <a:endParaRPr kumimoji="1" lang="ja-JP" altLang="en-US" b="1" dirty="0">
                        <a:solidFill>
                          <a:schemeClr val="bg1">
                            <a:lumMod val="50000"/>
                          </a:schemeClr>
                        </a:solidFill>
                        <a:latin typeface="游ゴシック Medium" panose="020B0500000000000000" pitchFamily="50" charset="-128"/>
                        <a:ea typeface="游ゴシック Medium" panose="020B0500000000000000" pitchFamily="50" charset="-128"/>
                      </a:endParaRPr>
                    </a:p>
                  </a:txBody>
                  <a:tcPr marL="36000" marR="36000" marT="36000" marB="36000">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dirty="0">
                        <a:latin typeface="游ゴシック Medium" panose="020B0500000000000000" pitchFamily="50" charset="-128"/>
                        <a:ea typeface="游ゴシック Medium" panose="020B0500000000000000" pitchFamily="50" charset="-128"/>
                      </a:endParaRPr>
                    </a:p>
                  </a:txBody>
                  <a:tcPr marL="36000" marR="36000" marT="36000" marB="36000">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673275385"/>
                  </a:ext>
                </a:extLst>
              </a:tr>
              <a:tr h="1156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700" b="1" dirty="0" smtClean="0">
                          <a:solidFill>
                            <a:prstClr val="black"/>
                          </a:solidFill>
                          <a:latin typeface="游ゴシック Medium" panose="020B0500000000000000" pitchFamily="50" charset="-128"/>
                          <a:ea typeface="游ゴシック Medium" panose="020B0500000000000000" pitchFamily="50" charset="-128"/>
                        </a:rPr>
                        <a:t>●対象とする事業者</a:t>
                      </a:r>
                      <a:endParaRPr kumimoji="1" lang="ja-JP" altLang="en-US" sz="1700" b="1" dirty="0">
                        <a:latin typeface="游ゴシック Medium" panose="020B0500000000000000" pitchFamily="50" charset="-128"/>
                        <a:ea typeface="游ゴシック Medium" panose="020B0500000000000000" pitchFamily="50" charset="-128"/>
                      </a:endParaRPr>
                    </a:p>
                  </a:txBody>
                  <a:tcPr marL="36000" marR="36000" marT="36000" marB="36000">
                    <a:lnT w="12700" cap="flat" cmpd="sng" algn="ctr">
                      <a:solidFill>
                        <a:schemeClr val="bg1">
                          <a:lumMod val="50000"/>
                        </a:schemeClr>
                      </a:solidFill>
                      <a:prstDash val="solid"/>
                      <a:round/>
                      <a:headEnd type="none" w="med" len="med"/>
                      <a:tailEnd type="none" w="med" len="med"/>
                    </a:lnT>
                  </a:tcPr>
                </a:tc>
                <a:tc>
                  <a:txBody>
                    <a:bodyPr/>
                    <a:lstStyle/>
                    <a:p>
                      <a:r>
                        <a:rPr kumimoji="1" lang="ja-JP" altLang="en-US" sz="1700" b="1" dirty="0" smtClean="0">
                          <a:latin typeface="游ゴシック Medium" panose="020B0500000000000000" pitchFamily="50" charset="-128"/>
                          <a:ea typeface="游ゴシック Medium" panose="020B0500000000000000" pitchFamily="50" charset="-128"/>
                        </a:rPr>
                        <a:t>●購入者に提供する情報</a:t>
                      </a:r>
                      <a:endParaRPr kumimoji="1" lang="ja-JP" altLang="en-US" sz="1700" b="1" dirty="0">
                        <a:latin typeface="游ゴシック Medium" panose="020B0500000000000000" pitchFamily="50" charset="-128"/>
                        <a:ea typeface="游ゴシック Medium" panose="020B0500000000000000" pitchFamily="50" charset="-128"/>
                      </a:endParaRPr>
                    </a:p>
                  </a:txBody>
                  <a:tcPr marL="36000" marR="36000" marT="36000" marB="36000">
                    <a:lnT w="1270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1073094742"/>
                  </a:ext>
                </a:extLst>
              </a:tr>
              <a:tr h="370840">
                <a:tc>
                  <a:txBody>
                    <a:bodyPr/>
                    <a:lstStyle/>
                    <a:p>
                      <a:r>
                        <a:rPr kumimoji="1" lang="ja-JP" altLang="en-US" sz="1550" dirty="0" smtClean="0">
                          <a:latin typeface="游ゴシック Medium" panose="020B0500000000000000" pitchFamily="50" charset="-128"/>
                          <a:ea typeface="游ゴシック Medium" panose="020B0500000000000000" pitchFamily="50" charset="-128"/>
                        </a:rPr>
                        <a:t>・府域に販売店舗を有し、乗用車</a:t>
                      </a:r>
                      <a:r>
                        <a:rPr kumimoji="1" lang="en-US" altLang="ja-JP" sz="1550" dirty="0" smtClean="0">
                          <a:latin typeface="游ゴシック Medium" panose="020B0500000000000000" pitchFamily="50" charset="-128"/>
                          <a:ea typeface="游ゴシック Medium" panose="020B0500000000000000" pitchFamily="50" charset="-128"/>
                        </a:rPr>
                        <a:t>(</a:t>
                      </a:r>
                      <a:r>
                        <a:rPr kumimoji="1" lang="ja-JP" altLang="en-US" sz="1550" dirty="0" smtClean="0">
                          <a:latin typeface="游ゴシック Medium" panose="020B0500000000000000" pitchFamily="50" charset="-128"/>
                          <a:ea typeface="游ゴシック Medium" panose="020B0500000000000000" pitchFamily="50" charset="-128"/>
                        </a:rPr>
                        <a:t>新車</a:t>
                      </a:r>
                      <a:r>
                        <a:rPr kumimoji="1" lang="en-US" altLang="ja-JP" sz="1550" dirty="0" smtClean="0">
                          <a:latin typeface="游ゴシック Medium" panose="020B0500000000000000" pitchFamily="50" charset="-128"/>
                          <a:ea typeface="游ゴシック Medium" panose="020B0500000000000000" pitchFamily="50" charset="-128"/>
                        </a:rPr>
                        <a:t>)</a:t>
                      </a:r>
                      <a:r>
                        <a:rPr kumimoji="1" lang="ja-JP" altLang="en-US" sz="1550" dirty="0" smtClean="0">
                          <a:latin typeface="游ゴシック Medium" panose="020B0500000000000000" pitchFamily="50" charset="-128"/>
                          <a:ea typeface="游ゴシック Medium" panose="020B0500000000000000" pitchFamily="50" charset="-128"/>
                        </a:rPr>
                        <a:t>を</a:t>
                      </a:r>
                      <a:r>
                        <a:rPr kumimoji="1" lang="en-US" altLang="ja-JP" sz="1550" dirty="0" smtClean="0">
                          <a:latin typeface="游ゴシック Medium" panose="020B0500000000000000" pitchFamily="50" charset="-128"/>
                          <a:ea typeface="游ゴシック Medium" panose="020B0500000000000000" pitchFamily="50" charset="-128"/>
                        </a:rPr>
                        <a:t/>
                      </a:r>
                      <a:br>
                        <a:rPr kumimoji="1" lang="en-US" altLang="ja-JP" sz="1550" dirty="0" smtClean="0">
                          <a:latin typeface="游ゴシック Medium" panose="020B0500000000000000" pitchFamily="50" charset="-128"/>
                          <a:ea typeface="游ゴシック Medium" panose="020B0500000000000000" pitchFamily="50" charset="-128"/>
                        </a:rPr>
                      </a:br>
                      <a:r>
                        <a:rPr kumimoji="1" lang="ja-JP" altLang="en-US" sz="1550" dirty="0" smtClean="0">
                          <a:latin typeface="游ゴシック Medium" panose="020B0500000000000000" pitchFamily="50" charset="-128"/>
                          <a:ea typeface="游ゴシック Medium" panose="020B0500000000000000" pitchFamily="50" charset="-128"/>
                        </a:rPr>
                        <a:t>　販売する事業者</a:t>
                      </a:r>
                      <a:endParaRPr kumimoji="1" lang="en-US" altLang="ja-JP" sz="1550" dirty="0" smtClean="0">
                        <a:latin typeface="游ゴシック Medium" panose="020B0500000000000000" pitchFamily="50" charset="-128"/>
                        <a:ea typeface="游ゴシック Medium" panose="020B0500000000000000" pitchFamily="50" charset="-128"/>
                      </a:endParaRPr>
                    </a:p>
                    <a:p>
                      <a:endParaRPr kumimoji="1" lang="en-US" altLang="ja-JP" sz="1550" dirty="0" smtClean="0">
                        <a:latin typeface="游ゴシック Medium" panose="020B0500000000000000" pitchFamily="50" charset="-128"/>
                        <a:ea typeface="游ゴシック Medium" panose="020B0500000000000000" pitchFamily="50" charset="-128"/>
                      </a:endParaRPr>
                    </a:p>
                    <a:p>
                      <a:pPr marL="449263"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游ゴシック Medium" panose="020B0500000000000000" pitchFamily="50" charset="-128"/>
                          <a:ea typeface="游ゴシック Medium" panose="020B0500000000000000" pitchFamily="50" charset="-128"/>
                        </a:rPr>
                        <a:t>注</a:t>
                      </a:r>
                      <a:r>
                        <a:rPr kumimoji="1" lang="en-US" altLang="ja-JP" sz="1200" dirty="0" smtClean="0">
                          <a:latin typeface="游ゴシック Medium" panose="020B0500000000000000" pitchFamily="50" charset="-128"/>
                          <a:ea typeface="游ゴシック Medium" panose="020B0500000000000000" pitchFamily="50" charset="-128"/>
                        </a:rPr>
                        <a:t>)</a:t>
                      </a:r>
                      <a:r>
                        <a:rPr kumimoji="1" lang="ja-JP" altLang="en-US" sz="1200" dirty="0" smtClean="0">
                          <a:latin typeface="游ゴシック Medium" panose="020B0500000000000000" pitchFamily="50" charset="-128"/>
                          <a:ea typeface="游ゴシック Medium" panose="020B0500000000000000" pitchFamily="50" charset="-128"/>
                        </a:rPr>
                        <a:t>現時点で電動車のラインナップがない販売店</a:t>
                      </a:r>
                      <a:r>
                        <a:rPr kumimoji="1" lang="en-US" altLang="ja-JP" sz="1200" dirty="0" smtClean="0">
                          <a:latin typeface="游ゴシック Medium" panose="020B0500000000000000" pitchFamily="50" charset="-128"/>
                          <a:ea typeface="游ゴシック Medium" panose="020B0500000000000000" pitchFamily="50" charset="-128"/>
                        </a:rPr>
                        <a:t/>
                      </a:r>
                      <a:br>
                        <a:rPr kumimoji="1" lang="en-US" altLang="ja-JP" sz="1200" dirty="0" smtClean="0">
                          <a:latin typeface="游ゴシック Medium" panose="020B0500000000000000" pitchFamily="50" charset="-128"/>
                          <a:ea typeface="游ゴシック Medium" panose="020B0500000000000000" pitchFamily="50" charset="-128"/>
                        </a:rPr>
                      </a:br>
                      <a:r>
                        <a:rPr kumimoji="1" lang="ja-JP" altLang="en-US" sz="1200" dirty="0" smtClean="0">
                          <a:latin typeface="游ゴシック Medium" panose="020B0500000000000000" pitchFamily="50" charset="-128"/>
                          <a:ea typeface="游ゴシック Medium" panose="020B0500000000000000" pitchFamily="50" charset="-128"/>
                        </a:rPr>
                        <a:t>（軽自動車専門店など）についても対象とする。</a:t>
                      </a:r>
                      <a:endParaRPr kumimoji="1" lang="en-US" altLang="ja-JP" sz="1550" dirty="0" smtClean="0">
                        <a:latin typeface="游ゴシック Medium" panose="020B0500000000000000" pitchFamily="50" charset="-128"/>
                        <a:ea typeface="游ゴシック Medium" panose="020B0500000000000000" pitchFamily="50" charset="-128"/>
                      </a:endParaRPr>
                    </a:p>
                  </a:txBody>
                  <a:tcPr marL="36000" marR="36000" marT="36000" marB="36000"/>
                </a:tc>
                <a:tc>
                  <a:txBody>
                    <a:bodyPr/>
                    <a:lstStyle/>
                    <a:p>
                      <a:r>
                        <a:rPr kumimoji="1" lang="ja-JP" altLang="en-US" sz="1550" dirty="0" smtClean="0">
                          <a:latin typeface="游ゴシック Medium" panose="020B0500000000000000" pitchFamily="50" charset="-128"/>
                          <a:ea typeface="游ゴシック Medium" panose="020B0500000000000000" pitchFamily="50" charset="-128"/>
                        </a:rPr>
                        <a:t>・環境性能</a:t>
                      </a:r>
                      <a:r>
                        <a:rPr kumimoji="1" lang="en-US" altLang="ja-JP" sz="1550" baseline="30000" dirty="0" smtClean="0">
                          <a:latin typeface="游ゴシック Medium" panose="020B0500000000000000" pitchFamily="50" charset="-128"/>
                          <a:ea typeface="游ゴシック Medium" panose="020B0500000000000000" pitchFamily="50" charset="-128"/>
                        </a:rPr>
                        <a:t>※</a:t>
                      </a:r>
                      <a:r>
                        <a:rPr kumimoji="1" lang="ja-JP" altLang="en-US" sz="1550" dirty="0" smtClean="0">
                          <a:latin typeface="游ゴシック Medium" panose="020B0500000000000000" pitchFamily="50" charset="-128"/>
                          <a:ea typeface="游ゴシック Medium" panose="020B0500000000000000" pitchFamily="50" charset="-128"/>
                        </a:rPr>
                        <a:t>の比較（電動車、ガソリン車など）</a:t>
                      </a:r>
                      <a:endParaRPr kumimoji="1" lang="en-US" altLang="ja-JP" sz="1550" dirty="0" smtClean="0">
                        <a:latin typeface="游ゴシック Medium" panose="020B0500000000000000" pitchFamily="50" charset="-128"/>
                        <a:ea typeface="游ゴシック Medium" panose="020B0500000000000000" pitchFamily="50" charset="-128"/>
                      </a:endParaRPr>
                    </a:p>
                    <a:p>
                      <a:r>
                        <a:rPr kumimoji="1" lang="ja-JP" altLang="en-US" sz="1550" dirty="0" smtClean="0">
                          <a:latin typeface="游ゴシック Medium" panose="020B0500000000000000" pitchFamily="50" charset="-128"/>
                          <a:ea typeface="游ゴシック Medium" panose="020B0500000000000000" pitchFamily="50" charset="-128"/>
                        </a:rPr>
                        <a:t>・電動車のラインナップ</a:t>
                      </a:r>
                      <a:endParaRPr kumimoji="1" lang="en-US" altLang="ja-JP" sz="1550" dirty="0" smtClean="0">
                        <a:latin typeface="游ゴシック Medium" panose="020B0500000000000000" pitchFamily="50" charset="-128"/>
                        <a:ea typeface="游ゴシック Medium" panose="020B0500000000000000" pitchFamily="50" charset="-128"/>
                      </a:endParaRPr>
                    </a:p>
                    <a:p>
                      <a:r>
                        <a:rPr kumimoji="1" lang="ja-JP" altLang="en-US" sz="1550" dirty="0" smtClean="0">
                          <a:latin typeface="游ゴシック Medium" panose="020B0500000000000000" pitchFamily="50" charset="-128"/>
                          <a:ea typeface="游ゴシック Medium" panose="020B0500000000000000" pitchFamily="50" charset="-128"/>
                        </a:rPr>
                        <a:t>・蓄電池として多面的利用</a:t>
                      </a:r>
                      <a:r>
                        <a:rPr kumimoji="1" lang="en-US" altLang="ja-JP" sz="1550" dirty="0" smtClean="0">
                          <a:latin typeface="游ゴシック Medium" panose="020B0500000000000000" pitchFamily="50" charset="-128"/>
                          <a:ea typeface="游ゴシック Medium" panose="020B0500000000000000" pitchFamily="50" charset="-128"/>
                        </a:rPr>
                        <a:t/>
                      </a:r>
                      <a:br>
                        <a:rPr kumimoji="1" lang="en-US" altLang="ja-JP" sz="1550" dirty="0" smtClean="0">
                          <a:latin typeface="游ゴシック Medium" panose="020B0500000000000000" pitchFamily="50" charset="-128"/>
                          <a:ea typeface="游ゴシック Medium" panose="020B0500000000000000" pitchFamily="50" charset="-128"/>
                        </a:rPr>
                      </a:br>
                      <a:r>
                        <a:rPr kumimoji="1" lang="ja-JP" altLang="en-US" sz="1550" dirty="0" smtClean="0">
                          <a:latin typeface="游ゴシック Medium" panose="020B0500000000000000" pitchFamily="50" charset="-128"/>
                          <a:ea typeface="游ゴシック Medium" panose="020B0500000000000000" pitchFamily="50" charset="-128"/>
                        </a:rPr>
                        <a:t>　（災害時にも活用可能な充放電機能など）</a:t>
                      </a:r>
                      <a:endParaRPr kumimoji="1" lang="en-US" altLang="ja-JP" sz="1550" dirty="0" smtClean="0">
                        <a:latin typeface="游ゴシック Medium" panose="020B0500000000000000" pitchFamily="50" charset="-128"/>
                        <a:ea typeface="游ゴシック Medium" panose="020B0500000000000000" pitchFamily="50" charset="-128"/>
                      </a:endParaRPr>
                    </a:p>
                    <a:p>
                      <a:endParaRPr kumimoji="1" lang="en-US" altLang="ja-JP" sz="1550" dirty="0" smtClean="0">
                        <a:latin typeface="游ゴシック Medium" panose="020B0500000000000000" pitchFamily="50" charset="-128"/>
                        <a:ea typeface="游ゴシック Medium" panose="020B0500000000000000" pitchFamily="50" charset="-128"/>
                      </a:endParaRPr>
                    </a:p>
                    <a:p>
                      <a:pPr marL="355600" indent="-177800"/>
                      <a:r>
                        <a:rPr kumimoji="1" lang="en-US" altLang="ja-JP" sz="1200" dirty="0" smtClean="0">
                          <a:latin typeface="游ゴシック Medium" panose="020B0500000000000000" pitchFamily="50" charset="-128"/>
                          <a:ea typeface="游ゴシック Medium" panose="020B0500000000000000" pitchFamily="50" charset="-128"/>
                        </a:rPr>
                        <a:t>※)</a:t>
                      </a:r>
                      <a:r>
                        <a:rPr kumimoji="1" lang="ja-JP" altLang="en-US" sz="1200" dirty="0" smtClean="0">
                          <a:latin typeface="游ゴシック Medium" panose="020B0500000000000000" pitchFamily="50" charset="-128"/>
                          <a:ea typeface="游ゴシック Medium" panose="020B0500000000000000" pitchFamily="50" charset="-128"/>
                        </a:rPr>
                        <a:t>燃料の種別、燃料</a:t>
                      </a:r>
                      <a:r>
                        <a:rPr kumimoji="1" lang="en-US" altLang="ja-JP" sz="1200" dirty="0" smtClean="0">
                          <a:latin typeface="游ゴシック Medium" panose="020B0500000000000000" pitchFamily="50" charset="-128"/>
                          <a:ea typeface="游ゴシック Medium" panose="020B0500000000000000" pitchFamily="50" charset="-128"/>
                        </a:rPr>
                        <a:t>/</a:t>
                      </a:r>
                      <a:r>
                        <a:rPr kumimoji="1" lang="ja-JP" altLang="en-US" sz="1200" dirty="0" smtClean="0">
                          <a:latin typeface="游ゴシック Medium" panose="020B0500000000000000" pitchFamily="50" charset="-128"/>
                          <a:ea typeface="游ゴシック Medium" panose="020B0500000000000000" pitchFamily="50" charset="-128"/>
                        </a:rPr>
                        <a:t>エネルギー消費効率（</a:t>
                      </a:r>
                      <a:r>
                        <a:rPr kumimoji="1" lang="en-US" altLang="ja-JP" sz="1200" dirty="0" smtClean="0">
                          <a:latin typeface="游ゴシック Medium" panose="020B0500000000000000" pitchFamily="50" charset="-128"/>
                          <a:ea typeface="游ゴシック Medium" panose="020B0500000000000000" pitchFamily="50" charset="-128"/>
                        </a:rPr>
                        <a:t>CO</a:t>
                      </a:r>
                      <a:r>
                        <a:rPr kumimoji="1" lang="en-US" altLang="ja-JP" sz="1200" baseline="-25000" dirty="0" smtClean="0">
                          <a:latin typeface="游ゴシック Medium" panose="020B0500000000000000" pitchFamily="50" charset="-128"/>
                          <a:ea typeface="游ゴシック Medium" panose="020B0500000000000000" pitchFamily="50" charset="-128"/>
                        </a:rPr>
                        <a:t>2</a:t>
                      </a:r>
                      <a:r>
                        <a:rPr kumimoji="1" lang="ja-JP" altLang="en-US" sz="1200" baseline="0" dirty="0" smtClean="0">
                          <a:latin typeface="游ゴシック Medium" panose="020B0500000000000000" pitchFamily="50" charset="-128"/>
                          <a:ea typeface="游ゴシック Medium" panose="020B0500000000000000" pitchFamily="50" charset="-128"/>
                        </a:rPr>
                        <a:t>排出量）、</a:t>
                      </a:r>
                      <a:r>
                        <a:rPr kumimoji="1" lang="en-US" altLang="ja-JP" sz="1200" baseline="0" dirty="0" smtClean="0">
                          <a:latin typeface="游ゴシック Medium" panose="020B0500000000000000" pitchFamily="50" charset="-128"/>
                          <a:ea typeface="游ゴシック Medium" panose="020B0500000000000000" pitchFamily="50" charset="-128"/>
                        </a:rPr>
                        <a:t/>
                      </a:r>
                      <a:br>
                        <a:rPr kumimoji="1" lang="en-US" altLang="ja-JP" sz="1200" baseline="0" dirty="0" smtClean="0">
                          <a:latin typeface="游ゴシック Medium" panose="020B0500000000000000" pitchFamily="50" charset="-128"/>
                          <a:ea typeface="游ゴシック Medium" panose="020B0500000000000000" pitchFamily="50" charset="-128"/>
                        </a:rPr>
                      </a:br>
                      <a:r>
                        <a:rPr kumimoji="1" lang="ja-JP" altLang="en-US" sz="1200" dirty="0" smtClean="0">
                          <a:latin typeface="游ゴシック Medium" panose="020B0500000000000000" pitchFamily="50" charset="-128"/>
                          <a:ea typeface="游ゴシック Medium" panose="020B0500000000000000" pitchFamily="50" charset="-128"/>
                        </a:rPr>
                        <a:t>エアコンの冷媒の種類・使用量　など</a:t>
                      </a:r>
                      <a:endParaRPr kumimoji="1" lang="ja-JP" altLang="en-US" sz="1200" dirty="0">
                        <a:latin typeface="游ゴシック Medium" panose="020B0500000000000000" pitchFamily="50" charset="-128"/>
                        <a:ea typeface="游ゴシック Medium" panose="020B0500000000000000" pitchFamily="50" charset="-128"/>
                      </a:endParaRPr>
                    </a:p>
                  </a:txBody>
                  <a:tcPr marL="36000" marR="36000" marT="36000" marB="36000"/>
                </a:tc>
                <a:extLst>
                  <a:ext uri="{0D108BD9-81ED-4DB2-BD59-A6C34878D82A}">
                    <a16:rowId xmlns:a16="http://schemas.microsoft.com/office/drawing/2014/main" val="2457193091"/>
                  </a:ext>
                </a:extLst>
              </a:tr>
            </a:tbl>
          </a:graphicData>
        </a:graphic>
      </p:graphicFrame>
      <p:sp>
        <p:nvSpPr>
          <p:cNvPr id="10" name="テキスト ボックス 9">
            <a:extLst>
              <a:ext uri="{FF2B5EF4-FFF2-40B4-BE49-F238E27FC236}">
                <a16:creationId xmlns:a16="http://schemas.microsoft.com/office/drawing/2014/main" id="{BEF0AE45-52E6-4AC7-A01B-1ACA4659A11B}"/>
              </a:ext>
            </a:extLst>
          </p:cNvPr>
          <p:cNvSpPr txBox="1"/>
          <p:nvPr/>
        </p:nvSpPr>
        <p:spPr>
          <a:xfrm>
            <a:off x="77764" y="394863"/>
            <a:ext cx="8612789" cy="461665"/>
          </a:xfrm>
          <a:prstGeom prst="rect">
            <a:avLst/>
          </a:prstGeom>
          <a:noFill/>
        </p:spPr>
        <p:txBody>
          <a:bodyPr wrap="square">
            <a:spAutoFit/>
          </a:bodyPr>
          <a:lstStyle/>
          <a:p>
            <a:pPr marL="185738" indent="-185738">
              <a:spcBef>
                <a:spcPts val="300"/>
              </a:spcBef>
            </a:pPr>
            <a:r>
              <a:rPr lang="ja-JP" altLang="en-US" sz="2400" b="1" dirty="0">
                <a:latin typeface="Meiryo UI" panose="020B0604030504040204" pitchFamily="50" charset="-128"/>
                <a:ea typeface="Meiryo UI" panose="020B0604030504040204" pitchFamily="50" charset="-128"/>
              </a:rPr>
              <a:t>①自動車販売事業者（ディーラー）による普及促進</a:t>
            </a:r>
          </a:p>
        </p:txBody>
      </p:sp>
      <p:sp>
        <p:nvSpPr>
          <p:cNvPr id="11" name="正方形/長方形 10"/>
          <p:cNvSpPr/>
          <p:nvPr/>
        </p:nvSpPr>
        <p:spPr>
          <a:xfrm>
            <a:off x="432000" y="864000"/>
            <a:ext cx="8316924" cy="86440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1600" b="1" u="sng" dirty="0" smtClean="0">
                <a:solidFill>
                  <a:schemeClr val="tx1"/>
                </a:solidFill>
                <a:latin typeface="Meiryo UI" panose="020B0604030504040204" pitchFamily="50" charset="-128"/>
                <a:ea typeface="Meiryo UI" panose="020B0604030504040204" pitchFamily="50" charset="-128"/>
              </a:rPr>
              <a:t>基本的な考え方１</a:t>
            </a:r>
            <a:endParaRPr lang="en-US" altLang="ja-JP" sz="1600" b="1" u="sng" dirty="0" smtClean="0">
              <a:solidFill>
                <a:schemeClr val="tx1"/>
              </a:solidFill>
              <a:latin typeface="Meiryo UI" panose="020B0604030504040204" pitchFamily="50" charset="-128"/>
              <a:ea typeface="Meiryo UI" panose="020B0604030504040204" pitchFamily="50" charset="-128"/>
            </a:endParaRPr>
          </a:p>
          <a:p>
            <a:pPr marL="355600" indent="-177800"/>
            <a:r>
              <a:rPr lang="ja-JP" altLang="en-US" sz="1600" dirty="0" smtClean="0">
                <a:solidFill>
                  <a:schemeClr val="tx1"/>
                </a:solidFill>
                <a:latin typeface="Meiryo UI" panose="020B0604030504040204" pitchFamily="50" charset="-128"/>
                <a:ea typeface="Meiryo UI" panose="020B0604030504040204" pitchFamily="50" charset="-128"/>
              </a:rPr>
              <a:t>○自動車による温暖化への影響について新車購入者の理解を促進するため、</a:t>
            </a:r>
            <a:r>
              <a:rPr lang="ja-JP" altLang="en-US" sz="1600" b="1" dirty="0">
                <a:solidFill>
                  <a:schemeClr val="tx1"/>
                </a:solidFill>
                <a:latin typeface="Meiryo UI" panose="020B0604030504040204" pitchFamily="50" charset="-128"/>
                <a:ea typeface="Meiryo UI" panose="020B0604030504040204" pitchFamily="50" charset="-128"/>
              </a:rPr>
              <a:t>自動車販売事</a:t>
            </a:r>
            <a:r>
              <a:rPr lang="ja-JP" altLang="en-US" sz="1600" b="1" dirty="0" smtClean="0">
                <a:solidFill>
                  <a:schemeClr val="tx1"/>
                </a:solidFill>
                <a:latin typeface="Meiryo UI" panose="020B0604030504040204" pitchFamily="50" charset="-128"/>
                <a:ea typeface="Meiryo UI" panose="020B0604030504040204" pitchFamily="50" charset="-128"/>
              </a:rPr>
              <a:t>業者</a:t>
            </a:r>
            <a:r>
              <a:rPr lang="en-US" altLang="ja-JP" sz="1600" b="1" dirty="0" smtClean="0">
                <a:solidFill>
                  <a:schemeClr val="tx1"/>
                </a:solidFill>
                <a:latin typeface="Meiryo UI" panose="020B0604030504040204" pitchFamily="50" charset="-128"/>
                <a:ea typeface="Meiryo UI" panose="020B0604030504040204" pitchFamily="50" charset="-128"/>
              </a:rPr>
              <a:t/>
            </a:r>
            <a:br>
              <a:rPr lang="en-US" altLang="ja-JP" sz="1600" b="1" dirty="0" smtClean="0">
                <a:solidFill>
                  <a:schemeClr val="tx1"/>
                </a:solidFill>
                <a:latin typeface="Meiryo UI" panose="020B0604030504040204" pitchFamily="50" charset="-128"/>
                <a:ea typeface="Meiryo UI" panose="020B0604030504040204" pitchFamily="50" charset="-128"/>
              </a:rPr>
            </a:br>
            <a:r>
              <a:rPr lang="ja-JP" altLang="en-US" sz="1600" b="1" dirty="0" smtClean="0">
                <a:solidFill>
                  <a:schemeClr val="tx1"/>
                </a:solidFill>
                <a:latin typeface="Meiryo UI" panose="020B0604030504040204" pitchFamily="50" charset="-128"/>
                <a:ea typeface="Meiryo UI" panose="020B0604030504040204" pitchFamily="50" charset="-128"/>
              </a:rPr>
              <a:t>において自動車</a:t>
            </a:r>
            <a:r>
              <a:rPr lang="ja-JP" altLang="en-US" sz="1600" b="1" dirty="0">
                <a:solidFill>
                  <a:schemeClr val="tx1"/>
                </a:solidFill>
                <a:latin typeface="Meiryo UI" panose="020B0604030504040204" pitchFamily="50" charset="-128"/>
                <a:ea typeface="Meiryo UI" panose="020B0604030504040204" pitchFamily="50" charset="-128"/>
              </a:rPr>
              <a:t>の環境情報</a:t>
            </a:r>
            <a:r>
              <a:rPr lang="ja-JP" altLang="en-US" sz="1600" b="1" dirty="0" smtClean="0">
                <a:solidFill>
                  <a:schemeClr val="tx1"/>
                </a:solidFill>
                <a:latin typeface="Meiryo UI" panose="020B0604030504040204" pitchFamily="50" charset="-128"/>
                <a:ea typeface="Meiryo UI" panose="020B0604030504040204" pitchFamily="50" charset="-128"/>
              </a:rPr>
              <a:t>を分かりやすく提供する制度を導入</a:t>
            </a:r>
            <a:r>
              <a:rPr lang="ja-JP" altLang="en-US" sz="1600" dirty="0" smtClean="0">
                <a:solidFill>
                  <a:schemeClr val="tx1"/>
                </a:solidFill>
                <a:latin typeface="Meiryo UI" panose="020B0604030504040204" pitchFamily="50" charset="-128"/>
                <a:ea typeface="Meiryo UI" panose="020B0604030504040204" pitchFamily="50" charset="-128"/>
              </a:rPr>
              <a:t>するべきである。</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12" name="角丸四角形 11"/>
          <p:cNvSpPr/>
          <p:nvPr/>
        </p:nvSpPr>
        <p:spPr>
          <a:xfrm>
            <a:off x="215516" y="4653136"/>
            <a:ext cx="8712968" cy="2088232"/>
          </a:xfrm>
          <a:prstGeom prst="roundRect">
            <a:avLst>
              <a:gd name="adj" fmla="val 5578"/>
            </a:avLst>
          </a:prstGeom>
          <a:noFill/>
          <a:ln w="1270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kumimoji="1" lang="ja-JP" altLang="en-US" sz="1600" dirty="0" smtClean="0">
                <a:solidFill>
                  <a:schemeClr val="tx1"/>
                </a:solidFill>
                <a:latin typeface="HG丸ｺﾞｼｯｸM-PRO" panose="020F0600000000000000" pitchFamily="50" charset="-128"/>
                <a:ea typeface="HG丸ｺﾞｼｯｸM-PRO" panose="020F0600000000000000" pitchFamily="50" charset="-128"/>
              </a:rPr>
              <a:t>参考：</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pPr marL="1073150" indent="-1073150"/>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東京</a:t>
            </a: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都</a:t>
            </a: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条例</a:t>
            </a:r>
            <a:r>
              <a:rPr lang="ja-JP" altLang="en-US" sz="1400" dirty="0">
                <a:solidFill>
                  <a:schemeClr val="tx1"/>
                </a:solidFill>
                <a:latin typeface="HG丸ｺﾞｼｯｸM-PRO" panose="020F0600000000000000" pitchFamily="50" charset="-128"/>
                <a:ea typeface="HG丸ｺﾞｼｯｸM-PRO" panose="020F0600000000000000" pitchFamily="50" charset="-128"/>
              </a:rPr>
              <a:t>「自動車販売者は</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、その</a:t>
            </a:r>
            <a:r>
              <a:rPr lang="ja-JP" altLang="en-US" sz="1400" dirty="0">
                <a:solidFill>
                  <a:schemeClr val="tx1"/>
                </a:solidFill>
                <a:latin typeface="HG丸ｺﾞｼｯｸM-PRO" panose="020F0600000000000000" pitchFamily="50" charset="-128"/>
                <a:ea typeface="HG丸ｺﾞｼｯｸM-PRO" panose="020F0600000000000000" pitchFamily="50" charset="-128"/>
              </a:rPr>
              <a:t>販売する新車の排出ガスの量、騒音の大きさ、燃費</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性能を</a:t>
            </a:r>
            <a:r>
              <a:rPr lang="ja-JP" altLang="en-US" sz="1400" dirty="0">
                <a:solidFill>
                  <a:schemeClr val="tx1"/>
                </a:solidFill>
                <a:latin typeface="HG丸ｺﾞｼｯｸM-PRO" panose="020F0600000000000000" pitchFamily="50" charset="-128"/>
                <a:ea typeface="HG丸ｺﾞｼｯｸM-PRO" panose="020F0600000000000000" pitchFamily="50" charset="-128"/>
              </a:rPr>
              <a:t>記載</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した書面</a:t>
            </a:r>
            <a:r>
              <a:rPr lang="ja-JP" altLang="en-US" sz="1400" dirty="0">
                <a:solidFill>
                  <a:schemeClr val="tx1"/>
                </a:solidFill>
                <a:latin typeface="HG丸ｺﾞｼｯｸM-PRO" panose="020F0600000000000000" pitchFamily="50" charset="-128"/>
                <a:ea typeface="HG丸ｺﾞｼｯｸM-PRO" panose="020F0600000000000000" pitchFamily="50" charset="-128"/>
              </a:rPr>
              <a:t>等</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をその</a:t>
            </a:r>
            <a:r>
              <a:rPr lang="ja-JP" altLang="en-US" sz="1400" dirty="0">
                <a:solidFill>
                  <a:schemeClr val="tx1"/>
                </a:solidFill>
                <a:latin typeface="HG丸ｺﾞｼｯｸM-PRO" panose="020F0600000000000000" pitchFamily="50" charset="-128"/>
                <a:ea typeface="HG丸ｺﾞｼｯｸM-PRO" panose="020F0600000000000000" pitchFamily="50" charset="-128"/>
              </a:rPr>
              <a:t>販売事務所に備え置くとともに、新車を購入しようとする者に対してその書面を交付し、当該新車の環境情報について説明を行わなければならない。</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pPr marL="1343025">
              <a:spcAft>
                <a:spcPts val="1200"/>
              </a:spcAft>
            </a:pP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▶対象事業者：規模要件なし　</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▶説明内容：燃料の種別、</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CO</a:t>
            </a:r>
            <a:r>
              <a:rPr lang="en-US" altLang="ja-JP" sz="1200" baseline="-25000" dirty="0" smtClean="0">
                <a:solidFill>
                  <a:schemeClr val="tx1"/>
                </a:solidFill>
                <a:latin typeface="HG丸ｺﾞｼｯｸM-PRO" panose="020F0600000000000000" pitchFamily="50" charset="-128"/>
                <a:ea typeface="HG丸ｺﾞｼｯｸM-PRO" panose="020F0600000000000000" pitchFamily="50" charset="-128"/>
              </a:rPr>
              <a:t>2</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排出量、エアコン冷媒、</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NOx</a:t>
            </a:r>
            <a:r>
              <a:rPr lang="ja-JP" altLang="en-US" sz="1200" dirty="0" err="1"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PM</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ほか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073150" indent="-1073150"/>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京都府条例</a:t>
            </a:r>
            <a:r>
              <a:rPr lang="ja-JP" altLang="en-US" sz="1400" dirty="0">
                <a:solidFill>
                  <a:schemeClr val="tx1"/>
                </a:solidFill>
                <a:latin typeface="HG丸ｺﾞｼｯｸM-PRO" panose="020F0600000000000000" pitchFamily="50" charset="-128"/>
                <a:ea typeface="HG丸ｺﾞｼｯｸM-PRO" panose="020F0600000000000000" pitchFamily="50" charset="-128"/>
              </a:rPr>
              <a:t>「自動車の販売を業とする</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者は、新車を</a:t>
            </a:r>
            <a:r>
              <a:rPr lang="ja-JP" altLang="en-US" sz="1400" dirty="0">
                <a:solidFill>
                  <a:schemeClr val="tx1"/>
                </a:solidFill>
                <a:latin typeface="HG丸ｺﾞｼｯｸM-PRO" panose="020F0600000000000000" pitchFamily="50" charset="-128"/>
                <a:ea typeface="HG丸ｺﾞｼｯｸM-PRO" panose="020F0600000000000000" pitchFamily="50" charset="-128"/>
              </a:rPr>
              <a:t>購入しようとする者に対し、その販売する新車に係る自動車環境</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情報に</a:t>
            </a:r>
            <a:r>
              <a:rPr lang="ja-JP" altLang="en-US" sz="1400" dirty="0">
                <a:solidFill>
                  <a:schemeClr val="tx1"/>
                </a:solidFill>
                <a:latin typeface="HG丸ｺﾞｼｯｸM-PRO" panose="020F0600000000000000" pitchFamily="50" charset="-128"/>
                <a:ea typeface="HG丸ｺﾞｼｯｸM-PRO" panose="020F0600000000000000" pitchFamily="50" charset="-128"/>
              </a:rPr>
              <a:t>ついて説明しなければならない。</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pPr marL="1343025"/>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▶対象事業者：規模要件なし　</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説明</a:t>
            </a:r>
            <a:r>
              <a:rPr lang="ja-JP" altLang="en-US" sz="1200" dirty="0">
                <a:solidFill>
                  <a:schemeClr val="tx1"/>
                </a:solidFill>
                <a:latin typeface="HG丸ｺﾞｼｯｸM-PRO" panose="020F0600000000000000" pitchFamily="50" charset="-128"/>
                <a:ea typeface="HG丸ｺﾞｼｯｸM-PRO" panose="020F0600000000000000" pitchFamily="50" charset="-128"/>
              </a:rPr>
              <a:t>内容：温室効果</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ガス</a:t>
            </a:r>
            <a:r>
              <a:rPr lang="ja-JP" altLang="en-US" sz="1200" dirty="0">
                <a:solidFill>
                  <a:schemeClr val="tx1"/>
                </a:solidFill>
                <a:latin typeface="HG丸ｺﾞｼｯｸM-PRO" panose="020F0600000000000000" pitchFamily="50" charset="-128"/>
                <a:ea typeface="HG丸ｺﾞｼｯｸM-PRO" panose="020F0600000000000000" pitchFamily="50" charset="-128"/>
              </a:rPr>
              <a:t>排出量、燃料</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消費率、リサイクル情報　ほか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584404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DA1747-7AE3-4485-B1CC-5CDDF653E874}" type="slidenum">
              <a:rPr kumimoji="1" lang="ja-JP" altLang="en-US" smtClean="0"/>
              <a:t>4</a:t>
            </a:fld>
            <a:endParaRPr kumimoji="1" lang="ja-JP" altLang="en-US"/>
          </a:p>
        </p:txBody>
      </p:sp>
      <p:sp>
        <p:nvSpPr>
          <p:cNvPr id="3" name="テキスト ボックス 2">
            <a:extLst>
              <a:ext uri="{FF2B5EF4-FFF2-40B4-BE49-F238E27FC236}">
                <a16:creationId xmlns:a16="http://schemas.microsoft.com/office/drawing/2014/main" id="{8A16784B-6AED-4392-9DF7-AC3BF9776256}"/>
              </a:ext>
            </a:extLst>
          </p:cNvPr>
          <p:cNvSpPr txBox="1"/>
          <p:nvPr/>
        </p:nvSpPr>
        <p:spPr>
          <a:xfrm>
            <a:off x="0" y="-13648"/>
            <a:ext cx="7058147" cy="400110"/>
          </a:xfrm>
          <a:prstGeom prst="rect">
            <a:avLst/>
          </a:prstGeom>
          <a:noFill/>
        </p:spPr>
        <p:txBody>
          <a:bodyPr wrap="square" rtlCol="0">
            <a:spAutoFit/>
          </a:bodyPr>
          <a:lstStyle/>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　普及促進に向けた施策・制度（案）</a:t>
            </a:r>
          </a:p>
        </p:txBody>
      </p:sp>
      <p:sp>
        <p:nvSpPr>
          <p:cNvPr id="4" name="テキスト ボックス 3">
            <a:extLst>
              <a:ext uri="{FF2B5EF4-FFF2-40B4-BE49-F238E27FC236}">
                <a16:creationId xmlns:a16="http://schemas.microsoft.com/office/drawing/2014/main" id="{BEF0AE45-52E6-4AC7-A01B-1ACA4659A11B}"/>
              </a:ext>
            </a:extLst>
          </p:cNvPr>
          <p:cNvSpPr txBox="1"/>
          <p:nvPr/>
        </p:nvSpPr>
        <p:spPr>
          <a:xfrm>
            <a:off x="77764" y="394863"/>
            <a:ext cx="8612789" cy="461665"/>
          </a:xfrm>
          <a:prstGeom prst="rect">
            <a:avLst/>
          </a:prstGeom>
          <a:noFill/>
        </p:spPr>
        <p:txBody>
          <a:bodyPr wrap="square">
            <a:spAutoFit/>
          </a:bodyPr>
          <a:lstStyle/>
          <a:p>
            <a:pPr marL="185738" indent="-185738">
              <a:spcBef>
                <a:spcPts val="300"/>
              </a:spcBef>
            </a:pPr>
            <a:r>
              <a:rPr lang="ja-JP" altLang="en-US" sz="2400" b="1" dirty="0">
                <a:latin typeface="Meiryo UI" panose="020B0604030504040204" pitchFamily="50" charset="-128"/>
                <a:ea typeface="Meiryo UI" panose="020B0604030504040204" pitchFamily="50" charset="-128"/>
              </a:rPr>
              <a:t>①</a:t>
            </a:r>
            <a:r>
              <a:rPr lang="ja-JP" altLang="en-US" sz="2400" b="1" dirty="0" smtClean="0">
                <a:latin typeface="Meiryo UI" panose="020B0604030504040204" pitchFamily="50" charset="-128"/>
                <a:ea typeface="Meiryo UI" panose="020B0604030504040204" pitchFamily="50" charset="-128"/>
              </a:rPr>
              <a:t>自動車</a:t>
            </a:r>
            <a:r>
              <a:rPr lang="ja-JP" altLang="en-US" sz="2400" b="1" dirty="0">
                <a:latin typeface="Meiryo UI" panose="020B0604030504040204" pitchFamily="50" charset="-128"/>
                <a:ea typeface="Meiryo UI" panose="020B0604030504040204" pitchFamily="50" charset="-128"/>
              </a:rPr>
              <a:t>販売事</a:t>
            </a:r>
            <a:r>
              <a:rPr lang="ja-JP" altLang="en-US" sz="2400" b="1" dirty="0" smtClean="0">
                <a:latin typeface="Meiryo UI" panose="020B0604030504040204" pitchFamily="50" charset="-128"/>
                <a:ea typeface="Meiryo UI" panose="020B0604030504040204" pitchFamily="50" charset="-128"/>
              </a:rPr>
              <a:t>業者（ディーラー）による普及促進</a:t>
            </a:r>
            <a:endParaRPr lang="ja-JP" altLang="en-US" sz="2400" b="1" dirty="0">
              <a:latin typeface="Meiryo UI" panose="020B0604030504040204" pitchFamily="50" charset="-128"/>
              <a:ea typeface="Meiryo UI" panose="020B0604030504040204" pitchFamily="50" charset="-128"/>
            </a:endParaRPr>
          </a:p>
        </p:txBody>
      </p:sp>
      <p:sp>
        <p:nvSpPr>
          <p:cNvPr id="5" name="正方形/長方形 4"/>
          <p:cNvSpPr/>
          <p:nvPr/>
        </p:nvSpPr>
        <p:spPr>
          <a:xfrm>
            <a:off x="432000" y="864000"/>
            <a:ext cx="8233220" cy="901764"/>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1600" b="1" u="sng" dirty="0" smtClean="0">
                <a:solidFill>
                  <a:schemeClr val="tx1"/>
                </a:solidFill>
                <a:latin typeface="Meiryo UI" panose="020B0604030504040204" pitchFamily="50" charset="-128"/>
                <a:ea typeface="Meiryo UI" panose="020B0604030504040204" pitchFamily="50" charset="-128"/>
              </a:rPr>
              <a:t>基本的な考え方２</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marL="355600" indent="-177800"/>
            <a:r>
              <a:rPr lang="ja-JP" altLang="en-US" sz="1600" dirty="0" smtClean="0">
                <a:solidFill>
                  <a:schemeClr val="tx1"/>
                </a:solidFill>
                <a:latin typeface="Meiryo UI" panose="020B0604030504040204" pitchFamily="50" charset="-128"/>
                <a:ea typeface="Meiryo UI" panose="020B0604030504040204" pitchFamily="50" charset="-128"/>
              </a:rPr>
              <a:t>○自動車販売事</a:t>
            </a:r>
            <a:r>
              <a:rPr lang="ja-JP" altLang="en-US" sz="1600" dirty="0">
                <a:solidFill>
                  <a:schemeClr val="tx1"/>
                </a:solidFill>
                <a:latin typeface="Meiryo UI" panose="020B0604030504040204" pitchFamily="50" charset="-128"/>
                <a:ea typeface="Meiryo UI" panose="020B0604030504040204" pitchFamily="50" charset="-128"/>
              </a:rPr>
              <a:t>業者</a:t>
            </a:r>
            <a:r>
              <a:rPr lang="ja-JP" altLang="en-US" sz="1600" dirty="0" smtClean="0">
                <a:solidFill>
                  <a:schemeClr val="tx1"/>
                </a:solidFill>
                <a:latin typeface="Meiryo UI" panose="020B0604030504040204" pitchFamily="50" charset="-128"/>
                <a:ea typeface="Meiryo UI" panose="020B0604030504040204" pitchFamily="50" charset="-128"/>
              </a:rPr>
              <a:t>の計画的かつ具体的な取組みを推進し、その実績を踏まえた更なる行動を</a:t>
            </a:r>
            <a:r>
              <a:rPr lang="en-US" altLang="ja-JP" sz="1600" dirty="0" smtClean="0">
                <a:solidFill>
                  <a:schemeClr val="tx1"/>
                </a:solidFill>
                <a:latin typeface="Meiryo UI" panose="020B0604030504040204" pitchFamily="50" charset="-128"/>
                <a:ea typeface="Meiryo UI" panose="020B0604030504040204" pitchFamily="50" charset="-128"/>
              </a:rPr>
              <a:t/>
            </a:r>
            <a:br>
              <a:rPr lang="en-US" altLang="ja-JP" sz="1600" dirty="0" smtClean="0">
                <a:solidFill>
                  <a:schemeClr val="tx1"/>
                </a:solidFill>
                <a:latin typeface="Meiryo UI" panose="020B0604030504040204" pitchFamily="50" charset="-128"/>
                <a:ea typeface="Meiryo UI" panose="020B0604030504040204" pitchFamily="50" charset="-128"/>
              </a:rPr>
            </a:br>
            <a:r>
              <a:rPr lang="ja-JP" altLang="en-US" sz="1600" dirty="0" smtClean="0">
                <a:solidFill>
                  <a:schemeClr val="tx1"/>
                </a:solidFill>
                <a:latin typeface="Meiryo UI" panose="020B0604030504040204" pitchFamily="50" charset="-128"/>
                <a:ea typeface="Meiryo UI" panose="020B0604030504040204" pitchFamily="50" charset="-128"/>
              </a:rPr>
              <a:t>促すため、</a:t>
            </a:r>
            <a:r>
              <a:rPr lang="ja-JP" altLang="en-US" sz="1600" b="1" dirty="0" smtClean="0">
                <a:solidFill>
                  <a:schemeClr val="tx1"/>
                </a:solidFill>
                <a:latin typeface="Meiryo UI" panose="020B0604030504040204" pitchFamily="50" charset="-128"/>
                <a:ea typeface="Meiryo UI" panose="020B0604030504040204" pitchFamily="50" charset="-128"/>
              </a:rPr>
              <a:t>電動車普及促進に係る販売促進計画・実績報告制度を導入</a:t>
            </a:r>
            <a:r>
              <a:rPr lang="ja-JP" altLang="en-US" sz="1600" dirty="0" smtClean="0">
                <a:solidFill>
                  <a:schemeClr val="tx1"/>
                </a:solidFill>
                <a:latin typeface="Meiryo UI" panose="020B0604030504040204" pitchFamily="50" charset="-128"/>
                <a:ea typeface="Meiryo UI" panose="020B0604030504040204" pitchFamily="50" charset="-128"/>
              </a:rPr>
              <a:t>するべきで</a:t>
            </a:r>
            <a:r>
              <a:rPr lang="ja-JP" altLang="en-US" sz="1600" dirty="0">
                <a:solidFill>
                  <a:schemeClr val="tx1"/>
                </a:solidFill>
                <a:latin typeface="Meiryo UI" panose="020B0604030504040204" pitchFamily="50" charset="-128"/>
                <a:ea typeface="Meiryo UI" panose="020B0604030504040204" pitchFamily="50" charset="-128"/>
              </a:rPr>
              <a:t>ある</a:t>
            </a:r>
            <a:r>
              <a:rPr lang="ja-JP" altLang="en-US" sz="1600" dirty="0" smtClean="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180000" y="1844824"/>
            <a:ext cx="6098144" cy="400110"/>
          </a:xfrm>
          <a:prstGeom prst="rect">
            <a:avLst/>
          </a:prstGeom>
        </p:spPr>
        <p:txBody>
          <a:bodyPr wrap="none">
            <a:spAutoFit/>
          </a:bodyPr>
          <a:lstStyle/>
          <a:p>
            <a:r>
              <a:rPr lang="ja-JP" altLang="en-US" sz="2000" b="1" dirty="0" smtClean="0">
                <a:latin typeface="Meiryo UI" panose="020B0604030504040204" pitchFamily="50" charset="-128"/>
                <a:ea typeface="Meiryo UI" panose="020B0604030504040204" pitchFamily="50" charset="-128"/>
              </a:rPr>
              <a:t>電動車販売促進</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計画</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・実績</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報告制度を創設してはどうか</a:t>
            </a:r>
            <a:endParaRPr lang="ja-JP" altLang="en-US" sz="1600" dirty="0">
              <a:solidFill>
                <a:schemeClr val="accent6">
                  <a:lumMod val="50000"/>
                </a:schemeClr>
              </a:solidFill>
            </a:endParaRPr>
          </a:p>
        </p:txBody>
      </p:sp>
      <p:graphicFrame>
        <p:nvGraphicFramePr>
          <p:cNvPr id="15" name="表 14"/>
          <p:cNvGraphicFramePr>
            <a:graphicFrameLocks noGrp="1"/>
          </p:cNvGraphicFramePr>
          <p:nvPr>
            <p:extLst>
              <p:ext uri="{D42A27DB-BD31-4B8C-83A1-F6EECF244321}">
                <p14:modId xmlns:p14="http://schemas.microsoft.com/office/powerpoint/2010/main" val="3106822041"/>
              </p:ext>
            </p:extLst>
          </p:nvPr>
        </p:nvGraphicFramePr>
        <p:xfrm>
          <a:off x="233516" y="2212363"/>
          <a:ext cx="8586956" cy="2364840"/>
        </p:xfrm>
        <a:graphic>
          <a:graphicData uri="http://schemas.openxmlformats.org/drawingml/2006/table">
            <a:tbl>
              <a:tblPr firstRow="1" bandRow="1">
                <a:tableStyleId>{2D5ABB26-0587-4C30-8999-92F81FD0307C}</a:tableStyleId>
              </a:tblPr>
              <a:tblGrid>
                <a:gridCol w="3762420">
                  <a:extLst>
                    <a:ext uri="{9D8B030D-6E8A-4147-A177-3AD203B41FA5}">
                      <a16:colId xmlns:a16="http://schemas.microsoft.com/office/drawing/2014/main" val="268226980"/>
                    </a:ext>
                  </a:extLst>
                </a:gridCol>
                <a:gridCol w="4824536">
                  <a:extLst>
                    <a:ext uri="{9D8B030D-6E8A-4147-A177-3AD203B41FA5}">
                      <a16:colId xmlns:a16="http://schemas.microsoft.com/office/drawing/2014/main" val="3663259301"/>
                    </a:ext>
                  </a:extLst>
                </a:gridCol>
              </a:tblGrid>
              <a:tr h="173901">
                <a:tc>
                  <a:txBody>
                    <a:bodyPr/>
                    <a:lstStyle/>
                    <a:p>
                      <a:r>
                        <a:rPr kumimoji="1" lang="ja-JP" altLang="en-US" b="1" dirty="0" smtClean="0">
                          <a:solidFill>
                            <a:schemeClr val="bg1">
                              <a:lumMod val="50000"/>
                            </a:schemeClr>
                          </a:solidFill>
                          <a:latin typeface="游ゴシック Medium" panose="020B0500000000000000" pitchFamily="50" charset="-128"/>
                          <a:ea typeface="游ゴシック Medium" panose="020B0500000000000000" pitchFamily="50" charset="-128"/>
                        </a:rPr>
                        <a:t>検討すべき事項</a:t>
                      </a:r>
                      <a:endParaRPr kumimoji="1" lang="ja-JP" altLang="en-US" b="1" dirty="0">
                        <a:solidFill>
                          <a:schemeClr val="bg1">
                            <a:lumMod val="50000"/>
                          </a:schemeClr>
                        </a:solidFill>
                        <a:latin typeface="游ゴシック Medium" panose="020B0500000000000000" pitchFamily="50" charset="-128"/>
                        <a:ea typeface="游ゴシック Medium" panose="020B0500000000000000" pitchFamily="50" charset="-128"/>
                      </a:endParaRPr>
                    </a:p>
                  </a:txBody>
                  <a:tcPr marL="36000" marR="144000" marT="36000" marB="36000">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dirty="0">
                        <a:latin typeface="游ゴシック Medium" panose="020B0500000000000000" pitchFamily="50" charset="-128"/>
                        <a:ea typeface="游ゴシック Medium" panose="020B0500000000000000" pitchFamily="50" charset="-128"/>
                      </a:endParaRPr>
                    </a:p>
                  </a:txBody>
                  <a:tcPr marL="36000" marR="144000" marT="36000" marB="36000">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673275385"/>
                  </a:ext>
                </a:extLst>
              </a:tr>
              <a:tr h="301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700" b="1" dirty="0" smtClean="0">
                          <a:solidFill>
                            <a:prstClr val="black"/>
                          </a:solidFill>
                          <a:latin typeface="游ゴシック Medium" panose="020B0500000000000000" pitchFamily="50" charset="-128"/>
                          <a:ea typeface="游ゴシック Medium" panose="020B0500000000000000" pitchFamily="50" charset="-128"/>
                        </a:rPr>
                        <a:t>●対象とする事業者</a:t>
                      </a:r>
                      <a:endParaRPr kumimoji="1" lang="ja-JP" altLang="en-US" sz="1700" b="1" dirty="0">
                        <a:latin typeface="游ゴシック Medium" panose="020B0500000000000000" pitchFamily="50" charset="-128"/>
                        <a:ea typeface="游ゴシック Medium" panose="020B0500000000000000" pitchFamily="50" charset="-128"/>
                      </a:endParaRPr>
                    </a:p>
                  </a:txBody>
                  <a:tcPr marL="36000" marR="144000" marT="36000" marB="36000">
                    <a:lnT w="12700" cap="flat" cmpd="sng" algn="ctr">
                      <a:solidFill>
                        <a:schemeClr val="bg1">
                          <a:lumMod val="50000"/>
                        </a:schemeClr>
                      </a:solidFill>
                      <a:prstDash val="solid"/>
                      <a:round/>
                      <a:headEnd type="none" w="med" len="med"/>
                      <a:tailEnd type="none" w="med" len="med"/>
                    </a:lnT>
                  </a:tcPr>
                </a:tc>
                <a:tc>
                  <a:txBody>
                    <a:bodyPr/>
                    <a:lstStyle/>
                    <a:p>
                      <a:r>
                        <a:rPr kumimoji="1" lang="ja-JP" altLang="en-US" sz="1700" b="1" dirty="0" smtClean="0">
                          <a:latin typeface="游ゴシック Medium" panose="020B0500000000000000" pitchFamily="50" charset="-128"/>
                          <a:ea typeface="游ゴシック Medium" panose="020B0500000000000000" pitchFamily="50" charset="-128"/>
                        </a:rPr>
                        <a:t>●報告を求める項目</a:t>
                      </a:r>
                      <a:endParaRPr kumimoji="1" lang="ja-JP" altLang="en-US" sz="1700" b="1" dirty="0">
                        <a:latin typeface="游ゴシック Medium" panose="020B0500000000000000" pitchFamily="50" charset="-128"/>
                        <a:ea typeface="游ゴシック Medium" panose="020B0500000000000000" pitchFamily="50" charset="-128"/>
                      </a:endParaRPr>
                    </a:p>
                  </a:txBody>
                  <a:tcPr marL="36000" marR="144000" marT="36000" marB="36000">
                    <a:lnT w="1270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1073094742"/>
                  </a:ext>
                </a:extLst>
              </a:tr>
              <a:tr h="370840">
                <a:tc>
                  <a:txBody>
                    <a:bodyPr/>
                    <a:lstStyle/>
                    <a:p>
                      <a:pPr marL="265113"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550" dirty="0" smtClean="0">
                          <a:latin typeface="游ゴシック Medium" panose="020B0500000000000000" pitchFamily="50" charset="-128"/>
                          <a:ea typeface="游ゴシック Medium" panose="020B0500000000000000" pitchFamily="50" charset="-128"/>
                        </a:rPr>
                        <a:t>・府域に販売店舗を有し、一定規模</a:t>
                      </a:r>
                      <a:r>
                        <a:rPr kumimoji="1" lang="en-US" altLang="ja-JP" sz="1550" dirty="0" smtClean="0">
                          <a:latin typeface="游ゴシック Medium" panose="020B0500000000000000" pitchFamily="50" charset="-128"/>
                          <a:ea typeface="游ゴシック Medium" panose="020B0500000000000000" pitchFamily="50" charset="-128"/>
                        </a:rPr>
                        <a:t/>
                      </a:r>
                      <a:br>
                        <a:rPr kumimoji="1" lang="en-US" altLang="ja-JP" sz="1550" dirty="0" smtClean="0">
                          <a:latin typeface="游ゴシック Medium" panose="020B0500000000000000" pitchFamily="50" charset="-128"/>
                          <a:ea typeface="游ゴシック Medium" panose="020B0500000000000000" pitchFamily="50" charset="-128"/>
                        </a:rPr>
                      </a:br>
                      <a:r>
                        <a:rPr kumimoji="1" lang="ja-JP" altLang="en-US" sz="1550" dirty="0" smtClean="0">
                          <a:latin typeface="游ゴシック Medium" panose="020B0500000000000000" pitchFamily="50" charset="-128"/>
                          <a:ea typeface="游ゴシック Medium" panose="020B0500000000000000" pitchFamily="50" charset="-128"/>
                        </a:rPr>
                        <a:t>以上の乗用車</a:t>
                      </a:r>
                      <a:r>
                        <a:rPr kumimoji="1" lang="en-US" altLang="ja-JP" sz="1400" dirty="0" smtClean="0">
                          <a:latin typeface="游ゴシック Medium" panose="020B0500000000000000" pitchFamily="50" charset="-128"/>
                          <a:ea typeface="游ゴシック Medium" panose="020B0500000000000000" pitchFamily="50" charset="-128"/>
                        </a:rPr>
                        <a:t>(</a:t>
                      </a:r>
                      <a:r>
                        <a:rPr kumimoji="1" lang="ja-JP" altLang="en-US" sz="1400" dirty="0" smtClean="0">
                          <a:latin typeface="游ゴシック Medium" panose="020B0500000000000000" pitchFamily="50" charset="-128"/>
                          <a:ea typeface="游ゴシック Medium" panose="020B0500000000000000" pitchFamily="50" charset="-128"/>
                        </a:rPr>
                        <a:t>新車</a:t>
                      </a:r>
                      <a:r>
                        <a:rPr kumimoji="1" lang="en-US" altLang="ja-JP" sz="1400" dirty="0" smtClean="0">
                          <a:latin typeface="游ゴシック Medium" panose="020B0500000000000000" pitchFamily="50" charset="-128"/>
                          <a:ea typeface="游ゴシック Medium" panose="020B0500000000000000" pitchFamily="50" charset="-128"/>
                        </a:rPr>
                        <a:t>)</a:t>
                      </a:r>
                      <a:r>
                        <a:rPr kumimoji="1" lang="ja-JP" altLang="en-US" sz="1550" dirty="0" smtClean="0">
                          <a:latin typeface="游ゴシック Medium" panose="020B0500000000000000" pitchFamily="50" charset="-128"/>
                          <a:ea typeface="游ゴシック Medium" panose="020B0500000000000000" pitchFamily="50" charset="-128"/>
                        </a:rPr>
                        <a:t>販売実績</a:t>
                      </a:r>
                      <a:r>
                        <a:rPr kumimoji="1" lang="en-US" altLang="ja-JP" sz="1550" dirty="0" smtClean="0">
                          <a:latin typeface="游ゴシック Medium" panose="020B0500000000000000" pitchFamily="50" charset="-128"/>
                          <a:ea typeface="游ゴシック Medium" panose="020B0500000000000000" pitchFamily="50" charset="-128"/>
                        </a:rPr>
                        <a:t>(</a:t>
                      </a:r>
                      <a:r>
                        <a:rPr kumimoji="1" lang="ja-JP" altLang="en-US" sz="1550" dirty="0" smtClean="0">
                          <a:latin typeface="游ゴシック Medium" panose="020B0500000000000000" pitchFamily="50" charset="-128"/>
                          <a:ea typeface="游ゴシック Medium" panose="020B0500000000000000" pitchFamily="50" charset="-128"/>
                        </a:rPr>
                        <a:t>府域</a:t>
                      </a:r>
                      <a:r>
                        <a:rPr kumimoji="1" lang="en-US" altLang="ja-JP" sz="1550" dirty="0" smtClean="0">
                          <a:latin typeface="游ゴシック Medium" panose="020B0500000000000000" pitchFamily="50" charset="-128"/>
                          <a:ea typeface="游ゴシック Medium" panose="020B0500000000000000" pitchFamily="50" charset="-128"/>
                        </a:rPr>
                        <a:t/>
                      </a:r>
                      <a:br>
                        <a:rPr kumimoji="1" lang="en-US" altLang="ja-JP" sz="1550" dirty="0" smtClean="0">
                          <a:latin typeface="游ゴシック Medium" panose="020B0500000000000000" pitchFamily="50" charset="-128"/>
                          <a:ea typeface="游ゴシック Medium" panose="020B0500000000000000" pitchFamily="50" charset="-128"/>
                        </a:rPr>
                      </a:br>
                      <a:r>
                        <a:rPr kumimoji="1" lang="ja-JP" altLang="en-US" sz="1550" dirty="0" smtClean="0">
                          <a:latin typeface="游ゴシック Medium" panose="020B0500000000000000" pitchFamily="50" charset="-128"/>
                          <a:ea typeface="游ゴシック Medium" panose="020B0500000000000000" pitchFamily="50" charset="-128"/>
                        </a:rPr>
                        <a:t>を合算</a:t>
                      </a:r>
                      <a:r>
                        <a:rPr kumimoji="1" lang="en-US" altLang="ja-JP" sz="1550" dirty="0" smtClean="0">
                          <a:latin typeface="游ゴシック Medium" panose="020B0500000000000000" pitchFamily="50" charset="-128"/>
                          <a:ea typeface="游ゴシック Medium" panose="020B0500000000000000" pitchFamily="50" charset="-128"/>
                        </a:rPr>
                        <a:t>)</a:t>
                      </a:r>
                      <a:r>
                        <a:rPr kumimoji="1" lang="ja-JP" altLang="en-US" sz="1550" dirty="0" smtClean="0">
                          <a:latin typeface="游ゴシック Medium" panose="020B0500000000000000" pitchFamily="50" charset="-128"/>
                          <a:ea typeface="游ゴシック Medium" panose="020B0500000000000000" pitchFamily="50" charset="-128"/>
                        </a:rPr>
                        <a:t>がある販売事業者</a:t>
                      </a:r>
                      <a:endParaRPr kumimoji="1" lang="en-US" altLang="ja-JP" sz="1200" dirty="0" smtClean="0">
                        <a:latin typeface="游ゴシック Medium" panose="020B0500000000000000" pitchFamily="50" charset="-128"/>
                        <a:ea typeface="游ゴシック Medium" panose="020B0500000000000000" pitchFamily="50" charset="-128"/>
                      </a:endParaRPr>
                    </a:p>
                    <a:p>
                      <a:pPr marL="449263" marR="0" lvl="0" indent="-185738"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游ゴシック Medium" panose="020B0500000000000000" pitchFamily="50" charset="-128"/>
                        <a:ea typeface="游ゴシック Medium" panose="020B0500000000000000" pitchFamily="50" charset="-128"/>
                      </a:endParaRPr>
                    </a:p>
                    <a:p>
                      <a:pPr marL="449263"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游ゴシック Medium" panose="020B0500000000000000" pitchFamily="50" charset="-128"/>
                          <a:ea typeface="游ゴシック Medium" panose="020B0500000000000000" pitchFamily="50" charset="-128"/>
                        </a:rPr>
                        <a:t>注</a:t>
                      </a:r>
                      <a:r>
                        <a:rPr kumimoji="1" lang="en-US" altLang="ja-JP" sz="1200" dirty="0" smtClean="0">
                          <a:latin typeface="游ゴシック Medium" panose="020B0500000000000000" pitchFamily="50" charset="-128"/>
                          <a:ea typeface="游ゴシック Medium" panose="020B0500000000000000" pitchFamily="50" charset="-128"/>
                        </a:rPr>
                        <a:t>)</a:t>
                      </a:r>
                      <a:r>
                        <a:rPr kumimoji="1" lang="ja-JP" altLang="en-US" sz="1200" dirty="0" smtClean="0">
                          <a:latin typeface="游ゴシック Medium" panose="020B0500000000000000" pitchFamily="50" charset="-128"/>
                          <a:ea typeface="游ゴシック Medium" panose="020B0500000000000000" pitchFamily="50" charset="-128"/>
                        </a:rPr>
                        <a:t>現時点で電動車のラインナップがない</a:t>
                      </a:r>
                      <a:r>
                        <a:rPr kumimoji="1" lang="en-US" altLang="ja-JP" sz="1200" dirty="0" smtClean="0">
                          <a:latin typeface="游ゴシック Medium" panose="020B0500000000000000" pitchFamily="50" charset="-128"/>
                          <a:ea typeface="游ゴシック Medium" panose="020B0500000000000000" pitchFamily="50" charset="-128"/>
                        </a:rPr>
                        <a:t/>
                      </a:r>
                      <a:br>
                        <a:rPr kumimoji="1" lang="en-US" altLang="ja-JP" sz="1200" dirty="0" smtClean="0">
                          <a:latin typeface="游ゴシック Medium" panose="020B0500000000000000" pitchFamily="50" charset="-128"/>
                          <a:ea typeface="游ゴシック Medium" panose="020B0500000000000000" pitchFamily="50" charset="-128"/>
                        </a:rPr>
                      </a:br>
                      <a:r>
                        <a:rPr kumimoji="1" lang="ja-JP" altLang="en-US" sz="1200" dirty="0" smtClean="0">
                          <a:latin typeface="游ゴシック Medium" panose="020B0500000000000000" pitchFamily="50" charset="-128"/>
                          <a:ea typeface="游ゴシック Medium" panose="020B0500000000000000" pitchFamily="50" charset="-128"/>
                        </a:rPr>
                        <a:t>販売店（軽自動車専門店など）につい</a:t>
                      </a:r>
                      <a:r>
                        <a:rPr kumimoji="1" lang="en-US" altLang="ja-JP" sz="1200" dirty="0" smtClean="0">
                          <a:latin typeface="游ゴシック Medium" panose="020B0500000000000000" pitchFamily="50" charset="-128"/>
                          <a:ea typeface="游ゴシック Medium" panose="020B0500000000000000" pitchFamily="50" charset="-128"/>
                        </a:rPr>
                        <a:t/>
                      </a:r>
                      <a:br>
                        <a:rPr kumimoji="1" lang="en-US" altLang="ja-JP" sz="1200" dirty="0" smtClean="0">
                          <a:latin typeface="游ゴシック Medium" panose="020B0500000000000000" pitchFamily="50" charset="-128"/>
                          <a:ea typeface="游ゴシック Medium" panose="020B0500000000000000" pitchFamily="50" charset="-128"/>
                        </a:rPr>
                      </a:br>
                      <a:r>
                        <a:rPr kumimoji="1" lang="ja-JP" altLang="en-US" sz="1200" dirty="0" err="1" smtClean="0">
                          <a:latin typeface="游ゴシック Medium" panose="020B0500000000000000" pitchFamily="50" charset="-128"/>
                          <a:ea typeface="游ゴシック Medium" panose="020B0500000000000000" pitchFamily="50" charset="-128"/>
                        </a:rPr>
                        <a:t>ても</a:t>
                      </a:r>
                      <a:r>
                        <a:rPr kumimoji="1" lang="ja-JP" altLang="en-US" sz="1200" dirty="0" smtClean="0">
                          <a:latin typeface="游ゴシック Medium" panose="020B0500000000000000" pitchFamily="50" charset="-128"/>
                          <a:ea typeface="游ゴシック Medium" panose="020B0500000000000000" pitchFamily="50" charset="-128"/>
                        </a:rPr>
                        <a:t>対象とする。</a:t>
                      </a:r>
                      <a:endParaRPr kumimoji="1" lang="ja-JP" altLang="en-US" sz="1200" dirty="0">
                        <a:latin typeface="游ゴシック Medium" panose="020B0500000000000000" pitchFamily="50" charset="-128"/>
                        <a:ea typeface="游ゴシック Medium" panose="020B0500000000000000" pitchFamily="50" charset="-128"/>
                      </a:endParaRPr>
                    </a:p>
                  </a:txBody>
                  <a:tcPr marL="36000" marR="144000" marT="36000" marB="36000"/>
                </a:tc>
                <a:tc>
                  <a:txBody>
                    <a:bodyPr/>
                    <a:lstStyle/>
                    <a:p>
                      <a:pPr>
                        <a:spcAft>
                          <a:spcPts val="0"/>
                        </a:spcAft>
                      </a:pPr>
                      <a:r>
                        <a:rPr kumimoji="1" lang="ja-JP" altLang="en-US" sz="1550" b="1" dirty="0" smtClean="0">
                          <a:latin typeface="游ゴシック Medium" panose="020B0500000000000000" pitchFamily="50" charset="-128"/>
                          <a:ea typeface="游ゴシック Medium" panose="020B0500000000000000" pitchFamily="50" charset="-128"/>
                        </a:rPr>
                        <a:t>＜実績＞</a:t>
                      </a:r>
                      <a:endParaRPr kumimoji="1" lang="en-US" altLang="ja-JP" sz="1550" b="1" dirty="0" smtClean="0">
                        <a:latin typeface="游ゴシック Medium" panose="020B0500000000000000" pitchFamily="50" charset="-128"/>
                        <a:ea typeface="游ゴシック Medium" panose="020B0500000000000000" pitchFamily="50" charset="-128"/>
                      </a:endParaRPr>
                    </a:p>
                    <a:p>
                      <a:pPr>
                        <a:spcAft>
                          <a:spcPts val="0"/>
                        </a:spcAft>
                      </a:pPr>
                      <a:r>
                        <a:rPr kumimoji="1" lang="ja-JP" altLang="en-US" sz="1550" dirty="0" smtClean="0">
                          <a:latin typeface="游ゴシック Medium" panose="020B0500000000000000" pitchFamily="50" charset="-128"/>
                          <a:ea typeface="游ゴシック Medium" panose="020B0500000000000000" pitchFamily="50" charset="-128"/>
                        </a:rPr>
                        <a:t>・普及促進のために実施した取組み</a:t>
                      </a:r>
                      <a:r>
                        <a:rPr kumimoji="1" lang="en-US" altLang="ja-JP" sz="1550" dirty="0" smtClean="0">
                          <a:latin typeface="游ゴシック Medium" panose="020B0500000000000000" pitchFamily="50" charset="-128"/>
                          <a:ea typeface="游ゴシック Medium" panose="020B0500000000000000" pitchFamily="50" charset="-128"/>
                        </a:rPr>
                        <a:t/>
                      </a:r>
                      <a:br>
                        <a:rPr kumimoji="1" lang="en-US" altLang="ja-JP" sz="1550" dirty="0" smtClean="0">
                          <a:latin typeface="游ゴシック Medium" panose="020B0500000000000000" pitchFamily="50" charset="-128"/>
                          <a:ea typeface="游ゴシック Medium" panose="020B0500000000000000" pitchFamily="50" charset="-128"/>
                        </a:rPr>
                      </a:br>
                      <a:r>
                        <a:rPr kumimoji="1" lang="ja-JP" altLang="en-US" sz="1300" dirty="0" smtClean="0">
                          <a:latin typeface="游ゴシック Medium" panose="020B0500000000000000" pitchFamily="50" charset="-128"/>
                          <a:ea typeface="游ゴシック Medium" panose="020B0500000000000000" pitchFamily="50" charset="-128"/>
                        </a:rPr>
                        <a:t>　（キャンペーンの</a:t>
                      </a:r>
                      <a:r>
                        <a:rPr kumimoji="1" lang="ja-JP" altLang="en-US" sz="1300" dirty="0" smtClean="0">
                          <a:solidFill>
                            <a:schemeClr val="tx1"/>
                          </a:solidFill>
                          <a:latin typeface="游ゴシック Medium" panose="020B0500000000000000" pitchFamily="50" charset="-128"/>
                          <a:ea typeface="游ゴシック Medium" panose="020B0500000000000000" pitchFamily="50" charset="-128"/>
                        </a:rPr>
                        <a:t>実施、販売促進担当者の設置　</a:t>
                      </a:r>
                      <a:r>
                        <a:rPr kumimoji="1" lang="ja-JP" altLang="en-US" sz="1300" dirty="0" smtClean="0">
                          <a:latin typeface="游ゴシック Medium" panose="020B0500000000000000" pitchFamily="50" charset="-128"/>
                          <a:ea typeface="游ゴシック Medium" panose="020B0500000000000000" pitchFamily="50" charset="-128"/>
                        </a:rPr>
                        <a:t>など）</a:t>
                      </a:r>
                      <a:endParaRPr kumimoji="1" lang="en-US" altLang="ja-JP" sz="1300" dirty="0" smtClean="0">
                        <a:latin typeface="游ゴシック Medium" panose="020B0500000000000000" pitchFamily="50" charset="-128"/>
                        <a:ea typeface="游ゴシック Medium" panose="020B0500000000000000" pitchFamily="50" charset="-128"/>
                      </a:endParaRPr>
                    </a:p>
                    <a:p>
                      <a:pPr>
                        <a:spcAft>
                          <a:spcPts val="300"/>
                        </a:spcAft>
                      </a:pPr>
                      <a:r>
                        <a:rPr kumimoji="1" lang="ja-JP" altLang="en-US" sz="1550" dirty="0" smtClean="0">
                          <a:latin typeface="游ゴシック Medium" panose="020B0500000000000000" pitchFamily="50" charset="-128"/>
                          <a:ea typeface="游ゴシック Medium" panose="020B0500000000000000" pitchFamily="50" charset="-128"/>
                        </a:rPr>
                        <a:t>・販売実績</a:t>
                      </a:r>
                      <a:r>
                        <a:rPr kumimoji="1" lang="en-US" altLang="ja-JP" sz="1550" dirty="0" smtClean="0">
                          <a:latin typeface="游ゴシック Medium" panose="020B0500000000000000" pitchFamily="50" charset="-128"/>
                          <a:ea typeface="游ゴシック Medium" panose="020B0500000000000000" pitchFamily="50" charset="-128"/>
                        </a:rPr>
                        <a:t/>
                      </a:r>
                      <a:br>
                        <a:rPr kumimoji="1" lang="en-US" altLang="ja-JP" sz="1550" dirty="0" smtClean="0">
                          <a:latin typeface="游ゴシック Medium" panose="020B0500000000000000" pitchFamily="50" charset="-128"/>
                          <a:ea typeface="游ゴシック Medium" panose="020B0500000000000000" pitchFamily="50" charset="-128"/>
                        </a:rPr>
                      </a:br>
                      <a:r>
                        <a:rPr kumimoji="1" lang="ja-JP" altLang="en-US" sz="1300" dirty="0" smtClean="0">
                          <a:latin typeface="游ゴシック Medium" panose="020B0500000000000000" pitchFamily="50" charset="-128"/>
                          <a:ea typeface="游ゴシック Medium" panose="020B0500000000000000" pitchFamily="50" charset="-128"/>
                        </a:rPr>
                        <a:t>　（</a:t>
                      </a:r>
                      <a:r>
                        <a:rPr kumimoji="1" lang="zh-TW" altLang="en-US" sz="1300" dirty="0" smtClean="0">
                          <a:latin typeface="游ゴシック Medium" panose="020B0500000000000000" pitchFamily="50" charset="-128"/>
                          <a:ea typeface="游ゴシック Medium" panose="020B0500000000000000" pitchFamily="50" charset="-128"/>
                        </a:rPr>
                        <a:t>乗用車</a:t>
                      </a:r>
                      <a:r>
                        <a:rPr kumimoji="1" lang="en-US" altLang="zh-TW" sz="1300" dirty="0" smtClean="0">
                          <a:latin typeface="游ゴシック Medium" panose="020B0500000000000000" pitchFamily="50" charset="-128"/>
                          <a:ea typeface="游ゴシック Medium" panose="020B0500000000000000" pitchFamily="50" charset="-128"/>
                        </a:rPr>
                        <a:t>(</a:t>
                      </a:r>
                      <a:r>
                        <a:rPr kumimoji="1" lang="zh-TW" altLang="en-US" sz="1300" dirty="0" smtClean="0">
                          <a:latin typeface="游ゴシック Medium" panose="020B0500000000000000" pitchFamily="50" charset="-128"/>
                          <a:ea typeface="游ゴシック Medium" panose="020B0500000000000000" pitchFamily="50" charset="-128"/>
                        </a:rPr>
                        <a:t>新車</a:t>
                      </a:r>
                      <a:r>
                        <a:rPr kumimoji="1" lang="en-US" altLang="zh-TW" sz="1300" dirty="0" smtClean="0">
                          <a:latin typeface="游ゴシック Medium" panose="020B0500000000000000" pitchFamily="50" charset="-128"/>
                          <a:ea typeface="游ゴシック Medium" panose="020B0500000000000000" pitchFamily="50" charset="-128"/>
                        </a:rPr>
                        <a:t>)</a:t>
                      </a:r>
                      <a:r>
                        <a:rPr kumimoji="1" lang="zh-TW" altLang="en-US" sz="1300" dirty="0" smtClean="0">
                          <a:latin typeface="游ゴシック Medium" panose="020B0500000000000000" pitchFamily="50" charset="-128"/>
                          <a:ea typeface="游ゴシック Medium" panose="020B0500000000000000" pitchFamily="50" charset="-128"/>
                        </a:rPr>
                        <a:t>販売</a:t>
                      </a:r>
                      <a:r>
                        <a:rPr kumimoji="1" lang="ja-JP" altLang="en-US" sz="1300" dirty="0" smtClean="0">
                          <a:latin typeface="游ゴシック Medium" panose="020B0500000000000000" pitchFamily="50" charset="-128"/>
                          <a:ea typeface="游ゴシック Medium" panose="020B0500000000000000" pitchFamily="50" charset="-128"/>
                        </a:rPr>
                        <a:t>台数、電動車の販売台数</a:t>
                      </a:r>
                      <a:r>
                        <a:rPr kumimoji="1" lang="en-US" altLang="ja-JP" sz="1300" dirty="0" smtClean="0">
                          <a:latin typeface="游ゴシック Medium" panose="020B0500000000000000" pitchFamily="50" charset="-128"/>
                          <a:ea typeface="游ゴシック Medium" panose="020B0500000000000000" pitchFamily="50" charset="-128"/>
                        </a:rPr>
                        <a:t>(</a:t>
                      </a:r>
                      <a:r>
                        <a:rPr kumimoji="1" lang="ja-JP" altLang="en-US" sz="1300" dirty="0" smtClean="0">
                          <a:latin typeface="游ゴシック Medium" panose="020B0500000000000000" pitchFamily="50" charset="-128"/>
                          <a:ea typeface="游ゴシック Medium" panose="020B0500000000000000" pitchFamily="50" charset="-128"/>
                        </a:rPr>
                        <a:t>種別</a:t>
                      </a:r>
                      <a:r>
                        <a:rPr kumimoji="1" lang="en-US" altLang="ja-JP" sz="1300" dirty="0" smtClean="0">
                          <a:latin typeface="游ゴシック Medium" panose="020B0500000000000000" pitchFamily="50" charset="-128"/>
                          <a:ea typeface="游ゴシック Medium" panose="020B0500000000000000" pitchFamily="50" charset="-128"/>
                        </a:rPr>
                        <a:t>)</a:t>
                      </a:r>
                      <a:r>
                        <a:rPr kumimoji="1" lang="ja-JP" altLang="en-US" sz="1300" dirty="0" smtClean="0">
                          <a:latin typeface="游ゴシック Medium" panose="020B0500000000000000" pitchFamily="50" charset="-128"/>
                          <a:ea typeface="游ゴシック Medium" panose="020B0500000000000000" pitchFamily="50" charset="-128"/>
                        </a:rPr>
                        <a:t>）</a:t>
                      </a:r>
                      <a:endParaRPr kumimoji="1" lang="en-US" altLang="ja-JP" sz="1300" dirty="0" smtClean="0">
                        <a:latin typeface="游ゴシック Medium" panose="020B0500000000000000" pitchFamily="50" charset="-128"/>
                        <a:ea typeface="游ゴシック Medium" panose="020B0500000000000000" pitchFamily="50" charset="-128"/>
                      </a:endParaRPr>
                    </a:p>
                    <a:p>
                      <a:pPr>
                        <a:spcAft>
                          <a:spcPts val="0"/>
                        </a:spcAft>
                      </a:pPr>
                      <a:r>
                        <a:rPr kumimoji="1" lang="ja-JP" altLang="en-US" sz="1550" b="1" dirty="0" smtClean="0">
                          <a:latin typeface="游ゴシック Medium" panose="020B0500000000000000" pitchFamily="50" charset="-128"/>
                          <a:ea typeface="游ゴシック Medium" panose="020B0500000000000000" pitchFamily="50" charset="-128"/>
                        </a:rPr>
                        <a:t>＜計画＞</a:t>
                      </a:r>
                      <a:endParaRPr kumimoji="1" lang="en-US" altLang="ja-JP" sz="1550" b="1" dirty="0" smtClean="0">
                        <a:latin typeface="游ゴシック Medium" panose="020B0500000000000000" pitchFamily="50" charset="-128"/>
                        <a:ea typeface="游ゴシック Medium"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50" dirty="0" smtClean="0">
                          <a:latin typeface="游ゴシック Medium" panose="020B0500000000000000" pitchFamily="50" charset="-128"/>
                          <a:ea typeface="游ゴシック Medium" panose="020B0500000000000000" pitchFamily="50" charset="-128"/>
                        </a:rPr>
                        <a:t>・販売促進のために翌年度実施する取組み</a:t>
                      </a:r>
                      <a:endParaRPr kumimoji="1" lang="ja-JP" altLang="en-US" sz="1550" dirty="0">
                        <a:latin typeface="游ゴシック Medium" panose="020B0500000000000000" pitchFamily="50" charset="-128"/>
                        <a:ea typeface="游ゴシック Medium" panose="020B0500000000000000" pitchFamily="50" charset="-128"/>
                      </a:endParaRPr>
                    </a:p>
                  </a:txBody>
                  <a:tcPr marL="36000" marR="144000" marT="36000" marB="36000"/>
                </a:tc>
                <a:extLst>
                  <a:ext uri="{0D108BD9-81ED-4DB2-BD59-A6C34878D82A}">
                    <a16:rowId xmlns:a16="http://schemas.microsoft.com/office/drawing/2014/main" val="2457193091"/>
                  </a:ext>
                </a:extLst>
              </a:tr>
            </a:tbl>
          </a:graphicData>
        </a:graphic>
      </p:graphicFrame>
      <p:sp>
        <p:nvSpPr>
          <p:cNvPr id="16" name="角丸四角形 15"/>
          <p:cNvSpPr/>
          <p:nvPr/>
        </p:nvSpPr>
        <p:spPr>
          <a:xfrm>
            <a:off x="143508" y="4770300"/>
            <a:ext cx="8856984" cy="2038638"/>
          </a:xfrm>
          <a:prstGeom prst="roundRect">
            <a:avLst>
              <a:gd name="adj" fmla="val 5578"/>
            </a:avLst>
          </a:prstGeom>
          <a:noFill/>
          <a:ln w="1270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kumimoji="1" lang="ja-JP" altLang="en-US" sz="1600" dirty="0" smtClean="0">
                <a:solidFill>
                  <a:schemeClr val="tx1"/>
                </a:solidFill>
                <a:latin typeface="HG丸ｺﾞｼｯｸM-PRO" panose="020F0600000000000000" pitchFamily="50" charset="-128"/>
                <a:ea typeface="HG丸ｺﾞｼｯｸM-PRO" panose="020F0600000000000000" pitchFamily="50" charset="-128"/>
              </a:rPr>
              <a:t>参考：</a:t>
            </a: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京都市</a:t>
            </a: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条例</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（報告制度）</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「自動車</a:t>
            </a:r>
            <a:r>
              <a:rPr lang="ja-JP" altLang="en-US" sz="1400" dirty="0">
                <a:solidFill>
                  <a:schemeClr val="tx1"/>
                </a:solidFill>
                <a:latin typeface="HG丸ｺﾞｼｯｸM-PRO" panose="020F0600000000000000" pitchFamily="50" charset="-128"/>
                <a:ea typeface="HG丸ｺﾞｼｯｸM-PRO" panose="020F0600000000000000" pitchFamily="50" charset="-128"/>
              </a:rPr>
              <a:t>販売事業者は，毎年度，別に定めるところにより，温室効果ガスを排出しない新車又は温室</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効果ガス</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
            </a:r>
            <a:br>
              <a:rPr lang="en-US" altLang="ja-JP" sz="1400" dirty="0" smtClean="0">
                <a:solidFill>
                  <a:schemeClr val="tx1"/>
                </a:solidFill>
                <a:latin typeface="HG丸ｺﾞｼｯｸM-PRO" panose="020F0600000000000000" pitchFamily="50" charset="-128"/>
                <a:ea typeface="HG丸ｺﾞｼｯｸM-PRO" panose="020F0600000000000000" pitchFamily="50" charset="-128"/>
              </a:rPr>
            </a:b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の</a:t>
            </a:r>
            <a:r>
              <a:rPr lang="ja-JP" altLang="en-US" sz="1400" dirty="0">
                <a:solidFill>
                  <a:schemeClr val="tx1"/>
                </a:solidFill>
                <a:latin typeface="HG丸ｺﾞｼｯｸM-PRO" panose="020F0600000000000000" pitchFamily="50" charset="-128"/>
                <a:ea typeface="HG丸ｺﾞｼｯｸM-PRO" panose="020F0600000000000000" pitchFamily="50" charset="-128"/>
              </a:rPr>
              <a:t>排出の量が相当程度少ない新車の販売の実績を記載した報告書を市長に提出しなければならない</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＜京都市公表の令和元年度の状況＞</a:t>
            </a:r>
            <a:r>
              <a:rPr lang="ja-JP" altLang="en-US" sz="1080" dirty="0" smtClean="0">
                <a:solidFill>
                  <a:schemeClr val="tx1"/>
                </a:solidFill>
                <a:latin typeface="HG丸ｺﾞｼｯｸM-PRO" panose="020F0600000000000000" pitchFamily="50" charset="-128"/>
                <a:ea typeface="HG丸ｺﾞｼｯｸM-PRO" panose="020F0600000000000000" pitchFamily="50" charset="-128"/>
              </a:rPr>
              <a:t>報告者：</a:t>
            </a:r>
            <a:r>
              <a:rPr lang="en-US" altLang="ja-JP" sz="1080" dirty="0" smtClean="0">
                <a:solidFill>
                  <a:schemeClr val="tx1"/>
                </a:solidFill>
                <a:latin typeface="HG丸ｺﾞｼｯｸM-PRO" panose="020F0600000000000000" pitchFamily="50" charset="-128"/>
                <a:ea typeface="HG丸ｺﾞｼｯｸM-PRO" panose="020F0600000000000000" pitchFamily="50" charset="-128"/>
              </a:rPr>
              <a:t>25</a:t>
            </a:r>
            <a:r>
              <a:rPr lang="ja-JP" altLang="en-US" sz="1080" dirty="0" smtClean="0">
                <a:solidFill>
                  <a:schemeClr val="tx1"/>
                </a:solidFill>
                <a:latin typeface="HG丸ｺﾞｼｯｸM-PRO" panose="020F0600000000000000" pitchFamily="50" charset="-128"/>
                <a:ea typeface="HG丸ｺﾞｼｯｸM-PRO" panose="020F0600000000000000" pitchFamily="50" charset="-128"/>
              </a:rPr>
              <a:t>事業者、全販売台数：</a:t>
            </a:r>
            <a:r>
              <a:rPr lang="en-US" altLang="ja-JP" sz="1080" dirty="0" smtClean="0">
                <a:solidFill>
                  <a:schemeClr val="tx1"/>
                </a:solidFill>
                <a:latin typeface="HG丸ｺﾞｼｯｸM-PRO" panose="020F0600000000000000" pitchFamily="50" charset="-128"/>
                <a:ea typeface="HG丸ｺﾞｼｯｸM-PRO" panose="020F0600000000000000" pitchFamily="50" charset="-128"/>
              </a:rPr>
              <a:t>45,389</a:t>
            </a:r>
            <a:r>
              <a:rPr lang="ja-JP" altLang="en-US" sz="1080" dirty="0" smtClean="0">
                <a:solidFill>
                  <a:schemeClr val="tx1"/>
                </a:solidFill>
                <a:latin typeface="HG丸ｺﾞｼｯｸM-PRO" panose="020F0600000000000000" pitchFamily="50" charset="-128"/>
                <a:ea typeface="HG丸ｺﾞｼｯｸM-PRO" panose="020F0600000000000000" pitchFamily="50" charset="-128"/>
              </a:rPr>
              <a:t>台、各事業者の販売台数の分布：</a:t>
            </a:r>
            <a:r>
              <a:rPr lang="en-US" altLang="ja-JP" sz="1080" dirty="0" smtClean="0">
                <a:solidFill>
                  <a:schemeClr val="tx1"/>
                </a:solidFill>
                <a:latin typeface="HG丸ｺﾞｼｯｸM-PRO" panose="020F0600000000000000" pitchFamily="50" charset="-128"/>
                <a:ea typeface="HG丸ｺﾞｼｯｸM-PRO" panose="020F0600000000000000" pitchFamily="50" charset="-128"/>
              </a:rPr>
              <a:t>114</a:t>
            </a:r>
            <a:r>
              <a:rPr lang="ja-JP" altLang="en-US" sz="1080" dirty="0" smtClean="0">
                <a:solidFill>
                  <a:schemeClr val="tx1"/>
                </a:solidFill>
                <a:latin typeface="HG丸ｺﾞｼｯｸM-PRO" panose="020F0600000000000000" pitchFamily="50" charset="-128"/>
                <a:ea typeface="HG丸ｺﾞｼｯｸM-PRO" panose="020F0600000000000000" pitchFamily="50" charset="-128"/>
              </a:rPr>
              <a:t>台～</a:t>
            </a:r>
            <a:r>
              <a:rPr lang="en-US" altLang="ja-JP" sz="1080" dirty="0" smtClean="0">
                <a:solidFill>
                  <a:schemeClr val="tx1"/>
                </a:solidFill>
                <a:latin typeface="HG丸ｺﾞｼｯｸM-PRO" panose="020F0600000000000000" pitchFamily="50" charset="-128"/>
                <a:ea typeface="HG丸ｺﾞｼｯｸM-PRO" panose="020F0600000000000000" pitchFamily="50" charset="-128"/>
              </a:rPr>
              <a:t>5,310</a:t>
            </a:r>
            <a:r>
              <a:rPr lang="ja-JP" altLang="en-US" sz="1080" dirty="0" smtClean="0">
                <a:solidFill>
                  <a:schemeClr val="tx1"/>
                </a:solidFill>
                <a:latin typeface="HG丸ｺﾞｼｯｸM-PRO" panose="020F0600000000000000" pitchFamily="50" charset="-128"/>
                <a:ea typeface="HG丸ｺﾞｼｯｸM-PRO" panose="020F0600000000000000" pitchFamily="50" charset="-128"/>
              </a:rPr>
              <a:t>台</a:t>
            </a:r>
            <a:endParaRPr lang="en-US" altLang="ja-JP" sz="108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50" dirty="0" smtClean="0">
                <a:solidFill>
                  <a:schemeClr val="tx1"/>
                </a:solidFill>
                <a:latin typeface="HG丸ｺﾞｼｯｸM-PRO" panose="020F0600000000000000" pitchFamily="50" charset="-128"/>
                <a:ea typeface="HG丸ｺﾞｼｯｸM-PRO" panose="020F0600000000000000" pitchFamily="50" charset="-128"/>
              </a:rPr>
              <a:t>　▶エコカーの販売台数</a:t>
            </a:r>
            <a:r>
              <a:rPr lang="en-US" altLang="ja-JP" sz="125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50" dirty="0" smtClean="0">
                <a:solidFill>
                  <a:schemeClr val="tx1"/>
                </a:solidFill>
                <a:latin typeface="HG丸ｺﾞｼｯｸM-PRO" panose="020F0600000000000000" pitchFamily="50" charset="-128"/>
                <a:ea typeface="HG丸ｺﾞｼｯｸM-PRO" panose="020F0600000000000000" pitchFamily="50" charset="-128"/>
              </a:rPr>
              <a:t>計</a:t>
            </a:r>
            <a:r>
              <a:rPr lang="en-US" altLang="ja-JP" sz="125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5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50" dirty="0" smtClean="0">
                <a:solidFill>
                  <a:schemeClr val="tx1"/>
                </a:solidFill>
                <a:latin typeface="HG丸ｺﾞｼｯｸM-PRO" panose="020F0600000000000000" pitchFamily="50" charset="-128"/>
                <a:ea typeface="HG丸ｺﾞｼｯｸM-PRO" panose="020F0600000000000000" pitchFamily="50" charset="-128"/>
              </a:rPr>
              <a:t>FCV…</a:t>
            </a:r>
            <a:r>
              <a:rPr lang="ja-JP" altLang="en-US" sz="1250" dirty="0" smtClean="0">
                <a:solidFill>
                  <a:schemeClr val="tx1"/>
                </a:solidFill>
                <a:latin typeface="HG丸ｺﾞｼｯｸM-PRO" panose="020F0600000000000000" pitchFamily="50" charset="-128"/>
                <a:ea typeface="HG丸ｺﾞｼｯｸM-PRO" panose="020F0600000000000000" pitchFamily="50" charset="-128"/>
              </a:rPr>
              <a:t>２、</a:t>
            </a:r>
            <a:r>
              <a:rPr lang="en-US" altLang="ja-JP" sz="1250" dirty="0" smtClean="0">
                <a:solidFill>
                  <a:schemeClr val="tx1"/>
                </a:solidFill>
                <a:latin typeface="HG丸ｺﾞｼｯｸM-PRO" panose="020F0600000000000000" pitchFamily="50" charset="-128"/>
                <a:ea typeface="HG丸ｺﾞｼｯｸM-PRO" panose="020F0600000000000000" pitchFamily="50" charset="-128"/>
              </a:rPr>
              <a:t>EV…106</a:t>
            </a:r>
            <a:r>
              <a:rPr lang="ja-JP" altLang="en-US" sz="1250" dirty="0" err="1" smtClean="0">
                <a:solidFill>
                  <a:schemeClr val="tx1"/>
                </a:solidFill>
                <a:latin typeface="HG丸ｺﾞｼｯｸM-PRO" panose="020F0600000000000000" pitchFamily="50" charset="-128"/>
                <a:ea typeface="HG丸ｺﾞｼｯｸM-PRO" panose="020F0600000000000000" pitchFamily="50" charset="-128"/>
              </a:rPr>
              <a:t>、</a:t>
            </a:r>
            <a:r>
              <a:rPr lang="en-US" altLang="ja-JP" sz="1250" dirty="0" smtClean="0">
                <a:solidFill>
                  <a:schemeClr val="tx1"/>
                </a:solidFill>
                <a:latin typeface="HG丸ｺﾞｼｯｸM-PRO" panose="020F0600000000000000" pitchFamily="50" charset="-128"/>
                <a:ea typeface="HG丸ｺﾞｼｯｸM-PRO" panose="020F0600000000000000" pitchFamily="50" charset="-128"/>
              </a:rPr>
              <a:t>PHV…224</a:t>
            </a:r>
            <a:r>
              <a:rPr lang="ja-JP" altLang="en-US" sz="1250" dirty="0" err="1" smtClean="0">
                <a:solidFill>
                  <a:schemeClr val="tx1"/>
                </a:solidFill>
                <a:latin typeface="HG丸ｺﾞｼｯｸM-PRO" panose="020F0600000000000000" pitchFamily="50" charset="-128"/>
                <a:ea typeface="HG丸ｺﾞｼｯｸM-PRO" panose="020F0600000000000000" pitchFamily="50" charset="-128"/>
              </a:rPr>
              <a:t>、</a:t>
            </a:r>
            <a:r>
              <a:rPr lang="ja-JP" altLang="en-US" sz="1250" dirty="0" smtClean="0">
                <a:solidFill>
                  <a:schemeClr val="tx1"/>
                </a:solidFill>
                <a:latin typeface="HG丸ｺﾞｼｯｸM-PRO" panose="020F0600000000000000" pitchFamily="50" charset="-128"/>
                <a:ea typeface="HG丸ｺﾞｼｯｸM-PRO" panose="020F0600000000000000" pitchFamily="50" charset="-128"/>
              </a:rPr>
              <a:t>その他エコカー（</a:t>
            </a:r>
            <a:r>
              <a:rPr lang="en-US" altLang="ja-JP" sz="1250" dirty="0" smtClean="0">
                <a:solidFill>
                  <a:schemeClr val="tx1"/>
                </a:solidFill>
                <a:latin typeface="HG丸ｺﾞｼｯｸM-PRO" panose="020F0600000000000000" pitchFamily="50" charset="-128"/>
                <a:ea typeface="HG丸ｺﾞｼｯｸM-PRO" panose="020F0600000000000000" pitchFamily="50" charset="-128"/>
              </a:rPr>
              <a:t>HV</a:t>
            </a:r>
            <a:r>
              <a:rPr lang="ja-JP" altLang="en-US" sz="1250" dirty="0" smtClean="0">
                <a:solidFill>
                  <a:schemeClr val="tx1"/>
                </a:solidFill>
                <a:latin typeface="HG丸ｺﾞｼｯｸM-PRO" panose="020F0600000000000000" pitchFamily="50" charset="-128"/>
                <a:ea typeface="HG丸ｺﾞｼｯｸM-PRO" panose="020F0600000000000000" pitchFamily="50" charset="-128"/>
              </a:rPr>
              <a:t>含む）</a:t>
            </a:r>
            <a:r>
              <a:rPr lang="en-US" altLang="ja-JP" sz="1250" dirty="0" smtClean="0">
                <a:solidFill>
                  <a:schemeClr val="tx1"/>
                </a:solidFill>
                <a:latin typeface="HG丸ｺﾞｼｯｸM-PRO" panose="020F0600000000000000" pitchFamily="50" charset="-128"/>
                <a:ea typeface="HG丸ｺﾞｼｯｸM-PRO" panose="020F0600000000000000" pitchFamily="50" charset="-128"/>
              </a:rPr>
              <a:t>…24,173</a:t>
            </a:r>
          </a:p>
          <a:p>
            <a:pPr algn="r"/>
            <a:r>
              <a:rPr lang="ja-JP" altLang="en-US" sz="125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08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80" dirty="0" smtClean="0">
                <a:solidFill>
                  <a:schemeClr val="tx1"/>
                </a:solidFill>
                <a:latin typeface="HG丸ｺﾞｼｯｸM-PRO" panose="020F0600000000000000" pitchFamily="50" charset="-128"/>
                <a:ea typeface="HG丸ｺﾞｼｯｸM-PRO" panose="020F0600000000000000" pitchFamily="50" charset="-128"/>
              </a:rPr>
              <a:t>全販売</a:t>
            </a:r>
            <a:r>
              <a:rPr lang="ja-JP" altLang="en-US" sz="1080" dirty="0">
                <a:solidFill>
                  <a:schemeClr val="tx1"/>
                </a:solidFill>
                <a:latin typeface="HG丸ｺﾞｼｯｸM-PRO" panose="020F0600000000000000" pitchFamily="50" charset="-128"/>
                <a:ea typeface="HG丸ｺﾞｼｯｸM-PRO" panose="020F0600000000000000" pitchFamily="50" charset="-128"/>
              </a:rPr>
              <a:t>台数</a:t>
            </a:r>
            <a:r>
              <a:rPr lang="ja-JP" altLang="en-US" sz="1080" dirty="0" smtClean="0">
                <a:solidFill>
                  <a:schemeClr val="tx1"/>
                </a:solidFill>
                <a:latin typeface="HG丸ｺﾞｼｯｸM-PRO" panose="020F0600000000000000" pitchFamily="50" charset="-128"/>
                <a:ea typeface="HG丸ｺﾞｼｯｸM-PRO" panose="020F0600000000000000" pitchFamily="50" charset="-128"/>
              </a:rPr>
              <a:t>の約</a:t>
            </a:r>
            <a:r>
              <a:rPr lang="en-US" altLang="ja-JP" sz="1080" dirty="0" smtClean="0">
                <a:solidFill>
                  <a:schemeClr val="tx1"/>
                </a:solidFill>
                <a:latin typeface="HG丸ｺﾞｼｯｸM-PRO" panose="020F0600000000000000" pitchFamily="50" charset="-128"/>
                <a:ea typeface="HG丸ｺﾞｼｯｸM-PRO" panose="020F0600000000000000" pitchFamily="50" charset="-128"/>
              </a:rPr>
              <a:t>54</a:t>
            </a:r>
            <a:r>
              <a:rPr lang="ja-JP" altLang="en-US" sz="1080" dirty="0" smtClean="0">
                <a:solidFill>
                  <a:schemeClr val="tx1"/>
                </a:solidFill>
                <a:latin typeface="HG丸ｺﾞｼｯｸM-PRO" panose="020F0600000000000000" pitchFamily="50" charset="-128"/>
                <a:ea typeface="HG丸ｺﾞｼｯｸM-PRO" panose="020F0600000000000000" pitchFamily="50" charset="-128"/>
              </a:rPr>
              <a:t>％はエコカー</a:t>
            </a:r>
            <a:endParaRPr lang="en-US" altLang="ja-JP" sz="108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50" dirty="0" smtClean="0">
                <a:solidFill>
                  <a:schemeClr val="tx1"/>
                </a:solidFill>
                <a:latin typeface="HG丸ｺﾞｼｯｸM-PRO" panose="020F0600000000000000" pitchFamily="50" charset="-128"/>
                <a:ea typeface="HG丸ｺﾞｼｯｸM-PRO" panose="020F0600000000000000" pitchFamily="50" charset="-128"/>
              </a:rPr>
              <a:t>　▶各事業者の販売台数に占めるエコカーの割合：</a:t>
            </a:r>
            <a:endParaRPr lang="en-US" altLang="ja-JP" sz="1250" dirty="0" smtClean="0">
              <a:solidFill>
                <a:schemeClr val="tx1"/>
              </a:solidFill>
              <a:latin typeface="HG丸ｺﾞｼｯｸM-PRO" panose="020F0600000000000000" pitchFamily="50" charset="-128"/>
              <a:ea typeface="HG丸ｺﾞｼｯｸM-PRO" panose="020F0600000000000000" pitchFamily="50" charset="-128"/>
            </a:endParaRPr>
          </a:p>
          <a:p>
            <a:pPr algn="r"/>
            <a:r>
              <a:rPr lang="en-US" altLang="ja-JP" sz="1250" dirty="0" smtClean="0">
                <a:solidFill>
                  <a:schemeClr val="tx1"/>
                </a:solidFill>
                <a:latin typeface="HG丸ｺﾞｼｯｸM-PRO" panose="020F0600000000000000" pitchFamily="50" charset="-128"/>
                <a:ea typeface="HG丸ｺﾞｼｯｸM-PRO" panose="020F0600000000000000" pitchFamily="50" charset="-128"/>
              </a:rPr>
              <a:t>0-25</a:t>
            </a:r>
            <a:r>
              <a:rPr lang="ja-JP" altLang="en-US" sz="125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50" dirty="0" smtClean="0">
                <a:solidFill>
                  <a:schemeClr val="tx1"/>
                </a:solidFill>
                <a:latin typeface="HG丸ｺﾞｼｯｸM-PRO" panose="020F0600000000000000" pitchFamily="50" charset="-128"/>
                <a:ea typeface="HG丸ｺﾞｼｯｸM-PRO" panose="020F0600000000000000" pitchFamily="50" charset="-128"/>
              </a:rPr>
              <a:t>…4</a:t>
            </a:r>
            <a:r>
              <a:rPr lang="ja-JP" altLang="en-US" sz="1250" dirty="0" smtClean="0">
                <a:solidFill>
                  <a:schemeClr val="tx1"/>
                </a:solidFill>
                <a:latin typeface="HG丸ｺﾞｼｯｸM-PRO" panose="020F0600000000000000" pitchFamily="50" charset="-128"/>
                <a:ea typeface="HG丸ｺﾞｼｯｸM-PRO" panose="020F0600000000000000" pitchFamily="50" charset="-128"/>
              </a:rPr>
              <a:t>者、</a:t>
            </a:r>
            <a:r>
              <a:rPr lang="en-US" altLang="ja-JP" sz="1250" dirty="0" smtClean="0">
                <a:solidFill>
                  <a:schemeClr val="tx1"/>
                </a:solidFill>
                <a:latin typeface="HG丸ｺﾞｼｯｸM-PRO" panose="020F0600000000000000" pitchFamily="50" charset="-128"/>
                <a:ea typeface="HG丸ｺﾞｼｯｸM-PRO" panose="020F0600000000000000" pitchFamily="50" charset="-128"/>
              </a:rPr>
              <a:t> 25-50</a:t>
            </a:r>
            <a:r>
              <a:rPr lang="ja-JP" altLang="en-US" sz="125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50" dirty="0" smtClean="0">
                <a:solidFill>
                  <a:schemeClr val="tx1"/>
                </a:solidFill>
                <a:latin typeface="HG丸ｺﾞｼｯｸM-PRO" panose="020F0600000000000000" pitchFamily="50" charset="-128"/>
                <a:ea typeface="HG丸ｺﾞｼｯｸM-PRO" panose="020F0600000000000000" pitchFamily="50" charset="-128"/>
              </a:rPr>
              <a:t>…8</a:t>
            </a:r>
            <a:r>
              <a:rPr lang="ja-JP" altLang="en-US" sz="1250" dirty="0" smtClean="0">
                <a:solidFill>
                  <a:schemeClr val="tx1"/>
                </a:solidFill>
                <a:latin typeface="HG丸ｺﾞｼｯｸM-PRO" panose="020F0600000000000000" pitchFamily="50" charset="-128"/>
                <a:ea typeface="HG丸ｺﾞｼｯｸM-PRO" panose="020F0600000000000000" pitchFamily="50" charset="-128"/>
              </a:rPr>
              <a:t>者、</a:t>
            </a:r>
            <a:r>
              <a:rPr lang="en-US" altLang="ja-JP" sz="1250" dirty="0" smtClean="0">
                <a:solidFill>
                  <a:schemeClr val="tx1"/>
                </a:solidFill>
                <a:latin typeface="HG丸ｺﾞｼｯｸM-PRO" panose="020F0600000000000000" pitchFamily="50" charset="-128"/>
                <a:ea typeface="HG丸ｺﾞｼｯｸM-PRO" panose="020F0600000000000000" pitchFamily="50" charset="-128"/>
              </a:rPr>
              <a:t> 50-75</a:t>
            </a:r>
            <a:r>
              <a:rPr lang="ja-JP" altLang="en-US" sz="125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50" dirty="0" smtClean="0">
                <a:solidFill>
                  <a:schemeClr val="tx1"/>
                </a:solidFill>
                <a:latin typeface="HG丸ｺﾞｼｯｸM-PRO" panose="020F0600000000000000" pitchFamily="50" charset="-128"/>
                <a:ea typeface="HG丸ｺﾞｼｯｸM-PRO" panose="020F0600000000000000" pitchFamily="50" charset="-128"/>
              </a:rPr>
              <a:t>…7</a:t>
            </a:r>
            <a:r>
              <a:rPr lang="ja-JP" altLang="en-US" sz="1250" dirty="0" smtClean="0">
                <a:solidFill>
                  <a:schemeClr val="tx1"/>
                </a:solidFill>
                <a:latin typeface="HG丸ｺﾞｼｯｸM-PRO" panose="020F0600000000000000" pitchFamily="50" charset="-128"/>
                <a:ea typeface="HG丸ｺﾞｼｯｸM-PRO" panose="020F0600000000000000" pitchFamily="50" charset="-128"/>
              </a:rPr>
              <a:t>者、</a:t>
            </a:r>
            <a:r>
              <a:rPr lang="en-US" altLang="ja-JP" sz="1250" dirty="0" smtClean="0">
                <a:solidFill>
                  <a:schemeClr val="tx1"/>
                </a:solidFill>
                <a:latin typeface="HG丸ｺﾞｼｯｸM-PRO" panose="020F0600000000000000" pitchFamily="50" charset="-128"/>
                <a:ea typeface="HG丸ｺﾞｼｯｸM-PRO" panose="020F0600000000000000" pitchFamily="50" charset="-128"/>
              </a:rPr>
              <a:t> 75-100</a:t>
            </a:r>
            <a:r>
              <a:rPr lang="ja-JP" altLang="en-US" sz="125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50" dirty="0" smtClean="0">
                <a:solidFill>
                  <a:schemeClr val="tx1"/>
                </a:solidFill>
                <a:latin typeface="HG丸ｺﾞｼｯｸM-PRO" panose="020F0600000000000000" pitchFamily="50" charset="-128"/>
                <a:ea typeface="HG丸ｺﾞｼｯｸM-PRO" panose="020F0600000000000000" pitchFamily="50" charset="-128"/>
              </a:rPr>
              <a:t>…6</a:t>
            </a:r>
            <a:r>
              <a:rPr lang="ja-JP" altLang="en-US" sz="1250" dirty="0" smtClean="0">
                <a:solidFill>
                  <a:schemeClr val="tx1"/>
                </a:solidFill>
                <a:latin typeface="HG丸ｺﾞｼｯｸM-PRO" panose="020F0600000000000000" pitchFamily="50" charset="-128"/>
                <a:ea typeface="HG丸ｺﾞｼｯｸM-PRO" panose="020F0600000000000000" pitchFamily="50" charset="-128"/>
              </a:rPr>
              <a:t>者</a:t>
            </a:r>
            <a:endParaRPr lang="en-US" altLang="ja-JP" sz="12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463002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DA1747-7AE3-4485-B1CC-5CDDF653E874}" type="slidenum">
              <a:rPr kumimoji="1" lang="ja-JP" altLang="en-US" smtClean="0"/>
              <a:t>5</a:t>
            </a:fld>
            <a:endParaRPr kumimoji="1" lang="ja-JP" altLang="en-US"/>
          </a:p>
        </p:txBody>
      </p:sp>
      <p:sp>
        <p:nvSpPr>
          <p:cNvPr id="3" name="テキスト ボックス 2">
            <a:extLst>
              <a:ext uri="{FF2B5EF4-FFF2-40B4-BE49-F238E27FC236}">
                <a16:creationId xmlns:a16="http://schemas.microsoft.com/office/drawing/2014/main" id="{8A16784B-6AED-4392-9DF7-AC3BF9776256}"/>
              </a:ext>
            </a:extLst>
          </p:cNvPr>
          <p:cNvSpPr txBox="1"/>
          <p:nvPr/>
        </p:nvSpPr>
        <p:spPr>
          <a:xfrm>
            <a:off x="0" y="-13648"/>
            <a:ext cx="7058147" cy="400110"/>
          </a:xfrm>
          <a:prstGeom prst="rect">
            <a:avLst/>
          </a:prstGeom>
          <a:noFill/>
        </p:spPr>
        <p:txBody>
          <a:bodyPr wrap="square" rtlCol="0">
            <a:spAutoFit/>
          </a:bodyPr>
          <a:lstStyle/>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　普及促進に向けた施策・制度（案）</a:t>
            </a:r>
          </a:p>
        </p:txBody>
      </p:sp>
      <p:sp>
        <p:nvSpPr>
          <p:cNvPr id="4" name="テキスト ボックス 3">
            <a:extLst>
              <a:ext uri="{FF2B5EF4-FFF2-40B4-BE49-F238E27FC236}">
                <a16:creationId xmlns:a16="http://schemas.microsoft.com/office/drawing/2014/main" id="{BEF0AE45-52E6-4AC7-A01B-1ACA4659A11B}"/>
              </a:ext>
            </a:extLst>
          </p:cNvPr>
          <p:cNvSpPr txBox="1"/>
          <p:nvPr/>
        </p:nvSpPr>
        <p:spPr>
          <a:xfrm>
            <a:off x="77764" y="394863"/>
            <a:ext cx="8612789" cy="461665"/>
          </a:xfrm>
          <a:prstGeom prst="rect">
            <a:avLst/>
          </a:prstGeom>
          <a:noFill/>
        </p:spPr>
        <p:txBody>
          <a:bodyPr wrap="square">
            <a:spAutoFit/>
          </a:bodyPr>
          <a:lstStyle/>
          <a:p>
            <a:pPr marL="185738" indent="-185738">
              <a:spcBef>
                <a:spcPts val="300"/>
              </a:spcBef>
            </a:pPr>
            <a:r>
              <a:rPr lang="ja-JP" altLang="en-US" sz="2400" b="1" dirty="0">
                <a:latin typeface="Meiryo UI" panose="020B0604030504040204" pitchFamily="50" charset="-128"/>
                <a:ea typeface="Meiryo UI" panose="020B0604030504040204" pitchFamily="50" charset="-128"/>
              </a:rPr>
              <a:t>①自動車販売事業者（ディーラー）による普及促進</a:t>
            </a:r>
          </a:p>
        </p:txBody>
      </p:sp>
      <p:sp>
        <p:nvSpPr>
          <p:cNvPr id="5" name="正方形/長方形 4"/>
          <p:cNvSpPr/>
          <p:nvPr/>
        </p:nvSpPr>
        <p:spPr>
          <a:xfrm>
            <a:off x="432000" y="828000"/>
            <a:ext cx="8568952" cy="85450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1600" b="1" u="sng" dirty="0" smtClean="0">
                <a:solidFill>
                  <a:schemeClr val="tx1"/>
                </a:solidFill>
                <a:latin typeface="Meiryo UI" panose="020B0604030504040204" pitchFamily="50" charset="-128"/>
                <a:ea typeface="Meiryo UI" panose="020B0604030504040204" pitchFamily="50" charset="-128"/>
              </a:rPr>
              <a:t>基本的な考え方３</a:t>
            </a:r>
            <a:endParaRPr lang="en-US" altLang="ja-JP" sz="1600" dirty="0" smtClean="0">
              <a:solidFill>
                <a:schemeClr val="tx1"/>
              </a:solidFill>
              <a:latin typeface="Meiryo UI" panose="020B0604030504040204" pitchFamily="50" charset="-128"/>
              <a:ea typeface="Meiryo UI" panose="020B0604030504040204" pitchFamily="50" charset="-128"/>
            </a:endParaRPr>
          </a:p>
          <a:p>
            <a:pPr marL="355600" indent="-177800"/>
            <a:r>
              <a:rPr lang="ja-JP" altLang="en-US" sz="1600" dirty="0" smtClean="0">
                <a:solidFill>
                  <a:schemeClr val="tx1"/>
                </a:solidFill>
                <a:latin typeface="Meiryo UI" panose="020B0604030504040204" pitchFamily="50" charset="-128"/>
                <a:ea typeface="Meiryo UI" panose="020B0604030504040204" pitchFamily="50" charset="-128"/>
              </a:rPr>
              <a:t>○自動者販売事業者における自主的な取組みを促進するとともに、優良事例を府域全体に波及させる</a:t>
            </a:r>
            <a:r>
              <a:rPr lang="en-US" altLang="ja-JP" sz="1600" dirty="0" smtClean="0">
                <a:solidFill>
                  <a:schemeClr val="tx1"/>
                </a:solidFill>
                <a:latin typeface="Meiryo UI" panose="020B0604030504040204" pitchFamily="50" charset="-128"/>
                <a:ea typeface="Meiryo UI" panose="020B0604030504040204" pitchFamily="50" charset="-128"/>
              </a:rPr>
              <a:t/>
            </a:r>
            <a:br>
              <a:rPr lang="en-US" altLang="ja-JP" sz="1600" dirty="0" smtClean="0">
                <a:solidFill>
                  <a:schemeClr val="tx1"/>
                </a:solidFill>
                <a:latin typeface="Meiryo UI" panose="020B0604030504040204" pitchFamily="50" charset="-128"/>
                <a:ea typeface="Meiryo UI" panose="020B0604030504040204" pitchFamily="50" charset="-128"/>
              </a:rPr>
            </a:br>
            <a:r>
              <a:rPr lang="ja-JP" altLang="en-US" sz="1600" dirty="0" smtClean="0">
                <a:solidFill>
                  <a:schemeClr val="tx1"/>
                </a:solidFill>
                <a:latin typeface="Meiryo UI" panose="020B0604030504040204" pitchFamily="50" charset="-128"/>
                <a:ea typeface="Meiryo UI" panose="020B0604030504040204" pitchFamily="50" charset="-128"/>
              </a:rPr>
              <a:t>ため、</a:t>
            </a:r>
            <a:r>
              <a:rPr lang="ja-JP" altLang="en-US" sz="1600" b="1" dirty="0" smtClean="0">
                <a:solidFill>
                  <a:schemeClr val="tx1"/>
                </a:solidFill>
                <a:latin typeface="Meiryo UI" panose="020B0604030504040204" pitchFamily="50" charset="-128"/>
                <a:ea typeface="Meiryo UI" panose="020B0604030504040204" pitchFamily="50" charset="-128"/>
              </a:rPr>
              <a:t>優れた取組みを評価・公表・表彰するしくみ</a:t>
            </a:r>
            <a:r>
              <a:rPr lang="ja-JP" altLang="en-US" sz="1600" dirty="0" smtClean="0">
                <a:solidFill>
                  <a:schemeClr val="tx1"/>
                </a:solidFill>
                <a:latin typeface="Meiryo UI" panose="020B0604030504040204" pitchFamily="50" charset="-128"/>
                <a:ea typeface="Meiryo UI" panose="020B0604030504040204" pitchFamily="50" charset="-128"/>
              </a:rPr>
              <a:t>が必要で</a:t>
            </a:r>
            <a:r>
              <a:rPr lang="ja-JP" altLang="en-US" sz="1600" dirty="0">
                <a:solidFill>
                  <a:schemeClr val="tx1"/>
                </a:solidFill>
                <a:latin typeface="Meiryo UI" panose="020B0604030504040204" pitchFamily="50" charset="-128"/>
                <a:ea typeface="Meiryo UI" panose="020B0604030504040204" pitchFamily="50" charset="-128"/>
              </a:rPr>
              <a:t>ある</a:t>
            </a:r>
            <a:r>
              <a:rPr lang="ja-JP" altLang="en-US" sz="1600" dirty="0" smtClean="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180000" y="1836000"/>
            <a:ext cx="4842992" cy="400110"/>
          </a:xfrm>
          <a:prstGeom prst="rect">
            <a:avLst/>
          </a:prstGeom>
        </p:spPr>
        <p:txBody>
          <a:bodyPr wrap="none">
            <a:spAutoFit/>
          </a:bodyPr>
          <a:lstStyle/>
          <a:p>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府による</a:t>
            </a:r>
            <a:r>
              <a:rPr lang="ja-JP" altLang="en-US" sz="2000" b="1" dirty="0">
                <a:latin typeface="Meiryo UI" panose="020B0604030504040204" pitchFamily="50" charset="-128"/>
                <a:ea typeface="Meiryo UI" panose="020B0604030504040204" pitchFamily="50" charset="-128"/>
              </a:rPr>
              <a:t>評価・公表・</a:t>
            </a:r>
            <a:r>
              <a:rPr lang="ja-JP" altLang="en-US" sz="2000" b="1" dirty="0" smtClean="0">
                <a:latin typeface="Meiryo UI" panose="020B0604030504040204" pitchFamily="50" charset="-128"/>
                <a:ea typeface="Meiryo UI" panose="020B0604030504040204" pitchFamily="50" charset="-128"/>
              </a:rPr>
              <a:t>表彰を実施してはどうか</a:t>
            </a:r>
            <a:endParaRPr lang="ja-JP" altLang="en-US" sz="1600" dirty="0"/>
          </a:p>
        </p:txBody>
      </p:sp>
      <p:graphicFrame>
        <p:nvGraphicFramePr>
          <p:cNvPr id="11" name="表 10"/>
          <p:cNvGraphicFramePr>
            <a:graphicFrameLocks noGrp="1"/>
          </p:cNvGraphicFramePr>
          <p:nvPr>
            <p:extLst>
              <p:ext uri="{D42A27DB-BD31-4B8C-83A1-F6EECF244321}">
                <p14:modId xmlns:p14="http://schemas.microsoft.com/office/powerpoint/2010/main" val="1448847225"/>
              </p:ext>
            </p:extLst>
          </p:nvPr>
        </p:nvGraphicFramePr>
        <p:xfrm>
          <a:off x="611559" y="2204864"/>
          <a:ext cx="8078993" cy="1800960"/>
        </p:xfrm>
        <a:graphic>
          <a:graphicData uri="http://schemas.openxmlformats.org/drawingml/2006/table">
            <a:tbl>
              <a:tblPr firstRow="1" bandRow="1">
                <a:tableStyleId>{2D5ABB26-0587-4C30-8999-92F81FD0307C}</a:tableStyleId>
              </a:tblPr>
              <a:tblGrid>
                <a:gridCol w="4593431">
                  <a:extLst>
                    <a:ext uri="{9D8B030D-6E8A-4147-A177-3AD203B41FA5}">
                      <a16:colId xmlns:a16="http://schemas.microsoft.com/office/drawing/2014/main" val="268226980"/>
                    </a:ext>
                  </a:extLst>
                </a:gridCol>
                <a:gridCol w="3485562">
                  <a:extLst>
                    <a:ext uri="{9D8B030D-6E8A-4147-A177-3AD203B41FA5}">
                      <a16:colId xmlns:a16="http://schemas.microsoft.com/office/drawing/2014/main" val="3663259301"/>
                    </a:ext>
                  </a:extLst>
                </a:gridCol>
              </a:tblGrid>
              <a:tr h="173901">
                <a:tc>
                  <a:txBody>
                    <a:bodyPr/>
                    <a:lstStyle/>
                    <a:p>
                      <a:r>
                        <a:rPr kumimoji="1" lang="ja-JP" altLang="en-US" b="1" dirty="0" smtClean="0">
                          <a:solidFill>
                            <a:schemeClr val="bg1">
                              <a:lumMod val="50000"/>
                            </a:schemeClr>
                          </a:solidFill>
                          <a:latin typeface="游ゴシック Medium" panose="020B0500000000000000" pitchFamily="50" charset="-128"/>
                          <a:ea typeface="游ゴシック Medium" panose="020B0500000000000000" pitchFamily="50" charset="-128"/>
                        </a:rPr>
                        <a:t>検討すべき項目</a:t>
                      </a:r>
                      <a:endParaRPr kumimoji="1" lang="ja-JP" altLang="en-US" b="1" dirty="0">
                        <a:solidFill>
                          <a:schemeClr val="bg1">
                            <a:lumMod val="50000"/>
                          </a:schemeClr>
                        </a:solidFill>
                        <a:latin typeface="游ゴシック Medium" panose="020B0500000000000000" pitchFamily="50" charset="-128"/>
                        <a:ea typeface="游ゴシック Medium" panose="020B0500000000000000" pitchFamily="50" charset="-128"/>
                      </a:endParaRPr>
                    </a:p>
                  </a:txBody>
                  <a:tcPr marL="36000" marR="36000" marT="36000" marB="36000">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dirty="0">
                        <a:latin typeface="游ゴシック Medium" panose="020B0500000000000000" pitchFamily="50" charset="-128"/>
                        <a:ea typeface="游ゴシック Medium" panose="020B0500000000000000" pitchFamily="50" charset="-128"/>
                      </a:endParaRPr>
                    </a:p>
                  </a:txBody>
                  <a:tcPr marL="36000" marR="36000" marT="36000" marB="36000">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673275385"/>
                  </a:ext>
                </a:extLst>
              </a:tr>
              <a:tr h="1156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700" b="1" dirty="0" smtClean="0">
                          <a:solidFill>
                            <a:prstClr val="black"/>
                          </a:solidFill>
                          <a:latin typeface="游ゴシック Medium" panose="020B0500000000000000" pitchFamily="50" charset="-128"/>
                          <a:ea typeface="游ゴシック Medium" panose="020B0500000000000000" pitchFamily="50" charset="-128"/>
                        </a:rPr>
                        <a:t>●評価の方法</a:t>
                      </a:r>
                      <a:endParaRPr kumimoji="1" lang="ja-JP" altLang="en-US" sz="1700" b="1" dirty="0">
                        <a:latin typeface="游ゴシック Medium" panose="020B0500000000000000" pitchFamily="50" charset="-128"/>
                        <a:ea typeface="游ゴシック Medium" panose="020B0500000000000000" pitchFamily="50" charset="-128"/>
                      </a:endParaRPr>
                    </a:p>
                  </a:txBody>
                  <a:tcPr marL="36000" marR="36000" marT="36000" marB="36000">
                    <a:lnT w="12700" cap="flat" cmpd="sng" algn="ctr">
                      <a:solidFill>
                        <a:schemeClr val="bg1">
                          <a:lumMod val="50000"/>
                        </a:schemeClr>
                      </a:solidFill>
                      <a:prstDash val="solid"/>
                      <a:round/>
                      <a:headEnd type="none" w="med" len="med"/>
                      <a:tailEnd type="none" w="med" len="med"/>
                    </a:lnT>
                  </a:tcPr>
                </a:tc>
                <a:tc>
                  <a:txBody>
                    <a:bodyPr/>
                    <a:lstStyle/>
                    <a:p>
                      <a:r>
                        <a:rPr kumimoji="1" lang="ja-JP" altLang="en-US" sz="1700" b="1" dirty="0" smtClean="0">
                          <a:latin typeface="游ゴシック Medium" panose="020B0500000000000000" pitchFamily="50" charset="-128"/>
                          <a:ea typeface="游ゴシック Medium" panose="020B0500000000000000" pitchFamily="50" charset="-128"/>
                        </a:rPr>
                        <a:t>●表彰の方法例</a:t>
                      </a:r>
                      <a:endParaRPr kumimoji="1" lang="ja-JP" altLang="en-US" sz="1700" b="1" dirty="0">
                        <a:latin typeface="游ゴシック Medium" panose="020B0500000000000000" pitchFamily="50" charset="-128"/>
                        <a:ea typeface="游ゴシック Medium" panose="020B0500000000000000" pitchFamily="50" charset="-128"/>
                      </a:endParaRPr>
                    </a:p>
                  </a:txBody>
                  <a:tcPr marL="36000" marR="36000" marT="36000" marB="36000">
                    <a:lnT w="1270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1073094742"/>
                  </a:ext>
                </a:extLst>
              </a:tr>
              <a:tr h="370840">
                <a:tc>
                  <a:txBody>
                    <a:bodyPr/>
                    <a:lstStyle/>
                    <a:p>
                      <a:pPr marL="177800" indent="-177800">
                        <a:spcAft>
                          <a:spcPts val="600"/>
                        </a:spcAft>
                      </a:pPr>
                      <a:r>
                        <a:rPr kumimoji="1" lang="ja-JP" altLang="en-US" sz="1550" dirty="0" smtClean="0">
                          <a:latin typeface="游ゴシック Medium" panose="020B0500000000000000" pitchFamily="50" charset="-128"/>
                          <a:ea typeface="游ゴシック Medium" panose="020B0500000000000000" pitchFamily="50" charset="-128"/>
                        </a:rPr>
                        <a:t>・電動車普及促進に関する特徴ある取組みの</a:t>
                      </a:r>
                      <a:r>
                        <a:rPr kumimoji="1" lang="en-US" altLang="ja-JP" sz="1550" dirty="0" smtClean="0">
                          <a:latin typeface="游ゴシック Medium" panose="020B0500000000000000" pitchFamily="50" charset="-128"/>
                          <a:ea typeface="游ゴシック Medium" panose="020B0500000000000000" pitchFamily="50" charset="-128"/>
                        </a:rPr>
                        <a:t/>
                      </a:r>
                      <a:br>
                        <a:rPr kumimoji="1" lang="en-US" altLang="ja-JP" sz="1550" dirty="0" smtClean="0">
                          <a:latin typeface="游ゴシック Medium" panose="020B0500000000000000" pitchFamily="50" charset="-128"/>
                          <a:ea typeface="游ゴシック Medium" panose="020B0500000000000000" pitchFamily="50" charset="-128"/>
                        </a:rPr>
                      </a:br>
                      <a:r>
                        <a:rPr kumimoji="1" lang="ja-JP" altLang="en-US" sz="1550" dirty="0" smtClean="0">
                          <a:latin typeface="游ゴシック Medium" panose="020B0500000000000000" pitchFamily="50" charset="-128"/>
                          <a:ea typeface="游ゴシック Medium" panose="020B0500000000000000" pitchFamily="50" charset="-128"/>
                        </a:rPr>
                        <a:t>実施状況</a:t>
                      </a:r>
                      <a:endParaRPr kumimoji="1" lang="en-US" altLang="ja-JP" sz="1550" dirty="0" smtClean="0">
                        <a:latin typeface="游ゴシック Medium" panose="020B0500000000000000" pitchFamily="50" charset="-128"/>
                        <a:ea typeface="游ゴシック Medium" panose="020B0500000000000000" pitchFamily="50" charset="-128"/>
                      </a:endParaRPr>
                    </a:p>
                    <a:p>
                      <a:pPr marL="355600" indent="-177800"/>
                      <a:r>
                        <a:rPr kumimoji="1" lang="ja-JP" altLang="en-US" sz="1100" dirty="0" smtClean="0">
                          <a:latin typeface="游ゴシック Medium" panose="020B0500000000000000" pitchFamily="50" charset="-128"/>
                          <a:ea typeface="游ゴシック Medium" panose="020B0500000000000000" pitchFamily="50" charset="-128"/>
                        </a:rPr>
                        <a:t>例</a:t>
                      </a:r>
                      <a:r>
                        <a:rPr kumimoji="1" lang="en-US" altLang="ja-JP" sz="1100" dirty="0" smtClean="0">
                          <a:latin typeface="游ゴシック Medium" panose="020B0500000000000000" pitchFamily="50" charset="-128"/>
                          <a:ea typeface="游ゴシック Medium" panose="020B0500000000000000" pitchFamily="50" charset="-128"/>
                        </a:rPr>
                        <a:t>)</a:t>
                      </a:r>
                      <a:r>
                        <a:rPr kumimoji="1" lang="ja-JP" altLang="en-US" sz="1100" dirty="0" smtClean="0">
                          <a:latin typeface="游ゴシック Medium" panose="020B0500000000000000" pitchFamily="50" charset="-128"/>
                          <a:ea typeface="游ゴシック Medium" panose="020B0500000000000000" pitchFamily="50" charset="-128"/>
                        </a:rPr>
                        <a:t>・電動車の多面的な利用を購入者が実感できる情報提供や</a:t>
                      </a:r>
                      <a:r>
                        <a:rPr kumimoji="1" lang="en-US" altLang="ja-JP" sz="1100" dirty="0" smtClean="0">
                          <a:latin typeface="游ゴシック Medium" panose="020B0500000000000000" pitchFamily="50" charset="-128"/>
                          <a:ea typeface="游ゴシック Medium" panose="020B0500000000000000" pitchFamily="50" charset="-128"/>
                        </a:rPr>
                        <a:t/>
                      </a:r>
                      <a:br>
                        <a:rPr kumimoji="1" lang="en-US" altLang="ja-JP" sz="1100" dirty="0" smtClean="0">
                          <a:latin typeface="游ゴシック Medium" panose="020B0500000000000000" pitchFamily="50" charset="-128"/>
                          <a:ea typeface="游ゴシック Medium" panose="020B0500000000000000" pitchFamily="50" charset="-128"/>
                        </a:rPr>
                      </a:br>
                      <a:r>
                        <a:rPr kumimoji="1" lang="ja-JP" altLang="en-US" sz="1100" dirty="0" smtClean="0">
                          <a:latin typeface="游ゴシック Medium" panose="020B0500000000000000" pitchFamily="50" charset="-128"/>
                          <a:ea typeface="游ゴシック Medium" panose="020B0500000000000000" pitchFamily="50" charset="-128"/>
                        </a:rPr>
                        <a:t>　展示の工夫</a:t>
                      </a:r>
                      <a:endParaRPr kumimoji="1" lang="en-US" altLang="ja-JP" sz="1100" dirty="0" smtClean="0">
                        <a:latin typeface="游ゴシック Medium" panose="020B0500000000000000" pitchFamily="50" charset="-128"/>
                        <a:ea typeface="游ゴシック Medium" panose="020B0500000000000000" pitchFamily="50" charset="-128"/>
                      </a:endParaRPr>
                    </a:p>
                    <a:p>
                      <a:pPr marL="355600" indent="-177800"/>
                      <a:r>
                        <a:rPr kumimoji="1" lang="ja-JP" altLang="en-US" sz="1100" dirty="0" smtClean="0">
                          <a:latin typeface="游ゴシック Medium" panose="020B0500000000000000" pitchFamily="50" charset="-128"/>
                          <a:ea typeface="游ゴシック Medium" panose="020B0500000000000000" pitchFamily="50" charset="-128"/>
                        </a:rPr>
                        <a:t>　 ・地域団体と連携した試乗会　など</a:t>
                      </a:r>
                      <a:endParaRPr kumimoji="1" lang="ja-JP" altLang="en-US" sz="1100" dirty="0">
                        <a:latin typeface="游ゴシック Medium" panose="020B0500000000000000" pitchFamily="50" charset="-128"/>
                        <a:ea typeface="游ゴシック Medium" panose="020B0500000000000000" pitchFamily="50" charset="-128"/>
                      </a:endParaRPr>
                    </a:p>
                  </a:txBody>
                  <a:tcPr marL="36000" marR="288000" marT="36000" marB="36000"/>
                </a:tc>
                <a:tc>
                  <a:txBody>
                    <a:bodyPr/>
                    <a:lstStyle/>
                    <a:p>
                      <a:r>
                        <a:rPr kumimoji="1" lang="ja-JP" altLang="en-US" sz="1550" dirty="0" smtClean="0">
                          <a:latin typeface="游ゴシック Medium" panose="020B0500000000000000" pitchFamily="50" charset="-128"/>
                          <a:ea typeface="游ゴシック Medium" panose="020B0500000000000000" pitchFamily="50" charset="-128"/>
                        </a:rPr>
                        <a:t>・ストップ温暖化賞</a:t>
                      </a:r>
                      <a:endParaRPr kumimoji="1" lang="en-US" altLang="ja-JP" sz="1550" dirty="0" smtClean="0">
                        <a:latin typeface="游ゴシック Medium" panose="020B0500000000000000" pitchFamily="50" charset="-128"/>
                        <a:ea typeface="游ゴシック Medium" panose="020B0500000000000000" pitchFamily="50" charset="-128"/>
                      </a:endParaRPr>
                    </a:p>
                    <a:p>
                      <a:r>
                        <a:rPr kumimoji="1" lang="ja-JP" altLang="en-US" sz="1550" dirty="0" smtClean="0">
                          <a:latin typeface="游ゴシック Medium" panose="020B0500000000000000" pitchFamily="50" charset="-128"/>
                          <a:ea typeface="游ゴシック Medium" panose="020B0500000000000000" pitchFamily="50" charset="-128"/>
                        </a:rPr>
                        <a:t>・おおさか環境賞</a:t>
                      </a:r>
                      <a:endParaRPr kumimoji="1" lang="ja-JP" altLang="en-US" sz="1550" dirty="0">
                        <a:latin typeface="游ゴシック Medium" panose="020B0500000000000000" pitchFamily="50" charset="-128"/>
                        <a:ea typeface="游ゴシック Medium" panose="020B0500000000000000" pitchFamily="50" charset="-128"/>
                      </a:endParaRPr>
                    </a:p>
                  </a:txBody>
                  <a:tcPr marL="36000" marR="36000" marT="36000" marB="36000"/>
                </a:tc>
                <a:extLst>
                  <a:ext uri="{0D108BD9-81ED-4DB2-BD59-A6C34878D82A}">
                    <a16:rowId xmlns:a16="http://schemas.microsoft.com/office/drawing/2014/main" val="2457193091"/>
                  </a:ext>
                </a:extLst>
              </a:tr>
            </a:tbl>
          </a:graphicData>
        </a:graphic>
      </p:graphicFrame>
      <p:grpSp>
        <p:nvGrpSpPr>
          <p:cNvPr id="15" name="グループ化 14"/>
          <p:cNvGrpSpPr/>
          <p:nvPr/>
        </p:nvGrpSpPr>
        <p:grpSpPr>
          <a:xfrm>
            <a:off x="374679" y="4221088"/>
            <a:ext cx="8394642" cy="2520280"/>
            <a:chOff x="461834" y="4221088"/>
            <a:chExt cx="8394642" cy="2520280"/>
          </a:xfrm>
        </p:grpSpPr>
        <p:sp>
          <p:nvSpPr>
            <p:cNvPr id="10" name="正方形/長方形 9"/>
            <p:cNvSpPr/>
            <p:nvPr/>
          </p:nvSpPr>
          <p:spPr>
            <a:xfrm>
              <a:off x="7432563" y="4653136"/>
              <a:ext cx="1398714" cy="1569660"/>
            </a:xfrm>
            <a:prstGeom prst="rect">
              <a:avLst/>
            </a:prstGeom>
          </p:spPr>
          <p:txBody>
            <a:bodyPr wrap="square">
              <a:spAutoFit/>
            </a:bodyPr>
            <a:lstStyle/>
            <a:p>
              <a:r>
                <a:rPr lang="ja-JP" altLang="en-US" sz="1200" dirty="0">
                  <a:latin typeface="HG丸ｺﾞｼｯｸM-PRO" panose="020F0600000000000000" pitchFamily="50" charset="-128"/>
                  <a:ea typeface="HG丸ｺﾞｼｯｸM-PRO" panose="020F0600000000000000" pitchFamily="50" charset="-128"/>
                </a:rPr>
                <a:t>他の模範となる豊かな環境づくりに向けた活動に取り組み</a:t>
              </a:r>
              <a:r>
                <a:rPr lang="ja-JP" altLang="en-US" sz="1200" dirty="0" smtClean="0">
                  <a:latin typeface="HG丸ｺﾞｼｯｸM-PRO" panose="020F0600000000000000" pitchFamily="50" charset="-128"/>
                  <a:ea typeface="HG丸ｺﾞｼｯｸM-PRO" panose="020F0600000000000000" pitchFamily="50" charset="-128"/>
                </a:rPr>
                <a:t>、顕著</a:t>
              </a:r>
              <a:r>
                <a:rPr lang="ja-JP" altLang="en-US" sz="1200" dirty="0">
                  <a:latin typeface="HG丸ｺﾞｼｯｸM-PRO" panose="020F0600000000000000" pitchFamily="50" charset="-128"/>
                  <a:ea typeface="HG丸ｺﾞｼｯｸM-PRO" panose="020F0600000000000000" pitchFamily="50" charset="-128"/>
                </a:rPr>
                <a:t>な功績のあった個人・団体又は事業者を顕彰する</a:t>
              </a:r>
              <a:r>
                <a:rPr lang="ja-JP" altLang="en-US" sz="1200" dirty="0" smtClean="0">
                  <a:latin typeface="HG丸ｺﾞｼｯｸM-PRO" panose="020F0600000000000000" pitchFamily="50" charset="-128"/>
                  <a:ea typeface="HG丸ｺﾞｼｯｸM-PRO" panose="020F0600000000000000" pitchFamily="50" charset="-128"/>
                </a:rPr>
                <a:t>もの</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2123729" y="4653136"/>
              <a:ext cx="3168351" cy="1200329"/>
            </a:xfrm>
            <a:prstGeom prst="rect">
              <a:avLst/>
            </a:prstGeom>
          </p:spPr>
          <p:txBody>
            <a:bodyPr wrap="square">
              <a:spAutoFit/>
            </a:bodyPr>
            <a:lstStyle/>
            <a:p>
              <a:r>
                <a:rPr lang="ja-JP" altLang="en-US" sz="1200" dirty="0" smtClean="0">
                  <a:latin typeface="HG丸ｺﾞｼｯｸM-PRO" panose="020F0600000000000000" pitchFamily="50" charset="-128"/>
                  <a:ea typeface="HG丸ｺﾞｼｯｸM-PRO" panose="020F0600000000000000" pitchFamily="50" charset="-128"/>
                </a:rPr>
                <a:t>事業</a:t>
              </a:r>
              <a:r>
                <a:rPr lang="ja-JP" altLang="en-US" sz="1200" dirty="0">
                  <a:latin typeface="HG丸ｺﾞｼｯｸM-PRO" panose="020F0600000000000000" pitchFamily="50" charset="-128"/>
                  <a:ea typeface="HG丸ｺﾞｼｯｸM-PRO" panose="020F0600000000000000" pitchFamily="50" charset="-128"/>
                </a:rPr>
                <a:t>活動で排出される温室効果ガスや人工排熱の</a:t>
              </a:r>
              <a:r>
                <a:rPr lang="ja-JP" altLang="en-US" sz="1200" dirty="0" smtClean="0">
                  <a:latin typeface="HG丸ｺﾞｼｯｸM-PRO" panose="020F0600000000000000" pitchFamily="50" charset="-128"/>
                  <a:ea typeface="HG丸ｺﾞｼｯｸM-PRO" panose="020F0600000000000000" pitchFamily="50" charset="-128"/>
                </a:rPr>
                <a:t>抑制などに</a:t>
              </a:r>
              <a:r>
                <a:rPr lang="ja-JP" altLang="en-US" sz="1200" dirty="0">
                  <a:latin typeface="HG丸ｺﾞｼｯｸM-PRO" panose="020F0600000000000000" pitchFamily="50" charset="-128"/>
                  <a:ea typeface="HG丸ｺﾞｼｯｸM-PRO" panose="020F0600000000000000" pitchFamily="50" charset="-128"/>
                </a:rPr>
                <a:t>ついて、他の模範となる特に優れた取組みをした事</a:t>
              </a:r>
              <a:r>
                <a:rPr lang="ja-JP" altLang="en-US" sz="1200" dirty="0" smtClean="0">
                  <a:latin typeface="HG丸ｺﾞｼｯｸM-PRO" panose="020F0600000000000000" pitchFamily="50" charset="-128"/>
                  <a:ea typeface="HG丸ｺﾞｼｯｸM-PRO" panose="020F0600000000000000" pitchFamily="50" charset="-128"/>
                </a:rPr>
                <a:t>業者等を</a:t>
              </a:r>
              <a:r>
                <a:rPr lang="ja-JP" altLang="en-US" sz="1200" dirty="0">
                  <a:latin typeface="HG丸ｺﾞｼｯｸM-PRO" panose="020F0600000000000000" pitchFamily="50" charset="-128"/>
                  <a:ea typeface="HG丸ｺﾞｼｯｸM-PRO" panose="020F0600000000000000" pitchFamily="50" charset="-128"/>
                </a:rPr>
                <a:t>表彰し、その取組みを広く公表することにより、温暖化防止等に関する対策の一層の普及を図る</a:t>
              </a:r>
              <a:r>
                <a:rPr lang="ja-JP" altLang="en-US" sz="1200" dirty="0" smtClean="0">
                  <a:latin typeface="HG丸ｺﾞｼｯｸM-PRO" panose="020F0600000000000000" pitchFamily="50" charset="-128"/>
                  <a:ea typeface="HG丸ｺﾞｼｯｸM-PRO" panose="020F0600000000000000" pitchFamily="50" charset="-128"/>
                </a:rPr>
                <a:t>もの</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8" name="角丸四角形 7"/>
            <p:cNvSpPr/>
            <p:nvPr/>
          </p:nvSpPr>
          <p:spPr>
            <a:xfrm>
              <a:off x="467544" y="4221088"/>
              <a:ext cx="8388932" cy="2520280"/>
            </a:xfrm>
            <a:prstGeom prst="roundRect">
              <a:avLst>
                <a:gd name="adj" fmla="val 5578"/>
              </a:avLst>
            </a:prstGeom>
            <a:noFill/>
            <a:ln w="1270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kumimoji="1" lang="ja-JP" altLang="en-US" sz="1600" dirty="0" smtClean="0">
                  <a:solidFill>
                    <a:schemeClr val="tx1"/>
                  </a:solidFill>
                  <a:latin typeface="HG丸ｺﾞｼｯｸM-PRO" panose="020F0600000000000000" pitchFamily="50" charset="-128"/>
                  <a:ea typeface="HG丸ｺﾞｼｯｸM-PRO" panose="020F0600000000000000" pitchFamily="50" charset="-128"/>
                </a:rPr>
                <a:t>参考：</a:t>
              </a: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ストップ温暖化賞</a:t>
              </a:r>
              <a:r>
                <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おおさか環境賞</a:t>
              </a:r>
              <a:endParaRPr kumimoji="1" lang="ja-JP" altLang="en-US" sz="1200" b="1" dirty="0">
                <a:solidFill>
                  <a:schemeClr val="tx1"/>
                </a:solidFill>
                <a:latin typeface="HG丸ｺﾞｼｯｸM-PRO" panose="020F0600000000000000" pitchFamily="50" charset="-128"/>
                <a:ea typeface="HG丸ｺﾞｼｯｸM-PRO" panose="020F0600000000000000" pitchFamily="50" charset="-128"/>
              </a:endParaRPr>
            </a:p>
          </p:txBody>
        </p:sp>
        <p:pic>
          <p:nvPicPr>
            <p:cNvPr id="6" name="図 5"/>
            <p:cNvPicPr>
              <a:picLocks noChangeAspect="1"/>
            </p:cNvPicPr>
            <p:nvPr/>
          </p:nvPicPr>
          <p:blipFill>
            <a:blip r:embed="rId2"/>
            <a:stretch>
              <a:fillRect/>
            </a:stretch>
          </p:blipFill>
          <p:spPr>
            <a:xfrm>
              <a:off x="2847698" y="5661472"/>
              <a:ext cx="2262343" cy="1057542"/>
            </a:xfrm>
            <a:prstGeom prst="rect">
              <a:avLst/>
            </a:prstGeom>
          </p:spPr>
        </p:pic>
        <p:pic>
          <p:nvPicPr>
            <p:cNvPr id="9" name="図 8"/>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5445398" y="4984395"/>
              <a:ext cx="2246476" cy="1021863"/>
            </a:xfrm>
            <a:prstGeom prst="rect">
              <a:avLst/>
            </a:prstGeom>
          </p:spPr>
        </p:pic>
        <p:pic>
          <p:nvPicPr>
            <p:cNvPr id="12" name="図 11"/>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461834" y="4768028"/>
              <a:ext cx="1821130" cy="1675886"/>
            </a:xfrm>
            <a:prstGeom prst="rect">
              <a:avLst/>
            </a:prstGeom>
          </p:spPr>
        </p:pic>
      </p:grpSp>
    </p:spTree>
    <p:extLst>
      <p:ext uri="{BB962C8B-B14F-4D97-AF65-F5344CB8AC3E}">
        <p14:creationId xmlns:p14="http://schemas.microsoft.com/office/powerpoint/2010/main" val="27711248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DA1747-7AE3-4485-B1CC-5CDDF653E874}" type="slidenum">
              <a:rPr kumimoji="1" lang="ja-JP" altLang="en-US" smtClean="0"/>
              <a:t>6</a:t>
            </a:fld>
            <a:endParaRPr kumimoji="1" lang="ja-JP" altLang="en-US"/>
          </a:p>
        </p:txBody>
      </p:sp>
      <p:sp>
        <p:nvSpPr>
          <p:cNvPr id="3" name="テキスト ボックス 2">
            <a:extLst>
              <a:ext uri="{FF2B5EF4-FFF2-40B4-BE49-F238E27FC236}">
                <a16:creationId xmlns:a16="http://schemas.microsoft.com/office/drawing/2014/main" id="{8A16784B-6AED-4392-9DF7-AC3BF9776256}"/>
              </a:ext>
            </a:extLst>
          </p:cNvPr>
          <p:cNvSpPr txBox="1"/>
          <p:nvPr/>
        </p:nvSpPr>
        <p:spPr>
          <a:xfrm>
            <a:off x="0" y="-13648"/>
            <a:ext cx="7058147" cy="400110"/>
          </a:xfrm>
          <a:prstGeom prst="rect">
            <a:avLst/>
          </a:prstGeom>
          <a:noFill/>
        </p:spPr>
        <p:txBody>
          <a:bodyPr wrap="square" rtlCol="0">
            <a:spAutoFit/>
          </a:bodyPr>
          <a:lstStyle/>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　普及促進に向けた施策・制度（案）</a:t>
            </a:r>
          </a:p>
        </p:txBody>
      </p:sp>
      <p:sp>
        <p:nvSpPr>
          <p:cNvPr id="4" name="テキスト ボックス 3">
            <a:extLst>
              <a:ext uri="{FF2B5EF4-FFF2-40B4-BE49-F238E27FC236}">
                <a16:creationId xmlns:a16="http://schemas.microsoft.com/office/drawing/2014/main" id="{BEF0AE45-52E6-4AC7-A01B-1ACA4659A11B}"/>
              </a:ext>
            </a:extLst>
          </p:cNvPr>
          <p:cNvSpPr txBox="1"/>
          <p:nvPr/>
        </p:nvSpPr>
        <p:spPr>
          <a:xfrm>
            <a:off x="77764" y="394863"/>
            <a:ext cx="11190980" cy="430887"/>
          </a:xfrm>
          <a:prstGeom prst="rect">
            <a:avLst/>
          </a:prstGeom>
          <a:noFill/>
        </p:spPr>
        <p:txBody>
          <a:bodyPr wrap="square">
            <a:spAutoFit/>
          </a:bodyPr>
          <a:lstStyle/>
          <a:p>
            <a:pPr marL="185738" indent="-185738">
              <a:spcBef>
                <a:spcPts val="300"/>
              </a:spcBef>
            </a:pPr>
            <a:r>
              <a:rPr lang="ja-JP" altLang="en-US" sz="2200" b="1" dirty="0">
                <a:latin typeface="Meiryo UI" panose="020B0604030504040204" pitchFamily="50" charset="-128"/>
                <a:ea typeface="Meiryo UI" panose="020B0604030504040204" pitchFamily="50" charset="-128"/>
              </a:rPr>
              <a:t>②</a:t>
            </a:r>
            <a:r>
              <a:rPr lang="ja-JP" altLang="en-US" sz="2200" b="1" dirty="0" smtClean="0">
                <a:latin typeface="Meiryo UI" panose="020B0604030504040204" pitchFamily="50" charset="-128"/>
                <a:ea typeface="Meiryo UI" panose="020B0604030504040204" pitchFamily="50" charset="-128"/>
              </a:rPr>
              <a:t>エネルギー多量</a:t>
            </a:r>
            <a:r>
              <a:rPr lang="ja-JP" altLang="en-US" sz="2200" b="1" dirty="0">
                <a:latin typeface="Meiryo UI" panose="020B0604030504040204" pitchFamily="50" charset="-128"/>
                <a:ea typeface="Meiryo UI" panose="020B0604030504040204" pitchFamily="50" charset="-128"/>
              </a:rPr>
              <a:t>消費事</a:t>
            </a:r>
            <a:r>
              <a:rPr lang="ja-JP" altLang="en-US" sz="2200" b="1" dirty="0" smtClean="0">
                <a:latin typeface="Meiryo UI" panose="020B0604030504040204" pitchFamily="50" charset="-128"/>
                <a:ea typeface="Meiryo UI" panose="020B0604030504040204" pitchFamily="50" charset="-128"/>
              </a:rPr>
              <a:t>業者・自動車使用事業者における導入・</a:t>
            </a:r>
            <a:r>
              <a:rPr lang="ja-JP" altLang="en-US" sz="2200" b="1" dirty="0">
                <a:latin typeface="Meiryo UI" panose="020B0604030504040204" pitchFamily="50" charset="-128"/>
                <a:ea typeface="Meiryo UI" panose="020B0604030504040204" pitchFamily="50" charset="-128"/>
              </a:rPr>
              <a:t>利用の促進</a:t>
            </a:r>
          </a:p>
        </p:txBody>
      </p:sp>
      <p:sp>
        <p:nvSpPr>
          <p:cNvPr id="5" name="正方形/長方形 4"/>
          <p:cNvSpPr/>
          <p:nvPr/>
        </p:nvSpPr>
        <p:spPr>
          <a:xfrm>
            <a:off x="432000" y="864000"/>
            <a:ext cx="8028432" cy="864096"/>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1600" b="1" u="sng" dirty="0" smtClean="0">
                <a:solidFill>
                  <a:schemeClr val="tx1"/>
                </a:solidFill>
                <a:latin typeface="Meiryo UI" panose="020B0604030504040204" pitchFamily="50" charset="-128"/>
                <a:ea typeface="Meiryo UI" panose="020B0604030504040204" pitchFamily="50" charset="-128"/>
              </a:rPr>
              <a:t>基本的な考え方１</a:t>
            </a:r>
            <a:endParaRPr lang="en-US" altLang="ja-JP" sz="1600" dirty="0" smtClean="0">
              <a:solidFill>
                <a:schemeClr val="tx1"/>
              </a:solidFill>
              <a:latin typeface="Meiryo UI" panose="020B0604030504040204" pitchFamily="50" charset="-128"/>
              <a:ea typeface="Meiryo UI" panose="020B0604030504040204" pitchFamily="50" charset="-128"/>
            </a:endParaRPr>
          </a:p>
          <a:p>
            <a:pPr marL="355600" indent="-177800"/>
            <a:r>
              <a:rPr lang="ja-JP" altLang="en-US" sz="1600" dirty="0" smtClean="0">
                <a:solidFill>
                  <a:schemeClr val="tx1"/>
                </a:solidFill>
                <a:latin typeface="Meiryo UI" panose="020B0604030504040204" pitchFamily="50" charset="-128"/>
                <a:ea typeface="Meiryo UI" panose="020B0604030504040204" pitchFamily="50" charset="-128"/>
              </a:rPr>
              <a:t>○エネルギー多量</a:t>
            </a:r>
            <a:r>
              <a:rPr lang="ja-JP" altLang="en-US" sz="1600" dirty="0">
                <a:solidFill>
                  <a:schemeClr val="tx1"/>
                </a:solidFill>
                <a:latin typeface="Meiryo UI" panose="020B0604030504040204" pitchFamily="50" charset="-128"/>
                <a:ea typeface="Meiryo UI" panose="020B0604030504040204" pitchFamily="50" charset="-128"/>
              </a:rPr>
              <a:t>消費事業者および自動車使用事</a:t>
            </a:r>
            <a:r>
              <a:rPr lang="ja-JP" altLang="en-US" sz="1600" dirty="0" smtClean="0">
                <a:solidFill>
                  <a:schemeClr val="tx1"/>
                </a:solidFill>
                <a:latin typeface="Meiryo UI" panose="020B0604030504040204" pitchFamily="50" charset="-128"/>
                <a:ea typeface="Meiryo UI" panose="020B0604030504040204" pitchFamily="50" charset="-128"/>
              </a:rPr>
              <a:t>業者における電動車の導入・利用を促進するため、</a:t>
            </a:r>
            <a:r>
              <a:rPr lang="ja-JP" altLang="en-US" sz="1600" b="1" dirty="0" smtClean="0">
                <a:solidFill>
                  <a:schemeClr val="tx1"/>
                </a:solidFill>
                <a:latin typeface="Meiryo UI" panose="020B0604030504040204" pitchFamily="50" charset="-128"/>
                <a:ea typeface="Meiryo UI" panose="020B0604030504040204" pitchFamily="50" charset="-128"/>
              </a:rPr>
              <a:t>車両</a:t>
            </a:r>
            <a:r>
              <a:rPr lang="ja-JP" altLang="en-US" sz="1600" b="1" dirty="0">
                <a:solidFill>
                  <a:schemeClr val="tx1"/>
                </a:solidFill>
                <a:latin typeface="Meiryo UI" panose="020B0604030504040204" pitchFamily="50" charset="-128"/>
                <a:ea typeface="Meiryo UI" panose="020B0604030504040204" pitchFamily="50" charset="-128"/>
              </a:rPr>
              <a:t>の電動化に関する計画・実績に</a:t>
            </a:r>
            <a:r>
              <a:rPr lang="ja-JP" altLang="en-US" sz="1600" b="1" dirty="0" smtClean="0">
                <a:solidFill>
                  <a:schemeClr val="tx1"/>
                </a:solidFill>
                <a:latin typeface="Meiryo UI" panose="020B0604030504040204" pitchFamily="50" charset="-128"/>
                <a:ea typeface="Meiryo UI" panose="020B0604030504040204" pitchFamily="50" charset="-128"/>
              </a:rPr>
              <a:t>ついての報告制度を導入</a:t>
            </a:r>
            <a:r>
              <a:rPr lang="ja-JP" altLang="en-US" sz="1600" dirty="0">
                <a:solidFill>
                  <a:schemeClr val="tx1"/>
                </a:solidFill>
                <a:latin typeface="Meiryo UI" panose="020B0604030504040204" pitchFamily="50" charset="-128"/>
                <a:ea typeface="Meiryo UI" panose="020B0604030504040204" pitchFamily="50" charset="-128"/>
              </a:rPr>
              <a:t>するべきである。</a:t>
            </a:r>
          </a:p>
        </p:txBody>
      </p:sp>
      <p:sp>
        <p:nvSpPr>
          <p:cNvPr id="7" name="正方形/長方形 6"/>
          <p:cNvSpPr/>
          <p:nvPr/>
        </p:nvSpPr>
        <p:spPr>
          <a:xfrm>
            <a:off x="180000" y="1888558"/>
            <a:ext cx="5410455" cy="400110"/>
          </a:xfrm>
          <a:prstGeom prst="rect">
            <a:avLst/>
          </a:prstGeom>
        </p:spPr>
        <p:txBody>
          <a:bodyPr wrap="none">
            <a:spAutoFit/>
          </a:bodyPr>
          <a:lstStyle/>
          <a:p>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電動車</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の導入計画・実績</a:t>
            </a: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報告を追加してはどうか</a:t>
            </a:r>
            <a:endParaRPr lang="ja-JP" altLang="en-US" sz="1600" dirty="0"/>
          </a:p>
        </p:txBody>
      </p:sp>
      <p:sp>
        <p:nvSpPr>
          <p:cNvPr id="8" name="角丸四角形 7"/>
          <p:cNvSpPr/>
          <p:nvPr/>
        </p:nvSpPr>
        <p:spPr>
          <a:xfrm>
            <a:off x="377534" y="5085184"/>
            <a:ext cx="8388932" cy="1656184"/>
          </a:xfrm>
          <a:prstGeom prst="roundRect">
            <a:avLst>
              <a:gd name="adj" fmla="val 5578"/>
            </a:avLst>
          </a:prstGeom>
          <a:noFill/>
          <a:ln w="1270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lvl="0"/>
            <a:r>
              <a:rPr lang="ja-JP" altLang="en-US" sz="1600" dirty="0">
                <a:solidFill>
                  <a:prstClr val="black"/>
                </a:solidFill>
                <a:latin typeface="HG丸ｺﾞｼｯｸM-PRO" panose="020F0600000000000000" pitchFamily="50" charset="-128"/>
                <a:ea typeface="HG丸ｺﾞｼｯｸM-PRO" panose="020F0600000000000000" pitchFamily="50" charset="-128"/>
              </a:rPr>
              <a:t>参考：</a:t>
            </a:r>
            <a:r>
              <a:rPr lang="ja-JP" altLang="en-US" sz="1400" b="1" dirty="0" smtClean="0">
                <a:solidFill>
                  <a:prstClr val="black"/>
                </a:solidFill>
                <a:latin typeface="HG丸ｺﾞｼｯｸM-PRO" panose="020F0600000000000000" pitchFamily="50" charset="-128"/>
                <a:ea typeface="HG丸ｺﾞｼｯｸM-PRO" panose="020F0600000000000000" pitchFamily="50" charset="-128"/>
              </a:rPr>
              <a:t>京都市条例</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marL="177800" lvl="0" indent="-177800"/>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「特定事業者</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旅客・貨物運送業でトラック・バス</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100</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台以上所有など</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は、新車の</a:t>
            </a:r>
            <a:r>
              <a:rPr lang="ja-JP" altLang="en-US" sz="1400" dirty="0">
                <a:solidFill>
                  <a:prstClr val="black"/>
                </a:solidFill>
                <a:latin typeface="HG丸ｺﾞｼｯｸM-PRO" panose="020F0600000000000000" pitchFamily="50" charset="-128"/>
                <a:ea typeface="HG丸ｺﾞｼｯｸM-PRO" panose="020F0600000000000000" pitchFamily="50" charset="-128"/>
              </a:rPr>
              <a:t>購入等をしようとするときは</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、次</a:t>
            </a:r>
            <a:r>
              <a:rPr lang="ja-JP" altLang="en-US" sz="1400" dirty="0">
                <a:solidFill>
                  <a:prstClr val="black"/>
                </a:solidFill>
                <a:latin typeface="HG丸ｺﾞｼｯｸM-PRO" panose="020F0600000000000000" pitchFamily="50" charset="-128"/>
                <a:ea typeface="HG丸ｺﾞｼｯｸM-PRO" panose="020F0600000000000000" pitchFamily="50" charset="-128"/>
              </a:rPr>
              <a:t>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掲げる</a:t>
            </a:r>
            <a:r>
              <a:rPr lang="ja-JP" altLang="en-US" sz="1400" dirty="0">
                <a:solidFill>
                  <a:prstClr val="black"/>
                </a:solidFill>
                <a:latin typeface="HG丸ｺﾞｼｯｸM-PRO" panose="020F0600000000000000" pitchFamily="50" charset="-128"/>
                <a:ea typeface="HG丸ｺﾞｼｯｸM-PRO" panose="020F0600000000000000" pitchFamily="50" charset="-128"/>
              </a:rPr>
              <a:t>自動車に該当する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もの</a:t>
            </a:r>
            <a:r>
              <a:rPr lang="en-US" altLang="ja-JP" sz="1400" baseline="300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の新車購入台数の割合が別に定める割合</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(50</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以上となる</a:t>
            </a:r>
            <a:r>
              <a:rPr lang="ja-JP" altLang="en-US" sz="1400" dirty="0">
                <a:solidFill>
                  <a:prstClr val="black"/>
                </a:solidFill>
                <a:latin typeface="HG丸ｺﾞｼｯｸM-PRO" panose="020F0600000000000000" pitchFamily="50" charset="-128"/>
                <a:ea typeface="HG丸ｺﾞｼｯｸM-PRO" panose="020F0600000000000000" pitchFamily="50" charset="-128"/>
              </a:rPr>
              <a:t>ように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しなければ</a:t>
            </a:r>
            <a:r>
              <a:rPr lang="ja-JP" altLang="en-US" sz="1400" dirty="0">
                <a:solidFill>
                  <a:prstClr val="black"/>
                </a:solidFill>
                <a:latin typeface="HG丸ｺﾞｼｯｸM-PRO" panose="020F0600000000000000" pitchFamily="50" charset="-128"/>
                <a:ea typeface="HG丸ｺﾞｼｯｸM-PRO" panose="020F0600000000000000" pitchFamily="50" charset="-128"/>
              </a:rPr>
              <a:t>ならない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　　　　　　　　　　　　　　</a:t>
            </a:r>
            <a:r>
              <a:rPr lang="en-US" altLang="ja-JP" sz="1100" dirty="0" smtClean="0">
                <a:solidFill>
                  <a:schemeClr val="tx1">
                    <a:lumMod val="65000"/>
                    <a:lumOff val="35000"/>
                  </a:schemeClr>
                </a:solidFill>
                <a:latin typeface="HG丸ｺﾞｼｯｸM-PRO" panose="020F0600000000000000" pitchFamily="50" charset="-128"/>
                <a:ea typeface="HG丸ｺﾞｼｯｸM-PRO" panose="020F0600000000000000" pitchFamily="50" charset="-128"/>
              </a:rPr>
              <a:t>※) EV/FCV/PHV/LNG/HV/CDV</a:t>
            </a:r>
            <a:r>
              <a:rPr lang="ja-JP" altLang="en-US" sz="1100" dirty="0" smtClean="0">
                <a:solidFill>
                  <a:schemeClr val="tx1">
                    <a:lumMod val="65000"/>
                    <a:lumOff val="35000"/>
                  </a:schemeClr>
                </a:solidFill>
                <a:latin typeface="HG丸ｺﾞｼｯｸM-PRO" panose="020F0600000000000000" pitchFamily="50" charset="-128"/>
                <a:ea typeface="HG丸ｺﾞｼｯｸM-PRO" panose="020F0600000000000000" pitchFamily="50" charset="-128"/>
              </a:rPr>
              <a:t>など</a:t>
            </a:r>
            <a:endParaRPr lang="en-US" altLang="ja-JP" sz="1100" dirty="0" smtClean="0">
              <a:solidFill>
                <a:schemeClr val="tx1">
                  <a:lumMod val="65000"/>
                  <a:lumOff val="35000"/>
                </a:schemeClr>
              </a:solidFill>
              <a:latin typeface="HG丸ｺﾞｼｯｸM-PRO" panose="020F0600000000000000" pitchFamily="50" charset="-128"/>
              <a:ea typeface="HG丸ｺﾞｼｯｸM-PRO" panose="020F0600000000000000" pitchFamily="50" charset="-128"/>
            </a:endParaRPr>
          </a:p>
          <a:p>
            <a:pPr marL="177800" lvl="0" indent="-177800"/>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「特定事</a:t>
            </a:r>
            <a:r>
              <a:rPr lang="ja-JP" altLang="en-US" sz="1400" dirty="0">
                <a:solidFill>
                  <a:prstClr val="black"/>
                </a:solidFill>
                <a:latin typeface="HG丸ｺﾞｼｯｸM-PRO" panose="020F0600000000000000" pitchFamily="50" charset="-128"/>
                <a:ea typeface="HG丸ｺﾞｼｯｸM-PRO" panose="020F0600000000000000" pitchFamily="50" charset="-128"/>
              </a:rPr>
              <a:t>業者は，新車の購入等をしたときは</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、次</a:t>
            </a:r>
            <a:r>
              <a:rPr lang="ja-JP" altLang="en-US" sz="1400" dirty="0">
                <a:solidFill>
                  <a:prstClr val="black"/>
                </a:solidFill>
                <a:latin typeface="HG丸ｺﾞｼｯｸM-PRO" panose="020F0600000000000000" pitchFamily="50" charset="-128"/>
                <a:ea typeface="HG丸ｺﾞｼｯｸM-PRO" panose="020F0600000000000000" pitchFamily="50" charset="-128"/>
              </a:rPr>
              <a:t>に掲げる事項を記載した報告書を市長に提出</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しなければ</a:t>
            </a:r>
            <a:r>
              <a:rPr lang="ja-JP" altLang="en-US" sz="1400" dirty="0">
                <a:solidFill>
                  <a:prstClr val="black"/>
                </a:solidFill>
                <a:latin typeface="HG丸ｺﾞｼｯｸM-PRO" panose="020F0600000000000000" pitchFamily="50" charset="-128"/>
                <a:ea typeface="HG丸ｺﾞｼｯｸM-PRO" panose="020F0600000000000000" pitchFamily="50" charset="-128"/>
              </a:rPr>
              <a:t>ならない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400" dirty="0">
                <a:solidFill>
                  <a:prstClr val="black"/>
                </a:solidFill>
                <a:latin typeface="HG丸ｺﾞｼｯｸM-PRO" panose="020F0600000000000000" pitchFamily="50" charset="-128"/>
                <a:ea typeface="HG丸ｺﾞｼｯｸM-PRO" panose="020F0600000000000000" pitchFamily="50" charset="-128"/>
              </a:rPr>
              <a:t>　</a:t>
            </a: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購入等</a:t>
            </a:r>
            <a:r>
              <a:rPr lang="ja-JP" altLang="en-US" sz="1200" dirty="0">
                <a:solidFill>
                  <a:prstClr val="black"/>
                </a:solidFill>
                <a:latin typeface="HG丸ｺﾞｼｯｸM-PRO" panose="020F0600000000000000" pitchFamily="50" charset="-128"/>
                <a:ea typeface="HG丸ｺﾞｼｯｸM-PRO" panose="020F0600000000000000" pitchFamily="50" charset="-128"/>
              </a:rPr>
              <a:t>をした新車の合計</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台数　</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▶購入した新車のうち</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に該当するものの台数</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6" name="左中かっこ 5"/>
          <p:cNvSpPr/>
          <p:nvPr/>
        </p:nvSpPr>
        <p:spPr>
          <a:xfrm>
            <a:off x="467544" y="3443232"/>
            <a:ext cx="119022" cy="1353920"/>
          </a:xfrm>
          <a:prstGeom prst="leftBrace">
            <a:avLst>
              <a:gd name="adj1" fmla="val 37979"/>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10" name="表 9"/>
          <p:cNvGraphicFramePr>
            <a:graphicFrameLocks noGrp="1"/>
          </p:cNvGraphicFramePr>
          <p:nvPr>
            <p:extLst>
              <p:ext uri="{D42A27DB-BD31-4B8C-83A1-F6EECF244321}">
                <p14:modId xmlns:p14="http://schemas.microsoft.com/office/powerpoint/2010/main" val="3213368450"/>
              </p:ext>
            </p:extLst>
          </p:nvPr>
        </p:nvGraphicFramePr>
        <p:xfrm>
          <a:off x="323526" y="2256288"/>
          <a:ext cx="8496946" cy="2578200"/>
        </p:xfrm>
        <a:graphic>
          <a:graphicData uri="http://schemas.openxmlformats.org/drawingml/2006/table">
            <a:tbl>
              <a:tblPr firstRow="1" bandRow="1">
                <a:tableStyleId>{2D5ABB26-0587-4C30-8999-92F81FD0307C}</a:tableStyleId>
              </a:tblPr>
              <a:tblGrid>
                <a:gridCol w="2952330">
                  <a:extLst>
                    <a:ext uri="{9D8B030D-6E8A-4147-A177-3AD203B41FA5}">
                      <a16:colId xmlns:a16="http://schemas.microsoft.com/office/drawing/2014/main" val="268226980"/>
                    </a:ext>
                  </a:extLst>
                </a:gridCol>
                <a:gridCol w="2808312">
                  <a:extLst>
                    <a:ext uri="{9D8B030D-6E8A-4147-A177-3AD203B41FA5}">
                      <a16:colId xmlns:a16="http://schemas.microsoft.com/office/drawing/2014/main" val="2741781182"/>
                    </a:ext>
                  </a:extLst>
                </a:gridCol>
                <a:gridCol w="2736304">
                  <a:extLst>
                    <a:ext uri="{9D8B030D-6E8A-4147-A177-3AD203B41FA5}">
                      <a16:colId xmlns:a16="http://schemas.microsoft.com/office/drawing/2014/main" val="3663259301"/>
                    </a:ext>
                  </a:extLst>
                </a:gridCol>
              </a:tblGrid>
              <a:tr h="173901">
                <a:tc>
                  <a:txBody>
                    <a:bodyPr/>
                    <a:lstStyle/>
                    <a:p>
                      <a:r>
                        <a:rPr kumimoji="1" lang="ja-JP" altLang="en-US" b="1" dirty="0" smtClean="0">
                          <a:solidFill>
                            <a:schemeClr val="bg1">
                              <a:lumMod val="50000"/>
                            </a:schemeClr>
                          </a:solidFill>
                          <a:latin typeface="游ゴシック Medium" panose="020B0500000000000000" pitchFamily="50" charset="-128"/>
                          <a:ea typeface="游ゴシック Medium" panose="020B0500000000000000" pitchFamily="50" charset="-128"/>
                        </a:rPr>
                        <a:t>検討すべき項目</a:t>
                      </a:r>
                      <a:endParaRPr kumimoji="1" lang="ja-JP" altLang="en-US" b="1" dirty="0">
                        <a:solidFill>
                          <a:schemeClr val="bg1">
                            <a:lumMod val="50000"/>
                          </a:schemeClr>
                        </a:solidFill>
                        <a:latin typeface="游ゴシック Medium" panose="020B0500000000000000" pitchFamily="50" charset="-128"/>
                        <a:ea typeface="游ゴシック Medium" panose="020B0500000000000000" pitchFamily="50" charset="-128"/>
                      </a:endParaRPr>
                    </a:p>
                  </a:txBody>
                  <a:tcPr marL="36000" marR="36000" marT="36000" marB="36000">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b="1" dirty="0">
                        <a:solidFill>
                          <a:schemeClr val="bg1">
                            <a:lumMod val="50000"/>
                          </a:schemeClr>
                        </a:solidFill>
                        <a:latin typeface="游ゴシック Medium" panose="020B0500000000000000" pitchFamily="50" charset="-128"/>
                        <a:ea typeface="游ゴシック Medium" panose="020B0500000000000000" pitchFamily="50" charset="-128"/>
                      </a:endParaRPr>
                    </a:p>
                  </a:txBody>
                  <a:tcPr marL="36000" marR="36000" marT="36000" marB="36000">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dirty="0">
                        <a:latin typeface="游ゴシック Medium" panose="020B0500000000000000" pitchFamily="50" charset="-128"/>
                        <a:ea typeface="游ゴシック Medium" panose="020B0500000000000000" pitchFamily="50" charset="-128"/>
                      </a:endParaRPr>
                    </a:p>
                  </a:txBody>
                  <a:tcPr marL="36000" marR="36000" marT="36000" marB="36000">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673275385"/>
                  </a:ext>
                </a:extLst>
              </a:tr>
              <a:tr h="1156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700" b="1" dirty="0" smtClean="0">
                          <a:solidFill>
                            <a:prstClr val="black"/>
                          </a:solidFill>
                          <a:latin typeface="游ゴシック Medium" panose="020B0500000000000000" pitchFamily="50" charset="-128"/>
                          <a:ea typeface="游ゴシック Medium" panose="020B0500000000000000" pitchFamily="50" charset="-128"/>
                        </a:rPr>
                        <a:t>●対象とする事業者</a:t>
                      </a:r>
                      <a:endParaRPr kumimoji="1" lang="ja-JP" altLang="en-US" sz="1700" b="1" dirty="0">
                        <a:latin typeface="游ゴシック Medium" panose="020B0500000000000000" pitchFamily="50" charset="-128"/>
                        <a:ea typeface="游ゴシック Medium" panose="020B0500000000000000" pitchFamily="50" charset="-128"/>
                      </a:endParaRPr>
                    </a:p>
                  </a:txBody>
                  <a:tcPr marL="36000" marR="36000" marT="36000" marB="36000">
                    <a:lnT w="12700" cap="flat" cmpd="sng" algn="ctr">
                      <a:solidFill>
                        <a:schemeClr val="bg1">
                          <a:lumMod val="50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700" b="1" dirty="0" smtClean="0">
                          <a:latin typeface="游ゴシック Medium" panose="020B0500000000000000" pitchFamily="50" charset="-128"/>
                          <a:ea typeface="游ゴシック Medium" panose="020B0500000000000000" pitchFamily="50" charset="-128"/>
                        </a:rPr>
                        <a:t>●計画への追加項目</a:t>
                      </a:r>
                      <a:endParaRPr kumimoji="1" lang="ja-JP" altLang="en-US" sz="1700" b="1" dirty="0">
                        <a:latin typeface="游ゴシック Medium" panose="020B0500000000000000" pitchFamily="50" charset="-128"/>
                        <a:ea typeface="游ゴシック Medium" panose="020B0500000000000000" pitchFamily="50" charset="-128"/>
                      </a:endParaRPr>
                    </a:p>
                  </a:txBody>
                  <a:tcPr marL="36000" marR="36000" marT="36000" marB="36000">
                    <a:lnT w="12700" cap="flat" cmpd="sng" algn="ctr">
                      <a:solidFill>
                        <a:schemeClr val="bg1">
                          <a:lumMod val="50000"/>
                        </a:schemeClr>
                      </a:solidFill>
                      <a:prstDash val="solid"/>
                      <a:round/>
                      <a:headEnd type="none" w="med" len="med"/>
                      <a:tailEnd type="none" w="med" len="med"/>
                    </a:lnT>
                  </a:tcPr>
                </a:tc>
                <a:tc>
                  <a:txBody>
                    <a:bodyPr/>
                    <a:lstStyle/>
                    <a:p>
                      <a:r>
                        <a:rPr kumimoji="1" lang="ja-JP" altLang="en-US" sz="1700" b="1" dirty="0" smtClean="0">
                          <a:latin typeface="游ゴシック Medium" panose="020B0500000000000000" pitchFamily="50" charset="-128"/>
                          <a:ea typeface="游ゴシック Medium" panose="020B0500000000000000" pitchFamily="50" charset="-128"/>
                        </a:rPr>
                        <a:t>●実績報告への追加項目</a:t>
                      </a:r>
                      <a:endParaRPr kumimoji="1" lang="ja-JP" altLang="en-US" sz="1700" b="1" dirty="0">
                        <a:latin typeface="游ゴシック Medium" panose="020B0500000000000000" pitchFamily="50" charset="-128"/>
                        <a:ea typeface="游ゴシック Medium" panose="020B0500000000000000" pitchFamily="50" charset="-128"/>
                      </a:endParaRPr>
                    </a:p>
                  </a:txBody>
                  <a:tcPr marL="36000" marR="36000" marT="36000" marB="36000">
                    <a:lnT w="1270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1073094742"/>
                  </a:ext>
                </a:extLst>
              </a:tr>
              <a:tr h="370840">
                <a:tc>
                  <a:txBody>
                    <a:bodyPr/>
                    <a:lstStyle/>
                    <a:p>
                      <a:r>
                        <a:rPr kumimoji="1" lang="ja-JP" altLang="en-US" sz="1550" dirty="0" smtClean="0">
                          <a:latin typeface="游ゴシック Medium" panose="020B0500000000000000" pitchFamily="50" charset="-128"/>
                          <a:ea typeface="游ゴシック Medium" panose="020B0500000000000000" pitchFamily="50" charset="-128"/>
                        </a:rPr>
                        <a:t>・大阪府温暖化防止条例の</a:t>
                      </a:r>
                      <a:r>
                        <a:rPr kumimoji="1" lang="en-US" altLang="ja-JP" sz="1550" dirty="0" smtClean="0">
                          <a:latin typeface="游ゴシック Medium" panose="020B0500000000000000" pitchFamily="50" charset="-128"/>
                          <a:ea typeface="游ゴシック Medium" panose="020B0500000000000000" pitchFamily="50" charset="-128"/>
                        </a:rPr>
                        <a:t/>
                      </a:r>
                      <a:br>
                        <a:rPr kumimoji="1" lang="en-US" altLang="ja-JP" sz="1550" dirty="0" smtClean="0">
                          <a:latin typeface="游ゴシック Medium" panose="020B0500000000000000" pitchFamily="50" charset="-128"/>
                          <a:ea typeface="游ゴシック Medium" panose="020B0500000000000000" pitchFamily="50" charset="-128"/>
                        </a:rPr>
                      </a:br>
                      <a:r>
                        <a:rPr kumimoji="1" lang="ja-JP" altLang="en-US" sz="1550" dirty="0" smtClean="0">
                          <a:latin typeface="游ゴシック Medium" panose="020B0500000000000000" pitchFamily="50" charset="-128"/>
                          <a:ea typeface="游ゴシック Medium" panose="020B0500000000000000" pitchFamily="50" charset="-128"/>
                        </a:rPr>
                        <a:t>　「特定事業者」</a:t>
                      </a:r>
                      <a:endParaRPr kumimoji="1" lang="en-US" altLang="ja-JP" sz="1550" dirty="0" smtClean="0">
                        <a:latin typeface="游ゴシック Medium" panose="020B0500000000000000" pitchFamily="50" charset="-128"/>
                        <a:ea typeface="游ゴシック Medium" panose="020B0500000000000000" pitchFamily="50" charset="-128"/>
                      </a:endParaRPr>
                    </a:p>
                    <a:p>
                      <a:pPr marL="355600" indent="-84138" algn="just"/>
                      <a:r>
                        <a:rPr kumimoji="1" lang="ja-JP" altLang="en-US" sz="1200" dirty="0" smtClean="0">
                          <a:latin typeface="游ゴシック Medium" panose="020B0500000000000000" pitchFamily="50" charset="-128"/>
                          <a:ea typeface="游ゴシック Medium" panose="020B0500000000000000" pitchFamily="50" charset="-128"/>
                        </a:rPr>
                        <a:t>▹</a:t>
                      </a:r>
                      <a:r>
                        <a:rPr kumimoji="1" lang="ja-JP" altLang="en-US" sz="1100" dirty="0" smtClean="0">
                          <a:latin typeface="游ゴシック Medium" panose="020B0500000000000000" pitchFamily="50" charset="-128"/>
                          <a:ea typeface="游ゴシック Medium" panose="020B0500000000000000" pitchFamily="50" charset="-128"/>
                        </a:rPr>
                        <a:t>エネルギー使用量（原油換算値）が合計</a:t>
                      </a:r>
                      <a:r>
                        <a:rPr kumimoji="1" lang="en-US" altLang="ja-JP" sz="1100" dirty="0" smtClean="0">
                          <a:latin typeface="游ゴシック Medium" panose="020B0500000000000000" pitchFamily="50" charset="-128"/>
                          <a:ea typeface="游ゴシック Medium" panose="020B0500000000000000" pitchFamily="50" charset="-128"/>
                        </a:rPr>
                        <a:t>1,500kl/</a:t>
                      </a:r>
                      <a:r>
                        <a:rPr kumimoji="1" lang="ja-JP" altLang="en-US" sz="1100" dirty="0" smtClean="0">
                          <a:latin typeface="游ゴシック Medium" panose="020B0500000000000000" pitchFamily="50" charset="-128"/>
                          <a:ea typeface="游ゴシック Medium" panose="020B0500000000000000" pitchFamily="50" charset="-128"/>
                        </a:rPr>
                        <a:t>年以上である事業者</a:t>
                      </a:r>
                      <a:endParaRPr kumimoji="1" lang="en-US" altLang="ja-JP" sz="1100" dirty="0" smtClean="0">
                        <a:latin typeface="游ゴシック Medium" panose="020B0500000000000000" pitchFamily="50" charset="-128"/>
                        <a:ea typeface="游ゴシック Medium" panose="020B0500000000000000" pitchFamily="50" charset="-128"/>
                      </a:endParaRPr>
                    </a:p>
                    <a:p>
                      <a:pPr marL="355600" indent="-84138" algn="just"/>
                      <a:r>
                        <a:rPr kumimoji="1" lang="ja-JP" altLang="en-US" sz="1100" dirty="0" smtClean="0">
                          <a:latin typeface="游ゴシック Medium" panose="020B0500000000000000" pitchFamily="50" charset="-128"/>
                          <a:ea typeface="游ゴシック Medium" panose="020B0500000000000000" pitchFamily="50" charset="-128"/>
                        </a:rPr>
                        <a:t>▹連鎖化事業者のうち、府内に設置している加盟店を含む全ての事業所のエネルギー使用量が合計して</a:t>
                      </a:r>
                      <a:r>
                        <a:rPr kumimoji="1" lang="en-US" altLang="ja-JP" sz="1100" dirty="0" smtClean="0">
                          <a:latin typeface="游ゴシック Medium" panose="020B0500000000000000" pitchFamily="50" charset="-128"/>
                          <a:ea typeface="游ゴシック Medium" panose="020B0500000000000000" pitchFamily="50" charset="-128"/>
                        </a:rPr>
                        <a:t>1,500kl/</a:t>
                      </a:r>
                      <a:r>
                        <a:rPr kumimoji="1" lang="ja-JP" altLang="en-US" sz="1100" dirty="0" smtClean="0">
                          <a:latin typeface="游ゴシック Medium" panose="020B0500000000000000" pitchFamily="50" charset="-128"/>
                          <a:ea typeface="游ゴシック Medium" panose="020B0500000000000000" pitchFamily="50" charset="-128"/>
                        </a:rPr>
                        <a:t>年以上である事業者</a:t>
                      </a:r>
                      <a:endParaRPr kumimoji="1" lang="en-US" altLang="ja-JP" sz="1100" dirty="0" smtClean="0">
                        <a:latin typeface="游ゴシック Medium" panose="020B0500000000000000" pitchFamily="50" charset="-128"/>
                        <a:ea typeface="游ゴシック Medium" panose="020B0500000000000000" pitchFamily="50" charset="-128"/>
                      </a:endParaRPr>
                    </a:p>
                    <a:p>
                      <a:pPr marL="355600" indent="-84138" algn="just"/>
                      <a:r>
                        <a:rPr kumimoji="1" lang="ja-JP" altLang="en-US" sz="1100" strike="noStrike" dirty="0" smtClean="0">
                          <a:latin typeface="游ゴシック Medium" panose="020B0500000000000000" pitchFamily="50" charset="-128"/>
                          <a:ea typeface="游ゴシック Medium" panose="020B0500000000000000" pitchFamily="50" charset="-128"/>
                        </a:rPr>
                        <a:t>▹府内で一定規模以上</a:t>
                      </a:r>
                      <a:r>
                        <a:rPr kumimoji="1" lang="en-US" altLang="ja-JP" sz="1100" strike="noStrike" dirty="0" smtClean="0">
                          <a:latin typeface="游ゴシック Medium" panose="020B0500000000000000" pitchFamily="50" charset="-128"/>
                          <a:ea typeface="游ゴシック Medium" panose="020B0500000000000000" pitchFamily="50" charset="-128"/>
                        </a:rPr>
                        <a:t>(100</a:t>
                      </a:r>
                      <a:r>
                        <a:rPr kumimoji="1" lang="ja-JP" altLang="en-US" sz="1100" strike="noStrike" dirty="0" smtClean="0">
                          <a:latin typeface="游ゴシック Medium" panose="020B0500000000000000" pitchFamily="50" charset="-128"/>
                          <a:ea typeface="游ゴシック Medium" panose="020B0500000000000000" pitchFamily="50" charset="-128"/>
                        </a:rPr>
                        <a:t>台以上</a:t>
                      </a:r>
                      <a:r>
                        <a:rPr kumimoji="1" lang="en-US" altLang="ja-JP" sz="1100" strike="noStrike" dirty="0" smtClean="0">
                          <a:latin typeface="游ゴシック Medium" panose="020B0500000000000000" pitchFamily="50" charset="-128"/>
                          <a:ea typeface="游ゴシック Medium" panose="020B0500000000000000" pitchFamily="50" charset="-128"/>
                        </a:rPr>
                        <a:t>)</a:t>
                      </a:r>
                      <a:r>
                        <a:rPr kumimoji="1" lang="ja-JP" altLang="en-US" sz="1100" strike="noStrike" dirty="0" smtClean="0">
                          <a:latin typeface="游ゴシック Medium" panose="020B0500000000000000" pitchFamily="50" charset="-128"/>
                          <a:ea typeface="游ゴシック Medium" panose="020B0500000000000000" pitchFamily="50" charset="-128"/>
                        </a:rPr>
                        <a:t>の自動車</a:t>
                      </a:r>
                      <a:r>
                        <a:rPr kumimoji="1" lang="en-US" altLang="ja-JP" sz="1100" strike="noStrike" dirty="0" smtClean="0">
                          <a:latin typeface="游ゴシック Medium" panose="020B0500000000000000" pitchFamily="50" charset="-128"/>
                          <a:ea typeface="游ゴシック Medium" panose="020B0500000000000000" pitchFamily="50" charset="-128"/>
                        </a:rPr>
                        <a:t>(</a:t>
                      </a:r>
                      <a:r>
                        <a:rPr kumimoji="1" lang="ja-JP" altLang="en-US" sz="1100" strike="noStrike" dirty="0" smtClean="0">
                          <a:latin typeface="游ゴシック Medium" panose="020B0500000000000000" pitchFamily="50" charset="-128"/>
                          <a:ea typeface="游ゴシック Medium" panose="020B0500000000000000" pitchFamily="50" charset="-128"/>
                        </a:rPr>
                        <a:t>軽自動車を除く</a:t>
                      </a:r>
                      <a:r>
                        <a:rPr kumimoji="1" lang="en-US" altLang="ja-JP" sz="1100" strike="noStrike" dirty="0" smtClean="0">
                          <a:latin typeface="游ゴシック Medium" panose="020B0500000000000000" pitchFamily="50" charset="-128"/>
                          <a:ea typeface="游ゴシック Medium" panose="020B0500000000000000" pitchFamily="50" charset="-128"/>
                        </a:rPr>
                        <a:t>)</a:t>
                      </a:r>
                      <a:r>
                        <a:rPr kumimoji="1" lang="ja-JP" altLang="en-US" sz="1100" strike="noStrike" dirty="0" smtClean="0">
                          <a:latin typeface="游ゴシック Medium" panose="020B0500000000000000" pitchFamily="50" charset="-128"/>
                          <a:ea typeface="游ゴシック Medium" panose="020B0500000000000000" pitchFamily="50" charset="-128"/>
                        </a:rPr>
                        <a:t>を使用する事業者</a:t>
                      </a:r>
                      <a:endParaRPr kumimoji="1" lang="ja-JP" altLang="en-US" sz="1100" strike="noStrike" dirty="0">
                        <a:solidFill>
                          <a:srgbClr val="FF0000"/>
                        </a:solidFill>
                        <a:latin typeface="游ゴシック Medium" panose="020B0500000000000000" pitchFamily="50" charset="-128"/>
                        <a:ea typeface="游ゴシック Medium" panose="020B0500000000000000" pitchFamily="50" charset="-128"/>
                      </a:endParaRPr>
                    </a:p>
                  </a:txBody>
                  <a:tcPr marL="36000" marR="108000" marT="36000" marB="36000"/>
                </a:tc>
                <a:tc>
                  <a:txBody>
                    <a:bodyPr/>
                    <a:lstStyle/>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550" u="none" dirty="0" smtClean="0">
                          <a:latin typeface="游ゴシック Medium" panose="020B0500000000000000" pitchFamily="50" charset="-128"/>
                          <a:ea typeface="游ゴシック Medium" panose="020B0500000000000000" pitchFamily="50" charset="-128"/>
                        </a:rPr>
                        <a:t>・「重点対策事項」の「エコカーの導入」を「電動車の導入」に変更し、計画期間に導入する乗用車</a:t>
                      </a:r>
                      <a:r>
                        <a:rPr kumimoji="1" lang="en-US" altLang="ja-JP" sz="1550" u="none" dirty="0" smtClean="0">
                          <a:latin typeface="游ゴシック Medium" panose="020B0500000000000000" pitchFamily="50" charset="-128"/>
                          <a:ea typeface="游ゴシック Medium" panose="020B0500000000000000" pitchFamily="50" charset="-128"/>
                        </a:rPr>
                        <a:t>(</a:t>
                      </a:r>
                      <a:r>
                        <a:rPr kumimoji="1" lang="ja-JP" altLang="en-US" sz="1550" u="none" dirty="0" smtClean="0">
                          <a:latin typeface="游ゴシック Medium" panose="020B0500000000000000" pitchFamily="50" charset="-128"/>
                          <a:ea typeface="游ゴシック Medium" panose="020B0500000000000000" pitchFamily="50" charset="-128"/>
                        </a:rPr>
                        <a:t>新車</a:t>
                      </a:r>
                      <a:r>
                        <a:rPr kumimoji="1" lang="en-US" altLang="ja-JP" sz="1550" u="none" dirty="0" smtClean="0">
                          <a:latin typeface="游ゴシック Medium" panose="020B0500000000000000" pitchFamily="50" charset="-128"/>
                          <a:ea typeface="游ゴシック Medium" panose="020B0500000000000000" pitchFamily="50" charset="-128"/>
                        </a:rPr>
                        <a:t>)</a:t>
                      </a:r>
                      <a:r>
                        <a:rPr kumimoji="1" lang="ja-JP" altLang="en-US" sz="1550" u="none" dirty="0" smtClean="0">
                          <a:latin typeface="游ゴシック Medium" panose="020B0500000000000000" pitchFamily="50" charset="-128"/>
                          <a:ea typeface="游ゴシック Medium" panose="020B0500000000000000" pitchFamily="50" charset="-128"/>
                        </a:rPr>
                        <a:t>の電動化を促進</a:t>
                      </a:r>
                      <a:endParaRPr kumimoji="1" lang="en-US" altLang="ja-JP" sz="1550" u="none" dirty="0" smtClean="0">
                        <a:latin typeface="游ゴシック Medium" panose="020B0500000000000000" pitchFamily="50" charset="-128"/>
                        <a:ea typeface="游ゴシック Medium" panose="020B0500000000000000" pitchFamily="50" charset="-128"/>
                      </a:endParaRPr>
                    </a:p>
                    <a:p>
                      <a:pPr marL="0" marR="0" lvl="0" indent="0" algn="l" defTabSz="914400" rtl="0" eaLnBrk="1" fontAlgn="auto" latinLnBrk="0" hangingPunct="1">
                        <a:lnSpc>
                          <a:spcPts val="8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注</a:t>
                      </a:r>
                      <a:r>
                        <a:rPr kumimoji="1" lang="en-US" altLang="ja-JP" sz="11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導入する乗用車</a:t>
                      </a:r>
                      <a:r>
                        <a:rPr kumimoji="1" lang="en-US" altLang="ja-JP" sz="11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新車</a:t>
                      </a:r>
                      <a:r>
                        <a:rPr kumimoji="1" lang="en-US" altLang="ja-JP" sz="11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について</a:t>
                      </a:r>
                      <a:r>
                        <a:rPr kumimoji="1" lang="en-US" altLang="ja-JP" sz="11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a:r>
                      <a:br>
                        <a:rPr kumimoji="1" lang="en-US" altLang="ja-JP" sz="11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br>
                      <a:r>
                        <a:rPr kumimoji="1" lang="ja-JP" altLang="en-US" sz="11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電動車であることを求める</a:t>
                      </a:r>
                      <a:r>
                        <a:rPr kumimoji="1" lang="en-US" altLang="ja-JP" sz="12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a:r>
                      <a:br>
                        <a:rPr kumimoji="1" lang="en-US" altLang="ja-JP" sz="12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br>
                      <a:r>
                        <a:rPr kumimoji="1" lang="ja-JP" altLang="en-US" sz="12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a:t>
                      </a:r>
                      <a:endParaRPr kumimoji="1" lang="en-US" altLang="ja-JP" sz="1400" u="none" dirty="0" smtClean="0">
                        <a:latin typeface="游ゴシック Medium" panose="020B0500000000000000" pitchFamily="50" charset="-128"/>
                        <a:ea typeface="游ゴシック Medium" panose="020B0500000000000000" pitchFamily="50" charset="-128"/>
                      </a:endParaRPr>
                    </a:p>
                  </a:txBody>
                  <a:tcPr marL="36000" marR="108000" marT="36000" marB="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50" u="none" dirty="0" smtClean="0">
                          <a:latin typeface="游ゴシック Medium" panose="020B0500000000000000" pitchFamily="50" charset="-128"/>
                          <a:ea typeface="游ゴシック Medium" panose="020B0500000000000000" pitchFamily="50" charset="-128"/>
                        </a:rPr>
                        <a:t>・乗用車</a:t>
                      </a:r>
                      <a:r>
                        <a:rPr kumimoji="1" lang="en-US" altLang="ja-JP" sz="1550" u="none" dirty="0" smtClean="0">
                          <a:latin typeface="游ゴシック Medium" panose="020B0500000000000000" pitchFamily="50" charset="-128"/>
                          <a:ea typeface="游ゴシック Medium" panose="020B0500000000000000" pitchFamily="50" charset="-128"/>
                        </a:rPr>
                        <a:t>(</a:t>
                      </a:r>
                      <a:r>
                        <a:rPr kumimoji="1" lang="ja-JP" altLang="en-US" sz="1550" u="none" dirty="0" smtClean="0">
                          <a:latin typeface="游ゴシック Medium" panose="020B0500000000000000" pitchFamily="50" charset="-128"/>
                          <a:ea typeface="游ゴシック Medium" panose="020B0500000000000000" pitchFamily="50" charset="-128"/>
                        </a:rPr>
                        <a:t>新車</a:t>
                      </a:r>
                      <a:r>
                        <a:rPr kumimoji="1" lang="en-US" altLang="ja-JP" sz="1550" u="none" dirty="0" smtClean="0">
                          <a:latin typeface="游ゴシック Medium" panose="020B0500000000000000" pitchFamily="50" charset="-128"/>
                          <a:ea typeface="游ゴシック Medium" panose="020B0500000000000000" pitchFamily="50" charset="-128"/>
                        </a:rPr>
                        <a:t>)</a:t>
                      </a:r>
                      <a:r>
                        <a:rPr kumimoji="1" lang="ja-JP" altLang="en-US" sz="1550" u="none" dirty="0" smtClean="0">
                          <a:latin typeface="游ゴシック Medium" panose="020B0500000000000000" pitchFamily="50" charset="-128"/>
                          <a:ea typeface="游ゴシック Medium" panose="020B0500000000000000" pitchFamily="50" charset="-128"/>
                        </a:rPr>
                        <a:t>購入台数</a:t>
                      </a:r>
                      <a:endParaRPr kumimoji="1" lang="en-US" altLang="ja-JP" sz="1550" u="none" dirty="0" smtClean="0">
                        <a:latin typeface="游ゴシック Medium" panose="020B0500000000000000" pitchFamily="50" charset="-128"/>
                        <a:ea typeface="游ゴシック Medium"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50" u="none" dirty="0" smtClean="0">
                          <a:latin typeface="游ゴシック Medium" panose="020B0500000000000000" pitchFamily="50" charset="-128"/>
                          <a:ea typeface="游ゴシック Medium" panose="020B0500000000000000" pitchFamily="50" charset="-128"/>
                        </a:rPr>
                        <a:t>・電動車の購入台数</a:t>
                      </a:r>
                      <a:r>
                        <a:rPr kumimoji="1" lang="en-US" altLang="ja-JP" sz="1550" u="none" dirty="0" smtClean="0">
                          <a:latin typeface="游ゴシック Medium" panose="020B0500000000000000" pitchFamily="50" charset="-128"/>
                          <a:ea typeface="游ゴシック Medium" panose="020B0500000000000000" pitchFamily="50" charset="-128"/>
                        </a:rPr>
                        <a:t>(</a:t>
                      </a:r>
                      <a:r>
                        <a:rPr kumimoji="1" lang="ja-JP" altLang="en-US" sz="1550" u="none" dirty="0" smtClean="0">
                          <a:latin typeface="游ゴシック Medium" panose="020B0500000000000000" pitchFamily="50" charset="-128"/>
                          <a:ea typeface="游ゴシック Medium" panose="020B0500000000000000" pitchFamily="50" charset="-128"/>
                        </a:rPr>
                        <a:t>種別</a:t>
                      </a:r>
                      <a:r>
                        <a:rPr kumimoji="1" lang="en-US" altLang="ja-JP" sz="1550" u="none" dirty="0" smtClean="0">
                          <a:latin typeface="游ゴシック Medium" panose="020B0500000000000000" pitchFamily="50" charset="-128"/>
                          <a:ea typeface="游ゴシック Medium" panose="020B05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注</a:t>
                      </a:r>
                      <a:r>
                        <a:rPr kumimoji="1" lang="en-US" altLang="ja-JP" sz="11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乗用車・軽自動車の保有台数は現行</a:t>
                      </a:r>
                      <a:r>
                        <a:rPr kumimoji="1" lang="en-US" altLang="ja-JP" sz="11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a:r>
                      <a:br>
                        <a:rPr kumimoji="1" lang="en-US" altLang="ja-JP" sz="11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br>
                      <a:r>
                        <a:rPr kumimoji="1" lang="en-US" altLang="ja-JP" sz="11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制度においても項目があります</a:t>
                      </a:r>
                      <a:endParaRPr kumimoji="1" lang="en-US" altLang="ja-JP" sz="1400" u="none" dirty="0" smtClean="0">
                        <a:latin typeface="游ゴシック Medium" panose="020B0500000000000000" pitchFamily="50" charset="-128"/>
                        <a:ea typeface="游ゴシック Medium" panose="020B0500000000000000" pitchFamily="50" charset="-128"/>
                      </a:endParaRPr>
                    </a:p>
                  </a:txBody>
                  <a:tcPr marL="36000" marR="108000" marT="36000" marB="36000"/>
                </a:tc>
                <a:extLst>
                  <a:ext uri="{0D108BD9-81ED-4DB2-BD59-A6C34878D82A}">
                    <a16:rowId xmlns:a16="http://schemas.microsoft.com/office/drawing/2014/main" val="2457193091"/>
                  </a:ext>
                </a:extLst>
              </a:tr>
            </a:tbl>
          </a:graphicData>
        </a:graphic>
      </p:graphicFrame>
      <p:grpSp>
        <p:nvGrpSpPr>
          <p:cNvPr id="16" name="グループ化 15"/>
          <p:cNvGrpSpPr/>
          <p:nvPr/>
        </p:nvGrpSpPr>
        <p:grpSpPr>
          <a:xfrm>
            <a:off x="611967" y="4447715"/>
            <a:ext cx="6822009" cy="565461"/>
            <a:chOff x="611967" y="4447715"/>
            <a:chExt cx="6822009" cy="565461"/>
          </a:xfrm>
        </p:grpSpPr>
        <p:sp>
          <p:nvSpPr>
            <p:cNvPr id="9" name="正方形/長方形 8"/>
            <p:cNvSpPr/>
            <p:nvPr/>
          </p:nvSpPr>
          <p:spPr>
            <a:xfrm>
              <a:off x="611967" y="4447715"/>
              <a:ext cx="2600348" cy="37237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rot="1705895">
              <a:off x="3195486" y="4729017"/>
              <a:ext cx="241277" cy="216024"/>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3419872" y="4828510"/>
              <a:ext cx="4014104" cy="184666"/>
            </a:xfrm>
            <a:prstGeom prst="rect">
              <a:avLst/>
            </a:prstGeom>
          </p:spPr>
          <p:txBody>
            <a:bodyPr wrap="square" lIns="0" tIns="0" rIns="0" bIns="0">
              <a:spAutoFit/>
            </a:bodyPr>
            <a:lstStyle/>
            <a:p>
              <a:r>
                <a:rPr lang="ja-JP" altLang="en-US" sz="1200" dirty="0">
                  <a:solidFill>
                    <a:srgbClr val="FF0000"/>
                  </a:solidFill>
                  <a:latin typeface="游ゴシック Medium" panose="020B0500000000000000" pitchFamily="50" charset="-128"/>
                  <a:ea typeface="游ゴシック Medium" panose="020B0500000000000000" pitchFamily="50" charset="-128"/>
                </a:rPr>
                <a:t>次</a:t>
              </a:r>
              <a:r>
                <a:rPr lang="ja-JP" altLang="en-US" sz="1200" dirty="0" smtClean="0">
                  <a:solidFill>
                    <a:srgbClr val="FF0000"/>
                  </a:solidFill>
                  <a:latin typeface="游ゴシック Medium" panose="020B0500000000000000" pitchFamily="50" charset="-128"/>
                  <a:ea typeface="游ゴシック Medium" panose="020B0500000000000000" pitchFamily="50" charset="-128"/>
                </a:rPr>
                <a:t>頁にて、別に設ける計画・実績報告制度を検討</a:t>
              </a:r>
              <a:endParaRPr lang="ja-JP" altLang="en-US" sz="1200" dirty="0">
                <a:solidFill>
                  <a:srgbClr val="FF0000"/>
                </a:solidFill>
              </a:endParaRPr>
            </a:p>
          </p:txBody>
        </p:sp>
      </p:grpSp>
    </p:spTree>
    <p:extLst>
      <p:ext uri="{BB962C8B-B14F-4D97-AF65-F5344CB8AC3E}">
        <p14:creationId xmlns:p14="http://schemas.microsoft.com/office/powerpoint/2010/main" val="42412499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DA1747-7AE3-4485-B1CC-5CDDF653E874}" type="slidenum">
              <a:rPr kumimoji="1" lang="ja-JP" altLang="en-US" smtClean="0"/>
              <a:t>7</a:t>
            </a:fld>
            <a:endParaRPr kumimoji="1" lang="ja-JP" altLang="en-US"/>
          </a:p>
        </p:txBody>
      </p:sp>
      <p:sp>
        <p:nvSpPr>
          <p:cNvPr id="3" name="テキスト ボックス 2">
            <a:extLst>
              <a:ext uri="{FF2B5EF4-FFF2-40B4-BE49-F238E27FC236}">
                <a16:creationId xmlns:a16="http://schemas.microsoft.com/office/drawing/2014/main" id="{8A16784B-6AED-4392-9DF7-AC3BF9776256}"/>
              </a:ext>
            </a:extLst>
          </p:cNvPr>
          <p:cNvSpPr txBox="1"/>
          <p:nvPr/>
        </p:nvSpPr>
        <p:spPr>
          <a:xfrm>
            <a:off x="0" y="-13648"/>
            <a:ext cx="7058147" cy="400110"/>
          </a:xfrm>
          <a:prstGeom prst="rect">
            <a:avLst/>
          </a:prstGeom>
          <a:noFill/>
        </p:spPr>
        <p:txBody>
          <a:bodyPr wrap="square" rtlCol="0">
            <a:spAutoFit/>
          </a:bodyPr>
          <a:lstStyle/>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　普及促進に向けた施策・制度（案）</a:t>
            </a:r>
          </a:p>
        </p:txBody>
      </p:sp>
      <p:sp>
        <p:nvSpPr>
          <p:cNvPr id="4" name="テキスト ボックス 3">
            <a:extLst>
              <a:ext uri="{FF2B5EF4-FFF2-40B4-BE49-F238E27FC236}">
                <a16:creationId xmlns:a16="http://schemas.microsoft.com/office/drawing/2014/main" id="{BEF0AE45-52E6-4AC7-A01B-1ACA4659A11B}"/>
              </a:ext>
            </a:extLst>
          </p:cNvPr>
          <p:cNvSpPr txBox="1"/>
          <p:nvPr/>
        </p:nvSpPr>
        <p:spPr>
          <a:xfrm>
            <a:off x="77764" y="394863"/>
            <a:ext cx="9030740" cy="430887"/>
          </a:xfrm>
          <a:prstGeom prst="rect">
            <a:avLst/>
          </a:prstGeom>
          <a:noFill/>
        </p:spPr>
        <p:txBody>
          <a:bodyPr wrap="square">
            <a:spAutoFit/>
          </a:bodyPr>
          <a:lstStyle/>
          <a:p>
            <a:pPr marL="185738" indent="-185738">
              <a:spcBef>
                <a:spcPts val="300"/>
              </a:spcBef>
            </a:pPr>
            <a:r>
              <a:rPr lang="ja-JP" altLang="en-US" sz="2200" b="1" dirty="0">
                <a:latin typeface="Meiryo UI" panose="020B0604030504040204" pitchFamily="50" charset="-128"/>
                <a:ea typeface="Meiryo UI" panose="020B0604030504040204" pitchFamily="50" charset="-128"/>
              </a:rPr>
              <a:t>②</a:t>
            </a:r>
            <a:r>
              <a:rPr lang="ja-JP" altLang="en-US" sz="2200" b="1" dirty="0" smtClean="0">
                <a:latin typeface="Meiryo UI" panose="020B0604030504040204" pitchFamily="50" charset="-128"/>
                <a:ea typeface="Meiryo UI" panose="020B0604030504040204" pitchFamily="50" charset="-128"/>
              </a:rPr>
              <a:t>エネルギー多量</a:t>
            </a:r>
            <a:r>
              <a:rPr lang="ja-JP" altLang="en-US" sz="2200" b="1" dirty="0">
                <a:latin typeface="Meiryo UI" panose="020B0604030504040204" pitchFamily="50" charset="-128"/>
                <a:ea typeface="Meiryo UI" panose="020B0604030504040204" pitchFamily="50" charset="-128"/>
              </a:rPr>
              <a:t>消費事</a:t>
            </a:r>
            <a:r>
              <a:rPr lang="ja-JP" altLang="en-US" sz="2200" b="1" dirty="0" smtClean="0">
                <a:latin typeface="Meiryo UI" panose="020B0604030504040204" pitchFamily="50" charset="-128"/>
                <a:ea typeface="Meiryo UI" panose="020B0604030504040204" pitchFamily="50" charset="-128"/>
              </a:rPr>
              <a:t>業者・自動車使用事業者における導入・</a:t>
            </a:r>
            <a:r>
              <a:rPr lang="ja-JP" altLang="en-US" sz="2200" b="1" dirty="0">
                <a:latin typeface="Meiryo UI" panose="020B0604030504040204" pitchFamily="50" charset="-128"/>
                <a:ea typeface="Meiryo UI" panose="020B0604030504040204" pitchFamily="50" charset="-128"/>
              </a:rPr>
              <a:t>利用の促進</a:t>
            </a:r>
          </a:p>
        </p:txBody>
      </p:sp>
      <p:sp>
        <p:nvSpPr>
          <p:cNvPr id="21" name="正方形/長方形 20"/>
          <p:cNvSpPr/>
          <p:nvPr/>
        </p:nvSpPr>
        <p:spPr>
          <a:xfrm>
            <a:off x="243301" y="1853291"/>
            <a:ext cx="8496944" cy="400110"/>
          </a:xfrm>
          <a:prstGeom prst="rect">
            <a:avLst/>
          </a:prstGeom>
        </p:spPr>
        <p:txBody>
          <a:bodyPr wrap="square">
            <a:spAutoFit/>
          </a:bodyPr>
          <a:lstStyle/>
          <a:p>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自動車使用事業者を対象とした新たな計画・実績報告制度に変更してはどうか</a:t>
            </a:r>
            <a:endPar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498640274"/>
              </p:ext>
            </p:extLst>
          </p:nvPr>
        </p:nvGraphicFramePr>
        <p:xfrm>
          <a:off x="611560" y="2204864"/>
          <a:ext cx="8064896" cy="3355440"/>
        </p:xfrm>
        <a:graphic>
          <a:graphicData uri="http://schemas.openxmlformats.org/drawingml/2006/table">
            <a:tbl>
              <a:tblPr firstRow="1" bandRow="1">
                <a:tableStyleId>{2D5ABB26-0587-4C30-8999-92F81FD0307C}</a:tableStyleId>
              </a:tblPr>
              <a:tblGrid>
                <a:gridCol w="3816424">
                  <a:extLst>
                    <a:ext uri="{9D8B030D-6E8A-4147-A177-3AD203B41FA5}">
                      <a16:colId xmlns:a16="http://schemas.microsoft.com/office/drawing/2014/main" val="268226980"/>
                    </a:ext>
                  </a:extLst>
                </a:gridCol>
                <a:gridCol w="4248472">
                  <a:extLst>
                    <a:ext uri="{9D8B030D-6E8A-4147-A177-3AD203B41FA5}">
                      <a16:colId xmlns:a16="http://schemas.microsoft.com/office/drawing/2014/main" val="1228064028"/>
                    </a:ext>
                  </a:extLst>
                </a:gridCol>
              </a:tblGrid>
              <a:tr h="173901">
                <a:tc>
                  <a:txBody>
                    <a:bodyPr/>
                    <a:lstStyle/>
                    <a:p>
                      <a:r>
                        <a:rPr kumimoji="1" lang="ja-JP" altLang="en-US" b="1" dirty="0" smtClean="0">
                          <a:solidFill>
                            <a:schemeClr val="bg1">
                              <a:lumMod val="50000"/>
                            </a:schemeClr>
                          </a:solidFill>
                          <a:latin typeface="游ゴシック Medium" panose="020B0500000000000000" pitchFamily="50" charset="-128"/>
                          <a:ea typeface="游ゴシック Medium" panose="020B0500000000000000" pitchFamily="50" charset="-128"/>
                        </a:rPr>
                        <a:t>検討すべき項目</a:t>
                      </a:r>
                      <a:endParaRPr kumimoji="1" lang="ja-JP" altLang="en-US" b="1" dirty="0">
                        <a:solidFill>
                          <a:schemeClr val="bg1">
                            <a:lumMod val="50000"/>
                          </a:schemeClr>
                        </a:solidFill>
                        <a:latin typeface="游ゴシック Medium" panose="020B0500000000000000" pitchFamily="50" charset="-128"/>
                        <a:ea typeface="游ゴシック Medium" panose="020B0500000000000000" pitchFamily="50" charset="-128"/>
                      </a:endParaRPr>
                    </a:p>
                  </a:txBody>
                  <a:tcPr marL="36000" marR="36000" marT="36000" marB="36000">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b="1" dirty="0">
                        <a:solidFill>
                          <a:schemeClr val="bg1">
                            <a:lumMod val="50000"/>
                          </a:schemeClr>
                        </a:solidFill>
                        <a:latin typeface="游ゴシック Medium" panose="020B0500000000000000" pitchFamily="50" charset="-128"/>
                        <a:ea typeface="游ゴシック Medium" panose="020B0500000000000000" pitchFamily="50" charset="-128"/>
                      </a:endParaRPr>
                    </a:p>
                  </a:txBody>
                  <a:tcPr marL="36000" marR="36000" marT="36000" marB="36000">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673275385"/>
                  </a:ext>
                </a:extLst>
              </a:tr>
              <a:tr h="1156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700" b="1" dirty="0" smtClean="0">
                          <a:solidFill>
                            <a:prstClr val="black"/>
                          </a:solidFill>
                          <a:latin typeface="游ゴシック Medium" panose="020B0500000000000000" pitchFamily="50" charset="-128"/>
                          <a:ea typeface="游ゴシック Medium" panose="020B0500000000000000" pitchFamily="50" charset="-128"/>
                        </a:rPr>
                        <a:t>●対象とする事業者</a:t>
                      </a:r>
                      <a:endParaRPr kumimoji="1" lang="ja-JP" altLang="en-US" sz="1700" b="1" dirty="0">
                        <a:latin typeface="游ゴシック Medium" panose="020B0500000000000000" pitchFamily="50" charset="-128"/>
                        <a:ea typeface="游ゴシック Medium" panose="020B0500000000000000" pitchFamily="50" charset="-128"/>
                      </a:endParaRPr>
                    </a:p>
                  </a:txBody>
                  <a:tcPr marL="36000" marR="36000" marT="36000" marB="36000">
                    <a:lnT w="12700" cap="flat" cmpd="sng" algn="ctr">
                      <a:solidFill>
                        <a:schemeClr val="bg1">
                          <a:lumMod val="50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700" b="1" dirty="0" smtClean="0">
                          <a:latin typeface="游ゴシック Medium" panose="020B0500000000000000" pitchFamily="50" charset="-128"/>
                          <a:ea typeface="游ゴシック Medium" panose="020B0500000000000000" pitchFamily="50" charset="-128"/>
                        </a:rPr>
                        <a:t>●計画・実績報告の項目</a:t>
                      </a:r>
                      <a:endParaRPr kumimoji="1" lang="ja-JP" altLang="en-US" sz="1700" b="1" dirty="0">
                        <a:latin typeface="游ゴシック Medium" panose="020B0500000000000000" pitchFamily="50" charset="-128"/>
                        <a:ea typeface="游ゴシック Medium" panose="020B0500000000000000" pitchFamily="50" charset="-128"/>
                      </a:endParaRPr>
                    </a:p>
                  </a:txBody>
                  <a:tcPr marL="36000" marR="36000" marT="36000" marB="36000">
                    <a:lnT w="1270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1073094742"/>
                  </a:ext>
                </a:extLst>
              </a:tr>
              <a:tr h="370840">
                <a:tc>
                  <a:txBody>
                    <a:bodyPr/>
                    <a:lstStyle/>
                    <a:p>
                      <a:pPr>
                        <a:spcAft>
                          <a:spcPts val="300"/>
                        </a:spcAft>
                      </a:pPr>
                      <a:r>
                        <a:rPr kumimoji="1" lang="ja-JP" altLang="en-US" sz="1550" dirty="0" smtClean="0">
                          <a:latin typeface="游ゴシック Medium" panose="020B0500000000000000" pitchFamily="50" charset="-128"/>
                          <a:ea typeface="游ゴシック Medium" panose="020B0500000000000000" pitchFamily="50" charset="-128"/>
                        </a:rPr>
                        <a:t>・大阪府温暖化防止条例による</a:t>
                      </a:r>
                      <a:r>
                        <a:rPr kumimoji="1" lang="en-US" altLang="ja-JP" sz="1550" dirty="0" smtClean="0">
                          <a:latin typeface="游ゴシック Medium" panose="020B0500000000000000" pitchFamily="50" charset="-128"/>
                          <a:ea typeface="游ゴシック Medium" panose="020B0500000000000000" pitchFamily="50" charset="-128"/>
                        </a:rPr>
                        <a:t/>
                      </a:r>
                      <a:br>
                        <a:rPr kumimoji="1" lang="en-US" altLang="ja-JP" sz="1550" dirty="0" smtClean="0">
                          <a:latin typeface="游ゴシック Medium" panose="020B0500000000000000" pitchFamily="50" charset="-128"/>
                          <a:ea typeface="游ゴシック Medium" panose="020B0500000000000000" pitchFamily="50" charset="-128"/>
                        </a:rPr>
                      </a:br>
                      <a:r>
                        <a:rPr kumimoji="1" lang="ja-JP" altLang="en-US" sz="1550" dirty="0" smtClean="0">
                          <a:latin typeface="游ゴシック Medium" panose="020B0500000000000000" pitchFamily="50" charset="-128"/>
                          <a:ea typeface="游ゴシック Medium" panose="020B0500000000000000" pitchFamily="50" charset="-128"/>
                        </a:rPr>
                        <a:t>　「特定事業者」</a:t>
                      </a:r>
                      <a:endParaRPr kumimoji="1" lang="en-US" altLang="ja-JP" sz="1550" dirty="0" smtClean="0">
                        <a:latin typeface="游ゴシック Medium" panose="020B0500000000000000" pitchFamily="50" charset="-128"/>
                        <a:ea typeface="游ゴシック Medium" panose="020B0500000000000000" pitchFamily="50" charset="-128"/>
                      </a:endParaRPr>
                    </a:p>
                    <a:p>
                      <a:pPr marL="355600" indent="-84138" algn="l"/>
                      <a:r>
                        <a:rPr kumimoji="1" lang="ja-JP" altLang="en-US" sz="1200" strike="noStrike" dirty="0" smtClean="0">
                          <a:latin typeface="游ゴシック Medium" panose="020B0500000000000000" pitchFamily="50" charset="-128"/>
                          <a:ea typeface="游ゴシック Medium" panose="020B0500000000000000" pitchFamily="50" charset="-128"/>
                        </a:rPr>
                        <a:t>▹府内で一定規模以上</a:t>
                      </a:r>
                      <a:r>
                        <a:rPr kumimoji="1" lang="en-US" altLang="ja-JP" sz="1200" strike="noStrike" dirty="0" smtClean="0">
                          <a:latin typeface="游ゴシック Medium" panose="020B0500000000000000" pitchFamily="50" charset="-128"/>
                          <a:ea typeface="游ゴシック Medium" panose="020B0500000000000000" pitchFamily="50" charset="-128"/>
                        </a:rPr>
                        <a:t>(100</a:t>
                      </a:r>
                      <a:r>
                        <a:rPr kumimoji="1" lang="ja-JP" altLang="en-US" sz="1200" strike="noStrike" dirty="0" smtClean="0">
                          <a:latin typeface="游ゴシック Medium" panose="020B0500000000000000" pitchFamily="50" charset="-128"/>
                          <a:ea typeface="游ゴシック Medium" panose="020B0500000000000000" pitchFamily="50" charset="-128"/>
                        </a:rPr>
                        <a:t>台以上</a:t>
                      </a:r>
                      <a:r>
                        <a:rPr kumimoji="1" lang="en-US" altLang="ja-JP" sz="1200" strike="noStrike" dirty="0" smtClean="0">
                          <a:latin typeface="游ゴシック Medium" panose="020B0500000000000000" pitchFamily="50" charset="-128"/>
                          <a:ea typeface="游ゴシック Medium" panose="020B0500000000000000" pitchFamily="50" charset="-128"/>
                        </a:rPr>
                        <a:t>)</a:t>
                      </a:r>
                      <a:r>
                        <a:rPr kumimoji="1" lang="ja-JP" altLang="en-US" sz="1200" strike="noStrike" dirty="0" smtClean="0">
                          <a:latin typeface="游ゴシック Medium" panose="020B0500000000000000" pitchFamily="50" charset="-128"/>
                          <a:ea typeface="游ゴシック Medium" panose="020B0500000000000000" pitchFamily="50" charset="-128"/>
                        </a:rPr>
                        <a:t>の自動車</a:t>
                      </a:r>
                      <a:r>
                        <a:rPr kumimoji="1" lang="en-US" altLang="ja-JP" sz="1200" strike="noStrike" dirty="0" smtClean="0">
                          <a:latin typeface="游ゴシック Medium" panose="020B0500000000000000" pitchFamily="50" charset="-128"/>
                          <a:ea typeface="游ゴシック Medium" panose="020B0500000000000000" pitchFamily="50" charset="-128"/>
                        </a:rPr>
                        <a:t/>
                      </a:r>
                      <a:br>
                        <a:rPr kumimoji="1" lang="en-US" altLang="ja-JP" sz="1200" strike="noStrike" dirty="0" smtClean="0">
                          <a:latin typeface="游ゴシック Medium" panose="020B0500000000000000" pitchFamily="50" charset="-128"/>
                          <a:ea typeface="游ゴシック Medium" panose="020B0500000000000000" pitchFamily="50" charset="-128"/>
                        </a:rPr>
                      </a:br>
                      <a:r>
                        <a:rPr kumimoji="1" lang="en-US" altLang="ja-JP" sz="1200" strike="noStrike" dirty="0" smtClean="0">
                          <a:latin typeface="游ゴシック Medium" panose="020B0500000000000000" pitchFamily="50" charset="-128"/>
                          <a:ea typeface="游ゴシック Medium" panose="020B0500000000000000" pitchFamily="50" charset="-128"/>
                        </a:rPr>
                        <a:t>(</a:t>
                      </a:r>
                      <a:r>
                        <a:rPr kumimoji="1" lang="ja-JP" altLang="en-US" sz="1200" strike="noStrike" dirty="0" smtClean="0">
                          <a:latin typeface="游ゴシック Medium" panose="020B0500000000000000" pitchFamily="50" charset="-128"/>
                          <a:ea typeface="游ゴシック Medium" panose="020B0500000000000000" pitchFamily="50" charset="-128"/>
                        </a:rPr>
                        <a:t>軽自動車を除く</a:t>
                      </a:r>
                      <a:r>
                        <a:rPr kumimoji="1" lang="en-US" altLang="ja-JP" sz="1200" strike="noStrike" dirty="0" smtClean="0">
                          <a:latin typeface="游ゴシック Medium" panose="020B0500000000000000" pitchFamily="50" charset="-128"/>
                          <a:ea typeface="游ゴシック Medium" panose="020B0500000000000000" pitchFamily="50" charset="-128"/>
                        </a:rPr>
                        <a:t>)</a:t>
                      </a:r>
                      <a:r>
                        <a:rPr kumimoji="1" lang="ja-JP" altLang="en-US" sz="1200" strike="noStrike" dirty="0" smtClean="0">
                          <a:latin typeface="游ゴシック Medium" panose="020B0500000000000000" pitchFamily="50" charset="-128"/>
                          <a:ea typeface="游ゴシック Medium" panose="020B0500000000000000" pitchFamily="50" charset="-128"/>
                        </a:rPr>
                        <a:t>を使用する事業者</a:t>
                      </a:r>
                      <a:endParaRPr kumimoji="1" lang="en-US" altLang="ja-JP" sz="1200" strike="noStrike" dirty="0" smtClean="0">
                        <a:latin typeface="游ゴシック Medium" panose="020B0500000000000000" pitchFamily="50" charset="-128"/>
                        <a:ea typeface="游ゴシック Medium" panose="020B0500000000000000" pitchFamily="50" charset="-128"/>
                      </a:endParaRPr>
                    </a:p>
                    <a:p>
                      <a:pPr marL="355600" indent="-84138" algn="l"/>
                      <a:endParaRPr kumimoji="1" lang="en-US" altLang="ja-JP" sz="1200" strike="noStrike" dirty="0" smtClean="0">
                        <a:latin typeface="游ゴシック Medium" panose="020B0500000000000000" pitchFamily="50" charset="-128"/>
                        <a:ea typeface="游ゴシック Medium" panose="020B0500000000000000" pitchFamily="50" charset="-128"/>
                      </a:endParaRPr>
                    </a:p>
                    <a:p>
                      <a:pPr marL="447675" marR="0" lvl="0" indent="-174625" algn="l" defTabSz="914400" rtl="0" eaLnBrk="1" fontAlgn="auto" latinLnBrk="0" hangingPunct="1">
                        <a:lnSpc>
                          <a:spcPct val="100000"/>
                        </a:lnSpc>
                        <a:spcBef>
                          <a:spcPts val="0"/>
                        </a:spcBef>
                        <a:spcAft>
                          <a:spcPts val="300"/>
                        </a:spcAft>
                        <a:buClrTx/>
                        <a:buSzTx/>
                        <a:buFontTx/>
                        <a:buNone/>
                        <a:tabLst/>
                        <a:defRPr/>
                      </a:pPr>
                      <a:endParaRPr kumimoji="1" lang="en-US" altLang="ja-JP" sz="1200" b="0" i="0" u="none" strike="noStrike" kern="1200" cap="none" spc="0" normalizeH="0" baseline="0" noProof="0" dirty="0" smtClean="0">
                        <a:ln>
                          <a:noFill/>
                        </a:ln>
                        <a:solidFill>
                          <a:srgbClr val="FF0000"/>
                        </a:solidFill>
                        <a:effectLst/>
                        <a:uLnTx/>
                        <a:uFillTx/>
                        <a:latin typeface="游ゴシック Medium" panose="020B0500000000000000" pitchFamily="50" charset="-128"/>
                        <a:ea typeface="游ゴシック Medium" panose="020B0500000000000000" pitchFamily="50" charset="-128"/>
                        <a:cs typeface="+mn-cs"/>
                      </a:endParaRPr>
                    </a:p>
                    <a:p>
                      <a:pPr marL="87313" marR="0" lvl="0" indent="0" algn="l" defTabSz="914400" rtl="0" eaLnBrk="1" fontAlgn="auto" latinLnBrk="0" hangingPunct="1">
                        <a:lnSpc>
                          <a:spcPct val="100000"/>
                        </a:lnSpc>
                        <a:spcBef>
                          <a:spcPts val="0"/>
                        </a:spcBef>
                        <a:spcAft>
                          <a:spcPts val="300"/>
                        </a:spcAft>
                        <a:buClrTx/>
                        <a:buSzTx/>
                        <a:buFontTx/>
                        <a:buNone/>
                        <a:tabLst/>
                        <a:defRPr/>
                      </a:pPr>
                      <a:r>
                        <a:rPr kumimoji="1" lang="ja-JP" altLang="en-US" sz="1350" b="1"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○対象規模</a:t>
                      </a:r>
                      <a:r>
                        <a:rPr kumimoji="1" lang="en-US" altLang="ja-JP" sz="1350" b="0"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
                      </a:r>
                      <a:br>
                        <a:rPr kumimoji="1" lang="en-US" altLang="ja-JP" sz="1350" b="0"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br>
                      <a:r>
                        <a:rPr kumimoji="1" lang="ja-JP" altLang="en-US" sz="1350" b="0"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　</a:t>
                      </a:r>
                      <a:r>
                        <a:rPr kumimoji="1" lang="en-US" altLang="ja-JP" sz="1200" b="0"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a:t>
                      </a:r>
                      <a:r>
                        <a:rPr kumimoji="1" lang="ja-JP" altLang="en-US" sz="1200" b="0"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a:t>
                      </a:r>
                      <a:r>
                        <a:rPr kumimoji="1" lang="en-US" altLang="ja-JP" sz="1200" b="0"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100</a:t>
                      </a:r>
                      <a:r>
                        <a:rPr kumimoji="1" lang="ja-JP" altLang="en-US" sz="1200" b="0"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台以上」について対象を拡大するか</a:t>
                      </a:r>
                      <a:r>
                        <a:rPr kumimoji="1" lang="en-US" altLang="ja-JP" sz="1200" b="0"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
                      </a:r>
                      <a:br>
                        <a:rPr kumimoji="1" lang="en-US" altLang="ja-JP" sz="1200" b="0"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br>
                      <a:r>
                        <a:rPr kumimoji="1" lang="ja-JP" altLang="en-US" sz="1200" b="0"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　　＜検討＞拡大する規模</a:t>
                      </a:r>
                      <a:endParaRPr kumimoji="1" lang="en-US" altLang="ja-JP" sz="1200" b="0"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endParaRPr>
                    </a:p>
                    <a:p>
                      <a:pPr marL="87313" marR="0" lvl="0" indent="0" algn="l" defTabSz="914400" rtl="0" eaLnBrk="1" fontAlgn="auto" latinLnBrk="0" hangingPunct="1">
                        <a:lnSpc>
                          <a:spcPct val="100000"/>
                        </a:lnSpc>
                        <a:spcBef>
                          <a:spcPts val="0"/>
                        </a:spcBef>
                        <a:spcAft>
                          <a:spcPts val="300"/>
                        </a:spcAft>
                        <a:buClrTx/>
                        <a:buSzTx/>
                        <a:buFontTx/>
                        <a:buNone/>
                        <a:tabLst/>
                        <a:defRPr/>
                      </a:pPr>
                      <a:r>
                        <a:rPr kumimoji="1" lang="ja-JP" altLang="en-US" sz="1350" b="1"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○対象車種</a:t>
                      </a:r>
                      <a:r>
                        <a:rPr kumimoji="1" lang="en-US" altLang="ja-JP" sz="1350" b="0"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
                      </a:r>
                      <a:br>
                        <a:rPr kumimoji="1" lang="en-US" altLang="ja-JP" sz="1350" b="0"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br>
                      <a:r>
                        <a:rPr kumimoji="1" lang="ja-JP" altLang="en-US" sz="1350" b="0"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　</a:t>
                      </a:r>
                      <a:r>
                        <a:rPr kumimoji="1" lang="en-US" altLang="ja-JP" sz="1200" b="0"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a:t>
                      </a:r>
                      <a:r>
                        <a:rPr kumimoji="1" lang="ja-JP" altLang="en-US" sz="1200" b="0"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「軽自動車」についても対象とするか</a:t>
                      </a:r>
                      <a:r>
                        <a:rPr kumimoji="1" lang="en-US" altLang="ja-JP" sz="1200" b="0"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
                      </a:r>
                      <a:br>
                        <a:rPr kumimoji="1" lang="en-US" altLang="ja-JP" sz="1200" b="0"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br>
                      <a:r>
                        <a:rPr kumimoji="1" lang="ja-JP" altLang="en-US" sz="1200" b="0"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　　＜課題＞該当する事業者の把握手段</a:t>
                      </a:r>
                      <a:endParaRPr kumimoji="1" lang="en-US" altLang="ja-JP" sz="1200" b="0" i="0" u="none" strike="noStrike" kern="1200" cap="none" spc="0" normalizeH="0" baseline="0" noProof="0" dirty="0" smtClean="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endParaRPr>
                    </a:p>
                  </a:txBody>
                  <a:tcPr marL="36000" marR="108000" marT="36000" marB="3600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＜計画＞</a:t>
                      </a:r>
                      <a:endParaRPr kumimoji="1" lang="en-US" altLang="ja-JP"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・乗用車</a:t>
                      </a:r>
                      <a:r>
                        <a:rPr kumimoji="1" lang="en-US" altLang="ja-JP"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r>
                        <a:rPr kumimoji="1" lang="ja-JP" altLang="en-US"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新車</a:t>
                      </a:r>
                      <a:r>
                        <a:rPr kumimoji="1" lang="en-US" altLang="ja-JP"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r>
                        <a:rPr kumimoji="1" lang="ja-JP" altLang="en-US"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の購入予定台数</a:t>
                      </a:r>
                      <a:endParaRPr kumimoji="1" lang="en-US" altLang="ja-JP"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・電動車の購入予定台数</a:t>
                      </a:r>
                      <a:r>
                        <a:rPr kumimoji="1" lang="en-US" altLang="ja-JP"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r>
                        <a:rPr kumimoji="1" lang="ja-JP" altLang="en-US"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種別</a:t>
                      </a:r>
                      <a:r>
                        <a:rPr kumimoji="1" lang="en-US" altLang="ja-JP"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＜実績＞</a:t>
                      </a:r>
                      <a:endParaRPr kumimoji="1" lang="en-US" altLang="ja-JP"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・乗用車</a:t>
                      </a:r>
                      <a:r>
                        <a:rPr kumimoji="1" lang="en-US" altLang="ja-JP"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r>
                        <a:rPr kumimoji="1" lang="ja-JP" altLang="en-US"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新車</a:t>
                      </a:r>
                      <a:r>
                        <a:rPr kumimoji="1" lang="en-US" altLang="ja-JP"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r>
                        <a:rPr kumimoji="1" lang="ja-JP" altLang="en-US"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の購入台数</a:t>
                      </a:r>
                      <a:r>
                        <a:rPr kumimoji="1" lang="ja-JP" altLang="en-US" sz="12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など</a:t>
                      </a:r>
                      <a:endParaRPr kumimoji="1" lang="en-US" altLang="ja-JP" sz="12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・電動車の購入台数</a:t>
                      </a:r>
                      <a:r>
                        <a:rPr kumimoji="1" lang="en-US" altLang="ja-JP"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r>
                        <a:rPr kumimoji="1" lang="ja-JP" altLang="en-US"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種別</a:t>
                      </a:r>
                      <a:r>
                        <a:rPr kumimoji="1" lang="en-US" altLang="ja-JP"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・乗用車の保有台数</a:t>
                      </a:r>
                      <a:endParaRPr kumimoji="1" lang="en-US" altLang="ja-JP"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・電動車の保有台数</a:t>
                      </a:r>
                      <a:r>
                        <a:rPr kumimoji="1" lang="en-US" altLang="ja-JP"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r>
                        <a:rPr kumimoji="1" lang="ja-JP" altLang="en-US"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種別</a:t>
                      </a:r>
                      <a:r>
                        <a:rPr kumimoji="1" lang="en-US" altLang="ja-JP"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a:t>
                      </a:r>
                    </a:p>
                    <a:p>
                      <a:pPr marL="0" marR="0" lvl="0" indent="0" algn="l" defTabSz="914400" rtl="0" eaLnBrk="1" fontAlgn="auto" latinLnBrk="0" hangingPunct="1">
                        <a:lnSpc>
                          <a:spcPts val="600"/>
                        </a:lnSpc>
                        <a:spcBef>
                          <a:spcPts val="0"/>
                        </a:spcBef>
                        <a:spcAft>
                          <a:spcPts val="0"/>
                        </a:spcAft>
                        <a:buClrTx/>
                        <a:buSzTx/>
                        <a:buFontTx/>
                        <a:buNone/>
                        <a:tabLst/>
                        <a:defRPr/>
                      </a:pPr>
                      <a:r>
                        <a:rPr kumimoji="1" lang="ja-JP" altLang="en-US" sz="155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　</a:t>
                      </a:r>
                      <a:endParaRPr kumimoji="1" lang="en-US" altLang="ja-JP" sz="1200" strike="noStrike" dirty="0" smtClean="0">
                        <a:solidFill>
                          <a:schemeClr val="tx1"/>
                        </a:solidFill>
                        <a:latin typeface="游ゴシック Medium" panose="020B0500000000000000" pitchFamily="50" charset="-128"/>
                        <a:ea typeface="游ゴシック Medium"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strike="noStrike" dirty="0" smtClean="0">
                          <a:solidFill>
                            <a:schemeClr val="tx1">
                              <a:lumMod val="65000"/>
                              <a:lumOff val="35000"/>
                            </a:schemeClr>
                          </a:solidFill>
                          <a:latin typeface="游ゴシック Medium" panose="020B0500000000000000" pitchFamily="50" charset="-128"/>
                          <a:ea typeface="游ゴシック Medium" panose="020B0500000000000000" pitchFamily="50" charset="-128"/>
                        </a:rPr>
                        <a:t>注）計画・実績報告については軽自動車を含む　</a:t>
                      </a:r>
                      <a:endParaRPr kumimoji="1" lang="en-US" altLang="ja-JP" sz="1050" strike="noStrike" dirty="0" smtClean="0">
                        <a:solidFill>
                          <a:schemeClr val="tx1">
                            <a:lumMod val="65000"/>
                            <a:lumOff val="35000"/>
                          </a:schemeClr>
                        </a:solidFill>
                        <a:latin typeface="游ゴシック Medium" panose="020B0500000000000000" pitchFamily="50" charset="-128"/>
                        <a:ea typeface="游ゴシック Medium"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strike="noStrike" dirty="0" smtClean="0">
                          <a:solidFill>
                            <a:schemeClr val="tx1">
                              <a:lumMod val="65000"/>
                              <a:lumOff val="35000"/>
                            </a:schemeClr>
                          </a:solidFill>
                          <a:latin typeface="游ゴシック Medium" panose="020B0500000000000000" pitchFamily="50" charset="-128"/>
                          <a:ea typeface="游ゴシック Medium" panose="020B0500000000000000" pitchFamily="50" charset="-128"/>
                        </a:rPr>
                        <a:t>注）「府内で一定規模以上の自動車を使用する事業者」</a:t>
                      </a:r>
                      <a:r>
                        <a:rPr kumimoji="1" lang="en-US" altLang="ja-JP" sz="1050" strike="noStrike" dirty="0" smtClean="0">
                          <a:solidFill>
                            <a:schemeClr val="tx1">
                              <a:lumMod val="65000"/>
                              <a:lumOff val="35000"/>
                            </a:schemeClr>
                          </a:solidFill>
                          <a:latin typeface="游ゴシック Medium" panose="020B0500000000000000" pitchFamily="50" charset="-128"/>
                          <a:ea typeface="游ゴシック Medium" panose="020B0500000000000000" pitchFamily="50" charset="-128"/>
                        </a:rPr>
                        <a:t/>
                      </a:r>
                      <a:br>
                        <a:rPr kumimoji="1" lang="en-US" altLang="ja-JP" sz="1050" strike="noStrike" dirty="0" smtClean="0">
                          <a:solidFill>
                            <a:schemeClr val="tx1">
                              <a:lumMod val="65000"/>
                              <a:lumOff val="35000"/>
                            </a:schemeClr>
                          </a:solidFill>
                          <a:latin typeface="游ゴシック Medium" panose="020B0500000000000000" pitchFamily="50" charset="-128"/>
                          <a:ea typeface="游ゴシック Medium" panose="020B0500000000000000" pitchFamily="50" charset="-128"/>
                        </a:rPr>
                      </a:br>
                      <a:r>
                        <a:rPr kumimoji="1" lang="ja-JP" altLang="en-US" sz="1050" strike="noStrike" dirty="0" smtClean="0">
                          <a:solidFill>
                            <a:schemeClr val="tx1">
                              <a:lumMod val="65000"/>
                              <a:lumOff val="35000"/>
                            </a:schemeClr>
                          </a:solidFill>
                          <a:latin typeface="游ゴシック Medium" panose="020B0500000000000000" pitchFamily="50" charset="-128"/>
                          <a:ea typeface="游ゴシック Medium" panose="020B0500000000000000" pitchFamily="50" charset="-128"/>
                        </a:rPr>
                        <a:t>　　　の要件のみに該当する特定事業者については、</a:t>
                      </a:r>
                      <a:r>
                        <a:rPr kumimoji="1" lang="en-US" altLang="ja-JP" sz="1050" strike="noStrike" dirty="0" smtClean="0">
                          <a:solidFill>
                            <a:schemeClr val="tx1">
                              <a:lumMod val="65000"/>
                              <a:lumOff val="35000"/>
                            </a:schemeClr>
                          </a:solidFill>
                          <a:latin typeface="游ゴシック Medium" panose="020B0500000000000000" pitchFamily="50" charset="-128"/>
                          <a:ea typeface="游ゴシック Medium" panose="020B0500000000000000" pitchFamily="50" charset="-128"/>
                        </a:rPr>
                        <a:t/>
                      </a:r>
                      <a:br>
                        <a:rPr kumimoji="1" lang="en-US" altLang="ja-JP" sz="1050" strike="noStrike" dirty="0" smtClean="0">
                          <a:solidFill>
                            <a:schemeClr val="tx1">
                              <a:lumMod val="65000"/>
                              <a:lumOff val="35000"/>
                            </a:schemeClr>
                          </a:solidFill>
                          <a:latin typeface="游ゴシック Medium" panose="020B0500000000000000" pitchFamily="50" charset="-128"/>
                          <a:ea typeface="游ゴシック Medium" panose="020B0500000000000000" pitchFamily="50" charset="-128"/>
                        </a:rPr>
                      </a:br>
                      <a:r>
                        <a:rPr kumimoji="1" lang="ja-JP" altLang="en-US" sz="1050" strike="noStrike" dirty="0" smtClean="0">
                          <a:solidFill>
                            <a:schemeClr val="tx1">
                              <a:lumMod val="65000"/>
                              <a:lumOff val="35000"/>
                            </a:schemeClr>
                          </a:solidFill>
                          <a:latin typeface="游ゴシック Medium" panose="020B0500000000000000" pitchFamily="50" charset="-128"/>
                          <a:ea typeface="游ゴシック Medium" panose="020B0500000000000000" pitchFamily="50" charset="-128"/>
                        </a:rPr>
                        <a:t>　　　「エネルギー使用量」等の計画・報告を不要とする。</a:t>
                      </a:r>
                      <a:endParaRPr kumimoji="1" lang="ja-JP" altLang="en-US" sz="1200" strike="noStrike" dirty="0">
                        <a:solidFill>
                          <a:schemeClr val="tx1">
                            <a:lumMod val="65000"/>
                            <a:lumOff val="35000"/>
                          </a:schemeClr>
                        </a:solidFill>
                        <a:latin typeface="游ゴシック Medium" panose="020B0500000000000000" pitchFamily="50" charset="-128"/>
                        <a:ea typeface="游ゴシック Medium" panose="020B0500000000000000" pitchFamily="50" charset="-128"/>
                      </a:endParaRPr>
                    </a:p>
                  </a:txBody>
                  <a:tcPr marL="36000" marR="108000" marT="36000" marB="36000"/>
                </a:tc>
                <a:extLst>
                  <a:ext uri="{0D108BD9-81ED-4DB2-BD59-A6C34878D82A}">
                    <a16:rowId xmlns:a16="http://schemas.microsoft.com/office/drawing/2014/main" val="2457193091"/>
                  </a:ext>
                </a:extLst>
              </a:tr>
            </a:tbl>
          </a:graphicData>
        </a:graphic>
      </p:graphicFrame>
      <p:sp>
        <p:nvSpPr>
          <p:cNvPr id="12" name="角丸四角形 11"/>
          <p:cNvSpPr/>
          <p:nvPr/>
        </p:nvSpPr>
        <p:spPr>
          <a:xfrm>
            <a:off x="377534" y="5645244"/>
            <a:ext cx="8388932" cy="1168132"/>
          </a:xfrm>
          <a:prstGeom prst="roundRect">
            <a:avLst>
              <a:gd name="adj" fmla="val 5578"/>
            </a:avLst>
          </a:prstGeom>
          <a:noFill/>
          <a:ln w="1270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lvl="0"/>
            <a:r>
              <a:rPr lang="ja-JP" altLang="en-US" sz="1400" dirty="0">
                <a:solidFill>
                  <a:prstClr val="black"/>
                </a:solidFill>
                <a:latin typeface="HG丸ｺﾞｼｯｸM-PRO" panose="020F0600000000000000" pitchFamily="50" charset="-128"/>
                <a:ea typeface="HG丸ｺﾞｼｯｸM-PRO" panose="020F0600000000000000" pitchFamily="50" charset="-128"/>
              </a:rPr>
              <a:t>参考</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4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温暖化防止条例</a:t>
            </a:r>
            <a:r>
              <a:rPr lang="ja-JP" altLang="en-US" sz="1200" dirty="0">
                <a:solidFill>
                  <a:prstClr val="black"/>
                </a:solidFill>
                <a:latin typeface="HG丸ｺﾞｼｯｸM-PRO" panose="020F0600000000000000" pitchFamily="50" charset="-128"/>
                <a:ea typeface="HG丸ｺﾞｼｯｸM-PRO" panose="020F0600000000000000" pitchFamily="50" charset="-128"/>
              </a:rPr>
              <a:t>の自動車使用に関する</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要件のみ</a:t>
            </a:r>
            <a:r>
              <a:rPr lang="ja-JP" altLang="en-US" sz="1200" dirty="0">
                <a:solidFill>
                  <a:prstClr val="black"/>
                </a:solidFill>
                <a:latin typeface="HG丸ｺﾞｼｯｸM-PRO" panose="020F0600000000000000" pitchFamily="50" charset="-128"/>
                <a:ea typeface="HG丸ｺﾞｼｯｸM-PRO" panose="020F0600000000000000" pitchFamily="50" charset="-128"/>
              </a:rPr>
              <a:t>に該当</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する「特定事業者」：</a:t>
            </a:r>
            <a:r>
              <a:rPr lang="en-US" altLang="ja-JP" sz="1200" b="1" dirty="0" smtClean="0">
                <a:solidFill>
                  <a:prstClr val="black"/>
                </a:solidFill>
                <a:latin typeface="HG丸ｺﾞｼｯｸM-PRO" panose="020F0600000000000000" pitchFamily="50" charset="-128"/>
                <a:ea typeface="HG丸ｺﾞｼｯｸM-PRO" panose="020F0600000000000000" pitchFamily="50" charset="-128"/>
              </a:rPr>
              <a:t>110</a:t>
            </a:r>
            <a:r>
              <a:rPr lang="ja-JP" altLang="en-US" sz="1200" b="1" dirty="0" smtClean="0">
                <a:solidFill>
                  <a:prstClr val="black"/>
                </a:solidFill>
                <a:latin typeface="HG丸ｺﾞｼｯｸM-PRO" panose="020F0600000000000000" pitchFamily="50" charset="-128"/>
                <a:ea typeface="HG丸ｺﾞｼｯｸM-PRO" panose="020F0600000000000000" pitchFamily="50" charset="-128"/>
              </a:rPr>
              <a:t>事業者</a:t>
            </a:r>
            <a:r>
              <a:rPr lang="ja-JP" altLang="en-US" sz="1050" dirty="0" smtClean="0">
                <a:solidFill>
                  <a:prstClr val="black"/>
                </a:solidFill>
                <a:latin typeface="HG丸ｺﾞｼｯｸM-PRO" panose="020F0600000000000000" pitchFamily="50" charset="-128"/>
                <a:ea typeface="HG丸ｺﾞｼｯｸM-PRO" panose="020F0600000000000000" pitchFamily="50" charset="-128"/>
              </a:rPr>
              <a:t>（</a:t>
            </a:r>
            <a:r>
              <a:rPr lang="en-US" altLang="ja-JP" sz="1050" dirty="0" smtClean="0">
                <a:solidFill>
                  <a:prstClr val="black"/>
                </a:solidFill>
                <a:latin typeface="HG丸ｺﾞｼｯｸM-PRO" panose="020F0600000000000000" pitchFamily="50" charset="-128"/>
                <a:ea typeface="HG丸ｺﾞｼｯｸM-PRO" panose="020F0600000000000000" pitchFamily="50" charset="-128"/>
              </a:rPr>
              <a:t>2020</a:t>
            </a:r>
            <a:r>
              <a:rPr lang="ja-JP" altLang="en-US" sz="1050" dirty="0" smtClean="0">
                <a:solidFill>
                  <a:prstClr val="black"/>
                </a:solidFill>
                <a:latin typeface="HG丸ｺﾞｼｯｸM-PRO" panose="020F0600000000000000" pitchFamily="50" charset="-128"/>
                <a:ea typeface="HG丸ｺﾞｼｯｸM-PRO" panose="020F0600000000000000" pitchFamily="50" charset="-128"/>
              </a:rPr>
              <a:t>年度）</a:t>
            </a:r>
            <a:endParaRPr lang="en-US" altLang="ja-JP" sz="1050" dirty="0" smtClean="0">
              <a:solidFill>
                <a:prstClr val="black"/>
              </a:solidFill>
              <a:latin typeface="HG丸ｺﾞｼｯｸM-PRO" panose="020F0600000000000000" pitchFamily="50" charset="-128"/>
              <a:ea typeface="HG丸ｺﾞｼｯｸM-PRO" panose="020F0600000000000000" pitchFamily="50" charset="-128"/>
            </a:endParaRPr>
          </a:p>
          <a:p>
            <a:pPr lvl="0">
              <a:spcAft>
                <a:spcPts val="300"/>
              </a:spcAft>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府域における自動車</a:t>
            </a:r>
            <a:r>
              <a:rPr lang="en-US" altLang="ja-JP" sz="1200" dirty="0" smtClean="0">
                <a:solidFill>
                  <a:prstClr val="black"/>
                </a:solidFill>
                <a:latin typeface="HG丸ｺﾞｼｯｸM-PRO" panose="020F0600000000000000" pitchFamily="50" charset="-128"/>
                <a:ea typeface="HG丸ｺﾞｼｯｸM-PRO" panose="020F0600000000000000" pitchFamily="50" charset="-128"/>
              </a:rPr>
              <a:t>NOx</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a:t>
            </a:r>
            <a:r>
              <a:rPr lang="en-US" altLang="ja-JP" sz="1200" dirty="0" smtClean="0">
                <a:solidFill>
                  <a:prstClr val="black"/>
                </a:solidFill>
                <a:latin typeface="HG丸ｺﾞｼｯｸM-PRO" panose="020F0600000000000000" pitchFamily="50" charset="-128"/>
                <a:ea typeface="HG丸ｺﾞｼｯｸM-PRO" panose="020F0600000000000000" pitchFamily="50" charset="-128"/>
              </a:rPr>
              <a:t>PM</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法の「特定事業者」</a:t>
            </a:r>
            <a:r>
              <a:rPr lang="en-US" altLang="ja-JP" sz="1200" baseline="300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a:t>
            </a:r>
            <a:r>
              <a:rPr lang="en-US" altLang="ja-JP" sz="1200" b="1" dirty="0" smtClean="0">
                <a:solidFill>
                  <a:prstClr val="black"/>
                </a:solidFill>
                <a:latin typeface="HG丸ｺﾞｼｯｸM-PRO" panose="020F0600000000000000" pitchFamily="50" charset="-128"/>
                <a:ea typeface="HG丸ｺﾞｼｯｸM-PRO" panose="020F0600000000000000" pitchFamily="50" charset="-128"/>
              </a:rPr>
              <a:t>484</a:t>
            </a:r>
            <a:r>
              <a:rPr lang="ja-JP" altLang="en-US" sz="1200" b="1" dirty="0" smtClean="0">
                <a:solidFill>
                  <a:prstClr val="black"/>
                </a:solidFill>
                <a:latin typeface="HG丸ｺﾞｼｯｸM-PRO" panose="020F0600000000000000" pitchFamily="50" charset="-128"/>
                <a:ea typeface="HG丸ｺﾞｼｯｸM-PRO" panose="020F0600000000000000" pitchFamily="50" charset="-128"/>
              </a:rPr>
              <a:t>事業者</a:t>
            </a:r>
            <a:r>
              <a:rPr lang="en-US" altLang="ja-JP" sz="1200" baseline="300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200" baseline="30000" dirty="0" smtClean="0">
                <a:solidFill>
                  <a:prstClr val="black"/>
                </a:solidFill>
                <a:latin typeface="HG丸ｺﾞｼｯｸM-PRO" panose="020F0600000000000000" pitchFamily="50" charset="-128"/>
                <a:ea typeface="HG丸ｺﾞｼｯｸM-PRO" panose="020F0600000000000000" pitchFamily="50" charset="-128"/>
              </a:rPr>
              <a:t>２</a:t>
            </a:r>
            <a:r>
              <a:rPr lang="ja-JP" altLang="en-US" sz="1050" dirty="0" smtClean="0">
                <a:solidFill>
                  <a:prstClr val="black"/>
                </a:solidFill>
                <a:latin typeface="HG丸ｺﾞｼｯｸM-PRO" panose="020F0600000000000000" pitchFamily="50" charset="-128"/>
                <a:ea typeface="HG丸ｺﾞｼｯｸM-PRO" panose="020F0600000000000000" pitchFamily="50" charset="-128"/>
              </a:rPr>
              <a:t>（</a:t>
            </a:r>
            <a:r>
              <a:rPr lang="en-US" altLang="ja-JP" sz="1050" dirty="0" smtClean="0">
                <a:solidFill>
                  <a:prstClr val="black"/>
                </a:solidFill>
                <a:latin typeface="HG丸ｺﾞｼｯｸM-PRO" panose="020F0600000000000000" pitchFamily="50" charset="-128"/>
                <a:ea typeface="HG丸ｺﾞｼｯｸM-PRO" panose="020F0600000000000000" pitchFamily="50" charset="-128"/>
              </a:rPr>
              <a:t>2020</a:t>
            </a:r>
            <a:r>
              <a:rPr lang="ja-JP" altLang="en-US" sz="1050" dirty="0" smtClean="0">
                <a:solidFill>
                  <a:prstClr val="black"/>
                </a:solidFill>
                <a:latin typeface="HG丸ｺﾞｼｯｸM-PRO" panose="020F0600000000000000" pitchFamily="50" charset="-128"/>
                <a:ea typeface="HG丸ｺﾞｼｯｸM-PRO" panose="020F0600000000000000" pitchFamily="50" charset="-128"/>
              </a:rPr>
              <a:t>年度・府届出受付分のみ）</a:t>
            </a:r>
            <a:endParaRPr lang="en-US" altLang="ja-JP" sz="1050" dirty="0" smtClean="0">
              <a:solidFill>
                <a:prstClr val="black"/>
              </a:solidFill>
              <a:latin typeface="HG丸ｺﾞｼｯｸM-PRO" panose="020F0600000000000000" pitchFamily="50" charset="-128"/>
              <a:ea typeface="HG丸ｺﾞｼｯｸM-PRO" panose="020F0600000000000000" pitchFamily="50" charset="-128"/>
            </a:endParaRPr>
          </a:p>
          <a:p>
            <a:pPr marL="1704975" lvl="0"/>
            <a:r>
              <a:rPr lang="en-US" altLang="ja-JP" sz="10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１：対策地域（６町村を除く府域）に</a:t>
            </a:r>
            <a:r>
              <a:rPr lang="ja-JP" altLang="en-US" sz="1000" dirty="0">
                <a:solidFill>
                  <a:prstClr val="black"/>
                </a:solidFill>
                <a:latin typeface="HG丸ｺﾞｼｯｸM-PRO" panose="020F0600000000000000" pitchFamily="50" charset="-128"/>
                <a:ea typeface="HG丸ｺﾞｼｯｸM-PRO" panose="020F0600000000000000" pitchFamily="50" charset="-128"/>
              </a:rPr>
              <a:t>使用</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の</a:t>
            </a:r>
            <a:r>
              <a:rPr lang="ja-JP" altLang="en-US" sz="1000" dirty="0">
                <a:solidFill>
                  <a:prstClr val="black"/>
                </a:solidFill>
                <a:latin typeface="HG丸ｺﾞｼｯｸM-PRO" panose="020F0600000000000000" pitchFamily="50" charset="-128"/>
                <a:ea typeface="HG丸ｺﾞｼｯｸM-PRO" panose="020F0600000000000000" pitchFamily="50" charset="-128"/>
              </a:rPr>
              <a:t>本拠</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を置く対象自動車</a:t>
            </a:r>
            <a:r>
              <a:rPr lang="ja-JP" altLang="en-US" sz="1000" dirty="0">
                <a:solidFill>
                  <a:prstClr val="black"/>
                </a:solidFill>
                <a:latin typeface="HG丸ｺﾞｼｯｸM-PRO" panose="020F0600000000000000" pitchFamily="50" charset="-128"/>
                <a:ea typeface="HG丸ｺﾞｼｯｸM-PRO" panose="020F0600000000000000" pitchFamily="50" charset="-128"/>
              </a:rPr>
              <a:t>（軽自動車を除く）</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を</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rPr>
              <a:t>30</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台以上有する事業者</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marL="1704975" lvl="0"/>
            <a:r>
              <a:rPr lang="en-US" altLang="ja-JP" sz="10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２：特定事</a:t>
            </a:r>
            <a:r>
              <a:rPr lang="ja-JP" altLang="en-US" sz="1000" dirty="0">
                <a:solidFill>
                  <a:prstClr val="black"/>
                </a:solidFill>
                <a:latin typeface="HG丸ｺﾞｼｯｸM-PRO" panose="020F0600000000000000" pitchFamily="50" charset="-128"/>
                <a:ea typeface="HG丸ｺﾞｼｯｸM-PRO" panose="020F0600000000000000" pitchFamily="50" charset="-128"/>
              </a:rPr>
              <a:t>業者の</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うち、府に届け出のあった自動車</a:t>
            </a:r>
            <a:r>
              <a:rPr lang="ja-JP" altLang="en-US" sz="1000" dirty="0">
                <a:solidFill>
                  <a:prstClr val="black"/>
                </a:solidFill>
                <a:latin typeface="HG丸ｺﾞｼｯｸM-PRO" panose="020F0600000000000000" pitchFamily="50" charset="-128"/>
                <a:ea typeface="HG丸ｺﾞｼｯｸM-PRO" panose="020F0600000000000000" pitchFamily="50" charset="-128"/>
              </a:rPr>
              <a:t>運送事業者</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等以外</a:t>
            </a:r>
            <a:r>
              <a:rPr lang="ja-JP" altLang="en-US" sz="1000" dirty="0">
                <a:solidFill>
                  <a:prstClr val="black"/>
                </a:solidFill>
                <a:latin typeface="HG丸ｺﾞｼｯｸM-PRO" panose="020F0600000000000000" pitchFamily="50" charset="-128"/>
                <a:ea typeface="HG丸ｺﾞｼｯｸM-PRO" panose="020F0600000000000000" pitchFamily="50" charset="-128"/>
              </a:rPr>
              <a:t>の</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事業者（白ナンバー車両）</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rPr>
              <a:t/>
            </a:r>
            <a:br>
              <a:rPr lang="en-US" altLang="ja-JP" sz="1000" dirty="0" smtClean="0">
                <a:solidFill>
                  <a:prstClr val="black"/>
                </a:solidFill>
                <a:latin typeface="HG丸ｺﾞｼｯｸM-PRO" panose="020F0600000000000000" pitchFamily="50" charset="-128"/>
                <a:ea typeface="HG丸ｺﾞｼｯｸM-PRO" panose="020F0600000000000000" pitchFamily="50" charset="-128"/>
              </a:rPr>
            </a:b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自動車</a:t>
            </a:r>
            <a:r>
              <a:rPr lang="ja-JP" altLang="en-US" sz="1000" dirty="0">
                <a:solidFill>
                  <a:prstClr val="black"/>
                </a:solidFill>
                <a:latin typeface="HG丸ｺﾞｼｯｸM-PRO" panose="020F0600000000000000" pitchFamily="50" charset="-128"/>
                <a:ea typeface="HG丸ｺﾞｼｯｸM-PRO" panose="020F0600000000000000" pitchFamily="50" charset="-128"/>
              </a:rPr>
              <a:t>運送事業者</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等（緑ナンバー車両）は国土交通省近畿運輸局が受付</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lgn="r"/>
            <a:endParaRPr lang="en-US" altLang="ja-JP" sz="11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20" name="正方形/長方形 19"/>
          <p:cNvSpPr/>
          <p:nvPr/>
        </p:nvSpPr>
        <p:spPr>
          <a:xfrm>
            <a:off x="432000" y="836712"/>
            <a:ext cx="8388472" cy="980824"/>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1600" b="1" u="sng" dirty="0" smtClean="0">
                <a:solidFill>
                  <a:schemeClr val="tx1"/>
                </a:solidFill>
                <a:latin typeface="Meiryo UI" panose="020B0604030504040204" pitchFamily="50" charset="-128"/>
                <a:ea typeface="Meiryo UI" panose="020B0604030504040204" pitchFamily="50" charset="-128"/>
              </a:rPr>
              <a:t>基本的な考え方２</a:t>
            </a:r>
            <a:endParaRPr lang="en-US" altLang="ja-JP" sz="1600" b="1" u="sng" dirty="0" smtClean="0">
              <a:solidFill>
                <a:schemeClr val="tx1"/>
              </a:solidFill>
              <a:latin typeface="Meiryo UI" panose="020B0604030504040204" pitchFamily="50" charset="-128"/>
              <a:ea typeface="Meiryo UI" panose="020B0604030504040204" pitchFamily="50" charset="-128"/>
            </a:endParaRPr>
          </a:p>
          <a:p>
            <a:pPr marL="355600" indent="-177800"/>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自動車使用事</a:t>
            </a:r>
            <a:r>
              <a:rPr lang="ja-JP" altLang="en-US" sz="1600" dirty="0" smtClean="0">
                <a:solidFill>
                  <a:schemeClr val="tx1"/>
                </a:solidFill>
                <a:latin typeface="Meiryo UI" panose="020B0604030504040204" pitchFamily="50" charset="-128"/>
                <a:ea typeface="Meiryo UI" panose="020B0604030504040204" pitchFamily="50" charset="-128"/>
              </a:rPr>
              <a:t>業者における電動車</a:t>
            </a:r>
            <a:r>
              <a:rPr lang="ja-JP" altLang="en-US" sz="1600" dirty="0">
                <a:solidFill>
                  <a:schemeClr val="tx1"/>
                </a:solidFill>
                <a:latin typeface="Meiryo UI" panose="020B0604030504040204" pitchFamily="50" charset="-128"/>
                <a:ea typeface="Meiryo UI" panose="020B0604030504040204" pitchFamily="50" charset="-128"/>
              </a:rPr>
              <a:t>の更なる導入・利用の推進を図るため</a:t>
            </a:r>
            <a:r>
              <a:rPr lang="ja-JP" altLang="en-US" sz="1600" dirty="0" smtClean="0">
                <a:solidFill>
                  <a:schemeClr val="tx1"/>
                </a:solidFill>
                <a:latin typeface="Meiryo UI" panose="020B0604030504040204" pitchFamily="50" charset="-128"/>
                <a:ea typeface="Meiryo UI" panose="020B0604030504040204" pitchFamily="50" charset="-128"/>
              </a:rPr>
              <a:t>、新たな制度を導入するべきである</a:t>
            </a:r>
            <a:endParaRPr lang="en-US" altLang="ja-JP" sz="1600" dirty="0" smtClean="0">
              <a:solidFill>
                <a:schemeClr val="tx1"/>
              </a:solidFill>
              <a:latin typeface="Meiryo UI" panose="020B0604030504040204" pitchFamily="50" charset="-128"/>
              <a:ea typeface="Meiryo UI" panose="020B0604030504040204" pitchFamily="50" charset="-128"/>
            </a:endParaRPr>
          </a:p>
          <a:p>
            <a:pPr marL="355600" indent="-177800"/>
            <a:r>
              <a:rPr lang="ja-JP" altLang="en-US" sz="1600" dirty="0" smtClean="0">
                <a:solidFill>
                  <a:schemeClr val="tx1"/>
                </a:solidFill>
                <a:latin typeface="Meiryo UI" panose="020B0604030504040204" pitchFamily="50" charset="-128"/>
                <a:ea typeface="Meiryo UI" panose="020B0604030504040204" pitchFamily="50" charset="-128"/>
              </a:rPr>
              <a:t>○配送業者においては、支線配送の電動化などの取組みを広げる</a:t>
            </a:r>
            <a:r>
              <a:rPr lang="ja-JP" altLang="en-US" sz="1600" dirty="0">
                <a:solidFill>
                  <a:schemeClr val="tx1"/>
                </a:solidFill>
                <a:latin typeface="Meiryo UI" panose="020B0604030504040204" pitchFamily="50" charset="-128"/>
                <a:ea typeface="Meiryo UI" panose="020B0604030504040204" pitchFamily="50" charset="-128"/>
              </a:rPr>
              <a:t>べきで</a:t>
            </a:r>
            <a:r>
              <a:rPr lang="ja-JP" altLang="en-US" sz="1600" dirty="0" smtClean="0">
                <a:solidFill>
                  <a:schemeClr val="tx1"/>
                </a:solidFill>
                <a:latin typeface="Meiryo UI" panose="020B0604030504040204" pitchFamily="50" charset="-128"/>
                <a:ea typeface="Meiryo UI" panose="020B0604030504040204" pitchFamily="50" charset="-128"/>
              </a:rPr>
              <a:t>ある</a:t>
            </a:r>
            <a:endParaRPr lang="ja-JP" altLang="en-US" sz="1600" dirty="0">
              <a:solidFill>
                <a:schemeClr val="tx1"/>
              </a:solidFill>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827584" y="3402624"/>
            <a:ext cx="3024336" cy="782415"/>
            <a:chOff x="1115616" y="2832082"/>
            <a:chExt cx="3024336" cy="825720"/>
          </a:xfrm>
        </p:grpSpPr>
        <p:grpSp>
          <p:nvGrpSpPr>
            <p:cNvPr id="17" name="グループ化 16"/>
            <p:cNvGrpSpPr/>
            <p:nvPr/>
          </p:nvGrpSpPr>
          <p:grpSpPr>
            <a:xfrm>
              <a:off x="1115616" y="2832082"/>
              <a:ext cx="3024336" cy="825720"/>
              <a:chOff x="611967" y="4491886"/>
              <a:chExt cx="3024336" cy="825720"/>
            </a:xfrm>
          </p:grpSpPr>
          <p:sp>
            <p:nvSpPr>
              <p:cNvPr id="19" name="右矢印 18"/>
              <p:cNvSpPr/>
              <p:nvPr/>
            </p:nvSpPr>
            <p:spPr>
              <a:xfrm rot="16200000" flipH="1">
                <a:off x="637318" y="5000647"/>
                <a:ext cx="417918" cy="216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611967" y="4491886"/>
                <a:ext cx="3024336" cy="39647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正方形/長方形 12"/>
            <p:cNvSpPr/>
            <p:nvPr/>
          </p:nvSpPr>
          <p:spPr>
            <a:xfrm>
              <a:off x="1475656" y="3239890"/>
              <a:ext cx="2094796" cy="336576"/>
            </a:xfrm>
            <a:prstGeom prst="rect">
              <a:avLst/>
            </a:prstGeom>
          </p:spPr>
          <p:txBody>
            <a:bodyPr wrap="square" lIns="36000" tIns="36000" rIns="36000" bIns="36000">
              <a:spAutoFit/>
            </a:bodyPr>
            <a:lstStyle/>
            <a:p>
              <a:pPr algn="just"/>
              <a:r>
                <a:rPr lang="ja-JP" altLang="en-US" sz="1600" dirty="0" smtClean="0">
                  <a:solidFill>
                    <a:srgbClr val="FF0000"/>
                  </a:solidFill>
                  <a:latin typeface="游ゴシック Medium" panose="020B0500000000000000" pitchFamily="50" charset="-128"/>
                  <a:ea typeface="游ゴシック Medium" panose="020B0500000000000000" pitchFamily="50" charset="-128"/>
                </a:rPr>
                <a:t>対象の拡大</a:t>
              </a:r>
              <a:endParaRPr lang="ja-JP" altLang="en-US" sz="1600" dirty="0">
                <a:solidFill>
                  <a:srgbClr val="FF0000"/>
                </a:solidFill>
                <a:latin typeface="游ゴシック Medium" panose="020B0500000000000000" pitchFamily="50" charset="-128"/>
                <a:ea typeface="游ゴシック Medium" panose="020B0500000000000000" pitchFamily="50" charset="-128"/>
              </a:endParaRPr>
            </a:p>
          </p:txBody>
        </p:sp>
      </p:grpSp>
    </p:spTree>
    <p:extLst>
      <p:ext uri="{BB962C8B-B14F-4D97-AF65-F5344CB8AC3E}">
        <p14:creationId xmlns:p14="http://schemas.microsoft.com/office/powerpoint/2010/main" val="7514431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DA1747-7AE3-4485-B1CC-5CDDF653E874}" type="slidenum">
              <a:rPr kumimoji="1" lang="ja-JP" altLang="en-US" smtClean="0"/>
              <a:t>8</a:t>
            </a:fld>
            <a:endParaRPr kumimoji="1" lang="ja-JP" altLang="en-US"/>
          </a:p>
        </p:txBody>
      </p:sp>
      <p:sp>
        <p:nvSpPr>
          <p:cNvPr id="3" name="テキスト ボックス 2">
            <a:extLst>
              <a:ext uri="{FF2B5EF4-FFF2-40B4-BE49-F238E27FC236}">
                <a16:creationId xmlns:a16="http://schemas.microsoft.com/office/drawing/2014/main" id="{8A16784B-6AED-4392-9DF7-AC3BF9776256}"/>
              </a:ext>
            </a:extLst>
          </p:cNvPr>
          <p:cNvSpPr txBox="1"/>
          <p:nvPr/>
        </p:nvSpPr>
        <p:spPr>
          <a:xfrm>
            <a:off x="0" y="-13648"/>
            <a:ext cx="7058147" cy="400110"/>
          </a:xfrm>
          <a:prstGeom prst="rect">
            <a:avLst/>
          </a:prstGeom>
          <a:noFill/>
        </p:spPr>
        <p:txBody>
          <a:bodyPr wrap="square" rtlCol="0">
            <a:spAutoFit/>
          </a:bodyPr>
          <a:lstStyle/>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　普及促進に向けた施策・制度（案）</a:t>
            </a:r>
          </a:p>
        </p:txBody>
      </p:sp>
      <p:sp>
        <p:nvSpPr>
          <p:cNvPr id="4" name="テキスト ボックス 3">
            <a:extLst>
              <a:ext uri="{FF2B5EF4-FFF2-40B4-BE49-F238E27FC236}">
                <a16:creationId xmlns:a16="http://schemas.microsoft.com/office/drawing/2014/main" id="{BEF0AE45-52E6-4AC7-A01B-1ACA4659A11B}"/>
              </a:ext>
            </a:extLst>
          </p:cNvPr>
          <p:cNvSpPr txBox="1"/>
          <p:nvPr/>
        </p:nvSpPr>
        <p:spPr>
          <a:xfrm>
            <a:off x="77764" y="394863"/>
            <a:ext cx="9102748" cy="430887"/>
          </a:xfrm>
          <a:prstGeom prst="rect">
            <a:avLst/>
          </a:prstGeom>
          <a:noFill/>
        </p:spPr>
        <p:txBody>
          <a:bodyPr wrap="square">
            <a:spAutoFit/>
          </a:bodyPr>
          <a:lstStyle/>
          <a:p>
            <a:pPr marL="185738" lvl="0" indent="-185738">
              <a:spcBef>
                <a:spcPts val="300"/>
              </a:spcBef>
            </a:pPr>
            <a:r>
              <a:rPr lang="ja-JP" altLang="en-US" sz="2200" b="1" dirty="0">
                <a:solidFill>
                  <a:prstClr val="black"/>
                </a:solidFill>
                <a:latin typeface="Meiryo UI" panose="020B0604030504040204" pitchFamily="50" charset="-128"/>
                <a:ea typeface="Meiryo UI" panose="020B0604030504040204" pitchFamily="50" charset="-128"/>
              </a:rPr>
              <a:t>②エネルギー多量消費事業者・自動車使用事業者における導入・利用の促進</a:t>
            </a:r>
          </a:p>
        </p:txBody>
      </p:sp>
      <p:sp>
        <p:nvSpPr>
          <p:cNvPr id="5" name="正方形/長方形 4"/>
          <p:cNvSpPr/>
          <p:nvPr/>
        </p:nvSpPr>
        <p:spPr>
          <a:xfrm>
            <a:off x="395536" y="980728"/>
            <a:ext cx="8568952" cy="148488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1600" b="1" u="sng" dirty="0" smtClean="0">
                <a:solidFill>
                  <a:schemeClr val="tx1"/>
                </a:solidFill>
                <a:latin typeface="Meiryo UI" panose="020B0604030504040204" pitchFamily="50" charset="-128"/>
                <a:ea typeface="Meiryo UI" panose="020B0604030504040204" pitchFamily="50" charset="-128"/>
              </a:rPr>
              <a:t>基本的な考え方３</a:t>
            </a:r>
            <a:endParaRPr lang="en-US" altLang="ja-JP" sz="1600" b="1" u="sng" dirty="0" smtClean="0">
              <a:solidFill>
                <a:schemeClr val="tx1"/>
              </a:solidFill>
              <a:latin typeface="Meiryo UI" panose="020B0604030504040204" pitchFamily="50" charset="-128"/>
              <a:ea typeface="Meiryo UI" panose="020B0604030504040204" pitchFamily="50" charset="-128"/>
            </a:endParaRPr>
          </a:p>
          <a:p>
            <a:pPr marL="355600" indent="-177800"/>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rPr>
              <a:t>電動車</a:t>
            </a:r>
            <a:r>
              <a:rPr lang="ja-JP" altLang="en-US" sz="1600" b="1" dirty="0">
                <a:solidFill>
                  <a:prstClr val="black"/>
                </a:solidFill>
                <a:latin typeface="Meiryo UI" panose="020B0604030504040204" pitchFamily="50" charset="-128"/>
                <a:ea typeface="Meiryo UI" panose="020B0604030504040204" pitchFamily="50" charset="-128"/>
              </a:rPr>
              <a:t>が</a:t>
            </a:r>
            <a:r>
              <a:rPr lang="ja-JP" altLang="en-US" sz="1600" b="1" dirty="0" smtClean="0">
                <a:solidFill>
                  <a:prstClr val="black"/>
                </a:solidFill>
                <a:latin typeface="Meiryo UI" panose="020B0604030504040204" pitchFamily="50" charset="-128"/>
                <a:ea typeface="Meiryo UI" panose="020B0604030504040204" pitchFamily="50" charset="-128"/>
              </a:rPr>
              <a:t>もつ充放電機能を活用</a:t>
            </a:r>
            <a:r>
              <a:rPr lang="ja-JP" altLang="en-US" sz="1600" b="1" dirty="0" smtClean="0">
                <a:solidFill>
                  <a:schemeClr val="tx1"/>
                </a:solidFill>
                <a:latin typeface="Meiryo UI" panose="020B0604030504040204" pitchFamily="50" charset="-128"/>
                <a:ea typeface="Meiryo UI" panose="020B0604030504040204" pitchFamily="50" charset="-128"/>
              </a:rPr>
              <a:t>する取組み</a:t>
            </a:r>
            <a:r>
              <a:rPr lang="ja-JP" altLang="en-US" sz="1600" dirty="0" smtClean="0">
                <a:solidFill>
                  <a:prstClr val="black"/>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太陽光発電の余剰電力の需給調整、</a:t>
            </a:r>
            <a:r>
              <a:rPr lang="en-US" altLang="ja-JP" sz="1600" dirty="0">
                <a:solidFill>
                  <a:schemeClr val="tx1"/>
                </a:solidFill>
                <a:latin typeface="Meiryo UI" panose="020B0604030504040204" pitchFamily="50" charset="-128"/>
                <a:ea typeface="Meiryo UI" panose="020B0604030504040204" pitchFamily="50" charset="-128"/>
              </a:rPr>
              <a:t>BCP</a:t>
            </a:r>
            <a:r>
              <a:rPr lang="ja-JP" altLang="en-US" sz="1600" dirty="0">
                <a:solidFill>
                  <a:schemeClr val="tx1"/>
                </a:solidFill>
                <a:latin typeface="Meiryo UI" panose="020B0604030504040204" pitchFamily="50" charset="-128"/>
                <a:ea typeface="Meiryo UI" panose="020B0604030504040204" pitchFamily="50" charset="-128"/>
              </a:rPr>
              <a:t>対策としてのバックアップ</a:t>
            </a:r>
            <a:r>
              <a:rPr lang="ja-JP" altLang="en-US" sz="1600" dirty="0" smtClean="0">
                <a:solidFill>
                  <a:schemeClr val="tx1"/>
                </a:solidFill>
                <a:latin typeface="Meiryo UI" panose="020B0604030504040204" pitchFamily="50" charset="-128"/>
                <a:ea typeface="Meiryo UI" panose="020B0604030504040204" pitchFamily="50" charset="-128"/>
              </a:rPr>
              <a:t>電源など</a:t>
            </a:r>
            <a:r>
              <a:rPr lang="ja-JP" altLang="en-US" sz="1600" dirty="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を広げる</a:t>
            </a:r>
            <a:r>
              <a:rPr lang="ja-JP" altLang="en-US" sz="1600" dirty="0" smtClean="0">
                <a:solidFill>
                  <a:schemeClr val="tx1"/>
                </a:solidFill>
                <a:latin typeface="Meiryo UI" panose="020B0604030504040204" pitchFamily="50" charset="-128"/>
                <a:ea typeface="Meiryo UI" panose="020B0604030504040204" pitchFamily="50" charset="-128"/>
              </a:rPr>
              <a:t>べきである。</a:t>
            </a:r>
            <a:endParaRPr lang="en-US" altLang="ja-JP" sz="1600" dirty="0" smtClean="0">
              <a:solidFill>
                <a:schemeClr val="tx1"/>
              </a:solidFill>
              <a:latin typeface="Meiryo UI" panose="020B0604030504040204" pitchFamily="50" charset="-128"/>
              <a:ea typeface="Meiryo UI" panose="020B0604030504040204" pitchFamily="50" charset="-128"/>
            </a:endParaRPr>
          </a:p>
          <a:p>
            <a:pPr marL="355600" indent="-177800"/>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サプライチェーン全体における自動車の電動化を促進</a:t>
            </a:r>
            <a:r>
              <a:rPr lang="ja-JP" altLang="en-US" sz="1600" dirty="0" smtClean="0">
                <a:solidFill>
                  <a:schemeClr val="tx1"/>
                </a:solidFill>
                <a:latin typeface="Meiryo UI" panose="020B0604030504040204" pitchFamily="50" charset="-128"/>
                <a:ea typeface="Meiryo UI" panose="020B0604030504040204" pitchFamily="50" charset="-128"/>
              </a:rPr>
              <a:t>するべきである。</a:t>
            </a:r>
            <a:endParaRPr lang="en-US" altLang="ja-JP" sz="1600" dirty="0">
              <a:solidFill>
                <a:schemeClr val="tx1"/>
              </a:solidFill>
              <a:latin typeface="Meiryo UI" panose="020B0604030504040204" pitchFamily="50" charset="-128"/>
              <a:ea typeface="Meiryo UI" panose="020B0604030504040204" pitchFamily="50" charset="-128"/>
            </a:endParaRPr>
          </a:p>
          <a:p>
            <a:pPr marL="355600" indent="-177800"/>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従業員の電動車に対する理解を促進</a:t>
            </a:r>
            <a:r>
              <a:rPr lang="ja-JP" altLang="en-US" sz="1600" dirty="0" smtClean="0">
                <a:solidFill>
                  <a:schemeClr val="tx1"/>
                </a:solidFill>
                <a:latin typeface="Meiryo UI" panose="020B0604030504040204" pitchFamily="50" charset="-128"/>
                <a:ea typeface="Meiryo UI" panose="020B0604030504040204" pitchFamily="50" charset="-128"/>
              </a:rPr>
              <a:t>するなど、意識改革に努めるべきである。</a:t>
            </a:r>
            <a:endParaRPr lang="ja-JP" altLang="en-US" sz="1600" dirty="0">
              <a:solidFill>
                <a:schemeClr val="tx1"/>
              </a:solidFill>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294881310"/>
              </p:ext>
            </p:extLst>
          </p:nvPr>
        </p:nvGraphicFramePr>
        <p:xfrm>
          <a:off x="568727" y="2638808"/>
          <a:ext cx="8136904" cy="1942320"/>
        </p:xfrm>
        <a:graphic>
          <a:graphicData uri="http://schemas.openxmlformats.org/drawingml/2006/table">
            <a:tbl>
              <a:tblPr firstRow="1" bandRow="1">
                <a:tableStyleId>{2D5ABB26-0587-4C30-8999-92F81FD0307C}</a:tableStyleId>
              </a:tblPr>
              <a:tblGrid>
                <a:gridCol w="8136904">
                  <a:extLst>
                    <a:ext uri="{9D8B030D-6E8A-4147-A177-3AD203B41FA5}">
                      <a16:colId xmlns:a16="http://schemas.microsoft.com/office/drawing/2014/main" val="268226980"/>
                    </a:ext>
                  </a:extLst>
                </a:gridCol>
              </a:tblGrid>
              <a:tr h="155520">
                <a:tc>
                  <a:txBody>
                    <a:bodyPr/>
                    <a:lstStyle/>
                    <a:p>
                      <a:r>
                        <a:rPr kumimoji="1" lang="ja-JP" altLang="en-US" b="1" dirty="0" smtClean="0">
                          <a:solidFill>
                            <a:schemeClr val="bg1">
                              <a:lumMod val="50000"/>
                            </a:schemeClr>
                          </a:solidFill>
                          <a:latin typeface="游ゴシック Medium" panose="020B0500000000000000" pitchFamily="50" charset="-128"/>
                          <a:ea typeface="游ゴシック Medium" panose="020B0500000000000000" pitchFamily="50" charset="-128"/>
                        </a:rPr>
                        <a:t>取組みの事例</a:t>
                      </a:r>
                      <a:endParaRPr kumimoji="1" lang="ja-JP" altLang="en-US" b="1" dirty="0">
                        <a:solidFill>
                          <a:schemeClr val="bg1">
                            <a:lumMod val="50000"/>
                          </a:schemeClr>
                        </a:solidFill>
                        <a:latin typeface="游ゴシック Medium" panose="020B0500000000000000" pitchFamily="50" charset="-128"/>
                        <a:ea typeface="游ゴシック Medium" panose="020B0500000000000000" pitchFamily="50" charset="-128"/>
                      </a:endParaRPr>
                    </a:p>
                  </a:txBody>
                  <a:tcPr marL="36000" marR="36000" marT="36000" marB="36000">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673275385"/>
                  </a:ext>
                </a:extLst>
              </a:tr>
              <a:tr h="115613">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●電動車がもつ多機能性について、「大阪エコカー協働普及サポートネット」と</a:t>
                      </a:r>
                      <a:r>
                        <a:rPr lang="en-US" altLang="ja-JP" sz="1700" b="0" dirty="0" smtClean="0">
                          <a:solidFill>
                            <a:prstClr val="black"/>
                          </a:solidFill>
                          <a:latin typeface="游ゴシック Medium" panose="020B0500000000000000" pitchFamily="50" charset="-128"/>
                          <a:ea typeface="游ゴシック Medium" panose="020B0500000000000000" pitchFamily="50" charset="-128"/>
                        </a:rPr>
                        <a:t/>
                      </a:r>
                      <a:br>
                        <a:rPr lang="en-US" altLang="ja-JP" sz="1700" b="0" dirty="0" smtClean="0">
                          <a:solidFill>
                            <a:prstClr val="black"/>
                          </a:solidFill>
                          <a:latin typeface="游ゴシック Medium" panose="020B0500000000000000" pitchFamily="50" charset="-128"/>
                          <a:ea typeface="游ゴシック Medium" panose="020B0500000000000000" pitchFamily="50" charset="-128"/>
                        </a:rPr>
                      </a:b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　いった官民が連携したプラットフォームを活用して先進的な事例を発信する。</a:t>
                      </a:r>
                      <a:endParaRPr lang="en-US" altLang="ja-JP" sz="1700" b="0" dirty="0" smtClean="0">
                        <a:solidFill>
                          <a:prstClr val="black"/>
                        </a:solidFill>
                        <a:latin typeface="游ゴシック Medium" panose="020B0500000000000000" pitchFamily="50" charset="-128"/>
                        <a:ea typeface="游ゴシック Medium" panose="020B0500000000000000" pitchFamily="50" charset="-128"/>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●委託先や配送事業者に電動車の利用を呼びかける。</a:t>
                      </a:r>
                      <a:endParaRPr lang="en-US" altLang="ja-JP" sz="1700" b="0" dirty="0" smtClean="0">
                        <a:solidFill>
                          <a:prstClr val="black"/>
                        </a:solidFill>
                        <a:latin typeface="游ゴシック Medium" panose="020B0500000000000000" pitchFamily="50" charset="-128"/>
                        <a:ea typeface="游ゴシック Medium" panose="020B0500000000000000" pitchFamily="50" charset="-128"/>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●従業員がマイカー通勤する場合は、電動車の使用を推奨する。</a:t>
                      </a:r>
                      <a:endParaRPr lang="en-US" altLang="ja-JP" sz="1700" b="0" dirty="0" smtClean="0">
                        <a:solidFill>
                          <a:prstClr val="black"/>
                        </a:solidFill>
                        <a:latin typeface="游ゴシック Medium" panose="020B0500000000000000" pitchFamily="50" charset="-128"/>
                        <a:ea typeface="游ゴシック Medium" panose="020B0500000000000000" pitchFamily="50" charset="-128"/>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ja-JP" altLang="en-US" sz="1700" b="0" dirty="0" smtClean="0">
                          <a:solidFill>
                            <a:prstClr val="black"/>
                          </a:solidFill>
                          <a:latin typeface="游ゴシック Medium" panose="020B0500000000000000" pitchFamily="50" charset="-128"/>
                          <a:ea typeface="游ゴシック Medium" panose="020B0500000000000000" pitchFamily="50" charset="-128"/>
                        </a:rPr>
                        <a:t>●従業員駐車場において充電設備を設置</a:t>
                      </a:r>
                      <a:r>
                        <a:rPr lang="ja-JP" altLang="en-US" sz="1700" b="0" dirty="0" smtClean="0">
                          <a:solidFill>
                            <a:schemeClr val="tx1"/>
                          </a:solidFill>
                          <a:latin typeface="游ゴシック Medium" panose="020B0500000000000000" pitchFamily="50" charset="-128"/>
                          <a:ea typeface="游ゴシック Medium" panose="020B0500000000000000" pitchFamily="50" charset="-128"/>
                        </a:rPr>
                        <a:t>する。また、同充電設備を一般開放する。</a:t>
                      </a:r>
                    </a:p>
                  </a:txBody>
                  <a:tcPr marL="36000" marR="36000" marT="36000" marB="36000">
                    <a:lnT w="1270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1073094742"/>
                  </a:ext>
                </a:extLst>
              </a:tr>
            </a:tbl>
          </a:graphicData>
        </a:graphic>
      </p:graphicFrame>
      <p:grpSp>
        <p:nvGrpSpPr>
          <p:cNvPr id="12" name="グループ化 11"/>
          <p:cNvGrpSpPr/>
          <p:nvPr/>
        </p:nvGrpSpPr>
        <p:grpSpPr>
          <a:xfrm>
            <a:off x="177327" y="4842415"/>
            <a:ext cx="2592288" cy="2015586"/>
            <a:chOff x="1963854" y="4941806"/>
            <a:chExt cx="2592288" cy="2015586"/>
          </a:xfrm>
        </p:grpSpPr>
        <p:sp>
          <p:nvSpPr>
            <p:cNvPr id="7" name="正方形/長方形 6">
              <a:extLst>
                <a:ext uri="{FF2B5EF4-FFF2-40B4-BE49-F238E27FC236}">
                  <a16:creationId xmlns:a16="http://schemas.microsoft.com/office/drawing/2014/main" id="{988D5840-3DE3-4A69-8688-6D35127988FB}"/>
                </a:ext>
              </a:extLst>
            </p:cNvPr>
            <p:cNvSpPr/>
            <p:nvPr/>
          </p:nvSpPr>
          <p:spPr>
            <a:xfrm>
              <a:off x="1963854" y="6403394"/>
              <a:ext cx="2592288" cy="553998"/>
            </a:xfrm>
            <a:prstGeom prst="rect">
              <a:avLst/>
            </a:prstGeom>
          </p:spPr>
          <p:txBody>
            <a:bodyPr wrap="square">
              <a:spAutoFit/>
            </a:bodyPr>
            <a:lstStyle/>
            <a:p>
              <a:pPr algn="ctr"/>
              <a:r>
                <a:rPr lang="ja-JP" altLang="en-US" sz="1200" dirty="0" smtClean="0">
                  <a:latin typeface="HG丸ｺﾞｼｯｸM-PRO" panose="020F0600000000000000" pitchFamily="50" charset="-128"/>
                  <a:ea typeface="HG丸ｺﾞｼｯｸM-PRO" panose="020F0600000000000000" pitchFamily="50" charset="-128"/>
                </a:rPr>
                <a:t>来客用駐車場での充電設備設置</a:t>
              </a:r>
              <a:endParaRPr lang="en-US" altLang="ja-JP" sz="1000" dirty="0" smtClean="0">
                <a:latin typeface="HG丸ｺﾞｼｯｸM-PRO" panose="020F0600000000000000" pitchFamily="50" charset="-128"/>
                <a:ea typeface="HG丸ｺﾞｼｯｸM-PRO" panose="020F0600000000000000" pitchFamily="50" charset="-128"/>
              </a:endParaRPr>
            </a:p>
            <a:p>
              <a:pPr algn="ctr"/>
              <a:r>
                <a:rPr lang="ja-JP" altLang="en-US" sz="1000" dirty="0">
                  <a:latin typeface="HG丸ｺﾞｼｯｸM-PRO" panose="020F0600000000000000" pitchFamily="50" charset="-128"/>
                  <a:ea typeface="HG丸ｺﾞｼｯｸM-PRO" panose="020F0600000000000000" pitchFamily="50" charset="-128"/>
                </a:rPr>
                <a:t>（イオンモールりんくう泉南</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algn="ctr"/>
              <a:r>
                <a:rPr lang="zh-TW" altLang="en-US" sz="800" dirty="0" smtClean="0">
                  <a:latin typeface="HG丸ｺﾞｼｯｸM-PRO" panose="020F0600000000000000" pitchFamily="50" charset="-128"/>
                  <a:ea typeface="HG丸ｺﾞｼｯｸM-PRO" panose="020F0600000000000000" pitchFamily="50" charset="-128"/>
                </a:rPr>
                <a:t>出所）</a:t>
              </a:r>
              <a:r>
                <a:rPr lang="ja-JP" altLang="en-US" sz="800" dirty="0" smtClean="0">
                  <a:latin typeface="HG丸ｺﾞｼｯｸM-PRO" panose="020F0600000000000000" pitchFamily="50" charset="-128"/>
                  <a:ea typeface="HG丸ｺﾞｼｯｸM-PRO" panose="020F0600000000000000" pitchFamily="50" charset="-128"/>
                </a:rPr>
                <a:t>イオングループ</a:t>
              </a:r>
              <a:r>
                <a:rPr lang="en-US" altLang="zh-TW" sz="800" dirty="0" smtClean="0">
                  <a:latin typeface="HG丸ｺﾞｼｯｸM-PRO" panose="020F0600000000000000" pitchFamily="50" charset="-128"/>
                  <a:ea typeface="HG丸ｺﾞｼｯｸM-PRO" panose="020F0600000000000000" pitchFamily="50" charset="-128"/>
                </a:rPr>
                <a:t>HP</a:t>
              </a:r>
              <a:r>
                <a:rPr lang="ja-JP" altLang="en-US" sz="800" dirty="0" smtClean="0">
                  <a:latin typeface="HG丸ｺﾞｼｯｸM-PRO" panose="020F0600000000000000" pitchFamily="50" charset="-128"/>
                  <a:ea typeface="HG丸ｺﾞｼｯｸM-PRO" panose="020F0600000000000000" pitchFamily="50" charset="-128"/>
                </a:rPr>
                <a:t>「環境の取り組み」</a:t>
              </a:r>
              <a:endParaRPr lang="ja-JP" altLang="en-US" sz="800" dirty="0">
                <a:latin typeface="HG丸ｺﾞｼｯｸM-PRO" panose="020F0600000000000000" pitchFamily="50" charset="-128"/>
                <a:ea typeface="HG丸ｺﾞｼｯｸM-PRO" panose="020F0600000000000000" pitchFamily="50" charset="-128"/>
              </a:endParaRPr>
            </a:p>
          </p:txBody>
        </p:sp>
        <p:pic>
          <p:nvPicPr>
            <p:cNvPr id="6" name="図 5"/>
            <p:cNvPicPr>
              <a:picLocks noChangeAspect="1"/>
            </p:cNvPicPr>
            <p:nvPr/>
          </p:nvPicPr>
          <p:blipFill rotWithShape="1">
            <a:blip r:embed="rId3" cstate="hqprint">
              <a:extLst>
                <a:ext uri="{BEBA8EAE-BF5A-486C-A8C5-ECC9F3942E4B}">
                  <a14:imgProps xmlns:a14="http://schemas.microsoft.com/office/drawing/2010/main">
                    <a14:imgLayer r:embed="rId4">
                      <a14:imgEffect>
                        <a14:brightnessContrast bright="20000"/>
                      </a14:imgEffect>
                    </a14:imgLayer>
                  </a14:imgProps>
                </a:ext>
                <a:ext uri="{28A0092B-C50C-407E-A947-70E740481C1C}">
                  <a14:useLocalDpi xmlns:a14="http://schemas.microsoft.com/office/drawing/2010/main"/>
                </a:ext>
              </a:extLst>
            </a:blip>
            <a:srcRect l="20155"/>
            <a:stretch/>
          </p:blipFill>
          <p:spPr>
            <a:xfrm>
              <a:off x="2211470" y="4941806"/>
              <a:ext cx="2107914" cy="1440000"/>
            </a:xfrm>
            <a:prstGeom prst="rect">
              <a:avLst/>
            </a:prstGeom>
            <a:ln w="6350">
              <a:solidFill>
                <a:schemeClr val="bg1">
                  <a:lumMod val="50000"/>
                </a:schemeClr>
              </a:solidFill>
            </a:ln>
          </p:spPr>
        </p:pic>
      </p:grpSp>
      <p:grpSp>
        <p:nvGrpSpPr>
          <p:cNvPr id="14" name="グループ化 13"/>
          <p:cNvGrpSpPr/>
          <p:nvPr/>
        </p:nvGrpSpPr>
        <p:grpSpPr>
          <a:xfrm>
            <a:off x="6014840" y="4725144"/>
            <a:ext cx="3156880" cy="2132857"/>
            <a:chOff x="5798816" y="4741403"/>
            <a:chExt cx="3156880" cy="2132857"/>
          </a:xfrm>
        </p:grpSpPr>
        <p:pic>
          <p:nvPicPr>
            <p:cNvPr id="9" name="図 8"/>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798816" y="4741403"/>
              <a:ext cx="3156880" cy="1671728"/>
            </a:xfrm>
            <a:prstGeom prst="rect">
              <a:avLst/>
            </a:prstGeom>
          </p:spPr>
        </p:pic>
        <p:sp>
          <p:nvSpPr>
            <p:cNvPr id="13" name="正方形/長方形 12">
              <a:extLst>
                <a:ext uri="{FF2B5EF4-FFF2-40B4-BE49-F238E27FC236}">
                  <a16:creationId xmlns:a16="http://schemas.microsoft.com/office/drawing/2014/main" id="{988D5840-3DE3-4A69-8688-6D35127988FB}"/>
                </a:ext>
              </a:extLst>
            </p:cNvPr>
            <p:cNvSpPr/>
            <p:nvPr/>
          </p:nvSpPr>
          <p:spPr>
            <a:xfrm>
              <a:off x="6056959" y="6474150"/>
              <a:ext cx="2640594" cy="400110"/>
            </a:xfrm>
            <a:prstGeom prst="rect">
              <a:avLst/>
            </a:prstGeom>
          </p:spPr>
          <p:txBody>
            <a:bodyPr wrap="square">
              <a:spAutoFit/>
            </a:bodyPr>
            <a:lstStyle/>
            <a:p>
              <a:pPr algn="ctr"/>
              <a:r>
                <a:rPr lang="en-US" altLang="ja-JP" sz="1200" dirty="0" smtClean="0">
                  <a:latin typeface="HG丸ｺﾞｼｯｸM-PRO" panose="020F0600000000000000" pitchFamily="50" charset="-128"/>
                  <a:ea typeface="HG丸ｺﾞｼｯｸM-PRO" panose="020F0600000000000000" pitchFamily="50" charset="-128"/>
                </a:rPr>
                <a:t>EV</a:t>
              </a:r>
              <a:r>
                <a:rPr lang="ja-JP" altLang="en-US" sz="1200" dirty="0" smtClean="0">
                  <a:latin typeface="HG丸ｺﾞｼｯｸM-PRO" panose="020F0600000000000000" pitchFamily="50" charset="-128"/>
                  <a:ea typeface="HG丸ｺﾞｼｯｸM-PRO" panose="020F0600000000000000" pitchFamily="50" charset="-128"/>
                </a:rPr>
                <a:t>の充放電機能を活用した</a:t>
              </a:r>
              <a:r>
                <a:rPr lang="en-US" altLang="ja-JP" sz="1200" dirty="0" smtClean="0">
                  <a:latin typeface="HG丸ｺﾞｼｯｸM-PRO" panose="020F0600000000000000" pitchFamily="50" charset="-128"/>
                  <a:ea typeface="HG丸ｺﾞｼｯｸM-PRO" panose="020F0600000000000000" pitchFamily="50" charset="-128"/>
                </a:rPr>
                <a:t>V2H</a:t>
              </a:r>
              <a:endParaRPr lang="en-US" altLang="ja-JP" sz="1000" dirty="0" smtClean="0">
                <a:latin typeface="HG丸ｺﾞｼｯｸM-PRO" panose="020F0600000000000000" pitchFamily="50" charset="-128"/>
                <a:ea typeface="HG丸ｺﾞｼｯｸM-PRO" panose="020F0600000000000000" pitchFamily="50" charset="-128"/>
              </a:endParaRPr>
            </a:p>
            <a:p>
              <a:pPr algn="ctr"/>
              <a:r>
                <a:rPr lang="zh-TW" altLang="en-US" sz="800" dirty="0" smtClean="0">
                  <a:latin typeface="HG丸ｺﾞｼｯｸM-PRO" panose="020F0600000000000000" pitchFamily="50" charset="-128"/>
                  <a:ea typeface="HG丸ｺﾞｼｯｸM-PRO" panose="020F0600000000000000" pitchFamily="50" charset="-128"/>
                </a:rPr>
                <a:t>出所</a:t>
              </a:r>
              <a:r>
                <a:rPr lang="zh-TW" altLang="en-US" sz="800" dirty="0">
                  <a:latin typeface="HG丸ｺﾞｼｯｸM-PRO" panose="020F0600000000000000" pitchFamily="50" charset="-128"/>
                  <a:ea typeface="HG丸ｺﾞｼｯｸM-PRO" panose="020F0600000000000000" pitchFamily="50" charset="-128"/>
                </a:rPr>
                <a:t>）関西広域</a:t>
              </a:r>
              <a:r>
                <a:rPr lang="zh-TW" altLang="en-US" sz="800" dirty="0" smtClean="0">
                  <a:latin typeface="HG丸ｺﾞｼｯｸM-PRO" panose="020F0600000000000000" pitchFamily="50" charset="-128"/>
                  <a:ea typeface="HG丸ｺﾞｼｯｸM-PRO" panose="020F0600000000000000" pitchFamily="50" charset="-128"/>
                </a:rPr>
                <a:t>連合</a:t>
              </a:r>
              <a:r>
                <a:rPr lang="ja-JP" altLang="en-US" sz="800" dirty="0" smtClean="0">
                  <a:latin typeface="HG丸ｺﾞｼｯｸM-PRO" panose="020F0600000000000000" pitchFamily="50" charset="-128"/>
                  <a:ea typeface="HG丸ｺﾞｼｯｸM-PRO" panose="020F0600000000000000" pitchFamily="50" charset="-128"/>
                </a:rPr>
                <a:t>資料</a:t>
              </a:r>
              <a:endParaRPr lang="ja-JP" altLang="en-US" sz="800" dirty="0">
                <a:latin typeface="HG丸ｺﾞｼｯｸM-PRO" panose="020F0600000000000000" pitchFamily="50" charset="-128"/>
                <a:ea typeface="HG丸ｺﾞｼｯｸM-PRO" panose="020F0600000000000000" pitchFamily="50" charset="-128"/>
              </a:endParaRPr>
            </a:p>
          </p:txBody>
        </p:sp>
      </p:grpSp>
      <p:grpSp>
        <p:nvGrpSpPr>
          <p:cNvPr id="11" name="グループ化 10"/>
          <p:cNvGrpSpPr/>
          <p:nvPr/>
        </p:nvGrpSpPr>
        <p:grpSpPr>
          <a:xfrm>
            <a:off x="2715226" y="4842416"/>
            <a:ext cx="3354003" cy="2015585"/>
            <a:chOff x="1833014" y="4750944"/>
            <a:chExt cx="3354003" cy="2015585"/>
          </a:xfrm>
        </p:grpSpPr>
        <p:sp>
          <p:nvSpPr>
            <p:cNvPr id="15" name="正方形/長方形 14">
              <a:extLst>
                <a:ext uri="{FF2B5EF4-FFF2-40B4-BE49-F238E27FC236}">
                  <a16:creationId xmlns:a16="http://schemas.microsoft.com/office/drawing/2014/main" id="{988D5840-3DE3-4A69-8688-6D35127988FB}"/>
                </a:ext>
              </a:extLst>
            </p:cNvPr>
            <p:cNvSpPr/>
            <p:nvPr/>
          </p:nvSpPr>
          <p:spPr>
            <a:xfrm>
              <a:off x="1833014" y="6335642"/>
              <a:ext cx="3354003" cy="430887"/>
            </a:xfrm>
            <a:prstGeom prst="rect">
              <a:avLst/>
            </a:prstGeom>
          </p:spPr>
          <p:txBody>
            <a:bodyPr wrap="square">
              <a:spAutoFit/>
            </a:bodyPr>
            <a:lstStyle/>
            <a:p>
              <a:pPr algn="ctr"/>
              <a:r>
                <a:rPr lang="ja-JP" altLang="en-US" sz="1200" dirty="0" smtClean="0">
                  <a:latin typeface="HG丸ｺﾞｼｯｸM-PRO" panose="020F0600000000000000" pitchFamily="50" charset="-128"/>
                  <a:ea typeface="HG丸ｺﾞｼｯｸM-PRO" panose="020F0600000000000000" pitchFamily="50" charset="-128"/>
                </a:rPr>
                <a:t>停電</a:t>
              </a:r>
              <a:r>
                <a:rPr lang="ja-JP" altLang="en-US" sz="1200" dirty="0">
                  <a:latin typeface="HG丸ｺﾞｼｯｸM-PRO" panose="020F0600000000000000" pitchFamily="50" charset="-128"/>
                  <a:ea typeface="HG丸ｺﾞｼｯｸM-PRO" panose="020F0600000000000000" pitchFamily="50" charset="-128"/>
                </a:rPr>
                <a:t>時</a:t>
              </a:r>
              <a:r>
                <a:rPr lang="ja-JP" altLang="en-US" sz="1200" dirty="0" smtClean="0">
                  <a:latin typeface="HG丸ｺﾞｼｯｸM-PRO" panose="020F0600000000000000" pitchFamily="50" charset="-128"/>
                  <a:ea typeface="HG丸ｺﾞｼｯｸM-PRO" panose="020F0600000000000000" pitchFamily="50" charset="-128"/>
                </a:rPr>
                <a:t>のバックアップ電源として利用</a:t>
              </a:r>
              <a:endParaRPr lang="en-US" altLang="ja-JP" sz="1000" dirty="0" smtClean="0">
                <a:latin typeface="HG丸ｺﾞｼｯｸM-PRO" panose="020F0600000000000000" pitchFamily="50" charset="-128"/>
                <a:ea typeface="HG丸ｺﾞｼｯｸM-PRO" panose="020F0600000000000000" pitchFamily="50" charset="-128"/>
              </a:endParaRPr>
            </a:p>
            <a:p>
              <a:pPr algn="ctr"/>
              <a:r>
                <a:rPr lang="ja-JP" altLang="en-US" sz="1000" dirty="0" smtClean="0">
                  <a:latin typeface="HG丸ｺﾞｼｯｸM-PRO" panose="020F0600000000000000" pitchFamily="50" charset="-128"/>
                  <a:ea typeface="HG丸ｺﾞｼｯｸM-PRO" panose="020F0600000000000000" pitchFamily="50" charset="-128"/>
                </a:rPr>
                <a:t>岸和田保健所における電話交換機への給電（</a:t>
              </a:r>
              <a:r>
                <a:rPr lang="en-US" altLang="ja-JP" sz="1000" dirty="0" smtClean="0">
                  <a:latin typeface="HG丸ｺﾞｼｯｸM-PRO" panose="020F0600000000000000" pitchFamily="50" charset="-128"/>
                  <a:ea typeface="HG丸ｺﾞｼｯｸM-PRO" panose="020F0600000000000000" pitchFamily="50" charset="-128"/>
                </a:rPr>
                <a:t>2018</a:t>
              </a:r>
              <a:r>
                <a:rPr lang="ja-JP" altLang="en-US" sz="1000" dirty="0" smtClean="0">
                  <a:latin typeface="HG丸ｺﾞｼｯｸM-PRO" panose="020F0600000000000000" pitchFamily="50" charset="-128"/>
                  <a:ea typeface="HG丸ｺﾞｼｯｸM-PRO" panose="020F0600000000000000" pitchFamily="50" charset="-128"/>
                </a:rPr>
                <a:t>年）</a:t>
              </a:r>
              <a:endParaRPr lang="ja-JP" altLang="en-US" sz="800" dirty="0">
                <a:latin typeface="HG丸ｺﾞｼｯｸM-PRO" panose="020F0600000000000000" pitchFamily="50" charset="-128"/>
                <a:ea typeface="HG丸ｺﾞｼｯｸM-PRO" panose="020F0600000000000000" pitchFamily="50" charset="-128"/>
              </a:endParaRPr>
            </a:p>
          </p:txBody>
        </p:sp>
        <p:pic>
          <p:nvPicPr>
            <p:cNvPr id="10" name="図 9"/>
            <p:cNvPicPr>
              <a:picLocks noChangeAspect="1"/>
            </p:cNvPicPr>
            <p:nvPr/>
          </p:nvPicPr>
          <p:blipFill>
            <a:blip r:embed="rId6">
              <a:extLst>
                <a:ext uri="{BEBA8EAE-BF5A-486C-A8C5-ECC9F3942E4B}">
                  <a14:imgProps xmlns:a14="http://schemas.microsoft.com/office/drawing/2010/main">
                    <a14:imgLayer r:embed="rId7">
                      <a14:imgEffect>
                        <a14:brightnessContrast bright="20000" contrast="20000"/>
                      </a14:imgEffect>
                    </a14:imgLayer>
                  </a14:imgProps>
                </a:ext>
                <a:ext uri="{28A0092B-C50C-407E-A947-70E740481C1C}">
                  <a14:useLocalDpi xmlns:a14="http://schemas.microsoft.com/office/drawing/2010/main"/>
                </a:ext>
              </a:extLst>
            </a:blip>
            <a:stretch>
              <a:fillRect/>
            </a:stretch>
          </p:blipFill>
          <p:spPr>
            <a:xfrm>
              <a:off x="2083973" y="4750944"/>
              <a:ext cx="2852085" cy="1597168"/>
            </a:xfrm>
            <a:prstGeom prst="rect">
              <a:avLst/>
            </a:prstGeom>
            <a:ln w="6350">
              <a:solidFill>
                <a:schemeClr val="bg1">
                  <a:lumMod val="50000"/>
                </a:schemeClr>
              </a:solidFill>
            </a:ln>
          </p:spPr>
        </p:pic>
      </p:grpSp>
    </p:spTree>
    <p:extLst>
      <p:ext uri="{BB962C8B-B14F-4D97-AF65-F5344CB8AC3E}">
        <p14:creationId xmlns:p14="http://schemas.microsoft.com/office/powerpoint/2010/main" val="4608582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クラリティ">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クラシック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クラリティ">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3647</Words>
  <Application>Microsoft Office PowerPoint</Application>
  <PresentationFormat>画面に合わせる (4:3)</PresentationFormat>
  <Paragraphs>263</Paragraphs>
  <Slides>13</Slides>
  <Notes>4</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13</vt:i4>
      </vt:variant>
    </vt:vector>
  </HeadingPairs>
  <TitlesOfParts>
    <vt:vector size="22" baseType="lpstr">
      <vt:lpstr>HG丸ｺﾞｼｯｸM-PRO</vt:lpstr>
      <vt:lpstr>Meiryo UI</vt:lpstr>
      <vt:lpstr>ＭＳ Ｐゴシック</vt:lpstr>
      <vt:lpstr>メイリオ</vt:lpstr>
      <vt:lpstr>游ゴシック Medium</vt:lpstr>
      <vt:lpstr>Arial</vt:lpstr>
      <vt:lpstr>Calibri</vt:lpstr>
      <vt:lpstr>Wingdings</vt:lpstr>
      <vt:lpstr>クラリティ</vt:lpstr>
      <vt:lpstr>ゼロエミッション車を中心とする電動車の 普及促進に向けた制度のあり方について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2020-01-27T06:01:31Z</dcterms:created>
  <dcterms:modified xsi:type="dcterms:W3CDTF">2021-05-20T11:14:15Z</dcterms:modified>
</cp:coreProperties>
</file>