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60" r:id="rId2"/>
  </p:sldMasterIdLst>
  <p:notesMasterIdLst>
    <p:notesMasterId r:id="rId13"/>
  </p:notesMasterIdLst>
  <p:sldIdLst>
    <p:sldId id="292" r:id="rId3"/>
    <p:sldId id="320" r:id="rId4"/>
    <p:sldId id="328" r:id="rId5"/>
    <p:sldId id="331" r:id="rId6"/>
    <p:sldId id="330" r:id="rId7"/>
    <p:sldId id="326" r:id="rId8"/>
    <p:sldId id="327" r:id="rId9"/>
    <p:sldId id="319" r:id="rId10"/>
    <p:sldId id="324" r:id="rId11"/>
    <p:sldId id="325" r:id="rId12"/>
  </p:sldIdLst>
  <p:sldSz cx="15122525" cy="10693400"/>
  <p:notesSz cx="6807200" cy="9939338"/>
  <p:defaultTextStyle>
    <a:defPPr>
      <a:defRPr lang="ja-JP"/>
    </a:defPPr>
    <a:lvl1pPr marL="0" algn="l" defTabSz="1475129" rtl="0" eaLnBrk="1" latinLnBrk="0" hangingPunct="1">
      <a:defRPr kumimoji="1" sz="2900" kern="1200">
        <a:solidFill>
          <a:schemeClr val="tx1"/>
        </a:solidFill>
        <a:latin typeface="+mn-lt"/>
        <a:ea typeface="+mn-ea"/>
        <a:cs typeface="+mn-cs"/>
      </a:defRPr>
    </a:lvl1pPr>
    <a:lvl2pPr marL="737565" algn="l" defTabSz="1475129" rtl="0" eaLnBrk="1" latinLnBrk="0" hangingPunct="1">
      <a:defRPr kumimoji="1" sz="2900" kern="1200">
        <a:solidFill>
          <a:schemeClr val="tx1"/>
        </a:solidFill>
        <a:latin typeface="+mn-lt"/>
        <a:ea typeface="+mn-ea"/>
        <a:cs typeface="+mn-cs"/>
      </a:defRPr>
    </a:lvl2pPr>
    <a:lvl3pPr marL="1475129" algn="l" defTabSz="1475129" rtl="0" eaLnBrk="1" latinLnBrk="0" hangingPunct="1">
      <a:defRPr kumimoji="1" sz="2900" kern="1200">
        <a:solidFill>
          <a:schemeClr val="tx1"/>
        </a:solidFill>
        <a:latin typeface="+mn-lt"/>
        <a:ea typeface="+mn-ea"/>
        <a:cs typeface="+mn-cs"/>
      </a:defRPr>
    </a:lvl3pPr>
    <a:lvl4pPr marL="2212694" algn="l" defTabSz="1475129" rtl="0" eaLnBrk="1" latinLnBrk="0" hangingPunct="1">
      <a:defRPr kumimoji="1" sz="2900" kern="1200">
        <a:solidFill>
          <a:schemeClr val="tx1"/>
        </a:solidFill>
        <a:latin typeface="+mn-lt"/>
        <a:ea typeface="+mn-ea"/>
        <a:cs typeface="+mn-cs"/>
      </a:defRPr>
    </a:lvl4pPr>
    <a:lvl5pPr marL="2950259" algn="l" defTabSz="1475129" rtl="0" eaLnBrk="1" latinLnBrk="0" hangingPunct="1">
      <a:defRPr kumimoji="1" sz="2900" kern="1200">
        <a:solidFill>
          <a:schemeClr val="tx1"/>
        </a:solidFill>
        <a:latin typeface="+mn-lt"/>
        <a:ea typeface="+mn-ea"/>
        <a:cs typeface="+mn-cs"/>
      </a:defRPr>
    </a:lvl5pPr>
    <a:lvl6pPr marL="3687823" algn="l" defTabSz="1475129" rtl="0" eaLnBrk="1" latinLnBrk="0" hangingPunct="1">
      <a:defRPr kumimoji="1" sz="2900" kern="1200">
        <a:solidFill>
          <a:schemeClr val="tx1"/>
        </a:solidFill>
        <a:latin typeface="+mn-lt"/>
        <a:ea typeface="+mn-ea"/>
        <a:cs typeface="+mn-cs"/>
      </a:defRPr>
    </a:lvl6pPr>
    <a:lvl7pPr marL="4425388" algn="l" defTabSz="1475129" rtl="0" eaLnBrk="1" latinLnBrk="0" hangingPunct="1">
      <a:defRPr kumimoji="1" sz="2900" kern="1200">
        <a:solidFill>
          <a:schemeClr val="tx1"/>
        </a:solidFill>
        <a:latin typeface="+mn-lt"/>
        <a:ea typeface="+mn-ea"/>
        <a:cs typeface="+mn-cs"/>
      </a:defRPr>
    </a:lvl7pPr>
    <a:lvl8pPr marL="5162953" algn="l" defTabSz="1475129" rtl="0" eaLnBrk="1" latinLnBrk="0" hangingPunct="1">
      <a:defRPr kumimoji="1" sz="2900" kern="1200">
        <a:solidFill>
          <a:schemeClr val="tx1"/>
        </a:solidFill>
        <a:latin typeface="+mn-lt"/>
        <a:ea typeface="+mn-ea"/>
        <a:cs typeface="+mn-cs"/>
      </a:defRPr>
    </a:lvl8pPr>
    <a:lvl9pPr marL="5900517" algn="l" defTabSz="1475129" rtl="0" eaLnBrk="1" latinLnBrk="0" hangingPunct="1">
      <a:defRPr kumimoji="1"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FFE5"/>
    <a:srgbClr val="003300"/>
    <a:srgbClr val="D0A172"/>
    <a:srgbClr val="FFFFD5"/>
    <a:srgbClr val="FFFFC6"/>
    <a:srgbClr val="FFFFCA"/>
    <a:srgbClr val="E2FAAF"/>
    <a:srgbClr val="CC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8" autoAdjust="0"/>
    <p:restoredTop sz="92266" autoAdjust="0"/>
  </p:normalViewPr>
  <p:slideViewPr>
    <p:cSldViewPr>
      <p:cViewPr varScale="1">
        <p:scale>
          <a:sx n="42" d="100"/>
          <a:sy n="42" d="100"/>
        </p:scale>
        <p:origin x="-1500" y="-120"/>
      </p:cViewPr>
      <p:guideLst>
        <p:guide orient="horz" pos="3368"/>
        <p:guide pos="485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T1412ss0026\lib\&#24314;&#24259;G\10%20&#24259;&#26820;&#29289;&#20966;&#29702;&#35336;&#30011;\H26%20&#35336;&#30011;&#25913;&#23450;&#28310;&#20633;\91&#27425;&#26399;&#35336;&#30011;\&#20316;&#26989;&#29992;\&#12467;&#12500;&#12540;20130617&#35611;&#12376;&#12383;_&#21029;&#32025;&#65297;&#65288;&#29872;&#22659;&#12487;&#12540;&#12479;&#65289;&#12464;&#12521;&#12501;&#24046;&#26367;&#29992;%20.xls"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defRPr>
            </a:pPr>
            <a:r>
              <a:rPr lang="ja-JP" altLang="en-US" sz="1400" dirty="0" smtClean="0">
                <a:solidFill>
                  <a:schemeClr val="tx1"/>
                </a:solidFill>
              </a:rPr>
              <a:t>生活系ごみ</a:t>
            </a:r>
            <a:r>
              <a:rPr lang="en-US" altLang="ja-JP" sz="1400" baseline="30000" dirty="0" smtClean="0">
                <a:solidFill>
                  <a:schemeClr val="tx1"/>
                </a:solidFill>
              </a:rPr>
              <a:t>※</a:t>
            </a:r>
            <a:r>
              <a:rPr lang="ja-JP" altLang="en-US" sz="1400" dirty="0" smtClean="0">
                <a:solidFill>
                  <a:schemeClr val="tx1"/>
                </a:solidFill>
              </a:rPr>
              <a:t>の組成</a:t>
            </a:r>
            <a:endParaRPr lang="ja-JP" altLang="en-US" sz="1400" dirty="0">
              <a:solidFill>
                <a:schemeClr val="tx1"/>
              </a:solidFill>
            </a:endParaRPr>
          </a:p>
        </c:rich>
      </c:tx>
      <c:layout>
        <c:manualLayout>
          <c:xMode val="edge"/>
          <c:yMode val="edge"/>
          <c:x val="0.28233290482401407"/>
          <c:y val="4.2115884923807544E-2"/>
        </c:manualLayout>
      </c:layout>
      <c:overlay val="0"/>
    </c:title>
    <c:autoTitleDeleted val="0"/>
    <c:plotArea>
      <c:layout>
        <c:manualLayout>
          <c:layoutTarget val="inner"/>
          <c:xMode val="edge"/>
          <c:yMode val="edge"/>
          <c:x val="6.8033422339490751E-2"/>
          <c:y val="0.17625160190702779"/>
          <c:w val="0.44136828982897819"/>
          <c:h val="0.64880279984116673"/>
        </c:manualLayout>
      </c:layout>
      <c:pieChart>
        <c:varyColors val="1"/>
        <c:ser>
          <c:idx val="0"/>
          <c:order val="0"/>
          <c:tx>
            <c:strRef>
              <c:f>Sheet1!$B$1</c:f>
              <c:strCache>
                <c:ptCount val="1"/>
                <c:pt idx="0">
                  <c:v>生活ごみの組成</c:v>
                </c:pt>
              </c:strCache>
            </c:strRef>
          </c:tx>
          <c:dPt>
            <c:idx val="0"/>
            <c:bubble3D val="0"/>
            <c:spPr>
              <a:pattFill prst="pct25">
                <a:fgClr>
                  <a:schemeClr val="tx1"/>
                </a:fgClr>
                <a:bgClr>
                  <a:schemeClr val="bg1"/>
                </a:bgClr>
              </a:pattFill>
              <a:ln>
                <a:solidFill>
                  <a:schemeClr val="tx1"/>
                </a:solidFill>
              </a:ln>
            </c:spPr>
          </c:dPt>
          <c:dPt>
            <c:idx val="1"/>
            <c:bubble3D val="0"/>
            <c:spPr>
              <a:pattFill prst="wdUpDiag">
                <a:fgClr>
                  <a:schemeClr val="tx1"/>
                </a:fgClr>
                <a:bgClr>
                  <a:schemeClr val="bg1"/>
                </a:bgClr>
              </a:pattFill>
              <a:ln>
                <a:solidFill>
                  <a:schemeClr val="tx1"/>
                </a:solidFill>
              </a:ln>
            </c:spPr>
          </c:dPt>
          <c:dPt>
            <c:idx val="2"/>
            <c:bubble3D val="0"/>
            <c:spPr>
              <a:pattFill prst="pct10">
                <a:fgClr>
                  <a:schemeClr val="tx1"/>
                </a:fgClr>
                <a:bgClr>
                  <a:schemeClr val="bg1"/>
                </a:bgClr>
              </a:pattFill>
              <a:ln>
                <a:solidFill>
                  <a:schemeClr val="tx1"/>
                </a:solidFill>
              </a:ln>
            </c:spPr>
          </c:dPt>
          <c:dPt>
            <c:idx val="3"/>
            <c:bubble3D val="0"/>
            <c:spPr>
              <a:solidFill>
                <a:schemeClr val="bg1"/>
              </a:solidFill>
              <a:ln>
                <a:solidFill>
                  <a:schemeClr val="tx1"/>
                </a:solidFill>
              </a:ln>
            </c:spPr>
          </c:dPt>
          <c:dLbls>
            <c:dLbl>
              <c:idx val="2"/>
              <c:layout>
                <c:manualLayout>
                  <c:x val="5.7702728697300386E-2"/>
                  <c:y val="-5.7525171301485078E-3"/>
                </c:manualLayout>
              </c:layout>
              <c:showLegendKey val="0"/>
              <c:showVal val="1"/>
              <c:showCatName val="0"/>
              <c:showSerName val="0"/>
              <c:showPercent val="0"/>
              <c:showBubbleSize val="0"/>
            </c:dLbl>
            <c:spPr>
              <a:solidFill>
                <a:schemeClr val="bg1"/>
              </a:solidFill>
              <a:ln>
                <a:solidFill>
                  <a:schemeClr val="tx1"/>
                </a:solidFill>
              </a:ln>
            </c:spPr>
            <c:txPr>
              <a:bodyPr/>
              <a:lstStyle/>
              <a:p>
                <a:pPr>
                  <a:defRPr sz="1400"/>
                </a:pPr>
                <a:endParaRPr lang="ja-JP"/>
              </a:p>
            </c:txPr>
            <c:showLegendKey val="0"/>
            <c:showVal val="1"/>
            <c:showCatName val="0"/>
            <c:showSerName val="0"/>
            <c:showPercent val="0"/>
            <c:showBubbleSize val="0"/>
            <c:showLeaderLines val="1"/>
          </c:dLbls>
          <c:cat>
            <c:strRef>
              <c:f>Sheet1!$A$2:$A$5</c:f>
              <c:strCache>
                <c:ptCount val="4"/>
                <c:pt idx="0">
                  <c:v>生ごみ</c:v>
                </c:pt>
                <c:pt idx="1">
                  <c:v>紙ごみ</c:v>
                </c:pt>
                <c:pt idx="2">
                  <c:v>プラスチック類</c:v>
                </c:pt>
                <c:pt idx="3">
                  <c:v>その他</c:v>
                </c:pt>
              </c:strCache>
            </c:strRef>
          </c:cat>
          <c:val>
            <c:numRef>
              <c:f>Sheet1!$B$2:$B$5</c:f>
              <c:numCache>
                <c:formatCode>General</c:formatCode>
                <c:ptCount val="4"/>
                <c:pt idx="0">
                  <c:v>36.200000000000003</c:v>
                </c:pt>
                <c:pt idx="1">
                  <c:v>32.299999999999997</c:v>
                </c:pt>
                <c:pt idx="2" formatCode="0.0_ ">
                  <c:v>13</c:v>
                </c:pt>
                <c:pt idx="3">
                  <c:v>18.5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275929635642709"/>
          <c:y val="0.13185786281240636"/>
          <c:w val="0.33489002830833942"/>
          <c:h val="0.73235700872802068"/>
        </c:manualLayout>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0874870127126"/>
          <c:y val="0.12501605648793179"/>
          <c:w val="0.81542358146954319"/>
          <c:h val="0.73603278710690578"/>
        </c:manualLayout>
      </c:layout>
      <c:barChart>
        <c:barDir val="col"/>
        <c:grouping val="stacked"/>
        <c:varyColors val="0"/>
        <c:ser>
          <c:idx val="0"/>
          <c:order val="0"/>
          <c:tx>
            <c:strRef>
              <c:f>Sheet1!$B$1</c:f>
              <c:strCache>
                <c:ptCount val="1"/>
                <c:pt idx="0">
                  <c:v>生し尿</c:v>
                </c:pt>
              </c:strCache>
            </c:strRef>
          </c:tx>
          <c:spPr>
            <a:pattFill prst="pct5">
              <a:fgClr>
                <a:schemeClr val="bg1">
                  <a:lumMod val="65000"/>
                </a:schemeClr>
              </a:fgClr>
              <a:bgClr>
                <a:schemeClr val="bg1"/>
              </a:bgClr>
            </a:pattFill>
            <a:ln>
              <a:solidFill>
                <a:schemeClr val="accent1"/>
              </a:solidFill>
            </a:ln>
          </c:spPr>
          <c:invertIfNegative val="0"/>
          <c:dLbls>
            <c:dLbl>
              <c:idx val="0"/>
              <c:tx>
                <c:rich>
                  <a:bodyPr/>
                  <a:lstStyle/>
                  <a:p>
                    <a:r>
                      <a:rPr lang="en-US" altLang="en-US" smtClean="0"/>
                      <a:t>38.0</a:t>
                    </a:r>
                  </a:p>
                </c:rich>
              </c:tx>
              <c:showLegendKey val="0"/>
              <c:showVal val="1"/>
              <c:showCatName val="0"/>
              <c:showSerName val="0"/>
              <c:showPercent val="0"/>
              <c:showBubbleSize val="0"/>
            </c:dLbl>
            <c:spPr>
              <a:noFill/>
            </c:spPr>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General</c:formatCode>
                <c:ptCount val="5"/>
                <c:pt idx="0">
                  <c:v>38</c:v>
                </c:pt>
                <c:pt idx="1">
                  <c:v>35.5</c:v>
                </c:pt>
                <c:pt idx="2">
                  <c:v>33.9</c:v>
                </c:pt>
                <c:pt idx="3">
                  <c:v>31.7</c:v>
                </c:pt>
                <c:pt idx="4">
                  <c:v>30.2</c:v>
                </c:pt>
              </c:numCache>
            </c:numRef>
          </c:val>
        </c:ser>
        <c:ser>
          <c:idx val="1"/>
          <c:order val="1"/>
          <c:tx>
            <c:strRef>
              <c:f>Sheet1!$C$1</c:f>
              <c:strCache>
                <c:ptCount val="1"/>
                <c:pt idx="0">
                  <c:v>浄化槽汚泥</c:v>
                </c:pt>
              </c:strCache>
            </c:strRef>
          </c:tx>
          <c:spPr>
            <a:pattFill prst="dkVert">
              <a:fgClr>
                <a:schemeClr val="accent1">
                  <a:lumMod val="40000"/>
                  <a:lumOff val="60000"/>
                </a:schemeClr>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General</c:formatCode>
                <c:ptCount val="5"/>
                <c:pt idx="0">
                  <c:v>30.5</c:v>
                </c:pt>
                <c:pt idx="1">
                  <c:v>30.5</c:v>
                </c:pt>
                <c:pt idx="2">
                  <c:v>28.5</c:v>
                </c:pt>
                <c:pt idx="3">
                  <c:v>28.6</c:v>
                </c:pt>
                <c:pt idx="4">
                  <c:v>27.3</c:v>
                </c:pt>
              </c:numCache>
            </c:numRef>
          </c:val>
        </c:ser>
        <c:ser>
          <c:idx val="2"/>
          <c:order val="2"/>
          <c:tx>
            <c:strRef>
              <c:f>Sheet1!$D$1</c:f>
              <c:strCache>
                <c:ptCount val="1"/>
                <c:pt idx="0">
                  <c:v>自家処理量</c:v>
                </c:pt>
              </c:strCache>
            </c:strRef>
          </c:tx>
          <c:spPr>
            <a:solidFill>
              <a:schemeClr val="tx1">
                <a:lumMod val="50000"/>
                <a:lumOff val="50000"/>
              </a:schemeClr>
            </a:solidFill>
          </c:spPr>
          <c:invertIfNegative val="0"/>
          <c:dLbls>
            <c:dLbl>
              <c:idx val="0"/>
              <c:layout>
                <c:manualLayout>
                  <c:x val="4.8351352143658878E-3"/>
                  <c:y val="-4.7551349372758733E-2"/>
                </c:manualLayout>
              </c:layout>
              <c:showLegendKey val="0"/>
              <c:showVal val="1"/>
              <c:showCatName val="0"/>
              <c:showSerName val="0"/>
              <c:showPercent val="0"/>
              <c:showBubbleSize val="0"/>
            </c:dLbl>
            <c:dLbl>
              <c:idx val="1"/>
              <c:layout>
                <c:manualLayout>
                  <c:x val="-4.4321560791901799E-17"/>
                  <c:y val="-4.2174236797703706E-2"/>
                </c:manualLayout>
              </c:layout>
              <c:showLegendKey val="0"/>
              <c:showVal val="1"/>
              <c:showCatName val="0"/>
              <c:showSerName val="0"/>
              <c:showPercent val="0"/>
              <c:showBubbleSize val="0"/>
            </c:dLbl>
            <c:dLbl>
              <c:idx val="2"/>
              <c:layout>
                <c:manualLayout>
                  <c:x val="4.8659734783315506E-3"/>
                  <c:y val="-4.6984422550745801E-2"/>
                </c:manualLayout>
              </c:layout>
              <c:showLegendKey val="0"/>
              <c:showVal val="1"/>
              <c:showCatName val="0"/>
              <c:showSerName val="0"/>
              <c:showPercent val="0"/>
              <c:showBubbleSize val="0"/>
            </c:dLbl>
            <c:dLbl>
              <c:idx val="3"/>
              <c:layout>
                <c:manualLayout>
                  <c:x val="6.2057247239499482E-5"/>
                  <c:y val="-4.7173237190785845E-2"/>
                </c:manualLayout>
              </c:layout>
              <c:showLegendKey val="0"/>
              <c:showVal val="1"/>
              <c:showCatName val="0"/>
              <c:showSerName val="0"/>
              <c:showPercent val="0"/>
              <c:showBubbleSize val="0"/>
            </c:dLbl>
            <c:dLbl>
              <c:idx val="4"/>
              <c:layout>
                <c:manualLayout>
                  <c:x val="0"/>
                  <c:y val="-4.2174236797703706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General</c:formatCode>
                <c:ptCount val="5"/>
                <c:pt idx="0">
                  <c:v>0.04</c:v>
                </c:pt>
                <c:pt idx="1">
                  <c:v>0.02</c:v>
                </c:pt>
                <c:pt idx="2">
                  <c:v>0.04</c:v>
                </c:pt>
                <c:pt idx="3">
                  <c:v>7.0000000000000007E-2</c:v>
                </c:pt>
                <c:pt idx="4">
                  <c:v>0.02</c:v>
                </c:pt>
              </c:numCache>
            </c:numRef>
          </c:val>
        </c:ser>
        <c:ser>
          <c:idx val="3"/>
          <c:order val="3"/>
          <c:tx>
            <c:strRef>
              <c:f>Sheet1!$E$1</c:f>
              <c:strCache>
                <c:ptCount val="1"/>
                <c:pt idx="0">
                  <c:v>列1</c:v>
                </c:pt>
              </c:strCache>
            </c:strRef>
          </c:tx>
          <c:spPr>
            <a:noFill/>
          </c:spPr>
          <c:invertIfNegative val="0"/>
          <c:dLbls>
            <c:dLbl>
              <c:idx val="0"/>
              <c:layout>
                <c:manualLayout>
                  <c:x val="9.0295198330012597E-3"/>
                  <c:y val="0.11362053762433516"/>
                </c:manualLayout>
              </c:layout>
              <c:dLblPos val="ctr"/>
              <c:showLegendKey val="0"/>
              <c:showVal val="1"/>
              <c:showCatName val="0"/>
              <c:showSerName val="0"/>
              <c:showPercent val="0"/>
              <c:showBubbleSize val="0"/>
            </c:dLbl>
            <c:dLbl>
              <c:idx val="1"/>
              <c:layout>
                <c:manualLayout>
                  <c:x val="4.4321560791901799E-17"/>
                  <c:y val="8.5948327565875032E-2"/>
                </c:manualLayout>
              </c:layout>
              <c:dLblPos val="ctr"/>
              <c:showLegendKey val="0"/>
              <c:showVal val="1"/>
              <c:showCatName val="0"/>
              <c:showSerName val="0"/>
              <c:showPercent val="0"/>
              <c:showBubbleSize val="0"/>
            </c:dLbl>
            <c:dLbl>
              <c:idx val="2"/>
              <c:layout>
                <c:manualLayout>
                  <c:x val="-4.8351352143659104E-3"/>
                  <c:y val="5.4374753116407368E-2"/>
                </c:manualLayout>
              </c:layout>
              <c:dLblPos val="ctr"/>
              <c:showLegendKey val="0"/>
              <c:showVal val="1"/>
              <c:showCatName val="0"/>
              <c:showSerName val="0"/>
              <c:showPercent val="0"/>
              <c:showBubbleSize val="0"/>
            </c:dLbl>
            <c:dLbl>
              <c:idx val="3"/>
              <c:layout>
                <c:manualLayout>
                  <c:x val="8.8643121583803597E-17"/>
                  <c:y val="5.2889346894506188E-2"/>
                </c:manualLayout>
              </c:layout>
              <c:dLblPos val="ctr"/>
              <c:showLegendKey val="0"/>
              <c:showVal val="1"/>
              <c:showCatName val="0"/>
              <c:showSerName val="0"/>
              <c:showPercent val="0"/>
              <c:showBubbleSize val="0"/>
            </c:dLbl>
            <c:dLbl>
              <c:idx val="4"/>
              <c:layout>
                <c:manualLayout>
                  <c:x val="-9.6702704287318208E-3"/>
                  <c:y val="3.0135492613049746E-2"/>
                </c:manualLayout>
              </c:layout>
              <c:dLblPos val="ctr"/>
              <c:showLegendKey val="0"/>
              <c:showVal val="1"/>
              <c:showCatName val="0"/>
              <c:showSerName val="0"/>
              <c:showPercent val="0"/>
              <c:showBubbleSize val="0"/>
            </c:dLbl>
            <c:spPr>
              <a:noFill/>
            </c:spPr>
            <c:txPr>
              <a:bodyPr/>
              <a:lstStyle/>
              <a:p>
                <a:pPr>
                  <a:defRPr sz="1000"/>
                </a:pPr>
                <a:endParaRPr lang="ja-JP"/>
              </a:p>
            </c:txPr>
            <c:dLblPos val="inBase"/>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Sheet1!$E$2:$E$6</c:f>
              <c:numCache>
                <c:formatCode>0.0</c:formatCode>
                <c:ptCount val="5"/>
                <c:pt idx="0">
                  <c:v>68.540000000000006</c:v>
                </c:pt>
                <c:pt idx="1">
                  <c:v>66.02</c:v>
                </c:pt>
                <c:pt idx="2">
                  <c:v>62.44</c:v>
                </c:pt>
                <c:pt idx="3">
                  <c:v>60.37</c:v>
                </c:pt>
                <c:pt idx="4">
                  <c:v>57.52</c:v>
                </c:pt>
              </c:numCache>
            </c:numRef>
          </c:val>
        </c:ser>
        <c:dLbls>
          <c:showLegendKey val="0"/>
          <c:showVal val="1"/>
          <c:showCatName val="0"/>
          <c:showSerName val="0"/>
          <c:showPercent val="0"/>
          <c:showBubbleSize val="0"/>
        </c:dLbls>
        <c:gapWidth val="75"/>
        <c:overlap val="100"/>
        <c:axId val="7669248"/>
        <c:axId val="99835904"/>
      </c:barChart>
      <c:catAx>
        <c:axId val="7669248"/>
        <c:scaling>
          <c:orientation val="minMax"/>
        </c:scaling>
        <c:delete val="0"/>
        <c:axPos val="b"/>
        <c:majorTickMark val="none"/>
        <c:minorTickMark val="none"/>
        <c:tickLblPos val="nextTo"/>
        <c:txPr>
          <a:bodyPr/>
          <a:lstStyle/>
          <a:p>
            <a:pPr>
              <a:defRPr sz="1050"/>
            </a:pPr>
            <a:endParaRPr lang="ja-JP"/>
          </a:p>
        </c:txPr>
        <c:crossAx val="99835904"/>
        <c:crosses val="autoZero"/>
        <c:auto val="1"/>
        <c:lblAlgn val="ctr"/>
        <c:lblOffset val="100"/>
        <c:noMultiLvlLbl val="0"/>
      </c:catAx>
      <c:valAx>
        <c:axId val="99835904"/>
        <c:scaling>
          <c:orientation val="minMax"/>
          <c:max val="100"/>
        </c:scaling>
        <c:delete val="0"/>
        <c:axPos val="l"/>
        <c:numFmt formatCode="General" sourceLinked="1"/>
        <c:majorTickMark val="out"/>
        <c:minorTickMark val="none"/>
        <c:tickLblPos val="nextTo"/>
        <c:txPr>
          <a:bodyPr/>
          <a:lstStyle/>
          <a:p>
            <a:pPr>
              <a:defRPr sz="1050"/>
            </a:pPr>
            <a:endParaRPr lang="ja-JP"/>
          </a:p>
        </c:txPr>
        <c:crossAx val="7669248"/>
        <c:crosses val="autoZero"/>
        <c:crossBetween val="between"/>
      </c:valAx>
      <c:spPr>
        <a:ln>
          <a:solidFill>
            <a:schemeClr val="tx1"/>
          </a:solidFill>
        </a:ln>
      </c:spPr>
    </c:plotArea>
    <c:legend>
      <c:legendPos val="t"/>
      <c:legendEntry>
        <c:idx val="3"/>
        <c:delete val="1"/>
      </c:legendEntry>
      <c:layout>
        <c:manualLayout>
          <c:xMode val="edge"/>
          <c:yMode val="edge"/>
          <c:x val="0.14174370204602363"/>
          <c:y val="1.8398562111324339E-2"/>
          <c:w val="0.78572926973848767"/>
          <c:h val="9.6085404097132815E-2"/>
        </c:manualLayout>
      </c:layout>
      <c:overlay val="0"/>
      <c:spPr>
        <a:ln>
          <a:solidFill>
            <a:schemeClr val="tx1"/>
          </a:solidFill>
        </a:ln>
      </c:spPr>
      <c:txPr>
        <a:bodyPr/>
        <a:lstStyle/>
        <a:p>
          <a:pPr>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91878403562172E-2"/>
          <c:y val="0.15862752374000261"/>
          <c:w val="0.48862697262820587"/>
          <c:h val="0.70657044504002142"/>
        </c:manualLayout>
      </c:layout>
      <c:barChart>
        <c:barDir val="col"/>
        <c:grouping val="stacked"/>
        <c:varyColors val="0"/>
        <c:ser>
          <c:idx val="0"/>
          <c:order val="0"/>
          <c:tx>
            <c:strRef>
              <c:f>Sheet1!$B$1</c:f>
              <c:strCache>
                <c:ptCount val="1"/>
                <c:pt idx="0">
                  <c:v>生活系ごみ </c:v>
                </c:pt>
              </c:strCache>
            </c:strRef>
          </c:tx>
          <c:spPr>
            <a:pattFill prst="pct5">
              <a:fgClr>
                <a:schemeClr val="accent1"/>
              </a:fgClr>
              <a:bgClr>
                <a:schemeClr val="bg1"/>
              </a:bgClr>
            </a:pattFill>
            <a:ln>
              <a:solidFill>
                <a:schemeClr val="accent1"/>
              </a:solidFill>
            </a:ln>
          </c:spPr>
          <c:invertIfNegative val="0"/>
          <c:dLbls>
            <c:numFmt formatCode="#,##0_);[Red]\(#,##0\)" sourceLinked="0"/>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General</c:formatCode>
                <c:ptCount val="5"/>
                <c:pt idx="0">
                  <c:v>1999100</c:v>
                </c:pt>
                <c:pt idx="1">
                  <c:v>2005913</c:v>
                </c:pt>
                <c:pt idx="2">
                  <c:v>1985338</c:v>
                </c:pt>
                <c:pt idx="3">
                  <c:v>1943690</c:v>
                </c:pt>
                <c:pt idx="4">
                  <c:v>1894685</c:v>
                </c:pt>
              </c:numCache>
            </c:numRef>
          </c:val>
        </c:ser>
        <c:ser>
          <c:idx val="1"/>
          <c:order val="1"/>
          <c:tx>
            <c:strRef>
              <c:f>Sheet1!$C$1</c:f>
              <c:strCache>
                <c:ptCount val="1"/>
                <c:pt idx="0">
                  <c:v>事業系ごみ</c:v>
                </c:pt>
              </c:strCache>
            </c:strRef>
          </c:tx>
          <c:spPr>
            <a:solidFill>
              <a:schemeClr val="accent1">
                <a:lumMod val="20000"/>
                <a:lumOff val="80000"/>
              </a:schemeClr>
            </a:solidFill>
            <a:ln>
              <a:solidFill>
                <a:schemeClr val="tx2"/>
              </a:solidFill>
            </a:ln>
          </c:spPr>
          <c:invertIfNegative val="0"/>
          <c:dLbls>
            <c:numFmt formatCode="#,##0_);[Red]\(#,##0\)" sourceLinked="0"/>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General</c:formatCode>
                <c:ptCount val="5"/>
                <c:pt idx="0">
                  <c:v>1457217</c:v>
                </c:pt>
                <c:pt idx="1">
                  <c:v>1448700</c:v>
                </c:pt>
                <c:pt idx="2">
                  <c:v>1420946</c:v>
                </c:pt>
                <c:pt idx="3">
                  <c:v>1355892</c:v>
                </c:pt>
                <c:pt idx="4">
                  <c:v>1289851</c:v>
                </c:pt>
              </c:numCache>
            </c:numRef>
          </c:val>
        </c:ser>
        <c:dLbls>
          <c:showLegendKey val="0"/>
          <c:showVal val="1"/>
          <c:showCatName val="0"/>
          <c:showSerName val="0"/>
          <c:showPercent val="0"/>
          <c:showBubbleSize val="0"/>
        </c:dLbls>
        <c:gapWidth val="75"/>
        <c:overlap val="100"/>
        <c:axId val="7671296"/>
        <c:axId val="100035392"/>
      </c:barChart>
      <c:lineChart>
        <c:grouping val="standard"/>
        <c:varyColors val="0"/>
        <c:ser>
          <c:idx val="2"/>
          <c:order val="2"/>
          <c:tx>
            <c:strRef>
              <c:f>Sheet1!$D$1</c:f>
              <c:strCache>
                <c:ptCount val="1"/>
                <c:pt idx="0">
                  <c:v>１人１日当たりの排出量</c:v>
                </c:pt>
              </c:strCache>
            </c:strRef>
          </c:tx>
          <c:spPr>
            <a:ln w="12700">
              <a:solidFill>
                <a:schemeClr val="tx1"/>
              </a:solidFill>
            </a:ln>
          </c:spPr>
          <c:marker>
            <c:spPr>
              <a:ln w="12700">
                <a:solidFill>
                  <a:schemeClr val="tx1"/>
                </a:solidFill>
              </a:ln>
            </c:spPr>
          </c:marker>
          <c:dLbls>
            <c:dLbl>
              <c:idx val="0"/>
              <c:layout>
                <c:manualLayout>
                  <c:x val="-5.4997936776934354E-2"/>
                  <c:y val="-2.9252913142742802E-2"/>
                </c:manualLayout>
              </c:layout>
              <c:showLegendKey val="0"/>
              <c:showVal val="1"/>
              <c:showCatName val="0"/>
              <c:showSerName val="0"/>
              <c:showPercent val="0"/>
              <c:showBubbleSize val="0"/>
            </c:dLbl>
            <c:dLbl>
              <c:idx val="1"/>
              <c:layout>
                <c:manualLayout>
                  <c:x val="-6.2585627115699233E-2"/>
                  <c:y val="-3.5975652039504293E-2"/>
                </c:manualLayout>
              </c:layout>
              <c:showLegendKey val="0"/>
              <c:showVal val="1"/>
              <c:showCatName val="0"/>
              <c:showSerName val="0"/>
              <c:showPercent val="0"/>
              <c:showBubbleSize val="0"/>
            </c:dLbl>
            <c:dLbl>
              <c:idx val="2"/>
              <c:layout>
                <c:manualLayout>
                  <c:x val="-5.4054877031681388E-2"/>
                  <c:y val="-5.3914248553949454E-2"/>
                </c:manualLayout>
              </c:layout>
              <c:showLegendKey val="0"/>
              <c:showVal val="1"/>
              <c:showCatName val="0"/>
              <c:showSerName val="0"/>
              <c:showPercent val="0"/>
              <c:showBubbleSize val="0"/>
            </c:dLbl>
            <c:dLbl>
              <c:idx val="3"/>
              <c:layout>
                <c:manualLayout>
                  <c:x val="-4.2680842117424372E-2"/>
                  <c:y val="-6.2932776316479047E-2"/>
                </c:manualLayout>
              </c:layout>
              <c:showLegendKey val="0"/>
              <c:showVal val="1"/>
              <c:showCatName val="0"/>
              <c:showSerName val="0"/>
              <c:showPercent val="0"/>
              <c:showBubbleSize val="0"/>
            </c:dLbl>
            <c:dLbl>
              <c:idx val="4"/>
              <c:layout>
                <c:manualLayout>
                  <c:x val="-4.5524574744313762E-2"/>
                  <c:y val="-7.4115284914438584E-2"/>
                </c:manualLayout>
              </c:layout>
              <c:showLegendKey val="0"/>
              <c:showVal val="1"/>
              <c:showCatName val="0"/>
              <c:showSerName val="0"/>
              <c:showPercent val="0"/>
              <c:showBubbleSize val="0"/>
            </c:dLbl>
            <c:numFmt formatCode="#,##0_);[Red]\(#,##0\)" sourceLinked="0"/>
            <c:spPr>
              <a:ln>
                <a:noFill/>
              </a:ln>
            </c:spPr>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c:formatCode>
                <c:ptCount val="5"/>
                <c:pt idx="0">
                  <c:v>1089.7985041749596</c:v>
                </c:pt>
                <c:pt idx="1">
                  <c:v>1087.9013915227069</c:v>
                </c:pt>
                <c:pt idx="2">
                  <c:v>1051.2594938277959</c:v>
                </c:pt>
                <c:pt idx="3">
                  <c:v>1018.3569627531101</c:v>
                </c:pt>
                <c:pt idx="4">
                  <c:v>983.47514532545563</c:v>
                </c:pt>
              </c:numCache>
            </c:numRef>
          </c:val>
          <c:smooth val="0"/>
        </c:ser>
        <c:dLbls>
          <c:showLegendKey val="0"/>
          <c:showVal val="0"/>
          <c:showCatName val="0"/>
          <c:showSerName val="0"/>
          <c:showPercent val="0"/>
          <c:showBubbleSize val="0"/>
        </c:dLbls>
        <c:marker val="1"/>
        <c:smooth val="0"/>
        <c:axId val="33243136"/>
        <c:axId val="100035968"/>
      </c:lineChart>
      <c:catAx>
        <c:axId val="7671296"/>
        <c:scaling>
          <c:orientation val="minMax"/>
        </c:scaling>
        <c:delete val="0"/>
        <c:axPos val="b"/>
        <c:majorTickMark val="none"/>
        <c:minorTickMark val="none"/>
        <c:tickLblPos val="nextTo"/>
        <c:txPr>
          <a:bodyPr/>
          <a:lstStyle/>
          <a:p>
            <a:pPr>
              <a:defRPr sz="1050">
                <a:latin typeface="+mn-lt"/>
                <a:ea typeface="+mn-ea"/>
              </a:defRPr>
            </a:pPr>
            <a:endParaRPr lang="ja-JP"/>
          </a:p>
        </c:txPr>
        <c:crossAx val="100035392"/>
        <c:crosses val="autoZero"/>
        <c:auto val="1"/>
        <c:lblAlgn val="ctr"/>
        <c:lblOffset val="100"/>
        <c:noMultiLvlLbl val="0"/>
      </c:catAx>
      <c:valAx>
        <c:axId val="100035392"/>
        <c:scaling>
          <c:orientation val="minMax"/>
          <c:max val="4000000"/>
        </c:scaling>
        <c:delete val="0"/>
        <c:axPos val="l"/>
        <c:numFmt formatCode="General" sourceLinked="1"/>
        <c:majorTickMark val="out"/>
        <c:minorTickMark val="none"/>
        <c:tickLblPos val="nextTo"/>
        <c:txPr>
          <a:bodyPr/>
          <a:lstStyle/>
          <a:p>
            <a:pPr>
              <a:defRPr sz="1050">
                <a:latin typeface="+mn-lt"/>
              </a:defRPr>
            </a:pPr>
            <a:endParaRPr lang="ja-JP"/>
          </a:p>
        </c:txPr>
        <c:crossAx val="7671296"/>
        <c:crosses val="autoZero"/>
        <c:crossBetween val="between"/>
        <c:majorUnit val="1000000"/>
        <c:dispUnits>
          <c:builtInUnit val="tenThousands"/>
        </c:dispUnits>
      </c:valAx>
      <c:valAx>
        <c:axId val="100035968"/>
        <c:scaling>
          <c:orientation val="minMax"/>
          <c:max val="1200"/>
          <c:min val="0"/>
        </c:scaling>
        <c:delete val="0"/>
        <c:axPos val="r"/>
        <c:numFmt formatCode="#,##0_);[Red]\(#,##0\)" sourceLinked="0"/>
        <c:majorTickMark val="out"/>
        <c:minorTickMark val="none"/>
        <c:tickLblPos val="nextTo"/>
        <c:txPr>
          <a:bodyPr/>
          <a:lstStyle/>
          <a:p>
            <a:pPr>
              <a:defRPr sz="1050">
                <a:latin typeface="+mn-lt"/>
                <a:ea typeface="+mj-ea"/>
              </a:defRPr>
            </a:pPr>
            <a:endParaRPr lang="ja-JP"/>
          </a:p>
        </c:txPr>
        <c:crossAx val="33243136"/>
        <c:crosses val="max"/>
        <c:crossBetween val="between"/>
        <c:majorUnit val="400"/>
      </c:valAx>
      <c:catAx>
        <c:axId val="33243136"/>
        <c:scaling>
          <c:orientation val="minMax"/>
        </c:scaling>
        <c:delete val="1"/>
        <c:axPos val="b"/>
        <c:majorTickMark val="out"/>
        <c:minorTickMark val="none"/>
        <c:tickLblPos val="nextTo"/>
        <c:crossAx val="100035968"/>
        <c:crosses val="autoZero"/>
        <c:auto val="1"/>
        <c:lblAlgn val="ctr"/>
        <c:lblOffset val="100"/>
        <c:noMultiLvlLbl val="0"/>
      </c:catAx>
      <c:spPr>
        <a:ln>
          <a:solidFill>
            <a:schemeClr val="tx1"/>
          </a:solidFill>
        </a:ln>
      </c:spPr>
    </c:plotArea>
    <c:legend>
      <c:legendPos val="r"/>
      <c:layout>
        <c:manualLayout>
          <c:xMode val="edge"/>
          <c:yMode val="edge"/>
          <c:x val="0.76719544734101708"/>
          <c:y val="0.15475329108271801"/>
          <c:w val="0.17631119896881389"/>
          <c:h val="0.64414801857012371"/>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kumimoji="1" lang="ja-JP" altLang="en-US" sz="1100" kern="1200">
          <a:solidFill>
            <a:schemeClr val="tx1"/>
          </a:solidFill>
          <a:latin typeface="ＭＳ Ｐ明朝" panose="02020600040205080304" pitchFamily="18" charset="-128"/>
          <a:ea typeface="ＭＳ Ｐ明朝" panose="02020600040205080304" pitchFamily="18" charset="-128"/>
          <a:cs typeface="+mn-cs"/>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52917598914612E-2"/>
          <c:y val="4.6743026184179248E-2"/>
          <c:w val="0.46588216204922095"/>
          <c:h val="0.80021830676176775"/>
        </c:manualLayout>
      </c:layout>
      <c:barChart>
        <c:barDir val="col"/>
        <c:grouping val="stacked"/>
        <c:varyColors val="0"/>
        <c:ser>
          <c:idx val="0"/>
          <c:order val="0"/>
          <c:tx>
            <c:strRef>
              <c:f>Sheet1!$B$1</c:f>
              <c:strCache>
                <c:ptCount val="1"/>
                <c:pt idx="0">
                  <c:v>直接再生利用量</c:v>
                </c:pt>
              </c:strCache>
            </c:strRef>
          </c:tx>
          <c:spPr>
            <a:no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#,##0_);[Red]\(#,##0\)</c:formatCode>
                <c:ptCount val="5"/>
                <c:pt idx="0">
                  <c:v>20703</c:v>
                </c:pt>
                <c:pt idx="1">
                  <c:v>21441</c:v>
                </c:pt>
                <c:pt idx="2">
                  <c:v>22165</c:v>
                </c:pt>
                <c:pt idx="3">
                  <c:v>30704</c:v>
                </c:pt>
                <c:pt idx="4">
                  <c:v>38473</c:v>
                </c:pt>
              </c:numCache>
            </c:numRef>
          </c:val>
        </c:ser>
        <c:ser>
          <c:idx val="1"/>
          <c:order val="1"/>
          <c:tx>
            <c:strRef>
              <c:f>Sheet1!$C$1</c:f>
              <c:strCache>
                <c:ptCount val="1"/>
                <c:pt idx="0">
                  <c:v>中間処理後再生利用量</c:v>
                </c:pt>
              </c:strCache>
            </c:strRef>
          </c:tx>
          <c:spPr>
            <a:pattFill prst="divot">
              <a:fgClr>
                <a:schemeClr val="accent1"/>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#,##0_);[Red]\(#,##0\)</c:formatCode>
                <c:ptCount val="5"/>
                <c:pt idx="0">
                  <c:v>159325</c:v>
                </c:pt>
                <c:pt idx="1">
                  <c:v>160041</c:v>
                </c:pt>
                <c:pt idx="2">
                  <c:v>161679</c:v>
                </c:pt>
                <c:pt idx="3">
                  <c:v>176283</c:v>
                </c:pt>
                <c:pt idx="4">
                  <c:v>174242</c:v>
                </c:pt>
              </c:numCache>
            </c:numRef>
          </c:val>
        </c:ser>
        <c:ser>
          <c:idx val="2"/>
          <c:order val="2"/>
          <c:tx>
            <c:strRef>
              <c:f>Sheet1!$D$1</c:f>
              <c:strCache>
                <c:ptCount val="1"/>
                <c:pt idx="0">
                  <c:v>集団回収量</c:v>
                </c:pt>
              </c:strCache>
            </c:strRef>
          </c:tx>
          <c:spPr>
            <a:pattFill prst="narVert">
              <a:fgClr>
                <a:schemeClr val="accent1"/>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#,##0_);[Red]\(#,##0\)</c:formatCode>
                <c:ptCount val="5"/>
                <c:pt idx="0">
                  <c:v>241156</c:v>
                </c:pt>
                <c:pt idx="1">
                  <c:v>238429</c:v>
                </c:pt>
                <c:pt idx="2">
                  <c:v>233077</c:v>
                </c:pt>
                <c:pt idx="3">
                  <c:v>230022</c:v>
                </c:pt>
                <c:pt idx="4">
                  <c:v>226315</c:v>
                </c:pt>
              </c:numCache>
            </c:numRef>
          </c:val>
        </c:ser>
        <c:dLbls>
          <c:showLegendKey val="0"/>
          <c:showVal val="1"/>
          <c:showCatName val="0"/>
          <c:showSerName val="0"/>
          <c:showPercent val="0"/>
          <c:showBubbleSize val="0"/>
        </c:dLbls>
        <c:gapWidth val="75"/>
        <c:overlap val="100"/>
        <c:axId val="7668736"/>
        <c:axId val="100039424"/>
      </c:barChart>
      <c:lineChart>
        <c:grouping val="standard"/>
        <c:varyColors val="0"/>
        <c:ser>
          <c:idx val="3"/>
          <c:order val="3"/>
          <c:tx>
            <c:strRef>
              <c:f>Sheet1!$F$1</c:f>
              <c:strCache>
                <c:ptCount val="1"/>
                <c:pt idx="0">
                  <c:v>再生利用率</c:v>
                </c:pt>
              </c:strCache>
            </c:strRef>
          </c:tx>
          <c:dLbls>
            <c:dLbl>
              <c:idx val="0"/>
              <c:layout>
                <c:manualLayout>
                  <c:x val="-4.1965556521656733E-2"/>
                  <c:y val="-5.5829758800055786E-2"/>
                </c:manualLayout>
              </c:layout>
              <c:showLegendKey val="0"/>
              <c:showVal val="1"/>
              <c:showCatName val="0"/>
              <c:showSerName val="0"/>
              <c:showPercent val="0"/>
              <c:showBubbleSize val="0"/>
            </c:dLbl>
            <c:dLbl>
              <c:idx val="1"/>
              <c:layout>
                <c:manualLayout>
                  <c:x val="-5.0358667825988163E-2"/>
                  <c:y val="-5.5829758800055827E-2"/>
                </c:manualLayout>
              </c:layout>
              <c:showLegendKey val="0"/>
              <c:showVal val="1"/>
              <c:showCatName val="0"/>
              <c:showSerName val="0"/>
              <c:showPercent val="0"/>
              <c:showBubbleSize val="0"/>
            </c:dLbl>
            <c:dLbl>
              <c:idx val="2"/>
              <c:layout>
                <c:manualLayout>
                  <c:x val="-4.7561184349512946E-2"/>
                  <c:y val="-6.0482238700060482E-2"/>
                </c:manualLayout>
              </c:layout>
              <c:showLegendKey val="0"/>
              <c:showVal val="1"/>
              <c:showCatName val="0"/>
              <c:showSerName val="0"/>
              <c:showPercent val="0"/>
              <c:showBubbleSize val="0"/>
            </c:dLbl>
            <c:dLbl>
              <c:idx val="3"/>
              <c:layout>
                <c:manualLayout>
                  <c:x val="-4.7560964057877665E-2"/>
                  <c:y val="-5.1177278900051179E-2"/>
                </c:manualLayout>
              </c:layout>
              <c:showLegendKey val="0"/>
              <c:showVal val="1"/>
              <c:showCatName val="0"/>
              <c:showSerName val="0"/>
              <c:showPercent val="0"/>
              <c:showBubbleSize val="0"/>
            </c:dLbl>
            <c:dLbl>
              <c:idx val="4"/>
              <c:layout>
                <c:manualLayout>
                  <c:x val="-6.15497031900651E-2"/>
                  <c:y val="-6.0482238700060482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Sheet1!$F$2:$F$6</c:f>
              <c:numCache>
                <c:formatCode>#,##0.0;[Red]\-#,##0.0</c:formatCode>
                <c:ptCount val="5"/>
                <c:pt idx="0">
                  <c:v>12.2</c:v>
                </c:pt>
                <c:pt idx="1">
                  <c:v>12.1</c:v>
                </c:pt>
                <c:pt idx="2">
                  <c:v>12.2</c:v>
                </c:pt>
                <c:pt idx="3">
                  <c:v>13.2</c:v>
                </c:pt>
                <c:pt idx="4">
                  <c:v>13.7</c:v>
                </c:pt>
              </c:numCache>
            </c:numRef>
          </c:val>
          <c:smooth val="0"/>
        </c:ser>
        <c:dLbls>
          <c:showLegendKey val="0"/>
          <c:showVal val="0"/>
          <c:showCatName val="0"/>
          <c:showSerName val="0"/>
          <c:showPercent val="0"/>
          <c:showBubbleSize val="0"/>
        </c:dLbls>
        <c:marker val="1"/>
        <c:smooth val="0"/>
        <c:axId val="33243648"/>
        <c:axId val="100040000"/>
      </c:lineChart>
      <c:catAx>
        <c:axId val="7668736"/>
        <c:scaling>
          <c:orientation val="minMax"/>
        </c:scaling>
        <c:delete val="0"/>
        <c:axPos val="b"/>
        <c:majorTickMark val="none"/>
        <c:minorTickMark val="none"/>
        <c:tickLblPos val="nextTo"/>
        <c:txPr>
          <a:bodyPr/>
          <a:lstStyle/>
          <a:p>
            <a:pPr>
              <a:defRPr sz="1050"/>
            </a:pPr>
            <a:endParaRPr lang="ja-JP"/>
          </a:p>
        </c:txPr>
        <c:crossAx val="100039424"/>
        <c:crosses val="autoZero"/>
        <c:auto val="1"/>
        <c:lblAlgn val="ctr"/>
        <c:lblOffset val="100"/>
        <c:noMultiLvlLbl val="0"/>
      </c:catAx>
      <c:valAx>
        <c:axId val="100039424"/>
        <c:scaling>
          <c:orientation val="minMax"/>
          <c:max val="600000"/>
        </c:scaling>
        <c:delete val="0"/>
        <c:axPos val="l"/>
        <c:numFmt formatCode="#,##0_);[Red]\(#,##0\)" sourceLinked="1"/>
        <c:majorTickMark val="out"/>
        <c:minorTickMark val="none"/>
        <c:tickLblPos val="nextTo"/>
        <c:txPr>
          <a:bodyPr/>
          <a:lstStyle/>
          <a:p>
            <a:pPr>
              <a:defRPr sz="1050"/>
            </a:pPr>
            <a:endParaRPr lang="ja-JP"/>
          </a:p>
        </c:txPr>
        <c:crossAx val="7668736"/>
        <c:crosses val="autoZero"/>
        <c:crossBetween val="between"/>
        <c:dispUnits>
          <c:builtInUnit val="tenThousands"/>
        </c:dispUnits>
      </c:valAx>
      <c:valAx>
        <c:axId val="100040000"/>
        <c:scaling>
          <c:orientation val="minMax"/>
          <c:max val="16"/>
          <c:min val="0"/>
        </c:scaling>
        <c:delete val="0"/>
        <c:axPos val="r"/>
        <c:numFmt formatCode="#,##0_);[Red]\(#,##0\)" sourceLinked="0"/>
        <c:majorTickMark val="out"/>
        <c:minorTickMark val="none"/>
        <c:tickLblPos val="nextTo"/>
        <c:txPr>
          <a:bodyPr/>
          <a:lstStyle/>
          <a:p>
            <a:pPr>
              <a:defRPr sz="1050"/>
            </a:pPr>
            <a:endParaRPr lang="ja-JP"/>
          </a:p>
        </c:txPr>
        <c:crossAx val="33243648"/>
        <c:crosses val="max"/>
        <c:crossBetween val="between"/>
      </c:valAx>
      <c:catAx>
        <c:axId val="33243648"/>
        <c:scaling>
          <c:orientation val="minMax"/>
        </c:scaling>
        <c:delete val="1"/>
        <c:axPos val="b"/>
        <c:majorTickMark val="out"/>
        <c:minorTickMark val="none"/>
        <c:tickLblPos val="nextTo"/>
        <c:crossAx val="100040000"/>
        <c:crosses val="autoZero"/>
        <c:auto val="1"/>
        <c:lblAlgn val="ctr"/>
        <c:lblOffset val="100"/>
        <c:noMultiLvlLbl val="0"/>
      </c:catAx>
      <c:spPr>
        <a:ln>
          <a:solidFill>
            <a:schemeClr val="tx1"/>
          </a:solidFill>
        </a:ln>
      </c:spPr>
    </c:plotArea>
    <c:legend>
      <c:legendPos val="r"/>
      <c:layout>
        <c:manualLayout>
          <c:xMode val="edge"/>
          <c:yMode val="edge"/>
          <c:x val="0.67457638252915852"/>
          <c:y val="0.12926436018663445"/>
          <c:w val="0.19824653678914664"/>
          <c:h val="0.80710111358267689"/>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1177925550154"/>
          <c:y val="0.17589798749626345"/>
          <c:w val="0.47546083683117102"/>
          <c:h val="0.57274343834870955"/>
        </c:manualLayout>
      </c:layout>
      <c:barChart>
        <c:barDir val="col"/>
        <c:grouping val="stacked"/>
        <c:varyColors val="0"/>
        <c:ser>
          <c:idx val="0"/>
          <c:order val="0"/>
          <c:tx>
            <c:strRef>
              <c:f>Sheet1!$B$1</c:f>
              <c:strCache>
                <c:ptCount val="1"/>
                <c:pt idx="0">
                  <c:v>焼却残さ量</c:v>
                </c:pt>
              </c:strCache>
            </c:strRef>
          </c:tx>
          <c:spPr>
            <a:pattFill prst="wdUpDiag">
              <a:fgClr>
                <a:schemeClr val="bg1">
                  <a:lumMod val="65000"/>
                </a:schemeClr>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#,##0</c:formatCode>
                <c:ptCount val="5"/>
                <c:pt idx="0">
                  <c:v>482857</c:v>
                </c:pt>
                <c:pt idx="1">
                  <c:v>475804</c:v>
                </c:pt>
                <c:pt idx="2">
                  <c:v>458723</c:v>
                </c:pt>
                <c:pt idx="3">
                  <c:v>415893</c:v>
                </c:pt>
                <c:pt idx="4">
                  <c:v>383026</c:v>
                </c:pt>
              </c:numCache>
            </c:numRef>
          </c:val>
        </c:ser>
        <c:ser>
          <c:idx val="1"/>
          <c:order val="1"/>
          <c:tx>
            <c:strRef>
              <c:f>Sheet1!$C$1</c:f>
              <c:strCache>
                <c:ptCount val="1"/>
                <c:pt idx="0">
                  <c:v>直接最終処分量+処理残さ量</c:v>
                </c:pt>
              </c:strCache>
            </c:strRef>
          </c:tx>
          <c:spPr>
            <a:solidFill>
              <a:schemeClr val="bg1">
                <a:lumMod val="65000"/>
              </a:schemeClr>
            </a:solidFill>
            <a:ln>
              <a:solidFill>
                <a:schemeClr val="accent1"/>
              </a:solidFill>
            </a:ln>
          </c:spPr>
          <c:invertIfNegative val="0"/>
          <c:dLbls>
            <c:dLbl>
              <c:idx val="0"/>
              <c:layout>
                <c:manualLayout>
                  <c:x val="0"/>
                  <c:y val="-6.6766861776736547E-2"/>
                </c:manualLayout>
              </c:layout>
              <c:dLblPos val="ctr"/>
              <c:showLegendKey val="0"/>
              <c:showVal val="1"/>
              <c:showCatName val="0"/>
              <c:showSerName val="0"/>
              <c:showPercent val="0"/>
              <c:showBubbleSize val="0"/>
            </c:dLbl>
            <c:dLbl>
              <c:idx val="1"/>
              <c:layout>
                <c:manualLayout>
                  <c:x val="5.1672635606475367E-17"/>
                  <c:y val="-5.9638658875890031E-2"/>
                </c:manualLayout>
              </c:layout>
              <c:dLblPos val="ctr"/>
              <c:showLegendKey val="0"/>
              <c:showVal val="1"/>
              <c:showCatName val="0"/>
              <c:showSerName val="0"/>
              <c:showPercent val="0"/>
              <c:showBubbleSize val="0"/>
            </c:dLbl>
            <c:dLbl>
              <c:idx val="2"/>
              <c:layout>
                <c:manualLayout>
                  <c:x val="-2.8185399563548496E-3"/>
                  <c:y val="-6.9079056624502144E-2"/>
                </c:manualLayout>
              </c:layout>
              <c:dLblPos val="ctr"/>
              <c:showLegendKey val="0"/>
              <c:showVal val="1"/>
              <c:showCatName val="0"/>
              <c:showSerName val="0"/>
              <c:showPercent val="0"/>
              <c:showBubbleSize val="0"/>
            </c:dLbl>
            <c:dLbl>
              <c:idx val="3"/>
              <c:layout>
                <c:manualLayout>
                  <c:x val="0"/>
                  <c:y val="-6.0667649455931574E-2"/>
                </c:manualLayout>
              </c:layout>
              <c:dLblPos val="ctr"/>
              <c:showLegendKey val="0"/>
              <c:showVal val="1"/>
              <c:showCatName val="0"/>
              <c:showSerName val="0"/>
              <c:showPercent val="0"/>
              <c:showBubbleSize val="0"/>
            </c:dLbl>
            <c:dLbl>
              <c:idx val="4"/>
              <c:layout>
                <c:manualLayout>
                  <c:x val="0"/>
                  <c:y val="-6.1216316686382069E-2"/>
                </c:manualLayout>
              </c:layout>
              <c:dLblPos val="ctr"/>
              <c:showLegendKey val="0"/>
              <c:showVal val="1"/>
              <c:showCatName val="0"/>
              <c:showSerName val="0"/>
              <c:showPercent val="0"/>
              <c:showBubbleSize val="0"/>
            </c:dLbl>
            <c:txPr>
              <a:bodyPr/>
              <a:lstStyle/>
              <a:p>
                <a:pPr>
                  <a:defRPr sz="1050"/>
                </a:pPr>
                <a:endParaRPr lang="ja-JP"/>
              </a:p>
            </c:txPr>
            <c:dLblPos val="inBase"/>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#,##0</c:formatCode>
                <c:ptCount val="5"/>
                <c:pt idx="0">
                  <c:v>15392</c:v>
                </c:pt>
                <c:pt idx="1">
                  <c:v>12644</c:v>
                </c:pt>
                <c:pt idx="2">
                  <c:v>8933</c:v>
                </c:pt>
                <c:pt idx="3">
                  <c:v>9769</c:v>
                </c:pt>
                <c:pt idx="4">
                  <c:v>8236</c:v>
                </c:pt>
              </c:numCache>
            </c:numRef>
          </c:val>
        </c:ser>
        <c:ser>
          <c:idx val="2"/>
          <c:order val="2"/>
          <c:tx>
            <c:strRef>
              <c:f>Sheet1!$D$1</c:f>
              <c:strCache>
                <c:ptCount val="1"/>
                <c:pt idx="0">
                  <c:v>列1</c:v>
                </c:pt>
              </c:strCache>
            </c:strRef>
          </c:tx>
          <c:spPr>
            <a:noFill/>
          </c:spPr>
          <c:invertIfNegative val="0"/>
          <c:dLbls>
            <c:dLbl>
              <c:idx val="0"/>
              <c:layout>
                <c:manualLayout>
                  <c:x val="0"/>
                  <c:y val="1.6223687605869144E-2"/>
                </c:manualLayout>
              </c:layout>
              <c:showLegendKey val="0"/>
              <c:showVal val="1"/>
              <c:showCatName val="0"/>
              <c:showSerName val="0"/>
              <c:showPercent val="0"/>
              <c:showBubbleSize val="0"/>
            </c:dLbl>
            <c:dLbl>
              <c:idx val="1"/>
              <c:layout>
                <c:manualLayout>
                  <c:x val="-5.1672635606475367E-17"/>
                  <c:y val="8.1118438029345718E-3"/>
                </c:manualLayout>
              </c:layout>
              <c:showLegendKey val="0"/>
              <c:showVal val="1"/>
              <c:showCatName val="0"/>
              <c:showSerName val="0"/>
              <c:showPercent val="0"/>
              <c:showBubbleSize val="0"/>
            </c:dLbl>
            <c:dLbl>
              <c:idx val="3"/>
              <c:layout>
                <c:manualLayout>
                  <c:x val="0"/>
                  <c:y val="-2.4335531408803714E-2"/>
                </c:manualLayout>
              </c:layout>
              <c:showLegendKey val="0"/>
              <c:showVal val="1"/>
              <c:showCatName val="0"/>
              <c:showSerName val="0"/>
              <c:showPercent val="0"/>
              <c:showBubbleSize val="0"/>
            </c:dLbl>
            <c:dLbl>
              <c:idx val="4"/>
              <c:layout>
                <c:manualLayout>
                  <c:x val="0"/>
                  <c:y val="-4.0559219014672895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#,##0_);[Red]\(#,##0\)</c:formatCode>
                <c:ptCount val="5"/>
                <c:pt idx="0">
                  <c:v>498249</c:v>
                </c:pt>
                <c:pt idx="1">
                  <c:v>488448</c:v>
                </c:pt>
                <c:pt idx="2">
                  <c:v>467656</c:v>
                </c:pt>
                <c:pt idx="3">
                  <c:v>425662</c:v>
                </c:pt>
                <c:pt idx="4">
                  <c:v>391262</c:v>
                </c:pt>
              </c:numCache>
            </c:numRef>
          </c:val>
        </c:ser>
        <c:dLbls>
          <c:showLegendKey val="0"/>
          <c:showVal val="1"/>
          <c:showCatName val="0"/>
          <c:showSerName val="0"/>
          <c:showPercent val="0"/>
          <c:showBubbleSize val="0"/>
        </c:dLbls>
        <c:gapWidth val="75"/>
        <c:overlap val="100"/>
        <c:axId val="33245184"/>
        <c:axId val="132750656"/>
      </c:barChart>
      <c:catAx>
        <c:axId val="33245184"/>
        <c:scaling>
          <c:orientation val="minMax"/>
        </c:scaling>
        <c:delete val="0"/>
        <c:axPos val="b"/>
        <c:majorTickMark val="none"/>
        <c:minorTickMark val="none"/>
        <c:tickLblPos val="nextTo"/>
        <c:txPr>
          <a:bodyPr/>
          <a:lstStyle/>
          <a:p>
            <a:pPr>
              <a:defRPr sz="1050"/>
            </a:pPr>
            <a:endParaRPr lang="ja-JP"/>
          </a:p>
        </c:txPr>
        <c:crossAx val="132750656"/>
        <c:crosses val="autoZero"/>
        <c:auto val="1"/>
        <c:lblAlgn val="ctr"/>
        <c:lblOffset val="100"/>
        <c:noMultiLvlLbl val="0"/>
      </c:catAx>
      <c:valAx>
        <c:axId val="132750656"/>
        <c:scaling>
          <c:orientation val="minMax"/>
          <c:max val="800000"/>
        </c:scaling>
        <c:delete val="0"/>
        <c:axPos val="l"/>
        <c:numFmt formatCode="#,##0" sourceLinked="1"/>
        <c:majorTickMark val="out"/>
        <c:minorTickMark val="none"/>
        <c:tickLblPos val="nextTo"/>
        <c:txPr>
          <a:bodyPr/>
          <a:lstStyle/>
          <a:p>
            <a:pPr>
              <a:defRPr sz="1050"/>
            </a:pPr>
            <a:endParaRPr lang="ja-JP"/>
          </a:p>
        </c:txPr>
        <c:crossAx val="33245184"/>
        <c:crosses val="autoZero"/>
        <c:crossBetween val="between"/>
        <c:dispUnits>
          <c:builtInUnit val="tenThousands"/>
        </c:dispUnits>
      </c:valAx>
      <c:spPr>
        <a:ln>
          <a:solidFill>
            <a:schemeClr val="tx1"/>
          </a:solidFill>
        </a:ln>
      </c:spPr>
    </c:plotArea>
    <c:legend>
      <c:legendPos val="r"/>
      <c:legendEntry>
        <c:idx val="0"/>
        <c:delete val="1"/>
      </c:legendEntry>
      <c:layout>
        <c:manualLayout>
          <c:xMode val="edge"/>
          <c:yMode val="edge"/>
          <c:x val="0.73287698138365454"/>
          <c:y val="0.17822487308477453"/>
          <c:w val="0.2051151395765399"/>
          <c:h val="0.65163782597476261"/>
        </c:manualLayout>
      </c:layout>
      <c:overlay val="0"/>
      <c:spPr>
        <a:ln>
          <a:solidFill>
            <a:schemeClr val="tx1"/>
          </a:solidFill>
        </a:ln>
      </c:spPr>
      <c:txPr>
        <a:bodyPr/>
        <a:lstStyle/>
        <a:p>
          <a:pPr>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52060849739566E-2"/>
          <c:y val="0.13560536446547627"/>
          <c:w val="0.75072637149662758"/>
          <c:h val="0.69739771609461088"/>
        </c:manualLayout>
      </c:layout>
      <c:lineChart>
        <c:grouping val="standard"/>
        <c:varyColors val="0"/>
        <c:ser>
          <c:idx val="0"/>
          <c:order val="0"/>
          <c:tx>
            <c:strRef>
              <c:f>Sheet1!$B$1</c:f>
              <c:strCache>
                <c:ptCount val="1"/>
                <c:pt idx="0">
                  <c:v>再生利用率</c:v>
                </c:pt>
              </c:strCache>
            </c:strRef>
          </c:tx>
          <c:dLbls>
            <c:txPr>
              <a:bodyPr/>
              <a:lstStyle/>
              <a:p>
                <a:pPr>
                  <a:defRPr sz="100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Sheet1!$B$2:$B$6</c:f>
              <c:numCache>
                <c:formatCode>General</c:formatCode>
                <c:ptCount val="5"/>
                <c:pt idx="0">
                  <c:v>19.2</c:v>
                </c:pt>
                <c:pt idx="1">
                  <c:v>26.3</c:v>
                </c:pt>
                <c:pt idx="2">
                  <c:v>31.5</c:v>
                </c:pt>
                <c:pt idx="3">
                  <c:v>31.5</c:v>
                </c:pt>
                <c:pt idx="4">
                  <c:v>31.8</c:v>
                </c:pt>
              </c:numCache>
            </c:numRef>
          </c:val>
          <c:smooth val="0"/>
        </c:ser>
        <c:ser>
          <c:idx val="1"/>
          <c:order val="1"/>
          <c:tx>
            <c:strRef>
              <c:f>Sheet1!$C$1</c:f>
              <c:strCache>
                <c:ptCount val="1"/>
                <c:pt idx="0">
                  <c:v>減量化率</c:v>
                </c:pt>
              </c:strCache>
            </c:strRef>
          </c:tx>
          <c:marker>
            <c:symbol val="square"/>
            <c:size val="6"/>
          </c:marker>
          <c:dLbls>
            <c:txPr>
              <a:bodyPr/>
              <a:lstStyle/>
              <a:p>
                <a:pPr>
                  <a:defRPr sz="105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Sheet1!$C$2:$C$6</c:f>
              <c:numCache>
                <c:formatCode>General</c:formatCode>
                <c:ptCount val="5"/>
                <c:pt idx="0">
                  <c:v>62.5</c:v>
                </c:pt>
                <c:pt idx="1">
                  <c:v>65.400000000000006</c:v>
                </c:pt>
                <c:pt idx="2">
                  <c:v>64.599999999999994</c:v>
                </c:pt>
                <c:pt idx="3">
                  <c:v>65.3</c:v>
                </c:pt>
                <c:pt idx="4">
                  <c:v>65.7</c:v>
                </c:pt>
              </c:numCache>
            </c:numRef>
          </c:val>
          <c:smooth val="0"/>
        </c:ser>
        <c:ser>
          <c:idx val="2"/>
          <c:order val="2"/>
          <c:tx>
            <c:strRef>
              <c:f>Sheet1!$D$1</c:f>
              <c:strCache>
                <c:ptCount val="1"/>
                <c:pt idx="0">
                  <c:v>最終処分率</c:v>
                </c:pt>
              </c:strCache>
            </c:strRef>
          </c:tx>
          <c:dLbls>
            <c:dLbl>
              <c:idx val="0"/>
              <c:layout>
                <c:manualLayout>
                  <c:x val="-6.1202070491563856E-2"/>
                  <c:y val="7.6456384369699593E-2"/>
                </c:manualLayout>
              </c:layout>
              <c:dLblPos val="r"/>
              <c:showLegendKey val="0"/>
              <c:showVal val="1"/>
              <c:showCatName val="0"/>
              <c:showSerName val="0"/>
              <c:showPercent val="0"/>
              <c:showBubbleSize val="0"/>
            </c:dLbl>
            <c:dLbl>
              <c:idx val="1"/>
              <c:layout>
                <c:manualLayout>
                  <c:x val="-5.0031239510628274E-2"/>
                  <c:y val="-4.564319341950266E-2"/>
                </c:manualLayout>
              </c:layout>
              <c:dLblPos val="r"/>
              <c:showLegendKey val="0"/>
              <c:showVal val="1"/>
              <c:showCatName val="0"/>
              <c:showSerName val="0"/>
              <c:showPercent val="0"/>
              <c:showBubbleSize val="0"/>
            </c:dLbl>
            <c:dLbl>
              <c:idx val="2"/>
              <c:layout>
                <c:manualLayout>
                  <c:x val="-5.0031239510628336E-2"/>
                  <c:y val="-5.8495221286224919E-2"/>
                </c:manualLayout>
              </c:layout>
              <c:dLblPos val="r"/>
              <c:showLegendKey val="0"/>
              <c:showVal val="1"/>
              <c:showCatName val="0"/>
              <c:showSerName val="0"/>
              <c:showPercent val="0"/>
              <c:showBubbleSize val="0"/>
            </c:dLbl>
            <c:dLbl>
              <c:idx val="3"/>
              <c:layout>
                <c:manualLayout>
                  <c:x val="-5.0031239510628274E-2"/>
                  <c:y val="-5.8495221286224919E-2"/>
                </c:manualLayout>
              </c:layout>
              <c:dLblPos val="r"/>
              <c:showLegendKey val="0"/>
              <c:showVal val="1"/>
              <c:showCatName val="0"/>
              <c:showSerName val="0"/>
              <c:showPercent val="0"/>
              <c:showBubbleSize val="0"/>
            </c:dLbl>
            <c:dLbl>
              <c:idx val="4"/>
              <c:layout>
                <c:manualLayout>
                  <c:x val="-5.3191269657813525E-2"/>
                  <c:y val="-4.5642687414232108E-2"/>
                </c:manualLayout>
              </c:layout>
              <c:dLblPos val="r"/>
              <c:showLegendKey val="0"/>
              <c:showVal val="1"/>
              <c:showCatName val="0"/>
              <c:showSerName val="0"/>
              <c:showPercent val="0"/>
              <c:showBubbleSize val="0"/>
            </c:dLbl>
            <c:txPr>
              <a:bodyPr/>
              <a:lstStyle/>
              <a:p>
                <a:pPr>
                  <a:defRPr sz="100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Sheet1!$D$2:$D$6</c:f>
              <c:numCache>
                <c:formatCode>General</c:formatCode>
                <c:ptCount val="5"/>
                <c:pt idx="0">
                  <c:v>18.3</c:v>
                </c:pt>
                <c:pt idx="1">
                  <c:v>8.3000000000000007</c:v>
                </c:pt>
                <c:pt idx="2">
                  <c:v>3.9</c:v>
                </c:pt>
                <c:pt idx="3">
                  <c:v>3.2</c:v>
                </c:pt>
                <c:pt idx="4">
                  <c:v>2.5</c:v>
                </c:pt>
              </c:numCache>
            </c:numRef>
          </c:val>
          <c:smooth val="0"/>
        </c:ser>
        <c:dLbls>
          <c:showLegendKey val="0"/>
          <c:showVal val="0"/>
          <c:showCatName val="0"/>
          <c:showSerName val="0"/>
          <c:showPercent val="0"/>
          <c:showBubbleSize val="0"/>
        </c:dLbls>
        <c:marker val="1"/>
        <c:smooth val="0"/>
        <c:axId val="128244736"/>
        <c:axId val="129315328"/>
      </c:lineChart>
      <c:catAx>
        <c:axId val="128244736"/>
        <c:scaling>
          <c:orientation val="minMax"/>
        </c:scaling>
        <c:delete val="0"/>
        <c:axPos val="b"/>
        <c:majorTickMark val="out"/>
        <c:minorTickMark val="none"/>
        <c:tickLblPos val="nextTo"/>
        <c:txPr>
          <a:bodyPr/>
          <a:lstStyle/>
          <a:p>
            <a:pPr>
              <a:defRPr sz="1050"/>
            </a:pPr>
            <a:endParaRPr lang="ja-JP"/>
          </a:p>
        </c:txPr>
        <c:crossAx val="129315328"/>
        <c:crosses val="autoZero"/>
        <c:auto val="1"/>
        <c:lblAlgn val="ctr"/>
        <c:lblOffset val="100"/>
        <c:noMultiLvlLbl val="0"/>
      </c:catAx>
      <c:valAx>
        <c:axId val="129315328"/>
        <c:scaling>
          <c:orientation val="minMax"/>
          <c:max val="100"/>
        </c:scaling>
        <c:delete val="0"/>
        <c:axPos val="l"/>
        <c:majorGridlines/>
        <c:numFmt formatCode="General" sourceLinked="1"/>
        <c:majorTickMark val="out"/>
        <c:minorTickMark val="none"/>
        <c:tickLblPos val="nextTo"/>
        <c:spPr>
          <a:ln>
            <a:solidFill>
              <a:schemeClr val="tx1"/>
            </a:solidFill>
          </a:ln>
        </c:spPr>
        <c:txPr>
          <a:bodyPr/>
          <a:lstStyle/>
          <a:p>
            <a:pPr>
              <a:defRPr sz="1050"/>
            </a:pPr>
            <a:endParaRPr lang="ja-JP"/>
          </a:p>
        </c:txPr>
        <c:crossAx val="128244736"/>
        <c:crosses val="autoZero"/>
        <c:crossBetween val="between"/>
        <c:majorUnit val="20"/>
      </c:valAx>
      <c:spPr>
        <a:ln>
          <a:solidFill>
            <a:schemeClr val="tx1"/>
          </a:solidFill>
        </a:ln>
      </c:spPr>
    </c:plotArea>
    <c:legend>
      <c:legendPos val="t"/>
      <c:layout>
        <c:manualLayout>
          <c:xMode val="edge"/>
          <c:yMode val="edge"/>
          <c:x val="9.1091974543593357E-2"/>
          <c:y val="3.4226900937978436E-2"/>
          <c:w val="0.69773465649850241"/>
          <c:h val="8.1403597899875738E-2"/>
        </c:manualLayout>
      </c:layout>
      <c:overlay val="0"/>
      <c:spPr>
        <a:solidFill>
          <a:schemeClr val="bg1"/>
        </a:solidFill>
        <a:ln>
          <a:solidFill>
            <a:schemeClr val="tx1"/>
          </a:solidFill>
        </a:ln>
      </c:spPr>
      <c:txPr>
        <a:bodyPr/>
        <a:lstStyle/>
        <a:p>
          <a:pPr>
            <a:lnSpc>
              <a:spcPts val="900"/>
            </a:lnSpc>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87950770021158"/>
          <c:y val="6.5915711906037122E-2"/>
          <c:w val="0.79377249269976557"/>
          <c:h val="0.82662231710693401"/>
        </c:manualLayout>
      </c:layout>
      <c:barChart>
        <c:barDir val="col"/>
        <c:grouping val="stacked"/>
        <c:varyColors val="0"/>
        <c:ser>
          <c:idx val="0"/>
          <c:order val="0"/>
          <c:tx>
            <c:strRef>
              <c:f>データ!$I$19</c:f>
              <c:strCache>
                <c:ptCount val="1"/>
                <c:pt idx="0">
                  <c:v>再生利用量</c:v>
                </c:pt>
              </c:strCache>
            </c:strRef>
          </c:tx>
          <c:spPr>
            <a:pattFill prst="ltUpDiag">
              <a:fgClr>
                <a:schemeClr val="bg1">
                  <a:lumMod val="50000"/>
                </a:schemeClr>
              </a:fgClr>
              <a:bgClr>
                <a:schemeClr val="bg1"/>
              </a:bgClr>
            </a:pattFill>
            <a:ln>
              <a:solidFill>
                <a:schemeClr val="tx1"/>
              </a:solidFill>
            </a:ln>
          </c:spPr>
          <c:invertIfNegative val="0"/>
          <c:dPt>
            <c:idx val="0"/>
            <c:invertIfNegative val="0"/>
            <c:bubble3D val="0"/>
          </c:dPt>
          <c:dLbls>
            <c:spPr>
              <a:solidFill>
                <a:schemeClr val="bg1"/>
              </a:solid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データ!$I$20:$I$24</c:f>
              <c:numCache>
                <c:formatCode>#,##0</c:formatCode>
                <c:ptCount val="5"/>
                <c:pt idx="0">
                  <c:v>349</c:v>
                </c:pt>
                <c:pt idx="1">
                  <c:v>464</c:v>
                </c:pt>
                <c:pt idx="2">
                  <c:v>545</c:v>
                </c:pt>
                <c:pt idx="3">
                  <c:v>457</c:v>
                </c:pt>
                <c:pt idx="4">
                  <c:v>482</c:v>
                </c:pt>
              </c:numCache>
            </c:numRef>
          </c:val>
        </c:ser>
        <c:ser>
          <c:idx val="1"/>
          <c:order val="1"/>
          <c:tx>
            <c:strRef>
              <c:f>データ!$J$19</c:f>
              <c:strCache>
                <c:ptCount val="1"/>
                <c:pt idx="0">
                  <c:v>減量化量</c:v>
                </c:pt>
              </c:strCache>
            </c:strRef>
          </c:tx>
          <c:spPr>
            <a:noFill/>
            <a:ln>
              <a:solidFill>
                <a:schemeClr val="tx1"/>
              </a:solidFill>
            </a:ln>
          </c:spPr>
          <c:invertIfNegative val="0"/>
          <c:dLbls>
            <c:numFmt formatCode="#,##0_);[Red]\(#,##0\)" sourceLinked="0"/>
            <c:spPr>
              <a:no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データ!$J$20:$J$24</c:f>
              <c:numCache>
                <c:formatCode>General</c:formatCode>
                <c:ptCount val="5"/>
                <c:pt idx="0">
                  <c:v>1131</c:v>
                </c:pt>
                <c:pt idx="1">
                  <c:v>1157</c:v>
                </c:pt>
                <c:pt idx="2">
                  <c:v>1115</c:v>
                </c:pt>
                <c:pt idx="3">
                  <c:v>946</c:v>
                </c:pt>
                <c:pt idx="4">
                  <c:v>998</c:v>
                </c:pt>
              </c:numCache>
            </c:numRef>
          </c:val>
        </c:ser>
        <c:ser>
          <c:idx val="2"/>
          <c:order val="2"/>
          <c:tx>
            <c:strRef>
              <c:f>データ!$K$19</c:f>
              <c:strCache>
                <c:ptCount val="1"/>
                <c:pt idx="0">
                  <c:v>最終処分量</c:v>
                </c:pt>
              </c:strCache>
            </c:strRef>
          </c:tx>
          <c:spPr>
            <a:solidFill>
              <a:schemeClr val="bg1">
                <a:lumMod val="65000"/>
              </a:schemeClr>
            </a:solidFill>
            <a:ln>
              <a:solidFill>
                <a:schemeClr val="tx1"/>
              </a:solidFill>
            </a:ln>
          </c:spPr>
          <c:invertIfNegative val="0"/>
          <c:dLbls>
            <c:spPr>
              <a:solidFill>
                <a:schemeClr val="bg1"/>
              </a:solid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データ!$K$20:$K$24</c:f>
              <c:numCache>
                <c:formatCode>General</c:formatCode>
                <c:ptCount val="5"/>
                <c:pt idx="0">
                  <c:v>343</c:v>
                </c:pt>
                <c:pt idx="1">
                  <c:v>147</c:v>
                </c:pt>
                <c:pt idx="2">
                  <c:v>67</c:v>
                </c:pt>
                <c:pt idx="3">
                  <c:v>47</c:v>
                </c:pt>
                <c:pt idx="4">
                  <c:v>38</c:v>
                </c:pt>
              </c:numCache>
            </c:numRef>
          </c:val>
        </c:ser>
        <c:dLbls>
          <c:showLegendKey val="0"/>
          <c:showVal val="0"/>
          <c:showCatName val="0"/>
          <c:showSerName val="0"/>
          <c:showPercent val="0"/>
          <c:showBubbleSize val="0"/>
        </c:dLbls>
        <c:gapWidth val="100"/>
        <c:overlap val="100"/>
        <c:serLines/>
        <c:axId val="102397440"/>
        <c:axId val="129317056"/>
      </c:barChart>
      <c:catAx>
        <c:axId val="102397440"/>
        <c:scaling>
          <c:orientation val="minMax"/>
        </c:scaling>
        <c:delete val="0"/>
        <c:axPos val="b"/>
        <c:title>
          <c:tx>
            <c:rich>
              <a:bodyPr/>
              <a:lstStyle/>
              <a:p>
                <a:pPr>
                  <a:defRPr/>
                </a:pPr>
                <a:r>
                  <a:rPr lang="ja-JP" dirty="0" smtClean="0"/>
                  <a:t>年度</a:t>
                </a:r>
                <a:endParaRPr lang="ja-JP" dirty="0"/>
              </a:p>
            </c:rich>
          </c:tx>
          <c:layout>
            <c:manualLayout>
              <c:xMode val="edge"/>
              <c:yMode val="edge"/>
              <c:x val="0.91701778423498281"/>
              <c:y val="0.92366456727031976"/>
            </c:manualLayout>
          </c:layout>
          <c:overlay val="0"/>
        </c:title>
        <c:numFmt formatCode="General" sourceLinked="1"/>
        <c:majorTickMark val="none"/>
        <c:minorTickMark val="none"/>
        <c:tickLblPos val="nextTo"/>
        <c:txPr>
          <a:bodyPr/>
          <a:lstStyle/>
          <a:p>
            <a:pPr>
              <a:defRPr sz="1000"/>
            </a:pPr>
            <a:endParaRPr lang="ja-JP"/>
          </a:p>
        </c:txPr>
        <c:crossAx val="129317056"/>
        <c:crosses val="autoZero"/>
        <c:auto val="1"/>
        <c:lblAlgn val="ctr"/>
        <c:lblOffset val="100"/>
        <c:noMultiLvlLbl val="0"/>
      </c:catAx>
      <c:valAx>
        <c:axId val="129317056"/>
        <c:scaling>
          <c:orientation val="minMax"/>
        </c:scaling>
        <c:delete val="0"/>
        <c:axPos val="l"/>
        <c:numFmt formatCode="#,##0" sourceLinked="1"/>
        <c:majorTickMark val="out"/>
        <c:minorTickMark val="none"/>
        <c:tickLblPos val="nextTo"/>
        <c:spPr>
          <a:ln>
            <a:solidFill>
              <a:schemeClr val="tx1"/>
            </a:solidFill>
          </a:ln>
        </c:spPr>
        <c:crossAx val="102397440"/>
        <c:crosses val="autoZero"/>
        <c:crossBetween val="between"/>
        <c:majorUnit val="500"/>
      </c:valAx>
      <c:spPr>
        <a:ln>
          <a:solidFill>
            <a:schemeClr val="tx1"/>
          </a:solidFill>
        </a:ln>
      </c:spPr>
    </c:plotArea>
    <c:legend>
      <c:legendPos val="b"/>
      <c:layout>
        <c:manualLayout>
          <c:xMode val="edge"/>
          <c:yMode val="edge"/>
          <c:x val="0.28812746062992128"/>
          <c:y val="3.046677988780814E-3"/>
          <c:w val="0.57652285651793522"/>
          <c:h val="6.1005609592918529E-2"/>
        </c:manualLayout>
      </c:layout>
      <c:overlay val="0"/>
      <c:spPr>
        <a:ln w="6350">
          <a:solidFill>
            <a:schemeClr val="tx1"/>
          </a:solidFill>
        </a:ln>
      </c:spPr>
      <c:txPr>
        <a:bodyPr/>
        <a:lstStyle/>
        <a:p>
          <a:pPr>
            <a:defRPr sz="800"/>
          </a:pPr>
          <a:endParaRPr lang="ja-JP"/>
        </a:p>
      </c:txPr>
    </c:legend>
    <c:plotVisOnly val="1"/>
    <c:dispBlanksAs val="gap"/>
    <c:showDLblsOverMax val="0"/>
  </c:chart>
  <c:spPr>
    <a:noFill/>
    <a:ln>
      <a:noFill/>
    </a:ln>
  </c:spPr>
  <c:txPr>
    <a:bodyPr/>
    <a:lstStyle/>
    <a:p>
      <a:pPr>
        <a:defRPr sz="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4390594160586"/>
          <c:y val="5.1817166698128601E-2"/>
          <c:w val="0.76140355348484323"/>
          <c:h val="0.54728877640294959"/>
        </c:manualLayout>
      </c:layout>
      <c:barChart>
        <c:barDir val="col"/>
        <c:grouping val="stacked"/>
        <c:varyColors val="0"/>
        <c:ser>
          <c:idx val="0"/>
          <c:order val="0"/>
          <c:tx>
            <c:strRef>
              <c:f>Sheet1!$B$1</c:f>
              <c:strCache>
                <c:ptCount val="1"/>
                <c:pt idx="0">
                  <c:v>排出量</c:v>
                </c:pt>
              </c:strCache>
            </c:strRef>
          </c:tx>
          <c:spPr>
            <a:solidFill>
              <a:schemeClr val="bg1">
                <a:lumMod val="85000"/>
              </a:schemeClr>
            </a:solidFill>
            <a:ln>
              <a:solidFill>
                <a:schemeClr val="dk1">
                  <a:shade val="95000"/>
                  <a:satMod val="105000"/>
                </a:schemeClr>
              </a:solidFill>
            </a:ln>
          </c:spPr>
          <c:invertIfNegative val="0"/>
          <c:dLbls>
            <c:dLbl>
              <c:idx val="0"/>
              <c:delete val="1"/>
              <c:extLst>
                <c:ext xmlns:c15="http://schemas.microsoft.com/office/drawing/2012/chart" uri="{CE6537A1-D6FC-4f65-9D91-7224C49458BB}"/>
              </c:extLst>
            </c:dLbl>
            <c:dLbl>
              <c:idx val="1"/>
              <c:layout>
                <c:manualLayout>
                  <c:x val="0"/>
                  <c:y val="-0.231659944945906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9723865877712392E-3"/>
                  <c:y val="-6.704436335701946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9723865877712033E-3"/>
                  <c:y val="-7.780935919595423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3.6160003052364478E-17"/>
                  <c:y val="-7.785225017604514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7.2320006104728956E-17"/>
                  <c:y val="-7.857723577235779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8.0885135373080327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
                  <c:y val="-7.980088299670322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0"/>
                  <c:y val="-4.4001613528023842E-2"/>
                </c:manualLayout>
              </c:layout>
              <c:dLblPos val="ctr"/>
              <c:showLegendKey val="0"/>
              <c:showVal val="1"/>
              <c:showCatName val="0"/>
              <c:showSerName val="0"/>
              <c:showPercent val="0"/>
              <c:showBubbleSize val="0"/>
            </c:dLbl>
            <c:dLbl>
              <c:idx val="9"/>
              <c:layout>
                <c:manualLayout>
                  <c:x val="-1.9690025361448391E-3"/>
                  <c:y val="-4.0497268246930916E-2"/>
                </c:manualLayout>
              </c:layout>
              <c:dLblPos val="ctr"/>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Sheet1!$B$2:$B$21</c:f>
              <c:numCache>
                <c:formatCode>#,##0</c:formatCode>
                <c:ptCount val="20"/>
                <c:pt idx="0">
                  <c:v>350</c:v>
                </c:pt>
                <c:pt idx="1">
                  <c:v>252.29261009804873</c:v>
                </c:pt>
                <c:pt idx="2">
                  <c:v>41.69634902454569</c:v>
                </c:pt>
                <c:pt idx="3">
                  <c:v>27.927799406406329</c:v>
                </c:pt>
                <c:pt idx="4">
                  <c:v>27.872547983503996</c:v>
                </c:pt>
                <c:pt idx="5">
                  <c:v>26.945436319055652</c:v>
                </c:pt>
                <c:pt idx="6">
                  <c:v>23.991686820681927</c:v>
                </c:pt>
                <c:pt idx="7">
                  <c:v>20.19443479406651</c:v>
                </c:pt>
                <c:pt idx="8">
                  <c:v>13.990016663365459</c:v>
                </c:pt>
                <c:pt idx="9">
                  <c:v>13.271970987929263</c:v>
                </c:pt>
                <c:pt idx="10">
                  <c:v>7.5525395043991228</c:v>
                </c:pt>
                <c:pt idx="11">
                  <c:v>7.2965998920051325</c:v>
                </c:pt>
                <c:pt idx="12">
                  <c:v>5.4814999999999996</c:v>
                </c:pt>
                <c:pt idx="13">
                  <c:v>5.2943823840894417</c:v>
                </c:pt>
                <c:pt idx="14">
                  <c:v>2.7256440841755269</c:v>
                </c:pt>
                <c:pt idx="15" formatCode="#,##0.0">
                  <c:v>0.45561130957932167</c:v>
                </c:pt>
                <c:pt idx="16" formatCode="#,##0.0">
                  <c:v>0.16756551944584511</c:v>
                </c:pt>
                <c:pt idx="17" formatCode="#,##0.0">
                  <c:v>0.13625355497827873</c:v>
                </c:pt>
                <c:pt idx="18" formatCode="#,##0.00">
                  <c:v>6.710866510693092E-2</c:v>
                </c:pt>
                <c:pt idx="19" formatCode="#,##0.00">
                  <c:v>1.4361833209752692E-2</c:v>
                </c:pt>
              </c:numCache>
            </c:numRef>
          </c:val>
        </c:ser>
        <c:dLbls>
          <c:showLegendKey val="0"/>
          <c:showVal val="0"/>
          <c:showCatName val="0"/>
          <c:showSerName val="0"/>
          <c:showPercent val="0"/>
          <c:showBubbleSize val="0"/>
        </c:dLbls>
        <c:gapWidth val="112"/>
        <c:overlap val="100"/>
        <c:axId val="102406144"/>
        <c:axId val="132744320"/>
      </c:barChart>
      <c:catAx>
        <c:axId val="102406144"/>
        <c:scaling>
          <c:orientation val="minMax"/>
        </c:scaling>
        <c:delete val="0"/>
        <c:axPos val="b"/>
        <c:numFmt formatCode="General" sourceLinked="0"/>
        <c:majorTickMark val="out"/>
        <c:minorTickMark val="none"/>
        <c:tickLblPos val="nextTo"/>
        <c:txPr>
          <a:bodyPr rot="0" vert="eaVert"/>
          <a:lstStyle/>
          <a:p>
            <a:pPr>
              <a:defRPr sz="900"/>
            </a:pPr>
            <a:endParaRPr lang="ja-JP"/>
          </a:p>
        </c:txPr>
        <c:crossAx val="132744320"/>
        <c:crosses val="autoZero"/>
        <c:auto val="1"/>
        <c:lblAlgn val="ctr"/>
        <c:lblOffset val="100"/>
        <c:noMultiLvlLbl val="0"/>
      </c:catAx>
      <c:valAx>
        <c:axId val="132744320"/>
        <c:scaling>
          <c:orientation val="minMax"/>
          <c:max val="350"/>
          <c:min val="0"/>
        </c:scaling>
        <c:delete val="0"/>
        <c:axPos val="l"/>
        <c:majorGridlines/>
        <c:numFmt formatCode="#,##0_);[Red]\(#,##0\)" sourceLinked="0"/>
        <c:majorTickMark val="out"/>
        <c:minorTickMark val="none"/>
        <c:tickLblPos val="nextTo"/>
        <c:crossAx val="102406144"/>
        <c:crosses val="autoZero"/>
        <c:crossBetween val="between"/>
        <c:majorUnit val="100"/>
      </c:valAx>
      <c:spPr>
        <a:ln>
          <a:noFill/>
        </a:ln>
      </c:spPr>
    </c:plotArea>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459755030621179E-2"/>
          <c:y val="4.3690476190476189E-2"/>
          <c:w val="0.80404509332166807"/>
          <c:h val="0.56522041649767141"/>
        </c:manualLayout>
      </c:layout>
      <c:barChart>
        <c:barDir val="col"/>
        <c:grouping val="percentStacked"/>
        <c:varyColors val="0"/>
        <c:ser>
          <c:idx val="0"/>
          <c:order val="0"/>
          <c:tx>
            <c:strRef>
              <c:f>Sheet1!$B$1</c:f>
              <c:strCache>
                <c:ptCount val="1"/>
                <c:pt idx="0">
                  <c:v>再生利用</c:v>
                </c:pt>
              </c:strCache>
            </c:strRef>
          </c:tx>
          <c:spPr>
            <a:solidFill>
              <a:schemeClr val="bg1">
                <a:lumMod val="75000"/>
              </a:schemeClr>
            </a:solidFill>
            <a:ln>
              <a:solidFill>
                <a:schemeClr val="dk1">
                  <a:shade val="95000"/>
                  <a:satMod val="105000"/>
                </a:schemeClr>
              </a:solidFill>
            </a:ln>
          </c:spPr>
          <c:invertIfNegative val="0"/>
          <c:dLbls>
            <c:dLbl>
              <c:idx val="1"/>
              <c:layout>
                <c:manualLayout>
                  <c:x val="7.8789449358850749E-3"/>
                  <c:y val="-0.1345627123186178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8755351436436971E-3"/>
                  <c:y val="-0.1314730084415123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8787899453286667E-3"/>
                  <c:y val="-5.946620833431857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9084194977843431E-3"/>
                  <c:y val="-6.259780907668231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7.8778926637124574E-3"/>
                  <c:y val="-1.877934272300469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7.8778926637123846E-3"/>
                  <c:y val="-2.190947962490609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8789449358850558E-3"/>
                  <c:y val="-0.13764822893759901"/>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7.8778926637124574E-3"/>
                  <c:y val="-1.877934272300475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9.8473658296405718E-3"/>
                  <c:y val="-3.755868544600939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7.8778926637124574E-3"/>
                  <c:y val="-0.1064162754303599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8778926637124574E-3"/>
                  <c:y val="-0.1095461658841940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5.9084194977842702E-3"/>
                  <c:y val="-3.755868544600941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5.9105648692824421E-3"/>
                  <c:y val="-3.7558720137460297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5.9084194977843431E-3"/>
                  <c:y val="3.1298904538341159E-3"/>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5.9084194977843431E-3"/>
                  <c:y val="-5.7380662120653491E-17"/>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9.8473658296404261E-3"/>
                  <c:y val="-6.2597809076682318E-3"/>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1.181683899556854E-2"/>
                  <c:y val="-9.3896713615023476E-3"/>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5.9084194977843431E-3"/>
                  <c:y val="-6.259780907668231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Sheet1!$B$2:$B$21</c:f>
              <c:numCache>
                <c:formatCode>0%</c:formatCode>
                <c:ptCount val="20"/>
                <c:pt idx="0">
                  <c:v>7.1549721682500234E-2</c:v>
                </c:pt>
                <c:pt idx="1">
                  <c:v>0.97977200127950481</c:v>
                </c:pt>
                <c:pt idx="2">
                  <c:v>0.9817292131406925</c:v>
                </c:pt>
                <c:pt idx="3">
                  <c:v>0.67946053029999764</c:v>
                </c:pt>
                <c:pt idx="4">
                  <c:v>0.21533073266472955</c:v>
                </c:pt>
                <c:pt idx="5">
                  <c:v>0.87168123756310789</c:v>
                </c:pt>
                <c:pt idx="6">
                  <c:v>0.56065255262873503</c:v>
                </c:pt>
                <c:pt idx="7">
                  <c:v>0.95481484664236826</c:v>
                </c:pt>
                <c:pt idx="8">
                  <c:v>0.45688136920374212</c:v>
                </c:pt>
                <c:pt idx="9">
                  <c:v>0.80013865685914598</c:v>
                </c:pt>
                <c:pt idx="10">
                  <c:v>0.77132392337761047</c:v>
                </c:pt>
                <c:pt idx="11">
                  <c:v>0.87161931522539071</c:v>
                </c:pt>
                <c:pt idx="12">
                  <c:v>0.82700658769000002</c:v>
                </c:pt>
                <c:pt idx="13">
                  <c:v>0.82782535086082198</c:v>
                </c:pt>
                <c:pt idx="14">
                  <c:v>6.790367945432757E-2</c:v>
                </c:pt>
                <c:pt idx="15">
                  <c:v>0.65823241037377522</c:v>
                </c:pt>
                <c:pt idx="16">
                  <c:v>0.29165698364567799</c:v>
                </c:pt>
                <c:pt idx="17">
                  <c:v>0.16715058807665123</c:v>
                </c:pt>
                <c:pt idx="18">
                  <c:v>0</c:v>
                </c:pt>
                <c:pt idx="19">
                  <c:v>0</c:v>
                </c:pt>
              </c:numCache>
            </c:numRef>
          </c:val>
        </c:ser>
        <c:ser>
          <c:idx val="1"/>
          <c:order val="1"/>
          <c:tx>
            <c:strRef>
              <c:f>Sheet1!$C$1</c:f>
              <c:strCache>
                <c:ptCount val="1"/>
                <c:pt idx="0">
                  <c:v>減量化</c:v>
                </c:pt>
              </c:strCache>
            </c:strRef>
          </c:tx>
          <c:spPr>
            <a:pattFill prst="divot">
              <a:fgClr>
                <a:schemeClr val="accent1"/>
              </a:fgClr>
              <a:bgClr>
                <a:schemeClr val="bg1"/>
              </a:bgClr>
            </a:pattFill>
            <a:ln>
              <a:solidFill>
                <a:schemeClr val="dk1">
                  <a:shade val="95000"/>
                  <a:satMod val="105000"/>
                </a:schemeClr>
              </a:solidFill>
            </a:ln>
          </c:spPr>
          <c:invertIfNegative val="0"/>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Sheet1!$C$2:$C$21</c:f>
              <c:numCache>
                <c:formatCode>0%</c:formatCode>
                <c:ptCount val="20"/>
                <c:pt idx="0">
                  <c:v>0.91851485172205649</c:v>
                </c:pt>
                <c:pt idx="1">
                  <c:v>0</c:v>
                </c:pt>
                <c:pt idx="2">
                  <c:v>2.2338747912416736E-3</c:v>
                </c:pt>
                <c:pt idx="3">
                  <c:v>4.0567756417155577E-2</c:v>
                </c:pt>
                <c:pt idx="4">
                  <c:v>0.72447759819249913</c:v>
                </c:pt>
                <c:pt idx="5">
                  <c:v>1.0085953317269998E-3</c:v>
                </c:pt>
                <c:pt idx="6">
                  <c:v>0.23278224627082639</c:v>
                </c:pt>
                <c:pt idx="7">
                  <c:v>2.7566677677060159E-2</c:v>
                </c:pt>
                <c:pt idx="8">
                  <c:v>0.53367743151201363</c:v>
                </c:pt>
                <c:pt idx="9">
                  <c:v>2.4873993600888606E-4</c:v>
                </c:pt>
                <c:pt idx="10">
                  <c:v>0.22228385076174312</c:v>
                </c:pt>
                <c:pt idx="11">
                  <c:v>9.9238002729654218E-2</c:v>
                </c:pt>
                <c:pt idx="12">
                  <c:v>0.17299341230999996</c:v>
                </c:pt>
                <c:pt idx="13">
                  <c:v>0.15438975696530619</c:v>
                </c:pt>
                <c:pt idx="14">
                  <c:v>0.83148976193656199</c:v>
                </c:pt>
                <c:pt idx="15">
                  <c:v>0.20236423704710352</c:v>
                </c:pt>
                <c:pt idx="16">
                  <c:v>7.5104941977328626E-3</c:v>
                </c:pt>
                <c:pt idx="17">
                  <c:v>3.8996971453458297E-2</c:v>
                </c:pt>
                <c:pt idx="18">
                  <c:v>0</c:v>
                </c:pt>
                <c:pt idx="19">
                  <c:v>0.92</c:v>
                </c:pt>
              </c:numCache>
            </c:numRef>
          </c:val>
        </c:ser>
        <c:ser>
          <c:idx val="2"/>
          <c:order val="2"/>
          <c:tx>
            <c:strRef>
              <c:f>Sheet1!$D$1</c:f>
              <c:strCache>
                <c:ptCount val="1"/>
                <c:pt idx="0">
                  <c:v>最終処分</c:v>
                </c:pt>
              </c:strCache>
            </c:strRef>
          </c:tx>
          <c:spPr>
            <a:solidFill>
              <a:schemeClr val="bg1"/>
            </a:solidFill>
            <a:ln>
              <a:solidFill>
                <a:schemeClr val="dk1">
                  <a:shade val="95000"/>
                  <a:satMod val="105000"/>
                </a:schemeClr>
              </a:solidFill>
            </a:ln>
          </c:spPr>
          <c:invertIfNegative val="0"/>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Sheet1!$D$2:$D$21</c:f>
              <c:numCache>
                <c:formatCode>0%</c:formatCode>
                <c:ptCount val="20"/>
                <c:pt idx="0">
                  <c:v>9.9349884644119504E-3</c:v>
                </c:pt>
                <c:pt idx="1">
                  <c:v>2.0226238859198217E-2</c:v>
                </c:pt>
                <c:pt idx="2">
                  <c:v>1.5991758943015161E-2</c:v>
                </c:pt>
                <c:pt idx="3">
                  <c:v>0.27991263420754681</c:v>
                </c:pt>
                <c:pt idx="4">
                  <c:v>6.0191669142771645E-2</c:v>
                </c:pt>
                <c:pt idx="5">
                  <c:v>0.12730560283604794</c:v>
                </c:pt>
                <c:pt idx="6">
                  <c:v>0.20654746572267282</c:v>
                </c:pt>
                <c:pt idx="7">
                  <c:v>1.7610135152536805E-2</c:v>
                </c:pt>
                <c:pt idx="8">
                  <c:v>9.4221740831135405E-3</c:v>
                </c:pt>
                <c:pt idx="9">
                  <c:v>0.19958201165631334</c:v>
                </c:pt>
                <c:pt idx="10">
                  <c:v>6.3922258606462666E-3</c:v>
                </c:pt>
                <c:pt idx="11">
                  <c:v>2.9142682044954807E-2</c:v>
                </c:pt>
                <c:pt idx="12">
                  <c:v>0</c:v>
                </c:pt>
                <c:pt idx="13">
                  <c:v>1.7784892173871893E-2</c:v>
                </c:pt>
                <c:pt idx="14">
                  <c:v>0.10059710442447035</c:v>
                </c:pt>
                <c:pt idx="15">
                  <c:v>0.13940335257912131</c:v>
                </c:pt>
                <c:pt idx="16">
                  <c:v>0.70083252215658898</c:v>
                </c:pt>
                <c:pt idx="17">
                  <c:v>0.79385244046989045</c:v>
                </c:pt>
                <c:pt idx="18">
                  <c:v>1</c:v>
                </c:pt>
                <c:pt idx="19">
                  <c:v>0.08</c:v>
                </c:pt>
              </c:numCache>
            </c:numRef>
          </c:val>
        </c:ser>
        <c:dLbls>
          <c:showLegendKey val="0"/>
          <c:showVal val="0"/>
          <c:showCatName val="0"/>
          <c:showSerName val="0"/>
          <c:showPercent val="0"/>
          <c:showBubbleSize val="0"/>
        </c:dLbls>
        <c:gapWidth val="92"/>
        <c:overlap val="100"/>
        <c:axId val="131127808"/>
        <c:axId val="132743168"/>
      </c:barChart>
      <c:catAx>
        <c:axId val="131127808"/>
        <c:scaling>
          <c:orientation val="minMax"/>
        </c:scaling>
        <c:delete val="0"/>
        <c:axPos val="b"/>
        <c:numFmt formatCode="General" sourceLinked="0"/>
        <c:majorTickMark val="out"/>
        <c:minorTickMark val="none"/>
        <c:tickLblPos val="nextTo"/>
        <c:txPr>
          <a:bodyPr rot="0" vert="eaVert"/>
          <a:lstStyle/>
          <a:p>
            <a:pPr>
              <a:defRPr sz="900"/>
            </a:pPr>
            <a:endParaRPr lang="ja-JP"/>
          </a:p>
        </c:txPr>
        <c:crossAx val="132743168"/>
        <c:crosses val="autoZero"/>
        <c:auto val="1"/>
        <c:lblAlgn val="ctr"/>
        <c:lblOffset val="100"/>
        <c:noMultiLvlLbl val="0"/>
      </c:catAx>
      <c:valAx>
        <c:axId val="132743168"/>
        <c:scaling>
          <c:orientation val="minMax"/>
        </c:scaling>
        <c:delete val="0"/>
        <c:axPos val="l"/>
        <c:majorGridlines/>
        <c:numFmt formatCode="0%" sourceLinked="1"/>
        <c:majorTickMark val="out"/>
        <c:minorTickMark val="none"/>
        <c:tickLblPos val="nextTo"/>
        <c:crossAx val="131127808"/>
        <c:crosses val="autoZero"/>
        <c:crossBetween val="between"/>
        <c:majorUnit val="0.2"/>
        <c:minorUnit val="5.000000000000001E-2"/>
      </c:valAx>
      <c:spPr>
        <a:ln>
          <a:solidFill>
            <a:srgbClr val="4F81BD"/>
          </a:solidFill>
        </a:ln>
      </c:spPr>
    </c:plotArea>
    <c:plotVisOnly val="1"/>
    <c:dispBlanksAs val="gap"/>
    <c:showDLblsOverMax val="0"/>
  </c:chart>
  <c:spPr>
    <a:noFill/>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0.43758</cdr:x>
      <cdr:y>0.19524</cdr:y>
    </cdr:from>
    <cdr:to>
      <cdr:x>0.61261</cdr:x>
      <cdr:y>0.32888</cdr:y>
    </cdr:to>
    <cdr:sp macro="" textlink="">
      <cdr:nvSpPr>
        <cdr:cNvPr id="2" name="テキスト ボックス 1"/>
        <cdr:cNvSpPr txBox="1"/>
      </cdr:nvSpPr>
      <cdr:spPr>
        <a:xfrm xmlns:a="http://schemas.openxmlformats.org/drawingml/2006/main">
          <a:off x="1449424" y="422956"/>
          <a:ext cx="579764" cy="289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100" dirty="0" smtClean="0"/>
            <a:t>（％）</a:t>
          </a:r>
          <a:endParaRPr lang="ja-JP" altLang="en-US" sz="1100" dirty="0"/>
        </a:p>
      </cdr:txBody>
    </cdr:sp>
  </cdr:relSizeAnchor>
  <cdr:relSizeAnchor xmlns:cdr="http://schemas.openxmlformats.org/drawingml/2006/chartDrawing">
    <cdr:from>
      <cdr:x>0.00073</cdr:x>
      <cdr:y>0.83957</cdr:y>
    </cdr:from>
    <cdr:to>
      <cdr:x>0.99262</cdr:x>
      <cdr:y>0.97253</cdr:y>
    </cdr:to>
    <cdr:sp macro="" textlink="">
      <cdr:nvSpPr>
        <cdr:cNvPr id="3" name="テキスト ボックス 1"/>
        <cdr:cNvSpPr txBox="1"/>
      </cdr:nvSpPr>
      <cdr:spPr>
        <a:xfrm xmlns:a="http://schemas.openxmlformats.org/drawingml/2006/main">
          <a:off x="2387" y="1826508"/>
          <a:ext cx="3260009" cy="2892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1000" dirty="0" smtClean="0">
              <a:latin typeface="+mn-ea"/>
              <a:ea typeface="+mn-ea"/>
            </a:rPr>
            <a:t>（第</a:t>
          </a:r>
          <a:r>
            <a:rPr lang="en-US" altLang="ja-JP" sz="1000" dirty="0" smtClean="0">
              <a:latin typeface="+mn-ea"/>
              <a:ea typeface="+mn-ea"/>
            </a:rPr>
            <a:t>58</a:t>
          </a:r>
          <a:r>
            <a:rPr lang="ja-JP" altLang="en-US" sz="1000" dirty="0" smtClean="0">
              <a:latin typeface="+mn-ea"/>
              <a:ea typeface="+mn-ea"/>
            </a:rPr>
            <a:t>回大阪市廃棄物減量等推進審議会資料より作成）</a:t>
          </a:r>
          <a:endParaRPr lang="ja-JP" altLang="en-US" sz="1000" dirty="0">
            <a:latin typeface="+mn-ea"/>
            <a:ea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0.18229</cdr:x>
      <cdr:y>0.07015</cdr:y>
    </cdr:from>
    <cdr:to>
      <cdr:x>0.89454</cdr:x>
      <cdr:y>0.25216</cdr:y>
    </cdr:to>
    <cdr:grpSp>
      <cdr:nvGrpSpPr>
        <cdr:cNvPr id="8" name="グループ化 7"/>
        <cdr:cNvGrpSpPr/>
      </cdr:nvGrpSpPr>
      <cdr:grpSpPr>
        <a:xfrm xmlns:a="http://schemas.openxmlformats.org/drawingml/2006/main">
          <a:off x="721861" y="185261"/>
          <a:ext cx="2820483" cy="480675"/>
          <a:chOff x="666751" y="170390"/>
          <a:chExt cx="2605090" cy="442082"/>
        </a:xfrm>
      </cdr:grpSpPr>
      <cdr:sp macro="" textlink="">
        <cdr:nvSpPr>
          <cdr:cNvPr id="2049" name="Text Box 1"/>
          <cdr:cNvSpPr txBox="1">
            <a:spLocks xmlns:a="http://schemas.openxmlformats.org/drawingml/2006/main" noChangeArrowheads="1"/>
          </cdr:cNvSpPr>
        </cdr:nvSpPr>
        <cdr:spPr bwMode="auto">
          <a:xfrm xmlns:a="http://schemas.openxmlformats.org/drawingml/2006/main">
            <a:off x="666751" y="170390"/>
            <a:ext cx="332784" cy="1439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Ｐゴシック"/>
                <a:ea typeface="ＭＳ Ｐゴシック"/>
              </a:rPr>
              <a:t>1,823</a:t>
            </a:r>
          </a:p>
        </cdr:txBody>
      </cdr:sp>
      <cdr:sp macro="" textlink="">
        <cdr:nvSpPr>
          <cdr:cNvPr id="2050" name="Text Box 2"/>
          <cdr:cNvSpPr txBox="1">
            <a:spLocks xmlns:a="http://schemas.openxmlformats.org/drawingml/2006/main" noChangeArrowheads="1"/>
          </cdr:cNvSpPr>
        </cdr:nvSpPr>
        <cdr:spPr bwMode="auto">
          <a:xfrm xmlns:a="http://schemas.openxmlformats.org/drawingml/2006/main">
            <a:off x="1215888" y="194785"/>
            <a:ext cx="356812" cy="1601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Ｐゴシック"/>
                <a:ea typeface="ＭＳ Ｐゴシック"/>
              </a:rPr>
              <a:t>1,768</a:t>
            </a:r>
          </a:p>
        </cdr:txBody>
      </cdr:sp>
      <cdr:sp macro="" textlink="">
        <cdr:nvSpPr>
          <cdr:cNvPr id="2051" name="Text Box 3"/>
          <cdr:cNvSpPr txBox="1">
            <a:spLocks xmlns:a="http://schemas.openxmlformats.org/drawingml/2006/main" noChangeArrowheads="1"/>
          </cdr:cNvSpPr>
        </cdr:nvSpPr>
        <cdr:spPr bwMode="auto">
          <a:xfrm xmlns:a="http://schemas.openxmlformats.org/drawingml/2006/main">
            <a:off x="1823675" y="233511"/>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1,728</a:t>
            </a:r>
          </a:p>
        </cdr:txBody>
      </cdr:sp>
      <cdr:sp macro="" textlink="">
        <cdr:nvSpPr>
          <cdr:cNvPr id="6" name="Text Box 3"/>
          <cdr:cNvSpPr txBox="1">
            <a:spLocks xmlns:a="http://schemas.openxmlformats.org/drawingml/2006/main" noChangeArrowheads="1"/>
          </cdr:cNvSpPr>
        </cdr:nvSpPr>
        <cdr:spPr bwMode="auto">
          <a:xfrm xmlns:a="http://schemas.openxmlformats.org/drawingml/2006/main">
            <a:off x="2423223" y="448575"/>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1,450</a:t>
            </a:r>
          </a:p>
        </cdr:txBody>
      </cdr:sp>
      <cdr:sp macro="" textlink="">
        <cdr:nvSpPr>
          <cdr:cNvPr id="7" name="Text Box 3"/>
          <cdr:cNvSpPr txBox="1">
            <a:spLocks xmlns:a="http://schemas.openxmlformats.org/drawingml/2006/main" noChangeArrowheads="1"/>
          </cdr:cNvSpPr>
        </cdr:nvSpPr>
        <cdr:spPr bwMode="auto">
          <a:xfrm xmlns:a="http://schemas.openxmlformats.org/drawingml/2006/main">
            <a:off x="2988825" y="380253"/>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1,518</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0.1361</cdr:x>
      <cdr:y>0.00589</cdr:y>
    </cdr:from>
    <cdr:to>
      <cdr:x>0.2655</cdr:x>
      <cdr:y>0.15154</cdr:y>
    </cdr:to>
    <cdr:grpSp>
      <cdr:nvGrpSpPr>
        <cdr:cNvPr id="12" name="グループ化 11"/>
        <cdr:cNvGrpSpPr/>
      </cdr:nvGrpSpPr>
      <cdr:grpSpPr>
        <a:xfrm xmlns:a="http://schemas.openxmlformats.org/drawingml/2006/main">
          <a:off x="833057" y="16585"/>
          <a:ext cx="792048" cy="410122"/>
          <a:chOff x="848134" y="120422"/>
          <a:chExt cx="792088" cy="410124"/>
        </a:xfrm>
      </cdr:grpSpPr>
      <cdr:sp macro="" textlink="">
        <cdr:nvSpPr>
          <cdr:cNvPr id="8" name="テキスト ボックス 7"/>
          <cdr:cNvSpPr txBox="1"/>
        </cdr:nvSpPr>
        <cdr:spPr>
          <a:xfrm xmlns:a="http://schemas.openxmlformats.org/drawingml/2006/main">
            <a:off x="848134" y="120422"/>
            <a:ext cx="792088" cy="2858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a:t>
            </a:r>
            <a:endParaRPr lang="ja-JP" altLang="en-US" sz="1800" dirty="0"/>
          </a:p>
        </cdr:txBody>
      </cdr:sp>
      <cdr:sp macro="" textlink="">
        <cdr:nvSpPr>
          <cdr:cNvPr id="9" name="テキスト ボックス 8"/>
          <cdr:cNvSpPr txBox="1"/>
        </cdr:nvSpPr>
        <cdr:spPr>
          <a:xfrm xmlns:a="http://schemas.openxmlformats.org/drawingml/2006/main">
            <a:off x="848134" y="201619"/>
            <a:ext cx="360040" cy="328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a:t>
            </a:r>
            <a:endParaRPr lang="ja-JP" altLang="en-US" sz="1800" dirty="0"/>
          </a:p>
        </cdr:txBody>
      </cdr:sp>
    </cdr:grpSp>
  </cdr:relSizeAnchor>
  <cdr:relSizeAnchor xmlns:cdr="http://schemas.openxmlformats.org/drawingml/2006/chartDrawing">
    <cdr:from>
      <cdr:x>0.13531</cdr:x>
      <cdr:y>0.00328</cdr:y>
    </cdr:from>
    <cdr:to>
      <cdr:x>0.22943</cdr:x>
      <cdr:y>0.06677</cdr:y>
    </cdr:to>
    <cdr:sp macro="" textlink="">
      <cdr:nvSpPr>
        <cdr:cNvPr id="11" name="テキスト ボックス 10"/>
        <cdr:cNvSpPr txBox="1"/>
      </cdr:nvSpPr>
      <cdr:spPr>
        <a:xfrm xmlns:a="http://schemas.openxmlformats.org/drawingml/2006/main">
          <a:off x="828247" y="9226"/>
          <a:ext cx="576064" cy="178779"/>
        </a:xfrm>
        <a:prstGeom xmlns:a="http://schemas.openxmlformats.org/drawingml/2006/main" prst="rect">
          <a:avLst/>
        </a:prstGeom>
      </cdr:spPr>
      <cdr:txBody>
        <a:bodyPr xmlns:a="http://schemas.openxmlformats.org/drawingml/2006/main" vertOverflow="clip" wrap="square" tIns="0" rtlCol="0"/>
        <a:lstStyle xmlns:a="http://schemas.openxmlformats.org/drawingml/2006/main"/>
        <a:p xmlns:a="http://schemas.openxmlformats.org/drawingml/2006/main">
          <a:r>
            <a:rPr lang="en-US" altLang="ja-JP" sz="900" dirty="0" smtClean="0"/>
            <a:t>1,041</a:t>
          </a:r>
          <a:endParaRPr lang="ja-JP" altLang="en-US" sz="900" dirty="0"/>
        </a:p>
      </cdr:txBody>
    </cdr:sp>
  </cdr:relSizeAnchor>
  <cdr:relSizeAnchor xmlns:cdr="http://schemas.openxmlformats.org/drawingml/2006/chartDrawing">
    <cdr:from>
      <cdr:x>0.91175</cdr:x>
      <cdr:y>0.06677</cdr:y>
    </cdr:from>
    <cdr:to>
      <cdr:x>0.91175</cdr:x>
      <cdr:y>0.61834</cdr:y>
    </cdr:to>
    <cdr:cxnSp macro="">
      <cdr:nvCxnSpPr>
        <cdr:cNvPr id="14" name="直線コネクタ 13"/>
        <cdr:cNvCxnSpPr/>
      </cdr:nvCxnSpPr>
      <cdr:spPr>
        <a:xfrm xmlns:a="http://schemas.openxmlformats.org/drawingml/2006/main" flipV="1">
          <a:off x="5580775" y="188005"/>
          <a:ext cx="0" cy="1553130"/>
        </a:xfrm>
        <a:prstGeom xmlns:a="http://schemas.openxmlformats.org/drawingml/2006/main" prst="line">
          <a:avLst/>
        </a:prstGeom>
        <a:ln xmlns:a="http://schemas.openxmlformats.org/drawingml/2006/main" w="31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7"/>
            <a:ext cx="2949575" cy="496886"/>
          </a:xfrm>
          <a:prstGeom prst="rect">
            <a:avLst/>
          </a:prstGeom>
        </p:spPr>
        <p:txBody>
          <a:bodyPr vert="horz" lIns="89365" tIns="44683" rIns="89365" bIns="4468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50" y="7"/>
            <a:ext cx="2949575" cy="496886"/>
          </a:xfrm>
          <a:prstGeom prst="rect">
            <a:avLst/>
          </a:prstGeom>
        </p:spPr>
        <p:txBody>
          <a:bodyPr vert="horz" lIns="89365" tIns="44683" rIns="89365" bIns="44683" rtlCol="0"/>
          <a:lstStyle>
            <a:lvl1pPr algn="r">
              <a:defRPr sz="1200"/>
            </a:lvl1pPr>
          </a:lstStyle>
          <a:p>
            <a:fld id="{B6B491B3-7652-478A-9428-9B352928167D}" type="datetimeFigureOut">
              <a:rPr kumimoji="1" lang="ja-JP" altLang="en-US" smtClean="0"/>
              <a:t>2016/9/1</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4275"/>
          </a:xfrm>
          <a:prstGeom prst="rect">
            <a:avLst/>
          </a:prstGeom>
          <a:noFill/>
          <a:ln w="12700">
            <a:solidFill>
              <a:prstClr val="black"/>
            </a:solidFill>
          </a:ln>
        </p:spPr>
        <p:txBody>
          <a:bodyPr vert="horz" lIns="89365" tIns="44683" rIns="89365" bIns="44683" rtlCol="0" anchor="ctr"/>
          <a:lstStyle/>
          <a:p>
            <a:endParaRPr lang="ja-JP" altLang="en-US"/>
          </a:p>
        </p:txBody>
      </p:sp>
      <p:sp>
        <p:nvSpPr>
          <p:cNvPr id="5" name="ノート プレースホルダー 4"/>
          <p:cNvSpPr>
            <a:spLocks noGrp="1"/>
          </p:cNvSpPr>
          <p:nvPr>
            <p:ph type="body" sz="quarter" idx="3"/>
          </p:nvPr>
        </p:nvSpPr>
        <p:spPr>
          <a:xfrm>
            <a:off x="681043" y="4721227"/>
            <a:ext cx="5445125" cy="4471988"/>
          </a:xfrm>
          <a:prstGeom prst="rect">
            <a:avLst/>
          </a:prstGeom>
        </p:spPr>
        <p:txBody>
          <a:bodyPr vert="horz" lIns="89365" tIns="44683" rIns="89365" bIns="4468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1" y="9440867"/>
            <a:ext cx="2949575" cy="496886"/>
          </a:xfrm>
          <a:prstGeom prst="rect">
            <a:avLst/>
          </a:prstGeom>
        </p:spPr>
        <p:txBody>
          <a:bodyPr vert="horz" lIns="89365" tIns="44683" rIns="89365" bIns="446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50" y="9440867"/>
            <a:ext cx="2949575" cy="496886"/>
          </a:xfrm>
          <a:prstGeom prst="rect">
            <a:avLst/>
          </a:prstGeom>
        </p:spPr>
        <p:txBody>
          <a:bodyPr vert="horz" lIns="89365" tIns="44683" rIns="89365" bIns="44683" rtlCol="0" anchor="b"/>
          <a:lstStyle>
            <a:lvl1pPr algn="r">
              <a:defRPr sz="1200"/>
            </a:lvl1pPr>
          </a:lstStyle>
          <a:p>
            <a:fld id="{3DD8EB67-7B70-4324-9F84-FC7CB2E5E78C}" type="slidenum">
              <a:rPr kumimoji="1" lang="ja-JP" altLang="en-US" smtClean="0"/>
              <a:t>‹#›</a:t>
            </a:fld>
            <a:endParaRPr kumimoji="1" lang="ja-JP" altLang="en-US"/>
          </a:p>
        </p:txBody>
      </p:sp>
    </p:spTree>
    <p:extLst>
      <p:ext uri="{BB962C8B-B14F-4D97-AF65-F5344CB8AC3E}">
        <p14:creationId xmlns:p14="http://schemas.microsoft.com/office/powerpoint/2010/main" val="516600939"/>
      </p:ext>
    </p:extLst>
  </p:cSld>
  <p:clrMap bg1="lt1" tx1="dk1" bg2="lt2" tx2="dk2" accent1="accent1" accent2="accent2" accent3="accent3" accent4="accent4" accent5="accent5" accent6="accent6" hlink="hlink" folHlink="folHlink"/>
  <p:notesStyle>
    <a:lvl1pPr marL="0" algn="l" defTabSz="1475129" rtl="0" eaLnBrk="1" latinLnBrk="0" hangingPunct="1">
      <a:defRPr kumimoji="1" sz="1900" kern="1200">
        <a:solidFill>
          <a:schemeClr val="tx1"/>
        </a:solidFill>
        <a:latin typeface="+mn-lt"/>
        <a:ea typeface="+mn-ea"/>
        <a:cs typeface="+mn-cs"/>
      </a:defRPr>
    </a:lvl1pPr>
    <a:lvl2pPr marL="737565" algn="l" defTabSz="1475129" rtl="0" eaLnBrk="1" latinLnBrk="0" hangingPunct="1">
      <a:defRPr kumimoji="1" sz="1900" kern="1200">
        <a:solidFill>
          <a:schemeClr val="tx1"/>
        </a:solidFill>
        <a:latin typeface="+mn-lt"/>
        <a:ea typeface="+mn-ea"/>
        <a:cs typeface="+mn-cs"/>
      </a:defRPr>
    </a:lvl2pPr>
    <a:lvl3pPr marL="1475129" algn="l" defTabSz="1475129" rtl="0" eaLnBrk="1" latinLnBrk="0" hangingPunct="1">
      <a:defRPr kumimoji="1" sz="1900" kern="1200">
        <a:solidFill>
          <a:schemeClr val="tx1"/>
        </a:solidFill>
        <a:latin typeface="+mn-lt"/>
        <a:ea typeface="+mn-ea"/>
        <a:cs typeface="+mn-cs"/>
      </a:defRPr>
    </a:lvl3pPr>
    <a:lvl4pPr marL="2212694" algn="l" defTabSz="1475129" rtl="0" eaLnBrk="1" latinLnBrk="0" hangingPunct="1">
      <a:defRPr kumimoji="1" sz="1900" kern="1200">
        <a:solidFill>
          <a:schemeClr val="tx1"/>
        </a:solidFill>
        <a:latin typeface="+mn-lt"/>
        <a:ea typeface="+mn-ea"/>
        <a:cs typeface="+mn-cs"/>
      </a:defRPr>
    </a:lvl4pPr>
    <a:lvl5pPr marL="2950259" algn="l" defTabSz="1475129" rtl="0" eaLnBrk="1" latinLnBrk="0" hangingPunct="1">
      <a:defRPr kumimoji="1" sz="1900" kern="1200">
        <a:solidFill>
          <a:schemeClr val="tx1"/>
        </a:solidFill>
        <a:latin typeface="+mn-lt"/>
        <a:ea typeface="+mn-ea"/>
        <a:cs typeface="+mn-cs"/>
      </a:defRPr>
    </a:lvl5pPr>
    <a:lvl6pPr marL="3687823" algn="l" defTabSz="1475129" rtl="0" eaLnBrk="1" latinLnBrk="0" hangingPunct="1">
      <a:defRPr kumimoji="1" sz="1900" kern="1200">
        <a:solidFill>
          <a:schemeClr val="tx1"/>
        </a:solidFill>
        <a:latin typeface="+mn-lt"/>
        <a:ea typeface="+mn-ea"/>
        <a:cs typeface="+mn-cs"/>
      </a:defRPr>
    </a:lvl6pPr>
    <a:lvl7pPr marL="4425388" algn="l" defTabSz="1475129" rtl="0" eaLnBrk="1" latinLnBrk="0" hangingPunct="1">
      <a:defRPr kumimoji="1" sz="1900" kern="1200">
        <a:solidFill>
          <a:schemeClr val="tx1"/>
        </a:solidFill>
        <a:latin typeface="+mn-lt"/>
        <a:ea typeface="+mn-ea"/>
        <a:cs typeface="+mn-cs"/>
      </a:defRPr>
    </a:lvl7pPr>
    <a:lvl8pPr marL="5162953" algn="l" defTabSz="1475129" rtl="0" eaLnBrk="1" latinLnBrk="0" hangingPunct="1">
      <a:defRPr kumimoji="1" sz="1900" kern="1200">
        <a:solidFill>
          <a:schemeClr val="tx1"/>
        </a:solidFill>
        <a:latin typeface="+mn-lt"/>
        <a:ea typeface="+mn-ea"/>
        <a:cs typeface="+mn-cs"/>
      </a:defRPr>
    </a:lvl8pPr>
    <a:lvl9pPr marL="5900517" algn="l" defTabSz="1475129" rtl="0" eaLnBrk="1" latinLnBrk="0" hangingPunct="1">
      <a:defRPr kumimoji="1"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3</a:t>
            </a:fld>
            <a:endParaRPr kumimoji="1" lang="ja-JP" altLang="en-US"/>
          </a:p>
        </p:txBody>
      </p:sp>
    </p:spTree>
    <p:extLst>
      <p:ext uri="{BB962C8B-B14F-4D97-AF65-F5344CB8AC3E}">
        <p14:creationId xmlns:p14="http://schemas.microsoft.com/office/powerpoint/2010/main" val="120915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5</a:t>
            </a:fld>
            <a:endParaRPr kumimoji="1" lang="ja-JP" altLang="en-US"/>
          </a:p>
        </p:txBody>
      </p:sp>
    </p:spTree>
    <p:extLst>
      <p:ext uri="{BB962C8B-B14F-4D97-AF65-F5344CB8AC3E}">
        <p14:creationId xmlns:p14="http://schemas.microsoft.com/office/powerpoint/2010/main" val="268288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9</a:t>
            </a:fld>
            <a:endParaRPr kumimoji="1" lang="ja-JP" altLang="en-US"/>
          </a:p>
        </p:txBody>
      </p:sp>
    </p:spTree>
    <p:extLst>
      <p:ext uri="{BB962C8B-B14F-4D97-AF65-F5344CB8AC3E}">
        <p14:creationId xmlns:p14="http://schemas.microsoft.com/office/powerpoint/2010/main" val="293959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7"/>
            <a:ext cx="12854146"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65" indent="0" algn="ctr">
              <a:buNone/>
              <a:defRPr>
                <a:solidFill>
                  <a:schemeClr val="tx1">
                    <a:tint val="75000"/>
                  </a:schemeClr>
                </a:solidFill>
              </a:defRPr>
            </a:lvl2pPr>
            <a:lvl3pPr marL="1475129" indent="0" algn="ctr">
              <a:buNone/>
              <a:defRPr>
                <a:solidFill>
                  <a:schemeClr val="tx1">
                    <a:tint val="75000"/>
                  </a:schemeClr>
                </a:solidFill>
              </a:defRPr>
            </a:lvl3pPr>
            <a:lvl4pPr marL="2212694" indent="0" algn="ctr">
              <a:buNone/>
              <a:defRPr>
                <a:solidFill>
                  <a:schemeClr val="tx1">
                    <a:tint val="75000"/>
                  </a:schemeClr>
                </a:solidFill>
              </a:defRPr>
            </a:lvl4pPr>
            <a:lvl5pPr marL="2950259" indent="0" algn="ctr">
              <a:buNone/>
              <a:defRPr>
                <a:solidFill>
                  <a:schemeClr val="tx1">
                    <a:tint val="75000"/>
                  </a:schemeClr>
                </a:solidFill>
              </a:defRPr>
            </a:lvl5pPr>
            <a:lvl6pPr marL="3687823" indent="0" algn="ctr">
              <a:buNone/>
              <a:defRPr>
                <a:solidFill>
                  <a:schemeClr val="tx1">
                    <a:tint val="75000"/>
                  </a:schemeClr>
                </a:solidFill>
              </a:defRPr>
            </a:lvl6pPr>
            <a:lvl7pPr marL="4425388" indent="0" algn="ctr">
              <a:buNone/>
              <a:defRPr>
                <a:solidFill>
                  <a:schemeClr val="tx1">
                    <a:tint val="75000"/>
                  </a:schemeClr>
                </a:solidFill>
              </a:defRPr>
            </a:lvl7pPr>
            <a:lvl8pPr marL="5162953" indent="0" algn="ctr">
              <a:buNone/>
              <a:defRPr>
                <a:solidFill>
                  <a:schemeClr val="tx1">
                    <a:tint val="75000"/>
                  </a:schemeClr>
                </a:solidFill>
              </a:defRPr>
            </a:lvl8pPr>
            <a:lvl9pPr marL="590051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7" name="日付プレースホルダー 6"/>
          <p:cNvSpPr>
            <a:spLocks noGrp="1"/>
          </p:cNvSpPr>
          <p:nvPr>
            <p:ph type="dt" sz="half" idx="10"/>
          </p:nvPr>
        </p:nvSpPr>
        <p:spPr/>
        <p:txBody>
          <a:bodyPr/>
          <a:lstStyle/>
          <a:p>
            <a:fld id="{E72ECCFA-41ED-4C46-AF83-72373DAC442E}" type="datetime1">
              <a:rPr kumimoji="1" lang="ja-JP" altLang="en-US" smtClean="0"/>
              <a:t>2016/9/1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11737726" y="10124078"/>
            <a:ext cx="3528589" cy="569325"/>
          </a:xfrm>
        </p:spPr>
        <p:txBody>
          <a:bodyPr/>
          <a:lstStyle/>
          <a:p>
            <a:fld id="{00E28FCB-C700-49A0-8701-0AE96B4F9BF5}" type="slidenum">
              <a:rPr lang="ja-JP" altLang="en-US" smtClean="0"/>
              <a:pPr/>
              <a:t>‹#›</a:t>
            </a:fld>
            <a:endParaRPr lang="ja-JP" altLang="en-US"/>
          </a:p>
        </p:txBody>
      </p:sp>
    </p:spTree>
    <p:extLst>
      <p:ext uri="{BB962C8B-B14F-4D97-AF65-F5344CB8AC3E}">
        <p14:creationId xmlns:p14="http://schemas.microsoft.com/office/powerpoint/2010/main" val="3729276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602DC1C-35B6-4CB9-B5F7-7F94FE39BB98}"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41012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4"/>
            <a:ext cx="3402568" cy="912404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6127" y="428234"/>
            <a:ext cx="9955662" cy="91240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F9AED4-EA47-4252-A2AF-141D4D16722B}"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78276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565" y="3322239"/>
            <a:ext cx="12853397" cy="229144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9130" y="6059241"/>
            <a:ext cx="10584267" cy="2733465"/>
          </a:xfrm>
        </p:spPr>
        <p:txBody>
          <a:bodyPr/>
          <a:lstStyle>
            <a:lvl1pPr marL="0" indent="0" algn="ctr">
              <a:buNone/>
              <a:defRPr>
                <a:solidFill>
                  <a:schemeClr val="tx1">
                    <a:tint val="75000"/>
                  </a:schemeClr>
                </a:solidFill>
              </a:defRPr>
            </a:lvl1pPr>
            <a:lvl2pPr marL="526832" indent="0" algn="ctr">
              <a:buNone/>
              <a:defRPr>
                <a:solidFill>
                  <a:schemeClr val="tx1">
                    <a:tint val="75000"/>
                  </a:schemeClr>
                </a:solidFill>
              </a:defRPr>
            </a:lvl2pPr>
            <a:lvl3pPr marL="1053664" indent="0" algn="ctr">
              <a:buNone/>
              <a:defRPr>
                <a:solidFill>
                  <a:schemeClr val="tx1">
                    <a:tint val="75000"/>
                  </a:schemeClr>
                </a:solidFill>
              </a:defRPr>
            </a:lvl3pPr>
            <a:lvl4pPr marL="1580496" indent="0" algn="ctr">
              <a:buNone/>
              <a:defRPr>
                <a:solidFill>
                  <a:schemeClr val="tx1">
                    <a:tint val="75000"/>
                  </a:schemeClr>
                </a:solidFill>
              </a:defRPr>
            </a:lvl4pPr>
            <a:lvl5pPr marL="2107327" indent="0" algn="ctr">
              <a:buNone/>
              <a:defRPr>
                <a:solidFill>
                  <a:schemeClr val="tx1">
                    <a:tint val="75000"/>
                  </a:schemeClr>
                </a:solidFill>
              </a:defRPr>
            </a:lvl5pPr>
            <a:lvl6pPr marL="2634160" indent="0" algn="ctr">
              <a:buNone/>
              <a:defRPr>
                <a:solidFill>
                  <a:schemeClr val="tx1">
                    <a:tint val="75000"/>
                  </a:schemeClr>
                </a:solidFill>
              </a:defRPr>
            </a:lvl6pPr>
            <a:lvl7pPr marL="3160992" indent="0" algn="ctr">
              <a:buNone/>
              <a:defRPr>
                <a:solidFill>
                  <a:schemeClr val="tx1">
                    <a:tint val="75000"/>
                  </a:schemeClr>
                </a:solidFill>
              </a:defRPr>
            </a:lvl7pPr>
            <a:lvl8pPr marL="3687823" indent="0" algn="ctr">
              <a:buNone/>
              <a:defRPr>
                <a:solidFill>
                  <a:schemeClr val="tx1">
                    <a:tint val="75000"/>
                  </a:schemeClr>
                </a:solidFill>
              </a:defRPr>
            </a:lvl8pPr>
            <a:lvl9pPr marL="421465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220137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83858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0794"/>
            <a:ext cx="12853397" cy="2125242"/>
          </a:xfrm>
        </p:spPr>
        <p:txBody>
          <a:bodyPr anchor="t"/>
          <a:lstStyle>
            <a:lvl1pPr algn="l">
              <a:defRPr sz="47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575" y="4531611"/>
            <a:ext cx="12853397" cy="2339181"/>
          </a:xfrm>
        </p:spPr>
        <p:txBody>
          <a:bodyPr anchor="b"/>
          <a:lstStyle>
            <a:lvl1pPr marL="0" indent="0">
              <a:buNone/>
              <a:defRPr sz="2300">
                <a:solidFill>
                  <a:schemeClr val="tx1">
                    <a:tint val="75000"/>
                  </a:schemeClr>
                </a:solidFill>
              </a:defRPr>
            </a:lvl1pPr>
            <a:lvl2pPr marL="526832" indent="0">
              <a:buNone/>
              <a:defRPr sz="2100">
                <a:solidFill>
                  <a:schemeClr val="tx1">
                    <a:tint val="75000"/>
                  </a:schemeClr>
                </a:solidFill>
              </a:defRPr>
            </a:lvl2pPr>
            <a:lvl3pPr marL="1053664" indent="0">
              <a:buNone/>
              <a:defRPr sz="1800">
                <a:solidFill>
                  <a:schemeClr val="tx1">
                    <a:tint val="75000"/>
                  </a:schemeClr>
                </a:solidFill>
              </a:defRPr>
            </a:lvl3pPr>
            <a:lvl4pPr marL="1580496" indent="0">
              <a:buNone/>
              <a:defRPr sz="1600">
                <a:solidFill>
                  <a:schemeClr val="tx1">
                    <a:tint val="75000"/>
                  </a:schemeClr>
                </a:solidFill>
              </a:defRPr>
            </a:lvl4pPr>
            <a:lvl5pPr marL="2107327" indent="0">
              <a:buNone/>
              <a:defRPr sz="1600">
                <a:solidFill>
                  <a:schemeClr val="tx1">
                    <a:tint val="75000"/>
                  </a:schemeClr>
                </a:solidFill>
              </a:defRPr>
            </a:lvl5pPr>
            <a:lvl6pPr marL="2634160" indent="0">
              <a:buNone/>
              <a:defRPr sz="1600">
                <a:solidFill>
                  <a:schemeClr val="tx1">
                    <a:tint val="75000"/>
                  </a:schemeClr>
                </a:solidFill>
              </a:defRPr>
            </a:lvl6pPr>
            <a:lvl7pPr marL="3160992" indent="0">
              <a:buNone/>
              <a:defRPr sz="1600">
                <a:solidFill>
                  <a:schemeClr val="tx1">
                    <a:tint val="75000"/>
                  </a:schemeClr>
                </a:solidFill>
              </a:defRPr>
            </a:lvl7pPr>
            <a:lvl8pPr marL="3687823" indent="0">
              <a:buNone/>
              <a:defRPr sz="1600">
                <a:solidFill>
                  <a:schemeClr val="tx1">
                    <a:tint val="75000"/>
                  </a:schemeClr>
                </a:solidFill>
              </a:defRPr>
            </a:lvl8pPr>
            <a:lvl9pPr marL="4214656"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194004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5752" y="2494774"/>
            <a:ext cx="6715496" cy="7058210"/>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651278" y="2494774"/>
            <a:ext cx="6715497" cy="7058210"/>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28968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5752" y="2393992"/>
            <a:ext cx="6681740" cy="997203"/>
          </a:xfrm>
        </p:spPr>
        <p:txBody>
          <a:bodyPr anchor="b"/>
          <a:lstStyle>
            <a:lvl1pPr marL="0" indent="0">
              <a:buNone/>
              <a:defRPr sz="2800" b="1"/>
            </a:lvl1pPr>
            <a:lvl2pPr marL="526832" indent="0">
              <a:buNone/>
              <a:defRPr sz="2300" b="1"/>
            </a:lvl2pPr>
            <a:lvl3pPr marL="1053664" indent="0">
              <a:buNone/>
              <a:defRPr sz="2100" b="1"/>
            </a:lvl3pPr>
            <a:lvl4pPr marL="1580496" indent="0">
              <a:buNone/>
              <a:defRPr sz="1800" b="1"/>
            </a:lvl4pPr>
            <a:lvl5pPr marL="2107327" indent="0">
              <a:buNone/>
              <a:defRPr sz="1800" b="1"/>
            </a:lvl5pPr>
            <a:lvl6pPr marL="2634160" indent="0">
              <a:buNone/>
              <a:defRPr sz="1800" b="1"/>
            </a:lvl6pPr>
            <a:lvl7pPr marL="3160992" indent="0">
              <a:buNone/>
              <a:defRPr sz="1800" b="1"/>
            </a:lvl7pPr>
            <a:lvl8pPr marL="3687823" indent="0">
              <a:buNone/>
              <a:defRPr sz="1800" b="1"/>
            </a:lvl8pPr>
            <a:lvl9pPr marL="4214656"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5752" y="3391195"/>
            <a:ext cx="6681740" cy="6161790"/>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1283" y="2393992"/>
            <a:ext cx="6685492" cy="997203"/>
          </a:xfrm>
        </p:spPr>
        <p:txBody>
          <a:bodyPr anchor="b"/>
          <a:lstStyle>
            <a:lvl1pPr marL="0" indent="0">
              <a:buNone/>
              <a:defRPr sz="2800" b="1"/>
            </a:lvl1pPr>
            <a:lvl2pPr marL="526832" indent="0">
              <a:buNone/>
              <a:defRPr sz="2300" b="1"/>
            </a:lvl2pPr>
            <a:lvl3pPr marL="1053664" indent="0">
              <a:buNone/>
              <a:defRPr sz="2100" b="1"/>
            </a:lvl3pPr>
            <a:lvl4pPr marL="1580496" indent="0">
              <a:buNone/>
              <a:defRPr sz="1800" b="1"/>
            </a:lvl4pPr>
            <a:lvl5pPr marL="2107327" indent="0">
              <a:buNone/>
              <a:defRPr sz="1800" b="1"/>
            </a:lvl5pPr>
            <a:lvl6pPr marL="2634160" indent="0">
              <a:buNone/>
              <a:defRPr sz="1800" b="1"/>
            </a:lvl6pPr>
            <a:lvl7pPr marL="3160992" indent="0">
              <a:buNone/>
              <a:defRPr sz="1800" b="1"/>
            </a:lvl7pPr>
            <a:lvl8pPr marL="3687823" indent="0">
              <a:buNone/>
              <a:defRPr sz="1800" b="1"/>
            </a:lvl8pPr>
            <a:lvl9pPr marL="4214656"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1283" y="3391195"/>
            <a:ext cx="6685492" cy="6161790"/>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202038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738092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289960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5752" y="426110"/>
            <a:ext cx="4975206" cy="1812291"/>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2864" y="426111"/>
            <a:ext cx="8453911" cy="9126874"/>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5752" y="2238401"/>
            <a:ext cx="4975206" cy="7314583"/>
          </a:xfrm>
        </p:spPr>
        <p:txBody>
          <a:bodyPr/>
          <a:lstStyle>
            <a:lvl1pPr marL="0" indent="0">
              <a:buNone/>
              <a:defRPr sz="1600"/>
            </a:lvl1pPr>
            <a:lvl2pPr marL="526832" indent="0">
              <a:buNone/>
              <a:defRPr sz="1400"/>
            </a:lvl2pPr>
            <a:lvl3pPr marL="1053664" indent="0">
              <a:buNone/>
              <a:defRPr sz="1200"/>
            </a:lvl3pPr>
            <a:lvl4pPr marL="1580496" indent="0">
              <a:buNone/>
              <a:defRPr sz="1100"/>
            </a:lvl4pPr>
            <a:lvl5pPr marL="2107327" indent="0">
              <a:buNone/>
              <a:defRPr sz="1100"/>
            </a:lvl5pPr>
            <a:lvl6pPr marL="2634160" indent="0">
              <a:buNone/>
              <a:defRPr sz="1100"/>
            </a:lvl6pPr>
            <a:lvl7pPr marL="3160992" indent="0">
              <a:buNone/>
              <a:defRPr sz="1100"/>
            </a:lvl7pPr>
            <a:lvl8pPr marL="3687823" indent="0">
              <a:buNone/>
              <a:defRPr sz="1100"/>
            </a:lvl8pPr>
            <a:lvl9pPr marL="4214656" indent="0">
              <a:buNone/>
              <a:defRPr sz="1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85435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D095C0-45BC-49EF-8EAE-64AD18855103}"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37726" y="10124078"/>
            <a:ext cx="3528589" cy="569325"/>
          </a:xfrm>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42652628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871" y="7486088"/>
            <a:ext cx="9072765" cy="882277"/>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871" y="954769"/>
            <a:ext cx="9072765" cy="6416394"/>
          </a:xfrm>
        </p:spPr>
        <p:txBody>
          <a:bodyPr/>
          <a:lstStyle>
            <a:lvl1pPr marL="0" indent="0">
              <a:buNone/>
              <a:defRPr sz="3700"/>
            </a:lvl1pPr>
            <a:lvl2pPr marL="526832" indent="0">
              <a:buNone/>
              <a:defRPr sz="3200"/>
            </a:lvl2pPr>
            <a:lvl3pPr marL="1053664" indent="0">
              <a:buNone/>
              <a:defRPr sz="2800"/>
            </a:lvl3pPr>
            <a:lvl4pPr marL="1580496" indent="0">
              <a:buNone/>
              <a:defRPr sz="2300"/>
            </a:lvl4pPr>
            <a:lvl5pPr marL="2107327" indent="0">
              <a:buNone/>
              <a:defRPr sz="2300"/>
            </a:lvl5pPr>
            <a:lvl6pPr marL="2634160" indent="0">
              <a:buNone/>
              <a:defRPr sz="2300"/>
            </a:lvl6pPr>
            <a:lvl7pPr marL="3160992" indent="0">
              <a:buNone/>
              <a:defRPr sz="2300"/>
            </a:lvl7pPr>
            <a:lvl8pPr marL="3687823" indent="0">
              <a:buNone/>
              <a:defRPr sz="2300"/>
            </a:lvl8pPr>
            <a:lvl9pPr marL="4214656" indent="0">
              <a:buNone/>
              <a:defRPr sz="2300"/>
            </a:lvl9pPr>
          </a:lstStyle>
          <a:p>
            <a:endParaRPr kumimoji="1" lang="ja-JP" altLang="en-US"/>
          </a:p>
        </p:txBody>
      </p:sp>
      <p:sp>
        <p:nvSpPr>
          <p:cNvPr id="4" name="テキスト プレースホルダー 3"/>
          <p:cNvSpPr>
            <a:spLocks noGrp="1"/>
          </p:cNvSpPr>
          <p:nvPr>
            <p:ph type="body" sz="half" idx="2"/>
          </p:nvPr>
        </p:nvSpPr>
        <p:spPr>
          <a:xfrm>
            <a:off x="2964871" y="8368365"/>
            <a:ext cx="9072765" cy="1255343"/>
          </a:xfrm>
        </p:spPr>
        <p:txBody>
          <a:bodyPr/>
          <a:lstStyle>
            <a:lvl1pPr marL="0" indent="0">
              <a:buNone/>
              <a:defRPr sz="1600"/>
            </a:lvl1pPr>
            <a:lvl2pPr marL="526832" indent="0">
              <a:buNone/>
              <a:defRPr sz="1400"/>
            </a:lvl2pPr>
            <a:lvl3pPr marL="1053664" indent="0">
              <a:buNone/>
              <a:defRPr sz="1200"/>
            </a:lvl3pPr>
            <a:lvl4pPr marL="1580496" indent="0">
              <a:buNone/>
              <a:defRPr sz="1100"/>
            </a:lvl4pPr>
            <a:lvl5pPr marL="2107327" indent="0">
              <a:buNone/>
              <a:defRPr sz="1100"/>
            </a:lvl5pPr>
            <a:lvl6pPr marL="2634160" indent="0">
              <a:buNone/>
              <a:defRPr sz="1100"/>
            </a:lvl6pPr>
            <a:lvl7pPr marL="3160992" indent="0">
              <a:buNone/>
              <a:defRPr sz="1100"/>
            </a:lvl7pPr>
            <a:lvl8pPr marL="3687823" indent="0">
              <a:buNone/>
              <a:defRPr sz="1100"/>
            </a:lvl8pPr>
            <a:lvl9pPr marL="4214656" indent="0">
              <a:buNone/>
              <a:defRPr sz="1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586448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966105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4958" y="427878"/>
            <a:ext cx="3401818" cy="91251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5751" y="427878"/>
            <a:ext cx="10029175" cy="91251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17337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2"/>
            <a:ext cx="12854146" cy="2123828"/>
          </a:xfrm>
        </p:spPr>
        <p:txBody>
          <a:bodyPr anchor="t"/>
          <a:lstStyle>
            <a:lvl1pPr algn="l">
              <a:defRPr sz="6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575" y="4532320"/>
            <a:ext cx="12854146" cy="2339181"/>
          </a:xfrm>
        </p:spPr>
        <p:txBody>
          <a:bodyPr anchor="b"/>
          <a:lstStyle>
            <a:lvl1pPr marL="0" indent="0">
              <a:buNone/>
              <a:defRPr sz="3200">
                <a:solidFill>
                  <a:schemeClr val="tx1">
                    <a:tint val="75000"/>
                  </a:schemeClr>
                </a:solidFill>
              </a:defRPr>
            </a:lvl1pPr>
            <a:lvl2pPr marL="737565" indent="0">
              <a:buNone/>
              <a:defRPr sz="2900">
                <a:solidFill>
                  <a:schemeClr val="tx1">
                    <a:tint val="75000"/>
                  </a:schemeClr>
                </a:solidFill>
              </a:defRPr>
            </a:lvl2pPr>
            <a:lvl3pPr marL="1475129" indent="0">
              <a:buNone/>
              <a:defRPr sz="2500">
                <a:solidFill>
                  <a:schemeClr val="tx1">
                    <a:tint val="75000"/>
                  </a:schemeClr>
                </a:solidFill>
              </a:defRPr>
            </a:lvl3pPr>
            <a:lvl4pPr marL="2212694" indent="0">
              <a:buNone/>
              <a:defRPr sz="2300">
                <a:solidFill>
                  <a:schemeClr val="tx1">
                    <a:tint val="75000"/>
                  </a:schemeClr>
                </a:solidFill>
              </a:defRPr>
            </a:lvl4pPr>
            <a:lvl5pPr marL="2950259" indent="0">
              <a:buNone/>
              <a:defRPr sz="2300">
                <a:solidFill>
                  <a:schemeClr val="tx1">
                    <a:tint val="75000"/>
                  </a:schemeClr>
                </a:solidFill>
              </a:defRPr>
            </a:lvl5pPr>
            <a:lvl6pPr marL="3687823" indent="0">
              <a:buNone/>
              <a:defRPr sz="2300">
                <a:solidFill>
                  <a:schemeClr val="tx1">
                    <a:tint val="75000"/>
                  </a:schemeClr>
                </a:solidFill>
              </a:defRPr>
            </a:lvl6pPr>
            <a:lvl7pPr marL="4425388" indent="0">
              <a:buNone/>
              <a:defRPr sz="2300">
                <a:solidFill>
                  <a:schemeClr val="tx1">
                    <a:tint val="75000"/>
                  </a:schemeClr>
                </a:solidFill>
              </a:defRPr>
            </a:lvl7pPr>
            <a:lvl8pPr marL="5162953" indent="0">
              <a:buNone/>
              <a:defRPr sz="2300">
                <a:solidFill>
                  <a:schemeClr val="tx1">
                    <a:tint val="75000"/>
                  </a:schemeClr>
                </a:solidFill>
              </a:defRPr>
            </a:lvl8pPr>
            <a:lvl9pPr marL="5900517" indent="0">
              <a:buNone/>
              <a:defRPr sz="2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FAADCC4-C814-4C52-A257-A45ADCE82DD9}"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4397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6127" y="2495128"/>
            <a:ext cx="6679115" cy="7057149"/>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687284" y="2495128"/>
            <a:ext cx="6679115" cy="7057149"/>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3AC9B3E-7768-4E79-9564-6291ECF8B0EA}" type="datetime1">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225330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7" y="2393640"/>
            <a:ext cx="6681741" cy="997555"/>
          </a:xfrm>
        </p:spPr>
        <p:txBody>
          <a:bodyPr anchor="b"/>
          <a:lstStyle>
            <a:lvl1pPr marL="0" indent="0">
              <a:buNone/>
              <a:defRPr sz="3900" b="1"/>
            </a:lvl1pPr>
            <a:lvl2pPr marL="737565" indent="0">
              <a:buNone/>
              <a:defRPr sz="3200" b="1"/>
            </a:lvl2pPr>
            <a:lvl3pPr marL="1475129" indent="0">
              <a:buNone/>
              <a:defRPr sz="2900" b="1"/>
            </a:lvl3pPr>
            <a:lvl4pPr marL="2212694" indent="0">
              <a:buNone/>
              <a:defRPr sz="2500" b="1"/>
            </a:lvl4pPr>
            <a:lvl5pPr marL="2950259" indent="0">
              <a:buNone/>
              <a:defRPr sz="2500" b="1"/>
            </a:lvl5pPr>
            <a:lvl6pPr marL="3687823" indent="0">
              <a:buNone/>
              <a:defRPr sz="2500" b="1"/>
            </a:lvl6pPr>
            <a:lvl7pPr marL="4425388" indent="0">
              <a:buNone/>
              <a:defRPr sz="2500" b="1"/>
            </a:lvl7pPr>
            <a:lvl8pPr marL="5162953" indent="0">
              <a:buNone/>
              <a:defRPr sz="2500" b="1"/>
            </a:lvl8pPr>
            <a:lvl9pPr marL="5900517" indent="0">
              <a:buNone/>
              <a:defRPr sz="25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6127" y="3391195"/>
            <a:ext cx="6681741"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2035" y="2393640"/>
            <a:ext cx="6684366" cy="997555"/>
          </a:xfrm>
        </p:spPr>
        <p:txBody>
          <a:bodyPr anchor="b"/>
          <a:lstStyle>
            <a:lvl1pPr marL="0" indent="0">
              <a:buNone/>
              <a:defRPr sz="3900" b="1"/>
            </a:lvl1pPr>
            <a:lvl2pPr marL="737565" indent="0">
              <a:buNone/>
              <a:defRPr sz="3200" b="1"/>
            </a:lvl2pPr>
            <a:lvl3pPr marL="1475129" indent="0">
              <a:buNone/>
              <a:defRPr sz="2900" b="1"/>
            </a:lvl3pPr>
            <a:lvl4pPr marL="2212694" indent="0">
              <a:buNone/>
              <a:defRPr sz="2500" b="1"/>
            </a:lvl4pPr>
            <a:lvl5pPr marL="2950259" indent="0">
              <a:buNone/>
              <a:defRPr sz="2500" b="1"/>
            </a:lvl5pPr>
            <a:lvl6pPr marL="3687823" indent="0">
              <a:buNone/>
              <a:defRPr sz="2500" b="1"/>
            </a:lvl6pPr>
            <a:lvl7pPr marL="4425388" indent="0">
              <a:buNone/>
              <a:defRPr sz="2500" b="1"/>
            </a:lvl7pPr>
            <a:lvl8pPr marL="5162953" indent="0">
              <a:buNone/>
              <a:defRPr sz="2500" b="1"/>
            </a:lvl8pPr>
            <a:lvl9pPr marL="5900517" indent="0">
              <a:buNone/>
              <a:defRPr sz="25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2035" y="3391195"/>
            <a:ext cx="6684366"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1B865FA-EC92-49CB-9ABE-7C5025002BEF}" type="datetime1">
              <a:rPr kumimoji="1" lang="ja-JP" altLang="en-US" smtClean="0"/>
              <a:t>2016/9/1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70864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582052-E228-4021-8B45-562BD1A65ECF}" type="datetime1">
              <a:rPr kumimoji="1" lang="ja-JP" altLang="en-US" smtClean="0"/>
              <a:t>2016/9/1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25098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4B385F-047E-4D43-A07C-3C90E5929315}" type="datetime1">
              <a:rPr kumimoji="1" lang="ja-JP" altLang="en-US" smtClean="0"/>
              <a:t>2016/9/1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325986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8" y="425755"/>
            <a:ext cx="4975207" cy="1811937"/>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2488" y="425757"/>
            <a:ext cx="8453911" cy="9126521"/>
          </a:xfrm>
        </p:spPr>
        <p:txBody>
          <a:bodyPr/>
          <a:lstStyle>
            <a:lvl1pPr>
              <a:defRPr sz="52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6128" y="2237695"/>
            <a:ext cx="4975207" cy="7314583"/>
          </a:xfrm>
        </p:spPr>
        <p:txBody>
          <a:bodyPr/>
          <a:lstStyle>
            <a:lvl1pPr marL="0" indent="0">
              <a:buNone/>
              <a:defRPr sz="2300"/>
            </a:lvl1pPr>
            <a:lvl2pPr marL="737565" indent="0">
              <a:buNone/>
              <a:defRPr sz="1900"/>
            </a:lvl2pPr>
            <a:lvl3pPr marL="1475129" indent="0">
              <a:buNone/>
              <a:defRPr sz="1600"/>
            </a:lvl3pPr>
            <a:lvl4pPr marL="2212694" indent="0">
              <a:buNone/>
              <a:defRPr sz="1500"/>
            </a:lvl4pPr>
            <a:lvl5pPr marL="2950259" indent="0">
              <a:buNone/>
              <a:defRPr sz="1500"/>
            </a:lvl5pPr>
            <a:lvl6pPr marL="3687823" indent="0">
              <a:buNone/>
              <a:defRPr sz="1500"/>
            </a:lvl6pPr>
            <a:lvl7pPr marL="4425388" indent="0">
              <a:buNone/>
              <a:defRPr sz="1500"/>
            </a:lvl7pPr>
            <a:lvl8pPr marL="5162953" indent="0">
              <a:buNone/>
              <a:defRPr sz="1500"/>
            </a:lvl8pPr>
            <a:lvl9pPr marL="5900517"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DD03B7-8AD0-4BB9-A8CE-CD8ED610E49B}" type="datetime1">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46628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0" y="7485381"/>
            <a:ext cx="9073515" cy="883691"/>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120" y="955476"/>
            <a:ext cx="9073515" cy="6416040"/>
          </a:xfrm>
        </p:spPr>
        <p:txBody>
          <a:bodyPr/>
          <a:lstStyle>
            <a:lvl1pPr marL="0" indent="0">
              <a:buNone/>
              <a:defRPr sz="5200"/>
            </a:lvl1pPr>
            <a:lvl2pPr marL="737565" indent="0">
              <a:buNone/>
              <a:defRPr sz="4400"/>
            </a:lvl2pPr>
            <a:lvl3pPr marL="1475129" indent="0">
              <a:buNone/>
              <a:defRPr sz="3900"/>
            </a:lvl3pPr>
            <a:lvl4pPr marL="2212694" indent="0">
              <a:buNone/>
              <a:defRPr sz="3200"/>
            </a:lvl4pPr>
            <a:lvl5pPr marL="2950259" indent="0">
              <a:buNone/>
              <a:defRPr sz="3200"/>
            </a:lvl5pPr>
            <a:lvl6pPr marL="3687823" indent="0">
              <a:buNone/>
              <a:defRPr sz="3200"/>
            </a:lvl6pPr>
            <a:lvl7pPr marL="4425388" indent="0">
              <a:buNone/>
              <a:defRPr sz="3200"/>
            </a:lvl7pPr>
            <a:lvl8pPr marL="5162953" indent="0">
              <a:buNone/>
              <a:defRPr sz="3200"/>
            </a:lvl8pPr>
            <a:lvl9pPr marL="5900517"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0" y="8369072"/>
            <a:ext cx="9073515" cy="1254989"/>
          </a:xfrm>
        </p:spPr>
        <p:txBody>
          <a:bodyPr/>
          <a:lstStyle>
            <a:lvl1pPr marL="0" indent="0">
              <a:buNone/>
              <a:defRPr sz="2300"/>
            </a:lvl1pPr>
            <a:lvl2pPr marL="737565" indent="0">
              <a:buNone/>
              <a:defRPr sz="1900"/>
            </a:lvl2pPr>
            <a:lvl3pPr marL="1475129" indent="0">
              <a:buNone/>
              <a:defRPr sz="1600"/>
            </a:lvl3pPr>
            <a:lvl4pPr marL="2212694" indent="0">
              <a:buNone/>
              <a:defRPr sz="1500"/>
            </a:lvl4pPr>
            <a:lvl5pPr marL="2950259" indent="0">
              <a:buNone/>
              <a:defRPr sz="1500"/>
            </a:lvl5pPr>
            <a:lvl6pPr marL="3687823" indent="0">
              <a:buNone/>
              <a:defRPr sz="1500"/>
            </a:lvl6pPr>
            <a:lvl7pPr marL="4425388" indent="0">
              <a:buNone/>
              <a:defRPr sz="1500"/>
            </a:lvl7pPr>
            <a:lvl8pPr marL="5162953" indent="0">
              <a:buNone/>
              <a:defRPr sz="1500"/>
            </a:lvl8pPr>
            <a:lvl9pPr marL="5900517"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B277B7-B5EE-4ABF-9925-B81A9AD23DC3}" type="datetime1">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92601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4"/>
          </a:xfrm>
          <a:prstGeom prst="rect">
            <a:avLst/>
          </a:prstGeom>
        </p:spPr>
        <p:txBody>
          <a:bodyPr vert="horz" lIns="147513" tIns="73757" rIns="147513" bIns="73757"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6" y="2495128"/>
            <a:ext cx="13610273" cy="7057149"/>
          </a:xfrm>
          <a:prstGeom prst="rect">
            <a:avLst/>
          </a:prstGeom>
        </p:spPr>
        <p:txBody>
          <a:bodyPr vert="horz" lIns="147513" tIns="73757" rIns="147513" bIns="73757"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6126" y="9911200"/>
            <a:ext cx="3528589" cy="569325"/>
          </a:xfrm>
          <a:prstGeom prst="rect">
            <a:avLst/>
          </a:prstGeom>
        </p:spPr>
        <p:txBody>
          <a:bodyPr vert="horz" lIns="147513" tIns="73757" rIns="147513" bIns="73757" rtlCol="0" anchor="ctr"/>
          <a:lstStyle>
            <a:lvl1pPr algn="l">
              <a:defRPr sz="1900">
                <a:solidFill>
                  <a:schemeClr val="tx1">
                    <a:tint val="75000"/>
                  </a:schemeClr>
                </a:solidFill>
              </a:defRPr>
            </a:lvl1pPr>
          </a:lstStyle>
          <a:p>
            <a:fld id="{E72ECCFA-41ED-4C46-AF83-72373DAC442E}" type="datetime1">
              <a:rPr kumimoji="1" lang="ja-JP" altLang="en-US" smtClean="0"/>
              <a:t>2016/9/1</a:t>
            </a:fld>
            <a:endParaRPr kumimoji="1" lang="ja-JP" altLang="en-US"/>
          </a:p>
        </p:txBody>
      </p:sp>
      <p:sp>
        <p:nvSpPr>
          <p:cNvPr id="5" name="フッター プレースホルダー 4"/>
          <p:cNvSpPr>
            <a:spLocks noGrp="1"/>
          </p:cNvSpPr>
          <p:nvPr>
            <p:ph type="ftr" sz="quarter" idx="3"/>
          </p:nvPr>
        </p:nvSpPr>
        <p:spPr>
          <a:xfrm>
            <a:off x="5166863" y="9911200"/>
            <a:ext cx="4788800" cy="569325"/>
          </a:xfrm>
          <a:prstGeom prst="rect">
            <a:avLst/>
          </a:prstGeom>
        </p:spPr>
        <p:txBody>
          <a:bodyPr vert="horz" lIns="147513" tIns="73757" rIns="147513" bIns="73757"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569486" y="10124078"/>
            <a:ext cx="3528589" cy="569325"/>
          </a:xfrm>
          <a:prstGeom prst="rect">
            <a:avLst/>
          </a:prstGeom>
        </p:spPr>
        <p:txBody>
          <a:bodyPr vert="horz" lIns="147513" tIns="0" rIns="147513" bIns="0" rtlCol="0" anchor="b" anchorCtr="0"/>
          <a:lstStyle>
            <a:lvl1pPr algn="r">
              <a:defRPr sz="1700">
                <a:solidFill>
                  <a:schemeClr val="tx1">
                    <a:tint val="75000"/>
                  </a:schemeClr>
                </a:solidFill>
                <a:latin typeface="+mj-ea"/>
                <a:ea typeface="+mj-ea"/>
              </a:defRPr>
            </a:lvl1pPr>
          </a:lstStyle>
          <a:p>
            <a:fld id="{00E28FCB-C700-49A0-8701-0AE96B4F9BF5}" type="slidenum">
              <a:rPr lang="ja-JP" altLang="en-US" smtClean="0"/>
              <a:pPr/>
              <a:t>‹#›</a:t>
            </a:fld>
            <a:endParaRPr lang="ja-JP" altLang="en-US"/>
          </a:p>
        </p:txBody>
      </p:sp>
    </p:spTree>
    <p:extLst>
      <p:ext uri="{BB962C8B-B14F-4D97-AF65-F5344CB8AC3E}">
        <p14:creationId xmlns:p14="http://schemas.microsoft.com/office/powerpoint/2010/main" val="324751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475129" rtl="0" eaLnBrk="1" latinLnBrk="0" hangingPunct="1">
        <a:spcBef>
          <a:spcPct val="0"/>
        </a:spcBef>
        <a:buNone/>
        <a:defRPr kumimoji="1" sz="7100" kern="1200">
          <a:solidFill>
            <a:schemeClr val="tx1"/>
          </a:solidFill>
          <a:latin typeface="+mj-lt"/>
          <a:ea typeface="+mj-ea"/>
          <a:cs typeface="+mj-cs"/>
        </a:defRPr>
      </a:lvl1pPr>
    </p:titleStyle>
    <p:bodyStyle>
      <a:lvl1pPr marL="553173" indent="-553173" algn="l" defTabSz="1475129"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542" indent="-460978" algn="l" defTabSz="1475129"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2pPr>
      <a:lvl3pPr marL="1843912" indent="-368783" algn="l" defTabSz="1475129"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1477"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9041"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6606"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4171"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1735"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9300"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5129" rtl="0" eaLnBrk="1" latinLnBrk="0" hangingPunct="1">
        <a:defRPr kumimoji="1" sz="2900" kern="1200">
          <a:solidFill>
            <a:schemeClr val="tx1"/>
          </a:solidFill>
          <a:latin typeface="+mn-lt"/>
          <a:ea typeface="+mn-ea"/>
          <a:cs typeface="+mn-cs"/>
        </a:defRPr>
      </a:lvl1pPr>
      <a:lvl2pPr marL="737565" algn="l" defTabSz="1475129" rtl="0" eaLnBrk="1" latinLnBrk="0" hangingPunct="1">
        <a:defRPr kumimoji="1" sz="2900" kern="1200">
          <a:solidFill>
            <a:schemeClr val="tx1"/>
          </a:solidFill>
          <a:latin typeface="+mn-lt"/>
          <a:ea typeface="+mn-ea"/>
          <a:cs typeface="+mn-cs"/>
        </a:defRPr>
      </a:lvl2pPr>
      <a:lvl3pPr marL="1475129" algn="l" defTabSz="1475129" rtl="0" eaLnBrk="1" latinLnBrk="0" hangingPunct="1">
        <a:defRPr kumimoji="1" sz="2900" kern="1200">
          <a:solidFill>
            <a:schemeClr val="tx1"/>
          </a:solidFill>
          <a:latin typeface="+mn-lt"/>
          <a:ea typeface="+mn-ea"/>
          <a:cs typeface="+mn-cs"/>
        </a:defRPr>
      </a:lvl3pPr>
      <a:lvl4pPr marL="2212694" algn="l" defTabSz="1475129" rtl="0" eaLnBrk="1" latinLnBrk="0" hangingPunct="1">
        <a:defRPr kumimoji="1" sz="2900" kern="1200">
          <a:solidFill>
            <a:schemeClr val="tx1"/>
          </a:solidFill>
          <a:latin typeface="+mn-lt"/>
          <a:ea typeface="+mn-ea"/>
          <a:cs typeface="+mn-cs"/>
        </a:defRPr>
      </a:lvl4pPr>
      <a:lvl5pPr marL="2950259" algn="l" defTabSz="1475129" rtl="0" eaLnBrk="1" latinLnBrk="0" hangingPunct="1">
        <a:defRPr kumimoji="1" sz="2900" kern="1200">
          <a:solidFill>
            <a:schemeClr val="tx1"/>
          </a:solidFill>
          <a:latin typeface="+mn-lt"/>
          <a:ea typeface="+mn-ea"/>
          <a:cs typeface="+mn-cs"/>
        </a:defRPr>
      </a:lvl5pPr>
      <a:lvl6pPr marL="3687823" algn="l" defTabSz="1475129" rtl="0" eaLnBrk="1" latinLnBrk="0" hangingPunct="1">
        <a:defRPr kumimoji="1" sz="2900" kern="1200">
          <a:solidFill>
            <a:schemeClr val="tx1"/>
          </a:solidFill>
          <a:latin typeface="+mn-lt"/>
          <a:ea typeface="+mn-ea"/>
          <a:cs typeface="+mn-cs"/>
        </a:defRPr>
      </a:lvl6pPr>
      <a:lvl7pPr marL="4425388" algn="l" defTabSz="1475129" rtl="0" eaLnBrk="1" latinLnBrk="0" hangingPunct="1">
        <a:defRPr kumimoji="1" sz="2900" kern="1200">
          <a:solidFill>
            <a:schemeClr val="tx1"/>
          </a:solidFill>
          <a:latin typeface="+mn-lt"/>
          <a:ea typeface="+mn-ea"/>
          <a:cs typeface="+mn-cs"/>
        </a:defRPr>
      </a:lvl7pPr>
      <a:lvl8pPr marL="5162953" algn="l" defTabSz="1475129" rtl="0" eaLnBrk="1" latinLnBrk="0" hangingPunct="1">
        <a:defRPr kumimoji="1" sz="2900" kern="1200">
          <a:solidFill>
            <a:schemeClr val="tx1"/>
          </a:solidFill>
          <a:latin typeface="+mn-lt"/>
          <a:ea typeface="+mn-ea"/>
          <a:cs typeface="+mn-cs"/>
        </a:defRPr>
      </a:lvl8pPr>
      <a:lvl9pPr marL="5900517" algn="l" defTabSz="1475129" rtl="0" eaLnBrk="1" latinLnBrk="0" hangingPunct="1">
        <a:defRPr kumimoji="1"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5753" y="427878"/>
            <a:ext cx="13611022" cy="1782234"/>
          </a:xfrm>
          <a:prstGeom prst="rect">
            <a:avLst/>
          </a:prstGeom>
        </p:spPr>
        <p:txBody>
          <a:bodyPr vert="horz" lIns="105367" tIns="52683" rIns="105367" bIns="5268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5753" y="2494774"/>
            <a:ext cx="13611022" cy="7058210"/>
          </a:xfrm>
          <a:prstGeom prst="rect">
            <a:avLst/>
          </a:prstGeom>
        </p:spPr>
        <p:txBody>
          <a:bodyPr vert="horz" lIns="105367" tIns="52683" rIns="105367" bIns="5268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5752" y="9911905"/>
            <a:ext cx="3529339" cy="569325"/>
          </a:xfrm>
          <a:prstGeom prst="rect">
            <a:avLst/>
          </a:prstGeom>
        </p:spPr>
        <p:txBody>
          <a:bodyPr vert="horz" lIns="105367" tIns="52683" rIns="105367" bIns="52683" rtlCol="0" anchor="ctr"/>
          <a:lstStyle>
            <a:lvl1pPr algn="l">
              <a:defRPr sz="1400">
                <a:solidFill>
                  <a:schemeClr val="tx1">
                    <a:tint val="75000"/>
                  </a:schemeClr>
                </a:solidFill>
              </a:defRPr>
            </a:lvl1pPr>
          </a:lstStyle>
          <a:p>
            <a:fld id="{582DB734-8280-4F07-BA70-79A92D7333A1}" type="datetimeFigureOut">
              <a:rPr kumimoji="1" lang="ja-JP" altLang="en-US" smtClean="0"/>
              <a:t>2016/9/1</a:t>
            </a:fld>
            <a:endParaRPr kumimoji="1" lang="ja-JP" altLang="en-US"/>
          </a:p>
        </p:txBody>
      </p:sp>
      <p:sp>
        <p:nvSpPr>
          <p:cNvPr id="5" name="フッター プレースホルダー 4"/>
          <p:cNvSpPr>
            <a:spLocks noGrp="1"/>
          </p:cNvSpPr>
          <p:nvPr>
            <p:ph type="ftr" sz="quarter" idx="3"/>
          </p:nvPr>
        </p:nvSpPr>
        <p:spPr>
          <a:xfrm>
            <a:off x="5166489" y="9911905"/>
            <a:ext cx="4789549" cy="569325"/>
          </a:xfrm>
          <a:prstGeom prst="rect">
            <a:avLst/>
          </a:prstGeom>
        </p:spPr>
        <p:txBody>
          <a:bodyPr vert="horz" lIns="105367" tIns="52683" rIns="105367" bIns="5268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436" y="9911905"/>
            <a:ext cx="3529339" cy="569325"/>
          </a:xfrm>
          <a:prstGeom prst="rect">
            <a:avLst/>
          </a:prstGeom>
        </p:spPr>
        <p:txBody>
          <a:bodyPr vert="horz" lIns="105367" tIns="52683" rIns="105367" bIns="52683" rtlCol="0" anchor="ctr"/>
          <a:lstStyle>
            <a:lvl1pPr algn="r">
              <a:defRPr sz="1400">
                <a:solidFill>
                  <a:schemeClr val="tx1">
                    <a:tint val="75000"/>
                  </a:schemeClr>
                </a:solidFill>
              </a:defRPr>
            </a:lvl1p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50788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1053664" rtl="0" eaLnBrk="1" latinLnBrk="0" hangingPunct="1">
        <a:spcBef>
          <a:spcPct val="0"/>
        </a:spcBef>
        <a:buNone/>
        <a:defRPr kumimoji="1" sz="5100" kern="1200">
          <a:solidFill>
            <a:schemeClr val="tx1"/>
          </a:solidFill>
          <a:latin typeface="+mj-lt"/>
          <a:ea typeface="+mj-ea"/>
          <a:cs typeface="+mj-cs"/>
        </a:defRPr>
      </a:lvl1pPr>
    </p:titleStyle>
    <p:bodyStyle>
      <a:lvl1pPr marL="395124" indent="-395124" algn="l" defTabSz="1053664"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56102" indent="-329270" algn="l" defTabSz="105366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17080" indent="-263416" algn="l" defTabSz="105366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3pPr>
      <a:lvl4pPr marL="1843912"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70743"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97576"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424407"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51239"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78072"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53664" rtl="0" eaLnBrk="1" latinLnBrk="0" hangingPunct="1">
        <a:defRPr kumimoji="1" sz="2100" kern="1200">
          <a:solidFill>
            <a:schemeClr val="tx1"/>
          </a:solidFill>
          <a:latin typeface="+mn-lt"/>
          <a:ea typeface="+mn-ea"/>
          <a:cs typeface="+mn-cs"/>
        </a:defRPr>
      </a:lvl1pPr>
      <a:lvl2pPr marL="526832" algn="l" defTabSz="1053664" rtl="0" eaLnBrk="1" latinLnBrk="0" hangingPunct="1">
        <a:defRPr kumimoji="1" sz="2100" kern="1200">
          <a:solidFill>
            <a:schemeClr val="tx1"/>
          </a:solidFill>
          <a:latin typeface="+mn-lt"/>
          <a:ea typeface="+mn-ea"/>
          <a:cs typeface="+mn-cs"/>
        </a:defRPr>
      </a:lvl2pPr>
      <a:lvl3pPr marL="1053664" algn="l" defTabSz="1053664" rtl="0" eaLnBrk="1" latinLnBrk="0" hangingPunct="1">
        <a:defRPr kumimoji="1" sz="2100" kern="1200">
          <a:solidFill>
            <a:schemeClr val="tx1"/>
          </a:solidFill>
          <a:latin typeface="+mn-lt"/>
          <a:ea typeface="+mn-ea"/>
          <a:cs typeface="+mn-cs"/>
        </a:defRPr>
      </a:lvl3pPr>
      <a:lvl4pPr marL="1580496" algn="l" defTabSz="1053664" rtl="0" eaLnBrk="1" latinLnBrk="0" hangingPunct="1">
        <a:defRPr kumimoji="1" sz="2100" kern="1200">
          <a:solidFill>
            <a:schemeClr val="tx1"/>
          </a:solidFill>
          <a:latin typeface="+mn-lt"/>
          <a:ea typeface="+mn-ea"/>
          <a:cs typeface="+mn-cs"/>
        </a:defRPr>
      </a:lvl4pPr>
      <a:lvl5pPr marL="2107327" algn="l" defTabSz="1053664" rtl="0" eaLnBrk="1" latinLnBrk="0" hangingPunct="1">
        <a:defRPr kumimoji="1" sz="2100" kern="1200">
          <a:solidFill>
            <a:schemeClr val="tx1"/>
          </a:solidFill>
          <a:latin typeface="+mn-lt"/>
          <a:ea typeface="+mn-ea"/>
          <a:cs typeface="+mn-cs"/>
        </a:defRPr>
      </a:lvl5pPr>
      <a:lvl6pPr marL="2634160" algn="l" defTabSz="1053664" rtl="0" eaLnBrk="1" latinLnBrk="0" hangingPunct="1">
        <a:defRPr kumimoji="1" sz="2100" kern="1200">
          <a:solidFill>
            <a:schemeClr val="tx1"/>
          </a:solidFill>
          <a:latin typeface="+mn-lt"/>
          <a:ea typeface="+mn-ea"/>
          <a:cs typeface="+mn-cs"/>
        </a:defRPr>
      </a:lvl6pPr>
      <a:lvl7pPr marL="3160992" algn="l" defTabSz="1053664" rtl="0" eaLnBrk="1" latinLnBrk="0" hangingPunct="1">
        <a:defRPr kumimoji="1" sz="2100" kern="1200">
          <a:solidFill>
            <a:schemeClr val="tx1"/>
          </a:solidFill>
          <a:latin typeface="+mn-lt"/>
          <a:ea typeface="+mn-ea"/>
          <a:cs typeface="+mn-cs"/>
        </a:defRPr>
      </a:lvl7pPr>
      <a:lvl8pPr marL="3687823" algn="l" defTabSz="1053664" rtl="0" eaLnBrk="1" latinLnBrk="0" hangingPunct="1">
        <a:defRPr kumimoji="1" sz="2100" kern="1200">
          <a:solidFill>
            <a:schemeClr val="tx1"/>
          </a:solidFill>
          <a:latin typeface="+mn-lt"/>
          <a:ea typeface="+mn-ea"/>
          <a:cs typeface="+mn-cs"/>
        </a:defRPr>
      </a:lvl8pPr>
      <a:lvl9pPr marL="4214656" algn="l" defTabSz="1053664"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emf"/><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gif"/><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サブタイトル 2"/>
          <p:cNvSpPr txBox="1">
            <a:spLocks/>
          </p:cNvSpPr>
          <p:nvPr/>
        </p:nvSpPr>
        <p:spPr>
          <a:xfrm>
            <a:off x="2249402" y="4932585"/>
            <a:ext cx="10585768" cy="2098302"/>
          </a:xfrm>
          <a:prstGeom prst="rect">
            <a:avLst/>
          </a:prstGeom>
        </p:spPr>
        <p:txBody>
          <a:bodyPr vert="horz" lIns="147513" tIns="73757" rIns="147513" bIns="73757"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大阪府循環型社会推進計画</a:t>
            </a:r>
            <a:endParaRPr lang="en-US" altLang="ja-JP"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28(2016)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2" name="テキスト ボックス 1"/>
          <p:cNvSpPr txBox="1"/>
          <p:nvPr/>
        </p:nvSpPr>
        <p:spPr>
          <a:xfrm>
            <a:off x="11376277" y="905833"/>
            <a:ext cx="2823209" cy="523220"/>
          </a:xfrm>
          <a:prstGeom prst="rect">
            <a:avLst/>
          </a:prstGeom>
          <a:noFill/>
          <a:ln>
            <a:solidFill>
              <a:schemeClr val="tx1"/>
            </a:solidFill>
          </a:ln>
        </p:spPr>
        <p:txBody>
          <a:bodyPr wrap="none" rtlCol="0">
            <a:spAutoFit/>
          </a:bodyPr>
          <a:lstStyle/>
          <a:p>
            <a:r>
              <a:rPr kumimoji="1" lang="ja-JP" altLang="en-US" sz="2800" smtClean="0"/>
              <a:t>参考</a:t>
            </a:r>
            <a:r>
              <a:rPr kumimoji="1" lang="ja-JP" altLang="en-US" sz="2800" smtClean="0"/>
              <a:t>資料５</a:t>
            </a:r>
            <a:r>
              <a:rPr kumimoji="1" lang="ja-JP" altLang="en-US" sz="2800" dirty="0" smtClean="0"/>
              <a:t>　別添</a:t>
            </a:r>
            <a:endParaRPr kumimoji="1" lang="ja-JP" altLang="en-US" sz="2800" dirty="0"/>
          </a:p>
        </p:txBody>
      </p:sp>
    </p:spTree>
    <p:extLst>
      <p:ext uri="{BB962C8B-B14F-4D97-AF65-F5344CB8AC3E}">
        <p14:creationId xmlns:p14="http://schemas.microsoft.com/office/powerpoint/2010/main" val="105346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8058" y="990965"/>
            <a:ext cx="7431196" cy="9648000"/>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a:xfrm>
            <a:off x="11718479" y="10124078"/>
            <a:ext cx="3528589" cy="569325"/>
          </a:xfrm>
        </p:spPr>
        <p:txBody>
          <a:bodyPr/>
          <a:lstStyle/>
          <a:p>
            <a:fld id="{00E28FCB-C700-49A0-8701-0AE96B4F9BF5}" type="slidenum">
              <a:rPr kumimoji="1" lang="ja-JP" altLang="en-US" smtClean="0"/>
              <a:t>9</a:t>
            </a:fld>
            <a:endParaRPr kumimoji="1" lang="ja-JP" altLang="en-US"/>
          </a:p>
        </p:txBody>
      </p:sp>
      <p:sp>
        <p:nvSpPr>
          <p:cNvPr id="10" name="横巻き 9"/>
          <p:cNvSpPr/>
          <p:nvPr/>
        </p:nvSpPr>
        <p:spPr>
          <a:xfrm>
            <a:off x="59931" y="760279"/>
            <a:ext cx="253277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一般廃棄物</a:t>
            </a:r>
          </a:p>
        </p:txBody>
      </p:sp>
      <p:sp>
        <p:nvSpPr>
          <p:cNvPr id="2" name="正方形/長方形 1"/>
          <p:cNvSpPr/>
          <p:nvPr/>
        </p:nvSpPr>
        <p:spPr>
          <a:xfrm>
            <a:off x="488745" y="6945829"/>
            <a:ext cx="6640469" cy="267067"/>
          </a:xfrm>
          <a:prstGeom prst="rect">
            <a:avLst/>
          </a:prstGeom>
        </p:spPr>
        <p:txBody>
          <a:bodyPr wrap="square" lIns="96844" tIns="48422" rIns="96844" bIns="48422">
            <a:spAutoFit/>
          </a:bodyPr>
          <a:lstStyle/>
          <a:p>
            <a:r>
              <a:rPr lang="ja-JP" altLang="en-US" sz="1100" dirty="0">
                <a:latin typeface="ＭＳ 明朝" panose="02020609040205080304" pitchFamily="17" charset="-128"/>
                <a:ea typeface="ＭＳ 明朝" panose="02020609040205080304" pitchFamily="17" charset="-128"/>
              </a:rPr>
              <a:t>・単純将来推計値に対策等を見込んだ場合の増減量を加えて</a:t>
            </a:r>
            <a:r>
              <a:rPr lang="ja-JP" altLang="en-US" sz="1100" dirty="0" smtClean="0">
                <a:latin typeface="ＭＳ 明朝" panose="02020609040205080304" pitchFamily="17" charset="-128"/>
                <a:ea typeface="ＭＳ 明朝" panose="02020609040205080304" pitchFamily="17" charset="-128"/>
              </a:rPr>
              <a:t>、平成</a:t>
            </a:r>
            <a:r>
              <a:rPr lang="en-US" altLang="ja-JP" sz="1100" dirty="0">
                <a:latin typeface="ＭＳ 明朝" panose="02020609040205080304" pitchFamily="17" charset="-128"/>
                <a:ea typeface="ＭＳ 明朝" panose="02020609040205080304" pitchFamily="17" charset="-128"/>
              </a:rPr>
              <a:t>32</a:t>
            </a:r>
            <a:r>
              <a:rPr lang="ja-JP" altLang="en-US" sz="1100" dirty="0">
                <a:latin typeface="ＭＳ 明朝" panose="02020609040205080304" pitchFamily="17" charset="-128"/>
                <a:ea typeface="ＭＳ 明朝" panose="02020609040205080304" pitchFamily="17" charset="-128"/>
              </a:rPr>
              <a:t>年度</a:t>
            </a:r>
            <a:r>
              <a:rPr lang="ja-JP" altLang="en-US" sz="1100" dirty="0" smtClean="0">
                <a:latin typeface="ＭＳ 明朝" panose="02020609040205080304" pitchFamily="17" charset="-128"/>
                <a:ea typeface="ＭＳ 明朝" panose="02020609040205080304" pitchFamily="17" charset="-128"/>
              </a:rPr>
              <a:t>の目標を設定しました。</a:t>
            </a:r>
            <a:endParaRPr lang="en-US" altLang="ja-JP" sz="1100" dirty="0">
              <a:latin typeface="ＭＳ 明朝" panose="02020609040205080304" pitchFamily="17" charset="-128"/>
              <a:ea typeface="ＭＳ 明朝" panose="02020609040205080304" pitchFamily="17"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76536666"/>
              </p:ext>
            </p:extLst>
          </p:nvPr>
        </p:nvGraphicFramePr>
        <p:xfrm>
          <a:off x="8857406" y="3114452"/>
          <a:ext cx="4824536" cy="1540070"/>
        </p:xfrm>
        <a:graphic>
          <a:graphicData uri="http://schemas.openxmlformats.org/drawingml/2006/table">
            <a:tbl>
              <a:tblPr firstRow="1" firstCol="1" bandRow="1"/>
              <a:tblGrid>
                <a:gridCol w="2952328"/>
                <a:gridCol w="1872208"/>
              </a:tblGrid>
              <a:tr h="248303">
                <a:tc>
                  <a:txBody>
                    <a:bodyPr/>
                    <a:lstStyle/>
                    <a:p>
                      <a:pPr algn="ctr">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業　　種</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活動量指標</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04">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建設業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元請完成工事高</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04">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製造業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製造品出荷額等</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159">
                <a:tc>
                  <a:txBody>
                    <a:bodyPr/>
                    <a:lstStyle/>
                    <a:p>
                      <a:pPr algn="just">
                        <a:lnSpc>
                          <a:spcPct val="1000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鉱業、情報通信業、運輸・郵便業、卸・小売業、飲食・宿泊業、生活関連･娯楽業、教育・学習業、医療・福祉業、他に分類</a:t>
                      </a:r>
                      <a:r>
                        <a:rPr lang="ja-JP" sz="1000" kern="100" dirty="0" smtClean="0">
                          <a:effectLst/>
                          <a:latin typeface="ＭＳ 明朝" panose="02020609040205080304" pitchFamily="17" charset="-128"/>
                          <a:ea typeface="ＭＳ 明朝" panose="02020609040205080304" pitchFamily="17" charset="-128"/>
                          <a:cs typeface="Times New Roman"/>
                        </a:rPr>
                        <a:t>されない</a:t>
                      </a:r>
                      <a:r>
                        <a:rPr lang="ja-JP" sz="1000" kern="100" dirty="0">
                          <a:effectLst/>
                          <a:latin typeface="ＭＳ 明朝" panose="02020609040205080304" pitchFamily="17" charset="-128"/>
                          <a:ea typeface="ＭＳ 明朝" panose="02020609040205080304" pitchFamily="17" charset="-128"/>
                          <a:cs typeface="Times New Roman"/>
                        </a:rPr>
                        <a:t>サービス業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従</a:t>
                      </a:r>
                      <a:r>
                        <a:rPr lang="ja-JP" sz="1000" kern="100" dirty="0" smtClean="0">
                          <a:effectLst/>
                          <a:latin typeface="ＭＳ 明朝" panose="02020609040205080304" pitchFamily="17" charset="-128"/>
                          <a:ea typeface="ＭＳ 明朝" panose="02020609040205080304" pitchFamily="17" charset="-128"/>
                          <a:cs typeface="Times New Roman"/>
                        </a:rPr>
                        <a:t>業者数</a:t>
                      </a:r>
                      <a:r>
                        <a:rPr lang="ja-JP" altLang="en-US" sz="1000" kern="100" dirty="0" smtClean="0">
                          <a:effectLst/>
                          <a:latin typeface="ＭＳ 明朝" panose="02020609040205080304" pitchFamily="17" charset="-128"/>
                          <a:ea typeface="ＭＳ 明朝" panose="02020609040205080304" pitchFamily="17" charset="-128"/>
                          <a:cs typeface="Times New Roman"/>
                        </a:rPr>
                        <a:t>　</a:t>
                      </a:r>
                      <a:endParaRPr lang="en-US" altLang="ja-JP" sz="1000" kern="100" dirty="0" smtClean="0">
                        <a:effectLst/>
                        <a:latin typeface="ＭＳ 明朝" panose="02020609040205080304" pitchFamily="17" charset="-128"/>
                        <a:ea typeface="ＭＳ 明朝" panose="02020609040205080304" pitchFamily="17" charset="-128"/>
                        <a:cs typeface="Times New Roman"/>
                      </a:endParaRPr>
                    </a:p>
                    <a:p>
                      <a:pPr algn="just">
                        <a:lnSpc>
                          <a:spcPts val="1600"/>
                        </a:lnSpc>
                        <a:spcAft>
                          <a:spcPts val="0"/>
                        </a:spcAft>
                      </a:pPr>
                      <a:r>
                        <a:rPr lang="ja-JP" sz="1000" kern="100" dirty="0" smtClean="0">
                          <a:effectLst/>
                          <a:latin typeface="ＭＳ 明朝" panose="02020609040205080304" pitchFamily="17" charset="-128"/>
                          <a:ea typeface="ＭＳ 明朝" panose="02020609040205080304" pitchFamily="17" charset="-128"/>
                          <a:cs typeface="Times New Roman"/>
                        </a:rPr>
                        <a:t>（</a:t>
                      </a:r>
                      <a:r>
                        <a:rPr lang="ja-JP" altLang="en-US" sz="1000" kern="100" dirty="0" smtClean="0">
                          <a:effectLst/>
                          <a:latin typeface="ＭＳ 明朝" panose="02020609040205080304" pitchFamily="17" charset="-128"/>
                          <a:ea typeface="ＭＳ 明朝" panose="02020609040205080304" pitchFamily="17" charset="-128"/>
                          <a:cs typeface="Times New Roman"/>
                        </a:rPr>
                        <a:t>ただし</a:t>
                      </a:r>
                      <a:r>
                        <a:rPr lang="ja-JP" sz="1000" kern="100" dirty="0" smtClean="0">
                          <a:effectLst/>
                          <a:latin typeface="ＭＳ 明朝" panose="02020609040205080304" pitchFamily="17" charset="-128"/>
                          <a:ea typeface="ＭＳ 明朝" panose="02020609040205080304" pitchFamily="17" charset="-128"/>
                          <a:cs typeface="Times New Roman"/>
                        </a:rPr>
                        <a:t>病院</a:t>
                      </a:r>
                      <a:r>
                        <a:rPr lang="ja-JP" altLang="en-US" sz="1000" kern="100" dirty="0" smtClean="0">
                          <a:effectLst/>
                          <a:latin typeface="ＭＳ 明朝" panose="02020609040205080304" pitchFamily="17" charset="-128"/>
                          <a:ea typeface="ＭＳ 明朝" panose="02020609040205080304" pitchFamily="17" charset="-128"/>
                          <a:cs typeface="Times New Roman"/>
                        </a:rPr>
                        <a:t>は</a:t>
                      </a:r>
                      <a:r>
                        <a:rPr lang="ja-JP" sz="1000" kern="100" dirty="0" smtClean="0">
                          <a:effectLst/>
                          <a:latin typeface="ＭＳ 明朝" panose="02020609040205080304" pitchFamily="17" charset="-128"/>
                          <a:ea typeface="ＭＳ 明朝" panose="02020609040205080304" pitchFamily="17" charset="-128"/>
                          <a:cs typeface="Times New Roman"/>
                        </a:rPr>
                        <a:t>病床数</a:t>
                      </a:r>
                      <a:r>
                        <a:rPr lang="ja-JP" sz="1000" kern="100" dirty="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正方形/長方形 15"/>
          <p:cNvSpPr/>
          <p:nvPr/>
        </p:nvSpPr>
        <p:spPr>
          <a:xfrm>
            <a:off x="488745" y="1376958"/>
            <a:ext cx="6729430" cy="3564211"/>
          </a:xfrm>
          <a:prstGeom prst="rect">
            <a:avLst/>
          </a:prstGeom>
        </p:spPr>
        <p:txBody>
          <a:bodyPr wrap="square" lIns="96844" tIns="48422" rIns="96844" bIns="48422">
            <a:spAutoFit/>
          </a:bodyPr>
          <a:lstStyle/>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ja-JP" altLang="en-US" sz="1300" dirty="0">
              <a:latin typeface="HG丸ｺﾞｼｯｸM-PRO" panose="020F0600000000000000" pitchFamily="50" charset="-128"/>
              <a:ea typeface="HG丸ｺﾞｼｯｸM-PRO" panose="020F0600000000000000" pitchFamily="50" charset="-128"/>
            </a:endParaRPr>
          </a:p>
          <a:p>
            <a:endParaRPr lang="en-US" altLang="ja-JP" sz="1100" dirty="0"/>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p:txBody>
      </p:sp>
      <p:graphicFrame>
        <p:nvGraphicFramePr>
          <p:cNvPr id="17" name="表 16"/>
          <p:cNvGraphicFramePr>
            <a:graphicFrameLocks noGrp="1"/>
          </p:cNvGraphicFramePr>
          <p:nvPr>
            <p:extLst>
              <p:ext uri="{D42A27DB-BD31-4B8C-83A1-F6EECF244321}">
                <p14:modId xmlns:p14="http://schemas.microsoft.com/office/powerpoint/2010/main" val="3272336038"/>
              </p:ext>
            </p:extLst>
          </p:nvPr>
        </p:nvGraphicFramePr>
        <p:xfrm>
          <a:off x="432470" y="3762524"/>
          <a:ext cx="6984776" cy="2736915"/>
        </p:xfrm>
        <a:graphic>
          <a:graphicData uri="http://schemas.openxmlformats.org/drawingml/2006/table">
            <a:tbl>
              <a:tblPr firstRow="1" firstCol="1" bandRow="1"/>
              <a:tblGrid>
                <a:gridCol w="288032"/>
                <a:gridCol w="4392488"/>
                <a:gridCol w="720080"/>
                <a:gridCol w="792088"/>
                <a:gridCol w="792088"/>
              </a:tblGrid>
              <a:tr h="218000">
                <a:tc rowSpan="2" gridSpan="2">
                  <a:txBody>
                    <a:bodyPr/>
                    <a:lstStyle/>
                    <a:p>
                      <a:pPr marL="0" marR="0" indent="0" algn="ctr" defTabSz="1392814" rtl="0" eaLnBrk="1" fontAlgn="auto" latinLnBrk="0" hangingPunct="1">
                        <a:lnSpc>
                          <a:spcPts val="1500"/>
                        </a:lnSpc>
                        <a:spcBef>
                          <a:spcPts val="0"/>
                        </a:spcBef>
                        <a:spcAft>
                          <a:spcPts val="0"/>
                        </a:spcAft>
                        <a:buClrTx/>
                        <a:buSzTx/>
                        <a:buFontTx/>
                        <a:buNone/>
                        <a:tabLst/>
                        <a:defRPr/>
                      </a:pPr>
                      <a:r>
                        <a:rPr lang="ja-JP" altLang="en-US" sz="1000" kern="100" dirty="0" smtClean="0">
                          <a:effectLst/>
                          <a:latin typeface="ＭＳ 明朝" panose="02020609040205080304" pitchFamily="17" charset="-128"/>
                          <a:ea typeface="ＭＳ 明朝" panose="02020609040205080304" pitchFamily="17" charset="-128"/>
                          <a:cs typeface="Times New Roman"/>
                        </a:rPr>
                        <a:t>対策の内容</a:t>
                      </a:r>
                      <a:endParaRPr lang="ja-JP" altLang="ja-JP" sz="1000" kern="100" dirty="0" smtClean="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3">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推計の結果</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89535"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130">
                <a:tc gridSpan="2" vMerge="1">
                  <a:txBody>
                    <a:bodyPr/>
                    <a:lstStyle/>
                    <a:p>
                      <a:pPr marL="0" marR="0" indent="0" algn="ctr" defTabSz="1392814" rtl="0" eaLnBrk="1" fontAlgn="auto" latinLnBrk="0" hangingPunct="1">
                        <a:lnSpc>
                          <a:spcPts val="1500"/>
                        </a:lnSpc>
                        <a:spcBef>
                          <a:spcPts val="0"/>
                        </a:spcBef>
                        <a:spcAft>
                          <a:spcPts val="0"/>
                        </a:spcAft>
                        <a:buClrTx/>
                        <a:buSzTx/>
                        <a:buFontTx/>
                        <a:buNone/>
                        <a:tabLst/>
                        <a:defRPr/>
                      </a:pPr>
                      <a:endParaRPr lang="ja-JP" altLang="ja-JP" sz="1050" kern="100" dirty="0" smtClean="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a:txBody>
                    <a:bodyPr/>
                    <a:lstStyle/>
                    <a:p>
                      <a:pPr algn="ctr">
                        <a:lnSpc>
                          <a:spcPts val="1500"/>
                        </a:lnSpc>
                        <a:spcAft>
                          <a:spcPts val="0"/>
                        </a:spcAft>
                      </a:pPr>
                      <a:r>
                        <a:rPr lang="ja-JP" altLang="en-US" sz="1000" kern="0" dirty="0" smtClean="0">
                          <a:effectLst/>
                          <a:latin typeface="ＭＳ 明朝" panose="02020609040205080304" pitchFamily="17" charset="-128"/>
                          <a:ea typeface="ＭＳ 明朝" panose="02020609040205080304" pitchFamily="17" charset="-128"/>
                          <a:cs typeface="Times New Roman"/>
                        </a:rPr>
                        <a:t>排出量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再生利用量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9535" algn="ctr">
                        <a:lnSpc>
                          <a:spcPts val="1500"/>
                        </a:lnSpc>
                        <a:spcAft>
                          <a:spcPts val="0"/>
                        </a:spcAft>
                      </a:pPr>
                      <a:r>
                        <a:rPr lang="ja-JP" sz="1000" kern="0" dirty="0">
                          <a:effectLst/>
                          <a:latin typeface="ＭＳ 明朝" panose="02020609040205080304" pitchFamily="17" charset="-128"/>
                          <a:ea typeface="ＭＳ 明朝" panose="02020609040205080304" pitchFamily="17" charset="-128"/>
                          <a:cs typeface="ＭＳ Ｐゴシック"/>
                        </a:rPr>
                        <a:t>最終処</a:t>
                      </a:r>
                      <a:r>
                        <a:rPr lang="ja-JP" sz="1000" kern="0" dirty="0" smtClean="0">
                          <a:effectLst/>
                          <a:latin typeface="ＭＳ 明朝" panose="02020609040205080304" pitchFamily="17" charset="-128"/>
                          <a:ea typeface="ＭＳ 明朝" panose="02020609040205080304" pitchFamily="17" charset="-128"/>
                          <a:cs typeface="ＭＳ Ｐゴシック"/>
                        </a:rPr>
                        <a:t>分量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3">
                <a:tc rowSpan="3">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生活系ごみ</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手つかず食品の排出量を</a:t>
                      </a:r>
                      <a:r>
                        <a:rPr lang="en-US" altLang="ja-JP" sz="1000" kern="100" dirty="0" smtClean="0">
                          <a:effectLst/>
                          <a:latin typeface="ＭＳ ゴシック" panose="020B0609070205080204" pitchFamily="49" charset="-128"/>
                          <a:ea typeface="ＭＳ ゴシック" panose="020B0609070205080204" pitchFamily="49" charset="-128"/>
                          <a:cs typeface="Times New Roman"/>
                        </a:rPr>
                        <a:t>15</a:t>
                      </a: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％削減</a:t>
                      </a:r>
                      <a:endParaRPr lang="ja-JP" sz="1000" kern="100" dirty="0">
                        <a:effectLst/>
                        <a:latin typeface="ＭＳ ゴシック" panose="020B0609070205080204" pitchFamily="49" charset="-128"/>
                        <a:ea typeface="ＭＳ ゴシック" panose="020B0609070205080204" pitchFamily="49"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1.2</a:t>
                      </a:r>
                      <a:r>
                        <a:rPr 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96">
                <a:tc vMerge="1">
                  <a:txBody>
                    <a:bodyPr/>
                    <a:lstStyle/>
                    <a:p>
                      <a:pPr algn="ctr">
                        <a:lnSpc>
                          <a:spcPts val="1500"/>
                        </a:lnSpc>
                        <a:spcAft>
                          <a:spcPts val="0"/>
                        </a:spcAft>
                      </a:pP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資源化可能な紙ごみの分別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（燃えるごみに含まれる紙ごみの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％を資源ごみに分別し再生利用）</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3.6</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0.5</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268">
                <a:tc vMerge="1">
                  <a:txBody>
                    <a:bodyPr/>
                    <a:lstStyle/>
                    <a:p>
                      <a:pPr algn="ctr">
                        <a:lnSpc>
                          <a:spcPts val="1500"/>
                        </a:lnSpc>
                        <a:spcAft>
                          <a:spcPts val="0"/>
                        </a:spcAft>
                      </a:pP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プラスチック製容器包装の分別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（プラスチック製容器包装の分別収集を実施している市町村において、燃えるごみに含まれるプラスチック製容器包装の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％を資源ごみとして排出し再生利用）</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1.4</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399">
                <a:tc rowSpan="2">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資源化可能な紙ごみ分別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（事業系ごみに含まれる資源化可能な紙ごみの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％を資源として分別し再生利用）</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3.2</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0.5</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39">
                <a:tc v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産業廃棄物の混入の削減</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（事業系ごみに混入している産業廃棄物の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％を産業廃棄物として処理）</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2.8</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0.4</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42711966"/>
              </p:ext>
            </p:extLst>
          </p:nvPr>
        </p:nvGraphicFramePr>
        <p:xfrm>
          <a:off x="539846" y="7233861"/>
          <a:ext cx="6733384" cy="3128639"/>
        </p:xfrm>
        <a:graphic>
          <a:graphicData uri="http://schemas.openxmlformats.org/drawingml/2006/table">
            <a:tbl>
              <a:tblPr firstRow="1" firstCol="1" lastRow="1" lastCol="1" bandRow="1" bandCol="1">
                <a:tableStyleId>{2D5ABB26-0587-4C30-8999-92F81FD0307C}</a:tableStyleId>
              </a:tblPr>
              <a:tblGrid>
                <a:gridCol w="178267"/>
                <a:gridCol w="1658573"/>
                <a:gridCol w="1080120"/>
                <a:gridCol w="1008112"/>
                <a:gridCol w="1080120"/>
                <a:gridCol w="1728192"/>
              </a:tblGrid>
              <a:tr h="199638">
                <a:tc rowSpan="2" gridSpan="2">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項目</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rPr>
                        <a:t>平成</a:t>
                      </a:r>
                      <a:r>
                        <a:rPr lang="en-US" altLang="ja-JP" sz="1100" kern="100" dirty="0" smtClean="0">
                          <a:effectLst/>
                          <a:latin typeface="ＭＳ 明朝" panose="02020609040205080304" pitchFamily="17" charset="-128"/>
                          <a:ea typeface="ＭＳ 明朝" panose="02020609040205080304" pitchFamily="17" charset="-128"/>
                        </a:rPr>
                        <a:t>26</a:t>
                      </a:r>
                      <a:r>
                        <a:rPr lang="ja-JP" altLang="en-US" sz="1100" kern="100" dirty="0" smtClean="0">
                          <a:effectLst/>
                          <a:latin typeface="ＭＳ 明朝" panose="02020609040205080304" pitchFamily="17" charset="-128"/>
                          <a:ea typeface="ＭＳ 明朝" panose="02020609040205080304" pitchFamily="17" charset="-128"/>
                        </a:rPr>
                        <a:t>年度</a:t>
                      </a:r>
                      <a:endParaRPr lang="en-US" altLang="ja-JP" sz="1100" kern="100" dirty="0" smtClean="0">
                        <a:effectLst/>
                        <a:latin typeface="ＭＳ 明朝" panose="02020609040205080304" pitchFamily="17" charset="-128"/>
                        <a:ea typeface="ＭＳ 明朝" panose="02020609040205080304" pitchFamily="17" charset="-128"/>
                      </a:endParaRPr>
                    </a:p>
                    <a:p>
                      <a:pPr algn="ctr">
                        <a:spcAft>
                          <a:spcPts val="0"/>
                        </a:spcAft>
                      </a:pPr>
                      <a:r>
                        <a:rPr lang="ja-JP" sz="1100" kern="100" dirty="0" smtClean="0">
                          <a:effectLst/>
                          <a:latin typeface="ＭＳ 明朝" panose="02020609040205080304" pitchFamily="17" charset="-128"/>
                          <a:ea typeface="ＭＳ 明朝" panose="02020609040205080304" pitchFamily="17" charset="-128"/>
                        </a:rPr>
                        <a:t>実績</a:t>
                      </a:r>
                      <a:endParaRPr lang="ja-JP" sz="1100" kern="100" dirty="0">
                        <a:effectLst/>
                        <a:latin typeface="ＭＳ 明朝" panose="02020609040205080304" pitchFamily="17" charset="-128"/>
                        <a:ea typeface="ＭＳ 明朝" panose="02020609040205080304" pitchFamily="17" charset="-128"/>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rPr>
                        <a:t>平成</a:t>
                      </a:r>
                      <a:r>
                        <a:rPr lang="en-US" altLang="ja-JP" sz="1100" kern="100" dirty="0" smtClean="0">
                          <a:effectLst/>
                          <a:latin typeface="ＭＳ 明朝" panose="02020609040205080304" pitchFamily="17" charset="-128"/>
                          <a:ea typeface="ＭＳ 明朝" panose="02020609040205080304" pitchFamily="17" charset="-128"/>
                        </a:rPr>
                        <a:t>32</a:t>
                      </a:r>
                      <a:r>
                        <a:rPr lang="ja-JP" altLang="en-US" sz="1100" kern="100" dirty="0" smtClean="0">
                          <a:effectLst/>
                          <a:latin typeface="ＭＳ 明朝" panose="02020609040205080304" pitchFamily="17" charset="-128"/>
                          <a:ea typeface="ＭＳ 明朝" panose="02020609040205080304" pitchFamily="17" charset="-128"/>
                        </a:rPr>
                        <a:t>年度</a:t>
                      </a:r>
                      <a:r>
                        <a:rPr lang="ja-JP" sz="1100" kern="100" dirty="0" smtClean="0">
                          <a:effectLst/>
                          <a:latin typeface="ＭＳ 明朝" panose="02020609040205080304" pitchFamily="17" charset="-128"/>
                          <a:ea typeface="ＭＳ 明朝" panose="02020609040205080304" pitchFamily="17" charset="-128"/>
                        </a:rPr>
                        <a:t>推計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国の基本方針における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年度の目標</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03">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a:spcAft>
                          <a:spcPts val="0"/>
                        </a:spcAft>
                      </a:pPr>
                      <a:endParaRPr lang="ja-JP" sz="1050" kern="100" dirty="0">
                        <a:effectLst/>
                        <a:latin typeface="ＭＳ ゴシック" panose="020B0609070205080204" pitchFamily="49" charset="-128"/>
                        <a:ea typeface="ＭＳ ゴシック" panose="020B0609070205080204" pitchFamily="49"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ＭＳ 明朝" panose="02020609040205080304" pitchFamily="17" charset="-128"/>
                          <a:ea typeface="ＭＳ 明朝" panose="02020609040205080304" pitchFamily="17" charset="-128"/>
                        </a:rPr>
                        <a:t>単純将来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ＭＳ 明朝" panose="02020609040205080304" pitchFamily="17" charset="-128"/>
                          <a:ea typeface="ＭＳ 明朝" panose="02020609040205080304" pitchFamily="17" charset="-128"/>
                        </a:rPr>
                        <a:t>対策</a:t>
                      </a:r>
                      <a:r>
                        <a:rPr lang="ja-JP" sz="1100" kern="100" dirty="0" smtClean="0">
                          <a:effectLst/>
                          <a:latin typeface="ＭＳ 明朝" panose="02020609040205080304" pitchFamily="17" charset="-128"/>
                          <a:ea typeface="ＭＳ 明朝" panose="02020609040205080304" pitchFamily="17" charset="-128"/>
                        </a:rPr>
                        <a:t>を</a:t>
                      </a:r>
                      <a:endParaRPr lang="en-US" altLang="ja-JP" sz="1100" kern="100" dirty="0" smtClean="0">
                        <a:effectLst/>
                        <a:latin typeface="ＭＳ 明朝" panose="02020609040205080304" pitchFamily="17" charset="-128"/>
                        <a:ea typeface="ＭＳ 明朝" panose="02020609040205080304" pitchFamily="17" charset="-128"/>
                      </a:endParaRPr>
                    </a:p>
                    <a:p>
                      <a:pPr algn="ctr">
                        <a:spcAft>
                          <a:spcPts val="0"/>
                        </a:spcAft>
                      </a:pPr>
                      <a:r>
                        <a:rPr lang="ja-JP" sz="1100" kern="100" dirty="0" smtClean="0">
                          <a:effectLst/>
                          <a:latin typeface="ＭＳ 明朝" panose="02020609040205080304" pitchFamily="17" charset="-128"/>
                          <a:ea typeface="ＭＳ 明朝" panose="02020609040205080304" pitchFamily="17" charset="-128"/>
                        </a:rPr>
                        <a:t>見込んだ場合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170">
                <a:tc gridSpan="2">
                  <a:txBody>
                    <a:bodyPr/>
                    <a:lstStyle/>
                    <a:p>
                      <a:pPr algn="just">
                        <a:spcAft>
                          <a:spcPts val="0"/>
                        </a:spcAft>
                      </a:pPr>
                      <a:r>
                        <a:rPr lang="ja-JP" sz="1100" kern="100" dirty="0" smtClean="0">
                          <a:effectLst/>
                          <a:latin typeface="ＭＳ 明朝" panose="02020609040205080304" pitchFamily="17" charset="-128"/>
                          <a:ea typeface="ＭＳ 明朝" panose="02020609040205080304" pitchFamily="17" charset="-128"/>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318</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286</a:t>
                      </a:r>
                      <a:r>
                        <a:rPr lang="ja-JP" sz="1100" kern="100" dirty="0" smtClean="0">
                          <a:effectLst/>
                          <a:latin typeface="ＭＳ 明朝" panose="02020609040205080304" pitchFamily="17" charset="-128"/>
                          <a:ea typeface="ＭＳ 明朝" panose="02020609040205080304" pitchFamily="17" charset="-128"/>
                        </a:rPr>
                        <a:t>万ﾄ</a:t>
                      </a:r>
                      <a:r>
                        <a:rPr lang="ja-JP" altLang="en-US" sz="1100" kern="100" dirty="0" smtClean="0">
                          <a:effectLst/>
                          <a:latin typeface="ＭＳ 明朝" panose="02020609040205080304" pitchFamily="17" charset="-128"/>
                          <a:ea typeface="ＭＳ 明朝" panose="02020609040205080304" pitchFamily="17" charset="-128"/>
                        </a:rPr>
                        <a:t>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278</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12</a:t>
                      </a:r>
                      <a:r>
                        <a:rPr lang="ja-JP" altLang="en-US" sz="1100" kern="100" dirty="0" smtClean="0">
                          <a:effectLst/>
                          <a:latin typeface="ＭＳ 明朝" panose="02020609040205080304" pitchFamily="17" charset="-128"/>
                          <a:ea typeface="ＭＳ 明朝" panose="02020609040205080304" pitchFamily="17" charset="-128"/>
                          <a:cs typeface="Times New Roman"/>
                        </a:rPr>
                        <a:t>％に削減する。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rowSpan="3">
                  <a:txBody>
                    <a:bodyPr/>
                    <a:lstStyle/>
                    <a:p>
                      <a:pPr algn="r">
                        <a:spcAft>
                          <a:spcPts val="0"/>
                        </a:spcAft>
                      </a:pPr>
                      <a:r>
                        <a:rPr lang="en-US" sz="1100" kern="100" dirty="0">
                          <a:effectLst/>
                          <a:latin typeface="ＭＳ 明朝" panose="02020609040205080304" pitchFamily="17" charset="-128"/>
                          <a:ea typeface="ＭＳ 明朝" panose="02020609040205080304" pitchFamily="17" charset="-128"/>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生活系</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189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173</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172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kumimoji="1" lang="ja-JP" altLang="en-US"/>
                    </a:p>
                  </a:txBody>
                  <a:tcPr/>
                </a:tc>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事業系</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129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113</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107</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984">
                <a:tc vMerge="1">
                  <a:txBody>
                    <a:bodyPr/>
                    <a:lstStyle/>
                    <a:p>
                      <a:pPr algn="just">
                        <a:spcAft>
                          <a:spcPts val="0"/>
                        </a:spcAft>
                      </a:pPr>
                      <a:endParaRPr lang="ja-JP" altLang="ja-JP" sz="1400" kern="100" dirty="0" smtClean="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ja-JP" sz="1100" kern="100" dirty="0" smtClean="0">
                          <a:effectLst/>
                          <a:latin typeface="ＭＳ 明朝" panose="02020609040205080304" pitchFamily="17" charset="-128"/>
                          <a:ea typeface="ＭＳ 明朝" panose="02020609040205080304" pitchFamily="17" charset="-128"/>
                        </a:rPr>
                        <a:t>１人１日当たりの</a:t>
                      </a:r>
                      <a:endParaRPr lang="en-US" altLang="ja-JP" sz="1100" kern="100" dirty="0" smtClean="0">
                        <a:effectLst/>
                        <a:latin typeface="ＭＳ 明朝" panose="02020609040205080304" pitchFamily="17" charset="-128"/>
                        <a:ea typeface="ＭＳ 明朝" panose="02020609040205080304" pitchFamily="17" charset="-128"/>
                      </a:endParaRPr>
                    </a:p>
                    <a:p>
                      <a:pPr algn="just">
                        <a:spcAft>
                          <a:spcPts val="0"/>
                        </a:spcAft>
                      </a:pPr>
                      <a:r>
                        <a:rPr lang="ja-JP" altLang="ja-JP" sz="1100" kern="100" dirty="0" smtClean="0">
                          <a:effectLst/>
                          <a:latin typeface="ＭＳ 明朝" panose="02020609040205080304" pitchFamily="17" charset="-128"/>
                          <a:ea typeface="ＭＳ 明朝" panose="02020609040205080304" pitchFamily="17" charset="-128"/>
                        </a:rPr>
                        <a:t>生活系ごみ排出量</a:t>
                      </a:r>
                      <a:r>
                        <a:rPr lang="en-US" altLang="ja-JP" sz="900" kern="100" baseline="30000" dirty="0" smtClean="0">
                          <a:effectLst/>
                          <a:latin typeface="ＭＳ 明朝" panose="02020609040205080304" pitchFamily="17" charset="-128"/>
                          <a:ea typeface="ＭＳ 明朝" panose="02020609040205080304" pitchFamily="17" charset="-128"/>
                        </a:rPr>
                        <a:t>※</a:t>
                      </a:r>
                      <a:endParaRPr lang="ja-JP" altLang="ja-JP" sz="1100" kern="100" baseline="300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4</a:t>
                      </a:r>
                      <a:r>
                        <a:rPr lang="en-US" altLang="ja-JP" sz="1100" kern="100" dirty="0" smtClean="0">
                          <a:effectLst/>
                          <a:latin typeface="ＭＳ 明朝" panose="02020609040205080304" pitchFamily="17" charset="-128"/>
                          <a:ea typeface="ＭＳ 明朝" panose="02020609040205080304" pitchFamily="17" charset="-128"/>
                        </a:rPr>
                        <a:t>61</a:t>
                      </a:r>
                      <a:r>
                        <a:rPr lang="en-US" sz="1100" kern="100" dirty="0" smtClean="0">
                          <a:effectLst/>
                          <a:latin typeface="ＭＳ 明朝" panose="02020609040205080304" pitchFamily="17" charset="-128"/>
                          <a:ea typeface="ＭＳ 明朝" panose="02020609040205080304" pitchFamily="17" charset="-128"/>
                        </a:rPr>
                        <a:t>g/</a:t>
                      </a:r>
                      <a:r>
                        <a:rPr lang="ja-JP" altLang="en-US" sz="1100" kern="100" dirty="0" smtClean="0">
                          <a:effectLst/>
                          <a:latin typeface="ＭＳ 明朝" panose="02020609040205080304" pitchFamily="17" charset="-128"/>
                          <a:ea typeface="ＭＳ 明朝" panose="02020609040205080304" pitchFamily="17" charset="-128"/>
                        </a:rPr>
                        <a:t>人・</a:t>
                      </a:r>
                      <a:r>
                        <a:rPr lang="ja-JP"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423g</a:t>
                      </a:r>
                      <a:r>
                        <a:rPr lang="en-US" sz="1100" kern="100" dirty="0" smtClean="0">
                          <a:effectLst/>
                          <a:latin typeface="ＭＳ 明朝" panose="02020609040205080304" pitchFamily="17" charset="-128"/>
                          <a:ea typeface="ＭＳ 明朝" panose="02020609040205080304" pitchFamily="17" charset="-128"/>
                        </a:rPr>
                        <a:t>/</a:t>
                      </a:r>
                      <a:r>
                        <a:rPr lang="ja-JP" sz="1100" kern="100" dirty="0" smtClean="0">
                          <a:effectLst/>
                          <a:latin typeface="ＭＳ 明朝" panose="02020609040205080304" pitchFamily="17" charset="-128"/>
                          <a:ea typeface="ＭＳ 明朝" panose="02020609040205080304" pitchFamily="17" charset="-128"/>
                        </a:rPr>
                        <a:t>人</a:t>
                      </a:r>
                      <a:r>
                        <a:rPr lang="ja-JP" altLang="en-US"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403g</a:t>
                      </a:r>
                      <a:r>
                        <a:rPr lang="en-US" sz="1100" kern="100" dirty="0" smtClean="0">
                          <a:effectLst/>
                          <a:latin typeface="ＭＳ 明朝" panose="02020609040205080304" pitchFamily="17" charset="-128"/>
                          <a:ea typeface="ＭＳ 明朝" panose="02020609040205080304" pitchFamily="17" charset="-128"/>
                        </a:rPr>
                        <a:t>/</a:t>
                      </a:r>
                      <a:r>
                        <a:rPr lang="ja-JP" sz="1100" kern="100" dirty="0" smtClean="0">
                          <a:effectLst/>
                          <a:latin typeface="ＭＳ 明朝" panose="02020609040205080304" pitchFamily="17" charset="-128"/>
                          <a:ea typeface="ＭＳ 明朝" panose="02020609040205080304" pitchFamily="17" charset="-128"/>
                        </a:rPr>
                        <a:t>人</a:t>
                      </a:r>
                      <a:r>
                        <a:rPr lang="ja-JP" altLang="en-US"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500g/</a:t>
                      </a:r>
                      <a:r>
                        <a:rPr lang="ja-JP" altLang="en-US" sz="1100" kern="100" dirty="0" smtClean="0">
                          <a:effectLst/>
                          <a:latin typeface="ＭＳ 明朝" panose="02020609040205080304" pitchFamily="17" charset="-128"/>
                          <a:ea typeface="ＭＳ 明朝" panose="02020609040205080304" pitchFamily="17" charset="-128"/>
                          <a:cs typeface="Times New Roman"/>
                        </a:rPr>
                        <a:t>人・日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041">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44</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44</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gridSpan="2">
                  <a:txBody>
                    <a:bodyPr/>
                    <a:lstStyle/>
                    <a:p>
                      <a:pPr marR="21590" algn="just">
                        <a:spcAft>
                          <a:spcPts val="0"/>
                        </a:spcAft>
                        <a:tabLst>
                          <a:tab pos="601345" algn="l"/>
                        </a:tabLst>
                      </a:pPr>
                      <a:r>
                        <a:rPr lang="ja-JP" sz="1100" kern="0" dirty="0">
                          <a:effectLst/>
                          <a:latin typeface="ＭＳ 明朝" panose="02020609040205080304" pitchFamily="17" charset="-128"/>
                          <a:ea typeface="ＭＳ 明朝" panose="02020609040205080304" pitchFamily="17" charset="-128"/>
                        </a:rPr>
                        <a:t>再生利用率</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13.</a:t>
                      </a:r>
                      <a:r>
                        <a:rPr lang="en-US" altLang="ja-JP" sz="1100" kern="100" dirty="0" smtClean="0">
                          <a:effectLst/>
                          <a:latin typeface="ＭＳ 明朝" panose="02020609040205080304" pitchFamily="17" charset="-128"/>
                          <a:ea typeface="ＭＳ 明朝" panose="02020609040205080304" pitchFamily="17" charset="-128"/>
                        </a:rPr>
                        <a:t>7</a:t>
                      </a:r>
                      <a:r>
                        <a:rPr lang="ja-JP" sz="1100" kern="100" dirty="0" smtClean="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13.6</a:t>
                      </a:r>
                      <a:r>
                        <a:rPr lang="ja-JP" sz="1100" kern="100" dirty="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15.8</a:t>
                      </a:r>
                      <a:r>
                        <a:rPr lang="ja-JP" sz="1100" kern="100" dirty="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21</a:t>
                      </a: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年度）から約</a:t>
                      </a:r>
                      <a:r>
                        <a:rPr lang="en-US" altLang="ja-JP" sz="1100" kern="100" dirty="0" smtClean="0">
                          <a:effectLst/>
                          <a:latin typeface="ＭＳ 明朝" panose="02020609040205080304" pitchFamily="17" charset="-128"/>
                          <a:ea typeface="ＭＳ 明朝" panose="02020609040205080304" pitchFamily="17" charset="-128"/>
                          <a:cs typeface="Times New Roman"/>
                        </a:rPr>
                        <a:t>27</a:t>
                      </a:r>
                      <a:r>
                        <a:rPr lang="ja-JP" altLang="en-US" sz="1100" kern="100" dirty="0" smtClean="0">
                          <a:effectLst/>
                          <a:latin typeface="ＭＳ 明朝" panose="02020609040205080304" pitchFamily="17" charset="-128"/>
                          <a:ea typeface="ＭＳ 明朝" panose="02020609040205080304" pitchFamily="17" charset="-128"/>
                          <a:cs typeface="Times New Roman"/>
                        </a:rPr>
                        <a:t>％に増加させる。</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792">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中間処理に</a:t>
                      </a:r>
                      <a:r>
                        <a:rPr lang="ja-JP" sz="1100" kern="100" dirty="0" smtClean="0">
                          <a:effectLst/>
                          <a:latin typeface="ＭＳ 明朝" panose="02020609040205080304" pitchFamily="17" charset="-128"/>
                          <a:ea typeface="ＭＳ 明朝" panose="02020609040205080304" pitchFamily="17" charset="-128"/>
                        </a:rPr>
                        <a:t>よる減量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235</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212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202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67">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最終処分量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34</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32</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14</a:t>
                      </a:r>
                      <a:r>
                        <a:rPr lang="ja-JP" altLang="en-US" sz="1100" kern="100" dirty="0" smtClean="0">
                          <a:effectLst/>
                          <a:latin typeface="ＭＳ 明朝" panose="02020609040205080304" pitchFamily="17" charset="-128"/>
                          <a:ea typeface="ＭＳ 明朝" panose="02020609040205080304" pitchFamily="17" charset="-128"/>
                          <a:cs typeface="Times New Roman"/>
                        </a:rPr>
                        <a:t>％削減する。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正方形/長方形 17"/>
          <p:cNvSpPr/>
          <p:nvPr/>
        </p:nvSpPr>
        <p:spPr>
          <a:xfrm>
            <a:off x="327126" y="1254463"/>
            <a:ext cx="3417570" cy="1482784"/>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単純将来推計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１）</a:t>
            </a:r>
            <a:r>
              <a:rPr lang="ja-JP" altLang="en-US" sz="1100" dirty="0" smtClean="0">
                <a:solidFill>
                  <a:prstClr val="black"/>
                </a:solidFill>
                <a:latin typeface="ＭＳ ゴシック" panose="020B0609070205080204" pitchFamily="49" charset="-128"/>
                <a:ea typeface="ＭＳ ゴシック" panose="020B0609070205080204" pitchFamily="49" charset="-128"/>
              </a:rPr>
              <a:t>排出量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lvl="0"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年度の生活系ごみ排出量は、平成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年度における排出量の実績や、将来推計人口を基に算出しました。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年度の事業系ごみ排出量は、平成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年度における排出量の実績や、将来推計従業者数を基に算出しました</a:t>
            </a:r>
            <a:r>
              <a:rPr lang="ja-JP" altLang="en-US" sz="11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11242374" y="1458268"/>
            <a:ext cx="3294684" cy="944175"/>
          </a:xfrm>
          <a:prstGeom prst="rect">
            <a:avLst/>
          </a:prstGeom>
        </p:spPr>
        <p:txBody>
          <a:bodyPr wrap="square" lIns="96844" tIns="48422" rIns="96844" bIns="48422">
            <a:spAutoFit/>
          </a:bodyPr>
          <a:lstStyle/>
          <a:p>
            <a:pPr lvl="0"/>
            <a:r>
              <a:rPr lang="ja-JP" altLang="en-US" sz="1100" dirty="0">
                <a:solidFill>
                  <a:prstClr val="black"/>
                </a:solidFill>
                <a:latin typeface="ＭＳ ゴシック" panose="020B0609070205080204" pitchFamily="49" charset="-128"/>
                <a:ea typeface="ＭＳ ゴシック" panose="020B0609070205080204" pitchFamily="49" charset="-128"/>
              </a:rPr>
              <a:t>（２）再生利用量、最終処</a:t>
            </a:r>
            <a:r>
              <a:rPr lang="ja-JP" altLang="en-US" sz="1100" dirty="0" smtClean="0">
                <a:solidFill>
                  <a:prstClr val="black"/>
                </a:solidFill>
                <a:latin typeface="ＭＳ ゴシック" panose="020B0609070205080204" pitchFamily="49" charset="-128"/>
                <a:ea typeface="ＭＳ ゴシック" panose="020B0609070205080204" pitchFamily="49" charset="-128"/>
              </a:rPr>
              <a:t>分量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81000" lvl="0" indent="-198438"/>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800" dirty="0" smtClean="0">
                <a:solidFill>
                  <a:prstClr val="black"/>
                </a:solidFill>
                <a:latin typeface="ＭＳ 明朝" panose="02020609040205080304" pitchFamily="17" charset="-128"/>
                <a:ea typeface="ＭＳ 明朝" panose="02020609040205080304" pitchFamily="17" charset="-128"/>
              </a:rPr>
              <a:t> </a:t>
            </a:r>
            <a:r>
              <a:rPr lang="ja-JP" altLang="en-US" sz="1100" dirty="0" smtClean="0">
                <a:solidFill>
                  <a:prstClr val="black"/>
                </a:solidFill>
                <a:latin typeface="ＭＳ 明朝" panose="02020609040205080304" pitchFamily="17" charset="-128"/>
                <a:ea typeface="ＭＳ 明朝" panose="02020609040205080304" pitchFamily="17" charset="-128"/>
              </a:rPr>
              <a:t>産業</a:t>
            </a:r>
            <a:r>
              <a:rPr lang="ja-JP" altLang="en-US" sz="1100" dirty="0">
                <a:solidFill>
                  <a:prstClr val="black"/>
                </a:solidFill>
                <a:latin typeface="ＭＳ 明朝" panose="02020609040205080304" pitchFamily="17" charset="-128"/>
                <a:ea typeface="ＭＳ 明朝" panose="02020609040205080304" pitchFamily="17" charset="-128"/>
              </a:rPr>
              <a:t>廃棄物の処理方法や中間処理における残さ率</a:t>
            </a:r>
            <a:r>
              <a:rPr lang="ja-JP" altLang="en-US" sz="1100" dirty="0" smtClean="0">
                <a:solidFill>
                  <a:prstClr val="black"/>
                </a:solidFill>
                <a:latin typeface="ＭＳ 明朝" panose="02020609040205080304" pitchFamily="17" charset="-128"/>
                <a:ea typeface="ＭＳ 明朝" panose="02020609040205080304" pitchFamily="17" charset="-128"/>
              </a:rPr>
              <a:t>等</a:t>
            </a:r>
            <a:r>
              <a:rPr lang="ja-JP" altLang="en-US" sz="1100" dirty="0">
                <a:solidFill>
                  <a:prstClr val="black"/>
                </a:solidFill>
                <a:latin typeface="ＭＳ 明朝" panose="02020609040205080304" pitchFamily="17" charset="-128"/>
                <a:ea typeface="ＭＳ 明朝" panose="02020609040205080304" pitchFamily="17" charset="-128"/>
              </a:rPr>
              <a:t>について</a:t>
            </a:r>
            <a:r>
              <a:rPr lang="ja-JP" altLang="en-US" sz="1100" dirty="0" smtClean="0">
                <a:solidFill>
                  <a:prstClr val="black"/>
                </a:solidFill>
                <a:latin typeface="ＭＳ 明朝" panose="02020609040205080304" pitchFamily="17" charset="-128"/>
                <a:ea typeface="ＭＳ 明朝" panose="02020609040205080304" pitchFamily="17" charset="-128"/>
              </a:rPr>
              <a:t>は</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smtClean="0">
                <a:solidFill>
                  <a:prstClr val="black"/>
                </a:solidFill>
                <a:latin typeface="ＭＳ 明朝" panose="02020609040205080304" pitchFamily="17" charset="-128"/>
                <a:ea typeface="ＭＳ 明朝" panose="02020609040205080304" pitchFamily="17" charset="-128"/>
              </a:rPr>
              <a:t>年度の実績と</a:t>
            </a:r>
            <a:r>
              <a:rPr lang="ja-JP" altLang="en-US" sz="1100" dirty="0">
                <a:solidFill>
                  <a:prstClr val="black"/>
                </a:solidFill>
                <a:latin typeface="ＭＳ 明朝" panose="02020609040205080304" pitchFamily="17" charset="-128"/>
                <a:ea typeface="ＭＳ 明朝" panose="02020609040205080304" pitchFamily="17" charset="-128"/>
              </a:rPr>
              <a:t>同一と</a:t>
            </a:r>
            <a:r>
              <a:rPr lang="ja-JP" altLang="en-US" sz="1100" dirty="0" smtClean="0">
                <a:solidFill>
                  <a:prstClr val="black"/>
                </a:solidFill>
                <a:latin typeface="ＭＳ 明朝" panose="02020609040205080304" pitchFamily="17" charset="-128"/>
                <a:ea typeface="ＭＳ 明朝" panose="02020609040205080304" pitchFamily="17" charset="-128"/>
              </a:rPr>
              <a:t>し、再生</a:t>
            </a:r>
            <a:r>
              <a:rPr lang="ja-JP" altLang="en-US" sz="1100" dirty="0">
                <a:solidFill>
                  <a:prstClr val="black"/>
                </a:solidFill>
                <a:latin typeface="ＭＳ 明朝" panose="02020609040205080304" pitchFamily="17" charset="-128"/>
                <a:ea typeface="ＭＳ 明朝" panose="02020609040205080304" pitchFamily="17" charset="-128"/>
              </a:rPr>
              <a:t>利用量や最終処分量等を推計しました。</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25" name="正方形/長方形 24"/>
          <p:cNvSpPr/>
          <p:nvPr/>
        </p:nvSpPr>
        <p:spPr>
          <a:xfrm>
            <a:off x="303367" y="2868871"/>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対策を見込んだ場合の将来推計</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193945519"/>
              </p:ext>
            </p:extLst>
          </p:nvPr>
        </p:nvGraphicFramePr>
        <p:xfrm>
          <a:off x="8641382" y="5706740"/>
          <a:ext cx="5184576" cy="1698405"/>
        </p:xfrm>
        <a:graphic>
          <a:graphicData uri="http://schemas.openxmlformats.org/drawingml/2006/table">
            <a:tbl>
              <a:tblPr firstRow="1" firstCol="1" bandRow="1"/>
              <a:tblGrid>
                <a:gridCol w="2520280"/>
                <a:gridCol w="792088"/>
                <a:gridCol w="936104"/>
                <a:gridCol w="936104"/>
              </a:tblGrid>
              <a:tr h="243466">
                <a:tc rowSpan="2">
                  <a:txBody>
                    <a:bodyPr/>
                    <a:lstStyle/>
                    <a:p>
                      <a:pPr marL="0" marR="0" indent="0" algn="ctr" defTabSz="1392814"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対策の内容</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推計の結果</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89535"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977">
                <a:tc vMerge="1">
                  <a:txBody>
                    <a:bodyPr/>
                    <a:lstStyle/>
                    <a:p>
                      <a:endParaRPr kumimoji="1" lang="ja-JP" altLang="en-US"/>
                    </a:p>
                  </a:txBody>
                  <a:tcPr/>
                </a:tc>
                <a:tc>
                  <a:txBody>
                    <a:bodyPr/>
                    <a:lstStyle/>
                    <a:p>
                      <a:pPr algn="ctr">
                        <a:lnSpc>
                          <a:spcPts val="1500"/>
                        </a:lnSpc>
                        <a:spcAft>
                          <a:spcPts val="0"/>
                        </a:spcAft>
                      </a:pPr>
                      <a:r>
                        <a:rPr lang="ja-JP" altLang="en-US" sz="1100" kern="0" dirty="0" smtClean="0">
                          <a:effectLst/>
                          <a:latin typeface="ＭＳ 明朝" panose="02020609040205080304" pitchFamily="17" charset="-128"/>
                          <a:ea typeface="ＭＳ 明朝" panose="02020609040205080304" pitchFamily="17" charset="-128"/>
                          <a:cs typeface="Times New Roman"/>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9535" algn="ctr">
                        <a:lnSpc>
                          <a:spcPts val="1500"/>
                        </a:lnSpc>
                        <a:spcAft>
                          <a:spcPts val="0"/>
                        </a:spcAft>
                      </a:pPr>
                      <a:r>
                        <a:rPr lang="ja-JP" sz="1100" kern="0" dirty="0">
                          <a:effectLst/>
                          <a:latin typeface="ＭＳ 明朝" panose="02020609040205080304" pitchFamily="17" charset="-128"/>
                          <a:ea typeface="ＭＳ 明朝" panose="02020609040205080304" pitchFamily="17" charset="-128"/>
                          <a:cs typeface="ＭＳ Ｐゴシック"/>
                        </a:rPr>
                        <a:t>最終処</a:t>
                      </a:r>
                      <a:r>
                        <a:rPr lang="ja-JP" sz="1100" kern="0" dirty="0" smtClean="0">
                          <a:effectLst/>
                          <a:latin typeface="ＭＳ 明朝" panose="02020609040205080304" pitchFamily="17" charset="-128"/>
                          <a:ea typeface="ＭＳ 明朝" panose="02020609040205080304" pitchFamily="17" charset="-128"/>
                          <a:cs typeface="ＭＳ Ｐゴシック"/>
                        </a:rPr>
                        <a:t>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60">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建設混合廃棄物の発生抑制</a:t>
                      </a:r>
                    </a:p>
                    <a:p>
                      <a:pPr algn="l">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（建設混合廃棄物発生率を</a:t>
                      </a:r>
                      <a:r>
                        <a:rPr lang="en-US" altLang="ja-JP" sz="1000" kern="100" dirty="0" smtClean="0">
                          <a:effectLst/>
                          <a:latin typeface="ＭＳ 明朝" panose="02020609040205080304" pitchFamily="17" charset="-128"/>
                          <a:ea typeface="ＭＳ 明朝" panose="02020609040205080304" pitchFamily="17" charset="-128"/>
                          <a:cs typeface="Times New Roman"/>
                        </a:rPr>
                        <a:t>3.5</a:t>
                      </a:r>
                      <a:r>
                        <a:rPr lang="ja-JP" altLang="en-US" sz="1000" kern="100" dirty="0" smtClean="0">
                          <a:effectLst/>
                          <a:latin typeface="ＭＳ 明朝" panose="02020609040205080304" pitchFamily="17" charset="-128"/>
                          <a:ea typeface="ＭＳ 明朝" panose="02020609040205080304" pitchFamily="17" charset="-128"/>
                          <a:cs typeface="Times New Roman"/>
                        </a:rPr>
                        <a:t>％に抑制）</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endParaRPr lang="ja-JP" altLang="en-US"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a:effectLst/>
                          <a:latin typeface="ＭＳ 明朝" panose="02020609040205080304" pitchFamily="17" charset="-128"/>
                          <a:ea typeface="ＭＳ 明朝" panose="02020609040205080304" pitchFamily="17" charset="-128"/>
                          <a:cs typeface="Times New Roman"/>
                        </a:rPr>
                        <a:t>1.6</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a:t>
                      </a:r>
                      <a:r>
                        <a:rPr lang="en-US" sz="1000" kern="100" dirty="0">
                          <a:effectLst/>
                          <a:latin typeface="ＭＳ 明朝" panose="02020609040205080304" pitchFamily="17" charset="-128"/>
                          <a:ea typeface="ＭＳ 明朝" panose="02020609040205080304" pitchFamily="17" charset="-128"/>
                          <a:cs typeface="Times New Roman"/>
                        </a:rPr>
                        <a:t>1.8</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702">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事業系一般廃棄物の混入削減</a:t>
                      </a:r>
                    </a:p>
                    <a:p>
                      <a:pPr marL="95250" indent="-95250" algn="l">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（事業系一般廃棄物へのプラスチック類の混入削減の対策に伴い、産業廃棄物の排出量等が増加）</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en-US" sz="1000" kern="100" dirty="0">
                          <a:effectLst/>
                          <a:latin typeface="ＭＳ 明朝" panose="02020609040205080304" pitchFamily="17" charset="-128"/>
                          <a:ea typeface="ＭＳ 明朝" panose="02020609040205080304" pitchFamily="17" charset="-128"/>
                          <a:cs typeface="Times New Roman"/>
                        </a:rPr>
                        <a:t>2.8</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1.9</a:t>
                      </a:r>
                      <a:r>
                        <a:rPr lang="ja-JP" alt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altLang="ja-JP" sz="10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　</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alt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altLang="ja-JP" sz="10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角丸四角形 21"/>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目標の立て方</a:t>
            </a:r>
            <a:endParaRPr lang="ja-JP" altLang="en-US" sz="2400" b="1" spc="968" dirty="0"/>
          </a:p>
        </p:txBody>
      </p:sp>
      <p:graphicFrame>
        <p:nvGraphicFramePr>
          <p:cNvPr id="27" name="表 26"/>
          <p:cNvGraphicFramePr>
            <a:graphicFrameLocks noGrp="1"/>
          </p:cNvGraphicFramePr>
          <p:nvPr>
            <p:extLst>
              <p:ext uri="{D42A27DB-BD31-4B8C-83A1-F6EECF244321}">
                <p14:modId xmlns:p14="http://schemas.microsoft.com/office/powerpoint/2010/main" val="3074733372"/>
              </p:ext>
            </p:extLst>
          </p:nvPr>
        </p:nvGraphicFramePr>
        <p:xfrm>
          <a:off x="8065317" y="8155012"/>
          <a:ext cx="6552729" cy="2213889"/>
        </p:xfrm>
        <a:graphic>
          <a:graphicData uri="http://schemas.openxmlformats.org/drawingml/2006/table">
            <a:tbl>
              <a:tblPr firstRow="1" firstCol="1" lastRow="1" lastCol="1" bandRow="1" bandCol="1">
                <a:tableStyleId>{2D5ABB26-0587-4C30-8999-92F81FD0307C}</a:tableStyleId>
              </a:tblPr>
              <a:tblGrid>
                <a:gridCol w="1440161"/>
                <a:gridCol w="1152128"/>
                <a:gridCol w="1080120"/>
                <a:gridCol w="1008112"/>
                <a:gridCol w="1872208"/>
              </a:tblGrid>
              <a:tr h="177800">
                <a:tc rowSpan="2">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項目</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26</a:t>
                      </a:r>
                      <a:r>
                        <a:rPr lang="ja-JP" altLang="en-US" sz="1100" kern="100" dirty="0" smtClean="0">
                          <a:effectLst/>
                          <a:latin typeface="ＭＳ 明朝" panose="02020609040205080304" pitchFamily="17" charset="-128"/>
                          <a:ea typeface="ＭＳ 明朝" panose="02020609040205080304" pitchFamily="17" charset="-128"/>
                          <a:cs typeface="Times New Roman"/>
                        </a:rPr>
                        <a:t>年度</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ts val="1400"/>
                        </a:lnSpc>
                        <a:spcAft>
                          <a:spcPts val="0"/>
                        </a:spcAft>
                      </a:pPr>
                      <a:r>
                        <a:rPr lang="ja-JP" sz="1100" kern="100" dirty="0" smtClean="0">
                          <a:effectLst/>
                          <a:latin typeface="ＭＳ 明朝" panose="02020609040205080304" pitchFamily="17" charset="-128"/>
                          <a:ea typeface="ＭＳ 明朝" panose="02020609040205080304" pitchFamily="17" charset="-128"/>
                          <a:cs typeface="Times New Roman"/>
                        </a:rPr>
                        <a:t>実績</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a:t>
                      </a:r>
                      <a:r>
                        <a:rPr lang="ja-JP" sz="1100" kern="100" dirty="0" smtClean="0">
                          <a:effectLst/>
                          <a:latin typeface="ＭＳ 明朝" panose="02020609040205080304" pitchFamily="17" charset="-128"/>
                          <a:ea typeface="ＭＳ 明朝" panose="02020609040205080304" pitchFamily="17" charset="-128"/>
                          <a:cs typeface="Times New Roman"/>
                        </a:rPr>
                        <a:t>推計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row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国の基本方針における</a:t>
                      </a:r>
                      <a:r>
                        <a:rPr lang="en-US" altLang="ja-JP" sz="1100" kern="100" dirty="0" smtClean="0">
                          <a:effectLst/>
                          <a:latin typeface="ＭＳ 明朝" panose="02020609040205080304" pitchFamily="17" charset="-128"/>
                          <a:ea typeface="ＭＳ 明朝" panose="02020609040205080304" pitchFamily="17" charset="-128"/>
                          <a:cs typeface="Times New Roman"/>
                        </a:rPr>
                        <a:t/>
                      </a:r>
                      <a:br>
                        <a:rPr lang="en-US" altLang="ja-JP" sz="1100" kern="100" dirty="0" smtClean="0">
                          <a:effectLst/>
                          <a:latin typeface="ＭＳ 明朝" panose="02020609040205080304" pitchFamily="17" charset="-128"/>
                          <a:ea typeface="ＭＳ 明朝" panose="02020609040205080304" pitchFamily="17" charset="-128"/>
                          <a:cs typeface="Times New Roman"/>
                        </a:rPr>
                      </a:b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年度の目標</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248">
                <a:tc vMerge="1">
                  <a:txBody>
                    <a:bodyPr/>
                    <a:lstStyle/>
                    <a:p>
                      <a:endParaRPr kumimoji="1" lang="ja-JP" altLang="en-US"/>
                    </a:p>
                  </a:txBody>
                  <a:tcPr/>
                </a:tc>
                <a:tc vMerge="1">
                  <a:txBody>
                    <a:bodyPr/>
                    <a:lstStyle/>
                    <a:p>
                      <a:pPr algn="ctr">
                        <a:lnSpc>
                          <a:spcPts val="14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sz="1100" kern="100" dirty="0">
                          <a:effectLst/>
                          <a:latin typeface="ＭＳ 明朝" panose="02020609040205080304" pitchFamily="17" charset="-128"/>
                          <a:ea typeface="ＭＳ 明朝" panose="02020609040205080304" pitchFamily="17" charset="-128"/>
                          <a:cs typeface="Times New Roman"/>
                        </a:rPr>
                        <a:t>単純将来</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対策を</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ct val="1000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見込んだ場合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ts val="1400"/>
                        </a:lnSpc>
                        <a:spcAft>
                          <a:spcPts val="0"/>
                        </a:spcAft>
                      </a:pP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688">
                <a:tc>
                  <a:txBody>
                    <a:bodyPr/>
                    <a:lstStyle/>
                    <a:p>
                      <a:pPr algn="just">
                        <a:spcAft>
                          <a:spcPts val="0"/>
                        </a:spcAft>
                      </a:pPr>
                      <a:r>
                        <a:rPr lang="ja-JP" sz="1100" kern="100" dirty="0" smtClean="0">
                          <a:effectLst/>
                          <a:latin typeface="ＭＳ 明朝" panose="02020609040205080304" pitchFamily="17" charset="-128"/>
                          <a:ea typeface="ＭＳ 明朝" panose="02020609040205080304" pitchFamily="17" charset="-128"/>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en-US" altLang="ja-JP" sz="1100" kern="100" dirty="0" smtClean="0">
                          <a:effectLst/>
                          <a:latin typeface="ＭＳ 明朝" panose="02020609040205080304" pitchFamily="17" charset="-128"/>
                          <a:ea typeface="ＭＳ 明朝" panose="02020609040205080304" pitchFamily="17" charset="-128"/>
                          <a:cs typeface="Times New Roman"/>
                        </a:rPr>
                        <a:t>1,518</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1,531</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1,534</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約３％増（平成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年度比）に抑制する。</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339">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482</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491</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494</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marR="21590" algn="just">
                        <a:spcAft>
                          <a:spcPts val="0"/>
                        </a:spcAft>
                        <a:tabLst>
                          <a:tab pos="601345" algn="l"/>
                        </a:tabLst>
                      </a:pPr>
                      <a:r>
                        <a:rPr lang="ja-JP" sz="1100" kern="0" dirty="0">
                          <a:effectLst/>
                          <a:latin typeface="ＭＳ 明朝" panose="02020609040205080304" pitchFamily="17" charset="-128"/>
                          <a:ea typeface="ＭＳ 明朝" panose="02020609040205080304" pitchFamily="17" charset="-128"/>
                        </a:rPr>
                        <a:t>再生利用率</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31.8 </a:t>
                      </a:r>
                      <a:r>
                        <a:rPr lang="ja-JP" sz="1100" kern="100" dirty="0" smtClean="0">
                          <a:effectLst/>
                          <a:latin typeface="ＭＳ 明朝" panose="02020609040205080304" pitchFamily="17" charset="-128"/>
                          <a:ea typeface="ＭＳ 明朝" panose="02020609040205080304" pitchFamily="17" charset="-128"/>
                          <a:cs typeface="Times New Roman"/>
                        </a:rPr>
                        <a:t>％</a:t>
                      </a:r>
                      <a:r>
                        <a:rPr lang="en-US" sz="1100" kern="100" dirty="0">
                          <a:effectLst/>
                          <a:latin typeface="ＭＳ 明朝" panose="02020609040205080304" pitchFamily="17" charset="-128"/>
                          <a:ea typeface="ＭＳ 明朝" panose="02020609040205080304" pitchFamily="17" charset="-128"/>
                          <a:cs typeface="Times New Roman"/>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32.1 </a:t>
                      </a:r>
                      <a:r>
                        <a:rPr lang="ja-JP"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32.2 </a:t>
                      </a:r>
                      <a:r>
                        <a:rPr lang="ja-JP"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55</a:t>
                      </a: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年度）から約</a:t>
                      </a:r>
                      <a:r>
                        <a:rPr lang="en-US" altLang="ja-JP" sz="1100" kern="100" dirty="0" smtClean="0">
                          <a:effectLst/>
                          <a:latin typeface="ＭＳ 明朝" panose="02020609040205080304" pitchFamily="17" charset="-128"/>
                          <a:ea typeface="ＭＳ 明朝" panose="02020609040205080304" pitchFamily="17" charset="-128"/>
                          <a:cs typeface="Times New Roman"/>
                        </a:rPr>
                        <a:t>56</a:t>
                      </a:r>
                      <a:r>
                        <a:rPr lang="ja-JP" altLang="en-US" sz="1100" kern="100" dirty="0" smtClean="0">
                          <a:effectLst/>
                          <a:latin typeface="ＭＳ 明朝" panose="02020609040205080304" pitchFamily="17" charset="-128"/>
                          <a:ea typeface="ＭＳ 明朝" panose="02020609040205080304" pitchFamily="17" charset="-128"/>
                          <a:cs typeface="Times New Roman"/>
                        </a:rPr>
                        <a:t>％に増加させる。</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670">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中間処理に</a:t>
                      </a:r>
                      <a:r>
                        <a:rPr lang="ja-JP" sz="1100" kern="100" dirty="0" smtClean="0">
                          <a:effectLst/>
                          <a:latin typeface="ＭＳ 明朝" panose="02020609040205080304" pitchFamily="17" charset="-128"/>
                          <a:ea typeface="ＭＳ 明朝" panose="02020609040205080304" pitchFamily="17" charset="-128"/>
                        </a:rPr>
                        <a:t>よる減量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998</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1,002</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1,003</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最終処分量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38</a:t>
                      </a:r>
                      <a:r>
                        <a:rPr lang="ja-JP" sz="1100" kern="100" dirty="0" smtClean="0">
                          <a:effectLst/>
                          <a:latin typeface="ＭＳ 明朝" panose="02020609040205080304" pitchFamily="17" charset="-128"/>
                          <a:ea typeface="ＭＳ 明朝" panose="02020609040205080304" pitchFamily="17" charset="-128"/>
                          <a:cs typeface="Times New Roman"/>
                        </a:rPr>
                        <a:t>万ﾄﾝ</a:t>
                      </a:r>
                      <a:r>
                        <a:rPr lang="en-US" sz="1100" kern="100" dirty="0">
                          <a:effectLst/>
                          <a:latin typeface="ＭＳ 明朝" panose="02020609040205080304" pitchFamily="17" charset="-128"/>
                          <a:ea typeface="ＭＳ 明朝" panose="02020609040205080304" pitchFamily="17" charset="-128"/>
                          <a:cs typeface="Times New Roman"/>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39</a:t>
                      </a:r>
                      <a:r>
                        <a:rPr 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a:t>
                      </a:r>
                      <a:r>
                        <a:rPr lang="en-US" sz="1100" kern="100" dirty="0" smtClean="0">
                          <a:solidFill>
                            <a:srgbClr val="000000"/>
                          </a:solidFill>
                          <a:effectLst/>
                          <a:latin typeface="ＭＳ 明朝" panose="02020609040205080304" pitchFamily="17" charset="-128"/>
                          <a:ea typeface="ＭＳ 明朝" panose="02020609040205080304" pitchFamily="17" charset="-128"/>
                          <a:cs typeface="Times New Roman"/>
                        </a:rPr>
                        <a:t>7</a:t>
                      </a:r>
                      <a:r>
                        <a:rPr 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約１％削減する。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8" name="正方形/長方形 27"/>
          <p:cNvSpPr/>
          <p:nvPr/>
        </p:nvSpPr>
        <p:spPr>
          <a:xfrm>
            <a:off x="303367" y="6729805"/>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年度目標</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7619721" y="990965"/>
            <a:ext cx="7315478" cy="9648000"/>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30" name="横巻き 29"/>
          <p:cNvSpPr/>
          <p:nvPr/>
        </p:nvSpPr>
        <p:spPr>
          <a:xfrm>
            <a:off x="7633270" y="760279"/>
            <a:ext cx="253277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産業廃棄物</a:t>
            </a:r>
            <a:endParaRPr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7835744" y="1246367"/>
            <a:ext cx="3613950" cy="1652061"/>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単純将来推計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１）</a:t>
            </a:r>
            <a:r>
              <a:rPr lang="ja-JP" altLang="en-US" sz="1100" dirty="0" smtClean="0">
                <a:solidFill>
                  <a:prstClr val="black"/>
                </a:solidFill>
                <a:latin typeface="ＭＳ ゴシック" panose="020B0609070205080204" pitchFamily="49" charset="-128"/>
                <a:ea typeface="ＭＳ ゴシック" panose="020B0609070205080204" pitchFamily="49" charset="-128"/>
              </a:rPr>
              <a:t>排出量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年度の排出量は、平成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年度実態調査から得られた業種別・種類別の排出原単位に、平成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a:t>
            </a:r>
            <a:r>
              <a:rPr lang="ja-JP" altLang="en-US" sz="1100" dirty="0" smtClean="0">
                <a:solidFill>
                  <a:prstClr val="black"/>
                </a:solidFill>
                <a:latin typeface="ＭＳ 明朝" panose="02020609040205080304" pitchFamily="17" charset="-128"/>
                <a:ea typeface="ＭＳ 明朝" panose="02020609040205080304" pitchFamily="17" charset="-128"/>
              </a:rPr>
              <a:t>における</a:t>
            </a:r>
            <a:r>
              <a:rPr lang="ja-JP" altLang="en-US" sz="1100" dirty="0">
                <a:solidFill>
                  <a:prstClr val="black"/>
                </a:solidFill>
                <a:latin typeface="ＭＳ 明朝" panose="02020609040205080304" pitchFamily="17" charset="-128"/>
                <a:ea typeface="ＭＳ 明朝" panose="02020609040205080304" pitchFamily="17" charset="-128"/>
              </a:rPr>
              <a:t>活動量指標値（推計）を乗じて算出しました。（上水道業、下水道業の排出量は、各事業者の計画量）</a:t>
            </a: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年度における活動量指標値は</a:t>
            </a:r>
            <a:r>
              <a:rPr lang="ja-JP" altLang="en-US" sz="1100" dirty="0" smtClean="0">
                <a:solidFill>
                  <a:prstClr val="black"/>
                </a:solidFill>
                <a:latin typeface="ＭＳ 明朝" panose="02020609040205080304" pitchFamily="17" charset="-128"/>
                <a:ea typeface="ＭＳ 明朝" panose="02020609040205080304" pitchFamily="17" charset="-128"/>
              </a:rPr>
              <a:t>、近年</a:t>
            </a:r>
            <a:r>
              <a:rPr lang="ja-JP" altLang="en-US" sz="1100" dirty="0">
                <a:solidFill>
                  <a:prstClr val="black"/>
                </a:solidFill>
                <a:latin typeface="ＭＳ 明朝" panose="02020609040205080304" pitchFamily="17" charset="-128"/>
                <a:ea typeface="ＭＳ 明朝" panose="02020609040205080304" pitchFamily="17" charset="-128"/>
              </a:rPr>
              <a:t>の推移を踏まえて設定しました</a:t>
            </a:r>
            <a:r>
              <a:rPr lang="ja-JP" altLang="en-US" sz="1100" dirty="0" smtClean="0">
                <a:solidFill>
                  <a:prstClr val="black"/>
                </a:solidFill>
                <a:latin typeface="ＭＳ 明朝" panose="02020609040205080304" pitchFamily="17" charset="-128"/>
                <a:ea typeface="ＭＳ 明朝" panose="02020609040205080304" pitchFamily="17" charset="-128"/>
              </a:rPr>
              <a:t>。</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32" name="正方形/長方形 31"/>
          <p:cNvSpPr/>
          <p:nvPr/>
        </p:nvSpPr>
        <p:spPr>
          <a:xfrm>
            <a:off x="7840590" y="4867905"/>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対策を見込んだ場合の将来推計</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7993310" y="7866980"/>
            <a:ext cx="6778890" cy="267067"/>
          </a:xfrm>
          <a:prstGeom prst="rect">
            <a:avLst/>
          </a:prstGeom>
        </p:spPr>
        <p:txBody>
          <a:bodyPr wrap="square" lIns="96844" tIns="48422" rIns="96844" bIns="48422">
            <a:spAutoFit/>
          </a:bodyPr>
          <a:lstStyle/>
          <a:p>
            <a:r>
              <a:rPr lang="ja-JP" altLang="en-US" sz="1100" dirty="0">
                <a:latin typeface="ＭＳ 明朝" panose="02020609040205080304" pitchFamily="17" charset="-128"/>
                <a:ea typeface="ＭＳ 明朝" panose="02020609040205080304" pitchFamily="17" charset="-128"/>
              </a:rPr>
              <a:t>・単純将来推計値に対策等を見込んだ場合の増減量を加えて</a:t>
            </a:r>
            <a:r>
              <a:rPr lang="ja-JP" altLang="en-US" sz="1100" dirty="0" smtClean="0">
                <a:latin typeface="ＭＳ 明朝" panose="02020609040205080304" pitchFamily="17" charset="-128"/>
                <a:ea typeface="ＭＳ 明朝" panose="02020609040205080304" pitchFamily="17" charset="-128"/>
              </a:rPr>
              <a:t>、平成</a:t>
            </a:r>
            <a:r>
              <a:rPr lang="en-US" altLang="ja-JP" sz="1100" dirty="0">
                <a:latin typeface="ＭＳ 明朝" panose="02020609040205080304" pitchFamily="17" charset="-128"/>
                <a:ea typeface="ＭＳ 明朝" panose="02020609040205080304" pitchFamily="17" charset="-128"/>
              </a:rPr>
              <a:t>32</a:t>
            </a:r>
            <a:r>
              <a:rPr lang="ja-JP" altLang="en-US" sz="1100" dirty="0">
                <a:latin typeface="ＭＳ 明朝" panose="02020609040205080304" pitchFamily="17" charset="-128"/>
                <a:ea typeface="ＭＳ 明朝" panose="02020609040205080304" pitchFamily="17" charset="-128"/>
              </a:rPr>
              <a:t>年度</a:t>
            </a:r>
            <a:r>
              <a:rPr lang="ja-JP" altLang="en-US" sz="1100" dirty="0" smtClean="0">
                <a:latin typeface="ＭＳ 明朝" panose="02020609040205080304" pitchFamily="17" charset="-128"/>
                <a:ea typeface="ＭＳ 明朝" panose="02020609040205080304" pitchFamily="17" charset="-128"/>
              </a:rPr>
              <a:t>の目標を設定しました。</a:t>
            </a:r>
            <a:endParaRPr lang="en-US" altLang="ja-JP" sz="1100" dirty="0">
              <a:latin typeface="ＭＳ 明朝" panose="02020609040205080304" pitchFamily="17" charset="-128"/>
              <a:ea typeface="ＭＳ 明朝" panose="02020609040205080304" pitchFamily="17" charset="-128"/>
            </a:endParaRPr>
          </a:p>
        </p:txBody>
      </p:sp>
      <p:sp>
        <p:nvSpPr>
          <p:cNvPr id="34" name="正方形/長方形 33"/>
          <p:cNvSpPr/>
          <p:nvPr/>
        </p:nvSpPr>
        <p:spPr>
          <a:xfrm>
            <a:off x="7849294" y="7643901"/>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年度目標</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100685" y="5101119"/>
            <a:ext cx="6589369" cy="605621"/>
          </a:xfrm>
          <a:prstGeom prst="rect">
            <a:avLst/>
          </a:prstGeom>
        </p:spPr>
        <p:txBody>
          <a:bodyPr wrap="square" lIns="96844" tIns="48422" rIns="96844" bIns="48422">
            <a:spAutoFit/>
          </a:bodyPr>
          <a:lstStyle/>
          <a:p>
            <a:pPr marL="130175" indent="-130175"/>
            <a:r>
              <a:rPr lang="ja-JP" altLang="en-US" sz="1100" dirty="0" smtClean="0">
                <a:latin typeface="ＭＳ 明朝" panose="02020609040205080304" pitchFamily="17" charset="-128"/>
                <a:ea typeface="ＭＳ 明朝" panose="02020609040205080304" pitchFamily="17" charset="-128"/>
              </a:rPr>
              <a:t>・排出量、最終処分量の目標は平成</a:t>
            </a:r>
            <a:r>
              <a:rPr lang="en-US" altLang="ja-JP" sz="1100" dirty="0" smtClean="0">
                <a:latin typeface="ＭＳ 明朝" panose="02020609040205080304" pitchFamily="17" charset="-128"/>
                <a:ea typeface="ＭＳ 明朝" panose="02020609040205080304" pitchFamily="17" charset="-128"/>
              </a:rPr>
              <a:t>26</a:t>
            </a:r>
            <a:r>
              <a:rPr lang="ja-JP" altLang="en-US" sz="1100" dirty="0" smtClean="0">
                <a:latin typeface="ＭＳ 明朝" panose="02020609040205080304" pitchFamily="17" charset="-128"/>
                <a:ea typeface="ＭＳ 明朝" panose="02020609040205080304" pitchFamily="17" charset="-128"/>
              </a:rPr>
              <a:t>年度実績が平成</a:t>
            </a:r>
            <a:r>
              <a:rPr lang="en-US" altLang="ja-JP" sz="1100" dirty="0" smtClean="0">
                <a:latin typeface="ＭＳ 明朝" panose="02020609040205080304" pitchFamily="17" charset="-128"/>
                <a:ea typeface="ＭＳ 明朝" panose="02020609040205080304" pitchFamily="17" charset="-128"/>
              </a:rPr>
              <a:t>27</a:t>
            </a:r>
            <a:r>
              <a:rPr lang="ja-JP" altLang="en-US" sz="1100" dirty="0" smtClean="0">
                <a:latin typeface="ＭＳ 明朝" panose="02020609040205080304" pitchFamily="17" charset="-128"/>
                <a:ea typeface="ＭＳ 明朝" panose="02020609040205080304" pitchFamily="17" charset="-128"/>
              </a:rPr>
              <a:t>年度目標を達成していることを踏まえ、国の基本方針の目標と同程度以上の削減を目標と</a:t>
            </a:r>
            <a:r>
              <a:rPr lang="ja-JP" altLang="en-US" sz="1100" dirty="0">
                <a:latin typeface="ＭＳ 明朝" panose="02020609040205080304" pitchFamily="17" charset="-128"/>
                <a:ea typeface="ＭＳ 明朝" panose="02020609040205080304" pitchFamily="17" charset="-128"/>
              </a:rPr>
              <a:t>しました</a:t>
            </a:r>
            <a:r>
              <a:rPr lang="ja-JP" altLang="en-US"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pPr marL="177800" indent="-177800"/>
            <a:r>
              <a:rPr lang="ja-JP" altLang="en-US" sz="1100" dirty="0">
                <a:latin typeface="ＭＳ 明朝" panose="02020609040205080304" pitchFamily="17" charset="-128"/>
                <a:ea typeface="ＭＳ 明朝" panose="02020609040205080304" pitchFamily="17" charset="-128"/>
              </a:rPr>
              <a:t>・再生利用率は、再生利用率の算出方法、府域の特性、将来推計値等を</a:t>
            </a:r>
            <a:r>
              <a:rPr lang="ja-JP" altLang="en-US" sz="1100" dirty="0" smtClean="0">
                <a:latin typeface="ＭＳ 明朝" panose="02020609040205080304" pitchFamily="17" charset="-128"/>
                <a:ea typeface="ＭＳ 明朝" panose="02020609040205080304" pitchFamily="17" charset="-128"/>
              </a:rPr>
              <a:t>踏まえて設定</a:t>
            </a:r>
            <a:r>
              <a:rPr lang="ja-JP" altLang="en-US" sz="1100" dirty="0">
                <a:latin typeface="ＭＳ 明朝" panose="02020609040205080304" pitchFamily="17" charset="-128"/>
                <a:ea typeface="ＭＳ 明朝" panose="02020609040205080304" pitchFamily="17" charset="-128"/>
              </a:rPr>
              <a:t>しました。</a:t>
            </a:r>
          </a:p>
        </p:txBody>
      </p:sp>
      <p:sp>
        <p:nvSpPr>
          <p:cNvPr id="37" name="正方形/長方形 36"/>
          <p:cNvSpPr/>
          <p:nvPr/>
        </p:nvSpPr>
        <p:spPr>
          <a:xfrm>
            <a:off x="806234" y="10336217"/>
            <a:ext cx="2722580" cy="267067"/>
          </a:xfrm>
          <a:prstGeom prst="rect">
            <a:avLst/>
          </a:prstGeom>
        </p:spPr>
        <p:txBody>
          <a:bodyPr wrap="square" lIns="96844" tIns="48422" rIns="96844" bIns="48422">
            <a:spAutoFit/>
          </a:bodyPr>
          <a:lstStyle/>
          <a:p>
            <a:r>
              <a:rPr lang="en-US" altLang="ja-JP" sz="1100" kern="100" dirty="0" smtClean="0">
                <a:latin typeface="ＭＳ 明朝" panose="02020609040205080304" pitchFamily="17" charset="-128"/>
                <a:ea typeface="ＭＳ 明朝" panose="02020609040205080304" pitchFamily="17" charset="-128"/>
              </a:rPr>
              <a:t>※</a:t>
            </a:r>
            <a:r>
              <a:rPr lang="ja-JP" altLang="ja-JP" sz="1100" kern="100" dirty="0" smtClean="0">
                <a:latin typeface="ＭＳ 明朝" panose="02020609040205080304" pitchFamily="17" charset="-128"/>
                <a:ea typeface="ＭＳ 明朝" panose="02020609040205080304" pitchFamily="17" charset="-128"/>
              </a:rPr>
              <a:t>集団</a:t>
            </a:r>
            <a:r>
              <a:rPr lang="ja-JP" altLang="ja-JP" sz="1100" kern="100" dirty="0">
                <a:latin typeface="ＭＳ 明朝" panose="02020609040205080304" pitchFamily="17" charset="-128"/>
                <a:ea typeface="ＭＳ 明朝" panose="02020609040205080304" pitchFamily="17" charset="-128"/>
              </a:rPr>
              <a:t>回収量・資源ごみ排出量を</a:t>
            </a:r>
            <a:r>
              <a:rPr lang="ja-JP" altLang="ja-JP" sz="1100" kern="100" dirty="0" smtClean="0">
                <a:latin typeface="ＭＳ 明朝" panose="02020609040205080304" pitchFamily="17" charset="-128"/>
                <a:ea typeface="ＭＳ 明朝" panose="02020609040205080304" pitchFamily="17" charset="-128"/>
              </a:rPr>
              <a:t>除く</a:t>
            </a:r>
            <a:r>
              <a:rPr lang="ja-JP" altLang="en-US" sz="1100" kern="100" dirty="0" smtClean="0">
                <a:latin typeface="ＭＳ 明朝" panose="02020609040205080304" pitchFamily="17" charset="-128"/>
                <a:ea typeface="ＭＳ 明朝" panose="02020609040205080304" pitchFamily="17" charset="-128"/>
              </a:rPr>
              <a:t>。</a:t>
            </a:r>
            <a:endParaRPr lang="en-US" altLang="ja-JP" sz="1100" dirty="0">
              <a:latin typeface="ＭＳ 明朝" panose="02020609040205080304" pitchFamily="17" charset="-128"/>
              <a:ea typeface="ＭＳ 明朝" panose="02020609040205080304" pitchFamily="17" charset="-128"/>
            </a:endParaRPr>
          </a:p>
        </p:txBody>
      </p:sp>
      <p:sp>
        <p:nvSpPr>
          <p:cNvPr id="42" name="正方形/長方形 41"/>
          <p:cNvSpPr/>
          <p:nvPr/>
        </p:nvSpPr>
        <p:spPr>
          <a:xfrm>
            <a:off x="3595484" y="1424936"/>
            <a:ext cx="3561869" cy="1113452"/>
          </a:xfrm>
          <a:prstGeom prst="rect">
            <a:avLst/>
          </a:prstGeom>
        </p:spPr>
        <p:txBody>
          <a:bodyPr wrap="square" lIns="96844" tIns="48422" rIns="96844" bIns="48422">
            <a:spAutoFit/>
          </a:bodyPr>
          <a:lstStyle/>
          <a:p>
            <a:pPr lvl="0"/>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２）再生利用量、最終処</a:t>
            </a:r>
            <a:r>
              <a:rPr lang="ja-JP" altLang="en-US" sz="1100" dirty="0" smtClean="0">
                <a:solidFill>
                  <a:prstClr val="black"/>
                </a:solidFill>
                <a:latin typeface="ＭＳ ゴシック" panose="020B0609070205080204" pitchFamily="49" charset="-128"/>
                <a:ea typeface="ＭＳ ゴシック" panose="020B0609070205080204" pitchFamily="49" charset="-128"/>
              </a:rPr>
              <a:t>分量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lvl="0"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排出量に対する再生利用量、最終処分量の</a:t>
            </a:r>
            <a:r>
              <a:rPr lang="ja-JP" altLang="en-US" sz="1100" dirty="0" smtClean="0">
                <a:solidFill>
                  <a:prstClr val="black"/>
                </a:solidFill>
                <a:latin typeface="ＭＳ 明朝" panose="02020609040205080304" pitchFamily="17" charset="-128"/>
                <a:ea typeface="ＭＳ 明朝" panose="02020609040205080304" pitchFamily="17" charset="-128"/>
              </a:rPr>
              <a:t>割合については、平成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年度の実績と同一と</a:t>
            </a:r>
            <a:r>
              <a:rPr lang="ja-JP" altLang="en-US" sz="1100" dirty="0" smtClean="0">
                <a:solidFill>
                  <a:prstClr val="black"/>
                </a:solidFill>
                <a:latin typeface="ＭＳ 明朝" panose="02020609040205080304" pitchFamily="17" charset="-128"/>
                <a:ea typeface="ＭＳ 明朝" panose="02020609040205080304" pitchFamily="17" charset="-128"/>
              </a:rPr>
              <a:t>し、</a:t>
            </a:r>
            <a:r>
              <a:rPr lang="ja-JP" altLang="en-US" sz="1100" dirty="0">
                <a:solidFill>
                  <a:prstClr val="black"/>
                </a:solidFill>
                <a:latin typeface="ＭＳ 明朝" panose="02020609040205080304" pitchFamily="17" charset="-128"/>
                <a:ea typeface="ＭＳ 明朝" panose="02020609040205080304" pitchFamily="17" charset="-128"/>
              </a:rPr>
              <a:t>排出量の将来推計値から算出しました。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・集団回収量は、平成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年度における回収量の実績を基に算出しました。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43" name="正方形/長方形 42"/>
          <p:cNvSpPr/>
          <p:nvPr/>
        </p:nvSpPr>
        <p:spPr>
          <a:xfrm>
            <a:off x="9289454" y="2826420"/>
            <a:ext cx="4026259" cy="267067"/>
          </a:xfrm>
          <a:prstGeom prst="rect">
            <a:avLst/>
          </a:prstGeom>
        </p:spPr>
        <p:txBody>
          <a:bodyPr wrap="square" lIns="96844" tIns="48422" rIns="96844" bIns="48422">
            <a:spAutoFit/>
          </a:bodyPr>
          <a:lstStyle/>
          <a:p>
            <a:pPr algn="ctr"/>
            <a:r>
              <a:rPr lang="ja-JP" altLang="en-US" sz="1100" dirty="0" smtClean="0">
                <a:latin typeface="ＭＳ 明朝" panose="02020609040205080304" pitchFamily="17" charset="-128"/>
                <a:ea typeface="ＭＳ 明朝" panose="02020609040205080304" pitchFamily="17" charset="-128"/>
              </a:rPr>
              <a:t>将来予測に用いた活動量指標値</a:t>
            </a:r>
            <a:endParaRPr lang="ja-JP" altLang="en-US" sz="1100" dirty="0">
              <a:latin typeface="ＭＳ 明朝" panose="02020609040205080304" pitchFamily="17" charset="-128"/>
              <a:ea typeface="ＭＳ 明朝" panose="02020609040205080304" pitchFamily="17" charset="-128"/>
            </a:endParaRPr>
          </a:p>
        </p:txBody>
      </p:sp>
      <p:sp>
        <p:nvSpPr>
          <p:cNvPr id="38" name="正方形/長方形 37"/>
          <p:cNvSpPr/>
          <p:nvPr/>
        </p:nvSpPr>
        <p:spPr>
          <a:xfrm>
            <a:off x="539845" y="3084895"/>
            <a:ext cx="6589369" cy="605621"/>
          </a:xfrm>
          <a:prstGeom prst="rect">
            <a:avLst/>
          </a:prstGeom>
        </p:spPr>
        <p:txBody>
          <a:bodyPr wrap="square" lIns="96844" tIns="48422" rIns="96844" bIns="48422">
            <a:spAutoFit/>
          </a:bodyPr>
          <a:lstStyle/>
          <a:p>
            <a:pPr marL="136525" indent="-136525"/>
            <a:r>
              <a:rPr lang="ja-JP" altLang="en-US" sz="1100" dirty="0" smtClean="0">
                <a:latin typeface="ＭＳ 明朝" panose="02020609040205080304" pitchFamily="17" charset="-128"/>
                <a:ea typeface="ＭＳ 明朝" panose="02020609040205080304" pitchFamily="17" charset="-128"/>
              </a:rPr>
              <a:t>・排出量、最終処分量、１人１日当たりの生活系ごみ排出量は、削減が進んでいることも踏まえ、国の基本方針の目標と同程度以上の削減を目標としました。</a:t>
            </a:r>
            <a:endParaRPr lang="en-US" altLang="ja-JP" sz="1100" dirty="0" smtClean="0">
              <a:latin typeface="ＭＳ 明朝" panose="02020609040205080304" pitchFamily="17" charset="-128"/>
              <a:ea typeface="ＭＳ 明朝" panose="02020609040205080304" pitchFamily="17" charset="-128"/>
            </a:endParaRPr>
          </a:p>
          <a:p>
            <a:pPr marL="177800" indent="-177800"/>
            <a:r>
              <a:rPr lang="ja-JP" altLang="en-US" sz="1100" dirty="0" smtClean="0">
                <a:latin typeface="ＭＳ 明朝" panose="02020609040205080304" pitchFamily="17" charset="-128"/>
                <a:ea typeface="ＭＳ 明朝" panose="02020609040205080304" pitchFamily="17" charset="-128"/>
              </a:rPr>
              <a:t>・再生利用率は、再生利用率の算出方法、府域の特性、将来推計値等を踏まえて設定しました。</a:t>
            </a:r>
            <a:endParaRPr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7559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014932" y="1989902"/>
            <a:ext cx="6421209" cy="5965932"/>
          </a:xfrm>
          <a:prstGeom prst="rect">
            <a:avLst/>
          </a:prstGeom>
        </p:spPr>
        <p:txBody>
          <a:bodyPr wrap="square" lIns="147513" tIns="73757" rIns="147513" bIns="73757">
            <a:spAutoFit/>
          </a:bodyPr>
          <a:lstStyle/>
          <a:p>
            <a:pPr indent="282462"/>
            <a:r>
              <a:rPr lang="ja-JP" altLang="en-US" sz="2100" dirty="0"/>
              <a:t>はじめ</a:t>
            </a:r>
            <a:r>
              <a:rPr lang="ja-JP" altLang="en-US" sz="2100" dirty="0" smtClean="0"/>
              <a:t>に</a:t>
            </a:r>
            <a:endParaRPr lang="en-US" altLang="ja-JP" sz="2100" dirty="0"/>
          </a:p>
          <a:p>
            <a:pPr indent="282462"/>
            <a:endParaRPr lang="en-US" altLang="ja-JP" sz="2100" dirty="0"/>
          </a:p>
          <a:p>
            <a:pPr indent="282462"/>
            <a:r>
              <a:rPr lang="ja-JP" altLang="en-US" sz="2100" dirty="0" smtClean="0"/>
              <a:t>計画</a:t>
            </a:r>
            <a:r>
              <a:rPr lang="ja-JP" altLang="en-US" sz="2100" dirty="0"/>
              <a:t>の基本的</a:t>
            </a:r>
            <a:r>
              <a:rPr lang="ja-JP" altLang="en-US" sz="2100" dirty="0" smtClean="0"/>
              <a:t>事項</a:t>
            </a:r>
            <a:endParaRPr lang="en-US" altLang="ja-JP" sz="2100" dirty="0"/>
          </a:p>
          <a:p>
            <a:pPr indent="282462"/>
            <a:endParaRPr lang="en-US" altLang="ja-JP" sz="2100" dirty="0"/>
          </a:p>
          <a:p>
            <a:pPr indent="282462"/>
            <a:r>
              <a:rPr lang="ja-JP" altLang="en-US" sz="2100" dirty="0"/>
              <a:t>計画の目標</a:t>
            </a:r>
            <a:endParaRPr lang="en-US" altLang="ja-JP" sz="2100" dirty="0" smtClean="0"/>
          </a:p>
          <a:p>
            <a:pPr indent="282462"/>
            <a:r>
              <a:rPr lang="ja-JP" altLang="en-US" sz="2100" dirty="0" smtClean="0"/>
              <a:t>成果</a:t>
            </a:r>
            <a:r>
              <a:rPr lang="ja-JP" altLang="en-US" sz="2100" dirty="0"/>
              <a:t>を実感できる</a:t>
            </a:r>
            <a:r>
              <a:rPr lang="ja-JP" altLang="en-US" sz="2100" dirty="0" smtClean="0"/>
              <a:t>指標 </a:t>
            </a:r>
            <a:endParaRPr lang="ja-JP" altLang="ja-JP" sz="2100" dirty="0"/>
          </a:p>
          <a:p>
            <a:pPr indent="282462"/>
            <a:endParaRPr lang="en-US" altLang="ja-JP" sz="2100" dirty="0"/>
          </a:p>
          <a:p>
            <a:pPr indent="282462"/>
            <a:r>
              <a:rPr lang="ja-JP" altLang="en-US" sz="2100" dirty="0" smtClean="0"/>
              <a:t>循環型</a:t>
            </a:r>
            <a:r>
              <a:rPr lang="ja-JP" altLang="en-US" sz="2100" dirty="0"/>
              <a:t>社会の構築に向けた主な施策</a:t>
            </a:r>
            <a:endParaRPr lang="en-US" altLang="ja-JP" sz="2100" dirty="0"/>
          </a:p>
          <a:p>
            <a:pPr indent="282462"/>
            <a:r>
              <a:rPr lang="ja-JP" altLang="en-US" sz="2100" dirty="0" smtClean="0"/>
              <a:t>と</a:t>
            </a:r>
            <a:r>
              <a:rPr lang="ja-JP" altLang="en-US" sz="2100" dirty="0"/>
              <a:t>各主体の行動指針 </a:t>
            </a:r>
            <a:endParaRPr lang="en-US" altLang="ja-JP" sz="2100" dirty="0" smtClean="0"/>
          </a:p>
          <a:p>
            <a:pPr indent="282462"/>
            <a:endParaRPr lang="en-US" altLang="ja-JP" sz="2100" dirty="0"/>
          </a:p>
          <a:p>
            <a:pPr indent="282462"/>
            <a:r>
              <a:rPr lang="ja-JP" altLang="en-US" sz="2100" dirty="0"/>
              <a:t>　</a:t>
            </a:r>
            <a:r>
              <a:rPr lang="ja-JP" altLang="en-US" sz="2100" dirty="0" smtClean="0"/>
              <a:t>○</a:t>
            </a:r>
            <a:r>
              <a:rPr lang="ja-JP" altLang="en-US" sz="2100" dirty="0"/>
              <a:t> </a:t>
            </a:r>
            <a:r>
              <a:rPr lang="ja-JP" altLang="en-US" sz="2100" dirty="0" smtClean="0"/>
              <a:t>循環型</a:t>
            </a:r>
            <a:r>
              <a:rPr lang="ja-JP" altLang="en-US" sz="2100" dirty="0"/>
              <a:t>社会の構築に向けた施策（詳細） </a:t>
            </a:r>
            <a:endParaRPr lang="en-US" altLang="ja-JP" sz="2100" dirty="0"/>
          </a:p>
          <a:p>
            <a:pPr indent="282462"/>
            <a:endParaRPr lang="en-US" altLang="ja-JP" sz="2100" dirty="0"/>
          </a:p>
          <a:p>
            <a:pPr indent="282462"/>
            <a:endParaRPr lang="en-US" altLang="ja-JP" sz="2100" dirty="0"/>
          </a:p>
          <a:p>
            <a:pPr indent="282462"/>
            <a:r>
              <a:rPr lang="ja-JP" altLang="en-US" sz="2100" dirty="0"/>
              <a:t>＜関係資料</a:t>
            </a:r>
            <a:r>
              <a:rPr lang="ja-JP" altLang="en-US" sz="2100" dirty="0" smtClean="0"/>
              <a:t>＞</a:t>
            </a:r>
            <a:endParaRPr lang="en-US" altLang="ja-JP" sz="2100" dirty="0" smtClean="0"/>
          </a:p>
          <a:p>
            <a:pPr indent="282462"/>
            <a:endParaRPr lang="en-US" altLang="ja-JP" sz="2100" dirty="0"/>
          </a:p>
          <a:p>
            <a:pPr indent="282462"/>
            <a:r>
              <a:rPr lang="ja-JP" altLang="en-US" sz="2100" dirty="0" smtClean="0"/>
              <a:t>府域</a:t>
            </a:r>
            <a:r>
              <a:rPr lang="ja-JP" altLang="en-US" sz="2100" dirty="0"/>
              <a:t>における廃棄物の</a:t>
            </a:r>
            <a:r>
              <a:rPr lang="ja-JP" altLang="en-US" sz="2100" dirty="0" smtClean="0"/>
              <a:t>状況</a:t>
            </a:r>
            <a:endParaRPr lang="en-US" altLang="ja-JP" sz="2100" dirty="0"/>
          </a:p>
          <a:p>
            <a:pPr indent="282462"/>
            <a:endParaRPr lang="en-US" altLang="ja-JP" sz="2100" dirty="0"/>
          </a:p>
          <a:p>
            <a:pPr indent="282462"/>
            <a:r>
              <a:rPr lang="ja-JP" altLang="en-US" sz="2100" dirty="0" smtClean="0"/>
              <a:t>目標の立て方　</a:t>
            </a:r>
            <a:endParaRPr lang="en-US" altLang="ja-JP" sz="2100" dirty="0">
              <a:latin typeface="+mn-ea"/>
            </a:endParaRPr>
          </a:p>
        </p:txBody>
      </p:sp>
      <p:sp>
        <p:nvSpPr>
          <p:cNvPr id="6" name="角丸四角形 5"/>
          <p:cNvSpPr/>
          <p:nvPr/>
        </p:nvSpPr>
        <p:spPr>
          <a:xfrm>
            <a:off x="7863709" y="1022827"/>
            <a:ext cx="6723655" cy="9396000"/>
          </a:xfrm>
          <a:prstGeom prst="roundRect">
            <a:avLst>
              <a:gd name="adj" fmla="val 0"/>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9" name="角丸四角形 8"/>
          <p:cNvSpPr/>
          <p:nvPr/>
        </p:nvSpPr>
        <p:spPr>
          <a:xfrm>
            <a:off x="288454" y="1022827"/>
            <a:ext cx="6987932" cy="9396000"/>
          </a:xfrm>
          <a:prstGeom prst="roundRect">
            <a:avLst>
              <a:gd name="adj" fmla="val 0"/>
            </a:avLst>
          </a:prstGeom>
          <a:noFill/>
          <a:ln w="9525">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pPr marL="82505" indent="82505">
              <a:lnSpc>
                <a:spcPts val="1578"/>
              </a:lnSpc>
            </a:pPr>
            <a:endParaRPr lang="en-US" altLang="ja-JP" sz="1200" dirty="0" smtClean="0">
              <a:solidFill>
                <a:schemeClr val="tx1"/>
              </a:solidFill>
            </a:endParaRPr>
          </a:p>
          <a:p>
            <a:pPr marL="82505" indent="82505">
              <a:lnSpc>
                <a:spcPts val="1578"/>
              </a:lnSpc>
            </a:pPr>
            <a:r>
              <a:rPr lang="ja-JP" altLang="en-US" sz="1200" dirty="0" smtClean="0">
                <a:solidFill>
                  <a:schemeClr val="tx1"/>
                </a:solidFill>
              </a:rPr>
              <a:t>私たち</a:t>
            </a:r>
            <a:r>
              <a:rPr lang="ja-JP" altLang="en-US" sz="1200" dirty="0">
                <a:solidFill>
                  <a:schemeClr val="tx1"/>
                </a:solidFill>
              </a:rPr>
              <a:t>が目指す循環型社会では、全て</a:t>
            </a:r>
            <a:r>
              <a:rPr lang="ja-JP" altLang="en-US" sz="1200" dirty="0" smtClean="0">
                <a:solidFill>
                  <a:schemeClr val="tx1"/>
                </a:solidFill>
              </a:rPr>
              <a:t>の</a:t>
            </a:r>
            <a:r>
              <a:rPr lang="ja-JP" altLang="en-US" sz="1200" dirty="0">
                <a:solidFill>
                  <a:schemeClr val="tx1"/>
                </a:solidFill>
              </a:rPr>
              <a:t>物</a:t>
            </a:r>
            <a:r>
              <a:rPr lang="ja-JP" altLang="en-US" sz="1200" dirty="0" smtClean="0">
                <a:solidFill>
                  <a:schemeClr val="tx1"/>
                </a:solidFill>
              </a:rPr>
              <a:t>を</a:t>
            </a:r>
            <a:r>
              <a:rPr lang="ja-JP" altLang="en-US" sz="1200" dirty="0">
                <a:solidFill>
                  <a:schemeClr val="tx1"/>
                </a:solidFill>
              </a:rPr>
              <a:t>資源として循環的に利用することが基本で、再生された資源が原料として利用されることが当たり前のこととなっています。</a:t>
            </a:r>
          </a:p>
          <a:p>
            <a:pPr marL="82505" indent="82505">
              <a:lnSpc>
                <a:spcPts val="1578"/>
              </a:lnSpc>
            </a:pPr>
            <a:r>
              <a:rPr lang="ja-JP" altLang="en-US" sz="1200" dirty="0" smtClean="0">
                <a:solidFill>
                  <a:schemeClr val="tx1"/>
                </a:solidFill>
              </a:rPr>
              <a:t>現在</a:t>
            </a:r>
            <a:r>
              <a:rPr lang="ja-JP" altLang="en-US" sz="1200" dirty="0">
                <a:solidFill>
                  <a:schemeClr val="tx1"/>
                </a:solidFill>
              </a:rPr>
              <a:t>、私たちは、さまざまな物を利用して豊かで快適な生活を送っていますが、それらの物を製造、使用する際に多くの天然資源を利用し、また使用後に</a:t>
            </a:r>
            <a:r>
              <a:rPr lang="ja-JP" altLang="en-US" sz="1200" dirty="0" smtClean="0">
                <a:solidFill>
                  <a:schemeClr val="tx1"/>
                </a:solidFill>
              </a:rPr>
              <a:t>は多く</a:t>
            </a:r>
            <a:r>
              <a:rPr lang="ja-JP" altLang="en-US" sz="1200" dirty="0">
                <a:solidFill>
                  <a:schemeClr val="tx1"/>
                </a:solidFill>
              </a:rPr>
              <a:t>の物を廃棄しています</a:t>
            </a:r>
            <a:r>
              <a:rPr lang="ja-JP" altLang="en-US" sz="1200" dirty="0" smtClean="0">
                <a:solidFill>
                  <a:schemeClr val="tx1"/>
                </a:solidFill>
              </a:rPr>
              <a:t>。</a:t>
            </a:r>
            <a:r>
              <a:rPr lang="ja-JP" altLang="en-US" sz="1200" dirty="0">
                <a:solidFill>
                  <a:schemeClr val="tx1"/>
                </a:solidFill>
              </a:rPr>
              <a:t>　</a:t>
            </a:r>
          </a:p>
          <a:p>
            <a:pPr marL="82505" indent="82505">
              <a:lnSpc>
                <a:spcPts val="1578"/>
              </a:lnSpc>
            </a:pPr>
            <a:r>
              <a:rPr lang="ja-JP" altLang="en-US" sz="1200" dirty="0" smtClean="0">
                <a:solidFill>
                  <a:schemeClr val="tx1"/>
                </a:solidFill>
              </a:rPr>
              <a:t>人類</a:t>
            </a:r>
            <a:r>
              <a:rPr lang="ja-JP" altLang="en-US" sz="1200" dirty="0">
                <a:solidFill>
                  <a:schemeClr val="tx1"/>
                </a:solidFill>
              </a:rPr>
              <a:t>の貴重な財産である限りある資源を長期にわたって活用することで</a:t>
            </a:r>
            <a:r>
              <a:rPr lang="ja-JP" altLang="en-US" sz="1200" dirty="0" smtClean="0">
                <a:solidFill>
                  <a:schemeClr val="tx1"/>
                </a:solidFill>
              </a:rPr>
              <a:t>、次</a:t>
            </a:r>
            <a:r>
              <a:rPr lang="ja-JP" altLang="en-US" sz="1200" dirty="0">
                <a:solidFill>
                  <a:schemeClr val="tx1"/>
                </a:solidFill>
              </a:rPr>
              <a:t>世代に健康で豊かな社会を引き継いでいく責務があります。資源の無駄遣いをなくし、有効利用を進めるために、さらに、社会経済活動自体を循環型のシステムに変えていく必要があります。</a:t>
            </a:r>
          </a:p>
          <a:p>
            <a:pPr marL="82505" indent="82505">
              <a:lnSpc>
                <a:spcPts val="1578"/>
              </a:lnSpc>
            </a:pPr>
            <a:r>
              <a:rPr lang="ja-JP" altLang="en-US" sz="1200" dirty="0" smtClean="0">
                <a:solidFill>
                  <a:schemeClr val="tx1"/>
                </a:solidFill>
              </a:rPr>
              <a:t>目指す</a:t>
            </a:r>
            <a:r>
              <a:rPr lang="ja-JP" altLang="en-US" sz="1200" dirty="0">
                <a:solidFill>
                  <a:schemeClr val="tx1"/>
                </a:solidFill>
              </a:rPr>
              <a:t>べき循環型社会の構築に向け、府民、事業者、行政が連携・協働し行動していくことが必要です。本計画の推進により、各主体の３Ｒに対する認識が深まり、自主的な取組みがより一層進展するよう、みなさまと力を合わせて取り組んでいきます</a:t>
            </a:r>
            <a:r>
              <a:rPr lang="ja-JP" altLang="en-US" sz="1200" dirty="0" smtClean="0">
                <a:solidFill>
                  <a:schemeClr val="tx1"/>
                </a:solidFill>
              </a:rPr>
              <a:t>。</a:t>
            </a:r>
            <a:endParaRPr lang="en-US" altLang="ja-JP" sz="1200" dirty="0" smtClean="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r>
              <a:rPr lang="ja-JP" altLang="en-US" sz="1200" dirty="0">
                <a:solidFill>
                  <a:schemeClr val="tx1"/>
                </a:solidFill>
              </a:rPr>
              <a:t>一般廃棄物は、前計画策定時において、１人１日当たりの排出量、再生利用率、最終処分量が全国ワースト１でありましたが、１人１日当たりの排出量及び再生利用</a:t>
            </a:r>
            <a:r>
              <a:rPr lang="ja-JP" altLang="en-US" sz="1200" dirty="0" smtClean="0">
                <a:solidFill>
                  <a:schemeClr val="tx1"/>
                </a:solidFill>
              </a:rPr>
              <a:t>率は前計画期</a:t>
            </a:r>
            <a:r>
              <a:rPr lang="ja-JP" altLang="en-US" sz="1200" dirty="0">
                <a:solidFill>
                  <a:schemeClr val="tx1"/>
                </a:solidFill>
              </a:rPr>
              <a:t>間中にワースト１から脱却したものの、依然全国平均を下回る水準にあり、最終処分量は全国ワースト１です。</a:t>
            </a:r>
          </a:p>
          <a:p>
            <a:pPr marL="82505" indent="82505">
              <a:lnSpc>
                <a:spcPts val="1578"/>
              </a:lnSpc>
            </a:pPr>
            <a:r>
              <a:rPr lang="ja-JP" altLang="en-US" sz="1200" dirty="0">
                <a:solidFill>
                  <a:schemeClr val="tx1"/>
                </a:solidFill>
              </a:rPr>
              <a:t>産業廃棄物については、最終処分量は減少しているものの、近年、排出量は増加傾向、再生利用率は横ばいです。</a:t>
            </a:r>
          </a:p>
          <a:p>
            <a:pPr marL="82505" indent="82505">
              <a:lnSpc>
                <a:spcPts val="1578"/>
              </a:lnSpc>
            </a:pPr>
            <a:r>
              <a:rPr lang="ja-JP" altLang="en-US" sz="1200" dirty="0">
                <a:solidFill>
                  <a:schemeClr val="tx1"/>
                </a:solidFill>
              </a:rPr>
              <a:t>このため、今後とも循環型社会の構築に</a:t>
            </a:r>
            <a:r>
              <a:rPr lang="ja-JP" altLang="en-US" sz="1200" dirty="0" smtClean="0">
                <a:solidFill>
                  <a:schemeClr val="tx1"/>
                </a:solidFill>
              </a:rPr>
              <a:t>向け、さら</a:t>
            </a:r>
            <a:r>
              <a:rPr lang="ja-JP" altLang="en-US" sz="1200" dirty="0">
                <a:solidFill>
                  <a:schemeClr val="tx1"/>
                </a:solidFill>
              </a:rPr>
              <a:t>なる取組みが求められています。</a:t>
            </a:r>
          </a:p>
          <a:p>
            <a:pPr marL="82505" indent="82505">
              <a:lnSpc>
                <a:spcPts val="1578"/>
              </a:lnSpc>
            </a:pPr>
            <a:r>
              <a:rPr lang="ja-JP" altLang="en-US" sz="1200" dirty="0">
                <a:solidFill>
                  <a:schemeClr val="tx1"/>
                </a:solidFill>
              </a:rPr>
              <a:t>また、東日本大震災の教訓を踏まえ、大規模災害発生時における廃棄物の適正処理について平時から備える必要があります。</a:t>
            </a:r>
          </a:p>
          <a:p>
            <a:pPr marL="82505" indent="82505">
              <a:lnSpc>
                <a:spcPts val="1578"/>
              </a:lnSpc>
            </a:pPr>
            <a:r>
              <a:rPr lang="ja-JP" altLang="en-US" sz="1200" dirty="0">
                <a:solidFill>
                  <a:schemeClr val="tx1"/>
                </a:solidFill>
              </a:rPr>
              <a:t>その他、今後予測される以下のような社会情勢の変化に対しても、本計画期間中から留意することが必要です。</a:t>
            </a:r>
            <a:endParaRPr lang="en-US" altLang="ja-JP" sz="1200" dirty="0">
              <a:solidFill>
                <a:schemeClr val="tx1"/>
              </a:solidFill>
            </a:endParaRPr>
          </a:p>
          <a:p>
            <a:pPr marL="82505" indent="82505"/>
            <a:endParaRPr lang="en-US" altLang="ja-JP" sz="400" dirty="0">
              <a:solidFill>
                <a:schemeClr val="tx1"/>
              </a:solidFill>
            </a:endParaRPr>
          </a:p>
          <a:p>
            <a:pPr marL="711200" indent="-174625">
              <a:lnSpc>
                <a:spcPts val="1578"/>
              </a:lnSpc>
              <a:buFont typeface="Wingdings" panose="05000000000000000000" pitchFamily="2" charset="2"/>
              <a:buChar char="Ø"/>
            </a:pPr>
            <a:r>
              <a:rPr lang="ja-JP" altLang="en-US" sz="1100" dirty="0">
                <a:solidFill>
                  <a:schemeClr val="tx1"/>
                </a:solidFill>
              </a:rPr>
              <a:t>人口減少、高齢化の進行、ごみの排出形態等の変化への対応</a:t>
            </a:r>
          </a:p>
          <a:p>
            <a:pPr marL="711200" indent="-174625">
              <a:lnSpc>
                <a:spcPts val="1578"/>
              </a:lnSpc>
              <a:buFont typeface="Wingdings" panose="05000000000000000000" pitchFamily="2" charset="2"/>
              <a:buChar char="Ø"/>
            </a:pPr>
            <a:r>
              <a:rPr lang="ja-JP" altLang="en-US" sz="1100" dirty="0">
                <a:solidFill>
                  <a:schemeClr val="tx1"/>
                </a:solidFill>
              </a:rPr>
              <a:t>府域で排出される廃棄物は最終的には最終処分場に埋立処分されていますが、その容量には限りがあること</a:t>
            </a:r>
          </a:p>
          <a:p>
            <a:pPr marL="711200" indent="-174625">
              <a:lnSpc>
                <a:spcPts val="1578"/>
              </a:lnSpc>
              <a:buFont typeface="Wingdings" panose="05000000000000000000" pitchFamily="2" charset="2"/>
              <a:buChar char="Ø"/>
            </a:pPr>
            <a:r>
              <a:rPr lang="ja-JP" altLang="en-US" sz="1100" dirty="0">
                <a:solidFill>
                  <a:schemeClr val="tx1"/>
                </a:solidFill>
              </a:rPr>
              <a:t>高度経済成長期に建てられた多数</a:t>
            </a:r>
            <a:r>
              <a:rPr lang="ja-JP" altLang="en-US" sz="1100" dirty="0" smtClean="0">
                <a:solidFill>
                  <a:schemeClr val="tx1"/>
                </a:solidFill>
              </a:rPr>
              <a:t>の建築物等が更新時期を迎えることから、解体廃棄物が増加する</a:t>
            </a:r>
            <a:r>
              <a:rPr lang="ja-JP" altLang="en-US" sz="1100" dirty="0">
                <a:solidFill>
                  <a:schemeClr val="tx1"/>
                </a:solidFill>
              </a:rPr>
              <a:t>可能性があること</a:t>
            </a: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r>
              <a:rPr lang="ja-JP" altLang="en-US" sz="1200" dirty="0" smtClean="0">
                <a:solidFill>
                  <a:schemeClr val="tx1"/>
                </a:solidFill>
                <a:latin typeface="+mn-ea"/>
              </a:rPr>
              <a:t>廃棄物</a:t>
            </a:r>
            <a:r>
              <a:rPr lang="ja-JP" altLang="en-US" sz="1200" dirty="0">
                <a:solidFill>
                  <a:schemeClr val="tx1"/>
                </a:solidFill>
                <a:latin typeface="+mn-ea"/>
              </a:rPr>
              <a:t>の処理及び清掃に関する法律（</a:t>
            </a:r>
            <a:r>
              <a:rPr lang="ja-JP" altLang="en-US" sz="1200" dirty="0" smtClean="0">
                <a:solidFill>
                  <a:schemeClr val="tx1"/>
                </a:solidFill>
                <a:latin typeface="+mn-ea"/>
              </a:rPr>
              <a:t>以下、「</a:t>
            </a:r>
            <a:r>
              <a:rPr lang="ja-JP" altLang="en-US" sz="1200" dirty="0">
                <a:solidFill>
                  <a:schemeClr val="tx1"/>
                </a:solidFill>
                <a:latin typeface="+mn-ea"/>
              </a:rPr>
              <a:t>廃棄物処理法」という。）に基づく「廃棄物の減量その他その適正な処理」に加え、循環型社会形成推進基本法、大阪府循環型社会形成推進条例、大阪府環境基本条例や大阪</a:t>
            </a:r>
            <a:r>
              <a:rPr lang="en-US" altLang="ja-JP" sz="1200" dirty="0">
                <a:solidFill>
                  <a:schemeClr val="tx1"/>
                </a:solidFill>
                <a:latin typeface="+mn-ea"/>
              </a:rPr>
              <a:t>21</a:t>
            </a:r>
            <a:r>
              <a:rPr lang="ja-JP" altLang="en-US" sz="1200" dirty="0">
                <a:solidFill>
                  <a:schemeClr val="tx1"/>
                </a:solidFill>
                <a:latin typeface="+mn-ea"/>
              </a:rPr>
              <a:t>世紀の新環境総合計画（以下、「新環境総合計画」という。）等に基づく、いわゆる「循環型社会の構築」を見据えたもの</a:t>
            </a:r>
            <a:r>
              <a:rPr lang="ja-JP" altLang="en-US" sz="1200" dirty="0" smtClean="0">
                <a:solidFill>
                  <a:schemeClr val="tx1"/>
                </a:solidFill>
                <a:latin typeface="+mn-ea"/>
              </a:rPr>
              <a:t>と</a:t>
            </a:r>
            <a:r>
              <a:rPr lang="ja-JP" altLang="en-US" sz="1200" dirty="0">
                <a:solidFill>
                  <a:schemeClr val="tx1"/>
                </a:solidFill>
                <a:latin typeface="+mn-ea"/>
              </a:rPr>
              <a:t>します</a:t>
            </a:r>
            <a:r>
              <a:rPr lang="ja-JP" altLang="en-US" sz="1200" dirty="0" smtClean="0">
                <a:solidFill>
                  <a:schemeClr val="tx1"/>
                </a:solidFill>
                <a:latin typeface="+mn-ea"/>
              </a:rPr>
              <a:t>。なお、東日本大震災の教訓を踏まえて廃棄物処理法に規定された、非常</a:t>
            </a:r>
            <a:r>
              <a:rPr lang="ja-JP" altLang="en-US" sz="1200" dirty="0">
                <a:solidFill>
                  <a:schemeClr val="tx1"/>
                </a:solidFill>
                <a:latin typeface="+mn-ea"/>
              </a:rPr>
              <a:t>災害時における廃棄物の適正な処理に関する</a:t>
            </a:r>
            <a:r>
              <a:rPr lang="ja-JP" altLang="en-US" sz="1200" dirty="0" smtClean="0">
                <a:solidFill>
                  <a:schemeClr val="tx1"/>
                </a:solidFill>
                <a:latin typeface="+mn-ea"/>
              </a:rPr>
              <a:t>事項についても含んでいます。</a:t>
            </a:r>
            <a:endParaRPr lang="en-US" altLang="ja-JP" sz="1200" dirty="0" smtClean="0">
              <a:solidFill>
                <a:schemeClr val="tx1"/>
              </a:solidFill>
              <a:latin typeface="+mn-ea"/>
            </a:endParaRPr>
          </a:p>
          <a:p>
            <a:pPr marL="82505" indent="82505">
              <a:lnSpc>
                <a:spcPts val="1578"/>
              </a:lnSpc>
            </a:pPr>
            <a:r>
              <a:rPr lang="ja-JP" altLang="en-US" sz="1200" dirty="0" smtClean="0">
                <a:solidFill>
                  <a:schemeClr val="tx1"/>
                </a:solidFill>
                <a:latin typeface="+mn-ea"/>
              </a:rPr>
              <a:t>また</a:t>
            </a:r>
            <a:r>
              <a:rPr lang="ja-JP" altLang="en-US" sz="1200" dirty="0">
                <a:solidFill>
                  <a:schemeClr val="tx1"/>
                </a:solidFill>
                <a:latin typeface="+mn-ea"/>
              </a:rPr>
              <a:t>、３Ｒと適正処理に関連する事項について広く捉えるとともに、「低炭素社会の構築」へ配慮します。</a:t>
            </a:r>
            <a:endParaRPr lang="en-US" altLang="ja-JP" sz="1200" dirty="0">
              <a:solidFill>
                <a:schemeClr val="tx1"/>
              </a:solidFill>
              <a:latin typeface="+mn-ea"/>
            </a:endParaRPr>
          </a:p>
          <a:p>
            <a:pPr marL="94154" indent="94154">
              <a:lnSpc>
                <a:spcPts val="1800"/>
              </a:lnSpc>
            </a:pPr>
            <a:endParaRPr lang="ja-JP" altLang="en-US" sz="1200" dirty="0">
              <a:solidFill>
                <a:schemeClr val="tx1"/>
              </a:solidFill>
            </a:endParaRPr>
          </a:p>
          <a:p>
            <a:pPr marL="82505" indent="82505">
              <a:lnSpc>
                <a:spcPts val="1578"/>
              </a:lnSpc>
            </a:pPr>
            <a:endParaRPr lang="ja-JP" altLang="en-US" sz="1200" dirty="0">
              <a:solidFill>
                <a:schemeClr val="tx1"/>
              </a:solidFill>
            </a:endParaRPr>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1</a:t>
            </a:fld>
            <a:endParaRPr kumimoji="1" lang="ja-JP" altLang="en-US" dirty="0"/>
          </a:p>
        </p:txBody>
      </p:sp>
      <p:sp>
        <p:nvSpPr>
          <p:cNvPr id="10" name="角丸四角形 9"/>
          <p:cNvSpPr/>
          <p:nvPr/>
        </p:nvSpPr>
        <p:spPr>
          <a:xfrm>
            <a:off x="8695436" y="297000"/>
            <a:ext cx="4839141"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目次</a:t>
            </a:r>
            <a:endParaRPr lang="ja-JP" altLang="en-US" sz="2400" b="1" spc="968" dirty="0"/>
          </a:p>
        </p:txBody>
      </p:sp>
      <p:sp>
        <p:nvSpPr>
          <p:cNvPr id="18" name="テキスト ボックス 17"/>
          <p:cNvSpPr txBox="1"/>
          <p:nvPr/>
        </p:nvSpPr>
        <p:spPr>
          <a:xfrm>
            <a:off x="648494" y="9371077"/>
            <a:ext cx="4234248" cy="944175"/>
          </a:xfrm>
          <a:prstGeom prst="rect">
            <a:avLst/>
          </a:prstGeom>
          <a:noFill/>
        </p:spPr>
        <p:txBody>
          <a:bodyPr wrap="square" lIns="96844" tIns="48422" rIns="96844" bIns="48422" rtlCol="0">
            <a:spAutoFit/>
          </a:bodyPr>
          <a:lstStyle/>
          <a:p>
            <a:r>
              <a:rPr lang="ja-JP" altLang="en-US" sz="1100" dirty="0">
                <a:latin typeface="+mn-ea"/>
              </a:rPr>
              <a:t>　</a:t>
            </a:r>
            <a:r>
              <a:rPr lang="ja-JP" altLang="en-US" sz="1100" dirty="0">
                <a:latin typeface="HG丸ｺﾞｼｯｸM-PRO" panose="020F0600000000000000" pitchFamily="50" charset="-128"/>
                <a:ea typeface="HG丸ｺﾞｼｯｸM-PRO" panose="020F0600000000000000" pitchFamily="50" charset="-128"/>
              </a:rPr>
              <a:t>○ 法律等に基づく位置づけ</a:t>
            </a:r>
            <a:endParaRPr lang="en-US" altLang="ja-JP" sz="1100" dirty="0">
              <a:latin typeface="HG丸ｺﾞｼｯｸM-PRO" panose="020F0600000000000000" pitchFamily="50" charset="-128"/>
              <a:ea typeface="HG丸ｺﾞｼｯｸM-PRO" panose="020F0600000000000000" pitchFamily="50" charset="-128"/>
            </a:endParaRPr>
          </a:p>
          <a:p>
            <a:pPr marL="181583" indent="201759">
              <a:buFont typeface="Wingdings" panose="05000000000000000000" pitchFamily="2" charset="2"/>
              <a:buChar char="Ø"/>
            </a:pPr>
            <a:r>
              <a:rPr lang="ja-JP" altLang="en-US" sz="1100" dirty="0">
                <a:latin typeface="+mn-ea"/>
              </a:rPr>
              <a:t>上位計画である「新環境総合計画」の分野ごとの実行計画</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「廃棄物処理法」第５条の５に基づく都道府県廃棄物処理計画</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「大阪府循環型社会形成推進条例」第６条に基づく基本方針</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「大阪府循環型社会形成推進条例」第８条に基づく行動指針</a:t>
            </a:r>
          </a:p>
        </p:txBody>
      </p:sp>
      <p:sp>
        <p:nvSpPr>
          <p:cNvPr id="19" name="角丸四角形 18"/>
          <p:cNvSpPr/>
          <p:nvPr/>
        </p:nvSpPr>
        <p:spPr>
          <a:xfrm>
            <a:off x="404808" y="3690516"/>
            <a:ext cx="1440160" cy="308848"/>
          </a:xfrm>
          <a:prstGeom prst="roundRect">
            <a:avLst/>
          </a:prstGeom>
          <a:gradFill>
            <a:gsLst>
              <a:gs pos="100000">
                <a:schemeClr val="bg1"/>
              </a:gs>
              <a:gs pos="0">
                <a:schemeClr val="accent3">
                  <a:lumMod val="60000"/>
                  <a:lumOff val="40000"/>
                </a:schemeClr>
              </a:gs>
            </a:gsLst>
          </a:gradFill>
        </p:spPr>
        <p:style>
          <a:lnRef idx="1">
            <a:schemeClr val="accent1"/>
          </a:lnRef>
          <a:fillRef idx="2">
            <a:schemeClr val="accent1"/>
          </a:fillRef>
          <a:effectRef idx="1">
            <a:schemeClr val="accent1"/>
          </a:effectRef>
          <a:fontRef idx="minor">
            <a:schemeClr val="dk1"/>
          </a:fontRef>
        </p:style>
        <p:txBody>
          <a:bodyPr lIns="96844" tIns="48422" rIns="96844" bIns="48422" rtlCol="0" anchor="ctr"/>
          <a:lstStyle/>
          <a:p>
            <a:pPr algn="ctr"/>
            <a:r>
              <a:rPr lang="ja-JP" altLang="en-US" sz="1200" dirty="0" smtClean="0"/>
              <a:t>取り巻く状況</a:t>
            </a:r>
            <a:endParaRPr lang="ja-JP" altLang="en-US" sz="1200" dirty="0"/>
          </a:p>
        </p:txBody>
      </p:sp>
      <p:sp>
        <p:nvSpPr>
          <p:cNvPr id="13" name="角丸四角形 12"/>
          <p:cNvSpPr/>
          <p:nvPr/>
        </p:nvSpPr>
        <p:spPr>
          <a:xfrm>
            <a:off x="404808" y="7434932"/>
            <a:ext cx="1440160" cy="308848"/>
          </a:xfrm>
          <a:prstGeom prst="roundRect">
            <a:avLst/>
          </a:prstGeom>
          <a:gradFill>
            <a:gsLst>
              <a:gs pos="100000">
                <a:schemeClr val="bg1"/>
              </a:gs>
              <a:gs pos="0">
                <a:schemeClr val="accent3">
                  <a:lumMod val="60000"/>
                  <a:lumOff val="40000"/>
                </a:schemeClr>
              </a:gs>
            </a:gsLst>
          </a:gradFill>
        </p:spPr>
        <p:style>
          <a:lnRef idx="1">
            <a:schemeClr val="accent1"/>
          </a:lnRef>
          <a:fillRef idx="2">
            <a:schemeClr val="accent1"/>
          </a:fillRef>
          <a:effectRef idx="1">
            <a:schemeClr val="accent1"/>
          </a:effectRef>
          <a:fontRef idx="minor">
            <a:schemeClr val="dk1"/>
          </a:fontRef>
        </p:style>
        <p:txBody>
          <a:bodyPr lIns="96844" tIns="48422" rIns="96844" bIns="48422" rtlCol="0" anchor="ctr"/>
          <a:lstStyle/>
          <a:p>
            <a:pPr algn="ctr"/>
            <a:r>
              <a:rPr lang="ja-JP" altLang="en-US" sz="1200" dirty="0" smtClean="0"/>
              <a:t>計画の範囲</a:t>
            </a:r>
            <a:endParaRPr lang="ja-JP" altLang="en-US" sz="1200" dirty="0"/>
          </a:p>
        </p:txBody>
      </p:sp>
      <p:sp>
        <p:nvSpPr>
          <p:cNvPr id="11" name="角丸四角形 10"/>
          <p:cNvSpPr/>
          <p:nvPr/>
        </p:nvSpPr>
        <p:spPr>
          <a:xfrm>
            <a:off x="1362849" y="278763"/>
            <a:ext cx="4839141"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はじめに</a:t>
            </a:r>
            <a:endParaRPr lang="ja-JP" altLang="en-US" sz="2400" b="1" spc="968" dirty="0"/>
          </a:p>
        </p:txBody>
      </p:sp>
      <p:sp>
        <p:nvSpPr>
          <p:cNvPr id="2" name="テキスト ボックス 1"/>
          <p:cNvSpPr txBox="1"/>
          <p:nvPr/>
        </p:nvSpPr>
        <p:spPr>
          <a:xfrm>
            <a:off x="10566871" y="2659559"/>
            <a:ext cx="3780201" cy="415498"/>
          </a:xfrm>
          <a:prstGeom prst="rect">
            <a:avLst/>
          </a:prstGeom>
          <a:noFill/>
        </p:spPr>
        <p:txBody>
          <a:bodyPr wrap="none" rtlCol="0">
            <a:spAutoFit/>
          </a:bodyPr>
          <a:lstStyle/>
          <a:p>
            <a:pPr algn="r"/>
            <a:r>
              <a:rPr lang="ja-JP" altLang="en-US" sz="2100" dirty="0"/>
              <a:t>・・・・・・・・・・・・</a:t>
            </a:r>
            <a:r>
              <a:rPr lang="ja-JP" altLang="en-US" sz="2100" dirty="0" smtClean="0"/>
              <a:t>・・・・・・・・・・・・　２</a:t>
            </a:r>
            <a:endParaRPr kumimoji="1" lang="ja-JP" altLang="en-US" sz="2100" dirty="0"/>
          </a:p>
        </p:txBody>
      </p:sp>
      <p:sp>
        <p:nvSpPr>
          <p:cNvPr id="12" name="テキスト ボックス 11"/>
          <p:cNvSpPr txBox="1"/>
          <p:nvPr/>
        </p:nvSpPr>
        <p:spPr>
          <a:xfrm>
            <a:off x="9355000" y="2026484"/>
            <a:ext cx="4992072"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　１</a:t>
            </a:r>
            <a:endParaRPr kumimoji="1" lang="ja-JP" altLang="en-US" sz="2100" dirty="0"/>
          </a:p>
        </p:txBody>
      </p:sp>
      <p:sp>
        <p:nvSpPr>
          <p:cNvPr id="14" name="テキスト ボックス 13"/>
          <p:cNvSpPr txBox="1"/>
          <p:nvPr/>
        </p:nvSpPr>
        <p:spPr>
          <a:xfrm>
            <a:off x="10970828" y="3637191"/>
            <a:ext cx="3376244" cy="415498"/>
          </a:xfrm>
          <a:prstGeom prst="rect">
            <a:avLst/>
          </a:prstGeom>
          <a:noFill/>
        </p:spPr>
        <p:txBody>
          <a:bodyPr wrap="none" rtlCol="0">
            <a:spAutoFit/>
          </a:bodyPr>
          <a:lstStyle/>
          <a:p>
            <a:pPr algn="r"/>
            <a:r>
              <a:rPr lang="ja-JP" altLang="en-US" sz="2100" dirty="0"/>
              <a:t>・・・・・・・・・</a:t>
            </a:r>
            <a:r>
              <a:rPr lang="ja-JP" altLang="en-US" sz="2100" dirty="0" smtClean="0"/>
              <a:t>・・・・・・・・・・・・　３</a:t>
            </a:r>
            <a:endParaRPr kumimoji="1" lang="ja-JP" altLang="en-US" sz="2100" dirty="0"/>
          </a:p>
        </p:txBody>
      </p:sp>
      <p:sp>
        <p:nvSpPr>
          <p:cNvPr id="15" name="テキスト ボックス 14"/>
          <p:cNvSpPr txBox="1"/>
          <p:nvPr/>
        </p:nvSpPr>
        <p:spPr>
          <a:xfrm>
            <a:off x="10701522" y="4590772"/>
            <a:ext cx="3645550"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a:t>
            </a:r>
            <a:r>
              <a:rPr lang="ja-JP" altLang="en-US" sz="2100" smtClean="0"/>
              <a:t>　４</a:t>
            </a:r>
            <a:endParaRPr kumimoji="1" lang="ja-JP" altLang="en-US" sz="2100" dirty="0"/>
          </a:p>
        </p:txBody>
      </p:sp>
      <p:sp>
        <p:nvSpPr>
          <p:cNvPr id="16" name="テキスト ボックス 15"/>
          <p:cNvSpPr txBox="1"/>
          <p:nvPr/>
        </p:nvSpPr>
        <p:spPr>
          <a:xfrm>
            <a:off x="13394568" y="5212209"/>
            <a:ext cx="952504" cy="415498"/>
          </a:xfrm>
          <a:prstGeom prst="rect">
            <a:avLst/>
          </a:prstGeom>
          <a:noFill/>
        </p:spPr>
        <p:txBody>
          <a:bodyPr wrap="none" rtlCol="0">
            <a:spAutoFit/>
          </a:bodyPr>
          <a:lstStyle/>
          <a:p>
            <a:pPr algn="r"/>
            <a:r>
              <a:rPr lang="ja-JP" altLang="en-US" sz="2100" dirty="0" smtClean="0"/>
              <a:t>・・・　５</a:t>
            </a:r>
            <a:endParaRPr kumimoji="1" lang="ja-JP" altLang="en-US" sz="2100" dirty="0"/>
          </a:p>
        </p:txBody>
      </p:sp>
      <p:sp>
        <p:nvSpPr>
          <p:cNvPr id="17" name="テキスト ボックス 16"/>
          <p:cNvSpPr txBox="1"/>
          <p:nvPr/>
        </p:nvSpPr>
        <p:spPr>
          <a:xfrm>
            <a:off x="11509436" y="6810047"/>
            <a:ext cx="2837636"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　７</a:t>
            </a:r>
            <a:endParaRPr kumimoji="1" lang="ja-JP" altLang="en-US" sz="2100" dirty="0"/>
          </a:p>
        </p:txBody>
      </p:sp>
      <p:sp>
        <p:nvSpPr>
          <p:cNvPr id="20" name="テキスト ボックス 19"/>
          <p:cNvSpPr txBox="1"/>
          <p:nvPr/>
        </p:nvSpPr>
        <p:spPr>
          <a:xfrm>
            <a:off x="10028261" y="7488287"/>
            <a:ext cx="4318811"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a:t>
            </a:r>
            <a:r>
              <a:rPr lang="ja-JP" altLang="en-US" sz="2100" dirty="0"/>
              <a:t>・・</a:t>
            </a:r>
            <a:r>
              <a:rPr lang="ja-JP" altLang="en-US" sz="2100" dirty="0" smtClean="0"/>
              <a:t>・・・・・・・・・・・　９</a:t>
            </a:r>
            <a:endParaRPr kumimoji="1" lang="ja-JP" altLang="en-US" sz="2100" dirty="0"/>
          </a:p>
        </p:txBody>
      </p:sp>
    </p:spTree>
    <p:extLst>
      <p:ext uri="{BB962C8B-B14F-4D97-AF65-F5344CB8AC3E}">
        <p14:creationId xmlns:p14="http://schemas.microsoft.com/office/powerpoint/2010/main" val="209880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角丸四角形 232"/>
          <p:cNvSpPr/>
          <p:nvPr/>
        </p:nvSpPr>
        <p:spPr>
          <a:xfrm>
            <a:off x="6959104" y="940641"/>
            <a:ext cx="8077696" cy="2422761"/>
          </a:xfrm>
          <a:prstGeom prst="roundRect">
            <a:avLst>
              <a:gd name="adj" fmla="val 12050"/>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p:txBody>
      </p:sp>
      <p:sp>
        <p:nvSpPr>
          <p:cNvPr id="232" name="角丸四角形 231"/>
          <p:cNvSpPr/>
          <p:nvPr/>
        </p:nvSpPr>
        <p:spPr>
          <a:xfrm>
            <a:off x="58705" y="950525"/>
            <a:ext cx="6595218" cy="2412878"/>
          </a:xfrm>
          <a:prstGeom prst="roundRect">
            <a:avLst>
              <a:gd name="adj" fmla="val 8929"/>
            </a:avLst>
          </a:prstGeom>
          <a:noFill/>
          <a:ln w="12700"/>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p:txBody>
      </p:sp>
      <p:sp>
        <p:nvSpPr>
          <p:cNvPr id="17" name="角丸四角形 16"/>
          <p:cNvSpPr/>
          <p:nvPr/>
        </p:nvSpPr>
        <p:spPr>
          <a:xfrm>
            <a:off x="58704" y="3642865"/>
            <a:ext cx="14978096" cy="6938049"/>
          </a:xfrm>
          <a:prstGeom prst="roundRect">
            <a:avLst>
              <a:gd name="adj" fmla="val 5519"/>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a:p>
            <a:r>
              <a:rPr lang="ja-JP" altLang="en-US" sz="1300" dirty="0">
                <a:latin typeface="HG丸ｺﾞｼｯｸM-PRO" panose="020F0600000000000000" pitchFamily="50" charset="-128"/>
                <a:ea typeface="HG丸ｺﾞｼｯｸM-PRO" panose="020F0600000000000000" pitchFamily="50" charset="-128"/>
              </a:rPr>
              <a:t>○　概ね</a:t>
            </a:r>
            <a:r>
              <a:rPr lang="en-US" altLang="ja-JP" sz="1300" dirty="0">
                <a:latin typeface="HG丸ｺﾞｼｯｸM-PRO" panose="020F0600000000000000" pitchFamily="50" charset="-128"/>
                <a:ea typeface="HG丸ｺﾞｼｯｸM-PRO" panose="020F0600000000000000" pitchFamily="50" charset="-128"/>
              </a:rPr>
              <a:t>2050</a:t>
            </a:r>
            <a:r>
              <a:rPr lang="ja-JP" altLang="en-US" sz="1300" dirty="0">
                <a:latin typeface="HG丸ｺﾞｼｯｸM-PRO" panose="020F0600000000000000" pitchFamily="50" charset="-128"/>
                <a:ea typeface="HG丸ｺﾞｼｯｸM-PRO" panose="020F0600000000000000" pitchFamily="50" charset="-128"/>
              </a:rPr>
              <a:t>年の将来像（新環境総合計画）</a:t>
            </a:r>
          </a:p>
          <a:p>
            <a:r>
              <a:rPr lang="ja-JP" altLang="en-US" sz="1400" dirty="0"/>
              <a:t>　</a:t>
            </a:r>
            <a:r>
              <a:rPr lang="ja-JP" altLang="en-US" sz="1100" dirty="0"/>
              <a:t>資源の循環的な利用が自律的に進む社会が構築され</a:t>
            </a:r>
            <a:r>
              <a:rPr lang="ja-JP" altLang="en-US" sz="1100" dirty="0" smtClean="0"/>
              <a:t>、廃棄物</a:t>
            </a:r>
            <a:r>
              <a:rPr lang="ja-JP" altLang="en-US" sz="1100" dirty="0"/>
              <a:t>の排出量が最小限に抑えられている。 また、生じた廃棄物はほぼ全量が</a:t>
            </a:r>
            <a:endParaRPr lang="en-US" altLang="ja-JP" sz="1100" dirty="0"/>
          </a:p>
          <a:p>
            <a:r>
              <a:rPr lang="ja-JP" altLang="en-US" sz="1100" dirty="0"/>
              <a:t>再生原料として使用</a:t>
            </a:r>
            <a:r>
              <a:rPr lang="ja-JP" altLang="en-US" sz="1100" dirty="0" smtClean="0"/>
              <a:t>され、製品</a:t>
            </a:r>
            <a:r>
              <a:rPr lang="ja-JP" altLang="en-US" sz="1100" dirty="0"/>
              <a:t>として購入されることによって循環し</a:t>
            </a:r>
            <a:r>
              <a:rPr lang="ja-JP" altLang="en-US" sz="1100" dirty="0" smtClean="0"/>
              <a:t>、最終処</a:t>
            </a:r>
            <a:r>
              <a:rPr lang="ja-JP" altLang="en-US" sz="1100" dirty="0"/>
              <a:t>分量も必要最小限となって</a:t>
            </a:r>
            <a:r>
              <a:rPr lang="ja-JP" altLang="en-US" sz="1100" dirty="0" smtClean="0"/>
              <a:t>いる。</a:t>
            </a:r>
            <a:endParaRPr lang="en-US" altLang="ja-JP" sz="1100" dirty="0"/>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社会のイメージ</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mn-ea"/>
              </a:rPr>
              <a:t>　</a:t>
            </a:r>
            <a:r>
              <a:rPr lang="ja-JP" altLang="en-US" sz="1100" dirty="0">
                <a:latin typeface="+mn-ea"/>
              </a:rPr>
              <a:t>循環型社会の将来像（長期的視点）</a:t>
            </a:r>
            <a:r>
              <a:rPr lang="ja-JP" altLang="en-US" sz="1100" dirty="0" smtClean="0">
                <a:latin typeface="+mn-ea"/>
              </a:rPr>
              <a:t>を目指して、物の</a:t>
            </a:r>
            <a:r>
              <a:rPr lang="ja-JP" altLang="en-US" sz="1100" dirty="0">
                <a:latin typeface="+mn-ea"/>
              </a:rPr>
              <a:t>製造から廃棄に至る過程における生活様式、事業活動、適正処理の視点での</a:t>
            </a:r>
            <a:endParaRPr lang="en-US" altLang="ja-JP" sz="1100" dirty="0">
              <a:latin typeface="+mn-ea"/>
            </a:endParaRPr>
          </a:p>
          <a:p>
            <a:r>
              <a:rPr lang="ja-JP" altLang="en-US" sz="1100" dirty="0">
                <a:latin typeface="+mn-ea"/>
              </a:rPr>
              <a:t>社会の具体像をイメージしました。</a:t>
            </a:r>
            <a:endParaRPr lang="en-US" altLang="ja-JP" sz="1100" dirty="0">
              <a:latin typeface="+mn-ea"/>
            </a:endParaRPr>
          </a:p>
          <a:p>
            <a:endParaRPr lang="en-US" altLang="ja-JP" sz="1100" dirty="0">
              <a:latin typeface="+mn-ea"/>
            </a:endParaRPr>
          </a:p>
          <a:p>
            <a:endParaRPr lang="en-US" altLang="ja-JP" sz="2300" dirty="0"/>
          </a:p>
          <a:p>
            <a:endParaRPr lang="ja-JP" altLang="en-US" sz="2300" dirty="0"/>
          </a:p>
          <a:p>
            <a:endParaRPr lang="ja-JP" altLang="en-US" sz="2300" dirty="0"/>
          </a:p>
        </p:txBody>
      </p:sp>
      <p:sp>
        <p:nvSpPr>
          <p:cNvPr id="5" name="テキスト ボックス 4"/>
          <p:cNvSpPr txBox="1"/>
          <p:nvPr/>
        </p:nvSpPr>
        <p:spPr>
          <a:xfrm>
            <a:off x="10825494" y="10336380"/>
            <a:ext cx="4140897" cy="302843"/>
          </a:xfrm>
          <a:prstGeom prst="rect">
            <a:avLst/>
          </a:prstGeom>
          <a:noFill/>
        </p:spPr>
        <p:txBody>
          <a:bodyPr wrap="square" lIns="147513" tIns="73757" rIns="147513" bIns="73757" rtlCol="0">
            <a:spAutoFit/>
          </a:bodyPr>
          <a:lstStyle/>
          <a:p>
            <a:pPr algn="r"/>
            <a:r>
              <a:rPr lang="en-US" altLang="ja-JP" sz="1000" dirty="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図における線の太</a:t>
            </a:r>
            <a:r>
              <a:rPr lang="ja-JP" altLang="en-US" sz="1000" dirty="0" smtClean="0">
                <a:latin typeface="ＭＳ Ｐ明朝" panose="02020600040205080304" pitchFamily="18" charset="-128"/>
                <a:ea typeface="ＭＳ Ｐ明朝" panose="02020600040205080304" pitchFamily="18" charset="-128"/>
              </a:rPr>
              <a:t>さが物の</a:t>
            </a:r>
            <a:r>
              <a:rPr lang="ja-JP" altLang="en-US" sz="1000" dirty="0">
                <a:latin typeface="ＭＳ Ｐ明朝" panose="02020600040205080304" pitchFamily="18" charset="-128"/>
                <a:ea typeface="ＭＳ Ｐ明朝" panose="02020600040205080304" pitchFamily="18" charset="-128"/>
              </a:rPr>
              <a:t>流れの「量」を表しています。</a:t>
            </a:r>
          </a:p>
        </p:txBody>
      </p:sp>
      <p:sp>
        <p:nvSpPr>
          <p:cNvPr id="9" name="Rectangle 6"/>
          <p:cNvSpPr>
            <a:spLocks noChangeArrowheads="1"/>
          </p:cNvSpPr>
          <p:nvPr/>
        </p:nvSpPr>
        <p:spPr bwMode="auto">
          <a:xfrm>
            <a:off x="252042" y="206833"/>
            <a:ext cx="295427" cy="14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7513" tIns="73757" rIns="147513" bIns="73757" numCol="1" anchor="ctr" anchorCtr="0" compatLnSpc="1">
            <a:prstTxWarp prst="textNoShape">
              <a:avLst/>
            </a:prstTxWarp>
            <a:spAutoFit/>
          </a:bodyPr>
          <a:lstStyle>
            <a:lvl1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9pPr>
          </a:lstStyle>
          <a:p>
            <a:pPr>
              <a:tabLst>
                <a:tab pos="6679058" algn="l"/>
              </a:tabLst>
            </a:pPr>
            <a:r>
              <a:rPr lang="ja-JP" altLang="ja-JP"/>
              <a:t/>
            </a:r>
            <a:br>
              <a:rPr lang="ja-JP" altLang="ja-JP"/>
            </a:br>
            <a:endParaRPr lang="ja-JP" altLang="ja-JP"/>
          </a:p>
          <a:p>
            <a:pPr eaLnBrk="0" hangingPunct="0">
              <a:tabLst>
                <a:tab pos="6679058" algn="l"/>
              </a:tabLst>
            </a:pPr>
            <a:endParaRPr lang="ja-JP" altLang="ja-JP"/>
          </a:p>
        </p:txBody>
      </p:sp>
      <p:sp>
        <p:nvSpPr>
          <p:cNvPr id="2" name="スライド番号プレースホルダー 1"/>
          <p:cNvSpPr>
            <a:spLocks noGrp="1"/>
          </p:cNvSpPr>
          <p:nvPr>
            <p:ph type="sldNum" sz="quarter" idx="12"/>
          </p:nvPr>
        </p:nvSpPr>
        <p:spPr>
          <a:xfrm>
            <a:off x="11737529" y="10124078"/>
            <a:ext cx="3528589" cy="569325"/>
          </a:xfrm>
        </p:spPr>
        <p:txBody>
          <a:bodyPr/>
          <a:lstStyle/>
          <a:p>
            <a:fld id="{00E28FCB-C700-49A0-8701-0AE96B4F9BF5}" type="slidenum">
              <a:rPr kumimoji="1" lang="ja-JP" altLang="en-US" smtClean="0"/>
              <a:t>2</a:t>
            </a:fld>
            <a:endParaRPr kumimoji="1" lang="ja-JP" altLang="en-US" dirty="0"/>
          </a:p>
        </p:txBody>
      </p:sp>
      <p:sp>
        <p:nvSpPr>
          <p:cNvPr id="16" name="角丸四角形 15"/>
          <p:cNvSpPr/>
          <p:nvPr/>
        </p:nvSpPr>
        <p:spPr>
          <a:xfrm>
            <a:off x="4259074" y="206832"/>
            <a:ext cx="6907118"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計画の基本的事項</a:t>
            </a:r>
          </a:p>
        </p:txBody>
      </p:sp>
      <p:sp>
        <p:nvSpPr>
          <p:cNvPr id="26" name="横巻き 25"/>
          <p:cNvSpPr/>
          <p:nvPr/>
        </p:nvSpPr>
        <p:spPr>
          <a:xfrm>
            <a:off x="58704" y="3416399"/>
            <a:ext cx="3297610"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spc="-159" dirty="0">
                <a:latin typeface="メイリオ" panose="020B0604030504040204" pitchFamily="50" charset="-128"/>
                <a:ea typeface="メイリオ" panose="020B0604030504040204" pitchFamily="50" charset="-128"/>
                <a:cs typeface="メイリオ" panose="020B0604030504040204" pitchFamily="50" charset="-128"/>
              </a:rPr>
              <a:t>目指す</a:t>
            </a:r>
            <a:r>
              <a:rPr lang="ja-JP" altLang="en-US" sz="1500" spc="-159" dirty="0" smtClean="0">
                <a:latin typeface="メイリオ" panose="020B0604030504040204" pitchFamily="50" charset="-128"/>
                <a:ea typeface="メイリオ" panose="020B0604030504040204" pitchFamily="50" charset="-128"/>
                <a:cs typeface="メイリオ" panose="020B0604030504040204" pitchFamily="50" charset="-128"/>
              </a:rPr>
              <a:t>べき将来像（長期的視点）</a:t>
            </a:r>
            <a:endParaRPr lang="ja-JP" altLang="en-US" sz="1500" spc="-159"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横巻き 21"/>
          <p:cNvSpPr/>
          <p:nvPr/>
        </p:nvSpPr>
        <p:spPr>
          <a:xfrm>
            <a:off x="58704" y="721728"/>
            <a:ext cx="177666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計画期間</a:t>
            </a:r>
          </a:p>
        </p:txBody>
      </p:sp>
      <p:sp>
        <p:nvSpPr>
          <p:cNvPr id="3" name="テキスト ボックス 2"/>
          <p:cNvSpPr txBox="1"/>
          <p:nvPr/>
        </p:nvSpPr>
        <p:spPr>
          <a:xfrm>
            <a:off x="72430" y="1351349"/>
            <a:ext cx="4065491" cy="1390451"/>
          </a:xfrm>
          <a:prstGeom prst="rect">
            <a:avLst/>
          </a:prstGeom>
          <a:noFill/>
        </p:spPr>
        <p:txBody>
          <a:bodyPr wrap="square" lIns="96844" tIns="48422" rIns="96844" bIns="48422" rtlCol="0">
            <a:spAutoFit/>
          </a:bodyPr>
          <a:lstStyle/>
          <a:p>
            <a:r>
              <a:rPr lang="ja-JP" altLang="en-US" sz="1200" dirty="0">
                <a:latin typeface="+mn-ea"/>
              </a:rPr>
              <a:t>　</a:t>
            </a:r>
            <a:r>
              <a:rPr lang="ja-JP" altLang="en-US" sz="1200" dirty="0" smtClean="0">
                <a:latin typeface="+mn-ea"/>
              </a:rPr>
              <a:t>本計画は、循環型</a:t>
            </a:r>
            <a:r>
              <a:rPr lang="ja-JP" altLang="en-US" sz="1200" dirty="0">
                <a:latin typeface="+mn-ea"/>
              </a:rPr>
              <a:t>社会の</a:t>
            </a:r>
            <a:r>
              <a:rPr lang="ja-JP" altLang="en-US" sz="1200" dirty="0" smtClean="0">
                <a:latin typeface="+mn-ea"/>
              </a:rPr>
              <a:t>将来像（長期的視点）を</a:t>
            </a:r>
            <a:r>
              <a:rPr lang="ja-JP" altLang="en-US" sz="1200" dirty="0">
                <a:latin typeface="+mn-ea"/>
              </a:rPr>
              <a:t>見据えつつ</a:t>
            </a:r>
            <a:r>
              <a:rPr lang="ja-JP" altLang="en-US" sz="1200" dirty="0" smtClean="0">
                <a:latin typeface="+mn-ea"/>
              </a:rPr>
              <a:t>、今後５年間</a:t>
            </a:r>
            <a:r>
              <a:rPr lang="ja-JP" altLang="en-US" sz="1200" dirty="0">
                <a:latin typeface="+mn-ea"/>
              </a:rPr>
              <a:t>の計画として、</a:t>
            </a:r>
            <a:endParaRPr lang="en-US" altLang="ja-JP" sz="1200" dirty="0">
              <a:latin typeface="+mn-ea"/>
            </a:endParaRPr>
          </a:p>
          <a:p>
            <a:r>
              <a:rPr lang="ja-JP" altLang="en-US" sz="1200" b="1" dirty="0">
                <a:latin typeface="+mn-ea"/>
              </a:rPr>
              <a:t>　　・平成</a:t>
            </a:r>
            <a:r>
              <a:rPr lang="en-US" altLang="ja-JP" sz="1200" b="1" dirty="0">
                <a:latin typeface="+mn-ea"/>
              </a:rPr>
              <a:t>32</a:t>
            </a:r>
            <a:r>
              <a:rPr lang="ja-JP" altLang="en-US" sz="1200" b="1" dirty="0">
                <a:latin typeface="+mn-ea"/>
              </a:rPr>
              <a:t>年度の</a:t>
            </a:r>
            <a:r>
              <a:rPr lang="ja-JP" altLang="en-US" sz="1200" b="1" dirty="0" smtClean="0">
                <a:latin typeface="+mn-ea"/>
              </a:rPr>
              <a:t>廃棄物排出量</a:t>
            </a:r>
            <a:r>
              <a:rPr lang="ja-JP" altLang="en-US" sz="1200" b="1" dirty="0">
                <a:latin typeface="+mn-ea"/>
              </a:rPr>
              <a:t>等の</a:t>
            </a:r>
            <a:r>
              <a:rPr lang="ja-JP" altLang="en-US" sz="1200" b="1" dirty="0" smtClean="0">
                <a:latin typeface="+mn-ea"/>
              </a:rPr>
              <a:t>目標</a:t>
            </a:r>
            <a:endParaRPr lang="en-US" altLang="ja-JP" sz="1200" b="1" dirty="0">
              <a:latin typeface="+mn-ea"/>
            </a:endParaRPr>
          </a:p>
          <a:p>
            <a:r>
              <a:rPr lang="ja-JP" altLang="en-US" sz="1200" b="1" dirty="0">
                <a:latin typeface="+mn-ea"/>
              </a:rPr>
              <a:t>　　・循環型社会の構築に向けた施策　</a:t>
            </a:r>
            <a:r>
              <a:rPr lang="ja-JP" altLang="en-US" sz="1200" b="1" dirty="0" smtClean="0">
                <a:latin typeface="+mn-ea"/>
              </a:rPr>
              <a:t>　等</a:t>
            </a:r>
            <a:endParaRPr lang="en-US" altLang="ja-JP" sz="1200" b="1" dirty="0">
              <a:latin typeface="+mn-ea"/>
            </a:endParaRPr>
          </a:p>
          <a:p>
            <a:r>
              <a:rPr lang="ja-JP" altLang="en-US" sz="1200" dirty="0">
                <a:latin typeface="+mn-ea"/>
              </a:rPr>
              <a:t>を</a:t>
            </a:r>
            <a:r>
              <a:rPr lang="ja-JP" altLang="en-US" sz="1200" dirty="0" smtClean="0">
                <a:latin typeface="+mn-ea"/>
              </a:rPr>
              <a:t>とりまとめたものです</a:t>
            </a:r>
            <a:r>
              <a:rPr lang="ja-JP" altLang="en-US" sz="1200" dirty="0">
                <a:latin typeface="+mn-ea"/>
              </a:rPr>
              <a:t>。</a:t>
            </a:r>
            <a:endParaRPr lang="en-US" altLang="ja-JP" sz="1200" dirty="0">
              <a:latin typeface="+mn-ea"/>
            </a:endParaRPr>
          </a:p>
          <a:p>
            <a:r>
              <a:rPr lang="ja-JP" altLang="en-US" sz="1200" dirty="0">
                <a:latin typeface="+mn-ea"/>
              </a:rPr>
              <a:t>　なお</a:t>
            </a:r>
            <a:r>
              <a:rPr lang="ja-JP" altLang="en-US" sz="1200" dirty="0" smtClean="0">
                <a:latin typeface="+mn-ea"/>
              </a:rPr>
              <a:t>、目標年度である平成</a:t>
            </a:r>
            <a:r>
              <a:rPr lang="en-US" altLang="ja-JP" sz="1200" dirty="0" smtClean="0">
                <a:latin typeface="+mn-ea"/>
              </a:rPr>
              <a:t>32</a:t>
            </a:r>
            <a:r>
              <a:rPr lang="ja-JP" altLang="en-US" sz="1200" dirty="0" smtClean="0">
                <a:latin typeface="+mn-ea"/>
              </a:rPr>
              <a:t>年度は上位</a:t>
            </a:r>
            <a:r>
              <a:rPr lang="ja-JP" altLang="en-US" sz="1200" dirty="0">
                <a:latin typeface="+mn-ea"/>
              </a:rPr>
              <a:t>計画である新環境総合計画や、国の基本方針</a:t>
            </a:r>
            <a:r>
              <a:rPr lang="en-US" altLang="ja-JP" sz="1200" baseline="30000" dirty="0" smtClean="0">
                <a:latin typeface="+mn-ea"/>
              </a:rPr>
              <a:t>※</a:t>
            </a:r>
            <a:r>
              <a:rPr lang="ja-JP" altLang="en-US" sz="1200" dirty="0" smtClean="0">
                <a:latin typeface="+mn-ea"/>
              </a:rPr>
              <a:t>の</a:t>
            </a:r>
            <a:r>
              <a:rPr lang="ja-JP" altLang="en-US" sz="1200" dirty="0">
                <a:latin typeface="+mn-ea"/>
              </a:rPr>
              <a:t>目標</a:t>
            </a:r>
            <a:r>
              <a:rPr lang="ja-JP" altLang="en-US" sz="1200" dirty="0" smtClean="0">
                <a:latin typeface="+mn-ea"/>
              </a:rPr>
              <a:t>年度と</a:t>
            </a:r>
            <a:r>
              <a:rPr lang="ja-JP" altLang="en-US" sz="1200" dirty="0">
                <a:latin typeface="+mn-ea"/>
              </a:rPr>
              <a:t>なっています。</a:t>
            </a:r>
            <a:endParaRPr lang="en-US" altLang="ja-JP" sz="1200" dirty="0">
              <a:latin typeface="+mn-ea"/>
            </a:endParaRPr>
          </a:p>
        </p:txBody>
      </p:sp>
      <p:sp>
        <p:nvSpPr>
          <p:cNvPr id="8" name="円/楕円 7"/>
          <p:cNvSpPr/>
          <p:nvPr/>
        </p:nvSpPr>
        <p:spPr>
          <a:xfrm>
            <a:off x="10096193" y="1377452"/>
            <a:ext cx="3994495" cy="1652887"/>
          </a:xfrm>
          <a:prstGeom prst="ellipse">
            <a:avLst/>
          </a:prstGeom>
          <a:solidFill>
            <a:schemeClr val="accent6">
              <a:lumMod val="60000"/>
              <a:lumOff val="40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lang="ja-JP" altLang="en-US" sz="3400"/>
          </a:p>
        </p:txBody>
      </p:sp>
      <p:sp>
        <p:nvSpPr>
          <p:cNvPr id="24" name="横巻き 23"/>
          <p:cNvSpPr/>
          <p:nvPr/>
        </p:nvSpPr>
        <p:spPr>
          <a:xfrm>
            <a:off x="6918774" y="776016"/>
            <a:ext cx="177666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実施主体</a:t>
            </a:r>
          </a:p>
        </p:txBody>
      </p:sp>
      <p:sp>
        <p:nvSpPr>
          <p:cNvPr id="2057" name="テキスト ボックス 2056"/>
          <p:cNvSpPr txBox="1"/>
          <p:nvPr/>
        </p:nvSpPr>
        <p:spPr>
          <a:xfrm>
            <a:off x="6985198" y="1540114"/>
            <a:ext cx="1944216" cy="1205785"/>
          </a:xfrm>
          <a:prstGeom prst="rect">
            <a:avLst/>
          </a:prstGeom>
          <a:noFill/>
        </p:spPr>
        <p:txBody>
          <a:bodyPr wrap="square" lIns="96844" tIns="48422" rIns="96844" bIns="48422" rtlCol="0">
            <a:spAutoFit/>
          </a:bodyPr>
          <a:lstStyle/>
          <a:p>
            <a:r>
              <a:rPr lang="ja-JP" altLang="en-US" sz="1200" dirty="0">
                <a:latin typeface="+mj-ea"/>
                <a:ea typeface="+mj-ea"/>
              </a:rPr>
              <a:t>　循環型社会の構築のためには、各主体がそれぞれの果たすべき役割を認識した上で、連携・協働して、３</a:t>
            </a:r>
            <a:r>
              <a:rPr lang="en-US" altLang="ja-JP" sz="1200" dirty="0">
                <a:latin typeface="+mj-ea"/>
                <a:ea typeface="+mj-ea"/>
              </a:rPr>
              <a:t>R</a:t>
            </a:r>
            <a:r>
              <a:rPr lang="ja-JP" altLang="en-US" sz="1200" dirty="0">
                <a:latin typeface="+mj-ea"/>
                <a:ea typeface="+mj-ea"/>
              </a:rPr>
              <a:t>や適正処理に取り組んで行くことが必要です。</a:t>
            </a:r>
          </a:p>
        </p:txBody>
      </p:sp>
      <p:sp>
        <p:nvSpPr>
          <p:cNvPr id="47" name="テキスト ボックス 46"/>
          <p:cNvSpPr txBox="1"/>
          <p:nvPr/>
        </p:nvSpPr>
        <p:spPr>
          <a:xfrm>
            <a:off x="12947195" y="1828882"/>
            <a:ext cx="1958883" cy="636399"/>
          </a:xfrm>
          <a:prstGeom prst="rect">
            <a:avLst/>
          </a:prstGeom>
          <a:solidFill>
            <a:schemeClr val="bg1"/>
          </a:solidFill>
          <a:ln>
            <a:solidFill>
              <a:schemeClr val="tx1"/>
            </a:solidFill>
          </a:ln>
        </p:spPr>
        <p:txBody>
          <a:bodyPr wrap="none" lIns="96844" tIns="48422" rIns="96844" bIns="48422" rtlCol="0">
            <a:spAutoFit/>
          </a:bodyPr>
          <a:lstStyle/>
          <a:p>
            <a:endParaRPr lang="en-US" altLang="ja-JP" sz="1300" b="1" dirty="0"/>
          </a:p>
          <a:p>
            <a:r>
              <a:rPr lang="ja-JP" altLang="en-US" sz="1100" dirty="0"/>
              <a:t>・一般廃棄物の３Ｒの推進</a:t>
            </a:r>
            <a:endParaRPr lang="en-US" altLang="ja-JP" sz="1100" dirty="0"/>
          </a:p>
          <a:p>
            <a:r>
              <a:rPr lang="ja-JP" altLang="en-US" sz="1100" dirty="0"/>
              <a:t>・分別収集や適正処理の推進</a:t>
            </a:r>
            <a:endParaRPr lang="ja-JP" altLang="en-US" sz="3400" dirty="0"/>
          </a:p>
        </p:txBody>
      </p:sp>
      <p:sp>
        <p:nvSpPr>
          <p:cNvPr id="46" name="テキスト ボックス 45"/>
          <p:cNvSpPr txBox="1"/>
          <p:nvPr/>
        </p:nvSpPr>
        <p:spPr>
          <a:xfrm>
            <a:off x="11373623" y="1960890"/>
            <a:ext cx="1317499" cy="374789"/>
          </a:xfrm>
          <a:prstGeom prst="rect">
            <a:avLst/>
          </a:prstGeom>
          <a:noFill/>
          <a:ln>
            <a:noFill/>
          </a:ln>
        </p:spPr>
        <p:txBody>
          <a:bodyPr wrap="square" lIns="96844" tIns="48422" rIns="96844" bIns="48422" rtlCol="0">
            <a:spAutoFit/>
          </a:bodyPr>
          <a:lstStyle/>
          <a:p>
            <a:pPr algn="ctr"/>
            <a:r>
              <a:rPr lang="ja-JP" altLang="en-US" sz="1800" b="1" dirty="0">
                <a:solidFill>
                  <a:schemeClr val="tx2">
                    <a:lumMod val="50000"/>
                  </a:schemeClr>
                </a:solidFill>
              </a:rPr>
              <a:t>連携・協働</a:t>
            </a:r>
            <a:endParaRPr lang="en-US" altLang="ja-JP" sz="1800" b="1" dirty="0">
              <a:solidFill>
                <a:schemeClr val="tx2">
                  <a:lumMod val="50000"/>
                </a:schemeClr>
              </a:solidFill>
            </a:endParaRPr>
          </a:p>
        </p:txBody>
      </p:sp>
      <p:sp>
        <p:nvSpPr>
          <p:cNvPr id="53" name="テキスト ボックス 52"/>
          <p:cNvSpPr txBox="1"/>
          <p:nvPr/>
        </p:nvSpPr>
        <p:spPr>
          <a:xfrm>
            <a:off x="10442832" y="1025608"/>
            <a:ext cx="3366368" cy="636399"/>
          </a:xfrm>
          <a:prstGeom prst="rect">
            <a:avLst/>
          </a:prstGeom>
          <a:solidFill>
            <a:schemeClr val="bg1"/>
          </a:solidFill>
          <a:ln>
            <a:solidFill>
              <a:schemeClr val="tx1"/>
            </a:solidFill>
          </a:ln>
        </p:spPr>
        <p:txBody>
          <a:bodyPr wrap="square" lIns="96844" tIns="48422" rIns="96844" bIns="48422" rtlCol="0">
            <a:spAutoFit/>
          </a:bodyPr>
          <a:lstStyle/>
          <a:p>
            <a:r>
              <a:rPr lang="ja-JP" altLang="en-US" sz="1300" b="1" dirty="0"/>
              <a:t>　</a:t>
            </a:r>
            <a:endParaRPr lang="en-US" altLang="ja-JP" sz="1300" b="1" dirty="0"/>
          </a:p>
          <a:p>
            <a:r>
              <a:rPr lang="ja-JP" altLang="en-US" sz="1100" dirty="0">
                <a:latin typeface="+mn-ea"/>
              </a:rPr>
              <a:t>・ごみを出さないライフスタイルを実践</a:t>
            </a:r>
            <a:endParaRPr lang="en-US" altLang="ja-JP" sz="1100" dirty="0">
              <a:latin typeface="+mn-ea"/>
            </a:endParaRPr>
          </a:p>
          <a:p>
            <a:r>
              <a:rPr lang="ja-JP" altLang="en-US" sz="1100" dirty="0">
                <a:latin typeface="+mn-ea"/>
              </a:rPr>
              <a:t>・市町村</a:t>
            </a:r>
            <a:r>
              <a:rPr lang="ja-JP" altLang="en-US" sz="1100" dirty="0" smtClean="0">
                <a:latin typeface="+mn-ea"/>
              </a:rPr>
              <a:t>のごみ分別・排出ルールに沿ったごみの排出</a:t>
            </a:r>
            <a:endParaRPr lang="en-US" altLang="ja-JP" sz="1100" dirty="0">
              <a:latin typeface="+mn-ea"/>
            </a:endParaRPr>
          </a:p>
        </p:txBody>
      </p:sp>
      <p:grpSp>
        <p:nvGrpSpPr>
          <p:cNvPr id="39" name="Group 4"/>
          <p:cNvGrpSpPr>
            <a:grpSpLocks noChangeAspect="1"/>
          </p:cNvGrpSpPr>
          <p:nvPr/>
        </p:nvGrpSpPr>
        <p:grpSpPr bwMode="auto">
          <a:xfrm>
            <a:off x="9862691" y="7185000"/>
            <a:ext cx="4755355" cy="3204000"/>
            <a:chOff x="5853" y="4178"/>
            <a:chExt cx="2913" cy="1922"/>
          </a:xfrm>
        </p:grpSpPr>
        <p:sp>
          <p:nvSpPr>
            <p:cNvPr id="40" name="AutoShape 3"/>
            <p:cNvSpPr>
              <a:spLocks noChangeAspect="1" noChangeArrowheads="1" noTextEdit="1"/>
            </p:cNvSpPr>
            <p:nvPr/>
          </p:nvSpPr>
          <p:spPr bwMode="auto">
            <a:xfrm>
              <a:off x="5854" y="4178"/>
              <a:ext cx="2912"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5"/>
            <p:cNvSpPr>
              <a:spLocks noChangeArrowheads="1"/>
            </p:cNvSpPr>
            <p:nvPr/>
          </p:nvSpPr>
          <p:spPr bwMode="auto">
            <a:xfrm>
              <a:off x="5854" y="4178"/>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42" name="Freeform 6"/>
            <p:cNvSpPr>
              <a:spLocks noEditPoints="1"/>
            </p:cNvSpPr>
            <p:nvPr/>
          </p:nvSpPr>
          <p:spPr bwMode="auto">
            <a:xfrm>
              <a:off x="7447" y="4293"/>
              <a:ext cx="444" cy="37"/>
            </a:xfrm>
            <a:custGeom>
              <a:avLst/>
              <a:gdLst>
                <a:gd name="T0" fmla="*/ 0 w 6319"/>
                <a:gd name="T1" fmla="*/ 240 h 581"/>
                <a:gd name="T2" fmla="*/ 6220 w 6319"/>
                <a:gd name="T3" fmla="*/ 240 h 581"/>
                <a:gd name="T4" fmla="*/ 6220 w 6319"/>
                <a:gd name="T5" fmla="*/ 340 h 581"/>
                <a:gd name="T6" fmla="*/ 0 w 6319"/>
                <a:gd name="T7" fmla="*/ 340 h 581"/>
                <a:gd name="T8" fmla="*/ 0 w 6319"/>
                <a:gd name="T9" fmla="*/ 240 h 581"/>
                <a:gd name="T10" fmla="*/ 5845 w 6319"/>
                <a:gd name="T11" fmla="*/ 14 h 581"/>
                <a:gd name="T12" fmla="*/ 6319 w 6319"/>
                <a:gd name="T13" fmla="*/ 290 h 581"/>
                <a:gd name="T14" fmla="*/ 5845 w 6319"/>
                <a:gd name="T15" fmla="*/ 567 h 581"/>
                <a:gd name="T16" fmla="*/ 5777 w 6319"/>
                <a:gd name="T17" fmla="*/ 549 h 581"/>
                <a:gd name="T18" fmla="*/ 5795 w 6319"/>
                <a:gd name="T19" fmla="*/ 480 h 581"/>
                <a:gd name="T20" fmla="*/ 6195 w 6319"/>
                <a:gd name="T21" fmla="*/ 247 h 581"/>
                <a:gd name="T22" fmla="*/ 6195 w 6319"/>
                <a:gd name="T23" fmla="*/ 333 h 581"/>
                <a:gd name="T24" fmla="*/ 5795 w 6319"/>
                <a:gd name="T25" fmla="*/ 100 h 581"/>
                <a:gd name="T26" fmla="*/ 5795 w 6319"/>
                <a:gd name="T27" fmla="*/ 100 h 581"/>
                <a:gd name="T28" fmla="*/ 5777 w 6319"/>
                <a:gd name="T29" fmla="*/ 32 h 581"/>
                <a:gd name="T30" fmla="*/ 5845 w 6319"/>
                <a:gd name="T31" fmla="*/ 1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9" h="581">
                  <a:moveTo>
                    <a:pt x="0" y="240"/>
                  </a:moveTo>
                  <a:lnTo>
                    <a:pt x="6220" y="240"/>
                  </a:lnTo>
                  <a:lnTo>
                    <a:pt x="6220" y="340"/>
                  </a:lnTo>
                  <a:lnTo>
                    <a:pt x="0" y="340"/>
                  </a:lnTo>
                  <a:lnTo>
                    <a:pt x="0" y="240"/>
                  </a:lnTo>
                  <a:close/>
                  <a:moveTo>
                    <a:pt x="5845" y="14"/>
                  </a:moveTo>
                  <a:lnTo>
                    <a:pt x="6319" y="290"/>
                  </a:lnTo>
                  <a:lnTo>
                    <a:pt x="5845" y="567"/>
                  </a:lnTo>
                  <a:cubicBezTo>
                    <a:pt x="5822" y="581"/>
                    <a:pt x="5791" y="573"/>
                    <a:pt x="5777" y="549"/>
                  </a:cubicBezTo>
                  <a:cubicBezTo>
                    <a:pt x="5763" y="525"/>
                    <a:pt x="5771" y="494"/>
                    <a:pt x="5795" y="480"/>
                  </a:cubicBezTo>
                  <a:lnTo>
                    <a:pt x="6195" y="247"/>
                  </a:lnTo>
                  <a:lnTo>
                    <a:pt x="6195" y="333"/>
                  </a:lnTo>
                  <a:lnTo>
                    <a:pt x="5795" y="100"/>
                  </a:lnTo>
                  <a:lnTo>
                    <a:pt x="5795" y="100"/>
                  </a:lnTo>
                  <a:cubicBezTo>
                    <a:pt x="5771" y="86"/>
                    <a:pt x="5763" y="55"/>
                    <a:pt x="5777" y="32"/>
                  </a:cubicBezTo>
                  <a:cubicBezTo>
                    <a:pt x="5791" y="8"/>
                    <a:pt x="5822" y="0"/>
                    <a:pt x="5845" y="14"/>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7"/>
            <p:cNvSpPr>
              <a:spLocks/>
            </p:cNvSpPr>
            <p:nvPr/>
          </p:nvSpPr>
          <p:spPr bwMode="auto">
            <a:xfrm>
              <a:off x="7743" y="5643"/>
              <a:ext cx="124" cy="263"/>
            </a:xfrm>
            <a:custGeom>
              <a:avLst/>
              <a:gdLst>
                <a:gd name="T0" fmla="*/ 0 w 124"/>
                <a:gd name="T1" fmla="*/ 208 h 263"/>
                <a:gd name="T2" fmla="*/ 33 w 124"/>
                <a:gd name="T3" fmla="*/ 216 h 263"/>
                <a:gd name="T4" fmla="*/ 97 w 124"/>
                <a:gd name="T5" fmla="*/ 0 h 263"/>
                <a:gd name="T6" fmla="*/ 124 w 124"/>
                <a:gd name="T7" fmla="*/ 7 h 263"/>
                <a:gd name="T8" fmla="*/ 60 w 124"/>
                <a:gd name="T9" fmla="*/ 223 h 263"/>
                <a:gd name="T10" fmla="*/ 94 w 124"/>
                <a:gd name="T11" fmla="*/ 231 h 263"/>
                <a:gd name="T12" fmla="*/ 34 w 124"/>
                <a:gd name="T13" fmla="*/ 263 h 263"/>
                <a:gd name="T14" fmla="*/ 0 w 124"/>
                <a:gd name="T15" fmla="*/ 20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63">
                  <a:moveTo>
                    <a:pt x="0" y="208"/>
                  </a:moveTo>
                  <a:lnTo>
                    <a:pt x="33" y="216"/>
                  </a:lnTo>
                  <a:lnTo>
                    <a:pt x="97" y="0"/>
                  </a:lnTo>
                  <a:lnTo>
                    <a:pt x="124" y="7"/>
                  </a:lnTo>
                  <a:lnTo>
                    <a:pt x="60" y="223"/>
                  </a:lnTo>
                  <a:lnTo>
                    <a:pt x="94" y="231"/>
                  </a:lnTo>
                  <a:lnTo>
                    <a:pt x="34" y="263"/>
                  </a:lnTo>
                  <a:lnTo>
                    <a:pt x="0" y="20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
            <p:cNvSpPr>
              <a:spLocks/>
            </p:cNvSpPr>
            <p:nvPr/>
          </p:nvSpPr>
          <p:spPr bwMode="auto">
            <a:xfrm>
              <a:off x="7878" y="5634"/>
              <a:ext cx="201" cy="162"/>
            </a:xfrm>
            <a:custGeom>
              <a:avLst/>
              <a:gdLst>
                <a:gd name="T0" fmla="*/ 170 w 201"/>
                <a:gd name="T1" fmla="*/ 162 h 162"/>
                <a:gd name="T2" fmla="*/ 181 w 201"/>
                <a:gd name="T3" fmla="*/ 150 h 162"/>
                <a:gd name="T4" fmla="*/ 0 w 201"/>
                <a:gd name="T5" fmla="*/ 8 h 162"/>
                <a:gd name="T6" fmla="*/ 8 w 201"/>
                <a:gd name="T7" fmla="*/ 0 h 162"/>
                <a:gd name="T8" fmla="*/ 189 w 201"/>
                <a:gd name="T9" fmla="*/ 141 h 162"/>
                <a:gd name="T10" fmla="*/ 201 w 201"/>
                <a:gd name="T11" fmla="*/ 128 h 162"/>
                <a:gd name="T12" fmla="*/ 200 w 201"/>
                <a:gd name="T13" fmla="*/ 157 h 162"/>
                <a:gd name="T14" fmla="*/ 170 w 201"/>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62">
                  <a:moveTo>
                    <a:pt x="170" y="162"/>
                  </a:moveTo>
                  <a:lnTo>
                    <a:pt x="181" y="150"/>
                  </a:lnTo>
                  <a:lnTo>
                    <a:pt x="0" y="8"/>
                  </a:lnTo>
                  <a:lnTo>
                    <a:pt x="8" y="0"/>
                  </a:lnTo>
                  <a:lnTo>
                    <a:pt x="189" y="141"/>
                  </a:lnTo>
                  <a:lnTo>
                    <a:pt x="201" y="128"/>
                  </a:lnTo>
                  <a:lnTo>
                    <a:pt x="200" y="157"/>
                  </a:lnTo>
                  <a:lnTo>
                    <a:pt x="170" y="16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9"/>
            <p:cNvSpPr>
              <a:spLocks/>
            </p:cNvSpPr>
            <p:nvPr/>
          </p:nvSpPr>
          <p:spPr bwMode="auto">
            <a:xfrm>
              <a:off x="6449" y="4286"/>
              <a:ext cx="592" cy="402"/>
            </a:xfrm>
            <a:custGeom>
              <a:avLst/>
              <a:gdLst>
                <a:gd name="T0" fmla="*/ 0 w 8428"/>
                <a:gd name="T1" fmla="*/ 5061 h 6211"/>
                <a:gd name="T2" fmla="*/ 8075 w 8428"/>
                <a:gd name="T3" fmla="*/ 0 h 6211"/>
                <a:gd name="T4" fmla="*/ 8428 w 8428"/>
                <a:gd name="T5" fmla="*/ 1924 h 6211"/>
                <a:gd name="T6" fmla="*/ 1582 w 8428"/>
                <a:gd name="T7" fmla="*/ 6211 h 6211"/>
                <a:gd name="T8" fmla="*/ 0 w 8428"/>
                <a:gd name="T9" fmla="*/ 5061 h 6211"/>
              </a:gdLst>
              <a:ahLst/>
              <a:cxnLst>
                <a:cxn ang="0">
                  <a:pos x="T0" y="T1"/>
                </a:cxn>
                <a:cxn ang="0">
                  <a:pos x="T2" y="T3"/>
                </a:cxn>
                <a:cxn ang="0">
                  <a:pos x="T4" y="T5"/>
                </a:cxn>
                <a:cxn ang="0">
                  <a:pos x="T6" y="T7"/>
                </a:cxn>
                <a:cxn ang="0">
                  <a:pos x="T8" y="T9"/>
                </a:cxn>
              </a:cxnLst>
              <a:rect l="0" t="0" r="r" b="b"/>
              <a:pathLst>
                <a:path w="8428" h="6211">
                  <a:moveTo>
                    <a:pt x="0" y="5061"/>
                  </a:moveTo>
                  <a:cubicBezTo>
                    <a:pt x="1914" y="2367"/>
                    <a:pt x="4812" y="551"/>
                    <a:pt x="8075" y="0"/>
                  </a:cubicBezTo>
                  <a:lnTo>
                    <a:pt x="8428" y="1924"/>
                  </a:lnTo>
                  <a:cubicBezTo>
                    <a:pt x="5659" y="2385"/>
                    <a:pt x="3201" y="3924"/>
                    <a:pt x="1582" y="6211"/>
                  </a:cubicBezTo>
                  <a:lnTo>
                    <a:pt x="0" y="5061"/>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0"/>
            <p:cNvSpPr>
              <a:spLocks noEditPoints="1"/>
            </p:cNvSpPr>
            <p:nvPr/>
          </p:nvSpPr>
          <p:spPr bwMode="auto">
            <a:xfrm>
              <a:off x="7661" y="5615"/>
              <a:ext cx="347" cy="40"/>
            </a:xfrm>
            <a:custGeom>
              <a:avLst/>
              <a:gdLst>
                <a:gd name="T0" fmla="*/ 4934 w 4934"/>
                <a:gd name="T1" fmla="*/ 242 h 619"/>
                <a:gd name="T2" fmla="*/ 133 w 4934"/>
                <a:gd name="T3" fmla="*/ 242 h 619"/>
                <a:gd name="T4" fmla="*/ 133 w 4934"/>
                <a:gd name="T5" fmla="*/ 376 h 619"/>
                <a:gd name="T6" fmla="*/ 4934 w 4934"/>
                <a:gd name="T7" fmla="*/ 376 h 619"/>
                <a:gd name="T8" fmla="*/ 4934 w 4934"/>
                <a:gd name="T9" fmla="*/ 242 h 619"/>
                <a:gd name="T10" fmla="*/ 499 w 4934"/>
                <a:gd name="T11" fmla="*/ 18 h 619"/>
                <a:gd name="T12" fmla="*/ 0 w 4934"/>
                <a:gd name="T13" fmla="*/ 309 h 619"/>
                <a:gd name="T14" fmla="*/ 499 w 4934"/>
                <a:gd name="T15" fmla="*/ 600 h 619"/>
                <a:gd name="T16" fmla="*/ 590 w 4934"/>
                <a:gd name="T17" fmla="*/ 576 h 619"/>
                <a:gd name="T18" fmla="*/ 566 w 4934"/>
                <a:gd name="T19" fmla="*/ 485 h 619"/>
                <a:gd name="T20" fmla="*/ 166 w 4934"/>
                <a:gd name="T21" fmla="*/ 252 h 619"/>
                <a:gd name="T22" fmla="*/ 166 w 4934"/>
                <a:gd name="T23" fmla="*/ 367 h 619"/>
                <a:gd name="T24" fmla="*/ 566 w 4934"/>
                <a:gd name="T25" fmla="*/ 133 h 619"/>
                <a:gd name="T26" fmla="*/ 590 w 4934"/>
                <a:gd name="T27" fmla="*/ 42 h 619"/>
                <a:gd name="T28" fmla="*/ 499 w 4934"/>
                <a:gd name="T29" fmla="*/ 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34" h="619">
                  <a:moveTo>
                    <a:pt x="4934" y="242"/>
                  </a:moveTo>
                  <a:lnTo>
                    <a:pt x="133" y="242"/>
                  </a:lnTo>
                  <a:lnTo>
                    <a:pt x="133" y="376"/>
                  </a:lnTo>
                  <a:lnTo>
                    <a:pt x="4934" y="376"/>
                  </a:lnTo>
                  <a:lnTo>
                    <a:pt x="4934" y="242"/>
                  </a:lnTo>
                  <a:close/>
                  <a:moveTo>
                    <a:pt x="499" y="18"/>
                  </a:moveTo>
                  <a:lnTo>
                    <a:pt x="0" y="309"/>
                  </a:lnTo>
                  <a:lnTo>
                    <a:pt x="499" y="600"/>
                  </a:lnTo>
                  <a:cubicBezTo>
                    <a:pt x="531" y="619"/>
                    <a:pt x="572" y="608"/>
                    <a:pt x="590" y="576"/>
                  </a:cubicBezTo>
                  <a:cubicBezTo>
                    <a:pt x="609" y="544"/>
                    <a:pt x="598" y="503"/>
                    <a:pt x="566" y="485"/>
                  </a:cubicBezTo>
                  <a:lnTo>
                    <a:pt x="166" y="252"/>
                  </a:lnTo>
                  <a:lnTo>
                    <a:pt x="166" y="367"/>
                  </a:lnTo>
                  <a:lnTo>
                    <a:pt x="566" y="133"/>
                  </a:lnTo>
                  <a:cubicBezTo>
                    <a:pt x="598" y="115"/>
                    <a:pt x="609" y="74"/>
                    <a:pt x="590" y="42"/>
                  </a:cubicBezTo>
                  <a:cubicBezTo>
                    <a:pt x="572" y="10"/>
                    <a:pt x="531" y="0"/>
                    <a:pt x="499" y="1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11"/>
            <p:cNvSpPr>
              <a:spLocks/>
            </p:cNvSpPr>
            <p:nvPr/>
          </p:nvSpPr>
          <p:spPr bwMode="auto">
            <a:xfrm>
              <a:off x="6229" y="5232"/>
              <a:ext cx="90" cy="126"/>
            </a:xfrm>
            <a:custGeom>
              <a:avLst/>
              <a:gdLst>
                <a:gd name="T0" fmla="*/ 0 w 1286"/>
                <a:gd name="T1" fmla="*/ 0 h 1933"/>
                <a:gd name="T2" fmla="*/ 1286 w 1286"/>
                <a:gd name="T3" fmla="*/ 1915 h 1933"/>
                <a:gd name="T4" fmla="*/ 1157 w 1286"/>
                <a:gd name="T5" fmla="*/ 1933 h 1933"/>
                <a:gd name="T6" fmla="*/ 0 w 1286"/>
                <a:gd name="T7" fmla="*/ 169 h 1933"/>
                <a:gd name="T8" fmla="*/ 0 w 1286"/>
                <a:gd name="T9" fmla="*/ 0 h 1933"/>
              </a:gdLst>
              <a:ahLst/>
              <a:cxnLst>
                <a:cxn ang="0">
                  <a:pos x="T0" y="T1"/>
                </a:cxn>
                <a:cxn ang="0">
                  <a:pos x="T2" y="T3"/>
                </a:cxn>
                <a:cxn ang="0">
                  <a:pos x="T4" y="T5"/>
                </a:cxn>
                <a:cxn ang="0">
                  <a:pos x="T6" y="T7"/>
                </a:cxn>
                <a:cxn ang="0">
                  <a:pos x="T8" y="T9"/>
                </a:cxn>
              </a:cxnLst>
              <a:rect l="0" t="0" r="r" b="b"/>
              <a:pathLst>
                <a:path w="1286" h="1933">
                  <a:moveTo>
                    <a:pt x="0" y="0"/>
                  </a:moveTo>
                  <a:cubicBezTo>
                    <a:pt x="485" y="479"/>
                    <a:pt x="950" y="1171"/>
                    <a:pt x="1286" y="1915"/>
                  </a:cubicBezTo>
                  <a:lnTo>
                    <a:pt x="1157" y="1933"/>
                  </a:lnTo>
                  <a:cubicBezTo>
                    <a:pt x="846" y="1258"/>
                    <a:pt x="431" y="626"/>
                    <a:pt x="0" y="169"/>
                  </a:cubicBezTo>
                  <a:lnTo>
                    <a:pt x="0"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6439" y="4380"/>
              <a:ext cx="1310" cy="588"/>
            </a:xfrm>
            <a:custGeom>
              <a:avLst/>
              <a:gdLst>
                <a:gd name="T0" fmla="*/ 13972 w 18636"/>
                <a:gd name="T1" fmla="*/ 0 h 9062"/>
                <a:gd name="T2" fmla="*/ 15728 w 18636"/>
                <a:gd name="T3" fmla="*/ 6568 h 9062"/>
                <a:gd name="T4" fmla="*/ 3443 w 18636"/>
                <a:gd name="T5" fmla="*/ 7507 h 9062"/>
                <a:gd name="T6" fmla="*/ 0 w 18636"/>
                <a:gd name="T7" fmla="*/ 4334 h 9062"/>
                <a:gd name="T8" fmla="*/ 712 w 18636"/>
                <a:gd name="T9" fmla="*/ 4287 h 9062"/>
                <a:gd name="T10" fmla="*/ 9788 w 18636"/>
                <a:gd name="T11" fmla="*/ 7702 h 9062"/>
                <a:gd name="T12" fmla="*/ 16703 w 18636"/>
                <a:gd name="T13" fmla="*/ 3220 h 9062"/>
                <a:gd name="T14" fmla="*/ 13302 w 18636"/>
                <a:gd name="T15" fmla="*/ 478 h 9062"/>
                <a:gd name="T16" fmla="*/ 13972 w 18636"/>
                <a:gd name="T17" fmla="*/ 0 h 9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36" h="9062">
                  <a:moveTo>
                    <a:pt x="13972" y="0"/>
                  </a:moveTo>
                  <a:cubicBezTo>
                    <a:pt x="17849" y="1554"/>
                    <a:pt x="18636" y="4495"/>
                    <a:pt x="15728" y="6568"/>
                  </a:cubicBezTo>
                  <a:cubicBezTo>
                    <a:pt x="12821" y="8641"/>
                    <a:pt x="7320" y="9062"/>
                    <a:pt x="3443" y="7507"/>
                  </a:cubicBezTo>
                  <a:cubicBezTo>
                    <a:pt x="1538" y="6743"/>
                    <a:pt x="295" y="5598"/>
                    <a:pt x="0" y="4334"/>
                  </a:cubicBezTo>
                  <a:lnTo>
                    <a:pt x="712" y="4287"/>
                  </a:lnTo>
                  <a:cubicBezTo>
                    <a:pt x="1309" y="6468"/>
                    <a:pt x="5372" y="7997"/>
                    <a:pt x="9788" y="7702"/>
                  </a:cubicBezTo>
                  <a:cubicBezTo>
                    <a:pt x="14203" y="7408"/>
                    <a:pt x="17300" y="5401"/>
                    <a:pt x="16703" y="3220"/>
                  </a:cubicBezTo>
                  <a:cubicBezTo>
                    <a:pt x="16400" y="2111"/>
                    <a:pt x="15165" y="1115"/>
                    <a:pt x="13302" y="478"/>
                  </a:cubicBezTo>
                  <a:lnTo>
                    <a:pt x="13972"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3"/>
            <p:cNvSpPr>
              <a:spLocks/>
            </p:cNvSpPr>
            <p:nvPr/>
          </p:nvSpPr>
          <p:spPr bwMode="auto">
            <a:xfrm>
              <a:off x="6364" y="4932"/>
              <a:ext cx="1586" cy="490"/>
            </a:xfrm>
            <a:custGeom>
              <a:avLst/>
              <a:gdLst>
                <a:gd name="T0" fmla="*/ 613 w 22570"/>
                <a:gd name="T1" fmla="*/ 7555 h 7555"/>
                <a:gd name="T2" fmla="*/ 10448 w 22570"/>
                <a:gd name="T3" fmla="*/ 366 h 7555"/>
                <a:gd name="T4" fmla="*/ 22501 w 22570"/>
                <a:gd name="T5" fmla="*/ 6233 h 7555"/>
                <a:gd name="T6" fmla="*/ 22545 w 22570"/>
                <a:gd name="T7" fmla="*/ 7202 h 7555"/>
                <a:gd name="T8" fmla="*/ 21865 w 22570"/>
                <a:gd name="T9" fmla="*/ 7183 h 7555"/>
                <a:gd name="T10" fmla="*/ 12064 w 22570"/>
                <a:gd name="T11" fmla="*/ 1018 h 7555"/>
                <a:gd name="T12" fmla="*/ 1248 w 22570"/>
                <a:gd name="T13" fmla="*/ 6604 h 7555"/>
                <a:gd name="T14" fmla="*/ 1293 w 22570"/>
                <a:gd name="T15" fmla="*/ 7514 h 7555"/>
                <a:gd name="T16" fmla="*/ 613 w 22570"/>
                <a:gd name="T17" fmla="*/ 7555 h 7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0" h="7555">
                  <a:moveTo>
                    <a:pt x="613" y="7555"/>
                  </a:moveTo>
                  <a:cubicBezTo>
                    <a:pt x="0" y="3950"/>
                    <a:pt x="4404" y="731"/>
                    <a:pt x="10448" y="366"/>
                  </a:cubicBezTo>
                  <a:cubicBezTo>
                    <a:pt x="16492" y="0"/>
                    <a:pt x="21888" y="2627"/>
                    <a:pt x="22501" y="6233"/>
                  </a:cubicBezTo>
                  <a:cubicBezTo>
                    <a:pt x="22555" y="6555"/>
                    <a:pt x="22570" y="6879"/>
                    <a:pt x="22545" y="7202"/>
                  </a:cubicBezTo>
                  <a:lnTo>
                    <a:pt x="21865" y="7183"/>
                  </a:lnTo>
                  <a:cubicBezTo>
                    <a:pt x="22146" y="3938"/>
                    <a:pt x="17758" y="1178"/>
                    <a:pt x="12064" y="1018"/>
                  </a:cubicBezTo>
                  <a:cubicBezTo>
                    <a:pt x="6371" y="858"/>
                    <a:pt x="1528" y="3359"/>
                    <a:pt x="1248" y="6604"/>
                  </a:cubicBezTo>
                  <a:cubicBezTo>
                    <a:pt x="1222" y="6908"/>
                    <a:pt x="1237" y="7212"/>
                    <a:pt x="1293" y="7514"/>
                  </a:cubicBezTo>
                  <a:lnTo>
                    <a:pt x="613" y="7555"/>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4"/>
            <p:cNvSpPr>
              <a:spLocks noEditPoints="1"/>
            </p:cNvSpPr>
            <p:nvPr/>
          </p:nvSpPr>
          <p:spPr bwMode="auto">
            <a:xfrm>
              <a:off x="6386" y="5233"/>
              <a:ext cx="473" cy="462"/>
            </a:xfrm>
            <a:custGeom>
              <a:avLst/>
              <a:gdLst>
                <a:gd name="T0" fmla="*/ 0 w 6733"/>
                <a:gd name="T1" fmla="*/ 3567 h 7133"/>
                <a:gd name="T2" fmla="*/ 3366 w 6733"/>
                <a:gd name="T3" fmla="*/ 0 h 7133"/>
                <a:gd name="T4" fmla="*/ 6733 w 6733"/>
                <a:gd name="T5" fmla="*/ 3567 h 7133"/>
                <a:gd name="T6" fmla="*/ 3366 w 6733"/>
                <a:gd name="T7" fmla="*/ 7133 h 7133"/>
                <a:gd name="T8" fmla="*/ 0 w 6733"/>
                <a:gd name="T9" fmla="*/ 3567 h 7133"/>
                <a:gd name="T10" fmla="*/ 278 w 6733"/>
                <a:gd name="T11" fmla="*/ 3567 h 7133"/>
                <a:gd name="T12" fmla="*/ 3366 w 6733"/>
                <a:gd name="T13" fmla="*/ 6855 h 7133"/>
                <a:gd name="T14" fmla="*/ 6455 w 6733"/>
                <a:gd name="T15" fmla="*/ 3567 h 7133"/>
                <a:gd name="T16" fmla="*/ 3366 w 6733"/>
                <a:gd name="T17" fmla="*/ 278 h 7133"/>
                <a:gd name="T18" fmla="*/ 278 w 6733"/>
                <a:gd name="T19" fmla="*/ 356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133">
                  <a:moveTo>
                    <a:pt x="0" y="3567"/>
                  </a:moveTo>
                  <a:cubicBezTo>
                    <a:pt x="0" y="1597"/>
                    <a:pt x="1507" y="0"/>
                    <a:pt x="3366" y="0"/>
                  </a:cubicBezTo>
                  <a:cubicBezTo>
                    <a:pt x="5226" y="0"/>
                    <a:pt x="6733" y="1597"/>
                    <a:pt x="6733" y="3567"/>
                  </a:cubicBezTo>
                  <a:cubicBezTo>
                    <a:pt x="6733" y="5537"/>
                    <a:pt x="5226" y="7133"/>
                    <a:pt x="3366" y="7133"/>
                  </a:cubicBezTo>
                  <a:cubicBezTo>
                    <a:pt x="1507" y="7133"/>
                    <a:pt x="0" y="5537"/>
                    <a:pt x="0" y="3567"/>
                  </a:cubicBezTo>
                  <a:close/>
                  <a:moveTo>
                    <a:pt x="278" y="3567"/>
                  </a:moveTo>
                  <a:cubicBezTo>
                    <a:pt x="278" y="5383"/>
                    <a:pt x="1661" y="6855"/>
                    <a:pt x="3366" y="6855"/>
                  </a:cubicBezTo>
                  <a:cubicBezTo>
                    <a:pt x="5072" y="6855"/>
                    <a:pt x="6455" y="5383"/>
                    <a:pt x="6455" y="3567"/>
                  </a:cubicBezTo>
                  <a:cubicBezTo>
                    <a:pt x="6455" y="1751"/>
                    <a:pt x="5072" y="278"/>
                    <a:pt x="3366" y="278"/>
                  </a:cubicBezTo>
                  <a:cubicBezTo>
                    <a:pt x="1661" y="278"/>
                    <a:pt x="278" y="1751"/>
                    <a:pt x="278" y="3567"/>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5"/>
            <p:cNvSpPr>
              <a:spLocks/>
            </p:cNvSpPr>
            <p:nvPr/>
          </p:nvSpPr>
          <p:spPr bwMode="auto">
            <a:xfrm>
              <a:off x="7419" y="4334"/>
              <a:ext cx="707" cy="1136"/>
            </a:xfrm>
            <a:custGeom>
              <a:avLst/>
              <a:gdLst>
                <a:gd name="T0" fmla="*/ 96 w 5031"/>
                <a:gd name="T1" fmla="*/ 0 h 8755"/>
                <a:gd name="T2" fmla="*/ 4625 w 5031"/>
                <a:gd name="T3" fmla="*/ 6608 h 8755"/>
                <a:gd name="T4" fmla="*/ 3866 w 5031"/>
                <a:gd name="T5" fmla="*/ 8755 h 8755"/>
                <a:gd name="T6" fmla="*/ 3279 w 5031"/>
                <a:gd name="T7" fmla="*/ 8330 h 8755"/>
                <a:gd name="T8" fmla="*/ 1756 w 5031"/>
                <a:gd name="T9" fmla="*/ 1518 h 8755"/>
                <a:gd name="T10" fmla="*/ 0 w 5031"/>
                <a:gd name="T11" fmla="*/ 719 h 8755"/>
                <a:gd name="T12" fmla="*/ 96 w 5031"/>
                <a:gd name="T13" fmla="*/ 0 h 8755"/>
              </a:gdLst>
              <a:ahLst/>
              <a:cxnLst>
                <a:cxn ang="0">
                  <a:pos x="T0" y="T1"/>
                </a:cxn>
                <a:cxn ang="0">
                  <a:pos x="T2" y="T3"/>
                </a:cxn>
                <a:cxn ang="0">
                  <a:pos x="T4" y="T5"/>
                </a:cxn>
                <a:cxn ang="0">
                  <a:pos x="T6" y="T7"/>
                </a:cxn>
                <a:cxn ang="0">
                  <a:pos x="T8" y="T9"/>
                </a:cxn>
                <a:cxn ang="0">
                  <a:pos x="T10" y="T11"/>
                </a:cxn>
                <a:cxn ang="0">
                  <a:pos x="T12" y="T13"/>
                </a:cxn>
              </a:cxnLst>
              <a:rect l="0" t="0" r="r" b="b"/>
              <a:pathLst>
                <a:path w="5031" h="8755">
                  <a:moveTo>
                    <a:pt x="96" y="0"/>
                  </a:moveTo>
                  <a:cubicBezTo>
                    <a:pt x="3003" y="615"/>
                    <a:pt x="5031" y="3573"/>
                    <a:pt x="4625" y="6608"/>
                  </a:cubicBezTo>
                  <a:cubicBezTo>
                    <a:pt x="4521" y="7382"/>
                    <a:pt x="4263" y="8113"/>
                    <a:pt x="3866" y="8755"/>
                  </a:cubicBezTo>
                  <a:lnTo>
                    <a:pt x="3279" y="8330"/>
                  </a:lnTo>
                  <a:cubicBezTo>
                    <a:pt x="4602" y="6133"/>
                    <a:pt x="3920" y="3083"/>
                    <a:pt x="1756" y="1518"/>
                  </a:cubicBezTo>
                  <a:cubicBezTo>
                    <a:pt x="1220" y="1130"/>
                    <a:pt x="622" y="858"/>
                    <a:pt x="0" y="719"/>
                  </a:cubicBezTo>
                  <a:lnTo>
                    <a:pt x="96"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6"/>
            <p:cNvSpPr>
              <a:spLocks/>
            </p:cNvSpPr>
            <p:nvPr/>
          </p:nvSpPr>
          <p:spPr bwMode="auto">
            <a:xfrm>
              <a:off x="6423" y="5701"/>
              <a:ext cx="73" cy="127"/>
            </a:xfrm>
            <a:custGeom>
              <a:avLst/>
              <a:gdLst>
                <a:gd name="T0" fmla="*/ 1023 w 1036"/>
                <a:gd name="T1" fmla="*/ 0 h 1959"/>
                <a:gd name="T2" fmla="*/ 437 w 1036"/>
                <a:gd name="T3" fmla="*/ 1959 h 1959"/>
                <a:gd name="T4" fmla="*/ 0 w 1036"/>
                <a:gd name="T5" fmla="*/ 1743 h 1959"/>
                <a:gd name="T6" fmla="*/ 542 w 1036"/>
                <a:gd name="T7" fmla="*/ 102 h 1959"/>
                <a:gd name="T8" fmla="*/ 1023 w 1036"/>
                <a:gd name="T9" fmla="*/ 0 h 1959"/>
              </a:gdLst>
              <a:ahLst/>
              <a:cxnLst>
                <a:cxn ang="0">
                  <a:pos x="T0" y="T1"/>
                </a:cxn>
                <a:cxn ang="0">
                  <a:pos x="T2" y="T3"/>
                </a:cxn>
                <a:cxn ang="0">
                  <a:pos x="T4" y="T5"/>
                </a:cxn>
                <a:cxn ang="0">
                  <a:pos x="T6" y="T7"/>
                </a:cxn>
                <a:cxn ang="0">
                  <a:pos x="T8" y="T9"/>
                </a:cxn>
              </a:cxnLst>
              <a:rect l="0" t="0" r="r" b="b"/>
              <a:pathLst>
                <a:path w="1036" h="1959">
                  <a:moveTo>
                    <a:pt x="1023" y="0"/>
                  </a:moveTo>
                  <a:cubicBezTo>
                    <a:pt x="1036" y="658"/>
                    <a:pt x="831" y="1344"/>
                    <a:pt x="437" y="1959"/>
                  </a:cubicBezTo>
                  <a:lnTo>
                    <a:pt x="0" y="1743"/>
                  </a:lnTo>
                  <a:cubicBezTo>
                    <a:pt x="343" y="1227"/>
                    <a:pt x="533" y="652"/>
                    <a:pt x="542" y="102"/>
                  </a:cubicBezTo>
                  <a:lnTo>
                    <a:pt x="1023"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8" name="Freeform 17"/>
            <p:cNvSpPr>
              <a:spLocks noEditPoints="1"/>
            </p:cNvSpPr>
            <p:nvPr/>
          </p:nvSpPr>
          <p:spPr bwMode="auto">
            <a:xfrm>
              <a:off x="6253" y="4266"/>
              <a:ext cx="1846" cy="1666"/>
            </a:xfrm>
            <a:custGeom>
              <a:avLst/>
              <a:gdLst>
                <a:gd name="T0" fmla="*/ 0 w 26270"/>
                <a:gd name="T1" fmla="*/ 12842 h 25684"/>
                <a:gd name="T2" fmla="*/ 13135 w 26270"/>
                <a:gd name="T3" fmla="*/ 0 h 25684"/>
                <a:gd name="T4" fmla="*/ 26270 w 26270"/>
                <a:gd name="T5" fmla="*/ 12842 h 25684"/>
                <a:gd name="T6" fmla="*/ 13135 w 26270"/>
                <a:gd name="T7" fmla="*/ 25684 h 25684"/>
                <a:gd name="T8" fmla="*/ 0 w 26270"/>
                <a:gd name="T9" fmla="*/ 12842 h 25684"/>
                <a:gd name="T10" fmla="*/ 1598 w 26270"/>
                <a:gd name="T11" fmla="*/ 12842 h 25684"/>
                <a:gd name="T12" fmla="*/ 13135 w 26270"/>
                <a:gd name="T13" fmla="*/ 24086 h 25684"/>
                <a:gd name="T14" fmla="*/ 24672 w 26270"/>
                <a:gd name="T15" fmla="*/ 12842 h 25684"/>
                <a:gd name="T16" fmla="*/ 13135 w 26270"/>
                <a:gd name="T17" fmla="*/ 1598 h 25684"/>
                <a:gd name="T18" fmla="*/ 1598 w 26270"/>
                <a:gd name="T19" fmla="*/ 12842 h 25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70" h="25684">
                  <a:moveTo>
                    <a:pt x="0" y="12842"/>
                  </a:moveTo>
                  <a:cubicBezTo>
                    <a:pt x="0" y="5750"/>
                    <a:pt x="5881" y="0"/>
                    <a:pt x="13135" y="0"/>
                  </a:cubicBezTo>
                  <a:cubicBezTo>
                    <a:pt x="20389" y="0"/>
                    <a:pt x="26270" y="5750"/>
                    <a:pt x="26270" y="12842"/>
                  </a:cubicBezTo>
                  <a:cubicBezTo>
                    <a:pt x="26270" y="19934"/>
                    <a:pt x="20389" y="25684"/>
                    <a:pt x="13135" y="25684"/>
                  </a:cubicBezTo>
                  <a:cubicBezTo>
                    <a:pt x="5881" y="25684"/>
                    <a:pt x="0" y="19934"/>
                    <a:pt x="0" y="12842"/>
                  </a:cubicBezTo>
                  <a:close/>
                  <a:moveTo>
                    <a:pt x="1598" y="12842"/>
                  </a:moveTo>
                  <a:cubicBezTo>
                    <a:pt x="1598" y="19052"/>
                    <a:pt x="6763" y="24086"/>
                    <a:pt x="13135" y="24086"/>
                  </a:cubicBezTo>
                  <a:cubicBezTo>
                    <a:pt x="19507" y="24086"/>
                    <a:pt x="24672" y="19052"/>
                    <a:pt x="24672" y="12842"/>
                  </a:cubicBezTo>
                  <a:cubicBezTo>
                    <a:pt x="24672" y="6632"/>
                    <a:pt x="19507" y="1598"/>
                    <a:pt x="13135" y="1598"/>
                  </a:cubicBezTo>
                  <a:cubicBezTo>
                    <a:pt x="6763" y="1598"/>
                    <a:pt x="1598" y="6632"/>
                    <a:pt x="1598" y="12842"/>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9" name="Rectangle 18"/>
            <p:cNvSpPr>
              <a:spLocks noChangeArrowheads="1"/>
            </p:cNvSpPr>
            <p:nvPr/>
          </p:nvSpPr>
          <p:spPr bwMode="auto">
            <a:xfrm>
              <a:off x="7176" y="507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50" name="Rectangle 19"/>
            <p:cNvSpPr>
              <a:spLocks noChangeArrowheads="1"/>
            </p:cNvSpPr>
            <p:nvPr/>
          </p:nvSpPr>
          <p:spPr bwMode="auto">
            <a:xfrm>
              <a:off x="7201" y="507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52" name="Freeform 20"/>
            <p:cNvSpPr>
              <a:spLocks/>
            </p:cNvSpPr>
            <p:nvPr/>
          </p:nvSpPr>
          <p:spPr bwMode="auto">
            <a:xfrm>
              <a:off x="6856" y="4182"/>
              <a:ext cx="619" cy="360"/>
            </a:xfrm>
            <a:custGeom>
              <a:avLst/>
              <a:gdLst>
                <a:gd name="T0" fmla="*/ 0 w 8800"/>
                <a:gd name="T1" fmla="*/ 925 h 5550"/>
                <a:gd name="T2" fmla="*/ 925 w 8800"/>
                <a:gd name="T3" fmla="*/ 0 h 5550"/>
                <a:gd name="T4" fmla="*/ 7875 w 8800"/>
                <a:gd name="T5" fmla="*/ 0 h 5550"/>
                <a:gd name="T6" fmla="*/ 8800 w 8800"/>
                <a:gd name="T7" fmla="*/ 925 h 5550"/>
                <a:gd name="T8" fmla="*/ 8800 w 8800"/>
                <a:gd name="T9" fmla="*/ 4625 h 5550"/>
                <a:gd name="T10" fmla="*/ 7875 w 8800"/>
                <a:gd name="T11" fmla="*/ 5550 h 5550"/>
                <a:gd name="T12" fmla="*/ 925 w 8800"/>
                <a:gd name="T13" fmla="*/ 5550 h 5550"/>
                <a:gd name="T14" fmla="*/ 0 w 8800"/>
                <a:gd name="T15" fmla="*/ 4625 h 5550"/>
                <a:gd name="T16" fmla="*/ 0 w 8800"/>
                <a:gd name="T17" fmla="*/ 925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0" h="5550">
                  <a:moveTo>
                    <a:pt x="0" y="925"/>
                  </a:moveTo>
                  <a:cubicBezTo>
                    <a:pt x="0" y="414"/>
                    <a:pt x="414" y="0"/>
                    <a:pt x="925" y="0"/>
                  </a:cubicBezTo>
                  <a:lnTo>
                    <a:pt x="7875" y="0"/>
                  </a:lnTo>
                  <a:cubicBezTo>
                    <a:pt x="8386" y="0"/>
                    <a:pt x="8800" y="414"/>
                    <a:pt x="8800" y="925"/>
                  </a:cubicBezTo>
                  <a:lnTo>
                    <a:pt x="8800" y="4625"/>
                  </a:lnTo>
                  <a:cubicBezTo>
                    <a:pt x="8800" y="5136"/>
                    <a:pt x="8386" y="5550"/>
                    <a:pt x="7875" y="5550"/>
                  </a:cubicBezTo>
                  <a:lnTo>
                    <a:pt x="925" y="5550"/>
                  </a:lnTo>
                  <a:cubicBezTo>
                    <a:pt x="414" y="5550"/>
                    <a:pt x="0" y="5136"/>
                    <a:pt x="0" y="4625"/>
                  </a:cubicBezTo>
                  <a:lnTo>
                    <a:pt x="0" y="92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3" name="Freeform 21"/>
            <p:cNvSpPr>
              <a:spLocks noEditPoints="1"/>
            </p:cNvSpPr>
            <p:nvPr/>
          </p:nvSpPr>
          <p:spPr bwMode="auto">
            <a:xfrm>
              <a:off x="6852" y="4178"/>
              <a:ext cx="628" cy="368"/>
            </a:xfrm>
            <a:custGeom>
              <a:avLst/>
              <a:gdLst>
                <a:gd name="T0" fmla="*/ 1 w 628"/>
                <a:gd name="T1" fmla="*/ 51 h 368"/>
                <a:gd name="T2" fmla="*/ 8 w 628"/>
                <a:gd name="T3" fmla="*/ 33 h 368"/>
                <a:gd name="T4" fmla="*/ 20 w 628"/>
                <a:gd name="T5" fmla="*/ 19 h 368"/>
                <a:gd name="T6" fmla="*/ 36 w 628"/>
                <a:gd name="T7" fmla="*/ 7 h 368"/>
                <a:gd name="T8" fmla="*/ 55 w 628"/>
                <a:gd name="T9" fmla="*/ 1 h 368"/>
                <a:gd name="T10" fmla="*/ 558 w 628"/>
                <a:gd name="T11" fmla="*/ 0 h 368"/>
                <a:gd name="T12" fmla="*/ 578 w 628"/>
                <a:gd name="T13" fmla="*/ 2 h 368"/>
                <a:gd name="T14" fmla="*/ 597 w 628"/>
                <a:gd name="T15" fmla="*/ 10 h 368"/>
                <a:gd name="T16" fmla="*/ 612 w 628"/>
                <a:gd name="T17" fmla="*/ 23 h 368"/>
                <a:gd name="T18" fmla="*/ 622 w 628"/>
                <a:gd name="T19" fmla="*/ 39 h 368"/>
                <a:gd name="T20" fmla="*/ 627 w 628"/>
                <a:gd name="T21" fmla="*/ 57 h 368"/>
                <a:gd name="T22" fmla="*/ 627 w 628"/>
                <a:gd name="T23" fmla="*/ 310 h 368"/>
                <a:gd name="T24" fmla="*/ 622 w 628"/>
                <a:gd name="T25" fmla="*/ 329 h 368"/>
                <a:gd name="T26" fmla="*/ 612 w 628"/>
                <a:gd name="T27" fmla="*/ 345 h 368"/>
                <a:gd name="T28" fmla="*/ 597 w 628"/>
                <a:gd name="T29" fmla="*/ 357 h 368"/>
                <a:gd name="T30" fmla="*/ 579 w 628"/>
                <a:gd name="T31" fmla="*/ 365 h 368"/>
                <a:gd name="T32" fmla="*/ 558 w 628"/>
                <a:gd name="T33" fmla="*/ 368 h 368"/>
                <a:gd name="T34" fmla="*/ 56 w 628"/>
                <a:gd name="T35" fmla="*/ 367 h 368"/>
                <a:gd name="T36" fmla="*/ 36 w 628"/>
                <a:gd name="T37" fmla="*/ 361 h 368"/>
                <a:gd name="T38" fmla="*/ 20 w 628"/>
                <a:gd name="T39" fmla="*/ 350 h 368"/>
                <a:gd name="T40" fmla="*/ 8 w 628"/>
                <a:gd name="T41" fmla="*/ 335 h 368"/>
                <a:gd name="T42" fmla="*/ 1 w 628"/>
                <a:gd name="T43" fmla="*/ 317 h 368"/>
                <a:gd name="T44" fmla="*/ 0 w 628"/>
                <a:gd name="T45" fmla="*/ 64 h 368"/>
                <a:gd name="T46" fmla="*/ 10 w 628"/>
                <a:gd name="T47" fmla="*/ 315 h 368"/>
                <a:gd name="T48" fmla="*/ 16 w 628"/>
                <a:gd name="T49" fmla="*/ 330 h 368"/>
                <a:gd name="T50" fmla="*/ 27 w 628"/>
                <a:gd name="T51" fmla="*/ 343 h 368"/>
                <a:gd name="T52" fmla="*/ 40 w 628"/>
                <a:gd name="T53" fmla="*/ 353 h 368"/>
                <a:gd name="T54" fmla="*/ 57 w 628"/>
                <a:gd name="T55" fmla="*/ 358 h 368"/>
                <a:gd name="T56" fmla="*/ 558 w 628"/>
                <a:gd name="T57" fmla="*/ 360 h 368"/>
                <a:gd name="T58" fmla="*/ 576 w 628"/>
                <a:gd name="T59" fmla="*/ 357 h 368"/>
                <a:gd name="T60" fmla="*/ 591 w 628"/>
                <a:gd name="T61" fmla="*/ 350 h 368"/>
                <a:gd name="T62" fmla="*/ 604 w 628"/>
                <a:gd name="T63" fmla="*/ 340 h 368"/>
                <a:gd name="T64" fmla="*/ 613 w 628"/>
                <a:gd name="T65" fmla="*/ 326 h 368"/>
                <a:gd name="T66" fmla="*/ 618 w 628"/>
                <a:gd name="T67" fmla="*/ 310 h 368"/>
                <a:gd name="T68" fmla="*/ 618 w 628"/>
                <a:gd name="T69" fmla="*/ 58 h 368"/>
                <a:gd name="T70" fmla="*/ 614 w 628"/>
                <a:gd name="T71" fmla="*/ 42 h 368"/>
                <a:gd name="T72" fmla="*/ 605 w 628"/>
                <a:gd name="T73" fmla="*/ 29 h 368"/>
                <a:gd name="T74" fmla="*/ 592 w 628"/>
                <a:gd name="T75" fmla="*/ 18 h 368"/>
                <a:gd name="T76" fmla="*/ 576 w 628"/>
                <a:gd name="T77" fmla="*/ 11 h 368"/>
                <a:gd name="T78" fmla="*/ 558 w 628"/>
                <a:gd name="T79" fmla="*/ 8 h 368"/>
                <a:gd name="T80" fmla="*/ 57 w 628"/>
                <a:gd name="T81" fmla="*/ 9 h 368"/>
                <a:gd name="T82" fmla="*/ 41 w 628"/>
                <a:gd name="T83" fmla="*/ 15 h 368"/>
                <a:gd name="T84" fmla="*/ 27 w 628"/>
                <a:gd name="T85" fmla="*/ 24 h 368"/>
                <a:gd name="T86" fmla="*/ 17 w 628"/>
                <a:gd name="T87" fmla="*/ 37 h 368"/>
                <a:gd name="T88" fmla="*/ 10 w 628"/>
                <a:gd name="T89" fmla="*/ 52 h 368"/>
                <a:gd name="T90" fmla="*/ 9 w 628"/>
                <a:gd name="T91" fmla="*/ 30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8" h="368">
                  <a:moveTo>
                    <a:pt x="0" y="64"/>
                  </a:moveTo>
                  <a:lnTo>
                    <a:pt x="0" y="58"/>
                  </a:lnTo>
                  <a:lnTo>
                    <a:pt x="1" y="51"/>
                  </a:lnTo>
                  <a:lnTo>
                    <a:pt x="3" y="45"/>
                  </a:lnTo>
                  <a:lnTo>
                    <a:pt x="5" y="39"/>
                  </a:lnTo>
                  <a:lnTo>
                    <a:pt x="8" y="33"/>
                  </a:lnTo>
                  <a:lnTo>
                    <a:pt x="12" y="28"/>
                  </a:lnTo>
                  <a:lnTo>
                    <a:pt x="15" y="23"/>
                  </a:lnTo>
                  <a:lnTo>
                    <a:pt x="20" y="19"/>
                  </a:lnTo>
                  <a:lnTo>
                    <a:pt x="25" y="14"/>
                  </a:lnTo>
                  <a:lnTo>
                    <a:pt x="30" y="11"/>
                  </a:lnTo>
                  <a:lnTo>
                    <a:pt x="36" y="7"/>
                  </a:lnTo>
                  <a:lnTo>
                    <a:pt x="42" y="5"/>
                  </a:lnTo>
                  <a:lnTo>
                    <a:pt x="48" y="2"/>
                  </a:lnTo>
                  <a:lnTo>
                    <a:pt x="55" y="1"/>
                  </a:lnTo>
                  <a:lnTo>
                    <a:pt x="62" y="0"/>
                  </a:lnTo>
                  <a:lnTo>
                    <a:pt x="69" y="0"/>
                  </a:lnTo>
                  <a:lnTo>
                    <a:pt x="558" y="0"/>
                  </a:lnTo>
                  <a:lnTo>
                    <a:pt x="565" y="0"/>
                  </a:lnTo>
                  <a:lnTo>
                    <a:pt x="572" y="1"/>
                  </a:lnTo>
                  <a:lnTo>
                    <a:pt x="578" y="2"/>
                  </a:lnTo>
                  <a:lnTo>
                    <a:pt x="585" y="5"/>
                  </a:lnTo>
                  <a:lnTo>
                    <a:pt x="591" y="7"/>
                  </a:lnTo>
                  <a:lnTo>
                    <a:pt x="597" y="10"/>
                  </a:lnTo>
                  <a:lnTo>
                    <a:pt x="602" y="14"/>
                  </a:lnTo>
                  <a:lnTo>
                    <a:pt x="607" y="18"/>
                  </a:lnTo>
                  <a:lnTo>
                    <a:pt x="612" y="23"/>
                  </a:lnTo>
                  <a:lnTo>
                    <a:pt x="616" y="28"/>
                  </a:lnTo>
                  <a:lnTo>
                    <a:pt x="619" y="33"/>
                  </a:lnTo>
                  <a:lnTo>
                    <a:pt x="622" y="39"/>
                  </a:lnTo>
                  <a:lnTo>
                    <a:pt x="624" y="45"/>
                  </a:lnTo>
                  <a:lnTo>
                    <a:pt x="626" y="51"/>
                  </a:lnTo>
                  <a:lnTo>
                    <a:pt x="627" y="57"/>
                  </a:lnTo>
                  <a:lnTo>
                    <a:pt x="628" y="64"/>
                  </a:lnTo>
                  <a:lnTo>
                    <a:pt x="628" y="304"/>
                  </a:lnTo>
                  <a:lnTo>
                    <a:pt x="627" y="310"/>
                  </a:lnTo>
                  <a:lnTo>
                    <a:pt x="626" y="317"/>
                  </a:lnTo>
                  <a:lnTo>
                    <a:pt x="625" y="323"/>
                  </a:lnTo>
                  <a:lnTo>
                    <a:pt x="622" y="329"/>
                  </a:lnTo>
                  <a:lnTo>
                    <a:pt x="619" y="334"/>
                  </a:lnTo>
                  <a:lnTo>
                    <a:pt x="616" y="340"/>
                  </a:lnTo>
                  <a:lnTo>
                    <a:pt x="612" y="345"/>
                  </a:lnTo>
                  <a:lnTo>
                    <a:pt x="607" y="349"/>
                  </a:lnTo>
                  <a:lnTo>
                    <a:pt x="602" y="353"/>
                  </a:lnTo>
                  <a:lnTo>
                    <a:pt x="597" y="357"/>
                  </a:lnTo>
                  <a:lnTo>
                    <a:pt x="591" y="360"/>
                  </a:lnTo>
                  <a:lnTo>
                    <a:pt x="585" y="363"/>
                  </a:lnTo>
                  <a:lnTo>
                    <a:pt x="579" y="365"/>
                  </a:lnTo>
                  <a:lnTo>
                    <a:pt x="572" y="367"/>
                  </a:lnTo>
                  <a:lnTo>
                    <a:pt x="565" y="368"/>
                  </a:lnTo>
                  <a:lnTo>
                    <a:pt x="558" y="368"/>
                  </a:lnTo>
                  <a:lnTo>
                    <a:pt x="69" y="368"/>
                  </a:lnTo>
                  <a:lnTo>
                    <a:pt x="63" y="368"/>
                  </a:lnTo>
                  <a:lnTo>
                    <a:pt x="56" y="367"/>
                  </a:lnTo>
                  <a:lnTo>
                    <a:pt x="49" y="365"/>
                  </a:lnTo>
                  <a:lnTo>
                    <a:pt x="43" y="363"/>
                  </a:lnTo>
                  <a:lnTo>
                    <a:pt x="36" y="361"/>
                  </a:lnTo>
                  <a:lnTo>
                    <a:pt x="31" y="357"/>
                  </a:lnTo>
                  <a:lnTo>
                    <a:pt x="25" y="354"/>
                  </a:lnTo>
                  <a:lnTo>
                    <a:pt x="20" y="350"/>
                  </a:lnTo>
                  <a:lnTo>
                    <a:pt x="16" y="345"/>
                  </a:lnTo>
                  <a:lnTo>
                    <a:pt x="12" y="340"/>
                  </a:lnTo>
                  <a:lnTo>
                    <a:pt x="8" y="335"/>
                  </a:lnTo>
                  <a:lnTo>
                    <a:pt x="5" y="329"/>
                  </a:lnTo>
                  <a:lnTo>
                    <a:pt x="3" y="323"/>
                  </a:lnTo>
                  <a:lnTo>
                    <a:pt x="1" y="317"/>
                  </a:lnTo>
                  <a:lnTo>
                    <a:pt x="0" y="311"/>
                  </a:lnTo>
                  <a:lnTo>
                    <a:pt x="0" y="304"/>
                  </a:lnTo>
                  <a:lnTo>
                    <a:pt x="0" y="64"/>
                  </a:lnTo>
                  <a:close/>
                  <a:moveTo>
                    <a:pt x="9" y="304"/>
                  </a:moveTo>
                  <a:lnTo>
                    <a:pt x="9" y="309"/>
                  </a:lnTo>
                  <a:lnTo>
                    <a:pt x="10" y="315"/>
                  </a:lnTo>
                  <a:lnTo>
                    <a:pt x="12" y="320"/>
                  </a:lnTo>
                  <a:lnTo>
                    <a:pt x="14" y="325"/>
                  </a:lnTo>
                  <a:lnTo>
                    <a:pt x="16" y="330"/>
                  </a:lnTo>
                  <a:lnTo>
                    <a:pt x="19" y="335"/>
                  </a:lnTo>
                  <a:lnTo>
                    <a:pt x="23" y="339"/>
                  </a:lnTo>
                  <a:lnTo>
                    <a:pt x="27" y="343"/>
                  </a:lnTo>
                  <a:lnTo>
                    <a:pt x="31" y="347"/>
                  </a:lnTo>
                  <a:lnTo>
                    <a:pt x="36" y="350"/>
                  </a:lnTo>
                  <a:lnTo>
                    <a:pt x="40" y="353"/>
                  </a:lnTo>
                  <a:lnTo>
                    <a:pt x="46" y="355"/>
                  </a:lnTo>
                  <a:lnTo>
                    <a:pt x="51" y="357"/>
                  </a:lnTo>
                  <a:lnTo>
                    <a:pt x="57" y="358"/>
                  </a:lnTo>
                  <a:lnTo>
                    <a:pt x="63" y="359"/>
                  </a:lnTo>
                  <a:lnTo>
                    <a:pt x="69" y="360"/>
                  </a:lnTo>
                  <a:lnTo>
                    <a:pt x="558" y="360"/>
                  </a:lnTo>
                  <a:lnTo>
                    <a:pt x="564" y="359"/>
                  </a:lnTo>
                  <a:lnTo>
                    <a:pt x="570" y="359"/>
                  </a:lnTo>
                  <a:lnTo>
                    <a:pt x="576" y="357"/>
                  </a:lnTo>
                  <a:lnTo>
                    <a:pt x="581" y="355"/>
                  </a:lnTo>
                  <a:lnTo>
                    <a:pt x="586" y="353"/>
                  </a:lnTo>
                  <a:lnTo>
                    <a:pt x="591" y="350"/>
                  </a:lnTo>
                  <a:lnTo>
                    <a:pt x="596" y="347"/>
                  </a:lnTo>
                  <a:lnTo>
                    <a:pt x="600" y="343"/>
                  </a:lnTo>
                  <a:lnTo>
                    <a:pt x="604" y="340"/>
                  </a:lnTo>
                  <a:lnTo>
                    <a:pt x="608" y="335"/>
                  </a:lnTo>
                  <a:lnTo>
                    <a:pt x="611" y="331"/>
                  </a:lnTo>
                  <a:lnTo>
                    <a:pt x="613" y="326"/>
                  </a:lnTo>
                  <a:lnTo>
                    <a:pt x="615" y="321"/>
                  </a:lnTo>
                  <a:lnTo>
                    <a:pt x="617" y="315"/>
                  </a:lnTo>
                  <a:lnTo>
                    <a:pt x="618" y="310"/>
                  </a:lnTo>
                  <a:lnTo>
                    <a:pt x="618" y="304"/>
                  </a:lnTo>
                  <a:lnTo>
                    <a:pt x="618" y="64"/>
                  </a:lnTo>
                  <a:lnTo>
                    <a:pt x="618" y="58"/>
                  </a:lnTo>
                  <a:lnTo>
                    <a:pt x="617" y="53"/>
                  </a:lnTo>
                  <a:lnTo>
                    <a:pt x="616" y="48"/>
                  </a:lnTo>
                  <a:lnTo>
                    <a:pt x="614" y="42"/>
                  </a:lnTo>
                  <a:lnTo>
                    <a:pt x="611" y="38"/>
                  </a:lnTo>
                  <a:lnTo>
                    <a:pt x="608" y="33"/>
                  </a:lnTo>
                  <a:lnTo>
                    <a:pt x="605" y="29"/>
                  </a:lnTo>
                  <a:lnTo>
                    <a:pt x="601" y="25"/>
                  </a:lnTo>
                  <a:lnTo>
                    <a:pt x="596" y="21"/>
                  </a:lnTo>
                  <a:lnTo>
                    <a:pt x="592" y="18"/>
                  </a:lnTo>
                  <a:lnTo>
                    <a:pt x="587" y="15"/>
                  </a:lnTo>
                  <a:lnTo>
                    <a:pt x="582" y="13"/>
                  </a:lnTo>
                  <a:lnTo>
                    <a:pt x="576" y="11"/>
                  </a:lnTo>
                  <a:lnTo>
                    <a:pt x="570" y="9"/>
                  </a:lnTo>
                  <a:lnTo>
                    <a:pt x="564" y="9"/>
                  </a:lnTo>
                  <a:lnTo>
                    <a:pt x="558" y="8"/>
                  </a:lnTo>
                  <a:lnTo>
                    <a:pt x="70" y="8"/>
                  </a:lnTo>
                  <a:lnTo>
                    <a:pt x="63" y="8"/>
                  </a:lnTo>
                  <a:lnTo>
                    <a:pt x="57" y="9"/>
                  </a:lnTo>
                  <a:lnTo>
                    <a:pt x="52" y="11"/>
                  </a:lnTo>
                  <a:lnTo>
                    <a:pt x="46" y="12"/>
                  </a:lnTo>
                  <a:lnTo>
                    <a:pt x="41" y="15"/>
                  </a:lnTo>
                  <a:lnTo>
                    <a:pt x="36" y="18"/>
                  </a:lnTo>
                  <a:lnTo>
                    <a:pt x="31" y="21"/>
                  </a:lnTo>
                  <a:lnTo>
                    <a:pt x="27" y="24"/>
                  </a:lnTo>
                  <a:lnTo>
                    <a:pt x="23" y="28"/>
                  </a:lnTo>
                  <a:lnTo>
                    <a:pt x="20" y="33"/>
                  </a:lnTo>
                  <a:lnTo>
                    <a:pt x="17" y="37"/>
                  </a:lnTo>
                  <a:lnTo>
                    <a:pt x="14" y="42"/>
                  </a:lnTo>
                  <a:lnTo>
                    <a:pt x="12" y="47"/>
                  </a:lnTo>
                  <a:lnTo>
                    <a:pt x="10" y="52"/>
                  </a:lnTo>
                  <a:lnTo>
                    <a:pt x="9" y="58"/>
                  </a:lnTo>
                  <a:lnTo>
                    <a:pt x="9" y="64"/>
                  </a:lnTo>
                  <a:lnTo>
                    <a:pt x="9" y="30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4" name="Rectangle 22"/>
            <p:cNvSpPr>
              <a:spLocks noChangeArrowheads="1"/>
            </p:cNvSpPr>
            <p:nvPr/>
          </p:nvSpPr>
          <p:spPr bwMode="auto">
            <a:xfrm>
              <a:off x="6929" y="4213"/>
              <a:ext cx="4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【消費・使用】</a:t>
              </a:r>
              <a:endParaRPr lang="ja-JP" altLang="ja-JP" sz="1900"/>
            </a:p>
          </p:txBody>
        </p:sp>
        <p:sp>
          <p:nvSpPr>
            <p:cNvPr id="2055" name="Rectangle 23"/>
            <p:cNvSpPr>
              <a:spLocks noChangeArrowheads="1"/>
            </p:cNvSpPr>
            <p:nvPr/>
          </p:nvSpPr>
          <p:spPr bwMode="auto">
            <a:xfrm>
              <a:off x="7388" y="4204"/>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64" name="Rectangle 27"/>
            <p:cNvSpPr>
              <a:spLocks noChangeArrowheads="1"/>
            </p:cNvSpPr>
            <p:nvPr/>
          </p:nvSpPr>
          <p:spPr bwMode="auto">
            <a:xfrm>
              <a:off x="6998" y="428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en-US" sz="700" dirty="0" smtClean="0">
                  <a:solidFill>
                    <a:srgbClr val="000000"/>
                  </a:solidFill>
                  <a:latin typeface="ＭＳ 明朝" pitchFamily="17" charset="-128"/>
                  <a:ea typeface="ＭＳ 明朝" pitchFamily="17" charset="-128"/>
                </a:rPr>
                <a:t>長期間</a:t>
              </a:r>
              <a:r>
                <a:rPr lang="ja-JP" altLang="ja-JP" sz="700" dirty="0" smtClean="0">
                  <a:solidFill>
                    <a:srgbClr val="000000"/>
                  </a:solidFill>
                  <a:latin typeface="ＭＳ 明朝" pitchFamily="17" charset="-128"/>
                  <a:ea typeface="ＭＳ 明朝" pitchFamily="17" charset="-128"/>
                </a:rPr>
                <a:t>使用</a:t>
              </a:r>
              <a:endParaRPr lang="ja-JP" altLang="ja-JP" sz="1900" dirty="0"/>
            </a:p>
          </p:txBody>
        </p:sp>
        <p:sp>
          <p:nvSpPr>
            <p:cNvPr id="2065" name="Rectangle 28"/>
            <p:cNvSpPr>
              <a:spLocks noChangeArrowheads="1"/>
            </p:cNvSpPr>
            <p:nvPr/>
          </p:nvSpPr>
          <p:spPr bwMode="auto">
            <a:xfrm>
              <a:off x="7300" y="428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67" name="Rectangle 30"/>
            <p:cNvSpPr>
              <a:spLocks noChangeArrowheads="1"/>
            </p:cNvSpPr>
            <p:nvPr/>
          </p:nvSpPr>
          <p:spPr bwMode="auto">
            <a:xfrm>
              <a:off x="6990" y="4347"/>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シェアリング</a:t>
              </a:r>
              <a:endParaRPr lang="ja-JP" altLang="ja-JP" sz="1900" dirty="0"/>
            </a:p>
          </p:txBody>
        </p:sp>
        <p:sp>
          <p:nvSpPr>
            <p:cNvPr id="2068" name="Rectangle 31"/>
            <p:cNvSpPr>
              <a:spLocks noChangeArrowheads="1"/>
            </p:cNvSpPr>
            <p:nvPr/>
          </p:nvSpPr>
          <p:spPr bwMode="auto">
            <a:xfrm>
              <a:off x="7328" y="4351"/>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70" name="Rectangle 33"/>
            <p:cNvSpPr>
              <a:spLocks noChangeArrowheads="1"/>
            </p:cNvSpPr>
            <p:nvPr/>
          </p:nvSpPr>
          <p:spPr bwMode="auto">
            <a:xfrm>
              <a:off x="6920" y="4425"/>
              <a:ext cx="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 </a:t>
              </a:r>
              <a:endParaRPr lang="ja-JP" altLang="ja-JP" sz="1900"/>
            </a:p>
          </p:txBody>
        </p:sp>
        <p:sp>
          <p:nvSpPr>
            <p:cNvPr id="2071" name="Rectangle 34"/>
            <p:cNvSpPr>
              <a:spLocks noChangeArrowheads="1"/>
            </p:cNvSpPr>
            <p:nvPr/>
          </p:nvSpPr>
          <p:spPr bwMode="auto">
            <a:xfrm>
              <a:off x="6976" y="4432"/>
              <a:ext cx="40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ﾘｻｲｸﾙ製品の購入</a:t>
              </a:r>
              <a:endParaRPr lang="ja-JP" altLang="ja-JP" sz="1900" dirty="0"/>
            </a:p>
          </p:txBody>
        </p:sp>
        <p:sp>
          <p:nvSpPr>
            <p:cNvPr id="2072" name="Rectangle 35"/>
            <p:cNvSpPr>
              <a:spLocks noChangeArrowheads="1"/>
            </p:cNvSpPr>
            <p:nvPr/>
          </p:nvSpPr>
          <p:spPr bwMode="auto">
            <a:xfrm>
              <a:off x="7398" y="441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73" name="Freeform 36"/>
            <p:cNvSpPr>
              <a:spLocks/>
            </p:cNvSpPr>
            <p:nvPr/>
          </p:nvSpPr>
          <p:spPr bwMode="auto">
            <a:xfrm>
              <a:off x="7601" y="5346"/>
              <a:ext cx="552" cy="351"/>
            </a:xfrm>
            <a:custGeom>
              <a:avLst/>
              <a:gdLst>
                <a:gd name="T0" fmla="*/ 0 w 7850"/>
                <a:gd name="T1" fmla="*/ 900 h 5400"/>
                <a:gd name="T2" fmla="*/ 900 w 7850"/>
                <a:gd name="T3" fmla="*/ 0 h 5400"/>
                <a:gd name="T4" fmla="*/ 6950 w 7850"/>
                <a:gd name="T5" fmla="*/ 0 h 5400"/>
                <a:gd name="T6" fmla="*/ 7850 w 7850"/>
                <a:gd name="T7" fmla="*/ 900 h 5400"/>
                <a:gd name="T8" fmla="*/ 7850 w 7850"/>
                <a:gd name="T9" fmla="*/ 4500 h 5400"/>
                <a:gd name="T10" fmla="*/ 6950 w 7850"/>
                <a:gd name="T11" fmla="*/ 5400 h 5400"/>
                <a:gd name="T12" fmla="*/ 900 w 7850"/>
                <a:gd name="T13" fmla="*/ 5400 h 5400"/>
                <a:gd name="T14" fmla="*/ 0 w 7850"/>
                <a:gd name="T15" fmla="*/ 4500 h 5400"/>
                <a:gd name="T16" fmla="*/ 0 w 7850"/>
                <a:gd name="T17" fmla="*/ 90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0" h="5400">
                  <a:moveTo>
                    <a:pt x="0" y="900"/>
                  </a:moveTo>
                  <a:cubicBezTo>
                    <a:pt x="0" y="403"/>
                    <a:pt x="403" y="0"/>
                    <a:pt x="900" y="0"/>
                  </a:cubicBezTo>
                  <a:lnTo>
                    <a:pt x="6950" y="0"/>
                  </a:lnTo>
                  <a:cubicBezTo>
                    <a:pt x="7447" y="0"/>
                    <a:pt x="7850" y="403"/>
                    <a:pt x="7850" y="900"/>
                  </a:cubicBezTo>
                  <a:lnTo>
                    <a:pt x="7850" y="4500"/>
                  </a:lnTo>
                  <a:cubicBezTo>
                    <a:pt x="7850" y="4997"/>
                    <a:pt x="7447" y="5400"/>
                    <a:pt x="6950" y="5400"/>
                  </a:cubicBezTo>
                  <a:lnTo>
                    <a:pt x="900" y="5400"/>
                  </a:lnTo>
                  <a:cubicBezTo>
                    <a:pt x="403" y="5400"/>
                    <a:pt x="0" y="4997"/>
                    <a:pt x="0" y="4500"/>
                  </a:cubicBezTo>
                  <a:lnTo>
                    <a:pt x="0" y="9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4" name="Freeform 37"/>
            <p:cNvSpPr>
              <a:spLocks noEditPoints="1"/>
            </p:cNvSpPr>
            <p:nvPr/>
          </p:nvSpPr>
          <p:spPr bwMode="auto">
            <a:xfrm>
              <a:off x="7597" y="5342"/>
              <a:ext cx="561" cy="359"/>
            </a:xfrm>
            <a:custGeom>
              <a:avLst/>
              <a:gdLst>
                <a:gd name="T0" fmla="*/ 1 w 561"/>
                <a:gd name="T1" fmla="*/ 50 h 359"/>
                <a:gd name="T2" fmla="*/ 8 w 561"/>
                <a:gd name="T3" fmla="*/ 33 h 359"/>
                <a:gd name="T4" fmla="*/ 19 w 561"/>
                <a:gd name="T5" fmla="*/ 18 h 359"/>
                <a:gd name="T6" fmla="*/ 35 w 561"/>
                <a:gd name="T7" fmla="*/ 8 h 359"/>
                <a:gd name="T8" fmla="*/ 54 w 561"/>
                <a:gd name="T9" fmla="*/ 1 h 359"/>
                <a:gd name="T10" fmla="*/ 493 w 561"/>
                <a:gd name="T11" fmla="*/ 0 h 359"/>
                <a:gd name="T12" fmla="*/ 513 w 561"/>
                <a:gd name="T13" fmla="*/ 3 h 359"/>
                <a:gd name="T14" fmla="*/ 531 w 561"/>
                <a:gd name="T15" fmla="*/ 11 h 359"/>
                <a:gd name="T16" fmla="*/ 545 w 561"/>
                <a:gd name="T17" fmla="*/ 23 h 359"/>
                <a:gd name="T18" fmla="*/ 555 w 561"/>
                <a:gd name="T19" fmla="*/ 38 h 359"/>
                <a:gd name="T20" fmla="*/ 560 w 561"/>
                <a:gd name="T21" fmla="*/ 56 h 359"/>
                <a:gd name="T22" fmla="*/ 560 w 561"/>
                <a:gd name="T23" fmla="*/ 303 h 359"/>
                <a:gd name="T24" fmla="*/ 556 w 561"/>
                <a:gd name="T25" fmla="*/ 321 h 359"/>
                <a:gd name="T26" fmla="*/ 545 w 561"/>
                <a:gd name="T27" fmla="*/ 336 h 359"/>
                <a:gd name="T28" fmla="*/ 531 w 561"/>
                <a:gd name="T29" fmla="*/ 348 h 359"/>
                <a:gd name="T30" fmla="*/ 513 w 561"/>
                <a:gd name="T31" fmla="*/ 356 h 359"/>
                <a:gd name="T32" fmla="*/ 493 w 561"/>
                <a:gd name="T33" fmla="*/ 359 h 359"/>
                <a:gd name="T34" fmla="*/ 54 w 561"/>
                <a:gd name="T35" fmla="*/ 358 h 359"/>
                <a:gd name="T36" fmla="*/ 35 w 561"/>
                <a:gd name="T37" fmla="*/ 352 h 359"/>
                <a:gd name="T38" fmla="*/ 20 w 561"/>
                <a:gd name="T39" fmla="*/ 341 h 359"/>
                <a:gd name="T40" fmla="*/ 8 w 561"/>
                <a:gd name="T41" fmla="*/ 326 h 359"/>
                <a:gd name="T42" fmla="*/ 1 w 561"/>
                <a:gd name="T43" fmla="*/ 309 h 359"/>
                <a:gd name="T44" fmla="*/ 0 w 561"/>
                <a:gd name="T45" fmla="*/ 63 h 359"/>
                <a:gd name="T46" fmla="*/ 10 w 561"/>
                <a:gd name="T47" fmla="*/ 307 h 359"/>
                <a:gd name="T48" fmla="*/ 16 w 561"/>
                <a:gd name="T49" fmla="*/ 322 h 359"/>
                <a:gd name="T50" fmla="*/ 26 w 561"/>
                <a:gd name="T51" fmla="*/ 334 h 359"/>
                <a:gd name="T52" fmla="*/ 40 w 561"/>
                <a:gd name="T53" fmla="*/ 344 h 359"/>
                <a:gd name="T54" fmla="*/ 56 w 561"/>
                <a:gd name="T55" fmla="*/ 349 h 359"/>
                <a:gd name="T56" fmla="*/ 493 w 561"/>
                <a:gd name="T57" fmla="*/ 350 h 359"/>
                <a:gd name="T58" fmla="*/ 510 w 561"/>
                <a:gd name="T59" fmla="*/ 348 h 359"/>
                <a:gd name="T60" fmla="*/ 525 w 561"/>
                <a:gd name="T61" fmla="*/ 341 h 359"/>
                <a:gd name="T62" fmla="*/ 538 w 561"/>
                <a:gd name="T63" fmla="*/ 331 h 359"/>
                <a:gd name="T64" fmla="*/ 547 w 561"/>
                <a:gd name="T65" fmla="*/ 318 h 359"/>
                <a:gd name="T66" fmla="*/ 551 w 561"/>
                <a:gd name="T67" fmla="*/ 302 h 359"/>
                <a:gd name="T68" fmla="*/ 551 w 561"/>
                <a:gd name="T69" fmla="*/ 57 h 359"/>
                <a:gd name="T70" fmla="*/ 547 w 561"/>
                <a:gd name="T71" fmla="*/ 42 h 359"/>
                <a:gd name="T72" fmla="*/ 538 w 561"/>
                <a:gd name="T73" fmla="*/ 28 h 359"/>
                <a:gd name="T74" fmla="*/ 526 w 561"/>
                <a:gd name="T75" fmla="*/ 18 h 359"/>
                <a:gd name="T76" fmla="*/ 511 w 561"/>
                <a:gd name="T77" fmla="*/ 11 h 359"/>
                <a:gd name="T78" fmla="*/ 493 w 561"/>
                <a:gd name="T79" fmla="*/ 9 h 359"/>
                <a:gd name="T80" fmla="*/ 56 w 561"/>
                <a:gd name="T81" fmla="*/ 10 h 359"/>
                <a:gd name="T82" fmla="*/ 40 w 561"/>
                <a:gd name="T83" fmla="*/ 15 h 359"/>
                <a:gd name="T84" fmla="*/ 26 w 561"/>
                <a:gd name="T85" fmla="*/ 24 h 359"/>
                <a:gd name="T86" fmla="*/ 16 w 561"/>
                <a:gd name="T87" fmla="*/ 37 h 359"/>
                <a:gd name="T88" fmla="*/ 10 w 561"/>
                <a:gd name="T89" fmla="*/ 52 h 359"/>
                <a:gd name="T90" fmla="*/ 9 w 561"/>
                <a:gd name="T91"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1" h="359">
                  <a:moveTo>
                    <a:pt x="0" y="63"/>
                  </a:moveTo>
                  <a:lnTo>
                    <a:pt x="0" y="57"/>
                  </a:lnTo>
                  <a:lnTo>
                    <a:pt x="1" y="50"/>
                  </a:lnTo>
                  <a:lnTo>
                    <a:pt x="3" y="44"/>
                  </a:lnTo>
                  <a:lnTo>
                    <a:pt x="5" y="38"/>
                  </a:lnTo>
                  <a:lnTo>
                    <a:pt x="8" y="33"/>
                  </a:lnTo>
                  <a:lnTo>
                    <a:pt x="11" y="28"/>
                  </a:lnTo>
                  <a:lnTo>
                    <a:pt x="15" y="23"/>
                  </a:lnTo>
                  <a:lnTo>
                    <a:pt x="19" y="18"/>
                  </a:lnTo>
                  <a:lnTo>
                    <a:pt x="24" y="14"/>
                  </a:lnTo>
                  <a:lnTo>
                    <a:pt x="30" y="11"/>
                  </a:lnTo>
                  <a:lnTo>
                    <a:pt x="35" y="8"/>
                  </a:lnTo>
                  <a:lnTo>
                    <a:pt x="41" y="5"/>
                  </a:lnTo>
                  <a:lnTo>
                    <a:pt x="47" y="3"/>
                  </a:lnTo>
                  <a:lnTo>
                    <a:pt x="54" y="1"/>
                  </a:lnTo>
                  <a:lnTo>
                    <a:pt x="61" y="0"/>
                  </a:lnTo>
                  <a:lnTo>
                    <a:pt x="68" y="0"/>
                  </a:lnTo>
                  <a:lnTo>
                    <a:pt x="493" y="0"/>
                  </a:lnTo>
                  <a:lnTo>
                    <a:pt x="500" y="0"/>
                  </a:lnTo>
                  <a:lnTo>
                    <a:pt x="506" y="1"/>
                  </a:lnTo>
                  <a:lnTo>
                    <a:pt x="513" y="3"/>
                  </a:lnTo>
                  <a:lnTo>
                    <a:pt x="519" y="5"/>
                  </a:lnTo>
                  <a:lnTo>
                    <a:pt x="525" y="7"/>
                  </a:lnTo>
                  <a:lnTo>
                    <a:pt x="531" y="11"/>
                  </a:lnTo>
                  <a:lnTo>
                    <a:pt x="536" y="14"/>
                  </a:lnTo>
                  <a:lnTo>
                    <a:pt x="541" y="18"/>
                  </a:lnTo>
                  <a:lnTo>
                    <a:pt x="545" y="23"/>
                  </a:lnTo>
                  <a:lnTo>
                    <a:pt x="549" y="27"/>
                  </a:lnTo>
                  <a:lnTo>
                    <a:pt x="552" y="33"/>
                  </a:lnTo>
                  <a:lnTo>
                    <a:pt x="555" y="38"/>
                  </a:lnTo>
                  <a:lnTo>
                    <a:pt x="558" y="44"/>
                  </a:lnTo>
                  <a:lnTo>
                    <a:pt x="559" y="50"/>
                  </a:lnTo>
                  <a:lnTo>
                    <a:pt x="560" y="56"/>
                  </a:lnTo>
                  <a:lnTo>
                    <a:pt x="561" y="62"/>
                  </a:lnTo>
                  <a:lnTo>
                    <a:pt x="561" y="296"/>
                  </a:lnTo>
                  <a:lnTo>
                    <a:pt x="560" y="303"/>
                  </a:lnTo>
                  <a:lnTo>
                    <a:pt x="560" y="309"/>
                  </a:lnTo>
                  <a:lnTo>
                    <a:pt x="558" y="315"/>
                  </a:lnTo>
                  <a:lnTo>
                    <a:pt x="556" y="321"/>
                  </a:lnTo>
                  <a:lnTo>
                    <a:pt x="553" y="326"/>
                  </a:lnTo>
                  <a:lnTo>
                    <a:pt x="549" y="331"/>
                  </a:lnTo>
                  <a:lnTo>
                    <a:pt x="545" y="336"/>
                  </a:lnTo>
                  <a:lnTo>
                    <a:pt x="541" y="341"/>
                  </a:lnTo>
                  <a:lnTo>
                    <a:pt x="536" y="345"/>
                  </a:lnTo>
                  <a:lnTo>
                    <a:pt x="531" y="348"/>
                  </a:lnTo>
                  <a:lnTo>
                    <a:pt x="525" y="351"/>
                  </a:lnTo>
                  <a:lnTo>
                    <a:pt x="520" y="354"/>
                  </a:lnTo>
                  <a:lnTo>
                    <a:pt x="513" y="356"/>
                  </a:lnTo>
                  <a:lnTo>
                    <a:pt x="507" y="358"/>
                  </a:lnTo>
                  <a:lnTo>
                    <a:pt x="500" y="359"/>
                  </a:lnTo>
                  <a:lnTo>
                    <a:pt x="493" y="359"/>
                  </a:lnTo>
                  <a:lnTo>
                    <a:pt x="68" y="359"/>
                  </a:lnTo>
                  <a:lnTo>
                    <a:pt x="61" y="359"/>
                  </a:lnTo>
                  <a:lnTo>
                    <a:pt x="54" y="358"/>
                  </a:lnTo>
                  <a:lnTo>
                    <a:pt x="48" y="356"/>
                  </a:lnTo>
                  <a:lnTo>
                    <a:pt x="42" y="354"/>
                  </a:lnTo>
                  <a:lnTo>
                    <a:pt x="35" y="352"/>
                  </a:lnTo>
                  <a:lnTo>
                    <a:pt x="30" y="348"/>
                  </a:lnTo>
                  <a:lnTo>
                    <a:pt x="25" y="345"/>
                  </a:lnTo>
                  <a:lnTo>
                    <a:pt x="20" y="341"/>
                  </a:lnTo>
                  <a:lnTo>
                    <a:pt x="15" y="336"/>
                  </a:lnTo>
                  <a:lnTo>
                    <a:pt x="11" y="331"/>
                  </a:lnTo>
                  <a:lnTo>
                    <a:pt x="8" y="326"/>
                  </a:lnTo>
                  <a:lnTo>
                    <a:pt x="5" y="321"/>
                  </a:lnTo>
                  <a:lnTo>
                    <a:pt x="3" y="315"/>
                  </a:lnTo>
                  <a:lnTo>
                    <a:pt x="1" y="309"/>
                  </a:lnTo>
                  <a:lnTo>
                    <a:pt x="0" y="303"/>
                  </a:lnTo>
                  <a:lnTo>
                    <a:pt x="0" y="297"/>
                  </a:lnTo>
                  <a:lnTo>
                    <a:pt x="0" y="63"/>
                  </a:lnTo>
                  <a:close/>
                  <a:moveTo>
                    <a:pt x="9" y="296"/>
                  </a:moveTo>
                  <a:lnTo>
                    <a:pt x="9" y="302"/>
                  </a:lnTo>
                  <a:lnTo>
                    <a:pt x="10" y="307"/>
                  </a:lnTo>
                  <a:lnTo>
                    <a:pt x="12" y="312"/>
                  </a:lnTo>
                  <a:lnTo>
                    <a:pt x="14" y="317"/>
                  </a:lnTo>
                  <a:lnTo>
                    <a:pt x="16" y="322"/>
                  </a:lnTo>
                  <a:lnTo>
                    <a:pt x="19" y="326"/>
                  </a:lnTo>
                  <a:lnTo>
                    <a:pt x="22" y="331"/>
                  </a:lnTo>
                  <a:lnTo>
                    <a:pt x="26" y="334"/>
                  </a:lnTo>
                  <a:lnTo>
                    <a:pt x="30" y="338"/>
                  </a:lnTo>
                  <a:lnTo>
                    <a:pt x="35" y="341"/>
                  </a:lnTo>
                  <a:lnTo>
                    <a:pt x="40" y="344"/>
                  </a:lnTo>
                  <a:lnTo>
                    <a:pt x="45" y="346"/>
                  </a:lnTo>
                  <a:lnTo>
                    <a:pt x="50" y="348"/>
                  </a:lnTo>
                  <a:lnTo>
                    <a:pt x="56" y="349"/>
                  </a:lnTo>
                  <a:lnTo>
                    <a:pt x="61" y="350"/>
                  </a:lnTo>
                  <a:lnTo>
                    <a:pt x="68" y="350"/>
                  </a:lnTo>
                  <a:lnTo>
                    <a:pt x="493" y="350"/>
                  </a:lnTo>
                  <a:lnTo>
                    <a:pt x="499" y="350"/>
                  </a:lnTo>
                  <a:lnTo>
                    <a:pt x="505" y="349"/>
                  </a:lnTo>
                  <a:lnTo>
                    <a:pt x="510" y="348"/>
                  </a:lnTo>
                  <a:lnTo>
                    <a:pt x="516" y="346"/>
                  </a:lnTo>
                  <a:lnTo>
                    <a:pt x="521" y="344"/>
                  </a:lnTo>
                  <a:lnTo>
                    <a:pt x="525" y="341"/>
                  </a:lnTo>
                  <a:lnTo>
                    <a:pt x="530" y="338"/>
                  </a:lnTo>
                  <a:lnTo>
                    <a:pt x="534" y="335"/>
                  </a:lnTo>
                  <a:lnTo>
                    <a:pt x="538" y="331"/>
                  </a:lnTo>
                  <a:lnTo>
                    <a:pt x="541" y="327"/>
                  </a:lnTo>
                  <a:lnTo>
                    <a:pt x="544" y="322"/>
                  </a:lnTo>
                  <a:lnTo>
                    <a:pt x="547" y="318"/>
                  </a:lnTo>
                  <a:lnTo>
                    <a:pt x="549" y="312"/>
                  </a:lnTo>
                  <a:lnTo>
                    <a:pt x="550" y="307"/>
                  </a:lnTo>
                  <a:lnTo>
                    <a:pt x="551" y="302"/>
                  </a:lnTo>
                  <a:lnTo>
                    <a:pt x="552" y="296"/>
                  </a:lnTo>
                  <a:lnTo>
                    <a:pt x="552" y="63"/>
                  </a:lnTo>
                  <a:lnTo>
                    <a:pt x="551" y="57"/>
                  </a:lnTo>
                  <a:lnTo>
                    <a:pt x="550" y="52"/>
                  </a:lnTo>
                  <a:lnTo>
                    <a:pt x="549" y="47"/>
                  </a:lnTo>
                  <a:lnTo>
                    <a:pt x="547" y="42"/>
                  </a:lnTo>
                  <a:lnTo>
                    <a:pt x="544" y="37"/>
                  </a:lnTo>
                  <a:lnTo>
                    <a:pt x="542" y="33"/>
                  </a:lnTo>
                  <a:lnTo>
                    <a:pt x="538" y="28"/>
                  </a:lnTo>
                  <a:lnTo>
                    <a:pt x="534" y="25"/>
                  </a:lnTo>
                  <a:lnTo>
                    <a:pt x="530" y="21"/>
                  </a:lnTo>
                  <a:lnTo>
                    <a:pt x="526" y="18"/>
                  </a:lnTo>
                  <a:lnTo>
                    <a:pt x="521" y="15"/>
                  </a:lnTo>
                  <a:lnTo>
                    <a:pt x="516" y="13"/>
                  </a:lnTo>
                  <a:lnTo>
                    <a:pt x="511" y="11"/>
                  </a:lnTo>
                  <a:lnTo>
                    <a:pt x="505" y="10"/>
                  </a:lnTo>
                  <a:lnTo>
                    <a:pt x="499" y="9"/>
                  </a:lnTo>
                  <a:lnTo>
                    <a:pt x="493" y="9"/>
                  </a:lnTo>
                  <a:lnTo>
                    <a:pt x="68" y="9"/>
                  </a:lnTo>
                  <a:lnTo>
                    <a:pt x="62" y="9"/>
                  </a:lnTo>
                  <a:lnTo>
                    <a:pt x="56" y="10"/>
                  </a:lnTo>
                  <a:lnTo>
                    <a:pt x="51" y="11"/>
                  </a:lnTo>
                  <a:lnTo>
                    <a:pt x="45" y="13"/>
                  </a:lnTo>
                  <a:lnTo>
                    <a:pt x="40" y="15"/>
                  </a:lnTo>
                  <a:lnTo>
                    <a:pt x="35" y="18"/>
                  </a:lnTo>
                  <a:lnTo>
                    <a:pt x="31" y="21"/>
                  </a:lnTo>
                  <a:lnTo>
                    <a:pt x="26" y="24"/>
                  </a:lnTo>
                  <a:lnTo>
                    <a:pt x="23" y="28"/>
                  </a:lnTo>
                  <a:lnTo>
                    <a:pt x="19" y="32"/>
                  </a:lnTo>
                  <a:lnTo>
                    <a:pt x="16" y="37"/>
                  </a:lnTo>
                  <a:lnTo>
                    <a:pt x="14" y="41"/>
                  </a:lnTo>
                  <a:lnTo>
                    <a:pt x="12" y="46"/>
                  </a:lnTo>
                  <a:lnTo>
                    <a:pt x="10" y="52"/>
                  </a:lnTo>
                  <a:lnTo>
                    <a:pt x="9" y="57"/>
                  </a:lnTo>
                  <a:lnTo>
                    <a:pt x="9" y="63"/>
                  </a:lnTo>
                  <a:lnTo>
                    <a:pt x="9" y="29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5" name="Rectangle 38"/>
            <p:cNvSpPr>
              <a:spLocks noChangeArrowheads="1"/>
            </p:cNvSpPr>
            <p:nvPr/>
          </p:nvSpPr>
          <p:spPr bwMode="auto">
            <a:xfrm>
              <a:off x="7648" y="5389"/>
              <a:ext cx="4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【リサイクル】</a:t>
              </a:r>
              <a:endParaRPr lang="ja-JP" altLang="ja-JP" sz="1900"/>
            </a:p>
          </p:txBody>
        </p:sp>
        <p:sp>
          <p:nvSpPr>
            <p:cNvPr id="2076" name="Rectangle 39"/>
            <p:cNvSpPr>
              <a:spLocks noChangeArrowheads="1"/>
            </p:cNvSpPr>
            <p:nvPr/>
          </p:nvSpPr>
          <p:spPr bwMode="auto">
            <a:xfrm>
              <a:off x="8107" y="5380"/>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78" name="Rectangle 41"/>
            <p:cNvSpPr>
              <a:spLocks noChangeArrowheads="1"/>
            </p:cNvSpPr>
            <p:nvPr/>
          </p:nvSpPr>
          <p:spPr bwMode="auto">
            <a:xfrm>
              <a:off x="7765" y="5492"/>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量の拡大</a:t>
              </a:r>
              <a:endParaRPr lang="ja-JP" altLang="ja-JP" sz="1900"/>
            </a:p>
          </p:txBody>
        </p:sp>
        <p:sp>
          <p:nvSpPr>
            <p:cNvPr id="2079" name="Rectangle 42"/>
            <p:cNvSpPr>
              <a:spLocks noChangeArrowheads="1"/>
            </p:cNvSpPr>
            <p:nvPr/>
          </p:nvSpPr>
          <p:spPr bwMode="auto">
            <a:xfrm>
              <a:off x="7990" y="5486"/>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81" name="Rectangle 44"/>
            <p:cNvSpPr>
              <a:spLocks noChangeArrowheads="1"/>
            </p:cNvSpPr>
            <p:nvPr/>
          </p:nvSpPr>
          <p:spPr bwMode="auto">
            <a:xfrm>
              <a:off x="7765" y="5560"/>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質の向上</a:t>
              </a:r>
              <a:endParaRPr lang="ja-JP" altLang="ja-JP" sz="1900" dirty="0"/>
            </a:p>
          </p:txBody>
        </p:sp>
        <p:sp>
          <p:nvSpPr>
            <p:cNvPr id="2083" name="Freeform 46"/>
            <p:cNvSpPr>
              <a:spLocks/>
            </p:cNvSpPr>
            <p:nvPr/>
          </p:nvSpPr>
          <p:spPr bwMode="auto">
            <a:xfrm>
              <a:off x="6053" y="5346"/>
              <a:ext cx="624" cy="329"/>
            </a:xfrm>
            <a:custGeom>
              <a:avLst/>
              <a:gdLst>
                <a:gd name="T0" fmla="*/ 0 w 8879"/>
                <a:gd name="T1" fmla="*/ 845 h 5067"/>
                <a:gd name="T2" fmla="*/ 844 w 8879"/>
                <a:gd name="T3" fmla="*/ 0 h 5067"/>
                <a:gd name="T4" fmla="*/ 8034 w 8879"/>
                <a:gd name="T5" fmla="*/ 0 h 5067"/>
                <a:gd name="T6" fmla="*/ 8879 w 8879"/>
                <a:gd name="T7" fmla="*/ 845 h 5067"/>
                <a:gd name="T8" fmla="*/ 8879 w 8879"/>
                <a:gd name="T9" fmla="*/ 4222 h 5067"/>
                <a:gd name="T10" fmla="*/ 8034 w 8879"/>
                <a:gd name="T11" fmla="*/ 5067 h 5067"/>
                <a:gd name="T12" fmla="*/ 844 w 8879"/>
                <a:gd name="T13" fmla="*/ 5067 h 5067"/>
                <a:gd name="T14" fmla="*/ 0 w 8879"/>
                <a:gd name="T15" fmla="*/ 4222 h 5067"/>
                <a:gd name="T16" fmla="*/ 0 w 8879"/>
                <a:gd name="T17" fmla="*/ 845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9" h="5067">
                  <a:moveTo>
                    <a:pt x="0" y="845"/>
                  </a:moveTo>
                  <a:cubicBezTo>
                    <a:pt x="0" y="378"/>
                    <a:pt x="378" y="0"/>
                    <a:pt x="844" y="0"/>
                  </a:cubicBezTo>
                  <a:lnTo>
                    <a:pt x="8034" y="0"/>
                  </a:lnTo>
                  <a:cubicBezTo>
                    <a:pt x="8501" y="0"/>
                    <a:pt x="8879" y="378"/>
                    <a:pt x="8879" y="845"/>
                  </a:cubicBezTo>
                  <a:lnTo>
                    <a:pt x="8879" y="4222"/>
                  </a:lnTo>
                  <a:cubicBezTo>
                    <a:pt x="8879" y="4689"/>
                    <a:pt x="8501" y="5067"/>
                    <a:pt x="8034" y="5067"/>
                  </a:cubicBezTo>
                  <a:lnTo>
                    <a:pt x="844" y="5067"/>
                  </a:lnTo>
                  <a:cubicBezTo>
                    <a:pt x="378" y="5067"/>
                    <a:pt x="0" y="4689"/>
                    <a:pt x="0" y="4222"/>
                  </a:cubicBezTo>
                  <a:lnTo>
                    <a:pt x="0" y="84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4" name="Freeform 47"/>
            <p:cNvSpPr>
              <a:spLocks noEditPoints="1"/>
            </p:cNvSpPr>
            <p:nvPr/>
          </p:nvSpPr>
          <p:spPr bwMode="auto">
            <a:xfrm>
              <a:off x="6048" y="5342"/>
              <a:ext cx="634" cy="337"/>
            </a:xfrm>
            <a:custGeom>
              <a:avLst/>
              <a:gdLst>
                <a:gd name="T0" fmla="*/ 2 w 634"/>
                <a:gd name="T1" fmla="*/ 47 h 337"/>
                <a:gd name="T2" fmla="*/ 8 w 634"/>
                <a:gd name="T3" fmla="*/ 31 h 337"/>
                <a:gd name="T4" fmla="*/ 19 w 634"/>
                <a:gd name="T5" fmla="*/ 17 h 337"/>
                <a:gd name="T6" fmla="*/ 34 w 634"/>
                <a:gd name="T7" fmla="*/ 7 h 337"/>
                <a:gd name="T8" fmla="*/ 51 w 634"/>
                <a:gd name="T9" fmla="*/ 1 h 337"/>
                <a:gd name="T10" fmla="*/ 570 w 634"/>
                <a:gd name="T11" fmla="*/ 0 h 337"/>
                <a:gd name="T12" fmla="*/ 589 w 634"/>
                <a:gd name="T13" fmla="*/ 3 h 337"/>
                <a:gd name="T14" fmla="*/ 605 w 634"/>
                <a:gd name="T15" fmla="*/ 10 h 337"/>
                <a:gd name="T16" fmla="*/ 619 w 634"/>
                <a:gd name="T17" fmla="*/ 21 h 337"/>
                <a:gd name="T18" fmla="*/ 629 w 634"/>
                <a:gd name="T19" fmla="*/ 36 h 337"/>
                <a:gd name="T20" fmla="*/ 633 w 634"/>
                <a:gd name="T21" fmla="*/ 53 h 337"/>
                <a:gd name="T22" fmla="*/ 634 w 634"/>
                <a:gd name="T23" fmla="*/ 284 h 337"/>
                <a:gd name="T24" fmla="*/ 629 w 634"/>
                <a:gd name="T25" fmla="*/ 301 h 337"/>
                <a:gd name="T26" fmla="*/ 619 w 634"/>
                <a:gd name="T27" fmla="*/ 316 h 337"/>
                <a:gd name="T28" fmla="*/ 606 w 634"/>
                <a:gd name="T29" fmla="*/ 327 h 337"/>
                <a:gd name="T30" fmla="*/ 589 w 634"/>
                <a:gd name="T31" fmla="*/ 335 h 337"/>
                <a:gd name="T32" fmla="*/ 570 w 634"/>
                <a:gd name="T33" fmla="*/ 337 h 337"/>
                <a:gd name="T34" fmla="*/ 52 w 634"/>
                <a:gd name="T35" fmla="*/ 336 h 337"/>
                <a:gd name="T36" fmla="*/ 34 w 634"/>
                <a:gd name="T37" fmla="*/ 330 h 337"/>
                <a:gd name="T38" fmla="*/ 19 w 634"/>
                <a:gd name="T39" fmla="*/ 320 h 337"/>
                <a:gd name="T40" fmla="*/ 8 w 634"/>
                <a:gd name="T41" fmla="*/ 307 h 337"/>
                <a:gd name="T42" fmla="*/ 2 w 634"/>
                <a:gd name="T43" fmla="*/ 290 h 337"/>
                <a:gd name="T44" fmla="*/ 0 w 634"/>
                <a:gd name="T45" fmla="*/ 59 h 337"/>
                <a:gd name="T46" fmla="*/ 11 w 634"/>
                <a:gd name="T47" fmla="*/ 288 h 337"/>
                <a:gd name="T48" fmla="*/ 16 w 634"/>
                <a:gd name="T49" fmla="*/ 302 h 337"/>
                <a:gd name="T50" fmla="*/ 26 w 634"/>
                <a:gd name="T51" fmla="*/ 314 h 337"/>
                <a:gd name="T52" fmla="*/ 38 w 634"/>
                <a:gd name="T53" fmla="*/ 322 h 337"/>
                <a:gd name="T54" fmla="*/ 53 w 634"/>
                <a:gd name="T55" fmla="*/ 328 h 337"/>
                <a:gd name="T56" fmla="*/ 570 w 634"/>
                <a:gd name="T57" fmla="*/ 329 h 337"/>
                <a:gd name="T58" fmla="*/ 586 w 634"/>
                <a:gd name="T59" fmla="*/ 326 h 337"/>
                <a:gd name="T60" fmla="*/ 600 w 634"/>
                <a:gd name="T61" fmla="*/ 320 h 337"/>
                <a:gd name="T62" fmla="*/ 612 w 634"/>
                <a:gd name="T63" fmla="*/ 310 h 337"/>
                <a:gd name="T64" fmla="*/ 620 w 634"/>
                <a:gd name="T65" fmla="*/ 298 h 337"/>
                <a:gd name="T66" fmla="*/ 624 w 634"/>
                <a:gd name="T67" fmla="*/ 284 h 337"/>
                <a:gd name="T68" fmla="*/ 624 w 634"/>
                <a:gd name="T69" fmla="*/ 54 h 337"/>
                <a:gd name="T70" fmla="*/ 620 w 634"/>
                <a:gd name="T71" fmla="*/ 40 h 337"/>
                <a:gd name="T72" fmla="*/ 612 w 634"/>
                <a:gd name="T73" fmla="*/ 27 h 337"/>
                <a:gd name="T74" fmla="*/ 601 w 634"/>
                <a:gd name="T75" fmla="*/ 17 h 337"/>
                <a:gd name="T76" fmla="*/ 586 w 634"/>
                <a:gd name="T77" fmla="*/ 11 h 337"/>
                <a:gd name="T78" fmla="*/ 570 w 634"/>
                <a:gd name="T79" fmla="*/ 9 h 337"/>
                <a:gd name="T80" fmla="*/ 54 w 634"/>
                <a:gd name="T81" fmla="*/ 10 h 337"/>
                <a:gd name="T82" fmla="*/ 39 w 634"/>
                <a:gd name="T83" fmla="*/ 15 h 337"/>
                <a:gd name="T84" fmla="*/ 26 w 634"/>
                <a:gd name="T85" fmla="*/ 23 h 337"/>
                <a:gd name="T86" fmla="*/ 17 w 634"/>
                <a:gd name="T87" fmla="*/ 35 h 337"/>
                <a:gd name="T88" fmla="*/ 11 w 634"/>
                <a:gd name="T89" fmla="*/ 49 h 337"/>
                <a:gd name="T90" fmla="*/ 10 w 634"/>
                <a:gd name="T91" fmla="*/ 27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4" h="337">
                  <a:moveTo>
                    <a:pt x="0" y="59"/>
                  </a:moveTo>
                  <a:lnTo>
                    <a:pt x="1" y="53"/>
                  </a:lnTo>
                  <a:lnTo>
                    <a:pt x="2" y="47"/>
                  </a:lnTo>
                  <a:lnTo>
                    <a:pt x="3" y="42"/>
                  </a:lnTo>
                  <a:lnTo>
                    <a:pt x="5" y="36"/>
                  </a:lnTo>
                  <a:lnTo>
                    <a:pt x="8" y="31"/>
                  </a:lnTo>
                  <a:lnTo>
                    <a:pt x="11" y="26"/>
                  </a:lnTo>
                  <a:lnTo>
                    <a:pt x="15" y="22"/>
                  </a:lnTo>
                  <a:lnTo>
                    <a:pt x="19" y="17"/>
                  </a:lnTo>
                  <a:lnTo>
                    <a:pt x="24" y="14"/>
                  </a:lnTo>
                  <a:lnTo>
                    <a:pt x="28" y="10"/>
                  </a:lnTo>
                  <a:lnTo>
                    <a:pt x="34" y="7"/>
                  </a:lnTo>
                  <a:lnTo>
                    <a:pt x="39" y="5"/>
                  </a:lnTo>
                  <a:lnTo>
                    <a:pt x="45" y="3"/>
                  </a:lnTo>
                  <a:lnTo>
                    <a:pt x="51" y="1"/>
                  </a:lnTo>
                  <a:lnTo>
                    <a:pt x="58" y="0"/>
                  </a:lnTo>
                  <a:lnTo>
                    <a:pt x="64" y="0"/>
                  </a:lnTo>
                  <a:lnTo>
                    <a:pt x="570" y="0"/>
                  </a:lnTo>
                  <a:lnTo>
                    <a:pt x="576" y="0"/>
                  </a:lnTo>
                  <a:lnTo>
                    <a:pt x="582" y="1"/>
                  </a:lnTo>
                  <a:lnTo>
                    <a:pt x="589" y="3"/>
                  </a:lnTo>
                  <a:lnTo>
                    <a:pt x="595" y="5"/>
                  </a:lnTo>
                  <a:lnTo>
                    <a:pt x="600" y="7"/>
                  </a:lnTo>
                  <a:lnTo>
                    <a:pt x="605" y="10"/>
                  </a:lnTo>
                  <a:lnTo>
                    <a:pt x="610" y="13"/>
                  </a:lnTo>
                  <a:lnTo>
                    <a:pt x="615" y="17"/>
                  </a:lnTo>
                  <a:lnTo>
                    <a:pt x="619" y="21"/>
                  </a:lnTo>
                  <a:lnTo>
                    <a:pt x="623" y="26"/>
                  </a:lnTo>
                  <a:lnTo>
                    <a:pt x="626" y="31"/>
                  </a:lnTo>
                  <a:lnTo>
                    <a:pt x="629" y="36"/>
                  </a:lnTo>
                  <a:lnTo>
                    <a:pt x="631" y="41"/>
                  </a:lnTo>
                  <a:lnTo>
                    <a:pt x="632" y="47"/>
                  </a:lnTo>
                  <a:lnTo>
                    <a:pt x="633" y="53"/>
                  </a:lnTo>
                  <a:lnTo>
                    <a:pt x="634" y="59"/>
                  </a:lnTo>
                  <a:lnTo>
                    <a:pt x="634" y="278"/>
                  </a:lnTo>
                  <a:lnTo>
                    <a:pt x="634" y="284"/>
                  </a:lnTo>
                  <a:lnTo>
                    <a:pt x="633" y="290"/>
                  </a:lnTo>
                  <a:lnTo>
                    <a:pt x="631" y="296"/>
                  </a:lnTo>
                  <a:lnTo>
                    <a:pt x="629" y="301"/>
                  </a:lnTo>
                  <a:lnTo>
                    <a:pt x="626" y="306"/>
                  </a:lnTo>
                  <a:lnTo>
                    <a:pt x="623" y="311"/>
                  </a:lnTo>
                  <a:lnTo>
                    <a:pt x="619" y="316"/>
                  </a:lnTo>
                  <a:lnTo>
                    <a:pt x="615" y="320"/>
                  </a:lnTo>
                  <a:lnTo>
                    <a:pt x="611" y="324"/>
                  </a:lnTo>
                  <a:lnTo>
                    <a:pt x="606" y="327"/>
                  </a:lnTo>
                  <a:lnTo>
                    <a:pt x="601" y="330"/>
                  </a:lnTo>
                  <a:lnTo>
                    <a:pt x="595" y="333"/>
                  </a:lnTo>
                  <a:lnTo>
                    <a:pt x="589" y="335"/>
                  </a:lnTo>
                  <a:lnTo>
                    <a:pt x="583" y="336"/>
                  </a:lnTo>
                  <a:lnTo>
                    <a:pt x="577" y="337"/>
                  </a:lnTo>
                  <a:lnTo>
                    <a:pt x="570" y="337"/>
                  </a:lnTo>
                  <a:lnTo>
                    <a:pt x="64" y="337"/>
                  </a:lnTo>
                  <a:lnTo>
                    <a:pt x="58" y="337"/>
                  </a:lnTo>
                  <a:lnTo>
                    <a:pt x="52" y="336"/>
                  </a:lnTo>
                  <a:lnTo>
                    <a:pt x="46" y="335"/>
                  </a:lnTo>
                  <a:lnTo>
                    <a:pt x="40" y="333"/>
                  </a:lnTo>
                  <a:lnTo>
                    <a:pt x="34" y="330"/>
                  </a:lnTo>
                  <a:lnTo>
                    <a:pt x="29" y="327"/>
                  </a:lnTo>
                  <a:lnTo>
                    <a:pt x="24" y="324"/>
                  </a:lnTo>
                  <a:lnTo>
                    <a:pt x="19" y="320"/>
                  </a:lnTo>
                  <a:lnTo>
                    <a:pt x="15" y="316"/>
                  </a:lnTo>
                  <a:lnTo>
                    <a:pt x="12" y="311"/>
                  </a:lnTo>
                  <a:lnTo>
                    <a:pt x="8" y="307"/>
                  </a:lnTo>
                  <a:lnTo>
                    <a:pt x="6" y="301"/>
                  </a:lnTo>
                  <a:lnTo>
                    <a:pt x="3" y="296"/>
                  </a:lnTo>
                  <a:lnTo>
                    <a:pt x="2" y="290"/>
                  </a:lnTo>
                  <a:lnTo>
                    <a:pt x="1" y="284"/>
                  </a:lnTo>
                  <a:lnTo>
                    <a:pt x="0" y="278"/>
                  </a:lnTo>
                  <a:lnTo>
                    <a:pt x="0" y="59"/>
                  </a:lnTo>
                  <a:close/>
                  <a:moveTo>
                    <a:pt x="10" y="278"/>
                  </a:moveTo>
                  <a:lnTo>
                    <a:pt x="10" y="283"/>
                  </a:lnTo>
                  <a:lnTo>
                    <a:pt x="11" y="288"/>
                  </a:lnTo>
                  <a:lnTo>
                    <a:pt x="12" y="293"/>
                  </a:lnTo>
                  <a:lnTo>
                    <a:pt x="14" y="298"/>
                  </a:lnTo>
                  <a:lnTo>
                    <a:pt x="16" y="302"/>
                  </a:lnTo>
                  <a:lnTo>
                    <a:pt x="19" y="306"/>
                  </a:lnTo>
                  <a:lnTo>
                    <a:pt x="22" y="310"/>
                  </a:lnTo>
                  <a:lnTo>
                    <a:pt x="26" y="314"/>
                  </a:lnTo>
                  <a:lnTo>
                    <a:pt x="30" y="317"/>
                  </a:lnTo>
                  <a:lnTo>
                    <a:pt x="34" y="320"/>
                  </a:lnTo>
                  <a:lnTo>
                    <a:pt x="38" y="322"/>
                  </a:lnTo>
                  <a:lnTo>
                    <a:pt x="43" y="325"/>
                  </a:lnTo>
                  <a:lnTo>
                    <a:pt x="48" y="326"/>
                  </a:lnTo>
                  <a:lnTo>
                    <a:pt x="53" y="328"/>
                  </a:lnTo>
                  <a:lnTo>
                    <a:pt x="59" y="328"/>
                  </a:lnTo>
                  <a:lnTo>
                    <a:pt x="64" y="329"/>
                  </a:lnTo>
                  <a:lnTo>
                    <a:pt x="570" y="329"/>
                  </a:lnTo>
                  <a:lnTo>
                    <a:pt x="575" y="328"/>
                  </a:lnTo>
                  <a:lnTo>
                    <a:pt x="581" y="328"/>
                  </a:lnTo>
                  <a:lnTo>
                    <a:pt x="586" y="326"/>
                  </a:lnTo>
                  <a:lnTo>
                    <a:pt x="591" y="325"/>
                  </a:lnTo>
                  <a:lnTo>
                    <a:pt x="596" y="323"/>
                  </a:lnTo>
                  <a:lnTo>
                    <a:pt x="600" y="320"/>
                  </a:lnTo>
                  <a:lnTo>
                    <a:pt x="604" y="317"/>
                  </a:lnTo>
                  <a:lnTo>
                    <a:pt x="608" y="314"/>
                  </a:lnTo>
                  <a:lnTo>
                    <a:pt x="612" y="310"/>
                  </a:lnTo>
                  <a:lnTo>
                    <a:pt x="615" y="307"/>
                  </a:lnTo>
                  <a:lnTo>
                    <a:pt x="618" y="302"/>
                  </a:lnTo>
                  <a:lnTo>
                    <a:pt x="620" y="298"/>
                  </a:lnTo>
                  <a:lnTo>
                    <a:pt x="622" y="293"/>
                  </a:lnTo>
                  <a:lnTo>
                    <a:pt x="623" y="289"/>
                  </a:lnTo>
                  <a:lnTo>
                    <a:pt x="624" y="284"/>
                  </a:lnTo>
                  <a:lnTo>
                    <a:pt x="624" y="278"/>
                  </a:lnTo>
                  <a:lnTo>
                    <a:pt x="624" y="59"/>
                  </a:lnTo>
                  <a:lnTo>
                    <a:pt x="624" y="54"/>
                  </a:lnTo>
                  <a:lnTo>
                    <a:pt x="623" y="49"/>
                  </a:lnTo>
                  <a:lnTo>
                    <a:pt x="622" y="44"/>
                  </a:lnTo>
                  <a:lnTo>
                    <a:pt x="620" y="40"/>
                  </a:lnTo>
                  <a:lnTo>
                    <a:pt x="618" y="35"/>
                  </a:lnTo>
                  <a:lnTo>
                    <a:pt x="615" y="31"/>
                  </a:lnTo>
                  <a:lnTo>
                    <a:pt x="612" y="27"/>
                  </a:lnTo>
                  <a:lnTo>
                    <a:pt x="609" y="24"/>
                  </a:lnTo>
                  <a:lnTo>
                    <a:pt x="605" y="20"/>
                  </a:lnTo>
                  <a:lnTo>
                    <a:pt x="601" y="17"/>
                  </a:lnTo>
                  <a:lnTo>
                    <a:pt x="596" y="15"/>
                  </a:lnTo>
                  <a:lnTo>
                    <a:pt x="591" y="13"/>
                  </a:lnTo>
                  <a:lnTo>
                    <a:pt x="586" y="11"/>
                  </a:lnTo>
                  <a:lnTo>
                    <a:pt x="581" y="10"/>
                  </a:lnTo>
                  <a:lnTo>
                    <a:pt x="576" y="9"/>
                  </a:lnTo>
                  <a:lnTo>
                    <a:pt x="570" y="9"/>
                  </a:lnTo>
                  <a:lnTo>
                    <a:pt x="65" y="9"/>
                  </a:lnTo>
                  <a:lnTo>
                    <a:pt x="59" y="9"/>
                  </a:lnTo>
                  <a:lnTo>
                    <a:pt x="54" y="10"/>
                  </a:lnTo>
                  <a:lnTo>
                    <a:pt x="48" y="11"/>
                  </a:lnTo>
                  <a:lnTo>
                    <a:pt x="43" y="13"/>
                  </a:lnTo>
                  <a:lnTo>
                    <a:pt x="39" y="15"/>
                  </a:lnTo>
                  <a:lnTo>
                    <a:pt x="34" y="17"/>
                  </a:lnTo>
                  <a:lnTo>
                    <a:pt x="30" y="20"/>
                  </a:lnTo>
                  <a:lnTo>
                    <a:pt x="26" y="23"/>
                  </a:lnTo>
                  <a:lnTo>
                    <a:pt x="22" y="27"/>
                  </a:lnTo>
                  <a:lnTo>
                    <a:pt x="19" y="31"/>
                  </a:lnTo>
                  <a:lnTo>
                    <a:pt x="17" y="35"/>
                  </a:lnTo>
                  <a:lnTo>
                    <a:pt x="14" y="39"/>
                  </a:lnTo>
                  <a:lnTo>
                    <a:pt x="12" y="44"/>
                  </a:lnTo>
                  <a:lnTo>
                    <a:pt x="11" y="49"/>
                  </a:lnTo>
                  <a:lnTo>
                    <a:pt x="10" y="54"/>
                  </a:lnTo>
                  <a:lnTo>
                    <a:pt x="10" y="59"/>
                  </a:lnTo>
                  <a:lnTo>
                    <a:pt x="10" y="27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5" name="Rectangle 48"/>
            <p:cNvSpPr>
              <a:spLocks noChangeArrowheads="1"/>
            </p:cNvSpPr>
            <p:nvPr/>
          </p:nvSpPr>
          <p:spPr bwMode="auto">
            <a:xfrm>
              <a:off x="6234" y="5388"/>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【生産】</a:t>
              </a:r>
              <a:endParaRPr lang="ja-JP" altLang="ja-JP" sz="1900"/>
            </a:p>
          </p:txBody>
        </p:sp>
        <p:sp>
          <p:nvSpPr>
            <p:cNvPr id="2086" name="Rectangle 49"/>
            <p:cNvSpPr>
              <a:spLocks noChangeArrowheads="1"/>
            </p:cNvSpPr>
            <p:nvPr/>
          </p:nvSpPr>
          <p:spPr bwMode="auto">
            <a:xfrm>
              <a:off x="6497" y="5379"/>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88" name="Rectangle 51"/>
            <p:cNvSpPr>
              <a:spLocks noChangeArrowheads="1"/>
            </p:cNvSpPr>
            <p:nvPr/>
          </p:nvSpPr>
          <p:spPr bwMode="auto">
            <a:xfrm>
              <a:off x="6197" y="5491"/>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設計時の配慮</a:t>
              </a:r>
              <a:endParaRPr lang="ja-JP" altLang="ja-JP" sz="1900" dirty="0"/>
            </a:p>
          </p:txBody>
        </p:sp>
        <p:sp>
          <p:nvSpPr>
            <p:cNvPr id="2089" name="Rectangle 52"/>
            <p:cNvSpPr>
              <a:spLocks noChangeArrowheads="1"/>
            </p:cNvSpPr>
            <p:nvPr/>
          </p:nvSpPr>
          <p:spPr bwMode="auto">
            <a:xfrm>
              <a:off x="6534" y="548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91" name="Rectangle 54"/>
            <p:cNvSpPr>
              <a:spLocks noChangeArrowheads="1"/>
            </p:cNvSpPr>
            <p:nvPr/>
          </p:nvSpPr>
          <p:spPr bwMode="auto">
            <a:xfrm>
              <a:off x="6159" y="5558"/>
              <a:ext cx="41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再生資源の優先使用</a:t>
              </a:r>
              <a:endParaRPr lang="ja-JP" altLang="ja-JP" sz="1900" dirty="0"/>
            </a:p>
          </p:txBody>
        </p:sp>
        <p:sp>
          <p:nvSpPr>
            <p:cNvPr id="2092" name="Rectangle 55"/>
            <p:cNvSpPr>
              <a:spLocks noChangeArrowheads="1"/>
            </p:cNvSpPr>
            <p:nvPr/>
          </p:nvSpPr>
          <p:spPr bwMode="auto">
            <a:xfrm>
              <a:off x="6619" y="5553"/>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93" name="Freeform 56"/>
            <p:cNvSpPr>
              <a:spLocks/>
            </p:cNvSpPr>
            <p:nvPr/>
          </p:nvSpPr>
          <p:spPr bwMode="auto">
            <a:xfrm>
              <a:off x="6080" y="5807"/>
              <a:ext cx="407" cy="149"/>
            </a:xfrm>
            <a:custGeom>
              <a:avLst/>
              <a:gdLst>
                <a:gd name="T0" fmla="*/ 0 w 5800"/>
                <a:gd name="T1" fmla="*/ 384 h 2304"/>
                <a:gd name="T2" fmla="*/ 384 w 5800"/>
                <a:gd name="T3" fmla="*/ 0 h 2304"/>
                <a:gd name="T4" fmla="*/ 5416 w 5800"/>
                <a:gd name="T5" fmla="*/ 0 h 2304"/>
                <a:gd name="T6" fmla="*/ 5800 w 5800"/>
                <a:gd name="T7" fmla="*/ 384 h 2304"/>
                <a:gd name="T8" fmla="*/ 5800 w 5800"/>
                <a:gd name="T9" fmla="*/ 1920 h 2304"/>
                <a:gd name="T10" fmla="*/ 5416 w 5800"/>
                <a:gd name="T11" fmla="*/ 2304 h 2304"/>
                <a:gd name="T12" fmla="*/ 384 w 5800"/>
                <a:gd name="T13" fmla="*/ 2304 h 2304"/>
                <a:gd name="T14" fmla="*/ 0 w 5800"/>
                <a:gd name="T15" fmla="*/ 1920 h 2304"/>
                <a:gd name="T16" fmla="*/ 0 w 5800"/>
                <a:gd name="T17" fmla="*/ 384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2304">
                  <a:moveTo>
                    <a:pt x="0" y="384"/>
                  </a:moveTo>
                  <a:cubicBezTo>
                    <a:pt x="0" y="172"/>
                    <a:pt x="172" y="0"/>
                    <a:pt x="384" y="0"/>
                  </a:cubicBezTo>
                  <a:lnTo>
                    <a:pt x="5416" y="0"/>
                  </a:lnTo>
                  <a:cubicBezTo>
                    <a:pt x="5628" y="0"/>
                    <a:pt x="5800" y="172"/>
                    <a:pt x="5800" y="384"/>
                  </a:cubicBezTo>
                  <a:lnTo>
                    <a:pt x="5800" y="1920"/>
                  </a:lnTo>
                  <a:cubicBezTo>
                    <a:pt x="5800" y="2132"/>
                    <a:pt x="5628" y="2304"/>
                    <a:pt x="5416" y="2304"/>
                  </a:cubicBezTo>
                  <a:lnTo>
                    <a:pt x="384" y="2304"/>
                  </a:lnTo>
                  <a:cubicBezTo>
                    <a:pt x="172" y="2304"/>
                    <a:pt x="0" y="2132"/>
                    <a:pt x="0" y="1920"/>
                  </a:cubicBezTo>
                  <a:lnTo>
                    <a:pt x="0" y="384"/>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4" name="Freeform 57"/>
            <p:cNvSpPr>
              <a:spLocks noEditPoints="1"/>
            </p:cNvSpPr>
            <p:nvPr/>
          </p:nvSpPr>
          <p:spPr bwMode="auto">
            <a:xfrm>
              <a:off x="6075" y="5803"/>
              <a:ext cx="417" cy="158"/>
            </a:xfrm>
            <a:custGeom>
              <a:avLst/>
              <a:gdLst>
                <a:gd name="T0" fmla="*/ 9 w 5934"/>
                <a:gd name="T1" fmla="*/ 363 h 2437"/>
                <a:gd name="T2" fmla="*/ 54 w 5934"/>
                <a:gd name="T3" fmla="*/ 238 h 2437"/>
                <a:gd name="T4" fmla="*/ 128 w 5934"/>
                <a:gd name="T5" fmla="*/ 137 h 2437"/>
                <a:gd name="T6" fmla="*/ 202 w 5934"/>
                <a:gd name="T7" fmla="*/ 75 h 2437"/>
                <a:gd name="T8" fmla="*/ 315 w 5934"/>
                <a:gd name="T9" fmla="*/ 21 h 2437"/>
                <a:gd name="T10" fmla="*/ 448 w 5934"/>
                <a:gd name="T11" fmla="*/ 0 h 2437"/>
                <a:gd name="T12" fmla="*/ 5571 w 5934"/>
                <a:gd name="T13" fmla="*/ 9 h 2437"/>
                <a:gd name="T14" fmla="*/ 5695 w 5934"/>
                <a:gd name="T15" fmla="*/ 53 h 2437"/>
                <a:gd name="T16" fmla="*/ 5797 w 5934"/>
                <a:gd name="T17" fmla="*/ 128 h 2437"/>
                <a:gd name="T18" fmla="*/ 5859 w 5934"/>
                <a:gd name="T19" fmla="*/ 202 h 2437"/>
                <a:gd name="T20" fmla="*/ 5912 w 5934"/>
                <a:gd name="T21" fmla="*/ 314 h 2437"/>
                <a:gd name="T22" fmla="*/ 5934 w 5934"/>
                <a:gd name="T23" fmla="*/ 447 h 2437"/>
                <a:gd name="T24" fmla="*/ 5925 w 5934"/>
                <a:gd name="T25" fmla="*/ 2074 h 2437"/>
                <a:gd name="T26" fmla="*/ 5880 w 5934"/>
                <a:gd name="T27" fmla="*/ 2199 h 2437"/>
                <a:gd name="T28" fmla="*/ 5806 w 5934"/>
                <a:gd name="T29" fmla="*/ 2300 h 2437"/>
                <a:gd name="T30" fmla="*/ 5732 w 5934"/>
                <a:gd name="T31" fmla="*/ 2362 h 2437"/>
                <a:gd name="T32" fmla="*/ 5619 w 5934"/>
                <a:gd name="T33" fmla="*/ 2416 h 2437"/>
                <a:gd name="T34" fmla="*/ 5486 w 5934"/>
                <a:gd name="T35" fmla="*/ 2437 h 2437"/>
                <a:gd name="T36" fmla="*/ 363 w 5934"/>
                <a:gd name="T37" fmla="*/ 2428 h 2437"/>
                <a:gd name="T38" fmla="*/ 239 w 5934"/>
                <a:gd name="T39" fmla="*/ 2384 h 2437"/>
                <a:gd name="T40" fmla="*/ 137 w 5934"/>
                <a:gd name="T41" fmla="*/ 2309 h 2437"/>
                <a:gd name="T42" fmla="*/ 75 w 5934"/>
                <a:gd name="T43" fmla="*/ 2235 h 2437"/>
                <a:gd name="T44" fmla="*/ 22 w 5934"/>
                <a:gd name="T45" fmla="*/ 2123 h 2437"/>
                <a:gd name="T46" fmla="*/ 0 w 5934"/>
                <a:gd name="T47" fmla="*/ 1990 h 2437"/>
                <a:gd name="T48" fmla="*/ 135 w 5934"/>
                <a:gd name="T49" fmla="*/ 2015 h 2437"/>
                <a:gd name="T50" fmla="*/ 157 w 5934"/>
                <a:gd name="T51" fmla="*/ 2107 h 2437"/>
                <a:gd name="T52" fmla="*/ 184 w 5934"/>
                <a:gd name="T53" fmla="*/ 2159 h 2437"/>
                <a:gd name="T54" fmla="*/ 279 w 5934"/>
                <a:gd name="T55" fmla="*/ 2254 h 2437"/>
                <a:gd name="T56" fmla="*/ 324 w 5934"/>
                <a:gd name="T57" fmla="*/ 2278 h 2437"/>
                <a:gd name="T58" fmla="*/ 415 w 5934"/>
                <a:gd name="T59" fmla="*/ 2302 h 2437"/>
                <a:gd name="T60" fmla="*/ 5512 w 5934"/>
                <a:gd name="T61" fmla="*/ 2303 h 2437"/>
                <a:gd name="T62" fmla="*/ 5603 w 5934"/>
                <a:gd name="T63" fmla="*/ 2281 h 2437"/>
                <a:gd name="T64" fmla="*/ 5655 w 5934"/>
                <a:gd name="T65" fmla="*/ 2254 h 2437"/>
                <a:gd name="T66" fmla="*/ 5750 w 5934"/>
                <a:gd name="T67" fmla="*/ 2159 h 2437"/>
                <a:gd name="T68" fmla="*/ 5774 w 5934"/>
                <a:gd name="T69" fmla="*/ 2114 h 2437"/>
                <a:gd name="T70" fmla="*/ 5798 w 5934"/>
                <a:gd name="T71" fmla="*/ 2022 h 2437"/>
                <a:gd name="T72" fmla="*/ 5799 w 5934"/>
                <a:gd name="T73" fmla="*/ 422 h 2437"/>
                <a:gd name="T74" fmla="*/ 5777 w 5934"/>
                <a:gd name="T75" fmla="*/ 330 h 2437"/>
                <a:gd name="T76" fmla="*/ 5750 w 5934"/>
                <a:gd name="T77" fmla="*/ 278 h 2437"/>
                <a:gd name="T78" fmla="*/ 5655 w 5934"/>
                <a:gd name="T79" fmla="*/ 183 h 2437"/>
                <a:gd name="T80" fmla="*/ 5610 w 5934"/>
                <a:gd name="T81" fmla="*/ 159 h 2437"/>
                <a:gd name="T82" fmla="*/ 5519 w 5934"/>
                <a:gd name="T83" fmla="*/ 135 h 2437"/>
                <a:gd name="T84" fmla="*/ 422 w 5934"/>
                <a:gd name="T85" fmla="*/ 134 h 2437"/>
                <a:gd name="T86" fmla="*/ 331 w 5934"/>
                <a:gd name="T87" fmla="*/ 156 h 2437"/>
                <a:gd name="T88" fmla="*/ 279 w 5934"/>
                <a:gd name="T89" fmla="*/ 183 h 2437"/>
                <a:gd name="T90" fmla="*/ 184 w 5934"/>
                <a:gd name="T91" fmla="*/ 278 h 2437"/>
                <a:gd name="T92" fmla="*/ 160 w 5934"/>
                <a:gd name="T93" fmla="*/ 323 h 2437"/>
                <a:gd name="T94" fmla="*/ 136 w 5934"/>
                <a:gd name="T95" fmla="*/ 415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34" h="2437">
                  <a:moveTo>
                    <a:pt x="0" y="450"/>
                  </a:moveTo>
                  <a:lnTo>
                    <a:pt x="2" y="408"/>
                  </a:lnTo>
                  <a:lnTo>
                    <a:pt x="9" y="363"/>
                  </a:lnTo>
                  <a:lnTo>
                    <a:pt x="20" y="320"/>
                  </a:lnTo>
                  <a:lnTo>
                    <a:pt x="34" y="279"/>
                  </a:lnTo>
                  <a:lnTo>
                    <a:pt x="54" y="238"/>
                  </a:lnTo>
                  <a:lnTo>
                    <a:pt x="75" y="202"/>
                  </a:lnTo>
                  <a:cubicBezTo>
                    <a:pt x="77" y="199"/>
                    <a:pt x="79" y="196"/>
                    <a:pt x="81" y="194"/>
                  </a:cubicBezTo>
                  <a:lnTo>
                    <a:pt x="128" y="137"/>
                  </a:lnTo>
                  <a:cubicBezTo>
                    <a:pt x="131" y="133"/>
                    <a:pt x="134" y="130"/>
                    <a:pt x="137" y="128"/>
                  </a:cubicBezTo>
                  <a:lnTo>
                    <a:pt x="194" y="81"/>
                  </a:lnTo>
                  <a:cubicBezTo>
                    <a:pt x="197" y="78"/>
                    <a:pt x="199" y="77"/>
                    <a:pt x="202" y="75"/>
                  </a:cubicBezTo>
                  <a:lnTo>
                    <a:pt x="234" y="56"/>
                  </a:lnTo>
                  <a:lnTo>
                    <a:pt x="272" y="37"/>
                  </a:lnTo>
                  <a:lnTo>
                    <a:pt x="315" y="21"/>
                  </a:lnTo>
                  <a:lnTo>
                    <a:pt x="357" y="10"/>
                  </a:lnTo>
                  <a:lnTo>
                    <a:pt x="402" y="3"/>
                  </a:lnTo>
                  <a:lnTo>
                    <a:pt x="448" y="0"/>
                  </a:lnTo>
                  <a:lnTo>
                    <a:pt x="5483" y="0"/>
                  </a:lnTo>
                  <a:lnTo>
                    <a:pt x="5525" y="2"/>
                  </a:lnTo>
                  <a:lnTo>
                    <a:pt x="5571" y="9"/>
                  </a:lnTo>
                  <a:lnTo>
                    <a:pt x="5614" y="19"/>
                  </a:lnTo>
                  <a:lnTo>
                    <a:pt x="5655" y="34"/>
                  </a:lnTo>
                  <a:lnTo>
                    <a:pt x="5695" y="53"/>
                  </a:lnTo>
                  <a:lnTo>
                    <a:pt x="5732" y="75"/>
                  </a:lnTo>
                  <a:cubicBezTo>
                    <a:pt x="5735" y="77"/>
                    <a:pt x="5737" y="78"/>
                    <a:pt x="5740" y="81"/>
                  </a:cubicBezTo>
                  <a:lnTo>
                    <a:pt x="5797" y="128"/>
                  </a:lnTo>
                  <a:cubicBezTo>
                    <a:pt x="5800" y="130"/>
                    <a:pt x="5803" y="133"/>
                    <a:pt x="5806" y="137"/>
                  </a:cubicBezTo>
                  <a:lnTo>
                    <a:pt x="5853" y="194"/>
                  </a:lnTo>
                  <a:cubicBezTo>
                    <a:pt x="5855" y="196"/>
                    <a:pt x="5857" y="199"/>
                    <a:pt x="5859" y="202"/>
                  </a:cubicBezTo>
                  <a:lnTo>
                    <a:pt x="5878" y="233"/>
                  </a:lnTo>
                  <a:lnTo>
                    <a:pt x="5897" y="272"/>
                  </a:lnTo>
                  <a:lnTo>
                    <a:pt x="5912" y="314"/>
                  </a:lnTo>
                  <a:lnTo>
                    <a:pt x="5923" y="356"/>
                  </a:lnTo>
                  <a:lnTo>
                    <a:pt x="5931" y="401"/>
                  </a:lnTo>
                  <a:lnTo>
                    <a:pt x="5934" y="447"/>
                  </a:lnTo>
                  <a:lnTo>
                    <a:pt x="5934" y="1986"/>
                  </a:lnTo>
                  <a:lnTo>
                    <a:pt x="5932" y="2029"/>
                  </a:lnTo>
                  <a:lnTo>
                    <a:pt x="5925" y="2074"/>
                  </a:lnTo>
                  <a:lnTo>
                    <a:pt x="5914" y="2117"/>
                  </a:lnTo>
                  <a:lnTo>
                    <a:pt x="5900" y="2158"/>
                  </a:lnTo>
                  <a:lnTo>
                    <a:pt x="5880" y="2199"/>
                  </a:lnTo>
                  <a:lnTo>
                    <a:pt x="5859" y="2235"/>
                  </a:lnTo>
                  <a:cubicBezTo>
                    <a:pt x="5857" y="2238"/>
                    <a:pt x="5855" y="2241"/>
                    <a:pt x="5853" y="2243"/>
                  </a:cubicBezTo>
                  <a:lnTo>
                    <a:pt x="5806" y="2300"/>
                  </a:lnTo>
                  <a:cubicBezTo>
                    <a:pt x="5803" y="2304"/>
                    <a:pt x="5800" y="2307"/>
                    <a:pt x="5797" y="2309"/>
                  </a:cubicBezTo>
                  <a:lnTo>
                    <a:pt x="5740" y="2356"/>
                  </a:lnTo>
                  <a:cubicBezTo>
                    <a:pt x="5737" y="2358"/>
                    <a:pt x="5735" y="2360"/>
                    <a:pt x="5732" y="2362"/>
                  </a:cubicBezTo>
                  <a:lnTo>
                    <a:pt x="5700" y="2381"/>
                  </a:lnTo>
                  <a:lnTo>
                    <a:pt x="5662" y="2400"/>
                  </a:lnTo>
                  <a:lnTo>
                    <a:pt x="5619" y="2416"/>
                  </a:lnTo>
                  <a:lnTo>
                    <a:pt x="5577" y="2427"/>
                  </a:lnTo>
                  <a:lnTo>
                    <a:pt x="5532" y="2434"/>
                  </a:lnTo>
                  <a:lnTo>
                    <a:pt x="5486" y="2437"/>
                  </a:lnTo>
                  <a:lnTo>
                    <a:pt x="451" y="2437"/>
                  </a:lnTo>
                  <a:lnTo>
                    <a:pt x="409" y="2435"/>
                  </a:lnTo>
                  <a:lnTo>
                    <a:pt x="363" y="2428"/>
                  </a:lnTo>
                  <a:lnTo>
                    <a:pt x="320" y="2417"/>
                  </a:lnTo>
                  <a:lnTo>
                    <a:pt x="279" y="2403"/>
                  </a:lnTo>
                  <a:lnTo>
                    <a:pt x="239" y="2384"/>
                  </a:lnTo>
                  <a:lnTo>
                    <a:pt x="202" y="2362"/>
                  </a:lnTo>
                  <a:cubicBezTo>
                    <a:pt x="199" y="2360"/>
                    <a:pt x="197" y="2358"/>
                    <a:pt x="194" y="2356"/>
                  </a:cubicBezTo>
                  <a:lnTo>
                    <a:pt x="137" y="2309"/>
                  </a:lnTo>
                  <a:cubicBezTo>
                    <a:pt x="134" y="2307"/>
                    <a:pt x="131" y="2304"/>
                    <a:pt x="128" y="2300"/>
                  </a:cubicBezTo>
                  <a:lnTo>
                    <a:pt x="81" y="2243"/>
                  </a:lnTo>
                  <a:cubicBezTo>
                    <a:pt x="79" y="2241"/>
                    <a:pt x="77" y="2238"/>
                    <a:pt x="75" y="2235"/>
                  </a:cubicBezTo>
                  <a:lnTo>
                    <a:pt x="56" y="2204"/>
                  </a:lnTo>
                  <a:lnTo>
                    <a:pt x="37" y="2165"/>
                  </a:lnTo>
                  <a:lnTo>
                    <a:pt x="22" y="2123"/>
                  </a:lnTo>
                  <a:lnTo>
                    <a:pt x="10" y="2081"/>
                  </a:lnTo>
                  <a:lnTo>
                    <a:pt x="3" y="2036"/>
                  </a:lnTo>
                  <a:lnTo>
                    <a:pt x="0" y="1990"/>
                  </a:lnTo>
                  <a:lnTo>
                    <a:pt x="0" y="450"/>
                  </a:lnTo>
                  <a:close/>
                  <a:moveTo>
                    <a:pt x="134" y="1983"/>
                  </a:moveTo>
                  <a:lnTo>
                    <a:pt x="135" y="2015"/>
                  </a:lnTo>
                  <a:lnTo>
                    <a:pt x="139" y="2047"/>
                  </a:lnTo>
                  <a:lnTo>
                    <a:pt x="147" y="2078"/>
                  </a:lnTo>
                  <a:lnTo>
                    <a:pt x="157" y="2107"/>
                  </a:lnTo>
                  <a:lnTo>
                    <a:pt x="171" y="2135"/>
                  </a:lnTo>
                  <a:lnTo>
                    <a:pt x="190" y="2167"/>
                  </a:lnTo>
                  <a:lnTo>
                    <a:pt x="184" y="2159"/>
                  </a:lnTo>
                  <a:lnTo>
                    <a:pt x="231" y="2216"/>
                  </a:lnTo>
                  <a:lnTo>
                    <a:pt x="222" y="2207"/>
                  </a:lnTo>
                  <a:lnTo>
                    <a:pt x="279" y="2254"/>
                  </a:lnTo>
                  <a:lnTo>
                    <a:pt x="271" y="2248"/>
                  </a:lnTo>
                  <a:lnTo>
                    <a:pt x="297" y="2264"/>
                  </a:lnTo>
                  <a:lnTo>
                    <a:pt x="324" y="2278"/>
                  </a:lnTo>
                  <a:lnTo>
                    <a:pt x="354" y="2288"/>
                  </a:lnTo>
                  <a:lnTo>
                    <a:pt x="384" y="2297"/>
                  </a:lnTo>
                  <a:lnTo>
                    <a:pt x="415" y="2302"/>
                  </a:lnTo>
                  <a:lnTo>
                    <a:pt x="451" y="2304"/>
                  </a:lnTo>
                  <a:lnTo>
                    <a:pt x="5480" y="2304"/>
                  </a:lnTo>
                  <a:lnTo>
                    <a:pt x="5512" y="2303"/>
                  </a:lnTo>
                  <a:lnTo>
                    <a:pt x="5544" y="2298"/>
                  </a:lnTo>
                  <a:lnTo>
                    <a:pt x="5575" y="2290"/>
                  </a:lnTo>
                  <a:lnTo>
                    <a:pt x="5603" y="2281"/>
                  </a:lnTo>
                  <a:lnTo>
                    <a:pt x="5632" y="2267"/>
                  </a:lnTo>
                  <a:lnTo>
                    <a:pt x="5663" y="2248"/>
                  </a:lnTo>
                  <a:lnTo>
                    <a:pt x="5655" y="2254"/>
                  </a:lnTo>
                  <a:lnTo>
                    <a:pt x="5712" y="2207"/>
                  </a:lnTo>
                  <a:lnTo>
                    <a:pt x="5703" y="2216"/>
                  </a:lnTo>
                  <a:lnTo>
                    <a:pt x="5750" y="2159"/>
                  </a:lnTo>
                  <a:lnTo>
                    <a:pt x="5744" y="2167"/>
                  </a:lnTo>
                  <a:lnTo>
                    <a:pt x="5761" y="2140"/>
                  </a:lnTo>
                  <a:lnTo>
                    <a:pt x="5774" y="2114"/>
                  </a:lnTo>
                  <a:lnTo>
                    <a:pt x="5785" y="2084"/>
                  </a:lnTo>
                  <a:lnTo>
                    <a:pt x="5793" y="2054"/>
                  </a:lnTo>
                  <a:lnTo>
                    <a:pt x="5798" y="2022"/>
                  </a:lnTo>
                  <a:lnTo>
                    <a:pt x="5800" y="1986"/>
                  </a:lnTo>
                  <a:lnTo>
                    <a:pt x="5800" y="454"/>
                  </a:lnTo>
                  <a:lnTo>
                    <a:pt x="5799" y="422"/>
                  </a:lnTo>
                  <a:lnTo>
                    <a:pt x="5794" y="390"/>
                  </a:lnTo>
                  <a:lnTo>
                    <a:pt x="5787" y="359"/>
                  </a:lnTo>
                  <a:lnTo>
                    <a:pt x="5777" y="330"/>
                  </a:lnTo>
                  <a:lnTo>
                    <a:pt x="5763" y="302"/>
                  </a:lnTo>
                  <a:lnTo>
                    <a:pt x="5744" y="270"/>
                  </a:lnTo>
                  <a:lnTo>
                    <a:pt x="5750" y="278"/>
                  </a:lnTo>
                  <a:lnTo>
                    <a:pt x="5703" y="221"/>
                  </a:lnTo>
                  <a:lnTo>
                    <a:pt x="5712" y="230"/>
                  </a:lnTo>
                  <a:lnTo>
                    <a:pt x="5655" y="183"/>
                  </a:lnTo>
                  <a:lnTo>
                    <a:pt x="5663" y="189"/>
                  </a:lnTo>
                  <a:lnTo>
                    <a:pt x="5637" y="173"/>
                  </a:lnTo>
                  <a:lnTo>
                    <a:pt x="5610" y="159"/>
                  </a:lnTo>
                  <a:lnTo>
                    <a:pt x="5580" y="148"/>
                  </a:lnTo>
                  <a:lnTo>
                    <a:pt x="5550" y="140"/>
                  </a:lnTo>
                  <a:lnTo>
                    <a:pt x="5519" y="135"/>
                  </a:lnTo>
                  <a:lnTo>
                    <a:pt x="5483" y="133"/>
                  </a:lnTo>
                  <a:lnTo>
                    <a:pt x="454" y="133"/>
                  </a:lnTo>
                  <a:lnTo>
                    <a:pt x="422" y="134"/>
                  </a:lnTo>
                  <a:lnTo>
                    <a:pt x="390" y="139"/>
                  </a:lnTo>
                  <a:lnTo>
                    <a:pt x="359" y="147"/>
                  </a:lnTo>
                  <a:lnTo>
                    <a:pt x="331" y="156"/>
                  </a:lnTo>
                  <a:lnTo>
                    <a:pt x="302" y="170"/>
                  </a:lnTo>
                  <a:lnTo>
                    <a:pt x="271" y="189"/>
                  </a:lnTo>
                  <a:lnTo>
                    <a:pt x="279" y="183"/>
                  </a:lnTo>
                  <a:lnTo>
                    <a:pt x="222" y="230"/>
                  </a:lnTo>
                  <a:lnTo>
                    <a:pt x="231" y="221"/>
                  </a:lnTo>
                  <a:lnTo>
                    <a:pt x="184" y="278"/>
                  </a:lnTo>
                  <a:lnTo>
                    <a:pt x="190" y="270"/>
                  </a:lnTo>
                  <a:lnTo>
                    <a:pt x="173" y="297"/>
                  </a:lnTo>
                  <a:lnTo>
                    <a:pt x="160" y="323"/>
                  </a:lnTo>
                  <a:lnTo>
                    <a:pt x="149" y="353"/>
                  </a:lnTo>
                  <a:lnTo>
                    <a:pt x="141" y="383"/>
                  </a:lnTo>
                  <a:lnTo>
                    <a:pt x="136" y="415"/>
                  </a:lnTo>
                  <a:lnTo>
                    <a:pt x="134" y="450"/>
                  </a:lnTo>
                  <a:lnTo>
                    <a:pt x="134" y="198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5" name="Rectangle 58"/>
            <p:cNvSpPr>
              <a:spLocks noChangeArrowheads="1"/>
            </p:cNvSpPr>
            <p:nvPr/>
          </p:nvSpPr>
          <p:spPr bwMode="auto">
            <a:xfrm>
              <a:off x="6171" y="5854"/>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天然資源</a:t>
              </a:r>
              <a:endParaRPr lang="ja-JP" altLang="ja-JP" sz="1900"/>
            </a:p>
          </p:txBody>
        </p:sp>
        <p:sp>
          <p:nvSpPr>
            <p:cNvPr id="2096" name="Rectangle 59"/>
            <p:cNvSpPr>
              <a:spLocks noChangeArrowheads="1"/>
            </p:cNvSpPr>
            <p:nvPr/>
          </p:nvSpPr>
          <p:spPr bwMode="auto">
            <a:xfrm>
              <a:off x="6396" y="584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97" name="Freeform 60"/>
            <p:cNvSpPr>
              <a:spLocks/>
            </p:cNvSpPr>
            <p:nvPr/>
          </p:nvSpPr>
          <p:spPr bwMode="auto">
            <a:xfrm>
              <a:off x="7545" y="5911"/>
              <a:ext cx="380" cy="185"/>
            </a:xfrm>
            <a:custGeom>
              <a:avLst/>
              <a:gdLst>
                <a:gd name="T0" fmla="*/ 0 w 5400"/>
                <a:gd name="T1" fmla="*/ 475 h 2850"/>
                <a:gd name="T2" fmla="*/ 475 w 5400"/>
                <a:gd name="T3" fmla="*/ 0 h 2850"/>
                <a:gd name="T4" fmla="*/ 4925 w 5400"/>
                <a:gd name="T5" fmla="*/ 0 h 2850"/>
                <a:gd name="T6" fmla="*/ 5400 w 5400"/>
                <a:gd name="T7" fmla="*/ 475 h 2850"/>
                <a:gd name="T8" fmla="*/ 5400 w 5400"/>
                <a:gd name="T9" fmla="*/ 2375 h 2850"/>
                <a:gd name="T10" fmla="*/ 4925 w 5400"/>
                <a:gd name="T11" fmla="*/ 2850 h 2850"/>
                <a:gd name="T12" fmla="*/ 475 w 5400"/>
                <a:gd name="T13" fmla="*/ 2850 h 2850"/>
                <a:gd name="T14" fmla="*/ 0 w 5400"/>
                <a:gd name="T15" fmla="*/ 2375 h 2850"/>
                <a:gd name="T16" fmla="*/ 0 w 5400"/>
                <a:gd name="T17" fmla="*/ 475 h 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0" h="2850">
                  <a:moveTo>
                    <a:pt x="0" y="475"/>
                  </a:moveTo>
                  <a:cubicBezTo>
                    <a:pt x="0" y="213"/>
                    <a:pt x="212" y="0"/>
                    <a:pt x="475" y="0"/>
                  </a:cubicBezTo>
                  <a:lnTo>
                    <a:pt x="4925" y="0"/>
                  </a:lnTo>
                  <a:cubicBezTo>
                    <a:pt x="5187" y="0"/>
                    <a:pt x="5400" y="213"/>
                    <a:pt x="5400" y="475"/>
                  </a:cubicBezTo>
                  <a:lnTo>
                    <a:pt x="5400" y="2375"/>
                  </a:lnTo>
                  <a:cubicBezTo>
                    <a:pt x="5400" y="2637"/>
                    <a:pt x="5187" y="2850"/>
                    <a:pt x="4925" y="2850"/>
                  </a:cubicBezTo>
                  <a:lnTo>
                    <a:pt x="475" y="2850"/>
                  </a:lnTo>
                  <a:cubicBezTo>
                    <a:pt x="212" y="2850"/>
                    <a:pt x="0" y="2637"/>
                    <a:pt x="0" y="2375"/>
                  </a:cubicBezTo>
                  <a:lnTo>
                    <a:pt x="0" y="47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8" name="Freeform 61"/>
            <p:cNvSpPr>
              <a:spLocks noEditPoints="1"/>
            </p:cNvSpPr>
            <p:nvPr/>
          </p:nvSpPr>
          <p:spPr bwMode="auto">
            <a:xfrm>
              <a:off x="7540" y="5906"/>
              <a:ext cx="389" cy="194"/>
            </a:xfrm>
            <a:custGeom>
              <a:avLst/>
              <a:gdLst>
                <a:gd name="T0" fmla="*/ 1 w 389"/>
                <a:gd name="T1" fmla="*/ 29 h 194"/>
                <a:gd name="T2" fmla="*/ 5 w 389"/>
                <a:gd name="T3" fmla="*/ 19 h 194"/>
                <a:gd name="T4" fmla="*/ 11 w 389"/>
                <a:gd name="T5" fmla="*/ 11 h 194"/>
                <a:gd name="T6" fmla="*/ 20 w 389"/>
                <a:gd name="T7" fmla="*/ 5 h 194"/>
                <a:gd name="T8" fmla="*/ 31 w 389"/>
                <a:gd name="T9" fmla="*/ 1 h 194"/>
                <a:gd name="T10" fmla="*/ 351 w 389"/>
                <a:gd name="T11" fmla="*/ 0 h 194"/>
                <a:gd name="T12" fmla="*/ 362 w 389"/>
                <a:gd name="T13" fmla="*/ 2 h 194"/>
                <a:gd name="T14" fmla="*/ 372 w 389"/>
                <a:gd name="T15" fmla="*/ 6 h 194"/>
                <a:gd name="T16" fmla="*/ 381 w 389"/>
                <a:gd name="T17" fmla="*/ 13 h 194"/>
                <a:gd name="T18" fmla="*/ 386 w 389"/>
                <a:gd name="T19" fmla="*/ 22 h 194"/>
                <a:gd name="T20" fmla="*/ 389 w 389"/>
                <a:gd name="T21" fmla="*/ 32 h 194"/>
                <a:gd name="T22" fmla="*/ 389 w 389"/>
                <a:gd name="T23" fmla="*/ 162 h 194"/>
                <a:gd name="T24" fmla="*/ 386 w 389"/>
                <a:gd name="T25" fmla="*/ 172 h 194"/>
                <a:gd name="T26" fmla="*/ 381 w 389"/>
                <a:gd name="T27" fmla="*/ 181 h 194"/>
                <a:gd name="T28" fmla="*/ 373 w 389"/>
                <a:gd name="T29" fmla="*/ 188 h 194"/>
                <a:gd name="T30" fmla="*/ 363 w 389"/>
                <a:gd name="T31" fmla="*/ 192 h 194"/>
                <a:gd name="T32" fmla="*/ 352 w 389"/>
                <a:gd name="T33" fmla="*/ 194 h 194"/>
                <a:gd name="T34" fmla="*/ 31 w 389"/>
                <a:gd name="T35" fmla="*/ 193 h 194"/>
                <a:gd name="T36" fmla="*/ 21 w 389"/>
                <a:gd name="T37" fmla="*/ 190 h 194"/>
                <a:gd name="T38" fmla="*/ 12 w 389"/>
                <a:gd name="T39" fmla="*/ 184 h 194"/>
                <a:gd name="T40" fmla="*/ 5 w 389"/>
                <a:gd name="T41" fmla="*/ 176 h 194"/>
                <a:gd name="T42" fmla="*/ 1 w 389"/>
                <a:gd name="T43" fmla="*/ 166 h 194"/>
                <a:gd name="T44" fmla="*/ 0 w 389"/>
                <a:gd name="T45" fmla="*/ 35 h 194"/>
                <a:gd name="T46" fmla="*/ 10 w 389"/>
                <a:gd name="T47" fmla="*/ 164 h 194"/>
                <a:gd name="T48" fmla="*/ 13 w 389"/>
                <a:gd name="T49" fmla="*/ 171 h 194"/>
                <a:gd name="T50" fmla="*/ 18 w 389"/>
                <a:gd name="T51" fmla="*/ 177 h 194"/>
                <a:gd name="T52" fmla="*/ 25 w 389"/>
                <a:gd name="T53" fmla="*/ 182 h 194"/>
                <a:gd name="T54" fmla="*/ 33 w 389"/>
                <a:gd name="T55" fmla="*/ 185 h 194"/>
                <a:gd name="T56" fmla="*/ 351 w 389"/>
                <a:gd name="T57" fmla="*/ 185 h 194"/>
                <a:gd name="T58" fmla="*/ 360 w 389"/>
                <a:gd name="T59" fmla="*/ 184 h 194"/>
                <a:gd name="T60" fmla="*/ 367 w 389"/>
                <a:gd name="T61" fmla="*/ 181 h 194"/>
                <a:gd name="T62" fmla="*/ 373 w 389"/>
                <a:gd name="T63" fmla="*/ 176 h 194"/>
                <a:gd name="T64" fmla="*/ 378 w 389"/>
                <a:gd name="T65" fmla="*/ 169 h 194"/>
                <a:gd name="T66" fmla="*/ 380 w 389"/>
                <a:gd name="T67" fmla="*/ 162 h 194"/>
                <a:gd name="T68" fmla="*/ 380 w 389"/>
                <a:gd name="T69" fmla="*/ 33 h 194"/>
                <a:gd name="T70" fmla="*/ 378 w 389"/>
                <a:gd name="T71" fmla="*/ 25 h 194"/>
                <a:gd name="T72" fmla="*/ 374 w 389"/>
                <a:gd name="T73" fmla="*/ 19 h 194"/>
                <a:gd name="T74" fmla="*/ 368 w 389"/>
                <a:gd name="T75" fmla="*/ 14 h 194"/>
                <a:gd name="T76" fmla="*/ 360 w 389"/>
                <a:gd name="T77" fmla="*/ 10 h 194"/>
                <a:gd name="T78" fmla="*/ 351 w 389"/>
                <a:gd name="T79" fmla="*/ 9 h 194"/>
                <a:gd name="T80" fmla="*/ 33 w 389"/>
                <a:gd name="T81" fmla="*/ 9 h 194"/>
                <a:gd name="T82" fmla="*/ 25 w 389"/>
                <a:gd name="T83" fmla="*/ 12 h 194"/>
                <a:gd name="T84" fmla="*/ 18 w 389"/>
                <a:gd name="T85" fmla="*/ 17 h 194"/>
                <a:gd name="T86" fmla="*/ 13 w 389"/>
                <a:gd name="T87" fmla="*/ 23 h 194"/>
                <a:gd name="T88" fmla="*/ 10 w 389"/>
                <a:gd name="T89" fmla="*/ 30 h 194"/>
                <a:gd name="T90" fmla="*/ 10 w 389"/>
                <a:gd name="T91"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194">
                  <a:moveTo>
                    <a:pt x="0" y="35"/>
                  </a:moveTo>
                  <a:lnTo>
                    <a:pt x="1" y="32"/>
                  </a:lnTo>
                  <a:lnTo>
                    <a:pt x="1" y="29"/>
                  </a:lnTo>
                  <a:lnTo>
                    <a:pt x="2" y="25"/>
                  </a:lnTo>
                  <a:lnTo>
                    <a:pt x="3" y="22"/>
                  </a:lnTo>
                  <a:lnTo>
                    <a:pt x="5" y="19"/>
                  </a:lnTo>
                  <a:lnTo>
                    <a:pt x="7" y="16"/>
                  </a:lnTo>
                  <a:lnTo>
                    <a:pt x="9" y="13"/>
                  </a:lnTo>
                  <a:lnTo>
                    <a:pt x="11" y="11"/>
                  </a:lnTo>
                  <a:lnTo>
                    <a:pt x="14" y="8"/>
                  </a:lnTo>
                  <a:lnTo>
                    <a:pt x="17" y="6"/>
                  </a:lnTo>
                  <a:lnTo>
                    <a:pt x="20" y="5"/>
                  </a:lnTo>
                  <a:lnTo>
                    <a:pt x="24" y="3"/>
                  </a:lnTo>
                  <a:lnTo>
                    <a:pt x="27" y="2"/>
                  </a:lnTo>
                  <a:lnTo>
                    <a:pt x="31" y="1"/>
                  </a:lnTo>
                  <a:lnTo>
                    <a:pt x="34" y="1"/>
                  </a:lnTo>
                  <a:lnTo>
                    <a:pt x="38" y="0"/>
                  </a:lnTo>
                  <a:lnTo>
                    <a:pt x="351" y="0"/>
                  </a:lnTo>
                  <a:lnTo>
                    <a:pt x="355" y="1"/>
                  </a:lnTo>
                  <a:lnTo>
                    <a:pt x="359" y="1"/>
                  </a:lnTo>
                  <a:lnTo>
                    <a:pt x="362" y="2"/>
                  </a:lnTo>
                  <a:lnTo>
                    <a:pt x="366" y="3"/>
                  </a:lnTo>
                  <a:lnTo>
                    <a:pt x="369" y="5"/>
                  </a:lnTo>
                  <a:lnTo>
                    <a:pt x="372" y="6"/>
                  </a:lnTo>
                  <a:lnTo>
                    <a:pt x="375" y="8"/>
                  </a:lnTo>
                  <a:lnTo>
                    <a:pt x="378" y="11"/>
                  </a:lnTo>
                  <a:lnTo>
                    <a:pt x="381" y="13"/>
                  </a:lnTo>
                  <a:lnTo>
                    <a:pt x="383" y="16"/>
                  </a:lnTo>
                  <a:lnTo>
                    <a:pt x="385" y="19"/>
                  </a:lnTo>
                  <a:lnTo>
                    <a:pt x="386" y="22"/>
                  </a:lnTo>
                  <a:lnTo>
                    <a:pt x="388" y="25"/>
                  </a:lnTo>
                  <a:lnTo>
                    <a:pt x="389" y="28"/>
                  </a:lnTo>
                  <a:lnTo>
                    <a:pt x="389" y="32"/>
                  </a:lnTo>
                  <a:lnTo>
                    <a:pt x="389" y="35"/>
                  </a:lnTo>
                  <a:lnTo>
                    <a:pt x="389" y="159"/>
                  </a:lnTo>
                  <a:lnTo>
                    <a:pt x="389" y="162"/>
                  </a:lnTo>
                  <a:lnTo>
                    <a:pt x="389" y="166"/>
                  </a:lnTo>
                  <a:lnTo>
                    <a:pt x="388" y="169"/>
                  </a:lnTo>
                  <a:lnTo>
                    <a:pt x="386" y="172"/>
                  </a:lnTo>
                  <a:lnTo>
                    <a:pt x="385" y="175"/>
                  </a:lnTo>
                  <a:lnTo>
                    <a:pt x="383" y="178"/>
                  </a:lnTo>
                  <a:lnTo>
                    <a:pt x="381" y="181"/>
                  </a:lnTo>
                  <a:lnTo>
                    <a:pt x="378" y="183"/>
                  </a:lnTo>
                  <a:lnTo>
                    <a:pt x="376" y="186"/>
                  </a:lnTo>
                  <a:lnTo>
                    <a:pt x="373" y="188"/>
                  </a:lnTo>
                  <a:lnTo>
                    <a:pt x="370" y="190"/>
                  </a:lnTo>
                  <a:lnTo>
                    <a:pt x="366" y="191"/>
                  </a:lnTo>
                  <a:lnTo>
                    <a:pt x="363" y="192"/>
                  </a:lnTo>
                  <a:lnTo>
                    <a:pt x="359" y="193"/>
                  </a:lnTo>
                  <a:lnTo>
                    <a:pt x="355" y="194"/>
                  </a:lnTo>
                  <a:lnTo>
                    <a:pt x="352" y="194"/>
                  </a:lnTo>
                  <a:lnTo>
                    <a:pt x="39" y="194"/>
                  </a:lnTo>
                  <a:lnTo>
                    <a:pt x="35" y="194"/>
                  </a:lnTo>
                  <a:lnTo>
                    <a:pt x="31" y="193"/>
                  </a:lnTo>
                  <a:lnTo>
                    <a:pt x="27" y="192"/>
                  </a:lnTo>
                  <a:lnTo>
                    <a:pt x="24" y="191"/>
                  </a:lnTo>
                  <a:lnTo>
                    <a:pt x="21" y="190"/>
                  </a:lnTo>
                  <a:lnTo>
                    <a:pt x="17" y="188"/>
                  </a:lnTo>
                  <a:lnTo>
                    <a:pt x="15" y="186"/>
                  </a:lnTo>
                  <a:lnTo>
                    <a:pt x="12" y="184"/>
                  </a:lnTo>
                  <a:lnTo>
                    <a:pt x="9" y="181"/>
                  </a:lnTo>
                  <a:lnTo>
                    <a:pt x="7" y="179"/>
                  </a:lnTo>
                  <a:lnTo>
                    <a:pt x="5" y="176"/>
                  </a:lnTo>
                  <a:lnTo>
                    <a:pt x="4" y="173"/>
                  </a:lnTo>
                  <a:lnTo>
                    <a:pt x="2" y="169"/>
                  </a:lnTo>
                  <a:lnTo>
                    <a:pt x="1" y="166"/>
                  </a:lnTo>
                  <a:lnTo>
                    <a:pt x="1" y="163"/>
                  </a:lnTo>
                  <a:lnTo>
                    <a:pt x="0" y="159"/>
                  </a:lnTo>
                  <a:lnTo>
                    <a:pt x="0" y="35"/>
                  </a:lnTo>
                  <a:close/>
                  <a:moveTo>
                    <a:pt x="10" y="159"/>
                  </a:moveTo>
                  <a:lnTo>
                    <a:pt x="10" y="161"/>
                  </a:lnTo>
                  <a:lnTo>
                    <a:pt x="10" y="164"/>
                  </a:lnTo>
                  <a:lnTo>
                    <a:pt x="11" y="166"/>
                  </a:lnTo>
                  <a:lnTo>
                    <a:pt x="12" y="169"/>
                  </a:lnTo>
                  <a:lnTo>
                    <a:pt x="13" y="171"/>
                  </a:lnTo>
                  <a:lnTo>
                    <a:pt x="15" y="173"/>
                  </a:lnTo>
                  <a:lnTo>
                    <a:pt x="16" y="175"/>
                  </a:lnTo>
                  <a:lnTo>
                    <a:pt x="18" y="177"/>
                  </a:lnTo>
                  <a:lnTo>
                    <a:pt x="20" y="179"/>
                  </a:lnTo>
                  <a:lnTo>
                    <a:pt x="22" y="181"/>
                  </a:lnTo>
                  <a:lnTo>
                    <a:pt x="25" y="182"/>
                  </a:lnTo>
                  <a:lnTo>
                    <a:pt x="27" y="183"/>
                  </a:lnTo>
                  <a:lnTo>
                    <a:pt x="30" y="184"/>
                  </a:lnTo>
                  <a:lnTo>
                    <a:pt x="33" y="185"/>
                  </a:lnTo>
                  <a:lnTo>
                    <a:pt x="35" y="185"/>
                  </a:lnTo>
                  <a:lnTo>
                    <a:pt x="39" y="185"/>
                  </a:lnTo>
                  <a:lnTo>
                    <a:pt x="351" y="185"/>
                  </a:lnTo>
                  <a:lnTo>
                    <a:pt x="354" y="185"/>
                  </a:lnTo>
                  <a:lnTo>
                    <a:pt x="357" y="185"/>
                  </a:lnTo>
                  <a:lnTo>
                    <a:pt x="360" y="184"/>
                  </a:lnTo>
                  <a:lnTo>
                    <a:pt x="362" y="183"/>
                  </a:lnTo>
                  <a:lnTo>
                    <a:pt x="365" y="182"/>
                  </a:lnTo>
                  <a:lnTo>
                    <a:pt x="367" y="181"/>
                  </a:lnTo>
                  <a:lnTo>
                    <a:pt x="369" y="179"/>
                  </a:lnTo>
                  <a:lnTo>
                    <a:pt x="371" y="178"/>
                  </a:lnTo>
                  <a:lnTo>
                    <a:pt x="373" y="176"/>
                  </a:lnTo>
                  <a:lnTo>
                    <a:pt x="375" y="174"/>
                  </a:lnTo>
                  <a:lnTo>
                    <a:pt x="376" y="172"/>
                  </a:lnTo>
                  <a:lnTo>
                    <a:pt x="378" y="169"/>
                  </a:lnTo>
                  <a:lnTo>
                    <a:pt x="379" y="167"/>
                  </a:lnTo>
                  <a:lnTo>
                    <a:pt x="379" y="164"/>
                  </a:lnTo>
                  <a:lnTo>
                    <a:pt x="380" y="162"/>
                  </a:lnTo>
                  <a:lnTo>
                    <a:pt x="380" y="159"/>
                  </a:lnTo>
                  <a:lnTo>
                    <a:pt x="380" y="36"/>
                  </a:lnTo>
                  <a:lnTo>
                    <a:pt x="380" y="33"/>
                  </a:lnTo>
                  <a:lnTo>
                    <a:pt x="380" y="30"/>
                  </a:lnTo>
                  <a:lnTo>
                    <a:pt x="379" y="28"/>
                  </a:lnTo>
                  <a:lnTo>
                    <a:pt x="378" y="25"/>
                  </a:lnTo>
                  <a:lnTo>
                    <a:pt x="377" y="23"/>
                  </a:lnTo>
                  <a:lnTo>
                    <a:pt x="375" y="21"/>
                  </a:lnTo>
                  <a:lnTo>
                    <a:pt x="374" y="19"/>
                  </a:lnTo>
                  <a:lnTo>
                    <a:pt x="372" y="17"/>
                  </a:lnTo>
                  <a:lnTo>
                    <a:pt x="370" y="15"/>
                  </a:lnTo>
                  <a:lnTo>
                    <a:pt x="368" y="14"/>
                  </a:lnTo>
                  <a:lnTo>
                    <a:pt x="365" y="12"/>
                  </a:lnTo>
                  <a:lnTo>
                    <a:pt x="363" y="11"/>
                  </a:lnTo>
                  <a:lnTo>
                    <a:pt x="360" y="10"/>
                  </a:lnTo>
                  <a:lnTo>
                    <a:pt x="357" y="10"/>
                  </a:lnTo>
                  <a:lnTo>
                    <a:pt x="354" y="9"/>
                  </a:lnTo>
                  <a:lnTo>
                    <a:pt x="351" y="9"/>
                  </a:lnTo>
                  <a:lnTo>
                    <a:pt x="39" y="9"/>
                  </a:lnTo>
                  <a:lnTo>
                    <a:pt x="36" y="9"/>
                  </a:lnTo>
                  <a:lnTo>
                    <a:pt x="33" y="9"/>
                  </a:lnTo>
                  <a:lnTo>
                    <a:pt x="30" y="10"/>
                  </a:lnTo>
                  <a:lnTo>
                    <a:pt x="28" y="11"/>
                  </a:lnTo>
                  <a:lnTo>
                    <a:pt x="25" y="12"/>
                  </a:lnTo>
                  <a:lnTo>
                    <a:pt x="23" y="13"/>
                  </a:lnTo>
                  <a:lnTo>
                    <a:pt x="20" y="15"/>
                  </a:lnTo>
                  <a:lnTo>
                    <a:pt x="18" y="17"/>
                  </a:lnTo>
                  <a:lnTo>
                    <a:pt x="17" y="19"/>
                  </a:lnTo>
                  <a:lnTo>
                    <a:pt x="15" y="20"/>
                  </a:lnTo>
                  <a:lnTo>
                    <a:pt x="13" y="23"/>
                  </a:lnTo>
                  <a:lnTo>
                    <a:pt x="12" y="25"/>
                  </a:lnTo>
                  <a:lnTo>
                    <a:pt x="11" y="27"/>
                  </a:lnTo>
                  <a:lnTo>
                    <a:pt x="10" y="30"/>
                  </a:lnTo>
                  <a:lnTo>
                    <a:pt x="10" y="33"/>
                  </a:lnTo>
                  <a:lnTo>
                    <a:pt x="10" y="35"/>
                  </a:lnTo>
                  <a:lnTo>
                    <a:pt x="10" y="15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9" name="Rectangle 62"/>
            <p:cNvSpPr>
              <a:spLocks noChangeArrowheads="1"/>
            </p:cNvSpPr>
            <p:nvPr/>
          </p:nvSpPr>
          <p:spPr bwMode="auto">
            <a:xfrm>
              <a:off x="7573" y="5943"/>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建設</a:t>
              </a:r>
              <a:endParaRPr lang="ja-JP" altLang="ja-JP" sz="1900"/>
            </a:p>
          </p:txBody>
        </p:sp>
        <p:sp>
          <p:nvSpPr>
            <p:cNvPr id="2100" name="Rectangle 63"/>
            <p:cNvSpPr>
              <a:spLocks noChangeArrowheads="1"/>
            </p:cNvSpPr>
            <p:nvPr/>
          </p:nvSpPr>
          <p:spPr bwMode="auto">
            <a:xfrm>
              <a:off x="7685" y="5943"/>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資材等</a:t>
              </a:r>
              <a:endParaRPr lang="ja-JP" altLang="ja-JP" sz="1900" dirty="0"/>
            </a:p>
          </p:txBody>
        </p:sp>
        <p:sp>
          <p:nvSpPr>
            <p:cNvPr id="2101" name="Rectangle 64"/>
            <p:cNvSpPr>
              <a:spLocks noChangeArrowheads="1"/>
            </p:cNvSpPr>
            <p:nvPr/>
          </p:nvSpPr>
          <p:spPr bwMode="auto">
            <a:xfrm>
              <a:off x="7573" y="6011"/>
              <a:ext cx="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に</a:t>
              </a:r>
              <a:endParaRPr lang="ja-JP" altLang="ja-JP" sz="1900"/>
            </a:p>
          </p:txBody>
        </p:sp>
        <p:sp>
          <p:nvSpPr>
            <p:cNvPr id="2102" name="Rectangle 65"/>
            <p:cNvSpPr>
              <a:spLocks noChangeArrowheads="1"/>
            </p:cNvSpPr>
            <p:nvPr/>
          </p:nvSpPr>
          <p:spPr bwMode="auto">
            <a:xfrm>
              <a:off x="7629" y="6011"/>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再利用</a:t>
              </a:r>
              <a:endParaRPr lang="ja-JP" altLang="ja-JP" sz="1900"/>
            </a:p>
          </p:txBody>
        </p:sp>
        <p:sp>
          <p:nvSpPr>
            <p:cNvPr id="2103" name="Rectangle 66"/>
            <p:cNvSpPr>
              <a:spLocks noChangeArrowheads="1"/>
            </p:cNvSpPr>
            <p:nvPr/>
          </p:nvSpPr>
          <p:spPr bwMode="auto">
            <a:xfrm>
              <a:off x="7798" y="600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04" name="Freeform 67"/>
            <p:cNvSpPr>
              <a:spLocks/>
            </p:cNvSpPr>
            <p:nvPr/>
          </p:nvSpPr>
          <p:spPr bwMode="auto">
            <a:xfrm>
              <a:off x="6241" y="4493"/>
              <a:ext cx="460" cy="271"/>
            </a:xfrm>
            <a:custGeom>
              <a:avLst/>
              <a:gdLst>
                <a:gd name="T0" fmla="*/ 0 w 13067"/>
                <a:gd name="T1" fmla="*/ 1391 h 8346"/>
                <a:gd name="T2" fmla="*/ 1391 w 13067"/>
                <a:gd name="T3" fmla="*/ 0 h 8346"/>
                <a:gd name="T4" fmla="*/ 11675 w 13067"/>
                <a:gd name="T5" fmla="*/ 0 h 8346"/>
                <a:gd name="T6" fmla="*/ 13067 w 13067"/>
                <a:gd name="T7" fmla="*/ 1391 h 8346"/>
                <a:gd name="T8" fmla="*/ 13067 w 13067"/>
                <a:gd name="T9" fmla="*/ 6955 h 8346"/>
                <a:gd name="T10" fmla="*/ 11675 w 13067"/>
                <a:gd name="T11" fmla="*/ 8346 h 8346"/>
                <a:gd name="T12" fmla="*/ 1391 w 13067"/>
                <a:gd name="T13" fmla="*/ 8346 h 8346"/>
                <a:gd name="T14" fmla="*/ 0 w 13067"/>
                <a:gd name="T15" fmla="*/ 6955 h 8346"/>
                <a:gd name="T16" fmla="*/ 0 w 13067"/>
                <a:gd name="T17" fmla="*/ 1391 h 8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67" h="8346">
                  <a:moveTo>
                    <a:pt x="0" y="1391"/>
                  </a:moveTo>
                  <a:cubicBezTo>
                    <a:pt x="0" y="623"/>
                    <a:pt x="623" y="0"/>
                    <a:pt x="1391" y="0"/>
                  </a:cubicBezTo>
                  <a:lnTo>
                    <a:pt x="11675" y="0"/>
                  </a:lnTo>
                  <a:cubicBezTo>
                    <a:pt x="12444" y="0"/>
                    <a:pt x="13067" y="623"/>
                    <a:pt x="13067" y="1391"/>
                  </a:cubicBezTo>
                  <a:lnTo>
                    <a:pt x="13067" y="6955"/>
                  </a:lnTo>
                  <a:cubicBezTo>
                    <a:pt x="13067" y="7724"/>
                    <a:pt x="12444" y="8346"/>
                    <a:pt x="11675" y="8346"/>
                  </a:cubicBezTo>
                  <a:lnTo>
                    <a:pt x="1391" y="8346"/>
                  </a:lnTo>
                  <a:cubicBezTo>
                    <a:pt x="623" y="8346"/>
                    <a:pt x="0" y="7724"/>
                    <a:pt x="0" y="6955"/>
                  </a:cubicBezTo>
                  <a:lnTo>
                    <a:pt x="0" y="139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5" name="Freeform 68"/>
            <p:cNvSpPr>
              <a:spLocks noEditPoints="1"/>
            </p:cNvSpPr>
            <p:nvPr/>
          </p:nvSpPr>
          <p:spPr bwMode="auto">
            <a:xfrm>
              <a:off x="6237" y="4489"/>
              <a:ext cx="468" cy="279"/>
            </a:xfrm>
            <a:custGeom>
              <a:avLst/>
              <a:gdLst>
                <a:gd name="T0" fmla="*/ 1 w 468"/>
                <a:gd name="T1" fmla="*/ 40 h 279"/>
                <a:gd name="T2" fmla="*/ 6 w 468"/>
                <a:gd name="T3" fmla="*/ 26 h 279"/>
                <a:gd name="T4" fmla="*/ 15 w 468"/>
                <a:gd name="T5" fmla="*/ 15 h 279"/>
                <a:gd name="T6" fmla="*/ 28 w 468"/>
                <a:gd name="T7" fmla="*/ 6 h 279"/>
                <a:gd name="T8" fmla="*/ 42 w 468"/>
                <a:gd name="T9" fmla="*/ 1 h 279"/>
                <a:gd name="T10" fmla="*/ 415 w 468"/>
                <a:gd name="T11" fmla="*/ 0 h 279"/>
                <a:gd name="T12" fmla="*/ 430 w 468"/>
                <a:gd name="T13" fmla="*/ 2 h 279"/>
                <a:gd name="T14" fmla="*/ 444 w 468"/>
                <a:gd name="T15" fmla="*/ 8 h 279"/>
                <a:gd name="T16" fmla="*/ 456 w 468"/>
                <a:gd name="T17" fmla="*/ 18 h 279"/>
                <a:gd name="T18" fmla="*/ 464 w 468"/>
                <a:gd name="T19" fmla="*/ 30 h 279"/>
                <a:gd name="T20" fmla="*/ 468 w 468"/>
                <a:gd name="T21" fmla="*/ 44 h 279"/>
                <a:gd name="T22" fmla="*/ 468 w 468"/>
                <a:gd name="T23" fmla="*/ 235 h 279"/>
                <a:gd name="T24" fmla="*/ 464 w 468"/>
                <a:gd name="T25" fmla="*/ 249 h 279"/>
                <a:gd name="T26" fmla="*/ 456 w 468"/>
                <a:gd name="T27" fmla="*/ 261 h 279"/>
                <a:gd name="T28" fmla="*/ 445 w 468"/>
                <a:gd name="T29" fmla="*/ 271 h 279"/>
                <a:gd name="T30" fmla="*/ 431 w 468"/>
                <a:gd name="T31" fmla="*/ 277 h 279"/>
                <a:gd name="T32" fmla="*/ 415 w 468"/>
                <a:gd name="T33" fmla="*/ 279 h 279"/>
                <a:gd name="T34" fmla="*/ 43 w 468"/>
                <a:gd name="T35" fmla="*/ 278 h 279"/>
                <a:gd name="T36" fmla="*/ 28 w 468"/>
                <a:gd name="T37" fmla="*/ 273 h 279"/>
                <a:gd name="T38" fmla="*/ 16 w 468"/>
                <a:gd name="T39" fmla="*/ 265 h 279"/>
                <a:gd name="T40" fmla="*/ 6 w 468"/>
                <a:gd name="T41" fmla="*/ 254 h 279"/>
                <a:gd name="T42" fmla="*/ 1 w 468"/>
                <a:gd name="T43" fmla="*/ 240 h 279"/>
                <a:gd name="T44" fmla="*/ 0 w 468"/>
                <a:gd name="T45" fmla="*/ 49 h 279"/>
                <a:gd name="T46" fmla="*/ 10 w 468"/>
                <a:gd name="T47" fmla="*/ 238 h 279"/>
                <a:gd name="T48" fmla="*/ 14 w 468"/>
                <a:gd name="T49" fmla="*/ 249 h 279"/>
                <a:gd name="T50" fmla="*/ 22 w 468"/>
                <a:gd name="T51" fmla="*/ 259 h 279"/>
                <a:gd name="T52" fmla="*/ 32 w 468"/>
                <a:gd name="T53" fmla="*/ 266 h 279"/>
                <a:gd name="T54" fmla="*/ 44 w 468"/>
                <a:gd name="T55" fmla="*/ 270 h 279"/>
                <a:gd name="T56" fmla="*/ 414 w 468"/>
                <a:gd name="T57" fmla="*/ 271 h 279"/>
                <a:gd name="T58" fmla="*/ 428 w 468"/>
                <a:gd name="T59" fmla="*/ 269 h 279"/>
                <a:gd name="T60" fmla="*/ 439 w 468"/>
                <a:gd name="T61" fmla="*/ 264 h 279"/>
                <a:gd name="T62" fmla="*/ 449 w 468"/>
                <a:gd name="T63" fmla="*/ 256 h 279"/>
                <a:gd name="T64" fmla="*/ 455 w 468"/>
                <a:gd name="T65" fmla="*/ 246 h 279"/>
                <a:gd name="T66" fmla="*/ 459 w 468"/>
                <a:gd name="T67" fmla="*/ 234 h 279"/>
                <a:gd name="T68" fmla="*/ 459 w 468"/>
                <a:gd name="T69" fmla="*/ 45 h 279"/>
                <a:gd name="T70" fmla="*/ 456 w 468"/>
                <a:gd name="T71" fmla="*/ 34 h 279"/>
                <a:gd name="T72" fmla="*/ 449 w 468"/>
                <a:gd name="T73" fmla="*/ 24 h 279"/>
                <a:gd name="T74" fmla="*/ 440 w 468"/>
                <a:gd name="T75" fmla="*/ 16 h 279"/>
                <a:gd name="T76" fmla="*/ 428 w 468"/>
                <a:gd name="T77" fmla="*/ 10 h 279"/>
                <a:gd name="T78" fmla="*/ 415 w 468"/>
                <a:gd name="T79" fmla="*/ 9 h 279"/>
                <a:gd name="T80" fmla="*/ 45 w 468"/>
                <a:gd name="T81" fmla="*/ 9 h 279"/>
                <a:gd name="T82" fmla="*/ 32 w 468"/>
                <a:gd name="T83" fmla="*/ 13 h 279"/>
                <a:gd name="T84" fmla="*/ 22 w 468"/>
                <a:gd name="T85" fmla="*/ 20 h 279"/>
                <a:gd name="T86" fmla="*/ 15 w 468"/>
                <a:gd name="T87" fmla="*/ 30 h 279"/>
                <a:gd name="T88" fmla="*/ 10 w 468"/>
                <a:gd name="T89" fmla="*/ 41 h 279"/>
                <a:gd name="T90" fmla="*/ 9 w 468"/>
                <a:gd name="T91" fmla="*/ 23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8" h="279">
                  <a:moveTo>
                    <a:pt x="0" y="49"/>
                  </a:moveTo>
                  <a:lnTo>
                    <a:pt x="0" y="45"/>
                  </a:lnTo>
                  <a:lnTo>
                    <a:pt x="1" y="40"/>
                  </a:lnTo>
                  <a:lnTo>
                    <a:pt x="2" y="35"/>
                  </a:lnTo>
                  <a:lnTo>
                    <a:pt x="4" y="30"/>
                  </a:lnTo>
                  <a:lnTo>
                    <a:pt x="6" y="26"/>
                  </a:lnTo>
                  <a:lnTo>
                    <a:pt x="9" y="22"/>
                  </a:lnTo>
                  <a:lnTo>
                    <a:pt x="12" y="18"/>
                  </a:lnTo>
                  <a:lnTo>
                    <a:pt x="15" y="15"/>
                  </a:lnTo>
                  <a:lnTo>
                    <a:pt x="19" y="11"/>
                  </a:lnTo>
                  <a:lnTo>
                    <a:pt x="23" y="9"/>
                  </a:lnTo>
                  <a:lnTo>
                    <a:pt x="28" y="6"/>
                  </a:lnTo>
                  <a:lnTo>
                    <a:pt x="32" y="4"/>
                  </a:lnTo>
                  <a:lnTo>
                    <a:pt x="37" y="2"/>
                  </a:lnTo>
                  <a:lnTo>
                    <a:pt x="42" y="1"/>
                  </a:lnTo>
                  <a:lnTo>
                    <a:pt x="48" y="0"/>
                  </a:lnTo>
                  <a:lnTo>
                    <a:pt x="53" y="0"/>
                  </a:lnTo>
                  <a:lnTo>
                    <a:pt x="415" y="0"/>
                  </a:lnTo>
                  <a:lnTo>
                    <a:pt x="420" y="0"/>
                  </a:lnTo>
                  <a:lnTo>
                    <a:pt x="425" y="1"/>
                  </a:lnTo>
                  <a:lnTo>
                    <a:pt x="430" y="2"/>
                  </a:lnTo>
                  <a:lnTo>
                    <a:pt x="435" y="4"/>
                  </a:lnTo>
                  <a:lnTo>
                    <a:pt x="440" y="6"/>
                  </a:lnTo>
                  <a:lnTo>
                    <a:pt x="444" y="8"/>
                  </a:lnTo>
                  <a:lnTo>
                    <a:pt x="449" y="11"/>
                  </a:lnTo>
                  <a:lnTo>
                    <a:pt x="452" y="14"/>
                  </a:lnTo>
                  <a:lnTo>
                    <a:pt x="456" y="18"/>
                  </a:lnTo>
                  <a:lnTo>
                    <a:pt x="459" y="22"/>
                  </a:lnTo>
                  <a:lnTo>
                    <a:pt x="462" y="26"/>
                  </a:lnTo>
                  <a:lnTo>
                    <a:pt x="464" y="30"/>
                  </a:lnTo>
                  <a:lnTo>
                    <a:pt x="466" y="34"/>
                  </a:lnTo>
                  <a:lnTo>
                    <a:pt x="467" y="39"/>
                  </a:lnTo>
                  <a:lnTo>
                    <a:pt x="468" y="44"/>
                  </a:lnTo>
                  <a:lnTo>
                    <a:pt x="468" y="49"/>
                  </a:lnTo>
                  <a:lnTo>
                    <a:pt x="468" y="230"/>
                  </a:lnTo>
                  <a:lnTo>
                    <a:pt x="468" y="235"/>
                  </a:lnTo>
                  <a:lnTo>
                    <a:pt x="467" y="240"/>
                  </a:lnTo>
                  <a:lnTo>
                    <a:pt x="466" y="244"/>
                  </a:lnTo>
                  <a:lnTo>
                    <a:pt x="464" y="249"/>
                  </a:lnTo>
                  <a:lnTo>
                    <a:pt x="462" y="253"/>
                  </a:lnTo>
                  <a:lnTo>
                    <a:pt x="459" y="257"/>
                  </a:lnTo>
                  <a:lnTo>
                    <a:pt x="456" y="261"/>
                  </a:lnTo>
                  <a:lnTo>
                    <a:pt x="453" y="265"/>
                  </a:lnTo>
                  <a:lnTo>
                    <a:pt x="449" y="268"/>
                  </a:lnTo>
                  <a:lnTo>
                    <a:pt x="445" y="271"/>
                  </a:lnTo>
                  <a:lnTo>
                    <a:pt x="440" y="273"/>
                  </a:lnTo>
                  <a:lnTo>
                    <a:pt x="436" y="275"/>
                  </a:lnTo>
                  <a:lnTo>
                    <a:pt x="431" y="277"/>
                  </a:lnTo>
                  <a:lnTo>
                    <a:pt x="426" y="278"/>
                  </a:lnTo>
                  <a:lnTo>
                    <a:pt x="420" y="279"/>
                  </a:lnTo>
                  <a:lnTo>
                    <a:pt x="415" y="279"/>
                  </a:lnTo>
                  <a:lnTo>
                    <a:pt x="53" y="279"/>
                  </a:lnTo>
                  <a:lnTo>
                    <a:pt x="48" y="279"/>
                  </a:lnTo>
                  <a:lnTo>
                    <a:pt x="43" y="278"/>
                  </a:lnTo>
                  <a:lnTo>
                    <a:pt x="38" y="277"/>
                  </a:lnTo>
                  <a:lnTo>
                    <a:pt x="33" y="275"/>
                  </a:lnTo>
                  <a:lnTo>
                    <a:pt x="28" y="273"/>
                  </a:lnTo>
                  <a:lnTo>
                    <a:pt x="24" y="271"/>
                  </a:lnTo>
                  <a:lnTo>
                    <a:pt x="19" y="268"/>
                  </a:lnTo>
                  <a:lnTo>
                    <a:pt x="16" y="265"/>
                  </a:lnTo>
                  <a:lnTo>
                    <a:pt x="12" y="261"/>
                  </a:lnTo>
                  <a:lnTo>
                    <a:pt x="9" y="258"/>
                  </a:lnTo>
                  <a:lnTo>
                    <a:pt x="6" y="254"/>
                  </a:lnTo>
                  <a:lnTo>
                    <a:pt x="4" y="249"/>
                  </a:lnTo>
                  <a:lnTo>
                    <a:pt x="2" y="245"/>
                  </a:lnTo>
                  <a:lnTo>
                    <a:pt x="1" y="240"/>
                  </a:lnTo>
                  <a:lnTo>
                    <a:pt x="0" y="235"/>
                  </a:lnTo>
                  <a:lnTo>
                    <a:pt x="0" y="230"/>
                  </a:lnTo>
                  <a:lnTo>
                    <a:pt x="0" y="49"/>
                  </a:lnTo>
                  <a:close/>
                  <a:moveTo>
                    <a:pt x="9" y="230"/>
                  </a:moveTo>
                  <a:lnTo>
                    <a:pt x="9" y="234"/>
                  </a:lnTo>
                  <a:lnTo>
                    <a:pt x="10" y="238"/>
                  </a:lnTo>
                  <a:lnTo>
                    <a:pt x="11" y="242"/>
                  </a:lnTo>
                  <a:lnTo>
                    <a:pt x="12" y="246"/>
                  </a:lnTo>
                  <a:lnTo>
                    <a:pt x="14" y="249"/>
                  </a:lnTo>
                  <a:lnTo>
                    <a:pt x="17" y="252"/>
                  </a:lnTo>
                  <a:lnTo>
                    <a:pt x="19" y="256"/>
                  </a:lnTo>
                  <a:lnTo>
                    <a:pt x="22" y="259"/>
                  </a:lnTo>
                  <a:lnTo>
                    <a:pt x="25" y="261"/>
                  </a:lnTo>
                  <a:lnTo>
                    <a:pt x="28" y="264"/>
                  </a:lnTo>
                  <a:lnTo>
                    <a:pt x="32" y="266"/>
                  </a:lnTo>
                  <a:lnTo>
                    <a:pt x="36" y="267"/>
                  </a:lnTo>
                  <a:lnTo>
                    <a:pt x="40" y="269"/>
                  </a:lnTo>
                  <a:lnTo>
                    <a:pt x="44" y="270"/>
                  </a:lnTo>
                  <a:lnTo>
                    <a:pt x="49" y="270"/>
                  </a:lnTo>
                  <a:lnTo>
                    <a:pt x="53" y="271"/>
                  </a:lnTo>
                  <a:lnTo>
                    <a:pt x="414" y="271"/>
                  </a:lnTo>
                  <a:lnTo>
                    <a:pt x="419" y="270"/>
                  </a:lnTo>
                  <a:lnTo>
                    <a:pt x="423" y="270"/>
                  </a:lnTo>
                  <a:lnTo>
                    <a:pt x="428" y="269"/>
                  </a:lnTo>
                  <a:lnTo>
                    <a:pt x="432" y="268"/>
                  </a:lnTo>
                  <a:lnTo>
                    <a:pt x="436" y="266"/>
                  </a:lnTo>
                  <a:lnTo>
                    <a:pt x="439" y="264"/>
                  </a:lnTo>
                  <a:lnTo>
                    <a:pt x="443" y="261"/>
                  </a:lnTo>
                  <a:lnTo>
                    <a:pt x="446" y="259"/>
                  </a:lnTo>
                  <a:lnTo>
                    <a:pt x="449" y="256"/>
                  </a:lnTo>
                  <a:lnTo>
                    <a:pt x="451" y="253"/>
                  </a:lnTo>
                  <a:lnTo>
                    <a:pt x="454" y="249"/>
                  </a:lnTo>
                  <a:lnTo>
                    <a:pt x="455" y="246"/>
                  </a:lnTo>
                  <a:lnTo>
                    <a:pt x="457" y="242"/>
                  </a:lnTo>
                  <a:lnTo>
                    <a:pt x="458" y="238"/>
                  </a:lnTo>
                  <a:lnTo>
                    <a:pt x="459" y="234"/>
                  </a:lnTo>
                  <a:lnTo>
                    <a:pt x="459" y="230"/>
                  </a:lnTo>
                  <a:lnTo>
                    <a:pt x="459" y="50"/>
                  </a:lnTo>
                  <a:lnTo>
                    <a:pt x="459" y="45"/>
                  </a:lnTo>
                  <a:lnTo>
                    <a:pt x="458" y="41"/>
                  </a:lnTo>
                  <a:lnTo>
                    <a:pt x="457" y="37"/>
                  </a:lnTo>
                  <a:lnTo>
                    <a:pt x="456" y="34"/>
                  </a:lnTo>
                  <a:lnTo>
                    <a:pt x="454" y="30"/>
                  </a:lnTo>
                  <a:lnTo>
                    <a:pt x="452" y="27"/>
                  </a:lnTo>
                  <a:lnTo>
                    <a:pt x="449" y="24"/>
                  </a:lnTo>
                  <a:lnTo>
                    <a:pt x="446" y="21"/>
                  </a:lnTo>
                  <a:lnTo>
                    <a:pt x="443" y="18"/>
                  </a:lnTo>
                  <a:lnTo>
                    <a:pt x="440" y="16"/>
                  </a:lnTo>
                  <a:lnTo>
                    <a:pt x="436" y="14"/>
                  </a:lnTo>
                  <a:lnTo>
                    <a:pt x="432" y="12"/>
                  </a:lnTo>
                  <a:lnTo>
                    <a:pt x="428" y="10"/>
                  </a:lnTo>
                  <a:lnTo>
                    <a:pt x="424" y="9"/>
                  </a:lnTo>
                  <a:lnTo>
                    <a:pt x="419" y="9"/>
                  </a:lnTo>
                  <a:lnTo>
                    <a:pt x="415" y="9"/>
                  </a:lnTo>
                  <a:lnTo>
                    <a:pt x="54" y="9"/>
                  </a:lnTo>
                  <a:lnTo>
                    <a:pt x="49" y="9"/>
                  </a:lnTo>
                  <a:lnTo>
                    <a:pt x="45" y="9"/>
                  </a:lnTo>
                  <a:lnTo>
                    <a:pt x="40" y="10"/>
                  </a:lnTo>
                  <a:lnTo>
                    <a:pt x="36" y="12"/>
                  </a:lnTo>
                  <a:lnTo>
                    <a:pt x="32" y="13"/>
                  </a:lnTo>
                  <a:lnTo>
                    <a:pt x="29" y="15"/>
                  </a:lnTo>
                  <a:lnTo>
                    <a:pt x="25" y="18"/>
                  </a:lnTo>
                  <a:lnTo>
                    <a:pt x="22" y="20"/>
                  </a:lnTo>
                  <a:lnTo>
                    <a:pt x="19" y="23"/>
                  </a:lnTo>
                  <a:lnTo>
                    <a:pt x="17" y="26"/>
                  </a:lnTo>
                  <a:lnTo>
                    <a:pt x="15" y="30"/>
                  </a:lnTo>
                  <a:lnTo>
                    <a:pt x="13" y="33"/>
                  </a:lnTo>
                  <a:lnTo>
                    <a:pt x="11" y="37"/>
                  </a:lnTo>
                  <a:lnTo>
                    <a:pt x="10" y="41"/>
                  </a:lnTo>
                  <a:lnTo>
                    <a:pt x="9" y="45"/>
                  </a:lnTo>
                  <a:lnTo>
                    <a:pt x="9" y="49"/>
                  </a:lnTo>
                  <a:lnTo>
                    <a:pt x="9" y="23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6" name="Rectangle 69"/>
            <p:cNvSpPr>
              <a:spLocks noChangeArrowheads="1"/>
            </p:cNvSpPr>
            <p:nvPr/>
          </p:nvSpPr>
          <p:spPr bwMode="auto">
            <a:xfrm>
              <a:off x="6340" y="4532"/>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【流通】</a:t>
              </a:r>
              <a:endParaRPr lang="ja-JP" altLang="ja-JP" sz="1900"/>
            </a:p>
          </p:txBody>
        </p:sp>
        <p:sp>
          <p:nvSpPr>
            <p:cNvPr id="2107" name="Rectangle 70"/>
            <p:cNvSpPr>
              <a:spLocks noChangeArrowheads="1"/>
            </p:cNvSpPr>
            <p:nvPr/>
          </p:nvSpPr>
          <p:spPr bwMode="auto">
            <a:xfrm>
              <a:off x="6602" y="4523"/>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108" name="Rectangle 71"/>
            <p:cNvSpPr>
              <a:spLocks noChangeArrowheads="1"/>
            </p:cNvSpPr>
            <p:nvPr/>
          </p:nvSpPr>
          <p:spPr bwMode="auto">
            <a:xfrm>
              <a:off x="6471" y="4602"/>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0" name="Rectangle 73"/>
            <p:cNvSpPr>
              <a:spLocks noChangeArrowheads="1"/>
            </p:cNvSpPr>
            <p:nvPr/>
          </p:nvSpPr>
          <p:spPr bwMode="auto">
            <a:xfrm>
              <a:off x="6359" y="4671"/>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修理体制</a:t>
              </a:r>
              <a:endParaRPr lang="ja-JP" altLang="ja-JP" sz="1900"/>
            </a:p>
          </p:txBody>
        </p:sp>
        <p:sp>
          <p:nvSpPr>
            <p:cNvPr id="2111" name="Rectangle 74"/>
            <p:cNvSpPr>
              <a:spLocks noChangeArrowheads="1"/>
            </p:cNvSpPr>
            <p:nvPr/>
          </p:nvSpPr>
          <p:spPr bwMode="auto">
            <a:xfrm>
              <a:off x="6584" y="466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2" name="Freeform 75"/>
            <p:cNvSpPr>
              <a:spLocks/>
            </p:cNvSpPr>
            <p:nvPr/>
          </p:nvSpPr>
          <p:spPr bwMode="auto">
            <a:xfrm>
              <a:off x="8079" y="5765"/>
              <a:ext cx="591" cy="169"/>
            </a:xfrm>
            <a:custGeom>
              <a:avLst/>
              <a:gdLst>
                <a:gd name="T0" fmla="*/ 0 w 4200"/>
                <a:gd name="T1" fmla="*/ 217 h 1305"/>
                <a:gd name="T2" fmla="*/ 218 w 4200"/>
                <a:gd name="T3" fmla="*/ 0 h 1305"/>
                <a:gd name="T4" fmla="*/ 3983 w 4200"/>
                <a:gd name="T5" fmla="*/ 0 h 1305"/>
                <a:gd name="T6" fmla="*/ 4200 w 4200"/>
                <a:gd name="T7" fmla="*/ 217 h 1305"/>
                <a:gd name="T8" fmla="*/ 4200 w 4200"/>
                <a:gd name="T9" fmla="*/ 1087 h 1305"/>
                <a:gd name="T10" fmla="*/ 3983 w 4200"/>
                <a:gd name="T11" fmla="*/ 1305 h 1305"/>
                <a:gd name="T12" fmla="*/ 218 w 4200"/>
                <a:gd name="T13" fmla="*/ 1305 h 1305"/>
                <a:gd name="T14" fmla="*/ 0 w 4200"/>
                <a:gd name="T15" fmla="*/ 1087 h 1305"/>
                <a:gd name="T16" fmla="*/ 0 w 4200"/>
                <a:gd name="T17" fmla="*/ 21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0" h="1305">
                  <a:moveTo>
                    <a:pt x="0" y="217"/>
                  </a:moveTo>
                  <a:cubicBezTo>
                    <a:pt x="0" y="97"/>
                    <a:pt x="97" y="0"/>
                    <a:pt x="218" y="0"/>
                  </a:cubicBezTo>
                  <a:lnTo>
                    <a:pt x="3983" y="0"/>
                  </a:lnTo>
                  <a:cubicBezTo>
                    <a:pt x="4103" y="0"/>
                    <a:pt x="4200" y="97"/>
                    <a:pt x="4200" y="217"/>
                  </a:cubicBezTo>
                  <a:lnTo>
                    <a:pt x="4200" y="1087"/>
                  </a:lnTo>
                  <a:cubicBezTo>
                    <a:pt x="4200" y="1208"/>
                    <a:pt x="4103" y="1305"/>
                    <a:pt x="3983" y="1305"/>
                  </a:cubicBezTo>
                  <a:lnTo>
                    <a:pt x="218" y="1305"/>
                  </a:lnTo>
                  <a:cubicBezTo>
                    <a:pt x="97" y="1305"/>
                    <a:pt x="0" y="1208"/>
                    <a:pt x="0" y="1087"/>
                  </a:cubicBezTo>
                  <a:lnTo>
                    <a:pt x="0" y="21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3" name="Freeform 76"/>
            <p:cNvSpPr>
              <a:spLocks noEditPoints="1"/>
            </p:cNvSpPr>
            <p:nvPr/>
          </p:nvSpPr>
          <p:spPr bwMode="auto">
            <a:xfrm>
              <a:off x="8075" y="5760"/>
              <a:ext cx="600" cy="178"/>
            </a:xfrm>
            <a:custGeom>
              <a:avLst/>
              <a:gdLst>
                <a:gd name="T0" fmla="*/ 0 w 600"/>
                <a:gd name="T1" fmla="*/ 27 h 178"/>
                <a:gd name="T2" fmla="*/ 4 w 600"/>
                <a:gd name="T3" fmla="*/ 18 h 178"/>
                <a:gd name="T4" fmla="*/ 10 w 600"/>
                <a:gd name="T5" fmla="*/ 10 h 178"/>
                <a:gd name="T6" fmla="*/ 18 w 600"/>
                <a:gd name="T7" fmla="*/ 5 h 178"/>
                <a:gd name="T8" fmla="*/ 28 w 600"/>
                <a:gd name="T9" fmla="*/ 1 h 178"/>
                <a:gd name="T10" fmla="*/ 564 w 600"/>
                <a:gd name="T11" fmla="*/ 0 h 178"/>
                <a:gd name="T12" fmla="*/ 574 w 600"/>
                <a:gd name="T13" fmla="*/ 2 h 178"/>
                <a:gd name="T14" fmla="*/ 584 w 600"/>
                <a:gd name="T15" fmla="*/ 6 h 178"/>
                <a:gd name="T16" fmla="*/ 591 w 600"/>
                <a:gd name="T17" fmla="*/ 12 h 178"/>
                <a:gd name="T18" fmla="*/ 597 w 600"/>
                <a:gd name="T19" fmla="*/ 20 h 178"/>
                <a:gd name="T20" fmla="*/ 599 w 600"/>
                <a:gd name="T21" fmla="*/ 29 h 178"/>
                <a:gd name="T22" fmla="*/ 599 w 600"/>
                <a:gd name="T23" fmla="*/ 149 h 178"/>
                <a:gd name="T24" fmla="*/ 597 w 600"/>
                <a:gd name="T25" fmla="*/ 158 h 178"/>
                <a:gd name="T26" fmla="*/ 591 w 600"/>
                <a:gd name="T27" fmla="*/ 166 h 178"/>
                <a:gd name="T28" fmla="*/ 584 w 600"/>
                <a:gd name="T29" fmla="*/ 173 h 178"/>
                <a:gd name="T30" fmla="*/ 575 w 600"/>
                <a:gd name="T31" fmla="*/ 177 h 178"/>
                <a:gd name="T32" fmla="*/ 564 w 600"/>
                <a:gd name="T33" fmla="*/ 178 h 178"/>
                <a:gd name="T34" fmla="*/ 28 w 600"/>
                <a:gd name="T35" fmla="*/ 178 h 178"/>
                <a:gd name="T36" fmla="*/ 18 w 600"/>
                <a:gd name="T37" fmla="*/ 175 h 178"/>
                <a:gd name="T38" fmla="*/ 10 w 600"/>
                <a:gd name="T39" fmla="*/ 169 h 178"/>
                <a:gd name="T40" fmla="*/ 4 w 600"/>
                <a:gd name="T41" fmla="*/ 162 h 178"/>
                <a:gd name="T42" fmla="*/ 0 w 600"/>
                <a:gd name="T43" fmla="*/ 153 h 178"/>
                <a:gd name="T44" fmla="*/ 0 w 600"/>
                <a:gd name="T45" fmla="*/ 33 h 178"/>
                <a:gd name="T46" fmla="*/ 10 w 600"/>
                <a:gd name="T47" fmla="*/ 150 h 178"/>
                <a:gd name="T48" fmla="*/ 12 w 600"/>
                <a:gd name="T49" fmla="*/ 157 h 178"/>
                <a:gd name="T50" fmla="*/ 17 w 600"/>
                <a:gd name="T51" fmla="*/ 163 h 178"/>
                <a:gd name="T52" fmla="*/ 22 w 600"/>
                <a:gd name="T53" fmla="*/ 167 h 178"/>
                <a:gd name="T54" fmla="*/ 30 w 600"/>
                <a:gd name="T55" fmla="*/ 169 h 178"/>
                <a:gd name="T56" fmla="*/ 564 w 600"/>
                <a:gd name="T57" fmla="*/ 170 h 178"/>
                <a:gd name="T58" fmla="*/ 572 w 600"/>
                <a:gd name="T59" fmla="*/ 169 h 178"/>
                <a:gd name="T60" fmla="*/ 578 w 600"/>
                <a:gd name="T61" fmla="*/ 166 h 178"/>
                <a:gd name="T62" fmla="*/ 584 w 600"/>
                <a:gd name="T63" fmla="*/ 161 h 178"/>
                <a:gd name="T64" fmla="*/ 588 w 600"/>
                <a:gd name="T65" fmla="*/ 155 h 178"/>
                <a:gd name="T66" fmla="*/ 590 w 600"/>
                <a:gd name="T67" fmla="*/ 149 h 178"/>
                <a:gd name="T68" fmla="*/ 590 w 600"/>
                <a:gd name="T69" fmla="*/ 31 h 178"/>
                <a:gd name="T70" fmla="*/ 588 w 600"/>
                <a:gd name="T71" fmla="*/ 24 h 178"/>
                <a:gd name="T72" fmla="*/ 584 w 600"/>
                <a:gd name="T73" fmla="*/ 18 h 178"/>
                <a:gd name="T74" fmla="*/ 579 w 600"/>
                <a:gd name="T75" fmla="*/ 13 h 178"/>
                <a:gd name="T76" fmla="*/ 572 w 600"/>
                <a:gd name="T77" fmla="*/ 10 h 178"/>
                <a:gd name="T78" fmla="*/ 564 w 600"/>
                <a:gd name="T79" fmla="*/ 9 h 178"/>
                <a:gd name="T80" fmla="*/ 30 w 600"/>
                <a:gd name="T81" fmla="*/ 10 h 178"/>
                <a:gd name="T82" fmla="*/ 23 w 600"/>
                <a:gd name="T83" fmla="*/ 12 h 178"/>
                <a:gd name="T84" fmla="*/ 17 w 600"/>
                <a:gd name="T85" fmla="*/ 16 h 178"/>
                <a:gd name="T86" fmla="*/ 12 w 600"/>
                <a:gd name="T87" fmla="*/ 21 h 178"/>
                <a:gd name="T88" fmla="*/ 10 w 600"/>
                <a:gd name="T89" fmla="*/ 28 h 178"/>
                <a:gd name="T90" fmla="*/ 9 w 600"/>
                <a:gd name="T91"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0" h="178">
                  <a:moveTo>
                    <a:pt x="0" y="33"/>
                  </a:moveTo>
                  <a:lnTo>
                    <a:pt x="0" y="30"/>
                  </a:lnTo>
                  <a:lnTo>
                    <a:pt x="0" y="27"/>
                  </a:lnTo>
                  <a:lnTo>
                    <a:pt x="1" y="24"/>
                  </a:lnTo>
                  <a:lnTo>
                    <a:pt x="2" y="20"/>
                  </a:lnTo>
                  <a:lnTo>
                    <a:pt x="4" y="18"/>
                  </a:lnTo>
                  <a:lnTo>
                    <a:pt x="6" y="15"/>
                  </a:lnTo>
                  <a:lnTo>
                    <a:pt x="8" y="12"/>
                  </a:lnTo>
                  <a:lnTo>
                    <a:pt x="10" y="10"/>
                  </a:lnTo>
                  <a:lnTo>
                    <a:pt x="12" y="8"/>
                  </a:lnTo>
                  <a:lnTo>
                    <a:pt x="15" y="6"/>
                  </a:lnTo>
                  <a:lnTo>
                    <a:pt x="18" y="5"/>
                  </a:lnTo>
                  <a:lnTo>
                    <a:pt x="21" y="3"/>
                  </a:lnTo>
                  <a:lnTo>
                    <a:pt x="24" y="2"/>
                  </a:lnTo>
                  <a:lnTo>
                    <a:pt x="28" y="1"/>
                  </a:lnTo>
                  <a:lnTo>
                    <a:pt x="31" y="1"/>
                  </a:lnTo>
                  <a:lnTo>
                    <a:pt x="35" y="0"/>
                  </a:lnTo>
                  <a:lnTo>
                    <a:pt x="564" y="0"/>
                  </a:lnTo>
                  <a:lnTo>
                    <a:pt x="567" y="1"/>
                  </a:lnTo>
                  <a:lnTo>
                    <a:pt x="571" y="1"/>
                  </a:lnTo>
                  <a:lnTo>
                    <a:pt x="574" y="2"/>
                  </a:lnTo>
                  <a:lnTo>
                    <a:pt x="578" y="3"/>
                  </a:lnTo>
                  <a:lnTo>
                    <a:pt x="581" y="4"/>
                  </a:lnTo>
                  <a:lnTo>
                    <a:pt x="584" y="6"/>
                  </a:lnTo>
                  <a:lnTo>
                    <a:pt x="586" y="8"/>
                  </a:lnTo>
                  <a:lnTo>
                    <a:pt x="589" y="10"/>
                  </a:lnTo>
                  <a:lnTo>
                    <a:pt x="591" y="12"/>
                  </a:lnTo>
                  <a:lnTo>
                    <a:pt x="593" y="15"/>
                  </a:lnTo>
                  <a:lnTo>
                    <a:pt x="595" y="17"/>
                  </a:lnTo>
                  <a:lnTo>
                    <a:pt x="597" y="20"/>
                  </a:lnTo>
                  <a:lnTo>
                    <a:pt x="598" y="23"/>
                  </a:lnTo>
                  <a:lnTo>
                    <a:pt x="599" y="26"/>
                  </a:lnTo>
                  <a:lnTo>
                    <a:pt x="599" y="29"/>
                  </a:lnTo>
                  <a:lnTo>
                    <a:pt x="600" y="33"/>
                  </a:lnTo>
                  <a:lnTo>
                    <a:pt x="600" y="146"/>
                  </a:lnTo>
                  <a:lnTo>
                    <a:pt x="599" y="149"/>
                  </a:lnTo>
                  <a:lnTo>
                    <a:pt x="599" y="152"/>
                  </a:lnTo>
                  <a:lnTo>
                    <a:pt x="598" y="155"/>
                  </a:lnTo>
                  <a:lnTo>
                    <a:pt x="597" y="158"/>
                  </a:lnTo>
                  <a:lnTo>
                    <a:pt x="595" y="161"/>
                  </a:lnTo>
                  <a:lnTo>
                    <a:pt x="593" y="164"/>
                  </a:lnTo>
                  <a:lnTo>
                    <a:pt x="591" y="166"/>
                  </a:lnTo>
                  <a:lnTo>
                    <a:pt x="589" y="169"/>
                  </a:lnTo>
                  <a:lnTo>
                    <a:pt x="587" y="171"/>
                  </a:lnTo>
                  <a:lnTo>
                    <a:pt x="584" y="173"/>
                  </a:lnTo>
                  <a:lnTo>
                    <a:pt x="581" y="174"/>
                  </a:lnTo>
                  <a:lnTo>
                    <a:pt x="578" y="176"/>
                  </a:lnTo>
                  <a:lnTo>
                    <a:pt x="575" y="177"/>
                  </a:lnTo>
                  <a:lnTo>
                    <a:pt x="572" y="178"/>
                  </a:lnTo>
                  <a:lnTo>
                    <a:pt x="568" y="178"/>
                  </a:lnTo>
                  <a:lnTo>
                    <a:pt x="564" y="178"/>
                  </a:lnTo>
                  <a:lnTo>
                    <a:pt x="35" y="178"/>
                  </a:lnTo>
                  <a:lnTo>
                    <a:pt x="32" y="178"/>
                  </a:lnTo>
                  <a:lnTo>
                    <a:pt x="28" y="178"/>
                  </a:lnTo>
                  <a:lnTo>
                    <a:pt x="25" y="177"/>
                  </a:lnTo>
                  <a:lnTo>
                    <a:pt x="21" y="176"/>
                  </a:lnTo>
                  <a:lnTo>
                    <a:pt x="18" y="175"/>
                  </a:lnTo>
                  <a:lnTo>
                    <a:pt x="15" y="173"/>
                  </a:lnTo>
                  <a:lnTo>
                    <a:pt x="13" y="171"/>
                  </a:lnTo>
                  <a:lnTo>
                    <a:pt x="10" y="169"/>
                  </a:lnTo>
                  <a:lnTo>
                    <a:pt x="8" y="167"/>
                  </a:lnTo>
                  <a:lnTo>
                    <a:pt x="6" y="164"/>
                  </a:lnTo>
                  <a:lnTo>
                    <a:pt x="4" y="162"/>
                  </a:lnTo>
                  <a:lnTo>
                    <a:pt x="3" y="159"/>
                  </a:lnTo>
                  <a:lnTo>
                    <a:pt x="1" y="156"/>
                  </a:lnTo>
                  <a:lnTo>
                    <a:pt x="0" y="153"/>
                  </a:lnTo>
                  <a:lnTo>
                    <a:pt x="0" y="149"/>
                  </a:lnTo>
                  <a:lnTo>
                    <a:pt x="0" y="146"/>
                  </a:lnTo>
                  <a:lnTo>
                    <a:pt x="0" y="33"/>
                  </a:lnTo>
                  <a:close/>
                  <a:moveTo>
                    <a:pt x="9" y="146"/>
                  </a:moveTo>
                  <a:lnTo>
                    <a:pt x="9" y="148"/>
                  </a:lnTo>
                  <a:lnTo>
                    <a:pt x="10" y="150"/>
                  </a:lnTo>
                  <a:lnTo>
                    <a:pt x="10" y="153"/>
                  </a:lnTo>
                  <a:lnTo>
                    <a:pt x="11" y="155"/>
                  </a:lnTo>
                  <a:lnTo>
                    <a:pt x="12" y="157"/>
                  </a:lnTo>
                  <a:lnTo>
                    <a:pt x="13" y="159"/>
                  </a:lnTo>
                  <a:lnTo>
                    <a:pt x="15" y="161"/>
                  </a:lnTo>
                  <a:lnTo>
                    <a:pt x="17" y="163"/>
                  </a:lnTo>
                  <a:lnTo>
                    <a:pt x="18" y="164"/>
                  </a:lnTo>
                  <a:lnTo>
                    <a:pt x="20" y="166"/>
                  </a:lnTo>
                  <a:lnTo>
                    <a:pt x="22" y="167"/>
                  </a:lnTo>
                  <a:lnTo>
                    <a:pt x="25" y="168"/>
                  </a:lnTo>
                  <a:lnTo>
                    <a:pt x="27" y="169"/>
                  </a:lnTo>
                  <a:lnTo>
                    <a:pt x="30" y="169"/>
                  </a:lnTo>
                  <a:lnTo>
                    <a:pt x="32" y="170"/>
                  </a:lnTo>
                  <a:lnTo>
                    <a:pt x="35" y="170"/>
                  </a:lnTo>
                  <a:lnTo>
                    <a:pt x="564" y="170"/>
                  </a:lnTo>
                  <a:lnTo>
                    <a:pt x="567" y="170"/>
                  </a:lnTo>
                  <a:lnTo>
                    <a:pt x="569" y="169"/>
                  </a:lnTo>
                  <a:lnTo>
                    <a:pt x="572" y="169"/>
                  </a:lnTo>
                  <a:lnTo>
                    <a:pt x="574" y="168"/>
                  </a:lnTo>
                  <a:lnTo>
                    <a:pt x="576" y="167"/>
                  </a:lnTo>
                  <a:lnTo>
                    <a:pt x="578" y="166"/>
                  </a:lnTo>
                  <a:lnTo>
                    <a:pt x="581" y="164"/>
                  </a:lnTo>
                  <a:lnTo>
                    <a:pt x="582" y="163"/>
                  </a:lnTo>
                  <a:lnTo>
                    <a:pt x="584" y="161"/>
                  </a:lnTo>
                  <a:lnTo>
                    <a:pt x="586" y="159"/>
                  </a:lnTo>
                  <a:lnTo>
                    <a:pt x="587" y="157"/>
                  </a:lnTo>
                  <a:lnTo>
                    <a:pt x="588" y="155"/>
                  </a:lnTo>
                  <a:lnTo>
                    <a:pt x="589" y="153"/>
                  </a:lnTo>
                  <a:lnTo>
                    <a:pt x="590" y="151"/>
                  </a:lnTo>
                  <a:lnTo>
                    <a:pt x="590" y="149"/>
                  </a:lnTo>
                  <a:lnTo>
                    <a:pt x="590" y="146"/>
                  </a:lnTo>
                  <a:lnTo>
                    <a:pt x="590" y="33"/>
                  </a:lnTo>
                  <a:lnTo>
                    <a:pt x="590" y="31"/>
                  </a:lnTo>
                  <a:lnTo>
                    <a:pt x="590" y="28"/>
                  </a:lnTo>
                  <a:lnTo>
                    <a:pt x="589" y="26"/>
                  </a:lnTo>
                  <a:lnTo>
                    <a:pt x="588" y="24"/>
                  </a:lnTo>
                  <a:lnTo>
                    <a:pt x="587" y="22"/>
                  </a:lnTo>
                  <a:lnTo>
                    <a:pt x="586" y="20"/>
                  </a:lnTo>
                  <a:lnTo>
                    <a:pt x="584" y="18"/>
                  </a:lnTo>
                  <a:lnTo>
                    <a:pt x="583" y="16"/>
                  </a:lnTo>
                  <a:lnTo>
                    <a:pt x="581" y="15"/>
                  </a:lnTo>
                  <a:lnTo>
                    <a:pt x="579" y="13"/>
                  </a:lnTo>
                  <a:lnTo>
                    <a:pt x="577" y="12"/>
                  </a:lnTo>
                  <a:lnTo>
                    <a:pt x="574" y="11"/>
                  </a:lnTo>
                  <a:lnTo>
                    <a:pt x="572" y="10"/>
                  </a:lnTo>
                  <a:lnTo>
                    <a:pt x="570" y="10"/>
                  </a:lnTo>
                  <a:lnTo>
                    <a:pt x="567" y="9"/>
                  </a:lnTo>
                  <a:lnTo>
                    <a:pt x="564" y="9"/>
                  </a:lnTo>
                  <a:lnTo>
                    <a:pt x="35" y="9"/>
                  </a:lnTo>
                  <a:lnTo>
                    <a:pt x="33" y="9"/>
                  </a:lnTo>
                  <a:lnTo>
                    <a:pt x="30" y="10"/>
                  </a:lnTo>
                  <a:lnTo>
                    <a:pt x="27" y="10"/>
                  </a:lnTo>
                  <a:lnTo>
                    <a:pt x="25" y="11"/>
                  </a:lnTo>
                  <a:lnTo>
                    <a:pt x="23" y="12"/>
                  </a:lnTo>
                  <a:lnTo>
                    <a:pt x="21" y="13"/>
                  </a:lnTo>
                  <a:lnTo>
                    <a:pt x="19" y="14"/>
                  </a:lnTo>
                  <a:lnTo>
                    <a:pt x="17" y="16"/>
                  </a:lnTo>
                  <a:lnTo>
                    <a:pt x="15" y="18"/>
                  </a:lnTo>
                  <a:lnTo>
                    <a:pt x="14" y="19"/>
                  </a:lnTo>
                  <a:lnTo>
                    <a:pt x="12" y="21"/>
                  </a:lnTo>
                  <a:lnTo>
                    <a:pt x="11" y="23"/>
                  </a:lnTo>
                  <a:lnTo>
                    <a:pt x="10" y="26"/>
                  </a:lnTo>
                  <a:lnTo>
                    <a:pt x="10" y="28"/>
                  </a:lnTo>
                  <a:lnTo>
                    <a:pt x="9" y="30"/>
                  </a:lnTo>
                  <a:lnTo>
                    <a:pt x="9" y="33"/>
                  </a:lnTo>
                  <a:lnTo>
                    <a:pt x="9" y="14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4" name="Rectangle 77"/>
            <p:cNvSpPr>
              <a:spLocks noChangeArrowheads="1"/>
            </p:cNvSpPr>
            <p:nvPr/>
          </p:nvSpPr>
          <p:spPr bwMode="auto">
            <a:xfrm>
              <a:off x="8106" y="5789"/>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燃料化</a:t>
              </a:r>
              <a:endParaRPr lang="ja-JP" altLang="ja-JP" sz="1900"/>
            </a:p>
          </p:txBody>
        </p:sp>
        <p:sp>
          <p:nvSpPr>
            <p:cNvPr id="2115" name="Rectangle 78"/>
            <p:cNvSpPr>
              <a:spLocks noChangeArrowheads="1"/>
            </p:cNvSpPr>
            <p:nvPr/>
          </p:nvSpPr>
          <p:spPr bwMode="auto">
            <a:xfrm>
              <a:off x="8275" y="578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6" name="Rectangle 79"/>
            <p:cNvSpPr>
              <a:spLocks noChangeArrowheads="1"/>
            </p:cNvSpPr>
            <p:nvPr/>
          </p:nvSpPr>
          <p:spPr bwMode="auto">
            <a:xfrm>
              <a:off x="8106" y="5857"/>
              <a:ext cx="41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サーマルリサイクル</a:t>
              </a:r>
              <a:endParaRPr lang="ja-JP" altLang="ja-JP" sz="1900"/>
            </a:p>
          </p:txBody>
        </p:sp>
        <p:sp>
          <p:nvSpPr>
            <p:cNvPr id="2117" name="Rectangle 80"/>
            <p:cNvSpPr>
              <a:spLocks noChangeArrowheads="1"/>
            </p:cNvSpPr>
            <p:nvPr/>
          </p:nvSpPr>
          <p:spPr bwMode="auto">
            <a:xfrm>
              <a:off x="8613" y="585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18" name="Freeform 81"/>
            <p:cNvSpPr>
              <a:spLocks/>
            </p:cNvSpPr>
            <p:nvPr/>
          </p:nvSpPr>
          <p:spPr bwMode="auto">
            <a:xfrm>
              <a:off x="6747" y="5346"/>
              <a:ext cx="389" cy="146"/>
            </a:xfrm>
            <a:custGeom>
              <a:avLst/>
              <a:gdLst>
                <a:gd name="T0" fmla="*/ 0 w 5533"/>
                <a:gd name="T1" fmla="*/ 375 h 2250"/>
                <a:gd name="T2" fmla="*/ 375 w 5533"/>
                <a:gd name="T3" fmla="*/ 0 h 2250"/>
                <a:gd name="T4" fmla="*/ 5158 w 5533"/>
                <a:gd name="T5" fmla="*/ 0 h 2250"/>
                <a:gd name="T6" fmla="*/ 5533 w 5533"/>
                <a:gd name="T7" fmla="*/ 375 h 2250"/>
                <a:gd name="T8" fmla="*/ 5533 w 5533"/>
                <a:gd name="T9" fmla="*/ 1875 h 2250"/>
                <a:gd name="T10" fmla="*/ 5158 w 5533"/>
                <a:gd name="T11" fmla="*/ 2250 h 2250"/>
                <a:gd name="T12" fmla="*/ 375 w 5533"/>
                <a:gd name="T13" fmla="*/ 2250 h 2250"/>
                <a:gd name="T14" fmla="*/ 0 w 5533"/>
                <a:gd name="T15" fmla="*/ 1875 h 2250"/>
                <a:gd name="T16" fmla="*/ 0 w 5533"/>
                <a:gd name="T17" fmla="*/ 37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3" h="2250">
                  <a:moveTo>
                    <a:pt x="0" y="375"/>
                  </a:moveTo>
                  <a:cubicBezTo>
                    <a:pt x="0" y="168"/>
                    <a:pt x="168" y="0"/>
                    <a:pt x="375" y="0"/>
                  </a:cubicBezTo>
                  <a:lnTo>
                    <a:pt x="5158" y="0"/>
                  </a:lnTo>
                  <a:cubicBezTo>
                    <a:pt x="5365" y="0"/>
                    <a:pt x="5533" y="168"/>
                    <a:pt x="5533" y="375"/>
                  </a:cubicBezTo>
                  <a:lnTo>
                    <a:pt x="5533" y="1875"/>
                  </a:lnTo>
                  <a:cubicBezTo>
                    <a:pt x="5533" y="2082"/>
                    <a:pt x="5365" y="2250"/>
                    <a:pt x="5158" y="2250"/>
                  </a:cubicBezTo>
                  <a:lnTo>
                    <a:pt x="375" y="2250"/>
                  </a:lnTo>
                  <a:cubicBezTo>
                    <a:pt x="168" y="2250"/>
                    <a:pt x="0" y="2082"/>
                    <a:pt x="0" y="1875"/>
                  </a:cubicBezTo>
                  <a:lnTo>
                    <a:pt x="0" y="37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9" name="Freeform 82"/>
            <p:cNvSpPr>
              <a:spLocks noEditPoints="1"/>
            </p:cNvSpPr>
            <p:nvPr/>
          </p:nvSpPr>
          <p:spPr bwMode="auto">
            <a:xfrm>
              <a:off x="6743" y="5342"/>
              <a:ext cx="398" cy="155"/>
            </a:xfrm>
            <a:custGeom>
              <a:avLst/>
              <a:gdLst>
                <a:gd name="T0" fmla="*/ 9 w 5667"/>
                <a:gd name="T1" fmla="*/ 356 h 2383"/>
                <a:gd name="T2" fmla="*/ 53 w 5667"/>
                <a:gd name="T3" fmla="*/ 234 h 2383"/>
                <a:gd name="T4" fmla="*/ 126 w 5667"/>
                <a:gd name="T5" fmla="*/ 134 h 2383"/>
                <a:gd name="T6" fmla="*/ 198 w 5667"/>
                <a:gd name="T7" fmla="*/ 73 h 2383"/>
                <a:gd name="T8" fmla="*/ 308 w 5667"/>
                <a:gd name="T9" fmla="*/ 21 h 2383"/>
                <a:gd name="T10" fmla="*/ 439 w 5667"/>
                <a:gd name="T11" fmla="*/ 0 h 2383"/>
                <a:gd name="T12" fmla="*/ 5311 w 5667"/>
                <a:gd name="T13" fmla="*/ 8 h 2383"/>
                <a:gd name="T14" fmla="*/ 5433 w 5667"/>
                <a:gd name="T15" fmla="*/ 52 h 2383"/>
                <a:gd name="T16" fmla="*/ 5533 w 5667"/>
                <a:gd name="T17" fmla="*/ 125 h 2383"/>
                <a:gd name="T18" fmla="*/ 5594 w 5667"/>
                <a:gd name="T19" fmla="*/ 198 h 2383"/>
                <a:gd name="T20" fmla="*/ 5646 w 5667"/>
                <a:gd name="T21" fmla="*/ 307 h 2383"/>
                <a:gd name="T22" fmla="*/ 5667 w 5667"/>
                <a:gd name="T23" fmla="*/ 438 h 2383"/>
                <a:gd name="T24" fmla="*/ 5659 w 5667"/>
                <a:gd name="T25" fmla="*/ 2027 h 2383"/>
                <a:gd name="T26" fmla="*/ 5615 w 5667"/>
                <a:gd name="T27" fmla="*/ 2149 h 2383"/>
                <a:gd name="T28" fmla="*/ 5542 w 5667"/>
                <a:gd name="T29" fmla="*/ 2249 h 2383"/>
                <a:gd name="T30" fmla="*/ 5469 w 5667"/>
                <a:gd name="T31" fmla="*/ 2310 h 2383"/>
                <a:gd name="T32" fmla="*/ 5360 w 5667"/>
                <a:gd name="T33" fmla="*/ 2362 h 2383"/>
                <a:gd name="T34" fmla="*/ 5229 w 5667"/>
                <a:gd name="T35" fmla="*/ 2383 h 2383"/>
                <a:gd name="T36" fmla="*/ 357 w 5667"/>
                <a:gd name="T37" fmla="*/ 2375 h 2383"/>
                <a:gd name="T38" fmla="*/ 234 w 5667"/>
                <a:gd name="T39" fmla="*/ 2331 h 2383"/>
                <a:gd name="T40" fmla="*/ 134 w 5667"/>
                <a:gd name="T41" fmla="*/ 2258 h 2383"/>
                <a:gd name="T42" fmla="*/ 74 w 5667"/>
                <a:gd name="T43" fmla="*/ 2185 h 2383"/>
                <a:gd name="T44" fmla="*/ 21 w 5667"/>
                <a:gd name="T45" fmla="*/ 2076 h 2383"/>
                <a:gd name="T46" fmla="*/ 0 w 5667"/>
                <a:gd name="T47" fmla="*/ 1945 h 2383"/>
                <a:gd name="T48" fmla="*/ 135 w 5667"/>
                <a:gd name="T49" fmla="*/ 1970 h 2383"/>
                <a:gd name="T50" fmla="*/ 156 w 5667"/>
                <a:gd name="T51" fmla="*/ 2058 h 2383"/>
                <a:gd name="T52" fmla="*/ 182 w 5667"/>
                <a:gd name="T53" fmla="*/ 2108 h 2383"/>
                <a:gd name="T54" fmla="*/ 275 w 5667"/>
                <a:gd name="T55" fmla="*/ 2201 h 2383"/>
                <a:gd name="T56" fmla="*/ 319 w 5667"/>
                <a:gd name="T57" fmla="*/ 2224 h 2383"/>
                <a:gd name="T58" fmla="*/ 407 w 5667"/>
                <a:gd name="T59" fmla="*/ 2248 h 2383"/>
                <a:gd name="T60" fmla="*/ 5254 w 5667"/>
                <a:gd name="T61" fmla="*/ 2249 h 2383"/>
                <a:gd name="T62" fmla="*/ 5342 w 5667"/>
                <a:gd name="T63" fmla="*/ 2227 h 2383"/>
                <a:gd name="T64" fmla="*/ 5392 w 5667"/>
                <a:gd name="T65" fmla="*/ 2201 h 2383"/>
                <a:gd name="T66" fmla="*/ 5485 w 5667"/>
                <a:gd name="T67" fmla="*/ 2108 h 2383"/>
                <a:gd name="T68" fmla="*/ 5508 w 5667"/>
                <a:gd name="T69" fmla="*/ 2065 h 2383"/>
                <a:gd name="T70" fmla="*/ 5532 w 5667"/>
                <a:gd name="T71" fmla="*/ 1977 h 2383"/>
                <a:gd name="T72" fmla="*/ 5533 w 5667"/>
                <a:gd name="T73" fmla="*/ 413 h 2383"/>
                <a:gd name="T74" fmla="*/ 5511 w 5667"/>
                <a:gd name="T75" fmla="*/ 325 h 2383"/>
                <a:gd name="T76" fmla="*/ 5485 w 5667"/>
                <a:gd name="T77" fmla="*/ 275 h 2383"/>
                <a:gd name="T78" fmla="*/ 5392 w 5667"/>
                <a:gd name="T79" fmla="*/ 182 h 2383"/>
                <a:gd name="T80" fmla="*/ 5349 w 5667"/>
                <a:gd name="T81" fmla="*/ 159 h 2383"/>
                <a:gd name="T82" fmla="*/ 5261 w 5667"/>
                <a:gd name="T83" fmla="*/ 135 h 2383"/>
                <a:gd name="T84" fmla="*/ 413 w 5667"/>
                <a:gd name="T85" fmla="*/ 134 h 2383"/>
                <a:gd name="T86" fmla="*/ 325 w 5667"/>
                <a:gd name="T87" fmla="*/ 156 h 2383"/>
                <a:gd name="T88" fmla="*/ 275 w 5667"/>
                <a:gd name="T89" fmla="*/ 182 h 2383"/>
                <a:gd name="T90" fmla="*/ 182 w 5667"/>
                <a:gd name="T91" fmla="*/ 275 h 2383"/>
                <a:gd name="T92" fmla="*/ 159 w 5667"/>
                <a:gd name="T93" fmla="*/ 318 h 2383"/>
                <a:gd name="T94" fmla="*/ 136 w 5667"/>
                <a:gd name="T95" fmla="*/ 406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7" h="2383">
                  <a:moveTo>
                    <a:pt x="0" y="441"/>
                  </a:moveTo>
                  <a:lnTo>
                    <a:pt x="2" y="400"/>
                  </a:lnTo>
                  <a:lnTo>
                    <a:pt x="9" y="356"/>
                  </a:lnTo>
                  <a:lnTo>
                    <a:pt x="20" y="313"/>
                  </a:lnTo>
                  <a:lnTo>
                    <a:pt x="34" y="273"/>
                  </a:lnTo>
                  <a:lnTo>
                    <a:pt x="53" y="234"/>
                  </a:lnTo>
                  <a:lnTo>
                    <a:pt x="74" y="198"/>
                  </a:lnTo>
                  <a:cubicBezTo>
                    <a:pt x="75" y="195"/>
                    <a:pt x="77" y="192"/>
                    <a:pt x="80" y="189"/>
                  </a:cubicBezTo>
                  <a:lnTo>
                    <a:pt x="126" y="134"/>
                  </a:lnTo>
                  <a:cubicBezTo>
                    <a:pt x="128" y="131"/>
                    <a:pt x="131" y="128"/>
                    <a:pt x="134" y="125"/>
                  </a:cubicBezTo>
                  <a:lnTo>
                    <a:pt x="190" y="79"/>
                  </a:lnTo>
                  <a:cubicBezTo>
                    <a:pt x="193" y="77"/>
                    <a:pt x="195" y="75"/>
                    <a:pt x="198" y="73"/>
                  </a:cubicBezTo>
                  <a:lnTo>
                    <a:pt x="229" y="55"/>
                  </a:lnTo>
                  <a:lnTo>
                    <a:pt x="267" y="36"/>
                  </a:lnTo>
                  <a:lnTo>
                    <a:pt x="308" y="21"/>
                  </a:lnTo>
                  <a:lnTo>
                    <a:pt x="349" y="10"/>
                  </a:lnTo>
                  <a:lnTo>
                    <a:pt x="394" y="3"/>
                  </a:lnTo>
                  <a:lnTo>
                    <a:pt x="439" y="0"/>
                  </a:lnTo>
                  <a:lnTo>
                    <a:pt x="5225" y="0"/>
                  </a:lnTo>
                  <a:lnTo>
                    <a:pt x="5267" y="2"/>
                  </a:lnTo>
                  <a:lnTo>
                    <a:pt x="5311" y="8"/>
                  </a:lnTo>
                  <a:lnTo>
                    <a:pt x="5354" y="19"/>
                  </a:lnTo>
                  <a:lnTo>
                    <a:pt x="5394" y="33"/>
                  </a:lnTo>
                  <a:lnTo>
                    <a:pt x="5433" y="52"/>
                  </a:lnTo>
                  <a:lnTo>
                    <a:pt x="5469" y="73"/>
                  </a:lnTo>
                  <a:cubicBezTo>
                    <a:pt x="5472" y="75"/>
                    <a:pt x="5475" y="77"/>
                    <a:pt x="5478" y="79"/>
                  </a:cubicBezTo>
                  <a:lnTo>
                    <a:pt x="5533" y="125"/>
                  </a:lnTo>
                  <a:cubicBezTo>
                    <a:pt x="5536" y="128"/>
                    <a:pt x="5539" y="131"/>
                    <a:pt x="5542" y="134"/>
                  </a:cubicBezTo>
                  <a:lnTo>
                    <a:pt x="5588" y="189"/>
                  </a:lnTo>
                  <a:cubicBezTo>
                    <a:pt x="5590" y="192"/>
                    <a:pt x="5592" y="195"/>
                    <a:pt x="5594" y="198"/>
                  </a:cubicBezTo>
                  <a:lnTo>
                    <a:pt x="5612" y="229"/>
                  </a:lnTo>
                  <a:lnTo>
                    <a:pt x="5631" y="266"/>
                  </a:lnTo>
                  <a:lnTo>
                    <a:pt x="5646" y="307"/>
                  </a:lnTo>
                  <a:lnTo>
                    <a:pt x="5657" y="349"/>
                  </a:lnTo>
                  <a:lnTo>
                    <a:pt x="5664" y="393"/>
                  </a:lnTo>
                  <a:lnTo>
                    <a:pt x="5667" y="438"/>
                  </a:lnTo>
                  <a:lnTo>
                    <a:pt x="5667" y="1941"/>
                  </a:lnTo>
                  <a:lnTo>
                    <a:pt x="5665" y="1983"/>
                  </a:lnTo>
                  <a:lnTo>
                    <a:pt x="5659" y="2027"/>
                  </a:lnTo>
                  <a:lnTo>
                    <a:pt x="5648" y="2070"/>
                  </a:lnTo>
                  <a:lnTo>
                    <a:pt x="5634" y="2110"/>
                  </a:lnTo>
                  <a:lnTo>
                    <a:pt x="5615" y="2149"/>
                  </a:lnTo>
                  <a:lnTo>
                    <a:pt x="5594" y="2185"/>
                  </a:lnTo>
                  <a:cubicBezTo>
                    <a:pt x="5592" y="2188"/>
                    <a:pt x="5590" y="2191"/>
                    <a:pt x="5588" y="2194"/>
                  </a:cubicBezTo>
                  <a:lnTo>
                    <a:pt x="5542" y="2249"/>
                  </a:lnTo>
                  <a:cubicBezTo>
                    <a:pt x="5539" y="2252"/>
                    <a:pt x="5536" y="2255"/>
                    <a:pt x="5533" y="2258"/>
                  </a:cubicBezTo>
                  <a:lnTo>
                    <a:pt x="5478" y="2304"/>
                  </a:lnTo>
                  <a:cubicBezTo>
                    <a:pt x="5475" y="2306"/>
                    <a:pt x="5472" y="2308"/>
                    <a:pt x="5469" y="2310"/>
                  </a:cubicBezTo>
                  <a:lnTo>
                    <a:pt x="5438" y="2328"/>
                  </a:lnTo>
                  <a:lnTo>
                    <a:pt x="5401" y="2347"/>
                  </a:lnTo>
                  <a:lnTo>
                    <a:pt x="5360" y="2362"/>
                  </a:lnTo>
                  <a:lnTo>
                    <a:pt x="5318" y="2373"/>
                  </a:lnTo>
                  <a:lnTo>
                    <a:pt x="5274" y="2380"/>
                  </a:lnTo>
                  <a:lnTo>
                    <a:pt x="5229" y="2383"/>
                  </a:lnTo>
                  <a:lnTo>
                    <a:pt x="442" y="2383"/>
                  </a:lnTo>
                  <a:lnTo>
                    <a:pt x="400" y="2381"/>
                  </a:lnTo>
                  <a:lnTo>
                    <a:pt x="357" y="2375"/>
                  </a:lnTo>
                  <a:lnTo>
                    <a:pt x="313" y="2364"/>
                  </a:lnTo>
                  <a:lnTo>
                    <a:pt x="273" y="2350"/>
                  </a:lnTo>
                  <a:lnTo>
                    <a:pt x="234" y="2331"/>
                  </a:lnTo>
                  <a:lnTo>
                    <a:pt x="198" y="2310"/>
                  </a:lnTo>
                  <a:cubicBezTo>
                    <a:pt x="195" y="2308"/>
                    <a:pt x="193" y="2306"/>
                    <a:pt x="190" y="2304"/>
                  </a:cubicBezTo>
                  <a:lnTo>
                    <a:pt x="134" y="2258"/>
                  </a:lnTo>
                  <a:cubicBezTo>
                    <a:pt x="131" y="2255"/>
                    <a:pt x="128" y="2252"/>
                    <a:pt x="126" y="2249"/>
                  </a:cubicBezTo>
                  <a:lnTo>
                    <a:pt x="80" y="2194"/>
                  </a:lnTo>
                  <a:cubicBezTo>
                    <a:pt x="77" y="2191"/>
                    <a:pt x="75" y="2188"/>
                    <a:pt x="74" y="2185"/>
                  </a:cubicBezTo>
                  <a:lnTo>
                    <a:pt x="55" y="2154"/>
                  </a:lnTo>
                  <a:lnTo>
                    <a:pt x="37" y="2117"/>
                  </a:lnTo>
                  <a:lnTo>
                    <a:pt x="21" y="2076"/>
                  </a:lnTo>
                  <a:lnTo>
                    <a:pt x="10" y="2034"/>
                  </a:lnTo>
                  <a:lnTo>
                    <a:pt x="3" y="1990"/>
                  </a:lnTo>
                  <a:lnTo>
                    <a:pt x="0" y="1945"/>
                  </a:lnTo>
                  <a:lnTo>
                    <a:pt x="0" y="441"/>
                  </a:lnTo>
                  <a:close/>
                  <a:moveTo>
                    <a:pt x="134" y="1938"/>
                  </a:moveTo>
                  <a:lnTo>
                    <a:pt x="135" y="1970"/>
                  </a:lnTo>
                  <a:lnTo>
                    <a:pt x="139" y="2000"/>
                  </a:lnTo>
                  <a:lnTo>
                    <a:pt x="147" y="2030"/>
                  </a:lnTo>
                  <a:lnTo>
                    <a:pt x="156" y="2058"/>
                  </a:lnTo>
                  <a:lnTo>
                    <a:pt x="170" y="2086"/>
                  </a:lnTo>
                  <a:lnTo>
                    <a:pt x="188" y="2117"/>
                  </a:lnTo>
                  <a:lnTo>
                    <a:pt x="182" y="2108"/>
                  </a:lnTo>
                  <a:lnTo>
                    <a:pt x="228" y="2164"/>
                  </a:lnTo>
                  <a:lnTo>
                    <a:pt x="220" y="2155"/>
                  </a:lnTo>
                  <a:lnTo>
                    <a:pt x="275" y="2201"/>
                  </a:lnTo>
                  <a:lnTo>
                    <a:pt x="267" y="2195"/>
                  </a:lnTo>
                  <a:lnTo>
                    <a:pt x="293" y="2211"/>
                  </a:lnTo>
                  <a:lnTo>
                    <a:pt x="319" y="2224"/>
                  </a:lnTo>
                  <a:lnTo>
                    <a:pt x="347" y="2235"/>
                  </a:lnTo>
                  <a:lnTo>
                    <a:pt x="376" y="2243"/>
                  </a:lnTo>
                  <a:lnTo>
                    <a:pt x="407" y="2248"/>
                  </a:lnTo>
                  <a:lnTo>
                    <a:pt x="442" y="2250"/>
                  </a:lnTo>
                  <a:lnTo>
                    <a:pt x="5222" y="2250"/>
                  </a:lnTo>
                  <a:lnTo>
                    <a:pt x="5254" y="2249"/>
                  </a:lnTo>
                  <a:lnTo>
                    <a:pt x="5284" y="2245"/>
                  </a:lnTo>
                  <a:lnTo>
                    <a:pt x="5314" y="2237"/>
                  </a:lnTo>
                  <a:lnTo>
                    <a:pt x="5342" y="2227"/>
                  </a:lnTo>
                  <a:lnTo>
                    <a:pt x="5370" y="2214"/>
                  </a:lnTo>
                  <a:lnTo>
                    <a:pt x="5401" y="2195"/>
                  </a:lnTo>
                  <a:lnTo>
                    <a:pt x="5392" y="2201"/>
                  </a:lnTo>
                  <a:lnTo>
                    <a:pt x="5448" y="2155"/>
                  </a:lnTo>
                  <a:lnTo>
                    <a:pt x="5439" y="2164"/>
                  </a:lnTo>
                  <a:lnTo>
                    <a:pt x="5485" y="2108"/>
                  </a:lnTo>
                  <a:lnTo>
                    <a:pt x="5479" y="2117"/>
                  </a:lnTo>
                  <a:lnTo>
                    <a:pt x="5495" y="2091"/>
                  </a:lnTo>
                  <a:lnTo>
                    <a:pt x="5508" y="2065"/>
                  </a:lnTo>
                  <a:lnTo>
                    <a:pt x="5519" y="2036"/>
                  </a:lnTo>
                  <a:lnTo>
                    <a:pt x="5527" y="2007"/>
                  </a:lnTo>
                  <a:lnTo>
                    <a:pt x="5532" y="1977"/>
                  </a:lnTo>
                  <a:lnTo>
                    <a:pt x="5534" y="1941"/>
                  </a:lnTo>
                  <a:lnTo>
                    <a:pt x="5534" y="445"/>
                  </a:lnTo>
                  <a:lnTo>
                    <a:pt x="5533" y="413"/>
                  </a:lnTo>
                  <a:lnTo>
                    <a:pt x="5529" y="383"/>
                  </a:lnTo>
                  <a:lnTo>
                    <a:pt x="5521" y="353"/>
                  </a:lnTo>
                  <a:lnTo>
                    <a:pt x="5511" y="325"/>
                  </a:lnTo>
                  <a:lnTo>
                    <a:pt x="5498" y="297"/>
                  </a:lnTo>
                  <a:lnTo>
                    <a:pt x="5479" y="266"/>
                  </a:lnTo>
                  <a:lnTo>
                    <a:pt x="5485" y="275"/>
                  </a:lnTo>
                  <a:lnTo>
                    <a:pt x="5439" y="219"/>
                  </a:lnTo>
                  <a:lnTo>
                    <a:pt x="5448" y="228"/>
                  </a:lnTo>
                  <a:lnTo>
                    <a:pt x="5392" y="182"/>
                  </a:lnTo>
                  <a:lnTo>
                    <a:pt x="5401" y="188"/>
                  </a:lnTo>
                  <a:lnTo>
                    <a:pt x="5375" y="172"/>
                  </a:lnTo>
                  <a:lnTo>
                    <a:pt x="5349" y="159"/>
                  </a:lnTo>
                  <a:lnTo>
                    <a:pt x="5320" y="148"/>
                  </a:lnTo>
                  <a:lnTo>
                    <a:pt x="5291" y="140"/>
                  </a:lnTo>
                  <a:lnTo>
                    <a:pt x="5261" y="135"/>
                  </a:lnTo>
                  <a:lnTo>
                    <a:pt x="5225" y="133"/>
                  </a:lnTo>
                  <a:lnTo>
                    <a:pt x="445" y="133"/>
                  </a:lnTo>
                  <a:lnTo>
                    <a:pt x="413" y="134"/>
                  </a:lnTo>
                  <a:lnTo>
                    <a:pt x="383" y="138"/>
                  </a:lnTo>
                  <a:lnTo>
                    <a:pt x="353" y="146"/>
                  </a:lnTo>
                  <a:lnTo>
                    <a:pt x="325" y="156"/>
                  </a:lnTo>
                  <a:lnTo>
                    <a:pt x="298" y="169"/>
                  </a:lnTo>
                  <a:lnTo>
                    <a:pt x="267" y="188"/>
                  </a:lnTo>
                  <a:lnTo>
                    <a:pt x="275" y="182"/>
                  </a:lnTo>
                  <a:lnTo>
                    <a:pt x="220" y="228"/>
                  </a:lnTo>
                  <a:lnTo>
                    <a:pt x="228" y="219"/>
                  </a:lnTo>
                  <a:lnTo>
                    <a:pt x="182" y="275"/>
                  </a:lnTo>
                  <a:lnTo>
                    <a:pt x="188" y="266"/>
                  </a:lnTo>
                  <a:lnTo>
                    <a:pt x="172" y="292"/>
                  </a:lnTo>
                  <a:lnTo>
                    <a:pt x="159" y="318"/>
                  </a:lnTo>
                  <a:lnTo>
                    <a:pt x="148" y="347"/>
                  </a:lnTo>
                  <a:lnTo>
                    <a:pt x="140" y="376"/>
                  </a:lnTo>
                  <a:lnTo>
                    <a:pt x="136" y="406"/>
                  </a:lnTo>
                  <a:lnTo>
                    <a:pt x="134" y="441"/>
                  </a:lnTo>
                  <a:lnTo>
                    <a:pt x="134" y="19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0" name="Rectangle 83"/>
            <p:cNvSpPr>
              <a:spLocks noChangeArrowheads="1"/>
            </p:cNvSpPr>
            <p:nvPr/>
          </p:nvSpPr>
          <p:spPr bwMode="auto">
            <a:xfrm>
              <a:off x="6773" y="5393"/>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端材・副産物</a:t>
              </a:r>
              <a:endParaRPr lang="ja-JP" altLang="ja-JP" sz="1900"/>
            </a:p>
          </p:txBody>
        </p:sp>
        <p:sp>
          <p:nvSpPr>
            <p:cNvPr id="2121" name="Rectangle 84"/>
            <p:cNvSpPr>
              <a:spLocks noChangeArrowheads="1"/>
            </p:cNvSpPr>
            <p:nvPr/>
          </p:nvSpPr>
          <p:spPr bwMode="auto">
            <a:xfrm>
              <a:off x="7111" y="5387"/>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22" name="Freeform 85"/>
            <p:cNvSpPr>
              <a:spLocks/>
            </p:cNvSpPr>
            <p:nvPr/>
          </p:nvSpPr>
          <p:spPr bwMode="auto">
            <a:xfrm>
              <a:off x="5857" y="5090"/>
              <a:ext cx="332" cy="152"/>
            </a:xfrm>
            <a:custGeom>
              <a:avLst/>
              <a:gdLst>
                <a:gd name="T0" fmla="*/ 0 w 4716"/>
                <a:gd name="T1" fmla="*/ 392 h 2350"/>
                <a:gd name="T2" fmla="*/ 392 w 4716"/>
                <a:gd name="T3" fmla="*/ 0 h 2350"/>
                <a:gd name="T4" fmla="*/ 4324 w 4716"/>
                <a:gd name="T5" fmla="*/ 0 h 2350"/>
                <a:gd name="T6" fmla="*/ 4716 w 4716"/>
                <a:gd name="T7" fmla="*/ 392 h 2350"/>
                <a:gd name="T8" fmla="*/ 4716 w 4716"/>
                <a:gd name="T9" fmla="*/ 1958 h 2350"/>
                <a:gd name="T10" fmla="*/ 4324 w 4716"/>
                <a:gd name="T11" fmla="*/ 2350 h 2350"/>
                <a:gd name="T12" fmla="*/ 392 w 4716"/>
                <a:gd name="T13" fmla="*/ 2350 h 2350"/>
                <a:gd name="T14" fmla="*/ 0 w 4716"/>
                <a:gd name="T15" fmla="*/ 1958 h 2350"/>
                <a:gd name="T16" fmla="*/ 0 w 4716"/>
                <a:gd name="T17" fmla="*/ 392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2350">
                  <a:moveTo>
                    <a:pt x="0" y="392"/>
                  </a:moveTo>
                  <a:cubicBezTo>
                    <a:pt x="0" y="175"/>
                    <a:pt x="176" y="0"/>
                    <a:pt x="392" y="0"/>
                  </a:cubicBezTo>
                  <a:lnTo>
                    <a:pt x="4324" y="0"/>
                  </a:lnTo>
                  <a:cubicBezTo>
                    <a:pt x="4541" y="0"/>
                    <a:pt x="4716" y="175"/>
                    <a:pt x="4716" y="392"/>
                  </a:cubicBezTo>
                  <a:lnTo>
                    <a:pt x="4716" y="1958"/>
                  </a:lnTo>
                  <a:cubicBezTo>
                    <a:pt x="4716" y="2175"/>
                    <a:pt x="4541" y="2350"/>
                    <a:pt x="4324" y="2350"/>
                  </a:cubicBezTo>
                  <a:lnTo>
                    <a:pt x="392" y="2350"/>
                  </a:lnTo>
                  <a:cubicBezTo>
                    <a:pt x="176" y="2350"/>
                    <a:pt x="0" y="2175"/>
                    <a:pt x="0" y="1958"/>
                  </a:cubicBezTo>
                  <a:lnTo>
                    <a:pt x="0" y="39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3" name="Freeform 86"/>
            <p:cNvSpPr>
              <a:spLocks noEditPoints="1"/>
            </p:cNvSpPr>
            <p:nvPr/>
          </p:nvSpPr>
          <p:spPr bwMode="auto">
            <a:xfrm>
              <a:off x="5853" y="5086"/>
              <a:ext cx="340" cy="161"/>
            </a:xfrm>
            <a:custGeom>
              <a:avLst/>
              <a:gdLst>
                <a:gd name="T0" fmla="*/ 9 w 4849"/>
                <a:gd name="T1" fmla="*/ 369 h 2483"/>
                <a:gd name="T2" fmla="*/ 54 w 4849"/>
                <a:gd name="T3" fmla="*/ 242 h 2483"/>
                <a:gd name="T4" fmla="*/ 130 w 4849"/>
                <a:gd name="T5" fmla="*/ 138 h 2483"/>
                <a:gd name="T6" fmla="*/ 237 w 4849"/>
                <a:gd name="T7" fmla="*/ 57 h 2483"/>
                <a:gd name="T8" fmla="*/ 363 w 4849"/>
                <a:gd name="T9" fmla="*/ 10 h 2483"/>
                <a:gd name="T10" fmla="*/ 4390 w 4849"/>
                <a:gd name="T11" fmla="*/ 0 h 2483"/>
                <a:gd name="T12" fmla="*/ 4523 w 4849"/>
                <a:gd name="T13" fmla="*/ 19 h 2483"/>
                <a:gd name="T14" fmla="*/ 4644 w 4849"/>
                <a:gd name="T15" fmla="*/ 77 h 2483"/>
                <a:gd name="T16" fmla="*/ 4767 w 4849"/>
                <a:gd name="T17" fmla="*/ 196 h 2483"/>
                <a:gd name="T18" fmla="*/ 4811 w 4849"/>
                <a:gd name="T19" fmla="*/ 276 h 2483"/>
                <a:gd name="T20" fmla="*/ 4846 w 4849"/>
                <a:gd name="T21" fmla="*/ 408 h 2483"/>
                <a:gd name="T22" fmla="*/ 4847 w 4849"/>
                <a:gd name="T23" fmla="*/ 2068 h 2483"/>
                <a:gd name="T24" fmla="*/ 4814 w 4849"/>
                <a:gd name="T25" fmla="*/ 2200 h 2483"/>
                <a:gd name="T26" fmla="*/ 4767 w 4849"/>
                <a:gd name="T27" fmla="*/ 2286 h 2483"/>
                <a:gd name="T28" fmla="*/ 4652 w 4849"/>
                <a:gd name="T29" fmla="*/ 2401 h 2483"/>
                <a:gd name="T30" fmla="*/ 4572 w 4849"/>
                <a:gd name="T31" fmla="*/ 2446 h 2483"/>
                <a:gd name="T32" fmla="*/ 4441 w 4849"/>
                <a:gd name="T33" fmla="*/ 2480 h 2483"/>
                <a:gd name="T34" fmla="*/ 415 w 4849"/>
                <a:gd name="T35" fmla="*/ 2481 h 2483"/>
                <a:gd name="T36" fmla="*/ 283 w 4849"/>
                <a:gd name="T37" fmla="*/ 2448 h 2483"/>
                <a:gd name="T38" fmla="*/ 197 w 4849"/>
                <a:gd name="T39" fmla="*/ 2401 h 2483"/>
                <a:gd name="T40" fmla="*/ 82 w 4849"/>
                <a:gd name="T41" fmla="*/ 2286 h 2483"/>
                <a:gd name="T42" fmla="*/ 37 w 4849"/>
                <a:gd name="T43" fmla="*/ 2206 h 2483"/>
                <a:gd name="T44" fmla="*/ 3 w 4849"/>
                <a:gd name="T45" fmla="*/ 2075 h 2483"/>
                <a:gd name="T46" fmla="*/ 133 w 4849"/>
                <a:gd name="T47" fmla="*/ 2021 h 2483"/>
                <a:gd name="T48" fmla="*/ 146 w 4849"/>
                <a:gd name="T49" fmla="*/ 2118 h 2483"/>
                <a:gd name="T50" fmla="*/ 190 w 4849"/>
                <a:gd name="T51" fmla="*/ 2209 h 2483"/>
                <a:gd name="T52" fmla="*/ 224 w 4849"/>
                <a:gd name="T53" fmla="*/ 2250 h 2483"/>
                <a:gd name="T54" fmla="*/ 300 w 4849"/>
                <a:gd name="T55" fmla="*/ 2309 h 2483"/>
                <a:gd name="T56" fmla="*/ 390 w 4849"/>
                <a:gd name="T57" fmla="*/ 2343 h 2483"/>
                <a:gd name="T58" fmla="*/ 4387 w 4849"/>
                <a:gd name="T59" fmla="*/ 2350 h 2483"/>
                <a:gd name="T60" fmla="*/ 4484 w 4849"/>
                <a:gd name="T61" fmla="*/ 2337 h 2483"/>
                <a:gd name="T62" fmla="*/ 4575 w 4849"/>
                <a:gd name="T63" fmla="*/ 2293 h 2483"/>
                <a:gd name="T64" fmla="*/ 4616 w 4849"/>
                <a:gd name="T65" fmla="*/ 2259 h 2483"/>
                <a:gd name="T66" fmla="*/ 4675 w 4849"/>
                <a:gd name="T67" fmla="*/ 2183 h 2483"/>
                <a:gd name="T68" fmla="*/ 4709 w 4849"/>
                <a:gd name="T69" fmla="*/ 2093 h 2483"/>
                <a:gd name="T70" fmla="*/ 4716 w 4849"/>
                <a:gd name="T71" fmla="*/ 461 h 2483"/>
                <a:gd name="T72" fmla="*/ 4703 w 4849"/>
                <a:gd name="T73" fmla="*/ 365 h 2483"/>
                <a:gd name="T74" fmla="*/ 4658 w 4849"/>
                <a:gd name="T75" fmla="*/ 273 h 2483"/>
                <a:gd name="T76" fmla="*/ 4625 w 4849"/>
                <a:gd name="T77" fmla="*/ 233 h 2483"/>
                <a:gd name="T78" fmla="*/ 4520 w 4849"/>
                <a:gd name="T79" fmla="*/ 160 h 2483"/>
                <a:gd name="T80" fmla="*/ 4427 w 4849"/>
                <a:gd name="T81" fmla="*/ 135 h 2483"/>
                <a:gd name="T82" fmla="*/ 429 w 4849"/>
                <a:gd name="T83" fmla="*/ 134 h 2483"/>
                <a:gd name="T84" fmla="*/ 335 w 4849"/>
                <a:gd name="T85" fmla="*/ 158 h 2483"/>
                <a:gd name="T86" fmla="*/ 224 w 4849"/>
                <a:gd name="T87" fmla="*/ 233 h 2483"/>
                <a:gd name="T88" fmla="*/ 191 w 4849"/>
                <a:gd name="T89" fmla="*/ 273 h 2483"/>
                <a:gd name="T90" fmla="*/ 149 w 4849"/>
                <a:gd name="T91" fmla="*/ 358 h 2483"/>
                <a:gd name="T92" fmla="*/ 133 w 4849"/>
                <a:gd name="T93" fmla="*/ 458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49" h="2483">
                  <a:moveTo>
                    <a:pt x="0" y="458"/>
                  </a:moveTo>
                  <a:lnTo>
                    <a:pt x="2" y="415"/>
                  </a:lnTo>
                  <a:lnTo>
                    <a:pt x="9" y="369"/>
                  </a:lnTo>
                  <a:lnTo>
                    <a:pt x="19" y="325"/>
                  </a:lnTo>
                  <a:lnTo>
                    <a:pt x="35" y="282"/>
                  </a:lnTo>
                  <a:lnTo>
                    <a:pt x="54" y="242"/>
                  </a:lnTo>
                  <a:lnTo>
                    <a:pt x="76" y="205"/>
                  </a:lnTo>
                  <a:cubicBezTo>
                    <a:pt x="78" y="202"/>
                    <a:pt x="80" y="199"/>
                    <a:pt x="82" y="196"/>
                  </a:cubicBezTo>
                  <a:lnTo>
                    <a:pt x="130" y="138"/>
                  </a:lnTo>
                  <a:cubicBezTo>
                    <a:pt x="133" y="135"/>
                    <a:pt x="136" y="132"/>
                    <a:pt x="139" y="129"/>
                  </a:cubicBezTo>
                  <a:lnTo>
                    <a:pt x="197" y="82"/>
                  </a:lnTo>
                  <a:lnTo>
                    <a:pt x="237" y="57"/>
                  </a:lnTo>
                  <a:lnTo>
                    <a:pt x="277" y="37"/>
                  </a:lnTo>
                  <a:lnTo>
                    <a:pt x="319" y="22"/>
                  </a:lnTo>
                  <a:lnTo>
                    <a:pt x="363" y="10"/>
                  </a:lnTo>
                  <a:lnTo>
                    <a:pt x="408" y="3"/>
                  </a:lnTo>
                  <a:lnTo>
                    <a:pt x="455" y="0"/>
                  </a:lnTo>
                  <a:lnTo>
                    <a:pt x="4390" y="0"/>
                  </a:lnTo>
                  <a:lnTo>
                    <a:pt x="4434" y="2"/>
                  </a:lnTo>
                  <a:lnTo>
                    <a:pt x="4480" y="9"/>
                  </a:lnTo>
                  <a:lnTo>
                    <a:pt x="4523" y="19"/>
                  </a:lnTo>
                  <a:lnTo>
                    <a:pt x="4566" y="35"/>
                  </a:lnTo>
                  <a:lnTo>
                    <a:pt x="4606" y="54"/>
                  </a:lnTo>
                  <a:lnTo>
                    <a:pt x="4644" y="77"/>
                  </a:lnTo>
                  <a:lnTo>
                    <a:pt x="4710" y="129"/>
                  </a:lnTo>
                  <a:cubicBezTo>
                    <a:pt x="4713" y="132"/>
                    <a:pt x="4716" y="135"/>
                    <a:pt x="4719" y="138"/>
                  </a:cubicBezTo>
                  <a:lnTo>
                    <a:pt x="4767" y="196"/>
                  </a:lnTo>
                  <a:cubicBezTo>
                    <a:pt x="4769" y="199"/>
                    <a:pt x="4771" y="202"/>
                    <a:pt x="4773" y="205"/>
                  </a:cubicBezTo>
                  <a:lnTo>
                    <a:pt x="4792" y="237"/>
                  </a:lnTo>
                  <a:lnTo>
                    <a:pt x="4811" y="276"/>
                  </a:lnTo>
                  <a:lnTo>
                    <a:pt x="4827" y="318"/>
                  </a:lnTo>
                  <a:lnTo>
                    <a:pt x="4839" y="363"/>
                  </a:lnTo>
                  <a:lnTo>
                    <a:pt x="4846" y="408"/>
                  </a:lnTo>
                  <a:lnTo>
                    <a:pt x="4849" y="455"/>
                  </a:lnTo>
                  <a:lnTo>
                    <a:pt x="4849" y="2024"/>
                  </a:lnTo>
                  <a:lnTo>
                    <a:pt x="4847" y="2068"/>
                  </a:lnTo>
                  <a:lnTo>
                    <a:pt x="4840" y="2114"/>
                  </a:lnTo>
                  <a:lnTo>
                    <a:pt x="4830" y="2157"/>
                  </a:lnTo>
                  <a:lnTo>
                    <a:pt x="4814" y="2200"/>
                  </a:lnTo>
                  <a:lnTo>
                    <a:pt x="4795" y="2240"/>
                  </a:lnTo>
                  <a:lnTo>
                    <a:pt x="4772" y="2278"/>
                  </a:lnTo>
                  <a:cubicBezTo>
                    <a:pt x="4771" y="2281"/>
                    <a:pt x="4769" y="2284"/>
                    <a:pt x="4767" y="2286"/>
                  </a:cubicBezTo>
                  <a:lnTo>
                    <a:pt x="4719" y="2344"/>
                  </a:lnTo>
                  <a:cubicBezTo>
                    <a:pt x="4716" y="2347"/>
                    <a:pt x="4713" y="2350"/>
                    <a:pt x="4710" y="2353"/>
                  </a:cubicBezTo>
                  <a:lnTo>
                    <a:pt x="4652" y="2401"/>
                  </a:lnTo>
                  <a:cubicBezTo>
                    <a:pt x="4650" y="2403"/>
                    <a:pt x="4647" y="2405"/>
                    <a:pt x="4644" y="2406"/>
                  </a:cubicBezTo>
                  <a:lnTo>
                    <a:pt x="4612" y="2426"/>
                  </a:lnTo>
                  <a:lnTo>
                    <a:pt x="4572" y="2446"/>
                  </a:lnTo>
                  <a:lnTo>
                    <a:pt x="4530" y="2461"/>
                  </a:lnTo>
                  <a:lnTo>
                    <a:pt x="4486" y="2473"/>
                  </a:lnTo>
                  <a:lnTo>
                    <a:pt x="4441" y="2480"/>
                  </a:lnTo>
                  <a:lnTo>
                    <a:pt x="4394" y="2483"/>
                  </a:lnTo>
                  <a:lnTo>
                    <a:pt x="458" y="2483"/>
                  </a:lnTo>
                  <a:lnTo>
                    <a:pt x="415" y="2481"/>
                  </a:lnTo>
                  <a:lnTo>
                    <a:pt x="369" y="2474"/>
                  </a:lnTo>
                  <a:lnTo>
                    <a:pt x="326" y="2464"/>
                  </a:lnTo>
                  <a:lnTo>
                    <a:pt x="283" y="2448"/>
                  </a:lnTo>
                  <a:lnTo>
                    <a:pt x="243" y="2429"/>
                  </a:lnTo>
                  <a:lnTo>
                    <a:pt x="205" y="2406"/>
                  </a:lnTo>
                  <a:cubicBezTo>
                    <a:pt x="202" y="2405"/>
                    <a:pt x="199" y="2403"/>
                    <a:pt x="197" y="2401"/>
                  </a:cubicBezTo>
                  <a:lnTo>
                    <a:pt x="139" y="2353"/>
                  </a:lnTo>
                  <a:cubicBezTo>
                    <a:pt x="136" y="2350"/>
                    <a:pt x="133" y="2347"/>
                    <a:pt x="130" y="2344"/>
                  </a:cubicBezTo>
                  <a:lnTo>
                    <a:pt x="82" y="2286"/>
                  </a:lnTo>
                  <a:cubicBezTo>
                    <a:pt x="80" y="2284"/>
                    <a:pt x="78" y="2281"/>
                    <a:pt x="77" y="2278"/>
                  </a:cubicBezTo>
                  <a:lnTo>
                    <a:pt x="57" y="2246"/>
                  </a:lnTo>
                  <a:lnTo>
                    <a:pt x="37" y="2206"/>
                  </a:lnTo>
                  <a:lnTo>
                    <a:pt x="22" y="2164"/>
                  </a:lnTo>
                  <a:lnTo>
                    <a:pt x="10" y="2120"/>
                  </a:lnTo>
                  <a:lnTo>
                    <a:pt x="3" y="2075"/>
                  </a:lnTo>
                  <a:lnTo>
                    <a:pt x="0" y="2028"/>
                  </a:lnTo>
                  <a:lnTo>
                    <a:pt x="0" y="458"/>
                  </a:lnTo>
                  <a:close/>
                  <a:moveTo>
                    <a:pt x="133" y="2021"/>
                  </a:moveTo>
                  <a:lnTo>
                    <a:pt x="134" y="2054"/>
                  </a:lnTo>
                  <a:lnTo>
                    <a:pt x="139" y="2087"/>
                  </a:lnTo>
                  <a:lnTo>
                    <a:pt x="146" y="2118"/>
                  </a:lnTo>
                  <a:lnTo>
                    <a:pt x="158" y="2148"/>
                  </a:lnTo>
                  <a:lnTo>
                    <a:pt x="171" y="2177"/>
                  </a:lnTo>
                  <a:lnTo>
                    <a:pt x="190" y="2209"/>
                  </a:lnTo>
                  <a:lnTo>
                    <a:pt x="185" y="2201"/>
                  </a:lnTo>
                  <a:lnTo>
                    <a:pt x="233" y="2259"/>
                  </a:lnTo>
                  <a:lnTo>
                    <a:pt x="224" y="2250"/>
                  </a:lnTo>
                  <a:lnTo>
                    <a:pt x="282" y="2298"/>
                  </a:lnTo>
                  <a:lnTo>
                    <a:pt x="274" y="2293"/>
                  </a:lnTo>
                  <a:lnTo>
                    <a:pt x="300" y="2309"/>
                  </a:lnTo>
                  <a:lnTo>
                    <a:pt x="329" y="2323"/>
                  </a:lnTo>
                  <a:lnTo>
                    <a:pt x="358" y="2334"/>
                  </a:lnTo>
                  <a:lnTo>
                    <a:pt x="390" y="2343"/>
                  </a:lnTo>
                  <a:lnTo>
                    <a:pt x="422" y="2348"/>
                  </a:lnTo>
                  <a:lnTo>
                    <a:pt x="458" y="2350"/>
                  </a:lnTo>
                  <a:lnTo>
                    <a:pt x="4387" y="2350"/>
                  </a:lnTo>
                  <a:lnTo>
                    <a:pt x="4420" y="2349"/>
                  </a:lnTo>
                  <a:lnTo>
                    <a:pt x="4453" y="2344"/>
                  </a:lnTo>
                  <a:lnTo>
                    <a:pt x="4484" y="2337"/>
                  </a:lnTo>
                  <a:lnTo>
                    <a:pt x="4514" y="2325"/>
                  </a:lnTo>
                  <a:lnTo>
                    <a:pt x="4543" y="2312"/>
                  </a:lnTo>
                  <a:lnTo>
                    <a:pt x="4575" y="2293"/>
                  </a:lnTo>
                  <a:lnTo>
                    <a:pt x="4567" y="2298"/>
                  </a:lnTo>
                  <a:lnTo>
                    <a:pt x="4625" y="2250"/>
                  </a:lnTo>
                  <a:lnTo>
                    <a:pt x="4616" y="2259"/>
                  </a:lnTo>
                  <a:lnTo>
                    <a:pt x="4664" y="2201"/>
                  </a:lnTo>
                  <a:lnTo>
                    <a:pt x="4659" y="2209"/>
                  </a:lnTo>
                  <a:lnTo>
                    <a:pt x="4675" y="2183"/>
                  </a:lnTo>
                  <a:lnTo>
                    <a:pt x="4689" y="2154"/>
                  </a:lnTo>
                  <a:lnTo>
                    <a:pt x="4700" y="2125"/>
                  </a:lnTo>
                  <a:lnTo>
                    <a:pt x="4709" y="2093"/>
                  </a:lnTo>
                  <a:lnTo>
                    <a:pt x="4714" y="2061"/>
                  </a:lnTo>
                  <a:lnTo>
                    <a:pt x="4716" y="2024"/>
                  </a:lnTo>
                  <a:lnTo>
                    <a:pt x="4716" y="461"/>
                  </a:lnTo>
                  <a:lnTo>
                    <a:pt x="4715" y="428"/>
                  </a:lnTo>
                  <a:lnTo>
                    <a:pt x="4710" y="395"/>
                  </a:lnTo>
                  <a:lnTo>
                    <a:pt x="4703" y="365"/>
                  </a:lnTo>
                  <a:lnTo>
                    <a:pt x="4691" y="335"/>
                  </a:lnTo>
                  <a:lnTo>
                    <a:pt x="4678" y="306"/>
                  </a:lnTo>
                  <a:lnTo>
                    <a:pt x="4658" y="273"/>
                  </a:lnTo>
                  <a:lnTo>
                    <a:pt x="4664" y="281"/>
                  </a:lnTo>
                  <a:lnTo>
                    <a:pt x="4616" y="223"/>
                  </a:lnTo>
                  <a:lnTo>
                    <a:pt x="4625" y="233"/>
                  </a:lnTo>
                  <a:lnTo>
                    <a:pt x="4575" y="190"/>
                  </a:lnTo>
                  <a:lnTo>
                    <a:pt x="4549" y="174"/>
                  </a:lnTo>
                  <a:lnTo>
                    <a:pt x="4520" y="160"/>
                  </a:lnTo>
                  <a:lnTo>
                    <a:pt x="4491" y="149"/>
                  </a:lnTo>
                  <a:lnTo>
                    <a:pt x="4459" y="140"/>
                  </a:lnTo>
                  <a:lnTo>
                    <a:pt x="4427" y="135"/>
                  </a:lnTo>
                  <a:lnTo>
                    <a:pt x="4390" y="133"/>
                  </a:lnTo>
                  <a:lnTo>
                    <a:pt x="462" y="133"/>
                  </a:lnTo>
                  <a:lnTo>
                    <a:pt x="429" y="134"/>
                  </a:lnTo>
                  <a:lnTo>
                    <a:pt x="396" y="139"/>
                  </a:lnTo>
                  <a:lnTo>
                    <a:pt x="365" y="146"/>
                  </a:lnTo>
                  <a:lnTo>
                    <a:pt x="335" y="158"/>
                  </a:lnTo>
                  <a:lnTo>
                    <a:pt x="306" y="171"/>
                  </a:lnTo>
                  <a:lnTo>
                    <a:pt x="282" y="185"/>
                  </a:lnTo>
                  <a:lnTo>
                    <a:pt x="224" y="233"/>
                  </a:lnTo>
                  <a:lnTo>
                    <a:pt x="233" y="223"/>
                  </a:lnTo>
                  <a:lnTo>
                    <a:pt x="185" y="281"/>
                  </a:lnTo>
                  <a:lnTo>
                    <a:pt x="191" y="273"/>
                  </a:lnTo>
                  <a:lnTo>
                    <a:pt x="174" y="301"/>
                  </a:lnTo>
                  <a:lnTo>
                    <a:pt x="160" y="329"/>
                  </a:lnTo>
                  <a:lnTo>
                    <a:pt x="149" y="358"/>
                  </a:lnTo>
                  <a:lnTo>
                    <a:pt x="140" y="389"/>
                  </a:lnTo>
                  <a:lnTo>
                    <a:pt x="135" y="421"/>
                  </a:lnTo>
                  <a:lnTo>
                    <a:pt x="133" y="458"/>
                  </a:lnTo>
                  <a:lnTo>
                    <a:pt x="133" y="202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4" name="Rectangle 87"/>
            <p:cNvSpPr>
              <a:spLocks noChangeArrowheads="1"/>
            </p:cNvSpPr>
            <p:nvPr/>
          </p:nvSpPr>
          <p:spPr bwMode="auto">
            <a:xfrm>
              <a:off x="5870" y="5115"/>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25" name="Rectangle 88"/>
            <p:cNvSpPr>
              <a:spLocks noChangeArrowheads="1"/>
            </p:cNvSpPr>
            <p:nvPr/>
          </p:nvSpPr>
          <p:spPr bwMode="auto">
            <a:xfrm>
              <a:off x="6176" y="5108"/>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6" name="Rectangle 89"/>
            <p:cNvSpPr>
              <a:spLocks noChangeArrowheads="1"/>
            </p:cNvSpPr>
            <p:nvPr/>
          </p:nvSpPr>
          <p:spPr bwMode="auto">
            <a:xfrm>
              <a:off x="5870" y="5161"/>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7" name="Rectangle 90"/>
            <p:cNvSpPr>
              <a:spLocks noChangeArrowheads="1"/>
            </p:cNvSpPr>
            <p:nvPr/>
          </p:nvSpPr>
          <p:spPr bwMode="auto">
            <a:xfrm>
              <a:off x="5922" y="5167"/>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28" name="Rectangle 91"/>
            <p:cNvSpPr>
              <a:spLocks noChangeArrowheads="1"/>
            </p:cNvSpPr>
            <p:nvPr/>
          </p:nvSpPr>
          <p:spPr bwMode="auto">
            <a:xfrm>
              <a:off x="6176" y="5161"/>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9" name="Rectangle 92"/>
            <p:cNvSpPr>
              <a:spLocks noChangeArrowheads="1"/>
            </p:cNvSpPr>
            <p:nvPr/>
          </p:nvSpPr>
          <p:spPr bwMode="auto">
            <a:xfrm>
              <a:off x="6894" y="5639"/>
              <a:ext cx="4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質の高いリサイクル</a:t>
              </a:r>
              <a:endParaRPr lang="ja-JP" altLang="ja-JP" sz="1900"/>
            </a:p>
          </p:txBody>
        </p:sp>
        <p:sp>
          <p:nvSpPr>
            <p:cNvPr id="2130" name="Rectangle 93"/>
            <p:cNvSpPr>
              <a:spLocks noChangeArrowheads="1"/>
            </p:cNvSpPr>
            <p:nvPr/>
          </p:nvSpPr>
          <p:spPr bwMode="auto">
            <a:xfrm>
              <a:off x="7400" y="563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31" name="Rectangle 94"/>
            <p:cNvSpPr>
              <a:spLocks noChangeArrowheads="1"/>
            </p:cNvSpPr>
            <p:nvPr/>
          </p:nvSpPr>
          <p:spPr bwMode="auto">
            <a:xfrm>
              <a:off x="6894" y="5707"/>
              <a:ext cx="138"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（素材</a:t>
              </a:r>
              <a:endParaRPr lang="ja-JP" altLang="ja-JP" sz="1900"/>
            </a:p>
          </p:txBody>
        </p:sp>
        <p:sp>
          <p:nvSpPr>
            <p:cNvPr id="2132" name="Rectangle 95"/>
            <p:cNvSpPr>
              <a:spLocks noChangeArrowheads="1"/>
            </p:cNvSpPr>
            <p:nvPr/>
          </p:nvSpPr>
          <p:spPr bwMode="auto">
            <a:xfrm>
              <a:off x="7047" y="5707"/>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リサイクル</a:t>
              </a:r>
              <a:endParaRPr lang="ja-JP" altLang="ja-JP" sz="1900" dirty="0"/>
            </a:p>
          </p:txBody>
        </p:sp>
        <p:sp>
          <p:nvSpPr>
            <p:cNvPr id="2133" name="Rectangle 96"/>
            <p:cNvSpPr>
              <a:spLocks noChangeArrowheads="1"/>
            </p:cNvSpPr>
            <p:nvPr/>
          </p:nvSpPr>
          <p:spPr bwMode="auto">
            <a:xfrm>
              <a:off x="7303" y="5707"/>
              <a:ext cx="4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err="1">
                  <a:solidFill>
                    <a:srgbClr val="000000"/>
                  </a:solidFill>
                  <a:latin typeface="ＭＳ 明朝" pitchFamily="17" charset="-128"/>
                  <a:ea typeface="ＭＳ 明朝" pitchFamily="17" charset="-128"/>
                </a:rPr>
                <a:t>、</a:t>
              </a:r>
              <a:endParaRPr lang="ja-JP" altLang="ja-JP" sz="1900" dirty="0"/>
            </a:p>
          </p:txBody>
        </p:sp>
        <p:sp>
          <p:nvSpPr>
            <p:cNvPr id="2134" name="Rectangle 97"/>
            <p:cNvSpPr>
              <a:spLocks noChangeArrowheads="1"/>
            </p:cNvSpPr>
            <p:nvPr/>
          </p:nvSpPr>
          <p:spPr bwMode="auto">
            <a:xfrm>
              <a:off x="7400" y="570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35" name="Rectangle 98"/>
            <p:cNvSpPr>
              <a:spLocks noChangeArrowheads="1"/>
            </p:cNvSpPr>
            <p:nvPr/>
          </p:nvSpPr>
          <p:spPr bwMode="auto">
            <a:xfrm>
              <a:off x="6809" y="5775"/>
              <a:ext cx="9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    </a:t>
              </a:r>
              <a:endParaRPr lang="ja-JP" altLang="ja-JP" sz="1900"/>
            </a:p>
          </p:txBody>
        </p:sp>
        <p:sp>
          <p:nvSpPr>
            <p:cNvPr id="2136" name="Rectangle 99"/>
            <p:cNvSpPr>
              <a:spLocks noChangeArrowheads="1"/>
            </p:cNvSpPr>
            <p:nvPr/>
          </p:nvSpPr>
          <p:spPr bwMode="auto">
            <a:xfrm>
              <a:off x="7034" y="5764"/>
              <a:ext cx="32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部品リサイクル</a:t>
              </a:r>
              <a:endParaRPr lang="ja-JP" altLang="ja-JP" sz="1900" dirty="0"/>
            </a:p>
          </p:txBody>
        </p:sp>
        <p:sp>
          <p:nvSpPr>
            <p:cNvPr id="2137" name="Rectangle 100"/>
            <p:cNvSpPr>
              <a:spLocks noChangeArrowheads="1"/>
            </p:cNvSpPr>
            <p:nvPr/>
          </p:nvSpPr>
          <p:spPr bwMode="auto">
            <a:xfrm>
              <a:off x="7394" y="5767"/>
              <a:ext cx="4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a:t>
              </a:r>
              <a:endParaRPr lang="ja-JP" altLang="ja-JP" sz="1900" dirty="0"/>
            </a:p>
          </p:txBody>
        </p:sp>
        <p:sp>
          <p:nvSpPr>
            <p:cNvPr id="2138" name="Rectangle 101"/>
            <p:cNvSpPr>
              <a:spLocks noChangeArrowheads="1"/>
            </p:cNvSpPr>
            <p:nvPr/>
          </p:nvSpPr>
          <p:spPr bwMode="auto">
            <a:xfrm>
              <a:off x="7484" y="5770"/>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39" name="Rectangle 102"/>
            <p:cNvSpPr>
              <a:spLocks noChangeArrowheads="1"/>
            </p:cNvSpPr>
            <p:nvPr/>
          </p:nvSpPr>
          <p:spPr bwMode="auto">
            <a:xfrm>
              <a:off x="6857" y="4715"/>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リユース・</a:t>
              </a:r>
              <a:endParaRPr lang="ja-JP" altLang="ja-JP" sz="1900"/>
            </a:p>
          </p:txBody>
        </p:sp>
        <p:sp>
          <p:nvSpPr>
            <p:cNvPr id="2140" name="Rectangle 103"/>
            <p:cNvSpPr>
              <a:spLocks noChangeArrowheads="1"/>
            </p:cNvSpPr>
            <p:nvPr/>
          </p:nvSpPr>
          <p:spPr bwMode="auto">
            <a:xfrm>
              <a:off x="7138" y="4715"/>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レンタル</a:t>
              </a:r>
              <a:endParaRPr lang="ja-JP" altLang="ja-JP" sz="1900"/>
            </a:p>
          </p:txBody>
        </p:sp>
        <p:sp>
          <p:nvSpPr>
            <p:cNvPr id="2141" name="Rectangle 104"/>
            <p:cNvSpPr>
              <a:spLocks noChangeArrowheads="1"/>
            </p:cNvSpPr>
            <p:nvPr/>
          </p:nvSpPr>
          <p:spPr bwMode="auto">
            <a:xfrm>
              <a:off x="7363" y="470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42" name="Freeform 105"/>
            <p:cNvSpPr>
              <a:spLocks/>
            </p:cNvSpPr>
            <p:nvPr/>
          </p:nvSpPr>
          <p:spPr bwMode="auto">
            <a:xfrm>
              <a:off x="8293" y="5427"/>
              <a:ext cx="319" cy="161"/>
            </a:xfrm>
            <a:custGeom>
              <a:avLst/>
              <a:gdLst>
                <a:gd name="T0" fmla="*/ 0 w 2270"/>
                <a:gd name="T1" fmla="*/ 206 h 1236"/>
                <a:gd name="T2" fmla="*/ 206 w 2270"/>
                <a:gd name="T3" fmla="*/ 0 h 1236"/>
                <a:gd name="T4" fmla="*/ 2065 w 2270"/>
                <a:gd name="T5" fmla="*/ 0 h 1236"/>
                <a:gd name="T6" fmla="*/ 2270 w 2270"/>
                <a:gd name="T7" fmla="*/ 206 h 1236"/>
                <a:gd name="T8" fmla="*/ 2270 w 2270"/>
                <a:gd name="T9" fmla="*/ 1030 h 1236"/>
                <a:gd name="T10" fmla="*/ 2065 w 2270"/>
                <a:gd name="T11" fmla="*/ 1236 h 1236"/>
                <a:gd name="T12" fmla="*/ 206 w 2270"/>
                <a:gd name="T13" fmla="*/ 1236 h 1236"/>
                <a:gd name="T14" fmla="*/ 0 w 2270"/>
                <a:gd name="T15" fmla="*/ 1030 h 1236"/>
                <a:gd name="T16" fmla="*/ 0 w 2270"/>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0" h="1236">
                  <a:moveTo>
                    <a:pt x="0" y="206"/>
                  </a:moveTo>
                  <a:cubicBezTo>
                    <a:pt x="0" y="92"/>
                    <a:pt x="92" y="0"/>
                    <a:pt x="206" y="0"/>
                  </a:cubicBezTo>
                  <a:lnTo>
                    <a:pt x="2065" y="0"/>
                  </a:lnTo>
                  <a:cubicBezTo>
                    <a:pt x="2178" y="0"/>
                    <a:pt x="2270" y="92"/>
                    <a:pt x="2270" y="206"/>
                  </a:cubicBezTo>
                  <a:lnTo>
                    <a:pt x="2270" y="1030"/>
                  </a:lnTo>
                  <a:cubicBezTo>
                    <a:pt x="2270" y="1143"/>
                    <a:pt x="2178" y="1236"/>
                    <a:pt x="2065" y="1236"/>
                  </a:cubicBezTo>
                  <a:lnTo>
                    <a:pt x="206" y="1236"/>
                  </a:lnTo>
                  <a:cubicBezTo>
                    <a:pt x="92" y="1236"/>
                    <a:pt x="0" y="1143"/>
                    <a:pt x="0" y="1030"/>
                  </a:cubicBezTo>
                  <a:lnTo>
                    <a:pt x="0" y="20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3" name="Freeform 106"/>
            <p:cNvSpPr>
              <a:spLocks noEditPoints="1"/>
            </p:cNvSpPr>
            <p:nvPr/>
          </p:nvSpPr>
          <p:spPr bwMode="auto">
            <a:xfrm>
              <a:off x="8289" y="5423"/>
              <a:ext cx="328" cy="169"/>
            </a:xfrm>
            <a:custGeom>
              <a:avLst/>
              <a:gdLst>
                <a:gd name="T0" fmla="*/ 0 w 328"/>
                <a:gd name="T1" fmla="*/ 25 h 169"/>
                <a:gd name="T2" fmla="*/ 4 w 328"/>
                <a:gd name="T3" fmla="*/ 17 h 169"/>
                <a:gd name="T4" fmla="*/ 9 w 328"/>
                <a:gd name="T5" fmla="*/ 9 h 169"/>
                <a:gd name="T6" fmla="*/ 17 w 328"/>
                <a:gd name="T7" fmla="*/ 4 h 169"/>
                <a:gd name="T8" fmla="*/ 26 w 328"/>
                <a:gd name="T9" fmla="*/ 1 h 169"/>
                <a:gd name="T10" fmla="*/ 295 w 328"/>
                <a:gd name="T11" fmla="*/ 0 h 169"/>
                <a:gd name="T12" fmla="*/ 304 w 328"/>
                <a:gd name="T13" fmla="*/ 1 h 169"/>
                <a:gd name="T14" fmla="*/ 313 w 328"/>
                <a:gd name="T15" fmla="*/ 5 h 169"/>
                <a:gd name="T16" fmla="*/ 320 w 328"/>
                <a:gd name="T17" fmla="*/ 11 h 169"/>
                <a:gd name="T18" fmla="*/ 325 w 328"/>
                <a:gd name="T19" fmla="*/ 19 h 169"/>
                <a:gd name="T20" fmla="*/ 328 w 328"/>
                <a:gd name="T21" fmla="*/ 28 h 169"/>
                <a:gd name="T22" fmla="*/ 328 w 328"/>
                <a:gd name="T23" fmla="*/ 141 h 169"/>
                <a:gd name="T24" fmla="*/ 325 w 328"/>
                <a:gd name="T25" fmla="*/ 150 h 169"/>
                <a:gd name="T26" fmla="*/ 321 w 328"/>
                <a:gd name="T27" fmla="*/ 158 h 169"/>
                <a:gd name="T28" fmla="*/ 313 w 328"/>
                <a:gd name="T29" fmla="*/ 164 h 169"/>
                <a:gd name="T30" fmla="*/ 305 w 328"/>
                <a:gd name="T31" fmla="*/ 168 h 169"/>
                <a:gd name="T32" fmla="*/ 295 w 328"/>
                <a:gd name="T33" fmla="*/ 169 h 169"/>
                <a:gd name="T34" fmla="*/ 27 w 328"/>
                <a:gd name="T35" fmla="*/ 168 h 169"/>
                <a:gd name="T36" fmla="*/ 17 w 328"/>
                <a:gd name="T37" fmla="*/ 165 h 169"/>
                <a:gd name="T38" fmla="*/ 10 w 328"/>
                <a:gd name="T39" fmla="*/ 160 h 169"/>
                <a:gd name="T40" fmla="*/ 4 w 328"/>
                <a:gd name="T41" fmla="*/ 153 h 169"/>
                <a:gd name="T42" fmla="*/ 0 w 328"/>
                <a:gd name="T43" fmla="*/ 144 h 169"/>
                <a:gd name="T44" fmla="*/ 0 w 328"/>
                <a:gd name="T45" fmla="*/ 31 h 169"/>
                <a:gd name="T46" fmla="*/ 9 w 328"/>
                <a:gd name="T47" fmla="*/ 142 h 169"/>
                <a:gd name="T48" fmla="*/ 12 w 328"/>
                <a:gd name="T49" fmla="*/ 148 h 169"/>
                <a:gd name="T50" fmla="*/ 16 w 328"/>
                <a:gd name="T51" fmla="*/ 154 h 169"/>
                <a:gd name="T52" fmla="*/ 21 w 328"/>
                <a:gd name="T53" fmla="*/ 158 h 169"/>
                <a:gd name="T54" fmla="*/ 28 w 328"/>
                <a:gd name="T55" fmla="*/ 160 h 169"/>
                <a:gd name="T56" fmla="*/ 294 w 328"/>
                <a:gd name="T57" fmla="*/ 160 h 169"/>
                <a:gd name="T58" fmla="*/ 301 w 328"/>
                <a:gd name="T59" fmla="*/ 159 h 169"/>
                <a:gd name="T60" fmla="*/ 308 w 328"/>
                <a:gd name="T61" fmla="*/ 157 h 169"/>
                <a:gd name="T62" fmla="*/ 313 w 328"/>
                <a:gd name="T63" fmla="*/ 152 h 169"/>
                <a:gd name="T64" fmla="*/ 317 w 328"/>
                <a:gd name="T65" fmla="*/ 147 h 169"/>
                <a:gd name="T66" fmla="*/ 319 w 328"/>
                <a:gd name="T67" fmla="*/ 141 h 169"/>
                <a:gd name="T68" fmla="*/ 319 w 328"/>
                <a:gd name="T69" fmla="*/ 29 h 169"/>
                <a:gd name="T70" fmla="*/ 317 w 328"/>
                <a:gd name="T71" fmla="*/ 23 h 169"/>
                <a:gd name="T72" fmla="*/ 313 w 328"/>
                <a:gd name="T73" fmla="*/ 17 h 169"/>
                <a:gd name="T74" fmla="*/ 308 w 328"/>
                <a:gd name="T75" fmla="*/ 13 h 169"/>
                <a:gd name="T76" fmla="*/ 302 w 328"/>
                <a:gd name="T77" fmla="*/ 10 h 169"/>
                <a:gd name="T78" fmla="*/ 295 w 328"/>
                <a:gd name="T79" fmla="*/ 9 h 169"/>
                <a:gd name="T80" fmla="*/ 29 w 328"/>
                <a:gd name="T81" fmla="*/ 9 h 169"/>
                <a:gd name="T82" fmla="*/ 22 w 328"/>
                <a:gd name="T83" fmla="*/ 11 h 169"/>
                <a:gd name="T84" fmla="*/ 16 w 328"/>
                <a:gd name="T85" fmla="*/ 15 h 169"/>
                <a:gd name="T86" fmla="*/ 12 w 328"/>
                <a:gd name="T87" fmla="*/ 20 h 169"/>
                <a:gd name="T88" fmla="*/ 9 w 328"/>
                <a:gd name="T89" fmla="*/ 27 h 169"/>
                <a:gd name="T90" fmla="*/ 9 w 328"/>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 h="169">
                  <a:moveTo>
                    <a:pt x="0" y="31"/>
                  </a:moveTo>
                  <a:lnTo>
                    <a:pt x="0" y="28"/>
                  </a:lnTo>
                  <a:lnTo>
                    <a:pt x="0" y="25"/>
                  </a:lnTo>
                  <a:lnTo>
                    <a:pt x="1" y="22"/>
                  </a:lnTo>
                  <a:lnTo>
                    <a:pt x="2" y="19"/>
                  </a:lnTo>
                  <a:lnTo>
                    <a:pt x="4" y="17"/>
                  </a:lnTo>
                  <a:lnTo>
                    <a:pt x="5" y="14"/>
                  </a:lnTo>
                  <a:lnTo>
                    <a:pt x="7" y="12"/>
                  </a:lnTo>
                  <a:lnTo>
                    <a:pt x="9" y="9"/>
                  </a:lnTo>
                  <a:lnTo>
                    <a:pt x="12" y="7"/>
                  </a:lnTo>
                  <a:lnTo>
                    <a:pt x="14" y="5"/>
                  </a:lnTo>
                  <a:lnTo>
                    <a:pt x="17" y="4"/>
                  </a:lnTo>
                  <a:lnTo>
                    <a:pt x="20" y="3"/>
                  </a:lnTo>
                  <a:lnTo>
                    <a:pt x="23" y="2"/>
                  </a:lnTo>
                  <a:lnTo>
                    <a:pt x="26" y="1"/>
                  </a:lnTo>
                  <a:lnTo>
                    <a:pt x="30" y="0"/>
                  </a:lnTo>
                  <a:lnTo>
                    <a:pt x="33" y="0"/>
                  </a:lnTo>
                  <a:lnTo>
                    <a:pt x="295" y="0"/>
                  </a:lnTo>
                  <a:lnTo>
                    <a:pt x="298" y="0"/>
                  </a:lnTo>
                  <a:lnTo>
                    <a:pt x="301" y="1"/>
                  </a:lnTo>
                  <a:lnTo>
                    <a:pt x="304" y="1"/>
                  </a:lnTo>
                  <a:lnTo>
                    <a:pt x="307" y="2"/>
                  </a:lnTo>
                  <a:lnTo>
                    <a:pt x="310" y="4"/>
                  </a:lnTo>
                  <a:lnTo>
                    <a:pt x="313" y="5"/>
                  </a:lnTo>
                  <a:lnTo>
                    <a:pt x="316" y="7"/>
                  </a:lnTo>
                  <a:lnTo>
                    <a:pt x="318" y="9"/>
                  </a:lnTo>
                  <a:lnTo>
                    <a:pt x="320" y="11"/>
                  </a:lnTo>
                  <a:lnTo>
                    <a:pt x="322" y="14"/>
                  </a:lnTo>
                  <a:lnTo>
                    <a:pt x="324" y="16"/>
                  </a:lnTo>
                  <a:lnTo>
                    <a:pt x="325" y="19"/>
                  </a:lnTo>
                  <a:lnTo>
                    <a:pt x="326" y="22"/>
                  </a:lnTo>
                  <a:lnTo>
                    <a:pt x="327" y="25"/>
                  </a:lnTo>
                  <a:lnTo>
                    <a:pt x="328" y="28"/>
                  </a:lnTo>
                  <a:lnTo>
                    <a:pt x="328" y="31"/>
                  </a:lnTo>
                  <a:lnTo>
                    <a:pt x="328" y="138"/>
                  </a:lnTo>
                  <a:lnTo>
                    <a:pt x="328" y="141"/>
                  </a:lnTo>
                  <a:lnTo>
                    <a:pt x="327" y="144"/>
                  </a:lnTo>
                  <a:lnTo>
                    <a:pt x="327" y="147"/>
                  </a:lnTo>
                  <a:lnTo>
                    <a:pt x="325" y="150"/>
                  </a:lnTo>
                  <a:lnTo>
                    <a:pt x="324" y="153"/>
                  </a:lnTo>
                  <a:lnTo>
                    <a:pt x="323" y="155"/>
                  </a:lnTo>
                  <a:lnTo>
                    <a:pt x="321" y="158"/>
                  </a:lnTo>
                  <a:lnTo>
                    <a:pt x="318" y="160"/>
                  </a:lnTo>
                  <a:lnTo>
                    <a:pt x="316" y="162"/>
                  </a:lnTo>
                  <a:lnTo>
                    <a:pt x="313" y="164"/>
                  </a:lnTo>
                  <a:lnTo>
                    <a:pt x="311" y="165"/>
                  </a:lnTo>
                  <a:lnTo>
                    <a:pt x="308" y="167"/>
                  </a:lnTo>
                  <a:lnTo>
                    <a:pt x="305" y="168"/>
                  </a:lnTo>
                  <a:lnTo>
                    <a:pt x="301" y="168"/>
                  </a:lnTo>
                  <a:lnTo>
                    <a:pt x="298" y="169"/>
                  </a:lnTo>
                  <a:lnTo>
                    <a:pt x="295" y="169"/>
                  </a:lnTo>
                  <a:lnTo>
                    <a:pt x="33" y="169"/>
                  </a:lnTo>
                  <a:lnTo>
                    <a:pt x="30" y="169"/>
                  </a:lnTo>
                  <a:lnTo>
                    <a:pt x="27" y="168"/>
                  </a:lnTo>
                  <a:lnTo>
                    <a:pt x="24" y="168"/>
                  </a:lnTo>
                  <a:lnTo>
                    <a:pt x="20" y="167"/>
                  </a:lnTo>
                  <a:lnTo>
                    <a:pt x="17" y="165"/>
                  </a:lnTo>
                  <a:lnTo>
                    <a:pt x="15" y="164"/>
                  </a:lnTo>
                  <a:lnTo>
                    <a:pt x="12" y="162"/>
                  </a:lnTo>
                  <a:lnTo>
                    <a:pt x="10" y="160"/>
                  </a:lnTo>
                  <a:lnTo>
                    <a:pt x="7" y="158"/>
                  </a:lnTo>
                  <a:lnTo>
                    <a:pt x="5" y="156"/>
                  </a:lnTo>
                  <a:lnTo>
                    <a:pt x="4" y="153"/>
                  </a:lnTo>
                  <a:lnTo>
                    <a:pt x="2" y="150"/>
                  </a:lnTo>
                  <a:lnTo>
                    <a:pt x="1" y="147"/>
                  </a:lnTo>
                  <a:lnTo>
                    <a:pt x="0" y="144"/>
                  </a:lnTo>
                  <a:lnTo>
                    <a:pt x="0" y="141"/>
                  </a:lnTo>
                  <a:lnTo>
                    <a:pt x="0" y="138"/>
                  </a:lnTo>
                  <a:lnTo>
                    <a:pt x="0" y="31"/>
                  </a:lnTo>
                  <a:close/>
                  <a:moveTo>
                    <a:pt x="9" y="138"/>
                  </a:moveTo>
                  <a:lnTo>
                    <a:pt x="9" y="140"/>
                  </a:lnTo>
                  <a:lnTo>
                    <a:pt x="9" y="142"/>
                  </a:lnTo>
                  <a:lnTo>
                    <a:pt x="10" y="144"/>
                  </a:lnTo>
                  <a:lnTo>
                    <a:pt x="11" y="147"/>
                  </a:lnTo>
                  <a:lnTo>
                    <a:pt x="12" y="148"/>
                  </a:lnTo>
                  <a:lnTo>
                    <a:pt x="13" y="150"/>
                  </a:lnTo>
                  <a:lnTo>
                    <a:pt x="14" y="152"/>
                  </a:lnTo>
                  <a:lnTo>
                    <a:pt x="16" y="154"/>
                  </a:lnTo>
                  <a:lnTo>
                    <a:pt x="18" y="155"/>
                  </a:lnTo>
                  <a:lnTo>
                    <a:pt x="19" y="157"/>
                  </a:lnTo>
                  <a:lnTo>
                    <a:pt x="21" y="158"/>
                  </a:lnTo>
                  <a:lnTo>
                    <a:pt x="24" y="159"/>
                  </a:lnTo>
                  <a:lnTo>
                    <a:pt x="26" y="159"/>
                  </a:lnTo>
                  <a:lnTo>
                    <a:pt x="28" y="160"/>
                  </a:lnTo>
                  <a:lnTo>
                    <a:pt x="31" y="160"/>
                  </a:lnTo>
                  <a:lnTo>
                    <a:pt x="33" y="160"/>
                  </a:lnTo>
                  <a:lnTo>
                    <a:pt x="294" y="160"/>
                  </a:lnTo>
                  <a:lnTo>
                    <a:pt x="297" y="160"/>
                  </a:lnTo>
                  <a:lnTo>
                    <a:pt x="299" y="160"/>
                  </a:lnTo>
                  <a:lnTo>
                    <a:pt x="301" y="159"/>
                  </a:lnTo>
                  <a:lnTo>
                    <a:pt x="304" y="159"/>
                  </a:lnTo>
                  <a:lnTo>
                    <a:pt x="306" y="158"/>
                  </a:lnTo>
                  <a:lnTo>
                    <a:pt x="308" y="157"/>
                  </a:lnTo>
                  <a:lnTo>
                    <a:pt x="310" y="155"/>
                  </a:lnTo>
                  <a:lnTo>
                    <a:pt x="311" y="154"/>
                  </a:lnTo>
                  <a:lnTo>
                    <a:pt x="313" y="152"/>
                  </a:lnTo>
                  <a:lnTo>
                    <a:pt x="315" y="151"/>
                  </a:lnTo>
                  <a:lnTo>
                    <a:pt x="316" y="149"/>
                  </a:lnTo>
                  <a:lnTo>
                    <a:pt x="317" y="147"/>
                  </a:lnTo>
                  <a:lnTo>
                    <a:pt x="318" y="145"/>
                  </a:lnTo>
                  <a:lnTo>
                    <a:pt x="318" y="143"/>
                  </a:lnTo>
                  <a:lnTo>
                    <a:pt x="319" y="141"/>
                  </a:lnTo>
                  <a:lnTo>
                    <a:pt x="319" y="138"/>
                  </a:lnTo>
                  <a:lnTo>
                    <a:pt x="319" y="31"/>
                  </a:lnTo>
                  <a:lnTo>
                    <a:pt x="319" y="29"/>
                  </a:lnTo>
                  <a:lnTo>
                    <a:pt x="318" y="27"/>
                  </a:lnTo>
                  <a:lnTo>
                    <a:pt x="318" y="25"/>
                  </a:lnTo>
                  <a:lnTo>
                    <a:pt x="317" y="23"/>
                  </a:lnTo>
                  <a:lnTo>
                    <a:pt x="316" y="21"/>
                  </a:lnTo>
                  <a:lnTo>
                    <a:pt x="315" y="19"/>
                  </a:lnTo>
                  <a:lnTo>
                    <a:pt x="313" y="17"/>
                  </a:lnTo>
                  <a:lnTo>
                    <a:pt x="312" y="15"/>
                  </a:lnTo>
                  <a:lnTo>
                    <a:pt x="310" y="14"/>
                  </a:lnTo>
                  <a:lnTo>
                    <a:pt x="308" y="13"/>
                  </a:lnTo>
                  <a:lnTo>
                    <a:pt x="306" y="12"/>
                  </a:lnTo>
                  <a:lnTo>
                    <a:pt x="304" y="11"/>
                  </a:lnTo>
                  <a:lnTo>
                    <a:pt x="302" y="10"/>
                  </a:lnTo>
                  <a:lnTo>
                    <a:pt x="300" y="9"/>
                  </a:lnTo>
                  <a:lnTo>
                    <a:pt x="297" y="9"/>
                  </a:lnTo>
                  <a:lnTo>
                    <a:pt x="295" y="9"/>
                  </a:lnTo>
                  <a:lnTo>
                    <a:pt x="34" y="9"/>
                  </a:lnTo>
                  <a:lnTo>
                    <a:pt x="31" y="9"/>
                  </a:lnTo>
                  <a:lnTo>
                    <a:pt x="29" y="9"/>
                  </a:lnTo>
                  <a:lnTo>
                    <a:pt x="26" y="10"/>
                  </a:lnTo>
                  <a:lnTo>
                    <a:pt x="24" y="10"/>
                  </a:lnTo>
                  <a:lnTo>
                    <a:pt x="22" y="11"/>
                  </a:lnTo>
                  <a:lnTo>
                    <a:pt x="20" y="12"/>
                  </a:lnTo>
                  <a:lnTo>
                    <a:pt x="18" y="14"/>
                  </a:lnTo>
                  <a:lnTo>
                    <a:pt x="16" y="15"/>
                  </a:lnTo>
                  <a:lnTo>
                    <a:pt x="15" y="17"/>
                  </a:lnTo>
                  <a:lnTo>
                    <a:pt x="13" y="18"/>
                  </a:lnTo>
                  <a:lnTo>
                    <a:pt x="12" y="20"/>
                  </a:lnTo>
                  <a:lnTo>
                    <a:pt x="11" y="22"/>
                  </a:lnTo>
                  <a:lnTo>
                    <a:pt x="10" y="24"/>
                  </a:lnTo>
                  <a:lnTo>
                    <a:pt x="9" y="27"/>
                  </a:lnTo>
                  <a:lnTo>
                    <a:pt x="9" y="29"/>
                  </a:lnTo>
                  <a:lnTo>
                    <a:pt x="9" y="31"/>
                  </a:lnTo>
                  <a:lnTo>
                    <a:pt x="9" y="1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4" name="Rectangle 107"/>
            <p:cNvSpPr>
              <a:spLocks noChangeArrowheads="1"/>
            </p:cNvSpPr>
            <p:nvPr/>
          </p:nvSpPr>
          <p:spPr bwMode="auto">
            <a:xfrm>
              <a:off x="8307" y="5458"/>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45" name="Rectangle 108"/>
            <p:cNvSpPr>
              <a:spLocks noChangeArrowheads="1"/>
            </p:cNvSpPr>
            <p:nvPr/>
          </p:nvSpPr>
          <p:spPr bwMode="auto">
            <a:xfrm>
              <a:off x="8600" y="5451"/>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6" name="Rectangle 109"/>
            <p:cNvSpPr>
              <a:spLocks noChangeArrowheads="1"/>
            </p:cNvSpPr>
            <p:nvPr/>
          </p:nvSpPr>
          <p:spPr bwMode="auto">
            <a:xfrm>
              <a:off x="8307" y="5514"/>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7" name="Rectangle 110"/>
            <p:cNvSpPr>
              <a:spLocks noChangeArrowheads="1"/>
            </p:cNvSpPr>
            <p:nvPr/>
          </p:nvSpPr>
          <p:spPr bwMode="auto">
            <a:xfrm>
              <a:off x="8358" y="5520"/>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48" name="Rectangle 111"/>
            <p:cNvSpPr>
              <a:spLocks noChangeArrowheads="1"/>
            </p:cNvSpPr>
            <p:nvPr/>
          </p:nvSpPr>
          <p:spPr bwMode="auto">
            <a:xfrm>
              <a:off x="8600" y="5514"/>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9" name="Rectangle 112"/>
            <p:cNvSpPr>
              <a:spLocks noChangeArrowheads="1"/>
            </p:cNvSpPr>
            <p:nvPr/>
          </p:nvSpPr>
          <p:spPr bwMode="auto">
            <a:xfrm>
              <a:off x="7525" y="4421"/>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使用済品</a:t>
              </a:r>
              <a:endParaRPr lang="ja-JP" altLang="ja-JP" sz="1900"/>
            </a:p>
          </p:txBody>
        </p:sp>
        <p:sp>
          <p:nvSpPr>
            <p:cNvPr id="2150" name="Rectangle 113"/>
            <p:cNvSpPr>
              <a:spLocks noChangeArrowheads="1"/>
            </p:cNvSpPr>
            <p:nvPr/>
          </p:nvSpPr>
          <p:spPr bwMode="auto">
            <a:xfrm>
              <a:off x="7788" y="4421"/>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1" name="Rectangle 114"/>
            <p:cNvSpPr>
              <a:spLocks noChangeArrowheads="1"/>
            </p:cNvSpPr>
            <p:nvPr/>
          </p:nvSpPr>
          <p:spPr bwMode="auto">
            <a:xfrm>
              <a:off x="7045" y="5953"/>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dirty="0">
                  <a:solidFill>
                    <a:srgbClr val="000000"/>
                  </a:solidFill>
                  <a:latin typeface="ＭＳ ゴシック" pitchFamily="49" charset="-128"/>
                  <a:ea typeface="ＭＳ ゴシック" pitchFamily="49" charset="-128"/>
                </a:rPr>
                <a:t>再生資源</a:t>
              </a:r>
              <a:endParaRPr lang="ja-JP" altLang="ja-JP" sz="1900" dirty="0"/>
            </a:p>
          </p:txBody>
        </p:sp>
        <p:sp>
          <p:nvSpPr>
            <p:cNvPr id="2152" name="Rectangle 115"/>
            <p:cNvSpPr>
              <a:spLocks noChangeArrowheads="1"/>
            </p:cNvSpPr>
            <p:nvPr/>
          </p:nvSpPr>
          <p:spPr bwMode="auto">
            <a:xfrm>
              <a:off x="7309" y="5878"/>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3" name="Rectangle 116"/>
            <p:cNvSpPr>
              <a:spLocks noChangeArrowheads="1"/>
            </p:cNvSpPr>
            <p:nvPr/>
          </p:nvSpPr>
          <p:spPr bwMode="auto">
            <a:xfrm>
              <a:off x="6276" y="4908"/>
              <a:ext cx="12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製品</a:t>
              </a:r>
              <a:endParaRPr lang="ja-JP" altLang="ja-JP" sz="1900"/>
            </a:p>
          </p:txBody>
        </p:sp>
        <p:sp>
          <p:nvSpPr>
            <p:cNvPr id="2154" name="Rectangle 117"/>
            <p:cNvSpPr>
              <a:spLocks noChangeArrowheads="1"/>
            </p:cNvSpPr>
            <p:nvPr/>
          </p:nvSpPr>
          <p:spPr bwMode="auto">
            <a:xfrm>
              <a:off x="6407" y="4908"/>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5" name="Freeform 118"/>
            <p:cNvSpPr>
              <a:spLocks noEditPoints="1"/>
            </p:cNvSpPr>
            <p:nvPr/>
          </p:nvSpPr>
          <p:spPr bwMode="auto">
            <a:xfrm>
              <a:off x="7573" y="5705"/>
              <a:ext cx="427" cy="48"/>
            </a:xfrm>
            <a:custGeom>
              <a:avLst/>
              <a:gdLst>
                <a:gd name="T0" fmla="*/ 6067 w 6067"/>
                <a:gd name="T1" fmla="*/ 264 h 728"/>
                <a:gd name="T2" fmla="*/ 5467 w 6067"/>
                <a:gd name="T3" fmla="*/ 264 h 728"/>
                <a:gd name="T4" fmla="*/ 5467 w 6067"/>
                <a:gd name="T5" fmla="*/ 464 h 728"/>
                <a:gd name="T6" fmla="*/ 6067 w 6067"/>
                <a:gd name="T7" fmla="*/ 464 h 728"/>
                <a:gd name="T8" fmla="*/ 6067 w 6067"/>
                <a:gd name="T9" fmla="*/ 264 h 728"/>
                <a:gd name="T10" fmla="*/ 5267 w 6067"/>
                <a:gd name="T11" fmla="*/ 264 h 728"/>
                <a:gd name="T12" fmla="*/ 4667 w 6067"/>
                <a:gd name="T13" fmla="*/ 264 h 728"/>
                <a:gd name="T14" fmla="*/ 4667 w 6067"/>
                <a:gd name="T15" fmla="*/ 464 h 728"/>
                <a:gd name="T16" fmla="*/ 5267 w 6067"/>
                <a:gd name="T17" fmla="*/ 464 h 728"/>
                <a:gd name="T18" fmla="*/ 5267 w 6067"/>
                <a:gd name="T19" fmla="*/ 264 h 728"/>
                <a:gd name="T20" fmla="*/ 4467 w 6067"/>
                <a:gd name="T21" fmla="*/ 264 h 728"/>
                <a:gd name="T22" fmla="*/ 3867 w 6067"/>
                <a:gd name="T23" fmla="*/ 264 h 728"/>
                <a:gd name="T24" fmla="*/ 3867 w 6067"/>
                <a:gd name="T25" fmla="*/ 464 h 728"/>
                <a:gd name="T26" fmla="*/ 4467 w 6067"/>
                <a:gd name="T27" fmla="*/ 464 h 728"/>
                <a:gd name="T28" fmla="*/ 4467 w 6067"/>
                <a:gd name="T29" fmla="*/ 264 h 728"/>
                <a:gd name="T30" fmla="*/ 3667 w 6067"/>
                <a:gd name="T31" fmla="*/ 264 h 728"/>
                <a:gd name="T32" fmla="*/ 3067 w 6067"/>
                <a:gd name="T33" fmla="*/ 264 h 728"/>
                <a:gd name="T34" fmla="*/ 3067 w 6067"/>
                <a:gd name="T35" fmla="*/ 464 h 728"/>
                <a:gd name="T36" fmla="*/ 3667 w 6067"/>
                <a:gd name="T37" fmla="*/ 464 h 728"/>
                <a:gd name="T38" fmla="*/ 3667 w 6067"/>
                <a:gd name="T39" fmla="*/ 264 h 728"/>
                <a:gd name="T40" fmla="*/ 2867 w 6067"/>
                <a:gd name="T41" fmla="*/ 264 h 728"/>
                <a:gd name="T42" fmla="*/ 2267 w 6067"/>
                <a:gd name="T43" fmla="*/ 264 h 728"/>
                <a:gd name="T44" fmla="*/ 2267 w 6067"/>
                <a:gd name="T45" fmla="*/ 464 h 728"/>
                <a:gd name="T46" fmla="*/ 2867 w 6067"/>
                <a:gd name="T47" fmla="*/ 464 h 728"/>
                <a:gd name="T48" fmla="*/ 2867 w 6067"/>
                <a:gd name="T49" fmla="*/ 264 h 728"/>
                <a:gd name="T50" fmla="*/ 2067 w 6067"/>
                <a:gd name="T51" fmla="*/ 264 h 728"/>
                <a:gd name="T52" fmla="*/ 1467 w 6067"/>
                <a:gd name="T53" fmla="*/ 264 h 728"/>
                <a:gd name="T54" fmla="*/ 1467 w 6067"/>
                <a:gd name="T55" fmla="*/ 464 h 728"/>
                <a:gd name="T56" fmla="*/ 2067 w 6067"/>
                <a:gd name="T57" fmla="*/ 464 h 728"/>
                <a:gd name="T58" fmla="*/ 2067 w 6067"/>
                <a:gd name="T59" fmla="*/ 264 h 728"/>
                <a:gd name="T60" fmla="*/ 1267 w 6067"/>
                <a:gd name="T61" fmla="*/ 264 h 728"/>
                <a:gd name="T62" fmla="*/ 667 w 6067"/>
                <a:gd name="T63" fmla="*/ 264 h 728"/>
                <a:gd name="T64" fmla="*/ 667 w 6067"/>
                <a:gd name="T65" fmla="*/ 464 h 728"/>
                <a:gd name="T66" fmla="*/ 1267 w 6067"/>
                <a:gd name="T67" fmla="*/ 464 h 728"/>
                <a:gd name="T68" fmla="*/ 1267 w 6067"/>
                <a:gd name="T69" fmla="*/ 264 h 728"/>
                <a:gd name="T70" fmla="*/ 467 w 6067"/>
                <a:gd name="T71" fmla="*/ 264 h 728"/>
                <a:gd name="T72" fmla="*/ 189 w 6067"/>
                <a:gd name="T73" fmla="*/ 264 h 728"/>
                <a:gd name="T74" fmla="*/ 189 w 6067"/>
                <a:gd name="T75" fmla="*/ 464 h 728"/>
                <a:gd name="T76" fmla="*/ 467 w 6067"/>
                <a:gd name="T77" fmla="*/ 464 h 728"/>
                <a:gd name="T78" fmla="*/ 467 w 6067"/>
                <a:gd name="T79" fmla="*/ 264 h 728"/>
                <a:gd name="T80" fmla="*/ 536 w 6067"/>
                <a:gd name="T81" fmla="*/ 29 h 728"/>
                <a:gd name="T82" fmla="*/ 0 w 6067"/>
                <a:gd name="T83" fmla="*/ 364 h 728"/>
                <a:gd name="T84" fmla="*/ 536 w 6067"/>
                <a:gd name="T85" fmla="*/ 699 h 728"/>
                <a:gd name="T86" fmla="*/ 673 w 6067"/>
                <a:gd name="T87" fmla="*/ 667 h 728"/>
                <a:gd name="T88" fmla="*/ 642 w 6067"/>
                <a:gd name="T89" fmla="*/ 529 h 728"/>
                <a:gd name="T90" fmla="*/ 242 w 6067"/>
                <a:gd name="T91" fmla="*/ 279 h 728"/>
                <a:gd name="T92" fmla="*/ 242 w 6067"/>
                <a:gd name="T93" fmla="*/ 449 h 728"/>
                <a:gd name="T94" fmla="*/ 642 w 6067"/>
                <a:gd name="T95" fmla="*/ 199 h 728"/>
                <a:gd name="T96" fmla="*/ 642 w 6067"/>
                <a:gd name="T97" fmla="*/ 199 h 728"/>
                <a:gd name="T98" fmla="*/ 673 w 6067"/>
                <a:gd name="T99" fmla="*/ 61 h 728"/>
                <a:gd name="T100" fmla="*/ 536 w 6067"/>
                <a:gd name="T101" fmla="*/ 2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7" h="728">
                  <a:moveTo>
                    <a:pt x="6067" y="264"/>
                  </a:moveTo>
                  <a:lnTo>
                    <a:pt x="5467" y="264"/>
                  </a:lnTo>
                  <a:lnTo>
                    <a:pt x="5467" y="464"/>
                  </a:lnTo>
                  <a:lnTo>
                    <a:pt x="6067" y="464"/>
                  </a:lnTo>
                  <a:lnTo>
                    <a:pt x="6067" y="264"/>
                  </a:lnTo>
                  <a:close/>
                  <a:moveTo>
                    <a:pt x="5267" y="264"/>
                  </a:moveTo>
                  <a:lnTo>
                    <a:pt x="4667" y="264"/>
                  </a:lnTo>
                  <a:lnTo>
                    <a:pt x="4667" y="464"/>
                  </a:lnTo>
                  <a:lnTo>
                    <a:pt x="5267" y="464"/>
                  </a:lnTo>
                  <a:lnTo>
                    <a:pt x="5267" y="264"/>
                  </a:lnTo>
                  <a:close/>
                  <a:moveTo>
                    <a:pt x="4467" y="264"/>
                  </a:moveTo>
                  <a:lnTo>
                    <a:pt x="3867" y="264"/>
                  </a:lnTo>
                  <a:lnTo>
                    <a:pt x="3867" y="464"/>
                  </a:lnTo>
                  <a:lnTo>
                    <a:pt x="4467" y="464"/>
                  </a:lnTo>
                  <a:lnTo>
                    <a:pt x="4467" y="264"/>
                  </a:lnTo>
                  <a:close/>
                  <a:moveTo>
                    <a:pt x="3667" y="264"/>
                  </a:moveTo>
                  <a:lnTo>
                    <a:pt x="3067" y="264"/>
                  </a:lnTo>
                  <a:lnTo>
                    <a:pt x="3067" y="464"/>
                  </a:lnTo>
                  <a:lnTo>
                    <a:pt x="3667" y="464"/>
                  </a:lnTo>
                  <a:lnTo>
                    <a:pt x="3667" y="264"/>
                  </a:lnTo>
                  <a:close/>
                  <a:moveTo>
                    <a:pt x="2867" y="264"/>
                  </a:moveTo>
                  <a:lnTo>
                    <a:pt x="2267" y="264"/>
                  </a:lnTo>
                  <a:lnTo>
                    <a:pt x="2267" y="464"/>
                  </a:lnTo>
                  <a:lnTo>
                    <a:pt x="2867" y="464"/>
                  </a:lnTo>
                  <a:lnTo>
                    <a:pt x="2867" y="264"/>
                  </a:lnTo>
                  <a:close/>
                  <a:moveTo>
                    <a:pt x="2067" y="264"/>
                  </a:moveTo>
                  <a:lnTo>
                    <a:pt x="1467" y="264"/>
                  </a:lnTo>
                  <a:lnTo>
                    <a:pt x="1467" y="464"/>
                  </a:lnTo>
                  <a:lnTo>
                    <a:pt x="2067" y="464"/>
                  </a:lnTo>
                  <a:lnTo>
                    <a:pt x="2067" y="264"/>
                  </a:lnTo>
                  <a:close/>
                  <a:moveTo>
                    <a:pt x="1267" y="264"/>
                  </a:moveTo>
                  <a:lnTo>
                    <a:pt x="667" y="264"/>
                  </a:lnTo>
                  <a:lnTo>
                    <a:pt x="667" y="464"/>
                  </a:lnTo>
                  <a:lnTo>
                    <a:pt x="1267" y="464"/>
                  </a:lnTo>
                  <a:lnTo>
                    <a:pt x="1267" y="264"/>
                  </a:lnTo>
                  <a:close/>
                  <a:moveTo>
                    <a:pt x="467" y="264"/>
                  </a:moveTo>
                  <a:lnTo>
                    <a:pt x="189" y="264"/>
                  </a:lnTo>
                  <a:lnTo>
                    <a:pt x="189" y="464"/>
                  </a:lnTo>
                  <a:lnTo>
                    <a:pt x="467" y="464"/>
                  </a:lnTo>
                  <a:lnTo>
                    <a:pt x="467" y="264"/>
                  </a:lnTo>
                  <a:close/>
                  <a:moveTo>
                    <a:pt x="536" y="29"/>
                  </a:moveTo>
                  <a:lnTo>
                    <a:pt x="0" y="364"/>
                  </a:lnTo>
                  <a:lnTo>
                    <a:pt x="536" y="699"/>
                  </a:lnTo>
                  <a:cubicBezTo>
                    <a:pt x="583" y="728"/>
                    <a:pt x="644" y="714"/>
                    <a:pt x="673" y="667"/>
                  </a:cubicBezTo>
                  <a:cubicBezTo>
                    <a:pt x="703" y="620"/>
                    <a:pt x="689" y="559"/>
                    <a:pt x="642" y="529"/>
                  </a:cubicBezTo>
                  <a:lnTo>
                    <a:pt x="242" y="279"/>
                  </a:lnTo>
                  <a:lnTo>
                    <a:pt x="242" y="449"/>
                  </a:lnTo>
                  <a:lnTo>
                    <a:pt x="642" y="199"/>
                  </a:lnTo>
                  <a:lnTo>
                    <a:pt x="642" y="199"/>
                  </a:lnTo>
                  <a:cubicBezTo>
                    <a:pt x="689" y="170"/>
                    <a:pt x="703" y="108"/>
                    <a:pt x="673" y="61"/>
                  </a:cubicBezTo>
                  <a:cubicBezTo>
                    <a:pt x="644" y="14"/>
                    <a:pt x="583" y="0"/>
                    <a:pt x="536" y="2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6" name="Freeform 119"/>
            <p:cNvSpPr>
              <a:spLocks noEditPoints="1"/>
            </p:cNvSpPr>
            <p:nvPr/>
          </p:nvSpPr>
          <p:spPr bwMode="auto">
            <a:xfrm>
              <a:off x="7811" y="4395"/>
              <a:ext cx="152" cy="146"/>
            </a:xfrm>
            <a:custGeom>
              <a:avLst/>
              <a:gdLst>
                <a:gd name="T0" fmla="*/ 174 w 2167"/>
                <a:gd name="T1" fmla="*/ 32 h 2242"/>
                <a:gd name="T2" fmla="*/ 220 w 2167"/>
                <a:gd name="T3" fmla="*/ 3 h 2242"/>
                <a:gd name="T4" fmla="*/ 273 w 2167"/>
                <a:gd name="T5" fmla="*/ 17 h 2242"/>
                <a:gd name="T6" fmla="*/ 450 w 2167"/>
                <a:gd name="T7" fmla="*/ 165 h 2242"/>
                <a:gd name="T8" fmla="*/ 623 w 2167"/>
                <a:gd name="T9" fmla="*/ 322 h 2242"/>
                <a:gd name="T10" fmla="*/ 787 w 2167"/>
                <a:gd name="T11" fmla="*/ 485 h 2242"/>
                <a:gd name="T12" fmla="*/ 943 w 2167"/>
                <a:gd name="T13" fmla="*/ 653 h 2242"/>
                <a:gd name="T14" fmla="*/ 1090 w 2167"/>
                <a:gd name="T15" fmla="*/ 826 h 2242"/>
                <a:gd name="T16" fmla="*/ 1226 w 2167"/>
                <a:gd name="T17" fmla="*/ 1003 h 2242"/>
                <a:gd name="T18" fmla="*/ 1353 w 2167"/>
                <a:gd name="T19" fmla="*/ 1183 h 2242"/>
                <a:gd name="T20" fmla="*/ 1468 w 2167"/>
                <a:gd name="T21" fmla="*/ 1365 h 2242"/>
                <a:gd name="T22" fmla="*/ 1430 w 2167"/>
                <a:gd name="T23" fmla="*/ 1337 h 2242"/>
                <a:gd name="T24" fmla="*/ 2116 w 2167"/>
                <a:gd name="T25" fmla="*/ 1537 h 2242"/>
                <a:gd name="T26" fmla="*/ 2161 w 2167"/>
                <a:gd name="T27" fmla="*/ 1582 h 2242"/>
                <a:gd name="T28" fmla="*/ 2147 w 2167"/>
                <a:gd name="T29" fmla="*/ 1644 h 2242"/>
                <a:gd name="T30" fmla="*/ 1659 w 2167"/>
                <a:gd name="T31" fmla="*/ 2211 h 2242"/>
                <a:gd name="T32" fmla="*/ 1566 w 2167"/>
                <a:gd name="T33" fmla="*/ 2219 h 2242"/>
                <a:gd name="T34" fmla="*/ 282 w 2167"/>
                <a:gd name="T35" fmla="*/ 1136 h 2242"/>
                <a:gd name="T36" fmla="*/ 266 w 2167"/>
                <a:gd name="T37" fmla="*/ 1053 h 2242"/>
                <a:gd name="T38" fmla="*/ 344 w 2167"/>
                <a:gd name="T39" fmla="*/ 1021 h 2242"/>
                <a:gd name="T40" fmla="*/ 1019 w 2167"/>
                <a:gd name="T41" fmla="*/ 1217 h 2242"/>
                <a:gd name="T42" fmla="*/ 946 w 2167"/>
                <a:gd name="T43" fmla="*/ 1321 h 2242"/>
                <a:gd name="T44" fmla="*/ 849 w 2167"/>
                <a:gd name="T45" fmla="*/ 1191 h 2242"/>
                <a:gd name="T46" fmla="*/ 748 w 2167"/>
                <a:gd name="T47" fmla="*/ 1064 h 2242"/>
                <a:gd name="T48" fmla="*/ 641 w 2167"/>
                <a:gd name="T49" fmla="*/ 940 h 2242"/>
                <a:gd name="T50" fmla="*/ 528 w 2167"/>
                <a:gd name="T51" fmla="*/ 818 h 2242"/>
                <a:gd name="T52" fmla="*/ 410 w 2167"/>
                <a:gd name="T53" fmla="*/ 698 h 2242"/>
                <a:gd name="T54" fmla="*/ 288 w 2167"/>
                <a:gd name="T55" fmla="*/ 582 h 2242"/>
                <a:gd name="T56" fmla="*/ 162 w 2167"/>
                <a:gd name="T57" fmla="*/ 469 h 2242"/>
                <a:gd name="T58" fmla="*/ 32 w 2167"/>
                <a:gd name="T59" fmla="*/ 360 h 2242"/>
                <a:gd name="T60" fmla="*/ 18 w 2167"/>
                <a:gd name="T61" fmla="*/ 273 h 2242"/>
                <a:gd name="T62" fmla="*/ 174 w 2167"/>
                <a:gd name="T63" fmla="*/ 32 h 2242"/>
                <a:gd name="T64" fmla="*/ 130 w 2167"/>
                <a:gd name="T65" fmla="*/ 345 h 2242"/>
                <a:gd name="T66" fmla="*/ 117 w 2167"/>
                <a:gd name="T67" fmla="*/ 258 h 2242"/>
                <a:gd name="T68" fmla="*/ 251 w 2167"/>
                <a:gd name="T69" fmla="*/ 370 h 2242"/>
                <a:gd name="T70" fmla="*/ 381 w 2167"/>
                <a:gd name="T71" fmla="*/ 485 h 2242"/>
                <a:gd name="T72" fmla="*/ 505 w 2167"/>
                <a:gd name="T73" fmla="*/ 605 h 2242"/>
                <a:gd name="T74" fmla="*/ 626 w 2167"/>
                <a:gd name="T75" fmla="*/ 727 h 2242"/>
                <a:gd name="T76" fmla="*/ 741 w 2167"/>
                <a:gd name="T77" fmla="*/ 853 h 2242"/>
                <a:gd name="T78" fmla="*/ 852 w 2167"/>
                <a:gd name="T79" fmla="*/ 981 h 2242"/>
                <a:gd name="T80" fmla="*/ 956 w 2167"/>
                <a:gd name="T81" fmla="*/ 1111 h 2242"/>
                <a:gd name="T82" fmla="*/ 1053 w 2167"/>
                <a:gd name="T83" fmla="*/ 1242 h 2242"/>
                <a:gd name="T84" fmla="*/ 1055 w 2167"/>
                <a:gd name="T85" fmla="*/ 1320 h 2242"/>
                <a:gd name="T86" fmla="*/ 981 w 2167"/>
                <a:gd name="T87" fmla="*/ 1345 h 2242"/>
                <a:gd name="T88" fmla="*/ 306 w 2167"/>
                <a:gd name="T89" fmla="*/ 1149 h 2242"/>
                <a:gd name="T90" fmla="*/ 368 w 2167"/>
                <a:gd name="T91" fmla="*/ 1034 h 2242"/>
                <a:gd name="T92" fmla="*/ 1652 w 2167"/>
                <a:gd name="T93" fmla="*/ 2117 h 2242"/>
                <a:gd name="T94" fmla="*/ 1558 w 2167"/>
                <a:gd name="T95" fmla="*/ 2124 h 2242"/>
                <a:gd name="T96" fmla="*/ 2046 w 2167"/>
                <a:gd name="T97" fmla="*/ 1557 h 2242"/>
                <a:gd name="T98" fmla="*/ 2078 w 2167"/>
                <a:gd name="T99" fmla="*/ 1665 h 2242"/>
                <a:gd name="T100" fmla="*/ 1393 w 2167"/>
                <a:gd name="T101" fmla="*/ 1465 h 2242"/>
                <a:gd name="T102" fmla="*/ 1355 w 2167"/>
                <a:gd name="T103" fmla="*/ 1437 h 2242"/>
                <a:gd name="T104" fmla="*/ 1243 w 2167"/>
                <a:gd name="T105" fmla="*/ 1259 h 2242"/>
                <a:gd name="T106" fmla="*/ 1121 w 2167"/>
                <a:gd name="T107" fmla="*/ 1084 h 2242"/>
                <a:gd name="T108" fmla="*/ 988 w 2167"/>
                <a:gd name="T109" fmla="*/ 912 h 2242"/>
                <a:gd name="T110" fmla="*/ 845 w 2167"/>
                <a:gd name="T111" fmla="*/ 743 h 2242"/>
                <a:gd name="T112" fmla="*/ 693 w 2167"/>
                <a:gd name="T113" fmla="*/ 579 h 2242"/>
                <a:gd name="T114" fmla="*/ 533 w 2167"/>
                <a:gd name="T115" fmla="*/ 421 h 2242"/>
                <a:gd name="T116" fmla="*/ 365 w 2167"/>
                <a:gd name="T117" fmla="*/ 268 h 2242"/>
                <a:gd name="T118" fmla="*/ 187 w 2167"/>
                <a:gd name="T119" fmla="*/ 120 h 2242"/>
                <a:gd name="T120" fmla="*/ 286 w 2167"/>
                <a:gd name="T121" fmla="*/ 105 h 2242"/>
                <a:gd name="T122" fmla="*/ 130 w 2167"/>
                <a:gd name="T123" fmla="*/ 345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7" h="2242">
                  <a:moveTo>
                    <a:pt x="174" y="32"/>
                  </a:moveTo>
                  <a:cubicBezTo>
                    <a:pt x="184" y="16"/>
                    <a:pt x="201" y="5"/>
                    <a:pt x="220" y="3"/>
                  </a:cubicBezTo>
                  <a:cubicBezTo>
                    <a:pt x="239" y="0"/>
                    <a:pt x="258" y="5"/>
                    <a:pt x="273" y="17"/>
                  </a:cubicBezTo>
                  <a:lnTo>
                    <a:pt x="450" y="165"/>
                  </a:lnTo>
                  <a:lnTo>
                    <a:pt x="623" y="322"/>
                  </a:lnTo>
                  <a:lnTo>
                    <a:pt x="787" y="485"/>
                  </a:lnTo>
                  <a:lnTo>
                    <a:pt x="943" y="653"/>
                  </a:lnTo>
                  <a:lnTo>
                    <a:pt x="1090" y="826"/>
                  </a:lnTo>
                  <a:lnTo>
                    <a:pt x="1226" y="1003"/>
                  </a:lnTo>
                  <a:lnTo>
                    <a:pt x="1353" y="1183"/>
                  </a:lnTo>
                  <a:lnTo>
                    <a:pt x="1468" y="1365"/>
                  </a:lnTo>
                  <a:lnTo>
                    <a:pt x="1430" y="1337"/>
                  </a:lnTo>
                  <a:lnTo>
                    <a:pt x="2116" y="1537"/>
                  </a:lnTo>
                  <a:cubicBezTo>
                    <a:pt x="2137" y="1543"/>
                    <a:pt x="2154" y="1560"/>
                    <a:pt x="2161" y="1582"/>
                  </a:cubicBezTo>
                  <a:cubicBezTo>
                    <a:pt x="2167" y="1604"/>
                    <a:pt x="2162" y="1627"/>
                    <a:pt x="2147" y="1644"/>
                  </a:cubicBezTo>
                  <a:lnTo>
                    <a:pt x="1659" y="2211"/>
                  </a:lnTo>
                  <a:cubicBezTo>
                    <a:pt x="1636" y="2239"/>
                    <a:pt x="1594" y="2242"/>
                    <a:pt x="1566" y="2219"/>
                  </a:cubicBezTo>
                  <a:lnTo>
                    <a:pt x="282" y="1136"/>
                  </a:lnTo>
                  <a:cubicBezTo>
                    <a:pt x="258" y="1116"/>
                    <a:pt x="251" y="1081"/>
                    <a:pt x="266" y="1053"/>
                  </a:cubicBezTo>
                  <a:cubicBezTo>
                    <a:pt x="281" y="1026"/>
                    <a:pt x="313" y="1012"/>
                    <a:pt x="344" y="1021"/>
                  </a:cubicBezTo>
                  <a:lnTo>
                    <a:pt x="1019" y="1217"/>
                  </a:lnTo>
                  <a:lnTo>
                    <a:pt x="946" y="1321"/>
                  </a:lnTo>
                  <a:lnTo>
                    <a:pt x="849" y="1191"/>
                  </a:lnTo>
                  <a:lnTo>
                    <a:pt x="748" y="1064"/>
                  </a:lnTo>
                  <a:lnTo>
                    <a:pt x="641" y="940"/>
                  </a:lnTo>
                  <a:lnTo>
                    <a:pt x="528" y="818"/>
                  </a:lnTo>
                  <a:lnTo>
                    <a:pt x="410" y="698"/>
                  </a:lnTo>
                  <a:lnTo>
                    <a:pt x="288" y="582"/>
                  </a:lnTo>
                  <a:lnTo>
                    <a:pt x="162" y="469"/>
                  </a:lnTo>
                  <a:lnTo>
                    <a:pt x="32" y="360"/>
                  </a:lnTo>
                  <a:cubicBezTo>
                    <a:pt x="6" y="338"/>
                    <a:pt x="0" y="301"/>
                    <a:pt x="18" y="273"/>
                  </a:cubicBezTo>
                  <a:lnTo>
                    <a:pt x="174" y="32"/>
                  </a:lnTo>
                  <a:close/>
                  <a:moveTo>
                    <a:pt x="130" y="345"/>
                  </a:moveTo>
                  <a:lnTo>
                    <a:pt x="117" y="258"/>
                  </a:lnTo>
                  <a:lnTo>
                    <a:pt x="251" y="370"/>
                  </a:lnTo>
                  <a:lnTo>
                    <a:pt x="381" y="485"/>
                  </a:lnTo>
                  <a:lnTo>
                    <a:pt x="505" y="605"/>
                  </a:lnTo>
                  <a:lnTo>
                    <a:pt x="626" y="727"/>
                  </a:lnTo>
                  <a:lnTo>
                    <a:pt x="741" y="853"/>
                  </a:lnTo>
                  <a:lnTo>
                    <a:pt x="852" y="981"/>
                  </a:lnTo>
                  <a:lnTo>
                    <a:pt x="956" y="1111"/>
                  </a:lnTo>
                  <a:lnTo>
                    <a:pt x="1053" y="1242"/>
                  </a:lnTo>
                  <a:cubicBezTo>
                    <a:pt x="1071" y="1265"/>
                    <a:pt x="1071" y="1296"/>
                    <a:pt x="1055" y="1320"/>
                  </a:cubicBezTo>
                  <a:cubicBezTo>
                    <a:pt x="1038" y="1343"/>
                    <a:pt x="1009" y="1353"/>
                    <a:pt x="981" y="1345"/>
                  </a:cubicBezTo>
                  <a:lnTo>
                    <a:pt x="306" y="1149"/>
                  </a:lnTo>
                  <a:lnTo>
                    <a:pt x="368" y="1034"/>
                  </a:lnTo>
                  <a:lnTo>
                    <a:pt x="1652" y="2117"/>
                  </a:lnTo>
                  <a:lnTo>
                    <a:pt x="1558" y="2124"/>
                  </a:lnTo>
                  <a:lnTo>
                    <a:pt x="2046" y="1557"/>
                  </a:lnTo>
                  <a:lnTo>
                    <a:pt x="2078" y="1665"/>
                  </a:lnTo>
                  <a:lnTo>
                    <a:pt x="1393" y="1465"/>
                  </a:lnTo>
                  <a:cubicBezTo>
                    <a:pt x="1377" y="1460"/>
                    <a:pt x="1364" y="1450"/>
                    <a:pt x="1355" y="1437"/>
                  </a:cubicBezTo>
                  <a:lnTo>
                    <a:pt x="1243" y="1259"/>
                  </a:lnTo>
                  <a:lnTo>
                    <a:pt x="1121" y="1084"/>
                  </a:lnTo>
                  <a:lnTo>
                    <a:pt x="988" y="912"/>
                  </a:lnTo>
                  <a:lnTo>
                    <a:pt x="845" y="743"/>
                  </a:lnTo>
                  <a:lnTo>
                    <a:pt x="693" y="579"/>
                  </a:lnTo>
                  <a:lnTo>
                    <a:pt x="533" y="421"/>
                  </a:lnTo>
                  <a:lnTo>
                    <a:pt x="365" y="268"/>
                  </a:lnTo>
                  <a:lnTo>
                    <a:pt x="187" y="120"/>
                  </a:lnTo>
                  <a:lnTo>
                    <a:pt x="286" y="105"/>
                  </a:lnTo>
                  <a:lnTo>
                    <a:pt x="130" y="34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7" name="Freeform 120"/>
            <p:cNvSpPr>
              <a:spLocks noEditPoints="1"/>
            </p:cNvSpPr>
            <p:nvPr/>
          </p:nvSpPr>
          <p:spPr bwMode="auto">
            <a:xfrm>
              <a:off x="6824" y="5926"/>
              <a:ext cx="179" cy="67"/>
            </a:xfrm>
            <a:custGeom>
              <a:avLst/>
              <a:gdLst>
                <a:gd name="T0" fmla="*/ 2545 w 2546"/>
                <a:gd name="T1" fmla="*/ 966 h 1037"/>
                <a:gd name="T2" fmla="*/ 2525 w 2546"/>
                <a:gd name="T3" fmla="*/ 1017 h 1037"/>
                <a:gd name="T4" fmla="*/ 2474 w 2546"/>
                <a:gd name="T5" fmla="*/ 1036 h 1037"/>
                <a:gd name="T6" fmla="*/ 2244 w 2546"/>
                <a:gd name="T7" fmla="*/ 1019 h 1037"/>
                <a:gd name="T8" fmla="*/ 2012 w 2546"/>
                <a:gd name="T9" fmla="*/ 993 h 1037"/>
                <a:gd name="T10" fmla="*/ 1783 w 2546"/>
                <a:gd name="T11" fmla="*/ 956 h 1037"/>
                <a:gd name="T12" fmla="*/ 1559 w 2546"/>
                <a:gd name="T13" fmla="*/ 911 h 1037"/>
                <a:gd name="T14" fmla="*/ 1339 w 2546"/>
                <a:gd name="T15" fmla="*/ 856 h 1037"/>
                <a:gd name="T16" fmla="*/ 1125 w 2546"/>
                <a:gd name="T17" fmla="*/ 792 h 1037"/>
                <a:gd name="T18" fmla="*/ 917 w 2546"/>
                <a:gd name="T19" fmla="*/ 719 h 1037"/>
                <a:gd name="T20" fmla="*/ 717 w 2546"/>
                <a:gd name="T21" fmla="*/ 638 h 1037"/>
                <a:gd name="T22" fmla="*/ 764 w 2546"/>
                <a:gd name="T23" fmla="*/ 639 h 1037"/>
                <a:gd name="T24" fmla="*/ 91 w 2546"/>
                <a:gd name="T25" fmla="*/ 877 h 1037"/>
                <a:gd name="T26" fmla="*/ 28 w 2546"/>
                <a:gd name="T27" fmla="*/ 867 h 1037"/>
                <a:gd name="T28" fmla="*/ 2 w 2546"/>
                <a:gd name="T29" fmla="*/ 808 h 1037"/>
                <a:gd name="T30" fmla="*/ 68 w 2546"/>
                <a:gd name="T31" fmla="*/ 63 h 1037"/>
                <a:gd name="T32" fmla="*/ 139 w 2546"/>
                <a:gd name="T33" fmla="*/ 3 h 1037"/>
                <a:gd name="T34" fmla="*/ 1814 w 2546"/>
                <a:gd name="T35" fmla="*/ 133 h 1037"/>
                <a:gd name="T36" fmla="*/ 1875 w 2546"/>
                <a:gd name="T37" fmla="*/ 191 h 1037"/>
                <a:gd name="T38" fmla="*/ 1831 w 2546"/>
                <a:gd name="T39" fmla="*/ 262 h 1037"/>
                <a:gd name="T40" fmla="*/ 1168 w 2546"/>
                <a:gd name="T41" fmla="*/ 496 h 1037"/>
                <a:gd name="T42" fmla="*/ 1166 w 2546"/>
                <a:gd name="T43" fmla="*/ 370 h 1037"/>
                <a:gd name="T44" fmla="*/ 1321 w 2546"/>
                <a:gd name="T45" fmla="*/ 419 h 1037"/>
                <a:gd name="T46" fmla="*/ 1477 w 2546"/>
                <a:gd name="T47" fmla="*/ 463 h 1037"/>
                <a:gd name="T48" fmla="*/ 1637 w 2546"/>
                <a:gd name="T49" fmla="*/ 501 h 1037"/>
                <a:gd name="T50" fmla="*/ 1800 w 2546"/>
                <a:gd name="T51" fmla="*/ 535 h 1037"/>
                <a:gd name="T52" fmla="*/ 1965 w 2546"/>
                <a:gd name="T53" fmla="*/ 563 h 1037"/>
                <a:gd name="T54" fmla="*/ 2132 w 2546"/>
                <a:gd name="T55" fmla="*/ 586 h 1037"/>
                <a:gd name="T56" fmla="*/ 2301 w 2546"/>
                <a:gd name="T57" fmla="*/ 605 h 1037"/>
                <a:gd name="T58" fmla="*/ 2470 w 2546"/>
                <a:gd name="T59" fmla="*/ 617 h 1037"/>
                <a:gd name="T60" fmla="*/ 2532 w 2546"/>
                <a:gd name="T61" fmla="*/ 680 h 1037"/>
                <a:gd name="T62" fmla="*/ 2545 w 2546"/>
                <a:gd name="T63" fmla="*/ 966 h 1037"/>
                <a:gd name="T64" fmla="*/ 2398 w 2546"/>
                <a:gd name="T65" fmla="*/ 687 h 1037"/>
                <a:gd name="T66" fmla="*/ 2460 w 2546"/>
                <a:gd name="T67" fmla="*/ 750 h 1037"/>
                <a:gd name="T68" fmla="*/ 2286 w 2546"/>
                <a:gd name="T69" fmla="*/ 737 h 1037"/>
                <a:gd name="T70" fmla="*/ 2114 w 2546"/>
                <a:gd name="T71" fmla="*/ 719 h 1037"/>
                <a:gd name="T72" fmla="*/ 1943 w 2546"/>
                <a:gd name="T73" fmla="*/ 695 h 1037"/>
                <a:gd name="T74" fmla="*/ 1773 w 2546"/>
                <a:gd name="T75" fmla="*/ 665 h 1037"/>
                <a:gd name="T76" fmla="*/ 1606 w 2546"/>
                <a:gd name="T77" fmla="*/ 631 h 1037"/>
                <a:gd name="T78" fmla="*/ 1441 w 2546"/>
                <a:gd name="T79" fmla="*/ 591 h 1037"/>
                <a:gd name="T80" fmla="*/ 1281 w 2546"/>
                <a:gd name="T81" fmla="*/ 546 h 1037"/>
                <a:gd name="T82" fmla="*/ 1126 w 2546"/>
                <a:gd name="T83" fmla="*/ 497 h 1037"/>
                <a:gd name="T84" fmla="*/ 1079 w 2546"/>
                <a:gd name="T85" fmla="*/ 435 h 1037"/>
                <a:gd name="T86" fmla="*/ 1124 w 2546"/>
                <a:gd name="T87" fmla="*/ 371 h 1037"/>
                <a:gd name="T88" fmla="*/ 1787 w 2546"/>
                <a:gd name="T89" fmla="*/ 137 h 1037"/>
                <a:gd name="T90" fmla="*/ 1804 w 2546"/>
                <a:gd name="T91" fmla="*/ 266 h 1037"/>
                <a:gd name="T92" fmla="*/ 129 w 2546"/>
                <a:gd name="T93" fmla="*/ 135 h 1037"/>
                <a:gd name="T94" fmla="*/ 200 w 2546"/>
                <a:gd name="T95" fmla="*/ 75 h 1037"/>
                <a:gd name="T96" fmla="*/ 135 w 2546"/>
                <a:gd name="T97" fmla="*/ 820 h 1037"/>
                <a:gd name="T98" fmla="*/ 46 w 2546"/>
                <a:gd name="T99" fmla="*/ 751 h 1037"/>
                <a:gd name="T100" fmla="*/ 720 w 2546"/>
                <a:gd name="T101" fmla="*/ 514 h 1037"/>
                <a:gd name="T102" fmla="*/ 767 w 2546"/>
                <a:gd name="T103" fmla="*/ 515 h 1037"/>
                <a:gd name="T104" fmla="*/ 961 w 2546"/>
                <a:gd name="T105" fmla="*/ 594 h 1037"/>
                <a:gd name="T106" fmla="*/ 1163 w 2546"/>
                <a:gd name="T107" fmla="*/ 664 h 1037"/>
                <a:gd name="T108" fmla="*/ 1371 w 2546"/>
                <a:gd name="T109" fmla="*/ 726 h 1037"/>
                <a:gd name="T110" fmla="*/ 1586 w 2546"/>
                <a:gd name="T111" fmla="*/ 780 h 1037"/>
                <a:gd name="T112" fmla="*/ 1804 w 2546"/>
                <a:gd name="T113" fmla="*/ 825 h 1037"/>
                <a:gd name="T114" fmla="*/ 2028 w 2546"/>
                <a:gd name="T115" fmla="*/ 860 h 1037"/>
                <a:gd name="T116" fmla="*/ 2253 w 2546"/>
                <a:gd name="T117" fmla="*/ 886 h 1037"/>
                <a:gd name="T118" fmla="*/ 2483 w 2546"/>
                <a:gd name="T119" fmla="*/ 903 h 1037"/>
                <a:gd name="T120" fmla="*/ 2412 w 2546"/>
                <a:gd name="T121" fmla="*/ 973 h 1037"/>
                <a:gd name="T122" fmla="*/ 2398 w 2546"/>
                <a:gd name="T123" fmla="*/ 68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6" h="1037">
                  <a:moveTo>
                    <a:pt x="2545" y="966"/>
                  </a:moveTo>
                  <a:cubicBezTo>
                    <a:pt x="2546" y="985"/>
                    <a:pt x="2539" y="1004"/>
                    <a:pt x="2525" y="1017"/>
                  </a:cubicBezTo>
                  <a:cubicBezTo>
                    <a:pt x="2511" y="1030"/>
                    <a:pt x="2493" y="1037"/>
                    <a:pt x="2474" y="1036"/>
                  </a:cubicBezTo>
                  <a:lnTo>
                    <a:pt x="2244" y="1019"/>
                  </a:lnTo>
                  <a:lnTo>
                    <a:pt x="2012" y="993"/>
                  </a:lnTo>
                  <a:lnTo>
                    <a:pt x="1783" y="956"/>
                  </a:lnTo>
                  <a:lnTo>
                    <a:pt x="1559" y="911"/>
                  </a:lnTo>
                  <a:lnTo>
                    <a:pt x="1339" y="856"/>
                  </a:lnTo>
                  <a:lnTo>
                    <a:pt x="1125" y="792"/>
                  </a:lnTo>
                  <a:lnTo>
                    <a:pt x="917" y="719"/>
                  </a:lnTo>
                  <a:lnTo>
                    <a:pt x="717" y="638"/>
                  </a:lnTo>
                  <a:lnTo>
                    <a:pt x="764" y="639"/>
                  </a:lnTo>
                  <a:lnTo>
                    <a:pt x="91" y="877"/>
                  </a:lnTo>
                  <a:cubicBezTo>
                    <a:pt x="69" y="884"/>
                    <a:pt x="46" y="881"/>
                    <a:pt x="28" y="867"/>
                  </a:cubicBezTo>
                  <a:cubicBezTo>
                    <a:pt x="10" y="853"/>
                    <a:pt x="0" y="831"/>
                    <a:pt x="2" y="808"/>
                  </a:cubicBezTo>
                  <a:lnTo>
                    <a:pt x="68" y="63"/>
                  </a:lnTo>
                  <a:cubicBezTo>
                    <a:pt x="71" y="27"/>
                    <a:pt x="103" y="0"/>
                    <a:pt x="139" y="3"/>
                  </a:cubicBezTo>
                  <a:lnTo>
                    <a:pt x="1814" y="133"/>
                  </a:lnTo>
                  <a:cubicBezTo>
                    <a:pt x="1846" y="135"/>
                    <a:pt x="1871" y="160"/>
                    <a:pt x="1875" y="191"/>
                  </a:cubicBezTo>
                  <a:cubicBezTo>
                    <a:pt x="1879" y="222"/>
                    <a:pt x="1861" y="252"/>
                    <a:pt x="1831" y="262"/>
                  </a:cubicBezTo>
                  <a:lnTo>
                    <a:pt x="1168" y="496"/>
                  </a:lnTo>
                  <a:lnTo>
                    <a:pt x="1166" y="370"/>
                  </a:lnTo>
                  <a:lnTo>
                    <a:pt x="1321" y="419"/>
                  </a:lnTo>
                  <a:lnTo>
                    <a:pt x="1477" y="463"/>
                  </a:lnTo>
                  <a:lnTo>
                    <a:pt x="1637" y="501"/>
                  </a:lnTo>
                  <a:lnTo>
                    <a:pt x="1800" y="535"/>
                  </a:lnTo>
                  <a:lnTo>
                    <a:pt x="1965" y="563"/>
                  </a:lnTo>
                  <a:lnTo>
                    <a:pt x="2132" y="586"/>
                  </a:lnTo>
                  <a:lnTo>
                    <a:pt x="2301" y="605"/>
                  </a:lnTo>
                  <a:lnTo>
                    <a:pt x="2470" y="617"/>
                  </a:lnTo>
                  <a:cubicBezTo>
                    <a:pt x="2503" y="619"/>
                    <a:pt x="2530" y="647"/>
                    <a:pt x="2532" y="680"/>
                  </a:cubicBezTo>
                  <a:lnTo>
                    <a:pt x="2545" y="966"/>
                  </a:lnTo>
                  <a:close/>
                  <a:moveTo>
                    <a:pt x="2398" y="687"/>
                  </a:moveTo>
                  <a:lnTo>
                    <a:pt x="2460" y="750"/>
                  </a:lnTo>
                  <a:lnTo>
                    <a:pt x="2286" y="737"/>
                  </a:lnTo>
                  <a:lnTo>
                    <a:pt x="2114" y="719"/>
                  </a:lnTo>
                  <a:lnTo>
                    <a:pt x="1943" y="695"/>
                  </a:lnTo>
                  <a:lnTo>
                    <a:pt x="1773" y="665"/>
                  </a:lnTo>
                  <a:lnTo>
                    <a:pt x="1606" y="631"/>
                  </a:lnTo>
                  <a:lnTo>
                    <a:pt x="1441" y="591"/>
                  </a:lnTo>
                  <a:lnTo>
                    <a:pt x="1281" y="546"/>
                  </a:lnTo>
                  <a:lnTo>
                    <a:pt x="1126" y="497"/>
                  </a:lnTo>
                  <a:cubicBezTo>
                    <a:pt x="1099" y="488"/>
                    <a:pt x="1080" y="463"/>
                    <a:pt x="1079" y="435"/>
                  </a:cubicBezTo>
                  <a:cubicBezTo>
                    <a:pt x="1079" y="406"/>
                    <a:pt x="1097" y="380"/>
                    <a:pt x="1124" y="371"/>
                  </a:cubicBezTo>
                  <a:lnTo>
                    <a:pt x="1787" y="137"/>
                  </a:lnTo>
                  <a:lnTo>
                    <a:pt x="1804" y="266"/>
                  </a:lnTo>
                  <a:lnTo>
                    <a:pt x="129" y="135"/>
                  </a:lnTo>
                  <a:lnTo>
                    <a:pt x="200" y="75"/>
                  </a:lnTo>
                  <a:lnTo>
                    <a:pt x="135" y="820"/>
                  </a:lnTo>
                  <a:lnTo>
                    <a:pt x="46" y="751"/>
                  </a:lnTo>
                  <a:lnTo>
                    <a:pt x="720" y="514"/>
                  </a:lnTo>
                  <a:cubicBezTo>
                    <a:pt x="735" y="508"/>
                    <a:pt x="752" y="509"/>
                    <a:pt x="767" y="515"/>
                  </a:cubicBezTo>
                  <a:lnTo>
                    <a:pt x="961" y="594"/>
                  </a:lnTo>
                  <a:lnTo>
                    <a:pt x="1163" y="664"/>
                  </a:lnTo>
                  <a:lnTo>
                    <a:pt x="1371" y="726"/>
                  </a:lnTo>
                  <a:lnTo>
                    <a:pt x="1586" y="780"/>
                  </a:lnTo>
                  <a:lnTo>
                    <a:pt x="1804" y="825"/>
                  </a:lnTo>
                  <a:lnTo>
                    <a:pt x="2028" y="860"/>
                  </a:lnTo>
                  <a:lnTo>
                    <a:pt x="2253" y="886"/>
                  </a:lnTo>
                  <a:lnTo>
                    <a:pt x="2483" y="903"/>
                  </a:lnTo>
                  <a:lnTo>
                    <a:pt x="2412" y="973"/>
                  </a:lnTo>
                  <a:lnTo>
                    <a:pt x="2398" y="68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8" name="Freeform 121"/>
            <p:cNvSpPr>
              <a:spLocks noEditPoints="1"/>
            </p:cNvSpPr>
            <p:nvPr/>
          </p:nvSpPr>
          <p:spPr bwMode="auto">
            <a:xfrm>
              <a:off x="6194" y="4879"/>
              <a:ext cx="74" cy="169"/>
            </a:xfrm>
            <a:custGeom>
              <a:avLst/>
              <a:gdLst>
                <a:gd name="T0" fmla="*/ 723 w 2109"/>
                <a:gd name="T1" fmla="*/ 5204 h 5213"/>
                <a:gd name="T2" fmla="*/ 616 w 2109"/>
                <a:gd name="T3" fmla="*/ 5183 h 5213"/>
                <a:gd name="T4" fmla="*/ 561 w 2109"/>
                <a:gd name="T5" fmla="*/ 5089 h 5213"/>
                <a:gd name="T6" fmla="*/ 512 w 2109"/>
                <a:gd name="T7" fmla="*/ 4630 h 5213"/>
                <a:gd name="T8" fmla="*/ 481 w 2109"/>
                <a:gd name="T9" fmla="*/ 4165 h 5213"/>
                <a:gd name="T10" fmla="*/ 471 w 2109"/>
                <a:gd name="T11" fmla="*/ 3702 h 5213"/>
                <a:gd name="T12" fmla="*/ 481 w 2109"/>
                <a:gd name="T13" fmla="*/ 3244 h 5213"/>
                <a:gd name="T14" fmla="*/ 510 w 2109"/>
                <a:gd name="T15" fmla="*/ 2792 h 5213"/>
                <a:gd name="T16" fmla="*/ 560 w 2109"/>
                <a:gd name="T17" fmla="*/ 2347 h 5213"/>
                <a:gd name="T18" fmla="*/ 629 w 2109"/>
                <a:gd name="T19" fmla="*/ 1913 h 5213"/>
                <a:gd name="T20" fmla="*/ 717 w 2109"/>
                <a:gd name="T21" fmla="*/ 1489 h 5213"/>
                <a:gd name="T22" fmla="*/ 732 w 2109"/>
                <a:gd name="T23" fmla="*/ 1583 h 5213"/>
                <a:gd name="T24" fmla="*/ 24 w 2109"/>
                <a:gd name="T25" fmla="*/ 343 h 5213"/>
                <a:gd name="T26" fmla="*/ 21 w 2109"/>
                <a:gd name="T27" fmla="*/ 215 h 5213"/>
                <a:gd name="T28" fmla="*/ 127 w 2109"/>
                <a:gd name="T29" fmla="*/ 144 h 5213"/>
                <a:gd name="T30" fmla="*/ 1618 w 2109"/>
                <a:gd name="T31" fmla="*/ 7 h 5213"/>
                <a:gd name="T32" fmla="*/ 1763 w 2109"/>
                <a:gd name="T33" fmla="*/ 126 h 5213"/>
                <a:gd name="T34" fmla="*/ 2103 w 2109"/>
                <a:gd name="T35" fmla="*/ 3469 h 5213"/>
                <a:gd name="T36" fmla="*/ 2011 w 2109"/>
                <a:gd name="T37" fmla="*/ 3609 h 5213"/>
                <a:gd name="T38" fmla="*/ 1855 w 2109"/>
                <a:gd name="T39" fmla="*/ 3549 h 5213"/>
                <a:gd name="T40" fmla="*/ 1158 w 2109"/>
                <a:gd name="T41" fmla="*/ 2328 h 5213"/>
                <a:gd name="T42" fmla="*/ 1406 w 2109"/>
                <a:gd name="T43" fmla="*/ 2279 h 5213"/>
                <a:gd name="T44" fmla="*/ 1364 w 2109"/>
                <a:gd name="T45" fmla="*/ 2601 h 5213"/>
                <a:gd name="T46" fmla="*/ 1334 w 2109"/>
                <a:gd name="T47" fmla="*/ 2924 h 5213"/>
                <a:gd name="T48" fmla="*/ 1315 w 2109"/>
                <a:gd name="T49" fmla="*/ 3252 h 5213"/>
                <a:gd name="T50" fmla="*/ 1307 w 2109"/>
                <a:gd name="T51" fmla="*/ 3584 h 5213"/>
                <a:gd name="T52" fmla="*/ 1310 w 2109"/>
                <a:gd name="T53" fmla="*/ 3919 h 5213"/>
                <a:gd name="T54" fmla="*/ 1324 w 2109"/>
                <a:gd name="T55" fmla="*/ 4256 h 5213"/>
                <a:gd name="T56" fmla="*/ 1348 w 2109"/>
                <a:gd name="T57" fmla="*/ 4594 h 5213"/>
                <a:gd name="T58" fmla="*/ 1384 w 2109"/>
                <a:gd name="T59" fmla="*/ 4932 h 5213"/>
                <a:gd name="T60" fmla="*/ 1281 w 2109"/>
                <a:gd name="T61" fmla="*/ 5075 h 5213"/>
                <a:gd name="T62" fmla="*/ 723 w 2109"/>
                <a:gd name="T63" fmla="*/ 5204 h 5213"/>
                <a:gd name="T64" fmla="*/ 1221 w 2109"/>
                <a:gd name="T65" fmla="*/ 4816 h 5213"/>
                <a:gd name="T66" fmla="*/ 1119 w 2109"/>
                <a:gd name="T67" fmla="*/ 4959 h 5213"/>
                <a:gd name="T68" fmla="*/ 1082 w 2109"/>
                <a:gd name="T69" fmla="*/ 4613 h 5213"/>
                <a:gd name="T70" fmla="*/ 1057 w 2109"/>
                <a:gd name="T71" fmla="*/ 4267 h 5213"/>
                <a:gd name="T72" fmla="*/ 1043 w 2109"/>
                <a:gd name="T73" fmla="*/ 3922 h 5213"/>
                <a:gd name="T74" fmla="*/ 1040 w 2109"/>
                <a:gd name="T75" fmla="*/ 3577 h 5213"/>
                <a:gd name="T76" fmla="*/ 1048 w 2109"/>
                <a:gd name="T77" fmla="*/ 3236 h 5213"/>
                <a:gd name="T78" fmla="*/ 1069 w 2109"/>
                <a:gd name="T79" fmla="*/ 2899 h 5213"/>
                <a:gd name="T80" fmla="*/ 1099 w 2109"/>
                <a:gd name="T81" fmla="*/ 2566 h 5213"/>
                <a:gd name="T82" fmla="*/ 1141 w 2109"/>
                <a:gd name="T83" fmla="*/ 2244 h 5213"/>
                <a:gd name="T84" fmla="*/ 1248 w 2109"/>
                <a:gd name="T85" fmla="*/ 2131 h 5213"/>
                <a:gd name="T86" fmla="*/ 1389 w 2109"/>
                <a:gd name="T87" fmla="*/ 2195 h 5213"/>
                <a:gd name="T88" fmla="*/ 2086 w 2109"/>
                <a:gd name="T89" fmla="*/ 3416 h 5213"/>
                <a:gd name="T90" fmla="*/ 1838 w 2109"/>
                <a:gd name="T91" fmla="*/ 3496 h 5213"/>
                <a:gd name="T92" fmla="*/ 1498 w 2109"/>
                <a:gd name="T93" fmla="*/ 153 h 5213"/>
                <a:gd name="T94" fmla="*/ 1643 w 2109"/>
                <a:gd name="T95" fmla="*/ 272 h 5213"/>
                <a:gd name="T96" fmla="*/ 152 w 2109"/>
                <a:gd name="T97" fmla="*/ 409 h 5213"/>
                <a:gd name="T98" fmla="*/ 255 w 2109"/>
                <a:gd name="T99" fmla="*/ 210 h 5213"/>
                <a:gd name="T100" fmla="*/ 963 w 2109"/>
                <a:gd name="T101" fmla="*/ 1450 h 5213"/>
                <a:gd name="T102" fmla="*/ 978 w 2109"/>
                <a:gd name="T103" fmla="*/ 1544 h 5213"/>
                <a:gd name="T104" fmla="*/ 892 w 2109"/>
                <a:gd name="T105" fmla="*/ 1954 h 5213"/>
                <a:gd name="T106" fmla="*/ 825 w 2109"/>
                <a:gd name="T107" fmla="*/ 2376 h 5213"/>
                <a:gd name="T108" fmla="*/ 777 w 2109"/>
                <a:gd name="T109" fmla="*/ 2809 h 5213"/>
                <a:gd name="T110" fmla="*/ 748 w 2109"/>
                <a:gd name="T111" fmla="*/ 3249 h 5213"/>
                <a:gd name="T112" fmla="*/ 738 w 2109"/>
                <a:gd name="T113" fmla="*/ 3697 h 5213"/>
                <a:gd name="T114" fmla="*/ 748 w 2109"/>
                <a:gd name="T115" fmla="*/ 4148 h 5213"/>
                <a:gd name="T116" fmla="*/ 777 w 2109"/>
                <a:gd name="T117" fmla="*/ 4601 h 5213"/>
                <a:gd name="T118" fmla="*/ 826 w 2109"/>
                <a:gd name="T119" fmla="*/ 5060 h 5213"/>
                <a:gd name="T120" fmla="*/ 663 w 2109"/>
                <a:gd name="T121" fmla="*/ 4945 h 5213"/>
                <a:gd name="T122" fmla="*/ 1221 w 2109"/>
                <a:gd name="T123" fmla="*/ 4816 h 5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 h="5213">
                  <a:moveTo>
                    <a:pt x="723" y="5204"/>
                  </a:moveTo>
                  <a:cubicBezTo>
                    <a:pt x="686" y="5213"/>
                    <a:pt x="647" y="5205"/>
                    <a:pt x="616" y="5183"/>
                  </a:cubicBezTo>
                  <a:cubicBezTo>
                    <a:pt x="585" y="5161"/>
                    <a:pt x="565" y="5127"/>
                    <a:pt x="561" y="5089"/>
                  </a:cubicBezTo>
                  <a:lnTo>
                    <a:pt x="512" y="4630"/>
                  </a:lnTo>
                  <a:lnTo>
                    <a:pt x="481" y="4165"/>
                  </a:lnTo>
                  <a:lnTo>
                    <a:pt x="471" y="3702"/>
                  </a:lnTo>
                  <a:lnTo>
                    <a:pt x="481" y="3244"/>
                  </a:lnTo>
                  <a:lnTo>
                    <a:pt x="510" y="2792"/>
                  </a:lnTo>
                  <a:lnTo>
                    <a:pt x="560" y="2347"/>
                  </a:lnTo>
                  <a:lnTo>
                    <a:pt x="629" y="1913"/>
                  </a:lnTo>
                  <a:lnTo>
                    <a:pt x="717" y="1489"/>
                  </a:lnTo>
                  <a:lnTo>
                    <a:pt x="732" y="1583"/>
                  </a:lnTo>
                  <a:lnTo>
                    <a:pt x="24" y="343"/>
                  </a:lnTo>
                  <a:cubicBezTo>
                    <a:pt x="1" y="303"/>
                    <a:pt x="0" y="255"/>
                    <a:pt x="21" y="215"/>
                  </a:cubicBezTo>
                  <a:cubicBezTo>
                    <a:pt x="42" y="175"/>
                    <a:pt x="82" y="148"/>
                    <a:pt x="127" y="144"/>
                  </a:cubicBezTo>
                  <a:lnTo>
                    <a:pt x="1618" y="7"/>
                  </a:lnTo>
                  <a:cubicBezTo>
                    <a:pt x="1691" y="0"/>
                    <a:pt x="1756" y="53"/>
                    <a:pt x="1763" y="126"/>
                  </a:cubicBezTo>
                  <a:lnTo>
                    <a:pt x="2103" y="3469"/>
                  </a:lnTo>
                  <a:cubicBezTo>
                    <a:pt x="2109" y="3532"/>
                    <a:pt x="2071" y="3590"/>
                    <a:pt x="2011" y="3609"/>
                  </a:cubicBezTo>
                  <a:cubicBezTo>
                    <a:pt x="1951" y="3629"/>
                    <a:pt x="1886" y="3603"/>
                    <a:pt x="1855" y="3549"/>
                  </a:cubicBezTo>
                  <a:lnTo>
                    <a:pt x="1158" y="2328"/>
                  </a:lnTo>
                  <a:lnTo>
                    <a:pt x="1406" y="2279"/>
                  </a:lnTo>
                  <a:lnTo>
                    <a:pt x="1364" y="2601"/>
                  </a:lnTo>
                  <a:lnTo>
                    <a:pt x="1334" y="2924"/>
                  </a:lnTo>
                  <a:lnTo>
                    <a:pt x="1315" y="3252"/>
                  </a:lnTo>
                  <a:lnTo>
                    <a:pt x="1307" y="3584"/>
                  </a:lnTo>
                  <a:lnTo>
                    <a:pt x="1310" y="3919"/>
                  </a:lnTo>
                  <a:lnTo>
                    <a:pt x="1324" y="4256"/>
                  </a:lnTo>
                  <a:lnTo>
                    <a:pt x="1348" y="4594"/>
                  </a:lnTo>
                  <a:lnTo>
                    <a:pt x="1384" y="4932"/>
                  </a:lnTo>
                  <a:cubicBezTo>
                    <a:pt x="1391" y="4999"/>
                    <a:pt x="1347" y="5060"/>
                    <a:pt x="1281" y="5075"/>
                  </a:cubicBezTo>
                  <a:lnTo>
                    <a:pt x="723" y="5204"/>
                  </a:lnTo>
                  <a:close/>
                  <a:moveTo>
                    <a:pt x="1221" y="4816"/>
                  </a:moveTo>
                  <a:lnTo>
                    <a:pt x="1119" y="4959"/>
                  </a:lnTo>
                  <a:lnTo>
                    <a:pt x="1082" y="4613"/>
                  </a:lnTo>
                  <a:lnTo>
                    <a:pt x="1057" y="4267"/>
                  </a:lnTo>
                  <a:lnTo>
                    <a:pt x="1043" y="3922"/>
                  </a:lnTo>
                  <a:lnTo>
                    <a:pt x="1040" y="3577"/>
                  </a:lnTo>
                  <a:lnTo>
                    <a:pt x="1048" y="3236"/>
                  </a:lnTo>
                  <a:lnTo>
                    <a:pt x="1069" y="2899"/>
                  </a:lnTo>
                  <a:lnTo>
                    <a:pt x="1099" y="2566"/>
                  </a:lnTo>
                  <a:lnTo>
                    <a:pt x="1141" y="2244"/>
                  </a:lnTo>
                  <a:cubicBezTo>
                    <a:pt x="1149" y="2187"/>
                    <a:pt x="1192" y="2142"/>
                    <a:pt x="1248" y="2131"/>
                  </a:cubicBezTo>
                  <a:cubicBezTo>
                    <a:pt x="1304" y="2120"/>
                    <a:pt x="1361" y="2146"/>
                    <a:pt x="1389" y="2195"/>
                  </a:cubicBezTo>
                  <a:lnTo>
                    <a:pt x="2086" y="3416"/>
                  </a:lnTo>
                  <a:lnTo>
                    <a:pt x="1838" y="3496"/>
                  </a:lnTo>
                  <a:lnTo>
                    <a:pt x="1498" y="153"/>
                  </a:lnTo>
                  <a:lnTo>
                    <a:pt x="1643" y="272"/>
                  </a:lnTo>
                  <a:lnTo>
                    <a:pt x="152" y="409"/>
                  </a:lnTo>
                  <a:lnTo>
                    <a:pt x="255" y="210"/>
                  </a:lnTo>
                  <a:lnTo>
                    <a:pt x="963" y="1450"/>
                  </a:lnTo>
                  <a:cubicBezTo>
                    <a:pt x="979" y="1479"/>
                    <a:pt x="985" y="1512"/>
                    <a:pt x="978" y="1544"/>
                  </a:cubicBezTo>
                  <a:lnTo>
                    <a:pt x="892" y="1954"/>
                  </a:lnTo>
                  <a:lnTo>
                    <a:pt x="825" y="2376"/>
                  </a:lnTo>
                  <a:lnTo>
                    <a:pt x="777" y="2809"/>
                  </a:lnTo>
                  <a:lnTo>
                    <a:pt x="748" y="3249"/>
                  </a:lnTo>
                  <a:lnTo>
                    <a:pt x="738" y="3697"/>
                  </a:lnTo>
                  <a:lnTo>
                    <a:pt x="748" y="4148"/>
                  </a:lnTo>
                  <a:lnTo>
                    <a:pt x="777" y="4601"/>
                  </a:lnTo>
                  <a:lnTo>
                    <a:pt x="826" y="5060"/>
                  </a:lnTo>
                  <a:lnTo>
                    <a:pt x="663" y="4945"/>
                  </a:lnTo>
                  <a:lnTo>
                    <a:pt x="1221" y="481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9" name="Freeform 122"/>
            <p:cNvSpPr>
              <a:spLocks noEditPoints="1"/>
            </p:cNvSpPr>
            <p:nvPr/>
          </p:nvSpPr>
          <p:spPr bwMode="auto">
            <a:xfrm>
              <a:off x="7786" y="4500"/>
              <a:ext cx="980" cy="541"/>
            </a:xfrm>
            <a:custGeom>
              <a:avLst/>
              <a:gdLst>
                <a:gd name="T0" fmla="*/ 712 w 6976"/>
                <a:gd name="T1" fmla="*/ 904 h 4169"/>
                <a:gd name="T2" fmla="*/ 1166 w 6976"/>
                <a:gd name="T3" fmla="*/ 486 h 4169"/>
                <a:gd name="T4" fmla="*/ 1856 w 6976"/>
                <a:gd name="T5" fmla="*/ 366 h 4169"/>
                <a:gd name="T6" fmla="*/ 2540 w 6976"/>
                <a:gd name="T7" fmla="*/ 234 h 4169"/>
                <a:gd name="T8" fmla="*/ 3148 w 6976"/>
                <a:gd name="T9" fmla="*/ 121 h 4169"/>
                <a:gd name="T10" fmla="*/ 3634 w 6976"/>
                <a:gd name="T11" fmla="*/ 276 h 4169"/>
                <a:gd name="T12" fmla="*/ 4435 w 6976"/>
                <a:gd name="T13" fmla="*/ 19 h 4169"/>
                <a:gd name="T14" fmla="*/ 4898 w 6976"/>
                <a:gd name="T15" fmla="*/ 140 h 4169"/>
                <a:gd name="T16" fmla="*/ 5849 w 6976"/>
                <a:gd name="T17" fmla="*/ 114 h 4169"/>
                <a:gd name="T18" fmla="*/ 6293 w 6976"/>
                <a:gd name="T19" fmla="*/ 553 h 4169"/>
                <a:gd name="T20" fmla="*/ 6758 w 6976"/>
                <a:gd name="T21" fmla="*/ 946 h 4169"/>
                <a:gd name="T22" fmla="*/ 6789 w 6976"/>
                <a:gd name="T23" fmla="*/ 1406 h 4169"/>
                <a:gd name="T24" fmla="*/ 6961 w 6976"/>
                <a:gd name="T25" fmla="*/ 1875 h 4169"/>
                <a:gd name="T26" fmla="*/ 6855 w 6976"/>
                <a:gd name="T27" fmla="*/ 2432 h 4169"/>
                <a:gd name="T28" fmla="*/ 6292 w 6976"/>
                <a:gd name="T29" fmla="*/ 2858 h 4169"/>
                <a:gd name="T30" fmla="*/ 5968 w 6976"/>
                <a:gd name="T31" fmla="*/ 3191 h 4169"/>
                <a:gd name="T32" fmla="*/ 5454 w 6976"/>
                <a:gd name="T33" fmla="*/ 3602 h 4169"/>
                <a:gd name="T34" fmla="*/ 4763 w 6976"/>
                <a:gd name="T35" fmla="*/ 3614 h 4169"/>
                <a:gd name="T36" fmla="*/ 4386 w 6976"/>
                <a:gd name="T37" fmla="*/ 3876 h 4169"/>
                <a:gd name="T38" fmla="*/ 3791 w 6976"/>
                <a:gd name="T39" fmla="*/ 4150 h 4169"/>
                <a:gd name="T40" fmla="*/ 3071 w 6976"/>
                <a:gd name="T41" fmla="*/ 4073 h 4169"/>
                <a:gd name="T42" fmla="*/ 2396 w 6976"/>
                <a:gd name="T43" fmla="*/ 3880 h 4169"/>
                <a:gd name="T44" fmla="*/ 1616 w 6976"/>
                <a:gd name="T45" fmla="*/ 3864 h 4169"/>
                <a:gd name="T46" fmla="*/ 988 w 6976"/>
                <a:gd name="T47" fmla="*/ 3470 h 4169"/>
                <a:gd name="T48" fmla="*/ 384 w 6976"/>
                <a:gd name="T49" fmla="*/ 3261 h 4169"/>
                <a:gd name="T50" fmla="*/ 156 w 6976"/>
                <a:gd name="T51" fmla="*/ 2801 h 4169"/>
                <a:gd name="T52" fmla="*/ 354 w 6976"/>
                <a:gd name="T53" fmla="*/ 2420 h 4169"/>
                <a:gd name="T54" fmla="*/ 10 w 6976"/>
                <a:gd name="T55" fmla="*/ 2055 h 4169"/>
                <a:gd name="T56" fmla="*/ 83 w 6976"/>
                <a:gd name="T57" fmla="*/ 1681 h 4169"/>
                <a:gd name="T58" fmla="*/ 487 w 6976"/>
                <a:gd name="T59" fmla="*/ 1394 h 4169"/>
                <a:gd name="T60" fmla="*/ 470 w 6976"/>
                <a:gd name="T61" fmla="*/ 1469 h 4169"/>
                <a:gd name="T62" fmla="*/ 125 w 6976"/>
                <a:gd name="T63" fmla="*/ 1739 h 4169"/>
                <a:gd name="T64" fmla="*/ 81 w 6976"/>
                <a:gd name="T65" fmla="*/ 2065 h 4169"/>
                <a:gd name="T66" fmla="*/ 399 w 6976"/>
                <a:gd name="T67" fmla="*/ 2469 h 4169"/>
                <a:gd name="T68" fmla="*/ 223 w 6976"/>
                <a:gd name="T69" fmla="*/ 2803 h 4169"/>
                <a:gd name="T70" fmla="*/ 422 w 6976"/>
                <a:gd name="T71" fmla="*/ 3206 h 4169"/>
                <a:gd name="T72" fmla="*/ 1038 w 6976"/>
                <a:gd name="T73" fmla="*/ 3426 h 4169"/>
                <a:gd name="T74" fmla="*/ 1633 w 6976"/>
                <a:gd name="T75" fmla="*/ 3800 h 4169"/>
                <a:gd name="T76" fmla="*/ 2379 w 6976"/>
                <a:gd name="T77" fmla="*/ 3816 h 4169"/>
                <a:gd name="T78" fmla="*/ 3094 w 6976"/>
                <a:gd name="T79" fmla="*/ 4010 h 4169"/>
                <a:gd name="T80" fmla="*/ 3779 w 6976"/>
                <a:gd name="T81" fmla="*/ 4084 h 4169"/>
                <a:gd name="T82" fmla="*/ 4340 w 6976"/>
                <a:gd name="T83" fmla="*/ 3827 h 4169"/>
                <a:gd name="T84" fmla="*/ 4723 w 6976"/>
                <a:gd name="T85" fmla="*/ 3530 h 4169"/>
                <a:gd name="T86" fmla="*/ 5390 w 6976"/>
                <a:gd name="T87" fmla="*/ 3552 h 4169"/>
                <a:gd name="T88" fmla="*/ 5890 w 6976"/>
                <a:gd name="T89" fmla="*/ 3193 h 4169"/>
                <a:gd name="T90" fmla="*/ 6206 w 6976"/>
                <a:gd name="T91" fmla="*/ 2815 h 4169"/>
                <a:gd name="T92" fmla="*/ 6774 w 6976"/>
                <a:gd name="T93" fmla="*/ 2434 h 4169"/>
                <a:gd name="T94" fmla="*/ 6903 w 6976"/>
                <a:gd name="T95" fmla="*/ 1930 h 4169"/>
                <a:gd name="T96" fmla="*/ 6709 w 6976"/>
                <a:gd name="T97" fmla="*/ 1431 h 4169"/>
                <a:gd name="T98" fmla="*/ 6712 w 6976"/>
                <a:gd name="T99" fmla="*/ 1007 h 4169"/>
                <a:gd name="T100" fmla="*/ 6309 w 6976"/>
                <a:gd name="T101" fmla="*/ 630 h 4169"/>
                <a:gd name="T102" fmla="*/ 5880 w 6976"/>
                <a:gd name="T103" fmla="*/ 211 h 4169"/>
                <a:gd name="T104" fmla="*/ 4996 w 6976"/>
                <a:gd name="T105" fmla="*/ 161 h 4169"/>
                <a:gd name="T106" fmla="*/ 4487 w 6976"/>
                <a:gd name="T107" fmla="*/ 102 h 4169"/>
                <a:gd name="T108" fmla="*/ 3726 w 6976"/>
                <a:gd name="T109" fmla="*/ 271 h 4169"/>
                <a:gd name="T110" fmla="*/ 3222 w 6976"/>
                <a:gd name="T111" fmla="*/ 199 h 4169"/>
                <a:gd name="T112" fmla="*/ 2714 w 6976"/>
                <a:gd name="T113" fmla="*/ 231 h 4169"/>
                <a:gd name="T114" fmla="*/ 2023 w 6976"/>
                <a:gd name="T115" fmla="*/ 461 h 4169"/>
                <a:gd name="T116" fmla="*/ 1287 w 6976"/>
                <a:gd name="T117" fmla="*/ 507 h 4169"/>
                <a:gd name="T118" fmla="*/ 815 w 6976"/>
                <a:gd name="T119" fmla="*/ 861 h 4169"/>
                <a:gd name="T120" fmla="*/ 695 w 6976"/>
                <a:gd name="T121" fmla="*/ 1379 h 4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76" h="4169">
                  <a:moveTo>
                    <a:pt x="632" y="1370"/>
                  </a:moveTo>
                  <a:lnTo>
                    <a:pt x="629" y="1388"/>
                  </a:lnTo>
                  <a:lnTo>
                    <a:pt x="623" y="1344"/>
                  </a:lnTo>
                  <a:lnTo>
                    <a:pt x="619" y="1297"/>
                  </a:lnTo>
                  <a:lnTo>
                    <a:pt x="619" y="1251"/>
                  </a:lnTo>
                  <a:lnTo>
                    <a:pt x="621" y="1205"/>
                  </a:lnTo>
                  <a:lnTo>
                    <a:pt x="626" y="1160"/>
                  </a:lnTo>
                  <a:lnTo>
                    <a:pt x="634" y="1116"/>
                  </a:lnTo>
                  <a:lnTo>
                    <a:pt x="645" y="1072"/>
                  </a:lnTo>
                  <a:lnTo>
                    <a:pt x="658" y="1029"/>
                  </a:lnTo>
                  <a:lnTo>
                    <a:pt x="673" y="986"/>
                  </a:lnTo>
                  <a:lnTo>
                    <a:pt x="691" y="944"/>
                  </a:lnTo>
                  <a:lnTo>
                    <a:pt x="712" y="904"/>
                  </a:lnTo>
                  <a:lnTo>
                    <a:pt x="734" y="864"/>
                  </a:lnTo>
                  <a:lnTo>
                    <a:pt x="760" y="825"/>
                  </a:lnTo>
                  <a:lnTo>
                    <a:pt x="787" y="788"/>
                  </a:lnTo>
                  <a:lnTo>
                    <a:pt x="816" y="751"/>
                  </a:lnTo>
                  <a:lnTo>
                    <a:pt x="847" y="716"/>
                  </a:lnTo>
                  <a:lnTo>
                    <a:pt x="881" y="682"/>
                  </a:lnTo>
                  <a:lnTo>
                    <a:pt x="916" y="650"/>
                  </a:lnTo>
                  <a:lnTo>
                    <a:pt x="954" y="618"/>
                  </a:lnTo>
                  <a:lnTo>
                    <a:pt x="993" y="589"/>
                  </a:lnTo>
                  <a:lnTo>
                    <a:pt x="1033" y="561"/>
                  </a:lnTo>
                  <a:lnTo>
                    <a:pt x="1076" y="534"/>
                  </a:lnTo>
                  <a:lnTo>
                    <a:pt x="1120" y="509"/>
                  </a:lnTo>
                  <a:lnTo>
                    <a:pt x="1166" y="486"/>
                  </a:lnTo>
                  <a:lnTo>
                    <a:pt x="1213" y="464"/>
                  </a:lnTo>
                  <a:lnTo>
                    <a:pt x="1262" y="445"/>
                  </a:lnTo>
                  <a:lnTo>
                    <a:pt x="1312" y="427"/>
                  </a:lnTo>
                  <a:lnTo>
                    <a:pt x="1363" y="411"/>
                  </a:lnTo>
                  <a:lnTo>
                    <a:pt x="1416" y="397"/>
                  </a:lnTo>
                  <a:lnTo>
                    <a:pt x="1470" y="386"/>
                  </a:lnTo>
                  <a:lnTo>
                    <a:pt x="1525" y="376"/>
                  </a:lnTo>
                  <a:lnTo>
                    <a:pt x="1581" y="369"/>
                  </a:lnTo>
                  <a:lnTo>
                    <a:pt x="1627" y="365"/>
                  </a:lnTo>
                  <a:lnTo>
                    <a:pt x="1673" y="362"/>
                  </a:lnTo>
                  <a:lnTo>
                    <a:pt x="1719" y="361"/>
                  </a:lnTo>
                  <a:lnTo>
                    <a:pt x="1765" y="361"/>
                  </a:lnTo>
                  <a:lnTo>
                    <a:pt x="1856" y="366"/>
                  </a:lnTo>
                  <a:lnTo>
                    <a:pt x="1947" y="378"/>
                  </a:lnTo>
                  <a:lnTo>
                    <a:pt x="2036" y="395"/>
                  </a:lnTo>
                  <a:lnTo>
                    <a:pt x="2123" y="419"/>
                  </a:lnTo>
                  <a:lnTo>
                    <a:pt x="2207" y="448"/>
                  </a:lnTo>
                  <a:lnTo>
                    <a:pt x="2289" y="483"/>
                  </a:lnTo>
                  <a:lnTo>
                    <a:pt x="2249" y="495"/>
                  </a:lnTo>
                  <a:lnTo>
                    <a:pt x="2270" y="464"/>
                  </a:lnTo>
                  <a:lnTo>
                    <a:pt x="2295" y="433"/>
                  </a:lnTo>
                  <a:lnTo>
                    <a:pt x="2321" y="403"/>
                  </a:lnTo>
                  <a:lnTo>
                    <a:pt x="2348" y="374"/>
                  </a:lnTo>
                  <a:lnTo>
                    <a:pt x="2407" y="322"/>
                  </a:lnTo>
                  <a:lnTo>
                    <a:pt x="2471" y="275"/>
                  </a:lnTo>
                  <a:lnTo>
                    <a:pt x="2540" y="234"/>
                  </a:lnTo>
                  <a:lnTo>
                    <a:pt x="2613" y="198"/>
                  </a:lnTo>
                  <a:lnTo>
                    <a:pt x="2690" y="169"/>
                  </a:lnTo>
                  <a:lnTo>
                    <a:pt x="2730" y="156"/>
                  </a:lnTo>
                  <a:lnTo>
                    <a:pt x="2770" y="146"/>
                  </a:lnTo>
                  <a:lnTo>
                    <a:pt x="2811" y="136"/>
                  </a:lnTo>
                  <a:lnTo>
                    <a:pt x="2852" y="129"/>
                  </a:lnTo>
                  <a:lnTo>
                    <a:pt x="2894" y="122"/>
                  </a:lnTo>
                  <a:lnTo>
                    <a:pt x="2935" y="118"/>
                  </a:lnTo>
                  <a:lnTo>
                    <a:pt x="2978" y="115"/>
                  </a:lnTo>
                  <a:lnTo>
                    <a:pt x="3020" y="114"/>
                  </a:lnTo>
                  <a:lnTo>
                    <a:pt x="3063" y="115"/>
                  </a:lnTo>
                  <a:lnTo>
                    <a:pt x="3105" y="117"/>
                  </a:lnTo>
                  <a:lnTo>
                    <a:pt x="3148" y="121"/>
                  </a:lnTo>
                  <a:lnTo>
                    <a:pt x="3191" y="126"/>
                  </a:lnTo>
                  <a:lnTo>
                    <a:pt x="3233" y="134"/>
                  </a:lnTo>
                  <a:lnTo>
                    <a:pt x="3275" y="143"/>
                  </a:lnTo>
                  <a:lnTo>
                    <a:pt x="3317" y="153"/>
                  </a:lnTo>
                  <a:lnTo>
                    <a:pt x="3359" y="166"/>
                  </a:lnTo>
                  <a:lnTo>
                    <a:pt x="3400" y="181"/>
                  </a:lnTo>
                  <a:lnTo>
                    <a:pt x="3440" y="197"/>
                  </a:lnTo>
                  <a:lnTo>
                    <a:pt x="3495" y="223"/>
                  </a:lnTo>
                  <a:lnTo>
                    <a:pt x="3548" y="252"/>
                  </a:lnTo>
                  <a:lnTo>
                    <a:pt x="3598" y="284"/>
                  </a:lnTo>
                  <a:lnTo>
                    <a:pt x="3646" y="319"/>
                  </a:lnTo>
                  <a:lnTo>
                    <a:pt x="3599" y="327"/>
                  </a:lnTo>
                  <a:lnTo>
                    <a:pt x="3634" y="276"/>
                  </a:lnTo>
                  <a:lnTo>
                    <a:pt x="3676" y="227"/>
                  </a:lnTo>
                  <a:lnTo>
                    <a:pt x="3724" y="182"/>
                  </a:lnTo>
                  <a:lnTo>
                    <a:pt x="3776" y="142"/>
                  </a:lnTo>
                  <a:lnTo>
                    <a:pt x="3832" y="107"/>
                  </a:lnTo>
                  <a:lnTo>
                    <a:pt x="3891" y="77"/>
                  </a:lnTo>
                  <a:lnTo>
                    <a:pt x="3954" y="51"/>
                  </a:lnTo>
                  <a:lnTo>
                    <a:pt x="4019" y="31"/>
                  </a:lnTo>
                  <a:lnTo>
                    <a:pt x="4086" y="15"/>
                  </a:lnTo>
                  <a:lnTo>
                    <a:pt x="4154" y="5"/>
                  </a:lnTo>
                  <a:lnTo>
                    <a:pt x="4224" y="0"/>
                  </a:lnTo>
                  <a:lnTo>
                    <a:pt x="4294" y="1"/>
                  </a:lnTo>
                  <a:lnTo>
                    <a:pt x="4365" y="7"/>
                  </a:lnTo>
                  <a:lnTo>
                    <a:pt x="4435" y="19"/>
                  </a:lnTo>
                  <a:lnTo>
                    <a:pt x="4504" y="37"/>
                  </a:lnTo>
                  <a:lnTo>
                    <a:pt x="4572" y="61"/>
                  </a:lnTo>
                  <a:lnTo>
                    <a:pt x="4609" y="77"/>
                  </a:lnTo>
                  <a:lnTo>
                    <a:pt x="4645" y="95"/>
                  </a:lnTo>
                  <a:lnTo>
                    <a:pt x="4679" y="114"/>
                  </a:lnTo>
                  <a:lnTo>
                    <a:pt x="4712" y="134"/>
                  </a:lnTo>
                  <a:lnTo>
                    <a:pt x="4743" y="157"/>
                  </a:lnTo>
                  <a:lnTo>
                    <a:pt x="4773" y="180"/>
                  </a:lnTo>
                  <a:lnTo>
                    <a:pt x="4801" y="205"/>
                  </a:lnTo>
                  <a:lnTo>
                    <a:pt x="4828" y="232"/>
                  </a:lnTo>
                  <a:lnTo>
                    <a:pt x="4782" y="230"/>
                  </a:lnTo>
                  <a:lnTo>
                    <a:pt x="4837" y="183"/>
                  </a:lnTo>
                  <a:lnTo>
                    <a:pt x="4898" y="140"/>
                  </a:lnTo>
                  <a:lnTo>
                    <a:pt x="4963" y="103"/>
                  </a:lnTo>
                  <a:lnTo>
                    <a:pt x="5032" y="71"/>
                  </a:lnTo>
                  <a:lnTo>
                    <a:pt x="5103" y="45"/>
                  </a:lnTo>
                  <a:lnTo>
                    <a:pt x="5177" y="26"/>
                  </a:lnTo>
                  <a:lnTo>
                    <a:pt x="5252" y="11"/>
                  </a:lnTo>
                  <a:lnTo>
                    <a:pt x="5329" y="3"/>
                  </a:lnTo>
                  <a:lnTo>
                    <a:pt x="5405" y="1"/>
                  </a:lnTo>
                  <a:lnTo>
                    <a:pt x="5483" y="5"/>
                  </a:lnTo>
                  <a:lnTo>
                    <a:pt x="5559" y="14"/>
                  </a:lnTo>
                  <a:lnTo>
                    <a:pt x="5635" y="30"/>
                  </a:lnTo>
                  <a:lnTo>
                    <a:pt x="5708" y="52"/>
                  </a:lnTo>
                  <a:lnTo>
                    <a:pt x="5780" y="80"/>
                  </a:lnTo>
                  <a:lnTo>
                    <a:pt x="5849" y="114"/>
                  </a:lnTo>
                  <a:lnTo>
                    <a:pt x="5915" y="154"/>
                  </a:lnTo>
                  <a:lnTo>
                    <a:pt x="5967" y="193"/>
                  </a:lnTo>
                  <a:lnTo>
                    <a:pt x="6014" y="235"/>
                  </a:lnTo>
                  <a:lnTo>
                    <a:pt x="6057" y="279"/>
                  </a:lnTo>
                  <a:lnTo>
                    <a:pt x="6094" y="327"/>
                  </a:lnTo>
                  <a:lnTo>
                    <a:pt x="6127" y="377"/>
                  </a:lnTo>
                  <a:lnTo>
                    <a:pt x="6154" y="429"/>
                  </a:lnTo>
                  <a:lnTo>
                    <a:pt x="6176" y="484"/>
                  </a:lnTo>
                  <a:lnTo>
                    <a:pt x="6192" y="540"/>
                  </a:lnTo>
                  <a:lnTo>
                    <a:pt x="6167" y="517"/>
                  </a:lnTo>
                  <a:lnTo>
                    <a:pt x="6209" y="527"/>
                  </a:lnTo>
                  <a:lnTo>
                    <a:pt x="6252" y="539"/>
                  </a:lnTo>
                  <a:lnTo>
                    <a:pt x="6293" y="553"/>
                  </a:lnTo>
                  <a:lnTo>
                    <a:pt x="6332" y="568"/>
                  </a:lnTo>
                  <a:lnTo>
                    <a:pt x="6408" y="603"/>
                  </a:lnTo>
                  <a:lnTo>
                    <a:pt x="6478" y="643"/>
                  </a:lnTo>
                  <a:lnTo>
                    <a:pt x="6543" y="689"/>
                  </a:lnTo>
                  <a:lnTo>
                    <a:pt x="6574" y="714"/>
                  </a:lnTo>
                  <a:lnTo>
                    <a:pt x="6603" y="739"/>
                  </a:lnTo>
                  <a:lnTo>
                    <a:pt x="6630" y="766"/>
                  </a:lnTo>
                  <a:lnTo>
                    <a:pt x="6656" y="794"/>
                  </a:lnTo>
                  <a:lnTo>
                    <a:pt x="6680" y="823"/>
                  </a:lnTo>
                  <a:lnTo>
                    <a:pt x="6702" y="853"/>
                  </a:lnTo>
                  <a:lnTo>
                    <a:pt x="6722" y="883"/>
                  </a:lnTo>
                  <a:lnTo>
                    <a:pt x="6741" y="914"/>
                  </a:lnTo>
                  <a:lnTo>
                    <a:pt x="6758" y="946"/>
                  </a:lnTo>
                  <a:lnTo>
                    <a:pt x="6773" y="980"/>
                  </a:lnTo>
                  <a:lnTo>
                    <a:pt x="6786" y="1013"/>
                  </a:lnTo>
                  <a:lnTo>
                    <a:pt x="6797" y="1047"/>
                  </a:lnTo>
                  <a:lnTo>
                    <a:pt x="6806" y="1081"/>
                  </a:lnTo>
                  <a:lnTo>
                    <a:pt x="6813" y="1117"/>
                  </a:lnTo>
                  <a:lnTo>
                    <a:pt x="6818" y="1152"/>
                  </a:lnTo>
                  <a:lnTo>
                    <a:pt x="6820" y="1188"/>
                  </a:lnTo>
                  <a:lnTo>
                    <a:pt x="6821" y="1224"/>
                  </a:lnTo>
                  <a:lnTo>
                    <a:pt x="6819" y="1260"/>
                  </a:lnTo>
                  <a:lnTo>
                    <a:pt x="6815" y="1297"/>
                  </a:lnTo>
                  <a:lnTo>
                    <a:pt x="6809" y="1333"/>
                  </a:lnTo>
                  <a:lnTo>
                    <a:pt x="6800" y="1369"/>
                  </a:lnTo>
                  <a:lnTo>
                    <a:pt x="6789" y="1406"/>
                  </a:lnTo>
                  <a:lnTo>
                    <a:pt x="6771" y="1454"/>
                  </a:lnTo>
                  <a:lnTo>
                    <a:pt x="6749" y="1502"/>
                  </a:lnTo>
                  <a:lnTo>
                    <a:pt x="6743" y="1465"/>
                  </a:lnTo>
                  <a:lnTo>
                    <a:pt x="6776" y="1501"/>
                  </a:lnTo>
                  <a:lnTo>
                    <a:pt x="6807" y="1540"/>
                  </a:lnTo>
                  <a:lnTo>
                    <a:pt x="6836" y="1579"/>
                  </a:lnTo>
                  <a:lnTo>
                    <a:pt x="6862" y="1620"/>
                  </a:lnTo>
                  <a:lnTo>
                    <a:pt x="6885" y="1661"/>
                  </a:lnTo>
                  <a:lnTo>
                    <a:pt x="6906" y="1703"/>
                  </a:lnTo>
                  <a:lnTo>
                    <a:pt x="6924" y="1745"/>
                  </a:lnTo>
                  <a:lnTo>
                    <a:pt x="6939" y="1788"/>
                  </a:lnTo>
                  <a:lnTo>
                    <a:pt x="6952" y="1831"/>
                  </a:lnTo>
                  <a:lnTo>
                    <a:pt x="6961" y="1875"/>
                  </a:lnTo>
                  <a:lnTo>
                    <a:pt x="6969" y="1919"/>
                  </a:lnTo>
                  <a:lnTo>
                    <a:pt x="6974" y="1963"/>
                  </a:lnTo>
                  <a:lnTo>
                    <a:pt x="6976" y="2007"/>
                  </a:lnTo>
                  <a:lnTo>
                    <a:pt x="6975" y="2051"/>
                  </a:lnTo>
                  <a:lnTo>
                    <a:pt x="6972" y="2095"/>
                  </a:lnTo>
                  <a:lnTo>
                    <a:pt x="6966" y="2138"/>
                  </a:lnTo>
                  <a:lnTo>
                    <a:pt x="6958" y="2182"/>
                  </a:lnTo>
                  <a:lnTo>
                    <a:pt x="6947" y="2225"/>
                  </a:lnTo>
                  <a:lnTo>
                    <a:pt x="6934" y="2267"/>
                  </a:lnTo>
                  <a:lnTo>
                    <a:pt x="6918" y="2310"/>
                  </a:lnTo>
                  <a:lnTo>
                    <a:pt x="6899" y="2351"/>
                  </a:lnTo>
                  <a:lnTo>
                    <a:pt x="6879" y="2391"/>
                  </a:lnTo>
                  <a:lnTo>
                    <a:pt x="6855" y="2432"/>
                  </a:lnTo>
                  <a:lnTo>
                    <a:pt x="6830" y="2471"/>
                  </a:lnTo>
                  <a:lnTo>
                    <a:pt x="6801" y="2509"/>
                  </a:lnTo>
                  <a:lnTo>
                    <a:pt x="6771" y="2546"/>
                  </a:lnTo>
                  <a:lnTo>
                    <a:pt x="6738" y="2582"/>
                  </a:lnTo>
                  <a:lnTo>
                    <a:pt x="6702" y="2616"/>
                  </a:lnTo>
                  <a:lnTo>
                    <a:pt x="6665" y="2650"/>
                  </a:lnTo>
                  <a:lnTo>
                    <a:pt x="6625" y="2682"/>
                  </a:lnTo>
                  <a:lnTo>
                    <a:pt x="6582" y="2713"/>
                  </a:lnTo>
                  <a:lnTo>
                    <a:pt x="6538" y="2742"/>
                  </a:lnTo>
                  <a:lnTo>
                    <a:pt x="6480" y="2776"/>
                  </a:lnTo>
                  <a:lnTo>
                    <a:pt x="6419" y="2806"/>
                  </a:lnTo>
                  <a:lnTo>
                    <a:pt x="6357" y="2834"/>
                  </a:lnTo>
                  <a:lnTo>
                    <a:pt x="6292" y="2858"/>
                  </a:lnTo>
                  <a:lnTo>
                    <a:pt x="6226" y="2879"/>
                  </a:lnTo>
                  <a:lnTo>
                    <a:pt x="6158" y="2896"/>
                  </a:lnTo>
                  <a:lnTo>
                    <a:pt x="6088" y="2909"/>
                  </a:lnTo>
                  <a:lnTo>
                    <a:pt x="6018" y="2919"/>
                  </a:lnTo>
                  <a:lnTo>
                    <a:pt x="6047" y="2888"/>
                  </a:lnTo>
                  <a:lnTo>
                    <a:pt x="6045" y="2926"/>
                  </a:lnTo>
                  <a:lnTo>
                    <a:pt x="6041" y="2966"/>
                  </a:lnTo>
                  <a:lnTo>
                    <a:pt x="6035" y="3005"/>
                  </a:lnTo>
                  <a:lnTo>
                    <a:pt x="6026" y="3044"/>
                  </a:lnTo>
                  <a:lnTo>
                    <a:pt x="6014" y="3082"/>
                  </a:lnTo>
                  <a:lnTo>
                    <a:pt x="6001" y="3119"/>
                  </a:lnTo>
                  <a:lnTo>
                    <a:pt x="5986" y="3156"/>
                  </a:lnTo>
                  <a:lnTo>
                    <a:pt x="5968" y="3191"/>
                  </a:lnTo>
                  <a:lnTo>
                    <a:pt x="5948" y="3226"/>
                  </a:lnTo>
                  <a:lnTo>
                    <a:pt x="5926" y="3260"/>
                  </a:lnTo>
                  <a:lnTo>
                    <a:pt x="5903" y="3292"/>
                  </a:lnTo>
                  <a:lnTo>
                    <a:pt x="5877" y="3324"/>
                  </a:lnTo>
                  <a:lnTo>
                    <a:pt x="5850" y="3354"/>
                  </a:lnTo>
                  <a:lnTo>
                    <a:pt x="5821" y="3383"/>
                  </a:lnTo>
                  <a:lnTo>
                    <a:pt x="5791" y="3411"/>
                  </a:lnTo>
                  <a:lnTo>
                    <a:pt x="5759" y="3438"/>
                  </a:lnTo>
                  <a:lnTo>
                    <a:pt x="5691" y="3487"/>
                  </a:lnTo>
                  <a:lnTo>
                    <a:pt x="5617" y="3531"/>
                  </a:lnTo>
                  <a:lnTo>
                    <a:pt x="5538" y="3570"/>
                  </a:lnTo>
                  <a:lnTo>
                    <a:pt x="5496" y="3587"/>
                  </a:lnTo>
                  <a:lnTo>
                    <a:pt x="5454" y="3602"/>
                  </a:lnTo>
                  <a:lnTo>
                    <a:pt x="5410" y="3616"/>
                  </a:lnTo>
                  <a:lnTo>
                    <a:pt x="5366" y="3627"/>
                  </a:lnTo>
                  <a:lnTo>
                    <a:pt x="5320" y="3638"/>
                  </a:lnTo>
                  <a:lnTo>
                    <a:pt x="5274" y="3646"/>
                  </a:lnTo>
                  <a:lnTo>
                    <a:pt x="5228" y="3652"/>
                  </a:lnTo>
                  <a:lnTo>
                    <a:pt x="5180" y="3657"/>
                  </a:lnTo>
                  <a:lnTo>
                    <a:pt x="5131" y="3660"/>
                  </a:lnTo>
                  <a:lnTo>
                    <a:pt x="5083" y="3660"/>
                  </a:lnTo>
                  <a:lnTo>
                    <a:pt x="5017" y="3658"/>
                  </a:lnTo>
                  <a:lnTo>
                    <a:pt x="4952" y="3652"/>
                  </a:lnTo>
                  <a:lnTo>
                    <a:pt x="4888" y="3643"/>
                  </a:lnTo>
                  <a:lnTo>
                    <a:pt x="4825" y="3630"/>
                  </a:lnTo>
                  <a:lnTo>
                    <a:pt x="4763" y="3614"/>
                  </a:lnTo>
                  <a:lnTo>
                    <a:pt x="4702" y="3594"/>
                  </a:lnTo>
                  <a:lnTo>
                    <a:pt x="4643" y="3570"/>
                  </a:lnTo>
                  <a:lnTo>
                    <a:pt x="4586" y="3544"/>
                  </a:lnTo>
                  <a:lnTo>
                    <a:pt x="4631" y="3526"/>
                  </a:lnTo>
                  <a:lnTo>
                    <a:pt x="4614" y="3569"/>
                  </a:lnTo>
                  <a:lnTo>
                    <a:pt x="4593" y="3612"/>
                  </a:lnTo>
                  <a:lnTo>
                    <a:pt x="4570" y="3654"/>
                  </a:lnTo>
                  <a:lnTo>
                    <a:pt x="4544" y="3695"/>
                  </a:lnTo>
                  <a:lnTo>
                    <a:pt x="4517" y="3734"/>
                  </a:lnTo>
                  <a:lnTo>
                    <a:pt x="4487" y="3772"/>
                  </a:lnTo>
                  <a:lnTo>
                    <a:pt x="4455" y="3808"/>
                  </a:lnTo>
                  <a:lnTo>
                    <a:pt x="4421" y="3843"/>
                  </a:lnTo>
                  <a:lnTo>
                    <a:pt x="4386" y="3876"/>
                  </a:lnTo>
                  <a:lnTo>
                    <a:pt x="4348" y="3908"/>
                  </a:lnTo>
                  <a:lnTo>
                    <a:pt x="4309" y="3938"/>
                  </a:lnTo>
                  <a:lnTo>
                    <a:pt x="4268" y="3966"/>
                  </a:lnTo>
                  <a:lnTo>
                    <a:pt x="4226" y="3992"/>
                  </a:lnTo>
                  <a:lnTo>
                    <a:pt x="4182" y="4017"/>
                  </a:lnTo>
                  <a:lnTo>
                    <a:pt x="4137" y="4040"/>
                  </a:lnTo>
                  <a:lnTo>
                    <a:pt x="4091" y="4062"/>
                  </a:lnTo>
                  <a:lnTo>
                    <a:pt x="4043" y="4081"/>
                  </a:lnTo>
                  <a:lnTo>
                    <a:pt x="3995" y="4099"/>
                  </a:lnTo>
                  <a:lnTo>
                    <a:pt x="3945" y="4115"/>
                  </a:lnTo>
                  <a:lnTo>
                    <a:pt x="3895" y="4128"/>
                  </a:lnTo>
                  <a:lnTo>
                    <a:pt x="3843" y="4140"/>
                  </a:lnTo>
                  <a:lnTo>
                    <a:pt x="3791" y="4150"/>
                  </a:lnTo>
                  <a:lnTo>
                    <a:pt x="3739" y="4158"/>
                  </a:lnTo>
                  <a:lnTo>
                    <a:pt x="3685" y="4163"/>
                  </a:lnTo>
                  <a:lnTo>
                    <a:pt x="3631" y="4167"/>
                  </a:lnTo>
                  <a:lnTo>
                    <a:pt x="3577" y="4169"/>
                  </a:lnTo>
                  <a:lnTo>
                    <a:pt x="3523" y="4168"/>
                  </a:lnTo>
                  <a:lnTo>
                    <a:pt x="3468" y="4165"/>
                  </a:lnTo>
                  <a:lnTo>
                    <a:pt x="3413" y="4160"/>
                  </a:lnTo>
                  <a:lnTo>
                    <a:pt x="3358" y="4152"/>
                  </a:lnTo>
                  <a:lnTo>
                    <a:pt x="3303" y="4142"/>
                  </a:lnTo>
                  <a:lnTo>
                    <a:pt x="3248" y="4130"/>
                  </a:lnTo>
                  <a:lnTo>
                    <a:pt x="3202" y="4118"/>
                  </a:lnTo>
                  <a:lnTo>
                    <a:pt x="3158" y="4104"/>
                  </a:lnTo>
                  <a:lnTo>
                    <a:pt x="3071" y="4073"/>
                  </a:lnTo>
                  <a:lnTo>
                    <a:pt x="2989" y="4035"/>
                  </a:lnTo>
                  <a:lnTo>
                    <a:pt x="2910" y="3992"/>
                  </a:lnTo>
                  <a:lnTo>
                    <a:pt x="2836" y="3944"/>
                  </a:lnTo>
                  <a:lnTo>
                    <a:pt x="2767" y="3890"/>
                  </a:lnTo>
                  <a:lnTo>
                    <a:pt x="2704" y="3832"/>
                  </a:lnTo>
                  <a:lnTo>
                    <a:pt x="2674" y="3800"/>
                  </a:lnTo>
                  <a:lnTo>
                    <a:pt x="2646" y="3768"/>
                  </a:lnTo>
                  <a:lnTo>
                    <a:pt x="2685" y="3777"/>
                  </a:lnTo>
                  <a:lnTo>
                    <a:pt x="2630" y="3802"/>
                  </a:lnTo>
                  <a:lnTo>
                    <a:pt x="2573" y="3826"/>
                  </a:lnTo>
                  <a:lnTo>
                    <a:pt x="2514" y="3846"/>
                  </a:lnTo>
                  <a:lnTo>
                    <a:pt x="2455" y="3865"/>
                  </a:lnTo>
                  <a:lnTo>
                    <a:pt x="2396" y="3880"/>
                  </a:lnTo>
                  <a:lnTo>
                    <a:pt x="2336" y="3894"/>
                  </a:lnTo>
                  <a:lnTo>
                    <a:pt x="2275" y="3904"/>
                  </a:lnTo>
                  <a:lnTo>
                    <a:pt x="2215" y="3913"/>
                  </a:lnTo>
                  <a:lnTo>
                    <a:pt x="2154" y="3918"/>
                  </a:lnTo>
                  <a:lnTo>
                    <a:pt x="2093" y="3922"/>
                  </a:lnTo>
                  <a:lnTo>
                    <a:pt x="2032" y="3923"/>
                  </a:lnTo>
                  <a:lnTo>
                    <a:pt x="1971" y="3922"/>
                  </a:lnTo>
                  <a:lnTo>
                    <a:pt x="1911" y="3918"/>
                  </a:lnTo>
                  <a:lnTo>
                    <a:pt x="1851" y="3912"/>
                  </a:lnTo>
                  <a:lnTo>
                    <a:pt x="1791" y="3903"/>
                  </a:lnTo>
                  <a:lnTo>
                    <a:pt x="1732" y="3893"/>
                  </a:lnTo>
                  <a:lnTo>
                    <a:pt x="1674" y="3879"/>
                  </a:lnTo>
                  <a:lnTo>
                    <a:pt x="1616" y="3864"/>
                  </a:lnTo>
                  <a:lnTo>
                    <a:pt x="1560" y="3847"/>
                  </a:lnTo>
                  <a:lnTo>
                    <a:pt x="1504" y="3827"/>
                  </a:lnTo>
                  <a:lnTo>
                    <a:pt x="1449" y="3805"/>
                  </a:lnTo>
                  <a:lnTo>
                    <a:pt x="1396" y="3781"/>
                  </a:lnTo>
                  <a:lnTo>
                    <a:pt x="1344" y="3755"/>
                  </a:lnTo>
                  <a:lnTo>
                    <a:pt x="1293" y="3727"/>
                  </a:lnTo>
                  <a:lnTo>
                    <a:pt x="1244" y="3696"/>
                  </a:lnTo>
                  <a:lnTo>
                    <a:pt x="1197" y="3663"/>
                  </a:lnTo>
                  <a:lnTo>
                    <a:pt x="1151" y="3629"/>
                  </a:lnTo>
                  <a:lnTo>
                    <a:pt x="1108" y="3592"/>
                  </a:lnTo>
                  <a:lnTo>
                    <a:pt x="1066" y="3553"/>
                  </a:lnTo>
                  <a:lnTo>
                    <a:pt x="1026" y="3512"/>
                  </a:lnTo>
                  <a:lnTo>
                    <a:pt x="988" y="3470"/>
                  </a:lnTo>
                  <a:lnTo>
                    <a:pt x="953" y="3425"/>
                  </a:lnTo>
                  <a:lnTo>
                    <a:pt x="939" y="3406"/>
                  </a:lnTo>
                  <a:lnTo>
                    <a:pt x="969" y="3419"/>
                  </a:lnTo>
                  <a:lnTo>
                    <a:pt x="933" y="3422"/>
                  </a:lnTo>
                  <a:lnTo>
                    <a:pt x="896" y="3423"/>
                  </a:lnTo>
                  <a:lnTo>
                    <a:pt x="825" y="3422"/>
                  </a:lnTo>
                  <a:lnTo>
                    <a:pt x="754" y="3414"/>
                  </a:lnTo>
                  <a:lnTo>
                    <a:pt x="685" y="3401"/>
                  </a:lnTo>
                  <a:lnTo>
                    <a:pt x="618" y="3382"/>
                  </a:lnTo>
                  <a:lnTo>
                    <a:pt x="554" y="3359"/>
                  </a:lnTo>
                  <a:lnTo>
                    <a:pt x="494" y="3331"/>
                  </a:lnTo>
                  <a:lnTo>
                    <a:pt x="437" y="3298"/>
                  </a:lnTo>
                  <a:lnTo>
                    <a:pt x="384" y="3261"/>
                  </a:lnTo>
                  <a:lnTo>
                    <a:pt x="336" y="3220"/>
                  </a:lnTo>
                  <a:lnTo>
                    <a:pt x="292" y="3175"/>
                  </a:lnTo>
                  <a:lnTo>
                    <a:pt x="253" y="3127"/>
                  </a:lnTo>
                  <a:lnTo>
                    <a:pt x="220" y="3074"/>
                  </a:lnTo>
                  <a:lnTo>
                    <a:pt x="206" y="3046"/>
                  </a:lnTo>
                  <a:lnTo>
                    <a:pt x="194" y="3019"/>
                  </a:lnTo>
                  <a:lnTo>
                    <a:pt x="183" y="2990"/>
                  </a:lnTo>
                  <a:lnTo>
                    <a:pt x="174" y="2960"/>
                  </a:lnTo>
                  <a:lnTo>
                    <a:pt x="166" y="2931"/>
                  </a:lnTo>
                  <a:lnTo>
                    <a:pt x="161" y="2900"/>
                  </a:lnTo>
                  <a:lnTo>
                    <a:pt x="157" y="2867"/>
                  </a:lnTo>
                  <a:lnTo>
                    <a:pt x="155" y="2834"/>
                  </a:lnTo>
                  <a:lnTo>
                    <a:pt x="156" y="2801"/>
                  </a:lnTo>
                  <a:lnTo>
                    <a:pt x="159" y="2768"/>
                  </a:lnTo>
                  <a:lnTo>
                    <a:pt x="164" y="2736"/>
                  </a:lnTo>
                  <a:lnTo>
                    <a:pt x="172" y="2704"/>
                  </a:lnTo>
                  <a:lnTo>
                    <a:pt x="181" y="2672"/>
                  </a:lnTo>
                  <a:lnTo>
                    <a:pt x="192" y="2641"/>
                  </a:lnTo>
                  <a:lnTo>
                    <a:pt x="206" y="2611"/>
                  </a:lnTo>
                  <a:lnTo>
                    <a:pt x="221" y="2581"/>
                  </a:lnTo>
                  <a:lnTo>
                    <a:pt x="239" y="2552"/>
                  </a:lnTo>
                  <a:lnTo>
                    <a:pt x="258" y="2524"/>
                  </a:lnTo>
                  <a:lnTo>
                    <a:pt x="279" y="2497"/>
                  </a:lnTo>
                  <a:lnTo>
                    <a:pt x="303" y="2470"/>
                  </a:lnTo>
                  <a:lnTo>
                    <a:pt x="327" y="2445"/>
                  </a:lnTo>
                  <a:lnTo>
                    <a:pt x="354" y="2420"/>
                  </a:lnTo>
                  <a:lnTo>
                    <a:pt x="361" y="2474"/>
                  </a:lnTo>
                  <a:lnTo>
                    <a:pt x="302" y="2442"/>
                  </a:lnTo>
                  <a:lnTo>
                    <a:pt x="245" y="2405"/>
                  </a:lnTo>
                  <a:lnTo>
                    <a:pt x="193" y="2364"/>
                  </a:lnTo>
                  <a:lnTo>
                    <a:pt x="148" y="2319"/>
                  </a:lnTo>
                  <a:lnTo>
                    <a:pt x="108" y="2271"/>
                  </a:lnTo>
                  <a:lnTo>
                    <a:pt x="74" y="2221"/>
                  </a:lnTo>
                  <a:lnTo>
                    <a:pt x="59" y="2193"/>
                  </a:lnTo>
                  <a:lnTo>
                    <a:pt x="46" y="2167"/>
                  </a:lnTo>
                  <a:lnTo>
                    <a:pt x="34" y="2139"/>
                  </a:lnTo>
                  <a:lnTo>
                    <a:pt x="25" y="2112"/>
                  </a:lnTo>
                  <a:lnTo>
                    <a:pt x="16" y="2083"/>
                  </a:lnTo>
                  <a:lnTo>
                    <a:pt x="10" y="2055"/>
                  </a:lnTo>
                  <a:lnTo>
                    <a:pt x="5" y="2026"/>
                  </a:lnTo>
                  <a:lnTo>
                    <a:pt x="2" y="1997"/>
                  </a:lnTo>
                  <a:lnTo>
                    <a:pt x="0" y="1968"/>
                  </a:lnTo>
                  <a:lnTo>
                    <a:pt x="0" y="1939"/>
                  </a:lnTo>
                  <a:lnTo>
                    <a:pt x="2" y="1910"/>
                  </a:lnTo>
                  <a:lnTo>
                    <a:pt x="6" y="1880"/>
                  </a:lnTo>
                  <a:lnTo>
                    <a:pt x="12" y="1851"/>
                  </a:lnTo>
                  <a:lnTo>
                    <a:pt x="19" y="1822"/>
                  </a:lnTo>
                  <a:lnTo>
                    <a:pt x="28" y="1793"/>
                  </a:lnTo>
                  <a:lnTo>
                    <a:pt x="39" y="1765"/>
                  </a:lnTo>
                  <a:lnTo>
                    <a:pt x="52" y="1736"/>
                  </a:lnTo>
                  <a:lnTo>
                    <a:pt x="66" y="1708"/>
                  </a:lnTo>
                  <a:lnTo>
                    <a:pt x="83" y="1681"/>
                  </a:lnTo>
                  <a:lnTo>
                    <a:pt x="101" y="1654"/>
                  </a:lnTo>
                  <a:lnTo>
                    <a:pt x="124" y="1624"/>
                  </a:lnTo>
                  <a:lnTo>
                    <a:pt x="149" y="1595"/>
                  </a:lnTo>
                  <a:lnTo>
                    <a:pt x="176" y="1568"/>
                  </a:lnTo>
                  <a:lnTo>
                    <a:pt x="205" y="1542"/>
                  </a:lnTo>
                  <a:lnTo>
                    <a:pt x="235" y="1518"/>
                  </a:lnTo>
                  <a:lnTo>
                    <a:pt x="268" y="1495"/>
                  </a:lnTo>
                  <a:lnTo>
                    <a:pt x="301" y="1474"/>
                  </a:lnTo>
                  <a:lnTo>
                    <a:pt x="336" y="1454"/>
                  </a:lnTo>
                  <a:lnTo>
                    <a:pt x="372" y="1436"/>
                  </a:lnTo>
                  <a:lnTo>
                    <a:pt x="409" y="1420"/>
                  </a:lnTo>
                  <a:lnTo>
                    <a:pt x="447" y="1406"/>
                  </a:lnTo>
                  <a:lnTo>
                    <a:pt x="487" y="1394"/>
                  </a:lnTo>
                  <a:lnTo>
                    <a:pt x="527" y="1383"/>
                  </a:lnTo>
                  <a:lnTo>
                    <a:pt x="568" y="1375"/>
                  </a:lnTo>
                  <a:lnTo>
                    <a:pt x="610" y="1368"/>
                  </a:lnTo>
                  <a:lnTo>
                    <a:pt x="653" y="1363"/>
                  </a:lnTo>
                  <a:lnTo>
                    <a:pt x="626" y="1382"/>
                  </a:lnTo>
                  <a:lnTo>
                    <a:pt x="632" y="1370"/>
                  </a:lnTo>
                  <a:close/>
                  <a:moveTo>
                    <a:pt x="686" y="1411"/>
                  </a:moveTo>
                  <a:cubicBezTo>
                    <a:pt x="681" y="1421"/>
                    <a:pt x="671" y="1428"/>
                    <a:pt x="660" y="1430"/>
                  </a:cubicBezTo>
                  <a:lnTo>
                    <a:pt x="620" y="1434"/>
                  </a:lnTo>
                  <a:lnTo>
                    <a:pt x="582" y="1440"/>
                  </a:lnTo>
                  <a:lnTo>
                    <a:pt x="544" y="1448"/>
                  </a:lnTo>
                  <a:lnTo>
                    <a:pt x="507" y="1458"/>
                  </a:lnTo>
                  <a:lnTo>
                    <a:pt x="470" y="1469"/>
                  </a:lnTo>
                  <a:lnTo>
                    <a:pt x="435" y="1482"/>
                  </a:lnTo>
                  <a:lnTo>
                    <a:pt x="401" y="1496"/>
                  </a:lnTo>
                  <a:lnTo>
                    <a:pt x="368" y="1512"/>
                  </a:lnTo>
                  <a:lnTo>
                    <a:pt x="336" y="1530"/>
                  </a:lnTo>
                  <a:lnTo>
                    <a:pt x="306" y="1549"/>
                  </a:lnTo>
                  <a:lnTo>
                    <a:pt x="277" y="1569"/>
                  </a:lnTo>
                  <a:lnTo>
                    <a:pt x="250" y="1592"/>
                  </a:lnTo>
                  <a:lnTo>
                    <a:pt x="224" y="1615"/>
                  </a:lnTo>
                  <a:lnTo>
                    <a:pt x="200" y="1639"/>
                  </a:lnTo>
                  <a:lnTo>
                    <a:pt x="177" y="1665"/>
                  </a:lnTo>
                  <a:lnTo>
                    <a:pt x="156" y="1691"/>
                  </a:lnTo>
                  <a:lnTo>
                    <a:pt x="140" y="1715"/>
                  </a:lnTo>
                  <a:lnTo>
                    <a:pt x="125" y="1739"/>
                  </a:lnTo>
                  <a:lnTo>
                    <a:pt x="113" y="1764"/>
                  </a:lnTo>
                  <a:lnTo>
                    <a:pt x="101" y="1788"/>
                  </a:lnTo>
                  <a:lnTo>
                    <a:pt x="92" y="1813"/>
                  </a:lnTo>
                  <a:lnTo>
                    <a:pt x="84" y="1838"/>
                  </a:lnTo>
                  <a:lnTo>
                    <a:pt x="77" y="1864"/>
                  </a:lnTo>
                  <a:lnTo>
                    <a:pt x="72" y="1889"/>
                  </a:lnTo>
                  <a:lnTo>
                    <a:pt x="69" y="1914"/>
                  </a:lnTo>
                  <a:lnTo>
                    <a:pt x="67" y="1940"/>
                  </a:lnTo>
                  <a:lnTo>
                    <a:pt x="67" y="1965"/>
                  </a:lnTo>
                  <a:lnTo>
                    <a:pt x="68" y="1990"/>
                  </a:lnTo>
                  <a:lnTo>
                    <a:pt x="71" y="2015"/>
                  </a:lnTo>
                  <a:lnTo>
                    <a:pt x="75" y="2040"/>
                  </a:lnTo>
                  <a:lnTo>
                    <a:pt x="81" y="2065"/>
                  </a:lnTo>
                  <a:lnTo>
                    <a:pt x="87" y="2089"/>
                  </a:lnTo>
                  <a:lnTo>
                    <a:pt x="96" y="2114"/>
                  </a:lnTo>
                  <a:lnTo>
                    <a:pt x="106" y="2138"/>
                  </a:lnTo>
                  <a:lnTo>
                    <a:pt x="118" y="2161"/>
                  </a:lnTo>
                  <a:lnTo>
                    <a:pt x="129" y="2184"/>
                  </a:lnTo>
                  <a:lnTo>
                    <a:pt x="159" y="2229"/>
                  </a:lnTo>
                  <a:lnTo>
                    <a:pt x="195" y="2272"/>
                  </a:lnTo>
                  <a:lnTo>
                    <a:pt x="235" y="2312"/>
                  </a:lnTo>
                  <a:lnTo>
                    <a:pt x="282" y="2350"/>
                  </a:lnTo>
                  <a:lnTo>
                    <a:pt x="333" y="2384"/>
                  </a:lnTo>
                  <a:lnTo>
                    <a:pt x="392" y="2415"/>
                  </a:lnTo>
                  <a:cubicBezTo>
                    <a:pt x="402" y="2420"/>
                    <a:pt x="408" y="2430"/>
                    <a:pt x="410" y="2441"/>
                  </a:cubicBezTo>
                  <a:cubicBezTo>
                    <a:pt x="411" y="2451"/>
                    <a:pt x="407" y="2462"/>
                    <a:pt x="399" y="2469"/>
                  </a:cubicBezTo>
                  <a:lnTo>
                    <a:pt x="375" y="2491"/>
                  </a:lnTo>
                  <a:lnTo>
                    <a:pt x="353" y="2514"/>
                  </a:lnTo>
                  <a:lnTo>
                    <a:pt x="332" y="2537"/>
                  </a:lnTo>
                  <a:lnTo>
                    <a:pt x="313" y="2562"/>
                  </a:lnTo>
                  <a:lnTo>
                    <a:pt x="296" y="2586"/>
                  </a:lnTo>
                  <a:lnTo>
                    <a:pt x="281" y="2612"/>
                  </a:lnTo>
                  <a:lnTo>
                    <a:pt x="267" y="2638"/>
                  </a:lnTo>
                  <a:lnTo>
                    <a:pt x="255" y="2665"/>
                  </a:lnTo>
                  <a:lnTo>
                    <a:pt x="245" y="2691"/>
                  </a:lnTo>
                  <a:lnTo>
                    <a:pt x="237" y="2719"/>
                  </a:lnTo>
                  <a:lnTo>
                    <a:pt x="230" y="2746"/>
                  </a:lnTo>
                  <a:lnTo>
                    <a:pt x="226" y="2775"/>
                  </a:lnTo>
                  <a:lnTo>
                    <a:pt x="223" y="2803"/>
                  </a:lnTo>
                  <a:lnTo>
                    <a:pt x="222" y="2831"/>
                  </a:lnTo>
                  <a:lnTo>
                    <a:pt x="223" y="2859"/>
                  </a:lnTo>
                  <a:lnTo>
                    <a:pt x="226" y="2888"/>
                  </a:lnTo>
                  <a:lnTo>
                    <a:pt x="231" y="2914"/>
                  </a:lnTo>
                  <a:lnTo>
                    <a:pt x="237" y="2941"/>
                  </a:lnTo>
                  <a:lnTo>
                    <a:pt x="245" y="2966"/>
                  </a:lnTo>
                  <a:lnTo>
                    <a:pt x="254" y="2991"/>
                  </a:lnTo>
                  <a:lnTo>
                    <a:pt x="265" y="3016"/>
                  </a:lnTo>
                  <a:lnTo>
                    <a:pt x="277" y="3039"/>
                  </a:lnTo>
                  <a:lnTo>
                    <a:pt x="306" y="3085"/>
                  </a:lnTo>
                  <a:lnTo>
                    <a:pt x="340" y="3129"/>
                  </a:lnTo>
                  <a:lnTo>
                    <a:pt x="379" y="3169"/>
                  </a:lnTo>
                  <a:lnTo>
                    <a:pt x="422" y="3206"/>
                  </a:lnTo>
                  <a:lnTo>
                    <a:pt x="470" y="3240"/>
                  </a:lnTo>
                  <a:lnTo>
                    <a:pt x="522" y="3270"/>
                  </a:lnTo>
                  <a:lnTo>
                    <a:pt x="578" y="3296"/>
                  </a:lnTo>
                  <a:lnTo>
                    <a:pt x="636" y="3318"/>
                  </a:lnTo>
                  <a:lnTo>
                    <a:pt x="697" y="3335"/>
                  </a:lnTo>
                  <a:lnTo>
                    <a:pt x="761" y="3348"/>
                  </a:lnTo>
                  <a:lnTo>
                    <a:pt x="826" y="3355"/>
                  </a:lnTo>
                  <a:lnTo>
                    <a:pt x="894" y="3357"/>
                  </a:lnTo>
                  <a:lnTo>
                    <a:pt x="928" y="3356"/>
                  </a:lnTo>
                  <a:lnTo>
                    <a:pt x="964" y="3353"/>
                  </a:lnTo>
                  <a:cubicBezTo>
                    <a:pt x="975" y="3352"/>
                    <a:pt x="987" y="3357"/>
                    <a:pt x="993" y="3367"/>
                  </a:cubicBezTo>
                  <a:lnTo>
                    <a:pt x="1006" y="3384"/>
                  </a:lnTo>
                  <a:lnTo>
                    <a:pt x="1038" y="3426"/>
                  </a:lnTo>
                  <a:lnTo>
                    <a:pt x="1074" y="3466"/>
                  </a:lnTo>
                  <a:lnTo>
                    <a:pt x="1111" y="3505"/>
                  </a:lnTo>
                  <a:lnTo>
                    <a:pt x="1150" y="3541"/>
                  </a:lnTo>
                  <a:lnTo>
                    <a:pt x="1192" y="3576"/>
                  </a:lnTo>
                  <a:lnTo>
                    <a:pt x="1235" y="3608"/>
                  </a:lnTo>
                  <a:lnTo>
                    <a:pt x="1280" y="3639"/>
                  </a:lnTo>
                  <a:lnTo>
                    <a:pt x="1326" y="3668"/>
                  </a:lnTo>
                  <a:lnTo>
                    <a:pt x="1374" y="3695"/>
                  </a:lnTo>
                  <a:lnTo>
                    <a:pt x="1423" y="3720"/>
                  </a:lnTo>
                  <a:lnTo>
                    <a:pt x="1474" y="3743"/>
                  </a:lnTo>
                  <a:lnTo>
                    <a:pt x="1526" y="3764"/>
                  </a:lnTo>
                  <a:lnTo>
                    <a:pt x="1579" y="3783"/>
                  </a:lnTo>
                  <a:lnTo>
                    <a:pt x="1633" y="3800"/>
                  </a:lnTo>
                  <a:lnTo>
                    <a:pt x="1688" y="3814"/>
                  </a:lnTo>
                  <a:lnTo>
                    <a:pt x="1744" y="3827"/>
                  </a:lnTo>
                  <a:lnTo>
                    <a:pt x="1800" y="3837"/>
                  </a:lnTo>
                  <a:lnTo>
                    <a:pt x="1858" y="3845"/>
                  </a:lnTo>
                  <a:lnTo>
                    <a:pt x="1915" y="3851"/>
                  </a:lnTo>
                  <a:lnTo>
                    <a:pt x="1973" y="3855"/>
                  </a:lnTo>
                  <a:lnTo>
                    <a:pt x="2031" y="3856"/>
                  </a:lnTo>
                  <a:lnTo>
                    <a:pt x="2089" y="3855"/>
                  </a:lnTo>
                  <a:lnTo>
                    <a:pt x="2148" y="3852"/>
                  </a:lnTo>
                  <a:lnTo>
                    <a:pt x="2206" y="3847"/>
                  </a:lnTo>
                  <a:lnTo>
                    <a:pt x="2264" y="3839"/>
                  </a:lnTo>
                  <a:lnTo>
                    <a:pt x="2321" y="3829"/>
                  </a:lnTo>
                  <a:lnTo>
                    <a:pt x="2379" y="3816"/>
                  </a:lnTo>
                  <a:lnTo>
                    <a:pt x="2436" y="3801"/>
                  </a:lnTo>
                  <a:lnTo>
                    <a:pt x="2492" y="3784"/>
                  </a:lnTo>
                  <a:lnTo>
                    <a:pt x="2548" y="3764"/>
                  </a:lnTo>
                  <a:lnTo>
                    <a:pt x="2602" y="3742"/>
                  </a:lnTo>
                  <a:lnTo>
                    <a:pt x="2657" y="3716"/>
                  </a:lnTo>
                  <a:cubicBezTo>
                    <a:pt x="2671" y="3710"/>
                    <a:pt x="2687" y="3713"/>
                    <a:pt x="2697" y="3725"/>
                  </a:cubicBezTo>
                  <a:lnTo>
                    <a:pt x="2722" y="3755"/>
                  </a:lnTo>
                  <a:lnTo>
                    <a:pt x="2749" y="3783"/>
                  </a:lnTo>
                  <a:lnTo>
                    <a:pt x="2808" y="3838"/>
                  </a:lnTo>
                  <a:lnTo>
                    <a:pt x="2872" y="3888"/>
                  </a:lnTo>
                  <a:lnTo>
                    <a:pt x="2942" y="3934"/>
                  </a:lnTo>
                  <a:lnTo>
                    <a:pt x="3016" y="3975"/>
                  </a:lnTo>
                  <a:lnTo>
                    <a:pt x="3094" y="4010"/>
                  </a:lnTo>
                  <a:lnTo>
                    <a:pt x="3177" y="4041"/>
                  </a:lnTo>
                  <a:lnTo>
                    <a:pt x="3219" y="4053"/>
                  </a:lnTo>
                  <a:lnTo>
                    <a:pt x="3263" y="4065"/>
                  </a:lnTo>
                  <a:lnTo>
                    <a:pt x="3315" y="4077"/>
                  </a:lnTo>
                  <a:lnTo>
                    <a:pt x="3367" y="4086"/>
                  </a:lnTo>
                  <a:lnTo>
                    <a:pt x="3419" y="4093"/>
                  </a:lnTo>
                  <a:lnTo>
                    <a:pt x="3472" y="4098"/>
                  </a:lnTo>
                  <a:lnTo>
                    <a:pt x="3524" y="4101"/>
                  </a:lnTo>
                  <a:lnTo>
                    <a:pt x="3576" y="4102"/>
                  </a:lnTo>
                  <a:lnTo>
                    <a:pt x="3627" y="4100"/>
                  </a:lnTo>
                  <a:lnTo>
                    <a:pt x="3678" y="4097"/>
                  </a:lnTo>
                  <a:lnTo>
                    <a:pt x="3729" y="4092"/>
                  </a:lnTo>
                  <a:lnTo>
                    <a:pt x="3779" y="4084"/>
                  </a:lnTo>
                  <a:lnTo>
                    <a:pt x="3828" y="4075"/>
                  </a:lnTo>
                  <a:lnTo>
                    <a:pt x="3877" y="4064"/>
                  </a:lnTo>
                  <a:lnTo>
                    <a:pt x="3925" y="4051"/>
                  </a:lnTo>
                  <a:lnTo>
                    <a:pt x="3972" y="4036"/>
                  </a:lnTo>
                  <a:lnTo>
                    <a:pt x="4018" y="4020"/>
                  </a:lnTo>
                  <a:lnTo>
                    <a:pt x="4063" y="4001"/>
                  </a:lnTo>
                  <a:lnTo>
                    <a:pt x="4107" y="3981"/>
                  </a:lnTo>
                  <a:lnTo>
                    <a:pt x="4149" y="3959"/>
                  </a:lnTo>
                  <a:lnTo>
                    <a:pt x="4190" y="3936"/>
                  </a:lnTo>
                  <a:lnTo>
                    <a:pt x="4230" y="3911"/>
                  </a:lnTo>
                  <a:lnTo>
                    <a:pt x="4269" y="3884"/>
                  </a:lnTo>
                  <a:lnTo>
                    <a:pt x="4305" y="3857"/>
                  </a:lnTo>
                  <a:lnTo>
                    <a:pt x="4340" y="3827"/>
                  </a:lnTo>
                  <a:lnTo>
                    <a:pt x="4374" y="3796"/>
                  </a:lnTo>
                  <a:lnTo>
                    <a:pt x="4405" y="3764"/>
                  </a:lnTo>
                  <a:lnTo>
                    <a:pt x="4435" y="3731"/>
                  </a:lnTo>
                  <a:lnTo>
                    <a:pt x="4462" y="3696"/>
                  </a:lnTo>
                  <a:lnTo>
                    <a:pt x="4488" y="3659"/>
                  </a:lnTo>
                  <a:lnTo>
                    <a:pt x="4512" y="3622"/>
                  </a:lnTo>
                  <a:lnTo>
                    <a:pt x="4533" y="3584"/>
                  </a:lnTo>
                  <a:lnTo>
                    <a:pt x="4552" y="3544"/>
                  </a:lnTo>
                  <a:lnTo>
                    <a:pt x="4569" y="3501"/>
                  </a:lnTo>
                  <a:cubicBezTo>
                    <a:pt x="4573" y="3493"/>
                    <a:pt x="4580" y="3486"/>
                    <a:pt x="4588" y="3483"/>
                  </a:cubicBezTo>
                  <a:cubicBezTo>
                    <a:pt x="4597" y="3479"/>
                    <a:pt x="4606" y="3480"/>
                    <a:pt x="4614" y="3484"/>
                  </a:cubicBezTo>
                  <a:lnTo>
                    <a:pt x="4668" y="3508"/>
                  </a:lnTo>
                  <a:lnTo>
                    <a:pt x="4723" y="3530"/>
                  </a:lnTo>
                  <a:lnTo>
                    <a:pt x="4780" y="3549"/>
                  </a:lnTo>
                  <a:lnTo>
                    <a:pt x="4838" y="3565"/>
                  </a:lnTo>
                  <a:lnTo>
                    <a:pt x="4898" y="3577"/>
                  </a:lnTo>
                  <a:lnTo>
                    <a:pt x="4958" y="3586"/>
                  </a:lnTo>
                  <a:lnTo>
                    <a:pt x="5020" y="3591"/>
                  </a:lnTo>
                  <a:lnTo>
                    <a:pt x="5082" y="3594"/>
                  </a:lnTo>
                  <a:lnTo>
                    <a:pt x="5128" y="3593"/>
                  </a:lnTo>
                  <a:lnTo>
                    <a:pt x="5173" y="3591"/>
                  </a:lnTo>
                  <a:lnTo>
                    <a:pt x="5218" y="3586"/>
                  </a:lnTo>
                  <a:lnTo>
                    <a:pt x="5263" y="3580"/>
                  </a:lnTo>
                  <a:lnTo>
                    <a:pt x="5306" y="3572"/>
                  </a:lnTo>
                  <a:lnTo>
                    <a:pt x="5349" y="3563"/>
                  </a:lnTo>
                  <a:lnTo>
                    <a:pt x="5390" y="3552"/>
                  </a:lnTo>
                  <a:lnTo>
                    <a:pt x="5431" y="3539"/>
                  </a:lnTo>
                  <a:lnTo>
                    <a:pt x="5471" y="3525"/>
                  </a:lnTo>
                  <a:lnTo>
                    <a:pt x="5509" y="3510"/>
                  </a:lnTo>
                  <a:lnTo>
                    <a:pt x="5583" y="3474"/>
                  </a:lnTo>
                  <a:lnTo>
                    <a:pt x="5652" y="3433"/>
                  </a:lnTo>
                  <a:lnTo>
                    <a:pt x="5716" y="3387"/>
                  </a:lnTo>
                  <a:lnTo>
                    <a:pt x="5746" y="3362"/>
                  </a:lnTo>
                  <a:lnTo>
                    <a:pt x="5774" y="3337"/>
                  </a:lnTo>
                  <a:lnTo>
                    <a:pt x="5801" y="3310"/>
                  </a:lnTo>
                  <a:lnTo>
                    <a:pt x="5826" y="3282"/>
                  </a:lnTo>
                  <a:lnTo>
                    <a:pt x="5849" y="3253"/>
                  </a:lnTo>
                  <a:lnTo>
                    <a:pt x="5870" y="3223"/>
                  </a:lnTo>
                  <a:lnTo>
                    <a:pt x="5890" y="3193"/>
                  </a:lnTo>
                  <a:lnTo>
                    <a:pt x="5908" y="3161"/>
                  </a:lnTo>
                  <a:lnTo>
                    <a:pt x="5924" y="3130"/>
                  </a:lnTo>
                  <a:lnTo>
                    <a:pt x="5938" y="3097"/>
                  </a:lnTo>
                  <a:lnTo>
                    <a:pt x="5951" y="3063"/>
                  </a:lnTo>
                  <a:lnTo>
                    <a:pt x="5961" y="3029"/>
                  </a:lnTo>
                  <a:lnTo>
                    <a:pt x="5969" y="2994"/>
                  </a:lnTo>
                  <a:lnTo>
                    <a:pt x="5975" y="2959"/>
                  </a:lnTo>
                  <a:lnTo>
                    <a:pt x="5979" y="2924"/>
                  </a:lnTo>
                  <a:lnTo>
                    <a:pt x="5980" y="2885"/>
                  </a:lnTo>
                  <a:cubicBezTo>
                    <a:pt x="5981" y="2869"/>
                    <a:pt x="5993" y="2856"/>
                    <a:pt x="6009" y="2853"/>
                  </a:cubicBezTo>
                  <a:lnTo>
                    <a:pt x="6076" y="2844"/>
                  </a:lnTo>
                  <a:lnTo>
                    <a:pt x="6141" y="2831"/>
                  </a:lnTo>
                  <a:lnTo>
                    <a:pt x="6206" y="2815"/>
                  </a:lnTo>
                  <a:lnTo>
                    <a:pt x="6269" y="2795"/>
                  </a:lnTo>
                  <a:lnTo>
                    <a:pt x="6330" y="2773"/>
                  </a:lnTo>
                  <a:lnTo>
                    <a:pt x="6389" y="2747"/>
                  </a:lnTo>
                  <a:lnTo>
                    <a:pt x="6446" y="2718"/>
                  </a:lnTo>
                  <a:lnTo>
                    <a:pt x="6501" y="2686"/>
                  </a:lnTo>
                  <a:lnTo>
                    <a:pt x="6543" y="2659"/>
                  </a:lnTo>
                  <a:lnTo>
                    <a:pt x="6583" y="2630"/>
                  </a:lnTo>
                  <a:lnTo>
                    <a:pt x="6620" y="2600"/>
                  </a:lnTo>
                  <a:lnTo>
                    <a:pt x="6656" y="2569"/>
                  </a:lnTo>
                  <a:lnTo>
                    <a:pt x="6689" y="2536"/>
                  </a:lnTo>
                  <a:lnTo>
                    <a:pt x="6719" y="2503"/>
                  </a:lnTo>
                  <a:lnTo>
                    <a:pt x="6748" y="2469"/>
                  </a:lnTo>
                  <a:lnTo>
                    <a:pt x="6774" y="2434"/>
                  </a:lnTo>
                  <a:lnTo>
                    <a:pt x="6798" y="2398"/>
                  </a:lnTo>
                  <a:lnTo>
                    <a:pt x="6819" y="2361"/>
                  </a:lnTo>
                  <a:lnTo>
                    <a:pt x="6839" y="2324"/>
                  </a:lnTo>
                  <a:lnTo>
                    <a:pt x="6856" y="2286"/>
                  </a:lnTo>
                  <a:lnTo>
                    <a:pt x="6870" y="2248"/>
                  </a:lnTo>
                  <a:lnTo>
                    <a:pt x="6882" y="2208"/>
                  </a:lnTo>
                  <a:lnTo>
                    <a:pt x="6892" y="2169"/>
                  </a:lnTo>
                  <a:lnTo>
                    <a:pt x="6900" y="2130"/>
                  </a:lnTo>
                  <a:lnTo>
                    <a:pt x="6905" y="2090"/>
                  </a:lnTo>
                  <a:lnTo>
                    <a:pt x="6908" y="2050"/>
                  </a:lnTo>
                  <a:lnTo>
                    <a:pt x="6909" y="2010"/>
                  </a:lnTo>
                  <a:lnTo>
                    <a:pt x="6907" y="1970"/>
                  </a:lnTo>
                  <a:lnTo>
                    <a:pt x="6903" y="1930"/>
                  </a:lnTo>
                  <a:lnTo>
                    <a:pt x="6896" y="1889"/>
                  </a:lnTo>
                  <a:lnTo>
                    <a:pt x="6888" y="1850"/>
                  </a:lnTo>
                  <a:lnTo>
                    <a:pt x="6876" y="1810"/>
                  </a:lnTo>
                  <a:lnTo>
                    <a:pt x="6862" y="1771"/>
                  </a:lnTo>
                  <a:lnTo>
                    <a:pt x="6846" y="1732"/>
                  </a:lnTo>
                  <a:lnTo>
                    <a:pt x="6827" y="1694"/>
                  </a:lnTo>
                  <a:lnTo>
                    <a:pt x="6806" y="1656"/>
                  </a:lnTo>
                  <a:lnTo>
                    <a:pt x="6782" y="1619"/>
                  </a:lnTo>
                  <a:lnTo>
                    <a:pt x="6756" y="1582"/>
                  </a:lnTo>
                  <a:lnTo>
                    <a:pt x="6726" y="1546"/>
                  </a:lnTo>
                  <a:lnTo>
                    <a:pt x="6694" y="1509"/>
                  </a:lnTo>
                  <a:cubicBezTo>
                    <a:pt x="6685" y="1499"/>
                    <a:pt x="6683" y="1485"/>
                    <a:pt x="6688" y="1473"/>
                  </a:cubicBezTo>
                  <a:lnTo>
                    <a:pt x="6709" y="1431"/>
                  </a:lnTo>
                  <a:lnTo>
                    <a:pt x="6726" y="1387"/>
                  </a:lnTo>
                  <a:lnTo>
                    <a:pt x="6735" y="1354"/>
                  </a:lnTo>
                  <a:lnTo>
                    <a:pt x="6743" y="1322"/>
                  </a:lnTo>
                  <a:lnTo>
                    <a:pt x="6749" y="1289"/>
                  </a:lnTo>
                  <a:lnTo>
                    <a:pt x="6753" y="1257"/>
                  </a:lnTo>
                  <a:lnTo>
                    <a:pt x="6754" y="1225"/>
                  </a:lnTo>
                  <a:lnTo>
                    <a:pt x="6754" y="1193"/>
                  </a:lnTo>
                  <a:lnTo>
                    <a:pt x="6751" y="1161"/>
                  </a:lnTo>
                  <a:lnTo>
                    <a:pt x="6747" y="1129"/>
                  </a:lnTo>
                  <a:lnTo>
                    <a:pt x="6741" y="1098"/>
                  </a:lnTo>
                  <a:lnTo>
                    <a:pt x="6733" y="1067"/>
                  </a:lnTo>
                  <a:lnTo>
                    <a:pt x="6724" y="1037"/>
                  </a:lnTo>
                  <a:lnTo>
                    <a:pt x="6712" y="1007"/>
                  </a:lnTo>
                  <a:lnTo>
                    <a:pt x="6699" y="977"/>
                  </a:lnTo>
                  <a:lnTo>
                    <a:pt x="6684" y="948"/>
                  </a:lnTo>
                  <a:lnTo>
                    <a:pt x="6667" y="920"/>
                  </a:lnTo>
                  <a:lnTo>
                    <a:pt x="6648" y="892"/>
                  </a:lnTo>
                  <a:lnTo>
                    <a:pt x="6628" y="865"/>
                  </a:lnTo>
                  <a:lnTo>
                    <a:pt x="6607" y="839"/>
                  </a:lnTo>
                  <a:lnTo>
                    <a:pt x="6583" y="814"/>
                  </a:lnTo>
                  <a:lnTo>
                    <a:pt x="6558" y="789"/>
                  </a:lnTo>
                  <a:lnTo>
                    <a:pt x="6532" y="765"/>
                  </a:lnTo>
                  <a:lnTo>
                    <a:pt x="6505" y="743"/>
                  </a:lnTo>
                  <a:lnTo>
                    <a:pt x="6445" y="701"/>
                  </a:lnTo>
                  <a:lnTo>
                    <a:pt x="6380" y="663"/>
                  </a:lnTo>
                  <a:lnTo>
                    <a:pt x="6309" y="630"/>
                  </a:lnTo>
                  <a:lnTo>
                    <a:pt x="6271" y="616"/>
                  </a:lnTo>
                  <a:lnTo>
                    <a:pt x="6233" y="603"/>
                  </a:lnTo>
                  <a:lnTo>
                    <a:pt x="6194" y="592"/>
                  </a:lnTo>
                  <a:lnTo>
                    <a:pt x="6152" y="582"/>
                  </a:lnTo>
                  <a:cubicBezTo>
                    <a:pt x="6140" y="579"/>
                    <a:pt x="6131" y="570"/>
                    <a:pt x="6127" y="558"/>
                  </a:cubicBezTo>
                  <a:lnTo>
                    <a:pt x="6114" y="508"/>
                  </a:lnTo>
                  <a:lnTo>
                    <a:pt x="6095" y="460"/>
                  </a:lnTo>
                  <a:lnTo>
                    <a:pt x="6071" y="413"/>
                  </a:lnTo>
                  <a:lnTo>
                    <a:pt x="6042" y="368"/>
                  </a:lnTo>
                  <a:lnTo>
                    <a:pt x="6008" y="325"/>
                  </a:lnTo>
                  <a:lnTo>
                    <a:pt x="5970" y="284"/>
                  </a:lnTo>
                  <a:lnTo>
                    <a:pt x="5927" y="246"/>
                  </a:lnTo>
                  <a:lnTo>
                    <a:pt x="5880" y="211"/>
                  </a:lnTo>
                  <a:lnTo>
                    <a:pt x="5820" y="174"/>
                  </a:lnTo>
                  <a:lnTo>
                    <a:pt x="5756" y="142"/>
                  </a:lnTo>
                  <a:lnTo>
                    <a:pt x="5690" y="116"/>
                  </a:lnTo>
                  <a:lnTo>
                    <a:pt x="5621" y="95"/>
                  </a:lnTo>
                  <a:lnTo>
                    <a:pt x="5551" y="81"/>
                  </a:lnTo>
                  <a:lnTo>
                    <a:pt x="5479" y="71"/>
                  </a:lnTo>
                  <a:lnTo>
                    <a:pt x="5407" y="68"/>
                  </a:lnTo>
                  <a:lnTo>
                    <a:pt x="5336" y="70"/>
                  </a:lnTo>
                  <a:lnTo>
                    <a:pt x="5265" y="77"/>
                  </a:lnTo>
                  <a:lnTo>
                    <a:pt x="5194" y="90"/>
                  </a:lnTo>
                  <a:lnTo>
                    <a:pt x="5126" y="108"/>
                  </a:lnTo>
                  <a:lnTo>
                    <a:pt x="5060" y="132"/>
                  </a:lnTo>
                  <a:lnTo>
                    <a:pt x="4996" y="161"/>
                  </a:lnTo>
                  <a:lnTo>
                    <a:pt x="4936" y="195"/>
                  </a:lnTo>
                  <a:lnTo>
                    <a:pt x="4880" y="234"/>
                  </a:lnTo>
                  <a:lnTo>
                    <a:pt x="4826" y="281"/>
                  </a:lnTo>
                  <a:cubicBezTo>
                    <a:pt x="4813" y="292"/>
                    <a:pt x="4793" y="291"/>
                    <a:pt x="4781" y="279"/>
                  </a:cubicBezTo>
                  <a:lnTo>
                    <a:pt x="4757" y="255"/>
                  </a:lnTo>
                  <a:lnTo>
                    <a:pt x="4731" y="233"/>
                  </a:lnTo>
                  <a:lnTo>
                    <a:pt x="4705" y="211"/>
                  </a:lnTo>
                  <a:lnTo>
                    <a:pt x="4677" y="191"/>
                  </a:lnTo>
                  <a:lnTo>
                    <a:pt x="4646" y="172"/>
                  </a:lnTo>
                  <a:lnTo>
                    <a:pt x="4615" y="155"/>
                  </a:lnTo>
                  <a:lnTo>
                    <a:pt x="4583" y="139"/>
                  </a:lnTo>
                  <a:lnTo>
                    <a:pt x="4550" y="124"/>
                  </a:lnTo>
                  <a:lnTo>
                    <a:pt x="4487" y="102"/>
                  </a:lnTo>
                  <a:lnTo>
                    <a:pt x="4423" y="85"/>
                  </a:lnTo>
                  <a:lnTo>
                    <a:pt x="4358" y="74"/>
                  </a:lnTo>
                  <a:lnTo>
                    <a:pt x="4293" y="68"/>
                  </a:lnTo>
                  <a:lnTo>
                    <a:pt x="4228" y="67"/>
                  </a:lnTo>
                  <a:lnTo>
                    <a:pt x="4164" y="71"/>
                  </a:lnTo>
                  <a:lnTo>
                    <a:pt x="4100" y="80"/>
                  </a:lnTo>
                  <a:lnTo>
                    <a:pt x="4039" y="94"/>
                  </a:lnTo>
                  <a:lnTo>
                    <a:pt x="3979" y="113"/>
                  </a:lnTo>
                  <a:lnTo>
                    <a:pt x="3922" y="136"/>
                  </a:lnTo>
                  <a:lnTo>
                    <a:pt x="3867" y="164"/>
                  </a:lnTo>
                  <a:lnTo>
                    <a:pt x="3816" y="195"/>
                  </a:lnTo>
                  <a:lnTo>
                    <a:pt x="3769" y="231"/>
                  </a:lnTo>
                  <a:lnTo>
                    <a:pt x="3726" y="271"/>
                  </a:lnTo>
                  <a:lnTo>
                    <a:pt x="3688" y="315"/>
                  </a:lnTo>
                  <a:lnTo>
                    <a:pt x="3653" y="365"/>
                  </a:lnTo>
                  <a:cubicBezTo>
                    <a:pt x="3648" y="372"/>
                    <a:pt x="3640" y="377"/>
                    <a:pt x="3631" y="379"/>
                  </a:cubicBezTo>
                  <a:cubicBezTo>
                    <a:pt x="3622" y="380"/>
                    <a:pt x="3613" y="378"/>
                    <a:pt x="3606" y="372"/>
                  </a:cubicBezTo>
                  <a:lnTo>
                    <a:pt x="3562" y="340"/>
                  </a:lnTo>
                  <a:lnTo>
                    <a:pt x="3516" y="310"/>
                  </a:lnTo>
                  <a:lnTo>
                    <a:pt x="3467" y="283"/>
                  </a:lnTo>
                  <a:lnTo>
                    <a:pt x="3416" y="259"/>
                  </a:lnTo>
                  <a:lnTo>
                    <a:pt x="3377" y="244"/>
                  </a:lnTo>
                  <a:lnTo>
                    <a:pt x="3339" y="230"/>
                  </a:lnTo>
                  <a:lnTo>
                    <a:pt x="3300" y="218"/>
                  </a:lnTo>
                  <a:lnTo>
                    <a:pt x="3261" y="208"/>
                  </a:lnTo>
                  <a:lnTo>
                    <a:pt x="3222" y="199"/>
                  </a:lnTo>
                  <a:lnTo>
                    <a:pt x="3182" y="192"/>
                  </a:lnTo>
                  <a:lnTo>
                    <a:pt x="3142" y="187"/>
                  </a:lnTo>
                  <a:lnTo>
                    <a:pt x="3102" y="183"/>
                  </a:lnTo>
                  <a:lnTo>
                    <a:pt x="3062" y="181"/>
                  </a:lnTo>
                  <a:lnTo>
                    <a:pt x="3022" y="181"/>
                  </a:lnTo>
                  <a:lnTo>
                    <a:pt x="2982" y="182"/>
                  </a:lnTo>
                  <a:lnTo>
                    <a:pt x="2942" y="184"/>
                  </a:lnTo>
                  <a:lnTo>
                    <a:pt x="2903" y="188"/>
                  </a:lnTo>
                  <a:lnTo>
                    <a:pt x="2864" y="194"/>
                  </a:lnTo>
                  <a:lnTo>
                    <a:pt x="2826" y="201"/>
                  </a:lnTo>
                  <a:lnTo>
                    <a:pt x="2788" y="210"/>
                  </a:lnTo>
                  <a:lnTo>
                    <a:pt x="2750" y="220"/>
                  </a:lnTo>
                  <a:lnTo>
                    <a:pt x="2714" y="231"/>
                  </a:lnTo>
                  <a:lnTo>
                    <a:pt x="2642" y="258"/>
                  </a:lnTo>
                  <a:lnTo>
                    <a:pt x="2574" y="291"/>
                  </a:lnTo>
                  <a:lnTo>
                    <a:pt x="2510" y="329"/>
                  </a:lnTo>
                  <a:lnTo>
                    <a:pt x="2451" y="372"/>
                  </a:lnTo>
                  <a:lnTo>
                    <a:pt x="2396" y="421"/>
                  </a:lnTo>
                  <a:lnTo>
                    <a:pt x="2371" y="447"/>
                  </a:lnTo>
                  <a:lnTo>
                    <a:pt x="2347" y="474"/>
                  </a:lnTo>
                  <a:lnTo>
                    <a:pt x="2325" y="502"/>
                  </a:lnTo>
                  <a:lnTo>
                    <a:pt x="2304" y="533"/>
                  </a:lnTo>
                  <a:cubicBezTo>
                    <a:pt x="2295" y="546"/>
                    <a:pt x="2278" y="551"/>
                    <a:pt x="2263" y="544"/>
                  </a:cubicBezTo>
                  <a:lnTo>
                    <a:pt x="2186" y="511"/>
                  </a:lnTo>
                  <a:lnTo>
                    <a:pt x="2105" y="483"/>
                  </a:lnTo>
                  <a:lnTo>
                    <a:pt x="2023" y="461"/>
                  </a:lnTo>
                  <a:lnTo>
                    <a:pt x="1938" y="444"/>
                  </a:lnTo>
                  <a:lnTo>
                    <a:pt x="1852" y="433"/>
                  </a:lnTo>
                  <a:lnTo>
                    <a:pt x="1765" y="428"/>
                  </a:lnTo>
                  <a:lnTo>
                    <a:pt x="1721" y="427"/>
                  </a:lnTo>
                  <a:lnTo>
                    <a:pt x="1677" y="428"/>
                  </a:lnTo>
                  <a:lnTo>
                    <a:pt x="1634" y="431"/>
                  </a:lnTo>
                  <a:lnTo>
                    <a:pt x="1590" y="435"/>
                  </a:lnTo>
                  <a:lnTo>
                    <a:pt x="1536" y="442"/>
                  </a:lnTo>
                  <a:lnTo>
                    <a:pt x="1484" y="451"/>
                  </a:lnTo>
                  <a:lnTo>
                    <a:pt x="1433" y="462"/>
                  </a:lnTo>
                  <a:lnTo>
                    <a:pt x="1383" y="475"/>
                  </a:lnTo>
                  <a:lnTo>
                    <a:pt x="1334" y="490"/>
                  </a:lnTo>
                  <a:lnTo>
                    <a:pt x="1287" y="507"/>
                  </a:lnTo>
                  <a:lnTo>
                    <a:pt x="1241" y="525"/>
                  </a:lnTo>
                  <a:lnTo>
                    <a:pt x="1196" y="545"/>
                  </a:lnTo>
                  <a:lnTo>
                    <a:pt x="1153" y="567"/>
                  </a:lnTo>
                  <a:lnTo>
                    <a:pt x="1111" y="590"/>
                  </a:lnTo>
                  <a:lnTo>
                    <a:pt x="1071" y="615"/>
                  </a:lnTo>
                  <a:lnTo>
                    <a:pt x="1033" y="642"/>
                  </a:lnTo>
                  <a:lnTo>
                    <a:pt x="996" y="670"/>
                  </a:lnTo>
                  <a:lnTo>
                    <a:pt x="961" y="699"/>
                  </a:lnTo>
                  <a:lnTo>
                    <a:pt x="928" y="729"/>
                  </a:lnTo>
                  <a:lnTo>
                    <a:pt x="897" y="760"/>
                  </a:lnTo>
                  <a:lnTo>
                    <a:pt x="868" y="793"/>
                  </a:lnTo>
                  <a:lnTo>
                    <a:pt x="841" y="827"/>
                  </a:lnTo>
                  <a:lnTo>
                    <a:pt x="815" y="861"/>
                  </a:lnTo>
                  <a:lnTo>
                    <a:pt x="792" y="897"/>
                  </a:lnTo>
                  <a:lnTo>
                    <a:pt x="771" y="934"/>
                  </a:lnTo>
                  <a:lnTo>
                    <a:pt x="752" y="971"/>
                  </a:lnTo>
                  <a:lnTo>
                    <a:pt x="736" y="1009"/>
                  </a:lnTo>
                  <a:lnTo>
                    <a:pt x="721" y="1048"/>
                  </a:lnTo>
                  <a:lnTo>
                    <a:pt x="709" y="1087"/>
                  </a:lnTo>
                  <a:lnTo>
                    <a:pt x="700" y="1127"/>
                  </a:lnTo>
                  <a:lnTo>
                    <a:pt x="693" y="1168"/>
                  </a:lnTo>
                  <a:lnTo>
                    <a:pt x="688" y="1209"/>
                  </a:lnTo>
                  <a:lnTo>
                    <a:pt x="686" y="1250"/>
                  </a:lnTo>
                  <a:lnTo>
                    <a:pt x="686" y="1292"/>
                  </a:lnTo>
                  <a:lnTo>
                    <a:pt x="689" y="1335"/>
                  </a:lnTo>
                  <a:lnTo>
                    <a:pt x="695" y="1379"/>
                  </a:lnTo>
                  <a:cubicBezTo>
                    <a:pt x="696" y="1386"/>
                    <a:pt x="695" y="1392"/>
                    <a:pt x="692" y="1398"/>
                  </a:cubicBezTo>
                  <a:lnTo>
                    <a:pt x="686" y="14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0" name="Freeform 123"/>
            <p:cNvSpPr>
              <a:spLocks noEditPoints="1"/>
            </p:cNvSpPr>
            <p:nvPr/>
          </p:nvSpPr>
          <p:spPr bwMode="auto">
            <a:xfrm>
              <a:off x="7284" y="4903"/>
              <a:ext cx="42" cy="38"/>
            </a:xfrm>
            <a:custGeom>
              <a:avLst/>
              <a:gdLst>
                <a:gd name="T0" fmla="*/ 584 w 589"/>
                <a:gd name="T1" fmla="*/ 347 h 589"/>
                <a:gd name="T2" fmla="*/ 563 w 589"/>
                <a:gd name="T3" fmla="*/ 415 h 589"/>
                <a:gd name="T4" fmla="*/ 508 w 589"/>
                <a:gd name="T5" fmla="*/ 498 h 589"/>
                <a:gd name="T6" fmla="*/ 454 w 589"/>
                <a:gd name="T7" fmla="*/ 542 h 589"/>
                <a:gd name="T8" fmla="*/ 361 w 589"/>
                <a:gd name="T9" fmla="*/ 582 h 589"/>
                <a:gd name="T10" fmla="*/ 288 w 589"/>
                <a:gd name="T11" fmla="*/ 589 h 589"/>
                <a:gd name="T12" fmla="*/ 186 w 589"/>
                <a:gd name="T13" fmla="*/ 568 h 589"/>
                <a:gd name="T14" fmla="*/ 125 w 589"/>
                <a:gd name="T15" fmla="*/ 535 h 589"/>
                <a:gd name="T16" fmla="*/ 55 w 589"/>
                <a:gd name="T17" fmla="*/ 464 h 589"/>
                <a:gd name="T18" fmla="*/ 21 w 589"/>
                <a:gd name="T19" fmla="*/ 403 h 589"/>
                <a:gd name="T20" fmla="*/ 1 w 589"/>
                <a:gd name="T21" fmla="*/ 301 h 589"/>
                <a:gd name="T22" fmla="*/ 8 w 589"/>
                <a:gd name="T23" fmla="*/ 228 h 589"/>
                <a:gd name="T24" fmla="*/ 47 w 589"/>
                <a:gd name="T25" fmla="*/ 136 h 589"/>
                <a:gd name="T26" fmla="*/ 92 w 589"/>
                <a:gd name="T27" fmla="*/ 82 h 589"/>
                <a:gd name="T28" fmla="*/ 174 w 589"/>
                <a:gd name="T29" fmla="*/ 26 h 589"/>
                <a:gd name="T30" fmla="*/ 242 w 589"/>
                <a:gd name="T31" fmla="*/ 5 h 589"/>
                <a:gd name="T32" fmla="*/ 347 w 589"/>
                <a:gd name="T33" fmla="*/ 5 h 589"/>
                <a:gd name="T34" fmla="*/ 415 w 589"/>
                <a:gd name="T35" fmla="*/ 26 h 589"/>
                <a:gd name="T36" fmla="*/ 498 w 589"/>
                <a:gd name="T37" fmla="*/ 82 h 589"/>
                <a:gd name="T38" fmla="*/ 542 w 589"/>
                <a:gd name="T39" fmla="*/ 136 h 589"/>
                <a:gd name="T40" fmla="*/ 582 w 589"/>
                <a:gd name="T41" fmla="*/ 228 h 589"/>
                <a:gd name="T42" fmla="*/ 452 w 589"/>
                <a:gd name="T43" fmla="*/ 255 h 589"/>
                <a:gd name="T44" fmla="*/ 446 w 589"/>
                <a:gd name="T45" fmla="*/ 238 h 589"/>
                <a:gd name="T46" fmla="*/ 404 w 589"/>
                <a:gd name="T47" fmla="*/ 175 h 589"/>
                <a:gd name="T48" fmla="*/ 390 w 589"/>
                <a:gd name="T49" fmla="*/ 164 h 589"/>
                <a:gd name="T50" fmla="*/ 321 w 589"/>
                <a:gd name="T51" fmla="*/ 135 h 589"/>
                <a:gd name="T52" fmla="*/ 301 w 589"/>
                <a:gd name="T53" fmla="*/ 133 h 589"/>
                <a:gd name="T54" fmla="*/ 226 w 589"/>
                <a:gd name="T55" fmla="*/ 149 h 589"/>
                <a:gd name="T56" fmla="*/ 210 w 589"/>
                <a:gd name="T57" fmla="*/ 157 h 589"/>
                <a:gd name="T58" fmla="*/ 157 w 589"/>
                <a:gd name="T59" fmla="*/ 210 h 589"/>
                <a:gd name="T60" fmla="*/ 149 w 589"/>
                <a:gd name="T61" fmla="*/ 226 h 589"/>
                <a:gd name="T62" fmla="*/ 133 w 589"/>
                <a:gd name="T63" fmla="*/ 301 h 589"/>
                <a:gd name="T64" fmla="*/ 135 w 589"/>
                <a:gd name="T65" fmla="*/ 320 h 589"/>
                <a:gd name="T66" fmla="*/ 164 w 589"/>
                <a:gd name="T67" fmla="*/ 390 h 589"/>
                <a:gd name="T68" fmla="*/ 176 w 589"/>
                <a:gd name="T69" fmla="*/ 404 h 589"/>
                <a:gd name="T70" fmla="*/ 238 w 589"/>
                <a:gd name="T71" fmla="*/ 446 h 589"/>
                <a:gd name="T72" fmla="*/ 255 w 589"/>
                <a:gd name="T73" fmla="*/ 452 h 589"/>
                <a:gd name="T74" fmla="*/ 334 w 589"/>
                <a:gd name="T75" fmla="*/ 452 h 589"/>
                <a:gd name="T76" fmla="*/ 352 w 589"/>
                <a:gd name="T77" fmla="*/ 446 h 589"/>
                <a:gd name="T78" fmla="*/ 414 w 589"/>
                <a:gd name="T79" fmla="*/ 404 h 589"/>
                <a:gd name="T80" fmla="*/ 425 w 589"/>
                <a:gd name="T81" fmla="*/ 390 h 589"/>
                <a:gd name="T82" fmla="*/ 454 w 589"/>
                <a:gd name="T83" fmla="*/ 320 h 589"/>
                <a:gd name="T84" fmla="*/ 456 w 589"/>
                <a:gd name="T85" fmla="*/ 30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89">
                  <a:moveTo>
                    <a:pt x="589" y="288"/>
                  </a:moveTo>
                  <a:cubicBezTo>
                    <a:pt x="589" y="292"/>
                    <a:pt x="589" y="297"/>
                    <a:pt x="589" y="301"/>
                  </a:cubicBezTo>
                  <a:lnTo>
                    <a:pt x="584" y="347"/>
                  </a:lnTo>
                  <a:cubicBezTo>
                    <a:pt x="584" y="352"/>
                    <a:pt x="583" y="356"/>
                    <a:pt x="582" y="360"/>
                  </a:cubicBezTo>
                  <a:lnTo>
                    <a:pt x="568" y="403"/>
                  </a:lnTo>
                  <a:cubicBezTo>
                    <a:pt x="567" y="408"/>
                    <a:pt x="565" y="412"/>
                    <a:pt x="563" y="415"/>
                  </a:cubicBezTo>
                  <a:lnTo>
                    <a:pt x="542" y="454"/>
                  </a:lnTo>
                  <a:cubicBezTo>
                    <a:pt x="540" y="457"/>
                    <a:pt x="538" y="461"/>
                    <a:pt x="535" y="464"/>
                  </a:cubicBezTo>
                  <a:lnTo>
                    <a:pt x="508" y="498"/>
                  </a:lnTo>
                  <a:cubicBezTo>
                    <a:pt x="505" y="502"/>
                    <a:pt x="502" y="505"/>
                    <a:pt x="498" y="508"/>
                  </a:cubicBezTo>
                  <a:lnTo>
                    <a:pt x="464" y="535"/>
                  </a:lnTo>
                  <a:cubicBezTo>
                    <a:pt x="461" y="538"/>
                    <a:pt x="457" y="540"/>
                    <a:pt x="454" y="542"/>
                  </a:cubicBezTo>
                  <a:lnTo>
                    <a:pt x="415" y="563"/>
                  </a:lnTo>
                  <a:cubicBezTo>
                    <a:pt x="412" y="565"/>
                    <a:pt x="408" y="567"/>
                    <a:pt x="404" y="568"/>
                  </a:cubicBezTo>
                  <a:lnTo>
                    <a:pt x="361" y="582"/>
                  </a:lnTo>
                  <a:cubicBezTo>
                    <a:pt x="357" y="583"/>
                    <a:pt x="352" y="584"/>
                    <a:pt x="347" y="584"/>
                  </a:cubicBezTo>
                  <a:lnTo>
                    <a:pt x="301" y="589"/>
                  </a:lnTo>
                  <a:cubicBezTo>
                    <a:pt x="297" y="589"/>
                    <a:pt x="293" y="589"/>
                    <a:pt x="288" y="589"/>
                  </a:cubicBezTo>
                  <a:lnTo>
                    <a:pt x="242" y="584"/>
                  </a:lnTo>
                  <a:cubicBezTo>
                    <a:pt x="238" y="584"/>
                    <a:pt x="233" y="583"/>
                    <a:pt x="229" y="582"/>
                  </a:cubicBezTo>
                  <a:lnTo>
                    <a:pt x="186" y="568"/>
                  </a:lnTo>
                  <a:cubicBezTo>
                    <a:pt x="182" y="567"/>
                    <a:pt x="178" y="565"/>
                    <a:pt x="174" y="563"/>
                  </a:cubicBezTo>
                  <a:lnTo>
                    <a:pt x="136" y="542"/>
                  </a:lnTo>
                  <a:cubicBezTo>
                    <a:pt x="132" y="540"/>
                    <a:pt x="128" y="538"/>
                    <a:pt x="125" y="535"/>
                  </a:cubicBezTo>
                  <a:lnTo>
                    <a:pt x="92" y="507"/>
                  </a:lnTo>
                  <a:cubicBezTo>
                    <a:pt x="88" y="505"/>
                    <a:pt x="85" y="502"/>
                    <a:pt x="83" y="498"/>
                  </a:cubicBezTo>
                  <a:lnTo>
                    <a:pt x="55" y="464"/>
                  </a:lnTo>
                  <a:cubicBezTo>
                    <a:pt x="52" y="461"/>
                    <a:pt x="49" y="458"/>
                    <a:pt x="47" y="454"/>
                  </a:cubicBezTo>
                  <a:lnTo>
                    <a:pt x="26" y="415"/>
                  </a:lnTo>
                  <a:cubicBezTo>
                    <a:pt x="24" y="412"/>
                    <a:pt x="23" y="408"/>
                    <a:pt x="21" y="403"/>
                  </a:cubicBezTo>
                  <a:lnTo>
                    <a:pt x="8" y="360"/>
                  </a:lnTo>
                  <a:cubicBezTo>
                    <a:pt x="6" y="356"/>
                    <a:pt x="6" y="352"/>
                    <a:pt x="5" y="347"/>
                  </a:cubicBezTo>
                  <a:lnTo>
                    <a:pt x="1" y="301"/>
                  </a:lnTo>
                  <a:cubicBezTo>
                    <a:pt x="0" y="297"/>
                    <a:pt x="0" y="292"/>
                    <a:pt x="1" y="288"/>
                  </a:cubicBezTo>
                  <a:lnTo>
                    <a:pt x="5" y="242"/>
                  </a:lnTo>
                  <a:cubicBezTo>
                    <a:pt x="6" y="237"/>
                    <a:pt x="7" y="233"/>
                    <a:pt x="8" y="228"/>
                  </a:cubicBezTo>
                  <a:lnTo>
                    <a:pt x="21" y="186"/>
                  </a:lnTo>
                  <a:cubicBezTo>
                    <a:pt x="23" y="182"/>
                    <a:pt x="24" y="178"/>
                    <a:pt x="26" y="174"/>
                  </a:cubicBezTo>
                  <a:lnTo>
                    <a:pt x="47" y="136"/>
                  </a:lnTo>
                  <a:cubicBezTo>
                    <a:pt x="49" y="132"/>
                    <a:pt x="52" y="128"/>
                    <a:pt x="55" y="125"/>
                  </a:cubicBezTo>
                  <a:lnTo>
                    <a:pt x="83" y="91"/>
                  </a:lnTo>
                  <a:cubicBezTo>
                    <a:pt x="85" y="88"/>
                    <a:pt x="88" y="85"/>
                    <a:pt x="92" y="82"/>
                  </a:cubicBezTo>
                  <a:lnTo>
                    <a:pt x="125" y="54"/>
                  </a:lnTo>
                  <a:cubicBezTo>
                    <a:pt x="128" y="52"/>
                    <a:pt x="132" y="49"/>
                    <a:pt x="136" y="47"/>
                  </a:cubicBezTo>
                  <a:lnTo>
                    <a:pt x="174" y="26"/>
                  </a:lnTo>
                  <a:cubicBezTo>
                    <a:pt x="178" y="24"/>
                    <a:pt x="182" y="23"/>
                    <a:pt x="186" y="21"/>
                  </a:cubicBezTo>
                  <a:lnTo>
                    <a:pt x="229" y="8"/>
                  </a:lnTo>
                  <a:cubicBezTo>
                    <a:pt x="233" y="6"/>
                    <a:pt x="238" y="6"/>
                    <a:pt x="242" y="5"/>
                  </a:cubicBezTo>
                  <a:lnTo>
                    <a:pt x="288" y="1"/>
                  </a:lnTo>
                  <a:cubicBezTo>
                    <a:pt x="293" y="0"/>
                    <a:pt x="297" y="0"/>
                    <a:pt x="301" y="1"/>
                  </a:cubicBezTo>
                  <a:lnTo>
                    <a:pt x="347" y="5"/>
                  </a:lnTo>
                  <a:cubicBezTo>
                    <a:pt x="352" y="6"/>
                    <a:pt x="357" y="7"/>
                    <a:pt x="361" y="8"/>
                  </a:cubicBezTo>
                  <a:lnTo>
                    <a:pt x="404" y="21"/>
                  </a:lnTo>
                  <a:cubicBezTo>
                    <a:pt x="408" y="23"/>
                    <a:pt x="412" y="24"/>
                    <a:pt x="415" y="26"/>
                  </a:cubicBezTo>
                  <a:lnTo>
                    <a:pt x="454" y="47"/>
                  </a:lnTo>
                  <a:cubicBezTo>
                    <a:pt x="457" y="49"/>
                    <a:pt x="461" y="52"/>
                    <a:pt x="464" y="54"/>
                  </a:cubicBezTo>
                  <a:lnTo>
                    <a:pt x="498" y="82"/>
                  </a:lnTo>
                  <a:cubicBezTo>
                    <a:pt x="502" y="85"/>
                    <a:pt x="505" y="88"/>
                    <a:pt x="508" y="92"/>
                  </a:cubicBezTo>
                  <a:lnTo>
                    <a:pt x="535" y="126"/>
                  </a:lnTo>
                  <a:cubicBezTo>
                    <a:pt x="538" y="129"/>
                    <a:pt x="540" y="132"/>
                    <a:pt x="542" y="136"/>
                  </a:cubicBezTo>
                  <a:lnTo>
                    <a:pt x="563" y="174"/>
                  </a:lnTo>
                  <a:cubicBezTo>
                    <a:pt x="565" y="178"/>
                    <a:pt x="567" y="182"/>
                    <a:pt x="568" y="186"/>
                  </a:cubicBezTo>
                  <a:lnTo>
                    <a:pt x="582" y="228"/>
                  </a:lnTo>
                  <a:cubicBezTo>
                    <a:pt x="583" y="233"/>
                    <a:pt x="584" y="237"/>
                    <a:pt x="584" y="242"/>
                  </a:cubicBezTo>
                  <a:lnTo>
                    <a:pt x="589" y="288"/>
                  </a:lnTo>
                  <a:close/>
                  <a:moveTo>
                    <a:pt x="452" y="255"/>
                  </a:moveTo>
                  <a:lnTo>
                    <a:pt x="454" y="269"/>
                  </a:lnTo>
                  <a:lnTo>
                    <a:pt x="441" y="226"/>
                  </a:lnTo>
                  <a:lnTo>
                    <a:pt x="446" y="238"/>
                  </a:lnTo>
                  <a:lnTo>
                    <a:pt x="425" y="199"/>
                  </a:lnTo>
                  <a:lnTo>
                    <a:pt x="432" y="209"/>
                  </a:lnTo>
                  <a:lnTo>
                    <a:pt x="404" y="175"/>
                  </a:lnTo>
                  <a:lnTo>
                    <a:pt x="414" y="185"/>
                  </a:lnTo>
                  <a:lnTo>
                    <a:pt x="380" y="158"/>
                  </a:lnTo>
                  <a:lnTo>
                    <a:pt x="390" y="164"/>
                  </a:lnTo>
                  <a:lnTo>
                    <a:pt x="352" y="143"/>
                  </a:lnTo>
                  <a:lnTo>
                    <a:pt x="363" y="149"/>
                  </a:lnTo>
                  <a:lnTo>
                    <a:pt x="321" y="135"/>
                  </a:lnTo>
                  <a:lnTo>
                    <a:pt x="334" y="138"/>
                  </a:lnTo>
                  <a:lnTo>
                    <a:pt x="288" y="133"/>
                  </a:lnTo>
                  <a:lnTo>
                    <a:pt x="301" y="133"/>
                  </a:lnTo>
                  <a:lnTo>
                    <a:pt x="255" y="138"/>
                  </a:lnTo>
                  <a:lnTo>
                    <a:pt x="269" y="135"/>
                  </a:lnTo>
                  <a:lnTo>
                    <a:pt x="226" y="149"/>
                  </a:lnTo>
                  <a:lnTo>
                    <a:pt x="238" y="143"/>
                  </a:lnTo>
                  <a:lnTo>
                    <a:pt x="199" y="164"/>
                  </a:lnTo>
                  <a:lnTo>
                    <a:pt x="210" y="157"/>
                  </a:lnTo>
                  <a:lnTo>
                    <a:pt x="176" y="185"/>
                  </a:lnTo>
                  <a:lnTo>
                    <a:pt x="185" y="176"/>
                  </a:lnTo>
                  <a:lnTo>
                    <a:pt x="157" y="210"/>
                  </a:lnTo>
                  <a:lnTo>
                    <a:pt x="164" y="199"/>
                  </a:lnTo>
                  <a:lnTo>
                    <a:pt x="143" y="238"/>
                  </a:lnTo>
                  <a:lnTo>
                    <a:pt x="149" y="226"/>
                  </a:lnTo>
                  <a:lnTo>
                    <a:pt x="135" y="269"/>
                  </a:lnTo>
                  <a:lnTo>
                    <a:pt x="138" y="255"/>
                  </a:lnTo>
                  <a:lnTo>
                    <a:pt x="133" y="301"/>
                  </a:lnTo>
                  <a:lnTo>
                    <a:pt x="133" y="288"/>
                  </a:lnTo>
                  <a:lnTo>
                    <a:pt x="138" y="334"/>
                  </a:lnTo>
                  <a:lnTo>
                    <a:pt x="135" y="320"/>
                  </a:lnTo>
                  <a:lnTo>
                    <a:pt x="149" y="363"/>
                  </a:lnTo>
                  <a:lnTo>
                    <a:pt x="143" y="352"/>
                  </a:lnTo>
                  <a:lnTo>
                    <a:pt x="164" y="390"/>
                  </a:lnTo>
                  <a:lnTo>
                    <a:pt x="157" y="380"/>
                  </a:lnTo>
                  <a:lnTo>
                    <a:pt x="185" y="414"/>
                  </a:lnTo>
                  <a:lnTo>
                    <a:pt x="176" y="404"/>
                  </a:lnTo>
                  <a:lnTo>
                    <a:pt x="210" y="432"/>
                  </a:lnTo>
                  <a:lnTo>
                    <a:pt x="199" y="425"/>
                  </a:lnTo>
                  <a:lnTo>
                    <a:pt x="238" y="446"/>
                  </a:lnTo>
                  <a:lnTo>
                    <a:pt x="226" y="441"/>
                  </a:lnTo>
                  <a:lnTo>
                    <a:pt x="269" y="454"/>
                  </a:lnTo>
                  <a:lnTo>
                    <a:pt x="255" y="452"/>
                  </a:lnTo>
                  <a:lnTo>
                    <a:pt x="301" y="456"/>
                  </a:lnTo>
                  <a:lnTo>
                    <a:pt x="288" y="456"/>
                  </a:lnTo>
                  <a:lnTo>
                    <a:pt x="334" y="452"/>
                  </a:lnTo>
                  <a:lnTo>
                    <a:pt x="321" y="454"/>
                  </a:lnTo>
                  <a:lnTo>
                    <a:pt x="363" y="441"/>
                  </a:lnTo>
                  <a:lnTo>
                    <a:pt x="352" y="446"/>
                  </a:lnTo>
                  <a:lnTo>
                    <a:pt x="390" y="425"/>
                  </a:lnTo>
                  <a:lnTo>
                    <a:pt x="380" y="432"/>
                  </a:lnTo>
                  <a:lnTo>
                    <a:pt x="414" y="404"/>
                  </a:lnTo>
                  <a:lnTo>
                    <a:pt x="404" y="414"/>
                  </a:lnTo>
                  <a:lnTo>
                    <a:pt x="432" y="380"/>
                  </a:lnTo>
                  <a:lnTo>
                    <a:pt x="425" y="390"/>
                  </a:lnTo>
                  <a:lnTo>
                    <a:pt x="446" y="352"/>
                  </a:lnTo>
                  <a:lnTo>
                    <a:pt x="441" y="363"/>
                  </a:lnTo>
                  <a:lnTo>
                    <a:pt x="454" y="320"/>
                  </a:lnTo>
                  <a:lnTo>
                    <a:pt x="452" y="334"/>
                  </a:lnTo>
                  <a:lnTo>
                    <a:pt x="456" y="288"/>
                  </a:lnTo>
                  <a:lnTo>
                    <a:pt x="456" y="301"/>
                  </a:lnTo>
                  <a:lnTo>
                    <a:pt x="452" y="25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1" name="Freeform 124"/>
            <p:cNvSpPr>
              <a:spLocks noEditPoints="1"/>
            </p:cNvSpPr>
            <p:nvPr/>
          </p:nvSpPr>
          <p:spPr bwMode="auto">
            <a:xfrm>
              <a:off x="7426" y="4863"/>
              <a:ext cx="74" cy="68"/>
            </a:xfrm>
            <a:custGeom>
              <a:avLst/>
              <a:gdLst>
                <a:gd name="T0" fmla="*/ 73 w 74"/>
                <a:gd name="T1" fmla="*/ 41 h 68"/>
                <a:gd name="T2" fmla="*/ 69 w 74"/>
                <a:gd name="T3" fmla="*/ 50 h 68"/>
                <a:gd name="T4" fmla="*/ 63 w 74"/>
                <a:gd name="T5" fmla="*/ 58 h 68"/>
                <a:gd name="T6" fmla="*/ 55 w 74"/>
                <a:gd name="T7" fmla="*/ 64 h 68"/>
                <a:gd name="T8" fmla="*/ 45 w 74"/>
                <a:gd name="T9" fmla="*/ 67 h 68"/>
                <a:gd name="T10" fmla="*/ 33 w 74"/>
                <a:gd name="T11" fmla="*/ 68 h 68"/>
                <a:gd name="T12" fmla="*/ 23 w 74"/>
                <a:gd name="T13" fmla="*/ 66 h 68"/>
                <a:gd name="T14" fmla="*/ 14 w 74"/>
                <a:gd name="T15" fmla="*/ 61 h 68"/>
                <a:gd name="T16" fmla="*/ 7 w 74"/>
                <a:gd name="T17" fmla="*/ 53 h 68"/>
                <a:gd name="T18" fmla="*/ 2 w 74"/>
                <a:gd name="T19" fmla="*/ 45 h 68"/>
                <a:gd name="T20" fmla="*/ 0 w 74"/>
                <a:gd name="T21" fmla="*/ 35 h 68"/>
                <a:gd name="T22" fmla="*/ 2 w 74"/>
                <a:gd name="T23" fmla="*/ 25 h 68"/>
                <a:gd name="T24" fmla="*/ 6 w 74"/>
                <a:gd name="T25" fmla="*/ 16 h 68"/>
                <a:gd name="T26" fmla="*/ 13 w 74"/>
                <a:gd name="T27" fmla="*/ 8 h 68"/>
                <a:gd name="T28" fmla="*/ 22 w 74"/>
                <a:gd name="T29" fmla="*/ 3 h 68"/>
                <a:gd name="T30" fmla="*/ 33 w 74"/>
                <a:gd name="T31" fmla="*/ 1 h 68"/>
                <a:gd name="T32" fmla="*/ 44 w 74"/>
                <a:gd name="T33" fmla="*/ 1 h 68"/>
                <a:gd name="T34" fmla="*/ 54 w 74"/>
                <a:gd name="T35" fmla="*/ 4 h 68"/>
                <a:gd name="T36" fmla="*/ 63 w 74"/>
                <a:gd name="T37" fmla="*/ 10 h 68"/>
                <a:gd name="T38" fmla="*/ 69 w 74"/>
                <a:gd name="T39" fmla="*/ 18 h 68"/>
                <a:gd name="T40" fmla="*/ 73 w 74"/>
                <a:gd name="T41" fmla="*/ 27 h 68"/>
                <a:gd name="T42" fmla="*/ 64 w 74"/>
                <a:gd name="T43" fmla="*/ 32 h 68"/>
                <a:gd name="T44" fmla="*/ 62 w 74"/>
                <a:gd name="T45" fmla="*/ 25 h 68"/>
                <a:gd name="T46" fmla="*/ 58 w 74"/>
                <a:gd name="T47" fmla="*/ 18 h 68"/>
                <a:gd name="T48" fmla="*/ 52 w 74"/>
                <a:gd name="T49" fmla="*/ 14 h 68"/>
                <a:gd name="T50" fmla="*/ 45 w 74"/>
                <a:gd name="T51" fmla="*/ 10 h 68"/>
                <a:gd name="T52" fmla="*/ 37 w 74"/>
                <a:gd name="T53" fmla="*/ 9 h 68"/>
                <a:gd name="T54" fmla="*/ 29 w 74"/>
                <a:gd name="T55" fmla="*/ 10 h 68"/>
                <a:gd name="T56" fmla="*/ 22 w 74"/>
                <a:gd name="T57" fmla="*/ 13 h 68"/>
                <a:gd name="T58" fmla="*/ 16 w 74"/>
                <a:gd name="T59" fmla="*/ 18 h 68"/>
                <a:gd name="T60" fmla="*/ 12 w 74"/>
                <a:gd name="T61" fmla="*/ 24 h 68"/>
                <a:gd name="T62" fmla="*/ 10 w 74"/>
                <a:gd name="T63" fmla="*/ 32 h 68"/>
                <a:gd name="T64" fmla="*/ 10 w 74"/>
                <a:gd name="T65" fmla="*/ 39 h 68"/>
                <a:gd name="T66" fmla="*/ 13 w 74"/>
                <a:gd name="T67" fmla="*/ 46 h 68"/>
                <a:gd name="T68" fmla="*/ 17 w 74"/>
                <a:gd name="T69" fmla="*/ 52 h 68"/>
                <a:gd name="T70" fmla="*/ 24 w 74"/>
                <a:gd name="T71" fmla="*/ 56 h 68"/>
                <a:gd name="T72" fmla="*/ 31 w 74"/>
                <a:gd name="T73" fmla="*/ 59 h 68"/>
                <a:gd name="T74" fmla="*/ 39 w 74"/>
                <a:gd name="T75" fmla="*/ 59 h 68"/>
                <a:gd name="T76" fmla="*/ 47 w 74"/>
                <a:gd name="T77" fmla="*/ 58 h 68"/>
                <a:gd name="T78" fmla="*/ 54 w 74"/>
                <a:gd name="T79" fmla="*/ 54 h 68"/>
                <a:gd name="T80" fmla="*/ 59 w 74"/>
                <a:gd name="T81" fmla="*/ 49 h 68"/>
                <a:gd name="T82" fmla="*/ 63 w 74"/>
                <a:gd name="T83" fmla="*/ 42 h 68"/>
                <a:gd name="T84" fmla="*/ 64 w 74"/>
                <a:gd name="T8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68">
                  <a:moveTo>
                    <a:pt x="74" y="34"/>
                  </a:moveTo>
                  <a:lnTo>
                    <a:pt x="73" y="38"/>
                  </a:lnTo>
                  <a:lnTo>
                    <a:pt x="73" y="41"/>
                  </a:lnTo>
                  <a:lnTo>
                    <a:pt x="72" y="44"/>
                  </a:lnTo>
                  <a:lnTo>
                    <a:pt x="71" y="47"/>
                  </a:lnTo>
                  <a:lnTo>
                    <a:pt x="69" y="50"/>
                  </a:lnTo>
                  <a:lnTo>
                    <a:pt x="67" y="53"/>
                  </a:lnTo>
                  <a:lnTo>
                    <a:pt x="65" y="56"/>
                  </a:lnTo>
                  <a:lnTo>
                    <a:pt x="63" y="58"/>
                  </a:lnTo>
                  <a:lnTo>
                    <a:pt x="60" y="60"/>
                  </a:lnTo>
                  <a:lnTo>
                    <a:pt x="58" y="62"/>
                  </a:lnTo>
                  <a:lnTo>
                    <a:pt x="55" y="64"/>
                  </a:lnTo>
                  <a:lnTo>
                    <a:pt x="51" y="65"/>
                  </a:lnTo>
                  <a:lnTo>
                    <a:pt x="48" y="67"/>
                  </a:lnTo>
                  <a:lnTo>
                    <a:pt x="45" y="67"/>
                  </a:lnTo>
                  <a:lnTo>
                    <a:pt x="41" y="68"/>
                  </a:lnTo>
                  <a:lnTo>
                    <a:pt x="37" y="68"/>
                  </a:lnTo>
                  <a:lnTo>
                    <a:pt x="33" y="68"/>
                  </a:lnTo>
                  <a:lnTo>
                    <a:pt x="30" y="68"/>
                  </a:lnTo>
                  <a:lnTo>
                    <a:pt x="26" y="67"/>
                  </a:lnTo>
                  <a:lnTo>
                    <a:pt x="23" y="66"/>
                  </a:lnTo>
                  <a:lnTo>
                    <a:pt x="20" y="64"/>
                  </a:lnTo>
                  <a:lnTo>
                    <a:pt x="17" y="63"/>
                  </a:lnTo>
                  <a:lnTo>
                    <a:pt x="14" y="61"/>
                  </a:lnTo>
                  <a:lnTo>
                    <a:pt x="11" y="58"/>
                  </a:lnTo>
                  <a:lnTo>
                    <a:pt x="9" y="56"/>
                  </a:lnTo>
                  <a:lnTo>
                    <a:pt x="7" y="53"/>
                  </a:lnTo>
                  <a:lnTo>
                    <a:pt x="5" y="51"/>
                  </a:lnTo>
                  <a:lnTo>
                    <a:pt x="3" y="48"/>
                  </a:lnTo>
                  <a:lnTo>
                    <a:pt x="2" y="45"/>
                  </a:lnTo>
                  <a:lnTo>
                    <a:pt x="1" y="41"/>
                  </a:lnTo>
                  <a:lnTo>
                    <a:pt x="0" y="38"/>
                  </a:lnTo>
                  <a:lnTo>
                    <a:pt x="0" y="35"/>
                  </a:lnTo>
                  <a:lnTo>
                    <a:pt x="0" y="31"/>
                  </a:lnTo>
                  <a:lnTo>
                    <a:pt x="1" y="28"/>
                  </a:lnTo>
                  <a:lnTo>
                    <a:pt x="2" y="25"/>
                  </a:lnTo>
                  <a:lnTo>
                    <a:pt x="3" y="21"/>
                  </a:lnTo>
                  <a:lnTo>
                    <a:pt x="4" y="18"/>
                  </a:lnTo>
                  <a:lnTo>
                    <a:pt x="6" y="16"/>
                  </a:lnTo>
                  <a:lnTo>
                    <a:pt x="8" y="13"/>
                  </a:lnTo>
                  <a:lnTo>
                    <a:pt x="11" y="11"/>
                  </a:lnTo>
                  <a:lnTo>
                    <a:pt x="13" y="8"/>
                  </a:lnTo>
                  <a:lnTo>
                    <a:pt x="16" y="6"/>
                  </a:lnTo>
                  <a:lnTo>
                    <a:pt x="19" y="5"/>
                  </a:lnTo>
                  <a:lnTo>
                    <a:pt x="22" y="3"/>
                  </a:lnTo>
                  <a:lnTo>
                    <a:pt x="26" y="2"/>
                  </a:lnTo>
                  <a:lnTo>
                    <a:pt x="29" y="1"/>
                  </a:lnTo>
                  <a:lnTo>
                    <a:pt x="33" y="1"/>
                  </a:lnTo>
                  <a:lnTo>
                    <a:pt x="37" y="0"/>
                  </a:lnTo>
                  <a:lnTo>
                    <a:pt x="40" y="1"/>
                  </a:lnTo>
                  <a:lnTo>
                    <a:pt x="44" y="1"/>
                  </a:lnTo>
                  <a:lnTo>
                    <a:pt x="48" y="2"/>
                  </a:lnTo>
                  <a:lnTo>
                    <a:pt x="51" y="3"/>
                  </a:lnTo>
                  <a:lnTo>
                    <a:pt x="54" y="4"/>
                  </a:lnTo>
                  <a:lnTo>
                    <a:pt x="57" y="6"/>
                  </a:lnTo>
                  <a:lnTo>
                    <a:pt x="60" y="8"/>
                  </a:lnTo>
                  <a:lnTo>
                    <a:pt x="63" y="10"/>
                  </a:lnTo>
                  <a:lnTo>
                    <a:pt x="65" y="13"/>
                  </a:lnTo>
                  <a:lnTo>
                    <a:pt x="67" y="15"/>
                  </a:lnTo>
                  <a:lnTo>
                    <a:pt x="69" y="18"/>
                  </a:lnTo>
                  <a:lnTo>
                    <a:pt x="71" y="21"/>
                  </a:lnTo>
                  <a:lnTo>
                    <a:pt x="72" y="24"/>
                  </a:lnTo>
                  <a:lnTo>
                    <a:pt x="73" y="27"/>
                  </a:lnTo>
                  <a:lnTo>
                    <a:pt x="73" y="31"/>
                  </a:lnTo>
                  <a:lnTo>
                    <a:pt x="74" y="34"/>
                  </a:lnTo>
                  <a:close/>
                  <a:moveTo>
                    <a:pt x="64" y="32"/>
                  </a:moveTo>
                  <a:lnTo>
                    <a:pt x="64" y="29"/>
                  </a:lnTo>
                  <a:lnTo>
                    <a:pt x="63" y="27"/>
                  </a:lnTo>
                  <a:lnTo>
                    <a:pt x="62" y="25"/>
                  </a:lnTo>
                  <a:lnTo>
                    <a:pt x="61" y="23"/>
                  </a:lnTo>
                  <a:lnTo>
                    <a:pt x="60" y="20"/>
                  </a:lnTo>
                  <a:lnTo>
                    <a:pt x="58" y="18"/>
                  </a:lnTo>
                  <a:lnTo>
                    <a:pt x="56" y="17"/>
                  </a:lnTo>
                  <a:lnTo>
                    <a:pt x="54" y="15"/>
                  </a:lnTo>
                  <a:lnTo>
                    <a:pt x="52" y="14"/>
                  </a:lnTo>
                  <a:lnTo>
                    <a:pt x="50" y="12"/>
                  </a:lnTo>
                  <a:lnTo>
                    <a:pt x="48" y="11"/>
                  </a:lnTo>
                  <a:lnTo>
                    <a:pt x="45" y="10"/>
                  </a:lnTo>
                  <a:lnTo>
                    <a:pt x="43" y="10"/>
                  </a:lnTo>
                  <a:lnTo>
                    <a:pt x="40" y="9"/>
                  </a:lnTo>
                  <a:lnTo>
                    <a:pt x="37" y="9"/>
                  </a:lnTo>
                  <a:lnTo>
                    <a:pt x="34" y="9"/>
                  </a:lnTo>
                  <a:lnTo>
                    <a:pt x="32" y="10"/>
                  </a:lnTo>
                  <a:lnTo>
                    <a:pt x="29" y="10"/>
                  </a:lnTo>
                  <a:lnTo>
                    <a:pt x="26" y="11"/>
                  </a:lnTo>
                  <a:lnTo>
                    <a:pt x="24" y="12"/>
                  </a:lnTo>
                  <a:lnTo>
                    <a:pt x="22" y="13"/>
                  </a:lnTo>
                  <a:lnTo>
                    <a:pt x="20" y="15"/>
                  </a:lnTo>
                  <a:lnTo>
                    <a:pt x="18" y="16"/>
                  </a:lnTo>
                  <a:lnTo>
                    <a:pt x="16" y="18"/>
                  </a:lnTo>
                  <a:lnTo>
                    <a:pt x="14" y="20"/>
                  </a:lnTo>
                  <a:lnTo>
                    <a:pt x="13" y="22"/>
                  </a:lnTo>
                  <a:lnTo>
                    <a:pt x="12" y="24"/>
                  </a:lnTo>
                  <a:lnTo>
                    <a:pt x="11" y="27"/>
                  </a:lnTo>
                  <a:lnTo>
                    <a:pt x="10" y="29"/>
                  </a:lnTo>
                  <a:lnTo>
                    <a:pt x="10" y="32"/>
                  </a:lnTo>
                  <a:lnTo>
                    <a:pt x="10" y="34"/>
                  </a:lnTo>
                  <a:lnTo>
                    <a:pt x="10" y="37"/>
                  </a:lnTo>
                  <a:lnTo>
                    <a:pt x="10" y="39"/>
                  </a:lnTo>
                  <a:lnTo>
                    <a:pt x="11" y="42"/>
                  </a:lnTo>
                  <a:lnTo>
                    <a:pt x="12" y="44"/>
                  </a:lnTo>
                  <a:lnTo>
                    <a:pt x="13" y="46"/>
                  </a:lnTo>
                  <a:lnTo>
                    <a:pt x="14" y="48"/>
                  </a:lnTo>
                  <a:lnTo>
                    <a:pt x="16" y="50"/>
                  </a:lnTo>
                  <a:lnTo>
                    <a:pt x="17" y="52"/>
                  </a:lnTo>
                  <a:lnTo>
                    <a:pt x="19" y="54"/>
                  </a:lnTo>
                  <a:lnTo>
                    <a:pt x="21" y="55"/>
                  </a:lnTo>
                  <a:lnTo>
                    <a:pt x="24" y="56"/>
                  </a:lnTo>
                  <a:lnTo>
                    <a:pt x="26" y="57"/>
                  </a:lnTo>
                  <a:lnTo>
                    <a:pt x="29" y="58"/>
                  </a:lnTo>
                  <a:lnTo>
                    <a:pt x="31" y="59"/>
                  </a:lnTo>
                  <a:lnTo>
                    <a:pt x="34" y="59"/>
                  </a:lnTo>
                  <a:lnTo>
                    <a:pt x="37" y="60"/>
                  </a:lnTo>
                  <a:lnTo>
                    <a:pt x="39" y="59"/>
                  </a:lnTo>
                  <a:lnTo>
                    <a:pt x="42" y="59"/>
                  </a:lnTo>
                  <a:lnTo>
                    <a:pt x="45" y="59"/>
                  </a:lnTo>
                  <a:lnTo>
                    <a:pt x="47" y="58"/>
                  </a:lnTo>
                  <a:lnTo>
                    <a:pt x="50" y="57"/>
                  </a:lnTo>
                  <a:lnTo>
                    <a:pt x="52" y="55"/>
                  </a:lnTo>
                  <a:lnTo>
                    <a:pt x="54" y="54"/>
                  </a:lnTo>
                  <a:lnTo>
                    <a:pt x="56" y="52"/>
                  </a:lnTo>
                  <a:lnTo>
                    <a:pt x="58" y="51"/>
                  </a:lnTo>
                  <a:lnTo>
                    <a:pt x="59" y="49"/>
                  </a:lnTo>
                  <a:lnTo>
                    <a:pt x="61" y="47"/>
                  </a:lnTo>
                  <a:lnTo>
                    <a:pt x="62" y="44"/>
                  </a:lnTo>
                  <a:lnTo>
                    <a:pt x="63" y="42"/>
                  </a:lnTo>
                  <a:lnTo>
                    <a:pt x="64" y="40"/>
                  </a:lnTo>
                  <a:lnTo>
                    <a:pt x="64" y="37"/>
                  </a:lnTo>
                  <a:lnTo>
                    <a:pt x="64" y="35"/>
                  </a:lnTo>
                  <a:lnTo>
                    <a:pt x="64" y="3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2" name="Freeform 125"/>
            <p:cNvSpPr>
              <a:spLocks noEditPoints="1"/>
            </p:cNvSpPr>
            <p:nvPr/>
          </p:nvSpPr>
          <p:spPr bwMode="auto">
            <a:xfrm>
              <a:off x="7600" y="4819"/>
              <a:ext cx="105" cy="97"/>
            </a:xfrm>
            <a:custGeom>
              <a:avLst/>
              <a:gdLst>
                <a:gd name="T0" fmla="*/ 104 w 105"/>
                <a:gd name="T1" fmla="*/ 58 h 97"/>
                <a:gd name="T2" fmla="*/ 99 w 105"/>
                <a:gd name="T3" fmla="*/ 71 h 97"/>
                <a:gd name="T4" fmla="*/ 90 w 105"/>
                <a:gd name="T5" fmla="*/ 83 h 97"/>
                <a:gd name="T6" fmla="*/ 78 w 105"/>
                <a:gd name="T7" fmla="*/ 91 h 97"/>
                <a:gd name="T8" fmla="*/ 63 w 105"/>
                <a:gd name="T9" fmla="*/ 96 h 97"/>
                <a:gd name="T10" fmla="*/ 47 w 105"/>
                <a:gd name="T11" fmla="*/ 97 h 97"/>
                <a:gd name="T12" fmla="*/ 32 w 105"/>
                <a:gd name="T13" fmla="*/ 93 h 97"/>
                <a:gd name="T14" fmla="*/ 19 w 105"/>
                <a:gd name="T15" fmla="*/ 86 h 97"/>
                <a:gd name="T16" fmla="*/ 9 w 105"/>
                <a:gd name="T17" fmla="*/ 76 h 97"/>
                <a:gd name="T18" fmla="*/ 2 w 105"/>
                <a:gd name="T19" fmla="*/ 63 h 97"/>
                <a:gd name="T20" fmla="*/ 0 w 105"/>
                <a:gd name="T21" fmla="*/ 49 h 97"/>
                <a:gd name="T22" fmla="*/ 2 w 105"/>
                <a:gd name="T23" fmla="*/ 34 h 97"/>
                <a:gd name="T24" fmla="*/ 8 w 105"/>
                <a:gd name="T25" fmla="*/ 21 h 97"/>
                <a:gd name="T26" fmla="*/ 19 w 105"/>
                <a:gd name="T27" fmla="*/ 11 h 97"/>
                <a:gd name="T28" fmla="*/ 31 w 105"/>
                <a:gd name="T29" fmla="*/ 4 h 97"/>
                <a:gd name="T30" fmla="*/ 47 w 105"/>
                <a:gd name="T31" fmla="*/ 0 h 97"/>
                <a:gd name="T32" fmla="*/ 63 w 105"/>
                <a:gd name="T33" fmla="*/ 1 h 97"/>
                <a:gd name="T34" fmla="*/ 77 w 105"/>
                <a:gd name="T35" fmla="*/ 6 h 97"/>
                <a:gd name="T36" fmla="*/ 89 w 105"/>
                <a:gd name="T37" fmla="*/ 14 h 97"/>
                <a:gd name="T38" fmla="*/ 99 w 105"/>
                <a:gd name="T39" fmla="*/ 25 h 97"/>
                <a:gd name="T40" fmla="*/ 104 w 105"/>
                <a:gd name="T41" fmla="*/ 38 h 97"/>
                <a:gd name="T42" fmla="*/ 95 w 105"/>
                <a:gd name="T43" fmla="*/ 45 h 97"/>
                <a:gd name="T44" fmla="*/ 92 w 105"/>
                <a:gd name="T45" fmla="*/ 33 h 97"/>
                <a:gd name="T46" fmla="*/ 86 w 105"/>
                <a:gd name="T47" fmla="*/ 23 h 97"/>
                <a:gd name="T48" fmla="*/ 77 w 105"/>
                <a:gd name="T49" fmla="*/ 15 h 97"/>
                <a:gd name="T50" fmla="*/ 65 w 105"/>
                <a:gd name="T51" fmla="*/ 10 h 97"/>
                <a:gd name="T52" fmla="*/ 53 w 105"/>
                <a:gd name="T53" fmla="*/ 8 h 97"/>
                <a:gd name="T54" fmla="*/ 40 w 105"/>
                <a:gd name="T55" fmla="*/ 10 h 97"/>
                <a:gd name="T56" fmla="*/ 28 w 105"/>
                <a:gd name="T57" fmla="*/ 15 h 97"/>
                <a:gd name="T58" fmla="*/ 19 w 105"/>
                <a:gd name="T59" fmla="*/ 23 h 97"/>
                <a:gd name="T60" fmla="*/ 12 w 105"/>
                <a:gd name="T61" fmla="*/ 33 h 97"/>
                <a:gd name="T62" fmla="*/ 9 w 105"/>
                <a:gd name="T63" fmla="*/ 44 h 97"/>
                <a:gd name="T64" fmla="*/ 10 w 105"/>
                <a:gd name="T65" fmla="*/ 56 h 97"/>
                <a:gd name="T66" fmla="*/ 14 w 105"/>
                <a:gd name="T67" fmla="*/ 67 h 97"/>
                <a:gd name="T68" fmla="*/ 21 w 105"/>
                <a:gd name="T69" fmla="*/ 77 h 97"/>
                <a:gd name="T70" fmla="*/ 31 w 105"/>
                <a:gd name="T71" fmla="*/ 84 h 97"/>
                <a:gd name="T72" fmla="*/ 43 w 105"/>
                <a:gd name="T73" fmla="*/ 88 h 97"/>
                <a:gd name="T74" fmla="*/ 56 w 105"/>
                <a:gd name="T75" fmla="*/ 88 h 97"/>
                <a:gd name="T76" fmla="*/ 69 w 105"/>
                <a:gd name="T77" fmla="*/ 85 h 97"/>
                <a:gd name="T78" fmla="*/ 80 w 105"/>
                <a:gd name="T79" fmla="*/ 79 h 97"/>
                <a:gd name="T80" fmla="*/ 88 w 105"/>
                <a:gd name="T81" fmla="*/ 71 h 97"/>
                <a:gd name="T82" fmla="*/ 94 w 105"/>
                <a:gd name="T83" fmla="*/ 61 h 97"/>
                <a:gd name="T84" fmla="*/ 96 w 105"/>
                <a:gd name="T8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7">
                  <a:moveTo>
                    <a:pt x="105" y="48"/>
                  </a:moveTo>
                  <a:lnTo>
                    <a:pt x="105" y="53"/>
                  </a:lnTo>
                  <a:lnTo>
                    <a:pt x="104" y="58"/>
                  </a:lnTo>
                  <a:lnTo>
                    <a:pt x="103" y="63"/>
                  </a:lnTo>
                  <a:lnTo>
                    <a:pt x="101" y="67"/>
                  </a:lnTo>
                  <a:lnTo>
                    <a:pt x="99" y="71"/>
                  </a:lnTo>
                  <a:lnTo>
                    <a:pt x="96" y="75"/>
                  </a:lnTo>
                  <a:lnTo>
                    <a:pt x="93" y="79"/>
                  </a:lnTo>
                  <a:lnTo>
                    <a:pt x="90" y="83"/>
                  </a:lnTo>
                  <a:lnTo>
                    <a:pt x="86" y="86"/>
                  </a:lnTo>
                  <a:lnTo>
                    <a:pt x="82" y="89"/>
                  </a:lnTo>
                  <a:lnTo>
                    <a:pt x="78" y="91"/>
                  </a:lnTo>
                  <a:lnTo>
                    <a:pt x="73" y="93"/>
                  </a:lnTo>
                  <a:lnTo>
                    <a:pt x="68" y="95"/>
                  </a:lnTo>
                  <a:lnTo>
                    <a:pt x="63" y="96"/>
                  </a:lnTo>
                  <a:lnTo>
                    <a:pt x="58" y="97"/>
                  </a:lnTo>
                  <a:lnTo>
                    <a:pt x="53" y="97"/>
                  </a:lnTo>
                  <a:lnTo>
                    <a:pt x="47" y="97"/>
                  </a:lnTo>
                  <a:lnTo>
                    <a:pt x="42" y="96"/>
                  </a:lnTo>
                  <a:lnTo>
                    <a:pt x="37" y="95"/>
                  </a:lnTo>
                  <a:lnTo>
                    <a:pt x="32" y="93"/>
                  </a:lnTo>
                  <a:lnTo>
                    <a:pt x="27" y="91"/>
                  </a:lnTo>
                  <a:lnTo>
                    <a:pt x="23" y="89"/>
                  </a:lnTo>
                  <a:lnTo>
                    <a:pt x="19" y="86"/>
                  </a:lnTo>
                  <a:lnTo>
                    <a:pt x="15" y="83"/>
                  </a:lnTo>
                  <a:lnTo>
                    <a:pt x="12" y="80"/>
                  </a:lnTo>
                  <a:lnTo>
                    <a:pt x="9" y="76"/>
                  </a:lnTo>
                  <a:lnTo>
                    <a:pt x="6" y="72"/>
                  </a:lnTo>
                  <a:lnTo>
                    <a:pt x="4" y="68"/>
                  </a:lnTo>
                  <a:lnTo>
                    <a:pt x="2" y="63"/>
                  </a:lnTo>
                  <a:lnTo>
                    <a:pt x="1" y="58"/>
                  </a:lnTo>
                  <a:lnTo>
                    <a:pt x="0" y="54"/>
                  </a:lnTo>
                  <a:lnTo>
                    <a:pt x="0" y="49"/>
                  </a:lnTo>
                  <a:lnTo>
                    <a:pt x="0" y="44"/>
                  </a:lnTo>
                  <a:lnTo>
                    <a:pt x="1" y="39"/>
                  </a:lnTo>
                  <a:lnTo>
                    <a:pt x="2" y="34"/>
                  </a:lnTo>
                  <a:lnTo>
                    <a:pt x="4" y="30"/>
                  </a:lnTo>
                  <a:lnTo>
                    <a:pt x="6" y="25"/>
                  </a:lnTo>
                  <a:lnTo>
                    <a:pt x="8" y="21"/>
                  </a:lnTo>
                  <a:lnTo>
                    <a:pt x="11" y="18"/>
                  </a:lnTo>
                  <a:lnTo>
                    <a:pt x="15" y="14"/>
                  </a:lnTo>
                  <a:lnTo>
                    <a:pt x="19" y="11"/>
                  </a:lnTo>
                  <a:lnTo>
                    <a:pt x="23" y="8"/>
                  </a:lnTo>
                  <a:lnTo>
                    <a:pt x="27" y="6"/>
                  </a:lnTo>
                  <a:lnTo>
                    <a:pt x="31" y="4"/>
                  </a:lnTo>
                  <a:lnTo>
                    <a:pt x="36" y="2"/>
                  </a:lnTo>
                  <a:lnTo>
                    <a:pt x="41" y="1"/>
                  </a:lnTo>
                  <a:lnTo>
                    <a:pt x="47" y="0"/>
                  </a:lnTo>
                  <a:lnTo>
                    <a:pt x="52" y="0"/>
                  </a:lnTo>
                  <a:lnTo>
                    <a:pt x="57" y="0"/>
                  </a:lnTo>
                  <a:lnTo>
                    <a:pt x="63" y="1"/>
                  </a:lnTo>
                  <a:lnTo>
                    <a:pt x="68" y="2"/>
                  </a:lnTo>
                  <a:lnTo>
                    <a:pt x="73" y="4"/>
                  </a:lnTo>
                  <a:lnTo>
                    <a:pt x="77" y="6"/>
                  </a:lnTo>
                  <a:lnTo>
                    <a:pt x="82" y="8"/>
                  </a:lnTo>
                  <a:lnTo>
                    <a:pt x="86" y="11"/>
                  </a:lnTo>
                  <a:lnTo>
                    <a:pt x="89" y="14"/>
                  </a:lnTo>
                  <a:lnTo>
                    <a:pt x="93" y="17"/>
                  </a:lnTo>
                  <a:lnTo>
                    <a:pt x="96" y="21"/>
                  </a:lnTo>
                  <a:lnTo>
                    <a:pt x="99" y="25"/>
                  </a:lnTo>
                  <a:lnTo>
                    <a:pt x="101" y="29"/>
                  </a:lnTo>
                  <a:lnTo>
                    <a:pt x="103" y="34"/>
                  </a:lnTo>
                  <a:lnTo>
                    <a:pt x="104" y="38"/>
                  </a:lnTo>
                  <a:lnTo>
                    <a:pt x="105" y="43"/>
                  </a:lnTo>
                  <a:lnTo>
                    <a:pt x="105" y="48"/>
                  </a:lnTo>
                  <a:close/>
                  <a:moveTo>
                    <a:pt x="95" y="45"/>
                  </a:moveTo>
                  <a:lnTo>
                    <a:pt x="95" y="41"/>
                  </a:lnTo>
                  <a:lnTo>
                    <a:pt x="94" y="37"/>
                  </a:lnTo>
                  <a:lnTo>
                    <a:pt x="92" y="33"/>
                  </a:lnTo>
                  <a:lnTo>
                    <a:pt x="90" y="30"/>
                  </a:lnTo>
                  <a:lnTo>
                    <a:pt x="88" y="26"/>
                  </a:lnTo>
                  <a:lnTo>
                    <a:pt x="86" y="23"/>
                  </a:lnTo>
                  <a:lnTo>
                    <a:pt x="83" y="20"/>
                  </a:lnTo>
                  <a:lnTo>
                    <a:pt x="80" y="18"/>
                  </a:lnTo>
                  <a:lnTo>
                    <a:pt x="77" y="15"/>
                  </a:lnTo>
                  <a:lnTo>
                    <a:pt x="73" y="13"/>
                  </a:lnTo>
                  <a:lnTo>
                    <a:pt x="69" y="12"/>
                  </a:lnTo>
                  <a:lnTo>
                    <a:pt x="65" y="10"/>
                  </a:lnTo>
                  <a:lnTo>
                    <a:pt x="61" y="9"/>
                  </a:lnTo>
                  <a:lnTo>
                    <a:pt x="57" y="9"/>
                  </a:lnTo>
                  <a:lnTo>
                    <a:pt x="53" y="8"/>
                  </a:lnTo>
                  <a:lnTo>
                    <a:pt x="48" y="9"/>
                  </a:lnTo>
                  <a:lnTo>
                    <a:pt x="44" y="9"/>
                  </a:lnTo>
                  <a:lnTo>
                    <a:pt x="40" y="10"/>
                  </a:lnTo>
                  <a:lnTo>
                    <a:pt x="36" y="12"/>
                  </a:lnTo>
                  <a:lnTo>
                    <a:pt x="32" y="13"/>
                  </a:lnTo>
                  <a:lnTo>
                    <a:pt x="28" y="15"/>
                  </a:lnTo>
                  <a:lnTo>
                    <a:pt x="25" y="17"/>
                  </a:lnTo>
                  <a:lnTo>
                    <a:pt x="22" y="20"/>
                  </a:lnTo>
                  <a:lnTo>
                    <a:pt x="19" y="23"/>
                  </a:lnTo>
                  <a:lnTo>
                    <a:pt x="16" y="26"/>
                  </a:lnTo>
                  <a:lnTo>
                    <a:pt x="14" y="29"/>
                  </a:lnTo>
                  <a:lnTo>
                    <a:pt x="12" y="33"/>
                  </a:lnTo>
                  <a:lnTo>
                    <a:pt x="11" y="36"/>
                  </a:lnTo>
                  <a:lnTo>
                    <a:pt x="10" y="40"/>
                  </a:lnTo>
                  <a:lnTo>
                    <a:pt x="9" y="44"/>
                  </a:lnTo>
                  <a:lnTo>
                    <a:pt x="9" y="48"/>
                  </a:lnTo>
                  <a:lnTo>
                    <a:pt x="9" y="52"/>
                  </a:lnTo>
                  <a:lnTo>
                    <a:pt x="10" y="56"/>
                  </a:lnTo>
                  <a:lnTo>
                    <a:pt x="11" y="60"/>
                  </a:lnTo>
                  <a:lnTo>
                    <a:pt x="12" y="64"/>
                  </a:lnTo>
                  <a:lnTo>
                    <a:pt x="14" y="67"/>
                  </a:lnTo>
                  <a:lnTo>
                    <a:pt x="16" y="71"/>
                  </a:lnTo>
                  <a:lnTo>
                    <a:pt x="19" y="74"/>
                  </a:lnTo>
                  <a:lnTo>
                    <a:pt x="21" y="77"/>
                  </a:lnTo>
                  <a:lnTo>
                    <a:pt x="25" y="79"/>
                  </a:lnTo>
                  <a:lnTo>
                    <a:pt x="28" y="81"/>
                  </a:lnTo>
                  <a:lnTo>
                    <a:pt x="31" y="84"/>
                  </a:lnTo>
                  <a:lnTo>
                    <a:pt x="35" y="85"/>
                  </a:lnTo>
                  <a:lnTo>
                    <a:pt x="39" y="87"/>
                  </a:lnTo>
                  <a:lnTo>
                    <a:pt x="43" y="88"/>
                  </a:lnTo>
                  <a:lnTo>
                    <a:pt x="48" y="88"/>
                  </a:lnTo>
                  <a:lnTo>
                    <a:pt x="52" y="88"/>
                  </a:lnTo>
                  <a:lnTo>
                    <a:pt x="56" y="88"/>
                  </a:lnTo>
                  <a:lnTo>
                    <a:pt x="61" y="88"/>
                  </a:lnTo>
                  <a:lnTo>
                    <a:pt x="65" y="87"/>
                  </a:lnTo>
                  <a:lnTo>
                    <a:pt x="69" y="85"/>
                  </a:lnTo>
                  <a:lnTo>
                    <a:pt x="73" y="84"/>
                  </a:lnTo>
                  <a:lnTo>
                    <a:pt x="76" y="82"/>
                  </a:lnTo>
                  <a:lnTo>
                    <a:pt x="80" y="79"/>
                  </a:lnTo>
                  <a:lnTo>
                    <a:pt x="83" y="77"/>
                  </a:lnTo>
                  <a:lnTo>
                    <a:pt x="86" y="74"/>
                  </a:lnTo>
                  <a:lnTo>
                    <a:pt x="88" y="71"/>
                  </a:lnTo>
                  <a:lnTo>
                    <a:pt x="90" y="68"/>
                  </a:lnTo>
                  <a:lnTo>
                    <a:pt x="92" y="64"/>
                  </a:lnTo>
                  <a:lnTo>
                    <a:pt x="94" y="61"/>
                  </a:lnTo>
                  <a:lnTo>
                    <a:pt x="95" y="57"/>
                  </a:lnTo>
                  <a:lnTo>
                    <a:pt x="95" y="53"/>
                  </a:lnTo>
                  <a:lnTo>
                    <a:pt x="96" y="49"/>
                  </a:lnTo>
                  <a:lnTo>
                    <a:pt x="95" y="4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3" name="Freeform 126"/>
            <p:cNvSpPr>
              <a:spLocks noEditPoints="1"/>
            </p:cNvSpPr>
            <p:nvPr/>
          </p:nvSpPr>
          <p:spPr bwMode="auto">
            <a:xfrm>
              <a:off x="7838" y="4529"/>
              <a:ext cx="896" cy="458"/>
            </a:xfrm>
            <a:custGeom>
              <a:avLst/>
              <a:gdLst>
                <a:gd name="T0" fmla="*/ 44 w 896"/>
                <a:gd name="T1" fmla="*/ 301 h 458"/>
                <a:gd name="T2" fmla="*/ 21 w 896"/>
                <a:gd name="T3" fmla="*/ 297 h 458"/>
                <a:gd name="T4" fmla="*/ 0 w 896"/>
                <a:gd name="T5" fmla="*/ 290 h 458"/>
                <a:gd name="T6" fmla="*/ 16 w 896"/>
                <a:gd name="T7" fmla="*/ 287 h 458"/>
                <a:gd name="T8" fmla="*/ 37 w 896"/>
                <a:gd name="T9" fmla="*/ 292 h 458"/>
                <a:gd name="T10" fmla="*/ 58 w 896"/>
                <a:gd name="T11" fmla="*/ 292 h 458"/>
                <a:gd name="T12" fmla="*/ 104 w 896"/>
                <a:gd name="T13" fmla="*/ 410 h 458"/>
                <a:gd name="T14" fmla="*/ 84 w 896"/>
                <a:gd name="T15" fmla="*/ 413 h 458"/>
                <a:gd name="T16" fmla="*/ 95 w 896"/>
                <a:gd name="T17" fmla="*/ 403 h 458"/>
                <a:gd name="T18" fmla="*/ 110 w 896"/>
                <a:gd name="T19" fmla="*/ 408 h 458"/>
                <a:gd name="T20" fmla="*/ 311 w 896"/>
                <a:gd name="T21" fmla="*/ 447 h 458"/>
                <a:gd name="T22" fmla="*/ 312 w 896"/>
                <a:gd name="T23" fmla="*/ 432 h 458"/>
                <a:gd name="T24" fmla="*/ 323 w 896"/>
                <a:gd name="T25" fmla="*/ 448 h 458"/>
                <a:gd name="T26" fmla="*/ 605 w 896"/>
                <a:gd name="T27" fmla="*/ 402 h 458"/>
                <a:gd name="T28" fmla="*/ 601 w 896"/>
                <a:gd name="T29" fmla="*/ 421 h 458"/>
                <a:gd name="T30" fmla="*/ 592 w 896"/>
                <a:gd name="T31" fmla="*/ 419 h 458"/>
                <a:gd name="T32" fmla="*/ 596 w 896"/>
                <a:gd name="T33" fmla="*/ 401 h 458"/>
                <a:gd name="T34" fmla="*/ 730 w 896"/>
                <a:gd name="T35" fmla="*/ 256 h 458"/>
                <a:gd name="T36" fmla="*/ 753 w 896"/>
                <a:gd name="T37" fmla="*/ 268 h 458"/>
                <a:gd name="T38" fmla="*/ 771 w 896"/>
                <a:gd name="T39" fmla="*/ 284 h 458"/>
                <a:gd name="T40" fmla="*/ 785 w 896"/>
                <a:gd name="T41" fmla="*/ 302 h 458"/>
                <a:gd name="T42" fmla="*/ 794 w 896"/>
                <a:gd name="T43" fmla="*/ 323 h 458"/>
                <a:gd name="T44" fmla="*/ 797 w 896"/>
                <a:gd name="T45" fmla="*/ 344 h 458"/>
                <a:gd name="T46" fmla="*/ 787 w 896"/>
                <a:gd name="T47" fmla="*/ 332 h 458"/>
                <a:gd name="T48" fmla="*/ 781 w 896"/>
                <a:gd name="T49" fmla="*/ 313 h 458"/>
                <a:gd name="T50" fmla="*/ 769 w 896"/>
                <a:gd name="T51" fmla="*/ 296 h 458"/>
                <a:gd name="T52" fmla="*/ 754 w 896"/>
                <a:gd name="T53" fmla="*/ 280 h 458"/>
                <a:gd name="T54" fmla="*/ 733 w 896"/>
                <a:gd name="T55" fmla="*/ 268 h 458"/>
                <a:gd name="T56" fmla="*/ 721 w 896"/>
                <a:gd name="T57" fmla="*/ 253 h 458"/>
                <a:gd name="T58" fmla="*/ 889 w 896"/>
                <a:gd name="T59" fmla="*/ 175 h 458"/>
                <a:gd name="T60" fmla="*/ 877 w 896"/>
                <a:gd name="T61" fmla="*/ 188 h 458"/>
                <a:gd name="T62" fmla="*/ 862 w 896"/>
                <a:gd name="T63" fmla="*/ 200 h 458"/>
                <a:gd name="T64" fmla="*/ 866 w 896"/>
                <a:gd name="T65" fmla="*/ 186 h 458"/>
                <a:gd name="T66" fmla="*/ 878 w 896"/>
                <a:gd name="T67" fmla="*/ 174 h 458"/>
                <a:gd name="T68" fmla="*/ 888 w 896"/>
                <a:gd name="T69" fmla="*/ 161 h 458"/>
                <a:gd name="T70" fmla="*/ 819 w 896"/>
                <a:gd name="T71" fmla="*/ 44 h 458"/>
                <a:gd name="T72" fmla="*/ 820 w 896"/>
                <a:gd name="T73" fmla="*/ 56 h 458"/>
                <a:gd name="T74" fmla="*/ 810 w 896"/>
                <a:gd name="T75" fmla="*/ 49 h 458"/>
                <a:gd name="T76" fmla="*/ 818 w 896"/>
                <a:gd name="T77" fmla="*/ 40 h 458"/>
                <a:gd name="T78" fmla="*/ 610 w 896"/>
                <a:gd name="T79" fmla="*/ 10 h 458"/>
                <a:gd name="T80" fmla="*/ 626 w 896"/>
                <a:gd name="T81" fmla="*/ 6 h 458"/>
                <a:gd name="T82" fmla="*/ 614 w 896"/>
                <a:gd name="T83" fmla="*/ 20 h 458"/>
                <a:gd name="T84" fmla="*/ 446 w 896"/>
                <a:gd name="T85" fmla="*/ 31 h 458"/>
                <a:gd name="T86" fmla="*/ 452 w 896"/>
                <a:gd name="T87" fmla="*/ 17 h 458"/>
                <a:gd name="T88" fmla="*/ 460 w 896"/>
                <a:gd name="T89" fmla="*/ 21 h 458"/>
                <a:gd name="T90" fmla="*/ 455 w 896"/>
                <a:gd name="T91" fmla="*/ 33 h 458"/>
                <a:gd name="T92" fmla="*/ 277 w 896"/>
                <a:gd name="T93" fmla="*/ 38 h 458"/>
                <a:gd name="T94" fmla="*/ 300 w 896"/>
                <a:gd name="T95" fmla="*/ 51 h 458"/>
                <a:gd name="T96" fmla="*/ 280 w 896"/>
                <a:gd name="T97" fmla="*/ 49 h 458"/>
                <a:gd name="T98" fmla="*/ 270 w 896"/>
                <a:gd name="T99" fmla="*/ 34 h 458"/>
                <a:gd name="T100" fmla="*/ 38 w 896"/>
                <a:gd name="T101" fmla="*/ 161 h 458"/>
                <a:gd name="T102" fmla="*/ 45 w 896"/>
                <a:gd name="T103" fmla="*/ 150 h 458"/>
                <a:gd name="T104" fmla="*/ 49 w 896"/>
                <a:gd name="T105" fmla="*/ 16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6" h="458">
                  <a:moveTo>
                    <a:pt x="59" y="301"/>
                  </a:moveTo>
                  <a:lnTo>
                    <a:pt x="51" y="301"/>
                  </a:lnTo>
                  <a:lnTo>
                    <a:pt x="44" y="301"/>
                  </a:lnTo>
                  <a:lnTo>
                    <a:pt x="36" y="300"/>
                  </a:lnTo>
                  <a:lnTo>
                    <a:pt x="28" y="299"/>
                  </a:lnTo>
                  <a:lnTo>
                    <a:pt x="21" y="297"/>
                  </a:lnTo>
                  <a:lnTo>
                    <a:pt x="14" y="296"/>
                  </a:lnTo>
                  <a:lnTo>
                    <a:pt x="7" y="293"/>
                  </a:lnTo>
                  <a:lnTo>
                    <a:pt x="0" y="290"/>
                  </a:lnTo>
                  <a:lnTo>
                    <a:pt x="4" y="283"/>
                  </a:lnTo>
                  <a:lnTo>
                    <a:pt x="10" y="285"/>
                  </a:lnTo>
                  <a:lnTo>
                    <a:pt x="16" y="287"/>
                  </a:lnTo>
                  <a:lnTo>
                    <a:pt x="23" y="289"/>
                  </a:lnTo>
                  <a:lnTo>
                    <a:pt x="30" y="290"/>
                  </a:lnTo>
                  <a:lnTo>
                    <a:pt x="37" y="292"/>
                  </a:lnTo>
                  <a:lnTo>
                    <a:pt x="44" y="292"/>
                  </a:lnTo>
                  <a:lnTo>
                    <a:pt x="51" y="292"/>
                  </a:lnTo>
                  <a:lnTo>
                    <a:pt x="58" y="292"/>
                  </a:lnTo>
                  <a:lnTo>
                    <a:pt x="59" y="301"/>
                  </a:lnTo>
                  <a:close/>
                  <a:moveTo>
                    <a:pt x="110" y="408"/>
                  </a:moveTo>
                  <a:lnTo>
                    <a:pt x="104" y="410"/>
                  </a:lnTo>
                  <a:lnTo>
                    <a:pt x="98" y="411"/>
                  </a:lnTo>
                  <a:lnTo>
                    <a:pt x="91" y="412"/>
                  </a:lnTo>
                  <a:lnTo>
                    <a:pt x="84" y="413"/>
                  </a:lnTo>
                  <a:lnTo>
                    <a:pt x="83" y="404"/>
                  </a:lnTo>
                  <a:lnTo>
                    <a:pt x="89" y="403"/>
                  </a:lnTo>
                  <a:lnTo>
                    <a:pt x="95" y="403"/>
                  </a:lnTo>
                  <a:lnTo>
                    <a:pt x="101" y="401"/>
                  </a:lnTo>
                  <a:lnTo>
                    <a:pt x="107" y="400"/>
                  </a:lnTo>
                  <a:lnTo>
                    <a:pt x="110" y="408"/>
                  </a:lnTo>
                  <a:close/>
                  <a:moveTo>
                    <a:pt x="319" y="458"/>
                  </a:moveTo>
                  <a:lnTo>
                    <a:pt x="315" y="453"/>
                  </a:lnTo>
                  <a:lnTo>
                    <a:pt x="311" y="447"/>
                  </a:lnTo>
                  <a:lnTo>
                    <a:pt x="307" y="442"/>
                  </a:lnTo>
                  <a:lnTo>
                    <a:pt x="304" y="436"/>
                  </a:lnTo>
                  <a:lnTo>
                    <a:pt x="312" y="432"/>
                  </a:lnTo>
                  <a:lnTo>
                    <a:pt x="315" y="437"/>
                  </a:lnTo>
                  <a:lnTo>
                    <a:pt x="319" y="443"/>
                  </a:lnTo>
                  <a:lnTo>
                    <a:pt x="323" y="448"/>
                  </a:lnTo>
                  <a:lnTo>
                    <a:pt x="327" y="453"/>
                  </a:lnTo>
                  <a:lnTo>
                    <a:pt x="319" y="458"/>
                  </a:lnTo>
                  <a:close/>
                  <a:moveTo>
                    <a:pt x="605" y="402"/>
                  </a:moveTo>
                  <a:lnTo>
                    <a:pt x="604" y="408"/>
                  </a:lnTo>
                  <a:lnTo>
                    <a:pt x="603" y="415"/>
                  </a:lnTo>
                  <a:lnTo>
                    <a:pt x="601" y="421"/>
                  </a:lnTo>
                  <a:lnTo>
                    <a:pt x="599" y="427"/>
                  </a:lnTo>
                  <a:lnTo>
                    <a:pt x="590" y="424"/>
                  </a:lnTo>
                  <a:lnTo>
                    <a:pt x="592" y="419"/>
                  </a:lnTo>
                  <a:lnTo>
                    <a:pt x="594" y="413"/>
                  </a:lnTo>
                  <a:lnTo>
                    <a:pt x="595" y="407"/>
                  </a:lnTo>
                  <a:lnTo>
                    <a:pt x="596" y="401"/>
                  </a:lnTo>
                  <a:lnTo>
                    <a:pt x="605" y="402"/>
                  </a:lnTo>
                  <a:close/>
                  <a:moveTo>
                    <a:pt x="721" y="253"/>
                  </a:moveTo>
                  <a:lnTo>
                    <a:pt x="730" y="256"/>
                  </a:lnTo>
                  <a:lnTo>
                    <a:pt x="738" y="260"/>
                  </a:lnTo>
                  <a:lnTo>
                    <a:pt x="745" y="264"/>
                  </a:lnTo>
                  <a:lnTo>
                    <a:pt x="753" y="268"/>
                  </a:lnTo>
                  <a:lnTo>
                    <a:pt x="759" y="273"/>
                  </a:lnTo>
                  <a:lnTo>
                    <a:pt x="766" y="279"/>
                  </a:lnTo>
                  <a:lnTo>
                    <a:pt x="771" y="284"/>
                  </a:lnTo>
                  <a:lnTo>
                    <a:pt x="777" y="290"/>
                  </a:lnTo>
                  <a:lnTo>
                    <a:pt x="781" y="296"/>
                  </a:lnTo>
                  <a:lnTo>
                    <a:pt x="785" y="302"/>
                  </a:lnTo>
                  <a:lnTo>
                    <a:pt x="789" y="309"/>
                  </a:lnTo>
                  <a:lnTo>
                    <a:pt x="792" y="316"/>
                  </a:lnTo>
                  <a:lnTo>
                    <a:pt x="794" y="323"/>
                  </a:lnTo>
                  <a:lnTo>
                    <a:pt x="796" y="330"/>
                  </a:lnTo>
                  <a:lnTo>
                    <a:pt x="797" y="337"/>
                  </a:lnTo>
                  <a:lnTo>
                    <a:pt x="797" y="344"/>
                  </a:lnTo>
                  <a:lnTo>
                    <a:pt x="788" y="345"/>
                  </a:lnTo>
                  <a:lnTo>
                    <a:pt x="788" y="338"/>
                  </a:lnTo>
                  <a:lnTo>
                    <a:pt x="787" y="332"/>
                  </a:lnTo>
                  <a:lnTo>
                    <a:pt x="785" y="325"/>
                  </a:lnTo>
                  <a:lnTo>
                    <a:pt x="783" y="319"/>
                  </a:lnTo>
                  <a:lnTo>
                    <a:pt x="781" y="313"/>
                  </a:lnTo>
                  <a:lnTo>
                    <a:pt x="777" y="307"/>
                  </a:lnTo>
                  <a:lnTo>
                    <a:pt x="774" y="301"/>
                  </a:lnTo>
                  <a:lnTo>
                    <a:pt x="769" y="296"/>
                  </a:lnTo>
                  <a:lnTo>
                    <a:pt x="765" y="290"/>
                  </a:lnTo>
                  <a:lnTo>
                    <a:pt x="759" y="285"/>
                  </a:lnTo>
                  <a:lnTo>
                    <a:pt x="754" y="280"/>
                  </a:lnTo>
                  <a:lnTo>
                    <a:pt x="747" y="276"/>
                  </a:lnTo>
                  <a:lnTo>
                    <a:pt x="740" y="271"/>
                  </a:lnTo>
                  <a:lnTo>
                    <a:pt x="733" y="268"/>
                  </a:lnTo>
                  <a:lnTo>
                    <a:pt x="726" y="264"/>
                  </a:lnTo>
                  <a:lnTo>
                    <a:pt x="718" y="261"/>
                  </a:lnTo>
                  <a:lnTo>
                    <a:pt x="721" y="253"/>
                  </a:lnTo>
                  <a:close/>
                  <a:moveTo>
                    <a:pt x="896" y="165"/>
                  </a:moveTo>
                  <a:lnTo>
                    <a:pt x="893" y="170"/>
                  </a:lnTo>
                  <a:lnTo>
                    <a:pt x="889" y="175"/>
                  </a:lnTo>
                  <a:lnTo>
                    <a:pt x="886" y="179"/>
                  </a:lnTo>
                  <a:lnTo>
                    <a:pt x="881" y="184"/>
                  </a:lnTo>
                  <a:lnTo>
                    <a:pt x="877" y="188"/>
                  </a:lnTo>
                  <a:lnTo>
                    <a:pt x="872" y="192"/>
                  </a:lnTo>
                  <a:lnTo>
                    <a:pt x="867" y="196"/>
                  </a:lnTo>
                  <a:lnTo>
                    <a:pt x="862" y="200"/>
                  </a:lnTo>
                  <a:lnTo>
                    <a:pt x="856" y="193"/>
                  </a:lnTo>
                  <a:lnTo>
                    <a:pt x="861" y="189"/>
                  </a:lnTo>
                  <a:lnTo>
                    <a:pt x="866" y="186"/>
                  </a:lnTo>
                  <a:lnTo>
                    <a:pt x="870" y="182"/>
                  </a:lnTo>
                  <a:lnTo>
                    <a:pt x="874" y="178"/>
                  </a:lnTo>
                  <a:lnTo>
                    <a:pt x="878" y="174"/>
                  </a:lnTo>
                  <a:lnTo>
                    <a:pt x="882" y="170"/>
                  </a:lnTo>
                  <a:lnTo>
                    <a:pt x="885" y="166"/>
                  </a:lnTo>
                  <a:lnTo>
                    <a:pt x="888" y="161"/>
                  </a:lnTo>
                  <a:lnTo>
                    <a:pt x="896" y="165"/>
                  </a:lnTo>
                  <a:close/>
                  <a:moveTo>
                    <a:pt x="818" y="40"/>
                  </a:moveTo>
                  <a:lnTo>
                    <a:pt x="819" y="44"/>
                  </a:lnTo>
                  <a:lnTo>
                    <a:pt x="820" y="48"/>
                  </a:lnTo>
                  <a:lnTo>
                    <a:pt x="820" y="52"/>
                  </a:lnTo>
                  <a:lnTo>
                    <a:pt x="820" y="56"/>
                  </a:lnTo>
                  <a:lnTo>
                    <a:pt x="811" y="56"/>
                  </a:lnTo>
                  <a:lnTo>
                    <a:pt x="811" y="53"/>
                  </a:lnTo>
                  <a:lnTo>
                    <a:pt x="810" y="49"/>
                  </a:lnTo>
                  <a:lnTo>
                    <a:pt x="810" y="46"/>
                  </a:lnTo>
                  <a:lnTo>
                    <a:pt x="809" y="42"/>
                  </a:lnTo>
                  <a:lnTo>
                    <a:pt x="818" y="40"/>
                  </a:lnTo>
                  <a:close/>
                  <a:moveTo>
                    <a:pt x="602" y="20"/>
                  </a:moveTo>
                  <a:lnTo>
                    <a:pt x="605" y="15"/>
                  </a:lnTo>
                  <a:lnTo>
                    <a:pt x="610" y="10"/>
                  </a:lnTo>
                  <a:lnTo>
                    <a:pt x="614" y="5"/>
                  </a:lnTo>
                  <a:lnTo>
                    <a:pt x="619" y="0"/>
                  </a:lnTo>
                  <a:lnTo>
                    <a:pt x="626" y="6"/>
                  </a:lnTo>
                  <a:lnTo>
                    <a:pt x="621" y="10"/>
                  </a:lnTo>
                  <a:lnTo>
                    <a:pt x="617" y="15"/>
                  </a:lnTo>
                  <a:lnTo>
                    <a:pt x="614" y="20"/>
                  </a:lnTo>
                  <a:lnTo>
                    <a:pt x="610" y="25"/>
                  </a:lnTo>
                  <a:lnTo>
                    <a:pt x="602" y="20"/>
                  </a:lnTo>
                  <a:close/>
                  <a:moveTo>
                    <a:pt x="446" y="31"/>
                  </a:moveTo>
                  <a:lnTo>
                    <a:pt x="447" y="26"/>
                  </a:lnTo>
                  <a:lnTo>
                    <a:pt x="449" y="22"/>
                  </a:lnTo>
                  <a:lnTo>
                    <a:pt x="452" y="17"/>
                  </a:lnTo>
                  <a:lnTo>
                    <a:pt x="454" y="13"/>
                  </a:lnTo>
                  <a:lnTo>
                    <a:pt x="462" y="17"/>
                  </a:lnTo>
                  <a:lnTo>
                    <a:pt x="460" y="21"/>
                  </a:lnTo>
                  <a:lnTo>
                    <a:pt x="458" y="25"/>
                  </a:lnTo>
                  <a:lnTo>
                    <a:pt x="456" y="29"/>
                  </a:lnTo>
                  <a:lnTo>
                    <a:pt x="455" y="33"/>
                  </a:lnTo>
                  <a:lnTo>
                    <a:pt x="446" y="31"/>
                  </a:lnTo>
                  <a:close/>
                  <a:moveTo>
                    <a:pt x="270" y="34"/>
                  </a:moveTo>
                  <a:lnTo>
                    <a:pt x="277" y="38"/>
                  </a:lnTo>
                  <a:lnTo>
                    <a:pt x="285" y="42"/>
                  </a:lnTo>
                  <a:lnTo>
                    <a:pt x="293" y="46"/>
                  </a:lnTo>
                  <a:lnTo>
                    <a:pt x="300" y="51"/>
                  </a:lnTo>
                  <a:lnTo>
                    <a:pt x="294" y="58"/>
                  </a:lnTo>
                  <a:lnTo>
                    <a:pt x="287" y="54"/>
                  </a:lnTo>
                  <a:lnTo>
                    <a:pt x="280" y="49"/>
                  </a:lnTo>
                  <a:lnTo>
                    <a:pt x="273" y="46"/>
                  </a:lnTo>
                  <a:lnTo>
                    <a:pt x="265" y="42"/>
                  </a:lnTo>
                  <a:lnTo>
                    <a:pt x="270" y="34"/>
                  </a:lnTo>
                  <a:close/>
                  <a:moveTo>
                    <a:pt x="41" y="170"/>
                  </a:moveTo>
                  <a:lnTo>
                    <a:pt x="40" y="166"/>
                  </a:lnTo>
                  <a:lnTo>
                    <a:pt x="38" y="161"/>
                  </a:lnTo>
                  <a:lnTo>
                    <a:pt x="37" y="156"/>
                  </a:lnTo>
                  <a:lnTo>
                    <a:pt x="36" y="152"/>
                  </a:lnTo>
                  <a:lnTo>
                    <a:pt x="45" y="150"/>
                  </a:lnTo>
                  <a:lnTo>
                    <a:pt x="46" y="154"/>
                  </a:lnTo>
                  <a:lnTo>
                    <a:pt x="47" y="159"/>
                  </a:lnTo>
                  <a:lnTo>
                    <a:pt x="49" y="163"/>
                  </a:lnTo>
                  <a:lnTo>
                    <a:pt x="50" y="167"/>
                  </a:lnTo>
                  <a:lnTo>
                    <a:pt x="41" y="17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4" name="Rectangle 127"/>
            <p:cNvSpPr>
              <a:spLocks noChangeArrowheads="1"/>
            </p:cNvSpPr>
            <p:nvPr/>
          </p:nvSpPr>
          <p:spPr bwMode="auto">
            <a:xfrm>
              <a:off x="7970" y="4647"/>
              <a:ext cx="5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発生抑制（リデュース）</a:t>
              </a:r>
              <a:endParaRPr lang="ja-JP" altLang="ja-JP" sz="1900"/>
            </a:p>
          </p:txBody>
        </p:sp>
        <p:sp>
          <p:nvSpPr>
            <p:cNvPr id="2165" name="Rectangle 128"/>
            <p:cNvSpPr>
              <a:spLocks noChangeArrowheads="1"/>
            </p:cNvSpPr>
            <p:nvPr/>
          </p:nvSpPr>
          <p:spPr bwMode="auto">
            <a:xfrm>
              <a:off x="8541" y="4641"/>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66" name="Rectangle 129"/>
            <p:cNvSpPr>
              <a:spLocks noChangeArrowheads="1"/>
            </p:cNvSpPr>
            <p:nvPr/>
          </p:nvSpPr>
          <p:spPr bwMode="auto">
            <a:xfrm>
              <a:off x="7970" y="4740"/>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の意識が各断面で浸透</a:t>
              </a:r>
              <a:endParaRPr lang="ja-JP" altLang="ja-JP" sz="1900"/>
            </a:p>
          </p:txBody>
        </p:sp>
        <p:sp>
          <p:nvSpPr>
            <p:cNvPr id="2167" name="Rectangle 130"/>
            <p:cNvSpPr>
              <a:spLocks noChangeArrowheads="1"/>
            </p:cNvSpPr>
            <p:nvPr/>
          </p:nvSpPr>
          <p:spPr bwMode="auto">
            <a:xfrm>
              <a:off x="8532" y="4734"/>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68" name="Rectangle 131"/>
            <p:cNvSpPr>
              <a:spLocks noChangeArrowheads="1"/>
            </p:cNvSpPr>
            <p:nvPr/>
          </p:nvSpPr>
          <p:spPr bwMode="auto">
            <a:xfrm>
              <a:off x="7970" y="482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している。</a:t>
              </a:r>
              <a:endParaRPr lang="ja-JP" altLang="ja-JP" sz="1900"/>
            </a:p>
          </p:txBody>
        </p:sp>
        <p:sp>
          <p:nvSpPr>
            <p:cNvPr id="2169" name="Rectangle 132"/>
            <p:cNvSpPr>
              <a:spLocks noChangeArrowheads="1"/>
            </p:cNvSpPr>
            <p:nvPr/>
          </p:nvSpPr>
          <p:spPr bwMode="auto">
            <a:xfrm>
              <a:off x="8251" y="482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0" name="Rectangle 133"/>
            <p:cNvSpPr>
              <a:spLocks noChangeArrowheads="1"/>
            </p:cNvSpPr>
            <p:nvPr/>
          </p:nvSpPr>
          <p:spPr bwMode="auto">
            <a:xfrm>
              <a:off x="6891" y="5045"/>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産業廃棄物の</a:t>
              </a:r>
              <a:endParaRPr lang="ja-JP" altLang="ja-JP" sz="1900"/>
            </a:p>
          </p:txBody>
        </p:sp>
        <p:sp>
          <p:nvSpPr>
            <p:cNvPr id="2171" name="Rectangle 134"/>
            <p:cNvSpPr>
              <a:spLocks noChangeArrowheads="1"/>
            </p:cNvSpPr>
            <p:nvPr/>
          </p:nvSpPr>
          <p:spPr bwMode="auto">
            <a:xfrm>
              <a:off x="7229" y="5045"/>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リサイクル</a:t>
              </a:r>
              <a:endParaRPr lang="ja-JP" altLang="ja-JP" sz="1900"/>
            </a:p>
          </p:txBody>
        </p:sp>
        <p:sp>
          <p:nvSpPr>
            <p:cNvPr id="2172" name="Rectangle 135"/>
            <p:cNvSpPr>
              <a:spLocks noChangeArrowheads="1"/>
            </p:cNvSpPr>
            <p:nvPr/>
          </p:nvSpPr>
          <p:spPr bwMode="auto">
            <a:xfrm>
              <a:off x="7510" y="5040"/>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3" name="Rectangle 136"/>
            <p:cNvSpPr>
              <a:spLocks noChangeArrowheads="1"/>
            </p:cNvSpPr>
            <p:nvPr/>
          </p:nvSpPr>
          <p:spPr bwMode="auto">
            <a:xfrm>
              <a:off x="7532" y="5751"/>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リサイクルの質の向上</a:t>
              </a:r>
              <a:endParaRPr lang="ja-JP" altLang="ja-JP" sz="1900"/>
            </a:p>
          </p:txBody>
        </p:sp>
        <p:sp>
          <p:nvSpPr>
            <p:cNvPr id="2174" name="Rectangle 137"/>
            <p:cNvSpPr>
              <a:spLocks noChangeArrowheads="1"/>
            </p:cNvSpPr>
            <p:nvPr/>
          </p:nvSpPr>
          <p:spPr bwMode="auto">
            <a:xfrm>
              <a:off x="8095" y="574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5" name="Freeform 138"/>
            <p:cNvSpPr>
              <a:spLocks noEditPoints="1"/>
            </p:cNvSpPr>
            <p:nvPr/>
          </p:nvSpPr>
          <p:spPr bwMode="auto">
            <a:xfrm>
              <a:off x="8153" y="5490"/>
              <a:ext cx="138" cy="37"/>
            </a:xfrm>
            <a:custGeom>
              <a:avLst/>
              <a:gdLst>
                <a:gd name="T0" fmla="*/ 0 w 982"/>
                <a:gd name="T1" fmla="*/ 120 h 290"/>
                <a:gd name="T2" fmla="*/ 933 w 982"/>
                <a:gd name="T3" fmla="*/ 120 h 290"/>
                <a:gd name="T4" fmla="*/ 933 w 982"/>
                <a:gd name="T5" fmla="*/ 170 h 290"/>
                <a:gd name="T6" fmla="*/ 0 w 982"/>
                <a:gd name="T7" fmla="*/ 170 h 290"/>
                <a:gd name="T8" fmla="*/ 0 w 982"/>
                <a:gd name="T9" fmla="*/ 120 h 290"/>
                <a:gd name="T10" fmla="*/ 745 w 982"/>
                <a:gd name="T11" fmla="*/ 7 h 290"/>
                <a:gd name="T12" fmla="*/ 982 w 982"/>
                <a:gd name="T13" fmla="*/ 145 h 290"/>
                <a:gd name="T14" fmla="*/ 745 w 982"/>
                <a:gd name="T15" fmla="*/ 283 h 290"/>
                <a:gd name="T16" fmla="*/ 711 w 982"/>
                <a:gd name="T17" fmla="*/ 274 h 290"/>
                <a:gd name="T18" fmla="*/ 720 w 982"/>
                <a:gd name="T19" fmla="*/ 240 h 290"/>
                <a:gd name="T20" fmla="*/ 920 w 982"/>
                <a:gd name="T21" fmla="*/ 123 h 290"/>
                <a:gd name="T22" fmla="*/ 920 w 982"/>
                <a:gd name="T23" fmla="*/ 166 h 290"/>
                <a:gd name="T24" fmla="*/ 720 w 982"/>
                <a:gd name="T25" fmla="*/ 50 h 290"/>
                <a:gd name="T26" fmla="*/ 711 w 982"/>
                <a:gd name="T27" fmla="*/ 16 h 290"/>
                <a:gd name="T28" fmla="*/ 745 w 982"/>
                <a:gd name="T29"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2" h="290">
                  <a:moveTo>
                    <a:pt x="0" y="120"/>
                  </a:moveTo>
                  <a:lnTo>
                    <a:pt x="933" y="120"/>
                  </a:lnTo>
                  <a:lnTo>
                    <a:pt x="933" y="170"/>
                  </a:lnTo>
                  <a:lnTo>
                    <a:pt x="0" y="170"/>
                  </a:lnTo>
                  <a:lnTo>
                    <a:pt x="0" y="120"/>
                  </a:lnTo>
                  <a:close/>
                  <a:moveTo>
                    <a:pt x="745" y="7"/>
                  </a:moveTo>
                  <a:lnTo>
                    <a:pt x="982" y="145"/>
                  </a:lnTo>
                  <a:lnTo>
                    <a:pt x="745" y="283"/>
                  </a:lnTo>
                  <a:cubicBezTo>
                    <a:pt x="733" y="290"/>
                    <a:pt x="718" y="286"/>
                    <a:pt x="711" y="274"/>
                  </a:cubicBezTo>
                  <a:cubicBezTo>
                    <a:pt x="704" y="262"/>
                    <a:pt x="708" y="247"/>
                    <a:pt x="720" y="240"/>
                  </a:cubicBezTo>
                  <a:lnTo>
                    <a:pt x="920" y="123"/>
                  </a:lnTo>
                  <a:lnTo>
                    <a:pt x="920" y="166"/>
                  </a:lnTo>
                  <a:lnTo>
                    <a:pt x="720" y="50"/>
                  </a:lnTo>
                  <a:cubicBezTo>
                    <a:pt x="708" y="43"/>
                    <a:pt x="704" y="27"/>
                    <a:pt x="711" y="16"/>
                  </a:cubicBezTo>
                  <a:cubicBezTo>
                    <a:pt x="718" y="4"/>
                    <a:pt x="733" y="0"/>
                    <a:pt x="745" y="7"/>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6" name="Freeform 139"/>
            <p:cNvSpPr>
              <a:spLocks/>
            </p:cNvSpPr>
            <p:nvPr/>
          </p:nvSpPr>
          <p:spPr bwMode="auto">
            <a:xfrm>
              <a:off x="6431" y="5671"/>
              <a:ext cx="90" cy="61"/>
            </a:xfrm>
            <a:custGeom>
              <a:avLst/>
              <a:gdLst>
                <a:gd name="T0" fmla="*/ 90 w 90"/>
                <a:gd name="T1" fmla="*/ 50 h 61"/>
                <a:gd name="T2" fmla="*/ 58 w 90"/>
                <a:gd name="T3" fmla="*/ 50 h 61"/>
                <a:gd name="T4" fmla="*/ 58 w 90"/>
                <a:gd name="T5" fmla="*/ 61 h 61"/>
                <a:gd name="T6" fmla="*/ 32 w 90"/>
                <a:gd name="T7" fmla="*/ 61 h 61"/>
                <a:gd name="T8" fmla="*/ 32 w 90"/>
                <a:gd name="T9" fmla="*/ 50 h 61"/>
                <a:gd name="T10" fmla="*/ 0 w 90"/>
                <a:gd name="T11" fmla="*/ 50 h 61"/>
                <a:gd name="T12" fmla="*/ 45 w 90"/>
                <a:gd name="T13" fmla="*/ 0 h 61"/>
                <a:gd name="T14" fmla="*/ 90 w 90"/>
                <a:gd name="T15" fmla="*/ 5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61">
                  <a:moveTo>
                    <a:pt x="90" y="50"/>
                  </a:moveTo>
                  <a:lnTo>
                    <a:pt x="58" y="50"/>
                  </a:lnTo>
                  <a:lnTo>
                    <a:pt x="58" y="61"/>
                  </a:lnTo>
                  <a:lnTo>
                    <a:pt x="32" y="61"/>
                  </a:lnTo>
                  <a:lnTo>
                    <a:pt x="32" y="50"/>
                  </a:lnTo>
                  <a:lnTo>
                    <a:pt x="0" y="50"/>
                  </a:lnTo>
                  <a:lnTo>
                    <a:pt x="45" y="0"/>
                  </a:lnTo>
                  <a:lnTo>
                    <a:pt x="90" y="5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Freeform 140"/>
            <p:cNvSpPr>
              <a:spLocks noEditPoints="1"/>
            </p:cNvSpPr>
            <p:nvPr/>
          </p:nvSpPr>
          <p:spPr bwMode="auto">
            <a:xfrm>
              <a:off x="6192" y="5204"/>
              <a:ext cx="52" cy="47"/>
            </a:xfrm>
            <a:custGeom>
              <a:avLst/>
              <a:gdLst>
                <a:gd name="T0" fmla="*/ 664 w 735"/>
                <a:gd name="T1" fmla="*/ 732 h 732"/>
                <a:gd name="T2" fmla="*/ 35 w 735"/>
                <a:gd name="T3" fmla="*/ 105 h 732"/>
                <a:gd name="T4" fmla="*/ 105 w 735"/>
                <a:gd name="T5" fmla="*/ 35 h 732"/>
                <a:gd name="T6" fmla="*/ 735 w 735"/>
                <a:gd name="T7" fmla="*/ 661 h 732"/>
                <a:gd name="T8" fmla="*/ 664 w 735"/>
                <a:gd name="T9" fmla="*/ 732 h 732"/>
                <a:gd name="T10" fmla="*/ 140 w 735"/>
                <a:gd name="T11" fmla="*/ 530 h 732"/>
                <a:gd name="T12" fmla="*/ 0 w 735"/>
                <a:gd name="T13" fmla="*/ 0 h 732"/>
                <a:gd name="T14" fmla="*/ 531 w 735"/>
                <a:gd name="T15" fmla="*/ 138 h 732"/>
                <a:gd name="T16" fmla="*/ 566 w 735"/>
                <a:gd name="T17" fmla="*/ 199 h 732"/>
                <a:gd name="T18" fmla="*/ 505 w 735"/>
                <a:gd name="T19" fmla="*/ 235 h 732"/>
                <a:gd name="T20" fmla="*/ 57 w 735"/>
                <a:gd name="T21" fmla="*/ 118 h 732"/>
                <a:gd name="T22" fmla="*/ 118 w 735"/>
                <a:gd name="T23" fmla="*/ 57 h 732"/>
                <a:gd name="T24" fmla="*/ 237 w 735"/>
                <a:gd name="T25" fmla="*/ 505 h 732"/>
                <a:gd name="T26" fmla="*/ 202 w 735"/>
                <a:gd name="T27" fmla="*/ 566 h 732"/>
                <a:gd name="T28" fmla="*/ 140 w 735"/>
                <a:gd name="T29" fmla="*/ 53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5" h="732">
                  <a:moveTo>
                    <a:pt x="664" y="732"/>
                  </a:moveTo>
                  <a:lnTo>
                    <a:pt x="35" y="105"/>
                  </a:lnTo>
                  <a:lnTo>
                    <a:pt x="105" y="35"/>
                  </a:lnTo>
                  <a:lnTo>
                    <a:pt x="735" y="661"/>
                  </a:lnTo>
                  <a:lnTo>
                    <a:pt x="664" y="732"/>
                  </a:lnTo>
                  <a:close/>
                  <a:moveTo>
                    <a:pt x="140" y="530"/>
                  </a:moveTo>
                  <a:lnTo>
                    <a:pt x="0" y="0"/>
                  </a:lnTo>
                  <a:lnTo>
                    <a:pt x="531" y="138"/>
                  </a:lnTo>
                  <a:cubicBezTo>
                    <a:pt x="557" y="145"/>
                    <a:pt x="573" y="173"/>
                    <a:pt x="566" y="199"/>
                  </a:cubicBezTo>
                  <a:cubicBezTo>
                    <a:pt x="559" y="226"/>
                    <a:pt x="532" y="242"/>
                    <a:pt x="505" y="235"/>
                  </a:cubicBezTo>
                  <a:lnTo>
                    <a:pt x="57" y="118"/>
                  </a:lnTo>
                  <a:lnTo>
                    <a:pt x="118" y="57"/>
                  </a:lnTo>
                  <a:lnTo>
                    <a:pt x="237" y="505"/>
                  </a:lnTo>
                  <a:cubicBezTo>
                    <a:pt x="244" y="531"/>
                    <a:pt x="228" y="559"/>
                    <a:pt x="202" y="566"/>
                  </a:cubicBezTo>
                  <a:cubicBezTo>
                    <a:pt x="175" y="573"/>
                    <a:pt x="148" y="557"/>
                    <a:pt x="140" y="53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8" name="Freeform 141"/>
            <p:cNvSpPr>
              <a:spLocks noEditPoints="1"/>
            </p:cNvSpPr>
            <p:nvPr/>
          </p:nvSpPr>
          <p:spPr bwMode="auto">
            <a:xfrm>
              <a:off x="6750" y="5241"/>
              <a:ext cx="61" cy="44"/>
            </a:xfrm>
            <a:custGeom>
              <a:avLst/>
              <a:gdLst>
                <a:gd name="T0" fmla="*/ 40 w 880"/>
                <a:gd name="T1" fmla="*/ 0 h 680"/>
                <a:gd name="T2" fmla="*/ 847 w 880"/>
                <a:gd name="T3" fmla="*/ 613 h 680"/>
                <a:gd name="T4" fmla="*/ 807 w 880"/>
                <a:gd name="T5" fmla="*/ 666 h 680"/>
                <a:gd name="T6" fmla="*/ 0 w 880"/>
                <a:gd name="T7" fmla="*/ 53 h 680"/>
                <a:gd name="T8" fmla="*/ 40 w 880"/>
                <a:gd name="T9" fmla="*/ 0 h 680"/>
                <a:gd name="T10" fmla="*/ 681 w 880"/>
                <a:gd name="T11" fmla="*/ 199 h 680"/>
                <a:gd name="T12" fmla="*/ 880 w 880"/>
                <a:gd name="T13" fmla="*/ 680 h 680"/>
                <a:gd name="T14" fmla="*/ 363 w 880"/>
                <a:gd name="T15" fmla="*/ 616 h 680"/>
                <a:gd name="T16" fmla="*/ 334 w 880"/>
                <a:gd name="T17" fmla="*/ 579 h 680"/>
                <a:gd name="T18" fmla="*/ 372 w 880"/>
                <a:gd name="T19" fmla="*/ 550 h 680"/>
                <a:gd name="T20" fmla="*/ 831 w 880"/>
                <a:gd name="T21" fmla="*/ 606 h 680"/>
                <a:gd name="T22" fmla="*/ 796 w 880"/>
                <a:gd name="T23" fmla="*/ 652 h 680"/>
                <a:gd name="T24" fmla="*/ 619 w 880"/>
                <a:gd name="T25" fmla="*/ 225 h 680"/>
                <a:gd name="T26" fmla="*/ 637 w 880"/>
                <a:gd name="T27" fmla="*/ 181 h 680"/>
                <a:gd name="T28" fmla="*/ 681 w 880"/>
                <a:gd name="T29"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0" h="680">
                  <a:moveTo>
                    <a:pt x="40" y="0"/>
                  </a:moveTo>
                  <a:lnTo>
                    <a:pt x="847" y="613"/>
                  </a:lnTo>
                  <a:lnTo>
                    <a:pt x="807" y="666"/>
                  </a:lnTo>
                  <a:lnTo>
                    <a:pt x="0" y="53"/>
                  </a:lnTo>
                  <a:lnTo>
                    <a:pt x="40" y="0"/>
                  </a:lnTo>
                  <a:close/>
                  <a:moveTo>
                    <a:pt x="681" y="199"/>
                  </a:moveTo>
                  <a:lnTo>
                    <a:pt x="880" y="680"/>
                  </a:lnTo>
                  <a:lnTo>
                    <a:pt x="363" y="616"/>
                  </a:lnTo>
                  <a:cubicBezTo>
                    <a:pt x="345" y="614"/>
                    <a:pt x="332" y="598"/>
                    <a:pt x="334" y="579"/>
                  </a:cubicBezTo>
                  <a:cubicBezTo>
                    <a:pt x="337" y="561"/>
                    <a:pt x="353" y="548"/>
                    <a:pt x="372" y="550"/>
                  </a:cubicBezTo>
                  <a:lnTo>
                    <a:pt x="831" y="606"/>
                  </a:lnTo>
                  <a:lnTo>
                    <a:pt x="796" y="652"/>
                  </a:lnTo>
                  <a:lnTo>
                    <a:pt x="619" y="225"/>
                  </a:lnTo>
                  <a:cubicBezTo>
                    <a:pt x="612" y="208"/>
                    <a:pt x="620" y="188"/>
                    <a:pt x="637" y="181"/>
                  </a:cubicBezTo>
                  <a:cubicBezTo>
                    <a:pt x="654" y="174"/>
                    <a:pt x="674" y="182"/>
                    <a:pt x="681" y="19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9" name="Freeform 142"/>
            <p:cNvSpPr>
              <a:spLocks noEditPoints="1"/>
            </p:cNvSpPr>
            <p:nvPr/>
          </p:nvSpPr>
          <p:spPr bwMode="auto">
            <a:xfrm>
              <a:off x="7043" y="4800"/>
              <a:ext cx="130" cy="35"/>
            </a:xfrm>
            <a:custGeom>
              <a:avLst/>
              <a:gdLst>
                <a:gd name="T0" fmla="*/ 1850 w 1850"/>
                <a:gd name="T1" fmla="*/ 238 h 543"/>
                <a:gd name="T2" fmla="*/ 66 w 1850"/>
                <a:gd name="T3" fmla="*/ 238 h 543"/>
                <a:gd name="T4" fmla="*/ 66 w 1850"/>
                <a:gd name="T5" fmla="*/ 304 h 543"/>
                <a:gd name="T6" fmla="*/ 1850 w 1850"/>
                <a:gd name="T7" fmla="*/ 304 h 543"/>
                <a:gd name="T8" fmla="*/ 1850 w 1850"/>
                <a:gd name="T9" fmla="*/ 238 h 543"/>
                <a:gd name="T10" fmla="*/ 449 w 1850"/>
                <a:gd name="T11" fmla="*/ 9 h 543"/>
                <a:gd name="T12" fmla="*/ 0 w 1850"/>
                <a:gd name="T13" fmla="*/ 271 h 543"/>
                <a:gd name="T14" fmla="*/ 449 w 1850"/>
                <a:gd name="T15" fmla="*/ 533 h 543"/>
                <a:gd name="T16" fmla="*/ 494 w 1850"/>
                <a:gd name="T17" fmla="*/ 521 h 543"/>
                <a:gd name="T18" fmla="*/ 482 w 1850"/>
                <a:gd name="T19" fmla="*/ 476 h 543"/>
                <a:gd name="T20" fmla="*/ 82 w 1850"/>
                <a:gd name="T21" fmla="*/ 242 h 543"/>
                <a:gd name="T22" fmla="*/ 82 w 1850"/>
                <a:gd name="T23" fmla="*/ 300 h 543"/>
                <a:gd name="T24" fmla="*/ 482 w 1850"/>
                <a:gd name="T25" fmla="*/ 67 h 543"/>
                <a:gd name="T26" fmla="*/ 482 w 1850"/>
                <a:gd name="T27" fmla="*/ 67 h 543"/>
                <a:gd name="T28" fmla="*/ 494 w 1850"/>
                <a:gd name="T29" fmla="*/ 21 h 543"/>
                <a:gd name="T30" fmla="*/ 449 w 185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0" h="543">
                  <a:moveTo>
                    <a:pt x="1850" y="238"/>
                  </a:moveTo>
                  <a:lnTo>
                    <a:pt x="66" y="238"/>
                  </a:lnTo>
                  <a:lnTo>
                    <a:pt x="66" y="304"/>
                  </a:lnTo>
                  <a:lnTo>
                    <a:pt x="1850" y="304"/>
                  </a:lnTo>
                  <a:lnTo>
                    <a:pt x="1850" y="238"/>
                  </a:lnTo>
                  <a:close/>
                  <a:moveTo>
                    <a:pt x="449" y="9"/>
                  </a:moveTo>
                  <a:lnTo>
                    <a:pt x="0" y="271"/>
                  </a:lnTo>
                  <a:lnTo>
                    <a:pt x="449" y="533"/>
                  </a:lnTo>
                  <a:cubicBezTo>
                    <a:pt x="465" y="543"/>
                    <a:pt x="485" y="537"/>
                    <a:pt x="494" y="521"/>
                  </a:cubicBezTo>
                  <a:cubicBezTo>
                    <a:pt x="504" y="505"/>
                    <a:pt x="498" y="485"/>
                    <a:pt x="482" y="476"/>
                  </a:cubicBezTo>
                  <a:lnTo>
                    <a:pt x="82" y="242"/>
                  </a:lnTo>
                  <a:lnTo>
                    <a:pt x="82" y="300"/>
                  </a:lnTo>
                  <a:lnTo>
                    <a:pt x="482" y="67"/>
                  </a:lnTo>
                  <a:lnTo>
                    <a:pt x="482" y="67"/>
                  </a:lnTo>
                  <a:cubicBezTo>
                    <a:pt x="498" y="57"/>
                    <a:pt x="504" y="37"/>
                    <a:pt x="494"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0" name="Freeform 143"/>
            <p:cNvSpPr>
              <a:spLocks noEditPoints="1"/>
            </p:cNvSpPr>
            <p:nvPr/>
          </p:nvSpPr>
          <p:spPr bwMode="auto">
            <a:xfrm>
              <a:off x="7092" y="5014"/>
              <a:ext cx="123" cy="35"/>
            </a:xfrm>
            <a:custGeom>
              <a:avLst/>
              <a:gdLst>
                <a:gd name="T0" fmla="*/ 0 w 1750"/>
                <a:gd name="T1" fmla="*/ 238 h 543"/>
                <a:gd name="T2" fmla="*/ 1684 w 1750"/>
                <a:gd name="T3" fmla="*/ 238 h 543"/>
                <a:gd name="T4" fmla="*/ 1684 w 1750"/>
                <a:gd name="T5" fmla="*/ 304 h 543"/>
                <a:gd name="T6" fmla="*/ 0 w 1750"/>
                <a:gd name="T7" fmla="*/ 304 h 543"/>
                <a:gd name="T8" fmla="*/ 0 w 1750"/>
                <a:gd name="T9" fmla="*/ 238 h 543"/>
                <a:gd name="T10" fmla="*/ 1300 w 1750"/>
                <a:gd name="T11" fmla="*/ 9 h 543"/>
                <a:gd name="T12" fmla="*/ 1750 w 1750"/>
                <a:gd name="T13" fmla="*/ 271 h 543"/>
                <a:gd name="T14" fmla="*/ 1300 w 1750"/>
                <a:gd name="T15" fmla="*/ 533 h 543"/>
                <a:gd name="T16" fmla="*/ 1255 w 1750"/>
                <a:gd name="T17" fmla="*/ 521 h 543"/>
                <a:gd name="T18" fmla="*/ 1267 w 1750"/>
                <a:gd name="T19" fmla="*/ 476 h 543"/>
                <a:gd name="T20" fmla="*/ 1667 w 1750"/>
                <a:gd name="T21" fmla="*/ 242 h 543"/>
                <a:gd name="T22" fmla="*/ 1667 w 1750"/>
                <a:gd name="T23" fmla="*/ 300 h 543"/>
                <a:gd name="T24" fmla="*/ 1267 w 1750"/>
                <a:gd name="T25" fmla="*/ 67 h 543"/>
                <a:gd name="T26" fmla="*/ 1255 w 1750"/>
                <a:gd name="T27" fmla="*/ 21 h 543"/>
                <a:gd name="T28" fmla="*/ 1300 w 1750"/>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0" h="543">
                  <a:moveTo>
                    <a:pt x="0" y="238"/>
                  </a:moveTo>
                  <a:lnTo>
                    <a:pt x="1684" y="238"/>
                  </a:lnTo>
                  <a:lnTo>
                    <a:pt x="1684" y="304"/>
                  </a:lnTo>
                  <a:lnTo>
                    <a:pt x="0" y="304"/>
                  </a:lnTo>
                  <a:lnTo>
                    <a:pt x="0" y="238"/>
                  </a:lnTo>
                  <a:close/>
                  <a:moveTo>
                    <a:pt x="1300" y="9"/>
                  </a:moveTo>
                  <a:lnTo>
                    <a:pt x="1750" y="271"/>
                  </a:lnTo>
                  <a:lnTo>
                    <a:pt x="1300" y="533"/>
                  </a:lnTo>
                  <a:cubicBezTo>
                    <a:pt x="1285" y="543"/>
                    <a:pt x="1264" y="537"/>
                    <a:pt x="1255" y="521"/>
                  </a:cubicBezTo>
                  <a:cubicBezTo>
                    <a:pt x="1246" y="505"/>
                    <a:pt x="1251" y="485"/>
                    <a:pt x="1267" y="476"/>
                  </a:cubicBezTo>
                  <a:lnTo>
                    <a:pt x="1667" y="242"/>
                  </a:lnTo>
                  <a:lnTo>
                    <a:pt x="1667" y="300"/>
                  </a:lnTo>
                  <a:lnTo>
                    <a:pt x="1267" y="67"/>
                  </a:lnTo>
                  <a:cubicBezTo>
                    <a:pt x="1251" y="57"/>
                    <a:pt x="1246" y="37"/>
                    <a:pt x="1255" y="21"/>
                  </a:cubicBezTo>
                  <a:cubicBezTo>
                    <a:pt x="1264" y="5"/>
                    <a:pt x="1285" y="0"/>
                    <a:pt x="1300"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1" name="Freeform 144"/>
            <p:cNvSpPr>
              <a:spLocks/>
            </p:cNvSpPr>
            <p:nvPr/>
          </p:nvSpPr>
          <p:spPr bwMode="auto">
            <a:xfrm>
              <a:off x="7891" y="4225"/>
              <a:ext cx="319" cy="160"/>
            </a:xfrm>
            <a:custGeom>
              <a:avLst/>
              <a:gdLst>
                <a:gd name="T0" fmla="*/ 0 w 2271"/>
                <a:gd name="T1" fmla="*/ 206 h 1236"/>
                <a:gd name="T2" fmla="*/ 206 w 2271"/>
                <a:gd name="T3" fmla="*/ 0 h 1236"/>
                <a:gd name="T4" fmla="*/ 2065 w 2271"/>
                <a:gd name="T5" fmla="*/ 0 h 1236"/>
                <a:gd name="T6" fmla="*/ 2271 w 2271"/>
                <a:gd name="T7" fmla="*/ 206 h 1236"/>
                <a:gd name="T8" fmla="*/ 2271 w 2271"/>
                <a:gd name="T9" fmla="*/ 1030 h 1236"/>
                <a:gd name="T10" fmla="*/ 2065 w 2271"/>
                <a:gd name="T11" fmla="*/ 1236 h 1236"/>
                <a:gd name="T12" fmla="*/ 206 w 2271"/>
                <a:gd name="T13" fmla="*/ 1236 h 1236"/>
                <a:gd name="T14" fmla="*/ 0 w 2271"/>
                <a:gd name="T15" fmla="*/ 1030 h 1236"/>
                <a:gd name="T16" fmla="*/ 0 w 2271"/>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1" h="1236">
                  <a:moveTo>
                    <a:pt x="0" y="206"/>
                  </a:moveTo>
                  <a:cubicBezTo>
                    <a:pt x="0" y="92"/>
                    <a:pt x="92" y="0"/>
                    <a:pt x="206" y="0"/>
                  </a:cubicBezTo>
                  <a:lnTo>
                    <a:pt x="2065" y="0"/>
                  </a:lnTo>
                  <a:cubicBezTo>
                    <a:pt x="2178" y="0"/>
                    <a:pt x="2271" y="92"/>
                    <a:pt x="2271" y="206"/>
                  </a:cubicBezTo>
                  <a:lnTo>
                    <a:pt x="2271" y="1030"/>
                  </a:lnTo>
                  <a:cubicBezTo>
                    <a:pt x="2271" y="1144"/>
                    <a:pt x="2178" y="1236"/>
                    <a:pt x="2065" y="1236"/>
                  </a:cubicBezTo>
                  <a:lnTo>
                    <a:pt x="206" y="1236"/>
                  </a:lnTo>
                  <a:cubicBezTo>
                    <a:pt x="92" y="1236"/>
                    <a:pt x="0" y="1144"/>
                    <a:pt x="0" y="1030"/>
                  </a:cubicBezTo>
                  <a:lnTo>
                    <a:pt x="0" y="20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2" name="Freeform 145"/>
            <p:cNvSpPr>
              <a:spLocks noEditPoints="1"/>
            </p:cNvSpPr>
            <p:nvPr/>
          </p:nvSpPr>
          <p:spPr bwMode="auto">
            <a:xfrm>
              <a:off x="7886" y="4221"/>
              <a:ext cx="329" cy="169"/>
            </a:xfrm>
            <a:custGeom>
              <a:avLst/>
              <a:gdLst>
                <a:gd name="T0" fmla="*/ 1 w 329"/>
                <a:gd name="T1" fmla="*/ 25 h 169"/>
                <a:gd name="T2" fmla="*/ 4 w 329"/>
                <a:gd name="T3" fmla="*/ 16 h 169"/>
                <a:gd name="T4" fmla="*/ 10 w 329"/>
                <a:gd name="T5" fmla="*/ 9 h 169"/>
                <a:gd name="T6" fmla="*/ 17 w 329"/>
                <a:gd name="T7" fmla="*/ 4 h 169"/>
                <a:gd name="T8" fmla="*/ 27 w 329"/>
                <a:gd name="T9" fmla="*/ 0 h 169"/>
                <a:gd name="T10" fmla="*/ 295 w 329"/>
                <a:gd name="T11" fmla="*/ 0 h 169"/>
                <a:gd name="T12" fmla="*/ 305 w 329"/>
                <a:gd name="T13" fmla="*/ 1 h 169"/>
                <a:gd name="T14" fmla="*/ 314 w 329"/>
                <a:gd name="T15" fmla="*/ 5 h 169"/>
                <a:gd name="T16" fmla="*/ 321 w 329"/>
                <a:gd name="T17" fmla="*/ 11 h 169"/>
                <a:gd name="T18" fmla="*/ 326 w 329"/>
                <a:gd name="T19" fmla="*/ 19 h 169"/>
                <a:gd name="T20" fmla="*/ 329 w 329"/>
                <a:gd name="T21" fmla="*/ 27 h 169"/>
                <a:gd name="T22" fmla="*/ 329 w 329"/>
                <a:gd name="T23" fmla="*/ 141 h 169"/>
                <a:gd name="T24" fmla="*/ 326 w 329"/>
                <a:gd name="T25" fmla="*/ 150 h 169"/>
                <a:gd name="T26" fmla="*/ 321 w 329"/>
                <a:gd name="T27" fmla="*/ 157 h 169"/>
                <a:gd name="T28" fmla="*/ 314 w 329"/>
                <a:gd name="T29" fmla="*/ 163 h 169"/>
                <a:gd name="T30" fmla="*/ 305 w 329"/>
                <a:gd name="T31" fmla="*/ 167 h 169"/>
                <a:gd name="T32" fmla="*/ 295 w 329"/>
                <a:gd name="T33" fmla="*/ 169 h 169"/>
                <a:gd name="T34" fmla="*/ 27 w 329"/>
                <a:gd name="T35" fmla="*/ 168 h 169"/>
                <a:gd name="T36" fmla="*/ 18 w 329"/>
                <a:gd name="T37" fmla="*/ 165 h 169"/>
                <a:gd name="T38" fmla="*/ 10 w 329"/>
                <a:gd name="T39" fmla="*/ 160 h 169"/>
                <a:gd name="T40" fmla="*/ 4 w 329"/>
                <a:gd name="T41" fmla="*/ 153 h 169"/>
                <a:gd name="T42" fmla="*/ 1 w 329"/>
                <a:gd name="T43" fmla="*/ 144 h 169"/>
                <a:gd name="T44" fmla="*/ 0 w 329"/>
                <a:gd name="T45" fmla="*/ 31 h 169"/>
                <a:gd name="T46" fmla="*/ 10 w 329"/>
                <a:gd name="T47" fmla="*/ 142 h 169"/>
                <a:gd name="T48" fmla="*/ 12 w 329"/>
                <a:gd name="T49" fmla="*/ 148 h 169"/>
                <a:gd name="T50" fmla="*/ 17 w 329"/>
                <a:gd name="T51" fmla="*/ 153 h 169"/>
                <a:gd name="T52" fmla="*/ 22 w 329"/>
                <a:gd name="T53" fmla="*/ 157 h 169"/>
                <a:gd name="T54" fmla="*/ 29 w 329"/>
                <a:gd name="T55" fmla="*/ 160 h 169"/>
                <a:gd name="T56" fmla="*/ 295 w 329"/>
                <a:gd name="T57" fmla="*/ 160 h 169"/>
                <a:gd name="T58" fmla="*/ 302 w 329"/>
                <a:gd name="T59" fmla="*/ 159 h 169"/>
                <a:gd name="T60" fmla="*/ 308 w 329"/>
                <a:gd name="T61" fmla="*/ 156 h 169"/>
                <a:gd name="T62" fmla="*/ 314 w 329"/>
                <a:gd name="T63" fmla="*/ 152 h 169"/>
                <a:gd name="T64" fmla="*/ 317 w 329"/>
                <a:gd name="T65" fmla="*/ 147 h 169"/>
                <a:gd name="T66" fmla="*/ 319 w 329"/>
                <a:gd name="T67" fmla="*/ 140 h 169"/>
                <a:gd name="T68" fmla="*/ 319 w 329"/>
                <a:gd name="T69" fmla="*/ 29 h 169"/>
                <a:gd name="T70" fmla="*/ 317 w 329"/>
                <a:gd name="T71" fmla="*/ 22 h 169"/>
                <a:gd name="T72" fmla="*/ 314 w 329"/>
                <a:gd name="T73" fmla="*/ 17 h 169"/>
                <a:gd name="T74" fmla="*/ 309 w 329"/>
                <a:gd name="T75" fmla="*/ 12 h 169"/>
                <a:gd name="T76" fmla="*/ 303 w 329"/>
                <a:gd name="T77" fmla="*/ 10 h 169"/>
                <a:gd name="T78" fmla="*/ 295 w 329"/>
                <a:gd name="T79" fmla="*/ 9 h 169"/>
                <a:gd name="T80" fmla="*/ 29 w 329"/>
                <a:gd name="T81" fmla="*/ 9 h 169"/>
                <a:gd name="T82" fmla="*/ 22 w 329"/>
                <a:gd name="T83" fmla="*/ 11 h 169"/>
                <a:gd name="T84" fmla="*/ 17 w 329"/>
                <a:gd name="T85" fmla="*/ 15 h 169"/>
                <a:gd name="T86" fmla="*/ 13 w 329"/>
                <a:gd name="T87" fmla="*/ 20 h 169"/>
                <a:gd name="T88" fmla="*/ 10 w 329"/>
                <a:gd name="T89" fmla="*/ 26 h 169"/>
                <a:gd name="T90" fmla="*/ 10 w 329"/>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9" h="169">
                  <a:moveTo>
                    <a:pt x="0" y="31"/>
                  </a:moveTo>
                  <a:lnTo>
                    <a:pt x="0" y="28"/>
                  </a:lnTo>
                  <a:lnTo>
                    <a:pt x="1" y="25"/>
                  </a:lnTo>
                  <a:lnTo>
                    <a:pt x="2" y="22"/>
                  </a:lnTo>
                  <a:lnTo>
                    <a:pt x="3" y="19"/>
                  </a:lnTo>
                  <a:lnTo>
                    <a:pt x="4" y="16"/>
                  </a:lnTo>
                  <a:lnTo>
                    <a:pt x="6" y="14"/>
                  </a:lnTo>
                  <a:lnTo>
                    <a:pt x="8" y="11"/>
                  </a:lnTo>
                  <a:lnTo>
                    <a:pt x="10" y="9"/>
                  </a:lnTo>
                  <a:lnTo>
                    <a:pt x="12" y="7"/>
                  </a:lnTo>
                  <a:lnTo>
                    <a:pt x="15" y="5"/>
                  </a:lnTo>
                  <a:lnTo>
                    <a:pt x="17" y="4"/>
                  </a:lnTo>
                  <a:lnTo>
                    <a:pt x="21" y="2"/>
                  </a:lnTo>
                  <a:lnTo>
                    <a:pt x="24" y="1"/>
                  </a:lnTo>
                  <a:lnTo>
                    <a:pt x="27" y="0"/>
                  </a:lnTo>
                  <a:lnTo>
                    <a:pt x="30" y="0"/>
                  </a:lnTo>
                  <a:lnTo>
                    <a:pt x="34" y="0"/>
                  </a:lnTo>
                  <a:lnTo>
                    <a:pt x="295" y="0"/>
                  </a:lnTo>
                  <a:lnTo>
                    <a:pt x="298" y="0"/>
                  </a:lnTo>
                  <a:lnTo>
                    <a:pt x="302" y="0"/>
                  </a:lnTo>
                  <a:lnTo>
                    <a:pt x="305" y="1"/>
                  </a:lnTo>
                  <a:lnTo>
                    <a:pt x="308" y="2"/>
                  </a:lnTo>
                  <a:lnTo>
                    <a:pt x="311" y="3"/>
                  </a:lnTo>
                  <a:lnTo>
                    <a:pt x="314" y="5"/>
                  </a:lnTo>
                  <a:lnTo>
                    <a:pt x="316" y="7"/>
                  </a:lnTo>
                  <a:lnTo>
                    <a:pt x="319" y="9"/>
                  </a:lnTo>
                  <a:lnTo>
                    <a:pt x="321" y="11"/>
                  </a:lnTo>
                  <a:lnTo>
                    <a:pt x="323" y="13"/>
                  </a:lnTo>
                  <a:lnTo>
                    <a:pt x="324" y="16"/>
                  </a:lnTo>
                  <a:lnTo>
                    <a:pt x="326" y="19"/>
                  </a:lnTo>
                  <a:lnTo>
                    <a:pt x="327" y="21"/>
                  </a:lnTo>
                  <a:lnTo>
                    <a:pt x="328" y="24"/>
                  </a:lnTo>
                  <a:lnTo>
                    <a:pt x="329" y="27"/>
                  </a:lnTo>
                  <a:lnTo>
                    <a:pt x="329" y="31"/>
                  </a:lnTo>
                  <a:lnTo>
                    <a:pt x="329" y="138"/>
                  </a:lnTo>
                  <a:lnTo>
                    <a:pt x="329" y="141"/>
                  </a:lnTo>
                  <a:lnTo>
                    <a:pt x="328" y="144"/>
                  </a:lnTo>
                  <a:lnTo>
                    <a:pt x="327" y="147"/>
                  </a:lnTo>
                  <a:lnTo>
                    <a:pt x="326" y="150"/>
                  </a:lnTo>
                  <a:lnTo>
                    <a:pt x="325" y="152"/>
                  </a:lnTo>
                  <a:lnTo>
                    <a:pt x="323" y="155"/>
                  </a:lnTo>
                  <a:lnTo>
                    <a:pt x="321" y="157"/>
                  </a:lnTo>
                  <a:lnTo>
                    <a:pt x="319" y="160"/>
                  </a:lnTo>
                  <a:lnTo>
                    <a:pt x="317" y="162"/>
                  </a:lnTo>
                  <a:lnTo>
                    <a:pt x="314" y="163"/>
                  </a:lnTo>
                  <a:lnTo>
                    <a:pt x="311" y="165"/>
                  </a:lnTo>
                  <a:lnTo>
                    <a:pt x="308" y="166"/>
                  </a:lnTo>
                  <a:lnTo>
                    <a:pt x="305" y="167"/>
                  </a:lnTo>
                  <a:lnTo>
                    <a:pt x="302" y="168"/>
                  </a:lnTo>
                  <a:lnTo>
                    <a:pt x="299" y="169"/>
                  </a:lnTo>
                  <a:lnTo>
                    <a:pt x="295" y="169"/>
                  </a:lnTo>
                  <a:lnTo>
                    <a:pt x="34" y="169"/>
                  </a:lnTo>
                  <a:lnTo>
                    <a:pt x="31" y="169"/>
                  </a:lnTo>
                  <a:lnTo>
                    <a:pt x="27" y="168"/>
                  </a:lnTo>
                  <a:lnTo>
                    <a:pt x="24" y="167"/>
                  </a:lnTo>
                  <a:lnTo>
                    <a:pt x="21" y="166"/>
                  </a:lnTo>
                  <a:lnTo>
                    <a:pt x="18" y="165"/>
                  </a:lnTo>
                  <a:lnTo>
                    <a:pt x="15" y="164"/>
                  </a:lnTo>
                  <a:lnTo>
                    <a:pt x="13" y="162"/>
                  </a:lnTo>
                  <a:lnTo>
                    <a:pt x="10" y="160"/>
                  </a:lnTo>
                  <a:lnTo>
                    <a:pt x="8" y="158"/>
                  </a:lnTo>
                  <a:lnTo>
                    <a:pt x="6" y="155"/>
                  </a:lnTo>
                  <a:lnTo>
                    <a:pt x="4" y="153"/>
                  </a:lnTo>
                  <a:lnTo>
                    <a:pt x="3" y="150"/>
                  </a:lnTo>
                  <a:lnTo>
                    <a:pt x="2" y="147"/>
                  </a:lnTo>
                  <a:lnTo>
                    <a:pt x="1" y="144"/>
                  </a:lnTo>
                  <a:lnTo>
                    <a:pt x="0" y="141"/>
                  </a:lnTo>
                  <a:lnTo>
                    <a:pt x="0" y="138"/>
                  </a:lnTo>
                  <a:lnTo>
                    <a:pt x="0" y="31"/>
                  </a:lnTo>
                  <a:close/>
                  <a:moveTo>
                    <a:pt x="10" y="138"/>
                  </a:moveTo>
                  <a:lnTo>
                    <a:pt x="10" y="140"/>
                  </a:lnTo>
                  <a:lnTo>
                    <a:pt x="10" y="142"/>
                  </a:lnTo>
                  <a:lnTo>
                    <a:pt x="11" y="144"/>
                  </a:lnTo>
                  <a:lnTo>
                    <a:pt x="11" y="146"/>
                  </a:lnTo>
                  <a:lnTo>
                    <a:pt x="12" y="148"/>
                  </a:lnTo>
                  <a:lnTo>
                    <a:pt x="14" y="150"/>
                  </a:lnTo>
                  <a:lnTo>
                    <a:pt x="15" y="152"/>
                  </a:lnTo>
                  <a:lnTo>
                    <a:pt x="17" y="153"/>
                  </a:lnTo>
                  <a:lnTo>
                    <a:pt x="18" y="155"/>
                  </a:lnTo>
                  <a:lnTo>
                    <a:pt x="20" y="156"/>
                  </a:lnTo>
                  <a:lnTo>
                    <a:pt x="22" y="157"/>
                  </a:lnTo>
                  <a:lnTo>
                    <a:pt x="24" y="158"/>
                  </a:lnTo>
                  <a:lnTo>
                    <a:pt x="26" y="159"/>
                  </a:lnTo>
                  <a:lnTo>
                    <a:pt x="29" y="160"/>
                  </a:lnTo>
                  <a:lnTo>
                    <a:pt x="31" y="160"/>
                  </a:lnTo>
                  <a:lnTo>
                    <a:pt x="34" y="160"/>
                  </a:lnTo>
                  <a:lnTo>
                    <a:pt x="295" y="160"/>
                  </a:lnTo>
                  <a:lnTo>
                    <a:pt x="297" y="160"/>
                  </a:lnTo>
                  <a:lnTo>
                    <a:pt x="300" y="160"/>
                  </a:lnTo>
                  <a:lnTo>
                    <a:pt x="302" y="159"/>
                  </a:lnTo>
                  <a:lnTo>
                    <a:pt x="304" y="159"/>
                  </a:lnTo>
                  <a:lnTo>
                    <a:pt x="306" y="158"/>
                  </a:lnTo>
                  <a:lnTo>
                    <a:pt x="308" y="156"/>
                  </a:lnTo>
                  <a:lnTo>
                    <a:pt x="310" y="155"/>
                  </a:lnTo>
                  <a:lnTo>
                    <a:pt x="312" y="154"/>
                  </a:lnTo>
                  <a:lnTo>
                    <a:pt x="314" y="152"/>
                  </a:lnTo>
                  <a:lnTo>
                    <a:pt x="315" y="150"/>
                  </a:lnTo>
                  <a:lnTo>
                    <a:pt x="316" y="149"/>
                  </a:lnTo>
                  <a:lnTo>
                    <a:pt x="317" y="147"/>
                  </a:lnTo>
                  <a:lnTo>
                    <a:pt x="318" y="145"/>
                  </a:lnTo>
                  <a:lnTo>
                    <a:pt x="319" y="142"/>
                  </a:lnTo>
                  <a:lnTo>
                    <a:pt x="319" y="140"/>
                  </a:lnTo>
                  <a:lnTo>
                    <a:pt x="319" y="138"/>
                  </a:lnTo>
                  <a:lnTo>
                    <a:pt x="319" y="31"/>
                  </a:lnTo>
                  <a:lnTo>
                    <a:pt x="319" y="29"/>
                  </a:lnTo>
                  <a:lnTo>
                    <a:pt x="319" y="27"/>
                  </a:lnTo>
                  <a:lnTo>
                    <a:pt x="318" y="24"/>
                  </a:lnTo>
                  <a:lnTo>
                    <a:pt x="317" y="22"/>
                  </a:lnTo>
                  <a:lnTo>
                    <a:pt x="317" y="20"/>
                  </a:lnTo>
                  <a:lnTo>
                    <a:pt x="315" y="19"/>
                  </a:lnTo>
                  <a:lnTo>
                    <a:pt x="314" y="17"/>
                  </a:lnTo>
                  <a:lnTo>
                    <a:pt x="312" y="15"/>
                  </a:lnTo>
                  <a:lnTo>
                    <a:pt x="311" y="14"/>
                  </a:lnTo>
                  <a:lnTo>
                    <a:pt x="309" y="12"/>
                  </a:lnTo>
                  <a:lnTo>
                    <a:pt x="307" y="11"/>
                  </a:lnTo>
                  <a:lnTo>
                    <a:pt x="305" y="10"/>
                  </a:lnTo>
                  <a:lnTo>
                    <a:pt x="303" y="10"/>
                  </a:lnTo>
                  <a:lnTo>
                    <a:pt x="300" y="9"/>
                  </a:lnTo>
                  <a:lnTo>
                    <a:pt x="298" y="9"/>
                  </a:lnTo>
                  <a:lnTo>
                    <a:pt x="295" y="9"/>
                  </a:lnTo>
                  <a:lnTo>
                    <a:pt x="34" y="9"/>
                  </a:lnTo>
                  <a:lnTo>
                    <a:pt x="32" y="9"/>
                  </a:lnTo>
                  <a:lnTo>
                    <a:pt x="29" y="9"/>
                  </a:lnTo>
                  <a:lnTo>
                    <a:pt x="27" y="9"/>
                  </a:lnTo>
                  <a:lnTo>
                    <a:pt x="25" y="10"/>
                  </a:lnTo>
                  <a:lnTo>
                    <a:pt x="22" y="11"/>
                  </a:lnTo>
                  <a:lnTo>
                    <a:pt x="20" y="12"/>
                  </a:lnTo>
                  <a:lnTo>
                    <a:pt x="18" y="13"/>
                  </a:lnTo>
                  <a:lnTo>
                    <a:pt x="17" y="15"/>
                  </a:lnTo>
                  <a:lnTo>
                    <a:pt x="15" y="16"/>
                  </a:lnTo>
                  <a:lnTo>
                    <a:pt x="14" y="18"/>
                  </a:lnTo>
                  <a:lnTo>
                    <a:pt x="13" y="20"/>
                  </a:lnTo>
                  <a:lnTo>
                    <a:pt x="12" y="22"/>
                  </a:lnTo>
                  <a:lnTo>
                    <a:pt x="11" y="24"/>
                  </a:lnTo>
                  <a:lnTo>
                    <a:pt x="10" y="26"/>
                  </a:lnTo>
                  <a:lnTo>
                    <a:pt x="10" y="28"/>
                  </a:lnTo>
                  <a:lnTo>
                    <a:pt x="10" y="31"/>
                  </a:lnTo>
                  <a:lnTo>
                    <a:pt x="10" y="1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3" name="Rectangle 146"/>
            <p:cNvSpPr>
              <a:spLocks noChangeArrowheads="1"/>
            </p:cNvSpPr>
            <p:nvPr/>
          </p:nvSpPr>
          <p:spPr bwMode="auto">
            <a:xfrm>
              <a:off x="7904" y="4256"/>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84" name="Rectangle 147"/>
            <p:cNvSpPr>
              <a:spLocks noChangeArrowheads="1"/>
            </p:cNvSpPr>
            <p:nvPr/>
          </p:nvSpPr>
          <p:spPr bwMode="auto">
            <a:xfrm>
              <a:off x="8197" y="4250"/>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85" name="Rectangle 148"/>
            <p:cNvSpPr>
              <a:spLocks noChangeArrowheads="1"/>
            </p:cNvSpPr>
            <p:nvPr/>
          </p:nvSpPr>
          <p:spPr bwMode="auto">
            <a:xfrm>
              <a:off x="7904" y="4312"/>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86" name="Rectangle 149"/>
            <p:cNvSpPr>
              <a:spLocks noChangeArrowheads="1"/>
            </p:cNvSpPr>
            <p:nvPr/>
          </p:nvSpPr>
          <p:spPr bwMode="auto">
            <a:xfrm>
              <a:off x="7956" y="4318"/>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87" name="Rectangle 150"/>
            <p:cNvSpPr>
              <a:spLocks noChangeArrowheads="1"/>
            </p:cNvSpPr>
            <p:nvPr/>
          </p:nvSpPr>
          <p:spPr bwMode="auto">
            <a:xfrm>
              <a:off x="8197" y="431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grpSp>
      <p:sp>
        <p:nvSpPr>
          <p:cNvPr id="2189" name="正方形/長方形 2188"/>
          <p:cNvSpPr/>
          <p:nvPr/>
        </p:nvSpPr>
        <p:spPr>
          <a:xfrm>
            <a:off x="480784" y="5587202"/>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63" name="角丸四角形 2062"/>
          <p:cNvSpPr/>
          <p:nvPr/>
        </p:nvSpPr>
        <p:spPr>
          <a:xfrm>
            <a:off x="302552" y="5678773"/>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生活様式</a:t>
            </a:r>
          </a:p>
        </p:txBody>
      </p:sp>
      <p:sp>
        <p:nvSpPr>
          <p:cNvPr id="219" name="正方形/長方形 218"/>
          <p:cNvSpPr/>
          <p:nvPr/>
        </p:nvSpPr>
        <p:spPr>
          <a:xfrm>
            <a:off x="501905" y="7291498"/>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0" name="正方形/長方形 219"/>
          <p:cNvSpPr/>
          <p:nvPr/>
        </p:nvSpPr>
        <p:spPr>
          <a:xfrm>
            <a:off x="501905" y="8981413"/>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8" name="角丸四角形 57"/>
          <p:cNvSpPr/>
          <p:nvPr/>
        </p:nvSpPr>
        <p:spPr>
          <a:xfrm>
            <a:off x="302552" y="7431423"/>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事業活動</a:t>
            </a:r>
          </a:p>
        </p:txBody>
      </p:sp>
      <p:sp>
        <p:nvSpPr>
          <p:cNvPr id="59" name="角丸四角形 58"/>
          <p:cNvSpPr/>
          <p:nvPr/>
        </p:nvSpPr>
        <p:spPr>
          <a:xfrm>
            <a:off x="302552" y="9130089"/>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適正処理</a:t>
            </a:r>
          </a:p>
        </p:txBody>
      </p:sp>
      <p:sp>
        <p:nvSpPr>
          <p:cNvPr id="2190" name="テキスト ボックス 2189"/>
          <p:cNvSpPr txBox="1"/>
          <p:nvPr/>
        </p:nvSpPr>
        <p:spPr>
          <a:xfrm>
            <a:off x="105995" y="2890995"/>
            <a:ext cx="4031926" cy="405566"/>
          </a:xfrm>
          <a:prstGeom prst="rect">
            <a:avLst/>
          </a:prstGeom>
          <a:noFill/>
        </p:spPr>
        <p:txBody>
          <a:bodyPr wrap="square" lIns="96844" tIns="48422" rIns="96844" bIns="48422" rtlCol="0">
            <a:spAutoFit/>
          </a:bodyPr>
          <a:lstStyle/>
          <a:p>
            <a:pPr marL="266700" indent="-266700"/>
            <a:r>
              <a:rPr lang="en-US" altLang="ja-JP" sz="1000" dirty="0" smtClean="0">
                <a:latin typeface="+mn-ea"/>
              </a:rPr>
              <a:t>※</a:t>
            </a:r>
            <a:r>
              <a:rPr lang="ja-JP" altLang="en-US" sz="1000" dirty="0" smtClean="0">
                <a:latin typeface="+mn-ea"/>
              </a:rPr>
              <a:t>　廃棄物</a:t>
            </a:r>
            <a:r>
              <a:rPr lang="ja-JP" altLang="en-US" sz="1000" dirty="0">
                <a:latin typeface="+mn-ea"/>
              </a:rPr>
              <a:t>の減量その他その適正な処理に関する施策の総合的</a:t>
            </a:r>
            <a:r>
              <a:rPr lang="ja-JP" altLang="en-US" sz="1000" dirty="0" smtClean="0">
                <a:latin typeface="+mn-ea"/>
              </a:rPr>
              <a:t>かつ計</a:t>
            </a:r>
            <a:endParaRPr lang="en-US" altLang="ja-JP" sz="1000" dirty="0" smtClean="0">
              <a:latin typeface="+mn-ea"/>
            </a:endParaRPr>
          </a:p>
          <a:p>
            <a:pPr marL="266700" indent="-47625"/>
            <a:r>
              <a:rPr lang="ja-JP" altLang="en-US" sz="1000" dirty="0" smtClean="0">
                <a:latin typeface="+mn-ea"/>
              </a:rPr>
              <a:t>画的</a:t>
            </a:r>
            <a:r>
              <a:rPr lang="ja-JP" altLang="en-US" sz="1000" dirty="0">
                <a:latin typeface="+mn-ea"/>
              </a:rPr>
              <a:t>な推進を図るための基本的な方針（平成</a:t>
            </a:r>
            <a:r>
              <a:rPr lang="en-US" altLang="ja-JP" sz="1000" dirty="0">
                <a:latin typeface="+mn-ea"/>
              </a:rPr>
              <a:t>28</a:t>
            </a:r>
            <a:r>
              <a:rPr lang="ja-JP" altLang="en-US" sz="1000" dirty="0">
                <a:latin typeface="+mn-ea"/>
              </a:rPr>
              <a:t>年</a:t>
            </a:r>
            <a:r>
              <a:rPr lang="en-US" altLang="ja-JP" sz="1000" dirty="0">
                <a:latin typeface="+mn-ea"/>
              </a:rPr>
              <a:t>1</a:t>
            </a:r>
            <a:r>
              <a:rPr lang="ja-JP" altLang="en-US" sz="1000" dirty="0" smtClean="0">
                <a:latin typeface="+mn-ea"/>
              </a:rPr>
              <a:t>月</a:t>
            </a:r>
            <a:r>
              <a:rPr lang="ja-JP" altLang="en-US" sz="1000" dirty="0">
                <a:latin typeface="+mn-ea"/>
              </a:rPr>
              <a:t>告示</a:t>
            </a:r>
            <a:r>
              <a:rPr lang="ja-JP" altLang="en-US" sz="1000" dirty="0" smtClean="0">
                <a:latin typeface="+mn-ea"/>
              </a:rPr>
              <a:t>）</a:t>
            </a:r>
            <a:endParaRPr lang="ja-JP" altLang="en-US" sz="1000" dirty="0"/>
          </a:p>
        </p:txBody>
      </p:sp>
      <p:sp>
        <p:nvSpPr>
          <p:cNvPr id="7" name="正方形/長方形 6"/>
          <p:cNvSpPr/>
          <p:nvPr/>
        </p:nvSpPr>
        <p:spPr>
          <a:xfrm>
            <a:off x="840236" y="5678773"/>
            <a:ext cx="3056960" cy="285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0" name="正方形/長方形 9"/>
          <p:cNvSpPr/>
          <p:nvPr/>
        </p:nvSpPr>
        <p:spPr>
          <a:xfrm>
            <a:off x="4259073" y="5678773"/>
            <a:ext cx="2564485" cy="285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1" name="正方形/長方形 200"/>
          <p:cNvSpPr/>
          <p:nvPr/>
        </p:nvSpPr>
        <p:spPr>
          <a:xfrm>
            <a:off x="798325" y="9083083"/>
            <a:ext cx="2915151" cy="26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2" name="正方形/長方形 201"/>
          <p:cNvSpPr/>
          <p:nvPr/>
        </p:nvSpPr>
        <p:spPr>
          <a:xfrm>
            <a:off x="7257157" y="5678774"/>
            <a:ext cx="1967560" cy="277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4" name="正方形/長方形 203"/>
          <p:cNvSpPr/>
          <p:nvPr/>
        </p:nvSpPr>
        <p:spPr>
          <a:xfrm>
            <a:off x="6275866" y="7394460"/>
            <a:ext cx="2983294" cy="26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6" name="正方形/長方形 205"/>
          <p:cNvSpPr/>
          <p:nvPr/>
        </p:nvSpPr>
        <p:spPr>
          <a:xfrm>
            <a:off x="3967681" y="9083083"/>
            <a:ext cx="2915151" cy="26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7" name="正方形/長方形 206"/>
          <p:cNvSpPr/>
          <p:nvPr/>
        </p:nvSpPr>
        <p:spPr>
          <a:xfrm>
            <a:off x="7096080" y="9083083"/>
            <a:ext cx="2128637" cy="2740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8" name="正方形/長方形 207"/>
          <p:cNvSpPr/>
          <p:nvPr/>
        </p:nvSpPr>
        <p:spPr>
          <a:xfrm>
            <a:off x="819059" y="7394460"/>
            <a:ext cx="3129418" cy="26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9" name="正方形/長方形 208"/>
          <p:cNvSpPr/>
          <p:nvPr/>
        </p:nvSpPr>
        <p:spPr>
          <a:xfrm>
            <a:off x="4112787" y="7394459"/>
            <a:ext cx="1935469" cy="268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15" name="角丸四角形 214"/>
          <p:cNvSpPr/>
          <p:nvPr/>
        </p:nvSpPr>
        <p:spPr>
          <a:xfrm>
            <a:off x="840236" y="9088040"/>
            <a:ext cx="2873240"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適正処理の徹底</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排出者による適正処理の徹底、関係機関による監視網の整備、土地所有者による自主管理の徹底、廃棄物処理業者の優良化などにより社会全体に不適正処理を許さない機運が熟成し、不法投棄や不適正保管は未然に防止されている。</a:t>
            </a:r>
          </a:p>
        </p:txBody>
      </p:sp>
      <p:sp>
        <p:nvSpPr>
          <p:cNvPr id="2188" name="角丸四角形 2187"/>
          <p:cNvSpPr/>
          <p:nvPr/>
        </p:nvSpPr>
        <p:spPr>
          <a:xfrm>
            <a:off x="840236" y="5678772"/>
            <a:ext cx="3108241"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物の購入</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物の購入時には、ごみになりにくく、使用後のリサイクルが容易なもの、長期間使用できる製品のほか、再生資源を用いたリサイクル製品が優先的に購入されている。</a:t>
            </a:r>
          </a:p>
          <a:p>
            <a:r>
              <a:rPr lang="ja-JP" altLang="en-US" sz="1100" dirty="0">
                <a:solidFill>
                  <a:schemeClr val="tx1"/>
                </a:solidFill>
              </a:rPr>
              <a:t>　レンタル等の利用により、物を所有することから機能のみを所有するという考え方が</a:t>
            </a:r>
            <a:r>
              <a:rPr lang="ja-JP" altLang="en-US" sz="1100" dirty="0" smtClean="0">
                <a:solidFill>
                  <a:schemeClr val="tx1"/>
                </a:solidFill>
              </a:rPr>
              <a:t>広がっている。</a:t>
            </a:r>
            <a:endParaRPr lang="ja-JP" altLang="en-US" sz="1100" dirty="0">
              <a:solidFill>
                <a:schemeClr val="tx1"/>
              </a:solidFill>
            </a:endParaRPr>
          </a:p>
        </p:txBody>
      </p:sp>
      <p:sp>
        <p:nvSpPr>
          <p:cNvPr id="210" name="角丸四角形 209"/>
          <p:cNvSpPr/>
          <p:nvPr/>
        </p:nvSpPr>
        <p:spPr>
          <a:xfrm>
            <a:off x="4112316" y="5691906"/>
            <a:ext cx="2926363"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物の使用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修理（リペア）や機能</a:t>
            </a:r>
            <a:endParaRPr lang="en-US" altLang="ja-JP" sz="1100" dirty="0">
              <a:solidFill>
                <a:schemeClr val="tx1"/>
              </a:solidFill>
            </a:endParaRPr>
          </a:p>
          <a:p>
            <a:r>
              <a:rPr lang="ja-JP" altLang="en-US" sz="1100" dirty="0">
                <a:solidFill>
                  <a:schemeClr val="tx1"/>
                </a:solidFill>
              </a:rPr>
              <a:t>追加（グレードアップ）に</a:t>
            </a:r>
            <a:endParaRPr lang="en-US" altLang="ja-JP" sz="1100" dirty="0">
              <a:solidFill>
                <a:schemeClr val="tx1"/>
              </a:solidFill>
            </a:endParaRPr>
          </a:p>
          <a:p>
            <a:r>
              <a:rPr lang="ja-JP" altLang="en-US" sz="1100" dirty="0">
                <a:solidFill>
                  <a:schemeClr val="tx1"/>
                </a:solidFill>
              </a:rPr>
              <a:t>よる長期間使用や</a:t>
            </a:r>
            <a:r>
              <a:rPr lang="ja-JP" altLang="en-US" sz="1100" dirty="0" smtClean="0">
                <a:solidFill>
                  <a:schemeClr val="tx1"/>
                </a:solidFill>
              </a:rPr>
              <a:t>、交</a:t>
            </a:r>
            <a:endParaRPr lang="en-US" altLang="ja-JP" sz="1100" dirty="0" smtClean="0">
              <a:solidFill>
                <a:schemeClr val="tx1"/>
              </a:solidFill>
            </a:endParaRPr>
          </a:p>
          <a:p>
            <a:r>
              <a:rPr lang="ja-JP" altLang="en-US" sz="1100" dirty="0" smtClean="0">
                <a:solidFill>
                  <a:schemeClr val="tx1"/>
                </a:solidFill>
              </a:rPr>
              <a:t>換会</a:t>
            </a:r>
            <a:r>
              <a:rPr lang="ja-JP" altLang="en-US" sz="1100" dirty="0">
                <a:solidFill>
                  <a:schemeClr val="tx1"/>
                </a:solidFill>
              </a:rPr>
              <a:t>を活用</a:t>
            </a:r>
            <a:r>
              <a:rPr lang="ja-JP" altLang="en-US" sz="1100" dirty="0" smtClean="0">
                <a:solidFill>
                  <a:schemeClr val="tx1"/>
                </a:solidFill>
              </a:rPr>
              <a:t>したリユース</a:t>
            </a:r>
            <a:endParaRPr lang="en-US" altLang="ja-JP" sz="1100" dirty="0" smtClean="0">
              <a:solidFill>
                <a:schemeClr val="tx1"/>
              </a:solidFill>
            </a:endParaRPr>
          </a:p>
          <a:p>
            <a:r>
              <a:rPr lang="ja-JP" altLang="en-US" sz="1100" dirty="0" smtClean="0">
                <a:solidFill>
                  <a:schemeClr val="tx1"/>
                </a:solidFill>
              </a:rPr>
              <a:t>の</a:t>
            </a:r>
            <a:r>
              <a:rPr lang="ja-JP" altLang="en-US" sz="1100" dirty="0">
                <a:solidFill>
                  <a:schemeClr val="tx1"/>
                </a:solidFill>
              </a:rPr>
              <a:t>考え方が</a:t>
            </a:r>
            <a:r>
              <a:rPr lang="ja-JP" altLang="en-US" sz="1100" dirty="0" smtClean="0">
                <a:solidFill>
                  <a:schemeClr val="tx1"/>
                </a:solidFill>
              </a:rPr>
              <a:t>広く</a:t>
            </a:r>
            <a:r>
              <a:rPr lang="ja-JP" altLang="en-US" sz="1100" dirty="0">
                <a:solidFill>
                  <a:schemeClr val="tx1"/>
                </a:solidFill>
              </a:rPr>
              <a:t>普及</a:t>
            </a:r>
            <a:r>
              <a:rPr lang="ja-JP" altLang="en-US" sz="1100" dirty="0" smtClean="0">
                <a:solidFill>
                  <a:schemeClr val="tx1"/>
                </a:solidFill>
              </a:rPr>
              <a:t>し</a:t>
            </a:r>
            <a:endParaRPr lang="en-US" altLang="ja-JP" sz="1100" dirty="0" smtClean="0">
              <a:solidFill>
                <a:schemeClr val="tx1"/>
              </a:solidFill>
            </a:endParaRPr>
          </a:p>
          <a:p>
            <a:r>
              <a:rPr lang="ja-JP" altLang="en-US" sz="1100" dirty="0" smtClean="0">
                <a:solidFill>
                  <a:schemeClr val="tx1"/>
                </a:solidFill>
              </a:rPr>
              <a:t>て</a:t>
            </a:r>
            <a:r>
              <a:rPr lang="ja-JP" altLang="en-US" sz="1100" dirty="0">
                <a:solidFill>
                  <a:schemeClr val="tx1"/>
                </a:solidFill>
              </a:rPr>
              <a:t>いる。</a:t>
            </a:r>
          </a:p>
        </p:txBody>
      </p:sp>
      <p:sp>
        <p:nvSpPr>
          <p:cNvPr id="211" name="角丸四角形 210"/>
          <p:cNvSpPr/>
          <p:nvPr/>
        </p:nvSpPr>
        <p:spPr>
          <a:xfrm>
            <a:off x="7202519" y="5678771"/>
            <a:ext cx="2022199"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物の廃棄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家庭で</a:t>
            </a:r>
            <a:r>
              <a:rPr lang="ja-JP" altLang="en-US" sz="1100" dirty="0" smtClean="0">
                <a:solidFill>
                  <a:schemeClr val="tx1"/>
                </a:solidFill>
              </a:rPr>
              <a:t>のごみの減量化の</a:t>
            </a:r>
            <a:r>
              <a:rPr lang="ja-JP" altLang="en-US" sz="1100" dirty="0">
                <a:solidFill>
                  <a:schemeClr val="tx1"/>
                </a:solidFill>
              </a:rPr>
              <a:t>ほか</a:t>
            </a:r>
            <a:r>
              <a:rPr lang="ja-JP" altLang="en-US" sz="1100" dirty="0" smtClean="0">
                <a:solidFill>
                  <a:schemeClr val="tx1"/>
                </a:solidFill>
              </a:rPr>
              <a:t>、廃棄する際</a:t>
            </a:r>
            <a:r>
              <a:rPr lang="ja-JP" altLang="en-US" sz="1100" dirty="0">
                <a:solidFill>
                  <a:schemeClr val="tx1"/>
                </a:solidFill>
              </a:rPr>
              <a:t>には、適切な</a:t>
            </a:r>
            <a:r>
              <a:rPr lang="ja-JP" altLang="en-US" sz="1100" dirty="0" smtClean="0">
                <a:solidFill>
                  <a:schemeClr val="tx1"/>
                </a:solidFill>
              </a:rPr>
              <a:t>分別を行いリサイクルに</a:t>
            </a:r>
            <a:r>
              <a:rPr lang="ja-JP" altLang="en-US" sz="1100" dirty="0">
                <a:solidFill>
                  <a:schemeClr val="tx1"/>
                </a:solidFill>
              </a:rPr>
              <a:t>積極</a:t>
            </a:r>
            <a:r>
              <a:rPr lang="ja-JP" altLang="en-US" sz="1100" dirty="0" smtClean="0">
                <a:solidFill>
                  <a:schemeClr val="tx1"/>
                </a:solidFill>
              </a:rPr>
              <a:t>的に取り組んでいる。</a:t>
            </a:r>
            <a:endParaRPr lang="ja-JP" altLang="en-US" sz="1100" dirty="0">
              <a:solidFill>
                <a:schemeClr val="tx1"/>
              </a:solidFill>
            </a:endParaRPr>
          </a:p>
        </p:txBody>
      </p:sp>
      <p:sp>
        <p:nvSpPr>
          <p:cNvPr id="214" name="角丸四角形 213"/>
          <p:cNvSpPr/>
          <p:nvPr/>
        </p:nvSpPr>
        <p:spPr>
          <a:xfrm>
            <a:off x="6200255" y="7394482"/>
            <a:ext cx="3176462"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使用済み製品のリサイクル</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リース、レンタルに加え、拡大生産者責任の考え方に基づく、製造事業者による使用済み製品の回収、再生利用が広く普及している。</a:t>
            </a:r>
          </a:p>
          <a:p>
            <a:r>
              <a:rPr lang="ja-JP" altLang="en-US" sz="1100" dirty="0">
                <a:solidFill>
                  <a:schemeClr val="tx1"/>
                </a:solidFill>
              </a:rPr>
              <a:t>　循環資源にかかる情報の開示・データベース化により業種を越えた効率的なリサイクルシステムが整備されている。</a:t>
            </a:r>
          </a:p>
        </p:txBody>
      </p:sp>
      <p:sp>
        <p:nvSpPr>
          <p:cNvPr id="213" name="角丸四角形 212"/>
          <p:cNvSpPr/>
          <p:nvPr/>
        </p:nvSpPr>
        <p:spPr>
          <a:xfrm>
            <a:off x="4083130" y="7394482"/>
            <a:ext cx="1904127"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長期間使用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販売した製品の長期間使用をサポートするため、修理（リペア）や機能追加、改修の体制が整備されている。</a:t>
            </a:r>
          </a:p>
        </p:txBody>
      </p:sp>
      <p:sp>
        <p:nvSpPr>
          <p:cNvPr id="217" name="角丸四角形 216"/>
          <p:cNvSpPr/>
          <p:nvPr/>
        </p:nvSpPr>
        <p:spPr>
          <a:xfrm>
            <a:off x="3897196" y="9088039"/>
            <a:ext cx="2926363"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リサイクル、熱利用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廃棄物の処理施設では、</a:t>
            </a:r>
            <a:endParaRPr lang="en-US" altLang="ja-JP" sz="1100" dirty="0">
              <a:solidFill>
                <a:schemeClr val="tx1"/>
              </a:solidFill>
            </a:endParaRPr>
          </a:p>
          <a:p>
            <a:r>
              <a:rPr lang="ja-JP" altLang="en-US" sz="1100" dirty="0">
                <a:solidFill>
                  <a:schemeClr val="tx1"/>
                </a:solidFill>
              </a:rPr>
              <a:t>資源化施設が設置され、</a:t>
            </a:r>
            <a:endParaRPr lang="en-US" altLang="ja-JP" sz="1100" dirty="0">
              <a:solidFill>
                <a:schemeClr val="tx1"/>
              </a:solidFill>
            </a:endParaRPr>
          </a:p>
          <a:p>
            <a:r>
              <a:rPr lang="ja-JP" altLang="en-US" sz="1100" dirty="0">
                <a:solidFill>
                  <a:schemeClr val="tx1"/>
                </a:solidFill>
              </a:rPr>
              <a:t>再使用、再生利用した後、</a:t>
            </a:r>
            <a:endParaRPr lang="en-US" altLang="ja-JP" sz="1100" dirty="0">
              <a:solidFill>
                <a:schemeClr val="tx1"/>
              </a:solidFill>
            </a:endParaRPr>
          </a:p>
          <a:p>
            <a:r>
              <a:rPr lang="ja-JP" altLang="en-US" sz="1100" dirty="0">
                <a:solidFill>
                  <a:schemeClr val="tx1"/>
                </a:solidFill>
              </a:rPr>
              <a:t>素材としてリサイクルでき</a:t>
            </a:r>
            <a:endParaRPr lang="en-US" altLang="ja-JP" sz="1100" dirty="0">
              <a:solidFill>
                <a:schemeClr val="tx1"/>
              </a:solidFill>
            </a:endParaRPr>
          </a:p>
          <a:p>
            <a:r>
              <a:rPr lang="ja-JP" altLang="en-US" sz="1100" dirty="0">
                <a:solidFill>
                  <a:schemeClr val="tx1"/>
                </a:solidFill>
              </a:rPr>
              <a:t>ないものは、焼却時に熱</a:t>
            </a:r>
            <a:endParaRPr lang="en-US" altLang="ja-JP" sz="1100" dirty="0">
              <a:solidFill>
                <a:schemeClr val="tx1"/>
              </a:solidFill>
            </a:endParaRPr>
          </a:p>
          <a:p>
            <a:r>
              <a:rPr lang="ja-JP" altLang="en-US" sz="1100" dirty="0">
                <a:solidFill>
                  <a:schemeClr val="tx1"/>
                </a:solidFill>
              </a:rPr>
              <a:t>利用が行われている。</a:t>
            </a:r>
          </a:p>
        </p:txBody>
      </p:sp>
      <p:sp>
        <p:nvSpPr>
          <p:cNvPr id="216" name="角丸四角形 215"/>
          <p:cNvSpPr/>
          <p:nvPr/>
        </p:nvSpPr>
        <p:spPr>
          <a:xfrm>
            <a:off x="7007278" y="9088040"/>
            <a:ext cx="2217439"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最終処分量の削減</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経済活動で使用されたものは、様々なシステムにより、その多くが循環的な利用がされており、どうしてもリサイクルできないものだけが、最終的に廃棄物として処分されている。</a:t>
            </a:r>
          </a:p>
        </p:txBody>
      </p:sp>
      <p:sp>
        <p:nvSpPr>
          <p:cNvPr id="225" name="テキスト ボックス 1"/>
          <p:cNvSpPr txBox="1"/>
          <p:nvPr/>
        </p:nvSpPr>
        <p:spPr>
          <a:xfrm>
            <a:off x="5661779" y="10044024"/>
            <a:ext cx="1093262" cy="431214"/>
          </a:xfrm>
          <a:prstGeom prst="rect">
            <a:avLst/>
          </a:prstGeom>
          <a:noFill/>
        </p:spPr>
        <p:txBody>
          <a:bodyPr wrap="none" lIns="96844" tIns="48422" rIns="96844" bIns="48422" rtlCol="0">
            <a:spAutoFit/>
          </a:bodyPr>
          <a:lstStyle/>
          <a:p>
            <a:pPr algn="ctr">
              <a:lnSpc>
                <a:spcPts val="1271"/>
              </a:lnSpc>
            </a:pPr>
            <a:r>
              <a:rPr lang="ja-JP" altLang="en-US" sz="1000" dirty="0">
                <a:solidFill>
                  <a:srgbClr val="000000"/>
                </a:solidFill>
                <a:latin typeface="ＭＳ Ｐゴシック"/>
                <a:ea typeface="ＭＳ ゴシック"/>
                <a:cs typeface="Times New Roman"/>
              </a:rPr>
              <a:t>発電施設を併設</a:t>
            </a:r>
            <a:endParaRPr lang="en-US" altLang="ja-JP" sz="1000" dirty="0">
              <a:solidFill>
                <a:srgbClr val="000000"/>
              </a:solidFill>
              <a:latin typeface="ＭＳ Ｐゴシック"/>
              <a:ea typeface="ＭＳ ゴシック"/>
              <a:cs typeface="Times New Roman"/>
            </a:endParaRPr>
          </a:p>
          <a:p>
            <a:pPr algn="ctr">
              <a:lnSpc>
                <a:spcPts val="1271"/>
              </a:lnSpc>
            </a:pPr>
            <a:r>
              <a:rPr lang="ja-JP" altLang="en-US" sz="1000" dirty="0">
                <a:solidFill>
                  <a:srgbClr val="000000"/>
                </a:solidFill>
                <a:latin typeface="ＭＳ Ｐゴシック"/>
                <a:ea typeface="ＭＳ ゴシック"/>
                <a:cs typeface="Times New Roman"/>
              </a:rPr>
              <a:t>した焼却施設</a:t>
            </a:r>
            <a:endParaRPr lang="ja-JP" altLang="en-US" sz="1300" dirty="0">
              <a:latin typeface="ＭＳ Ｐゴシック"/>
              <a:cs typeface="ＭＳ Ｐゴシック"/>
            </a:endParaRPr>
          </a:p>
        </p:txBody>
      </p:sp>
      <p:sp>
        <p:nvSpPr>
          <p:cNvPr id="226" name="テキスト ボックス 225"/>
          <p:cNvSpPr txBox="1"/>
          <p:nvPr/>
        </p:nvSpPr>
        <p:spPr>
          <a:xfrm>
            <a:off x="10826979" y="2557727"/>
            <a:ext cx="2425236" cy="636399"/>
          </a:xfrm>
          <a:prstGeom prst="rect">
            <a:avLst/>
          </a:prstGeom>
          <a:solidFill>
            <a:schemeClr val="bg1"/>
          </a:solidFill>
          <a:ln>
            <a:solidFill>
              <a:schemeClr val="tx1"/>
            </a:solidFill>
          </a:ln>
        </p:spPr>
        <p:txBody>
          <a:bodyPr wrap="square" lIns="96844" tIns="48422" rIns="96844" bIns="48422" rtlCol="0">
            <a:spAutoFit/>
          </a:bodyPr>
          <a:lstStyle/>
          <a:p>
            <a:endParaRPr lang="en-US" altLang="ja-JP" sz="1300" b="1" dirty="0" smtClean="0"/>
          </a:p>
          <a:p>
            <a:r>
              <a:rPr lang="ja-JP" altLang="en-US" sz="1100" dirty="0" smtClean="0">
                <a:latin typeface="+mn-ea"/>
              </a:rPr>
              <a:t>・</a:t>
            </a:r>
            <a:r>
              <a:rPr lang="ja-JP" altLang="en-US" sz="1100" dirty="0">
                <a:latin typeface="+mn-ea"/>
              </a:rPr>
              <a:t>各主体の３Ｒの取組みを促進</a:t>
            </a:r>
            <a:endParaRPr lang="en-US" altLang="ja-JP" sz="1100" dirty="0">
              <a:latin typeface="+mn-ea"/>
            </a:endParaRPr>
          </a:p>
          <a:p>
            <a:r>
              <a:rPr lang="ja-JP" altLang="en-US" sz="1100" dirty="0">
                <a:latin typeface="+mn-ea"/>
              </a:rPr>
              <a:t>・産業廃棄物</a:t>
            </a:r>
            <a:r>
              <a:rPr lang="ja-JP" altLang="en-US" sz="1100" dirty="0" smtClean="0">
                <a:latin typeface="+mn-ea"/>
              </a:rPr>
              <a:t>の適正</a:t>
            </a:r>
            <a:r>
              <a:rPr lang="ja-JP" altLang="en-US" sz="1100" dirty="0">
                <a:latin typeface="+mn-ea"/>
              </a:rPr>
              <a:t>処理を指導</a:t>
            </a:r>
            <a:endParaRPr lang="en-US" altLang="ja-JP" sz="1100" dirty="0">
              <a:latin typeface="+mn-ea"/>
            </a:endParaRPr>
          </a:p>
        </p:txBody>
      </p:sp>
      <p:sp>
        <p:nvSpPr>
          <p:cNvPr id="227" name="テキスト ボックス 226"/>
          <p:cNvSpPr txBox="1"/>
          <p:nvPr/>
        </p:nvSpPr>
        <p:spPr>
          <a:xfrm>
            <a:off x="9074514" y="1820632"/>
            <a:ext cx="2055680" cy="636399"/>
          </a:xfrm>
          <a:prstGeom prst="rect">
            <a:avLst/>
          </a:prstGeom>
          <a:solidFill>
            <a:schemeClr val="bg1"/>
          </a:solidFill>
          <a:ln>
            <a:solidFill>
              <a:schemeClr val="tx1"/>
            </a:solidFill>
          </a:ln>
        </p:spPr>
        <p:txBody>
          <a:bodyPr wrap="square" lIns="96844" tIns="48422" rIns="96844" bIns="48422" rtlCol="0">
            <a:spAutoFit/>
          </a:bodyPr>
          <a:lstStyle/>
          <a:p>
            <a:endParaRPr lang="en-US" altLang="ja-JP" sz="1300" b="1" dirty="0"/>
          </a:p>
          <a:p>
            <a:r>
              <a:rPr lang="ja-JP" altLang="en-US" sz="1100" dirty="0">
                <a:latin typeface="+mn-ea"/>
              </a:rPr>
              <a:t>・ごみになりにくい製品の設計</a:t>
            </a:r>
            <a:endParaRPr lang="en-US" altLang="ja-JP" sz="1100" dirty="0">
              <a:latin typeface="+mn-ea"/>
            </a:endParaRPr>
          </a:p>
          <a:p>
            <a:r>
              <a:rPr lang="ja-JP" altLang="en-US" sz="1100" dirty="0" smtClean="0">
                <a:latin typeface="+mn-ea"/>
              </a:rPr>
              <a:t>・副産物</a:t>
            </a:r>
            <a:r>
              <a:rPr lang="ja-JP" altLang="en-US" sz="1100" dirty="0">
                <a:latin typeface="+mn-ea"/>
              </a:rPr>
              <a:t>の有効</a:t>
            </a:r>
            <a:r>
              <a:rPr lang="ja-JP" altLang="en-US" sz="1100" dirty="0" smtClean="0">
                <a:latin typeface="+mn-ea"/>
              </a:rPr>
              <a:t>利用</a:t>
            </a:r>
            <a:endParaRPr lang="ja-JP" altLang="en-US" sz="1100" dirty="0">
              <a:latin typeface="+mn-ea"/>
            </a:endParaRPr>
          </a:p>
        </p:txBody>
      </p:sp>
      <p:sp>
        <p:nvSpPr>
          <p:cNvPr id="12" name="正方形/長方形 11"/>
          <p:cNvSpPr/>
          <p:nvPr/>
        </p:nvSpPr>
        <p:spPr>
          <a:xfrm>
            <a:off x="13148246" y="1872159"/>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市町村</a:t>
            </a:r>
          </a:p>
        </p:txBody>
      </p:sp>
      <p:sp>
        <p:nvSpPr>
          <p:cNvPr id="228" name="正方形/長方形 227"/>
          <p:cNvSpPr/>
          <p:nvPr/>
        </p:nvSpPr>
        <p:spPr>
          <a:xfrm>
            <a:off x="10982965" y="2609583"/>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府</a:t>
            </a:r>
          </a:p>
        </p:txBody>
      </p:sp>
      <p:sp>
        <p:nvSpPr>
          <p:cNvPr id="229" name="正方形/長方形 228"/>
          <p:cNvSpPr/>
          <p:nvPr/>
        </p:nvSpPr>
        <p:spPr>
          <a:xfrm>
            <a:off x="9261887" y="1872159"/>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事業者</a:t>
            </a:r>
          </a:p>
        </p:txBody>
      </p:sp>
      <p:sp>
        <p:nvSpPr>
          <p:cNvPr id="230" name="正方形/長方形 229"/>
          <p:cNvSpPr/>
          <p:nvPr/>
        </p:nvSpPr>
        <p:spPr>
          <a:xfrm>
            <a:off x="10587186" y="1071870"/>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府　民</a:t>
            </a:r>
          </a:p>
        </p:txBody>
      </p:sp>
      <p:sp>
        <p:nvSpPr>
          <p:cNvPr id="234" name="正方形/長方形 233"/>
          <p:cNvSpPr/>
          <p:nvPr/>
        </p:nvSpPr>
        <p:spPr>
          <a:xfrm>
            <a:off x="4454573" y="2178557"/>
            <a:ext cx="657300" cy="637845"/>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02" tIns="44801" rIns="89602" bIns="44801" rtlCol="0" anchor="ctr"/>
          <a:lstStyle/>
          <a:p>
            <a:pPr algn="ctr"/>
            <a:endParaRPr kumimoji="1" lang="ja-JP" altLang="en-US"/>
          </a:p>
        </p:txBody>
      </p:sp>
      <p:sp>
        <p:nvSpPr>
          <p:cNvPr id="235" name="テキスト ボックス 234"/>
          <p:cNvSpPr txBox="1"/>
          <p:nvPr/>
        </p:nvSpPr>
        <p:spPr>
          <a:xfrm>
            <a:off x="4522978" y="2264223"/>
            <a:ext cx="485847" cy="466508"/>
          </a:xfrm>
          <a:prstGeom prst="rect">
            <a:avLst/>
          </a:prstGeom>
          <a:solidFill>
            <a:schemeClr val="bg1"/>
          </a:solidFill>
        </p:spPr>
        <p:txBody>
          <a:bodyPr wrap="square" lIns="17638" tIns="17638" rIns="17638" bIns="17638" rtlCol="0" anchor="ctr" anchorCtr="0">
            <a:spAutoFit/>
          </a:bodyPr>
          <a:lstStyle/>
          <a:p>
            <a:pPr algn="ctr"/>
            <a:r>
              <a:rPr lang="ja-JP" altLang="en-US" sz="1400" spc="-98" dirty="0">
                <a:latin typeface="+mn-ea"/>
              </a:rPr>
              <a:t>計画</a:t>
            </a:r>
            <a:endParaRPr lang="en-US" altLang="ja-JP" sz="1400" spc="-98" dirty="0">
              <a:latin typeface="+mn-ea"/>
            </a:endParaRPr>
          </a:p>
          <a:p>
            <a:pPr algn="ctr"/>
            <a:r>
              <a:rPr lang="ja-JP" altLang="en-US" sz="1400" spc="-98" dirty="0">
                <a:latin typeface="+mn-ea"/>
              </a:rPr>
              <a:t>期間</a:t>
            </a:r>
            <a:endParaRPr lang="ja-JP" altLang="en-US" sz="3500" spc="-98" dirty="0">
              <a:latin typeface="+mn-ea"/>
            </a:endParaRPr>
          </a:p>
        </p:txBody>
      </p:sp>
      <p:sp>
        <p:nvSpPr>
          <p:cNvPr id="236" name="テキスト ボックス 235"/>
          <p:cNvSpPr txBox="1"/>
          <p:nvPr/>
        </p:nvSpPr>
        <p:spPr>
          <a:xfrm>
            <a:off x="4150774" y="1597954"/>
            <a:ext cx="748417" cy="429031"/>
          </a:xfrm>
          <a:prstGeom prst="rect">
            <a:avLst/>
          </a:prstGeom>
          <a:noFill/>
        </p:spPr>
        <p:txBody>
          <a:bodyPr wrap="none" lIns="89602" tIns="44801" rIns="89602" bIns="44801" rtlCol="0">
            <a:spAutoFit/>
          </a:bodyPr>
          <a:lstStyle/>
          <a:p>
            <a:pPr algn="ctr"/>
            <a:r>
              <a:rPr lang="ja-JP" altLang="en-US" sz="1100" dirty="0"/>
              <a:t>平成</a:t>
            </a:r>
            <a:r>
              <a:rPr lang="en-US" altLang="ja-JP" sz="1100" dirty="0"/>
              <a:t>28</a:t>
            </a:r>
            <a:r>
              <a:rPr lang="ja-JP" altLang="en-US" sz="1100" dirty="0"/>
              <a:t>年</a:t>
            </a:r>
            <a:endParaRPr lang="en-US" altLang="ja-JP" sz="1100" dirty="0"/>
          </a:p>
          <a:p>
            <a:pPr algn="ctr"/>
            <a:r>
              <a:rPr lang="en-US" altLang="ja-JP" sz="1100" dirty="0"/>
              <a:t>(2016</a:t>
            </a:r>
            <a:r>
              <a:rPr lang="ja-JP" altLang="en-US" sz="1100" dirty="0"/>
              <a:t>年</a:t>
            </a:r>
            <a:r>
              <a:rPr lang="en-US" altLang="ja-JP" sz="1100" dirty="0"/>
              <a:t>)</a:t>
            </a:r>
            <a:endParaRPr lang="ja-JP" altLang="en-US" sz="1100" dirty="0"/>
          </a:p>
        </p:txBody>
      </p:sp>
      <p:sp>
        <p:nvSpPr>
          <p:cNvPr id="237" name="テキスト ボックス 236"/>
          <p:cNvSpPr txBox="1"/>
          <p:nvPr/>
        </p:nvSpPr>
        <p:spPr>
          <a:xfrm>
            <a:off x="5558630" y="1605301"/>
            <a:ext cx="979249" cy="429031"/>
          </a:xfrm>
          <a:prstGeom prst="rect">
            <a:avLst/>
          </a:prstGeom>
          <a:noFill/>
        </p:spPr>
        <p:txBody>
          <a:bodyPr wrap="none" lIns="89602" tIns="44801" rIns="89602" bIns="44801" rtlCol="0">
            <a:spAutoFit/>
          </a:bodyPr>
          <a:lstStyle/>
          <a:p>
            <a:pPr algn="ctr"/>
            <a:r>
              <a:rPr lang="ja-JP" altLang="en-US" sz="1100" dirty="0"/>
              <a:t>長期的視点</a:t>
            </a:r>
            <a:endParaRPr lang="en-US" altLang="ja-JP" sz="1100" dirty="0"/>
          </a:p>
          <a:p>
            <a:pPr algn="ctr"/>
            <a:r>
              <a:rPr lang="en-US" altLang="ja-JP" sz="1100" dirty="0" smtClean="0"/>
              <a:t>(</a:t>
            </a:r>
            <a:r>
              <a:rPr lang="ja-JP" altLang="en-US" sz="1100" dirty="0" smtClean="0"/>
              <a:t>概ね</a:t>
            </a:r>
            <a:r>
              <a:rPr lang="en-US" altLang="ja-JP" sz="1100" dirty="0" smtClean="0"/>
              <a:t>2050</a:t>
            </a:r>
            <a:r>
              <a:rPr lang="ja-JP" altLang="en-US" sz="1100" dirty="0" smtClean="0"/>
              <a:t>年</a:t>
            </a:r>
            <a:r>
              <a:rPr lang="en-US" altLang="ja-JP" sz="1100" dirty="0" smtClean="0"/>
              <a:t>)</a:t>
            </a:r>
            <a:endParaRPr lang="ja-JP" altLang="en-US" sz="1100" dirty="0"/>
          </a:p>
        </p:txBody>
      </p:sp>
      <p:sp>
        <p:nvSpPr>
          <p:cNvPr id="238" name="右矢印 237"/>
          <p:cNvSpPr/>
          <p:nvPr/>
        </p:nvSpPr>
        <p:spPr>
          <a:xfrm>
            <a:off x="4459499" y="2015205"/>
            <a:ext cx="1636780" cy="938866"/>
          </a:xfrm>
          <a:prstGeom prst="rightArrow">
            <a:avLst>
              <a:gd name="adj1" fmla="val 69170"/>
              <a:gd name="adj2" fmla="val 35623"/>
            </a:avLst>
          </a:prstGeom>
          <a:noFill/>
          <a:ln w="158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lIns="89602" tIns="44801" rIns="89602" bIns="44801" rtlCol="0" anchor="ctr"/>
          <a:lstStyle/>
          <a:p>
            <a:pPr algn="ctr"/>
            <a:endParaRPr kumimoji="1" lang="ja-JP" altLang="en-US"/>
          </a:p>
        </p:txBody>
      </p:sp>
      <p:sp>
        <p:nvSpPr>
          <p:cNvPr id="239" name="テキスト ボックス 238"/>
          <p:cNvSpPr txBox="1"/>
          <p:nvPr/>
        </p:nvSpPr>
        <p:spPr>
          <a:xfrm>
            <a:off x="4779633" y="1597954"/>
            <a:ext cx="748417" cy="429031"/>
          </a:xfrm>
          <a:prstGeom prst="rect">
            <a:avLst/>
          </a:prstGeom>
          <a:noFill/>
        </p:spPr>
        <p:txBody>
          <a:bodyPr wrap="none" lIns="89602" tIns="44801" rIns="89602" bIns="44801" rtlCol="0">
            <a:spAutoFit/>
          </a:bodyPr>
          <a:lstStyle/>
          <a:p>
            <a:pPr algn="ctr"/>
            <a:r>
              <a:rPr lang="ja-JP" altLang="en-US" sz="1100" dirty="0"/>
              <a:t>平成</a:t>
            </a:r>
            <a:r>
              <a:rPr lang="en-US" altLang="ja-JP" sz="1100" dirty="0"/>
              <a:t>32</a:t>
            </a:r>
            <a:r>
              <a:rPr lang="ja-JP" altLang="en-US" sz="1100" dirty="0"/>
              <a:t>年</a:t>
            </a:r>
            <a:endParaRPr lang="en-US" altLang="ja-JP" sz="1100" dirty="0"/>
          </a:p>
          <a:p>
            <a:pPr algn="ctr"/>
            <a:r>
              <a:rPr lang="en-US" altLang="ja-JP" sz="1100" dirty="0"/>
              <a:t>(2020</a:t>
            </a:r>
            <a:r>
              <a:rPr lang="ja-JP" altLang="en-US" sz="1100" dirty="0"/>
              <a:t>年</a:t>
            </a:r>
            <a:r>
              <a:rPr lang="en-US" altLang="ja-JP" sz="1100" dirty="0"/>
              <a:t>)</a:t>
            </a:r>
            <a:endParaRPr lang="ja-JP" altLang="en-US" sz="1100" dirty="0"/>
          </a:p>
        </p:txBody>
      </p:sp>
      <p:sp>
        <p:nvSpPr>
          <p:cNvPr id="240" name="角丸四角形 239"/>
          <p:cNvSpPr/>
          <p:nvPr/>
        </p:nvSpPr>
        <p:spPr>
          <a:xfrm>
            <a:off x="827851" y="7416677"/>
            <a:ext cx="3069345" cy="11678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0553" tIns="0" rIns="70553"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製品の設計</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tx1"/>
                </a:solidFill>
              </a:rPr>
              <a:t>　</a:t>
            </a:r>
            <a:r>
              <a:rPr lang="ja-JP" altLang="en-US" sz="1100" dirty="0">
                <a:solidFill>
                  <a:schemeClr val="tx1"/>
                </a:solidFill>
              </a:rPr>
              <a:t>原材料には、再生資源や再生</a:t>
            </a:r>
            <a:endParaRPr lang="en-US" altLang="ja-JP" sz="1100" dirty="0">
              <a:solidFill>
                <a:schemeClr val="tx1"/>
              </a:solidFill>
            </a:endParaRPr>
          </a:p>
          <a:p>
            <a:r>
              <a:rPr lang="ja-JP" altLang="en-US" sz="1100" dirty="0">
                <a:solidFill>
                  <a:schemeClr val="tx1"/>
                </a:solidFill>
              </a:rPr>
              <a:t>可能な資源等が選択されている。</a:t>
            </a:r>
            <a:endParaRPr lang="en-US" altLang="ja-JP" sz="1100" dirty="0">
              <a:solidFill>
                <a:schemeClr val="tx1"/>
              </a:solidFill>
            </a:endParaRPr>
          </a:p>
          <a:p>
            <a:r>
              <a:rPr lang="ja-JP" altLang="en-US" sz="1100" dirty="0">
                <a:solidFill>
                  <a:schemeClr val="tx1"/>
                </a:solidFill>
              </a:rPr>
              <a:t>　ごみになりにくく、使用後のリサ</a:t>
            </a:r>
            <a:endParaRPr lang="en-US" altLang="ja-JP" sz="1100" dirty="0">
              <a:solidFill>
                <a:schemeClr val="tx1"/>
              </a:solidFill>
            </a:endParaRPr>
          </a:p>
          <a:p>
            <a:r>
              <a:rPr lang="ja-JP" altLang="en-US" sz="1100" dirty="0">
                <a:solidFill>
                  <a:schemeClr val="tx1"/>
                </a:solidFill>
              </a:rPr>
              <a:t>イクルが容易な設計、長寿命化</a:t>
            </a:r>
            <a:endParaRPr lang="en-US" altLang="ja-JP" sz="1100" dirty="0">
              <a:solidFill>
                <a:schemeClr val="tx1"/>
              </a:solidFill>
            </a:endParaRPr>
          </a:p>
          <a:p>
            <a:r>
              <a:rPr lang="ja-JP" altLang="en-US" sz="1100" dirty="0" err="1">
                <a:solidFill>
                  <a:schemeClr val="tx1"/>
                </a:solidFill>
              </a:rPr>
              <a:t>への</a:t>
            </a:r>
            <a:r>
              <a:rPr lang="ja-JP" altLang="en-US" sz="1100" dirty="0">
                <a:solidFill>
                  <a:schemeClr val="tx1"/>
                </a:solidFill>
              </a:rPr>
              <a:t>配慮が徹底されている。</a:t>
            </a:r>
          </a:p>
        </p:txBody>
      </p:sp>
      <p:sp>
        <p:nvSpPr>
          <p:cNvPr id="242" name="テキスト ボックス 1"/>
          <p:cNvSpPr txBox="1"/>
          <p:nvPr/>
        </p:nvSpPr>
        <p:spPr>
          <a:xfrm>
            <a:off x="2880742" y="8348530"/>
            <a:ext cx="1219700" cy="398254"/>
          </a:xfrm>
          <a:prstGeom prst="rect">
            <a:avLst/>
          </a:prstGeom>
          <a:noFill/>
        </p:spPr>
        <p:txBody>
          <a:bodyPr wrap="none" lIns="89602" tIns="44801" rIns="89602" bIns="44801" rtlCol="0">
            <a:spAutoFit/>
          </a:bodyPr>
          <a:lstStyle/>
          <a:p>
            <a:pPr>
              <a:lnSpc>
                <a:spcPts val="1176"/>
              </a:lnSpc>
            </a:pPr>
            <a:r>
              <a:rPr lang="ja-JP" altLang="en-US" sz="900" dirty="0" smtClean="0">
                <a:solidFill>
                  <a:srgbClr val="000000"/>
                </a:solidFill>
                <a:latin typeface="ＭＳ Ｐゴシック"/>
                <a:ea typeface="ＭＳ ゴシック"/>
                <a:cs typeface="Times New Roman"/>
              </a:rPr>
              <a:t>使用後のリサイクル</a:t>
            </a:r>
            <a:endParaRPr lang="en-US" altLang="ja-JP" sz="900" dirty="0">
              <a:solidFill>
                <a:srgbClr val="000000"/>
              </a:solidFill>
              <a:latin typeface="ＭＳ Ｐゴシック"/>
              <a:ea typeface="ＭＳ ゴシック"/>
              <a:cs typeface="Times New Roman"/>
            </a:endParaRPr>
          </a:p>
          <a:p>
            <a:pPr>
              <a:lnSpc>
                <a:spcPts val="1176"/>
              </a:lnSpc>
            </a:pPr>
            <a:r>
              <a:rPr lang="ja-JP" altLang="en-US" sz="900" dirty="0" smtClean="0">
                <a:solidFill>
                  <a:srgbClr val="000000"/>
                </a:solidFill>
                <a:latin typeface="ＭＳ Ｐゴシック"/>
                <a:ea typeface="ＭＳ ゴシック"/>
                <a:cs typeface="Times New Roman"/>
              </a:rPr>
              <a:t>を考慮した製品</a:t>
            </a:r>
            <a:r>
              <a:rPr lang="ja-JP" altLang="en-US" sz="900" dirty="0">
                <a:solidFill>
                  <a:srgbClr val="000000"/>
                </a:solidFill>
                <a:latin typeface="ＭＳ Ｐゴシック"/>
                <a:ea typeface="ＭＳ ゴシック"/>
                <a:cs typeface="Times New Roman"/>
              </a:rPr>
              <a:t>の例</a:t>
            </a:r>
            <a:endParaRPr lang="ja-JP" altLang="en-US" sz="1200" dirty="0">
              <a:latin typeface="ＭＳ Ｐゴシック"/>
              <a:cs typeface="ＭＳ Ｐゴシック"/>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246" y="9413345"/>
            <a:ext cx="861677"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9376717" y="3978548"/>
            <a:ext cx="1015020" cy="36004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現　状</a:t>
            </a:r>
            <a:endParaRPr kumimoji="1" lang="ja-JP" altLang="en-US" dirty="0"/>
          </a:p>
        </p:txBody>
      </p:sp>
      <p:sp>
        <p:nvSpPr>
          <p:cNvPr id="212" name="正方形/長方形 211"/>
          <p:cNvSpPr/>
          <p:nvPr/>
        </p:nvSpPr>
        <p:spPr>
          <a:xfrm>
            <a:off x="9443394" y="7218908"/>
            <a:ext cx="1015020" cy="36004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将来像</a:t>
            </a:r>
            <a:endParaRPr kumimoji="1" lang="ja-JP" altLang="en-US" dirty="0"/>
          </a:p>
        </p:txBody>
      </p:sp>
      <p:sp>
        <p:nvSpPr>
          <p:cNvPr id="6" name="下矢印 5"/>
          <p:cNvSpPr/>
          <p:nvPr/>
        </p:nvSpPr>
        <p:spPr>
          <a:xfrm>
            <a:off x="11577659" y="6873726"/>
            <a:ext cx="880147" cy="26884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Group 5"/>
          <p:cNvGrpSpPr>
            <a:grpSpLocks noChangeAspect="1"/>
          </p:cNvGrpSpPr>
          <p:nvPr/>
        </p:nvGrpSpPr>
        <p:grpSpPr bwMode="auto">
          <a:xfrm>
            <a:off x="9544954" y="3743474"/>
            <a:ext cx="4839191" cy="3204000"/>
            <a:chOff x="5818" y="2209"/>
            <a:chExt cx="3208" cy="2124"/>
          </a:xfrm>
        </p:grpSpPr>
        <p:sp>
          <p:nvSpPr>
            <p:cNvPr id="15" name="Rectangle 6"/>
            <p:cNvSpPr>
              <a:spLocks noChangeArrowheads="1"/>
            </p:cNvSpPr>
            <p:nvPr/>
          </p:nvSpPr>
          <p:spPr bwMode="auto">
            <a:xfrm>
              <a:off x="5818" y="2209"/>
              <a:ext cx="4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Freeform 7"/>
            <p:cNvSpPr>
              <a:spLocks noEditPoints="1"/>
            </p:cNvSpPr>
            <p:nvPr/>
          </p:nvSpPr>
          <p:spPr bwMode="auto">
            <a:xfrm>
              <a:off x="7042" y="3393"/>
              <a:ext cx="64" cy="50"/>
            </a:xfrm>
            <a:custGeom>
              <a:avLst/>
              <a:gdLst>
                <a:gd name="T0" fmla="*/ 40 w 882"/>
                <a:gd name="T1" fmla="*/ 0 h 680"/>
                <a:gd name="T2" fmla="*/ 849 w 882"/>
                <a:gd name="T3" fmla="*/ 614 h 680"/>
                <a:gd name="T4" fmla="*/ 809 w 882"/>
                <a:gd name="T5" fmla="*/ 667 h 680"/>
                <a:gd name="T6" fmla="*/ 0 w 882"/>
                <a:gd name="T7" fmla="*/ 53 h 680"/>
                <a:gd name="T8" fmla="*/ 40 w 882"/>
                <a:gd name="T9" fmla="*/ 0 h 680"/>
                <a:gd name="T10" fmla="*/ 682 w 882"/>
                <a:gd name="T11" fmla="*/ 200 h 680"/>
                <a:gd name="T12" fmla="*/ 882 w 882"/>
                <a:gd name="T13" fmla="*/ 680 h 680"/>
                <a:gd name="T14" fmla="*/ 365 w 882"/>
                <a:gd name="T15" fmla="*/ 618 h 680"/>
                <a:gd name="T16" fmla="*/ 336 w 882"/>
                <a:gd name="T17" fmla="*/ 580 h 680"/>
                <a:gd name="T18" fmla="*/ 373 w 882"/>
                <a:gd name="T19" fmla="*/ 551 h 680"/>
                <a:gd name="T20" fmla="*/ 833 w 882"/>
                <a:gd name="T21" fmla="*/ 607 h 680"/>
                <a:gd name="T22" fmla="*/ 798 w 882"/>
                <a:gd name="T23" fmla="*/ 653 h 680"/>
                <a:gd name="T24" fmla="*/ 621 w 882"/>
                <a:gd name="T25" fmla="*/ 225 h 680"/>
                <a:gd name="T26" fmla="*/ 639 w 882"/>
                <a:gd name="T27" fmla="*/ 182 h 680"/>
                <a:gd name="T28" fmla="*/ 682 w 882"/>
                <a:gd name="T29" fmla="*/ 20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2" h="680">
                  <a:moveTo>
                    <a:pt x="40" y="0"/>
                  </a:moveTo>
                  <a:lnTo>
                    <a:pt x="849" y="614"/>
                  </a:lnTo>
                  <a:lnTo>
                    <a:pt x="809" y="667"/>
                  </a:lnTo>
                  <a:lnTo>
                    <a:pt x="0" y="53"/>
                  </a:lnTo>
                  <a:lnTo>
                    <a:pt x="40" y="0"/>
                  </a:lnTo>
                  <a:close/>
                  <a:moveTo>
                    <a:pt x="682" y="200"/>
                  </a:moveTo>
                  <a:lnTo>
                    <a:pt x="882" y="680"/>
                  </a:lnTo>
                  <a:lnTo>
                    <a:pt x="365" y="618"/>
                  </a:lnTo>
                  <a:cubicBezTo>
                    <a:pt x="347" y="615"/>
                    <a:pt x="334" y="599"/>
                    <a:pt x="336" y="580"/>
                  </a:cubicBezTo>
                  <a:cubicBezTo>
                    <a:pt x="339" y="562"/>
                    <a:pt x="355" y="549"/>
                    <a:pt x="373" y="551"/>
                  </a:cubicBezTo>
                  <a:lnTo>
                    <a:pt x="833" y="607"/>
                  </a:lnTo>
                  <a:lnTo>
                    <a:pt x="798" y="653"/>
                  </a:lnTo>
                  <a:lnTo>
                    <a:pt x="621" y="225"/>
                  </a:lnTo>
                  <a:cubicBezTo>
                    <a:pt x="614" y="208"/>
                    <a:pt x="622" y="189"/>
                    <a:pt x="639" y="182"/>
                  </a:cubicBezTo>
                  <a:cubicBezTo>
                    <a:pt x="656" y="175"/>
                    <a:pt x="675" y="183"/>
                    <a:pt x="682" y="20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8"/>
            <p:cNvSpPr>
              <a:spLocks/>
            </p:cNvSpPr>
            <p:nvPr/>
          </p:nvSpPr>
          <p:spPr bwMode="auto">
            <a:xfrm>
              <a:off x="8052" y="3661"/>
              <a:ext cx="192" cy="414"/>
            </a:xfrm>
            <a:custGeom>
              <a:avLst/>
              <a:gdLst>
                <a:gd name="T0" fmla="*/ 192 w 192"/>
                <a:gd name="T1" fmla="*/ 15 h 414"/>
                <a:gd name="T2" fmla="*/ 68 w 192"/>
                <a:gd name="T3" fmla="*/ 376 h 414"/>
                <a:gd name="T4" fmla="*/ 91 w 192"/>
                <a:gd name="T5" fmla="*/ 384 h 414"/>
                <a:gd name="T6" fmla="*/ 30 w 192"/>
                <a:gd name="T7" fmla="*/ 414 h 414"/>
                <a:gd name="T8" fmla="*/ 0 w 192"/>
                <a:gd name="T9" fmla="*/ 353 h 414"/>
                <a:gd name="T10" fmla="*/ 23 w 192"/>
                <a:gd name="T11" fmla="*/ 360 h 414"/>
                <a:gd name="T12" fmla="*/ 147 w 192"/>
                <a:gd name="T13" fmla="*/ 0 h 414"/>
                <a:gd name="T14" fmla="*/ 192 w 192"/>
                <a:gd name="T15" fmla="*/ 1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14">
                  <a:moveTo>
                    <a:pt x="192" y="15"/>
                  </a:moveTo>
                  <a:lnTo>
                    <a:pt x="68" y="376"/>
                  </a:lnTo>
                  <a:lnTo>
                    <a:pt x="91" y="384"/>
                  </a:lnTo>
                  <a:lnTo>
                    <a:pt x="30" y="414"/>
                  </a:lnTo>
                  <a:lnTo>
                    <a:pt x="0" y="353"/>
                  </a:lnTo>
                  <a:lnTo>
                    <a:pt x="23" y="360"/>
                  </a:lnTo>
                  <a:lnTo>
                    <a:pt x="147" y="0"/>
                  </a:lnTo>
                  <a:lnTo>
                    <a:pt x="192" y="15"/>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9"/>
            <p:cNvSpPr>
              <a:spLocks/>
            </p:cNvSpPr>
            <p:nvPr/>
          </p:nvSpPr>
          <p:spPr bwMode="auto">
            <a:xfrm>
              <a:off x="8166" y="3678"/>
              <a:ext cx="267" cy="338"/>
            </a:xfrm>
            <a:custGeom>
              <a:avLst/>
              <a:gdLst>
                <a:gd name="T0" fmla="*/ 25 w 267"/>
                <a:gd name="T1" fmla="*/ 0 h 338"/>
                <a:gd name="T2" fmla="*/ 254 w 267"/>
                <a:gd name="T3" fmla="*/ 303 h 338"/>
                <a:gd name="T4" fmla="*/ 267 w 267"/>
                <a:gd name="T5" fmla="*/ 293 h 338"/>
                <a:gd name="T6" fmla="*/ 261 w 267"/>
                <a:gd name="T7" fmla="*/ 338 h 338"/>
                <a:gd name="T8" fmla="*/ 216 w 267"/>
                <a:gd name="T9" fmla="*/ 331 h 338"/>
                <a:gd name="T10" fmla="*/ 229 w 267"/>
                <a:gd name="T11" fmla="*/ 322 h 338"/>
                <a:gd name="T12" fmla="*/ 0 w 267"/>
                <a:gd name="T13" fmla="*/ 20 h 338"/>
                <a:gd name="T14" fmla="*/ 25 w 267"/>
                <a:gd name="T15" fmla="*/ 0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338">
                  <a:moveTo>
                    <a:pt x="25" y="0"/>
                  </a:moveTo>
                  <a:lnTo>
                    <a:pt x="254" y="303"/>
                  </a:lnTo>
                  <a:lnTo>
                    <a:pt x="267" y="293"/>
                  </a:lnTo>
                  <a:lnTo>
                    <a:pt x="261" y="338"/>
                  </a:lnTo>
                  <a:lnTo>
                    <a:pt x="216" y="331"/>
                  </a:lnTo>
                  <a:lnTo>
                    <a:pt x="229" y="322"/>
                  </a:lnTo>
                  <a:lnTo>
                    <a:pt x="0" y="20"/>
                  </a:lnTo>
                  <a:lnTo>
                    <a:pt x="2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0"/>
            <p:cNvSpPr>
              <a:spLocks/>
            </p:cNvSpPr>
            <p:nvPr/>
          </p:nvSpPr>
          <p:spPr bwMode="auto">
            <a:xfrm>
              <a:off x="6703" y="2482"/>
              <a:ext cx="1320" cy="564"/>
            </a:xfrm>
            <a:custGeom>
              <a:avLst/>
              <a:gdLst>
                <a:gd name="T0" fmla="*/ 14442 w 18161"/>
                <a:gd name="T1" fmla="*/ 0 h 7746"/>
                <a:gd name="T2" fmla="*/ 14931 w 18161"/>
                <a:gd name="T3" fmla="*/ 5935 h 7746"/>
                <a:gd name="T4" fmla="*/ 2745 w 18161"/>
                <a:gd name="T5" fmla="*/ 6173 h 7746"/>
                <a:gd name="T6" fmla="*/ 0 w 18161"/>
                <a:gd name="T7" fmla="*/ 3432 h 7746"/>
                <a:gd name="T8" fmla="*/ 370 w 18161"/>
                <a:gd name="T9" fmla="*/ 3417 h 7746"/>
                <a:gd name="T10" fmla="*/ 9307 w 18161"/>
                <a:gd name="T11" fmla="*/ 6904 h 7746"/>
                <a:gd name="T12" fmla="*/ 16818 w 18161"/>
                <a:gd name="T13" fmla="*/ 2755 h 7746"/>
                <a:gd name="T14" fmla="*/ 14046 w 18161"/>
                <a:gd name="T15" fmla="*/ 209 h 7746"/>
                <a:gd name="T16" fmla="*/ 14442 w 18161"/>
                <a:gd name="T17" fmla="*/ 0 h 7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1" h="7746">
                  <a:moveTo>
                    <a:pt x="14442" y="0"/>
                  </a:moveTo>
                  <a:cubicBezTo>
                    <a:pt x="17942" y="1573"/>
                    <a:pt x="18161" y="4230"/>
                    <a:pt x="14931" y="5935"/>
                  </a:cubicBezTo>
                  <a:cubicBezTo>
                    <a:pt x="11701" y="7639"/>
                    <a:pt x="6245" y="7746"/>
                    <a:pt x="2745" y="6173"/>
                  </a:cubicBezTo>
                  <a:cubicBezTo>
                    <a:pt x="1158" y="5459"/>
                    <a:pt x="178" y="4481"/>
                    <a:pt x="0" y="3432"/>
                  </a:cubicBezTo>
                  <a:lnTo>
                    <a:pt x="370" y="3417"/>
                  </a:lnTo>
                  <a:cubicBezTo>
                    <a:pt x="764" y="5526"/>
                    <a:pt x="4765" y="7087"/>
                    <a:pt x="9307" y="6904"/>
                  </a:cubicBezTo>
                  <a:cubicBezTo>
                    <a:pt x="13850" y="6721"/>
                    <a:pt x="17212" y="4863"/>
                    <a:pt x="16818" y="2755"/>
                  </a:cubicBezTo>
                  <a:cubicBezTo>
                    <a:pt x="16634" y="1772"/>
                    <a:pt x="15641" y="860"/>
                    <a:pt x="14046" y="209"/>
                  </a:cubicBezTo>
                  <a:lnTo>
                    <a:pt x="14442" y="0"/>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p:nvSpPr>
          <p:spPr bwMode="auto">
            <a:xfrm>
              <a:off x="6621" y="3040"/>
              <a:ext cx="1654" cy="570"/>
            </a:xfrm>
            <a:custGeom>
              <a:avLst/>
              <a:gdLst>
                <a:gd name="T0" fmla="*/ 395 w 11379"/>
                <a:gd name="T1" fmla="*/ 3916 h 3916"/>
                <a:gd name="T2" fmla="*/ 5132 w 11379"/>
                <a:gd name="T3" fmla="*/ 236 h 3916"/>
                <a:gd name="T4" fmla="*/ 11302 w 11379"/>
                <a:gd name="T5" fmla="*/ 3061 h 3916"/>
                <a:gd name="T6" fmla="*/ 11324 w 11379"/>
                <a:gd name="T7" fmla="*/ 3796 h 3916"/>
                <a:gd name="T8" fmla="*/ 11099 w 11379"/>
                <a:gd name="T9" fmla="*/ 3783 h 3916"/>
                <a:gd name="T10" fmla="*/ 6357 w 11379"/>
                <a:gd name="T11" fmla="*/ 447 h 3916"/>
                <a:gd name="T12" fmla="*/ 598 w 11379"/>
                <a:gd name="T13" fmla="*/ 3194 h 3916"/>
                <a:gd name="T14" fmla="*/ 622 w 11379"/>
                <a:gd name="T15" fmla="*/ 3898 h 3916"/>
                <a:gd name="T16" fmla="*/ 395 w 11379"/>
                <a:gd name="T17"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79" h="3916">
                  <a:moveTo>
                    <a:pt x="395" y="3916"/>
                  </a:moveTo>
                  <a:cubicBezTo>
                    <a:pt x="0" y="2120"/>
                    <a:pt x="2120" y="472"/>
                    <a:pt x="5132" y="236"/>
                  </a:cubicBezTo>
                  <a:cubicBezTo>
                    <a:pt x="8144" y="0"/>
                    <a:pt x="10906" y="1265"/>
                    <a:pt x="11302" y="3061"/>
                  </a:cubicBezTo>
                  <a:cubicBezTo>
                    <a:pt x="11355" y="3305"/>
                    <a:pt x="11363" y="3551"/>
                    <a:pt x="11324" y="3796"/>
                  </a:cubicBezTo>
                  <a:lnTo>
                    <a:pt x="11099" y="3783"/>
                  </a:lnTo>
                  <a:cubicBezTo>
                    <a:pt x="11379" y="2103"/>
                    <a:pt x="9256" y="610"/>
                    <a:pt x="6357" y="447"/>
                  </a:cubicBezTo>
                  <a:cubicBezTo>
                    <a:pt x="3457" y="285"/>
                    <a:pt x="879" y="1515"/>
                    <a:pt x="598" y="3194"/>
                  </a:cubicBezTo>
                  <a:cubicBezTo>
                    <a:pt x="559" y="3429"/>
                    <a:pt x="567" y="3665"/>
                    <a:pt x="622" y="3898"/>
                  </a:cubicBezTo>
                  <a:lnTo>
                    <a:pt x="395" y="3916"/>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2"/>
            <p:cNvSpPr>
              <a:spLocks noEditPoints="1"/>
            </p:cNvSpPr>
            <p:nvPr/>
          </p:nvSpPr>
          <p:spPr bwMode="auto">
            <a:xfrm>
              <a:off x="6664" y="3391"/>
              <a:ext cx="490" cy="510"/>
            </a:xfrm>
            <a:custGeom>
              <a:avLst/>
              <a:gdLst>
                <a:gd name="T0" fmla="*/ 0 w 6733"/>
                <a:gd name="T1" fmla="*/ 3505 h 7011"/>
                <a:gd name="T2" fmla="*/ 3367 w 6733"/>
                <a:gd name="T3" fmla="*/ 0 h 7011"/>
                <a:gd name="T4" fmla="*/ 6733 w 6733"/>
                <a:gd name="T5" fmla="*/ 3505 h 7011"/>
                <a:gd name="T6" fmla="*/ 3367 w 6733"/>
                <a:gd name="T7" fmla="*/ 7011 h 7011"/>
                <a:gd name="T8" fmla="*/ 0 w 6733"/>
                <a:gd name="T9" fmla="*/ 3505 h 7011"/>
                <a:gd name="T10" fmla="*/ 278 w 6733"/>
                <a:gd name="T11" fmla="*/ 3505 h 7011"/>
                <a:gd name="T12" fmla="*/ 3367 w 6733"/>
                <a:gd name="T13" fmla="*/ 6732 h 7011"/>
                <a:gd name="T14" fmla="*/ 6455 w 6733"/>
                <a:gd name="T15" fmla="*/ 3505 h 7011"/>
                <a:gd name="T16" fmla="*/ 3367 w 6733"/>
                <a:gd name="T17" fmla="*/ 278 h 7011"/>
                <a:gd name="T18" fmla="*/ 278 w 6733"/>
                <a:gd name="T19" fmla="*/ 3505 h 7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011">
                  <a:moveTo>
                    <a:pt x="0" y="3505"/>
                  </a:moveTo>
                  <a:cubicBezTo>
                    <a:pt x="0" y="1570"/>
                    <a:pt x="1507" y="0"/>
                    <a:pt x="3367" y="0"/>
                  </a:cubicBezTo>
                  <a:cubicBezTo>
                    <a:pt x="5226" y="0"/>
                    <a:pt x="6733" y="1570"/>
                    <a:pt x="6733" y="3505"/>
                  </a:cubicBezTo>
                  <a:cubicBezTo>
                    <a:pt x="6733" y="5441"/>
                    <a:pt x="5226" y="7011"/>
                    <a:pt x="3367" y="7011"/>
                  </a:cubicBezTo>
                  <a:cubicBezTo>
                    <a:pt x="1507" y="7011"/>
                    <a:pt x="0" y="5441"/>
                    <a:pt x="0" y="3505"/>
                  </a:cubicBezTo>
                  <a:close/>
                  <a:moveTo>
                    <a:pt x="278" y="3505"/>
                  </a:moveTo>
                  <a:cubicBezTo>
                    <a:pt x="278" y="5288"/>
                    <a:pt x="1661" y="6732"/>
                    <a:pt x="3367" y="6732"/>
                  </a:cubicBezTo>
                  <a:cubicBezTo>
                    <a:pt x="5072" y="6732"/>
                    <a:pt x="6455" y="5288"/>
                    <a:pt x="6455" y="3505"/>
                  </a:cubicBezTo>
                  <a:cubicBezTo>
                    <a:pt x="6455" y="1723"/>
                    <a:pt x="5072" y="278"/>
                    <a:pt x="3367" y="278"/>
                  </a:cubicBezTo>
                  <a:cubicBezTo>
                    <a:pt x="1661" y="278"/>
                    <a:pt x="278" y="1723"/>
                    <a:pt x="278" y="3505"/>
                  </a:cubicBez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p:cNvSpPr>
            <p:nvPr/>
          </p:nvSpPr>
          <p:spPr bwMode="auto">
            <a:xfrm>
              <a:off x="7683" y="2422"/>
              <a:ext cx="698" cy="1133"/>
            </a:xfrm>
            <a:custGeom>
              <a:avLst/>
              <a:gdLst>
                <a:gd name="T0" fmla="*/ 0 w 4805"/>
                <a:gd name="T1" fmla="*/ 121 h 7787"/>
                <a:gd name="T2" fmla="*/ 4484 w 4805"/>
                <a:gd name="T3" fmla="*/ 4342 h 7787"/>
                <a:gd name="T4" fmla="*/ 4139 w 4805"/>
                <a:gd name="T5" fmla="*/ 7787 h 7787"/>
                <a:gd name="T6" fmla="*/ 3811 w 4805"/>
                <a:gd name="T7" fmla="*/ 7439 h 7787"/>
                <a:gd name="T8" fmla="*/ 2603 w 4805"/>
                <a:gd name="T9" fmla="*/ 1803 h 7787"/>
                <a:gd name="T10" fmla="*/ 113 w 4805"/>
                <a:gd name="T11" fmla="*/ 577 h 7787"/>
                <a:gd name="T12" fmla="*/ 0 w 4805"/>
                <a:gd name="T13" fmla="*/ 121 h 7787"/>
              </a:gdLst>
              <a:ahLst/>
              <a:cxnLst>
                <a:cxn ang="0">
                  <a:pos x="T0" y="T1"/>
                </a:cxn>
                <a:cxn ang="0">
                  <a:pos x="T2" y="T3"/>
                </a:cxn>
                <a:cxn ang="0">
                  <a:pos x="T4" y="T5"/>
                </a:cxn>
                <a:cxn ang="0">
                  <a:pos x="T6" y="T7"/>
                </a:cxn>
                <a:cxn ang="0">
                  <a:pos x="T8" y="T9"/>
                </a:cxn>
                <a:cxn ang="0">
                  <a:pos x="T10" y="T11"/>
                </a:cxn>
                <a:cxn ang="0">
                  <a:pos x="T12" y="T13"/>
                </a:cxn>
              </a:cxnLst>
              <a:rect l="0" t="0" r="r" b="b"/>
              <a:pathLst>
                <a:path w="4805" h="7787">
                  <a:moveTo>
                    <a:pt x="0" y="121"/>
                  </a:moveTo>
                  <a:cubicBezTo>
                    <a:pt x="1870" y="0"/>
                    <a:pt x="3877" y="1889"/>
                    <a:pt x="4484" y="4342"/>
                  </a:cubicBezTo>
                  <a:cubicBezTo>
                    <a:pt x="4805" y="5636"/>
                    <a:pt x="4679" y="6894"/>
                    <a:pt x="4139" y="7787"/>
                  </a:cubicBezTo>
                  <a:lnTo>
                    <a:pt x="3811" y="7439"/>
                  </a:lnTo>
                  <a:cubicBezTo>
                    <a:pt x="4642" y="5915"/>
                    <a:pt x="4101" y="3392"/>
                    <a:pt x="2603" y="1803"/>
                  </a:cubicBezTo>
                  <a:cubicBezTo>
                    <a:pt x="1842" y="995"/>
                    <a:pt x="938" y="550"/>
                    <a:pt x="113" y="577"/>
                  </a:cubicBezTo>
                  <a:lnTo>
                    <a:pt x="0" y="121"/>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p:nvSpPr>
          <p:spPr bwMode="auto">
            <a:xfrm>
              <a:off x="6413" y="2362"/>
              <a:ext cx="915" cy="1358"/>
            </a:xfrm>
            <a:custGeom>
              <a:avLst/>
              <a:gdLst>
                <a:gd name="T0" fmla="*/ 3361 w 12581"/>
                <a:gd name="T1" fmla="*/ 18661 h 18661"/>
                <a:gd name="T2" fmla="*/ 4150 w 12581"/>
                <a:gd name="T3" fmla="*/ 4254 h 18661"/>
                <a:gd name="T4" fmla="*/ 12581 w 12581"/>
                <a:gd name="T5" fmla="*/ 212 h 18661"/>
                <a:gd name="T6" fmla="*/ 12067 w 12581"/>
                <a:gd name="T7" fmla="*/ 2461 h 18661"/>
                <a:gd name="T8" fmla="*/ 3565 w 12581"/>
                <a:gd name="T9" fmla="*/ 10387 h 18661"/>
                <a:gd name="T10" fmla="*/ 4834 w 12581"/>
                <a:gd name="T11" fmla="*/ 16906 h 18661"/>
                <a:gd name="T12" fmla="*/ 3361 w 12581"/>
                <a:gd name="T13" fmla="*/ 18661 h 18661"/>
              </a:gdLst>
              <a:ahLst/>
              <a:cxnLst>
                <a:cxn ang="0">
                  <a:pos x="T0" y="T1"/>
                </a:cxn>
                <a:cxn ang="0">
                  <a:pos x="T2" y="T3"/>
                </a:cxn>
                <a:cxn ang="0">
                  <a:pos x="T4" y="T5"/>
                </a:cxn>
                <a:cxn ang="0">
                  <a:pos x="T6" y="T7"/>
                </a:cxn>
                <a:cxn ang="0">
                  <a:pos x="T8" y="T9"/>
                </a:cxn>
                <a:cxn ang="0">
                  <a:pos x="T10" y="T11"/>
                </a:cxn>
                <a:cxn ang="0">
                  <a:pos x="T12" y="T13"/>
                </a:cxn>
              </a:cxnLst>
              <a:rect l="0" t="0" r="r" b="b"/>
              <a:pathLst>
                <a:path w="12581" h="18661">
                  <a:moveTo>
                    <a:pt x="3361" y="18661"/>
                  </a:moveTo>
                  <a:cubicBezTo>
                    <a:pt x="0" y="15226"/>
                    <a:pt x="353" y="8776"/>
                    <a:pt x="4150" y="4254"/>
                  </a:cubicBezTo>
                  <a:cubicBezTo>
                    <a:pt x="6449" y="1517"/>
                    <a:pt x="9613" y="0"/>
                    <a:pt x="12581" y="212"/>
                  </a:cubicBezTo>
                  <a:lnTo>
                    <a:pt x="12067" y="2461"/>
                  </a:lnTo>
                  <a:cubicBezTo>
                    <a:pt x="8382" y="2413"/>
                    <a:pt x="4576" y="5962"/>
                    <a:pt x="3565" y="10387"/>
                  </a:cubicBezTo>
                  <a:cubicBezTo>
                    <a:pt x="2979" y="12953"/>
                    <a:pt x="3451" y="15376"/>
                    <a:pt x="4834" y="16906"/>
                  </a:cubicBezTo>
                  <a:lnTo>
                    <a:pt x="3361" y="18661"/>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p:nvSpPr>
          <p:spPr bwMode="auto">
            <a:xfrm>
              <a:off x="6552" y="3929"/>
              <a:ext cx="292" cy="276"/>
            </a:xfrm>
            <a:custGeom>
              <a:avLst/>
              <a:gdLst>
                <a:gd name="T0" fmla="*/ 3613 w 4023"/>
                <a:gd name="T1" fmla="*/ 0 h 3792"/>
                <a:gd name="T2" fmla="*/ 1010 w 4023"/>
                <a:gd name="T3" fmla="*/ 3647 h 3792"/>
                <a:gd name="T4" fmla="*/ 0 w 4023"/>
                <a:gd name="T5" fmla="*/ 3792 h 3792"/>
                <a:gd name="T6" fmla="*/ 181 w 4023"/>
                <a:gd name="T7" fmla="*/ 1840 h 3792"/>
                <a:gd name="T8" fmla="*/ 1757 w 4023"/>
                <a:gd name="T9" fmla="*/ 703 h 3792"/>
                <a:gd name="T10" fmla="*/ 1741 w 4023"/>
                <a:gd name="T11" fmla="*/ 506 h 3792"/>
                <a:gd name="T12" fmla="*/ 3613 w 4023"/>
                <a:gd name="T13" fmla="*/ 0 h 3792"/>
              </a:gdLst>
              <a:ahLst/>
              <a:cxnLst>
                <a:cxn ang="0">
                  <a:pos x="T0" y="T1"/>
                </a:cxn>
                <a:cxn ang="0">
                  <a:pos x="T2" y="T3"/>
                </a:cxn>
                <a:cxn ang="0">
                  <a:pos x="T4" y="T5"/>
                </a:cxn>
                <a:cxn ang="0">
                  <a:pos x="T6" y="T7"/>
                </a:cxn>
                <a:cxn ang="0">
                  <a:pos x="T8" y="T9"/>
                </a:cxn>
                <a:cxn ang="0">
                  <a:pos x="T10" y="T11"/>
                </a:cxn>
                <a:cxn ang="0">
                  <a:pos x="T12" y="T13"/>
                </a:cxn>
              </a:cxnLst>
              <a:rect l="0" t="0" r="r" b="b"/>
              <a:pathLst>
                <a:path w="4023" h="3792">
                  <a:moveTo>
                    <a:pt x="3613" y="0"/>
                  </a:moveTo>
                  <a:cubicBezTo>
                    <a:pt x="4023" y="1515"/>
                    <a:pt x="2857" y="3148"/>
                    <a:pt x="1010" y="3647"/>
                  </a:cubicBezTo>
                  <a:cubicBezTo>
                    <a:pt x="679" y="3737"/>
                    <a:pt x="338" y="3785"/>
                    <a:pt x="0" y="3792"/>
                  </a:cubicBezTo>
                  <a:lnTo>
                    <a:pt x="181" y="1840"/>
                  </a:lnTo>
                  <a:cubicBezTo>
                    <a:pt x="1004" y="1729"/>
                    <a:pt x="1709" y="1220"/>
                    <a:pt x="1757" y="703"/>
                  </a:cubicBezTo>
                  <a:cubicBezTo>
                    <a:pt x="1763" y="635"/>
                    <a:pt x="1758" y="569"/>
                    <a:pt x="1741" y="506"/>
                  </a:cubicBezTo>
                  <a:lnTo>
                    <a:pt x="3613"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p:nvSpPr>
          <p:spPr bwMode="auto">
            <a:xfrm>
              <a:off x="6548" y="2394"/>
              <a:ext cx="1783" cy="1717"/>
            </a:xfrm>
            <a:custGeom>
              <a:avLst/>
              <a:gdLst>
                <a:gd name="T0" fmla="*/ 0 w 12267"/>
                <a:gd name="T1" fmla="*/ 5900 h 11800"/>
                <a:gd name="T2" fmla="*/ 6134 w 12267"/>
                <a:gd name="T3" fmla="*/ 0 h 11800"/>
                <a:gd name="T4" fmla="*/ 12267 w 12267"/>
                <a:gd name="T5" fmla="*/ 5900 h 11800"/>
                <a:gd name="T6" fmla="*/ 6134 w 12267"/>
                <a:gd name="T7" fmla="*/ 11800 h 11800"/>
                <a:gd name="T8" fmla="*/ 0 w 12267"/>
                <a:gd name="T9" fmla="*/ 5900 h 11800"/>
                <a:gd name="T10" fmla="*/ 229 w 12267"/>
                <a:gd name="T11" fmla="*/ 5900 h 11800"/>
                <a:gd name="T12" fmla="*/ 6134 w 12267"/>
                <a:gd name="T13" fmla="*/ 11571 h 11800"/>
                <a:gd name="T14" fmla="*/ 12039 w 12267"/>
                <a:gd name="T15" fmla="*/ 5900 h 11800"/>
                <a:gd name="T16" fmla="*/ 6134 w 12267"/>
                <a:gd name="T17" fmla="*/ 228 h 11800"/>
                <a:gd name="T18" fmla="*/ 229 w 12267"/>
                <a:gd name="T19" fmla="*/ 5900 h 1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67" h="11800">
                  <a:moveTo>
                    <a:pt x="0" y="5900"/>
                  </a:moveTo>
                  <a:cubicBezTo>
                    <a:pt x="0" y="2641"/>
                    <a:pt x="2746" y="0"/>
                    <a:pt x="6134" y="0"/>
                  </a:cubicBezTo>
                  <a:cubicBezTo>
                    <a:pt x="9521" y="0"/>
                    <a:pt x="12267" y="2641"/>
                    <a:pt x="12267" y="5900"/>
                  </a:cubicBezTo>
                  <a:cubicBezTo>
                    <a:pt x="12267" y="9158"/>
                    <a:pt x="9521" y="11800"/>
                    <a:pt x="6134" y="11800"/>
                  </a:cubicBezTo>
                  <a:cubicBezTo>
                    <a:pt x="2746" y="11800"/>
                    <a:pt x="0" y="9158"/>
                    <a:pt x="0" y="5900"/>
                  </a:cubicBezTo>
                  <a:close/>
                  <a:moveTo>
                    <a:pt x="229" y="5900"/>
                  </a:moveTo>
                  <a:cubicBezTo>
                    <a:pt x="229" y="9032"/>
                    <a:pt x="2873" y="11571"/>
                    <a:pt x="6134" y="11571"/>
                  </a:cubicBezTo>
                  <a:cubicBezTo>
                    <a:pt x="9395" y="11571"/>
                    <a:pt x="12039" y="9032"/>
                    <a:pt x="12039" y="5900"/>
                  </a:cubicBezTo>
                  <a:cubicBezTo>
                    <a:pt x="12039" y="2768"/>
                    <a:pt x="9395" y="228"/>
                    <a:pt x="6134" y="228"/>
                  </a:cubicBezTo>
                  <a:cubicBezTo>
                    <a:pt x="2873" y="228"/>
                    <a:pt x="229" y="2768"/>
                    <a:pt x="229" y="5900"/>
                  </a:cubicBez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p:cNvSpPr>
            <p:nvPr/>
          </p:nvSpPr>
          <p:spPr bwMode="auto">
            <a:xfrm>
              <a:off x="7195" y="2299"/>
              <a:ext cx="577" cy="257"/>
            </a:xfrm>
            <a:custGeom>
              <a:avLst/>
              <a:gdLst>
                <a:gd name="T0" fmla="*/ 0 w 7934"/>
                <a:gd name="T1" fmla="*/ 589 h 3533"/>
                <a:gd name="T2" fmla="*/ 589 w 7934"/>
                <a:gd name="T3" fmla="*/ 0 h 3533"/>
                <a:gd name="T4" fmla="*/ 7345 w 7934"/>
                <a:gd name="T5" fmla="*/ 0 h 3533"/>
                <a:gd name="T6" fmla="*/ 7934 w 7934"/>
                <a:gd name="T7" fmla="*/ 589 h 3533"/>
                <a:gd name="T8" fmla="*/ 7934 w 7934"/>
                <a:gd name="T9" fmla="*/ 2945 h 3533"/>
                <a:gd name="T10" fmla="*/ 7345 w 7934"/>
                <a:gd name="T11" fmla="*/ 3533 h 3533"/>
                <a:gd name="T12" fmla="*/ 589 w 7934"/>
                <a:gd name="T13" fmla="*/ 3533 h 3533"/>
                <a:gd name="T14" fmla="*/ 0 w 7934"/>
                <a:gd name="T15" fmla="*/ 2945 h 3533"/>
                <a:gd name="T16" fmla="*/ 0 w 7934"/>
                <a:gd name="T17" fmla="*/ 589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3533">
                  <a:moveTo>
                    <a:pt x="0" y="589"/>
                  </a:moveTo>
                  <a:cubicBezTo>
                    <a:pt x="0" y="264"/>
                    <a:pt x="264" y="0"/>
                    <a:pt x="589" y="0"/>
                  </a:cubicBezTo>
                  <a:lnTo>
                    <a:pt x="7345" y="0"/>
                  </a:lnTo>
                  <a:cubicBezTo>
                    <a:pt x="7670" y="0"/>
                    <a:pt x="7934" y="264"/>
                    <a:pt x="7934" y="589"/>
                  </a:cubicBezTo>
                  <a:lnTo>
                    <a:pt x="7934" y="2945"/>
                  </a:lnTo>
                  <a:cubicBezTo>
                    <a:pt x="7934" y="3270"/>
                    <a:pt x="7670" y="3533"/>
                    <a:pt x="7345" y="3533"/>
                  </a:cubicBezTo>
                  <a:lnTo>
                    <a:pt x="589" y="3533"/>
                  </a:lnTo>
                  <a:cubicBezTo>
                    <a:pt x="264" y="3533"/>
                    <a:pt x="0" y="3270"/>
                    <a:pt x="0" y="2945"/>
                  </a:cubicBezTo>
                  <a:lnTo>
                    <a:pt x="0" y="58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noEditPoints="1"/>
            </p:cNvSpPr>
            <p:nvPr/>
          </p:nvSpPr>
          <p:spPr bwMode="auto">
            <a:xfrm>
              <a:off x="7190" y="2295"/>
              <a:ext cx="586" cy="266"/>
            </a:xfrm>
            <a:custGeom>
              <a:avLst/>
              <a:gdLst>
                <a:gd name="T0" fmla="*/ 1 w 586"/>
                <a:gd name="T1" fmla="*/ 38 h 266"/>
                <a:gd name="T2" fmla="*/ 6 w 586"/>
                <a:gd name="T3" fmla="*/ 25 h 266"/>
                <a:gd name="T4" fmla="*/ 14 w 586"/>
                <a:gd name="T5" fmla="*/ 14 h 266"/>
                <a:gd name="T6" fmla="*/ 25 w 586"/>
                <a:gd name="T7" fmla="*/ 5 h 266"/>
                <a:gd name="T8" fmla="*/ 38 w 586"/>
                <a:gd name="T9" fmla="*/ 1 h 266"/>
                <a:gd name="T10" fmla="*/ 539 w 586"/>
                <a:gd name="T11" fmla="*/ 0 h 266"/>
                <a:gd name="T12" fmla="*/ 553 w 586"/>
                <a:gd name="T13" fmla="*/ 2 h 266"/>
                <a:gd name="T14" fmla="*/ 565 w 586"/>
                <a:gd name="T15" fmla="*/ 8 h 266"/>
                <a:gd name="T16" fmla="*/ 575 w 586"/>
                <a:gd name="T17" fmla="*/ 17 h 266"/>
                <a:gd name="T18" fmla="*/ 583 w 586"/>
                <a:gd name="T19" fmla="*/ 28 h 266"/>
                <a:gd name="T20" fmla="*/ 586 w 586"/>
                <a:gd name="T21" fmla="*/ 42 h 266"/>
                <a:gd name="T22" fmla="*/ 586 w 586"/>
                <a:gd name="T23" fmla="*/ 223 h 266"/>
                <a:gd name="T24" fmla="*/ 583 w 586"/>
                <a:gd name="T25" fmla="*/ 237 h 266"/>
                <a:gd name="T26" fmla="*/ 576 w 586"/>
                <a:gd name="T27" fmla="*/ 249 h 266"/>
                <a:gd name="T28" fmla="*/ 566 w 586"/>
                <a:gd name="T29" fmla="*/ 258 h 266"/>
                <a:gd name="T30" fmla="*/ 553 w 586"/>
                <a:gd name="T31" fmla="*/ 264 h 266"/>
                <a:gd name="T32" fmla="*/ 539 w 586"/>
                <a:gd name="T33" fmla="*/ 266 h 266"/>
                <a:gd name="T34" fmla="*/ 38 w 586"/>
                <a:gd name="T35" fmla="*/ 265 h 266"/>
                <a:gd name="T36" fmla="*/ 25 w 586"/>
                <a:gd name="T37" fmla="*/ 261 h 266"/>
                <a:gd name="T38" fmla="*/ 14 w 586"/>
                <a:gd name="T39" fmla="*/ 252 h 266"/>
                <a:gd name="T40" fmla="*/ 6 w 586"/>
                <a:gd name="T41" fmla="*/ 241 h 266"/>
                <a:gd name="T42" fmla="*/ 1 w 586"/>
                <a:gd name="T43" fmla="*/ 228 h 266"/>
                <a:gd name="T44" fmla="*/ 0 w 586"/>
                <a:gd name="T45" fmla="*/ 47 h 266"/>
                <a:gd name="T46" fmla="*/ 11 w 586"/>
                <a:gd name="T47" fmla="*/ 226 h 266"/>
                <a:gd name="T48" fmla="*/ 14 w 586"/>
                <a:gd name="T49" fmla="*/ 236 h 266"/>
                <a:gd name="T50" fmla="*/ 21 w 586"/>
                <a:gd name="T51" fmla="*/ 245 h 266"/>
                <a:gd name="T52" fmla="*/ 29 w 586"/>
                <a:gd name="T53" fmla="*/ 252 h 266"/>
                <a:gd name="T54" fmla="*/ 40 w 586"/>
                <a:gd name="T55" fmla="*/ 256 h 266"/>
                <a:gd name="T56" fmla="*/ 539 w 586"/>
                <a:gd name="T57" fmla="*/ 257 h 266"/>
                <a:gd name="T58" fmla="*/ 550 w 586"/>
                <a:gd name="T59" fmla="*/ 255 h 266"/>
                <a:gd name="T60" fmla="*/ 560 w 586"/>
                <a:gd name="T61" fmla="*/ 250 h 266"/>
                <a:gd name="T62" fmla="*/ 568 w 586"/>
                <a:gd name="T63" fmla="*/ 243 h 266"/>
                <a:gd name="T64" fmla="*/ 574 w 586"/>
                <a:gd name="T65" fmla="*/ 234 h 266"/>
                <a:gd name="T66" fmla="*/ 577 w 586"/>
                <a:gd name="T67" fmla="*/ 223 h 266"/>
                <a:gd name="T68" fmla="*/ 577 w 586"/>
                <a:gd name="T69" fmla="*/ 44 h 266"/>
                <a:gd name="T70" fmla="*/ 574 w 586"/>
                <a:gd name="T71" fmla="*/ 33 h 266"/>
                <a:gd name="T72" fmla="*/ 568 w 586"/>
                <a:gd name="T73" fmla="*/ 23 h 266"/>
                <a:gd name="T74" fmla="*/ 560 w 586"/>
                <a:gd name="T75" fmla="*/ 16 h 266"/>
                <a:gd name="T76" fmla="*/ 550 w 586"/>
                <a:gd name="T77" fmla="*/ 11 h 266"/>
                <a:gd name="T78" fmla="*/ 539 w 586"/>
                <a:gd name="T79" fmla="*/ 9 h 266"/>
                <a:gd name="T80" fmla="*/ 40 w 586"/>
                <a:gd name="T81" fmla="*/ 10 h 266"/>
                <a:gd name="T82" fmla="*/ 30 w 586"/>
                <a:gd name="T83" fmla="*/ 14 h 266"/>
                <a:gd name="T84" fmla="*/ 21 w 586"/>
                <a:gd name="T85" fmla="*/ 20 h 266"/>
                <a:gd name="T86" fmla="*/ 15 w 586"/>
                <a:gd name="T87" fmla="*/ 29 h 266"/>
                <a:gd name="T88" fmla="*/ 11 w 586"/>
                <a:gd name="T89" fmla="*/ 39 h 266"/>
                <a:gd name="T90" fmla="*/ 10 w 586"/>
                <a:gd name="T91" fmla="*/ 21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6" h="266">
                  <a:moveTo>
                    <a:pt x="0" y="47"/>
                  </a:moveTo>
                  <a:lnTo>
                    <a:pt x="0" y="43"/>
                  </a:lnTo>
                  <a:lnTo>
                    <a:pt x="1" y="38"/>
                  </a:lnTo>
                  <a:lnTo>
                    <a:pt x="2" y="33"/>
                  </a:lnTo>
                  <a:lnTo>
                    <a:pt x="4" y="29"/>
                  </a:lnTo>
                  <a:lnTo>
                    <a:pt x="6" y="25"/>
                  </a:lnTo>
                  <a:lnTo>
                    <a:pt x="8" y="21"/>
                  </a:lnTo>
                  <a:lnTo>
                    <a:pt x="11" y="17"/>
                  </a:lnTo>
                  <a:lnTo>
                    <a:pt x="14" y="14"/>
                  </a:lnTo>
                  <a:lnTo>
                    <a:pt x="17" y="11"/>
                  </a:lnTo>
                  <a:lnTo>
                    <a:pt x="21" y="8"/>
                  </a:lnTo>
                  <a:lnTo>
                    <a:pt x="25" y="5"/>
                  </a:lnTo>
                  <a:lnTo>
                    <a:pt x="29" y="3"/>
                  </a:lnTo>
                  <a:lnTo>
                    <a:pt x="33" y="2"/>
                  </a:lnTo>
                  <a:lnTo>
                    <a:pt x="38" y="1"/>
                  </a:lnTo>
                  <a:lnTo>
                    <a:pt x="43" y="0"/>
                  </a:lnTo>
                  <a:lnTo>
                    <a:pt x="48" y="0"/>
                  </a:lnTo>
                  <a:lnTo>
                    <a:pt x="539" y="0"/>
                  </a:lnTo>
                  <a:lnTo>
                    <a:pt x="543" y="0"/>
                  </a:lnTo>
                  <a:lnTo>
                    <a:pt x="548" y="0"/>
                  </a:lnTo>
                  <a:lnTo>
                    <a:pt x="553" y="2"/>
                  </a:lnTo>
                  <a:lnTo>
                    <a:pt x="557" y="3"/>
                  </a:lnTo>
                  <a:lnTo>
                    <a:pt x="561" y="5"/>
                  </a:lnTo>
                  <a:lnTo>
                    <a:pt x="565" y="8"/>
                  </a:lnTo>
                  <a:lnTo>
                    <a:pt x="569" y="10"/>
                  </a:lnTo>
                  <a:lnTo>
                    <a:pt x="572" y="13"/>
                  </a:lnTo>
                  <a:lnTo>
                    <a:pt x="575" y="17"/>
                  </a:lnTo>
                  <a:lnTo>
                    <a:pt x="578" y="20"/>
                  </a:lnTo>
                  <a:lnTo>
                    <a:pt x="581" y="24"/>
                  </a:lnTo>
                  <a:lnTo>
                    <a:pt x="583" y="28"/>
                  </a:lnTo>
                  <a:lnTo>
                    <a:pt x="584" y="33"/>
                  </a:lnTo>
                  <a:lnTo>
                    <a:pt x="585" y="37"/>
                  </a:lnTo>
                  <a:lnTo>
                    <a:pt x="586" y="42"/>
                  </a:lnTo>
                  <a:lnTo>
                    <a:pt x="586" y="47"/>
                  </a:lnTo>
                  <a:lnTo>
                    <a:pt x="586" y="219"/>
                  </a:lnTo>
                  <a:lnTo>
                    <a:pt x="586" y="223"/>
                  </a:lnTo>
                  <a:lnTo>
                    <a:pt x="586" y="228"/>
                  </a:lnTo>
                  <a:lnTo>
                    <a:pt x="584" y="233"/>
                  </a:lnTo>
                  <a:lnTo>
                    <a:pt x="583" y="237"/>
                  </a:lnTo>
                  <a:lnTo>
                    <a:pt x="581" y="241"/>
                  </a:lnTo>
                  <a:lnTo>
                    <a:pt x="578" y="245"/>
                  </a:lnTo>
                  <a:lnTo>
                    <a:pt x="576" y="249"/>
                  </a:lnTo>
                  <a:lnTo>
                    <a:pt x="573" y="252"/>
                  </a:lnTo>
                  <a:lnTo>
                    <a:pt x="569" y="255"/>
                  </a:lnTo>
                  <a:lnTo>
                    <a:pt x="566" y="258"/>
                  </a:lnTo>
                  <a:lnTo>
                    <a:pt x="562" y="260"/>
                  </a:lnTo>
                  <a:lnTo>
                    <a:pt x="558" y="262"/>
                  </a:lnTo>
                  <a:lnTo>
                    <a:pt x="553" y="264"/>
                  </a:lnTo>
                  <a:lnTo>
                    <a:pt x="549" y="265"/>
                  </a:lnTo>
                  <a:lnTo>
                    <a:pt x="544" y="266"/>
                  </a:lnTo>
                  <a:lnTo>
                    <a:pt x="539" y="266"/>
                  </a:lnTo>
                  <a:lnTo>
                    <a:pt x="48" y="266"/>
                  </a:lnTo>
                  <a:lnTo>
                    <a:pt x="43" y="266"/>
                  </a:lnTo>
                  <a:lnTo>
                    <a:pt x="38" y="265"/>
                  </a:lnTo>
                  <a:lnTo>
                    <a:pt x="34" y="264"/>
                  </a:lnTo>
                  <a:lnTo>
                    <a:pt x="29" y="263"/>
                  </a:lnTo>
                  <a:lnTo>
                    <a:pt x="25" y="261"/>
                  </a:lnTo>
                  <a:lnTo>
                    <a:pt x="21" y="258"/>
                  </a:lnTo>
                  <a:lnTo>
                    <a:pt x="18" y="255"/>
                  </a:lnTo>
                  <a:lnTo>
                    <a:pt x="14" y="252"/>
                  </a:lnTo>
                  <a:lnTo>
                    <a:pt x="11" y="249"/>
                  </a:lnTo>
                  <a:lnTo>
                    <a:pt x="8" y="245"/>
                  </a:lnTo>
                  <a:lnTo>
                    <a:pt x="6" y="241"/>
                  </a:lnTo>
                  <a:lnTo>
                    <a:pt x="4" y="237"/>
                  </a:lnTo>
                  <a:lnTo>
                    <a:pt x="2" y="233"/>
                  </a:lnTo>
                  <a:lnTo>
                    <a:pt x="1" y="228"/>
                  </a:lnTo>
                  <a:lnTo>
                    <a:pt x="0" y="224"/>
                  </a:lnTo>
                  <a:lnTo>
                    <a:pt x="0" y="219"/>
                  </a:lnTo>
                  <a:lnTo>
                    <a:pt x="0" y="47"/>
                  </a:lnTo>
                  <a:close/>
                  <a:moveTo>
                    <a:pt x="10" y="218"/>
                  </a:moveTo>
                  <a:lnTo>
                    <a:pt x="10" y="222"/>
                  </a:lnTo>
                  <a:lnTo>
                    <a:pt x="11" y="226"/>
                  </a:lnTo>
                  <a:lnTo>
                    <a:pt x="11" y="230"/>
                  </a:lnTo>
                  <a:lnTo>
                    <a:pt x="13" y="233"/>
                  </a:lnTo>
                  <a:lnTo>
                    <a:pt x="14" y="236"/>
                  </a:lnTo>
                  <a:lnTo>
                    <a:pt x="16" y="240"/>
                  </a:lnTo>
                  <a:lnTo>
                    <a:pt x="18" y="243"/>
                  </a:lnTo>
                  <a:lnTo>
                    <a:pt x="21" y="245"/>
                  </a:lnTo>
                  <a:lnTo>
                    <a:pt x="23" y="248"/>
                  </a:lnTo>
                  <a:lnTo>
                    <a:pt x="26" y="250"/>
                  </a:lnTo>
                  <a:lnTo>
                    <a:pt x="29" y="252"/>
                  </a:lnTo>
                  <a:lnTo>
                    <a:pt x="33" y="253"/>
                  </a:lnTo>
                  <a:lnTo>
                    <a:pt x="36" y="255"/>
                  </a:lnTo>
                  <a:lnTo>
                    <a:pt x="40" y="256"/>
                  </a:lnTo>
                  <a:lnTo>
                    <a:pt x="44" y="256"/>
                  </a:lnTo>
                  <a:lnTo>
                    <a:pt x="48" y="257"/>
                  </a:lnTo>
                  <a:lnTo>
                    <a:pt x="539" y="257"/>
                  </a:lnTo>
                  <a:lnTo>
                    <a:pt x="542" y="256"/>
                  </a:lnTo>
                  <a:lnTo>
                    <a:pt x="546" y="256"/>
                  </a:lnTo>
                  <a:lnTo>
                    <a:pt x="550" y="255"/>
                  </a:lnTo>
                  <a:lnTo>
                    <a:pt x="553" y="254"/>
                  </a:lnTo>
                  <a:lnTo>
                    <a:pt x="557" y="252"/>
                  </a:lnTo>
                  <a:lnTo>
                    <a:pt x="560" y="250"/>
                  </a:lnTo>
                  <a:lnTo>
                    <a:pt x="563" y="248"/>
                  </a:lnTo>
                  <a:lnTo>
                    <a:pt x="565" y="246"/>
                  </a:lnTo>
                  <a:lnTo>
                    <a:pt x="568" y="243"/>
                  </a:lnTo>
                  <a:lnTo>
                    <a:pt x="570" y="240"/>
                  </a:lnTo>
                  <a:lnTo>
                    <a:pt x="572" y="237"/>
                  </a:lnTo>
                  <a:lnTo>
                    <a:pt x="574" y="234"/>
                  </a:lnTo>
                  <a:lnTo>
                    <a:pt x="575" y="230"/>
                  </a:lnTo>
                  <a:lnTo>
                    <a:pt x="576" y="226"/>
                  </a:lnTo>
                  <a:lnTo>
                    <a:pt x="577" y="223"/>
                  </a:lnTo>
                  <a:lnTo>
                    <a:pt x="577" y="219"/>
                  </a:lnTo>
                  <a:lnTo>
                    <a:pt x="577" y="47"/>
                  </a:lnTo>
                  <a:lnTo>
                    <a:pt x="577" y="44"/>
                  </a:lnTo>
                  <a:lnTo>
                    <a:pt x="576" y="40"/>
                  </a:lnTo>
                  <a:lnTo>
                    <a:pt x="575" y="36"/>
                  </a:lnTo>
                  <a:lnTo>
                    <a:pt x="574" y="33"/>
                  </a:lnTo>
                  <a:lnTo>
                    <a:pt x="572" y="29"/>
                  </a:lnTo>
                  <a:lnTo>
                    <a:pt x="570" y="26"/>
                  </a:lnTo>
                  <a:lnTo>
                    <a:pt x="568" y="23"/>
                  </a:lnTo>
                  <a:lnTo>
                    <a:pt x="566" y="20"/>
                  </a:lnTo>
                  <a:lnTo>
                    <a:pt x="563" y="18"/>
                  </a:lnTo>
                  <a:lnTo>
                    <a:pt x="560" y="16"/>
                  </a:lnTo>
                  <a:lnTo>
                    <a:pt x="557" y="14"/>
                  </a:lnTo>
                  <a:lnTo>
                    <a:pt x="554" y="12"/>
                  </a:lnTo>
                  <a:lnTo>
                    <a:pt x="550" y="11"/>
                  </a:lnTo>
                  <a:lnTo>
                    <a:pt x="547" y="10"/>
                  </a:lnTo>
                  <a:lnTo>
                    <a:pt x="543" y="9"/>
                  </a:lnTo>
                  <a:lnTo>
                    <a:pt x="539" y="9"/>
                  </a:lnTo>
                  <a:lnTo>
                    <a:pt x="48" y="9"/>
                  </a:lnTo>
                  <a:lnTo>
                    <a:pt x="44" y="9"/>
                  </a:lnTo>
                  <a:lnTo>
                    <a:pt x="40" y="10"/>
                  </a:lnTo>
                  <a:lnTo>
                    <a:pt x="37" y="11"/>
                  </a:lnTo>
                  <a:lnTo>
                    <a:pt x="33" y="12"/>
                  </a:lnTo>
                  <a:lnTo>
                    <a:pt x="30" y="14"/>
                  </a:lnTo>
                  <a:lnTo>
                    <a:pt x="27" y="16"/>
                  </a:lnTo>
                  <a:lnTo>
                    <a:pt x="24" y="18"/>
                  </a:lnTo>
                  <a:lnTo>
                    <a:pt x="21" y="20"/>
                  </a:lnTo>
                  <a:lnTo>
                    <a:pt x="19" y="23"/>
                  </a:lnTo>
                  <a:lnTo>
                    <a:pt x="16" y="26"/>
                  </a:lnTo>
                  <a:lnTo>
                    <a:pt x="15" y="29"/>
                  </a:lnTo>
                  <a:lnTo>
                    <a:pt x="13" y="32"/>
                  </a:lnTo>
                  <a:lnTo>
                    <a:pt x="12" y="36"/>
                  </a:lnTo>
                  <a:lnTo>
                    <a:pt x="11" y="39"/>
                  </a:lnTo>
                  <a:lnTo>
                    <a:pt x="10" y="43"/>
                  </a:lnTo>
                  <a:lnTo>
                    <a:pt x="10" y="47"/>
                  </a:lnTo>
                  <a:lnTo>
                    <a:pt x="10" y="21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Rectangle 19"/>
            <p:cNvSpPr>
              <a:spLocks noChangeArrowheads="1"/>
            </p:cNvSpPr>
            <p:nvPr/>
          </p:nvSpPr>
          <p:spPr bwMode="auto">
            <a:xfrm>
              <a:off x="7246" y="2394"/>
              <a:ext cx="32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【消費・使用】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Rectangle 20"/>
            <p:cNvSpPr>
              <a:spLocks noChangeArrowheads="1"/>
            </p:cNvSpPr>
            <p:nvPr/>
          </p:nvSpPr>
          <p:spPr bwMode="auto">
            <a:xfrm>
              <a:off x="7721" y="2386"/>
              <a:ext cx="5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Freeform 21"/>
            <p:cNvSpPr>
              <a:spLocks/>
            </p:cNvSpPr>
            <p:nvPr/>
          </p:nvSpPr>
          <p:spPr bwMode="auto">
            <a:xfrm>
              <a:off x="7878" y="3511"/>
              <a:ext cx="577" cy="246"/>
            </a:xfrm>
            <a:custGeom>
              <a:avLst/>
              <a:gdLst>
                <a:gd name="T0" fmla="*/ 0 w 3967"/>
                <a:gd name="T1" fmla="*/ 283 h 1696"/>
                <a:gd name="T2" fmla="*/ 283 w 3967"/>
                <a:gd name="T3" fmla="*/ 0 h 1696"/>
                <a:gd name="T4" fmla="*/ 3684 w 3967"/>
                <a:gd name="T5" fmla="*/ 0 h 1696"/>
                <a:gd name="T6" fmla="*/ 3967 w 3967"/>
                <a:gd name="T7" fmla="*/ 283 h 1696"/>
                <a:gd name="T8" fmla="*/ 3967 w 3967"/>
                <a:gd name="T9" fmla="*/ 1414 h 1696"/>
                <a:gd name="T10" fmla="*/ 3684 w 3967"/>
                <a:gd name="T11" fmla="*/ 1696 h 1696"/>
                <a:gd name="T12" fmla="*/ 283 w 3967"/>
                <a:gd name="T13" fmla="*/ 1696 h 1696"/>
                <a:gd name="T14" fmla="*/ 0 w 3967"/>
                <a:gd name="T15" fmla="*/ 1414 h 1696"/>
                <a:gd name="T16" fmla="*/ 0 w 3967"/>
                <a:gd name="T17" fmla="*/ 28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7" h="1696">
                  <a:moveTo>
                    <a:pt x="0" y="283"/>
                  </a:moveTo>
                  <a:cubicBezTo>
                    <a:pt x="0" y="126"/>
                    <a:pt x="127" y="0"/>
                    <a:pt x="283" y="0"/>
                  </a:cubicBezTo>
                  <a:lnTo>
                    <a:pt x="3684" y="0"/>
                  </a:lnTo>
                  <a:cubicBezTo>
                    <a:pt x="3841" y="0"/>
                    <a:pt x="3967" y="126"/>
                    <a:pt x="3967" y="283"/>
                  </a:cubicBezTo>
                  <a:lnTo>
                    <a:pt x="3967" y="1414"/>
                  </a:lnTo>
                  <a:cubicBezTo>
                    <a:pt x="3967" y="1570"/>
                    <a:pt x="3841" y="1696"/>
                    <a:pt x="3684" y="1696"/>
                  </a:cubicBezTo>
                  <a:lnTo>
                    <a:pt x="283" y="1696"/>
                  </a:lnTo>
                  <a:cubicBezTo>
                    <a:pt x="127" y="1696"/>
                    <a:pt x="0" y="1570"/>
                    <a:pt x="0" y="1414"/>
                  </a:cubicBezTo>
                  <a:lnTo>
                    <a:pt x="0" y="28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noEditPoints="1"/>
            </p:cNvSpPr>
            <p:nvPr/>
          </p:nvSpPr>
          <p:spPr bwMode="auto">
            <a:xfrm>
              <a:off x="7873" y="3506"/>
              <a:ext cx="587" cy="256"/>
            </a:xfrm>
            <a:custGeom>
              <a:avLst/>
              <a:gdLst>
                <a:gd name="T0" fmla="*/ 1 w 587"/>
                <a:gd name="T1" fmla="*/ 37 h 256"/>
                <a:gd name="T2" fmla="*/ 6 w 587"/>
                <a:gd name="T3" fmla="*/ 24 h 256"/>
                <a:gd name="T4" fmla="*/ 14 w 587"/>
                <a:gd name="T5" fmla="*/ 13 h 256"/>
                <a:gd name="T6" fmla="*/ 24 w 587"/>
                <a:gd name="T7" fmla="*/ 5 h 256"/>
                <a:gd name="T8" fmla="*/ 37 w 587"/>
                <a:gd name="T9" fmla="*/ 1 h 256"/>
                <a:gd name="T10" fmla="*/ 541 w 587"/>
                <a:gd name="T11" fmla="*/ 0 h 256"/>
                <a:gd name="T12" fmla="*/ 554 w 587"/>
                <a:gd name="T13" fmla="*/ 2 h 256"/>
                <a:gd name="T14" fmla="*/ 566 w 587"/>
                <a:gd name="T15" fmla="*/ 8 h 256"/>
                <a:gd name="T16" fmla="*/ 576 w 587"/>
                <a:gd name="T17" fmla="*/ 16 h 256"/>
                <a:gd name="T18" fmla="*/ 583 w 587"/>
                <a:gd name="T19" fmla="*/ 28 h 256"/>
                <a:gd name="T20" fmla="*/ 587 w 587"/>
                <a:gd name="T21" fmla="*/ 41 h 256"/>
                <a:gd name="T22" fmla="*/ 587 w 587"/>
                <a:gd name="T23" fmla="*/ 215 h 256"/>
                <a:gd name="T24" fmla="*/ 583 w 587"/>
                <a:gd name="T25" fmla="*/ 228 h 256"/>
                <a:gd name="T26" fmla="*/ 576 w 587"/>
                <a:gd name="T27" fmla="*/ 240 h 256"/>
                <a:gd name="T28" fmla="*/ 567 w 587"/>
                <a:gd name="T29" fmla="*/ 248 h 256"/>
                <a:gd name="T30" fmla="*/ 555 w 587"/>
                <a:gd name="T31" fmla="*/ 254 h 256"/>
                <a:gd name="T32" fmla="*/ 541 w 587"/>
                <a:gd name="T33" fmla="*/ 256 h 256"/>
                <a:gd name="T34" fmla="*/ 37 w 587"/>
                <a:gd name="T35" fmla="*/ 256 h 256"/>
                <a:gd name="T36" fmla="*/ 25 w 587"/>
                <a:gd name="T37" fmla="*/ 251 h 256"/>
                <a:gd name="T38" fmla="*/ 14 w 587"/>
                <a:gd name="T39" fmla="*/ 243 h 256"/>
                <a:gd name="T40" fmla="*/ 6 w 587"/>
                <a:gd name="T41" fmla="*/ 233 h 256"/>
                <a:gd name="T42" fmla="*/ 1 w 587"/>
                <a:gd name="T43" fmla="*/ 220 h 256"/>
                <a:gd name="T44" fmla="*/ 0 w 587"/>
                <a:gd name="T45" fmla="*/ 46 h 256"/>
                <a:gd name="T46" fmla="*/ 11 w 587"/>
                <a:gd name="T47" fmla="*/ 217 h 256"/>
                <a:gd name="T48" fmla="*/ 14 w 587"/>
                <a:gd name="T49" fmla="*/ 227 h 256"/>
                <a:gd name="T50" fmla="*/ 21 w 587"/>
                <a:gd name="T51" fmla="*/ 236 h 256"/>
                <a:gd name="T52" fmla="*/ 29 w 587"/>
                <a:gd name="T53" fmla="*/ 242 h 256"/>
                <a:gd name="T54" fmla="*/ 39 w 587"/>
                <a:gd name="T55" fmla="*/ 246 h 256"/>
                <a:gd name="T56" fmla="*/ 541 w 587"/>
                <a:gd name="T57" fmla="*/ 247 h 256"/>
                <a:gd name="T58" fmla="*/ 551 w 587"/>
                <a:gd name="T59" fmla="*/ 245 h 256"/>
                <a:gd name="T60" fmla="*/ 561 w 587"/>
                <a:gd name="T61" fmla="*/ 241 h 256"/>
                <a:gd name="T62" fmla="*/ 569 w 587"/>
                <a:gd name="T63" fmla="*/ 234 h 256"/>
                <a:gd name="T64" fmla="*/ 574 w 587"/>
                <a:gd name="T65" fmla="*/ 225 h 256"/>
                <a:gd name="T66" fmla="*/ 577 w 587"/>
                <a:gd name="T67" fmla="*/ 214 h 256"/>
                <a:gd name="T68" fmla="*/ 577 w 587"/>
                <a:gd name="T69" fmla="*/ 42 h 256"/>
                <a:gd name="T70" fmla="*/ 574 w 587"/>
                <a:gd name="T71" fmla="*/ 32 h 256"/>
                <a:gd name="T72" fmla="*/ 569 w 587"/>
                <a:gd name="T73" fmla="*/ 23 h 256"/>
                <a:gd name="T74" fmla="*/ 561 w 587"/>
                <a:gd name="T75" fmla="*/ 16 h 256"/>
                <a:gd name="T76" fmla="*/ 552 w 587"/>
                <a:gd name="T77" fmla="*/ 11 h 256"/>
                <a:gd name="T78" fmla="*/ 541 w 587"/>
                <a:gd name="T79" fmla="*/ 9 h 256"/>
                <a:gd name="T80" fmla="*/ 39 w 587"/>
                <a:gd name="T81" fmla="*/ 10 h 256"/>
                <a:gd name="T82" fmla="*/ 29 w 587"/>
                <a:gd name="T83" fmla="*/ 14 h 256"/>
                <a:gd name="T84" fmla="*/ 21 w 587"/>
                <a:gd name="T85" fmla="*/ 20 h 256"/>
                <a:gd name="T86" fmla="*/ 15 w 587"/>
                <a:gd name="T87" fmla="*/ 28 h 256"/>
                <a:gd name="T88" fmla="*/ 11 w 587"/>
                <a:gd name="T89" fmla="*/ 38 h 256"/>
                <a:gd name="T90" fmla="*/ 10 w 587"/>
                <a:gd name="T91" fmla="*/ 2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256">
                  <a:moveTo>
                    <a:pt x="0" y="46"/>
                  </a:moveTo>
                  <a:lnTo>
                    <a:pt x="1" y="41"/>
                  </a:lnTo>
                  <a:lnTo>
                    <a:pt x="1" y="37"/>
                  </a:lnTo>
                  <a:lnTo>
                    <a:pt x="2" y="32"/>
                  </a:lnTo>
                  <a:lnTo>
                    <a:pt x="4" y="28"/>
                  </a:lnTo>
                  <a:lnTo>
                    <a:pt x="6" y="24"/>
                  </a:lnTo>
                  <a:lnTo>
                    <a:pt x="8" y="20"/>
                  </a:lnTo>
                  <a:lnTo>
                    <a:pt x="11" y="17"/>
                  </a:lnTo>
                  <a:lnTo>
                    <a:pt x="14" y="13"/>
                  </a:lnTo>
                  <a:lnTo>
                    <a:pt x="17" y="11"/>
                  </a:lnTo>
                  <a:lnTo>
                    <a:pt x="20" y="8"/>
                  </a:lnTo>
                  <a:lnTo>
                    <a:pt x="24" y="5"/>
                  </a:lnTo>
                  <a:lnTo>
                    <a:pt x="28" y="4"/>
                  </a:lnTo>
                  <a:lnTo>
                    <a:pt x="33" y="2"/>
                  </a:lnTo>
                  <a:lnTo>
                    <a:pt x="37" y="1"/>
                  </a:lnTo>
                  <a:lnTo>
                    <a:pt x="41" y="0"/>
                  </a:lnTo>
                  <a:lnTo>
                    <a:pt x="46" y="0"/>
                  </a:lnTo>
                  <a:lnTo>
                    <a:pt x="541" y="0"/>
                  </a:lnTo>
                  <a:lnTo>
                    <a:pt x="545" y="0"/>
                  </a:lnTo>
                  <a:lnTo>
                    <a:pt x="550" y="1"/>
                  </a:lnTo>
                  <a:lnTo>
                    <a:pt x="554" y="2"/>
                  </a:lnTo>
                  <a:lnTo>
                    <a:pt x="558" y="3"/>
                  </a:lnTo>
                  <a:lnTo>
                    <a:pt x="563" y="5"/>
                  </a:lnTo>
                  <a:lnTo>
                    <a:pt x="566" y="8"/>
                  </a:lnTo>
                  <a:lnTo>
                    <a:pt x="570" y="10"/>
                  </a:lnTo>
                  <a:lnTo>
                    <a:pt x="573" y="13"/>
                  </a:lnTo>
                  <a:lnTo>
                    <a:pt x="576" y="16"/>
                  </a:lnTo>
                  <a:lnTo>
                    <a:pt x="579" y="20"/>
                  </a:lnTo>
                  <a:lnTo>
                    <a:pt x="581" y="24"/>
                  </a:lnTo>
                  <a:lnTo>
                    <a:pt x="583" y="28"/>
                  </a:lnTo>
                  <a:lnTo>
                    <a:pt x="585" y="32"/>
                  </a:lnTo>
                  <a:lnTo>
                    <a:pt x="586" y="36"/>
                  </a:lnTo>
                  <a:lnTo>
                    <a:pt x="587" y="41"/>
                  </a:lnTo>
                  <a:lnTo>
                    <a:pt x="587" y="46"/>
                  </a:lnTo>
                  <a:lnTo>
                    <a:pt x="587" y="210"/>
                  </a:lnTo>
                  <a:lnTo>
                    <a:pt x="587" y="215"/>
                  </a:lnTo>
                  <a:lnTo>
                    <a:pt x="586" y="219"/>
                  </a:lnTo>
                  <a:lnTo>
                    <a:pt x="585" y="224"/>
                  </a:lnTo>
                  <a:lnTo>
                    <a:pt x="583" y="228"/>
                  </a:lnTo>
                  <a:lnTo>
                    <a:pt x="581" y="232"/>
                  </a:lnTo>
                  <a:lnTo>
                    <a:pt x="579" y="236"/>
                  </a:lnTo>
                  <a:lnTo>
                    <a:pt x="576" y="240"/>
                  </a:lnTo>
                  <a:lnTo>
                    <a:pt x="573" y="243"/>
                  </a:lnTo>
                  <a:lnTo>
                    <a:pt x="570" y="246"/>
                  </a:lnTo>
                  <a:lnTo>
                    <a:pt x="567" y="248"/>
                  </a:lnTo>
                  <a:lnTo>
                    <a:pt x="563" y="251"/>
                  </a:lnTo>
                  <a:lnTo>
                    <a:pt x="559" y="253"/>
                  </a:lnTo>
                  <a:lnTo>
                    <a:pt x="555" y="254"/>
                  </a:lnTo>
                  <a:lnTo>
                    <a:pt x="550" y="255"/>
                  </a:lnTo>
                  <a:lnTo>
                    <a:pt x="546" y="256"/>
                  </a:lnTo>
                  <a:lnTo>
                    <a:pt x="541" y="256"/>
                  </a:lnTo>
                  <a:lnTo>
                    <a:pt x="46" y="256"/>
                  </a:lnTo>
                  <a:lnTo>
                    <a:pt x="42" y="256"/>
                  </a:lnTo>
                  <a:lnTo>
                    <a:pt x="37" y="256"/>
                  </a:lnTo>
                  <a:lnTo>
                    <a:pt x="33" y="254"/>
                  </a:lnTo>
                  <a:lnTo>
                    <a:pt x="29" y="253"/>
                  </a:lnTo>
                  <a:lnTo>
                    <a:pt x="25" y="251"/>
                  </a:lnTo>
                  <a:lnTo>
                    <a:pt x="21" y="249"/>
                  </a:lnTo>
                  <a:lnTo>
                    <a:pt x="17" y="246"/>
                  </a:lnTo>
                  <a:lnTo>
                    <a:pt x="14" y="243"/>
                  </a:lnTo>
                  <a:lnTo>
                    <a:pt x="11" y="240"/>
                  </a:lnTo>
                  <a:lnTo>
                    <a:pt x="8" y="236"/>
                  </a:lnTo>
                  <a:lnTo>
                    <a:pt x="6" y="233"/>
                  </a:lnTo>
                  <a:lnTo>
                    <a:pt x="4" y="228"/>
                  </a:lnTo>
                  <a:lnTo>
                    <a:pt x="3" y="224"/>
                  </a:lnTo>
                  <a:lnTo>
                    <a:pt x="1" y="220"/>
                  </a:lnTo>
                  <a:lnTo>
                    <a:pt x="1" y="215"/>
                  </a:lnTo>
                  <a:lnTo>
                    <a:pt x="0" y="211"/>
                  </a:lnTo>
                  <a:lnTo>
                    <a:pt x="0" y="46"/>
                  </a:lnTo>
                  <a:close/>
                  <a:moveTo>
                    <a:pt x="10" y="210"/>
                  </a:moveTo>
                  <a:lnTo>
                    <a:pt x="10" y="214"/>
                  </a:lnTo>
                  <a:lnTo>
                    <a:pt x="11" y="217"/>
                  </a:lnTo>
                  <a:lnTo>
                    <a:pt x="12" y="221"/>
                  </a:lnTo>
                  <a:lnTo>
                    <a:pt x="13" y="224"/>
                  </a:lnTo>
                  <a:lnTo>
                    <a:pt x="14" y="227"/>
                  </a:lnTo>
                  <a:lnTo>
                    <a:pt x="16" y="231"/>
                  </a:lnTo>
                  <a:lnTo>
                    <a:pt x="18" y="233"/>
                  </a:lnTo>
                  <a:lnTo>
                    <a:pt x="21" y="236"/>
                  </a:lnTo>
                  <a:lnTo>
                    <a:pt x="23" y="238"/>
                  </a:lnTo>
                  <a:lnTo>
                    <a:pt x="26" y="240"/>
                  </a:lnTo>
                  <a:lnTo>
                    <a:pt x="29" y="242"/>
                  </a:lnTo>
                  <a:lnTo>
                    <a:pt x="32" y="244"/>
                  </a:lnTo>
                  <a:lnTo>
                    <a:pt x="35" y="245"/>
                  </a:lnTo>
                  <a:lnTo>
                    <a:pt x="39" y="246"/>
                  </a:lnTo>
                  <a:lnTo>
                    <a:pt x="42" y="247"/>
                  </a:lnTo>
                  <a:lnTo>
                    <a:pt x="46" y="247"/>
                  </a:lnTo>
                  <a:lnTo>
                    <a:pt x="541" y="247"/>
                  </a:lnTo>
                  <a:lnTo>
                    <a:pt x="544" y="247"/>
                  </a:lnTo>
                  <a:lnTo>
                    <a:pt x="548" y="246"/>
                  </a:lnTo>
                  <a:lnTo>
                    <a:pt x="551" y="245"/>
                  </a:lnTo>
                  <a:lnTo>
                    <a:pt x="555" y="244"/>
                  </a:lnTo>
                  <a:lnTo>
                    <a:pt x="558" y="242"/>
                  </a:lnTo>
                  <a:lnTo>
                    <a:pt x="561" y="241"/>
                  </a:lnTo>
                  <a:lnTo>
                    <a:pt x="564" y="239"/>
                  </a:lnTo>
                  <a:lnTo>
                    <a:pt x="566" y="236"/>
                  </a:lnTo>
                  <a:lnTo>
                    <a:pt x="569" y="234"/>
                  </a:lnTo>
                  <a:lnTo>
                    <a:pt x="571" y="231"/>
                  </a:lnTo>
                  <a:lnTo>
                    <a:pt x="573" y="228"/>
                  </a:lnTo>
                  <a:lnTo>
                    <a:pt x="574" y="225"/>
                  </a:lnTo>
                  <a:lnTo>
                    <a:pt x="575" y="221"/>
                  </a:lnTo>
                  <a:lnTo>
                    <a:pt x="576" y="218"/>
                  </a:lnTo>
                  <a:lnTo>
                    <a:pt x="577" y="214"/>
                  </a:lnTo>
                  <a:lnTo>
                    <a:pt x="577" y="210"/>
                  </a:lnTo>
                  <a:lnTo>
                    <a:pt x="577" y="46"/>
                  </a:lnTo>
                  <a:lnTo>
                    <a:pt x="577" y="42"/>
                  </a:lnTo>
                  <a:lnTo>
                    <a:pt x="576" y="39"/>
                  </a:lnTo>
                  <a:lnTo>
                    <a:pt x="576" y="35"/>
                  </a:lnTo>
                  <a:lnTo>
                    <a:pt x="574" y="32"/>
                  </a:lnTo>
                  <a:lnTo>
                    <a:pt x="573" y="29"/>
                  </a:lnTo>
                  <a:lnTo>
                    <a:pt x="571" y="26"/>
                  </a:lnTo>
                  <a:lnTo>
                    <a:pt x="569" y="23"/>
                  </a:lnTo>
                  <a:lnTo>
                    <a:pt x="567" y="20"/>
                  </a:lnTo>
                  <a:lnTo>
                    <a:pt x="564" y="18"/>
                  </a:lnTo>
                  <a:lnTo>
                    <a:pt x="561" y="16"/>
                  </a:lnTo>
                  <a:lnTo>
                    <a:pt x="558" y="14"/>
                  </a:lnTo>
                  <a:lnTo>
                    <a:pt x="555" y="13"/>
                  </a:lnTo>
                  <a:lnTo>
                    <a:pt x="552" y="11"/>
                  </a:lnTo>
                  <a:lnTo>
                    <a:pt x="548" y="10"/>
                  </a:lnTo>
                  <a:lnTo>
                    <a:pt x="545" y="10"/>
                  </a:lnTo>
                  <a:lnTo>
                    <a:pt x="541" y="9"/>
                  </a:lnTo>
                  <a:lnTo>
                    <a:pt x="47" y="9"/>
                  </a:lnTo>
                  <a:lnTo>
                    <a:pt x="43" y="10"/>
                  </a:lnTo>
                  <a:lnTo>
                    <a:pt x="39" y="10"/>
                  </a:lnTo>
                  <a:lnTo>
                    <a:pt x="36" y="11"/>
                  </a:lnTo>
                  <a:lnTo>
                    <a:pt x="33" y="12"/>
                  </a:lnTo>
                  <a:lnTo>
                    <a:pt x="29" y="14"/>
                  </a:lnTo>
                  <a:lnTo>
                    <a:pt x="26" y="16"/>
                  </a:lnTo>
                  <a:lnTo>
                    <a:pt x="24" y="18"/>
                  </a:lnTo>
                  <a:lnTo>
                    <a:pt x="21" y="20"/>
                  </a:lnTo>
                  <a:lnTo>
                    <a:pt x="19" y="23"/>
                  </a:lnTo>
                  <a:lnTo>
                    <a:pt x="16" y="25"/>
                  </a:lnTo>
                  <a:lnTo>
                    <a:pt x="15" y="28"/>
                  </a:lnTo>
                  <a:lnTo>
                    <a:pt x="13" y="31"/>
                  </a:lnTo>
                  <a:lnTo>
                    <a:pt x="12" y="35"/>
                  </a:lnTo>
                  <a:lnTo>
                    <a:pt x="11" y="38"/>
                  </a:lnTo>
                  <a:lnTo>
                    <a:pt x="10" y="42"/>
                  </a:lnTo>
                  <a:lnTo>
                    <a:pt x="10" y="46"/>
                  </a:lnTo>
                  <a:lnTo>
                    <a:pt x="10" y="21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Rectangle 23"/>
            <p:cNvSpPr>
              <a:spLocks noChangeArrowheads="1"/>
            </p:cNvSpPr>
            <p:nvPr/>
          </p:nvSpPr>
          <p:spPr bwMode="auto">
            <a:xfrm>
              <a:off x="7929" y="3600"/>
              <a:ext cx="32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 name="Rectangle 24"/>
            <p:cNvSpPr>
              <a:spLocks noChangeArrowheads="1"/>
            </p:cNvSpPr>
            <p:nvPr/>
          </p:nvSpPr>
          <p:spPr bwMode="auto">
            <a:xfrm>
              <a:off x="8404" y="3592"/>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 name="Freeform 25"/>
            <p:cNvSpPr>
              <a:spLocks/>
            </p:cNvSpPr>
            <p:nvPr/>
          </p:nvSpPr>
          <p:spPr bwMode="auto">
            <a:xfrm>
              <a:off x="6388" y="3511"/>
              <a:ext cx="577" cy="370"/>
            </a:xfrm>
            <a:custGeom>
              <a:avLst/>
              <a:gdLst>
                <a:gd name="T0" fmla="*/ 0 w 7934"/>
                <a:gd name="T1" fmla="*/ 848 h 5086"/>
                <a:gd name="T2" fmla="*/ 848 w 7934"/>
                <a:gd name="T3" fmla="*/ 0 h 5086"/>
                <a:gd name="T4" fmla="*/ 7086 w 7934"/>
                <a:gd name="T5" fmla="*/ 0 h 5086"/>
                <a:gd name="T6" fmla="*/ 7934 w 7934"/>
                <a:gd name="T7" fmla="*/ 848 h 5086"/>
                <a:gd name="T8" fmla="*/ 7934 w 7934"/>
                <a:gd name="T9" fmla="*/ 4238 h 5086"/>
                <a:gd name="T10" fmla="*/ 7086 w 7934"/>
                <a:gd name="T11" fmla="*/ 5086 h 5086"/>
                <a:gd name="T12" fmla="*/ 848 w 7934"/>
                <a:gd name="T13" fmla="*/ 5086 h 5086"/>
                <a:gd name="T14" fmla="*/ 0 w 7934"/>
                <a:gd name="T15" fmla="*/ 4238 h 5086"/>
                <a:gd name="T16" fmla="*/ 0 w 7934"/>
                <a:gd name="T17" fmla="*/ 848 h 5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5086">
                  <a:moveTo>
                    <a:pt x="0" y="848"/>
                  </a:moveTo>
                  <a:cubicBezTo>
                    <a:pt x="0" y="380"/>
                    <a:pt x="380" y="0"/>
                    <a:pt x="848" y="0"/>
                  </a:cubicBezTo>
                  <a:lnTo>
                    <a:pt x="7086" y="0"/>
                  </a:lnTo>
                  <a:cubicBezTo>
                    <a:pt x="7554" y="0"/>
                    <a:pt x="7934" y="380"/>
                    <a:pt x="7934" y="848"/>
                  </a:cubicBezTo>
                  <a:lnTo>
                    <a:pt x="7934" y="4238"/>
                  </a:lnTo>
                  <a:cubicBezTo>
                    <a:pt x="7934" y="4707"/>
                    <a:pt x="7554" y="5086"/>
                    <a:pt x="7086" y="5086"/>
                  </a:cubicBezTo>
                  <a:lnTo>
                    <a:pt x="848" y="5086"/>
                  </a:lnTo>
                  <a:cubicBezTo>
                    <a:pt x="380" y="5086"/>
                    <a:pt x="0" y="4707"/>
                    <a:pt x="0" y="4238"/>
                  </a:cubicBezTo>
                  <a:lnTo>
                    <a:pt x="0" y="84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26"/>
            <p:cNvSpPr>
              <a:spLocks noEditPoints="1"/>
            </p:cNvSpPr>
            <p:nvPr/>
          </p:nvSpPr>
          <p:spPr bwMode="auto">
            <a:xfrm>
              <a:off x="6383" y="3506"/>
              <a:ext cx="587" cy="380"/>
            </a:xfrm>
            <a:custGeom>
              <a:avLst/>
              <a:gdLst>
                <a:gd name="T0" fmla="*/ 2 w 587"/>
                <a:gd name="T1" fmla="*/ 53 h 380"/>
                <a:gd name="T2" fmla="*/ 8 w 587"/>
                <a:gd name="T3" fmla="*/ 35 h 380"/>
                <a:gd name="T4" fmla="*/ 20 w 587"/>
                <a:gd name="T5" fmla="*/ 19 h 380"/>
                <a:gd name="T6" fmla="*/ 35 w 587"/>
                <a:gd name="T7" fmla="*/ 8 h 380"/>
                <a:gd name="T8" fmla="*/ 53 w 587"/>
                <a:gd name="T9" fmla="*/ 1 h 380"/>
                <a:gd name="T10" fmla="*/ 520 w 587"/>
                <a:gd name="T11" fmla="*/ 0 h 380"/>
                <a:gd name="T12" fmla="*/ 540 w 587"/>
                <a:gd name="T13" fmla="*/ 3 h 380"/>
                <a:gd name="T14" fmla="*/ 557 w 587"/>
                <a:gd name="T15" fmla="*/ 11 h 380"/>
                <a:gd name="T16" fmla="*/ 571 w 587"/>
                <a:gd name="T17" fmla="*/ 24 h 380"/>
                <a:gd name="T18" fmla="*/ 581 w 587"/>
                <a:gd name="T19" fmla="*/ 40 h 380"/>
                <a:gd name="T20" fmla="*/ 586 w 587"/>
                <a:gd name="T21" fmla="*/ 59 h 380"/>
                <a:gd name="T22" fmla="*/ 586 w 587"/>
                <a:gd name="T23" fmla="*/ 319 h 380"/>
                <a:gd name="T24" fmla="*/ 581 w 587"/>
                <a:gd name="T25" fmla="*/ 339 h 380"/>
                <a:gd name="T26" fmla="*/ 572 w 587"/>
                <a:gd name="T27" fmla="*/ 355 h 380"/>
                <a:gd name="T28" fmla="*/ 557 w 587"/>
                <a:gd name="T29" fmla="*/ 368 h 380"/>
                <a:gd name="T30" fmla="*/ 540 w 587"/>
                <a:gd name="T31" fmla="*/ 376 h 380"/>
                <a:gd name="T32" fmla="*/ 520 w 587"/>
                <a:gd name="T33" fmla="*/ 380 h 380"/>
                <a:gd name="T34" fmla="*/ 54 w 587"/>
                <a:gd name="T35" fmla="*/ 378 h 380"/>
                <a:gd name="T36" fmla="*/ 35 w 587"/>
                <a:gd name="T37" fmla="*/ 372 h 380"/>
                <a:gd name="T38" fmla="*/ 20 w 587"/>
                <a:gd name="T39" fmla="*/ 360 h 380"/>
                <a:gd name="T40" fmla="*/ 8 w 587"/>
                <a:gd name="T41" fmla="*/ 345 h 380"/>
                <a:gd name="T42" fmla="*/ 2 w 587"/>
                <a:gd name="T43" fmla="*/ 327 h 380"/>
                <a:gd name="T44" fmla="*/ 0 w 587"/>
                <a:gd name="T45" fmla="*/ 66 h 380"/>
                <a:gd name="T46" fmla="*/ 11 w 587"/>
                <a:gd name="T47" fmla="*/ 324 h 380"/>
                <a:gd name="T48" fmla="*/ 17 w 587"/>
                <a:gd name="T49" fmla="*/ 340 h 380"/>
                <a:gd name="T50" fmla="*/ 26 w 587"/>
                <a:gd name="T51" fmla="*/ 353 h 380"/>
                <a:gd name="T52" fmla="*/ 40 w 587"/>
                <a:gd name="T53" fmla="*/ 363 h 380"/>
                <a:gd name="T54" fmla="*/ 55 w 587"/>
                <a:gd name="T55" fmla="*/ 369 h 380"/>
                <a:gd name="T56" fmla="*/ 520 w 587"/>
                <a:gd name="T57" fmla="*/ 370 h 380"/>
                <a:gd name="T58" fmla="*/ 537 w 587"/>
                <a:gd name="T59" fmla="*/ 367 h 380"/>
                <a:gd name="T60" fmla="*/ 552 w 587"/>
                <a:gd name="T61" fmla="*/ 360 h 380"/>
                <a:gd name="T62" fmla="*/ 564 w 587"/>
                <a:gd name="T63" fmla="*/ 349 h 380"/>
                <a:gd name="T64" fmla="*/ 572 w 587"/>
                <a:gd name="T65" fmla="*/ 335 h 380"/>
                <a:gd name="T66" fmla="*/ 577 w 587"/>
                <a:gd name="T67" fmla="*/ 319 h 380"/>
                <a:gd name="T68" fmla="*/ 577 w 587"/>
                <a:gd name="T69" fmla="*/ 61 h 380"/>
                <a:gd name="T70" fmla="*/ 573 w 587"/>
                <a:gd name="T71" fmla="*/ 44 h 380"/>
                <a:gd name="T72" fmla="*/ 564 w 587"/>
                <a:gd name="T73" fmla="*/ 30 h 380"/>
                <a:gd name="T74" fmla="*/ 552 w 587"/>
                <a:gd name="T75" fmla="*/ 19 h 380"/>
                <a:gd name="T76" fmla="*/ 537 w 587"/>
                <a:gd name="T77" fmla="*/ 12 h 380"/>
                <a:gd name="T78" fmla="*/ 520 w 587"/>
                <a:gd name="T79" fmla="*/ 9 h 380"/>
                <a:gd name="T80" fmla="*/ 56 w 587"/>
                <a:gd name="T81" fmla="*/ 11 h 380"/>
                <a:gd name="T82" fmla="*/ 40 w 587"/>
                <a:gd name="T83" fmla="*/ 16 h 380"/>
                <a:gd name="T84" fmla="*/ 27 w 587"/>
                <a:gd name="T85" fmla="*/ 26 h 380"/>
                <a:gd name="T86" fmla="*/ 17 w 587"/>
                <a:gd name="T87" fmla="*/ 39 h 380"/>
                <a:gd name="T88" fmla="*/ 11 w 587"/>
                <a:gd name="T89" fmla="*/ 55 h 380"/>
                <a:gd name="T90" fmla="*/ 10 w 587"/>
                <a:gd name="T91" fmla="*/ 31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380">
                  <a:moveTo>
                    <a:pt x="0" y="66"/>
                  </a:moveTo>
                  <a:lnTo>
                    <a:pt x="1" y="60"/>
                  </a:lnTo>
                  <a:lnTo>
                    <a:pt x="2" y="53"/>
                  </a:lnTo>
                  <a:lnTo>
                    <a:pt x="3" y="47"/>
                  </a:lnTo>
                  <a:lnTo>
                    <a:pt x="5" y="41"/>
                  </a:lnTo>
                  <a:lnTo>
                    <a:pt x="8" y="35"/>
                  </a:lnTo>
                  <a:lnTo>
                    <a:pt x="12" y="29"/>
                  </a:lnTo>
                  <a:lnTo>
                    <a:pt x="15" y="24"/>
                  </a:lnTo>
                  <a:lnTo>
                    <a:pt x="20" y="19"/>
                  </a:lnTo>
                  <a:lnTo>
                    <a:pt x="24" y="15"/>
                  </a:lnTo>
                  <a:lnTo>
                    <a:pt x="29" y="11"/>
                  </a:lnTo>
                  <a:lnTo>
                    <a:pt x="35" y="8"/>
                  </a:lnTo>
                  <a:lnTo>
                    <a:pt x="41" y="5"/>
                  </a:lnTo>
                  <a:lnTo>
                    <a:pt x="47" y="3"/>
                  </a:lnTo>
                  <a:lnTo>
                    <a:pt x="53" y="1"/>
                  </a:lnTo>
                  <a:lnTo>
                    <a:pt x="60" y="0"/>
                  </a:lnTo>
                  <a:lnTo>
                    <a:pt x="66" y="0"/>
                  </a:lnTo>
                  <a:lnTo>
                    <a:pt x="520" y="0"/>
                  </a:lnTo>
                  <a:lnTo>
                    <a:pt x="527" y="0"/>
                  </a:lnTo>
                  <a:lnTo>
                    <a:pt x="533" y="1"/>
                  </a:lnTo>
                  <a:lnTo>
                    <a:pt x="540" y="3"/>
                  </a:lnTo>
                  <a:lnTo>
                    <a:pt x="546" y="5"/>
                  </a:lnTo>
                  <a:lnTo>
                    <a:pt x="552" y="8"/>
                  </a:lnTo>
                  <a:lnTo>
                    <a:pt x="557" y="11"/>
                  </a:lnTo>
                  <a:lnTo>
                    <a:pt x="562" y="15"/>
                  </a:lnTo>
                  <a:lnTo>
                    <a:pt x="567" y="19"/>
                  </a:lnTo>
                  <a:lnTo>
                    <a:pt x="571" y="24"/>
                  </a:lnTo>
                  <a:lnTo>
                    <a:pt x="575" y="29"/>
                  </a:lnTo>
                  <a:lnTo>
                    <a:pt x="578" y="34"/>
                  </a:lnTo>
                  <a:lnTo>
                    <a:pt x="581" y="40"/>
                  </a:lnTo>
                  <a:lnTo>
                    <a:pt x="584" y="46"/>
                  </a:lnTo>
                  <a:lnTo>
                    <a:pt x="585" y="53"/>
                  </a:lnTo>
                  <a:lnTo>
                    <a:pt x="586" y="59"/>
                  </a:lnTo>
                  <a:lnTo>
                    <a:pt x="587" y="66"/>
                  </a:lnTo>
                  <a:lnTo>
                    <a:pt x="587" y="313"/>
                  </a:lnTo>
                  <a:lnTo>
                    <a:pt x="586" y="319"/>
                  </a:lnTo>
                  <a:lnTo>
                    <a:pt x="585" y="326"/>
                  </a:lnTo>
                  <a:lnTo>
                    <a:pt x="584" y="333"/>
                  </a:lnTo>
                  <a:lnTo>
                    <a:pt x="581" y="339"/>
                  </a:lnTo>
                  <a:lnTo>
                    <a:pt x="579" y="345"/>
                  </a:lnTo>
                  <a:lnTo>
                    <a:pt x="575" y="350"/>
                  </a:lnTo>
                  <a:lnTo>
                    <a:pt x="572" y="355"/>
                  </a:lnTo>
                  <a:lnTo>
                    <a:pt x="567" y="360"/>
                  </a:lnTo>
                  <a:lnTo>
                    <a:pt x="563" y="364"/>
                  </a:lnTo>
                  <a:lnTo>
                    <a:pt x="557" y="368"/>
                  </a:lnTo>
                  <a:lnTo>
                    <a:pt x="552" y="371"/>
                  </a:lnTo>
                  <a:lnTo>
                    <a:pt x="546" y="374"/>
                  </a:lnTo>
                  <a:lnTo>
                    <a:pt x="540" y="376"/>
                  </a:lnTo>
                  <a:lnTo>
                    <a:pt x="534" y="378"/>
                  </a:lnTo>
                  <a:lnTo>
                    <a:pt x="527" y="379"/>
                  </a:lnTo>
                  <a:lnTo>
                    <a:pt x="520" y="380"/>
                  </a:lnTo>
                  <a:lnTo>
                    <a:pt x="67" y="380"/>
                  </a:lnTo>
                  <a:lnTo>
                    <a:pt x="60" y="379"/>
                  </a:lnTo>
                  <a:lnTo>
                    <a:pt x="54" y="378"/>
                  </a:lnTo>
                  <a:lnTo>
                    <a:pt x="47" y="377"/>
                  </a:lnTo>
                  <a:lnTo>
                    <a:pt x="41" y="374"/>
                  </a:lnTo>
                  <a:lnTo>
                    <a:pt x="35" y="372"/>
                  </a:lnTo>
                  <a:lnTo>
                    <a:pt x="30" y="368"/>
                  </a:lnTo>
                  <a:lnTo>
                    <a:pt x="25" y="364"/>
                  </a:lnTo>
                  <a:lnTo>
                    <a:pt x="20" y="360"/>
                  </a:lnTo>
                  <a:lnTo>
                    <a:pt x="16" y="355"/>
                  </a:lnTo>
                  <a:lnTo>
                    <a:pt x="12" y="350"/>
                  </a:lnTo>
                  <a:lnTo>
                    <a:pt x="8" y="345"/>
                  </a:lnTo>
                  <a:lnTo>
                    <a:pt x="6" y="339"/>
                  </a:lnTo>
                  <a:lnTo>
                    <a:pt x="3" y="333"/>
                  </a:lnTo>
                  <a:lnTo>
                    <a:pt x="2" y="327"/>
                  </a:lnTo>
                  <a:lnTo>
                    <a:pt x="1" y="320"/>
                  </a:lnTo>
                  <a:lnTo>
                    <a:pt x="0" y="313"/>
                  </a:lnTo>
                  <a:lnTo>
                    <a:pt x="0" y="66"/>
                  </a:lnTo>
                  <a:close/>
                  <a:moveTo>
                    <a:pt x="10" y="313"/>
                  </a:moveTo>
                  <a:lnTo>
                    <a:pt x="10" y="319"/>
                  </a:lnTo>
                  <a:lnTo>
                    <a:pt x="11" y="324"/>
                  </a:lnTo>
                  <a:lnTo>
                    <a:pt x="12" y="330"/>
                  </a:lnTo>
                  <a:lnTo>
                    <a:pt x="14" y="335"/>
                  </a:lnTo>
                  <a:lnTo>
                    <a:pt x="17" y="340"/>
                  </a:lnTo>
                  <a:lnTo>
                    <a:pt x="20" y="345"/>
                  </a:lnTo>
                  <a:lnTo>
                    <a:pt x="23" y="349"/>
                  </a:lnTo>
                  <a:lnTo>
                    <a:pt x="26" y="353"/>
                  </a:lnTo>
                  <a:lnTo>
                    <a:pt x="30" y="357"/>
                  </a:lnTo>
                  <a:lnTo>
                    <a:pt x="35" y="360"/>
                  </a:lnTo>
                  <a:lnTo>
                    <a:pt x="40" y="363"/>
                  </a:lnTo>
                  <a:lnTo>
                    <a:pt x="44" y="365"/>
                  </a:lnTo>
                  <a:lnTo>
                    <a:pt x="50" y="367"/>
                  </a:lnTo>
                  <a:lnTo>
                    <a:pt x="55" y="369"/>
                  </a:lnTo>
                  <a:lnTo>
                    <a:pt x="61" y="369"/>
                  </a:lnTo>
                  <a:lnTo>
                    <a:pt x="67" y="370"/>
                  </a:lnTo>
                  <a:lnTo>
                    <a:pt x="520" y="370"/>
                  </a:lnTo>
                  <a:lnTo>
                    <a:pt x="526" y="370"/>
                  </a:lnTo>
                  <a:lnTo>
                    <a:pt x="531" y="369"/>
                  </a:lnTo>
                  <a:lnTo>
                    <a:pt x="537" y="367"/>
                  </a:lnTo>
                  <a:lnTo>
                    <a:pt x="542" y="365"/>
                  </a:lnTo>
                  <a:lnTo>
                    <a:pt x="547" y="363"/>
                  </a:lnTo>
                  <a:lnTo>
                    <a:pt x="552" y="360"/>
                  </a:lnTo>
                  <a:lnTo>
                    <a:pt x="556" y="357"/>
                  </a:lnTo>
                  <a:lnTo>
                    <a:pt x="560" y="353"/>
                  </a:lnTo>
                  <a:lnTo>
                    <a:pt x="564" y="349"/>
                  </a:lnTo>
                  <a:lnTo>
                    <a:pt x="567" y="345"/>
                  </a:lnTo>
                  <a:lnTo>
                    <a:pt x="570" y="340"/>
                  </a:lnTo>
                  <a:lnTo>
                    <a:pt x="572" y="335"/>
                  </a:lnTo>
                  <a:lnTo>
                    <a:pt x="574" y="330"/>
                  </a:lnTo>
                  <a:lnTo>
                    <a:pt x="576" y="325"/>
                  </a:lnTo>
                  <a:lnTo>
                    <a:pt x="577" y="319"/>
                  </a:lnTo>
                  <a:lnTo>
                    <a:pt x="577" y="313"/>
                  </a:lnTo>
                  <a:lnTo>
                    <a:pt x="577" y="67"/>
                  </a:lnTo>
                  <a:lnTo>
                    <a:pt x="577" y="61"/>
                  </a:lnTo>
                  <a:lnTo>
                    <a:pt x="576" y="55"/>
                  </a:lnTo>
                  <a:lnTo>
                    <a:pt x="574" y="50"/>
                  </a:lnTo>
                  <a:lnTo>
                    <a:pt x="573" y="44"/>
                  </a:lnTo>
                  <a:lnTo>
                    <a:pt x="570" y="39"/>
                  </a:lnTo>
                  <a:lnTo>
                    <a:pt x="567" y="35"/>
                  </a:lnTo>
                  <a:lnTo>
                    <a:pt x="564" y="30"/>
                  </a:lnTo>
                  <a:lnTo>
                    <a:pt x="560" y="26"/>
                  </a:lnTo>
                  <a:lnTo>
                    <a:pt x="556" y="23"/>
                  </a:lnTo>
                  <a:lnTo>
                    <a:pt x="552" y="19"/>
                  </a:lnTo>
                  <a:lnTo>
                    <a:pt x="547" y="16"/>
                  </a:lnTo>
                  <a:lnTo>
                    <a:pt x="543" y="14"/>
                  </a:lnTo>
                  <a:lnTo>
                    <a:pt x="537" y="12"/>
                  </a:lnTo>
                  <a:lnTo>
                    <a:pt x="532" y="11"/>
                  </a:lnTo>
                  <a:lnTo>
                    <a:pt x="526" y="10"/>
                  </a:lnTo>
                  <a:lnTo>
                    <a:pt x="520" y="9"/>
                  </a:lnTo>
                  <a:lnTo>
                    <a:pt x="67" y="9"/>
                  </a:lnTo>
                  <a:lnTo>
                    <a:pt x="61" y="10"/>
                  </a:lnTo>
                  <a:lnTo>
                    <a:pt x="56" y="11"/>
                  </a:lnTo>
                  <a:lnTo>
                    <a:pt x="50" y="12"/>
                  </a:lnTo>
                  <a:lnTo>
                    <a:pt x="45" y="14"/>
                  </a:lnTo>
                  <a:lnTo>
                    <a:pt x="40" y="16"/>
                  </a:lnTo>
                  <a:lnTo>
                    <a:pt x="35" y="19"/>
                  </a:lnTo>
                  <a:lnTo>
                    <a:pt x="31" y="22"/>
                  </a:lnTo>
                  <a:lnTo>
                    <a:pt x="27" y="26"/>
                  </a:lnTo>
                  <a:lnTo>
                    <a:pt x="23" y="30"/>
                  </a:lnTo>
                  <a:lnTo>
                    <a:pt x="20" y="34"/>
                  </a:lnTo>
                  <a:lnTo>
                    <a:pt x="17" y="39"/>
                  </a:lnTo>
                  <a:lnTo>
                    <a:pt x="15" y="44"/>
                  </a:lnTo>
                  <a:lnTo>
                    <a:pt x="13" y="49"/>
                  </a:lnTo>
                  <a:lnTo>
                    <a:pt x="11" y="55"/>
                  </a:lnTo>
                  <a:lnTo>
                    <a:pt x="10" y="60"/>
                  </a:lnTo>
                  <a:lnTo>
                    <a:pt x="10" y="66"/>
                  </a:lnTo>
                  <a:lnTo>
                    <a:pt x="10" y="31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Rectangle 27"/>
            <p:cNvSpPr>
              <a:spLocks noChangeArrowheads="1"/>
            </p:cNvSpPr>
            <p:nvPr/>
          </p:nvSpPr>
          <p:spPr bwMode="auto">
            <a:xfrm>
              <a:off x="6541" y="3662"/>
              <a:ext cx="1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【生産】</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Rectangle 28"/>
            <p:cNvSpPr>
              <a:spLocks noChangeArrowheads="1"/>
            </p:cNvSpPr>
            <p:nvPr/>
          </p:nvSpPr>
          <p:spPr bwMode="auto">
            <a:xfrm>
              <a:off x="6812" y="3654"/>
              <a:ext cx="5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5" name="Freeform 29"/>
            <p:cNvSpPr>
              <a:spLocks/>
            </p:cNvSpPr>
            <p:nvPr/>
          </p:nvSpPr>
          <p:spPr bwMode="auto">
            <a:xfrm>
              <a:off x="6344" y="4020"/>
              <a:ext cx="422" cy="263"/>
            </a:xfrm>
            <a:custGeom>
              <a:avLst/>
              <a:gdLst>
                <a:gd name="T0" fmla="*/ 0 w 5800"/>
                <a:gd name="T1" fmla="*/ 603 h 3617"/>
                <a:gd name="T2" fmla="*/ 603 w 5800"/>
                <a:gd name="T3" fmla="*/ 0 h 3617"/>
                <a:gd name="T4" fmla="*/ 5198 w 5800"/>
                <a:gd name="T5" fmla="*/ 0 h 3617"/>
                <a:gd name="T6" fmla="*/ 5800 w 5800"/>
                <a:gd name="T7" fmla="*/ 603 h 3617"/>
                <a:gd name="T8" fmla="*/ 5800 w 5800"/>
                <a:gd name="T9" fmla="*/ 3014 h 3617"/>
                <a:gd name="T10" fmla="*/ 5198 w 5800"/>
                <a:gd name="T11" fmla="*/ 3617 h 3617"/>
                <a:gd name="T12" fmla="*/ 603 w 5800"/>
                <a:gd name="T13" fmla="*/ 3617 h 3617"/>
                <a:gd name="T14" fmla="*/ 0 w 5800"/>
                <a:gd name="T15" fmla="*/ 3014 h 3617"/>
                <a:gd name="T16" fmla="*/ 0 w 5800"/>
                <a:gd name="T17" fmla="*/ 60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3617">
                  <a:moveTo>
                    <a:pt x="0" y="603"/>
                  </a:moveTo>
                  <a:cubicBezTo>
                    <a:pt x="0" y="270"/>
                    <a:pt x="270" y="0"/>
                    <a:pt x="603" y="0"/>
                  </a:cubicBezTo>
                  <a:lnTo>
                    <a:pt x="5198" y="0"/>
                  </a:lnTo>
                  <a:cubicBezTo>
                    <a:pt x="5531" y="0"/>
                    <a:pt x="5800" y="270"/>
                    <a:pt x="5800" y="603"/>
                  </a:cubicBezTo>
                  <a:lnTo>
                    <a:pt x="5800" y="3014"/>
                  </a:lnTo>
                  <a:cubicBezTo>
                    <a:pt x="5800" y="3347"/>
                    <a:pt x="5531" y="3617"/>
                    <a:pt x="5198" y="3617"/>
                  </a:cubicBezTo>
                  <a:lnTo>
                    <a:pt x="603" y="3617"/>
                  </a:lnTo>
                  <a:cubicBezTo>
                    <a:pt x="270" y="3617"/>
                    <a:pt x="0" y="3347"/>
                    <a:pt x="0" y="3014"/>
                  </a:cubicBezTo>
                  <a:lnTo>
                    <a:pt x="0" y="60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0"/>
            <p:cNvSpPr>
              <a:spLocks noEditPoints="1"/>
            </p:cNvSpPr>
            <p:nvPr/>
          </p:nvSpPr>
          <p:spPr bwMode="auto">
            <a:xfrm>
              <a:off x="6340" y="4015"/>
              <a:ext cx="431" cy="273"/>
            </a:xfrm>
            <a:custGeom>
              <a:avLst/>
              <a:gdLst>
                <a:gd name="T0" fmla="*/ 1 w 431"/>
                <a:gd name="T1" fmla="*/ 39 h 273"/>
                <a:gd name="T2" fmla="*/ 5 w 431"/>
                <a:gd name="T3" fmla="*/ 26 h 273"/>
                <a:gd name="T4" fmla="*/ 14 w 431"/>
                <a:gd name="T5" fmla="*/ 14 h 273"/>
                <a:gd name="T6" fmla="*/ 25 w 431"/>
                <a:gd name="T7" fmla="*/ 6 h 273"/>
                <a:gd name="T8" fmla="*/ 38 w 431"/>
                <a:gd name="T9" fmla="*/ 1 h 273"/>
                <a:gd name="T10" fmla="*/ 382 w 431"/>
                <a:gd name="T11" fmla="*/ 0 h 273"/>
                <a:gd name="T12" fmla="*/ 397 w 431"/>
                <a:gd name="T13" fmla="*/ 2 h 273"/>
                <a:gd name="T14" fmla="*/ 409 w 431"/>
                <a:gd name="T15" fmla="*/ 8 h 273"/>
                <a:gd name="T16" fmla="*/ 420 w 431"/>
                <a:gd name="T17" fmla="*/ 18 h 273"/>
                <a:gd name="T18" fmla="*/ 427 w 431"/>
                <a:gd name="T19" fmla="*/ 30 h 273"/>
                <a:gd name="T20" fmla="*/ 431 w 431"/>
                <a:gd name="T21" fmla="*/ 44 h 273"/>
                <a:gd name="T22" fmla="*/ 431 w 431"/>
                <a:gd name="T23" fmla="*/ 229 h 273"/>
                <a:gd name="T24" fmla="*/ 427 w 431"/>
                <a:gd name="T25" fmla="*/ 243 h 273"/>
                <a:gd name="T26" fmla="*/ 420 w 431"/>
                <a:gd name="T27" fmla="*/ 255 h 273"/>
                <a:gd name="T28" fmla="*/ 410 w 431"/>
                <a:gd name="T29" fmla="*/ 264 h 273"/>
                <a:gd name="T30" fmla="*/ 397 w 431"/>
                <a:gd name="T31" fmla="*/ 271 h 273"/>
                <a:gd name="T32" fmla="*/ 383 w 431"/>
                <a:gd name="T33" fmla="*/ 273 h 273"/>
                <a:gd name="T34" fmla="*/ 39 w 431"/>
                <a:gd name="T35" fmla="*/ 272 h 273"/>
                <a:gd name="T36" fmla="*/ 25 w 431"/>
                <a:gd name="T37" fmla="*/ 267 h 273"/>
                <a:gd name="T38" fmla="*/ 14 w 431"/>
                <a:gd name="T39" fmla="*/ 259 h 273"/>
                <a:gd name="T40" fmla="*/ 6 w 431"/>
                <a:gd name="T41" fmla="*/ 248 h 273"/>
                <a:gd name="T42" fmla="*/ 1 w 431"/>
                <a:gd name="T43" fmla="*/ 234 h 273"/>
                <a:gd name="T44" fmla="*/ 0 w 431"/>
                <a:gd name="T45" fmla="*/ 49 h 273"/>
                <a:gd name="T46" fmla="*/ 10 w 431"/>
                <a:gd name="T47" fmla="*/ 232 h 273"/>
                <a:gd name="T48" fmla="*/ 14 w 431"/>
                <a:gd name="T49" fmla="*/ 243 h 273"/>
                <a:gd name="T50" fmla="*/ 21 w 431"/>
                <a:gd name="T51" fmla="*/ 252 h 273"/>
                <a:gd name="T52" fmla="*/ 30 w 431"/>
                <a:gd name="T53" fmla="*/ 258 h 273"/>
                <a:gd name="T54" fmla="*/ 40 w 431"/>
                <a:gd name="T55" fmla="*/ 262 h 273"/>
                <a:gd name="T56" fmla="*/ 382 w 431"/>
                <a:gd name="T57" fmla="*/ 263 h 273"/>
                <a:gd name="T58" fmla="*/ 394 w 431"/>
                <a:gd name="T59" fmla="*/ 261 h 273"/>
                <a:gd name="T60" fmla="*/ 404 w 431"/>
                <a:gd name="T61" fmla="*/ 257 h 273"/>
                <a:gd name="T62" fmla="*/ 412 w 431"/>
                <a:gd name="T63" fmla="*/ 249 h 273"/>
                <a:gd name="T64" fmla="*/ 418 w 431"/>
                <a:gd name="T65" fmla="*/ 240 h 273"/>
                <a:gd name="T66" fmla="*/ 421 w 431"/>
                <a:gd name="T67" fmla="*/ 228 h 273"/>
                <a:gd name="T68" fmla="*/ 421 w 431"/>
                <a:gd name="T69" fmla="*/ 45 h 273"/>
                <a:gd name="T70" fmla="*/ 418 w 431"/>
                <a:gd name="T71" fmla="*/ 34 h 273"/>
                <a:gd name="T72" fmla="*/ 413 w 431"/>
                <a:gd name="T73" fmla="*/ 24 h 273"/>
                <a:gd name="T74" fmla="*/ 404 w 431"/>
                <a:gd name="T75" fmla="*/ 17 h 273"/>
                <a:gd name="T76" fmla="*/ 394 w 431"/>
                <a:gd name="T77" fmla="*/ 12 h 273"/>
                <a:gd name="T78" fmla="*/ 382 w 431"/>
                <a:gd name="T79" fmla="*/ 10 h 273"/>
                <a:gd name="T80" fmla="*/ 41 w 431"/>
                <a:gd name="T81" fmla="*/ 11 h 273"/>
                <a:gd name="T82" fmla="*/ 30 w 431"/>
                <a:gd name="T83" fmla="*/ 14 h 273"/>
                <a:gd name="T84" fmla="*/ 21 w 431"/>
                <a:gd name="T85" fmla="*/ 21 h 273"/>
                <a:gd name="T86" fmla="*/ 14 w 431"/>
                <a:gd name="T87" fmla="*/ 30 h 273"/>
                <a:gd name="T88" fmla="*/ 10 w 431"/>
                <a:gd name="T89" fmla="*/ 41 h 273"/>
                <a:gd name="T90" fmla="*/ 9 w 431"/>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273">
                  <a:moveTo>
                    <a:pt x="0" y="49"/>
                  </a:moveTo>
                  <a:lnTo>
                    <a:pt x="0" y="44"/>
                  </a:lnTo>
                  <a:lnTo>
                    <a:pt x="1" y="39"/>
                  </a:lnTo>
                  <a:lnTo>
                    <a:pt x="2" y="34"/>
                  </a:lnTo>
                  <a:lnTo>
                    <a:pt x="3" y="30"/>
                  </a:lnTo>
                  <a:lnTo>
                    <a:pt x="5" y="26"/>
                  </a:lnTo>
                  <a:lnTo>
                    <a:pt x="8" y="22"/>
                  </a:lnTo>
                  <a:lnTo>
                    <a:pt x="11" y="18"/>
                  </a:lnTo>
                  <a:lnTo>
                    <a:pt x="14" y="14"/>
                  </a:lnTo>
                  <a:lnTo>
                    <a:pt x="17" y="11"/>
                  </a:lnTo>
                  <a:lnTo>
                    <a:pt x="21" y="9"/>
                  </a:lnTo>
                  <a:lnTo>
                    <a:pt x="25" y="6"/>
                  </a:lnTo>
                  <a:lnTo>
                    <a:pt x="29" y="4"/>
                  </a:lnTo>
                  <a:lnTo>
                    <a:pt x="34" y="2"/>
                  </a:lnTo>
                  <a:lnTo>
                    <a:pt x="38" y="1"/>
                  </a:lnTo>
                  <a:lnTo>
                    <a:pt x="43" y="0"/>
                  </a:lnTo>
                  <a:lnTo>
                    <a:pt x="48" y="0"/>
                  </a:lnTo>
                  <a:lnTo>
                    <a:pt x="382" y="0"/>
                  </a:lnTo>
                  <a:lnTo>
                    <a:pt x="387" y="0"/>
                  </a:lnTo>
                  <a:lnTo>
                    <a:pt x="392" y="1"/>
                  </a:lnTo>
                  <a:lnTo>
                    <a:pt x="397" y="2"/>
                  </a:lnTo>
                  <a:lnTo>
                    <a:pt x="401" y="4"/>
                  </a:lnTo>
                  <a:lnTo>
                    <a:pt x="405" y="6"/>
                  </a:lnTo>
                  <a:lnTo>
                    <a:pt x="409" y="8"/>
                  </a:lnTo>
                  <a:lnTo>
                    <a:pt x="413" y="11"/>
                  </a:lnTo>
                  <a:lnTo>
                    <a:pt x="417" y="14"/>
                  </a:lnTo>
                  <a:lnTo>
                    <a:pt x="420" y="18"/>
                  </a:lnTo>
                  <a:lnTo>
                    <a:pt x="422" y="21"/>
                  </a:lnTo>
                  <a:lnTo>
                    <a:pt x="425" y="25"/>
                  </a:lnTo>
                  <a:lnTo>
                    <a:pt x="427" y="30"/>
                  </a:lnTo>
                  <a:lnTo>
                    <a:pt x="429" y="34"/>
                  </a:lnTo>
                  <a:lnTo>
                    <a:pt x="430" y="39"/>
                  </a:lnTo>
                  <a:lnTo>
                    <a:pt x="431" y="44"/>
                  </a:lnTo>
                  <a:lnTo>
                    <a:pt x="431" y="49"/>
                  </a:lnTo>
                  <a:lnTo>
                    <a:pt x="431" y="224"/>
                  </a:lnTo>
                  <a:lnTo>
                    <a:pt x="431" y="229"/>
                  </a:lnTo>
                  <a:lnTo>
                    <a:pt x="430" y="234"/>
                  </a:lnTo>
                  <a:lnTo>
                    <a:pt x="429" y="238"/>
                  </a:lnTo>
                  <a:lnTo>
                    <a:pt x="427" y="243"/>
                  </a:lnTo>
                  <a:lnTo>
                    <a:pt x="425" y="247"/>
                  </a:lnTo>
                  <a:lnTo>
                    <a:pt x="423" y="251"/>
                  </a:lnTo>
                  <a:lnTo>
                    <a:pt x="420" y="255"/>
                  </a:lnTo>
                  <a:lnTo>
                    <a:pt x="417" y="258"/>
                  </a:lnTo>
                  <a:lnTo>
                    <a:pt x="413" y="262"/>
                  </a:lnTo>
                  <a:lnTo>
                    <a:pt x="410" y="264"/>
                  </a:lnTo>
                  <a:lnTo>
                    <a:pt x="406" y="267"/>
                  </a:lnTo>
                  <a:lnTo>
                    <a:pt x="401" y="269"/>
                  </a:lnTo>
                  <a:lnTo>
                    <a:pt x="397" y="271"/>
                  </a:lnTo>
                  <a:lnTo>
                    <a:pt x="392" y="272"/>
                  </a:lnTo>
                  <a:lnTo>
                    <a:pt x="388" y="273"/>
                  </a:lnTo>
                  <a:lnTo>
                    <a:pt x="383"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4"/>
                  </a:lnTo>
                  <a:lnTo>
                    <a:pt x="0" y="49"/>
                  </a:lnTo>
                  <a:close/>
                  <a:moveTo>
                    <a:pt x="9" y="224"/>
                  </a:moveTo>
                  <a:lnTo>
                    <a:pt x="10" y="228"/>
                  </a:lnTo>
                  <a:lnTo>
                    <a:pt x="10" y="232"/>
                  </a:lnTo>
                  <a:lnTo>
                    <a:pt x="11" y="235"/>
                  </a:lnTo>
                  <a:lnTo>
                    <a:pt x="12" y="239"/>
                  </a:lnTo>
                  <a:lnTo>
                    <a:pt x="14" y="243"/>
                  </a:lnTo>
                  <a:lnTo>
                    <a:pt x="16" y="246"/>
                  </a:lnTo>
                  <a:lnTo>
                    <a:pt x="18" y="249"/>
                  </a:lnTo>
                  <a:lnTo>
                    <a:pt x="21" y="252"/>
                  </a:lnTo>
                  <a:lnTo>
                    <a:pt x="23" y="254"/>
                  </a:lnTo>
                  <a:lnTo>
                    <a:pt x="26" y="256"/>
                  </a:lnTo>
                  <a:lnTo>
                    <a:pt x="30" y="258"/>
                  </a:lnTo>
                  <a:lnTo>
                    <a:pt x="33" y="260"/>
                  </a:lnTo>
                  <a:lnTo>
                    <a:pt x="36" y="261"/>
                  </a:lnTo>
                  <a:lnTo>
                    <a:pt x="40" y="262"/>
                  </a:lnTo>
                  <a:lnTo>
                    <a:pt x="44" y="263"/>
                  </a:lnTo>
                  <a:lnTo>
                    <a:pt x="48" y="263"/>
                  </a:lnTo>
                  <a:lnTo>
                    <a:pt x="382" y="263"/>
                  </a:lnTo>
                  <a:lnTo>
                    <a:pt x="386" y="263"/>
                  </a:lnTo>
                  <a:lnTo>
                    <a:pt x="390" y="262"/>
                  </a:lnTo>
                  <a:lnTo>
                    <a:pt x="394" y="261"/>
                  </a:lnTo>
                  <a:lnTo>
                    <a:pt x="397" y="260"/>
                  </a:lnTo>
                  <a:lnTo>
                    <a:pt x="401" y="259"/>
                  </a:lnTo>
                  <a:lnTo>
                    <a:pt x="404" y="257"/>
                  </a:lnTo>
                  <a:lnTo>
                    <a:pt x="407" y="254"/>
                  </a:lnTo>
                  <a:lnTo>
                    <a:pt x="410" y="252"/>
                  </a:lnTo>
                  <a:lnTo>
                    <a:pt x="412" y="249"/>
                  </a:lnTo>
                  <a:lnTo>
                    <a:pt x="414" y="246"/>
                  </a:lnTo>
                  <a:lnTo>
                    <a:pt x="416" y="243"/>
                  </a:lnTo>
                  <a:lnTo>
                    <a:pt x="418" y="240"/>
                  </a:lnTo>
                  <a:lnTo>
                    <a:pt x="419" y="236"/>
                  </a:lnTo>
                  <a:lnTo>
                    <a:pt x="420" y="232"/>
                  </a:lnTo>
                  <a:lnTo>
                    <a:pt x="421" y="228"/>
                  </a:lnTo>
                  <a:lnTo>
                    <a:pt x="421" y="224"/>
                  </a:lnTo>
                  <a:lnTo>
                    <a:pt x="421" y="49"/>
                  </a:lnTo>
                  <a:lnTo>
                    <a:pt x="421" y="45"/>
                  </a:lnTo>
                  <a:lnTo>
                    <a:pt x="421" y="41"/>
                  </a:lnTo>
                  <a:lnTo>
                    <a:pt x="420" y="37"/>
                  </a:lnTo>
                  <a:lnTo>
                    <a:pt x="418" y="34"/>
                  </a:lnTo>
                  <a:lnTo>
                    <a:pt x="417" y="30"/>
                  </a:lnTo>
                  <a:lnTo>
                    <a:pt x="415" y="27"/>
                  </a:lnTo>
                  <a:lnTo>
                    <a:pt x="413" y="24"/>
                  </a:lnTo>
                  <a:lnTo>
                    <a:pt x="410" y="21"/>
                  </a:lnTo>
                  <a:lnTo>
                    <a:pt x="407" y="19"/>
                  </a:lnTo>
                  <a:lnTo>
                    <a:pt x="404" y="17"/>
                  </a:lnTo>
                  <a:lnTo>
                    <a:pt x="401" y="15"/>
                  </a:lnTo>
                  <a:lnTo>
                    <a:pt x="398" y="13"/>
                  </a:lnTo>
                  <a:lnTo>
                    <a:pt x="394" y="12"/>
                  </a:lnTo>
                  <a:lnTo>
                    <a:pt x="390" y="11"/>
                  </a:lnTo>
                  <a:lnTo>
                    <a:pt x="386" y="10"/>
                  </a:lnTo>
                  <a:lnTo>
                    <a:pt x="382"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4" name="Rectangle 31"/>
            <p:cNvSpPr>
              <a:spLocks noChangeArrowheads="1"/>
            </p:cNvSpPr>
            <p:nvPr/>
          </p:nvSpPr>
          <p:spPr bwMode="auto">
            <a:xfrm>
              <a:off x="6439" y="4122"/>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天然資源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5" name="Rectangle 32"/>
            <p:cNvSpPr>
              <a:spLocks noChangeArrowheads="1"/>
            </p:cNvSpPr>
            <p:nvPr/>
          </p:nvSpPr>
          <p:spPr bwMode="auto">
            <a:xfrm>
              <a:off x="6672" y="4115"/>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7" name="Freeform 33"/>
            <p:cNvSpPr>
              <a:spLocks/>
            </p:cNvSpPr>
            <p:nvPr/>
          </p:nvSpPr>
          <p:spPr bwMode="auto">
            <a:xfrm>
              <a:off x="7827" y="4075"/>
              <a:ext cx="458" cy="219"/>
            </a:xfrm>
            <a:custGeom>
              <a:avLst/>
              <a:gdLst>
                <a:gd name="T0" fmla="*/ 0 w 3147"/>
                <a:gd name="T1" fmla="*/ 251 h 1506"/>
                <a:gd name="T2" fmla="*/ 252 w 3147"/>
                <a:gd name="T3" fmla="*/ 0 h 1506"/>
                <a:gd name="T4" fmla="*/ 2896 w 3147"/>
                <a:gd name="T5" fmla="*/ 0 h 1506"/>
                <a:gd name="T6" fmla="*/ 3147 w 3147"/>
                <a:gd name="T7" fmla="*/ 251 h 1506"/>
                <a:gd name="T8" fmla="*/ 3147 w 3147"/>
                <a:gd name="T9" fmla="*/ 1255 h 1506"/>
                <a:gd name="T10" fmla="*/ 2896 w 3147"/>
                <a:gd name="T11" fmla="*/ 1506 h 1506"/>
                <a:gd name="T12" fmla="*/ 252 w 3147"/>
                <a:gd name="T13" fmla="*/ 1506 h 1506"/>
                <a:gd name="T14" fmla="*/ 0 w 3147"/>
                <a:gd name="T15" fmla="*/ 1255 h 1506"/>
                <a:gd name="T16" fmla="*/ 0 w 3147"/>
                <a:gd name="T17" fmla="*/ 251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7" h="1506">
                  <a:moveTo>
                    <a:pt x="0" y="251"/>
                  </a:moveTo>
                  <a:cubicBezTo>
                    <a:pt x="0" y="112"/>
                    <a:pt x="113" y="0"/>
                    <a:pt x="252" y="0"/>
                  </a:cubicBezTo>
                  <a:lnTo>
                    <a:pt x="2896" y="0"/>
                  </a:lnTo>
                  <a:cubicBezTo>
                    <a:pt x="3035" y="0"/>
                    <a:pt x="3147" y="112"/>
                    <a:pt x="3147" y="251"/>
                  </a:cubicBezTo>
                  <a:lnTo>
                    <a:pt x="3147" y="1255"/>
                  </a:lnTo>
                  <a:cubicBezTo>
                    <a:pt x="3147" y="1394"/>
                    <a:pt x="3035" y="1506"/>
                    <a:pt x="2896" y="1506"/>
                  </a:cubicBezTo>
                  <a:lnTo>
                    <a:pt x="252" y="1506"/>
                  </a:lnTo>
                  <a:cubicBezTo>
                    <a:pt x="113" y="1506"/>
                    <a:pt x="0" y="1394"/>
                    <a:pt x="0" y="1255"/>
                  </a:cubicBezTo>
                  <a:lnTo>
                    <a:pt x="0" y="2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4"/>
            <p:cNvSpPr>
              <a:spLocks noEditPoints="1"/>
            </p:cNvSpPr>
            <p:nvPr/>
          </p:nvSpPr>
          <p:spPr bwMode="auto">
            <a:xfrm>
              <a:off x="7823" y="4070"/>
              <a:ext cx="467" cy="229"/>
            </a:xfrm>
            <a:custGeom>
              <a:avLst/>
              <a:gdLst>
                <a:gd name="T0" fmla="*/ 0 w 467"/>
                <a:gd name="T1" fmla="*/ 33 h 229"/>
                <a:gd name="T2" fmla="*/ 4 w 467"/>
                <a:gd name="T3" fmla="*/ 22 h 229"/>
                <a:gd name="T4" fmla="*/ 11 w 467"/>
                <a:gd name="T5" fmla="*/ 12 h 229"/>
                <a:gd name="T6" fmla="*/ 21 w 467"/>
                <a:gd name="T7" fmla="*/ 5 h 229"/>
                <a:gd name="T8" fmla="*/ 32 w 467"/>
                <a:gd name="T9" fmla="*/ 1 h 229"/>
                <a:gd name="T10" fmla="*/ 425 w 467"/>
                <a:gd name="T11" fmla="*/ 0 h 229"/>
                <a:gd name="T12" fmla="*/ 437 w 467"/>
                <a:gd name="T13" fmla="*/ 1 h 229"/>
                <a:gd name="T14" fmla="*/ 448 w 467"/>
                <a:gd name="T15" fmla="*/ 7 h 229"/>
                <a:gd name="T16" fmla="*/ 457 w 467"/>
                <a:gd name="T17" fmla="*/ 15 h 229"/>
                <a:gd name="T18" fmla="*/ 463 w 467"/>
                <a:gd name="T19" fmla="*/ 25 h 229"/>
                <a:gd name="T20" fmla="*/ 466 w 467"/>
                <a:gd name="T21" fmla="*/ 37 h 229"/>
                <a:gd name="T22" fmla="*/ 466 w 467"/>
                <a:gd name="T23" fmla="*/ 191 h 229"/>
                <a:gd name="T24" fmla="*/ 464 w 467"/>
                <a:gd name="T25" fmla="*/ 203 h 229"/>
                <a:gd name="T26" fmla="*/ 457 w 467"/>
                <a:gd name="T27" fmla="*/ 213 h 229"/>
                <a:gd name="T28" fmla="*/ 449 w 467"/>
                <a:gd name="T29" fmla="*/ 221 h 229"/>
                <a:gd name="T30" fmla="*/ 438 w 467"/>
                <a:gd name="T31" fmla="*/ 227 h 229"/>
                <a:gd name="T32" fmla="*/ 426 w 467"/>
                <a:gd name="T33" fmla="*/ 229 h 229"/>
                <a:gd name="T34" fmla="*/ 33 w 467"/>
                <a:gd name="T35" fmla="*/ 228 h 229"/>
                <a:gd name="T36" fmla="*/ 21 w 467"/>
                <a:gd name="T37" fmla="*/ 224 h 229"/>
                <a:gd name="T38" fmla="*/ 12 w 467"/>
                <a:gd name="T39" fmla="*/ 217 h 229"/>
                <a:gd name="T40" fmla="*/ 5 w 467"/>
                <a:gd name="T41" fmla="*/ 207 h 229"/>
                <a:gd name="T42" fmla="*/ 0 w 467"/>
                <a:gd name="T43" fmla="*/ 196 h 229"/>
                <a:gd name="T44" fmla="*/ 0 w 467"/>
                <a:gd name="T45" fmla="*/ 41 h 229"/>
                <a:gd name="T46" fmla="*/ 10 w 467"/>
                <a:gd name="T47" fmla="*/ 193 h 229"/>
                <a:gd name="T48" fmla="*/ 13 w 467"/>
                <a:gd name="T49" fmla="*/ 202 h 229"/>
                <a:gd name="T50" fmla="*/ 18 w 467"/>
                <a:gd name="T51" fmla="*/ 209 h 229"/>
                <a:gd name="T52" fmla="*/ 26 w 467"/>
                <a:gd name="T53" fmla="*/ 215 h 229"/>
                <a:gd name="T54" fmla="*/ 34 w 467"/>
                <a:gd name="T55" fmla="*/ 218 h 229"/>
                <a:gd name="T56" fmla="*/ 425 w 467"/>
                <a:gd name="T57" fmla="*/ 219 h 229"/>
                <a:gd name="T58" fmla="*/ 434 w 467"/>
                <a:gd name="T59" fmla="*/ 218 h 229"/>
                <a:gd name="T60" fmla="*/ 443 w 467"/>
                <a:gd name="T61" fmla="*/ 214 h 229"/>
                <a:gd name="T62" fmla="*/ 450 w 467"/>
                <a:gd name="T63" fmla="*/ 207 h 229"/>
                <a:gd name="T64" fmla="*/ 454 w 467"/>
                <a:gd name="T65" fmla="*/ 200 h 229"/>
                <a:gd name="T66" fmla="*/ 457 w 467"/>
                <a:gd name="T67" fmla="*/ 191 h 229"/>
                <a:gd name="T68" fmla="*/ 457 w 467"/>
                <a:gd name="T69" fmla="*/ 38 h 229"/>
                <a:gd name="T70" fmla="*/ 455 w 467"/>
                <a:gd name="T71" fmla="*/ 29 h 229"/>
                <a:gd name="T72" fmla="*/ 450 w 467"/>
                <a:gd name="T73" fmla="*/ 21 h 229"/>
                <a:gd name="T74" fmla="*/ 443 w 467"/>
                <a:gd name="T75" fmla="*/ 15 h 229"/>
                <a:gd name="T76" fmla="*/ 435 w 467"/>
                <a:gd name="T77" fmla="*/ 11 h 229"/>
                <a:gd name="T78" fmla="*/ 425 w 467"/>
                <a:gd name="T79" fmla="*/ 9 h 229"/>
                <a:gd name="T80" fmla="*/ 35 w 467"/>
                <a:gd name="T81" fmla="*/ 10 h 229"/>
                <a:gd name="T82" fmla="*/ 26 w 467"/>
                <a:gd name="T83" fmla="*/ 13 h 229"/>
                <a:gd name="T84" fmla="*/ 19 w 467"/>
                <a:gd name="T85" fmla="*/ 18 h 229"/>
                <a:gd name="T86" fmla="*/ 13 w 467"/>
                <a:gd name="T87" fmla="*/ 26 h 229"/>
                <a:gd name="T88" fmla="*/ 10 w 467"/>
                <a:gd name="T89" fmla="*/ 34 h 229"/>
                <a:gd name="T90" fmla="*/ 9 w 467"/>
                <a:gd name="T91" fmla="*/ 18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229">
                  <a:moveTo>
                    <a:pt x="0" y="41"/>
                  </a:moveTo>
                  <a:lnTo>
                    <a:pt x="0" y="37"/>
                  </a:lnTo>
                  <a:lnTo>
                    <a:pt x="0" y="33"/>
                  </a:lnTo>
                  <a:lnTo>
                    <a:pt x="1" y="29"/>
                  </a:lnTo>
                  <a:lnTo>
                    <a:pt x="3" y="25"/>
                  </a:lnTo>
                  <a:lnTo>
                    <a:pt x="4" y="22"/>
                  </a:lnTo>
                  <a:lnTo>
                    <a:pt x="6" y="18"/>
                  </a:lnTo>
                  <a:lnTo>
                    <a:pt x="9" y="15"/>
                  </a:lnTo>
                  <a:lnTo>
                    <a:pt x="11" y="12"/>
                  </a:lnTo>
                  <a:lnTo>
                    <a:pt x="14" y="9"/>
                  </a:lnTo>
                  <a:lnTo>
                    <a:pt x="18" y="7"/>
                  </a:lnTo>
                  <a:lnTo>
                    <a:pt x="21" y="5"/>
                  </a:lnTo>
                  <a:lnTo>
                    <a:pt x="25" y="3"/>
                  </a:lnTo>
                  <a:lnTo>
                    <a:pt x="28" y="2"/>
                  </a:lnTo>
                  <a:lnTo>
                    <a:pt x="32" y="1"/>
                  </a:lnTo>
                  <a:lnTo>
                    <a:pt x="36" y="0"/>
                  </a:lnTo>
                  <a:lnTo>
                    <a:pt x="41" y="0"/>
                  </a:lnTo>
                  <a:lnTo>
                    <a:pt x="425" y="0"/>
                  </a:lnTo>
                  <a:lnTo>
                    <a:pt x="429" y="0"/>
                  </a:lnTo>
                  <a:lnTo>
                    <a:pt x="433" y="0"/>
                  </a:lnTo>
                  <a:lnTo>
                    <a:pt x="437" y="1"/>
                  </a:lnTo>
                  <a:lnTo>
                    <a:pt x="441" y="3"/>
                  </a:lnTo>
                  <a:lnTo>
                    <a:pt x="445" y="5"/>
                  </a:lnTo>
                  <a:lnTo>
                    <a:pt x="448" y="7"/>
                  </a:lnTo>
                  <a:lnTo>
                    <a:pt x="451" y="9"/>
                  </a:lnTo>
                  <a:lnTo>
                    <a:pt x="454" y="12"/>
                  </a:lnTo>
                  <a:lnTo>
                    <a:pt x="457" y="15"/>
                  </a:lnTo>
                  <a:lnTo>
                    <a:pt x="459" y="18"/>
                  </a:lnTo>
                  <a:lnTo>
                    <a:pt x="462" y="21"/>
                  </a:lnTo>
                  <a:lnTo>
                    <a:pt x="463" y="25"/>
                  </a:lnTo>
                  <a:lnTo>
                    <a:pt x="465" y="29"/>
                  </a:lnTo>
                  <a:lnTo>
                    <a:pt x="466" y="32"/>
                  </a:lnTo>
                  <a:lnTo>
                    <a:pt x="466" y="37"/>
                  </a:lnTo>
                  <a:lnTo>
                    <a:pt x="467" y="41"/>
                  </a:lnTo>
                  <a:lnTo>
                    <a:pt x="467" y="187"/>
                  </a:lnTo>
                  <a:lnTo>
                    <a:pt x="466" y="191"/>
                  </a:lnTo>
                  <a:lnTo>
                    <a:pt x="466" y="195"/>
                  </a:lnTo>
                  <a:lnTo>
                    <a:pt x="465" y="199"/>
                  </a:lnTo>
                  <a:lnTo>
                    <a:pt x="464" y="203"/>
                  </a:lnTo>
                  <a:lnTo>
                    <a:pt x="462" y="207"/>
                  </a:lnTo>
                  <a:lnTo>
                    <a:pt x="460" y="210"/>
                  </a:lnTo>
                  <a:lnTo>
                    <a:pt x="457" y="213"/>
                  </a:lnTo>
                  <a:lnTo>
                    <a:pt x="455" y="216"/>
                  </a:lnTo>
                  <a:lnTo>
                    <a:pt x="452" y="219"/>
                  </a:lnTo>
                  <a:lnTo>
                    <a:pt x="449" y="221"/>
                  </a:lnTo>
                  <a:lnTo>
                    <a:pt x="445" y="223"/>
                  </a:lnTo>
                  <a:lnTo>
                    <a:pt x="442" y="225"/>
                  </a:lnTo>
                  <a:lnTo>
                    <a:pt x="438" y="227"/>
                  </a:lnTo>
                  <a:lnTo>
                    <a:pt x="434" y="228"/>
                  </a:lnTo>
                  <a:lnTo>
                    <a:pt x="430" y="228"/>
                  </a:lnTo>
                  <a:lnTo>
                    <a:pt x="426" y="229"/>
                  </a:lnTo>
                  <a:lnTo>
                    <a:pt x="41" y="229"/>
                  </a:lnTo>
                  <a:lnTo>
                    <a:pt x="37" y="228"/>
                  </a:lnTo>
                  <a:lnTo>
                    <a:pt x="33" y="228"/>
                  </a:lnTo>
                  <a:lnTo>
                    <a:pt x="29" y="227"/>
                  </a:lnTo>
                  <a:lnTo>
                    <a:pt x="25" y="225"/>
                  </a:lnTo>
                  <a:lnTo>
                    <a:pt x="21" y="224"/>
                  </a:lnTo>
                  <a:lnTo>
                    <a:pt x="18" y="222"/>
                  </a:lnTo>
                  <a:lnTo>
                    <a:pt x="15" y="219"/>
                  </a:lnTo>
                  <a:lnTo>
                    <a:pt x="12" y="217"/>
                  </a:lnTo>
                  <a:lnTo>
                    <a:pt x="9" y="214"/>
                  </a:lnTo>
                  <a:lnTo>
                    <a:pt x="7" y="211"/>
                  </a:lnTo>
                  <a:lnTo>
                    <a:pt x="5" y="207"/>
                  </a:lnTo>
                  <a:lnTo>
                    <a:pt x="3" y="204"/>
                  </a:lnTo>
                  <a:lnTo>
                    <a:pt x="2" y="200"/>
                  </a:lnTo>
                  <a:lnTo>
                    <a:pt x="0" y="196"/>
                  </a:lnTo>
                  <a:lnTo>
                    <a:pt x="0" y="192"/>
                  </a:lnTo>
                  <a:lnTo>
                    <a:pt x="0" y="187"/>
                  </a:lnTo>
                  <a:lnTo>
                    <a:pt x="0" y="41"/>
                  </a:lnTo>
                  <a:close/>
                  <a:moveTo>
                    <a:pt x="9" y="187"/>
                  </a:moveTo>
                  <a:lnTo>
                    <a:pt x="9" y="190"/>
                  </a:lnTo>
                  <a:lnTo>
                    <a:pt x="10" y="193"/>
                  </a:lnTo>
                  <a:lnTo>
                    <a:pt x="11" y="196"/>
                  </a:lnTo>
                  <a:lnTo>
                    <a:pt x="12" y="199"/>
                  </a:lnTo>
                  <a:lnTo>
                    <a:pt x="13" y="202"/>
                  </a:lnTo>
                  <a:lnTo>
                    <a:pt x="14" y="205"/>
                  </a:lnTo>
                  <a:lnTo>
                    <a:pt x="16" y="207"/>
                  </a:lnTo>
                  <a:lnTo>
                    <a:pt x="18" y="209"/>
                  </a:lnTo>
                  <a:lnTo>
                    <a:pt x="21" y="212"/>
                  </a:lnTo>
                  <a:lnTo>
                    <a:pt x="23" y="213"/>
                  </a:lnTo>
                  <a:lnTo>
                    <a:pt x="26" y="215"/>
                  </a:lnTo>
                  <a:lnTo>
                    <a:pt x="28" y="216"/>
                  </a:lnTo>
                  <a:lnTo>
                    <a:pt x="31" y="217"/>
                  </a:lnTo>
                  <a:lnTo>
                    <a:pt x="34" y="218"/>
                  </a:lnTo>
                  <a:lnTo>
                    <a:pt x="37" y="219"/>
                  </a:lnTo>
                  <a:lnTo>
                    <a:pt x="41" y="219"/>
                  </a:lnTo>
                  <a:lnTo>
                    <a:pt x="425" y="219"/>
                  </a:lnTo>
                  <a:lnTo>
                    <a:pt x="428" y="219"/>
                  </a:lnTo>
                  <a:lnTo>
                    <a:pt x="431" y="218"/>
                  </a:lnTo>
                  <a:lnTo>
                    <a:pt x="434" y="218"/>
                  </a:lnTo>
                  <a:lnTo>
                    <a:pt x="437" y="217"/>
                  </a:lnTo>
                  <a:lnTo>
                    <a:pt x="440" y="215"/>
                  </a:lnTo>
                  <a:lnTo>
                    <a:pt x="443" y="214"/>
                  </a:lnTo>
                  <a:lnTo>
                    <a:pt x="445" y="212"/>
                  </a:lnTo>
                  <a:lnTo>
                    <a:pt x="448" y="210"/>
                  </a:lnTo>
                  <a:lnTo>
                    <a:pt x="450" y="207"/>
                  </a:lnTo>
                  <a:lnTo>
                    <a:pt x="451" y="205"/>
                  </a:lnTo>
                  <a:lnTo>
                    <a:pt x="453" y="203"/>
                  </a:lnTo>
                  <a:lnTo>
                    <a:pt x="454" y="200"/>
                  </a:lnTo>
                  <a:lnTo>
                    <a:pt x="456" y="197"/>
                  </a:lnTo>
                  <a:lnTo>
                    <a:pt x="456" y="194"/>
                  </a:lnTo>
                  <a:lnTo>
                    <a:pt x="457" y="191"/>
                  </a:lnTo>
                  <a:lnTo>
                    <a:pt x="457" y="187"/>
                  </a:lnTo>
                  <a:lnTo>
                    <a:pt x="457" y="41"/>
                  </a:lnTo>
                  <a:lnTo>
                    <a:pt x="457" y="38"/>
                  </a:lnTo>
                  <a:lnTo>
                    <a:pt x="456" y="35"/>
                  </a:lnTo>
                  <a:lnTo>
                    <a:pt x="456" y="32"/>
                  </a:lnTo>
                  <a:lnTo>
                    <a:pt x="455" y="29"/>
                  </a:lnTo>
                  <a:lnTo>
                    <a:pt x="453" y="26"/>
                  </a:lnTo>
                  <a:lnTo>
                    <a:pt x="452" y="24"/>
                  </a:lnTo>
                  <a:lnTo>
                    <a:pt x="450" y="21"/>
                  </a:lnTo>
                  <a:lnTo>
                    <a:pt x="448" y="19"/>
                  </a:lnTo>
                  <a:lnTo>
                    <a:pt x="446" y="17"/>
                  </a:lnTo>
                  <a:lnTo>
                    <a:pt x="443" y="15"/>
                  </a:lnTo>
                  <a:lnTo>
                    <a:pt x="441" y="13"/>
                  </a:lnTo>
                  <a:lnTo>
                    <a:pt x="438" y="12"/>
                  </a:lnTo>
                  <a:lnTo>
                    <a:pt x="435" y="11"/>
                  </a:lnTo>
                  <a:lnTo>
                    <a:pt x="432" y="10"/>
                  </a:lnTo>
                  <a:lnTo>
                    <a:pt x="429" y="10"/>
                  </a:lnTo>
                  <a:lnTo>
                    <a:pt x="425" y="9"/>
                  </a:lnTo>
                  <a:lnTo>
                    <a:pt x="41" y="9"/>
                  </a:lnTo>
                  <a:lnTo>
                    <a:pt x="38" y="9"/>
                  </a:lnTo>
                  <a:lnTo>
                    <a:pt x="35" y="10"/>
                  </a:lnTo>
                  <a:lnTo>
                    <a:pt x="32" y="11"/>
                  </a:lnTo>
                  <a:lnTo>
                    <a:pt x="29" y="12"/>
                  </a:lnTo>
                  <a:lnTo>
                    <a:pt x="26" y="13"/>
                  </a:lnTo>
                  <a:lnTo>
                    <a:pt x="23" y="15"/>
                  </a:lnTo>
                  <a:lnTo>
                    <a:pt x="21" y="16"/>
                  </a:lnTo>
                  <a:lnTo>
                    <a:pt x="19" y="18"/>
                  </a:lnTo>
                  <a:lnTo>
                    <a:pt x="17" y="21"/>
                  </a:lnTo>
                  <a:lnTo>
                    <a:pt x="15" y="23"/>
                  </a:lnTo>
                  <a:lnTo>
                    <a:pt x="13" y="26"/>
                  </a:lnTo>
                  <a:lnTo>
                    <a:pt x="12" y="29"/>
                  </a:lnTo>
                  <a:lnTo>
                    <a:pt x="11" y="31"/>
                  </a:lnTo>
                  <a:lnTo>
                    <a:pt x="10" y="34"/>
                  </a:lnTo>
                  <a:lnTo>
                    <a:pt x="9" y="38"/>
                  </a:lnTo>
                  <a:lnTo>
                    <a:pt x="9" y="41"/>
                  </a:lnTo>
                  <a:lnTo>
                    <a:pt x="9" y="18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Rectangle 35"/>
            <p:cNvSpPr>
              <a:spLocks noChangeArrowheads="1"/>
            </p:cNvSpPr>
            <p:nvPr/>
          </p:nvSpPr>
          <p:spPr bwMode="auto">
            <a:xfrm>
              <a:off x="7857" y="4112"/>
              <a:ext cx="9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建設</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0" name="Rectangle 36"/>
            <p:cNvSpPr>
              <a:spLocks noChangeArrowheads="1"/>
            </p:cNvSpPr>
            <p:nvPr/>
          </p:nvSpPr>
          <p:spPr bwMode="auto">
            <a:xfrm>
              <a:off x="7973" y="4112"/>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資材等に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1" name="Rectangle 37"/>
            <p:cNvSpPr>
              <a:spLocks noChangeArrowheads="1"/>
            </p:cNvSpPr>
            <p:nvPr/>
          </p:nvSpPr>
          <p:spPr bwMode="auto">
            <a:xfrm>
              <a:off x="7857" y="4188"/>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再利用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2" name="Rectangle 38"/>
            <p:cNvSpPr>
              <a:spLocks noChangeArrowheads="1"/>
            </p:cNvSpPr>
            <p:nvPr/>
          </p:nvSpPr>
          <p:spPr bwMode="auto">
            <a:xfrm>
              <a:off x="8031" y="4181"/>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3" name="Rectangle 39"/>
            <p:cNvSpPr>
              <a:spLocks noChangeArrowheads="1"/>
            </p:cNvSpPr>
            <p:nvPr/>
          </p:nvSpPr>
          <p:spPr bwMode="auto">
            <a:xfrm>
              <a:off x="8056" y="425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4" name="Freeform 40"/>
            <p:cNvSpPr>
              <a:spLocks/>
            </p:cNvSpPr>
            <p:nvPr/>
          </p:nvSpPr>
          <p:spPr bwMode="auto">
            <a:xfrm>
              <a:off x="6552" y="2689"/>
              <a:ext cx="324" cy="163"/>
            </a:xfrm>
            <a:custGeom>
              <a:avLst/>
              <a:gdLst>
                <a:gd name="T0" fmla="*/ 0 w 8933"/>
                <a:gd name="T1" fmla="*/ 750 h 4500"/>
                <a:gd name="T2" fmla="*/ 750 w 8933"/>
                <a:gd name="T3" fmla="*/ 0 h 4500"/>
                <a:gd name="T4" fmla="*/ 8183 w 8933"/>
                <a:gd name="T5" fmla="*/ 0 h 4500"/>
                <a:gd name="T6" fmla="*/ 8933 w 8933"/>
                <a:gd name="T7" fmla="*/ 750 h 4500"/>
                <a:gd name="T8" fmla="*/ 8933 w 8933"/>
                <a:gd name="T9" fmla="*/ 3750 h 4500"/>
                <a:gd name="T10" fmla="*/ 8183 w 8933"/>
                <a:gd name="T11" fmla="*/ 4500 h 4500"/>
                <a:gd name="T12" fmla="*/ 750 w 8933"/>
                <a:gd name="T13" fmla="*/ 4500 h 4500"/>
                <a:gd name="T14" fmla="*/ 0 w 8933"/>
                <a:gd name="T15" fmla="*/ 3750 h 4500"/>
                <a:gd name="T16" fmla="*/ 0 w 8933"/>
                <a:gd name="T17" fmla="*/ 750 h 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33" h="4500">
                  <a:moveTo>
                    <a:pt x="0" y="750"/>
                  </a:moveTo>
                  <a:cubicBezTo>
                    <a:pt x="0" y="336"/>
                    <a:pt x="335" y="0"/>
                    <a:pt x="750" y="0"/>
                  </a:cubicBezTo>
                  <a:lnTo>
                    <a:pt x="8183" y="0"/>
                  </a:lnTo>
                  <a:cubicBezTo>
                    <a:pt x="8597" y="0"/>
                    <a:pt x="8933" y="336"/>
                    <a:pt x="8933" y="750"/>
                  </a:cubicBezTo>
                  <a:lnTo>
                    <a:pt x="8933" y="3750"/>
                  </a:lnTo>
                  <a:cubicBezTo>
                    <a:pt x="8933" y="4164"/>
                    <a:pt x="8597" y="4500"/>
                    <a:pt x="8183" y="4500"/>
                  </a:cubicBezTo>
                  <a:lnTo>
                    <a:pt x="750" y="4500"/>
                  </a:lnTo>
                  <a:cubicBezTo>
                    <a:pt x="335" y="4500"/>
                    <a:pt x="0" y="4164"/>
                    <a:pt x="0" y="3750"/>
                  </a:cubicBezTo>
                  <a:lnTo>
                    <a:pt x="0" y="7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41"/>
            <p:cNvSpPr>
              <a:spLocks noEditPoints="1"/>
            </p:cNvSpPr>
            <p:nvPr/>
          </p:nvSpPr>
          <p:spPr bwMode="auto">
            <a:xfrm>
              <a:off x="6547" y="2684"/>
              <a:ext cx="334" cy="173"/>
            </a:xfrm>
            <a:custGeom>
              <a:avLst/>
              <a:gdLst>
                <a:gd name="T0" fmla="*/ 17 w 9200"/>
                <a:gd name="T1" fmla="*/ 713 h 4767"/>
                <a:gd name="T2" fmla="*/ 103 w 9200"/>
                <a:gd name="T3" fmla="*/ 469 h 4767"/>
                <a:gd name="T4" fmla="*/ 267 w 9200"/>
                <a:gd name="T5" fmla="*/ 251 h 4767"/>
                <a:gd name="T6" fmla="*/ 457 w 9200"/>
                <a:gd name="T7" fmla="*/ 110 h 4767"/>
                <a:gd name="T8" fmla="*/ 698 w 9200"/>
                <a:gd name="T9" fmla="*/ 20 h 4767"/>
                <a:gd name="T10" fmla="*/ 8316 w 9200"/>
                <a:gd name="T11" fmla="*/ 0 h 4767"/>
                <a:gd name="T12" fmla="*/ 8573 w 9200"/>
                <a:gd name="T13" fmla="*/ 39 h 4767"/>
                <a:gd name="T14" fmla="*/ 8804 w 9200"/>
                <a:gd name="T15" fmla="*/ 147 h 4767"/>
                <a:gd name="T16" fmla="*/ 8949 w 9200"/>
                <a:gd name="T17" fmla="*/ 268 h 4767"/>
                <a:gd name="T18" fmla="*/ 9090 w 9200"/>
                <a:gd name="T19" fmla="*/ 458 h 4767"/>
                <a:gd name="T20" fmla="*/ 9180 w 9200"/>
                <a:gd name="T21" fmla="*/ 698 h 4767"/>
                <a:gd name="T22" fmla="*/ 9200 w 9200"/>
                <a:gd name="T23" fmla="*/ 3883 h 4767"/>
                <a:gd name="T24" fmla="*/ 9161 w 9200"/>
                <a:gd name="T25" fmla="*/ 4140 h 4767"/>
                <a:gd name="T26" fmla="*/ 9053 w 9200"/>
                <a:gd name="T27" fmla="*/ 4371 h 4767"/>
                <a:gd name="T28" fmla="*/ 8932 w 9200"/>
                <a:gd name="T29" fmla="*/ 4516 h 4767"/>
                <a:gd name="T30" fmla="*/ 8742 w 9200"/>
                <a:gd name="T31" fmla="*/ 4657 h 4767"/>
                <a:gd name="T32" fmla="*/ 8501 w 9200"/>
                <a:gd name="T33" fmla="*/ 4747 h 4767"/>
                <a:gd name="T34" fmla="*/ 883 w 9200"/>
                <a:gd name="T35" fmla="*/ 4767 h 4767"/>
                <a:gd name="T36" fmla="*/ 626 w 9200"/>
                <a:gd name="T37" fmla="*/ 4728 h 4767"/>
                <a:gd name="T38" fmla="*/ 395 w 9200"/>
                <a:gd name="T39" fmla="*/ 4620 h 4767"/>
                <a:gd name="T40" fmla="*/ 249 w 9200"/>
                <a:gd name="T41" fmla="*/ 4498 h 4767"/>
                <a:gd name="T42" fmla="*/ 72 w 9200"/>
                <a:gd name="T43" fmla="*/ 4233 h 4767"/>
                <a:gd name="T44" fmla="*/ 6 w 9200"/>
                <a:gd name="T45" fmla="*/ 3980 h 4767"/>
                <a:gd name="T46" fmla="*/ 267 w 9200"/>
                <a:gd name="T47" fmla="*/ 3877 h 4767"/>
                <a:gd name="T48" fmla="*/ 293 w 9200"/>
                <a:gd name="T49" fmla="*/ 4061 h 4767"/>
                <a:gd name="T50" fmla="*/ 365 w 9200"/>
                <a:gd name="T51" fmla="*/ 4218 h 4767"/>
                <a:gd name="T52" fmla="*/ 549 w 9200"/>
                <a:gd name="T53" fmla="*/ 4403 h 4767"/>
                <a:gd name="T54" fmla="*/ 637 w 9200"/>
                <a:gd name="T55" fmla="*/ 4449 h 4767"/>
                <a:gd name="T56" fmla="*/ 813 w 9200"/>
                <a:gd name="T57" fmla="*/ 4496 h 4767"/>
                <a:gd name="T58" fmla="*/ 8374 w 9200"/>
                <a:gd name="T59" fmla="*/ 4498 h 4767"/>
                <a:gd name="T60" fmla="*/ 8550 w 9200"/>
                <a:gd name="T61" fmla="*/ 4455 h 4767"/>
                <a:gd name="T62" fmla="*/ 8650 w 9200"/>
                <a:gd name="T63" fmla="*/ 4403 h 4767"/>
                <a:gd name="T64" fmla="*/ 8836 w 9200"/>
                <a:gd name="T65" fmla="*/ 4217 h 4767"/>
                <a:gd name="T66" fmla="*/ 8882 w 9200"/>
                <a:gd name="T67" fmla="*/ 4130 h 4767"/>
                <a:gd name="T68" fmla="*/ 8929 w 9200"/>
                <a:gd name="T69" fmla="*/ 3954 h 4767"/>
                <a:gd name="T70" fmla="*/ 8931 w 9200"/>
                <a:gd name="T71" fmla="*/ 826 h 4767"/>
                <a:gd name="T72" fmla="*/ 8888 w 9200"/>
                <a:gd name="T73" fmla="*/ 650 h 4767"/>
                <a:gd name="T74" fmla="*/ 8836 w 9200"/>
                <a:gd name="T75" fmla="*/ 550 h 4767"/>
                <a:gd name="T76" fmla="*/ 8650 w 9200"/>
                <a:gd name="T77" fmla="*/ 364 h 4767"/>
                <a:gd name="T78" fmla="*/ 8563 w 9200"/>
                <a:gd name="T79" fmla="*/ 318 h 4767"/>
                <a:gd name="T80" fmla="*/ 8387 w 9200"/>
                <a:gd name="T81" fmla="*/ 271 h 4767"/>
                <a:gd name="T82" fmla="*/ 826 w 9200"/>
                <a:gd name="T83" fmla="*/ 269 h 4767"/>
                <a:gd name="T84" fmla="*/ 650 w 9200"/>
                <a:gd name="T85" fmla="*/ 312 h 4767"/>
                <a:gd name="T86" fmla="*/ 549 w 9200"/>
                <a:gd name="T87" fmla="*/ 364 h 4767"/>
                <a:gd name="T88" fmla="*/ 375 w 9200"/>
                <a:gd name="T89" fmla="*/ 534 h 4767"/>
                <a:gd name="T90" fmla="*/ 296 w 9200"/>
                <a:gd name="T91" fmla="*/ 694 h 4767"/>
                <a:gd name="T92" fmla="*/ 267 w 9200"/>
                <a:gd name="T93" fmla="*/ 883 h 4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00" h="4767">
                  <a:moveTo>
                    <a:pt x="0" y="883"/>
                  </a:moveTo>
                  <a:lnTo>
                    <a:pt x="4" y="800"/>
                  </a:lnTo>
                  <a:lnTo>
                    <a:pt x="17" y="713"/>
                  </a:lnTo>
                  <a:lnTo>
                    <a:pt x="39" y="626"/>
                  </a:lnTo>
                  <a:lnTo>
                    <a:pt x="67" y="546"/>
                  </a:lnTo>
                  <a:lnTo>
                    <a:pt x="103" y="469"/>
                  </a:lnTo>
                  <a:lnTo>
                    <a:pt x="148" y="395"/>
                  </a:lnTo>
                  <a:lnTo>
                    <a:pt x="249" y="269"/>
                  </a:lnTo>
                  <a:cubicBezTo>
                    <a:pt x="255" y="262"/>
                    <a:pt x="261" y="256"/>
                    <a:pt x="267" y="251"/>
                  </a:cubicBezTo>
                  <a:lnTo>
                    <a:pt x="378" y="159"/>
                  </a:lnTo>
                  <a:cubicBezTo>
                    <a:pt x="384" y="154"/>
                    <a:pt x="389" y="150"/>
                    <a:pt x="395" y="147"/>
                  </a:cubicBezTo>
                  <a:lnTo>
                    <a:pt x="457" y="110"/>
                  </a:lnTo>
                  <a:lnTo>
                    <a:pt x="533" y="72"/>
                  </a:lnTo>
                  <a:lnTo>
                    <a:pt x="615" y="42"/>
                  </a:lnTo>
                  <a:lnTo>
                    <a:pt x="698" y="20"/>
                  </a:lnTo>
                  <a:lnTo>
                    <a:pt x="787" y="6"/>
                  </a:lnTo>
                  <a:lnTo>
                    <a:pt x="877" y="0"/>
                  </a:lnTo>
                  <a:lnTo>
                    <a:pt x="8316" y="0"/>
                  </a:lnTo>
                  <a:lnTo>
                    <a:pt x="8400" y="4"/>
                  </a:lnTo>
                  <a:lnTo>
                    <a:pt x="8487" y="17"/>
                  </a:lnTo>
                  <a:lnTo>
                    <a:pt x="8573" y="39"/>
                  </a:lnTo>
                  <a:lnTo>
                    <a:pt x="8654" y="67"/>
                  </a:lnTo>
                  <a:lnTo>
                    <a:pt x="8732" y="105"/>
                  </a:lnTo>
                  <a:lnTo>
                    <a:pt x="8804" y="147"/>
                  </a:lnTo>
                  <a:cubicBezTo>
                    <a:pt x="8810" y="150"/>
                    <a:pt x="8815" y="154"/>
                    <a:pt x="8821" y="159"/>
                  </a:cubicBezTo>
                  <a:lnTo>
                    <a:pt x="8932" y="251"/>
                  </a:lnTo>
                  <a:cubicBezTo>
                    <a:pt x="8938" y="256"/>
                    <a:pt x="8944" y="262"/>
                    <a:pt x="8949" y="268"/>
                  </a:cubicBezTo>
                  <a:lnTo>
                    <a:pt x="9041" y="379"/>
                  </a:lnTo>
                  <a:cubicBezTo>
                    <a:pt x="9045" y="385"/>
                    <a:pt x="9049" y="390"/>
                    <a:pt x="9053" y="396"/>
                  </a:cubicBezTo>
                  <a:lnTo>
                    <a:pt x="9090" y="458"/>
                  </a:lnTo>
                  <a:lnTo>
                    <a:pt x="9127" y="533"/>
                  </a:lnTo>
                  <a:lnTo>
                    <a:pt x="9158" y="615"/>
                  </a:lnTo>
                  <a:lnTo>
                    <a:pt x="9180" y="698"/>
                  </a:lnTo>
                  <a:lnTo>
                    <a:pt x="9194" y="787"/>
                  </a:lnTo>
                  <a:lnTo>
                    <a:pt x="9200" y="877"/>
                  </a:lnTo>
                  <a:lnTo>
                    <a:pt x="9200" y="3883"/>
                  </a:lnTo>
                  <a:lnTo>
                    <a:pt x="9196" y="3967"/>
                  </a:lnTo>
                  <a:lnTo>
                    <a:pt x="9183" y="4054"/>
                  </a:lnTo>
                  <a:lnTo>
                    <a:pt x="9161" y="4140"/>
                  </a:lnTo>
                  <a:lnTo>
                    <a:pt x="9133" y="4221"/>
                  </a:lnTo>
                  <a:lnTo>
                    <a:pt x="9095" y="4299"/>
                  </a:lnTo>
                  <a:lnTo>
                    <a:pt x="9053" y="4371"/>
                  </a:lnTo>
                  <a:cubicBezTo>
                    <a:pt x="9049" y="4377"/>
                    <a:pt x="9045" y="4382"/>
                    <a:pt x="9041" y="4388"/>
                  </a:cubicBezTo>
                  <a:lnTo>
                    <a:pt x="8949" y="4499"/>
                  </a:lnTo>
                  <a:cubicBezTo>
                    <a:pt x="8944" y="4505"/>
                    <a:pt x="8938" y="4511"/>
                    <a:pt x="8932" y="4516"/>
                  </a:cubicBezTo>
                  <a:lnTo>
                    <a:pt x="8821" y="4608"/>
                  </a:lnTo>
                  <a:cubicBezTo>
                    <a:pt x="8815" y="4612"/>
                    <a:pt x="8810" y="4616"/>
                    <a:pt x="8804" y="4620"/>
                  </a:cubicBezTo>
                  <a:lnTo>
                    <a:pt x="8742" y="4657"/>
                  </a:lnTo>
                  <a:lnTo>
                    <a:pt x="8667" y="4694"/>
                  </a:lnTo>
                  <a:lnTo>
                    <a:pt x="8585" y="4725"/>
                  </a:lnTo>
                  <a:lnTo>
                    <a:pt x="8501" y="4747"/>
                  </a:lnTo>
                  <a:lnTo>
                    <a:pt x="8413" y="4761"/>
                  </a:lnTo>
                  <a:lnTo>
                    <a:pt x="8323" y="4767"/>
                  </a:lnTo>
                  <a:lnTo>
                    <a:pt x="883" y="4767"/>
                  </a:lnTo>
                  <a:lnTo>
                    <a:pt x="800" y="4763"/>
                  </a:lnTo>
                  <a:lnTo>
                    <a:pt x="713" y="4750"/>
                  </a:lnTo>
                  <a:lnTo>
                    <a:pt x="626" y="4728"/>
                  </a:lnTo>
                  <a:lnTo>
                    <a:pt x="546" y="4700"/>
                  </a:lnTo>
                  <a:lnTo>
                    <a:pt x="467" y="4662"/>
                  </a:lnTo>
                  <a:lnTo>
                    <a:pt x="395" y="4620"/>
                  </a:lnTo>
                  <a:cubicBezTo>
                    <a:pt x="389" y="4616"/>
                    <a:pt x="384" y="4612"/>
                    <a:pt x="378" y="4608"/>
                  </a:cubicBezTo>
                  <a:lnTo>
                    <a:pt x="267" y="4516"/>
                  </a:lnTo>
                  <a:cubicBezTo>
                    <a:pt x="261" y="4511"/>
                    <a:pt x="255" y="4505"/>
                    <a:pt x="249" y="4498"/>
                  </a:cubicBezTo>
                  <a:lnTo>
                    <a:pt x="158" y="4387"/>
                  </a:lnTo>
                  <a:lnTo>
                    <a:pt x="110" y="4310"/>
                  </a:lnTo>
                  <a:lnTo>
                    <a:pt x="72" y="4233"/>
                  </a:lnTo>
                  <a:lnTo>
                    <a:pt x="42" y="4152"/>
                  </a:lnTo>
                  <a:lnTo>
                    <a:pt x="20" y="4068"/>
                  </a:lnTo>
                  <a:lnTo>
                    <a:pt x="6" y="3980"/>
                  </a:lnTo>
                  <a:lnTo>
                    <a:pt x="0" y="3890"/>
                  </a:lnTo>
                  <a:lnTo>
                    <a:pt x="0" y="883"/>
                  </a:lnTo>
                  <a:close/>
                  <a:moveTo>
                    <a:pt x="267" y="3877"/>
                  </a:moveTo>
                  <a:lnTo>
                    <a:pt x="269" y="3941"/>
                  </a:lnTo>
                  <a:lnTo>
                    <a:pt x="277" y="4000"/>
                  </a:lnTo>
                  <a:lnTo>
                    <a:pt x="293" y="4061"/>
                  </a:lnTo>
                  <a:lnTo>
                    <a:pt x="313" y="4118"/>
                  </a:lnTo>
                  <a:lnTo>
                    <a:pt x="337" y="4171"/>
                  </a:lnTo>
                  <a:lnTo>
                    <a:pt x="365" y="4218"/>
                  </a:lnTo>
                  <a:lnTo>
                    <a:pt x="456" y="4329"/>
                  </a:lnTo>
                  <a:lnTo>
                    <a:pt x="438" y="4311"/>
                  </a:lnTo>
                  <a:lnTo>
                    <a:pt x="549" y="4403"/>
                  </a:lnTo>
                  <a:lnTo>
                    <a:pt x="532" y="4391"/>
                  </a:lnTo>
                  <a:lnTo>
                    <a:pt x="584" y="4422"/>
                  </a:lnTo>
                  <a:lnTo>
                    <a:pt x="637" y="4449"/>
                  </a:lnTo>
                  <a:lnTo>
                    <a:pt x="694" y="4471"/>
                  </a:lnTo>
                  <a:lnTo>
                    <a:pt x="752" y="4487"/>
                  </a:lnTo>
                  <a:lnTo>
                    <a:pt x="813" y="4496"/>
                  </a:lnTo>
                  <a:lnTo>
                    <a:pt x="883" y="4500"/>
                  </a:lnTo>
                  <a:lnTo>
                    <a:pt x="8310" y="4500"/>
                  </a:lnTo>
                  <a:lnTo>
                    <a:pt x="8374" y="4498"/>
                  </a:lnTo>
                  <a:lnTo>
                    <a:pt x="8433" y="4490"/>
                  </a:lnTo>
                  <a:lnTo>
                    <a:pt x="8494" y="4474"/>
                  </a:lnTo>
                  <a:lnTo>
                    <a:pt x="8550" y="4455"/>
                  </a:lnTo>
                  <a:lnTo>
                    <a:pt x="8605" y="4428"/>
                  </a:lnTo>
                  <a:lnTo>
                    <a:pt x="8667" y="4391"/>
                  </a:lnTo>
                  <a:lnTo>
                    <a:pt x="8650" y="4403"/>
                  </a:lnTo>
                  <a:lnTo>
                    <a:pt x="8761" y="4311"/>
                  </a:lnTo>
                  <a:lnTo>
                    <a:pt x="8744" y="4328"/>
                  </a:lnTo>
                  <a:lnTo>
                    <a:pt x="8836" y="4217"/>
                  </a:lnTo>
                  <a:lnTo>
                    <a:pt x="8824" y="4234"/>
                  </a:lnTo>
                  <a:lnTo>
                    <a:pt x="8856" y="4182"/>
                  </a:lnTo>
                  <a:lnTo>
                    <a:pt x="8882" y="4130"/>
                  </a:lnTo>
                  <a:lnTo>
                    <a:pt x="8904" y="4072"/>
                  </a:lnTo>
                  <a:lnTo>
                    <a:pt x="8920" y="4015"/>
                  </a:lnTo>
                  <a:lnTo>
                    <a:pt x="8929" y="3954"/>
                  </a:lnTo>
                  <a:lnTo>
                    <a:pt x="8933" y="3883"/>
                  </a:lnTo>
                  <a:lnTo>
                    <a:pt x="8933" y="890"/>
                  </a:lnTo>
                  <a:lnTo>
                    <a:pt x="8931" y="826"/>
                  </a:lnTo>
                  <a:lnTo>
                    <a:pt x="8923" y="766"/>
                  </a:lnTo>
                  <a:lnTo>
                    <a:pt x="8907" y="706"/>
                  </a:lnTo>
                  <a:lnTo>
                    <a:pt x="8888" y="650"/>
                  </a:lnTo>
                  <a:lnTo>
                    <a:pt x="8861" y="595"/>
                  </a:lnTo>
                  <a:lnTo>
                    <a:pt x="8824" y="533"/>
                  </a:lnTo>
                  <a:lnTo>
                    <a:pt x="8836" y="550"/>
                  </a:lnTo>
                  <a:lnTo>
                    <a:pt x="8744" y="439"/>
                  </a:lnTo>
                  <a:lnTo>
                    <a:pt x="8761" y="456"/>
                  </a:lnTo>
                  <a:lnTo>
                    <a:pt x="8650" y="364"/>
                  </a:lnTo>
                  <a:lnTo>
                    <a:pt x="8667" y="376"/>
                  </a:lnTo>
                  <a:lnTo>
                    <a:pt x="8615" y="344"/>
                  </a:lnTo>
                  <a:lnTo>
                    <a:pt x="8563" y="318"/>
                  </a:lnTo>
                  <a:lnTo>
                    <a:pt x="8505" y="296"/>
                  </a:lnTo>
                  <a:lnTo>
                    <a:pt x="8448" y="280"/>
                  </a:lnTo>
                  <a:lnTo>
                    <a:pt x="8387" y="271"/>
                  </a:lnTo>
                  <a:lnTo>
                    <a:pt x="8316" y="267"/>
                  </a:lnTo>
                  <a:lnTo>
                    <a:pt x="890" y="267"/>
                  </a:lnTo>
                  <a:lnTo>
                    <a:pt x="826" y="269"/>
                  </a:lnTo>
                  <a:lnTo>
                    <a:pt x="766" y="277"/>
                  </a:lnTo>
                  <a:lnTo>
                    <a:pt x="706" y="293"/>
                  </a:lnTo>
                  <a:lnTo>
                    <a:pt x="650" y="312"/>
                  </a:lnTo>
                  <a:lnTo>
                    <a:pt x="594" y="339"/>
                  </a:lnTo>
                  <a:lnTo>
                    <a:pt x="532" y="376"/>
                  </a:lnTo>
                  <a:lnTo>
                    <a:pt x="549" y="364"/>
                  </a:lnTo>
                  <a:lnTo>
                    <a:pt x="438" y="456"/>
                  </a:lnTo>
                  <a:lnTo>
                    <a:pt x="456" y="438"/>
                  </a:lnTo>
                  <a:lnTo>
                    <a:pt x="375" y="534"/>
                  </a:lnTo>
                  <a:lnTo>
                    <a:pt x="344" y="584"/>
                  </a:lnTo>
                  <a:lnTo>
                    <a:pt x="318" y="637"/>
                  </a:lnTo>
                  <a:lnTo>
                    <a:pt x="296" y="694"/>
                  </a:lnTo>
                  <a:lnTo>
                    <a:pt x="280" y="752"/>
                  </a:lnTo>
                  <a:lnTo>
                    <a:pt x="271" y="813"/>
                  </a:lnTo>
                  <a:lnTo>
                    <a:pt x="267" y="883"/>
                  </a:lnTo>
                  <a:lnTo>
                    <a:pt x="267" y="387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Rectangle 42"/>
            <p:cNvSpPr>
              <a:spLocks noChangeArrowheads="1"/>
            </p:cNvSpPr>
            <p:nvPr/>
          </p:nvSpPr>
          <p:spPr bwMode="auto">
            <a:xfrm>
              <a:off x="6578" y="2727"/>
              <a:ext cx="1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【流通】</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7" name="Rectangle 43"/>
            <p:cNvSpPr>
              <a:spLocks noChangeArrowheads="1"/>
            </p:cNvSpPr>
            <p:nvPr/>
          </p:nvSpPr>
          <p:spPr bwMode="auto">
            <a:xfrm>
              <a:off x="6850" y="2718"/>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8" name="Freeform 44"/>
            <p:cNvSpPr>
              <a:spLocks/>
            </p:cNvSpPr>
            <p:nvPr/>
          </p:nvSpPr>
          <p:spPr bwMode="auto">
            <a:xfrm>
              <a:off x="8352" y="4020"/>
              <a:ext cx="596" cy="263"/>
            </a:xfrm>
            <a:custGeom>
              <a:avLst/>
              <a:gdLst>
                <a:gd name="T0" fmla="*/ 0 w 4100"/>
                <a:gd name="T1" fmla="*/ 301 h 1808"/>
                <a:gd name="T2" fmla="*/ 302 w 4100"/>
                <a:gd name="T3" fmla="*/ 0 h 1808"/>
                <a:gd name="T4" fmla="*/ 3799 w 4100"/>
                <a:gd name="T5" fmla="*/ 0 h 1808"/>
                <a:gd name="T6" fmla="*/ 4100 w 4100"/>
                <a:gd name="T7" fmla="*/ 301 h 1808"/>
                <a:gd name="T8" fmla="*/ 4100 w 4100"/>
                <a:gd name="T9" fmla="*/ 1507 h 1808"/>
                <a:gd name="T10" fmla="*/ 3799 w 4100"/>
                <a:gd name="T11" fmla="*/ 1808 h 1808"/>
                <a:gd name="T12" fmla="*/ 302 w 4100"/>
                <a:gd name="T13" fmla="*/ 1808 h 1808"/>
                <a:gd name="T14" fmla="*/ 0 w 4100"/>
                <a:gd name="T15" fmla="*/ 1507 h 1808"/>
                <a:gd name="T16" fmla="*/ 0 w 4100"/>
                <a:gd name="T17" fmla="*/ 301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0" h="1808">
                  <a:moveTo>
                    <a:pt x="0" y="301"/>
                  </a:moveTo>
                  <a:cubicBezTo>
                    <a:pt x="0" y="135"/>
                    <a:pt x="135" y="0"/>
                    <a:pt x="302" y="0"/>
                  </a:cubicBezTo>
                  <a:lnTo>
                    <a:pt x="3799" y="0"/>
                  </a:lnTo>
                  <a:cubicBezTo>
                    <a:pt x="3965" y="0"/>
                    <a:pt x="4100" y="135"/>
                    <a:pt x="4100" y="301"/>
                  </a:cubicBezTo>
                  <a:lnTo>
                    <a:pt x="4100" y="1507"/>
                  </a:lnTo>
                  <a:cubicBezTo>
                    <a:pt x="4100" y="1673"/>
                    <a:pt x="3965" y="1808"/>
                    <a:pt x="3799" y="1808"/>
                  </a:cubicBezTo>
                  <a:lnTo>
                    <a:pt x="302" y="1808"/>
                  </a:lnTo>
                  <a:cubicBezTo>
                    <a:pt x="135" y="1808"/>
                    <a:pt x="0" y="1673"/>
                    <a:pt x="0" y="1507"/>
                  </a:cubicBezTo>
                  <a:lnTo>
                    <a:pt x="0" y="30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45"/>
            <p:cNvSpPr>
              <a:spLocks noEditPoints="1"/>
            </p:cNvSpPr>
            <p:nvPr/>
          </p:nvSpPr>
          <p:spPr bwMode="auto">
            <a:xfrm>
              <a:off x="8347" y="4015"/>
              <a:ext cx="606" cy="273"/>
            </a:xfrm>
            <a:custGeom>
              <a:avLst/>
              <a:gdLst>
                <a:gd name="T0" fmla="*/ 1 w 606"/>
                <a:gd name="T1" fmla="*/ 39 h 273"/>
                <a:gd name="T2" fmla="*/ 6 w 606"/>
                <a:gd name="T3" fmla="*/ 26 h 273"/>
                <a:gd name="T4" fmla="*/ 14 w 606"/>
                <a:gd name="T5" fmla="*/ 15 h 273"/>
                <a:gd name="T6" fmla="*/ 25 w 606"/>
                <a:gd name="T7" fmla="*/ 6 h 273"/>
                <a:gd name="T8" fmla="*/ 38 w 606"/>
                <a:gd name="T9" fmla="*/ 1 h 273"/>
                <a:gd name="T10" fmla="*/ 557 w 606"/>
                <a:gd name="T11" fmla="*/ 0 h 273"/>
                <a:gd name="T12" fmla="*/ 571 w 606"/>
                <a:gd name="T13" fmla="*/ 2 h 273"/>
                <a:gd name="T14" fmla="*/ 584 w 606"/>
                <a:gd name="T15" fmla="*/ 8 h 273"/>
                <a:gd name="T16" fmla="*/ 594 w 606"/>
                <a:gd name="T17" fmla="*/ 18 h 273"/>
                <a:gd name="T18" fmla="*/ 602 w 606"/>
                <a:gd name="T19" fmla="*/ 30 h 273"/>
                <a:gd name="T20" fmla="*/ 605 w 606"/>
                <a:gd name="T21" fmla="*/ 44 h 273"/>
                <a:gd name="T22" fmla="*/ 605 w 606"/>
                <a:gd name="T23" fmla="*/ 229 h 273"/>
                <a:gd name="T24" fmla="*/ 602 w 606"/>
                <a:gd name="T25" fmla="*/ 243 h 273"/>
                <a:gd name="T26" fmla="*/ 594 w 606"/>
                <a:gd name="T27" fmla="*/ 255 h 273"/>
                <a:gd name="T28" fmla="*/ 584 w 606"/>
                <a:gd name="T29" fmla="*/ 264 h 273"/>
                <a:gd name="T30" fmla="*/ 572 w 606"/>
                <a:gd name="T31" fmla="*/ 271 h 273"/>
                <a:gd name="T32" fmla="*/ 557 w 606"/>
                <a:gd name="T33" fmla="*/ 273 h 273"/>
                <a:gd name="T34" fmla="*/ 39 w 606"/>
                <a:gd name="T35" fmla="*/ 272 h 273"/>
                <a:gd name="T36" fmla="*/ 25 w 606"/>
                <a:gd name="T37" fmla="*/ 267 h 273"/>
                <a:gd name="T38" fmla="*/ 14 w 606"/>
                <a:gd name="T39" fmla="*/ 259 h 273"/>
                <a:gd name="T40" fmla="*/ 6 w 606"/>
                <a:gd name="T41" fmla="*/ 248 h 273"/>
                <a:gd name="T42" fmla="*/ 1 w 606"/>
                <a:gd name="T43" fmla="*/ 234 h 273"/>
                <a:gd name="T44" fmla="*/ 0 w 606"/>
                <a:gd name="T45" fmla="*/ 49 h 273"/>
                <a:gd name="T46" fmla="*/ 10 w 606"/>
                <a:gd name="T47" fmla="*/ 232 h 273"/>
                <a:gd name="T48" fmla="*/ 14 w 606"/>
                <a:gd name="T49" fmla="*/ 243 h 273"/>
                <a:gd name="T50" fmla="*/ 21 w 606"/>
                <a:gd name="T51" fmla="*/ 252 h 273"/>
                <a:gd name="T52" fmla="*/ 30 w 606"/>
                <a:gd name="T53" fmla="*/ 258 h 273"/>
                <a:gd name="T54" fmla="*/ 40 w 606"/>
                <a:gd name="T55" fmla="*/ 262 h 273"/>
                <a:gd name="T56" fmla="*/ 557 w 606"/>
                <a:gd name="T57" fmla="*/ 263 h 273"/>
                <a:gd name="T58" fmla="*/ 568 w 606"/>
                <a:gd name="T59" fmla="*/ 261 h 273"/>
                <a:gd name="T60" fmla="*/ 578 w 606"/>
                <a:gd name="T61" fmla="*/ 257 h 273"/>
                <a:gd name="T62" fmla="*/ 587 w 606"/>
                <a:gd name="T63" fmla="*/ 249 h 273"/>
                <a:gd name="T64" fmla="*/ 593 w 606"/>
                <a:gd name="T65" fmla="*/ 240 h 273"/>
                <a:gd name="T66" fmla="*/ 596 w 606"/>
                <a:gd name="T67" fmla="*/ 228 h 273"/>
                <a:gd name="T68" fmla="*/ 596 w 606"/>
                <a:gd name="T69" fmla="*/ 45 h 273"/>
                <a:gd name="T70" fmla="*/ 593 w 606"/>
                <a:gd name="T71" fmla="*/ 34 h 273"/>
                <a:gd name="T72" fmla="*/ 587 w 606"/>
                <a:gd name="T73" fmla="*/ 24 h 273"/>
                <a:gd name="T74" fmla="*/ 579 w 606"/>
                <a:gd name="T75" fmla="*/ 17 h 273"/>
                <a:gd name="T76" fmla="*/ 569 w 606"/>
                <a:gd name="T77" fmla="*/ 12 h 273"/>
                <a:gd name="T78" fmla="*/ 557 w 606"/>
                <a:gd name="T79" fmla="*/ 10 h 273"/>
                <a:gd name="T80" fmla="*/ 41 w 606"/>
                <a:gd name="T81" fmla="*/ 11 h 273"/>
                <a:gd name="T82" fmla="*/ 30 w 606"/>
                <a:gd name="T83" fmla="*/ 14 h 273"/>
                <a:gd name="T84" fmla="*/ 21 w 606"/>
                <a:gd name="T85" fmla="*/ 21 h 273"/>
                <a:gd name="T86" fmla="*/ 14 w 606"/>
                <a:gd name="T87" fmla="*/ 30 h 273"/>
                <a:gd name="T88" fmla="*/ 10 w 606"/>
                <a:gd name="T89" fmla="*/ 41 h 273"/>
                <a:gd name="T90" fmla="*/ 9 w 606"/>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6" h="273">
                  <a:moveTo>
                    <a:pt x="0" y="49"/>
                  </a:moveTo>
                  <a:lnTo>
                    <a:pt x="0" y="44"/>
                  </a:lnTo>
                  <a:lnTo>
                    <a:pt x="1" y="39"/>
                  </a:lnTo>
                  <a:lnTo>
                    <a:pt x="2" y="35"/>
                  </a:lnTo>
                  <a:lnTo>
                    <a:pt x="4" y="30"/>
                  </a:lnTo>
                  <a:lnTo>
                    <a:pt x="6" y="26"/>
                  </a:lnTo>
                  <a:lnTo>
                    <a:pt x="8" y="22"/>
                  </a:lnTo>
                  <a:lnTo>
                    <a:pt x="11" y="18"/>
                  </a:lnTo>
                  <a:lnTo>
                    <a:pt x="14" y="15"/>
                  </a:lnTo>
                  <a:lnTo>
                    <a:pt x="17" y="11"/>
                  </a:lnTo>
                  <a:lnTo>
                    <a:pt x="21" y="9"/>
                  </a:lnTo>
                  <a:lnTo>
                    <a:pt x="25" y="6"/>
                  </a:lnTo>
                  <a:lnTo>
                    <a:pt x="29" y="4"/>
                  </a:lnTo>
                  <a:lnTo>
                    <a:pt x="34" y="2"/>
                  </a:lnTo>
                  <a:lnTo>
                    <a:pt x="38" y="1"/>
                  </a:lnTo>
                  <a:lnTo>
                    <a:pt x="43" y="0"/>
                  </a:lnTo>
                  <a:lnTo>
                    <a:pt x="48" y="0"/>
                  </a:lnTo>
                  <a:lnTo>
                    <a:pt x="557" y="0"/>
                  </a:lnTo>
                  <a:lnTo>
                    <a:pt x="561" y="0"/>
                  </a:lnTo>
                  <a:lnTo>
                    <a:pt x="566" y="1"/>
                  </a:lnTo>
                  <a:lnTo>
                    <a:pt x="571" y="2"/>
                  </a:lnTo>
                  <a:lnTo>
                    <a:pt x="576" y="4"/>
                  </a:lnTo>
                  <a:lnTo>
                    <a:pt x="580" y="6"/>
                  </a:lnTo>
                  <a:lnTo>
                    <a:pt x="584" y="8"/>
                  </a:lnTo>
                  <a:lnTo>
                    <a:pt x="588" y="11"/>
                  </a:lnTo>
                  <a:lnTo>
                    <a:pt x="591" y="14"/>
                  </a:lnTo>
                  <a:lnTo>
                    <a:pt x="594" y="18"/>
                  </a:lnTo>
                  <a:lnTo>
                    <a:pt x="597" y="21"/>
                  </a:lnTo>
                  <a:lnTo>
                    <a:pt x="600" y="25"/>
                  </a:lnTo>
                  <a:lnTo>
                    <a:pt x="602" y="30"/>
                  </a:lnTo>
                  <a:lnTo>
                    <a:pt x="603" y="34"/>
                  </a:lnTo>
                  <a:lnTo>
                    <a:pt x="605" y="39"/>
                  </a:lnTo>
                  <a:lnTo>
                    <a:pt x="605" y="44"/>
                  </a:lnTo>
                  <a:lnTo>
                    <a:pt x="606" y="49"/>
                  </a:lnTo>
                  <a:lnTo>
                    <a:pt x="606" y="224"/>
                  </a:lnTo>
                  <a:lnTo>
                    <a:pt x="605" y="229"/>
                  </a:lnTo>
                  <a:lnTo>
                    <a:pt x="605" y="234"/>
                  </a:lnTo>
                  <a:lnTo>
                    <a:pt x="603" y="238"/>
                  </a:lnTo>
                  <a:lnTo>
                    <a:pt x="602" y="243"/>
                  </a:lnTo>
                  <a:lnTo>
                    <a:pt x="600" y="247"/>
                  </a:lnTo>
                  <a:lnTo>
                    <a:pt x="597" y="251"/>
                  </a:lnTo>
                  <a:lnTo>
                    <a:pt x="594" y="255"/>
                  </a:lnTo>
                  <a:lnTo>
                    <a:pt x="591" y="258"/>
                  </a:lnTo>
                  <a:lnTo>
                    <a:pt x="588" y="262"/>
                  </a:lnTo>
                  <a:lnTo>
                    <a:pt x="584" y="264"/>
                  </a:lnTo>
                  <a:lnTo>
                    <a:pt x="580" y="267"/>
                  </a:lnTo>
                  <a:lnTo>
                    <a:pt x="576" y="269"/>
                  </a:lnTo>
                  <a:lnTo>
                    <a:pt x="572" y="271"/>
                  </a:lnTo>
                  <a:lnTo>
                    <a:pt x="567" y="272"/>
                  </a:lnTo>
                  <a:lnTo>
                    <a:pt x="562" y="273"/>
                  </a:lnTo>
                  <a:lnTo>
                    <a:pt x="557"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5"/>
                  </a:lnTo>
                  <a:lnTo>
                    <a:pt x="0" y="49"/>
                  </a:lnTo>
                  <a:close/>
                  <a:moveTo>
                    <a:pt x="9" y="224"/>
                  </a:moveTo>
                  <a:lnTo>
                    <a:pt x="10" y="228"/>
                  </a:lnTo>
                  <a:lnTo>
                    <a:pt x="10" y="232"/>
                  </a:lnTo>
                  <a:lnTo>
                    <a:pt x="11" y="236"/>
                  </a:lnTo>
                  <a:lnTo>
                    <a:pt x="12" y="239"/>
                  </a:lnTo>
                  <a:lnTo>
                    <a:pt x="14" y="243"/>
                  </a:lnTo>
                  <a:lnTo>
                    <a:pt x="16" y="246"/>
                  </a:lnTo>
                  <a:lnTo>
                    <a:pt x="18" y="249"/>
                  </a:lnTo>
                  <a:lnTo>
                    <a:pt x="21" y="252"/>
                  </a:lnTo>
                  <a:lnTo>
                    <a:pt x="23" y="254"/>
                  </a:lnTo>
                  <a:lnTo>
                    <a:pt x="26" y="256"/>
                  </a:lnTo>
                  <a:lnTo>
                    <a:pt x="30" y="258"/>
                  </a:lnTo>
                  <a:lnTo>
                    <a:pt x="33" y="260"/>
                  </a:lnTo>
                  <a:lnTo>
                    <a:pt x="37" y="261"/>
                  </a:lnTo>
                  <a:lnTo>
                    <a:pt x="40" y="262"/>
                  </a:lnTo>
                  <a:lnTo>
                    <a:pt x="44" y="263"/>
                  </a:lnTo>
                  <a:lnTo>
                    <a:pt x="48" y="263"/>
                  </a:lnTo>
                  <a:lnTo>
                    <a:pt x="557" y="263"/>
                  </a:lnTo>
                  <a:lnTo>
                    <a:pt x="561" y="263"/>
                  </a:lnTo>
                  <a:lnTo>
                    <a:pt x="565" y="262"/>
                  </a:lnTo>
                  <a:lnTo>
                    <a:pt x="568" y="261"/>
                  </a:lnTo>
                  <a:lnTo>
                    <a:pt x="572" y="260"/>
                  </a:lnTo>
                  <a:lnTo>
                    <a:pt x="575" y="259"/>
                  </a:lnTo>
                  <a:lnTo>
                    <a:pt x="578" y="257"/>
                  </a:lnTo>
                  <a:lnTo>
                    <a:pt x="581" y="254"/>
                  </a:lnTo>
                  <a:lnTo>
                    <a:pt x="584" y="252"/>
                  </a:lnTo>
                  <a:lnTo>
                    <a:pt x="587" y="249"/>
                  </a:lnTo>
                  <a:lnTo>
                    <a:pt x="589" y="246"/>
                  </a:lnTo>
                  <a:lnTo>
                    <a:pt x="591" y="243"/>
                  </a:lnTo>
                  <a:lnTo>
                    <a:pt x="593" y="240"/>
                  </a:lnTo>
                  <a:lnTo>
                    <a:pt x="594" y="236"/>
                  </a:lnTo>
                  <a:lnTo>
                    <a:pt x="595" y="232"/>
                  </a:lnTo>
                  <a:lnTo>
                    <a:pt x="596" y="228"/>
                  </a:lnTo>
                  <a:lnTo>
                    <a:pt x="596" y="224"/>
                  </a:lnTo>
                  <a:lnTo>
                    <a:pt x="596" y="49"/>
                  </a:lnTo>
                  <a:lnTo>
                    <a:pt x="596" y="45"/>
                  </a:lnTo>
                  <a:lnTo>
                    <a:pt x="595" y="41"/>
                  </a:lnTo>
                  <a:lnTo>
                    <a:pt x="594" y="37"/>
                  </a:lnTo>
                  <a:lnTo>
                    <a:pt x="593" y="34"/>
                  </a:lnTo>
                  <a:lnTo>
                    <a:pt x="591" y="30"/>
                  </a:lnTo>
                  <a:lnTo>
                    <a:pt x="589" y="27"/>
                  </a:lnTo>
                  <a:lnTo>
                    <a:pt x="587" y="24"/>
                  </a:lnTo>
                  <a:lnTo>
                    <a:pt x="585" y="21"/>
                  </a:lnTo>
                  <a:lnTo>
                    <a:pt x="582" y="19"/>
                  </a:lnTo>
                  <a:lnTo>
                    <a:pt x="579" y="17"/>
                  </a:lnTo>
                  <a:lnTo>
                    <a:pt x="576" y="15"/>
                  </a:lnTo>
                  <a:lnTo>
                    <a:pt x="572" y="13"/>
                  </a:lnTo>
                  <a:lnTo>
                    <a:pt x="569" y="12"/>
                  </a:lnTo>
                  <a:lnTo>
                    <a:pt x="565" y="11"/>
                  </a:lnTo>
                  <a:lnTo>
                    <a:pt x="561" y="10"/>
                  </a:lnTo>
                  <a:lnTo>
                    <a:pt x="557"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Rectangle 46"/>
            <p:cNvSpPr>
              <a:spLocks noChangeArrowheads="1"/>
            </p:cNvSpPr>
            <p:nvPr/>
          </p:nvSpPr>
          <p:spPr bwMode="auto">
            <a:xfrm>
              <a:off x="8397" y="4084"/>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燃料化</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1" name="Rectangle 47"/>
            <p:cNvSpPr>
              <a:spLocks noChangeArrowheads="1"/>
            </p:cNvSpPr>
            <p:nvPr/>
          </p:nvSpPr>
          <p:spPr bwMode="auto">
            <a:xfrm>
              <a:off x="8571" y="4077"/>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2" name="Rectangle 48"/>
            <p:cNvSpPr>
              <a:spLocks noChangeArrowheads="1"/>
            </p:cNvSpPr>
            <p:nvPr/>
          </p:nvSpPr>
          <p:spPr bwMode="auto">
            <a:xfrm>
              <a:off x="8397" y="4161"/>
              <a:ext cx="3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サーマルリサイクル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3" name="Rectangle 49"/>
            <p:cNvSpPr>
              <a:spLocks noChangeArrowheads="1"/>
            </p:cNvSpPr>
            <p:nvPr/>
          </p:nvSpPr>
          <p:spPr bwMode="auto">
            <a:xfrm>
              <a:off x="8920" y="4154"/>
              <a:ext cx="4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4" name="Freeform 50"/>
            <p:cNvSpPr>
              <a:spLocks/>
            </p:cNvSpPr>
            <p:nvPr/>
          </p:nvSpPr>
          <p:spPr bwMode="auto">
            <a:xfrm>
              <a:off x="7039" y="3511"/>
              <a:ext cx="461" cy="186"/>
            </a:xfrm>
            <a:custGeom>
              <a:avLst/>
              <a:gdLst>
                <a:gd name="T0" fmla="*/ 0 w 6353"/>
                <a:gd name="T1" fmla="*/ 428 h 2567"/>
                <a:gd name="T2" fmla="*/ 428 w 6353"/>
                <a:gd name="T3" fmla="*/ 0 h 2567"/>
                <a:gd name="T4" fmla="*/ 5925 w 6353"/>
                <a:gd name="T5" fmla="*/ 0 h 2567"/>
                <a:gd name="T6" fmla="*/ 6353 w 6353"/>
                <a:gd name="T7" fmla="*/ 428 h 2567"/>
                <a:gd name="T8" fmla="*/ 6353 w 6353"/>
                <a:gd name="T9" fmla="*/ 2139 h 2567"/>
                <a:gd name="T10" fmla="*/ 5925 w 6353"/>
                <a:gd name="T11" fmla="*/ 2567 h 2567"/>
                <a:gd name="T12" fmla="*/ 428 w 6353"/>
                <a:gd name="T13" fmla="*/ 2567 h 2567"/>
                <a:gd name="T14" fmla="*/ 0 w 6353"/>
                <a:gd name="T15" fmla="*/ 2139 h 2567"/>
                <a:gd name="T16" fmla="*/ 0 w 6353"/>
                <a:gd name="T17" fmla="*/ 428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3" h="2567">
                  <a:moveTo>
                    <a:pt x="0" y="428"/>
                  </a:moveTo>
                  <a:cubicBezTo>
                    <a:pt x="0" y="192"/>
                    <a:pt x="192" y="0"/>
                    <a:pt x="428" y="0"/>
                  </a:cubicBezTo>
                  <a:lnTo>
                    <a:pt x="5925" y="0"/>
                  </a:lnTo>
                  <a:cubicBezTo>
                    <a:pt x="6161" y="0"/>
                    <a:pt x="6353" y="192"/>
                    <a:pt x="6353" y="428"/>
                  </a:cubicBezTo>
                  <a:lnTo>
                    <a:pt x="6353" y="2139"/>
                  </a:lnTo>
                  <a:cubicBezTo>
                    <a:pt x="6353" y="2375"/>
                    <a:pt x="6161" y="2567"/>
                    <a:pt x="5925" y="2567"/>
                  </a:cubicBezTo>
                  <a:lnTo>
                    <a:pt x="428" y="2567"/>
                  </a:lnTo>
                  <a:cubicBezTo>
                    <a:pt x="192" y="2567"/>
                    <a:pt x="0" y="2375"/>
                    <a:pt x="0" y="2139"/>
                  </a:cubicBezTo>
                  <a:lnTo>
                    <a:pt x="0" y="42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51"/>
            <p:cNvSpPr>
              <a:spLocks noEditPoints="1"/>
            </p:cNvSpPr>
            <p:nvPr/>
          </p:nvSpPr>
          <p:spPr bwMode="auto">
            <a:xfrm>
              <a:off x="7034" y="3506"/>
              <a:ext cx="471" cy="196"/>
            </a:xfrm>
            <a:custGeom>
              <a:avLst/>
              <a:gdLst>
                <a:gd name="T0" fmla="*/ 1 w 471"/>
                <a:gd name="T1" fmla="*/ 29 h 196"/>
                <a:gd name="T2" fmla="*/ 4 w 471"/>
                <a:gd name="T3" fmla="*/ 19 h 196"/>
                <a:gd name="T4" fmla="*/ 10 w 471"/>
                <a:gd name="T5" fmla="*/ 11 h 196"/>
                <a:gd name="T6" fmla="*/ 18 w 471"/>
                <a:gd name="T7" fmla="*/ 4 h 196"/>
                <a:gd name="T8" fmla="*/ 28 w 471"/>
                <a:gd name="T9" fmla="*/ 1 h 196"/>
                <a:gd name="T10" fmla="*/ 435 w 471"/>
                <a:gd name="T11" fmla="*/ 0 h 196"/>
                <a:gd name="T12" fmla="*/ 446 w 471"/>
                <a:gd name="T13" fmla="*/ 1 h 196"/>
                <a:gd name="T14" fmla="*/ 455 w 471"/>
                <a:gd name="T15" fmla="*/ 6 h 196"/>
                <a:gd name="T16" fmla="*/ 463 w 471"/>
                <a:gd name="T17" fmla="*/ 13 h 196"/>
                <a:gd name="T18" fmla="*/ 468 w 471"/>
                <a:gd name="T19" fmla="*/ 21 h 196"/>
                <a:gd name="T20" fmla="*/ 471 w 471"/>
                <a:gd name="T21" fmla="*/ 32 h 196"/>
                <a:gd name="T22" fmla="*/ 471 w 471"/>
                <a:gd name="T23" fmla="*/ 164 h 196"/>
                <a:gd name="T24" fmla="*/ 469 w 471"/>
                <a:gd name="T25" fmla="*/ 174 h 196"/>
                <a:gd name="T26" fmla="*/ 463 w 471"/>
                <a:gd name="T27" fmla="*/ 183 h 196"/>
                <a:gd name="T28" fmla="*/ 456 w 471"/>
                <a:gd name="T29" fmla="*/ 190 h 196"/>
                <a:gd name="T30" fmla="*/ 446 w 471"/>
                <a:gd name="T31" fmla="*/ 195 h 196"/>
                <a:gd name="T32" fmla="*/ 436 w 471"/>
                <a:gd name="T33" fmla="*/ 196 h 196"/>
                <a:gd name="T34" fmla="*/ 29 w 471"/>
                <a:gd name="T35" fmla="*/ 196 h 196"/>
                <a:gd name="T36" fmla="*/ 19 w 471"/>
                <a:gd name="T37" fmla="*/ 192 h 196"/>
                <a:gd name="T38" fmla="*/ 11 w 471"/>
                <a:gd name="T39" fmla="*/ 186 h 196"/>
                <a:gd name="T40" fmla="*/ 4 w 471"/>
                <a:gd name="T41" fmla="*/ 178 h 196"/>
                <a:gd name="T42" fmla="*/ 1 w 471"/>
                <a:gd name="T43" fmla="*/ 168 h 196"/>
                <a:gd name="T44" fmla="*/ 0 w 471"/>
                <a:gd name="T45" fmla="*/ 36 h 196"/>
                <a:gd name="T46" fmla="*/ 10 w 471"/>
                <a:gd name="T47" fmla="*/ 165 h 196"/>
                <a:gd name="T48" fmla="*/ 13 w 471"/>
                <a:gd name="T49" fmla="*/ 173 h 196"/>
                <a:gd name="T50" fmla="*/ 17 w 471"/>
                <a:gd name="T51" fmla="*/ 179 h 196"/>
                <a:gd name="T52" fmla="*/ 23 w 471"/>
                <a:gd name="T53" fmla="*/ 183 h 196"/>
                <a:gd name="T54" fmla="*/ 30 w 471"/>
                <a:gd name="T55" fmla="*/ 186 h 196"/>
                <a:gd name="T56" fmla="*/ 435 w 471"/>
                <a:gd name="T57" fmla="*/ 186 h 196"/>
                <a:gd name="T58" fmla="*/ 443 w 471"/>
                <a:gd name="T59" fmla="*/ 185 h 196"/>
                <a:gd name="T60" fmla="*/ 450 w 471"/>
                <a:gd name="T61" fmla="*/ 182 h 196"/>
                <a:gd name="T62" fmla="*/ 455 w 471"/>
                <a:gd name="T63" fmla="*/ 177 h 196"/>
                <a:gd name="T64" fmla="*/ 459 w 471"/>
                <a:gd name="T65" fmla="*/ 171 h 196"/>
                <a:gd name="T66" fmla="*/ 461 w 471"/>
                <a:gd name="T67" fmla="*/ 163 h 196"/>
                <a:gd name="T68" fmla="*/ 461 w 471"/>
                <a:gd name="T69" fmla="*/ 33 h 196"/>
                <a:gd name="T70" fmla="*/ 460 w 471"/>
                <a:gd name="T71" fmla="*/ 26 h 196"/>
                <a:gd name="T72" fmla="*/ 456 w 471"/>
                <a:gd name="T73" fmla="*/ 19 h 196"/>
                <a:gd name="T74" fmla="*/ 450 w 471"/>
                <a:gd name="T75" fmla="*/ 14 h 196"/>
                <a:gd name="T76" fmla="*/ 443 w 471"/>
                <a:gd name="T77" fmla="*/ 11 h 196"/>
                <a:gd name="T78" fmla="*/ 435 w 471"/>
                <a:gd name="T79" fmla="*/ 9 h 196"/>
                <a:gd name="T80" fmla="*/ 31 w 471"/>
                <a:gd name="T81" fmla="*/ 10 h 196"/>
                <a:gd name="T82" fmla="*/ 24 w 471"/>
                <a:gd name="T83" fmla="*/ 13 h 196"/>
                <a:gd name="T84" fmla="*/ 17 w 471"/>
                <a:gd name="T85" fmla="*/ 17 h 196"/>
                <a:gd name="T86" fmla="*/ 13 w 471"/>
                <a:gd name="T87" fmla="*/ 23 h 196"/>
                <a:gd name="T88" fmla="*/ 10 w 471"/>
                <a:gd name="T89" fmla="*/ 30 h 196"/>
                <a:gd name="T90" fmla="*/ 10 w 471"/>
                <a:gd name="T91"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1" h="196">
                  <a:moveTo>
                    <a:pt x="0" y="36"/>
                  </a:moveTo>
                  <a:lnTo>
                    <a:pt x="0" y="32"/>
                  </a:lnTo>
                  <a:lnTo>
                    <a:pt x="1" y="29"/>
                  </a:lnTo>
                  <a:lnTo>
                    <a:pt x="1" y="25"/>
                  </a:lnTo>
                  <a:lnTo>
                    <a:pt x="3" y="22"/>
                  </a:lnTo>
                  <a:lnTo>
                    <a:pt x="4" y="19"/>
                  </a:lnTo>
                  <a:lnTo>
                    <a:pt x="6" y="16"/>
                  </a:lnTo>
                  <a:lnTo>
                    <a:pt x="8" y="13"/>
                  </a:lnTo>
                  <a:lnTo>
                    <a:pt x="10" y="11"/>
                  </a:lnTo>
                  <a:lnTo>
                    <a:pt x="13" y="8"/>
                  </a:lnTo>
                  <a:lnTo>
                    <a:pt x="16" y="6"/>
                  </a:lnTo>
                  <a:lnTo>
                    <a:pt x="18" y="4"/>
                  </a:lnTo>
                  <a:lnTo>
                    <a:pt x="22" y="3"/>
                  </a:lnTo>
                  <a:lnTo>
                    <a:pt x="25" y="1"/>
                  </a:lnTo>
                  <a:lnTo>
                    <a:pt x="28" y="1"/>
                  </a:lnTo>
                  <a:lnTo>
                    <a:pt x="32" y="0"/>
                  </a:lnTo>
                  <a:lnTo>
                    <a:pt x="36" y="0"/>
                  </a:lnTo>
                  <a:lnTo>
                    <a:pt x="435" y="0"/>
                  </a:lnTo>
                  <a:lnTo>
                    <a:pt x="439" y="0"/>
                  </a:lnTo>
                  <a:lnTo>
                    <a:pt x="442" y="0"/>
                  </a:lnTo>
                  <a:lnTo>
                    <a:pt x="446" y="1"/>
                  </a:lnTo>
                  <a:lnTo>
                    <a:pt x="449" y="3"/>
                  </a:lnTo>
                  <a:lnTo>
                    <a:pt x="452" y="4"/>
                  </a:lnTo>
                  <a:lnTo>
                    <a:pt x="455" y="6"/>
                  </a:lnTo>
                  <a:lnTo>
                    <a:pt x="458" y="8"/>
                  </a:lnTo>
                  <a:lnTo>
                    <a:pt x="461" y="10"/>
                  </a:lnTo>
                  <a:lnTo>
                    <a:pt x="463" y="13"/>
                  </a:lnTo>
                  <a:lnTo>
                    <a:pt x="465" y="15"/>
                  </a:lnTo>
                  <a:lnTo>
                    <a:pt x="467" y="18"/>
                  </a:lnTo>
                  <a:lnTo>
                    <a:pt x="468" y="21"/>
                  </a:lnTo>
                  <a:lnTo>
                    <a:pt x="470" y="25"/>
                  </a:lnTo>
                  <a:lnTo>
                    <a:pt x="470" y="28"/>
                  </a:lnTo>
                  <a:lnTo>
                    <a:pt x="471" y="32"/>
                  </a:lnTo>
                  <a:lnTo>
                    <a:pt x="471" y="36"/>
                  </a:lnTo>
                  <a:lnTo>
                    <a:pt x="471" y="160"/>
                  </a:lnTo>
                  <a:lnTo>
                    <a:pt x="471" y="164"/>
                  </a:lnTo>
                  <a:lnTo>
                    <a:pt x="471" y="167"/>
                  </a:lnTo>
                  <a:lnTo>
                    <a:pt x="470" y="171"/>
                  </a:lnTo>
                  <a:lnTo>
                    <a:pt x="469" y="174"/>
                  </a:lnTo>
                  <a:lnTo>
                    <a:pt x="467" y="177"/>
                  </a:lnTo>
                  <a:lnTo>
                    <a:pt x="465" y="180"/>
                  </a:lnTo>
                  <a:lnTo>
                    <a:pt x="463" y="183"/>
                  </a:lnTo>
                  <a:lnTo>
                    <a:pt x="461" y="186"/>
                  </a:lnTo>
                  <a:lnTo>
                    <a:pt x="458" y="188"/>
                  </a:lnTo>
                  <a:lnTo>
                    <a:pt x="456" y="190"/>
                  </a:lnTo>
                  <a:lnTo>
                    <a:pt x="453" y="192"/>
                  </a:lnTo>
                  <a:lnTo>
                    <a:pt x="450" y="193"/>
                  </a:lnTo>
                  <a:lnTo>
                    <a:pt x="446" y="195"/>
                  </a:lnTo>
                  <a:lnTo>
                    <a:pt x="443" y="195"/>
                  </a:lnTo>
                  <a:lnTo>
                    <a:pt x="439" y="196"/>
                  </a:lnTo>
                  <a:lnTo>
                    <a:pt x="436" y="196"/>
                  </a:lnTo>
                  <a:lnTo>
                    <a:pt x="36" y="196"/>
                  </a:lnTo>
                  <a:lnTo>
                    <a:pt x="32" y="196"/>
                  </a:lnTo>
                  <a:lnTo>
                    <a:pt x="29" y="196"/>
                  </a:lnTo>
                  <a:lnTo>
                    <a:pt x="25" y="195"/>
                  </a:lnTo>
                  <a:lnTo>
                    <a:pt x="22" y="193"/>
                  </a:lnTo>
                  <a:lnTo>
                    <a:pt x="19" y="192"/>
                  </a:lnTo>
                  <a:lnTo>
                    <a:pt x="16" y="190"/>
                  </a:lnTo>
                  <a:lnTo>
                    <a:pt x="13" y="188"/>
                  </a:lnTo>
                  <a:lnTo>
                    <a:pt x="11" y="186"/>
                  </a:lnTo>
                  <a:lnTo>
                    <a:pt x="8" y="183"/>
                  </a:lnTo>
                  <a:lnTo>
                    <a:pt x="6" y="181"/>
                  </a:lnTo>
                  <a:lnTo>
                    <a:pt x="4" y="178"/>
                  </a:lnTo>
                  <a:lnTo>
                    <a:pt x="3" y="174"/>
                  </a:lnTo>
                  <a:lnTo>
                    <a:pt x="2" y="171"/>
                  </a:lnTo>
                  <a:lnTo>
                    <a:pt x="1" y="168"/>
                  </a:lnTo>
                  <a:lnTo>
                    <a:pt x="0" y="164"/>
                  </a:lnTo>
                  <a:lnTo>
                    <a:pt x="0" y="161"/>
                  </a:lnTo>
                  <a:lnTo>
                    <a:pt x="0" y="36"/>
                  </a:lnTo>
                  <a:close/>
                  <a:moveTo>
                    <a:pt x="10" y="160"/>
                  </a:moveTo>
                  <a:lnTo>
                    <a:pt x="10" y="163"/>
                  </a:lnTo>
                  <a:lnTo>
                    <a:pt x="10" y="165"/>
                  </a:lnTo>
                  <a:lnTo>
                    <a:pt x="11" y="168"/>
                  </a:lnTo>
                  <a:lnTo>
                    <a:pt x="11" y="170"/>
                  </a:lnTo>
                  <a:lnTo>
                    <a:pt x="13" y="173"/>
                  </a:lnTo>
                  <a:lnTo>
                    <a:pt x="14" y="175"/>
                  </a:lnTo>
                  <a:lnTo>
                    <a:pt x="15" y="177"/>
                  </a:lnTo>
                  <a:lnTo>
                    <a:pt x="17" y="179"/>
                  </a:lnTo>
                  <a:lnTo>
                    <a:pt x="19" y="180"/>
                  </a:lnTo>
                  <a:lnTo>
                    <a:pt x="21" y="182"/>
                  </a:lnTo>
                  <a:lnTo>
                    <a:pt x="23" y="183"/>
                  </a:lnTo>
                  <a:lnTo>
                    <a:pt x="25" y="184"/>
                  </a:lnTo>
                  <a:lnTo>
                    <a:pt x="28" y="185"/>
                  </a:lnTo>
                  <a:lnTo>
                    <a:pt x="30" y="186"/>
                  </a:lnTo>
                  <a:lnTo>
                    <a:pt x="33" y="186"/>
                  </a:lnTo>
                  <a:lnTo>
                    <a:pt x="36" y="186"/>
                  </a:lnTo>
                  <a:lnTo>
                    <a:pt x="435" y="186"/>
                  </a:lnTo>
                  <a:lnTo>
                    <a:pt x="438" y="186"/>
                  </a:lnTo>
                  <a:lnTo>
                    <a:pt x="440" y="186"/>
                  </a:lnTo>
                  <a:lnTo>
                    <a:pt x="443" y="185"/>
                  </a:lnTo>
                  <a:lnTo>
                    <a:pt x="445" y="185"/>
                  </a:lnTo>
                  <a:lnTo>
                    <a:pt x="448" y="183"/>
                  </a:lnTo>
                  <a:lnTo>
                    <a:pt x="450" y="182"/>
                  </a:lnTo>
                  <a:lnTo>
                    <a:pt x="452" y="181"/>
                  </a:lnTo>
                  <a:lnTo>
                    <a:pt x="454" y="179"/>
                  </a:lnTo>
                  <a:lnTo>
                    <a:pt x="455" y="177"/>
                  </a:lnTo>
                  <a:lnTo>
                    <a:pt x="457" y="175"/>
                  </a:lnTo>
                  <a:lnTo>
                    <a:pt x="458" y="173"/>
                  </a:lnTo>
                  <a:lnTo>
                    <a:pt x="459" y="171"/>
                  </a:lnTo>
                  <a:lnTo>
                    <a:pt x="460" y="168"/>
                  </a:lnTo>
                  <a:lnTo>
                    <a:pt x="461" y="166"/>
                  </a:lnTo>
                  <a:lnTo>
                    <a:pt x="461" y="163"/>
                  </a:lnTo>
                  <a:lnTo>
                    <a:pt x="462" y="160"/>
                  </a:lnTo>
                  <a:lnTo>
                    <a:pt x="462" y="36"/>
                  </a:lnTo>
                  <a:lnTo>
                    <a:pt x="461" y="33"/>
                  </a:lnTo>
                  <a:lnTo>
                    <a:pt x="461" y="31"/>
                  </a:lnTo>
                  <a:lnTo>
                    <a:pt x="460" y="28"/>
                  </a:lnTo>
                  <a:lnTo>
                    <a:pt x="460" y="26"/>
                  </a:lnTo>
                  <a:lnTo>
                    <a:pt x="458" y="23"/>
                  </a:lnTo>
                  <a:lnTo>
                    <a:pt x="457" y="21"/>
                  </a:lnTo>
                  <a:lnTo>
                    <a:pt x="456" y="19"/>
                  </a:lnTo>
                  <a:lnTo>
                    <a:pt x="454" y="17"/>
                  </a:lnTo>
                  <a:lnTo>
                    <a:pt x="452" y="16"/>
                  </a:lnTo>
                  <a:lnTo>
                    <a:pt x="450" y="14"/>
                  </a:lnTo>
                  <a:lnTo>
                    <a:pt x="448" y="13"/>
                  </a:lnTo>
                  <a:lnTo>
                    <a:pt x="446" y="12"/>
                  </a:lnTo>
                  <a:lnTo>
                    <a:pt x="443" y="11"/>
                  </a:lnTo>
                  <a:lnTo>
                    <a:pt x="441" y="10"/>
                  </a:lnTo>
                  <a:lnTo>
                    <a:pt x="438" y="10"/>
                  </a:lnTo>
                  <a:lnTo>
                    <a:pt x="435" y="9"/>
                  </a:lnTo>
                  <a:lnTo>
                    <a:pt x="36" y="9"/>
                  </a:lnTo>
                  <a:lnTo>
                    <a:pt x="33" y="10"/>
                  </a:lnTo>
                  <a:lnTo>
                    <a:pt x="31" y="10"/>
                  </a:lnTo>
                  <a:lnTo>
                    <a:pt x="28" y="11"/>
                  </a:lnTo>
                  <a:lnTo>
                    <a:pt x="26" y="11"/>
                  </a:lnTo>
                  <a:lnTo>
                    <a:pt x="24" y="13"/>
                  </a:lnTo>
                  <a:lnTo>
                    <a:pt x="21" y="14"/>
                  </a:lnTo>
                  <a:lnTo>
                    <a:pt x="19" y="15"/>
                  </a:lnTo>
                  <a:lnTo>
                    <a:pt x="17" y="17"/>
                  </a:lnTo>
                  <a:lnTo>
                    <a:pt x="16" y="19"/>
                  </a:lnTo>
                  <a:lnTo>
                    <a:pt x="14" y="21"/>
                  </a:lnTo>
                  <a:lnTo>
                    <a:pt x="13" y="23"/>
                  </a:lnTo>
                  <a:lnTo>
                    <a:pt x="12" y="25"/>
                  </a:lnTo>
                  <a:lnTo>
                    <a:pt x="11" y="28"/>
                  </a:lnTo>
                  <a:lnTo>
                    <a:pt x="10" y="30"/>
                  </a:lnTo>
                  <a:lnTo>
                    <a:pt x="10" y="33"/>
                  </a:lnTo>
                  <a:lnTo>
                    <a:pt x="10" y="36"/>
                  </a:lnTo>
                  <a:lnTo>
                    <a:pt x="10" y="16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Rectangle 52"/>
            <p:cNvSpPr>
              <a:spLocks noChangeArrowheads="1"/>
            </p:cNvSpPr>
            <p:nvPr/>
          </p:nvSpPr>
          <p:spPr bwMode="auto">
            <a:xfrm>
              <a:off x="7095" y="357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端材・副産物</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7" name="Rectangle 53"/>
            <p:cNvSpPr>
              <a:spLocks noChangeArrowheads="1"/>
            </p:cNvSpPr>
            <p:nvPr/>
          </p:nvSpPr>
          <p:spPr bwMode="auto">
            <a:xfrm>
              <a:off x="7444" y="356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8" name="Freeform 54"/>
            <p:cNvSpPr>
              <a:spLocks/>
            </p:cNvSpPr>
            <p:nvPr/>
          </p:nvSpPr>
          <p:spPr bwMode="auto">
            <a:xfrm>
              <a:off x="6391" y="3295"/>
              <a:ext cx="225" cy="212"/>
            </a:xfrm>
            <a:custGeom>
              <a:avLst/>
              <a:gdLst>
                <a:gd name="T0" fmla="*/ 0 w 3096"/>
                <a:gd name="T1" fmla="*/ 47 h 2915"/>
                <a:gd name="T2" fmla="*/ 3096 w 3096"/>
                <a:gd name="T3" fmla="*/ 2461 h 2915"/>
                <a:gd name="T4" fmla="*/ 1911 w 3096"/>
                <a:gd name="T5" fmla="*/ 2915 h 2915"/>
                <a:gd name="T6" fmla="*/ 371 w 3096"/>
                <a:gd name="T7" fmla="*/ 1319 h 2915"/>
                <a:gd name="T8" fmla="*/ 0 w 3096"/>
                <a:gd name="T9" fmla="*/ 47 h 2915"/>
              </a:gdLst>
              <a:ahLst/>
              <a:cxnLst>
                <a:cxn ang="0">
                  <a:pos x="T0" y="T1"/>
                </a:cxn>
                <a:cxn ang="0">
                  <a:pos x="T2" y="T3"/>
                </a:cxn>
                <a:cxn ang="0">
                  <a:pos x="T4" y="T5"/>
                </a:cxn>
                <a:cxn ang="0">
                  <a:pos x="T6" y="T7"/>
                </a:cxn>
                <a:cxn ang="0">
                  <a:pos x="T8" y="T9"/>
                </a:cxn>
              </a:cxnLst>
              <a:rect l="0" t="0" r="r" b="b"/>
              <a:pathLst>
                <a:path w="3096" h="2915">
                  <a:moveTo>
                    <a:pt x="0" y="47"/>
                  </a:moveTo>
                  <a:cubicBezTo>
                    <a:pt x="1130" y="0"/>
                    <a:pt x="2414" y="1001"/>
                    <a:pt x="3096" y="2461"/>
                  </a:cubicBezTo>
                  <a:lnTo>
                    <a:pt x="1911" y="2915"/>
                  </a:lnTo>
                  <a:cubicBezTo>
                    <a:pt x="1503" y="2102"/>
                    <a:pt x="891" y="1468"/>
                    <a:pt x="371" y="1319"/>
                  </a:cubicBezTo>
                  <a:lnTo>
                    <a:pt x="0" y="47"/>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55"/>
            <p:cNvSpPr>
              <a:spLocks/>
            </p:cNvSpPr>
            <p:nvPr/>
          </p:nvSpPr>
          <p:spPr bwMode="auto">
            <a:xfrm>
              <a:off x="5823" y="3147"/>
              <a:ext cx="453" cy="375"/>
            </a:xfrm>
            <a:custGeom>
              <a:avLst/>
              <a:gdLst>
                <a:gd name="T0" fmla="*/ 0 w 6241"/>
                <a:gd name="T1" fmla="*/ 858 h 5150"/>
                <a:gd name="T2" fmla="*/ 858 w 6241"/>
                <a:gd name="T3" fmla="*/ 0 h 5150"/>
                <a:gd name="T4" fmla="*/ 5383 w 6241"/>
                <a:gd name="T5" fmla="*/ 0 h 5150"/>
                <a:gd name="T6" fmla="*/ 6241 w 6241"/>
                <a:gd name="T7" fmla="*/ 858 h 5150"/>
                <a:gd name="T8" fmla="*/ 6241 w 6241"/>
                <a:gd name="T9" fmla="*/ 4292 h 5150"/>
                <a:gd name="T10" fmla="*/ 5383 w 6241"/>
                <a:gd name="T11" fmla="*/ 5150 h 5150"/>
                <a:gd name="T12" fmla="*/ 858 w 6241"/>
                <a:gd name="T13" fmla="*/ 5150 h 5150"/>
                <a:gd name="T14" fmla="*/ 0 w 6241"/>
                <a:gd name="T15" fmla="*/ 4292 h 5150"/>
                <a:gd name="T16" fmla="*/ 0 w 6241"/>
                <a:gd name="T17" fmla="*/ 858 h 5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1" h="5150">
                  <a:moveTo>
                    <a:pt x="0" y="858"/>
                  </a:moveTo>
                  <a:cubicBezTo>
                    <a:pt x="0" y="384"/>
                    <a:pt x="384" y="0"/>
                    <a:pt x="858" y="0"/>
                  </a:cubicBezTo>
                  <a:lnTo>
                    <a:pt x="5383" y="0"/>
                  </a:lnTo>
                  <a:cubicBezTo>
                    <a:pt x="5857" y="0"/>
                    <a:pt x="6241" y="384"/>
                    <a:pt x="6241" y="858"/>
                  </a:cubicBezTo>
                  <a:lnTo>
                    <a:pt x="6241" y="4292"/>
                  </a:lnTo>
                  <a:cubicBezTo>
                    <a:pt x="6241" y="4766"/>
                    <a:pt x="5857" y="5150"/>
                    <a:pt x="5383" y="5150"/>
                  </a:cubicBezTo>
                  <a:lnTo>
                    <a:pt x="858" y="5150"/>
                  </a:lnTo>
                  <a:cubicBezTo>
                    <a:pt x="384" y="5150"/>
                    <a:pt x="0" y="4766"/>
                    <a:pt x="0" y="4292"/>
                  </a:cubicBezTo>
                  <a:lnTo>
                    <a:pt x="0" y="85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56"/>
            <p:cNvSpPr>
              <a:spLocks noEditPoints="1"/>
            </p:cNvSpPr>
            <p:nvPr/>
          </p:nvSpPr>
          <p:spPr bwMode="auto">
            <a:xfrm>
              <a:off x="5818" y="3142"/>
              <a:ext cx="463" cy="384"/>
            </a:xfrm>
            <a:custGeom>
              <a:avLst/>
              <a:gdLst>
                <a:gd name="T0" fmla="*/ 1 w 463"/>
                <a:gd name="T1" fmla="*/ 54 h 384"/>
                <a:gd name="T2" fmla="*/ 8 w 463"/>
                <a:gd name="T3" fmla="*/ 35 h 384"/>
                <a:gd name="T4" fmla="*/ 19 w 463"/>
                <a:gd name="T5" fmla="*/ 20 h 384"/>
                <a:gd name="T6" fmla="*/ 35 w 463"/>
                <a:gd name="T7" fmla="*/ 8 h 384"/>
                <a:gd name="T8" fmla="*/ 53 w 463"/>
                <a:gd name="T9" fmla="*/ 1 h 384"/>
                <a:gd name="T10" fmla="*/ 396 w 463"/>
                <a:gd name="T11" fmla="*/ 0 h 384"/>
                <a:gd name="T12" fmla="*/ 416 w 463"/>
                <a:gd name="T13" fmla="*/ 3 h 384"/>
                <a:gd name="T14" fmla="*/ 433 w 463"/>
                <a:gd name="T15" fmla="*/ 11 h 384"/>
                <a:gd name="T16" fmla="*/ 448 w 463"/>
                <a:gd name="T17" fmla="*/ 24 h 384"/>
                <a:gd name="T18" fmla="*/ 458 w 463"/>
                <a:gd name="T19" fmla="*/ 41 h 384"/>
                <a:gd name="T20" fmla="*/ 463 w 463"/>
                <a:gd name="T21" fmla="*/ 60 h 384"/>
                <a:gd name="T22" fmla="*/ 463 w 463"/>
                <a:gd name="T23" fmla="*/ 324 h 384"/>
                <a:gd name="T24" fmla="*/ 458 w 463"/>
                <a:gd name="T25" fmla="*/ 343 h 384"/>
                <a:gd name="T26" fmla="*/ 448 w 463"/>
                <a:gd name="T27" fmla="*/ 360 h 384"/>
                <a:gd name="T28" fmla="*/ 434 w 463"/>
                <a:gd name="T29" fmla="*/ 373 h 384"/>
                <a:gd name="T30" fmla="*/ 416 w 463"/>
                <a:gd name="T31" fmla="*/ 381 h 384"/>
                <a:gd name="T32" fmla="*/ 396 w 463"/>
                <a:gd name="T33" fmla="*/ 384 h 384"/>
                <a:gd name="T34" fmla="*/ 54 w 463"/>
                <a:gd name="T35" fmla="*/ 383 h 384"/>
                <a:gd name="T36" fmla="*/ 35 w 463"/>
                <a:gd name="T37" fmla="*/ 376 h 384"/>
                <a:gd name="T38" fmla="*/ 20 w 463"/>
                <a:gd name="T39" fmla="*/ 365 h 384"/>
                <a:gd name="T40" fmla="*/ 8 w 463"/>
                <a:gd name="T41" fmla="*/ 349 h 384"/>
                <a:gd name="T42" fmla="*/ 1 w 463"/>
                <a:gd name="T43" fmla="*/ 331 h 384"/>
                <a:gd name="T44" fmla="*/ 0 w 463"/>
                <a:gd name="T45" fmla="*/ 67 h 384"/>
                <a:gd name="T46" fmla="*/ 11 w 463"/>
                <a:gd name="T47" fmla="*/ 328 h 384"/>
                <a:gd name="T48" fmla="*/ 16 w 463"/>
                <a:gd name="T49" fmla="*/ 344 h 384"/>
                <a:gd name="T50" fmla="*/ 26 w 463"/>
                <a:gd name="T51" fmla="*/ 358 h 384"/>
                <a:gd name="T52" fmla="*/ 39 w 463"/>
                <a:gd name="T53" fmla="*/ 368 h 384"/>
                <a:gd name="T54" fmla="*/ 55 w 463"/>
                <a:gd name="T55" fmla="*/ 373 h 384"/>
                <a:gd name="T56" fmla="*/ 396 w 463"/>
                <a:gd name="T57" fmla="*/ 375 h 384"/>
                <a:gd name="T58" fmla="*/ 413 w 463"/>
                <a:gd name="T59" fmla="*/ 372 h 384"/>
                <a:gd name="T60" fmla="*/ 428 w 463"/>
                <a:gd name="T61" fmla="*/ 365 h 384"/>
                <a:gd name="T62" fmla="*/ 440 w 463"/>
                <a:gd name="T63" fmla="*/ 354 h 384"/>
                <a:gd name="T64" fmla="*/ 449 w 463"/>
                <a:gd name="T65" fmla="*/ 340 h 384"/>
                <a:gd name="T66" fmla="*/ 453 w 463"/>
                <a:gd name="T67" fmla="*/ 323 h 384"/>
                <a:gd name="T68" fmla="*/ 453 w 463"/>
                <a:gd name="T69" fmla="*/ 62 h 384"/>
                <a:gd name="T70" fmla="*/ 449 w 463"/>
                <a:gd name="T71" fmla="*/ 45 h 384"/>
                <a:gd name="T72" fmla="*/ 440 w 463"/>
                <a:gd name="T73" fmla="*/ 31 h 384"/>
                <a:gd name="T74" fmla="*/ 428 w 463"/>
                <a:gd name="T75" fmla="*/ 20 h 384"/>
                <a:gd name="T76" fmla="*/ 413 w 463"/>
                <a:gd name="T77" fmla="*/ 12 h 384"/>
                <a:gd name="T78" fmla="*/ 396 w 463"/>
                <a:gd name="T79" fmla="*/ 10 h 384"/>
                <a:gd name="T80" fmla="*/ 56 w 463"/>
                <a:gd name="T81" fmla="*/ 11 h 384"/>
                <a:gd name="T82" fmla="*/ 40 w 463"/>
                <a:gd name="T83" fmla="*/ 17 h 384"/>
                <a:gd name="T84" fmla="*/ 26 w 463"/>
                <a:gd name="T85" fmla="*/ 26 h 384"/>
                <a:gd name="T86" fmla="*/ 17 w 463"/>
                <a:gd name="T87" fmla="*/ 40 h 384"/>
                <a:gd name="T88" fmla="*/ 11 w 463"/>
                <a:gd name="T89" fmla="*/ 55 h 384"/>
                <a:gd name="T90" fmla="*/ 9 w 463"/>
                <a:gd name="T91" fmla="*/ 31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384">
                  <a:moveTo>
                    <a:pt x="0" y="67"/>
                  </a:moveTo>
                  <a:lnTo>
                    <a:pt x="0" y="61"/>
                  </a:lnTo>
                  <a:lnTo>
                    <a:pt x="1" y="54"/>
                  </a:lnTo>
                  <a:lnTo>
                    <a:pt x="3" y="48"/>
                  </a:lnTo>
                  <a:lnTo>
                    <a:pt x="5" y="41"/>
                  </a:lnTo>
                  <a:lnTo>
                    <a:pt x="8" y="35"/>
                  </a:lnTo>
                  <a:lnTo>
                    <a:pt x="11" y="30"/>
                  </a:lnTo>
                  <a:lnTo>
                    <a:pt x="15" y="25"/>
                  </a:lnTo>
                  <a:lnTo>
                    <a:pt x="19" y="20"/>
                  </a:lnTo>
                  <a:lnTo>
                    <a:pt x="24" y="16"/>
                  </a:lnTo>
                  <a:lnTo>
                    <a:pt x="29" y="12"/>
                  </a:lnTo>
                  <a:lnTo>
                    <a:pt x="35" y="8"/>
                  </a:lnTo>
                  <a:lnTo>
                    <a:pt x="41" y="5"/>
                  </a:lnTo>
                  <a:lnTo>
                    <a:pt x="47" y="3"/>
                  </a:lnTo>
                  <a:lnTo>
                    <a:pt x="53" y="1"/>
                  </a:lnTo>
                  <a:lnTo>
                    <a:pt x="60" y="0"/>
                  </a:lnTo>
                  <a:lnTo>
                    <a:pt x="67" y="0"/>
                  </a:lnTo>
                  <a:lnTo>
                    <a:pt x="396" y="0"/>
                  </a:lnTo>
                  <a:lnTo>
                    <a:pt x="403" y="0"/>
                  </a:lnTo>
                  <a:lnTo>
                    <a:pt x="409" y="1"/>
                  </a:lnTo>
                  <a:lnTo>
                    <a:pt x="416" y="3"/>
                  </a:lnTo>
                  <a:lnTo>
                    <a:pt x="422" y="5"/>
                  </a:lnTo>
                  <a:lnTo>
                    <a:pt x="428" y="8"/>
                  </a:lnTo>
                  <a:lnTo>
                    <a:pt x="433" y="11"/>
                  </a:lnTo>
                  <a:lnTo>
                    <a:pt x="438" y="15"/>
                  </a:lnTo>
                  <a:lnTo>
                    <a:pt x="443" y="20"/>
                  </a:lnTo>
                  <a:lnTo>
                    <a:pt x="448" y="24"/>
                  </a:lnTo>
                  <a:lnTo>
                    <a:pt x="452" y="29"/>
                  </a:lnTo>
                  <a:lnTo>
                    <a:pt x="455" y="35"/>
                  </a:lnTo>
                  <a:lnTo>
                    <a:pt x="458" y="41"/>
                  </a:lnTo>
                  <a:lnTo>
                    <a:pt x="460" y="47"/>
                  </a:lnTo>
                  <a:lnTo>
                    <a:pt x="462" y="54"/>
                  </a:lnTo>
                  <a:lnTo>
                    <a:pt x="463" y="60"/>
                  </a:lnTo>
                  <a:lnTo>
                    <a:pt x="463" y="67"/>
                  </a:lnTo>
                  <a:lnTo>
                    <a:pt x="463" y="317"/>
                  </a:lnTo>
                  <a:lnTo>
                    <a:pt x="463" y="324"/>
                  </a:lnTo>
                  <a:lnTo>
                    <a:pt x="462" y="330"/>
                  </a:lnTo>
                  <a:lnTo>
                    <a:pt x="460" y="337"/>
                  </a:lnTo>
                  <a:lnTo>
                    <a:pt x="458" y="343"/>
                  </a:lnTo>
                  <a:lnTo>
                    <a:pt x="455" y="349"/>
                  </a:lnTo>
                  <a:lnTo>
                    <a:pt x="452" y="355"/>
                  </a:lnTo>
                  <a:lnTo>
                    <a:pt x="448" y="360"/>
                  </a:lnTo>
                  <a:lnTo>
                    <a:pt x="444" y="365"/>
                  </a:lnTo>
                  <a:lnTo>
                    <a:pt x="439" y="369"/>
                  </a:lnTo>
                  <a:lnTo>
                    <a:pt x="434" y="373"/>
                  </a:lnTo>
                  <a:lnTo>
                    <a:pt x="428" y="376"/>
                  </a:lnTo>
                  <a:lnTo>
                    <a:pt x="422" y="379"/>
                  </a:lnTo>
                  <a:lnTo>
                    <a:pt x="416" y="381"/>
                  </a:lnTo>
                  <a:lnTo>
                    <a:pt x="410" y="383"/>
                  </a:lnTo>
                  <a:lnTo>
                    <a:pt x="403" y="384"/>
                  </a:lnTo>
                  <a:lnTo>
                    <a:pt x="396" y="384"/>
                  </a:lnTo>
                  <a:lnTo>
                    <a:pt x="67" y="384"/>
                  </a:lnTo>
                  <a:lnTo>
                    <a:pt x="60" y="384"/>
                  </a:lnTo>
                  <a:lnTo>
                    <a:pt x="54" y="383"/>
                  </a:lnTo>
                  <a:lnTo>
                    <a:pt x="47" y="381"/>
                  </a:lnTo>
                  <a:lnTo>
                    <a:pt x="41" y="379"/>
                  </a:lnTo>
                  <a:lnTo>
                    <a:pt x="35" y="376"/>
                  </a:lnTo>
                  <a:lnTo>
                    <a:pt x="30" y="373"/>
                  </a:lnTo>
                  <a:lnTo>
                    <a:pt x="24" y="369"/>
                  </a:lnTo>
                  <a:lnTo>
                    <a:pt x="20" y="365"/>
                  </a:lnTo>
                  <a:lnTo>
                    <a:pt x="15" y="360"/>
                  </a:lnTo>
                  <a:lnTo>
                    <a:pt x="11" y="355"/>
                  </a:lnTo>
                  <a:lnTo>
                    <a:pt x="8" y="349"/>
                  </a:lnTo>
                  <a:lnTo>
                    <a:pt x="5" y="344"/>
                  </a:lnTo>
                  <a:lnTo>
                    <a:pt x="3" y="337"/>
                  </a:lnTo>
                  <a:lnTo>
                    <a:pt x="1" y="331"/>
                  </a:lnTo>
                  <a:lnTo>
                    <a:pt x="0" y="324"/>
                  </a:lnTo>
                  <a:lnTo>
                    <a:pt x="0" y="317"/>
                  </a:lnTo>
                  <a:lnTo>
                    <a:pt x="0" y="67"/>
                  </a:lnTo>
                  <a:close/>
                  <a:moveTo>
                    <a:pt x="9" y="317"/>
                  </a:moveTo>
                  <a:lnTo>
                    <a:pt x="10" y="323"/>
                  </a:lnTo>
                  <a:lnTo>
                    <a:pt x="11" y="328"/>
                  </a:lnTo>
                  <a:lnTo>
                    <a:pt x="12" y="334"/>
                  </a:lnTo>
                  <a:lnTo>
                    <a:pt x="14" y="339"/>
                  </a:lnTo>
                  <a:lnTo>
                    <a:pt x="16" y="344"/>
                  </a:lnTo>
                  <a:lnTo>
                    <a:pt x="19" y="349"/>
                  </a:lnTo>
                  <a:lnTo>
                    <a:pt x="22" y="354"/>
                  </a:lnTo>
                  <a:lnTo>
                    <a:pt x="26" y="358"/>
                  </a:lnTo>
                  <a:lnTo>
                    <a:pt x="30" y="361"/>
                  </a:lnTo>
                  <a:lnTo>
                    <a:pt x="35" y="365"/>
                  </a:lnTo>
                  <a:lnTo>
                    <a:pt x="39" y="368"/>
                  </a:lnTo>
                  <a:lnTo>
                    <a:pt x="44" y="370"/>
                  </a:lnTo>
                  <a:lnTo>
                    <a:pt x="50" y="372"/>
                  </a:lnTo>
                  <a:lnTo>
                    <a:pt x="55" y="373"/>
                  </a:lnTo>
                  <a:lnTo>
                    <a:pt x="61" y="374"/>
                  </a:lnTo>
                  <a:lnTo>
                    <a:pt x="67" y="375"/>
                  </a:lnTo>
                  <a:lnTo>
                    <a:pt x="396" y="375"/>
                  </a:lnTo>
                  <a:lnTo>
                    <a:pt x="402" y="374"/>
                  </a:lnTo>
                  <a:lnTo>
                    <a:pt x="407" y="374"/>
                  </a:lnTo>
                  <a:lnTo>
                    <a:pt x="413" y="372"/>
                  </a:lnTo>
                  <a:lnTo>
                    <a:pt x="418" y="370"/>
                  </a:lnTo>
                  <a:lnTo>
                    <a:pt x="423" y="368"/>
                  </a:lnTo>
                  <a:lnTo>
                    <a:pt x="428" y="365"/>
                  </a:lnTo>
                  <a:lnTo>
                    <a:pt x="432" y="362"/>
                  </a:lnTo>
                  <a:lnTo>
                    <a:pt x="436" y="358"/>
                  </a:lnTo>
                  <a:lnTo>
                    <a:pt x="440" y="354"/>
                  </a:lnTo>
                  <a:lnTo>
                    <a:pt x="444" y="349"/>
                  </a:lnTo>
                  <a:lnTo>
                    <a:pt x="446" y="345"/>
                  </a:lnTo>
                  <a:lnTo>
                    <a:pt x="449" y="340"/>
                  </a:lnTo>
                  <a:lnTo>
                    <a:pt x="451" y="334"/>
                  </a:lnTo>
                  <a:lnTo>
                    <a:pt x="452" y="329"/>
                  </a:lnTo>
                  <a:lnTo>
                    <a:pt x="453" y="323"/>
                  </a:lnTo>
                  <a:lnTo>
                    <a:pt x="453" y="317"/>
                  </a:lnTo>
                  <a:lnTo>
                    <a:pt x="453" y="68"/>
                  </a:lnTo>
                  <a:lnTo>
                    <a:pt x="453" y="62"/>
                  </a:lnTo>
                  <a:lnTo>
                    <a:pt x="452" y="56"/>
                  </a:lnTo>
                  <a:lnTo>
                    <a:pt x="451" y="50"/>
                  </a:lnTo>
                  <a:lnTo>
                    <a:pt x="449" y="45"/>
                  </a:lnTo>
                  <a:lnTo>
                    <a:pt x="447" y="40"/>
                  </a:lnTo>
                  <a:lnTo>
                    <a:pt x="444" y="35"/>
                  </a:lnTo>
                  <a:lnTo>
                    <a:pt x="440" y="31"/>
                  </a:lnTo>
                  <a:lnTo>
                    <a:pt x="437" y="27"/>
                  </a:lnTo>
                  <a:lnTo>
                    <a:pt x="433" y="23"/>
                  </a:lnTo>
                  <a:lnTo>
                    <a:pt x="428" y="20"/>
                  </a:lnTo>
                  <a:lnTo>
                    <a:pt x="424" y="17"/>
                  </a:lnTo>
                  <a:lnTo>
                    <a:pt x="419" y="14"/>
                  </a:lnTo>
                  <a:lnTo>
                    <a:pt x="413" y="12"/>
                  </a:lnTo>
                  <a:lnTo>
                    <a:pt x="408" y="11"/>
                  </a:lnTo>
                  <a:lnTo>
                    <a:pt x="402" y="10"/>
                  </a:lnTo>
                  <a:lnTo>
                    <a:pt x="396" y="10"/>
                  </a:lnTo>
                  <a:lnTo>
                    <a:pt x="67" y="10"/>
                  </a:lnTo>
                  <a:lnTo>
                    <a:pt x="61" y="10"/>
                  </a:lnTo>
                  <a:lnTo>
                    <a:pt x="56" y="11"/>
                  </a:lnTo>
                  <a:lnTo>
                    <a:pt x="50" y="12"/>
                  </a:lnTo>
                  <a:lnTo>
                    <a:pt x="45" y="14"/>
                  </a:lnTo>
                  <a:lnTo>
                    <a:pt x="40" y="17"/>
                  </a:lnTo>
                  <a:lnTo>
                    <a:pt x="35" y="19"/>
                  </a:lnTo>
                  <a:lnTo>
                    <a:pt x="31" y="23"/>
                  </a:lnTo>
                  <a:lnTo>
                    <a:pt x="26" y="26"/>
                  </a:lnTo>
                  <a:lnTo>
                    <a:pt x="23" y="30"/>
                  </a:lnTo>
                  <a:lnTo>
                    <a:pt x="19" y="35"/>
                  </a:lnTo>
                  <a:lnTo>
                    <a:pt x="17" y="40"/>
                  </a:lnTo>
                  <a:lnTo>
                    <a:pt x="14" y="45"/>
                  </a:lnTo>
                  <a:lnTo>
                    <a:pt x="12" y="50"/>
                  </a:lnTo>
                  <a:lnTo>
                    <a:pt x="11" y="55"/>
                  </a:lnTo>
                  <a:lnTo>
                    <a:pt x="10" y="61"/>
                  </a:lnTo>
                  <a:lnTo>
                    <a:pt x="9" y="67"/>
                  </a:lnTo>
                  <a:lnTo>
                    <a:pt x="9" y="31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1" name="Rectangle 57"/>
            <p:cNvSpPr>
              <a:spLocks noChangeArrowheads="1"/>
            </p:cNvSpPr>
            <p:nvPr/>
          </p:nvSpPr>
          <p:spPr bwMode="auto">
            <a:xfrm>
              <a:off x="5875" y="3267"/>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2" name="Rectangle 58"/>
            <p:cNvSpPr>
              <a:spLocks noChangeArrowheads="1"/>
            </p:cNvSpPr>
            <p:nvPr/>
          </p:nvSpPr>
          <p:spPr bwMode="auto">
            <a:xfrm>
              <a:off x="6224" y="3260"/>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3" name="Rectangle 59"/>
            <p:cNvSpPr>
              <a:spLocks noChangeArrowheads="1"/>
            </p:cNvSpPr>
            <p:nvPr/>
          </p:nvSpPr>
          <p:spPr bwMode="auto">
            <a:xfrm>
              <a:off x="5875" y="3336"/>
              <a:ext cx="6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4" name="Rectangle 60"/>
            <p:cNvSpPr>
              <a:spLocks noChangeArrowheads="1"/>
            </p:cNvSpPr>
            <p:nvPr/>
          </p:nvSpPr>
          <p:spPr bwMode="auto">
            <a:xfrm>
              <a:off x="5933" y="3343"/>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5" name="Rectangle 61"/>
            <p:cNvSpPr>
              <a:spLocks noChangeArrowheads="1"/>
            </p:cNvSpPr>
            <p:nvPr/>
          </p:nvSpPr>
          <p:spPr bwMode="auto">
            <a:xfrm>
              <a:off x="6224" y="3336"/>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6" name="Rectangle 62"/>
            <p:cNvSpPr>
              <a:spLocks noChangeArrowheads="1"/>
            </p:cNvSpPr>
            <p:nvPr/>
          </p:nvSpPr>
          <p:spPr bwMode="auto">
            <a:xfrm>
              <a:off x="7183" y="3836"/>
              <a:ext cx="35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質の高いリサイクル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7" name="Rectangle 63"/>
            <p:cNvSpPr>
              <a:spLocks noChangeArrowheads="1"/>
            </p:cNvSpPr>
            <p:nvPr/>
          </p:nvSpPr>
          <p:spPr bwMode="auto">
            <a:xfrm>
              <a:off x="7706" y="3829"/>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8" name="Rectangle 64"/>
            <p:cNvSpPr>
              <a:spLocks noChangeArrowheads="1"/>
            </p:cNvSpPr>
            <p:nvPr/>
          </p:nvSpPr>
          <p:spPr bwMode="auto">
            <a:xfrm>
              <a:off x="7183" y="3910"/>
              <a:ext cx="28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（素材リサイクル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9" name="Rectangle 65"/>
            <p:cNvSpPr>
              <a:spLocks noChangeArrowheads="1"/>
            </p:cNvSpPr>
            <p:nvPr/>
          </p:nvSpPr>
          <p:spPr bwMode="auto">
            <a:xfrm>
              <a:off x="7648" y="3910"/>
              <a:ext cx="9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0" name="Rectangle 66"/>
            <p:cNvSpPr>
              <a:spLocks noChangeArrowheads="1"/>
            </p:cNvSpPr>
            <p:nvPr/>
          </p:nvSpPr>
          <p:spPr bwMode="auto">
            <a:xfrm>
              <a:off x="7706" y="3903"/>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1" name="Rectangle 67"/>
            <p:cNvSpPr>
              <a:spLocks noChangeArrowheads="1"/>
            </p:cNvSpPr>
            <p:nvPr/>
          </p:nvSpPr>
          <p:spPr bwMode="auto">
            <a:xfrm>
              <a:off x="7046" y="3988"/>
              <a:ext cx="22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2" name="Rectangle 68"/>
            <p:cNvSpPr>
              <a:spLocks noChangeArrowheads="1"/>
            </p:cNvSpPr>
            <p:nvPr/>
          </p:nvSpPr>
          <p:spPr bwMode="auto">
            <a:xfrm>
              <a:off x="7395" y="3988"/>
              <a:ext cx="28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部品リサイクル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3" name="Rectangle 69"/>
            <p:cNvSpPr>
              <a:spLocks noChangeArrowheads="1"/>
            </p:cNvSpPr>
            <p:nvPr/>
          </p:nvSpPr>
          <p:spPr bwMode="auto">
            <a:xfrm>
              <a:off x="7802" y="3988"/>
              <a:ext cx="9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4" name="Rectangle 70"/>
            <p:cNvSpPr>
              <a:spLocks noChangeArrowheads="1"/>
            </p:cNvSpPr>
            <p:nvPr/>
          </p:nvSpPr>
          <p:spPr bwMode="auto">
            <a:xfrm>
              <a:off x="7843" y="3981"/>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5" name="Rectangle 71"/>
            <p:cNvSpPr>
              <a:spLocks noChangeArrowheads="1"/>
            </p:cNvSpPr>
            <p:nvPr/>
          </p:nvSpPr>
          <p:spPr bwMode="auto">
            <a:xfrm>
              <a:off x="7137" y="282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リユース・</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6" name="Rectangle 72"/>
            <p:cNvSpPr>
              <a:spLocks noChangeArrowheads="1"/>
            </p:cNvSpPr>
            <p:nvPr/>
          </p:nvSpPr>
          <p:spPr bwMode="auto">
            <a:xfrm>
              <a:off x="7428" y="2825"/>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レンタル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7" name="Rectangle 73"/>
            <p:cNvSpPr>
              <a:spLocks noChangeArrowheads="1"/>
            </p:cNvSpPr>
            <p:nvPr/>
          </p:nvSpPr>
          <p:spPr bwMode="auto">
            <a:xfrm>
              <a:off x="7660" y="281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8" name="Freeform 74"/>
            <p:cNvSpPr>
              <a:spLocks/>
            </p:cNvSpPr>
            <p:nvPr/>
          </p:nvSpPr>
          <p:spPr bwMode="auto">
            <a:xfrm>
              <a:off x="8554" y="3454"/>
              <a:ext cx="467" cy="381"/>
            </a:xfrm>
            <a:custGeom>
              <a:avLst/>
              <a:gdLst>
                <a:gd name="T0" fmla="*/ 0 w 3212"/>
                <a:gd name="T1" fmla="*/ 436 h 2618"/>
                <a:gd name="T2" fmla="*/ 437 w 3212"/>
                <a:gd name="T3" fmla="*/ 0 h 2618"/>
                <a:gd name="T4" fmla="*/ 2775 w 3212"/>
                <a:gd name="T5" fmla="*/ 0 h 2618"/>
                <a:gd name="T6" fmla="*/ 3212 w 3212"/>
                <a:gd name="T7" fmla="*/ 436 h 2618"/>
                <a:gd name="T8" fmla="*/ 3212 w 3212"/>
                <a:gd name="T9" fmla="*/ 2181 h 2618"/>
                <a:gd name="T10" fmla="*/ 2775 w 3212"/>
                <a:gd name="T11" fmla="*/ 2618 h 2618"/>
                <a:gd name="T12" fmla="*/ 437 w 3212"/>
                <a:gd name="T13" fmla="*/ 2618 h 2618"/>
                <a:gd name="T14" fmla="*/ 0 w 3212"/>
                <a:gd name="T15" fmla="*/ 2181 h 2618"/>
                <a:gd name="T16" fmla="*/ 0 w 3212"/>
                <a:gd name="T17" fmla="*/ 436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2" h="2618">
                  <a:moveTo>
                    <a:pt x="0" y="436"/>
                  </a:moveTo>
                  <a:cubicBezTo>
                    <a:pt x="0" y="195"/>
                    <a:pt x="196" y="0"/>
                    <a:pt x="437" y="0"/>
                  </a:cubicBezTo>
                  <a:lnTo>
                    <a:pt x="2775" y="0"/>
                  </a:lnTo>
                  <a:cubicBezTo>
                    <a:pt x="3016" y="0"/>
                    <a:pt x="3212" y="195"/>
                    <a:pt x="3212" y="436"/>
                  </a:cubicBezTo>
                  <a:lnTo>
                    <a:pt x="3212" y="2181"/>
                  </a:lnTo>
                  <a:cubicBezTo>
                    <a:pt x="3212" y="2422"/>
                    <a:pt x="3016" y="2618"/>
                    <a:pt x="2775" y="2618"/>
                  </a:cubicBezTo>
                  <a:lnTo>
                    <a:pt x="437" y="2618"/>
                  </a:lnTo>
                  <a:cubicBezTo>
                    <a:pt x="196" y="2618"/>
                    <a:pt x="0" y="2422"/>
                    <a:pt x="0" y="2181"/>
                  </a:cubicBezTo>
                  <a:lnTo>
                    <a:pt x="0" y="43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9" name="Freeform 75"/>
            <p:cNvSpPr>
              <a:spLocks noEditPoints="1"/>
            </p:cNvSpPr>
            <p:nvPr/>
          </p:nvSpPr>
          <p:spPr bwMode="auto">
            <a:xfrm>
              <a:off x="8549" y="3449"/>
              <a:ext cx="477" cy="391"/>
            </a:xfrm>
            <a:custGeom>
              <a:avLst/>
              <a:gdLst>
                <a:gd name="T0" fmla="*/ 2 w 477"/>
                <a:gd name="T1" fmla="*/ 55 h 391"/>
                <a:gd name="T2" fmla="*/ 8 w 477"/>
                <a:gd name="T3" fmla="*/ 36 h 391"/>
                <a:gd name="T4" fmla="*/ 20 w 477"/>
                <a:gd name="T5" fmla="*/ 20 h 391"/>
                <a:gd name="T6" fmla="*/ 36 w 477"/>
                <a:gd name="T7" fmla="*/ 8 h 391"/>
                <a:gd name="T8" fmla="*/ 54 w 477"/>
                <a:gd name="T9" fmla="*/ 1 h 391"/>
                <a:gd name="T10" fmla="*/ 408 w 477"/>
                <a:gd name="T11" fmla="*/ 0 h 391"/>
                <a:gd name="T12" fmla="*/ 429 w 477"/>
                <a:gd name="T13" fmla="*/ 3 h 391"/>
                <a:gd name="T14" fmla="*/ 447 w 477"/>
                <a:gd name="T15" fmla="*/ 12 h 391"/>
                <a:gd name="T16" fmla="*/ 461 w 477"/>
                <a:gd name="T17" fmla="*/ 25 h 391"/>
                <a:gd name="T18" fmla="*/ 471 w 477"/>
                <a:gd name="T19" fmla="*/ 42 h 391"/>
                <a:gd name="T20" fmla="*/ 477 w 477"/>
                <a:gd name="T21" fmla="*/ 61 h 391"/>
                <a:gd name="T22" fmla="*/ 477 w 477"/>
                <a:gd name="T23" fmla="*/ 329 h 391"/>
                <a:gd name="T24" fmla="*/ 472 w 477"/>
                <a:gd name="T25" fmla="*/ 349 h 391"/>
                <a:gd name="T26" fmla="*/ 461 w 477"/>
                <a:gd name="T27" fmla="*/ 366 h 391"/>
                <a:gd name="T28" fmla="*/ 447 w 477"/>
                <a:gd name="T29" fmla="*/ 379 h 391"/>
                <a:gd name="T30" fmla="*/ 429 w 477"/>
                <a:gd name="T31" fmla="*/ 388 h 391"/>
                <a:gd name="T32" fmla="*/ 409 w 477"/>
                <a:gd name="T33" fmla="*/ 391 h 391"/>
                <a:gd name="T34" fmla="*/ 55 w 477"/>
                <a:gd name="T35" fmla="*/ 389 h 391"/>
                <a:gd name="T36" fmla="*/ 36 w 477"/>
                <a:gd name="T37" fmla="*/ 383 h 391"/>
                <a:gd name="T38" fmla="*/ 20 w 477"/>
                <a:gd name="T39" fmla="*/ 371 h 391"/>
                <a:gd name="T40" fmla="*/ 9 w 477"/>
                <a:gd name="T41" fmla="*/ 355 h 391"/>
                <a:gd name="T42" fmla="*/ 2 w 477"/>
                <a:gd name="T43" fmla="*/ 336 h 391"/>
                <a:gd name="T44" fmla="*/ 0 w 477"/>
                <a:gd name="T45" fmla="*/ 68 h 391"/>
                <a:gd name="T46" fmla="*/ 11 w 477"/>
                <a:gd name="T47" fmla="*/ 334 h 391"/>
                <a:gd name="T48" fmla="*/ 17 w 477"/>
                <a:gd name="T49" fmla="*/ 350 h 391"/>
                <a:gd name="T50" fmla="*/ 27 w 477"/>
                <a:gd name="T51" fmla="*/ 364 h 391"/>
                <a:gd name="T52" fmla="*/ 40 w 477"/>
                <a:gd name="T53" fmla="*/ 374 h 391"/>
                <a:gd name="T54" fmla="*/ 57 w 477"/>
                <a:gd name="T55" fmla="*/ 380 h 391"/>
                <a:gd name="T56" fmla="*/ 408 w 477"/>
                <a:gd name="T57" fmla="*/ 381 h 391"/>
                <a:gd name="T58" fmla="*/ 426 w 477"/>
                <a:gd name="T59" fmla="*/ 378 h 391"/>
                <a:gd name="T60" fmla="*/ 441 w 477"/>
                <a:gd name="T61" fmla="*/ 371 h 391"/>
                <a:gd name="T62" fmla="*/ 454 w 477"/>
                <a:gd name="T63" fmla="*/ 360 h 391"/>
                <a:gd name="T64" fmla="*/ 462 w 477"/>
                <a:gd name="T65" fmla="*/ 345 h 391"/>
                <a:gd name="T66" fmla="*/ 467 w 477"/>
                <a:gd name="T67" fmla="*/ 329 h 391"/>
                <a:gd name="T68" fmla="*/ 467 w 477"/>
                <a:gd name="T69" fmla="*/ 63 h 391"/>
                <a:gd name="T70" fmla="*/ 463 w 477"/>
                <a:gd name="T71" fmla="*/ 46 h 391"/>
                <a:gd name="T72" fmla="*/ 454 w 477"/>
                <a:gd name="T73" fmla="*/ 31 h 391"/>
                <a:gd name="T74" fmla="*/ 441 w 477"/>
                <a:gd name="T75" fmla="*/ 20 h 391"/>
                <a:gd name="T76" fmla="*/ 426 w 477"/>
                <a:gd name="T77" fmla="*/ 13 h 391"/>
                <a:gd name="T78" fmla="*/ 408 w 477"/>
                <a:gd name="T79" fmla="*/ 10 h 391"/>
                <a:gd name="T80" fmla="*/ 57 w 477"/>
                <a:gd name="T81" fmla="*/ 11 h 391"/>
                <a:gd name="T82" fmla="*/ 41 w 477"/>
                <a:gd name="T83" fmla="*/ 17 h 391"/>
                <a:gd name="T84" fmla="*/ 27 w 477"/>
                <a:gd name="T85" fmla="*/ 27 h 391"/>
                <a:gd name="T86" fmla="*/ 17 w 477"/>
                <a:gd name="T87" fmla="*/ 40 h 391"/>
                <a:gd name="T88" fmla="*/ 11 w 477"/>
                <a:gd name="T89" fmla="*/ 56 h 391"/>
                <a:gd name="T90" fmla="*/ 10 w 477"/>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7" h="391">
                  <a:moveTo>
                    <a:pt x="0" y="68"/>
                  </a:moveTo>
                  <a:lnTo>
                    <a:pt x="1" y="62"/>
                  </a:lnTo>
                  <a:lnTo>
                    <a:pt x="2" y="55"/>
                  </a:lnTo>
                  <a:lnTo>
                    <a:pt x="3" y="48"/>
                  </a:lnTo>
                  <a:lnTo>
                    <a:pt x="5" y="42"/>
                  </a:lnTo>
                  <a:lnTo>
                    <a:pt x="8" y="36"/>
                  </a:lnTo>
                  <a:lnTo>
                    <a:pt x="12" y="30"/>
                  </a:lnTo>
                  <a:lnTo>
                    <a:pt x="16" y="25"/>
                  </a:lnTo>
                  <a:lnTo>
                    <a:pt x="20" y="20"/>
                  </a:lnTo>
                  <a:lnTo>
                    <a:pt x="25" y="16"/>
                  </a:lnTo>
                  <a:lnTo>
                    <a:pt x="30" y="12"/>
                  </a:lnTo>
                  <a:lnTo>
                    <a:pt x="36" y="8"/>
                  </a:lnTo>
                  <a:lnTo>
                    <a:pt x="42" y="6"/>
                  </a:lnTo>
                  <a:lnTo>
                    <a:pt x="48" y="3"/>
                  </a:lnTo>
                  <a:lnTo>
                    <a:pt x="54" y="1"/>
                  </a:lnTo>
                  <a:lnTo>
                    <a:pt x="61" y="0"/>
                  </a:lnTo>
                  <a:lnTo>
                    <a:pt x="68" y="0"/>
                  </a:lnTo>
                  <a:lnTo>
                    <a:pt x="408" y="0"/>
                  </a:lnTo>
                  <a:lnTo>
                    <a:pt x="415" y="0"/>
                  </a:lnTo>
                  <a:lnTo>
                    <a:pt x="422" y="1"/>
                  </a:lnTo>
                  <a:lnTo>
                    <a:pt x="429" y="3"/>
                  </a:lnTo>
                  <a:lnTo>
                    <a:pt x="435" y="5"/>
                  </a:lnTo>
                  <a:lnTo>
                    <a:pt x="441" y="8"/>
                  </a:lnTo>
                  <a:lnTo>
                    <a:pt x="447" y="12"/>
                  </a:lnTo>
                  <a:lnTo>
                    <a:pt x="452" y="16"/>
                  </a:lnTo>
                  <a:lnTo>
                    <a:pt x="457" y="20"/>
                  </a:lnTo>
                  <a:lnTo>
                    <a:pt x="461" y="25"/>
                  </a:lnTo>
                  <a:lnTo>
                    <a:pt x="465" y="30"/>
                  </a:lnTo>
                  <a:lnTo>
                    <a:pt x="469" y="36"/>
                  </a:lnTo>
                  <a:lnTo>
                    <a:pt x="471" y="42"/>
                  </a:lnTo>
                  <a:lnTo>
                    <a:pt x="474" y="48"/>
                  </a:lnTo>
                  <a:lnTo>
                    <a:pt x="475" y="54"/>
                  </a:lnTo>
                  <a:lnTo>
                    <a:pt x="477" y="61"/>
                  </a:lnTo>
                  <a:lnTo>
                    <a:pt x="477" y="68"/>
                  </a:lnTo>
                  <a:lnTo>
                    <a:pt x="477" y="322"/>
                  </a:lnTo>
                  <a:lnTo>
                    <a:pt x="477" y="329"/>
                  </a:lnTo>
                  <a:lnTo>
                    <a:pt x="475" y="336"/>
                  </a:lnTo>
                  <a:lnTo>
                    <a:pt x="474" y="343"/>
                  </a:lnTo>
                  <a:lnTo>
                    <a:pt x="472" y="349"/>
                  </a:lnTo>
                  <a:lnTo>
                    <a:pt x="469" y="355"/>
                  </a:lnTo>
                  <a:lnTo>
                    <a:pt x="465" y="360"/>
                  </a:lnTo>
                  <a:lnTo>
                    <a:pt x="461" y="366"/>
                  </a:lnTo>
                  <a:lnTo>
                    <a:pt x="457" y="370"/>
                  </a:lnTo>
                  <a:lnTo>
                    <a:pt x="452" y="375"/>
                  </a:lnTo>
                  <a:lnTo>
                    <a:pt x="447" y="379"/>
                  </a:lnTo>
                  <a:lnTo>
                    <a:pt x="441" y="382"/>
                  </a:lnTo>
                  <a:lnTo>
                    <a:pt x="435" y="385"/>
                  </a:lnTo>
                  <a:lnTo>
                    <a:pt x="429" y="388"/>
                  </a:lnTo>
                  <a:lnTo>
                    <a:pt x="423" y="389"/>
                  </a:lnTo>
                  <a:lnTo>
                    <a:pt x="416" y="390"/>
                  </a:lnTo>
                  <a:lnTo>
                    <a:pt x="409" y="391"/>
                  </a:lnTo>
                  <a:lnTo>
                    <a:pt x="69" y="391"/>
                  </a:lnTo>
                  <a:lnTo>
                    <a:pt x="62" y="390"/>
                  </a:lnTo>
                  <a:lnTo>
                    <a:pt x="55" y="389"/>
                  </a:lnTo>
                  <a:lnTo>
                    <a:pt x="48" y="388"/>
                  </a:lnTo>
                  <a:lnTo>
                    <a:pt x="42" y="385"/>
                  </a:lnTo>
                  <a:lnTo>
                    <a:pt x="36" y="383"/>
                  </a:lnTo>
                  <a:lnTo>
                    <a:pt x="30" y="379"/>
                  </a:lnTo>
                  <a:lnTo>
                    <a:pt x="25" y="375"/>
                  </a:lnTo>
                  <a:lnTo>
                    <a:pt x="20" y="371"/>
                  </a:lnTo>
                  <a:lnTo>
                    <a:pt x="16" y="366"/>
                  </a:lnTo>
                  <a:lnTo>
                    <a:pt x="12" y="361"/>
                  </a:lnTo>
                  <a:lnTo>
                    <a:pt x="9" y="355"/>
                  </a:lnTo>
                  <a:lnTo>
                    <a:pt x="6" y="349"/>
                  </a:lnTo>
                  <a:lnTo>
                    <a:pt x="3" y="343"/>
                  </a:lnTo>
                  <a:lnTo>
                    <a:pt x="2" y="336"/>
                  </a:lnTo>
                  <a:lnTo>
                    <a:pt x="1" y="330"/>
                  </a:lnTo>
                  <a:lnTo>
                    <a:pt x="0" y="323"/>
                  </a:lnTo>
                  <a:lnTo>
                    <a:pt x="0" y="68"/>
                  </a:lnTo>
                  <a:close/>
                  <a:moveTo>
                    <a:pt x="10" y="322"/>
                  </a:moveTo>
                  <a:lnTo>
                    <a:pt x="10" y="328"/>
                  </a:lnTo>
                  <a:lnTo>
                    <a:pt x="11" y="334"/>
                  </a:lnTo>
                  <a:lnTo>
                    <a:pt x="12" y="340"/>
                  </a:lnTo>
                  <a:lnTo>
                    <a:pt x="14" y="345"/>
                  </a:lnTo>
                  <a:lnTo>
                    <a:pt x="17" y="350"/>
                  </a:lnTo>
                  <a:lnTo>
                    <a:pt x="20" y="355"/>
                  </a:lnTo>
                  <a:lnTo>
                    <a:pt x="23" y="360"/>
                  </a:lnTo>
                  <a:lnTo>
                    <a:pt x="27" y="364"/>
                  </a:lnTo>
                  <a:lnTo>
                    <a:pt x="31" y="368"/>
                  </a:lnTo>
                  <a:lnTo>
                    <a:pt x="36" y="371"/>
                  </a:lnTo>
                  <a:lnTo>
                    <a:pt x="40" y="374"/>
                  </a:lnTo>
                  <a:lnTo>
                    <a:pt x="45" y="376"/>
                  </a:lnTo>
                  <a:lnTo>
                    <a:pt x="51" y="378"/>
                  </a:lnTo>
                  <a:lnTo>
                    <a:pt x="57" y="380"/>
                  </a:lnTo>
                  <a:lnTo>
                    <a:pt x="62" y="381"/>
                  </a:lnTo>
                  <a:lnTo>
                    <a:pt x="69" y="381"/>
                  </a:lnTo>
                  <a:lnTo>
                    <a:pt x="408" y="381"/>
                  </a:lnTo>
                  <a:lnTo>
                    <a:pt x="414" y="381"/>
                  </a:lnTo>
                  <a:lnTo>
                    <a:pt x="420" y="380"/>
                  </a:lnTo>
                  <a:lnTo>
                    <a:pt x="426" y="378"/>
                  </a:lnTo>
                  <a:lnTo>
                    <a:pt x="431" y="377"/>
                  </a:lnTo>
                  <a:lnTo>
                    <a:pt x="436" y="374"/>
                  </a:lnTo>
                  <a:lnTo>
                    <a:pt x="441" y="371"/>
                  </a:lnTo>
                  <a:lnTo>
                    <a:pt x="446" y="368"/>
                  </a:lnTo>
                  <a:lnTo>
                    <a:pt x="450" y="364"/>
                  </a:lnTo>
                  <a:lnTo>
                    <a:pt x="454" y="360"/>
                  </a:lnTo>
                  <a:lnTo>
                    <a:pt x="457" y="355"/>
                  </a:lnTo>
                  <a:lnTo>
                    <a:pt x="460" y="351"/>
                  </a:lnTo>
                  <a:lnTo>
                    <a:pt x="462" y="345"/>
                  </a:lnTo>
                  <a:lnTo>
                    <a:pt x="464" y="340"/>
                  </a:lnTo>
                  <a:lnTo>
                    <a:pt x="466" y="335"/>
                  </a:lnTo>
                  <a:lnTo>
                    <a:pt x="467" y="329"/>
                  </a:lnTo>
                  <a:lnTo>
                    <a:pt x="467" y="322"/>
                  </a:lnTo>
                  <a:lnTo>
                    <a:pt x="467" y="69"/>
                  </a:lnTo>
                  <a:lnTo>
                    <a:pt x="467" y="63"/>
                  </a:lnTo>
                  <a:lnTo>
                    <a:pt x="466" y="57"/>
                  </a:lnTo>
                  <a:lnTo>
                    <a:pt x="465" y="51"/>
                  </a:lnTo>
                  <a:lnTo>
                    <a:pt x="463" y="46"/>
                  </a:lnTo>
                  <a:lnTo>
                    <a:pt x="460" y="41"/>
                  </a:lnTo>
                  <a:lnTo>
                    <a:pt x="457" y="36"/>
                  </a:lnTo>
                  <a:lnTo>
                    <a:pt x="454" y="31"/>
                  </a:lnTo>
                  <a:lnTo>
                    <a:pt x="450" y="27"/>
                  </a:lnTo>
                  <a:lnTo>
                    <a:pt x="446" y="23"/>
                  </a:lnTo>
                  <a:lnTo>
                    <a:pt x="441" y="20"/>
                  </a:lnTo>
                  <a:lnTo>
                    <a:pt x="437" y="17"/>
                  </a:lnTo>
                  <a:lnTo>
                    <a:pt x="432" y="15"/>
                  </a:lnTo>
                  <a:lnTo>
                    <a:pt x="426" y="13"/>
                  </a:lnTo>
                  <a:lnTo>
                    <a:pt x="421" y="11"/>
                  </a:lnTo>
                  <a:lnTo>
                    <a:pt x="415" y="10"/>
                  </a:lnTo>
                  <a:lnTo>
                    <a:pt x="408" y="10"/>
                  </a:lnTo>
                  <a:lnTo>
                    <a:pt x="69" y="10"/>
                  </a:lnTo>
                  <a:lnTo>
                    <a:pt x="63" y="10"/>
                  </a:lnTo>
                  <a:lnTo>
                    <a:pt x="57" y="11"/>
                  </a:lnTo>
                  <a:lnTo>
                    <a:pt x="51" y="12"/>
                  </a:lnTo>
                  <a:lnTo>
                    <a:pt x="46" y="14"/>
                  </a:lnTo>
                  <a:lnTo>
                    <a:pt x="41" y="17"/>
                  </a:lnTo>
                  <a:lnTo>
                    <a:pt x="36" y="20"/>
                  </a:lnTo>
                  <a:lnTo>
                    <a:pt x="32" y="23"/>
                  </a:lnTo>
                  <a:lnTo>
                    <a:pt x="27" y="27"/>
                  </a:lnTo>
                  <a:lnTo>
                    <a:pt x="24" y="31"/>
                  </a:lnTo>
                  <a:lnTo>
                    <a:pt x="20" y="35"/>
                  </a:lnTo>
                  <a:lnTo>
                    <a:pt x="17" y="40"/>
                  </a:lnTo>
                  <a:lnTo>
                    <a:pt x="15" y="45"/>
                  </a:lnTo>
                  <a:lnTo>
                    <a:pt x="13" y="51"/>
                  </a:lnTo>
                  <a:lnTo>
                    <a:pt x="11" y="56"/>
                  </a:lnTo>
                  <a:lnTo>
                    <a:pt x="10" y="62"/>
                  </a:lnTo>
                  <a:lnTo>
                    <a:pt x="10" y="68"/>
                  </a:lnTo>
                  <a:lnTo>
                    <a:pt x="10" y="32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0" name="Rectangle 76"/>
            <p:cNvSpPr>
              <a:spLocks noChangeArrowheads="1"/>
            </p:cNvSpPr>
            <p:nvPr/>
          </p:nvSpPr>
          <p:spPr bwMode="auto">
            <a:xfrm>
              <a:off x="8613" y="3577"/>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1" name="Rectangle 77"/>
            <p:cNvSpPr>
              <a:spLocks noChangeArrowheads="1"/>
            </p:cNvSpPr>
            <p:nvPr/>
          </p:nvSpPr>
          <p:spPr bwMode="auto">
            <a:xfrm>
              <a:off x="8962" y="3570"/>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2" name="Rectangle 78"/>
            <p:cNvSpPr>
              <a:spLocks noChangeArrowheads="1"/>
            </p:cNvSpPr>
            <p:nvPr/>
          </p:nvSpPr>
          <p:spPr bwMode="auto">
            <a:xfrm>
              <a:off x="8613" y="3651"/>
              <a:ext cx="6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3" name="Rectangle 79"/>
            <p:cNvSpPr>
              <a:spLocks noChangeArrowheads="1"/>
            </p:cNvSpPr>
            <p:nvPr/>
          </p:nvSpPr>
          <p:spPr bwMode="auto">
            <a:xfrm>
              <a:off x="8672" y="3651"/>
              <a:ext cx="22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4" name="Rectangle 80"/>
            <p:cNvSpPr>
              <a:spLocks noChangeArrowheads="1"/>
            </p:cNvSpPr>
            <p:nvPr/>
          </p:nvSpPr>
          <p:spPr bwMode="auto">
            <a:xfrm>
              <a:off x="8962" y="3644"/>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5" name="Rectangle 81"/>
            <p:cNvSpPr>
              <a:spLocks noChangeArrowheads="1"/>
            </p:cNvSpPr>
            <p:nvPr/>
          </p:nvSpPr>
          <p:spPr bwMode="auto">
            <a:xfrm>
              <a:off x="6540" y="3000"/>
              <a:ext cx="11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製品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6" name="Rectangle 82"/>
            <p:cNvSpPr>
              <a:spLocks noChangeArrowheads="1"/>
            </p:cNvSpPr>
            <p:nvPr/>
          </p:nvSpPr>
          <p:spPr bwMode="auto">
            <a:xfrm>
              <a:off x="6676" y="3000"/>
              <a:ext cx="7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7" name="Rectangle 83"/>
            <p:cNvSpPr>
              <a:spLocks noChangeArrowheads="1"/>
            </p:cNvSpPr>
            <p:nvPr/>
          </p:nvSpPr>
          <p:spPr bwMode="auto">
            <a:xfrm>
              <a:off x="7834" y="2465"/>
              <a:ext cx="18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使用済品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8" name="Rectangle 84"/>
            <p:cNvSpPr>
              <a:spLocks noChangeArrowheads="1"/>
            </p:cNvSpPr>
            <p:nvPr/>
          </p:nvSpPr>
          <p:spPr bwMode="auto">
            <a:xfrm>
              <a:off x="8107" y="2465"/>
              <a:ext cx="7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9" name="Rectangle 85"/>
            <p:cNvSpPr>
              <a:spLocks noChangeArrowheads="1"/>
            </p:cNvSpPr>
            <p:nvPr/>
          </p:nvSpPr>
          <p:spPr bwMode="auto">
            <a:xfrm>
              <a:off x="7304" y="4122"/>
              <a:ext cx="18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再生資源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0" name="Rectangle 86"/>
            <p:cNvSpPr>
              <a:spLocks noChangeArrowheads="1"/>
            </p:cNvSpPr>
            <p:nvPr/>
          </p:nvSpPr>
          <p:spPr bwMode="auto">
            <a:xfrm>
              <a:off x="7577" y="4122"/>
              <a:ext cx="7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1" name="Freeform 87"/>
            <p:cNvSpPr>
              <a:spLocks noEditPoints="1"/>
            </p:cNvSpPr>
            <p:nvPr/>
          </p:nvSpPr>
          <p:spPr bwMode="auto">
            <a:xfrm>
              <a:off x="8199" y="2629"/>
              <a:ext cx="152" cy="168"/>
            </a:xfrm>
            <a:custGeom>
              <a:avLst/>
              <a:gdLst>
                <a:gd name="T0" fmla="*/ 95 w 1046"/>
                <a:gd name="T1" fmla="*/ 14 h 1157"/>
                <a:gd name="T2" fmla="*/ 119 w 1046"/>
                <a:gd name="T3" fmla="*/ 1 h 1157"/>
                <a:gd name="T4" fmla="*/ 144 w 1046"/>
                <a:gd name="T5" fmla="*/ 10 h 1157"/>
                <a:gd name="T6" fmla="*/ 229 w 1046"/>
                <a:gd name="T7" fmla="*/ 88 h 1157"/>
                <a:gd name="T8" fmla="*/ 310 w 1046"/>
                <a:gd name="T9" fmla="*/ 171 h 1157"/>
                <a:gd name="T10" fmla="*/ 388 w 1046"/>
                <a:gd name="T11" fmla="*/ 257 h 1157"/>
                <a:gd name="T12" fmla="*/ 461 w 1046"/>
                <a:gd name="T13" fmla="*/ 346 h 1157"/>
                <a:gd name="T14" fmla="*/ 529 w 1046"/>
                <a:gd name="T15" fmla="*/ 436 h 1157"/>
                <a:gd name="T16" fmla="*/ 593 w 1046"/>
                <a:gd name="T17" fmla="*/ 528 h 1157"/>
                <a:gd name="T18" fmla="*/ 651 w 1046"/>
                <a:gd name="T19" fmla="*/ 622 h 1157"/>
                <a:gd name="T20" fmla="*/ 703 w 1046"/>
                <a:gd name="T21" fmla="*/ 716 h 1157"/>
                <a:gd name="T22" fmla="*/ 685 w 1046"/>
                <a:gd name="T23" fmla="*/ 701 h 1157"/>
                <a:gd name="T24" fmla="*/ 1022 w 1046"/>
                <a:gd name="T25" fmla="*/ 820 h 1157"/>
                <a:gd name="T26" fmla="*/ 1043 w 1046"/>
                <a:gd name="T27" fmla="*/ 844 h 1157"/>
                <a:gd name="T28" fmla="*/ 1034 w 1046"/>
                <a:gd name="T29" fmla="*/ 875 h 1157"/>
                <a:gd name="T30" fmla="*/ 775 w 1046"/>
                <a:gd name="T31" fmla="*/ 1144 h 1157"/>
                <a:gd name="T32" fmla="*/ 728 w 1046"/>
                <a:gd name="T33" fmla="*/ 1145 h 1157"/>
                <a:gd name="T34" fmla="*/ 117 w 1046"/>
                <a:gd name="T35" fmla="*/ 568 h 1157"/>
                <a:gd name="T36" fmla="*/ 112 w 1046"/>
                <a:gd name="T37" fmla="*/ 527 h 1157"/>
                <a:gd name="T38" fmla="*/ 151 w 1046"/>
                <a:gd name="T39" fmla="*/ 513 h 1157"/>
                <a:gd name="T40" fmla="*/ 483 w 1046"/>
                <a:gd name="T41" fmla="*/ 630 h 1157"/>
                <a:gd name="T42" fmla="*/ 444 w 1046"/>
                <a:gd name="T43" fmla="*/ 679 h 1157"/>
                <a:gd name="T44" fmla="*/ 399 w 1046"/>
                <a:gd name="T45" fmla="*/ 612 h 1157"/>
                <a:gd name="T46" fmla="*/ 352 w 1046"/>
                <a:gd name="T47" fmla="*/ 546 h 1157"/>
                <a:gd name="T48" fmla="*/ 302 w 1046"/>
                <a:gd name="T49" fmla="*/ 481 h 1157"/>
                <a:gd name="T50" fmla="*/ 249 w 1046"/>
                <a:gd name="T51" fmla="*/ 416 h 1157"/>
                <a:gd name="T52" fmla="*/ 194 w 1046"/>
                <a:gd name="T53" fmla="*/ 353 h 1157"/>
                <a:gd name="T54" fmla="*/ 136 w 1046"/>
                <a:gd name="T55" fmla="*/ 292 h 1157"/>
                <a:gd name="T56" fmla="*/ 76 w 1046"/>
                <a:gd name="T57" fmla="*/ 232 h 1157"/>
                <a:gd name="T58" fmla="*/ 14 w 1046"/>
                <a:gd name="T59" fmla="*/ 174 h 1157"/>
                <a:gd name="T60" fmla="*/ 10 w 1046"/>
                <a:gd name="T61" fmla="*/ 130 h 1157"/>
                <a:gd name="T62" fmla="*/ 95 w 1046"/>
                <a:gd name="T63" fmla="*/ 14 h 1157"/>
                <a:gd name="T64" fmla="*/ 64 w 1046"/>
                <a:gd name="T65" fmla="*/ 169 h 1157"/>
                <a:gd name="T66" fmla="*/ 60 w 1046"/>
                <a:gd name="T67" fmla="*/ 125 h 1157"/>
                <a:gd name="T68" fmla="*/ 124 w 1046"/>
                <a:gd name="T69" fmla="*/ 185 h 1157"/>
                <a:gd name="T70" fmla="*/ 185 w 1046"/>
                <a:gd name="T71" fmla="*/ 246 h 1157"/>
                <a:gd name="T72" fmla="*/ 244 w 1046"/>
                <a:gd name="T73" fmla="*/ 309 h 1157"/>
                <a:gd name="T74" fmla="*/ 301 w 1046"/>
                <a:gd name="T75" fmla="*/ 374 h 1157"/>
                <a:gd name="T76" fmla="*/ 355 w 1046"/>
                <a:gd name="T77" fmla="*/ 440 h 1157"/>
                <a:gd name="T78" fmla="*/ 406 w 1046"/>
                <a:gd name="T79" fmla="*/ 507 h 1157"/>
                <a:gd name="T80" fmla="*/ 455 w 1046"/>
                <a:gd name="T81" fmla="*/ 575 h 1157"/>
                <a:gd name="T82" fmla="*/ 499 w 1046"/>
                <a:gd name="T83" fmla="*/ 643 h 1157"/>
                <a:gd name="T84" fmla="*/ 498 w 1046"/>
                <a:gd name="T85" fmla="*/ 681 h 1157"/>
                <a:gd name="T86" fmla="*/ 460 w 1046"/>
                <a:gd name="T87" fmla="*/ 692 h 1157"/>
                <a:gd name="T88" fmla="*/ 129 w 1046"/>
                <a:gd name="T89" fmla="*/ 575 h 1157"/>
                <a:gd name="T90" fmla="*/ 163 w 1046"/>
                <a:gd name="T91" fmla="*/ 520 h 1157"/>
                <a:gd name="T92" fmla="*/ 774 w 1046"/>
                <a:gd name="T93" fmla="*/ 1096 h 1157"/>
                <a:gd name="T94" fmla="*/ 727 w 1046"/>
                <a:gd name="T95" fmla="*/ 1098 h 1157"/>
                <a:gd name="T96" fmla="*/ 986 w 1046"/>
                <a:gd name="T97" fmla="*/ 828 h 1157"/>
                <a:gd name="T98" fmla="*/ 999 w 1046"/>
                <a:gd name="T99" fmla="*/ 883 h 1157"/>
                <a:gd name="T100" fmla="*/ 663 w 1046"/>
                <a:gd name="T101" fmla="*/ 764 h 1157"/>
                <a:gd name="T102" fmla="*/ 645 w 1046"/>
                <a:gd name="T103" fmla="*/ 749 h 1157"/>
                <a:gd name="T104" fmla="*/ 594 w 1046"/>
                <a:gd name="T105" fmla="*/ 657 h 1157"/>
                <a:gd name="T106" fmla="*/ 538 w 1046"/>
                <a:gd name="T107" fmla="*/ 566 h 1157"/>
                <a:gd name="T108" fmla="*/ 476 w 1046"/>
                <a:gd name="T109" fmla="*/ 476 h 1157"/>
                <a:gd name="T110" fmla="*/ 410 w 1046"/>
                <a:gd name="T111" fmla="*/ 388 h 1157"/>
                <a:gd name="T112" fmla="*/ 338 w 1046"/>
                <a:gd name="T113" fmla="*/ 302 h 1157"/>
                <a:gd name="T114" fmla="*/ 263 w 1046"/>
                <a:gd name="T115" fmla="*/ 218 h 1157"/>
                <a:gd name="T116" fmla="*/ 183 w 1046"/>
                <a:gd name="T117" fmla="*/ 137 h 1157"/>
                <a:gd name="T118" fmla="*/ 99 w 1046"/>
                <a:gd name="T119" fmla="*/ 58 h 1157"/>
                <a:gd name="T120" fmla="*/ 149 w 1046"/>
                <a:gd name="T121" fmla="*/ 54 h 1157"/>
                <a:gd name="T122" fmla="*/ 64 w 1046"/>
                <a:gd name="T123" fmla="*/ 16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6" h="1157">
                  <a:moveTo>
                    <a:pt x="95" y="14"/>
                  </a:moveTo>
                  <a:cubicBezTo>
                    <a:pt x="100" y="7"/>
                    <a:pt x="109" y="2"/>
                    <a:pt x="119" y="1"/>
                  </a:cubicBezTo>
                  <a:cubicBezTo>
                    <a:pt x="128" y="0"/>
                    <a:pt x="138" y="3"/>
                    <a:pt x="144" y="10"/>
                  </a:cubicBezTo>
                  <a:lnTo>
                    <a:pt x="229" y="88"/>
                  </a:lnTo>
                  <a:lnTo>
                    <a:pt x="310" y="171"/>
                  </a:lnTo>
                  <a:lnTo>
                    <a:pt x="388" y="257"/>
                  </a:lnTo>
                  <a:lnTo>
                    <a:pt x="461" y="346"/>
                  </a:lnTo>
                  <a:lnTo>
                    <a:pt x="529" y="436"/>
                  </a:lnTo>
                  <a:lnTo>
                    <a:pt x="593" y="528"/>
                  </a:lnTo>
                  <a:lnTo>
                    <a:pt x="651" y="622"/>
                  </a:lnTo>
                  <a:lnTo>
                    <a:pt x="703" y="716"/>
                  </a:lnTo>
                  <a:lnTo>
                    <a:pt x="685" y="701"/>
                  </a:lnTo>
                  <a:lnTo>
                    <a:pt x="1022" y="820"/>
                  </a:lnTo>
                  <a:cubicBezTo>
                    <a:pt x="1032" y="824"/>
                    <a:pt x="1040" y="833"/>
                    <a:pt x="1043" y="844"/>
                  </a:cubicBezTo>
                  <a:cubicBezTo>
                    <a:pt x="1046" y="855"/>
                    <a:pt x="1042" y="866"/>
                    <a:pt x="1034" y="875"/>
                  </a:cubicBezTo>
                  <a:lnTo>
                    <a:pt x="775" y="1144"/>
                  </a:lnTo>
                  <a:cubicBezTo>
                    <a:pt x="762" y="1157"/>
                    <a:pt x="741" y="1157"/>
                    <a:pt x="728" y="1145"/>
                  </a:cubicBezTo>
                  <a:lnTo>
                    <a:pt x="117" y="568"/>
                  </a:lnTo>
                  <a:cubicBezTo>
                    <a:pt x="106" y="557"/>
                    <a:pt x="104" y="540"/>
                    <a:pt x="112" y="527"/>
                  </a:cubicBezTo>
                  <a:cubicBezTo>
                    <a:pt x="120" y="513"/>
                    <a:pt x="136" y="507"/>
                    <a:pt x="151" y="513"/>
                  </a:cubicBezTo>
                  <a:lnTo>
                    <a:pt x="483" y="630"/>
                  </a:lnTo>
                  <a:lnTo>
                    <a:pt x="444" y="679"/>
                  </a:lnTo>
                  <a:lnTo>
                    <a:pt x="399" y="612"/>
                  </a:lnTo>
                  <a:lnTo>
                    <a:pt x="352" y="546"/>
                  </a:lnTo>
                  <a:lnTo>
                    <a:pt x="302" y="481"/>
                  </a:lnTo>
                  <a:lnTo>
                    <a:pt x="249" y="416"/>
                  </a:lnTo>
                  <a:lnTo>
                    <a:pt x="194" y="353"/>
                  </a:lnTo>
                  <a:lnTo>
                    <a:pt x="136" y="292"/>
                  </a:lnTo>
                  <a:lnTo>
                    <a:pt x="76" y="232"/>
                  </a:lnTo>
                  <a:lnTo>
                    <a:pt x="14" y="174"/>
                  </a:lnTo>
                  <a:cubicBezTo>
                    <a:pt x="2" y="162"/>
                    <a:pt x="0" y="143"/>
                    <a:pt x="10" y="130"/>
                  </a:cubicBezTo>
                  <a:lnTo>
                    <a:pt x="95" y="14"/>
                  </a:lnTo>
                  <a:close/>
                  <a:moveTo>
                    <a:pt x="64" y="169"/>
                  </a:moveTo>
                  <a:lnTo>
                    <a:pt x="60" y="125"/>
                  </a:lnTo>
                  <a:lnTo>
                    <a:pt x="124" y="185"/>
                  </a:lnTo>
                  <a:lnTo>
                    <a:pt x="185" y="246"/>
                  </a:lnTo>
                  <a:lnTo>
                    <a:pt x="244" y="309"/>
                  </a:lnTo>
                  <a:lnTo>
                    <a:pt x="301" y="374"/>
                  </a:lnTo>
                  <a:lnTo>
                    <a:pt x="355" y="440"/>
                  </a:lnTo>
                  <a:lnTo>
                    <a:pt x="406" y="507"/>
                  </a:lnTo>
                  <a:lnTo>
                    <a:pt x="455" y="575"/>
                  </a:lnTo>
                  <a:lnTo>
                    <a:pt x="499" y="643"/>
                  </a:lnTo>
                  <a:cubicBezTo>
                    <a:pt x="507" y="655"/>
                    <a:pt x="507" y="670"/>
                    <a:pt x="498" y="681"/>
                  </a:cubicBezTo>
                  <a:cubicBezTo>
                    <a:pt x="489" y="693"/>
                    <a:pt x="474" y="697"/>
                    <a:pt x="460" y="692"/>
                  </a:cubicBezTo>
                  <a:lnTo>
                    <a:pt x="129" y="575"/>
                  </a:lnTo>
                  <a:lnTo>
                    <a:pt x="163" y="520"/>
                  </a:lnTo>
                  <a:lnTo>
                    <a:pt x="774" y="1096"/>
                  </a:lnTo>
                  <a:lnTo>
                    <a:pt x="727" y="1098"/>
                  </a:lnTo>
                  <a:lnTo>
                    <a:pt x="986" y="828"/>
                  </a:lnTo>
                  <a:lnTo>
                    <a:pt x="999" y="883"/>
                  </a:lnTo>
                  <a:lnTo>
                    <a:pt x="663" y="764"/>
                  </a:lnTo>
                  <a:cubicBezTo>
                    <a:pt x="655" y="761"/>
                    <a:pt x="649" y="756"/>
                    <a:pt x="645" y="749"/>
                  </a:cubicBezTo>
                  <a:lnTo>
                    <a:pt x="594" y="657"/>
                  </a:lnTo>
                  <a:lnTo>
                    <a:pt x="538" y="566"/>
                  </a:lnTo>
                  <a:lnTo>
                    <a:pt x="476" y="476"/>
                  </a:lnTo>
                  <a:lnTo>
                    <a:pt x="410" y="388"/>
                  </a:lnTo>
                  <a:lnTo>
                    <a:pt x="338" y="302"/>
                  </a:lnTo>
                  <a:lnTo>
                    <a:pt x="263" y="218"/>
                  </a:lnTo>
                  <a:lnTo>
                    <a:pt x="183" y="137"/>
                  </a:lnTo>
                  <a:lnTo>
                    <a:pt x="99" y="58"/>
                  </a:lnTo>
                  <a:lnTo>
                    <a:pt x="149" y="54"/>
                  </a:lnTo>
                  <a:lnTo>
                    <a:pt x="64" y="1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2" name="Freeform 88"/>
            <p:cNvSpPr>
              <a:spLocks noEditPoints="1"/>
            </p:cNvSpPr>
            <p:nvPr/>
          </p:nvSpPr>
          <p:spPr bwMode="auto">
            <a:xfrm>
              <a:off x="7061" y="4090"/>
              <a:ext cx="185" cy="80"/>
            </a:xfrm>
            <a:custGeom>
              <a:avLst/>
              <a:gdLst>
                <a:gd name="T0" fmla="*/ 2541 w 2542"/>
                <a:gd name="T1" fmla="*/ 1023 h 1093"/>
                <a:gd name="T2" fmla="*/ 2520 w 2542"/>
                <a:gd name="T3" fmla="*/ 1073 h 1093"/>
                <a:gd name="T4" fmla="*/ 2468 w 2542"/>
                <a:gd name="T5" fmla="*/ 1091 h 1093"/>
                <a:gd name="T6" fmla="*/ 2238 w 2542"/>
                <a:gd name="T7" fmla="*/ 1069 h 1093"/>
                <a:gd name="T8" fmla="*/ 2008 w 2542"/>
                <a:gd name="T9" fmla="*/ 1037 h 1093"/>
                <a:gd name="T10" fmla="*/ 1780 w 2542"/>
                <a:gd name="T11" fmla="*/ 996 h 1093"/>
                <a:gd name="T12" fmla="*/ 1556 w 2542"/>
                <a:gd name="T13" fmla="*/ 945 h 1093"/>
                <a:gd name="T14" fmla="*/ 1338 w 2542"/>
                <a:gd name="T15" fmla="*/ 885 h 1093"/>
                <a:gd name="T16" fmla="*/ 1125 w 2542"/>
                <a:gd name="T17" fmla="*/ 816 h 1093"/>
                <a:gd name="T18" fmla="*/ 919 w 2542"/>
                <a:gd name="T19" fmla="*/ 739 h 1093"/>
                <a:gd name="T20" fmla="*/ 721 w 2542"/>
                <a:gd name="T21" fmla="*/ 653 h 1093"/>
                <a:gd name="T22" fmla="*/ 768 w 2542"/>
                <a:gd name="T23" fmla="*/ 655 h 1093"/>
                <a:gd name="T24" fmla="*/ 89 w 2542"/>
                <a:gd name="T25" fmla="*/ 878 h 1093"/>
                <a:gd name="T26" fmla="*/ 26 w 2542"/>
                <a:gd name="T27" fmla="*/ 866 h 1093"/>
                <a:gd name="T28" fmla="*/ 2 w 2542"/>
                <a:gd name="T29" fmla="*/ 807 h 1093"/>
                <a:gd name="T30" fmla="*/ 85 w 2542"/>
                <a:gd name="T31" fmla="*/ 63 h 1093"/>
                <a:gd name="T32" fmla="*/ 158 w 2542"/>
                <a:gd name="T33" fmla="*/ 4 h 1093"/>
                <a:gd name="T34" fmla="*/ 1830 w 2542"/>
                <a:gd name="T35" fmla="*/ 173 h 1093"/>
                <a:gd name="T36" fmla="*/ 1889 w 2542"/>
                <a:gd name="T37" fmla="*/ 232 h 1093"/>
                <a:gd name="T38" fmla="*/ 1844 w 2542"/>
                <a:gd name="T39" fmla="*/ 303 h 1093"/>
                <a:gd name="T40" fmla="*/ 1176 w 2542"/>
                <a:gd name="T41" fmla="*/ 522 h 1093"/>
                <a:gd name="T42" fmla="*/ 1177 w 2542"/>
                <a:gd name="T43" fmla="*/ 395 h 1093"/>
                <a:gd name="T44" fmla="*/ 1330 w 2542"/>
                <a:gd name="T45" fmla="*/ 448 h 1093"/>
                <a:gd name="T46" fmla="*/ 1485 w 2542"/>
                <a:gd name="T47" fmla="*/ 495 h 1093"/>
                <a:gd name="T48" fmla="*/ 1644 w 2542"/>
                <a:gd name="T49" fmla="*/ 537 h 1093"/>
                <a:gd name="T50" fmla="*/ 1806 w 2542"/>
                <a:gd name="T51" fmla="*/ 575 h 1093"/>
                <a:gd name="T52" fmla="*/ 1970 w 2542"/>
                <a:gd name="T53" fmla="*/ 607 h 1093"/>
                <a:gd name="T54" fmla="*/ 2137 w 2542"/>
                <a:gd name="T55" fmla="*/ 634 h 1093"/>
                <a:gd name="T56" fmla="*/ 2305 w 2542"/>
                <a:gd name="T57" fmla="*/ 656 h 1093"/>
                <a:gd name="T58" fmla="*/ 2474 w 2542"/>
                <a:gd name="T59" fmla="*/ 672 h 1093"/>
                <a:gd name="T60" fmla="*/ 2534 w 2542"/>
                <a:gd name="T61" fmla="*/ 737 h 1093"/>
                <a:gd name="T62" fmla="*/ 2541 w 2542"/>
                <a:gd name="T63" fmla="*/ 1023 h 1093"/>
                <a:gd name="T64" fmla="*/ 2401 w 2542"/>
                <a:gd name="T65" fmla="*/ 740 h 1093"/>
                <a:gd name="T66" fmla="*/ 2461 w 2542"/>
                <a:gd name="T67" fmla="*/ 805 h 1093"/>
                <a:gd name="T68" fmla="*/ 2288 w 2542"/>
                <a:gd name="T69" fmla="*/ 788 h 1093"/>
                <a:gd name="T70" fmla="*/ 2115 w 2542"/>
                <a:gd name="T71" fmla="*/ 765 h 1093"/>
                <a:gd name="T72" fmla="*/ 1945 w 2542"/>
                <a:gd name="T73" fmla="*/ 738 h 1093"/>
                <a:gd name="T74" fmla="*/ 1776 w 2542"/>
                <a:gd name="T75" fmla="*/ 704 h 1093"/>
                <a:gd name="T76" fmla="*/ 1610 w 2542"/>
                <a:gd name="T77" fmla="*/ 666 h 1093"/>
                <a:gd name="T78" fmla="*/ 1447 w 2542"/>
                <a:gd name="T79" fmla="*/ 623 h 1093"/>
                <a:gd name="T80" fmla="*/ 1287 w 2542"/>
                <a:gd name="T81" fmla="*/ 574 h 1093"/>
                <a:gd name="T82" fmla="*/ 1133 w 2542"/>
                <a:gd name="T83" fmla="*/ 522 h 1093"/>
                <a:gd name="T84" fmla="*/ 1088 w 2542"/>
                <a:gd name="T85" fmla="*/ 458 h 1093"/>
                <a:gd name="T86" fmla="*/ 1134 w 2542"/>
                <a:gd name="T87" fmla="*/ 395 h 1093"/>
                <a:gd name="T88" fmla="*/ 1802 w 2542"/>
                <a:gd name="T89" fmla="*/ 176 h 1093"/>
                <a:gd name="T90" fmla="*/ 1816 w 2542"/>
                <a:gd name="T91" fmla="*/ 306 h 1093"/>
                <a:gd name="T92" fmla="*/ 145 w 2542"/>
                <a:gd name="T93" fmla="*/ 137 h 1093"/>
                <a:gd name="T94" fmla="*/ 218 w 2542"/>
                <a:gd name="T95" fmla="*/ 78 h 1093"/>
                <a:gd name="T96" fmla="*/ 135 w 2542"/>
                <a:gd name="T97" fmla="*/ 822 h 1093"/>
                <a:gd name="T98" fmla="*/ 48 w 2542"/>
                <a:gd name="T99" fmla="*/ 751 h 1093"/>
                <a:gd name="T100" fmla="*/ 726 w 2542"/>
                <a:gd name="T101" fmla="*/ 529 h 1093"/>
                <a:gd name="T102" fmla="*/ 773 w 2542"/>
                <a:gd name="T103" fmla="*/ 531 h 1093"/>
                <a:gd name="T104" fmla="*/ 966 w 2542"/>
                <a:gd name="T105" fmla="*/ 614 h 1093"/>
                <a:gd name="T106" fmla="*/ 1166 w 2542"/>
                <a:gd name="T107" fmla="*/ 690 h 1093"/>
                <a:gd name="T108" fmla="*/ 1373 w 2542"/>
                <a:gd name="T109" fmla="*/ 757 h 1093"/>
                <a:gd name="T110" fmla="*/ 1586 w 2542"/>
                <a:gd name="T111" fmla="*/ 815 h 1093"/>
                <a:gd name="T112" fmla="*/ 1804 w 2542"/>
                <a:gd name="T113" fmla="*/ 864 h 1093"/>
                <a:gd name="T114" fmla="*/ 2026 w 2542"/>
                <a:gd name="T115" fmla="*/ 905 h 1093"/>
                <a:gd name="T116" fmla="*/ 2251 w 2542"/>
                <a:gd name="T117" fmla="*/ 936 h 1093"/>
                <a:gd name="T118" fmla="*/ 2481 w 2542"/>
                <a:gd name="T119" fmla="*/ 958 h 1093"/>
                <a:gd name="T120" fmla="*/ 2408 w 2542"/>
                <a:gd name="T121" fmla="*/ 1026 h 1093"/>
                <a:gd name="T122" fmla="*/ 2401 w 2542"/>
                <a:gd name="T123" fmla="*/ 74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2" h="1093">
                  <a:moveTo>
                    <a:pt x="2541" y="1023"/>
                  </a:moveTo>
                  <a:cubicBezTo>
                    <a:pt x="2542" y="1042"/>
                    <a:pt x="2534" y="1060"/>
                    <a:pt x="2520" y="1073"/>
                  </a:cubicBezTo>
                  <a:cubicBezTo>
                    <a:pt x="2506" y="1086"/>
                    <a:pt x="2487" y="1093"/>
                    <a:pt x="2468" y="1091"/>
                  </a:cubicBezTo>
                  <a:lnTo>
                    <a:pt x="2238" y="1069"/>
                  </a:lnTo>
                  <a:lnTo>
                    <a:pt x="2008" y="1037"/>
                  </a:lnTo>
                  <a:lnTo>
                    <a:pt x="1780" y="996"/>
                  </a:lnTo>
                  <a:lnTo>
                    <a:pt x="1556" y="945"/>
                  </a:lnTo>
                  <a:lnTo>
                    <a:pt x="1338" y="885"/>
                  </a:lnTo>
                  <a:lnTo>
                    <a:pt x="1125" y="816"/>
                  </a:lnTo>
                  <a:lnTo>
                    <a:pt x="919" y="739"/>
                  </a:lnTo>
                  <a:lnTo>
                    <a:pt x="721" y="653"/>
                  </a:lnTo>
                  <a:lnTo>
                    <a:pt x="768" y="655"/>
                  </a:lnTo>
                  <a:lnTo>
                    <a:pt x="89" y="878"/>
                  </a:lnTo>
                  <a:cubicBezTo>
                    <a:pt x="68" y="885"/>
                    <a:pt x="44" y="881"/>
                    <a:pt x="26" y="866"/>
                  </a:cubicBezTo>
                  <a:cubicBezTo>
                    <a:pt x="9" y="852"/>
                    <a:pt x="0" y="830"/>
                    <a:pt x="2" y="807"/>
                  </a:cubicBezTo>
                  <a:lnTo>
                    <a:pt x="85" y="63"/>
                  </a:lnTo>
                  <a:cubicBezTo>
                    <a:pt x="89" y="27"/>
                    <a:pt x="122" y="0"/>
                    <a:pt x="158" y="4"/>
                  </a:cubicBezTo>
                  <a:lnTo>
                    <a:pt x="1830" y="173"/>
                  </a:lnTo>
                  <a:cubicBezTo>
                    <a:pt x="1861" y="176"/>
                    <a:pt x="1886" y="201"/>
                    <a:pt x="1889" y="232"/>
                  </a:cubicBezTo>
                  <a:cubicBezTo>
                    <a:pt x="1893" y="264"/>
                    <a:pt x="1874" y="293"/>
                    <a:pt x="1844" y="303"/>
                  </a:cubicBezTo>
                  <a:lnTo>
                    <a:pt x="1176" y="522"/>
                  </a:lnTo>
                  <a:lnTo>
                    <a:pt x="1177" y="395"/>
                  </a:lnTo>
                  <a:lnTo>
                    <a:pt x="1330" y="448"/>
                  </a:lnTo>
                  <a:lnTo>
                    <a:pt x="1485" y="495"/>
                  </a:lnTo>
                  <a:lnTo>
                    <a:pt x="1644" y="537"/>
                  </a:lnTo>
                  <a:lnTo>
                    <a:pt x="1806" y="575"/>
                  </a:lnTo>
                  <a:lnTo>
                    <a:pt x="1970" y="607"/>
                  </a:lnTo>
                  <a:lnTo>
                    <a:pt x="2137" y="634"/>
                  </a:lnTo>
                  <a:lnTo>
                    <a:pt x="2305" y="656"/>
                  </a:lnTo>
                  <a:lnTo>
                    <a:pt x="2474" y="672"/>
                  </a:lnTo>
                  <a:cubicBezTo>
                    <a:pt x="2507" y="675"/>
                    <a:pt x="2533" y="703"/>
                    <a:pt x="2534" y="737"/>
                  </a:cubicBezTo>
                  <a:lnTo>
                    <a:pt x="2541" y="1023"/>
                  </a:lnTo>
                  <a:close/>
                  <a:moveTo>
                    <a:pt x="2401" y="740"/>
                  </a:moveTo>
                  <a:lnTo>
                    <a:pt x="2461" y="805"/>
                  </a:lnTo>
                  <a:lnTo>
                    <a:pt x="2288" y="788"/>
                  </a:lnTo>
                  <a:lnTo>
                    <a:pt x="2115" y="765"/>
                  </a:lnTo>
                  <a:lnTo>
                    <a:pt x="1945" y="738"/>
                  </a:lnTo>
                  <a:lnTo>
                    <a:pt x="1776" y="704"/>
                  </a:lnTo>
                  <a:lnTo>
                    <a:pt x="1610" y="666"/>
                  </a:lnTo>
                  <a:lnTo>
                    <a:pt x="1447" y="623"/>
                  </a:lnTo>
                  <a:lnTo>
                    <a:pt x="1287" y="574"/>
                  </a:lnTo>
                  <a:lnTo>
                    <a:pt x="1133" y="522"/>
                  </a:lnTo>
                  <a:cubicBezTo>
                    <a:pt x="1106" y="512"/>
                    <a:pt x="1088" y="487"/>
                    <a:pt x="1088" y="458"/>
                  </a:cubicBezTo>
                  <a:cubicBezTo>
                    <a:pt x="1088" y="429"/>
                    <a:pt x="1107" y="404"/>
                    <a:pt x="1134" y="395"/>
                  </a:cubicBezTo>
                  <a:lnTo>
                    <a:pt x="1802" y="176"/>
                  </a:lnTo>
                  <a:lnTo>
                    <a:pt x="1816" y="306"/>
                  </a:lnTo>
                  <a:lnTo>
                    <a:pt x="145" y="137"/>
                  </a:lnTo>
                  <a:lnTo>
                    <a:pt x="218" y="78"/>
                  </a:lnTo>
                  <a:lnTo>
                    <a:pt x="135" y="822"/>
                  </a:lnTo>
                  <a:lnTo>
                    <a:pt x="48" y="751"/>
                  </a:lnTo>
                  <a:lnTo>
                    <a:pt x="726" y="529"/>
                  </a:lnTo>
                  <a:cubicBezTo>
                    <a:pt x="742" y="524"/>
                    <a:pt x="758" y="524"/>
                    <a:pt x="773" y="531"/>
                  </a:cubicBezTo>
                  <a:lnTo>
                    <a:pt x="966" y="614"/>
                  </a:lnTo>
                  <a:lnTo>
                    <a:pt x="1166" y="690"/>
                  </a:lnTo>
                  <a:lnTo>
                    <a:pt x="1373" y="757"/>
                  </a:lnTo>
                  <a:lnTo>
                    <a:pt x="1586" y="815"/>
                  </a:lnTo>
                  <a:lnTo>
                    <a:pt x="1804" y="864"/>
                  </a:lnTo>
                  <a:lnTo>
                    <a:pt x="2026" y="905"/>
                  </a:lnTo>
                  <a:lnTo>
                    <a:pt x="2251" y="936"/>
                  </a:lnTo>
                  <a:lnTo>
                    <a:pt x="2481" y="958"/>
                  </a:lnTo>
                  <a:lnTo>
                    <a:pt x="2408" y="1026"/>
                  </a:lnTo>
                  <a:lnTo>
                    <a:pt x="2401" y="74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3" name="Freeform 89"/>
            <p:cNvSpPr>
              <a:spLocks noEditPoints="1"/>
            </p:cNvSpPr>
            <p:nvPr/>
          </p:nvSpPr>
          <p:spPr bwMode="auto">
            <a:xfrm>
              <a:off x="6392" y="2908"/>
              <a:ext cx="84" cy="185"/>
            </a:xfrm>
            <a:custGeom>
              <a:avLst/>
              <a:gdLst>
                <a:gd name="T0" fmla="*/ 137 w 2317"/>
                <a:gd name="T1" fmla="*/ 5070 h 5072"/>
                <a:gd name="T2" fmla="*/ 37 w 2317"/>
                <a:gd name="T3" fmla="*/ 5025 h 5072"/>
                <a:gd name="T4" fmla="*/ 5 w 2317"/>
                <a:gd name="T5" fmla="*/ 4920 h 5072"/>
                <a:gd name="T6" fmla="*/ 62 w 2317"/>
                <a:gd name="T7" fmla="*/ 4462 h 5072"/>
                <a:gd name="T8" fmla="*/ 139 w 2317"/>
                <a:gd name="T9" fmla="*/ 4002 h 5072"/>
                <a:gd name="T10" fmla="*/ 234 w 2317"/>
                <a:gd name="T11" fmla="*/ 3550 h 5072"/>
                <a:gd name="T12" fmla="*/ 348 w 2317"/>
                <a:gd name="T13" fmla="*/ 3105 h 5072"/>
                <a:gd name="T14" fmla="*/ 480 w 2317"/>
                <a:gd name="T15" fmla="*/ 2672 h 5072"/>
                <a:gd name="T16" fmla="*/ 630 w 2317"/>
                <a:gd name="T17" fmla="*/ 2250 h 5072"/>
                <a:gd name="T18" fmla="*/ 796 w 2317"/>
                <a:gd name="T19" fmla="*/ 1843 h 5072"/>
                <a:gd name="T20" fmla="*/ 979 w 2317"/>
                <a:gd name="T21" fmla="*/ 1451 h 5072"/>
                <a:gd name="T22" fmla="*/ 972 w 2317"/>
                <a:gd name="T23" fmla="*/ 1545 h 5072"/>
                <a:gd name="T24" fmla="*/ 566 w 2317"/>
                <a:gd name="T25" fmla="*/ 176 h 5072"/>
                <a:gd name="T26" fmla="*/ 592 w 2317"/>
                <a:gd name="T27" fmla="*/ 51 h 5072"/>
                <a:gd name="T28" fmla="*/ 712 w 2317"/>
                <a:gd name="T29" fmla="*/ 6 h 5072"/>
                <a:gd name="T30" fmla="*/ 2194 w 2317"/>
                <a:gd name="T31" fmla="*/ 213 h 5072"/>
                <a:gd name="T32" fmla="*/ 2308 w 2317"/>
                <a:gd name="T33" fmla="*/ 363 h 5072"/>
                <a:gd name="T34" fmla="*/ 1877 w 2317"/>
                <a:gd name="T35" fmla="*/ 3695 h 5072"/>
                <a:gd name="T36" fmla="*/ 1755 w 2317"/>
                <a:gd name="T37" fmla="*/ 3810 h 5072"/>
                <a:gd name="T38" fmla="*/ 1617 w 2317"/>
                <a:gd name="T39" fmla="*/ 3715 h 5072"/>
                <a:gd name="T40" fmla="*/ 1217 w 2317"/>
                <a:gd name="T41" fmla="*/ 2368 h 5072"/>
                <a:gd name="T42" fmla="*/ 1469 w 2317"/>
                <a:gd name="T43" fmla="*/ 2377 h 5072"/>
                <a:gd name="T44" fmla="*/ 1355 w 2317"/>
                <a:gd name="T45" fmla="*/ 2681 h 5072"/>
                <a:gd name="T46" fmla="*/ 1252 w 2317"/>
                <a:gd name="T47" fmla="*/ 2989 h 5072"/>
                <a:gd name="T48" fmla="*/ 1158 w 2317"/>
                <a:gd name="T49" fmla="*/ 3304 h 5072"/>
                <a:gd name="T50" fmla="*/ 1074 w 2317"/>
                <a:gd name="T51" fmla="*/ 3626 h 5072"/>
                <a:gd name="T52" fmla="*/ 1002 w 2317"/>
                <a:gd name="T53" fmla="*/ 3953 h 5072"/>
                <a:gd name="T54" fmla="*/ 937 w 2317"/>
                <a:gd name="T55" fmla="*/ 4284 h 5072"/>
                <a:gd name="T56" fmla="*/ 885 w 2317"/>
                <a:gd name="T57" fmla="*/ 4618 h 5072"/>
                <a:gd name="T58" fmla="*/ 843 w 2317"/>
                <a:gd name="T59" fmla="*/ 4955 h 5072"/>
                <a:gd name="T60" fmla="*/ 710 w 2317"/>
                <a:gd name="T61" fmla="*/ 5072 h 5072"/>
                <a:gd name="T62" fmla="*/ 137 w 2317"/>
                <a:gd name="T63" fmla="*/ 5070 h 5072"/>
                <a:gd name="T64" fmla="*/ 711 w 2317"/>
                <a:gd name="T65" fmla="*/ 4805 h 5072"/>
                <a:gd name="T66" fmla="*/ 578 w 2317"/>
                <a:gd name="T67" fmla="*/ 4922 h 5072"/>
                <a:gd name="T68" fmla="*/ 622 w 2317"/>
                <a:gd name="T69" fmla="*/ 4577 h 5072"/>
                <a:gd name="T70" fmla="*/ 676 w 2317"/>
                <a:gd name="T71" fmla="*/ 4233 h 5072"/>
                <a:gd name="T72" fmla="*/ 741 w 2317"/>
                <a:gd name="T73" fmla="*/ 3894 h 5072"/>
                <a:gd name="T74" fmla="*/ 816 w 2317"/>
                <a:gd name="T75" fmla="*/ 3559 h 5072"/>
                <a:gd name="T76" fmla="*/ 903 w 2317"/>
                <a:gd name="T77" fmla="*/ 3229 h 5072"/>
                <a:gd name="T78" fmla="*/ 999 w 2317"/>
                <a:gd name="T79" fmla="*/ 2904 h 5072"/>
                <a:gd name="T80" fmla="*/ 1106 w 2317"/>
                <a:gd name="T81" fmla="*/ 2588 h 5072"/>
                <a:gd name="T82" fmla="*/ 1220 w 2317"/>
                <a:gd name="T83" fmla="*/ 2284 h 5072"/>
                <a:gd name="T84" fmla="*/ 1349 w 2317"/>
                <a:gd name="T85" fmla="*/ 2197 h 5072"/>
                <a:gd name="T86" fmla="*/ 1472 w 2317"/>
                <a:gd name="T87" fmla="*/ 2293 h 5072"/>
                <a:gd name="T88" fmla="*/ 1872 w 2317"/>
                <a:gd name="T89" fmla="*/ 3640 h 5072"/>
                <a:gd name="T90" fmla="*/ 1612 w 2317"/>
                <a:gd name="T91" fmla="*/ 3660 h 5072"/>
                <a:gd name="T92" fmla="*/ 2043 w 2317"/>
                <a:gd name="T93" fmla="*/ 328 h 5072"/>
                <a:gd name="T94" fmla="*/ 2157 w 2317"/>
                <a:gd name="T95" fmla="*/ 478 h 5072"/>
                <a:gd name="T96" fmla="*/ 675 w 2317"/>
                <a:gd name="T97" fmla="*/ 271 h 5072"/>
                <a:gd name="T98" fmla="*/ 821 w 2317"/>
                <a:gd name="T99" fmla="*/ 101 h 5072"/>
                <a:gd name="T100" fmla="*/ 1227 w 2317"/>
                <a:gd name="T101" fmla="*/ 1470 h 5072"/>
                <a:gd name="T102" fmla="*/ 1220 w 2317"/>
                <a:gd name="T103" fmla="*/ 1564 h 5072"/>
                <a:gd name="T104" fmla="*/ 1043 w 2317"/>
                <a:gd name="T105" fmla="*/ 1944 h 5072"/>
                <a:gd name="T106" fmla="*/ 881 w 2317"/>
                <a:gd name="T107" fmla="*/ 2339 h 5072"/>
                <a:gd name="T108" fmla="*/ 735 w 2317"/>
                <a:gd name="T109" fmla="*/ 2749 h 5072"/>
                <a:gd name="T110" fmla="*/ 607 w 2317"/>
                <a:gd name="T111" fmla="*/ 3172 h 5072"/>
                <a:gd name="T112" fmla="*/ 495 w 2317"/>
                <a:gd name="T113" fmla="*/ 3605 h 5072"/>
                <a:gd name="T114" fmla="*/ 402 w 2317"/>
                <a:gd name="T115" fmla="*/ 4046 h 5072"/>
                <a:gd name="T116" fmla="*/ 327 w 2317"/>
                <a:gd name="T117" fmla="*/ 4495 h 5072"/>
                <a:gd name="T118" fmla="*/ 270 w 2317"/>
                <a:gd name="T119" fmla="*/ 4953 h 5072"/>
                <a:gd name="T120" fmla="*/ 138 w 2317"/>
                <a:gd name="T121" fmla="*/ 4803 h 5072"/>
                <a:gd name="T122" fmla="*/ 711 w 2317"/>
                <a:gd name="T123" fmla="*/ 4805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7" h="5072">
                  <a:moveTo>
                    <a:pt x="137" y="5070"/>
                  </a:moveTo>
                  <a:cubicBezTo>
                    <a:pt x="99" y="5070"/>
                    <a:pt x="63" y="5053"/>
                    <a:pt x="37" y="5025"/>
                  </a:cubicBezTo>
                  <a:cubicBezTo>
                    <a:pt x="12" y="4996"/>
                    <a:pt x="0" y="4958"/>
                    <a:pt x="5" y="4920"/>
                  </a:cubicBezTo>
                  <a:lnTo>
                    <a:pt x="62" y="4462"/>
                  </a:lnTo>
                  <a:lnTo>
                    <a:pt x="139" y="4002"/>
                  </a:lnTo>
                  <a:lnTo>
                    <a:pt x="234" y="3550"/>
                  </a:lnTo>
                  <a:lnTo>
                    <a:pt x="348" y="3105"/>
                  </a:lnTo>
                  <a:lnTo>
                    <a:pt x="480" y="2672"/>
                  </a:lnTo>
                  <a:lnTo>
                    <a:pt x="630" y="2250"/>
                  </a:lnTo>
                  <a:lnTo>
                    <a:pt x="796" y="1843"/>
                  </a:lnTo>
                  <a:lnTo>
                    <a:pt x="979" y="1451"/>
                  </a:lnTo>
                  <a:lnTo>
                    <a:pt x="972" y="1545"/>
                  </a:lnTo>
                  <a:lnTo>
                    <a:pt x="566" y="176"/>
                  </a:lnTo>
                  <a:cubicBezTo>
                    <a:pt x="553" y="133"/>
                    <a:pt x="563" y="86"/>
                    <a:pt x="592" y="51"/>
                  </a:cubicBezTo>
                  <a:cubicBezTo>
                    <a:pt x="622" y="17"/>
                    <a:pt x="667" y="0"/>
                    <a:pt x="712" y="6"/>
                  </a:cubicBezTo>
                  <a:lnTo>
                    <a:pt x="2194" y="213"/>
                  </a:lnTo>
                  <a:cubicBezTo>
                    <a:pt x="2266" y="224"/>
                    <a:pt x="2317" y="290"/>
                    <a:pt x="2308" y="363"/>
                  </a:cubicBezTo>
                  <a:lnTo>
                    <a:pt x="1877" y="3695"/>
                  </a:lnTo>
                  <a:cubicBezTo>
                    <a:pt x="1869" y="3757"/>
                    <a:pt x="1818" y="3805"/>
                    <a:pt x="1755" y="3810"/>
                  </a:cubicBezTo>
                  <a:cubicBezTo>
                    <a:pt x="1692" y="3815"/>
                    <a:pt x="1635" y="3776"/>
                    <a:pt x="1617" y="3715"/>
                  </a:cubicBezTo>
                  <a:lnTo>
                    <a:pt x="1217" y="2368"/>
                  </a:lnTo>
                  <a:lnTo>
                    <a:pt x="1469" y="2377"/>
                  </a:lnTo>
                  <a:lnTo>
                    <a:pt x="1355" y="2681"/>
                  </a:lnTo>
                  <a:lnTo>
                    <a:pt x="1252" y="2989"/>
                  </a:lnTo>
                  <a:lnTo>
                    <a:pt x="1158" y="3304"/>
                  </a:lnTo>
                  <a:lnTo>
                    <a:pt x="1074" y="3626"/>
                  </a:lnTo>
                  <a:lnTo>
                    <a:pt x="1002" y="3953"/>
                  </a:lnTo>
                  <a:lnTo>
                    <a:pt x="937" y="4284"/>
                  </a:lnTo>
                  <a:lnTo>
                    <a:pt x="885" y="4618"/>
                  </a:lnTo>
                  <a:lnTo>
                    <a:pt x="843" y="4955"/>
                  </a:lnTo>
                  <a:cubicBezTo>
                    <a:pt x="834" y="5022"/>
                    <a:pt x="777" y="5072"/>
                    <a:pt x="710" y="5072"/>
                  </a:cubicBezTo>
                  <a:lnTo>
                    <a:pt x="137" y="5070"/>
                  </a:lnTo>
                  <a:close/>
                  <a:moveTo>
                    <a:pt x="711" y="4805"/>
                  </a:moveTo>
                  <a:lnTo>
                    <a:pt x="578" y="4922"/>
                  </a:lnTo>
                  <a:lnTo>
                    <a:pt x="622" y="4577"/>
                  </a:lnTo>
                  <a:lnTo>
                    <a:pt x="676" y="4233"/>
                  </a:lnTo>
                  <a:lnTo>
                    <a:pt x="741" y="3894"/>
                  </a:lnTo>
                  <a:lnTo>
                    <a:pt x="816" y="3559"/>
                  </a:lnTo>
                  <a:lnTo>
                    <a:pt x="903" y="3229"/>
                  </a:lnTo>
                  <a:lnTo>
                    <a:pt x="999" y="2904"/>
                  </a:lnTo>
                  <a:lnTo>
                    <a:pt x="1106" y="2588"/>
                  </a:lnTo>
                  <a:lnTo>
                    <a:pt x="1220" y="2284"/>
                  </a:lnTo>
                  <a:cubicBezTo>
                    <a:pt x="1240" y="2230"/>
                    <a:pt x="1292" y="2195"/>
                    <a:pt x="1349" y="2197"/>
                  </a:cubicBezTo>
                  <a:cubicBezTo>
                    <a:pt x="1406" y="2199"/>
                    <a:pt x="1456" y="2238"/>
                    <a:pt x="1472" y="2293"/>
                  </a:cubicBezTo>
                  <a:lnTo>
                    <a:pt x="1872" y="3640"/>
                  </a:lnTo>
                  <a:lnTo>
                    <a:pt x="1612" y="3660"/>
                  </a:lnTo>
                  <a:lnTo>
                    <a:pt x="2043" y="328"/>
                  </a:lnTo>
                  <a:lnTo>
                    <a:pt x="2157" y="478"/>
                  </a:lnTo>
                  <a:lnTo>
                    <a:pt x="675" y="271"/>
                  </a:lnTo>
                  <a:lnTo>
                    <a:pt x="821" y="101"/>
                  </a:lnTo>
                  <a:lnTo>
                    <a:pt x="1227" y="1470"/>
                  </a:lnTo>
                  <a:cubicBezTo>
                    <a:pt x="1237" y="1501"/>
                    <a:pt x="1234" y="1534"/>
                    <a:pt x="1220" y="1564"/>
                  </a:cubicBezTo>
                  <a:lnTo>
                    <a:pt x="1043" y="1944"/>
                  </a:lnTo>
                  <a:lnTo>
                    <a:pt x="881" y="2339"/>
                  </a:lnTo>
                  <a:lnTo>
                    <a:pt x="735" y="2749"/>
                  </a:lnTo>
                  <a:lnTo>
                    <a:pt x="607" y="3172"/>
                  </a:lnTo>
                  <a:lnTo>
                    <a:pt x="495" y="3605"/>
                  </a:lnTo>
                  <a:lnTo>
                    <a:pt x="402" y="4046"/>
                  </a:lnTo>
                  <a:lnTo>
                    <a:pt x="327" y="4495"/>
                  </a:lnTo>
                  <a:lnTo>
                    <a:pt x="270" y="4953"/>
                  </a:lnTo>
                  <a:lnTo>
                    <a:pt x="138" y="4803"/>
                  </a:lnTo>
                  <a:lnTo>
                    <a:pt x="711" y="480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4" name="Freeform 90"/>
            <p:cNvSpPr>
              <a:spLocks noEditPoints="1"/>
            </p:cNvSpPr>
            <p:nvPr/>
          </p:nvSpPr>
          <p:spPr bwMode="auto">
            <a:xfrm>
              <a:off x="7332" y="2922"/>
              <a:ext cx="131" cy="39"/>
            </a:xfrm>
            <a:custGeom>
              <a:avLst/>
              <a:gdLst>
                <a:gd name="T0" fmla="*/ 1800 w 1800"/>
                <a:gd name="T1" fmla="*/ 238 h 543"/>
                <a:gd name="T2" fmla="*/ 66 w 1800"/>
                <a:gd name="T3" fmla="*/ 238 h 543"/>
                <a:gd name="T4" fmla="*/ 66 w 1800"/>
                <a:gd name="T5" fmla="*/ 304 h 543"/>
                <a:gd name="T6" fmla="*/ 1800 w 1800"/>
                <a:gd name="T7" fmla="*/ 304 h 543"/>
                <a:gd name="T8" fmla="*/ 1800 w 1800"/>
                <a:gd name="T9" fmla="*/ 238 h 543"/>
                <a:gd name="T10" fmla="*/ 449 w 1800"/>
                <a:gd name="T11" fmla="*/ 9 h 543"/>
                <a:gd name="T12" fmla="*/ 0 w 1800"/>
                <a:gd name="T13" fmla="*/ 271 h 543"/>
                <a:gd name="T14" fmla="*/ 449 w 1800"/>
                <a:gd name="T15" fmla="*/ 533 h 543"/>
                <a:gd name="T16" fmla="*/ 495 w 1800"/>
                <a:gd name="T17" fmla="*/ 521 h 543"/>
                <a:gd name="T18" fmla="*/ 483 w 1800"/>
                <a:gd name="T19" fmla="*/ 476 h 543"/>
                <a:gd name="T20" fmla="*/ 83 w 1800"/>
                <a:gd name="T21" fmla="*/ 242 h 543"/>
                <a:gd name="T22" fmla="*/ 83 w 1800"/>
                <a:gd name="T23" fmla="*/ 300 h 543"/>
                <a:gd name="T24" fmla="*/ 483 w 1800"/>
                <a:gd name="T25" fmla="*/ 67 h 543"/>
                <a:gd name="T26" fmla="*/ 483 w 1800"/>
                <a:gd name="T27" fmla="*/ 67 h 543"/>
                <a:gd name="T28" fmla="*/ 495 w 1800"/>
                <a:gd name="T29" fmla="*/ 21 h 543"/>
                <a:gd name="T30" fmla="*/ 449 w 180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0" h="543">
                  <a:moveTo>
                    <a:pt x="1800" y="238"/>
                  </a:moveTo>
                  <a:lnTo>
                    <a:pt x="66" y="238"/>
                  </a:lnTo>
                  <a:lnTo>
                    <a:pt x="66" y="304"/>
                  </a:lnTo>
                  <a:lnTo>
                    <a:pt x="1800" y="304"/>
                  </a:lnTo>
                  <a:lnTo>
                    <a:pt x="1800" y="238"/>
                  </a:lnTo>
                  <a:close/>
                  <a:moveTo>
                    <a:pt x="449" y="9"/>
                  </a:moveTo>
                  <a:lnTo>
                    <a:pt x="0" y="271"/>
                  </a:lnTo>
                  <a:lnTo>
                    <a:pt x="449" y="533"/>
                  </a:lnTo>
                  <a:cubicBezTo>
                    <a:pt x="465" y="543"/>
                    <a:pt x="485" y="537"/>
                    <a:pt x="495" y="521"/>
                  </a:cubicBezTo>
                  <a:cubicBezTo>
                    <a:pt x="504" y="505"/>
                    <a:pt x="499" y="485"/>
                    <a:pt x="483" y="476"/>
                  </a:cubicBezTo>
                  <a:lnTo>
                    <a:pt x="83" y="242"/>
                  </a:lnTo>
                  <a:lnTo>
                    <a:pt x="83" y="300"/>
                  </a:lnTo>
                  <a:lnTo>
                    <a:pt x="483" y="67"/>
                  </a:lnTo>
                  <a:lnTo>
                    <a:pt x="483" y="67"/>
                  </a:lnTo>
                  <a:cubicBezTo>
                    <a:pt x="499" y="57"/>
                    <a:pt x="504" y="37"/>
                    <a:pt x="495"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5" name="Freeform 91"/>
            <p:cNvSpPr>
              <a:spLocks noEditPoints="1"/>
            </p:cNvSpPr>
            <p:nvPr/>
          </p:nvSpPr>
          <p:spPr bwMode="auto">
            <a:xfrm>
              <a:off x="7378" y="3113"/>
              <a:ext cx="121" cy="39"/>
            </a:xfrm>
            <a:custGeom>
              <a:avLst/>
              <a:gdLst>
                <a:gd name="T0" fmla="*/ 0 w 1672"/>
                <a:gd name="T1" fmla="*/ 238 h 543"/>
                <a:gd name="T2" fmla="*/ 1606 w 1672"/>
                <a:gd name="T3" fmla="*/ 238 h 543"/>
                <a:gd name="T4" fmla="*/ 1606 w 1672"/>
                <a:gd name="T5" fmla="*/ 304 h 543"/>
                <a:gd name="T6" fmla="*/ 0 w 1672"/>
                <a:gd name="T7" fmla="*/ 304 h 543"/>
                <a:gd name="T8" fmla="*/ 0 w 1672"/>
                <a:gd name="T9" fmla="*/ 238 h 543"/>
                <a:gd name="T10" fmla="*/ 1223 w 1672"/>
                <a:gd name="T11" fmla="*/ 9 h 543"/>
                <a:gd name="T12" fmla="*/ 1672 w 1672"/>
                <a:gd name="T13" fmla="*/ 271 h 543"/>
                <a:gd name="T14" fmla="*/ 1223 w 1672"/>
                <a:gd name="T15" fmla="*/ 533 h 543"/>
                <a:gd name="T16" fmla="*/ 1223 w 1672"/>
                <a:gd name="T17" fmla="*/ 533 h 543"/>
                <a:gd name="T18" fmla="*/ 1177 w 1672"/>
                <a:gd name="T19" fmla="*/ 521 h 543"/>
                <a:gd name="T20" fmla="*/ 1189 w 1672"/>
                <a:gd name="T21" fmla="*/ 476 h 543"/>
                <a:gd name="T22" fmla="*/ 1589 w 1672"/>
                <a:gd name="T23" fmla="*/ 242 h 543"/>
                <a:gd name="T24" fmla="*/ 1589 w 1672"/>
                <a:gd name="T25" fmla="*/ 300 h 543"/>
                <a:gd name="T26" fmla="*/ 1189 w 1672"/>
                <a:gd name="T27" fmla="*/ 67 h 543"/>
                <a:gd name="T28" fmla="*/ 1177 w 1672"/>
                <a:gd name="T29" fmla="*/ 21 h 543"/>
                <a:gd name="T30" fmla="*/ 1223 w 1672"/>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2" h="543">
                  <a:moveTo>
                    <a:pt x="0" y="238"/>
                  </a:moveTo>
                  <a:lnTo>
                    <a:pt x="1606" y="238"/>
                  </a:lnTo>
                  <a:lnTo>
                    <a:pt x="1606" y="304"/>
                  </a:lnTo>
                  <a:lnTo>
                    <a:pt x="0" y="304"/>
                  </a:lnTo>
                  <a:lnTo>
                    <a:pt x="0" y="238"/>
                  </a:lnTo>
                  <a:close/>
                  <a:moveTo>
                    <a:pt x="1223" y="9"/>
                  </a:moveTo>
                  <a:lnTo>
                    <a:pt x="1672" y="271"/>
                  </a:lnTo>
                  <a:lnTo>
                    <a:pt x="1223" y="533"/>
                  </a:lnTo>
                  <a:lnTo>
                    <a:pt x="1223" y="533"/>
                  </a:lnTo>
                  <a:cubicBezTo>
                    <a:pt x="1207" y="543"/>
                    <a:pt x="1186" y="537"/>
                    <a:pt x="1177" y="521"/>
                  </a:cubicBezTo>
                  <a:cubicBezTo>
                    <a:pt x="1168" y="505"/>
                    <a:pt x="1173" y="485"/>
                    <a:pt x="1189" y="476"/>
                  </a:cubicBezTo>
                  <a:lnTo>
                    <a:pt x="1589" y="242"/>
                  </a:lnTo>
                  <a:lnTo>
                    <a:pt x="1589" y="300"/>
                  </a:lnTo>
                  <a:lnTo>
                    <a:pt x="1189" y="67"/>
                  </a:lnTo>
                  <a:cubicBezTo>
                    <a:pt x="1173" y="57"/>
                    <a:pt x="1168" y="37"/>
                    <a:pt x="1177" y="21"/>
                  </a:cubicBezTo>
                  <a:cubicBezTo>
                    <a:pt x="1186" y="5"/>
                    <a:pt x="1207" y="0"/>
                    <a:pt x="1223"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6" name="Rectangle 92"/>
            <p:cNvSpPr>
              <a:spLocks noChangeArrowheads="1"/>
            </p:cNvSpPr>
            <p:nvPr/>
          </p:nvSpPr>
          <p:spPr bwMode="auto">
            <a:xfrm>
              <a:off x="7162" y="316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産業廃棄物の</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7" name="Rectangle 93"/>
            <p:cNvSpPr>
              <a:spLocks noChangeArrowheads="1"/>
            </p:cNvSpPr>
            <p:nvPr/>
          </p:nvSpPr>
          <p:spPr bwMode="auto">
            <a:xfrm>
              <a:off x="7511" y="316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2" name="Rectangle 94"/>
            <p:cNvSpPr>
              <a:spLocks noChangeArrowheads="1"/>
            </p:cNvSpPr>
            <p:nvPr/>
          </p:nvSpPr>
          <p:spPr bwMode="auto">
            <a:xfrm>
              <a:off x="7802" y="315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3" name="Freeform 95"/>
            <p:cNvSpPr>
              <a:spLocks/>
            </p:cNvSpPr>
            <p:nvPr/>
          </p:nvSpPr>
          <p:spPr bwMode="auto">
            <a:xfrm>
              <a:off x="7774" y="2325"/>
              <a:ext cx="498" cy="174"/>
            </a:xfrm>
            <a:custGeom>
              <a:avLst/>
              <a:gdLst>
                <a:gd name="T0" fmla="*/ 0 w 498"/>
                <a:gd name="T1" fmla="*/ 44 h 174"/>
                <a:gd name="T2" fmla="*/ 410 w 498"/>
                <a:gd name="T3" fmla="*/ 44 h 174"/>
                <a:gd name="T4" fmla="*/ 410 w 498"/>
                <a:gd name="T5" fmla="*/ 0 h 174"/>
                <a:gd name="T6" fmla="*/ 498 w 498"/>
                <a:gd name="T7" fmla="*/ 87 h 174"/>
                <a:gd name="T8" fmla="*/ 410 w 498"/>
                <a:gd name="T9" fmla="*/ 174 h 174"/>
                <a:gd name="T10" fmla="*/ 410 w 498"/>
                <a:gd name="T11" fmla="*/ 131 h 174"/>
                <a:gd name="T12" fmla="*/ 0 w 498"/>
                <a:gd name="T13" fmla="*/ 131 h 174"/>
                <a:gd name="T14" fmla="*/ 0 w 498"/>
                <a:gd name="T15" fmla="*/ 4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74">
                  <a:moveTo>
                    <a:pt x="0" y="44"/>
                  </a:moveTo>
                  <a:lnTo>
                    <a:pt x="410" y="44"/>
                  </a:lnTo>
                  <a:lnTo>
                    <a:pt x="410" y="0"/>
                  </a:lnTo>
                  <a:lnTo>
                    <a:pt x="498" y="87"/>
                  </a:lnTo>
                  <a:lnTo>
                    <a:pt x="410" y="174"/>
                  </a:lnTo>
                  <a:lnTo>
                    <a:pt x="410" y="131"/>
                  </a:lnTo>
                  <a:lnTo>
                    <a:pt x="0" y="131"/>
                  </a:lnTo>
                  <a:lnTo>
                    <a:pt x="0" y="4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96"/>
            <p:cNvSpPr>
              <a:spLocks/>
            </p:cNvSpPr>
            <p:nvPr/>
          </p:nvSpPr>
          <p:spPr bwMode="auto">
            <a:xfrm>
              <a:off x="8457" y="3576"/>
              <a:ext cx="99" cy="124"/>
            </a:xfrm>
            <a:custGeom>
              <a:avLst/>
              <a:gdLst>
                <a:gd name="T0" fmla="*/ 0 w 99"/>
                <a:gd name="T1" fmla="*/ 31 h 124"/>
                <a:gd name="T2" fmla="*/ 50 w 99"/>
                <a:gd name="T3" fmla="*/ 31 h 124"/>
                <a:gd name="T4" fmla="*/ 50 w 99"/>
                <a:gd name="T5" fmla="*/ 0 h 124"/>
                <a:gd name="T6" fmla="*/ 99 w 99"/>
                <a:gd name="T7" fmla="*/ 62 h 124"/>
                <a:gd name="T8" fmla="*/ 50 w 99"/>
                <a:gd name="T9" fmla="*/ 124 h 124"/>
                <a:gd name="T10" fmla="*/ 50 w 99"/>
                <a:gd name="T11" fmla="*/ 93 h 124"/>
                <a:gd name="T12" fmla="*/ 0 w 99"/>
                <a:gd name="T13" fmla="*/ 93 h 124"/>
                <a:gd name="T14" fmla="*/ 0 w 99"/>
                <a:gd name="T15" fmla="*/ 3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4">
                  <a:moveTo>
                    <a:pt x="0" y="31"/>
                  </a:moveTo>
                  <a:lnTo>
                    <a:pt x="50" y="31"/>
                  </a:lnTo>
                  <a:lnTo>
                    <a:pt x="50" y="0"/>
                  </a:lnTo>
                  <a:lnTo>
                    <a:pt x="99" y="62"/>
                  </a:lnTo>
                  <a:lnTo>
                    <a:pt x="50" y="124"/>
                  </a:lnTo>
                  <a:lnTo>
                    <a:pt x="50" y="93"/>
                  </a:lnTo>
                  <a:lnTo>
                    <a:pt x="0" y="93"/>
                  </a:lnTo>
                  <a:lnTo>
                    <a:pt x="0" y="3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97"/>
            <p:cNvSpPr>
              <a:spLocks/>
            </p:cNvSpPr>
            <p:nvPr/>
          </p:nvSpPr>
          <p:spPr bwMode="auto">
            <a:xfrm>
              <a:off x="6614" y="3882"/>
              <a:ext cx="260" cy="82"/>
            </a:xfrm>
            <a:custGeom>
              <a:avLst/>
              <a:gdLst>
                <a:gd name="T0" fmla="*/ 0 w 260"/>
                <a:gd name="T1" fmla="*/ 64 h 82"/>
                <a:gd name="T2" fmla="*/ 130 w 260"/>
                <a:gd name="T3" fmla="*/ 0 h 82"/>
                <a:gd name="T4" fmla="*/ 260 w 260"/>
                <a:gd name="T5" fmla="*/ 64 h 82"/>
                <a:gd name="T6" fmla="*/ 195 w 260"/>
                <a:gd name="T7" fmla="*/ 64 h 82"/>
                <a:gd name="T8" fmla="*/ 195 w 260"/>
                <a:gd name="T9" fmla="*/ 82 h 82"/>
                <a:gd name="T10" fmla="*/ 65 w 260"/>
                <a:gd name="T11" fmla="*/ 82 h 82"/>
                <a:gd name="T12" fmla="*/ 65 w 260"/>
                <a:gd name="T13" fmla="*/ 64 h 82"/>
                <a:gd name="T14" fmla="*/ 0 w 260"/>
                <a:gd name="T15" fmla="*/ 64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82">
                  <a:moveTo>
                    <a:pt x="0" y="64"/>
                  </a:moveTo>
                  <a:lnTo>
                    <a:pt x="130" y="0"/>
                  </a:lnTo>
                  <a:lnTo>
                    <a:pt x="260" y="64"/>
                  </a:lnTo>
                  <a:lnTo>
                    <a:pt x="195" y="64"/>
                  </a:lnTo>
                  <a:lnTo>
                    <a:pt x="195" y="82"/>
                  </a:lnTo>
                  <a:lnTo>
                    <a:pt x="65" y="82"/>
                  </a:lnTo>
                  <a:lnTo>
                    <a:pt x="65" y="64"/>
                  </a:lnTo>
                  <a:lnTo>
                    <a:pt x="0" y="6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98"/>
            <p:cNvSpPr>
              <a:spLocks/>
            </p:cNvSpPr>
            <p:nvPr/>
          </p:nvSpPr>
          <p:spPr bwMode="auto">
            <a:xfrm>
              <a:off x="6276" y="3252"/>
              <a:ext cx="142" cy="187"/>
            </a:xfrm>
            <a:custGeom>
              <a:avLst/>
              <a:gdLst>
                <a:gd name="T0" fmla="*/ 142 w 142"/>
                <a:gd name="T1" fmla="*/ 141 h 187"/>
                <a:gd name="T2" fmla="*/ 71 w 142"/>
                <a:gd name="T3" fmla="*/ 141 h 187"/>
                <a:gd name="T4" fmla="*/ 71 w 142"/>
                <a:gd name="T5" fmla="*/ 187 h 187"/>
                <a:gd name="T6" fmla="*/ 0 w 142"/>
                <a:gd name="T7" fmla="*/ 94 h 187"/>
                <a:gd name="T8" fmla="*/ 71 w 142"/>
                <a:gd name="T9" fmla="*/ 0 h 187"/>
                <a:gd name="T10" fmla="*/ 71 w 142"/>
                <a:gd name="T11" fmla="*/ 47 h 187"/>
                <a:gd name="T12" fmla="*/ 142 w 142"/>
                <a:gd name="T13" fmla="*/ 47 h 187"/>
                <a:gd name="T14" fmla="*/ 142 w 142"/>
                <a:gd name="T15" fmla="*/ 141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87">
                  <a:moveTo>
                    <a:pt x="142" y="141"/>
                  </a:moveTo>
                  <a:lnTo>
                    <a:pt x="71" y="141"/>
                  </a:lnTo>
                  <a:lnTo>
                    <a:pt x="71" y="187"/>
                  </a:lnTo>
                  <a:lnTo>
                    <a:pt x="0" y="94"/>
                  </a:lnTo>
                  <a:lnTo>
                    <a:pt x="71" y="0"/>
                  </a:lnTo>
                  <a:lnTo>
                    <a:pt x="71" y="47"/>
                  </a:lnTo>
                  <a:lnTo>
                    <a:pt x="142" y="47"/>
                  </a:lnTo>
                  <a:lnTo>
                    <a:pt x="142" y="14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100"/>
            <p:cNvSpPr>
              <a:spLocks noEditPoints="1"/>
            </p:cNvSpPr>
            <p:nvPr/>
          </p:nvSpPr>
          <p:spPr bwMode="auto">
            <a:xfrm>
              <a:off x="8270" y="2288"/>
              <a:ext cx="476" cy="241"/>
            </a:xfrm>
            <a:custGeom>
              <a:avLst/>
              <a:gdLst>
                <a:gd name="T0" fmla="*/ 1 w 476"/>
                <a:gd name="T1" fmla="*/ 55 h 391"/>
                <a:gd name="T2" fmla="*/ 8 w 476"/>
                <a:gd name="T3" fmla="*/ 36 h 391"/>
                <a:gd name="T4" fmla="*/ 20 w 476"/>
                <a:gd name="T5" fmla="*/ 20 h 391"/>
                <a:gd name="T6" fmla="*/ 35 w 476"/>
                <a:gd name="T7" fmla="*/ 9 h 391"/>
                <a:gd name="T8" fmla="*/ 54 w 476"/>
                <a:gd name="T9" fmla="*/ 2 h 391"/>
                <a:gd name="T10" fmla="*/ 408 w 476"/>
                <a:gd name="T11" fmla="*/ 0 h 391"/>
                <a:gd name="T12" fmla="*/ 428 w 476"/>
                <a:gd name="T13" fmla="*/ 3 h 391"/>
                <a:gd name="T14" fmla="*/ 446 w 476"/>
                <a:gd name="T15" fmla="*/ 12 h 391"/>
                <a:gd name="T16" fmla="*/ 461 w 476"/>
                <a:gd name="T17" fmla="*/ 25 h 391"/>
                <a:gd name="T18" fmla="*/ 471 w 476"/>
                <a:gd name="T19" fmla="*/ 42 h 391"/>
                <a:gd name="T20" fmla="*/ 476 w 476"/>
                <a:gd name="T21" fmla="*/ 61 h 391"/>
                <a:gd name="T22" fmla="*/ 476 w 476"/>
                <a:gd name="T23" fmla="*/ 329 h 391"/>
                <a:gd name="T24" fmla="*/ 471 w 476"/>
                <a:gd name="T25" fmla="*/ 349 h 391"/>
                <a:gd name="T26" fmla="*/ 461 w 476"/>
                <a:gd name="T27" fmla="*/ 366 h 391"/>
                <a:gd name="T28" fmla="*/ 446 w 476"/>
                <a:gd name="T29" fmla="*/ 379 h 391"/>
                <a:gd name="T30" fmla="*/ 429 w 476"/>
                <a:gd name="T31" fmla="*/ 387 h 391"/>
                <a:gd name="T32" fmla="*/ 408 w 476"/>
                <a:gd name="T33" fmla="*/ 391 h 391"/>
                <a:gd name="T34" fmla="*/ 55 w 476"/>
                <a:gd name="T35" fmla="*/ 389 h 391"/>
                <a:gd name="T36" fmla="*/ 36 w 476"/>
                <a:gd name="T37" fmla="*/ 383 h 391"/>
                <a:gd name="T38" fmla="*/ 20 w 476"/>
                <a:gd name="T39" fmla="*/ 371 h 391"/>
                <a:gd name="T40" fmla="*/ 8 w 476"/>
                <a:gd name="T41" fmla="*/ 355 h 391"/>
                <a:gd name="T42" fmla="*/ 1 w 476"/>
                <a:gd name="T43" fmla="*/ 336 h 391"/>
                <a:gd name="T44" fmla="*/ 0 w 476"/>
                <a:gd name="T45" fmla="*/ 69 h 391"/>
                <a:gd name="T46" fmla="*/ 11 w 476"/>
                <a:gd name="T47" fmla="*/ 334 h 391"/>
                <a:gd name="T48" fmla="*/ 17 w 476"/>
                <a:gd name="T49" fmla="*/ 350 h 391"/>
                <a:gd name="T50" fmla="*/ 27 w 476"/>
                <a:gd name="T51" fmla="*/ 364 h 391"/>
                <a:gd name="T52" fmla="*/ 40 w 476"/>
                <a:gd name="T53" fmla="*/ 374 h 391"/>
                <a:gd name="T54" fmla="*/ 56 w 476"/>
                <a:gd name="T55" fmla="*/ 380 h 391"/>
                <a:gd name="T56" fmla="*/ 408 w 476"/>
                <a:gd name="T57" fmla="*/ 381 h 391"/>
                <a:gd name="T58" fmla="*/ 425 w 476"/>
                <a:gd name="T59" fmla="*/ 378 h 391"/>
                <a:gd name="T60" fmla="*/ 440 w 476"/>
                <a:gd name="T61" fmla="*/ 371 h 391"/>
                <a:gd name="T62" fmla="*/ 453 w 476"/>
                <a:gd name="T63" fmla="*/ 360 h 391"/>
                <a:gd name="T64" fmla="*/ 462 w 476"/>
                <a:gd name="T65" fmla="*/ 345 h 391"/>
                <a:gd name="T66" fmla="*/ 466 w 476"/>
                <a:gd name="T67" fmla="*/ 329 h 391"/>
                <a:gd name="T68" fmla="*/ 466 w 476"/>
                <a:gd name="T69" fmla="*/ 63 h 391"/>
                <a:gd name="T70" fmla="*/ 462 w 476"/>
                <a:gd name="T71" fmla="*/ 46 h 391"/>
                <a:gd name="T72" fmla="*/ 453 w 476"/>
                <a:gd name="T73" fmla="*/ 31 h 391"/>
                <a:gd name="T74" fmla="*/ 441 w 476"/>
                <a:gd name="T75" fmla="*/ 20 h 391"/>
                <a:gd name="T76" fmla="*/ 426 w 476"/>
                <a:gd name="T77" fmla="*/ 13 h 391"/>
                <a:gd name="T78" fmla="*/ 408 w 476"/>
                <a:gd name="T79" fmla="*/ 10 h 391"/>
                <a:gd name="T80" fmla="*/ 57 w 476"/>
                <a:gd name="T81" fmla="*/ 11 h 391"/>
                <a:gd name="T82" fmla="*/ 40 w 476"/>
                <a:gd name="T83" fmla="*/ 17 h 391"/>
                <a:gd name="T84" fmla="*/ 27 w 476"/>
                <a:gd name="T85" fmla="*/ 27 h 391"/>
                <a:gd name="T86" fmla="*/ 17 w 476"/>
                <a:gd name="T87" fmla="*/ 40 h 391"/>
                <a:gd name="T88" fmla="*/ 11 w 476"/>
                <a:gd name="T89" fmla="*/ 56 h 391"/>
                <a:gd name="T90" fmla="*/ 10 w 476"/>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391">
                  <a:moveTo>
                    <a:pt x="0" y="69"/>
                  </a:moveTo>
                  <a:lnTo>
                    <a:pt x="0" y="62"/>
                  </a:lnTo>
                  <a:lnTo>
                    <a:pt x="1" y="55"/>
                  </a:lnTo>
                  <a:lnTo>
                    <a:pt x="3" y="48"/>
                  </a:lnTo>
                  <a:lnTo>
                    <a:pt x="5" y="42"/>
                  </a:lnTo>
                  <a:lnTo>
                    <a:pt x="8" y="36"/>
                  </a:lnTo>
                  <a:lnTo>
                    <a:pt x="11" y="31"/>
                  </a:lnTo>
                  <a:lnTo>
                    <a:pt x="15" y="25"/>
                  </a:lnTo>
                  <a:lnTo>
                    <a:pt x="20" y="20"/>
                  </a:lnTo>
                  <a:lnTo>
                    <a:pt x="25" y="16"/>
                  </a:lnTo>
                  <a:lnTo>
                    <a:pt x="30" y="12"/>
                  </a:lnTo>
                  <a:lnTo>
                    <a:pt x="35" y="9"/>
                  </a:lnTo>
                  <a:lnTo>
                    <a:pt x="41" y="6"/>
                  </a:lnTo>
                  <a:lnTo>
                    <a:pt x="48" y="3"/>
                  </a:lnTo>
                  <a:lnTo>
                    <a:pt x="54" y="2"/>
                  </a:lnTo>
                  <a:lnTo>
                    <a:pt x="61" y="1"/>
                  </a:lnTo>
                  <a:lnTo>
                    <a:pt x="68" y="0"/>
                  </a:lnTo>
                  <a:lnTo>
                    <a:pt x="408" y="0"/>
                  </a:lnTo>
                  <a:lnTo>
                    <a:pt x="415" y="1"/>
                  </a:lnTo>
                  <a:lnTo>
                    <a:pt x="421" y="2"/>
                  </a:lnTo>
                  <a:lnTo>
                    <a:pt x="428" y="3"/>
                  </a:lnTo>
                  <a:lnTo>
                    <a:pt x="434" y="6"/>
                  </a:lnTo>
                  <a:lnTo>
                    <a:pt x="440" y="8"/>
                  </a:lnTo>
                  <a:lnTo>
                    <a:pt x="446" y="12"/>
                  </a:lnTo>
                  <a:lnTo>
                    <a:pt x="451" y="16"/>
                  </a:lnTo>
                  <a:lnTo>
                    <a:pt x="456" y="20"/>
                  </a:lnTo>
                  <a:lnTo>
                    <a:pt x="461" y="25"/>
                  </a:lnTo>
                  <a:lnTo>
                    <a:pt x="464" y="30"/>
                  </a:lnTo>
                  <a:lnTo>
                    <a:pt x="468" y="36"/>
                  </a:lnTo>
                  <a:lnTo>
                    <a:pt x="471" y="42"/>
                  </a:lnTo>
                  <a:lnTo>
                    <a:pt x="473" y="48"/>
                  </a:lnTo>
                  <a:lnTo>
                    <a:pt x="475" y="55"/>
                  </a:lnTo>
                  <a:lnTo>
                    <a:pt x="476" y="61"/>
                  </a:lnTo>
                  <a:lnTo>
                    <a:pt x="476" y="68"/>
                  </a:lnTo>
                  <a:lnTo>
                    <a:pt x="476" y="322"/>
                  </a:lnTo>
                  <a:lnTo>
                    <a:pt x="476" y="329"/>
                  </a:lnTo>
                  <a:lnTo>
                    <a:pt x="475" y="336"/>
                  </a:lnTo>
                  <a:lnTo>
                    <a:pt x="473" y="342"/>
                  </a:lnTo>
                  <a:lnTo>
                    <a:pt x="471" y="349"/>
                  </a:lnTo>
                  <a:lnTo>
                    <a:pt x="468" y="355"/>
                  </a:lnTo>
                  <a:lnTo>
                    <a:pt x="465" y="360"/>
                  </a:lnTo>
                  <a:lnTo>
                    <a:pt x="461" y="366"/>
                  </a:lnTo>
                  <a:lnTo>
                    <a:pt x="456" y="370"/>
                  </a:lnTo>
                  <a:lnTo>
                    <a:pt x="452" y="375"/>
                  </a:lnTo>
                  <a:lnTo>
                    <a:pt x="446" y="379"/>
                  </a:lnTo>
                  <a:lnTo>
                    <a:pt x="441" y="382"/>
                  </a:lnTo>
                  <a:lnTo>
                    <a:pt x="435" y="385"/>
                  </a:lnTo>
                  <a:lnTo>
                    <a:pt x="429" y="387"/>
                  </a:lnTo>
                  <a:lnTo>
                    <a:pt x="422" y="389"/>
                  </a:lnTo>
                  <a:lnTo>
                    <a:pt x="415" y="390"/>
                  </a:lnTo>
                  <a:lnTo>
                    <a:pt x="408" y="391"/>
                  </a:lnTo>
                  <a:lnTo>
                    <a:pt x="68" y="391"/>
                  </a:lnTo>
                  <a:lnTo>
                    <a:pt x="61" y="390"/>
                  </a:lnTo>
                  <a:lnTo>
                    <a:pt x="55" y="389"/>
                  </a:lnTo>
                  <a:lnTo>
                    <a:pt x="48" y="388"/>
                  </a:lnTo>
                  <a:lnTo>
                    <a:pt x="42" y="385"/>
                  </a:lnTo>
                  <a:lnTo>
                    <a:pt x="36" y="383"/>
                  </a:lnTo>
                  <a:lnTo>
                    <a:pt x="30" y="379"/>
                  </a:lnTo>
                  <a:lnTo>
                    <a:pt x="25" y="375"/>
                  </a:lnTo>
                  <a:lnTo>
                    <a:pt x="20" y="371"/>
                  </a:lnTo>
                  <a:lnTo>
                    <a:pt x="16" y="366"/>
                  </a:lnTo>
                  <a:lnTo>
                    <a:pt x="12" y="361"/>
                  </a:lnTo>
                  <a:lnTo>
                    <a:pt x="8" y="355"/>
                  </a:lnTo>
                  <a:lnTo>
                    <a:pt x="5" y="349"/>
                  </a:lnTo>
                  <a:lnTo>
                    <a:pt x="3" y="343"/>
                  </a:lnTo>
                  <a:lnTo>
                    <a:pt x="1" y="336"/>
                  </a:lnTo>
                  <a:lnTo>
                    <a:pt x="0" y="330"/>
                  </a:lnTo>
                  <a:lnTo>
                    <a:pt x="0" y="323"/>
                  </a:lnTo>
                  <a:lnTo>
                    <a:pt x="0" y="69"/>
                  </a:lnTo>
                  <a:close/>
                  <a:moveTo>
                    <a:pt x="10" y="322"/>
                  </a:moveTo>
                  <a:lnTo>
                    <a:pt x="10" y="328"/>
                  </a:lnTo>
                  <a:lnTo>
                    <a:pt x="11" y="334"/>
                  </a:lnTo>
                  <a:lnTo>
                    <a:pt x="12" y="340"/>
                  </a:lnTo>
                  <a:lnTo>
                    <a:pt x="14" y="345"/>
                  </a:lnTo>
                  <a:lnTo>
                    <a:pt x="17" y="350"/>
                  </a:lnTo>
                  <a:lnTo>
                    <a:pt x="19" y="355"/>
                  </a:lnTo>
                  <a:lnTo>
                    <a:pt x="23" y="359"/>
                  </a:lnTo>
                  <a:lnTo>
                    <a:pt x="27" y="364"/>
                  </a:lnTo>
                  <a:lnTo>
                    <a:pt x="31" y="367"/>
                  </a:lnTo>
                  <a:lnTo>
                    <a:pt x="35" y="371"/>
                  </a:lnTo>
                  <a:lnTo>
                    <a:pt x="40" y="374"/>
                  </a:lnTo>
                  <a:lnTo>
                    <a:pt x="45" y="376"/>
                  </a:lnTo>
                  <a:lnTo>
                    <a:pt x="50" y="378"/>
                  </a:lnTo>
                  <a:lnTo>
                    <a:pt x="56" y="380"/>
                  </a:lnTo>
                  <a:lnTo>
                    <a:pt x="62" y="381"/>
                  </a:lnTo>
                  <a:lnTo>
                    <a:pt x="68" y="381"/>
                  </a:lnTo>
                  <a:lnTo>
                    <a:pt x="408" y="381"/>
                  </a:lnTo>
                  <a:lnTo>
                    <a:pt x="414" y="381"/>
                  </a:lnTo>
                  <a:lnTo>
                    <a:pt x="420" y="380"/>
                  </a:lnTo>
                  <a:lnTo>
                    <a:pt x="425" y="378"/>
                  </a:lnTo>
                  <a:lnTo>
                    <a:pt x="431" y="376"/>
                  </a:lnTo>
                  <a:lnTo>
                    <a:pt x="436" y="374"/>
                  </a:lnTo>
                  <a:lnTo>
                    <a:pt x="440" y="371"/>
                  </a:lnTo>
                  <a:lnTo>
                    <a:pt x="445" y="368"/>
                  </a:lnTo>
                  <a:lnTo>
                    <a:pt x="449" y="364"/>
                  </a:lnTo>
                  <a:lnTo>
                    <a:pt x="453" y="360"/>
                  </a:lnTo>
                  <a:lnTo>
                    <a:pt x="456" y="355"/>
                  </a:lnTo>
                  <a:lnTo>
                    <a:pt x="459" y="351"/>
                  </a:lnTo>
                  <a:lnTo>
                    <a:pt x="462" y="345"/>
                  </a:lnTo>
                  <a:lnTo>
                    <a:pt x="464" y="340"/>
                  </a:lnTo>
                  <a:lnTo>
                    <a:pt x="465" y="334"/>
                  </a:lnTo>
                  <a:lnTo>
                    <a:pt x="466" y="329"/>
                  </a:lnTo>
                  <a:lnTo>
                    <a:pt x="466" y="322"/>
                  </a:lnTo>
                  <a:lnTo>
                    <a:pt x="466" y="69"/>
                  </a:lnTo>
                  <a:lnTo>
                    <a:pt x="466" y="63"/>
                  </a:lnTo>
                  <a:lnTo>
                    <a:pt x="465" y="57"/>
                  </a:lnTo>
                  <a:lnTo>
                    <a:pt x="464" y="51"/>
                  </a:lnTo>
                  <a:lnTo>
                    <a:pt x="462" y="46"/>
                  </a:lnTo>
                  <a:lnTo>
                    <a:pt x="460" y="41"/>
                  </a:lnTo>
                  <a:lnTo>
                    <a:pt x="457" y="36"/>
                  </a:lnTo>
                  <a:lnTo>
                    <a:pt x="453" y="31"/>
                  </a:lnTo>
                  <a:lnTo>
                    <a:pt x="449" y="27"/>
                  </a:lnTo>
                  <a:lnTo>
                    <a:pt x="445" y="23"/>
                  </a:lnTo>
                  <a:lnTo>
                    <a:pt x="441" y="20"/>
                  </a:lnTo>
                  <a:lnTo>
                    <a:pt x="436" y="17"/>
                  </a:lnTo>
                  <a:lnTo>
                    <a:pt x="431" y="15"/>
                  </a:lnTo>
                  <a:lnTo>
                    <a:pt x="426" y="13"/>
                  </a:lnTo>
                  <a:lnTo>
                    <a:pt x="420" y="11"/>
                  </a:lnTo>
                  <a:lnTo>
                    <a:pt x="414" y="10"/>
                  </a:lnTo>
                  <a:lnTo>
                    <a:pt x="408" y="10"/>
                  </a:lnTo>
                  <a:lnTo>
                    <a:pt x="68" y="10"/>
                  </a:lnTo>
                  <a:lnTo>
                    <a:pt x="62" y="10"/>
                  </a:lnTo>
                  <a:lnTo>
                    <a:pt x="57" y="11"/>
                  </a:lnTo>
                  <a:lnTo>
                    <a:pt x="51" y="13"/>
                  </a:lnTo>
                  <a:lnTo>
                    <a:pt x="46" y="14"/>
                  </a:lnTo>
                  <a:lnTo>
                    <a:pt x="40" y="17"/>
                  </a:lnTo>
                  <a:lnTo>
                    <a:pt x="36" y="20"/>
                  </a:lnTo>
                  <a:lnTo>
                    <a:pt x="31" y="23"/>
                  </a:lnTo>
                  <a:lnTo>
                    <a:pt x="27" y="27"/>
                  </a:lnTo>
                  <a:lnTo>
                    <a:pt x="23" y="31"/>
                  </a:lnTo>
                  <a:lnTo>
                    <a:pt x="20" y="35"/>
                  </a:lnTo>
                  <a:lnTo>
                    <a:pt x="17" y="40"/>
                  </a:lnTo>
                  <a:lnTo>
                    <a:pt x="14" y="46"/>
                  </a:lnTo>
                  <a:lnTo>
                    <a:pt x="12" y="51"/>
                  </a:lnTo>
                  <a:lnTo>
                    <a:pt x="11" y="56"/>
                  </a:lnTo>
                  <a:lnTo>
                    <a:pt x="10" y="62"/>
                  </a:lnTo>
                  <a:lnTo>
                    <a:pt x="10" y="69"/>
                  </a:lnTo>
                  <a:lnTo>
                    <a:pt x="10" y="32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Rectangle 101"/>
            <p:cNvSpPr>
              <a:spLocks noChangeArrowheads="1"/>
            </p:cNvSpPr>
            <p:nvPr/>
          </p:nvSpPr>
          <p:spPr bwMode="auto">
            <a:xfrm>
              <a:off x="8334" y="233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0" name="Rectangle 102"/>
            <p:cNvSpPr>
              <a:spLocks noChangeArrowheads="1"/>
            </p:cNvSpPr>
            <p:nvPr/>
          </p:nvSpPr>
          <p:spPr bwMode="auto">
            <a:xfrm>
              <a:off x="8683" y="2328"/>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3" name="Rectangle 103"/>
            <p:cNvSpPr>
              <a:spLocks noChangeArrowheads="1"/>
            </p:cNvSpPr>
            <p:nvPr/>
          </p:nvSpPr>
          <p:spPr bwMode="auto">
            <a:xfrm>
              <a:off x="8334" y="2409"/>
              <a:ext cx="6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 name="Rectangle 104"/>
            <p:cNvSpPr>
              <a:spLocks noChangeArrowheads="1"/>
            </p:cNvSpPr>
            <p:nvPr/>
          </p:nvSpPr>
          <p:spPr bwMode="auto">
            <a:xfrm>
              <a:off x="8392" y="2409"/>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2" name="Rectangle 105"/>
            <p:cNvSpPr>
              <a:spLocks noChangeArrowheads="1"/>
            </p:cNvSpPr>
            <p:nvPr/>
          </p:nvSpPr>
          <p:spPr bwMode="auto">
            <a:xfrm>
              <a:off x="8683" y="2402"/>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305" name="図 3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851" y="7750408"/>
            <a:ext cx="269345" cy="406512"/>
          </a:xfrm>
          <a:prstGeom prst="rect">
            <a:avLst/>
          </a:prstGeom>
        </p:spPr>
      </p:pic>
      <p:pic>
        <p:nvPicPr>
          <p:cNvPr id="307" name="図 3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4309" y="7714501"/>
            <a:ext cx="471770" cy="390717"/>
          </a:xfrm>
          <a:prstGeom prst="rect">
            <a:avLst/>
          </a:prstGeom>
        </p:spPr>
      </p:pic>
      <p:pic>
        <p:nvPicPr>
          <p:cNvPr id="306" name="図 3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505" y="7982725"/>
            <a:ext cx="443921" cy="413994"/>
          </a:xfrm>
          <a:prstGeom prst="rect">
            <a:avLst/>
          </a:prstGeom>
        </p:spPr>
      </p:pic>
      <p:pic>
        <p:nvPicPr>
          <p:cNvPr id="11" name="Picture 2" descr="D:\OyamaE\Desktop\838a8386815b83x.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775443" y="6017801"/>
            <a:ext cx="921723" cy="648000"/>
          </a:xfrm>
          <a:prstGeom prst="rect">
            <a:avLst/>
          </a:prstGeom>
          <a:noFill/>
          <a:extLst>
            <a:ext uri="{909E8E84-426E-40DD-AFC4-6F175D3DCCD1}">
              <a14:hiddenFill xmlns:a14="http://schemas.microsoft.com/office/drawing/2010/main">
                <a:solidFill>
                  <a:srgbClr val="FFFFFF"/>
                </a:solidFill>
              </a14:hiddenFill>
            </a:ext>
          </a:extLst>
        </p:spPr>
      </p:pic>
      <p:sp>
        <p:nvSpPr>
          <p:cNvPr id="309" name="Text Box 1"/>
          <p:cNvSpPr txBox="1">
            <a:spLocks noChangeArrowheads="1"/>
          </p:cNvSpPr>
          <p:nvPr/>
        </p:nvSpPr>
        <p:spPr bwMode="auto">
          <a:xfrm>
            <a:off x="5329014" y="6642844"/>
            <a:ext cx="1939647" cy="49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algn="ctr" defTabSz="968441" fontAlgn="base">
              <a:spcBef>
                <a:spcPct val="0"/>
              </a:spcBef>
              <a:spcAft>
                <a:spcPct val="0"/>
              </a:spcAft>
            </a:pPr>
            <a:r>
              <a:rPr lang="ja-JP" altLang="ja-JP" sz="900" dirty="0" smtClean="0">
                <a:latin typeface="ＭＳ ゴシック" pitchFamily="49" charset="-128"/>
                <a:ea typeface="ＭＳ ゴシック" pitchFamily="49" charset="-128"/>
                <a:cs typeface="Times New Roman" pitchFamily="18" charset="0"/>
              </a:rPr>
              <a:t>粗大</a:t>
            </a:r>
            <a:r>
              <a:rPr lang="ja-JP" altLang="en-US" sz="900" dirty="0">
                <a:latin typeface="ＭＳ ゴシック" pitchFamily="49" charset="-128"/>
                <a:ea typeface="ＭＳ ゴシック" pitchFamily="49" charset="-128"/>
                <a:cs typeface="Times New Roman" pitchFamily="18" charset="0"/>
              </a:rPr>
              <a:t>ごみ</a:t>
            </a:r>
            <a:r>
              <a:rPr lang="ja-JP" altLang="ja-JP" sz="900" dirty="0" smtClean="0">
                <a:latin typeface="ＭＳ ゴシック" pitchFamily="49" charset="-128"/>
                <a:ea typeface="ＭＳ ゴシック" pitchFamily="49" charset="-128"/>
                <a:cs typeface="Times New Roman" pitchFamily="18" charset="0"/>
              </a:rPr>
              <a:t>で</a:t>
            </a:r>
            <a:r>
              <a:rPr lang="ja-JP" altLang="ja-JP" sz="900" dirty="0">
                <a:latin typeface="ＭＳ ゴシック" pitchFamily="49" charset="-128"/>
                <a:ea typeface="ＭＳ ゴシック" pitchFamily="49" charset="-128"/>
                <a:cs typeface="Times New Roman" pitchFamily="18" charset="0"/>
              </a:rPr>
              <a:t>捨てられた</a:t>
            </a:r>
            <a:endParaRPr lang="ja-JP" altLang="ja-JP" sz="1200" dirty="0">
              <a:latin typeface="Arial" pitchFamily="34" charset="0"/>
              <a:ea typeface="ＭＳ Ｐゴシック" pitchFamily="50" charset="-128"/>
              <a:cs typeface="ＭＳ Ｐゴシック" pitchFamily="50" charset="-128"/>
            </a:endParaRPr>
          </a:p>
          <a:p>
            <a:pPr algn="ctr" defTabSz="968441" eaLnBrk="0" fontAlgn="base" hangingPunct="0">
              <a:spcBef>
                <a:spcPct val="0"/>
              </a:spcBef>
              <a:spcAft>
                <a:spcPct val="0"/>
              </a:spcAft>
            </a:pPr>
            <a:r>
              <a:rPr lang="ja-JP" altLang="ja-JP" sz="900" dirty="0">
                <a:latin typeface="ＭＳ ゴシック" pitchFamily="49" charset="-128"/>
                <a:ea typeface="ＭＳ ゴシック" pitchFamily="49" charset="-128"/>
                <a:cs typeface="Times New Roman" pitchFamily="18" charset="0"/>
              </a:rPr>
              <a:t>家具の</a:t>
            </a:r>
            <a:r>
              <a:rPr lang="ja-JP" altLang="ja-JP" sz="900" dirty="0" smtClean="0">
                <a:latin typeface="ＭＳ ゴシック" pitchFamily="49" charset="-128"/>
                <a:ea typeface="ＭＳ ゴシック" pitchFamily="49" charset="-128"/>
                <a:cs typeface="Times New Roman" pitchFamily="18" charset="0"/>
              </a:rPr>
              <a:t>リユース</a:t>
            </a:r>
            <a:endParaRPr lang="en-US" altLang="ja-JP" sz="900" dirty="0" smtClean="0">
              <a:latin typeface="ＭＳ ゴシック" pitchFamily="49" charset="-128"/>
              <a:ea typeface="ＭＳ ゴシック" pitchFamily="49" charset="-128"/>
              <a:cs typeface="Times New Roman" pitchFamily="18" charset="0"/>
            </a:endParaRPr>
          </a:p>
          <a:p>
            <a:pPr algn="ctr" defTabSz="968441" eaLnBrk="0" fontAlgn="base" hangingPunct="0">
              <a:spcBef>
                <a:spcPct val="0"/>
              </a:spcBef>
              <a:spcAft>
                <a:spcPct val="0"/>
              </a:spcAft>
            </a:pPr>
            <a:r>
              <a:rPr lang="ja-JP" altLang="en-US" sz="800" dirty="0" smtClean="0">
                <a:latin typeface="ＭＳ ゴシック" pitchFamily="49" charset="-128"/>
                <a:ea typeface="ＭＳ ゴシック" pitchFamily="49" charset="-128"/>
                <a:cs typeface="Times New Roman" pitchFamily="18" charset="0"/>
              </a:rPr>
              <a:t>（出典：泉北環境整備施設組合ＨＰ）</a:t>
            </a:r>
            <a:endParaRPr lang="ja-JP" altLang="ja-JP" sz="1600" dirty="0">
              <a:latin typeface="Arial" pitchFamily="34" charset="0"/>
              <a:ea typeface="ＭＳ Ｐゴシック" pitchFamily="50" charset="-128"/>
              <a:cs typeface="ＭＳ Ｐゴシック" pitchFamily="50" charset="-128"/>
            </a:endParaRPr>
          </a:p>
        </p:txBody>
      </p:sp>
      <p:sp>
        <p:nvSpPr>
          <p:cNvPr id="311" name="角丸四角形 310"/>
          <p:cNvSpPr/>
          <p:nvPr/>
        </p:nvSpPr>
        <p:spPr>
          <a:xfrm>
            <a:off x="10822959" y="3683049"/>
            <a:ext cx="3075007" cy="226055"/>
          </a:xfrm>
          <a:prstGeom prst="roundRect">
            <a:avLst>
              <a:gd name="adj" fmla="val 53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r>
              <a:rPr lang="ja-JP" altLang="en-US" sz="1100" dirty="0" smtClean="0">
                <a:solidFill>
                  <a:schemeClr val="tx1"/>
                </a:solidFill>
              </a:rPr>
              <a:t>＜循環型社会における資源循環の流れ＞</a:t>
            </a:r>
            <a:endParaRPr lang="ja-JP" altLang="en-US" sz="1100" dirty="0">
              <a:solidFill>
                <a:schemeClr val="tx1"/>
              </a:solidFill>
            </a:endParaRPr>
          </a:p>
        </p:txBody>
      </p:sp>
    </p:spTree>
    <p:extLst>
      <p:ext uri="{BB962C8B-B14F-4D97-AF65-F5344CB8AC3E}">
        <p14:creationId xmlns:p14="http://schemas.microsoft.com/office/powerpoint/2010/main" val="3789990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正方形/長方形 228"/>
          <p:cNvSpPr/>
          <p:nvPr/>
        </p:nvSpPr>
        <p:spPr>
          <a:xfrm>
            <a:off x="10729614" y="4438650"/>
            <a:ext cx="4032448" cy="5480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p>
        </p:txBody>
      </p:sp>
      <p:sp>
        <p:nvSpPr>
          <p:cNvPr id="9" name="Rectangle 6"/>
          <p:cNvSpPr>
            <a:spLocks noChangeArrowheads="1"/>
          </p:cNvSpPr>
          <p:nvPr/>
        </p:nvSpPr>
        <p:spPr bwMode="auto">
          <a:xfrm>
            <a:off x="252042" y="206833"/>
            <a:ext cx="295427" cy="14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7513" tIns="73757" rIns="147513" bIns="73757" numCol="1" anchor="ctr" anchorCtr="0" compatLnSpc="1">
            <a:prstTxWarp prst="textNoShape">
              <a:avLst/>
            </a:prstTxWarp>
            <a:spAutoFit/>
          </a:bodyPr>
          <a:lstStyle>
            <a:lvl1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9pPr>
          </a:lstStyle>
          <a:p>
            <a:pPr>
              <a:tabLst>
                <a:tab pos="6679058" algn="l"/>
              </a:tabLst>
            </a:pPr>
            <a:r>
              <a:rPr lang="ja-JP" altLang="ja-JP"/>
              <a:t/>
            </a:r>
            <a:br>
              <a:rPr lang="ja-JP" altLang="ja-JP"/>
            </a:br>
            <a:endParaRPr lang="ja-JP" altLang="ja-JP"/>
          </a:p>
          <a:p>
            <a:pPr eaLnBrk="0" hangingPunct="0">
              <a:tabLst>
                <a:tab pos="6679058" algn="l"/>
              </a:tabLst>
            </a:pPr>
            <a:endParaRPr lang="ja-JP" altLang="ja-JP"/>
          </a:p>
        </p:txBody>
      </p:sp>
      <p:sp>
        <p:nvSpPr>
          <p:cNvPr id="2" name="スライド番号プレースホルダー 1"/>
          <p:cNvSpPr>
            <a:spLocks noGrp="1"/>
          </p:cNvSpPr>
          <p:nvPr>
            <p:ph type="sldNum" sz="quarter" idx="12"/>
          </p:nvPr>
        </p:nvSpPr>
        <p:spPr>
          <a:xfrm>
            <a:off x="11737529" y="10099228"/>
            <a:ext cx="3528589" cy="569325"/>
          </a:xfrm>
        </p:spPr>
        <p:txBody>
          <a:bodyPr/>
          <a:lstStyle/>
          <a:p>
            <a:fld id="{00E28FCB-C700-49A0-8701-0AE96B4F9BF5}" type="slidenum">
              <a:rPr kumimoji="1" lang="ja-JP" altLang="en-US" smtClean="0"/>
              <a:t>3</a:t>
            </a:fld>
            <a:endParaRPr kumimoji="1" lang="ja-JP" altLang="en-US" dirty="0"/>
          </a:p>
        </p:txBody>
      </p:sp>
      <p:sp>
        <p:nvSpPr>
          <p:cNvPr id="16" name="角丸四角形 15"/>
          <p:cNvSpPr/>
          <p:nvPr/>
        </p:nvSpPr>
        <p:spPr>
          <a:xfrm>
            <a:off x="4584619" y="104059"/>
            <a:ext cx="5856963" cy="418105"/>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計画の</a:t>
            </a:r>
            <a:r>
              <a:rPr lang="ja-JP" altLang="en-US" sz="2400" b="1" spc="968" dirty="0" smtClean="0"/>
              <a:t>目標</a:t>
            </a:r>
            <a:endParaRPr lang="ja-JP" altLang="en-US" sz="2400" b="1" spc="968" dirty="0"/>
          </a:p>
        </p:txBody>
      </p:sp>
      <p:sp>
        <p:nvSpPr>
          <p:cNvPr id="19" name="角丸四角形 18"/>
          <p:cNvSpPr/>
          <p:nvPr/>
        </p:nvSpPr>
        <p:spPr>
          <a:xfrm>
            <a:off x="58703" y="594172"/>
            <a:ext cx="14925710" cy="2628000"/>
          </a:xfrm>
          <a:prstGeom prst="roundRect">
            <a:avLst>
              <a:gd name="adj" fmla="val 11454"/>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a:p>
            <a:endParaRPr lang="ja-JP" altLang="en-US" sz="2300" dirty="0"/>
          </a:p>
          <a:p>
            <a:endParaRPr lang="ja-JP" altLang="en-US" sz="2300" dirty="0"/>
          </a:p>
        </p:txBody>
      </p:sp>
      <p:sp>
        <p:nvSpPr>
          <p:cNvPr id="20" name="角丸四角形 19"/>
          <p:cNvSpPr/>
          <p:nvPr/>
        </p:nvSpPr>
        <p:spPr>
          <a:xfrm>
            <a:off x="58703" y="3752849"/>
            <a:ext cx="14988106" cy="6850435"/>
          </a:xfrm>
          <a:prstGeom prst="roundRect">
            <a:avLst>
              <a:gd name="adj" fmla="val 5772"/>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ja-JP" altLang="en-US" sz="2300" dirty="0"/>
          </a:p>
        </p:txBody>
      </p:sp>
      <p:sp>
        <p:nvSpPr>
          <p:cNvPr id="88" name="テキスト ボックス 87"/>
          <p:cNvSpPr txBox="1"/>
          <p:nvPr/>
        </p:nvSpPr>
        <p:spPr>
          <a:xfrm>
            <a:off x="226940" y="4200339"/>
            <a:ext cx="4363387" cy="297845"/>
          </a:xfrm>
          <a:prstGeom prst="rect">
            <a:avLst/>
          </a:prstGeom>
          <a:noFill/>
          <a:ln>
            <a:noFill/>
          </a:ln>
        </p:spPr>
        <p:txBody>
          <a:bodyPr wrap="non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廃棄物の発生から処理までのフローと指標の考え方</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131" name="正方形/長方形 130"/>
          <p:cNvSpPr/>
          <p:nvPr/>
        </p:nvSpPr>
        <p:spPr>
          <a:xfrm>
            <a:off x="6880758" y="8096720"/>
            <a:ext cx="1348486" cy="272267"/>
          </a:xfrm>
          <a:prstGeom prst="rect">
            <a:avLst/>
          </a:prstGeom>
        </p:spPr>
        <p:txBody>
          <a:bodyPr wrap="square" lIns="96844" tIns="48422" rIns="96844" bIns="48422">
            <a:spAutoFit/>
          </a:bodyPr>
          <a:lstStyle/>
          <a:p>
            <a:pPr lvl="0"/>
            <a:r>
              <a:rPr lang="ja-JP" altLang="en-US" sz="1100" dirty="0">
                <a:solidFill>
                  <a:prstClr val="black"/>
                </a:solidFill>
                <a:latin typeface="ＭＳ Ｐゴシック"/>
              </a:rPr>
              <a:t>各指標の算出式</a:t>
            </a:r>
            <a:endParaRPr lang="en-US" altLang="ja-JP" sz="1100" dirty="0">
              <a:solidFill>
                <a:prstClr val="black"/>
              </a:solidFill>
              <a:latin typeface="ＭＳ Ｐゴシック"/>
            </a:endParaRPr>
          </a:p>
        </p:txBody>
      </p:sp>
      <p:sp>
        <p:nvSpPr>
          <p:cNvPr id="116" name="正方形/長方形 115"/>
          <p:cNvSpPr/>
          <p:nvPr/>
        </p:nvSpPr>
        <p:spPr>
          <a:xfrm>
            <a:off x="6973048" y="9784353"/>
            <a:ext cx="1041884" cy="272267"/>
          </a:xfrm>
          <a:prstGeom prst="rect">
            <a:avLst/>
          </a:prstGeom>
        </p:spPr>
        <p:txBody>
          <a:bodyPr wrap="square" lIns="96844" tIns="48422" rIns="96844" bIns="48422">
            <a:spAutoFit/>
          </a:bodyPr>
          <a:lstStyle/>
          <a:p>
            <a:pPr lvl="0"/>
            <a:r>
              <a:rPr lang="ja-JP" altLang="en-US" sz="1100" dirty="0">
                <a:solidFill>
                  <a:prstClr val="black"/>
                </a:solidFill>
                <a:latin typeface="ＭＳ Ｐゴシック"/>
              </a:rPr>
              <a:t>産業廃棄物</a:t>
            </a:r>
            <a:endParaRPr lang="en-US" altLang="ja-JP" sz="1100" dirty="0"/>
          </a:p>
        </p:txBody>
      </p:sp>
      <p:sp>
        <p:nvSpPr>
          <p:cNvPr id="117" name="テキスト ボックス 116"/>
          <p:cNvSpPr txBox="1"/>
          <p:nvPr/>
        </p:nvSpPr>
        <p:spPr>
          <a:xfrm>
            <a:off x="7010120" y="8280744"/>
            <a:ext cx="1004812" cy="272267"/>
          </a:xfrm>
          <a:prstGeom prst="rect">
            <a:avLst/>
          </a:prstGeom>
          <a:noFill/>
        </p:spPr>
        <p:txBody>
          <a:bodyPr wrap="square" lIns="96844" tIns="48422" rIns="96844" bIns="48422" rtlCol="0">
            <a:spAutoFit/>
          </a:bodyPr>
          <a:lstStyle/>
          <a:p>
            <a:r>
              <a:rPr lang="ja-JP" altLang="en-US" sz="1100" dirty="0">
                <a:latin typeface="+mn-ea"/>
              </a:rPr>
              <a:t>一般廃棄物</a:t>
            </a:r>
            <a:endParaRPr lang="en-US" altLang="ja-JP" sz="1100" dirty="0">
              <a:latin typeface="+mn-ea"/>
            </a:endParaRPr>
          </a:p>
        </p:txBody>
      </p:sp>
      <p:sp>
        <p:nvSpPr>
          <p:cNvPr id="84" name="四角形吹き出し 83"/>
          <p:cNvSpPr/>
          <p:nvPr/>
        </p:nvSpPr>
        <p:spPr>
          <a:xfrm>
            <a:off x="4331376" y="5790378"/>
            <a:ext cx="1301220" cy="389134"/>
          </a:xfrm>
          <a:prstGeom prst="wedgeRectCallout">
            <a:avLst>
              <a:gd name="adj1" fmla="val -61456"/>
              <a:gd name="adj2" fmla="val 129999"/>
            </a:avLst>
          </a:prstGeom>
          <a:ln w="9525"/>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endParaRPr lang="ja-JP" altLang="en-US" sz="1100" dirty="0"/>
          </a:p>
        </p:txBody>
      </p:sp>
      <p:cxnSp>
        <p:nvCxnSpPr>
          <p:cNvPr id="72" name="直線コネクタ 71"/>
          <p:cNvCxnSpPr/>
          <p:nvPr/>
        </p:nvCxnSpPr>
        <p:spPr>
          <a:xfrm>
            <a:off x="2785270" y="4728993"/>
            <a:ext cx="5932" cy="563647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6131577" y="4744870"/>
            <a:ext cx="4057165" cy="56846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p>
        </p:txBody>
      </p:sp>
      <p:sp>
        <p:nvSpPr>
          <p:cNvPr id="73" name="正方形/長方形 72"/>
          <p:cNvSpPr/>
          <p:nvPr/>
        </p:nvSpPr>
        <p:spPr>
          <a:xfrm>
            <a:off x="2880742" y="4744870"/>
            <a:ext cx="3111365" cy="5684674"/>
          </a:xfrm>
          <a:prstGeom prst="rect">
            <a:avLst/>
          </a:prstGeom>
          <a:solidFill>
            <a:srgbClr val="E2FAAF"/>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r>
              <a:rPr kumimoji="1" lang="en-US" altLang="ja-JP" dirty="0" smtClean="0"/>
              <a:t>                                        </a:t>
            </a:r>
            <a:endParaRPr kumimoji="1" lang="ja-JP" altLang="en-US" dirty="0"/>
          </a:p>
        </p:txBody>
      </p:sp>
      <p:sp>
        <p:nvSpPr>
          <p:cNvPr id="13" name="正方形/長方形 12"/>
          <p:cNvSpPr/>
          <p:nvPr/>
        </p:nvSpPr>
        <p:spPr>
          <a:xfrm>
            <a:off x="216446" y="4744870"/>
            <a:ext cx="2479283" cy="5684674"/>
          </a:xfrm>
          <a:prstGeom prst="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ln>
                <a:solidFill>
                  <a:sysClr val="windowText" lastClr="000000"/>
                </a:solidFill>
              </a:ln>
            </a:endParaRPr>
          </a:p>
        </p:txBody>
      </p:sp>
      <p:cxnSp>
        <p:nvCxnSpPr>
          <p:cNvPr id="80" name="直線コネクタ 79"/>
          <p:cNvCxnSpPr/>
          <p:nvPr/>
        </p:nvCxnSpPr>
        <p:spPr>
          <a:xfrm>
            <a:off x="6061842" y="4728993"/>
            <a:ext cx="0" cy="563647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7" name="角丸四角形 126"/>
          <p:cNvSpPr/>
          <p:nvPr/>
        </p:nvSpPr>
        <p:spPr>
          <a:xfrm>
            <a:off x="8490867" y="8737685"/>
            <a:ext cx="1338742" cy="1087300"/>
          </a:xfrm>
          <a:prstGeom prst="roundRect">
            <a:avLst/>
          </a:prstGeom>
          <a:noFill/>
          <a:ln w="635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126" name="角丸四角形 125"/>
          <p:cNvSpPr/>
          <p:nvPr/>
        </p:nvSpPr>
        <p:spPr>
          <a:xfrm>
            <a:off x="8549685" y="5778483"/>
            <a:ext cx="1279925" cy="1112445"/>
          </a:xfrm>
          <a:prstGeom prst="roundRect">
            <a:avLst/>
          </a:prstGeom>
          <a:noFill/>
          <a:ln w="6350">
            <a:solidFill>
              <a:schemeClr val="tx1">
                <a:lumMod val="85000"/>
                <a:lumOff val="15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47" name="角丸四角形 46"/>
          <p:cNvSpPr/>
          <p:nvPr/>
        </p:nvSpPr>
        <p:spPr>
          <a:xfrm>
            <a:off x="6353554" y="5692116"/>
            <a:ext cx="1085635" cy="2762295"/>
          </a:xfrm>
          <a:prstGeom prst="roundRect">
            <a:avLst/>
          </a:prstGeom>
          <a:noFill/>
          <a:ln w="63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49" name="角丸四角形 48"/>
          <p:cNvSpPr/>
          <p:nvPr/>
        </p:nvSpPr>
        <p:spPr>
          <a:xfrm>
            <a:off x="8660615" y="5732748"/>
            <a:ext cx="1058065" cy="5110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r>
              <a:rPr lang="ja-JP" altLang="en-US" sz="1300" dirty="0"/>
              <a:t>再生利用</a:t>
            </a:r>
          </a:p>
        </p:txBody>
      </p:sp>
      <p:sp>
        <p:nvSpPr>
          <p:cNvPr id="50" name="角丸四角形 49"/>
          <p:cNvSpPr/>
          <p:nvPr/>
        </p:nvSpPr>
        <p:spPr>
          <a:xfrm>
            <a:off x="8756923" y="8618539"/>
            <a:ext cx="964579" cy="57306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r>
              <a:rPr lang="ja-JP" altLang="en-US" sz="1300" dirty="0">
                <a:latin typeface="ＭＳ ゴシック" panose="020B0609070205080204" pitchFamily="49" charset="-128"/>
                <a:ea typeface="ＭＳ ゴシック" panose="020B0609070205080204" pitchFamily="49" charset="-128"/>
              </a:rPr>
              <a:t>最終処分</a:t>
            </a:r>
          </a:p>
        </p:txBody>
      </p:sp>
      <p:sp>
        <p:nvSpPr>
          <p:cNvPr id="12" name="テキスト ボックス 11"/>
          <p:cNvSpPr txBox="1"/>
          <p:nvPr/>
        </p:nvSpPr>
        <p:spPr>
          <a:xfrm>
            <a:off x="3198765" y="5305847"/>
            <a:ext cx="1477982"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自治会等で</a:t>
            </a:r>
            <a:r>
              <a:rPr lang="ja-JP" altLang="en-US" sz="1000" dirty="0" smtClean="0">
                <a:latin typeface="ＭＳ ゴシック" panose="020B0609070205080204" pitchFamily="49" charset="-128"/>
                <a:ea typeface="ＭＳ ゴシック" panose="020B0609070205080204" pitchFamily="49" charset="-128"/>
              </a:rPr>
              <a:t>の集団</a:t>
            </a:r>
            <a:r>
              <a:rPr lang="ja-JP" altLang="en-US" sz="1000" dirty="0">
                <a:latin typeface="ＭＳ ゴシック" panose="020B0609070205080204" pitchFamily="49" charset="-128"/>
                <a:ea typeface="ＭＳ ゴシック" panose="020B0609070205080204" pitchFamily="49" charset="-128"/>
              </a:rPr>
              <a:t>回収</a:t>
            </a:r>
            <a:endParaRPr lang="en-US" altLang="ja-JP" sz="1000" baseline="30000" dirty="0">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a:off x="2975806" y="10056620"/>
            <a:ext cx="1862703"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資源（有価物）として売却</a:t>
            </a:r>
            <a:r>
              <a:rPr lang="en-US" altLang="ja-JP" sz="1000" baseline="30000" dirty="0" smtClean="0">
                <a:latin typeface="ＭＳ ゴシック" panose="020B0609070205080204" pitchFamily="49" charset="-128"/>
                <a:ea typeface="ＭＳ ゴシック" panose="020B0609070205080204" pitchFamily="49" charset="-128"/>
              </a:rPr>
              <a:t>※</a:t>
            </a:r>
            <a:endParaRPr lang="en-US" altLang="ja-JP" sz="1000" baseline="30000" dirty="0">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2987953" y="9215568"/>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産業廃棄物</a:t>
            </a:r>
          </a:p>
        </p:txBody>
      </p:sp>
      <p:sp>
        <p:nvSpPr>
          <p:cNvPr id="63" name="テキスト ボックス 62"/>
          <p:cNvSpPr txBox="1"/>
          <p:nvPr/>
        </p:nvSpPr>
        <p:spPr>
          <a:xfrm>
            <a:off x="6326200" y="5692117"/>
            <a:ext cx="1461898" cy="272267"/>
          </a:xfrm>
          <a:prstGeom prst="rect">
            <a:avLst/>
          </a:prstGeom>
          <a:noFill/>
        </p:spPr>
        <p:txBody>
          <a:bodyPr wrap="squar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市町村での処理</a:t>
            </a:r>
          </a:p>
        </p:txBody>
      </p:sp>
      <p:sp>
        <p:nvSpPr>
          <p:cNvPr id="65" name="テキスト ボックス 64"/>
          <p:cNvSpPr txBox="1"/>
          <p:nvPr/>
        </p:nvSpPr>
        <p:spPr>
          <a:xfrm>
            <a:off x="4005137" y="7561587"/>
            <a:ext cx="1349742"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混合ごみ／可燃ごみ</a:t>
            </a:r>
            <a:endParaRPr lang="en-US" altLang="ja-JP" sz="1000" dirty="0">
              <a:latin typeface="ＭＳ ゴシック" panose="020B0609070205080204" pitchFamily="49" charset="-128"/>
              <a:ea typeface="ＭＳ ゴシック" panose="020B0609070205080204" pitchFamily="49" charset="-128"/>
            </a:endParaRPr>
          </a:p>
        </p:txBody>
      </p:sp>
      <p:sp>
        <p:nvSpPr>
          <p:cNvPr id="66" name="テキスト ボックス 65"/>
          <p:cNvSpPr txBox="1"/>
          <p:nvPr/>
        </p:nvSpPr>
        <p:spPr>
          <a:xfrm>
            <a:off x="3100180" y="8243935"/>
            <a:ext cx="1675152" cy="420955"/>
          </a:xfrm>
          <a:prstGeom prst="rect">
            <a:avLst/>
          </a:prstGeom>
          <a:noFill/>
        </p:spPr>
        <p:txBody>
          <a:bodyPr wrap="none" lIns="96844" tIns="48422" rIns="96844" bIns="48422" rtlCol="0">
            <a:spAutoFit/>
          </a:bodyPr>
          <a:lstStyle/>
          <a:p>
            <a:r>
              <a:rPr lang="ja-JP" altLang="en-US" sz="1000" dirty="0" smtClean="0">
                <a:latin typeface="ＭＳ Ｐ明朝" panose="02020600040205080304" pitchFamily="18" charset="-128"/>
                <a:ea typeface="ＭＳ Ｐ明朝" panose="02020600040205080304" pitchFamily="18" charset="-128"/>
              </a:rPr>
              <a:t>例 ・</a:t>
            </a:r>
            <a:r>
              <a:rPr lang="ja-JP" altLang="en-US" sz="1000" dirty="0">
                <a:latin typeface="ＭＳ Ｐ明朝" panose="02020600040205080304" pitchFamily="18" charset="-128"/>
                <a:ea typeface="ＭＳ Ｐ明朝" panose="02020600040205080304" pitchFamily="18" charset="-128"/>
              </a:rPr>
              <a:t>飲食店からの生ごみ</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事務所からの紙ごみ</a:t>
            </a:r>
            <a:r>
              <a:rPr lang="en-US" altLang="ja-JP" sz="1000" dirty="0">
                <a:latin typeface="ＭＳ Ｐ明朝" panose="02020600040205080304" pitchFamily="18" charset="-128"/>
                <a:ea typeface="ＭＳ Ｐ明朝" panose="02020600040205080304" pitchFamily="18" charset="-128"/>
              </a:rPr>
              <a:t>…</a:t>
            </a:r>
            <a:endParaRPr lang="ja-JP" altLang="en-US" sz="1000" dirty="0">
              <a:latin typeface="ＭＳ Ｐ明朝" panose="02020600040205080304" pitchFamily="18" charset="-128"/>
              <a:ea typeface="ＭＳ Ｐ明朝" panose="02020600040205080304" pitchFamily="18" charset="-128"/>
            </a:endParaRPr>
          </a:p>
        </p:txBody>
      </p:sp>
      <p:sp>
        <p:nvSpPr>
          <p:cNvPr id="67" name="テキスト ボックス 66"/>
          <p:cNvSpPr txBox="1"/>
          <p:nvPr/>
        </p:nvSpPr>
        <p:spPr>
          <a:xfrm>
            <a:off x="3100180" y="9410627"/>
            <a:ext cx="2497492" cy="559455"/>
          </a:xfrm>
          <a:prstGeom prst="rect">
            <a:avLst/>
          </a:prstGeom>
          <a:noFill/>
        </p:spPr>
        <p:txBody>
          <a:bodyPr wrap="none" lIns="96844" tIns="48422" rIns="96844" bIns="48422" rtlCol="0">
            <a:spAutoFit/>
          </a:bodyPr>
          <a:lstStyle/>
          <a:p>
            <a:r>
              <a:rPr lang="ja-JP" altLang="en-US" sz="1000" dirty="0" smtClean="0">
                <a:latin typeface="ＭＳ Ｐ明朝" panose="02020600040205080304" pitchFamily="18" charset="-128"/>
                <a:ea typeface="ＭＳ Ｐ明朝" panose="02020600040205080304" pitchFamily="18" charset="-128"/>
              </a:rPr>
              <a:t>例 ・</a:t>
            </a:r>
            <a:r>
              <a:rPr lang="ja-JP" altLang="en-US" sz="1000" dirty="0">
                <a:latin typeface="ＭＳ Ｐ明朝" panose="02020600040205080304" pitchFamily="18" charset="-128"/>
                <a:ea typeface="ＭＳ Ｐ明朝" panose="02020600040205080304" pitchFamily="18" charset="-128"/>
              </a:rPr>
              <a:t>浄水、下水処理で発生する汚泥</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dirty="0">
                <a:latin typeface="ＭＳ Ｐ明朝" panose="02020600040205080304" pitchFamily="18" charset="-128"/>
                <a:ea typeface="ＭＳ Ｐ明朝" panose="02020600040205080304" pitchFamily="18" charset="-128"/>
              </a:rPr>
              <a:t>建設現場で発生するコンクリートくず</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dirty="0">
                <a:latin typeface="ＭＳ Ｐ明朝" panose="02020600040205080304" pitchFamily="18" charset="-128"/>
                <a:ea typeface="ＭＳ Ｐ明朝" panose="02020600040205080304" pitchFamily="18" charset="-128"/>
              </a:rPr>
              <a:t>製造工程で出る金属</a:t>
            </a:r>
            <a:r>
              <a:rPr lang="ja-JP" altLang="en-US" sz="1000" dirty="0" err="1">
                <a:latin typeface="ＭＳ Ｐ明朝" panose="02020600040205080304" pitchFamily="18" charset="-128"/>
                <a:ea typeface="ＭＳ Ｐ明朝" panose="02020600040205080304" pitchFamily="18" charset="-128"/>
              </a:rPr>
              <a:t>くず</a:t>
            </a:r>
            <a:r>
              <a:rPr lang="ja-JP" altLang="en-US" sz="1000" dirty="0">
                <a:latin typeface="ＭＳ Ｐ明朝" panose="02020600040205080304" pitchFamily="18" charset="-128"/>
                <a:ea typeface="ＭＳ Ｐ明朝" panose="02020600040205080304" pitchFamily="18" charset="-128"/>
              </a:rPr>
              <a:t>、ガラスくず</a:t>
            </a:r>
            <a:r>
              <a:rPr lang="en-US" altLang="ja-JP" sz="1000" dirty="0">
                <a:latin typeface="ＭＳ Ｐ明朝" panose="02020600040205080304" pitchFamily="18" charset="-128"/>
                <a:ea typeface="ＭＳ Ｐ明朝" panose="02020600040205080304" pitchFamily="18" charset="-128"/>
              </a:rPr>
              <a:t>…</a:t>
            </a:r>
            <a:endParaRPr lang="ja-JP" altLang="en-US" sz="1000" dirty="0">
              <a:latin typeface="ＭＳ Ｐ明朝" panose="02020600040205080304" pitchFamily="18" charset="-128"/>
              <a:ea typeface="ＭＳ Ｐ明朝" panose="02020600040205080304" pitchFamily="18" charset="-128"/>
            </a:endParaRPr>
          </a:p>
        </p:txBody>
      </p:sp>
      <p:sp>
        <p:nvSpPr>
          <p:cNvPr id="61" name="テキスト ボックス 60"/>
          <p:cNvSpPr txBox="1"/>
          <p:nvPr/>
        </p:nvSpPr>
        <p:spPr>
          <a:xfrm>
            <a:off x="494672" y="5182342"/>
            <a:ext cx="477708" cy="267067"/>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家庭</a:t>
            </a:r>
          </a:p>
        </p:txBody>
      </p:sp>
      <p:sp>
        <p:nvSpPr>
          <p:cNvPr id="46" name="角丸四角形 45"/>
          <p:cNvSpPr/>
          <p:nvPr/>
        </p:nvSpPr>
        <p:spPr>
          <a:xfrm>
            <a:off x="368473" y="7679552"/>
            <a:ext cx="2231382" cy="2734796"/>
          </a:xfrm>
          <a:prstGeom prst="roundRect">
            <a:avLst/>
          </a:prstGeom>
          <a:noFill/>
          <a:ln w="63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62" name="テキスト ボックス 61"/>
          <p:cNvSpPr txBox="1"/>
          <p:nvPr/>
        </p:nvSpPr>
        <p:spPr>
          <a:xfrm>
            <a:off x="576486" y="7866980"/>
            <a:ext cx="1890597" cy="445526"/>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工場・事務所・工事現場</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・学校・商店</a:t>
            </a:r>
            <a:r>
              <a:rPr lang="en-US" altLang="ja-JP" sz="1100" dirty="0">
                <a:latin typeface="ＭＳ ゴシック" panose="020B0609070205080204" pitchFamily="49" charset="-128"/>
                <a:ea typeface="ＭＳ ゴシック" panose="020B0609070205080204" pitchFamily="49" charset="-128"/>
              </a:rPr>
              <a:t>…</a:t>
            </a:r>
            <a:endParaRPr lang="ja-JP" altLang="en-US" sz="1100" dirty="0">
              <a:latin typeface="ＭＳ ゴシック" panose="020B0609070205080204" pitchFamily="49" charset="-128"/>
              <a:ea typeface="ＭＳ ゴシック" panose="020B0609070205080204" pitchFamily="49" charset="-128"/>
            </a:endParaRPr>
          </a:p>
        </p:txBody>
      </p:sp>
      <p:sp>
        <p:nvSpPr>
          <p:cNvPr id="76" name="テキスト ボックス 75"/>
          <p:cNvSpPr txBox="1"/>
          <p:nvPr/>
        </p:nvSpPr>
        <p:spPr>
          <a:xfrm>
            <a:off x="6292176" y="8821228"/>
            <a:ext cx="1042252" cy="1311828"/>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自家処理</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又は</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産業廃棄物</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処理業者に</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よる中間処理</a:t>
            </a:r>
            <a:endParaRPr lang="en-US" altLang="ja-JP" sz="1100" dirty="0">
              <a:latin typeface="ＭＳ ゴシック" panose="020B0609070205080204" pitchFamily="49" charset="-128"/>
              <a:ea typeface="ＭＳ ゴシック" panose="020B0609070205080204" pitchFamily="49" charset="-128"/>
            </a:endParaRPr>
          </a:p>
        </p:txBody>
      </p:sp>
      <p:sp>
        <p:nvSpPr>
          <p:cNvPr id="107" name="角丸四角形 106"/>
          <p:cNvSpPr/>
          <p:nvPr/>
        </p:nvSpPr>
        <p:spPr>
          <a:xfrm>
            <a:off x="2956042" y="10056620"/>
            <a:ext cx="1782377" cy="21908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110" name="角丸四角形 109"/>
          <p:cNvSpPr/>
          <p:nvPr/>
        </p:nvSpPr>
        <p:spPr>
          <a:xfrm>
            <a:off x="2963495" y="4883415"/>
            <a:ext cx="1774924" cy="20931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112" name="角丸四角形 111"/>
          <p:cNvSpPr/>
          <p:nvPr/>
        </p:nvSpPr>
        <p:spPr>
          <a:xfrm>
            <a:off x="3143001" y="5353514"/>
            <a:ext cx="1595418" cy="15634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99" name="テキスト ボックス 98"/>
          <p:cNvSpPr txBox="1"/>
          <p:nvPr/>
        </p:nvSpPr>
        <p:spPr>
          <a:xfrm>
            <a:off x="2952750" y="4862233"/>
            <a:ext cx="1896250"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民間事業者による資源回収</a:t>
            </a:r>
            <a:r>
              <a:rPr lang="en-US" altLang="ja-JP" sz="1000" baseline="30000" dirty="0" smtClean="0">
                <a:latin typeface="ＭＳ ゴシック" panose="020B0609070205080204" pitchFamily="49" charset="-128"/>
                <a:ea typeface="ＭＳ ゴシック" panose="020B0609070205080204" pitchFamily="49" charset="-128"/>
              </a:rPr>
              <a:t>※</a:t>
            </a:r>
            <a:endParaRPr lang="ja-JP" altLang="en-US" sz="1000" baseline="30000" dirty="0">
              <a:latin typeface="ＭＳ ゴシック" panose="020B0609070205080204" pitchFamily="49" charset="-128"/>
              <a:ea typeface="ＭＳ ゴシック" panose="020B0609070205080204" pitchFamily="49" charset="-128"/>
            </a:endParaRPr>
          </a:p>
        </p:txBody>
      </p:sp>
      <p:sp>
        <p:nvSpPr>
          <p:cNvPr id="8" name="ホームベース 7"/>
          <p:cNvSpPr/>
          <p:nvPr/>
        </p:nvSpPr>
        <p:spPr>
          <a:xfrm>
            <a:off x="256233" y="4474724"/>
            <a:ext cx="2375218" cy="254268"/>
          </a:xfrm>
          <a:prstGeom prst="homePlate">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廃棄物（不要物）の発生</a:t>
            </a:r>
          </a:p>
        </p:txBody>
      </p:sp>
      <p:sp>
        <p:nvSpPr>
          <p:cNvPr id="102" name="ホームベース 101"/>
          <p:cNvSpPr/>
          <p:nvPr/>
        </p:nvSpPr>
        <p:spPr>
          <a:xfrm>
            <a:off x="2908419" y="4480639"/>
            <a:ext cx="2945420" cy="248353"/>
          </a:xfrm>
          <a:prstGeom prst="homePlate">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分別して排出・収集</a:t>
            </a:r>
          </a:p>
        </p:txBody>
      </p:sp>
      <p:sp>
        <p:nvSpPr>
          <p:cNvPr id="32" name="フローチャート: 処理 31"/>
          <p:cNvSpPr/>
          <p:nvPr/>
        </p:nvSpPr>
        <p:spPr>
          <a:xfrm>
            <a:off x="6144710" y="4494718"/>
            <a:ext cx="3973119" cy="234274"/>
          </a:xfrm>
          <a:prstGeom prst="flowChartProcess">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処　　理</a:t>
            </a:r>
          </a:p>
        </p:txBody>
      </p:sp>
      <p:sp>
        <p:nvSpPr>
          <p:cNvPr id="136" name="右矢印 135"/>
          <p:cNvSpPr/>
          <p:nvPr/>
        </p:nvSpPr>
        <p:spPr>
          <a:xfrm>
            <a:off x="4033739" y="6532374"/>
            <a:ext cx="2314323"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0" name="右矢印 139"/>
          <p:cNvSpPr/>
          <p:nvPr/>
        </p:nvSpPr>
        <p:spPr>
          <a:xfrm>
            <a:off x="2606814" y="7898459"/>
            <a:ext cx="3735132" cy="247171"/>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9" name="テキスト ボックス 58"/>
          <p:cNvSpPr txBox="1"/>
          <p:nvPr/>
        </p:nvSpPr>
        <p:spPr>
          <a:xfrm>
            <a:off x="2987953" y="8047679"/>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事業系ごみ</a:t>
            </a:r>
          </a:p>
        </p:txBody>
      </p:sp>
      <p:sp>
        <p:nvSpPr>
          <p:cNvPr id="146" name="右矢印 145"/>
          <p:cNvSpPr/>
          <p:nvPr/>
        </p:nvSpPr>
        <p:spPr>
          <a:xfrm>
            <a:off x="7439025" y="9388470"/>
            <a:ext cx="1025498" cy="204878"/>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1" name="右矢印 140"/>
          <p:cNvSpPr/>
          <p:nvPr/>
        </p:nvSpPr>
        <p:spPr>
          <a:xfrm>
            <a:off x="2599855" y="9031232"/>
            <a:ext cx="3678786" cy="341409"/>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2" name="右矢印 141"/>
          <p:cNvSpPr/>
          <p:nvPr/>
        </p:nvSpPr>
        <p:spPr>
          <a:xfrm rot="1865054">
            <a:off x="2586974" y="9985943"/>
            <a:ext cx="398065" cy="146626"/>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5" name="右矢印 144"/>
          <p:cNvSpPr/>
          <p:nvPr/>
        </p:nvSpPr>
        <p:spPr>
          <a:xfrm>
            <a:off x="7439189" y="5978139"/>
            <a:ext cx="1110496" cy="262478"/>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8" name="角丸四角形吹き出し 117"/>
          <p:cNvSpPr/>
          <p:nvPr/>
        </p:nvSpPr>
        <p:spPr>
          <a:xfrm>
            <a:off x="8221785" y="7276988"/>
            <a:ext cx="1787749" cy="561289"/>
          </a:xfrm>
          <a:prstGeom prst="wedgeRoundRectCallout">
            <a:avLst>
              <a:gd name="adj1" fmla="val -27431"/>
              <a:gd name="adj2" fmla="val -892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13" name="テキスト ボックス 112"/>
          <p:cNvSpPr txBox="1"/>
          <p:nvPr/>
        </p:nvSpPr>
        <p:spPr>
          <a:xfrm>
            <a:off x="8298689" y="7273578"/>
            <a:ext cx="1710845" cy="582538"/>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生活系ごみ・事業系ごみ</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が最終</a:t>
            </a:r>
            <a:r>
              <a:rPr lang="ja-JP" altLang="en-US" sz="1050" dirty="0">
                <a:latin typeface="ＭＳ ゴシック" panose="020B0609070205080204" pitchFamily="49" charset="-128"/>
                <a:ea typeface="ＭＳ ゴシック" panose="020B0609070205080204" pitchFamily="49" charset="-128"/>
              </a:rPr>
              <a:t>処分</a:t>
            </a:r>
            <a:r>
              <a:rPr lang="ja-JP" altLang="en-US" sz="1050" dirty="0" smtClean="0">
                <a:latin typeface="ＭＳ ゴシック" panose="020B0609070205080204" pitchFamily="49" charset="-128"/>
                <a:ea typeface="ＭＳ ゴシック" panose="020B0609070205080204" pitchFamily="49" charset="-128"/>
              </a:rPr>
              <a:t>される割合は</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下がっている？</a:t>
            </a:r>
            <a:endParaRPr lang="en-US" altLang="ja-JP" sz="1050" dirty="0">
              <a:latin typeface="ＭＳ ゴシック" panose="020B0609070205080204" pitchFamily="49" charset="-128"/>
              <a:ea typeface="ＭＳ ゴシック" panose="020B0609070205080204" pitchFamily="49" charset="-128"/>
            </a:endParaRPr>
          </a:p>
        </p:txBody>
      </p:sp>
      <p:graphicFrame>
        <p:nvGraphicFramePr>
          <p:cNvPr id="109" name="表 108"/>
          <p:cNvGraphicFramePr>
            <a:graphicFrameLocks noGrp="1"/>
          </p:cNvGraphicFramePr>
          <p:nvPr>
            <p:extLst>
              <p:ext uri="{D42A27DB-BD31-4B8C-83A1-F6EECF244321}">
                <p14:modId xmlns:p14="http://schemas.microsoft.com/office/powerpoint/2010/main" val="1221795653"/>
              </p:ext>
            </p:extLst>
          </p:nvPr>
        </p:nvGraphicFramePr>
        <p:xfrm>
          <a:off x="9073430" y="1497643"/>
          <a:ext cx="5760640" cy="1521950"/>
        </p:xfrm>
        <a:graphic>
          <a:graphicData uri="http://schemas.openxmlformats.org/drawingml/2006/table">
            <a:tbl>
              <a:tblPr firstRow="1" bandRow="1">
                <a:tableStyleId>{2D5ABB26-0587-4C30-8999-92F81FD0307C}</a:tableStyleId>
              </a:tblPr>
              <a:tblGrid>
                <a:gridCol w="720080"/>
                <a:gridCol w="576064"/>
                <a:gridCol w="4464496"/>
              </a:tblGrid>
              <a:tr h="539266">
                <a:tc>
                  <a:txBody>
                    <a:bodyPr/>
                    <a:lstStyle/>
                    <a:p>
                      <a:pPr algn="ctr"/>
                      <a:r>
                        <a:rPr lang="ja-JP" altLang="en-US" sz="1000" dirty="0" smtClean="0"/>
                        <a:t>排出量抑制</a:t>
                      </a:r>
                      <a:endParaRPr lang="en-US" altLang="ja-JP" sz="1000" dirty="0" smtClean="0"/>
                    </a:p>
                    <a:p>
                      <a:pPr algn="ctr"/>
                      <a:r>
                        <a:rPr lang="ja-JP" altLang="en-US" sz="1000" dirty="0" smtClean="0"/>
                        <a:t>の取組み</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ja-JP" altLang="en-US" sz="1000" dirty="0" smtClean="0"/>
                        <a:t>一般</a:t>
                      </a:r>
                      <a:endParaRPr lang="en-US" altLang="ja-JP" sz="1000" dirty="0" smtClean="0"/>
                    </a:p>
                    <a:p>
                      <a:pPr algn="ct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000" dirty="0" smtClean="0">
                          <a:latin typeface="ＭＳ Ｐ明朝" panose="02020600040205080304" pitchFamily="18" charset="-128"/>
                          <a:ea typeface="ＭＳ Ｐ明朝" panose="02020600040205080304" pitchFamily="18" charset="-128"/>
                        </a:rPr>
                        <a:t>・手つかず食品の排出量を</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％削減（生活系）</a:t>
                      </a:r>
                      <a:endParaRPr lang="en-US" altLang="ja-JP" sz="1000" dirty="0" smtClean="0">
                        <a:latin typeface="ＭＳ Ｐ明朝" panose="02020600040205080304" pitchFamily="18" charset="-128"/>
                        <a:ea typeface="ＭＳ Ｐ明朝" panose="02020600040205080304" pitchFamily="18" charset="-128"/>
                      </a:endParaRPr>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000" dirty="0" smtClean="0">
                          <a:latin typeface="ＭＳ Ｐ明朝" panose="02020600040205080304" pitchFamily="18" charset="-128"/>
                          <a:ea typeface="ＭＳ Ｐ明朝" panose="02020600040205080304" pitchFamily="18" charset="-128"/>
                        </a:rPr>
                        <a:t>・資源化可能な紙ごみの混入を</a:t>
                      </a:r>
                      <a:r>
                        <a:rPr lang="en-US" altLang="ja-JP" sz="1000" baseline="0" dirty="0" smtClean="0">
                          <a:latin typeface="ＭＳ Ｐ明朝" panose="02020600040205080304" pitchFamily="18" charset="-128"/>
                          <a:ea typeface="ＭＳ Ｐ明朝" panose="02020600040205080304" pitchFamily="18" charset="-128"/>
                        </a:rPr>
                        <a:t>15</a:t>
                      </a:r>
                      <a:r>
                        <a:rPr lang="ja-JP" altLang="en-US" sz="1000" baseline="0" dirty="0" smtClean="0">
                          <a:latin typeface="ＭＳ Ｐ明朝" panose="02020600040205080304" pitchFamily="18" charset="-128"/>
                          <a:ea typeface="ＭＳ Ｐ明朝" panose="02020600040205080304" pitchFamily="18" charset="-128"/>
                        </a:rPr>
                        <a:t>％</a:t>
                      </a:r>
                      <a:r>
                        <a:rPr lang="ja-JP" altLang="en-US" sz="1000" dirty="0" smtClean="0">
                          <a:latin typeface="ＭＳ Ｐ明朝" panose="02020600040205080304" pitchFamily="18" charset="-128"/>
                          <a:ea typeface="ＭＳ Ｐ明朝" panose="02020600040205080304" pitchFamily="18" charset="-128"/>
                        </a:rPr>
                        <a:t>削減（事業系）</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・産業廃棄物（プラスチック類）の混入を</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％削減（事業系）</a:t>
                      </a:r>
                      <a:endParaRPr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53484">
                <a:tc row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再生利用量</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増加</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の取組み</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一般</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000" dirty="0" smtClean="0">
                          <a:latin typeface="ＭＳ Ｐ明朝" panose="02020600040205080304" pitchFamily="18" charset="-128"/>
                          <a:ea typeface="ＭＳ Ｐ明朝" panose="02020600040205080304" pitchFamily="18" charset="-128"/>
                        </a:rPr>
                        <a:t>・燃えるごみに含まれる資源化可能な紙ごみの</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％を資源ごみに分別（生活系）</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・燃えるごみに含まれるプラスチック製容器包装の</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％を資源ごみに分別（生活系）</a:t>
                      </a:r>
                      <a:endParaRPr kumimoji="1"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56065">
                <a:tc vMerge="1">
                  <a:txBody>
                    <a:bodyPr/>
                    <a:lstStyle/>
                    <a:p>
                      <a:pPr marL="0" marR="0" indent="0" algn="ctr" defTabSz="1392814" rtl="0" eaLnBrk="1" fontAlgn="auto" latinLnBrk="0" hangingPunct="1">
                        <a:lnSpc>
                          <a:spcPct val="100000"/>
                        </a:lnSpc>
                        <a:spcBef>
                          <a:spcPts val="0"/>
                        </a:spcBef>
                        <a:spcAft>
                          <a:spcPts val="0"/>
                        </a:spcAft>
                        <a:buClrTx/>
                        <a:buSzTx/>
                        <a:buFontTx/>
                        <a:buNone/>
                        <a:tabLst/>
                        <a:defRPr/>
                      </a:pPr>
                      <a:endParaRPr lang="en-US" altLang="ja-JP" sz="1000" dirty="0" smtClean="0">
                        <a:latin typeface="ＭＳ ゴシック" panose="020B0609070205080204" pitchFamily="49" charset="-128"/>
                        <a:ea typeface="ＭＳ ゴシック" panose="020B0609070205080204" pitchFamily="49" charset="-128"/>
                      </a:endParaRPr>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産業</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smtClean="0">
                          <a:latin typeface="ＭＳ Ｐ明朝" panose="02020600040205080304" pitchFamily="18" charset="-128"/>
                          <a:ea typeface="ＭＳ Ｐ明朝" panose="02020600040205080304" pitchFamily="18" charset="-128"/>
                        </a:rPr>
                        <a:t>・建設廃棄物を分別排出し、建設混合廃棄物発生率</a:t>
                      </a:r>
                      <a:r>
                        <a:rPr kumimoji="1" lang="en-US" altLang="ja-JP" sz="1000" baseline="30000" dirty="0" smtClean="0">
                          <a:latin typeface="ＭＳ Ｐ明朝" panose="02020600040205080304" pitchFamily="18" charset="-128"/>
                          <a:ea typeface="ＭＳ Ｐ明朝" panose="02020600040205080304" pitchFamily="18" charset="-128"/>
                        </a:rPr>
                        <a:t>※</a:t>
                      </a:r>
                      <a:r>
                        <a:rPr kumimoji="1" lang="ja-JP" altLang="en-US" sz="1000" dirty="0" smtClean="0">
                          <a:latin typeface="ＭＳ Ｐ明朝" panose="02020600040205080304" pitchFamily="18" charset="-128"/>
                          <a:ea typeface="ＭＳ Ｐ明朝" panose="02020600040205080304" pitchFamily="18" charset="-128"/>
                        </a:rPr>
                        <a:t>を</a:t>
                      </a:r>
                      <a:r>
                        <a:rPr kumimoji="1" lang="en-US" altLang="ja-JP" sz="1000" dirty="0" smtClean="0">
                          <a:latin typeface="ＭＳ Ｐ明朝" panose="02020600040205080304" pitchFamily="18" charset="-128"/>
                          <a:ea typeface="ＭＳ Ｐ明朝" panose="02020600040205080304" pitchFamily="18" charset="-128"/>
                        </a:rPr>
                        <a:t>6.0%</a:t>
                      </a:r>
                      <a:r>
                        <a:rPr kumimoji="1" lang="ja-JP" altLang="en-US" sz="1000" dirty="0" smtClean="0">
                          <a:latin typeface="ＭＳ Ｐ明朝" panose="02020600040205080304" pitchFamily="18" charset="-128"/>
                          <a:ea typeface="ＭＳ Ｐ明朝" panose="02020600040205080304" pitchFamily="18" charset="-128"/>
                        </a:rPr>
                        <a:t>から</a:t>
                      </a:r>
                      <a:r>
                        <a:rPr kumimoji="1" lang="en-US" altLang="ja-JP" sz="1000" dirty="0" smtClean="0">
                          <a:latin typeface="ＭＳ Ｐ明朝" panose="02020600040205080304" pitchFamily="18" charset="-128"/>
                          <a:ea typeface="ＭＳ Ｐ明朝" panose="02020600040205080304" pitchFamily="18" charset="-128"/>
                        </a:rPr>
                        <a:t>3.5</a:t>
                      </a:r>
                      <a:r>
                        <a:rPr kumimoji="1" lang="ja-JP" altLang="en-US" sz="1000" dirty="0" smtClean="0">
                          <a:latin typeface="ＭＳ Ｐ明朝" panose="02020600040205080304" pitchFamily="18" charset="-128"/>
                          <a:ea typeface="ＭＳ Ｐ明朝" panose="02020600040205080304" pitchFamily="18" charset="-128"/>
                        </a:rPr>
                        <a:t>％に抑制</a:t>
                      </a:r>
                      <a:endParaRPr kumimoji="1" lang="en-US" altLang="ja-JP" sz="1000" dirty="0" smtClean="0">
                        <a:latin typeface="ＭＳ Ｐ明朝" panose="02020600040205080304" pitchFamily="18" charset="-128"/>
                        <a:ea typeface="ＭＳ Ｐ明朝" panose="02020600040205080304" pitchFamily="18" charset="-128"/>
                      </a:endParaRPr>
                    </a:p>
                    <a:p>
                      <a:pPr marL="95250" indent="-95250"/>
                      <a:r>
                        <a:rPr kumimoji="1" lang="ja-JP" altLang="en-US" sz="1000" dirty="0" smtClean="0">
                          <a:latin typeface="ＭＳ Ｐ明朝" panose="02020600040205080304" pitchFamily="18" charset="-128"/>
                          <a:ea typeface="ＭＳ Ｐ明朝" panose="02020600040205080304" pitchFamily="18" charset="-128"/>
                        </a:rPr>
                        <a:t>・事業系ごみに混入している産業廃棄物の混入削減に</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よる、</a:t>
                      </a:r>
                      <a:r>
                        <a:rPr kumimoji="1" lang="ja-JP" altLang="en-US" sz="1000" u="none" dirty="0" smtClean="0">
                          <a:solidFill>
                            <a:schemeClr val="tx1"/>
                          </a:solidFill>
                          <a:latin typeface="ＭＳ Ｐ明朝" panose="02020600040205080304" pitchFamily="18" charset="-128"/>
                          <a:ea typeface="ＭＳ Ｐ明朝" panose="02020600040205080304" pitchFamily="18" charset="-128"/>
                        </a:rPr>
                        <a:t>排出量及び再生利用量</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の</a:t>
                      </a:r>
                      <a:r>
                        <a:rPr kumimoji="1" lang="ja-JP" altLang="en-US" sz="1000" dirty="0" smtClean="0">
                          <a:latin typeface="ＭＳ Ｐ明朝" panose="02020600040205080304" pitchFamily="18" charset="-128"/>
                          <a:ea typeface="ＭＳ Ｐ明朝" panose="02020600040205080304" pitchFamily="18" charset="-128"/>
                        </a:rPr>
                        <a:t>増加</a:t>
                      </a:r>
                      <a:endParaRPr kumimoji="1"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120" name="テキスト ボックス 119"/>
          <p:cNvSpPr txBox="1"/>
          <p:nvPr/>
        </p:nvSpPr>
        <p:spPr>
          <a:xfrm>
            <a:off x="9042633" y="1170236"/>
            <a:ext cx="1933801" cy="297018"/>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（目標設定の考え方）</a:t>
            </a:r>
            <a:endParaRPr lang="en-US" altLang="ja-JP" sz="1100" dirty="0">
              <a:latin typeface="+mn-ea"/>
            </a:endParaRPr>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3559535465"/>
                  </p:ext>
                </p:extLst>
              </p:nvPr>
            </p:nvGraphicFramePr>
            <p:xfrm>
              <a:off x="10308193" y="5069111"/>
              <a:ext cx="4584284" cy="5390157"/>
            </p:xfrm>
            <a:graphic>
              <a:graphicData uri="http://schemas.openxmlformats.org/drawingml/2006/table">
                <a:tbl>
                  <a:tblPr firstRow="1" bandRow="1">
                    <a:tableStyleId>{2D5ABB26-0587-4C30-8999-92F81FD0307C}</a:tableStyleId>
                  </a:tblPr>
                  <a:tblGrid>
                    <a:gridCol w="246739"/>
                    <a:gridCol w="4337545"/>
                  </a:tblGrid>
                  <a:tr h="270533">
                    <a:tc gridSpan="2">
                      <a:txBody>
                        <a:bodyPr/>
                        <a:lstStyle/>
                        <a:p>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一般廃棄物</a:t>
                          </a:r>
                          <a:endParaRPr kumimoji="1" lang="ja-JP" altLang="en-US" sz="1100" spc="50" baseline="0" dirty="0">
                            <a:latin typeface="HG丸ｺﾞｼｯｸM-PRO" panose="020F0600000000000000" pitchFamily="50" charset="-128"/>
                            <a:ea typeface="HG丸ｺﾞｼｯｸM-PRO" panose="020F0600000000000000" pitchFamily="50" charset="-128"/>
                          </a:endParaRP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6580">
                    <a:tc>
                      <a:txBody>
                        <a:bodyPr/>
                        <a:lstStyle/>
                        <a:p>
                          <a:r>
                            <a:rPr kumimoji="1" lang="ja-JP" altLang="en-US" sz="1500" dirty="0" smtClean="0"/>
                            <a:t>①</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１人１日当たりの資源ごみを含む生活系ごみ排出量（</a:t>
                          </a:r>
                          <a:r>
                            <a:rPr lang="ja-JP" altLang="en-US" sz="1100" dirty="0" err="1" smtClean="0"/>
                            <a:t>ｇ</a:t>
                          </a:r>
                          <a:r>
                            <a:rPr lang="en-US" altLang="ja-JP" sz="1100" dirty="0" smtClean="0"/>
                            <a:t>/</a:t>
                          </a:r>
                          <a:r>
                            <a:rPr lang="ja-JP" altLang="en-US" sz="1100" dirty="0" smtClean="0"/>
                            <a:t>人・日）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生活</m:t>
                                  </m:r>
                                  <m:r>
                                    <a:rPr lang="ja-JP" altLang="en-US" sz="1100" smtClean="0">
                                      <a:latin typeface="Cambria Math"/>
                                    </a:rPr>
                                    <m:t>系</m:t>
                                  </m:r>
                                  <m:r>
                                    <a:rPr lang="ja-JP" altLang="en-US" sz="1100">
                                      <a:latin typeface="Cambria Math"/>
                                    </a:rPr>
                                    <m:t>ごみ（</m:t>
                                  </m:r>
                                  <m:r>
                                    <a:rPr lang="ja-JP" altLang="en-US" sz="1100" smtClean="0">
                                      <a:latin typeface="Cambria Math"/>
                                    </a:rPr>
                                    <m:t>資源</m:t>
                                  </m:r>
                                  <m:r>
                                    <a:rPr lang="ja-JP" altLang="en-US" sz="1100">
                                      <a:latin typeface="Cambria Math"/>
                                    </a:rPr>
                                    <m:t>ごみ</m:t>
                                  </m:r>
                                  <m:r>
                                    <a:rPr lang="ja-JP" altLang="en-US" sz="1100" smtClean="0">
                                      <a:latin typeface="Cambria Math"/>
                                    </a:rPr>
                                    <m:t>を</m:t>
                                  </m:r>
                                  <m:r>
                                    <a:rPr lang="ja-JP" altLang="en-US" sz="1100">
                                      <a:latin typeface="Cambria Math"/>
                                    </a:rPr>
                                    <m:t>含む）</m:t>
                                  </m:r>
                                  <m:r>
                                    <a:rPr lang="ja-JP" altLang="en-US" sz="1100" smtClean="0">
                                      <a:latin typeface="Cambria Math"/>
                                    </a:rPr>
                                    <m:t>排出量</m:t>
                                  </m:r>
                                </m:num>
                                <m:den>
                                  <m:r>
                                    <a:rPr lang="ja-JP" altLang="en-US" sz="1100">
                                      <a:latin typeface="Cambria Math"/>
                                    </a:rPr>
                                    <m:t>人口</m:t>
                                  </m:r>
                                  <m:r>
                                    <a:rPr lang="ja-JP" altLang="en-US" sz="1100" smtClean="0">
                                      <a:latin typeface="Cambria Math"/>
                                    </a:rPr>
                                    <m:t>　</m:t>
                                  </m:r>
                                  <m:r>
                                    <a:rPr lang="en-US" altLang="ja-JP" sz="1100" smtClean="0">
                                      <a:latin typeface="Cambria Math"/>
                                    </a:rPr>
                                    <m:t>×</m:t>
                                  </m:r>
                                  <m:r>
                                    <a:rPr lang="ja-JP" altLang="en-US" sz="1100" smtClean="0">
                                      <a:latin typeface="Cambria Math"/>
                                    </a:rPr>
                                    <m:t>　</m:t>
                                  </m:r>
                                  <m:r>
                                    <a:rPr lang="ja-JP" altLang="en-US" sz="1100">
                                      <a:latin typeface="Cambria Math"/>
                                    </a:rPr>
                                    <m:t>日数</m:t>
                                  </m:r>
                                </m:den>
                              </m:f>
                            </m:oMath>
                          </a14:m>
                          <a:endParaRPr kumimoji="1" lang="ja-JP" altLang="en-US"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864096">
                    <a:tc>
                      <a:txBody>
                        <a:bodyPr/>
                        <a:lstStyle/>
                        <a:p>
                          <a:r>
                            <a:rPr kumimoji="1" lang="ja-JP" altLang="en-US" sz="1500" dirty="0" smtClean="0"/>
                            <a:t>②</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ja-JP" sz="1100" dirty="0" smtClean="0"/>
                            <a:t>生活</a:t>
                          </a:r>
                          <a:r>
                            <a:rPr lang="ja-JP" altLang="ja-JP" sz="1100" dirty="0"/>
                            <a:t>系ごみ分別</a:t>
                          </a:r>
                          <a:r>
                            <a:rPr lang="ja-JP" altLang="ja-JP" sz="1100" dirty="0" smtClean="0"/>
                            <a:t>排出率</a:t>
                          </a:r>
                          <a:r>
                            <a:rPr lang="ja-JP" altLang="en-US" sz="1100" dirty="0" smtClean="0"/>
                            <a:t>（％）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pc="-150" smtClean="0">
                                      <a:latin typeface="Cambria Math"/>
                                    </a:rPr>
                                  </m:ctrlPr>
                                </m:fPr>
                                <m:num>
                                  <m:r>
                                    <a:rPr lang="ja-JP" altLang="en-US" sz="1100" spc="-150" smtClean="0">
                                      <a:latin typeface="Cambria Math"/>
                                    </a:rPr>
                                    <m:t>生活系</m:t>
                                  </m:r>
                                  <m:r>
                                    <a:rPr lang="ja-JP" altLang="en-US" sz="1100" spc="-150">
                                      <a:latin typeface="Cambria Math"/>
                                    </a:rPr>
                                    <m:t>資源</m:t>
                                  </m:r>
                                  <m:r>
                                    <a:rPr lang="ja-JP" altLang="en-US" sz="1100" spc="-150" smtClean="0">
                                      <a:latin typeface="Cambria Math"/>
                                    </a:rPr>
                                    <m:t>ごみ</m:t>
                                  </m:r>
                                  <m:r>
                                    <a:rPr lang="ja-JP" altLang="en-US" sz="1100" spc="-150">
                                      <a:latin typeface="Cambria Math"/>
                                    </a:rPr>
                                    <m:t>排出量</m:t>
                                  </m:r>
                                  <m:r>
                                    <a:rPr lang="ja-JP" altLang="en-US" sz="1100" spc="-150" smtClean="0">
                                      <a:latin typeface="Cambria Math"/>
                                    </a:rPr>
                                    <m:t>　＋　集団</m:t>
                                  </m:r>
                                  <m:r>
                                    <a:rPr lang="ja-JP" altLang="en-US" sz="1100" spc="-150">
                                      <a:latin typeface="Cambria Math"/>
                                    </a:rPr>
                                    <m:t>回収</m:t>
                                  </m:r>
                                  <m:r>
                                    <a:rPr lang="ja-JP" altLang="en-US" sz="1100" spc="-150" smtClean="0">
                                      <a:latin typeface="Cambria Math"/>
                                    </a:rPr>
                                    <m:t>量</m:t>
                                  </m:r>
                                </m:num>
                                <m:den>
                                  <m:r>
                                    <a:rPr lang="ja-JP" altLang="en-US" sz="1100" spc="-150">
                                      <a:latin typeface="Cambria Math"/>
                                    </a:rPr>
                                    <m:t>生活</m:t>
                                  </m:r>
                                  <m:r>
                                    <a:rPr lang="ja-JP" altLang="en-US" sz="1100" spc="-150" smtClean="0">
                                      <a:latin typeface="Cambria Math"/>
                                    </a:rPr>
                                    <m:t>系混合・</m:t>
                                  </m:r>
                                  <m:r>
                                    <a:rPr lang="ja-JP" altLang="en-US" sz="1100" spc="-150">
                                      <a:latin typeface="Cambria Math"/>
                                    </a:rPr>
                                    <m:t>可燃</m:t>
                                  </m:r>
                                  <m:r>
                                    <a:rPr lang="ja-JP" altLang="en-US" sz="1100" spc="-150" smtClean="0">
                                      <a:latin typeface="Cambria Math"/>
                                    </a:rPr>
                                    <m:t>ごみ</m:t>
                                  </m:r>
                                  <m:r>
                                    <a:rPr lang="ja-JP" altLang="en-US" sz="1100" spc="-150">
                                      <a:latin typeface="Cambria Math"/>
                                    </a:rPr>
                                    <m:t>排出量</m:t>
                                  </m:r>
                                  <m:r>
                                    <a:rPr lang="ja-JP" altLang="en-US" sz="1100" spc="-150" smtClean="0">
                                      <a:latin typeface="Cambria Math"/>
                                    </a:rPr>
                                    <m:t>　＋　</m:t>
                                  </m:r>
                                  <m:r>
                                    <a:rPr lang="ja-JP" altLang="en-US" sz="1100" spc="-150">
                                      <a:latin typeface="Cambria Math"/>
                                    </a:rPr>
                                    <m:t>生活</m:t>
                                  </m:r>
                                  <m:r>
                                    <a:rPr lang="ja-JP" altLang="en-US" sz="1100" spc="-150" smtClean="0">
                                      <a:latin typeface="Cambria Math"/>
                                    </a:rPr>
                                    <m:t>系</m:t>
                                  </m:r>
                                  <m:r>
                                    <a:rPr lang="ja-JP" altLang="en-US" sz="1100" spc="-150">
                                      <a:latin typeface="Cambria Math"/>
                                    </a:rPr>
                                    <m:t>資源</m:t>
                                  </m:r>
                                  <m:r>
                                    <a:rPr lang="ja-JP" altLang="en-US" sz="1100" spc="-150" smtClean="0">
                                      <a:latin typeface="Cambria Math"/>
                                    </a:rPr>
                                    <m:t>ごみ　＋　</m:t>
                                  </m:r>
                                  <m:r>
                                    <a:rPr lang="ja-JP" altLang="en-US" sz="1100" spc="-150">
                                      <a:latin typeface="Cambria Math"/>
                                    </a:rPr>
                                    <m:t>集団</m:t>
                                  </m:r>
                                  <m:r>
                                    <a:rPr lang="ja-JP" altLang="en-US" sz="1100" spc="-150" smtClean="0">
                                      <a:latin typeface="Cambria Math"/>
                                    </a:rPr>
                                    <m:t>回収量</m:t>
                                  </m:r>
                                </m:den>
                              </m:f>
                            </m:oMath>
                          </a14:m>
                          <a:r>
                            <a:rPr lang="ja-JP" altLang="en-US" sz="1100" dirty="0" smtClean="0"/>
                            <a:t>　</a:t>
                          </a:r>
                          <a:r>
                            <a:rPr lang="ja-JP" altLang="ja-JP" sz="1100" dirty="0" smtClean="0"/>
                            <a:t>×</a:t>
                          </a:r>
                          <a:r>
                            <a:rPr lang="en-US" altLang="ja-JP" sz="1100" smtClean="0"/>
                            <a:t> 100</a:t>
                          </a:r>
                          <a:endParaRPr lang="en-US" altLang="ja-JP" sz="1100" dirty="0"/>
                        </a:p>
                        <a:p>
                          <a:endParaRPr kumimoji="1" lang="en-US" altLang="ja-JP" sz="1100" dirty="0" smtClean="0"/>
                        </a:p>
                        <a:p>
                          <a:endParaRPr kumimoji="1" lang="ja-JP" altLang="en-US" sz="1100" dirty="0"/>
                        </a:p>
                      </a:txBody>
                      <a:tcPr marL="75603" marR="37802"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08112">
                    <a:tc>
                      <a:txBody>
                        <a:bodyPr/>
                        <a:lstStyle/>
                        <a:p>
                          <a:r>
                            <a:rPr kumimoji="1" lang="ja-JP" altLang="en-US" sz="1500" dirty="0" smtClean="0"/>
                            <a:t>③</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110000"/>
                            </a:lnSpc>
                          </a:pPr>
                          <a:r>
                            <a:rPr lang="ja-JP" altLang="en-US" sz="1100" dirty="0" smtClean="0"/>
                            <a:t>ガラス等</a:t>
                          </a:r>
                          <a:r>
                            <a:rPr lang="ja-JP" altLang="en-US" sz="1000" dirty="0" smtClean="0"/>
                            <a:t>（</a:t>
                          </a:r>
                          <a:r>
                            <a:rPr lang="ja-JP" altLang="ja-JP" sz="1000" dirty="0" smtClean="0"/>
                            <a:t>主</a:t>
                          </a:r>
                          <a:r>
                            <a:rPr lang="ja-JP" altLang="ja-JP" sz="1000" dirty="0"/>
                            <a:t>に行政により分別収集が行われている</a:t>
                          </a:r>
                          <a:r>
                            <a:rPr lang="ja-JP" altLang="ja-JP" sz="1000" dirty="0" smtClean="0"/>
                            <a:t>品目</a:t>
                          </a:r>
                          <a:r>
                            <a:rPr lang="ja-JP" altLang="en-US" sz="1000" dirty="0" smtClean="0"/>
                            <a:t>）</a:t>
                          </a:r>
                          <a:r>
                            <a:rPr lang="ja-JP" altLang="ja-JP" sz="1100" dirty="0" smtClean="0"/>
                            <a:t>のみの</a:t>
                          </a:r>
                          <a:endParaRPr lang="en-US" altLang="ja-JP" sz="1100" dirty="0" smtClean="0"/>
                        </a:p>
                        <a:p>
                          <a:pPr>
                            <a:lnSpc>
                              <a:spcPct val="110000"/>
                            </a:lnSpc>
                          </a:pPr>
                          <a:r>
                            <a:rPr lang="ja-JP" altLang="ja-JP" sz="1100" dirty="0" smtClean="0"/>
                            <a:t>再生利用率</a:t>
                          </a:r>
                          <a:r>
                            <a:rPr lang="ja-JP" altLang="en-US" sz="1100" dirty="0"/>
                            <a:t>（％） </a:t>
                          </a:r>
                          <a:endParaRPr lang="en-US" altLang="ja-JP" sz="1100" dirty="0" smtClean="0"/>
                        </a:p>
                        <a:p>
                          <a:pPr>
                            <a:lnSpc>
                              <a:spcPct val="110000"/>
                            </a:lnSpc>
                          </a:pPr>
                          <a:r>
                            <a:rPr lang="ja-JP" altLang="ja-JP" sz="1100" dirty="0" smtClean="0"/>
                            <a:t>＝</a:t>
                          </a: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smtClean="0">
                                      <a:latin typeface="Cambria Math"/>
                                    </a:rPr>
                                    <m:t>ガラス等の</m:t>
                                  </m:r>
                                  <m:r>
                                    <a:rPr lang="ja-JP" altLang="en-US" sz="1100" i="1" smtClean="0">
                                      <a:latin typeface="Cambria Math"/>
                                    </a:rPr>
                                    <m:t>再生利用</m:t>
                                  </m:r>
                                  <m:r>
                                    <a:rPr lang="ja-JP" altLang="en-US" sz="1100" smtClean="0">
                                      <a:latin typeface="Cambria Math"/>
                                    </a:rPr>
                                    <m:t>量</m:t>
                                  </m:r>
                                </m:num>
                                <m:den>
                                  <m:r>
                                    <a:rPr lang="ja-JP" altLang="en-US" sz="1100" b="0" i="1" smtClean="0">
                                      <a:latin typeface="Cambria Math"/>
                                    </a:rPr>
                                    <m:t>総</m:t>
                                  </m:r>
                                  <m:r>
                                    <a:rPr lang="ja-JP" altLang="en-US" sz="1100" smtClean="0">
                                      <a:latin typeface="Cambria Math"/>
                                    </a:rPr>
                                    <m:t>排出量</m:t>
                                  </m:r>
                                  <m:r>
                                    <a:rPr lang="ja-JP" altLang="en-US" sz="1100" smtClean="0">
                                      <a:latin typeface="Cambria Math"/>
                                    </a:rPr>
                                    <m:t>−</m:t>
                                  </m:r>
                                  <m:r>
                                    <a:rPr lang="ja-JP" altLang="en-US" sz="1100">
                                      <a:latin typeface="Cambria Math"/>
                                    </a:rPr>
                                    <m:t>（ガラス</m:t>
                                  </m:r>
                                  <m:r>
                                    <a:rPr lang="ja-JP" altLang="en-US" sz="1100" smtClean="0">
                                      <a:latin typeface="Cambria Math"/>
                                    </a:rPr>
                                    <m:t>等以外の</m:t>
                                  </m:r>
                                  <m:r>
                                    <a:rPr lang="ja-JP" altLang="en-US" sz="1100" i="1" smtClean="0">
                                      <a:latin typeface="Cambria Math"/>
                                    </a:rPr>
                                    <m:t>再生利用</m:t>
                                  </m:r>
                                  <m:r>
                                    <a:rPr lang="ja-JP" altLang="en-US" sz="1100" smtClean="0">
                                      <a:latin typeface="Cambria Math"/>
                                    </a:rPr>
                                    <m:t>量</m:t>
                                  </m:r>
                                  <m:r>
                                    <a:rPr lang="ja-JP" altLang="en-US" sz="1100">
                                      <a:latin typeface="Cambria Math"/>
                                    </a:rPr>
                                    <m:t>）</m:t>
                                  </m:r>
                                </m:den>
                              </m:f>
                            </m:oMath>
                          </a14:m>
                          <a:r>
                            <a:rPr lang="en-US" altLang="ja-JP" sz="1100" dirty="0" smtClean="0"/>
                            <a:t> </a:t>
                          </a:r>
                          <a:r>
                            <a:rPr lang="ja-JP" altLang="ja-JP" sz="1100" dirty="0" smtClean="0"/>
                            <a:t>×</a:t>
                          </a:r>
                          <a:r>
                            <a:rPr lang="en-US" altLang="ja-JP" sz="1100" dirty="0" smtClean="0"/>
                            <a:t> 100</a:t>
                          </a:r>
                          <a:r>
                            <a:rPr lang="ja-JP" altLang="en-US" sz="1100" dirty="0" smtClean="0"/>
                            <a:t>　</a:t>
                          </a:r>
                          <a:endParaRPr lang="en-US" altLang="ja-JP" sz="1100" dirty="0" smtClean="0"/>
                        </a:p>
                        <a:p>
                          <a:endParaRPr kumimoji="1" lang="ja-JP" altLang="en-US"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92088">
                    <a:tc>
                      <a:txBody>
                        <a:bodyPr/>
                        <a:lstStyle/>
                        <a:p>
                          <a:r>
                            <a:rPr kumimoji="1" lang="ja-JP" altLang="en-US" sz="1500" dirty="0" smtClean="0"/>
                            <a:t>④</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最終処分率（％）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最終</m:t>
                                  </m:r>
                                  <m:r>
                                    <a:rPr lang="ja-JP" altLang="en-US" sz="1100" smtClean="0">
                                      <a:latin typeface="Cambria Math"/>
                                    </a:rPr>
                                    <m:t>処分量</m:t>
                                  </m:r>
                                </m:num>
                                <m:den>
                                  <m:r>
                                    <a:rPr lang="ja-JP" altLang="en-US" sz="1100">
                                      <a:latin typeface="Cambria Math"/>
                                    </a:rPr>
                                    <m:t>生活</m:t>
                                  </m:r>
                                  <m:r>
                                    <a:rPr lang="ja-JP" altLang="en-US" sz="1100" smtClean="0">
                                      <a:latin typeface="Cambria Math"/>
                                    </a:rPr>
                                    <m:t>系</m:t>
                                  </m:r>
                                  <m:r>
                                    <a:rPr lang="ja-JP" altLang="en-US" sz="1100">
                                      <a:latin typeface="Cambria Math"/>
                                    </a:rPr>
                                    <m:t>ごみ</m:t>
                                  </m:r>
                                  <m:r>
                                    <a:rPr lang="ja-JP" altLang="en-US" sz="1100" b="0" i="1" smtClean="0">
                                      <a:latin typeface="Cambria Math"/>
                                    </a:rPr>
                                    <m:t>総</m:t>
                                  </m:r>
                                  <m:r>
                                    <a:rPr lang="ja-JP" altLang="en-US" sz="1100" smtClean="0">
                                      <a:latin typeface="Cambria Math"/>
                                    </a:rPr>
                                    <m:t>排出量＋</m:t>
                                  </m:r>
                                  <m:r>
                                    <a:rPr lang="ja-JP" altLang="en-US" sz="1100">
                                      <a:latin typeface="Cambria Math"/>
                                    </a:rPr>
                                    <m:t>事業</m:t>
                                  </m:r>
                                  <m:r>
                                    <a:rPr lang="ja-JP" altLang="en-US" sz="1100" smtClean="0">
                                      <a:latin typeface="Cambria Math"/>
                                    </a:rPr>
                                    <m:t>系</m:t>
                                  </m:r>
                                  <m:r>
                                    <a:rPr lang="ja-JP" altLang="en-US" sz="1100">
                                      <a:latin typeface="Cambria Math"/>
                                    </a:rPr>
                                    <m:t>ごみ</m:t>
                                  </m:r>
                                  <m:r>
                                    <a:rPr lang="ja-JP" altLang="en-US" sz="1100" b="0" i="1" smtClean="0">
                                      <a:latin typeface="Cambria Math"/>
                                    </a:rPr>
                                    <m:t>総</m:t>
                                  </m:r>
                                  <m:r>
                                    <a:rPr lang="ja-JP" altLang="en-US" sz="1100" smtClean="0">
                                      <a:latin typeface="Cambria Math"/>
                                    </a:rPr>
                                    <m:t>排出量</m:t>
                                  </m:r>
                                </m:den>
                              </m:f>
                            </m:oMath>
                          </a14:m>
                          <a:r>
                            <a:rPr lang="ja-JP" altLang="ja-JP" sz="1100" dirty="0" smtClean="0"/>
                            <a:t>×</a:t>
                          </a:r>
                          <a:r>
                            <a:rPr lang="en-US" altLang="ja-JP" sz="1100" dirty="0" smtClean="0"/>
                            <a:t> 100</a:t>
                          </a:r>
                          <a:r>
                            <a:rPr lang="ja-JP" altLang="en-US" sz="1100" dirty="0" smtClean="0"/>
                            <a:t>　</a:t>
                          </a:r>
                          <a:endParaRPr lang="en-US" altLang="ja-JP" sz="1100" dirty="0" smtClean="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88032">
                    <a:tc gridSpan="2">
                      <a:txBody>
                        <a:bodyPr/>
                        <a:lstStyle/>
                        <a:p>
                          <a:pPr marL="0" marR="0" indent="0" algn="l" defTabSz="1392814" rtl="0" eaLnBrk="1" fontAlgn="auto" latinLnBrk="0" hangingPunct="1">
                            <a:lnSpc>
                              <a:spcPct val="110000"/>
                            </a:lnSpc>
                            <a:spcBef>
                              <a:spcPts val="0"/>
                            </a:spcBef>
                            <a:spcAft>
                              <a:spcPts val="0"/>
                            </a:spcAft>
                            <a:buClrTx/>
                            <a:buSzTx/>
                            <a:buFontTx/>
                            <a:buNone/>
                            <a:tabLst/>
                            <a:defRPr/>
                          </a:pPr>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産業廃棄物</a:t>
                          </a: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110000"/>
                            </a:lnSpc>
                          </a:pPr>
                          <a:endParaRPr lang="en-US" altLang="ja-JP" sz="1050" dirty="0"/>
                        </a:p>
                      </a:txBody>
                      <a:tcPr/>
                    </a:tc>
                  </a:tr>
                  <a:tr h="720080">
                    <a:tc>
                      <a:txBody>
                        <a:bodyPr/>
                        <a:lstStyle/>
                        <a:p>
                          <a:pPr algn="l">
                            <a:lnSpc>
                              <a:spcPct val="110000"/>
                            </a:lnSpc>
                          </a:pPr>
                          <a:r>
                            <a:rPr lang="ja-JP" altLang="en-US" sz="1500" dirty="0" smtClean="0"/>
                            <a:t>⑤</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110000"/>
                            </a:lnSpc>
                          </a:pPr>
                          <a:r>
                            <a:rPr lang="ja-JP" altLang="en-US" sz="1100" dirty="0" smtClean="0"/>
                            <a:t>排出量</a:t>
                          </a:r>
                          <a:r>
                            <a:rPr lang="ja-JP" altLang="en-US" sz="1100" dirty="0"/>
                            <a:t>から減量化量を除いた再生利用</a:t>
                          </a:r>
                          <a:r>
                            <a:rPr lang="ja-JP" altLang="en-US" sz="1100" dirty="0" smtClean="0"/>
                            <a:t>率（％）</a:t>
                          </a:r>
                          <a:endParaRPr lang="en-US" altLang="ja-JP" sz="1100" dirty="0" smtClean="0"/>
                        </a:p>
                        <a:p>
                          <a:pPr>
                            <a:lnSpc>
                              <a:spcPct val="110000"/>
                            </a:lnSpc>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再生</m:t>
                                  </m:r>
                                  <m:r>
                                    <a:rPr lang="ja-JP" altLang="en-US" sz="1100" smtClean="0">
                                      <a:latin typeface="Cambria Math"/>
                                    </a:rPr>
                                    <m:t>利用量</m:t>
                                  </m:r>
                                </m:num>
                                <m:den>
                                  <m:r>
                                    <a:rPr lang="ja-JP" altLang="en-US" sz="1100" smtClean="0">
                                      <a:latin typeface="Cambria Math"/>
                                    </a:rPr>
                                    <m:t>（</m:t>
                                  </m:r>
                                  <m:r>
                                    <a:rPr lang="ja-JP" altLang="en-US" sz="1100">
                                      <a:latin typeface="Cambria Math"/>
                                    </a:rPr>
                                    <m:t>排出量</m:t>
                                  </m:r>
                                  <m:r>
                                    <a:rPr lang="ja-JP" altLang="en-US" sz="1100" smtClean="0">
                                      <a:latin typeface="Cambria Math"/>
                                    </a:rPr>
                                    <m:t>−</m:t>
                                  </m:r>
                                  <m:r>
                                    <a:rPr lang="ja-JP" altLang="en-US" sz="1100">
                                      <a:latin typeface="Cambria Math"/>
                                    </a:rPr>
                                    <m:t>減量</m:t>
                                  </m:r>
                                  <m:r>
                                    <a:rPr lang="ja-JP" altLang="en-US" sz="1100" smtClean="0">
                                      <a:latin typeface="Cambria Math"/>
                                    </a:rPr>
                                    <m:t>化量）</m:t>
                                  </m:r>
                                </m:den>
                              </m:f>
                            </m:oMath>
                          </a14:m>
                          <a:r>
                            <a:rPr lang="en-US" altLang="ja-JP" sz="1100" dirty="0" smtClean="0"/>
                            <a:t>×100</a:t>
                          </a:r>
                          <a:r>
                            <a:rPr lang="ja-JP" altLang="en-US" sz="1100" dirty="0" smtClean="0"/>
                            <a:t>　</a:t>
                          </a:r>
                          <a:endParaRPr lang="en-US" altLang="ja-JP" sz="1100" dirty="0" smtClean="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48072">
                    <a:tc>
                      <a:txBody>
                        <a:bodyPr/>
                        <a:lstStyle/>
                        <a:p>
                          <a:pPr algn="l">
                            <a:lnSpc>
                              <a:spcPct val="110000"/>
                            </a:lnSpc>
                          </a:pPr>
                          <a:r>
                            <a:rPr lang="ja-JP" altLang="en-US" sz="1500" dirty="0" smtClean="0"/>
                            <a:t>⑥</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排出量</a:t>
                          </a:r>
                          <a:r>
                            <a:rPr lang="ja-JP" altLang="en-US" sz="1100" dirty="0"/>
                            <a:t>から減量化量を除いた最終処分率（％</a:t>
                          </a:r>
                          <a:r>
                            <a:rPr lang="ja-JP" altLang="en-US" sz="1100" dirty="0" smtClean="0"/>
                            <a:t>）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a:t>
                          </a:r>
                          <a:r>
                            <a:rPr lang="en-US" altLang="ja-JP" sz="1100" dirty="0" smtClean="0"/>
                            <a:t> </a:t>
                          </a:r>
                          <a14:m>
                            <m:oMath xmlns:m="http://schemas.openxmlformats.org/officeDocument/2006/math">
                              <m:f>
                                <m:fPr>
                                  <m:ctrlPr>
                                    <a:rPr lang="en-US" altLang="ja-JP" sz="1100" i="1">
                                      <a:latin typeface="Cambria Math"/>
                                    </a:rPr>
                                  </m:ctrlPr>
                                </m:fPr>
                                <m:num>
                                  <m:r>
                                    <a:rPr lang="ja-JP" altLang="en-US" sz="1100">
                                      <a:latin typeface="Cambria Math"/>
                                    </a:rPr>
                                    <m:t>最終処分量</m:t>
                                  </m:r>
                                </m:num>
                                <m:den>
                                  <m:r>
                                    <a:rPr lang="ja-JP" altLang="en-US" sz="1100">
                                      <a:latin typeface="Cambria Math"/>
                                    </a:rPr>
                                    <m:t>（排出量</m:t>
                                  </m:r>
                                  <m:r>
                                    <a:rPr lang="ja-JP" altLang="en-US" sz="1100">
                                      <a:latin typeface="Cambria Math"/>
                                    </a:rPr>
                                    <m:t>−</m:t>
                                  </m:r>
                                  <m:r>
                                    <a:rPr lang="ja-JP" altLang="en-US" sz="1100">
                                      <a:latin typeface="Cambria Math"/>
                                    </a:rPr>
                                    <m:t>減量化量）</m:t>
                                  </m:r>
                                </m:den>
                              </m:f>
                            </m:oMath>
                          </a14:m>
                          <a:r>
                            <a:rPr lang="en-US" altLang="ja-JP" sz="1100" dirty="0"/>
                            <a:t>×100</a:t>
                          </a:r>
                          <a:r>
                            <a:rPr lang="ja-JP" altLang="en-US" sz="1100" dirty="0"/>
                            <a:t>　</a:t>
                          </a:r>
                          <a:r>
                            <a:rPr lang="ja-JP" altLang="en-US" sz="1100" dirty="0" smtClean="0"/>
                            <a:t>　　　</a:t>
                          </a:r>
                          <a:endParaRPr lang="en-US" altLang="ja-JP"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3559535465"/>
                  </p:ext>
                </p:extLst>
              </p:nvPr>
            </p:nvGraphicFramePr>
            <p:xfrm>
              <a:off x="10308193" y="5069111"/>
              <a:ext cx="4584284" cy="5390157"/>
            </p:xfrm>
            <a:graphic>
              <a:graphicData uri="http://schemas.openxmlformats.org/drawingml/2006/table">
                <a:tbl>
                  <a:tblPr firstRow="1" bandRow="1">
                    <a:tableStyleId>{2D5ABB26-0587-4C30-8999-92F81FD0307C}</a:tableStyleId>
                  </a:tblPr>
                  <a:tblGrid>
                    <a:gridCol w="246739"/>
                    <a:gridCol w="4337545"/>
                  </a:tblGrid>
                  <a:tr h="270533">
                    <a:tc gridSpan="2">
                      <a:txBody>
                        <a:bodyPr/>
                        <a:lstStyle/>
                        <a:p>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一般廃棄物</a:t>
                          </a:r>
                          <a:endParaRPr kumimoji="1" lang="ja-JP" altLang="en-US" sz="1100" spc="50" baseline="0" dirty="0">
                            <a:latin typeface="HG丸ｺﾞｼｯｸM-PRO" panose="020F0600000000000000" pitchFamily="50" charset="-128"/>
                            <a:ea typeface="HG丸ｺﾞｼｯｸM-PRO" panose="020F0600000000000000" pitchFamily="50" charset="-128"/>
                          </a:endParaRP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6580">
                    <a:tc>
                      <a:txBody>
                        <a:bodyPr/>
                        <a:lstStyle/>
                        <a:p>
                          <a:r>
                            <a:rPr kumimoji="1" lang="ja-JP" altLang="en-US" sz="1500" dirty="0" smtClean="0"/>
                            <a:t>①</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37190" b="-594215"/>
                          </a:stretch>
                        </a:blipFill>
                      </a:tcPr>
                    </a:tc>
                  </a:tr>
                  <a:tr h="926660">
                    <a:tc>
                      <a:txBody>
                        <a:bodyPr/>
                        <a:lstStyle/>
                        <a:p>
                          <a:r>
                            <a:rPr kumimoji="1" lang="ja-JP" altLang="en-US" sz="1500" dirty="0" smtClean="0"/>
                            <a:t>②</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75603" marR="37802"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109211" b="-373026"/>
                          </a:stretch>
                        </a:blipFill>
                      </a:tcPr>
                    </a:tc>
                  </a:tr>
                  <a:tr h="1008112">
                    <a:tc>
                      <a:txBody>
                        <a:bodyPr/>
                        <a:lstStyle/>
                        <a:p>
                          <a:r>
                            <a:rPr kumimoji="1" lang="ja-JP" altLang="en-US" sz="1500" dirty="0" smtClean="0"/>
                            <a:t>③</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192727" b="-243636"/>
                          </a:stretch>
                        </a:blipFill>
                      </a:tcPr>
                    </a:tc>
                  </a:tr>
                  <a:tr h="792088">
                    <a:tc>
                      <a:txBody>
                        <a:bodyPr/>
                        <a:lstStyle/>
                        <a:p>
                          <a:r>
                            <a:rPr kumimoji="1" lang="ja-JP" altLang="en-US" sz="1500" dirty="0" smtClean="0"/>
                            <a:t>④</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371538" b="-209231"/>
                          </a:stretch>
                        </a:blipFill>
                      </a:tcPr>
                    </a:tc>
                  </a:tr>
                  <a:tr h="288032">
                    <a:tc gridSpan="2">
                      <a:txBody>
                        <a:bodyPr/>
                        <a:lstStyle/>
                        <a:p>
                          <a:pPr marL="0" marR="0" indent="0" algn="l" defTabSz="1392814" rtl="0" eaLnBrk="1" fontAlgn="auto" latinLnBrk="0" hangingPunct="1">
                            <a:lnSpc>
                              <a:spcPct val="110000"/>
                            </a:lnSpc>
                            <a:spcBef>
                              <a:spcPts val="0"/>
                            </a:spcBef>
                            <a:spcAft>
                              <a:spcPts val="0"/>
                            </a:spcAft>
                            <a:buClrTx/>
                            <a:buSzTx/>
                            <a:buFontTx/>
                            <a:buNone/>
                            <a:tabLst/>
                            <a:defRPr/>
                          </a:pPr>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産業廃棄物</a:t>
                          </a: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110000"/>
                            </a:lnSpc>
                          </a:pPr>
                          <a:endParaRPr lang="en-US" altLang="ja-JP" sz="1050" dirty="0"/>
                        </a:p>
                      </a:txBody>
                      <a:tcPr/>
                    </a:tc>
                  </a:tr>
                  <a:tr h="720080">
                    <a:tc>
                      <a:txBody>
                        <a:bodyPr/>
                        <a:lstStyle/>
                        <a:p>
                          <a:pPr algn="l">
                            <a:lnSpc>
                              <a:spcPct val="110000"/>
                            </a:lnSpc>
                          </a:pPr>
                          <a:r>
                            <a:rPr lang="ja-JP" altLang="en-US" sz="1500" dirty="0" smtClean="0"/>
                            <a:t>⑤</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560169" b="-89831"/>
                          </a:stretch>
                        </a:blipFill>
                      </a:tcPr>
                    </a:tc>
                  </a:tr>
                  <a:tr h="648072">
                    <a:tc>
                      <a:txBody>
                        <a:bodyPr/>
                        <a:lstStyle/>
                        <a:p>
                          <a:pPr algn="l">
                            <a:lnSpc>
                              <a:spcPct val="110000"/>
                            </a:lnSpc>
                          </a:pPr>
                          <a:r>
                            <a:rPr lang="ja-JP" altLang="en-US" sz="1500" dirty="0" smtClean="0"/>
                            <a:t>⑥</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734906"/>
                          </a:stretch>
                        </a:blipFill>
                      </a:tcPr>
                    </a:tc>
                  </a:tr>
                </a:tbl>
              </a:graphicData>
            </a:graphic>
          </p:graphicFrame>
        </mc:Fallback>
      </mc:AlternateContent>
      <p:sp>
        <p:nvSpPr>
          <p:cNvPr id="3" name="角丸四角形 2"/>
          <p:cNvSpPr/>
          <p:nvPr/>
        </p:nvSpPr>
        <p:spPr>
          <a:xfrm>
            <a:off x="13315205" y="5740561"/>
            <a:ext cx="1328556" cy="240348"/>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wrap="none" lIns="38128" tIns="48422" rIns="38128" bIns="48422" rtlCol="0" anchor="ctr"/>
          <a:lstStyle/>
          <a:p>
            <a:pPr algn="ctr"/>
            <a:r>
              <a:rPr lang="en-US" altLang="ja-JP" sz="1300" dirty="0"/>
              <a:t>H26 </a:t>
            </a:r>
            <a:r>
              <a:rPr lang="ja-JP" altLang="en-US" sz="1300" dirty="0"/>
              <a:t>： </a:t>
            </a:r>
            <a:r>
              <a:rPr lang="en-US" altLang="ja-JP" sz="1300" dirty="0"/>
              <a:t>515g/</a:t>
            </a:r>
            <a:r>
              <a:rPr lang="ja-JP" altLang="en-US" sz="1300" dirty="0"/>
              <a:t>人・日</a:t>
            </a:r>
            <a:endParaRPr kumimoji="1" lang="ja-JP" altLang="en-US" dirty="0"/>
          </a:p>
        </p:txBody>
      </p:sp>
      <p:sp>
        <p:nvSpPr>
          <p:cNvPr id="104" name="角丸四角形 103"/>
          <p:cNvSpPr/>
          <p:nvPr/>
        </p:nvSpPr>
        <p:spPr>
          <a:xfrm>
            <a:off x="13327968" y="6734415"/>
            <a:ext cx="1315793" cy="204671"/>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t>22.5</a:t>
            </a:r>
            <a:r>
              <a:rPr lang="ja-JP" altLang="en-US" sz="1300" dirty="0" smtClean="0"/>
              <a:t>％</a:t>
            </a:r>
            <a:endParaRPr kumimoji="1" lang="ja-JP" altLang="en-US" dirty="0"/>
          </a:p>
        </p:txBody>
      </p:sp>
      <p:sp>
        <p:nvSpPr>
          <p:cNvPr id="105" name="角丸四角形 104"/>
          <p:cNvSpPr/>
          <p:nvPr/>
        </p:nvSpPr>
        <p:spPr>
          <a:xfrm>
            <a:off x="13315205" y="7735519"/>
            <a:ext cx="1328555" cy="203186"/>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a:t>4.9</a:t>
            </a:r>
            <a:r>
              <a:rPr lang="ja-JP" altLang="en-US" sz="1300" dirty="0"/>
              <a:t>％</a:t>
            </a:r>
            <a:endParaRPr kumimoji="1" lang="ja-JP" altLang="en-US" dirty="0"/>
          </a:p>
        </p:txBody>
      </p:sp>
      <p:sp>
        <p:nvSpPr>
          <p:cNvPr id="106" name="角丸四角形 105"/>
          <p:cNvSpPr/>
          <p:nvPr/>
        </p:nvSpPr>
        <p:spPr>
          <a:xfrm>
            <a:off x="13315205" y="8549124"/>
            <a:ext cx="1315793" cy="204032"/>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a:t>12.3</a:t>
            </a:r>
            <a:r>
              <a:rPr lang="ja-JP" altLang="en-US" sz="1300" dirty="0" smtClean="0"/>
              <a:t>％</a:t>
            </a:r>
            <a:endParaRPr kumimoji="1" lang="ja-JP" altLang="en-US" dirty="0"/>
          </a:p>
        </p:txBody>
      </p:sp>
      <p:sp>
        <p:nvSpPr>
          <p:cNvPr id="124" name="角丸四角形 123"/>
          <p:cNvSpPr/>
          <p:nvPr/>
        </p:nvSpPr>
        <p:spPr>
          <a:xfrm>
            <a:off x="13315204" y="9510499"/>
            <a:ext cx="1315793" cy="206421"/>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solidFill>
                  <a:schemeClr val="tx1"/>
                </a:solidFill>
              </a:rPr>
              <a:t>92.7</a:t>
            </a:r>
            <a:r>
              <a:rPr lang="ja-JP" altLang="en-US" sz="1300" dirty="0" smtClean="0"/>
              <a:t>％</a:t>
            </a:r>
            <a:endParaRPr kumimoji="1" lang="ja-JP" altLang="en-US" dirty="0"/>
          </a:p>
        </p:txBody>
      </p:sp>
      <p:sp>
        <p:nvSpPr>
          <p:cNvPr id="125" name="角丸四角形 124"/>
          <p:cNvSpPr/>
          <p:nvPr/>
        </p:nvSpPr>
        <p:spPr>
          <a:xfrm>
            <a:off x="13314363" y="10148968"/>
            <a:ext cx="1315793" cy="211679"/>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solidFill>
                  <a:schemeClr val="tx1"/>
                </a:solidFill>
              </a:rPr>
              <a:t>7.3</a:t>
            </a:r>
            <a:r>
              <a:rPr lang="ja-JP" altLang="en-US" sz="1300" dirty="0" smtClean="0"/>
              <a:t>％</a:t>
            </a:r>
            <a:endParaRPr kumimoji="1" lang="ja-JP" altLang="en-US" dirty="0"/>
          </a:p>
        </p:txBody>
      </p:sp>
      <p:sp>
        <p:nvSpPr>
          <p:cNvPr id="129" name="テキスト ボックス 128"/>
          <p:cNvSpPr txBox="1"/>
          <p:nvPr/>
        </p:nvSpPr>
        <p:spPr>
          <a:xfrm>
            <a:off x="10297566" y="4200339"/>
            <a:ext cx="1588152" cy="297845"/>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a:t>
            </a:r>
            <a:r>
              <a:rPr lang="ja-JP" altLang="en-US" sz="1300" dirty="0" smtClean="0">
                <a:latin typeface="HG丸ｺﾞｼｯｸM-PRO" panose="020F0600000000000000" pitchFamily="50" charset="-128"/>
                <a:ea typeface="HG丸ｺﾞｼｯｸM-PRO" panose="020F0600000000000000" pitchFamily="50" charset="-128"/>
              </a:rPr>
              <a:t>指標</a:t>
            </a:r>
            <a:r>
              <a:rPr lang="ja-JP" altLang="en-US" sz="1300" dirty="0">
                <a:latin typeface="HG丸ｺﾞｼｯｸM-PRO" panose="020F0600000000000000" pitchFamily="50" charset="-128"/>
                <a:ea typeface="HG丸ｺﾞｼｯｸM-PRO" panose="020F0600000000000000" pitchFamily="50" charset="-128"/>
              </a:rPr>
              <a:t>と</a:t>
            </a:r>
            <a:r>
              <a:rPr lang="ja-JP" altLang="en-US" sz="1300" dirty="0" smtClean="0">
                <a:latin typeface="HG丸ｺﾞｼｯｸM-PRO" panose="020F0600000000000000" pitchFamily="50" charset="-128"/>
                <a:ea typeface="HG丸ｺﾞｼｯｸM-PRO" panose="020F0600000000000000" pitchFamily="50" charset="-128"/>
              </a:rPr>
              <a:t>算出式</a:t>
            </a:r>
            <a:endParaRPr lang="en-US" altLang="ja-JP" sz="1100" dirty="0">
              <a:latin typeface="+mn-ea"/>
            </a:endParaRPr>
          </a:p>
        </p:txBody>
      </p:sp>
      <p:sp>
        <p:nvSpPr>
          <p:cNvPr id="170" name="角丸四角形吹き出し 169"/>
          <p:cNvSpPr/>
          <p:nvPr/>
        </p:nvSpPr>
        <p:spPr>
          <a:xfrm>
            <a:off x="2908419" y="5870664"/>
            <a:ext cx="1113274" cy="617696"/>
          </a:xfrm>
          <a:prstGeom prst="wedgeRoundRectCallout">
            <a:avLst>
              <a:gd name="adj1" fmla="val 889"/>
              <a:gd name="adj2" fmla="val 46784"/>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91" name="テキスト ボックス 90"/>
          <p:cNvSpPr txBox="1"/>
          <p:nvPr/>
        </p:nvSpPr>
        <p:spPr>
          <a:xfrm>
            <a:off x="2702072" y="5911546"/>
            <a:ext cx="1374458" cy="605621"/>
          </a:xfrm>
          <a:prstGeom prst="rect">
            <a:avLst/>
          </a:prstGeom>
          <a:noFill/>
        </p:spPr>
        <p:txBody>
          <a:bodyPr wrap="square" lIns="96844" tIns="48422" rIns="96844" bIns="48422" rtlCol="0">
            <a:spAutoFit/>
          </a:bodyPr>
          <a:lstStyle/>
          <a:p>
            <a:pPr marL="179388"/>
            <a:r>
              <a:rPr lang="ja-JP" altLang="en-US" sz="1050" dirty="0">
                <a:latin typeface="ＭＳ ゴシック" panose="020B0609070205080204" pitchFamily="49" charset="-128"/>
                <a:ea typeface="ＭＳ ゴシック" panose="020B0609070205080204" pitchFamily="49" charset="-128"/>
              </a:rPr>
              <a:t>家庭</a:t>
            </a:r>
            <a:r>
              <a:rPr lang="ja-JP" altLang="en-US" sz="1050" dirty="0" smtClean="0">
                <a:latin typeface="ＭＳ ゴシック" panose="020B0609070205080204" pitchFamily="49" charset="-128"/>
                <a:ea typeface="ＭＳ ゴシック" panose="020B0609070205080204" pitchFamily="49" charset="-128"/>
              </a:rPr>
              <a:t>から資源ごみが分別して出されて</a:t>
            </a:r>
            <a:r>
              <a:rPr lang="ja-JP" altLang="en-US" sz="1050" dirty="0">
                <a:latin typeface="ＭＳ ゴシック" panose="020B0609070205080204" pitchFamily="49" charset="-128"/>
                <a:ea typeface="ＭＳ ゴシック" panose="020B0609070205080204" pitchFamily="49" charset="-128"/>
              </a:rPr>
              <a:t>いる？</a:t>
            </a:r>
            <a:endParaRPr lang="en-US" altLang="ja-JP" sz="1050" dirty="0">
              <a:latin typeface="ＭＳ ゴシック" panose="020B0609070205080204" pitchFamily="49" charset="-128"/>
              <a:ea typeface="ＭＳ ゴシック" panose="020B0609070205080204" pitchFamily="49" charset="-128"/>
            </a:endParaRPr>
          </a:p>
        </p:txBody>
      </p:sp>
      <p:sp>
        <p:nvSpPr>
          <p:cNvPr id="192" name="角丸四角形吹き出し 191"/>
          <p:cNvSpPr/>
          <p:nvPr/>
        </p:nvSpPr>
        <p:spPr>
          <a:xfrm>
            <a:off x="8584106" y="8002743"/>
            <a:ext cx="1543032" cy="560719"/>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91" name="右矢印 190"/>
          <p:cNvSpPr/>
          <p:nvPr/>
        </p:nvSpPr>
        <p:spPr>
          <a:xfrm>
            <a:off x="8154826" y="8902676"/>
            <a:ext cx="336042" cy="262478"/>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9" name="テキスト ボックス 118"/>
          <p:cNvSpPr txBox="1"/>
          <p:nvPr/>
        </p:nvSpPr>
        <p:spPr>
          <a:xfrm>
            <a:off x="8651792" y="7980291"/>
            <a:ext cx="1532595" cy="605621"/>
          </a:xfrm>
          <a:prstGeom prst="rect">
            <a:avLst/>
          </a:prstGeom>
          <a:noFill/>
        </p:spPr>
        <p:txBody>
          <a:bodyPr wrap="square" lIns="96844" tIns="48422" rIns="96844" bIns="48422" rtlCol="0">
            <a:spAutoFit/>
          </a:bodyPr>
          <a:lstStyle/>
          <a:p>
            <a:r>
              <a:rPr lang="ja-JP" altLang="en-US" sz="1050" dirty="0" smtClean="0">
                <a:latin typeface="ＭＳ ゴシック" panose="020B0609070205080204" pitchFamily="49" charset="-128"/>
                <a:ea typeface="ＭＳ ゴシック" panose="020B0609070205080204" pitchFamily="49" charset="-128"/>
              </a:rPr>
              <a:t>中間</a:t>
            </a:r>
            <a:r>
              <a:rPr lang="ja-JP" altLang="en-US" sz="1050" dirty="0">
                <a:latin typeface="ＭＳ ゴシック" panose="020B0609070205080204" pitchFamily="49" charset="-128"/>
                <a:ea typeface="ＭＳ ゴシック" panose="020B0609070205080204" pitchFamily="49" charset="-128"/>
              </a:rPr>
              <a:t>処理で減量した　　</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後</a:t>
            </a:r>
            <a:r>
              <a:rPr lang="ja-JP" altLang="en-US" sz="1050" dirty="0">
                <a:latin typeface="ＭＳ ゴシック" panose="020B0609070205080204" pitchFamily="49" charset="-128"/>
                <a:ea typeface="ＭＳ ゴシック" panose="020B0609070205080204" pitchFamily="49" charset="-128"/>
              </a:rPr>
              <a:t>に再生利用される</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割合は上がっている？</a:t>
            </a:r>
            <a:endParaRPr lang="en-US" altLang="ja-JP" sz="105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7433377" y="7740260"/>
            <a:ext cx="307421" cy="6753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5" name="正方形/長方形 224"/>
          <p:cNvSpPr/>
          <p:nvPr/>
        </p:nvSpPr>
        <p:spPr>
          <a:xfrm rot="5400000">
            <a:off x="7105846" y="8363086"/>
            <a:ext cx="1293656" cy="480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7" name="正方形/長方形 226"/>
          <p:cNvSpPr/>
          <p:nvPr/>
        </p:nvSpPr>
        <p:spPr>
          <a:xfrm>
            <a:off x="7439188" y="9234473"/>
            <a:ext cx="595617" cy="610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8" name="正方形/長方形 227"/>
          <p:cNvSpPr/>
          <p:nvPr/>
        </p:nvSpPr>
        <p:spPr>
          <a:xfrm rot="5400000">
            <a:off x="6956042" y="7688189"/>
            <a:ext cx="2145022" cy="605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0" name="右矢印 229"/>
          <p:cNvSpPr/>
          <p:nvPr/>
        </p:nvSpPr>
        <p:spPr>
          <a:xfrm>
            <a:off x="7998837" y="6517167"/>
            <a:ext cx="550849" cy="262478"/>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1" name="正方形/長方形 230"/>
          <p:cNvSpPr/>
          <p:nvPr/>
        </p:nvSpPr>
        <p:spPr>
          <a:xfrm>
            <a:off x="7728672" y="8994019"/>
            <a:ext cx="152047" cy="7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 name="アーチ 10"/>
          <p:cNvSpPr/>
          <p:nvPr/>
        </p:nvSpPr>
        <p:spPr>
          <a:xfrm>
            <a:off x="7837298" y="8834846"/>
            <a:ext cx="370645" cy="462632"/>
          </a:xfrm>
          <a:prstGeom prst="blockArc">
            <a:avLst>
              <a:gd name="adj1" fmla="val 10800000"/>
              <a:gd name="adj2" fmla="val 21542855"/>
              <a:gd name="adj3" fmla="val 14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solidFill>
                <a:schemeClr val="tx1"/>
              </a:solidFill>
            </a:endParaRPr>
          </a:p>
        </p:txBody>
      </p:sp>
      <p:sp>
        <p:nvSpPr>
          <p:cNvPr id="232" name="正方形/長方形 231"/>
          <p:cNvSpPr/>
          <p:nvPr/>
        </p:nvSpPr>
        <p:spPr>
          <a:xfrm rot="5400000">
            <a:off x="7860437" y="9096451"/>
            <a:ext cx="335524" cy="598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3" name="角丸四角形吹き出し 232"/>
          <p:cNvSpPr/>
          <p:nvPr/>
        </p:nvSpPr>
        <p:spPr>
          <a:xfrm>
            <a:off x="7630270" y="4883415"/>
            <a:ext cx="2426173" cy="736632"/>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11" name="テキスト ボックス 110"/>
          <p:cNvSpPr txBox="1"/>
          <p:nvPr/>
        </p:nvSpPr>
        <p:spPr>
          <a:xfrm>
            <a:off x="7684666" y="4883415"/>
            <a:ext cx="2355316" cy="744121"/>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ガラス、ペットボトル、</a:t>
            </a:r>
            <a:r>
              <a:rPr lang="ja-JP" altLang="en-US" sz="1050" dirty="0" smtClean="0">
                <a:latin typeface="ＭＳ ゴシック" panose="020B0609070205080204" pitchFamily="49" charset="-128"/>
                <a:ea typeface="ＭＳ ゴシック" panose="020B0609070205080204" pitchFamily="49" charset="-128"/>
              </a:rPr>
              <a:t>プラスチック製容器</a:t>
            </a:r>
            <a:r>
              <a:rPr lang="ja-JP" altLang="en-US" sz="1050" dirty="0">
                <a:latin typeface="ＭＳ ゴシック" panose="020B0609070205080204" pitchFamily="49" charset="-128"/>
                <a:ea typeface="ＭＳ ゴシック" panose="020B0609070205080204" pitchFamily="49" charset="-128"/>
              </a:rPr>
              <a:t>包装、布類、紙製容器包装（以下「</a:t>
            </a:r>
            <a:r>
              <a:rPr lang="ja-JP" altLang="en-US" sz="1050" dirty="0" smtClean="0">
                <a:latin typeface="ＭＳ ゴシック" panose="020B0609070205080204" pitchFamily="49" charset="-128"/>
                <a:ea typeface="ＭＳ ゴシック" panose="020B0609070205080204" pitchFamily="49" charset="-128"/>
              </a:rPr>
              <a:t>ガラス等」</a:t>
            </a:r>
            <a:r>
              <a:rPr lang="ja-JP" altLang="en-US" sz="1050" dirty="0">
                <a:latin typeface="ＭＳ ゴシック" panose="020B0609070205080204" pitchFamily="49" charset="-128"/>
                <a:ea typeface="ＭＳ ゴシック" panose="020B0609070205080204" pitchFamily="49" charset="-128"/>
              </a:rPr>
              <a:t>）</a:t>
            </a:r>
            <a:r>
              <a:rPr lang="ja-JP" altLang="en-US" sz="1050" dirty="0" smtClean="0">
                <a:latin typeface="ＭＳ ゴシック" panose="020B0609070205080204" pitchFamily="49" charset="-128"/>
                <a:ea typeface="ＭＳ ゴシック" panose="020B0609070205080204" pitchFamily="49" charset="-128"/>
              </a:rPr>
              <a:t>の市町村</a:t>
            </a:r>
            <a:r>
              <a:rPr lang="ja-JP" altLang="en-US" sz="1050" dirty="0">
                <a:latin typeface="ＭＳ ゴシック" panose="020B0609070205080204" pitchFamily="49" charset="-128"/>
                <a:ea typeface="ＭＳ ゴシック" panose="020B0609070205080204" pitchFamily="49" charset="-128"/>
              </a:rPr>
              <a:t>でのリサイクルは進んでいる？</a:t>
            </a:r>
            <a:endParaRPr lang="en-US" altLang="ja-JP" sz="1050" dirty="0">
              <a:latin typeface="ＭＳ ゴシック" panose="020B0609070205080204" pitchFamily="49" charset="-128"/>
              <a:ea typeface="ＭＳ ゴシック" panose="020B0609070205080204" pitchFamily="49" charset="-128"/>
            </a:endParaRPr>
          </a:p>
        </p:txBody>
      </p:sp>
      <p:grpSp>
        <p:nvGrpSpPr>
          <p:cNvPr id="17" name="グループ化 16"/>
          <p:cNvGrpSpPr/>
          <p:nvPr/>
        </p:nvGrpSpPr>
        <p:grpSpPr>
          <a:xfrm>
            <a:off x="7461071" y="5277025"/>
            <a:ext cx="255984" cy="788327"/>
            <a:chOff x="5916509" y="4860377"/>
            <a:chExt cx="243784" cy="630784"/>
          </a:xfrm>
        </p:grpSpPr>
        <p:sp>
          <p:nvSpPr>
            <p:cNvPr id="235" name="ホームベース 234"/>
            <p:cNvSpPr/>
            <p:nvPr/>
          </p:nvSpPr>
          <p:spPr>
            <a:xfrm rot="5400000">
              <a:off x="5731192" y="5045694"/>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r>
                <a:rPr lang="ja-JP" altLang="en-US" sz="1900" dirty="0">
                  <a:solidFill>
                    <a:srgbClr val="FF0000"/>
                  </a:solidFill>
                  <a:latin typeface="HG丸ｺﾞｼｯｸM-PRO" panose="020F0600000000000000" pitchFamily="50" charset="-128"/>
                  <a:ea typeface="HG丸ｺﾞｼｯｸM-PRO" panose="020F0600000000000000" pitchFamily="50" charset="-128"/>
                </a:rPr>
                <a:t>③</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36" name="グループ化 235"/>
            <p:cNvGrpSpPr/>
            <p:nvPr/>
          </p:nvGrpSpPr>
          <p:grpSpPr>
            <a:xfrm rot="10800000">
              <a:off x="5916611" y="4871715"/>
              <a:ext cx="243682" cy="619446"/>
              <a:chOff x="4478389" y="3974778"/>
              <a:chExt cx="243682" cy="619446"/>
            </a:xfrm>
            <a:solidFill>
              <a:schemeClr val="bg1"/>
            </a:solidFill>
          </p:grpSpPr>
          <p:sp>
            <p:nvSpPr>
              <p:cNvPr id="237" name="二等辺三角形 236"/>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44" name="二等辺三角形 243"/>
              <p:cNvSpPr/>
              <p:nvPr/>
            </p:nvSpPr>
            <p:spPr>
              <a:xfrm>
                <a:off x="4561037" y="3986776"/>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grpSp>
        <p:nvGrpSpPr>
          <p:cNvPr id="275" name="グループ化 274"/>
          <p:cNvGrpSpPr/>
          <p:nvPr/>
        </p:nvGrpSpPr>
        <p:grpSpPr>
          <a:xfrm rot="15292657">
            <a:off x="7673113" y="7095108"/>
            <a:ext cx="384721" cy="854655"/>
            <a:chOff x="9185759" y="6570513"/>
            <a:chExt cx="358791" cy="619446"/>
          </a:xfrm>
        </p:grpSpPr>
        <p:sp>
          <p:nvSpPr>
            <p:cNvPr id="276" name="ホームベース 27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77" name="グループ化 276"/>
            <p:cNvGrpSpPr/>
            <p:nvPr/>
          </p:nvGrpSpPr>
          <p:grpSpPr>
            <a:xfrm>
              <a:off x="9217125" y="6570513"/>
              <a:ext cx="243682" cy="619446"/>
              <a:chOff x="4478390" y="3974778"/>
              <a:chExt cx="243682" cy="619446"/>
            </a:xfrm>
            <a:solidFill>
              <a:schemeClr val="bg1"/>
            </a:solidFill>
          </p:grpSpPr>
          <p:sp>
            <p:nvSpPr>
              <p:cNvPr id="279" name="二等辺三角形 278"/>
              <p:cNvSpPr/>
              <p:nvPr/>
            </p:nvSpPr>
            <p:spPr>
              <a:xfrm>
                <a:off x="4478390" y="3974778"/>
                <a:ext cx="243682" cy="121431"/>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0" name="直線コネクタ 27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84" name="二等辺三角形 283"/>
              <p:cNvSpPr/>
              <p:nvPr/>
            </p:nvSpPr>
            <p:spPr>
              <a:xfrm>
                <a:off x="4556969" y="3978227"/>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78" name="テキスト ボックス 277"/>
            <p:cNvSpPr txBox="1"/>
            <p:nvPr/>
          </p:nvSpPr>
          <p:spPr>
            <a:xfrm rot="6307343">
              <a:off x="9209933" y="6773405"/>
              <a:ext cx="310444" cy="358791"/>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④</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7" name="グループ化 6"/>
          <p:cNvGrpSpPr/>
          <p:nvPr/>
        </p:nvGrpSpPr>
        <p:grpSpPr>
          <a:xfrm>
            <a:off x="11482284" y="4410596"/>
            <a:ext cx="396307" cy="340467"/>
            <a:chOff x="10835856" y="4587281"/>
            <a:chExt cx="396307" cy="340467"/>
          </a:xfrm>
        </p:grpSpPr>
        <p:sp>
          <p:nvSpPr>
            <p:cNvPr id="296" name="ホームベース 295"/>
            <p:cNvSpPr/>
            <p:nvPr/>
          </p:nvSpPr>
          <p:spPr>
            <a:xfrm rot="18900000">
              <a:off x="10835856" y="4678283"/>
              <a:ext cx="396307" cy="204439"/>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sp>
          <p:nvSpPr>
            <p:cNvPr id="299" name="二等辺三角形 298"/>
            <p:cNvSpPr/>
            <p:nvPr/>
          </p:nvSpPr>
          <p:spPr>
            <a:xfrm rot="2700000">
              <a:off x="11025039" y="4642405"/>
              <a:ext cx="205592" cy="95343"/>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直線コネクタ 299"/>
            <p:cNvCxnSpPr/>
            <p:nvPr/>
          </p:nvCxnSpPr>
          <p:spPr>
            <a:xfrm rot="2700000" flipH="1" flipV="1">
              <a:off x="10883057" y="4807713"/>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rot="2700000" flipH="1" flipV="1">
              <a:off x="10957816" y="4882472"/>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rot="2700000" flipH="1" flipV="1">
              <a:off x="11038038" y="4655959"/>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rot="2700000" flipH="1" flipV="1">
              <a:off x="11111183" y="4729105"/>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304" name="二等辺三角形 303"/>
            <p:cNvSpPr/>
            <p:nvPr/>
          </p:nvSpPr>
          <p:spPr>
            <a:xfrm rot="2700000">
              <a:off x="11115131" y="4650490"/>
              <a:ext cx="68935" cy="29560"/>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98" name="テキスト ボックス 297"/>
          <p:cNvSpPr txBox="1"/>
          <p:nvPr/>
        </p:nvSpPr>
        <p:spPr>
          <a:xfrm rot="8100000">
            <a:off x="11447417" y="4463282"/>
            <a:ext cx="415498" cy="369332"/>
          </a:xfrm>
          <a:prstGeom prst="rect">
            <a:avLst/>
          </a:prstGeom>
          <a:noFill/>
        </p:spPr>
        <p:txBody>
          <a:bodyPr wrap="none" rtlCol="0">
            <a:spAutoFit/>
          </a:bodyPr>
          <a:lstStyle/>
          <a:p>
            <a:r>
              <a:rPr lang="ja-JP" altLang="en-US" sz="18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0657606" y="2977942"/>
            <a:ext cx="4248472" cy="220900"/>
          </a:xfrm>
          <a:prstGeom prst="rect">
            <a:avLst/>
          </a:prstGeom>
        </p:spPr>
        <p:txBody>
          <a:bodyPr wrap="square" lIns="96844" tIns="48422" rIns="96844" bIns="48422">
            <a:spAutoFit/>
          </a:bodyPr>
          <a:lstStyle/>
          <a:p>
            <a:r>
              <a:rPr lang="en-US" altLang="zh-TW"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a:t>
            </a:r>
            <a:r>
              <a:rPr lang="zh-TW" altLang="en-US" sz="800" dirty="0" smtClean="0">
                <a:latin typeface="ＭＳ ゴシック" panose="020B0609070205080204" pitchFamily="49" charset="-128"/>
                <a:ea typeface="ＭＳ ゴシック" panose="020B0609070205080204" pitchFamily="49" charset="-128"/>
              </a:rPr>
              <a:t>建設</a:t>
            </a:r>
            <a:r>
              <a:rPr lang="zh-TW" altLang="en-US" sz="800" dirty="0">
                <a:latin typeface="ＭＳ ゴシック" panose="020B0609070205080204" pitchFamily="49" charset="-128"/>
                <a:ea typeface="ＭＳ ゴシック" panose="020B0609070205080204" pitchFamily="49" charset="-128"/>
              </a:rPr>
              <a:t>混合廃棄物</a:t>
            </a:r>
            <a:r>
              <a:rPr lang="zh-TW" altLang="en-US" sz="800" dirty="0" smtClean="0">
                <a:latin typeface="ＭＳ ゴシック" panose="020B0609070205080204" pitchFamily="49" charset="-128"/>
                <a:ea typeface="ＭＳ ゴシック" panose="020B0609070205080204" pitchFamily="49" charset="-128"/>
              </a:rPr>
              <a:t>発生率</a:t>
            </a:r>
            <a:r>
              <a:rPr lang="ja-JP" altLang="en-US"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　</a:t>
            </a:r>
            <a:r>
              <a:rPr lang="zh-TW" altLang="en-US" sz="800" dirty="0" smtClean="0">
                <a:latin typeface="ＭＳ ゴシック" panose="020B0609070205080204" pitchFamily="49" charset="-128"/>
                <a:ea typeface="ＭＳ ゴシック" panose="020B0609070205080204" pitchFamily="49" charset="-128"/>
              </a:rPr>
              <a:t>＝</a:t>
            </a:r>
            <a:r>
              <a:rPr lang="ja-JP" altLang="en-US" sz="800" dirty="0" smtClean="0">
                <a:latin typeface="ＭＳ ゴシック" panose="020B0609070205080204" pitchFamily="49" charset="-128"/>
                <a:ea typeface="ＭＳ ゴシック" panose="020B0609070205080204" pitchFamily="49" charset="-128"/>
              </a:rPr>
              <a:t>（建設</a:t>
            </a:r>
            <a:r>
              <a:rPr lang="zh-TW" altLang="en-US" sz="800" dirty="0" smtClean="0">
                <a:latin typeface="ＭＳ ゴシック" panose="020B0609070205080204" pitchFamily="49" charset="-128"/>
                <a:ea typeface="ＭＳ ゴシック" panose="020B0609070205080204" pitchFamily="49" charset="-128"/>
              </a:rPr>
              <a:t>混合</a:t>
            </a:r>
            <a:r>
              <a:rPr lang="zh-TW" altLang="en-US" sz="800" dirty="0">
                <a:latin typeface="ＭＳ ゴシック" panose="020B0609070205080204" pitchFamily="49" charset="-128"/>
                <a:ea typeface="ＭＳ ゴシック" panose="020B0609070205080204" pitchFamily="49" charset="-128"/>
              </a:rPr>
              <a:t>廃棄物排出量</a:t>
            </a:r>
            <a:r>
              <a:rPr lang="en-US" altLang="zh-TW"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総建設廃棄</a:t>
            </a:r>
            <a:r>
              <a:rPr lang="zh-TW" altLang="en-US" sz="800" dirty="0" smtClean="0">
                <a:latin typeface="ＭＳ ゴシック" panose="020B0609070205080204" pitchFamily="49" charset="-128"/>
                <a:ea typeface="ＭＳ ゴシック" panose="020B0609070205080204" pitchFamily="49" charset="-128"/>
              </a:rPr>
              <a:t>物量</a:t>
            </a:r>
            <a:r>
              <a:rPr lang="ja-JP" altLang="en-US" sz="800" dirty="0" smtClean="0">
                <a:latin typeface="ＭＳ ゴシック" panose="020B0609070205080204" pitchFamily="49" charset="-128"/>
                <a:ea typeface="ＭＳ ゴシック" panose="020B0609070205080204" pitchFamily="49" charset="-128"/>
              </a:rPr>
              <a:t>）</a:t>
            </a:r>
            <a:r>
              <a:rPr lang="en-US" altLang="ja-JP" sz="800" dirty="0" smtClean="0">
                <a:latin typeface="ＭＳ ゴシック" panose="020B0609070205080204" pitchFamily="49" charset="-128"/>
                <a:ea typeface="ＭＳ ゴシック" panose="020B0609070205080204" pitchFamily="49" charset="-128"/>
              </a:rPr>
              <a:t>×100</a:t>
            </a:r>
            <a:endParaRPr lang="ja-JP" altLang="en-US" sz="800" dirty="0">
              <a:latin typeface="ＭＳ ゴシック" panose="020B0609070205080204" pitchFamily="49" charset="-128"/>
              <a:ea typeface="ＭＳ ゴシック" panose="020B0609070205080204" pitchFamily="49" charset="-128"/>
            </a:endParaRPr>
          </a:p>
        </p:txBody>
      </p:sp>
      <p:sp>
        <p:nvSpPr>
          <p:cNvPr id="197" name="角丸四角形吹き出し 196"/>
          <p:cNvSpPr/>
          <p:nvPr/>
        </p:nvSpPr>
        <p:spPr>
          <a:xfrm>
            <a:off x="4805862" y="5597960"/>
            <a:ext cx="1255655" cy="566167"/>
          </a:xfrm>
          <a:prstGeom prst="wedgeRoundRectCallout">
            <a:avLst>
              <a:gd name="adj1" fmla="val 889"/>
              <a:gd name="adj2" fmla="val 46784"/>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198" name="テキスト ボックス 197"/>
          <p:cNvSpPr txBox="1"/>
          <p:nvPr/>
        </p:nvSpPr>
        <p:spPr>
          <a:xfrm>
            <a:off x="4784787" y="5571999"/>
            <a:ext cx="1359923" cy="605621"/>
          </a:xfrm>
          <a:prstGeom prst="rect">
            <a:avLst/>
          </a:prstGeom>
          <a:noFill/>
        </p:spPr>
        <p:txBody>
          <a:bodyPr wrap="square" lIns="96844" tIns="48422" rIns="96844" bIns="48422" rtlCol="0">
            <a:spAutoFit/>
          </a:bodyPr>
          <a:lstStyle/>
          <a:p>
            <a:pPr algn="ctr"/>
            <a:r>
              <a:rPr lang="ja-JP" altLang="en-US" sz="1050" dirty="0">
                <a:latin typeface="ＭＳ ゴシック" panose="020B0609070205080204" pitchFamily="49" charset="-128"/>
                <a:ea typeface="ＭＳ ゴシック" panose="020B0609070205080204" pitchFamily="49" charset="-128"/>
              </a:rPr>
              <a:t>市町村で分別して収集する仕組みは</a:t>
            </a:r>
            <a:endParaRPr lang="en-US" altLang="ja-JP" sz="1050" dirty="0">
              <a:latin typeface="ＭＳ ゴシック" panose="020B0609070205080204" pitchFamily="49" charset="-128"/>
              <a:ea typeface="ＭＳ ゴシック" panose="020B0609070205080204" pitchFamily="49" charset="-128"/>
            </a:endParaRPr>
          </a:p>
          <a:p>
            <a:pPr algn="ctr"/>
            <a:r>
              <a:rPr lang="ja-JP" altLang="en-US" sz="1050" dirty="0">
                <a:latin typeface="ＭＳ ゴシック" panose="020B0609070205080204" pitchFamily="49" charset="-128"/>
                <a:ea typeface="ＭＳ ゴシック" panose="020B0609070205080204" pitchFamily="49" charset="-128"/>
              </a:rPr>
              <a:t>整備されている？</a:t>
            </a:r>
            <a:endParaRPr lang="en-US" altLang="ja-JP" sz="1050" dirty="0">
              <a:latin typeface="ＭＳ ゴシック" panose="020B0609070205080204" pitchFamily="49" charset="-128"/>
              <a:ea typeface="ＭＳ ゴシック" panose="020B0609070205080204" pitchFamily="49" charset="-128"/>
            </a:endParaRPr>
          </a:p>
        </p:txBody>
      </p:sp>
      <p:sp>
        <p:nvSpPr>
          <p:cNvPr id="217" name="右矢印 216"/>
          <p:cNvSpPr/>
          <p:nvPr/>
        </p:nvSpPr>
        <p:spPr>
          <a:xfrm>
            <a:off x="2599854" y="5371063"/>
            <a:ext cx="541015" cy="136649"/>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pic>
        <p:nvPicPr>
          <p:cNvPr id="234" name="Picture 2" descr="イベントでの展示風景"/>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10932" y="6151724"/>
            <a:ext cx="799429" cy="666615"/>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4451" y="6016693"/>
            <a:ext cx="626771" cy="60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 name="テキスト ボックス 246"/>
          <p:cNvSpPr txBox="1"/>
          <p:nvPr/>
        </p:nvSpPr>
        <p:spPr>
          <a:xfrm>
            <a:off x="6426093" y="6607190"/>
            <a:ext cx="1362005"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再資源化施設</a:t>
            </a:r>
            <a:endParaRPr lang="en-US" altLang="ja-JP" sz="1000" dirty="0">
              <a:latin typeface="ＭＳ ゴシック" panose="020B0609070205080204" pitchFamily="49" charset="-128"/>
              <a:ea typeface="ＭＳ ゴシック" panose="020B0609070205080204" pitchFamily="49" charset="-128"/>
            </a:endParaRPr>
          </a:p>
        </p:txBody>
      </p:sp>
      <p:sp>
        <p:nvSpPr>
          <p:cNvPr id="248" name="テキスト ボックス 247"/>
          <p:cNvSpPr txBox="1"/>
          <p:nvPr/>
        </p:nvSpPr>
        <p:spPr>
          <a:xfrm>
            <a:off x="6589690" y="8119793"/>
            <a:ext cx="755548"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焼却施設</a:t>
            </a:r>
          </a:p>
        </p:txBody>
      </p:sp>
      <p:sp>
        <p:nvSpPr>
          <p:cNvPr id="249" name="テキスト ボックス 248"/>
          <p:cNvSpPr txBox="1"/>
          <p:nvPr/>
        </p:nvSpPr>
        <p:spPr>
          <a:xfrm>
            <a:off x="4005137" y="6602315"/>
            <a:ext cx="708540"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資源ごみ</a:t>
            </a:r>
            <a:endParaRPr lang="en-US" altLang="ja-JP" sz="1000" dirty="0">
              <a:latin typeface="ＭＳ ゴシック" panose="020B0609070205080204" pitchFamily="49" charset="-128"/>
              <a:ea typeface="ＭＳ ゴシック" panose="020B0609070205080204" pitchFamily="49" charset="-128"/>
            </a:endParaRPr>
          </a:p>
        </p:txBody>
      </p:sp>
      <p:sp>
        <p:nvSpPr>
          <p:cNvPr id="250" name="テキスト ボックス 249"/>
          <p:cNvSpPr txBox="1"/>
          <p:nvPr/>
        </p:nvSpPr>
        <p:spPr>
          <a:xfrm>
            <a:off x="4005137" y="7034363"/>
            <a:ext cx="1477982" cy="405566"/>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不燃ごみ、粗大ごみ</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その他</a:t>
            </a:r>
            <a:r>
              <a:rPr lang="ja-JP" altLang="en-US" sz="1000" dirty="0">
                <a:latin typeface="ＭＳ ゴシック" panose="020B0609070205080204" pitchFamily="49" charset="-128"/>
                <a:ea typeface="ＭＳ ゴシック" panose="020B0609070205080204" pitchFamily="49" charset="-128"/>
              </a:rPr>
              <a:t>のごみ</a:t>
            </a:r>
            <a:r>
              <a:rPr lang="en-US" altLang="ja-JP" sz="1000" dirty="0">
                <a:latin typeface="ＭＳ ゴシック" panose="020B0609070205080204" pitchFamily="49" charset="-128"/>
                <a:ea typeface="ＭＳ ゴシック" panose="020B0609070205080204" pitchFamily="49" charset="-128"/>
              </a:rPr>
              <a:t>…</a:t>
            </a:r>
            <a:endParaRPr lang="ja-JP" altLang="en-US" sz="1000" dirty="0">
              <a:latin typeface="ＭＳ ゴシック" panose="020B0609070205080204" pitchFamily="49" charset="-128"/>
              <a:ea typeface="ＭＳ ゴシック" panose="020B0609070205080204" pitchFamily="49" charset="-128"/>
            </a:endParaRPr>
          </a:p>
        </p:txBody>
      </p:sp>
      <p:sp>
        <p:nvSpPr>
          <p:cNvPr id="252" name="右矢印 251"/>
          <p:cNvSpPr/>
          <p:nvPr/>
        </p:nvSpPr>
        <p:spPr>
          <a:xfrm>
            <a:off x="4024824" y="7518163"/>
            <a:ext cx="2325176"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53" name="正方形/長方形 252"/>
          <p:cNvSpPr/>
          <p:nvPr/>
        </p:nvSpPr>
        <p:spPr>
          <a:xfrm rot="5400000" flipV="1">
            <a:off x="3537235" y="7090446"/>
            <a:ext cx="1003771" cy="3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326" name="テキスト ボックス 325"/>
          <p:cNvSpPr txBox="1"/>
          <p:nvPr/>
        </p:nvSpPr>
        <p:spPr>
          <a:xfrm>
            <a:off x="6351477" y="6944813"/>
            <a:ext cx="1144507" cy="251678"/>
          </a:xfrm>
          <a:prstGeom prst="rect">
            <a:avLst/>
          </a:prstGeom>
          <a:noFill/>
        </p:spPr>
        <p:txBody>
          <a:bodyPr wrap="square" lIns="96844" tIns="48422" rIns="96844" bIns="48422" rtlCol="0">
            <a:spAutoFit/>
          </a:bodyPr>
          <a:lstStyle/>
          <a:p>
            <a:r>
              <a:rPr lang="ja-JP" altLang="en-US" sz="1000" dirty="0" smtClean="0">
                <a:latin typeface="ＭＳ ゴシック" panose="020B0609070205080204" pitchFamily="49" charset="-128"/>
                <a:ea typeface="ＭＳ ゴシック" panose="020B0609070205080204" pitchFamily="49" charset="-128"/>
              </a:rPr>
              <a:t>選別、破砕</a:t>
            </a:r>
            <a:r>
              <a:rPr lang="ja-JP" altLang="en-US" sz="1000" dirty="0">
                <a:latin typeface="ＭＳ ゴシック" panose="020B0609070205080204" pitchFamily="49" charset="-128"/>
                <a:ea typeface="ＭＳ ゴシック" panose="020B0609070205080204" pitchFamily="49" charset="-128"/>
              </a:rPr>
              <a:t>施設</a:t>
            </a:r>
            <a:endParaRPr lang="en-US" altLang="ja-JP" sz="1000" dirty="0">
              <a:latin typeface="ＭＳ ゴシック" panose="020B0609070205080204" pitchFamily="49" charset="-128"/>
              <a:ea typeface="ＭＳ ゴシック" panose="020B0609070205080204" pitchFamily="49" charset="-128"/>
            </a:endParaRPr>
          </a:p>
        </p:txBody>
      </p:sp>
      <p:sp>
        <p:nvSpPr>
          <p:cNvPr id="69" name="角丸四角形 68"/>
          <p:cNvSpPr/>
          <p:nvPr/>
        </p:nvSpPr>
        <p:spPr>
          <a:xfrm>
            <a:off x="340194" y="5025790"/>
            <a:ext cx="2261262" cy="2504658"/>
          </a:xfrm>
          <a:prstGeom prst="roundRect">
            <a:avLst/>
          </a:prstGeom>
          <a:noFill/>
          <a:ln w="63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dirty="0"/>
          </a:p>
        </p:txBody>
      </p:sp>
      <p:sp>
        <p:nvSpPr>
          <p:cNvPr id="219" name="テキスト ボックス 218"/>
          <p:cNvSpPr txBox="1"/>
          <p:nvPr/>
        </p:nvSpPr>
        <p:spPr>
          <a:xfrm>
            <a:off x="2774526" y="10366996"/>
            <a:ext cx="7414216" cy="236288"/>
          </a:xfrm>
          <a:prstGeom prst="rect">
            <a:avLst/>
          </a:prstGeom>
          <a:noFill/>
          <a:ln w="6350">
            <a:noFill/>
          </a:ln>
        </p:spPr>
        <p:txBody>
          <a:bodyPr wrap="square" lIns="96844" tIns="48422" rIns="96844" bIns="48422" rtlCol="0">
            <a:spAutoFit/>
          </a:bodyPr>
          <a:lstStyle/>
          <a:p>
            <a:r>
              <a:rPr lang="en-US" altLang="ja-JP" sz="900" spc="-95" dirty="0" smtClean="0">
                <a:latin typeface="ＭＳ Ｐ明朝" panose="02020600040205080304" pitchFamily="18" charset="-128"/>
                <a:ea typeface="ＭＳ Ｐ明朝" panose="02020600040205080304" pitchFamily="18" charset="-128"/>
              </a:rPr>
              <a:t>※ </a:t>
            </a:r>
            <a:r>
              <a:rPr lang="ja-JP" altLang="en-US" sz="900" spc="-95" dirty="0" smtClean="0">
                <a:latin typeface="ＭＳ Ｐ明朝" panose="02020600040205080304" pitchFamily="18" charset="-128"/>
                <a:ea typeface="ＭＳ Ｐ明朝" panose="02020600040205080304" pitchFamily="18" charset="-128"/>
              </a:rPr>
              <a:t>： 資源化物</a:t>
            </a:r>
            <a:r>
              <a:rPr lang="ja-JP" altLang="en-US" sz="900" spc="-95" dirty="0">
                <a:latin typeface="ＭＳ Ｐ明朝" panose="02020600040205080304" pitchFamily="18" charset="-128"/>
                <a:ea typeface="ＭＳ Ｐ明朝" panose="02020600040205080304" pitchFamily="18" charset="-128"/>
              </a:rPr>
              <a:t>（古紙、金属等）の一部には、直接</a:t>
            </a:r>
            <a:r>
              <a:rPr lang="ja-JP" altLang="en-US" sz="900" spc="-95" dirty="0" smtClean="0">
                <a:latin typeface="ＭＳ Ｐ明朝" panose="02020600040205080304" pitchFamily="18" charset="-128"/>
                <a:ea typeface="ＭＳ Ｐ明朝" panose="02020600040205080304" pitchFamily="18" charset="-128"/>
              </a:rPr>
              <a:t>、民間事業者（再資源化事</a:t>
            </a:r>
            <a:r>
              <a:rPr lang="ja-JP" altLang="en-US" sz="900" spc="-95" dirty="0">
                <a:latin typeface="ＭＳ Ｐ明朝" panose="02020600040205080304" pitchFamily="18" charset="-128"/>
                <a:ea typeface="ＭＳ Ｐ明朝" panose="02020600040205080304" pitchFamily="18" charset="-128"/>
              </a:rPr>
              <a:t>業者や原料として使用する</a:t>
            </a:r>
            <a:r>
              <a:rPr lang="ja-JP" altLang="en-US" sz="900" spc="-95" dirty="0" smtClean="0">
                <a:latin typeface="ＭＳ Ｐ明朝" panose="02020600040205080304" pitchFamily="18" charset="-128"/>
                <a:ea typeface="ＭＳ Ｐ明朝" panose="02020600040205080304" pitchFamily="18" charset="-128"/>
              </a:rPr>
              <a:t>者）へ</a:t>
            </a:r>
            <a:r>
              <a:rPr lang="ja-JP" altLang="en-US" sz="900" spc="-95" dirty="0">
                <a:latin typeface="ＭＳ Ｐ明朝" panose="02020600040205080304" pitchFamily="18" charset="-128"/>
                <a:ea typeface="ＭＳ Ｐ明朝" panose="02020600040205080304" pitchFamily="18" charset="-128"/>
              </a:rPr>
              <a:t>引き渡され、再生利用されているものがあります。</a:t>
            </a:r>
            <a:endParaRPr lang="en-US" altLang="ja-JP" sz="900" spc="-95" dirty="0">
              <a:latin typeface="ＭＳ Ｐ明朝" panose="02020600040205080304" pitchFamily="18" charset="-128"/>
              <a:ea typeface="ＭＳ Ｐ明朝" panose="02020600040205080304" pitchFamily="18" charset="-128"/>
            </a:endParaRPr>
          </a:p>
        </p:txBody>
      </p:sp>
      <p:grpSp>
        <p:nvGrpSpPr>
          <p:cNvPr id="185" name="グループ化 184"/>
          <p:cNvGrpSpPr/>
          <p:nvPr/>
        </p:nvGrpSpPr>
        <p:grpSpPr>
          <a:xfrm rot="16200000">
            <a:off x="2886364" y="5299980"/>
            <a:ext cx="384721" cy="943819"/>
            <a:chOff x="9173122" y="6570514"/>
            <a:chExt cx="358791" cy="687825"/>
          </a:xfrm>
        </p:grpSpPr>
        <p:sp>
          <p:nvSpPr>
            <p:cNvPr id="186" name="ホームベース 185"/>
            <p:cNvSpPr/>
            <p:nvPr/>
          </p:nvSpPr>
          <p:spPr>
            <a:xfrm rot="16200000">
              <a:off x="8997261" y="6794689"/>
              <a:ext cx="684985"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187" name="グループ化 186"/>
            <p:cNvGrpSpPr/>
            <p:nvPr/>
          </p:nvGrpSpPr>
          <p:grpSpPr>
            <a:xfrm>
              <a:off x="9217125" y="6570514"/>
              <a:ext cx="243682" cy="687821"/>
              <a:chOff x="4478390" y="3974779"/>
              <a:chExt cx="243682" cy="687821"/>
            </a:xfrm>
            <a:solidFill>
              <a:schemeClr val="bg1"/>
            </a:solidFill>
          </p:grpSpPr>
          <p:sp>
            <p:nvSpPr>
              <p:cNvPr id="189" name="二等辺三角形 188"/>
              <p:cNvSpPr/>
              <p:nvPr/>
            </p:nvSpPr>
            <p:spPr>
              <a:xfrm>
                <a:off x="4478390" y="3974779"/>
                <a:ext cx="243682" cy="116747"/>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0" name="直線コネクタ 189"/>
              <p:cNvCxnSpPr/>
              <p:nvPr/>
            </p:nvCxnSpPr>
            <p:spPr>
              <a:xfrm rot="5400000">
                <a:off x="4508469" y="4625956"/>
                <a:ext cx="71004" cy="172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flipV="1">
                <a:off x="4536605" y="4091526"/>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flipH="1" flipV="1">
                <a:off x="4650281" y="4091526"/>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rot="5400000" flipV="1">
                <a:off x="4619471" y="4626866"/>
                <a:ext cx="70465" cy="100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196" name="二等辺三角形 195"/>
              <p:cNvSpPr/>
              <p:nvPr/>
            </p:nvSpPr>
            <p:spPr>
              <a:xfrm>
                <a:off x="4561410" y="398298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188" name="テキスト ボックス 187"/>
            <p:cNvSpPr txBox="1"/>
            <p:nvPr/>
          </p:nvSpPr>
          <p:spPr>
            <a:xfrm rot="5400000">
              <a:off x="9103921" y="6828516"/>
              <a:ext cx="497193" cy="358791"/>
            </a:xfrm>
            <a:prstGeom prst="rect">
              <a:avLst/>
            </a:prstGeom>
            <a:noFill/>
          </p:spPr>
          <p:txBody>
            <a:bodyPr wrap="none" rtlCol="0">
              <a:spAutoFit/>
            </a:bodyPr>
            <a:lstStyle/>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②③</a:t>
              </a:r>
              <a:endParaRPr lang="ja-JP" altLang="en-US" sz="3000" spc="6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306" name="テキスト ボックス 305"/>
          <p:cNvSpPr txBox="1"/>
          <p:nvPr/>
        </p:nvSpPr>
        <p:spPr>
          <a:xfrm>
            <a:off x="2987953" y="6602315"/>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生活系ごみ</a:t>
            </a:r>
          </a:p>
        </p:txBody>
      </p:sp>
      <p:sp>
        <p:nvSpPr>
          <p:cNvPr id="307" name="右矢印 306"/>
          <p:cNvSpPr/>
          <p:nvPr/>
        </p:nvSpPr>
        <p:spPr>
          <a:xfrm>
            <a:off x="4021692" y="6968141"/>
            <a:ext cx="2325133"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0" name="テキスト ボックス 219"/>
          <p:cNvSpPr txBox="1"/>
          <p:nvPr/>
        </p:nvSpPr>
        <p:spPr>
          <a:xfrm>
            <a:off x="733526" y="3758228"/>
            <a:ext cx="13896630" cy="436344"/>
          </a:xfrm>
          <a:prstGeom prst="rect">
            <a:avLst/>
          </a:prstGeom>
          <a:noFill/>
        </p:spPr>
        <p:txBody>
          <a:bodyPr wrap="square" lIns="96844" tIns="48422" rIns="96844" bIns="48422" rtlCol="0">
            <a:spAutoFit/>
          </a:bodyPr>
          <a:lstStyle/>
          <a:p>
            <a:pPr indent="90488"/>
            <a:r>
              <a:rPr lang="ja-JP" altLang="en-US" sz="1100" dirty="0" smtClean="0">
                <a:latin typeface="+mn-ea"/>
              </a:rPr>
              <a:t>３Ｒの</a:t>
            </a:r>
            <a:r>
              <a:rPr lang="ja-JP" altLang="en-US" sz="1100" dirty="0">
                <a:latin typeface="+mn-ea"/>
              </a:rPr>
              <a:t>進捗状況を総合的に</a:t>
            </a:r>
            <a:r>
              <a:rPr lang="ja-JP" altLang="en-US" sz="1100" dirty="0" smtClean="0">
                <a:latin typeface="+mn-ea"/>
              </a:rPr>
              <a:t>表す上記の目標</a:t>
            </a:r>
            <a:r>
              <a:rPr lang="ja-JP" altLang="en-US" sz="1100" dirty="0">
                <a:latin typeface="+mn-ea"/>
              </a:rPr>
              <a:t>に加え、府民、事業者、市町村と</a:t>
            </a:r>
            <a:r>
              <a:rPr lang="ja-JP" altLang="en-US" sz="1100" dirty="0" smtClean="0">
                <a:latin typeface="+mn-ea"/>
              </a:rPr>
              <a:t>いった各主体がそれぞれ</a:t>
            </a:r>
            <a:r>
              <a:rPr lang="ja-JP" altLang="en-US" sz="1100" dirty="0">
                <a:latin typeface="+mn-ea"/>
              </a:rPr>
              <a:t>の取組み</a:t>
            </a:r>
            <a:r>
              <a:rPr lang="ja-JP" altLang="en-US" sz="1100" dirty="0" smtClean="0">
                <a:latin typeface="+mn-ea"/>
              </a:rPr>
              <a:t>の成果</a:t>
            </a:r>
            <a:r>
              <a:rPr lang="ja-JP" altLang="en-US" sz="1100" dirty="0">
                <a:latin typeface="+mn-ea"/>
              </a:rPr>
              <a:t>を実感できる指標を設定しました。</a:t>
            </a:r>
          </a:p>
          <a:p>
            <a:r>
              <a:rPr lang="ja-JP" altLang="en-US" sz="1100" dirty="0">
                <a:latin typeface="+mn-ea"/>
              </a:rPr>
              <a:t>　指標については、平成</a:t>
            </a:r>
            <a:r>
              <a:rPr lang="en-US" altLang="ja-JP" sz="1100" dirty="0">
                <a:latin typeface="+mn-ea"/>
              </a:rPr>
              <a:t>32</a:t>
            </a:r>
            <a:r>
              <a:rPr lang="ja-JP" altLang="en-US" sz="1100" dirty="0">
                <a:latin typeface="+mn-ea"/>
              </a:rPr>
              <a:t>年度目標を設定しませんが</a:t>
            </a:r>
            <a:r>
              <a:rPr lang="ja-JP" altLang="en-US" sz="1100" dirty="0" smtClean="0">
                <a:latin typeface="+mn-ea"/>
              </a:rPr>
              <a:t>、施策</a:t>
            </a:r>
            <a:r>
              <a:rPr lang="ja-JP" altLang="en-US" sz="1100" dirty="0">
                <a:latin typeface="+mn-ea"/>
              </a:rPr>
              <a:t>や行動指針による取組みの成果を確認し、指標の推移をホームページに公表するなど、本指標を活用することで、各主体の取組みをさらに促進していきます</a:t>
            </a:r>
            <a:r>
              <a:rPr lang="ja-JP" altLang="en-US" sz="1100" dirty="0" smtClean="0">
                <a:latin typeface="+mn-ea"/>
              </a:rPr>
              <a:t>。</a:t>
            </a:r>
            <a:endParaRPr lang="ja-JP" altLang="en-US" sz="1100" dirty="0">
              <a:latin typeface="+mn-ea"/>
            </a:endParaRPr>
          </a:p>
        </p:txBody>
      </p:sp>
      <p:sp>
        <p:nvSpPr>
          <p:cNvPr id="251" name="テキスト ボックス 250"/>
          <p:cNvSpPr txBox="1"/>
          <p:nvPr/>
        </p:nvSpPr>
        <p:spPr>
          <a:xfrm>
            <a:off x="733526" y="669364"/>
            <a:ext cx="13524480" cy="605621"/>
          </a:xfrm>
          <a:prstGeom prst="rect">
            <a:avLst/>
          </a:prstGeom>
          <a:noFill/>
        </p:spPr>
        <p:txBody>
          <a:bodyPr wrap="square" lIns="96844" tIns="48422" rIns="96844" bIns="48422" rtlCol="0">
            <a:spAutoFit/>
          </a:bodyPr>
          <a:lstStyle/>
          <a:p>
            <a:r>
              <a:rPr lang="ja-JP" altLang="en-US" sz="1100" dirty="0">
                <a:latin typeface="+mn-ea"/>
              </a:rPr>
              <a:t>　本計画では、目標</a:t>
            </a:r>
            <a:r>
              <a:rPr lang="ja-JP" altLang="en-US" sz="1100" dirty="0" smtClean="0">
                <a:latin typeface="+mn-ea"/>
              </a:rPr>
              <a:t>年度を</a:t>
            </a:r>
            <a:r>
              <a:rPr lang="ja-JP" altLang="en-US" sz="1100" dirty="0">
                <a:latin typeface="+mn-ea"/>
              </a:rPr>
              <a:t>平成</a:t>
            </a:r>
            <a:r>
              <a:rPr lang="en-US" altLang="ja-JP" sz="1100" dirty="0">
                <a:latin typeface="+mn-ea"/>
              </a:rPr>
              <a:t>32</a:t>
            </a:r>
            <a:r>
              <a:rPr lang="ja-JP" altLang="en-US" sz="1100" dirty="0">
                <a:latin typeface="+mn-ea"/>
              </a:rPr>
              <a:t>年度とし、３Ｒの進捗状況を総合的に表す</a:t>
            </a:r>
            <a:r>
              <a:rPr lang="ja-JP" altLang="en-US" sz="1100" dirty="0" smtClean="0">
                <a:latin typeface="+mn-ea"/>
              </a:rPr>
              <a:t>、排出量、再生</a:t>
            </a:r>
            <a:r>
              <a:rPr lang="ja-JP" altLang="en-US" sz="1100" dirty="0">
                <a:latin typeface="+mn-ea"/>
              </a:rPr>
              <a:t>利用率、最終処</a:t>
            </a:r>
            <a:r>
              <a:rPr lang="ja-JP" altLang="en-US" sz="1100" dirty="0" smtClean="0">
                <a:latin typeface="+mn-ea"/>
              </a:rPr>
              <a:t>分量、１人１日当たりの生活系ごみ排出量を</a:t>
            </a:r>
            <a:r>
              <a:rPr lang="ja-JP" altLang="en-US" sz="1100" dirty="0">
                <a:latin typeface="+mn-ea"/>
              </a:rPr>
              <a:t>計画の目標として設定しました。</a:t>
            </a:r>
          </a:p>
          <a:p>
            <a:r>
              <a:rPr lang="ja-JP" altLang="en-US" sz="1100" dirty="0" smtClean="0">
                <a:latin typeface="+mn-ea"/>
              </a:rPr>
              <a:t>　排出量、最終処分量、１人１日当たりの生活系ごみ排出量の目標については、国の基本方針の目標と同程度以上の削減を目指すこととして設定しました。また、再生利用率の目標については、</a:t>
            </a:r>
            <a:endParaRPr lang="en-US" altLang="ja-JP" sz="1100" dirty="0" smtClean="0">
              <a:latin typeface="+mn-ea"/>
            </a:endParaRPr>
          </a:p>
          <a:p>
            <a:r>
              <a:rPr lang="ja-JP" altLang="en-US" sz="1100" dirty="0" smtClean="0">
                <a:latin typeface="+mn-ea"/>
              </a:rPr>
              <a:t>府域の特性等を踏まえて設定しました。目標設定についての詳細はＰ９「目標の立て方」を参照してください。</a:t>
            </a:r>
            <a:endParaRPr lang="en-US" altLang="ja-JP" sz="1100" dirty="0">
              <a:latin typeface="+mn-ea"/>
            </a:endParaRPr>
          </a:p>
        </p:txBody>
      </p:sp>
      <p:graphicFrame>
        <p:nvGraphicFramePr>
          <p:cNvPr id="254" name="表 253"/>
          <p:cNvGraphicFramePr>
            <a:graphicFrameLocks noGrp="1"/>
          </p:cNvGraphicFramePr>
          <p:nvPr>
            <p:extLst>
              <p:ext uri="{D42A27DB-BD31-4B8C-83A1-F6EECF244321}">
                <p14:modId xmlns:p14="http://schemas.microsoft.com/office/powerpoint/2010/main" val="1936071126"/>
              </p:ext>
            </p:extLst>
          </p:nvPr>
        </p:nvGraphicFramePr>
        <p:xfrm>
          <a:off x="802823" y="1337451"/>
          <a:ext cx="7838559" cy="1789383"/>
        </p:xfrm>
        <a:graphic>
          <a:graphicData uri="http://schemas.openxmlformats.org/drawingml/2006/table">
            <a:tbl>
              <a:tblPr firstRow="1" bandRow="1">
                <a:tableStyleId>{2D5ABB26-0587-4C30-8999-92F81FD0307C}</a:tableStyleId>
              </a:tblPr>
              <a:tblGrid>
                <a:gridCol w="4310167"/>
                <a:gridCol w="936104"/>
                <a:gridCol w="864096"/>
                <a:gridCol w="864096"/>
                <a:gridCol w="864096"/>
              </a:tblGrid>
              <a:tr h="269633">
                <a:tc rowSpan="2">
                  <a:txBody>
                    <a:bodyP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目標を設定する項目</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一般廃棄物</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grid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産業廃棄物</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kumimoji="1" lang="ja-JP" altLang="en-US" sz="105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9633">
                <a:tc vMerge="1">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H32</a:t>
                      </a: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年度目標</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H26</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年度実績</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H32</a:t>
                      </a: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年度目標</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H26</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年度実績</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69633">
                <a:tc>
                  <a:txBody>
                    <a:bodyPr/>
                    <a:lstStyle/>
                    <a:p>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排出量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廃棄物として排出されるものの全体量（総排出量）</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278</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1,534</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1,518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633">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再生利用率</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排出量のうち再生利用される量の割合</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15.8</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smtClean="0">
                          <a:solidFill>
                            <a:schemeClr val="tx1"/>
                          </a:solidFill>
                          <a:latin typeface="ＭＳ ゴシック" panose="020B0609070205080204" pitchFamily="49" charset="-128"/>
                          <a:ea typeface="ＭＳ ゴシック" panose="020B0609070205080204" pitchFamily="49" charset="-128"/>
                        </a:rPr>
                        <a:t>13.7</a:t>
                      </a:r>
                      <a:r>
                        <a:rPr kumimoji="1" lang="ja-JP" altLang="en-US" sz="100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32.2</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633">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最終処分量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100" baseline="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焼却等の処理を経て、最終的に埋立処分される量</a:t>
                      </a: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32</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39</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37</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1218">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１人１日当たりの生活系ごみ排出量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家庭から排出される生活系ごみのうち、集団回収量と資源ごみを除き、１人１日当たりの排出量として表した量</a:t>
                      </a:r>
                      <a:r>
                        <a:rPr kumimoji="1" lang="ja-JP" altLang="en-US" sz="1100" dirty="0" smtClean="0">
                          <a:solidFill>
                            <a:schemeClr val="tx1"/>
                          </a:solidFill>
                          <a:latin typeface="ＭＳ Ｐ明朝" panose="02020600040205080304" pitchFamily="18" charset="-128"/>
                          <a:ea typeface="ＭＳ Ｐ明朝" panose="02020600040205080304" pitchFamily="18" charset="-128"/>
                        </a:rPr>
                        <a:t>　</a:t>
                      </a:r>
                      <a:endParaRPr kumimoji="1" lang="en-US" altLang="ja-JP" sz="1100" b="1" dirty="0" smtClean="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403</a:t>
                      </a:r>
                      <a:r>
                        <a:rPr kumimoji="1" lang="ja-JP" altLang="en-US" sz="1050" b="1" dirty="0" err="1" smtClean="0">
                          <a:solidFill>
                            <a:schemeClr val="tx1"/>
                          </a:solidFill>
                          <a:latin typeface="ＭＳ ゴシック" panose="020B0609070205080204" pitchFamily="49" charset="-128"/>
                          <a:ea typeface="ＭＳ ゴシック" panose="020B0609070205080204" pitchFamily="49" charset="-128"/>
                        </a:rPr>
                        <a:t>ｇ</a:t>
                      </a:r>
                      <a:r>
                        <a:rPr kumimoji="1" lang="en-US" altLang="ja-JP" sz="105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人・日</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461</a:t>
                      </a:r>
                      <a:r>
                        <a:rPr kumimoji="1" lang="ja-JP" altLang="en-US" sz="1000" dirty="0" err="1" smtClean="0">
                          <a:solidFill>
                            <a:schemeClr val="tx1"/>
                          </a:solidFill>
                          <a:latin typeface="ＭＳ ゴシック" panose="020B0609070205080204" pitchFamily="49" charset="-128"/>
                          <a:ea typeface="ＭＳ ゴシック" panose="020B0609070205080204" pitchFamily="49" charset="-128"/>
                        </a:rPr>
                        <a:t>ｇ</a:t>
                      </a: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人・日</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r" defTabSz="1392814" rtl="0" eaLnBrk="1" fontAlgn="auto" latinLnBrk="0" hangingPunct="1">
                        <a:lnSpc>
                          <a:spcPct val="100000"/>
                        </a:lnSpc>
                        <a:spcBef>
                          <a:spcPts val="0"/>
                        </a:spcBef>
                        <a:spcAft>
                          <a:spcPts val="0"/>
                        </a:spcAft>
                        <a:buClrTx/>
                        <a:buSzTx/>
                        <a:buFontTx/>
                        <a:buNone/>
                        <a:tabLst/>
                        <a:defRPr/>
                      </a:pPr>
                      <a:endParaRPr kumimoji="1" lang="ja-JP" altLang="en-US" sz="900" dirty="0" smtClean="0">
                        <a:latin typeface="ＭＳ ゴシック" panose="020B0609070205080204" pitchFamily="49" charset="-128"/>
                        <a:ea typeface="ＭＳ ゴシック" panose="020B0609070205080204" pitchFamily="49" charset="-128"/>
                      </a:endParaRPr>
                    </a:p>
                  </a:txBody>
                  <a:tcPr anchor="ct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8" name="角丸四角形 47"/>
          <p:cNvSpPr/>
          <p:nvPr/>
        </p:nvSpPr>
        <p:spPr>
          <a:xfrm>
            <a:off x="6292176" y="8741262"/>
            <a:ext cx="1147013" cy="1546994"/>
          </a:xfrm>
          <a:prstGeom prst="roundRect">
            <a:avLst/>
          </a:prstGeom>
          <a:noFill/>
          <a:ln w="63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515" name="正方形/長方形 514"/>
          <p:cNvSpPr/>
          <p:nvPr/>
        </p:nvSpPr>
        <p:spPr>
          <a:xfrm>
            <a:off x="2599854" y="6584264"/>
            <a:ext cx="1451456" cy="64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16" name="右矢印 515"/>
          <p:cNvSpPr/>
          <p:nvPr/>
        </p:nvSpPr>
        <p:spPr>
          <a:xfrm rot="19380000">
            <a:off x="2531309" y="5061044"/>
            <a:ext cx="471941" cy="125451"/>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34" name="角丸四角形吹き出し 33"/>
          <p:cNvSpPr/>
          <p:nvPr/>
        </p:nvSpPr>
        <p:spPr>
          <a:xfrm>
            <a:off x="1152550" y="6796395"/>
            <a:ext cx="1614465" cy="622891"/>
          </a:xfrm>
          <a:prstGeom prst="wedgeRoundRectCallout">
            <a:avLst>
              <a:gd name="adj1" fmla="val 48718"/>
              <a:gd name="adj2" fmla="val 7162"/>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15" name="テキスト ボックス 14"/>
          <p:cNvSpPr txBox="1"/>
          <p:nvPr/>
        </p:nvSpPr>
        <p:spPr>
          <a:xfrm>
            <a:off x="1169057" y="6829311"/>
            <a:ext cx="1531393" cy="605621"/>
          </a:xfrm>
          <a:prstGeom prst="rect">
            <a:avLst/>
          </a:prstGeom>
          <a:noFill/>
        </p:spPr>
        <p:txBody>
          <a:bodyPr wrap="square" lIns="96844" tIns="48422" rIns="96844" bIns="48422" rtlCol="0">
            <a:spAutoFit/>
          </a:bodyPr>
          <a:lstStyle/>
          <a:p>
            <a:r>
              <a:rPr lang="ja-JP" altLang="en-US" sz="1050" dirty="0"/>
              <a:t>家庭から出る</a:t>
            </a:r>
            <a:r>
              <a:rPr lang="ja-JP" altLang="en-US" sz="1050" dirty="0" smtClean="0"/>
              <a:t>ごみ</a:t>
            </a:r>
            <a:endParaRPr lang="en-US" altLang="ja-JP" sz="1050" dirty="0" smtClean="0"/>
          </a:p>
          <a:p>
            <a:r>
              <a:rPr lang="ja-JP" altLang="en-US" sz="1050" dirty="0" smtClean="0"/>
              <a:t>（</a:t>
            </a:r>
            <a:r>
              <a:rPr lang="ja-JP" altLang="en-US" sz="1050" dirty="0"/>
              <a:t>生活系ごみ</a:t>
            </a:r>
            <a:r>
              <a:rPr lang="ja-JP" altLang="en-US" sz="1050" dirty="0" smtClean="0"/>
              <a:t>）の</a:t>
            </a:r>
            <a:endParaRPr lang="en-US" altLang="ja-JP" sz="1050" dirty="0" smtClean="0"/>
          </a:p>
          <a:p>
            <a:r>
              <a:rPr lang="ja-JP" altLang="en-US" sz="1050" dirty="0" smtClean="0"/>
              <a:t>量</a:t>
            </a:r>
            <a:r>
              <a:rPr lang="ja-JP" altLang="en-US" sz="1050" dirty="0"/>
              <a:t>は減っている？</a:t>
            </a:r>
            <a:endParaRPr lang="en-US" altLang="ja-JP" sz="1050" dirty="0"/>
          </a:p>
        </p:txBody>
      </p:sp>
      <p:grpSp>
        <p:nvGrpSpPr>
          <p:cNvPr id="265" name="グループ化 264"/>
          <p:cNvGrpSpPr/>
          <p:nvPr/>
        </p:nvGrpSpPr>
        <p:grpSpPr>
          <a:xfrm>
            <a:off x="2397399" y="6658892"/>
            <a:ext cx="436291" cy="664213"/>
            <a:chOff x="9145116" y="6570513"/>
            <a:chExt cx="415498" cy="619446"/>
          </a:xfrm>
        </p:grpSpPr>
        <p:sp>
          <p:nvSpPr>
            <p:cNvPr id="266" name="ホームベース 26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67" name="グループ化 266"/>
            <p:cNvGrpSpPr/>
            <p:nvPr/>
          </p:nvGrpSpPr>
          <p:grpSpPr>
            <a:xfrm>
              <a:off x="9217124" y="6570513"/>
              <a:ext cx="243682" cy="619446"/>
              <a:chOff x="4478389" y="3974778"/>
              <a:chExt cx="243682" cy="619446"/>
            </a:xfrm>
            <a:solidFill>
              <a:schemeClr val="bg1"/>
            </a:solidFill>
          </p:grpSpPr>
          <p:sp>
            <p:nvSpPr>
              <p:cNvPr id="269" name="二等辺三角形 268"/>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0" name="直線コネクタ 26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74" name="二等辺三角形 273"/>
              <p:cNvSpPr/>
              <p:nvPr/>
            </p:nvSpPr>
            <p:spPr>
              <a:xfrm>
                <a:off x="4560161" y="398791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68" name="テキスト ボックス 267"/>
            <p:cNvSpPr txBox="1"/>
            <p:nvPr/>
          </p:nvSpPr>
          <p:spPr>
            <a:xfrm>
              <a:off x="9145116" y="6779493"/>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①</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22" name="角丸四角形吹き出し 121"/>
          <p:cNvSpPr/>
          <p:nvPr/>
        </p:nvSpPr>
        <p:spPr>
          <a:xfrm>
            <a:off x="7493215" y="9908299"/>
            <a:ext cx="2225466" cy="434703"/>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grpSp>
        <p:nvGrpSpPr>
          <p:cNvPr id="285" name="グループ化 284"/>
          <p:cNvGrpSpPr/>
          <p:nvPr/>
        </p:nvGrpSpPr>
        <p:grpSpPr>
          <a:xfrm>
            <a:off x="7220272" y="9528977"/>
            <a:ext cx="436291" cy="664213"/>
            <a:chOff x="9126066" y="6570513"/>
            <a:chExt cx="415498" cy="619446"/>
          </a:xfrm>
        </p:grpSpPr>
        <p:sp>
          <p:nvSpPr>
            <p:cNvPr id="286" name="ホームベース 28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87" name="グループ化 286"/>
            <p:cNvGrpSpPr/>
            <p:nvPr/>
          </p:nvGrpSpPr>
          <p:grpSpPr>
            <a:xfrm>
              <a:off x="9217124" y="6570513"/>
              <a:ext cx="243682" cy="619446"/>
              <a:chOff x="4478389" y="3974778"/>
              <a:chExt cx="243682" cy="619446"/>
            </a:xfrm>
            <a:solidFill>
              <a:schemeClr val="bg1"/>
            </a:solidFill>
          </p:grpSpPr>
          <p:sp>
            <p:nvSpPr>
              <p:cNvPr id="289" name="二等辺三角形 288"/>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0" name="直線コネクタ 28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94" name="二等辺三角形 293"/>
              <p:cNvSpPr/>
              <p:nvPr/>
            </p:nvSpPr>
            <p:spPr>
              <a:xfrm>
                <a:off x="4556969" y="3987623"/>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88" name="テキスト ボックス 287"/>
            <p:cNvSpPr txBox="1"/>
            <p:nvPr/>
          </p:nvSpPr>
          <p:spPr>
            <a:xfrm>
              <a:off x="9126066" y="6760443"/>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⑥</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28" name="テキスト ボックス 127"/>
          <p:cNvSpPr txBox="1"/>
          <p:nvPr/>
        </p:nvSpPr>
        <p:spPr>
          <a:xfrm>
            <a:off x="7505345" y="9918178"/>
            <a:ext cx="2648205" cy="420955"/>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中間処理で減量した後</a:t>
            </a:r>
            <a:r>
              <a:rPr lang="ja-JP" altLang="en-US" sz="1050" dirty="0" smtClean="0">
                <a:latin typeface="ＭＳ ゴシック" panose="020B0609070205080204" pitchFamily="49" charset="-128"/>
                <a:ea typeface="ＭＳ ゴシック" panose="020B0609070205080204" pitchFamily="49" charset="-128"/>
              </a:rPr>
              <a:t>に最終処分</a:t>
            </a:r>
            <a:endParaRPr lang="en-US" altLang="ja-JP" sz="1050" dirty="0" smtClean="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される</a:t>
            </a:r>
            <a:r>
              <a:rPr lang="ja-JP" altLang="en-US" sz="1050" dirty="0">
                <a:latin typeface="ＭＳ ゴシック" panose="020B0609070205080204" pitchFamily="49" charset="-128"/>
                <a:ea typeface="ＭＳ ゴシック" panose="020B0609070205080204" pitchFamily="49" charset="-128"/>
              </a:rPr>
              <a:t>割合</a:t>
            </a:r>
            <a:r>
              <a:rPr lang="ja-JP" altLang="en-US" sz="1050" dirty="0" smtClean="0">
                <a:latin typeface="ＭＳ ゴシック" panose="020B0609070205080204" pitchFamily="49" charset="-128"/>
                <a:ea typeface="ＭＳ ゴシック" panose="020B0609070205080204" pitchFamily="49" charset="-128"/>
              </a:rPr>
              <a:t>は下がっている？</a:t>
            </a:r>
            <a:endParaRPr lang="ja-JP" altLang="en-US" sz="1050" dirty="0">
              <a:latin typeface="ＭＳ ゴシック" panose="020B0609070205080204" pitchFamily="49" charset="-128"/>
              <a:ea typeface="ＭＳ ゴシック" panose="020B0609070205080204" pitchFamily="49" charset="-128"/>
            </a:endParaRPr>
          </a:p>
        </p:txBody>
      </p:sp>
      <p:grpSp>
        <p:nvGrpSpPr>
          <p:cNvPr id="305" name="グループ化 304"/>
          <p:cNvGrpSpPr/>
          <p:nvPr/>
        </p:nvGrpSpPr>
        <p:grpSpPr>
          <a:xfrm rot="10800000">
            <a:off x="4584620" y="5633911"/>
            <a:ext cx="343684" cy="943819"/>
            <a:chOff x="9172050" y="6570514"/>
            <a:chExt cx="320520" cy="687825"/>
          </a:xfrm>
        </p:grpSpPr>
        <p:sp>
          <p:nvSpPr>
            <p:cNvPr id="308" name="ホームベース 307"/>
            <p:cNvSpPr/>
            <p:nvPr/>
          </p:nvSpPr>
          <p:spPr>
            <a:xfrm rot="16200000">
              <a:off x="8997261" y="6794689"/>
              <a:ext cx="684985"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309" name="グループ化 308"/>
            <p:cNvGrpSpPr/>
            <p:nvPr/>
          </p:nvGrpSpPr>
          <p:grpSpPr>
            <a:xfrm>
              <a:off x="9217125" y="6570514"/>
              <a:ext cx="243682" cy="687821"/>
              <a:chOff x="4478390" y="3974779"/>
              <a:chExt cx="243682" cy="687821"/>
            </a:xfrm>
            <a:solidFill>
              <a:schemeClr val="bg1"/>
            </a:solidFill>
          </p:grpSpPr>
          <p:sp>
            <p:nvSpPr>
              <p:cNvPr id="311" name="二等辺三角形 310"/>
              <p:cNvSpPr/>
              <p:nvPr/>
            </p:nvSpPr>
            <p:spPr>
              <a:xfrm>
                <a:off x="4478390" y="3974779"/>
                <a:ext cx="243682" cy="116747"/>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2" name="直線コネクタ 311"/>
              <p:cNvCxnSpPr/>
              <p:nvPr/>
            </p:nvCxnSpPr>
            <p:spPr>
              <a:xfrm rot="10800000" flipV="1">
                <a:off x="4543110" y="4565437"/>
                <a:ext cx="419" cy="96882"/>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rot="10800000">
                <a:off x="4536606" y="4091526"/>
                <a:ext cx="260" cy="76507"/>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rot="10800000" flipH="1">
                <a:off x="4650125" y="4091526"/>
                <a:ext cx="157" cy="79979"/>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rot="10800000" flipH="1" flipV="1">
                <a:off x="4652345" y="4561967"/>
                <a:ext cx="2858" cy="10063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327" name="二等辺三角形 326"/>
              <p:cNvSpPr/>
              <p:nvPr/>
            </p:nvSpPr>
            <p:spPr>
              <a:xfrm>
                <a:off x="4561410" y="398298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10" name="テキスト ボックス 309"/>
            <p:cNvSpPr txBox="1"/>
            <p:nvPr/>
          </p:nvSpPr>
          <p:spPr>
            <a:xfrm rot="5400000">
              <a:off x="9051938" y="6808050"/>
              <a:ext cx="560744" cy="320520"/>
            </a:xfrm>
            <a:prstGeom prst="rect">
              <a:avLst/>
            </a:prstGeom>
            <a:noFill/>
          </p:spPr>
          <p:txBody>
            <a:bodyPr vert="eaVert" wrap="none" rtlCol="0">
              <a:spAutoFit/>
            </a:bodyPr>
            <a:lstStyle/>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②</a:t>
              </a:r>
              <a:endParaRPr lang="en-US" altLang="ja-JP" sz="1900" spc="6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③</a:t>
              </a:r>
              <a:endParaRPr lang="ja-JP" altLang="en-US" sz="3000" spc="60" dirty="0">
                <a:solidFill>
                  <a:srgbClr val="FF0000"/>
                </a:solidFill>
                <a:latin typeface="HG丸ｺﾞｼｯｸM-PRO" panose="020F0600000000000000" pitchFamily="50" charset="-128"/>
                <a:ea typeface="HG丸ｺﾞｼｯｸM-PRO" panose="020F0600000000000000" pitchFamily="50" charset="-128"/>
              </a:endParaRPr>
            </a:p>
          </p:txBody>
        </p:sp>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8288" y="7434932"/>
            <a:ext cx="845446"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0729614" y="4525576"/>
            <a:ext cx="4032448" cy="492443"/>
          </a:xfrm>
          <a:prstGeom prst="rect">
            <a:avLst/>
          </a:prstGeom>
          <a:noFill/>
        </p:spPr>
        <p:txBody>
          <a:bodyPr wrap="square" rtlCol="0">
            <a:spAutoFit/>
          </a:bodyPr>
          <a:lstStyle/>
          <a:p>
            <a:r>
              <a:rPr lang="ja-JP" altLang="en-US" sz="1200" dirty="0" smtClean="0"/>
              <a:t>左図中の　　　　のマークは、６つの指標を確認する箇所です。</a:t>
            </a:r>
            <a:r>
              <a:rPr lang="ja-JP" altLang="en-US" sz="1400" dirty="0" smtClean="0">
                <a:solidFill>
                  <a:srgbClr val="FF0000"/>
                </a:solidFill>
              </a:rPr>
              <a:t>○</a:t>
            </a:r>
            <a:r>
              <a:rPr lang="ja-JP" altLang="en-US" sz="1200" dirty="0" smtClean="0"/>
              <a:t>の中の数字が指標番号を表しています。</a:t>
            </a:r>
            <a:endParaRPr kumimoji="1" lang="ja-JP" altLang="en-US" sz="1200" dirty="0"/>
          </a:p>
        </p:txBody>
      </p:sp>
      <p:grpSp>
        <p:nvGrpSpPr>
          <p:cNvPr id="213" name="グループ化 212"/>
          <p:cNvGrpSpPr/>
          <p:nvPr/>
        </p:nvGrpSpPr>
        <p:grpSpPr>
          <a:xfrm rot="16200000">
            <a:off x="8192529" y="7923897"/>
            <a:ext cx="396024" cy="650446"/>
            <a:chOff x="9160968" y="6570513"/>
            <a:chExt cx="369332" cy="619446"/>
          </a:xfrm>
        </p:grpSpPr>
        <p:sp>
          <p:nvSpPr>
            <p:cNvPr id="214" name="ホームベース 213"/>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15" name="グループ化 214"/>
            <p:cNvGrpSpPr/>
            <p:nvPr/>
          </p:nvGrpSpPr>
          <p:grpSpPr>
            <a:xfrm>
              <a:off x="9217124" y="6570513"/>
              <a:ext cx="243682" cy="619446"/>
              <a:chOff x="4478389" y="3974778"/>
              <a:chExt cx="243682" cy="619446"/>
            </a:xfrm>
            <a:solidFill>
              <a:schemeClr val="bg1"/>
            </a:solidFill>
          </p:grpSpPr>
          <p:sp>
            <p:nvSpPr>
              <p:cNvPr id="218" name="二等辺三角形 217"/>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1" name="直線コネクタ 220"/>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26" name="二等辺三角形 225"/>
              <p:cNvSpPr/>
              <p:nvPr/>
            </p:nvSpPr>
            <p:spPr>
              <a:xfrm>
                <a:off x="4559376" y="3987674"/>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16" name="テキスト ボックス 215"/>
            <p:cNvSpPr txBox="1"/>
            <p:nvPr/>
          </p:nvSpPr>
          <p:spPr>
            <a:xfrm rot="5400000">
              <a:off x="9137885" y="6767407"/>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⑤</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03" name="角丸四角形 202"/>
          <p:cNvSpPr/>
          <p:nvPr/>
        </p:nvSpPr>
        <p:spPr>
          <a:xfrm>
            <a:off x="3630638" y="3278458"/>
            <a:ext cx="8166050" cy="418105"/>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成果</a:t>
            </a:r>
            <a:r>
              <a:rPr lang="ja-JP" altLang="en-US" sz="2400" b="1" spc="968" dirty="0"/>
              <a:t>を実感できる指標</a:t>
            </a:r>
          </a:p>
        </p:txBody>
      </p:sp>
      <p:pic>
        <p:nvPicPr>
          <p:cNvPr id="202" name="図 2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2398" y="5165916"/>
            <a:ext cx="545573" cy="363715"/>
          </a:xfrm>
          <a:prstGeom prst="rect">
            <a:avLst/>
          </a:prstGeom>
        </p:spPr>
      </p:pic>
      <p:pic>
        <p:nvPicPr>
          <p:cNvPr id="206" name="図 2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0622" y="8651140"/>
            <a:ext cx="515645" cy="1188000"/>
          </a:xfrm>
          <a:prstGeom prst="rect">
            <a:avLst/>
          </a:prstGeom>
        </p:spPr>
      </p:pic>
      <p:pic>
        <p:nvPicPr>
          <p:cNvPr id="207" name="図 2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869" y="8704353"/>
            <a:ext cx="1121362" cy="1080000"/>
          </a:xfrm>
          <a:prstGeom prst="rect">
            <a:avLst/>
          </a:prstGeom>
        </p:spPr>
      </p:pic>
      <p:pic>
        <p:nvPicPr>
          <p:cNvPr id="208" name="図 2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1986" y="8171489"/>
            <a:ext cx="760201" cy="690183"/>
          </a:xfrm>
          <a:prstGeom prst="rect">
            <a:avLst/>
          </a:prstGeom>
        </p:spPr>
      </p:pic>
      <p:pic>
        <p:nvPicPr>
          <p:cNvPr id="209" name="図 20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55570">
            <a:off x="4640325" y="8740088"/>
            <a:ext cx="548666" cy="234430"/>
          </a:xfrm>
          <a:prstGeom prst="rect">
            <a:avLst/>
          </a:prstGeom>
        </p:spPr>
      </p:pic>
      <p:pic>
        <p:nvPicPr>
          <p:cNvPr id="210" name="図 20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8182" y="5006558"/>
            <a:ext cx="504000" cy="530353"/>
          </a:xfrm>
          <a:prstGeom prst="rect">
            <a:avLst/>
          </a:prstGeom>
        </p:spPr>
      </p:pic>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3598" y="9091104"/>
            <a:ext cx="892098" cy="594732"/>
          </a:xfrm>
          <a:prstGeom prst="rect">
            <a:avLst/>
          </a:prstGeom>
        </p:spPr>
      </p:pic>
      <p:pic>
        <p:nvPicPr>
          <p:cNvPr id="14" name="Picture 2" descr="D:\OyamaE\Desktop\計画\素材（ぐまんたん）\空き缶２.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2801" y="6204694"/>
            <a:ext cx="28384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yamaE\Desktop\計画\素材（ぐまんたん）\空き缶１.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777291">
            <a:off x="1973335" y="6367453"/>
            <a:ext cx="2381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Z:\リサイクルG\計画\H27次期循環型社会推進計画策定\25パブコメ前チェック\計画\素材（ぐまんたん）\CI004A.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4478" y="5617982"/>
            <a:ext cx="792088" cy="1168878"/>
          </a:xfrm>
          <a:prstGeom prst="rect">
            <a:avLst/>
          </a:prstGeom>
          <a:noFill/>
          <a:extLst>
            <a:ext uri="{909E8E84-426E-40DD-AFC4-6F175D3DCCD1}">
              <a14:hiddenFill xmlns:a14="http://schemas.microsoft.com/office/drawing/2010/main">
                <a:solidFill>
                  <a:srgbClr val="FFFFFF"/>
                </a:solidFill>
              </a14:hiddenFill>
            </a:ext>
          </a:extLst>
        </p:spPr>
      </p:pic>
      <p:pic>
        <p:nvPicPr>
          <p:cNvPr id="205" name="図 204"/>
          <p:cNvPicPr/>
          <p:nvPr/>
        </p:nvPicPr>
        <p:blipFill>
          <a:blip r:embed="rId17" cstate="print">
            <a:extLst>
              <a:ext uri="{28A0092B-C50C-407E-A947-70E740481C1C}">
                <a14:useLocalDpi xmlns:a14="http://schemas.microsoft.com/office/drawing/2010/main" val="0"/>
              </a:ext>
            </a:extLst>
          </a:blip>
          <a:stretch>
            <a:fillRect/>
          </a:stretch>
        </p:blipFill>
        <p:spPr>
          <a:xfrm>
            <a:off x="1273733" y="5346700"/>
            <a:ext cx="1246969" cy="842951"/>
          </a:xfrm>
          <a:prstGeom prst="rect">
            <a:avLst/>
          </a:prstGeom>
        </p:spPr>
      </p:pic>
    </p:spTree>
    <p:extLst>
      <p:ext uri="{BB962C8B-B14F-4D97-AF65-F5344CB8AC3E}">
        <p14:creationId xmlns:p14="http://schemas.microsoft.com/office/powerpoint/2010/main" val="239194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4</a:t>
            </a:fld>
            <a:endParaRPr kumimoji="1" lang="ja-JP" altLang="en-US" dirty="0"/>
          </a:p>
        </p:txBody>
      </p:sp>
      <p:sp>
        <p:nvSpPr>
          <p:cNvPr id="6" name="角丸四角形 5"/>
          <p:cNvSpPr/>
          <p:nvPr/>
        </p:nvSpPr>
        <p:spPr>
          <a:xfrm>
            <a:off x="1902818" y="203201"/>
            <a:ext cx="11682238" cy="421738"/>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循環型社会の構築に向けた主な施策と各主体の行動指針</a:t>
            </a:r>
          </a:p>
        </p:txBody>
      </p:sp>
      <p:sp>
        <p:nvSpPr>
          <p:cNvPr id="14" name="正方形/長方形 13"/>
          <p:cNvSpPr/>
          <p:nvPr/>
        </p:nvSpPr>
        <p:spPr>
          <a:xfrm>
            <a:off x="8437592" y="1066425"/>
            <a:ext cx="1619999" cy="826329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5" name="正方形/長方形 14"/>
          <p:cNvSpPr/>
          <p:nvPr/>
        </p:nvSpPr>
        <p:spPr>
          <a:xfrm>
            <a:off x="10130779" y="1066425"/>
            <a:ext cx="1599492" cy="82953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6" name="正方形/長方形 15"/>
          <p:cNvSpPr/>
          <p:nvPr/>
        </p:nvSpPr>
        <p:spPr>
          <a:xfrm>
            <a:off x="11815832" y="1066425"/>
            <a:ext cx="1570674" cy="826942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7" name="正方形/長方形 16"/>
          <p:cNvSpPr/>
          <p:nvPr/>
        </p:nvSpPr>
        <p:spPr>
          <a:xfrm>
            <a:off x="13465918" y="1066425"/>
            <a:ext cx="1579363" cy="82953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8" name="角丸四角形 17"/>
          <p:cNvSpPr>
            <a:spLocks noChangeArrowheads="1"/>
          </p:cNvSpPr>
          <p:nvPr/>
        </p:nvSpPr>
        <p:spPr bwMode="auto">
          <a:xfrm>
            <a:off x="8755249" y="1142512"/>
            <a:ext cx="1046841" cy="371086"/>
          </a:xfrm>
          <a:prstGeom prst="roundRect">
            <a:avLst>
              <a:gd name="adj" fmla="val 16667"/>
            </a:avLst>
          </a:prstGeom>
          <a:solidFill>
            <a:srgbClr val="FFFF99"/>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府　民</a:t>
            </a:r>
            <a:endParaRPr lang="ja-JP" altLang="ja-JP" sz="1900">
              <a:latin typeface="Arial" pitchFamily="34" charset="0"/>
              <a:ea typeface="ＭＳ Ｐゴシック" pitchFamily="50" charset="-128"/>
              <a:cs typeface="ＭＳ Ｐゴシック" pitchFamily="50" charset="-128"/>
            </a:endParaRPr>
          </a:p>
        </p:txBody>
      </p:sp>
      <p:sp>
        <p:nvSpPr>
          <p:cNvPr id="19" name="テキスト ボックス 58"/>
          <p:cNvSpPr txBox="1">
            <a:spLocks noChangeArrowheads="1"/>
          </p:cNvSpPr>
          <p:nvPr/>
        </p:nvSpPr>
        <p:spPr bwMode="auto">
          <a:xfrm>
            <a:off x="8414367" y="1654173"/>
            <a:ext cx="1643223" cy="203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smtClean="0">
                <a:latin typeface="+mn-ea"/>
                <a:cs typeface="Times New Roman" pitchFamily="18" charset="0"/>
              </a:rPr>
              <a:t>詰替え</a:t>
            </a:r>
            <a:r>
              <a:rPr lang="ja-JP" altLang="ja-JP" sz="1100" dirty="0">
                <a:latin typeface="+mn-ea"/>
                <a:cs typeface="Times New Roman" pitchFamily="18" charset="0"/>
              </a:rPr>
              <a:t>商品、簡易包装の商品を</a:t>
            </a:r>
            <a:r>
              <a:rPr lang="ja-JP" altLang="ja-JP" sz="1100" dirty="0" smtClean="0">
                <a:latin typeface="+mn-ea"/>
                <a:cs typeface="Times New Roman" pitchFamily="18" charset="0"/>
              </a:rPr>
              <a:t>選択</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必要なものを必要な量だけ</a:t>
            </a:r>
            <a:r>
              <a:rPr lang="ja-JP" altLang="ja-JP" sz="1100" dirty="0" smtClean="0">
                <a:latin typeface="+mn-ea"/>
                <a:cs typeface="Times New Roman" pitchFamily="18" charset="0"/>
              </a:rPr>
              <a:t>購入</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賞味期限等の</a:t>
            </a:r>
            <a:r>
              <a:rPr lang="ja-JP" altLang="ja-JP" sz="1100" dirty="0" smtClean="0">
                <a:latin typeface="+mn-ea"/>
                <a:cs typeface="Times New Roman" pitchFamily="18" charset="0"/>
              </a:rPr>
              <a:t>期限</a:t>
            </a:r>
            <a:r>
              <a:rPr lang="ja-JP" altLang="ja-JP" sz="1100" dirty="0">
                <a:latin typeface="+mn-ea"/>
                <a:cs typeface="Times New Roman" pitchFamily="18" charset="0"/>
              </a:rPr>
              <a:t>表示を</a:t>
            </a:r>
            <a:r>
              <a:rPr lang="ja-JP" altLang="ja-JP" sz="1100" dirty="0" smtClean="0">
                <a:latin typeface="+mn-ea"/>
                <a:cs typeface="Times New Roman" pitchFamily="18" charset="0"/>
              </a:rPr>
              <a:t>理解</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作り過ぎや食べ残しを</a:t>
            </a:r>
            <a:r>
              <a:rPr lang="ja-JP" altLang="ja-JP" sz="1100" dirty="0" smtClean="0">
                <a:latin typeface="+mn-ea"/>
                <a:cs typeface="Times New Roman" pitchFamily="18" charset="0"/>
              </a:rPr>
              <a:t>削減</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21" name="角丸四角形 10"/>
          <p:cNvSpPr>
            <a:spLocks noChangeArrowheads="1"/>
          </p:cNvSpPr>
          <p:nvPr/>
        </p:nvSpPr>
        <p:spPr bwMode="auto">
          <a:xfrm>
            <a:off x="1135190" y="1717735"/>
            <a:ext cx="1673613" cy="165626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・期限表示の理解の促進等により、手つかずのまま廃棄される食品や、食べ残しといった「食品ロス」を削減</a:t>
            </a:r>
          </a:p>
        </p:txBody>
      </p:sp>
      <p:sp>
        <p:nvSpPr>
          <p:cNvPr id="22" name="角丸四角形 9"/>
          <p:cNvSpPr>
            <a:spLocks noChangeArrowheads="1"/>
          </p:cNvSpPr>
          <p:nvPr/>
        </p:nvSpPr>
        <p:spPr bwMode="auto">
          <a:xfrm>
            <a:off x="1135190" y="1619136"/>
            <a:ext cx="1661944"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食品ロスの削減</a:t>
            </a:r>
            <a:endParaRPr lang="ja-JP" altLang="ja-JP" sz="1900">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481006" y="1594473"/>
            <a:ext cx="14565803" cy="1910336"/>
          </a:xfrm>
          <a:prstGeom prst="rect">
            <a:avLst/>
          </a:prstGeom>
          <a:noFill/>
          <a:ln w="6350"/>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4" name="角丸四角形 73"/>
          <p:cNvSpPr>
            <a:spLocks noChangeArrowheads="1"/>
          </p:cNvSpPr>
          <p:nvPr/>
        </p:nvSpPr>
        <p:spPr bwMode="auto">
          <a:xfrm>
            <a:off x="10419123" y="1142512"/>
            <a:ext cx="1046841" cy="371086"/>
          </a:xfrm>
          <a:prstGeom prst="roundRect">
            <a:avLst>
              <a:gd name="adj" fmla="val 16667"/>
            </a:avLst>
          </a:prstGeom>
          <a:solidFill>
            <a:srgbClr val="CCFFCC"/>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事業者</a:t>
            </a:r>
            <a:endParaRPr lang="ja-JP" altLang="ja-JP" sz="1900">
              <a:latin typeface="Arial" pitchFamily="34" charset="0"/>
              <a:ea typeface="ＭＳ Ｐゴシック" pitchFamily="50" charset="-128"/>
              <a:cs typeface="ＭＳ Ｐゴシック" pitchFamily="50" charset="-128"/>
            </a:endParaRPr>
          </a:p>
        </p:txBody>
      </p:sp>
      <p:sp>
        <p:nvSpPr>
          <p:cNvPr id="25" name="角丸四角形 74"/>
          <p:cNvSpPr>
            <a:spLocks noChangeArrowheads="1"/>
          </p:cNvSpPr>
          <p:nvPr/>
        </p:nvSpPr>
        <p:spPr bwMode="auto">
          <a:xfrm>
            <a:off x="12062578" y="1142512"/>
            <a:ext cx="1046841" cy="371086"/>
          </a:xfrm>
          <a:prstGeom prst="roundRect">
            <a:avLst>
              <a:gd name="adj" fmla="val 16667"/>
            </a:avLst>
          </a:prstGeom>
          <a:solidFill>
            <a:srgbClr val="CCECFF"/>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市町村</a:t>
            </a:r>
            <a:endParaRPr lang="ja-JP" altLang="ja-JP" sz="1900">
              <a:latin typeface="Arial" pitchFamily="34" charset="0"/>
              <a:ea typeface="ＭＳ Ｐゴシック" pitchFamily="50" charset="-128"/>
              <a:cs typeface="ＭＳ Ｐゴシック" pitchFamily="50" charset="-128"/>
            </a:endParaRPr>
          </a:p>
        </p:txBody>
      </p:sp>
      <p:sp>
        <p:nvSpPr>
          <p:cNvPr id="26" name="角丸四角形 75"/>
          <p:cNvSpPr>
            <a:spLocks noChangeArrowheads="1"/>
          </p:cNvSpPr>
          <p:nvPr/>
        </p:nvSpPr>
        <p:spPr bwMode="auto">
          <a:xfrm>
            <a:off x="13777041" y="1144214"/>
            <a:ext cx="1046841" cy="371086"/>
          </a:xfrm>
          <a:prstGeom prst="roundRect">
            <a:avLst>
              <a:gd name="adj" fmla="val 16667"/>
            </a:avLst>
          </a:prstGeom>
          <a:solidFill>
            <a:srgbClr val="FFCCFF"/>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府</a:t>
            </a:r>
            <a:endParaRPr lang="ja-JP" altLang="ja-JP" sz="1900">
              <a:latin typeface="Arial" pitchFamily="34" charset="0"/>
              <a:ea typeface="ＭＳ Ｐゴシック" pitchFamily="50" charset="-128"/>
              <a:cs typeface="ＭＳ Ｐゴシック" pitchFamily="50" charset="-128"/>
            </a:endParaRPr>
          </a:p>
        </p:txBody>
      </p:sp>
      <p:sp>
        <p:nvSpPr>
          <p:cNvPr id="31" name="角丸四角形 1"/>
          <p:cNvSpPr>
            <a:spLocks noChangeArrowheads="1"/>
          </p:cNvSpPr>
          <p:nvPr/>
        </p:nvSpPr>
        <p:spPr bwMode="auto">
          <a:xfrm>
            <a:off x="1126278" y="4072690"/>
            <a:ext cx="2323721" cy="121198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・家庭</a:t>
            </a:r>
            <a:r>
              <a:rPr lang="ja-JP" altLang="ja-JP" sz="1100" dirty="0" smtClean="0">
                <a:latin typeface="+mn-ea"/>
                <a:cs typeface="ＭＳ Ｐゴシック" pitchFamily="50" charset="-128"/>
              </a:rPr>
              <a:t>から</a:t>
            </a:r>
            <a:r>
              <a:rPr lang="ja-JP" altLang="en-US" sz="1100" dirty="0" smtClean="0">
                <a:latin typeface="+mn-ea"/>
                <a:cs typeface="ＭＳ Ｐゴシック" pitchFamily="50" charset="-128"/>
              </a:rPr>
              <a:t>出る</a:t>
            </a:r>
            <a:r>
              <a:rPr lang="ja-JP" altLang="ja-JP" sz="1100" dirty="0" smtClean="0">
                <a:latin typeface="+mn-ea"/>
                <a:cs typeface="ＭＳ Ｐゴシック" pitchFamily="50" charset="-128"/>
              </a:rPr>
              <a:t>プラスチック</a:t>
            </a:r>
            <a:r>
              <a:rPr lang="ja-JP" altLang="en-US" sz="1100" dirty="0" smtClean="0">
                <a:latin typeface="+mn-ea"/>
                <a:cs typeface="ＭＳ Ｐゴシック" pitchFamily="50" charset="-128"/>
              </a:rPr>
              <a:t>製</a:t>
            </a:r>
            <a:r>
              <a:rPr lang="ja-JP" altLang="ja-JP" sz="1100" dirty="0" smtClean="0">
                <a:latin typeface="+mn-ea"/>
                <a:cs typeface="ＭＳ Ｐゴシック" pitchFamily="50" charset="-128"/>
              </a:rPr>
              <a:t>容器</a:t>
            </a:r>
            <a:r>
              <a:rPr lang="ja-JP" altLang="ja-JP" sz="1100" dirty="0">
                <a:latin typeface="+mn-ea"/>
                <a:cs typeface="ＭＳ Ｐゴシック" pitchFamily="50" charset="-128"/>
              </a:rPr>
              <a:t>包装や資源化可能な紙ごみなどの分別を促進</a:t>
            </a: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a:p>
            <a:pPr defTabSz="968441" fontAlgn="base">
              <a:spcBef>
                <a:spcPct val="0"/>
              </a:spcBef>
              <a:spcAft>
                <a:spcPct val="0"/>
              </a:spcAft>
            </a:pPr>
            <a:endParaRPr lang="ja-JP" altLang="ja-JP" sz="1100" dirty="0">
              <a:latin typeface="+mn-ea"/>
              <a:cs typeface="ＭＳ Ｐゴシック" pitchFamily="50" charset="-128"/>
            </a:endParaRPr>
          </a:p>
        </p:txBody>
      </p:sp>
      <p:sp>
        <p:nvSpPr>
          <p:cNvPr id="32" name="角丸四角形 7"/>
          <p:cNvSpPr>
            <a:spLocks noChangeArrowheads="1"/>
          </p:cNvSpPr>
          <p:nvPr/>
        </p:nvSpPr>
        <p:spPr bwMode="auto">
          <a:xfrm>
            <a:off x="2957160" y="1625945"/>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事業系ごみの削減</a:t>
            </a:r>
            <a:endParaRPr lang="ja-JP" altLang="ja-JP" sz="1900">
              <a:latin typeface="Arial" pitchFamily="34" charset="0"/>
              <a:ea typeface="ＭＳ Ｐゴシック" pitchFamily="50" charset="-128"/>
              <a:cs typeface="ＭＳ Ｐゴシック" pitchFamily="50" charset="-128"/>
            </a:endParaRPr>
          </a:p>
        </p:txBody>
      </p:sp>
      <p:sp>
        <p:nvSpPr>
          <p:cNvPr id="33" name="角丸四角形 11"/>
          <p:cNvSpPr>
            <a:spLocks noChangeArrowheads="1"/>
          </p:cNvSpPr>
          <p:nvPr/>
        </p:nvSpPr>
        <p:spPr bwMode="auto">
          <a:xfrm>
            <a:off x="4767547" y="1622540"/>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リユースの促進</a:t>
            </a:r>
            <a:endParaRPr lang="ja-JP" altLang="ja-JP" sz="1900" dirty="0">
              <a:latin typeface="Arial" pitchFamily="34" charset="0"/>
              <a:ea typeface="ＭＳ Ｐゴシック" pitchFamily="50" charset="-128"/>
              <a:cs typeface="ＭＳ Ｐゴシック" pitchFamily="50" charset="-128"/>
            </a:endParaRPr>
          </a:p>
        </p:txBody>
      </p:sp>
      <p:sp>
        <p:nvSpPr>
          <p:cNvPr id="34" name="角丸四角形 13"/>
          <p:cNvSpPr>
            <a:spLocks noChangeArrowheads="1"/>
          </p:cNvSpPr>
          <p:nvPr/>
        </p:nvSpPr>
        <p:spPr bwMode="auto">
          <a:xfrm>
            <a:off x="6616000" y="1622540"/>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産業廃棄物の削減</a:t>
            </a:r>
            <a:endParaRPr lang="ja-JP" altLang="ja-JP" sz="1900">
              <a:latin typeface="Arial" pitchFamily="34" charset="0"/>
              <a:ea typeface="ＭＳ Ｐゴシック" pitchFamily="50" charset="-128"/>
              <a:cs typeface="ＭＳ Ｐゴシック" pitchFamily="50" charset="-128"/>
            </a:endParaRPr>
          </a:p>
        </p:txBody>
      </p:sp>
      <p:sp>
        <p:nvSpPr>
          <p:cNvPr id="35" name="テキスト ボックス 14"/>
          <p:cNvSpPr txBox="1">
            <a:spLocks noChangeArrowheads="1"/>
          </p:cNvSpPr>
          <p:nvPr/>
        </p:nvSpPr>
        <p:spPr bwMode="auto">
          <a:xfrm>
            <a:off x="10069466" y="1654173"/>
            <a:ext cx="1645212" cy="188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ごみになりにくい</a:t>
            </a:r>
            <a:r>
              <a:rPr lang="ja-JP" altLang="ja-JP" sz="1100" dirty="0" smtClean="0">
                <a:latin typeface="+mn-ea"/>
                <a:cs typeface="Times New Roman" pitchFamily="18" charset="0"/>
              </a:rPr>
              <a:t>商品</a:t>
            </a:r>
            <a:r>
              <a:rPr lang="ja-JP" altLang="en-US" sz="1100" dirty="0" smtClean="0">
                <a:latin typeface="+mn-ea"/>
                <a:cs typeface="Times New Roman" pitchFamily="18" charset="0"/>
              </a:rPr>
              <a:t>を</a:t>
            </a:r>
            <a:r>
              <a:rPr lang="ja-JP" altLang="ja-JP" sz="1100" dirty="0" smtClean="0">
                <a:latin typeface="+mn-ea"/>
                <a:cs typeface="Times New Roman" pitchFamily="18" charset="0"/>
              </a:rPr>
              <a:t>設計</a:t>
            </a:r>
            <a:r>
              <a:rPr lang="ja-JP" altLang="ja-JP" sz="1100" dirty="0">
                <a:latin typeface="+mn-ea"/>
                <a:cs typeface="Times New Roman" pitchFamily="18" charset="0"/>
              </a:rPr>
              <a:t>、</a:t>
            </a:r>
            <a:r>
              <a:rPr lang="ja-JP" altLang="ja-JP" sz="1100" dirty="0" smtClean="0">
                <a:latin typeface="+mn-ea"/>
                <a:cs typeface="Times New Roman" pitchFamily="18" charset="0"/>
              </a:rPr>
              <a:t>製造</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資源化可能な紙類などを焼却ごみから</a:t>
            </a:r>
            <a:r>
              <a:rPr lang="ja-JP" altLang="ja-JP" sz="1100" dirty="0" smtClean="0">
                <a:latin typeface="+mn-ea"/>
                <a:cs typeface="Times New Roman" pitchFamily="18" charset="0"/>
              </a:rPr>
              <a:t>分別</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製造工程で発生する副産物を有効</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36" name="正方形/長方形 35"/>
          <p:cNvSpPr/>
          <p:nvPr/>
        </p:nvSpPr>
        <p:spPr>
          <a:xfrm>
            <a:off x="481007" y="5713100"/>
            <a:ext cx="14543132" cy="1789290"/>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37" name="角丸四角形 16"/>
          <p:cNvSpPr>
            <a:spLocks noChangeArrowheads="1"/>
          </p:cNvSpPr>
          <p:nvPr/>
        </p:nvSpPr>
        <p:spPr bwMode="auto">
          <a:xfrm>
            <a:off x="1086004" y="5846121"/>
            <a:ext cx="1929359"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smtClean="0">
                <a:latin typeface="+mn-ea"/>
                <a:cs typeface="ＭＳ Ｐゴシック" pitchFamily="50" charset="-128"/>
              </a:rPr>
              <a:t>・</a:t>
            </a:r>
            <a:r>
              <a:rPr lang="ja-JP" altLang="en-US" sz="1100" dirty="0">
                <a:latin typeface="+mn-ea"/>
                <a:cs typeface="ＭＳ Ｐゴシック" pitchFamily="50" charset="-128"/>
              </a:rPr>
              <a:t>ごみ焼却施設やし尿</a:t>
            </a:r>
            <a:r>
              <a:rPr lang="ja-JP" altLang="en-US" sz="1100" dirty="0" smtClean="0">
                <a:latin typeface="+mn-ea"/>
                <a:cs typeface="ＭＳ Ｐゴシック" pitchFamily="50" charset="-128"/>
              </a:rPr>
              <a:t>処理</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smtClean="0">
                <a:latin typeface="+mn-ea"/>
                <a:cs typeface="ＭＳ Ｐゴシック" pitchFamily="50" charset="-128"/>
              </a:rPr>
              <a:t>施設</a:t>
            </a:r>
            <a:r>
              <a:rPr lang="ja-JP" altLang="en-US" sz="1100" dirty="0">
                <a:latin typeface="+mn-ea"/>
                <a:cs typeface="ＭＳ Ｐゴシック" pitchFamily="50" charset="-128"/>
              </a:rPr>
              <a:t>の長寿命化対策や建替えを計画的に行い、ごみやし尿</a:t>
            </a:r>
            <a:r>
              <a:rPr lang="ja-JP" altLang="en-US" sz="1100" dirty="0" smtClean="0">
                <a:latin typeface="+mn-ea"/>
                <a:cs typeface="ＭＳ Ｐゴシック" pitchFamily="50" charset="-128"/>
              </a:rPr>
              <a:t>の適正</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smtClean="0">
                <a:latin typeface="+mn-ea"/>
                <a:cs typeface="ＭＳ Ｐゴシック" pitchFamily="50" charset="-128"/>
              </a:rPr>
              <a:t>処理を引き続</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err="1" smtClean="0">
                <a:latin typeface="+mn-ea"/>
                <a:cs typeface="ＭＳ Ｐゴシック" pitchFamily="50" charset="-128"/>
              </a:rPr>
              <a:t>き</a:t>
            </a:r>
            <a:r>
              <a:rPr lang="ja-JP" altLang="en-US" sz="1100" dirty="0">
                <a:latin typeface="+mn-ea"/>
                <a:cs typeface="ＭＳ Ｐゴシック" pitchFamily="50" charset="-128"/>
              </a:rPr>
              <a:t>確保</a:t>
            </a:r>
            <a:endParaRPr lang="ja-JP" altLang="ja-JP" sz="1100" dirty="0">
              <a:latin typeface="+mn-ea"/>
              <a:cs typeface="ＭＳ Ｐゴシック" pitchFamily="50" charset="-128"/>
            </a:endParaRPr>
          </a:p>
        </p:txBody>
      </p:sp>
      <p:sp>
        <p:nvSpPr>
          <p:cNvPr id="38" name="角丸四角形 18"/>
          <p:cNvSpPr>
            <a:spLocks noChangeArrowheads="1"/>
          </p:cNvSpPr>
          <p:nvPr/>
        </p:nvSpPr>
        <p:spPr bwMode="auto">
          <a:xfrm>
            <a:off x="1146858"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一般廃棄物の処理</a:t>
            </a:r>
            <a:endParaRPr lang="ja-JP" altLang="ja-JP" sz="1900" dirty="0">
              <a:latin typeface="Arial" pitchFamily="34" charset="0"/>
              <a:ea typeface="ＭＳ Ｐゴシック" pitchFamily="50" charset="-128"/>
              <a:cs typeface="ＭＳ Ｐゴシック" pitchFamily="50" charset="-128"/>
            </a:endParaRPr>
          </a:p>
        </p:txBody>
      </p:sp>
      <p:sp>
        <p:nvSpPr>
          <p:cNvPr id="39" name="正方形/長方形 38"/>
          <p:cNvSpPr/>
          <p:nvPr/>
        </p:nvSpPr>
        <p:spPr>
          <a:xfrm>
            <a:off x="488183" y="7634934"/>
            <a:ext cx="14535955" cy="1617614"/>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40" name="正方形/長方形 39"/>
          <p:cNvSpPr/>
          <p:nvPr/>
        </p:nvSpPr>
        <p:spPr>
          <a:xfrm>
            <a:off x="488183" y="9433732"/>
            <a:ext cx="7926185" cy="1204498"/>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41" name="角丸四角形 22"/>
          <p:cNvSpPr>
            <a:spLocks noChangeArrowheads="1"/>
          </p:cNvSpPr>
          <p:nvPr/>
        </p:nvSpPr>
        <p:spPr bwMode="auto">
          <a:xfrm>
            <a:off x="1163528" y="8006391"/>
            <a:ext cx="282047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・災害発生時に、ごみ、し尿等廃棄物が適正に処理できるよう、市町村間の相互支援体制や広域的連携体制を拡充</a:t>
            </a:r>
            <a:endParaRPr lang="ja-JP" altLang="ja-JP" sz="1500" dirty="0">
              <a:latin typeface="+mn-ea"/>
              <a:cs typeface="ＭＳ Ｐゴシック" pitchFamily="50" charset="-128"/>
            </a:endParaRPr>
          </a:p>
        </p:txBody>
      </p:sp>
      <p:sp>
        <p:nvSpPr>
          <p:cNvPr id="42" name="角丸四角形 23"/>
          <p:cNvSpPr>
            <a:spLocks noChangeArrowheads="1"/>
          </p:cNvSpPr>
          <p:nvPr/>
        </p:nvSpPr>
        <p:spPr bwMode="auto">
          <a:xfrm>
            <a:off x="1145192" y="7697544"/>
            <a:ext cx="282047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災害時の適正処理体制の構築</a:t>
            </a:r>
            <a:endParaRPr lang="ja-JP" altLang="ja-JP" sz="1900">
              <a:latin typeface="Arial" pitchFamily="34" charset="0"/>
              <a:ea typeface="ＭＳ Ｐゴシック" pitchFamily="50" charset="-128"/>
              <a:cs typeface="ＭＳ Ｐゴシック" pitchFamily="50" charset="-128"/>
            </a:endParaRPr>
          </a:p>
        </p:txBody>
      </p:sp>
      <p:sp>
        <p:nvSpPr>
          <p:cNvPr id="43" name="角丸四角形 24"/>
          <p:cNvSpPr>
            <a:spLocks noChangeArrowheads="1"/>
          </p:cNvSpPr>
          <p:nvPr/>
        </p:nvSpPr>
        <p:spPr bwMode="auto">
          <a:xfrm>
            <a:off x="1163528" y="9856600"/>
            <a:ext cx="232372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・３Ｒの普及啓発や環境教育等に関する情報提供により、各主体の自主的な取組みをさらに促進</a:t>
            </a:r>
            <a:endParaRPr lang="ja-JP" altLang="ja-JP" sz="1500" dirty="0">
              <a:latin typeface="+mn-ea"/>
              <a:cs typeface="ＭＳ Ｐゴシック" pitchFamily="50" charset="-128"/>
            </a:endParaRPr>
          </a:p>
        </p:txBody>
      </p:sp>
      <p:sp>
        <p:nvSpPr>
          <p:cNvPr id="44" name="角丸四角形 25"/>
          <p:cNvSpPr>
            <a:spLocks noChangeArrowheads="1"/>
          </p:cNvSpPr>
          <p:nvPr/>
        </p:nvSpPr>
        <p:spPr bwMode="auto">
          <a:xfrm>
            <a:off x="1190199" y="9526181"/>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各主体の取組みを促進</a:t>
            </a:r>
            <a:endParaRPr lang="ja-JP" altLang="ja-JP" sz="1900">
              <a:latin typeface="Arial" pitchFamily="34" charset="0"/>
              <a:ea typeface="ＭＳ Ｐゴシック" pitchFamily="50" charset="-128"/>
              <a:cs typeface="ＭＳ Ｐゴシック" pitchFamily="50" charset="-128"/>
            </a:endParaRPr>
          </a:p>
        </p:txBody>
      </p:sp>
      <p:sp>
        <p:nvSpPr>
          <p:cNvPr id="45" name="角丸四角形 26"/>
          <p:cNvSpPr>
            <a:spLocks noChangeArrowheads="1"/>
          </p:cNvSpPr>
          <p:nvPr/>
        </p:nvSpPr>
        <p:spPr bwMode="auto">
          <a:xfrm>
            <a:off x="5727850" y="9856600"/>
            <a:ext cx="2550095"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・二酸化炭素の排出削減につながるプラスチック類のリサイクルを温暖化防止の観点からも推進</a:t>
            </a:r>
            <a:endParaRPr lang="ja-JP" altLang="ja-JP" sz="1500" dirty="0">
              <a:latin typeface="+mn-ea"/>
              <a:cs typeface="ＭＳ Ｐゴシック" pitchFamily="50" charset="-128"/>
            </a:endParaRPr>
          </a:p>
        </p:txBody>
      </p:sp>
      <p:sp>
        <p:nvSpPr>
          <p:cNvPr id="46" name="角丸四角形 27"/>
          <p:cNvSpPr>
            <a:spLocks noChangeArrowheads="1"/>
          </p:cNvSpPr>
          <p:nvPr/>
        </p:nvSpPr>
        <p:spPr bwMode="auto">
          <a:xfrm>
            <a:off x="5714462" y="9526181"/>
            <a:ext cx="2648602"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低炭素</a:t>
            </a:r>
            <a:r>
              <a:rPr lang="ja-JP" altLang="en-US" sz="1200" b="1" dirty="0" smtClean="0">
                <a:solidFill>
                  <a:srgbClr val="000000"/>
                </a:solidFill>
                <a:latin typeface="HG丸ｺﾞｼｯｸM-PRO" pitchFamily="50" charset="-128"/>
                <a:ea typeface="HG丸ｺﾞｼｯｸM-PRO" pitchFamily="50" charset="-128"/>
                <a:cs typeface="Meiryo UI" pitchFamily="50" charset="-128"/>
              </a:rPr>
              <a:t>社会・</a:t>
            </a: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自然</a:t>
            </a:r>
            <a:r>
              <a:rPr lang="ja-JP" altLang="en-US" sz="1200" b="1" dirty="0" smtClean="0">
                <a:solidFill>
                  <a:srgbClr val="000000"/>
                </a:solidFill>
                <a:latin typeface="HG丸ｺﾞｼｯｸM-PRO" pitchFamily="50" charset="-128"/>
                <a:ea typeface="HG丸ｺﾞｼｯｸM-PRO" pitchFamily="50" charset="-128"/>
                <a:cs typeface="Meiryo UI" pitchFamily="50" charset="-128"/>
              </a:rPr>
              <a:t>共生社会</a:t>
            </a: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へ</a:t>
            </a:r>
            <a:r>
              <a:rPr lang="ja-JP" altLang="ja-JP" sz="1200" b="1" dirty="0">
                <a:solidFill>
                  <a:srgbClr val="000000"/>
                </a:solidFill>
                <a:latin typeface="HG丸ｺﾞｼｯｸM-PRO" pitchFamily="50" charset="-128"/>
                <a:ea typeface="HG丸ｺﾞｼｯｸM-PRO" pitchFamily="50" charset="-128"/>
                <a:cs typeface="Meiryo UI" pitchFamily="50" charset="-128"/>
              </a:rPr>
              <a:t>の配慮</a:t>
            </a:r>
            <a:endParaRPr lang="ja-JP" altLang="ja-JP" sz="1900" dirty="0">
              <a:latin typeface="Arial" pitchFamily="34" charset="0"/>
              <a:ea typeface="ＭＳ Ｐゴシック" pitchFamily="50" charset="-128"/>
              <a:cs typeface="ＭＳ Ｐゴシック" pitchFamily="50" charset="-128"/>
            </a:endParaRPr>
          </a:p>
        </p:txBody>
      </p:sp>
      <p:sp>
        <p:nvSpPr>
          <p:cNvPr id="47" name="角丸四角形 28"/>
          <p:cNvSpPr>
            <a:spLocks noChangeArrowheads="1"/>
          </p:cNvSpPr>
          <p:nvPr/>
        </p:nvSpPr>
        <p:spPr bwMode="auto">
          <a:xfrm>
            <a:off x="3528547" y="9939929"/>
            <a:ext cx="212276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・人口、世帯数、年齢構成の動向と、排出されるごみ</a:t>
            </a:r>
            <a:r>
              <a:rPr lang="ja-JP" altLang="ja-JP" sz="1100" dirty="0" smtClean="0">
                <a:latin typeface="+mn-ea"/>
                <a:cs typeface="ＭＳ Ｐゴシック" pitchFamily="50" charset="-128"/>
              </a:rPr>
              <a:t>の関係</a:t>
            </a:r>
            <a:r>
              <a:rPr lang="ja-JP" altLang="en-US" sz="1100" dirty="0" smtClean="0">
                <a:latin typeface="+mn-ea"/>
                <a:cs typeface="ＭＳ Ｐゴシック" pitchFamily="50" charset="-128"/>
              </a:rPr>
              <a:t>を把握</a:t>
            </a: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p:txBody>
      </p:sp>
      <p:sp>
        <p:nvSpPr>
          <p:cNvPr id="48" name="角丸四角形 29"/>
          <p:cNvSpPr>
            <a:spLocks noChangeArrowheads="1"/>
          </p:cNvSpPr>
          <p:nvPr/>
        </p:nvSpPr>
        <p:spPr bwMode="auto">
          <a:xfrm>
            <a:off x="3583568" y="9526181"/>
            <a:ext cx="2067740"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人口減少・高齢化の進展</a:t>
            </a:r>
            <a:endParaRPr lang="ja-JP" altLang="ja-JP" sz="1900" dirty="0">
              <a:latin typeface="Arial" pitchFamily="34" charset="0"/>
              <a:ea typeface="ＭＳ Ｐゴシック" pitchFamily="50" charset="-128"/>
              <a:cs typeface="ＭＳ Ｐゴシック" pitchFamily="50" charset="-128"/>
            </a:endParaRPr>
          </a:p>
        </p:txBody>
      </p:sp>
      <p:sp>
        <p:nvSpPr>
          <p:cNvPr id="49" name="角丸四角形 30"/>
          <p:cNvSpPr>
            <a:spLocks noChangeArrowheads="1"/>
          </p:cNvSpPr>
          <p:nvPr/>
        </p:nvSpPr>
        <p:spPr bwMode="auto">
          <a:xfrm>
            <a:off x="1145192"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分別収集の促進</a:t>
            </a:r>
            <a:endParaRPr lang="ja-JP" altLang="ja-JP" sz="1900">
              <a:latin typeface="Arial" pitchFamily="34" charset="0"/>
              <a:ea typeface="ＭＳ Ｐゴシック" pitchFamily="50" charset="-128"/>
              <a:cs typeface="ＭＳ Ｐゴシック" pitchFamily="50" charset="-128"/>
            </a:endParaRPr>
          </a:p>
        </p:txBody>
      </p:sp>
      <p:sp>
        <p:nvSpPr>
          <p:cNvPr id="50" name="角丸四角形 31"/>
          <p:cNvSpPr>
            <a:spLocks noChangeArrowheads="1"/>
          </p:cNvSpPr>
          <p:nvPr/>
        </p:nvSpPr>
        <p:spPr bwMode="auto">
          <a:xfrm>
            <a:off x="3558929" y="3901457"/>
            <a:ext cx="2323721" cy="121198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・工事現場における分別事例</a:t>
            </a:r>
            <a:r>
              <a:rPr lang="ja-JP" altLang="ja-JP" sz="1100" dirty="0" smtClean="0">
                <a:latin typeface="+mn-ea"/>
                <a:cs typeface="ＭＳ Ｐゴシック" pitchFamily="50" charset="-128"/>
              </a:rPr>
              <a:t>等</a:t>
            </a:r>
            <a:r>
              <a:rPr lang="ja-JP" altLang="en-US" sz="1100" dirty="0" smtClean="0">
                <a:latin typeface="+mn-ea"/>
                <a:cs typeface="ＭＳ Ｐゴシック" pitchFamily="50" charset="-128"/>
              </a:rPr>
              <a:t>を広く情報提供すること</a:t>
            </a:r>
            <a:r>
              <a:rPr lang="ja-JP" altLang="ja-JP" sz="1100" dirty="0" smtClean="0">
                <a:latin typeface="+mn-ea"/>
                <a:cs typeface="ＭＳ Ｐゴシック" pitchFamily="50" charset="-128"/>
              </a:rPr>
              <a:t>に</a:t>
            </a:r>
            <a:r>
              <a:rPr lang="ja-JP" altLang="ja-JP" sz="1100" dirty="0">
                <a:latin typeface="+mn-ea"/>
                <a:cs typeface="ＭＳ Ｐゴシック" pitchFamily="50" charset="-128"/>
              </a:rPr>
              <a:t>より</a:t>
            </a: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建設</a:t>
            </a:r>
            <a:r>
              <a:rPr lang="ja-JP" altLang="ja-JP" sz="1100" dirty="0" smtClean="0">
                <a:latin typeface="+mn-ea"/>
                <a:cs typeface="ＭＳ Ｐゴシック" pitchFamily="50" charset="-128"/>
              </a:rPr>
              <a:t>混合廃棄物</a:t>
            </a:r>
            <a:r>
              <a:rPr lang="en-US" altLang="ja-JP" sz="1100" baseline="30000" dirty="0" smtClean="0">
                <a:latin typeface="+mn-ea"/>
                <a:cs typeface="ＭＳ Ｐゴシック" pitchFamily="50" charset="-128"/>
              </a:rPr>
              <a:t>※</a:t>
            </a:r>
            <a:r>
              <a:rPr lang="ja-JP" altLang="ja-JP" sz="1100" dirty="0" smtClean="0">
                <a:latin typeface="+mn-ea"/>
                <a:cs typeface="ＭＳ Ｐゴシック" pitchFamily="50" charset="-128"/>
              </a:rPr>
              <a:t>の</a:t>
            </a:r>
            <a:r>
              <a:rPr lang="ja-JP" altLang="ja-JP" sz="1100" dirty="0">
                <a:latin typeface="+mn-ea"/>
                <a:cs typeface="ＭＳ Ｐゴシック" pitchFamily="50" charset="-128"/>
              </a:rPr>
              <a:t>発生を抑制</a:t>
            </a:r>
          </a:p>
          <a:p>
            <a:pPr defTabSz="968441" eaLnBrk="0" fontAlgn="base" hangingPunct="0">
              <a:spcBef>
                <a:spcPct val="0"/>
              </a:spcBef>
              <a:spcAft>
                <a:spcPct val="0"/>
              </a:spcAft>
            </a:pPr>
            <a:endParaRPr lang="ja-JP" altLang="ja-JP" sz="1100" dirty="0">
              <a:latin typeface="+mn-ea"/>
              <a:cs typeface="ＭＳ Ｐゴシック" pitchFamily="50" charset="-128"/>
            </a:endParaRPr>
          </a:p>
        </p:txBody>
      </p:sp>
      <p:sp>
        <p:nvSpPr>
          <p:cNvPr id="51" name="角丸四角形 32"/>
          <p:cNvSpPr>
            <a:spLocks noChangeArrowheads="1"/>
          </p:cNvSpPr>
          <p:nvPr/>
        </p:nvSpPr>
        <p:spPr bwMode="auto">
          <a:xfrm>
            <a:off x="3567263"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en-US" sz="1300" b="1" dirty="0" smtClean="0">
                <a:solidFill>
                  <a:srgbClr val="000000"/>
                </a:solidFill>
                <a:latin typeface="HG丸ｺﾞｼｯｸM-PRO" pitchFamily="50" charset="-128"/>
                <a:ea typeface="HG丸ｺﾞｼｯｸM-PRO" pitchFamily="50" charset="-128"/>
                <a:cs typeface="Meiryo UI" pitchFamily="50" charset="-128"/>
              </a:rPr>
              <a:t>建設</a:t>
            </a:r>
            <a:r>
              <a:rPr lang="ja-JP" altLang="ja-JP" sz="1300" b="1" dirty="0" smtClean="0">
                <a:solidFill>
                  <a:srgbClr val="000000"/>
                </a:solidFill>
                <a:latin typeface="HG丸ｺﾞｼｯｸM-PRO" pitchFamily="50" charset="-128"/>
                <a:ea typeface="HG丸ｺﾞｼｯｸM-PRO" pitchFamily="50" charset="-128"/>
                <a:cs typeface="Meiryo UI" pitchFamily="50" charset="-128"/>
              </a:rPr>
              <a:t>混合</a:t>
            </a:r>
            <a:r>
              <a:rPr lang="ja-JP" altLang="ja-JP" sz="1300" b="1" dirty="0">
                <a:solidFill>
                  <a:srgbClr val="000000"/>
                </a:solidFill>
                <a:latin typeface="HG丸ｺﾞｼｯｸM-PRO" pitchFamily="50" charset="-128"/>
                <a:ea typeface="HG丸ｺﾞｼｯｸM-PRO" pitchFamily="50" charset="-128"/>
                <a:cs typeface="Meiryo UI" pitchFamily="50" charset="-128"/>
              </a:rPr>
              <a:t>廃棄物の発生抑制</a:t>
            </a:r>
            <a:endParaRPr lang="ja-JP" altLang="ja-JP" sz="1900" dirty="0">
              <a:latin typeface="Arial" pitchFamily="34" charset="0"/>
              <a:ea typeface="ＭＳ Ｐゴシック" pitchFamily="50" charset="-128"/>
              <a:cs typeface="ＭＳ Ｐゴシック" pitchFamily="50" charset="-128"/>
            </a:endParaRPr>
          </a:p>
        </p:txBody>
      </p:sp>
      <p:sp>
        <p:nvSpPr>
          <p:cNvPr id="52" name="角丸四角形 33"/>
          <p:cNvSpPr>
            <a:spLocks noChangeArrowheads="1"/>
          </p:cNvSpPr>
          <p:nvPr/>
        </p:nvSpPr>
        <p:spPr bwMode="auto">
          <a:xfrm>
            <a:off x="5878025" y="3944071"/>
            <a:ext cx="2568866" cy="119241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・環境保全や経済性の観点もふまえ、できる限り素材へのリサイクルを優先</a:t>
            </a:r>
          </a:p>
          <a:p>
            <a:pPr marL="88900" indent="-88900" defTabSz="968441" eaLnBrk="0" fontAlgn="base" hangingPunct="0">
              <a:spcBef>
                <a:spcPts val="600"/>
              </a:spcBef>
              <a:spcAft>
                <a:spcPct val="0"/>
              </a:spcAft>
            </a:pPr>
            <a:r>
              <a:rPr lang="ja-JP" altLang="ja-JP" sz="1100" dirty="0">
                <a:latin typeface="+mn-ea"/>
                <a:cs typeface="ＭＳ Ｐゴシック" pitchFamily="50" charset="-128"/>
              </a:rPr>
              <a:t>・「なにわエコ良品ネクスト」の認定を進め、繰返しリサイクルされる製品を普及</a:t>
            </a:r>
          </a:p>
        </p:txBody>
      </p:sp>
      <p:sp>
        <p:nvSpPr>
          <p:cNvPr id="53" name="角丸四角形 34"/>
          <p:cNvSpPr>
            <a:spLocks noChangeArrowheads="1"/>
          </p:cNvSpPr>
          <p:nvPr/>
        </p:nvSpPr>
        <p:spPr bwMode="auto">
          <a:xfrm>
            <a:off x="5954224"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質の高いリサイクル</a:t>
            </a:r>
            <a:r>
              <a:rPr lang="ja-JP" altLang="ja-JP" sz="1300" b="1" dirty="0" smtClean="0">
                <a:solidFill>
                  <a:srgbClr val="000000"/>
                </a:solidFill>
                <a:latin typeface="HG丸ｺﾞｼｯｸM-PRO" pitchFamily="50" charset="-128"/>
                <a:ea typeface="HG丸ｺﾞｼｯｸM-PRO" pitchFamily="50" charset="-128"/>
                <a:cs typeface="Meiryo UI" pitchFamily="50" charset="-128"/>
              </a:rPr>
              <a:t>の</a:t>
            </a:r>
            <a:r>
              <a:rPr lang="ja-JP" altLang="en-US" sz="1300" b="1" dirty="0" smtClean="0">
                <a:solidFill>
                  <a:srgbClr val="000000"/>
                </a:solidFill>
                <a:latin typeface="HG丸ｺﾞｼｯｸM-PRO" pitchFamily="50" charset="-128"/>
                <a:ea typeface="HG丸ｺﾞｼｯｸM-PRO" pitchFamily="50" charset="-128"/>
                <a:cs typeface="Meiryo UI" pitchFamily="50" charset="-128"/>
              </a:rPr>
              <a:t>促進</a:t>
            </a:r>
            <a:endParaRPr lang="ja-JP" altLang="ja-JP" sz="1900" dirty="0">
              <a:latin typeface="Arial" pitchFamily="34" charset="0"/>
              <a:ea typeface="ＭＳ Ｐゴシック" pitchFamily="50" charset="-128"/>
              <a:cs typeface="ＭＳ Ｐゴシック" pitchFamily="50" charset="-128"/>
            </a:endParaRPr>
          </a:p>
        </p:txBody>
      </p:sp>
      <p:sp>
        <p:nvSpPr>
          <p:cNvPr id="54" name="角丸四角形 35"/>
          <p:cNvSpPr>
            <a:spLocks noChangeArrowheads="1"/>
          </p:cNvSpPr>
          <p:nvPr/>
        </p:nvSpPr>
        <p:spPr bwMode="auto">
          <a:xfrm>
            <a:off x="5490917" y="8006391"/>
            <a:ext cx="2833806"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・迅速に処理するための技術、ノウハウの蓄積に加え、訓練、演習等により災害廃棄物への対応力のある人材を育成</a:t>
            </a:r>
            <a:endParaRPr lang="ja-JP" altLang="ja-JP" sz="1500" dirty="0">
              <a:latin typeface="+mn-ea"/>
              <a:cs typeface="ＭＳ Ｐゴシック" pitchFamily="50" charset="-128"/>
            </a:endParaRPr>
          </a:p>
        </p:txBody>
      </p:sp>
      <p:sp>
        <p:nvSpPr>
          <p:cNvPr id="56" name="角丸四角形 37"/>
          <p:cNvSpPr>
            <a:spLocks noChangeArrowheads="1"/>
          </p:cNvSpPr>
          <p:nvPr/>
        </p:nvSpPr>
        <p:spPr bwMode="auto">
          <a:xfrm>
            <a:off x="4850001" y="5907181"/>
            <a:ext cx="1673613"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・廃石綿や水銀廃棄物等の有害物質を含む廃棄物が、適切に区分して排出される</a:t>
            </a:r>
            <a:r>
              <a:rPr lang="ja-JP" altLang="ja-JP" sz="1100" dirty="0" smtClean="0">
                <a:latin typeface="+mn-ea"/>
                <a:cs typeface="ＭＳ Ｐゴシック" pitchFamily="50" charset="-128"/>
              </a:rPr>
              <a:t>よ</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う</a:t>
            </a:r>
            <a:r>
              <a:rPr lang="ja-JP" altLang="en-US" sz="1100" dirty="0" smtClean="0">
                <a:latin typeface="+mn-ea"/>
                <a:cs typeface="ＭＳ Ｐゴシック" pitchFamily="50" charset="-128"/>
              </a:rPr>
              <a:t>事業者</a:t>
            </a:r>
            <a:r>
              <a:rPr lang="ja-JP" altLang="ja-JP" sz="1100" dirty="0" smtClean="0">
                <a:latin typeface="+mn-ea"/>
                <a:cs typeface="ＭＳ Ｐゴシック" pitchFamily="50" charset="-128"/>
              </a:rPr>
              <a:t>への</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en-US" sz="1100" dirty="0" smtClean="0">
                <a:latin typeface="+mn-ea"/>
                <a:cs typeface="ＭＳ Ｐゴシック" pitchFamily="50" charset="-128"/>
              </a:rPr>
              <a:t>指導を</a:t>
            </a:r>
            <a:r>
              <a:rPr lang="ja-JP" altLang="ja-JP" sz="1100" dirty="0" smtClean="0">
                <a:latin typeface="+mn-ea"/>
                <a:cs typeface="ＭＳ Ｐゴシック" pitchFamily="50" charset="-128"/>
              </a:rPr>
              <a:t>徹底</a:t>
            </a:r>
            <a:endParaRPr lang="ja-JP" altLang="ja-JP" sz="1100" dirty="0">
              <a:latin typeface="+mn-ea"/>
              <a:cs typeface="ＭＳ Ｐゴシック" pitchFamily="50" charset="-128"/>
            </a:endParaRPr>
          </a:p>
        </p:txBody>
      </p:sp>
      <p:sp>
        <p:nvSpPr>
          <p:cNvPr id="57" name="角丸四角形 38"/>
          <p:cNvSpPr>
            <a:spLocks noChangeArrowheads="1"/>
          </p:cNvSpPr>
          <p:nvPr/>
        </p:nvSpPr>
        <p:spPr bwMode="auto">
          <a:xfrm>
            <a:off x="4861670"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有害廃棄物の処理</a:t>
            </a:r>
            <a:endParaRPr lang="ja-JP" altLang="ja-JP" sz="1900" dirty="0">
              <a:latin typeface="Arial" pitchFamily="34" charset="0"/>
              <a:ea typeface="ＭＳ Ｐゴシック" pitchFamily="50" charset="-128"/>
              <a:cs typeface="ＭＳ Ｐゴシック" pitchFamily="50" charset="-128"/>
            </a:endParaRPr>
          </a:p>
        </p:txBody>
      </p:sp>
      <p:sp>
        <p:nvSpPr>
          <p:cNvPr id="58" name="角丸四角形 39"/>
          <p:cNvSpPr>
            <a:spLocks noChangeArrowheads="1"/>
          </p:cNvSpPr>
          <p:nvPr/>
        </p:nvSpPr>
        <p:spPr bwMode="auto">
          <a:xfrm>
            <a:off x="2861692" y="5954211"/>
            <a:ext cx="1980927"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ts val="600"/>
              </a:spcBef>
              <a:spcAft>
                <a:spcPct val="0"/>
              </a:spcAft>
            </a:pP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産業廃棄物の</a:t>
            </a:r>
            <a:r>
              <a:rPr lang="ja-JP" altLang="ja-JP" sz="1100" dirty="0" smtClean="0">
                <a:latin typeface="+mn-ea"/>
                <a:cs typeface="ＭＳ Ｐゴシック" pitchFamily="50" charset="-128"/>
              </a:rPr>
              <a:t>排出事業者</a:t>
            </a:r>
            <a:r>
              <a:rPr lang="ja-JP" altLang="en-US" sz="1100" dirty="0" smtClean="0">
                <a:latin typeface="+mn-ea"/>
                <a:cs typeface="ＭＳ Ｐゴシック" pitchFamily="50" charset="-128"/>
              </a:rPr>
              <a:t>に対し、適正なマニフェストの交付</a:t>
            </a:r>
            <a:r>
              <a:rPr lang="ja-JP" altLang="ja-JP" sz="1100" dirty="0" smtClean="0">
                <a:latin typeface="+mn-ea"/>
                <a:cs typeface="ＭＳ Ｐゴシック" pitchFamily="50" charset="-128"/>
              </a:rPr>
              <a:t>等</a:t>
            </a:r>
            <a:r>
              <a:rPr lang="ja-JP" altLang="ja-JP" sz="1100" dirty="0">
                <a:latin typeface="+mn-ea"/>
                <a:cs typeface="ＭＳ Ｐゴシック" pitchFamily="50" charset="-128"/>
              </a:rPr>
              <a:t>に係る指導を徹底</a:t>
            </a:r>
          </a:p>
          <a:p>
            <a:pPr marL="88900" indent="-88900" defTabSz="968441" eaLnBrk="0" fontAlgn="base" hangingPunct="0">
              <a:spcBef>
                <a:spcPts val="600"/>
              </a:spcBef>
              <a:spcAft>
                <a:spcPct val="0"/>
              </a:spcAft>
            </a:pPr>
            <a:r>
              <a:rPr lang="ja-JP" altLang="ja-JP" sz="1100" dirty="0">
                <a:latin typeface="+mn-ea"/>
                <a:cs typeface="ＭＳ Ｐゴシック" pitchFamily="50" charset="-128"/>
              </a:rPr>
              <a:t>・パトロール</a:t>
            </a:r>
            <a:r>
              <a:rPr lang="ja-JP" altLang="ja-JP" sz="1100" dirty="0" smtClean="0">
                <a:latin typeface="+mn-ea"/>
                <a:cs typeface="ＭＳ Ｐゴシック" pitchFamily="50" charset="-128"/>
              </a:rPr>
              <a:t>を</a:t>
            </a:r>
            <a:r>
              <a:rPr lang="en-US" altLang="ja-JP" sz="1100" dirty="0">
                <a:latin typeface="+mn-ea"/>
                <a:cs typeface="ＭＳ Ｐゴシック" pitchFamily="50" charset="-128"/>
              </a:rPr>
              <a:t/>
            </a:r>
            <a:br>
              <a:rPr lang="en-US" altLang="ja-JP" sz="1100" dirty="0">
                <a:latin typeface="+mn-ea"/>
                <a:cs typeface="ＭＳ Ｐゴシック" pitchFamily="50" charset="-128"/>
              </a:rPr>
            </a:br>
            <a:r>
              <a:rPr lang="ja-JP" altLang="ja-JP" sz="1100" dirty="0" smtClean="0">
                <a:latin typeface="+mn-ea"/>
                <a:cs typeface="ＭＳ Ｐゴシック" pitchFamily="50" charset="-128"/>
              </a:rPr>
              <a:t>実施し、不法</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投棄等</a:t>
            </a:r>
            <a:r>
              <a:rPr lang="ja-JP" altLang="en-US" sz="1100" dirty="0" smtClean="0">
                <a:latin typeface="+mn-ea"/>
                <a:cs typeface="ＭＳ Ｐゴシック" pitchFamily="50" charset="-128"/>
              </a:rPr>
              <a:t>を</a:t>
            </a:r>
            <a:r>
              <a:rPr lang="ja-JP" altLang="ja-JP" sz="1100" dirty="0" smtClean="0">
                <a:latin typeface="+mn-ea"/>
                <a:cs typeface="ＭＳ Ｐゴシック" pitchFamily="50" charset="-128"/>
              </a:rPr>
              <a:t>早期</a:t>
            </a:r>
            <a:endParaRPr lang="en-US" altLang="ja-JP" sz="1100" dirty="0" smtClean="0">
              <a:latin typeface="+mn-ea"/>
              <a:cs typeface="ＭＳ Ｐゴシック" pitchFamily="50" charset="-128"/>
            </a:endParaRPr>
          </a:p>
          <a:p>
            <a:pPr marL="88900" defTabSz="968441" eaLnBrk="0" fontAlgn="base" hangingPunct="0">
              <a:spcBef>
                <a:spcPct val="0"/>
              </a:spcBef>
              <a:spcAft>
                <a:spcPct val="0"/>
              </a:spcAft>
            </a:pPr>
            <a:r>
              <a:rPr lang="ja-JP" altLang="en-US" sz="1100" dirty="0" smtClean="0">
                <a:latin typeface="+mn-ea"/>
                <a:cs typeface="ＭＳ Ｐゴシック" pitchFamily="50" charset="-128"/>
              </a:rPr>
              <a:t>発見</a:t>
            </a:r>
            <a:r>
              <a:rPr lang="ja-JP" altLang="ja-JP" sz="1100" dirty="0">
                <a:latin typeface="+mn-ea"/>
                <a:cs typeface="ＭＳ Ｐゴシック" pitchFamily="50" charset="-128"/>
              </a:rPr>
              <a:t>、是正</a:t>
            </a:r>
          </a:p>
        </p:txBody>
      </p:sp>
      <p:sp>
        <p:nvSpPr>
          <p:cNvPr id="59" name="角丸四角形 40"/>
          <p:cNvSpPr>
            <a:spLocks noChangeArrowheads="1"/>
          </p:cNvSpPr>
          <p:nvPr/>
        </p:nvSpPr>
        <p:spPr bwMode="auto">
          <a:xfrm>
            <a:off x="2953827"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適正処理の徹底</a:t>
            </a:r>
            <a:endParaRPr lang="ja-JP" altLang="ja-JP" sz="1900" dirty="0">
              <a:latin typeface="Arial" pitchFamily="34" charset="0"/>
              <a:ea typeface="ＭＳ Ｐゴシック" pitchFamily="50" charset="-128"/>
              <a:cs typeface="ＭＳ Ｐゴシック" pitchFamily="50" charset="-128"/>
            </a:endParaRPr>
          </a:p>
        </p:txBody>
      </p:sp>
      <p:sp>
        <p:nvSpPr>
          <p:cNvPr id="60" name="角丸四角形 42"/>
          <p:cNvSpPr>
            <a:spLocks noChangeArrowheads="1"/>
          </p:cNvSpPr>
          <p:nvPr/>
        </p:nvSpPr>
        <p:spPr bwMode="auto">
          <a:xfrm>
            <a:off x="6616000"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最終処分場の確保</a:t>
            </a:r>
            <a:endParaRPr lang="ja-JP" altLang="ja-JP" sz="1900" dirty="0">
              <a:latin typeface="Arial" pitchFamily="34" charset="0"/>
              <a:ea typeface="ＭＳ Ｐゴシック" pitchFamily="50" charset="-128"/>
              <a:cs typeface="ＭＳ Ｐゴシック" pitchFamily="50" charset="-128"/>
            </a:endParaRPr>
          </a:p>
        </p:txBody>
      </p:sp>
      <p:sp>
        <p:nvSpPr>
          <p:cNvPr id="61" name="テキスト ボックス 64"/>
          <p:cNvSpPr txBox="1">
            <a:spLocks noChangeArrowheads="1"/>
          </p:cNvSpPr>
          <p:nvPr/>
        </p:nvSpPr>
        <p:spPr bwMode="auto">
          <a:xfrm>
            <a:off x="8414367" y="7697543"/>
            <a:ext cx="1610700" cy="89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災害時に退蔵ごみを排出しないよう、平時</a:t>
            </a:r>
            <a:r>
              <a:rPr lang="ja-JP" altLang="ja-JP" sz="1100" dirty="0" smtClean="0">
                <a:latin typeface="+mn-ea"/>
                <a:cs typeface="Times New Roman" pitchFamily="18" charset="0"/>
              </a:rPr>
              <a:t>から</a:t>
            </a:r>
            <a:r>
              <a:rPr lang="ja-JP" altLang="en-US" sz="1100" dirty="0" smtClean="0">
                <a:latin typeface="+mn-ea"/>
                <a:cs typeface="Times New Roman" pitchFamily="18" charset="0"/>
              </a:rPr>
              <a:t>留意する。</a:t>
            </a:r>
            <a:endParaRPr lang="ja-JP" altLang="ja-JP" sz="1100" dirty="0">
              <a:latin typeface="+mn-ea"/>
              <a:cs typeface="ＭＳ Ｐゴシック" pitchFamily="50" charset="-128"/>
            </a:endParaRPr>
          </a:p>
        </p:txBody>
      </p:sp>
      <p:sp>
        <p:nvSpPr>
          <p:cNvPr id="62" name="テキスト ボックス 65"/>
          <p:cNvSpPr txBox="1">
            <a:spLocks noChangeArrowheads="1"/>
          </p:cNvSpPr>
          <p:nvPr/>
        </p:nvSpPr>
        <p:spPr bwMode="auto">
          <a:xfrm>
            <a:off x="10069466" y="7697544"/>
            <a:ext cx="1599490" cy="89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災害廃棄物処理に関連する事業者は、平時から処理技術の集約、検証、継承を</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63" name="テキスト ボックス 66"/>
          <p:cNvSpPr txBox="1">
            <a:spLocks noChangeArrowheads="1"/>
          </p:cNvSpPr>
          <p:nvPr/>
        </p:nvSpPr>
        <p:spPr bwMode="auto">
          <a:xfrm>
            <a:off x="11761928" y="7650956"/>
            <a:ext cx="1653064" cy="16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en-US" sz="1100" spc="-70" dirty="0" smtClean="0">
                <a:latin typeface="+mn-ea"/>
                <a:cs typeface="Times New Roman" pitchFamily="18" charset="0"/>
              </a:rPr>
              <a:t>災害廃棄物処理計画を策定する。</a:t>
            </a:r>
            <a:endParaRPr lang="en-US" altLang="ja-JP" sz="1100" spc="-70" dirty="0" smtClean="0">
              <a:latin typeface="+mn-ea"/>
              <a:cs typeface="Times New Roman" pitchFamily="18" charset="0"/>
            </a:endParaRPr>
          </a:p>
          <a:p>
            <a:pPr marL="171450" indent="-171450" defTabSz="968441" fontAlgn="base">
              <a:spcBef>
                <a:spcPts val="600"/>
              </a:spcBef>
              <a:spcAft>
                <a:spcPct val="0"/>
              </a:spcAft>
              <a:buFont typeface="Wingdings" panose="05000000000000000000" pitchFamily="2" charset="2"/>
              <a:buChar char="Ø"/>
            </a:pPr>
            <a:r>
              <a:rPr lang="ja-JP" altLang="en-US" sz="1100" spc="-70" dirty="0" smtClean="0">
                <a:latin typeface="+mn-ea"/>
                <a:cs typeface="Times New Roman" pitchFamily="18" charset="0"/>
              </a:rPr>
              <a:t>災害</a:t>
            </a:r>
            <a:r>
              <a:rPr lang="ja-JP" altLang="en-US" sz="1100" spc="-70" dirty="0">
                <a:latin typeface="+mn-ea"/>
                <a:cs typeface="Times New Roman" pitchFamily="18" charset="0"/>
              </a:rPr>
              <a:t>対応視点から処理</a:t>
            </a:r>
            <a:r>
              <a:rPr lang="ja-JP" altLang="en-US" sz="1100" spc="-70" dirty="0" smtClean="0">
                <a:latin typeface="+mn-ea"/>
                <a:cs typeface="Times New Roman" pitchFamily="18" charset="0"/>
              </a:rPr>
              <a:t>施設を整備する。</a:t>
            </a:r>
            <a:endParaRPr lang="en-US" altLang="ja-JP" sz="1100" spc="-70" dirty="0" smtClean="0">
              <a:latin typeface="+mn-ea"/>
              <a:cs typeface="Times New Roman" pitchFamily="18" charset="0"/>
            </a:endParaRPr>
          </a:p>
          <a:p>
            <a:pPr marL="171450" indent="-171450" defTabSz="968441" fontAlgn="base">
              <a:spcBef>
                <a:spcPts val="600"/>
              </a:spcBef>
              <a:spcAft>
                <a:spcPct val="0"/>
              </a:spcAft>
              <a:buFont typeface="Wingdings" panose="05000000000000000000" pitchFamily="2" charset="2"/>
              <a:buChar char="Ø"/>
            </a:pPr>
            <a:r>
              <a:rPr lang="ja-JP" altLang="ja-JP" sz="1100" spc="-70" dirty="0" smtClean="0">
                <a:latin typeface="+mn-ea"/>
                <a:cs typeface="Times New Roman" pitchFamily="18" charset="0"/>
              </a:rPr>
              <a:t>関係</a:t>
            </a:r>
            <a:r>
              <a:rPr lang="ja-JP" altLang="ja-JP" sz="1100" spc="-70" dirty="0">
                <a:latin typeface="+mn-ea"/>
                <a:cs typeface="Times New Roman" pitchFamily="18" charset="0"/>
              </a:rPr>
              <a:t>機関・団体との連携体制の構築、訓練等により、処理体制を</a:t>
            </a:r>
            <a:r>
              <a:rPr lang="ja-JP" altLang="ja-JP" sz="1100" spc="-70" dirty="0" smtClean="0">
                <a:latin typeface="+mn-ea"/>
                <a:cs typeface="Times New Roman" pitchFamily="18" charset="0"/>
              </a:rPr>
              <a:t>構築</a:t>
            </a:r>
            <a:r>
              <a:rPr lang="ja-JP" altLang="en-US" sz="1100" spc="-70" dirty="0" smtClean="0">
                <a:latin typeface="+mn-ea"/>
                <a:cs typeface="Times New Roman" pitchFamily="18" charset="0"/>
              </a:rPr>
              <a:t>する。</a:t>
            </a:r>
            <a:endParaRPr lang="en-US" altLang="ja-JP" sz="1100" spc="-70" dirty="0" smtClean="0">
              <a:latin typeface="+mn-ea"/>
              <a:cs typeface="Times New Roman" pitchFamily="18" charset="0"/>
            </a:endParaRPr>
          </a:p>
        </p:txBody>
      </p:sp>
      <p:sp>
        <p:nvSpPr>
          <p:cNvPr id="64" name="角丸四角形 72"/>
          <p:cNvSpPr>
            <a:spLocks noChangeArrowheads="1"/>
          </p:cNvSpPr>
          <p:nvPr/>
        </p:nvSpPr>
        <p:spPr bwMode="auto">
          <a:xfrm>
            <a:off x="2943825" y="1746300"/>
            <a:ext cx="1673613" cy="181627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・先進的な取組み事例の情報共有等により、市町村による事業者の排出抑制の取組みを促進</a:t>
            </a:r>
          </a:p>
          <a:p>
            <a:pPr marL="88900" indent="-88900" defTabSz="968441" eaLnBrk="0" fontAlgn="base" hangingPunct="0">
              <a:spcBef>
                <a:spcPct val="0"/>
              </a:spcBef>
              <a:spcAft>
                <a:spcPct val="0"/>
              </a:spcAft>
            </a:pPr>
            <a:r>
              <a:rPr lang="ja-JP" altLang="ja-JP" sz="1100" dirty="0">
                <a:latin typeface="+mn-ea"/>
                <a:cs typeface="ＭＳ Ｐゴシック" pitchFamily="50" charset="-128"/>
              </a:rPr>
              <a:t>・焼却ごみに混入している資源化可能な紙ごみ等を削減</a:t>
            </a:r>
          </a:p>
        </p:txBody>
      </p:sp>
      <p:sp>
        <p:nvSpPr>
          <p:cNvPr id="65" name="角丸四角形 76"/>
          <p:cNvSpPr>
            <a:spLocks noChangeArrowheads="1"/>
          </p:cNvSpPr>
          <p:nvPr/>
        </p:nvSpPr>
        <p:spPr bwMode="auto">
          <a:xfrm>
            <a:off x="4719623" y="1685976"/>
            <a:ext cx="1757792" cy="180000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・使用済みと</a:t>
            </a:r>
            <a:r>
              <a:rPr lang="ja-JP" altLang="ja-JP" sz="1100" dirty="0" smtClean="0">
                <a:latin typeface="+mn-ea"/>
                <a:cs typeface="ＭＳ Ｐゴシック" pitchFamily="50" charset="-128"/>
              </a:rPr>
              <a:t>なった</a:t>
            </a:r>
            <a:r>
              <a:rPr lang="ja-JP" altLang="en-US" sz="1100" dirty="0" smtClean="0">
                <a:latin typeface="+mn-ea"/>
                <a:cs typeface="ＭＳ Ｐゴシック" pitchFamily="50" charset="-128"/>
              </a:rPr>
              <a:t>物</a:t>
            </a:r>
            <a:r>
              <a:rPr lang="ja-JP" altLang="ja-JP" sz="1100" dirty="0" smtClean="0">
                <a:latin typeface="+mn-ea"/>
                <a:cs typeface="ＭＳ Ｐゴシック" pitchFamily="50" charset="-128"/>
              </a:rPr>
              <a:t>であって</a:t>
            </a:r>
            <a:r>
              <a:rPr lang="ja-JP" altLang="ja-JP" sz="1100" dirty="0">
                <a:latin typeface="+mn-ea"/>
                <a:cs typeface="ＭＳ Ｐゴシック" pitchFamily="50" charset="-128"/>
              </a:rPr>
              <a:t>も再使用可能</a:t>
            </a:r>
            <a:r>
              <a:rPr lang="ja-JP" altLang="ja-JP" sz="1100" dirty="0" smtClean="0">
                <a:latin typeface="+mn-ea"/>
                <a:cs typeface="ＭＳ Ｐゴシック" pitchFamily="50" charset="-128"/>
              </a:rPr>
              <a:t>な</a:t>
            </a:r>
            <a:r>
              <a:rPr lang="ja-JP" altLang="en-US" sz="1100" dirty="0" smtClean="0">
                <a:latin typeface="+mn-ea"/>
                <a:cs typeface="ＭＳ Ｐゴシック" pitchFamily="50" charset="-128"/>
              </a:rPr>
              <a:t>物</a:t>
            </a:r>
            <a:r>
              <a:rPr lang="ja-JP" altLang="ja-JP" sz="1100" dirty="0" smtClean="0">
                <a:latin typeface="+mn-ea"/>
                <a:cs typeface="ＭＳ Ｐゴシック" pitchFamily="50" charset="-128"/>
              </a:rPr>
              <a:t>は交換会</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など</a:t>
            </a:r>
            <a:r>
              <a:rPr lang="ja-JP" altLang="ja-JP" sz="1100" dirty="0">
                <a:latin typeface="+mn-ea"/>
                <a:cs typeface="ＭＳ Ｐゴシック" pitchFamily="50" charset="-128"/>
              </a:rPr>
              <a:t>を</a:t>
            </a:r>
            <a:r>
              <a:rPr lang="ja-JP" altLang="ja-JP" sz="1100" dirty="0" smtClean="0">
                <a:latin typeface="+mn-ea"/>
                <a:cs typeface="ＭＳ Ｐゴシック" pitchFamily="50" charset="-128"/>
              </a:rPr>
              <a:t>通じ</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て</a:t>
            </a:r>
            <a:r>
              <a:rPr lang="ja-JP" altLang="ja-JP" sz="1100" dirty="0">
                <a:latin typeface="+mn-ea"/>
                <a:cs typeface="ＭＳ Ｐゴシック" pitchFamily="50" charset="-128"/>
              </a:rPr>
              <a:t>、</a:t>
            </a:r>
            <a:r>
              <a:rPr lang="ja-JP" altLang="ja-JP" sz="1100" dirty="0" smtClean="0">
                <a:latin typeface="+mn-ea"/>
                <a:cs typeface="ＭＳ Ｐゴシック" pitchFamily="50" charset="-128"/>
              </a:rPr>
              <a:t>繰り返</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し使用</a:t>
            </a:r>
            <a:endParaRPr lang="ja-JP" altLang="ja-JP" sz="1100" dirty="0">
              <a:latin typeface="+mn-ea"/>
              <a:cs typeface="ＭＳ Ｐゴシック" pitchFamily="50" charset="-128"/>
            </a:endParaRPr>
          </a:p>
        </p:txBody>
      </p:sp>
      <p:sp>
        <p:nvSpPr>
          <p:cNvPr id="66" name="角丸四角形 77"/>
          <p:cNvSpPr>
            <a:spLocks noChangeArrowheads="1"/>
          </p:cNvSpPr>
          <p:nvPr/>
        </p:nvSpPr>
        <p:spPr bwMode="auto">
          <a:xfrm>
            <a:off x="6581099" y="1666186"/>
            <a:ext cx="1743624"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・事業者の排出抑制の効果的な事例を情報提供し、広く事業者の取組みを促進</a:t>
            </a:r>
          </a:p>
          <a:p>
            <a:pPr defTabSz="968441" eaLnBrk="0" fontAlgn="base" hangingPunct="0">
              <a:spcBef>
                <a:spcPct val="0"/>
              </a:spcBef>
              <a:spcAft>
                <a:spcPct val="0"/>
              </a:spcAft>
            </a:pPr>
            <a:endParaRPr lang="ja-JP" altLang="ja-JP" sz="1100" dirty="0">
              <a:latin typeface="+mn-ea"/>
              <a:cs typeface="ＭＳ Ｐゴシック" pitchFamily="50" charset="-128"/>
            </a:endParaRPr>
          </a:p>
        </p:txBody>
      </p:sp>
      <p:sp>
        <p:nvSpPr>
          <p:cNvPr id="67" name="テキスト ボックス 83"/>
          <p:cNvSpPr txBox="1">
            <a:spLocks noChangeArrowheads="1"/>
          </p:cNvSpPr>
          <p:nvPr/>
        </p:nvSpPr>
        <p:spPr bwMode="auto">
          <a:xfrm>
            <a:off x="11761928" y="1654173"/>
            <a:ext cx="1615052"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交換掲示板の活用やイベントに</a:t>
            </a:r>
            <a:r>
              <a:rPr lang="ja-JP" altLang="ja-JP" sz="1100" dirty="0" smtClean="0">
                <a:latin typeface="+mn-ea"/>
                <a:cs typeface="Times New Roman" pitchFamily="18" charset="0"/>
              </a:rPr>
              <a:t>おける交換会</a:t>
            </a:r>
            <a:r>
              <a:rPr lang="ja-JP" altLang="ja-JP" sz="1100" dirty="0">
                <a:latin typeface="+mn-ea"/>
                <a:cs typeface="Times New Roman" pitchFamily="18" charset="0"/>
              </a:rPr>
              <a:t>などにより、リユースを</a:t>
            </a:r>
            <a:r>
              <a:rPr lang="ja-JP" altLang="ja-JP" sz="1100" dirty="0" smtClean="0">
                <a:latin typeface="+mn-ea"/>
                <a:cs typeface="Times New Roman" pitchFamily="18" charset="0"/>
              </a:rPr>
              <a:t>推進</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住民、事業者による環境に配慮した消費</a:t>
            </a:r>
            <a:r>
              <a:rPr lang="ja-JP" altLang="ja-JP" sz="1100" dirty="0" smtClean="0">
                <a:latin typeface="+mn-ea"/>
                <a:cs typeface="Times New Roman" pitchFamily="18" charset="0"/>
              </a:rPr>
              <a:t>行動</a:t>
            </a:r>
            <a:r>
              <a:rPr lang="ja-JP" altLang="en-US" sz="1100" dirty="0" smtClean="0">
                <a:latin typeface="+mn-ea"/>
                <a:cs typeface="Times New Roman" pitchFamily="18" charset="0"/>
              </a:rPr>
              <a:t>を</a:t>
            </a:r>
            <a:r>
              <a:rPr lang="ja-JP" altLang="ja-JP" sz="1100" dirty="0" smtClean="0">
                <a:latin typeface="+mn-ea"/>
                <a:cs typeface="Times New Roman" pitchFamily="18" charset="0"/>
              </a:rPr>
              <a:t>促進</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68" name="テキスト ボックス 84"/>
          <p:cNvSpPr txBox="1">
            <a:spLocks noChangeArrowheads="1"/>
          </p:cNvSpPr>
          <p:nvPr/>
        </p:nvSpPr>
        <p:spPr bwMode="auto">
          <a:xfrm>
            <a:off x="13405556" y="1654173"/>
            <a:ext cx="1684278" cy="203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庁内での</a:t>
            </a:r>
            <a:r>
              <a:rPr lang="ja-JP" altLang="ja-JP" sz="1100" dirty="0" smtClean="0">
                <a:latin typeface="+mn-ea"/>
                <a:cs typeface="Times New Roman" pitchFamily="18" charset="0"/>
              </a:rPr>
              <a:t>紙類</a:t>
            </a:r>
            <a:r>
              <a:rPr lang="ja-JP" altLang="ja-JP" sz="1100" dirty="0">
                <a:latin typeface="+mn-ea"/>
                <a:cs typeface="Times New Roman" pitchFamily="18" charset="0"/>
              </a:rPr>
              <a:t>の削減</a:t>
            </a:r>
            <a:r>
              <a:rPr lang="ja-JP" altLang="ja-JP" sz="1100" dirty="0" smtClean="0">
                <a:latin typeface="+mn-ea"/>
                <a:cs typeface="Times New Roman" pitchFamily="18" charset="0"/>
              </a:rPr>
              <a:t>や</a:t>
            </a:r>
            <a:r>
              <a:rPr lang="ja-JP" altLang="en-US" sz="1100" dirty="0" smtClean="0">
                <a:latin typeface="+mn-ea"/>
                <a:cs typeface="Times New Roman" pitchFamily="18" charset="0"/>
              </a:rPr>
              <a:t>、</a:t>
            </a:r>
            <a:r>
              <a:rPr lang="ja-JP" altLang="ja-JP" sz="1100" dirty="0" smtClean="0">
                <a:latin typeface="+mn-ea"/>
                <a:cs typeface="Times New Roman" pitchFamily="18" charset="0"/>
              </a:rPr>
              <a:t>机</a:t>
            </a:r>
            <a:r>
              <a:rPr lang="ja-JP" altLang="ja-JP" sz="1100" dirty="0">
                <a:latin typeface="+mn-ea"/>
                <a:cs typeface="Times New Roman" pitchFamily="18" charset="0"/>
              </a:rPr>
              <a:t>・椅子等の</a:t>
            </a:r>
            <a:r>
              <a:rPr lang="ja-JP" altLang="ja-JP" sz="1100" dirty="0" smtClean="0">
                <a:latin typeface="+mn-ea"/>
                <a:cs typeface="Times New Roman" pitchFamily="18" charset="0"/>
              </a:rPr>
              <a:t>物品</a:t>
            </a:r>
            <a:r>
              <a:rPr lang="ja-JP" altLang="en-US" sz="1100" dirty="0" smtClean="0">
                <a:latin typeface="+mn-ea"/>
                <a:cs typeface="Times New Roman" pitchFamily="18" charset="0"/>
              </a:rPr>
              <a:t>、</a:t>
            </a:r>
            <a:r>
              <a:rPr lang="ja-JP" altLang="ja-JP" sz="1100" dirty="0" smtClean="0">
                <a:latin typeface="+mn-ea"/>
                <a:cs typeface="Times New Roman" pitchFamily="18" charset="0"/>
              </a:rPr>
              <a:t>文房具</a:t>
            </a:r>
            <a:r>
              <a:rPr lang="ja-JP" altLang="en-US" sz="1100" dirty="0" smtClean="0">
                <a:latin typeface="+mn-ea"/>
                <a:cs typeface="Times New Roman" pitchFamily="18" charset="0"/>
              </a:rPr>
              <a:t>等</a:t>
            </a:r>
            <a:r>
              <a:rPr lang="ja-JP" altLang="ja-JP" sz="1100" dirty="0" smtClean="0">
                <a:latin typeface="+mn-ea"/>
                <a:cs typeface="Times New Roman" pitchFamily="18" charset="0"/>
              </a:rPr>
              <a:t>の</a:t>
            </a:r>
            <a:r>
              <a:rPr lang="ja-JP" altLang="ja-JP" sz="1100" dirty="0">
                <a:latin typeface="+mn-ea"/>
                <a:cs typeface="Times New Roman" pitchFamily="18" charset="0"/>
              </a:rPr>
              <a:t>消耗品のリユースに</a:t>
            </a:r>
            <a:r>
              <a:rPr lang="ja-JP" altLang="ja-JP" sz="1100" dirty="0" smtClean="0">
                <a:latin typeface="+mn-ea"/>
                <a:cs typeface="Times New Roman" pitchFamily="18" charset="0"/>
              </a:rPr>
              <a:t>取</a:t>
            </a:r>
            <a:r>
              <a:rPr lang="ja-JP" altLang="en-US" sz="1100" dirty="0" smtClean="0">
                <a:latin typeface="+mn-ea"/>
                <a:cs typeface="Times New Roman" pitchFamily="18" charset="0"/>
              </a:rPr>
              <a:t>り</a:t>
            </a:r>
            <a:r>
              <a:rPr lang="ja-JP" altLang="ja-JP" sz="1100" dirty="0" smtClean="0">
                <a:latin typeface="+mn-ea"/>
                <a:cs typeface="Times New Roman" pitchFamily="18" charset="0"/>
              </a:rPr>
              <a:t>組む</a:t>
            </a:r>
            <a:r>
              <a:rPr lang="ja-JP" altLang="en-US" sz="1100" dirty="0" smtClean="0">
                <a:latin typeface="+mn-ea"/>
                <a:cs typeface="Times New Roman" pitchFamily="18" charset="0"/>
              </a:rPr>
              <a:t>。</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食品の期限表示の理解を</a:t>
            </a:r>
            <a:r>
              <a:rPr lang="ja-JP" altLang="ja-JP" sz="1100" dirty="0" smtClean="0">
                <a:latin typeface="+mn-ea"/>
                <a:cs typeface="Times New Roman" pitchFamily="18" charset="0"/>
              </a:rPr>
              <a:t>促進</a:t>
            </a:r>
            <a:r>
              <a:rPr lang="ja-JP" altLang="en-US" sz="1100" dirty="0" smtClean="0">
                <a:latin typeface="+mn-ea"/>
                <a:cs typeface="Times New Roman" pitchFamily="18" charset="0"/>
              </a:rPr>
              <a:t>する。</a:t>
            </a:r>
            <a:endParaRPr lang="en-US" altLang="ja-JP" sz="1100" dirty="0" smtClean="0">
              <a:latin typeface="+mn-ea"/>
              <a:cs typeface="Times New Roman" pitchFamily="18" charset="0"/>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各主体の自主的な取組みを促進する。</a:t>
            </a:r>
            <a:endParaRPr lang="ja-JP" altLang="ja-JP" sz="1300" dirty="0">
              <a:latin typeface="+mn-ea"/>
              <a:cs typeface="ＭＳ Ｐゴシック" pitchFamily="50" charset="-128"/>
            </a:endParaRPr>
          </a:p>
        </p:txBody>
      </p:sp>
      <p:sp>
        <p:nvSpPr>
          <p:cNvPr id="69" name="テキスト ボックス 85"/>
          <p:cNvSpPr txBox="1">
            <a:spLocks noChangeArrowheads="1"/>
          </p:cNvSpPr>
          <p:nvPr/>
        </p:nvSpPr>
        <p:spPr bwMode="auto">
          <a:xfrm>
            <a:off x="8414367" y="3646514"/>
            <a:ext cx="1787966" cy="190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a:t>
            </a:r>
            <a:r>
              <a:rPr lang="ja-JP" altLang="ja-JP" sz="1100" dirty="0" smtClean="0">
                <a:latin typeface="+mn-ea"/>
                <a:cs typeface="Times New Roman" pitchFamily="18" charset="0"/>
              </a:rPr>
              <a:t>の</a:t>
            </a:r>
            <a:r>
              <a:rPr lang="ja-JP" altLang="en-US" sz="1100" dirty="0" smtClean="0">
                <a:latin typeface="+mn-ea"/>
                <a:cs typeface="Times New Roman" pitchFamily="18" charset="0"/>
              </a:rPr>
              <a:t>ごみ</a:t>
            </a:r>
            <a:r>
              <a:rPr lang="ja-JP" altLang="ja-JP" sz="1100" dirty="0" smtClean="0">
                <a:latin typeface="+mn-ea"/>
                <a:cs typeface="Times New Roman" pitchFamily="18" charset="0"/>
              </a:rPr>
              <a:t>分別</a:t>
            </a:r>
            <a:r>
              <a:rPr lang="ja-JP" altLang="en-US" sz="1100" dirty="0" smtClean="0">
                <a:latin typeface="+mn-ea"/>
                <a:cs typeface="Times New Roman" pitchFamily="18" charset="0"/>
              </a:rPr>
              <a:t>・</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排出ルールに沿った</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ごみの排出に取り組む。</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紙類等の集団回収</a:t>
            </a:r>
            <a:r>
              <a:rPr lang="ja-JP" altLang="ja-JP" sz="1100" dirty="0" smtClean="0">
                <a:latin typeface="+mn-ea"/>
                <a:cs typeface="Times New Roman" pitchFamily="18" charset="0"/>
              </a:rPr>
              <a:t>に</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積極的に取り組む。</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使用済家電、自動車は適正に</a:t>
            </a:r>
            <a:r>
              <a:rPr lang="ja-JP" altLang="ja-JP" sz="1100" dirty="0" smtClean="0">
                <a:latin typeface="+mn-ea"/>
                <a:cs typeface="Times New Roman" pitchFamily="18" charset="0"/>
              </a:rPr>
              <a:t>リサイクル</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購入時は、</a:t>
            </a:r>
            <a:r>
              <a:rPr lang="ja-JP" altLang="ja-JP" sz="1100" dirty="0" smtClean="0">
                <a:latin typeface="+mn-ea"/>
                <a:cs typeface="Times New Roman" pitchFamily="18" charset="0"/>
              </a:rPr>
              <a:t>リサイク</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ja-JP" sz="1100" dirty="0" smtClean="0">
                <a:latin typeface="+mn-ea"/>
                <a:cs typeface="Times New Roman" pitchFamily="18" charset="0"/>
              </a:rPr>
              <a:t>ル</a:t>
            </a:r>
            <a:r>
              <a:rPr lang="ja-JP" altLang="ja-JP" sz="1100" dirty="0">
                <a:latin typeface="+mn-ea"/>
                <a:cs typeface="Times New Roman" pitchFamily="18" charset="0"/>
              </a:rPr>
              <a:t>製品を</a:t>
            </a:r>
            <a:r>
              <a:rPr lang="ja-JP" altLang="ja-JP" sz="1100" dirty="0" smtClean="0">
                <a:latin typeface="+mn-ea"/>
                <a:cs typeface="Times New Roman" pitchFamily="18" charset="0"/>
              </a:rPr>
              <a:t>選択</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70" name="テキスト ボックス 86"/>
          <p:cNvSpPr txBox="1">
            <a:spLocks noChangeArrowheads="1"/>
          </p:cNvSpPr>
          <p:nvPr/>
        </p:nvSpPr>
        <p:spPr bwMode="auto">
          <a:xfrm>
            <a:off x="10069466" y="3646514"/>
            <a:ext cx="1704338" cy="204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原材料には可能な限り再生資源を</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工事現場での分別を徹底し、混合廃棄物の発生量を</a:t>
            </a:r>
            <a:r>
              <a:rPr lang="ja-JP" altLang="ja-JP" sz="1100" dirty="0" smtClean="0">
                <a:latin typeface="+mn-ea"/>
                <a:cs typeface="Times New Roman" pitchFamily="18" charset="0"/>
              </a:rPr>
              <a:t>削減</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より資源ロスを減らすため、排出段階での分別を</a:t>
            </a:r>
            <a:r>
              <a:rPr lang="ja-JP" altLang="ja-JP" sz="1100" dirty="0" smtClean="0">
                <a:latin typeface="+mn-ea"/>
                <a:cs typeface="Times New Roman" pitchFamily="18" charset="0"/>
              </a:rPr>
              <a:t>徹底</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p:txBody>
      </p:sp>
      <p:sp>
        <p:nvSpPr>
          <p:cNvPr id="71" name="テキスト ボックス 87"/>
          <p:cNvSpPr txBox="1">
            <a:spLocks noChangeArrowheads="1"/>
          </p:cNvSpPr>
          <p:nvPr/>
        </p:nvSpPr>
        <p:spPr bwMode="auto">
          <a:xfrm>
            <a:off x="11761928" y="3646514"/>
            <a:ext cx="1615053"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プラスチック製容器包装等の分別</a:t>
            </a:r>
            <a:r>
              <a:rPr lang="ja-JP" altLang="ja-JP" sz="1100" dirty="0" smtClean="0">
                <a:latin typeface="+mn-ea"/>
                <a:cs typeface="Times New Roman" pitchFamily="18" charset="0"/>
              </a:rPr>
              <a:t>収集</a:t>
            </a:r>
            <a:r>
              <a:rPr lang="ja-JP" altLang="en-US" sz="1100" dirty="0" smtClean="0">
                <a:latin typeface="+mn-ea"/>
                <a:cs typeface="Times New Roman" pitchFamily="18" charset="0"/>
              </a:rPr>
              <a:t>を</a:t>
            </a:r>
            <a:r>
              <a:rPr lang="ja-JP" altLang="ja-JP" sz="1100" dirty="0" smtClean="0">
                <a:latin typeface="+mn-ea"/>
                <a:cs typeface="Times New Roman" pitchFamily="18" charset="0"/>
              </a:rPr>
              <a:t>拡充</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72" name="テキスト ボックス 88"/>
          <p:cNvSpPr txBox="1">
            <a:spLocks noChangeArrowheads="1"/>
          </p:cNvSpPr>
          <p:nvPr/>
        </p:nvSpPr>
        <p:spPr bwMode="auto">
          <a:xfrm>
            <a:off x="13405556" y="3646514"/>
            <a:ext cx="1624982"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積極的に再生品を</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市町村によるリサイクルの取組みが適正かつ効率的に行われるよう情報</a:t>
            </a:r>
            <a:r>
              <a:rPr lang="ja-JP" altLang="ja-JP" sz="1100" dirty="0" smtClean="0">
                <a:latin typeface="+mn-ea"/>
                <a:cs typeface="Times New Roman" pitchFamily="18" charset="0"/>
              </a:rPr>
              <a:t>交換</a:t>
            </a:r>
            <a:r>
              <a:rPr lang="ja-JP" altLang="en-US" sz="1100" dirty="0" smtClean="0">
                <a:latin typeface="+mn-ea"/>
                <a:cs typeface="Times New Roman" pitchFamily="18" charset="0"/>
              </a:rPr>
              <a:t>する。</a:t>
            </a:r>
            <a:endParaRPr lang="en-US" altLang="ja-JP" sz="1100" dirty="0" smtClean="0">
              <a:latin typeface="+mn-ea"/>
              <a:cs typeface="Times New Roman" pitchFamily="18" charset="0"/>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各主体の自主的な取組みを促進する。</a:t>
            </a:r>
            <a:endParaRPr lang="ja-JP" altLang="ja-JP" sz="1100" dirty="0">
              <a:latin typeface="+mn-ea"/>
              <a:cs typeface="ＭＳ Ｐゴシック" pitchFamily="50" charset="-128"/>
            </a:endParaRPr>
          </a:p>
        </p:txBody>
      </p:sp>
      <p:sp>
        <p:nvSpPr>
          <p:cNvPr id="73" name="テキスト ボックス 89"/>
          <p:cNvSpPr txBox="1">
            <a:spLocks noChangeArrowheads="1"/>
          </p:cNvSpPr>
          <p:nvPr/>
        </p:nvSpPr>
        <p:spPr bwMode="auto">
          <a:xfrm>
            <a:off x="8414367" y="5764750"/>
            <a:ext cx="1566235"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市町村の</a:t>
            </a:r>
            <a:r>
              <a:rPr lang="ja-JP" altLang="ja-JP" sz="1100" dirty="0" smtClean="0">
                <a:latin typeface="+mn-ea"/>
                <a:cs typeface="Times New Roman" pitchFamily="18" charset="0"/>
              </a:rPr>
              <a:t>ごみ</a:t>
            </a:r>
            <a:r>
              <a:rPr lang="ja-JP" altLang="en-US" sz="1100" dirty="0" smtClean="0">
                <a:latin typeface="+mn-ea"/>
                <a:cs typeface="Times New Roman" pitchFamily="18" charset="0"/>
              </a:rPr>
              <a:t>分別</a:t>
            </a:r>
            <a:r>
              <a:rPr lang="ja-JP" altLang="ja-JP" sz="1100" dirty="0" smtClean="0">
                <a:latin typeface="+mn-ea"/>
                <a:cs typeface="Times New Roman" pitchFamily="18" charset="0"/>
              </a:rPr>
              <a:t>区分を</a:t>
            </a:r>
            <a:r>
              <a:rPr lang="ja-JP" altLang="en-US" sz="1100" dirty="0">
                <a:latin typeface="+mn-ea"/>
                <a:cs typeface="Times New Roman" pitchFamily="18" charset="0"/>
              </a:rPr>
              <a:t>再</a:t>
            </a:r>
            <a:r>
              <a:rPr lang="ja-JP" altLang="ja-JP" sz="1100" dirty="0" smtClean="0">
                <a:latin typeface="+mn-ea"/>
                <a:cs typeface="Times New Roman" pitchFamily="18" charset="0"/>
              </a:rPr>
              <a:t>確認</a:t>
            </a:r>
            <a:r>
              <a:rPr lang="ja-JP" altLang="en-US" sz="1100" dirty="0" smtClean="0">
                <a:latin typeface="+mn-ea"/>
                <a:cs typeface="Times New Roman" pitchFamily="18" charset="0"/>
              </a:rPr>
              <a:t>するとともに、ルールに沿ったごみの排出を実践する。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自らの敷地内に不法投棄されないよう</a:t>
            </a:r>
            <a:r>
              <a:rPr lang="ja-JP" altLang="ja-JP" sz="1100" dirty="0" smtClean="0">
                <a:latin typeface="+mn-ea"/>
                <a:cs typeface="Times New Roman" pitchFamily="18" charset="0"/>
              </a:rPr>
              <a:t>管理</a:t>
            </a:r>
            <a:r>
              <a:rPr lang="ja-JP" altLang="en-US" sz="1100" dirty="0" smtClean="0">
                <a:latin typeface="+mn-ea"/>
                <a:cs typeface="Times New Roman" pitchFamily="18" charset="0"/>
              </a:rPr>
              <a:t>する。</a:t>
            </a:r>
            <a:endParaRPr lang="en-US" altLang="ja-JP" sz="1100" dirty="0">
              <a:latin typeface="+mn-ea"/>
              <a:cs typeface="Times New Roman" pitchFamily="18" charset="0"/>
            </a:endParaRPr>
          </a:p>
        </p:txBody>
      </p:sp>
      <p:sp>
        <p:nvSpPr>
          <p:cNvPr id="74" name="テキスト ボックス 90"/>
          <p:cNvSpPr txBox="1">
            <a:spLocks noChangeArrowheads="1"/>
          </p:cNvSpPr>
          <p:nvPr/>
        </p:nvSpPr>
        <p:spPr bwMode="auto">
          <a:xfrm>
            <a:off x="10069466" y="5764750"/>
            <a:ext cx="1677734"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産業廃棄物を委託処理するときは</a:t>
            </a:r>
            <a:r>
              <a:rPr lang="ja-JP" altLang="ja-JP" sz="1100" dirty="0" smtClean="0">
                <a:latin typeface="+mn-ea"/>
                <a:cs typeface="Times New Roman" pitchFamily="18" charset="0"/>
              </a:rPr>
              <a:t>、契約</a:t>
            </a:r>
            <a:r>
              <a:rPr lang="ja-JP" altLang="en-US" sz="1100" dirty="0" smtClean="0">
                <a:latin typeface="+mn-ea"/>
                <a:cs typeface="Times New Roman" pitchFamily="18" charset="0"/>
              </a:rPr>
              <a:t>を書面で</a:t>
            </a:r>
            <a:r>
              <a:rPr lang="ja-JP" altLang="ja-JP" sz="1100" dirty="0" smtClean="0">
                <a:latin typeface="+mn-ea"/>
                <a:cs typeface="Times New Roman" pitchFamily="18" charset="0"/>
              </a:rPr>
              <a:t>締結</a:t>
            </a:r>
            <a:r>
              <a:rPr lang="ja-JP" altLang="ja-JP" sz="1100" dirty="0">
                <a:latin typeface="+mn-ea"/>
                <a:cs typeface="Times New Roman" pitchFamily="18" charset="0"/>
              </a:rPr>
              <a:t>しマニフェストを</a:t>
            </a:r>
            <a:r>
              <a:rPr lang="ja-JP" altLang="ja-JP" sz="1100" dirty="0" smtClean="0">
                <a:latin typeface="+mn-ea"/>
                <a:cs typeface="Times New Roman" pitchFamily="18" charset="0"/>
              </a:rPr>
              <a:t>交付</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有害物質を含む廃棄物は、他の廃棄物と混ぜずに適正に</a:t>
            </a:r>
            <a:r>
              <a:rPr lang="ja-JP" altLang="ja-JP" sz="1100" dirty="0" smtClean="0">
                <a:latin typeface="+mn-ea"/>
                <a:cs typeface="Times New Roman" pitchFamily="18" charset="0"/>
              </a:rPr>
              <a:t>処分</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75" name="テキスト ボックス 91"/>
          <p:cNvSpPr txBox="1">
            <a:spLocks noChangeArrowheads="1"/>
          </p:cNvSpPr>
          <p:nvPr/>
        </p:nvSpPr>
        <p:spPr bwMode="auto">
          <a:xfrm>
            <a:off x="11761928" y="5764750"/>
            <a:ext cx="1615053"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一般廃棄物の適正な中間処理及び最終</a:t>
            </a:r>
            <a:r>
              <a:rPr lang="ja-JP" altLang="ja-JP" sz="1100" dirty="0" smtClean="0">
                <a:latin typeface="+mn-ea"/>
                <a:cs typeface="Times New Roman" pitchFamily="18" charset="0"/>
              </a:rPr>
              <a:t>処分</a:t>
            </a:r>
            <a:r>
              <a:rPr lang="ja-JP" altLang="en-US" sz="1100" dirty="0" smtClean="0">
                <a:latin typeface="+mn-ea"/>
                <a:cs typeface="Times New Roman" pitchFamily="18" charset="0"/>
              </a:rPr>
              <a:t>を行う。</a:t>
            </a:r>
            <a:endParaRPr lang="ja-JP" altLang="ja-JP" sz="1100" dirty="0">
              <a:latin typeface="+mn-ea"/>
              <a:cs typeface="ＭＳ Ｐゴシック" pitchFamily="50" charset="-128"/>
            </a:endParaRPr>
          </a:p>
        </p:txBody>
      </p:sp>
      <p:sp>
        <p:nvSpPr>
          <p:cNvPr id="76" name="テキスト ボックス 92"/>
          <p:cNvSpPr txBox="1">
            <a:spLocks noChangeArrowheads="1"/>
          </p:cNvSpPr>
          <p:nvPr/>
        </p:nvSpPr>
        <p:spPr bwMode="auto">
          <a:xfrm>
            <a:off x="13405556" y="5764750"/>
            <a:ext cx="1659907"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処理施設への立入検査を継続して</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事業者に対して適正処理に関する情報提供、指導を</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市町村のごみ処理広域化</a:t>
            </a:r>
            <a:r>
              <a:rPr lang="ja-JP" altLang="ja-JP" sz="1100" dirty="0" smtClean="0">
                <a:latin typeface="+mn-ea"/>
                <a:cs typeface="Times New Roman" pitchFamily="18" charset="0"/>
              </a:rPr>
              <a:t>の調整</a:t>
            </a:r>
            <a:r>
              <a:rPr lang="ja-JP" altLang="en-US" sz="1100" dirty="0" smtClean="0">
                <a:latin typeface="+mn-ea"/>
                <a:cs typeface="Times New Roman" pitchFamily="18" charset="0"/>
              </a:rPr>
              <a:t>をする。</a:t>
            </a:r>
            <a:endParaRPr lang="ja-JP" altLang="ja-JP" sz="1100" dirty="0">
              <a:latin typeface="+mn-ea"/>
              <a:cs typeface="ＭＳ Ｐゴシック" pitchFamily="50" charset="-128"/>
            </a:endParaRPr>
          </a:p>
        </p:txBody>
      </p:sp>
      <p:sp>
        <p:nvSpPr>
          <p:cNvPr id="77" name="テキスト ボックス 93"/>
          <p:cNvSpPr txBox="1">
            <a:spLocks noChangeArrowheads="1"/>
          </p:cNvSpPr>
          <p:nvPr/>
        </p:nvSpPr>
        <p:spPr bwMode="auto">
          <a:xfrm>
            <a:off x="13405557" y="7697543"/>
            <a:ext cx="1599532" cy="101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広域的な対応のための円滑な連携といった観点から関係機関・団体との連携体制を</a:t>
            </a:r>
            <a:r>
              <a:rPr lang="ja-JP" altLang="ja-JP" sz="1100" dirty="0" smtClean="0">
                <a:latin typeface="+mn-ea"/>
                <a:cs typeface="Times New Roman" pitchFamily="18" charset="0"/>
              </a:rPr>
              <a:t>構築</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p:txBody>
      </p:sp>
      <p:pic>
        <p:nvPicPr>
          <p:cNvPr id="31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337" y="6747957"/>
            <a:ext cx="625105" cy="483433"/>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050" y="4529660"/>
            <a:ext cx="626771" cy="817070"/>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1"/>
          <p:cNvSpPr txBox="1">
            <a:spLocks noChangeArrowheads="1"/>
          </p:cNvSpPr>
          <p:nvPr/>
        </p:nvSpPr>
        <p:spPr bwMode="auto">
          <a:xfrm>
            <a:off x="1728614" y="5315074"/>
            <a:ext cx="160622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ペットボトルの選別施設</a:t>
            </a:r>
            <a:endParaRPr lang="ja-JP" altLang="ja-JP" sz="1900" dirty="0">
              <a:latin typeface="Arial" pitchFamily="34" charset="0"/>
              <a:ea typeface="ＭＳ Ｐゴシック" pitchFamily="50" charset="-128"/>
              <a:cs typeface="ＭＳ Ｐゴシック" pitchFamily="50" charset="-128"/>
            </a:endParaRPr>
          </a:p>
        </p:txBody>
      </p:sp>
      <p:sp>
        <p:nvSpPr>
          <p:cNvPr id="79" name="AutoShape 33"/>
          <p:cNvSpPr>
            <a:spLocks noChangeArrowheads="1"/>
          </p:cNvSpPr>
          <p:nvPr/>
        </p:nvSpPr>
        <p:spPr bwMode="auto">
          <a:xfrm>
            <a:off x="3533006" y="4728001"/>
            <a:ext cx="1806081" cy="80898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vert="horz" wrap="square" lIns="96844" tIns="0" rIns="96844" bIns="0" numCol="1" anchor="b" anchorCtr="0" compatLnSpc="1">
            <a:prstTxWarp prst="textNoShape">
              <a:avLst/>
            </a:prstTxWarp>
          </a:bodyPr>
          <a:lstStyle/>
          <a:p>
            <a:pPr defTabSz="968441" fontAlgn="base">
              <a:spcBef>
                <a:spcPct val="0"/>
              </a:spcBef>
              <a:spcAft>
                <a:spcPct val="0"/>
              </a:spcAft>
            </a:pPr>
            <a:r>
              <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建設</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混合廃棄物</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工事</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現場から排出</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される</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時点</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で複数の</a:t>
            </a:r>
            <a:r>
              <a:rPr lang="ja-JP" altLang="en-US"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種類</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a:t>
            </a:r>
            <a:r>
              <a:rPr lang="ja-JP" altLang="en-US"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産業</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廃棄物</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が混じった状態</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廃棄物</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のこと</a:t>
            </a:r>
            <a:endParaRPr lang="ja-JP" altLang="ja-JP" sz="1900" dirty="0">
              <a:latin typeface="ＭＳ Ｐゴシック" panose="020B0600070205080204" pitchFamily="50" charset="-128"/>
              <a:ea typeface="ＭＳ Ｐゴシック" panose="020B0600070205080204" pitchFamily="50" charset="-128"/>
              <a:cs typeface="ＭＳ Ｐゴシック" pitchFamily="50" charset="-128"/>
            </a:endParaRPr>
          </a:p>
        </p:txBody>
      </p:sp>
      <p:pic>
        <p:nvPicPr>
          <p:cNvPr id="3104" name="図 9" descr="DSCN04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7838" y="2645837"/>
            <a:ext cx="828000" cy="631167"/>
          </a:xfrm>
          <a:prstGeom prst="rect">
            <a:avLst/>
          </a:prstGeom>
          <a:noFill/>
          <a:extLst>
            <a:ext uri="{909E8E84-426E-40DD-AFC4-6F175D3DCCD1}">
              <a14:hiddenFill xmlns:a14="http://schemas.microsoft.com/office/drawing/2010/main">
                <a:solidFill>
                  <a:srgbClr val="FFFFFF"/>
                </a:solidFill>
              </a14:hiddenFill>
            </a:ext>
          </a:extLst>
        </p:spPr>
      </p:pic>
      <p:sp>
        <p:nvSpPr>
          <p:cNvPr id="86" name="角丸四角形 85"/>
          <p:cNvSpPr/>
          <p:nvPr/>
        </p:nvSpPr>
        <p:spPr>
          <a:xfrm>
            <a:off x="27041" y="5777762"/>
            <a:ext cx="909485" cy="1602977"/>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87" name="角丸四角形 86"/>
          <p:cNvSpPr/>
          <p:nvPr/>
        </p:nvSpPr>
        <p:spPr>
          <a:xfrm>
            <a:off x="27041" y="7673605"/>
            <a:ext cx="909485" cy="1506935"/>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83" name="角丸四角形 61"/>
          <p:cNvSpPr>
            <a:spLocks noChangeArrowheads="1"/>
          </p:cNvSpPr>
          <p:nvPr/>
        </p:nvSpPr>
        <p:spPr bwMode="auto">
          <a:xfrm>
            <a:off x="8632254" y="9633506"/>
            <a:ext cx="6405257" cy="1004724"/>
          </a:xfrm>
          <a:prstGeom prst="roundRect">
            <a:avLst>
              <a:gd name="adj" fmla="val 15843"/>
            </a:avLst>
          </a:prstGeom>
          <a:solidFill>
            <a:srgbClr val="FFFFFF"/>
          </a:solidFill>
          <a:ln w="9525">
            <a:solidFill>
              <a:srgbClr val="F79646"/>
            </a:solidFill>
            <a:round/>
            <a:headEnd/>
            <a:tailEnd/>
          </a:ln>
        </p:spPr>
        <p:txBody>
          <a:bodyPr vert="horz" wrap="square" lIns="152510" tIns="76255" rIns="96844" bIns="0" numCol="1" anchor="b" anchorCtr="0" compatLnSpc="1">
            <a:prstTxWarp prst="textNoShape">
              <a:avLst/>
            </a:prstTxWarp>
          </a:bodyPr>
          <a:lstStyle/>
          <a:p>
            <a:pPr defTabSz="968441" fontAlgn="base">
              <a:spcBef>
                <a:spcPct val="0"/>
              </a:spcBef>
              <a:spcAft>
                <a:spcPct val="0"/>
              </a:spcAft>
            </a:pPr>
            <a:r>
              <a:rPr lang="ja-JP" altLang="ja-JP" sz="1100" dirty="0">
                <a:latin typeface="+mn-ea"/>
                <a:cs typeface="ＭＳ Ｐゴシック" pitchFamily="50" charset="-128"/>
              </a:rPr>
              <a:t>・計画の着実な推進を図るために、施策の実施状況等について毎年把握し公表するなど、計画の進行管理を行い、各主体の取組みを促進します。</a:t>
            </a:r>
          </a:p>
          <a:p>
            <a:pPr defTabSz="968441" eaLnBrk="0" fontAlgn="base" hangingPunct="0">
              <a:spcBef>
                <a:spcPts val="600"/>
              </a:spcBef>
              <a:spcAft>
                <a:spcPct val="0"/>
              </a:spcAft>
            </a:pPr>
            <a:r>
              <a:rPr lang="ja-JP" altLang="ja-JP" sz="1100" dirty="0">
                <a:latin typeface="+mn-ea"/>
                <a:cs typeface="ＭＳ Ｐゴシック" pitchFamily="50" charset="-128"/>
              </a:rPr>
              <a:t>・一般廃棄物については、目標値とともに、各主体の取組みの成果</a:t>
            </a:r>
            <a:r>
              <a:rPr lang="ja-JP" altLang="ja-JP" sz="1100" dirty="0" smtClean="0">
                <a:latin typeface="+mn-ea"/>
                <a:cs typeface="ＭＳ Ｐゴシック" pitchFamily="50" charset="-128"/>
              </a:rPr>
              <a:t>を実感</a:t>
            </a:r>
            <a:r>
              <a:rPr lang="ja-JP" altLang="ja-JP" sz="1100" dirty="0">
                <a:latin typeface="+mn-ea"/>
                <a:cs typeface="ＭＳ Ｐゴシック" pitchFamily="50" charset="-128"/>
              </a:rPr>
              <a:t>できるように設定した指標により</a:t>
            </a: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市町村ごとに</a:t>
            </a:r>
            <a:r>
              <a:rPr lang="ja-JP" altLang="ja-JP" sz="1100" dirty="0" smtClean="0">
                <a:latin typeface="+mn-ea"/>
                <a:cs typeface="ＭＳ Ｐゴシック" pitchFamily="50" charset="-128"/>
              </a:rPr>
              <a:t>取組み</a:t>
            </a:r>
            <a:r>
              <a:rPr lang="ja-JP" altLang="ja-JP" sz="1100" dirty="0">
                <a:latin typeface="+mn-ea"/>
                <a:cs typeface="ＭＳ Ｐゴシック" pitchFamily="50" charset="-128"/>
              </a:rPr>
              <a:t>状況の推移を確認し</a:t>
            </a:r>
            <a:r>
              <a:rPr lang="ja-JP" altLang="ja-JP" sz="1100" dirty="0" smtClean="0">
                <a:latin typeface="+mn-ea"/>
                <a:cs typeface="ＭＳ Ｐゴシック" pitchFamily="50" charset="-128"/>
              </a:rPr>
              <a:t>、公表</a:t>
            </a:r>
            <a:r>
              <a:rPr lang="ja-JP" altLang="ja-JP" sz="1100" dirty="0">
                <a:latin typeface="+mn-ea"/>
                <a:cs typeface="ＭＳ Ｐゴシック" pitchFamily="50" charset="-128"/>
              </a:rPr>
              <a:t>します。</a:t>
            </a:r>
            <a:endParaRPr lang="ja-JP" altLang="ja-JP" sz="1500" dirty="0">
              <a:latin typeface="+mn-ea"/>
              <a:cs typeface="ＭＳ Ｐゴシック" pitchFamily="50" charset="-128"/>
            </a:endParaRPr>
          </a:p>
        </p:txBody>
      </p:sp>
      <p:sp>
        <p:nvSpPr>
          <p:cNvPr id="95" name="正方形/長方形 94"/>
          <p:cNvSpPr/>
          <p:nvPr/>
        </p:nvSpPr>
        <p:spPr>
          <a:xfrm>
            <a:off x="481007" y="3640106"/>
            <a:ext cx="14543132" cy="1942515"/>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pic>
        <p:nvPicPr>
          <p:cNvPr id="3087" name="図 68" descr="紙リサイクルマー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165" y="3112101"/>
            <a:ext cx="324000" cy="330859"/>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14"/>
          <p:cNvSpPr txBox="1">
            <a:spLocks noChangeArrowheads="1"/>
          </p:cNvSpPr>
          <p:nvPr/>
        </p:nvSpPr>
        <p:spPr bwMode="auto">
          <a:xfrm>
            <a:off x="7060554" y="3234300"/>
            <a:ext cx="134974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効果的な事例を提供</a:t>
            </a:r>
            <a:endParaRPr lang="ja-JP" altLang="ja-JP" sz="1900" dirty="0">
              <a:latin typeface="Arial" pitchFamily="34" charset="0"/>
              <a:ea typeface="ＭＳ Ｐゴシック" pitchFamily="50" charset="-128"/>
              <a:cs typeface="ＭＳ Ｐゴシック" pitchFamily="50" charset="-128"/>
            </a:endParaRPr>
          </a:p>
        </p:txBody>
      </p:sp>
      <p:sp>
        <p:nvSpPr>
          <p:cNvPr id="91" name="Text Box 13"/>
          <p:cNvSpPr txBox="1">
            <a:spLocks noChangeArrowheads="1"/>
          </p:cNvSpPr>
          <p:nvPr/>
        </p:nvSpPr>
        <p:spPr bwMode="auto">
          <a:xfrm>
            <a:off x="1984329" y="7148111"/>
            <a:ext cx="965021"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ごみ焼却施設</a:t>
            </a:r>
            <a:endParaRPr lang="ja-JP" altLang="ja-JP" sz="1900" dirty="0">
              <a:latin typeface="Arial" pitchFamily="34" charset="0"/>
              <a:ea typeface="ＭＳ Ｐゴシック" pitchFamily="50" charset="-128"/>
              <a:cs typeface="ＭＳ Ｐゴシック" pitchFamily="50" charset="-128"/>
            </a:endParaRPr>
          </a:p>
        </p:txBody>
      </p:sp>
      <p:sp>
        <p:nvSpPr>
          <p:cNvPr id="92" name="Text Box 12"/>
          <p:cNvSpPr txBox="1">
            <a:spLocks noChangeArrowheads="1"/>
          </p:cNvSpPr>
          <p:nvPr/>
        </p:nvSpPr>
        <p:spPr bwMode="auto">
          <a:xfrm>
            <a:off x="5707762" y="7230785"/>
            <a:ext cx="965021"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a:solidFill>
                  <a:srgbClr val="000000"/>
                </a:solidFill>
                <a:latin typeface="ＭＳ ゴシック" pitchFamily="49" charset="-128"/>
                <a:ea typeface="ＭＳ ゴシック" pitchFamily="49" charset="-128"/>
                <a:cs typeface="Times New Roman" pitchFamily="18" charset="0"/>
              </a:rPr>
              <a:t>石綿含有建材</a:t>
            </a:r>
            <a:endParaRPr lang="ja-JP" altLang="ja-JP" sz="1900">
              <a:latin typeface="Arial" pitchFamily="34" charset="0"/>
              <a:ea typeface="ＭＳ Ｐゴシック" pitchFamily="50" charset="-128"/>
              <a:cs typeface="ＭＳ Ｐゴシック" pitchFamily="50" charset="-128"/>
            </a:endParaRPr>
          </a:p>
        </p:txBody>
      </p:sp>
      <p:sp>
        <p:nvSpPr>
          <p:cNvPr id="93" name="Text Box 11"/>
          <p:cNvSpPr txBox="1">
            <a:spLocks noChangeArrowheads="1"/>
          </p:cNvSpPr>
          <p:nvPr/>
        </p:nvSpPr>
        <p:spPr bwMode="auto">
          <a:xfrm>
            <a:off x="3838196" y="7173635"/>
            <a:ext cx="836781" cy="40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不適正</a:t>
            </a:r>
            <a:r>
              <a:rPr lang="ja-JP" altLang="ja-JP" sz="1000" dirty="0" smtClean="0">
                <a:solidFill>
                  <a:srgbClr val="000000"/>
                </a:solidFill>
                <a:latin typeface="ＭＳ ゴシック" pitchFamily="49" charset="-128"/>
                <a:ea typeface="ＭＳ ゴシック" pitchFamily="49" charset="-128"/>
                <a:cs typeface="Times New Roman" pitchFamily="18" charset="0"/>
              </a:rPr>
              <a:t>処理</a:t>
            </a:r>
            <a:endParaRPr lang="en-US" altLang="ja-JP" sz="1000" dirty="0" smtClean="0">
              <a:solidFill>
                <a:srgbClr val="000000"/>
              </a:solidFill>
              <a:latin typeface="ＭＳ ゴシック" pitchFamily="49" charset="-128"/>
              <a:ea typeface="ＭＳ ゴシック" pitchFamily="49" charset="-128"/>
              <a:cs typeface="Times New Roman" pitchFamily="18" charset="0"/>
            </a:endParaRPr>
          </a:p>
          <a:p>
            <a:pPr algn="ctr" defTabSz="968441" fontAlgn="base">
              <a:spcBef>
                <a:spcPct val="0"/>
              </a:spcBef>
              <a:spcAft>
                <a:spcPct val="0"/>
              </a:spcAft>
            </a:pPr>
            <a:r>
              <a:rPr lang="en-US" altLang="ja-JP" sz="1000" dirty="0" smtClean="0">
                <a:solidFill>
                  <a:srgbClr val="000000"/>
                </a:solidFill>
                <a:latin typeface="ＭＳ ゴシック" pitchFamily="49" charset="-128"/>
                <a:ea typeface="ＭＳ ゴシック" pitchFamily="49" charset="-128"/>
                <a:cs typeface="Times New Roman" pitchFamily="18" charset="0"/>
              </a:rPr>
              <a:t>(</a:t>
            </a:r>
            <a:r>
              <a:rPr lang="ja-JP" altLang="en-US" sz="1000" dirty="0">
                <a:solidFill>
                  <a:srgbClr val="000000"/>
                </a:solidFill>
                <a:latin typeface="ＭＳ ゴシック" pitchFamily="49" charset="-128"/>
                <a:ea typeface="ＭＳ ゴシック" pitchFamily="49" charset="-128"/>
                <a:cs typeface="Times New Roman" pitchFamily="18" charset="0"/>
              </a:rPr>
              <a:t>野焼き</a:t>
            </a:r>
            <a:r>
              <a:rPr lang="en-US" altLang="ja-JP" sz="1000" dirty="0">
                <a:solidFill>
                  <a:srgbClr val="000000"/>
                </a:solidFill>
                <a:latin typeface="ＭＳ ゴシック" pitchFamily="49" charset="-128"/>
                <a:ea typeface="ＭＳ ゴシック" pitchFamily="49" charset="-128"/>
                <a:cs typeface="Times New Roman" pitchFamily="18" charset="0"/>
              </a:rPr>
              <a:t>)</a:t>
            </a:r>
            <a:endParaRPr lang="ja-JP" altLang="ja-JP" sz="1900" dirty="0">
              <a:latin typeface="Arial" pitchFamily="34" charset="0"/>
              <a:ea typeface="ＭＳ Ｐゴシック" pitchFamily="50" charset="-128"/>
              <a:cs typeface="ＭＳ Ｐゴシック" pitchFamily="50" charset="-128"/>
            </a:endParaRPr>
          </a:p>
        </p:txBody>
      </p:sp>
      <p:sp>
        <p:nvSpPr>
          <p:cNvPr id="3072" name="Text Box 9"/>
          <p:cNvSpPr txBox="1">
            <a:spLocks noChangeArrowheads="1"/>
          </p:cNvSpPr>
          <p:nvPr/>
        </p:nvSpPr>
        <p:spPr bwMode="auto">
          <a:xfrm>
            <a:off x="7138739" y="7197482"/>
            <a:ext cx="134974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フェニックス処分場</a:t>
            </a:r>
            <a:endParaRPr lang="ja-JP" altLang="ja-JP" sz="1900" dirty="0">
              <a:latin typeface="Arial" pitchFamily="34" charset="0"/>
              <a:ea typeface="ＭＳ Ｐゴシック" pitchFamily="50" charset="-128"/>
              <a:cs typeface="ＭＳ Ｐゴシック" pitchFamily="50" charset="-128"/>
            </a:endParaRPr>
          </a:p>
        </p:txBody>
      </p:sp>
      <p:sp>
        <p:nvSpPr>
          <p:cNvPr id="3073" name="角丸四角形 52"/>
          <p:cNvSpPr>
            <a:spLocks noChangeArrowheads="1"/>
          </p:cNvSpPr>
          <p:nvPr/>
        </p:nvSpPr>
        <p:spPr bwMode="auto">
          <a:xfrm>
            <a:off x="6578312" y="5909919"/>
            <a:ext cx="1673613"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・既存の処分場をできる限り長く使うとともに、今後とも継続的・安定的な処理</a:t>
            </a:r>
            <a:r>
              <a:rPr lang="ja-JP" altLang="ja-JP" sz="1100" dirty="0" smtClean="0">
                <a:latin typeface="+mn-ea"/>
                <a:cs typeface="ＭＳ Ｐゴシック" pitchFamily="50" charset="-128"/>
              </a:rPr>
              <a:t>を</a:t>
            </a:r>
            <a:r>
              <a:rPr lang="en-US" altLang="ja-JP" sz="1100" dirty="0">
                <a:latin typeface="+mn-ea"/>
                <a:cs typeface="ＭＳ Ｐゴシック" pitchFamily="50" charset="-128"/>
              </a:rPr>
              <a:t/>
            </a:r>
            <a:br>
              <a:rPr lang="en-US" altLang="ja-JP" sz="1100" dirty="0">
                <a:latin typeface="+mn-ea"/>
                <a:cs typeface="ＭＳ Ｐゴシック" pitchFamily="50" charset="-128"/>
              </a:rPr>
            </a:br>
            <a:r>
              <a:rPr lang="ja-JP" altLang="ja-JP" sz="1100" dirty="0" smtClean="0">
                <a:latin typeface="+mn-ea"/>
                <a:cs typeface="ＭＳ Ｐゴシック" pitchFamily="50" charset="-128"/>
              </a:rPr>
              <a:t>行うため</a:t>
            </a:r>
            <a:r>
              <a:rPr lang="ja-JP" altLang="en-US" sz="1100" dirty="0" smtClean="0">
                <a:latin typeface="+mn-ea"/>
                <a:cs typeface="ＭＳ Ｐゴシック" pitchFamily="50" charset="-128"/>
              </a:rPr>
              <a:t>の</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最終処分</a:t>
            </a:r>
            <a:r>
              <a:rPr lang="ja-JP" altLang="en-US" sz="1100" dirty="0" smtClean="0">
                <a:latin typeface="+mn-ea"/>
                <a:cs typeface="ＭＳ Ｐゴシック" pitchFamily="50" charset="-128"/>
              </a:rPr>
              <a:t>場</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を</a:t>
            </a:r>
            <a:r>
              <a:rPr lang="ja-JP" altLang="ja-JP" sz="1100" dirty="0">
                <a:latin typeface="+mn-ea"/>
                <a:cs typeface="ＭＳ Ｐゴシック" pitchFamily="50" charset="-128"/>
              </a:rPr>
              <a:t>確保</a:t>
            </a:r>
          </a:p>
        </p:txBody>
      </p:sp>
      <p:sp>
        <p:nvSpPr>
          <p:cNvPr id="3074" name="Text Box 6"/>
          <p:cNvSpPr txBox="1">
            <a:spLocks noChangeArrowheads="1"/>
          </p:cNvSpPr>
          <p:nvPr/>
        </p:nvSpPr>
        <p:spPr bwMode="auto">
          <a:xfrm>
            <a:off x="3850957" y="8774566"/>
            <a:ext cx="1781303" cy="40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en-US" sz="1000" dirty="0" smtClean="0">
                <a:solidFill>
                  <a:srgbClr val="000000"/>
                </a:solidFill>
                <a:latin typeface="ＭＳ ゴシック" pitchFamily="49" charset="-128"/>
                <a:ea typeface="ＭＳ ゴシック" pitchFamily="49" charset="-128"/>
                <a:cs typeface="Times New Roman" pitchFamily="18" charset="0"/>
              </a:rPr>
              <a:t>大量</a:t>
            </a:r>
            <a:r>
              <a:rPr lang="ja-JP" altLang="en-US" sz="1000" dirty="0">
                <a:solidFill>
                  <a:srgbClr val="000000"/>
                </a:solidFill>
                <a:latin typeface="ＭＳ ゴシック" pitchFamily="49" charset="-128"/>
                <a:ea typeface="ＭＳ ゴシック" pitchFamily="49" charset="-128"/>
                <a:cs typeface="Times New Roman" pitchFamily="18" charset="0"/>
              </a:rPr>
              <a:t>に発生</a:t>
            </a:r>
            <a:r>
              <a:rPr lang="ja-JP" altLang="en-US" sz="1000" dirty="0" smtClean="0">
                <a:solidFill>
                  <a:srgbClr val="000000"/>
                </a:solidFill>
                <a:latin typeface="ＭＳ ゴシック" pitchFamily="49" charset="-128"/>
                <a:ea typeface="ＭＳ ゴシック" pitchFamily="49" charset="-128"/>
                <a:cs typeface="Times New Roman" pitchFamily="18" charset="0"/>
              </a:rPr>
              <a:t>した災害廃棄物（東日本大震災）</a:t>
            </a:r>
            <a:endParaRPr lang="ja-JP" altLang="ja-JP" sz="1900" dirty="0">
              <a:latin typeface="Arial" pitchFamily="34" charset="0"/>
              <a:ea typeface="ＭＳ Ｐゴシック" pitchFamily="50" charset="-128"/>
              <a:cs typeface="ＭＳ Ｐゴシック" pitchFamily="50" charset="-128"/>
            </a:endParaRPr>
          </a:p>
        </p:txBody>
      </p:sp>
      <p:pic>
        <p:nvPicPr>
          <p:cNvPr id="3075" name="図 46" descr="DSCN07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226" y="4791917"/>
            <a:ext cx="756000" cy="500225"/>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1"/>
          <p:cNvSpPr txBox="1">
            <a:spLocks noChangeArrowheads="1"/>
          </p:cNvSpPr>
          <p:nvPr/>
        </p:nvSpPr>
        <p:spPr bwMode="auto">
          <a:xfrm>
            <a:off x="5099998" y="3010999"/>
            <a:ext cx="1939647" cy="52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algn="ctr" defTabSz="968441" fontAlgn="base">
              <a:spcBef>
                <a:spcPct val="0"/>
              </a:spcBef>
              <a:spcAft>
                <a:spcPct val="0"/>
              </a:spcAft>
            </a:pPr>
            <a:r>
              <a:rPr lang="ja-JP" altLang="ja-JP" sz="1000" dirty="0" smtClean="0">
                <a:latin typeface="ＭＳ ゴシック" pitchFamily="49" charset="-128"/>
                <a:ea typeface="ＭＳ ゴシック" pitchFamily="49" charset="-128"/>
                <a:cs typeface="Times New Roman" pitchFamily="18" charset="0"/>
              </a:rPr>
              <a:t>粗大</a:t>
            </a:r>
            <a:r>
              <a:rPr lang="ja-JP" altLang="en-US" sz="1000" dirty="0" smtClean="0">
                <a:latin typeface="ＭＳ ゴシック" pitchFamily="49" charset="-128"/>
                <a:ea typeface="ＭＳ ゴシック" pitchFamily="49" charset="-128"/>
                <a:cs typeface="Times New Roman" pitchFamily="18" charset="0"/>
              </a:rPr>
              <a:t>ごみ</a:t>
            </a:r>
            <a:r>
              <a:rPr lang="ja-JP" altLang="ja-JP" sz="1000" dirty="0" smtClean="0">
                <a:latin typeface="ＭＳ ゴシック" pitchFamily="49" charset="-128"/>
                <a:ea typeface="ＭＳ ゴシック" pitchFamily="49" charset="-128"/>
                <a:cs typeface="Times New Roman" pitchFamily="18" charset="0"/>
              </a:rPr>
              <a:t>で</a:t>
            </a:r>
            <a:r>
              <a:rPr lang="ja-JP" altLang="ja-JP" sz="1000" dirty="0">
                <a:latin typeface="ＭＳ ゴシック" pitchFamily="49" charset="-128"/>
                <a:ea typeface="ＭＳ ゴシック" pitchFamily="49" charset="-128"/>
                <a:cs typeface="Times New Roman" pitchFamily="18" charset="0"/>
              </a:rPr>
              <a:t>捨てられた</a:t>
            </a:r>
            <a:endParaRPr lang="ja-JP" altLang="ja-JP" sz="1000" dirty="0">
              <a:latin typeface="Arial" pitchFamily="34" charset="0"/>
              <a:ea typeface="ＭＳ Ｐゴシック" pitchFamily="50" charset="-128"/>
              <a:cs typeface="ＭＳ Ｐゴシック" pitchFamily="50" charset="-128"/>
            </a:endParaRPr>
          </a:p>
          <a:p>
            <a:pPr algn="ctr" defTabSz="968441" eaLnBrk="0" fontAlgn="base" hangingPunct="0">
              <a:spcBef>
                <a:spcPct val="0"/>
              </a:spcBef>
              <a:spcAft>
                <a:spcPct val="0"/>
              </a:spcAft>
            </a:pPr>
            <a:r>
              <a:rPr lang="ja-JP" altLang="ja-JP" sz="1000" dirty="0">
                <a:latin typeface="ＭＳ ゴシック" pitchFamily="49" charset="-128"/>
                <a:ea typeface="ＭＳ ゴシック" pitchFamily="49" charset="-128"/>
                <a:cs typeface="Times New Roman" pitchFamily="18" charset="0"/>
              </a:rPr>
              <a:t>家具の</a:t>
            </a:r>
            <a:r>
              <a:rPr lang="ja-JP" altLang="ja-JP" sz="1000" dirty="0" smtClean="0">
                <a:latin typeface="ＭＳ ゴシック" pitchFamily="49" charset="-128"/>
                <a:ea typeface="ＭＳ ゴシック" pitchFamily="49" charset="-128"/>
                <a:cs typeface="Times New Roman" pitchFamily="18" charset="0"/>
              </a:rPr>
              <a:t>リユース</a:t>
            </a:r>
            <a:endParaRPr lang="en-US" altLang="ja-JP" sz="1000" dirty="0" smtClean="0">
              <a:latin typeface="ＭＳ ゴシック" pitchFamily="49" charset="-128"/>
              <a:ea typeface="ＭＳ ゴシック" pitchFamily="49" charset="-128"/>
              <a:cs typeface="Times New Roman" pitchFamily="18" charset="0"/>
            </a:endParaRPr>
          </a:p>
          <a:p>
            <a:pPr algn="ctr" defTabSz="968441" eaLnBrk="0" fontAlgn="base" hangingPunct="0">
              <a:spcBef>
                <a:spcPct val="0"/>
              </a:spcBef>
              <a:spcAft>
                <a:spcPct val="0"/>
              </a:spcAft>
            </a:pPr>
            <a:r>
              <a:rPr lang="ja-JP" altLang="en-US" sz="800" dirty="0" smtClean="0">
                <a:latin typeface="ＭＳ ゴシック" pitchFamily="49" charset="-128"/>
                <a:ea typeface="ＭＳ ゴシック" pitchFamily="49" charset="-128"/>
                <a:cs typeface="Times New Roman" pitchFamily="18" charset="0"/>
              </a:rPr>
              <a:t>（出典：泉北環境整備施設組合ＨＰ）</a:t>
            </a:r>
            <a:endParaRPr lang="ja-JP" altLang="ja-JP" sz="1600" dirty="0">
              <a:latin typeface="Arial" pitchFamily="34" charset="0"/>
              <a:ea typeface="ＭＳ Ｐゴシック" pitchFamily="50" charset="-128"/>
              <a:cs typeface="ＭＳ Ｐゴシック" pitchFamily="50" charset="-128"/>
            </a:endParaRPr>
          </a:p>
        </p:txBody>
      </p:sp>
      <p:sp>
        <p:nvSpPr>
          <p:cNvPr id="3081" name="Rectangle 101"/>
          <p:cNvSpPr>
            <a:spLocks noChangeArrowheads="1"/>
          </p:cNvSpPr>
          <p:nvPr/>
        </p:nvSpPr>
        <p:spPr bwMode="auto">
          <a:xfrm>
            <a:off x="0" y="-26912"/>
            <a:ext cx="195644" cy="54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844" tIns="48422" rIns="96844" bIns="48422" numCol="1" anchor="ctr" anchorCtr="0" compatLnSpc="1">
            <a:prstTxWarp prst="textNoShape">
              <a:avLst/>
            </a:prstTxWarp>
            <a:spAutoFit/>
          </a:bodyPr>
          <a:lstStyle/>
          <a:p>
            <a:endParaRPr lang="ja-JP" altLang="en-US"/>
          </a:p>
        </p:txBody>
      </p:sp>
      <p:sp>
        <p:nvSpPr>
          <p:cNvPr id="3082" name="Rectangle 174"/>
          <p:cNvSpPr>
            <a:spLocks noChangeArrowheads="1"/>
          </p:cNvSpPr>
          <p:nvPr/>
        </p:nvSpPr>
        <p:spPr bwMode="auto">
          <a:xfrm>
            <a:off x="0" y="295154"/>
            <a:ext cx="195644" cy="39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844" tIns="48422" rIns="96844" bIns="48422" numCol="1" anchor="ctr" anchorCtr="0" compatLnSpc="1">
            <a:prstTxWarp prst="textNoShape">
              <a:avLst/>
            </a:prstTxWarp>
            <a:spAutoFit/>
          </a:bodyPr>
          <a:lstStyle/>
          <a:p>
            <a:pPr defTabSz="968441" fontAlgn="base">
              <a:spcBef>
                <a:spcPct val="0"/>
              </a:spcBef>
              <a:spcAft>
                <a:spcPct val="0"/>
              </a:spcAft>
            </a:pPr>
            <a:endParaRPr lang="ja-JP" altLang="ja-JP" sz="1900">
              <a:latin typeface="Arial" pitchFamily="34" charset="0"/>
              <a:ea typeface="ＭＳ Ｐゴシック" pitchFamily="50" charset="-128"/>
              <a:cs typeface="ＭＳ Ｐゴシック" pitchFamily="50" charset="-128"/>
            </a:endParaRPr>
          </a:p>
        </p:txBody>
      </p:sp>
      <p:sp>
        <p:nvSpPr>
          <p:cNvPr id="116" name="横巻き 115"/>
          <p:cNvSpPr/>
          <p:nvPr/>
        </p:nvSpPr>
        <p:spPr>
          <a:xfrm>
            <a:off x="1190199" y="636767"/>
            <a:ext cx="706451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主な施策</a:t>
            </a:r>
          </a:p>
        </p:txBody>
      </p:sp>
      <p:sp>
        <p:nvSpPr>
          <p:cNvPr id="117" name="横巻き 116"/>
          <p:cNvSpPr/>
          <p:nvPr/>
        </p:nvSpPr>
        <p:spPr>
          <a:xfrm>
            <a:off x="8446891" y="623277"/>
            <a:ext cx="6607076"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みんなで取り組もう（行動指針）</a:t>
            </a:r>
          </a:p>
        </p:txBody>
      </p:sp>
      <p:sp>
        <p:nvSpPr>
          <p:cNvPr id="118" name="角丸四角形 23"/>
          <p:cNvSpPr>
            <a:spLocks noChangeArrowheads="1"/>
          </p:cNvSpPr>
          <p:nvPr/>
        </p:nvSpPr>
        <p:spPr bwMode="auto">
          <a:xfrm>
            <a:off x="1137847" y="7673605"/>
            <a:ext cx="282047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災害時の適正処理体制の構築</a:t>
            </a:r>
            <a:endParaRPr lang="ja-JP" altLang="ja-JP" sz="1900" dirty="0">
              <a:latin typeface="Arial" pitchFamily="34" charset="0"/>
              <a:ea typeface="ＭＳ Ｐゴシック" pitchFamily="50" charset="-128"/>
              <a:cs typeface="ＭＳ Ｐゴシック" pitchFamily="50" charset="-128"/>
            </a:endParaRPr>
          </a:p>
        </p:txBody>
      </p:sp>
      <p:sp>
        <p:nvSpPr>
          <p:cNvPr id="119" name="角丸四角形 36"/>
          <p:cNvSpPr>
            <a:spLocks noChangeArrowheads="1"/>
          </p:cNvSpPr>
          <p:nvPr/>
        </p:nvSpPr>
        <p:spPr bwMode="auto">
          <a:xfrm>
            <a:off x="5444139" y="7673605"/>
            <a:ext cx="2833806"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技術の蓄積と人材の育成</a:t>
            </a:r>
            <a:endParaRPr lang="ja-JP" altLang="ja-JP" sz="1900" dirty="0">
              <a:latin typeface="Arial" pitchFamily="34" charset="0"/>
              <a:ea typeface="ＭＳ Ｐゴシック" pitchFamily="50" charset="-128"/>
              <a:cs typeface="ＭＳ Ｐゴシック" pitchFamily="50" charset="-128"/>
            </a:endParaRPr>
          </a:p>
        </p:txBody>
      </p:sp>
      <p:sp>
        <p:nvSpPr>
          <p:cNvPr id="120" name="横巻き 119"/>
          <p:cNvSpPr/>
          <p:nvPr/>
        </p:nvSpPr>
        <p:spPr>
          <a:xfrm>
            <a:off x="8561625" y="9284512"/>
            <a:ext cx="1543591"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進行管理</a:t>
            </a:r>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1851" y="6780062"/>
            <a:ext cx="612000" cy="43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角丸四角形 83"/>
          <p:cNvSpPr/>
          <p:nvPr/>
        </p:nvSpPr>
        <p:spPr>
          <a:xfrm>
            <a:off x="27041" y="1687940"/>
            <a:ext cx="909485" cy="1702909"/>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0" name="正方形/長方形 2"/>
          <p:cNvSpPr>
            <a:spLocks noChangeArrowheads="1"/>
          </p:cNvSpPr>
          <p:nvPr/>
        </p:nvSpPr>
        <p:spPr bwMode="auto">
          <a:xfrm>
            <a:off x="-95969" y="1693690"/>
            <a:ext cx="1105185" cy="1663020"/>
          </a:xfrm>
          <a:prstGeom prst="rect">
            <a:avLst/>
          </a:prstGeom>
          <a:noFill/>
          <a:ln>
            <a:noFill/>
          </a:ln>
        </p:spPr>
        <p:txBody>
          <a:bodyPr vert="eaVert" wrap="square" lIns="96844" tIns="190638" rIns="96844" bIns="48422" numCol="1" anchor="ctr" anchorCtr="0" compatLnSpc="1">
            <a:prstTxWarp prst="textNoShape">
              <a:avLst/>
            </a:prstTxWarp>
          </a:bodyPr>
          <a:lstStyle/>
          <a:p>
            <a:pP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リデュースと</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ja-JP" sz="1500" dirty="0">
                <a:latin typeface="メイリオ" pitchFamily="50" charset="-128"/>
                <a:ea typeface="メイリオ" pitchFamily="50" charset="-128"/>
                <a:cs typeface="メイリオ" pitchFamily="50" charset="-128"/>
              </a:rPr>
              <a:t>リユースの推進</a:t>
            </a:r>
            <a:endParaRPr lang="ja-JP" altLang="ja-JP" sz="1900" dirty="0">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1586" y="3702648"/>
            <a:ext cx="1105185" cy="1830918"/>
            <a:chOff x="-24643" y="4056267"/>
            <a:chExt cx="1105185" cy="1830918"/>
          </a:xfrm>
        </p:grpSpPr>
        <p:sp>
          <p:nvSpPr>
            <p:cNvPr id="85" name="角丸四角形 84"/>
            <p:cNvSpPr/>
            <p:nvPr/>
          </p:nvSpPr>
          <p:spPr>
            <a:xfrm>
              <a:off x="80384" y="4056267"/>
              <a:ext cx="909485" cy="1830917"/>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7" name="正方形/長方形 78"/>
            <p:cNvSpPr>
              <a:spLocks noChangeArrowheads="1"/>
            </p:cNvSpPr>
            <p:nvPr/>
          </p:nvSpPr>
          <p:spPr bwMode="auto">
            <a:xfrm>
              <a:off x="-24643" y="4058893"/>
              <a:ext cx="1105185" cy="1828292"/>
            </a:xfrm>
            <a:prstGeom prst="rect">
              <a:avLst/>
            </a:prstGeom>
            <a:noFill/>
            <a:ln>
              <a:noFill/>
            </a:ln>
          </p:spPr>
          <p:txBody>
            <a:bodyPr vert="eaVert" wrap="square" lIns="96844" tIns="114383" rIns="96844" bIns="48422" numCol="1" anchor="ctr" anchorCtr="0" compatLnSpc="1">
              <a:prstTxWarp prst="textNoShape">
                <a:avLst/>
              </a:prstTxWarp>
            </a:bodyPr>
            <a:lstStyle/>
            <a:p>
              <a:pP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リサイクル</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質の高いリサイクル</a:t>
              </a:r>
              <a:r>
                <a:rPr lang="en-US" altLang="ja-JP" sz="1200" dirty="0">
                  <a:latin typeface="メイリオ" pitchFamily="50" charset="-128"/>
                  <a:ea typeface="メイリオ" pitchFamily="50" charset="-128"/>
                  <a:cs typeface="メイリオ" pitchFamily="50" charset="-128"/>
                </a:rPr>
                <a:t>)</a:t>
              </a:r>
              <a:endParaRPr lang="en-US"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en-US" sz="1500" dirty="0">
                  <a:latin typeface="メイリオ" pitchFamily="50" charset="-128"/>
                  <a:ea typeface="メイリオ" pitchFamily="50" charset="-128"/>
                  <a:cs typeface="メイリオ" pitchFamily="50" charset="-128"/>
                </a:rPr>
                <a:t>の推進</a:t>
              </a:r>
              <a:endParaRPr lang="ja-JP" altLang="en-US" sz="1900" dirty="0">
                <a:latin typeface="Arial" pitchFamily="34" charset="0"/>
                <a:ea typeface="ＭＳ Ｐゴシック" pitchFamily="50" charset="-128"/>
                <a:cs typeface="ＭＳ Ｐゴシック" pitchFamily="50" charset="-128"/>
              </a:endParaRPr>
            </a:p>
          </p:txBody>
        </p:sp>
      </p:grpSp>
      <p:sp>
        <p:nvSpPr>
          <p:cNvPr id="28" name="正方形/長方形 97"/>
          <p:cNvSpPr>
            <a:spLocks noChangeArrowheads="1"/>
          </p:cNvSpPr>
          <p:nvPr/>
        </p:nvSpPr>
        <p:spPr bwMode="auto">
          <a:xfrm>
            <a:off x="-96651" y="5785329"/>
            <a:ext cx="1105185" cy="1571296"/>
          </a:xfrm>
          <a:prstGeom prst="rect">
            <a:avLst/>
          </a:prstGeom>
          <a:noFill/>
          <a:ln>
            <a:noFill/>
          </a:ln>
        </p:spPr>
        <p:txBody>
          <a:bodyPr vert="eaVert" wrap="square" lIns="96844" tIns="114383" rIns="96844" bIns="48422" numCol="1" anchor="ctr" anchorCtr="0" compatLnSpc="1">
            <a:prstTxWarp prst="textNoShape">
              <a:avLst/>
            </a:prstTxWarp>
          </a:bodyPr>
          <a:lstStyle/>
          <a:p>
            <a:pPr algn="ct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適正処理の推進</a:t>
            </a:r>
            <a:endParaRPr lang="ja-JP" altLang="ja-JP" sz="1900" dirty="0">
              <a:latin typeface="Arial" pitchFamily="34" charset="0"/>
              <a:ea typeface="ＭＳ Ｐゴシック" pitchFamily="50" charset="-128"/>
              <a:cs typeface="ＭＳ Ｐゴシック" pitchFamily="50" charset="-128"/>
            </a:endParaRPr>
          </a:p>
        </p:txBody>
      </p:sp>
      <p:sp>
        <p:nvSpPr>
          <p:cNvPr id="29" name="正方形/長方形 102"/>
          <p:cNvSpPr>
            <a:spLocks noChangeArrowheads="1"/>
          </p:cNvSpPr>
          <p:nvPr/>
        </p:nvSpPr>
        <p:spPr bwMode="auto">
          <a:xfrm>
            <a:off x="-96651" y="7657292"/>
            <a:ext cx="1105185" cy="1523247"/>
          </a:xfrm>
          <a:prstGeom prst="rect">
            <a:avLst/>
          </a:prstGeom>
          <a:noFill/>
          <a:ln>
            <a:noFill/>
          </a:ln>
        </p:spPr>
        <p:txBody>
          <a:bodyPr vert="eaVert" wrap="square" lIns="96844" tIns="114383" rIns="96844" bIns="48422" numCol="1" anchor="ctr" anchorCtr="0" compatLnSpc="1">
            <a:prstTxWarp prst="textNoShape">
              <a:avLst/>
            </a:prstTxWarp>
          </a:bodyPr>
          <a:lstStyle/>
          <a:p>
            <a:pPr defTabSz="968441" fontAlgn="base">
              <a:spcBef>
                <a:spcPct val="0"/>
              </a:spcBef>
              <a:spcAft>
                <a:spcPct val="0"/>
              </a:spcAft>
            </a:pPr>
            <a:r>
              <a:rPr lang="ja-JP" altLang="ja-JP" sz="1300" dirty="0">
                <a:latin typeface="メイリオ" pitchFamily="50" charset="-128"/>
                <a:ea typeface="メイリオ" pitchFamily="50" charset="-128"/>
                <a:cs typeface="メイリオ" pitchFamily="50" charset="-128"/>
              </a:rPr>
              <a:t>非常災害時の</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ja-JP" sz="1300" dirty="0">
                <a:latin typeface="メイリオ" pitchFamily="50" charset="-128"/>
                <a:ea typeface="メイリオ" pitchFamily="50" charset="-128"/>
                <a:cs typeface="メイリオ" pitchFamily="50" charset="-128"/>
              </a:rPr>
              <a:t>廃棄物の適正処理の備え</a:t>
            </a:r>
            <a:endParaRPr lang="ja-JP" altLang="ja-JP" sz="1900" dirty="0">
              <a:latin typeface="Arial" pitchFamily="34" charset="0"/>
              <a:ea typeface="ＭＳ Ｐゴシック" pitchFamily="50" charset="-128"/>
              <a:cs typeface="ＭＳ Ｐゴシック" pitchFamily="50" charset="-128"/>
            </a:endParaRPr>
          </a:p>
        </p:txBody>
      </p:sp>
      <p:sp>
        <p:nvSpPr>
          <p:cNvPr id="88" name="角丸四角形 87"/>
          <p:cNvSpPr/>
          <p:nvPr/>
        </p:nvSpPr>
        <p:spPr>
          <a:xfrm>
            <a:off x="26263" y="9595172"/>
            <a:ext cx="909485" cy="936104"/>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30" name="正方形/長方形 104"/>
          <p:cNvSpPr>
            <a:spLocks noChangeArrowheads="1"/>
          </p:cNvSpPr>
          <p:nvPr/>
        </p:nvSpPr>
        <p:spPr bwMode="auto">
          <a:xfrm>
            <a:off x="-96651" y="9523164"/>
            <a:ext cx="1105185" cy="1150909"/>
          </a:xfrm>
          <a:prstGeom prst="rect">
            <a:avLst/>
          </a:prstGeom>
          <a:noFill/>
          <a:ln>
            <a:noFill/>
          </a:ln>
        </p:spPr>
        <p:txBody>
          <a:bodyPr vert="eaVert" wrap="square" lIns="96844" tIns="0" rIns="96844" bIns="48422" numCol="1" anchor="ctr" anchorCtr="0" compatLnSpc="1">
            <a:prstTxWarp prst="textNoShape">
              <a:avLst/>
            </a:prstTxWarp>
          </a:bodyPr>
          <a:lstStyle/>
          <a:p>
            <a:pPr algn="ct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留意事項</a:t>
            </a:r>
            <a:endParaRPr lang="ja-JP" altLang="ja-JP" sz="1900" dirty="0">
              <a:latin typeface="Arial" pitchFamily="34" charset="0"/>
              <a:ea typeface="ＭＳ Ｐゴシック" pitchFamily="50" charset="-128"/>
              <a:cs typeface="ＭＳ Ｐゴシック"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9982" y="6724596"/>
            <a:ext cx="540000" cy="4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図 10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7872" y="3021494"/>
            <a:ext cx="216000" cy="428097"/>
          </a:xfrm>
          <a:prstGeom prst="rect">
            <a:avLst/>
          </a:prstGeom>
        </p:spPr>
      </p:pic>
      <p:sp>
        <p:nvSpPr>
          <p:cNvPr id="5" name="円形吹き出し 4"/>
          <p:cNvSpPr/>
          <p:nvPr/>
        </p:nvSpPr>
        <p:spPr>
          <a:xfrm>
            <a:off x="2019069" y="2886989"/>
            <a:ext cx="915723" cy="461501"/>
          </a:xfrm>
          <a:prstGeom prst="wedgeEllipseCallout">
            <a:avLst>
              <a:gd name="adj1" fmla="val -54092"/>
              <a:gd name="adj2" fmla="val 2568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81000" y="2923323"/>
            <a:ext cx="893482" cy="400110"/>
          </a:xfrm>
          <a:prstGeom prst="rect">
            <a:avLst/>
          </a:prstGeom>
          <a:noFill/>
        </p:spPr>
        <p:txBody>
          <a:bodyPr wrap="square" rtlCol="0">
            <a:spAutoFit/>
          </a:bodyPr>
          <a:lstStyle/>
          <a:p>
            <a:r>
              <a:rPr kumimoji="1" lang="ja-JP" altLang="en-US" sz="1000" dirty="0" smtClean="0">
                <a:latin typeface="HG創英角ﾎﾟｯﾌﾟ体" panose="040B0A09000000000000" pitchFamily="49" charset="-128"/>
                <a:ea typeface="HG創英角ﾎﾟｯﾌﾟ体" panose="040B0A09000000000000" pitchFamily="49" charset="-128"/>
              </a:rPr>
              <a:t>消費期限？</a:t>
            </a:r>
            <a:endParaRPr kumimoji="1" lang="en-US" altLang="ja-JP" sz="1000" dirty="0" smtClean="0">
              <a:latin typeface="HG創英角ﾎﾟｯﾌﾟ体" panose="040B0A09000000000000" pitchFamily="49" charset="-128"/>
              <a:ea typeface="HG創英角ﾎﾟｯﾌﾟ体" panose="040B0A09000000000000" pitchFamily="49" charset="-128"/>
            </a:endParaRPr>
          </a:p>
          <a:p>
            <a:r>
              <a:rPr lang="ja-JP" altLang="en-US" sz="1000" dirty="0">
                <a:latin typeface="HG創英角ﾎﾟｯﾌﾟ体" panose="040B0A09000000000000" pitchFamily="49" charset="-128"/>
                <a:ea typeface="HG創英角ﾎﾟｯﾌﾟ体" panose="040B0A09000000000000" pitchFamily="49" charset="-128"/>
              </a:rPr>
              <a:t>賞味</a:t>
            </a:r>
            <a:r>
              <a:rPr lang="ja-JP" altLang="en-US" sz="1000" dirty="0" smtClean="0">
                <a:latin typeface="HG創英角ﾎﾟｯﾌﾟ体" panose="040B0A09000000000000" pitchFamily="49" charset="-128"/>
                <a:ea typeface="HG創英角ﾎﾟｯﾌﾟ体" panose="040B0A09000000000000" pitchFamily="49" charset="-128"/>
              </a:rPr>
              <a:t>期限</a:t>
            </a:r>
            <a:r>
              <a:rPr lang="ja-JP" altLang="en-US" sz="1000" dirty="0">
                <a:latin typeface="HG創英角ﾎﾟｯﾌﾟ体" panose="040B0A09000000000000" pitchFamily="49" charset="-128"/>
                <a:ea typeface="HG創英角ﾎﾟｯﾌﾟ体" panose="040B0A09000000000000" pitchFamily="49" charset="-128"/>
              </a:rPr>
              <a:t>？</a:t>
            </a:r>
            <a:endParaRPr kumimoji="1" lang="ja-JP" altLang="en-US" sz="1000" dirty="0">
              <a:latin typeface="HG創英角ﾎﾟｯﾌﾟ体" panose="040B0A09000000000000" pitchFamily="49" charset="-128"/>
              <a:ea typeface="HG創英角ﾎﾟｯﾌﾟ体" panose="040B0A09000000000000" pitchFamily="49" charset="-128"/>
            </a:endParaRPr>
          </a:p>
        </p:txBody>
      </p:sp>
      <p:pic>
        <p:nvPicPr>
          <p:cNvPr id="1026" name="Picture 2" descr="D:\OyamaE\Desktop\計画\素材（ぐまんたん）\ごみ収集.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168" b="-1"/>
          <a:stretch/>
        </p:blipFill>
        <p:spPr bwMode="auto">
          <a:xfrm>
            <a:off x="12175680" y="4293707"/>
            <a:ext cx="792000" cy="10247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yamaE\Desktop\838a8386815b83x.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680924" y="2487646"/>
            <a:ext cx="792000" cy="5485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yamaE\Desktop\計画\東日本大震災.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114836" y="8155012"/>
            <a:ext cx="903169" cy="64800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 Box 9"/>
          <p:cNvSpPr txBox="1">
            <a:spLocks noChangeArrowheads="1"/>
          </p:cNvSpPr>
          <p:nvPr/>
        </p:nvSpPr>
        <p:spPr bwMode="auto">
          <a:xfrm>
            <a:off x="12012268" y="5330148"/>
            <a:ext cx="1221501" cy="2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en-US" sz="800" dirty="0" smtClean="0">
                <a:solidFill>
                  <a:srgbClr val="000000"/>
                </a:solidFill>
                <a:latin typeface="ＭＳ ゴシック" pitchFamily="49" charset="-128"/>
                <a:ea typeface="ＭＳ ゴシック" pitchFamily="49" charset="-128"/>
                <a:cs typeface="Times New Roman" pitchFamily="18" charset="0"/>
              </a:rPr>
              <a:t>（出典：大阪市ＨＰ）</a:t>
            </a:r>
            <a:endParaRPr lang="ja-JP" altLang="ja-JP" sz="1600" dirty="0">
              <a:latin typeface="Arial" pitchFamily="34" charset="0"/>
              <a:ea typeface="ＭＳ Ｐゴシック" pitchFamily="50" charset="-128"/>
              <a:cs typeface="ＭＳ Ｐゴシック" pitchFamily="50" charset="-128"/>
            </a:endParaRPr>
          </a:p>
        </p:txBody>
      </p:sp>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2212" y="6789817"/>
            <a:ext cx="684000" cy="455999"/>
          </a:xfrm>
          <a:prstGeom prst="rect">
            <a:avLst/>
          </a:prstGeom>
        </p:spPr>
      </p:pic>
      <p:pic>
        <p:nvPicPr>
          <p:cNvPr id="11" name="Picture 2" descr="D:\OyamaE\Desktop\計画\素材（ぐまんたん）\コップ１.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68343" y="4938195"/>
            <a:ext cx="1368000" cy="5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8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3888854" y="8369065"/>
            <a:ext cx="3456192" cy="2241785"/>
          </a:xfrm>
          <a:prstGeom prst="roundRect">
            <a:avLst>
              <a:gd name="adj" fmla="val 826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3889046" y="5634732"/>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899968" y="5668397"/>
            <a:ext cx="3419374" cy="2610168"/>
          </a:xfrm>
          <a:prstGeom prst="roundRect">
            <a:avLst>
              <a:gd name="adj" fmla="val 629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schemeClr val="tx1"/>
                </a:solidFill>
                <a:latin typeface="HG丸ｺﾞｼｯｸM-PRO" panose="020F0600000000000000" pitchFamily="50" charset="-128"/>
                <a:ea typeface="HG丸ｺﾞｼｯｸM-PRO" panose="020F0600000000000000" pitchFamily="50" charset="-128"/>
              </a:rPr>
              <a:t>■　建築物等の長寿命化の</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促進</a:t>
            </a:r>
          </a:p>
          <a:p>
            <a:pPr marL="139700" indent="-139700"/>
            <a:endParaRPr lang="en-US" altLang="ja-JP" sz="1200" dirty="0" smtClean="0">
              <a:solidFill>
                <a:schemeClr val="tx1"/>
              </a:solidFill>
              <a:latin typeface="+mn-ea"/>
            </a:endParaRPr>
          </a:p>
          <a:p>
            <a:pPr marL="180975" indent="-180975"/>
            <a:r>
              <a:rPr lang="ja-JP" altLang="en-US" sz="1200" dirty="0" smtClean="0">
                <a:solidFill>
                  <a:schemeClr val="tx1"/>
                </a:solidFill>
                <a:latin typeface="+mn-ea"/>
              </a:rPr>
              <a:t>・　今後</a:t>
            </a:r>
            <a:r>
              <a:rPr lang="ja-JP" altLang="en-US" sz="1200" dirty="0">
                <a:solidFill>
                  <a:schemeClr val="tx1"/>
                </a:solidFill>
                <a:latin typeface="+mn-ea"/>
              </a:rPr>
              <a:t>、高度経済成長期に建築された建築物等が更新の時期を迎えることにより、建設廃棄物の排出量が増加</a:t>
            </a:r>
            <a:r>
              <a:rPr lang="ja-JP" altLang="en-US" sz="1200" dirty="0" smtClean="0">
                <a:solidFill>
                  <a:schemeClr val="tx1"/>
                </a:solidFill>
                <a:latin typeface="+mn-ea"/>
              </a:rPr>
              <a:t>する可能性が指摘されています。</a:t>
            </a:r>
            <a:endParaRPr lang="ja-JP" altLang="en-US" sz="1200" dirty="0">
              <a:solidFill>
                <a:schemeClr val="tx1"/>
              </a:solidFill>
              <a:latin typeface="+mn-ea"/>
            </a:endParaRPr>
          </a:p>
          <a:p>
            <a:pPr marL="180975" indent="-180975"/>
            <a:r>
              <a:rPr lang="ja-JP" altLang="en-US" sz="1200" dirty="0" smtClean="0">
                <a:solidFill>
                  <a:schemeClr val="tx1"/>
                </a:solidFill>
                <a:latin typeface="+mn-ea"/>
              </a:rPr>
              <a:t>・　</a:t>
            </a:r>
            <a:r>
              <a:rPr lang="ja-JP" altLang="en-US" sz="1200" dirty="0">
                <a:solidFill>
                  <a:schemeClr val="tx1"/>
                </a:solidFill>
                <a:latin typeface="+mn-ea"/>
              </a:rPr>
              <a:t>府</a:t>
            </a:r>
            <a:r>
              <a:rPr lang="ja-JP" altLang="en-US" sz="1200" dirty="0" smtClean="0">
                <a:solidFill>
                  <a:schemeClr val="tx1"/>
                </a:solidFill>
                <a:latin typeface="+mn-ea"/>
              </a:rPr>
              <a:t>有</a:t>
            </a:r>
            <a:r>
              <a:rPr lang="ja-JP" altLang="en-US" sz="1200" dirty="0">
                <a:solidFill>
                  <a:schemeClr val="tx1"/>
                </a:solidFill>
                <a:latin typeface="+mn-ea"/>
              </a:rPr>
              <a:t>施設等の適切な維持管理を行い、計画的な改修を実施することにより、良質なストックとして長期的に活用します。</a:t>
            </a:r>
          </a:p>
          <a:p>
            <a:pPr marL="180975" indent="-180975"/>
            <a:r>
              <a:rPr lang="ja-JP" altLang="en-US" sz="1200" dirty="0" smtClean="0">
                <a:solidFill>
                  <a:schemeClr val="tx1"/>
                </a:solidFill>
                <a:latin typeface="+mn-ea"/>
              </a:rPr>
              <a:t>・　建築物</a:t>
            </a:r>
            <a:r>
              <a:rPr lang="ja-JP" altLang="en-US" sz="1200" dirty="0">
                <a:solidFill>
                  <a:schemeClr val="tx1"/>
                </a:solidFill>
                <a:latin typeface="+mn-ea"/>
              </a:rPr>
              <a:t>の長期間使用を促進するためには、設計段階から長寿命化について配慮することも必要です。建築物の環境性能を評価し格付けする手法を活用し、廃棄物の発生</a:t>
            </a:r>
            <a:r>
              <a:rPr lang="ja-JP" altLang="en-US" sz="1200" dirty="0" smtClean="0">
                <a:solidFill>
                  <a:schemeClr val="tx1"/>
                </a:solidFill>
                <a:latin typeface="+mn-ea"/>
              </a:rPr>
              <a:t>抑制の取組みを推進します。</a:t>
            </a:r>
            <a:endParaRPr lang="ja-JP" altLang="en-US" sz="1200" dirty="0">
              <a:solidFill>
                <a:schemeClr val="tx1"/>
              </a:solidFill>
              <a:latin typeface="+mn-ea"/>
            </a:endParaRPr>
          </a:p>
        </p:txBody>
      </p:sp>
      <p:sp>
        <p:nvSpPr>
          <p:cNvPr id="52" name="正方形/長方形 51"/>
          <p:cNvSpPr/>
          <p:nvPr/>
        </p:nvSpPr>
        <p:spPr>
          <a:xfrm>
            <a:off x="3907046" y="3241065"/>
            <a:ext cx="342000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888854" y="2970436"/>
            <a:ext cx="3430488" cy="2844016"/>
          </a:xfrm>
          <a:prstGeom prst="roundRect">
            <a:avLst>
              <a:gd name="adj" fmla="val 405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事</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業者による産業廃棄物の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排出抑制</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の促進</a:t>
            </a:r>
            <a:endParaRPr lang="en-US" altLang="ja-JP" sz="1200" dirty="0" smtClean="0">
              <a:latin typeface="+mn-ea"/>
            </a:endParaRPr>
          </a:p>
          <a:p>
            <a:pPr marL="139700" indent="-139700"/>
            <a:endParaRPr lang="en-US" altLang="ja-JP" sz="1200" dirty="0" smtClean="0">
              <a:latin typeface="+mn-ea"/>
            </a:endParaRPr>
          </a:p>
          <a:p>
            <a:pPr marL="180975" indent="-180975"/>
            <a:r>
              <a:rPr lang="ja-JP" altLang="en-US" sz="1200" dirty="0" smtClean="0">
                <a:latin typeface="+mn-ea"/>
              </a:rPr>
              <a:t>・　産業</a:t>
            </a:r>
            <a:r>
              <a:rPr lang="ja-JP" altLang="en-US" sz="1200" dirty="0">
                <a:latin typeface="+mn-ea"/>
              </a:rPr>
              <a:t>廃棄物を多量に排出する事業者</a:t>
            </a:r>
            <a:r>
              <a:rPr lang="ja-JP" altLang="en-US" sz="1200" dirty="0" smtClean="0">
                <a:latin typeface="+mn-ea"/>
              </a:rPr>
              <a:t>に対し、排　出</a:t>
            </a:r>
            <a:r>
              <a:rPr lang="ja-JP" altLang="en-US" sz="1200" dirty="0">
                <a:latin typeface="+mn-ea"/>
              </a:rPr>
              <a:t>抑制の取組みや排出量の見込みなどを記載した処理計画書の公表</a:t>
            </a:r>
            <a:r>
              <a:rPr lang="ja-JP" altLang="en-US" sz="1200" dirty="0" smtClean="0">
                <a:latin typeface="+mn-ea"/>
              </a:rPr>
              <a:t>や指導</a:t>
            </a:r>
            <a:r>
              <a:rPr lang="ja-JP" altLang="en-US" sz="1200" dirty="0">
                <a:latin typeface="+mn-ea"/>
              </a:rPr>
              <a:t>助言等を通じて</a:t>
            </a:r>
            <a:r>
              <a:rPr lang="ja-JP" altLang="en-US" sz="1200" dirty="0" smtClean="0">
                <a:latin typeface="+mn-ea"/>
              </a:rPr>
              <a:t>、事業者による排出</a:t>
            </a:r>
            <a:r>
              <a:rPr lang="ja-JP" altLang="en-US" sz="1200" dirty="0">
                <a:latin typeface="+mn-ea"/>
              </a:rPr>
              <a:t>抑制の取組みを促進します。</a:t>
            </a:r>
          </a:p>
          <a:p>
            <a:pPr marL="180975" indent="-180975"/>
            <a:r>
              <a:rPr lang="ja-JP" altLang="en-US" sz="1200" dirty="0" smtClean="0">
                <a:latin typeface="+mn-ea"/>
              </a:rPr>
              <a:t>・　また、多量</a:t>
            </a:r>
            <a:r>
              <a:rPr lang="ja-JP" altLang="en-US" sz="1200" dirty="0">
                <a:latin typeface="+mn-ea"/>
              </a:rPr>
              <a:t>排出事</a:t>
            </a:r>
            <a:r>
              <a:rPr lang="ja-JP" altLang="en-US" sz="1200" dirty="0" smtClean="0">
                <a:latin typeface="+mn-ea"/>
              </a:rPr>
              <a:t>業者だけでなく、広く排出事業者における排出抑制を促進するため、多量排出事業者などが行っている先進的、効果的な端材</a:t>
            </a:r>
            <a:r>
              <a:rPr lang="ja-JP" altLang="en-US" sz="1200" dirty="0">
                <a:latin typeface="+mn-ea"/>
              </a:rPr>
              <a:t>・副産物の発生抑制事例</a:t>
            </a:r>
            <a:r>
              <a:rPr lang="ja-JP" altLang="en-US" sz="1200" dirty="0" smtClean="0">
                <a:latin typeface="+mn-ea"/>
              </a:rPr>
              <a:t>等について情報提供を行います</a:t>
            </a:r>
            <a:r>
              <a:rPr lang="ja-JP" altLang="en-US" sz="1200" dirty="0">
                <a:latin typeface="+mn-ea"/>
              </a:rPr>
              <a:t>。</a:t>
            </a:r>
          </a:p>
        </p:txBody>
      </p:sp>
      <p:sp>
        <p:nvSpPr>
          <p:cNvPr id="41" name="正方形/長方形 40"/>
          <p:cNvSpPr/>
          <p:nvPr/>
        </p:nvSpPr>
        <p:spPr>
          <a:xfrm>
            <a:off x="3871046" y="1225713"/>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59584" y="1261145"/>
            <a:ext cx="3502638"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64906" y="9118401"/>
            <a:ext cx="3569466"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59584" y="3834532"/>
            <a:ext cx="3574788"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41392" y="6210796"/>
            <a:ext cx="359298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7799347" y="1242244"/>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1449694" y="4338588"/>
            <a:ext cx="3456000" cy="4047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1449694" y="6310089"/>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11449694" y="8038281"/>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799347" y="2842111"/>
            <a:ext cx="3570754"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1449694" y="1197521"/>
            <a:ext cx="3420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799347" y="7093793"/>
            <a:ext cx="3570754"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813988" y="2682404"/>
            <a:ext cx="3635706" cy="4477686"/>
          </a:xfrm>
          <a:prstGeom prst="roundRect">
            <a:avLst>
              <a:gd name="adj" fmla="val 6535"/>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371475" lvl="0" indent="-371475"/>
            <a:r>
              <a:rPr lang="ja-JP" altLang="en-US" sz="1400" b="1" dirty="0">
                <a:solidFill>
                  <a:prstClr val="black"/>
                </a:solidFill>
                <a:latin typeface="HG丸ｺﾞｼｯｸM-PRO" panose="020F0600000000000000" pitchFamily="50" charset="-128"/>
                <a:ea typeface="HG丸ｺﾞｼｯｸM-PRO" panose="020F0600000000000000" pitchFamily="50" charset="-128"/>
              </a:rPr>
              <a:t>■　各種リサイクル法に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基づくリサイクルの促進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大阪府分別収集促進計画に沿って、市町村における容器包装廃棄物の発生抑制及び分別収集を促進するとともに、国の動向把握や市町村への情報提供を行います。</a:t>
            </a:r>
            <a:endParaRPr lang="en-US" altLang="ja-JP" sz="1200" dirty="0" smtClean="0">
              <a:solidFill>
                <a:prstClr val="black"/>
              </a:solidFill>
              <a:latin typeface="+mn-ea"/>
            </a:endParaRPr>
          </a:p>
          <a:p>
            <a:pPr marL="180975" lvl="0" indent="-180975"/>
            <a:r>
              <a:rPr lang="ja-JP" altLang="en-US" sz="1200" dirty="0" smtClean="0">
                <a:solidFill>
                  <a:prstClr val="black"/>
                </a:solidFill>
                <a:latin typeface="+mn-ea"/>
              </a:rPr>
              <a:t>・　市町村</a:t>
            </a:r>
            <a:r>
              <a:rPr lang="ja-JP" altLang="en-US" sz="1200" dirty="0">
                <a:solidFill>
                  <a:prstClr val="black"/>
                </a:solidFill>
                <a:latin typeface="+mn-ea"/>
              </a:rPr>
              <a:t>における小型電子機器等の適正なリサイクルの取組みを促進するため、国の動向の把握や市町村への情報提供を行います。</a:t>
            </a:r>
          </a:p>
          <a:p>
            <a:pPr marL="180975" lvl="0" indent="-180975"/>
            <a:r>
              <a:rPr lang="ja-JP" altLang="en-US" sz="1200" dirty="0" smtClean="0">
                <a:solidFill>
                  <a:prstClr val="black"/>
                </a:solidFill>
                <a:latin typeface="+mn-ea"/>
              </a:rPr>
              <a:t>・　使用済み</a:t>
            </a:r>
            <a:r>
              <a:rPr lang="ja-JP" altLang="en-US" sz="1200" dirty="0">
                <a:solidFill>
                  <a:prstClr val="black"/>
                </a:solidFill>
                <a:latin typeface="+mn-ea"/>
              </a:rPr>
              <a:t>家電４品目（エアコン、テレビ、冷蔵庫・冷凍庫、洗濯機・衣類乾燥機）を適正にリサイクルする方法などについて周知に努めます。</a:t>
            </a:r>
          </a:p>
          <a:p>
            <a:pPr marL="180975" lvl="0" indent="-180975"/>
            <a:r>
              <a:rPr lang="ja-JP" altLang="en-US" sz="1200" dirty="0" smtClean="0">
                <a:solidFill>
                  <a:prstClr val="black"/>
                </a:solidFill>
                <a:latin typeface="+mn-ea"/>
              </a:rPr>
              <a:t>・　食品</a:t>
            </a:r>
            <a:r>
              <a:rPr lang="ja-JP" altLang="en-US" sz="1200" dirty="0">
                <a:solidFill>
                  <a:prstClr val="black"/>
                </a:solidFill>
                <a:latin typeface="+mn-ea"/>
              </a:rPr>
              <a:t>廃棄物の適正なリサイクルが実施されるよう、国の動向把握や府民、事業者、市町村への情報提供を行います。</a:t>
            </a:r>
          </a:p>
          <a:p>
            <a:pPr marL="180975" lvl="0" indent="-180975"/>
            <a:r>
              <a:rPr lang="ja-JP" altLang="en-US" sz="1200" dirty="0" smtClean="0">
                <a:solidFill>
                  <a:prstClr val="black"/>
                </a:solidFill>
                <a:latin typeface="+mn-ea"/>
              </a:rPr>
              <a:t>・　建設</a:t>
            </a:r>
            <a:r>
              <a:rPr lang="ja-JP" altLang="en-US" sz="1200" dirty="0">
                <a:solidFill>
                  <a:prstClr val="black"/>
                </a:solidFill>
                <a:latin typeface="+mn-ea"/>
              </a:rPr>
              <a:t>廃棄物の適正なリサイクルを促進するため、分別解体や再資源化に関する周知や指導を行います。</a:t>
            </a:r>
          </a:p>
          <a:p>
            <a:pPr marL="180975" lvl="0" indent="-180975"/>
            <a:r>
              <a:rPr lang="ja-JP" altLang="en-US" sz="1200" dirty="0" smtClean="0">
                <a:solidFill>
                  <a:prstClr val="black"/>
                </a:solidFill>
                <a:latin typeface="+mn-ea"/>
              </a:rPr>
              <a:t>・　使用済</a:t>
            </a:r>
            <a:r>
              <a:rPr lang="ja-JP" altLang="en-US" sz="1200" dirty="0">
                <a:solidFill>
                  <a:prstClr val="black"/>
                </a:solidFill>
                <a:latin typeface="+mn-ea"/>
              </a:rPr>
              <a:t>自動車の適正な処理及びリサイクルを促進するため、使用済自動車の解体業者等に対して立入検査等を通じた指導を徹底します。</a:t>
            </a:r>
            <a:endParaRPr lang="en-US" altLang="ja-JP" sz="1200" dirty="0">
              <a:solidFill>
                <a:prstClr val="black"/>
              </a:solidFill>
              <a:latin typeface="+mn-ea"/>
            </a:endParaRPr>
          </a:p>
        </p:txBody>
      </p:sp>
      <p:sp>
        <p:nvSpPr>
          <p:cNvPr id="5" name="角丸四角形 4"/>
          <p:cNvSpPr/>
          <p:nvPr/>
        </p:nvSpPr>
        <p:spPr>
          <a:xfrm>
            <a:off x="2873345" y="234132"/>
            <a:ext cx="9375835"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循環型社会の構築に向けた施策（詳細）</a:t>
            </a:r>
          </a:p>
        </p:txBody>
      </p:sp>
      <p:sp>
        <p:nvSpPr>
          <p:cNvPr id="9" name="角丸四角形 8"/>
          <p:cNvSpPr/>
          <p:nvPr/>
        </p:nvSpPr>
        <p:spPr>
          <a:xfrm>
            <a:off x="7693149" y="753622"/>
            <a:ext cx="7353905" cy="9885349"/>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0" name="横巻き 9"/>
          <p:cNvSpPr/>
          <p:nvPr/>
        </p:nvSpPr>
        <p:spPr>
          <a:xfrm>
            <a:off x="7693149" y="616388"/>
            <a:ext cx="413608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リサイクル（質の高いリサイクル）の推進</a:t>
            </a:r>
          </a:p>
        </p:txBody>
      </p:sp>
      <p:sp>
        <p:nvSpPr>
          <p:cNvPr id="12"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5</a:t>
            </a:fld>
            <a:endParaRPr kumimoji="1" lang="ja-JP" altLang="en-US" dirty="0"/>
          </a:p>
        </p:txBody>
      </p:sp>
      <p:sp>
        <p:nvSpPr>
          <p:cNvPr id="6" name="角丸四角形 5"/>
          <p:cNvSpPr/>
          <p:nvPr/>
        </p:nvSpPr>
        <p:spPr>
          <a:xfrm>
            <a:off x="58704" y="791191"/>
            <a:ext cx="7351336" cy="9847780"/>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7" name="横巻き 6"/>
          <p:cNvSpPr/>
          <p:nvPr/>
        </p:nvSpPr>
        <p:spPr>
          <a:xfrm>
            <a:off x="24695" y="624938"/>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リデュースとリユースの推進</a:t>
            </a:r>
          </a:p>
        </p:txBody>
      </p:sp>
      <p:sp>
        <p:nvSpPr>
          <p:cNvPr id="34" name="角丸四角形 33"/>
          <p:cNvSpPr/>
          <p:nvPr/>
        </p:nvSpPr>
        <p:spPr>
          <a:xfrm>
            <a:off x="7777286" y="1223342"/>
            <a:ext cx="3672408" cy="1603078"/>
          </a:xfrm>
          <a:prstGeom prst="roundRect">
            <a:avLst>
              <a:gd name="adj" fmla="val 10079"/>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リサイクルのため</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の分別</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収集</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a:t>
            </a:r>
            <a:r>
              <a:rPr lang="ja-JP" altLang="en-US" sz="1200" dirty="0">
                <a:solidFill>
                  <a:prstClr val="black"/>
                </a:solidFill>
                <a:latin typeface="+mn-ea"/>
              </a:rPr>
              <a:t>生活系ごみ分別排出率」や</a:t>
            </a:r>
            <a:r>
              <a:rPr lang="ja-JP" altLang="en-US" sz="1200" dirty="0" smtClean="0">
                <a:solidFill>
                  <a:prstClr val="black"/>
                </a:solidFill>
                <a:latin typeface="+mn-ea"/>
              </a:rPr>
              <a:t>「ガラス等（主</a:t>
            </a:r>
            <a:r>
              <a:rPr lang="ja-JP" altLang="en-US" sz="1200" dirty="0">
                <a:solidFill>
                  <a:prstClr val="black"/>
                </a:solidFill>
                <a:latin typeface="+mn-ea"/>
              </a:rPr>
              <a:t>に行政により分別収集が行われている</a:t>
            </a:r>
            <a:r>
              <a:rPr lang="ja-JP" altLang="en-US" sz="1200" dirty="0" smtClean="0">
                <a:solidFill>
                  <a:prstClr val="black"/>
                </a:solidFill>
                <a:latin typeface="+mn-ea"/>
              </a:rPr>
              <a:t>品目）のみ</a:t>
            </a:r>
            <a:r>
              <a:rPr lang="ja-JP" altLang="en-US" sz="1200" dirty="0">
                <a:solidFill>
                  <a:prstClr val="black"/>
                </a:solidFill>
                <a:latin typeface="+mn-ea"/>
              </a:rPr>
              <a:t>の再生利用率</a:t>
            </a:r>
            <a:r>
              <a:rPr lang="ja-JP" altLang="en-US" sz="1200" dirty="0" smtClean="0">
                <a:solidFill>
                  <a:prstClr val="black"/>
                </a:solidFill>
                <a:latin typeface="+mn-ea"/>
              </a:rPr>
              <a:t>」の指標を</a:t>
            </a:r>
            <a:r>
              <a:rPr lang="ja-JP" altLang="en-US" sz="1200" dirty="0">
                <a:solidFill>
                  <a:prstClr val="black"/>
                </a:solidFill>
                <a:latin typeface="+mn-ea"/>
              </a:rPr>
              <a:t>活用し、府民、市町村がごみの分別や再生利用に関する成果を実感できる</a:t>
            </a:r>
            <a:r>
              <a:rPr lang="ja-JP" altLang="en-US" sz="1200" dirty="0" smtClean="0">
                <a:solidFill>
                  <a:prstClr val="black"/>
                </a:solidFill>
                <a:latin typeface="+mn-ea"/>
              </a:rPr>
              <a:t>よう、</a:t>
            </a:r>
            <a:r>
              <a:rPr lang="ja-JP" altLang="en-US" sz="1200" dirty="0">
                <a:solidFill>
                  <a:prstClr val="black"/>
                </a:solidFill>
                <a:latin typeface="+mn-ea"/>
              </a:rPr>
              <a:t>府と市が情報交換することで</a:t>
            </a:r>
            <a:r>
              <a:rPr lang="ja-JP" altLang="en-US" sz="1200" dirty="0" smtClean="0">
                <a:solidFill>
                  <a:prstClr val="black"/>
                </a:solidFill>
                <a:latin typeface="+mn-ea"/>
              </a:rPr>
              <a:t>、さらなる取組みを促進</a:t>
            </a:r>
            <a:r>
              <a:rPr lang="ja-JP" altLang="en-US" sz="1200" dirty="0">
                <a:solidFill>
                  <a:prstClr val="black"/>
                </a:solidFill>
                <a:latin typeface="+mn-ea"/>
              </a:rPr>
              <a:t>します。</a:t>
            </a:r>
          </a:p>
        </p:txBody>
      </p:sp>
      <p:sp>
        <p:nvSpPr>
          <p:cNvPr id="35" name="角丸四角形 34"/>
          <p:cNvSpPr/>
          <p:nvPr/>
        </p:nvSpPr>
        <p:spPr>
          <a:xfrm>
            <a:off x="11449694" y="6210796"/>
            <a:ext cx="3520800" cy="1440160"/>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indent="-92473"/>
            <a:r>
              <a:rPr lang="ja-JP" altLang="en-US" sz="1400" b="1" dirty="0">
                <a:latin typeface="HG丸ｺﾞｼｯｸM-PRO" panose="020F0600000000000000" pitchFamily="50" charset="-128"/>
                <a:ea typeface="HG丸ｺﾞｼｯｸM-PRO" panose="020F0600000000000000" pitchFamily="50" charset="-128"/>
              </a:rPr>
              <a:t>■　大阪府エコタウンプランの</a:t>
            </a:r>
            <a:r>
              <a:rPr lang="ja-JP" altLang="en-US" sz="1400" b="1" dirty="0" smtClean="0">
                <a:latin typeface="HG丸ｺﾞｼｯｸM-PRO" panose="020F0600000000000000" pitchFamily="50" charset="-128"/>
                <a:ea typeface="HG丸ｺﾞｼｯｸM-PRO" panose="020F0600000000000000" pitchFamily="50" charset="-128"/>
              </a:rPr>
              <a:t>推進</a:t>
            </a:r>
            <a:endParaRPr lang="en-US" altLang="ja-JP" sz="1400" b="1" dirty="0" smtClean="0">
              <a:latin typeface="HG丸ｺﾞｼｯｸM-PRO" panose="020F0600000000000000" pitchFamily="50" charset="-128"/>
              <a:ea typeface="HG丸ｺﾞｼｯｸM-PRO" panose="020F0600000000000000" pitchFamily="50" charset="-128"/>
            </a:endParaRPr>
          </a:p>
          <a:p>
            <a:pPr marL="92473" indent="-92473"/>
            <a:endParaRPr lang="ja-JP" altLang="en-US" sz="1200" b="1" dirty="0">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新技術</a:t>
            </a:r>
            <a:r>
              <a:rPr lang="ja-JP" altLang="en-US" sz="1200" dirty="0">
                <a:solidFill>
                  <a:prstClr val="black"/>
                </a:solidFill>
                <a:latin typeface="+mn-ea"/>
              </a:rPr>
              <a:t>、新システムを導入したリサイクル施設の整備促進等を目的とした「大阪府エコタウンプラン」を推進するため、エコタウンに関する情報発信や関係自治体等との交流・連携に努めます。</a:t>
            </a:r>
          </a:p>
        </p:txBody>
      </p:sp>
      <p:sp>
        <p:nvSpPr>
          <p:cNvPr id="36" name="角丸四角形 35"/>
          <p:cNvSpPr/>
          <p:nvPr/>
        </p:nvSpPr>
        <p:spPr>
          <a:xfrm>
            <a:off x="11449694" y="4266580"/>
            <a:ext cx="3520800" cy="1584176"/>
          </a:xfrm>
          <a:prstGeom prst="roundRect">
            <a:avLst>
              <a:gd name="adj" fmla="val 1400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139700" lvl="0" indent="-139700"/>
            <a:r>
              <a:rPr lang="ja-JP" altLang="en-US" sz="1400" b="1" dirty="0">
                <a:solidFill>
                  <a:prstClr val="black"/>
                </a:solidFill>
                <a:latin typeface="HG丸ｺﾞｼｯｸM-PRO" panose="020F0600000000000000" pitchFamily="50" charset="-128"/>
                <a:ea typeface="HG丸ｺﾞｼｯｸM-PRO" panose="020F0600000000000000" pitchFamily="50" charset="-128"/>
              </a:rPr>
              <a:t>■　建設混合廃棄物の発生抑制の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139700" lvl="0" indent="-139700"/>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建築物</a:t>
            </a:r>
            <a:r>
              <a:rPr lang="ja-JP" altLang="en-US" sz="1200" dirty="0">
                <a:solidFill>
                  <a:prstClr val="black"/>
                </a:solidFill>
                <a:latin typeface="+mn-ea"/>
              </a:rPr>
              <a:t>等の新築・解体現場での分別努力により、建設混合廃棄物を減らすことが必要です。工事現場における建設廃棄物の分別</a:t>
            </a:r>
            <a:r>
              <a:rPr lang="ja-JP" altLang="en-US" sz="1200" dirty="0" smtClean="0">
                <a:solidFill>
                  <a:prstClr val="black"/>
                </a:solidFill>
                <a:latin typeface="+mn-ea"/>
              </a:rPr>
              <a:t>事例等を</a:t>
            </a:r>
            <a:r>
              <a:rPr lang="ja-JP" altLang="en-US" sz="1200" dirty="0">
                <a:solidFill>
                  <a:prstClr val="black"/>
                </a:solidFill>
                <a:latin typeface="+mn-ea"/>
              </a:rPr>
              <a:t>広く建設</a:t>
            </a:r>
            <a:r>
              <a:rPr lang="ja-JP" altLang="en-US" sz="1200" dirty="0" smtClean="0">
                <a:solidFill>
                  <a:prstClr val="black"/>
                </a:solidFill>
                <a:latin typeface="+mn-ea"/>
              </a:rPr>
              <a:t>業者、発注者に</a:t>
            </a:r>
            <a:r>
              <a:rPr lang="ja-JP" altLang="en-US" sz="1200" dirty="0">
                <a:solidFill>
                  <a:prstClr val="black"/>
                </a:solidFill>
                <a:latin typeface="+mn-ea"/>
              </a:rPr>
              <a:t>情報提供し、取組みを促進します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7" name="角丸四角形 36"/>
          <p:cNvSpPr/>
          <p:nvPr/>
        </p:nvSpPr>
        <p:spPr>
          <a:xfrm>
            <a:off x="11449694" y="1235430"/>
            <a:ext cx="3520800" cy="2815126"/>
          </a:xfrm>
          <a:prstGeom prst="roundRect">
            <a:avLst>
              <a:gd name="adj" fmla="val 787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産業</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廃棄物のリサイクルの促進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200025" lvl="0" indent="-171450"/>
            <a:r>
              <a:rPr lang="ja-JP" altLang="en-US" sz="1200" dirty="0" smtClean="0">
                <a:solidFill>
                  <a:prstClr val="black"/>
                </a:solidFill>
                <a:latin typeface="+mn-ea"/>
              </a:rPr>
              <a:t>・　</a:t>
            </a:r>
            <a:r>
              <a:rPr lang="ja-JP" altLang="en-US" sz="1200" dirty="0">
                <a:solidFill>
                  <a:prstClr val="black"/>
                </a:solidFill>
                <a:latin typeface="+mn-ea"/>
              </a:rPr>
              <a:t>産業廃棄物のリサイクルは、関連法の制定や排出事業者の取組みなどにより一定進展してきましたが、費用や需要等の面からの課題もあります。今後とも取組みの継続が必要であることから、上下水道事業者、建設業者、製造業者といった排出事業者への周知啓発、情報提供により、取組みを促進します。</a:t>
            </a:r>
          </a:p>
          <a:p>
            <a:pPr marL="180975" lvl="0" indent="-180975"/>
            <a:r>
              <a:rPr lang="ja-JP" altLang="en-US" sz="1200" dirty="0" smtClean="0">
                <a:solidFill>
                  <a:prstClr val="black"/>
                </a:solidFill>
                <a:latin typeface="+mn-ea"/>
              </a:rPr>
              <a:t>・　資源循環における資源ロスを少なくするためには、排出段階での取組みが重要です。多量排出事業者による分別排出、自社内再生利用に関する取組み事例及び再生利用を行う処理業者等に関する情報提供を行い、排出段階での排出事業者による取組みを促進します。</a:t>
            </a:r>
            <a:endParaRPr lang="ja-JP" altLang="en-US" sz="1200" dirty="0">
              <a:solidFill>
                <a:prstClr val="black"/>
              </a:solidFill>
              <a:latin typeface="+mn-ea"/>
            </a:endParaRPr>
          </a:p>
        </p:txBody>
      </p:sp>
      <p:sp>
        <p:nvSpPr>
          <p:cNvPr id="38" name="角丸四角形 37"/>
          <p:cNvSpPr/>
          <p:nvPr/>
        </p:nvSpPr>
        <p:spPr>
          <a:xfrm>
            <a:off x="7799346" y="7074892"/>
            <a:ext cx="3650347" cy="3276047"/>
          </a:xfrm>
          <a:prstGeom prst="roundRect">
            <a:avLst>
              <a:gd name="adj" fmla="val 1288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質の高いリサイクル（素材へのリサ　</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lvl="0"/>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イクル）の促進</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schemeClr val="tx1"/>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schemeClr val="tx1"/>
                </a:solidFill>
                <a:latin typeface="+mn-ea"/>
              </a:rPr>
              <a:t>・　</a:t>
            </a:r>
            <a:r>
              <a:rPr lang="ja-JP" altLang="en-US" sz="1200" dirty="0">
                <a:solidFill>
                  <a:schemeClr val="tx1"/>
                </a:solidFill>
                <a:latin typeface="+mn-ea"/>
              </a:rPr>
              <a:t>省資源・資源循環のためには、リサイクルの際に、環境保全や経済性等を踏まえた実行可能性を踏まえつつ、できる限り素材へ</a:t>
            </a:r>
            <a:r>
              <a:rPr lang="ja-JP" altLang="en-US" sz="1200" dirty="0" smtClean="0">
                <a:solidFill>
                  <a:schemeClr val="tx1"/>
                </a:solidFill>
                <a:latin typeface="+mn-ea"/>
              </a:rPr>
              <a:t>のリサイクルが</a:t>
            </a:r>
            <a:r>
              <a:rPr lang="ja-JP" altLang="en-US" sz="1200" dirty="0">
                <a:solidFill>
                  <a:schemeClr val="tx1"/>
                </a:solidFill>
                <a:latin typeface="+mn-ea"/>
              </a:rPr>
              <a:t>優先されることが必要です。そのために、素材リサイクルに関する取組み事例のほか、産業廃棄物の排出事業者に対しては、再生利用状況や素材として利用するための適切な分別に関する情報などを提供します</a:t>
            </a:r>
            <a:r>
              <a:rPr lang="ja-JP" altLang="en-US" sz="1200" dirty="0" smtClean="0">
                <a:solidFill>
                  <a:schemeClr val="tx1"/>
                </a:solidFill>
                <a:latin typeface="+mn-ea"/>
              </a:rPr>
              <a:t>。</a:t>
            </a:r>
            <a:endParaRPr lang="en-US" altLang="ja-JP" sz="1200" dirty="0" smtClean="0">
              <a:solidFill>
                <a:schemeClr val="tx1"/>
              </a:solidFill>
              <a:latin typeface="+mn-ea"/>
            </a:endParaRPr>
          </a:p>
          <a:p>
            <a:pPr marL="180975" indent="-180975"/>
            <a:r>
              <a:rPr lang="ja-JP" altLang="en-US" sz="1200" dirty="0">
                <a:solidFill>
                  <a:schemeClr val="tx1"/>
                </a:solidFill>
                <a:latin typeface="+mn-ea"/>
              </a:rPr>
              <a:t>・　</a:t>
            </a:r>
            <a:r>
              <a:rPr lang="ja-JP" altLang="en-US" sz="1200" dirty="0" smtClean="0">
                <a:solidFill>
                  <a:schemeClr val="tx1"/>
                </a:solidFill>
                <a:latin typeface="+mn-ea"/>
              </a:rPr>
              <a:t>コンクリート塊はそのほとんどが舗装路盤材用の再生砕石として利用されていますが、品質</a:t>
            </a:r>
            <a:r>
              <a:rPr lang="ja-JP" altLang="en-US" sz="1200" dirty="0">
                <a:solidFill>
                  <a:schemeClr val="tx1"/>
                </a:solidFill>
                <a:latin typeface="+mn-ea"/>
              </a:rPr>
              <a:t>や経済性</a:t>
            </a:r>
            <a:r>
              <a:rPr lang="ja-JP" altLang="en-US" sz="1200" dirty="0" smtClean="0">
                <a:solidFill>
                  <a:schemeClr val="tx1"/>
                </a:solidFill>
                <a:latin typeface="+mn-ea"/>
              </a:rPr>
              <a:t>、法令、供給</a:t>
            </a:r>
            <a:r>
              <a:rPr lang="ja-JP" altLang="en-US" sz="1200" dirty="0">
                <a:solidFill>
                  <a:schemeClr val="tx1"/>
                </a:solidFill>
                <a:latin typeface="+mn-ea"/>
              </a:rPr>
              <a:t>状況を踏まえながら、再生骨材コンクリートへの</a:t>
            </a:r>
            <a:r>
              <a:rPr lang="ja-JP" altLang="en-US" sz="1200" dirty="0" smtClean="0">
                <a:solidFill>
                  <a:schemeClr val="tx1"/>
                </a:solidFill>
                <a:latin typeface="+mn-ea"/>
              </a:rPr>
              <a:t>利用など、コンクリート塊の先進的な再生利用に関する事例などを収集し、さらなる利用を</a:t>
            </a:r>
            <a:r>
              <a:rPr lang="ja-JP" altLang="en-US" sz="1200" dirty="0">
                <a:solidFill>
                  <a:schemeClr val="tx1"/>
                </a:solidFill>
                <a:latin typeface="+mn-ea"/>
              </a:rPr>
              <a:t>検討します</a:t>
            </a:r>
            <a:r>
              <a:rPr lang="ja-JP" altLang="en-US" sz="1200" dirty="0" smtClean="0">
                <a:solidFill>
                  <a:schemeClr val="tx1"/>
                </a:solidFill>
                <a:latin typeface="+mn-ea"/>
              </a:rPr>
              <a:t>。</a:t>
            </a:r>
            <a:endParaRPr lang="en-US" altLang="ja-JP" sz="1200" dirty="0">
              <a:solidFill>
                <a:schemeClr val="tx1"/>
              </a:solidFill>
              <a:latin typeface="+mn-ea"/>
            </a:endParaRPr>
          </a:p>
        </p:txBody>
      </p:sp>
      <p:sp>
        <p:nvSpPr>
          <p:cNvPr id="40" name="角丸四角形 39"/>
          <p:cNvSpPr/>
          <p:nvPr/>
        </p:nvSpPr>
        <p:spPr>
          <a:xfrm>
            <a:off x="11449694" y="8010996"/>
            <a:ext cx="3520800" cy="2013235"/>
          </a:xfrm>
          <a:prstGeom prst="roundRect">
            <a:avLst>
              <a:gd name="adj" fmla="val 1178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リサイクル製品認定制度の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普及</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府内</a:t>
            </a:r>
            <a:r>
              <a:rPr lang="ja-JP" altLang="en-US" sz="1200" dirty="0">
                <a:solidFill>
                  <a:prstClr val="black"/>
                </a:solidFill>
                <a:latin typeface="+mn-ea"/>
              </a:rPr>
              <a:t>で発生した循環資源を利用して製造されたリサイクル製品のうち、品目ごとの認定基準を満たすものを「大阪府認定リサイクル製品」として認定し、その普及に努めます。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、平成</a:t>
            </a:r>
            <a:r>
              <a:rPr lang="en-US" altLang="ja-JP" sz="1200" dirty="0">
                <a:solidFill>
                  <a:prstClr val="black"/>
                </a:solidFill>
                <a:latin typeface="+mn-ea"/>
              </a:rPr>
              <a:t>27</a:t>
            </a:r>
            <a:r>
              <a:rPr lang="ja-JP" altLang="en-US" sz="1200" dirty="0">
                <a:solidFill>
                  <a:prstClr val="black"/>
                </a:solidFill>
                <a:latin typeface="+mn-ea"/>
              </a:rPr>
              <a:t>年度に新たに創設した「繰返しリサイクルされる製品」について、「なにわエコ良品ネクスト」として認定を進めるとともに、認定された製品の普及に努めます。</a:t>
            </a:r>
            <a:endParaRPr lang="en-US" altLang="ja-JP" sz="1200" dirty="0">
              <a:solidFill>
                <a:prstClr val="black"/>
              </a:solidFill>
              <a:latin typeface="+mn-ea"/>
            </a:endParaRPr>
          </a:p>
        </p:txBody>
      </p:sp>
      <p:sp>
        <p:nvSpPr>
          <p:cNvPr id="43" name="角丸四角形 42"/>
          <p:cNvSpPr/>
          <p:nvPr/>
        </p:nvSpPr>
        <p:spPr>
          <a:xfrm>
            <a:off x="159584" y="1062540"/>
            <a:ext cx="3729270" cy="2844000"/>
          </a:xfrm>
          <a:prstGeom prst="roundRect">
            <a:avLst>
              <a:gd name="adj" fmla="val 10046"/>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ごみを出さないライフスタイル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事業活動</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ja-JP" sz="1200" dirty="0" smtClean="0">
                <a:latin typeface="+mn-ea"/>
              </a:rPr>
              <a:t>・</a:t>
            </a:r>
            <a:r>
              <a:rPr lang="ja-JP" altLang="en-US" sz="1200" dirty="0" smtClean="0">
                <a:latin typeface="+mn-ea"/>
              </a:rPr>
              <a:t>　</a:t>
            </a:r>
            <a:r>
              <a:rPr lang="ja-JP" altLang="ja-JP" sz="1200" dirty="0" smtClean="0">
                <a:latin typeface="+mn-ea"/>
              </a:rPr>
              <a:t>詰替え</a:t>
            </a:r>
            <a:r>
              <a:rPr lang="ja-JP" altLang="ja-JP" sz="1200" dirty="0">
                <a:latin typeface="+mn-ea"/>
              </a:rPr>
              <a:t>商品等を選択することなど、ごみを出さないライフスタイルが定着する必要があります。 </a:t>
            </a:r>
            <a:endParaRPr lang="en-US" altLang="ja-JP" sz="1200" dirty="0">
              <a:latin typeface="+mn-ea"/>
            </a:endParaRPr>
          </a:p>
          <a:p>
            <a:pPr marL="180975" indent="-180975"/>
            <a:r>
              <a:rPr lang="ja-JP" altLang="ja-JP" sz="1200" dirty="0" smtClean="0">
                <a:latin typeface="+mn-ea"/>
              </a:rPr>
              <a:t>・</a:t>
            </a:r>
            <a:r>
              <a:rPr lang="ja-JP" altLang="en-US" sz="1200" dirty="0" smtClean="0">
                <a:latin typeface="+mn-ea"/>
              </a:rPr>
              <a:t>　また</a:t>
            </a:r>
            <a:r>
              <a:rPr lang="ja-JP" altLang="en-US" sz="1200" dirty="0">
                <a:latin typeface="+mn-ea"/>
              </a:rPr>
              <a:t>、</a:t>
            </a:r>
            <a:r>
              <a:rPr lang="ja-JP" altLang="ja-JP" sz="1200" dirty="0">
                <a:latin typeface="+mn-ea"/>
              </a:rPr>
              <a:t>事業者</a:t>
            </a:r>
            <a:r>
              <a:rPr lang="ja-JP" altLang="en-US" sz="1200" dirty="0">
                <a:latin typeface="+mn-ea"/>
              </a:rPr>
              <a:t>は、</a:t>
            </a:r>
            <a:r>
              <a:rPr lang="ja-JP" altLang="ja-JP" sz="1200" dirty="0">
                <a:latin typeface="+mn-ea"/>
              </a:rPr>
              <a:t>ごみになりにくい商品の製造や簡易包装の推進、使用後に再生利用しやすい製品設計など、ごみの排出を抑えた商品の製造・販売を基本とする事業活動に取り組む必要があります。</a:t>
            </a:r>
          </a:p>
          <a:p>
            <a:pPr marL="180975" indent="-180975"/>
            <a:r>
              <a:rPr lang="ja-JP" altLang="ja-JP" sz="1200" dirty="0" smtClean="0">
                <a:latin typeface="+mn-ea"/>
              </a:rPr>
              <a:t>・</a:t>
            </a:r>
            <a:r>
              <a:rPr lang="ja-JP" altLang="en-US" sz="1200" dirty="0" smtClean="0">
                <a:latin typeface="+mn-ea"/>
              </a:rPr>
              <a:t>　</a:t>
            </a:r>
            <a:r>
              <a:rPr lang="ja-JP" altLang="ja-JP" sz="1200" dirty="0" smtClean="0">
                <a:latin typeface="+mn-ea"/>
              </a:rPr>
              <a:t>この</a:t>
            </a:r>
            <a:r>
              <a:rPr lang="ja-JP" altLang="ja-JP" sz="1200" dirty="0">
                <a:latin typeface="+mn-ea"/>
              </a:rPr>
              <a:t>ため、環境にやさしい買い物キャンペーンの実施など、豊かな環境づくり大阪府民会議と連携を図りながら、府民や事業者による環境に配慮した消費行動や事業活動を促進します。</a:t>
            </a:r>
            <a:endParaRPr lang="en-US" altLang="ja-JP" sz="1200" dirty="0">
              <a:latin typeface="+mn-ea"/>
            </a:endParaRPr>
          </a:p>
        </p:txBody>
      </p:sp>
      <p:sp>
        <p:nvSpPr>
          <p:cNvPr id="44" name="角丸四角形 43"/>
          <p:cNvSpPr/>
          <p:nvPr/>
        </p:nvSpPr>
        <p:spPr>
          <a:xfrm>
            <a:off x="231734" y="9091116"/>
            <a:ext cx="3672000" cy="142978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リユースの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使用済み</a:t>
            </a:r>
            <a:r>
              <a:rPr lang="ja-JP" altLang="en-US" sz="1200" dirty="0">
                <a:latin typeface="+mn-ea"/>
              </a:rPr>
              <a:t>となったものでも、再使用可能なものを繰り返し使用するリユースの取組みを促進するため、市町村に対し、掲示板の活用や</a:t>
            </a:r>
            <a:r>
              <a:rPr lang="ja-JP" altLang="en-US" sz="1200" dirty="0" smtClean="0">
                <a:latin typeface="+mn-ea"/>
              </a:rPr>
              <a:t>交換会の開催など</a:t>
            </a:r>
            <a:r>
              <a:rPr lang="ja-JP" altLang="en-US" sz="1200" dirty="0">
                <a:latin typeface="+mn-ea"/>
              </a:rPr>
              <a:t>、リユースに関する取組事例の情報提供を行います。</a:t>
            </a:r>
          </a:p>
        </p:txBody>
      </p:sp>
      <p:sp>
        <p:nvSpPr>
          <p:cNvPr id="47" name="角丸四角形 46"/>
          <p:cNvSpPr/>
          <p:nvPr/>
        </p:nvSpPr>
        <p:spPr>
          <a:xfrm>
            <a:off x="141392" y="3618508"/>
            <a:ext cx="3765654" cy="2772000"/>
          </a:xfrm>
          <a:prstGeom prst="roundRect">
            <a:avLst>
              <a:gd name="adj" fmla="val 11918"/>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生活</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系ごみの排出抑制の促進</a:t>
            </a:r>
          </a:p>
          <a:p>
            <a:pPr marL="139700" indent="-139700"/>
            <a:endParaRPr lang="en-US" altLang="ja-JP" sz="1200" dirty="0" smtClean="0">
              <a:latin typeface="+mn-ea"/>
            </a:endParaRPr>
          </a:p>
          <a:p>
            <a:pPr marL="180975" indent="-180975"/>
            <a:r>
              <a:rPr lang="ja-JP" altLang="en-US" sz="1200" dirty="0" smtClean="0">
                <a:latin typeface="+mn-ea"/>
              </a:rPr>
              <a:t>・　「</a:t>
            </a:r>
            <a:r>
              <a:rPr lang="ja-JP" altLang="en-US" sz="1200" dirty="0">
                <a:latin typeface="+mn-ea"/>
              </a:rPr>
              <a:t>１人１日当たり</a:t>
            </a:r>
            <a:r>
              <a:rPr lang="ja-JP" altLang="en-US" sz="1200" dirty="0" smtClean="0">
                <a:latin typeface="+mn-ea"/>
              </a:rPr>
              <a:t>の資源ごみを含む生活</a:t>
            </a:r>
            <a:r>
              <a:rPr lang="ja-JP" altLang="en-US" sz="1200" dirty="0">
                <a:latin typeface="+mn-ea"/>
              </a:rPr>
              <a:t>系ごみ排出量</a:t>
            </a:r>
            <a:r>
              <a:rPr lang="ja-JP" altLang="en-US" sz="1200" dirty="0" smtClean="0">
                <a:latin typeface="+mn-ea"/>
              </a:rPr>
              <a:t>」の指標を</a:t>
            </a:r>
            <a:r>
              <a:rPr lang="ja-JP" altLang="en-US" sz="1200" dirty="0">
                <a:latin typeface="+mn-ea"/>
              </a:rPr>
              <a:t>活用し、府民、市町村の各主体が生活系ごみの排出抑制の成果を実感できるようにするとともに、各主体のさらなる取組みを促進します。</a:t>
            </a:r>
          </a:p>
          <a:p>
            <a:pPr marL="180975" indent="-180975"/>
            <a:r>
              <a:rPr lang="ja-JP" altLang="en-US" sz="1200" dirty="0" smtClean="0">
                <a:latin typeface="+mn-ea"/>
              </a:rPr>
              <a:t>・　賞味</a:t>
            </a:r>
            <a:r>
              <a:rPr lang="ja-JP" altLang="en-US" sz="1200" dirty="0">
                <a:latin typeface="+mn-ea"/>
              </a:rPr>
              <a:t>期限・消費期限表示の理解の促進などの普及啓発により、手つかずのまま廃棄される食品や食べ残しといった食品ロスの削減に</a:t>
            </a:r>
            <a:r>
              <a:rPr lang="ja-JP" altLang="en-US" sz="1200" dirty="0" smtClean="0">
                <a:latin typeface="+mn-ea"/>
              </a:rPr>
              <a:t>取り組みます</a:t>
            </a:r>
            <a:r>
              <a:rPr lang="ja-JP" altLang="en-US" sz="1200" dirty="0">
                <a:latin typeface="+mn-ea"/>
              </a:rPr>
              <a:t>。</a:t>
            </a:r>
          </a:p>
          <a:p>
            <a:pPr marL="180975" indent="-180975"/>
            <a:r>
              <a:rPr lang="ja-JP" altLang="en-US" sz="1200" dirty="0" smtClean="0">
                <a:latin typeface="+mn-ea"/>
              </a:rPr>
              <a:t>・　また</a:t>
            </a:r>
            <a:r>
              <a:rPr lang="ja-JP" altLang="en-US" sz="1200" dirty="0">
                <a:latin typeface="+mn-ea"/>
              </a:rPr>
              <a:t>、国や市町村における食品ロスや生ごみ削減に係る取組み事例について、府内市町村と情報共有を図り、市町村における取組みを促進します。</a:t>
            </a:r>
          </a:p>
        </p:txBody>
      </p:sp>
      <p:sp>
        <p:nvSpPr>
          <p:cNvPr id="49" name="角丸四角形 48"/>
          <p:cNvSpPr/>
          <p:nvPr/>
        </p:nvSpPr>
        <p:spPr>
          <a:xfrm>
            <a:off x="159584" y="6031116"/>
            <a:ext cx="3711462" cy="3060000"/>
          </a:xfrm>
          <a:prstGeom prst="roundRect">
            <a:avLst>
              <a:gd name="adj" fmla="val 1168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生活系ごみの有料化の促進</a:t>
            </a:r>
          </a:p>
          <a:p>
            <a:pPr marL="139700" indent="-139700"/>
            <a:endParaRPr lang="en-US" altLang="ja-JP" sz="1200" dirty="0" smtClean="0">
              <a:latin typeface="+mn-ea"/>
            </a:endParaRPr>
          </a:p>
          <a:p>
            <a:pPr marL="180975" indent="-180975"/>
            <a:r>
              <a:rPr lang="ja-JP" altLang="en-US" sz="1200" dirty="0" smtClean="0">
                <a:latin typeface="+mn-ea"/>
              </a:rPr>
              <a:t>・　国の「一般廃棄物の有料化の</a:t>
            </a:r>
            <a:r>
              <a:rPr lang="ja-JP" altLang="en-US" sz="1200" dirty="0">
                <a:latin typeface="+mn-ea"/>
              </a:rPr>
              <a:t>手引き」において、一般廃棄物処理を有料化することにより、一般廃棄物の排出量の抑制が期待できるとされています。</a:t>
            </a:r>
          </a:p>
          <a:p>
            <a:pPr marL="180975" indent="-180975"/>
            <a:r>
              <a:rPr lang="ja-JP" altLang="en-US" sz="1200" dirty="0" smtClean="0">
                <a:latin typeface="+mn-ea"/>
              </a:rPr>
              <a:t>・　有料化</a:t>
            </a:r>
            <a:r>
              <a:rPr lang="ja-JP" altLang="en-US" sz="1200" dirty="0">
                <a:latin typeface="+mn-ea"/>
              </a:rPr>
              <a:t>の導入にあたっては、住民の理解を得ることに加え、導入後いったん減少したごみの量が元に戻りにくい制度設計や、排出削減の受け皿となる資源ごみの分別収集の拡充に配慮することが必要です。</a:t>
            </a:r>
          </a:p>
          <a:p>
            <a:pPr marL="180975" indent="-180975"/>
            <a:r>
              <a:rPr lang="ja-JP" altLang="en-US" sz="1200" dirty="0" smtClean="0">
                <a:latin typeface="+mn-ea"/>
              </a:rPr>
              <a:t>・　この</a:t>
            </a:r>
            <a:r>
              <a:rPr lang="ja-JP" altLang="en-US" sz="1200" dirty="0">
                <a:latin typeface="+mn-ea"/>
              </a:rPr>
              <a:t>ため、市町村における有料化の実施状況を把握するとともに、市町村に対し、市町村の取組み状況や府内外の先進的な取組み事例等の情報提供を行います</a:t>
            </a:r>
            <a:r>
              <a:rPr lang="ja-JP" altLang="en-US" sz="1200" dirty="0" smtClean="0">
                <a:latin typeface="+mn-ea"/>
              </a:rPr>
              <a:t>。</a:t>
            </a:r>
            <a:endParaRPr lang="ja-JP" altLang="en-US" sz="1200" dirty="0">
              <a:latin typeface="+mn-ea"/>
            </a:endParaRPr>
          </a:p>
        </p:txBody>
      </p:sp>
      <p:sp>
        <p:nvSpPr>
          <p:cNvPr id="39" name="角丸四角形 38"/>
          <p:cNvSpPr/>
          <p:nvPr/>
        </p:nvSpPr>
        <p:spPr>
          <a:xfrm>
            <a:off x="3888854" y="990516"/>
            <a:ext cx="3430488" cy="2411968"/>
          </a:xfrm>
          <a:prstGeom prst="roundRect">
            <a:avLst>
              <a:gd name="adj" fmla="val 6395"/>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事業系ごみの排出抑制の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dirty="0" smtClean="0">
              <a:latin typeface="+mn-ea"/>
            </a:endParaRPr>
          </a:p>
          <a:p>
            <a:pPr marL="180975" indent="-180975"/>
            <a:r>
              <a:rPr lang="ja-JP" altLang="en-US" sz="1200" dirty="0" smtClean="0">
                <a:latin typeface="+mn-ea"/>
              </a:rPr>
              <a:t>・　事業</a:t>
            </a:r>
            <a:r>
              <a:rPr lang="ja-JP" altLang="en-US" sz="1200" dirty="0">
                <a:latin typeface="+mn-ea"/>
              </a:rPr>
              <a:t>系ごみの１人１日当たりの排出量は全国と比べて多く、事業系ごみには資源化可能な紙類や産業廃棄物であるプラスチック類が混入しています</a:t>
            </a:r>
            <a:r>
              <a:rPr lang="ja-JP" altLang="en-US" sz="1200" dirty="0" smtClean="0">
                <a:latin typeface="+mn-ea"/>
              </a:rPr>
              <a:t>。</a:t>
            </a:r>
            <a:endParaRPr lang="ja-JP" altLang="en-US" sz="1200" dirty="0">
              <a:latin typeface="+mn-ea"/>
            </a:endParaRPr>
          </a:p>
          <a:p>
            <a:pPr marL="180975" indent="-180975"/>
            <a:r>
              <a:rPr lang="ja-JP" altLang="en-US" sz="1200" dirty="0" smtClean="0">
                <a:latin typeface="+mn-ea"/>
              </a:rPr>
              <a:t>・　資源化</a:t>
            </a:r>
            <a:r>
              <a:rPr lang="ja-JP" altLang="en-US" sz="1200" dirty="0">
                <a:latin typeface="+mn-ea"/>
              </a:rPr>
              <a:t>可能な紙類や産業廃棄物の混入削減を進めるため、市町村に対し府内外の先進的な取組み事例の情報提供を行い、市町村による事業者への排出抑制の取組みを促進します</a:t>
            </a:r>
            <a:r>
              <a:rPr lang="ja-JP" altLang="en-US" sz="1200" dirty="0" smtClean="0">
                <a:latin typeface="+mn-ea"/>
              </a:rPr>
              <a:t>。</a:t>
            </a:r>
            <a:endParaRPr lang="ja-JP" altLang="en-US" sz="1200" dirty="0">
              <a:latin typeface="+mn-ea"/>
            </a:endParaRPr>
          </a:p>
        </p:txBody>
      </p:sp>
      <p:graphicFrame>
        <p:nvGraphicFramePr>
          <p:cNvPr id="42" name="グラフ 41"/>
          <p:cNvGraphicFramePr/>
          <p:nvPr>
            <p:extLst>
              <p:ext uri="{D42A27DB-BD31-4B8C-83A1-F6EECF244321}">
                <p14:modId xmlns:p14="http://schemas.microsoft.com/office/powerpoint/2010/main" val="1757606967"/>
              </p:ext>
            </p:extLst>
          </p:nvPr>
        </p:nvGraphicFramePr>
        <p:xfrm>
          <a:off x="3955714" y="8276948"/>
          <a:ext cx="3286664" cy="2175532"/>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907046" y="10267814"/>
            <a:ext cx="3654216" cy="369332"/>
          </a:xfrm>
          <a:prstGeom prst="rect">
            <a:avLst/>
          </a:prstGeom>
          <a:noFill/>
        </p:spPr>
        <p:txBody>
          <a:bodyPr wrap="square" rtlCol="0">
            <a:spAutoFit/>
          </a:bodyPr>
          <a:lstStyle/>
          <a:p>
            <a:r>
              <a:rPr kumimoji="1" lang="en-US" altLang="ja-JP" sz="900" dirty="0" smtClean="0"/>
              <a:t>※</a:t>
            </a:r>
            <a:r>
              <a:rPr kumimoji="1" lang="ja-JP" altLang="en-US" sz="900" dirty="0" smtClean="0"/>
              <a:t>大阪市の４収集区分（普通ごみ、資源ごみ、容器包装プラスチック、</a:t>
            </a:r>
            <a:r>
              <a:rPr kumimoji="1" lang="en-US" altLang="ja-JP" sz="900" dirty="0" smtClean="0"/>
              <a:t/>
            </a:r>
            <a:br>
              <a:rPr kumimoji="1" lang="en-US" altLang="ja-JP" sz="900" dirty="0" smtClean="0"/>
            </a:br>
            <a:r>
              <a:rPr kumimoji="1" lang="ja-JP" altLang="en-US" sz="900" dirty="0" smtClean="0"/>
              <a:t>　　古紙・衣類）のうち焼却処理する普通ごみの組成</a:t>
            </a:r>
            <a:endParaRPr kumimoji="1" lang="ja-JP" altLang="en-US" sz="900" dirty="0"/>
          </a:p>
        </p:txBody>
      </p:sp>
    </p:spTree>
    <p:extLst>
      <p:ext uri="{BB962C8B-B14F-4D97-AF65-F5344CB8AC3E}">
        <p14:creationId xmlns:p14="http://schemas.microsoft.com/office/powerpoint/2010/main" val="242368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9584" y="1261145"/>
            <a:ext cx="3581992"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889046" y="3834532"/>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907046" y="1242244"/>
            <a:ext cx="342000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894491" y="6022057"/>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13576" y="3236106"/>
            <a:ext cx="3531826"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34854" y="8587060"/>
            <a:ext cx="3581992"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749063" y="1236367"/>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449694" y="1236367"/>
            <a:ext cx="3336452"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401526" y="7174185"/>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799347" y="4662516"/>
            <a:ext cx="3441467"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1449694" y="4662515"/>
            <a:ext cx="3407832"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799347" y="7669857"/>
            <a:ext cx="354277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16446" y="4969032"/>
            <a:ext cx="3528956"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873345" y="162124"/>
            <a:ext cx="9375835"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循環型社会の構築に向けた施策（詳細）</a:t>
            </a:r>
          </a:p>
        </p:txBody>
      </p:sp>
      <p:sp>
        <p:nvSpPr>
          <p:cNvPr id="14" name="角丸四角形 13"/>
          <p:cNvSpPr/>
          <p:nvPr/>
        </p:nvSpPr>
        <p:spPr>
          <a:xfrm>
            <a:off x="47625" y="787761"/>
            <a:ext cx="7395554" cy="9807668"/>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3" name="横巻き 12"/>
          <p:cNvSpPr/>
          <p:nvPr/>
        </p:nvSpPr>
        <p:spPr>
          <a:xfrm>
            <a:off x="47625" y="624938"/>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適正処理の推進</a:t>
            </a:r>
          </a:p>
        </p:txBody>
      </p:sp>
      <p:sp>
        <p:nvSpPr>
          <p:cNvPr id="18" name="角丸四角形 17"/>
          <p:cNvSpPr/>
          <p:nvPr/>
        </p:nvSpPr>
        <p:spPr>
          <a:xfrm>
            <a:off x="7595271" y="763780"/>
            <a:ext cx="7456043" cy="3066344"/>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9" name="横巻き 18"/>
          <p:cNvSpPr/>
          <p:nvPr/>
        </p:nvSpPr>
        <p:spPr>
          <a:xfrm>
            <a:off x="7561263" y="597528"/>
            <a:ext cx="3831601"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大規模災害発生時の適正処理の備え</a:t>
            </a:r>
          </a:p>
        </p:txBody>
      </p:sp>
      <p:sp>
        <p:nvSpPr>
          <p:cNvPr id="21" name="角丸四角形 20"/>
          <p:cNvSpPr/>
          <p:nvPr/>
        </p:nvSpPr>
        <p:spPr>
          <a:xfrm>
            <a:off x="7619862" y="4045924"/>
            <a:ext cx="7431452" cy="6549505"/>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22" name="横巻き 21"/>
          <p:cNvSpPr/>
          <p:nvPr/>
        </p:nvSpPr>
        <p:spPr>
          <a:xfrm>
            <a:off x="7585852" y="3879671"/>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留意事項</a:t>
            </a:r>
          </a:p>
        </p:txBody>
      </p:sp>
      <p:sp>
        <p:nvSpPr>
          <p:cNvPr id="12"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6</a:t>
            </a:fld>
            <a:endParaRPr kumimoji="1" lang="ja-JP" altLang="en-US" dirty="0"/>
          </a:p>
        </p:txBody>
      </p:sp>
      <p:sp>
        <p:nvSpPr>
          <p:cNvPr id="25" name="角丸四角形 24"/>
          <p:cNvSpPr/>
          <p:nvPr/>
        </p:nvSpPr>
        <p:spPr>
          <a:xfrm>
            <a:off x="7784875" y="1250919"/>
            <a:ext cx="3384376" cy="251160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災害時の適正処理体制の構築</a:t>
            </a:r>
          </a:p>
          <a:p>
            <a:pPr marL="139700" lvl="0" indent="-139700"/>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災害</a:t>
            </a:r>
            <a:r>
              <a:rPr lang="ja-JP" altLang="en-US" sz="1200" dirty="0">
                <a:latin typeface="+mn-ea"/>
              </a:rPr>
              <a:t>発生時に、ごみ、し尿等廃棄物が適正に処理できるよう、市町村間の相互支援や広域支援などの体制整備に加え、仮置き場の確保等、平時から災害を想定した具体的な対応について情報共有を図るなど体制の拡充を図ります。</a:t>
            </a:r>
          </a:p>
          <a:p>
            <a:pPr marL="180975" indent="-180975"/>
            <a:r>
              <a:rPr lang="ja-JP" altLang="en-US" sz="1200" dirty="0" smtClean="0">
                <a:latin typeface="+mn-ea"/>
              </a:rPr>
              <a:t>・　特</a:t>
            </a:r>
            <a:r>
              <a:rPr lang="ja-JP" altLang="en-US" sz="1200" dirty="0">
                <a:latin typeface="+mn-ea"/>
              </a:rPr>
              <a:t>に大規模災害発生時においては、国、都道府県、市町村、民間事業者が一丸となって取り組む必要があり、広域的な連携体制の充実を図ります。</a:t>
            </a:r>
          </a:p>
          <a:p>
            <a:pPr marL="139700" indent="-139700"/>
            <a:endParaRPr lang="ja-JP" altLang="en-US" sz="1200" dirty="0">
              <a:latin typeface="ＭＳ 明朝" panose="02020609040205080304" pitchFamily="17" charset="-128"/>
              <a:ea typeface="ＭＳ 明朝" panose="02020609040205080304" pitchFamily="17" charset="-128"/>
            </a:endParaRPr>
          </a:p>
        </p:txBody>
      </p:sp>
      <p:sp>
        <p:nvSpPr>
          <p:cNvPr id="26" name="角丸四角形 25"/>
          <p:cNvSpPr/>
          <p:nvPr/>
        </p:nvSpPr>
        <p:spPr>
          <a:xfrm>
            <a:off x="11437338" y="962887"/>
            <a:ext cx="3384376" cy="251160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技術の蓄積と人材の育成</a:t>
            </a:r>
          </a:p>
          <a:p>
            <a:pPr marL="139700" lvl="0" indent="-139700"/>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2563" indent="-182563"/>
            <a:r>
              <a:rPr lang="ja-JP" altLang="en-US" sz="1200" dirty="0" smtClean="0">
                <a:latin typeface="ＭＳ Ｐゴシック" panose="020B0600070205080204" pitchFamily="50" charset="-128"/>
                <a:ea typeface="ＭＳ Ｐゴシック" panose="020B0600070205080204" pitchFamily="50" charset="-128"/>
              </a:rPr>
              <a:t>・　大規模</a:t>
            </a:r>
            <a:r>
              <a:rPr lang="ja-JP" altLang="en-US" sz="1200" dirty="0">
                <a:latin typeface="ＭＳ Ｐゴシック" panose="020B0600070205080204" pitchFamily="50" charset="-128"/>
                <a:ea typeface="ＭＳ Ｐゴシック" panose="020B0600070205080204" pitchFamily="50" charset="-128"/>
              </a:rPr>
              <a:t>な災害で大量に発生する災害廃棄物を迅速に処理するために、できるだけ早い段階からの分別等に着手できるよう、過去の災害等の事例や教訓から、災害廃棄物処理の技術やノウハウを蓄積するとともに、それら技術を伝承するための、訓練、演習等により災害廃棄物への対応力のある人材の育成を図ります。</a:t>
            </a:r>
          </a:p>
        </p:txBody>
      </p:sp>
      <p:sp>
        <p:nvSpPr>
          <p:cNvPr id="27" name="角丸四角形 26"/>
          <p:cNvSpPr/>
          <p:nvPr/>
        </p:nvSpPr>
        <p:spPr>
          <a:xfrm>
            <a:off x="7780110" y="4491309"/>
            <a:ext cx="3420991" cy="2829367"/>
          </a:xfrm>
          <a:prstGeom prst="roundRect">
            <a:avLst>
              <a:gd name="adj" fmla="val 11652"/>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普及啓発や情報提供、環境</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教育に</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よる自主的</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な取組みの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３Ｒ</a:t>
            </a:r>
            <a:r>
              <a:rPr lang="ja-JP" altLang="en-US" sz="1200" dirty="0">
                <a:solidFill>
                  <a:prstClr val="black"/>
                </a:solidFill>
                <a:latin typeface="+mn-ea"/>
              </a:rPr>
              <a:t>の普及啓発や環境教育の取組みなど、府民・事業者・市町村といった各主体の取組み状況に関する情報提供を行い、自主的な取組みをさらに促進するとともに、府内の廃棄物の処理状況について</a:t>
            </a:r>
            <a:r>
              <a:rPr lang="ja-JP" altLang="en-US" sz="1200" dirty="0" smtClean="0">
                <a:solidFill>
                  <a:prstClr val="black"/>
                </a:solidFill>
                <a:latin typeface="+mn-ea"/>
              </a:rPr>
              <a:t>、指標</a:t>
            </a:r>
            <a:r>
              <a:rPr lang="ja-JP" altLang="en-US" sz="1200" dirty="0">
                <a:solidFill>
                  <a:prstClr val="black"/>
                </a:solidFill>
                <a:latin typeface="+mn-ea"/>
              </a:rPr>
              <a:t>も活用した情報提供を行うことで、各主体がその取組みの成果を実感できるようにします。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、ホームページなどで環境教育に関する情報提供を行うとともに、大阪府環境教育等行動計画に基づき、環境学習等を推進します。</a:t>
            </a:r>
          </a:p>
        </p:txBody>
      </p:sp>
      <p:sp>
        <p:nvSpPr>
          <p:cNvPr id="28" name="角丸四角形 27"/>
          <p:cNvSpPr/>
          <p:nvPr/>
        </p:nvSpPr>
        <p:spPr>
          <a:xfrm>
            <a:off x="11377686" y="4491308"/>
            <a:ext cx="3349427" cy="2439568"/>
          </a:xfrm>
          <a:prstGeom prst="roundRect">
            <a:avLst>
              <a:gd name="adj" fmla="val 1032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人口減少・高齢化の進展等</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による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ごみ排出</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形態への影響</a:t>
            </a:r>
          </a:p>
          <a:p>
            <a:pPr marL="152400" lvl="0" indent="-152400"/>
            <a:endParaRPr lang="en-US" altLang="ja-JP" sz="1200" dirty="0" smtClean="0">
              <a:solidFill>
                <a:prstClr val="black"/>
              </a:solidFill>
              <a:latin typeface="+mn-ea"/>
            </a:endParaRPr>
          </a:p>
          <a:p>
            <a:pPr marL="180975" lvl="0" indent="-180975"/>
            <a:r>
              <a:rPr lang="ja-JP" altLang="en-US" sz="1200" dirty="0" smtClean="0">
                <a:solidFill>
                  <a:prstClr val="black"/>
                </a:solidFill>
                <a:latin typeface="+mn-ea"/>
              </a:rPr>
              <a:t>・　大阪府</a:t>
            </a:r>
            <a:r>
              <a:rPr lang="ja-JP" altLang="en-US" sz="1200" dirty="0">
                <a:solidFill>
                  <a:prstClr val="black"/>
                </a:solidFill>
                <a:latin typeface="+mn-ea"/>
              </a:rPr>
              <a:t>では長期的には人口減少や単独世帯数の増加が予測されています。また、世帯構成により、ごみの排出実態が異なり、単独世帯や高齢者世帯は１人当たりのごみ排出量が多くなる傾向があります。</a:t>
            </a:r>
          </a:p>
          <a:p>
            <a:pPr marL="180975" lvl="0" indent="-180975"/>
            <a:r>
              <a:rPr lang="ja-JP" altLang="en-US" sz="1200" dirty="0" smtClean="0">
                <a:solidFill>
                  <a:prstClr val="black"/>
                </a:solidFill>
                <a:latin typeface="+mn-ea"/>
              </a:rPr>
              <a:t>・　今後</a:t>
            </a:r>
            <a:r>
              <a:rPr lang="ja-JP" altLang="en-US" sz="1200" dirty="0">
                <a:solidFill>
                  <a:prstClr val="black"/>
                </a:solidFill>
                <a:latin typeface="+mn-ea"/>
              </a:rPr>
              <a:t>、市町村と情報交換を行い、人口・世帯・年齢構成の動向と排出されるごみの動向の関係について把握できるよう努めます。</a:t>
            </a:r>
          </a:p>
        </p:txBody>
      </p:sp>
      <p:sp>
        <p:nvSpPr>
          <p:cNvPr id="29" name="角丸四角形 28"/>
          <p:cNvSpPr/>
          <p:nvPr/>
        </p:nvSpPr>
        <p:spPr>
          <a:xfrm>
            <a:off x="11392864" y="7002884"/>
            <a:ext cx="3393282" cy="2340000"/>
          </a:xfrm>
          <a:prstGeom prst="roundRect">
            <a:avLst>
              <a:gd name="adj" fmla="val 16023"/>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　大阪府の率先</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行動</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大阪府</a:t>
            </a:r>
            <a:r>
              <a:rPr lang="ja-JP" altLang="en-US" sz="1200" dirty="0">
                <a:solidFill>
                  <a:prstClr val="black"/>
                </a:solidFill>
                <a:latin typeface="+mn-ea"/>
              </a:rPr>
              <a:t>は、自身が大きな事業体であり、引き続き、３Ｒに自ら率先して</a:t>
            </a:r>
            <a:r>
              <a:rPr lang="ja-JP" altLang="en-US" sz="1200" dirty="0" smtClean="0">
                <a:solidFill>
                  <a:prstClr val="black"/>
                </a:solidFill>
                <a:latin typeface="+mn-ea"/>
              </a:rPr>
              <a:t>取り組み、</a:t>
            </a:r>
            <a:r>
              <a:rPr lang="ja-JP" altLang="en-US" sz="1200" dirty="0">
                <a:solidFill>
                  <a:prstClr val="black"/>
                </a:solidFill>
                <a:latin typeface="+mn-ea"/>
              </a:rPr>
              <a:t>府民や事業者と協力して循環型社会の構築を進めます。</a:t>
            </a:r>
          </a:p>
          <a:p>
            <a:pPr marL="180975" lvl="0" indent="-180975"/>
            <a:r>
              <a:rPr lang="ja-JP" altLang="en-US" sz="1200" dirty="0" smtClean="0">
                <a:solidFill>
                  <a:prstClr val="black"/>
                </a:solidFill>
                <a:latin typeface="+mn-ea"/>
              </a:rPr>
              <a:t>・　引き続き</a:t>
            </a:r>
            <a:r>
              <a:rPr lang="ja-JP" altLang="en-US" sz="1200" dirty="0">
                <a:solidFill>
                  <a:prstClr val="black"/>
                </a:solidFill>
                <a:latin typeface="+mn-ea"/>
              </a:rPr>
              <a:t>、３Ｒの推進のため、両面コピー等によるコピー用紙の使用抑制や資源ごみ等の分別に取り組むとともに、庁内ウェブページに設置された掲示板などを活用し、物品や消耗品のリユースに努めます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0" name="角丸四角形 29"/>
          <p:cNvSpPr/>
          <p:nvPr/>
        </p:nvSpPr>
        <p:spPr>
          <a:xfrm>
            <a:off x="7780110" y="7506940"/>
            <a:ext cx="3562007" cy="2844000"/>
          </a:xfrm>
          <a:prstGeom prst="roundRect">
            <a:avLst>
              <a:gd name="adj" fmla="val 1263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　低炭素社会、自然共生社会</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に向けた</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施策</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への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配慮</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プラスチック製</a:t>
            </a:r>
            <a:r>
              <a:rPr lang="ja-JP" altLang="en-US" sz="1200" dirty="0">
                <a:solidFill>
                  <a:prstClr val="black"/>
                </a:solidFill>
                <a:latin typeface="+mn-ea"/>
              </a:rPr>
              <a:t>容器包装廃棄物のリサイクルの推進やプラスチック類の焼却量削減は二酸化炭素の排出削減につながるものであり、地球温暖化防止の観点からも積極的に推進します。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、廃棄物の焼却時の余熱を利用するごみ発電や廃熱利用は、地球温暖化対策として有効であり、引き続き推進します。</a:t>
            </a:r>
          </a:p>
          <a:p>
            <a:pPr marL="180975" lvl="0" indent="-180975"/>
            <a:r>
              <a:rPr lang="ja-JP" altLang="en-US" sz="1200" dirty="0" smtClean="0">
                <a:solidFill>
                  <a:prstClr val="black"/>
                </a:solidFill>
                <a:latin typeface="+mn-ea"/>
              </a:rPr>
              <a:t>・　最終</a:t>
            </a:r>
            <a:r>
              <a:rPr lang="ja-JP" altLang="en-US" sz="1200" dirty="0">
                <a:solidFill>
                  <a:prstClr val="black"/>
                </a:solidFill>
                <a:latin typeface="+mn-ea"/>
              </a:rPr>
              <a:t>処分場の設置にあたっては、動植物等に影響を与えることも考えられることから、計画段階において、自然環境保全に十分配慮します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1" name="角丸四角形 30"/>
          <p:cNvSpPr/>
          <p:nvPr/>
        </p:nvSpPr>
        <p:spPr>
          <a:xfrm>
            <a:off x="213576" y="1170236"/>
            <a:ext cx="3528000" cy="1917853"/>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一般廃棄物処理施設に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おける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廃棄物の適正処理</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推進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latin typeface="+mn-ea"/>
              </a:rPr>
              <a:t>・　市町村</a:t>
            </a:r>
            <a:r>
              <a:rPr lang="ja-JP" altLang="en-US" sz="1200" dirty="0">
                <a:latin typeface="+mn-ea"/>
              </a:rPr>
              <a:t>や一部事務組合では、ダイオキシン類の測定結果を公表する等、ごみ焼却施設等の一般廃棄物処理施設の維持管理に努めます。</a:t>
            </a:r>
          </a:p>
          <a:p>
            <a:pPr marL="180975" lvl="0" indent="-180975"/>
            <a:r>
              <a:rPr lang="ja-JP" altLang="en-US" sz="1200" dirty="0" smtClean="0">
                <a:latin typeface="+mn-ea"/>
              </a:rPr>
              <a:t>・　一般</a:t>
            </a:r>
            <a:r>
              <a:rPr lang="ja-JP" altLang="en-US" sz="1200" dirty="0">
                <a:latin typeface="+mn-ea"/>
              </a:rPr>
              <a:t>廃棄物が処理施設で適正に処理されるよう、立入検査を継続して実施するとともに必要に応じて技術的な助言を行います。</a:t>
            </a:r>
          </a:p>
        </p:txBody>
      </p:sp>
      <p:sp>
        <p:nvSpPr>
          <p:cNvPr id="32" name="角丸四角形 31"/>
          <p:cNvSpPr/>
          <p:nvPr/>
        </p:nvSpPr>
        <p:spPr>
          <a:xfrm>
            <a:off x="216446" y="3258468"/>
            <a:ext cx="3528000" cy="1584176"/>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ごみ処理の広域化の推進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71450" lvl="0" indent="-171450"/>
            <a:r>
              <a:rPr lang="ja-JP" altLang="en-US" sz="1200" dirty="0" smtClean="0">
                <a:latin typeface="+mn-ea"/>
              </a:rPr>
              <a:t>・　老朽化</a:t>
            </a:r>
            <a:r>
              <a:rPr lang="ja-JP" altLang="en-US" sz="1200" dirty="0">
                <a:latin typeface="+mn-ea"/>
              </a:rPr>
              <a:t>が進んでいるごみ処理施設は、計画的に長寿命化や建替えによる施設整備を実施する必要があるため</a:t>
            </a:r>
            <a:r>
              <a:rPr lang="ja-JP" altLang="en-US" sz="1200" dirty="0" smtClean="0">
                <a:latin typeface="+mn-ea"/>
              </a:rPr>
              <a:t>、３Ｒ</a:t>
            </a:r>
            <a:r>
              <a:rPr lang="ja-JP" altLang="en-US" sz="1200" dirty="0">
                <a:latin typeface="+mn-ea"/>
              </a:rPr>
              <a:t>を推進しつつ、広域的かつ集約的な施設の整備が図られるよう市町村や一部事務組合に対し、情報提供や技術的な助言を行います。</a:t>
            </a:r>
          </a:p>
        </p:txBody>
      </p:sp>
      <p:sp>
        <p:nvSpPr>
          <p:cNvPr id="34" name="角丸四角形 33"/>
          <p:cNvSpPr/>
          <p:nvPr/>
        </p:nvSpPr>
        <p:spPr>
          <a:xfrm>
            <a:off x="3914750" y="1170176"/>
            <a:ext cx="3358480" cy="2448000"/>
          </a:xfrm>
          <a:prstGeom prst="roundRect">
            <a:avLst>
              <a:gd name="adj" fmla="val 998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排出事業者への指導等による</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産業</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廃棄物適正処理の徹底</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latin typeface="+mn-ea"/>
              </a:rPr>
              <a:t>・　排出事</a:t>
            </a:r>
            <a:r>
              <a:rPr lang="ja-JP" altLang="en-US" sz="1200" dirty="0">
                <a:latin typeface="+mn-ea"/>
              </a:rPr>
              <a:t>業者に対して適正な処理費用の負担、契約締結等に係る法令等の周知を徹底し、引き続き排出事業者による適正処理を指導していきます。また、電子マニフェストの普及を図ります。</a:t>
            </a:r>
          </a:p>
          <a:p>
            <a:pPr marL="173038" lvl="0" indent="-173038"/>
            <a:r>
              <a:rPr lang="ja-JP" altLang="en-US" sz="1200" dirty="0" smtClean="0">
                <a:latin typeface="+mn-ea"/>
              </a:rPr>
              <a:t>・　不適正</a:t>
            </a:r>
            <a:r>
              <a:rPr lang="ja-JP" altLang="en-US" sz="1200" dirty="0">
                <a:latin typeface="+mn-ea"/>
              </a:rPr>
              <a:t>処理事案に対する監視パトロールや土地所有者への土地管理の啓発などにより、不適正処理の未然防止、早期発見・是正に努めます</a:t>
            </a:r>
            <a:r>
              <a:rPr lang="ja-JP" altLang="en-US" sz="1200" dirty="0" smtClean="0">
                <a:latin typeface="+mn-ea"/>
              </a:rPr>
              <a:t>。</a:t>
            </a:r>
            <a:endParaRPr lang="ja-JP" altLang="en-US" sz="1200" dirty="0">
              <a:latin typeface="+mn-ea"/>
            </a:endParaRPr>
          </a:p>
        </p:txBody>
      </p:sp>
      <p:sp>
        <p:nvSpPr>
          <p:cNvPr id="35" name="角丸四角形 34"/>
          <p:cNvSpPr/>
          <p:nvPr/>
        </p:nvSpPr>
        <p:spPr>
          <a:xfrm>
            <a:off x="3914750" y="3834532"/>
            <a:ext cx="3358480" cy="1944000"/>
          </a:xfrm>
          <a:prstGeom prst="roundRect">
            <a:avLst>
              <a:gd name="adj" fmla="val 1353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産業廃棄物処理</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業者の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育成・指導</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latin typeface="+mn-ea"/>
              </a:rPr>
              <a:t>・　産業</a:t>
            </a:r>
            <a:r>
              <a:rPr lang="ja-JP" altLang="en-US" sz="1200" dirty="0">
                <a:latin typeface="+mn-ea"/>
              </a:rPr>
              <a:t>廃棄物処理業者における適正な処理を確保するため、引き続き立入検査等による指導を徹底します。</a:t>
            </a:r>
          </a:p>
          <a:p>
            <a:pPr marL="173038" lvl="0" indent="-173038"/>
            <a:r>
              <a:rPr lang="ja-JP" altLang="en-US" sz="1200" dirty="0" smtClean="0">
                <a:latin typeface="+mn-ea"/>
              </a:rPr>
              <a:t>・　優良</a:t>
            </a:r>
            <a:r>
              <a:rPr lang="ja-JP" altLang="en-US" sz="1200" dirty="0">
                <a:latin typeface="+mn-ea"/>
              </a:rPr>
              <a:t>認定制度のメリットについて情報提供を行い、処理業者</a:t>
            </a:r>
            <a:r>
              <a:rPr lang="ja-JP" altLang="en-US" sz="1200" dirty="0" smtClean="0">
                <a:latin typeface="+mn-ea"/>
              </a:rPr>
              <a:t>の優良認定</a:t>
            </a:r>
            <a:r>
              <a:rPr lang="ja-JP" altLang="en-US" sz="1200" dirty="0">
                <a:latin typeface="+mn-ea"/>
              </a:rPr>
              <a:t>取得への意識を高めるとともに</a:t>
            </a:r>
            <a:r>
              <a:rPr lang="ja-JP" altLang="en-US" sz="1200" dirty="0" smtClean="0">
                <a:latin typeface="+mn-ea"/>
              </a:rPr>
              <a:t>、排出事業者に対し優良</a:t>
            </a:r>
            <a:r>
              <a:rPr lang="ja-JP" altLang="en-US" sz="1200" dirty="0">
                <a:latin typeface="+mn-ea"/>
              </a:rPr>
              <a:t>制度及び優良認定産業廃棄物処理業者に</a:t>
            </a:r>
            <a:r>
              <a:rPr lang="ja-JP" altLang="en-US" sz="1200" dirty="0" smtClean="0">
                <a:latin typeface="+mn-ea"/>
              </a:rPr>
              <a:t>ついての情報</a:t>
            </a:r>
            <a:r>
              <a:rPr lang="ja-JP" altLang="en-US" sz="1200" dirty="0">
                <a:latin typeface="+mn-ea"/>
              </a:rPr>
              <a:t>提供を行います。</a:t>
            </a:r>
          </a:p>
        </p:txBody>
      </p:sp>
      <p:sp>
        <p:nvSpPr>
          <p:cNvPr id="36" name="角丸四角形 35"/>
          <p:cNvSpPr/>
          <p:nvPr/>
        </p:nvSpPr>
        <p:spPr>
          <a:xfrm>
            <a:off x="3914750" y="6066780"/>
            <a:ext cx="3415482" cy="4032448"/>
          </a:xfrm>
          <a:prstGeom prst="roundRect">
            <a:avLst>
              <a:gd name="adj" fmla="val 731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有害物質を</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含む廃棄物の</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適正</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処理</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schemeClr val="tx1"/>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solidFill>
                  <a:schemeClr val="tx1"/>
                </a:solidFill>
                <a:latin typeface="+mn-ea"/>
              </a:rPr>
              <a:t>・　廃</a:t>
            </a:r>
            <a:r>
              <a:rPr lang="ja-JP" altLang="en-US" sz="1200" dirty="0">
                <a:solidFill>
                  <a:schemeClr val="tx1"/>
                </a:solidFill>
                <a:latin typeface="+mn-ea"/>
              </a:rPr>
              <a:t>石綿や石綿含有建材は適切に区分して排出されるよう、関係法令の所管行政庁と連携し、立入検査や関係パンフレットの窓口配布などにより、適正処理を徹底します。</a:t>
            </a:r>
          </a:p>
          <a:p>
            <a:pPr marL="173038" lvl="0" indent="-173038"/>
            <a:r>
              <a:rPr lang="ja-JP" altLang="en-US" sz="1200" dirty="0" smtClean="0">
                <a:solidFill>
                  <a:schemeClr val="tx1"/>
                </a:solidFill>
                <a:latin typeface="+mn-ea"/>
              </a:rPr>
              <a:t>・　水銀</a:t>
            </a:r>
            <a:r>
              <a:rPr lang="ja-JP" altLang="en-US" sz="1200" dirty="0">
                <a:solidFill>
                  <a:schemeClr val="tx1"/>
                </a:solidFill>
                <a:latin typeface="+mn-ea"/>
              </a:rPr>
              <a:t>に関する水俣</a:t>
            </a:r>
            <a:r>
              <a:rPr lang="ja-JP" altLang="en-US" sz="1200" dirty="0" smtClean="0">
                <a:solidFill>
                  <a:schemeClr val="tx1"/>
                </a:solidFill>
                <a:latin typeface="+mn-ea"/>
              </a:rPr>
              <a:t>条約を踏まえ、廃水銀等が特別管理廃棄物</a:t>
            </a:r>
            <a:r>
              <a:rPr lang="ja-JP" altLang="en-US" sz="1200" dirty="0">
                <a:solidFill>
                  <a:schemeClr val="tx1"/>
                </a:solidFill>
                <a:latin typeface="+mn-ea"/>
              </a:rPr>
              <a:t>に指定</a:t>
            </a:r>
            <a:r>
              <a:rPr lang="ja-JP" altLang="en-US" sz="1200" dirty="0" smtClean="0">
                <a:solidFill>
                  <a:schemeClr val="tx1"/>
                </a:solidFill>
                <a:latin typeface="+mn-ea"/>
              </a:rPr>
              <a:t>されるなど政省令が改正されたことから、法</a:t>
            </a:r>
            <a:r>
              <a:rPr lang="ja-JP" altLang="en-US" sz="1200" dirty="0">
                <a:solidFill>
                  <a:schemeClr val="tx1"/>
                </a:solidFill>
                <a:latin typeface="+mn-ea"/>
              </a:rPr>
              <a:t>の処理</a:t>
            </a:r>
            <a:r>
              <a:rPr lang="ja-JP" altLang="en-US" sz="1200" dirty="0" smtClean="0">
                <a:solidFill>
                  <a:schemeClr val="tx1"/>
                </a:solidFill>
                <a:latin typeface="+mn-ea"/>
              </a:rPr>
              <a:t>基準等が</a:t>
            </a:r>
            <a:r>
              <a:rPr lang="ja-JP" altLang="en-US" sz="1200" dirty="0">
                <a:solidFill>
                  <a:schemeClr val="tx1"/>
                </a:solidFill>
                <a:latin typeface="+mn-ea"/>
              </a:rPr>
              <a:t>遵守される</a:t>
            </a:r>
            <a:r>
              <a:rPr lang="ja-JP" altLang="en-US" sz="1200" dirty="0" smtClean="0">
                <a:solidFill>
                  <a:schemeClr val="tx1"/>
                </a:solidFill>
                <a:latin typeface="+mn-ea"/>
              </a:rPr>
              <a:t>よう指導します。</a:t>
            </a:r>
            <a:endParaRPr lang="ja-JP" altLang="en-US" sz="1200" dirty="0">
              <a:solidFill>
                <a:schemeClr val="tx1"/>
              </a:solidFill>
              <a:latin typeface="+mn-ea"/>
            </a:endParaRPr>
          </a:p>
          <a:p>
            <a:pPr marL="173038" lvl="0" indent="-173038"/>
            <a:r>
              <a:rPr lang="ja-JP" altLang="en-US" sz="1200" dirty="0" smtClean="0">
                <a:solidFill>
                  <a:schemeClr val="tx1"/>
                </a:solidFill>
                <a:latin typeface="+mn-ea"/>
              </a:rPr>
              <a:t>・　改正ＰＣＢ特別措置法の成立（平成</a:t>
            </a:r>
            <a:r>
              <a:rPr lang="en-US" altLang="ja-JP" sz="1200" dirty="0" smtClean="0">
                <a:solidFill>
                  <a:schemeClr val="tx1"/>
                </a:solidFill>
                <a:latin typeface="+mn-ea"/>
              </a:rPr>
              <a:t>28</a:t>
            </a:r>
            <a:r>
              <a:rPr lang="ja-JP" altLang="en-US" sz="1200" dirty="0" smtClean="0">
                <a:solidFill>
                  <a:schemeClr val="tx1"/>
                </a:solidFill>
                <a:latin typeface="+mn-ea"/>
              </a:rPr>
              <a:t>年４月）を受けて、ＰＣＢ</a:t>
            </a:r>
            <a:r>
              <a:rPr lang="ja-JP" altLang="en-US" sz="1200" dirty="0">
                <a:solidFill>
                  <a:schemeClr val="tx1"/>
                </a:solidFill>
                <a:latin typeface="+mn-ea"/>
              </a:rPr>
              <a:t>廃棄物の種類毎に</a:t>
            </a:r>
            <a:r>
              <a:rPr lang="ja-JP" altLang="en-US" sz="1200" dirty="0" smtClean="0">
                <a:solidFill>
                  <a:schemeClr val="tx1"/>
                </a:solidFill>
                <a:latin typeface="+mn-ea"/>
              </a:rPr>
              <a:t>定められた計画的処理</a:t>
            </a:r>
            <a:r>
              <a:rPr lang="ja-JP" altLang="en-US" sz="1200" dirty="0">
                <a:solidFill>
                  <a:schemeClr val="tx1"/>
                </a:solidFill>
                <a:latin typeface="+mn-ea"/>
              </a:rPr>
              <a:t>期限（高濃度ＰＣＢ廃棄物：平成</a:t>
            </a:r>
            <a:r>
              <a:rPr lang="en-US" altLang="ja-JP" sz="1200" dirty="0">
                <a:solidFill>
                  <a:schemeClr val="tx1"/>
                </a:solidFill>
                <a:latin typeface="+mn-ea"/>
              </a:rPr>
              <a:t>33</a:t>
            </a:r>
            <a:r>
              <a:rPr lang="ja-JP" altLang="en-US" sz="1200" dirty="0">
                <a:solidFill>
                  <a:schemeClr val="tx1"/>
                </a:solidFill>
                <a:latin typeface="+mn-ea"/>
              </a:rPr>
              <a:t>年度末、低濃度ＰＣＢ廃棄物：平成</a:t>
            </a:r>
            <a:r>
              <a:rPr lang="en-US" altLang="ja-JP" sz="1200" dirty="0">
                <a:solidFill>
                  <a:schemeClr val="tx1"/>
                </a:solidFill>
                <a:latin typeface="+mn-ea"/>
              </a:rPr>
              <a:t>38</a:t>
            </a:r>
            <a:r>
              <a:rPr lang="ja-JP" altLang="en-US" sz="1200" dirty="0">
                <a:solidFill>
                  <a:schemeClr val="tx1"/>
                </a:solidFill>
                <a:latin typeface="+mn-ea"/>
              </a:rPr>
              <a:t>年度末</a:t>
            </a:r>
            <a:r>
              <a:rPr lang="ja-JP" altLang="en-US" sz="1200" dirty="0" smtClean="0">
                <a:solidFill>
                  <a:schemeClr val="tx1"/>
                </a:solidFill>
                <a:latin typeface="+mn-ea"/>
              </a:rPr>
              <a:t>）より前までに</a:t>
            </a:r>
            <a:r>
              <a:rPr lang="ja-JP" altLang="en-US" sz="1200" dirty="0">
                <a:solidFill>
                  <a:schemeClr val="tx1"/>
                </a:solidFill>
                <a:latin typeface="+mn-ea"/>
              </a:rPr>
              <a:t>全てのＰＣＢ廃棄物の処理が完了できるよう、</a:t>
            </a:r>
            <a:r>
              <a:rPr lang="ja-JP" altLang="en-US" sz="1200" dirty="0" smtClean="0">
                <a:solidFill>
                  <a:schemeClr val="tx1"/>
                </a:solidFill>
                <a:latin typeface="+mn-ea"/>
              </a:rPr>
              <a:t>ＰＣＢ廃棄物を</a:t>
            </a:r>
            <a:r>
              <a:rPr lang="ja-JP" altLang="en-US" sz="1200" dirty="0">
                <a:solidFill>
                  <a:schemeClr val="tx1"/>
                </a:solidFill>
                <a:latin typeface="+mn-ea"/>
              </a:rPr>
              <a:t>保有する事業者に対して文書や立入検査等により届出</a:t>
            </a:r>
            <a:r>
              <a:rPr lang="ja-JP" altLang="en-US" sz="1200" dirty="0" smtClean="0">
                <a:solidFill>
                  <a:schemeClr val="tx1"/>
                </a:solidFill>
                <a:latin typeface="+mn-ea"/>
              </a:rPr>
              <a:t>や適正保管・早期処理等</a:t>
            </a:r>
            <a:r>
              <a:rPr lang="ja-JP" altLang="en-US" sz="1200" dirty="0">
                <a:solidFill>
                  <a:schemeClr val="tx1"/>
                </a:solidFill>
                <a:latin typeface="+mn-ea"/>
              </a:rPr>
              <a:t>を指導します</a:t>
            </a:r>
            <a:r>
              <a:rPr lang="ja-JP" altLang="en-US" sz="1200" dirty="0" smtClean="0">
                <a:solidFill>
                  <a:schemeClr val="tx1"/>
                </a:solidFill>
                <a:latin typeface="+mn-ea"/>
              </a:rPr>
              <a:t>。</a:t>
            </a:r>
            <a:endParaRPr lang="en-US" altLang="ja-JP" sz="1200" dirty="0" smtClean="0">
              <a:solidFill>
                <a:schemeClr val="tx1"/>
              </a:solidFill>
              <a:latin typeface="+mn-ea"/>
            </a:endParaRPr>
          </a:p>
          <a:p>
            <a:pPr marL="173038" lvl="0" indent="-173038"/>
            <a:r>
              <a:rPr lang="ja-JP" altLang="en-US" sz="1200" dirty="0">
                <a:solidFill>
                  <a:schemeClr val="tx1"/>
                </a:solidFill>
                <a:latin typeface="+mn-ea"/>
              </a:rPr>
              <a:t>　</a:t>
            </a:r>
            <a:r>
              <a:rPr lang="ja-JP" altLang="en-US" sz="1200" dirty="0" smtClean="0">
                <a:solidFill>
                  <a:schemeClr val="tx1"/>
                </a:solidFill>
                <a:latin typeface="+mn-ea"/>
              </a:rPr>
              <a:t>　また、届出が行われていないＰＣＢ廃棄物等を把握するための掘り起こし調査や、</a:t>
            </a:r>
            <a:r>
              <a:rPr lang="ja-JP" altLang="en-US" sz="1200" dirty="0">
                <a:solidFill>
                  <a:schemeClr val="tx1"/>
                </a:solidFill>
                <a:latin typeface="+mn-ea"/>
              </a:rPr>
              <a:t>広報誌などを利用</a:t>
            </a:r>
            <a:r>
              <a:rPr lang="ja-JP" altLang="en-US" sz="1200" dirty="0" smtClean="0">
                <a:solidFill>
                  <a:schemeClr val="tx1"/>
                </a:solidFill>
                <a:latin typeface="+mn-ea"/>
              </a:rPr>
              <a:t>したＰＣＢ</a:t>
            </a:r>
            <a:r>
              <a:rPr lang="ja-JP" altLang="en-US" sz="1200" dirty="0">
                <a:solidFill>
                  <a:schemeClr val="tx1"/>
                </a:solidFill>
                <a:latin typeface="+mn-ea"/>
              </a:rPr>
              <a:t>廃棄物</a:t>
            </a:r>
            <a:r>
              <a:rPr lang="ja-JP" altLang="en-US" sz="1200" dirty="0" smtClean="0">
                <a:solidFill>
                  <a:schemeClr val="tx1"/>
                </a:solidFill>
                <a:latin typeface="+mn-ea"/>
              </a:rPr>
              <a:t>の処理等に</a:t>
            </a:r>
            <a:r>
              <a:rPr lang="ja-JP" altLang="en-US" sz="1200" dirty="0">
                <a:solidFill>
                  <a:schemeClr val="tx1"/>
                </a:solidFill>
                <a:latin typeface="+mn-ea"/>
              </a:rPr>
              <a:t>関する周知に努めます。</a:t>
            </a:r>
          </a:p>
        </p:txBody>
      </p:sp>
      <p:sp>
        <p:nvSpPr>
          <p:cNvPr id="37" name="角丸四角形 36"/>
          <p:cNvSpPr/>
          <p:nvPr/>
        </p:nvSpPr>
        <p:spPr>
          <a:xfrm>
            <a:off x="235290" y="8537912"/>
            <a:ext cx="3581556" cy="1881981"/>
          </a:xfrm>
          <a:prstGeom prst="roundRect">
            <a:avLst>
              <a:gd name="adj" fmla="val 883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最終処分場の確保</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既存</a:t>
            </a:r>
            <a:r>
              <a:rPr lang="ja-JP" altLang="en-US" sz="1200" dirty="0">
                <a:latin typeface="+mn-ea"/>
              </a:rPr>
              <a:t>の処分場をできる限り長く使うとともに、今後とも継続的・安定的な処理を行うための最終処分場を確保します</a:t>
            </a:r>
            <a:r>
              <a:rPr lang="ja-JP" altLang="en-US" sz="1200" dirty="0" smtClean="0">
                <a:latin typeface="+mn-ea"/>
              </a:rPr>
              <a:t>。</a:t>
            </a:r>
            <a:endParaRPr lang="en-US" altLang="ja-JP" sz="1200" dirty="0" smtClean="0">
              <a:latin typeface="+mn-ea"/>
            </a:endParaRPr>
          </a:p>
          <a:p>
            <a:pPr marL="180975" indent="-180975"/>
            <a:r>
              <a:rPr lang="ja-JP" altLang="en-US" sz="1200" dirty="0" smtClean="0">
                <a:latin typeface="+mn-ea"/>
              </a:rPr>
              <a:t>・　大阪湾フェニックス事業の推進に当たっても、以上の考え方に立つとともに、瀬戸内法に基づく埋立の基本方針に十分配慮しながら関係機関と連携し、次期処分場整備の具体化に取り組みます。</a:t>
            </a:r>
            <a:endParaRPr lang="ja-JP" altLang="en-US" sz="1200" dirty="0">
              <a:latin typeface="+mn-ea"/>
            </a:endParaRPr>
          </a:p>
        </p:txBody>
      </p:sp>
      <p:sp>
        <p:nvSpPr>
          <p:cNvPr id="44" name="角丸四角形 43"/>
          <p:cNvSpPr/>
          <p:nvPr/>
        </p:nvSpPr>
        <p:spPr>
          <a:xfrm>
            <a:off x="219708" y="4796441"/>
            <a:ext cx="3597138" cy="3762044"/>
          </a:xfrm>
          <a:prstGeom prst="roundRect">
            <a:avLst>
              <a:gd name="adj" fmla="val 5996"/>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し尿及び浄化槽汚泥の適正</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処理と</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資源化の促進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latin typeface="+mn-ea"/>
              </a:rPr>
              <a:t>・　</a:t>
            </a:r>
            <a:r>
              <a:rPr lang="ja-JP" altLang="ja-JP" sz="1200" dirty="0"/>
              <a:t>生活排水の</a:t>
            </a:r>
            <a:r>
              <a:rPr lang="en-US" altLang="ja-JP" sz="1200" dirty="0"/>
              <a:t>100%</a:t>
            </a:r>
            <a:r>
              <a:rPr lang="ja-JP" altLang="ja-JP" sz="1200" dirty="0"/>
              <a:t>適正処理を早期に達成するには、地域の実情に適した生活排水処理施設の</a:t>
            </a:r>
            <a:r>
              <a:rPr lang="ja-JP" altLang="ja-JP" sz="1200" dirty="0" smtClean="0"/>
              <a:t>整備が</a:t>
            </a:r>
            <a:r>
              <a:rPr lang="ja-JP" altLang="ja-JP" sz="1200" dirty="0"/>
              <a:t>重要です。このうち浄化槽</a:t>
            </a:r>
            <a:r>
              <a:rPr lang="ja-JP" altLang="ja-JP" sz="1200" dirty="0" smtClean="0"/>
              <a:t>整備は</a:t>
            </a:r>
            <a:r>
              <a:rPr lang="ja-JP" altLang="ja-JP" sz="1200" dirty="0"/>
              <a:t>、市町村</a:t>
            </a:r>
            <a:r>
              <a:rPr lang="ja-JP" altLang="ja-JP" sz="1200" dirty="0" smtClean="0"/>
              <a:t>が</a:t>
            </a:r>
            <a:r>
              <a:rPr lang="ja-JP" altLang="en-US" sz="1200" dirty="0" smtClean="0"/>
              <a:t>設置、</a:t>
            </a:r>
            <a:r>
              <a:rPr lang="ja-JP" altLang="ja-JP" sz="1200" dirty="0" smtClean="0"/>
              <a:t>管理</a:t>
            </a:r>
            <a:r>
              <a:rPr lang="ja-JP" altLang="ja-JP" sz="1200" dirty="0"/>
              <a:t>運営を行う、「浄化槽市町村整備推進事業」による計画的な面的整備を推進</a:t>
            </a:r>
            <a:r>
              <a:rPr lang="ja-JP" altLang="ja-JP" sz="1200" dirty="0" smtClean="0"/>
              <a:t>しています。</a:t>
            </a:r>
            <a:endParaRPr lang="en-US" altLang="ja-JP" sz="1200" dirty="0" smtClean="0"/>
          </a:p>
          <a:p>
            <a:pPr marL="180975" lvl="0" indent="-180975"/>
            <a:r>
              <a:rPr lang="ja-JP" altLang="en-US" sz="1200" dirty="0" smtClean="0">
                <a:latin typeface="+mn-ea"/>
              </a:rPr>
              <a:t>・　</a:t>
            </a:r>
            <a:r>
              <a:rPr lang="ja-JP" altLang="en-US" sz="1200" dirty="0"/>
              <a:t>浄化槽の整備を進めるには、浄化槽汚泥の安定的で効率的な処理体制の確保が重要です。そのため、老朽化が進んでいるし尿処理施設については、現有施設の長寿命化や将来の広域処理について、市町村等での検討が進むよう、府がコーディネーターとなり、積極的に促進します</a:t>
            </a:r>
            <a:r>
              <a:rPr lang="ja-JP" altLang="en-US" sz="1200" dirty="0" smtClean="0"/>
              <a:t>。</a:t>
            </a:r>
            <a:endParaRPr lang="en-US" altLang="ja-JP" sz="1200" dirty="0" smtClean="0"/>
          </a:p>
          <a:p>
            <a:pPr marL="180975" lvl="0" indent="-180975"/>
            <a:r>
              <a:rPr lang="ja-JP" altLang="en-US" sz="1200" dirty="0" smtClean="0">
                <a:latin typeface="+mn-ea"/>
              </a:rPr>
              <a:t>・　</a:t>
            </a:r>
            <a:r>
              <a:rPr lang="ja-JP" altLang="en-US" sz="1200" dirty="0"/>
              <a:t>し尿処理施設の施設整備等にあたっては、し尿処理由来の汚泥の有効活用が進展するよう、循環型社会形成推進交付金制度の活用等により、資源化設備の整備を推進します。</a:t>
            </a:r>
            <a:endParaRPr lang="ja-JP" altLang="en-US" sz="1200" dirty="0">
              <a:latin typeface="+mn-ea"/>
            </a:endParaRPr>
          </a:p>
        </p:txBody>
      </p:sp>
    </p:spTree>
    <p:extLst>
      <p:ext uri="{BB962C8B-B14F-4D97-AF65-F5344CB8AC3E}">
        <p14:creationId xmlns:p14="http://schemas.microsoft.com/office/powerpoint/2010/main" val="10850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大かっこ 1"/>
          <p:cNvSpPr/>
          <p:nvPr/>
        </p:nvSpPr>
        <p:spPr>
          <a:xfrm>
            <a:off x="360462" y="4027607"/>
            <a:ext cx="288032" cy="230222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正方形/長方形 98"/>
          <p:cNvSpPr/>
          <p:nvPr/>
        </p:nvSpPr>
        <p:spPr>
          <a:xfrm>
            <a:off x="288454" y="7434932"/>
            <a:ext cx="5999641"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8" name="角丸四角形 7"/>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府域における廃棄物の状況</a:t>
            </a:r>
          </a:p>
        </p:txBody>
      </p:sp>
      <p:sp>
        <p:nvSpPr>
          <p:cNvPr id="9" name="角丸四角形 8"/>
          <p:cNvSpPr/>
          <p:nvPr/>
        </p:nvSpPr>
        <p:spPr>
          <a:xfrm>
            <a:off x="58057" y="901924"/>
            <a:ext cx="14920029" cy="9629543"/>
          </a:xfrm>
          <a:prstGeom prst="roundRect">
            <a:avLst>
              <a:gd name="adj" fmla="val 3823"/>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7</a:t>
            </a:fld>
            <a:endParaRPr kumimoji="1" lang="ja-JP" altLang="en-US"/>
          </a:p>
        </p:txBody>
      </p:sp>
      <p:sp>
        <p:nvSpPr>
          <p:cNvPr id="11" name="横巻き 10"/>
          <p:cNvSpPr/>
          <p:nvPr/>
        </p:nvSpPr>
        <p:spPr>
          <a:xfrm>
            <a:off x="24695" y="760667"/>
            <a:ext cx="6175560"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廃棄物の発生・処理状況（一般廃棄物）</a:t>
            </a:r>
          </a:p>
        </p:txBody>
      </p:sp>
      <p:sp>
        <p:nvSpPr>
          <p:cNvPr id="16" name="テキスト ボックス 15"/>
          <p:cNvSpPr txBox="1"/>
          <p:nvPr/>
        </p:nvSpPr>
        <p:spPr>
          <a:xfrm>
            <a:off x="185341" y="1178440"/>
            <a:ext cx="5678455" cy="313233"/>
          </a:xfrm>
          <a:prstGeom prst="rect">
            <a:avLst/>
          </a:prstGeom>
          <a:noFill/>
        </p:spPr>
        <p:txBody>
          <a:bodyPr wrap="square" lIns="96844" tIns="48422" rIns="96844" bIns="48422" rtlCol="0">
            <a:spAutoFit/>
          </a:bodyPr>
          <a:lstStyle/>
          <a:p>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生活</a:t>
            </a:r>
            <a:r>
              <a:rPr lang="ja-JP" altLang="en-US" sz="1400" b="1" dirty="0">
                <a:latin typeface="HG丸ｺﾞｼｯｸM-PRO" panose="020F0600000000000000" pitchFamily="50" charset="-128"/>
                <a:ea typeface="HG丸ｺﾞｼｯｸM-PRO" panose="020F0600000000000000" pitchFamily="50" charset="-128"/>
              </a:rPr>
              <a:t>系ごみ・事業系</a:t>
            </a:r>
            <a:r>
              <a:rPr lang="ja-JP" altLang="en-US" sz="1400" b="1" dirty="0" smtClean="0">
                <a:latin typeface="HG丸ｺﾞｼｯｸM-PRO" panose="020F0600000000000000" pitchFamily="50" charset="-128"/>
                <a:ea typeface="HG丸ｺﾞｼｯｸM-PRO" panose="020F0600000000000000" pitchFamily="50" charset="-128"/>
              </a:rPr>
              <a:t>ごみ</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9525296" y="1708609"/>
            <a:ext cx="5452790" cy="267067"/>
          </a:xfrm>
          <a:prstGeom prst="rect">
            <a:avLst/>
          </a:prstGeom>
          <a:noFill/>
        </p:spPr>
        <p:txBody>
          <a:bodyPr wrap="square" lIns="96844" tIns="48422" rIns="96844" bIns="48422" rtlCol="0">
            <a:spAutoFit/>
          </a:bodyPr>
          <a:lstStyle/>
          <a:p>
            <a:r>
              <a:rPr lang="ja-JP" altLang="en-US" sz="1100" dirty="0" smtClean="0">
                <a:latin typeface="ＭＳ 明朝" panose="02020609040205080304" pitchFamily="17" charset="-128"/>
                <a:ea typeface="ＭＳ 明朝" panose="02020609040205080304" pitchFamily="17" charset="-128"/>
              </a:rPr>
              <a:t>　平成</a:t>
            </a:r>
            <a:r>
              <a:rPr lang="en-US" altLang="ja-JP" sz="1100" dirty="0" smtClean="0">
                <a:latin typeface="ＭＳ 明朝" panose="02020609040205080304" pitchFamily="17" charset="-128"/>
                <a:ea typeface="ＭＳ 明朝" panose="02020609040205080304" pitchFamily="17" charset="-128"/>
              </a:rPr>
              <a:t>26</a:t>
            </a:r>
            <a:r>
              <a:rPr lang="ja-JP" altLang="en-US" sz="1100" dirty="0" smtClean="0">
                <a:latin typeface="ＭＳ 明朝" panose="02020609040205080304" pitchFamily="17" charset="-128"/>
                <a:ea typeface="ＭＳ 明朝" panose="02020609040205080304" pitchFamily="17" charset="-128"/>
              </a:rPr>
              <a:t>年度における府内各市町村の総排出量、再生利用量は以下のとおりです。</a:t>
            </a:r>
            <a:endParaRPr lang="ja-JP" altLang="en-US" sz="1100"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4900543" y="1696284"/>
            <a:ext cx="4388912" cy="436344"/>
          </a:xfrm>
          <a:prstGeom prst="rect">
            <a:avLst/>
          </a:prstGeom>
          <a:noFill/>
        </p:spPr>
        <p:txBody>
          <a:bodyPr wrap="square" lIns="96844" tIns="48422" rIns="96844" bIns="48422" rtlCol="0">
            <a:spAutoFit/>
          </a:bodyPr>
          <a:lstStyle/>
          <a:p>
            <a:r>
              <a:rPr lang="ja-JP" altLang="en-US" sz="1100" dirty="0" smtClean="0"/>
              <a:t>　</a:t>
            </a:r>
            <a:r>
              <a:rPr lang="ja-JP" altLang="en-US" sz="1100" dirty="0" smtClean="0">
                <a:latin typeface="ＭＳ 明朝" panose="02020609040205080304" pitchFamily="17" charset="-128"/>
                <a:ea typeface="ＭＳ 明朝" panose="02020609040205080304" pitchFamily="17" charset="-128"/>
              </a:rPr>
              <a:t>経年的に見ると、総排出量は減少、再生利用量は微増となっています。その結果、最終処分量は減少しています。</a:t>
            </a:r>
            <a:endParaRPr lang="ja-JP" altLang="en-US" sz="1100"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165449" y="7137914"/>
            <a:ext cx="2819992" cy="313233"/>
          </a:xfrm>
          <a:prstGeom prst="rect">
            <a:avLst/>
          </a:prstGeom>
          <a:noFill/>
        </p:spPr>
        <p:txBody>
          <a:bodyPr wrap="square" lIns="96844" tIns="48422" rIns="96844" bIns="48422" rtlCol="0">
            <a:spAutoFit/>
          </a:bodyPr>
          <a:lstStyle/>
          <a:p>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し尿</a:t>
            </a:r>
            <a:endParaRPr lang="en-US" altLang="ja-JP" sz="1200" b="1"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6561152" y="7651868"/>
            <a:ext cx="2698126" cy="259372"/>
          </a:xfrm>
          <a:prstGeom prst="rect">
            <a:avLst/>
          </a:prstGeom>
          <a:noFill/>
        </p:spPr>
        <p:txBody>
          <a:bodyPr wrap="square" lIns="96844" tIns="48422" rIns="96844" bIns="48422" rtlCol="0">
            <a:spAutoFit/>
          </a:bodyPr>
          <a:lstStyle/>
          <a:p>
            <a:pPr lvl="0"/>
            <a:r>
              <a:rPr lang="ja-JP" altLang="en-US" sz="1050" dirty="0" smtClean="0">
                <a:solidFill>
                  <a:prstClr val="black"/>
                </a:solidFill>
                <a:latin typeface="ＭＳ Ｐ明朝" panose="02020600040205080304" pitchFamily="18" charset="-128"/>
                <a:ea typeface="ＭＳ Ｐ明朝" panose="02020600040205080304" pitchFamily="18" charset="-128"/>
              </a:rPr>
              <a:t>経年的に、し尿の排出量</a:t>
            </a:r>
            <a:r>
              <a:rPr lang="ja-JP" altLang="en-US" sz="1050" dirty="0">
                <a:solidFill>
                  <a:prstClr val="black"/>
                </a:solidFill>
                <a:latin typeface="ＭＳ Ｐ明朝" panose="02020600040205080304" pitchFamily="18" charset="-128"/>
                <a:ea typeface="ＭＳ Ｐ明朝" panose="02020600040205080304" pitchFamily="18" charset="-128"/>
              </a:rPr>
              <a:t>は減少しています</a:t>
            </a:r>
            <a:r>
              <a:rPr lang="ja-JP" altLang="en-US" sz="1050" dirty="0" smtClean="0">
                <a:solidFill>
                  <a:prstClr val="black"/>
                </a:solidFill>
                <a:latin typeface="ＭＳ Ｐ明朝" panose="02020600040205080304" pitchFamily="18" charset="-128"/>
                <a:ea typeface="ＭＳ Ｐ明朝" panose="02020600040205080304" pitchFamily="18" charset="-128"/>
              </a:rPr>
              <a:t>。</a:t>
            </a:r>
            <a:endParaRPr lang="ja-JP" altLang="en-US" sz="1050" dirty="0">
              <a:solidFill>
                <a:prstClr val="black"/>
              </a:solidFill>
              <a:latin typeface="ＭＳ Ｐ明朝" panose="02020600040205080304" pitchFamily="18" charset="-128"/>
              <a:ea typeface="ＭＳ Ｐ明朝" panose="02020600040205080304" pitchFamily="18"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462354889"/>
              </p:ext>
            </p:extLst>
          </p:nvPr>
        </p:nvGraphicFramePr>
        <p:xfrm>
          <a:off x="288454" y="8195960"/>
          <a:ext cx="1608652" cy="1802904"/>
        </p:xfrm>
        <a:graphic>
          <a:graphicData uri="http://schemas.openxmlformats.org/drawingml/2006/table">
            <a:tbl>
              <a:tblPr firstRow="1" bandRow="1">
                <a:tableStyleId>{5940675A-B579-460E-94D1-54222C63F5DA}</a:tableStyleId>
              </a:tblPr>
              <a:tblGrid>
                <a:gridCol w="432308"/>
                <a:gridCol w="576411"/>
                <a:gridCol w="599933"/>
              </a:tblGrid>
              <a:tr h="751704">
                <a:tc rowSpan="3">
                  <a:txBody>
                    <a:bodyPr/>
                    <a:lstStyle/>
                    <a:p>
                      <a:r>
                        <a:rPr kumimoji="1" lang="ja-JP" altLang="en-US" sz="900" dirty="0" smtClean="0">
                          <a:latin typeface="ＭＳ ゴシック" panose="020B0609070205080204" pitchFamily="49" charset="-128"/>
                          <a:ea typeface="ＭＳ ゴシック" panose="020B0609070205080204" pitchFamily="49" charset="-128"/>
                        </a:rPr>
                        <a:t>総</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887</a:t>
                      </a:r>
                    </a:p>
                    <a:p>
                      <a:r>
                        <a:rPr kumimoji="1" lang="ja-JP" altLang="en-US" sz="900" dirty="0" smtClean="0">
                          <a:latin typeface="ＭＳ ゴシック" panose="020B0609070205080204" pitchFamily="49" charset="-128"/>
                          <a:ea typeface="ＭＳ ゴシック" panose="020B0609070205080204" pitchFamily="49" charset="-128"/>
                        </a:rPr>
                        <a:t>万人</a:t>
                      </a:r>
                    </a:p>
                    <a:p>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tc>
                <a:tc rowSpan="2">
                  <a:txBody>
                    <a:bodyPr/>
                    <a:lstStyle/>
                    <a:p>
                      <a:r>
                        <a:rPr kumimoji="1" lang="ja-JP" altLang="en-US" sz="900" dirty="0" smtClean="0">
                          <a:latin typeface="ＭＳ ゴシック" panose="020B0609070205080204" pitchFamily="49" charset="-128"/>
                          <a:ea typeface="ＭＳ ゴシック" panose="020B0609070205080204" pitchFamily="49" charset="-128"/>
                        </a:rPr>
                        <a:t>水洗化</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ja-JP" altLang="en-US" sz="900" dirty="0">
                        <a:latin typeface="ＭＳ ゴシック" panose="020B0609070205080204" pitchFamily="49" charset="-128"/>
                        <a:ea typeface="ＭＳ ゴシック" panose="020B0609070205080204" pitchFamily="49" charset="-128"/>
                      </a:endParaRPr>
                    </a:p>
                    <a:p>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868</a:t>
                      </a:r>
                    </a:p>
                    <a:p>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a:txBody>
                    <a:bodyPr/>
                    <a:lstStyle/>
                    <a:p>
                      <a:r>
                        <a:rPr kumimoji="1" lang="ja-JP" altLang="en-US" sz="900" dirty="0" smtClean="0">
                          <a:latin typeface="ＭＳ ゴシック" panose="020B0609070205080204" pitchFamily="49" charset="-128"/>
                          <a:ea typeface="ＭＳ ゴシック" panose="020B0609070205080204" pitchFamily="49" charset="-128"/>
                        </a:rPr>
                        <a:t>公共</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下水道</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ja-JP" altLang="en-US" sz="900" dirty="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816</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620973">
                <a:tc vMerge="1">
                  <a:txBody>
                    <a:bodyPr/>
                    <a:lstStyle/>
                    <a:p>
                      <a:endParaRPr kumimoji="1" lang="ja-JP" altLang="en-US" sz="8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浄化槽</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ja-JP" altLang="en-US" sz="900" dirty="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52</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359511">
                <a:tc v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c gridSpan="2">
                  <a:txBody>
                    <a:bodyPr/>
                    <a:lstStyle/>
                    <a:p>
                      <a:r>
                        <a:rPr kumimoji="1" lang="ja-JP" altLang="en-US" sz="900" dirty="0" smtClean="0">
                          <a:latin typeface="ＭＳ ゴシック" panose="020B0609070205080204" pitchFamily="49" charset="-128"/>
                          <a:ea typeface="ＭＳ ゴシック" panose="020B0609070205080204" pitchFamily="49" charset="-128"/>
                        </a:rPr>
                        <a:t>非水洗化人口</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19</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h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268162540"/>
              </p:ext>
            </p:extLst>
          </p:nvPr>
        </p:nvGraphicFramePr>
        <p:xfrm>
          <a:off x="1998944" y="8507468"/>
          <a:ext cx="818131" cy="1513344"/>
        </p:xfrm>
        <a:graphic>
          <a:graphicData uri="http://schemas.openxmlformats.org/drawingml/2006/table">
            <a:tbl>
              <a:tblPr firstRow="1" bandRow="1">
                <a:tableStyleId>{5940675A-B579-460E-94D1-54222C63F5DA}</a:tableStyleId>
              </a:tblPr>
              <a:tblGrid>
                <a:gridCol w="818131"/>
              </a:tblGrid>
              <a:tr h="441218">
                <a:tc>
                  <a:txBody>
                    <a:bodyPr/>
                    <a:lstStyle/>
                    <a:p>
                      <a:r>
                        <a:rPr kumimoji="1" lang="ja-JP" altLang="en-US" sz="800" dirty="0" smtClean="0"/>
                        <a:t>総排出量</a:t>
                      </a:r>
                      <a:endParaRPr kumimoji="1" lang="en-US" altLang="ja-JP" sz="800" dirty="0" smtClean="0"/>
                    </a:p>
                    <a:p>
                      <a:r>
                        <a:rPr kumimoji="1" lang="en-US" altLang="ja-JP" sz="800" dirty="0" smtClean="0"/>
                        <a:t>57.6</a:t>
                      </a:r>
                      <a:r>
                        <a:rPr kumimoji="1" lang="ja-JP" altLang="en-US" sz="800" dirty="0" smtClean="0"/>
                        <a:t>万ｋＬ</a:t>
                      </a:r>
                      <a:endParaRPr kumimoji="1" lang="en-US" altLang="ja-JP" sz="800" dirty="0" smtClean="0"/>
                    </a:p>
                    <a:p>
                      <a:r>
                        <a:rPr kumimoji="1" lang="ja-JP" altLang="en-US" sz="800" dirty="0" smtClean="0"/>
                        <a:t>（</a:t>
                      </a:r>
                      <a:r>
                        <a:rPr kumimoji="1" lang="en-US" altLang="ja-JP" sz="800" dirty="0" smtClean="0"/>
                        <a:t>57.6</a:t>
                      </a:r>
                      <a:r>
                        <a:rPr kumimoji="1" lang="ja-JP" altLang="en-US" sz="800" dirty="0" smtClean="0"/>
                        <a:t>万ｋＬ）</a:t>
                      </a:r>
                      <a:endParaRPr kumimoji="1" lang="ja-JP" altLang="en-US" sz="800" dirty="0">
                        <a:latin typeface="ＭＳ ゴシック" panose="020B0609070205080204" pitchFamily="49" charset="-128"/>
                        <a:ea typeface="ＭＳ ゴシック" panose="020B0609070205080204" pitchFamily="49" charset="-128"/>
                      </a:endParaRPr>
                    </a:p>
                  </a:txBody>
                  <a:tcPr marL="96016" marR="96016" marT="49024" marB="49024" anchor="b">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441218">
                <a:tc>
                  <a:txBody>
                    <a:bodyPr/>
                    <a:lstStyle/>
                    <a:p>
                      <a:r>
                        <a:rPr kumimoji="1" lang="ja-JP" altLang="en-US" sz="800" dirty="0" smtClean="0"/>
                        <a:t>浄化槽汚泥</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en-US" altLang="ja-JP" sz="800" dirty="0" smtClean="0"/>
                        <a:t>27.3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a:t>
                      </a:r>
                      <a:r>
                        <a:rPr kumimoji="1" lang="en-US" altLang="ja-JP" sz="800" dirty="0" smtClean="0"/>
                        <a:t>27.3</a:t>
                      </a:r>
                      <a:r>
                        <a:rPr kumimoji="1" lang="ja-JP" altLang="en-US" sz="800" dirty="0" smtClean="0"/>
                        <a:t>万ｋＬ）</a:t>
                      </a:r>
                      <a:endParaRPr kumimoji="1" lang="ja-JP" altLang="en-US" sz="800" dirty="0" smtClean="0">
                        <a:latin typeface="ＭＳ ゴシック" panose="020B0609070205080204" pitchFamily="49" charset="-128"/>
                        <a:ea typeface="ＭＳ ゴシック" panose="020B0609070205080204" pitchFamily="49" charset="-128"/>
                      </a:endParaRPr>
                    </a:p>
                  </a:txBody>
                  <a:tcPr marL="96016" marR="96016" marT="49024" marB="490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r h="555607">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生し尿</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en-US" altLang="ja-JP" sz="800" dirty="0" smtClean="0"/>
                        <a:t>30.3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a:t>
                      </a:r>
                      <a:r>
                        <a:rPr kumimoji="1" lang="en-US" altLang="ja-JP" sz="800" dirty="0" smtClean="0"/>
                        <a:t>30.3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endParaRPr kumimoji="1" lang="en-US" altLang="ja-JP" sz="800" dirty="0" smtClean="0"/>
                    </a:p>
                  </a:txBody>
                  <a:tcPr marL="96016" marR="96016" marT="49024" marB="490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2534560454"/>
              </p:ext>
            </p:extLst>
          </p:nvPr>
        </p:nvGraphicFramePr>
        <p:xfrm>
          <a:off x="3166384" y="8427596"/>
          <a:ext cx="943043" cy="470416"/>
        </p:xfrm>
        <a:graphic>
          <a:graphicData uri="http://schemas.openxmlformats.org/drawingml/2006/table">
            <a:tbl>
              <a:tblPr firstRow="1" bandRow="1">
                <a:tableStyleId>{5940675A-B579-460E-94D1-54222C63F5DA}</a:tableStyleId>
              </a:tblPr>
              <a:tblGrid>
                <a:gridCol w="943043"/>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下水道投入</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11.8</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2744415275"/>
              </p:ext>
            </p:extLst>
          </p:nvPr>
        </p:nvGraphicFramePr>
        <p:xfrm>
          <a:off x="4119469" y="7964324"/>
          <a:ext cx="831803" cy="372368"/>
        </p:xfrm>
        <a:graphic>
          <a:graphicData uri="http://schemas.openxmlformats.org/drawingml/2006/table">
            <a:tbl>
              <a:tblPr firstRow="1" bandRow="1">
                <a:tableStyleId>{5940675A-B579-460E-94D1-54222C63F5DA}</a:tableStyleId>
              </a:tblPr>
              <a:tblGrid>
                <a:gridCol w="831803"/>
              </a:tblGrid>
              <a:tr h="359511">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t>下水道</a:t>
                      </a:r>
                      <a:endParaRPr kumimoji="1" lang="en-US" altLang="ja-JP" sz="9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t>終末処理場</a:t>
                      </a:r>
                    </a:p>
                  </a:txBody>
                  <a:tcPr marL="96016" marR="96016" marT="49024" marB="49024"/>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382278419"/>
              </p:ext>
            </p:extLst>
          </p:nvPr>
        </p:nvGraphicFramePr>
        <p:xfrm>
          <a:off x="644758" y="6196145"/>
          <a:ext cx="2304256" cy="267367"/>
        </p:xfrm>
        <a:graphic>
          <a:graphicData uri="http://schemas.openxmlformats.org/drawingml/2006/table">
            <a:tbl>
              <a:tblPr firstRow="1" bandRow="1">
                <a:tableStyleId>{5940675A-B579-460E-94D1-54222C63F5DA}</a:tableStyleId>
              </a:tblPr>
              <a:tblGrid>
                <a:gridCol w="1837595"/>
                <a:gridCol w="466661"/>
              </a:tblGrid>
              <a:tr h="267367">
                <a:tc>
                  <a:txBody>
                    <a:bodyPr/>
                    <a:lstStyle/>
                    <a:p>
                      <a:r>
                        <a:rPr kumimoji="1" lang="ja-JP" altLang="en-US" sz="900" dirty="0" smtClean="0">
                          <a:latin typeface="ＭＳ ゴシック" panose="020B0609070205080204" pitchFamily="49" charset="-128"/>
                          <a:ea typeface="ＭＳ ゴシック" panose="020B0609070205080204" pitchFamily="49" charset="-128"/>
                        </a:rPr>
                        <a:t>集団回収量（市町村の把握分）</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a:txBody>
                    <a:bodyPr/>
                    <a:lstStyle/>
                    <a:p>
                      <a:r>
                        <a:rPr kumimoji="1" lang="en-US" altLang="ja-JP" sz="900" dirty="0" smtClean="0">
                          <a:latin typeface="ＭＳ ゴシック" panose="020B0609070205080204" pitchFamily="49" charset="-128"/>
                          <a:ea typeface="ＭＳ ゴシック" panose="020B0609070205080204" pitchFamily="49" charset="-128"/>
                        </a:rPr>
                        <a:t>23</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176251813"/>
              </p:ext>
            </p:extLst>
          </p:nvPr>
        </p:nvGraphicFramePr>
        <p:xfrm>
          <a:off x="477227" y="6833172"/>
          <a:ext cx="1857481" cy="235208"/>
        </p:xfrm>
        <a:graphic>
          <a:graphicData uri="http://schemas.openxmlformats.org/drawingml/2006/table">
            <a:tbl>
              <a:tblPr firstRow="1" bandRow="1">
                <a:tableStyleId>{5940675A-B579-460E-94D1-54222C63F5DA}</a:tableStyleId>
              </a:tblPr>
              <a:tblGrid>
                <a:gridCol w="1857481"/>
              </a:tblGrid>
              <a:tr h="231636">
                <a:tc>
                  <a:txBody>
                    <a:bodyPr/>
                    <a:lstStyle/>
                    <a:p>
                      <a:r>
                        <a:rPr kumimoji="1" lang="ja-JP" altLang="en-US" sz="900" dirty="0" smtClean="0">
                          <a:latin typeface="ＭＳ ゴシック" panose="020B0609070205080204" pitchFamily="49" charset="-128"/>
                          <a:ea typeface="ＭＳ ゴシック" panose="020B0609070205080204" pitchFamily="49" charset="-128"/>
                        </a:rPr>
                        <a:t>市町村が関与しない資源化物</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2747077767"/>
              </p:ext>
            </p:extLst>
          </p:nvPr>
        </p:nvGraphicFramePr>
        <p:xfrm>
          <a:off x="3543596" y="2873203"/>
          <a:ext cx="765292" cy="470416"/>
        </p:xfrm>
        <a:graphic>
          <a:graphicData uri="http://schemas.openxmlformats.org/drawingml/2006/table">
            <a:tbl>
              <a:tblPr firstRow="1" bandRow="1">
                <a:tableStyleId>{5940675A-B579-460E-94D1-54222C63F5DA}</a:tableStyleId>
              </a:tblPr>
              <a:tblGrid>
                <a:gridCol w="765292"/>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最終処分量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39</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2" name="表 41"/>
          <p:cNvGraphicFramePr>
            <a:graphicFrameLocks noGrp="1"/>
          </p:cNvGraphicFramePr>
          <p:nvPr>
            <p:extLst>
              <p:ext uri="{D42A27DB-BD31-4B8C-83A1-F6EECF244321}">
                <p14:modId xmlns:p14="http://schemas.microsoft.com/office/powerpoint/2010/main" val="4267828399"/>
              </p:ext>
            </p:extLst>
          </p:nvPr>
        </p:nvGraphicFramePr>
        <p:xfrm>
          <a:off x="3657080" y="5529587"/>
          <a:ext cx="782049" cy="470416"/>
        </p:xfrm>
        <a:graphic>
          <a:graphicData uri="http://schemas.openxmlformats.org/drawingml/2006/table">
            <a:tbl>
              <a:tblPr firstRow="1" bandRow="1">
                <a:tableStyleId>{5940675A-B579-460E-94D1-54222C63F5DA}</a:tableStyleId>
              </a:tblPr>
              <a:tblGrid>
                <a:gridCol w="782049"/>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再生利用量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44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690858737"/>
              </p:ext>
            </p:extLst>
          </p:nvPr>
        </p:nvGraphicFramePr>
        <p:xfrm>
          <a:off x="504478" y="3674795"/>
          <a:ext cx="1220400" cy="705624"/>
        </p:xfrm>
        <a:graphic>
          <a:graphicData uri="http://schemas.openxmlformats.org/drawingml/2006/table">
            <a:tbl>
              <a:tblPr firstRow="1" bandRow="1">
                <a:tableStyleId>{2D5ABB26-0587-4C30-8999-92F81FD0307C}</a:tableStyleId>
              </a:tblPr>
              <a:tblGrid>
                <a:gridCol w="716344"/>
                <a:gridCol w="504056"/>
              </a:tblGrid>
              <a:tr h="228780">
                <a:tc>
                  <a:txBody>
                    <a:bodyPr/>
                    <a:lstStyle/>
                    <a:p>
                      <a:pPr algn="l"/>
                      <a:r>
                        <a:rPr kumimoji="1" lang="ja-JP" altLang="en-US" sz="900" dirty="0" smtClean="0">
                          <a:latin typeface="ＭＳ ゴシック" panose="020B0609070205080204" pitchFamily="49" charset="-128"/>
                          <a:ea typeface="ＭＳ ゴシック" panose="020B0609070205080204" pitchFamily="49" charset="-128"/>
                        </a:rPr>
                        <a:t>排出量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296</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28780">
                <a:tc>
                  <a:txBody>
                    <a:bodyPr/>
                    <a:lstStyle/>
                    <a:p>
                      <a:pPr algn="r"/>
                      <a:r>
                        <a:rPr kumimoji="1" lang="ja-JP" altLang="en-US" sz="900" dirty="0" smtClean="0">
                          <a:latin typeface="ＭＳ ゴシック" panose="020B0609070205080204" pitchFamily="49" charset="-128"/>
                          <a:ea typeface="ＭＳ ゴシック" panose="020B0609070205080204" pitchFamily="49" charset="-128"/>
                        </a:rPr>
                        <a:t>（生活系</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167</a:t>
                      </a:r>
                      <a:r>
                        <a:rPr kumimoji="1" lang="ja-JP" altLang="en-US" sz="900" dirty="0" smtClean="0">
                          <a:latin typeface="ＭＳ ゴシック" panose="020B0609070205080204" pitchFamily="49" charset="-128"/>
                          <a:ea typeface="ＭＳ ゴシック" panose="020B0609070205080204" pitchFamily="49" charset="-128"/>
                        </a:rPr>
                        <a:t>）</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28780">
                <a:tc>
                  <a:txBody>
                    <a:bodyPr/>
                    <a:lstStyle/>
                    <a:p>
                      <a:pPr algn="r"/>
                      <a:r>
                        <a:rPr kumimoji="1" lang="ja-JP" altLang="en-US" sz="900" dirty="0" smtClean="0">
                          <a:latin typeface="ＭＳ ゴシック" panose="020B0609070205080204" pitchFamily="49" charset="-128"/>
                          <a:ea typeface="ＭＳ ゴシック" panose="020B0609070205080204" pitchFamily="49" charset="-128"/>
                        </a:rPr>
                        <a:t>（事業系</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129</a:t>
                      </a:r>
                      <a:r>
                        <a:rPr kumimoji="1" lang="ja-JP" altLang="en-US" sz="900" dirty="0" smtClean="0">
                          <a:latin typeface="ＭＳ ゴシック" panose="020B0609070205080204" pitchFamily="49" charset="-128"/>
                          <a:ea typeface="ＭＳ ゴシック" panose="020B0609070205080204" pitchFamily="49" charset="-128"/>
                        </a:rPr>
                        <a:t>）</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5" name="グラフ 44"/>
          <p:cNvGraphicFramePr/>
          <p:nvPr>
            <p:extLst>
              <p:ext uri="{D42A27DB-BD31-4B8C-83A1-F6EECF244321}">
                <p14:modId xmlns:p14="http://schemas.microsoft.com/office/powerpoint/2010/main" val="3003262381"/>
              </p:ext>
            </p:extLst>
          </p:nvPr>
        </p:nvGraphicFramePr>
        <p:xfrm>
          <a:off x="6735048" y="8095504"/>
          <a:ext cx="2626607" cy="2070814"/>
        </p:xfrm>
        <a:graphic>
          <a:graphicData uri="http://schemas.openxmlformats.org/drawingml/2006/chart">
            <c:chart xmlns:c="http://schemas.openxmlformats.org/drawingml/2006/chart" xmlns:r="http://schemas.openxmlformats.org/officeDocument/2006/relationships" r:id="rId2"/>
          </a:graphicData>
        </a:graphic>
      </p:graphicFrame>
      <p:sp>
        <p:nvSpPr>
          <p:cNvPr id="46" name="テキスト ボックス 45"/>
          <p:cNvSpPr txBox="1"/>
          <p:nvPr/>
        </p:nvSpPr>
        <p:spPr>
          <a:xfrm>
            <a:off x="7663609" y="6991483"/>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47" name="テキスト ボックス 46"/>
          <p:cNvSpPr txBox="1"/>
          <p:nvPr/>
        </p:nvSpPr>
        <p:spPr>
          <a:xfrm>
            <a:off x="6481142" y="8540121"/>
            <a:ext cx="364857" cy="1341501"/>
          </a:xfrm>
          <a:prstGeom prst="rect">
            <a:avLst/>
          </a:prstGeom>
          <a:noFill/>
        </p:spPr>
        <p:txBody>
          <a:bodyPr vert="eaVert" wrap="square" lIns="96844" tIns="48422" rIns="96844" bIns="48422" rtlCol="0">
            <a:spAutoFit/>
          </a:bodyPr>
          <a:lstStyle/>
          <a:p>
            <a:r>
              <a:rPr lang="ja-JP" altLang="en-US" sz="1100" dirty="0" smtClean="0"/>
              <a:t>排出量</a:t>
            </a:r>
            <a:r>
              <a:rPr lang="en-US" altLang="ja-JP" sz="1100" dirty="0"/>
              <a:t>(</a:t>
            </a:r>
            <a:r>
              <a:rPr lang="ja-JP" altLang="en-US" sz="1100" dirty="0"/>
              <a:t>万ｋＬ／年</a:t>
            </a:r>
            <a:r>
              <a:rPr lang="en-US" altLang="ja-JP" sz="1100" dirty="0" smtClean="0"/>
              <a:t>)</a:t>
            </a:r>
            <a:endParaRPr lang="ja-JP" altLang="en-US" sz="1100" dirty="0"/>
          </a:p>
        </p:txBody>
      </p:sp>
      <p:graphicFrame>
        <p:nvGraphicFramePr>
          <p:cNvPr id="50" name="グラフ 49"/>
          <p:cNvGraphicFramePr/>
          <p:nvPr>
            <p:extLst>
              <p:ext uri="{D42A27DB-BD31-4B8C-83A1-F6EECF244321}">
                <p14:modId xmlns:p14="http://schemas.microsoft.com/office/powerpoint/2010/main" val="2306061960"/>
              </p:ext>
            </p:extLst>
          </p:nvPr>
        </p:nvGraphicFramePr>
        <p:xfrm>
          <a:off x="5134521" y="1962785"/>
          <a:ext cx="4466313" cy="2064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グラフ 50"/>
          <p:cNvGraphicFramePr/>
          <p:nvPr>
            <p:extLst>
              <p:ext uri="{D42A27DB-BD31-4B8C-83A1-F6EECF244321}">
                <p14:modId xmlns:p14="http://schemas.microsoft.com/office/powerpoint/2010/main" val="1411560345"/>
              </p:ext>
            </p:extLst>
          </p:nvPr>
        </p:nvGraphicFramePr>
        <p:xfrm>
          <a:off x="5241275" y="4026173"/>
          <a:ext cx="4627642" cy="1741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グラフ 52"/>
          <p:cNvGraphicFramePr/>
          <p:nvPr>
            <p:extLst>
              <p:ext uri="{D42A27DB-BD31-4B8C-83A1-F6EECF244321}">
                <p14:modId xmlns:p14="http://schemas.microsoft.com/office/powerpoint/2010/main" val="2818623405"/>
              </p:ext>
            </p:extLst>
          </p:nvPr>
        </p:nvGraphicFramePr>
        <p:xfrm>
          <a:off x="5056773" y="5750903"/>
          <a:ext cx="4505879" cy="1565612"/>
        </p:xfrm>
        <a:graphic>
          <a:graphicData uri="http://schemas.openxmlformats.org/drawingml/2006/chart">
            <c:chart xmlns:c="http://schemas.openxmlformats.org/drawingml/2006/chart" xmlns:r="http://schemas.openxmlformats.org/officeDocument/2006/relationships" r:id="rId5"/>
          </a:graphicData>
        </a:graphic>
      </p:graphicFrame>
      <p:sp>
        <p:nvSpPr>
          <p:cNvPr id="54" name="テキスト ボックス 53"/>
          <p:cNvSpPr txBox="1"/>
          <p:nvPr/>
        </p:nvSpPr>
        <p:spPr>
          <a:xfrm>
            <a:off x="7921302" y="4205161"/>
            <a:ext cx="349468" cy="1166781"/>
          </a:xfrm>
          <a:prstGeom prst="rect">
            <a:avLst/>
          </a:prstGeom>
          <a:noFill/>
        </p:spPr>
        <p:txBody>
          <a:bodyPr vert="eaVert" wrap="square" lIns="96844" tIns="48422" rIns="96844" bIns="48422" rtlCol="0">
            <a:spAutoFit/>
          </a:bodyPr>
          <a:lstStyle/>
          <a:p>
            <a:r>
              <a:rPr lang="ja-JP" altLang="en-US" sz="1000" dirty="0"/>
              <a:t>再生利用率</a:t>
            </a:r>
            <a:r>
              <a:rPr lang="en-US" altLang="ja-JP" sz="1000" dirty="0"/>
              <a:t>(</a:t>
            </a:r>
            <a:r>
              <a:rPr lang="ja-JP" altLang="en-US" sz="1000" dirty="0"/>
              <a:t>％</a:t>
            </a:r>
            <a:r>
              <a:rPr lang="en-US" altLang="ja-JP" sz="1000" dirty="0"/>
              <a:t>)</a:t>
            </a:r>
            <a:endParaRPr lang="ja-JP" altLang="en-US" sz="1000" dirty="0"/>
          </a:p>
        </p:txBody>
      </p:sp>
      <p:sp>
        <p:nvSpPr>
          <p:cNvPr id="55" name="テキスト ボックス 54"/>
          <p:cNvSpPr txBox="1"/>
          <p:nvPr/>
        </p:nvSpPr>
        <p:spPr>
          <a:xfrm>
            <a:off x="4882039" y="4098181"/>
            <a:ext cx="357162" cy="1308323"/>
          </a:xfrm>
          <a:prstGeom prst="rect">
            <a:avLst/>
          </a:prstGeom>
          <a:noFill/>
        </p:spPr>
        <p:txBody>
          <a:bodyPr vert="eaVert" wrap="square" lIns="96844" tIns="48422" rIns="96844" bIns="48422" rtlCol="0">
            <a:spAutoFit/>
          </a:bodyPr>
          <a:lstStyle/>
          <a:p>
            <a:r>
              <a:rPr lang="ja-JP" altLang="en-US" sz="1050" dirty="0"/>
              <a:t>再生利用量</a:t>
            </a:r>
            <a:r>
              <a:rPr lang="en-US" altLang="ja-JP" sz="1050" dirty="0"/>
              <a:t>(</a:t>
            </a:r>
            <a:r>
              <a:rPr lang="ja-JP" altLang="en-US" sz="1050" dirty="0"/>
              <a:t>万トン</a:t>
            </a:r>
            <a:r>
              <a:rPr lang="en-US" altLang="ja-JP" sz="1050" dirty="0"/>
              <a:t>)</a:t>
            </a:r>
            <a:endParaRPr lang="ja-JP" altLang="en-US" sz="1050" dirty="0"/>
          </a:p>
        </p:txBody>
      </p:sp>
      <p:sp>
        <p:nvSpPr>
          <p:cNvPr id="56" name="テキスト ボックス 55"/>
          <p:cNvSpPr txBox="1"/>
          <p:nvPr/>
        </p:nvSpPr>
        <p:spPr>
          <a:xfrm>
            <a:off x="4882040" y="5814194"/>
            <a:ext cx="357162" cy="1308323"/>
          </a:xfrm>
          <a:prstGeom prst="rect">
            <a:avLst/>
          </a:prstGeom>
          <a:noFill/>
        </p:spPr>
        <p:txBody>
          <a:bodyPr vert="eaVert" wrap="square" lIns="96844" tIns="48422" rIns="96844" bIns="48422" rtlCol="0">
            <a:spAutoFit/>
          </a:bodyPr>
          <a:lstStyle/>
          <a:p>
            <a:r>
              <a:rPr lang="ja-JP" altLang="en-US" sz="1050" dirty="0"/>
              <a:t>最終処分量</a:t>
            </a:r>
            <a:r>
              <a:rPr lang="en-US" altLang="ja-JP" sz="1050" dirty="0"/>
              <a:t>(</a:t>
            </a:r>
            <a:r>
              <a:rPr lang="ja-JP" altLang="en-US" sz="1050" dirty="0"/>
              <a:t>万トン</a:t>
            </a:r>
            <a:r>
              <a:rPr lang="en-US" altLang="ja-JP" sz="1050" dirty="0"/>
              <a:t>)</a:t>
            </a:r>
            <a:endParaRPr lang="ja-JP" altLang="en-US" sz="1050" dirty="0"/>
          </a:p>
        </p:txBody>
      </p:sp>
      <p:sp>
        <p:nvSpPr>
          <p:cNvPr id="57" name="テキスト ボックス 56"/>
          <p:cNvSpPr txBox="1"/>
          <p:nvPr/>
        </p:nvSpPr>
        <p:spPr>
          <a:xfrm>
            <a:off x="4882040" y="2356794"/>
            <a:ext cx="357162" cy="1392653"/>
          </a:xfrm>
          <a:prstGeom prst="rect">
            <a:avLst/>
          </a:prstGeom>
          <a:noFill/>
        </p:spPr>
        <p:txBody>
          <a:bodyPr vert="eaVert" wrap="square" lIns="96844" tIns="48422" rIns="96844" bIns="48422" rtlCol="0">
            <a:spAutoFit/>
          </a:bodyPr>
          <a:lstStyle/>
          <a:p>
            <a:r>
              <a:rPr lang="ja-JP" altLang="en-US" sz="1050" dirty="0" smtClean="0"/>
              <a:t>総排出量</a:t>
            </a:r>
            <a:r>
              <a:rPr lang="ja-JP" altLang="en-US" sz="1050" dirty="0"/>
              <a:t>（万トン）</a:t>
            </a:r>
          </a:p>
        </p:txBody>
      </p:sp>
      <p:sp>
        <p:nvSpPr>
          <p:cNvPr id="58" name="テキスト ボックス 57"/>
          <p:cNvSpPr txBox="1"/>
          <p:nvPr/>
        </p:nvSpPr>
        <p:spPr>
          <a:xfrm>
            <a:off x="8065318" y="2282196"/>
            <a:ext cx="503356" cy="1324756"/>
          </a:xfrm>
          <a:prstGeom prst="rect">
            <a:avLst/>
          </a:prstGeom>
          <a:noFill/>
        </p:spPr>
        <p:txBody>
          <a:bodyPr vert="eaVert" wrap="square" lIns="96844" tIns="48422" rIns="96844" bIns="48422" rtlCol="0">
            <a:spAutoFit/>
          </a:bodyPr>
          <a:lstStyle/>
          <a:p>
            <a:r>
              <a:rPr lang="ja-JP" altLang="en-US" sz="1000" dirty="0"/>
              <a:t>１人１日</a:t>
            </a:r>
            <a:r>
              <a:rPr lang="ja-JP" altLang="en-US" sz="1000" dirty="0" smtClean="0"/>
              <a:t>当たりの</a:t>
            </a:r>
            <a:endParaRPr lang="en-US" altLang="ja-JP" sz="1000" dirty="0" smtClean="0"/>
          </a:p>
          <a:p>
            <a:r>
              <a:rPr lang="ja-JP" altLang="en-US" sz="1000" dirty="0" smtClean="0"/>
              <a:t>排出量</a:t>
            </a:r>
            <a:r>
              <a:rPr lang="ja-JP" altLang="en-US" sz="1000" dirty="0"/>
              <a:t>（ｇ／人・日）</a:t>
            </a:r>
          </a:p>
        </p:txBody>
      </p:sp>
      <p:cxnSp>
        <p:nvCxnSpPr>
          <p:cNvPr id="62" name="直線矢印コネクタ 61"/>
          <p:cNvCxnSpPr/>
          <p:nvPr/>
        </p:nvCxnSpPr>
        <p:spPr>
          <a:xfrm>
            <a:off x="1849180" y="3109509"/>
            <a:ext cx="170937" cy="11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43" idx="3"/>
          </p:cNvCxnSpPr>
          <p:nvPr/>
        </p:nvCxnSpPr>
        <p:spPr>
          <a:xfrm>
            <a:off x="1724878" y="4027607"/>
            <a:ext cx="132177" cy="338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1849180" y="3701823"/>
            <a:ext cx="170937" cy="3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1849180" y="4341358"/>
            <a:ext cx="1709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868894" y="5112635"/>
            <a:ext cx="1512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flipV="1">
            <a:off x="1853998" y="3121316"/>
            <a:ext cx="6115" cy="2643221"/>
          </a:xfrm>
          <a:prstGeom prst="line">
            <a:avLst/>
          </a:prstGeom>
          <a:ln/>
        </p:spPr>
        <p:style>
          <a:lnRef idx="1">
            <a:schemeClr val="accent1"/>
          </a:lnRef>
          <a:fillRef idx="0">
            <a:schemeClr val="accent1"/>
          </a:fillRef>
          <a:effectRef idx="0">
            <a:schemeClr val="accent1"/>
          </a:effectRef>
          <a:fontRef idx="minor">
            <a:schemeClr val="tx1"/>
          </a:fontRef>
        </p:style>
      </p:cxnSp>
      <p:graphicFrame>
        <p:nvGraphicFramePr>
          <p:cNvPr id="72" name="表 71"/>
          <p:cNvGraphicFramePr>
            <a:graphicFrameLocks noGrp="1"/>
          </p:cNvGraphicFramePr>
          <p:nvPr>
            <p:extLst>
              <p:ext uri="{D42A27DB-BD31-4B8C-83A1-F6EECF244321}">
                <p14:modId xmlns:p14="http://schemas.microsoft.com/office/powerpoint/2010/main" val="838241520"/>
              </p:ext>
            </p:extLst>
          </p:nvPr>
        </p:nvGraphicFramePr>
        <p:xfrm>
          <a:off x="2022265" y="2874301"/>
          <a:ext cx="1058562" cy="470416"/>
        </p:xfrm>
        <a:graphic>
          <a:graphicData uri="http://schemas.openxmlformats.org/drawingml/2006/table">
            <a:tbl>
              <a:tblPr firstRow="1" bandRow="1">
                <a:tableStyleId>{2D5ABB26-0587-4C30-8999-92F81FD0307C}</a:tableStyleId>
              </a:tblPr>
              <a:tblGrid>
                <a:gridCol w="1058562"/>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直接最終処分量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0.1</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229951736"/>
              </p:ext>
            </p:extLst>
          </p:nvPr>
        </p:nvGraphicFramePr>
        <p:xfrm>
          <a:off x="2032300" y="3521336"/>
          <a:ext cx="1058561" cy="470416"/>
        </p:xfrm>
        <a:graphic>
          <a:graphicData uri="http://schemas.openxmlformats.org/drawingml/2006/table">
            <a:tbl>
              <a:tblPr firstRow="1" bandRow="1">
                <a:tableStyleId>{2D5ABB26-0587-4C30-8999-92F81FD0307C}</a:tableStyleId>
              </a:tblPr>
              <a:tblGrid>
                <a:gridCol w="1058561"/>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焼却施設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268</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1565804395"/>
              </p:ext>
            </p:extLst>
          </p:nvPr>
        </p:nvGraphicFramePr>
        <p:xfrm>
          <a:off x="2043074" y="4107623"/>
          <a:ext cx="1149354" cy="470416"/>
        </p:xfrm>
        <a:graphic>
          <a:graphicData uri="http://schemas.openxmlformats.org/drawingml/2006/table">
            <a:tbl>
              <a:tblPr firstRow="1" bandRow="1">
                <a:tableStyleId>{2D5ABB26-0587-4C30-8999-92F81FD0307C}</a:tableStyleId>
              </a:tblPr>
              <a:tblGrid>
                <a:gridCol w="1149354"/>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粗大ごみ処理施設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11</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5" name="表 74"/>
          <p:cNvGraphicFramePr>
            <a:graphicFrameLocks noGrp="1"/>
          </p:cNvGraphicFramePr>
          <p:nvPr>
            <p:extLst>
              <p:ext uri="{D42A27DB-BD31-4B8C-83A1-F6EECF244321}">
                <p14:modId xmlns:p14="http://schemas.microsoft.com/office/powerpoint/2010/main" val="998248029"/>
              </p:ext>
            </p:extLst>
          </p:nvPr>
        </p:nvGraphicFramePr>
        <p:xfrm>
          <a:off x="2028701" y="4795207"/>
          <a:ext cx="1375969" cy="570677"/>
        </p:xfrm>
        <a:graphic>
          <a:graphicData uri="http://schemas.openxmlformats.org/drawingml/2006/table">
            <a:tbl>
              <a:tblPr firstRow="1" bandRow="1">
                <a:tableStyleId>{2D5ABB26-0587-4C30-8999-92F81FD0307C}</a:tableStyleId>
              </a:tblPr>
              <a:tblGrid>
                <a:gridCol w="1375969"/>
              </a:tblGrid>
              <a:tr h="335469">
                <a:tc>
                  <a:txBody>
                    <a:bodyPr/>
                    <a:lstStyle/>
                    <a:p>
                      <a:r>
                        <a:rPr kumimoji="1" lang="ja-JP" altLang="en-US" sz="900" dirty="0" smtClean="0">
                          <a:latin typeface="ＭＳ ゴシック" panose="020B0609070205080204" pitchFamily="49" charset="-128"/>
                          <a:ea typeface="ＭＳ ゴシック" panose="020B0609070205080204" pitchFamily="49" charset="-128"/>
                        </a:rPr>
                        <a:t>再生利用等を行う施設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423">
                <a:tc>
                  <a:txBody>
                    <a:bodyPr/>
                    <a:lstStyle/>
                    <a:p>
                      <a:r>
                        <a:rPr kumimoji="1" lang="en-US" altLang="ja-JP" sz="900" dirty="0" smtClean="0">
                          <a:latin typeface="ＭＳ ゴシック" panose="020B0609070205080204" pitchFamily="49" charset="-128"/>
                          <a:ea typeface="ＭＳ ゴシック" panose="020B0609070205080204" pitchFamily="49" charset="-128"/>
                        </a:rPr>
                        <a:t>14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6" name="表 75"/>
          <p:cNvGraphicFramePr>
            <a:graphicFrameLocks noGrp="1"/>
          </p:cNvGraphicFramePr>
          <p:nvPr>
            <p:extLst>
              <p:ext uri="{D42A27DB-BD31-4B8C-83A1-F6EECF244321}">
                <p14:modId xmlns:p14="http://schemas.microsoft.com/office/powerpoint/2010/main" val="2353943118"/>
              </p:ext>
            </p:extLst>
          </p:nvPr>
        </p:nvGraphicFramePr>
        <p:xfrm>
          <a:off x="2016646" y="5527910"/>
          <a:ext cx="891168" cy="470416"/>
        </p:xfrm>
        <a:graphic>
          <a:graphicData uri="http://schemas.openxmlformats.org/drawingml/2006/table">
            <a:tbl>
              <a:tblPr firstRow="1" bandRow="1">
                <a:tableStyleId>{2D5ABB26-0587-4C30-8999-92F81FD0307C}</a:tableStyleId>
              </a:tblPr>
              <a:tblGrid>
                <a:gridCol w="891168"/>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直接再生利用</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1" name="直線矢印コネクタ 80"/>
          <p:cNvCxnSpPr>
            <a:stCxn id="72" idx="3"/>
            <a:endCxn id="41" idx="1"/>
          </p:cNvCxnSpPr>
          <p:nvPr/>
        </p:nvCxnSpPr>
        <p:spPr>
          <a:xfrm flipV="1">
            <a:off x="3080827" y="3108411"/>
            <a:ext cx="462769" cy="1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202063" y="4318106"/>
            <a:ext cx="455017"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3090861" y="3660454"/>
            <a:ext cx="566219" cy="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404670" y="5006481"/>
            <a:ext cx="25241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907814" y="5780118"/>
            <a:ext cx="749266" cy="1677"/>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080827" y="3814095"/>
            <a:ext cx="7495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06821" y="4449869"/>
            <a:ext cx="61229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441056" y="5150497"/>
            <a:ext cx="3780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4219807" y="6026562"/>
            <a:ext cx="0" cy="303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17" idx="3"/>
          </p:cNvCxnSpPr>
          <p:nvPr/>
        </p:nvCxnSpPr>
        <p:spPr>
          <a:xfrm>
            <a:off x="2949014" y="6329828"/>
            <a:ext cx="1270793" cy="1"/>
          </a:xfrm>
          <a:prstGeom prst="line">
            <a:avLst/>
          </a:prstGeom>
          <a:ln/>
        </p:spPr>
        <p:style>
          <a:lnRef idx="1">
            <a:schemeClr val="accent1"/>
          </a:lnRef>
          <a:fillRef idx="0">
            <a:schemeClr val="accent1"/>
          </a:fillRef>
          <a:effectRef idx="0">
            <a:schemeClr val="accent1"/>
          </a:effectRef>
          <a:fontRef idx="minor">
            <a:schemeClr val="tx1"/>
          </a:fontRef>
        </p:style>
      </p:cxnSp>
      <p:graphicFrame>
        <p:nvGraphicFramePr>
          <p:cNvPr id="107" name="表 106"/>
          <p:cNvGraphicFramePr>
            <a:graphicFrameLocks noGrp="1"/>
          </p:cNvGraphicFramePr>
          <p:nvPr>
            <p:extLst>
              <p:ext uri="{D42A27DB-BD31-4B8C-83A1-F6EECF244321}">
                <p14:modId xmlns:p14="http://schemas.microsoft.com/office/powerpoint/2010/main" val="1876868202"/>
              </p:ext>
            </p:extLst>
          </p:nvPr>
        </p:nvGraphicFramePr>
        <p:xfrm>
          <a:off x="3165291" y="9508564"/>
          <a:ext cx="944135" cy="470416"/>
        </p:xfrm>
        <a:graphic>
          <a:graphicData uri="http://schemas.openxmlformats.org/drawingml/2006/table">
            <a:tbl>
              <a:tblPr firstRow="1" bandRow="1">
                <a:tableStyleId>{5940675A-B579-460E-94D1-54222C63F5DA}</a:tableStyleId>
              </a:tblPr>
              <a:tblGrid>
                <a:gridCol w="944135"/>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自家処理</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0.07</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8" name="表 107"/>
          <p:cNvGraphicFramePr>
            <a:graphicFrameLocks noGrp="1"/>
          </p:cNvGraphicFramePr>
          <p:nvPr>
            <p:extLst>
              <p:ext uri="{D42A27DB-BD31-4B8C-83A1-F6EECF244321}">
                <p14:modId xmlns:p14="http://schemas.microsoft.com/office/powerpoint/2010/main" val="4099887105"/>
              </p:ext>
            </p:extLst>
          </p:nvPr>
        </p:nvGraphicFramePr>
        <p:xfrm>
          <a:off x="3166384" y="10049048"/>
          <a:ext cx="943043" cy="470416"/>
        </p:xfrm>
        <a:graphic>
          <a:graphicData uri="http://schemas.openxmlformats.org/drawingml/2006/table">
            <a:tbl>
              <a:tblPr firstRow="1" bandRow="1">
                <a:tableStyleId>{5940675A-B579-460E-94D1-54222C63F5DA}</a:tableStyleId>
              </a:tblPr>
              <a:tblGrid>
                <a:gridCol w="943043"/>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農地還元</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9" name="表 108"/>
          <p:cNvGraphicFramePr>
            <a:graphicFrameLocks noGrp="1"/>
          </p:cNvGraphicFramePr>
          <p:nvPr>
            <p:extLst>
              <p:ext uri="{D42A27DB-BD31-4B8C-83A1-F6EECF244321}">
                <p14:modId xmlns:p14="http://schemas.microsoft.com/office/powerpoint/2010/main" val="1958875561"/>
              </p:ext>
            </p:extLst>
          </p:nvPr>
        </p:nvGraphicFramePr>
        <p:xfrm>
          <a:off x="3166381" y="8968080"/>
          <a:ext cx="943045" cy="470416"/>
        </p:xfrm>
        <a:graphic>
          <a:graphicData uri="http://schemas.openxmlformats.org/drawingml/2006/table">
            <a:tbl>
              <a:tblPr firstRow="1" bandRow="1">
                <a:tableStyleId>{5940675A-B579-460E-94D1-54222C63F5DA}</a:tableStyleId>
              </a:tblPr>
              <a:tblGrid>
                <a:gridCol w="943045"/>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し尿処理施設</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45.7</a:t>
                      </a:r>
                      <a:r>
                        <a:rPr kumimoji="1" lang="ja-JP" altLang="en-US" sz="900" dirty="0" smtClean="0">
                          <a:latin typeface="ＭＳ ゴシック" panose="020B0609070205080204" pitchFamily="49" charset="-128"/>
                          <a:ea typeface="ＭＳ ゴシック" panose="020B0609070205080204" pitchFamily="49" charset="-128"/>
                        </a:rPr>
                        <a:t>万ｋＬ</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10" name="直線矢印コネクタ 109"/>
          <p:cNvCxnSpPr/>
          <p:nvPr/>
        </p:nvCxnSpPr>
        <p:spPr>
          <a:xfrm>
            <a:off x="1908301" y="8273172"/>
            <a:ext cx="2201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1908301" y="9431352"/>
            <a:ext cx="1031196"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H="1">
            <a:off x="2941504" y="8659234"/>
            <a:ext cx="9518" cy="1582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1908301" y="9858266"/>
            <a:ext cx="1031196"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a:off x="2941504" y="8659233"/>
            <a:ext cx="22918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2947916" y="9122505"/>
            <a:ext cx="20660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2934859" y="10233844"/>
            <a:ext cx="2358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2951021" y="9745894"/>
            <a:ext cx="2196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659573" y="8736444"/>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H="1" flipV="1">
            <a:off x="5934967" y="8384429"/>
            <a:ext cx="5366" cy="35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4659573" y="9823107"/>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4519224" y="8350385"/>
            <a:ext cx="0" cy="308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4659573" y="9276927"/>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3" name="表 132"/>
          <p:cNvGraphicFramePr>
            <a:graphicFrameLocks noGrp="1"/>
          </p:cNvGraphicFramePr>
          <p:nvPr>
            <p:extLst>
              <p:ext uri="{D42A27DB-BD31-4B8C-83A1-F6EECF244321}">
                <p14:modId xmlns:p14="http://schemas.microsoft.com/office/powerpoint/2010/main" val="1017178211"/>
              </p:ext>
            </p:extLst>
          </p:nvPr>
        </p:nvGraphicFramePr>
        <p:xfrm>
          <a:off x="5582240" y="7887112"/>
          <a:ext cx="665176" cy="470416"/>
        </p:xfrm>
        <a:graphic>
          <a:graphicData uri="http://schemas.openxmlformats.org/drawingml/2006/table">
            <a:tbl>
              <a:tblPr firstRow="1" bandRow="1">
                <a:tableStyleId>{2D5ABB26-0587-4C30-8999-92F81FD0307C}</a:tableStyleId>
              </a:tblPr>
              <a:tblGrid>
                <a:gridCol w="665176"/>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焼却灰量</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0.1</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8" name="表 137"/>
          <p:cNvGraphicFramePr>
            <a:graphicFrameLocks noGrp="1"/>
          </p:cNvGraphicFramePr>
          <p:nvPr>
            <p:extLst>
              <p:ext uri="{D42A27DB-BD31-4B8C-83A1-F6EECF244321}">
                <p14:modId xmlns:p14="http://schemas.microsoft.com/office/powerpoint/2010/main" val="877457707"/>
              </p:ext>
            </p:extLst>
          </p:nvPr>
        </p:nvGraphicFramePr>
        <p:xfrm>
          <a:off x="4966012" y="8510521"/>
          <a:ext cx="789295" cy="470416"/>
        </p:xfrm>
        <a:graphic>
          <a:graphicData uri="http://schemas.openxmlformats.org/drawingml/2006/table">
            <a:tbl>
              <a:tblPr firstRow="1" bandRow="1">
                <a:tableStyleId>{2D5ABB26-0587-4C30-8999-92F81FD0307C}</a:tableStyleId>
              </a:tblPr>
              <a:tblGrid>
                <a:gridCol w="789295"/>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焼却投入量</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5.6</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9" name="表 138"/>
          <p:cNvGraphicFramePr>
            <a:graphicFrameLocks noGrp="1"/>
          </p:cNvGraphicFramePr>
          <p:nvPr>
            <p:extLst>
              <p:ext uri="{D42A27DB-BD31-4B8C-83A1-F6EECF244321}">
                <p14:modId xmlns:p14="http://schemas.microsoft.com/office/powerpoint/2010/main" val="968639122"/>
              </p:ext>
            </p:extLst>
          </p:nvPr>
        </p:nvGraphicFramePr>
        <p:xfrm>
          <a:off x="4962019" y="9045292"/>
          <a:ext cx="779953" cy="470416"/>
        </p:xfrm>
        <a:graphic>
          <a:graphicData uri="http://schemas.openxmlformats.org/drawingml/2006/table">
            <a:tbl>
              <a:tblPr firstRow="1" bandRow="1">
                <a:tableStyleId>{2D5ABB26-0587-4C30-8999-92F81FD0307C}</a:tableStyleId>
              </a:tblPr>
              <a:tblGrid>
                <a:gridCol w="779953"/>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堆肥化等</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2.6</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0" name="表 139"/>
          <p:cNvGraphicFramePr>
            <a:graphicFrameLocks noGrp="1"/>
          </p:cNvGraphicFramePr>
          <p:nvPr>
            <p:extLst>
              <p:ext uri="{D42A27DB-BD31-4B8C-83A1-F6EECF244321}">
                <p14:modId xmlns:p14="http://schemas.microsoft.com/office/powerpoint/2010/main" val="2920268937"/>
              </p:ext>
            </p:extLst>
          </p:nvPr>
        </p:nvGraphicFramePr>
        <p:xfrm>
          <a:off x="4973824" y="9585776"/>
          <a:ext cx="761480" cy="470416"/>
        </p:xfrm>
        <a:graphic>
          <a:graphicData uri="http://schemas.openxmlformats.org/drawingml/2006/table">
            <a:tbl>
              <a:tblPr firstRow="1" bandRow="1">
                <a:tableStyleId>{2D5ABB26-0587-4C30-8999-92F81FD0307C}</a:tableStyleId>
              </a:tblPr>
              <a:tblGrid>
                <a:gridCol w="761480"/>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その他</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algn="r"/>
                      <a:r>
                        <a:rPr kumimoji="1" lang="en-US" altLang="ja-JP" sz="900" dirty="0" smtClean="0">
                          <a:latin typeface="ＭＳ ゴシック" panose="020B0609070205080204" pitchFamily="49" charset="-128"/>
                          <a:ea typeface="ＭＳ ゴシック" panose="020B0609070205080204" pitchFamily="49" charset="-128"/>
                        </a:rPr>
                        <a:t>2.8</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46" name="直線コネクタ 145"/>
          <p:cNvCxnSpPr/>
          <p:nvPr/>
        </p:nvCxnSpPr>
        <p:spPr>
          <a:xfrm>
            <a:off x="4659573" y="8736445"/>
            <a:ext cx="0" cy="108666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5748140" y="8739001"/>
            <a:ext cx="177125" cy="20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109" idx="3"/>
          </p:cNvCxnSpPr>
          <p:nvPr/>
        </p:nvCxnSpPr>
        <p:spPr>
          <a:xfrm flipV="1">
            <a:off x="4109426" y="9199716"/>
            <a:ext cx="554105" cy="35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1860113" y="5763118"/>
            <a:ext cx="16000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4" name="表 133"/>
          <p:cNvGraphicFramePr>
            <a:graphicFrameLocks noGrp="1"/>
          </p:cNvGraphicFramePr>
          <p:nvPr>
            <p:extLst>
              <p:ext uri="{D42A27DB-BD31-4B8C-83A1-F6EECF244321}">
                <p14:modId xmlns:p14="http://schemas.microsoft.com/office/powerpoint/2010/main" val="1201015113"/>
              </p:ext>
            </p:extLst>
          </p:nvPr>
        </p:nvGraphicFramePr>
        <p:xfrm>
          <a:off x="3945111" y="4318107"/>
          <a:ext cx="936927" cy="613485"/>
        </p:xfrm>
        <a:graphic>
          <a:graphicData uri="http://schemas.openxmlformats.org/drawingml/2006/table">
            <a:tbl>
              <a:tblPr firstRow="1" bandRow="1">
                <a:tableStyleId>{5940675A-B579-460E-94D1-54222C63F5DA}</a:tableStyleId>
              </a:tblPr>
              <a:tblGrid>
                <a:gridCol w="936927"/>
              </a:tblGrid>
              <a:tr h="378277">
                <a:tc>
                  <a:txBody>
                    <a:bodyPr/>
                    <a:lstStyle/>
                    <a:p>
                      <a:r>
                        <a:rPr kumimoji="1" lang="ja-JP" altLang="en-US" sz="800" dirty="0" smtClean="0">
                          <a:latin typeface="ＭＳ ゴシック" panose="020B0609070205080204" pitchFamily="49" charset="-128"/>
                          <a:ea typeface="ＭＳ ゴシック" panose="020B0609070205080204" pitchFamily="49" charset="-128"/>
                        </a:rPr>
                        <a:t>中間処理に伴う再生利用量</a:t>
                      </a:r>
                      <a:endParaRPr kumimoji="1" lang="ja-JP" altLang="en-US" sz="8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18269">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17</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bl>
          </a:graphicData>
        </a:graphic>
      </p:graphicFrame>
      <p:sp>
        <p:nvSpPr>
          <p:cNvPr id="135" name="テキスト ボックス 134"/>
          <p:cNvSpPr txBox="1"/>
          <p:nvPr/>
        </p:nvSpPr>
        <p:spPr>
          <a:xfrm>
            <a:off x="3392141" y="2514638"/>
            <a:ext cx="812736" cy="220900"/>
          </a:xfrm>
          <a:prstGeom prst="rect">
            <a:avLst/>
          </a:prstGeom>
          <a:noFill/>
        </p:spPr>
        <p:txBody>
          <a:bodyPr wrap="none" lIns="96844" tIns="48422" rIns="96844" bIns="48422" rtlCol="0">
            <a:spAutoFit/>
          </a:bodyPr>
          <a:lstStyle/>
          <a:p>
            <a:r>
              <a:rPr lang="ja-JP" altLang="en-US" sz="800" dirty="0"/>
              <a:t>（単位：万トン）</a:t>
            </a:r>
          </a:p>
        </p:txBody>
      </p:sp>
      <p:sp>
        <p:nvSpPr>
          <p:cNvPr id="142" name="テキスト ボックス 141"/>
          <p:cNvSpPr txBox="1"/>
          <p:nvPr/>
        </p:nvSpPr>
        <p:spPr>
          <a:xfrm>
            <a:off x="8955230" y="10096969"/>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143" name="テキスト ボックス 142"/>
          <p:cNvSpPr txBox="1"/>
          <p:nvPr/>
        </p:nvSpPr>
        <p:spPr>
          <a:xfrm flipH="1">
            <a:off x="7748247" y="5544936"/>
            <a:ext cx="488115"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cxnSp>
        <p:nvCxnSpPr>
          <p:cNvPr id="151" name="直線コネクタ 150"/>
          <p:cNvCxnSpPr>
            <a:stCxn id="37" idx="3"/>
          </p:cNvCxnSpPr>
          <p:nvPr/>
        </p:nvCxnSpPr>
        <p:spPr>
          <a:xfrm flipV="1">
            <a:off x="4109427" y="8659230"/>
            <a:ext cx="409797" cy="3574"/>
          </a:xfrm>
          <a:prstGeom prst="line">
            <a:avLst/>
          </a:prstGeom>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720976" y="3761826"/>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95" name="テキスト ボックス 94"/>
          <p:cNvSpPr txBox="1"/>
          <p:nvPr/>
        </p:nvSpPr>
        <p:spPr>
          <a:xfrm>
            <a:off x="231714" y="1699102"/>
            <a:ext cx="4377220" cy="774898"/>
          </a:xfrm>
          <a:prstGeom prst="rect">
            <a:avLst/>
          </a:prstGeom>
          <a:noFill/>
        </p:spPr>
        <p:txBody>
          <a:bodyPr wrap="square" lIns="96844" tIns="48422" rIns="96844" bIns="48422" rtlCol="0">
            <a:spAutoFit/>
          </a:bodyPr>
          <a:lstStyle/>
          <a:p>
            <a:r>
              <a:rPr lang="ja-JP" altLang="en-US" sz="1100" dirty="0" smtClean="0">
                <a:latin typeface="ＭＳ Ｐ明朝" panose="02020600040205080304" pitchFamily="18" charset="-128"/>
                <a:ea typeface="ＭＳ Ｐ明朝" panose="02020600040205080304" pitchFamily="18" charset="-128"/>
              </a:rPr>
              <a:t>　平成</a:t>
            </a:r>
            <a:r>
              <a:rPr lang="en-US" altLang="ja-JP" sz="1100" dirty="0" smtClean="0">
                <a:latin typeface="ＭＳ Ｐ明朝" panose="02020600040205080304" pitchFamily="18" charset="-128"/>
                <a:ea typeface="ＭＳ Ｐ明朝" panose="02020600040205080304" pitchFamily="18" charset="-128"/>
              </a:rPr>
              <a:t>26</a:t>
            </a:r>
            <a:r>
              <a:rPr lang="ja-JP" altLang="en-US" sz="1100" dirty="0" smtClean="0">
                <a:latin typeface="ＭＳ Ｐ明朝" panose="02020600040205080304" pitchFamily="18" charset="-128"/>
                <a:ea typeface="ＭＳ Ｐ明朝" panose="02020600040205080304" pitchFamily="18" charset="-128"/>
              </a:rPr>
              <a:t>年度に排出された一般</a:t>
            </a:r>
            <a:r>
              <a:rPr lang="ja-JP" altLang="en-US" sz="1100" dirty="0">
                <a:latin typeface="ＭＳ Ｐ明朝" panose="02020600040205080304" pitchFamily="18" charset="-128"/>
                <a:ea typeface="ＭＳ Ｐ明朝" panose="02020600040205080304" pitchFamily="18" charset="-128"/>
              </a:rPr>
              <a:t>廃棄物</a:t>
            </a:r>
            <a:r>
              <a:rPr lang="ja-JP" altLang="en-US" sz="1100" dirty="0" smtClean="0">
                <a:latin typeface="ＭＳ Ｐ明朝" panose="02020600040205080304" pitchFamily="18" charset="-128"/>
                <a:ea typeface="ＭＳ Ｐ明朝" panose="02020600040205080304" pitchFamily="18" charset="-128"/>
              </a:rPr>
              <a:t>の総排出量は</a:t>
            </a:r>
            <a:r>
              <a:rPr lang="en-US" altLang="ja-JP" sz="1100" dirty="0">
                <a:latin typeface="ＭＳ Ｐ明朝" panose="02020600040205080304" pitchFamily="18" charset="-128"/>
                <a:ea typeface="ＭＳ Ｐ明朝" panose="02020600040205080304" pitchFamily="18" charset="-128"/>
              </a:rPr>
              <a:t>318</a:t>
            </a:r>
            <a:r>
              <a:rPr lang="ja-JP" altLang="en-US" sz="1100" dirty="0" smtClean="0">
                <a:latin typeface="ＭＳ Ｐ明朝" panose="02020600040205080304" pitchFamily="18" charset="-128"/>
                <a:ea typeface="ＭＳ Ｐ明朝" panose="02020600040205080304" pitchFamily="18" charset="-128"/>
              </a:rPr>
              <a:t>万トンとなっており、焼却等の中間処理を経て、</a:t>
            </a:r>
            <a:r>
              <a:rPr lang="en-US" altLang="ja-JP" sz="1100" dirty="0" smtClean="0">
                <a:latin typeface="ＭＳ Ｐ明朝" panose="02020600040205080304" pitchFamily="18" charset="-128"/>
                <a:ea typeface="ＭＳ Ｐ明朝" panose="02020600040205080304" pitchFamily="18" charset="-128"/>
              </a:rPr>
              <a:t>39</a:t>
            </a:r>
            <a:r>
              <a:rPr lang="ja-JP" altLang="en-US" sz="1100" dirty="0" smtClean="0">
                <a:latin typeface="ＭＳ Ｐ明朝" panose="02020600040205080304" pitchFamily="18" charset="-128"/>
                <a:ea typeface="ＭＳ Ｐ明朝" panose="02020600040205080304" pitchFamily="18" charset="-128"/>
              </a:rPr>
              <a:t>万トンが最終処分されています。</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また、</a:t>
            </a:r>
            <a:r>
              <a:rPr lang="ja-JP" altLang="en-US" sz="1100" smtClean="0">
                <a:latin typeface="ＭＳ Ｐ明朝" panose="02020600040205080304" pitchFamily="18" charset="-128"/>
                <a:ea typeface="ＭＳ Ｐ明朝" panose="02020600040205080304" pitchFamily="18" charset="-128"/>
              </a:rPr>
              <a:t>再生利用量と</a:t>
            </a:r>
            <a:r>
              <a:rPr lang="ja-JP" altLang="en-US" sz="1100" dirty="0" smtClean="0">
                <a:latin typeface="ＭＳ Ｐ明朝" panose="02020600040205080304" pitchFamily="18" charset="-128"/>
                <a:ea typeface="ＭＳ Ｐ明朝" panose="02020600040205080304" pitchFamily="18" charset="-128"/>
              </a:rPr>
              <a:t>集団回収量を合わせた</a:t>
            </a:r>
            <a:r>
              <a:rPr lang="en-US" altLang="ja-JP" sz="1100" dirty="0" smtClean="0">
                <a:latin typeface="ＭＳ Ｐ明朝" panose="02020600040205080304" pitchFamily="18" charset="-128"/>
                <a:ea typeface="ＭＳ Ｐ明朝" panose="02020600040205080304" pitchFamily="18" charset="-128"/>
              </a:rPr>
              <a:t>44</a:t>
            </a:r>
            <a:r>
              <a:rPr lang="ja-JP" altLang="en-US" sz="1100" dirty="0" smtClean="0">
                <a:latin typeface="ＭＳ Ｐ明朝" panose="02020600040205080304" pitchFamily="18" charset="-128"/>
                <a:ea typeface="ＭＳ Ｐ明朝" panose="02020600040205080304" pitchFamily="18" charset="-128"/>
              </a:rPr>
              <a:t>万トンが再生利用されています。</a:t>
            </a:r>
            <a:endParaRPr lang="ja-JP" altLang="en-US" sz="1100" dirty="0">
              <a:latin typeface="ＭＳ Ｐ明朝" panose="02020600040205080304" pitchFamily="18" charset="-128"/>
              <a:ea typeface="ＭＳ Ｐ明朝" panose="02020600040205080304" pitchFamily="18" charset="-128"/>
            </a:endParaRPr>
          </a:p>
        </p:txBody>
      </p:sp>
      <p:cxnSp>
        <p:nvCxnSpPr>
          <p:cNvPr id="35" name="直線コネクタ 34"/>
          <p:cNvCxnSpPr/>
          <p:nvPr/>
        </p:nvCxnSpPr>
        <p:spPr>
          <a:xfrm>
            <a:off x="231713" y="6689023"/>
            <a:ext cx="4377221"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47" name="直線矢印コネクタ 146"/>
          <p:cNvCxnSpPr/>
          <p:nvPr/>
        </p:nvCxnSpPr>
        <p:spPr>
          <a:xfrm flipH="1">
            <a:off x="3828158" y="3814095"/>
            <a:ext cx="2188" cy="173136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flipV="1">
            <a:off x="3658269" y="3333984"/>
            <a:ext cx="0" cy="1672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296848" y="7652766"/>
            <a:ext cx="5999641" cy="428650"/>
          </a:xfrm>
          <a:prstGeom prst="rect">
            <a:avLst/>
          </a:prstGeom>
          <a:noFill/>
        </p:spPr>
        <p:txBody>
          <a:bodyPr wrap="square" lIns="96844" tIns="48422" rIns="96844" bIns="48422" rtlCol="0">
            <a:spAutoFit/>
          </a:bodyPr>
          <a:lstStyle/>
          <a:p>
            <a:r>
              <a:rPr lang="ja-JP" altLang="en-US" sz="1100" dirty="0"/>
              <a:t>　</a:t>
            </a:r>
            <a:r>
              <a:rPr lang="ja-JP" altLang="en-US" sz="1050" dirty="0" smtClean="0">
                <a:latin typeface="ＭＳ Ｐ明朝" panose="02020600040205080304" pitchFamily="18" charset="-128"/>
                <a:ea typeface="ＭＳ Ｐ明朝" panose="02020600040205080304" pitchFamily="18" charset="-128"/>
              </a:rPr>
              <a:t>平成</a:t>
            </a:r>
            <a:r>
              <a:rPr lang="en-US" altLang="ja-JP" sz="1050" dirty="0">
                <a:latin typeface="ＭＳ Ｐ明朝" panose="02020600040205080304" pitchFamily="18" charset="-128"/>
                <a:ea typeface="ＭＳ Ｐ明朝" panose="02020600040205080304" pitchFamily="18" charset="-128"/>
              </a:rPr>
              <a:t>26</a:t>
            </a:r>
            <a:r>
              <a:rPr lang="ja-JP" altLang="en-US" sz="1050" dirty="0" smtClean="0">
                <a:latin typeface="ＭＳ Ｐ明朝" panose="02020600040205080304" pitchFamily="18" charset="-128"/>
                <a:ea typeface="ＭＳ Ｐ明朝" panose="02020600040205080304" pitchFamily="18" charset="-128"/>
              </a:rPr>
              <a:t>年度のし尿総排出量</a:t>
            </a:r>
            <a:r>
              <a:rPr lang="ja-JP" altLang="en-US" sz="1050" dirty="0">
                <a:latin typeface="ＭＳ Ｐ明朝" panose="02020600040205080304" pitchFamily="18" charset="-128"/>
                <a:ea typeface="ＭＳ Ｐ明朝" panose="02020600040205080304" pitchFamily="18" charset="-128"/>
              </a:rPr>
              <a:t>は約</a:t>
            </a:r>
            <a:r>
              <a:rPr lang="en-US" altLang="ja-JP" sz="1050" dirty="0">
                <a:latin typeface="ＭＳ Ｐ明朝" panose="02020600040205080304" pitchFamily="18" charset="-128"/>
                <a:ea typeface="ＭＳ Ｐ明朝" panose="02020600040205080304" pitchFamily="18" charset="-128"/>
              </a:rPr>
              <a:t>58</a:t>
            </a:r>
            <a:r>
              <a:rPr lang="ja-JP" altLang="en-US" sz="1050" dirty="0">
                <a:latin typeface="ＭＳ Ｐ明朝" panose="02020600040205080304" pitchFamily="18" charset="-128"/>
                <a:ea typeface="ＭＳ Ｐ明朝" panose="02020600040205080304" pitchFamily="18" charset="-128"/>
              </a:rPr>
              <a:t>万</a:t>
            </a:r>
            <a:r>
              <a:rPr lang="en-US" altLang="ja-JP" sz="1050" dirty="0" err="1">
                <a:latin typeface="ＭＳ Ｐ明朝" panose="02020600040205080304" pitchFamily="18" charset="-128"/>
                <a:ea typeface="ＭＳ Ｐ明朝" panose="02020600040205080304" pitchFamily="18" charset="-128"/>
              </a:rPr>
              <a:t>kL</a:t>
            </a:r>
            <a:r>
              <a:rPr lang="ja-JP" altLang="en-US" sz="1050" dirty="0">
                <a:latin typeface="ＭＳ Ｐ明朝" panose="02020600040205080304" pitchFamily="18" charset="-128"/>
                <a:ea typeface="ＭＳ Ｐ明朝" panose="02020600040205080304" pitchFamily="18" charset="-128"/>
              </a:rPr>
              <a:t>となっており、その</a:t>
            </a:r>
            <a:r>
              <a:rPr lang="ja-JP" altLang="en-US" sz="1050" dirty="0" smtClean="0">
                <a:latin typeface="ＭＳ Ｐ明朝" panose="02020600040205080304" pitchFamily="18" charset="-128"/>
                <a:ea typeface="ＭＳ Ｐ明朝" panose="02020600040205080304" pitchFamily="18" charset="-128"/>
              </a:rPr>
              <a:t>うち約</a:t>
            </a:r>
            <a:r>
              <a:rPr lang="en-US" altLang="ja-JP" sz="1050" dirty="0">
                <a:latin typeface="ＭＳ Ｐ明朝" panose="02020600040205080304" pitchFamily="18" charset="-128"/>
                <a:ea typeface="ＭＳ Ｐ明朝" panose="02020600040205080304" pitchFamily="18" charset="-128"/>
              </a:rPr>
              <a:t>80</a:t>
            </a:r>
            <a:r>
              <a:rPr lang="ja-JP" altLang="en-US" sz="1050" dirty="0">
                <a:latin typeface="ＭＳ Ｐ明朝" panose="02020600040205080304" pitchFamily="18" charset="-128"/>
                <a:ea typeface="ＭＳ Ｐ明朝" panose="02020600040205080304" pitchFamily="18" charset="-128"/>
              </a:rPr>
              <a:t>％がし尿処理施設</a:t>
            </a:r>
            <a:r>
              <a:rPr lang="ja-JP" altLang="en-US" sz="1050" dirty="0" smtClean="0">
                <a:latin typeface="ＭＳ Ｐ明朝" panose="02020600040205080304" pitchFamily="18" charset="-128"/>
                <a:ea typeface="ＭＳ Ｐ明朝" panose="02020600040205080304" pitchFamily="18" charset="-128"/>
              </a:rPr>
              <a:t>で処理</a:t>
            </a:r>
            <a:r>
              <a:rPr lang="ja-JP" altLang="en-US" sz="1050" dirty="0">
                <a:latin typeface="ＭＳ Ｐ明朝" panose="02020600040205080304" pitchFamily="18" charset="-128"/>
                <a:ea typeface="ＭＳ Ｐ明朝" panose="02020600040205080304" pitchFamily="18" charset="-128"/>
              </a:rPr>
              <a:t>されて</a:t>
            </a:r>
            <a:r>
              <a:rPr lang="ja-JP" altLang="en-US" sz="1050" dirty="0" smtClean="0">
                <a:latin typeface="ＭＳ Ｐ明朝" panose="02020600040205080304" pitchFamily="18" charset="-128"/>
                <a:ea typeface="ＭＳ Ｐ明朝" panose="02020600040205080304" pitchFamily="18" charset="-128"/>
              </a:rPr>
              <a:t>います。</a:t>
            </a:r>
            <a:endParaRPr lang="ja-JP" altLang="en-US" sz="1050" dirty="0">
              <a:latin typeface="ＭＳ Ｐ明朝" panose="02020600040205080304" pitchFamily="18" charset="-128"/>
              <a:ea typeface="ＭＳ Ｐ明朝" panose="02020600040205080304" pitchFamily="18" charset="-128"/>
            </a:endParaRPr>
          </a:p>
        </p:txBody>
      </p:sp>
      <p:sp>
        <p:nvSpPr>
          <p:cNvPr id="105" name="正方形/長方形 104"/>
          <p:cNvSpPr/>
          <p:nvPr/>
        </p:nvSpPr>
        <p:spPr>
          <a:xfrm>
            <a:off x="6561151" y="7434932"/>
            <a:ext cx="2698126"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排出量の推移</a:t>
            </a:r>
            <a:endParaRPr kumimoji="1" lang="ja-JP" altLang="en-US" sz="1100" b="1" dirty="0">
              <a:solidFill>
                <a:schemeClr val="tx1"/>
              </a:solidFill>
            </a:endParaRPr>
          </a:p>
        </p:txBody>
      </p:sp>
      <p:sp>
        <p:nvSpPr>
          <p:cNvPr id="106" name="正方形/長方形 105"/>
          <p:cNvSpPr/>
          <p:nvPr/>
        </p:nvSpPr>
        <p:spPr>
          <a:xfrm>
            <a:off x="4900543" y="1484556"/>
            <a:ext cx="4388912"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総排出量、再生利用量、最終処分量の推移</a:t>
            </a:r>
            <a:endParaRPr kumimoji="1" lang="ja-JP" altLang="en-US" sz="1100" b="1" dirty="0">
              <a:solidFill>
                <a:schemeClr val="tx1"/>
              </a:solidFill>
            </a:endParaRPr>
          </a:p>
        </p:txBody>
      </p:sp>
      <p:sp>
        <p:nvSpPr>
          <p:cNvPr id="111" name="正方形/長方形 110"/>
          <p:cNvSpPr/>
          <p:nvPr/>
        </p:nvSpPr>
        <p:spPr>
          <a:xfrm>
            <a:off x="231712" y="1484556"/>
            <a:ext cx="4378388"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114" name="正方形/長方形 113"/>
          <p:cNvSpPr/>
          <p:nvPr/>
        </p:nvSpPr>
        <p:spPr>
          <a:xfrm>
            <a:off x="9470616" y="1491673"/>
            <a:ext cx="5412148"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市町村別の処理状況（平成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graphicFrame>
        <p:nvGraphicFramePr>
          <p:cNvPr id="96" name="表 95"/>
          <p:cNvGraphicFramePr>
            <a:graphicFrameLocks noGrp="1"/>
          </p:cNvGraphicFramePr>
          <p:nvPr>
            <p:extLst>
              <p:ext uri="{D42A27DB-BD31-4B8C-83A1-F6EECF244321}">
                <p14:modId xmlns:p14="http://schemas.microsoft.com/office/powerpoint/2010/main" val="3980405522"/>
              </p:ext>
            </p:extLst>
          </p:nvPr>
        </p:nvGraphicFramePr>
        <p:xfrm>
          <a:off x="188075" y="5079333"/>
          <a:ext cx="1180499" cy="267367"/>
        </p:xfrm>
        <a:graphic>
          <a:graphicData uri="http://schemas.openxmlformats.org/drawingml/2006/table">
            <a:tbl>
              <a:tblPr firstRow="1" bandRow="1">
                <a:tableStyleId>{5940675A-B579-460E-94D1-54222C63F5DA}</a:tableStyleId>
              </a:tblPr>
              <a:tblGrid>
                <a:gridCol w="676443"/>
                <a:gridCol w="504056"/>
              </a:tblGrid>
              <a:tr h="267367">
                <a:tc>
                  <a:txBody>
                    <a:bodyPr/>
                    <a:lstStyle/>
                    <a:p>
                      <a:r>
                        <a:rPr kumimoji="1" lang="ja-JP" altLang="en-US" sz="900" dirty="0" smtClean="0">
                          <a:latin typeface="ＭＳ ゴシック" panose="020B0609070205080204" pitchFamily="49" charset="-128"/>
                          <a:ea typeface="ＭＳ ゴシック" panose="020B0609070205080204" pitchFamily="49" charset="-128"/>
                        </a:rPr>
                        <a:t>総排出量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318</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solidFill>
                      <a:schemeClr val="bg1"/>
                    </a:solidFill>
                  </a:tcPr>
                </a:tc>
              </a:tr>
            </a:tbl>
          </a:graphicData>
        </a:graphic>
      </p:graphicFrame>
      <p:sp>
        <p:nvSpPr>
          <p:cNvPr id="4" name="テキスト ボックス 3"/>
          <p:cNvSpPr txBox="1"/>
          <p:nvPr/>
        </p:nvSpPr>
        <p:spPr>
          <a:xfrm>
            <a:off x="360462" y="10131166"/>
            <a:ext cx="1906291" cy="400110"/>
          </a:xfrm>
          <a:prstGeom prst="rect">
            <a:avLst/>
          </a:prstGeom>
          <a:noFill/>
        </p:spPr>
        <p:txBody>
          <a:bodyPr wrap="none" rtlCol="0">
            <a:spAutoFit/>
          </a:bodyPr>
          <a:lstStyle/>
          <a:p>
            <a:r>
              <a:rPr kumimoji="1" lang="en-US" altLang="ja-JP" sz="1000" dirty="0" smtClean="0">
                <a:latin typeface="ＭＳ Ｐ明朝" panose="02020600040205080304" pitchFamily="18" charset="-128"/>
                <a:ea typeface="ＭＳ Ｐ明朝" panose="02020600040205080304" pitchFamily="18" charset="-128"/>
              </a:rPr>
              <a:t>※</a:t>
            </a:r>
            <a:r>
              <a:rPr kumimoji="1" lang="ja-JP" altLang="en-US" sz="1000" dirty="0" smtClean="0">
                <a:latin typeface="ＭＳ Ｐ明朝" panose="02020600040205080304" pitchFamily="18" charset="-128"/>
                <a:ea typeface="ＭＳ Ｐ明朝" panose="02020600040205080304" pitchFamily="18" charset="-128"/>
              </a:rPr>
              <a:t>総排出量欄の（　）内は、</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500" dirty="0" smtClean="0">
                <a:latin typeface="ＭＳ Ｐ明朝" panose="02020600040205080304" pitchFamily="18" charset="-128"/>
                <a:ea typeface="ＭＳ Ｐ明朝" panose="02020600040205080304" pitchFamily="18" charset="-128"/>
              </a:rPr>
              <a:t>  </a:t>
            </a:r>
            <a:r>
              <a:rPr kumimoji="1" lang="ja-JP" altLang="en-US" sz="1000" dirty="0" smtClean="0">
                <a:latin typeface="ＭＳ Ｐ明朝" panose="02020600040205080304" pitchFamily="18" charset="-128"/>
                <a:ea typeface="ＭＳ Ｐ明朝" panose="02020600040205080304" pitchFamily="18" charset="-128"/>
              </a:rPr>
              <a:t>市町村の計画収集量を示す。</a:t>
            </a:r>
            <a:endParaRPr kumimoji="1" lang="ja-JP" altLang="en-US" sz="1000" dirty="0">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492603" y="6846993"/>
            <a:ext cx="1656184" cy="243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4461" y="2001632"/>
            <a:ext cx="5124458" cy="835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966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570" y="8126333"/>
            <a:ext cx="14964229" cy="2405136"/>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9" name="角丸四角形 8"/>
          <p:cNvSpPr/>
          <p:nvPr/>
        </p:nvSpPr>
        <p:spPr>
          <a:xfrm>
            <a:off x="72571" y="901925"/>
            <a:ext cx="14964229" cy="6915559"/>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8</a:t>
            </a:fld>
            <a:endParaRPr kumimoji="1" lang="ja-JP" altLang="en-US" dirty="0"/>
          </a:p>
        </p:txBody>
      </p:sp>
      <p:sp>
        <p:nvSpPr>
          <p:cNvPr id="7" name="横巻き 6"/>
          <p:cNvSpPr/>
          <p:nvPr/>
        </p:nvSpPr>
        <p:spPr>
          <a:xfrm>
            <a:off x="157816" y="7850728"/>
            <a:ext cx="3606657"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前計画の目標達成状況</a:t>
            </a:r>
          </a:p>
        </p:txBody>
      </p:sp>
      <p:sp>
        <p:nvSpPr>
          <p:cNvPr id="11" name="横巻き 10"/>
          <p:cNvSpPr/>
          <p:nvPr/>
        </p:nvSpPr>
        <p:spPr>
          <a:xfrm>
            <a:off x="26362" y="750048"/>
            <a:ext cx="5417777"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廃棄物の発生・処理状況（産業廃棄物）</a:t>
            </a:r>
          </a:p>
        </p:txBody>
      </p:sp>
      <p:graphicFrame>
        <p:nvGraphicFramePr>
          <p:cNvPr id="12" name="表 11"/>
          <p:cNvGraphicFramePr>
            <a:graphicFrameLocks noGrp="1"/>
          </p:cNvGraphicFramePr>
          <p:nvPr>
            <p:extLst>
              <p:ext uri="{D42A27DB-BD31-4B8C-83A1-F6EECF244321}">
                <p14:modId xmlns:p14="http://schemas.microsoft.com/office/powerpoint/2010/main" val="685649138"/>
              </p:ext>
            </p:extLst>
          </p:nvPr>
        </p:nvGraphicFramePr>
        <p:xfrm>
          <a:off x="508007" y="8624767"/>
          <a:ext cx="5736656" cy="1839860"/>
        </p:xfrm>
        <a:graphic>
          <a:graphicData uri="http://schemas.openxmlformats.org/drawingml/2006/table">
            <a:tbl>
              <a:tblPr firstRow="1" firstCol="1" lastRow="1" lastCol="1" bandRow="1" bandCol="1">
                <a:tableStyleId>{5940675A-B579-460E-94D1-54222C63F5DA}</a:tableStyleId>
              </a:tblPr>
              <a:tblGrid>
                <a:gridCol w="925128"/>
                <a:gridCol w="823661"/>
                <a:gridCol w="826871"/>
                <a:gridCol w="771630"/>
                <a:gridCol w="757114"/>
                <a:gridCol w="831211"/>
                <a:gridCol w="801041"/>
              </a:tblGrid>
              <a:tr h="247395">
                <a:tc rowSpan="2">
                  <a:txBody>
                    <a:bodyPr/>
                    <a:lstStyle/>
                    <a:p>
                      <a:pPr algn="just">
                        <a:lnSpc>
                          <a:spcPct val="100000"/>
                        </a:lnSpc>
                        <a:spcAft>
                          <a:spcPts val="0"/>
                        </a:spcAft>
                      </a:pPr>
                      <a:r>
                        <a:rPr lang="en-US" sz="1100" kern="100" dirty="0">
                          <a:effectLst/>
                          <a:latin typeface="+mn-ea"/>
                          <a:ea typeface="+mn-ea"/>
                        </a:rPr>
                        <a:t> </a:t>
                      </a:r>
                      <a:endParaRPr lang="ja-JP" sz="1100" kern="100" dirty="0">
                        <a:effectLst/>
                        <a:latin typeface="+mn-ea"/>
                        <a:ea typeface="+mn-ea"/>
                        <a:cs typeface="Times New Roman"/>
                      </a:endParaRPr>
                    </a:p>
                  </a:txBody>
                  <a:tcPr marL="71997" marR="7199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200" kern="100" dirty="0" smtClean="0">
                          <a:effectLst/>
                          <a:latin typeface="+mn-ea"/>
                          <a:ea typeface="+mn-ea"/>
                        </a:rPr>
                        <a:t>一般廃棄物</a:t>
                      </a:r>
                      <a:endParaRPr lang="en-US" altLang="ja-JP" sz="1200" kern="100" dirty="0" smtClean="0">
                        <a:effectLst/>
                        <a:latin typeface="+mn-ea"/>
                        <a:ea typeface="+mn-ea"/>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ja-JP" altLang="ja-JP" sz="1200" kern="100" dirty="0" smtClean="0">
                          <a:effectLst/>
                          <a:latin typeface="+mn-ea"/>
                          <a:ea typeface="+mn-ea"/>
                        </a:rPr>
                        <a:t>産業廃棄物</a:t>
                      </a:r>
                      <a:endParaRPr lang="ja-JP" altLang="ja-JP" sz="1200" kern="100" dirty="0">
                        <a:effectLst/>
                        <a:latin typeface="+mn-ea"/>
                        <a:ea typeface="+mn-ea"/>
                        <a:cs typeface="Times New Roman"/>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54468">
                <a:tc vMerge="1">
                  <a:txBody>
                    <a:bodyPr/>
                    <a:lstStyle/>
                    <a:p>
                      <a:endParaRPr kumimoji="1" lang="ja-JP" altLang="en-US"/>
                    </a:p>
                  </a:txBody>
                  <a:tcPr/>
                </a:tc>
                <a:tc>
                  <a:txBody>
                    <a:bodyPr/>
                    <a:lstStyle/>
                    <a:p>
                      <a:pPr algn="ctr">
                        <a:lnSpc>
                          <a:spcPct val="100000"/>
                        </a:lnSpc>
                        <a:spcAft>
                          <a:spcPts val="0"/>
                        </a:spcAft>
                      </a:pPr>
                      <a:r>
                        <a:rPr lang="en-US" sz="1100" kern="100" dirty="0" err="1" smtClean="0">
                          <a:effectLst/>
                          <a:latin typeface="+mn-ea"/>
                          <a:ea typeface="+mn-ea"/>
                        </a:rPr>
                        <a:t>H22</a:t>
                      </a:r>
                      <a:r>
                        <a:rPr lang="ja-JP" sz="1100" kern="100" dirty="0" smtClean="0">
                          <a:effectLst/>
                          <a:latin typeface="+mn-ea"/>
                          <a:ea typeface="+mn-ea"/>
                        </a:rPr>
                        <a:t>実績</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0" dirty="0" err="1" smtClean="0">
                          <a:effectLst/>
                          <a:latin typeface="+mn-ea"/>
                          <a:ea typeface="+mn-ea"/>
                        </a:rPr>
                        <a:t>H26</a:t>
                      </a:r>
                      <a:r>
                        <a:rPr lang="ja-JP" sz="1100" kern="0" dirty="0" smtClean="0">
                          <a:effectLst/>
                          <a:latin typeface="+mn-ea"/>
                          <a:ea typeface="+mn-ea"/>
                        </a:rPr>
                        <a:t>実績</a:t>
                      </a:r>
                      <a:endParaRPr lang="en-US" altLang="ja-JP" sz="1100" kern="0" dirty="0" smtClean="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H27</a:t>
                      </a:r>
                      <a:r>
                        <a:rPr lang="ja-JP" sz="1100" kern="100" dirty="0" smtClean="0">
                          <a:effectLst/>
                          <a:latin typeface="+mn-ea"/>
                          <a:ea typeface="+mn-ea"/>
                        </a:rPr>
                        <a:t>目標</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H22</a:t>
                      </a:r>
                      <a:r>
                        <a:rPr lang="ja-JP" sz="1100" kern="100" dirty="0" smtClean="0">
                          <a:effectLst/>
                          <a:latin typeface="+mn-ea"/>
                          <a:ea typeface="+mn-ea"/>
                        </a:rPr>
                        <a:t>実績</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0" dirty="0" err="1" smtClean="0">
                          <a:effectLst/>
                          <a:latin typeface="+mn-ea"/>
                          <a:ea typeface="+mn-ea"/>
                        </a:rPr>
                        <a:t>H26</a:t>
                      </a:r>
                      <a:r>
                        <a:rPr lang="ja-JP" sz="1100" kern="0" dirty="0" smtClean="0">
                          <a:effectLst/>
                          <a:latin typeface="+mn-ea"/>
                          <a:ea typeface="+mn-ea"/>
                        </a:rPr>
                        <a:t>実績</a:t>
                      </a:r>
                      <a:endParaRPr lang="en-US" altLang="ja-JP" sz="1100" kern="0" dirty="0" smtClean="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H27</a:t>
                      </a:r>
                      <a:r>
                        <a:rPr lang="ja-JP" sz="1100" kern="100" dirty="0" smtClean="0">
                          <a:effectLst/>
                          <a:latin typeface="+mn-ea"/>
                          <a:ea typeface="+mn-ea"/>
                        </a:rPr>
                        <a:t>目標</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08311">
                <a:tc>
                  <a:txBody>
                    <a:bodyPr/>
                    <a:lstStyle/>
                    <a:p>
                      <a:pPr algn="ctr">
                        <a:lnSpc>
                          <a:spcPct val="100000"/>
                        </a:lnSpc>
                        <a:spcAft>
                          <a:spcPts val="0"/>
                        </a:spcAft>
                      </a:pPr>
                      <a:r>
                        <a:rPr lang="ja-JP" sz="1100" kern="100" dirty="0" smtClean="0">
                          <a:effectLst/>
                          <a:latin typeface="+mn-ea"/>
                          <a:ea typeface="+mn-ea"/>
                        </a:rPr>
                        <a:t>排出量</a:t>
                      </a:r>
                      <a:endParaRPr lang="ja-JP" sz="1100" kern="100" dirty="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346</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318</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282</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1,4</a:t>
                      </a:r>
                      <a:r>
                        <a:rPr lang="en-US" altLang="ja-JP" sz="1100" kern="100" dirty="0" smtClean="0">
                          <a:effectLst/>
                          <a:latin typeface="ＭＳ ゴシック" panose="020B0609070205080204" pitchFamily="49" charset="-128"/>
                          <a:ea typeface="ＭＳ ゴシック" panose="020B0609070205080204" pitchFamily="49" charset="-128"/>
                        </a:rPr>
                        <a:t>50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1,518</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1,565</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3813">
                <a:tc>
                  <a:txBody>
                    <a:bodyPr/>
                    <a:lstStyle/>
                    <a:p>
                      <a:pPr algn="r">
                        <a:lnSpc>
                          <a:spcPct val="100000"/>
                        </a:lnSpc>
                        <a:spcAft>
                          <a:spcPts val="0"/>
                        </a:spcAft>
                      </a:pPr>
                      <a:r>
                        <a:rPr lang="ja-JP" sz="1100" kern="100" dirty="0" smtClean="0">
                          <a:effectLst/>
                          <a:latin typeface="+mn-ea"/>
                          <a:ea typeface="+mn-ea"/>
                        </a:rPr>
                        <a:t>（</a:t>
                      </a:r>
                      <a:r>
                        <a:rPr lang="ja-JP" sz="1100" kern="100" dirty="0">
                          <a:effectLst/>
                          <a:latin typeface="+mn-ea"/>
                          <a:ea typeface="+mn-ea"/>
                        </a:rPr>
                        <a:t>生活系）</a:t>
                      </a:r>
                    </a:p>
                    <a:p>
                      <a:pPr algn="r">
                        <a:lnSpc>
                          <a:spcPct val="100000"/>
                        </a:lnSpc>
                        <a:spcAft>
                          <a:spcPts val="0"/>
                        </a:spcAft>
                      </a:pPr>
                      <a:r>
                        <a:rPr lang="ja-JP" sz="1100" kern="100" dirty="0">
                          <a:effectLst/>
                          <a:latin typeface="+mn-ea"/>
                          <a:ea typeface="+mn-ea"/>
                        </a:rPr>
                        <a:t>（事業系）</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(200)</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(146)</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(189)</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(129)</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(183)</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( 99)</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57828">
                <a:tc>
                  <a:txBody>
                    <a:bodyPr/>
                    <a:lstStyle/>
                    <a:p>
                      <a:pPr algn="ctr">
                        <a:lnSpc>
                          <a:spcPct val="100000"/>
                        </a:lnSpc>
                        <a:spcAft>
                          <a:spcPts val="0"/>
                        </a:spcAft>
                      </a:pPr>
                      <a:r>
                        <a:rPr lang="ja-JP" sz="1100" kern="100" dirty="0">
                          <a:effectLst/>
                          <a:latin typeface="+mn-ea"/>
                          <a:ea typeface="+mn-ea"/>
                        </a:rPr>
                        <a:t>再生利用量</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44</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62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457</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482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551</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250217">
                <a:tc>
                  <a:txBody>
                    <a:bodyPr/>
                    <a:lstStyle/>
                    <a:p>
                      <a:pPr algn="ctr">
                        <a:lnSpc>
                          <a:spcPct val="100000"/>
                        </a:lnSpc>
                        <a:spcAft>
                          <a:spcPts val="0"/>
                        </a:spcAft>
                      </a:pPr>
                      <a:r>
                        <a:rPr lang="ja-JP" sz="1100" kern="100" dirty="0">
                          <a:effectLst/>
                          <a:latin typeface="+mn-ea"/>
                          <a:ea typeface="+mn-ea"/>
                        </a:rPr>
                        <a:t>再生利用率</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12.2</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13</a:t>
                      </a:r>
                      <a:r>
                        <a:rPr lang="en-US" altLang="ja-JP" sz="1100" kern="100" dirty="0" smtClean="0">
                          <a:effectLst/>
                          <a:latin typeface="ＭＳ ゴシック" panose="020B0609070205080204" pitchFamily="49" charset="-128"/>
                          <a:ea typeface="ＭＳ ゴシック" panose="020B0609070205080204" pitchFamily="49" charset="-128"/>
                        </a:rPr>
                        <a:t>.7</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22</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31.5</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31.8</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35</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r>
              <a:tr h="257828">
                <a:tc>
                  <a:txBody>
                    <a:bodyPr/>
                    <a:lstStyle/>
                    <a:p>
                      <a:pPr algn="ctr">
                        <a:lnSpc>
                          <a:spcPct val="100000"/>
                        </a:lnSpc>
                        <a:spcAft>
                          <a:spcPts val="0"/>
                        </a:spcAft>
                      </a:pPr>
                      <a:r>
                        <a:rPr lang="ja-JP" sz="1100" kern="100" dirty="0">
                          <a:effectLst/>
                          <a:latin typeface="+mn-ea"/>
                          <a:ea typeface="+mn-ea"/>
                        </a:rPr>
                        <a:t>最終処分量</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50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a:t>
                      </a:r>
                      <a:r>
                        <a:rPr lang="en-US" altLang="ja-JP" sz="1100" kern="100" dirty="0" smtClean="0">
                          <a:effectLst/>
                          <a:latin typeface="ＭＳ ゴシック" panose="020B0609070205080204" pitchFamily="49" charset="-128"/>
                          <a:ea typeface="ＭＳ ゴシック" panose="020B0609070205080204" pitchFamily="49" charset="-128"/>
                        </a:rPr>
                        <a:t>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35</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47</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38</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6409134" y="8350962"/>
            <a:ext cx="4234247" cy="1998310"/>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一般廃棄物</a:t>
            </a:r>
            <a:endParaRPr lang="en-US" altLang="ja-JP" sz="1300" dirty="0">
              <a:latin typeface="HG丸ｺﾞｼｯｸM-PRO" panose="020F0600000000000000" pitchFamily="50" charset="-128"/>
              <a:ea typeface="HG丸ｺﾞｼｯｸM-PRO" panose="020F0600000000000000" pitchFamily="50" charset="-128"/>
            </a:endParaRPr>
          </a:p>
          <a:p>
            <a:pPr marL="191671" indent="-191671">
              <a:defRPr/>
            </a:pPr>
            <a:endParaRPr lang="en-US" altLang="ja-JP" sz="500" dirty="0" smtClean="0">
              <a:latin typeface="+mn-ea"/>
            </a:endParaRPr>
          </a:p>
          <a:p>
            <a:pPr marL="236538" indent="-236538">
              <a:defRPr/>
            </a:pPr>
            <a:r>
              <a:rPr lang="ja-JP" altLang="en-US" sz="1100" dirty="0">
                <a:latin typeface="+mn-ea"/>
              </a:rPr>
              <a:t>　</a:t>
            </a:r>
            <a:r>
              <a:rPr lang="ja-JP" altLang="en-US" sz="1050" dirty="0" smtClean="0">
                <a:latin typeface="ＭＳ Ｐ明朝" panose="02020600040205080304" pitchFamily="18" charset="-128"/>
                <a:ea typeface="ＭＳ Ｐ明朝" panose="02020600040205080304" pitchFamily="18" charset="-128"/>
              </a:rPr>
              <a:t>・　排出量</a:t>
            </a:r>
            <a:r>
              <a:rPr lang="ja-JP" altLang="en-US" sz="1050" dirty="0">
                <a:latin typeface="ＭＳ Ｐ明朝" panose="02020600040205080304" pitchFamily="18" charset="-128"/>
                <a:ea typeface="ＭＳ Ｐ明朝" panose="02020600040205080304" pitchFamily="18" charset="-128"/>
              </a:rPr>
              <a:t>は削減が進み、平成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年度に</a:t>
            </a:r>
            <a:r>
              <a:rPr lang="en-US" altLang="ja-JP" sz="1050" dirty="0">
                <a:latin typeface="ＭＳ Ｐ明朝" panose="02020600040205080304" pitchFamily="18" charset="-128"/>
                <a:ea typeface="ＭＳ Ｐ明朝" panose="02020600040205080304" pitchFamily="18" charset="-128"/>
              </a:rPr>
              <a:t>318</a:t>
            </a:r>
            <a:r>
              <a:rPr lang="ja-JP" altLang="en-US" sz="1050" dirty="0">
                <a:latin typeface="ＭＳ Ｐ明朝" panose="02020600040205080304" pitchFamily="18" charset="-128"/>
                <a:ea typeface="ＭＳ Ｐ明朝" panose="02020600040205080304" pitchFamily="18" charset="-128"/>
              </a:rPr>
              <a:t>万トンとなりましたが、目標の</a:t>
            </a:r>
            <a:r>
              <a:rPr lang="en-US" altLang="ja-JP" sz="1050" dirty="0">
                <a:latin typeface="ＭＳ Ｐ明朝" panose="02020600040205080304" pitchFamily="18" charset="-128"/>
                <a:ea typeface="ＭＳ Ｐ明朝" panose="02020600040205080304" pitchFamily="18" charset="-128"/>
              </a:rPr>
              <a:t>282</a:t>
            </a:r>
            <a:r>
              <a:rPr lang="ja-JP" altLang="en-US" sz="1050" dirty="0">
                <a:latin typeface="ＭＳ Ｐ明朝" panose="02020600040205080304" pitchFamily="18" charset="-128"/>
                <a:ea typeface="ＭＳ Ｐ明朝" panose="02020600040205080304" pitchFamily="18" charset="-128"/>
              </a:rPr>
              <a:t>万トンには達していません。</a:t>
            </a:r>
            <a:endParaRPr lang="en-US" altLang="ja-JP" sz="1050" dirty="0">
              <a:latin typeface="ＭＳ Ｐ明朝" panose="02020600040205080304" pitchFamily="18" charset="-128"/>
              <a:ea typeface="ＭＳ Ｐ明朝" panose="02020600040205080304" pitchFamily="18" charset="-128"/>
            </a:endParaRPr>
          </a:p>
          <a:p>
            <a:pPr marL="236538" indent="-236538">
              <a:defRPr/>
            </a:pPr>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 生活</a:t>
            </a:r>
            <a:r>
              <a:rPr lang="ja-JP" altLang="en-US" sz="1050" dirty="0">
                <a:latin typeface="ＭＳ Ｐ明朝" panose="02020600040205080304" pitchFamily="18" charset="-128"/>
                <a:ea typeface="ＭＳ Ｐ明朝" panose="02020600040205080304" pitchFamily="18" charset="-128"/>
              </a:rPr>
              <a:t>系ごみの排出量は、平成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年度の量として見込んでいた</a:t>
            </a:r>
            <a:r>
              <a:rPr lang="en-US" altLang="ja-JP" sz="1050" dirty="0">
                <a:latin typeface="ＭＳ Ｐ明朝" panose="02020600040205080304" pitchFamily="18" charset="-128"/>
                <a:ea typeface="ＭＳ Ｐ明朝" panose="02020600040205080304" pitchFamily="18" charset="-128"/>
              </a:rPr>
              <a:t>183</a:t>
            </a:r>
            <a:r>
              <a:rPr lang="ja-JP" altLang="en-US" sz="1050" dirty="0">
                <a:latin typeface="ＭＳ Ｐ明朝" panose="02020600040205080304" pitchFamily="18" charset="-128"/>
                <a:ea typeface="ＭＳ Ｐ明朝" panose="02020600040205080304" pitchFamily="18" charset="-128"/>
              </a:rPr>
              <a:t>万トンに近づきましたが、事業系ごみは、平成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年度の排出量が</a:t>
            </a:r>
            <a:r>
              <a:rPr lang="en-US" altLang="ja-JP" sz="1050" dirty="0">
                <a:latin typeface="ＭＳ Ｐ明朝" panose="02020600040205080304" pitchFamily="18" charset="-128"/>
                <a:ea typeface="ＭＳ Ｐ明朝" panose="02020600040205080304" pitchFamily="18" charset="-128"/>
              </a:rPr>
              <a:t>129</a:t>
            </a:r>
            <a:r>
              <a:rPr lang="ja-JP" altLang="en-US" sz="1050" dirty="0">
                <a:latin typeface="ＭＳ Ｐ明朝" panose="02020600040205080304" pitchFamily="18" charset="-128"/>
                <a:ea typeface="ＭＳ Ｐ明朝" panose="02020600040205080304" pitchFamily="18" charset="-128"/>
              </a:rPr>
              <a:t>万トンであり、見込んでいた</a:t>
            </a:r>
            <a:r>
              <a:rPr lang="en-US" altLang="ja-JP" sz="1050" dirty="0">
                <a:latin typeface="ＭＳ Ｐ明朝" panose="02020600040205080304" pitchFamily="18" charset="-128"/>
                <a:ea typeface="ＭＳ Ｐ明朝" panose="02020600040205080304" pitchFamily="18" charset="-128"/>
              </a:rPr>
              <a:t>99</a:t>
            </a:r>
            <a:r>
              <a:rPr lang="ja-JP" altLang="en-US" sz="1050" dirty="0">
                <a:latin typeface="ＭＳ Ｐ明朝" panose="02020600040205080304" pitchFamily="18" charset="-128"/>
                <a:ea typeface="ＭＳ Ｐ明朝" panose="02020600040205080304" pitchFamily="18" charset="-128"/>
              </a:rPr>
              <a:t>万トンより多い状況です。</a:t>
            </a:r>
          </a:p>
          <a:p>
            <a:pPr marL="236538" indent="-236538">
              <a:defRPr/>
            </a:pPr>
            <a:r>
              <a:rPr lang="ja-JP" altLang="en-US" sz="1050" dirty="0">
                <a:latin typeface="ＭＳ Ｐ明朝" panose="02020600040205080304" pitchFamily="18" charset="-128"/>
                <a:ea typeface="ＭＳ Ｐ明朝" panose="02020600040205080304" pitchFamily="18" charset="-128"/>
              </a:rPr>
              <a:t>　・　再生利用率は、分別収集の取組み等により上昇したと推定されますが、平成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年度目標は下回る見込みです。</a:t>
            </a:r>
            <a:endParaRPr lang="en-US" altLang="ja-JP" sz="1050" dirty="0">
              <a:latin typeface="ＭＳ Ｐ明朝" panose="02020600040205080304" pitchFamily="18" charset="-128"/>
              <a:ea typeface="ＭＳ Ｐ明朝" panose="02020600040205080304" pitchFamily="18" charset="-128"/>
            </a:endParaRPr>
          </a:p>
          <a:p>
            <a:pPr marL="236538" indent="-236538">
              <a:defRPr/>
            </a:pPr>
            <a:r>
              <a:rPr lang="ja-JP" altLang="en-US" sz="1050" dirty="0">
                <a:latin typeface="ＭＳ Ｐ明朝" panose="02020600040205080304" pitchFamily="18" charset="-128"/>
                <a:ea typeface="ＭＳ Ｐ明朝" panose="02020600040205080304" pitchFamily="18" charset="-128"/>
              </a:rPr>
              <a:t>　・　最終処分量は削減が進み、平成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年度に</a:t>
            </a:r>
            <a:r>
              <a:rPr lang="en-US" altLang="ja-JP" sz="1050" dirty="0">
                <a:latin typeface="ＭＳ Ｐ明朝" panose="02020600040205080304" pitchFamily="18" charset="-128"/>
                <a:ea typeface="ＭＳ Ｐ明朝" panose="02020600040205080304" pitchFamily="18" charset="-128"/>
              </a:rPr>
              <a:t>39</a:t>
            </a:r>
            <a:r>
              <a:rPr lang="ja-JP" altLang="en-US" sz="1050" dirty="0">
                <a:latin typeface="ＭＳ Ｐ明朝" panose="02020600040205080304" pitchFamily="18" charset="-128"/>
                <a:ea typeface="ＭＳ Ｐ明朝" panose="02020600040205080304" pitchFamily="18" charset="-128"/>
              </a:rPr>
              <a:t>万トンとなりました。このまま取組みが続くと、平成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年度は概ね目標である</a:t>
            </a:r>
            <a:r>
              <a:rPr lang="en-US" altLang="ja-JP" sz="1050" dirty="0">
                <a:latin typeface="ＭＳ Ｐ明朝" panose="02020600040205080304" pitchFamily="18" charset="-128"/>
                <a:ea typeface="ＭＳ Ｐ明朝" panose="02020600040205080304" pitchFamily="18" charset="-128"/>
              </a:rPr>
              <a:t>35</a:t>
            </a:r>
            <a:r>
              <a:rPr lang="ja-JP" altLang="en-US" sz="1050" dirty="0">
                <a:latin typeface="ＭＳ Ｐ明朝" panose="02020600040205080304" pitchFamily="18" charset="-128"/>
                <a:ea typeface="ＭＳ Ｐ明朝" panose="02020600040205080304" pitchFamily="18" charset="-128"/>
              </a:rPr>
              <a:t>万トンに近づくと推定されます。</a:t>
            </a:r>
            <a:endParaRPr lang="ja-JP" altLang="en-US" sz="1100" dirty="0">
              <a:latin typeface="ＭＳ Ｐ明朝" panose="02020600040205080304" pitchFamily="18" charset="-128"/>
              <a:ea typeface="ＭＳ Ｐ明朝" panose="02020600040205080304" pitchFamily="18" charset="-128"/>
            </a:endParaRPr>
          </a:p>
        </p:txBody>
      </p:sp>
      <p:sp>
        <p:nvSpPr>
          <p:cNvPr id="14" name="テキスト ボックス 13"/>
          <p:cNvSpPr txBox="1"/>
          <p:nvPr/>
        </p:nvSpPr>
        <p:spPr>
          <a:xfrm>
            <a:off x="10736950" y="8375712"/>
            <a:ext cx="3931800" cy="1990616"/>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産業廃棄物</a:t>
            </a:r>
            <a:endParaRPr lang="en-US" altLang="ja-JP" sz="1300" dirty="0">
              <a:latin typeface="HG丸ｺﾞｼｯｸM-PRO" panose="020F0600000000000000" pitchFamily="50" charset="-128"/>
              <a:ea typeface="HG丸ｺﾞｼｯｸM-PRO" panose="020F0600000000000000" pitchFamily="50" charset="-128"/>
            </a:endParaRPr>
          </a:p>
          <a:p>
            <a:pPr marL="90791" indent="-90791"/>
            <a:endParaRPr lang="en-US" altLang="ja-JP" sz="500" dirty="0" smtClean="0">
              <a:latin typeface="ＭＳ Ｐゴシック" panose="020B0600070205080204" pitchFamily="50" charset="-128"/>
              <a:ea typeface="ＭＳ Ｐゴシック" panose="020B0600070205080204" pitchFamily="50" charset="-128"/>
            </a:endParaRPr>
          </a:p>
          <a:p>
            <a:pPr marL="98425" indent="-98425"/>
            <a:r>
              <a:rPr lang="ja-JP" altLang="en-US" sz="1050" dirty="0" smtClean="0">
                <a:latin typeface="ＭＳ Ｐ明朝" panose="02020600040205080304" pitchFamily="18" charset="-128"/>
                <a:ea typeface="ＭＳ Ｐ明朝" panose="02020600040205080304" pitchFamily="18" charset="-128"/>
              </a:rPr>
              <a:t>・ 排出量の平成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年度実績は</a:t>
            </a:r>
            <a:r>
              <a:rPr lang="en-US" altLang="ja-JP" sz="1050" dirty="0">
                <a:latin typeface="ＭＳ Ｐ明朝" panose="02020600040205080304" pitchFamily="18" charset="-128"/>
                <a:ea typeface="ＭＳ Ｐ明朝" panose="02020600040205080304" pitchFamily="18" charset="-128"/>
              </a:rPr>
              <a:t>1,518</a:t>
            </a:r>
            <a:r>
              <a:rPr lang="ja-JP" altLang="en-US" sz="1050" dirty="0">
                <a:latin typeface="ＭＳ Ｐ明朝" panose="02020600040205080304" pitchFamily="18" charset="-128"/>
                <a:ea typeface="ＭＳ Ｐ明朝" panose="02020600040205080304" pitchFamily="18" charset="-128"/>
              </a:rPr>
              <a:t>万トンとなり、平成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年度目標の</a:t>
            </a:r>
            <a:r>
              <a:rPr lang="en-US" altLang="ja-JP" sz="1050" dirty="0">
                <a:latin typeface="ＭＳ Ｐ明朝" panose="02020600040205080304" pitchFamily="18" charset="-128"/>
                <a:ea typeface="ＭＳ Ｐ明朝" panose="02020600040205080304" pitchFamily="18" charset="-128"/>
              </a:rPr>
              <a:t>1,565</a:t>
            </a:r>
            <a:r>
              <a:rPr lang="ja-JP" altLang="en-US" sz="1050" dirty="0">
                <a:latin typeface="ＭＳ Ｐ明朝" panose="02020600040205080304" pitchFamily="18" charset="-128"/>
                <a:ea typeface="ＭＳ Ｐ明朝" panose="02020600040205080304" pitchFamily="18" charset="-128"/>
              </a:rPr>
              <a:t>万トンを達成しています。建設業等における排出抑制の取組みの進展等によるものと推定されます。</a:t>
            </a:r>
          </a:p>
          <a:p>
            <a:pPr marL="90791" indent="-90791"/>
            <a:r>
              <a:rPr lang="ja-JP" altLang="en-US" sz="1050" dirty="0">
                <a:latin typeface="ＭＳ Ｐ明朝" panose="02020600040205080304" pitchFamily="18" charset="-128"/>
                <a:ea typeface="ＭＳ Ｐ明朝" panose="02020600040205080304" pitchFamily="18" charset="-128"/>
              </a:rPr>
              <a:t>・ 再生利用量は</a:t>
            </a:r>
            <a:r>
              <a:rPr lang="en-US" altLang="ja-JP" sz="1050" dirty="0">
                <a:latin typeface="ＭＳ Ｐ明朝" panose="02020600040205080304" pitchFamily="18" charset="-128"/>
                <a:ea typeface="ＭＳ Ｐ明朝" panose="02020600040205080304" pitchFamily="18" charset="-128"/>
              </a:rPr>
              <a:t>25</a:t>
            </a:r>
            <a:r>
              <a:rPr lang="ja-JP" altLang="en-US" sz="1050" dirty="0">
                <a:latin typeface="ＭＳ Ｐ明朝" panose="02020600040205080304" pitchFamily="18" charset="-128"/>
                <a:ea typeface="ＭＳ Ｐ明朝" panose="02020600040205080304" pitchFamily="18" charset="-128"/>
              </a:rPr>
              <a:t>万トン増加し、再生利用率は</a:t>
            </a:r>
            <a:r>
              <a:rPr lang="en-US" altLang="ja-JP" sz="1050" dirty="0">
                <a:latin typeface="ＭＳ Ｐ明朝" panose="02020600040205080304" pitchFamily="18" charset="-128"/>
                <a:ea typeface="ＭＳ Ｐ明朝" panose="02020600040205080304" pitchFamily="18" charset="-128"/>
              </a:rPr>
              <a:t>0.3</a:t>
            </a:r>
            <a:r>
              <a:rPr lang="ja-JP" altLang="en-US" sz="1050" dirty="0">
                <a:latin typeface="ＭＳ Ｐ明朝" panose="02020600040205080304" pitchFamily="18" charset="-128"/>
                <a:ea typeface="ＭＳ Ｐ明朝" panose="02020600040205080304" pitchFamily="18" charset="-128"/>
              </a:rPr>
              <a:t>％上昇しましたが、平成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年度目標は下回る見込みです。想定よりも、再生利用率の高いコンクリート塊の排出量が少なかったこと等によるものと推定されます。</a:t>
            </a:r>
            <a:endParaRPr lang="en-US" altLang="ja-JP" sz="1050" dirty="0">
              <a:latin typeface="ＭＳ Ｐ明朝" panose="02020600040205080304" pitchFamily="18" charset="-128"/>
              <a:ea typeface="ＭＳ Ｐ明朝" panose="02020600040205080304" pitchFamily="18" charset="-128"/>
            </a:endParaRPr>
          </a:p>
          <a:p>
            <a:pPr marL="90791" indent="-90791"/>
            <a:r>
              <a:rPr lang="ja-JP" altLang="en-US" sz="1050" dirty="0">
                <a:latin typeface="ＭＳ Ｐ明朝" panose="02020600040205080304" pitchFamily="18" charset="-128"/>
                <a:ea typeface="ＭＳ Ｐ明朝" panose="02020600040205080304" pitchFamily="18" charset="-128"/>
              </a:rPr>
              <a:t>・ 最終処</a:t>
            </a:r>
            <a:r>
              <a:rPr lang="ja-JP" altLang="en-US" sz="1050" dirty="0" smtClean="0">
                <a:latin typeface="ＭＳ Ｐ明朝" panose="02020600040205080304" pitchFamily="18" charset="-128"/>
                <a:ea typeface="ＭＳ Ｐ明朝" panose="02020600040205080304" pitchFamily="18" charset="-128"/>
              </a:rPr>
              <a:t>分量の平成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年度実績は</a:t>
            </a:r>
            <a:r>
              <a:rPr lang="en-US" altLang="ja-JP" sz="1050" dirty="0">
                <a:latin typeface="ＭＳ Ｐ明朝" panose="02020600040205080304" pitchFamily="18" charset="-128"/>
                <a:ea typeface="ＭＳ Ｐ明朝" panose="02020600040205080304" pitchFamily="18" charset="-128"/>
              </a:rPr>
              <a:t>38</a:t>
            </a:r>
            <a:r>
              <a:rPr lang="ja-JP" altLang="en-US" sz="1050" dirty="0">
                <a:latin typeface="ＭＳ Ｐ明朝" panose="02020600040205080304" pitchFamily="18" charset="-128"/>
                <a:ea typeface="ＭＳ Ｐ明朝" panose="02020600040205080304" pitchFamily="18" charset="-128"/>
              </a:rPr>
              <a:t>万トンとなり、平成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年度目標の</a:t>
            </a:r>
            <a:r>
              <a:rPr lang="en-US" altLang="ja-JP" sz="1050" dirty="0">
                <a:latin typeface="ＭＳ Ｐ明朝" panose="02020600040205080304" pitchFamily="18" charset="-128"/>
                <a:ea typeface="ＭＳ Ｐ明朝" panose="02020600040205080304" pitchFamily="18" charset="-128"/>
              </a:rPr>
              <a:t>49</a:t>
            </a:r>
            <a:r>
              <a:rPr lang="ja-JP" altLang="en-US" sz="1050" dirty="0">
                <a:latin typeface="ＭＳ Ｐ明朝" panose="02020600040205080304" pitchFamily="18" charset="-128"/>
                <a:ea typeface="ＭＳ Ｐ明朝" panose="02020600040205080304" pitchFamily="18" charset="-128"/>
              </a:rPr>
              <a:t>万トンを達成しています。汚泥を再生利用する取組みの進展等によるものと推定されます。</a:t>
            </a:r>
            <a:endParaRPr lang="en-US" altLang="ja-JP" sz="1100" dirty="0">
              <a:latin typeface="ＭＳ Ｐ明朝" panose="02020600040205080304" pitchFamily="18" charset="-128"/>
              <a:ea typeface="ＭＳ Ｐ明朝" panose="02020600040205080304" pitchFamily="18" charset="-128"/>
            </a:endParaRPr>
          </a:p>
        </p:txBody>
      </p:sp>
      <p:sp>
        <p:nvSpPr>
          <p:cNvPr id="36" name="テキスト ボックス 35"/>
          <p:cNvSpPr txBox="1"/>
          <p:nvPr/>
        </p:nvSpPr>
        <p:spPr>
          <a:xfrm>
            <a:off x="231712" y="1604432"/>
            <a:ext cx="4087302" cy="582538"/>
          </a:xfrm>
          <a:prstGeom prst="rect">
            <a:avLst/>
          </a:prstGeom>
          <a:noFill/>
        </p:spPr>
        <p:txBody>
          <a:bodyPr wrap="square" lIns="72000"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平成</a:t>
            </a:r>
            <a:r>
              <a:rPr lang="en-US" altLang="ja-JP" sz="1050" dirty="0" smtClean="0">
                <a:latin typeface="ＭＳ Ｐ明朝" panose="02020600040205080304" pitchFamily="18" charset="-128"/>
                <a:ea typeface="ＭＳ Ｐ明朝" panose="02020600040205080304" pitchFamily="18" charset="-128"/>
              </a:rPr>
              <a:t>26</a:t>
            </a:r>
            <a:r>
              <a:rPr lang="ja-JP" altLang="en-US" sz="1050" dirty="0" smtClean="0">
                <a:latin typeface="ＭＳ Ｐ明朝" panose="02020600040205080304" pitchFamily="18" charset="-128"/>
                <a:ea typeface="ＭＳ Ｐ明朝" panose="02020600040205080304" pitchFamily="18" charset="-128"/>
              </a:rPr>
              <a:t>年度に排出された産業廃棄物</a:t>
            </a:r>
            <a:r>
              <a:rPr lang="en-US" altLang="ja-JP" sz="1050" dirty="0" smtClean="0">
                <a:latin typeface="ＭＳ Ｐ明朝" panose="02020600040205080304" pitchFamily="18" charset="-128"/>
                <a:ea typeface="ＭＳ Ｐ明朝" panose="02020600040205080304" pitchFamily="18" charset="-128"/>
              </a:rPr>
              <a:t>1,518</a:t>
            </a:r>
            <a:r>
              <a:rPr lang="ja-JP" altLang="en-US" sz="1050" dirty="0" smtClean="0">
                <a:latin typeface="ＭＳ Ｐ明朝" panose="02020600040205080304" pitchFamily="18" charset="-128"/>
                <a:ea typeface="ＭＳ Ｐ明朝" panose="02020600040205080304" pitchFamily="18" charset="-128"/>
              </a:rPr>
              <a:t>万トンのうち、</a:t>
            </a:r>
            <a:r>
              <a:rPr lang="en-US" altLang="ja-JP" sz="1050" dirty="0" smtClean="0">
                <a:latin typeface="ＭＳ Ｐ明朝" panose="02020600040205080304" pitchFamily="18" charset="-128"/>
                <a:ea typeface="ＭＳ Ｐ明朝" panose="02020600040205080304" pitchFamily="18" charset="-128"/>
              </a:rPr>
              <a:t>998</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65%)</a:t>
            </a:r>
            <a:r>
              <a:rPr lang="ja-JP" altLang="en-US" sz="1050" dirty="0" smtClean="0">
                <a:latin typeface="ＭＳ Ｐ明朝" panose="02020600040205080304" pitchFamily="18" charset="-128"/>
                <a:ea typeface="ＭＳ Ｐ明朝" panose="02020600040205080304" pitchFamily="18" charset="-128"/>
              </a:rPr>
              <a:t>が中間処理により減量化、</a:t>
            </a:r>
            <a:r>
              <a:rPr lang="en-US" altLang="ja-JP" sz="1050" dirty="0" smtClean="0">
                <a:latin typeface="ＭＳ Ｐ明朝" panose="02020600040205080304" pitchFamily="18" charset="-128"/>
                <a:ea typeface="ＭＳ Ｐ明朝" panose="02020600040205080304" pitchFamily="18" charset="-128"/>
              </a:rPr>
              <a:t>482</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(31.8%)</a:t>
            </a:r>
            <a:r>
              <a:rPr lang="ja-JP" altLang="en-US" sz="1050" dirty="0" smtClean="0">
                <a:latin typeface="ＭＳ Ｐ明朝" panose="02020600040205080304" pitchFamily="18" charset="-128"/>
                <a:ea typeface="ＭＳ Ｐ明朝" panose="02020600040205080304" pitchFamily="18" charset="-128"/>
              </a:rPr>
              <a:t>が再生利用され、</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smtClean="0">
                <a:latin typeface="ＭＳ Ｐ明朝" panose="02020600040205080304" pitchFamily="18" charset="-128"/>
                <a:ea typeface="ＭＳ Ｐ明朝" panose="02020600040205080304" pitchFamily="18" charset="-128"/>
              </a:rPr>
              <a:t>その結果、</a:t>
            </a:r>
            <a:r>
              <a:rPr lang="en-US" altLang="ja-JP" sz="1050" dirty="0" smtClean="0">
                <a:latin typeface="ＭＳ Ｐ明朝" panose="02020600040205080304" pitchFamily="18" charset="-128"/>
                <a:ea typeface="ＭＳ Ｐ明朝" panose="02020600040205080304" pitchFamily="18" charset="-128"/>
              </a:rPr>
              <a:t>38</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2.5%)</a:t>
            </a:r>
            <a:r>
              <a:rPr lang="ja-JP" altLang="en-US" sz="1050" dirty="0" smtClean="0">
                <a:latin typeface="ＭＳ Ｐ明朝" panose="02020600040205080304" pitchFamily="18" charset="-128"/>
                <a:ea typeface="ＭＳ Ｐ明朝" panose="02020600040205080304" pitchFamily="18" charset="-128"/>
              </a:rPr>
              <a:t>が最終処分されています。</a:t>
            </a:r>
            <a:endParaRPr lang="ja-JP" altLang="en-US" sz="1050" dirty="0">
              <a:latin typeface="ＭＳ Ｐ明朝" panose="02020600040205080304" pitchFamily="18" charset="-128"/>
              <a:ea typeface="ＭＳ Ｐ明朝" panose="02020600040205080304" pitchFamily="18" charset="-128"/>
            </a:endParaRPr>
          </a:p>
        </p:txBody>
      </p:sp>
      <p:sp>
        <p:nvSpPr>
          <p:cNvPr id="39" name="テキスト ボックス 38"/>
          <p:cNvSpPr txBox="1"/>
          <p:nvPr/>
        </p:nvSpPr>
        <p:spPr>
          <a:xfrm>
            <a:off x="4710942" y="1597086"/>
            <a:ext cx="3789512" cy="420955"/>
          </a:xfrm>
          <a:prstGeom prst="rect">
            <a:avLst/>
          </a:prstGeom>
          <a:noFill/>
        </p:spPr>
        <p:txBody>
          <a:bodyPr wrap="non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最終処分量は減少しているものの、近年、排出量は増加傾向、</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a:latin typeface="ＭＳ Ｐ明朝" panose="02020600040205080304" pitchFamily="18" charset="-128"/>
                <a:ea typeface="ＭＳ Ｐ明朝" panose="02020600040205080304" pitchFamily="18" charset="-128"/>
              </a:rPr>
              <a:t>再生</a:t>
            </a:r>
            <a:r>
              <a:rPr lang="ja-JP" altLang="en-US" sz="1050" dirty="0" smtClean="0">
                <a:latin typeface="ＭＳ Ｐ明朝" panose="02020600040205080304" pitchFamily="18" charset="-128"/>
                <a:ea typeface="ＭＳ Ｐ明朝" panose="02020600040205080304" pitchFamily="18" charset="-128"/>
              </a:rPr>
              <a:t>利用率は横ばいです。</a:t>
            </a:r>
            <a:endParaRPr lang="en-US" altLang="ja-JP" sz="1100" dirty="0" smtClean="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9145371" y="1395785"/>
            <a:ext cx="5184643" cy="259372"/>
          </a:xfrm>
          <a:prstGeom prst="rect">
            <a:avLst/>
          </a:prstGeom>
          <a:noFill/>
        </p:spPr>
        <p:txBody>
          <a:bodyPr wrap="squar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種類</a:t>
            </a:r>
            <a:r>
              <a:rPr lang="ja-JP" altLang="en-US" sz="1050" dirty="0">
                <a:latin typeface="ＭＳ Ｐ明朝" panose="02020600040205080304" pitchFamily="18" charset="-128"/>
                <a:ea typeface="ＭＳ Ｐ明朝" panose="02020600040205080304" pitchFamily="18" charset="-128"/>
              </a:rPr>
              <a:t>別に</a:t>
            </a:r>
            <a:r>
              <a:rPr lang="ja-JP" altLang="en-US" sz="1050" dirty="0" smtClean="0">
                <a:latin typeface="ＭＳ Ｐ明朝" panose="02020600040205080304" pitchFamily="18" charset="-128"/>
                <a:ea typeface="ＭＳ Ｐ明朝" panose="02020600040205080304" pitchFamily="18" charset="-128"/>
              </a:rPr>
              <a:t>は汚泥が最も多く約７割を占め、続いてがれき類、金属くずが多くなっています。</a:t>
            </a:r>
            <a:endParaRPr lang="ja-JP" altLang="en-US" sz="1050" dirty="0">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9095364" y="4410596"/>
            <a:ext cx="5369641" cy="420955"/>
          </a:xfrm>
          <a:prstGeom prst="rect">
            <a:avLst/>
          </a:prstGeom>
          <a:noFill/>
        </p:spPr>
        <p:txBody>
          <a:bodyPr wrap="squar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産業廃棄物の種類によって処理比率は異なります。がれき類や金属くずは再生利用率が高く、水分を多く含む汚泥は減量化率（脱水した割合）が高くなっています。</a:t>
            </a:r>
            <a:endParaRPr lang="ja-JP" altLang="en-US" sz="1100" dirty="0">
              <a:latin typeface="ＭＳ Ｐ明朝" panose="02020600040205080304" pitchFamily="18" charset="-128"/>
              <a:ea typeface="ＭＳ Ｐ明朝" panose="02020600040205080304" pitchFamily="18" charset="-128"/>
            </a:endParaRPr>
          </a:p>
        </p:txBody>
      </p:sp>
      <p:graphicFrame>
        <p:nvGraphicFramePr>
          <p:cNvPr id="44" name="グラフ 43"/>
          <p:cNvGraphicFramePr/>
          <p:nvPr>
            <p:extLst>
              <p:ext uri="{D42A27DB-BD31-4B8C-83A1-F6EECF244321}">
                <p14:modId xmlns:p14="http://schemas.microsoft.com/office/powerpoint/2010/main" val="233964922"/>
              </p:ext>
            </p:extLst>
          </p:nvPr>
        </p:nvGraphicFramePr>
        <p:xfrm>
          <a:off x="4943898" y="4823450"/>
          <a:ext cx="4220074" cy="2585053"/>
        </p:xfrm>
        <a:graphic>
          <a:graphicData uri="http://schemas.openxmlformats.org/drawingml/2006/chart">
            <c:chart xmlns:c="http://schemas.openxmlformats.org/drawingml/2006/chart" xmlns:r="http://schemas.openxmlformats.org/officeDocument/2006/relationships" r:id="rId2"/>
          </a:graphicData>
        </a:graphic>
      </p:graphicFrame>
      <p:sp>
        <p:nvSpPr>
          <p:cNvPr id="45" name="テキスト ボックス 44"/>
          <p:cNvSpPr txBox="1"/>
          <p:nvPr/>
        </p:nvSpPr>
        <p:spPr>
          <a:xfrm>
            <a:off x="4623334" y="5281679"/>
            <a:ext cx="357162" cy="1423290"/>
          </a:xfrm>
          <a:prstGeom prst="rect">
            <a:avLst/>
          </a:prstGeom>
          <a:noFill/>
        </p:spPr>
        <p:txBody>
          <a:bodyPr vert="eaVert" wrap="square" lIns="96844" tIns="48422" rIns="96844" bIns="48422" rtlCol="0">
            <a:spAutoFit/>
          </a:bodyPr>
          <a:lstStyle/>
          <a:p>
            <a:r>
              <a:rPr lang="ja-JP" altLang="en-US" sz="1050" dirty="0"/>
              <a:t>再生利用率等</a:t>
            </a:r>
            <a:r>
              <a:rPr lang="en-US" altLang="ja-JP" sz="1050" dirty="0"/>
              <a:t>(</a:t>
            </a:r>
            <a:r>
              <a:rPr lang="ja-JP" altLang="en-US" sz="1050" dirty="0"/>
              <a:t>％</a:t>
            </a:r>
            <a:r>
              <a:rPr lang="en-US" altLang="ja-JP" sz="1050" dirty="0"/>
              <a:t>)</a:t>
            </a:r>
            <a:endParaRPr lang="ja-JP" altLang="en-US" sz="1050" dirty="0"/>
          </a:p>
        </p:txBody>
      </p:sp>
      <p:graphicFrame>
        <p:nvGraphicFramePr>
          <p:cNvPr id="77" name="グラフ 76"/>
          <p:cNvGraphicFramePr>
            <a:graphicFrameLocks noGrp="1"/>
          </p:cNvGraphicFramePr>
          <p:nvPr>
            <p:extLst>
              <p:ext uri="{D42A27DB-BD31-4B8C-83A1-F6EECF244321}">
                <p14:modId xmlns:p14="http://schemas.microsoft.com/office/powerpoint/2010/main" val="3750209232"/>
              </p:ext>
            </p:extLst>
          </p:nvPr>
        </p:nvGraphicFramePr>
        <p:xfrm>
          <a:off x="4722734" y="2085236"/>
          <a:ext cx="3959961" cy="2640925"/>
        </p:xfrm>
        <a:graphic>
          <a:graphicData uri="http://schemas.openxmlformats.org/drawingml/2006/chart">
            <c:chart xmlns:c="http://schemas.openxmlformats.org/drawingml/2006/chart" xmlns:r="http://schemas.openxmlformats.org/officeDocument/2006/relationships" r:id="rId3"/>
          </a:graphicData>
        </a:graphic>
      </p:graphicFrame>
      <p:sp>
        <p:nvSpPr>
          <p:cNvPr id="68" name="テキスト ボックス 67"/>
          <p:cNvSpPr txBox="1"/>
          <p:nvPr/>
        </p:nvSpPr>
        <p:spPr>
          <a:xfrm>
            <a:off x="8342307" y="7070016"/>
            <a:ext cx="603051" cy="220900"/>
          </a:xfrm>
          <a:prstGeom prst="rect">
            <a:avLst/>
          </a:prstGeom>
          <a:noFill/>
        </p:spPr>
        <p:txBody>
          <a:bodyPr wrap="square" lIns="96844" tIns="48422" rIns="96844" bIns="48422" rtlCol="0">
            <a:spAutoFit/>
          </a:bodyPr>
          <a:lstStyle/>
          <a:p>
            <a:r>
              <a:rPr lang="ja-JP" altLang="en-US" sz="800" b="1" dirty="0"/>
              <a:t>年度</a:t>
            </a:r>
            <a:endParaRPr kumimoji="1" lang="ja-JP" altLang="en-US" b="1" dirty="0"/>
          </a:p>
        </p:txBody>
      </p:sp>
      <p:sp>
        <p:nvSpPr>
          <p:cNvPr id="69" name="テキスト ボックス 68"/>
          <p:cNvSpPr txBox="1"/>
          <p:nvPr/>
        </p:nvSpPr>
        <p:spPr>
          <a:xfrm>
            <a:off x="5261240" y="8365829"/>
            <a:ext cx="973036" cy="267067"/>
          </a:xfrm>
          <a:prstGeom prst="rect">
            <a:avLst/>
          </a:prstGeom>
          <a:noFill/>
        </p:spPr>
        <p:txBody>
          <a:bodyPr wrap="none" lIns="96844" tIns="48422" rIns="96844" bIns="48422" rtlCol="0">
            <a:spAutoFit/>
          </a:bodyPr>
          <a:lstStyle/>
          <a:p>
            <a:r>
              <a:rPr lang="ja-JP" altLang="en-US" sz="1100" dirty="0"/>
              <a:t>単位（万トン）</a:t>
            </a:r>
          </a:p>
        </p:txBody>
      </p:sp>
      <p:graphicFrame>
        <p:nvGraphicFramePr>
          <p:cNvPr id="70" name="表 69"/>
          <p:cNvGraphicFramePr>
            <a:graphicFrameLocks noGrp="1"/>
          </p:cNvGraphicFramePr>
          <p:nvPr>
            <p:extLst>
              <p:ext uri="{D42A27DB-BD31-4B8C-83A1-F6EECF244321}">
                <p14:modId xmlns:p14="http://schemas.microsoft.com/office/powerpoint/2010/main" val="3282815850"/>
              </p:ext>
            </p:extLst>
          </p:nvPr>
        </p:nvGraphicFramePr>
        <p:xfrm>
          <a:off x="282934" y="2451403"/>
          <a:ext cx="4228040" cy="4049806"/>
        </p:xfrm>
        <a:graphic>
          <a:graphicData uri="http://schemas.openxmlformats.org/drawingml/2006/table">
            <a:tbl>
              <a:tblPr firstRow="1" firstCol="1" bandRow="1"/>
              <a:tblGrid>
                <a:gridCol w="828138"/>
                <a:gridCol w="228038"/>
                <a:gridCol w="812136"/>
                <a:gridCol w="244708"/>
                <a:gridCol w="794799"/>
                <a:gridCol w="262711"/>
                <a:gridCol w="871479"/>
                <a:gridCol w="186031"/>
              </a:tblGrid>
              <a:tr h="219984">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endParaRPr lang="en-US" sz="9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有償物量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51</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直接</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再生利用量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再生利用量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482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22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88937">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処理後</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16024">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産業</a:t>
                      </a:r>
                      <a:r>
                        <a:rPr lang="ja-JP" sz="900" kern="100" dirty="0" smtClean="0">
                          <a:effectLst/>
                          <a:latin typeface="ＭＳ ゴシック" panose="020B0609070205080204" pitchFamily="49" charset="-128"/>
                          <a:ea typeface="ＭＳ ゴシック" panose="020B0609070205080204" pitchFamily="49" charset="-128"/>
                          <a:cs typeface="Times New Roman"/>
                        </a:rPr>
                        <a:t>廃棄</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物</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再生利用量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等発生量</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460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380093">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1,569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252728">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産業廃棄物</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中間処理量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減量化量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排出量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1,482</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998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1,518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endParaRPr lang="en-US" sz="9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処理後</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24</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直接</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14</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38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cxnSp>
        <p:nvCxnSpPr>
          <p:cNvPr id="84" name="直線矢印コネクタ 83"/>
          <p:cNvCxnSpPr/>
          <p:nvPr/>
        </p:nvCxnSpPr>
        <p:spPr>
          <a:xfrm>
            <a:off x="2153564" y="4721084"/>
            <a:ext cx="24504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5" name="直線矢印コネクタ 84"/>
          <p:cNvCxnSpPr/>
          <p:nvPr/>
        </p:nvCxnSpPr>
        <p:spPr>
          <a:xfrm>
            <a:off x="3198739" y="4709178"/>
            <a:ext cx="26004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6" name="直線矢印コネクタ 85"/>
          <p:cNvCxnSpPr/>
          <p:nvPr/>
        </p:nvCxnSpPr>
        <p:spPr>
          <a:xfrm>
            <a:off x="3198739" y="6265109"/>
            <a:ext cx="26004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7" name="直線コネクタ 86"/>
          <p:cNvCxnSpPr/>
          <p:nvPr/>
        </p:nvCxnSpPr>
        <p:spPr>
          <a:xfrm>
            <a:off x="2266950" y="2918590"/>
            <a:ext cx="0" cy="326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2268583" y="292183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262188" y="6178522"/>
            <a:ext cx="136417" cy="2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3198739" y="2921838"/>
            <a:ext cx="2600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76600" y="3682972"/>
            <a:ext cx="2381" cy="1857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3276371" y="3687733"/>
            <a:ext cx="1800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1214438" y="2563784"/>
            <a:ext cx="3970" cy="2145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114105" y="3953016"/>
            <a:ext cx="100800" cy="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1218408" y="256070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1213645" y="470917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3888854" y="5872726"/>
            <a:ext cx="0" cy="194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3888581" y="3175445"/>
            <a:ext cx="273" cy="247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府域における廃棄物の状況</a:t>
            </a:r>
          </a:p>
        </p:txBody>
      </p:sp>
      <p:cxnSp>
        <p:nvCxnSpPr>
          <p:cNvPr id="47" name="直線矢印コネクタ 46"/>
          <p:cNvCxnSpPr/>
          <p:nvPr/>
        </p:nvCxnSpPr>
        <p:spPr>
          <a:xfrm>
            <a:off x="3278752" y="5538470"/>
            <a:ext cx="1800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15639" y="2587785"/>
            <a:ext cx="349468" cy="1423290"/>
          </a:xfrm>
          <a:prstGeom prst="rect">
            <a:avLst/>
          </a:prstGeom>
          <a:noFill/>
        </p:spPr>
        <p:txBody>
          <a:bodyPr vert="eaVert" wrap="square" lIns="96844" tIns="48422" rIns="96844" bIns="48422" rtlCol="0">
            <a:spAutoFit/>
          </a:bodyPr>
          <a:lstStyle/>
          <a:p>
            <a:r>
              <a:rPr lang="ja-JP" altLang="en-US" sz="1000" dirty="0" smtClean="0"/>
              <a:t>排出量等</a:t>
            </a:r>
            <a:r>
              <a:rPr lang="en-US" altLang="ja-JP" sz="1000" dirty="0" smtClean="0"/>
              <a:t>(</a:t>
            </a:r>
            <a:r>
              <a:rPr lang="ja-JP" altLang="en-US" sz="1000" dirty="0" smtClean="0"/>
              <a:t>万トン／年</a:t>
            </a:r>
            <a:r>
              <a:rPr lang="en-US" altLang="ja-JP" sz="1000" dirty="0" smtClean="0"/>
              <a:t>)</a:t>
            </a:r>
            <a:endParaRPr lang="ja-JP" altLang="en-US" sz="1000" dirty="0"/>
          </a:p>
        </p:txBody>
      </p:sp>
      <p:sp>
        <p:nvSpPr>
          <p:cNvPr id="52" name="正方形/長方形 51"/>
          <p:cNvSpPr/>
          <p:nvPr/>
        </p:nvSpPr>
        <p:spPr>
          <a:xfrm>
            <a:off x="231712" y="1386260"/>
            <a:ext cx="4087302" cy="2126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53" name="正方形/長方形 52"/>
          <p:cNvSpPr/>
          <p:nvPr/>
        </p:nvSpPr>
        <p:spPr>
          <a:xfrm>
            <a:off x="4701789" y="1386260"/>
            <a:ext cx="3867585" cy="218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排出量、再生利用量、減量化量、最終処分量の推移</a:t>
            </a:r>
            <a:endParaRPr kumimoji="1" lang="ja-JP" altLang="en-US" sz="1100" b="1" dirty="0">
              <a:solidFill>
                <a:schemeClr val="tx1"/>
              </a:solidFill>
            </a:endParaRPr>
          </a:p>
        </p:txBody>
      </p:sp>
      <p:sp>
        <p:nvSpPr>
          <p:cNvPr id="54" name="正方形/長方形 53"/>
          <p:cNvSpPr/>
          <p:nvPr/>
        </p:nvSpPr>
        <p:spPr>
          <a:xfrm>
            <a:off x="9126320" y="1197709"/>
            <a:ext cx="5203693" cy="188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　種類別の排出量（平成</a:t>
            </a:r>
            <a:r>
              <a:rPr lang="en-US" altLang="ja-JP" sz="1100" b="1" dirty="0">
                <a:solidFill>
                  <a:schemeClr val="tx1"/>
                </a:solidFill>
                <a:latin typeface="+mn-ea"/>
              </a:rPr>
              <a:t>26</a:t>
            </a:r>
            <a:r>
              <a:rPr lang="ja-JP" altLang="en-US" sz="1100" b="1" dirty="0">
                <a:solidFill>
                  <a:schemeClr val="tx1"/>
                </a:solidFill>
                <a:latin typeface="+mn-ea"/>
              </a:rPr>
              <a:t>年度）</a:t>
            </a:r>
          </a:p>
        </p:txBody>
      </p:sp>
      <p:sp>
        <p:nvSpPr>
          <p:cNvPr id="55" name="正方形/長方形 54"/>
          <p:cNvSpPr/>
          <p:nvPr/>
        </p:nvSpPr>
        <p:spPr>
          <a:xfrm>
            <a:off x="9073363" y="4222044"/>
            <a:ext cx="5391642" cy="188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　種類別の再生利用率、減量化率、最終処分率（平成</a:t>
            </a:r>
            <a:r>
              <a:rPr lang="en-US" altLang="ja-JP" sz="1100" b="1" dirty="0">
                <a:solidFill>
                  <a:schemeClr val="tx1"/>
                </a:solidFill>
                <a:latin typeface="+mn-ea"/>
              </a:rPr>
              <a:t>26</a:t>
            </a:r>
            <a:r>
              <a:rPr lang="ja-JP" altLang="en-US" sz="1100" b="1" dirty="0">
                <a:solidFill>
                  <a:schemeClr val="tx1"/>
                </a:solidFill>
                <a:latin typeface="+mn-ea"/>
              </a:rPr>
              <a:t>年度）</a:t>
            </a:r>
          </a:p>
        </p:txBody>
      </p:sp>
      <p:sp>
        <p:nvSpPr>
          <p:cNvPr id="48" name="テキスト ボックス 47"/>
          <p:cNvSpPr txBox="1"/>
          <p:nvPr/>
        </p:nvSpPr>
        <p:spPr>
          <a:xfrm>
            <a:off x="3508166" y="2322364"/>
            <a:ext cx="812736" cy="220900"/>
          </a:xfrm>
          <a:prstGeom prst="rect">
            <a:avLst/>
          </a:prstGeom>
          <a:noFill/>
        </p:spPr>
        <p:txBody>
          <a:bodyPr wrap="none" lIns="96844" tIns="48422" rIns="96844" bIns="48422" rtlCol="0">
            <a:spAutoFit/>
          </a:bodyPr>
          <a:lstStyle/>
          <a:p>
            <a:r>
              <a:rPr lang="ja-JP" altLang="en-US" sz="800" dirty="0"/>
              <a:t>（単位：万トン）</a:t>
            </a:r>
          </a:p>
        </p:txBody>
      </p:sp>
      <p:sp>
        <p:nvSpPr>
          <p:cNvPr id="49" name="テキスト ボックス 144"/>
          <p:cNvSpPr txBox="1"/>
          <p:nvPr/>
        </p:nvSpPr>
        <p:spPr>
          <a:xfrm>
            <a:off x="8932292" y="5377231"/>
            <a:ext cx="357162" cy="1327738"/>
          </a:xfrm>
          <a:prstGeom prst="rect">
            <a:avLst/>
          </a:prstGeom>
          <a:noFill/>
        </p:spPr>
        <p:txBody>
          <a:bodyPr vert="eaVert" wrap="square" lIns="96844" tIns="48422" rIns="96844" bIns="48422" rtlCol="0">
            <a:spAutoFit/>
          </a:bodyPr>
          <a:lstStyle/>
          <a:p>
            <a:pPr algn="ctr"/>
            <a:r>
              <a:rPr lang="ja-JP" altLang="en-US" sz="1050" dirty="0">
                <a:solidFill>
                  <a:srgbClr val="000000"/>
                </a:solidFill>
                <a:latin typeface="ＭＳ Ｐゴシック" panose="020B0600070205080204" pitchFamily="50" charset="-128"/>
                <a:ea typeface="ＭＳ Ｐゴシック" panose="020B0600070205080204" pitchFamily="50" charset="-128"/>
                <a:cs typeface="Times New Roman"/>
              </a:rPr>
              <a:t>再生</a:t>
            </a: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Times New Roman"/>
              </a:rPr>
              <a:t>利用率等</a:t>
            </a:r>
            <a:endParaRPr lang="ja-JP" altLang="en-US" sz="1050" kern="100" dirty="0">
              <a:latin typeface="ＭＳ Ｐゴシック" panose="020B0600070205080204" pitchFamily="50" charset="-128"/>
              <a:ea typeface="ＭＳ Ｐゴシック" panose="020B0600070205080204" pitchFamily="50" charset="-128"/>
              <a:cs typeface="Times New Roman"/>
            </a:endParaRPr>
          </a:p>
        </p:txBody>
      </p:sp>
      <p:graphicFrame>
        <p:nvGraphicFramePr>
          <p:cNvPr id="58" name="グラフ 57"/>
          <p:cNvGraphicFramePr/>
          <p:nvPr>
            <p:extLst>
              <p:ext uri="{D42A27DB-BD31-4B8C-83A1-F6EECF244321}">
                <p14:modId xmlns:p14="http://schemas.microsoft.com/office/powerpoint/2010/main" val="3363724381"/>
              </p:ext>
            </p:extLst>
          </p:nvPr>
        </p:nvGraphicFramePr>
        <p:xfrm>
          <a:off x="8677231" y="1558295"/>
          <a:ext cx="6120921" cy="2815803"/>
        </p:xfrm>
        <a:graphic>
          <a:graphicData uri="http://schemas.openxmlformats.org/drawingml/2006/chart">
            <c:chart xmlns:c="http://schemas.openxmlformats.org/drawingml/2006/chart" xmlns:r="http://schemas.openxmlformats.org/officeDocument/2006/relationships" r:id="rId4"/>
          </a:graphicData>
        </a:graphic>
      </p:graphicFrame>
      <p:sp>
        <p:nvSpPr>
          <p:cNvPr id="59" name="テキスト ボックス 144"/>
          <p:cNvSpPr txBox="1"/>
          <p:nvPr/>
        </p:nvSpPr>
        <p:spPr>
          <a:xfrm>
            <a:off x="8932292" y="1893556"/>
            <a:ext cx="357162" cy="1327738"/>
          </a:xfrm>
          <a:prstGeom prst="rect">
            <a:avLst/>
          </a:prstGeom>
          <a:noFill/>
        </p:spPr>
        <p:txBody>
          <a:bodyPr vert="eaVert" wrap="square" lIns="96844" tIns="48422" rIns="96844" bIns="48422" rtlCol="0">
            <a:spAutoFit/>
          </a:bodyPr>
          <a:lstStyle/>
          <a:p>
            <a:pPr algn="ctr"/>
            <a:r>
              <a:rPr lang="ja-JP" altLang="en-US" sz="1050" kern="100" dirty="0" smtClean="0">
                <a:latin typeface="ＭＳ Ｐゴシック" panose="020B0600070205080204" pitchFamily="50" charset="-128"/>
                <a:ea typeface="ＭＳ Ｐゴシック" panose="020B0600070205080204" pitchFamily="50" charset="-128"/>
                <a:cs typeface="Times New Roman"/>
              </a:rPr>
              <a:t>排出量（万ｔ）</a:t>
            </a:r>
            <a:endParaRPr lang="ja-JP" altLang="en-US" sz="1050" kern="100" dirty="0">
              <a:latin typeface="ＭＳ Ｐゴシック" panose="020B0600070205080204" pitchFamily="50" charset="-128"/>
              <a:ea typeface="ＭＳ Ｐゴシック" panose="020B0600070205080204" pitchFamily="50" charset="-128"/>
              <a:cs typeface="Times New Roman"/>
            </a:endParaRPr>
          </a:p>
        </p:txBody>
      </p:sp>
      <p:graphicFrame>
        <p:nvGraphicFramePr>
          <p:cNvPr id="50" name="グラフ 49"/>
          <p:cNvGraphicFramePr/>
          <p:nvPr>
            <p:extLst>
              <p:ext uri="{D42A27DB-BD31-4B8C-83A1-F6EECF244321}">
                <p14:modId xmlns:p14="http://schemas.microsoft.com/office/powerpoint/2010/main" val="918212432"/>
              </p:ext>
            </p:extLst>
          </p:nvPr>
        </p:nvGraphicFramePr>
        <p:xfrm>
          <a:off x="9020936" y="4878028"/>
          <a:ext cx="5954381" cy="2860040"/>
        </p:xfrm>
        <a:graphic>
          <a:graphicData uri="http://schemas.openxmlformats.org/drawingml/2006/chart">
            <c:chart xmlns:c="http://schemas.openxmlformats.org/drawingml/2006/chart" xmlns:r="http://schemas.openxmlformats.org/officeDocument/2006/relationships" r:id="rId5"/>
          </a:graphicData>
        </a:graphic>
      </p:graphicFrame>
      <p:grpSp>
        <p:nvGrpSpPr>
          <p:cNvPr id="51" name="グループ化 50"/>
          <p:cNvGrpSpPr/>
          <p:nvPr/>
        </p:nvGrpSpPr>
        <p:grpSpPr>
          <a:xfrm>
            <a:off x="11721805" y="4721084"/>
            <a:ext cx="2743200" cy="326389"/>
            <a:chOff x="0" y="0"/>
            <a:chExt cx="2743200" cy="326488"/>
          </a:xfrm>
        </p:grpSpPr>
        <p:sp>
          <p:nvSpPr>
            <p:cNvPr id="56" name="正方形/長方形 55"/>
            <p:cNvSpPr>
              <a:spLocks/>
            </p:cNvSpPr>
            <p:nvPr/>
          </p:nvSpPr>
          <p:spPr>
            <a:xfrm>
              <a:off x="0" y="115503"/>
              <a:ext cx="101557" cy="110045"/>
            </a:xfrm>
            <a:prstGeom prst="rect">
              <a:avLst/>
            </a:prstGeom>
            <a:solidFill>
              <a:sysClr val="window" lastClr="FFFFFF">
                <a:lumMod val="65000"/>
              </a:sysClr>
            </a:solidFill>
            <a:ln w="12700" cap="flat" cmpd="sng" algn="ctr">
              <a:solidFill>
                <a:sysClr val="windowText" lastClr="000000"/>
              </a:solidFill>
              <a:prstDash val="solid"/>
            </a:ln>
            <a:effectLst/>
          </p:spPr>
          <p:txBody>
            <a:bodyPr rtlCol="0" anchor="ct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57" name="正方形/長方形 56"/>
            <p:cNvSpPr>
              <a:spLocks/>
            </p:cNvSpPr>
            <p:nvPr/>
          </p:nvSpPr>
          <p:spPr>
            <a:xfrm flipH="1">
              <a:off x="1665170" y="96253"/>
              <a:ext cx="114935" cy="107315"/>
            </a:xfrm>
            <a:prstGeom prst="rect">
              <a:avLst/>
            </a:prstGeom>
            <a:solidFill>
              <a:sysClr val="window" lastClr="FFFFFF"/>
            </a:solidFill>
            <a:ln w="12700" cap="flat" cmpd="sng" algn="ctr">
              <a:solidFill>
                <a:sysClr val="windowText" lastClr="000000"/>
              </a:solidFill>
              <a:prstDash val="solid"/>
            </a:ln>
            <a:effectLst/>
          </p:spPr>
          <p:txBody>
            <a:bodyPr wrap="square" rtlCol="0" anchor="ctr">
              <a:noAutofit/>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60" name="正方形/長方形 59"/>
            <p:cNvSpPr>
              <a:spLocks/>
            </p:cNvSpPr>
            <p:nvPr/>
          </p:nvSpPr>
          <p:spPr>
            <a:xfrm>
              <a:off x="875899" y="105878"/>
              <a:ext cx="113665" cy="109855"/>
            </a:xfrm>
            <a:prstGeom prst="rect">
              <a:avLst/>
            </a:prstGeom>
            <a:pattFill prst="divot">
              <a:fgClr>
                <a:sysClr val="windowText" lastClr="000000"/>
              </a:fgClr>
              <a:bgClr>
                <a:sysClr val="window" lastClr="FFFFFF"/>
              </a:bgClr>
            </a:pattFill>
            <a:ln w="12700" cap="flat" cmpd="sng" algn="ctr">
              <a:solidFill>
                <a:sysClr val="windowText" lastClr="000000"/>
              </a:solidFill>
              <a:prstDash val="solid"/>
            </a:ln>
            <a:effectLst/>
          </p:spPr>
          <p:txBody>
            <a:bodyPr rtlCol="0" anchor="ct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61" name="テキスト ボックス 165"/>
            <p:cNvSpPr txBox="1"/>
            <p:nvPr/>
          </p:nvSpPr>
          <p:spPr>
            <a:xfrm>
              <a:off x="86627" y="9623"/>
              <a:ext cx="850265" cy="316865"/>
            </a:xfrm>
            <a:prstGeom prst="rect">
              <a:avLst/>
            </a:prstGeom>
            <a:noFill/>
          </p:spPr>
          <p:txBody>
            <a:bodyPr wrap="none" rtlCol="0">
              <a:spAutoFit/>
            </a:bodyPr>
            <a:lstStyle/>
            <a:p>
              <a:pPr algn="just">
                <a:spcAft>
                  <a:spcPts val="0"/>
                </a:spcAft>
              </a:pPr>
              <a:r>
                <a:rPr lang="ja-JP" sz="1050" kern="1200">
                  <a:solidFill>
                    <a:srgbClr val="000000"/>
                  </a:solidFill>
                  <a:effectLst/>
                  <a:latin typeface="Century"/>
                  <a:ea typeface="ＭＳ 明朝"/>
                  <a:cs typeface="Times New Roman"/>
                </a:rPr>
                <a:t>再生利用率</a:t>
              </a:r>
              <a:endParaRPr lang="ja-JP" sz="1050" kern="100">
                <a:effectLst/>
                <a:latin typeface="Century"/>
                <a:ea typeface="ＭＳ 明朝"/>
                <a:cs typeface="Times New Roman"/>
              </a:endParaRPr>
            </a:p>
          </p:txBody>
        </p:sp>
        <p:sp>
          <p:nvSpPr>
            <p:cNvPr id="62" name="テキスト ボックス 166"/>
            <p:cNvSpPr txBox="1"/>
            <p:nvPr/>
          </p:nvSpPr>
          <p:spPr>
            <a:xfrm>
              <a:off x="952901" y="0"/>
              <a:ext cx="716915" cy="316865"/>
            </a:xfrm>
            <a:prstGeom prst="rect">
              <a:avLst/>
            </a:prstGeom>
            <a:noFill/>
          </p:spPr>
          <p:txBody>
            <a:bodyPr wrap="none" rtlCol="0">
              <a:spAutoFit/>
            </a:bodyPr>
            <a:lstStyle/>
            <a:p>
              <a:pPr algn="just">
                <a:spcAft>
                  <a:spcPts val="0"/>
                </a:spcAft>
              </a:pPr>
              <a:r>
                <a:rPr lang="ja-JP" sz="1050" kern="1200">
                  <a:solidFill>
                    <a:srgbClr val="000000"/>
                  </a:solidFill>
                  <a:effectLst/>
                  <a:latin typeface="Century"/>
                  <a:ea typeface="ＭＳ 明朝"/>
                  <a:cs typeface="Times New Roman"/>
                </a:rPr>
                <a:t>減量化率</a:t>
              </a:r>
              <a:endParaRPr lang="ja-JP" sz="1050" kern="100">
                <a:effectLst/>
                <a:latin typeface="Century"/>
                <a:ea typeface="ＭＳ 明朝"/>
                <a:cs typeface="Times New Roman"/>
              </a:endParaRPr>
            </a:p>
          </p:txBody>
        </p:sp>
        <p:sp>
          <p:nvSpPr>
            <p:cNvPr id="63" name="テキスト ボックス 167"/>
            <p:cNvSpPr txBox="1"/>
            <p:nvPr/>
          </p:nvSpPr>
          <p:spPr>
            <a:xfrm>
              <a:off x="1751798" y="0"/>
              <a:ext cx="991402" cy="313055"/>
            </a:xfrm>
            <a:prstGeom prst="rect">
              <a:avLst/>
            </a:prstGeom>
            <a:noFill/>
          </p:spPr>
          <p:txBody>
            <a:bodyPr wrap="square" rtlCol="0">
              <a:spAutoFit/>
            </a:bodyPr>
            <a:lstStyle/>
            <a:p>
              <a:pPr algn="just">
                <a:spcAft>
                  <a:spcPts val="0"/>
                </a:spcAft>
              </a:pPr>
              <a:r>
                <a:rPr lang="ja-JP" sz="1050" kern="1200" dirty="0">
                  <a:solidFill>
                    <a:srgbClr val="000000"/>
                  </a:solidFill>
                  <a:effectLst/>
                  <a:latin typeface="Century"/>
                  <a:ea typeface="ＭＳ 明朝"/>
                  <a:cs typeface="Times New Roman"/>
                </a:rPr>
                <a:t>最終処分率</a:t>
              </a:r>
              <a:endParaRPr lang="ja-JP" sz="1050" kern="100" dirty="0">
                <a:effectLst/>
                <a:latin typeface="Century"/>
                <a:ea typeface="ＭＳ 明朝"/>
                <a:cs typeface="Times New Roman"/>
              </a:endParaRPr>
            </a:p>
          </p:txBody>
        </p:sp>
      </p:grpSp>
    </p:spTree>
    <p:extLst>
      <p:ext uri="{BB962C8B-B14F-4D97-AF65-F5344CB8AC3E}">
        <p14:creationId xmlns:p14="http://schemas.microsoft.com/office/powerpoint/2010/main" val="2871061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4136</Words>
  <Application>Microsoft Office PowerPoint</Application>
  <PresentationFormat>ユーザー設定</PresentationFormat>
  <Paragraphs>1236</Paragraphs>
  <Slides>10</Slides>
  <Notes>3</Notes>
  <HiddenSlides>0</HiddenSlides>
  <MMClips>0</MMClips>
  <ScaleCrop>false</ScaleCrop>
  <HeadingPairs>
    <vt:vector size="4" baseType="variant">
      <vt:variant>
        <vt:lpstr>テーマ</vt:lpstr>
      </vt:variant>
      <vt:variant>
        <vt:i4>2</vt:i4>
      </vt:variant>
      <vt:variant>
        <vt:lpstr>スライド タイトル</vt:lpstr>
      </vt:variant>
      <vt:variant>
        <vt:i4>10</vt:i4>
      </vt:variant>
    </vt:vector>
  </HeadingPairs>
  <TitlesOfParts>
    <vt:vector size="12" baseType="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2016-04-28T01:01:36Z</dcterms:created>
  <dcterms:modified xsi:type="dcterms:W3CDTF">2016-09-01T06:26:54Z</dcterms:modified>
</cp:coreProperties>
</file>