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3"/>
  </p:notesMasterIdLst>
  <p:sldIdLst>
    <p:sldId id="256" r:id="rId5"/>
    <p:sldId id="257" r:id="rId6"/>
    <p:sldId id="258" r:id="rId7"/>
    <p:sldId id="259" r:id="rId8"/>
    <p:sldId id="260" r:id="rId9"/>
    <p:sldId id="261" r:id="rId10"/>
    <p:sldId id="276" r:id="rId11"/>
    <p:sldId id="274" r:id="rId12"/>
    <p:sldId id="262" r:id="rId13"/>
    <p:sldId id="270" r:id="rId14"/>
    <p:sldId id="263" r:id="rId15"/>
    <p:sldId id="264" r:id="rId16"/>
    <p:sldId id="265" r:id="rId17"/>
    <p:sldId id="277" r:id="rId18"/>
    <p:sldId id="266" r:id="rId19"/>
    <p:sldId id="272" r:id="rId20"/>
    <p:sldId id="273" r:id="rId21"/>
    <p:sldId id="268" r:id="rId2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0" y="24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748072570272902E-2"/>
          <c:y val="7.757958179243718E-2"/>
          <c:w val="0.8467335010576813"/>
          <c:h val="0.7207463140105882"/>
        </c:manualLayout>
      </c:layout>
      <c:barChart>
        <c:barDir val="col"/>
        <c:grouping val="stacked"/>
        <c:varyColors val="0"/>
        <c:ser>
          <c:idx val="0"/>
          <c:order val="0"/>
          <c:tx>
            <c:strRef>
              <c:f>Sheet1!$B$1</c:f>
              <c:strCache>
                <c:ptCount val="1"/>
                <c:pt idx="0">
                  <c:v>再生利用</c:v>
                </c:pt>
              </c:strCache>
            </c:strRef>
          </c:tx>
          <c:spPr>
            <a:solidFill>
              <a:schemeClr val="tx1">
                <a:lumMod val="50000"/>
                <a:lumOff val="50000"/>
              </a:schemeClr>
            </a:solidFill>
            <a:ln>
              <a:solidFill>
                <a:schemeClr val="tx1"/>
              </a:solidFill>
            </a:ln>
          </c:spPr>
          <c:invertIfNegative val="0"/>
          <c:dPt>
            <c:idx val="3"/>
            <c:invertIfNegative val="0"/>
            <c:bubble3D val="0"/>
            <c:spPr>
              <a:solidFill>
                <a:schemeClr val="tx1">
                  <a:lumMod val="50000"/>
                  <a:lumOff val="50000"/>
                </a:schemeClr>
              </a:solidFill>
              <a:ln>
                <a:solidFill>
                  <a:schemeClr val="tx1"/>
                </a:solidFill>
                <a:prstDash val="solid"/>
              </a:ln>
            </c:spPr>
          </c:dPt>
          <c:dLbls>
            <c:dLbl>
              <c:idx val="0"/>
              <c:layout/>
              <c:tx>
                <c:rich>
                  <a:bodyPr/>
                  <a:lstStyle/>
                  <a:p>
                    <a:r>
                      <a:rPr lang="en-US" altLang="ja-JP" sz="1600" b="0" i="0" u="none" strike="noStrike" kern="1200" baseline="0">
                        <a:solidFill>
                          <a:sysClr val="windowText" lastClr="000000"/>
                        </a:solidFill>
                        <a:latin typeface="+mn-lt"/>
                        <a:ea typeface="+mn-ea"/>
                        <a:cs typeface="+mn-cs"/>
                      </a:rPr>
                      <a:t>3</a:t>
                    </a:r>
                    <a:r>
                      <a:rPr lang="en-US" altLang="ja-JP" sz="1600">
                        <a:solidFill>
                          <a:sysClr val="windowText" lastClr="000000"/>
                        </a:solidFill>
                      </a:rPr>
                      <a:t>4</a:t>
                    </a:r>
                    <a:r>
                      <a:rPr lang="en-US" altLang="ja-JP" sz="1600" b="0" i="0" u="none" strike="noStrike" kern="1200" baseline="0">
                        <a:solidFill>
                          <a:sysClr val="windowText" lastClr="000000"/>
                        </a:solidFill>
                        <a:latin typeface="+mn-lt"/>
                        <a:ea typeface="+mn-ea"/>
                        <a:cs typeface="+mn-cs"/>
                      </a:rPr>
                      <a:t>9</a:t>
                    </a:r>
                    <a:endParaRPr lang="en-US" altLang="en-US" sz="1600">
                      <a:solidFill>
                        <a:sysClr val="windowText" lastClr="000000"/>
                      </a:solidFill>
                    </a:endParaRPr>
                  </a:p>
                  <a:p>
                    <a:r>
                      <a:rPr lang="en-US" altLang="ja-JP" sz="1600">
                        <a:solidFill>
                          <a:sysClr val="windowText" lastClr="000000"/>
                        </a:solidFill>
                      </a:rPr>
                      <a:t>(1</a:t>
                    </a:r>
                    <a:r>
                      <a:rPr lang="en-US" altLang="ja-JP" sz="1600" b="0" i="0" u="none" strike="noStrike" kern="1200" baseline="0">
                        <a:solidFill>
                          <a:sysClr val="windowText" lastClr="000000"/>
                        </a:solidFill>
                        <a:latin typeface="+mn-lt"/>
                        <a:ea typeface="+mn-ea"/>
                        <a:cs typeface="+mn-cs"/>
                      </a:rPr>
                      <a:t>9</a:t>
                    </a:r>
                    <a:r>
                      <a:rPr lang="en-US" altLang="ja-JP" sz="1600">
                        <a:solidFill>
                          <a:sysClr val="windowText" lastClr="000000"/>
                        </a:solidFill>
                      </a:rPr>
                      <a:t>.</a:t>
                    </a:r>
                    <a:r>
                      <a:rPr lang="en-US" altLang="ja-JP" sz="1600" b="0" i="0" u="none" strike="noStrike" kern="1200" baseline="0">
                        <a:solidFill>
                          <a:sysClr val="windowText" lastClr="000000"/>
                        </a:solidFill>
                        <a:latin typeface="+mn-lt"/>
                        <a:ea typeface="+mn-ea"/>
                        <a:cs typeface="+mn-cs"/>
                      </a:rPr>
                      <a:t>2</a:t>
                    </a:r>
                    <a:r>
                      <a:rPr lang="en-US" altLang="ja-JP" sz="1600">
                        <a:solidFill>
                          <a:sysClr val="windowText" lastClr="000000"/>
                        </a:solidFill>
                      </a:rPr>
                      <a:t>%)</a:t>
                    </a:r>
                    <a:endParaRPr lang="en-US" altLang="en-US"/>
                  </a:p>
                </c:rich>
              </c:tx>
              <c:showLegendKey val="0"/>
              <c:showVal val="1"/>
              <c:showCatName val="0"/>
              <c:showSerName val="0"/>
              <c:showPercent val="0"/>
              <c:showBubbleSize val="0"/>
            </c:dLbl>
            <c:dLbl>
              <c:idx val="1"/>
              <c:layout/>
              <c:tx>
                <c:rich>
                  <a:bodyPr/>
                  <a:lstStyle/>
                  <a:p>
                    <a:r>
                      <a:rPr lang="en-US" altLang="ja-JP" sz="1600"/>
                      <a:t>4</a:t>
                    </a:r>
                    <a:r>
                      <a:rPr lang="en-US" altLang="ja-JP" sz="1600" b="0" i="0" u="none" strike="noStrike" kern="1200" baseline="0">
                        <a:solidFill>
                          <a:sysClr val="windowText" lastClr="000000"/>
                        </a:solidFill>
                        <a:latin typeface="+mn-lt"/>
                        <a:ea typeface="+mn-ea"/>
                        <a:cs typeface="+mn-cs"/>
                      </a:rPr>
                      <a:t>6</a:t>
                    </a:r>
                    <a:r>
                      <a:rPr lang="en-US" altLang="ja-JP" sz="1600"/>
                      <a:t>4</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26</a:t>
                    </a:r>
                    <a:r>
                      <a:rPr lang="en-US" altLang="ja-JP" sz="1600"/>
                      <a:t>.</a:t>
                    </a:r>
                    <a:r>
                      <a:rPr lang="en-US" altLang="ja-JP" sz="1600" b="0" i="0" u="none" strike="noStrike" kern="1200" baseline="0">
                        <a:solidFill>
                          <a:sysClr val="windowText" lastClr="000000"/>
                        </a:solidFill>
                        <a:latin typeface="+mn-lt"/>
                        <a:ea typeface="+mn-ea"/>
                        <a:cs typeface="+mn-cs"/>
                      </a:rPr>
                      <a:t>3</a:t>
                    </a:r>
                    <a:r>
                      <a:rPr lang="en-US" altLang="ja-JP" sz="1600"/>
                      <a:t>%)</a:t>
                    </a:r>
                    <a:endParaRPr lang="en-US" altLang="en-US"/>
                  </a:p>
                </c:rich>
              </c:tx>
              <c:showLegendKey val="0"/>
              <c:showVal val="1"/>
              <c:showCatName val="0"/>
              <c:showSerName val="0"/>
              <c:showPercent val="0"/>
              <c:showBubbleSize val="0"/>
            </c:dLbl>
            <c:dLbl>
              <c:idx val="2"/>
              <c:layout/>
              <c:tx>
                <c:rich>
                  <a:bodyPr/>
                  <a:lstStyle/>
                  <a:p>
                    <a:r>
                      <a:rPr lang="en-US" altLang="ja-JP" sz="1600" b="0" i="0" u="none" strike="noStrike" kern="1200" baseline="0">
                        <a:solidFill>
                          <a:sysClr val="windowText" lastClr="000000"/>
                        </a:solidFill>
                        <a:latin typeface="+mn-lt"/>
                        <a:ea typeface="+mn-ea"/>
                        <a:cs typeface="+mn-cs"/>
                      </a:rPr>
                      <a:t>5</a:t>
                    </a:r>
                    <a:r>
                      <a:rPr lang="en-US" altLang="ja-JP" sz="1600"/>
                      <a:t>4</a:t>
                    </a:r>
                    <a:r>
                      <a:rPr lang="en-US" altLang="ja-JP" sz="1600" b="0" i="0" u="none" strike="noStrike" kern="1200" baseline="0">
                        <a:solidFill>
                          <a:sysClr val="windowText" lastClr="000000"/>
                        </a:solidFill>
                        <a:latin typeface="+mn-lt"/>
                        <a:ea typeface="+mn-ea"/>
                        <a:cs typeface="+mn-cs"/>
                      </a:rPr>
                      <a:t>5</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3</a:t>
                    </a:r>
                    <a:r>
                      <a:rPr lang="en-US" altLang="ja-JP" sz="1600"/>
                      <a:t>1.</a:t>
                    </a:r>
                    <a:r>
                      <a:rPr lang="en-US" altLang="ja-JP" sz="1600" b="0" i="0" u="none" strike="noStrike" kern="1200" baseline="0">
                        <a:solidFill>
                          <a:sysClr val="windowText" lastClr="000000"/>
                        </a:solidFill>
                        <a:latin typeface="+mn-lt"/>
                        <a:ea typeface="+mn-ea"/>
                        <a:cs typeface="+mn-cs"/>
                      </a:rPr>
                      <a:t>5</a:t>
                    </a:r>
                    <a:r>
                      <a:rPr lang="en-US" altLang="ja-JP" sz="1600"/>
                      <a:t>%)</a:t>
                    </a:r>
                    <a:endParaRPr lang="en-US" altLang="en-US"/>
                  </a:p>
                </c:rich>
              </c:tx>
              <c:showLegendKey val="0"/>
              <c:showVal val="1"/>
              <c:showCatName val="0"/>
              <c:showSerName val="0"/>
              <c:showPercent val="0"/>
              <c:showBubbleSize val="0"/>
            </c:dLbl>
            <c:dLbl>
              <c:idx val="3"/>
              <c:layout/>
              <c:tx>
                <c:rich>
                  <a:bodyPr/>
                  <a:lstStyle/>
                  <a:p>
                    <a:r>
                      <a:rPr lang="en-US" altLang="en-US" sz="1600"/>
                      <a:t>4</a:t>
                    </a:r>
                    <a:r>
                      <a:rPr lang="en-US" altLang="en-US" sz="1600" b="0" i="0" u="none" strike="noStrike" kern="1200" baseline="0">
                        <a:solidFill>
                          <a:sysClr val="windowText" lastClr="000000"/>
                        </a:solidFill>
                        <a:latin typeface="+mn-lt"/>
                        <a:ea typeface="+mn-ea"/>
                        <a:cs typeface="+mn-cs"/>
                      </a:rPr>
                      <a:t>57</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3</a:t>
                    </a:r>
                    <a:r>
                      <a:rPr lang="en-US" altLang="ja-JP" sz="1600"/>
                      <a:t>1.</a:t>
                    </a:r>
                    <a:r>
                      <a:rPr lang="en-US" altLang="ja-JP" sz="1600" b="0" i="0" u="none" strike="noStrike" kern="1200" baseline="0">
                        <a:solidFill>
                          <a:sysClr val="windowText" lastClr="000000"/>
                        </a:solidFill>
                        <a:latin typeface="+mn-lt"/>
                        <a:ea typeface="+mn-ea"/>
                        <a:cs typeface="+mn-cs"/>
                      </a:rPr>
                      <a:t>5</a:t>
                    </a:r>
                    <a:r>
                      <a:rPr lang="en-US" altLang="ja-JP" sz="1600"/>
                      <a:t>%)</a:t>
                    </a:r>
                    <a:endParaRPr lang="en-US" altLang="en-US"/>
                  </a:p>
                </c:rich>
              </c:tx>
              <c:showLegendKey val="0"/>
              <c:showVal val="1"/>
              <c:showCatName val="0"/>
              <c:showSerName val="0"/>
              <c:showPercent val="0"/>
              <c:showBubbleSize val="0"/>
            </c:dLbl>
            <c:dLbl>
              <c:idx val="4"/>
              <c:layout/>
              <c:tx>
                <c:rich>
                  <a:bodyPr/>
                  <a:lstStyle/>
                  <a:p>
                    <a:r>
                      <a:rPr lang="en-US" altLang="en-US" sz="1600"/>
                      <a:t>4</a:t>
                    </a:r>
                    <a:r>
                      <a:rPr lang="en-US" altLang="en-US" sz="1600" b="0" i="0" u="none" strike="noStrike" kern="1200" baseline="0">
                        <a:solidFill>
                          <a:sysClr val="windowText" lastClr="000000"/>
                        </a:solidFill>
                        <a:latin typeface="+mn-lt"/>
                        <a:ea typeface="+mn-ea"/>
                        <a:cs typeface="+mn-cs"/>
                      </a:rPr>
                      <a:t>9</a:t>
                    </a:r>
                    <a:r>
                      <a:rPr lang="en-US" altLang="ja-JP" sz="1600" b="0" i="0" u="none" strike="noStrike" kern="1200" baseline="0">
                        <a:solidFill>
                          <a:sysClr val="windowText" lastClr="000000"/>
                        </a:solidFill>
                        <a:latin typeface="+mn-lt"/>
                        <a:ea typeface="+mn-ea"/>
                        <a:cs typeface="+mn-cs"/>
                      </a:rPr>
                      <a:t>5</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33</a:t>
                    </a:r>
                    <a:r>
                      <a:rPr lang="en-US" altLang="ja-JP" sz="1600"/>
                      <a:t>.</a:t>
                    </a:r>
                    <a:r>
                      <a:rPr lang="en-US" altLang="ja-JP" sz="1600" b="0" i="0" u="none" strike="noStrike" kern="1200" baseline="0">
                        <a:solidFill>
                          <a:sysClr val="windowText" lastClr="000000"/>
                        </a:solidFill>
                        <a:latin typeface="+mn-lt"/>
                        <a:ea typeface="+mn-ea"/>
                        <a:cs typeface="+mn-cs"/>
                      </a:rPr>
                      <a:t>3</a:t>
                    </a:r>
                    <a:r>
                      <a:rPr lang="en-US" altLang="ja-JP" sz="1600"/>
                      <a:t>%)</a:t>
                    </a:r>
                    <a:endParaRPr lang="en-US" altLang="en-US"/>
                  </a:p>
                </c:rich>
              </c:tx>
              <c:showLegendKey val="0"/>
              <c:showVal val="1"/>
              <c:showCatName val="0"/>
              <c:showSerName val="0"/>
              <c:showPercent val="0"/>
              <c:showBubbleSize val="0"/>
            </c:dLbl>
            <c:spPr>
              <a:solidFill>
                <a:schemeClr val="bg1"/>
              </a:solidFill>
            </c:spPr>
            <c:txPr>
              <a:bodyPr/>
              <a:lstStyle/>
              <a:p>
                <a:pPr>
                  <a:defRPr sz="1600">
                    <a:solidFill>
                      <a:sysClr val="windowText" lastClr="000000"/>
                    </a:solidFill>
                  </a:defRPr>
                </a:pPr>
                <a:endParaRPr lang="ja-JP"/>
              </a:p>
            </c:txPr>
            <c:showLegendKey val="0"/>
            <c:showVal val="1"/>
            <c:showCatName val="0"/>
            <c:showSerName val="0"/>
            <c:showPercent val="0"/>
            <c:showBubbleSize val="0"/>
            <c:showLeaderLines val="0"/>
          </c:dLbls>
          <c:cat>
            <c:strRef>
              <c:f>Sheet1!$A$2:$A$6</c:f>
              <c:strCache>
                <c:ptCount val="5"/>
                <c:pt idx="0">
                  <c:v>平成7年度</c:v>
                </c:pt>
                <c:pt idx="1">
                  <c:v>平成12年度</c:v>
                </c:pt>
                <c:pt idx="2">
                  <c:v>平成17年度</c:v>
                </c:pt>
                <c:pt idx="3">
                  <c:v>平成22年度</c:v>
                </c:pt>
                <c:pt idx="4">
                  <c:v>平成26年度</c:v>
                </c:pt>
              </c:strCache>
            </c:strRef>
          </c:cat>
          <c:val>
            <c:numRef>
              <c:f>Sheet1!$B$2:$B$6</c:f>
              <c:numCache>
                <c:formatCode>General</c:formatCode>
                <c:ptCount val="5"/>
                <c:pt idx="0">
                  <c:v>349</c:v>
                </c:pt>
                <c:pt idx="1">
                  <c:v>464</c:v>
                </c:pt>
                <c:pt idx="2">
                  <c:v>545</c:v>
                </c:pt>
                <c:pt idx="3">
                  <c:v>457</c:v>
                </c:pt>
                <c:pt idx="4">
                  <c:v>495</c:v>
                </c:pt>
              </c:numCache>
            </c:numRef>
          </c:val>
        </c:ser>
        <c:ser>
          <c:idx val="1"/>
          <c:order val="1"/>
          <c:tx>
            <c:strRef>
              <c:f>Sheet1!$C$1</c:f>
              <c:strCache>
                <c:ptCount val="1"/>
                <c:pt idx="0">
                  <c:v>減量化</c:v>
                </c:pt>
              </c:strCache>
            </c:strRef>
          </c:tx>
          <c:spPr>
            <a:pattFill prst="lgGrid">
              <a:fgClr>
                <a:schemeClr val="accent1"/>
              </a:fgClr>
              <a:bgClr>
                <a:schemeClr val="bg1"/>
              </a:bgClr>
            </a:pattFill>
            <a:ln>
              <a:solidFill>
                <a:schemeClr val="tx1"/>
              </a:solidFill>
            </a:ln>
          </c:spPr>
          <c:invertIfNegative val="0"/>
          <c:dPt>
            <c:idx val="3"/>
            <c:invertIfNegative val="0"/>
            <c:bubble3D val="0"/>
            <c:spPr>
              <a:pattFill prst="lgGrid">
                <a:fgClr>
                  <a:schemeClr val="accent1"/>
                </a:fgClr>
                <a:bgClr>
                  <a:schemeClr val="bg1"/>
                </a:bgClr>
              </a:pattFill>
              <a:ln>
                <a:solidFill>
                  <a:schemeClr val="tx1"/>
                </a:solidFill>
                <a:prstDash val="solid"/>
              </a:ln>
            </c:spPr>
          </c:dPt>
          <c:dLbls>
            <c:dLbl>
              <c:idx val="0"/>
              <c:layout/>
              <c:tx>
                <c:rich>
                  <a:bodyPr/>
                  <a:lstStyle/>
                  <a:p>
                    <a:r>
                      <a:rPr lang="en-US" altLang="en-US" sz="1600"/>
                      <a:t>1</a:t>
                    </a:r>
                    <a:r>
                      <a:rPr lang="en-US" altLang="ja-JP" sz="1600"/>
                      <a:t>,</a:t>
                    </a:r>
                    <a:r>
                      <a:rPr lang="en-US" altLang="en-US" sz="1600"/>
                      <a:t>1</a:t>
                    </a:r>
                    <a:r>
                      <a:rPr lang="en-US" altLang="ja-JP" sz="1600"/>
                      <a:t>40</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62</a:t>
                    </a:r>
                    <a:r>
                      <a:rPr lang="en-US" altLang="ja-JP" sz="1600"/>
                      <a:t>.</a:t>
                    </a:r>
                    <a:r>
                      <a:rPr lang="en-US" altLang="ja-JP" sz="1600" b="0" i="0" u="none" strike="noStrike" kern="1200" baseline="0">
                        <a:solidFill>
                          <a:sysClr val="windowText" lastClr="000000"/>
                        </a:solidFill>
                        <a:latin typeface="+mn-lt"/>
                        <a:ea typeface="+mn-ea"/>
                        <a:cs typeface="+mn-cs"/>
                      </a:rPr>
                      <a:t>5</a:t>
                    </a:r>
                    <a:r>
                      <a:rPr lang="en-US" altLang="ja-JP" sz="1600"/>
                      <a:t>%)</a:t>
                    </a:r>
                    <a:endParaRPr lang="en-US" altLang="en-US"/>
                  </a:p>
                </c:rich>
              </c:tx>
              <c:showLegendKey val="0"/>
              <c:showVal val="1"/>
              <c:showCatName val="0"/>
              <c:showSerName val="0"/>
              <c:showPercent val="0"/>
              <c:showBubbleSize val="0"/>
            </c:dLbl>
            <c:dLbl>
              <c:idx val="1"/>
              <c:layout/>
              <c:tx>
                <c:rich>
                  <a:bodyPr/>
                  <a:lstStyle/>
                  <a:p>
                    <a:r>
                      <a:rPr lang="en-US" altLang="en-US" sz="1600"/>
                      <a:t>1</a:t>
                    </a:r>
                    <a:r>
                      <a:rPr lang="en-US" altLang="ja-JP" sz="1600"/>
                      <a:t>,</a:t>
                    </a:r>
                    <a:r>
                      <a:rPr lang="en-US" altLang="en-US" sz="1600"/>
                      <a:t>1</a:t>
                    </a:r>
                    <a:r>
                      <a:rPr lang="en-US" altLang="en-US" sz="1600" b="0" i="0" u="none" strike="noStrike" kern="1200" baseline="0">
                        <a:solidFill>
                          <a:sysClr val="windowText" lastClr="000000"/>
                        </a:solidFill>
                        <a:latin typeface="+mn-lt"/>
                        <a:ea typeface="+mn-ea"/>
                        <a:cs typeface="+mn-cs"/>
                      </a:rPr>
                      <a:t>57</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65</a:t>
                    </a:r>
                    <a:r>
                      <a:rPr lang="en-US" altLang="ja-JP" sz="1600"/>
                      <a:t>.4%)</a:t>
                    </a:r>
                    <a:endParaRPr lang="en-US" altLang="en-US"/>
                  </a:p>
                </c:rich>
              </c:tx>
              <c:showLegendKey val="0"/>
              <c:showVal val="1"/>
              <c:showCatName val="0"/>
              <c:showSerName val="0"/>
              <c:showPercent val="0"/>
              <c:showBubbleSize val="0"/>
            </c:dLbl>
            <c:dLbl>
              <c:idx val="2"/>
              <c:layout/>
              <c:tx>
                <c:rich>
                  <a:bodyPr/>
                  <a:lstStyle/>
                  <a:p>
                    <a:r>
                      <a:rPr lang="en-US" altLang="ja-JP" sz="1600"/>
                      <a:t>1,11</a:t>
                    </a:r>
                    <a:r>
                      <a:rPr lang="en-US" altLang="ja-JP" sz="1600" b="0" i="0" u="none" strike="noStrike" kern="1200" baseline="0">
                        <a:solidFill>
                          <a:sysClr val="windowText" lastClr="000000"/>
                        </a:solidFill>
                        <a:latin typeface="+mn-lt"/>
                        <a:ea typeface="+mn-ea"/>
                        <a:cs typeface="+mn-cs"/>
                      </a:rPr>
                      <a:t>5</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6</a:t>
                    </a:r>
                    <a:r>
                      <a:rPr lang="en-US" altLang="ja-JP" sz="1600"/>
                      <a:t>4.</a:t>
                    </a:r>
                    <a:r>
                      <a:rPr lang="en-US" altLang="ja-JP" sz="1600" b="0" i="0" u="none" strike="noStrike" kern="1200" baseline="0">
                        <a:solidFill>
                          <a:sysClr val="windowText" lastClr="000000"/>
                        </a:solidFill>
                        <a:latin typeface="+mn-lt"/>
                        <a:ea typeface="+mn-ea"/>
                        <a:cs typeface="+mn-cs"/>
                      </a:rPr>
                      <a:t>6</a:t>
                    </a:r>
                    <a:r>
                      <a:rPr lang="en-US" altLang="ja-JP" sz="1600"/>
                      <a:t>%)</a:t>
                    </a:r>
                    <a:endParaRPr lang="en-US" altLang="en-US"/>
                  </a:p>
                </c:rich>
              </c:tx>
              <c:showLegendKey val="0"/>
              <c:showVal val="1"/>
              <c:showCatName val="0"/>
              <c:showSerName val="0"/>
              <c:showPercent val="0"/>
              <c:showBubbleSize val="0"/>
            </c:dLbl>
            <c:dLbl>
              <c:idx val="3"/>
              <c:layout/>
              <c:tx>
                <c:rich>
                  <a:bodyPr/>
                  <a:lstStyle/>
                  <a:p>
                    <a:r>
                      <a:rPr lang="en-US" altLang="en-US" sz="1600" b="0" i="0" u="none" strike="noStrike" kern="1200" baseline="0">
                        <a:solidFill>
                          <a:sysClr val="windowText" lastClr="000000"/>
                        </a:solidFill>
                        <a:latin typeface="+mn-lt"/>
                        <a:ea typeface="+mn-ea"/>
                        <a:cs typeface="+mn-cs"/>
                      </a:rPr>
                      <a:t>9</a:t>
                    </a:r>
                    <a:r>
                      <a:rPr lang="en-US" altLang="en-US" sz="1600"/>
                      <a:t>4</a:t>
                    </a:r>
                    <a:r>
                      <a:rPr lang="en-US" altLang="en-US" sz="1600" b="0" i="0" u="none" strike="noStrike" kern="1200" baseline="0">
                        <a:solidFill>
                          <a:sysClr val="windowText" lastClr="000000"/>
                        </a:solidFill>
                        <a:latin typeface="+mn-lt"/>
                        <a:ea typeface="+mn-ea"/>
                        <a:cs typeface="+mn-cs"/>
                      </a:rPr>
                      <a:t>6</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65</a:t>
                    </a:r>
                    <a:r>
                      <a:rPr lang="en-US" altLang="ja-JP" sz="1600"/>
                      <a:t>.</a:t>
                    </a:r>
                    <a:r>
                      <a:rPr lang="en-US" altLang="ja-JP" sz="1600" b="0" i="0" u="none" strike="noStrike" kern="1200" baseline="0">
                        <a:solidFill>
                          <a:sysClr val="windowText" lastClr="000000"/>
                        </a:solidFill>
                        <a:latin typeface="+mn-lt"/>
                        <a:ea typeface="+mn-ea"/>
                        <a:cs typeface="+mn-cs"/>
                      </a:rPr>
                      <a:t>3</a:t>
                    </a:r>
                    <a:r>
                      <a:rPr lang="en-US" altLang="ja-JP" sz="1600"/>
                      <a:t>%)</a:t>
                    </a:r>
                    <a:endParaRPr lang="en-US" altLang="en-US"/>
                  </a:p>
                </c:rich>
              </c:tx>
              <c:showLegendKey val="0"/>
              <c:showVal val="1"/>
              <c:showCatName val="0"/>
              <c:showSerName val="0"/>
              <c:showPercent val="0"/>
              <c:showBubbleSize val="0"/>
            </c:dLbl>
            <c:dLbl>
              <c:idx val="4"/>
              <c:layout/>
              <c:tx>
                <c:rich>
                  <a:bodyPr/>
                  <a:lstStyle/>
                  <a:p>
                    <a:r>
                      <a:rPr lang="en-US" altLang="en-US" sz="1600" b="0" i="0" u="none" strike="noStrike" kern="1200" baseline="0">
                        <a:solidFill>
                          <a:sysClr val="windowText" lastClr="000000"/>
                        </a:solidFill>
                        <a:latin typeface="+mn-lt"/>
                        <a:ea typeface="+mn-ea"/>
                        <a:cs typeface="+mn-cs"/>
                      </a:rPr>
                      <a:t>9</a:t>
                    </a:r>
                    <a:r>
                      <a:rPr lang="en-US" altLang="ja-JP" sz="1600" b="0" i="0" u="none" strike="noStrike" kern="1200" baseline="0">
                        <a:solidFill>
                          <a:sysClr val="windowText" lastClr="000000"/>
                        </a:solidFill>
                        <a:latin typeface="+mn-lt"/>
                        <a:ea typeface="+mn-ea"/>
                        <a:cs typeface="+mn-cs"/>
                      </a:rPr>
                      <a:t>51</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6</a:t>
                    </a:r>
                    <a:r>
                      <a:rPr lang="en-US" altLang="ja-JP" sz="1600"/>
                      <a:t>4.2%)</a:t>
                    </a:r>
                    <a:endParaRPr lang="en-US" altLang="en-US"/>
                  </a:p>
                </c:rich>
              </c:tx>
              <c:showLegendKey val="0"/>
              <c:showVal val="1"/>
              <c:showCatName val="0"/>
              <c:showSerName val="0"/>
              <c:showPercent val="0"/>
              <c:showBubbleSize val="0"/>
            </c:dLbl>
            <c:spPr>
              <a:solidFill>
                <a:schemeClr val="bg1"/>
              </a:solidFill>
            </c:spPr>
            <c:txPr>
              <a:bodyPr/>
              <a:lstStyle/>
              <a:p>
                <a:pPr>
                  <a:defRPr sz="1600"/>
                </a:pPr>
                <a:endParaRPr lang="ja-JP"/>
              </a:p>
            </c:txPr>
            <c:showLegendKey val="0"/>
            <c:showVal val="1"/>
            <c:showCatName val="0"/>
            <c:showSerName val="0"/>
            <c:showPercent val="0"/>
            <c:showBubbleSize val="0"/>
            <c:showLeaderLines val="0"/>
          </c:dLbls>
          <c:cat>
            <c:strRef>
              <c:f>Sheet1!$A$2:$A$6</c:f>
              <c:strCache>
                <c:ptCount val="5"/>
                <c:pt idx="0">
                  <c:v>平成7年度</c:v>
                </c:pt>
                <c:pt idx="1">
                  <c:v>平成12年度</c:v>
                </c:pt>
                <c:pt idx="2">
                  <c:v>平成17年度</c:v>
                </c:pt>
                <c:pt idx="3">
                  <c:v>平成22年度</c:v>
                </c:pt>
                <c:pt idx="4">
                  <c:v>平成26年度</c:v>
                </c:pt>
              </c:strCache>
            </c:strRef>
          </c:cat>
          <c:val>
            <c:numRef>
              <c:f>Sheet1!$C$2:$C$6</c:f>
              <c:numCache>
                <c:formatCode>General</c:formatCode>
                <c:ptCount val="5"/>
                <c:pt idx="0">
                  <c:v>1140</c:v>
                </c:pt>
                <c:pt idx="1">
                  <c:v>1157</c:v>
                </c:pt>
                <c:pt idx="2">
                  <c:v>1115</c:v>
                </c:pt>
                <c:pt idx="3">
                  <c:v>946</c:v>
                </c:pt>
                <c:pt idx="4">
                  <c:v>951</c:v>
                </c:pt>
              </c:numCache>
            </c:numRef>
          </c:val>
        </c:ser>
        <c:ser>
          <c:idx val="2"/>
          <c:order val="2"/>
          <c:tx>
            <c:strRef>
              <c:f>Sheet1!$D$1</c:f>
              <c:strCache>
                <c:ptCount val="1"/>
                <c:pt idx="0">
                  <c:v>最終処分</c:v>
                </c:pt>
              </c:strCache>
            </c:strRef>
          </c:tx>
          <c:spPr>
            <a:noFill/>
            <a:ln>
              <a:solidFill>
                <a:schemeClr val="tx1"/>
              </a:solidFill>
            </a:ln>
          </c:spPr>
          <c:invertIfNegative val="0"/>
          <c:dPt>
            <c:idx val="3"/>
            <c:invertIfNegative val="0"/>
            <c:bubble3D val="0"/>
            <c:spPr>
              <a:noFill/>
              <a:ln>
                <a:solidFill>
                  <a:schemeClr val="tx1"/>
                </a:solidFill>
                <a:prstDash val="solid"/>
              </a:ln>
            </c:spPr>
          </c:dPt>
          <c:dLbls>
            <c:dLbl>
              <c:idx val="0"/>
              <c:layout>
                <c:manualLayout>
                  <c:x val="4.7840807378484408E-3"/>
                  <c:y val="-7.6869803039325965E-3"/>
                </c:manualLayout>
              </c:layout>
              <c:tx>
                <c:rich>
                  <a:bodyPr/>
                  <a:lstStyle/>
                  <a:p>
                    <a:r>
                      <a:rPr lang="en-US" altLang="ja-JP" sz="1600" b="0" i="0" u="none" strike="noStrike" kern="1200" baseline="0">
                        <a:solidFill>
                          <a:sysClr val="windowText" lastClr="000000"/>
                        </a:solidFill>
                        <a:latin typeface="+mn-lt"/>
                        <a:ea typeface="+mn-ea"/>
                        <a:cs typeface="+mn-cs"/>
                      </a:rPr>
                      <a:t>333</a:t>
                    </a:r>
                    <a:endParaRPr lang="en-US" altLang="ja-JP" sz="1600"/>
                  </a:p>
                  <a:p>
                    <a:r>
                      <a:rPr lang="en-US" altLang="ja-JP" sz="1600"/>
                      <a:t>(1</a:t>
                    </a:r>
                    <a:r>
                      <a:rPr lang="en-US" altLang="ja-JP" sz="1600" b="0" i="0" u="none" strike="noStrike" kern="1200" baseline="0">
                        <a:solidFill>
                          <a:sysClr val="windowText" lastClr="000000"/>
                        </a:solidFill>
                        <a:latin typeface="+mn-lt"/>
                        <a:ea typeface="+mn-ea"/>
                        <a:cs typeface="+mn-cs"/>
                      </a:rPr>
                      <a:t>8</a:t>
                    </a:r>
                    <a:r>
                      <a:rPr lang="en-US" altLang="ja-JP" sz="1600"/>
                      <a:t>.</a:t>
                    </a:r>
                    <a:r>
                      <a:rPr lang="en-US" altLang="ja-JP" sz="1600" b="0" i="0" u="none" strike="noStrike" kern="1200" baseline="0">
                        <a:solidFill>
                          <a:sysClr val="windowText" lastClr="000000"/>
                        </a:solidFill>
                        <a:latin typeface="+mn-lt"/>
                        <a:ea typeface="+mn-ea"/>
                        <a:cs typeface="+mn-cs"/>
                      </a:rPr>
                      <a:t>3</a:t>
                    </a:r>
                    <a:r>
                      <a:rPr lang="en-US" altLang="ja-JP" sz="1600"/>
                      <a:t>%)</a:t>
                    </a:r>
                    <a:endParaRPr lang="en-US" altLang="en-US"/>
                  </a:p>
                </c:rich>
              </c:tx>
              <c:showLegendKey val="0"/>
              <c:showVal val="1"/>
              <c:showCatName val="0"/>
              <c:showSerName val="0"/>
              <c:showPercent val="0"/>
              <c:showBubbleSize val="0"/>
            </c:dLbl>
            <c:dLbl>
              <c:idx val="1"/>
              <c:layout>
                <c:manualLayout>
                  <c:x val="3.7196544039163969E-2"/>
                  <c:y val="-0.10128326028869267"/>
                </c:manualLayout>
              </c:layout>
              <c:tx>
                <c:rich>
                  <a:bodyPr/>
                  <a:lstStyle/>
                  <a:p>
                    <a:pPr>
                      <a:defRPr sz="1600"/>
                    </a:pPr>
                    <a:r>
                      <a:rPr lang="en-US" altLang="ja-JP" sz="1600" dirty="0" smtClean="0"/>
                      <a:t>14</a:t>
                    </a:r>
                    <a:r>
                      <a:rPr lang="en-US" altLang="ja-JP" sz="1600" b="0" i="0" u="none" strike="noStrike" kern="1200" baseline="0" dirty="0" smtClean="0">
                        <a:solidFill>
                          <a:sysClr val="windowText" lastClr="000000"/>
                        </a:solidFill>
                        <a:latin typeface="+mn-lt"/>
                        <a:ea typeface="+mn-ea"/>
                        <a:cs typeface="+mn-cs"/>
                      </a:rPr>
                      <a:t>7</a:t>
                    </a:r>
                  </a:p>
                  <a:p>
                    <a:pPr>
                      <a:defRPr sz="1600"/>
                    </a:pPr>
                    <a:r>
                      <a:rPr lang="en-US" altLang="ja-JP" sz="1600" dirty="0" smtClean="0"/>
                      <a:t>(</a:t>
                    </a:r>
                    <a:r>
                      <a:rPr lang="en-US" altLang="ja-JP" sz="1600" b="0" i="0" u="none" strike="noStrike" kern="1200" baseline="0" dirty="0" smtClean="0">
                        <a:solidFill>
                          <a:sysClr val="windowText" lastClr="000000"/>
                        </a:solidFill>
                        <a:latin typeface="+mn-lt"/>
                        <a:ea typeface="+mn-ea"/>
                        <a:cs typeface="+mn-cs"/>
                      </a:rPr>
                      <a:t>8</a:t>
                    </a:r>
                    <a:r>
                      <a:rPr lang="en-US" altLang="ja-JP" sz="1600" dirty="0" smtClean="0"/>
                      <a:t>.</a:t>
                    </a:r>
                    <a:r>
                      <a:rPr lang="en-US" altLang="ja-JP" sz="1600" b="0" i="0" u="none" strike="noStrike" kern="1200" baseline="0" dirty="0" smtClean="0">
                        <a:solidFill>
                          <a:sysClr val="windowText" lastClr="000000"/>
                        </a:solidFill>
                        <a:latin typeface="+mn-lt"/>
                        <a:ea typeface="+mn-ea"/>
                        <a:cs typeface="+mn-cs"/>
                      </a:rPr>
                      <a:t>3</a:t>
                    </a:r>
                    <a:r>
                      <a:rPr lang="en-US" altLang="ja-JP" sz="1600" dirty="0"/>
                      <a:t>%)</a:t>
                    </a:r>
                    <a:endParaRPr lang="en-US" altLang="en-US" dirty="0"/>
                  </a:p>
                </c:rich>
              </c:tx>
              <c:spPr>
                <a:noFill/>
              </c:spPr>
              <c:showLegendKey val="0"/>
              <c:showVal val="1"/>
              <c:showCatName val="0"/>
              <c:showSerName val="0"/>
              <c:showPercent val="0"/>
              <c:showBubbleSize val="0"/>
            </c:dLbl>
            <c:dLbl>
              <c:idx val="2"/>
              <c:layout>
                <c:manualLayout>
                  <c:x val="2.9174738565998191E-2"/>
                  <c:y val="-9.9575649575944072E-2"/>
                </c:manualLayout>
              </c:layout>
              <c:tx>
                <c:rich>
                  <a:bodyPr/>
                  <a:lstStyle/>
                  <a:p>
                    <a:pPr>
                      <a:defRPr sz="1600"/>
                    </a:pPr>
                    <a:r>
                      <a:rPr lang="en-US" altLang="en-US" sz="1600" b="0" i="0" u="none" strike="noStrike" kern="1200" baseline="0" dirty="0" smtClean="0">
                        <a:solidFill>
                          <a:sysClr val="windowText" lastClr="000000"/>
                        </a:solidFill>
                        <a:latin typeface="+mn-lt"/>
                        <a:ea typeface="+mn-ea"/>
                        <a:cs typeface="+mn-cs"/>
                      </a:rPr>
                      <a:t>67</a:t>
                    </a:r>
                  </a:p>
                  <a:p>
                    <a:pPr>
                      <a:defRPr sz="1600"/>
                    </a:pPr>
                    <a:r>
                      <a:rPr lang="en-US" altLang="ja-JP" sz="1600" dirty="0" smtClean="0"/>
                      <a:t>(</a:t>
                    </a:r>
                    <a:r>
                      <a:rPr lang="en-US" altLang="ja-JP" sz="1600" b="0" i="0" u="none" strike="noStrike" kern="1200" baseline="0" dirty="0" smtClean="0">
                        <a:solidFill>
                          <a:sysClr val="windowText" lastClr="000000"/>
                        </a:solidFill>
                        <a:latin typeface="+mn-lt"/>
                        <a:ea typeface="+mn-ea"/>
                        <a:cs typeface="+mn-cs"/>
                      </a:rPr>
                      <a:t>3</a:t>
                    </a:r>
                    <a:r>
                      <a:rPr lang="en-US" altLang="ja-JP" sz="1600" dirty="0" smtClean="0"/>
                      <a:t>.</a:t>
                    </a:r>
                    <a:r>
                      <a:rPr lang="en-US" altLang="ja-JP" sz="1600" b="0" i="0" u="none" strike="noStrike" kern="1200" baseline="0" dirty="0" smtClean="0">
                        <a:solidFill>
                          <a:sysClr val="windowText" lastClr="000000"/>
                        </a:solidFill>
                        <a:latin typeface="+mn-lt"/>
                        <a:ea typeface="+mn-ea"/>
                        <a:cs typeface="+mn-cs"/>
                      </a:rPr>
                      <a:t>9</a:t>
                    </a:r>
                    <a:r>
                      <a:rPr lang="en-US" altLang="ja-JP" sz="1600" dirty="0"/>
                      <a:t>%)</a:t>
                    </a:r>
                    <a:endParaRPr lang="en-US" altLang="en-US" dirty="0"/>
                  </a:p>
                </c:rich>
              </c:tx>
              <c:spPr>
                <a:noFill/>
              </c:spPr>
              <c:showLegendKey val="0"/>
              <c:showVal val="1"/>
              <c:showCatName val="0"/>
              <c:showSerName val="0"/>
              <c:showPercent val="0"/>
              <c:showBubbleSize val="0"/>
            </c:dLbl>
            <c:dLbl>
              <c:idx val="3"/>
              <c:layout>
                <c:manualLayout>
                  <c:x val="1.7767861389649114E-2"/>
                  <c:y val="-8.7749619532852513E-2"/>
                </c:manualLayout>
              </c:layout>
              <c:tx>
                <c:rich>
                  <a:bodyPr/>
                  <a:lstStyle/>
                  <a:p>
                    <a:r>
                      <a:rPr lang="en-US" altLang="ja-JP" sz="1600"/>
                      <a:t>4</a:t>
                    </a:r>
                    <a:r>
                      <a:rPr lang="en-US" altLang="ja-JP" sz="1600" b="0" i="0" u="none" strike="noStrike" kern="1200" baseline="0">
                        <a:solidFill>
                          <a:sysClr val="windowText" lastClr="000000"/>
                        </a:solidFill>
                        <a:latin typeface="+mn-lt"/>
                        <a:ea typeface="+mn-ea"/>
                        <a:cs typeface="+mn-cs"/>
                      </a:rPr>
                      <a:t>7</a:t>
                    </a:r>
                    <a:endParaRPr lang="en-US" altLang="ja-JP" sz="1600"/>
                  </a:p>
                  <a:p>
                    <a:r>
                      <a:rPr lang="en-US" altLang="ja-JP" sz="1600"/>
                      <a:t>(</a:t>
                    </a:r>
                    <a:r>
                      <a:rPr lang="en-US" altLang="ja-JP" sz="1600" b="0" i="0" u="none" strike="noStrike" kern="1200" baseline="0">
                        <a:solidFill>
                          <a:sysClr val="windowText" lastClr="000000"/>
                        </a:solidFill>
                        <a:latin typeface="+mn-lt"/>
                        <a:ea typeface="+mn-ea"/>
                        <a:cs typeface="+mn-cs"/>
                      </a:rPr>
                      <a:t>3</a:t>
                    </a:r>
                    <a:r>
                      <a:rPr lang="en-US" altLang="ja-JP" sz="1600"/>
                      <a:t>.</a:t>
                    </a:r>
                    <a:r>
                      <a:rPr lang="en-US" altLang="ja-JP" sz="1600" b="0" i="0" u="none" strike="noStrike" kern="1200" baseline="0">
                        <a:solidFill>
                          <a:sysClr val="windowText" lastClr="000000"/>
                        </a:solidFill>
                        <a:latin typeface="+mn-lt"/>
                        <a:ea typeface="+mn-ea"/>
                        <a:cs typeface="+mn-cs"/>
                      </a:rPr>
                      <a:t>2</a:t>
                    </a:r>
                    <a:r>
                      <a:rPr lang="en-US" altLang="ja-JP" sz="1600"/>
                      <a:t>%)</a:t>
                    </a:r>
                    <a:endParaRPr lang="en-US" altLang="en-US"/>
                  </a:p>
                </c:rich>
              </c:tx>
              <c:showLegendKey val="0"/>
              <c:showVal val="1"/>
              <c:showCatName val="0"/>
              <c:showSerName val="0"/>
              <c:showPercent val="0"/>
              <c:showBubbleSize val="0"/>
            </c:dLbl>
            <c:dLbl>
              <c:idx val="4"/>
              <c:layout>
                <c:manualLayout>
                  <c:x val="1.5954027163408529E-2"/>
                  <c:y val="-8.1567157046545657E-2"/>
                </c:manualLayout>
              </c:layout>
              <c:tx>
                <c:rich>
                  <a:bodyPr/>
                  <a:lstStyle/>
                  <a:p>
                    <a:r>
                      <a:rPr lang="en-US" altLang="ja-JP" sz="1600" b="0" i="0" u="none" strike="noStrike" kern="1200" baseline="0">
                        <a:solidFill>
                          <a:sysClr val="windowText" lastClr="000000"/>
                        </a:solidFill>
                        <a:latin typeface="+mn-lt"/>
                        <a:ea typeface="+mn-ea"/>
                        <a:cs typeface="+mn-cs"/>
                      </a:rPr>
                      <a:t>37</a:t>
                    </a:r>
                    <a:endParaRPr lang="en-US" altLang="en-US" sz="1600"/>
                  </a:p>
                  <a:p>
                    <a:r>
                      <a:rPr lang="en-US" altLang="ja-JP" sz="1600"/>
                      <a:t>(</a:t>
                    </a:r>
                    <a:r>
                      <a:rPr lang="en-US" altLang="ja-JP" sz="1600" b="0" i="0" u="none" strike="noStrike" kern="1200" baseline="0">
                        <a:solidFill>
                          <a:sysClr val="windowText" lastClr="000000"/>
                        </a:solidFill>
                        <a:latin typeface="+mn-lt"/>
                        <a:ea typeface="+mn-ea"/>
                        <a:cs typeface="+mn-cs"/>
                      </a:rPr>
                      <a:t>2</a:t>
                    </a:r>
                    <a:r>
                      <a:rPr lang="en-US" altLang="ja-JP" sz="1600"/>
                      <a:t>.</a:t>
                    </a:r>
                    <a:r>
                      <a:rPr lang="en-US" altLang="ja-JP" sz="1600" b="0" i="0" u="none" strike="noStrike" kern="1200" baseline="0">
                        <a:solidFill>
                          <a:sysClr val="windowText" lastClr="000000"/>
                        </a:solidFill>
                        <a:latin typeface="+mn-lt"/>
                        <a:ea typeface="+mn-ea"/>
                        <a:cs typeface="+mn-cs"/>
                      </a:rPr>
                      <a:t>5</a:t>
                    </a:r>
                    <a:r>
                      <a:rPr lang="en-US" altLang="ja-JP" sz="1600"/>
                      <a:t>%)</a:t>
                    </a:r>
                    <a:endParaRPr lang="en-US" altLang="en-US"/>
                  </a:p>
                </c:rich>
              </c:tx>
              <c:showLegendKey val="0"/>
              <c:showVal val="1"/>
              <c:showCatName val="0"/>
              <c:showSerName val="0"/>
              <c:showPercent val="0"/>
              <c:showBubbleSize val="0"/>
            </c:dLbl>
            <c:txPr>
              <a:bodyPr/>
              <a:lstStyle/>
              <a:p>
                <a:pPr>
                  <a:defRPr sz="1600"/>
                </a:pPr>
                <a:endParaRPr lang="ja-JP"/>
              </a:p>
            </c:txPr>
            <c:showLegendKey val="0"/>
            <c:showVal val="1"/>
            <c:showCatName val="0"/>
            <c:showSerName val="0"/>
            <c:showPercent val="0"/>
            <c:showBubbleSize val="0"/>
            <c:showLeaderLines val="0"/>
          </c:dLbls>
          <c:cat>
            <c:strRef>
              <c:f>Sheet1!$A$2:$A$6</c:f>
              <c:strCache>
                <c:ptCount val="5"/>
                <c:pt idx="0">
                  <c:v>平成7年度</c:v>
                </c:pt>
                <c:pt idx="1">
                  <c:v>平成12年度</c:v>
                </c:pt>
                <c:pt idx="2">
                  <c:v>平成17年度</c:v>
                </c:pt>
                <c:pt idx="3">
                  <c:v>平成22年度</c:v>
                </c:pt>
                <c:pt idx="4">
                  <c:v>平成26年度</c:v>
                </c:pt>
              </c:strCache>
            </c:strRef>
          </c:cat>
          <c:val>
            <c:numRef>
              <c:f>Sheet1!$D$2:$D$6</c:f>
              <c:numCache>
                <c:formatCode>General</c:formatCode>
                <c:ptCount val="5"/>
                <c:pt idx="0">
                  <c:v>333</c:v>
                </c:pt>
                <c:pt idx="1">
                  <c:v>147</c:v>
                </c:pt>
                <c:pt idx="2">
                  <c:v>67</c:v>
                </c:pt>
                <c:pt idx="3">
                  <c:v>47</c:v>
                </c:pt>
                <c:pt idx="4">
                  <c:v>37</c:v>
                </c:pt>
              </c:numCache>
            </c:numRef>
          </c:val>
        </c:ser>
        <c:dLbls>
          <c:showLegendKey val="0"/>
          <c:showVal val="0"/>
          <c:showCatName val="0"/>
          <c:showSerName val="0"/>
          <c:showPercent val="0"/>
          <c:showBubbleSize val="0"/>
        </c:dLbls>
        <c:gapWidth val="44"/>
        <c:overlap val="100"/>
        <c:axId val="36591104"/>
        <c:axId val="102615872"/>
      </c:barChart>
      <c:catAx>
        <c:axId val="36591104"/>
        <c:scaling>
          <c:orientation val="minMax"/>
        </c:scaling>
        <c:delete val="1"/>
        <c:axPos val="b"/>
        <c:majorTickMark val="out"/>
        <c:minorTickMark val="none"/>
        <c:tickLblPos val="nextTo"/>
        <c:crossAx val="102615872"/>
        <c:crosses val="autoZero"/>
        <c:auto val="1"/>
        <c:lblAlgn val="ctr"/>
        <c:lblOffset val="100"/>
        <c:noMultiLvlLbl val="0"/>
      </c:catAx>
      <c:valAx>
        <c:axId val="102615872"/>
        <c:scaling>
          <c:orientation val="minMax"/>
          <c:max val="2000"/>
        </c:scaling>
        <c:delete val="0"/>
        <c:axPos val="l"/>
        <c:majorGridlines/>
        <c:numFmt formatCode="General" sourceLinked="1"/>
        <c:majorTickMark val="out"/>
        <c:minorTickMark val="none"/>
        <c:tickLblPos val="nextTo"/>
        <c:spPr>
          <a:ln>
            <a:solidFill>
              <a:schemeClr val="tx1"/>
            </a:solidFill>
          </a:ln>
        </c:spPr>
        <c:txPr>
          <a:bodyPr/>
          <a:lstStyle/>
          <a:p>
            <a:pPr>
              <a:defRPr sz="1100"/>
            </a:pPr>
            <a:endParaRPr lang="ja-JP"/>
          </a:p>
        </c:txPr>
        <c:crossAx val="36591104"/>
        <c:crosses val="autoZero"/>
        <c:crossBetween val="between"/>
        <c:majorUnit val="500"/>
      </c:valAx>
      <c:spPr>
        <a:ln>
          <a:solidFill>
            <a:schemeClr val="tx1"/>
          </a:solidFill>
        </a:ln>
      </c:spPr>
    </c:plotArea>
    <c:plotVisOnly val="1"/>
    <c:dispBlanksAs val="gap"/>
    <c:showDLblsOverMax val="0"/>
  </c:chart>
  <c:spPr>
    <a:ln>
      <a:noFill/>
    </a:ln>
  </c:spPr>
  <c:txPr>
    <a:bodyPr/>
    <a:lstStyle/>
    <a:p>
      <a:pPr>
        <a:defRPr sz="1800"/>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44296570696125"/>
          <c:y val="0.26925460986562655"/>
          <c:w val="0.55398363697565933"/>
          <c:h val="0.71378679980717941"/>
        </c:manualLayout>
      </c:layout>
      <c:pieChart>
        <c:varyColors val="1"/>
        <c:ser>
          <c:idx val="0"/>
          <c:order val="0"/>
          <c:tx>
            <c:strRef>
              <c:f>Sheet1!$B$1</c:f>
              <c:strCache>
                <c:ptCount val="1"/>
                <c:pt idx="0">
                  <c:v>業種別排出量</c:v>
                </c:pt>
              </c:strCache>
            </c:strRef>
          </c:tx>
          <c:spPr>
            <a:solidFill>
              <a:schemeClr val="bg1">
                <a:lumMod val="85000"/>
              </a:schemeClr>
            </a:solidFill>
            <a:ln>
              <a:solidFill>
                <a:schemeClr val="tx1"/>
              </a:solidFill>
            </a:ln>
          </c:spPr>
          <c:dPt>
            <c:idx val="0"/>
            <c:bubble3D val="0"/>
          </c:dPt>
          <c:dPt>
            <c:idx val="1"/>
            <c:bubble3D val="0"/>
          </c:dPt>
          <c:dPt>
            <c:idx val="2"/>
            <c:bubble3D val="0"/>
          </c:dPt>
          <c:dPt>
            <c:idx val="3"/>
            <c:bubble3D val="0"/>
          </c:dPt>
          <c:dPt>
            <c:idx val="4"/>
            <c:bubble3D val="0"/>
            <c:spPr>
              <a:pattFill prst="divot">
                <a:fgClr>
                  <a:schemeClr val="tx2">
                    <a:lumMod val="40000"/>
                    <a:lumOff val="60000"/>
                  </a:schemeClr>
                </a:fgClr>
                <a:bgClr>
                  <a:schemeClr val="bg1"/>
                </a:bgClr>
              </a:pattFill>
              <a:ln>
                <a:solidFill>
                  <a:schemeClr val="tx1"/>
                </a:solidFill>
              </a:ln>
            </c:spPr>
          </c:dPt>
          <c:dPt>
            <c:idx val="5"/>
            <c:bubble3D val="0"/>
            <c:spPr>
              <a:pattFill prst="wdUpDiag">
                <a:fgClr>
                  <a:schemeClr val="tx2">
                    <a:lumMod val="40000"/>
                    <a:lumOff val="60000"/>
                  </a:schemeClr>
                </a:fgClr>
                <a:bgClr>
                  <a:schemeClr val="bg1"/>
                </a:bgClr>
              </a:pattFill>
              <a:ln>
                <a:solidFill>
                  <a:schemeClr val="tx1"/>
                </a:solidFill>
              </a:ln>
            </c:spPr>
          </c:dPt>
          <c:dPt>
            <c:idx val="6"/>
            <c:bubble3D val="0"/>
            <c:spPr>
              <a:pattFill prst="lgCheck">
                <a:fgClr>
                  <a:schemeClr val="tx2">
                    <a:lumMod val="40000"/>
                    <a:lumOff val="60000"/>
                  </a:schemeClr>
                </a:fgClr>
                <a:bgClr>
                  <a:schemeClr val="bg1"/>
                </a:bgClr>
              </a:pattFill>
              <a:ln>
                <a:solidFill>
                  <a:schemeClr val="tx1"/>
                </a:solidFill>
              </a:ln>
            </c:spPr>
          </c:dPt>
          <c:dPt>
            <c:idx val="7"/>
            <c:bubble3D val="0"/>
            <c:spPr>
              <a:pattFill prst="ltHorz">
                <a:fgClr>
                  <a:schemeClr val="tx2">
                    <a:lumMod val="40000"/>
                    <a:lumOff val="60000"/>
                  </a:schemeClr>
                </a:fgClr>
                <a:bgClr>
                  <a:schemeClr val="bg1"/>
                </a:bgClr>
              </a:pattFill>
              <a:ln>
                <a:solidFill>
                  <a:schemeClr val="tx1"/>
                </a:solidFill>
              </a:ln>
            </c:spPr>
          </c:dPt>
          <c:dPt>
            <c:idx val="8"/>
            <c:bubble3D val="0"/>
            <c:spPr>
              <a:solidFill>
                <a:schemeClr val="bg1"/>
              </a:solidFill>
              <a:ln>
                <a:solidFill>
                  <a:schemeClr val="tx1"/>
                </a:solidFill>
              </a:ln>
            </c:spPr>
          </c:dPt>
          <c:dLbls>
            <c:dLbl>
              <c:idx val="0"/>
              <c:layout>
                <c:manualLayout>
                  <c:x val="-0.17340983671797661"/>
                  <c:y val="-0.20716800888790371"/>
                </c:manualLayout>
              </c:layout>
              <c:tx>
                <c:rich>
                  <a:bodyPr/>
                  <a:lstStyle/>
                  <a:p>
                    <a:r>
                      <a:rPr lang="ja-JP" altLang="en-US" dirty="0" smtClean="0"/>
                      <a:t>汚泥 </a:t>
                    </a:r>
                    <a:r>
                      <a:rPr lang="en-US" altLang="ja-JP" dirty="0"/>
                      <a:t>67%</a:t>
                    </a:r>
                    <a:endParaRPr lang="ja-JP" altLang="en-US" dirty="0"/>
                  </a:p>
                </c:rich>
              </c:tx>
              <c:showLegendKey val="0"/>
              <c:showVal val="0"/>
              <c:showCatName val="1"/>
              <c:showSerName val="0"/>
              <c:showPercent val="1"/>
              <c:showBubbleSize val="0"/>
              <c:separator> </c:separator>
            </c:dLbl>
            <c:dLbl>
              <c:idx val="1"/>
              <c:delete val="1"/>
            </c:dLbl>
            <c:dLbl>
              <c:idx val="2"/>
              <c:delete val="1"/>
            </c:dLbl>
            <c:dLbl>
              <c:idx val="3"/>
              <c:delete val="1"/>
            </c:dLbl>
            <c:dLbl>
              <c:idx val="4"/>
              <c:layout>
                <c:manualLayout>
                  <c:x val="-1.3757799713796311E-2"/>
                  <c:y val="0.18729093863794477"/>
                </c:manualLayout>
              </c:layout>
              <c:showLegendKey val="0"/>
              <c:showVal val="0"/>
              <c:showCatName val="1"/>
              <c:showSerName val="0"/>
              <c:showPercent val="1"/>
              <c:showBubbleSize val="0"/>
              <c:separator> </c:separator>
            </c:dLbl>
            <c:dLbl>
              <c:idx val="5"/>
              <c:layout>
                <c:manualLayout>
                  <c:x val="-0.16182571754050545"/>
                  <c:y val="0.23584191389042081"/>
                </c:manualLayout>
              </c:layout>
              <c:tx>
                <c:rich>
                  <a:bodyPr/>
                  <a:lstStyle/>
                  <a:p>
                    <a:r>
                      <a:rPr lang="ja-JP" altLang="en-US" smtClean="0"/>
                      <a:t>金属</a:t>
                    </a:r>
                    <a:endParaRPr lang="en-US" altLang="ja-JP" smtClean="0"/>
                  </a:p>
                  <a:p>
                    <a:r>
                      <a:rPr lang="ja-JP" altLang="en-US" smtClean="0"/>
                      <a:t>くず </a:t>
                    </a:r>
                    <a:r>
                      <a:rPr lang="en-US" altLang="ja-JP" dirty="0"/>
                      <a:t>3%</a:t>
                    </a:r>
                  </a:p>
                </c:rich>
              </c:tx>
              <c:showLegendKey val="0"/>
              <c:showVal val="0"/>
              <c:showCatName val="1"/>
              <c:showSerName val="0"/>
              <c:showPercent val="1"/>
              <c:showBubbleSize val="0"/>
              <c:separator> </c:separator>
            </c:dLbl>
            <c:dLbl>
              <c:idx val="6"/>
              <c:layout>
                <c:manualLayout>
                  <c:x val="-0.23927959082490005"/>
                  <c:y val="7.269920668515642E-2"/>
                </c:manualLayout>
              </c:layout>
              <c:tx>
                <c:rich>
                  <a:bodyPr/>
                  <a:lstStyle/>
                  <a:p>
                    <a:r>
                      <a:rPr lang="ja-JP" altLang="en-US" dirty="0" smtClean="0"/>
                      <a:t>混合</a:t>
                    </a:r>
                    <a:endParaRPr lang="en-US" altLang="ja-JP" dirty="0" smtClean="0"/>
                  </a:p>
                  <a:p>
                    <a:r>
                      <a:rPr lang="ja-JP" altLang="en-US" dirty="0" smtClean="0"/>
                      <a:t>廃棄物 </a:t>
                    </a:r>
                    <a:r>
                      <a:rPr lang="en-US" altLang="ja-JP" dirty="0"/>
                      <a:t>2%</a:t>
                    </a:r>
                  </a:p>
                </c:rich>
              </c:tx>
              <c:showLegendKey val="0"/>
              <c:showVal val="0"/>
              <c:showCatName val="1"/>
              <c:showSerName val="0"/>
              <c:showPercent val="1"/>
              <c:showBubbleSize val="0"/>
              <c:separator> </c:separator>
            </c:dLbl>
            <c:dLbl>
              <c:idx val="7"/>
              <c:layout>
                <c:manualLayout>
                  <c:x val="-6.2134472620786745E-2"/>
                  <c:y val="-6.266880140155405E-2"/>
                </c:manualLayout>
              </c:layout>
              <c:showLegendKey val="0"/>
              <c:showVal val="0"/>
              <c:showCatName val="1"/>
              <c:showSerName val="0"/>
              <c:showPercent val="1"/>
              <c:showBubbleSize val="0"/>
              <c:separator> </c:separator>
            </c:dLbl>
            <c:dLbl>
              <c:idx val="8"/>
              <c:layout>
                <c:manualLayout>
                  <c:x val="3.6354376876864332E-2"/>
                  <c:y val="-8.6866973879764928E-2"/>
                </c:manualLayout>
              </c:layout>
              <c:showLegendKey val="0"/>
              <c:showVal val="0"/>
              <c:showCatName val="1"/>
              <c:showSerName val="0"/>
              <c:showPercent val="1"/>
              <c:showBubbleSize val="0"/>
              <c:separator> </c:separator>
            </c:dLbl>
            <c:spPr>
              <a:noFill/>
            </c:spPr>
            <c:txPr>
              <a:bodyPr/>
              <a:lstStyle/>
              <a:p>
                <a:pPr>
                  <a:defRPr sz="1800"/>
                </a:pPr>
                <a:endParaRPr lang="ja-JP"/>
              </a:p>
            </c:txPr>
            <c:showLegendKey val="0"/>
            <c:showVal val="0"/>
            <c:showCatName val="1"/>
            <c:showSerName val="0"/>
            <c:showPercent val="1"/>
            <c:showBubbleSize val="0"/>
            <c:separator> </c:separator>
            <c:showLeaderLines val="1"/>
          </c:dLbls>
          <c:cat>
            <c:strRef>
              <c:f>Sheet1!$A$2:$A$10</c:f>
              <c:strCache>
                <c:ptCount val="9"/>
                <c:pt idx="0">
                  <c:v>下水汚泥</c:v>
                </c:pt>
                <c:pt idx="4">
                  <c:v>がれき類</c:v>
                </c:pt>
                <c:pt idx="5">
                  <c:v>金属くず</c:v>
                </c:pt>
                <c:pt idx="6">
                  <c:v>混合廃棄物</c:v>
                </c:pt>
                <c:pt idx="7">
                  <c:v>廃プラスチック類</c:v>
                </c:pt>
                <c:pt idx="8">
                  <c:v>その他</c:v>
                </c:pt>
              </c:strCache>
            </c:strRef>
          </c:cat>
          <c:val>
            <c:numRef>
              <c:f>Sheet1!$B$2:$B$10</c:f>
              <c:numCache>
                <c:formatCode>0.0%</c:formatCode>
                <c:ptCount val="9"/>
                <c:pt idx="0" formatCode="0%">
                  <c:v>0.67482331397024364</c:v>
                </c:pt>
                <c:pt idx="4" formatCode="0%">
                  <c:v>0.18072884731253921</c:v>
                </c:pt>
                <c:pt idx="5">
                  <c:v>3.0043786311899127E-2</c:v>
                </c:pt>
                <c:pt idx="6">
                  <c:v>1.921301166120342E-2</c:v>
                </c:pt>
                <c:pt idx="7">
                  <c:v>1.5272738456250812E-2</c:v>
                </c:pt>
                <c:pt idx="8" formatCode="0%">
                  <c:v>7.9918302287863771E-2</c:v>
                </c:pt>
              </c:numCache>
            </c:numRef>
          </c:val>
        </c:ser>
        <c:ser>
          <c:idx val="1"/>
          <c:order val="1"/>
          <c:tx>
            <c:strRef>
              <c:f>Sheet1!$C$1</c:f>
              <c:strCache>
                <c:ptCount val="1"/>
                <c:pt idx="0">
                  <c:v>列1</c:v>
                </c:pt>
              </c:strCache>
            </c:strRef>
          </c:tx>
          <c:cat>
            <c:strRef>
              <c:f>Sheet1!$A$2:$A$10</c:f>
              <c:strCache>
                <c:ptCount val="9"/>
                <c:pt idx="0">
                  <c:v>下水汚泥</c:v>
                </c:pt>
                <c:pt idx="4">
                  <c:v>がれき類</c:v>
                </c:pt>
                <c:pt idx="5">
                  <c:v>金属くず</c:v>
                </c:pt>
                <c:pt idx="6">
                  <c:v>混合廃棄物</c:v>
                </c:pt>
                <c:pt idx="7">
                  <c:v>廃プラスチック類</c:v>
                </c:pt>
                <c:pt idx="8">
                  <c:v>その他</c:v>
                </c:pt>
              </c:strCache>
            </c:strRef>
          </c:cat>
          <c:val>
            <c:numRef>
              <c:f>Sheet1!$C$2:$C$10</c:f>
              <c:numCache>
                <c:formatCode>#,##0</c:formatCode>
                <c:ptCount val="9"/>
                <c:pt idx="0">
                  <c:v>10005610</c:v>
                </c:pt>
                <c:pt idx="4">
                  <c:v>2679667.8842049502</c:v>
                </c:pt>
                <c:pt idx="5">
                  <c:v>445459.42995303252</c:v>
                </c:pt>
                <c:pt idx="6">
                  <c:v>284871.45839174476</c:v>
                </c:pt>
                <c:pt idx="7">
                  <c:v>226449</c:v>
                </c:pt>
                <c:pt idx="8">
                  <c:v>1184949.2274502721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467410223340724"/>
          <c:y val="8.952172955441598E-2"/>
          <c:w val="0.5327030893507807"/>
          <c:h val="0.64485110816147129"/>
        </c:manualLayout>
      </c:layout>
      <c:pieChart>
        <c:varyColors val="1"/>
        <c:ser>
          <c:idx val="0"/>
          <c:order val="0"/>
          <c:tx>
            <c:strRef>
              <c:f>Sheet1!$B$1</c:f>
              <c:strCache>
                <c:ptCount val="1"/>
                <c:pt idx="0">
                  <c:v>業種別排出量</c:v>
                </c:pt>
              </c:strCache>
            </c:strRef>
          </c:tx>
          <c:dPt>
            <c:idx val="0"/>
            <c:bubble3D val="0"/>
            <c:spPr>
              <a:solidFill>
                <a:schemeClr val="bg1">
                  <a:lumMod val="85000"/>
                </a:schemeClr>
              </a:solidFill>
              <a:ln>
                <a:solidFill>
                  <a:schemeClr val="tx1"/>
                </a:solidFill>
              </a:ln>
            </c:spPr>
          </c:dPt>
          <c:dPt>
            <c:idx val="1"/>
            <c:bubble3D val="0"/>
            <c:spPr>
              <a:pattFill prst="lgCheck">
                <a:fgClr>
                  <a:schemeClr val="tx2">
                    <a:lumMod val="60000"/>
                    <a:lumOff val="40000"/>
                  </a:schemeClr>
                </a:fgClr>
                <a:bgClr>
                  <a:schemeClr val="bg1"/>
                </a:bgClr>
              </a:pattFill>
              <a:ln>
                <a:solidFill>
                  <a:schemeClr val="tx1"/>
                </a:solidFill>
              </a:ln>
            </c:spPr>
          </c:dPt>
          <c:dPt>
            <c:idx val="2"/>
            <c:bubble3D val="0"/>
            <c:spPr>
              <a:pattFill prst="divot">
                <a:fgClr>
                  <a:schemeClr val="tx2">
                    <a:lumMod val="40000"/>
                    <a:lumOff val="60000"/>
                  </a:schemeClr>
                </a:fgClr>
                <a:bgClr>
                  <a:schemeClr val="bg1"/>
                </a:bgClr>
              </a:pattFill>
              <a:ln>
                <a:solidFill>
                  <a:schemeClr val="tx1"/>
                </a:solidFill>
              </a:ln>
            </c:spPr>
          </c:dPt>
          <c:dPt>
            <c:idx val="3"/>
            <c:bubble3D val="0"/>
            <c:spPr>
              <a:pattFill prst="ltHorz">
                <a:fgClr>
                  <a:schemeClr val="accent1"/>
                </a:fgClr>
                <a:bgClr>
                  <a:schemeClr val="bg1"/>
                </a:bgClr>
              </a:pattFill>
              <a:ln>
                <a:solidFill>
                  <a:schemeClr val="tx1"/>
                </a:solidFill>
              </a:ln>
            </c:spPr>
          </c:dPt>
          <c:dPt>
            <c:idx val="4"/>
            <c:bubble3D val="0"/>
            <c:spPr>
              <a:solidFill>
                <a:schemeClr val="bg1"/>
              </a:solidFill>
              <a:ln>
                <a:solidFill>
                  <a:schemeClr val="tx1"/>
                </a:solidFill>
              </a:ln>
            </c:spPr>
          </c:dPt>
          <c:dLbls>
            <c:dLbl>
              <c:idx val="0"/>
              <c:layout>
                <c:manualLayout>
                  <c:x val="-0.12689672967093835"/>
                  <c:y val="0.21013966284447927"/>
                </c:manualLayout>
              </c:layout>
              <c:showLegendKey val="0"/>
              <c:showVal val="0"/>
              <c:showCatName val="1"/>
              <c:showSerName val="0"/>
              <c:showPercent val="1"/>
              <c:showBubbleSize val="0"/>
              <c:separator> </c:separator>
            </c:dLbl>
            <c:dLbl>
              <c:idx val="1"/>
              <c:layout>
                <c:manualLayout>
                  <c:x val="1.115133745203834E-2"/>
                  <c:y val="1.4423105035113057E-2"/>
                </c:manualLayout>
              </c:layout>
              <c:tx>
                <c:rich>
                  <a:bodyPr/>
                  <a:lstStyle/>
                  <a:p>
                    <a:r>
                      <a:rPr lang="ja-JP" altLang="en-US" smtClean="0"/>
                      <a:t>混合</a:t>
                    </a:r>
                    <a:endParaRPr lang="en-US" altLang="ja-JP" smtClean="0"/>
                  </a:p>
                  <a:p>
                    <a:r>
                      <a:rPr lang="ja-JP" altLang="en-US" smtClean="0"/>
                      <a:t>廃棄物 </a:t>
                    </a:r>
                    <a:r>
                      <a:rPr lang="en-US" altLang="ja-JP" dirty="0"/>
                      <a:t>21%</a:t>
                    </a:r>
                    <a:endParaRPr lang="ja-JP" altLang="en-US" dirty="0"/>
                  </a:p>
                </c:rich>
              </c:tx>
              <c:showLegendKey val="0"/>
              <c:showVal val="0"/>
              <c:showCatName val="1"/>
              <c:showSerName val="0"/>
              <c:showPercent val="1"/>
              <c:showBubbleSize val="0"/>
              <c:separator> </c:separator>
            </c:dLbl>
            <c:dLbl>
              <c:idx val="2"/>
              <c:layout>
                <c:manualLayout>
                  <c:x val="9.0372205020698176E-2"/>
                  <c:y val="1.5034148252533344E-2"/>
                </c:manualLayout>
              </c:layout>
              <c:showLegendKey val="0"/>
              <c:showVal val="0"/>
              <c:showCatName val="1"/>
              <c:showSerName val="0"/>
              <c:showPercent val="1"/>
              <c:showBubbleSize val="0"/>
              <c:separator> </c:separator>
            </c:dLbl>
            <c:dLbl>
              <c:idx val="3"/>
              <c:layout>
                <c:manualLayout>
                  <c:x val="-1.0531036004051079E-2"/>
                  <c:y val="-7.1010628448691451E-3"/>
                </c:manualLayout>
              </c:layout>
              <c:showLegendKey val="0"/>
              <c:showVal val="0"/>
              <c:showCatName val="1"/>
              <c:showSerName val="0"/>
              <c:showPercent val="1"/>
              <c:showBubbleSize val="0"/>
              <c:separator> </c:separator>
            </c:dLbl>
            <c:dLbl>
              <c:idx val="4"/>
              <c:layout>
                <c:manualLayout>
                  <c:x val="0.17476882600806029"/>
                  <c:y val="0.20301131258320226"/>
                </c:manualLayout>
              </c:layout>
              <c:showLegendKey val="0"/>
              <c:showVal val="0"/>
              <c:showCatName val="1"/>
              <c:showSerName val="0"/>
              <c:showPercent val="1"/>
              <c:showBubbleSize val="0"/>
              <c:separator> </c:separator>
            </c:dLbl>
            <c:spPr>
              <a:noFill/>
            </c:spPr>
            <c:txPr>
              <a:bodyPr/>
              <a:lstStyle/>
              <a:p>
                <a:pPr>
                  <a:defRPr sz="1800"/>
                </a:pPr>
                <a:endParaRPr lang="ja-JP"/>
              </a:p>
            </c:txPr>
            <c:showLegendKey val="0"/>
            <c:showVal val="0"/>
            <c:showCatName val="1"/>
            <c:showSerName val="0"/>
            <c:showPercent val="1"/>
            <c:showBubbleSize val="0"/>
            <c:separator> </c:separator>
            <c:showLeaderLines val="1"/>
          </c:dLbls>
          <c:cat>
            <c:strRef>
              <c:f>Sheet1!$A$2:$A$6</c:f>
              <c:strCache>
                <c:ptCount val="5"/>
                <c:pt idx="0">
                  <c:v>汚泥</c:v>
                </c:pt>
                <c:pt idx="1">
                  <c:v>混合廃棄物</c:v>
                </c:pt>
                <c:pt idx="2">
                  <c:v>がれき類</c:v>
                </c:pt>
                <c:pt idx="3">
                  <c:v>廃プラスチック類</c:v>
                </c:pt>
                <c:pt idx="4">
                  <c:v>その他</c:v>
                </c:pt>
              </c:strCache>
            </c:strRef>
          </c:cat>
          <c:val>
            <c:numRef>
              <c:f>Sheet1!$B$2:$B$6</c:f>
              <c:numCache>
                <c:formatCode>0%</c:formatCode>
                <c:ptCount val="5"/>
                <c:pt idx="0">
                  <c:v>0.24691659320279702</c:v>
                </c:pt>
                <c:pt idx="1">
                  <c:v>0.21056872740615071</c:v>
                </c:pt>
                <c:pt idx="2">
                  <c:v>0.16156045415339756</c:v>
                </c:pt>
                <c:pt idx="3">
                  <c:v>0.12827366728073958</c:v>
                </c:pt>
                <c:pt idx="4">
                  <c:v>0.25268055795691513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B4E5F533-D242-4576-A64D-CE3C7C46F676}" type="datetimeFigureOut">
              <a:rPr kumimoji="1" lang="ja-JP" altLang="en-US" smtClean="0"/>
              <a:t>2015/8/19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1231862-C330-4D43-A60B-CE83BF9E1E24}" type="slidenum">
              <a:rPr kumimoji="1" lang="ja-JP" altLang="en-US" smtClean="0"/>
              <a:t>‹#›</a:t>
            </a:fld>
            <a:endParaRPr kumimoji="1" lang="ja-JP" altLang="en-US"/>
          </a:p>
        </p:txBody>
      </p:sp>
    </p:spTree>
    <p:extLst>
      <p:ext uri="{BB962C8B-B14F-4D97-AF65-F5344CB8AC3E}">
        <p14:creationId xmlns:p14="http://schemas.microsoft.com/office/powerpoint/2010/main" val="21059403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51231862-C330-4D43-A60B-CE83BF9E1E24}" type="slidenum">
              <a:rPr kumimoji="1" lang="ja-JP" altLang="en-US" smtClean="0"/>
              <a:t>7</a:t>
            </a:fld>
            <a:endParaRPr kumimoji="1" lang="ja-JP" altLang="en-US"/>
          </a:p>
        </p:txBody>
      </p:sp>
    </p:spTree>
    <p:extLst>
      <p:ext uri="{BB962C8B-B14F-4D97-AF65-F5344CB8AC3E}">
        <p14:creationId xmlns:p14="http://schemas.microsoft.com/office/powerpoint/2010/main" val="783442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896752">
              <a:defRPr/>
            </a:pPr>
            <a:r>
              <a:rPr lang="ja-JP" altLang="en-US" dirty="0" smtClean="0"/>
              <a:t>○廃棄物処理法は、多量の産業廃棄物を生ずる事業者は、廃棄物の減量や処理に関する計画書とその計画の実施状況の報告書を提出することが義務付け</a:t>
            </a:r>
            <a:endParaRPr lang="en-US" altLang="ja-JP" dirty="0" smtClean="0"/>
          </a:p>
          <a:p>
            <a:pPr defTabSz="896752">
              <a:defRPr/>
            </a:pPr>
            <a:endParaRPr lang="en-US" altLang="ja-JP" dirty="0" smtClean="0"/>
          </a:p>
          <a:p>
            <a:pPr marL="0" marR="0" indent="0" algn="l" defTabSz="896752" rtl="0" eaLnBrk="1" fontAlgn="auto" latinLnBrk="0" hangingPunct="1">
              <a:lnSpc>
                <a:spcPct val="100000"/>
              </a:lnSpc>
              <a:spcBef>
                <a:spcPts val="0"/>
              </a:spcBef>
              <a:spcAft>
                <a:spcPts val="0"/>
              </a:spcAft>
              <a:buClrTx/>
              <a:buSzTx/>
              <a:buFontTx/>
              <a:buNone/>
              <a:tabLst/>
              <a:defRPr/>
            </a:pPr>
            <a:r>
              <a:rPr lang="ja-JP" altLang="en-US" dirty="0" smtClean="0"/>
              <a:t>○この計画書や報告書は、府がインターネットにより公表</a:t>
            </a:r>
            <a:endParaRPr lang="en-US" altLang="ja-JP" dirty="0" smtClean="0"/>
          </a:p>
          <a:p>
            <a:pPr marL="0" marR="0" indent="0" algn="l" defTabSz="896752" rtl="0" eaLnBrk="1" fontAlgn="auto" latinLnBrk="0" hangingPunct="1">
              <a:lnSpc>
                <a:spcPct val="100000"/>
              </a:lnSpc>
              <a:spcBef>
                <a:spcPts val="0"/>
              </a:spcBef>
              <a:spcAft>
                <a:spcPts val="0"/>
              </a:spcAft>
              <a:buClrTx/>
              <a:buSzTx/>
              <a:buFontTx/>
              <a:buNone/>
              <a:tabLst/>
              <a:defRPr/>
            </a:pPr>
            <a:endParaRPr lang="en-US" altLang="ja-JP" dirty="0" smtClean="0"/>
          </a:p>
          <a:p>
            <a:pPr marL="0" marR="0" indent="0" algn="l" defTabSz="896752" rtl="0" eaLnBrk="1" fontAlgn="auto" latinLnBrk="0" hangingPunct="1">
              <a:lnSpc>
                <a:spcPct val="100000"/>
              </a:lnSpc>
              <a:spcBef>
                <a:spcPts val="0"/>
              </a:spcBef>
              <a:spcAft>
                <a:spcPts val="0"/>
              </a:spcAft>
              <a:buClrTx/>
              <a:buSzTx/>
              <a:buFontTx/>
              <a:buNone/>
              <a:tabLst/>
              <a:defRPr/>
            </a:pPr>
            <a:r>
              <a:rPr lang="ja-JP" altLang="en-US" dirty="0" smtClean="0"/>
              <a:t>○</a:t>
            </a:r>
            <a:r>
              <a:rPr lang="en-US" altLang="ja-JP" dirty="0" smtClean="0"/>
              <a:t>2014</a:t>
            </a:r>
            <a:r>
              <a:rPr lang="ja-JP" altLang="en-US" dirty="0" smtClean="0"/>
              <a:t>年度の公表件数は、産業廃棄物と特別管理産業廃棄物を合わせて、処理計画書が３４７件、計画の実施状況の報告書が３５１件</a:t>
            </a:r>
            <a:endParaRPr lang="en-US" altLang="ja-JP" dirty="0" smtClean="0"/>
          </a:p>
          <a:p>
            <a:pPr defTabSz="896752">
              <a:defRPr/>
            </a:pPr>
            <a:endParaRPr lang="en-US" altLang="ja-JP" dirty="0" smtClean="0"/>
          </a:p>
          <a:p>
            <a:pPr defTabSz="896752">
              <a:defRPr/>
            </a:pPr>
            <a:r>
              <a:rPr lang="ja-JP" altLang="en-US" dirty="0" smtClean="0"/>
              <a:t>○処理計画書には、「梱包材の簡素化」や、「製品製造の設計段階からの見直し」など、各事業者の排出抑制の取り組みが記載</a:t>
            </a:r>
            <a:endParaRPr lang="en-US" altLang="ja-JP" dirty="0" smtClean="0"/>
          </a:p>
          <a:p>
            <a:pPr defTabSz="896752">
              <a:defRPr/>
            </a:pPr>
            <a:r>
              <a:rPr lang="ja-JP" altLang="en-US" dirty="0" smtClean="0"/>
              <a:t>　</a:t>
            </a:r>
            <a:endParaRPr lang="en-US" altLang="ja-JP" dirty="0" smtClean="0"/>
          </a:p>
          <a:p>
            <a:pPr defTabSz="896752">
              <a:defRPr/>
            </a:pPr>
            <a:r>
              <a:rPr lang="ja-JP" altLang="en-US" dirty="0" smtClean="0"/>
              <a:t>○各事業者の発生抑制の取り組みを公表し、他の事業者の発生抑制の取り組みを促進</a:t>
            </a:r>
            <a:endParaRPr lang="en-US" altLang="ja-JP" dirty="0" smtClean="0"/>
          </a:p>
        </p:txBody>
      </p:sp>
      <p:sp>
        <p:nvSpPr>
          <p:cNvPr id="4" name="スライド番号プレースホルダー 3"/>
          <p:cNvSpPr>
            <a:spLocks noGrp="1"/>
          </p:cNvSpPr>
          <p:nvPr>
            <p:ph type="sldNum" sz="quarter" idx="10"/>
          </p:nvPr>
        </p:nvSpPr>
        <p:spPr/>
        <p:txBody>
          <a:bodyPr/>
          <a:lstStyle/>
          <a:p>
            <a:fld id="{E283D596-8BBE-40D2-82F1-D1374CC21899}" type="slidenum">
              <a:rPr kumimoji="1" lang="ja-JP" altLang="en-US" smtClean="0"/>
              <a:t>14</a:t>
            </a:fld>
            <a:endParaRPr kumimoji="1" lang="ja-JP" altLang="en-US"/>
          </a:p>
        </p:txBody>
      </p:sp>
    </p:spTree>
    <p:extLst>
      <p:ext uri="{BB962C8B-B14F-4D97-AF65-F5344CB8AC3E}">
        <p14:creationId xmlns:p14="http://schemas.microsoft.com/office/powerpoint/2010/main" val="423452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896752">
              <a:defRPr/>
            </a:pPr>
            <a:endParaRPr lang="ja-JP" altLang="ja-JP" dirty="0"/>
          </a:p>
        </p:txBody>
      </p:sp>
      <p:sp>
        <p:nvSpPr>
          <p:cNvPr id="4" name="スライド番号プレースホルダー 3"/>
          <p:cNvSpPr>
            <a:spLocks noGrp="1"/>
          </p:cNvSpPr>
          <p:nvPr>
            <p:ph type="sldNum" sz="quarter" idx="10"/>
          </p:nvPr>
        </p:nvSpPr>
        <p:spPr/>
        <p:txBody>
          <a:bodyPr/>
          <a:lstStyle/>
          <a:p>
            <a:fld id="{E283D596-8BBE-40D2-82F1-D1374CC21899}" type="slidenum">
              <a:rPr kumimoji="1" lang="ja-JP" altLang="en-US" smtClean="0"/>
              <a:t>17</a:t>
            </a:fld>
            <a:endParaRPr kumimoji="1" lang="ja-JP" altLang="en-US" dirty="0"/>
          </a:p>
        </p:txBody>
      </p:sp>
    </p:spTree>
    <p:extLst>
      <p:ext uri="{BB962C8B-B14F-4D97-AF65-F5344CB8AC3E}">
        <p14:creationId xmlns:p14="http://schemas.microsoft.com/office/powerpoint/2010/main" val="4234520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7" name="Date Placeholder 6"/>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8" name="Slide Number Placeholder 7"/>
          <p:cNvSpPr>
            <a:spLocks noGrp="1"/>
          </p:cNvSpPr>
          <p:nvPr>
            <p:ph type="sldNum" sz="quarter" idx="11"/>
          </p:nvPr>
        </p:nvSpPr>
        <p:spPr/>
        <p:txBody>
          <a:bodyPr/>
          <a:lstStyle/>
          <a:p>
            <a:fld id="{33408D5C-ED6C-43FE-8E44-70235B762146}" type="slidenum">
              <a:rPr kumimoji="1" lang="ja-JP" altLang="en-US" smtClean="0"/>
              <a:t>‹#›</a:t>
            </a:fld>
            <a:endParaRPr kumimoji="1" lang="ja-JP" altLang="en-US"/>
          </a:p>
        </p:txBody>
      </p:sp>
      <p:sp>
        <p:nvSpPr>
          <p:cNvPr id="9" name="Footer Placeholder 8"/>
          <p:cNvSpPr>
            <a:spLocks noGrp="1"/>
          </p:cNvSpPr>
          <p:nvPr>
            <p:ph type="ftr" sz="quarter" idx="12"/>
          </p:nvPr>
        </p:nvSpPr>
        <p:spPr/>
        <p:txBody>
          <a:bodyPr/>
          <a:lstStyle/>
          <a:p>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smtClean="0"/>
          </a:p>
        </p:txBody>
      </p:sp>
      <p:sp>
        <p:nvSpPr>
          <p:cNvPr id="4" name="Date Placeholder 3"/>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smtClean="0"/>
          </a:p>
        </p:txBody>
      </p:sp>
      <p:sp>
        <p:nvSpPr>
          <p:cNvPr id="5" name="Date Placeholder 4"/>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
        <p:nvSpPr>
          <p:cNvPr id="9" name="Content Placeholder 8"/>
          <p:cNvSpPr>
            <a:spLocks noGrp="1"/>
          </p:cNvSpPr>
          <p:nvPr>
            <p:ph sz="quarter" idx="13"/>
          </p:nvPr>
        </p:nvSpPr>
        <p:spPr>
          <a:xfrm>
            <a:off x="365760" y="1600200"/>
            <a:ext cx="4041648" cy="452628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7" name="Date Placeholder 6"/>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
        <p:nvSpPr>
          <p:cNvPr id="11" name="Content Placeholder 10"/>
          <p:cNvSpPr>
            <a:spLocks noGrp="1"/>
          </p:cNvSpPr>
          <p:nvPr>
            <p:ph sz="quarter" idx="13"/>
          </p:nvPr>
        </p:nvSpPr>
        <p:spPr>
          <a:xfrm>
            <a:off x="457200" y="2212848"/>
            <a:ext cx="4041648" cy="391363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42DCCD8-00B2-4C21-AAA5-C4FBB6146467}" type="datetimeFigureOut">
              <a:rPr kumimoji="1" lang="ja-JP" altLang="en-US" smtClean="0"/>
              <a:t>2015/8/19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408D5C-ED6C-43FE-8E44-70235B762146}"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442DCCD8-00B2-4C21-AAA5-C4FBB6146467}" type="datetimeFigureOut">
              <a:rPr kumimoji="1" lang="ja-JP" altLang="en-US" smtClean="0"/>
              <a:t>2015/8/19</a:t>
            </a:fld>
            <a:endParaRPr kumimoji="1" lang="ja-JP" alt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kumimoji="1" lang="ja-JP" alt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33408D5C-ED6C-43FE-8E44-70235B762146}" type="slidenum">
              <a:rPr kumimoji="1" lang="ja-JP" altLang="en-US" smtClean="0"/>
              <a:t>‹#›</a:t>
            </a:fld>
            <a:endParaRPr kumimoji="1" lang="ja-JP" alt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kumimoji="1"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kumimoji="1"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kumimoji="1"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kumimoji="1"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kumimoji="1"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kumimoji="1"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kumimoji="1"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kumimoji="1"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kumimoji="1"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609601"/>
            <a:ext cx="8784976" cy="4267200"/>
          </a:xfrm>
        </p:spPr>
        <p:txBody>
          <a:bodyPr/>
          <a:lstStyle/>
          <a:p>
            <a:pPr algn="l"/>
            <a:r>
              <a:rPr kumimoji="1" lang="ja-JP" altLang="en-US" sz="4400" dirty="0" smtClean="0"/>
              <a:t>環境総合計画の重点的な点検評価</a:t>
            </a:r>
            <a:r>
              <a:rPr kumimoji="1" lang="en-US" altLang="ja-JP" sz="4400" dirty="0" smtClean="0"/>
              <a:t/>
            </a:r>
            <a:br>
              <a:rPr kumimoji="1" lang="en-US" altLang="ja-JP" sz="4400" dirty="0" smtClean="0"/>
            </a:br>
            <a:r>
              <a:rPr lang="ja-JP" altLang="en-US" sz="4000" dirty="0" smtClean="0"/>
              <a:t>～資源循環型社会の構築に向けて～</a:t>
            </a:r>
            <a:r>
              <a:rPr lang="en-US" altLang="ja-JP" sz="4000" dirty="0" smtClean="0"/>
              <a:t/>
            </a:r>
            <a:br>
              <a:rPr lang="en-US" altLang="ja-JP" sz="4000" dirty="0" smtClean="0"/>
            </a:br>
            <a:r>
              <a:rPr lang="en-US" altLang="ja-JP" sz="4000" dirty="0"/>
              <a:t/>
            </a:r>
            <a:br>
              <a:rPr lang="en-US" altLang="ja-JP" sz="4000" dirty="0"/>
            </a:br>
            <a:r>
              <a:rPr lang="en-US" altLang="ja-JP" sz="3200" dirty="0" smtClean="0"/>
              <a:t>Ⅰ</a:t>
            </a:r>
            <a:r>
              <a:rPr lang="ja-JP" altLang="en-US" sz="3200" dirty="0" smtClean="0"/>
              <a:t>　資源の循環をさらに促進する。</a:t>
            </a:r>
            <a:r>
              <a:rPr lang="en-US" altLang="ja-JP" sz="3200" dirty="0" smtClean="0"/>
              <a:t/>
            </a:r>
            <a:br>
              <a:rPr lang="en-US" altLang="ja-JP" sz="3200" dirty="0" smtClean="0"/>
            </a:br>
            <a:r>
              <a:rPr lang="en-US" altLang="ja-JP" sz="3200" dirty="0" smtClean="0"/>
              <a:t>Ⅱ</a:t>
            </a:r>
            <a:r>
              <a:rPr lang="ja-JP" altLang="en-US" sz="3200" dirty="0" smtClean="0"/>
              <a:t>　リサイクル社会を実現するための府民行動</a:t>
            </a:r>
            <a:r>
              <a:rPr lang="en-US" altLang="ja-JP" sz="3200" dirty="0" smtClean="0"/>
              <a:t/>
            </a:r>
            <a:br>
              <a:rPr lang="en-US" altLang="ja-JP" sz="3200" dirty="0" smtClean="0"/>
            </a:br>
            <a:r>
              <a:rPr lang="ja-JP" altLang="en-US" sz="3200" dirty="0"/>
              <a:t>　</a:t>
            </a:r>
            <a:r>
              <a:rPr lang="ja-JP" altLang="en-US" sz="3200" dirty="0" smtClean="0"/>
              <a:t>　を拡大する。</a:t>
            </a:r>
            <a:endParaRPr kumimoji="1" lang="ja-JP" altLang="en-US" sz="3200" dirty="0"/>
          </a:p>
        </p:txBody>
      </p:sp>
      <p:sp>
        <p:nvSpPr>
          <p:cNvPr id="3" name="サブタイトル 2"/>
          <p:cNvSpPr>
            <a:spLocks noGrp="1"/>
          </p:cNvSpPr>
          <p:nvPr>
            <p:ph type="subTitle" idx="1"/>
          </p:nvPr>
        </p:nvSpPr>
        <p:spPr>
          <a:xfrm>
            <a:off x="971600" y="4953000"/>
            <a:ext cx="7704856" cy="1219200"/>
          </a:xfrm>
        </p:spPr>
        <p:txBody>
          <a:bodyPr>
            <a:normAutofit fontScale="92500" lnSpcReduction="10000"/>
          </a:bodyPr>
          <a:lstStyle/>
          <a:p>
            <a:pPr algn="l"/>
            <a:r>
              <a:rPr kumimoji="1" lang="ja-JP" altLang="en-US" dirty="0" smtClean="0">
                <a:solidFill>
                  <a:schemeClr val="tx1"/>
                </a:solidFill>
              </a:rPr>
              <a:t>環境農林水産部</a:t>
            </a:r>
            <a:endParaRPr kumimoji="1" lang="en-US" altLang="ja-JP" dirty="0" smtClean="0">
              <a:solidFill>
                <a:schemeClr val="tx1"/>
              </a:solidFill>
            </a:endParaRPr>
          </a:p>
          <a:p>
            <a:pPr algn="l"/>
            <a:r>
              <a:rPr lang="ja-JP" altLang="en-US" dirty="0">
                <a:solidFill>
                  <a:schemeClr val="tx1"/>
                </a:solidFill>
              </a:rPr>
              <a:t>　</a:t>
            </a:r>
            <a:r>
              <a:rPr lang="ja-JP" altLang="en-US" dirty="0" smtClean="0">
                <a:solidFill>
                  <a:schemeClr val="tx1"/>
                </a:solidFill>
              </a:rPr>
              <a:t>　</a:t>
            </a:r>
            <a:r>
              <a:rPr kumimoji="1" lang="ja-JP" altLang="en-US" dirty="0" smtClean="0">
                <a:solidFill>
                  <a:schemeClr val="tx1"/>
                </a:solidFill>
              </a:rPr>
              <a:t>循環型社会推進室</a:t>
            </a:r>
            <a:r>
              <a:rPr lang="ja-JP" altLang="en-US" dirty="0" smtClean="0">
                <a:solidFill>
                  <a:schemeClr val="tx1"/>
                </a:solidFill>
              </a:rPr>
              <a:t>　資源循環課、産業廃棄物指導課</a:t>
            </a:r>
            <a:endParaRPr kumimoji="1" lang="en-US" altLang="ja-JP" dirty="0" smtClean="0">
              <a:solidFill>
                <a:schemeClr val="tx1"/>
              </a:solidFill>
            </a:endParaRPr>
          </a:p>
          <a:p>
            <a:pPr algn="l"/>
            <a:r>
              <a:rPr lang="ja-JP" altLang="en-US" dirty="0">
                <a:solidFill>
                  <a:schemeClr val="tx1"/>
                </a:solidFill>
              </a:rPr>
              <a:t>　</a:t>
            </a:r>
            <a:r>
              <a:rPr lang="ja-JP" altLang="en-US" dirty="0" smtClean="0">
                <a:solidFill>
                  <a:schemeClr val="tx1"/>
                </a:solidFill>
              </a:rPr>
              <a:t>　環境管理室　事業所指導課</a:t>
            </a:r>
            <a:endParaRPr kumimoji="1" lang="ja-JP" altLang="en-US" dirty="0">
              <a:solidFill>
                <a:schemeClr val="tx1"/>
              </a:solidFill>
            </a:endParaRPr>
          </a:p>
        </p:txBody>
      </p:sp>
      <p:sp>
        <p:nvSpPr>
          <p:cNvPr id="4" name="テキスト ボックス 2"/>
          <p:cNvSpPr txBox="1">
            <a:spLocks noChangeArrowheads="1"/>
          </p:cNvSpPr>
          <p:nvPr/>
        </p:nvSpPr>
        <p:spPr bwMode="auto">
          <a:xfrm>
            <a:off x="7524328" y="332656"/>
            <a:ext cx="1131183" cy="36933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spcAft>
                <a:spcPts val="0"/>
              </a:spcAft>
            </a:pPr>
            <a:r>
              <a:rPr lang="ja-JP" kern="100" dirty="0" smtClean="0">
                <a:effectLst/>
                <a:latin typeface="Century"/>
                <a:ea typeface="ＭＳ ゴシック"/>
                <a:cs typeface="Times New Roman"/>
              </a:rPr>
              <a:t>資料</a:t>
            </a:r>
            <a:r>
              <a:rPr lang="ja-JP" altLang="en-US" kern="100" dirty="0" smtClean="0">
                <a:effectLst/>
                <a:latin typeface="Century"/>
                <a:ea typeface="ＭＳ ゴシック"/>
                <a:cs typeface="Times New Roman"/>
              </a:rPr>
              <a:t>２</a:t>
            </a:r>
            <a:endParaRPr lang="ja-JP" kern="100" dirty="0">
              <a:effectLst/>
              <a:latin typeface="Century"/>
              <a:ea typeface="ＭＳ 明朝"/>
              <a:cs typeface="Times New Roman"/>
            </a:endParaRPr>
          </a:p>
        </p:txBody>
      </p:sp>
    </p:spTree>
    <p:extLst>
      <p:ext uri="{BB962C8B-B14F-4D97-AF65-F5344CB8AC3E}">
        <p14:creationId xmlns:p14="http://schemas.microsoft.com/office/powerpoint/2010/main" val="399879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9208" y="0"/>
            <a:ext cx="8229600" cy="1124744"/>
          </a:xfrm>
        </p:spPr>
        <p:txBody>
          <a:bodyPr/>
          <a:lstStyle/>
          <a:p>
            <a:r>
              <a:rPr lang="ja-JP" altLang="en-US" sz="3200" dirty="0"/>
              <a:t>３</a:t>
            </a:r>
            <a:r>
              <a:rPr kumimoji="1" lang="ja-JP" altLang="en-US" sz="3200" dirty="0" smtClean="0"/>
              <a:t>．施策の方向と取組み</a:t>
            </a:r>
            <a:endParaRPr kumimoji="1" lang="ja-JP" altLang="en-US" sz="3200" dirty="0"/>
          </a:p>
        </p:txBody>
      </p:sp>
      <p:sp>
        <p:nvSpPr>
          <p:cNvPr id="5" name="コンテンツ プレースホルダー 2"/>
          <p:cNvSpPr>
            <a:spLocks noGrp="1"/>
          </p:cNvSpPr>
          <p:nvPr>
            <p:ph idx="1"/>
          </p:nvPr>
        </p:nvSpPr>
        <p:spPr>
          <a:xfrm>
            <a:off x="179512" y="1600200"/>
            <a:ext cx="8784976" cy="4525963"/>
          </a:xfrm>
        </p:spPr>
        <p:txBody>
          <a:bodyPr>
            <a:normAutofit/>
          </a:bodyPr>
          <a:lstStyle/>
          <a:p>
            <a:pPr marL="0" indent="0">
              <a:buNone/>
            </a:pPr>
            <a:r>
              <a:rPr kumimoji="1" lang="ja-JP" altLang="en-US" dirty="0" smtClean="0">
                <a:solidFill>
                  <a:schemeClr val="tx1"/>
                </a:solidFill>
              </a:rPr>
              <a:t>○施策の方向と取組み</a:t>
            </a:r>
            <a:endParaRPr kumimoji="1" lang="en-US" altLang="ja-JP" dirty="0" smtClean="0">
              <a:solidFill>
                <a:schemeClr val="tx1"/>
              </a:solidFill>
            </a:endParaRPr>
          </a:p>
          <a:p>
            <a:pPr marL="0" indent="0">
              <a:buNone/>
            </a:pPr>
            <a:r>
              <a:rPr lang="ja-JP" altLang="en-US" dirty="0" smtClean="0">
                <a:solidFill>
                  <a:schemeClr val="tx1"/>
                </a:solidFill>
                <a:latin typeface="+mn-ea"/>
              </a:rPr>
              <a:t>　</a:t>
            </a:r>
            <a:r>
              <a:rPr lang="en-US" altLang="ja-JP" dirty="0" smtClean="0">
                <a:solidFill>
                  <a:schemeClr val="tx1"/>
                </a:solidFill>
                <a:latin typeface="+mn-ea"/>
              </a:rPr>
              <a:t>(1) </a:t>
            </a:r>
            <a:r>
              <a:rPr lang="ja-JP" altLang="en-US" dirty="0" smtClean="0">
                <a:solidFill>
                  <a:schemeClr val="tx1"/>
                </a:solidFill>
                <a:latin typeface="+mn-ea"/>
              </a:rPr>
              <a:t>循環型</a:t>
            </a:r>
            <a:r>
              <a:rPr lang="ja-JP" altLang="en-US" dirty="0">
                <a:solidFill>
                  <a:schemeClr val="tx1"/>
                </a:solidFill>
                <a:latin typeface="+mn-ea"/>
              </a:rPr>
              <a:t>社会推進計画の推進</a:t>
            </a:r>
          </a:p>
          <a:p>
            <a:pPr marL="0" indent="0">
              <a:buNone/>
            </a:pPr>
            <a:r>
              <a:rPr lang="ja-JP" altLang="en-US" dirty="0" smtClean="0">
                <a:solidFill>
                  <a:schemeClr val="tx1"/>
                </a:solidFill>
                <a:latin typeface="+mn-ea"/>
              </a:rPr>
              <a:t>　</a:t>
            </a:r>
            <a:r>
              <a:rPr lang="en-US" altLang="ja-JP" dirty="0" smtClean="0">
                <a:solidFill>
                  <a:schemeClr val="tx1"/>
                </a:solidFill>
                <a:latin typeface="+mn-ea"/>
              </a:rPr>
              <a:t>(2) </a:t>
            </a:r>
            <a:r>
              <a:rPr lang="ja-JP" altLang="en-US" dirty="0" smtClean="0">
                <a:solidFill>
                  <a:schemeClr val="tx1"/>
                </a:solidFill>
                <a:latin typeface="+mn-ea"/>
              </a:rPr>
              <a:t>再生品</a:t>
            </a:r>
            <a:r>
              <a:rPr lang="ja-JP" altLang="en-US" dirty="0">
                <a:solidFill>
                  <a:schemeClr val="tx1"/>
                </a:solidFill>
                <a:latin typeface="+mn-ea"/>
              </a:rPr>
              <a:t>普及促進事業</a:t>
            </a:r>
          </a:p>
          <a:p>
            <a:pPr marL="0" indent="0">
              <a:buNone/>
            </a:pPr>
            <a:r>
              <a:rPr lang="ja-JP" altLang="en-US" dirty="0" smtClean="0">
                <a:solidFill>
                  <a:schemeClr val="tx1"/>
                </a:solidFill>
                <a:latin typeface="+mn-ea"/>
              </a:rPr>
              <a:t>　</a:t>
            </a:r>
            <a:r>
              <a:rPr lang="en-US" altLang="ja-JP" dirty="0" smtClean="0">
                <a:solidFill>
                  <a:schemeClr val="tx1"/>
                </a:solidFill>
                <a:latin typeface="+mn-ea"/>
              </a:rPr>
              <a:t>(3) </a:t>
            </a:r>
            <a:r>
              <a:rPr lang="ja-JP" altLang="en-US" dirty="0" smtClean="0">
                <a:solidFill>
                  <a:schemeClr val="tx1"/>
                </a:solidFill>
                <a:latin typeface="+mn-ea"/>
              </a:rPr>
              <a:t>産業</a:t>
            </a:r>
            <a:r>
              <a:rPr lang="ja-JP" altLang="en-US" dirty="0">
                <a:solidFill>
                  <a:schemeClr val="tx1"/>
                </a:solidFill>
                <a:latin typeface="+mn-ea"/>
              </a:rPr>
              <a:t>廃棄物の多量排出事業者による取組みの促進</a:t>
            </a:r>
          </a:p>
          <a:p>
            <a:pPr marL="0" indent="0">
              <a:buNone/>
            </a:pPr>
            <a:r>
              <a:rPr lang="ja-JP" altLang="en-US" dirty="0" smtClean="0">
                <a:solidFill>
                  <a:schemeClr val="tx1"/>
                </a:solidFill>
                <a:latin typeface="+mn-ea"/>
              </a:rPr>
              <a:t>　</a:t>
            </a:r>
            <a:r>
              <a:rPr lang="en-US" altLang="ja-JP" dirty="0" smtClean="0">
                <a:solidFill>
                  <a:schemeClr val="tx1"/>
                </a:solidFill>
                <a:latin typeface="+mn-ea"/>
              </a:rPr>
              <a:t>(4) </a:t>
            </a:r>
            <a:r>
              <a:rPr lang="ja-JP" altLang="en-US" dirty="0" smtClean="0">
                <a:solidFill>
                  <a:schemeClr val="tx1"/>
                </a:solidFill>
                <a:latin typeface="+mn-ea"/>
              </a:rPr>
              <a:t>容器</a:t>
            </a:r>
            <a:r>
              <a:rPr lang="ja-JP" altLang="en-US" dirty="0">
                <a:solidFill>
                  <a:schemeClr val="tx1"/>
                </a:solidFill>
                <a:latin typeface="+mn-ea"/>
              </a:rPr>
              <a:t>包装リサイクルの</a:t>
            </a:r>
            <a:r>
              <a:rPr lang="ja-JP" altLang="en-US" dirty="0" smtClean="0">
                <a:solidFill>
                  <a:schemeClr val="tx1"/>
                </a:solidFill>
                <a:latin typeface="+mn-ea"/>
              </a:rPr>
              <a:t>推進</a:t>
            </a:r>
            <a:endParaRPr lang="ja-JP" altLang="en-US" dirty="0">
              <a:solidFill>
                <a:schemeClr val="tx1"/>
              </a:solidFill>
              <a:latin typeface="+mn-ea"/>
            </a:endParaRPr>
          </a:p>
          <a:p>
            <a:pPr marL="0" indent="0">
              <a:buNone/>
            </a:pPr>
            <a:r>
              <a:rPr lang="ja-JP" altLang="en-US" dirty="0" smtClean="0">
                <a:solidFill>
                  <a:schemeClr val="tx1"/>
                </a:solidFill>
                <a:latin typeface="+mn-ea"/>
              </a:rPr>
              <a:t>　</a:t>
            </a:r>
            <a:r>
              <a:rPr lang="en-US" altLang="ja-JP" dirty="0" smtClean="0">
                <a:solidFill>
                  <a:schemeClr val="tx1"/>
                </a:solidFill>
                <a:latin typeface="+mn-ea"/>
              </a:rPr>
              <a:t>(5) </a:t>
            </a:r>
            <a:r>
              <a:rPr lang="ja-JP" altLang="en-US" dirty="0" smtClean="0">
                <a:solidFill>
                  <a:schemeClr val="tx1"/>
                </a:solidFill>
                <a:latin typeface="+mn-ea"/>
              </a:rPr>
              <a:t>ＰＣＢ</a:t>
            </a:r>
            <a:r>
              <a:rPr lang="ja-JP" altLang="en-US" dirty="0">
                <a:solidFill>
                  <a:schemeClr val="tx1"/>
                </a:solidFill>
                <a:latin typeface="+mn-ea"/>
              </a:rPr>
              <a:t>廃棄物適正処理の推進</a:t>
            </a:r>
          </a:p>
          <a:p>
            <a:pPr marL="0" indent="0">
              <a:buNone/>
            </a:pPr>
            <a:r>
              <a:rPr lang="ja-JP" altLang="en-US" dirty="0" smtClean="0">
                <a:solidFill>
                  <a:schemeClr val="tx1"/>
                </a:solidFill>
                <a:latin typeface="+mn-ea"/>
              </a:rPr>
              <a:t>　</a:t>
            </a:r>
            <a:r>
              <a:rPr lang="en-US" altLang="ja-JP" dirty="0" smtClean="0">
                <a:solidFill>
                  <a:schemeClr val="tx1"/>
                </a:solidFill>
                <a:latin typeface="+mn-ea"/>
              </a:rPr>
              <a:t>(6) </a:t>
            </a:r>
            <a:r>
              <a:rPr lang="ja-JP" altLang="en-US" dirty="0" smtClean="0">
                <a:solidFill>
                  <a:schemeClr val="tx1"/>
                </a:solidFill>
                <a:latin typeface="+mn-ea"/>
              </a:rPr>
              <a:t>産業</a:t>
            </a:r>
            <a:r>
              <a:rPr lang="ja-JP" altLang="en-US" dirty="0">
                <a:solidFill>
                  <a:schemeClr val="tx1"/>
                </a:solidFill>
                <a:latin typeface="+mn-ea"/>
              </a:rPr>
              <a:t>廃棄物の適正処理の徹底</a:t>
            </a:r>
          </a:p>
          <a:p>
            <a:pPr marL="0" indent="0">
              <a:buNone/>
            </a:pPr>
            <a:r>
              <a:rPr lang="ja-JP" altLang="en-US" dirty="0" smtClean="0">
                <a:solidFill>
                  <a:schemeClr val="tx1"/>
                </a:solidFill>
                <a:latin typeface="+mn-ea"/>
              </a:rPr>
              <a:t>　</a:t>
            </a:r>
            <a:r>
              <a:rPr lang="en-US" altLang="ja-JP" dirty="0" smtClean="0">
                <a:solidFill>
                  <a:schemeClr val="tx1"/>
                </a:solidFill>
                <a:latin typeface="+mn-ea"/>
              </a:rPr>
              <a:t>(7) </a:t>
            </a:r>
            <a:r>
              <a:rPr lang="ja-JP" altLang="en-US" dirty="0" smtClean="0">
                <a:solidFill>
                  <a:schemeClr val="tx1"/>
                </a:solidFill>
                <a:latin typeface="+mn-ea"/>
              </a:rPr>
              <a:t>廃棄物</a:t>
            </a:r>
            <a:r>
              <a:rPr lang="ja-JP" altLang="en-US" dirty="0">
                <a:solidFill>
                  <a:schemeClr val="tx1"/>
                </a:solidFill>
                <a:latin typeface="+mn-ea"/>
              </a:rPr>
              <a:t>最終処分場の適正管理等</a:t>
            </a:r>
          </a:p>
          <a:p>
            <a:pPr marL="0" indent="0">
              <a:buNone/>
            </a:pPr>
            <a:endParaRPr kumimoji="1" lang="en-US" altLang="ja-JP" sz="2000" dirty="0">
              <a:solidFill>
                <a:schemeClr val="tx1"/>
              </a:solidFill>
              <a:latin typeface="+mn-ea"/>
            </a:endParaRPr>
          </a:p>
          <a:p>
            <a:pPr marL="0" indent="0">
              <a:buNone/>
            </a:pPr>
            <a:r>
              <a:rPr lang="en-US" altLang="ja-JP" sz="2000" dirty="0" smtClean="0">
                <a:latin typeface="+mn-ea"/>
              </a:rPr>
              <a:t> </a:t>
            </a:r>
            <a:endParaRPr kumimoji="1" lang="en-US" altLang="ja-JP" sz="2000" dirty="0" smtClean="0">
              <a:latin typeface="+mn-ea"/>
            </a:endParaRPr>
          </a:p>
          <a:p>
            <a:pPr marL="0" indent="0">
              <a:buNone/>
            </a:pPr>
            <a:endParaRPr kumimoji="1" lang="ja-JP" altLang="en-US" sz="2000" dirty="0">
              <a:latin typeface="+mn-ea"/>
            </a:endParaRPr>
          </a:p>
        </p:txBody>
      </p:sp>
    </p:spTree>
    <p:extLst>
      <p:ext uri="{BB962C8B-B14F-4D97-AF65-F5344CB8AC3E}">
        <p14:creationId xmlns:p14="http://schemas.microsoft.com/office/powerpoint/2010/main" val="1120970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9208" y="216024"/>
            <a:ext cx="8229600" cy="1124744"/>
          </a:xfrm>
        </p:spPr>
        <p:txBody>
          <a:bodyPr/>
          <a:lstStyle/>
          <a:p>
            <a:r>
              <a:rPr kumimoji="1" lang="ja-JP" altLang="en-US" sz="3200" dirty="0" smtClean="0"/>
              <a:t>３．</a:t>
            </a:r>
            <a:r>
              <a:rPr lang="ja-JP" altLang="en-US" sz="3200" dirty="0" smtClean="0"/>
              <a:t>施策の方向と</a:t>
            </a:r>
            <a:r>
              <a:rPr kumimoji="1" lang="ja-JP" altLang="en-US" sz="3200" dirty="0" smtClean="0"/>
              <a:t>取組み</a:t>
            </a:r>
            <a:r>
              <a:rPr kumimoji="1" lang="en-US" altLang="ja-JP" sz="3200" dirty="0" smtClean="0"/>
              <a:t/>
            </a:r>
            <a:br>
              <a:rPr kumimoji="1" lang="en-US" altLang="ja-JP" sz="3200" dirty="0" smtClean="0"/>
            </a:br>
            <a:r>
              <a:rPr lang="en-US" altLang="ja-JP" sz="3200" dirty="0" smtClean="0"/>
              <a:t>(1) </a:t>
            </a:r>
            <a:r>
              <a:rPr lang="ja-JP" altLang="en-US" sz="3200" dirty="0" smtClean="0"/>
              <a:t>循環型社会推進計画の推進</a:t>
            </a:r>
            <a:endParaRPr kumimoji="1" lang="ja-JP" altLang="en-US" sz="3200" dirty="0"/>
          </a:p>
        </p:txBody>
      </p:sp>
      <p:sp>
        <p:nvSpPr>
          <p:cNvPr id="3" name="テキスト ボックス 2"/>
          <p:cNvSpPr txBox="1"/>
          <p:nvPr/>
        </p:nvSpPr>
        <p:spPr>
          <a:xfrm>
            <a:off x="683768" y="2348880"/>
            <a:ext cx="8064896" cy="3847207"/>
          </a:xfrm>
          <a:prstGeom prst="rect">
            <a:avLst/>
          </a:prstGeom>
          <a:noFill/>
          <a:ln w="19050">
            <a:noFill/>
          </a:ln>
        </p:spPr>
        <p:txBody>
          <a:bodyPr wrap="square" rtlCol="0">
            <a:spAutoFit/>
          </a:bodyPr>
          <a:lstStyle/>
          <a:p>
            <a:r>
              <a:rPr kumimoji="1" lang="ja-JP" altLang="en-US" sz="2000" dirty="0" smtClean="0"/>
              <a:t>○環境総合計画「資源循環型社会の構築」分野の実行計画</a:t>
            </a:r>
            <a:endParaRPr kumimoji="1" lang="en-US" altLang="ja-JP" sz="2000" dirty="0" smtClean="0"/>
          </a:p>
          <a:p>
            <a:endParaRPr kumimoji="1" lang="en-US" altLang="ja-JP" sz="2000" dirty="0" smtClean="0"/>
          </a:p>
          <a:p>
            <a:r>
              <a:rPr kumimoji="1" lang="ja-JP" altLang="en-US" sz="2000" dirty="0" smtClean="0"/>
              <a:t>○計画の目標年次　</a:t>
            </a:r>
            <a:r>
              <a:rPr kumimoji="1" lang="en-US" altLang="ja-JP" sz="2000" dirty="0" smtClean="0"/>
              <a:t>2015</a:t>
            </a:r>
            <a:r>
              <a:rPr kumimoji="1" lang="ja-JP" altLang="en-US" sz="2000" dirty="0" smtClean="0"/>
              <a:t>年度</a:t>
            </a:r>
            <a:endParaRPr kumimoji="1" lang="en-US" altLang="ja-JP" sz="2000" dirty="0" smtClean="0"/>
          </a:p>
          <a:p>
            <a:endParaRPr kumimoji="1" lang="en-US" altLang="ja-JP" sz="2000" dirty="0" smtClean="0"/>
          </a:p>
          <a:p>
            <a:r>
              <a:rPr kumimoji="1" lang="ja-JP" altLang="en-US" sz="2000" dirty="0" smtClean="0"/>
              <a:t>○計画の目標</a:t>
            </a:r>
            <a:endParaRPr kumimoji="1" lang="en-US" altLang="ja-JP" sz="2000" dirty="0" smtClean="0"/>
          </a:p>
          <a:p>
            <a:r>
              <a:rPr lang="ja-JP" altLang="en-US" dirty="0"/>
              <a:t>　</a:t>
            </a:r>
            <a:r>
              <a:rPr lang="ja-JP" altLang="en-US" dirty="0" smtClean="0"/>
              <a:t>・一般廃棄物　排出量　　　</a:t>
            </a:r>
            <a:r>
              <a:rPr lang="en-US" altLang="ja-JP" dirty="0" smtClean="0"/>
              <a:t>282</a:t>
            </a:r>
            <a:r>
              <a:rPr lang="ja-JP" altLang="en-US" dirty="0" smtClean="0"/>
              <a:t>万ｔ（事業系資源化量を含まない）</a:t>
            </a:r>
            <a:endParaRPr lang="en-US" altLang="ja-JP" dirty="0" smtClean="0"/>
          </a:p>
          <a:p>
            <a:r>
              <a:rPr lang="ja-JP" altLang="en-US" dirty="0"/>
              <a:t>　</a:t>
            </a:r>
            <a:r>
              <a:rPr lang="ja-JP" altLang="en-US" dirty="0" smtClean="0"/>
              <a:t>　　　　　　　　　　　　　</a:t>
            </a:r>
            <a:r>
              <a:rPr lang="en-US" altLang="ja-JP" dirty="0" smtClean="0"/>
              <a:t>305</a:t>
            </a:r>
            <a:r>
              <a:rPr lang="ja-JP" altLang="en-US" dirty="0" smtClean="0"/>
              <a:t>万ｔ（事業系資源化量を含む）</a:t>
            </a:r>
            <a:endParaRPr lang="en-US" altLang="ja-JP" dirty="0" smtClean="0"/>
          </a:p>
          <a:p>
            <a:pPr lvl="0"/>
            <a:r>
              <a:rPr kumimoji="1" lang="ja-JP" altLang="en-US" dirty="0"/>
              <a:t>　</a:t>
            </a:r>
            <a:r>
              <a:rPr kumimoji="1" lang="ja-JP" altLang="en-US" dirty="0" smtClean="0"/>
              <a:t>　　　　　　　再生利用率　</a:t>
            </a:r>
            <a:r>
              <a:rPr kumimoji="1" lang="en-US" altLang="ja-JP" dirty="0" smtClean="0"/>
              <a:t>22</a:t>
            </a:r>
            <a:r>
              <a:rPr kumimoji="1" lang="ja-JP" altLang="en-US" dirty="0" smtClean="0"/>
              <a:t>％</a:t>
            </a:r>
            <a:r>
              <a:rPr lang="ja-JP" altLang="en-US" dirty="0" smtClean="0"/>
              <a:t>　  </a:t>
            </a:r>
            <a:r>
              <a:rPr lang="ja-JP" altLang="en-US" dirty="0" smtClean="0">
                <a:solidFill>
                  <a:prstClr val="black"/>
                </a:solidFill>
              </a:rPr>
              <a:t>（</a:t>
            </a:r>
            <a:r>
              <a:rPr lang="ja-JP" altLang="en-US" dirty="0">
                <a:solidFill>
                  <a:prstClr val="black"/>
                </a:solidFill>
              </a:rPr>
              <a:t>事業系資源化量を含まない</a:t>
            </a:r>
            <a:r>
              <a:rPr lang="ja-JP" altLang="en-US" dirty="0" smtClean="0">
                <a:solidFill>
                  <a:prstClr val="black"/>
                </a:solidFill>
              </a:rPr>
              <a:t>）</a:t>
            </a:r>
            <a:endParaRPr lang="en-US" altLang="ja-JP" dirty="0" smtClean="0">
              <a:solidFill>
                <a:prstClr val="black"/>
              </a:solidFill>
            </a:endParaRPr>
          </a:p>
          <a:p>
            <a:pPr lvl="0"/>
            <a:r>
              <a:rPr lang="ja-JP" altLang="en-US" dirty="0">
                <a:solidFill>
                  <a:prstClr val="black"/>
                </a:solidFill>
              </a:rPr>
              <a:t>　</a:t>
            </a:r>
            <a:r>
              <a:rPr lang="ja-JP" altLang="en-US" dirty="0" smtClean="0">
                <a:solidFill>
                  <a:prstClr val="black"/>
                </a:solidFill>
              </a:rPr>
              <a:t>　　　　　　　　　　　　　</a:t>
            </a:r>
            <a:r>
              <a:rPr lang="en-US" altLang="ja-JP" dirty="0" smtClean="0">
                <a:solidFill>
                  <a:prstClr val="black"/>
                </a:solidFill>
              </a:rPr>
              <a:t>29</a:t>
            </a:r>
            <a:r>
              <a:rPr lang="ja-JP" altLang="en-US" dirty="0" smtClean="0">
                <a:solidFill>
                  <a:prstClr val="black"/>
                </a:solidFill>
              </a:rPr>
              <a:t>％　  （</a:t>
            </a:r>
            <a:r>
              <a:rPr lang="ja-JP" altLang="en-US" dirty="0">
                <a:solidFill>
                  <a:prstClr val="black"/>
                </a:solidFill>
              </a:rPr>
              <a:t>事業系資源化量を含む</a:t>
            </a:r>
            <a:r>
              <a:rPr lang="ja-JP" altLang="en-US" dirty="0" smtClean="0">
                <a:solidFill>
                  <a:prstClr val="black"/>
                </a:solidFill>
              </a:rPr>
              <a:t>）</a:t>
            </a:r>
            <a:endParaRPr lang="en-US" altLang="ja-JP" dirty="0" smtClean="0">
              <a:solidFill>
                <a:prstClr val="black"/>
              </a:solidFill>
            </a:endParaRPr>
          </a:p>
          <a:p>
            <a:pPr lvl="0"/>
            <a:r>
              <a:rPr lang="ja-JP" altLang="en-US" dirty="0">
                <a:solidFill>
                  <a:prstClr val="black"/>
                </a:solidFill>
              </a:rPr>
              <a:t>　</a:t>
            </a:r>
            <a:r>
              <a:rPr lang="ja-JP" altLang="en-US" dirty="0" smtClean="0">
                <a:solidFill>
                  <a:prstClr val="black"/>
                </a:solidFill>
              </a:rPr>
              <a:t>　　　　　　　最終処分量　</a:t>
            </a:r>
            <a:r>
              <a:rPr lang="en-US" altLang="ja-JP" dirty="0" smtClean="0">
                <a:solidFill>
                  <a:prstClr val="black"/>
                </a:solidFill>
              </a:rPr>
              <a:t>35</a:t>
            </a:r>
            <a:r>
              <a:rPr lang="ja-JP" altLang="en-US" dirty="0" smtClean="0">
                <a:solidFill>
                  <a:prstClr val="black"/>
                </a:solidFill>
              </a:rPr>
              <a:t>万</a:t>
            </a:r>
            <a:r>
              <a:rPr lang="ja-JP" altLang="en-US" dirty="0" err="1" smtClean="0">
                <a:solidFill>
                  <a:prstClr val="black"/>
                </a:solidFill>
              </a:rPr>
              <a:t>ｔ</a:t>
            </a:r>
            <a:endParaRPr lang="en-US" altLang="ja-JP" dirty="0" smtClean="0">
              <a:solidFill>
                <a:prstClr val="black"/>
              </a:solidFill>
            </a:endParaRPr>
          </a:p>
          <a:p>
            <a:pPr lvl="0"/>
            <a:r>
              <a:rPr lang="ja-JP" altLang="en-US" dirty="0">
                <a:solidFill>
                  <a:prstClr val="black"/>
                </a:solidFill>
              </a:rPr>
              <a:t>　</a:t>
            </a:r>
            <a:r>
              <a:rPr lang="ja-JP" altLang="en-US" dirty="0" smtClean="0">
                <a:solidFill>
                  <a:prstClr val="black"/>
                </a:solidFill>
              </a:rPr>
              <a:t>・産業廃棄物　排出量　　　</a:t>
            </a:r>
            <a:r>
              <a:rPr lang="en-US" altLang="ja-JP" dirty="0" smtClean="0">
                <a:solidFill>
                  <a:prstClr val="black"/>
                </a:solidFill>
              </a:rPr>
              <a:t>1,565</a:t>
            </a:r>
            <a:r>
              <a:rPr lang="ja-JP" altLang="en-US" dirty="0" smtClean="0">
                <a:solidFill>
                  <a:prstClr val="black"/>
                </a:solidFill>
              </a:rPr>
              <a:t>万</a:t>
            </a:r>
            <a:r>
              <a:rPr lang="ja-JP" altLang="en-US" dirty="0" err="1" smtClean="0">
                <a:solidFill>
                  <a:prstClr val="black"/>
                </a:solidFill>
              </a:rPr>
              <a:t>ｔ</a:t>
            </a:r>
            <a:endParaRPr lang="en-US" altLang="ja-JP" dirty="0" smtClean="0">
              <a:solidFill>
                <a:prstClr val="black"/>
              </a:solidFill>
            </a:endParaRPr>
          </a:p>
          <a:p>
            <a:pPr lvl="0"/>
            <a:r>
              <a:rPr lang="ja-JP" altLang="en-US" dirty="0">
                <a:solidFill>
                  <a:prstClr val="black"/>
                </a:solidFill>
              </a:rPr>
              <a:t>　</a:t>
            </a:r>
            <a:r>
              <a:rPr lang="ja-JP" altLang="en-US" dirty="0" smtClean="0">
                <a:solidFill>
                  <a:prstClr val="black"/>
                </a:solidFill>
              </a:rPr>
              <a:t>　　　　　　　再生利用率　</a:t>
            </a:r>
            <a:r>
              <a:rPr lang="en-US" altLang="ja-JP" dirty="0" smtClean="0">
                <a:solidFill>
                  <a:prstClr val="black"/>
                </a:solidFill>
              </a:rPr>
              <a:t>35</a:t>
            </a:r>
            <a:r>
              <a:rPr lang="ja-JP" altLang="en-US" dirty="0" smtClean="0">
                <a:solidFill>
                  <a:prstClr val="black"/>
                </a:solidFill>
              </a:rPr>
              <a:t>％</a:t>
            </a:r>
            <a:endParaRPr lang="en-US" altLang="ja-JP" dirty="0" smtClean="0">
              <a:solidFill>
                <a:prstClr val="black"/>
              </a:solidFill>
            </a:endParaRPr>
          </a:p>
          <a:p>
            <a:pPr lvl="0"/>
            <a:r>
              <a:rPr lang="ja-JP" altLang="en-US" dirty="0">
                <a:solidFill>
                  <a:prstClr val="black"/>
                </a:solidFill>
              </a:rPr>
              <a:t>　</a:t>
            </a:r>
            <a:r>
              <a:rPr lang="ja-JP" altLang="en-US" dirty="0" smtClean="0">
                <a:solidFill>
                  <a:prstClr val="black"/>
                </a:solidFill>
              </a:rPr>
              <a:t>　　　　　　　最終処分量　</a:t>
            </a:r>
            <a:r>
              <a:rPr lang="en-US" altLang="ja-JP" dirty="0" smtClean="0">
                <a:solidFill>
                  <a:prstClr val="black"/>
                </a:solidFill>
              </a:rPr>
              <a:t>49</a:t>
            </a:r>
            <a:r>
              <a:rPr lang="ja-JP" altLang="en-US" dirty="0" smtClean="0">
                <a:solidFill>
                  <a:prstClr val="black"/>
                </a:solidFill>
              </a:rPr>
              <a:t>万</a:t>
            </a:r>
            <a:r>
              <a:rPr lang="ja-JP" altLang="en-US" dirty="0" err="1" smtClean="0">
                <a:solidFill>
                  <a:prstClr val="black"/>
                </a:solidFill>
              </a:rPr>
              <a:t>ｔ</a:t>
            </a:r>
            <a:endParaRPr lang="en-US" altLang="ja-JP" dirty="0">
              <a:solidFill>
                <a:prstClr val="black"/>
              </a:solidFill>
            </a:endParaRPr>
          </a:p>
        </p:txBody>
      </p:sp>
      <p:sp>
        <p:nvSpPr>
          <p:cNvPr id="6" name="テキスト ボックス 5"/>
          <p:cNvSpPr txBox="1"/>
          <p:nvPr/>
        </p:nvSpPr>
        <p:spPr>
          <a:xfrm>
            <a:off x="683568" y="1556792"/>
            <a:ext cx="4248472" cy="461665"/>
          </a:xfrm>
          <a:prstGeom prst="rect">
            <a:avLst/>
          </a:prstGeom>
          <a:noFill/>
          <a:ln w="12700">
            <a:solidFill>
              <a:schemeClr val="tx1"/>
            </a:solidFill>
          </a:ln>
        </p:spPr>
        <p:txBody>
          <a:bodyPr wrap="square" rtlCol="0">
            <a:spAutoFit/>
          </a:bodyPr>
          <a:lstStyle/>
          <a:p>
            <a:r>
              <a:rPr kumimoji="1" lang="ja-JP" altLang="en-US" sz="2400" dirty="0" smtClean="0"/>
              <a:t>循環型社会推進計画について</a:t>
            </a:r>
            <a:endParaRPr kumimoji="1" lang="ja-JP" altLang="en-US" sz="2400" dirty="0"/>
          </a:p>
        </p:txBody>
      </p:sp>
    </p:spTree>
    <p:extLst>
      <p:ext uri="{BB962C8B-B14F-4D97-AF65-F5344CB8AC3E}">
        <p14:creationId xmlns:p14="http://schemas.microsoft.com/office/powerpoint/2010/main" val="3161343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9208" y="216024"/>
            <a:ext cx="8229600" cy="1124744"/>
          </a:xfrm>
        </p:spPr>
        <p:txBody>
          <a:bodyPr/>
          <a:lstStyle/>
          <a:p>
            <a:r>
              <a:rPr kumimoji="1" lang="ja-JP" altLang="en-US" sz="3200" dirty="0" smtClean="0"/>
              <a:t>３．施策の方向と取組み</a:t>
            </a:r>
            <a:r>
              <a:rPr kumimoji="1" lang="en-US" altLang="ja-JP" sz="3200" dirty="0" smtClean="0"/>
              <a:t/>
            </a:r>
            <a:br>
              <a:rPr kumimoji="1" lang="en-US" altLang="ja-JP" sz="3200" dirty="0" smtClean="0"/>
            </a:br>
            <a:r>
              <a:rPr lang="en-US" altLang="ja-JP" sz="3200" dirty="0" smtClean="0"/>
              <a:t>(1) </a:t>
            </a:r>
            <a:r>
              <a:rPr lang="ja-JP" altLang="en-US" sz="3200" dirty="0" smtClean="0"/>
              <a:t>循環型社会推進計画の推進</a:t>
            </a:r>
            <a:endParaRPr kumimoji="1" lang="ja-JP" altLang="en-US" sz="3200" dirty="0"/>
          </a:p>
        </p:txBody>
      </p:sp>
      <p:sp>
        <p:nvSpPr>
          <p:cNvPr id="3" name="テキスト ボックス 2"/>
          <p:cNvSpPr txBox="1"/>
          <p:nvPr/>
        </p:nvSpPr>
        <p:spPr>
          <a:xfrm>
            <a:off x="395536" y="1484784"/>
            <a:ext cx="8568952" cy="2062103"/>
          </a:xfrm>
          <a:prstGeom prst="rect">
            <a:avLst/>
          </a:prstGeom>
          <a:noFill/>
          <a:ln w="19050">
            <a:noFill/>
          </a:ln>
        </p:spPr>
        <p:txBody>
          <a:bodyPr wrap="square" rtlCol="0">
            <a:spAutoFit/>
          </a:bodyPr>
          <a:lstStyle/>
          <a:p>
            <a:r>
              <a:rPr kumimoji="1" lang="ja-JP" altLang="en-US" sz="2000" dirty="0" smtClean="0"/>
              <a:t>○取組み内容</a:t>
            </a:r>
            <a:endParaRPr kumimoji="1" lang="en-US" altLang="ja-JP" sz="2000" dirty="0" smtClean="0"/>
          </a:p>
          <a:p>
            <a:r>
              <a:rPr lang="ja-JP" altLang="en-US" dirty="0" smtClean="0"/>
              <a:t>　・</a:t>
            </a:r>
            <a:r>
              <a:rPr lang="ja-JP" altLang="en-US" dirty="0"/>
              <a:t>府内市町村の一般廃棄物の排出量、再生利用率等の状況の情報集約・公表</a:t>
            </a:r>
          </a:p>
          <a:p>
            <a:r>
              <a:rPr lang="ja-JP" altLang="en-US" dirty="0" smtClean="0"/>
              <a:t>　・</a:t>
            </a:r>
            <a:r>
              <a:rPr lang="ja-JP" altLang="en-US" dirty="0"/>
              <a:t>施策事業の推進に係る情報交換のため、府内市町村及び産業廃棄物規制</a:t>
            </a:r>
            <a:r>
              <a:rPr lang="ja-JP" altLang="en-US" dirty="0" smtClean="0"/>
              <a:t>所管</a:t>
            </a:r>
            <a:endParaRPr lang="en-US" altLang="ja-JP" dirty="0" smtClean="0"/>
          </a:p>
          <a:p>
            <a:r>
              <a:rPr lang="ja-JP" altLang="en-US" dirty="0" smtClean="0"/>
              <a:t>　　行政</a:t>
            </a:r>
            <a:r>
              <a:rPr lang="ja-JP" altLang="en-US" dirty="0"/>
              <a:t>の連絡会議の開催</a:t>
            </a:r>
          </a:p>
          <a:p>
            <a:r>
              <a:rPr lang="ja-JP" altLang="en-US" dirty="0" smtClean="0"/>
              <a:t>　・</a:t>
            </a:r>
            <a:r>
              <a:rPr lang="ja-JP" altLang="en-US" dirty="0"/>
              <a:t>産業廃棄物排出事業者、同処理業者に対する適正処理の指導</a:t>
            </a:r>
          </a:p>
          <a:p>
            <a:r>
              <a:rPr lang="ja-JP" altLang="en-US" dirty="0" smtClean="0"/>
              <a:t>　・</a:t>
            </a:r>
            <a:r>
              <a:rPr lang="ja-JP" altLang="en-US" dirty="0"/>
              <a:t>建設業者に対し、廃棄物の適正処理、再資源化に関する説明会の実施</a:t>
            </a:r>
          </a:p>
          <a:p>
            <a:r>
              <a:rPr lang="ja-JP" altLang="en-US" dirty="0" smtClean="0"/>
              <a:t>　・</a:t>
            </a:r>
            <a:r>
              <a:rPr lang="ja-JP" altLang="en-US" dirty="0"/>
              <a:t>優良な産業廃棄物処理業者を認定・公表</a:t>
            </a:r>
            <a:endParaRPr kumimoji="1" lang="en-US" altLang="ja-JP" dirty="0" smtClean="0"/>
          </a:p>
        </p:txBody>
      </p:sp>
      <p:sp>
        <p:nvSpPr>
          <p:cNvPr id="5" name="下矢印 4"/>
          <p:cNvSpPr/>
          <p:nvPr/>
        </p:nvSpPr>
        <p:spPr>
          <a:xfrm>
            <a:off x="3059832" y="3608118"/>
            <a:ext cx="3024336" cy="3249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47936" y="4103201"/>
            <a:ext cx="8568952" cy="1015663"/>
          </a:xfrm>
          <a:prstGeom prst="rect">
            <a:avLst/>
          </a:prstGeom>
          <a:noFill/>
          <a:ln w="19050">
            <a:noFill/>
          </a:ln>
        </p:spPr>
        <p:txBody>
          <a:bodyPr wrap="square" rtlCol="0">
            <a:spAutoFit/>
          </a:bodyPr>
          <a:lstStyle/>
          <a:p>
            <a:r>
              <a:rPr kumimoji="1" lang="ja-JP" altLang="en-US" sz="2000" dirty="0" smtClean="0"/>
              <a:t>○３Ｒ、廃棄物の適正処理を推進</a:t>
            </a:r>
            <a:endParaRPr kumimoji="1" lang="en-US" altLang="ja-JP" sz="2000" dirty="0" smtClean="0"/>
          </a:p>
          <a:p>
            <a:r>
              <a:rPr kumimoji="1" lang="ja-JP" altLang="en-US" sz="2000" dirty="0" smtClean="0"/>
              <a:t>○今年度で計画期間が終了するため、次期計画策定に向け、</a:t>
            </a:r>
            <a:endParaRPr kumimoji="1" lang="en-US" altLang="ja-JP" sz="2000" dirty="0" smtClean="0"/>
          </a:p>
          <a:p>
            <a:r>
              <a:rPr lang="ja-JP" altLang="en-US" sz="2000" dirty="0"/>
              <a:t>　</a:t>
            </a:r>
            <a:r>
              <a:rPr kumimoji="1" lang="ja-JP" altLang="en-US" sz="2000" dirty="0" smtClean="0"/>
              <a:t>環境審議会循環型社会推進計画部会で審議中</a:t>
            </a:r>
            <a:endParaRPr kumimoji="1" lang="en-US" altLang="ja-JP" sz="2000" dirty="0" smtClean="0"/>
          </a:p>
        </p:txBody>
      </p:sp>
    </p:spTree>
    <p:extLst>
      <p:ext uri="{BB962C8B-B14F-4D97-AF65-F5344CB8AC3E}">
        <p14:creationId xmlns:p14="http://schemas.microsoft.com/office/powerpoint/2010/main" val="3499020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9208" y="216024"/>
            <a:ext cx="8229600" cy="1124744"/>
          </a:xfrm>
        </p:spPr>
        <p:txBody>
          <a:bodyPr/>
          <a:lstStyle/>
          <a:p>
            <a:r>
              <a:rPr kumimoji="1" lang="en-US" altLang="ja-JP" sz="3200" dirty="0" smtClean="0"/>
              <a:t/>
            </a:r>
            <a:br>
              <a:rPr kumimoji="1" lang="en-US" altLang="ja-JP" sz="3200" dirty="0" smtClean="0"/>
            </a:br>
            <a:endParaRPr kumimoji="1" lang="ja-JP" altLang="en-US" sz="3200" dirty="0"/>
          </a:p>
        </p:txBody>
      </p:sp>
      <p:sp>
        <p:nvSpPr>
          <p:cNvPr id="3" name="テキスト ボックス 2"/>
          <p:cNvSpPr txBox="1"/>
          <p:nvPr/>
        </p:nvSpPr>
        <p:spPr>
          <a:xfrm>
            <a:off x="395536" y="1676995"/>
            <a:ext cx="8568952" cy="4585871"/>
          </a:xfrm>
          <a:prstGeom prst="rect">
            <a:avLst/>
          </a:prstGeom>
          <a:noFill/>
          <a:ln w="19050">
            <a:noFill/>
          </a:ln>
        </p:spPr>
        <p:txBody>
          <a:bodyPr wrap="square" rtlCol="0">
            <a:spAutoFit/>
          </a:bodyPr>
          <a:lstStyle/>
          <a:p>
            <a:r>
              <a:rPr lang="ja-JP" altLang="en-US" sz="2000" dirty="0" smtClean="0"/>
              <a:t>○府内</a:t>
            </a:r>
            <a:r>
              <a:rPr lang="ja-JP" altLang="en-US" sz="2000" dirty="0"/>
              <a:t>で発生した循環資源を利用し、日本国内の工場で製造した</a:t>
            </a:r>
            <a:r>
              <a:rPr lang="ja-JP" altLang="en-US" sz="2000" dirty="0" smtClean="0"/>
              <a:t>リサイク</a:t>
            </a:r>
            <a:endParaRPr lang="en-US" altLang="ja-JP" sz="2000" dirty="0" smtClean="0"/>
          </a:p>
          <a:p>
            <a:r>
              <a:rPr lang="ja-JP" altLang="en-US" sz="2000" dirty="0"/>
              <a:t>　</a:t>
            </a:r>
            <a:r>
              <a:rPr lang="ja-JP" altLang="en-US" sz="2000" dirty="0" smtClean="0"/>
              <a:t>ル製品</a:t>
            </a:r>
            <a:r>
              <a:rPr lang="ja-JP" altLang="en-US" sz="2000" dirty="0"/>
              <a:t>であって、一定の基準を満たすものを</a:t>
            </a:r>
            <a:r>
              <a:rPr lang="en-US" altLang="ja-JP" sz="2000" dirty="0"/>
              <a:t>2004</a:t>
            </a:r>
            <a:r>
              <a:rPr lang="ja-JP" altLang="en-US" sz="2000" dirty="0"/>
              <a:t>年度から「なにわ</a:t>
            </a:r>
            <a:r>
              <a:rPr lang="ja-JP" altLang="en-US" sz="2000" dirty="0" smtClean="0"/>
              <a:t>エコ</a:t>
            </a:r>
            <a:endParaRPr lang="en-US" altLang="ja-JP" sz="2000" dirty="0" smtClean="0"/>
          </a:p>
          <a:p>
            <a:r>
              <a:rPr lang="ja-JP" altLang="en-US" sz="2000" dirty="0"/>
              <a:t>　</a:t>
            </a:r>
            <a:r>
              <a:rPr lang="ja-JP" altLang="en-US" sz="2000" dirty="0" smtClean="0"/>
              <a:t>良品</a:t>
            </a:r>
            <a:r>
              <a:rPr lang="ja-JP" altLang="en-US" sz="2000" dirty="0"/>
              <a:t>（</a:t>
            </a:r>
            <a:r>
              <a:rPr lang="ja-JP" altLang="en-US" sz="2000" dirty="0" smtClean="0"/>
              <a:t>大阪府</a:t>
            </a:r>
            <a:r>
              <a:rPr lang="ja-JP" altLang="en-US" sz="2000" dirty="0"/>
              <a:t>認定リサイクル製品）」として</a:t>
            </a:r>
            <a:r>
              <a:rPr lang="ja-JP" altLang="en-US" sz="2000" dirty="0" smtClean="0"/>
              <a:t>認定。</a:t>
            </a:r>
            <a:endParaRPr lang="en-US" altLang="ja-JP" sz="2000" dirty="0" smtClean="0"/>
          </a:p>
          <a:p>
            <a:r>
              <a:rPr lang="ja-JP" altLang="en-US" dirty="0"/>
              <a:t>　</a:t>
            </a:r>
            <a:r>
              <a:rPr lang="ja-JP" altLang="en-US" dirty="0" smtClean="0"/>
              <a:t>　　・年２回認定　</a:t>
            </a:r>
            <a:endParaRPr lang="en-US" altLang="ja-JP" dirty="0" smtClean="0"/>
          </a:p>
          <a:p>
            <a:r>
              <a:rPr lang="ja-JP" altLang="en-US" dirty="0"/>
              <a:t>　</a:t>
            </a:r>
            <a:r>
              <a:rPr lang="ja-JP" altLang="en-US" dirty="0" smtClean="0"/>
              <a:t>　　・認定製品数　</a:t>
            </a:r>
            <a:r>
              <a:rPr lang="en-US" altLang="ja-JP" dirty="0" smtClean="0"/>
              <a:t>276</a:t>
            </a:r>
            <a:r>
              <a:rPr lang="ja-JP" altLang="en-US" dirty="0" smtClean="0"/>
              <a:t>製品（</a:t>
            </a:r>
            <a:r>
              <a:rPr lang="en-US" altLang="ja-JP" dirty="0" smtClean="0"/>
              <a:t>2015</a:t>
            </a:r>
            <a:r>
              <a:rPr lang="ja-JP" altLang="en-US" dirty="0" smtClean="0"/>
              <a:t>年</a:t>
            </a:r>
            <a:r>
              <a:rPr lang="en-US" altLang="ja-JP" dirty="0" smtClean="0"/>
              <a:t>3</a:t>
            </a:r>
            <a:r>
              <a:rPr lang="ja-JP" altLang="en-US" dirty="0" smtClean="0"/>
              <a:t>月</a:t>
            </a:r>
            <a:r>
              <a:rPr lang="en-US" altLang="ja-JP" dirty="0" smtClean="0"/>
              <a:t>1</a:t>
            </a:r>
            <a:r>
              <a:rPr lang="ja-JP" altLang="en-US" dirty="0" smtClean="0"/>
              <a:t>日現在）</a:t>
            </a:r>
            <a:endParaRPr lang="en-US" altLang="ja-JP" dirty="0" smtClean="0"/>
          </a:p>
          <a:p>
            <a:endParaRPr lang="en-US" altLang="ja-JP" dirty="0"/>
          </a:p>
          <a:p>
            <a:r>
              <a:rPr lang="ja-JP" altLang="en-US" sz="2000" dirty="0" smtClean="0"/>
              <a:t>○認定</a:t>
            </a:r>
            <a:r>
              <a:rPr lang="ja-JP" altLang="en-US" sz="2000" dirty="0"/>
              <a:t>製品について普及・</a:t>
            </a:r>
            <a:r>
              <a:rPr lang="en-US" altLang="ja-JP" sz="2000" dirty="0"/>
              <a:t>PR</a:t>
            </a:r>
            <a:r>
              <a:rPr lang="ja-JP" altLang="en-US" sz="2000" dirty="0"/>
              <a:t>するため</a:t>
            </a:r>
            <a:r>
              <a:rPr lang="ja-JP" altLang="en-US" sz="2000" dirty="0" smtClean="0"/>
              <a:t>、ホーム</a:t>
            </a:r>
            <a:endParaRPr lang="en-US" altLang="ja-JP" sz="2000" dirty="0" smtClean="0"/>
          </a:p>
          <a:p>
            <a:r>
              <a:rPr lang="ja-JP" altLang="en-US" sz="2000" dirty="0"/>
              <a:t>　</a:t>
            </a:r>
            <a:r>
              <a:rPr lang="ja-JP" altLang="en-US" sz="2000" dirty="0" smtClean="0"/>
              <a:t>ページ</a:t>
            </a:r>
            <a:r>
              <a:rPr lang="ja-JP" altLang="en-US" sz="2000" dirty="0"/>
              <a:t>に掲載すると</a:t>
            </a:r>
            <a:r>
              <a:rPr lang="ja-JP" altLang="en-US" sz="2000" dirty="0" smtClean="0"/>
              <a:t>ともに、環境</a:t>
            </a:r>
            <a:r>
              <a:rPr lang="ja-JP" altLang="en-US" sz="2000" dirty="0"/>
              <a:t>関連</a:t>
            </a:r>
            <a:r>
              <a:rPr lang="ja-JP" altLang="en-US" sz="2000" dirty="0" smtClean="0"/>
              <a:t>イベン</a:t>
            </a:r>
            <a:endParaRPr lang="en-US" altLang="ja-JP" sz="2000" dirty="0" smtClean="0"/>
          </a:p>
          <a:p>
            <a:r>
              <a:rPr lang="ja-JP" altLang="en-US" sz="2000" dirty="0"/>
              <a:t>　</a:t>
            </a:r>
            <a:r>
              <a:rPr lang="ja-JP" altLang="en-US" sz="2000" dirty="0" smtClean="0"/>
              <a:t>ト</a:t>
            </a:r>
            <a:r>
              <a:rPr lang="ja-JP" altLang="en-US" sz="2000" dirty="0"/>
              <a:t>等に</a:t>
            </a:r>
            <a:r>
              <a:rPr lang="ja-JP" altLang="en-US" sz="2000" dirty="0" smtClean="0"/>
              <a:t>出展</a:t>
            </a:r>
            <a:endParaRPr lang="en-US" altLang="ja-JP" sz="2000" dirty="0" smtClean="0"/>
          </a:p>
          <a:p>
            <a:endParaRPr lang="en-US" altLang="ja-JP" sz="2000" dirty="0"/>
          </a:p>
          <a:p>
            <a:r>
              <a:rPr lang="ja-JP" altLang="en-US" sz="2000" dirty="0" smtClean="0"/>
              <a:t>○リサイクル製品認定制度が、「より質の高い</a:t>
            </a:r>
            <a:endParaRPr lang="en-US" altLang="ja-JP" sz="2000" dirty="0" smtClean="0"/>
          </a:p>
          <a:p>
            <a:r>
              <a:rPr lang="ja-JP" altLang="en-US" sz="2000" dirty="0"/>
              <a:t>　</a:t>
            </a:r>
            <a:r>
              <a:rPr lang="ja-JP" altLang="en-US" sz="2000" dirty="0" smtClean="0"/>
              <a:t>リサイクル」を促進する制度となるよう、環</a:t>
            </a:r>
            <a:endParaRPr lang="en-US" altLang="ja-JP" sz="2000" dirty="0" smtClean="0"/>
          </a:p>
          <a:p>
            <a:r>
              <a:rPr lang="ja-JP" altLang="en-US" sz="2000" dirty="0"/>
              <a:t>　</a:t>
            </a:r>
            <a:r>
              <a:rPr lang="ja-JP" altLang="en-US" sz="2000" dirty="0" smtClean="0"/>
              <a:t>境審議会リサイクル製品認定部会において、</a:t>
            </a:r>
            <a:endParaRPr lang="en-US" altLang="ja-JP" sz="2000" dirty="0" smtClean="0"/>
          </a:p>
          <a:p>
            <a:r>
              <a:rPr lang="ja-JP" altLang="en-US" sz="2000" dirty="0"/>
              <a:t>　</a:t>
            </a:r>
            <a:r>
              <a:rPr lang="ja-JP" altLang="en-US" sz="2000" dirty="0" smtClean="0"/>
              <a:t>制度のあり方を審議</a:t>
            </a:r>
            <a:endParaRPr lang="ja-JP" altLang="en-US" sz="2000" dirty="0"/>
          </a:p>
          <a:p>
            <a:r>
              <a:rPr lang="ja-JP" altLang="en-US" dirty="0" smtClean="0"/>
              <a:t>　</a:t>
            </a:r>
            <a:endParaRPr kumimoji="1" lang="en-US" altLang="ja-JP" dirty="0" smtClean="0"/>
          </a:p>
        </p:txBody>
      </p:sp>
      <p:sp>
        <p:nvSpPr>
          <p:cNvPr id="8" name="タイトル 1"/>
          <p:cNvSpPr txBox="1">
            <a:spLocks/>
          </p:cNvSpPr>
          <p:nvPr/>
        </p:nvSpPr>
        <p:spPr>
          <a:xfrm>
            <a:off x="681608" y="368424"/>
            <a:ext cx="8229600" cy="1124744"/>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kumimoji="1"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ja-JP" altLang="en-US" sz="3200" dirty="0" smtClean="0"/>
              <a:t>３．施策の方向と取組み</a:t>
            </a:r>
            <a:r>
              <a:rPr lang="en-US" altLang="ja-JP" sz="3200" dirty="0" smtClean="0"/>
              <a:t/>
            </a:r>
            <a:br>
              <a:rPr lang="en-US" altLang="ja-JP" sz="3200" dirty="0" smtClean="0"/>
            </a:br>
            <a:r>
              <a:rPr lang="en-US" altLang="ja-JP" sz="3200" dirty="0" smtClean="0"/>
              <a:t>(2) </a:t>
            </a:r>
            <a:r>
              <a:rPr lang="ja-JP" altLang="en-US" sz="3200" dirty="0" smtClean="0"/>
              <a:t>再生品普及促進事業</a:t>
            </a:r>
            <a:endParaRPr lang="ja-JP" alt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2435745"/>
            <a:ext cx="2205933" cy="152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6119796" y="3907395"/>
            <a:ext cx="2658819" cy="369332"/>
          </a:xfrm>
          <a:prstGeom prst="rect">
            <a:avLst/>
          </a:prstGeom>
          <a:noFill/>
        </p:spPr>
        <p:txBody>
          <a:bodyPr wrap="square" rtlCol="0">
            <a:spAutoFit/>
          </a:bodyPr>
          <a:lstStyle/>
          <a:p>
            <a:r>
              <a:rPr kumimoji="1" lang="ja-JP" altLang="en-US" dirty="0" smtClean="0"/>
              <a:t>　　　認定マーク</a:t>
            </a:r>
            <a:endParaRPr kumimoji="1" lang="ja-JP" altLang="en-US" dirty="0"/>
          </a:p>
        </p:txBody>
      </p:sp>
      <p:pic>
        <p:nvPicPr>
          <p:cNvPr id="1027" name="Picture 3" descr="\\localhost\LIB\環境産業技術G\60認定製品\30啓発＆イベント\H26\2014 大阪府消費者フェア\写真H261103\CIMG0537.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176" y="4262295"/>
            <a:ext cx="2453046" cy="1839785"/>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p:cNvSpPr txBox="1"/>
          <p:nvPr/>
        </p:nvSpPr>
        <p:spPr>
          <a:xfrm>
            <a:off x="5730707" y="6102081"/>
            <a:ext cx="3303983" cy="369332"/>
          </a:xfrm>
          <a:prstGeom prst="rect">
            <a:avLst/>
          </a:prstGeom>
          <a:noFill/>
        </p:spPr>
        <p:txBody>
          <a:bodyPr wrap="square" rtlCol="0">
            <a:spAutoFit/>
          </a:bodyPr>
          <a:lstStyle/>
          <a:p>
            <a:r>
              <a:rPr kumimoji="1" lang="en-US" altLang="ja-JP" dirty="0" smtClean="0"/>
              <a:t>2014</a:t>
            </a:r>
            <a:r>
              <a:rPr kumimoji="1" lang="ja-JP" altLang="en-US" dirty="0" smtClean="0"/>
              <a:t>年消費者フェアでの出展</a:t>
            </a:r>
            <a:endParaRPr kumimoji="1" lang="ja-JP" altLang="en-US" dirty="0"/>
          </a:p>
        </p:txBody>
      </p:sp>
    </p:spTree>
    <p:extLst>
      <p:ext uri="{BB962C8B-B14F-4D97-AF65-F5344CB8AC3E}">
        <p14:creationId xmlns:p14="http://schemas.microsoft.com/office/powerpoint/2010/main" val="934996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85598" y="1493168"/>
            <a:ext cx="8362865" cy="5216813"/>
          </a:xfrm>
          <a:prstGeom prst="rect">
            <a:avLst/>
          </a:prstGeom>
          <a:noFill/>
        </p:spPr>
        <p:txBody>
          <a:bodyPr wrap="square" rtlCol="0">
            <a:spAutoFit/>
          </a:bodyPr>
          <a:lstStyle/>
          <a:p>
            <a:r>
              <a:rPr lang="ja-JP" altLang="en-US" sz="2000" dirty="0" smtClean="0"/>
              <a:t>○多量</a:t>
            </a:r>
            <a:r>
              <a:rPr lang="ja-JP" altLang="en-US" sz="2000" dirty="0"/>
              <a:t>の産業廃棄物を生</a:t>
            </a:r>
            <a:r>
              <a:rPr lang="ja-JP" altLang="en-US" sz="2000" dirty="0" smtClean="0"/>
              <a:t>ずる事業者は</a:t>
            </a:r>
            <a:r>
              <a:rPr lang="ja-JP" altLang="en-US" sz="2000" dirty="0"/>
              <a:t>、産業廃棄物の減量その他その処理に関する計画及びその実施の状況について知事に報告すること</a:t>
            </a:r>
            <a:r>
              <a:rPr lang="ja-JP" altLang="en-US" sz="2000" dirty="0" smtClean="0"/>
              <a:t>と規定</a:t>
            </a:r>
            <a:endParaRPr lang="ja-JP" altLang="en-US" sz="2000" dirty="0"/>
          </a:p>
          <a:p>
            <a:endParaRPr lang="en-US" altLang="ja-JP" sz="2000" dirty="0" smtClean="0"/>
          </a:p>
          <a:p>
            <a:endParaRPr lang="en-US" altLang="ja-JP" sz="2000" dirty="0" smtClean="0"/>
          </a:p>
          <a:p>
            <a:r>
              <a:rPr lang="ja-JP" altLang="en-US" sz="2000" dirty="0" smtClean="0"/>
              <a:t>府がインターネットにより報告書を公表</a:t>
            </a:r>
            <a:endParaRPr lang="en-US" altLang="ja-JP" sz="2000" dirty="0" smtClean="0"/>
          </a:p>
          <a:p>
            <a:endParaRPr lang="en-US" altLang="ja-JP" sz="2000" dirty="0" smtClean="0"/>
          </a:p>
          <a:p>
            <a:endParaRPr lang="en-US" altLang="ja-JP" sz="2000" dirty="0" smtClean="0"/>
          </a:p>
          <a:p>
            <a:r>
              <a:rPr lang="ja-JP" altLang="en-US" sz="2000" dirty="0" smtClean="0"/>
              <a:t>事</a:t>
            </a:r>
            <a:r>
              <a:rPr lang="ja-JP" altLang="en-US" sz="2000" dirty="0"/>
              <a:t>業者の自主的な産業廃棄物の</a:t>
            </a:r>
            <a:r>
              <a:rPr lang="ja-JP" altLang="en-US" sz="2000" dirty="0" smtClean="0"/>
              <a:t>減量化</a:t>
            </a:r>
            <a:endParaRPr lang="en-US" altLang="ja-JP" sz="2000" dirty="0" smtClean="0"/>
          </a:p>
          <a:p>
            <a:r>
              <a:rPr lang="ja-JP" altLang="en-US" sz="2000" dirty="0" err="1" smtClean="0"/>
              <a:t>への</a:t>
            </a:r>
            <a:r>
              <a:rPr lang="ja-JP" altLang="en-US" sz="2000" dirty="0" smtClean="0"/>
              <a:t>取組</a:t>
            </a:r>
            <a:r>
              <a:rPr lang="ja-JP" altLang="en-US" sz="2000" dirty="0"/>
              <a:t>等を</a:t>
            </a:r>
            <a:r>
              <a:rPr lang="ja-JP" altLang="en-US" sz="2000" dirty="0" smtClean="0"/>
              <a:t>促進</a:t>
            </a:r>
            <a:endParaRPr lang="en-US" altLang="ja-JP" sz="2000" dirty="0"/>
          </a:p>
          <a:p>
            <a:pPr>
              <a:lnSpc>
                <a:spcPct val="50000"/>
              </a:lnSpc>
            </a:pPr>
            <a:endParaRPr lang="en-US" altLang="ja-JP" dirty="0" smtClean="0"/>
          </a:p>
          <a:p>
            <a:r>
              <a:rPr lang="ja-JP" altLang="en-US" dirty="0" smtClean="0"/>
              <a:t>　　</a:t>
            </a:r>
            <a:endParaRPr lang="en-US" altLang="ja-JP" dirty="0" smtClean="0"/>
          </a:p>
          <a:p>
            <a:r>
              <a:rPr lang="en-US" altLang="ja-JP" dirty="0" smtClean="0"/>
              <a:t>【2014</a:t>
            </a:r>
            <a:r>
              <a:rPr lang="ja-JP" altLang="en-US" dirty="0" smtClean="0"/>
              <a:t>年度公表状況</a:t>
            </a:r>
            <a:r>
              <a:rPr lang="en-US" altLang="ja-JP" dirty="0" smtClean="0"/>
              <a:t>】</a:t>
            </a:r>
            <a:endParaRPr lang="ja-JP" altLang="en-US" dirty="0"/>
          </a:p>
          <a:p>
            <a:r>
              <a:rPr lang="ja-JP" altLang="en-US" dirty="0"/>
              <a:t>・産業廃棄物処理計画　</a:t>
            </a:r>
            <a:r>
              <a:rPr lang="en-US" altLang="ja-JP" dirty="0"/>
              <a:t>259</a:t>
            </a:r>
            <a:r>
              <a:rPr lang="ja-JP" altLang="en-US" dirty="0"/>
              <a:t>件</a:t>
            </a:r>
          </a:p>
          <a:p>
            <a:r>
              <a:rPr lang="ja-JP" altLang="en-US" dirty="0" smtClean="0"/>
              <a:t>・</a:t>
            </a:r>
            <a:r>
              <a:rPr lang="ja-JP" altLang="en-US" dirty="0"/>
              <a:t>特別管理産業廃棄物処理計画　</a:t>
            </a:r>
            <a:r>
              <a:rPr lang="en-US" altLang="ja-JP" dirty="0"/>
              <a:t>88</a:t>
            </a:r>
            <a:r>
              <a:rPr lang="ja-JP" altLang="en-US" dirty="0"/>
              <a:t>件</a:t>
            </a:r>
          </a:p>
          <a:p>
            <a:r>
              <a:rPr lang="ja-JP" altLang="en-US" dirty="0" smtClean="0"/>
              <a:t>　　</a:t>
            </a:r>
            <a:endParaRPr lang="en-US" altLang="ja-JP" dirty="0" smtClean="0"/>
          </a:p>
          <a:p>
            <a:r>
              <a:rPr lang="ja-JP" altLang="en-US" dirty="0" smtClean="0"/>
              <a:t>・</a:t>
            </a:r>
            <a:r>
              <a:rPr lang="ja-JP" altLang="en-US" dirty="0"/>
              <a:t>産業廃棄物処理計画実施状況報告 </a:t>
            </a:r>
            <a:r>
              <a:rPr lang="en-US" altLang="ja-JP" dirty="0"/>
              <a:t>264</a:t>
            </a:r>
            <a:r>
              <a:rPr lang="ja-JP" altLang="en-US" dirty="0"/>
              <a:t>件</a:t>
            </a:r>
          </a:p>
          <a:p>
            <a:r>
              <a:rPr lang="ja-JP" altLang="en-US" dirty="0" smtClean="0"/>
              <a:t>・特別管理産業廃棄物</a:t>
            </a:r>
            <a:endParaRPr lang="en-US" altLang="ja-JP" dirty="0" smtClean="0"/>
          </a:p>
          <a:p>
            <a:r>
              <a:rPr lang="ja-JP" altLang="en-US" dirty="0"/>
              <a:t>　</a:t>
            </a:r>
            <a:r>
              <a:rPr lang="ja-JP" altLang="en-US" dirty="0" smtClean="0"/>
              <a:t>　処理計画実施状況報告　</a:t>
            </a:r>
            <a:r>
              <a:rPr lang="en-US" altLang="ja-JP" dirty="0" smtClean="0"/>
              <a:t>87</a:t>
            </a:r>
            <a:r>
              <a:rPr lang="ja-JP" altLang="en-US" dirty="0" smtClean="0"/>
              <a:t>件</a:t>
            </a:r>
            <a:endParaRPr lang="en-US" altLang="ja-JP" dirty="0" smtClean="0"/>
          </a:p>
        </p:txBody>
      </p:sp>
      <p:sp>
        <p:nvSpPr>
          <p:cNvPr id="6" name="下矢印 5"/>
          <p:cNvSpPr/>
          <p:nvPr/>
        </p:nvSpPr>
        <p:spPr>
          <a:xfrm>
            <a:off x="1475656" y="2239966"/>
            <a:ext cx="3024336" cy="3249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下矢印 13"/>
          <p:cNvSpPr/>
          <p:nvPr/>
        </p:nvSpPr>
        <p:spPr>
          <a:xfrm>
            <a:off x="1475656" y="3212976"/>
            <a:ext cx="3024336" cy="3249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5076056" y="3140968"/>
            <a:ext cx="3835152" cy="3384376"/>
          </a:xfrm>
          <a:prstGeom prst="rect">
            <a:avLst/>
          </a:prstGeom>
          <a:noFill/>
          <a:ln w="38100">
            <a:solidFill>
              <a:schemeClr val="accent3"/>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u="sng" dirty="0" smtClean="0"/>
              <a:t>報告書に記載された</a:t>
            </a:r>
            <a:endParaRPr lang="en-US" altLang="ja-JP" sz="2000" u="sng" dirty="0" smtClean="0"/>
          </a:p>
          <a:p>
            <a:pPr algn="ctr"/>
            <a:r>
              <a:rPr lang="ja-JP" altLang="en-US" sz="2000" u="sng" dirty="0" smtClean="0"/>
              <a:t>事業者の排出抑制の主な取組み</a:t>
            </a:r>
            <a:endParaRPr lang="en-US" altLang="ja-JP" sz="2000" u="sng" dirty="0" smtClean="0"/>
          </a:p>
          <a:p>
            <a:endParaRPr kumimoji="1" lang="en-US" altLang="ja-JP" sz="2000" dirty="0" smtClean="0"/>
          </a:p>
          <a:p>
            <a:r>
              <a:rPr kumimoji="1" lang="ja-JP" altLang="en-US" sz="2000" dirty="0" smtClean="0"/>
              <a:t>・梱包材の簡素化</a:t>
            </a:r>
            <a:endParaRPr kumimoji="1" lang="en-US" altLang="ja-JP" sz="2000" dirty="0" smtClean="0"/>
          </a:p>
          <a:p>
            <a:r>
              <a:rPr lang="ja-JP" altLang="en-US" sz="2000" dirty="0" smtClean="0"/>
              <a:t>・実寸法発注</a:t>
            </a:r>
            <a:endParaRPr lang="en-US" altLang="ja-JP" sz="2000" dirty="0" smtClean="0"/>
          </a:p>
          <a:p>
            <a:r>
              <a:rPr lang="ja-JP" altLang="en-US" sz="2000" dirty="0" smtClean="0"/>
              <a:t>・混合廃棄物の細分別</a:t>
            </a:r>
            <a:endParaRPr lang="en-US" altLang="ja-JP" sz="2000" dirty="0" smtClean="0"/>
          </a:p>
          <a:p>
            <a:r>
              <a:rPr lang="ja-JP" altLang="ja-JP" sz="2000" dirty="0" smtClean="0"/>
              <a:t>・設計</a:t>
            </a:r>
            <a:r>
              <a:rPr lang="ja-JP" altLang="ja-JP" sz="2000" dirty="0"/>
              <a:t>段階</a:t>
            </a:r>
            <a:r>
              <a:rPr lang="ja-JP" altLang="ja-JP" sz="2000" dirty="0" smtClean="0"/>
              <a:t>から</a:t>
            </a:r>
            <a:r>
              <a:rPr lang="ja-JP" altLang="en-US" sz="2000" dirty="0" smtClean="0"/>
              <a:t>排出抑制を</a:t>
            </a:r>
            <a:r>
              <a:rPr lang="ja-JP" altLang="ja-JP" sz="2000" dirty="0" smtClean="0"/>
              <a:t>検討</a:t>
            </a:r>
            <a:endParaRPr lang="ja-JP" altLang="ja-JP" sz="2000" dirty="0"/>
          </a:p>
          <a:p>
            <a:r>
              <a:rPr lang="ja-JP" altLang="ja-JP" sz="2000" dirty="0"/>
              <a:t>・製造工程の現状</a:t>
            </a:r>
            <a:r>
              <a:rPr lang="ja-JP" altLang="ja-JP" sz="2000" dirty="0" smtClean="0"/>
              <a:t>分析</a:t>
            </a:r>
            <a:r>
              <a:rPr lang="ja-JP" altLang="en-US" sz="2000" dirty="0" smtClean="0"/>
              <a:t>や</a:t>
            </a:r>
            <a:r>
              <a:rPr lang="ja-JP" altLang="ja-JP" sz="2000" dirty="0" smtClean="0"/>
              <a:t>評価</a:t>
            </a:r>
            <a:r>
              <a:rPr lang="ja-JP" altLang="ja-JP" sz="2000" dirty="0"/>
              <a:t>　</a:t>
            </a:r>
          </a:p>
          <a:p>
            <a:r>
              <a:rPr lang="ja-JP" altLang="ja-JP" sz="2000" dirty="0"/>
              <a:t>・廃棄方法のマニュアルを</a:t>
            </a:r>
            <a:r>
              <a:rPr lang="ja-JP" altLang="ja-JP" sz="2000" dirty="0" smtClean="0"/>
              <a:t>作成</a:t>
            </a:r>
            <a:endParaRPr lang="en-US" altLang="ja-JP" sz="2000" dirty="0" smtClean="0"/>
          </a:p>
          <a:p>
            <a:r>
              <a:rPr lang="ja-JP" altLang="en-US" sz="2000" dirty="0"/>
              <a:t>　</a:t>
            </a:r>
            <a:r>
              <a:rPr lang="ja-JP" altLang="ja-JP" sz="2000" dirty="0" smtClean="0"/>
              <a:t>し</a:t>
            </a:r>
            <a:r>
              <a:rPr lang="ja-JP" altLang="ja-JP" sz="2000" dirty="0"/>
              <a:t>、分別徹底、</a:t>
            </a:r>
            <a:r>
              <a:rPr lang="ja-JP" altLang="ja-JP" sz="2000" dirty="0" smtClean="0"/>
              <a:t>リサイクル</a:t>
            </a:r>
            <a:r>
              <a:rPr lang="ja-JP" altLang="en-US" sz="2000" dirty="0" smtClean="0"/>
              <a:t>を</a:t>
            </a:r>
            <a:endParaRPr lang="en-US" altLang="ja-JP" sz="2000" dirty="0" smtClean="0"/>
          </a:p>
          <a:p>
            <a:r>
              <a:rPr lang="ja-JP" altLang="en-US" sz="2000" dirty="0"/>
              <a:t>　</a:t>
            </a:r>
            <a:r>
              <a:rPr lang="ja-JP" altLang="ja-JP" sz="2000" dirty="0" smtClean="0"/>
              <a:t>推進</a:t>
            </a:r>
            <a:endParaRPr lang="en-US" altLang="ja-JP" sz="2000" dirty="0" smtClean="0"/>
          </a:p>
        </p:txBody>
      </p:sp>
      <p:sp>
        <p:nvSpPr>
          <p:cNvPr id="8" name="タイトル 1"/>
          <p:cNvSpPr txBox="1">
            <a:spLocks/>
          </p:cNvSpPr>
          <p:nvPr/>
        </p:nvSpPr>
        <p:spPr>
          <a:xfrm>
            <a:off x="179512" y="368424"/>
            <a:ext cx="8731696" cy="1124744"/>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kumimoji="1"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ja-JP" altLang="en-US" sz="3200" dirty="0" smtClean="0"/>
              <a:t>３．施策の方向と取組み</a:t>
            </a:r>
            <a:r>
              <a:rPr lang="en-US" altLang="ja-JP" sz="3200" dirty="0" smtClean="0"/>
              <a:t/>
            </a:r>
            <a:br>
              <a:rPr lang="en-US" altLang="ja-JP" sz="3200" dirty="0" smtClean="0"/>
            </a:br>
            <a:r>
              <a:rPr lang="en-US" altLang="ja-JP" sz="2800" dirty="0" smtClean="0"/>
              <a:t>(3) </a:t>
            </a:r>
            <a:r>
              <a:rPr lang="ja-JP" altLang="en-US" sz="2800" dirty="0" smtClean="0"/>
              <a:t>産業廃棄物の多量排出事業者による取組みの推進</a:t>
            </a:r>
            <a:endParaRPr lang="ja-JP" altLang="en-US" sz="2800" dirty="0"/>
          </a:p>
        </p:txBody>
      </p:sp>
      <p:sp>
        <p:nvSpPr>
          <p:cNvPr id="2" name="四角形吹き出し 1"/>
          <p:cNvSpPr/>
          <p:nvPr/>
        </p:nvSpPr>
        <p:spPr>
          <a:xfrm>
            <a:off x="3779912" y="4653136"/>
            <a:ext cx="1177280" cy="306324"/>
          </a:xfrm>
          <a:prstGeom prst="wedgeRectCallout">
            <a:avLst>
              <a:gd name="adj1" fmla="val -64668"/>
              <a:gd name="adj2" fmla="val 119748"/>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計</a:t>
            </a:r>
            <a:r>
              <a:rPr kumimoji="1" lang="en-US" altLang="ja-JP" dirty="0" smtClean="0"/>
              <a:t>347</a:t>
            </a:r>
            <a:r>
              <a:rPr kumimoji="1" lang="ja-JP" altLang="en-US" dirty="0" smtClean="0"/>
              <a:t>件</a:t>
            </a:r>
            <a:endParaRPr kumimoji="1" lang="ja-JP" altLang="en-US" dirty="0"/>
          </a:p>
        </p:txBody>
      </p:sp>
      <p:sp>
        <p:nvSpPr>
          <p:cNvPr id="10" name="四角形吹き出し 9"/>
          <p:cNvSpPr/>
          <p:nvPr/>
        </p:nvSpPr>
        <p:spPr>
          <a:xfrm>
            <a:off x="3967711" y="6372182"/>
            <a:ext cx="1064562" cy="306324"/>
          </a:xfrm>
          <a:prstGeom prst="wedgeRectCallout">
            <a:avLst>
              <a:gd name="adj1" fmla="val -50836"/>
              <a:gd name="adj2" fmla="val -11742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計</a:t>
            </a:r>
            <a:r>
              <a:rPr kumimoji="1" lang="en-US" altLang="ja-JP" dirty="0" smtClean="0"/>
              <a:t>351</a:t>
            </a:r>
            <a:r>
              <a:rPr kumimoji="1" lang="ja-JP" altLang="en-US" dirty="0" smtClean="0"/>
              <a:t>件</a:t>
            </a:r>
            <a:endParaRPr kumimoji="1" lang="ja-JP" altLang="en-US" dirty="0"/>
          </a:p>
        </p:txBody>
      </p:sp>
    </p:spTree>
    <p:extLst>
      <p:ext uri="{BB962C8B-B14F-4D97-AF65-F5344CB8AC3E}">
        <p14:creationId xmlns:p14="http://schemas.microsoft.com/office/powerpoint/2010/main" val="5271966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9208" y="216024"/>
            <a:ext cx="8229600" cy="1124744"/>
          </a:xfrm>
        </p:spPr>
        <p:txBody>
          <a:bodyPr/>
          <a:lstStyle/>
          <a:p>
            <a:r>
              <a:rPr kumimoji="1" lang="en-US" altLang="ja-JP" sz="3200" dirty="0" smtClean="0"/>
              <a:t/>
            </a:r>
            <a:br>
              <a:rPr kumimoji="1" lang="en-US" altLang="ja-JP" sz="3200" dirty="0" smtClean="0"/>
            </a:br>
            <a:endParaRPr kumimoji="1" lang="ja-JP" altLang="en-US" sz="3200" dirty="0"/>
          </a:p>
        </p:txBody>
      </p:sp>
      <p:sp>
        <p:nvSpPr>
          <p:cNvPr id="3" name="テキスト ボックス 2"/>
          <p:cNvSpPr txBox="1"/>
          <p:nvPr/>
        </p:nvSpPr>
        <p:spPr>
          <a:xfrm>
            <a:off x="395536" y="1643896"/>
            <a:ext cx="8568952" cy="2369880"/>
          </a:xfrm>
          <a:prstGeom prst="rect">
            <a:avLst/>
          </a:prstGeom>
          <a:noFill/>
          <a:ln w="19050">
            <a:noFill/>
          </a:ln>
        </p:spPr>
        <p:txBody>
          <a:bodyPr wrap="square" rtlCol="0">
            <a:spAutoFit/>
          </a:bodyPr>
          <a:lstStyle/>
          <a:p>
            <a:r>
              <a:rPr kumimoji="1" lang="ja-JP" altLang="en-US" sz="2000" dirty="0" smtClean="0"/>
              <a:t>○容器包装廃棄物の発生抑制及び分別収集のさらなる促進</a:t>
            </a:r>
            <a:endParaRPr kumimoji="1" lang="en-US" altLang="ja-JP" sz="2000" dirty="0" smtClean="0"/>
          </a:p>
          <a:p>
            <a:endParaRPr kumimoji="1" lang="en-US" altLang="ja-JP" sz="2000" dirty="0" smtClean="0"/>
          </a:p>
          <a:p>
            <a:r>
              <a:rPr lang="ja-JP" altLang="en-US" dirty="0" smtClean="0"/>
              <a:t>　</a:t>
            </a:r>
            <a:endParaRPr lang="en-US" altLang="ja-JP" dirty="0" smtClean="0"/>
          </a:p>
          <a:p>
            <a:endParaRPr lang="en-US" altLang="ja-JP" dirty="0"/>
          </a:p>
          <a:p>
            <a:r>
              <a:rPr lang="ja-JP" altLang="en-US" dirty="0" smtClean="0"/>
              <a:t>　　・目標　分別収集量</a:t>
            </a:r>
            <a:r>
              <a:rPr lang="en-US" altLang="ja-JP" dirty="0" smtClean="0"/>
              <a:t>34</a:t>
            </a:r>
            <a:r>
              <a:rPr lang="ja-JP" altLang="en-US" dirty="0" smtClean="0"/>
              <a:t>万</a:t>
            </a:r>
            <a:r>
              <a:rPr lang="en-US" altLang="ja-JP" dirty="0" smtClean="0"/>
              <a:t>7</a:t>
            </a:r>
            <a:r>
              <a:rPr lang="ja-JP" altLang="en-US" dirty="0" smtClean="0"/>
              <a:t>千ｔ</a:t>
            </a:r>
            <a:endParaRPr lang="en-US" altLang="ja-JP" dirty="0" smtClean="0"/>
          </a:p>
          <a:p>
            <a:r>
              <a:rPr lang="ja-JP" altLang="en-US" dirty="0"/>
              <a:t>　</a:t>
            </a:r>
            <a:r>
              <a:rPr lang="ja-JP" altLang="en-US" dirty="0" smtClean="0"/>
              <a:t>　・</a:t>
            </a:r>
            <a:r>
              <a:rPr lang="ja-JP" altLang="en-US" dirty="0"/>
              <a:t>府内市町村の容器包装廃棄物の分別収集量、再商品化量等の状況の</a:t>
            </a:r>
            <a:r>
              <a:rPr lang="ja-JP" altLang="en-US" dirty="0" smtClean="0"/>
              <a:t>情報集</a:t>
            </a:r>
            <a:endParaRPr lang="en-US" altLang="ja-JP" dirty="0" smtClean="0"/>
          </a:p>
          <a:p>
            <a:r>
              <a:rPr lang="ja-JP" altLang="en-US" dirty="0" smtClean="0"/>
              <a:t>　　　約・</a:t>
            </a:r>
            <a:r>
              <a:rPr lang="ja-JP" altLang="en-US" dirty="0"/>
              <a:t>公表</a:t>
            </a:r>
          </a:p>
          <a:p>
            <a:r>
              <a:rPr lang="ja-JP" altLang="en-US" dirty="0" smtClean="0"/>
              <a:t>　</a:t>
            </a:r>
            <a:endParaRPr kumimoji="1" lang="en-US" altLang="ja-JP" dirty="0" smtClean="0"/>
          </a:p>
        </p:txBody>
      </p:sp>
      <p:sp>
        <p:nvSpPr>
          <p:cNvPr id="5" name="下矢印 4"/>
          <p:cNvSpPr/>
          <p:nvPr/>
        </p:nvSpPr>
        <p:spPr>
          <a:xfrm>
            <a:off x="1835696" y="3717032"/>
            <a:ext cx="302433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47936" y="4377298"/>
            <a:ext cx="8568952" cy="707886"/>
          </a:xfrm>
          <a:prstGeom prst="rect">
            <a:avLst/>
          </a:prstGeom>
          <a:noFill/>
          <a:ln w="19050">
            <a:noFill/>
          </a:ln>
        </p:spPr>
        <p:txBody>
          <a:bodyPr wrap="square" rtlCol="0">
            <a:spAutoFit/>
          </a:bodyPr>
          <a:lstStyle/>
          <a:p>
            <a:r>
              <a:rPr lang="ja-JP" altLang="en-US" sz="2000" dirty="0" smtClean="0"/>
              <a:t>○</a:t>
            </a:r>
            <a:r>
              <a:rPr lang="en-US" altLang="ja-JP" sz="2000" dirty="0" smtClean="0"/>
              <a:t>2014</a:t>
            </a:r>
            <a:r>
              <a:rPr lang="ja-JP" altLang="en-US" sz="2000" dirty="0" smtClean="0"/>
              <a:t>年度実績　</a:t>
            </a:r>
            <a:r>
              <a:rPr lang="ja-JP" altLang="en-US" dirty="0" smtClean="0"/>
              <a:t>分別収集量　</a:t>
            </a:r>
            <a:r>
              <a:rPr lang="en-US" altLang="ja-JP" sz="2000" dirty="0" smtClean="0"/>
              <a:t>16</a:t>
            </a:r>
            <a:r>
              <a:rPr lang="ja-JP" altLang="en-US" sz="2000" dirty="0" smtClean="0"/>
              <a:t>万</a:t>
            </a:r>
            <a:r>
              <a:rPr lang="en-US" altLang="ja-JP" sz="2000" dirty="0" smtClean="0"/>
              <a:t>7</a:t>
            </a:r>
            <a:r>
              <a:rPr lang="ja-JP" altLang="en-US" sz="2000" dirty="0" smtClean="0"/>
              <a:t>千ｔ</a:t>
            </a:r>
            <a:endParaRPr lang="en-US" altLang="ja-JP" sz="2000" dirty="0" smtClean="0"/>
          </a:p>
          <a:p>
            <a:r>
              <a:rPr kumimoji="1" lang="en-US" altLang="ja-JP" sz="2000" dirty="0"/>
              <a:t> </a:t>
            </a:r>
            <a:endParaRPr kumimoji="1" lang="en-US" altLang="ja-JP" dirty="0" smtClean="0"/>
          </a:p>
        </p:txBody>
      </p:sp>
      <p:sp>
        <p:nvSpPr>
          <p:cNvPr id="8" name="タイトル 1"/>
          <p:cNvSpPr txBox="1">
            <a:spLocks/>
          </p:cNvSpPr>
          <p:nvPr/>
        </p:nvSpPr>
        <p:spPr>
          <a:xfrm>
            <a:off x="681608" y="368424"/>
            <a:ext cx="8229600" cy="1124744"/>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kumimoji="1"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ja-JP" altLang="en-US" sz="3200" dirty="0" smtClean="0"/>
              <a:t>３．施策の方向と取組み</a:t>
            </a:r>
            <a:r>
              <a:rPr lang="en-US" altLang="ja-JP" sz="3200" dirty="0" smtClean="0"/>
              <a:t/>
            </a:r>
            <a:br>
              <a:rPr lang="en-US" altLang="ja-JP" sz="3200" dirty="0" smtClean="0"/>
            </a:br>
            <a:r>
              <a:rPr lang="en-US" altLang="ja-JP" sz="3200" dirty="0" smtClean="0"/>
              <a:t>(4) </a:t>
            </a:r>
            <a:r>
              <a:rPr lang="ja-JP" altLang="en-US" sz="3200" dirty="0" smtClean="0"/>
              <a:t>容器包装リサイクルの推進</a:t>
            </a:r>
            <a:endParaRPr lang="ja-JP" altLang="en-US" sz="3200" dirty="0"/>
          </a:p>
        </p:txBody>
      </p:sp>
      <p:sp>
        <p:nvSpPr>
          <p:cNvPr id="6" name="正方形/長方形 5"/>
          <p:cNvSpPr/>
          <p:nvPr/>
        </p:nvSpPr>
        <p:spPr>
          <a:xfrm>
            <a:off x="681608" y="2276872"/>
            <a:ext cx="7056784" cy="400110"/>
          </a:xfrm>
          <a:prstGeom prst="rect">
            <a:avLst/>
          </a:prstGeom>
          <a:ln>
            <a:solidFill>
              <a:schemeClr val="tx1"/>
            </a:solidFill>
          </a:ln>
        </p:spPr>
        <p:txBody>
          <a:bodyPr wrap="square">
            <a:spAutoFit/>
          </a:bodyPr>
          <a:lstStyle/>
          <a:p>
            <a:r>
              <a:rPr lang="ja-JP" altLang="en-US" sz="2000" dirty="0"/>
              <a:t>第７期大阪府分別収集計画（</a:t>
            </a:r>
            <a:r>
              <a:rPr lang="en-US" altLang="ja-JP" sz="2000" dirty="0"/>
              <a:t>2014</a:t>
            </a:r>
            <a:r>
              <a:rPr lang="ja-JP" altLang="en-US" sz="2000" dirty="0"/>
              <a:t>～</a:t>
            </a:r>
            <a:r>
              <a:rPr lang="en-US" altLang="ja-JP" sz="2000" dirty="0"/>
              <a:t>2018</a:t>
            </a:r>
            <a:r>
              <a:rPr lang="ja-JP" altLang="en-US" sz="2000" dirty="0"/>
              <a:t>年度）の円滑な実施</a:t>
            </a:r>
          </a:p>
        </p:txBody>
      </p:sp>
      <p:sp>
        <p:nvSpPr>
          <p:cNvPr id="9" name="正方形/長方形 8"/>
          <p:cNvSpPr/>
          <p:nvPr/>
        </p:nvSpPr>
        <p:spPr>
          <a:xfrm>
            <a:off x="5436096" y="3789040"/>
            <a:ext cx="3240360" cy="2592288"/>
          </a:xfrm>
          <a:prstGeom prst="rect">
            <a:avLst/>
          </a:prstGeom>
          <a:noFill/>
          <a:ln w="38100">
            <a:solidFill>
              <a:schemeClr val="accent3"/>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smtClean="0"/>
              <a:t>【</a:t>
            </a:r>
            <a:r>
              <a:rPr lang="ja-JP" altLang="en-US" dirty="0" smtClean="0"/>
              <a:t>対象となる容器包装</a:t>
            </a:r>
            <a:r>
              <a:rPr lang="en-US" altLang="ja-JP" dirty="0" smtClean="0"/>
              <a:t>】</a:t>
            </a:r>
          </a:p>
          <a:p>
            <a:r>
              <a:rPr lang="ja-JP" altLang="en-US" dirty="0" smtClean="0"/>
              <a:t>・ガラス製容器</a:t>
            </a:r>
            <a:endParaRPr lang="en-US" altLang="ja-JP" dirty="0" smtClean="0"/>
          </a:p>
          <a:p>
            <a:r>
              <a:rPr lang="ja-JP" altLang="en-US" dirty="0" smtClean="0"/>
              <a:t>・ペットボトル</a:t>
            </a:r>
            <a:endParaRPr lang="en-US" altLang="ja-JP" dirty="0" smtClean="0"/>
          </a:p>
          <a:p>
            <a:r>
              <a:rPr lang="ja-JP" altLang="en-US" dirty="0" smtClean="0"/>
              <a:t>・紙製容器包装</a:t>
            </a:r>
            <a:endParaRPr lang="en-US" altLang="ja-JP" dirty="0" smtClean="0"/>
          </a:p>
          <a:p>
            <a:r>
              <a:rPr lang="ja-JP" altLang="en-US" dirty="0" smtClean="0"/>
              <a:t>・プラスチック製容器包装</a:t>
            </a:r>
            <a:endParaRPr lang="en-US" altLang="ja-JP" dirty="0" smtClean="0"/>
          </a:p>
          <a:p>
            <a:r>
              <a:rPr lang="ja-JP" altLang="en-US" dirty="0" smtClean="0"/>
              <a:t>・スチール製容器包装</a:t>
            </a:r>
            <a:endParaRPr lang="en-US" altLang="ja-JP" dirty="0" smtClean="0"/>
          </a:p>
          <a:p>
            <a:r>
              <a:rPr lang="ja-JP" altLang="en-US" dirty="0" smtClean="0"/>
              <a:t>・アルミニウム製容器包装</a:t>
            </a:r>
            <a:endParaRPr lang="en-US" altLang="ja-JP" dirty="0" smtClean="0"/>
          </a:p>
          <a:p>
            <a:r>
              <a:rPr lang="ja-JP" altLang="en-US" dirty="0" smtClean="0"/>
              <a:t>・段ボール</a:t>
            </a:r>
            <a:endParaRPr lang="en-US" altLang="ja-JP" dirty="0" smtClean="0"/>
          </a:p>
          <a:p>
            <a:endParaRPr lang="en-US" altLang="ja-JP" sz="2000" dirty="0" smtClean="0"/>
          </a:p>
        </p:txBody>
      </p:sp>
    </p:spTree>
    <p:extLst>
      <p:ext uri="{BB962C8B-B14F-4D97-AF65-F5344CB8AC3E}">
        <p14:creationId xmlns:p14="http://schemas.microsoft.com/office/powerpoint/2010/main" val="4195343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8020" y="4581127"/>
            <a:ext cx="1944216" cy="1618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正方形/長方形 3"/>
          <p:cNvSpPr/>
          <p:nvPr/>
        </p:nvSpPr>
        <p:spPr>
          <a:xfrm>
            <a:off x="395536" y="3047469"/>
            <a:ext cx="8486700" cy="3477875"/>
          </a:xfrm>
          <a:prstGeom prst="rect">
            <a:avLst/>
          </a:prstGeom>
        </p:spPr>
        <p:txBody>
          <a:bodyPr wrap="square">
            <a:spAutoFit/>
          </a:bodyPr>
          <a:lstStyle/>
          <a:p>
            <a:pPr algn="just">
              <a:spcAft>
                <a:spcPts val="0"/>
              </a:spcAft>
            </a:pPr>
            <a:r>
              <a:rPr lang="ja-JP" altLang="en-US" kern="100" dirty="0" smtClean="0">
                <a:latin typeface="+mn-ea"/>
                <a:cs typeface="Times New Roman"/>
              </a:rPr>
              <a:t>・</a:t>
            </a:r>
            <a:r>
              <a:rPr lang="ja-JP" altLang="en-US" sz="2000" kern="100" dirty="0" smtClean="0">
                <a:latin typeface="+mn-ea"/>
                <a:cs typeface="Times New Roman"/>
              </a:rPr>
              <a:t>ＪＥＳＣＯ</a:t>
            </a:r>
            <a:r>
              <a:rPr lang="ja-JP" altLang="ja-JP" sz="2000" kern="100" dirty="0" smtClean="0">
                <a:latin typeface="+mn-ea"/>
                <a:cs typeface="Times New Roman"/>
              </a:rPr>
              <a:t>大阪</a:t>
            </a:r>
            <a:r>
              <a:rPr lang="ja-JP" altLang="ja-JP" sz="2000" kern="100" dirty="0">
                <a:latin typeface="+mn-ea"/>
                <a:cs typeface="Times New Roman"/>
              </a:rPr>
              <a:t>ＰＣＢ処理</a:t>
            </a:r>
            <a:r>
              <a:rPr lang="ja-JP" altLang="ja-JP" sz="2000" kern="100" dirty="0" smtClean="0">
                <a:latin typeface="+mn-ea"/>
                <a:cs typeface="Times New Roman"/>
              </a:rPr>
              <a:t>事業所</a:t>
            </a:r>
            <a:r>
              <a:rPr lang="ja-JP" altLang="en-US" sz="2000" kern="100" dirty="0" smtClean="0">
                <a:latin typeface="+mn-ea"/>
                <a:cs typeface="Times New Roman"/>
              </a:rPr>
              <a:t>における</a:t>
            </a:r>
            <a:r>
              <a:rPr lang="ja-JP" altLang="ja-JP" sz="2000" kern="100" dirty="0" smtClean="0">
                <a:latin typeface="+mn-ea"/>
                <a:cs typeface="Times New Roman"/>
              </a:rPr>
              <a:t>高圧</a:t>
            </a:r>
            <a:r>
              <a:rPr lang="ja-JP" altLang="ja-JP" sz="2000" kern="100" dirty="0">
                <a:latin typeface="+mn-ea"/>
                <a:cs typeface="Times New Roman"/>
              </a:rPr>
              <a:t>機器等</a:t>
            </a:r>
            <a:r>
              <a:rPr lang="ja-JP" altLang="ja-JP" sz="2000" kern="100" dirty="0" smtClean="0">
                <a:latin typeface="+mn-ea"/>
                <a:cs typeface="Times New Roman"/>
              </a:rPr>
              <a:t>の処理進捗率</a:t>
            </a:r>
            <a:endParaRPr lang="en-US" altLang="ja-JP" sz="2000" kern="100" dirty="0" smtClean="0">
              <a:latin typeface="+mn-ea"/>
              <a:cs typeface="Times New Roman"/>
            </a:endParaRPr>
          </a:p>
          <a:p>
            <a:pPr algn="just">
              <a:spcAft>
                <a:spcPts val="0"/>
              </a:spcAft>
            </a:pPr>
            <a:r>
              <a:rPr lang="ja-JP" altLang="en-US" sz="2000" kern="100" dirty="0">
                <a:latin typeface="+mn-ea"/>
                <a:cs typeface="Times New Roman"/>
              </a:rPr>
              <a:t>　</a:t>
            </a:r>
            <a:r>
              <a:rPr lang="ja-JP" altLang="en-US" sz="2000" kern="100" dirty="0" smtClean="0">
                <a:latin typeface="+mn-ea"/>
                <a:cs typeface="Times New Roman"/>
              </a:rPr>
              <a:t>　→　</a:t>
            </a:r>
            <a:r>
              <a:rPr lang="en-US" altLang="ja-JP" sz="2000" b="1" kern="100" dirty="0" smtClean="0">
                <a:latin typeface="+mn-ea"/>
                <a:cs typeface="Times New Roman"/>
              </a:rPr>
              <a:t>2015</a:t>
            </a:r>
            <a:r>
              <a:rPr lang="ja-JP" altLang="ja-JP" sz="2000" b="1" kern="100" dirty="0">
                <a:latin typeface="+mn-ea"/>
                <a:cs typeface="Times New Roman"/>
              </a:rPr>
              <a:t>年</a:t>
            </a:r>
            <a:r>
              <a:rPr lang="en-US" altLang="ja-JP" sz="2000" b="1" kern="100" dirty="0">
                <a:latin typeface="+mn-ea"/>
                <a:cs typeface="Times New Roman"/>
              </a:rPr>
              <a:t>3</a:t>
            </a:r>
            <a:r>
              <a:rPr lang="ja-JP" altLang="ja-JP" sz="2000" b="1" kern="100" dirty="0">
                <a:latin typeface="+mn-ea"/>
                <a:cs typeface="Times New Roman"/>
              </a:rPr>
              <a:t>月末：</a:t>
            </a:r>
            <a:r>
              <a:rPr lang="en-US" altLang="ja-JP" sz="2000" b="1" kern="100" dirty="0">
                <a:latin typeface="+mn-ea"/>
                <a:cs typeface="Times New Roman"/>
              </a:rPr>
              <a:t> 86.7</a:t>
            </a:r>
            <a:r>
              <a:rPr lang="ja-JP" altLang="ja-JP" sz="2000" b="1" kern="100" dirty="0" smtClean="0">
                <a:latin typeface="+mn-ea"/>
                <a:cs typeface="Times New Roman"/>
              </a:rPr>
              <a:t>％</a:t>
            </a:r>
            <a:r>
              <a:rPr lang="ja-JP" altLang="en-US" sz="2000" kern="100" dirty="0" smtClean="0">
                <a:latin typeface="+mn-ea"/>
                <a:cs typeface="Times New Roman"/>
              </a:rPr>
              <a:t>（</a:t>
            </a:r>
            <a:r>
              <a:rPr lang="en-US" altLang="ja-JP" sz="2000" kern="100" dirty="0" smtClean="0">
                <a:latin typeface="+mn-ea"/>
                <a:cs typeface="Times New Roman"/>
              </a:rPr>
              <a:t>2014</a:t>
            </a:r>
            <a:r>
              <a:rPr lang="ja-JP" altLang="en-US" sz="2000" kern="100" dirty="0" smtClean="0">
                <a:latin typeface="+mn-ea"/>
                <a:cs typeface="Times New Roman"/>
              </a:rPr>
              <a:t>年</a:t>
            </a:r>
            <a:r>
              <a:rPr lang="en-US" altLang="ja-JP" sz="2000" kern="100" dirty="0">
                <a:latin typeface="+mn-ea"/>
                <a:cs typeface="Times New Roman"/>
              </a:rPr>
              <a:t>3</a:t>
            </a:r>
            <a:r>
              <a:rPr lang="ja-JP" altLang="en-US" sz="2000" kern="100" dirty="0">
                <a:latin typeface="+mn-ea"/>
                <a:cs typeface="Times New Roman"/>
              </a:rPr>
              <a:t>月末： </a:t>
            </a:r>
            <a:r>
              <a:rPr lang="en-US" altLang="ja-JP" sz="2000" kern="100" dirty="0" smtClean="0">
                <a:latin typeface="+mn-ea"/>
                <a:cs typeface="Times New Roman"/>
              </a:rPr>
              <a:t>78.9</a:t>
            </a:r>
            <a:r>
              <a:rPr lang="ja-JP" altLang="en-US" sz="2000" kern="100" dirty="0" smtClean="0">
                <a:latin typeface="+mn-ea"/>
                <a:cs typeface="Times New Roman"/>
              </a:rPr>
              <a:t>％）</a:t>
            </a:r>
            <a:endParaRPr lang="en-US" altLang="ja-JP" sz="2000" kern="100" dirty="0" smtClean="0">
              <a:latin typeface="+mn-ea"/>
              <a:cs typeface="Times New Roman"/>
            </a:endParaRPr>
          </a:p>
          <a:p>
            <a:pPr algn="just">
              <a:spcAft>
                <a:spcPts val="0"/>
              </a:spcAft>
            </a:pPr>
            <a:r>
              <a:rPr lang="ja-JP" altLang="en-US" sz="2000" kern="100" dirty="0" smtClean="0">
                <a:latin typeface="+mn-ea"/>
                <a:cs typeface="Times New Roman"/>
              </a:rPr>
              <a:t>　　　　</a:t>
            </a:r>
            <a:endParaRPr lang="en-US" altLang="ja-JP" sz="2000" kern="100" dirty="0" smtClean="0">
              <a:latin typeface="+mn-ea"/>
              <a:cs typeface="Times New Roman"/>
            </a:endParaRPr>
          </a:p>
          <a:p>
            <a:r>
              <a:rPr lang="ja-JP" altLang="en-US" sz="2000" kern="100" dirty="0" smtClean="0">
                <a:latin typeface="+mn-ea"/>
                <a:cs typeface="Times New Roman"/>
              </a:rPr>
              <a:t>・高圧機器等の処理は計画どおり進んでいる。安定器等についても　　</a:t>
            </a:r>
            <a:endParaRPr lang="en-US" altLang="ja-JP" sz="2000" kern="100" dirty="0" smtClean="0">
              <a:latin typeface="+mn-ea"/>
              <a:cs typeface="Times New Roman"/>
            </a:endParaRPr>
          </a:p>
          <a:p>
            <a:r>
              <a:rPr lang="ja-JP" altLang="en-US" sz="2000" kern="100" dirty="0">
                <a:latin typeface="+mn-ea"/>
                <a:cs typeface="Times New Roman"/>
              </a:rPr>
              <a:t>　</a:t>
            </a:r>
            <a:r>
              <a:rPr lang="en-US" altLang="ja-JP" sz="2000" kern="100" dirty="0" smtClean="0">
                <a:latin typeface="+mn-ea"/>
                <a:cs typeface="Times New Roman"/>
              </a:rPr>
              <a:t>2015</a:t>
            </a:r>
            <a:r>
              <a:rPr lang="ja-JP" altLang="en-US" sz="2000" kern="100" dirty="0" smtClean="0">
                <a:latin typeface="+mn-ea"/>
                <a:cs typeface="Times New Roman"/>
              </a:rPr>
              <a:t>年度より</a:t>
            </a:r>
            <a:r>
              <a:rPr lang="ja-JP" altLang="en-US" sz="2000" kern="100" dirty="0" smtClean="0">
                <a:solidFill>
                  <a:prstClr val="black"/>
                </a:solidFill>
                <a:latin typeface="+mn-ea"/>
                <a:cs typeface="Times New Roman"/>
              </a:rPr>
              <a:t>ＪＥＳＣＯ北九州</a:t>
            </a:r>
            <a:r>
              <a:rPr lang="ja-JP" altLang="ja-JP" sz="2000" kern="100" dirty="0" smtClean="0">
                <a:solidFill>
                  <a:prstClr val="black"/>
                </a:solidFill>
                <a:latin typeface="+mn-ea"/>
                <a:cs typeface="Times New Roman"/>
              </a:rPr>
              <a:t>ＰＣＢ</a:t>
            </a:r>
            <a:r>
              <a:rPr lang="ja-JP" altLang="ja-JP" sz="2000" kern="100" dirty="0">
                <a:solidFill>
                  <a:prstClr val="black"/>
                </a:solidFill>
                <a:latin typeface="+mn-ea"/>
                <a:cs typeface="Times New Roman"/>
              </a:rPr>
              <a:t>処理</a:t>
            </a:r>
            <a:r>
              <a:rPr lang="ja-JP" altLang="ja-JP" sz="2000" kern="100" dirty="0" smtClean="0">
                <a:solidFill>
                  <a:prstClr val="black"/>
                </a:solidFill>
                <a:latin typeface="+mn-ea"/>
                <a:cs typeface="Times New Roman"/>
              </a:rPr>
              <a:t>事業所</a:t>
            </a:r>
            <a:r>
              <a:rPr lang="ja-JP" altLang="en-US" sz="2000" kern="100" dirty="0" smtClean="0">
                <a:solidFill>
                  <a:prstClr val="black"/>
                </a:solidFill>
                <a:latin typeface="+mn-ea"/>
                <a:cs typeface="Times New Roman"/>
              </a:rPr>
              <a:t>で処理を開始</a:t>
            </a:r>
            <a:endParaRPr lang="en-US" altLang="ja-JP" sz="2000" kern="100" dirty="0" smtClean="0">
              <a:latin typeface="+mn-ea"/>
              <a:cs typeface="Times New Roman"/>
            </a:endParaRPr>
          </a:p>
          <a:p>
            <a:endParaRPr lang="en-US" altLang="ja-JP" sz="2000" kern="100" dirty="0" smtClean="0">
              <a:latin typeface="+mn-ea"/>
              <a:cs typeface="Times New Roman"/>
            </a:endParaRPr>
          </a:p>
          <a:p>
            <a:r>
              <a:rPr lang="ja-JP" altLang="en-US" sz="2000" kern="100" dirty="0" smtClean="0">
                <a:latin typeface="+mn-ea"/>
                <a:cs typeface="Times New Roman"/>
              </a:rPr>
              <a:t>・ＰＣＢ</a:t>
            </a:r>
            <a:r>
              <a:rPr lang="ja-JP" altLang="en-US" sz="2000" kern="100" dirty="0">
                <a:latin typeface="+mn-ea"/>
                <a:cs typeface="Times New Roman"/>
              </a:rPr>
              <a:t>廃棄物を保管している事業場やＰＣＢを</a:t>
            </a:r>
            <a:r>
              <a:rPr lang="ja-JP" altLang="en-US" sz="2000" kern="100" dirty="0" smtClean="0">
                <a:latin typeface="+mn-ea"/>
                <a:cs typeface="Times New Roman"/>
              </a:rPr>
              <a:t>含む</a:t>
            </a:r>
            <a:endParaRPr lang="en-US" altLang="ja-JP" sz="2000" kern="100" dirty="0" smtClean="0">
              <a:latin typeface="+mn-ea"/>
              <a:cs typeface="Times New Roman"/>
            </a:endParaRPr>
          </a:p>
          <a:p>
            <a:r>
              <a:rPr lang="ja-JP" altLang="en-US" sz="2000" kern="100" dirty="0">
                <a:latin typeface="+mn-ea"/>
                <a:cs typeface="Times New Roman"/>
              </a:rPr>
              <a:t>　</a:t>
            </a:r>
            <a:r>
              <a:rPr lang="ja-JP" altLang="en-US" sz="2000" kern="100" dirty="0" smtClean="0">
                <a:latin typeface="+mn-ea"/>
                <a:cs typeface="Times New Roman"/>
              </a:rPr>
              <a:t>機器を使用している事業場に立入検査を実施し、</a:t>
            </a:r>
            <a:endParaRPr lang="en-US" altLang="ja-JP" sz="2000" kern="100" dirty="0" smtClean="0">
              <a:latin typeface="+mn-ea"/>
              <a:cs typeface="Times New Roman"/>
            </a:endParaRPr>
          </a:p>
          <a:p>
            <a:r>
              <a:rPr lang="ja-JP" altLang="en-US" sz="2000" kern="100" dirty="0">
                <a:latin typeface="+mn-ea"/>
                <a:cs typeface="Times New Roman"/>
              </a:rPr>
              <a:t>　</a:t>
            </a:r>
            <a:r>
              <a:rPr lang="ja-JP" altLang="en-US" sz="2000" kern="100" dirty="0" smtClean="0">
                <a:latin typeface="+mn-ea"/>
                <a:cs typeface="Times New Roman"/>
              </a:rPr>
              <a:t>ＰＣＢ</a:t>
            </a:r>
            <a:r>
              <a:rPr lang="ja-JP" altLang="en-US" sz="2000" kern="100" dirty="0">
                <a:latin typeface="+mn-ea"/>
                <a:cs typeface="Times New Roman"/>
              </a:rPr>
              <a:t>廃棄物</a:t>
            </a:r>
            <a:r>
              <a:rPr lang="ja-JP" altLang="en-US" sz="2000" kern="100" dirty="0" smtClean="0">
                <a:latin typeface="+mn-ea"/>
                <a:cs typeface="Times New Roman"/>
              </a:rPr>
              <a:t>等の</a:t>
            </a:r>
            <a:r>
              <a:rPr lang="ja-JP" altLang="en-US" sz="2000" kern="100" dirty="0">
                <a:latin typeface="+mn-ea"/>
                <a:cs typeface="Times New Roman"/>
              </a:rPr>
              <a:t>適正</a:t>
            </a:r>
            <a:r>
              <a:rPr lang="ja-JP" altLang="en-US" sz="2000" kern="100" dirty="0" smtClean="0">
                <a:latin typeface="+mn-ea"/>
                <a:cs typeface="Times New Roman"/>
              </a:rPr>
              <a:t>管理を徹底</a:t>
            </a:r>
            <a:endParaRPr lang="ja-JP" altLang="en-US" sz="2000" kern="100" dirty="0">
              <a:latin typeface="+mn-ea"/>
              <a:cs typeface="Times New Roman"/>
            </a:endParaRPr>
          </a:p>
          <a:p>
            <a:endParaRPr lang="en-US" altLang="ja-JP" sz="2000" kern="100" dirty="0" smtClean="0">
              <a:latin typeface="+mn-ea"/>
              <a:cs typeface="Times New Roman"/>
            </a:endParaRPr>
          </a:p>
          <a:p>
            <a:r>
              <a:rPr lang="ja-JP" altLang="en-US" sz="2000" kern="100" dirty="0" smtClean="0">
                <a:latin typeface="+mn-ea"/>
                <a:cs typeface="Times New Roman"/>
              </a:rPr>
              <a:t>・</a:t>
            </a:r>
            <a:r>
              <a:rPr lang="ja-JP" altLang="ja-JP" sz="2000" kern="100" dirty="0" smtClean="0">
                <a:latin typeface="+mn-ea"/>
                <a:cs typeface="Times New Roman"/>
              </a:rPr>
              <a:t>中</a:t>
            </a:r>
            <a:r>
              <a:rPr lang="ja-JP" altLang="ja-JP" sz="2000" kern="100" dirty="0">
                <a:latin typeface="+mn-ea"/>
                <a:cs typeface="Times New Roman"/>
              </a:rPr>
              <a:t>小企業が負担するＰＣＢ廃棄物処理費用を</a:t>
            </a:r>
            <a:r>
              <a:rPr lang="ja-JP" altLang="ja-JP" sz="2000" kern="100" dirty="0" smtClean="0">
                <a:latin typeface="+mn-ea"/>
                <a:cs typeface="Times New Roman"/>
              </a:rPr>
              <a:t>軽減</a:t>
            </a:r>
            <a:endParaRPr lang="en-US" altLang="ja-JP" sz="2000" kern="100" dirty="0">
              <a:latin typeface="+mn-ea"/>
              <a:cs typeface="Times New Roman"/>
            </a:endParaRPr>
          </a:p>
        </p:txBody>
      </p:sp>
      <p:sp>
        <p:nvSpPr>
          <p:cNvPr id="6" name="正方形/長方形 5"/>
          <p:cNvSpPr/>
          <p:nvPr/>
        </p:nvSpPr>
        <p:spPr>
          <a:xfrm>
            <a:off x="1043608" y="1753406"/>
            <a:ext cx="7416824" cy="7394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t>中間貯蔵・環境安全</a:t>
            </a:r>
            <a:r>
              <a:rPr lang="ja-JP" altLang="en-US" dirty="0" smtClean="0"/>
              <a:t>事業㈱（ＪＥＳＣＯ）における高濃度</a:t>
            </a:r>
            <a:r>
              <a:rPr lang="en-US" altLang="ja-JP" dirty="0" smtClean="0"/>
              <a:t>PCB</a:t>
            </a:r>
            <a:r>
              <a:rPr lang="ja-JP" altLang="en-US" dirty="0" smtClean="0"/>
              <a:t>廃棄物の</a:t>
            </a:r>
            <a:r>
              <a:rPr lang="ja-JP" altLang="en-US" dirty="0"/>
              <a:t>処理</a:t>
            </a:r>
            <a:endParaRPr kumimoji="1" lang="ja-JP" altLang="en-US" dirty="0"/>
          </a:p>
        </p:txBody>
      </p:sp>
      <p:sp>
        <p:nvSpPr>
          <p:cNvPr id="7" name="下矢印 6"/>
          <p:cNvSpPr/>
          <p:nvPr/>
        </p:nvSpPr>
        <p:spPr>
          <a:xfrm>
            <a:off x="4051981" y="2708920"/>
            <a:ext cx="1400075"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タイトル 1"/>
          <p:cNvSpPr txBox="1">
            <a:spLocks/>
          </p:cNvSpPr>
          <p:nvPr/>
        </p:nvSpPr>
        <p:spPr>
          <a:xfrm>
            <a:off x="681608" y="432048"/>
            <a:ext cx="8229600" cy="1124744"/>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kumimoji="1"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ja-JP" altLang="en-US" sz="3200" dirty="0" smtClean="0"/>
              <a:t>３．施策の方向と取組み</a:t>
            </a:r>
            <a:r>
              <a:rPr lang="en-US" altLang="ja-JP" sz="3200" dirty="0" smtClean="0"/>
              <a:t/>
            </a:r>
            <a:br>
              <a:rPr lang="en-US" altLang="ja-JP" sz="3200" dirty="0" smtClean="0"/>
            </a:br>
            <a:r>
              <a:rPr lang="en-US" altLang="ja-JP" sz="3200" dirty="0" smtClean="0"/>
              <a:t>(5) </a:t>
            </a:r>
            <a:r>
              <a:rPr lang="ja-JP" altLang="en-US" sz="3200" dirty="0" smtClean="0"/>
              <a:t>ＰＣＢ廃棄物適正処理の推進</a:t>
            </a:r>
            <a:endParaRPr lang="ja-JP" altLang="en-US" sz="3200" dirty="0"/>
          </a:p>
        </p:txBody>
      </p:sp>
      <p:sp>
        <p:nvSpPr>
          <p:cNvPr id="2" name="テキスト ボックス 1"/>
          <p:cNvSpPr txBox="1"/>
          <p:nvPr/>
        </p:nvSpPr>
        <p:spPr>
          <a:xfrm>
            <a:off x="7364796" y="6258798"/>
            <a:ext cx="1023628" cy="338554"/>
          </a:xfrm>
          <a:prstGeom prst="rect">
            <a:avLst/>
          </a:prstGeom>
          <a:noFill/>
        </p:spPr>
        <p:txBody>
          <a:bodyPr wrap="square" rtlCol="0">
            <a:spAutoFit/>
          </a:bodyPr>
          <a:lstStyle/>
          <a:p>
            <a:r>
              <a:rPr kumimoji="1" lang="ja-JP" altLang="en-US" sz="1600" dirty="0" smtClean="0"/>
              <a:t>立入検査</a:t>
            </a:r>
            <a:endParaRPr kumimoji="1" lang="ja-JP" altLang="en-US" sz="1600" dirty="0"/>
          </a:p>
        </p:txBody>
      </p:sp>
    </p:spTree>
    <p:extLst>
      <p:ext uri="{BB962C8B-B14F-4D97-AF65-F5344CB8AC3E}">
        <p14:creationId xmlns:p14="http://schemas.microsoft.com/office/powerpoint/2010/main" val="2169325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79512" y="1506215"/>
            <a:ext cx="6016330" cy="5091137"/>
          </a:xfrm>
          <a:prstGeom prst="rect">
            <a:avLst/>
          </a:prstGeom>
          <a:noFill/>
        </p:spPr>
        <p:txBody>
          <a:bodyPr wrap="square" rtlCol="0">
            <a:spAutoFit/>
          </a:bodyPr>
          <a:lstStyle/>
          <a:p>
            <a:r>
              <a:rPr lang="ja-JP" altLang="en-US" sz="2000" dirty="0" smtClean="0"/>
              <a:t>○不適正</a:t>
            </a:r>
            <a:r>
              <a:rPr lang="ja-JP" altLang="en-US" sz="2000" dirty="0"/>
              <a:t>処理の未然防止・早期発見</a:t>
            </a:r>
            <a:endParaRPr lang="en-US" altLang="ja-JP" sz="2000" dirty="0"/>
          </a:p>
          <a:p>
            <a:pPr>
              <a:lnSpc>
                <a:spcPct val="50000"/>
              </a:lnSpc>
            </a:pPr>
            <a:endParaRPr lang="en-US" altLang="ja-JP" dirty="0" smtClean="0"/>
          </a:p>
          <a:p>
            <a:r>
              <a:rPr lang="ja-JP" altLang="en-US" dirty="0" smtClean="0"/>
              <a:t>　パトロール</a:t>
            </a:r>
            <a:r>
              <a:rPr lang="ja-JP" altLang="en-US" dirty="0"/>
              <a:t>による監視・指導など警察等と連携</a:t>
            </a:r>
            <a:endParaRPr lang="en-US" altLang="ja-JP" dirty="0" smtClean="0"/>
          </a:p>
          <a:p>
            <a:r>
              <a:rPr lang="ja-JP" altLang="en-US" dirty="0"/>
              <a:t>　</a:t>
            </a:r>
            <a:r>
              <a:rPr lang="ja-JP" altLang="en-US" dirty="0" smtClean="0"/>
              <a:t>　</a:t>
            </a:r>
            <a:endParaRPr lang="en-US" altLang="ja-JP" dirty="0" smtClean="0"/>
          </a:p>
          <a:p>
            <a:endParaRPr lang="en-US" altLang="ja-JP" dirty="0" smtClean="0"/>
          </a:p>
          <a:p>
            <a:r>
              <a:rPr lang="ja-JP" altLang="en-US" dirty="0"/>
              <a:t>　</a:t>
            </a:r>
            <a:r>
              <a:rPr lang="ja-JP" altLang="en-US" dirty="0" smtClean="0"/>
              <a:t>　・不適正処理件数　</a:t>
            </a:r>
            <a:r>
              <a:rPr lang="ja-JP" altLang="en-US" dirty="0"/>
              <a:t>３１０</a:t>
            </a:r>
            <a:r>
              <a:rPr lang="ja-JP" altLang="en-US" dirty="0" smtClean="0"/>
              <a:t>件（</a:t>
            </a:r>
            <a:r>
              <a:rPr lang="en-US" altLang="ja-JP" dirty="0" smtClean="0"/>
              <a:t>2014</a:t>
            </a:r>
            <a:r>
              <a:rPr lang="ja-JP" altLang="en-US" dirty="0" smtClean="0"/>
              <a:t>年度）</a:t>
            </a:r>
            <a:endParaRPr lang="en-US" altLang="ja-JP" dirty="0" smtClean="0"/>
          </a:p>
          <a:p>
            <a:r>
              <a:rPr kumimoji="1" lang="ja-JP" altLang="en-US" dirty="0" smtClean="0"/>
              <a:t>　　</a:t>
            </a:r>
            <a:r>
              <a:rPr lang="ja-JP" altLang="en-US" dirty="0"/>
              <a:t>・ピーク時</a:t>
            </a:r>
            <a:r>
              <a:rPr lang="ja-JP" altLang="en-US" dirty="0" smtClean="0"/>
              <a:t>の</a:t>
            </a:r>
            <a:r>
              <a:rPr lang="en-US" altLang="ja-JP" dirty="0" smtClean="0"/>
              <a:t>2003</a:t>
            </a:r>
            <a:r>
              <a:rPr lang="ja-JP" altLang="en-US" dirty="0" smtClean="0"/>
              <a:t>年度</a:t>
            </a:r>
            <a:r>
              <a:rPr lang="en-US" altLang="ja-JP" dirty="0" smtClean="0"/>
              <a:t>(876</a:t>
            </a:r>
            <a:r>
              <a:rPr lang="ja-JP" altLang="en-US" dirty="0" smtClean="0"/>
              <a:t>件）と比べ、</a:t>
            </a:r>
            <a:endParaRPr lang="en-US" altLang="ja-JP" dirty="0" smtClean="0"/>
          </a:p>
          <a:p>
            <a:r>
              <a:rPr lang="ja-JP" altLang="en-US" dirty="0"/>
              <a:t>　</a:t>
            </a:r>
            <a:r>
              <a:rPr lang="ja-JP" altLang="en-US" dirty="0" smtClean="0"/>
              <a:t>　　</a:t>
            </a:r>
            <a:r>
              <a:rPr lang="en-US" altLang="ja-JP" dirty="0" smtClean="0"/>
              <a:t>4</a:t>
            </a:r>
            <a:r>
              <a:rPr lang="ja-JP" altLang="en-US" dirty="0"/>
              <a:t>割以下に</a:t>
            </a:r>
            <a:r>
              <a:rPr lang="ja-JP" altLang="en-US" dirty="0" smtClean="0"/>
              <a:t>減少。大規模な不法</a:t>
            </a:r>
            <a:r>
              <a:rPr lang="ja-JP" altLang="en-US" dirty="0"/>
              <a:t>投棄</a:t>
            </a:r>
            <a:r>
              <a:rPr lang="ja-JP" altLang="en-US" dirty="0" smtClean="0"/>
              <a:t>に</a:t>
            </a:r>
            <a:endParaRPr lang="en-US" altLang="ja-JP" dirty="0" smtClean="0"/>
          </a:p>
          <a:p>
            <a:r>
              <a:rPr lang="ja-JP" altLang="en-US" dirty="0"/>
              <a:t>　</a:t>
            </a:r>
            <a:r>
              <a:rPr lang="ja-JP" altLang="en-US" dirty="0" smtClean="0"/>
              <a:t>　　発展する事例もおきていない。</a:t>
            </a:r>
            <a:endParaRPr lang="en-US" altLang="ja-JP" dirty="0" smtClean="0"/>
          </a:p>
          <a:p>
            <a:r>
              <a:rPr lang="ja-JP" altLang="en-US" dirty="0"/>
              <a:t>　</a:t>
            </a:r>
            <a:r>
              <a:rPr lang="ja-JP" altLang="en-US" dirty="0" smtClean="0"/>
              <a:t>　</a:t>
            </a:r>
            <a:endParaRPr lang="en-US" altLang="ja-JP" dirty="0"/>
          </a:p>
          <a:p>
            <a:endParaRPr lang="en-US" altLang="ja-JP" dirty="0"/>
          </a:p>
          <a:p>
            <a:r>
              <a:rPr lang="ja-JP" altLang="en-US" sz="2000" dirty="0" smtClean="0"/>
              <a:t>○廃棄物</a:t>
            </a:r>
            <a:r>
              <a:rPr lang="ja-JP" altLang="en-US" sz="2000" dirty="0"/>
              <a:t>の排出事業者等への指導を徹底</a:t>
            </a:r>
            <a:endParaRPr lang="en-US" altLang="ja-JP" sz="2000" dirty="0"/>
          </a:p>
          <a:p>
            <a:endParaRPr lang="en-US" altLang="ja-JP" dirty="0" smtClean="0">
              <a:latin typeface="+mn-ea"/>
            </a:endParaRPr>
          </a:p>
          <a:p>
            <a:pPr>
              <a:lnSpc>
                <a:spcPts val="2300"/>
              </a:lnSpc>
              <a:tabLst>
                <a:tab pos="5294313" algn="l"/>
              </a:tabLst>
            </a:pPr>
            <a:r>
              <a:rPr lang="ja-JP" altLang="en-US" dirty="0">
                <a:latin typeface="+mn-ea"/>
              </a:rPr>
              <a:t>　</a:t>
            </a:r>
            <a:r>
              <a:rPr lang="ja-JP" altLang="en-US" dirty="0" smtClean="0">
                <a:latin typeface="+mn-ea"/>
              </a:rPr>
              <a:t>排出事</a:t>
            </a:r>
            <a:r>
              <a:rPr lang="ja-JP" altLang="en-US" dirty="0">
                <a:latin typeface="+mn-ea"/>
              </a:rPr>
              <a:t>業者や処理業者に</a:t>
            </a:r>
            <a:r>
              <a:rPr lang="ja-JP" altLang="en-US" dirty="0" smtClean="0">
                <a:latin typeface="+mn-ea"/>
              </a:rPr>
              <a:t>対して、</a:t>
            </a:r>
            <a:endParaRPr lang="en-US" altLang="ja-JP" dirty="0" smtClean="0">
              <a:latin typeface="+mn-ea"/>
            </a:endParaRPr>
          </a:p>
          <a:p>
            <a:pPr>
              <a:lnSpc>
                <a:spcPts val="2300"/>
              </a:lnSpc>
              <a:tabLst>
                <a:tab pos="5294313" algn="l"/>
              </a:tabLst>
            </a:pPr>
            <a:r>
              <a:rPr lang="ja-JP" altLang="en-US" dirty="0" smtClean="0">
                <a:latin typeface="+mn-ea"/>
              </a:rPr>
              <a:t>　パトロールや説明会の開催を通じて、</a:t>
            </a:r>
            <a:r>
              <a:rPr lang="ja-JP" altLang="en-US" dirty="0" smtClean="0"/>
              <a:t>指導</a:t>
            </a:r>
            <a:r>
              <a:rPr lang="ja-JP" altLang="en-US" dirty="0"/>
              <a:t>を</a:t>
            </a:r>
            <a:r>
              <a:rPr lang="ja-JP" altLang="en-US" dirty="0" smtClean="0"/>
              <a:t>徹底</a:t>
            </a:r>
            <a:endParaRPr lang="en-US" altLang="ja-JP" dirty="0" smtClean="0"/>
          </a:p>
          <a:p>
            <a:pPr>
              <a:lnSpc>
                <a:spcPts val="2300"/>
              </a:lnSpc>
              <a:tabLst>
                <a:tab pos="5294313" algn="l"/>
              </a:tabLst>
            </a:pPr>
            <a:r>
              <a:rPr lang="ja-JP" altLang="en-US" dirty="0" smtClean="0">
                <a:latin typeface="+mn-ea"/>
              </a:rPr>
              <a:t>　　（例）</a:t>
            </a:r>
            <a:endParaRPr lang="en-US" altLang="ja-JP" dirty="0" smtClean="0">
              <a:latin typeface="+mn-ea"/>
            </a:endParaRPr>
          </a:p>
          <a:p>
            <a:pPr>
              <a:lnSpc>
                <a:spcPts val="2300"/>
              </a:lnSpc>
              <a:tabLst>
                <a:tab pos="5294313" algn="l"/>
              </a:tabLst>
            </a:pPr>
            <a:r>
              <a:rPr lang="ja-JP" altLang="en-US" dirty="0" smtClean="0">
                <a:latin typeface="+mn-ea"/>
              </a:rPr>
              <a:t>　　・産業</a:t>
            </a:r>
            <a:r>
              <a:rPr lang="ja-JP" altLang="en-US" dirty="0">
                <a:latin typeface="+mn-ea"/>
              </a:rPr>
              <a:t>廃棄物管理票（マニフェスト）の</a:t>
            </a:r>
            <a:r>
              <a:rPr lang="ja-JP" altLang="en-US" dirty="0" smtClean="0">
                <a:latin typeface="+mn-ea"/>
              </a:rPr>
              <a:t>交付の徹底</a:t>
            </a:r>
            <a:endParaRPr lang="en-US" altLang="ja-JP" dirty="0" smtClean="0">
              <a:latin typeface="+mn-ea"/>
            </a:endParaRPr>
          </a:p>
          <a:p>
            <a:pPr>
              <a:lnSpc>
                <a:spcPts val="2300"/>
              </a:lnSpc>
              <a:tabLst>
                <a:tab pos="5294313" algn="l"/>
              </a:tabLst>
            </a:pPr>
            <a:r>
              <a:rPr lang="ja-JP" altLang="en-US" dirty="0">
                <a:latin typeface="+mn-ea"/>
              </a:rPr>
              <a:t>　</a:t>
            </a:r>
            <a:r>
              <a:rPr lang="ja-JP" altLang="en-US" dirty="0" smtClean="0">
                <a:latin typeface="+mn-ea"/>
              </a:rPr>
              <a:t>　・建設廃棄物の再資源化、分別解体の徹底</a:t>
            </a:r>
            <a:endParaRPr lang="en-US" altLang="ja-JP" dirty="0" smtClean="0"/>
          </a:p>
        </p:txBody>
      </p:sp>
      <p:sp>
        <p:nvSpPr>
          <p:cNvPr id="4" name="スライド番号プレースホルダー 3"/>
          <p:cNvSpPr>
            <a:spLocks noGrp="1"/>
          </p:cNvSpPr>
          <p:nvPr>
            <p:ph type="sldNum" sz="quarter" idx="12"/>
          </p:nvPr>
        </p:nvSpPr>
        <p:spPr>
          <a:xfrm>
            <a:off x="7820664" y="6219310"/>
            <a:ext cx="1161826" cy="365125"/>
          </a:xfrm>
        </p:spPr>
        <p:txBody>
          <a:bodyPr/>
          <a:lstStyle/>
          <a:p>
            <a:fld id="{E4E79E31-24DB-41D0-B262-FE41FF133F16}" type="slidenum">
              <a:rPr kumimoji="1" lang="ja-JP" altLang="en-US" smtClean="0"/>
              <a:t>17</a:t>
            </a:fld>
            <a:endParaRPr kumimoji="1" lang="ja-JP" altLang="en-US" dirty="0"/>
          </a:p>
        </p:txBody>
      </p:sp>
      <p:sp>
        <p:nvSpPr>
          <p:cNvPr id="5" name="正方形/長方形 4"/>
          <p:cNvSpPr/>
          <p:nvPr/>
        </p:nvSpPr>
        <p:spPr>
          <a:xfrm>
            <a:off x="323528" y="1916832"/>
            <a:ext cx="5101028" cy="36004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6" name="下矢印 5"/>
          <p:cNvSpPr/>
          <p:nvPr/>
        </p:nvSpPr>
        <p:spPr>
          <a:xfrm>
            <a:off x="1547664" y="2383982"/>
            <a:ext cx="3024336" cy="3249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0" name="図 9" descr="\\localhost\LIB\建廃G\21 対策会議・強化月間\21-2強化月間事業（6月・11月）\26強化月間関連\H2611\団体向説明会\当日画像\DSCN04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5842" y="4847674"/>
            <a:ext cx="2120574" cy="1702931"/>
          </a:xfrm>
          <a:prstGeom prst="rect">
            <a:avLst/>
          </a:prstGeom>
          <a:noFill/>
          <a:ln>
            <a:noFill/>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2329816"/>
            <a:ext cx="3755956" cy="23233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タイトル 1"/>
          <p:cNvSpPr txBox="1">
            <a:spLocks/>
          </p:cNvSpPr>
          <p:nvPr/>
        </p:nvSpPr>
        <p:spPr>
          <a:xfrm>
            <a:off x="681608" y="260648"/>
            <a:ext cx="8229600" cy="1124744"/>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kumimoji="1"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ja-JP" altLang="en-US" sz="3200" dirty="0" smtClean="0"/>
              <a:t>３．施策の方向と取組み</a:t>
            </a:r>
            <a:r>
              <a:rPr lang="en-US" altLang="ja-JP" sz="3200" dirty="0" smtClean="0"/>
              <a:t/>
            </a:r>
            <a:br>
              <a:rPr lang="en-US" altLang="ja-JP" sz="3200" dirty="0" smtClean="0"/>
            </a:br>
            <a:r>
              <a:rPr lang="en-US" altLang="ja-JP" sz="3200" dirty="0" smtClean="0"/>
              <a:t>(6) </a:t>
            </a:r>
            <a:r>
              <a:rPr lang="ja-JP" altLang="en-US" sz="3200" dirty="0" smtClean="0"/>
              <a:t>産業廃棄物の適正処理の徹底</a:t>
            </a:r>
            <a:endParaRPr lang="ja-JP" altLang="en-US" sz="3200" dirty="0"/>
          </a:p>
        </p:txBody>
      </p:sp>
      <p:sp>
        <p:nvSpPr>
          <p:cNvPr id="8" name="テキスト ボックス 7"/>
          <p:cNvSpPr txBox="1"/>
          <p:nvPr/>
        </p:nvSpPr>
        <p:spPr>
          <a:xfrm>
            <a:off x="5496564" y="4509120"/>
            <a:ext cx="3467924" cy="338554"/>
          </a:xfrm>
          <a:prstGeom prst="rect">
            <a:avLst/>
          </a:prstGeom>
          <a:noFill/>
        </p:spPr>
        <p:txBody>
          <a:bodyPr wrap="square" rtlCol="0">
            <a:spAutoFit/>
          </a:bodyPr>
          <a:lstStyle/>
          <a:p>
            <a:r>
              <a:rPr kumimoji="1" lang="ja-JP" altLang="en-US" sz="1600" dirty="0" smtClean="0"/>
              <a:t>不適正処理件数と解決件数の推移</a:t>
            </a:r>
            <a:endParaRPr kumimoji="1" lang="ja-JP" altLang="en-US" sz="1600" dirty="0"/>
          </a:p>
        </p:txBody>
      </p:sp>
      <p:sp>
        <p:nvSpPr>
          <p:cNvPr id="12" name="テキスト ボックス 11"/>
          <p:cNvSpPr txBox="1"/>
          <p:nvPr/>
        </p:nvSpPr>
        <p:spPr>
          <a:xfrm>
            <a:off x="6372200" y="6519446"/>
            <a:ext cx="1832542" cy="338554"/>
          </a:xfrm>
          <a:prstGeom prst="rect">
            <a:avLst/>
          </a:prstGeom>
          <a:noFill/>
        </p:spPr>
        <p:txBody>
          <a:bodyPr wrap="square" rtlCol="0">
            <a:spAutoFit/>
          </a:bodyPr>
          <a:lstStyle/>
          <a:p>
            <a:r>
              <a:rPr kumimoji="1" lang="ja-JP" altLang="en-US" sz="1600" dirty="0" smtClean="0"/>
              <a:t>事業者への説明会</a:t>
            </a:r>
            <a:endParaRPr kumimoji="1" lang="ja-JP" altLang="en-US" sz="1600" dirty="0"/>
          </a:p>
        </p:txBody>
      </p:sp>
    </p:spTree>
    <p:extLst>
      <p:ext uri="{BB962C8B-B14F-4D97-AF65-F5344CB8AC3E}">
        <p14:creationId xmlns:p14="http://schemas.microsoft.com/office/powerpoint/2010/main" val="1068201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9208" y="216024"/>
            <a:ext cx="8229600" cy="1124744"/>
          </a:xfrm>
        </p:spPr>
        <p:txBody>
          <a:bodyPr/>
          <a:lstStyle/>
          <a:p>
            <a:r>
              <a:rPr kumimoji="1" lang="en-US" altLang="ja-JP" sz="3200" dirty="0" smtClean="0"/>
              <a:t/>
            </a:r>
            <a:br>
              <a:rPr kumimoji="1" lang="en-US" altLang="ja-JP" sz="3200" dirty="0" smtClean="0"/>
            </a:br>
            <a:endParaRPr kumimoji="1" lang="ja-JP" altLang="en-US" sz="3200" dirty="0"/>
          </a:p>
        </p:txBody>
      </p:sp>
      <p:sp>
        <p:nvSpPr>
          <p:cNvPr id="3" name="テキスト ボックス 2"/>
          <p:cNvSpPr txBox="1"/>
          <p:nvPr/>
        </p:nvSpPr>
        <p:spPr>
          <a:xfrm>
            <a:off x="395536" y="1643896"/>
            <a:ext cx="8568952" cy="2646878"/>
          </a:xfrm>
          <a:prstGeom prst="rect">
            <a:avLst/>
          </a:prstGeom>
          <a:noFill/>
          <a:ln w="19050">
            <a:noFill/>
          </a:ln>
        </p:spPr>
        <p:txBody>
          <a:bodyPr wrap="square" rtlCol="0">
            <a:spAutoFit/>
          </a:bodyPr>
          <a:lstStyle/>
          <a:p>
            <a:r>
              <a:rPr kumimoji="1" lang="ja-JP" altLang="en-US" sz="2000" dirty="0" smtClean="0"/>
              <a:t>○大阪湾圏域広域処理場整備事業（フェニックス事業）の促進</a:t>
            </a:r>
            <a:endParaRPr kumimoji="1" lang="en-US" altLang="ja-JP" sz="2000" dirty="0" smtClean="0"/>
          </a:p>
          <a:p>
            <a:r>
              <a:rPr lang="ja-JP" altLang="en-US" sz="2000" dirty="0" smtClean="0"/>
              <a:t>　</a:t>
            </a:r>
            <a:r>
              <a:rPr lang="ja-JP" altLang="en-US" dirty="0" smtClean="0"/>
              <a:t>・フェニックスセンター及び関係行政機関との連携による事業の円滑な推進</a:t>
            </a:r>
            <a:endParaRPr lang="en-US" altLang="ja-JP" dirty="0" smtClean="0"/>
          </a:p>
          <a:p>
            <a:r>
              <a:rPr lang="ja-JP" altLang="en-US" dirty="0"/>
              <a:t>　・ダイオキシン類の受入基準を超える</a:t>
            </a:r>
            <a:r>
              <a:rPr lang="ja-JP" altLang="en-US" dirty="0" smtClean="0"/>
              <a:t>廃棄物</a:t>
            </a:r>
            <a:endParaRPr lang="en-US" altLang="ja-JP" dirty="0" smtClean="0"/>
          </a:p>
          <a:p>
            <a:r>
              <a:rPr lang="ja-JP" altLang="en-US" dirty="0"/>
              <a:t>　</a:t>
            </a:r>
            <a:r>
              <a:rPr lang="ja-JP" altLang="en-US" dirty="0" smtClean="0"/>
              <a:t>　（</a:t>
            </a:r>
            <a:r>
              <a:rPr lang="ja-JP" altLang="en-US" dirty="0"/>
              <a:t>ばいじん処理物）が</a:t>
            </a:r>
            <a:r>
              <a:rPr lang="ja-JP" altLang="en-US" dirty="0" smtClean="0"/>
              <a:t>フェニックス処分場に</a:t>
            </a:r>
            <a:endParaRPr lang="en-US" altLang="ja-JP" dirty="0" smtClean="0"/>
          </a:p>
          <a:p>
            <a:r>
              <a:rPr lang="ja-JP" altLang="en-US" dirty="0"/>
              <a:t>　</a:t>
            </a:r>
            <a:r>
              <a:rPr lang="ja-JP" altLang="en-US" dirty="0" smtClean="0"/>
              <a:t>　搬入されていた事案に対処するため、フェニ</a:t>
            </a:r>
            <a:endParaRPr lang="en-US" altLang="ja-JP" dirty="0" smtClean="0"/>
          </a:p>
          <a:p>
            <a:r>
              <a:rPr lang="ja-JP" altLang="en-US" dirty="0"/>
              <a:t>　</a:t>
            </a:r>
            <a:r>
              <a:rPr lang="ja-JP" altLang="en-US" dirty="0" smtClean="0"/>
              <a:t>　</a:t>
            </a:r>
            <a:r>
              <a:rPr lang="ja-JP" altLang="en-US" dirty="0" err="1" smtClean="0"/>
              <a:t>ッ</a:t>
            </a:r>
            <a:r>
              <a:rPr lang="ja-JP" altLang="en-US" dirty="0" smtClean="0"/>
              <a:t>クスセンターからの</a:t>
            </a:r>
            <a:r>
              <a:rPr lang="ja-JP" altLang="en-US" dirty="0"/>
              <a:t>報告を</a:t>
            </a:r>
            <a:r>
              <a:rPr lang="ja-JP" altLang="en-US" dirty="0" smtClean="0"/>
              <a:t>受け、直ちに周</a:t>
            </a:r>
            <a:endParaRPr lang="en-US" altLang="ja-JP" dirty="0" smtClean="0"/>
          </a:p>
          <a:p>
            <a:r>
              <a:rPr lang="ja-JP" altLang="en-US" dirty="0"/>
              <a:t>　</a:t>
            </a:r>
            <a:r>
              <a:rPr lang="ja-JP" altLang="en-US" dirty="0" smtClean="0"/>
              <a:t>　辺</a:t>
            </a:r>
            <a:r>
              <a:rPr lang="ja-JP" altLang="en-US" dirty="0"/>
              <a:t>環境への影響がないことを確</a:t>
            </a:r>
            <a:r>
              <a:rPr lang="ja-JP" altLang="en-US" dirty="0" smtClean="0"/>
              <a:t>認</a:t>
            </a:r>
            <a:r>
              <a:rPr lang="ja-JP" altLang="en-US" dirty="0" err="1" smtClean="0"/>
              <a:t>すると</a:t>
            </a:r>
            <a:r>
              <a:rPr lang="ja-JP" altLang="en-US" dirty="0" err="1"/>
              <a:t>と</a:t>
            </a:r>
            <a:r>
              <a:rPr lang="ja-JP" altLang="en-US" dirty="0" err="1" smtClean="0"/>
              <a:t>も</a:t>
            </a:r>
            <a:endParaRPr lang="en-US" altLang="ja-JP" dirty="0" smtClean="0"/>
          </a:p>
          <a:p>
            <a:r>
              <a:rPr lang="ja-JP" altLang="en-US" dirty="0"/>
              <a:t>　</a:t>
            </a:r>
            <a:r>
              <a:rPr lang="ja-JP" altLang="en-US" dirty="0" smtClean="0"/>
              <a:t>　に</a:t>
            </a:r>
            <a:r>
              <a:rPr lang="ja-JP" altLang="en-US" dirty="0"/>
              <a:t>、</a:t>
            </a:r>
            <a:r>
              <a:rPr lang="ja-JP" altLang="en-US" dirty="0" smtClean="0"/>
              <a:t>再発防止</a:t>
            </a:r>
            <a:r>
              <a:rPr lang="ja-JP" altLang="en-US" dirty="0"/>
              <a:t>に向けた取組みを</a:t>
            </a:r>
            <a:r>
              <a:rPr lang="ja-JP" altLang="en-US" dirty="0" smtClean="0"/>
              <a:t>促進。</a:t>
            </a:r>
            <a:endParaRPr lang="ja-JP" altLang="en-US" dirty="0"/>
          </a:p>
          <a:p>
            <a:r>
              <a:rPr lang="ja-JP" altLang="en-US" dirty="0" smtClean="0"/>
              <a:t>　　</a:t>
            </a:r>
            <a:endParaRPr kumimoji="1" lang="en-US" altLang="ja-JP" dirty="0" smtClean="0"/>
          </a:p>
        </p:txBody>
      </p:sp>
      <p:sp>
        <p:nvSpPr>
          <p:cNvPr id="7" name="テキスト ボックス 6"/>
          <p:cNvSpPr txBox="1"/>
          <p:nvPr/>
        </p:nvSpPr>
        <p:spPr>
          <a:xfrm>
            <a:off x="467544" y="5038144"/>
            <a:ext cx="8568952" cy="1631216"/>
          </a:xfrm>
          <a:prstGeom prst="rect">
            <a:avLst/>
          </a:prstGeom>
          <a:noFill/>
          <a:ln w="19050">
            <a:noFill/>
          </a:ln>
        </p:spPr>
        <p:txBody>
          <a:bodyPr wrap="square" rtlCol="0">
            <a:spAutoFit/>
          </a:bodyPr>
          <a:lstStyle/>
          <a:p>
            <a:r>
              <a:rPr lang="ja-JP" altLang="en-US" sz="2000" dirty="0" smtClean="0"/>
              <a:t>○堺第７－３区（産業廃棄物最終処分場）の適正な維持管理</a:t>
            </a:r>
            <a:endParaRPr lang="en-US" altLang="ja-JP" sz="2000" dirty="0" smtClean="0"/>
          </a:p>
          <a:p>
            <a:r>
              <a:rPr lang="ja-JP" altLang="en-US" sz="2000" dirty="0"/>
              <a:t>　</a:t>
            </a:r>
            <a:r>
              <a:rPr lang="ja-JP" altLang="en-US" dirty="0" smtClean="0"/>
              <a:t>・排水処理設備等の維持管理</a:t>
            </a:r>
            <a:endParaRPr lang="en-US" altLang="ja-JP" dirty="0" smtClean="0"/>
          </a:p>
          <a:p>
            <a:r>
              <a:rPr lang="ja-JP" altLang="en-US" sz="2000" dirty="0"/>
              <a:t>　</a:t>
            </a:r>
            <a:r>
              <a:rPr lang="ja-JP" altLang="en-US" dirty="0" smtClean="0"/>
              <a:t>・水質の環境調査</a:t>
            </a:r>
            <a:endParaRPr lang="en-US" altLang="ja-JP" dirty="0" smtClean="0"/>
          </a:p>
          <a:p>
            <a:r>
              <a:rPr lang="ja-JP" altLang="en-US" sz="2000" dirty="0"/>
              <a:t>　</a:t>
            </a:r>
            <a:r>
              <a:rPr lang="ja-JP" altLang="en-US" dirty="0" smtClean="0"/>
              <a:t>・護岸被覆防食工事等の施設補修</a:t>
            </a:r>
            <a:endParaRPr lang="en-US" altLang="ja-JP" dirty="0" smtClean="0"/>
          </a:p>
          <a:p>
            <a:r>
              <a:rPr kumimoji="1" lang="en-US" altLang="ja-JP" sz="2000" dirty="0"/>
              <a:t> </a:t>
            </a:r>
            <a:endParaRPr kumimoji="1" lang="en-US" altLang="ja-JP" dirty="0" smtClean="0"/>
          </a:p>
        </p:txBody>
      </p:sp>
      <p:sp>
        <p:nvSpPr>
          <p:cNvPr id="8" name="タイトル 1"/>
          <p:cNvSpPr txBox="1">
            <a:spLocks/>
          </p:cNvSpPr>
          <p:nvPr/>
        </p:nvSpPr>
        <p:spPr>
          <a:xfrm>
            <a:off x="681608" y="368424"/>
            <a:ext cx="8229600" cy="1124744"/>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kumimoji="1"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ja-JP" altLang="en-US" sz="3200" dirty="0" smtClean="0"/>
              <a:t>３．施策の方向と取組み</a:t>
            </a:r>
            <a:r>
              <a:rPr lang="en-US" altLang="ja-JP" sz="3200" dirty="0" smtClean="0"/>
              <a:t/>
            </a:r>
            <a:br>
              <a:rPr lang="en-US" altLang="ja-JP" sz="3200" dirty="0" smtClean="0"/>
            </a:br>
            <a:r>
              <a:rPr lang="en-US" altLang="ja-JP" sz="3200" dirty="0" smtClean="0"/>
              <a:t>(7) </a:t>
            </a:r>
            <a:r>
              <a:rPr lang="ja-JP" altLang="en-US" sz="3200" dirty="0" smtClean="0"/>
              <a:t>廃棄物処分場の安定的な確保等</a:t>
            </a:r>
            <a:endParaRPr lang="ja-JP" altLang="en-US" sz="3200" dirty="0"/>
          </a:p>
        </p:txBody>
      </p:sp>
      <p:pic>
        <p:nvPicPr>
          <p:cNvPr id="1026" name="Picture 2" descr="C:\Users\NakatoY\AppData\Local\Microsoft\Windows\Temporary Internet Files\Content.Outlook\NNCP26TL\フェニックス大阪沖処分場_H26 9撮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2348880"/>
            <a:ext cx="2664296" cy="1986536"/>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5580112" y="4437112"/>
            <a:ext cx="2920168" cy="338554"/>
          </a:xfrm>
          <a:prstGeom prst="rect">
            <a:avLst/>
          </a:prstGeom>
          <a:noFill/>
        </p:spPr>
        <p:txBody>
          <a:bodyPr wrap="square" rtlCol="0">
            <a:spAutoFit/>
          </a:bodyPr>
          <a:lstStyle/>
          <a:p>
            <a:r>
              <a:rPr kumimoji="1" lang="ja-JP" altLang="en-US" sz="1600" dirty="0" smtClean="0"/>
              <a:t>　フェニックス大阪沖処分場</a:t>
            </a:r>
            <a:endParaRPr kumimoji="1" lang="ja-JP" altLang="en-US" sz="1600" dirty="0"/>
          </a:p>
        </p:txBody>
      </p:sp>
    </p:spTree>
    <p:extLst>
      <p:ext uri="{BB962C8B-B14F-4D97-AF65-F5344CB8AC3E}">
        <p14:creationId xmlns:p14="http://schemas.microsoft.com/office/powerpoint/2010/main" val="1286354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7504" y="1600200"/>
            <a:ext cx="8964488" cy="4525963"/>
          </a:xfrm>
        </p:spPr>
        <p:txBody>
          <a:bodyPr>
            <a:normAutofit/>
          </a:bodyPr>
          <a:lstStyle/>
          <a:p>
            <a:pPr marL="0" indent="0">
              <a:buNone/>
            </a:pPr>
            <a:r>
              <a:rPr kumimoji="1" lang="ja-JP" altLang="en-US" dirty="0" smtClean="0">
                <a:solidFill>
                  <a:schemeClr val="tx1"/>
                </a:solidFill>
              </a:rPr>
              <a:t>○目標年次　２０２０年</a:t>
            </a:r>
            <a:endParaRPr kumimoji="1" lang="en-US" altLang="ja-JP" dirty="0" smtClean="0">
              <a:solidFill>
                <a:schemeClr val="tx1"/>
              </a:solidFill>
            </a:endParaRPr>
          </a:p>
          <a:p>
            <a:pPr marL="0" indent="0">
              <a:buNone/>
            </a:pPr>
            <a:endParaRPr kumimoji="1" lang="en-US" altLang="ja-JP" dirty="0" smtClean="0">
              <a:solidFill>
                <a:schemeClr val="tx1"/>
              </a:solidFill>
            </a:endParaRPr>
          </a:p>
          <a:p>
            <a:pPr marL="0" indent="0">
              <a:buNone/>
            </a:pPr>
            <a:r>
              <a:rPr kumimoji="1" lang="ja-JP" altLang="en-US" dirty="0" smtClean="0">
                <a:solidFill>
                  <a:schemeClr val="tx1"/>
                </a:solidFill>
              </a:rPr>
              <a:t>○目標</a:t>
            </a:r>
            <a:endParaRPr kumimoji="1" lang="en-US" altLang="ja-JP" dirty="0" smtClean="0">
              <a:solidFill>
                <a:schemeClr val="tx1"/>
              </a:solidFill>
            </a:endParaRPr>
          </a:p>
          <a:p>
            <a:pPr marL="0" indent="0">
              <a:buNone/>
            </a:pPr>
            <a:r>
              <a:rPr lang="ja-JP" altLang="en-US" sz="2000" dirty="0" smtClean="0">
                <a:solidFill>
                  <a:schemeClr val="tx1"/>
                </a:solidFill>
                <a:latin typeface="+mn-ea"/>
              </a:rPr>
              <a:t> ・</a:t>
            </a:r>
            <a:r>
              <a:rPr lang="en-US" altLang="ja-JP" sz="2000" dirty="0" smtClean="0">
                <a:solidFill>
                  <a:schemeClr val="tx1"/>
                </a:solidFill>
                <a:latin typeface="+mn-ea"/>
              </a:rPr>
              <a:t>【</a:t>
            </a:r>
            <a:r>
              <a:rPr lang="ja-JP" altLang="en-US" sz="2000" dirty="0" smtClean="0">
                <a:solidFill>
                  <a:schemeClr val="tx1"/>
                </a:solidFill>
                <a:latin typeface="+mn-ea"/>
              </a:rPr>
              <a:t>一般廃棄物</a:t>
            </a:r>
            <a:r>
              <a:rPr lang="en-US" altLang="ja-JP" sz="2000" dirty="0" smtClean="0">
                <a:solidFill>
                  <a:schemeClr val="tx1"/>
                </a:solidFill>
                <a:latin typeface="+mn-ea"/>
              </a:rPr>
              <a:t>】</a:t>
            </a:r>
            <a:r>
              <a:rPr lang="ja-JP" altLang="en-US" sz="2000" dirty="0" smtClean="0">
                <a:solidFill>
                  <a:schemeClr val="tx1"/>
                </a:solidFill>
                <a:latin typeface="+mn-ea"/>
              </a:rPr>
              <a:t>リサイクル率を倍増する。</a:t>
            </a:r>
            <a:r>
              <a:rPr lang="en-US" altLang="ja-JP" sz="2000" dirty="0" smtClean="0">
                <a:solidFill>
                  <a:schemeClr val="tx1"/>
                </a:solidFill>
                <a:latin typeface="+mn-ea"/>
              </a:rPr>
              <a:t>2008</a:t>
            </a:r>
            <a:r>
              <a:rPr lang="ja-JP" altLang="en-US" sz="2000" dirty="0" smtClean="0">
                <a:solidFill>
                  <a:schemeClr val="tx1"/>
                </a:solidFill>
                <a:latin typeface="+mn-ea"/>
              </a:rPr>
              <a:t>年度比、</a:t>
            </a:r>
            <a:r>
              <a:rPr lang="en-US" altLang="ja-JP" sz="2000" dirty="0" smtClean="0">
                <a:solidFill>
                  <a:schemeClr val="tx1"/>
                </a:solidFill>
                <a:latin typeface="+mn-ea"/>
              </a:rPr>
              <a:t>2008</a:t>
            </a:r>
            <a:r>
              <a:rPr lang="ja-JP" altLang="en-US" sz="2000" dirty="0" smtClean="0">
                <a:solidFill>
                  <a:schemeClr val="tx1"/>
                </a:solidFill>
                <a:latin typeface="+mn-ea"/>
              </a:rPr>
              <a:t>年</a:t>
            </a:r>
            <a:r>
              <a:rPr lang="ja-JP" altLang="en-US" sz="2000" dirty="0">
                <a:solidFill>
                  <a:schemeClr val="tx1"/>
                </a:solidFill>
                <a:latin typeface="+mn-ea"/>
              </a:rPr>
              <a:t>は</a:t>
            </a:r>
            <a:r>
              <a:rPr lang="en-US" altLang="ja-JP" sz="2000" dirty="0" smtClean="0">
                <a:solidFill>
                  <a:schemeClr val="tx1"/>
                </a:solidFill>
                <a:latin typeface="+mn-ea"/>
              </a:rPr>
              <a:t>11.5%</a:t>
            </a:r>
            <a:r>
              <a:rPr lang="ja-JP" altLang="en-US" sz="2000" dirty="0" smtClean="0">
                <a:solidFill>
                  <a:schemeClr val="tx1"/>
                </a:solidFill>
                <a:latin typeface="+mn-ea"/>
              </a:rPr>
              <a:t>）</a:t>
            </a:r>
            <a:endParaRPr lang="en-US" altLang="ja-JP" sz="2000" dirty="0">
              <a:solidFill>
                <a:schemeClr val="tx1"/>
              </a:solidFill>
              <a:latin typeface="+mn-ea"/>
            </a:endParaRPr>
          </a:p>
          <a:p>
            <a:pPr marL="0" indent="0">
              <a:buNone/>
            </a:pPr>
            <a:r>
              <a:rPr lang="ja-JP" altLang="en-US" sz="2000" dirty="0" smtClean="0">
                <a:solidFill>
                  <a:schemeClr val="tx1"/>
                </a:solidFill>
              </a:rPr>
              <a:t> </a:t>
            </a:r>
            <a:r>
              <a:rPr kumimoji="1" lang="ja-JP" altLang="en-US" sz="2000" dirty="0" smtClean="0">
                <a:solidFill>
                  <a:schemeClr val="tx1"/>
                </a:solidFill>
                <a:latin typeface="+mn-ea"/>
              </a:rPr>
              <a:t>・</a:t>
            </a:r>
            <a:r>
              <a:rPr kumimoji="1" lang="en-US" altLang="ja-JP" sz="2000" dirty="0" smtClean="0">
                <a:solidFill>
                  <a:schemeClr val="tx1"/>
                </a:solidFill>
                <a:latin typeface="+mn-ea"/>
              </a:rPr>
              <a:t>【</a:t>
            </a:r>
            <a:r>
              <a:rPr kumimoji="1" lang="ja-JP" altLang="en-US" sz="2000" dirty="0" smtClean="0">
                <a:solidFill>
                  <a:schemeClr val="tx1"/>
                </a:solidFill>
                <a:latin typeface="+mn-ea"/>
              </a:rPr>
              <a:t>産業廃棄物</a:t>
            </a:r>
            <a:r>
              <a:rPr kumimoji="1" lang="en-US" altLang="ja-JP" sz="2000" dirty="0" smtClean="0">
                <a:solidFill>
                  <a:schemeClr val="tx1"/>
                </a:solidFill>
                <a:latin typeface="+mn-ea"/>
              </a:rPr>
              <a:t>】</a:t>
            </a:r>
            <a:r>
              <a:rPr kumimoji="1" lang="ja-JP" altLang="en-US" sz="2000" spc="-100" dirty="0" smtClean="0">
                <a:solidFill>
                  <a:schemeClr val="tx1"/>
                </a:solidFill>
                <a:latin typeface="+mn-ea"/>
              </a:rPr>
              <a:t>リサイクルの推進により、最終処分量を</a:t>
            </a:r>
            <a:r>
              <a:rPr kumimoji="1" lang="en-US" altLang="ja-JP" sz="2000" spc="-100" dirty="0" smtClean="0">
                <a:solidFill>
                  <a:schemeClr val="tx1"/>
                </a:solidFill>
                <a:latin typeface="+mn-ea"/>
              </a:rPr>
              <a:t>48</a:t>
            </a:r>
            <a:r>
              <a:rPr kumimoji="1" lang="ja-JP" altLang="en-US" sz="2000" spc="-100" dirty="0" smtClean="0">
                <a:solidFill>
                  <a:schemeClr val="tx1"/>
                </a:solidFill>
                <a:latin typeface="+mn-ea"/>
              </a:rPr>
              <a:t>万</a:t>
            </a:r>
            <a:r>
              <a:rPr lang="ja-JP" altLang="en-US" sz="2000" spc="-100" dirty="0" err="1">
                <a:solidFill>
                  <a:schemeClr val="tx1"/>
                </a:solidFill>
                <a:latin typeface="+mn-ea"/>
              </a:rPr>
              <a:t>ｔ</a:t>
            </a:r>
            <a:r>
              <a:rPr kumimoji="1" lang="ja-JP" altLang="en-US" sz="2000" spc="-100" dirty="0" smtClean="0">
                <a:solidFill>
                  <a:schemeClr val="tx1"/>
                </a:solidFill>
                <a:latin typeface="+mn-ea"/>
              </a:rPr>
              <a:t>以下にする。</a:t>
            </a:r>
            <a:endParaRPr kumimoji="1" lang="en-US" altLang="ja-JP" sz="2000" spc="-100" dirty="0" smtClean="0">
              <a:solidFill>
                <a:schemeClr val="tx1"/>
              </a:solidFill>
              <a:latin typeface="+mn-ea"/>
            </a:endParaRPr>
          </a:p>
          <a:p>
            <a:pPr marL="0" indent="0">
              <a:buNone/>
            </a:pPr>
            <a:r>
              <a:rPr kumimoji="1" lang="en-US" altLang="ja-JP" sz="2000" dirty="0" smtClean="0">
                <a:solidFill>
                  <a:schemeClr val="tx1"/>
                </a:solidFill>
                <a:latin typeface="+mn-ea"/>
              </a:rPr>
              <a:t> </a:t>
            </a:r>
            <a:r>
              <a:rPr kumimoji="1" lang="ja-JP" altLang="en-US" sz="2000" dirty="0" smtClean="0">
                <a:solidFill>
                  <a:schemeClr val="tx1"/>
                </a:solidFill>
                <a:latin typeface="+mn-ea"/>
              </a:rPr>
              <a:t>・リサイクル製品を購入している府民の割合を倍増する。</a:t>
            </a:r>
            <a:endParaRPr kumimoji="1" lang="en-US" altLang="ja-JP" sz="2000" dirty="0" smtClean="0">
              <a:solidFill>
                <a:schemeClr val="tx1"/>
              </a:solidFill>
              <a:latin typeface="+mn-ea"/>
            </a:endParaRPr>
          </a:p>
          <a:p>
            <a:pPr marL="0" indent="0">
              <a:buNone/>
            </a:pPr>
            <a:r>
              <a:rPr lang="en-US" altLang="ja-JP" sz="2000" dirty="0" smtClean="0">
                <a:solidFill>
                  <a:schemeClr val="tx1"/>
                </a:solidFill>
                <a:latin typeface="+mn-ea"/>
              </a:rPr>
              <a:t> </a:t>
            </a:r>
            <a:r>
              <a:rPr lang="ja-JP" altLang="en-US" sz="2000" dirty="0" smtClean="0">
                <a:solidFill>
                  <a:schemeClr val="tx1"/>
                </a:solidFill>
                <a:latin typeface="+mn-ea"/>
              </a:rPr>
              <a:t>・資源物を分別している府民の割合を概ね</a:t>
            </a:r>
            <a:r>
              <a:rPr lang="en-US" altLang="ja-JP" sz="2000" dirty="0" smtClean="0">
                <a:solidFill>
                  <a:schemeClr val="tx1"/>
                </a:solidFill>
                <a:latin typeface="+mn-ea"/>
              </a:rPr>
              <a:t>100</a:t>
            </a:r>
            <a:r>
              <a:rPr lang="ja-JP" altLang="en-US" sz="2000" dirty="0" smtClean="0">
                <a:solidFill>
                  <a:schemeClr val="tx1"/>
                </a:solidFill>
                <a:latin typeface="+mn-ea"/>
              </a:rPr>
              <a:t>％にする。</a:t>
            </a:r>
            <a:endParaRPr lang="en-US" altLang="ja-JP" sz="2000" dirty="0" smtClean="0">
              <a:solidFill>
                <a:schemeClr val="tx1"/>
              </a:solidFill>
              <a:latin typeface="+mn-ea"/>
            </a:endParaRPr>
          </a:p>
          <a:p>
            <a:pPr marL="0" indent="0">
              <a:buNone/>
            </a:pPr>
            <a:endParaRPr kumimoji="1" lang="en-US" altLang="ja-JP" sz="2000" dirty="0">
              <a:solidFill>
                <a:schemeClr val="tx1"/>
              </a:solidFill>
              <a:latin typeface="+mn-ea"/>
            </a:endParaRPr>
          </a:p>
          <a:p>
            <a:pPr marL="0" indent="0">
              <a:buNone/>
            </a:pPr>
            <a:r>
              <a:rPr lang="en-US" altLang="ja-JP" sz="2000" dirty="0" smtClean="0">
                <a:latin typeface="+mn-ea"/>
              </a:rPr>
              <a:t> </a:t>
            </a:r>
            <a:endParaRPr kumimoji="1" lang="en-US" altLang="ja-JP" sz="2000" dirty="0" smtClean="0">
              <a:latin typeface="+mn-ea"/>
            </a:endParaRPr>
          </a:p>
          <a:p>
            <a:pPr marL="0" indent="0">
              <a:buNone/>
            </a:pPr>
            <a:endParaRPr kumimoji="1" lang="ja-JP" altLang="en-US" sz="2000" dirty="0">
              <a:latin typeface="+mn-ea"/>
            </a:endParaRPr>
          </a:p>
        </p:txBody>
      </p:sp>
      <p:sp>
        <p:nvSpPr>
          <p:cNvPr id="5" name="タイトル 1"/>
          <p:cNvSpPr>
            <a:spLocks noGrp="1"/>
          </p:cNvSpPr>
          <p:nvPr>
            <p:ph type="title"/>
          </p:nvPr>
        </p:nvSpPr>
        <p:spPr>
          <a:xfrm>
            <a:off x="457200" y="0"/>
            <a:ext cx="8229600" cy="1196752"/>
          </a:xfrm>
        </p:spPr>
        <p:txBody>
          <a:bodyPr/>
          <a:lstStyle/>
          <a:p>
            <a:r>
              <a:rPr kumimoji="1" lang="ja-JP" altLang="en-US" sz="3600" dirty="0" smtClean="0"/>
              <a:t>１．目標　　</a:t>
            </a:r>
            <a:r>
              <a:rPr lang="ja-JP" altLang="en-US" sz="3600" dirty="0" smtClean="0"/>
              <a:t>目標年次・指標</a:t>
            </a:r>
            <a:endParaRPr kumimoji="1" lang="ja-JP" altLang="en-US" sz="3600" dirty="0"/>
          </a:p>
        </p:txBody>
      </p:sp>
    </p:spTree>
    <p:extLst>
      <p:ext uri="{BB962C8B-B14F-4D97-AF65-F5344CB8AC3E}">
        <p14:creationId xmlns:p14="http://schemas.microsoft.com/office/powerpoint/2010/main" val="3807996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3204" y="-243408"/>
            <a:ext cx="8229600" cy="1268760"/>
          </a:xfrm>
        </p:spPr>
        <p:txBody>
          <a:bodyPr/>
          <a:lstStyle/>
          <a:p>
            <a:r>
              <a:rPr kumimoji="1" lang="ja-JP" altLang="en-US" sz="3600" dirty="0" smtClean="0"/>
              <a:t>２．現状　一般廃棄物排出量の推移</a:t>
            </a:r>
            <a:endParaRPr kumimoji="1" lang="ja-JP" altLang="en-US" sz="3600"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03648" y="1268760"/>
            <a:ext cx="6565393" cy="4031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755576" y="5373216"/>
            <a:ext cx="7920880" cy="1200329"/>
          </a:xfrm>
          <a:prstGeom prst="rect">
            <a:avLst/>
          </a:prstGeom>
          <a:noFill/>
          <a:ln>
            <a:solidFill>
              <a:schemeClr val="tx1"/>
            </a:solidFill>
          </a:ln>
        </p:spPr>
        <p:txBody>
          <a:bodyPr wrap="square" rtlCol="0">
            <a:spAutoFit/>
          </a:bodyPr>
          <a:lstStyle/>
          <a:p>
            <a:r>
              <a:rPr kumimoji="1" lang="ja-JP" altLang="en-US" dirty="0" smtClean="0"/>
              <a:t>・</a:t>
            </a:r>
            <a:r>
              <a:rPr kumimoji="1" lang="en-US" altLang="ja-JP" dirty="0" smtClean="0"/>
              <a:t>2013</a:t>
            </a:r>
            <a:r>
              <a:rPr kumimoji="1" lang="ja-JP" altLang="en-US" dirty="0" smtClean="0"/>
              <a:t>年度の府民１人１日当たりの一般廃棄物の排出量は、</a:t>
            </a:r>
            <a:r>
              <a:rPr kumimoji="1" lang="en-US" altLang="ja-JP" dirty="0" smtClean="0"/>
              <a:t>2008</a:t>
            </a:r>
            <a:r>
              <a:rPr kumimoji="1" lang="ja-JP" altLang="en-US" dirty="0" smtClean="0"/>
              <a:t>年度と</a:t>
            </a:r>
            <a:endParaRPr kumimoji="1" lang="en-US" altLang="ja-JP" dirty="0" smtClean="0"/>
          </a:p>
          <a:p>
            <a:r>
              <a:rPr kumimoji="1" lang="ja-JP" altLang="en-US" dirty="0" smtClean="0"/>
              <a:t>　比べ</a:t>
            </a:r>
            <a:r>
              <a:rPr kumimoji="1" lang="en-US" altLang="ja-JP" dirty="0" smtClean="0"/>
              <a:t>13</a:t>
            </a:r>
            <a:r>
              <a:rPr kumimoji="1" lang="ja-JP" altLang="en-US" dirty="0" smtClean="0"/>
              <a:t>％減少しており、</a:t>
            </a:r>
            <a:r>
              <a:rPr kumimoji="1" lang="en-US" altLang="ja-JP" dirty="0" smtClean="0"/>
              <a:t>1,018</a:t>
            </a:r>
            <a:r>
              <a:rPr kumimoji="1" lang="ja-JP" altLang="en-US" dirty="0" err="1" smtClean="0"/>
              <a:t>ｇ</a:t>
            </a:r>
            <a:r>
              <a:rPr kumimoji="1" lang="en-US" altLang="ja-JP" dirty="0" smtClean="0"/>
              <a:t>/</a:t>
            </a:r>
            <a:r>
              <a:rPr kumimoji="1" lang="ja-JP" altLang="en-US" dirty="0" smtClean="0"/>
              <a:t>人・日となっている。</a:t>
            </a:r>
            <a:endParaRPr kumimoji="1" lang="en-US" altLang="ja-JP" dirty="0" smtClean="0"/>
          </a:p>
          <a:p>
            <a:r>
              <a:rPr lang="ja-JP" altLang="en-US" dirty="0" smtClean="0"/>
              <a:t>・</a:t>
            </a:r>
            <a:r>
              <a:rPr lang="en-US" altLang="ja-JP" dirty="0" smtClean="0"/>
              <a:t>2013</a:t>
            </a:r>
            <a:r>
              <a:rPr lang="ja-JP" altLang="en-US" dirty="0" smtClean="0"/>
              <a:t>年度の最終処分量は、</a:t>
            </a:r>
            <a:r>
              <a:rPr lang="en-US" altLang="ja-JP" dirty="0" smtClean="0"/>
              <a:t>2008</a:t>
            </a:r>
            <a:r>
              <a:rPr lang="ja-JP" altLang="en-US" dirty="0" smtClean="0"/>
              <a:t>年度と比べ</a:t>
            </a:r>
            <a:r>
              <a:rPr lang="en-US" altLang="ja-JP" dirty="0" smtClean="0"/>
              <a:t>28</a:t>
            </a:r>
            <a:r>
              <a:rPr lang="ja-JP" altLang="en-US" dirty="0" smtClean="0"/>
              <a:t>％減少し、</a:t>
            </a:r>
            <a:r>
              <a:rPr lang="en-US" altLang="ja-JP" dirty="0" smtClean="0"/>
              <a:t>43</a:t>
            </a:r>
            <a:r>
              <a:rPr lang="ja-JP" altLang="en-US" dirty="0" smtClean="0"/>
              <a:t>万</a:t>
            </a:r>
            <a:r>
              <a:rPr lang="en-US" altLang="ja-JP" dirty="0" smtClean="0"/>
              <a:t>t</a:t>
            </a:r>
            <a:r>
              <a:rPr lang="ja-JP" altLang="en-US" dirty="0" smtClean="0"/>
              <a:t>となって</a:t>
            </a:r>
            <a:r>
              <a:rPr lang="ja-JP" altLang="en-US" dirty="0" err="1" smtClean="0"/>
              <a:t>い</a:t>
            </a:r>
            <a:endParaRPr lang="en-US" altLang="ja-JP" dirty="0" smtClean="0"/>
          </a:p>
          <a:p>
            <a:r>
              <a:rPr lang="ja-JP" altLang="en-US" dirty="0" smtClean="0"/>
              <a:t>   る。</a:t>
            </a:r>
            <a:endParaRPr kumimoji="1" lang="ja-JP" altLang="en-US" dirty="0"/>
          </a:p>
        </p:txBody>
      </p:sp>
    </p:spTree>
    <p:extLst>
      <p:ext uri="{BB962C8B-B14F-4D97-AF65-F5344CB8AC3E}">
        <p14:creationId xmlns:p14="http://schemas.microsoft.com/office/powerpoint/2010/main" val="2431939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2008"/>
            <a:ext cx="8229600" cy="1124744"/>
          </a:xfrm>
        </p:spPr>
        <p:txBody>
          <a:bodyPr/>
          <a:lstStyle/>
          <a:p>
            <a:r>
              <a:rPr kumimoji="1" lang="ja-JP" altLang="en-US" sz="3600" dirty="0" smtClean="0"/>
              <a:t>２．現状　生活系ごみ排出量の推移</a:t>
            </a:r>
            <a:endParaRPr kumimoji="1" lang="ja-JP" altLang="en-US" sz="3600" dirty="0"/>
          </a:p>
        </p:txBody>
      </p:sp>
      <p:sp>
        <p:nvSpPr>
          <p:cNvPr id="4" name="テキスト ボックス 3"/>
          <p:cNvSpPr txBox="1"/>
          <p:nvPr/>
        </p:nvSpPr>
        <p:spPr>
          <a:xfrm>
            <a:off x="755576" y="5517232"/>
            <a:ext cx="7704856" cy="646331"/>
          </a:xfrm>
          <a:prstGeom prst="rect">
            <a:avLst/>
          </a:prstGeom>
          <a:noFill/>
          <a:ln>
            <a:solidFill>
              <a:schemeClr val="tx1"/>
            </a:solidFill>
          </a:ln>
        </p:spPr>
        <p:txBody>
          <a:bodyPr wrap="square" rtlCol="0">
            <a:spAutoFit/>
          </a:bodyPr>
          <a:lstStyle/>
          <a:p>
            <a:r>
              <a:rPr kumimoji="1" lang="en-US" altLang="ja-JP" dirty="0" smtClean="0"/>
              <a:t>2013</a:t>
            </a:r>
            <a:r>
              <a:rPr kumimoji="1" lang="ja-JP" altLang="en-US" dirty="0" smtClean="0"/>
              <a:t>年度の生活系ごみ排出量は、</a:t>
            </a:r>
            <a:r>
              <a:rPr kumimoji="1" lang="en-US" altLang="ja-JP" dirty="0" smtClean="0"/>
              <a:t>2008</a:t>
            </a:r>
            <a:r>
              <a:rPr kumimoji="1" lang="ja-JP" altLang="en-US" dirty="0" smtClean="0"/>
              <a:t>年度と比べ</a:t>
            </a:r>
            <a:r>
              <a:rPr kumimoji="1" lang="en-US" altLang="ja-JP" dirty="0" smtClean="0"/>
              <a:t>8</a:t>
            </a:r>
            <a:r>
              <a:rPr kumimoji="1" lang="ja-JP" altLang="en-US" dirty="0" smtClean="0"/>
              <a:t>％減少している</a:t>
            </a:r>
            <a:r>
              <a:rPr lang="ja-JP" altLang="en-US" dirty="0" smtClean="0"/>
              <a:t>。また、１人１日当たりの排出量は、全国の値と比較して少ない。</a:t>
            </a:r>
            <a:endParaRPr kumimoji="1" lang="ja-JP" altLang="en-US"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35696" y="1196752"/>
            <a:ext cx="5544616"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4665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2008"/>
            <a:ext cx="8229600" cy="1124744"/>
          </a:xfrm>
        </p:spPr>
        <p:txBody>
          <a:bodyPr/>
          <a:lstStyle/>
          <a:p>
            <a:r>
              <a:rPr kumimoji="1" lang="ja-JP" altLang="en-US" sz="3600" dirty="0" smtClean="0"/>
              <a:t>２．現状　</a:t>
            </a:r>
            <a:r>
              <a:rPr lang="ja-JP" altLang="en-US" sz="3600" dirty="0"/>
              <a:t>事業</a:t>
            </a:r>
            <a:r>
              <a:rPr kumimoji="1" lang="ja-JP" altLang="en-US" sz="3600" dirty="0" smtClean="0"/>
              <a:t>系ごみ排出量の推移</a:t>
            </a:r>
            <a:endParaRPr kumimoji="1" lang="ja-JP" altLang="en-US" sz="3600" dirty="0"/>
          </a:p>
        </p:txBody>
      </p:sp>
      <p:sp>
        <p:nvSpPr>
          <p:cNvPr id="4" name="テキスト ボックス 3"/>
          <p:cNvSpPr txBox="1"/>
          <p:nvPr/>
        </p:nvSpPr>
        <p:spPr>
          <a:xfrm>
            <a:off x="755576" y="5655731"/>
            <a:ext cx="7704856" cy="369332"/>
          </a:xfrm>
          <a:prstGeom prst="rect">
            <a:avLst/>
          </a:prstGeom>
          <a:noFill/>
          <a:ln>
            <a:solidFill>
              <a:schemeClr val="tx1"/>
            </a:solidFill>
          </a:ln>
        </p:spPr>
        <p:txBody>
          <a:bodyPr wrap="square" rtlCol="0" anchor="ctr">
            <a:spAutoFit/>
          </a:bodyPr>
          <a:lstStyle/>
          <a:p>
            <a:pPr lvl="0"/>
            <a:r>
              <a:rPr kumimoji="1" lang="en-US" altLang="ja-JP" dirty="0" smtClean="0"/>
              <a:t>2013</a:t>
            </a:r>
            <a:r>
              <a:rPr kumimoji="1" lang="ja-JP" altLang="en-US" dirty="0" smtClean="0"/>
              <a:t>年度の事業</a:t>
            </a:r>
            <a:r>
              <a:rPr lang="ja-JP" altLang="en-US" dirty="0" smtClean="0">
                <a:solidFill>
                  <a:prstClr val="black"/>
                </a:solidFill>
              </a:rPr>
              <a:t>系</a:t>
            </a:r>
            <a:r>
              <a:rPr lang="ja-JP" altLang="en-US" dirty="0">
                <a:solidFill>
                  <a:prstClr val="black"/>
                </a:solidFill>
              </a:rPr>
              <a:t>ごみ排出量は、</a:t>
            </a:r>
            <a:r>
              <a:rPr lang="en-US" altLang="ja-JP" dirty="0">
                <a:solidFill>
                  <a:prstClr val="black"/>
                </a:solidFill>
              </a:rPr>
              <a:t>2008</a:t>
            </a:r>
            <a:r>
              <a:rPr lang="ja-JP" altLang="en-US" dirty="0">
                <a:solidFill>
                  <a:prstClr val="black"/>
                </a:solidFill>
              </a:rPr>
              <a:t>年度と</a:t>
            </a:r>
            <a:r>
              <a:rPr lang="ja-JP" altLang="en-US" dirty="0" smtClean="0">
                <a:solidFill>
                  <a:prstClr val="black"/>
                </a:solidFill>
              </a:rPr>
              <a:t>比べ約</a:t>
            </a:r>
            <a:r>
              <a:rPr lang="en-US" altLang="ja-JP" dirty="0" smtClean="0">
                <a:solidFill>
                  <a:prstClr val="black"/>
                </a:solidFill>
              </a:rPr>
              <a:t>20</a:t>
            </a:r>
            <a:r>
              <a:rPr lang="ja-JP" altLang="en-US" dirty="0" smtClean="0">
                <a:solidFill>
                  <a:prstClr val="black"/>
                </a:solidFill>
              </a:rPr>
              <a:t>％</a:t>
            </a:r>
            <a:r>
              <a:rPr lang="ja-JP" altLang="en-US" dirty="0">
                <a:solidFill>
                  <a:prstClr val="black"/>
                </a:solidFill>
              </a:rPr>
              <a:t>減少している</a:t>
            </a:r>
            <a:r>
              <a:rPr lang="ja-JP" altLang="en-US" dirty="0" smtClean="0">
                <a:solidFill>
                  <a:prstClr val="black"/>
                </a:solidFill>
              </a:rPr>
              <a:t>。</a:t>
            </a:r>
            <a:endParaRPr lang="ja-JP" altLang="en-US" dirty="0">
              <a:solidFill>
                <a:prstClr val="black"/>
              </a:solidFill>
            </a:endParaRPr>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69690" y="980728"/>
            <a:ext cx="6142850"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5405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2008"/>
            <a:ext cx="8229600" cy="1124744"/>
          </a:xfrm>
        </p:spPr>
        <p:txBody>
          <a:bodyPr/>
          <a:lstStyle/>
          <a:p>
            <a:r>
              <a:rPr kumimoji="1" lang="ja-JP" altLang="en-US" sz="3600" dirty="0" smtClean="0"/>
              <a:t>２．現状　リサイクル率の推移</a:t>
            </a:r>
            <a:endParaRPr kumimoji="1" lang="ja-JP" altLang="en-US" sz="3600" dirty="0"/>
          </a:p>
        </p:txBody>
      </p:sp>
      <p:sp>
        <p:nvSpPr>
          <p:cNvPr id="4" name="テキスト ボックス 3"/>
          <p:cNvSpPr txBox="1"/>
          <p:nvPr/>
        </p:nvSpPr>
        <p:spPr>
          <a:xfrm>
            <a:off x="2411760" y="5655731"/>
            <a:ext cx="4176464" cy="369332"/>
          </a:xfrm>
          <a:prstGeom prst="rect">
            <a:avLst/>
          </a:prstGeom>
          <a:noFill/>
          <a:ln>
            <a:solidFill>
              <a:schemeClr val="tx1"/>
            </a:solidFill>
          </a:ln>
        </p:spPr>
        <p:txBody>
          <a:bodyPr wrap="square" rtlCol="0" anchor="ctr">
            <a:spAutoFit/>
          </a:bodyPr>
          <a:lstStyle/>
          <a:p>
            <a:pPr lvl="0" algn="ctr"/>
            <a:r>
              <a:rPr lang="ja-JP" altLang="en-US" dirty="0" smtClean="0">
                <a:solidFill>
                  <a:prstClr val="black"/>
                </a:solidFill>
              </a:rPr>
              <a:t>リサイクル率は、上昇傾向にある。</a:t>
            </a:r>
            <a:endParaRPr kumimoji="1" lang="ja-JP" alt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1720" y="1124744"/>
            <a:ext cx="4833666" cy="421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9148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グラフ 30"/>
          <p:cNvGraphicFramePr/>
          <p:nvPr>
            <p:extLst>
              <p:ext uri="{D42A27DB-BD31-4B8C-83A1-F6EECF244321}">
                <p14:modId xmlns:p14="http://schemas.microsoft.com/office/powerpoint/2010/main" val="1457015269"/>
              </p:ext>
            </p:extLst>
          </p:nvPr>
        </p:nvGraphicFramePr>
        <p:xfrm>
          <a:off x="1419235" y="1450494"/>
          <a:ext cx="7955067" cy="4584183"/>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a:xfrm>
            <a:off x="457200" y="-72008"/>
            <a:ext cx="8229600" cy="1124744"/>
          </a:xfrm>
        </p:spPr>
        <p:txBody>
          <a:bodyPr/>
          <a:lstStyle/>
          <a:p>
            <a:r>
              <a:rPr kumimoji="1" lang="ja-JP" altLang="en-US" sz="3200" dirty="0" smtClean="0"/>
              <a:t>２．現状　産業廃棄物の排出量等の推移</a:t>
            </a:r>
            <a:endParaRPr kumimoji="1" lang="ja-JP" altLang="en-US" sz="3600" dirty="0"/>
          </a:p>
        </p:txBody>
      </p:sp>
      <p:sp>
        <p:nvSpPr>
          <p:cNvPr id="4" name="テキスト ボックス 3"/>
          <p:cNvSpPr txBox="1"/>
          <p:nvPr/>
        </p:nvSpPr>
        <p:spPr>
          <a:xfrm>
            <a:off x="1419235" y="6165304"/>
            <a:ext cx="6465133" cy="369332"/>
          </a:xfrm>
          <a:prstGeom prst="rect">
            <a:avLst/>
          </a:prstGeom>
          <a:noFill/>
          <a:ln>
            <a:solidFill>
              <a:schemeClr val="tx1"/>
            </a:solidFill>
          </a:ln>
        </p:spPr>
        <p:txBody>
          <a:bodyPr wrap="square" rtlCol="0" anchor="ctr">
            <a:spAutoFit/>
          </a:bodyPr>
          <a:lstStyle/>
          <a:p>
            <a:pPr lvl="0"/>
            <a:r>
              <a:rPr kumimoji="1" lang="ja-JP" altLang="en-US" dirty="0" smtClean="0"/>
              <a:t>排出量、最終処分量ともに、長期的に見て減少傾向にある。</a:t>
            </a:r>
            <a:endParaRPr kumimoji="1" lang="ja-JP" altLang="en-US" dirty="0"/>
          </a:p>
        </p:txBody>
      </p:sp>
      <p:sp>
        <p:nvSpPr>
          <p:cNvPr id="5" name="テキスト ボックス 4"/>
          <p:cNvSpPr txBox="1"/>
          <p:nvPr/>
        </p:nvSpPr>
        <p:spPr>
          <a:xfrm>
            <a:off x="467544" y="5338786"/>
            <a:ext cx="2880320" cy="5715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R="137160">
              <a:spcAft>
                <a:spcPts val="0"/>
              </a:spcAft>
            </a:pPr>
            <a:r>
              <a:rPr lang="ja-JP" altLang="en-US" kern="100" dirty="0" smtClean="0">
                <a:effectLst/>
                <a:ea typeface="ＭＳ 明朝"/>
                <a:cs typeface="Times New Roman"/>
              </a:rPr>
              <a:t>　　　年度　　 </a:t>
            </a:r>
            <a:r>
              <a:rPr lang="en-US" altLang="ja-JP" kern="100" dirty="0" smtClean="0">
                <a:effectLst/>
                <a:ea typeface="ＭＳ 明朝"/>
                <a:cs typeface="Times New Roman"/>
              </a:rPr>
              <a:t>1995</a:t>
            </a:r>
            <a:r>
              <a:rPr lang="ja-JP" altLang="en-US" kern="100" dirty="0" smtClean="0">
                <a:effectLst/>
                <a:ea typeface="ＭＳ 明朝"/>
                <a:cs typeface="Times New Roman"/>
              </a:rPr>
              <a:t>年　</a:t>
            </a:r>
            <a:endParaRPr lang="ja-JP" kern="100" dirty="0">
              <a:effectLst/>
              <a:ea typeface="ＭＳ 明朝"/>
              <a:cs typeface="Times New Roman"/>
            </a:endParaRPr>
          </a:p>
          <a:p>
            <a:pPr algn="r">
              <a:spcAft>
                <a:spcPts val="0"/>
              </a:spcAft>
            </a:pPr>
            <a:r>
              <a:rPr lang="ja-JP" kern="100" dirty="0" smtClean="0">
                <a:effectLst/>
                <a:ea typeface="ＭＳ 明朝"/>
                <a:cs typeface="Times New Roman"/>
              </a:rPr>
              <a:t>排出量</a:t>
            </a:r>
            <a:r>
              <a:rPr lang="ja-JP" altLang="en-US" kern="100" dirty="0" smtClean="0">
                <a:effectLst/>
                <a:ea typeface="ＭＳ 明朝"/>
                <a:cs typeface="Times New Roman"/>
              </a:rPr>
              <a:t>　</a:t>
            </a:r>
            <a:r>
              <a:rPr lang="en-US" kern="100" dirty="0" smtClean="0">
                <a:effectLst/>
                <a:ea typeface="ＭＳ 明朝"/>
                <a:cs typeface="Times New Roman"/>
              </a:rPr>
              <a:t>1</a:t>
            </a:r>
            <a:r>
              <a:rPr lang="en-US" altLang="ja-JP" kern="100" dirty="0" smtClean="0">
                <a:effectLst/>
                <a:ea typeface="ＭＳ 明朝"/>
                <a:cs typeface="Times New Roman"/>
              </a:rPr>
              <a:t>,822</a:t>
            </a:r>
            <a:r>
              <a:rPr lang="ja-JP" altLang="en-US" kern="100" dirty="0" smtClean="0">
                <a:effectLst/>
                <a:ea typeface="ＭＳ 明朝"/>
                <a:cs typeface="Times New Roman"/>
              </a:rPr>
              <a:t>万トン</a:t>
            </a:r>
            <a:endParaRPr lang="ja-JP" kern="100" dirty="0">
              <a:effectLst/>
              <a:ea typeface="ＭＳ 明朝"/>
              <a:cs typeface="Times New Roman"/>
            </a:endParaRPr>
          </a:p>
        </p:txBody>
      </p:sp>
      <p:grpSp>
        <p:nvGrpSpPr>
          <p:cNvPr id="30" name="グループ化 29"/>
          <p:cNvGrpSpPr/>
          <p:nvPr/>
        </p:nvGrpSpPr>
        <p:grpSpPr>
          <a:xfrm>
            <a:off x="1849760" y="980728"/>
            <a:ext cx="5821690" cy="435883"/>
            <a:chOff x="1849760" y="1123993"/>
            <a:chExt cx="5821690" cy="435883"/>
          </a:xfrm>
        </p:grpSpPr>
        <p:sp>
          <p:nvSpPr>
            <p:cNvPr id="13" name="正方形/長方形 12"/>
            <p:cNvSpPr>
              <a:spLocks/>
            </p:cNvSpPr>
            <p:nvPr/>
          </p:nvSpPr>
          <p:spPr>
            <a:xfrm>
              <a:off x="1994445" y="1235225"/>
              <a:ext cx="225932" cy="213419"/>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en-US" sz="1600" kern="100" dirty="0">
                  <a:effectLst/>
                  <a:ea typeface="ＭＳ 明朝"/>
                  <a:cs typeface="Times New Roman"/>
                </a:rPr>
                <a:t> </a:t>
              </a:r>
              <a:endParaRPr lang="ja-JP" sz="1600" kern="100" dirty="0">
                <a:effectLst/>
                <a:ea typeface="ＭＳ 明朝"/>
                <a:cs typeface="Times New Roman"/>
              </a:endParaRPr>
            </a:p>
          </p:txBody>
        </p:sp>
        <p:sp>
          <p:nvSpPr>
            <p:cNvPr id="14" name="正方形/長方形 13"/>
            <p:cNvSpPr>
              <a:spLocks/>
            </p:cNvSpPr>
            <p:nvPr/>
          </p:nvSpPr>
          <p:spPr>
            <a:xfrm>
              <a:off x="5728467" y="1233064"/>
              <a:ext cx="225932" cy="21774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just">
                <a:spcAft>
                  <a:spcPts val="0"/>
                </a:spcAft>
              </a:pPr>
              <a:r>
                <a:rPr lang="en-US" sz="1600" kern="100" dirty="0">
                  <a:effectLst/>
                  <a:ea typeface="ＭＳ 明朝"/>
                  <a:cs typeface="Times New Roman"/>
                </a:rPr>
                <a:t> </a:t>
              </a:r>
              <a:endParaRPr lang="ja-JP" sz="1600" kern="100" dirty="0">
                <a:effectLst/>
                <a:ea typeface="ＭＳ 明朝"/>
                <a:cs typeface="Times New Roman"/>
              </a:endParaRPr>
            </a:p>
          </p:txBody>
        </p:sp>
        <p:sp>
          <p:nvSpPr>
            <p:cNvPr id="15" name="正方形/長方形 14"/>
            <p:cNvSpPr>
              <a:spLocks/>
            </p:cNvSpPr>
            <p:nvPr/>
          </p:nvSpPr>
          <p:spPr>
            <a:xfrm>
              <a:off x="3964562" y="1215059"/>
              <a:ext cx="319406" cy="253750"/>
            </a:xfrm>
            <a:prstGeom prst="rect">
              <a:avLst/>
            </a:prstGeom>
            <a:pattFill prst="divot">
              <a:fgClr>
                <a:schemeClr val="tx1"/>
              </a:fgClr>
              <a:bgClr>
                <a:schemeClr val="bg1"/>
              </a:bgClr>
            </a:patt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en-US" sz="1600" kern="100" dirty="0">
                  <a:effectLst/>
                  <a:ea typeface="ＭＳ 明朝"/>
                  <a:cs typeface="Times New Roman"/>
                </a:rPr>
                <a:t> </a:t>
              </a:r>
              <a:endParaRPr lang="ja-JP" sz="1600" kern="100" dirty="0">
                <a:effectLst/>
                <a:ea typeface="ＭＳ 明朝"/>
                <a:cs typeface="Times New Roman"/>
              </a:endParaRPr>
            </a:p>
          </p:txBody>
        </p:sp>
        <p:sp>
          <p:nvSpPr>
            <p:cNvPr id="16" name="テキスト ボックス 165"/>
            <p:cNvSpPr txBox="1"/>
            <p:nvPr/>
          </p:nvSpPr>
          <p:spPr>
            <a:xfrm>
              <a:off x="2273275" y="1141879"/>
              <a:ext cx="1467068" cy="400110"/>
            </a:xfrm>
            <a:prstGeom prst="rect">
              <a:avLst/>
            </a:prstGeom>
            <a:noFill/>
          </p:spPr>
          <p:txBody>
            <a:bodyPr wrap="none" rtlCol="0">
              <a:spAutoFit/>
            </a:bodyPr>
            <a:lstStyle/>
            <a:p>
              <a:pPr algn="just">
                <a:spcAft>
                  <a:spcPts val="0"/>
                </a:spcAft>
              </a:pPr>
              <a:r>
                <a:rPr lang="ja-JP" sz="2000" kern="1200" dirty="0">
                  <a:solidFill>
                    <a:srgbClr val="000000"/>
                  </a:solidFill>
                  <a:effectLst/>
                  <a:latin typeface="Century"/>
                  <a:ea typeface="ＭＳ 明朝"/>
                  <a:cs typeface="Times New Roman"/>
                </a:rPr>
                <a:t>再生</a:t>
              </a:r>
              <a:r>
                <a:rPr lang="ja-JP" sz="2000" kern="1200" dirty="0" smtClean="0">
                  <a:solidFill>
                    <a:srgbClr val="000000"/>
                  </a:solidFill>
                  <a:effectLst/>
                  <a:latin typeface="Century"/>
                  <a:ea typeface="ＭＳ 明朝"/>
                  <a:cs typeface="Times New Roman"/>
                </a:rPr>
                <a:t>利用</a:t>
              </a:r>
              <a:r>
                <a:rPr lang="ja-JP" altLang="en-US" sz="2000" kern="1200" dirty="0" smtClean="0">
                  <a:solidFill>
                    <a:srgbClr val="000000"/>
                  </a:solidFill>
                  <a:effectLst/>
                  <a:latin typeface="Century"/>
                  <a:ea typeface="ＭＳ 明朝"/>
                  <a:cs typeface="Times New Roman"/>
                </a:rPr>
                <a:t>量</a:t>
              </a:r>
              <a:endParaRPr lang="ja-JP" sz="2000" kern="100" dirty="0">
                <a:effectLst/>
                <a:latin typeface="Century"/>
                <a:ea typeface="ＭＳ 明朝"/>
                <a:cs typeface="Times New Roman"/>
              </a:endParaRPr>
            </a:p>
          </p:txBody>
        </p:sp>
        <p:sp>
          <p:nvSpPr>
            <p:cNvPr id="17" name="テキスト ボックス 166"/>
            <p:cNvSpPr txBox="1"/>
            <p:nvPr/>
          </p:nvSpPr>
          <p:spPr>
            <a:xfrm>
              <a:off x="4398753" y="1141879"/>
              <a:ext cx="1210588" cy="400110"/>
            </a:xfrm>
            <a:prstGeom prst="rect">
              <a:avLst/>
            </a:prstGeom>
            <a:noFill/>
          </p:spPr>
          <p:txBody>
            <a:bodyPr wrap="none" rtlCol="0">
              <a:spAutoFit/>
            </a:bodyPr>
            <a:lstStyle/>
            <a:p>
              <a:pPr algn="just">
                <a:spcAft>
                  <a:spcPts val="0"/>
                </a:spcAft>
              </a:pPr>
              <a:r>
                <a:rPr lang="ja-JP" sz="2000" kern="1200" dirty="0" smtClean="0">
                  <a:solidFill>
                    <a:srgbClr val="000000"/>
                  </a:solidFill>
                  <a:effectLst/>
                  <a:latin typeface="Century"/>
                  <a:ea typeface="ＭＳ 明朝"/>
                  <a:cs typeface="Times New Roman"/>
                </a:rPr>
                <a:t>減量化</a:t>
              </a:r>
              <a:r>
                <a:rPr lang="ja-JP" altLang="en-US" sz="2000" kern="1200" dirty="0" smtClean="0">
                  <a:solidFill>
                    <a:srgbClr val="000000"/>
                  </a:solidFill>
                  <a:effectLst/>
                  <a:latin typeface="Century"/>
                  <a:ea typeface="ＭＳ 明朝"/>
                  <a:cs typeface="Times New Roman"/>
                </a:rPr>
                <a:t>量</a:t>
              </a:r>
              <a:endParaRPr lang="ja-JP" sz="1600" kern="100" dirty="0">
                <a:effectLst/>
                <a:latin typeface="Century"/>
                <a:ea typeface="ＭＳ 明朝"/>
                <a:cs typeface="Times New Roman"/>
              </a:endParaRPr>
            </a:p>
          </p:txBody>
        </p:sp>
        <p:sp>
          <p:nvSpPr>
            <p:cNvPr id="18" name="テキスト ボックス 167"/>
            <p:cNvSpPr txBox="1"/>
            <p:nvPr/>
          </p:nvSpPr>
          <p:spPr>
            <a:xfrm>
              <a:off x="6024302" y="1141879"/>
              <a:ext cx="1647148" cy="400110"/>
            </a:xfrm>
            <a:prstGeom prst="rect">
              <a:avLst/>
            </a:prstGeom>
            <a:noFill/>
          </p:spPr>
          <p:txBody>
            <a:bodyPr wrap="square" rtlCol="0">
              <a:spAutoFit/>
            </a:bodyPr>
            <a:lstStyle/>
            <a:p>
              <a:pPr algn="just">
                <a:spcAft>
                  <a:spcPts val="0"/>
                </a:spcAft>
              </a:pPr>
              <a:r>
                <a:rPr lang="ja-JP" sz="2000" kern="1200" dirty="0">
                  <a:solidFill>
                    <a:srgbClr val="000000"/>
                  </a:solidFill>
                  <a:effectLst/>
                  <a:latin typeface="Century"/>
                  <a:ea typeface="ＭＳ 明朝"/>
                  <a:cs typeface="Times New Roman"/>
                </a:rPr>
                <a:t>最終</a:t>
              </a:r>
              <a:r>
                <a:rPr lang="ja-JP" sz="2000" kern="1200" dirty="0" smtClean="0">
                  <a:solidFill>
                    <a:srgbClr val="000000"/>
                  </a:solidFill>
                  <a:effectLst/>
                  <a:latin typeface="Century"/>
                  <a:ea typeface="ＭＳ 明朝"/>
                  <a:cs typeface="Times New Roman"/>
                </a:rPr>
                <a:t>処分</a:t>
              </a:r>
              <a:r>
                <a:rPr lang="ja-JP" altLang="en-US" sz="2000" kern="1200" dirty="0" smtClean="0">
                  <a:solidFill>
                    <a:srgbClr val="000000"/>
                  </a:solidFill>
                  <a:effectLst/>
                  <a:latin typeface="Century"/>
                  <a:ea typeface="ＭＳ 明朝"/>
                  <a:cs typeface="Times New Roman"/>
                </a:rPr>
                <a:t>量</a:t>
              </a:r>
              <a:endParaRPr lang="ja-JP" sz="2000" kern="100" dirty="0">
                <a:effectLst/>
                <a:latin typeface="Century"/>
                <a:ea typeface="ＭＳ 明朝"/>
                <a:cs typeface="Times New Roman"/>
              </a:endParaRPr>
            </a:p>
          </p:txBody>
        </p:sp>
        <p:sp>
          <p:nvSpPr>
            <p:cNvPr id="12" name="角丸四角形 11"/>
            <p:cNvSpPr/>
            <p:nvPr/>
          </p:nvSpPr>
          <p:spPr>
            <a:xfrm>
              <a:off x="1849760" y="1123993"/>
              <a:ext cx="5821690" cy="435883"/>
            </a:xfrm>
            <a:prstGeom prst="roundRect">
              <a:avLst/>
            </a:prstGeom>
            <a:noFill/>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just">
                <a:spcAft>
                  <a:spcPts val="0"/>
                </a:spcAft>
              </a:pPr>
              <a:r>
                <a:rPr lang="en-US" sz="1600" kern="100">
                  <a:effectLst/>
                  <a:ea typeface="ＭＳ 明朝"/>
                  <a:cs typeface="Times New Roman"/>
                </a:rPr>
                <a:t> </a:t>
              </a:r>
              <a:endParaRPr lang="ja-JP" sz="1600" kern="100">
                <a:effectLst/>
                <a:ea typeface="ＭＳ 明朝"/>
                <a:cs typeface="Times New Roman"/>
              </a:endParaRPr>
            </a:p>
          </p:txBody>
        </p:sp>
      </p:grpSp>
      <p:sp>
        <p:nvSpPr>
          <p:cNvPr id="8" name="テキスト ボックス 32"/>
          <p:cNvSpPr txBox="1"/>
          <p:nvPr/>
        </p:nvSpPr>
        <p:spPr>
          <a:xfrm>
            <a:off x="4609864" y="5323487"/>
            <a:ext cx="1402296" cy="68861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altLang="ja-JP" kern="100" dirty="0" smtClean="0">
                <a:effectLst/>
                <a:ea typeface="ＭＳ 明朝"/>
                <a:cs typeface="Times New Roman"/>
              </a:rPr>
              <a:t>2005</a:t>
            </a:r>
            <a:r>
              <a:rPr lang="ja-JP" altLang="en-US" kern="100" dirty="0" smtClean="0">
                <a:effectLst/>
                <a:ea typeface="ＭＳ 明朝"/>
                <a:cs typeface="Times New Roman"/>
              </a:rPr>
              <a:t>年</a:t>
            </a:r>
            <a:endParaRPr lang="ja-JP" kern="100" dirty="0">
              <a:effectLst/>
              <a:ea typeface="ＭＳ 明朝"/>
              <a:cs typeface="Times New Roman"/>
            </a:endParaRPr>
          </a:p>
          <a:p>
            <a:pPr algn="ctr">
              <a:spcAft>
                <a:spcPts val="0"/>
              </a:spcAft>
            </a:pPr>
            <a:r>
              <a:rPr lang="en-US" kern="100" dirty="0" smtClean="0">
                <a:effectLst/>
                <a:ea typeface="ＭＳ 明朝"/>
                <a:cs typeface="Times New Roman"/>
              </a:rPr>
              <a:t>1</a:t>
            </a:r>
            <a:r>
              <a:rPr lang="en-US" altLang="ja-JP" kern="100" dirty="0" smtClean="0">
                <a:effectLst/>
                <a:ea typeface="ＭＳ 明朝"/>
                <a:cs typeface="Times New Roman"/>
              </a:rPr>
              <a:t>,</a:t>
            </a:r>
            <a:r>
              <a:rPr lang="en-US" kern="100" dirty="0" smtClean="0">
                <a:effectLst/>
                <a:ea typeface="ＭＳ 明朝"/>
                <a:cs typeface="Times New Roman"/>
              </a:rPr>
              <a:t>728</a:t>
            </a:r>
            <a:r>
              <a:rPr lang="ja-JP" kern="100" dirty="0" smtClean="0">
                <a:effectLst/>
                <a:ea typeface="ＭＳ 明朝"/>
                <a:cs typeface="Times New Roman"/>
              </a:rPr>
              <a:t>万</a:t>
            </a:r>
            <a:r>
              <a:rPr lang="ja-JP" altLang="en-US" kern="100" dirty="0" smtClean="0">
                <a:effectLst/>
                <a:ea typeface="ＭＳ 明朝"/>
                <a:cs typeface="Times New Roman"/>
              </a:rPr>
              <a:t>トン</a:t>
            </a:r>
            <a:endParaRPr lang="ja-JP" kern="100" dirty="0">
              <a:effectLst/>
              <a:ea typeface="ＭＳ 明朝"/>
              <a:cs typeface="Times New Roman"/>
            </a:endParaRPr>
          </a:p>
        </p:txBody>
      </p:sp>
      <p:sp>
        <p:nvSpPr>
          <p:cNvPr id="9" name="テキスト ボックス 33"/>
          <p:cNvSpPr txBox="1"/>
          <p:nvPr/>
        </p:nvSpPr>
        <p:spPr>
          <a:xfrm>
            <a:off x="5868144" y="5309446"/>
            <a:ext cx="1584176" cy="71670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altLang="ja-JP" kern="100" dirty="0" smtClean="0">
                <a:effectLst/>
                <a:ea typeface="ＭＳ 明朝"/>
                <a:cs typeface="Times New Roman"/>
              </a:rPr>
              <a:t>2010</a:t>
            </a:r>
            <a:r>
              <a:rPr lang="ja-JP" altLang="en-US" kern="100" dirty="0" smtClean="0">
                <a:effectLst/>
                <a:ea typeface="ＭＳ 明朝"/>
                <a:cs typeface="Times New Roman"/>
              </a:rPr>
              <a:t>年</a:t>
            </a:r>
            <a:endParaRPr lang="ja-JP" kern="100" dirty="0">
              <a:effectLst/>
              <a:ea typeface="ＭＳ 明朝"/>
              <a:cs typeface="Times New Roman"/>
            </a:endParaRPr>
          </a:p>
          <a:p>
            <a:pPr algn="ctr">
              <a:spcAft>
                <a:spcPts val="0"/>
              </a:spcAft>
            </a:pPr>
            <a:r>
              <a:rPr lang="en-US" kern="100" dirty="0" smtClean="0">
                <a:effectLst/>
                <a:ea typeface="ＭＳ 明朝"/>
                <a:cs typeface="Times New Roman"/>
              </a:rPr>
              <a:t>1</a:t>
            </a:r>
            <a:r>
              <a:rPr lang="en-US" altLang="ja-JP" kern="100" dirty="0" smtClean="0">
                <a:effectLst/>
                <a:ea typeface="ＭＳ 明朝"/>
                <a:cs typeface="Times New Roman"/>
              </a:rPr>
              <a:t>,</a:t>
            </a:r>
            <a:r>
              <a:rPr lang="en-US" kern="100" dirty="0" smtClean="0">
                <a:effectLst/>
                <a:ea typeface="ＭＳ 明朝"/>
                <a:cs typeface="Times New Roman"/>
              </a:rPr>
              <a:t>450</a:t>
            </a:r>
            <a:r>
              <a:rPr lang="ja-JP" kern="100" dirty="0" smtClean="0">
                <a:effectLst/>
                <a:ea typeface="ＭＳ 明朝"/>
                <a:cs typeface="Times New Roman"/>
              </a:rPr>
              <a:t>万</a:t>
            </a:r>
            <a:r>
              <a:rPr lang="ja-JP" altLang="en-US" kern="100" dirty="0" smtClean="0">
                <a:effectLst/>
                <a:ea typeface="ＭＳ 明朝"/>
                <a:cs typeface="Times New Roman"/>
              </a:rPr>
              <a:t>トン</a:t>
            </a:r>
            <a:endParaRPr lang="ja-JP" kern="100" dirty="0">
              <a:effectLst/>
              <a:ea typeface="ＭＳ 明朝"/>
              <a:cs typeface="Times New Roman"/>
            </a:endParaRPr>
          </a:p>
        </p:txBody>
      </p:sp>
      <p:sp>
        <p:nvSpPr>
          <p:cNvPr id="10" name="テキスト ボックス 34"/>
          <p:cNvSpPr txBox="1"/>
          <p:nvPr/>
        </p:nvSpPr>
        <p:spPr>
          <a:xfrm>
            <a:off x="7236296" y="5318807"/>
            <a:ext cx="1656184" cy="69797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altLang="ja-JP" kern="100" dirty="0" smtClean="0">
                <a:effectLst/>
                <a:ea typeface="ＭＳ 明朝"/>
                <a:cs typeface="Times New Roman"/>
              </a:rPr>
              <a:t>2014</a:t>
            </a:r>
            <a:r>
              <a:rPr lang="ja-JP" altLang="en-US" kern="100" dirty="0" smtClean="0">
                <a:effectLst/>
                <a:ea typeface="ＭＳ 明朝"/>
                <a:cs typeface="Times New Roman"/>
              </a:rPr>
              <a:t>年</a:t>
            </a:r>
            <a:endParaRPr lang="ja-JP" kern="100" dirty="0">
              <a:effectLst/>
              <a:ea typeface="ＭＳ 明朝"/>
              <a:cs typeface="Times New Roman"/>
            </a:endParaRPr>
          </a:p>
          <a:p>
            <a:pPr algn="ctr">
              <a:spcAft>
                <a:spcPts val="0"/>
              </a:spcAft>
            </a:pPr>
            <a:r>
              <a:rPr lang="en-US" kern="100" dirty="0" smtClean="0">
                <a:effectLst/>
                <a:ea typeface="ＭＳ 明朝"/>
                <a:cs typeface="Times New Roman"/>
              </a:rPr>
              <a:t>1</a:t>
            </a:r>
            <a:r>
              <a:rPr lang="en-US" altLang="ja-JP" kern="100" dirty="0" smtClean="0">
                <a:effectLst/>
                <a:ea typeface="ＭＳ 明朝"/>
                <a:cs typeface="Times New Roman"/>
              </a:rPr>
              <a:t>,</a:t>
            </a:r>
            <a:r>
              <a:rPr lang="en-US" kern="100" dirty="0" smtClean="0">
                <a:effectLst/>
                <a:ea typeface="ＭＳ 明朝"/>
                <a:cs typeface="Times New Roman"/>
              </a:rPr>
              <a:t>4</a:t>
            </a:r>
            <a:r>
              <a:rPr lang="en-US" altLang="ja-JP" kern="100" dirty="0" smtClean="0">
                <a:effectLst/>
                <a:ea typeface="ＭＳ 明朝"/>
                <a:cs typeface="Times New Roman"/>
              </a:rPr>
              <a:t>83</a:t>
            </a:r>
            <a:r>
              <a:rPr lang="ja-JP" kern="100" dirty="0" smtClean="0">
                <a:effectLst/>
                <a:ea typeface="ＭＳ 明朝"/>
                <a:cs typeface="Times New Roman"/>
              </a:rPr>
              <a:t>万</a:t>
            </a:r>
            <a:r>
              <a:rPr lang="ja-JP" altLang="en-US" kern="100" dirty="0" smtClean="0">
                <a:effectLst/>
                <a:ea typeface="ＭＳ 明朝"/>
                <a:cs typeface="Times New Roman"/>
              </a:rPr>
              <a:t>トン</a:t>
            </a:r>
            <a:endParaRPr lang="ja-JP" kern="100" dirty="0">
              <a:effectLst/>
              <a:ea typeface="ＭＳ 明朝"/>
              <a:cs typeface="Times New Roman"/>
            </a:endParaRPr>
          </a:p>
        </p:txBody>
      </p:sp>
      <p:sp>
        <p:nvSpPr>
          <p:cNvPr id="20" name="テキスト ボックス 19"/>
          <p:cNvSpPr txBox="1"/>
          <p:nvPr/>
        </p:nvSpPr>
        <p:spPr>
          <a:xfrm>
            <a:off x="897377" y="1372636"/>
            <a:ext cx="492443" cy="3939540"/>
          </a:xfrm>
          <a:prstGeom prst="rect">
            <a:avLst/>
          </a:prstGeom>
          <a:noFill/>
        </p:spPr>
        <p:txBody>
          <a:bodyPr vert="eaVert" wrap="none" rtlCol="0">
            <a:spAutoFit/>
          </a:bodyPr>
          <a:lstStyle/>
          <a:p>
            <a:r>
              <a:rPr lang="ja-JP" altLang="en-US" sz="2000" dirty="0" smtClean="0"/>
              <a:t>産業廃棄物の排出量等（万トン）</a:t>
            </a:r>
            <a:endParaRPr kumimoji="1" lang="ja-JP" altLang="en-US" sz="2000" dirty="0"/>
          </a:p>
        </p:txBody>
      </p:sp>
      <p:sp>
        <p:nvSpPr>
          <p:cNvPr id="3" name="テキスト ボックス 2"/>
          <p:cNvSpPr txBox="1"/>
          <p:nvPr/>
        </p:nvSpPr>
        <p:spPr>
          <a:xfrm>
            <a:off x="899592" y="6597352"/>
            <a:ext cx="8244408" cy="261610"/>
          </a:xfrm>
          <a:prstGeom prst="rect">
            <a:avLst/>
          </a:prstGeom>
          <a:noFill/>
        </p:spPr>
        <p:txBody>
          <a:bodyPr wrap="square" rtlCol="0">
            <a:spAutoFit/>
          </a:bodyPr>
          <a:lstStyle/>
          <a:p>
            <a:r>
              <a:rPr kumimoji="1" lang="en-US" altLang="ja-JP" sz="1100" dirty="0" smtClean="0"/>
              <a:t>※</a:t>
            </a:r>
            <a:r>
              <a:rPr lang="ja-JP" altLang="en-US" sz="1100" dirty="0"/>
              <a:t>本部会でお示し</a:t>
            </a:r>
            <a:r>
              <a:rPr lang="ja-JP" altLang="en-US" sz="1100" dirty="0" smtClean="0"/>
              <a:t>する</a:t>
            </a:r>
            <a:r>
              <a:rPr lang="en-US" altLang="ja-JP" sz="1100" dirty="0" smtClean="0"/>
              <a:t>2014</a:t>
            </a:r>
            <a:r>
              <a:rPr lang="ja-JP" altLang="en-US" sz="1100" dirty="0" smtClean="0"/>
              <a:t>年度の産業廃棄物の</a:t>
            </a:r>
            <a:r>
              <a:rPr lang="ja-JP" altLang="en-US" sz="1100" dirty="0"/>
              <a:t>データは、現時点における速報値であり、今後、</a:t>
            </a:r>
            <a:r>
              <a:rPr lang="ja-JP" altLang="en-US" sz="1100" dirty="0" smtClean="0"/>
              <a:t>変わる</a:t>
            </a:r>
            <a:r>
              <a:rPr lang="ja-JP" altLang="en-US" sz="1100" dirty="0"/>
              <a:t>可能性がある</a:t>
            </a:r>
            <a:r>
              <a:rPr lang="ja-JP" altLang="en-US" sz="1100" dirty="0" smtClean="0"/>
              <a:t>。</a:t>
            </a:r>
            <a:endParaRPr kumimoji="1" lang="ja-JP" altLang="en-US" sz="1100" dirty="0"/>
          </a:p>
        </p:txBody>
      </p:sp>
      <p:sp>
        <p:nvSpPr>
          <p:cNvPr id="36" name="テキスト ボックス 32"/>
          <p:cNvSpPr txBox="1"/>
          <p:nvPr/>
        </p:nvSpPr>
        <p:spPr>
          <a:xfrm>
            <a:off x="3241712" y="5323487"/>
            <a:ext cx="1402296" cy="68861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altLang="ja-JP" kern="100" dirty="0" smtClean="0">
                <a:effectLst/>
                <a:ea typeface="ＭＳ 明朝"/>
                <a:cs typeface="Times New Roman"/>
              </a:rPr>
              <a:t>2000</a:t>
            </a:r>
            <a:r>
              <a:rPr lang="ja-JP" altLang="en-US" kern="100" dirty="0" smtClean="0">
                <a:effectLst/>
                <a:ea typeface="ＭＳ 明朝"/>
                <a:cs typeface="Times New Roman"/>
              </a:rPr>
              <a:t>年</a:t>
            </a:r>
            <a:endParaRPr lang="ja-JP" kern="100" dirty="0">
              <a:effectLst/>
              <a:ea typeface="ＭＳ 明朝"/>
              <a:cs typeface="Times New Roman"/>
            </a:endParaRPr>
          </a:p>
          <a:p>
            <a:pPr algn="ctr">
              <a:spcAft>
                <a:spcPts val="0"/>
              </a:spcAft>
            </a:pPr>
            <a:r>
              <a:rPr lang="en-US" kern="100" dirty="0" smtClean="0">
                <a:effectLst/>
                <a:ea typeface="ＭＳ 明朝"/>
                <a:cs typeface="Times New Roman"/>
              </a:rPr>
              <a:t>1</a:t>
            </a:r>
            <a:r>
              <a:rPr lang="en-US" altLang="ja-JP" kern="100" dirty="0" smtClean="0">
                <a:effectLst/>
                <a:ea typeface="ＭＳ 明朝"/>
                <a:cs typeface="Times New Roman"/>
              </a:rPr>
              <a:t>,</a:t>
            </a:r>
            <a:r>
              <a:rPr lang="en-US" kern="100" dirty="0" smtClean="0">
                <a:effectLst/>
                <a:ea typeface="ＭＳ 明朝"/>
                <a:cs typeface="Times New Roman"/>
              </a:rPr>
              <a:t>7</a:t>
            </a:r>
            <a:r>
              <a:rPr lang="en-US" altLang="ja-JP" kern="100" dirty="0" smtClean="0">
                <a:effectLst/>
                <a:ea typeface="ＭＳ 明朝"/>
                <a:cs typeface="Times New Roman"/>
              </a:rPr>
              <a:t>68</a:t>
            </a:r>
            <a:r>
              <a:rPr lang="ja-JP" kern="100" dirty="0" smtClean="0">
                <a:effectLst/>
                <a:ea typeface="ＭＳ 明朝"/>
                <a:cs typeface="Times New Roman"/>
              </a:rPr>
              <a:t>万</a:t>
            </a:r>
            <a:r>
              <a:rPr lang="ja-JP" altLang="en-US" kern="100" dirty="0" smtClean="0">
                <a:effectLst/>
                <a:ea typeface="ＭＳ 明朝"/>
                <a:cs typeface="Times New Roman"/>
              </a:rPr>
              <a:t>トン</a:t>
            </a:r>
            <a:endParaRPr lang="ja-JP" kern="100" dirty="0">
              <a:effectLst/>
              <a:ea typeface="ＭＳ 明朝"/>
              <a:cs typeface="Times New Roman"/>
            </a:endParaRPr>
          </a:p>
        </p:txBody>
      </p:sp>
    </p:spTree>
    <p:extLst>
      <p:ext uri="{BB962C8B-B14F-4D97-AF65-F5344CB8AC3E}">
        <p14:creationId xmlns:p14="http://schemas.microsoft.com/office/powerpoint/2010/main" val="497430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2008"/>
            <a:ext cx="8229600" cy="1124744"/>
          </a:xfrm>
        </p:spPr>
        <p:txBody>
          <a:bodyPr/>
          <a:lstStyle/>
          <a:p>
            <a:r>
              <a:rPr kumimoji="1" lang="ja-JP" altLang="en-US" sz="3200" dirty="0" smtClean="0"/>
              <a:t>２．現状　産業廃棄物の種類別の排出量等</a:t>
            </a:r>
            <a:endParaRPr kumimoji="1" lang="ja-JP" altLang="en-US" sz="3600" dirty="0"/>
          </a:p>
        </p:txBody>
      </p:sp>
      <p:sp>
        <p:nvSpPr>
          <p:cNvPr id="4" name="テキスト ボックス 3"/>
          <p:cNvSpPr txBox="1"/>
          <p:nvPr/>
        </p:nvSpPr>
        <p:spPr>
          <a:xfrm>
            <a:off x="611560" y="6141258"/>
            <a:ext cx="7920880" cy="646331"/>
          </a:xfrm>
          <a:prstGeom prst="rect">
            <a:avLst/>
          </a:prstGeom>
          <a:noFill/>
          <a:ln>
            <a:solidFill>
              <a:schemeClr val="tx1"/>
            </a:solidFill>
          </a:ln>
        </p:spPr>
        <p:txBody>
          <a:bodyPr wrap="square" rtlCol="0" anchor="ctr">
            <a:spAutoFit/>
          </a:bodyPr>
          <a:lstStyle/>
          <a:p>
            <a:pPr lvl="0"/>
            <a:r>
              <a:rPr kumimoji="1" lang="ja-JP" altLang="en-US" dirty="0" smtClean="0"/>
              <a:t>排出量は、</a:t>
            </a:r>
            <a:r>
              <a:rPr lang="ja-JP" altLang="en-US" dirty="0" smtClean="0"/>
              <a:t>汚泥が約</a:t>
            </a:r>
            <a:r>
              <a:rPr lang="en-US" altLang="ja-JP" dirty="0" smtClean="0"/>
              <a:t>67%</a:t>
            </a:r>
            <a:r>
              <a:rPr lang="ja-JP" altLang="en-US" dirty="0" smtClean="0"/>
              <a:t>を占める。</a:t>
            </a:r>
            <a:endParaRPr lang="en-US" altLang="ja-JP" dirty="0" smtClean="0"/>
          </a:p>
          <a:p>
            <a:pPr lvl="0"/>
            <a:r>
              <a:rPr lang="ja-JP" altLang="en-US" dirty="0"/>
              <a:t>最終処</a:t>
            </a:r>
            <a:r>
              <a:rPr lang="ja-JP" altLang="en-US" dirty="0" smtClean="0"/>
              <a:t>分量</a:t>
            </a:r>
            <a:r>
              <a:rPr lang="ja-JP" altLang="en-US" dirty="0"/>
              <a:t>は</a:t>
            </a:r>
            <a:r>
              <a:rPr lang="ja-JP" altLang="en-US" dirty="0" smtClean="0"/>
              <a:t>、汚泥、混合廃棄物、がれき類、廃ﾌﾟﾗｽﾁｯｸ類の割合が高い。</a:t>
            </a:r>
            <a:endParaRPr kumimoji="1" lang="ja-JP" altLang="en-US" dirty="0"/>
          </a:p>
        </p:txBody>
      </p:sp>
      <p:graphicFrame>
        <p:nvGraphicFramePr>
          <p:cNvPr id="22" name="グラフ 21"/>
          <p:cNvGraphicFramePr/>
          <p:nvPr>
            <p:extLst>
              <p:ext uri="{D42A27DB-BD31-4B8C-83A1-F6EECF244321}">
                <p14:modId xmlns:p14="http://schemas.microsoft.com/office/powerpoint/2010/main" val="4187695290"/>
              </p:ext>
            </p:extLst>
          </p:nvPr>
        </p:nvGraphicFramePr>
        <p:xfrm>
          <a:off x="-80207" y="1691913"/>
          <a:ext cx="4824536" cy="374441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4" name="グラフ 23"/>
          <p:cNvGraphicFramePr/>
          <p:nvPr>
            <p:extLst>
              <p:ext uri="{D42A27DB-BD31-4B8C-83A1-F6EECF244321}">
                <p14:modId xmlns:p14="http://schemas.microsoft.com/office/powerpoint/2010/main" val="2064928985"/>
              </p:ext>
            </p:extLst>
          </p:nvPr>
        </p:nvGraphicFramePr>
        <p:xfrm>
          <a:off x="4537104" y="2276872"/>
          <a:ext cx="4968552" cy="4104456"/>
        </p:xfrm>
        <a:graphic>
          <a:graphicData uri="http://schemas.openxmlformats.org/drawingml/2006/chart">
            <c:chart xmlns:c="http://schemas.openxmlformats.org/drawingml/2006/chart" xmlns:r="http://schemas.openxmlformats.org/officeDocument/2006/relationships" r:id="rId3"/>
          </a:graphicData>
        </a:graphic>
      </p:graphicFrame>
      <p:sp>
        <p:nvSpPr>
          <p:cNvPr id="3" name="正方形/長方形 2"/>
          <p:cNvSpPr/>
          <p:nvPr/>
        </p:nvSpPr>
        <p:spPr>
          <a:xfrm>
            <a:off x="4765833" y="1259865"/>
            <a:ext cx="4283968"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t>最終処分量</a:t>
            </a:r>
            <a:r>
              <a:rPr kumimoji="1" lang="en-US" altLang="ja-JP" sz="2000" dirty="0" smtClean="0"/>
              <a:t>(37</a:t>
            </a:r>
            <a:r>
              <a:rPr kumimoji="1" lang="ja-JP" altLang="en-US" sz="2000" dirty="0" smtClean="0"/>
              <a:t>万</a:t>
            </a:r>
            <a:r>
              <a:rPr lang="ja-JP" altLang="en-US" sz="2000" dirty="0"/>
              <a:t>トン</a:t>
            </a:r>
            <a:r>
              <a:rPr kumimoji="1" lang="en-US" altLang="ja-JP" sz="2000" dirty="0" smtClean="0"/>
              <a:t>)</a:t>
            </a:r>
            <a:r>
              <a:rPr kumimoji="1" lang="ja-JP" altLang="en-US" sz="2000" dirty="0" smtClean="0"/>
              <a:t>の種類別内訳</a:t>
            </a:r>
            <a:endParaRPr kumimoji="1" lang="ja-JP" altLang="en-US" sz="2000" dirty="0"/>
          </a:p>
        </p:txBody>
      </p:sp>
      <p:sp>
        <p:nvSpPr>
          <p:cNvPr id="29" name="正方形/長方形 28"/>
          <p:cNvSpPr/>
          <p:nvPr/>
        </p:nvSpPr>
        <p:spPr>
          <a:xfrm>
            <a:off x="251520" y="1259865"/>
            <a:ext cx="406740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t>排出量</a:t>
            </a:r>
            <a:r>
              <a:rPr kumimoji="1" lang="en-US" altLang="ja-JP" sz="2000" dirty="0" smtClean="0"/>
              <a:t>(1,483</a:t>
            </a:r>
            <a:r>
              <a:rPr kumimoji="1" lang="ja-JP" altLang="en-US" sz="2000" dirty="0" smtClean="0"/>
              <a:t>万トン</a:t>
            </a:r>
            <a:r>
              <a:rPr kumimoji="1" lang="en-US" altLang="ja-JP" sz="2000" dirty="0" smtClean="0"/>
              <a:t>)</a:t>
            </a:r>
            <a:r>
              <a:rPr kumimoji="1" lang="ja-JP" altLang="en-US" sz="2000" dirty="0" smtClean="0"/>
              <a:t>の種類別内訳</a:t>
            </a:r>
            <a:endParaRPr kumimoji="1" lang="ja-JP" altLang="en-US" sz="2000" dirty="0"/>
          </a:p>
        </p:txBody>
      </p:sp>
      <p:sp>
        <p:nvSpPr>
          <p:cNvPr id="31" name="テキスト ボックス 30"/>
          <p:cNvSpPr txBox="1"/>
          <p:nvPr/>
        </p:nvSpPr>
        <p:spPr>
          <a:xfrm>
            <a:off x="7614354" y="1691913"/>
            <a:ext cx="1529646" cy="338554"/>
          </a:xfrm>
          <a:prstGeom prst="rect">
            <a:avLst/>
          </a:prstGeom>
          <a:noFill/>
        </p:spPr>
        <p:txBody>
          <a:bodyPr wrap="square" rtlCol="0">
            <a:spAutoFit/>
          </a:bodyPr>
          <a:lstStyle/>
          <a:p>
            <a:r>
              <a:rPr kumimoji="1" lang="en-US" altLang="ja-JP" sz="1600" dirty="0" smtClean="0"/>
              <a:t>(2014</a:t>
            </a:r>
            <a:r>
              <a:rPr kumimoji="1" lang="ja-JP" altLang="en-US" sz="1600" dirty="0" smtClean="0"/>
              <a:t>年度</a:t>
            </a:r>
            <a:r>
              <a:rPr kumimoji="1" lang="en-US" altLang="ja-JP" sz="1600" dirty="0" smtClean="0"/>
              <a:t>)</a:t>
            </a:r>
            <a:endParaRPr kumimoji="1" lang="ja-JP" altLang="en-US" sz="1600" dirty="0"/>
          </a:p>
        </p:txBody>
      </p:sp>
      <p:sp>
        <p:nvSpPr>
          <p:cNvPr id="32" name="テキスト ボックス 31"/>
          <p:cNvSpPr txBox="1"/>
          <p:nvPr/>
        </p:nvSpPr>
        <p:spPr>
          <a:xfrm>
            <a:off x="3042354" y="1691913"/>
            <a:ext cx="1529646" cy="338554"/>
          </a:xfrm>
          <a:prstGeom prst="rect">
            <a:avLst/>
          </a:prstGeom>
          <a:noFill/>
        </p:spPr>
        <p:txBody>
          <a:bodyPr wrap="square" rtlCol="0">
            <a:spAutoFit/>
          </a:bodyPr>
          <a:lstStyle/>
          <a:p>
            <a:r>
              <a:rPr kumimoji="1" lang="en-US" altLang="ja-JP" sz="1600" dirty="0" smtClean="0"/>
              <a:t>(2014</a:t>
            </a:r>
            <a:r>
              <a:rPr kumimoji="1" lang="ja-JP" altLang="en-US" sz="1600" dirty="0" smtClean="0"/>
              <a:t>年度</a:t>
            </a:r>
            <a:r>
              <a:rPr kumimoji="1" lang="en-US" altLang="ja-JP" sz="1600" dirty="0" smtClean="0"/>
              <a:t>)</a:t>
            </a:r>
            <a:endParaRPr kumimoji="1" lang="ja-JP" altLang="en-US" sz="1600" dirty="0"/>
          </a:p>
        </p:txBody>
      </p:sp>
    </p:spTree>
    <p:extLst>
      <p:ext uri="{BB962C8B-B14F-4D97-AF65-F5344CB8AC3E}">
        <p14:creationId xmlns:p14="http://schemas.microsoft.com/office/powerpoint/2010/main" val="2606466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9208" y="0"/>
            <a:ext cx="8229600" cy="1124744"/>
          </a:xfrm>
        </p:spPr>
        <p:txBody>
          <a:bodyPr/>
          <a:lstStyle/>
          <a:p>
            <a:r>
              <a:rPr kumimoji="1" lang="ja-JP" altLang="en-US" sz="3200" dirty="0" smtClean="0"/>
              <a:t>２．現状　府民の行動</a:t>
            </a:r>
            <a:endParaRPr kumimoji="1" lang="ja-JP" altLang="en-US" sz="3200" dirty="0"/>
          </a:p>
        </p:txBody>
      </p:sp>
      <p:sp>
        <p:nvSpPr>
          <p:cNvPr id="4" name="テキスト ボックス 3"/>
          <p:cNvSpPr txBox="1"/>
          <p:nvPr/>
        </p:nvSpPr>
        <p:spPr>
          <a:xfrm>
            <a:off x="971600" y="5734997"/>
            <a:ext cx="7344816" cy="646331"/>
          </a:xfrm>
          <a:prstGeom prst="rect">
            <a:avLst/>
          </a:prstGeom>
          <a:noFill/>
          <a:ln>
            <a:solidFill>
              <a:schemeClr val="tx1"/>
            </a:solidFill>
          </a:ln>
        </p:spPr>
        <p:txBody>
          <a:bodyPr wrap="square" rtlCol="0" anchor="ctr">
            <a:spAutoFit/>
          </a:bodyPr>
          <a:lstStyle/>
          <a:p>
            <a:pPr lvl="0"/>
            <a:r>
              <a:rPr lang="ja-JP" altLang="en-US" dirty="0" smtClean="0">
                <a:solidFill>
                  <a:prstClr val="black"/>
                </a:solidFill>
              </a:rPr>
              <a:t>リサイクル製品を購入する府民の割合、資源物を分別している府民の割合、共に増加している。</a:t>
            </a:r>
            <a:endParaRPr kumimoji="1" lang="ja-JP"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7039" y="1196752"/>
            <a:ext cx="5000961" cy="1866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テキスト ボックス 2"/>
          <p:cNvSpPr txBox="1"/>
          <p:nvPr/>
        </p:nvSpPr>
        <p:spPr>
          <a:xfrm>
            <a:off x="2161306" y="3063431"/>
            <a:ext cx="4176464" cy="369332"/>
          </a:xfrm>
          <a:prstGeom prst="rect">
            <a:avLst/>
          </a:prstGeom>
          <a:noFill/>
        </p:spPr>
        <p:txBody>
          <a:bodyPr wrap="square" rtlCol="0">
            <a:spAutoFit/>
          </a:bodyPr>
          <a:lstStyle/>
          <a:p>
            <a:r>
              <a:rPr kumimoji="1" lang="ja-JP" altLang="en-US" dirty="0" smtClean="0"/>
              <a:t>リサイクル製品を購入する府民の割合</a:t>
            </a:r>
            <a:endParaRPr kumimoji="1" lang="ja-JP" altLang="en-US" dirty="0"/>
          </a:p>
        </p:txBody>
      </p:sp>
      <p:sp>
        <p:nvSpPr>
          <p:cNvPr id="7" name="テキスト ボックス 6"/>
          <p:cNvSpPr txBox="1"/>
          <p:nvPr/>
        </p:nvSpPr>
        <p:spPr>
          <a:xfrm>
            <a:off x="2483768" y="5291916"/>
            <a:ext cx="3816424" cy="369332"/>
          </a:xfrm>
          <a:prstGeom prst="rect">
            <a:avLst/>
          </a:prstGeom>
          <a:noFill/>
        </p:spPr>
        <p:txBody>
          <a:bodyPr wrap="square" rtlCol="0">
            <a:spAutoFit/>
          </a:bodyPr>
          <a:lstStyle/>
          <a:p>
            <a:r>
              <a:rPr kumimoji="1" lang="ja-JP" altLang="en-US" dirty="0" smtClean="0"/>
              <a:t>資源物を分別している府民の割合</a:t>
            </a:r>
            <a:endParaRPr kumimoji="1" lang="ja-JP" altLang="en-US"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7704" y="3429000"/>
            <a:ext cx="4997812" cy="1862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77394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エグゼクティブ">
  <a:themeElements>
    <a:clrScheme name="エグゼクティブ">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エグゼクティブ">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エグゼクティブ">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D37D5DC3111EA4DA248C7ACBAED65AC" ma:contentTypeVersion="0" ma:contentTypeDescription="新しいドキュメントを作成します。" ma:contentTypeScope="" ma:versionID="bec28475a50fe2f6f79db21461222815">
  <xsd:schema xmlns:xsd="http://www.w3.org/2001/XMLSchema" xmlns:xs="http://www.w3.org/2001/XMLSchema" xmlns:p="http://schemas.microsoft.com/office/2006/metadata/properties" targetNamespace="http://schemas.microsoft.com/office/2006/metadata/properties" ma:root="true" ma:fieldsID="4ed14474a1014a33b797668e927a5ba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215E9B9-FB20-4DF3-95B3-58FAE51B61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F6CE6CBA-3C66-4CB0-BAEE-E715E5FA8ED4}">
  <ds:schemaRefs>
    <ds:schemaRef ds:uri="http://schemas.microsoft.com/sharepoint/v3/contenttype/forms"/>
  </ds:schemaRefs>
</ds:datastoreItem>
</file>

<file path=customXml/itemProps3.xml><?xml version="1.0" encoding="utf-8"?>
<ds:datastoreItem xmlns:ds="http://schemas.openxmlformats.org/officeDocument/2006/customXml" ds:itemID="{3211274D-E761-4F57-84C8-6D0449962986}">
  <ds:schemaRefs>
    <ds:schemaRef ds:uri="http://purl.org/dc/term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http://www.w3.org/XML/1998/namespace"/>
    <ds:schemaRef ds:uri="http://schemas.microsoft.com/office/2006/documentManagement/typ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Executive</Template>
  <TotalTime>819</TotalTime>
  <Words>912</Words>
  <Application>Microsoft Office PowerPoint</Application>
  <PresentationFormat>画面に合わせる (4:3)</PresentationFormat>
  <Paragraphs>275</Paragraphs>
  <Slides>18</Slides>
  <Notes>3</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エグゼクティブ</vt:lpstr>
      <vt:lpstr>環境総合計画の重点的な点検評価 ～資源循環型社会の構築に向けて～  Ⅰ　資源の循環をさらに促進する。 Ⅱ　リサイクル社会を実現するための府民行動 　　を拡大する。</vt:lpstr>
      <vt:lpstr>１．目標　　目標年次・指標</vt:lpstr>
      <vt:lpstr>２．現状　一般廃棄物排出量の推移</vt:lpstr>
      <vt:lpstr>２．現状　生活系ごみ排出量の推移</vt:lpstr>
      <vt:lpstr>２．現状　事業系ごみ排出量の推移</vt:lpstr>
      <vt:lpstr>２．現状　リサイクル率の推移</vt:lpstr>
      <vt:lpstr>２．現状　産業廃棄物の排出量等の推移</vt:lpstr>
      <vt:lpstr>２．現状　産業廃棄物の種類別の排出量等</vt:lpstr>
      <vt:lpstr>２．現状　府民の行動</vt:lpstr>
      <vt:lpstr>３．施策の方向と取組み</vt:lpstr>
      <vt:lpstr>３．施策の方向と取組み (1) 循環型社会推進計画の推進</vt:lpstr>
      <vt:lpstr>３．施策の方向と取組み (1) 循環型社会推進計画の推進</vt:lpstr>
      <vt:lpstr> </vt:lpstr>
      <vt:lpstr>PowerPoint プレゼンテーション</vt:lpstr>
      <vt:lpstr> </vt:lpstr>
      <vt:lpstr>PowerPoint プレゼンテーション</vt:lpstr>
      <vt:lpstr>PowerPoint プレゼンテーション</vt:lpstr>
      <vt:lpstr> </vt:lpstr>
    </vt:vector>
  </TitlesOfParts>
  <Company>大阪府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環境総合計画の重点的な点検評価 ～資源循環型社会の構築に向けて～  Ⅰ　資源の循環をさらに促進する。 Ⅱ　リサイクル社会を実現するための府民行動を拡大する。</dc:title>
  <dc:creator>中戸　靖子</dc:creator>
  <cp:lastModifiedBy>中谷　泰治</cp:lastModifiedBy>
  <cp:revision>66</cp:revision>
  <cp:lastPrinted>2015-08-19T03:06:24Z</cp:lastPrinted>
  <dcterms:created xsi:type="dcterms:W3CDTF">2015-07-27T02:47:48Z</dcterms:created>
  <dcterms:modified xsi:type="dcterms:W3CDTF">2015-08-19T03:13:18Z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0x0101007D37D5DC3111EA4DA248C7ACBAED65AC</vt:lpwstr>
  </property>
</Properties>
</file>