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13" clrIdx="1">
    <p:extLst>
      <p:ext uri="{19B8F6BF-5375-455C-9EA6-DF929625EA0E}">
        <p15:presenceInfo xmlns:p15="http://schemas.microsoft.com/office/powerpoint/2012/main" userId="S-1-5-21-161959346-1900351369-444732941-4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434" autoAdjust="0"/>
  </p:normalViewPr>
  <p:slideViewPr>
    <p:cSldViewPr snapToGrid="0">
      <p:cViewPr varScale="1">
        <p:scale>
          <a:sx n="59" d="100"/>
          <a:sy n="59" d="100"/>
        </p:scale>
        <p:origin x="732"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2021/7/14</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2021/7/14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2021/7/14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2021/7/14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2021/7/14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2021/7/14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2021/7/14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2021/7/14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2021/7/14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2021/7/14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2021/7/14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2021/7/14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2021/7/14</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smtClean="0">
                <a:solidFill>
                  <a:schemeClr val="tx1"/>
                </a:solidFill>
                <a:latin typeface="メイリオ" panose="020B0604030504040204" pitchFamily="50" charset="-128"/>
                <a:ea typeface="メイリオ" panose="020B0604030504040204" pitchFamily="50" charset="-128"/>
              </a:rPr>
              <a:t>2021</a:t>
            </a:r>
            <a:r>
              <a:rPr kumimoji="1" lang="ja-JP" altLang="en-US" sz="3600" b="1" dirty="0" smtClean="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a:t>
            </a:r>
            <a:r>
              <a:rPr kumimoji="1" lang="ja-JP" altLang="en-US"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計画</a:t>
            </a:r>
            <a:endParaRPr kumimoji="1" lang="en-US" altLang="ja-JP"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10891157" y="302239"/>
            <a:ext cx="1551214" cy="6576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kern="100" dirty="0">
                <a:solidFill>
                  <a:srgbClr val="000000"/>
                </a:solidFill>
                <a:effectLst/>
                <a:ea typeface="ＭＳ ゴシック" panose="020B0609070205080204" pitchFamily="49" charset="-128"/>
                <a:cs typeface="Times New Roman" panose="02020603050405020304" pitchFamily="18" charset="0"/>
              </a:rPr>
              <a:t>参考</a:t>
            </a:r>
            <a:r>
              <a:rPr lang="ja-JP" sz="1400" kern="100" dirty="0" smtClean="0">
                <a:solidFill>
                  <a:srgbClr val="000000"/>
                </a:solidFill>
                <a:effectLst/>
                <a:ea typeface="ＭＳ ゴシック" panose="020B0609070205080204" pitchFamily="49" charset="-128"/>
                <a:cs typeface="Times New Roman" panose="02020603050405020304" pitchFamily="18" charset="0"/>
              </a:rPr>
              <a:t>資料</a:t>
            </a:r>
            <a:r>
              <a:rPr lang="ja-JP" altLang="en-US" sz="1400" kern="100" dirty="0" smtClean="0">
                <a:solidFill>
                  <a:srgbClr val="000000"/>
                </a:solidFill>
                <a:effectLst/>
                <a:ea typeface="ＭＳ ゴシック" panose="020B0609070205080204" pitchFamily="49" charset="-128"/>
                <a:cs typeface="Times New Roman" panose="02020603050405020304" pitchFamily="18" charset="0"/>
              </a:rPr>
              <a:t>３－２</a:t>
            </a:r>
            <a:endParaRPr lang="ja-JP" sz="11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①　外部性</a:t>
            </a:r>
            <a:r>
              <a:rPr kumimoji="1" lang="ja-JP" altLang="en-US" sz="2200" b="1" dirty="0">
                <a:solidFill>
                  <a:schemeClr val="bg1"/>
                </a:solidFill>
                <a:latin typeface="Yu Gothic UI" panose="020B0500000000000000" pitchFamily="50" charset="-128"/>
                <a:ea typeface="Yu Gothic UI" panose="020B0500000000000000" pitchFamily="50" charset="-128"/>
              </a:rPr>
              <a:t>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r>
              <a:rPr lang="ja-JP" altLang="en-US" sz="1200" dirty="0" smtClean="0">
                <a:latin typeface="Yu Gothic UI" panose="020B0500000000000000" pitchFamily="50" charset="-128"/>
                <a:ea typeface="Yu Gothic UI" panose="020B0500000000000000" pitchFamily="50" charset="-128"/>
              </a:rPr>
              <a:t>）</a:t>
            </a:r>
            <a:endParaRPr lang="en-US" altLang="ja-JP" sz="1200" dirty="0" smtClean="0">
              <a:latin typeface="Yu Gothic UI" panose="020B0500000000000000" pitchFamily="50" charset="-128"/>
              <a:ea typeface="Yu Gothic UI" panose="020B0500000000000000" pitchFamily="50" charset="-128"/>
            </a:endParaRPr>
          </a:p>
          <a:p>
            <a:r>
              <a:rPr lang="ja-JP" altLang="en-US" sz="900" dirty="0" smtClean="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17" b="10053"/>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791" b="11911"/>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smtClean="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②　環境</a:t>
            </a:r>
            <a:r>
              <a:rPr kumimoji="1" lang="ja-JP" altLang="en-US" sz="2200" b="1" dirty="0">
                <a:solidFill>
                  <a:schemeClr val="bg1"/>
                </a:solidFill>
                <a:latin typeface="Yu Gothic UI" panose="020B0500000000000000" pitchFamily="50" charset="-128"/>
                <a:ea typeface="Yu Gothic UI" panose="020B0500000000000000" pitchFamily="50" charset="-128"/>
              </a:rPr>
              <a:t>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③</a:t>
            </a:r>
            <a:r>
              <a:rPr kumimoji="1" lang="ja-JP" altLang="en-US" sz="2200" b="1" dirty="0">
                <a:solidFill>
                  <a:schemeClr val="bg1"/>
                </a:solidFill>
                <a:latin typeface="Yu Gothic UI" panose="020B0500000000000000" pitchFamily="50" charset="-128"/>
                <a:ea typeface="Yu Gothic UI" panose="020B0500000000000000" pitchFamily="50" charset="-128"/>
              </a:rPr>
              <a:t>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smtClean="0">
                <a:solidFill>
                  <a:schemeClr val="bg1"/>
                </a:solidFill>
                <a:latin typeface="Yu Gothic UI" panose="020B0500000000000000" pitchFamily="50" charset="-128"/>
                <a:ea typeface="Yu Gothic UI" panose="020B0500000000000000" pitchFamily="50" charset="-128"/>
              </a:rPr>
              <a:t>④</a:t>
            </a:r>
            <a:r>
              <a:rPr lang="ja-JP" altLang="en-US" sz="2200" b="1" dirty="0">
                <a:solidFill>
                  <a:schemeClr val="bg1"/>
                </a:solidFill>
                <a:latin typeface="Yu Gothic UI" panose="020B0500000000000000" pitchFamily="50" charset="-128"/>
                <a:ea typeface="Yu Gothic UI" panose="020B0500000000000000" pitchFamily="50" charset="-128"/>
              </a:rPr>
              <a:t>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smtClean="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デジタルトランスフォーメーション</a:t>
            </a:r>
            <a:r>
              <a:rPr kumimoji="1" lang="en-US" altLang="ja-JP"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加速なども踏まえ、脱炭素化と循環経済への移行に向けた環境・社会・経済の諸課題の同時解決と統合的向上を図る取組みを推進していきます</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endParaRPr kumimoji="1" lang="en-US" altLang="ja-JP"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smtClean="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対応の例）多様な自立・分散型電源</a:t>
            </a:r>
            <a:r>
              <a:rPr kumimoji="1" lang="ja-JP" altLang="en-US" sz="1600" kern="0" dirty="0">
                <a:solidFill>
                  <a:schemeClr val="tx1"/>
                </a:solidFill>
                <a:latin typeface="Yu Gothic UI" panose="020B0500000000000000" pitchFamily="50" charset="-128"/>
                <a:ea typeface="Yu Gothic UI" panose="020B0500000000000000" pitchFamily="50" charset="-128"/>
              </a:rPr>
              <a:t>（</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再生可能エネルギー、蓄電池など）のネットワーク化など柔軟</a:t>
            </a:r>
            <a:r>
              <a:rPr kumimoji="1" lang="ja-JP" altLang="en-US" sz="1600" kern="0" smtClea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smtClean="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smtClean="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　　　　　　　 　　　　　　</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smtClean="0">
                <a:solidFill>
                  <a:schemeClr val="tx1"/>
                </a:solidFill>
                <a:latin typeface="Yu Gothic UI" panose="020B0500000000000000" pitchFamily="50" charset="-128"/>
                <a:ea typeface="Yu Gothic UI" panose="020B0500000000000000" pitchFamily="50" charset="-128"/>
              </a:rPr>
              <a:t>            対応</a:t>
            </a:r>
            <a:r>
              <a:rPr lang="ja-JP" altLang="en-US" sz="1600" kern="0" dirty="0">
                <a:solidFill>
                  <a:schemeClr val="tx1"/>
                </a:solidFill>
                <a:latin typeface="Yu Gothic UI" panose="020B0500000000000000" pitchFamily="50" charset="-128"/>
                <a:ea typeface="Yu Gothic UI" panose="020B0500000000000000" pitchFamily="50" charset="-128"/>
              </a:rPr>
              <a:t>の例）技術普及ロードマップの検討、商工等施策との連携による社会実装の</a:t>
            </a:r>
            <a:r>
              <a:rPr lang="ja-JP" altLang="en-US" sz="1600" kern="0" dirty="0" smtClean="0">
                <a:solidFill>
                  <a:schemeClr val="tx1"/>
                </a:solidFill>
                <a:latin typeface="Yu Gothic UI" panose="020B0500000000000000" pitchFamily="50" charset="-128"/>
                <a:ea typeface="Yu Gothic UI" panose="020B0500000000000000" pitchFamily="50" charset="-128"/>
              </a:rPr>
              <a:t>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smtClean="0">
                <a:latin typeface="Yu Gothic UI" panose="020B0500000000000000" pitchFamily="50" charset="-128"/>
                <a:ea typeface="Yu Gothic UI" panose="020B0500000000000000" pitchFamily="50" charset="-128"/>
              </a:rPr>
              <a:t>※</a:t>
            </a:r>
            <a:r>
              <a:rPr lang="ja-JP" altLang="en-US" sz="1200" dirty="0" smtClean="0">
                <a:latin typeface="Yu Gothic UI" panose="020B0500000000000000" pitchFamily="50" charset="-128"/>
                <a:ea typeface="Yu Gothic UI" panose="020B0500000000000000" pitchFamily="50" charset="-128"/>
              </a:rPr>
              <a:t>１　</a:t>
            </a:r>
            <a:r>
              <a:rPr lang="en-US" altLang="ja-JP" sz="1200" dirty="0" smtClean="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a:t>
            </a:r>
            <a:r>
              <a:rPr lang="ja-JP" altLang="en-US" sz="1200" dirty="0" smtClean="0">
                <a:latin typeface="Yu Gothic UI" panose="020B0500000000000000" pitchFamily="50" charset="-128"/>
                <a:ea typeface="Yu Gothic UI" panose="020B0500000000000000" pitchFamily="50" charset="-128"/>
              </a:rPr>
              <a:t>させる概念</a:t>
            </a:r>
            <a:r>
              <a:rPr lang="ja-JP" altLang="en-US" sz="1200" dirty="0">
                <a:latin typeface="Yu Gothic UI" panose="020B0500000000000000" pitchFamily="50" charset="-128"/>
                <a:ea typeface="Yu Gothic UI" panose="020B0500000000000000" pitchFamily="50" charset="-128"/>
              </a:rPr>
              <a:t>の</a:t>
            </a:r>
            <a:r>
              <a:rPr lang="ja-JP" altLang="en-US" sz="1200" dirty="0" smtClean="0">
                <a:latin typeface="Yu Gothic UI" panose="020B0500000000000000" pitchFamily="50" charset="-128"/>
                <a:ea typeface="Yu Gothic UI" panose="020B0500000000000000" pitchFamily="50" charset="-128"/>
              </a:rPr>
              <a:t>こと。デジタルトランスフォーメーション</a:t>
            </a:r>
            <a:r>
              <a:rPr lang="ja-JP" altLang="en-US" sz="1200" dirty="0">
                <a:latin typeface="Yu Gothic UI" panose="020B0500000000000000" pitchFamily="50" charset="-128"/>
                <a:ea typeface="Yu Gothic UI" panose="020B0500000000000000" pitchFamily="50" charset="-128"/>
              </a:rPr>
              <a:t>が進展することによって、特定の分野、組織内に閉じて部分的に最適化されていた</a:t>
            </a:r>
            <a:r>
              <a:rPr lang="ja-JP" altLang="en-US" sz="1200" dirty="0" smtClean="0">
                <a:latin typeface="Yu Gothic UI" panose="020B0500000000000000" pitchFamily="50" charset="-128"/>
                <a:ea typeface="Yu Gothic UI" panose="020B0500000000000000" pitchFamily="50" charset="-128"/>
              </a:rPr>
              <a:t>システム</a:t>
            </a:r>
            <a:endParaRPr lang="en-US" altLang="ja-JP" sz="1200" dirty="0" smtClean="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en-US" altLang="ja-JP" sz="1200" dirty="0" smtClean="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や</a:t>
            </a:r>
            <a:r>
              <a:rPr lang="ja-JP" altLang="en-US" sz="1200" dirty="0">
                <a:latin typeface="Yu Gothic UI" panose="020B0500000000000000" pitchFamily="50" charset="-128"/>
                <a:ea typeface="Yu Gothic UI" panose="020B0500000000000000" pitchFamily="50" charset="-128"/>
              </a:rPr>
              <a:t>制度等が社会全体にとって最適なものへと変貌すると予想</a:t>
            </a:r>
            <a:r>
              <a:rPr lang="ja-JP" altLang="en-US" sz="1200" dirty="0" smtClean="0">
                <a:latin typeface="Yu Gothic UI" panose="020B0500000000000000" pitchFamily="50" charset="-128"/>
                <a:ea typeface="Yu Gothic UI" panose="020B0500000000000000" pitchFamily="50" charset="-128"/>
              </a:rPr>
              <a:t>されています。</a:t>
            </a:r>
            <a:endParaRPr lang="ja-JP" altLang="en-US"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smtClean="0">
                <a:solidFill>
                  <a:schemeClr val="tx1"/>
                </a:solidFill>
                <a:latin typeface="Yu Gothic UI" panose="020B0500000000000000" pitchFamily="50" charset="-128"/>
                <a:ea typeface="Yu Gothic UI" panose="020B0500000000000000" pitchFamily="50" charset="-128"/>
              </a:rPr>
              <a:t>　施策</a:t>
            </a:r>
            <a:r>
              <a:rPr kumimoji="1" lang="ja-JP" altLang="en-US" sz="1400" dirty="0">
                <a:solidFill>
                  <a:schemeClr val="tx1"/>
                </a:solidFill>
                <a:latin typeface="Yu Gothic UI" panose="020B0500000000000000" pitchFamily="50" charset="-128"/>
                <a:ea typeface="Yu Gothic UI" panose="020B0500000000000000" pitchFamily="50" charset="-128"/>
              </a:rPr>
              <a:t>の基本的な方向性を「幹」として、各個別計画が「枝」として取組みを実行することにより、樹木が成長し、各分野ごとにその成果が「果実」として</a:t>
            </a:r>
            <a:r>
              <a:rPr kumimoji="1" lang="ja-JP" altLang="en-US" sz="1400" dirty="0" smtClean="0">
                <a:solidFill>
                  <a:schemeClr val="tx1"/>
                </a:solidFill>
                <a:latin typeface="Yu Gothic UI" panose="020B0500000000000000" pitchFamily="50" charset="-128"/>
                <a:ea typeface="Yu Gothic UI" panose="020B0500000000000000" pitchFamily="50" charset="-128"/>
              </a:rPr>
              <a:t>実り、</a:t>
            </a:r>
            <a:r>
              <a:rPr lang="ja-JP" altLang="en-US" sz="1400" dirty="0">
                <a:solidFill>
                  <a:schemeClr val="tx1"/>
                </a:solidFill>
                <a:latin typeface="Yu Gothic UI" panose="020B0500000000000000" pitchFamily="50" charset="-128"/>
                <a:ea typeface="Yu Gothic UI" panose="020B0500000000000000" pitchFamily="50" charset="-128"/>
              </a:rPr>
              <a:t>環境</a:t>
            </a:r>
            <a:r>
              <a:rPr lang="ja-JP" altLang="en-US" sz="1400" dirty="0" smtClean="0">
                <a:solidFill>
                  <a:schemeClr val="tx1"/>
                </a:solidFill>
                <a:latin typeface="Yu Gothic UI" panose="020B0500000000000000" pitchFamily="50" charset="-128"/>
                <a:ea typeface="Yu Gothic UI" panose="020B0500000000000000" pitchFamily="50" charset="-128"/>
              </a:rPr>
              <a:t>・社会</a:t>
            </a:r>
            <a:r>
              <a:rPr lang="ja-JP" altLang="en-US" sz="1400" dirty="0">
                <a:solidFill>
                  <a:schemeClr val="tx1"/>
                </a:solidFill>
                <a:latin typeface="Yu Gothic UI" panose="020B0500000000000000" pitchFamily="50" charset="-128"/>
                <a:ea typeface="Yu Gothic UI" panose="020B0500000000000000" pitchFamily="50" charset="-128"/>
              </a:rPr>
              <a:t>・経済に恩恵を及ぼすことを</a:t>
            </a:r>
            <a:r>
              <a:rPr lang="ja-JP" altLang="en-US" sz="1400" dirty="0" smtClean="0">
                <a:solidFill>
                  <a:schemeClr val="tx1"/>
                </a:solidFill>
                <a:latin typeface="Yu Gothic UI" panose="020B0500000000000000" pitchFamily="50" charset="-128"/>
                <a:ea typeface="Yu Gothic UI" panose="020B0500000000000000" pitchFamily="50" charset="-128"/>
              </a:rPr>
              <a:t>通して</a:t>
            </a:r>
            <a:r>
              <a:rPr kumimoji="1" lang="ja-JP" altLang="en-US" sz="1400" dirty="0" smtClean="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smtClean="0">
                <a:solidFill>
                  <a:schemeClr val="tx1"/>
                </a:solidFill>
                <a:latin typeface="Yu Gothic UI" panose="020B0500000000000000" pitchFamily="50" charset="-128"/>
                <a:ea typeface="Yu Gothic UI" panose="020B0500000000000000" pitchFamily="50" charset="-128"/>
              </a:rPr>
              <a:t>年のめざすべき将来像</a:t>
            </a:r>
            <a:r>
              <a:rPr kumimoji="1" lang="ja-JP" altLang="en-US" sz="1400" dirty="0">
                <a:solidFill>
                  <a:schemeClr val="tx1"/>
                </a:solidFill>
                <a:latin typeface="Yu Gothic UI" panose="020B0500000000000000" pitchFamily="50" charset="-128"/>
                <a:ea typeface="Yu Gothic UI" panose="020B0500000000000000" pitchFamily="50" charset="-128"/>
              </a:rPr>
              <a:t>の実現に</a:t>
            </a:r>
            <a:r>
              <a:rPr kumimoji="1" lang="ja-JP" altLang="en-US" sz="1400" dirty="0" smtClean="0">
                <a:solidFill>
                  <a:schemeClr val="tx1"/>
                </a:solidFill>
                <a:latin typeface="Yu Gothic UI" panose="020B0500000000000000" pitchFamily="50" charset="-128"/>
                <a:ea typeface="Yu Gothic UI" panose="020B0500000000000000" pitchFamily="50" charset="-128"/>
              </a:rPr>
              <a:t>つなげていきます</a:t>
            </a:r>
            <a:r>
              <a:rPr kumimoji="1" lang="ja-JP" altLang="en-US" sz="1400" dirty="0">
                <a:solidFill>
                  <a:schemeClr val="tx1"/>
                </a:solidFill>
                <a:latin typeface="Yu Gothic UI" panose="020B0500000000000000" pitchFamily="50" charset="-128"/>
                <a:ea typeface="Yu Gothic UI" panose="020B0500000000000000" pitchFamily="50" charset="-128"/>
              </a:rPr>
              <a:t>。</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a:t>
            </a:r>
            <a:r>
              <a:rPr kumimoji="1" lang="zh-TW" altLang="en-US" b="1" dirty="0" smtClean="0">
                <a:latin typeface="Meiryo UI" panose="020B0604030504040204" pitchFamily="50" charset="-128"/>
                <a:ea typeface="Meiryo UI" panose="020B0604030504040204" pitchFamily="50" charset="-128"/>
              </a:rPr>
              <a:t>教育</a:t>
            </a:r>
            <a:r>
              <a:rPr kumimoji="1" lang="ja-JP" altLang="en-US" b="1" dirty="0" smtClean="0">
                <a:latin typeface="Meiryo UI" panose="020B0604030504040204" pitchFamily="50" charset="-128"/>
                <a:ea typeface="Meiryo UI" panose="020B0604030504040204" pitchFamily="50" charset="-128"/>
              </a:rPr>
              <a:t>等</a:t>
            </a:r>
            <a:r>
              <a:rPr kumimoji="1" lang="zh-TW" altLang="en-US" b="1" dirty="0" smtClean="0">
                <a:latin typeface="Meiryo UI" panose="020B0604030504040204" pitchFamily="50" charset="-128"/>
                <a:ea typeface="Meiryo UI" panose="020B0604030504040204" pitchFamily="50" charset="-128"/>
              </a:rPr>
              <a:t>行動</a:t>
            </a:r>
            <a:r>
              <a:rPr kumimoji="1" lang="zh-TW" altLang="en-US" b="1" dirty="0">
                <a:latin typeface="Meiryo UI" panose="020B0604030504040204" pitchFamily="50" charset="-128"/>
                <a:ea typeface="Meiryo UI" panose="020B0604030504040204" pitchFamily="50" charset="-128"/>
              </a:rPr>
              <a:t>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smtClean="0">
                <a:latin typeface="Meiryo UI" panose="020B0604030504040204" pitchFamily="50" charset="-128"/>
                <a:ea typeface="Meiryo UI" panose="020B0604030504040204" pitchFamily="50" charset="-128"/>
              </a:rPr>
              <a:t>脱炭素・</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省エネルギー</a:t>
            </a:r>
            <a:endParaRPr kumimoji="1" lang="ja-JP" altLang="en-US"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（１）中・長期的かつ世界的な視野</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（２）環境</a:t>
            </a:r>
            <a:r>
              <a:rPr kumimoji="1" lang="ja-JP" altLang="en-US" sz="2000" b="1" dirty="0">
                <a:latin typeface="Meiryo UI" panose="020B0604030504040204" pitchFamily="50" charset="-128"/>
                <a:ea typeface="Meiryo UI" panose="020B0604030504040204" pitchFamily="50" charset="-128"/>
              </a:rPr>
              <a:t>・社会・経済の統合的向上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smtClean="0">
                <a:solidFill>
                  <a:schemeClr val="tx1"/>
                </a:solidFill>
                <a:latin typeface="Yu Gothic UI" panose="020B0500000000000000" pitchFamily="50" charset="-128"/>
                <a:ea typeface="Yu Gothic UI" panose="020B0500000000000000" pitchFamily="50" charset="-128"/>
              </a:rPr>
              <a:t>、</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smtClean="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smtClean="0">
                <a:solidFill>
                  <a:schemeClr val="tx1"/>
                </a:solidFill>
                <a:latin typeface="Yu Gothic UI" panose="020B0500000000000000" pitchFamily="50" charset="-128"/>
                <a:ea typeface="Yu Gothic UI" panose="020B0500000000000000" pitchFamily="50" charset="-128"/>
              </a:rPr>
              <a:t>知</a:t>
            </a:r>
            <a:r>
              <a:rPr kumimoji="1" lang="ja-JP" altLang="en-US" sz="1600" dirty="0">
                <a:solidFill>
                  <a:schemeClr val="tx1"/>
                </a:solidFill>
                <a:latin typeface="Yu Gothic UI" panose="020B0500000000000000" pitchFamily="50" charset="-128"/>
                <a:ea typeface="Yu Gothic UI" panose="020B0500000000000000" pitchFamily="50" charset="-128"/>
              </a:rPr>
              <a:t>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a:t>
            </a:r>
            <a:r>
              <a:rPr kumimoji="1" lang="ja-JP" altLang="en-US" sz="1600" dirty="0" smtClean="0">
                <a:solidFill>
                  <a:schemeClr val="tx1"/>
                </a:solidFill>
                <a:latin typeface="Yu Gothic UI" panose="020B0500000000000000" pitchFamily="50" charset="-128"/>
                <a:ea typeface="Yu Gothic UI" panose="020B0500000000000000" pitchFamily="50" charset="-128"/>
              </a:rPr>
              <a:t>技術革新</a:t>
            </a:r>
            <a:r>
              <a:rPr kumimoji="1" lang="ja-JP" altLang="en-US" sz="1600" dirty="0">
                <a:solidFill>
                  <a:schemeClr val="tx1"/>
                </a:solidFill>
                <a:latin typeface="Yu Gothic UI" panose="020B0500000000000000" pitchFamily="50" charset="-128"/>
                <a:ea typeface="Yu Gothic UI" panose="020B0500000000000000" pitchFamily="50" charset="-128"/>
              </a:rPr>
              <a:t>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a:t>
            </a:r>
            <a:r>
              <a:rPr kumimoji="1" lang="ja-JP" altLang="en-US" sz="2800" b="1" dirty="0" smtClean="0">
                <a:latin typeface="Yu Gothic UI" panose="020B0500000000000000" pitchFamily="50" charset="-128"/>
                <a:ea typeface="Yu Gothic UI" panose="020B0500000000000000" pitchFamily="50" charset="-128"/>
              </a:rPr>
              <a:t>界</a:t>
            </a:r>
            <a:endParaRPr kumimoji="1" lang="ja-JP" altLang="en-US" sz="2800" b="1" dirty="0">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a:t>
            </a:r>
            <a:r>
              <a:rPr kumimoji="1" lang="ja-JP" altLang="en-US" sz="1600" dirty="0" smtClean="0">
                <a:solidFill>
                  <a:schemeClr val="tx1"/>
                </a:solidFill>
                <a:latin typeface="Yu Gothic UI" panose="020B0500000000000000" pitchFamily="50" charset="-128"/>
                <a:ea typeface="Yu Gothic UI" panose="020B0500000000000000" pitchFamily="50" charset="-128"/>
              </a:rPr>
              <a:t>、社会あるいは経済の</a:t>
            </a:r>
            <a:r>
              <a:rPr kumimoji="1" lang="ja-JP" altLang="en-US" sz="1600" dirty="0">
                <a:solidFill>
                  <a:schemeClr val="tx1"/>
                </a:solidFill>
                <a:latin typeface="Yu Gothic UI" panose="020B0500000000000000" pitchFamily="50" charset="-128"/>
                <a:ea typeface="Yu Gothic UI" panose="020B0500000000000000" pitchFamily="50" charset="-128"/>
              </a:rPr>
              <a:t>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smtClean="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smtClean="0">
                <a:latin typeface="メイリオ" panose="020B0604030504040204" pitchFamily="50" charset="-128"/>
                <a:ea typeface="メイリオ" panose="020B0604030504040204" pitchFamily="50" charset="-128"/>
              </a:rPr>
              <a:t>2050</a:t>
            </a:r>
            <a:r>
              <a:rPr kumimoji="1" lang="ja-JP" altLang="en-US" sz="2600" b="1" dirty="0" smtClean="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４　</a:t>
            </a:r>
            <a:r>
              <a:rPr kumimoji="1" lang="en-US" altLang="ja-JP" sz="2600" b="1" dirty="0" smtClean="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５</a:t>
            </a:r>
            <a:r>
              <a:rPr kumimoji="1" lang="ja-JP" altLang="en-US" sz="2600" b="1" dirty="0">
                <a:latin typeface="メイリオ" panose="020B0604030504040204" pitchFamily="50" charset="-128"/>
                <a:ea typeface="メイリオ" panose="020B0604030504040204" pitchFamily="50" charset="-128"/>
              </a:rPr>
              <a:t>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①外部性</a:t>
            </a:r>
            <a:r>
              <a:rPr kumimoji="1" lang="ja-JP" altLang="en-US" sz="2600" b="1" dirty="0">
                <a:latin typeface="メイリオ" panose="020B0604030504040204" pitchFamily="50" charset="-128"/>
                <a:ea typeface="メイリオ" panose="020B0604030504040204" pitchFamily="50" charset="-128"/>
              </a:rPr>
              <a:t>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②環境</a:t>
            </a:r>
            <a:r>
              <a:rPr kumimoji="1" lang="ja-JP" altLang="en-US" sz="2600" b="1" dirty="0">
                <a:latin typeface="メイリオ" panose="020B0604030504040204" pitchFamily="50" charset="-128"/>
                <a:ea typeface="メイリオ" panose="020B0604030504040204" pitchFamily="50" charset="-128"/>
              </a:rPr>
              <a:t>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③環境</a:t>
            </a:r>
            <a:r>
              <a:rPr kumimoji="1" lang="ja-JP" altLang="en-US" sz="2600" b="1" dirty="0">
                <a:latin typeface="メイリオ" panose="020B0604030504040204" pitchFamily="50" charset="-128"/>
                <a:ea typeface="メイリオ" panose="020B0604030504040204" pitchFamily="50" charset="-128"/>
              </a:rPr>
              <a:t>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④自然</a:t>
            </a:r>
            <a:r>
              <a:rPr kumimoji="1" lang="ja-JP" altLang="en-US" sz="2600" b="1" dirty="0">
                <a:latin typeface="メイリオ" panose="020B0604030504040204" pitchFamily="50" charset="-128"/>
                <a:ea typeface="メイリオ" panose="020B0604030504040204" pitchFamily="50" charset="-128"/>
              </a:rPr>
              <a:t>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本計画は</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ゴールの</a:t>
            </a:r>
            <a:r>
              <a:rPr lang="ja-JP" altLang="en-US" sz="1200" dirty="0">
                <a:latin typeface="メイリオ" panose="020B0604030504040204" pitchFamily="50" charset="-128"/>
                <a:ea typeface="メイリオ" panose="020B0604030504040204" pitchFamily="50" charset="-128"/>
              </a:rPr>
              <a:t>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smtClean="0">
              <a:latin typeface="Yu Gothic UI" panose="020B0500000000000000" pitchFamily="50" charset="-128"/>
              <a:ea typeface="Yu Gothic UI" panose="020B0500000000000000" pitchFamily="50" charset="-128"/>
            </a:endParaRPr>
          </a:p>
          <a:p>
            <a:pPr>
              <a:lnSpc>
                <a:spcPts val="2400"/>
              </a:lnSpc>
            </a:pPr>
            <a:r>
              <a:rPr lang="en-US" altLang="ja-JP" sz="1600" b="1" dirty="0" smtClean="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smtClean="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a:t>
            </a:r>
            <a:r>
              <a:rPr lang="ja-JP" altLang="en-US" sz="1200" dirty="0" smtClean="0">
                <a:latin typeface="Yu Gothic UI" panose="020B0500000000000000" pitchFamily="50" charset="-128"/>
                <a:ea typeface="Yu Gothic UI" panose="020B0500000000000000" pitchFamily="50" charset="-128"/>
              </a:rPr>
              <a:t>各分野に位置づけられる個別計画の概要は府環境</a:t>
            </a:r>
            <a:endParaRPr lang="en-US" altLang="ja-JP" sz="1200" dirty="0" smtClean="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smtClean="0">
                <a:latin typeface="Yu Gothic UI" panose="020B0500000000000000" pitchFamily="50" charset="-128"/>
                <a:ea typeface="Yu Gothic UI" panose="020B0500000000000000" pitchFamily="50" charset="-128"/>
              </a:rPr>
              <a:t>講じようとする施策」報告に記載します</a:t>
            </a:r>
            <a:r>
              <a:rPr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a:t>
            </a:r>
            <a:r>
              <a:rPr lang="ja-JP" altLang="en-US" sz="1600" dirty="0" smtClean="0">
                <a:latin typeface="Yu Gothic UI" panose="020B0500000000000000" pitchFamily="50" charset="-128"/>
                <a:ea typeface="Yu Gothic UI" panose="020B0500000000000000" pitchFamily="50" charset="-128"/>
              </a:rPr>
              <a:t>向けて低炭素・省エネルギーや</a:t>
            </a:r>
            <a:r>
              <a:rPr lang="ja-JP" altLang="en-US" sz="1600" dirty="0">
                <a:latin typeface="Yu Gothic UI" panose="020B0500000000000000" pitchFamily="50" charset="-128"/>
                <a:ea typeface="Yu Gothic UI" panose="020B0500000000000000" pitchFamily="50" charset="-128"/>
              </a:rPr>
              <a:t>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a:t>
            </a:r>
            <a:r>
              <a:rPr lang="ja-JP" altLang="en-US" sz="1600" dirty="0" smtClean="0">
                <a:latin typeface="Yu Gothic UI" panose="020B0500000000000000" pitchFamily="50" charset="-128"/>
                <a:ea typeface="Yu Gothic UI" panose="020B0500000000000000" pitchFamily="50" charset="-128"/>
              </a:rPr>
              <a:t>で本計画</a:t>
            </a:r>
            <a:r>
              <a:rPr lang="ja-JP" altLang="en-US" sz="1600" dirty="0">
                <a:latin typeface="Yu Gothic UI" panose="020B0500000000000000" pitchFamily="50" charset="-128"/>
                <a:ea typeface="Yu Gothic UI" panose="020B0500000000000000" pitchFamily="50" charset="-128"/>
              </a:rPr>
              <a:t>では、</a:t>
            </a:r>
            <a:r>
              <a:rPr lang="ja-JP" altLang="en-US" sz="1600" dirty="0" smtClean="0">
                <a:latin typeface="Yu Gothic UI" panose="020B0500000000000000" pitchFamily="50" charset="-128"/>
                <a:ea typeface="Yu Gothic UI" panose="020B0500000000000000" pitchFamily="50" charset="-128"/>
              </a:rPr>
              <a:t>環境だけ</a:t>
            </a:r>
            <a:r>
              <a:rPr lang="ja-JP" altLang="en-US" sz="1600" dirty="0">
                <a:latin typeface="Yu Gothic UI" panose="020B0500000000000000" pitchFamily="50" charset="-128"/>
                <a:ea typeface="Yu Gothic UI" panose="020B0500000000000000" pitchFamily="50" charset="-128"/>
              </a:rPr>
              <a:t>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b="1" dirty="0" smtClean="0">
                <a:latin typeface="Yu Gothic UI" panose="020B0500000000000000" pitchFamily="50" charset="-128"/>
                <a:ea typeface="Yu Gothic UI" panose="020B0500000000000000" pitchFamily="50" charset="-128"/>
              </a:rPr>
              <a:t>」</a:t>
            </a:r>
            <a:r>
              <a:rPr lang="ja-JP" altLang="en-US" sz="1600" dirty="0" smtClean="0">
                <a:latin typeface="Yu Gothic UI" panose="020B0500000000000000" pitchFamily="50" charset="-128"/>
                <a:ea typeface="Yu Gothic UI" panose="020B0500000000000000" pitchFamily="50" charset="-128"/>
              </a:rPr>
              <a:t>とそれを見据えた</a:t>
            </a:r>
            <a:r>
              <a:rPr lang="en-US" altLang="ja-JP" sz="1600" b="1" dirty="0" smtClean="0">
                <a:latin typeface="Yu Gothic UI" panose="020B0500000000000000" pitchFamily="50" charset="-128"/>
                <a:ea typeface="Yu Gothic UI" panose="020B0500000000000000" pitchFamily="50" charset="-128"/>
              </a:rPr>
              <a:t>2030</a:t>
            </a:r>
            <a:r>
              <a:rPr lang="ja-JP" altLang="en-US" sz="1600" b="1" dirty="0" smtClean="0">
                <a:latin typeface="Yu Gothic UI" panose="020B0500000000000000" pitchFamily="50" charset="-128"/>
                <a:ea typeface="Yu Gothic UI" panose="020B0500000000000000" pitchFamily="50" charset="-128"/>
              </a:rPr>
              <a:t>年の実現すべき姿</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定めて、その実現</a:t>
            </a:r>
            <a:r>
              <a:rPr lang="ja-JP" altLang="en-US" sz="1600" dirty="0" smtClean="0">
                <a:latin typeface="Yu Gothic UI" panose="020B0500000000000000" pitchFamily="50" charset="-128"/>
                <a:ea typeface="Yu Gothic UI" panose="020B0500000000000000" pitchFamily="50" charset="-128"/>
              </a:rPr>
              <a:t>に向けた</a:t>
            </a:r>
            <a:r>
              <a:rPr lang="ja-JP" altLang="en-US" sz="1600" b="1" dirty="0" smtClean="0">
                <a:latin typeface="Yu Gothic UI" panose="020B0500000000000000" pitchFamily="50" charset="-128"/>
                <a:ea typeface="Yu Gothic UI" panose="020B0500000000000000" pitchFamily="50" charset="-128"/>
              </a:rPr>
              <a:t>施策</a:t>
            </a:r>
            <a:r>
              <a:rPr lang="ja-JP" altLang="en-US" sz="1600" b="1" dirty="0">
                <a:latin typeface="Yu Gothic UI" panose="020B0500000000000000" pitchFamily="50" charset="-128"/>
                <a:ea typeface="Yu Gothic UI" panose="020B0500000000000000" pitchFamily="50" charset="-128"/>
              </a:rPr>
              <a:t>の基本的な</a:t>
            </a:r>
            <a:r>
              <a:rPr lang="ja-JP" altLang="en-US" sz="1600" b="1" dirty="0" smtClean="0">
                <a:latin typeface="Yu Gothic UI" panose="020B0500000000000000" pitchFamily="50" charset="-128"/>
                <a:ea typeface="Yu Gothic UI" panose="020B0500000000000000" pitchFamily="50" charset="-128"/>
              </a:rPr>
              <a:t>方向性</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明確にします。この方向性に基づき各分野の個別計画を策定し</a:t>
            </a:r>
            <a:r>
              <a:rPr lang="ja-JP" altLang="en-US" sz="1600" dirty="0" smtClean="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これらを一体として環境総合計画とすることにより、</a:t>
            </a:r>
            <a:r>
              <a:rPr lang="ja-JP" altLang="en-US" sz="1600" dirty="0" smtClean="0">
                <a:latin typeface="Yu Gothic UI" panose="020B0500000000000000" pitchFamily="50" charset="-128"/>
                <a:ea typeface="Yu Gothic UI" panose="020B0500000000000000" pitchFamily="50" charset="-128"/>
              </a:rPr>
              <a:t>環境</a:t>
            </a:r>
            <a:r>
              <a:rPr lang="ja-JP" altLang="en-US" sz="1600" dirty="0">
                <a:latin typeface="Yu Gothic UI" panose="020B0500000000000000" pitchFamily="50" charset="-128"/>
                <a:ea typeface="Yu Gothic UI" panose="020B0500000000000000" pitchFamily="50" charset="-128"/>
              </a:rPr>
              <a:t>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smtClean="0">
                <a:latin typeface="Yu Gothic UI" panose="020B0500000000000000" pitchFamily="50" charset="-128"/>
                <a:ea typeface="Yu Gothic UI" panose="020B0500000000000000" pitchFamily="50" charset="-128"/>
              </a:rPr>
              <a:t>して、「</a:t>
            </a:r>
            <a:r>
              <a:rPr lang="en-US" altLang="ja-JP" sz="1600" smtClean="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a:t>
            </a:r>
            <a:r>
              <a:rPr lang="ja-JP" altLang="en-US" sz="1600" dirty="0" smtClean="0">
                <a:latin typeface="Yu Gothic UI" panose="020B0500000000000000" pitchFamily="50" charset="-128"/>
                <a:ea typeface="Yu Gothic UI" panose="020B0500000000000000" pitchFamily="50" charset="-128"/>
              </a:rPr>
              <a:t>のめざす</a:t>
            </a:r>
            <a:r>
              <a:rPr lang="ja-JP" altLang="en-US" sz="1600" dirty="0">
                <a:latin typeface="Yu Gothic UI" panose="020B0500000000000000" pitchFamily="50" charset="-128"/>
                <a:ea typeface="Yu Gothic UI" panose="020B0500000000000000" pitchFamily="50" charset="-128"/>
              </a:rPr>
              <a:t>べき将来像」とそれを</a:t>
            </a:r>
            <a:r>
              <a:rPr lang="ja-JP" altLang="en-US" sz="1600" dirty="0" smtClean="0">
                <a:latin typeface="Yu Gothic UI" panose="020B0500000000000000" pitchFamily="50" charset="-128"/>
                <a:ea typeface="Yu Gothic UI" panose="020B0500000000000000" pitchFamily="50" charset="-128"/>
              </a:rPr>
              <a:t>見据えた「</a:t>
            </a:r>
            <a:r>
              <a:rPr lang="en-US" altLang="ja-JP" sz="1600" dirty="0" smtClean="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a:t>
            </a:r>
            <a:r>
              <a:rPr lang="ja-JP" altLang="en-US" sz="1600" dirty="0" smtClean="0">
                <a:latin typeface="Yu Gothic UI" panose="020B0500000000000000" pitchFamily="50" charset="-128"/>
                <a:ea typeface="Yu Gothic UI" panose="020B0500000000000000" pitchFamily="50" charset="-128"/>
              </a:rPr>
              <a:t>姿」、</a:t>
            </a:r>
            <a:r>
              <a:rPr lang="ja-JP" altLang="en-US" sz="1600" dirty="0">
                <a:latin typeface="Yu Gothic UI" panose="020B0500000000000000" pitchFamily="50" charset="-128"/>
                <a:ea typeface="Yu Gothic UI" panose="020B0500000000000000" pitchFamily="50" charset="-128"/>
              </a:rPr>
              <a:t>その実現に</a:t>
            </a:r>
            <a:r>
              <a:rPr lang="ja-JP" altLang="en-US" sz="1600" dirty="0" smtClean="0">
                <a:latin typeface="Yu Gothic UI" panose="020B0500000000000000" pitchFamily="50" charset="-128"/>
                <a:ea typeface="Yu Gothic UI" panose="020B0500000000000000" pitchFamily="50" charset="-128"/>
              </a:rPr>
              <a:t>向けた「施策</a:t>
            </a:r>
            <a:r>
              <a:rPr lang="ja-JP" altLang="en-US" sz="1600" dirty="0">
                <a:latin typeface="Yu Gothic UI" panose="020B0500000000000000" pitchFamily="50" charset="-128"/>
                <a:ea typeface="Yu Gothic UI" panose="020B0500000000000000" pitchFamily="50" charset="-128"/>
              </a:rPr>
              <a:t>の基本的な</a:t>
            </a:r>
            <a:r>
              <a:rPr lang="ja-JP" altLang="en-US" sz="1600" dirty="0" smtClean="0">
                <a:latin typeface="Yu Gothic UI" panose="020B0500000000000000" pitchFamily="50" charset="-128"/>
                <a:ea typeface="Yu Gothic UI" panose="020B0500000000000000" pitchFamily="50" charset="-128"/>
              </a:rPr>
              <a:t>方向性」を</a:t>
            </a:r>
            <a:r>
              <a:rPr lang="ja-JP" altLang="en-US" sz="1600" dirty="0">
                <a:latin typeface="Yu Gothic UI" panose="020B0500000000000000" pitchFamily="50" charset="-128"/>
                <a:ea typeface="Yu Gothic UI" panose="020B0500000000000000" pitchFamily="50" charset="-128"/>
              </a:rPr>
              <a:t>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a:t>
            </a:r>
            <a:r>
              <a:rPr lang="ja-JP" altLang="en-US" sz="1600" dirty="0" smtClean="0">
                <a:latin typeface="Yu Gothic UI" panose="020B0500000000000000" pitchFamily="50" charset="-128"/>
                <a:ea typeface="Yu Gothic UI" panose="020B0500000000000000" pitchFamily="50" charset="-128"/>
              </a:rPr>
              <a:t>事項を</a:t>
            </a:r>
            <a:r>
              <a:rPr lang="ja-JP" altLang="en-US" sz="1600" dirty="0">
                <a:latin typeface="Yu Gothic UI" panose="020B0500000000000000" pitchFamily="50" charset="-128"/>
                <a:ea typeface="Yu Gothic UI" panose="020B0500000000000000" pitchFamily="50" charset="-128"/>
              </a:rPr>
              <a:t>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smtClean="0">
                <a:latin typeface="Yu Gothic UI" panose="020B0500000000000000" pitchFamily="50" charset="-128"/>
                <a:ea typeface="Yu Gothic UI" panose="020B0500000000000000" pitchFamily="50" charset="-128"/>
                <a:cs typeface="Times New Roman" panose="02020603050405020304" pitchFamily="18" charset="0"/>
              </a:rPr>
              <a:t>めざす</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b="15929"/>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a:t>
            </a:r>
            <a:r>
              <a:rPr lang="ja-JP" altLang="en-US" sz="1200" dirty="0" smtClean="0">
                <a:latin typeface="Yu Gothic UI" panose="020B0500000000000000" pitchFamily="50" charset="-128"/>
                <a:ea typeface="Yu Gothic UI" panose="020B0500000000000000" pitchFamily="50" charset="-128"/>
              </a:rPr>
              <a:t>行動を</a:t>
            </a:r>
            <a:r>
              <a:rPr lang="ja-JP" altLang="en-US" sz="1200" dirty="0">
                <a:latin typeface="Yu Gothic UI" panose="020B0500000000000000" pitchFamily="50" charset="-128"/>
                <a:ea typeface="Yu Gothic UI" panose="020B0500000000000000" pitchFamily="50" charset="-128"/>
              </a:rPr>
              <a:t>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smtClean="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a:t>
            </a:r>
            <a:r>
              <a:rPr lang="ja-JP" altLang="en-US" sz="1050" b="1" i="0" dirty="0">
                <a:solidFill>
                  <a:srgbClr val="333333"/>
                </a:solidFill>
                <a:effectLst/>
                <a:latin typeface="Yu Gothic UI" panose="020B0500000000000000" pitchFamily="50" charset="-128"/>
                <a:ea typeface="Yu Gothic UI" panose="020B0500000000000000" pitchFamily="50" charset="-128"/>
              </a:rPr>
              <a:t>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フォーラム</a:t>
            </a:r>
            <a:endParaRPr lang="en-US"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公表</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資料</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dirty="0" smtClean="0">
                <a:latin typeface="Yu Gothic UI" panose="020B0500000000000000" pitchFamily="50" charset="-128"/>
                <a:ea typeface="Yu Gothic UI" panose="020B0500000000000000" pitchFamily="50" charset="-128"/>
              </a:rPr>
              <a:t>市場</a:t>
            </a:r>
            <a:r>
              <a:rPr lang="ja-JP" altLang="en-US" sz="900" dirty="0">
                <a:latin typeface="Yu Gothic UI" panose="020B0500000000000000" pitchFamily="50" charset="-128"/>
                <a:ea typeface="Yu Gothic UI" panose="020B0500000000000000" pitchFamily="50" charset="-128"/>
              </a:rPr>
              <a:t>調査</a:t>
            </a:r>
            <a:r>
              <a:rPr lang="ja-JP" altLang="en-US" sz="900" dirty="0" smtClean="0">
                <a:latin typeface="Yu Gothic UI" panose="020B0500000000000000" pitchFamily="50" charset="-128"/>
                <a:ea typeface="Yu Gothic UI" panose="020B0500000000000000" pitchFamily="50" charset="-128"/>
              </a:rPr>
              <a:t>会社</a:t>
            </a:r>
            <a:r>
              <a:rPr lang="en-US" altLang="ja-JP" sz="900" dirty="0" err="1" smtClean="0">
                <a:latin typeface="Yu Gothic UI" panose="020B0500000000000000" pitchFamily="50" charset="-128"/>
                <a:ea typeface="Yu Gothic UI" panose="020B0500000000000000" pitchFamily="50" charset="-128"/>
              </a:rPr>
              <a:t>Ipsos</a:t>
            </a:r>
            <a:r>
              <a:rPr lang="ja-JP" altLang="en-US" sz="900" dirty="0" smtClean="0">
                <a:latin typeface="Yu Gothic UI" panose="020B0500000000000000" pitchFamily="50" charset="-128"/>
                <a:ea typeface="Yu Gothic UI" panose="020B0500000000000000" pitchFamily="50" charset="-128"/>
              </a:rPr>
              <a:t>による</a:t>
            </a:r>
            <a:r>
              <a:rPr lang="ja-JP" altLang="en-US" sz="900" dirty="0">
                <a:latin typeface="Yu Gothic UI" panose="020B0500000000000000" pitchFamily="50" charset="-128"/>
                <a:ea typeface="Yu Gothic UI" panose="020B0500000000000000" pitchFamily="50" charset="-128"/>
              </a:rPr>
              <a:t>気候変動に対する危機意識等</a:t>
            </a:r>
            <a:r>
              <a:rPr lang="ja-JP" altLang="en-US" sz="900" dirty="0" smtClean="0">
                <a:latin typeface="Yu Gothic UI" panose="020B0500000000000000" pitchFamily="50" charset="-128"/>
                <a:ea typeface="Yu Gothic UI" panose="020B0500000000000000" pitchFamily="50" charset="-128"/>
              </a:rPr>
              <a:t>に</a:t>
            </a:r>
            <a:endParaRPr lang="en-US" altLang="ja-JP" sz="900" dirty="0" smtClean="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a:t>
            </a:r>
            <a:r>
              <a:rPr lang="ja-JP" altLang="en-US" sz="900" dirty="0" smtClean="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３</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2050</a:t>
            </a:r>
            <a:r>
              <a:rPr lang="ja-JP" altLang="en-US" sz="2800" b="1" dirty="0" smtClean="0">
                <a:solidFill>
                  <a:schemeClr val="bg1"/>
                </a:solidFill>
                <a:latin typeface="メイリオ" panose="020B0604030504040204" pitchFamily="50" charset="-128"/>
                <a:ea typeface="メイリオ" panose="020B0604030504040204" pitchFamily="50" charset="-128"/>
              </a:rPr>
              <a:t>年のめざす</a:t>
            </a:r>
            <a:r>
              <a:rPr lang="ja-JP" altLang="en-US" sz="2800" b="1" dirty="0">
                <a:solidFill>
                  <a:schemeClr val="bg1"/>
                </a:solidFill>
                <a:latin typeface="メイリオ" panose="020B0604030504040204" pitchFamily="50" charset="-128"/>
                <a:ea typeface="メイリオ" panose="020B0604030504040204" pitchFamily="50" charset="-128"/>
              </a:rPr>
              <a:t>べき</a:t>
            </a:r>
            <a:r>
              <a:rPr lang="ja-JP" altLang="en-US" sz="2800" b="1" dirty="0" smtClean="0">
                <a:solidFill>
                  <a:schemeClr val="bg1"/>
                </a:solidFill>
                <a:latin typeface="メイリオ" panose="020B0604030504040204" pitchFamily="50" charset="-128"/>
                <a:ea typeface="メイリオ" panose="020B0604030504040204" pitchFamily="50" charset="-128"/>
              </a:rPr>
              <a:t>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４</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2030</a:t>
            </a:r>
            <a:r>
              <a:rPr lang="ja-JP" altLang="en-US" sz="2800" b="1" dirty="0" smtClean="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smtClean="0">
                <a:latin typeface="Yu Gothic UI" panose="020B0500000000000000" pitchFamily="50" charset="-128"/>
                <a:ea typeface="Yu Gothic UI" panose="020B0500000000000000" pitchFamily="50" charset="-128"/>
              </a:rPr>
              <a:t>出典：</a:t>
            </a:r>
            <a:r>
              <a:rPr lang="en-US" altLang="ja-JP" sz="900" dirty="0" smtClean="0">
                <a:latin typeface="Yu Gothic UI" panose="020B0500000000000000" pitchFamily="50" charset="-128"/>
                <a:ea typeface="Yu Gothic UI" panose="020B0500000000000000" pitchFamily="50" charset="-128"/>
              </a:rPr>
              <a:t>Will </a:t>
            </a:r>
            <a:r>
              <a:rPr lang="en-US" altLang="ja-JP" sz="900" dirty="0">
                <a:latin typeface="Yu Gothic UI" panose="020B0500000000000000" pitchFamily="50" charset="-128"/>
                <a:ea typeface="Yu Gothic UI" panose="020B0500000000000000" pitchFamily="50" charset="-128"/>
              </a:rPr>
              <a:t>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18595</TotalTime>
  <Words>8568</Words>
  <Application>Microsoft Office PowerPoint</Application>
  <PresentationFormat>A3 297x420 mm</PresentationFormat>
  <Paragraphs>576</Paragraphs>
  <Slides>18</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Meiryo UI</vt:lpstr>
      <vt:lpstr>ＭＳ ゴシック</vt:lpstr>
      <vt:lpstr>ＭＳ 明朝</vt:lpstr>
      <vt:lpstr>ＭＳＰゴシック</vt:lpstr>
      <vt:lpstr>Yu Gothic UI</vt:lpstr>
      <vt:lpstr>メイリオ</vt:lpstr>
      <vt:lpstr>游ゴシック</vt:lpstr>
      <vt:lpstr>游ゴシック Light</vt:lpstr>
      <vt:lpstr>游ゴシック 本文</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吉隆</dc:creator>
  <cp:lastModifiedBy>田中　吉隆</cp:lastModifiedBy>
  <cp:revision>1235</cp:revision>
  <cp:lastPrinted>2021-01-28T00:48:09Z</cp:lastPrinted>
  <dcterms:created xsi:type="dcterms:W3CDTF">2019-11-22T00:39:14Z</dcterms:created>
  <dcterms:modified xsi:type="dcterms:W3CDTF">2021-07-14T02:00:54Z</dcterms:modified>
</cp:coreProperties>
</file>