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82" r:id="rId5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45" autoAdjust="0"/>
    <p:restoredTop sz="99281" autoAdjust="0"/>
  </p:normalViewPr>
  <p:slideViewPr>
    <p:cSldViewPr snapToObjects="1">
      <p:cViewPr>
        <p:scale>
          <a:sx n="100" d="100"/>
          <a:sy n="100" d="100"/>
        </p:scale>
        <p:origin x="1056" y="-266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51A44-C705-4079-AC4A-F19764110061}" type="datetimeFigureOut">
              <a:rPr kumimoji="1" lang="ja-JP" altLang="en-US" smtClean="0"/>
              <a:t>2018/12/27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733227-03CB-41B5-A53F-0FE8683363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507506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EF4E877F-D947-4FB3-8597-BA1A589BE9D8}" type="datetimeFigureOut">
              <a:rPr kumimoji="1" lang="ja-JP" altLang="en-US" smtClean="0"/>
              <a:t>2018/12/27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21225"/>
            <a:ext cx="5445125" cy="4471988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61CA7FBD-3553-4A45-8B2F-19651795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770105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5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4CEB-BF96-46B1-9A7D-59E286029F5E}" type="datetime1">
              <a:rPr kumimoji="1" lang="ja-JP" altLang="en-US" smtClean="0"/>
              <a:t>2018/12/27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5461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DA11A-7B79-4308-9CAD-BCD0527654BE}" type="datetime1">
              <a:rPr kumimoji="1" lang="ja-JP" altLang="en-US" smtClean="0"/>
              <a:t>2018/12/27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831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8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8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817B2-185F-49F2-828D-B74F585B8950}" type="datetime1">
              <a:rPr kumimoji="1" lang="ja-JP" altLang="en-US" smtClean="0"/>
              <a:t>2018/12/27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5577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B5B0C-6C97-4027-AB52-40C5B72525A7}" type="datetime1">
              <a:rPr kumimoji="1" lang="ja-JP" altLang="en-US" smtClean="0"/>
              <a:t>2018/12/27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2586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DDB6-7923-43CC-A992-54B3F56A90DC}" type="datetime1">
              <a:rPr kumimoji="1" lang="ja-JP" altLang="en-US" smtClean="0"/>
              <a:t>2018/12/27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854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80" y="3081870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5" y="3081870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349C3-83AD-4121-8EBC-FE80A8A26C26}" type="datetime1">
              <a:rPr kumimoji="1" lang="ja-JP" altLang="en-US" smtClean="0"/>
              <a:t>2018/12/27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053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4" y="2217386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4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1E63-88CE-4DE3-9DEC-CE6451FD3BE2}" type="datetime1">
              <a:rPr kumimoji="1" lang="ja-JP" altLang="en-US" smtClean="0"/>
              <a:t>2018/12/27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443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6A0B0-22DE-4FC9-A1BC-0E57A23DBF3B}" type="datetime1">
              <a:rPr kumimoji="1" lang="ja-JP" altLang="en-US" smtClean="0"/>
              <a:t>2018/12/27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647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238F2-653F-4DBB-8806-7BA50464EE9C}" type="datetime1">
              <a:rPr kumimoji="1" lang="ja-JP" altLang="en-US" smtClean="0"/>
              <a:t>2018/12/27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063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5" y="394408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92" y="394409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5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380DB-563C-4689-8CE7-755F5118165A}" type="datetime1">
              <a:rPr kumimoji="1" lang="ja-JP" altLang="en-US" smtClean="0"/>
              <a:t>2018/12/27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6392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3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5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7734-2768-4837-A4CE-570F972D7B67}" type="datetime1">
              <a:rPr kumimoji="1" lang="ja-JP" altLang="en-US" smtClean="0"/>
              <a:t>2018/12/27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525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4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FF45D-6CD9-4A7B-A0A9-DA45130838FD}" type="datetime1">
              <a:rPr kumimoji="1" lang="ja-JP" altLang="en-US" smtClean="0"/>
              <a:t>2018/12/27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4320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utoShape 2"/>
          <p:cNvSpPr>
            <a:spLocks noChangeArrowheads="1"/>
          </p:cNvSpPr>
          <p:nvPr/>
        </p:nvSpPr>
        <p:spPr bwMode="auto">
          <a:xfrm>
            <a:off x="323655" y="325336"/>
            <a:ext cx="6255695" cy="8138054"/>
          </a:xfrm>
          <a:prstGeom prst="roundRect">
            <a:avLst>
              <a:gd name="adj" fmla="val 5051"/>
            </a:avLst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endParaRPr lang="ja-JP" altLang="en-US" dirty="0"/>
          </a:p>
        </p:txBody>
      </p:sp>
      <p:sp>
        <p:nvSpPr>
          <p:cNvPr id="18" name="AutoShape 3"/>
          <p:cNvSpPr>
            <a:spLocks noChangeArrowheads="1"/>
          </p:cNvSpPr>
          <p:nvPr/>
        </p:nvSpPr>
        <p:spPr bwMode="auto">
          <a:xfrm>
            <a:off x="1097239" y="503074"/>
            <a:ext cx="4708525" cy="1214438"/>
          </a:xfrm>
          <a:prstGeom prst="flowChartTerminator">
            <a:avLst/>
          </a:prstGeom>
          <a:solidFill>
            <a:srgbClr val="FFFFFF"/>
          </a:solidFill>
          <a:ln w="31750">
            <a:solidFill>
              <a:srgbClr val="4BACC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大阪府環境白書の全体版は、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以下の</a:t>
            </a: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HP</a:t>
            </a:r>
            <a:r>
              <a:rPr kumimoji="0" lang="ja-JP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で公開しています。</a:t>
            </a:r>
            <a:endParaRPr kumimoji="0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550150" y="1859764"/>
            <a:ext cx="5848350" cy="865187"/>
          </a:xfrm>
          <a:prstGeom prst="rect">
            <a:avLst/>
          </a:prstGeom>
          <a:noFill/>
          <a:ln w="57150" cmpd="thinThick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http://www.pref.osaka.lg.jp/kannosuisoken/hakusyo/hakusyo_2018.html</a:t>
            </a:r>
            <a:endParaRPr kumimoji="0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 Box 11"/>
          <p:cNvSpPr txBox="1">
            <a:spLocks noChangeArrowheads="1"/>
          </p:cNvSpPr>
          <p:nvPr/>
        </p:nvSpPr>
        <p:spPr bwMode="auto">
          <a:xfrm>
            <a:off x="775927" y="2280668"/>
            <a:ext cx="1344613" cy="261938"/>
          </a:xfrm>
          <a:prstGeom prst="rect">
            <a:avLst/>
          </a:prstGeom>
          <a:solidFill>
            <a:srgbClr val="FFFFFF"/>
          </a:solidFill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　環境白書</a:t>
            </a:r>
            <a:endParaRPr kumimoji="0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049743" y="2292357"/>
            <a:ext cx="469493" cy="375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0" lang="ja-JP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endParaRPr kumimoji="0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2618910" y="2292357"/>
            <a:ext cx="657225" cy="247650"/>
          </a:xfrm>
          <a:prstGeom prst="rect">
            <a:avLst/>
          </a:prstGeom>
          <a:solidFill>
            <a:srgbClr val="F2F2F2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検　索</a:t>
            </a:r>
            <a:endParaRPr kumimoji="0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AutoShape 10"/>
          <p:cNvSpPr>
            <a:spLocks noChangeArrowheads="1"/>
          </p:cNvSpPr>
          <p:nvPr/>
        </p:nvSpPr>
        <p:spPr bwMode="auto">
          <a:xfrm rot="-2401815">
            <a:off x="3135056" y="2414158"/>
            <a:ext cx="250825" cy="247650"/>
          </a:xfrm>
          <a:prstGeom prst="upArrow">
            <a:avLst>
              <a:gd name="adj1" fmla="val 39102"/>
              <a:gd name="adj2" fmla="val 64718"/>
            </a:avLst>
          </a:prstGeom>
          <a:solidFill>
            <a:srgbClr val="FFFFFF"/>
          </a:solidFill>
          <a:ln w="12700" algn="ctr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184471" y="2286724"/>
            <a:ext cx="3228921" cy="37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0" lang="ja-JP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し、平成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kumimoji="0" lang="ja-JP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年版をクリック！　　　　</a:t>
            </a:r>
            <a:endParaRPr kumimoji="0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511283" y="2853241"/>
            <a:ext cx="5880435" cy="49887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掲載内容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pPr marL="0" indent="0"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平成２９年度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における環境の状況及び講じた施策</a:t>
            </a:r>
          </a:p>
          <a:p>
            <a:pPr marL="0" indent="0"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環境関係データ</a:t>
            </a:r>
          </a:p>
          <a:p>
            <a:pPr marL="0" indent="0"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 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府域の概要データ</a:t>
            </a:r>
          </a:p>
          <a:p>
            <a:pPr marL="0" indent="0"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 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基本的施策に関するデータ</a:t>
            </a:r>
          </a:p>
          <a:p>
            <a:pPr marL="0" indent="0"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 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廃棄物関係データ</a:t>
            </a:r>
          </a:p>
          <a:p>
            <a:pPr marL="0" indent="0"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 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地球環境関係データ</a:t>
            </a:r>
          </a:p>
          <a:p>
            <a:pPr marL="0" indent="0"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 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自動車関係データ</a:t>
            </a:r>
          </a:p>
          <a:p>
            <a:pPr marL="0" indent="0"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 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大気環境関係データ</a:t>
            </a:r>
          </a:p>
          <a:p>
            <a:pPr marL="0" indent="0"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 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水環境関係データ</a:t>
            </a:r>
          </a:p>
          <a:p>
            <a:pPr marL="0" indent="0"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 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地盤環境関係データ</a:t>
            </a:r>
          </a:p>
          <a:p>
            <a:pPr marL="0" indent="0"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 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騒音・振動関係データ</a:t>
            </a:r>
          </a:p>
          <a:p>
            <a:pPr marL="0" indent="0"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 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化学物質関係データ</a:t>
            </a:r>
          </a:p>
          <a:p>
            <a:pPr marL="0" indent="0"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 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環境保健対策等関係データ</a:t>
            </a:r>
          </a:p>
          <a:p>
            <a:pPr marL="0" indent="0"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 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自然・都市環境関係データ</a:t>
            </a:r>
          </a:p>
          <a:p>
            <a:pPr marL="0" indent="0"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 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環境保全活動関係データ</a:t>
            </a:r>
          </a:p>
          <a:p>
            <a:pPr marL="0" indent="0"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 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大阪府庁の事務事業における環境負荷データ</a:t>
            </a:r>
          </a:p>
          <a:p>
            <a:pPr marL="0" indent="0"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　環境関係データ（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詳細編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</a:p>
          <a:p>
            <a:pPr marL="0" indent="0"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 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大気関係データ</a:t>
            </a:r>
          </a:p>
          <a:p>
            <a:pPr marL="0" indent="0"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 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水質関係データ</a:t>
            </a:r>
          </a:p>
          <a:p>
            <a:pPr marL="0" indent="0"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 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地盤環境関係データ</a:t>
            </a:r>
          </a:p>
          <a:p>
            <a:pPr marL="0" indent="0"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 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騒音・振動関係データ</a:t>
            </a:r>
          </a:p>
          <a:p>
            <a:pPr marL="0" indent="0"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 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有害化学物質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関係データ</a:t>
            </a:r>
          </a:p>
          <a:p>
            <a:pPr marL="0" indent="0"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 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環境保全関係データ</a:t>
            </a:r>
          </a:p>
          <a:p>
            <a:pPr marL="0" indent="0"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 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自然・都市環境関係データ</a:t>
            </a:r>
          </a:p>
          <a:p>
            <a:pPr marL="0" indent="0"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 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情報発信関係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データ</a:t>
            </a: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　環境総合計画部会における新環境総合計画の点検評価（毎年度サイクル）</a:t>
            </a:r>
          </a:p>
          <a:p>
            <a:pPr marL="0" indent="0"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　平成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０年度において豊かな環境の保全及び創造に関して講じようとする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施策</a:t>
            </a:r>
            <a:endParaRPr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 algn="r"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 algn="r">
              <a:buNone/>
            </a:pP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掲載内容は変更する場合があります。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323655" y="8611565"/>
            <a:ext cx="5988050" cy="6169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《</a:t>
            </a:r>
            <a:r>
              <a:rPr kumimoji="0" lang="ja-JP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表紙について</a:t>
            </a:r>
            <a:r>
              <a:rPr kumimoji="0" lang="en-US" altLang="ja-JP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》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ja-JP" altLang="en-US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豊かな環境づくり大阪府民会議主催　</a:t>
            </a:r>
            <a:r>
              <a:rPr kumimoji="0" lang="en-US" altLang="ja-JP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『</a:t>
            </a:r>
            <a:r>
              <a:rPr kumimoji="0" lang="ja-JP" altLang="en-US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おおさか環境デジタルポスターコンテスト２０１７</a:t>
            </a:r>
            <a:r>
              <a:rPr kumimoji="0" lang="en-US" altLang="ja-JP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』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ja-JP" altLang="en-US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最優秀賞受賞作品　</a:t>
            </a:r>
            <a:r>
              <a:rPr kumimoji="0" lang="en-US" altLang="ja-JP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『</a:t>
            </a:r>
            <a:r>
              <a:rPr kumimoji="0" lang="ja-JP" altLang="en-US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１人１アクションで守れる私たちの未来</a:t>
            </a:r>
            <a:r>
              <a:rPr kumimoji="0" lang="en-US" altLang="ja-JP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』</a:t>
            </a:r>
            <a:r>
              <a:rPr kumimoji="0" lang="ja-JP" altLang="en-US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（作者：荒川　早苗さん</a:t>
            </a:r>
            <a:r>
              <a:rPr kumimoji="0" lang="ja-JP" altLang="en-US" sz="8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kumimoji="0" lang="ja-JP" alt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8871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kumimoji="1" sz="1050" dirty="0" smtClean="0">
            <a:solidFill>
              <a:schemeClr val="bg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D37D5DC3111EA4DA248C7ACBAED65AC" ma:contentTypeVersion="0" ma:contentTypeDescription="新しいドキュメントを作成します。" ma:contentTypeScope="" ma:versionID="bec28475a50fe2f6f79db2146122281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ed14474a1014a33b797668e927a5ba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DCB2AD4-F20B-4FE0-A7C3-7067ED715AAA}">
  <ds:schemaRefs>
    <ds:schemaRef ds:uri="http://purl.org/dc/elements/1.1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6075294-7719-457C-978E-00AC60F06C4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F6BB6A-1726-4F55-90FB-1458A6D3FE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8024</TotalTime>
  <Words>37</Words>
  <Application>Microsoft Office PowerPoint</Application>
  <PresentationFormat>A4 210 x 297 mm</PresentationFormat>
  <Paragraphs>41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ＭＳ Ｐゴシック</vt:lpstr>
      <vt:lpstr>ＭＳ ゴシック</vt:lpstr>
      <vt:lpstr>メイリオ</vt:lpstr>
      <vt:lpstr>游ゴシック</vt:lpstr>
      <vt:lpstr>游明朝</vt:lpstr>
      <vt:lpstr>Arial</vt:lpstr>
      <vt:lpstr>Calibri</vt:lpstr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川村　健斗</dc:creator>
  <cp:lastModifiedBy>大東　拓也</cp:lastModifiedBy>
  <cp:revision>807</cp:revision>
  <cp:lastPrinted>2018-12-04T09:06:40Z</cp:lastPrinted>
  <dcterms:created xsi:type="dcterms:W3CDTF">2018-09-21T07:33:43Z</dcterms:created>
  <dcterms:modified xsi:type="dcterms:W3CDTF">2018-12-27T08:29:23Z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0x0101007D37D5DC3111EA4DA248C7ACBAED65AC</vt:lpwstr>
  </property>
</Properties>
</file>