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83"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5" autoAdjust="0"/>
    <p:restoredTop sz="99281" autoAdjust="0"/>
  </p:normalViewPr>
  <p:slideViewPr>
    <p:cSldViewPr snapToObjects="1">
      <p:cViewPr>
        <p:scale>
          <a:sx n="110" d="100"/>
          <a:sy n="110" d="100"/>
        </p:scale>
        <p:origin x="852" y="78"/>
      </p:cViewPr>
      <p:guideLst>
        <p:guide orient="horz" pos="3120"/>
        <p:guide pos="216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5651A44-C705-4079-AC4A-F19764110061}" type="datetimeFigureOut">
              <a:rPr kumimoji="1" lang="ja-JP" altLang="en-US" smtClean="0"/>
              <a:t>2018/12/27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58733227-03CB-41B5-A53F-0FE868336350}" type="slidenum">
              <a:rPr kumimoji="1" lang="ja-JP" altLang="en-US" smtClean="0"/>
              <a:t>‹#›</a:t>
            </a:fld>
            <a:endParaRPr kumimoji="1" lang="ja-JP" altLang="en-US"/>
          </a:p>
        </p:txBody>
      </p:sp>
    </p:spTree>
    <p:extLst>
      <p:ext uri="{BB962C8B-B14F-4D97-AF65-F5344CB8AC3E}">
        <p14:creationId xmlns:p14="http://schemas.microsoft.com/office/powerpoint/2010/main" val="30950750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EF4E877F-D947-4FB3-8597-BA1A589BE9D8}" type="datetimeFigureOut">
              <a:rPr kumimoji="1" lang="ja-JP" altLang="en-US" smtClean="0"/>
              <a:t>2018/12/27</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61CA7FBD-3553-4A45-8B2F-1965179536EA}" type="slidenum">
              <a:rPr kumimoji="1" lang="ja-JP" altLang="en-US" smtClean="0"/>
              <a:t>‹#›</a:t>
            </a:fld>
            <a:endParaRPr kumimoji="1" lang="ja-JP" altLang="en-US"/>
          </a:p>
        </p:txBody>
      </p:sp>
    </p:spTree>
    <p:extLst>
      <p:ext uri="{BB962C8B-B14F-4D97-AF65-F5344CB8AC3E}">
        <p14:creationId xmlns:p14="http://schemas.microsoft.com/office/powerpoint/2010/main" val="27077010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664CEB-BF96-46B1-9A7D-59E286029F5E}" type="datetime1">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16546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5DA11A-7B79-4308-9CAD-BCD0527654BE}" type="datetime1">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96083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E817B2-185F-49F2-828D-B74F585B8950}" type="datetime1">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2355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B5B0C-6C97-4027-AB52-40C5B72525A7}" type="datetime1">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38258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3D9DDB6-7923-43CC-A992-54B3F56A90DC}" type="datetime1">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88185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80"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5"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E349C3-83AD-4121-8EBC-FE80A8A26C26}" type="datetime1">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08505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4"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A91E63-88CE-4DE3-9DEC-CE6451FD3BE2}" type="datetime1">
              <a:rPr kumimoji="1" lang="ja-JP" altLang="en-US" smtClean="0"/>
              <a:t>2018/12/27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51944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606A0B0-22DE-4FC9-A1BC-0E57A23DBF3B}" type="datetime1">
              <a:rPr kumimoji="1" lang="ja-JP" altLang="en-US" smtClean="0"/>
              <a:t>2018/12/27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84364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238F2-653F-4DBB-8806-7BA50464EE9C}" type="datetime1">
              <a:rPr kumimoji="1" lang="ja-JP" altLang="en-US" smtClean="0"/>
              <a:t>2018/12/27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04506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5"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6380DB-563C-4689-8CE7-755F5118165A}" type="datetime1">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424639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ED7734-2768-4837-A4CE-570F972D7B67}" type="datetime1">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12525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37FF45D-6CD9-4A7B-A0A9-DA45130838FD}" type="datetime1">
              <a:rPr kumimoji="1" lang="ja-JP" altLang="en-US" smtClean="0"/>
              <a:t>2018/12/27</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51432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311150" y="227475"/>
            <a:ext cx="6235700" cy="3375898"/>
          </a:xfrm>
          <a:prstGeom prst="roundRect">
            <a:avLst>
              <a:gd name="adj" fmla="val 8611"/>
            </a:avLst>
          </a:prstGeom>
          <a:gradFill rotWithShape="0">
            <a:gsLst>
              <a:gs pos="0">
                <a:srgbClr val="FFFFFF"/>
              </a:gs>
              <a:gs pos="100000">
                <a:srgbClr val="D6E3BC"/>
              </a:gs>
            </a:gsLst>
            <a:lin ang="54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74295" tIns="8890" rIns="74295" bIns="88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コンテンツ プレースホルダー 2"/>
          <p:cNvSpPr>
            <a:spLocks noGrp="1"/>
          </p:cNvSpPr>
          <p:nvPr>
            <p:ph idx="1"/>
          </p:nvPr>
        </p:nvSpPr>
        <p:spPr>
          <a:xfrm>
            <a:off x="2913165" y="308295"/>
            <a:ext cx="1120973" cy="279219"/>
          </a:xfrm>
        </p:spPr>
        <p:txBody>
          <a:bodyPr>
            <a:normAutofit fontScale="92500" lnSpcReduction="10000"/>
          </a:bodyPr>
          <a:lstStyle/>
          <a:p>
            <a:pPr marL="0" indent="0">
              <a:buNone/>
            </a:pPr>
            <a:r>
              <a:rPr kumimoji="1" lang="ja-JP" altLang="en-US" sz="1400" b="1" dirty="0" smtClean="0">
                <a:latin typeface="HG丸ｺﾞｼｯｸM-PRO" panose="020F0600000000000000" pitchFamily="50" charset="-128"/>
                <a:ea typeface="HG丸ｺﾞｼｯｸM-PRO" panose="020F0600000000000000" pitchFamily="50" charset="-128"/>
              </a:rPr>
              <a:t>はじめに</a:t>
            </a:r>
            <a:endParaRPr kumimoji="1" lang="ja-JP" altLang="en-US" sz="1400" b="1" dirty="0">
              <a:latin typeface="HG丸ｺﾞｼｯｸM-PRO" panose="020F0600000000000000" pitchFamily="50" charset="-128"/>
              <a:ea typeface="HG丸ｺﾞｼｯｸM-PRO" panose="020F0600000000000000" pitchFamily="50" charset="-128"/>
            </a:endParaRPr>
          </a:p>
        </p:txBody>
      </p:sp>
      <p:sp>
        <p:nvSpPr>
          <p:cNvPr id="6" name="コンテンツ プレースホルダー 2"/>
          <p:cNvSpPr txBox="1">
            <a:spLocks/>
          </p:cNvSpPr>
          <p:nvPr/>
        </p:nvSpPr>
        <p:spPr>
          <a:xfrm>
            <a:off x="401160" y="548435"/>
            <a:ext cx="6133185" cy="29408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ts val="1300"/>
              </a:lnSpc>
              <a:spcBef>
                <a:spcPct val="20000"/>
              </a:spcBef>
              <a:spcAft>
                <a:spcPts val="0"/>
              </a:spcAft>
              <a:buClrTx/>
              <a:buSzTx/>
              <a:buFont typeface="Arial" panose="020B0604020202020204" pitchFamily="34" charset="0"/>
              <a:buNone/>
              <a:tabLst/>
              <a:defRPr/>
            </a:pPr>
            <a:r>
              <a:rPr kumimoji="1" lang="ja-JP" altLang="en-US" sz="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の環境は、事業者のご努力や府民のご協力もあり、大気中の窒素酸化物（</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NOx</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）や河川の水質</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等において、</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近年着実に改善してきました。</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しかし、</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光化学スモッグの原因となる光化学オキシダントや浮遊粒子状物質（</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SPM</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）等、改善の必要がある項目も</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あり、</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引き続き対策を</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推進していきます。</a:t>
            </a: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また</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、東日本大震災に伴う電力不足を踏まえ、新たなエネルギー社会の構築を目指すため、再生可能エネルギーの普及拡大や省エネルギーの</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促進</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、積極的に施策</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を進めてまいります。</a:t>
            </a:r>
          </a:p>
          <a:p>
            <a:pPr marL="0" marR="0" lvl="0" indent="0" algn="l" defTabSz="914400" rtl="0" eaLnBrk="1" fontAlgn="auto" latinLnBrk="0" hangingPunct="1">
              <a:lnSpc>
                <a:spcPts val="13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２０１８年度の</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巻頭特集は、</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「大阪版</a:t>
            </a:r>
            <a:r>
              <a:rPr lang="ja-JP" altLang="en-US" sz="1000" dirty="0">
                <a:solidFill>
                  <a:prstClr val="black"/>
                </a:solidFill>
                <a:latin typeface="HG丸ｺﾞｼｯｸM-PRO" panose="020F0600000000000000" pitchFamily="50" charset="-128"/>
                <a:ea typeface="HG丸ｺﾞｼｯｸM-PRO" panose="020F0600000000000000" pitchFamily="50" charset="-128"/>
              </a:rPr>
              <a:t>平成</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の環境年表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平成</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の大阪、未来の</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をテーマに</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低炭素・エネルギー」「生活環境」「廃棄物</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」について平成</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年間を振り返り</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、２１００年の</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大阪について環境がどう変わっているか</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を紹介しています</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indent="0">
              <a:lnSpc>
                <a:spcPts val="1300"/>
              </a:lnSpc>
              <a:buNone/>
              <a:defRPr/>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この</a:t>
            </a:r>
            <a:r>
              <a:rPr lang="ja-JP" altLang="en-US" sz="1000" dirty="0">
                <a:solidFill>
                  <a:prstClr val="black"/>
                </a:solidFill>
                <a:latin typeface="HG丸ｺﾞｼｯｸM-PRO" panose="020F0600000000000000" pitchFamily="50" charset="-128"/>
                <a:ea typeface="HG丸ｺﾞｼｯｸM-PRO" panose="020F0600000000000000" pitchFamily="50" charset="-128"/>
              </a:rPr>
              <a:t>度作成いたしました「おおさかの環境２０１８～大阪府環境白書より～」が、大阪の環境の状況や取り組んでいる施策について、府民の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皆さんの</a:t>
            </a:r>
            <a:r>
              <a:rPr lang="ja-JP" altLang="en-US" sz="1000" dirty="0">
                <a:solidFill>
                  <a:prstClr val="black"/>
                </a:solidFill>
                <a:latin typeface="HG丸ｺﾞｼｯｸM-PRO" panose="020F0600000000000000" pitchFamily="50" charset="-128"/>
                <a:ea typeface="HG丸ｺﾞｼｯｸM-PRO" panose="020F0600000000000000" pitchFamily="50" charset="-128"/>
              </a:rPr>
              <a:t>ご理解をより一層深め、将来に向けてより良い環境づくりの一助となれば幸いです。</a:t>
            </a:r>
          </a:p>
          <a:p>
            <a:pPr marL="0" marR="0" lvl="0" indent="0" algn="l" defTabSz="914400" rtl="0" eaLnBrk="1" fontAlgn="auto" latinLnBrk="0" hangingPunct="1">
              <a:lnSpc>
                <a:spcPts val="13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今後</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とも「</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府民が</a:t>
            </a:r>
            <a:r>
              <a:rPr kumimoji="1" lang="ja-JP" altLang="en-US" sz="10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つくる暮らしやすい</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、環境・エネルギー先進都市」を目指し、「大阪</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世紀の新環境総合計画」に基づき、幅広い環境への</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取組みを</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着実に進めるとともに</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、新た</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な課題にもしっかりと対応してまいります。</a:t>
            </a:r>
          </a:p>
          <a:p>
            <a:pPr marL="0" marR="0" lvl="0" indent="0" algn="l" defTabSz="914400" rtl="0" eaLnBrk="1" fontAlgn="auto" latinLnBrk="0" hangingPunct="1">
              <a:lnSpc>
                <a:spcPts val="13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豊か</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な環境の保全と創造には、行政はもとより、府民や事業者</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皆</a:t>
            </a:r>
            <a:r>
              <a:rPr kumimoji="1" lang="ja-JP" altLang="en-US" sz="1000" b="0" i="0" u="none" strike="noStrike" kern="120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さんと</a:t>
            </a:r>
            <a:r>
              <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力を合わせて取り組むことが必要です。本府の環境施策に引き続きご理解、ご協力をいただきますよう、お願い申し上げます。</a:t>
            </a:r>
          </a:p>
          <a:p>
            <a:pPr marL="0" marR="0" lvl="0" indent="0" algn="l" defTabSz="914400" rtl="0" eaLnBrk="1" fontAlgn="auto" latinLnBrk="0" hangingPunct="1">
              <a:lnSpc>
                <a:spcPts val="13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コンテンツ プレースホルダー 2"/>
          <p:cNvSpPr txBox="1">
            <a:spLocks/>
          </p:cNvSpPr>
          <p:nvPr/>
        </p:nvSpPr>
        <p:spPr>
          <a:xfrm>
            <a:off x="476088" y="4637965"/>
            <a:ext cx="5767389" cy="2540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「大阪版平成の環境年表　～平成の大阪、未来の大阪～」</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1</a:t>
            </a: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Rectangle 2"/>
          <p:cNvSpPr>
            <a:spLocks noChangeArrowheads="1"/>
          </p:cNvSpPr>
          <p:nvPr/>
        </p:nvSpPr>
        <p:spPr bwMode="auto">
          <a:xfrm>
            <a:off x="604835" y="4376518"/>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000" b="0" i="0" u="none" strike="noStrike" kern="1200" cap="none" spc="0" normalizeH="0" baseline="0" noProof="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巻頭特集</a:t>
            </a:r>
            <a:endParaRPr kumimoji="0" lang="ja-JP" altLang="ja-JP" sz="18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8" name="Rectangle 2"/>
          <p:cNvSpPr>
            <a:spLocks noChangeArrowheads="1"/>
          </p:cNvSpPr>
          <p:nvPr/>
        </p:nvSpPr>
        <p:spPr bwMode="auto">
          <a:xfrm>
            <a:off x="603799" y="5019136"/>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序章　おおさかの環境の状況</a:t>
            </a:r>
            <a:endParaRPr kumimoji="0" lang="ja-JP" altLang="ja-JP" sz="1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9" name="Rectangle 2"/>
          <p:cNvSpPr>
            <a:spLocks noChangeArrowheads="1"/>
          </p:cNvSpPr>
          <p:nvPr/>
        </p:nvSpPr>
        <p:spPr bwMode="auto">
          <a:xfrm>
            <a:off x="604835" y="5606096"/>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第１章　計画的な環境政策の推進</a:t>
            </a:r>
            <a:endParaRPr kumimoji="0" lang="ja-JP" altLang="ja-JP" sz="1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0" name="Rectangle 2"/>
          <p:cNvSpPr>
            <a:spLocks noChangeArrowheads="1"/>
          </p:cNvSpPr>
          <p:nvPr/>
        </p:nvSpPr>
        <p:spPr bwMode="auto">
          <a:xfrm>
            <a:off x="603799" y="6618185"/>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第２章　各分野において講じた施策</a:t>
            </a:r>
            <a:endParaRPr kumimoji="0" lang="ja-JP" altLang="ja-JP" sz="1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1" name="Rectangle 2"/>
          <p:cNvSpPr>
            <a:spLocks noChangeArrowheads="1"/>
          </p:cNvSpPr>
          <p:nvPr/>
        </p:nvSpPr>
        <p:spPr bwMode="auto">
          <a:xfrm>
            <a:off x="1557336" y="3715709"/>
            <a:ext cx="3709987" cy="359870"/>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目次</a:t>
            </a:r>
            <a:endParaRPr kumimoji="0" lang="ja-JP" altLang="ja-JP" sz="1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2" name="コンテンツ プレースホルダー 2"/>
          <p:cNvSpPr txBox="1">
            <a:spLocks/>
          </p:cNvSpPr>
          <p:nvPr/>
        </p:nvSpPr>
        <p:spPr>
          <a:xfrm>
            <a:off x="563900" y="5891746"/>
            <a:ext cx="5745420" cy="63642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　環境基本条例等の施行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27</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　環境総合計画の推進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28</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３　環境総合計画の進行管理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29</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コンテンツ プレースホルダー 2"/>
          <p:cNvSpPr txBox="1">
            <a:spLocks/>
          </p:cNvSpPr>
          <p:nvPr/>
        </p:nvSpPr>
        <p:spPr>
          <a:xfrm>
            <a:off x="563900" y="6895552"/>
            <a:ext cx="5880435" cy="192787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Ⅰ　　府民の参加・行動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31</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低炭素・省エネルギー社会の構築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35</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資源循環型社会の構築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41</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全てのいのちが共生する社会の構築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47</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健康で安心して暮らせる社会の構築（１）</a:t>
            </a:r>
            <a:r>
              <a:rPr kumimoji="1" lang="ja-JP" altLang="ja-JP"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～良好な大気環境を確保するために～</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健康で安心して暮らせる社会の構築（２）</a:t>
            </a:r>
            <a:r>
              <a:rPr kumimoji="1" lang="ja-JP" altLang="ja-JP"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～良好な水環境を確保するために～</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55</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Ⅱ</a:t>
            </a:r>
            <a:r>
              <a:rPr kumimoji="1"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a:t>
            </a: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健康で安心して暮らせる社会の構築（３）</a:t>
            </a:r>
            <a:r>
              <a:rPr kumimoji="1" lang="ja-JP" altLang="ja-JP"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～化学物質のリスク管理を推進するために～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60</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Ⅲ　　魅力と活力ある快適な地域づくりの推進…………………………………………</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64</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Ⅳ　　施策推進に当たっての視点 ………………………………………………………</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71</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Ⅴ　　その他（共通的事項）……………………………………………………………</a:t>
            </a:r>
            <a:r>
              <a:rPr kumimoji="1" lang="ja-JP"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74</a:t>
            </a:r>
            <a:endParaRPr kumimoji="1" lang="ja-JP"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2"/>
          <p:cNvSpPr txBox="1">
            <a:spLocks noChangeArrowheads="1"/>
          </p:cNvSpPr>
          <p:nvPr/>
        </p:nvSpPr>
        <p:spPr bwMode="auto">
          <a:xfrm>
            <a:off x="420096" y="8886763"/>
            <a:ext cx="6145212" cy="566737"/>
          </a:xfrm>
          <a:prstGeom prst="rect">
            <a:avLst/>
          </a:prstGeom>
          <a:solidFill>
            <a:srgbClr val="C6D9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9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en-US" sz="9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環境白書の全体版（環境関係データ、講じた施策事業の点検・評価（毎年度サイクル）等）は、「エコギャラリー～おおさかの環境ホームページ～」に掲載しています。</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URL:</a:t>
            </a:r>
            <a:r>
              <a:rPr kumimoji="0" lang="en-US" altLang="ja-JP" sz="1000" b="0" i="0" u="none" strike="noStrike" kern="1200" cap="none" spc="0" normalizeH="0" baseline="0" noProof="0" dirty="0" smtClean="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0"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http://www.pref.osaka.lg.jp/kannosuisoken/hakusyo/hakusyo_2018.html</a:t>
            </a:r>
            <a:endParaRPr kumimoji="0" lang="ja-JP" altLang="ja-JP" sz="1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5" name="Line 4"/>
          <p:cNvSpPr>
            <a:spLocks noChangeShapeType="1"/>
          </p:cNvSpPr>
          <p:nvPr/>
        </p:nvSpPr>
        <p:spPr bwMode="auto">
          <a:xfrm>
            <a:off x="211236" y="4232920"/>
            <a:ext cx="6408738" cy="0"/>
          </a:xfrm>
          <a:prstGeom prst="line">
            <a:avLst/>
          </a:prstGeom>
          <a:noFill/>
          <a:ln w="31750">
            <a:solidFill>
              <a:srgbClr val="4F81B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6" name="コンテンツ プレースホルダー 2"/>
          <p:cNvSpPr txBox="1">
            <a:spLocks/>
          </p:cNvSpPr>
          <p:nvPr/>
        </p:nvSpPr>
        <p:spPr>
          <a:xfrm>
            <a:off x="575429" y="5277401"/>
            <a:ext cx="6001674"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おおさかの環境の状況</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15</a:t>
            </a: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12758776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sz="1050" dirty="0" smtClean="0">
            <a:solidFill>
              <a:schemeClr val="bg1"/>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CB2AD4-F20B-4FE0-A7C3-7067ED715AAA}">
  <ds:schemaRefs>
    <ds:schemaRef ds:uri="http://schemas.microsoft.com/office/2006/metadata/properties"/>
    <ds:schemaRef ds:uri="http://schemas.microsoft.com/office/2006/documentManagement/types"/>
    <ds:schemaRef ds:uri="http://purl.org/dc/dcmitype/"/>
    <ds:schemaRef ds:uri="http://purl.org/dc/elements/1.1/"/>
    <ds:schemaRef ds:uri="http://www.w3.org/XML/1998/namespace"/>
    <ds:schemaRef ds:uri="http://purl.org/dc/terms/"/>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97F6BB6A-1726-4F55-90FB-1458A6D3FE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6075294-7719-457C-978E-00AC60F06C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8323</TotalTime>
  <Words>64</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HG丸ｺﾞｼｯｸM-PRO</vt:lpstr>
      <vt:lpstr>ＭＳ Ｐゴシック</vt:lpstr>
      <vt:lpstr>ＭＳ ゴシック</vt:lpstr>
      <vt:lpstr>メイリオ</vt:lpstr>
      <vt:lpstr>游ゴシック</vt:lpstr>
      <vt:lpstr>游明朝</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川村　健斗</dc:creator>
  <cp:lastModifiedBy>大東　拓也</cp:lastModifiedBy>
  <cp:revision>811</cp:revision>
  <cp:lastPrinted>2018-12-27T05:16:26Z</cp:lastPrinted>
  <dcterms:created xsi:type="dcterms:W3CDTF">2018-09-21T07:33:43Z</dcterms:created>
  <dcterms:modified xsi:type="dcterms:W3CDTF">2018-12-27T06:28:53Z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