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62" r:id="rId5"/>
    <p:sldId id="256" r:id="rId6"/>
    <p:sldId id="257" r:id="rId7"/>
    <p:sldId id="258" r:id="rId8"/>
    <p:sldId id="259" r:id="rId9"/>
    <p:sldId id="263" r:id="rId10"/>
    <p:sldId id="264" r:id="rId11"/>
    <p:sldId id="280" r:id="rId12"/>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99281" autoAdjust="0"/>
  </p:normalViewPr>
  <p:slideViewPr>
    <p:cSldViewPr snapToObjects="1">
      <p:cViewPr varScale="1">
        <p:scale>
          <a:sx n="52" d="100"/>
          <a:sy n="52" d="100"/>
        </p:scale>
        <p:origin x="2316" y="78"/>
      </p:cViewPr>
      <p:guideLst>
        <p:guide orient="horz" pos="3120"/>
        <p:guide pos="216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772462817147855"/>
          <c:y val="3.3662758821813937E-2"/>
          <c:w val="0.4866585855293315"/>
          <c:h val="0.89211011956838726"/>
        </c:manualLayout>
      </c:layout>
      <c:barChart>
        <c:barDir val="bar"/>
        <c:grouping val="clustered"/>
        <c:varyColors val="0"/>
        <c:ser>
          <c:idx val="0"/>
          <c:order val="0"/>
          <c:tx>
            <c:v>平成３０年度</c:v>
          </c:tx>
          <c:spPr>
            <a:pattFill prst="pct50">
              <a:fgClr>
                <a:srgbClr val="FF0000"/>
              </a:fgClr>
              <a:bgClr>
                <a:schemeClr val="bg1"/>
              </a:bgClr>
            </a:pattFill>
          </c:spPr>
          <c:invertIfNegative val="0"/>
          <c:dLbls>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Sheet1!$B$4:$B$22</c:f>
              <c:strCache>
                <c:ptCount val="19"/>
                <c:pt idx="0">
                  <c:v>水害やがけ崩れの危険があり、安全な暮らしが出来ない</c:v>
                </c:pt>
                <c:pt idx="1">
                  <c:v>職場が遠く、通勤に不便である</c:v>
                </c:pt>
                <c:pt idx="2">
                  <c:v>商店街やショッピングセンターなどの商業施設が少なく、買い物に不便である</c:v>
                </c:pt>
                <c:pt idx="3">
                  <c:v>病院、保育所、役所などの公共公益施設が近くになくて、不便である</c:v>
                </c:pt>
                <c:pt idx="4">
                  <c:v>スポーツ・レクリエーション施設が整っていない</c:v>
                </c:pt>
                <c:pt idx="5">
                  <c:v>道路や鉄道などの交通機関が整っていない</c:v>
                </c:pt>
                <c:pt idx="6">
                  <c:v>打ち解けて話し合ったり、気軽に付き合える人がいない</c:v>
                </c:pt>
                <c:pt idx="7">
                  <c:v>学校などの教育施設や教育環境が悪く、子どもの教育によくない</c:v>
                </c:pt>
                <c:pt idx="8">
                  <c:v>文化・レジャー施設が近くに無く、余暇生活に不便である</c:v>
                </c:pt>
                <c:pt idx="9">
                  <c:v>ゴミが多く、不衛生である</c:v>
                </c:pt>
                <c:pt idx="10">
                  <c:v>家屋が密集していて、快適な生活ができない</c:v>
                </c:pt>
                <c:pt idx="11">
                  <c:v>犯罪が多く、安心して暮らせない</c:v>
                </c:pt>
                <c:pt idx="12">
                  <c:v>下水道が整っていない</c:v>
                </c:pt>
                <c:pt idx="13">
                  <c:v>今の住宅が古くなったり、狭くなったりして、暮らしにくい</c:v>
                </c:pt>
                <c:pt idx="14">
                  <c:v>物価が高く、暮らしにくい</c:v>
                </c:pt>
                <c:pt idx="15">
                  <c:v>工場など騒音、悪臭などの公害がある</c:v>
                </c:pt>
                <c:pt idx="16">
                  <c:v>自然がとぼしく、静かで落ち着いた暮らしができない</c:v>
                </c:pt>
                <c:pt idx="17">
                  <c:v>地価高騰により、適正な価格による住宅取得が困難になった</c:v>
                </c:pt>
                <c:pt idx="18">
                  <c:v>めいわく駐車や道路渋滞が多い</c:v>
                </c:pt>
              </c:strCache>
            </c:strRef>
          </c:cat>
          <c:val>
            <c:numRef>
              <c:f>Sheet1!$C$4:$C$22</c:f>
              <c:numCache>
                <c:formatCode>0.0\ </c:formatCode>
                <c:ptCount val="19"/>
                <c:pt idx="0">
                  <c:v>3.2</c:v>
                </c:pt>
                <c:pt idx="1">
                  <c:v>6.2</c:v>
                </c:pt>
                <c:pt idx="2">
                  <c:v>11.4</c:v>
                </c:pt>
                <c:pt idx="3">
                  <c:v>6.2</c:v>
                </c:pt>
                <c:pt idx="4">
                  <c:v>9.9</c:v>
                </c:pt>
                <c:pt idx="5">
                  <c:v>3.2</c:v>
                </c:pt>
                <c:pt idx="6">
                  <c:v>10.9</c:v>
                </c:pt>
                <c:pt idx="7">
                  <c:v>4.8</c:v>
                </c:pt>
                <c:pt idx="8">
                  <c:v>11.8</c:v>
                </c:pt>
                <c:pt idx="9">
                  <c:v>5.5</c:v>
                </c:pt>
                <c:pt idx="10">
                  <c:v>7.4</c:v>
                </c:pt>
                <c:pt idx="11">
                  <c:v>10</c:v>
                </c:pt>
                <c:pt idx="12">
                  <c:v>2</c:v>
                </c:pt>
                <c:pt idx="13">
                  <c:v>9.9</c:v>
                </c:pt>
                <c:pt idx="14">
                  <c:v>7.3</c:v>
                </c:pt>
                <c:pt idx="15">
                  <c:v>5.6</c:v>
                </c:pt>
                <c:pt idx="16">
                  <c:v>17.399999999999999</c:v>
                </c:pt>
                <c:pt idx="17">
                  <c:v>6.2</c:v>
                </c:pt>
                <c:pt idx="18">
                  <c:v>34.200000000000003</c:v>
                </c:pt>
              </c:numCache>
            </c:numRef>
          </c:val>
          <c:extLst>
            <c:ext xmlns:c16="http://schemas.microsoft.com/office/drawing/2014/chart" uri="{C3380CC4-5D6E-409C-BE32-E72D297353CC}">
              <c16:uniqueId val="{00000000-43B8-4585-9118-D6FD208980AF}"/>
            </c:ext>
          </c:extLst>
        </c:ser>
        <c:ser>
          <c:idx val="1"/>
          <c:order val="1"/>
          <c:tx>
            <c:v>平成２年度</c:v>
          </c:tx>
          <c:spPr>
            <a:solidFill>
              <a:schemeClr val="accent1"/>
            </a:solidFill>
          </c:spPr>
          <c:invertIfNegative val="0"/>
          <c:dLbls>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Sheet1!$B$4:$B$22</c:f>
              <c:strCache>
                <c:ptCount val="19"/>
                <c:pt idx="0">
                  <c:v>水害やがけ崩れの危険があり、安全な暮らしが出来ない</c:v>
                </c:pt>
                <c:pt idx="1">
                  <c:v>職場が遠く、通勤に不便である</c:v>
                </c:pt>
                <c:pt idx="2">
                  <c:v>商店街やショッピングセンターなどの商業施設が少なく、買い物に不便である</c:v>
                </c:pt>
                <c:pt idx="3">
                  <c:v>病院、保育所、役所などの公共公益施設が近くになくて、不便である</c:v>
                </c:pt>
                <c:pt idx="4">
                  <c:v>スポーツ・レクリエーション施設が整っていない</c:v>
                </c:pt>
                <c:pt idx="5">
                  <c:v>道路や鉄道などの交通機関が整っていない</c:v>
                </c:pt>
                <c:pt idx="6">
                  <c:v>打ち解けて話し合ったり、気軽に付き合える人がいない</c:v>
                </c:pt>
                <c:pt idx="7">
                  <c:v>学校などの教育施設や教育環境が悪く、子どもの教育によくない</c:v>
                </c:pt>
                <c:pt idx="8">
                  <c:v>文化・レジャー施設が近くに無く、余暇生活に不便である</c:v>
                </c:pt>
                <c:pt idx="9">
                  <c:v>ゴミが多く、不衛生である</c:v>
                </c:pt>
                <c:pt idx="10">
                  <c:v>家屋が密集していて、快適な生活ができない</c:v>
                </c:pt>
                <c:pt idx="11">
                  <c:v>犯罪が多く、安心して暮らせない</c:v>
                </c:pt>
                <c:pt idx="12">
                  <c:v>下水道が整っていない</c:v>
                </c:pt>
                <c:pt idx="13">
                  <c:v>今の住宅が古くなったり、狭くなったりして、暮らしにくい</c:v>
                </c:pt>
                <c:pt idx="14">
                  <c:v>物価が高く、暮らしにくい</c:v>
                </c:pt>
                <c:pt idx="15">
                  <c:v>工場など騒音、悪臭などの公害がある</c:v>
                </c:pt>
                <c:pt idx="16">
                  <c:v>自然がとぼしく、静かで落ち着いた暮らしができない</c:v>
                </c:pt>
                <c:pt idx="17">
                  <c:v>地価高騰により、適正な価格による住宅取得が困難になった</c:v>
                </c:pt>
                <c:pt idx="18">
                  <c:v>めいわく駐車や道路渋滞が多い</c:v>
                </c:pt>
              </c:strCache>
            </c:strRef>
          </c:cat>
          <c:val>
            <c:numRef>
              <c:f>Sheet1!$D$4:$D$22</c:f>
              <c:numCache>
                <c:formatCode>General</c:formatCode>
                <c:ptCount val="19"/>
                <c:pt idx="0">
                  <c:v>0.5</c:v>
                </c:pt>
                <c:pt idx="1">
                  <c:v>4.5</c:v>
                </c:pt>
                <c:pt idx="2">
                  <c:v>4.9000000000000004</c:v>
                </c:pt>
                <c:pt idx="3">
                  <c:v>5.0999999999999996</c:v>
                </c:pt>
                <c:pt idx="4">
                  <c:v>5.0999999999999996</c:v>
                </c:pt>
                <c:pt idx="5">
                  <c:v>5.6</c:v>
                </c:pt>
                <c:pt idx="6">
                  <c:v>6.5</c:v>
                </c:pt>
                <c:pt idx="7">
                  <c:v>7.3</c:v>
                </c:pt>
                <c:pt idx="8">
                  <c:v>7.3</c:v>
                </c:pt>
                <c:pt idx="9">
                  <c:v>8.6999999999999993</c:v>
                </c:pt>
                <c:pt idx="10">
                  <c:v>9.6</c:v>
                </c:pt>
                <c:pt idx="11">
                  <c:v>9.6999999999999993</c:v>
                </c:pt>
                <c:pt idx="12">
                  <c:v>11.1</c:v>
                </c:pt>
                <c:pt idx="13">
                  <c:v>11.3</c:v>
                </c:pt>
                <c:pt idx="14">
                  <c:v>14.8</c:v>
                </c:pt>
                <c:pt idx="15">
                  <c:v>16</c:v>
                </c:pt>
                <c:pt idx="16">
                  <c:v>25.3</c:v>
                </c:pt>
                <c:pt idx="17">
                  <c:v>40.4</c:v>
                </c:pt>
                <c:pt idx="18">
                  <c:v>72.400000000000006</c:v>
                </c:pt>
              </c:numCache>
            </c:numRef>
          </c:val>
          <c:extLst>
            <c:ext xmlns:c16="http://schemas.microsoft.com/office/drawing/2014/chart" uri="{C3380CC4-5D6E-409C-BE32-E72D297353CC}">
              <c16:uniqueId val="{00000001-43B8-4585-9118-D6FD208980AF}"/>
            </c:ext>
          </c:extLst>
        </c:ser>
        <c:dLbls>
          <c:showLegendKey val="0"/>
          <c:showVal val="0"/>
          <c:showCatName val="0"/>
          <c:showSerName val="0"/>
          <c:showPercent val="0"/>
          <c:showBubbleSize val="0"/>
        </c:dLbls>
        <c:gapWidth val="150"/>
        <c:axId val="211499008"/>
        <c:axId val="147213696"/>
      </c:barChart>
      <c:catAx>
        <c:axId val="211499008"/>
        <c:scaling>
          <c:orientation val="minMax"/>
        </c:scaling>
        <c:delete val="0"/>
        <c:axPos val="l"/>
        <c:numFmt formatCode="General" sourceLinked="0"/>
        <c:majorTickMark val="out"/>
        <c:minorTickMark val="none"/>
        <c:tickLblPos val="nextTo"/>
        <c:txPr>
          <a:bodyPr anchor="ctr" anchorCtr="0"/>
          <a:lstStyle/>
          <a:p>
            <a:pPr>
              <a:defRPr sz="800" b="0"/>
            </a:pPr>
            <a:endParaRPr lang="ja-JP"/>
          </a:p>
        </c:txPr>
        <c:crossAx val="147213696"/>
        <c:crosses val="autoZero"/>
        <c:auto val="1"/>
        <c:lblAlgn val="ctr"/>
        <c:lblOffset val="100"/>
        <c:noMultiLvlLbl val="0"/>
      </c:catAx>
      <c:valAx>
        <c:axId val="147213696"/>
        <c:scaling>
          <c:orientation val="minMax"/>
        </c:scaling>
        <c:delete val="0"/>
        <c:axPos val="b"/>
        <c:majorGridlines/>
        <c:numFmt formatCode="0.0\ " sourceLinked="1"/>
        <c:majorTickMark val="out"/>
        <c:minorTickMark val="none"/>
        <c:tickLblPos val="nextTo"/>
        <c:crossAx val="211499008"/>
        <c:crosses val="autoZero"/>
        <c:crossBetween val="between"/>
      </c:valAx>
    </c:plotArea>
    <c:legend>
      <c:legendPos val="r"/>
      <c:layout>
        <c:manualLayout>
          <c:xMode val="edge"/>
          <c:yMode val="edge"/>
          <c:x val="0.5608235969210188"/>
          <c:y val="0.48510760177324203"/>
          <c:w val="0.20816806143845518"/>
          <c:h val="0.33888531419575074"/>
        </c:manualLayout>
      </c:layout>
      <c:overlay val="0"/>
      <c:spPr>
        <a:solidFill>
          <a:schemeClr val="bg1"/>
        </a:solidFill>
        <a:ln>
          <a:solidFill>
            <a:schemeClr val="accent1"/>
          </a:solidFill>
        </a:ln>
      </c:sp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0.81772</cdr:x>
      <cdr:y>0.93144</cdr:y>
    </cdr:from>
    <cdr:to>
      <cdr:x>0.87464</cdr:x>
      <cdr:y>0.97985</cdr:y>
    </cdr:to>
    <cdr:sp macro="" textlink="">
      <cdr:nvSpPr>
        <cdr:cNvPr id="2" name="テキスト ボックス 1"/>
        <cdr:cNvSpPr txBox="1"/>
      </cdr:nvSpPr>
      <cdr:spPr>
        <a:xfrm xmlns:a="http://schemas.openxmlformats.org/drawingml/2006/main">
          <a:off x="5093854" y="4693253"/>
          <a:ext cx="354582" cy="2439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80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D5651A44-C705-4079-AC4A-F19764110061}" type="datetimeFigureOut">
              <a:rPr kumimoji="1" lang="ja-JP" altLang="en-US" smtClean="0"/>
              <a:t>2018/12/21</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58733227-03CB-41B5-A53F-0FE868336350}" type="slidenum">
              <a:rPr kumimoji="1" lang="ja-JP" altLang="en-US" smtClean="0"/>
              <a:t>‹#›</a:t>
            </a:fld>
            <a:endParaRPr kumimoji="1" lang="ja-JP" altLang="en-US"/>
          </a:p>
        </p:txBody>
      </p:sp>
    </p:spTree>
    <p:extLst>
      <p:ext uri="{BB962C8B-B14F-4D97-AF65-F5344CB8AC3E}">
        <p14:creationId xmlns:p14="http://schemas.microsoft.com/office/powerpoint/2010/main" val="30950750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4" tIns="45717" rIns="91434" bIns="45717" rtlCol="0"/>
          <a:lstStyle>
            <a:lvl1pPr algn="r">
              <a:defRPr sz="1200"/>
            </a:lvl1pPr>
          </a:lstStyle>
          <a:p>
            <a:fld id="{EF4E877F-D947-4FB3-8597-BA1A589BE9D8}" type="datetimeFigureOut">
              <a:rPr kumimoji="1" lang="ja-JP" altLang="en-US" smtClean="0"/>
              <a:t>2018/12/21</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4" tIns="45717" rIns="91434" bIns="45717" rtlCol="0" anchor="b"/>
          <a:lstStyle>
            <a:lvl1pPr algn="r">
              <a:defRPr sz="1200"/>
            </a:lvl1pPr>
          </a:lstStyle>
          <a:p>
            <a:fld id="{61CA7FBD-3553-4A45-8B2F-1965179536EA}" type="slidenum">
              <a:rPr kumimoji="1" lang="ja-JP" altLang="en-US" smtClean="0"/>
              <a:t>‹#›</a:t>
            </a:fld>
            <a:endParaRPr kumimoji="1" lang="ja-JP" altLang="en-US"/>
          </a:p>
        </p:txBody>
      </p:sp>
    </p:spTree>
    <p:extLst>
      <p:ext uri="{BB962C8B-B14F-4D97-AF65-F5344CB8AC3E}">
        <p14:creationId xmlns:p14="http://schemas.microsoft.com/office/powerpoint/2010/main" val="27077010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7533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5076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716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5"/>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B664CEB-BF96-46B1-9A7D-59E286029F5E}" type="datetime1">
              <a:rPr kumimoji="1" lang="ja-JP" altLang="en-US" smtClean="0"/>
              <a:t>2018/12/21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316546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5DA11A-7B79-4308-9CAD-BCD0527654BE}" type="datetime1">
              <a:rPr kumimoji="1" lang="ja-JP" altLang="en-US" smtClean="0"/>
              <a:t>2018/12/21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296083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E817B2-185F-49F2-828D-B74F585B8950}" type="datetime1">
              <a:rPr kumimoji="1" lang="ja-JP" altLang="en-US" smtClean="0"/>
              <a:t>2018/12/21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123557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6B5B0C-6C97-4027-AB52-40C5B72525A7}" type="datetime1">
              <a:rPr kumimoji="1" lang="ja-JP" altLang="en-US" smtClean="0"/>
              <a:t>2018/12/21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238258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3D9DDB6-7923-43CC-A992-54B3F56A90DC}" type="datetime1">
              <a:rPr kumimoji="1" lang="ja-JP" altLang="en-US" smtClean="0"/>
              <a:t>2018/12/21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188185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80" y="3081870"/>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5" y="3081870"/>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7E349C3-83AD-4121-8EBC-FE80A8A26C26}" type="datetime1">
              <a:rPr kumimoji="1" lang="ja-JP" altLang="en-US" smtClean="0"/>
              <a:t>2018/12/21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108505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4"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4"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7A91E63-88CE-4DE3-9DEC-CE6451FD3BE2}" type="datetime1">
              <a:rPr kumimoji="1" lang="ja-JP" altLang="en-US" smtClean="0"/>
              <a:t>2018/12/21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51944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606A0B0-22DE-4FC9-A1BC-0E57A23DBF3B}" type="datetime1">
              <a:rPr kumimoji="1" lang="ja-JP" altLang="en-US" smtClean="0"/>
              <a:t>2018/12/21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384364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26238F2-653F-4DBB-8806-7BA50464EE9C}" type="datetime1">
              <a:rPr kumimoji="1" lang="ja-JP" altLang="en-US" smtClean="0"/>
              <a:t>2018/12/21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204506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5" y="394408"/>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2" y="394409"/>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5"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6380DB-563C-4689-8CE7-755F5118165A}" type="datetime1">
              <a:rPr kumimoji="1" lang="ja-JP" altLang="en-US" smtClean="0"/>
              <a:t>2018/12/21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4246392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3"/>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5"/>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ED7734-2768-4837-A4CE-570F972D7B67}" type="datetime1">
              <a:rPr kumimoji="1" lang="ja-JP" altLang="en-US" smtClean="0"/>
              <a:t>2018/12/21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212525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4"/>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8"/>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237FF45D-6CD9-4A7B-A0A9-DA45130838FD}" type="datetime1">
              <a:rPr kumimoji="1" lang="ja-JP" altLang="en-US" smtClean="0"/>
              <a:t>2018/12/21</a:t>
            </a:fld>
            <a:endParaRPr kumimoji="1" lang="ja-JP" altLang="en-US"/>
          </a:p>
        </p:txBody>
      </p:sp>
      <p:sp>
        <p:nvSpPr>
          <p:cNvPr id="5" name="フッター プレースホルダー 4"/>
          <p:cNvSpPr>
            <a:spLocks noGrp="1"/>
          </p:cNvSpPr>
          <p:nvPr>
            <p:ph type="ftr" sz="quarter" idx="3"/>
          </p:nvPr>
        </p:nvSpPr>
        <p:spPr>
          <a:xfrm>
            <a:off x="2343150" y="9181398"/>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8"/>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2514320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6001" y="3979004"/>
            <a:ext cx="6496533" cy="253916"/>
          </a:xfrm>
          <a:prstGeom prst="rect">
            <a:avLst/>
          </a:prstGeom>
        </p:spPr>
        <p:txBody>
          <a:bodyPr wrap="square">
            <a:spAutoFit/>
          </a:bodyPr>
          <a:lstStyle/>
          <a:p>
            <a:r>
              <a:rPr lang="ja-JP" altLang="en-US" sz="1050" dirty="0">
                <a:latin typeface="HG丸ｺﾞｼｯｸM-PRO" panose="020F0600000000000000" pitchFamily="50" charset="-128"/>
                <a:ea typeface="HG丸ｺﾞｼｯｸM-PRO" panose="020F0600000000000000" pitchFamily="50" charset="-128"/>
              </a:rPr>
              <a:t>３</a:t>
            </a:r>
            <a:r>
              <a:rPr lang="ja-JP" altLang="en-US" sz="1050" dirty="0" smtClean="0">
                <a:latin typeface="HG丸ｺﾞｼｯｸM-PRO" panose="020F0600000000000000" pitchFamily="50" charset="-128"/>
                <a:ea typeface="HG丸ｺﾞｼｯｸM-PRO" panose="020F0600000000000000" pitchFamily="50" charset="-128"/>
              </a:rPr>
              <a:t>つのテーマについて平成の</a:t>
            </a:r>
            <a:r>
              <a:rPr lang="en-US" altLang="ja-JP" sz="1050" dirty="0" smtClean="0">
                <a:latin typeface="HG丸ｺﾞｼｯｸM-PRO" panose="020F0600000000000000" pitchFamily="50" charset="-128"/>
                <a:ea typeface="HG丸ｺﾞｼｯｸM-PRO" panose="020F0600000000000000" pitchFamily="50" charset="-128"/>
              </a:rPr>
              <a:t>30</a:t>
            </a:r>
            <a:r>
              <a:rPr lang="ja-JP" altLang="en-US" sz="1050" dirty="0" smtClean="0">
                <a:latin typeface="HG丸ｺﾞｼｯｸM-PRO" panose="020F0600000000000000" pitchFamily="50" charset="-128"/>
                <a:ea typeface="HG丸ｺﾞｼｯｸM-PRO" panose="020F0600000000000000" pitchFamily="50" charset="-128"/>
              </a:rPr>
              <a:t>年間</a:t>
            </a:r>
            <a:r>
              <a:rPr lang="ja-JP" altLang="en-US" sz="1050" dirty="0">
                <a:latin typeface="HG丸ｺﾞｼｯｸM-PRO" panose="020F0600000000000000" pitchFamily="50" charset="-128"/>
                <a:ea typeface="HG丸ｺﾞｼｯｸM-PRO" panose="020F0600000000000000" pitchFamily="50" charset="-128"/>
              </a:rPr>
              <a:t>を振り返ってみましょう</a:t>
            </a:r>
            <a:r>
              <a:rPr lang="ja-JP" altLang="en-US" sz="1050" dirty="0" smtClean="0">
                <a:latin typeface="HG丸ｺﾞｼｯｸM-PRO" panose="020F0600000000000000" pitchFamily="50" charset="-128"/>
                <a:ea typeface="HG丸ｺﾞｼｯｸM-PRO" panose="020F0600000000000000" pitchFamily="50" charset="-128"/>
              </a:rPr>
              <a:t>。</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8" name="サブタイトル 2"/>
          <p:cNvSpPr txBox="1">
            <a:spLocks/>
          </p:cNvSpPr>
          <p:nvPr/>
        </p:nvSpPr>
        <p:spPr>
          <a:xfrm>
            <a:off x="216138" y="4332322"/>
            <a:ext cx="6408000" cy="378027"/>
          </a:xfrm>
          <a:prstGeom prst="rect">
            <a:avLst/>
          </a:prstGeom>
          <a:solidFill>
            <a:schemeClr val="accent5"/>
          </a:solidFill>
          <a:ln>
            <a:solidFill>
              <a:schemeClr val="accent5"/>
            </a:solidFill>
          </a:ln>
        </p:spPr>
        <p:txBody>
          <a:bodyPr vert="horz" lIns="91440" tIns="45720" rIns="91440" bIns="45720" rtlCol="0">
            <a:normAutofit/>
          </a:bodyPr>
          <a:lstStyle>
            <a:lvl1pPr marL="0" indent="0" algn="ctr" defTabSz="755934" rtl="0" eaLnBrk="1" latinLnBrk="0" hangingPunct="1">
              <a:lnSpc>
                <a:spcPct val="90000"/>
              </a:lnSpc>
              <a:spcBef>
                <a:spcPts val="827"/>
              </a:spcBef>
              <a:buFont typeface="Arial" panose="020B0604020202020204" pitchFamily="34" charset="0"/>
              <a:buNone/>
              <a:defRPr kumimoji="1"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kumimoji="1"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kumimoji="1"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9pPr>
          </a:lstStyle>
          <a:p>
            <a:pPr algn="l"/>
            <a:endParaRPr lang="ja-JP" altLang="en-US" dirty="0"/>
          </a:p>
        </p:txBody>
      </p:sp>
      <p:sp>
        <p:nvSpPr>
          <p:cNvPr id="9" name="サブタイトル 2"/>
          <p:cNvSpPr txBox="1">
            <a:spLocks/>
          </p:cNvSpPr>
          <p:nvPr/>
        </p:nvSpPr>
        <p:spPr>
          <a:xfrm>
            <a:off x="217255" y="6413457"/>
            <a:ext cx="6407863" cy="375132"/>
          </a:xfrm>
          <a:prstGeom prst="rect">
            <a:avLst/>
          </a:prstGeom>
          <a:solidFill>
            <a:schemeClr val="accent6"/>
          </a:solidFill>
          <a:ln>
            <a:solidFill>
              <a:schemeClr val="accent6"/>
            </a:solidFill>
          </a:ln>
        </p:spPr>
        <p:txBody>
          <a:bodyPr vert="horz" lIns="91440" tIns="45720" rIns="91440" bIns="45720" rtlCol="0">
            <a:normAutofit/>
          </a:bodyPr>
          <a:lstStyle>
            <a:lvl1pPr marL="0" indent="0" algn="ctr" defTabSz="755934" rtl="0" eaLnBrk="1" latinLnBrk="0" hangingPunct="1">
              <a:lnSpc>
                <a:spcPct val="90000"/>
              </a:lnSpc>
              <a:spcBef>
                <a:spcPts val="827"/>
              </a:spcBef>
              <a:buFont typeface="Arial" panose="020B0604020202020204" pitchFamily="34" charset="0"/>
              <a:buNone/>
              <a:defRPr kumimoji="1"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kumimoji="1"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kumimoji="1"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9pPr>
          </a:lstStyle>
          <a:p>
            <a:pPr algn="l"/>
            <a:endParaRPr lang="ja-JP" altLang="en-US" dirty="0"/>
          </a:p>
        </p:txBody>
      </p:sp>
      <p:sp>
        <p:nvSpPr>
          <p:cNvPr id="10" name="サブタイトル 2"/>
          <p:cNvSpPr txBox="1">
            <a:spLocks/>
          </p:cNvSpPr>
          <p:nvPr/>
        </p:nvSpPr>
        <p:spPr>
          <a:xfrm>
            <a:off x="217255" y="8097049"/>
            <a:ext cx="6407863" cy="368822"/>
          </a:xfrm>
          <a:prstGeom prst="rect">
            <a:avLst/>
          </a:prstGeom>
          <a:solidFill>
            <a:schemeClr val="accent3"/>
          </a:solidFill>
          <a:ln>
            <a:solidFill>
              <a:schemeClr val="accent3"/>
            </a:solidFill>
          </a:ln>
        </p:spPr>
        <p:txBody>
          <a:bodyPr vert="horz" lIns="91440" tIns="45720" rIns="91440" bIns="45720" rtlCol="0">
            <a:normAutofit/>
          </a:bodyPr>
          <a:lstStyle>
            <a:lvl1pPr marL="0" indent="0" algn="ctr" defTabSz="755934" rtl="0" eaLnBrk="1" latinLnBrk="0" hangingPunct="1">
              <a:lnSpc>
                <a:spcPct val="90000"/>
              </a:lnSpc>
              <a:spcBef>
                <a:spcPts val="827"/>
              </a:spcBef>
              <a:buFont typeface="Arial" panose="020B0604020202020204" pitchFamily="34" charset="0"/>
              <a:buNone/>
              <a:defRPr kumimoji="1"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kumimoji="1"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kumimoji="1"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kumimoji="1" sz="1323" kern="1200">
                <a:solidFill>
                  <a:schemeClr val="tx1"/>
                </a:solidFill>
                <a:latin typeface="+mn-lt"/>
                <a:ea typeface="+mn-ea"/>
                <a:cs typeface="+mn-cs"/>
              </a:defRPr>
            </a:lvl9pPr>
          </a:lstStyle>
          <a:p>
            <a:pPr algn="l"/>
            <a:endParaRPr lang="ja-JP" altLang="en-US" dirty="0"/>
          </a:p>
        </p:txBody>
      </p:sp>
      <p:sp>
        <p:nvSpPr>
          <p:cNvPr id="12" name="テキスト ボックス 11"/>
          <p:cNvSpPr txBox="1"/>
          <p:nvPr/>
        </p:nvSpPr>
        <p:spPr>
          <a:xfrm>
            <a:off x="2214259" y="4393912"/>
            <a:ext cx="2564849" cy="261610"/>
          </a:xfrm>
          <a:prstGeom prst="rect">
            <a:avLst/>
          </a:prstGeom>
          <a:noFill/>
        </p:spPr>
        <p:txBody>
          <a:bodyPr wrap="square" rtlCol="0">
            <a:spAutoFit/>
          </a:bodyPr>
          <a:lstStyle/>
          <a:p>
            <a:pPr algn="ctr"/>
            <a:r>
              <a:rPr kumimoji="1" lang="ja-JP" altLang="en-US" sz="1100" b="1" dirty="0" smtClean="0">
                <a:solidFill>
                  <a:schemeClr val="bg1"/>
                </a:solidFill>
                <a:latin typeface="HG丸ｺﾞｼｯｸM-PRO" panose="020F0600000000000000" pitchFamily="50" charset="-128"/>
                <a:ea typeface="HG丸ｺﾞｼｯｸM-PRO" panose="020F0600000000000000" pitchFamily="50" charset="-128"/>
              </a:rPr>
              <a:t>低炭素・エネルギー</a:t>
            </a:r>
            <a:endParaRPr kumimoji="1" lang="ja-JP" altLang="en-US" sz="11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2802749" y="6469787"/>
            <a:ext cx="1238838" cy="261610"/>
          </a:xfrm>
          <a:prstGeom prst="rect">
            <a:avLst/>
          </a:prstGeom>
          <a:noFill/>
        </p:spPr>
        <p:txBody>
          <a:bodyPr wrap="square" rtlCol="0">
            <a:spAutoFit/>
          </a:bodyPr>
          <a:lstStyle/>
          <a:p>
            <a:pPr algn="ctr"/>
            <a:r>
              <a:rPr kumimoji="1" lang="ja-JP" altLang="en-US" sz="1100" b="1" dirty="0" smtClean="0">
                <a:solidFill>
                  <a:schemeClr val="bg1"/>
                </a:solidFill>
                <a:latin typeface="HG丸ｺﾞｼｯｸM-PRO" panose="020F0600000000000000" pitchFamily="50" charset="-128"/>
                <a:ea typeface="HG丸ｺﾞｼｯｸM-PRO" panose="020F0600000000000000" pitchFamily="50" charset="-128"/>
              </a:rPr>
              <a:t>生活環境</a:t>
            </a:r>
            <a:endParaRPr kumimoji="1" lang="ja-JP" altLang="en-US" sz="11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2874303" y="8143016"/>
            <a:ext cx="1238838" cy="261610"/>
          </a:xfrm>
          <a:prstGeom prst="rect">
            <a:avLst/>
          </a:prstGeom>
          <a:noFill/>
        </p:spPr>
        <p:txBody>
          <a:bodyPr wrap="square" rtlCol="0">
            <a:spAutoFit/>
          </a:bodyPr>
          <a:lstStyle/>
          <a:p>
            <a:pPr algn="ctr"/>
            <a:r>
              <a:rPr kumimoji="1" lang="ja-JP" altLang="en-US" sz="1100" b="1" dirty="0" smtClean="0">
                <a:solidFill>
                  <a:schemeClr val="bg1"/>
                </a:solidFill>
                <a:latin typeface="HG丸ｺﾞｼｯｸM-PRO" panose="020F0600000000000000" pitchFamily="50" charset="-128"/>
                <a:ea typeface="HG丸ｺﾞｼｯｸM-PRO" panose="020F0600000000000000" pitchFamily="50" charset="-128"/>
              </a:rPr>
              <a:t>廃棄物</a:t>
            </a:r>
            <a:endParaRPr kumimoji="1" lang="ja-JP" altLang="en-US" sz="11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188640" y="4789094"/>
            <a:ext cx="5826277" cy="253916"/>
          </a:xfrm>
          <a:prstGeom prst="rect">
            <a:avLst/>
          </a:prstGeom>
          <a:noFill/>
        </p:spPr>
        <p:txBody>
          <a:bodyPr wrap="square"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低炭素社会を目指す動き</a:t>
            </a:r>
            <a:r>
              <a:rPr lang="ja-JP" altLang="en-US" sz="1050" dirty="0">
                <a:latin typeface="HG丸ｺﾞｼｯｸM-PRO" panose="020F0600000000000000" pitchFamily="50" charset="-128"/>
                <a:ea typeface="HG丸ｺﾞｼｯｸM-PRO" panose="020F0600000000000000" pitchFamily="50" charset="-128"/>
              </a:rPr>
              <a:t>、地球</a:t>
            </a:r>
            <a:r>
              <a:rPr lang="ja-JP" altLang="en-US" sz="1050" dirty="0" smtClean="0">
                <a:latin typeface="HG丸ｺﾞｼｯｸM-PRO" panose="020F0600000000000000" pitchFamily="50" charset="-128"/>
                <a:ea typeface="HG丸ｺﾞｼｯｸM-PRO" panose="020F0600000000000000" pitchFamily="50" charset="-128"/>
              </a:rPr>
              <a:t>温暖化・エネルギー</a:t>
            </a:r>
            <a:r>
              <a:rPr kumimoji="1" lang="ja-JP" altLang="en-US" sz="1050" dirty="0" smtClean="0">
                <a:latin typeface="HG丸ｺﾞｼｯｸM-PRO" panose="020F0600000000000000" pitchFamily="50" charset="-128"/>
                <a:ea typeface="HG丸ｺﾞｼｯｸM-PRO" panose="020F0600000000000000" pitchFamily="50" charset="-128"/>
              </a:rPr>
              <a:t>問題などについて</a:t>
            </a: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216138" y="6859324"/>
            <a:ext cx="6048177" cy="253916"/>
          </a:xfrm>
          <a:prstGeom prst="rect">
            <a:avLst/>
          </a:prstGeom>
          <a:noFill/>
        </p:spPr>
        <p:txBody>
          <a:bodyPr wrap="square"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公害問題、身近な生活環境、多様な生物との共存について</a:t>
            </a: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07920" y="8516815"/>
            <a:ext cx="2820520" cy="261610"/>
          </a:xfrm>
          <a:prstGeom prst="rect">
            <a:avLst/>
          </a:prstGeom>
          <a:noFill/>
        </p:spPr>
        <p:txBody>
          <a:bodyPr wrap="square" rtlCol="0">
            <a:spAutoFit/>
          </a:bodyPr>
          <a:lstStyle/>
          <a:p>
            <a:r>
              <a:rPr lang="ja-JP" altLang="en-US" sz="1050" dirty="0" smtClean="0">
                <a:latin typeface="HG丸ｺﾞｼｯｸM-PRO" panose="020F0600000000000000" pitchFamily="50" charset="-128"/>
                <a:ea typeface="HG丸ｺﾞｼｯｸM-PRO" panose="020F0600000000000000" pitchFamily="50" charset="-128"/>
              </a:rPr>
              <a:t>廃棄物の処理</a:t>
            </a:r>
            <a:r>
              <a:rPr lang="ja-JP" altLang="en-US" sz="1050" dirty="0">
                <a:latin typeface="HG丸ｺﾞｼｯｸM-PRO" panose="020F0600000000000000" pitchFamily="50" charset="-128"/>
                <a:ea typeface="HG丸ｺﾞｼｯｸM-PRO" panose="020F0600000000000000" pitchFamily="50" charset="-128"/>
              </a:rPr>
              <a:t>・</a:t>
            </a:r>
            <a:r>
              <a:rPr lang="ja-JP" altLang="en-US" sz="1050" dirty="0" smtClean="0">
                <a:latin typeface="HG丸ｺﾞｼｯｸM-PRO" panose="020F0600000000000000" pitchFamily="50" charset="-128"/>
                <a:ea typeface="HG丸ｺﾞｼｯｸM-PRO" panose="020F0600000000000000" pitchFamily="50" charset="-128"/>
              </a:rPr>
              <a:t>リサイクルなどについて</a:t>
            </a:r>
            <a:endParaRPr kumimoji="1" lang="ja-JP" altLang="en-US" sz="1050" dirty="0">
              <a:latin typeface="HG丸ｺﾞｼｯｸM-PRO" panose="020F0600000000000000" pitchFamily="50" charset="-128"/>
              <a:ea typeface="HG丸ｺﾞｼｯｸM-PRO" panose="020F0600000000000000" pitchFamily="50" charset="-128"/>
            </a:endParaRPr>
          </a:p>
        </p:txBody>
      </p:sp>
      <p:pic>
        <p:nvPicPr>
          <p:cNvPr id="24" name="図 2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31697" y="4236528"/>
            <a:ext cx="668130" cy="491447"/>
          </a:xfrm>
          <a:prstGeom prst="rect">
            <a:avLst/>
          </a:prstGeom>
        </p:spPr>
      </p:pic>
      <p:sp>
        <p:nvSpPr>
          <p:cNvPr id="26" name="Rectangle 180" descr="70%"/>
          <p:cNvSpPr>
            <a:spLocks noChangeArrowheads="1"/>
          </p:cNvSpPr>
          <p:nvPr/>
        </p:nvSpPr>
        <p:spPr bwMode="auto">
          <a:xfrm>
            <a:off x="270005" y="328118"/>
            <a:ext cx="6408000" cy="338554"/>
          </a:xfrm>
          <a:prstGeom prst="rect">
            <a:avLst/>
          </a:prstGeom>
          <a:pattFill prst="pct70">
            <a:fgClr>
              <a:schemeClr val="accent5">
                <a:lumMod val="20000"/>
                <a:lumOff val="80000"/>
              </a:schemeClr>
            </a:fgClr>
            <a:bgClr>
              <a:schemeClr val="accent5">
                <a:lumMod val="40000"/>
                <a:lumOff val="60000"/>
              </a:schemeClr>
            </a:bgClr>
          </a:pattFill>
          <a:ln>
            <a:noFill/>
          </a:ln>
          <a:effectLst/>
          <a:extLst>
            <a:ext uri="{91240B29-F687-4F45-9708-019B960494DF}">
              <a14:hiddenLine xmlns:a14="http://schemas.microsoft.com/office/drawing/2010/main" w="12700">
                <a:solidFill>
                  <a:schemeClr val="accent5">
                    <a:lumMod val="60000"/>
                    <a:lumOff val="40000"/>
                  </a:schemeClr>
                </a:solidFill>
                <a:miter lim="800000"/>
                <a:headEnd/>
                <a:tailEnd/>
              </a14:hiddenLine>
            </a:ext>
            <a:ext uri="{AF507438-7753-43E0-B8FC-AC1667EBCBE1}">
              <a14:hiddenEffects xmlns:a14="http://schemas.microsoft.com/office/drawing/2010/main">
                <a:effectLst>
                  <a:outerShdw dist="28398" dir="3806097" algn="ctr" rotWithShape="0">
                    <a:schemeClr val="accent5">
                      <a:lumMod val="50000"/>
                      <a:lumOff val="0"/>
                      <a:alpha val="50000"/>
                    </a:schemeClr>
                  </a:outerShdw>
                </a:effectLst>
              </a14:hiddenEffects>
            </a:ext>
          </a:extLst>
        </p:spPr>
        <p:txBody>
          <a:bodyPr rot="0" vert="horz" wrap="square" lIns="91440" tIns="45720" rIns="91440" bIns="45720" anchor="ctr" anchorCtr="0" upright="1">
            <a:spAutoFit/>
          </a:bodyPr>
          <a:lstStyle/>
          <a:p>
            <a:pPr algn="just">
              <a:spcAft>
                <a:spcPts val="0"/>
              </a:spcAft>
            </a:pPr>
            <a:r>
              <a:rPr lang="ja-JP" altLang="en-US" sz="1600" b="1" kern="100" dirty="0" smtClean="0">
                <a:latin typeface="Century"/>
                <a:ea typeface="メイリオ"/>
                <a:cs typeface="Times New Roman"/>
              </a:rPr>
              <a:t>巻頭</a:t>
            </a:r>
            <a:r>
              <a:rPr lang="ja-JP" altLang="en-US" sz="1600" b="1" kern="100" dirty="0">
                <a:latin typeface="Century"/>
                <a:ea typeface="メイリオ"/>
                <a:cs typeface="Times New Roman"/>
              </a:rPr>
              <a:t>特集</a:t>
            </a:r>
            <a:r>
              <a:rPr lang="ja-JP" altLang="en-US" sz="1600" b="1" kern="100" dirty="0" smtClean="0">
                <a:latin typeface="Century"/>
                <a:ea typeface="メイリオ"/>
                <a:cs typeface="Times New Roman"/>
              </a:rPr>
              <a:t>：大阪版平成の環境年表　～平成の大阪、未来の大阪～</a:t>
            </a:r>
            <a:endParaRPr lang="en-US" altLang="ja-JP" b="1" kern="100" dirty="0" smtClean="0">
              <a:latin typeface="Century"/>
              <a:ea typeface="メイリオ"/>
              <a:cs typeface="Times New Roman"/>
            </a:endParaRPr>
          </a:p>
        </p:txBody>
      </p:sp>
      <p:sp>
        <p:nvSpPr>
          <p:cNvPr id="27" name="Rectangle 186" descr="70%"/>
          <p:cNvSpPr>
            <a:spLocks noChangeArrowheads="1"/>
          </p:cNvSpPr>
          <p:nvPr/>
        </p:nvSpPr>
        <p:spPr bwMode="auto">
          <a:xfrm>
            <a:off x="216138" y="825308"/>
            <a:ext cx="6408000" cy="369332"/>
          </a:xfrm>
          <a:prstGeom prst="rect">
            <a:avLst/>
          </a:prstGeom>
          <a:pattFill prst="pct70">
            <a:fgClr>
              <a:srgbClr val="FFFFFF"/>
            </a:fgClr>
            <a:bgClr>
              <a:schemeClr val="accent5">
                <a:lumMod val="40000"/>
                <a:lumOff val="60000"/>
              </a:schemeClr>
            </a:bgClr>
          </a:pattFill>
          <a:ln w="19050">
            <a:solidFill>
              <a:srgbClr val="7030A0"/>
            </a:solidFill>
            <a:miter lim="800000"/>
            <a:headEnd/>
            <a:tailEnd/>
          </a:ln>
          <a:effectLst>
            <a:outerShdw dist="35921" dir="2700000" algn="ctr" rotWithShape="0">
              <a:schemeClr val="accent5">
                <a:lumMod val="50000"/>
                <a:lumOff val="0"/>
                <a:alpha val="50000"/>
              </a:schemeClr>
            </a:outerShdw>
          </a:effectLst>
        </p:spPr>
        <p:txBody>
          <a:bodyPr rot="0" vert="horz" wrap="square" lIns="91440" tIns="45720" rIns="91440" bIns="45720" anchor="ctr" anchorCtr="0" upright="1">
            <a:spAutoFit/>
          </a:bodyPr>
          <a:lstStyle/>
          <a:p>
            <a:pPr algn="just">
              <a:lnSpc>
                <a:spcPct val="150000"/>
              </a:lnSpc>
              <a:spcAft>
                <a:spcPts val="0"/>
              </a:spcAft>
            </a:pPr>
            <a:r>
              <a:rPr lang="ja-JP" sz="1200" b="1" kern="100" dirty="0">
                <a:effectLst/>
                <a:latin typeface="Century"/>
                <a:ea typeface="HG丸ｺﾞｼｯｸM-PRO"/>
                <a:cs typeface="メイリオ"/>
              </a:rPr>
              <a:t>はじめに</a:t>
            </a:r>
            <a:endParaRPr lang="ja-JP" sz="1050" kern="100" dirty="0">
              <a:effectLst/>
              <a:latin typeface="Century"/>
              <a:ea typeface="ＭＳ 明朝"/>
              <a:cs typeface="Times New Roman"/>
            </a:endParaRPr>
          </a:p>
        </p:txBody>
      </p:sp>
      <p:sp>
        <p:nvSpPr>
          <p:cNvPr id="28" name="Rectangle 186" descr="70%"/>
          <p:cNvSpPr>
            <a:spLocks noChangeArrowheads="1"/>
          </p:cNvSpPr>
          <p:nvPr/>
        </p:nvSpPr>
        <p:spPr bwMode="auto">
          <a:xfrm>
            <a:off x="216001" y="3527612"/>
            <a:ext cx="6408000" cy="369332"/>
          </a:xfrm>
          <a:prstGeom prst="rect">
            <a:avLst/>
          </a:prstGeom>
          <a:pattFill prst="pct70">
            <a:fgClr>
              <a:srgbClr val="FFFFFF"/>
            </a:fgClr>
            <a:bgClr>
              <a:schemeClr val="accent5">
                <a:lumMod val="40000"/>
                <a:lumOff val="60000"/>
              </a:schemeClr>
            </a:bgClr>
          </a:pattFill>
          <a:ln w="19050">
            <a:solidFill>
              <a:srgbClr val="7030A0"/>
            </a:solidFill>
            <a:miter lim="800000"/>
            <a:headEnd/>
            <a:tailEnd/>
          </a:ln>
          <a:effectLst>
            <a:outerShdw dist="35921" dir="2700000" algn="ctr" rotWithShape="0">
              <a:schemeClr val="accent5">
                <a:lumMod val="50000"/>
                <a:lumOff val="0"/>
                <a:alpha val="50000"/>
              </a:schemeClr>
            </a:outerShdw>
          </a:effectLst>
        </p:spPr>
        <p:txBody>
          <a:bodyPr rot="0" vert="horz" wrap="square" lIns="91440" tIns="45720" rIns="91440" bIns="45720" anchor="ctr" anchorCtr="0" upright="1">
            <a:spAutoFit/>
          </a:bodyPr>
          <a:lstStyle/>
          <a:p>
            <a:pPr algn="just">
              <a:lnSpc>
                <a:spcPct val="150000"/>
              </a:lnSpc>
              <a:spcAft>
                <a:spcPts val="0"/>
              </a:spcAft>
            </a:pPr>
            <a:r>
              <a:rPr lang="ja-JP" sz="1200" b="1" kern="100" dirty="0" smtClean="0">
                <a:effectLst/>
                <a:latin typeface="Century"/>
                <a:ea typeface="HG丸ｺﾞｼｯｸM-PRO"/>
                <a:cs typeface="メイリオ"/>
              </a:rPr>
              <a:t>第</a:t>
            </a:r>
            <a:r>
              <a:rPr lang="ja-JP" altLang="en-US" sz="1200" b="1" kern="100" dirty="0">
                <a:latin typeface="Century"/>
                <a:ea typeface="HG丸ｺﾞｼｯｸM-PRO"/>
                <a:cs typeface="メイリオ"/>
              </a:rPr>
              <a:t>１</a:t>
            </a:r>
            <a:r>
              <a:rPr lang="ja-JP" sz="1200" b="1" kern="100" dirty="0" smtClean="0">
                <a:effectLst/>
                <a:latin typeface="Century"/>
                <a:ea typeface="HG丸ｺﾞｼｯｸM-PRO"/>
                <a:cs typeface="メイリオ"/>
              </a:rPr>
              <a:t>章</a:t>
            </a:r>
            <a:r>
              <a:rPr lang="ja-JP" sz="1200" b="1" kern="100" dirty="0">
                <a:effectLst/>
                <a:latin typeface="Century"/>
                <a:ea typeface="HG丸ｺﾞｼｯｸM-PRO"/>
                <a:cs typeface="メイリオ"/>
              </a:rPr>
              <a:t>　平成を振り返る</a:t>
            </a:r>
            <a:endParaRPr lang="ja-JP" sz="1050" kern="100" dirty="0">
              <a:effectLst/>
              <a:latin typeface="Century"/>
              <a:ea typeface="ＭＳ 明朝"/>
              <a:cs typeface="Times New Roman"/>
            </a:endParaRPr>
          </a:p>
        </p:txBody>
      </p:sp>
      <p:sp>
        <p:nvSpPr>
          <p:cNvPr id="29" name="サブタイトル 2"/>
          <p:cNvSpPr txBox="1">
            <a:spLocks/>
          </p:cNvSpPr>
          <p:nvPr/>
        </p:nvSpPr>
        <p:spPr>
          <a:xfrm>
            <a:off x="159806" y="1254103"/>
            <a:ext cx="6552728" cy="1898697"/>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20000"/>
              </a:lnSpc>
              <a:buNone/>
            </a:pP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　皆さんにとって平成はどんな時代でしたか？まもなく平成という</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元号が改められ、</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新たな時代を</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迎えます。大阪の環境の歴史を振り返ると、古くは明治時代から騒音</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・振動</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汚水</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ばい煙といった</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公害問題が発生しました。昭和</a:t>
            </a:r>
            <a:r>
              <a:rPr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rPr>
              <a:t>40</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年代には経済</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の発展に伴い</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公害問題</a:t>
            </a:r>
            <a:r>
              <a:rPr lang="ja-JP" altLang="en-US" sz="1050" dirty="0" smtClean="0">
                <a:latin typeface="HG丸ｺﾞｼｯｸM-PRO" panose="020F0600000000000000" pitchFamily="50" charset="-128"/>
                <a:ea typeface="HG丸ｺﾞｼｯｸM-PRO" panose="020F0600000000000000" pitchFamily="50" charset="-128"/>
              </a:rPr>
              <a:t>が深刻化し、生活</a:t>
            </a:r>
            <a:r>
              <a:rPr lang="ja-JP" altLang="en-US" sz="1050" dirty="0">
                <a:latin typeface="HG丸ｺﾞｼｯｸM-PRO" panose="020F0600000000000000" pitchFamily="50" charset="-128"/>
                <a:ea typeface="HG丸ｺﾞｼｯｸM-PRO" panose="020F0600000000000000" pitchFamily="50" charset="-128"/>
              </a:rPr>
              <a:t>環境・</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自然環境の</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重要性が</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府民</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に浸透</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してきました</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50" b="1" u="sng" dirty="0" smtClean="0">
                <a:solidFill>
                  <a:sysClr val="windowText" lastClr="000000"/>
                </a:solidFill>
                <a:latin typeface="HG丸ｺﾞｼｯｸM-PRO" panose="020F0600000000000000" pitchFamily="50" charset="-128"/>
                <a:ea typeface="HG丸ｺﾞｼｯｸM-PRO" panose="020F0600000000000000" pitchFamily="50" charset="-128"/>
              </a:rPr>
              <a:t>その後、地球</a:t>
            </a:r>
            <a:r>
              <a:rPr lang="ja-JP" altLang="en-US" sz="1050" b="1" u="sng" dirty="0">
                <a:solidFill>
                  <a:sysClr val="windowText" lastClr="000000"/>
                </a:solidFill>
                <a:latin typeface="HG丸ｺﾞｼｯｸM-PRO" panose="020F0600000000000000" pitchFamily="50" charset="-128"/>
                <a:ea typeface="HG丸ｺﾞｼｯｸM-PRO" panose="020F0600000000000000" pitchFamily="50" charset="-128"/>
              </a:rPr>
              <a:t>温暖化など</a:t>
            </a:r>
            <a:r>
              <a:rPr lang="ja-JP" altLang="en-US" sz="1050" b="1" u="sng" dirty="0" smtClean="0">
                <a:solidFill>
                  <a:sysClr val="windowText" lastClr="000000"/>
                </a:solidFill>
                <a:latin typeface="HG丸ｺﾞｼｯｸM-PRO" panose="020F0600000000000000" pitchFamily="50" charset="-128"/>
                <a:ea typeface="HG丸ｺﾞｼｯｸM-PRO" panose="020F0600000000000000" pitchFamily="50" charset="-128"/>
              </a:rPr>
              <a:t>、環境問題</a:t>
            </a:r>
            <a:r>
              <a:rPr lang="ja-JP" altLang="en-US" sz="1050" b="1" u="sng" dirty="0">
                <a:solidFill>
                  <a:sysClr val="windowText" lastClr="000000"/>
                </a:solidFill>
                <a:latin typeface="HG丸ｺﾞｼｯｸM-PRO" panose="020F0600000000000000" pitchFamily="50" charset="-128"/>
                <a:ea typeface="HG丸ｺﾞｼｯｸM-PRO" panose="020F0600000000000000" pitchFamily="50" charset="-128"/>
              </a:rPr>
              <a:t>は</a:t>
            </a:r>
            <a:r>
              <a:rPr lang="ja-JP" altLang="en-US" sz="1050" b="1" u="sng" dirty="0" smtClean="0">
                <a:solidFill>
                  <a:sysClr val="windowText" lastClr="000000"/>
                </a:solidFill>
                <a:latin typeface="HG丸ｺﾞｼｯｸM-PRO" panose="020F0600000000000000" pitchFamily="50" charset="-128"/>
                <a:ea typeface="HG丸ｺﾞｼｯｸM-PRO" panose="020F0600000000000000" pitchFamily="50" charset="-128"/>
              </a:rPr>
              <a:t>複雑化・多様化</a:t>
            </a:r>
            <a:r>
              <a:rPr lang="ja-JP" altLang="en-US" sz="1050" b="1" u="sng" dirty="0">
                <a:solidFill>
                  <a:sysClr val="windowText" lastClr="000000"/>
                </a:solidFill>
                <a:latin typeface="HG丸ｺﾞｼｯｸM-PRO" panose="020F0600000000000000" pitchFamily="50" charset="-128"/>
                <a:ea typeface="HG丸ｺﾞｼｯｸM-PRO" panose="020F0600000000000000" pitchFamily="50" charset="-128"/>
              </a:rPr>
              <a:t>し</a:t>
            </a:r>
            <a:r>
              <a:rPr lang="ja-JP" altLang="en-US" sz="1050" b="1" u="sng" dirty="0" smtClean="0">
                <a:solidFill>
                  <a:sysClr val="windowText" lastClr="000000"/>
                </a:solidFill>
                <a:latin typeface="HG丸ｺﾞｼｯｸM-PRO" panose="020F0600000000000000" pitchFamily="50" charset="-128"/>
                <a:ea typeface="HG丸ｺﾞｼｯｸM-PRO" panose="020F0600000000000000" pitchFamily="50" charset="-128"/>
              </a:rPr>
              <a:t>、それまでの工場等と住民の間にあった加害者と被害者という対立関係から、誰もが加害者でもあり、被害者でもあるという構造に変化してきました。</a:t>
            </a:r>
            <a:endPar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endParaRPr>
          </a:p>
          <a:p>
            <a:pPr marL="0" indent="0">
              <a:lnSpc>
                <a:spcPct val="120000"/>
              </a:lnSpc>
              <a:buNone/>
            </a:pP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　そこ</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で、今回</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の特集では</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、「低炭素・エネルギー」「生活環境」「廃棄物」の３つのテーマについて、第１章</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で平成</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の</a:t>
            </a:r>
            <a:r>
              <a:rPr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年間を振り返り、第２章で</a:t>
            </a:r>
            <a:r>
              <a:rPr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rPr>
              <a:t>2100</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年の</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大阪に</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ついて環境</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がどう変わって</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いるかを考えます。</a:t>
            </a:r>
            <a:endPar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endParaRPr>
          </a:p>
          <a:p>
            <a:pPr marL="0" indent="0">
              <a:lnSpc>
                <a:spcPct val="120000"/>
              </a:lnSpc>
              <a:buNone/>
            </a:pP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　この巻頭特集を</a:t>
            </a:r>
            <a:r>
              <a:rPr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通じて皆さんが大阪</a:t>
            </a:r>
            <a:r>
              <a:rPr lang="ja-JP" altLang="en-US" sz="1050" dirty="0">
                <a:solidFill>
                  <a:sysClr val="windowText" lastClr="000000"/>
                </a:solidFill>
                <a:latin typeface="HG丸ｺﾞｼｯｸM-PRO" panose="020F0600000000000000" pitchFamily="50" charset="-128"/>
                <a:ea typeface="HG丸ｺﾞｼｯｸM-PRO" panose="020F0600000000000000" pitchFamily="50" charset="-128"/>
              </a:rPr>
              <a:t>の環境の歴史を知り、未来を一緒に考えることで環境に興味をもっていただきたいと思います。</a:t>
            </a:r>
          </a:p>
        </p:txBody>
      </p:sp>
      <p:sp>
        <p:nvSpPr>
          <p:cNvPr id="33" name="正方形/長方形 89"/>
          <p:cNvSpPr/>
          <p:nvPr/>
        </p:nvSpPr>
        <p:spPr>
          <a:xfrm>
            <a:off x="207691" y="7217018"/>
            <a:ext cx="6442528" cy="706312"/>
          </a:xfrm>
          <a:prstGeom prst="rect">
            <a:avLst/>
          </a:prstGeom>
          <a:solidFill>
            <a:schemeClr val="accent6">
              <a:lumMod val="20000"/>
              <a:lumOff val="80000"/>
            </a:schemeClr>
          </a:solidFill>
          <a:ln w="41275"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91438" tIns="45719" rIns="91438" bIns="45719" rtlCol="0" anchor="t"/>
          <a:lstStyle/>
          <a:p>
            <a:pPr algn="just"/>
            <a:endParaRPr kumimoji="1" lang="ja-JP" altLang="en-US" sz="500" dirty="0">
              <a:solidFill>
                <a:sysClr val="windowText" lastClr="000000"/>
              </a:solidFill>
            </a:endParaRPr>
          </a:p>
        </p:txBody>
      </p:sp>
      <p:sp>
        <p:nvSpPr>
          <p:cNvPr id="36" name="正方形/長方形 89"/>
          <p:cNvSpPr/>
          <p:nvPr/>
        </p:nvSpPr>
        <p:spPr>
          <a:xfrm>
            <a:off x="216000" y="8850612"/>
            <a:ext cx="6434217" cy="782908"/>
          </a:xfrm>
          <a:prstGeom prst="rect">
            <a:avLst/>
          </a:prstGeom>
          <a:solidFill>
            <a:schemeClr val="accent3">
              <a:lumMod val="20000"/>
              <a:lumOff val="80000"/>
            </a:schemeClr>
          </a:solidFill>
          <a:ln w="41275" cmpd="dbl">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eaVert" lIns="91438" tIns="45719" rIns="91438" bIns="45719" rtlCol="0" anchor="t"/>
          <a:lstStyle/>
          <a:p>
            <a:pPr algn="just"/>
            <a:endParaRPr kumimoji="1" lang="ja-JP" altLang="en-US" sz="500" dirty="0">
              <a:solidFill>
                <a:sysClr val="windowText" lastClr="000000"/>
              </a:solidFill>
            </a:endParaRPr>
          </a:p>
        </p:txBody>
      </p:sp>
      <p:sp>
        <p:nvSpPr>
          <p:cNvPr id="39" name="正方形/長方形 89"/>
          <p:cNvSpPr/>
          <p:nvPr/>
        </p:nvSpPr>
        <p:spPr>
          <a:xfrm>
            <a:off x="207690" y="5167792"/>
            <a:ext cx="6442528" cy="1123326"/>
          </a:xfrm>
          <a:prstGeom prst="rect">
            <a:avLst/>
          </a:prstGeom>
          <a:solidFill>
            <a:schemeClr val="accent5">
              <a:lumMod val="20000"/>
              <a:lumOff val="80000"/>
            </a:schemeClr>
          </a:solidFill>
          <a:ln w="41275" cmpd="dbl">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91438" tIns="45719" rIns="91438" bIns="45719" rtlCol="0" anchor="t"/>
          <a:lstStyle/>
          <a:p>
            <a:pPr algn="just"/>
            <a:endParaRPr kumimoji="1" lang="ja-JP" altLang="en-US" sz="500" dirty="0">
              <a:solidFill>
                <a:sysClr val="windowText" lastClr="000000"/>
              </a:solidFill>
            </a:endParaRPr>
          </a:p>
        </p:txBody>
      </p:sp>
      <p:sp>
        <p:nvSpPr>
          <p:cNvPr id="40" name="正方形/長方形 39"/>
          <p:cNvSpPr/>
          <p:nvPr/>
        </p:nvSpPr>
        <p:spPr>
          <a:xfrm>
            <a:off x="217256" y="5374986"/>
            <a:ext cx="6407100" cy="900246"/>
          </a:xfrm>
          <a:prstGeom prst="rect">
            <a:avLst/>
          </a:prstGeom>
        </p:spPr>
        <p:txBody>
          <a:bodyPr wrap="square">
            <a:spAutoFit/>
          </a:bodyPr>
          <a:lstStyle/>
          <a:p>
            <a:r>
              <a:rPr lang="ja-JP" altLang="en-US" sz="1050" dirty="0" smtClean="0">
                <a:latin typeface="HG丸ｺﾞｼｯｸM-PRO" panose="020F0600000000000000" pitchFamily="50" charset="-128"/>
                <a:ea typeface="HG丸ｺﾞｼｯｸM-PRO" panose="020F0600000000000000" pitchFamily="50" charset="-128"/>
              </a:rPr>
              <a:t>公害問題と言えば大気汚染や</a:t>
            </a:r>
            <a:r>
              <a:rPr lang="ja-JP" altLang="en-US" sz="1050" dirty="0">
                <a:latin typeface="HG丸ｺﾞｼｯｸM-PRO" panose="020F0600000000000000" pitchFamily="50" charset="-128"/>
                <a:ea typeface="HG丸ｺﾞｼｯｸM-PRO" panose="020F0600000000000000" pitchFamily="50" charset="-128"/>
              </a:rPr>
              <a:t>水質汚濁など地域の問題が中心</a:t>
            </a:r>
            <a:r>
              <a:rPr lang="ja-JP" altLang="en-US" sz="1050" dirty="0" smtClean="0">
                <a:latin typeface="HG丸ｺﾞｼｯｸM-PRO" panose="020F0600000000000000" pitchFamily="50" charset="-128"/>
                <a:ea typeface="HG丸ｺﾞｼｯｸM-PRO" panose="020F0600000000000000" pitchFamily="50" charset="-128"/>
              </a:rPr>
              <a:t>でした</a:t>
            </a:r>
            <a:r>
              <a:rPr lang="ja-JP" altLang="en-US" sz="1050" dirty="0">
                <a:latin typeface="HG丸ｺﾞｼｯｸM-PRO" panose="020F0600000000000000" pitchFamily="50" charset="-128"/>
                <a:ea typeface="HG丸ｺﾞｼｯｸM-PRO" panose="020F0600000000000000" pitchFamily="50" charset="-128"/>
              </a:rPr>
              <a:t>が、</a:t>
            </a:r>
            <a:r>
              <a:rPr lang="ja-JP" altLang="en-US" sz="1050" dirty="0" smtClean="0">
                <a:latin typeface="HG丸ｺﾞｼｯｸM-PRO" panose="020F0600000000000000" pitchFamily="50" charset="-128"/>
                <a:ea typeface="HG丸ｺﾞｼｯｸM-PRO" panose="020F0600000000000000" pitchFamily="50" charset="-128"/>
              </a:rPr>
              <a:t>昭和</a:t>
            </a:r>
            <a:r>
              <a:rPr lang="ja-JP" altLang="en-US" sz="1050" dirty="0">
                <a:latin typeface="HG丸ｺﾞｼｯｸM-PRO" panose="020F0600000000000000" pitchFamily="50" charset="-128"/>
                <a:ea typeface="HG丸ｺﾞｼｯｸM-PRO" panose="020F0600000000000000" pitchFamily="50" charset="-128"/>
              </a:rPr>
              <a:t>５０年代には酸性雨の問題、昭和６０年代にはオゾン層の</a:t>
            </a:r>
            <a:r>
              <a:rPr lang="ja-JP" altLang="en-US" sz="1050" dirty="0" smtClean="0">
                <a:latin typeface="HG丸ｺﾞｼｯｸM-PRO" panose="020F0600000000000000" pitchFamily="50" charset="-128"/>
                <a:ea typeface="HG丸ｺﾞｼｯｸM-PRO" panose="020F0600000000000000" pitchFamily="50" charset="-128"/>
              </a:rPr>
              <a:t>問題が顕在化し始め、</a:t>
            </a:r>
            <a:r>
              <a:rPr lang="ja-JP" altLang="en-US" sz="1050" dirty="0">
                <a:latin typeface="HG丸ｺﾞｼｯｸM-PRO" panose="020F0600000000000000" pitchFamily="50" charset="-128"/>
                <a:ea typeface="HG丸ｺﾞｼｯｸM-PRO" panose="020F0600000000000000" pitchFamily="50" charset="-128"/>
              </a:rPr>
              <a:t>地球規模の環境問題への取組みが必要となってきました</a:t>
            </a:r>
            <a:r>
              <a:rPr lang="ja-JP" altLang="en-US" sz="1050" dirty="0" smtClean="0">
                <a:latin typeface="HG丸ｺﾞｼｯｸM-PRO" panose="020F0600000000000000" pitchFamily="50" charset="-128"/>
                <a:ea typeface="HG丸ｺﾞｼｯｸM-PRO" panose="020F0600000000000000" pitchFamily="50" charset="-128"/>
              </a:rPr>
              <a:t>。</a:t>
            </a:r>
            <a:endParaRPr lang="ja-JP" altLang="en-US" sz="1050" dirty="0">
              <a:latin typeface="HG丸ｺﾞｼｯｸM-PRO" panose="020F0600000000000000" pitchFamily="50" charset="-128"/>
              <a:ea typeface="HG丸ｺﾞｼｯｸM-PRO" panose="020F0600000000000000" pitchFamily="50" charset="-128"/>
            </a:endParaRPr>
          </a:p>
          <a:p>
            <a:r>
              <a:rPr lang="ja-JP" altLang="en-US" sz="1050" dirty="0" smtClean="0">
                <a:latin typeface="HG丸ｺﾞｼｯｸM-PRO" panose="020F0600000000000000" pitchFamily="50" charset="-128"/>
                <a:ea typeface="HG丸ｺﾞｼｯｸM-PRO" panose="020F0600000000000000" pitchFamily="50" charset="-128"/>
              </a:rPr>
              <a:t>エネルギー利用については、石炭から石油さらに天然ガスへとシフトしていきました。また、「</a:t>
            </a:r>
            <a:r>
              <a:rPr lang="ja-JP" altLang="en-US" sz="1050" dirty="0">
                <a:latin typeface="HG丸ｺﾞｼｯｸM-PRO" panose="020F0600000000000000" pitchFamily="50" charset="-128"/>
                <a:ea typeface="HG丸ｺﾞｼｯｸM-PRO" panose="020F0600000000000000" pitchFamily="50" charset="-128"/>
              </a:rPr>
              <a:t>省エネルギー」の重要性が認識</a:t>
            </a:r>
            <a:r>
              <a:rPr lang="ja-JP" altLang="en-US" sz="1050" dirty="0" smtClean="0">
                <a:latin typeface="HG丸ｺﾞｼｯｸM-PRO" panose="020F0600000000000000" pitchFamily="50" charset="-128"/>
                <a:ea typeface="HG丸ｺﾞｼｯｸM-PRO" panose="020F0600000000000000" pitchFamily="50" charset="-128"/>
              </a:rPr>
              <a:t>され始めました。</a:t>
            </a:r>
            <a:endParaRPr lang="en-US" altLang="ja-JP" sz="1050" dirty="0" smtClean="0">
              <a:latin typeface="HG丸ｺﾞｼｯｸM-PRO" panose="020F0600000000000000" pitchFamily="50" charset="-128"/>
              <a:ea typeface="HG丸ｺﾞｼｯｸM-PRO" panose="020F0600000000000000" pitchFamily="50" charset="-128"/>
            </a:endParaRPr>
          </a:p>
        </p:txBody>
      </p:sp>
      <p:sp>
        <p:nvSpPr>
          <p:cNvPr id="42" name="正方形/長方形 41"/>
          <p:cNvSpPr/>
          <p:nvPr/>
        </p:nvSpPr>
        <p:spPr>
          <a:xfrm>
            <a:off x="197206" y="7443467"/>
            <a:ext cx="6451529" cy="415498"/>
          </a:xfrm>
          <a:prstGeom prst="rect">
            <a:avLst/>
          </a:prstGeom>
        </p:spPr>
        <p:txBody>
          <a:bodyPr wrap="square">
            <a:spAutoFit/>
          </a:bodyPr>
          <a:lstStyle/>
          <a:p>
            <a:r>
              <a:rPr lang="ja-JP" altLang="en-US" sz="1050" dirty="0">
                <a:latin typeface="HG丸ｺﾞｼｯｸM-PRO" panose="020F0600000000000000" pitchFamily="50" charset="-128"/>
                <a:ea typeface="HG丸ｺﾞｼｯｸM-PRO" panose="020F0600000000000000" pitchFamily="50" charset="-128"/>
              </a:rPr>
              <a:t>戦後の高度経済成長期</a:t>
            </a:r>
            <a:r>
              <a:rPr lang="ja-JP" altLang="en-US" sz="1050" dirty="0" smtClean="0">
                <a:latin typeface="HG丸ｺﾞｼｯｸM-PRO" panose="020F0600000000000000" pitchFamily="50" charset="-128"/>
                <a:ea typeface="HG丸ｺﾞｼｯｸM-PRO" panose="020F0600000000000000" pitchFamily="50" charset="-128"/>
              </a:rPr>
              <a:t>、工業の</a:t>
            </a:r>
            <a:r>
              <a:rPr lang="ja-JP" altLang="en-US" sz="1050" dirty="0">
                <a:latin typeface="HG丸ｺﾞｼｯｸM-PRO" panose="020F0600000000000000" pitchFamily="50" charset="-128"/>
                <a:ea typeface="HG丸ｺﾞｼｯｸM-PRO" panose="020F0600000000000000" pitchFamily="50" charset="-128"/>
              </a:rPr>
              <a:t>発展に</a:t>
            </a:r>
            <a:r>
              <a:rPr lang="ja-JP" altLang="en-US" sz="1050" dirty="0" smtClean="0">
                <a:latin typeface="HG丸ｺﾞｼｯｸM-PRO" panose="020F0600000000000000" pitchFamily="50" charset="-128"/>
                <a:ea typeface="HG丸ｺﾞｼｯｸM-PRO" panose="020F0600000000000000" pitchFamily="50" charset="-128"/>
              </a:rPr>
              <a:t>伴い様々</a:t>
            </a:r>
            <a:r>
              <a:rPr lang="ja-JP" altLang="en-US" sz="1050" dirty="0">
                <a:latin typeface="HG丸ｺﾞｼｯｸM-PRO" panose="020F0600000000000000" pitchFamily="50" charset="-128"/>
                <a:ea typeface="HG丸ｺﾞｼｯｸM-PRO" panose="020F0600000000000000" pitchFamily="50" charset="-128"/>
              </a:rPr>
              <a:t>な公害が問題となりました</a:t>
            </a:r>
            <a:r>
              <a:rPr lang="ja-JP" altLang="en-US" sz="1050" dirty="0" smtClean="0">
                <a:latin typeface="HG丸ｺﾞｼｯｸM-PRO" panose="020F0600000000000000" pitchFamily="50" charset="-128"/>
                <a:ea typeface="HG丸ｺﾞｼｯｸM-PRO" panose="020F0600000000000000" pitchFamily="50" charset="-128"/>
              </a:rPr>
              <a:t>。これらへ</a:t>
            </a:r>
            <a:r>
              <a:rPr lang="ja-JP" altLang="en-US" sz="1050" dirty="0">
                <a:latin typeface="HG丸ｺﾞｼｯｸM-PRO" panose="020F0600000000000000" pitchFamily="50" charset="-128"/>
                <a:ea typeface="HG丸ｺﾞｼｯｸM-PRO" panose="020F0600000000000000" pitchFamily="50" charset="-128"/>
              </a:rPr>
              <a:t>の対策が進む一方で、大量消費・大量廃棄の生活が定着し、問題は都市生活型公害へと変化しました</a:t>
            </a:r>
            <a:r>
              <a:rPr lang="ja-JP" altLang="en-US" sz="1050" dirty="0" smtClean="0">
                <a:latin typeface="HG丸ｺﾞｼｯｸM-PRO" panose="020F0600000000000000" pitchFamily="50" charset="-128"/>
                <a:ea typeface="HG丸ｺﾞｼｯｸM-PRO" panose="020F0600000000000000" pitchFamily="50" charset="-128"/>
              </a:rPr>
              <a:t>。</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43" name="正方形/長方形 42"/>
          <p:cNvSpPr/>
          <p:nvPr/>
        </p:nvSpPr>
        <p:spPr>
          <a:xfrm>
            <a:off x="2815787" y="7223415"/>
            <a:ext cx="1216776" cy="261610"/>
          </a:xfrm>
          <a:prstGeom prst="rect">
            <a:avLst/>
          </a:prstGeom>
        </p:spPr>
        <p:txBody>
          <a:bodyPr wrap="square">
            <a:spAutoFit/>
          </a:bodyPr>
          <a:lstStyle/>
          <a:p>
            <a:r>
              <a:rPr lang="ja-JP" altLang="en-US" sz="1100" b="1" dirty="0">
                <a:latin typeface="HG丸ｺﾞｼｯｸM-PRO" panose="020F0600000000000000" pitchFamily="50" charset="-128"/>
                <a:ea typeface="HG丸ｺﾞｼｯｸM-PRO" panose="020F0600000000000000" pitchFamily="50" charset="-128"/>
              </a:rPr>
              <a:t>昭和までの状況</a:t>
            </a:r>
          </a:p>
        </p:txBody>
      </p:sp>
      <p:sp>
        <p:nvSpPr>
          <p:cNvPr id="44" name="正方形/長方形 43"/>
          <p:cNvSpPr/>
          <p:nvPr/>
        </p:nvSpPr>
        <p:spPr>
          <a:xfrm>
            <a:off x="216000" y="9085496"/>
            <a:ext cx="6383827" cy="415498"/>
          </a:xfrm>
          <a:prstGeom prst="rect">
            <a:avLst/>
          </a:prstGeom>
        </p:spPr>
        <p:txBody>
          <a:bodyPr wrap="square">
            <a:spAutoFit/>
          </a:bodyPr>
          <a:lstStyle/>
          <a:p>
            <a:r>
              <a:rPr lang="ja-JP" altLang="en-US" sz="1050" dirty="0" smtClean="0">
                <a:latin typeface="HG丸ｺﾞｼｯｸM-PRO" panose="020F0600000000000000" pitchFamily="50" charset="-128"/>
                <a:ea typeface="HG丸ｺﾞｼｯｸM-PRO" panose="020F0600000000000000" pitchFamily="50" charset="-128"/>
              </a:rPr>
              <a:t>江戸</a:t>
            </a:r>
            <a:r>
              <a:rPr lang="ja-JP" altLang="en-US" sz="1050" dirty="0">
                <a:latin typeface="HG丸ｺﾞｼｯｸM-PRO" panose="020F0600000000000000" pitchFamily="50" charset="-128"/>
                <a:ea typeface="HG丸ｺﾞｼｯｸM-PRO" panose="020F0600000000000000" pitchFamily="50" charset="-128"/>
              </a:rPr>
              <a:t>時代の日本では都市部で発生したし尿が買い取られ、農村部で肥料として循環</a:t>
            </a:r>
            <a:r>
              <a:rPr lang="ja-JP" altLang="en-US" sz="1050" dirty="0" smtClean="0">
                <a:latin typeface="HG丸ｺﾞｼｯｸM-PRO" panose="020F0600000000000000" pitchFamily="50" charset="-128"/>
                <a:ea typeface="HG丸ｺﾞｼｯｸM-PRO" panose="020F0600000000000000" pitchFamily="50" charset="-128"/>
              </a:rPr>
              <a:t>されて</a:t>
            </a:r>
            <a:r>
              <a:rPr lang="ja-JP" altLang="en-US" sz="1050" dirty="0">
                <a:latin typeface="HG丸ｺﾞｼｯｸM-PRO" panose="020F0600000000000000" pitchFamily="50" charset="-128"/>
                <a:ea typeface="HG丸ｺﾞｼｯｸM-PRO" panose="020F0600000000000000" pitchFamily="50" charset="-128"/>
              </a:rPr>
              <a:t>いました。明治時代以降</a:t>
            </a:r>
            <a:r>
              <a:rPr lang="ja-JP" altLang="en-US" sz="1050" dirty="0" smtClean="0">
                <a:latin typeface="HG丸ｺﾞｼｯｸM-PRO" panose="020F0600000000000000" pitchFamily="50" charset="-128"/>
                <a:ea typeface="HG丸ｺﾞｼｯｸM-PRO" panose="020F0600000000000000" pitchFamily="50" charset="-128"/>
              </a:rPr>
              <a:t>、ごみ</a:t>
            </a:r>
            <a:r>
              <a:rPr lang="ja-JP" altLang="en-US" sz="1050" dirty="0">
                <a:latin typeface="HG丸ｺﾞｼｯｸM-PRO" panose="020F0600000000000000" pitchFamily="50" charset="-128"/>
                <a:ea typeface="HG丸ｺﾞｼｯｸM-PRO" panose="020F0600000000000000" pitchFamily="50" charset="-128"/>
              </a:rPr>
              <a:t>の</a:t>
            </a:r>
            <a:r>
              <a:rPr lang="ja-JP" altLang="en-US" sz="1050" dirty="0" smtClean="0">
                <a:latin typeface="HG丸ｺﾞｼｯｸM-PRO" panose="020F0600000000000000" pitchFamily="50" charset="-128"/>
                <a:ea typeface="HG丸ｺﾞｼｯｸM-PRO" panose="020F0600000000000000" pitchFamily="50" charset="-128"/>
              </a:rPr>
              <a:t>増加やそれに伴う最終</a:t>
            </a:r>
            <a:r>
              <a:rPr lang="ja-JP" altLang="en-US" sz="1050" dirty="0">
                <a:latin typeface="HG丸ｺﾞｼｯｸM-PRO" panose="020F0600000000000000" pitchFamily="50" charset="-128"/>
                <a:ea typeface="HG丸ｺﾞｼｯｸM-PRO" panose="020F0600000000000000" pitchFamily="50" charset="-128"/>
              </a:rPr>
              <a:t>処分場の不足など数々の課題が発生</a:t>
            </a:r>
            <a:r>
              <a:rPr lang="ja-JP" altLang="en-US" sz="1050" dirty="0" smtClean="0">
                <a:latin typeface="HG丸ｺﾞｼｯｸM-PRO" panose="020F0600000000000000" pitchFamily="50" charset="-128"/>
                <a:ea typeface="HG丸ｺﾞｼｯｸM-PRO" panose="020F0600000000000000" pitchFamily="50" charset="-128"/>
              </a:rPr>
              <a:t>してきました。</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45" name="正方形/長方形 44"/>
          <p:cNvSpPr/>
          <p:nvPr/>
        </p:nvSpPr>
        <p:spPr>
          <a:xfrm>
            <a:off x="2831576" y="5169579"/>
            <a:ext cx="1216776" cy="261610"/>
          </a:xfrm>
          <a:prstGeom prst="rect">
            <a:avLst/>
          </a:prstGeom>
        </p:spPr>
        <p:txBody>
          <a:bodyPr wrap="square">
            <a:spAutoFit/>
          </a:bodyPr>
          <a:lstStyle/>
          <a:p>
            <a:r>
              <a:rPr lang="ja-JP" altLang="en-US" sz="1100" b="1" dirty="0">
                <a:latin typeface="HG丸ｺﾞｼｯｸM-PRO" panose="020F0600000000000000" pitchFamily="50" charset="-128"/>
                <a:ea typeface="HG丸ｺﾞｼｯｸM-PRO" panose="020F0600000000000000" pitchFamily="50" charset="-128"/>
              </a:rPr>
              <a:t>昭和</a:t>
            </a:r>
            <a:r>
              <a:rPr lang="ja-JP" altLang="en-US" sz="1100" b="1" dirty="0" smtClean="0">
                <a:latin typeface="HG丸ｺﾞｼｯｸM-PRO" panose="020F0600000000000000" pitchFamily="50" charset="-128"/>
                <a:ea typeface="HG丸ｺﾞｼｯｸM-PRO" panose="020F0600000000000000" pitchFamily="50" charset="-128"/>
              </a:rPr>
              <a:t>までの</a:t>
            </a:r>
            <a:r>
              <a:rPr lang="ja-JP" altLang="en-US" sz="1100" b="1" dirty="0">
                <a:latin typeface="HG丸ｺﾞｼｯｸM-PRO" panose="020F0600000000000000" pitchFamily="50" charset="-128"/>
                <a:ea typeface="HG丸ｺﾞｼｯｸM-PRO" panose="020F0600000000000000" pitchFamily="50" charset="-128"/>
              </a:rPr>
              <a:t>状況</a:t>
            </a:r>
          </a:p>
        </p:txBody>
      </p:sp>
      <p:sp>
        <p:nvSpPr>
          <p:cNvPr id="46" name="正方形/長方形 45"/>
          <p:cNvSpPr/>
          <p:nvPr/>
        </p:nvSpPr>
        <p:spPr>
          <a:xfrm>
            <a:off x="2855879" y="8870563"/>
            <a:ext cx="1216776" cy="261610"/>
          </a:xfrm>
          <a:prstGeom prst="rect">
            <a:avLst/>
          </a:prstGeom>
        </p:spPr>
        <p:txBody>
          <a:bodyPr wrap="square">
            <a:spAutoFit/>
          </a:bodyPr>
          <a:lstStyle/>
          <a:p>
            <a:r>
              <a:rPr lang="ja-JP" altLang="en-US" sz="1100" b="1" dirty="0">
                <a:latin typeface="HG丸ｺﾞｼｯｸM-PRO" panose="020F0600000000000000" pitchFamily="50" charset="-128"/>
                <a:ea typeface="HG丸ｺﾞｼｯｸM-PRO" panose="020F0600000000000000" pitchFamily="50" charset="-128"/>
              </a:rPr>
              <a:t>昭和までの状況</a:t>
            </a:r>
          </a:p>
        </p:txBody>
      </p:sp>
      <p:pic>
        <p:nvPicPr>
          <p:cNvPr id="25" name="図 2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0802" y="8165842"/>
            <a:ext cx="496175" cy="477568"/>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73400" y="8088523"/>
            <a:ext cx="650601" cy="544065"/>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04797" y="6447861"/>
            <a:ext cx="1595819" cy="620374"/>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135027" y="6597413"/>
            <a:ext cx="571551" cy="458229"/>
          </a:xfrm>
          <a:prstGeom prst="rect">
            <a:avLst/>
          </a:prstGeom>
        </p:spPr>
      </p:pic>
      <p:sp>
        <p:nvSpPr>
          <p:cNvPr id="5" name="フッター プレースホルダー 4"/>
          <p:cNvSpPr>
            <a:spLocks noGrp="1"/>
          </p:cNvSpPr>
          <p:nvPr>
            <p:ph type="ftr" sz="quarter" idx="11"/>
          </p:nvPr>
        </p:nvSpPr>
        <p:spPr>
          <a:xfrm>
            <a:off x="2343150" y="9650068"/>
            <a:ext cx="2171700" cy="253481"/>
          </a:xfrm>
        </p:spPr>
        <p:txBody>
          <a:bodyPr/>
          <a:lstStyle/>
          <a:p>
            <a:r>
              <a:rPr lang="en-US" altLang="ja-JP" sz="1050" dirty="0" smtClean="0">
                <a:solidFill>
                  <a:schemeClr val="tx1"/>
                </a:solidFill>
                <a:latin typeface="Century" panose="02040604050505020304" pitchFamily="18" charset="0"/>
              </a:rPr>
              <a:t>- 1 -</a:t>
            </a:r>
            <a:endParaRPr kumimoji="1" lang="ja-JP" altLang="en-US" sz="1050" dirty="0">
              <a:solidFill>
                <a:schemeClr val="tx1"/>
              </a:solidFill>
              <a:latin typeface="Century" panose="02040604050505020304" pitchFamily="18" charset="0"/>
            </a:endParaRPr>
          </a:p>
        </p:txBody>
      </p:sp>
    </p:spTree>
    <p:extLst>
      <p:ext uri="{BB962C8B-B14F-4D97-AF65-F5344CB8AC3E}">
        <p14:creationId xmlns:p14="http://schemas.microsoft.com/office/powerpoint/2010/main" val="1217117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9987" y="229089"/>
            <a:ext cx="458690" cy="18000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ホームベース 4"/>
          <p:cNvSpPr/>
          <p:nvPr/>
        </p:nvSpPr>
        <p:spPr>
          <a:xfrm>
            <a:off x="638690" y="229086"/>
            <a:ext cx="6120680" cy="180004"/>
          </a:xfrm>
          <a:prstGeom prst="homePlat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08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5" name="正方形/長方形 14"/>
          <p:cNvSpPr/>
          <p:nvPr/>
        </p:nvSpPr>
        <p:spPr>
          <a:xfrm>
            <a:off x="89984" y="481086"/>
            <a:ext cx="458696" cy="30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90025" y="3577086"/>
            <a:ext cx="233630" cy="6012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43870" y="3577085"/>
            <a:ext cx="198000" cy="199799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43870" y="5593086"/>
            <a:ext cx="198000" cy="2016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43870" y="7609086"/>
            <a:ext cx="198000" cy="1980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38690" y="3577086"/>
            <a:ext cx="6120680" cy="1980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38690" y="5593086"/>
            <a:ext cx="6120680" cy="195500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638690" y="7609086"/>
            <a:ext cx="6120680" cy="19800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4661390" y="3610181"/>
            <a:ext cx="727336" cy="1913809"/>
            <a:chOff x="4661390" y="3700191"/>
            <a:chExt cx="727336" cy="1913809"/>
          </a:xfrm>
        </p:grpSpPr>
        <p:sp>
          <p:nvSpPr>
            <p:cNvPr id="31" name="正方形/長方形 89"/>
            <p:cNvSpPr/>
            <p:nvPr/>
          </p:nvSpPr>
          <p:spPr>
            <a:xfrm>
              <a:off x="4703192" y="3704715"/>
              <a:ext cx="677501"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30" name="正方形/長方形 29"/>
            <p:cNvSpPr/>
            <p:nvPr/>
          </p:nvSpPr>
          <p:spPr>
            <a:xfrm>
              <a:off x="4661390" y="3700191"/>
              <a:ext cx="482024"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ドイツで開催され、ＣＯＰ３までに新たな「議定書あるいは法的文書」に合意すること等が決定。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5065565" y="3706000"/>
              <a:ext cx="323161" cy="1908000"/>
            </a:xfrm>
            <a:prstGeom prst="rect">
              <a:avLst/>
            </a:prstGeom>
            <a:noFill/>
            <a:ln cmpd="dbl">
              <a:noFill/>
            </a:ln>
          </p:spPr>
          <p:txBody>
            <a:bodyPr vert="eaVert" wrap="square" lIns="91438" tIns="45719" rIns="91438" bIns="45719" anchor="ctr" anchorCtr="0">
              <a:noAutofit/>
            </a:bodyPr>
            <a:lstStyle/>
            <a:p>
              <a:pPr algn="just"/>
              <a:r>
                <a:rPr lang="ja-JP" altLang="en-US" sz="800" b="1" dirty="0">
                  <a:solidFill>
                    <a:sysClr val="windowText" lastClr="000000"/>
                  </a:solidFill>
                  <a:latin typeface="HG丸ｺﾞｼｯｸM-PRO" panose="020F0600000000000000" pitchFamily="50" charset="-128"/>
                  <a:ea typeface="HG丸ｺﾞｼｯｸM-PRO" panose="020F0600000000000000" pitchFamily="50" charset="-128"/>
                </a:rPr>
                <a:t>Ｈ４　</a:t>
              </a:r>
              <a:r>
                <a:rPr lang="zh-TW" altLang="en-US" sz="800" b="1" dirty="0">
                  <a:solidFill>
                    <a:sysClr val="windowText" lastClr="000000"/>
                  </a:solidFill>
                  <a:latin typeface="HG丸ｺﾞｼｯｸM-PRO" panose="020F0600000000000000" pitchFamily="50" charset="-128"/>
                  <a:ea typeface="HG丸ｺﾞｼｯｸM-PRO" panose="020F0600000000000000" pitchFamily="50" charset="-128"/>
                </a:rPr>
                <a:t>気候変動枠組</a:t>
              </a:r>
              <a:r>
                <a:rPr lang="zh-TW" altLang="en-US" sz="800" b="1" dirty="0" smtClean="0">
                  <a:solidFill>
                    <a:sysClr val="windowText" lastClr="000000"/>
                  </a:solidFill>
                  <a:latin typeface="HG丸ｺﾞｼｯｸM-PRO" panose="020F0600000000000000" pitchFamily="50" charset="-128"/>
                  <a:ea typeface="HG丸ｺﾞｼｯｸM-PRO" panose="020F0600000000000000" pitchFamily="50" charset="-128"/>
                </a:rPr>
                <a:t>条約</a:t>
              </a:r>
              <a:r>
                <a:rPr lang="ja-JP" altLang="en-US" sz="800" b="1" dirty="0" smtClean="0">
                  <a:solidFill>
                    <a:sysClr val="windowText" lastClr="000000"/>
                  </a:solidFill>
                  <a:latin typeface="HG丸ｺﾞｼｯｸM-PRO" panose="020F0600000000000000" pitchFamily="50" charset="-128"/>
                  <a:ea typeface="HG丸ｺﾞｼｯｸM-PRO" panose="020F0600000000000000" pitchFamily="50" charset="-128"/>
                </a:rPr>
                <a:t>第１回</a:t>
              </a:r>
              <a:endParaRPr lang="en-US" altLang="ja-JP" sz="800" b="1"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b="1"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b="1"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zh-TW" altLang="en-US" sz="800" b="1" dirty="0" smtClean="0">
                  <a:solidFill>
                    <a:sysClr val="windowText" lastClr="000000"/>
                  </a:solidFill>
                  <a:latin typeface="HG丸ｺﾞｼｯｸM-PRO" panose="020F0600000000000000" pitchFamily="50" charset="-128"/>
                  <a:ea typeface="HG丸ｺﾞｼｯｸM-PRO" panose="020F0600000000000000" pitchFamily="50" charset="-128"/>
                </a:rPr>
                <a:t>締約国会議</a:t>
              </a:r>
              <a:r>
                <a:rPr lang="ja-JP" altLang="en-US" sz="800" b="1"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b="1" dirty="0" smtClean="0">
                  <a:solidFill>
                    <a:sysClr val="windowText" lastClr="000000"/>
                  </a:solidFill>
                  <a:latin typeface="HG丸ｺﾞｼｯｸM-PRO" panose="020F0600000000000000" pitchFamily="50" charset="-128"/>
                  <a:ea typeface="HG丸ｺﾞｼｯｸM-PRO" panose="020F0600000000000000" pitchFamily="50" charset="-128"/>
                </a:rPr>
                <a:t>ＣＯＰ１）の</a:t>
              </a:r>
              <a:r>
                <a:rPr lang="ja-JP" altLang="en-US" sz="800" b="1" dirty="0">
                  <a:solidFill>
                    <a:sysClr val="windowText" lastClr="000000"/>
                  </a:solidFill>
                  <a:latin typeface="HG丸ｺﾞｼｯｸM-PRO" panose="020F0600000000000000" pitchFamily="50" charset="-128"/>
                  <a:ea typeface="HG丸ｺﾞｼｯｸM-PRO" panose="020F0600000000000000" pitchFamily="50" charset="-128"/>
                </a:rPr>
                <a:t>開催</a:t>
              </a:r>
            </a:p>
          </p:txBody>
        </p:sp>
      </p:grpSp>
      <p:sp>
        <p:nvSpPr>
          <p:cNvPr id="37" name="正方形/長方形 36"/>
          <p:cNvSpPr/>
          <p:nvPr/>
        </p:nvSpPr>
        <p:spPr>
          <a:xfrm>
            <a:off x="638690" y="481086"/>
            <a:ext cx="6120680" cy="3024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89984" y="229086"/>
            <a:ext cx="458696" cy="180004"/>
          </a:xfrm>
          <a:prstGeom prst="rect">
            <a:avLst/>
          </a:prstGeom>
          <a:noFill/>
        </p:spPr>
        <p:txBody>
          <a:bodyPr wrap="square" lIns="0" tIns="0" rIns="0" bIns="0" rtlCol="0" anchor="ctr" anchorCtr="1">
            <a:noAutofit/>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平成</a:t>
            </a:r>
            <a:endParaRPr kumimoji="1" lang="en-US" altLang="ja-JP" sz="1050" b="1"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89984" y="481086"/>
            <a:ext cx="458696" cy="3024000"/>
          </a:xfrm>
          <a:prstGeom prst="rect">
            <a:avLst/>
          </a:prstGeom>
          <a:noFill/>
        </p:spPr>
        <p:txBody>
          <a:bodyPr vert="eaVert" wrap="square" lIns="0" tIns="0" rIns="0" bIns="0" rtlCol="0" anchor="ctr" anchorCtr="1">
            <a:no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社会に関する出来事＆大阪ニュース</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3777210" y="239507"/>
            <a:ext cx="2532110" cy="159925"/>
          </a:xfrm>
          <a:prstGeom prst="rect">
            <a:avLst/>
          </a:prstGeom>
          <a:noFill/>
        </p:spPr>
        <p:txBody>
          <a:bodyPr wrap="square" lIns="0" tIns="0" rIns="0" bIns="0" rtlCol="0" anchor="ctr" anchorCtr="1">
            <a:noAutofit/>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平成５年（１９９３年）</a:t>
            </a:r>
            <a:endParaRPr kumimoji="1" lang="en-US" altLang="ja-JP" sz="1050" b="1" dirty="0" smtClean="0">
              <a:latin typeface="HG丸ｺﾞｼｯｸM-PRO" panose="020F0600000000000000" pitchFamily="50" charset="-128"/>
              <a:ea typeface="HG丸ｺﾞｼｯｸM-PRO" panose="020F0600000000000000" pitchFamily="50" charset="-128"/>
            </a:endParaRPr>
          </a:p>
        </p:txBody>
      </p:sp>
      <p:sp>
        <p:nvSpPr>
          <p:cNvPr id="49" name="テキスト ボックス 48"/>
          <p:cNvSpPr txBox="1"/>
          <p:nvPr/>
        </p:nvSpPr>
        <p:spPr>
          <a:xfrm>
            <a:off x="116821" y="3577086"/>
            <a:ext cx="180039" cy="6012000"/>
          </a:xfrm>
          <a:prstGeom prst="rect">
            <a:avLst/>
          </a:prstGeom>
          <a:noFill/>
        </p:spPr>
        <p:txBody>
          <a:bodyPr vert="eaVert" wrap="square" lIns="0" tIns="0" rIns="0" bIns="0" rtlCol="0" anchor="ctr" anchorCtr="1">
            <a:no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環境に関する出来事</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0" name="テキスト ボックス 49"/>
          <p:cNvSpPr txBox="1"/>
          <p:nvPr/>
        </p:nvSpPr>
        <p:spPr>
          <a:xfrm>
            <a:off x="343870" y="3577086"/>
            <a:ext cx="198000" cy="1980000"/>
          </a:xfrm>
          <a:prstGeom prst="rect">
            <a:avLst/>
          </a:prstGeom>
          <a:noFill/>
        </p:spPr>
        <p:txBody>
          <a:bodyPr vert="eaVert" wrap="square" lIns="0" tIns="0" rIns="0" bIns="0" rtlCol="0" anchor="ctr" anchorCtr="1">
            <a:noAutofit/>
          </a:bodyPr>
          <a:lstStyle/>
          <a:p>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低炭素・エネルギー</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1" name="テキスト ボックス 50"/>
          <p:cNvSpPr txBox="1"/>
          <p:nvPr/>
        </p:nvSpPr>
        <p:spPr>
          <a:xfrm>
            <a:off x="343870" y="5593086"/>
            <a:ext cx="198000" cy="1980000"/>
          </a:xfrm>
          <a:prstGeom prst="rect">
            <a:avLst/>
          </a:prstGeom>
          <a:noFill/>
        </p:spPr>
        <p:txBody>
          <a:bodyPr vert="eaVert" wrap="square" lIns="0" tIns="0" rIns="0" bIns="0" rtlCol="0" anchor="ctr" anchorCtr="1">
            <a:no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生活環境</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2" name="テキスト ボックス 51"/>
          <p:cNvSpPr txBox="1"/>
          <p:nvPr/>
        </p:nvSpPr>
        <p:spPr>
          <a:xfrm>
            <a:off x="343870" y="7609086"/>
            <a:ext cx="198000" cy="1980000"/>
          </a:xfrm>
          <a:prstGeom prst="rect">
            <a:avLst/>
          </a:prstGeom>
          <a:noFill/>
        </p:spPr>
        <p:txBody>
          <a:bodyPr vert="eaVert" wrap="square" lIns="0" tIns="0" rIns="0" bIns="0" rtlCol="0" anchor="ctr" anchorCtr="1">
            <a:no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廃棄物</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4" name="正方形/長方形 89"/>
          <p:cNvSpPr/>
          <p:nvPr/>
        </p:nvSpPr>
        <p:spPr>
          <a:xfrm>
            <a:off x="667531" y="515835"/>
            <a:ext cx="216000"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6" name="正方形/長方形 65"/>
          <p:cNvSpPr/>
          <p:nvPr/>
        </p:nvSpPr>
        <p:spPr>
          <a:xfrm>
            <a:off x="683715" y="517085"/>
            <a:ext cx="205564" cy="2595437"/>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昭和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から平成に改元。（平成元年１月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８</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0" name="正方形/長方形 89"/>
          <p:cNvSpPr/>
          <p:nvPr/>
        </p:nvSpPr>
        <p:spPr>
          <a:xfrm>
            <a:off x="3005726" y="517086"/>
            <a:ext cx="1985499"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81" name="正方形/長方形 89"/>
          <p:cNvSpPr/>
          <p:nvPr/>
        </p:nvSpPr>
        <p:spPr>
          <a:xfrm>
            <a:off x="1679316" y="515835"/>
            <a:ext cx="1292016"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82" name="正方形/長方形 89"/>
          <p:cNvSpPr/>
          <p:nvPr/>
        </p:nvSpPr>
        <p:spPr>
          <a:xfrm>
            <a:off x="5049352" y="512253"/>
            <a:ext cx="224517" cy="2970789"/>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83" name="正方形/長方形 89"/>
          <p:cNvSpPr/>
          <p:nvPr/>
        </p:nvSpPr>
        <p:spPr>
          <a:xfrm>
            <a:off x="925525" y="515835"/>
            <a:ext cx="449930" cy="2945162"/>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84" name="正方形/長方形 89"/>
          <p:cNvSpPr/>
          <p:nvPr/>
        </p:nvSpPr>
        <p:spPr>
          <a:xfrm>
            <a:off x="1422050" y="515835"/>
            <a:ext cx="215450"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7" name="正方形/長方形 66"/>
          <p:cNvSpPr/>
          <p:nvPr/>
        </p:nvSpPr>
        <p:spPr>
          <a:xfrm>
            <a:off x="955380" y="517086"/>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北区</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と大淀区が合区</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して北区</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誕生し、東区と南区</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合区</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して、中央区が誕生。</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1180401" y="517086"/>
            <a:ext cx="216000" cy="2953250"/>
          </a:xfrm>
          <a:prstGeom prst="rect">
            <a:avLst/>
          </a:prstGeom>
          <a:noFill/>
          <a:ln cmpd="dbl">
            <a:noFill/>
          </a:ln>
        </p:spPr>
        <p:txBody>
          <a:bodyPr vert="eaVert" wrap="square" lIns="91438" tIns="45719" rIns="91438" bIns="45719" anchor="ctr" anchorCtr="0">
            <a:noAutofit/>
          </a:bodyPr>
          <a:lstStyle/>
          <a:p>
            <a:pPr algn="just"/>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大阪市の区体制</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変更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平成元年２月１３日）</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69" name="正方形/長方形 68"/>
          <p:cNvSpPr/>
          <p:nvPr/>
        </p:nvSpPr>
        <p:spPr>
          <a:xfrm>
            <a:off x="1403775" y="517086"/>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消費</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税法</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施行。（平成元年４月１日）</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70" name="正方形/長方形 69"/>
          <p:cNvSpPr/>
          <p:nvPr/>
        </p:nvSpPr>
        <p:spPr>
          <a:xfrm>
            <a:off x="1690808" y="1832246"/>
            <a:ext cx="1082263" cy="162192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花と緑と人間生活のかかわりを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とらえ２１世紀</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へ向けて潤いのある豊かな</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社会の創造をめざす</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」をテーマに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、８３</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ヶ国</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と５５の国際機関</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が参加し、特別</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博覧会史上最高の総来場者数</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記録。</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71" name="正方形/長方形 70"/>
          <p:cNvSpPr/>
          <p:nvPr/>
        </p:nvSpPr>
        <p:spPr>
          <a:xfrm>
            <a:off x="2753925" y="517086"/>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国際</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花と緑の</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博覧会</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（平成２年４月１日～９月３０日）</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72" name="正方形/長方形 71"/>
          <p:cNvSpPr/>
          <p:nvPr/>
        </p:nvSpPr>
        <p:spPr>
          <a:xfrm>
            <a:off x="3245360" y="538743"/>
            <a:ext cx="252000" cy="2153530"/>
          </a:xfrm>
          <a:prstGeom prst="rect">
            <a:avLst/>
          </a:prstGeom>
          <a:noFill/>
          <a:ln cmpd="dbl">
            <a:noFill/>
          </a:ln>
        </p:spPr>
        <p:txBody>
          <a:bodyPr vert="eaVert" wrap="square" lIns="91438" tIns="45719" rIns="91438" bIns="45719" anchor="ctr" anchorCtr="0">
            <a:noAutofit/>
          </a:bodyPr>
          <a:lstStyle/>
          <a:p>
            <a:pPr algn="just"/>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海遊館</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の</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開業</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2</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rPr>
              <a:t>7</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月２０日）</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73" name="正方形/長方形 72"/>
          <p:cNvSpPr/>
          <p:nvPr/>
        </p:nvSpPr>
        <p:spPr>
          <a:xfrm>
            <a:off x="5014289" y="512253"/>
            <a:ext cx="282000" cy="260027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バブル景気が崩壊。（平成</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３</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年～５年ごろ）</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5" name="正方形/長方形 84"/>
          <p:cNvSpPr/>
          <p:nvPr/>
        </p:nvSpPr>
        <p:spPr>
          <a:xfrm>
            <a:off x="1708157" y="520823"/>
            <a:ext cx="153842" cy="2004365"/>
          </a:xfrm>
          <a:prstGeom prst="rect">
            <a:avLst/>
          </a:prstGeom>
          <a:noFill/>
          <a:ln cmpd="dbl">
            <a:noFill/>
          </a:ln>
        </p:spPr>
        <p:txBody>
          <a:bodyPr vert="eaVert" wrap="square" lIns="91438" tIns="45719" rIns="91438" bIns="45719" anchor="ctr" anchorCtr="0">
            <a:noAutofit/>
          </a:bodyPr>
          <a:lstStyle/>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写真１　国際</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花と緑の博覧会会場</a:t>
            </a:r>
          </a:p>
        </p:txBody>
      </p:sp>
      <p:sp>
        <p:nvSpPr>
          <p:cNvPr id="89" name="正方形/長方形 89"/>
          <p:cNvSpPr/>
          <p:nvPr/>
        </p:nvSpPr>
        <p:spPr>
          <a:xfrm>
            <a:off x="5332776" y="517086"/>
            <a:ext cx="1416424" cy="2961228"/>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2" name="正方形/長方形 89"/>
          <p:cNvSpPr/>
          <p:nvPr/>
        </p:nvSpPr>
        <p:spPr>
          <a:xfrm>
            <a:off x="3066367" y="3607171"/>
            <a:ext cx="1587014" cy="3929142"/>
          </a:xfrm>
          <a:prstGeom prst="rect">
            <a:avLst/>
          </a:prstGeom>
          <a:gradFill>
            <a:gsLst>
              <a:gs pos="0">
                <a:schemeClr val="accent5">
                  <a:lumMod val="40000"/>
                  <a:lumOff val="60000"/>
                </a:schemeClr>
              </a:gs>
              <a:gs pos="51000">
                <a:schemeClr val="accent6">
                  <a:lumMod val="40000"/>
                  <a:lumOff val="60000"/>
                </a:schemeClr>
              </a:gs>
              <a:gs pos="49000">
                <a:schemeClr val="accent5">
                  <a:lumMod val="40000"/>
                  <a:lumOff val="60000"/>
                </a:schemeClr>
              </a:gs>
              <a:gs pos="100000">
                <a:schemeClr val="accent6">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5" name="正方形/長方形 89"/>
          <p:cNvSpPr/>
          <p:nvPr/>
        </p:nvSpPr>
        <p:spPr>
          <a:xfrm>
            <a:off x="5951096" y="5627029"/>
            <a:ext cx="581649" cy="1919009"/>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6" name="正方形/長方形 89"/>
          <p:cNvSpPr/>
          <p:nvPr/>
        </p:nvSpPr>
        <p:spPr>
          <a:xfrm>
            <a:off x="4703192" y="5629087"/>
            <a:ext cx="1213557" cy="1906137"/>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36" name="正方形/長方形 35"/>
          <p:cNvSpPr/>
          <p:nvPr/>
        </p:nvSpPr>
        <p:spPr>
          <a:xfrm>
            <a:off x="3034588" y="3676883"/>
            <a:ext cx="825286" cy="1880203"/>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持続</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可能な開発に向けた地球規模での新た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なパートナーシップ</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の構築に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向けたリオ宣言と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、この宣言の諸原則を実施</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するため</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の行動計画である「アジェンダ２１</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」を合意。</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54" name="正方形/長方形 53"/>
          <p:cNvSpPr/>
          <p:nvPr/>
        </p:nvSpPr>
        <p:spPr>
          <a:xfrm>
            <a:off x="4365975" y="3613085"/>
            <a:ext cx="323165" cy="3924000"/>
          </a:xfrm>
          <a:prstGeom prst="rect">
            <a:avLst/>
          </a:prstGeom>
        </p:spPr>
        <p:txBody>
          <a:bodyPr vert="eaVert" wrap="none" anchor="ctr" anchorCtr="0">
            <a:noAutofit/>
          </a:bodyPr>
          <a:lstStyle/>
          <a:p>
            <a:pPr algn="ctr"/>
            <a:r>
              <a:rPr lang="ja-JP" altLang="en-US" sz="900" b="1" dirty="0" smtClean="0">
                <a:latin typeface="HG丸ｺﾞｼｯｸM-PRO" panose="020F0600000000000000" pitchFamily="50" charset="-128"/>
                <a:ea typeface="HG丸ｺﾞｼｯｸM-PRO" panose="020F0600000000000000" pitchFamily="50" charset="-128"/>
              </a:rPr>
              <a:t>Ｈ４　国連環境開発会議（地球サミット）の開催</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57" name="正方形/長方形 56"/>
          <p:cNvSpPr/>
          <p:nvPr/>
        </p:nvSpPr>
        <p:spPr>
          <a:xfrm>
            <a:off x="4915485" y="5610284"/>
            <a:ext cx="710630" cy="1413819"/>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自動車排出ガス中</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のＮＯｘ（窒素酸化物）の総量を削減することを目的と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して制定。</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58" name="正方形/長方形 57"/>
          <p:cNvSpPr/>
          <p:nvPr/>
        </p:nvSpPr>
        <p:spPr>
          <a:xfrm>
            <a:off x="5626115" y="5629087"/>
            <a:ext cx="323165" cy="1908000"/>
          </a:xfrm>
          <a:prstGeom prst="rect">
            <a:avLst/>
          </a:prstGeom>
        </p:spPr>
        <p:txBody>
          <a:bodyPr vert="eaVert" wrap="none" anchor="ctr" anchorCtr="0">
            <a:noAutofit/>
          </a:bodyPr>
          <a:lstStyle/>
          <a:p>
            <a:r>
              <a:rPr lang="zh-TW" altLang="en-US" sz="900" b="1" dirty="0">
                <a:latin typeface="HG丸ｺﾞｼｯｸM-PRO" panose="020F0600000000000000" pitchFamily="50" charset="-128"/>
                <a:ea typeface="HG丸ｺﾞｼｯｸM-PRO" panose="020F0600000000000000" pitchFamily="50" charset="-128"/>
              </a:rPr>
              <a:t>Ｈ４　自動車</a:t>
            </a:r>
            <a:r>
              <a:rPr lang="zh-TW" altLang="en-US" sz="900" b="1" dirty="0" smtClean="0">
                <a:latin typeface="HG丸ｺﾞｼｯｸM-PRO" panose="020F0600000000000000" pitchFamily="50" charset="-128"/>
                <a:ea typeface="HG丸ｺﾞｼｯｸM-PRO" panose="020F0600000000000000" pitchFamily="50" charset="-128"/>
              </a:rPr>
              <a:t>ＮＯｘ法</a:t>
            </a:r>
            <a:r>
              <a:rPr lang="ja-JP" altLang="en-US" sz="900" b="1" dirty="0" smtClean="0">
                <a:latin typeface="HG丸ｺﾞｼｯｸM-PRO" panose="020F0600000000000000" pitchFamily="50" charset="-128"/>
                <a:ea typeface="HG丸ｺﾞｼｯｸM-PRO" panose="020F0600000000000000" pitchFamily="50" charset="-128"/>
              </a:rPr>
              <a:t>の</a:t>
            </a:r>
            <a:r>
              <a:rPr lang="zh-TW" altLang="en-US" sz="900" b="1" dirty="0" smtClean="0">
                <a:latin typeface="HG丸ｺﾞｼｯｸM-PRO" panose="020F0600000000000000" pitchFamily="50" charset="-128"/>
                <a:ea typeface="HG丸ｺﾞｼｯｸM-PRO" panose="020F0600000000000000" pitchFamily="50" charset="-128"/>
              </a:rPr>
              <a:t>制定</a:t>
            </a:r>
            <a:endParaRPr lang="zh-TW" altLang="en-US" sz="900" b="1" dirty="0">
              <a:latin typeface="HG丸ｺﾞｼｯｸM-PRO" panose="020F0600000000000000" pitchFamily="50" charset="-128"/>
              <a:ea typeface="HG丸ｺﾞｼｯｸM-PRO" panose="020F0600000000000000" pitchFamily="50" charset="-128"/>
            </a:endParaRPr>
          </a:p>
        </p:txBody>
      </p:sp>
      <p:sp>
        <p:nvSpPr>
          <p:cNvPr id="102" name="正方形/長方形 89"/>
          <p:cNvSpPr/>
          <p:nvPr/>
        </p:nvSpPr>
        <p:spPr>
          <a:xfrm>
            <a:off x="4215512" y="7643013"/>
            <a:ext cx="1500609"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03" name="正方形/長方形 89"/>
          <p:cNvSpPr/>
          <p:nvPr/>
        </p:nvSpPr>
        <p:spPr>
          <a:xfrm>
            <a:off x="3344655" y="7643013"/>
            <a:ext cx="579395"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41" name="正方形/長方形 40"/>
          <p:cNvSpPr/>
          <p:nvPr/>
        </p:nvSpPr>
        <p:spPr>
          <a:xfrm>
            <a:off x="868675" y="7645086"/>
            <a:ext cx="801270" cy="1200455"/>
          </a:xfrm>
          <a:prstGeom prst="rect">
            <a:avLst/>
          </a:prstGeom>
          <a:noFill/>
          <a:ln cmpd="dbl">
            <a:noFill/>
          </a:ln>
        </p:spPr>
        <p:txBody>
          <a:bodyPr vert="eaVert" wrap="square" lIns="91438" tIns="45719" rIns="91438" bIns="45719" anchor="ctr" anchorCtr="0">
            <a:noAutofit/>
          </a:bodyPr>
          <a:lstStyle/>
          <a:p>
            <a:pPr algn="just"/>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62" name="正方形/長方形 61"/>
          <p:cNvSpPr/>
          <p:nvPr/>
        </p:nvSpPr>
        <p:spPr>
          <a:xfrm>
            <a:off x="3327160" y="7632034"/>
            <a:ext cx="384976"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廃棄物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の排出抑制と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再資源化を目的に追記。</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63" name="正方形/長方形 62"/>
          <p:cNvSpPr/>
          <p:nvPr/>
        </p:nvSpPr>
        <p:spPr>
          <a:xfrm>
            <a:off x="3645895" y="7645088"/>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Ｈ３</a:t>
            </a:r>
            <a:r>
              <a:rPr lang="ja-JP" altLang="en-US" sz="900" b="1" dirty="0">
                <a:latin typeface="HG丸ｺﾞｼｯｸM-PRO" panose="020F0600000000000000" pitchFamily="50" charset="-128"/>
                <a:ea typeface="HG丸ｺﾞｼｯｸM-PRO" panose="020F0600000000000000" pitchFamily="50" charset="-128"/>
              </a:rPr>
              <a:t>　</a:t>
            </a:r>
            <a:r>
              <a:rPr lang="zh-TW" altLang="en-US" sz="900" b="1" dirty="0">
                <a:latin typeface="HG丸ｺﾞｼｯｸM-PRO" panose="020F0600000000000000" pitchFamily="50" charset="-128"/>
                <a:ea typeface="HG丸ｺﾞｼｯｸM-PRO" panose="020F0600000000000000" pitchFamily="50" charset="-128"/>
              </a:rPr>
              <a:t>廃棄物処</a:t>
            </a:r>
            <a:r>
              <a:rPr lang="zh-TW" altLang="en-US" sz="900" b="1" dirty="0" smtClean="0">
                <a:latin typeface="HG丸ｺﾞｼｯｸM-PRO" panose="020F0600000000000000" pitchFamily="50" charset="-128"/>
                <a:ea typeface="HG丸ｺﾞｼｯｸM-PRO" panose="020F0600000000000000" pitchFamily="50" charset="-128"/>
              </a:rPr>
              <a:t>理法</a:t>
            </a:r>
            <a:r>
              <a:rPr lang="ja-JP" altLang="en-US" sz="900" b="1" dirty="0" smtClean="0">
                <a:latin typeface="HG丸ｺﾞｼｯｸM-PRO" panose="020F0600000000000000" pitchFamily="50" charset="-128"/>
                <a:ea typeface="HG丸ｺﾞｼｯｸM-PRO" panose="020F0600000000000000" pitchFamily="50" charset="-128"/>
              </a:rPr>
              <a:t>の</a:t>
            </a:r>
            <a:r>
              <a:rPr lang="zh-TW" altLang="en-US" sz="900" b="1" dirty="0" smtClean="0">
                <a:latin typeface="HG丸ｺﾞｼｯｸM-PRO" panose="020F0600000000000000" pitchFamily="50" charset="-128"/>
                <a:ea typeface="HG丸ｺﾞｼｯｸM-PRO" panose="020F0600000000000000" pitchFamily="50" charset="-128"/>
              </a:rPr>
              <a:t>改正</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64" name="正方形/長方形 63"/>
          <p:cNvSpPr/>
          <p:nvPr/>
        </p:nvSpPr>
        <p:spPr>
          <a:xfrm>
            <a:off x="4623449" y="7653280"/>
            <a:ext cx="830776" cy="1248237"/>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資源</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の有効な利用の確保を図り、大量生産・大量消費・大量廃棄型の社会システムから脱却するために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制定。</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65" name="正方形/長方形 64"/>
          <p:cNvSpPr/>
          <p:nvPr/>
        </p:nvSpPr>
        <p:spPr>
          <a:xfrm>
            <a:off x="5358840" y="7645088"/>
            <a:ext cx="365415" cy="1908000"/>
          </a:xfrm>
          <a:prstGeom prst="rect">
            <a:avLst/>
          </a:prstGeom>
        </p:spPr>
        <p:txBody>
          <a:bodyPr vert="eaVert" wrap="none" anchor="ctr" anchorCtr="0">
            <a:noAutofit/>
          </a:bodyPr>
          <a:lstStyle/>
          <a:p>
            <a:r>
              <a:rPr lang="zh-TW" altLang="en-US" sz="900" b="1" dirty="0" smtClean="0">
                <a:latin typeface="HG丸ｺﾞｼｯｸM-PRO" panose="020F0600000000000000" pitchFamily="50" charset="-128"/>
                <a:ea typeface="HG丸ｺﾞｼｯｸM-PRO" panose="020F0600000000000000" pitchFamily="50" charset="-128"/>
              </a:rPr>
              <a:t>Ｈ</a:t>
            </a:r>
            <a:r>
              <a:rPr lang="ja-JP" altLang="en-US" sz="900" b="1" dirty="0" smtClean="0">
                <a:latin typeface="HG丸ｺﾞｼｯｸM-PRO" panose="020F0600000000000000" pitchFamily="50" charset="-128"/>
                <a:ea typeface="HG丸ｺﾞｼｯｸM-PRO" panose="020F0600000000000000" pitchFamily="50" charset="-128"/>
              </a:rPr>
              <a:t>３</a:t>
            </a:r>
            <a:r>
              <a:rPr lang="zh-TW" altLang="en-US" sz="900" b="1" dirty="0">
                <a:latin typeface="HG丸ｺﾞｼｯｸM-PRO" panose="020F0600000000000000" pitchFamily="50" charset="-128"/>
                <a:ea typeface="HG丸ｺﾞｼｯｸM-PRO" panose="020F0600000000000000" pitchFamily="50" charset="-128"/>
              </a:rPr>
              <a:t>　</a:t>
            </a:r>
            <a:r>
              <a:rPr lang="ja-JP" altLang="en-US" sz="900" b="1" dirty="0">
                <a:latin typeface="HG丸ｺﾞｼｯｸM-PRO" panose="020F0600000000000000" pitchFamily="50" charset="-128"/>
                <a:ea typeface="HG丸ｺﾞｼｯｸM-PRO" panose="020F0600000000000000" pitchFamily="50" charset="-128"/>
              </a:rPr>
              <a:t>再生資源の利用の促進に</a:t>
            </a:r>
            <a:r>
              <a:rPr lang="ja-JP" altLang="en-US" sz="900" b="1" dirty="0" smtClean="0">
                <a:latin typeface="HG丸ｺﾞｼｯｸM-PRO" panose="020F0600000000000000" pitchFamily="50" charset="-128"/>
                <a:ea typeface="HG丸ｺﾞｼｯｸM-PRO" panose="020F0600000000000000" pitchFamily="50" charset="-128"/>
              </a:rPr>
              <a:t>関す</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　　　</a:t>
            </a:r>
            <a:r>
              <a:rPr lang="ja-JP" altLang="en-US" sz="900" b="1" dirty="0" err="1" smtClean="0">
                <a:latin typeface="HG丸ｺﾞｼｯｸM-PRO" panose="020F0600000000000000" pitchFamily="50" charset="-128"/>
                <a:ea typeface="HG丸ｺﾞｼｯｸM-PRO" panose="020F0600000000000000" pitchFamily="50" charset="-128"/>
              </a:rPr>
              <a:t>る</a:t>
            </a:r>
            <a:r>
              <a:rPr lang="ja-JP" altLang="en-US" sz="900" b="1" dirty="0" smtClean="0">
                <a:latin typeface="HG丸ｺﾞｼｯｸM-PRO" panose="020F0600000000000000" pitchFamily="50" charset="-128"/>
                <a:ea typeface="HG丸ｺﾞｼｯｸM-PRO" panose="020F0600000000000000" pitchFamily="50" charset="-128"/>
              </a:rPr>
              <a:t>法律</a:t>
            </a:r>
            <a:r>
              <a:rPr lang="ja-JP" altLang="en-US" sz="900" b="1" dirty="0">
                <a:latin typeface="HG丸ｺﾞｼｯｸM-PRO" panose="020F0600000000000000" pitchFamily="50" charset="-128"/>
                <a:ea typeface="HG丸ｺﾞｼｯｸM-PRO" panose="020F0600000000000000" pitchFamily="50" charset="-128"/>
              </a:rPr>
              <a:t>の</a:t>
            </a:r>
            <a:r>
              <a:rPr lang="ja-JP" altLang="en-US" sz="900" b="1" dirty="0" smtClean="0">
                <a:latin typeface="HG丸ｺﾞｼｯｸM-PRO" panose="020F0600000000000000" pitchFamily="50" charset="-128"/>
                <a:ea typeface="HG丸ｺﾞｼｯｸM-PRO" panose="020F0600000000000000" pitchFamily="50" charset="-128"/>
              </a:rPr>
              <a:t>制定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87" name="角丸四角形 86"/>
          <p:cNvSpPr/>
          <p:nvPr/>
        </p:nvSpPr>
        <p:spPr>
          <a:xfrm>
            <a:off x="5696498" y="517085"/>
            <a:ext cx="980059" cy="2953251"/>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5372076" y="517086"/>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世界で初めて高輝度の青色ＬＥＤが発明され、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実用化。</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（平成５年１１月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76" name="正方形/長方形 75"/>
          <p:cNvSpPr/>
          <p:nvPr/>
        </p:nvSpPr>
        <p:spPr>
          <a:xfrm>
            <a:off x="5681343" y="531852"/>
            <a:ext cx="872683" cy="2335408"/>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発光</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ダイオードと呼ばれる光源のひとつです。青色</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ＬＥＤの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登場により、様々な色の光を作り出すことが可能となりました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ＬＥＤ</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の発展に大きく貢献した赤崎勇教授、天野浩教授、中村修二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教授の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３</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名</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には、</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２６</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にノーベル物理学賞が授与</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されました。</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77" name="正方形/長方形 76"/>
          <p:cNvSpPr/>
          <p:nvPr/>
        </p:nvSpPr>
        <p:spPr>
          <a:xfrm>
            <a:off x="6436925" y="533505"/>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☆ＬＥＤ</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とは？</a:t>
            </a:r>
          </a:p>
        </p:txBody>
      </p:sp>
      <p:pic>
        <p:nvPicPr>
          <p:cNvPr id="90" name="図 8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8904" y="2904893"/>
            <a:ext cx="401932" cy="571201"/>
          </a:xfrm>
          <a:prstGeom prst="rect">
            <a:avLst/>
          </a:prstGeom>
        </p:spPr>
      </p:pic>
      <p:sp>
        <p:nvSpPr>
          <p:cNvPr id="91" name="正方形/長方形 90"/>
          <p:cNvSpPr/>
          <p:nvPr/>
        </p:nvSpPr>
        <p:spPr>
          <a:xfrm>
            <a:off x="3055698" y="548549"/>
            <a:ext cx="189662" cy="2941939"/>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大迫力の巨大水槽で環太平洋を表現する世界最大級</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水族館が</a:t>
            </a:r>
            <a:r>
              <a:rPr lang="ja-JP" altLang="en-US" sz="800" dirty="0" smtClean="0">
                <a:latin typeface="HG丸ｺﾞｼｯｸM-PRO" panose="020F0600000000000000" pitchFamily="50" charset="-128"/>
                <a:ea typeface="HG丸ｺﾞｼｯｸM-PRO" panose="020F0600000000000000" pitchFamily="50" charset="-128"/>
              </a:rPr>
              <a:t>大阪市港区に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誕生。</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3" name="正方形/長方形 92"/>
          <p:cNvSpPr/>
          <p:nvPr/>
        </p:nvSpPr>
        <p:spPr>
          <a:xfrm>
            <a:off x="2500755" y="3607171"/>
            <a:ext cx="1585045" cy="1908000"/>
          </a:xfrm>
          <a:prstGeom prst="rect">
            <a:avLst/>
          </a:prstGeom>
          <a:noFill/>
          <a:ln cmpd="dbl">
            <a:noFill/>
          </a:ln>
        </p:spPr>
        <p:txBody>
          <a:bodyPr vert="eaVert" wrap="square" lIns="91438" tIns="45719" rIns="91438" bIns="45719" anchor="ctr" anchorCtr="0">
            <a:noAutofit/>
          </a:bodyPr>
          <a:lstStyle/>
          <a:p>
            <a:pPr algn="just"/>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5" name="正方形/長方形 89"/>
          <p:cNvSpPr/>
          <p:nvPr/>
        </p:nvSpPr>
        <p:spPr>
          <a:xfrm>
            <a:off x="681593" y="7643013"/>
            <a:ext cx="1336375"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06" name="正方形/長方形 105"/>
          <p:cNvSpPr/>
          <p:nvPr/>
        </p:nvSpPr>
        <p:spPr>
          <a:xfrm>
            <a:off x="1646218" y="7610891"/>
            <a:ext cx="323990" cy="1908000"/>
          </a:xfrm>
          <a:prstGeom prst="rect">
            <a:avLst/>
          </a:prstGeom>
        </p:spPr>
        <p:txBody>
          <a:bodyPr vert="eaVert" wrap="none" anchor="ctr" anchorCtr="0">
            <a:noAutofit/>
          </a:bodyPr>
          <a:lstStyle/>
          <a:p>
            <a:r>
              <a:rPr lang="zh-TW" altLang="en-US" sz="700" b="1" dirty="0" smtClean="0">
                <a:latin typeface="HG丸ｺﾞｼｯｸM-PRO" panose="020F0600000000000000" pitchFamily="50" charset="-128"/>
                <a:ea typeface="HG丸ｺﾞｼｯｸM-PRO" panose="020F0600000000000000" pitchFamily="50" charset="-128"/>
              </a:rPr>
              <a:t>Ｈ</a:t>
            </a:r>
            <a:r>
              <a:rPr lang="ja-JP" altLang="en-US" sz="700" b="1" dirty="0">
                <a:latin typeface="HG丸ｺﾞｼｯｸM-PRO" panose="020F0600000000000000" pitchFamily="50" charset="-128"/>
                <a:ea typeface="HG丸ｺﾞｼｯｸM-PRO" panose="020F0600000000000000" pitchFamily="50" charset="-128"/>
              </a:rPr>
              <a:t>２</a:t>
            </a:r>
            <a:r>
              <a:rPr lang="zh-TW" altLang="en-US" sz="700" b="1" dirty="0">
                <a:latin typeface="HG丸ｺﾞｼｯｸM-PRO" panose="020F0600000000000000" pitchFamily="50" charset="-128"/>
                <a:ea typeface="HG丸ｺﾞｼｯｸM-PRO" panose="020F0600000000000000" pitchFamily="50" charset="-128"/>
              </a:rPr>
              <a:t>　</a:t>
            </a:r>
            <a:r>
              <a:rPr lang="ja-JP" altLang="en-US" sz="800" b="1" dirty="0">
                <a:latin typeface="HG丸ｺﾞｼｯｸM-PRO" panose="020F0600000000000000" pitchFamily="50" charset="-128"/>
                <a:ea typeface="HG丸ｺﾞｼｯｸM-PRO" panose="020F0600000000000000" pitchFamily="50" charset="-128"/>
              </a:rPr>
              <a:t>大阪湾広域</a:t>
            </a:r>
            <a:r>
              <a:rPr lang="ja-JP" altLang="en-US" sz="800" b="1" dirty="0" smtClean="0">
                <a:latin typeface="HG丸ｺﾞｼｯｸM-PRO" panose="020F0600000000000000" pitchFamily="50" charset="-128"/>
                <a:ea typeface="HG丸ｺﾞｼｯｸM-PRO" panose="020F0600000000000000" pitchFamily="50" charset="-128"/>
              </a:rPr>
              <a:t>臨海環境整備センター</a:t>
            </a:r>
            <a:endParaRPr lang="en-US" altLang="ja-JP" sz="800" b="1" dirty="0" smtClean="0">
              <a:latin typeface="HG丸ｺﾞｼｯｸM-PRO" panose="020F0600000000000000" pitchFamily="50" charset="-128"/>
              <a:ea typeface="HG丸ｺﾞｼｯｸM-PRO" panose="020F0600000000000000" pitchFamily="50" charset="-128"/>
            </a:endParaRPr>
          </a:p>
          <a:p>
            <a:r>
              <a:rPr lang="ja-JP" altLang="en-US" sz="700" b="1" dirty="0" smtClean="0">
                <a:latin typeface="HG丸ｺﾞｼｯｸM-PRO" panose="020F0600000000000000" pitchFamily="50" charset="-128"/>
                <a:ea typeface="HG丸ｺﾞｼｯｸM-PRO" panose="020F0600000000000000" pitchFamily="50" charset="-128"/>
              </a:rPr>
              <a:t>　　　</a:t>
            </a:r>
            <a:r>
              <a:rPr lang="ja-JP" altLang="en-US" sz="800" b="1" dirty="0" smtClean="0">
                <a:latin typeface="HG丸ｺﾞｼｯｸM-PRO" panose="020F0600000000000000" pitchFamily="50" charset="-128"/>
                <a:ea typeface="HG丸ｺﾞｼｯｸM-PRO" panose="020F0600000000000000" pitchFamily="50" charset="-128"/>
              </a:rPr>
              <a:t>（大阪湾フェニックスセンター）の</a:t>
            </a:r>
            <a:endParaRPr lang="en-US" altLang="ja-JP" sz="800" b="1" dirty="0" smtClean="0">
              <a:latin typeface="HG丸ｺﾞｼｯｸM-PRO" panose="020F0600000000000000" pitchFamily="50" charset="-128"/>
              <a:ea typeface="HG丸ｺﾞｼｯｸM-PRO" panose="020F0600000000000000" pitchFamily="50" charset="-128"/>
            </a:endParaRPr>
          </a:p>
          <a:p>
            <a:r>
              <a:rPr lang="ja-JP" altLang="en-US" sz="700" b="1" dirty="0">
                <a:latin typeface="HG丸ｺﾞｼｯｸM-PRO" panose="020F0600000000000000" pitchFamily="50" charset="-128"/>
                <a:ea typeface="HG丸ｺﾞｼｯｸM-PRO" panose="020F0600000000000000" pitchFamily="50" charset="-128"/>
              </a:rPr>
              <a:t>　</a:t>
            </a:r>
            <a:r>
              <a:rPr lang="ja-JP" altLang="en-US" sz="700" b="1" dirty="0" smtClean="0">
                <a:latin typeface="HG丸ｺﾞｼｯｸM-PRO" panose="020F0600000000000000" pitchFamily="50" charset="-128"/>
                <a:ea typeface="HG丸ｺﾞｼｯｸM-PRO" panose="020F0600000000000000" pitchFamily="50" charset="-128"/>
              </a:rPr>
              <a:t>　　</a:t>
            </a:r>
            <a:r>
              <a:rPr lang="ja-JP" altLang="en-US" sz="800" b="1" dirty="0" smtClean="0">
                <a:latin typeface="HG丸ｺﾞｼｯｸM-PRO" panose="020F0600000000000000" pitchFamily="50" charset="-128"/>
                <a:ea typeface="HG丸ｺﾞｼｯｸM-PRO" panose="020F0600000000000000" pitchFamily="50" charset="-128"/>
              </a:rPr>
              <a:t>廃棄物</a:t>
            </a:r>
            <a:r>
              <a:rPr lang="ja-JP" altLang="en-US" sz="800" b="1" dirty="0">
                <a:latin typeface="HG丸ｺﾞｼｯｸM-PRO" panose="020F0600000000000000" pitchFamily="50" charset="-128"/>
                <a:ea typeface="HG丸ｺﾞｼｯｸM-PRO" panose="020F0600000000000000" pitchFamily="50" charset="-128"/>
              </a:rPr>
              <a:t>受け入れ開始</a:t>
            </a:r>
            <a:endParaRPr lang="en-US" altLang="ja-JP" sz="800" b="1" dirty="0" smtClean="0">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5419519" y="3614705"/>
            <a:ext cx="497230" cy="1924959"/>
            <a:chOff x="5419519" y="3704715"/>
            <a:chExt cx="497230" cy="1924959"/>
          </a:xfrm>
        </p:grpSpPr>
        <p:sp>
          <p:nvSpPr>
            <p:cNvPr id="108" name="正方形/長方形 89"/>
            <p:cNvSpPr/>
            <p:nvPr/>
          </p:nvSpPr>
          <p:spPr>
            <a:xfrm>
              <a:off x="5419519" y="3704715"/>
              <a:ext cx="497230"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09" name="正方形/長方形 108"/>
            <p:cNvSpPr/>
            <p:nvPr/>
          </p:nvSpPr>
          <p:spPr>
            <a:xfrm>
              <a:off x="5444175" y="3721674"/>
              <a:ext cx="256175" cy="190800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持続的成長とエネルギー・環境問題の同時解決を目指し策定。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0" name="正方形/長方形 109"/>
            <p:cNvSpPr/>
            <p:nvPr/>
          </p:nvSpPr>
          <p:spPr>
            <a:xfrm>
              <a:off x="5710163" y="3704715"/>
              <a:ext cx="161581" cy="1908000"/>
            </a:xfrm>
            <a:prstGeom prst="rect">
              <a:avLst/>
            </a:prstGeom>
            <a:noFill/>
            <a:ln cmpd="dbl">
              <a:noFill/>
            </a:ln>
          </p:spPr>
          <p:txBody>
            <a:bodyPr vert="eaVert" wrap="square" lIns="91438" tIns="45719" rIns="91438" bIns="45719" anchor="ctr" anchorCtr="0">
              <a:noAutofit/>
            </a:bodyPr>
            <a:lstStyle/>
            <a:p>
              <a:pPr algn="just"/>
              <a:r>
                <a:rPr lang="ja-JP" altLang="en-US" sz="800" b="1" dirty="0" smtClean="0">
                  <a:solidFill>
                    <a:sysClr val="windowText" lastClr="000000"/>
                  </a:solidFill>
                  <a:latin typeface="HG丸ｺﾞｼｯｸM-PRO" panose="020F0600000000000000" pitchFamily="50" charset="-128"/>
                  <a:ea typeface="HG丸ｺﾞｼｯｸM-PRO" panose="020F0600000000000000" pitchFamily="50" charset="-128"/>
                </a:rPr>
                <a:t>Ｈ５</a:t>
              </a:r>
              <a:r>
                <a:rPr lang="ja-JP" altLang="en-US" sz="800" b="1"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b="1" dirty="0" smtClean="0">
                  <a:solidFill>
                    <a:sysClr val="windowText" lastClr="000000"/>
                  </a:solidFill>
                  <a:latin typeface="HG丸ｺﾞｼｯｸM-PRO" panose="020F0600000000000000" pitchFamily="50" charset="-128"/>
                  <a:ea typeface="HG丸ｺﾞｼｯｸM-PRO" panose="020F0600000000000000" pitchFamily="50" charset="-128"/>
                </a:rPr>
                <a:t>「ニューサンシャイン計画」発表</a:t>
              </a:r>
              <a:endParaRPr lang="ja-JP" altLang="en-US" sz="8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grpSp>
      <p:sp>
        <p:nvSpPr>
          <p:cNvPr id="117" name="正方形/長方形 116"/>
          <p:cNvSpPr/>
          <p:nvPr/>
        </p:nvSpPr>
        <p:spPr>
          <a:xfrm>
            <a:off x="2605271" y="3607171"/>
            <a:ext cx="419683" cy="5942326"/>
          </a:xfrm>
          <a:prstGeom prst="rect">
            <a:avLst/>
          </a:prstGeom>
          <a:gradFill>
            <a:gsLst>
              <a:gs pos="68000">
                <a:schemeClr val="accent3">
                  <a:lumMod val="40000"/>
                  <a:lumOff val="60000"/>
                </a:schemeClr>
              </a:gs>
              <a:gs pos="66000">
                <a:schemeClr val="accent6">
                  <a:lumMod val="40000"/>
                  <a:lumOff val="60000"/>
                </a:schemeClr>
              </a:gs>
              <a:gs pos="34000">
                <a:schemeClr val="accent6">
                  <a:lumMod val="40000"/>
                  <a:lumOff val="60000"/>
                </a:schemeClr>
              </a:gs>
              <a:gs pos="32000">
                <a:schemeClr val="accent5">
                  <a:lumMod val="40000"/>
                  <a:lumOff val="60000"/>
                </a:schemeClr>
              </a:gs>
              <a:gs pos="0">
                <a:schemeClr val="accent5">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18" name="正方形/長方形 117"/>
          <p:cNvSpPr/>
          <p:nvPr/>
        </p:nvSpPr>
        <p:spPr>
          <a:xfrm>
            <a:off x="5951096" y="3607171"/>
            <a:ext cx="763269" cy="5940000"/>
          </a:xfrm>
          <a:prstGeom prst="rect">
            <a:avLst/>
          </a:prstGeom>
          <a:gradFill>
            <a:gsLst>
              <a:gs pos="68000">
                <a:schemeClr val="accent3">
                  <a:lumMod val="40000"/>
                  <a:lumOff val="60000"/>
                </a:schemeClr>
              </a:gs>
              <a:gs pos="66000">
                <a:schemeClr val="accent6">
                  <a:lumMod val="40000"/>
                  <a:lumOff val="60000"/>
                </a:schemeClr>
              </a:gs>
              <a:gs pos="34000">
                <a:schemeClr val="accent6">
                  <a:lumMod val="40000"/>
                  <a:lumOff val="60000"/>
                </a:schemeClr>
              </a:gs>
              <a:gs pos="32000">
                <a:schemeClr val="accent5">
                  <a:lumMod val="40000"/>
                  <a:lumOff val="60000"/>
                </a:schemeClr>
              </a:gs>
              <a:gs pos="0">
                <a:schemeClr val="accent5">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15" name="正方形/長方形 114"/>
          <p:cNvSpPr/>
          <p:nvPr/>
        </p:nvSpPr>
        <p:spPr>
          <a:xfrm>
            <a:off x="2637703" y="4918409"/>
            <a:ext cx="323165" cy="4220056"/>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Ｈ３</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Ｎｅｗ ＳＴＥＰ ２１</a:t>
            </a:r>
            <a:r>
              <a:rPr lang="ja-JP" altLang="en-US" sz="900" b="1" dirty="0" smtClean="0">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大阪府新環境総合計画</a:t>
            </a:r>
            <a:r>
              <a:rPr lang="ja-JP" altLang="en-US" sz="900" b="1" dirty="0" smtClean="0">
                <a:latin typeface="HG丸ｺﾞｼｯｸM-PRO" panose="020F0600000000000000" pitchFamily="50" charset="-128"/>
                <a:ea typeface="HG丸ｺﾞｼｯｸM-PRO" panose="020F0600000000000000" pitchFamily="50" charset="-128"/>
              </a:rPr>
              <a:t>）の</a:t>
            </a:r>
            <a:r>
              <a:rPr lang="ja-JP" altLang="en-US" sz="900" b="1" dirty="0">
                <a:latin typeface="HG丸ｺﾞｼｯｸM-PRO" panose="020F0600000000000000" pitchFamily="50" charset="-128"/>
                <a:ea typeface="HG丸ｺﾞｼｯｸM-PRO" panose="020F0600000000000000" pitchFamily="50" charset="-128"/>
              </a:rPr>
              <a:t>策定</a:t>
            </a:r>
          </a:p>
        </p:txBody>
      </p:sp>
      <p:sp>
        <p:nvSpPr>
          <p:cNvPr id="53" name="正方形/長方形 52"/>
          <p:cNvSpPr/>
          <p:nvPr/>
        </p:nvSpPr>
        <p:spPr>
          <a:xfrm>
            <a:off x="3460633" y="5439691"/>
            <a:ext cx="319658" cy="1692939"/>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　　　生物多様性条約の採択</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35" name="正方形/長方形 34"/>
          <p:cNvSpPr/>
          <p:nvPr/>
        </p:nvSpPr>
        <p:spPr>
          <a:xfrm>
            <a:off x="3114318" y="5671060"/>
            <a:ext cx="474011" cy="1783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地球規模で生物多様性の保全を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目指すもので、</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地球</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サミットで署名が開始。</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9" name="正方形/長方形 118"/>
          <p:cNvSpPr/>
          <p:nvPr/>
        </p:nvSpPr>
        <p:spPr>
          <a:xfrm>
            <a:off x="3861552" y="1540223"/>
            <a:ext cx="568874" cy="1824345"/>
          </a:xfrm>
          <a:prstGeom prst="rect">
            <a:avLst/>
          </a:prstGeom>
          <a:noFill/>
          <a:ln cmpd="dbl">
            <a:noFill/>
          </a:ln>
        </p:spPr>
        <p:txBody>
          <a:bodyPr vert="eaVert" wrap="square" lIns="91438" tIns="45719" rIns="91438" bIns="45719" anchor="ctr" anchorCtr="0">
            <a:noAutofit/>
          </a:bodyPr>
          <a:lstStyle/>
          <a:p>
            <a:pPr algn="just"/>
            <a:endParaRPr lang="en-US" altLang="ja-JP" sz="7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23" name="正方形/長方形 122"/>
          <p:cNvSpPr/>
          <p:nvPr/>
        </p:nvSpPr>
        <p:spPr>
          <a:xfrm>
            <a:off x="6129300" y="3917885"/>
            <a:ext cx="323165" cy="144014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Ｈ５　環境</a:t>
            </a:r>
            <a:r>
              <a:rPr lang="ja-JP" altLang="en-US" sz="900" b="1" dirty="0" smtClean="0">
                <a:latin typeface="HG丸ｺﾞｼｯｸM-PRO" panose="020F0600000000000000" pitchFamily="50" charset="-128"/>
                <a:ea typeface="HG丸ｺﾞｼｯｸM-PRO" panose="020F0600000000000000" pitchFamily="50" charset="-128"/>
              </a:rPr>
              <a:t>基本法の制定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100" name="角丸四角形 99"/>
          <p:cNvSpPr/>
          <p:nvPr/>
        </p:nvSpPr>
        <p:spPr>
          <a:xfrm>
            <a:off x="5981031" y="5573009"/>
            <a:ext cx="705695" cy="394376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6383390" y="5600027"/>
            <a:ext cx="411605" cy="1963263"/>
          </a:xfrm>
          <a:prstGeom prst="rect">
            <a:avLst/>
          </a:prstGeom>
        </p:spPr>
        <p:txBody>
          <a:bodyPr vert="eaVert" wrap="none" anchor="ctr" anchorCtr="0">
            <a:noAutofit/>
          </a:bodyPr>
          <a:lstStyle/>
          <a:p>
            <a:r>
              <a:rPr lang="ja-JP" altLang="en-US" sz="800" b="1" dirty="0" smtClean="0">
                <a:latin typeface="HG丸ｺﾞｼｯｸM-PRO" panose="020F0600000000000000" pitchFamily="50" charset="-128"/>
                <a:ea typeface="HG丸ｺﾞｼｯｸM-PRO" panose="020F0600000000000000" pitchFamily="50" charset="-128"/>
              </a:rPr>
              <a:t>　☆</a:t>
            </a:r>
            <a:r>
              <a:rPr lang="ja-JP" altLang="en-US" sz="800" b="1" dirty="0">
                <a:latin typeface="HG丸ｺﾞｼｯｸM-PRO" panose="020F0600000000000000" pitchFamily="50" charset="-128"/>
                <a:ea typeface="HG丸ｺﾞｼｯｸM-PRO" panose="020F0600000000000000" pitchFamily="50" charset="-128"/>
              </a:rPr>
              <a:t>公害対策基本法と環境基本法</a:t>
            </a:r>
          </a:p>
        </p:txBody>
      </p:sp>
      <p:sp>
        <p:nvSpPr>
          <p:cNvPr id="61" name="正方形/長方形 60"/>
          <p:cNvSpPr/>
          <p:nvPr/>
        </p:nvSpPr>
        <p:spPr>
          <a:xfrm>
            <a:off x="5993876" y="5594291"/>
            <a:ext cx="531691" cy="3910947"/>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公害</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対策基本法は、水俣病や四日市</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ぜんそく</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などの公害問題に対処す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べく昭和　４２年に制定されました。しかし、時代</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の流れとともに、公害</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問題がより複雑化した結果、環境に関する分野についての国の政策の基本的な方向を示すものとして、環境基本法が制定されました。</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2" name="正方形/長方形 111"/>
          <p:cNvSpPr/>
          <p:nvPr/>
        </p:nvSpPr>
        <p:spPr>
          <a:xfrm>
            <a:off x="3411582" y="540279"/>
            <a:ext cx="314254" cy="920504"/>
          </a:xfrm>
          <a:prstGeom prst="rect">
            <a:avLst/>
          </a:prstGeom>
          <a:noFill/>
          <a:ln cmpd="dbl">
            <a:noFill/>
          </a:ln>
        </p:spPr>
        <p:txBody>
          <a:bodyPr vert="eaVert" wrap="square" lIns="91438" tIns="45719" rIns="91438" bIns="45719" anchor="ctr" anchorCtr="0">
            <a:noAutofit/>
          </a:bodyPr>
          <a:lstStyle/>
          <a:p>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写真２　</a:t>
            </a:r>
            <a:endParaRPr lang="en-US" altLang="ja-JP" sz="700" dirty="0" smtClean="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海遊館の外観</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3" name="正方形/長方形 112"/>
          <p:cNvSpPr/>
          <p:nvPr/>
        </p:nvSpPr>
        <p:spPr>
          <a:xfrm>
            <a:off x="693863" y="8316372"/>
            <a:ext cx="153842" cy="1352770"/>
          </a:xfrm>
          <a:prstGeom prst="rect">
            <a:avLst/>
          </a:prstGeom>
          <a:noFill/>
          <a:ln cmpd="dbl">
            <a:noFill/>
          </a:ln>
        </p:spPr>
        <p:txBody>
          <a:bodyPr vert="eaVert" wrap="square" lIns="91438" tIns="45719" rIns="91438" bIns="45719" anchor="ctr" anchorCtr="0">
            <a:noAutofit/>
          </a:bodyPr>
          <a:lstStyle/>
          <a:p>
            <a:pPr algn="just"/>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写真３　</a:t>
            </a:r>
            <a:r>
              <a:rPr lang="zh-TW" altLang="en-US" sz="700" dirty="0">
                <a:solidFill>
                  <a:sysClr val="windowText" lastClr="000000"/>
                </a:solidFill>
                <a:latin typeface="HG丸ｺﾞｼｯｸM-PRO" panose="020F0600000000000000" pitchFamily="50" charset="-128"/>
                <a:ea typeface="HG丸ｺﾞｼｯｸM-PRO" panose="020F0600000000000000" pitchFamily="50" charset="-128"/>
              </a:rPr>
              <a:t>尼崎沖埋立処分場</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6" name="正方形/長方形 115"/>
          <p:cNvSpPr/>
          <p:nvPr/>
        </p:nvSpPr>
        <p:spPr>
          <a:xfrm>
            <a:off x="4055013" y="3597141"/>
            <a:ext cx="454107" cy="396324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ブラジルのリオデジャネイロ</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で、</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地球</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温暖化など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の地球環境問題を人類共通の課題と位置付け、「持続可能な開発」という理念の下に環境と開発の両立を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目指し開催。</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1026" name="Picture 2" descr="D:\OhigashiT\Desktop\環境白書写真・イラスト\earth_goo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09893" y="7024103"/>
            <a:ext cx="494182" cy="4941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higashiT\Desktop\環境白書写真・イラスト\gomi_bunbetsu.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92204" y="8899560"/>
            <a:ext cx="755071" cy="654079"/>
          </a:xfrm>
          <a:prstGeom prst="rect">
            <a:avLst/>
          </a:prstGeom>
          <a:noFill/>
          <a:extLst>
            <a:ext uri="{909E8E84-426E-40DD-AFC4-6F175D3DCCD1}">
              <a14:hiddenFill xmlns:a14="http://schemas.microsoft.com/office/drawing/2010/main">
                <a:solidFill>
                  <a:srgbClr val="FFFFFF"/>
                </a:solidFill>
              </a14:hiddenFill>
            </a:ext>
          </a:extLst>
        </p:spPr>
      </p:pic>
      <p:pic>
        <p:nvPicPr>
          <p:cNvPr id="125" name="図 12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61282" y="6992959"/>
            <a:ext cx="740990" cy="594070"/>
          </a:xfrm>
          <a:prstGeom prst="rect">
            <a:avLst/>
          </a:prstGeom>
        </p:spPr>
      </p:pic>
      <p:sp>
        <p:nvSpPr>
          <p:cNvPr id="122" name="正方形/長方形 121"/>
          <p:cNvSpPr/>
          <p:nvPr/>
        </p:nvSpPr>
        <p:spPr>
          <a:xfrm>
            <a:off x="2066003" y="3607171"/>
            <a:ext cx="493074" cy="5940000"/>
          </a:xfrm>
          <a:prstGeom prst="rect">
            <a:avLst/>
          </a:prstGeom>
          <a:gradFill>
            <a:gsLst>
              <a:gs pos="68000">
                <a:schemeClr val="accent3">
                  <a:lumMod val="40000"/>
                  <a:lumOff val="60000"/>
                </a:schemeClr>
              </a:gs>
              <a:gs pos="66000">
                <a:schemeClr val="accent6">
                  <a:lumMod val="40000"/>
                  <a:lumOff val="60000"/>
                </a:schemeClr>
              </a:gs>
              <a:gs pos="34000">
                <a:schemeClr val="accent6">
                  <a:lumMod val="40000"/>
                  <a:lumOff val="60000"/>
                </a:schemeClr>
              </a:gs>
              <a:gs pos="32000">
                <a:schemeClr val="accent5">
                  <a:lumMod val="40000"/>
                  <a:lumOff val="60000"/>
                </a:schemeClr>
              </a:gs>
              <a:gs pos="0">
                <a:schemeClr val="accent5">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24" name="正方形/長方形 123"/>
          <p:cNvSpPr/>
          <p:nvPr/>
        </p:nvSpPr>
        <p:spPr>
          <a:xfrm>
            <a:off x="2156931" y="3659916"/>
            <a:ext cx="323165" cy="1673672"/>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Ｈ２</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大阪府環境保全基金の設置</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126" name="正方形/長方形 125"/>
          <p:cNvSpPr/>
          <p:nvPr/>
        </p:nvSpPr>
        <p:spPr>
          <a:xfrm>
            <a:off x="2055111" y="5715465"/>
            <a:ext cx="509813" cy="3738035"/>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環境の保全に関する知識の普及と環境保全活動の推進を目的に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、個人・企業・団体からいただいたご寄附を基金</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に積み立て</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、大阪</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の豊かな環境の保全や創造のための様々な事業に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活用。</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38" name="正方形/長方形 137"/>
          <p:cNvSpPr/>
          <p:nvPr/>
        </p:nvSpPr>
        <p:spPr>
          <a:xfrm>
            <a:off x="725991" y="3601362"/>
            <a:ext cx="561484" cy="1932031"/>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40" name="正方形/長方形 89"/>
          <p:cNvSpPr/>
          <p:nvPr/>
        </p:nvSpPr>
        <p:spPr>
          <a:xfrm>
            <a:off x="851840" y="3607171"/>
            <a:ext cx="912115" cy="3929142"/>
          </a:xfrm>
          <a:prstGeom prst="rect">
            <a:avLst/>
          </a:prstGeom>
          <a:gradFill>
            <a:gsLst>
              <a:gs pos="0">
                <a:schemeClr val="accent5">
                  <a:lumMod val="40000"/>
                  <a:lumOff val="60000"/>
                </a:schemeClr>
              </a:gs>
              <a:gs pos="51000">
                <a:schemeClr val="accent6">
                  <a:lumMod val="40000"/>
                  <a:lumOff val="60000"/>
                </a:schemeClr>
              </a:gs>
              <a:gs pos="49000">
                <a:schemeClr val="accent5">
                  <a:lumMod val="40000"/>
                  <a:lumOff val="60000"/>
                </a:schemeClr>
              </a:gs>
              <a:gs pos="100000">
                <a:schemeClr val="accent6">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29" name="正方形/長方形 128"/>
          <p:cNvSpPr/>
          <p:nvPr/>
        </p:nvSpPr>
        <p:spPr>
          <a:xfrm>
            <a:off x="1148046" y="3665009"/>
            <a:ext cx="323165" cy="1908000"/>
          </a:xfrm>
          <a:prstGeom prst="rect">
            <a:avLst/>
          </a:prstGeom>
        </p:spPr>
        <p:txBody>
          <a:bodyPr vert="eaVert" wrap="none" anchor="ctr" anchorCtr="0">
            <a:noAutofit/>
          </a:bodyPr>
          <a:lstStyle/>
          <a:p>
            <a:r>
              <a:rPr lang="zh-TW" altLang="en-US" sz="900" b="1" dirty="0" smtClean="0">
                <a:latin typeface="HG丸ｺﾞｼｯｸM-PRO" panose="020F0600000000000000" pitchFamily="50" charset="-128"/>
                <a:ea typeface="HG丸ｺﾞｼｯｸM-PRO" panose="020F0600000000000000" pitchFamily="50" charset="-128"/>
              </a:rPr>
              <a:t>Ｈ</a:t>
            </a:r>
            <a:r>
              <a:rPr lang="ja-JP" altLang="en-US" sz="900" b="1" dirty="0" smtClean="0">
                <a:latin typeface="HG丸ｺﾞｼｯｸM-PRO" panose="020F0600000000000000" pitchFamily="50" charset="-128"/>
                <a:ea typeface="HG丸ｺﾞｼｯｸM-PRO" panose="020F0600000000000000" pitchFamily="50" charset="-128"/>
              </a:rPr>
              <a:t>２</a:t>
            </a:r>
            <a:r>
              <a:rPr lang="zh-TW"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ノーマイカーデー</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（毎月２０日）の</a:t>
            </a:r>
            <a:r>
              <a:rPr lang="ja-JP" altLang="en-US" sz="900" b="1" dirty="0">
                <a:latin typeface="HG丸ｺﾞｼｯｸM-PRO" panose="020F0600000000000000" pitchFamily="50" charset="-128"/>
                <a:ea typeface="HG丸ｺﾞｼｯｸM-PRO" panose="020F0600000000000000" pitchFamily="50" charset="-128"/>
              </a:rPr>
              <a:t>開始</a:t>
            </a:r>
            <a:endParaRPr lang="zh-TW" altLang="en-US" sz="900" b="1" dirty="0">
              <a:latin typeface="HG丸ｺﾞｼｯｸM-PRO" panose="020F0600000000000000" pitchFamily="50" charset="-128"/>
              <a:ea typeface="HG丸ｺﾞｼｯｸM-PRO" panose="020F0600000000000000" pitchFamily="50" charset="-128"/>
            </a:endParaRPr>
          </a:p>
        </p:txBody>
      </p:sp>
      <p:sp>
        <p:nvSpPr>
          <p:cNvPr id="128" name="正方形/長方形 127"/>
          <p:cNvSpPr/>
          <p:nvPr/>
        </p:nvSpPr>
        <p:spPr>
          <a:xfrm>
            <a:off x="970374" y="5210005"/>
            <a:ext cx="673755" cy="2344669"/>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車社会の進展に伴い深刻化している交通渋滞、違反駐車、窒素酸化物による環境汚染等の問題を解消する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ために開始。</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1" name="正方形/長方形 100"/>
          <p:cNvSpPr/>
          <p:nvPr/>
        </p:nvSpPr>
        <p:spPr>
          <a:xfrm>
            <a:off x="855006" y="7648957"/>
            <a:ext cx="740367" cy="1432352"/>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大阪湾圏域から</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発生する廃棄物を適正に埋立処分し</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、生活</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環境の保全を図る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こと、埋め立てた土地を活用して港湾の秩序ある整備をすることを目的に尼崎沖で受入開始。</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4" name="正方形/長方形 103"/>
          <p:cNvSpPr/>
          <p:nvPr/>
        </p:nvSpPr>
        <p:spPr>
          <a:xfrm>
            <a:off x="2632186" y="1791830"/>
            <a:ext cx="152626" cy="1667854"/>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鶴見緑地で国際</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博覧会が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開催。</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1" name="角丸四角形 110"/>
          <p:cNvSpPr/>
          <p:nvPr/>
        </p:nvSpPr>
        <p:spPr>
          <a:xfrm>
            <a:off x="3568567" y="1429181"/>
            <a:ext cx="1389763" cy="1991398"/>
          </a:xfrm>
          <a:prstGeom prst="roundRect">
            <a:avLst>
              <a:gd name="adj" fmla="val 9844"/>
            </a:avLst>
          </a:prstGeom>
          <a:solidFill>
            <a:schemeClr val="bg1">
              <a:lumMod val="85000"/>
            </a:schemeClr>
          </a:solidFill>
          <a:ln w="635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3499687" y="1466028"/>
            <a:ext cx="1183350" cy="1936615"/>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海遊館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では、多様な生物の飼育</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だけでなく</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、一般の参加者を交えた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大阪湾</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に関する調査研究や環境活動、</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学習会</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などを開催しています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。また、館内</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では関西の水域環境に着目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した企画</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展示を不定期に開催しています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。海遊館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を通じて、大阪湾の中を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覗いて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みませんか？</a:t>
            </a:r>
          </a:p>
        </p:txBody>
      </p:sp>
      <p:sp>
        <p:nvSpPr>
          <p:cNvPr id="120" name="正方形/長方形 119"/>
          <p:cNvSpPr/>
          <p:nvPr/>
        </p:nvSpPr>
        <p:spPr>
          <a:xfrm>
            <a:off x="4554125" y="1590474"/>
            <a:ext cx="323165" cy="94344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★コラム１　</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「海遊館と大阪湾」</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4262223" y="7658039"/>
            <a:ext cx="384976"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地方自治体でも再生利用推進への積極的な</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取組みをスタート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107" name="フッター プレースホルダー 4"/>
          <p:cNvSpPr>
            <a:spLocks noGrp="1"/>
          </p:cNvSpPr>
          <p:nvPr>
            <p:ph type="ftr" sz="quarter" idx="11"/>
          </p:nvPr>
        </p:nvSpPr>
        <p:spPr>
          <a:xfrm>
            <a:off x="2343150" y="9610488"/>
            <a:ext cx="2171700" cy="293062"/>
          </a:xfrm>
        </p:spPr>
        <p:txBody>
          <a:bodyPr/>
          <a:lstStyle/>
          <a:p>
            <a:r>
              <a:rPr lang="en-US" altLang="ja-JP" sz="1050" dirty="0" smtClean="0">
                <a:solidFill>
                  <a:schemeClr val="tx1"/>
                </a:solidFill>
                <a:latin typeface="Century" panose="02040604050505020304" pitchFamily="18" charset="0"/>
              </a:rPr>
              <a:t>- 2 -</a:t>
            </a:r>
            <a:endParaRPr kumimoji="1" lang="ja-JP" altLang="en-US" sz="1050" dirty="0">
              <a:solidFill>
                <a:schemeClr val="tx1"/>
              </a:solidFill>
              <a:latin typeface="Century" panose="02040604050505020304" pitchFamily="18" charset="0"/>
            </a:endParaRPr>
          </a:p>
        </p:txBody>
      </p:sp>
      <p:sp>
        <p:nvSpPr>
          <p:cNvPr id="127" name="テキスト ボックス 126"/>
          <p:cNvSpPr txBox="1"/>
          <p:nvPr/>
        </p:nvSpPr>
        <p:spPr>
          <a:xfrm>
            <a:off x="422911" y="227475"/>
            <a:ext cx="4311234" cy="180000"/>
          </a:xfrm>
          <a:prstGeom prst="rect">
            <a:avLst/>
          </a:prstGeom>
          <a:noFill/>
        </p:spPr>
        <p:txBody>
          <a:bodyPr wrap="square" lIns="0" tIns="0" rIns="0" bIns="0" rtlCol="0" anchor="ctr" anchorCtr="1">
            <a:noAutofit/>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平成元年（</a:t>
            </a:r>
            <a:r>
              <a:rPr kumimoji="1" lang="en-US" altLang="ja-JP" sz="1050" b="1" dirty="0" smtClean="0">
                <a:latin typeface="HG丸ｺﾞｼｯｸM-PRO" panose="020F0600000000000000" pitchFamily="50" charset="-128"/>
                <a:ea typeface="HG丸ｺﾞｼｯｸM-PRO" panose="020F0600000000000000" pitchFamily="50" charset="-128"/>
              </a:rPr>
              <a:t>19</a:t>
            </a:r>
            <a:r>
              <a:rPr kumimoji="1" lang="ja-JP" altLang="en-US" sz="1050" b="1" dirty="0" smtClean="0">
                <a:latin typeface="HG丸ｺﾞｼｯｸM-PRO" panose="020F0600000000000000" pitchFamily="50" charset="-128"/>
                <a:ea typeface="HG丸ｺﾞｼｯｸM-PRO" panose="020F0600000000000000" pitchFamily="50" charset="-128"/>
              </a:rPr>
              <a:t>８９年）　　　　～</a:t>
            </a:r>
            <a:endParaRPr kumimoji="1" lang="en-US" altLang="ja-JP" sz="1050" b="1" dirty="0" smtClean="0">
              <a:latin typeface="HG丸ｺﾞｼｯｸM-PRO" panose="020F0600000000000000" pitchFamily="50" charset="-128"/>
              <a:ea typeface="HG丸ｺﾞｼｯｸM-PRO" panose="020F0600000000000000" pitchFamily="50" charset="-128"/>
            </a:endParaRPr>
          </a:p>
        </p:txBody>
      </p:sp>
      <p:sp>
        <p:nvSpPr>
          <p:cNvPr id="130" name="楕円 129"/>
          <p:cNvSpPr/>
          <p:nvPr/>
        </p:nvSpPr>
        <p:spPr>
          <a:xfrm>
            <a:off x="1490457" y="3558630"/>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31" name="楕円 130"/>
          <p:cNvSpPr/>
          <p:nvPr/>
        </p:nvSpPr>
        <p:spPr>
          <a:xfrm>
            <a:off x="2365861" y="3552496"/>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32" name="楕円 131"/>
          <p:cNvSpPr/>
          <p:nvPr/>
        </p:nvSpPr>
        <p:spPr>
          <a:xfrm>
            <a:off x="2708499" y="3561690"/>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33" name="楕円 132"/>
          <p:cNvSpPr/>
          <p:nvPr/>
        </p:nvSpPr>
        <p:spPr>
          <a:xfrm>
            <a:off x="1610773" y="7564051"/>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34" name="楕円 133"/>
          <p:cNvSpPr/>
          <p:nvPr/>
        </p:nvSpPr>
        <p:spPr>
          <a:xfrm>
            <a:off x="4090889" y="9624811"/>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35" name="サブタイトル 2"/>
          <p:cNvSpPr txBox="1">
            <a:spLocks/>
          </p:cNvSpPr>
          <p:nvPr/>
        </p:nvSpPr>
        <p:spPr>
          <a:xfrm>
            <a:off x="4298102" y="9547171"/>
            <a:ext cx="2567839" cy="30457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20000"/>
              </a:lnSpc>
              <a:buNone/>
            </a:pP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このマークは環境に関する出来事のうち、大阪府の取組みや府域で起こった出来事など、府と関係が深い項目です。</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14740" y="542510"/>
            <a:ext cx="1257350" cy="841636"/>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0800000">
            <a:off x="977069" y="9056204"/>
            <a:ext cx="602906" cy="492294"/>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0039" y="553767"/>
            <a:ext cx="832978" cy="1248857"/>
          </a:xfrm>
          <a:prstGeom prst="rect">
            <a:avLst/>
          </a:prstGeom>
        </p:spPr>
      </p:pic>
    </p:spTree>
    <p:extLst>
      <p:ext uri="{BB962C8B-B14F-4D97-AF65-F5344CB8AC3E}">
        <p14:creationId xmlns:p14="http://schemas.microsoft.com/office/powerpoint/2010/main" val="2236834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8630" y="3576230"/>
            <a:ext cx="6624000" cy="1980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08000" y="5592230"/>
            <a:ext cx="6624000" cy="1980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8000" y="7608230"/>
            <a:ext cx="6624000" cy="19800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08000" y="480230"/>
            <a:ext cx="6624000" cy="3024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山形 8"/>
          <p:cNvSpPr/>
          <p:nvPr/>
        </p:nvSpPr>
        <p:spPr>
          <a:xfrm>
            <a:off x="131760" y="228230"/>
            <a:ext cx="6600240" cy="180000"/>
          </a:xfrm>
          <a:prstGeom prst="chevron">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08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正方形/長方形 89"/>
          <p:cNvSpPr/>
          <p:nvPr/>
        </p:nvSpPr>
        <p:spPr>
          <a:xfrm>
            <a:off x="1712899" y="3599060"/>
            <a:ext cx="3529978" cy="1936653"/>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49" name="正方形/長方形 89"/>
          <p:cNvSpPr/>
          <p:nvPr/>
        </p:nvSpPr>
        <p:spPr>
          <a:xfrm>
            <a:off x="6370289" y="3599061"/>
            <a:ext cx="341603"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26" name="正方形/長方形 25"/>
          <p:cNvSpPr/>
          <p:nvPr/>
        </p:nvSpPr>
        <p:spPr>
          <a:xfrm>
            <a:off x="1939473" y="3567666"/>
            <a:ext cx="1259200" cy="142305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京都</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開催され、日本が</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議長を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務めたＣＯＰ３において先進国</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拘束力がある</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削減目標（２００８年～</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２０１２年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の５年間で１９９０年に比べて日本６％、米国７％、ＥＵ８％等）</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を規定。</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3015825" y="3612230"/>
            <a:ext cx="3231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Ｈ９　</a:t>
            </a:r>
            <a:r>
              <a:rPr lang="ja-JP" altLang="en-US" sz="900" b="1" dirty="0" smtClean="0">
                <a:latin typeface="HG丸ｺﾞｼｯｸM-PRO" panose="020F0600000000000000" pitchFamily="50" charset="-128"/>
                <a:ea typeface="HG丸ｺﾞｼｯｸM-PRO" panose="020F0600000000000000" pitchFamily="50" charset="-128"/>
              </a:rPr>
              <a:t>京都</a:t>
            </a:r>
            <a:r>
              <a:rPr lang="ja-JP" altLang="en-US" sz="900" b="1" dirty="0">
                <a:latin typeface="HG丸ｺﾞｼｯｸM-PRO" panose="020F0600000000000000" pitchFamily="50" charset="-128"/>
                <a:ea typeface="HG丸ｺﾞｼｯｸM-PRO" panose="020F0600000000000000" pitchFamily="50" charset="-128"/>
              </a:rPr>
              <a:t>議定書の採択</a:t>
            </a:r>
          </a:p>
        </p:txBody>
      </p:sp>
      <p:sp>
        <p:nvSpPr>
          <p:cNvPr id="31" name="正方形/長方形 30"/>
          <p:cNvSpPr/>
          <p:nvPr/>
        </p:nvSpPr>
        <p:spPr>
          <a:xfrm>
            <a:off x="6370289" y="3599061"/>
            <a:ext cx="323165" cy="1908000"/>
          </a:xfrm>
          <a:prstGeom prst="rect">
            <a:avLst/>
          </a:prstGeom>
        </p:spPr>
        <p:txBody>
          <a:bodyPr vert="eaVert" wrap="none" anchor="ctr" anchorCtr="0">
            <a:noAutofit/>
          </a:bodyPr>
          <a:lstStyle/>
          <a:p>
            <a:r>
              <a:rPr lang="ja-JP" altLang="en-US" sz="800" b="1" dirty="0">
                <a:latin typeface="HG丸ｺﾞｼｯｸM-PRO" panose="020F0600000000000000" pitchFamily="50" charset="-128"/>
                <a:ea typeface="HG丸ｺﾞｼｯｸM-PRO" panose="020F0600000000000000" pitchFamily="50" charset="-128"/>
              </a:rPr>
              <a:t>Ｈ１０</a:t>
            </a:r>
            <a:r>
              <a:rPr lang="ja-JP" altLang="en-US" sz="900" b="1" dirty="0">
                <a:latin typeface="HG丸ｺﾞｼｯｸM-PRO" panose="020F0600000000000000" pitchFamily="50" charset="-128"/>
                <a:ea typeface="HG丸ｺﾞｼｯｸM-PRO" panose="020F0600000000000000" pitchFamily="50" charset="-128"/>
              </a:rPr>
              <a:t>　</a:t>
            </a:r>
            <a:r>
              <a:rPr lang="ja-JP" altLang="en-US" sz="800" b="1" dirty="0">
                <a:latin typeface="HG丸ｺﾞｼｯｸM-PRO" panose="020F0600000000000000" pitchFamily="50" charset="-128"/>
                <a:ea typeface="HG丸ｺﾞｼｯｸM-PRO" panose="020F0600000000000000" pitchFamily="50" charset="-128"/>
              </a:rPr>
              <a:t>地球温暖化対策推進</a:t>
            </a:r>
            <a:r>
              <a:rPr lang="ja-JP" altLang="en-US" sz="800" b="1" dirty="0" smtClean="0">
                <a:latin typeface="HG丸ｺﾞｼｯｸM-PRO" panose="020F0600000000000000" pitchFamily="50" charset="-128"/>
                <a:ea typeface="HG丸ｺﾞｼｯｸM-PRO" panose="020F0600000000000000" pitchFamily="50" charset="-128"/>
              </a:rPr>
              <a:t>法の制定</a:t>
            </a:r>
            <a:endParaRPr lang="ja-JP" altLang="en-US" sz="800" b="1" dirty="0">
              <a:latin typeface="HG丸ｺﾞｼｯｸM-PRO" panose="020F0600000000000000" pitchFamily="50" charset="-128"/>
              <a:ea typeface="HG丸ｺﾞｼｯｸM-PRO" panose="020F0600000000000000" pitchFamily="50" charset="-128"/>
            </a:endParaRPr>
          </a:p>
        </p:txBody>
      </p:sp>
      <p:sp>
        <p:nvSpPr>
          <p:cNvPr id="50" name="正方形/長方形 89"/>
          <p:cNvSpPr/>
          <p:nvPr/>
        </p:nvSpPr>
        <p:spPr>
          <a:xfrm>
            <a:off x="296991" y="516229"/>
            <a:ext cx="2713708" cy="2953251"/>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2" name="正方形/長方形 89"/>
          <p:cNvSpPr/>
          <p:nvPr/>
        </p:nvSpPr>
        <p:spPr>
          <a:xfrm>
            <a:off x="3288600" y="516230"/>
            <a:ext cx="1985605" cy="2942964"/>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5" name="正方形/長方形 89"/>
          <p:cNvSpPr/>
          <p:nvPr/>
        </p:nvSpPr>
        <p:spPr>
          <a:xfrm>
            <a:off x="5544235" y="516230"/>
            <a:ext cx="381317" cy="2942964"/>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4" name="正方形/長方形 13"/>
          <p:cNvSpPr/>
          <p:nvPr/>
        </p:nvSpPr>
        <p:spPr>
          <a:xfrm>
            <a:off x="2766184" y="552576"/>
            <a:ext cx="257771" cy="2953250"/>
          </a:xfrm>
          <a:prstGeom prst="rect">
            <a:avLst/>
          </a:prstGeom>
          <a:noFill/>
          <a:ln cmpd="dbl">
            <a:noFill/>
          </a:ln>
        </p:spPr>
        <p:txBody>
          <a:bodyPr vert="eaVert" wrap="square" lIns="91438" tIns="45719" rIns="91438" bIns="45719" anchor="ctr" anchorCtr="0">
            <a:noAutofit/>
          </a:bodyPr>
          <a:lstStyle/>
          <a:p>
            <a:pPr algn="just"/>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関西国際空港の</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開港</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（平成６年９月４日</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3515312" y="1524026"/>
            <a:ext cx="669248" cy="1910829"/>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大阪府</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おいても被害は大きく特に豊中市</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では</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、死者１１名、負傷者２千４９６名（平成８年１２月３１日現在）。</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5021185" y="492166"/>
            <a:ext cx="252000" cy="2953250"/>
          </a:xfrm>
          <a:prstGeom prst="rect">
            <a:avLst/>
          </a:prstGeom>
          <a:noFill/>
          <a:ln cmpd="dbl">
            <a:noFill/>
          </a:ln>
        </p:spPr>
        <p:txBody>
          <a:bodyPr vert="eaVert" wrap="square" lIns="91438" tIns="45719" rIns="91438" bIns="45719" anchor="ctr" anchorCtr="0">
            <a:noAutofit/>
          </a:bodyPr>
          <a:lstStyle/>
          <a:p>
            <a:pPr algn="just"/>
            <a:r>
              <a:rPr lang="zh-TW"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阪神</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zh-TW"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淡路大震災</a:t>
            </a:r>
            <a:r>
              <a:rPr lang="zh-TW"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７</a:t>
            </a:r>
            <a:r>
              <a:rPr lang="zh-TW"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１</a:t>
            </a:r>
            <a:r>
              <a:rPr lang="zh-TW"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１７</a:t>
            </a:r>
            <a:r>
              <a:rPr lang="zh-TW"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zh-TW"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22" name="正方形/長方形 21"/>
          <p:cNvSpPr/>
          <p:nvPr/>
        </p:nvSpPr>
        <p:spPr>
          <a:xfrm>
            <a:off x="5583508" y="516230"/>
            <a:ext cx="315035"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トヨタ自動車株式会社から、世界で初めての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量産ハイブリッド車</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「プリウス」</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が発売。</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平成９年１２月１０日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24" name="正方形/長方形 23"/>
          <p:cNvSpPr/>
          <p:nvPr/>
        </p:nvSpPr>
        <p:spPr>
          <a:xfrm>
            <a:off x="3346204" y="1532015"/>
            <a:ext cx="252000" cy="1915605"/>
          </a:xfrm>
          <a:prstGeom prst="rect">
            <a:avLst/>
          </a:prstGeom>
          <a:noFill/>
          <a:ln cmpd="dbl">
            <a:noFill/>
          </a:ln>
        </p:spPr>
        <p:txBody>
          <a:bodyPr vert="eaVert" wrap="square" lIns="91438" tIns="45719" rIns="91438" bIns="45719" anchor="ctr" anchorCtr="0">
            <a:noAutofit/>
          </a:bodyPr>
          <a:lstStyle/>
          <a:p>
            <a:pPr algn="just"/>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▲写真５　神戸市内での状況</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386957" y="1727379"/>
            <a:ext cx="2348968" cy="1707475"/>
          </a:xfrm>
          <a:prstGeom prst="roundRect">
            <a:avLst>
              <a:gd name="adj" fmla="val 9844"/>
            </a:avLst>
          </a:prstGeom>
          <a:solidFill>
            <a:schemeClr val="bg1">
              <a:lumMod val="85000"/>
            </a:schemeClr>
          </a:solidFill>
          <a:ln w="635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299797" y="1811861"/>
            <a:ext cx="252000" cy="1475953"/>
          </a:xfrm>
          <a:prstGeom prst="rect">
            <a:avLst/>
          </a:prstGeom>
          <a:noFill/>
          <a:ln cmpd="dbl">
            <a:noFill/>
          </a:ln>
        </p:spPr>
        <p:txBody>
          <a:bodyPr vert="eaVert" wrap="square" lIns="91438" tIns="45719" rIns="91438" bIns="45719" anchor="ctr" anchorCtr="0">
            <a:noAutofit/>
          </a:bodyPr>
          <a:lstStyle/>
          <a:p>
            <a:pPr algn="just"/>
            <a:r>
              <a:rPr lang="ja-JP" altLang="en-US" sz="900" b="1" dirty="0" smtClean="0">
                <a:solidFill>
                  <a:sysClr val="windowText" lastClr="000000"/>
                </a:solidFill>
                <a:latin typeface="HG丸ｺﾞｼｯｸM-PRO" panose="020F0600000000000000" pitchFamily="50" charset="-128"/>
                <a:ea typeface="HG丸ｺﾞｼｯｸM-PRO" panose="020F0600000000000000" pitchFamily="50" charset="-128"/>
              </a:rPr>
              <a:t>★コラム２</a:t>
            </a:r>
            <a:endParaRPr lang="en-US" altLang="ja-JP" sz="900" b="1"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900" b="1" dirty="0" smtClean="0">
                <a:solidFill>
                  <a:sysClr val="windowText" lastClr="000000"/>
                </a:solidFill>
                <a:latin typeface="HG丸ｺﾞｼｯｸM-PRO" panose="020F0600000000000000" pitchFamily="50" charset="-128"/>
                <a:ea typeface="HG丸ｺﾞｼｯｸM-PRO" panose="020F0600000000000000" pitchFamily="50" charset="-128"/>
              </a:rPr>
              <a:t>「関西</a:t>
            </a:r>
            <a:r>
              <a:rPr lang="ja-JP" altLang="en-US" sz="900" b="1" dirty="0">
                <a:solidFill>
                  <a:sysClr val="windowText" lastClr="000000"/>
                </a:solidFill>
                <a:latin typeface="HG丸ｺﾞｼｯｸM-PRO" panose="020F0600000000000000" pitchFamily="50" charset="-128"/>
                <a:ea typeface="HG丸ｺﾞｼｯｸM-PRO" panose="020F0600000000000000" pitchFamily="50" charset="-128"/>
              </a:rPr>
              <a:t>国際</a:t>
            </a:r>
            <a:r>
              <a:rPr lang="ja-JP" altLang="en-US" sz="900" b="1" dirty="0" smtClean="0">
                <a:solidFill>
                  <a:sysClr val="windowText" lastClr="000000"/>
                </a:solidFill>
                <a:latin typeface="HG丸ｺﾞｼｯｸM-PRO" panose="020F0600000000000000" pitchFamily="50" charset="-128"/>
                <a:ea typeface="HG丸ｺﾞｼｯｸM-PRO" panose="020F0600000000000000" pitchFamily="50" charset="-128"/>
              </a:rPr>
              <a:t>空港</a:t>
            </a:r>
            <a:r>
              <a:rPr lang="ja-JP" altLang="en-US" sz="900" b="1" dirty="0">
                <a:solidFill>
                  <a:sysClr val="windowText" lastClr="000000"/>
                </a:solidFill>
                <a:latin typeface="HG丸ｺﾞｼｯｸM-PRO" panose="020F0600000000000000" pitchFamily="50" charset="-128"/>
                <a:ea typeface="HG丸ｺﾞｼｯｸM-PRO" panose="020F0600000000000000" pitchFamily="50" charset="-128"/>
              </a:rPr>
              <a:t>と</a:t>
            </a:r>
            <a:r>
              <a:rPr lang="ja-JP" altLang="en-US" sz="900" b="1" dirty="0" smtClean="0">
                <a:solidFill>
                  <a:sysClr val="windowText" lastClr="000000"/>
                </a:solidFill>
                <a:latin typeface="HG丸ｺﾞｼｯｸM-PRO" panose="020F0600000000000000" pitchFamily="50" charset="-128"/>
                <a:ea typeface="HG丸ｺﾞｼｯｸM-PRO" panose="020F0600000000000000" pitchFamily="50" charset="-128"/>
              </a:rPr>
              <a:t>大阪湾」</a:t>
            </a:r>
            <a:endParaRPr lang="ja-JP" altLang="en-US" sz="7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718112" y="1782286"/>
            <a:ext cx="493879" cy="1610486"/>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人工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島の周りには藻場造成</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のため</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石</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やブロック</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がなだらかに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積み上げられた</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緩</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傾斜護岸</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が作られており</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、関空そのものが</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大きな漁礁</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として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多様な生物の命を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支えています</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66" name="正方形/長方形 89"/>
          <p:cNvSpPr/>
          <p:nvPr/>
        </p:nvSpPr>
        <p:spPr>
          <a:xfrm>
            <a:off x="5398583" y="3599061"/>
            <a:ext cx="843223"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7" name="正方形/長方形 89"/>
          <p:cNvSpPr/>
          <p:nvPr/>
        </p:nvSpPr>
        <p:spPr>
          <a:xfrm>
            <a:off x="818710" y="3599061"/>
            <a:ext cx="701047"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4" name="正方形/長方形 89"/>
          <p:cNvSpPr/>
          <p:nvPr/>
        </p:nvSpPr>
        <p:spPr>
          <a:xfrm>
            <a:off x="785273" y="5610936"/>
            <a:ext cx="1035111"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6" name="正方形/長方形 89"/>
          <p:cNvSpPr/>
          <p:nvPr/>
        </p:nvSpPr>
        <p:spPr>
          <a:xfrm>
            <a:off x="4639040" y="5610936"/>
            <a:ext cx="1715320"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9" name="角丸四角形 78"/>
          <p:cNvSpPr/>
          <p:nvPr/>
        </p:nvSpPr>
        <p:spPr>
          <a:xfrm>
            <a:off x="5207087" y="5611650"/>
            <a:ext cx="1088837" cy="190728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801505" y="5611651"/>
            <a:ext cx="672645"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府や</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事業者</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府民の責務を明らかにし、府の施策の推進、公害防止のための規制を行い、府民が健康で豊かな生活</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を享受することができることを目的に制定。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1460560" y="5628231"/>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Ｈ６</a:t>
            </a:r>
            <a:r>
              <a:rPr lang="ja-JP" altLang="en-US" sz="900" b="1" dirty="0">
                <a:latin typeface="HG丸ｺﾞｼｯｸM-PRO" panose="020F0600000000000000" pitchFamily="50" charset="-128"/>
                <a:ea typeface="HG丸ｺﾞｼｯｸM-PRO" panose="020F0600000000000000" pitchFamily="50" charset="-128"/>
              </a:rPr>
              <a:t>　大阪府生活環境の保全等に</a:t>
            </a:r>
            <a:r>
              <a:rPr lang="ja-JP" altLang="en-US" sz="900" b="1" dirty="0" smtClean="0">
                <a:latin typeface="HG丸ｺﾞｼｯｸM-PRO" panose="020F0600000000000000" pitchFamily="50" charset="-128"/>
                <a:ea typeface="HG丸ｺﾞｼｯｸM-PRO" panose="020F0600000000000000" pitchFamily="50" charset="-128"/>
              </a:rPr>
              <a:t>関</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　　　する条例の制定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4586405" y="5566182"/>
            <a:ext cx="561569" cy="1974179"/>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latin typeface="HG丸ｺﾞｼｯｸM-PRO" panose="020F0600000000000000" pitchFamily="50" charset="-128"/>
                <a:ea typeface="HG丸ｺﾞｼｯｸM-PRO" panose="020F0600000000000000" pitchFamily="50" charset="-128"/>
              </a:rPr>
              <a:t>豊能町と能勢町で共同運営</a:t>
            </a:r>
            <a:r>
              <a:rPr lang="ja-JP" altLang="en-US" sz="800" dirty="0" smtClean="0">
                <a:latin typeface="HG丸ｺﾞｼｯｸM-PRO" panose="020F0600000000000000" pitchFamily="50" charset="-128"/>
                <a:ea typeface="HG丸ｺﾞｼｯｸM-PRO" panose="020F0600000000000000" pitchFamily="50" charset="-128"/>
              </a:rPr>
              <a:t>するごみ</a:t>
            </a:r>
            <a:r>
              <a:rPr lang="ja-JP" altLang="en-US" sz="800" dirty="0">
                <a:latin typeface="HG丸ｺﾞｼｯｸM-PRO" panose="020F0600000000000000" pitchFamily="50" charset="-128"/>
                <a:ea typeface="HG丸ｺﾞｼｯｸM-PRO" panose="020F0600000000000000" pitchFamily="50" charset="-128"/>
              </a:rPr>
              <a:t>処理施設内とその周辺</a:t>
            </a:r>
            <a:r>
              <a:rPr lang="ja-JP" altLang="en-US" sz="800" dirty="0" smtClean="0">
                <a:latin typeface="HG丸ｺﾞｼｯｸM-PRO" panose="020F0600000000000000" pitchFamily="50" charset="-128"/>
                <a:ea typeface="HG丸ｺﾞｼｯｸM-PRO" panose="020F0600000000000000" pitchFamily="50" charset="-128"/>
              </a:rPr>
              <a:t>で高濃度</a:t>
            </a:r>
            <a:r>
              <a:rPr lang="ja-JP" altLang="en-US" sz="800" dirty="0">
                <a:latin typeface="HG丸ｺﾞｼｯｸM-PRO" panose="020F0600000000000000" pitchFamily="50" charset="-128"/>
                <a:ea typeface="HG丸ｺﾞｼｯｸM-PRO" panose="020F0600000000000000" pitchFamily="50" charset="-128"/>
              </a:rPr>
              <a:t>のダイオキシン類が検出</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39" name="正方形/長方形 38"/>
          <p:cNvSpPr/>
          <p:nvPr/>
        </p:nvSpPr>
        <p:spPr>
          <a:xfrm>
            <a:off x="5028107" y="5712151"/>
            <a:ext cx="172674"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Ｈ９　ダイオキシン問題</a:t>
            </a:r>
          </a:p>
        </p:txBody>
      </p:sp>
      <p:sp>
        <p:nvSpPr>
          <p:cNvPr id="40" name="正方形/長方形 39"/>
          <p:cNvSpPr/>
          <p:nvPr/>
        </p:nvSpPr>
        <p:spPr>
          <a:xfrm>
            <a:off x="6034937" y="5592230"/>
            <a:ext cx="323165" cy="1908000"/>
          </a:xfrm>
          <a:prstGeom prst="rect">
            <a:avLst/>
          </a:prstGeom>
        </p:spPr>
        <p:txBody>
          <a:bodyPr vert="eaVert" wrap="none" anchor="ctr" anchorCtr="0">
            <a:noAutofit/>
          </a:bodyPr>
          <a:lstStyle/>
          <a:p>
            <a:r>
              <a:rPr lang="ja-JP" altLang="en-US" sz="800" b="1" dirty="0" smtClean="0">
                <a:latin typeface="HG丸ｺﾞｼｯｸM-PRO" panose="020F0600000000000000" pitchFamily="50" charset="-128"/>
                <a:ea typeface="HG丸ｺﾞｼｯｸM-PRO" panose="020F0600000000000000" pitchFamily="50" charset="-128"/>
              </a:rPr>
              <a:t>　☆ダイオキシン類とは</a:t>
            </a:r>
            <a:endParaRPr lang="ja-JP" altLang="en-US" sz="800" b="1" dirty="0">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5223452" y="5655576"/>
            <a:ext cx="917393" cy="1817704"/>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latin typeface="HG丸ｺﾞｼｯｸM-PRO" panose="020F0600000000000000" pitchFamily="50" charset="-128"/>
                <a:ea typeface="HG丸ｺﾞｼｯｸM-PRO" panose="020F0600000000000000" pitchFamily="50" charset="-128"/>
              </a:rPr>
              <a:t>有機塩素化合物の一種で、ものが燃焼する過程において非意図的に生成します。多量の暴露では、発がんの促進や生殖機能等への影響があることが動物実験で報告されて</a:t>
            </a:r>
            <a:r>
              <a:rPr lang="ja-JP" altLang="en-US" sz="800" dirty="0" smtClean="0">
                <a:latin typeface="HG丸ｺﾞｼｯｸM-PRO" panose="020F0600000000000000" pitchFamily="50" charset="-128"/>
                <a:ea typeface="HG丸ｺﾞｼｯｸM-PRO" panose="020F0600000000000000" pitchFamily="50" charset="-128"/>
              </a:rPr>
              <a:t>います。</a:t>
            </a:r>
            <a:endParaRPr lang="ja-JP" altLang="en-US" sz="800" dirty="0">
              <a:latin typeface="HG丸ｺﾞｼｯｸM-PRO" panose="020F0600000000000000" pitchFamily="50" charset="-128"/>
              <a:ea typeface="HG丸ｺﾞｼｯｸM-PRO" panose="020F0600000000000000" pitchFamily="50" charset="-128"/>
            </a:endParaRPr>
          </a:p>
        </p:txBody>
      </p:sp>
      <p:sp>
        <p:nvSpPr>
          <p:cNvPr id="81" name="正方形/長方形 89"/>
          <p:cNvSpPr/>
          <p:nvPr/>
        </p:nvSpPr>
        <p:spPr>
          <a:xfrm>
            <a:off x="1268224" y="7647542"/>
            <a:ext cx="254231"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82" name="角丸四角形 81"/>
          <p:cNvSpPr/>
          <p:nvPr/>
        </p:nvSpPr>
        <p:spPr>
          <a:xfrm>
            <a:off x="796902" y="7644230"/>
            <a:ext cx="3447520" cy="1908000"/>
          </a:xfrm>
          <a:prstGeom prst="roundRect">
            <a:avLst>
              <a:gd name="adj" fmla="val 9844"/>
            </a:avLst>
          </a:prstGeom>
          <a:solidFill>
            <a:schemeClr val="accent3">
              <a:lumMod val="20000"/>
              <a:lumOff val="80000"/>
            </a:schemeClr>
          </a:solidFill>
          <a:ln w="63500" cmpd="dbl">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9"/>
          <p:cNvSpPr/>
          <p:nvPr/>
        </p:nvSpPr>
        <p:spPr>
          <a:xfrm>
            <a:off x="4282172" y="7656050"/>
            <a:ext cx="606567"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42" name="正方形/長方形 41"/>
          <p:cNvSpPr/>
          <p:nvPr/>
        </p:nvSpPr>
        <p:spPr>
          <a:xfrm>
            <a:off x="1885724" y="7636841"/>
            <a:ext cx="1881590"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食品</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ロスとは</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、まだ食べられるのに、食品</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が廃棄されてしまうことをいいます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。店</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や家庭</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などで</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発生し、日本全体では年間</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約</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６４６</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万トン</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２７</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年度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実績）</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も発生</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しています。これは、国連による世界全体の食料援助量</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約</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３２０</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万トン</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平成２７年度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実績）の倍以上の量となっています。</a:t>
            </a:r>
          </a:p>
          <a:p>
            <a:pPr algn="just"/>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近年、</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これを削減する取組み</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が広がっています。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私たちも食材</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等の買い物の際には確実に使い切れるだけを購入する、外食の時には食べ切れる分だけを注文</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するなどすぐ</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に実践できることがたくさんあります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3" name="正方形/長方形 42"/>
          <p:cNvSpPr/>
          <p:nvPr/>
        </p:nvSpPr>
        <p:spPr>
          <a:xfrm>
            <a:off x="3787536" y="7605140"/>
            <a:ext cx="3231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a:t>
            </a:r>
            <a:r>
              <a:rPr lang="ja-JP" altLang="en-US" sz="900" b="1" dirty="0" smtClean="0">
                <a:latin typeface="HG丸ｺﾞｼｯｸM-PRO" panose="020F0600000000000000" pitchFamily="50" charset="-128"/>
                <a:ea typeface="HG丸ｺﾞｼｯｸM-PRO" panose="020F0600000000000000" pitchFamily="50" charset="-128"/>
              </a:rPr>
              <a:t>コラム４</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「みんな</a:t>
            </a:r>
            <a:r>
              <a:rPr lang="ja-JP" altLang="en-US" sz="900" b="1" dirty="0">
                <a:latin typeface="HG丸ｺﾞｼｯｸM-PRO" panose="020F0600000000000000" pitchFamily="50" charset="-128"/>
                <a:ea typeface="HG丸ｺﾞｼｯｸM-PRO" panose="020F0600000000000000" pitchFamily="50" charset="-128"/>
              </a:rPr>
              <a:t>で</a:t>
            </a:r>
            <a:r>
              <a:rPr lang="ja-JP" altLang="en-US" sz="900" b="1" dirty="0" smtClean="0">
                <a:latin typeface="HG丸ｺﾞｼｯｸM-PRO" panose="020F0600000000000000" pitchFamily="50" charset="-128"/>
                <a:ea typeface="HG丸ｺﾞｼｯｸM-PRO" panose="020F0600000000000000" pitchFamily="50" charset="-128"/>
              </a:rPr>
              <a:t>減らそう！“食品ロス”」</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45" name="正方形/長方形 44"/>
          <p:cNvSpPr/>
          <p:nvPr/>
        </p:nvSpPr>
        <p:spPr>
          <a:xfrm>
            <a:off x="4612266" y="7656664"/>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Ｈ７　容器</a:t>
            </a:r>
            <a:r>
              <a:rPr lang="ja-JP" altLang="en-US" sz="900" b="1" dirty="0">
                <a:latin typeface="HG丸ｺﾞｼｯｸM-PRO" panose="020F0600000000000000" pitchFamily="50" charset="-128"/>
                <a:ea typeface="HG丸ｺﾞｼｯｸM-PRO" panose="020F0600000000000000" pitchFamily="50" charset="-128"/>
              </a:rPr>
              <a:t>包装リサイクル</a:t>
            </a:r>
            <a:r>
              <a:rPr lang="ja-JP" altLang="en-US" sz="900" b="1" dirty="0" smtClean="0">
                <a:latin typeface="HG丸ｺﾞｼｯｸM-PRO" panose="020F0600000000000000" pitchFamily="50" charset="-128"/>
                <a:ea typeface="HG丸ｺﾞｼｯｸM-PRO" panose="020F0600000000000000" pitchFamily="50" charset="-128"/>
              </a:rPr>
              <a:t>法の制定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85" name="角丸四角形 84"/>
          <p:cNvSpPr/>
          <p:nvPr/>
        </p:nvSpPr>
        <p:spPr>
          <a:xfrm>
            <a:off x="2141851" y="5628231"/>
            <a:ext cx="2453472" cy="1908000"/>
          </a:xfrm>
          <a:prstGeom prst="roundRect">
            <a:avLst>
              <a:gd name="adj" fmla="val 9844"/>
            </a:avLst>
          </a:prstGeom>
          <a:solidFill>
            <a:schemeClr val="accent6">
              <a:lumMod val="20000"/>
              <a:lumOff val="80000"/>
            </a:schemeClr>
          </a:solidFill>
          <a:ln w="63500"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824986" y="5641181"/>
            <a:ext cx="550123" cy="1839413"/>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大和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川は</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１７</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から３年連続</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で１級河川中全国ワーストワンに</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なるほど、汚い川として有名でした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8" name="正方形/長方形 87"/>
          <p:cNvSpPr/>
          <p:nvPr/>
        </p:nvSpPr>
        <p:spPr>
          <a:xfrm>
            <a:off x="4284488" y="5755933"/>
            <a:ext cx="323165" cy="1908000"/>
          </a:xfrm>
          <a:prstGeom prst="rect">
            <a:avLst/>
          </a:prstGeom>
        </p:spPr>
        <p:txBody>
          <a:bodyPr vert="eaVert" wrap="none" anchor="ctr" anchorCtr="0">
            <a:noAutofit/>
          </a:bodyPr>
          <a:lstStyle/>
          <a:p>
            <a:r>
              <a:rPr lang="ja-JP" altLang="en-US" sz="800" b="1" dirty="0">
                <a:latin typeface="HG丸ｺﾞｼｯｸM-PRO" panose="020F0600000000000000" pitchFamily="50" charset="-128"/>
                <a:ea typeface="HG丸ｺﾞｼｯｸM-PRO" panose="020F0600000000000000" pitchFamily="50" charset="-128"/>
              </a:rPr>
              <a:t>★</a:t>
            </a:r>
            <a:r>
              <a:rPr lang="ja-JP" altLang="en-US" sz="800" b="1" dirty="0" smtClean="0">
                <a:latin typeface="HG丸ｺﾞｼｯｸM-PRO" panose="020F0600000000000000" pitchFamily="50" charset="-128"/>
                <a:ea typeface="HG丸ｺﾞｼｯｸM-PRO" panose="020F0600000000000000" pitchFamily="50" charset="-128"/>
              </a:rPr>
              <a:t>コラム３</a:t>
            </a:r>
            <a:endParaRPr lang="en-US" altLang="ja-JP" sz="800" b="1" dirty="0" smtClean="0">
              <a:latin typeface="HG丸ｺﾞｼｯｸM-PRO" panose="020F0600000000000000" pitchFamily="50" charset="-128"/>
              <a:ea typeface="HG丸ｺﾞｼｯｸM-PRO" panose="020F0600000000000000" pitchFamily="50" charset="-128"/>
            </a:endParaRPr>
          </a:p>
          <a:p>
            <a:r>
              <a:rPr lang="ja-JP" altLang="en-US" sz="800" b="1" dirty="0" smtClean="0">
                <a:latin typeface="HG丸ｺﾞｼｯｸM-PRO" panose="020F0600000000000000" pitchFamily="50" charset="-128"/>
                <a:ea typeface="HG丸ｺﾞｼｯｸM-PRO" panose="020F0600000000000000" pitchFamily="50" charset="-128"/>
              </a:rPr>
              <a:t>「</a:t>
            </a:r>
            <a:r>
              <a:rPr lang="ja-JP" altLang="en-US" sz="800" b="1" dirty="0">
                <a:latin typeface="HG丸ｺﾞｼｯｸM-PRO" panose="020F0600000000000000" pitchFamily="50" charset="-128"/>
                <a:ea typeface="HG丸ｺﾞｼｯｸM-PRO" panose="020F0600000000000000" pitchFamily="50" charset="-128"/>
              </a:rPr>
              <a:t>きれいになった大和川」</a:t>
            </a:r>
          </a:p>
        </p:txBody>
      </p:sp>
      <p:sp>
        <p:nvSpPr>
          <p:cNvPr id="89" name="正方形/長方形 88"/>
          <p:cNvSpPr/>
          <p:nvPr/>
        </p:nvSpPr>
        <p:spPr>
          <a:xfrm>
            <a:off x="1048453" y="3624105"/>
            <a:ext cx="540064"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Ｈ７</a:t>
            </a:r>
            <a:r>
              <a:rPr lang="ja-JP" altLang="en-US" sz="900" b="1" dirty="0">
                <a:latin typeface="HG丸ｺﾞｼｯｸM-PRO" panose="020F0600000000000000" pitchFamily="50" charset="-128"/>
                <a:ea typeface="HG丸ｺﾞｼｯｸM-PRO" panose="020F0600000000000000" pitchFamily="50" charset="-128"/>
              </a:rPr>
              <a:t>　大阪府地球温暖化</a:t>
            </a:r>
            <a:r>
              <a:rPr lang="ja-JP" altLang="en-US" sz="900" b="1" dirty="0" smtClean="0">
                <a:latin typeface="HG丸ｺﾞｼｯｸM-PRO" panose="020F0600000000000000" pitchFamily="50" charset="-128"/>
                <a:ea typeface="HG丸ｺﾞｼｯｸM-PRO" panose="020F0600000000000000" pitchFamily="50" charset="-128"/>
              </a:rPr>
              <a:t>対策</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地域</a:t>
            </a:r>
            <a:r>
              <a:rPr lang="ja-JP" altLang="en-US" sz="900" b="1" dirty="0">
                <a:latin typeface="HG丸ｺﾞｼｯｸM-PRO" panose="020F0600000000000000" pitchFamily="50" charset="-128"/>
                <a:ea typeface="HG丸ｺﾞｼｯｸM-PRO" panose="020F0600000000000000" pitchFamily="50" charset="-128"/>
              </a:rPr>
              <a:t>推進</a:t>
            </a:r>
            <a:r>
              <a:rPr lang="ja-JP" altLang="en-US" sz="900" b="1" dirty="0" smtClean="0">
                <a:latin typeface="HG丸ｺﾞｼｯｸM-PRO" panose="020F0600000000000000" pitchFamily="50" charset="-128"/>
                <a:ea typeface="HG丸ｺﾞｼｯｸM-PRO" panose="020F0600000000000000" pitchFamily="50" charset="-128"/>
              </a:rPr>
              <a:t>計画の策定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90" name="正方形/長方形 89"/>
          <p:cNvSpPr/>
          <p:nvPr/>
        </p:nvSpPr>
        <p:spPr>
          <a:xfrm>
            <a:off x="5461600" y="3611855"/>
            <a:ext cx="561484" cy="1487779"/>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太陽光発電、風力発電等を新エネルギーとして位置づけ、加速的導入を目指す。</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1" name="正方形/長方形 90"/>
          <p:cNvSpPr/>
          <p:nvPr/>
        </p:nvSpPr>
        <p:spPr>
          <a:xfrm>
            <a:off x="5986155" y="3651320"/>
            <a:ext cx="3231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Ｈ９　</a:t>
            </a:r>
            <a:r>
              <a:rPr lang="ja-JP" altLang="en-US" sz="900" b="1" dirty="0" smtClean="0">
                <a:latin typeface="HG丸ｺﾞｼｯｸM-PRO" panose="020F0600000000000000" pitchFamily="50" charset="-128"/>
                <a:ea typeface="HG丸ｺﾞｼｯｸM-PRO" panose="020F0600000000000000" pitchFamily="50" charset="-128"/>
              </a:rPr>
              <a:t>新エネルギー法の制定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94" name="正方形/長方形 89"/>
          <p:cNvSpPr/>
          <p:nvPr/>
        </p:nvSpPr>
        <p:spPr>
          <a:xfrm>
            <a:off x="4919138" y="7656151"/>
            <a:ext cx="726602"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5" name="正方形/長方形 94"/>
          <p:cNvSpPr/>
          <p:nvPr/>
        </p:nvSpPr>
        <p:spPr>
          <a:xfrm>
            <a:off x="5311080" y="7653453"/>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Ｈ８　</a:t>
            </a:r>
            <a:r>
              <a:rPr lang="zh-TW" altLang="en-US" sz="900" b="1" dirty="0" smtClean="0">
                <a:latin typeface="HG丸ｺﾞｼｯｸM-PRO" panose="020F0600000000000000" pitchFamily="50" charset="-128"/>
                <a:ea typeface="HG丸ｺﾞｼｯｸM-PRO" panose="020F0600000000000000" pitchFamily="50" charset="-128"/>
              </a:rPr>
              <a:t>大阪府分</a:t>
            </a:r>
            <a:r>
              <a:rPr lang="zh-TW" altLang="en-US" sz="900" b="1" dirty="0">
                <a:latin typeface="HG丸ｺﾞｼｯｸM-PRO" panose="020F0600000000000000" pitchFamily="50" charset="-128"/>
                <a:ea typeface="HG丸ｺﾞｼｯｸM-PRO" panose="020F0600000000000000" pitchFamily="50" charset="-128"/>
              </a:rPr>
              <a:t>別収集促進</a:t>
            </a:r>
            <a:r>
              <a:rPr lang="zh-TW" altLang="en-US" sz="900" b="1" dirty="0" smtClean="0">
                <a:latin typeface="HG丸ｺﾞｼｯｸM-PRO" panose="020F0600000000000000" pitchFamily="50" charset="-128"/>
                <a:ea typeface="HG丸ｺﾞｼｯｸM-PRO" panose="020F0600000000000000" pitchFamily="50" charset="-128"/>
              </a:rPr>
              <a:t>計画</a:t>
            </a:r>
            <a:endParaRPr lang="en-US" altLang="zh-TW"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の策定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96" name="正方形/長方形 89"/>
          <p:cNvSpPr/>
          <p:nvPr/>
        </p:nvSpPr>
        <p:spPr>
          <a:xfrm>
            <a:off x="1868036" y="5610936"/>
            <a:ext cx="225028"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8" name="正方形/長方形 97"/>
          <p:cNvSpPr/>
          <p:nvPr/>
        </p:nvSpPr>
        <p:spPr>
          <a:xfrm>
            <a:off x="1823034" y="5617462"/>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Ｈ８</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大和川水環境サミット</a:t>
            </a:r>
            <a:endParaRPr lang="en-US" altLang="ja-JP" sz="900" b="1" dirty="0" smtClean="0">
              <a:latin typeface="HG丸ｺﾞｼｯｸM-PRO" panose="020F0600000000000000" pitchFamily="50" charset="-128"/>
              <a:ea typeface="HG丸ｺﾞｼｯｸM-PRO" panose="020F0600000000000000" pitchFamily="50" charset="-128"/>
            </a:endParaRPr>
          </a:p>
        </p:txBody>
      </p:sp>
      <p:sp>
        <p:nvSpPr>
          <p:cNvPr id="101" name="テキスト ボックス 100"/>
          <p:cNvSpPr txBox="1"/>
          <p:nvPr/>
        </p:nvSpPr>
        <p:spPr>
          <a:xfrm>
            <a:off x="4080336" y="227475"/>
            <a:ext cx="2048964" cy="194256"/>
          </a:xfrm>
          <a:prstGeom prst="rect">
            <a:avLst/>
          </a:prstGeom>
          <a:noFill/>
        </p:spPr>
        <p:txBody>
          <a:bodyPr wrap="square" lIns="0" tIns="0" rIns="0" bIns="0" rtlCol="0" anchor="ctr" anchorCtr="1">
            <a:noAutofit/>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平成１０年（１９９８年）</a:t>
            </a:r>
            <a:endParaRPr kumimoji="1" lang="en-US" altLang="ja-JP" sz="1050" b="1" dirty="0" smtClean="0">
              <a:latin typeface="HG丸ｺﾞｼｯｸM-PRO" panose="020F0600000000000000" pitchFamily="50" charset="-128"/>
              <a:ea typeface="HG丸ｺﾞｼｯｸM-PRO" panose="020F0600000000000000" pitchFamily="50" charset="-128"/>
            </a:endParaRPr>
          </a:p>
        </p:txBody>
      </p:sp>
      <p:sp>
        <p:nvSpPr>
          <p:cNvPr id="111" name="正方形/長方形 89"/>
          <p:cNvSpPr/>
          <p:nvPr/>
        </p:nvSpPr>
        <p:spPr>
          <a:xfrm>
            <a:off x="5688630" y="7656152"/>
            <a:ext cx="1042044"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47" name="正方形/長方形 46"/>
          <p:cNvSpPr/>
          <p:nvPr/>
        </p:nvSpPr>
        <p:spPr>
          <a:xfrm>
            <a:off x="6453882" y="7656151"/>
            <a:ext cx="276791" cy="1890482"/>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Ｈ１０　家電</a:t>
            </a:r>
            <a:r>
              <a:rPr lang="ja-JP" altLang="en-US" sz="900" b="1" dirty="0">
                <a:latin typeface="HG丸ｺﾞｼｯｸM-PRO" panose="020F0600000000000000" pitchFamily="50" charset="-128"/>
                <a:ea typeface="HG丸ｺﾞｼｯｸM-PRO" panose="020F0600000000000000" pitchFamily="50" charset="-128"/>
              </a:rPr>
              <a:t>リサイクル法の</a:t>
            </a:r>
            <a:r>
              <a:rPr lang="ja-JP" altLang="en-US" sz="900" b="1" dirty="0" smtClean="0">
                <a:latin typeface="HG丸ｺﾞｼｯｸM-PRO" panose="020F0600000000000000" pitchFamily="50" charset="-128"/>
                <a:ea typeface="HG丸ｺﾞｼｯｸM-PRO" panose="020F0600000000000000" pitchFamily="50" charset="-128"/>
              </a:rPr>
              <a:t>制定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116" name="正方形/長方形 89"/>
          <p:cNvSpPr/>
          <p:nvPr/>
        </p:nvSpPr>
        <p:spPr>
          <a:xfrm>
            <a:off x="6264315" y="507194"/>
            <a:ext cx="309135"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15" name="正方形/長方形 114"/>
          <p:cNvSpPr/>
          <p:nvPr/>
        </p:nvSpPr>
        <p:spPr>
          <a:xfrm>
            <a:off x="6302547" y="505944"/>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長野県で冬季オリンピックが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開催。</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（平成１０年２月７日～２２日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121" name="正方形/長方形 89"/>
          <p:cNvSpPr/>
          <p:nvPr/>
        </p:nvSpPr>
        <p:spPr>
          <a:xfrm>
            <a:off x="6352602" y="5610936"/>
            <a:ext cx="174888" cy="1887533"/>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22" name="正方形/長方形 121"/>
          <p:cNvSpPr/>
          <p:nvPr/>
        </p:nvSpPr>
        <p:spPr>
          <a:xfrm>
            <a:off x="6320719" y="5587185"/>
            <a:ext cx="202126" cy="1893409"/>
          </a:xfrm>
          <a:prstGeom prst="rect">
            <a:avLst/>
          </a:prstGeom>
        </p:spPr>
        <p:txBody>
          <a:bodyPr vert="eaVert" wrap="none" anchor="ctr" anchorCtr="0">
            <a:noAutofit/>
          </a:bodyPr>
          <a:lstStyle/>
          <a:p>
            <a:r>
              <a:rPr lang="ja-JP" altLang="en-US" sz="800" b="1" dirty="0" smtClean="0">
                <a:latin typeface="HG丸ｺﾞｼｯｸM-PRO" panose="020F0600000000000000" pitchFamily="50" charset="-128"/>
                <a:ea typeface="HG丸ｺﾞｼｯｸM-PRO" panose="020F0600000000000000" pitchFamily="50" charset="-128"/>
              </a:rPr>
              <a:t>Ｈ９</a:t>
            </a:r>
            <a:r>
              <a:rPr lang="ja-JP" altLang="en-US" sz="800" b="1" dirty="0">
                <a:latin typeface="HG丸ｺﾞｼｯｸM-PRO" panose="020F0600000000000000" pitchFamily="50" charset="-128"/>
                <a:ea typeface="HG丸ｺﾞｼｯｸM-PRO" panose="020F0600000000000000" pitchFamily="50" charset="-128"/>
              </a:rPr>
              <a:t>　　環境影響評価法の制定</a:t>
            </a:r>
            <a:endParaRPr lang="en-US" altLang="ja-JP" sz="800" b="1" dirty="0" smtClean="0">
              <a:latin typeface="HG丸ｺﾞｼｯｸM-PRO" panose="020F0600000000000000" pitchFamily="50" charset="-128"/>
              <a:ea typeface="HG丸ｺﾞｼｯｸM-PRO" panose="020F0600000000000000" pitchFamily="50" charset="-128"/>
            </a:endParaRPr>
          </a:p>
        </p:txBody>
      </p:sp>
      <p:sp>
        <p:nvSpPr>
          <p:cNvPr id="87" name="正方形/長方形 86"/>
          <p:cNvSpPr/>
          <p:nvPr/>
        </p:nvSpPr>
        <p:spPr>
          <a:xfrm>
            <a:off x="445845" y="3606633"/>
            <a:ext cx="300107" cy="5940000"/>
          </a:xfrm>
          <a:prstGeom prst="rect">
            <a:avLst/>
          </a:prstGeom>
          <a:gradFill>
            <a:gsLst>
              <a:gs pos="68000">
                <a:schemeClr val="accent3">
                  <a:lumMod val="40000"/>
                  <a:lumOff val="60000"/>
                </a:schemeClr>
              </a:gs>
              <a:gs pos="66000">
                <a:schemeClr val="accent6">
                  <a:lumMod val="40000"/>
                  <a:lumOff val="60000"/>
                </a:schemeClr>
              </a:gs>
              <a:gs pos="34000">
                <a:schemeClr val="accent6">
                  <a:lumMod val="40000"/>
                  <a:lumOff val="60000"/>
                </a:schemeClr>
              </a:gs>
              <a:gs pos="32000">
                <a:schemeClr val="accent5">
                  <a:lumMod val="40000"/>
                  <a:lumOff val="60000"/>
                </a:schemeClr>
              </a:gs>
              <a:gs pos="0">
                <a:schemeClr val="accent5">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03" name="正方形/長方形 102"/>
          <p:cNvSpPr/>
          <p:nvPr/>
        </p:nvSpPr>
        <p:spPr>
          <a:xfrm>
            <a:off x="416547" y="4584470"/>
            <a:ext cx="323165" cy="1614265"/>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大阪府環境審議会設置</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108" name="正方形/長方形 107"/>
          <p:cNvSpPr/>
          <p:nvPr/>
        </p:nvSpPr>
        <p:spPr>
          <a:xfrm>
            <a:off x="416546" y="6565651"/>
            <a:ext cx="323165" cy="2437799"/>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豊かな環境づくり大阪府民会議設置</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110" name="正方形/長方形 109"/>
          <p:cNvSpPr/>
          <p:nvPr/>
        </p:nvSpPr>
        <p:spPr>
          <a:xfrm>
            <a:off x="416547" y="4277925"/>
            <a:ext cx="323165" cy="35155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Ｈ６</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97" name="正方形/長方形 96"/>
          <p:cNvSpPr/>
          <p:nvPr/>
        </p:nvSpPr>
        <p:spPr>
          <a:xfrm>
            <a:off x="850165" y="3606315"/>
            <a:ext cx="323216" cy="190800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２０１０年度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目標</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年度とする温室効果ガスの削減目標を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設定。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9" name="正方形/長方形 98"/>
          <p:cNvSpPr/>
          <p:nvPr/>
        </p:nvSpPr>
        <p:spPr>
          <a:xfrm>
            <a:off x="4892899" y="7663933"/>
            <a:ext cx="458231" cy="190800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府内における容器包装廃棄物の発生抑制や再商品化率の向上</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など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循環型社会の実現を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目指す計画。</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0" name="正方形/長方形 99"/>
          <p:cNvSpPr/>
          <p:nvPr/>
        </p:nvSpPr>
        <p:spPr>
          <a:xfrm>
            <a:off x="4224452" y="7643375"/>
            <a:ext cx="533462" cy="190800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家庭ごみの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約</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6</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割を占める容器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包装</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廃棄物のリサイクルを</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進める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ため</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につくられた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法律。</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2" name="正方形/長方形 101"/>
          <p:cNvSpPr/>
          <p:nvPr/>
        </p:nvSpPr>
        <p:spPr>
          <a:xfrm>
            <a:off x="5688630" y="7653289"/>
            <a:ext cx="799784" cy="1350161"/>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家電製品</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エアコン</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テレビ、冷蔵庫など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から</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、有用な部分や材料をリサイクルし、</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廃棄物の減量と、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資源の有効利用を推進するための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法律。</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4" name="正方形/長方形 103"/>
          <p:cNvSpPr/>
          <p:nvPr/>
        </p:nvSpPr>
        <p:spPr>
          <a:xfrm>
            <a:off x="1010607" y="7653300"/>
            <a:ext cx="868876" cy="1157559"/>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大阪府では、「大阪府食品ロス削減事例集」を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作成して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います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800" dirty="0">
              <a:solidFill>
                <a:sysClr val="windowText" lastClr="000000"/>
              </a:solidFill>
              <a:latin typeface="HG丸ｺﾞｼｯｸM-PRO" panose="020F0600000000000000" pitchFamily="50" charset="-128"/>
              <a:ea typeface="HG丸ｺﾞｼｯｸM-PRO" panose="020F0600000000000000" pitchFamily="50" charset="-128"/>
            </a:endParaRPr>
          </a:p>
          <a:p>
            <a:pPr algn="just"/>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食品</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ロスの削減に向けて、できることから始めてみましょう！</a:t>
            </a:r>
          </a:p>
        </p:txBody>
      </p:sp>
      <p:pic>
        <p:nvPicPr>
          <p:cNvPr id="1026" name="Picture 2" descr="D:\OhigashiT\Desktop\環境白書写真・イラスト\食ロス.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16750" y="8846648"/>
            <a:ext cx="927085" cy="651857"/>
          </a:xfrm>
          <a:prstGeom prst="rect">
            <a:avLst/>
          </a:prstGeom>
          <a:noFill/>
          <a:extLst>
            <a:ext uri="{909E8E84-426E-40DD-AFC4-6F175D3DCCD1}">
              <a14:hiddenFill xmlns:a14="http://schemas.microsoft.com/office/drawing/2010/main">
                <a:solidFill>
                  <a:srgbClr val="FFFFFF"/>
                </a:solidFill>
              </a14:hiddenFill>
            </a:ext>
          </a:extLst>
        </p:spPr>
      </p:pic>
      <p:sp>
        <p:nvSpPr>
          <p:cNvPr id="107" name="正方形/長方形 106"/>
          <p:cNvSpPr/>
          <p:nvPr/>
        </p:nvSpPr>
        <p:spPr>
          <a:xfrm>
            <a:off x="125004" y="3606633"/>
            <a:ext cx="306409" cy="5940000"/>
          </a:xfrm>
          <a:prstGeom prst="rect">
            <a:avLst/>
          </a:prstGeom>
          <a:gradFill>
            <a:gsLst>
              <a:gs pos="68000">
                <a:schemeClr val="accent3">
                  <a:lumMod val="40000"/>
                  <a:lumOff val="60000"/>
                </a:schemeClr>
              </a:gs>
              <a:gs pos="66000">
                <a:schemeClr val="accent6">
                  <a:lumMod val="40000"/>
                  <a:lumOff val="60000"/>
                </a:schemeClr>
              </a:gs>
              <a:gs pos="34000">
                <a:schemeClr val="accent6">
                  <a:lumMod val="40000"/>
                  <a:lumOff val="60000"/>
                </a:schemeClr>
              </a:gs>
              <a:gs pos="32000">
                <a:schemeClr val="accent5">
                  <a:lumMod val="40000"/>
                  <a:lumOff val="60000"/>
                </a:schemeClr>
              </a:gs>
              <a:gs pos="0">
                <a:schemeClr val="accent5">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12" name="正方形/長方形 111"/>
          <p:cNvSpPr/>
          <p:nvPr/>
        </p:nvSpPr>
        <p:spPr>
          <a:xfrm>
            <a:off x="116378" y="3843424"/>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Ｈ６</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大阪府環境基本条例の制定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117" name="正方形/長方形 116"/>
          <p:cNvSpPr/>
          <p:nvPr/>
        </p:nvSpPr>
        <p:spPr>
          <a:xfrm>
            <a:off x="124529" y="5795935"/>
            <a:ext cx="300403" cy="3604685"/>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環境権</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前文</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で宣言し、環境基本法の「環境の保全」に加え、都市環境、歴史的文化的環境にまで環境の範囲を広げる等を特徴とした基本条例を制定。</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2" name="正方形/長方形 91"/>
          <p:cNvSpPr/>
          <p:nvPr/>
        </p:nvSpPr>
        <p:spPr>
          <a:xfrm>
            <a:off x="408756" y="563668"/>
            <a:ext cx="217220" cy="1229115"/>
          </a:xfrm>
          <a:prstGeom prst="rect">
            <a:avLst/>
          </a:prstGeom>
          <a:noFill/>
          <a:ln cmpd="dbl">
            <a:noFill/>
          </a:ln>
        </p:spPr>
        <p:txBody>
          <a:bodyPr vert="eaVert" wrap="square" lIns="91438" tIns="45719" rIns="91438" bIns="45719" anchor="ctr" anchorCtr="0">
            <a:noAutofit/>
          </a:bodyPr>
          <a:lstStyle/>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写真４　</a:t>
            </a:r>
            <a:endParaRPr lang="en-US" altLang="ja-JP" sz="7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開港当時の関西国際空港</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9" name="正方形/長方形 108"/>
          <p:cNvSpPr/>
          <p:nvPr/>
        </p:nvSpPr>
        <p:spPr>
          <a:xfrm flipH="1">
            <a:off x="2479452" y="6945166"/>
            <a:ext cx="415346" cy="548780"/>
          </a:xfrm>
          <a:prstGeom prst="rect">
            <a:avLst/>
          </a:prstGeom>
          <a:noFill/>
          <a:ln cmpd="dbl">
            <a:noFill/>
          </a:ln>
        </p:spPr>
        <p:txBody>
          <a:bodyPr vert="eaVert" wrap="square" lIns="91438" tIns="45719" rIns="91438" bIns="45719" anchor="ctr" anchorCtr="0">
            <a:noAutofit/>
          </a:bodyPr>
          <a:lstStyle/>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写真６</a:t>
            </a:r>
            <a:endParaRPr lang="en-US" altLang="ja-JP" sz="7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大和</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川</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水域の石見川</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3" name="正方形/長方形 112"/>
          <p:cNvSpPr/>
          <p:nvPr/>
        </p:nvSpPr>
        <p:spPr>
          <a:xfrm>
            <a:off x="849280" y="7920953"/>
            <a:ext cx="149450" cy="1847582"/>
          </a:xfrm>
          <a:prstGeom prst="rect">
            <a:avLst/>
          </a:prstGeom>
          <a:noFill/>
          <a:ln cmpd="dbl">
            <a:noFill/>
          </a:ln>
        </p:spPr>
        <p:txBody>
          <a:bodyPr vert="eaVert" wrap="square" lIns="91438" tIns="45719" rIns="91438" bIns="45719" anchor="ctr" anchorCtr="0">
            <a:noAutofit/>
          </a:bodyPr>
          <a:lstStyle/>
          <a:p>
            <a:pPr algn="just"/>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画像１</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大阪府食品ロス削減</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事例集▶</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8" name="正方形/長方形 117"/>
          <p:cNvSpPr/>
          <p:nvPr/>
        </p:nvSpPr>
        <p:spPr>
          <a:xfrm>
            <a:off x="2540216" y="5651711"/>
            <a:ext cx="1340629" cy="1256372"/>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しかし</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、下水道</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の整備</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や合併処理浄化槽</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の普及</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など</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の生活排水対策の推進に</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より</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、平成２０年以降、測定地点全て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で環境基準を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達成して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おり</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２２年</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、２３年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には、「</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過去１０年間</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で水質が大幅に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改善されて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いる河川」</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で全国</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第１位なりました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3" name="Picture 2" descr="D:\OhigashiT\Desktop\環境白書写真・イラスト\solar_panel.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61599" y="5075884"/>
            <a:ext cx="639254" cy="4834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OhigashiT\Desktop\環境白書写真・イラスト\world_people_circle.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97964" y="4981793"/>
            <a:ext cx="556272" cy="556272"/>
          </a:xfrm>
          <a:prstGeom prst="rect">
            <a:avLst/>
          </a:prstGeom>
          <a:noFill/>
          <a:extLst>
            <a:ext uri="{909E8E84-426E-40DD-AFC4-6F175D3DCCD1}">
              <a14:hiddenFill xmlns:a14="http://schemas.microsoft.com/office/drawing/2010/main">
                <a:solidFill>
                  <a:srgbClr val="FFFFFF"/>
                </a:solidFill>
              </a14:hiddenFill>
            </a:ext>
          </a:extLst>
        </p:spPr>
      </p:pic>
      <p:sp>
        <p:nvSpPr>
          <p:cNvPr id="105" name="正方形/長方形 104"/>
          <p:cNvSpPr/>
          <p:nvPr/>
        </p:nvSpPr>
        <p:spPr>
          <a:xfrm>
            <a:off x="1721842" y="3604369"/>
            <a:ext cx="297962" cy="190800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世界</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全体での温室効果ガス排出削減の大きな一歩を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踏み出す。</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2052" name="Picture 4" descr="D:\OhigashiT\Desktop\環境白書写真・イラスト\tv_screen_black.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94977" y="9015087"/>
            <a:ext cx="625608" cy="573214"/>
          </a:xfrm>
          <a:prstGeom prst="rect">
            <a:avLst/>
          </a:prstGeom>
          <a:noFill/>
          <a:extLst>
            <a:ext uri="{909E8E84-426E-40DD-AFC4-6F175D3DCCD1}">
              <a14:hiddenFill xmlns:a14="http://schemas.microsoft.com/office/drawing/2010/main">
                <a:solidFill>
                  <a:srgbClr val="FFFFFF"/>
                </a:solidFill>
              </a14:hiddenFill>
            </a:ext>
          </a:extLst>
        </p:spPr>
      </p:pic>
      <p:sp>
        <p:nvSpPr>
          <p:cNvPr id="93" name="正方形/長方形 92"/>
          <p:cNvSpPr/>
          <p:nvPr/>
        </p:nvSpPr>
        <p:spPr>
          <a:xfrm>
            <a:off x="1568645" y="1775744"/>
            <a:ext cx="449323" cy="1617027"/>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人工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島に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は海の環境に配慮した</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工夫がなされている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のを</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ご存知</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でしょう</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か。豊かな海の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創生には</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多くの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生き物の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餌や住処となる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海藻</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の育成が不可欠です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6" name="正方形/長方形 105"/>
          <p:cNvSpPr/>
          <p:nvPr/>
        </p:nvSpPr>
        <p:spPr>
          <a:xfrm>
            <a:off x="1944824" y="535281"/>
            <a:ext cx="909412" cy="1127711"/>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大阪府</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泉佐野市、</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泉南市及び</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泉南郡</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田尻町の２市１町</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の沖合に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造られた</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人工島に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開港。</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4239090" y="1521163"/>
            <a:ext cx="550599" cy="1910829"/>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神戸市</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を中心とした阪神・淡路</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地域に甚大</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な被害を与え</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、死者６千４３４名、行方不明者３人</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負傷者４万３千人７９２名（平成１８年５月１９日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現在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20" name="正方形/長方形 119"/>
          <p:cNvSpPr/>
          <p:nvPr/>
        </p:nvSpPr>
        <p:spPr>
          <a:xfrm>
            <a:off x="4843860" y="510911"/>
            <a:ext cx="283448" cy="2913565"/>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兵庫県</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淡路島</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北部で震度７を記録。</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23" name="角丸四角形 122"/>
          <p:cNvSpPr/>
          <p:nvPr/>
        </p:nvSpPr>
        <p:spPr>
          <a:xfrm>
            <a:off x="3300264" y="3599652"/>
            <a:ext cx="1897899" cy="1936062"/>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3434128" y="3621356"/>
            <a:ext cx="421655" cy="190800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対象ガス</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二酸化炭素</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一酸化二窒素、メタン、</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ＨＦＣ、ＰＦＣ、ＳＦ</a:t>
            </a:r>
            <a:r>
              <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rPr>
              <a:t>6</a:t>
            </a:r>
            <a:r>
              <a:rPr lang="ja-JP" altLang="en-US" sz="800" dirty="0" err="1">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strike="sngStrike"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5" name="正方形/長方形 124"/>
          <p:cNvSpPr/>
          <p:nvPr/>
        </p:nvSpPr>
        <p:spPr>
          <a:xfrm>
            <a:off x="4874998" y="3601333"/>
            <a:ext cx="323165" cy="1908000"/>
          </a:xfrm>
          <a:prstGeom prst="rect">
            <a:avLst/>
          </a:prstGeom>
        </p:spPr>
        <p:txBody>
          <a:bodyPr vert="eaVert" wrap="none" anchor="ctr" anchorCtr="0">
            <a:noAutofit/>
          </a:bodyPr>
          <a:lstStyle/>
          <a:p>
            <a:r>
              <a:rPr lang="ja-JP" altLang="en-US" sz="800" b="1" dirty="0" smtClean="0">
                <a:latin typeface="HG丸ｺﾞｼｯｸM-PRO" panose="020F0600000000000000" pitchFamily="50" charset="-128"/>
                <a:ea typeface="HG丸ｺﾞｼｯｸM-PRO" panose="020F0600000000000000" pitchFamily="50" charset="-128"/>
              </a:rPr>
              <a:t>　☆</a:t>
            </a:r>
            <a:r>
              <a:rPr lang="ja-JP" altLang="en-US" sz="800" b="1" dirty="0">
                <a:latin typeface="HG丸ｺﾞｼｯｸM-PRO" panose="020F0600000000000000" pitchFamily="50" charset="-128"/>
                <a:ea typeface="HG丸ｺﾞｼｯｸM-PRO" panose="020F0600000000000000" pitchFamily="50" charset="-128"/>
              </a:rPr>
              <a:t>京都議定書とは？</a:t>
            </a:r>
          </a:p>
        </p:txBody>
      </p:sp>
      <p:pic>
        <p:nvPicPr>
          <p:cNvPr id="126" name="Picture 7"/>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923359" y="4689866"/>
            <a:ext cx="521156" cy="386018"/>
          </a:xfrm>
          <a:prstGeom prst="rect">
            <a:avLst/>
          </a:prstGeom>
        </p:spPr>
      </p:pic>
      <p:sp>
        <p:nvSpPr>
          <p:cNvPr id="127" name="正方形/長方形 126"/>
          <p:cNvSpPr/>
          <p:nvPr/>
        </p:nvSpPr>
        <p:spPr>
          <a:xfrm>
            <a:off x="3751961" y="3606685"/>
            <a:ext cx="1190030" cy="1922671"/>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先進国</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の温室効果</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ガス排出量</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について、法的拘束力のある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数値目標</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各国</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ごとに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設定しました。</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先進国</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全体</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で、２００８年から２０１２年までの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約束</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期間に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、基</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準年の排出量</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から５・２％削減</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する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ことを約束し、日本は</a:t>
            </a:r>
            <a:r>
              <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rPr>
              <a:t>6</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削減を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約束しました。</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28" name="フッター プレースホルダー 4"/>
          <p:cNvSpPr>
            <a:spLocks noGrp="1"/>
          </p:cNvSpPr>
          <p:nvPr>
            <p:ph type="ftr" sz="quarter" idx="11"/>
          </p:nvPr>
        </p:nvSpPr>
        <p:spPr>
          <a:xfrm>
            <a:off x="2343150" y="9611870"/>
            <a:ext cx="2171700" cy="290955"/>
          </a:xfrm>
        </p:spPr>
        <p:txBody>
          <a:bodyPr/>
          <a:lstStyle/>
          <a:p>
            <a:r>
              <a:rPr lang="en-US" altLang="ja-JP" sz="1050" dirty="0" smtClean="0">
                <a:solidFill>
                  <a:schemeClr val="tx1"/>
                </a:solidFill>
                <a:latin typeface="Century" panose="02040604050505020304" pitchFamily="18" charset="0"/>
              </a:rPr>
              <a:t>- 3 -</a:t>
            </a:r>
            <a:endParaRPr kumimoji="1" lang="ja-JP" altLang="en-US" sz="1050" dirty="0">
              <a:solidFill>
                <a:schemeClr val="tx1"/>
              </a:solidFill>
              <a:latin typeface="Century" panose="02040604050505020304" pitchFamily="18" charset="0"/>
            </a:endParaRPr>
          </a:p>
        </p:txBody>
      </p:sp>
      <p:sp>
        <p:nvSpPr>
          <p:cNvPr id="119" name="テキスト ボックス 118"/>
          <p:cNvSpPr txBox="1"/>
          <p:nvPr/>
        </p:nvSpPr>
        <p:spPr>
          <a:xfrm>
            <a:off x="954352" y="239507"/>
            <a:ext cx="2879693" cy="160766"/>
          </a:xfrm>
          <a:prstGeom prst="rect">
            <a:avLst/>
          </a:prstGeom>
          <a:noFill/>
        </p:spPr>
        <p:txBody>
          <a:bodyPr wrap="square" lIns="0" tIns="0" rIns="0" bIns="0" rtlCol="0" anchor="ctr" anchorCtr="1">
            <a:noAutofit/>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平成６年（１９９４年）　　　　～</a:t>
            </a:r>
            <a:endParaRPr kumimoji="1" lang="en-US" altLang="ja-JP" sz="1050" b="1" dirty="0" smtClean="0">
              <a:latin typeface="HG丸ｺﾞｼｯｸM-PRO" panose="020F0600000000000000" pitchFamily="50" charset="-128"/>
              <a:ea typeface="HG丸ｺﾞｼｯｸM-PRO" panose="020F0600000000000000" pitchFamily="50" charset="-128"/>
            </a:endParaRPr>
          </a:p>
        </p:txBody>
      </p:sp>
      <p:sp>
        <p:nvSpPr>
          <p:cNvPr id="129" name="正方形/長方形 128"/>
          <p:cNvSpPr/>
          <p:nvPr/>
        </p:nvSpPr>
        <p:spPr>
          <a:xfrm>
            <a:off x="2176346" y="5667624"/>
            <a:ext cx="394866" cy="1839413"/>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みんなでもっときれいな大和川を目指しましょう！</a:t>
            </a:r>
          </a:p>
        </p:txBody>
      </p:sp>
      <p:sp>
        <p:nvSpPr>
          <p:cNvPr id="131" name="正方形/長方形 89"/>
          <p:cNvSpPr/>
          <p:nvPr/>
        </p:nvSpPr>
        <p:spPr>
          <a:xfrm>
            <a:off x="6549235" y="5606413"/>
            <a:ext cx="174888" cy="1887533"/>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30" name="正方形/長方形 129"/>
          <p:cNvSpPr/>
          <p:nvPr/>
        </p:nvSpPr>
        <p:spPr>
          <a:xfrm>
            <a:off x="6535321" y="5582278"/>
            <a:ext cx="224049" cy="1947403"/>
          </a:xfrm>
          <a:prstGeom prst="rect">
            <a:avLst/>
          </a:prstGeom>
        </p:spPr>
        <p:txBody>
          <a:bodyPr vert="eaVert" wrap="none" anchor="ctr" anchorCtr="0">
            <a:noAutofit/>
          </a:bodyPr>
          <a:lstStyle/>
          <a:p>
            <a:r>
              <a:rPr lang="ja-JP" altLang="en-US" sz="800" b="1" dirty="0" smtClean="0">
                <a:latin typeface="HG丸ｺﾞｼｯｸM-PRO" panose="020F0600000000000000" pitchFamily="50" charset="-128"/>
                <a:ea typeface="HG丸ｺﾞｼｯｸM-PRO" panose="020F0600000000000000" pitchFamily="50" charset="-128"/>
              </a:rPr>
              <a:t>Ｈ１０</a:t>
            </a:r>
            <a:r>
              <a:rPr lang="ja-JP" altLang="en-US" sz="800" b="1" dirty="0">
                <a:latin typeface="HG丸ｺﾞｼｯｸM-PRO" panose="020F0600000000000000" pitchFamily="50" charset="-128"/>
                <a:ea typeface="HG丸ｺﾞｼｯｸM-PRO" panose="020F0600000000000000" pitchFamily="50" charset="-128"/>
              </a:rPr>
              <a:t>　大阪府環境影響評価</a:t>
            </a:r>
            <a:r>
              <a:rPr lang="ja-JP" altLang="en-US" sz="800" b="1" dirty="0" smtClean="0">
                <a:latin typeface="HG丸ｺﾞｼｯｸM-PRO" panose="020F0600000000000000" pitchFamily="50" charset="-128"/>
                <a:ea typeface="HG丸ｺﾞｼｯｸM-PRO" panose="020F0600000000000000" pitchFamily="50" charset="-128"/>
              </a:rPr>
              <a:t>条例の制定</a:t>
            </a:r>
            <a:endParaRPr lang="en-US" altLang="ja-JP" sz="800" b="1" dirty="0" smtClean="0">
              <a:latin typeface="HG丸ｺﾞｼｯｸM-PRO" panose="020F0600000000000000" pitchFamily="50" charset="-128"/>
              <a:ea typeface="HG丸ｺﾞｼｯｸM-PRO" panose="020F0600000000000000" pitchFamily="50" charset="-128"/>
            </a:endParaRPr>
          </a:p>
        </p:txBody>
      </p:sp>
      <p:sp>
        <p:nvSpPr>
          <p:cNvPr id="132" name="楕円 131"/>
          <p:cNvSpPr/>
          <p:nvPr/>
        </p:nvSpPr>
        <p:spPr>
          <a:xfrm>
            <a:off x="174658" y="3553457"/>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33" name="楕円 132"/>
          <p:cNvSpPr/>
          <p:nvPr/>
        </p:nvSpPr>
        <p:spPr>
          <a:xfrm>
            <a:off x="483281" y="3556059"/>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34" name="楕円 133"/>
          <p:cNvSpPr/>
          <p:nvPr/>
        </p:nvSpPr>
        <p:spPr>
          <a:xfrm>
            <a:off x="1082876" y="3548510"/>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35" name="楕円 134"/>
          <p:cNvSpPr/>
          <p:nvPr/>
        </p:nvSpPr>
        <p:spPr>
          <a:xfrm>
            <a:off x="1371864" y="5505289"/>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36" name="楕円 135"/>
          <p:cNvSpPr/>
          <p:nvPr/>
        </p:nvSpPr>
        <p:spPr>
          <a:xfrm>
            <a:off x="2040794" y="5474465"/>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37" name="楕円 136"/>
          <p:cNvSpPr/>
          <p:nvPr/>
        </p:nvSpPr>
        <p:spPr>
          <a:xfrm>
            <a:off x="5037757" y="5482126"/>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38" name="楕円 137"/>
          <p:cNvSpPr/>
          <p:nvPr/>
        </p:nvSpPr>
        <p:spPr>
          <a:xfrm>
            <a:off x="6611303" y="5399856"/>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39" name="楕円 138"/>
          <p:cNvSpPr/>
          <p:nvPr/>
        </p:nvSpPr>
        <p:spPr>
          <a:xfrm>
            <a:off x="5219496" y="7579499"/>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41" name="楕円 140"/>
          <p:cNvSpPr/>
          <p:nvPr/>
        </p:nvSpPr>
        <p:spPr>
          <a:xfrm>
            <a:off x="475640" y="6325154"/>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pic>
        <p:nvPicPr>
          <p:cNvPr id="10" name="図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49462" y="563668"/>
            <a:ext cx="1523457" cy="852630"/>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73891" y="6902880"/>
            <a:ext cx="1014044" cy="570399"/>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95769" y="599333"/>
            <a:ext cx="1340717" cy="932842"/>
          </a:xfrm>
          <a:prstGeom prst="rect">
            <a:avLst/>
          </a:prstGeom>
        </p:spPr>
      </p:pic>
    </p:spTree>
    <p:extLst>
      <p:ext uri="{BB962C8B-B14F-4D97-AF65-F5344CB8AC3E}">
        <p14:creationId xmlns:p14="http://schemas.microsoft.com/office/powerpoint/2010/main" val="2504753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8000" y="3575476"/>
            <a:ext cx="6624000" cy="1980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108000" y="5591476"/>
            <a:ext cx="6624000" cy="1980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108000" y="7607476"/>
            <a:ext cx="6624000" cy="19800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108000" y="479476"/>
            <a:ext cx="6624000" cy="3024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山形 8"/>
          <p:cNvSpPr/>
          <p:nvPr/>
        </p:nvSpPr>
        <p:spPr>
          <a:xfrm>
            <a:off x="644610" y="227475"/>
            <a:ext cx="6087389" cy="202135"/>
          </a:xfrm>
          <a:prstGeom prst="chevron">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08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52" name="正方形/長方形 89"/>
          <p:cNvSpPr/>
          <p:nvPr/>
        </p:nvSpPr>
        <p:spPr>
          <a:xfrm>
            <a:off x="825206" y="515478"/>
            <a:ext cx="263534" cy="2951998"/>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3" name="正方形/長方形 89"/>
          <p:cNvSpPr/>
          <p:nvPr/>
        </p:nvSpPr>
        <p:spPr>
          <a:xfrm>
            <a:off x="1356623" y="515476"/>
            <a:ext cx="2141798"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4" name="正方形/長方形 89"/>
          <p:cNvSpPr/>
          <p:nvPr/>
        </p:nvSpPr>
        <p:spPr>
          <a:xfrm>
            <a:off x="6219310" y="515476"/>
            <a:ext cx="365692"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5" name="正方形/長方形 89"/>
          <p:cNvSpPr/>
          <p:nvPr/>
        </p:nvSpPr>
        <p:spPr>
          <a:xfrm>
            <a:off x="4412497" y="495334"/>
            <a:ext cx="575632" cy="3011335"/>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7" name="正方形/長方形 89"/>
          <p:cNvSpPr/>
          <p:nvPr/>
        </p:nvSpPr>
        <p:spPr>
          <a:xfrm>
            <a:off x="5174815" y="521255"/>
            <a:ext cx="772167"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0" name="正方形/長方形 89"/>
          <p:cNvSpPr/>
          <p:nvPr/>
        </p:nvSpPr>
        <p:spPr>
          <a:xfrm>
            <a:off x="3789040" y="515476"/>
            <a:ext cx="358358"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36" name="正方形/長方形 35"/>
          <p:cNvSpPr/>
          <p:nvPr/>
        </p:nvSpPr>
        <p:spPr>
          <a:xfrm>
            <a:off x="3164968" y="515476"/>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ユニ</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バーサル</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・スタジオ・</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ジャパン（ＵＳＪ）の開業</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（平成１３年３月３１日）</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836740" y="515478"/>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新紙幣</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二千円</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札の発行。（平成１２年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７</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１９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42" name="正方形/長方形 41"/>
          <p:cNvSpPr/>
          <p:nvPr/>
        </p:nvSpPr>
        <p:spPr>
          <a:xfrm>
            <a:off x="1621779" y="1442610"/>
            <a:ext cx="817111" cy="2027396"/>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新エリア</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および</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アトラクションの増設に伴う</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エネルギー需要</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の増大に</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対応すべく</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、高効率照明へ</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転換</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や高効率空調機器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を採用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する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など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より効率の良い</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エネルギー利用の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促進に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も取組む。</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3" name="正方形/長方形 42"/>
          <p:cNvSpPr/>
          <p:nvPr/>
        </p:nvSpPr>
        <p:spPr>
          <a:xfrm>
            <a:off x="3833611" y="515476"/>
            <a:ext cx="281275"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国内で</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初めて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牛海綿状脳症</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（ＢＳＥ）の発生を確認。</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（平成１３年</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9</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月１</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０</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44" name="正方形/長方形 43"/>
          <p:cNvSpPr/>
          <p:nvPr/>
        </p:nvSpPr>
        <p:spPr>
          <a:xfrm>
            <a:off x="6219310" y="515476"/>
            <a:ext cx="365691" cy="295325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ＪＲ西日本で「ＩＣＯＣＡ」のサービスが開始。</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平成１５年１１月１日）</a:t>
            </a:r>
            <a:endParaRPr lang="en-US" altLang="ja-JP"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5" name="正方形/長方形 44"/>
          <p:cNvSpPr/>
          <p:nvPr/>
        </p:nvSpPr>
        <p:spPr>
          <a:xfrm>
            <a:off x="4492744" y="470733"/>
            <a:ext cx="377902" cy="3042737"/>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完全学校週５日制の下、教育内容の厳選・</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授業時間</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の縮減</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実施。</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（平成１４年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４</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63" name="正方形/長方形 89"/>
          <p:cNvSpPr/>
          <p:nvPr/>
        </p:nvSpPr>
        <p:spPr>
          <a:xfrm>
            <a:off x="3280730" y="3595865"/>
            <a:ext cx="2376720"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4" name="正方形/長方形 89"/>
          <p:cNvSpPr/>
          <p:nvPr/>
        </p:nvSpPr>
        <p:spPr>
          <a:xfrm>
            <a:off x="2088817" y="3595865"/>
            <a:ext cx="348231"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5" name="正方形/長方形 89"/>
          <p:cNvSpPr/>
          <p:nvPr/>
        </p:nvSpPr>
        <p:spPr>
          <a:xfrm>
            <a:off x="1628800" y="3595865"/>
            <a:ext cx="351822"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5" name="正方形/長方形 14"/>
          <p:cNvSpPr/>
          <p:nvPr/>
        </p:nvSpPr>
        <p:spPr>
          <a:xfrm>
            <a:off x="3248980" y="3611476"/>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Ｈ１４</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京都議定書の批准</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66" name="正方形/長方形 89"/>
          <p:cNvSpPr/>
          <p:nvPr/>
        </p:nvSpPr>
        <p:spPr>
          <a:xfrm>
            <a:off x="3338990" y="5633727"/>
            <a:ext cx="1128791"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7" name="正方形/長方形 89"/>
          <p:cNvSpPr/>
          <p:nvPr/>
        </p:nvSpPr>
        <p:spPr>
          <a:xfrm>
            <a:off x="4700290" y="5633727"/>
            <a:ext cx="1270241"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1" name="正方形/長方形 89"/>
          <p:cNvSpPr/>
          <p:nvPr/>
        </p:nvSpPr>
        <p:spPr>
          <a:xfrm>
            <a:off x="604318" y="5633727"/>
            <a:ext cx="1901278"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4" name="角丸四角形 73"/>
          <p:cNvSpPr/>
          <p:nvPr/>
        </p:nvSpPr>
        <p:spPr>
          <a:xfrm>
            <a:off x="1401189" y="5628778"/>
            <a:ext cx="1098292" cy="189825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08707" y="5627477"/>
            <a:ext cx="507827"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ダイオキシン類による環境汚染の防止やその除去等をするために基準を定め、国民の健康の保護を図ることを目的に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制定。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1086039" y="5627477"/>
            <a:ext cx="3231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Ｈ１１　ダイオキシン</a:t>
            </a:r>
            <a:r>
              <a:rPr lang="ja-JP" altLang="en-US" sz="900" b="1" dirty="0" smtClean="0">
                <a:latin typeface="HG丸ｺﾞｼｯｸM-PRO" panose="020F0600000000000000" pitchFamily="50" charset="-128"/>
                <a:ea typeface="HG丸ｺﾞｼｯｸM-PRO" panose="020F0600000000000000" pitchFamily="50" charset="-128"/>
              </a:rPr>
              <a:t>類対策特別措</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置法の制定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2110188" y="5698256"/>
            <a:ext cx="323165" cy="1908000"/>
          </a:xfrm>
          <a:prstGeom prst="rect">
            <a:avLst/>
          </a:prstGeom>
        </p:spPr>
        <p:txBody>
          <a:bodyPr vert="eaVert" wrap="none" anchor="ctr" anchorCtr="0">
            <a:noAutofit/>
          </a:bodyPr>
          <a:lstStyle/>
          <a:p>
            <a:r>
              <a:rPr lang="ja-JP" altLang="en-US" sz="800" b="1" dirty="0">
                <a:latin typeface="HG丸ｺﾞｼｯｸM-PRO" panose="020F0600000000000000" pitchFamily="50" charset="-128"/>
                <a:ea typeface="HG丸ｺﾞｼｯｸM-PRO" panose="020F0600000000000000" pitchFamily="50" charset="-128"/>
              </a:rPr>
              <a:t>★</a:t>
            </a:r>
            <a:r>
              <a:rPr lang="ja-JP" altLang="en-US" sz="800" b="1" dirty="0" smtClean="0">
                <a:latin typeface="HG丸ｺﾞｼｯｸM-PRO" panose="020F0600000000000000" pitchFamily="50" charset="-128"/>
                <a:ea typeface="HG丸ｺﾞｼｯｸM-PRO" panose="020F0600000000000000" pitchFamily="50" charset="-128"/>
              </a:rPr>
              <a:t>コラム６　</a:t>
            </a:r>
            <a:endParaRPr lang="en-US" altLang="ja-JP" sz="800" b="1" dirty="0" smtClean="0">
              <a:latin typeface="HG丸ｺﾞｼｯｸM-PRO" panose="020F0600000000000000" pitchFamily="50" charset="-128"/>
              <a:ea typeface="HG丸ｺﾞｼｯｸM-PRO" panose="020F0600000000000000" pitchFamily="50" charset="-128"/>
            </a:endParaRPr>
          </a:p>
          <a:p>
            <a:r>
              <a:rPr lang="ja-JP" altLang="en-US" sz="800" b="1" dirty="0">
                <a:latin typeface="HG丸ｺﾞｼｯｸM-PRO" panose="020F0600000000000000" pitchFamily="50" charset="-128"/>
                <a:ea typeface="HG丸ｺﾞｼｯｸM-PRO" panose="020F0600000000000000" pitchFamily="50" charset="-128"/>
              </a:rPr>
              <a:t>「</a:t>
            </a:r>
            <a:r>
              <a:rPr lang="ja-JP" altLang="en-US" sz="800" b="1" dirty="0" smtClean="0">
                <a:latin typeface="HG丸ｺﾞｼｯｸM-PRO" panose="020F0600000000000000" pitchFamily="50" charset="-128"/>
                <a:ea typeface="HG丸ｺﾞｼｯｸM-PRO" panose="020F0600000000000000" pitchFamily="50" charset="-128"/>
              </a:rPr>
              <a:t>ダイオキシン類の</a:t>
            </a:r>
            <a:r>
              <a:rPr lang="ja-JP" altLang="en-US" sz="800" b="1" dirty="0">
                <a:latin typeface="HG丸ｺﾞｼｯｸM-PRO" panose="020F0600000000000000" pitchFamily="50" charset="-128"/>
                <a:ea typeface="HG丸ｺﾞｼｯｸM-PRO" panose="020F0600000000000000" pitchFamily="50" charset="-128"/>
              </a:rPr>
              <a:t>排出量</a:t>
            </a:r>
            <a:r>
              <a:rPr lang="ja-JP" altLang="en-US" sz="800" b="1" dirty="0" smtClean="0">
                <a:latin typeface="HG丸ｺﾞｼｯｸM-PRO" panose="020F0600000000000000" pitchFamily="50" charset="-128"/>
                <a:ea typeface="HG丸ｺﾞｼｯｸM-PRO" panose="020F0600000000000000" pitchFamily="50" charset="-128"/>
              </a:rPr>
              <a:t>は</a:t>
            </a:r>
            <a:endParaRPr lang="en-US" altLang="ja-JP" sz="800" b="1" dirty="0" smtClean="0">
              <a:latin typeface="HG丸ｺﾞｼｯｸM-PRO" panose="020F0600000000000000" pitchFamily="50" charset="-128"/>
              <a:ea typeface="HG丸ｺﾞｼｯｸM-PRO" panose="020F0600000000000000" pitchFamily="50" charset="-128"/>
            </a:endParaRPr>
          </a:p>
          <a:p>
            <a:r>
              <a:rPr lang="ja-JP" altLang="en-US" sz="800" b="1" dirty="0">
                <a:latin typeface="HG丸ｺﾞｼｯｸM-PRO" panose="020F0600000000000000" pitchFamily="50" charset="-128"/>
                <a:ea typeface="HG丸ｺﾞｼｯｸM-PRO" panose="020F0600000000000000" pitchFamily="50" charset="-128"/>
              </a:rPr>
              <a:t>　</a:t>
            </a:r>
            <a:r>
              <a:rPr lang="ja-JP" altLang="en-US" sz="800" b="1" dirty="0" smtClean="0">
                <a:latin typeface="HG丸ｺﾞｼｯｸM-PRO" panose="020F0600000000000000" pitchFamily="50" charset="-128"/>
                <a:ea typeface="HG丸ｺﾞｼｯｸM-PRO" panose="020F0600000000000000" pitchFamily="50" charset="-128"/>
              </a:rPr>
              <a:t>約９８％減少」</a:t>
            </a:r>
            <a:endParaRPr lang="ja-JP" altLang="en-US" sz="800" b="1" dirty="0">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1401189" y="5653680"/>
            <a:ext cx="735312" cy="1865246"/>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ダイオキシン類</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を無害化・分解する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技術、焼却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施設の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整備</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、規制の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強化などを</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行った結果、平成</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２３年の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ダイオキシン類の排出量は、平成９年</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に比べて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、約</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９８％</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減少しました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4101489" y="5608427"/>
            <a:ext cx="323165" cy="1908000"/>
          </a:xfrm>
          <a:prstGeom prst="rect">
            <a:avLst/>
          </a:prstGeom>
        </p:spPr>
        <p:txBody>
          <a:bodyPr vert="eaVert" wrap="none" anchor="ctr" anchorCtr="0">
            <a:noAutofit/>
          </a:bodyPr>
          <a:lstStyle/>
          <a:p>
            <a:r>
              <a:rPr lang="ja-JP" altLang="en-US" sz="800" b="1" dirty="0">
                <a:latin typeface="HG丸ｺﾞｼｯｸM-PRO" panose="020F0600000000000000" pitchFamily="50" charset="-128"/>
                <a:ea typeface="HG丸ｺﾞｼｯｸM-PRO" panose="020F0600000000000000" pitchFamily="50" charset="-128"/>
              </a:rPr>
              <a:t>Ｈ１３　</a:t>
            </a:r>
            <a:r>
              <a:rPr lang="ja-JP" altLang="en-US" sz="900" b="1" dirty="0">
                <a:latin typeface="HG丸ｺﾞｼｯｸM-PRO" panose="020F0600000000000000" pitchFamily="50" charset="-128"/>
                <a:ea typeface="HG丸ｺﾞｼｯｸM-PRO" panose="020F0600000000000000" pitchFamily="50" charset="-128"/>
              </a:rPr>
              <a:t>自動車ＮＯｘ・</a:t>
            </a:r>
            <a:r>
              <a:rPr lang="ja-JP" altLang="en-US" sz="900" b="1" dirty="0" smtClean="0">
                <a:latin typeface="HG丸ｺﾞｼｯｸM-PRO" panose="020F0600000000000000" pitchFamily="50" charset="-128"/>
                <a:ea typeface="HG丸ｺﾞｼｯｸM-PRO" panose="020F0600000000000000" pitchFamily="50" charset="-128"/>
              </a:rPr>
              <a:t>ＰＭ法の制定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4578227" y="5609410"/>
            <a:ext cx="1350149" cy="1946351"/>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土壌汚染の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調査や</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、土地</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の適切な管理の仕方について定めている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法律。</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a:p>
            <a:pPr algn="just"/>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法では、有害物質を含む土壌を直接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口や肌から摂取</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する</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リスク</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や、</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有害</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物質</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が地下水に溶け出して、その地下水を飲むことによるリスクが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あるとしており、これらによる健康</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被害</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の防止が目的。</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5692375" y="5627477"/>
            <a:ext cx="3231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Ｈ１４　土壌汚染</a:t>
            </a:r>
            <a:r>
              <a:rPr lang="ja-JP" altLang="en-US" sz="900" b="1" dirty="0" smtClean="0">
                <a:latin typeface="HG丸ｺﾞｼｯｸM-PRO" panose="020F0600000000000000" pitchFamily="50" charset="-128"/>
                <a:ea typeface="HG丸ｺﾞｼｯｸM-PRO" panose="020F0600000000000000" pitchFamily="50" charset="-128"/>
              </a:rPr>
              <a:t>対策法の制定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75" name="正方形/長方形 89"/>
          <p:cNvSpPr/>
          <p:nvPr/>
        </p:nvSpPr>
        <p:spPr>
          <a:xfrm>
            <a:off x="1011766" y="7626612"/>
            <a:ext cx="1145232"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6" name="正方形/長方形 89"/>
          <p:cNvSpPr/>
          <p:nvPr/>
        </p:nvSpPr>
        <p:spPr>
          <a:xfrm>
            <a:off x="628057" y="7626612"/>
            <a:ext cx="328072"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8" name="正方形/長方形 89"/>
          <p:cNvSpPr/>
          <p:nvPr/>
        </p:nvSpPr>
        <p:spPr>
          <a:xfrm>
            <a:off x="3068056" y="7626612"/>
            <a:ext cx="759754"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9" name="正方形/長方形 89"/>
          <p:cNvSpPr/>
          <p:nvPr/>
        </p:nvSpPr>
        <p:spPr>
          <a:xfrm>
            <a:off x="6417261" y="7626612"/>
            <a:ext cx="297100"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81" name="角丸四角形 80"/>
          <p:cNvSpPr/>
          <p:nvPr/>
        </p:nvSpPr>
        <p:spPr>
          <a:xfrm>
            <a:off x="3824955" y="7607476"/>
            <a:ext cx="2264283" cy="1919542"/>
          </a:xfrm>
          <a:prstGeom prst="roundRect">
            <a:avLst>
              <a:gd name="adj" fmla="val 9844"/>
            </a:avLst>
          </a:prstGeom>
          <a:solidFill>
            <a:schemeClr val="accent3">
              <a:lumMod val="20000"/>
              <a:lumOff val="80000"/>
            </a:schemeClr>
          </a:solidFill>
          <a:ln w="63500" cmpd="dbl">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966762" y="7612889"/>
            <a:ext cx="945105" cy="1915296"/>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大量生産・大量消費・大量廃棄型の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経済社会から</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脱却し</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、物質の効率的な利用やリサイクルを進めることにより、資源の消費が抑制され、環境への負荷が少ない「循環型社会」を形成することを目的に制定。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628061" y="7653300"/>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Ｈ１２　食品</a:t>
            </a:r>
            <a:r>
              <a:rPr lang="ja-JP" altLang="en-US" sz="900" b="1" dirty="0">
                <a:latin typeface="HG丸ｺﾞｼｯｸM-PRO" panose="020F0600000000000000" pitchFamily="50" charset="-128"/>
                <a:ea typeface="HG丸ｺﾞｼｯｸM-PRO" panose="020F0600000000000000" pitchFamily="50" charset="-128"/>
              </a:rPr>
              <a:t>リサイクル法</a:t>
            </a:r>
            <a:r>
              <a:rPr lang="ja-JP" altLang="en-US" sz="900" b="1" dirty="0" smtClean="0">
                <a:latin typeface="HG丸ｺﾞｼｯｸM-PRO" panose="020F0600000000000000" pitchFamily="50" charset="-128"/>
                <a:ea typeface="HG丸ｺﾞｼｯｸM-PRO" panose="020F0600000000000000" pitchFamily="50" charset="-128"/>
              </a:rPr>
              <a:t>・</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　　　　建設リサイクル法</a:t>
            </a:r>
            <a:r>
              <a:rPr lang="ja-JP" altLang="en-US" sz="900" b="1" dirty="0">
                <a:latin typeface="HG丸ｺﾞｼｯｸM-PRO" panose="020F0600000000000000" pitchFamily="50" charset="-128"/>
                <a:ea typeface="HG丸ｺﾞｼｯｸM-PRO" panose="020F0600000000000000" pitchFamily="50" charset="-128"/>
              </a:rPr>
              <a:t>の</a:t>
            </a:r>
            <a:r>
              <a:rPr lang="ja-JP" altLang="en-US" sz="900" b="1" dirty="0" smtClean="0">
                <a:latin typeface="HG丸ｺﾞｼｯｸM-PRO" panose="020F0600000000000000" pitchFamily="50" charset="-128"/>
                <a:ea typeface="HG丸ｺﾞｼｯｸM-PRO" panose="020F0600000000000000" pitchFamily="50" charset="-128"/>
              </a:rPr>
              <a:t>制定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1818521" y="7643478"/>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Ｈ１２　循環型社会形成推進基本法</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a:t>
            </a:r>
            <a:r>
              <a:rPr lang="ja-JP" altLang="en-US" sz="900" b="1" dirty="0" err="1" smtClean="0">
                <a:latin typeface="HG丸ｺﾞｼｯｸM-PRO" panose="020F0600000000000000" pitchFamily="50" charset="-128"/>
                <a:ea typeface="HG丸ｺﾞｼｯｸM-PRO" panose="020F0600000000000000" pitchFamily="50" charset="-128"/>
              </a:rPr>
              <a:t>の</a:t>
            </a:r>
            <a:r>
              <a:rPr lang="zh-TW" altLang="en-US" sz="900" b="1" dirty="0" smtClean="0">
                <a:latin typeface="HG丸ｺﾞｼｯｸM-PRO" panose="020F0600000000000000" pitchFamily="50" charset="-128"/>
                <a:ea typeface="HG丸ｺﾞｼｯｸM-PRO" panose="020F0600000000000000" pitchFamily="50" charset="-128"/>
              </a:rPr>
              <a:t>制定</a:t>
            </a:r>
            <a:endParaRPr lang="zh-TW" altLang="en-US" sz="900" b="1" dirty="0">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3068056" y="7620262"/>
            <a:ext cx="585969"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一般</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廃棄物と産業廃棄物両方に関して、府内から発生する廃棄物の最終処分量を平成９年度のおおむね半分にすると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いう目標を策定。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3555885" y="7643478"/>
            <a:ext cx="323165" cy="1908000"/>
          </a:xfrm>
          <a:prstGeom prst="rect">
            <a:avLst/>
          </a:prstGeom>
        </p:spPr>
        <p:txBody>
          <a:bodyPr vert="eaVert" wrap="none" anchor="ctr" anchorCtr="0">
            <a:noAutofit/>
          </a:bodyPr>
          <a:lstStyle/>
          <a:p>
            <a:r>
              <a:rPr lang="ja-JP" altLang="en-US" sz="800" b="1" dirty="0" smtClean="0">
                <a:latin typeface="HG丸ｺﾞｼｯｸM-PRO" panose="020F0600000000000000" pitchFamily="50" charset="-128"/>
                <a:ea typeface="HG丸ｺﾞｼｯｸM-PRO" panose="020F0600000000000000" pitchFamily="50" charset="-128"/>
              </a:rPr>
              <a:t>Ｈ１４</a:t>
            </a:r>
            <a:r>
              <a:rPr lang="ja-JP" altLang="en-US" sz="900" b="1" dirty="0" smtClean="0">
                <a:latin typeface="HG丸ｺﾞｼｯｸM-PRO" panose="020F0600000000000000" pitchFamily="50" charset="-128"/>
                <a:ea typeface="HG丸ｺﾞｼｯｸM-PRO" panose="020F0600000000000000" pitchFamily="50" charset="-128"/>
              </a:rPr>
              <a:t>　</a:t>
            </a:r>
            <a:r>
              <a:rPr lang="ja-JP" altLang="en-US" sz="800" b="1" dirty="0" smtClean="0">
                <a:latin typeface="HG丸ｺﾞｼｯｸM-PRO" panose="020F0600000000000000" pitchFamily="50" charset="-128"/>
                <a:ea typeface="HG丸ｺﾞｼｯｸM-PRO" panose="020F0600000000000000" pitchFamily="50" charset="-128"/>
              </a:rPr>
              <a:t>大阪府</a:t>
            </a:r>
            <a:r>
              <a:rPr lang="ja-JP" altLang="en-US" sz="800" b="1" dirty="0">
                <a:latin typeface="HG丸ｺﾞｼｯｸM-PRO" panose="020F0600000000000000" pitchFamily="50" charset="-128"/>
                <a:ea typeface="HG丸ｺﾞｼｯｸM-PRO" panose="020F0600000000000000" pitchFamily="50" charset="-128"/>
              </a:rPr>
              <a:t>廃棄物処理計画</a:t>
            </a:r>
            <a:r>
              <a:rPr lang="ja-JP" altLang="en-US" sz="800" b="1" dirty="0" smtClean="0">
                <a:latin typeface="HG丸ｺﾞｼｯｸM-PRO" panose="020F0600000000000000" pitchFamily="50" charset="-128"/>
                <a:ea typeface="HG丸ｺﾞｼｯｸM-PRO" panose="020F0600000000000000" pitchFamily="50" charset="-128"/>
              </a:rPr>
              <a:t>の策定</a:t>
            </a:r>
            <a:endParaRPr lang="ja-JP" altLang="en-US" sz="800" b="1" dirty="0">
              <a:latin typeface="HG丸ｺﾞｼｯｸM-PRO" panose="020F0600000000000000" pitchFamily="50" charset="-128"/>
              <a:ea typeface="HG丸ｺﾞｼｯｸM-PRO" panose="020F0600000000000000" pitchFamily="50" charset="-128"/>
            </a:endParaRPr>
          </a:p>
        </p:txBody>
      </p:sp>
      <p:sp>
        <p:nvSpPr>
          <p:cNvPr id="30" name="正方形/長方形 29"/>
          <p:cNvSpPr/>
          <p:nvPr/>
        </p:nvSpPr>
        <p:spPr>
          <a:xfrm>
            <a:off x="3877526" y="7662302"/>
            <a:ext cx="1463899" cy="868235"/>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壁面</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の赤と黄色のストライプは工場の内部で燃焼する炎</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を表現</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しています。オープンデーには</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廃棄物の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焼却の様子を見られるプラントツアー等が開催されています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1" name="正方形/長方形 30"/>
          <p:cNvSpPr/>
          <p:nvPr/>
        </p:nvSpPr>
        <p:spPr>
          <a:xfrm>
            <a:off x="5725696" y="7619018"/>
            <a:ext cx="323165" cy="1908000"/>
          </a:xfrm>
          <a:prstGeom prst="rect">
            <a:avLst/>
          </a:prstGeom>
        </p:spPr>
        <p:txBody>
          <a:bodyPr vert="eaVert" wrap="none" anchor="ctr" anchorCtr="0">
            <a:noAutofit/>
          </a:bodyPr>
          <a:lstStyle/>
          <a:p>
            <a:r>
              <a:rPr lang="ja-JP" altLang="en-US" sz="800" b="1" dirty="0">
                <a:latin typeface="HG丸ｺﾞｼｯｸM-PRO" panose="020F0600000000000000" pitchFamily="50" charset="-128"/>
                <a:ea typeface="HG丸ｺﾞｼｯｸM-PRO" panose="020F0600000000000000" pitchFamily="50" charset="-128"/>
              </a:rPr>
              <a:t>★</a:t>
            </a:r>
            <a:r>
              <a:rPr lang="ja-JP" altLang="en-US" sz="800" b="1" dirty="0" smtClean="0">
                <a:latin typeface="HG丸ｺﾞｼｯｸM-PRO" panose="020F0600000000000000" pitchFamily="50" charset="-128"/>
                <a:ea typeface="HG丸ｺﾞｼｯｸM-PRO" panose="020F0600000000000000" pitchFamily="50" charset="-128"/>
              </a:rPr>
              <a:t>コラム７</a:t>
            </a:r>
            <a:endParaRPr lang="en-US" altLang="ja-JP" sz="800" b="1" dirty="0" smtClean="0">
              <a:latin typeface="HG丸ｺﾞｼｯｸM-PRO" panose="020F0600000000000000" pitchFamily="50" charset="-128"/>
              <a:ea typeface="HG丸ｺﾞｼｯｸM-PRO" panose="020F0600000000000000" pitchFamily="50" charset="-128"/>
            </a:endParaRPr>
          </a:p>
          <a:p>
            <a:r>
              <a:rPr lang="ja-JP" altLang="en-US" sz="800" b="1" dirty="0" smtClean="0">
                <a:latin typeface="HG丸ｺﾞｼｯｸM-PRO" panose="020F0600000000000000" pitchFamily="50" charset="-128"/>
                <a:ea typeface="HG丸ｺﾞｼｯｸM-PRO" panose="020F0600000000000000" pitchFamily="50" charset="-128"/>
              </a:rPr>
              <a:t>「舞</a:t>
            </a:r>
            <a:r>
              <a:rPr lang="ja-JP" altLang="en-US" sz="800" b="1" dirty="0">
                <a:latin typeface="HG丸ｺﾞｼｯｸM-PRO" panose="020F0600000000000000" pitchFamily="50" charset="-128"/>
                <a:ea typeface="HG丸ｺﾞｼｯｸM-PRO" panose="020F0600000000000000" pitchFamily="50" charset="-128"/>
              </a:rPr>
              <a:t>洲</a:t>
            </a:r>
            <a:r>
              <a:rPr lang="ja-JP" altLang="en-US" sz="800" b="1" dirty="0" smtClean="0">
                <a:latin typeface="HG丸ｺﾞｼｯｸM-PRO" panose="020F0600000000000000" pitchFamily="50" charset="-128"/>
                <a:ea typeface="HG丸ｺﾞｼｯｸM-PRO" panose="020F0600000000000000" pitchFamily="50" charset="-128"/>
              </a:rPr>
              <a:t>工場の完成」</a:t>
            </a:r>
            <a:endParaRPr lang="ja-JP" altLang="en-US" sz="800" b="1" dirty="0">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6391200" y="7643478"/>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Ｈ１４　自動車</a:t>
            </a:r>
            <a:r>
              <a:rPr lang="ja-JP" altLang="en-US" sz="900" b="1" dirty="0">
                <a:latin typeface="HG丸ｺﾞｼｯｸM-PRO" panose="020F0600000000000000" pitchFamily="50" charset="-128"/>
                <a:ea typeface="HG丸ｺﾞｼｯｸM-PRO" panose="020F0600000000000000" pitchFamily="50" charset="-128"/>
              </a:rPr>
              <a:t>リサイクル法の</a:t>
            </a:r>
            <a:r>
              <a:rPr lang="ja-JP" altLang="en-US" sz="900" b="1" dirty="0" smtClean="0">
                <a:latin typeface="HG丸ｺﾞｼｯｸM-PRO" panose="020F0600000000000000" pitchFamily="50" charset="-128"/>
                <a:ea typeface="HG丸ｺﾞｼｯｸM-PRO" panose="020F0600000000000000" pitchFamily="50" charset="-128"/>
              </a:rPr>
              <a:t>制定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83" name="正方形/長方形 82"/>
          <p:cNvSpPr/>
          <p:nvPr/>
        </p:nvSpPr>
        <p:spPr>
          <a:xfrm>
            <a:off x="5240572" y="521255"/>
            <a:ext cx="712063" cy="2313484"/>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日本と韓国の</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2</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ヶ国においてアジアで初めて</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ＦＩＦＡ</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ワールドカップ</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開催。</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（平成１４年５月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３１</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日～６月３０日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pic>
        <p:nvPicPr>
          <p:cNvPr id="84" name="図 8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80810" y="6952450"/>
            <a:ext cx="688290" cy="551819"/>
          </a:xfrm>
          <a:prstGeom prst="rect">
            <a:avLst/>
          </a:prstGeom>
        </p:spPr>
      </p:pic>
      <p:sp>
        <p:nvSpPr>
          <p:cNvPr id="85" name="正方形/長方形 84"/>
          <p:cNvSpPr/>
          <p:nvPr/>
        </p:nvSpPr>
        <p:spPr>
          <a:xfrm>
            <a:off x="5307053" y="7622158"/>
            <a:ext cx="495055"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大阪市此花区にある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芸術的な建築物を知っていますか？</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遊園地？モニュメント</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？実は</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廃棄物の焼却場なんです！</a:t>
            </a:r>
          </a:p>
        </p:txBody>
      </p:sp>
      <p:sp>
        <p:nvSpPr>
          <p:cNvPr id="86" name="正方形/長方形 85"/>
          <p:cNvSpPr/>
          <p:nvPr/>
        </p:nvSpPr>
        <p:spPr>
          <a:xfrm>
            <a:off x="3382912" y="5627478"/>
            <a:ext cx="802137" cy="1386747"/>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従来のＮＯｘ</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への対策を強化するとともに、ＰＭの削減も目指すためにこの法律が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制定。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0" name="テキスト ボックス 89"/>
          <p:cNvSpPr txBox="1"/>
          <p:nvPr/>
        </p:nvSpPr>
        <p:spPr>
          <a:xfrm>
            <a:off x="4158326" y="233739"/>
            <a:ext cx="2015979" cy="200790"/>
          </a:xfrm>
          <a:prstGeom prst="rect">
            <a:avLst/>
          </a:prstGeom>
          <a:noFill/>
        </p:spPr>
        <p:txBody>
          <a:bodyPr wrap="square" lIns="0" tIns="0" rIns="0" bIns="0" rtlCol="0" anchor="ctr" anchorCtr="1">
            <a:noAutofit/>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平成１５年（２００３年）</a:t>
            </a:r>
            <a:endParaRPr kumimoji="1" lang="en-US" altLang="ja-JP" sz="1050" b="1" dirty="0" smtClean="0">
              <a:latin typeface="HG丸ｺﾞｼｯｸM-PRO" panose="020F0600000000000000" pitchFamily="50" charset="-128"/>
              <a:ea typeface="HG丸ｺﾞｼｯｸM-PRO" panose="020F0600000000000000" pitchFamily="50" charset="-128"/>
            </a:endParaRPr>
          </a:p>
        </p:txBody>
      </p:sp>
      <p:sp>
        <p:nvSpPr>
          <p:cNvPr id="91" name="正方形/長方形 89"/>
          <p:cNvSpPr/>
          <p:nvPr/>
        </p:nvSpPr>
        <p:spPr>
          <a:xfrm>
            <a:off x="2229664" y="7626612"/>
            <a:ext cx="254231"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2" name="正方形/長方形 91"/>
          <p:cNvSpPr/>
          <p:nvPr/>
        </p:nvSpPr>
        <p:spPr>
          <a:xfrm>
            <a:off x="2195198" y="7618616"/>
            <a:ext cx="288697" cy="1932862"/>
          </a:xfrm>
          <a:prstGeom prst="rect">
            <a:avLst/>
          </a:prstGeom>
        </p:spPr>
        <p:txBody>
          <a:bodyPr vert="eaVert" wrap="none" anchor="ctr" anchorCtr="0">
            <a:noAutofit/>
          </a:bodyPr>
          <a:lstStyle/>
          <a:p>
            <a:r>
              <a:rPr lang="ja-JP" altLang="en-US" sz="700" b="1" dirty="0" smtClean="0">
                <a:latin typeface="HG丸ｺﾞｼｯｸM-PRO" panose="020F0600000000000000" pitchFamily="50" charset="-128"/>
                <a:ea typeface="HG丸ｺﾞｼｯｸM-PRO" panose="020F0600000000000000" pitchFamily="50" charset="-128"/>
              </a:rPr>
              <a:t>Ｈ１３</a:t>
            </a:r>
            <a:r>
              <a:rPr lang="ja-JP" altLang="en-US" sz="900" b="1" dirty="0" smtClean="0">
                <a:latin typeface="HG丸ｺﾞｼｯｸM-PRO" panose="020F0600000000000000" pitchFamily="50" charset="-128"/>
                <a:ea typeface="HG丸ｺﾞｼｯｸM-PRO" panose="020F0600000000000000" pitchFamily="50" charset="-128"/>
              </a:rPr>
              <a:t>　</a:t>
            </a:r>
            <a:r>
              <a:rPr lang="zh-TW" altLang="en-US" sz="800" b="1" dirty="0" smtClean="0">
                <a:latin typeface="HG丸ｺﾞｼｯｸM-PRO" panose="020F0600000000000000" pitchFamily="50" charset="-128"/>
                <a:ea typeface="HG丸ｺﾞｼｯｸM-PRO" panose="020F0600000000000000" pitchFamily="50" charset="-128"/>
              </a:rPr>
              <a:t>ＰＣＢ</a:t>
            </a:r>
            <a:r>
              <a:rPr lang="zh-TW" altLang="en-US" sz="800" b="1" dirty="0">
                <a:latin typeface="HG丸ｺﾞｼｯｸM-PRO" panose="020F0600000000000000" pitchFamily="50" charset="-128"/>
                <a:ea typeface="HG丸ｺﾞｼｯｸM-PRO" panose="020F0600000000000000" pitchFamily="50" charset="-128"/>
              </a:rPr>
              <a:t>廃棄物特別措置法</a:t>
            </a:r>
            <a:r>
              <a:rPr lang="ja-JP" altLang="en-US" sz="800" b="1" dirty="0" smtClean="0">
                <a:latin typeface="HG丸ｺﾞｼｯｸM-PRO" panose="020F0600000000000000" pitchFamily="50" charset="-128"/>
                <a:ea typeface="HG丸ｺﾞｼｯｸM-PRO" panose="020F0600000000000000" pitchFamily="50" charset="-128"/>
              </a:rPr>
              <a:t>の制定</a:t>
            </a:r>
            <a:endParaRPr lang="ja-JP" altLang="en-US" sz="800" b="1" dirty="0">
              <a:latin typeface="HG丸ｺﾞｼｯｸM-PRO" panose="020F0600000000000000" pitchFamily="50" charset="-128"/>
              <a:ea typeface="HG丸ｺﾞｼｯｸM-PRO" panose="020F0600000000000000" pitchFamily="50" charset="-128"/>
            </a:endParaRPr>
          </a:p>
        </p:txBody>
      </p:sp>
      <p:sp>
        <p:nvSpPr>
          <p:cNvPr id="97" name="正方形/長方形 96"/>
          <p:cNvSpPr/>
          <p:nvPr/>
        </p:nvSpPr>
        <p:spPr>
          <a:xfrm>
            <a:off x="1618084" y="3666863"/>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a:t>
            </a:r>
            <a:r>
              <a:rPr lang="en-US" altLang="ja-JP" sz="900" b="1" dirty="0" smtClean="0">
                <a:latin typeface="HG丸ｺﾞｼｯｸM-PRO" panose="020F0600000000000000" pitchFamily="50" charset="-128"/>
                <a:ea typeface="HG丸ｺﾞｼｯｸM-PRO" panose="020F0600000000000000" pitchFamily="50" charset="-128"/>
              </a:rPr>
              <a:t>2</a:t>
            </a:r>
            <a:r>
              <a:rPr lang="ja-JP" altLang="en-US" sz="900" b="1" dirty="0">
                <a:latin typeface="HG丸ｺﾞｼｯｸM-PRO" panose="020F0600000000000000" pitchFamily="50" charset="-128"/>
                <a:ea typeface="HG丸ｺﾞｼｯｸM-PRO" panose="020F0600000000000000" pitchFamily="50" charset="-128"/>
              </a:rPr>
              <a:t>　大阪府地球温暖化</a:t>
            </a:r>
            <a:r>
              <a:rPr lang="ja-JP" altLang="en-US" sz="900" b="1" dirty="0" smtClean="0">
                <a:latin typeface="HG丸ｺﾞｼｯｸM-PRO" panose="020F0600000000000000" pitchFamily="50" charset="-128"/>
                <a:ea typeface="HG丸ｺﾞｼｯｸM-PRO" panose="020F0600000000000000" pitchFamily="50" charset="-128"/>
              </a:rPr>
              <a:t>対策</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地域</a:t>
            </a:r>
            <a:r>
              <a:rPr lang="ja-JP" altLang="en-US" sz="900" b="1" dirty="0">
                <a:latin typeface="HG丸ｺﾞｼｯｸM-PRO" panose="020F0600000000000000" pitchFamily="50" charset="-128"/>
                <a:ea typeface="HG丸ｺﾞｼｯｸM-PRO" panose="020F0600000000000000" pitchFamily="50" charset="-128"/>
              </a:rPr>
              <a:t>推進</a:t>
            </a:r>
            <a:r>
              <a:rPr lang="ja-JP" altLang="en-US" sz="900" b="1" dirty="0" smtClean="0">
                <a:latin typeface="HG丸ｺﾞｼｯｸM-PRO" panose="020F0600000000000000" pitchFamily="50" charset="-128"/>
                <a:ea typeface="HG丸ｺﾞｼｯｸM-PRO" panose="020F0600000000000000" pitchFamily="50" charset="-128"/>
              </a:rPr>
              <a:t>計画の改定</a:t>
            </a:r>
            <a:endParaRPr lang="en-US" altLang="ja-JP" sz="900" b="1" dirty="0" smtClean="0">
              <a:latin typeface="HG丸ｺﾞｼｯｸM-PRO" panose="020F0600000000000000" pitchFamily="50" charset="-128"/>
              <a:ea typeface="HG丸ｺﾞｼｯｸM-PRO" panose="020F0600000000000000" pitchFamily="50" charset="-128"/>
            </a:endParaRPr>
          </a:p>
        </p:txBody>
      </p:sp>
      <p:sp>
        <p:nvSpPr>
          <p:cNvPr id="98" name="正方形/長方形 97"/>
          <p:cNvSpPr/>
          <p:nvPr/>
        </p:nvSpPr>
        <p:spPr>
          <a:xfrm>
            <a:off x="2134480" y="3666863"/>
            <a:ext cx="24752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a:t>
            </a:r>
            <a:r>
              <a:rPr lang="ja-JP" altLang="en-US" sz="900" b="1" dirty="0">
                <a:latin typeface="HG丸ｺﾞｼｯｸM-PRO" panose="020F0600000000000000" pitchFamily="50" charset="-128"/>
                <a:ea typeface="HG丸ｺﾞｼｯｸM-PRO" panose="020F0600000000000000" pitchFamily="50" charset="-128"/>
              </a:rPr>
              <a:t>３　</a:t>
            </a:r>
            <a:r>
              <a:rPr lang="ja-JP" altLang="en-US" sz="900" b="1" dirty="0" smtClean="0">
                <a:latin typeface="HG丸ｺﾞｼｯｸM-PRO" panose="020F0600000000000000" pitchFamily="50" charset="-128"/>
                <a:ea typeface="HG丸ｺﾞｼｯｸM-PRO" panose="020F0600000000000000" pitchFamily="50" charset="-128"/>
              </a:rPr>
              <a:t>大阪府グリーン調達方針</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の策定</a:t>
            </a:r>
            <a:endParaRPr lang="en-US" altLang="ja-JP" sz="900" b="1" dirty="0" smtClean="0">
              <a:latin typeface="HG丸ｺﾞｼｯｸM-PRO" panose="020F0600000000000000" pitchFamily="50" charset="-128"/>
              <a:ea typeface="HG丸ｺﾞｼｯｸM-PRO" panose="020F0600000000000000" pitchFamily="50" charset="-128"/>
            </a:endParaRPr>
          </a:p>
        </p:txBody>
      </p:sp>
      <p:sp>
        <p:nvSpPr>
          <p:cNvPr id="100" name="正方形/長方形 89"/>
          <p:cNvSpPr/>
          <p:nvPr/>
        </p:nvSpPr>
        <p:spPr>
          <a:xfrm>
            <a:off x="5814265" y="3595865"/>
            <a:ext cx="177882"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01" name="正方形/長方形 100"/>
          <p:cNvSpPr/>
          <p:nvPr/>
        </p:nvSpPr>
        <p:spPr>
          <a:xfrm>
            <a:off x="5789761" y="3607220"/>
            <a:ext cx="204524" cy="1908000"/>
          </a:xfrm>
          <a:prstGeom prst="rect">
            <a:avLst/>
          </a:prstGeom>
        </p:spPr>
        <p:txBody>
          <a:bodyPr vert="eaVert" wrap="none" anchor="ctr" anchorCtr="0">
            <a:noAutofit/>
          </a:bodyPr>
          <a:lstStyle/>
          <a:p>
            <a:r>
              <a:rPr lang="ja-JP" altLang="en-US" sz="800" b="1" dirty="0" smtClean="0">
                <a:latin typeface="HG丸ｺﾞｼｯｸM-PRO" panose="020F0600000000000000" pitchFamily="50" charset="-128"/>
                <a:ea typeface="HG丸ｺﾞｼｯｸM-PRO" panose="020F0600000000000000" pitchFamily="50" charset="-128"/>
              </a:rPr>
              <a:t>Ｈ１</a:t>
            </a:r>
            <a:r>
              <a:rPr lang="ja-JP" altLang="en-US" sz="800" b="1" dirty="0">
                <a:latin typeface="HG丸ｺﾞｼｯｸM-PRO" panose="020F0600000000000000" pitchFamily="50" charset="-128"/>
                <a:ea typeface="HG丸ｺﾞｼｯｸM-PRO" panose="020F0600000000000000" pitchFamily="50" charset="-128"/>
              </a:rPr>
              <a:t>４　</a:t>
            </a:r>
            <a:r>
              <a:rPr lang="ja-JP" altLang="en-US" sz="800" b="1" dirty="0" smtClean="0">
                <a:latin typeface="HG丸ｺﾞｼｯｸM-PRO" panose="020F0600000000000000" pitchFamily="50" charset="-128"/>
                <a:ea typeface="HG丸ｺﾞｼｯｸM-PRO" panose="020F0600000000000000" pitchFamily="50" charset="-128"/>
              </a:rPr>
              <a:t>エネルギー政策基本法の制定</a:t>
            </a:r>
            <a:endParaRPr lang="en-US" altLang="ja-JP" sz="800" b="1" dirty="0" smtClean="0">
              <a:latin typeface="HG丸ｺﾞｼｯｸM-PRO" panose="020F0600000000000000" pitchFamily="50" charset="-128"/>
              <a:ea typeface="HG丸ｺﾞｼｯｸM-PRO" panose="020F0600000000000000" pitchFamily="50" charset="-128"/>
            </a:endParaRPr>
          </a:p>
        </p:txBody>
      </p:sp>
      <p:sp>
        <p:nvSpPr>
          <p:cNvPr id="102" name="正方形/長方形 89"/>
          <p:cNvSpPr/>
          <p:nvPr/>
        </p:nvSpPr>
        <p:spPr>
          <a:xfrm>
            <a:off x="6490845" y="3595865"/>
            <a:ext cx="234153"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03" name="正方形/長方形 102"/>
          <p:cNvSpPr/>
          <p:nvPr/>
        </p:nvSpPr>
        <p:spPr>
          <a:xfrm>
            <a:off x="6490845" y="3630970"/>
            <a:ext cx="234153"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Ｈ１５</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エネルギー基本計画の策定</a:t>
            </a:r>
            <a:endParaRPr lang="en-US" altLang="ja-JP" sz="900" b="1" dirty="0" smtClean="0">
              <a:latin typeface="HG丸ｺﾞｼｯｸM-PRO" panose="020F0600000000000000" pitchFamily="50" charset="-128"/>
              <a:ea typeface="HG丸ｺﾞｼｯｸM-PRO" panose="020F0600000000000000" pitchFamily="50" charset="-128"/>
            </a:endParaRPr>
          </a:p>
        </p:txBody>
      </p:sp>
      <p:sp>
        <p:nvSpPr>
          <p:cNvPr id="82" name="正方形/長方形 81"/>
          <p:cNvSpPr/>
          <p:nvPr/>
        </p:nvSpPr>
        <p:spPr>
          <a:xfrm>
            <a:off x="6150387" y="3582541"/>
            <a:ext cx="240814" cy="5949738"/>
          </a:xfrm>
          <a:prstGeom prst="rect">
            <a:avLst/>
          </a:prstGeom>
          <a:gradFill>
            <a:gsLst>
              <a:gs pos="68000">
                <a:schemeClr val="accent3">
                  <a:lumMod val="40000"/>
                  <a:lumOff val="60000"/>
                </a:schemeClr>
              </a:gs>
              <a:gs pos="66000">
                <a:schemeClr val="accent6">
                  <a:lumMod val="40000"/>
                  <a:lumOff val="60000"/>
                </a:schemeClr>
              </a:gs>
              <a:gs pos="34000">
                <a:schemeClr val="accent6">
                  <a:lumMod val="40000"/>
                  <a:lumOff val="60000"/>
                </a:schemeClr>
              </a:gs>
              <a:gs pos="32000">
                <a:schemeClr val="accent5">
                  <a:lumMod val="40000"/>
                  <a:lumOff val="60000"/>
                </a:schemeClr>
              </a:gs>
              <a:gs pos="0">
                <a:schemeClr val="accent5">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07" name="正方形/長方形 106"/>
          <p:cNvSpPr/>
          <p:nvPr/>
        </p:nvSpPr>
        <p:spPr>
          <a:xfrm>
            <a:off x="6109370" y="4682970"/>
            <a:ext cx="298586" cy="2948567"/>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Ｈ１４　</a:t>
            </a:r>
            <a:r>
              <a:rPr lang="zh-TW" altLang="en-US" sz="900" b="1" dirty="0" smtClean="0">
                <a:latin typeface="HG丸ｺﾞｼｯｸM-PRO" panose="020F0600000000000000" pitchFamily="50" charset="-128"/>
                <a:ea typeface="HG丸ｺﾞｼｯｸM-PRO" panose="020F0600000000000000" pitchFamily="50" charset="-128"/>
              </a:rPr>
              <a:t>大阪</a:t>
            </a:r>
            <a:r>
              <a:rPr lang="ja-JP" altLang="en-US" sz="900" b="1" dirty="0">
                <a:latin typeface="HG丸ｺﾞｼｯｸM-PRO" panose="020F0600000000000000" pitchFamily="50" charset="-128"/>
                <a:ea typeface="HG丸ｺﾞｼｯｸM-PRO" panose="020F0600000000000000" pitchFamily="50" charset="-128"/>
              </a:rPr>
              <a:t>２１</a:t>
            </a:r>
            <a:r>
              <a:rPr lang="zh-TW" altLang="en-US" sz="900" b="1" dirty="0" smtClean="0">
                <a:latin typeface="HG丸ｺﾞｼｯｸM-PRO" panose="020F0600000000000000" pitchFamily="50" charset="-128"/>
                <a:ea typeface="HG丸ｺﾞｼｯｸM-PRO" panose="020F0600000000000000" pitchFamily="50" charset="-128"/>
              </a:rPr>
              <a:t>世紀</a:t>
            </a:r>
            <a:r>
              <a:rPr lang="zh-TW" altLang="en-US" sz="900" b="1" dirty="0">
                <a:latin typeface="HG丸ｺﾞｼｯｸM-PRO" panose="020F0600000000000000" pitchFamily="50" charset="-128"/>
                <a:ea typeface="HG丸ｺﾞｼｯｸM-PRO" panose="020F0600000000000000" pitchFamily="50" charset="-128"/>
              </a:rPr>
              <a:t>環境総合</a:t>
            </a:r>
            <a:r>
              <a:rPr lang="zh-TW" altLang="en-US" sz="900" b="1" dirty="0" smtClean="0">
                <a:latin typeface="HG丸ｺﾞｼｯｸM-PRO" panose="020F0600000000000000" pitchFamily="50" charset="-128"/>
                <a:ea typeface="HG丸ｺﾞｼｯｸM-PRO" panose="020F0600000000000000" pitchFamily="50" charset="-128"/>
              </a:rPr>
              <a:t>計画</a:t>
            </a:r>
            <a:r>
              <a:rPr lang="ja-JP" altLang="en-US" sz="900" b="1" dirty="0" smtClean="0">
                <a:latin typeface="HG丸ｺﾞｼｯｸM-PRO" panose="020F0600000000000000" pitchFamily="50" charset="-128"/>
                <a:ea typeface="HG丸ｺﾞｼｯｸM-PRO" panose="020F0600000000000000" pitchFamily="50" charset="-128"/>
              </a:rPr>
              <a:t>の策定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88" name="正方形/長方形 89"/>
          <p:cNvSpPr/>
          <p:nvPr/>
        </p:nvSpPr>
        <p:spPr>
          <a:xfrm>
            <a:off x="642138" y="3595865"/>
            <a:ext cx="356592"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89" name="正方形/長方形 88"/>
          <p:cNvSpPr/>
          <p:nvPr/>
        </p:nvSpPr>
        <p:spPr>
          <a:xfrm>
            <a:off x="642138" y="3663868"/>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a:t>
            </a:r>
            <a:r>
              <a:rPr lang="ja-JP" altLang="en-US" sz="900" b="1" dirty="0">
                <a:latin typeface="HG丸ｺﾞｼｯｸM-PRO" panose="020F0600000000000000" pitchFamily="50" charset="-128"/>
                <a:ea typeface="HG丸ｺﾞｼｯｸM-PRO" panose="020F0600000000000000" pitchFamily="50" charset="-128"/>
              </a:rPr>
              <a:t>１　</a:t>
            </a:r>
            <a:r>
              <a:rPr lang="ja-JP" altLang="en-US" sz="900" b="1" dirty="0" smtClean="0">
                <a:latin typeface="HG丸ｺﾞｼｯｸM-PRO" panose="020F0600000000000000" pitchFamily="50" charset="-128"/>
                <a:ea typeface="HG丸ｺﾞｼｯｸM-PRO" panose="020F0600000000000000" pitchFamily="50" charset="-128"/>
              </a:rPr>
              <a:t>府庁本庁舎において</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環境ＩＳＯの認証取得</a:t>
            </a:r>
            <a:endParaRPr lang="en-US" altLang="ja-JP" sz="900" b="1" dirty="0" smtClean="0">
              <a:latin typeface="HG丸ｺﾞｼｯｸM-PRO" panose="020F0600000000000000" pitchFamily="50" charset="-128"/>
              <a:ea typeface="HG丸ｺﾞｼｯｸM-PRO" panose="020F0600000000000000" pitchFamily="50" charset="-128"/>
            </a:endParaRPr>
          </a:p>
        </p:txBody>
      </p:sp>
      <p:sp>
        <p:nvSpPr>
          <p:cNvPr id="99" name="正方形/長方形 89"/>
          <p:cNvSpPr/>
          <p:nvPr/>
        </p:nvSpPr>
        <p:spPr>
          <a:xfrm>
            <a:off x="1114958" y="3595865"/>
            <a:ext cx="366952"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08" name="正方形/長方形 107"/>
          <p:cNvSpPr/>
          <p:nvPr/>
        </p:nvSpPr>
        <p:spPr>
          <a:xfrm>
            <a:off x="1114958" y="3602850"/>
            <a:ext cx="366952" cy="1916563"/>
          </a:xfrm>
          <a:prstGeom prst="rect">
            <a:avLst/>
          </a:prstGeom>
        </p:spPr>
        <p:txBody>
          <a:bodyPr vert="eaVert" wrap="none" anchor="ctr" anchorCtr="0">
            <a:noAutofit/>
          </a:bodyPr>
          <a:lstStyle/>
          <a:p>
            <a:r>
              <a:rPr lang="ja-JP" altLang="en-US" sz="800" b="1" dirty="0" smtClean="0">
                <a:latin typeface="HG丸ｺﾞｼｯｸM-PRO" panose="020F0600000000000000" pitchFamily="50" charset="-128"/>
                <a:ea typeface="HG丸ｺﾞｼｯｸM-PRO" panose="020F0600000000000000" pitchFamily="50" charset="-128"/>
              </a:rPr>
              <a:t>Ｈ１</a:t>
            </a:r>
            <a:r>
              <a:rPr lang="ja-JP" altLang="en-US" sz="800" b="1" dirty="0">
                <a:latin typeface="HG丸ｺﾞｼｯｸM-PRO" panose="020F0600000000000000" pitchFamily="50" charset="-128"/>
                <a:ea typeface="HG丸ｺﾞｼｯｸM-PRO" panose="020F0600000000000000" pitchFamily="50" charset="-128"/>
              </a:rPr>
              <a:t>１　</a:t>
            </a:r>
            <a:r>
              <a:rPr lang="ja-JP" altLang="en-US" sz="700" b="1" dirty="0" smtClean="0">
                <a:latin typeface="HG丸ｺﾞｼｯｸM-PRO" panose="020F0600000000000000" pitchFamily="50" charset="-128"/>
                <a:ea typeface="HG丸ｺﾞｼｯｸM-PRO" panose="020F0600000000000000" pitchFamily="50" charset="-128"/>
              </a:rPr>
              <a:t>自動車の燃費基準や電子機器の</a:t>
            </a:r>
            <a:endParaRPr lang="en-US" altLang="ja-JP" sz="700" b="1" dirty="0" smtClean="0">
              <a:latin typeface="HG丸ｺﾞｼｯｸM-PRO" panose="020F0600000000000000" pitchFamily="50" charset="-128"/>
              <a:ea typeface="HG丸ｺﾞｼｯｸM-PRO" panose="020F0600000000000000" pitchFamily="50" charset="-128"/>
            </a:endParaRPr>
          </a:p>
          <a:p>
            <a:r>
              <a:rPr lang="ja-JP" altLang="en-US" sz="700" b="1" dirty="0">
                <a:latin typeface="HG丸ｺﾞｼｯｸM-PRO" panose="020F0600000000000000" pitchFamily="50" charset="-128"/>
                <a:ea typeface="HG丸ｺﾞｼｯｸM-PRO" panose="020F0600000000000000" pitchFamily="50" charset="-128"/>
              </a:rPr>
              <a:t>　</a:t>
            </a:r>
            <a:r>
              <a:rPr lang="ja-JP" altLang="en-US" sz="700" b="1" dirty="0" smtClean="0">
                <a:latin typeface="HG丸ｺﾞｼｯｸM-PRO" panose="020F0600000000000000" pitchFamily="50" charset="-128"/>
                <a:ea typeface="HG丸ｺﾞｼｯｸM-PRO" panose="020F0600000000000000" pitchFamily="50" charset="-128"/>
              </a:rPr>
              <a:t>省エネ基準に「トップランナー方式」導入</a:t>
            </a:r>
            <a:endParaRPr lang="en-US" altLang="ja-JP" sz="700" b="1" dirty="0" smtClean="0">
              <a:latin typeface="HG丸ｺﾞｼｯｸM-PRO" panose="020F0600000000000000" pitchFamily="50" charset="-128"/>
              <a:ea typeface="HG丸ｺﾞｼｯｸM-PRO" panose="020F0600000000000000" pitchFamily="50" charset="-128"/>
            </a:endParaRPr>
          </a:p>
        </p:txBody>
      </p:sp>
      <p:sp>
        <p:nvSpPr>
          <p:cNvPr id="96" name="正方形/長方形 95"/>
          <p:cNvSpPr/>
          <p:nvPr/>
        </p:nvSpPr>
        <p:spPr>
          <a:xfrm>
            <a:off x="1434345" y="1442610"/>
            <a:ext cx="149450" cy="1990455"/>
          </a:xfrm>
          <a:prstGeom prst="rect">
            <a:avLst/>
          </a:prstGeom>
          <a:noFill/>
          <a:ln cmpd="dbl">
            <a:noFill/>
          </a:ln>
        </p:spPr>
        <p:txBody>
          <a:bodyPr vert="eaVert" wrap="square" lIns="91438" tIns="45719" rIns="91438" bIns="45719" anchor="ctr" anchorCtr="0">
            <a:noAutofit/>
          </a:bodyPr>
          <a:lstStyle/>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写真７　</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シンボルの</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ユニバーサル・</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グローブ</a:t>
            </a:r>
          </a:p>
        </p:txBody>
      </p:sp>
      <p:sp>
        <p:nvSpPr>
          <p:cNvPr id="104" name="正方形/長方形 103"/>
          <p:cNvSpPr/>
          <p:nvPr/>
        </p:nvSpPr>
        <p:spPr>
          <a:xfrm>
            <a:off x="3821888" y="8517397"/>
            <a:ext cx="284296" cy="1013215"/>
          </a:xfrm>
          <a:prstGeom prst="rect">
            <a:avLst/>
          </a:prstGeom>
          <a:noFill/>
          <a:ln cmpd="dbl">
            <a:noFill/>
          </a:ln>
        </p:spPr>
        <p:txBody>
          <a:bodyPr vert="eaVert" wrap="square" lIns="91438" tIns="45719" rIns="91438" bIns="45719" anchor="ctr" anchorCtr="0">
            <a:noAutofit/>
          </a:bodyPr>
          <a:lstStyle/>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写真８　工場の外観</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5" name="正方形/長方形 94"/>
          <p:cNvSpPr/>
          <p:nvPr/>
        </p:nvSpPr>
        <p:spPr>
          <a:xfrm>
            <a:off x="2427522" y="530457"/>
            <a:ext cx="731448" cy="2937019"/>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大阪市此花区</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で開業</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ハリウッド映画をテーマにしたアトラクションだけでなく、平成２６年には映画「ハリー・ポッター」をテーマとしたエリア、平成２９年には「ミニオン・パーク」を新たにオープンし、国内外から多くの来場者を集客</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3074" name="Picture 2" descr="D:\OhigashiT\Desktop\環境白書写真・イラスト\sports_ouen_soccer.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175887" y="2874016"/>
            <a:ext cx="782629" cy="593819"/>
          </a:xfrm>
          <a:prstGeom prst="rect">
            <a:avLst/>
          </a:prstGeom>
          <a:noFill/>
          <a:extLst>
            <a:ext uri="{909E8E84-426E-40DD-AFC4-6F175D3DCCD1}">
              <a14:hiddenFill xmlns:a14="http://schemas.microsoft.com/office/drawing/2010/main">
                <a:solidFill>
                  <a:srgbClr val="FFFFFF"/>
                </a:solidFill>
              </a14:hiddenFill>
            </a:ext>
          </a:extLst>
        </p:spPr>
      </p:pic>
      <p:sp>
        <p:nvSpPr>
          <p:cNvPr id="106" name="正方形/長方形 105"/>
          <p:cNvSpPr/>
          <p:nvPr/>
        </p:nvSpPr>
        <p:spPr>
          <a:xfrm>
            <a:off x="2526276" y="3582541"/>
            <a:ext cx="493074" cy="5999400"/>
          </a:xfrm>
          <a:prstGeom prst="rect">
            <a:avLst/>
          </a:prstGeom>
          <a:gradFill>
            <a:gsLst>
              <a:gs pos="68000">
                <a:schemeClr val="accent3">
                  <a:lumMod val="40000"/>
                  <a:lumOff val="60000"/>
                </a:schemeClr>
              </a:gs>
              <a:gs pos="66000">
                <a:schemeClr val="accent6">
                  <a:lumMod val="40000"/>
                  <a:lumOff val="60000"/>
                </a:schemeClr>
              </a:gs>
              <a:gs pos="34000">
                <a:schemeClr val="accent6">
                  <a:lumMod val="40000"/>
                  <a:lumOff val="60000"/>
                </a:schemeClr>
              </a:gs>
              <a:gs pos="32000">
                <a:schemeClr val="accent5">
                  <a:lumMod val="40000"/>
                  <a:lumOff val="60000"/>
                </a:schemeClr>
              </a:gs>
              <a:gs pos="0">
                <a:schemeClr val="accent5">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09" name="正方形/長方形 108"/>
          <p:cNvSpPr/>
          <p:nvPr/>
        </p:nvSpPr>
        <p:spPr>
          <a:xfrm>
            <a:off x="2617204" y="3821370"/>
            <a:ext cx="323165" cy="135147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Ｈ１３</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環境省の発足</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110" name="正方形/長方形 109"/>
          <p:cNvSpPr/>
          <p:nvPr/>
        </p:nvSpPr>
        <p:spPr>
          <a:xfrm>
            <a:off x="2527325" y="5217547"/>
            <a:ext cx="496630" cy="438078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これまで行ってきた環境庁の任務を引き継ぐとともに、厚生省の所管であった廃棄物部門が移行され、廃棄物リサイクル対策を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一元</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化</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（平成１３年１月６日</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3" name="正方形/長方形 92"/>
          <p:cNvSpPr/>
          <p:nvPr/>
        </p:nvSpPr>
        <p:spPr>
          <a:xfrm>
            <a:off x="89987" y="229089"/>
            <a:ext cx="458690" cy="18000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89984" y="481086"/>
            <a:ext cx="458696" cy="30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90025" y="3577086"/>
            <a:ext cx="233630" cy="6012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43870" y="3577085"/>
            <a:ext cx="198000" cy="199799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43870" y="5593086"/>
            <a:ext cx="198000" cy="2016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343870" y="7609086"/>
            <a:ext cx="198000" cy="1980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89984" y="229086"/>
            <a:ext cx="458696" cy="180004"/>
          </a:xfrm>
          <a:prstGeom prst="rect">
            <a:avLst/>
          </a:prstGeom>
          <a:noFill/>
        </p:spPr>
        <p:txBody>
          <a:bodyPr wrap="square" lIns="0" tIns="0" rIns="0" bIns="0" rtlCol="0" anchor="ctr" anchorCtr="1">
            <a:noAutofit/>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平成</a:t>
            </a:r>
            <a:endParaRPr kumimoji="1" lang="en-US" altLang="ja-JP" sz="1050" b="1"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115" name="テキスト ボックス 114"/>
          <p:cNvSpPr txBox="1"/>
          <p:nvPr/>
        </p:nvSpPr>
        <p:spPr>
          <a:xfrm>
            <a:off x="89984" y="481086"/>
            <a:ext cx="458696" cy="3024000"/>
          </a:xfrm>
          <a:prstGeom prst="rect">
            <a:avLst/>
          </a:prstGeom>
          <a:noFill/>
        </p:spPr>
        <p:txBody>
          <a:bodyPr vert="eaVert" wrap="square" lIns="0" tIns="0" rIns="0" bIns="0" rtlCol="0" anchor="ctr" anchorCtr="1">
            <a:no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社会に</a:t>
            </a:r>
            <a:r>
              <a:rPr lang="ja-JP" altLang="en-US" sz="1200" b="1" dirty="0">
                <a:solidFill>
                  <a:schemeClr val="bg1"/>
                </a:solidFill>
                <a:latin typeface="HG丸ｺﾞｼｯｸM-PRO" panose="020F0600000000000000" pitchFamily="50" charset="-128"/>
                <a:ea typeface="HG丸ｺﾞｼｯｸM-PRO" panose="020F0600000000000000" pitchFamily="50" charset="-128"/>
              </a:rPr>
              <a:t>関する出来事＆</a:t>
            </a:r>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大阪ニュース</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16" name="テキスト ボックス 115"/>
          <p:cNvSpPr txBox="1"/>
          <p:nvPr/>
        </p:nvSpPr>
        <p:spPr>
          <a:xfrm>
            <a:off x="116821" y="3577086"/>
            <a:ext cx="180039" cy="6012000"/>
          </a:xfrm>
          <a:prstGeom prst="rect">
            <a:avLst/>
          </a:prstGeom>
          <a:noFill/>
        </p:spPr>
        <p:txBody>
          <a:bodyPr vert="eaVert" wrap="square" lIns="0" tIns="0" rIns="0" bIns="0" rtlCol="0" anchor="ctr" anchorCtr="1">
            <a:no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環境に関する出来事</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17" name="テキスト ボックス 116"/>
          <p:cNvSpPr txBox="1"/>
          <p:nvPr/>
        </p:nvSpPr>
        <p:spPr>
          <a:xfrm>
            <a:off x="343870" y="3577086"/>
            <a:ext cx="198000" cy="1980000"/>
          </a:xfrm>
          <a:prstGeom prst="rect">
            <a:avLst/>
          </a:prstGeom>
          <a:noFill/>
        </p:spPr>
        <p:txBody>
          <a:bodyPr vert="eaVert" wrap="square" lIns="0" tIns="0" rIns="0" bIns="0" rtlCol="0" anchor="ctr" anchorCtr="1">
            <a:noAutofit/>
          </a:bodyPr>
          <a:lstStyle/>
          <a:p>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低炭素・エネルギー</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30" name="テキスト ボックス 129"/>
          <p:cNvSpPr txBox="1"/>
          <p:nvPr/>
        </p:nvSpPr>
        <p:spPr>
          <a:xfrm>
            <a:off x="343870" y="5593086"/>
            <a:ext cx="198000" cy="1980000"/>
          </a:xfrm>
          <a:prstGeom prst="rect">
            <a:avLst/>
          </a:prstGeom>
          <a:noFill/>
        </p:spPr>
        <p:txBody>
          <a:bodyPr vert="eaVert" wrap="square" lIns="0" tIns="0" rIns="0" bIns="0" rtlCol="0" anchor="ctr" anchorCtr="1">
            <a:no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生活環境</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31" name="テキスト ボックス 130"/>
          <p:cNvSpPr txBox="1"/>
          <p:nvPr/>
        </p:nvSpPr>
        <p:spPr>
          <a:xfrm>
            <a:off x="343870" y="7609086"/>
            <a:ext cx="198000" cy="1980000"/>
          </a:xfrm>
          <a:prstGeom prst="rect">
            <a:avLst/>
          </a:prstGeom>
          <a:noFill/>
        </p:spPr>
        <p:txBody>
          <a:bodyPr vert="eaVert" wrap="square" lIns="0" tIns="0" rIns="0" bIns="0" rtlCol="0" anchor="ctr" anchorCtr="1">
            <a:no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廃棄物</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18" name="角丸四角形 117"/>
          <p:cNvSpPr/>
          <p:nvPr/>
        </p:nvSpPr>
        <p:spPr>
          <a:xfrm>
            <a:off x="3557531" y="3616223"/>
            <a:ext cx="2067079" cy="1831832"/>
          </a:xfrm>
          <a:prstGeom prst="roundRect">
            <a:avLst>
              <a:gd name="adj" fmla="val 9844"/>
            </a:avLst>
          </a:prstGeom>
          <a:solidFill>
            <a:schemeClr val="accent5">
              <a:lumMod val="20000"/>
              <a:lumOff val="80000"/>
            </a:schemeClr>
          </a:solidFill>
          <a:ln w="63500" cmpd="dbl">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4100828" y="3647855"/>
            <a:ext cx="961441" cy="1779371"/>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近年、年を経るごとに桜の開花時期が早まっています。原因には桜の開花メカニズムと地球温暖化の影響があると考えられており、このまま開花が早くなる流れが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止まらなければ近い将来、春に桜</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が見られなくなる地域もあるといいます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20" name="正方形/長方形 119"/>
          <p:cNvSpPr/>
          <p:nvPr/>
        </p:nvSpPr>
        <p:spPr>
          <a:xfrm>
            <a:off x="5125567" y="3670120"/>
            <a:ext cx="361111" cy="143078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a:t>
            </a:r>
            <a:r>
              <a:rPr lang="ja-JP" altLang="en-US" sz="900" b="1" dirty="0" smtClean="0">
                <a:latin typeface="HG丸ｺﾞｼｯｸM-PRO" panose="020F0600000000000000" pitchFamily="50" charset="-128"/>
                <a:ea typeface="HG丸ｺﾞｼｯｸM-PRO" panose="020F0600000000000000" pitchFamily="50" charset="-128"/>
              </a:rPr>
              <a:t>コラム５</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「地球</a:t>
            </a:r>
            <a:r>
              <a:rPr lang="ja-JP" altLang="en-US" sz="900" b="1" dirty="0">
                <a:latin typeface="HG丸ｺﾞｼｯｸM-PRO" panose="020F0600000000000000" pitchFamily="50" charset="-128"/>
                <a:ea typeface="HG丸ｺﾞｼｯｸM-PRO" panose="020F0600000000000000" pitchFamily="50" charset="-128"/>
              </a:rPr>
              <a:t>温暖化で桜</a:t>
            </a:r>
            <a:r>
              <a:rPr lang="ja-JP" altLang="en-US" sz="900" b="1" dirty="0" smtClean="0">
                <a:latin typeface="HG丸ｺﾞｼｯｸM-PRO" panose="020F0600000000000000" pitchFamily="50" charset="-128"/>
                <a:ea typeface="HG丸ｺﾞｼｯｸM-PRO" panose="020F0600000000000000" pitchFamily="50" charset="-128"/>
              </a:rPr>
              <a:t>が</a:t>
            </a:r>
            <a:endParaRPr lang="en-US" altLang="ja-JP" sz="900" b="1" dirty="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　開花しなく</a:t>
            </a:r>
            <a:r>
              <a:rPr lang="ja-JP" altLang="en-US" sz="900" b="1" dirty="0">
                <a:latin typeface="HG丸ｺﾞｼｯｸM-PRO" panose="020F0600000000000000" pitchFamily="50" charset="-128"/>
                <a:ea typeface="HG丸ｺﾞｼｯｸM-PRO" panose="020F0600000000000000" pitchFamily="50" charset="-128"/>
              </a:rPr>
              <a:t>なる！</a:t>
            </a:r>
            <a:r>
              <a:rPr lang="ja-JP" altLang="en-US" sz="900" b="1" dirty="0" smtClean="0">
                <a:latin typeface="HG丸ｺﾞｼｯｸM-PRO" panose="020F0600000000000000" pitchFamily="50" charset="-128"/>
                <a:ea typeface="HG丸ｺﾞｼｯｸM-PRO" panose="020F0600000000000000" pitchFamily="50" charset="-128"/>
              </a:rPr>
              <a:t>？」</a:t>
            </a:r>
            <a:endParaRPr lang="ja-JP" altLang="en-US" sz="900" b="1" dirty="0">
              <a:latin typeface="HG丸ｺﾞｼｯｸM-PRO" panose="020F0600000000000000" pitchFamily="50" charset="-128"/>
              <a:ea typeface="HG丸ｺﾞｼｯｸM-PRO" panose="020F0600000000000000" pitchFamily="50" charset="-128"/>
            </a:endParaRPr>
          </a:p>
        </p:txBody>
      </p:sp>
      <p:pic>
        <p:nvPicPr>
          <p:cNvPr id="121" name="Picture 7"/>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729301" y="4959132"/>
            <a:ext cx="455853" cy="455853"/>
          </a:xfrm>
          <a:prstGeom prst="rect">
            <a:avLst/>
          </a:prstGeom>
        </p:spPr>
      </p:pic>
      <p:sp>
        <p:nvSpPr>
          <p:cNvPr id="122" name="正方形/長方形 121"/>
          <p:cNvSpPr/>
          <p:nvPr/>
        </p:nvSpPr>
        <p:spPr>
          <a:xfrm>
            <a:off x="3585280" y="3647855"/>
            <a:ext cx="478889" cy="1325837"/>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お花見の文化を残すためにも、地球温暖化対策に取り組んでいきましょう！</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28" name="フッター プレースホルダー 4"/>
          <p:cNvSpPr>
            <a:spLocks noGrp="1"/>
          </p:cNvSpPr>
          <p:nvPr>
            <p:ph type="ftr" sz="quarter" idx="11"/>
          </p:nvPr>
        </p:nvSpPr>
        <p:spPr>
          <a:xfrm>
            <a:off x="2343150" y="9589086"/>
            <a:ext cx="2171700" cy="313739"/>
          </a:xfrm>
        </p:spPr>
        <p:txBody>
          <a:bodyPr/>
          <a:lstStyle/>
          <a:p>
            <a:r>
              <a:rPr lang="en-US" altLang="ja-JP" sz="1050" dirty="0" smtClean="0">
                <a:solidFill>
                  <a:schemeClr val="tx1"/>
                </a:solidFill>
                <a:latin typeface="Century" panose="02040604050505020304" pitchFamily="18" charset="0"/>
              </a:rPr>
              <a:t>- 4 -</a:t>
            </a:r>
            <a:endParaRPr kumimoji="1" lang="ja-JP" altLang="en-US" sz="1050" dirty="0">
              <a:solidFill>
                <a:schemeClr val="tx1"/>
              </a:solidFill>
              <a:latin typeface="Century" panose="02040604050505020304" pitchFamily="18" charset="0"/>
            </a:endParaRPr>
          </a:p>
        </p:txBody>
      </p:sp>
      <p:sp>
        <p:nvSpPr>
          <p:cNvPr id="127" name="テキスト ボックス 126"/>
          <p:cNvSpPr txBox="1"/>
          <p:nvPr/>
        </p:nvSpPr>
        <p:spPr>
          <a:xfrm>
            <a:off x="1226528" y="246821"/>
            <a:ext cx="2427497" cy="169583"/>
          </a:xfrm>
          <a:prstGeom prst="rect">
            <a:avLst/>
          </a:prstGeom>
          <a:noFill/>
        </p:spPr>
        <p:txBody>
          <a:bodyPr wrap="square" lIns="0" tIns="0" rIns="0" bIns="0" rtlCol="0" anchor="ctr" anchorCtr="1">
            <a:noAutofit/>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平成１１年（１９９９年）　　　　～</a:t>
            </a:r>
            <a:endParaRPr kumimoji="1" lang="en-US" altLang="ja-JP" sz="1050" b="1" dirty="0" smtClean="0">
              <a:latin typeface="HG丸ｺﾞｼｯｸM-PRO" panose="020F0600000000000000" pitchFamily="50" charset="-128"/>
              <a:ea typeface="HG丸ｺﾞｼｯｸM-PRO" panose="020F0600000000000000" pitchFamily="50" charset="-128"/>
            </a:endParaRPr>
          </a:p>
        </p:txBody>
      </p:sp>
      <p:sp>
        <p:nvSpPr>
          <p:cNvPr id="123" name="楕円 122"/>
          <p:cNvSpPr/>
          <p:nvPr/>
        </p:nvSpPr>
        <p:spPr>
          <a:xfrm>
            <a:off x="813672" y="3457886"/>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24" name="楕円 123"/>
          <p:cNvSpPr/>
          <p:nvPr/>
        </p:nvSpPr>
        <p:spPr>
          <a:xfrm>
            <a:off x="2274396" y="3462963"/>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25" name="楕円 124"/>
          <p:cNvSpPr/>
          <p:nvPr/>
        </p:nvSpPr>
        <p:spPr>
          <a:xfrm>
            <a:off x="1810175" y="3466486"/>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26" name="楕円 125"/>
          <p:cNvSpPr/>
          <p:nvPr/>
        </p:nvSpPr>
        <p:spPr>
          <a:xfrm>
            <a:off x="6157559" y="3466486"/>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29" name="楕円 128"/>
          <p:cNvSpPr/>
          <p:nvPr/>
        </p:nvSpPr>
        <p:spPr>
          <a:xfrm>
            <a:off x="3468961" y="7485396"/>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pic>
        <p:nvPicPr>
          <p:cNvPr id="132" name="図 13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77238" y="587515"/>
            <a:ext cx="1069257" cy="801943"/>
          </a:xfrm>
          <a:prstGeom prst="rect">
            <a:avLst/>
          </a:prstGeom>
        </p:spPr>
      </p:pic>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5194" y="8580740"/>
            <a:ext cx="1298666" cy="865777"/>
          </a:xfrm>
          <a:prstGeom prst="rect">
            <a:avLst/>
          </a:prstGeom>
        </p:spPr>
      </p:pic>
    </p:spTree>
    <p:extLst>
      <p:ext uri="{BB962C8B-B14F-4D97-AF65-F5344CB8AC3E}">
        <p14:creationId xmlns:p14="http://schemas.microsoft.com/office/powerpoint/2010/main" val="608695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8000" y="3576230"/>
            <a:ext cx="6624000" cy="1980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108000" y="5592230"/>
            <a:ext cx="6624000" cy="1980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108000" y="7608230"/>
            <a:ext cx="6624000" cy="19800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108000" y="480230"/>
            <a:ext cx="6624000" cy="3024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山形 8"/>
          <p:cNvSpPr/>
          <p:nvPr/>
        </p:nvSpPr>
        <p:spPr>
          <a:xfrm>
            <a:off x="131759" y="228230"/>
            <a:ext cx="6590739" cy="180000"/>
          </a:xfrm>
          <a:prstGeom prst="chevron">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08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59" name="正方形/長方形 89"/>
          <p:cNvSpPr/>
          <p:nvPr/>
        </p:nvSpPr>
        <p:spPr>
          <a:xfrm>
            <a:off x="143635" y="516230"/>
            <a:ext cx="450047" cy="295453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0" name="正方形/長方形 89"/>
          <p:cNvSpPr/>
          <p:nvPr/>
        </p:nvSpPr>
        <p:spPr>
          <a:xfrm>
            <a:off x="654315" y="510703"/>
            <a:ext cx="734746" cy="2966897"/>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1" name="正方形/長方形 89"/>
          <p:cNvSpPr/>
          <p:nvPr/>
        </p:nvSpPr>
        <p:spPr>
          <a:xfrm>
            <a:off x="1443608" y="516230"/>
            <a:ext cx="342255"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2" name="正方形/長方形 89"/>
          <p:cNvSpPr/>
          <p:nvPr/>
        </p:nvSpPr>
        <p:spPr>
          <a:xfrm>
            <a:off x="2198356" y="516230"/>
            <a:ext cx="327588"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4" name="正方形/長方形 89"/>
          <p:cNvSpPr/>
          <p:nvPr/>
        </p:nvSpPr>
        <p:spPr>
          <a:xfrm>
            <a:off x="1837882" y="516230"/>
            <a:ext cx="297005"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5" name="正方形/長方形 89"/>
          <p:cNvSpPr/>
          <p:nvPr/>
        </p:nvSpPr>
        <p:spPr>
          <a:xfrm>
            <a:off x="3720737" y="516230"/>
            <a:ext cx="447221" cy="2951621"/>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6" name="正方形/長方形 89"/>
          <p:cNvSpPr/>
          <p:nvPr/>
        </p:nvSpPr>
        <p:spPr>
          <a:xfrm>
            <a:off x="2600032" y="516230"/>
            <a:ext cx="463585"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7" name="正方形/長方形 89"/>
          <p:cNvSpPr/>
          <p:nvPr/>
        </p:nvSpPr>
        <p:spPr>
          <a:xfrm>
            <a:off x="4737248" y="535232"/>
            <a:ext cx="1257037" cy="2922772"/>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42" name="正方形/長方形 41"/>
          <p:cNvSpPr/>
          <p:nvPr/>
        </p:nvSpPr>
        <p:spPr>
          <a:xfrm>
            <a:off x="251675" y="516230"/>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大正１４年以来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７９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年ぶりに国内</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で高病原性鳥</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インフルエンザ</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発生。</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平成１６年１月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１２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43" name="正方形/長方形 42"/>
          <p:cNvSpPr/>
          <p:nvPr/>
        </p:nvSpPr>
        <p:spPr>
          <a:xfrm>
            <a:off x="788026" y="516230"/>
            <a:ext cx="418257"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新潟県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中越地方で震度７を記録し、死者６８名、負傷者４千１７２名（平成２１年１０月２１日現在）。</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1488610" y="516230"/>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現行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１</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万円、</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５</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千円</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、千円の新紙幣が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発行。</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（平成１６年１１月１日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45" name="正方形/長方形 44"/>
          <p:cNvSpPr/>
          <p:nvPr/>
        </p:nvSpPr>
        <p:spPr>
          <a:xfrm>
            <a:off x="1864853" y="516230"/>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愛知県で日本国際博覧会（愛知万博）が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開催。</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（平成１７年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３</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２５</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２５</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46" name="正方形/長方形 45"/>
          <p:cNvSpPr/>
          <p:nvPr/>
        </p:nvSpPr>
        <p:spPr>
          <a:xfrm>
            <a:off x="2215756" y="516230"/>
            <a:ext cx="337163" cy="295325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兵庫県尼崎市で</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ＪＲ福知山線脱線事故が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発生。</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（平成１７年４月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２５</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50" name="正方形/長方形 49"/>
          <p:cNvSpPr/>
          <p:nvPr/>
        </p:nvSpPr>
        <p:spPr>
          <a:xfrm>
            <a:off x="2641355" y="516230"/>
            <a:ext cx="403139"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第</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回東京マラソンが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開催。</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国内の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マラソン大会と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して</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は当時としては最多の３万８７０人</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の参加者を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記録。</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（平成１９年２月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１８</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51" name="正方形/長方形 50"/>
          <p:cNvSpPr/>
          <p:nvPr/>
        </p:nvSpPr>
        <p:spPr>
          <a:xfrm>
            <a:off x="3810751" y="516230"/>
            <a:ext cx="302925"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一般向け緊急地震速報の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運用を開始。</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（平成１９年１０月</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日）</a:t>
            </a:r>
          </a:p>
        </p:txBody>
      </p:sp>
      <p:sp>
        <p:nvSpPr>
          <p:cNvPr id="52" name="正方形/長方形 51"/>
          <p:cNvSpPr/>
          <p:nvPr/>
        </p:nvSpPr>
        <p:spPr>
          <a:xfrm>
            <a:off x="5023564" y="1366354"/>
            <a:ext cx="530110" cy="2103482"/>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大阪を代表するキャラクターのひとつである「くいだおれ太郎」が一時道頓堀から姿を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消す（翌年７月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に同じ道頓堀の「中座くいだおれビル」に復活</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72" name="正方形/長方形 89"/>
          <p:cNvSpPr/>
          <p:nvPr/>
        </p:nvSpPr>
        <p:spPr>
          <a:xfrm>
            <a:off x="4699237" y="3604665"/>
            <a:ext cx="776254"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3" name="正方形/長方形 89"/>
          <p:cNvSpPr/>
          <p:nvPr/>
        </p:nvSpPr>
        <p:spPr>
          <a:xfrm>
            <a:off x="5630774" y="3604665"/>
            <a:ext cx="1011725"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4" name="角丸四角形 73"/>
          <p:cNvSpPr/>
          <p:nvPr/>
        </p:nvSpPr>
        <p:spPr>
          <a:xfrm>
            <a:off x="1177501" y="3612230"/>
            <a:ext cx="2546151" cy="1908000"/>
          </a:xfrm>
          <a:prstGeom prst="roundRect">
            <a:avLst>
              <a:gd name="adj" fmla="val 9844"/>
            </a:avLst>
          </a:prstGeom>
          <a:solidFill>
            <a:schemeClr val="accent5">
              <a:lumMod val="20000"/>
              <a:lumOff val="80000"/>
            </a:schemeClr>
          </a:solidFill>
          <a:ln w="63500" cmpd="dbl">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357737" y="3624105"/>
            <a:ext cx="1936248" cy="747095"/>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１９００年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からの</a:t>
            </a:r>
            <a:r>
              <a:rPr lang="ja-JP" altLang="en-US" sz="800" dirty="0">
                <a:latin typeface="HG丸ｺﾞｼｯｸM-PRO" panose="020F0600000000000000" pitchFamily="50" charset="-128"/>
                <a:ea typeface="HG丸ｺﾞｼｯｸM-PRO" panose="020F0600000000000000" pitchFamily="50" charset="-128"/>
              </a:rPr>
              <a:t>１００年間で大阪で</a:t>
            </a:r>
            <a:r>
              <a:rPr lang="ja-JP" altLang="en-US" sz="800" dirty="0" smtClean="0">
                <a:latin typeface="HG丸ｺﾞｼｯｸM-PRO" panose="020F0600000000000000" pitchFamily="50" charset="-128"/>
                <a:ea typeface="HG丸ｺﾞｼｯｸM-PRO" panose="020F0600000000000000" pitchFamily="50" charset="-128"/>
              </a:rPr>
              <a:t>は年平均気温が２・１度上昇しており</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、全国</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平均の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１度を</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上回る速さで温暖化が進行しています。この差の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１・１度は</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ヒートアイランドの影響だと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考えられています</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14" name="正方形/長方形 13"/>
          <p:cNvSpPr/>
          <p:nvPr/>
        </p:nvSpPr>
        <p:spPr>
          <a:xfrm>
            <a:off x="4762085" y="3615316"/>
            <a:ext cx="364426"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エネルギーを多量に使用する事業者</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等に</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対し、温暖化対策の計画や報告の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届出</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などを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義務付け。</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3337284" y="3695602"/>
            <a:ext cx="329269" cy="1421959"/>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a:t>
            </a:r>
            <a:r>
              <a:rPr lang="ja-JP" altLang="en-US" sz="900" b="1" dirty="0" smtClean="0">
                <a:latin typeface="HG丸ｺﾞｼｯｸM-PRO" panose="020F0600000000000000" pitchFamily="50" charset="-128"/>
                <a:ea typeface="HG丸ｺﾞｼｯｸM-PRO" panose="020F0600000000000000" pitchFamily="50" charset="-128"/>
              </a:rPr>
              <a:t>コラム８</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「大阪</a:t>
            </a:r>
            <a:r>
              <a:rPr lang="ja-JP" altLang="en-US" sz="900" b="1" dirty="0">
                <a:latin typeface="HG丸ｺﾞｼｯｸM-PRO" panose="020F0600000000000000" pitchFamily="50" charset="-128"/>
                <a:ea typeface="HG丸ｺﾞｼｯｸM-PRO" panose="020F0600000000000000" pitchFamily="50" charset="-128"/>
              </a:rPr>
              <a:t>は暑い！</a:t>
            </a:r>
            <a:r>
              <a:rPr lang="ja-JP" altLang="en-US" sz="900" b="1" dirty="0" smtClean="0">
                <a:latin typeface="HG丸ｺﾞｼｯｸM-PRO" panose="020F0600000000000000" pitchFamily="50" charset="-128"/>
                <a:ea typeface="HG丸ｺﾞｼｯｸM-PRO" panose="020F0600000000000000" pitchFamily="50" charset="-128"/>
              </a:rPr>
              <a:t>？」</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5113991" y="3615316"/>
            <a:ext cx="3231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Ｈ１８　大阪府温暖化の防止等に</a:t>
            </a: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関する</a:t>
            </a:r>
            <a:r>
              <a:rPr lang="ja-JP" altLang="en-US" sz="900" b="1" dirty="0">
                <a:latin typeface="HG丸ｺﾞｼｯｸM-PRO" panose="020F0600000000000000" pitchFamily="50" charset="-128"/>
                <a:ea typeface="HG丸ｺﾞｼｯｸM-PRO" panose="020F0600000000000000" pitchFamily="50" charset="-128"/>
              </a:rPr>
              <a:t>条例</a:t>
            </a:r>
          </a:p>
        </p:txBody>
      </p:sp>
      <p:sp>
        <p:nvSpPr>
          <p:cNvPr id="17" name="正方形/長方形 16"/>
          <p:cNvSpPr/>
          <p:nvPr/>
        </p:nvSpPr>
        <p:spPr>
          <a:xfrm>
            <a:off x="5717754" y="3597898"/>
            <a:ext cx="631626" cy="1899458"/>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気候変動に関する科学者の集まりである「気候変動に関する政府間パネル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（ＩＰＣＣ）</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」は</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、第</a:t>
            </a:r>
            <a:r>
              <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rPr>
              <a:t>4</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次評価</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報告書の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中で、「温暖化には疑う余地がない」と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断定。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6346195" y="3604683"/>
            <a:ext cx="323165" cy="1908000"/>
          </a:xfrm>
          <a:prstGeom prst="rect">
            <a:avLst/>
          </a:prstGeom>
        </p:spPr>
        <p:txBody>
          <a:bodyPr vert="eaVert" wrap="none" anchor="ctr" anchorCtr="0">
            <a:noAutofit/>
          </a:bodyPr>
          <a:lstStyle/>
          <a:p>
            <a:r>
              <a:rPr lang="ja-JP" altLang="en-US" sz="800" b="1" dirty="0">
                <a:latin typeface="HG丸ｺﾞｼｯｸM-PRO" panose="020F0600000000000000" pitchFamily="50" charset="-128"/>
                <a:ea typeface="HG丸ｺﾞｼｯｸM-PRO" panose="020F0600000000000000" pitchFamily="50" charset="-128"/>
              </a:rPr>
              <a:t>Ｈ１９　「温暖化には疑う余地</a:t>
            </a:r>
            <a:r>
              <a:rPr lang="ja-JP" altLang="en-US" sz="800" b="1" dirty="0" smtClean="0">
                <a:latin typeface="HG丸ｺﾞｼｯｸM-PRO" panose="020F0600000000000000" pitchFamily="50" charset="-128"/>
                <a:ea typeface="HG丸ｺﾞｼｯｸM-PRO" panose="020F0600000000000000" pitchFamily="50" charset="-128"/>
              </a:rPr>
              <a:t>がない</a:t>
            </a:r>
            <a:r>
              <a:rPr lang="ja-JP" altLang="en-US" sz="800" b="1" dirty="0">
                <a:latin typeface="HG丸ｺﾞｼｯｸM-PRO" panose="020F0600000000000000" pitchFamily="50" charset="-128"/>
                <a:ea typeface="HG丸ｺﾞｼｯｸM-PRO" panose="020F0600000000000000" pitchFamily="50" charset="-128"/>
              </a:rPr>
              <a:t>！」</a:t>
            </a:r>
          </a:p>
        </p:txBody>
      </p:sp>
      <p:sp>
        <p:nvSpPr>
          <p:cNvPr id="76" name="正方形/長方形 89"/>
          <p:cNvSpPr/>
          <p:nvPr/>
        </p:nvSpPr>
        <p:spPr>
          <a:xfrm>
            <a:off x="3879050" y="5620931"/>
            <a:ext cx="2435216"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8" name="正方形/長方形 89"/>
          <p:cNvSpPr/>
          <p:nvPr/>
        </p:nvSpPr>
        <p:spPr>
          <a:xfrm>
            <a:off x="990027" y="5615319"/>
            <a:ext cx="2850881"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9" name="正方形/長方形 89"/>
          <p:cNvSpPr/>
          <p:nvPr/>
        </p:nvSpPr>
        <p:spPr>
          <a:xfrm>
            <a:off x="185284" y="5617808"/>
            <a:ext cx="746733"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9" name="正方形/長方形 18"/>
          <p:cNvSpPr/>
          <p:nvPr/>
        </p:nvSpPr>
        <p:spPr>
          <a:xfrm>
            <a:off x="211989" y="5625108"/>
            <a:ext cx="552832"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海外から日本へ持ち込まれ、日本</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の生態</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系</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を乱すおそれ</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のある外来生物の取扱い</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規制及び防除</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を行うこと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を目的に制定。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645083" y="5625107"/>
            <a:ext cx="323165" cy="1943999"/>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Ｈ１６</a:t>
            </a:r>
            <a:r>
              <a:rPr lang="ja-JP" altLang="en-US" sz="900" b="1" dirty="0">
                <a:latin typeface="HG丸ｺﾞｼｯｸM-PRO" panose="020F0600000000000000" pitchFamily="50" charset="-128"/>
                <a:ea typeface="HG丸ｺﾞｼｯｸM-PRO" panose="020F0600000000000000" pitchFamily="50" charset="-128"/>
              </a:rPr>
              <a:t>　外</a:t>
            </a:r>
            <a:r>
              <a:rPr lang="ja-JP" altLang="en-US" sz="900" b="1" dirty="0" smtClean="0">
                <a:latin typeface="HG丸ｺﾞｼｯｸM-PRO" panose="020F0600000000000000" pitchFamily="50" charset="-128"/>
                <a:ea typeface="HG丸ｺﾞｼｯｸM-PRO" panose="020F0600000000000000" pitchFamily="50" charset="-128"/>
              </a:rPr>
              <a:t>来生物法の</a:t>
            </a:r>
            <a:r>
              <a:rPr lang="ja-JP" altLang="en-US" sz="900" b="1" dirty="0">
                <a:latin typeface="HG丸ｺﾞｼｯｸM-PRO" panose="020F0600000000000000" pitchFamily="50" charset="-128"/>
                <a:ea typeface="HG丸ｺﾞｼｯｸM-PRO" panose="020F0600000000000000" pitchFamily="50" charset="-128"/>
              </a:rPr>
              <a:t>制定</a:t>
            </a:r>
          </a:p>
        </p:txBody>
      </p:sp>
      <p:sp>
        <p:nvSpPr>
          <p:cNvPr id="23" name="正方形/長方形 22"/>
          <p:cNvSpPr/>
          <p:nvPr/>
        </p:nvSpPr>
        <p:spPr>
          <a:xfrm>
            <a:off x="1010339" y="5632908"/>
            <a:ext cx="496534" cy="1895088"/>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アスベストを使用した資材を製造していた業者で、製造に携わっていた従業員や、周辺住民が被害を受けていたこと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が判明。</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1528139" y="5632908"/>
            <a:ext cx="3231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Ｈ１７　</a:t>
            </a:r>
            <a:r>
              <a:rPr lang="ja-JP" altLang="en-US" sz="900" b="1" dirty="0" smtClean="0">
                <a:latin typeface="HG丸ｺﾞｼｯｸM-PRO" panose="020F0600000000000000" pitchFamily="50" charset="-128"/>
                <a:ea typeface="HG丸ｺﾞｼｯｸM-PRO" panose="020F0600000000000000" pitchFamily="50" charset="-128"/>
              </a:rPr>
              <a:t>アスベスト（石綿）による</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健康</a:t>
            </a:r>
            <a:r>
              <a:rPr lang="ja-JP" altLang="en-US" sz="900" b="1" dirty="0">
                <a:latin typeface="HG丸ｺﾞｼｯｸM-PRO" panose="020F0600000000000000" pitchFamily="50" charset="-128"/>
                <a:ea typeface="HG丸ｺﾞｼｯｸM-PRO" panose="020F0600000000000000" pitchFamily="50" charset="-128"/>
              </a:rPr>
              <a:t>被害問題</a:t>
            </a:r>
          </a:p>
        </p:txBody>
      </p:sp>
      <p:sp>
        <p:nvSpPr>
          <p:cNvPr id="25" name="正方形/長方形 24"/>
          <p:cNvSpPr/>
          <p:nvPr/>
        </p:nvSpPr>
        <p:spPr>
          <a:xfrm>
            <a:off x="3237406" y="5622619"/>
            <a:ext cx="507827" cy="1908000"/>
          </a:xfrm>
          <a:prstGeom prst="rect">
            <a:avLst/>
          </a:prstGeom>
          <a:noFill/>
          <a:ln cmpd="dbl">
            <a:noFill/>
          </a:ln>
        </p:spPr>
        <p:txBody>
          <a:bodyPr vert="eaVert" wrap="square" lIns="91438" tIns="45719" rIns="91438" bIns="45719" anchor="ctr" anchorCtr="0">
            <a:noAutofit/>
          </a:bodyPr>
          <a:lstStyle/>
          <a:p>
            <a:pPr algn="just"/>
            <a:r>
              <a:rPr kumimoji="1"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3643024" y="5628231"/>
            <a:ext cx="323165" cy="1908000"/>
          </a:xfrm>
          <a:prstGeom prst="rect">
            <a:avLst/>
          </a:prstGeom>
        </p:spPr>
        <p:txBody>
          <a:bodyPr vert="eaVert" wrap="none" anchor="ctr" anchorCtr="0">
            <a:noAutofit/>
          </a:bodyPr>
          <a:lstStyle/>
          <a:p>
            <a:endParaRPr lang="ja-JP" altLang="en-US" sz="900" b="1" dirty="0">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3885634" y="5618882"/>
            <a:ext cx="975794" cy="1525456"/>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生物多様性の保全と持続可能な利用に関する施策を総合的・計画的に推進することで、豊かな生物多様性を保全し、その恵みを将来にわたり享受できる自然と共生する社会を実現することを目的として</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制定。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0" name="正方形/長方形 29"/>
          <p:cNvSpPr/>
          <p:nvPr/>
        </p:nvSpPr>
        <p:spPr>
          <a:xfrm>
            <a:off x="4752940" y="5651981"/>
            <a:ext cx="3231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Ｈ２０　生物多様性</a:t>
            </a:r>
            <a:r>
              <a:rPr lang="ja-JP" altLang="en-US" sz="900" b="1" dirty="0" smtClean="0">
                <a:latin typeface="HG丸ｺﾞｼｯｸM-PRO" panose="020F0600000000000000" pitchFamily="50" charset="-128"/>
                <a:ea typeface="HG丸ｺﾞｼｯｸM-PRO" panose="020F0600000000000000" pitchFamily="50" charset="-128"/>
              </a:rPr>
              <a:t>基本法の</a:t>
            </a:r>
            <a:r>
              <a:rPr lang="ja-JP" altLang="en-US" sz="900" b="1" dirty="0">
                <a:latin typeface="HG丸ｺﾞｼｯｸM-PRO" panose="020F0600000000000000" pitchFamily="50" charset="-128"/>
                <a:ea typeface="HG丸ｺﾞｼｯｸM-PRO" panose="020F0600000000000000" pitchFamily="50" charset="-128"/>
              </a:rPr>
              <a:t>制定</a:t>
            </a:r>
          </a:p>
        </p:txBody>
      </p:sp>
      <p:sp>
        <p:nvSpPr>
          <p:cNvPr id="83" name="角丸四角形 82"/>
          <p:cNvSpPr/>
          <p:nvPr/>
        </p:nvSpPr>
        <p:spPr>
          <a:xfrm>
            <a:off x="1900163" y="5613834"/>
            <a:ext cx="1853297" cy="188682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476891" y="5655094"/>
            <a:ext cx="348914" cy="1235008"/>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　</a:t>
            </a:r>
            <a:r>
              <a:rPr lang="ja-JP" altLang="en-US" sz="800" b="1" dirty="0" smtClean="0">
                <a:latin typeface="HG丸ｺﾞｼｯｸM-PRO" panose="020F0600000000000000" pitchFamily="50" charset="-128"/>
                <a:ea typeface="HG丸ｺﾞｼｯｸM-PRO" panose="020F0600000000000000" pitchFamily="50" charset="-128"/>
              </a:rPr>
              <a:t>☆</a:t>
            </a:r>
            <a:r>
              <a:rPr lang="ja-JP" altLang="en-US" sz="800" b="1" dirty="0">
                <a:latin typeface="HG丸ｺﾞｼｯｸM-PRO" panose="020F0600000000000000" pitchFamily="50" charset="-128"/>
                <a:ea typeface="HG丸ｺﾞｼｯｸM-PRO" panose="020F0600000000000000" pitchFamily="50" charset="-128"/>
              </a:rPr>
              <a:t>アスベストとは</a:t>
            </a:r>
          </a:p>
        </p:txBody>
      </p:sp>
      <p:sp>
        <p:nvSpPr>
          <p:cNvPr id="22" name="正方形/長方形 21"/>
          <p:cNvSpPr/>
          <p:nvPr/>
        </p:nvSpPr>
        <p:spPr>
          <a:xfrm>
            <a:off x="2089619" y="6467838"/>
            <a:ext cx="1022808" cy="1030548"/>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しかし</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、繊維が肺に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突き刺さったり</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すると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肺がんなどの原因</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になること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が明らかに</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なり、使用が制限</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、禁止される</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ように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なりました</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87" name="角丸四角形 86"/>
          <p:cNvSpPr/>
          <p:nvPr/>
        </p:nvSpPr>
        <p:spPr>
          <a:xfrm>
            <a:off x="5049180" y="5622160"/>
            <a:ext cx="1196067" cy="1908000"/>
          </a:xfrm>
          <a:prstGeom prst="roundRect">
            <a:avLst>
              <a:gd name="adj" fmla="val 9844"/>
            </a:avLst>
          </a:prstGeom>
          <a:solidFill>
            <a:schemeClr val="accent6">
              <a:lumMod val="20000"/>
              <a:lumOff val="80000"/>
            </a:schemeClr>
          </a:solidFill>
          <a:ln w="63500"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892683" y="5665367"/>
            <a:ext cx="323165" cy="1521948"/>
          </a:xfrm>
          <a:prstGeom prst="rect">
            <a:avLst/>
          </a:prstGeom>
        </p:spPr>
        <p:txBody>
          <a:bodyPr vert="eaVert" wrap="none" anchor="ctr" anchorCtr="0">
            <a:noAutofit/>
          </a:bodyPr>
          <a:lstStyle/>
          <a:p>
            <a:r>
              <a:rPr lang="ja-JP" altLang="en-US" sz="800" b="1" dirty="0">
                <a:latin typeface="HG丸ｺﾞｼｯｸM-PRO" panose="020F0600000000000000" pitchFamily="50" charset="-128"/>
                <a:ea typeface="HG丸ｺﾞｼｯｸM-PRO" panose="020F0600000000000000" pitchFamily="50" charset="-128"/>
              </a:rPr>
              <a:t>★</a:t>
            </a:r>
            <a:r>
              <a:rPr lang="ja-JP" altLang="en-US" sz="800" b="1" dirty="0" smtClean="0">
                <a:latin typeface="HG丸ｺﾞｼｯｸM-PRO" panose="020F0600000000000000" pitchFamily="50" charset="-128"/>
                <a:ea typeface="HG丸ｺﾞｼｯｸM-PRO" panose="020F0600000000000000" pitchFamily="50" charset="-128"/>
              </a:rPr>
              <a:t>コラム９</a:t>
            </a:r>
            <a:endParaRPr lang="en-US" altLang="ja-JP" sz="800" b="1" dirty="0" smtClean="0">
              <a:latin typeface="HG丸ｺﾞｼｯｸM-PRO" panose="020F0600000000000000" pitchFamily="50" charset="-128"/>
              <a:ea typeface="HG丸ｺﾞｼｯｸM-PRO" panose="020F0600000000000000" pitchFamily="50" charset="-128"/>
            </a:endParaRPr>
          </a:p>
          <a:p>
            <a:r>
              <a:rPr lang="ja-JP" altLang="en-US" sz="800" b="1" dirty="0" smtClean="0">
                <a:latin typeface="HG丸ｺﾞｼｯｸM-PRO" panose="020F0600000000000000" pitchFamily="50" charset="-128"/>
                <a:ea typeface="HG丸ｺﾞｼｯｸM-PRO" panose="020F0600000000000000" pitchFamily="50" charset="-128"/>
              </a:rPr>
              <a:t>「</a:t>
            </a:r>
            <a:r>
              <a:rPr lang="ja-JP" altLang="en-US" sz="800" b="1" dirty="0">
                <a:latin typeface="HG丸ｺﾞｼｯｸM-PRO" panose="020F0600000000000000" pitchFamily="50" charset="-128"/>
                <a:ea typeface="HG丸ｺﾞｼｯｸM-PRO" panose="020F0600000000000000" pitchFamily="50" charset="-128"/>
              </a:rPr>
              <a:t>生物多様性を守るには」</a:t>
            </a:r>
          </a:p>
        </p:txBody>
      </p:sp>
      <p:sp>
        <p:nvSpPr>
          <p:cNvPr id="28" name="正方形/長方形 27"/>
          <p:cNvSpPr/>
          <p:nvPr/>
        </p:nvSpPr>
        <p:spPr>
          <a:xfrm>
            <a:off x="5049181" y="5643270"/>
            <a:ext cx="955446" cy="1845205"/>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私たちはどのような行動をとればいいでしょうか。</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国連生物多様性の１０年日本委員会では、「Ｍｙ行動宣言」として私たちが日常生活の中で出来る５つのアクションを紹介しています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。みんなでできることから始めましょう。</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8" name="正方形/長方形 89"/>
          <p:cNvSpPr/>
          <p:nvPr/>
        </p:nvSpPr>
        <p:spPr>
          <a:xfrm>
            <a:off x="161935" y="7644232"/>
            <a:ext cx="1683762"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89" name="正方形/長方形 89"/>
          <p:cNvSpPr/>
          <p:nvPr/>
        </p:nvSpPr>
        <p:spPr>
          <a:xfrm>
            <a:off x="5731065" y="7644232"/>
            <a:ext cx="979621"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0" name="正方形/長方形 89"/>
          <p:cNvSpPr/>
          <p:nvPr/>
        </p:nvSpPr>
        <p:spPr>
          <a:xfrm>
            <a:off x="1886363" y="7644231"/>
            <a:ext cx="3793914" cy="1914951"/>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3" name="角丸四角形 92"/>
          <p:cNvSpPr/>
          <p:nvPr/>
        </p:nvSpPr>
        <p:spPr>
          <a:xfrm>
            <a:off x="2607502" y="7629550"/>
            <a:ext cx="3048725" cy="1958680"/>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30530" y="7644232"/>
            <a:ext cx="1125124"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当時</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大阪府</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では、一般廃棄物の排出量が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全国２位</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、一人一日当たり排出量が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全国１位と、廃棄物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の大量</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排出など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課題。</a:t>
            </a:r>
            <a:endParaRPr lang="en-US" altLang="ja-JP" sz="800" dirty="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この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方針では、府民や事業者への意識醸成・行動</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促進、</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技術革新の促進、不適正処理</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撲滅など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により、循環型社会の形成</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を目指した。</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1189383" y="7629550"/>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Ｈ１５　大阪府</a:t>
            </a:r>
            <a:r>
              <a:rPr lang="ja-JP" altLang="en-US" sz="900" b="1" dirty="0">
                <a:latin typeface="HG丸ｺﾞｼｯｸM-PRO" panose="020F0600000000000000" pitchFamily="50" charset="-128"/>
                <a:ea typeface="HG丸ｺﾞｼｯｸM-PRO" panose="020F0600000000000000" pitchFamily="50" charset="-128"/>
              </a:rPr>
              <a:t>循環型社会</a:t>
            </a:r>
            <a:r>
              <a:rPr lang="ja-JP" altLang="en-US" sz="900" b="1" dirty="0" smtClean="0">
                <a:latin typeface="HG丸ｺﾞｼｯｸM-PRO" panose="020F0600000000000000" pitchFamily="50" charset="-128"/>
                <a:ea typeface="HG丸ｺﾞｼｯｸM-PRO" panose="020F0600000000000000" pitchFamily="50" charset="-128"/>
              </a:rPr>
              <a:t>形成推進</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条例の</a:t>
            </a:r>
            <a:r>
              <a:rPr lang="ja-JP" altLang="en-US" sz="900" b="1" dirty="0">
                <a:latin typeface="HG丸ｺﾞｼｯｸM-PRO" panose="020F0600000000000000" pitchFamily="50" charset="-128"/>
                <a:ea typeface="HG丸ｺﾞｼｯｸM-PRO" panose="020F0600000000000000" pitchFamily="50" charset="-128"/>
              </a:rPr>
              <a:t>制定</a:t>
            </a:r>
          </a:p>
        </p:txBody>
      </p:sp>
      <p:sp>
        <p:nvSpPr>
          <p:cNvPr id="33" name="正方形/長方形 32"/>
          <p:cNvSpPr/>
          <p:nvPr/>
        </p:nvSpPr>
        <p:spPr>
          <a:xfrm>
            <a:off x="5337647" y="7531391"/>
            <a:ext cx="161583" cy="1922682"/>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　</a:t>
            </a:r>
            <a:r>
              <a:rPr lang="ja-JP" altLang="en-US" sz="800" b="1" dirty="0" smtClean="0">
                <a:latin typeface="HG丸ｺﾞｼｯｸM-PRO" panose="020F0600000000000000" pitchFamily="50" charset="-128"/>
                <a:ea typeface="HG丸ｺﾞｼｯｸM-PRO" panose="020F0600000000000000" pitchFamily="50" charset="-128"/>
              </a:rPr>
              <a:t>☆</a:t>
            </a:r>
            <a:r>
              <a:rPr lang="ja-JP" altLang="en-US" sz="800" b="1" dirty="0">
                <a:latin typeface="HG丸ｺﾞｼｯｸM-PRO" panose="020F0600000000000000" pitchFamily="50" charset="-128"/>
                <a:ea typeface="HG丸ｺﾞｼｯｸM-PRO" panose="020F0600000000000000" pitchFamily="50" charset="-128"/>
              </a:rPr>
              <a:t>ＰＣＢ（ポリ塩化ビフェニル）とは？</a:t>
            </a:r>
          </a:p>
        </p:txBody>
      </p:sp>
      <p:sp>
        <p:nvSpPr>
          <p:cNvPr id="34" name="正方形/長方形 33"/>
          <p:cNvSpPr/>
          <p:nvPr/>
        </p:nvSpPr>
        <p:spPr>
          <a:xfrm>
            <a:off x="4329100" y="7621717"/>
            <a:ext cx="998806" cy="1960503"/>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化学的に安定</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で電気絶縁性が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高いなど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、工業的に優れた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化合物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でしたが、難分解性</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生物蓄積性・濃縮性、揮散・移動性などの性質と、不純物のＰＣＤＦ（ポリ塩化ジベンゾフラン）との複合的な作用により、カネミ油症事件の原因となっています。ＰＣＢは昭和４７年通産省により製造中止、回収等が指示されました。</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5" name="正方形/長方形 34"/>
          <p:cNvSpPr/>
          <p:nvPr/>
        </p:nvSpPr>
        <p:spPr>
          <a:xfrm>
            <a:off x="1879330" y="7625919"/>
            <a:ext cx="448175" cy="1958786"/>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ＰＣＢ</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廃棄物の適正な処理の推進に関する特別</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措置法に</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基づき、国からＰＣＢ廃棄物の無害化処理</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を実施。</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2277304" y="7631727"/>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Ｈ１８　</a:t>
            </a:r>
            <a:r>
              <a:rPr lang="zh-TW" altLang="en-US" sz="900" b="1" dirty="0" smtClean="0">
                <a:latin typeface="HG丸ｺﾞｼｯｸM-PRO" panose="020F0600000000000000" pitchFamily="50" charset="-128"/>
                <a:ea typeface="HG丸ｺﾞｼｯｸM-PRO" panose="020F0600000000000000" pitchFamily="50" charset="-128"/>
              </a:rPr>
              <a:t>ＪＥＳＣＯ</a:t>
            </a:r>
            <a:r>
              <a:rPr lang="zh-TW" altLang="en-US" sz="900" b="1" dirty="0">
                <a:latin typeface="HG丸ｺﾞｼｯｸM-PRO" panose="020F0600000000000000" pitchFamily="50" charset="-128"/>
                <a:ea typeface="HG丸ｺﾞｼｯｸM-PRO" panose="020F0600000000000000" pitchFamily="50" charset="-128"/>
              </a:rPr>
              <a:t>大阪ＰＣＢ</a:t>
            </a:r>
            <a:r>
              <a:rPr lang="zh-TW" altLang="en-US" sz="900" b="1" dirty="0" smtClean="0">
                <a:latin typeface="HG丸ｺﾞｼｯｸM-PRO" panose="020F0600000000000000" pitchFamily="50" charset="-128"/>
                <a:ea typeface="HG丸ｺﾞｼｯｸM-PRO" panose="020F0600000000000000" pitchFamily="50" charset="-128"/>
              </a:rPr>
              <a:t>廃棄</a:t>
            </a:r>
            <a:endParaRPr lang="en-US" altLang="zh-TW"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a:t>
            </a:r>
            <a:r>
              <a:rPr lang="zh-TW" altLang="en-US" sz="900" b="1" dirty="0" smtClean="0">
                <a:latin typeface="HG丸ｺﾞｼｯｸM-PRO" panose="020F0600000000000000" pitchFamily="50" charset="-128"/>
                <a:ea typeface="HG丸ｺﾞｼｯｸM-PRO" panose="020F0600000000000000" pitchFamily="50" charset="-128"/>
              </a:rPr>
              <a:t>物処理</a:t>
            </a:r>
            <a:r>
              <a:rPr lang="ja-JP" altLang="en-US" sz="900" b="1" dirty="0" smtClean="0">
                <a:latin typeface="HG丸ｺﾞｼｯｸM-PRO" panose="020F0600000000000000" pitchFamily="50" charset="-128"/>
                <a:ea typeface="HG丸ｺﾞｼｯｸM-PRO" panose="020F0600000000000000" pitchFamily="50" charset="-128"/>
              </a:rPr>
              <a:t>の</a:t>
            </a:r>
            <a:r>
              <a:rPr lang="zh-TW" altLang="en-US" sz="900" b="1" dirty="0" smtClean="0">
                <a:latin typeface="HG丸ｺﾞｼｯｸM-PRO" panose="020F0600000000000000" pitchFamily="50" charset="-128"/>
                <a:ea typeface="HG丸ｺﾞｼｯｸM-PRO" panose="020F0600000000000000" pitchFamily="50" charset="-128"/>
              </a:rPr>
              <a:t>開始</a:t>
            </a:r>
            <a:endParaRPr lang="zh-TW" altLang="en-US" sz="900" b="1" dirty="0">
              <a:latin typeface="HG丸ｺﾞｼｯｸM-PRO" panose="020F0600000000000000" pitchFamily="50" charset="-128"/>
              <a:ea typeface="HG丸ｺﾞｼｯｸM-PRO" panose="020F0600000000000000" pitchFamily="50" charset="-128"/>
            </a:endParaRPr>
          </a:p>
        </p:txBody>
      </p:sp>
      <p:sp>
        <p:nvSpPr>
          <p:cNvPr id="37" name="正方形/長方形 36"/>
          <p:cNvSpPr/>
          <p:nvPr/>
        </p:nvSpPr>
        <p:spPr>
          <a:xfrm>
            <a:off x="5662930" y="7614244"/>
            <a:ext cx="798079" cy="1935772"/>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課題</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になっている大量廃棄物、有害廃棄物、不適正処理の悪質化・巧妙化等の課題の解決に向けて、廃棄物の発生抑制、最終処分廃棄物の削減と適正処理、府民・事業者・市町村との連携等</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を定める。</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6361774" y="7644232"/>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Ｈ１８　</a:t>
            </a:r>
            <a:r>
              <a:rPr lang="zh-TW" altLang="en-US" sz="900" b="1" dirty="0" smtClean="0">
                <a:latin typeface="HG丸ｺﾞｼｯｸM-PRO" panose="020F0600000000000000" pitchFamily="50" charset="-128"/>
                <a:ea typeface="HG丸ｺﾞｼｯｸM-PRO" panose="020F0600000000000000" pitchFamily="50" charset="-128"/>
              </a:rPr>
              <a:t>大阪府</a:t>
            </a:r>
            <a:r>
              <a:rPr lang="zh-TW" altLang="en-US" sz="900" b="1" dirty="0">
                <a:latin typeface="HG丸ｺﾞｼｯｸM-PRO" panose="020F0600000000000000" pitchFamily="50" charset="-128"/>
                <a:ea typeface="HG丸ｺﾞｼｯｸM-PRO" panose="020F0600000000000000" pitchFamily="50" charset="-128"/>
              </a:rPr>
              <a:t>廃棄物処理</a:t>
            </a:r>
            <a:r>
              <a:rPr lang="zh-TW" altLang="en-US" sz="900" b="1" dirty="0" smtClean="0">
                <a:latin typeface="HG丸ｺﾞｼｯｸM-PRO" panose="020F0600000000000000" pitchFamily="50" charset="-128"/>
                <a:ea typeface="HG丸ｺﾞｼｯｸM-PRO" panose="020F0600000000000000" pitchFamily="50" charset="-128"/>
              </a:rPr>
              <a:t>計画</a:t>
            </a:r>
            <a:endParaRPr lang="en-US" altLang="zh-TW"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a:t>
            </a:r>
            <a:r>
              <a:rPr lang="ja-JP" altLang="en-US" sz="900" b="1" dirty="0" err="1" smtClean="0">
                <a:latin typeface="HG丸ｺﾞｼｯｸM-PRO" panose="020F0600000000000000" pitchFamily="50" charset="-128"/>
                <a:ea typeface="HG丸ｺﾞｼｯｸM-PRO" panose="020F0600000000000000" pitchFamily="50" charset="-128"/>
              </a:rPr>
              <a:t>の</a:t>
            </a:r>
            <a:r>
              <a:rPr lang="zh-TW" altLang="en-US" sz="900" b="1" dirty="0" smtClean="0">
                <a:latin typeface="HG丸ｺﾞｼｯｸM-PRO" panose="020F0600000000000000" pitchFamily="50" charset="-128"/>
                <a:ea typeface="HG丸ｺﾞｼｯｸM-PRO" panose="020F0600000000000000" pitchFamily="50" charset="-128"/>
              </a:rPr>
              <a:t>改定</a:t>
            </a:r>
            <a:endParaRPr lang="zh-TW" altLang="en-US" sz="900" b="1" dirty="0">
              <a:latin typeface="HG丸ｺﾞｼｯｸM-PRO" panose="020F0600000000000000" pitchFamily="50" charset="-128"/>
              <a:ea typeface="HG丸ｺﾞｼｯｸM-PRO" panose="020F0600000000000000" pitchFamily="50" charset="-128"/>
            </a:endParaRPr>
          </a:p>
        </p:txBody>
      </p:sp>
      <p:sp>
        <p:nvSpPr>
          <p:cNvPr id="95" name="テキスト ボックス 94"/>
          <p:cNvSpPr txBox="1"/>
          <p:nvPr/>
        </p:nvSpPr>
        <p:spPr>
          <a:xfrm>
            <a:off x="4059070" y="227475"/>
            <a:ext cx="2008080" cy="190596"/>
          </a:xfrm>
          <a:prstGeom prst="rect">
            <a:avLst/>
          </a:prstGeom>
          <a:noFill/>
        </p:spPr>
        <p:txBody>
          <a:bodyPr wrap="square" lIns="0" tIns="0" rIns="0" bIns="0" rtlCol="0" anchor="ctr" anchorCtr="1">
            <a:noAutofit/>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平成２０年（２００８年）</a:t>
            </a:r>
            <a:endParaRPr kumimoji="1" lang="en-US" altLang="ja-JP" sz="1050" b="1" dirty="0" smtClean="0">
              <a:latin typeface="HG丸ｺﾞｼｯｸM-PRO" panose="020F0600000000000000" pitchFamily="50" charset="-128"/>
              <a:ea typeface="HG丸ｺﾞｼｯｸM-PRO" panose="020F0600000000000000" pitchFamily="50" charset="-128"/>
            </a:endParaRPr>
          </a:p>
        </p:txBody>
      </p:sp>
      <p:sp>
        <p:nvSpPr>
          <p:cNvPr id="96" name="正方形/長方形 89"/>
          <p:cNvSpPr/>
          <p:nvPr/>
        </p:nvSpPr>
        <p:spPr>
          <a:xfrm>
            <a:off x="169590" y="3604665"/>
            <a:ext cx="966097"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8" name="正方形/長方形 97"/>
          <p:cNvSpPr/>
          <p:nvPr/>
        </p:nvSpPr>
        <p:spPr>
          <a:xfrm>
            <a:off x="780255" y="3624105"/>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Ｈ１６</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大阪府ヒートアイランド</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対策推進計画の策定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99" name="正方形/長方形 89"/>
          <p:cNvSpPr/>
          <p:nvPr/>
        </p:nvSpPr>
        <p:spPr>
          <a:xfrm>
            <a:off x="3895136" y="3604665"/>
            <a:ext cx="598866"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00" name="正方形/長方形 99"/>
          <p:cNvSpPr/>
          <p:nvPr/>
        </p:nvSpPr>
        <p:spPr>
          <a:xfrm>
            <a:off x="4230875" y="3612230"/>
            <a:ext cx="262666"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Ｈ１７</a:t>
            </a:r>
            <a:r>
              <a:rPr lang="ja-JP" altLang="en-US" sz="900" b="1" dirty="0">
                <a:latin typeface="HG丸ｺﾞｼｯｸM-PRO" panose="020F0600000000000000" pitchFamily="50" charset="-128"/>
                <a:ea typeface="HG丸ｺﾞｼｯｸM-PRO" panose="020F0600000000000000" pitchFamily="50" charset="-128"/>
              </a:rPr>
              <a:t>　クールビズ</a:t>
            </a:r>
            <a:r>
              <a:rPr lang="ja-JP" altLang="en-US" sz="900" b="1" dirty="0" smtClean="0">
                <a:latin typeface="HG丸ｺﾞｼｯｸM-PRO" panose="020F0600000000000000" pitchFamily="50" charset="-128"/>
                <a:ea typeface="HG丸ｺﾞｼｯｸM-PRO" panose="020F0600000000000000" pitchFamily="50" charset="-128"/>
              </a:rPr>
              <a:t>のスタート</a:t>
            </a:r>
            <a:endParaRPr lang="en-US" altLang="ja-JP" sz="900" b="1" dirty="0" smtClean="0">
              <a:latin typeface="HG丸ｺﾞｼｯｸM-PRO" panose="020F0600000000000000" pitchFamily="50" charset="-128"/>
              <a:ea typeface="HG丸ｺﾞｼｯｸM-PRO" panose="020F0600000000000000" pitchFamily="50" charset="-128"/>
            </a:endParaRPr>
          </a:p>
        </p:txBody>
      </p:sp>
      <p:sp>
        <p:nvSpPr>
          <p:cNvPr id="101" name="正方形/長方形 100"/>
          <p:cNvSpPr/>
          <p:nvPr/>
        </p:nvSpPr>
        <p:spPr>
          <a:xfrm>
            <a:off x="3854183" y="3594441"/>
            <a:ext cx="425343" cy="1425666"/>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冷房時の室温</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を２</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８</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度で</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快適に過ごせる軽装や</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取組み。</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0" name="正方形/長方形 89"/>
          <p:cNvSpPr/>
          <p:nvPr/>
        </p:nvSpPr>
        <p:spPr>
          <a:xfrm>
            <a:off x="6069948" y="529948"/>
            <a:ext cx="610183" cy="2925341"/>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81" name="正方形/長方形 80"/>
          <p:cNvSpPr/>
          <p:nvPr/>
        </p:nvSpPr>
        <p:spPr>
          <a:xfrm>
            <a:off x="6158505" y="529948"/>
            <a:ext cx="340328"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アメリカの投資銀行であるリーマン・ブラザーズホールディングスが経営破綻。これが引き金となり世界規模の金融危機、いわゆる「リーマンショック」が発生。</a:t>
            </a: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（平成２０年９月１５日）</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a:p>
            <a:pPr algn="just"/>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4" name="正方形/長方形 83"/>
          <p:cNvSpPr/>
          <p:nvPr/>
        </p:nvSpPr>
        <p:spPr>
          <a:xfrm>
            <a:off x="1534237" y="7629550"/>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Ｈ１６</a:t>
            </a:r>
            <a:r>
              <a:rPr lang="ja-JP" altLang="en-US" sz="900" b="1" dirty="0">
                <a:latin typeface="HG丸ｺﾞｼｯｸM-PRO" panose="020F0600000000000000" pitchFamily="50" charset="-128"/>
                <a:ea typeface="HG丸ｺﾞｼｯｸM-PRO" panose="020F0600000000000000" pitchFamily="50" charset="-128"/>
              </a:rPr>
              <a:t>　大阪府循環型</a:t>
            </a:r>
            <a:r>
              <a:rPr lang="ja-JP" altLang="en-US" sz="900" b="1" dirty="0" smtClean="0">
                <a:latin typeface="HG丸ｺﾞｼｯｸM-PRO" panose="020F0600000000000000" pitchFamily="50" charset="-128"/>
                <a:ea typeface="HG丸ｺﾞｼｯｸM-PRO" panose="020F0600000000000000" pitchFamily="50" charset="-128"/>
              </a:rPr>
              <a:t>社会形成に</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関する基本方針の策定</a:t>
            </a:r>
            <a:endParaRPr lang="en-US" altLang="ja-JP" sz="900" b="1" dirty="0" smtClean="0">
              <a:latin typeface="HG丸ｺﾞｼｯｸM-PRO" panose="020F0600000000000000" pitchFamily="50" charset="-128"/>
              <a:ea typeface="HG丸ｺﾞｼｯｸM-PRO" panose="020F0600000000000000" pitchFamily="50" charset="-128"/>
            </a:endParaRPr>
          </a:p>
        </p:txBody>
      </p:sp>
      <p:sp>
        <p:nvSpPr>
          <p:cNvPr id="82" name="正方形/長方形 81"/>
          <p:cNvSpPr/>
          <p:nvPr/>
        </p:nvSpPr>
        <p:spPr>
          <a:xfrm>
            <a:off x="314921" y="3624105"/>
            <a:ext cx="382506"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住宅地域における夏の夜間の気温を下げ、２０２５年までに夏の熱帯夜数を現状より３割</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減らすなどの目標を設定。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1" name="正方形/長方形 89"/>
          <p:cNvSpPr/>
          <p:nvPr/>
        </p:nvSpPr>
        <p:spPr>
          <a:xfrm>
            <a:off x="3135672" y="527691"/>
            <a:ext cx="502863"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2" name="正方形/長方形 91"/>
          <p:cNvSpPr/>
          <p:nvPr/>
        </p:nvSpPr>
        <p:spPr>
          <a:xfrm>
            <a:off x="3206322" y="542510"/>
            <a:ext cx="403139"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郵政民営化関連法により、日本郵政株式会社と</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4</a:t>
            </a:r>
            <a:r>
              <a:rPr lang="ja-JP" altLang="en-US" sz="800" dirty="0" err="1" smtClean="0">
                <a:solidFill>
                  <a:sysClr val="windowText" lastClr="000000"/>
                </a:solidFill>
                <a:latin typeface="HG丸ｺﾞｼｯｸM-PRO" panose="020F0600000000000000" pitchFamily="50" charset="-128"/>
                <a:ea typeface="HG丸ｺﾞｼｯｸM-PRO" panose="020F0600000000000000" pitchFamily="50" charset="-128"/>
              </a:rPr>
              <a:t>つの</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事業</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会社</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に分かれ</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民営化。</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（平成１９年１０月１日）</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1026" name="Picture 2" descr="D:\OhigashiT\Desktop\環境白書写真・イラスト\yuubin_haitatsu_bike_man.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91790" y="3071416"/>
            <a:ext cx="396435" cy="396435"/>
          </a:xfrm>
          <a:prstGeom prst="rect">
            <a:avLst/>
          </a:prstGeom>
          <a:noFill/>
          <a:extLst>
            <a:ext uri="{909E8E84-426E-40DD-AFC4-6F175D3DCCD1}">
              <a14:hiddenFill xmlns:a14="http://schemas.microsoft.com/office/drawing/2010/main">
                <a:solidFill>
                  <a:srgbClr val="FFFFFF"/>
                </a:solidFill>
              </a14:hiddenFill>
            </a:ext>
          </a:extLst>
        </p:spPr>
      </p:pic>
      <p:sp>
        <p:nvSpPr>
          <p:cNvPr id="97" name="正方形/長方形 96"/>
          <p:cNvSpPr/>
          <p:nvPr/>
        </p:nvSpPr>
        <p:spPr>
          <a:xfrm>
            <a:off x="4820013" y="1520963"/>
            <a:ext cx="128845" cy="1439255"/>
          </a:xfrm>
          <a:prstGeom prst="rect">
            <a:avLst/>
          </a:prstGeom>
          <a:noFill/>
          <a:ln cmpd="dbl">
            <a:noFill/>
          </a:ln>
        </p:spPr>
        <p:txBody>
          <a:bodyPr vert="eaVert" wrap="square" lIns="91438" tIns="45719" rIns="91438" bIns="45719" anchor="ctr" anchorCtr="0">
            <a:noAutofit/>
          </a:bodyPr>
          <a:lstStyle/>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写真９　くいだおれ太郎の写真</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3" name="Picture 2" descr="D:\OhigashiT\Desktop\環境白書写真・イラスト\大阪府年平均気温.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1280" y="4349934"/>
            <a:ext cx="1809148" cy="1134698"/>
          </a:xfrm>
          <a:prstGeom prst="rect">
            <a:avLst/>
          </a:prstGeom>
          <a:noFill/>
          <a:extLst>
            <a:ext uri="{909E8E84-426E-40DD-AFC4-6F175D3DCCD1}">
              <a14:hiddenFill xmlns:a14="http://schemas.microsoft.com/office/drawing/2010/main">
                <a:solidFill>
                  <a:srgbClr val="FFFFFF"/>
                </a:solidFill>
              </a14:hiddenFill>
            </a:ext>
          </a:extLst>
        </p:spPr>
      </p:pic>
      <p:sp>
        <p:nvSpPr>
          <p:cNvPr id="104" name="正方形/長方形 103"/>
          <p:cNvSpPr/>
          <p:nvPr/>
        </p:nvSpPr>
        <p:spPr>
          <a:xfrm>
            <a:off x="1239364" y="4232920"/>
            <a:ext cx="243788" cy="1264919"/>
          </a:xfrm>
          <a:prstGeom prst="rect">
            <a:avLst/>
          </a:prstGeom>
          <a:noFill/>
          <a:ln cmpd="dbl">
            <a:noFill/>
          </a:ln>
        </p:spPr>
        <p:txBody>
          <a:bodyPr vert="eaVert" wrap="square" lIns="91438" tIns="45719" rIns="91438" bIns="45719" anchor="ctr" anchorCtr="0">
            <a:noAutofit/>
          </a:bodyPr>
          <a:lstStyle/>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図１</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大阪</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と日本に</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おける</a:t>
            </a:r>
            <a:endParaRPr lang="en-US" altLang="ja-JP" sz="7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　　　年</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平均気温の推移</a:t>
            </a:r>
          </a:p>
        </p:txBody>
      </p:sp>
      <p:sp>
        <p:nvSpPr>
          <p:cNvPr id="105" name="正方形/長方形 104"/>
          <p:cNvSpPr/>
          <p:nvPr/>
        </p:nvSpPr>
        <p:spPr>
          <a:xfrm>
            <a:off x="1942297" y="5846575"/>
            <a:ext cx="135015" cy="1425851"/>
          </a:xfrm>
          <a:prstGeom prst="rect">
            <a:avLst/>
          </a:prstGeom>
          <a:noFill/>
          <a:ln cmpd="dbl">
            <a:noFill/>
          </a:ln>
        </p:spPr>
        <p:txBody>
          <a:bodyPr vert="eaVert" wrap="square" lIns="91438" tIns="45719" rIns="91438" bIns="45719" anchor="ctr" anchorCtr="0">
            <a:noAutofit/>
          </a:bodyPr>
          <a:lstStyle/>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写真１</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０</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　アスベストの画像</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6" name="正方形/長方形 105"/>
          <p:cNvSpPr/>
          <p:nvPr/>
        </p:nvSpPr>
        <p:spPr>
          <a:xfrm>
            <a:off x="2688122" y="8769741"/>
            <a:ext cx="384688" cy="760609"/>
          </a:xfrm>
          <a:prstGeom prst="rect">
            <a:avLst/>
          </a:prstGeom>
          <a:noFill/>
          <a:ln cmpd="dbl">
            <a:noFill/>
          </a:ln>
        </p:spPr>
        <p:txBody>
          <a:bodyPr vert="eaVert" wrap="square" lIns="91438" tIns="45719" rIns="91438" bIns="45719" anchor="ctr" anchorCtr="0">
            <a:noAutofit/>
          </a:bodyPr>
          <a:lstStyle/>
          <a:p>
            <a:pPr algn="just"/>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　▶写真１１</a:t>
            </a:r>
            <a:endParaRPr lang="en-US" altLang="ja-JP" sz="7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ＰＣＢが</a:t>
            </a:r>
            <a:endParaRPr lang="en-US" altLang="ja-JP" sz="7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使用された</a:t>
            </a:r>
            <a:endParaRPr lang="en-US" altLang="ja-JP" sz="7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コンデンサー</a:t>
            </a:r>
          </a:p>
        </p:txBody>
      </p:sp>
      <p:sp>
        <p:nvSpPr>
          <p:cNvPr id="86" name="正方形/長方形 85"/>
          <p:cNvSpPr/>
          <p:nvPr/>
        </p:nvSpPr>
        <p:spPr>
          <a:xfrm>
            <a:off x="2998674" y="5591986"/>
            <a:ext cx="639379" cy="1877135"/>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アスベスト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は石綿とも</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呼ばれ</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、軟らかく、耐熱・</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対磨耗性</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にすぐれているため</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、建築材</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などに広く利用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されて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いました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5" name="正方形/長方形 84"/>
          <p:cNvSpPr/>
          <p:nvPr/>
        </p:nvSpPr>
        <p:spPr>
          <a:xfrm>
            <a:off x="3609020" y="7615737"/>
            <a:ext cx="858582" cy="2002718"/>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ＰＣＢの問題は製造中止、回収指示から処理施設整備までに時間がかかり、その間に多くのＰＣＢが行方不明になったことです。</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4098" name="Picture 2" descr="D:\OhigashiT\Desktop\環境白書写真・イラスト\business_coolbiz_man.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87595" y="5011606"/>
            <a:ext cx="281564" cy="5202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OhigashiT\Desktop\環境白書写真・イラスト\business_coolbiz_woman.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88280" y="5000471"/>
            <a:ext cx="293618" cy="5424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OhigashiT\Desktop\環境白書写真・イラスト\mushi_tentoumushi.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33227" y="7229006"/>
            <a:ext cx="249118" cy="2152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higashiT\Desktop\環境白書写真・イラスト\fish_maguro.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164841" y="7203731"/>
            <a:ext cx="332812" cy="2614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OhigashiT\Desktop\環境白書写真・イラスト\bird_shiro_hato.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909400" y="7172718"/>
            <a:ext cx="259428" cy="304794"/>
          </a:xfrm>
          <a:prstGeom prst="rect">
            <a:avLst/>
          </a:prstGeom>
          <a:noFill/>
          <a:extLst>
            <a:ext uri="{909E8E84-426E-40DD-AFC4-6F175D3DCCD1}">
              <a14:hiddenFill xmlns:a14="http://schemas.microsoft.com/office/drawing/2010/main">
                <a:solidFill>
                  <a:srgbClr val="FFFFFF"/>
                </a:solidFill>
              </a14:hiddenFill>
            </a:ext>
          </a:extLst>
        </p:spPr>
      </p:pic>
      <p:sp>
        <p:nvSpPr>
          <p:cNvPr id="94" name="フッター プレースホルダー 4"/>
          <p:cNvSpPr>
            <a:spLocks noGrp="1"/>
          </p:cNvSpPr>
          <p:nvPr>
            <p:ph type="ftr" sz="quarter" idx="11"/>
          </p:nvPr>
        </p:nvSpPr>
        <p:spPr>
          <a:xfrm>
            <a:off x="2343150" y="9608930"/>
            <a:ext cx="2171700" cy="293895"/>
          </a:xfrm>
        </p:spPr>
        <p:txBody>
          <a:bodyPr/>
          <a:lstStyle/>
          <a:p>
            <a:r>
              <a:rPr lang="en-US" altLang="ja-JP" sz="1050" dirty="0" smtClean="0">
                <a:solidFill>
                  <a:schemeClr val="tx1"/>
                </a:solidFill>
                <a:latin typeface="Century" panose="02040604050505020304" pitchFamily="18" charset="0"/>
              </a:rPr>
              <a:t>- 5 -</a:t>
            </a:r>
            <a:endParaRPr kumimoji="1" lang="ja-JP" altLang="en-US" sz="1050" dirty="0">
              <a:solidFill>
                <a:schemeClr val="tx1"/>
              </a:solidFill>
              <a:latin typeface="Century" panose="02040604050505020304" pitchFamily="18" charset="0"/>
            </a:endParaRPr>
          </a:p>
        </p:txBody>
      </p:sp>
      <p:sp>
        <p:nvSpPr>
          <p:cNvPr id="107" name="テキスト ボックス 106"/>
          <p:cNvSpPr txBox="1"/>
          <p:nvPr/>
        </p:nvSpPr>
        <p:spPr>
          <a:xfrm>
            <a:off x="323655" y="227495"/>
            <a:ext cx="4311234" cy="180000"/>
          </a:xfrm>
          <a:prstGeom prst="rect">
            <a:avLst/>
          </a:prstGeom>
          <a:noFill/>
        </p:spPr>
        <p:txBody>
          <a:bodyPr wrap="square" lIns="0" tIns="0" rIns="0" bIns="0" rtlCol="0" anchor="ctr" anchorCtr="1">
            <a:noAutofit/>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平成１６年（２００４年）　　　　～</a:t>
            </a:r>
            <a:endParaRPr kumimoji="1" lang="en-US" altLang="ja-JP" sz="1050" b="1" dirty="0" smtClean="0">
              <a:latin typeface="HG丸ｺﾞｼｯｸM-PRO" panose="020F0600000000000000" pitchFamily="50" charset="-128"/>
              <a:ea typeface="HG丸ｺﾞｼｯｸM-PRO" panose="020F0600000000000000" pitchFamily="50" charset="-128"/>
            </a:endParaRPr>
          </a:p>
        </p:txBody>
      </p:sp>
      <p:sp>
        <p:nvSpPr>
          <p:cNvPr id="111" name="正方形/長方形 110"/>
          <p:cNvSpPr/>
          <p:nvPr/>
        </p:nvSpPr>
        <p:spPr>
          <a:xfrm>
            <a:off x="1124098" y="504645"/>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新潟県中越地震</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平成１６年１０月２３日</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2" name="正方形/長方形 111"/>
          <p:cNvSpPr/>
          <p:nvPr/>
        </p:nvSpPr>
        <p:spPr>
          <a:xfrm>
            <a:off x="5691878" y="1385043"/>
            <a:ext cx="188876" cy="1970431"/>
          </a:xfrm>
          <a:prstGeom prst="rect">
            <a:avLst/>
          </a:prstGeom>
          <a:noFill/>
          <a:ln cmpd="dbl">
            <a:noFill/>
          </a:ln>
        </p:spPr>
        <p:txBody>
          <a:bodyPr vert="eaVert" wrap="square" lIns="91438" tIns="45719" rIns="91438" bIns="45719" anchor="ctr" anchorCtr="0">
            <a:noAutofit/>
          </a:bodyPr>
          <a:lstStyle/>
          <a:p>
            <a:pPr algn="just"/>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大阪名物くいだおれ閉店</a:t>
            </a:r>
            <a:endParaRPr lang="en-US" altLang="ja-JP" sz="9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平成２０年</a:t>
            </a:r>
            <a:r>
              <a:rPr lang="en-US" altLang="ja-JP" sz="900" dirty="0">
                <a:solidFill>
                  <a:sysClr val="windowText" lastClr="000000"/>
                </a:solidFill>
                <a:latin typeface="HG丸ｺﾞｼｯｸM-PRO" panose="020F0600000000000000" pitchFamily="50" charset="-128"/>
                <a:ea typeface="HG丸ｺﾞｼｯｸM-PRO" panose="020F0600000000000000" pitchFamily="50" charset="-128"/>
              </a:rPr>
              <a:t>7</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900" dirty="0">
                <a:solidFill>
                  <a:sysClr val="windowText" lastClr="000000"/>
                </a:solidFill>
                <a:latin typeface="HG丸ｺﾞｼｯｸM-PRO" panose="020F0600000000000000" pitchFamily="50" charset="-128"/>
                <a:ea typeface="HG丸ｺﾞｼｯｸM-PRO" panose="020F0600000000000000" pitchFamily="50" charset="-128"/>
              </a:rPr>
              <a:t>8</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日）</a:t>
            </a:r>
          </a:p>
        </p:txBody>
      </p:sp>
      <p:sp>
        <p:nvSpPr>
          <p:cNvPr id="108" name="正方形/長方形 107"/>
          <p:cNvSpPr/>
          <p:nvPr/>
        </p:nvSpPr>
        <p:spPr>
          <a:xfrm>
            <a:off x="2631566" y="7642445"/>
            <a:ext cx="1305632" cy="1147536"/>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高濃度ＰＣＢは平成３３年３月末まで、</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低濃度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ＰＣＢ</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は平成</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３９年３月末までに処理することが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義務付けられています。処理の完了に向け、取組みが行われています。</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9" name="正方形/長方形 89"/>
          <p:cNvSpPr/>
          <p:nvPr/>
        </p:nvSpPr>
        <p:spPr>
          <a:xfrm>
            <a:off x="4247922" y="516502"/>
            <a:ext cx="376462" cy="2951349"/>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10" name="正方形/長方形 109"/>
          <p:cNvSpPr/>
          <p:nvPr/>
        </p:nvSpPr>
        <p:spPr>
          <a:xfrm>
            <a:off x="4194085" y="481665"/>
            <a:ext cx="453387" cy="2987225"/>
          </a:xfrm>
          <a:prstGeom prst="rect">
            <a:avLst/>
          </a:prstGeom>
          <a:noFill/>
          <a:ln cmpd="dbl">
            <a:noFill/>
          </a:ln>
        </p:spPr>
        <p:txBody>
          <a:bodyPr vert="eaVert" wrap="square" lIns="91438" tIns="45719" rIns="91438" bIns="45719" anchor="ctr" anchorCtr="0">
            <a:noAutofit/>
          </a:bodyPr>
          <a:lstStyle/>
          <a:p>
            <a:pPr algn="just"/>
            <a:r>
              <a:rPr lang="ja-JP" altLang="en-US" sz="800" dirty="0">
                <a:latin typeface="HG丸ｺﾞｼｯｸM-PRO" panose="020F0600000000000000" pitchFamily="50" charset="-128"/>
                <a:ea typeface="HG丸ｺﾞｼｯｸM-PRO" panose="020F0600000000000000" pitchFamily="50" charset="-128"/>
              </a:rPr>
              <a:t>Ｇ</a:t>
            </a:r>
            <a:r>
              <a:rPr lang="ja-JP" altLang="en-US" sz="800" dirty="0" smtClean="0">
                <a:latin typeface="HG丸ｺﾞｼｯｸM-PRO" panose="020F0600000000000000" pitchFamily="50" charset="-128"/>
                <a:ea typeface="HG丸ｺﾞｼｯｸM-PRO" panose="020F0600000000000000" pitchFamily="50" charset="-128"/>
              </a:rPr>
              <a:t>８北海道洞爺湖サミットの開催。環境・気候変動などを議論。</a:t>
            </a:r>
            <a:endParaRPr lang="en-US" altLang="ja-JP" sz="800" dirty="0" smtClean="0">
              <a:latin typeface="HG丸ｺﾞｼｯｸM-PRO" panose="020F0600000000000000" pitchFamily="50" charset="-128"/>
              <a:ea typeface="HG丸ｺﾞｼｯｸM-PRO" panose="020F0600000000000000" pitchFamily="50" charset="-128"/>
            </a:endParaRPr>
          </a:p>
          <a:p>
            <a:pPr algn="just"/>
            <a:r>
              <a:rPr lang="ja-JP" altLang="en-US" sz="800" dirty="0" smtClean="0">
                <a:latin typeface="HG丸ｺﾞｼｯｸM-PRO" panose="020F0600000000000000" pitchFamily="50" charset="-128"/>
                <a:ea typeface="HG丸ｺﾞｼｯｸM-PRO" panose="020F0600000000000000" pitchFamily="50" charset="-128"/>
              </a:rPr>
              <a:t>（平成２０年７月７日～９日）</a:t>
            </a:r>
            <a:endParaRPr lang="ja-JP" altLang="en-US" sz="800" dirty="0">
              <a:latin typeface="HG丸ｺﾞｼｯｸM-PRO" panose="020F0600000000000000" pitchFamily="50" charset="-128"/>
              <a:ea typeface="HG丸ｺﾞｼｯｸM-PRO" panose="020F0600000000000000" pitchFamily="50" charset="-128"/>
            </a:endParaRPr>
          </a:p>
        </p:txBody>
      </p:sp>
      <p:sp>
        <p:nvSpPr>
          <p:cNvPr id="114" name="正方形/長方形 89"/>
          <p:cNvSpPr/>
          <p:nvPr/>
        </p:nvSpPr>
        <p:spPr>
          <a:xfrm>
            <a:off x="6337624" y="5611279"/>
            <a:ext cx="391812"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03" name="正方形/長方形 102"/>
          <p:cNvSpPr/>
          <p:nvPr/>
        </p:nvSpPr>
        <p:spPr>
          <a:xfrm>
            <a:off x="6265255" y="5618882"/>
            <a:ext cx="531197" cy="1908000"/>
          </a:xfrm>
          <a:prstGeom prst="rect">
            <a:avLst/>
          </a:prstGeom>
        </p:spPr>
        <p:txBody>
          <a:bodyPr vert="eaVert" wrap="none" anchor="ctr" anchorCtr="0">
            <a:noAutofit/>
          </a:bodyPr>
          <a:lstStyle/>
          <a:p>
            <a:r>
              <a:rPr lang="ja-JP" altLang="en-US" sz="800" b="1" dirty="0" smtClean="0">
                <a:latin typeface="HG丸ｺﾞｼｯｸM-PRO" panose="020F0600000000000000" pitchFamily="50" charset="-128"/>
                <a:ea typeface="HG丸ｺﾞｼｯｸM-PRO" panose="020F0600000000000000" pitchFamily="50" charset="-128"/>
              </a:rPr>
              <a:t>Ｈ２０</a:t>
            </a:r>
            <a:r>
              <a:rPr lang="ja-JP" altLang="en-US" sz="800" b="1" dirty="0">
                <a:latin typeface="HG丸ｺﾞｼｯｸM-PRO" panose="020F0600000000000000" pitchFamily="50" charset="-128"/>
                <a:ea typeface="HG丸ｺﾞｼｯｸM-PRO" panose="020F0600000000000000" pitchFamily="50" charset="-128"/>
              </a:rPr>
              <a:t>　トラック、バス等の運行</a:t>
            </a:r>
            <a:r>
              <a:rPr lang="ja-JP" altLang="en-US" sz="800" b="1" dirty="0" smtClean="0">
                <a:latin typeface="HG丸ｺﾞｼｯｸM-PRO" panose="020F0600000000000000" pitchFamily="50" charset="-128"/>
                <a:ea typeface="HG丸ｺﾞｼｯｸM-PRO" panose="020F0600000000000000" pitchFamily="50" charset="-128"/>
              </a:rPr>
              <a:t>に</a:t>
            </a:r>
            <a:endParaRPr lang="en-US" altLang="ja-JP" sz="800" b="1" dirty="0" smtClean="0">
              <a:latin typeface="HG丸ｺﾞｼｯｸM-PRO" panose="020F0600000000000000" pitchFamily="50" charset="-128"/>
              <a:ea typeface="HG丸ｺﾞｼｯｸM-PRO" panose="020F0600000000000000" pitchFamily="50" charset="-128"/>
            </a:endParaRPr>
          </a:p>
          <a:p>
            <a:r>
              <a:rPr lang="ja-JP" altLang="en-US" sz="800" b="1" dirty="0" smtClean="0">
                <a:latin typeface="HG丸ｺﾞｼｯｸM-PRO" panose="020F0600000000000000" pitchFamily="50" charset="-128"/>
                <a:ea typeface="HG丸ｺﾞｼｯｸM-PRO" panose="020F0600000000000000" pitchFamily="50" charset="-128"/>
              </a:rPr>
              <a:t>　　　関する規制「流入車規制」の実施</a:t>
            </a:r>
            <a:endParaRPr lang="ja-JP" altLang="en-US" sz="800" b="1" dirty="0">
              <a:latin typeface="HG丸ｺﾞｼｯｸM-PRO" panose="020F0600000000000000" pitchFamily="50" charset="-128"/>
              <a:ea typeface="HG丸ｺﾞｼｯｸM-PRO" panose="020F0600000000000000" pitchFamily="50" charset="-128"/>
            </a:endParaRPr>
          </a:p>
        </p:txBody>
      </p:sp>
      <p:sp>
        <p:nvSpPr>
          <p:cNvPr id="115" name="楕円 114"/>
          <p:cNvSpPr/>
          <p:nvPr/>
        </p:nvSpPr>
        <p:spPr>
          <a:xfrm>
            <a:off x="701055" y="3540230"/>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16" name="楕円 115"/>
          <p:cNvSpPr/>
          <p:nvPr/>
        </p:nvSpPr>
        <p:spPr>
          <a:xfrm>
            <a:off x="5040132" y="3538102"/>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17" name="楕円 116"/>
          <p:cNvSpPr/>
          <p:nvPr/>
        </p:nvSpPr>
        <p:spPr>
          <a:xfrm>
            <a:off x="6295594" y="5519024"/>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18" name="楕円 117"/>
          <p:cNvSpPr/>
          <p:nvPr/>
        </p:nvSpPr>
        <p:spPr>
          <a:xfrm>
            <a:off x="1108968" y="7523319"/>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19" name="楕円 118"/>
          <p:cNvSpPr/>
          <p:nvPr/>
        </p:nvSpPr>
        <p:spPr>
          <a:xfrm>
            <a:off x="1492459" y="7522423"/>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20" name="楕円 119"/>
          <p:cNvSpPr/>
          <p:nvPr/>
        </p:nvSpPr>
        <p:spPr>
          <a:xfrm>
            <a:off x="2213865" y="7526882"/>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21" name="楕円 120"/>
          <p:cNvSpPr/>
          <p:nvPr/>
        </p:nvSpPr>
        <p:spPr>
          <a:xfrm>
            <a:off x="6299891" y="7530160"/>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pic>
        <p:nvPicPr>
          <p:cNvPr id="11" name="図 1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98877" y="5673080"/>
            <a:ext cx="937778" cy="784529"/>
          </a:xfrm>
          <a:prstGeom prst="rect">
            <a:avLst/>
          </a:prstGeom>
        </p:spPr>
      </p:pic>
      <p:pic>
        <p:nvPicPr>
          <p:cNvPr id="12" name="図 1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46632" y="542647"/>
            <a:ext cx="1238633" cy="825755"/>
          </a:xfrm>
          <a:prstGeom prst="rect">
            <a:avLst/>
          </a:prstGeom>
        </p:spPr>
      </p:pic>
      <p:pic>
        <p:nvPicPr>
          <p:cNvPr id="39" name="図 3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103310" y="8799279"/>
            <a:ext cx="773997" cy="744280"/>
          </a:xfrm>
          <a:prstGeom prst="rect">
            <a:avLst/>
          </a:prstGeom>
        </p:spPr>
      </p:pic>
    </p:spTree>
    <p:extLst>
      <p:ext uri="{BB962C8B-B14F-4D97-AF65-F5344CB8AC3E}">
        <p14:creationId xmlns:p14="http://schemas.microsoft.com/office/powerpoint/2010/main" val="608695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8000" y="3575476"/>
            <a:ext cx="6624000" cy="1980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108000" y="5591476"/>
            <a:ext cx="6624000" cy="1980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108000" y="7607476"/>
            <a:ext cx="6624000" cy="19800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108000" y="479476"/>
            <a:ext cx="6624000" cy="3024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山形 8"/>
          <p:cNvSpPr/>
          <p:nvPr/>
        </p:nvSpPr>
        <p:spPr>
          <a:xfrm>
            <a:off x="665660" y="227475"/>
            <a:ext cx="6066339" cy="202135"/>
          </a:xfrm>
          <a:prstGeom prst="chevron">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08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8" name="正方形/長方形 89"/>
          <p:cNvSpPr/>
          <p:nvPr/>
        </p:nvSpPr>
        <p:spPr>
          <a:xfrm>
            <a:off x="1915013" y="520746"/>
            <a:ext cx="973927" cy="2959264"/>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49" name="正方形/長方形 89"/>
          <p:cNvSpPr/>
          <p:nvPr/>
        </p:nvSpPr>
        <p:spPr>
          <a:xfrm>
            <a:off x="728700" y="515476"/>
            <a:ext cx="443426"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0" name="正方形/長方形 89"/>
          <p:cNvSpPr/>
          <p:nvPr/>
        </p:nvSpPr>
        <p:spPr>
          <a:xfrm>
            <a:off x="3032985" y="515476"/>
            <a:ext cx="1517399"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1" name="正方形/長方形 89"/>
          <p:cNvSpPr/>
          <p:nvPr/>
        </p:nvSpPr>
        <p:spPr>
          <a:xfrm>
            <a:off x="4656743" y="515476"/>
            <a:ext cx="645271"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41" name="正方形/長方形 40"/>
          <p:cNvSpPr/>
          <p:nvPr/>
        </p:nvSpPr>
        <p:spPr>
          <a:xfrm>
            <a:off x="826107" y="515476"/>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鹿児島県種子島宇宙センターから世界で初めての温室効果ガス観測技術</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衛星「いぶき」の打ち上げ。</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（平成２１年１月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２３</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42" name="正方形/長方形 41"/>
          <p:cNvSpPr/>
          <p:nvPr/>
        </p:nvSpPr>
        <p:spPr>
          <a:xfrm>
            <a:off x="1960595" y="530096"/>
            <a:ext cx="568441" cy="292401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東北地方で震度</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7</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を記録し</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、地震</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だけでなく津波による甚大</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な二次</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災害</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が発生。</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死者１万９千６６７名、</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行方</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不明者２千５６６名</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負傷者６千２３１名（平成３０年９月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７</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日現在）。</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3617473" y="518006"/>
            <a:ext cx="707788" cy="2950721"/>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大阪市内で</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第１回大阪マラソンが開催され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、２万９１６３人が参加。</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また</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、本大会は出場者全員から募金を募り、医療や環境</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などをテーマ</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にした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分野から希望</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寄付先を選択する仕組みを採用したチャリティーマラソンであり、チャリティ文化の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普及を目指す。</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5" name="正方形/長方形 44"/>
          <p:cNvSpPr/>
          <p:nvPr/>
        </p:nvSpPr>
        <p:spPr>
          <a:xfrm>
            <a:off x="4347130" y="515476"/>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第１回大阪マラソンの開催</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平成２３年１０月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３０</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46" name="正方形/長方形 45"/>
          <p:cNvSpPr/>
          <p:nvPr/>
        </p:nvSpPr>
        <p:spPr>
          <a:xfrm>
            <a:off x="4812360" y="515476"/>
            <a:ext cx="404965" cy="295325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東京都墨田区に東京</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スカイツリー</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が電波塔として開業。</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平成３０年１２月現在、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日本で最も高い</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建築物。</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２４</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２２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55" name="正方形/長方形 89"/>
          <p:cNvSpPr/>
          <p:nvPr/>
        </p:nvSpPr>
        <p:spPr>
          <a:xfrm>
            <a:off x="5327163" y="3616741"/>
            <a:ext cx="1295866" cy="1908000"/>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6" name="正方形/長方形 89"/>
          <p:cNvSpPr/>
          <p:nvPr/>
        </p:nvSpPr>
        <p:spPr>
          <a:xfrm>
            <a:off x="2241214" y="3596231"/>
            <a:ext cx="1983233" cy="1943753"/>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5" name="正方形/長方形 14"/>
          <p:cNvSpPr/>
          <p:nvPr/>
        </p:nvSpPr>
        <p:spPr>
          <a:xfrm>
            <a:off x="2317409" y="3602157"/>
            <a:ext cx="1332737" cy="190800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温室</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効果ガスの排出</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削減について、先進国・途上国両方の削減目標・行動を位置付け。</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また、緑</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気候基金という新たな基金の設立、技術メカニズムの設立などが明記されるとともに、発展途上国向けの気候変動適応計画の策定や、途上国における森林減少・劣化対策等（ＲＥＤＤ＋）といった途上国支援に関連し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事項を盛り込む。</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3694343" y="3564481"/>
            <a:ext cx="4963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Ｈ２</a:t>
            </a:r>
            <a:r>
              <a:rPr lang="en-US" altLang="ja-JP" sz="900" b="1" dirty="0">
                <a:latin typeface="HG丸ｺﾞｼｯｸM-PRO" panose="020F0600000000000000" pitchFamily="50" charset="-128"/>
                <a:ea typeface="HG丸ｺﾞｼｯｸM-PRO" panose="020F0600000000000000" pitchFamily="50" charset="-128"/>
              </a:rPr>
              <a:t>2</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気候</a:t>
            </a:r>
            <a:r>
              <a:rPr lang="ja-JP" altLang="en-US" sz="900" b="1" dirty="0">
                <a:latin typeface="HG丸ｺﾞｼｯｸM-PRO" panose="020F0600000000000000" pitchFamily="50" charset="-128"/>
                <a:ea typeface="HG丸ｺﾞｼｯｸM-PRO" panose="020F0600000000000000" pitchFamily="50" charset="-128"/>
              </a:rPr>
              <a:t>変動枠組条約第１６回</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締約国会議（ＣＯＰ１６）</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a:t>
            </a:r>
            <a:r>
              <a:rPr lang="ja-JP" altLang="en-US" sz="900" b="1" dirty="0">
                <a:latin typeface="HG丸ｺﾞｼｯｸM-PRO" panose="020F0600000000000000" pitchFamily="50" charset="-128"/>
                <a:ea typeface="HG丸ｺﾞｼｯｸM-PRO" panose="020F0600000000000000" pitchFamily="50" charset="-128"/>
              </a:rPr>
              <a:t>カンクン合意」</a:t>
            </a:r>
          </a:p>
        </p:txBody>
      </p:sp>
      <p:sp>
        <p:nvSpPr>
          <p:cNvPr id="57" name="正方形/長方形 56"/>
          <p:cNvSpPr/>
          <p:nvPr/>
        </p:nvSpPr>
        <p:spPr>
          <a:xfrm>
            <a:off x="5966772" y="3596269"/>
            <a:ext cx="502021" cy="1954157"/>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再エネ</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発電は</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火力発電などよりも発電</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コストが高く</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、導入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進まない状況であった。</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58" name="正方形/長方形 57"/>
          <p:cNvSpPr/>
          <p:nvPr/>
        </p:nvSpPr>
        <p:spPr>
          <a:xfrm>
            <a:off x="6368151" y="3631985"/>
            <a:ext cx="3231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Ｈ２４　</a:t>
            </a:r>
            <a:r>
              <a:rPr lang="ja-JP" altLang="en-US" sz="900" b="1" dirty="0" smtClean="0">
                <a:latin typeface="HG丸ｺﾞｼｯｸM-PRO" panose="020F0600000000000000" pitchFamily="50" charset="-128"/>
                <a:ea typeface="HG丸ｺﾞｼｯｸM-PRO" panose="020F0600000000000000" pitchFamily="50" charset="-128"/>
              </a:rPr>
              <a:t>ＦＩＴ法の制定</a:t>
            </a:r>
            <a:endParaRPr lang="ja-JP" altLang="en-US" sz="900" b="1" dirty="0">
              <a:latin typeface="HG丸ｺﾞｼｯｸM-PRO" panose="020F0600000000000000" pitchFamily="50" charset="-128"/>
              <a:ea typeface="HG丸ｺﾞｼｯｸM-PRO" panose="020F0600000000000000" pitchFamily="50" charset="-128"/>
            </a:endParaRPr>
          </a:p>
        </p:txBody>
      </p:sp>
      <p:pic>
        <p:nvPicPr>
          <p:cNvPr id="60" name="Picture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513396" y="5148546"/>
            <a:ext cx="516427" cy="417709"/>
          </a:xfrm>
          <a:prstGeom prst="rect">
            <a:avLst/>
          </a:prstGeom>
        </p:spPr>
      </p:pic>
      <p:sp>
        <p:nvSpPr>
          <p:cNvPr id="65" name="正方形/長方形 89"/>
          <p:cNvSpPr/>
          <p:nvPr/>
        </p:nvSpPr>
        <p:spPr>
          <a:xfrm>
            <a:off x="3366453" y="5628988"/>
            <a:ext cx="860988"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24" name="正方形/長方形 23"/>
          <p:cNvSpPr/>
          <p:nvPr/>
        </p:nvSpPr>
        <p:spPr>
          <a:xfrm>
            <a:off x="3879090" y="5627477"/>
            <a:ext cx="450010" cy="1908000"/>
          </a:xfrm>
          <a:prstGeom prst="rect">
            <a:avLst/>
          </a:prstGeom>
        </p:spPr>
        <p:txBody>
          <a:bodyPr vert="eaVert" wrap="none" anchor="ctr" anchorCtr="0">
            <a:noAutofit/>
          </a:bodyPr>
          <a:lstStyle/>
          <a:p>
            <a:r>
              <a:rPr lang="ja-JP" altLang="en-US" sz="800" b="1" dirty="0">
                <a:latin typeface="HG丸ｺﾞｼｯｸM-PRO" panose="020F0600000000000000" pitchFamily="50" charset="-128"/>
                <a:ea typeface="HG丸ｺﾞｼｯｸM-PRO" panose="020F0600000000000000" pitchFamily="50" charset="-128"/>
              </a:rPr>
              <a:t>Ｈ２２　生物多様性条約第１０回</a:t>
            </a:r>
            <a:r>
              <a:rPr lang="ja-JP" altLang="en-US" sz="800" b="1" dirty="0" smtClean="0">
                <a:latin typeface="HG丸ｺﾞｼｯｸM-PRO" panose="020F0600000000000000" pitchFamily="50" charset="-128"/>
                <a:ea typeface="HG丸ｺﾞｼｯｸM-PRO" panose="020F0600000000000000" pitchFamily="50" charset="-128"/>
              </a:rPr>
              <a:t>締約国</a:t>
            </a:r>
            <a:endParaRPr lang="en-US" altLang="ja-JP" sz="800" b="1" dirty="0" smtClean="0">
              <a:latin typeface="HG丸ｺﾞｼｯｸM-PRO" panose="020F0600000000000000" pitchFamily="50" charset="-128"/>
              <a:ea typeface="HG丸ｺﾞｼｯｸM-PRO" panose="020F0600000000000000" pitchFamily="50" charset="-128"/>
            </a:endParaRPr>
          </a:p>
          <a:p>
            <a:r>
              <a:rPr lang="ja-JP" altLang="en-US" sz="800" b="1" dirty="0" smtClean="0">
                <a:latin typeface="HG丸ｺﾞｼｯｸM-PRO" panose="020F0600000000000000" pitchFamily="50" charset="-128"/>
                <a:ea typeface="HG丸ｺﾞｼｯｸM-PRO" panose="020F0600000000000000" pitchFamily="50" charset="-128"/>
              </a:rPr>
              <a:t>　　　　会議（ＣＯＰ１０）が開催</a:t>
            </a:r>
            <a:endParaRPr lang="ja-JP" altLang="en-US" sz="800" b="1" dirty="0">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4533739" y="5627477"/>
            <a:ext cx="810170" cy="1908000"/>
          </a:xfrm>
          <a:prstGeom prst="rect">
            <a:avLst/>
          </a:prstGeom>
          <a:noFill/>
          <a:ln cmpd="dbl">
            <a:noFill/>
          </a:ln>
        </p:spPr>
        <p:txBody>
          <a:bodyPr vert="eaVert" wrap="square" lIns="91438" tIns="45719" rIns="91438" bIns="45719" anchor="ctr" anchorCtr="0">
            <a:noAutofit/>
          </a:bodyPr>
          <a:lstStyle/>
          <a:p>
            <a:pPr algn="just"/>
            <a:r>
              <a:rPr kumimoji="1"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71" name="正方形/長方形 70"/>
          <p:cNvSpPr/>
          <p:nvPr/>
        </p:nvSpPr>
        <p:spPr>
          <a:xfrm>
            <a:off x="3567698" y="6184546"/>
            <a:ext cx="422617" cy="1423786"/>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いのち</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の共生</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を未来に」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をテーマ</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に名古屋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で開催。</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p>
        </p:txBody>
      </p:sp>
      <p:sp>
        <p:nvSpPr>
          <p:cNvPr id="72" name="正方形/長方形 89"/>
          <p:cNvSpPr/>
          <p:nvPr/>
        </p:nvSpPr>
        <p:spPr>
          <a:xfrm>
            <a:off x="750034" y="7643478"/>
            <a:ext cx="1471032"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3" name="正方形/長方形 89"/>
          <p:cNvSpPr/>
          <p:nvPr/>
        </p:nvSpPr>
        <p:spPr>
          <a:xfrm>
            <a:off x="2303876" y="7643478"/>
            <a:ext cx="1786507"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31" name="正方形/長方形 30"/>
          <p:cNvSpPr/>
          <p:nvPr/>
        </p:nvSpPr>
        <p:spPr>
          <a:xfrm>
            <a:off x="2339124" y="7643356"/>
            <a:ext cx="1525250"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一般</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廃棄物については一人一日あたりの排出量、再生利用率、最終処分量の３つの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指標</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当時全国</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ワースト１（計画期間中</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に排出量、再生利用率ワースト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１から脱却したものの、計画期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間中は全国</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平均を下回る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水準）という状況の中、法</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に基づく「廃棄物の減量と適正な処理」に加え、「循環型社会の構築」として、３Ｒに関連する事項についても広く対象</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として策定。</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1976965" y="7643478"/>
            <a:ext cx="225028" cy="1908000"/>
          </a:xfrm>
          <a:prstGeom prst="rect">
            <a:avLst/>
          </a:prstGeom>
        </p:spPr>
        <p:txBody>
          <a:bodyPr vert="eaVert" wrap="none" anchor="ctr" anchorCtr="0">
            <a:noAutofit/>
          </a:bodyPr>
          <a:lstStyle/>
          <a:p>
            <a:r>
              <a:rPr lang="ja-JP" altLang="en-US" sz="800" b="1" dirty="0" smtClean="0">
                <a:latin typeface="HG丸ｺﾞｼｯｸM-PRO" panose="020F0600000000000000" pitchFamily="50" charset="-128"/>
                <a:ea typeface="HG丸ｺﾞｼｯｸM-PRO" panose="020F0600000000000000" pitchFamily="50" charset="-128"/>
              </a:rPr>
              <a:t>Ｈ２４　</a:t>
            </a:r>
            <a:r>
              <a:rPr lang="ja-JP" altLang="en-US" sz="800" b="1" dirty="0">
                <a:latin typeface="HG丸ｺﾞｼｯｸM-PRO" panose="020F0600000000000000" pitchFamily="50" charset="-128"/>
                <a:ea typeface="HG丸ｺﾞｼｯｸM-PRO" panose="020F0600000000000000" pitchFamily="50" charset="-128"/>
              </a:rPr>
              <a:t>小型家電リサイクル</a:t>
            </a:r>
            <a:r>
              <a:rPr lang="ja-JP" altLang="en-US" sz="800" b="1" dirty="0" smtClean="0">
                <a:latin typeface="HG丸ｺﾞｼｯｸM-PRO" panose="020F0600000000000000" pitchFamily="50" charset="-128"/>
                <a:ea typeface="HG丸ｺﾞｼｯｸM-PRO" panose="020F0600000000000000" pitchFamily="50" charset="-128"/>
              </a:rPr>
              <a:t>法の</a:t>
            </a:r>
            <a:r>
              <a:rPr lang="ja-JP" altLang="en-US" sz="800" b="1" dirty="0">
                <a:latin typeface="HG丸ｺﾞｼｯｸM-PRO" panose="020F0600000000000000" pitchFamily="50" charset="-128"/>
                <a:ea typeface="HG丸ｺﾞｼｯｸM-PRO" panose="020F0600000000000000" pitchFamily="50" charset="-128"/>
              </a:rPr>
              <a:t>制定</a:t>
            </a:r>
          </a:p>
        </p:txBody>
      </p:sp>
      <p:sp>
        <p:nvSpPr>
          <p:cNvPr id="34" name="正方形/長方形 33"/>
          <p:cNvSpPr/>
          <p:nvPr/>
        </p:nvSpPr>
        <p:spPr>
          <a:xfrm>
            <a:off x="3744035" y="7643478"/>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Ｈ２４　大阪府循環型</a:t>
            </a:r>
            <a:r>
              <a:rPr lang="ja-JP" altLang="en-US" sz="900" b="1" dirty="0">
                <a:latin typeface="HG丸ｺﾞｼｯｸM-PRO" panose="020F0600000000000000" pitchFamily="50" charset="-128"/>
                <a:ea typeface="HG丸ｺﾞｼｯｸM-PRO" panose="020F0600000000000000" pitchFamily="50" charset="-128"/>
              </a:rPr>
              <a:t>社会推進</a:t>
            </a:r>
            <a:r>
              <a:rPr lang="ja-JP" altLang="en-US" sz="900" b="1" dirty="0" smtClean="0">
                <a:latin typeface="HG丸ｺﾞｼｯｸM-PRO" panose="020F0600000000000000" pitchFamily="50" charset="-128"/>
                <a:ea typeface="HG丸ｺﾞｼｯｸM-PRO" panose="020F0600000000000000" pitchFamily="50" charset="-128"/>
              </a:rPr>
              <a:t>計画</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の策定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64" name="正方形/長方形 89"/>
          <p:cNvSpPr/>
          <p:nvPr/>
        </p:nvSpPr>
        <p:spPr>
          <a:xfrm>
            <a:off x="1312822" y="518006"/>
            <a:ext cx="450993"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6" name="正方形/長方形 75"/>
          <p:cNvSpPr/>
          <p:nvPr/>
        </p:nvSpPr>
        <p:spPr>
          <a:xfrm>
            <a:off x="1335328" y="518006"/>
            <a:ext cx="410454" cy="2953250"/>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世界で</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始めて天体に着陸しサンプルを持ち帰った小惑星探査機「はやぶさ」が地球に帰還。</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（平成２２年６月１３日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77" name="正方形/長方形 89"/>
          <p:cNvSpPr/>
          <p:nvPr/>
        </p:nvSpPr>
        <p:spPr>
          <a:xfrm>
            <a:off x="5427192" y="518006"/>
            <a:ext cx="526640"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8" name="正方形/長方形 77"/>
          <p:cNvSpPr/>
          <p:nvPr/>
        </p:nvSpPr>
        <p:spPr>
          <a:xfrm>
            <a:off x="5387954" y="518006"/>
            <a:ext cx="350486" cy="295325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大阪市北区に複合商業施設「グランフロント大阪」が開業。</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79" name="正方形/長方形 89"/>
          <p:cNvSpPr/>
          <p:nvPr/>
        </p:nvSpPr>
        <p:spPr>
          <a:xfrm>
            <a:off x="6084295" y="524886"/>
            <a:ext cx="568776"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80" name="正方形/長方形 79"/>
          <p:cNvSpPr/>
          <p:nvPr/>
        </p:nvSpPr>
        <p:spPr>
          <a:xfrm>
            <a:off x="6158018" y="524886"/>
            <a:ext cx="404965" cy="295325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富士山が世界文化遺産に登録。</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（平成２５年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６</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月２２日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90" name="正方形/長方形 89"/>
          <p:cNvSpPr/>
          <p:nvPr/>
        </p:nvSpPr>
        <p:spPr>
          <a:xfrm>
            <a:off x="4276685" y="3604626"/>
            <a:ext cx="560576" cy="5931925"/>
          </a:xfrm>
          <a:prstGeom prst="rect">
            <a:avLst/>
          </a:prstGeom>
          <a:gradFill>
            <a:gsLst>
              <a:gs pos="68000">
                <a:schemeClr val="accent3">
                  <a:lumMod val="40000"/>
                  <a:lumOff val="60000"/>
                </a:schemeClr>
              </a:gs>
              <a:gs pos="66000">
                <a:schemeClr val="accent6">
                  <a:lumMod val="40000"/>
                  <a:lumOff val="60000"/>
                </a:schemeClr>
              </a:gs>
              <a:gs pos="34000">
                <a:schemeClr val="accent6">
                  <a:lumMod val="40000"/>
                  <a:lumOff val="60000"/>
                </a:schemeClr>
              </a:gs>
              <a:gs pos="32000">
                <a:schemeClr val="accent5">
                  <a:lumMod val="40000"/>
                  <a:lumOff val="60000"/>
                </a:schemeClr>
              </a:gs>
              <a:gs pos="0">
                <a:schemeClr val="accent5">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1" name="正方形/長方形 90"/>
          <p:cNvSpPr/>
          <p:nvPr/>
        </p:nvSpPr>
        <p:spPr>
          <a:xfrm>
            <a:off x="4412164" y="3738236"/>
            <a:ext cx="323165" cy="2194811"/>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Ｈ２３　大阪２１世紀</a:t>
            </a:r>
            <a:r>
              <a:rPr lang="ja-JP" altLang="en-US" sz="900" b="1" dirty="0">
                <a:latin typeface="HG丸ｺﾞｼｯｸM-PRO" panose="020F0600000000000000" pitchFamily="50" charset="-128"/>
                <a:ea typeface="HG丸ｺﾞｼｯｸM-PRO" panose="020F0600000000000000" pitchFamily="50" charset="-128"/>
              </a:rPr>
              <a:t>の新環境総合</a:t>
            </a:r>
            <a:r>
              <a:rPr lang="ja-JP" altLang="en-US" sz="900" b="1" dirty="0" smtClean="0">
                <a:latin typeface="HG丸ｺﾞｼｯｸM-PRO" panose="020F0600000000000000" pitchFamily="50" charset="-128"/>
                <a:ea typeface="HG丸ｺﾞｼｯｸM-PRO" panose="020F0600000000000000" pitchFamily="50" charset="-128"/>
              </a:rPr>
              <a:t>計画の</a:t>
            </a:r>
            <a:r>
              <a:rPr lang="ja-JP" altLang="en-US" sz="900" b="1" dirty="0">
                <a:latin typeface="HG丸ｺﾞｼｯｸM-PRO" panose="020F0600000000000000" pitchFamily="50" charset="-128"/>
                <a:ea typeface="HG丸ｺﾞｼｯｸM-PRO" panose="020F0600000000000000" pitchFamily="50" charset="-128"/>
              </a:rPr>
              <a:t>策定</a:t>
            </a:r>
          </a:p>
        </p:txBody>
      </p:sp>
      <p:sp>
        <p:nvSpPr>
          <p:cNvPr id="92" name="正方形/長方形 91"/>
          <p:cNvSpPr/>
          <p:nvPr/>
        </p:nvSpPr>
        <p:spPr>
          <a:xfrm>
            <a:off x="4264071" y="6187115"/>
            <a:ext cx="585065" cy="3364241"/>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府民の参加</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と行動のもと、「低炭素・省エネルギー社会の構築</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資源循環型社会の構築</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全てのいのちが共生する社会の構築</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健康で安心して暮らせる社会の構築」の４つの分野で施策を推進し、「魅力と活力ある快適な地域づくり」を進めて</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いくもの。</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7" name="テキスト ボックス 106"/>
          <p:cNvSpPr txBox="1"/>
          <p:nvPr/>
        </p:nvSpPr>
        <p:spPr>
          <a:xfrm>
            <a:off x="108155" y="238467"/>
            <a:ext cx="458696" cy="180004"/>
          </a:xfrm>
          <a:prstGeom prst="rect">
            <a:avLst/>
          </a:prstGeom>
          <a:noFill/>
        </p:spPr>
        <p:txBody>
          <a:bodyPr wrap="square" lIns="0" tIns="0" rIns="0" bIns="0" rtlCol="0" anchor="ctr" anchorCtr="1">
            <a:noAutofit/>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平成</a:t>
            </a:r>
            <a:endParaRPr kumimoji="1" lang="en-US" altLang="ja-JP" sz="1050" b="1"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113" name="正方形/長方形 89"/>
          <p:cNvSpPr/>
          <p:nvPr/>
        </p:nvSpPr>
        <p:spPr>
          <a:xfrm>
            <a:off x="719715" y="3596232"/>
            <a:ext cx="1431113" cy="3957650"/>
          </a:xfrm>
          <a:prstGeom prst="rect">
            <a:avLst/>
          </a:prstGeom>
          <a:gradFill>
            <a:gsLst>
              <a:gs pos="0">
                <a:schemeClr val="accent5">
                  <a:lumMod val="40000"/>
                  <a:lumOff val="60000"/>
                </a:schemeClr>
              </a:gs>
              <a:gs pos="51000">
                <a:schemeClr val="accent6">
                  <a:lumMod val="40000"/>
                  <a:lumOff val="60000"/>
                </a:schemeClr>
              </a:gs>
              <a:gs pos="49000">
                <a:schemeClr val="accent5">
                  <a:lumMod val="40000"/>
                  <a:lumOff val="60000"/>
                </a:schemeClr>
              </a:gs>
              <a:gs pos="100000">
                <a:schemeClr val="accent6">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15" name="正方形/長方形 114"/>
          <p:cNvSpPr/>
          <p:nvPr/>
        </p:nvSpPr>
        <p:spPr>
          <a:xfrm>
            <a:off x="1787532" y="3591780"/>
            <a:ext cx="144948"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Ｈ２１　大阪エコカー普及戦略の策定</a:t>
            </a:r>
            <a:endParaRPr lang="ja-JP" altLang="en-US" sz="900" b="1" dirty="0">
              <a:latin typeface="HG丸ｺﾞｼｯｸM-PRO" panose="020F0600000000000000" pitchFamily="50" charset="-128"/>
              <a:ea typeface="HG丸ｺﾞｼｯｸM-PRO" panose="020F0600000000000000" pitchFamily="50" charset="-128"/>
            </a:endParaRPr>
          </a:p>
        </p:txBody>
      </p:sp>
      <p:pic>
        <p:nvPicPr>
          <p:cNvPr id="2050" name="Picture 2" descr="D:\OhigashiT\Desktop\環境白書写真・イラスト\COP10生物多様性.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91272" y="5639197"/>
            <a:ext cx="589663" cy="5624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higashiT\Desktop\環境白書写真・イラスト\マラソン.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flipH="1">
            <a:off x="3361602" y="2826851"/>
            <a:ext cx="313982" cy="59522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OhigashiT\Desktop\環境白書写真・イラスト\マラソン２.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127532" y="2826851"/>
            <a:ext cx="313238" cy="595225"/>
          </a:xfrm>
          <a:prstGeom prst="rect">
            <a:avLst/>
          </a:prstGeom>
          <a:noFill/>
          <a:extLst>
            <a:ext uri="{909E8E84-426E-40DD-AFC4-6F175D3DCCD1}">
              <a14:hiddenFill xmlns:a14="http://schemas.microsoft.com/office/drawing/2010/main">
                <a:solidFill>
                  <a:srgbClr val="FFFFFF"/>
                </a:solidFill>
              </a14:hiddenFill>
            </a:ext>
          </a:extLst>
        </p:spPr>
      </p:pic>
      <p:sp>
        <p:nvSpPr>
          <p:cNvPr id="86" name="正方形/長方形 85"/>
          <p:cNvSpPr/>
          <p:nvPr/>
        </p:nvSpPr>
        <p:spPr>
          <a:xfrm>
            <a:off x="794598" y="3602157"/>
            <a:ext cx="851327" cy="1990176"/>
          </a:xfrm>
          <a:prstGeom prst="rect">
            <a:avLst/>
          </a:prstGeom>
          <a:noFill/>
          <a:ln cmpd="dbl">
            <a:noFill/>
          </a:ln>
        </p:spPr>
        <p:txBody>
          <a:bodyPr vert="eaVert" wrap="square" lIns="91438" tIns="45719" rIns="91438" bIns="45719" anchor="ctr" anchorCtr="0">
            <a:noAutofit/>
          </a:bodyPr>
          <a:lstStyle/>
          <a:p>
            <a:pPr algn="just"/>
            <a:r>
              <a:rPr kumimoji="1"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エコカーとは、走行時の排出ガスが少ないまたは全く出ない環境にやさしい自動車の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こと。</a:t>
            </a:r>
            <a:endParaRPr kumimoji="1"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本戦略は、平成</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３２年</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２０２０</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）までに府内の自動車の２台に１台をエコカーとすることを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目標。</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1026" name="Picture 2" descr="D:\OhigashiT\Desktop\環境白書写真・イラスト\eco_car.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4620" y="5734648"/>
            <a:ext cx="394652" cy="288095"/>
          </a:xfrm>
          <a:prstGeom prst="rect">
            <a:avLst/>
          </a:prstGeom>
          <a:noFill/>
          <a:extLst>
            <a:ext uri="{909E8E84-426E-40DD-AFC4-6F175D3DCCD1}">
              <a14:hiddenFill xmlns:a14="http://schemas.microsoft.com/office/drawing/2010/main">
                <a:solidFill>
                  <a:srgbClr val="FFFFFF"/>
                </a:solidFill>
              </a14:hiddenFill>
            </a:ext>
          </a:extLst>
        </p:spPr>
      </p:pic>
      <p:sp>
        <p:nvSpPr>
          <p:cNvPr id="87" name="正方形/長方形 86"/>
          <p:cNvSpPr/>
          <p:nvPr/>
        </p:nvSpPr>
        <p:spPr>
          <a:xfrm>
            <a:off x="1650492" y="7629889"/>
            <a:ext cx="383353" cy="192708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使われなく</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なったパソコンや携帯電話などの小型家電をリサイクルする法律。</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1027" name="Picture 3" descr="D:\OhigashiT\Desktop\環境白書写真・イラスト\kaisyu_box.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998730" y="8983453"/>
            <a:ext cx="602671" cy="574043"/>
          </a:xfrm>
          <a:prstGeom prst="rect">
            <a:avLst/>
          </a:prstGeom>
          <a:noFill/>
          <a:extLst>
            <a:ext uri="{909E8E84-426E-40DD-AFC4-6F175D3DCCD1}">
              <a14:hiddenFill xmlns:a14="http://schemas.microsoft.com/office/drawing/2010/main">
                <a:solidFill>
                  <a:srgbClr val="FFFFFF"/>
                </a:solidFill>
              </a14:hiddenFill>
            </a:ext>
          </a:extLst>
        </p:spPr>
      </p:pic>
      <p:sp>
        <p:nvSpPr>
          <p:cNvPr id="82" name="正方形/長方形 81"/>
          <p:cNvSpPr/>
          <p:nvPr/>
        </p:nvSpPr>
        <p:spPr>
          <a:xfrm>
            <a:off x="837700" y="7608332"/>
            <a:ext cx="844919" cy="1412837"/>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日本</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全体で</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年間に使われなくなった小型家電は、約６５万トンと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推定。</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その中には鉄や銅、金や銀といった有用な金属が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多く含有。</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2" name="Picture 2" descr="D:\OhigashiT\Desktop\環境白書写真・イラスト\fujisan.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098344" y="3260070"/>
            <a:ext cx="552146" cy="252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OhigashiT\Desktop\環境白書写真・イラスト\landmark_tower_skytree.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561008" y="2637663"/>
            <a:ext cx="412212" cy="812754"/>
          </a:xfrm>
          <a:prstGeom prst="rect">
            <a:avLst/>
          </a:prstGeom>
          <a:noFill/>
          <a:extLst>
            <a:ext uri="{909E8E84-426E-40DD-AFC4-6F175D3DCCD1}">
              <a14:hiddenFill xmlns:a14="http://schemas.microsoft.com/office/drawing/2010/main">
                <a:solidFill>
                  <a:srgbClr val="FFFFFF"/>
                </a:solidFill>
              </a14:hiddenFill>
            </a:ext>
          </a:extLst>
        </p:spPr>
      </p:pic>
      <p:sp>
        <p:nvSpPr>
          <p:cNvPr id="89" name="正方形/長方形 88"/>
          <p:cNvSpPr/>
          <p:nvPr/>
        </p:nvSpPr>
        <p:spPr>
          <a:xfrm>
            <a:off x="3338990" y="6276015"/>
            <a:ext cx="341276" cy="1295462"/>
          </a:xfrm>
          <a:prstGeom prst="rect">
            <a:avLst/>
          </a:prstGeom>
          <a:noFill/>
          <a:ln cmpd="dbl">
            <a:noFill/>
          </a:ln>
        </p:spPr>
        <p:txBody>
          <a:bodyPr vert="eaVert" wrap="square" lIns="91438" tIns="45719" rIns="91438" bIns="45719" anchor="ctr" anchorCtr="0">
            <a:noAutofit/>
          </a:bodyPr>
          <a:lstStyle/>
          <a:p>
            <a:pPr algn="just"/>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▲画像３　ＣＯＰ１０／ＭＯＰ５ロゴマーク</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8" name="正方形/長方形 87"/>
          <p:cNvSpPr/>
          <p:nvPr/>
        </p:nvSpPr>
        <p:spPr>
          <a:xfrm>
            <a:off x="3085627" y="541757"/>
            <a:ext cx="521213" cy="207806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スローガン</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は「虹をかける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」の「架ける」と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「走る」の「駆ける」を掛け合わせた「みんなでかける虹。</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9" name="正方形/長方形 98"/>
          <p:cNvSpPr/>
          <p:nvPr/>
        </p:nvSpPr>
        <p:spPr>
          <a:xfrm>
            <a:off x="5327163" y="3622606"/>
            <a:ext cx="754898" cy="1526801"/>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そこ</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で、再エネ発電の電力</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を高値</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で買い取ることで、再エネ発電をおこなう事業者を増やし、再エネの導入</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を広める</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こと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を目的として制定。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61" name="正方形/長方形 89"/>
          <p:cNvSpPr/>
          <p:nvPr/>
        </p:nvSpPr>
        <p:spPr>
          <a:xfrm>
            <a:off x="1078108" y="5609813"/>
            <a:ext cx="2260882" cy="1946351"/>
          </a:xfrm>
          <a:prstGeom prst="rect">
            <a:avLst/>
          </a:prstGeom>
          <a:solidFill>
            <a:schemeClr val="accent6">
              <a:lumMod val="40000"/>
              <a:lumOff val="60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21" name="正方形/長方形 20"/>
          <p:cNvSpPr/>
          <p:nvPr/>
        </p:nvSpPr>
        <p:spPr>
          <a:xfrm>
            <a:off x="1055610" y="5582317"/>
            <a:ext cx="507827"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呼吸器疾患、循環器疾患及び肺がんに関する様々な国内外の疫学知見を基に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、基準を設定。</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1429664" y="5627477"/>
            <a:ext cx="323165" cy="1908000"/>
          </a:xfrm>
          <a:prstGeom prst="rect">
            <a:avLst/>
          </a:prstGeom>
        </p:spPr>
        <p:txBody>
          <a:bodyPr vert="eaVert" wrap="none" anchor="ctr" anchorCtr="0">
            <a:noAutofit/>
          </a:bodyPr>
          <a:lstStyle/>
          <a:p>
            <a:r>
              <a:rPr lang="ja-JP" altLang="en-US" sz="700" b="1" dirty="0">
                <a:latin typeface="HG丸ｺﾞｼｯｸM-PRO" panose="020F0600000000000000" pitchFamily="50" charset="-128"/>
                <a:ea typeface="HG丸ｺﾞｼｯｸM-PRO" panose="020F0600000000000000" pitchFamily="50" charset="-128"/>
              </a:rPr>
              <a:t>Ｈ２１</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ＰＭ２・５</a:t>
            </a:r>
            <a:r>
              <a:rPr lang="ja-JP" altLang="en-US" sz="900" b="1" dirty="0">
                <a:latin typeface="HG丸ｺﾞｼｯｸM-PRO" panose="020F0600000000000000" pitchFamily="50" charset="-128"/>
                <a:ea typeface="HG丸ｺﾞｼｯｸM-PRO" panose="020F0600000000000000" pitchFamily="50" charset="-128"/>
              </a:rPr>
              <a:t>の環境</a:t>
            </a:r>
            <a:r>
              <a:rPr lang="ja-JP" altLang="en-US" sz="900" b="1" dirty="0" smtClean="0">
                <a:latin typeface="HG丸ｺﾞｼｯｸM-PRO" panose="020F0600000000000000" pitchFamily="50" charset="-128"/>
                <a:ea typeface="HG丸ｺﾞｼｯｸM-PRO" panose="020F0600000000000000" pitchFamily="50" charset="-128"/>
              </a:rPr>
              <a:t>基準の</a:t>
            </a:r>
            <a:r>
              <a:rPr lang="ja-JP" altLang="en-US" sz="900" b="1" dirty="0">
                <a:latin typeface="HG丸ｺﾞｼｯｸM-PRO" panose="020F0600000000000000" pitchFamily="50" charset="-128"/>
                <a:ea typeface="HG丸ｺﾞｼｯｸM-PRO" panose="020F0600000000000000" pitchFamily="50" charset="-128"/>
              </a:rPr>
              <a:t>設定</a:t>
            </a:r>
          </a:p>
        </p:txBody>
      </p:sp>
      <p:sp>
        <p:nvSpPr>
          <p:cNvPr id="67" name="角丸四角形 66"/>
          <p:cNvSpPr/>
          <p:nvPr/>
        </p:nvSpPr>
        <p:spPr>
          <a:xfrm>
            <a:off x="1709581" y="5637930"/>
            <a:ext cx="1603403" cy="1902450"/>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053016" y="5626925"/>
            <a:ext cx="3231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　</a:t>
            </a:r>
            <a:r>
              <a:rPr lang="ja-JP" altLang="en-US" sz="800" b="1" dirty="0">
                <a:latin typeface="HG丸ｺﾞｼｯｸM-PRO" panose="020F0600000000000000" pitchFamily="50" charset="-128"/>
                <a:ea typeface="HG丸ｺﾞｼｯｸM-PRO" panose="020F0600000000000000" pitchFamily="50" charset="-128"/>
              </a:rPr>
              <a:t>☆</a:t>
            </a:r>
            <a:r>
              <a:rPr lang="ja-JP" altLang="en-US" sz="800" b="1" dirty="0" smtClean="0">
                <a:latin typeface="HG丸ｺﾞｼｯｸM-PRO" panose="020F0600000000000000" pitchFamily="50" charset="-128"/>
                <a:ea typeface="HG丸ｺﾞｼｯｸM-PRO" panose="020F0600000000000000" pitchFamily="50" charset="-128"/>
              </a:rPr>
              <a:t>ＰＭ２・５</a:t>
            </a:r>
            <a:r>
              <a:rPr lang="ja-JP" altLang="en-US" sz="800" b="1" dirty="0">
                <a:latin typeface="HG丸ｺﾞｼｯｸM-PRO" panose="020F0600000000000000" pitchFamily="50" charset="-128"/>
                <a:ea typeface="HG丸ｺﾞｼｯｸM-PRO" panose="020F0600000000000000" pitchFamily="50" charset="-128"/>
              </a:rPr>
              <a:t>と</a:t>
            </a:r>
            <a:r>
              <a:rPr lang="ja-JP" altLang="en-US" sz="800" b="1" dirty="0" smtClean="0">
                <a:latin typeface="HG丸ｺﾞｼｯｸM-PRO" panose="020F0600000000000000" pitchFamily="50" charset="-128"/>
                <a:ea typeface="HG丸ｺﾞｼｯｸM-PRO" panose="020F0600000000000000" pitchFamily="50" charset="-128"/>
              </a:rPr>
              <a:t>は</a:t>
            </a:r>
            <a:endParaRPr lang="ja-JP" altLang="en-US" sz="800" b="1"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1759948" y="5638659"/>
            <a:ext cx="1485165" cy="1218697"/>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大気中</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に浮遊</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している２・５マイクロメートル</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以下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の小さな</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粒子の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ことです</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。その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大きさは</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、髪の毛の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太さの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３０分の１</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程度と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非常に小</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さいため</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、肺の奥深く</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まで</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入りやすく、</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呼吸器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系や、</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循環器系</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への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影響が</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心配</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されています。</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7" name="正方形/長方形 96"/>
          <p:cNvSpPr/>
          <p:nvPr/>
        </p:nvSpPr>
        <p:spPr>
          <a:xfrm>
            <a:off x="1725962" y="6542748"/>
            <a:ext cx="303109" cy="1005492"/>
          </a:xfrm>
          <a:prstGeom prst="rect">
            <a:avLst/>
          </a:prstGeom>
          <a:noFill/>
          <a:ln cmpd="dbl">
            <a:noFill/>
          </a:ln>
        </p:spPr>
        <p:txBody>
          <a:bodyPr vert="eaVert" wrap="square" lIns="91438" tIns="45719" rIns="91438" bIns="45719" anchor="ctr" anchorCtr="0">
            <a:noAutofit/>
          </a:bodyPr>
          <a:lstStyle/>
          <a:p>
            <a:pPr algn="just"/>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画像２▶</a:t>
            </a:r>
            <a:endParaRPr lang="en-US" altLang="ja-JP" sz="7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ＰＭ２・５の大きさ</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5" name="正方形/長方形 94"/>
          <p:cNvSpPr/>
          <p:nvPr/>
        </p:nvSpPr>
        <p:spPr>
          <a:xfrm>
            <a:off x="89987" y="228336"/>
            <a:ext cx="458690" cy="18000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89984" y="480333"/>
            <a:ext cx="458696" cy="30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90025" y="3576333"/>
            <a:ext cx="233630" cy="6012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343870" y="3576332"/>
            <a:ext cx="198000" cy="199799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43870" y="5592333"/>
            <a:ext cx="198000" cy="2016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343870" y="7608333"/>
            <a:ext cx="198000" cy="1980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89984" y="228333"/>
            <a:ext cx="458696" cy="180004"/>
          </a:xfrm>
          <a:prstGeom prst="rect">
            <a:avLst/>
          </a:prstGeom>
          <a:noFill/>
        </p:spPr>
        <p:txBody>
          <a:bodyPr wrap="square" lIns="0" tIns="0" rIns="0" bIns="0" rtlCol="0" anchor="ctr" anchorCtr="1">
            <a:noAutofit/>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平成</a:t>
            </a:r>
            <a:endParaRPr kumimoji="1" lang="en-US" altLang="ja-JP" sz="1050" b="1"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118" name="テキスト ボックス 117"/>
          <p:cNvSpPr txBox="1"/>
          <p:nvPr/>
        </p:nvSpPr>
        <p:spPr>
          <a:xfrm>
            <a:off x="89984" y="480333"/>
            <a:ext cx="458696" cy="3024000"/>
          </a:xfrm>
          <a:prstGeom prst="rect">
            <a:avLst/>
          </a:prstGeom>
          <a:noFill/>
        </p:spPr>
        <p:txBody>
          <a:bodyPr vert="eaVert" wrap="square" lIns="0" tIns="0" rIns="0" bIns="0" rtlCol="0" anchor="ctr" anchorCtr="1">
            <a:no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社会に</a:t>
            </a:r>
            <a:r>
              <a:rPr lang="ja-JP" altLang="en-US" sz="1200" b="1" dirty="0">
                <a:solidFill>
                  <a:schemeClr val="bg1"/>
                </a:solidFill>
                <a:latin typeface="HG丸ｺﾞｼｯｸM-PRO" panose="020F0600000000000000" pitchFamily="50" charset="-128"/>
                <a:ea typeface="HG丸ｺﾞｼｯｸM-PRO" panose="020F0600000000000000" pitchFamily="50" charset="-128"/>
              </a:rPr>
              <a:t>関する出来事＆</a:t>
            </a:r>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大阪ニュース</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19" name="テキスト ボックス 118"/>
          <p:cNvSpPr txBox="1"/>
          <p:nvPr/>
        </p:nvSpPr>
        <p:spPr>
          <a:xfrm>
            <a:off x="116821" y="3576333"/>
            <a:ext cx="180039" cy="6012000"/>
          </a:xfrm>
          <a:prstGeom prst="rect">
            <a:avLst/>
          </a:prstGeom>
          <a:noFill/>
        </p:spPr>
        <p:txBody>
          <a:bodyPr vert="eaVert" wrap="square" lIns="0" tIns="0" rIns="0" bIns="0" rtlCol="0" anchor="ctr" anchorCtr="1">
            <a:no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環境に関する出来事</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20" name="テキスト ボックス 119"/>
          <p:cNvSpPr txBox="1"/>
          <p:nvPr/>
        </p:nvSpPr>
        <p:spPr>
          <a:xfrm>
            <a:off x="343870" y="3576333"/>
            <a:ext cx="198000" cy="1980000"/>
          </a:xfrm>
          <a:prstGeom prst="rect">
            <a:avLst/>
          </a:prstGeom>
          <a:noFill/>
        </p:spPr>
        <p:txBody>
          <a:bodyPr vert="eaVert" wrap="square" lIns="0" tIns="0" rIns="0" bIns="0" rtlCol="0" anchor="ctr" anchorCtr="1">
            <a:noAutofit/>
          </a:bodyPr>
          <a:lstStyle/>
          <a:p>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低炭素・エネルギー</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21" name="テキスト ボックス 120"/>
          <p:cNvSpPr txBox="1"/>
          <p:nvPr/>
        </p:nvSpPr>
        <p:spPr>
          <a:xfrm>
            <a:off x="343870" y="5592333"/>
            <a:ext cx="198000" cy="1980000"/>
          </a:xfrm>
          <a:prstGeom prst="rect">
            <a:avLst/>
          </a:prstGeom>
          <a:noFill/>
        </p:spPr>
        <p:txBody>
          <a:bodyPr vert="eaVert" wrap="square" lIns="0" tIns="0" rIns="0" bIns="0" rtlCol="0" anchor="ctr" anchorCtr="1">
            <a:no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生活環境</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22" name="テキスト ボックス 121"/>
          <p:cNvSpPr txBox="1"/>
          <p:nvPr/>
        </p:nvSpPr>
        <p:spPr>
          <a:xfrm>
            <a:off x="343870" y="7608333"/>
            <a:ext cx="198000" cy="1980000"/>
          </a:xfrm>
          <a:prstGeom prst="rect">
            <a:avLst/>
          </a:prstGeom>
          <a:noFill/>
        </p:spPr>
        <p:txBody>
          <a:bodyPr vert="eaVert" wrap="square" lIns="0" tIns="0" rIns="0" bIns="0" rtlCol="0" anchor="ctr" anchorCtr="1">
            <a:no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廃棄物</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01" name="フッター プレースホルダー 4"/>
          <p:cNvSpPr>
            <a:spLocks noGrp="1"/>
          </p:cNvSpPr>
          <p:nvPr>
            <p:ph type="ftr" sz="quarter" idx="11"/>
          </p:nvPr>
        </p:nvSpPr>
        <p:spPr>
          <a:xfrm>
            <a:off x="2343150" y="9587476"/>
            <a:ext cx="2171700" cy="315349"/>
          </a:xfrm>
        </p:spPr>
        <p:txBody>
          <a:bodyPr/>
          <a:lstStyle/>
          <a:p>
            <a:r>
              <a:rPr lang="en-US" altLang="ja-JP" sz="1050" dirty="0" smtClean="0">
                <a:solidFill>
                  <a:schemeClr val="tx1"/>
                </a:solidFill>
                <a:latin typeface="Century" panose="02040604050505020304" pitchFamily="18" charset="0"/>
              </a:rPr>
              <a:t>- 6 -</a:t>
            </a:r>
            <a:endParaRPr kumimoji="1" lang="ja-JP" altLang="en-US" sz="1050" dirty="0">
              <a:solidFill>
                <a:schemeClr val="tx1"/>
              </a:solidFill>
              <a:latin typeface="Century" panose="02040604050505020304" pitchFamily="18" charset="0"/>
            </a:endParaRPr>
          </a:p>
        </p:txBody>
      </p:sp>
      <p:sp>
        <p:nvSpPr>
          <p:cNvPr id="105" name="テキスト ボックス 104"/>
          <p:cNvSpPr txBox="1"/>
          <p:nvPr/>
        </p:nvSpPr>
        <p:spPr>
          <a:xfrm>
            <a:off x="1234741" y="239506"/>
            <a:ext cx="5119584" cy="182419"/>
          </a:xfrm>
          <a:prstGeom prst="rect">
            <a:avLst/>
          </a:prstGeom>
          <a:noFill/>
        </p:spPr>
        <p:txBody>
          <a:bodyPr wrap="square" lIns="0" tIns="0" rIns="0" bIns="0" rtlCol="0" anchor="ctr" anchorCtr="1">
            <a:noAutofit/>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平成２１年（２００９年）</a:t>
            </a:r>
            <a:r>
              <a:rPr lang="ja-JP" altLang="en-US" sz="1050" b="1" dirty="0">
                <a:latin typeface="HG丸ｺﾞｼｯｸM-PRO" panose="020F0600000000000000" pitchFamily="50" charset="-128"/>
                <a:ea typeface="HG丸ｺﾞｼｯｸM-PRO" panose="020F0600000000000000" pitchFamily="50" charset="-128"/>
              </a:rPr>
              <a:t>　</a:t>
            </a:r>
            <a:r>
              <a:rPr lang="ja-JP" altLang="en-US" sz="1050" b="1" dirty="0" smtClean="0">
                <a:latin typeface="HG丸ｺﾞｼｯｸM-PRO" panose="020F0600000000000000" pitchFamily="50" charset="-128"/>
                <a:ea typeface="HG丸ｺﾞｼｯｸM-PRO" panose="020F0600000000000000" pitchFamily="50" charset="-128"/>
              </a:rPr>
              <a:t>　　　～　　　　</a:t>
            </a:r>
            <a:r>
              <a:rPr kumimoji="1" lang="ja-JP" altLang="en-US" sz="1050" b="1" dirty="0" smtClean="0">
                <a:latin typeface="HG丸ｺﾞｼｯｸM-PRO" panose="020F0600000000000000" pitchFamily="50" charset="-128"/>
                <a:ea typeface="HG丸ｺﾞｼｯｸM-PRO" panose="020F0600000000000000" pitchFamily="50" charset="-128"/>
              </a:rPr>
              <a:t>平成２５年（２０１３年）</a:t>
            </a:r>
            <a:endParaRPr kumimoji="1" lang="en-US" altLang="ja-JP" sz="1050" b="1" dirty="0" smtClean="0">
              <a:latin typeface="HG丸ｺﾞｼｯｸM-PRO" panose="020F0600000000000000" pitchFamily="50" charset="-128"/>
              <a:ea typeface="HG丸ｺﾞｼｯｸM-PRO" panose="020F0600000000000000" pitchFamily="50" charset="-128"/>
            </a:endParaRPr>
          </a:p>
        </p:txBody>
      </p:sp>
      <p:sp>
        <p:nvSpPr>
          <p:cNvPr id="106" name="正方形/長方形 105"/>
          <p:cNvSpPr/>
          <p:nvPr/>
        </p:nvSpPr>
        <p:spPr>
          <a:xfrm>
            <a:off x="2590666" y="557130"/>
            <a:ext cx="252000" cy="2924010"/>
          </a:xfrm>
          <a:prstGeom prst="rect">
            <a:avLst/>
          </a:prstGeom>
          <a:noFill/>
          <a:ln cmpd="dbl">
            <a:noFill/>
          </a:ln>
        </p:spPr>
        <p:txBody>
          <a:bodyPr vert="eaVert" wrap="square" lIns="91438" tIns="45719" rIns="91438" bIns="45719" anchor="ctr" anchorCtr="0">
            <a:noAutofit/>
          </a:bodyPr>
          <a:lstStyle/>
          <a:p>
            <a:pPr algn="just"/>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東北地方太平洋沖</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地震（</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東日本大震災</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9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（平成２３年３月１</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１</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108" name="正方形/長方形 107"/>
          <p:cNvSpPr/>
          <p:nvPr/>
        </p:nvSpPr>
        <p:spPr>
          <a:xfrm>
            <a:off x="5707913" y="514585"/>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グランフロント</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大阪の開業</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（平成２５年４月２６日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102" name="正方形/長方形 101"/>
          <p:cNvSpPr/>
          <p:nvPr/>
        </p:nvSpPr>
        <p:spPr>
          <a:xfrm>
            <a:off x="4884778" y="3595702"/>
            <a:ext cx="360212" cy="5940000"/>
          </a:xfrm>
          <a:prstGeom prst="rect">
            <a:avLst/>
          </a:prstGeom>
          <a:gradFill>
            <a:gsLst>
              <a:gs pos="68000">
                <a:schemeClr val="accent3">
                  <a:lumMod val="40000"/>
                  <a:lumOff val="60000"/>
                </a:schemeClr>
              </a:gs>
              <a:gs pos="66000">
                <a:schemeClr val="accent6">
                  <a:lumMod val="40000"/>
                  <a:lumOff val="60000"/>
                </a:schemeClr>
              </a:gs>
              <a:gs pos="34000">
                <a:schemeClr val="accent6">
                  <a:lumMod val="40000"/>
                  <a:lumOff val="60000"/>
                </a:schemeClr>
              </a:gs>
              <a:gs pos="32000">
                <a:schemeClr val="accent5">
                  <a:lumMod val="40000"/>
                  <a:lumOff val="60000"/>
                </a:schemeClr>
              </a:gs>
              <a:gs pos="0">
                <a:schemeClr val="accent5">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83" name="正方形/長方形 82"/>
          <p:cNvSpPr/>
          <p:nvPr/>
        </p:nvSpPr>
        <p:spPr>
          <a:xfrm>
            <a:off x="4896529" y="3622606"/>
            <a:ext cx="314491" cy="3569028"/>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Ｈ２４</a:t>
            </a:r>
            <a:r>
              <a:rPr lang="ja-JP" altLang="en-US" sz="900" b="1" dirty="0">
                <a:latin typeface="HG丸ｺﾞｼｯｸM-PRO" panose="020F0600000000000000" pitchFamily="50" charset="-128"/>
                <a:ea typeface="HG丸ｺﾞｼｯｸM-PRO" panose="020F0600000000000000" pitchFamily="50" charset="-128"/>
              </a:rPr>
              <a:t>　</a:t>
            </a:r>
            <a:r>
              <a:rPr lang="zh-TW" altLang="en-US" sz="900" b="1" dirty="0">
                <a:latin typeface="HG丸ｺﾞｼｯｸM-PRO" panose="020F0600000000000000" pitchFamily="50" charset="-128"/>
                <a:ea typeface="HG丸ｺﾞｼｯｸM-PRO" panose="020F0600000000000000" pitchFamily="50" charset="-128"/>
              </a:rPr>
              <a:t>地方独立行政</a:t>
            </a:r>
            <a:r>
              <a:rPr lang="zh-TW" altLang="en-US" sz="900" b="1" dirty="0" smtClean="0">
                <a:latin typeface="HG丸ｺﾞｼｯｸM-PRO" panose="020F0600000000000000" pitchFamily="50" charset="-128"/>
                <a:ea typeface="HG丸ｺﾞｼｯｸM-PRO" panose="020F0600000000000000" pitchFamily="50" charset="-128"/>
              </a:rPr>
              <a:t>法人</a:t>
            </a:r>
            <a:endParaRPr lang="en-US" altLang="zh-TW"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a:t>
            </a:r>
            <a:r>
              <a:rPr lang="zh-TW" altLang="en-US" sz="900" b="1" dirty="0" smtClean="0">
                <a:latin typeface="HG丸ｺﾞｼｯｸM-PRO" panose="020F0600000000000000" pitchFamily="50" charset="-128"/>
                <a:ea typeface="HG丸ｺﾞｼｯｸM-PRO" panose="020F0600000000000000" pitchFamily="50" charset="-128"/>
              </a:rPr>
              <a:t>大阪府立環境</a:t>
            </a:r>
            <a:r>
              <a:rPr lang="zh-TW" altLang="en-US" sz="900" b="1" dirty="0">
                <a:latin typeface="HG丸ｺﾞｼｯｸM-PRO" panose="020F0600000000000000" pitchFamily="50" charset="-128"/>
                <a:ea typeface="HG丸ｺﾞｼｯｸM-PRO" panose="020F0600000000000000" pitchFamily="50" charset="-128"/>
              </a:rPr>
              <a:t>農林水産総合</a:t>
            </a:r>
            <a:r>
              <a:rPr lang="zh-TW" altLang="en-US" sz="900" b="1" dirty="0" smtClean="0">
                <a:latin typeface="HG丸ｺﾞｼｯｸM-PRO" panose="020F0600000000000000" pitchFamily="50" charset="-128"/>
                <a:ea typeface="HG丸ｺﾞｼｯｸM-PRO" panose="020F0600000000000000" pitchFamily="50" charset="-128"/>
              </a:rPr>
              <a:t>研究所</a:t>
            </a:r>
            <a:r>
              <a:rPr lang="ja-JP" altLang="en-US" sz="900" b="1" dirty="0" smtClean="0">
                <a:latin typeface="HG丸ｺﾞｼｯｸM-PRO" panose="020F0600000000000000" pitchFamily="50" charset="-128"/>
                <a:ea typeface="HG丸ｺﾞｼｯｸM-PRO" panose="020F0600000000000000" pitchFamily="50" charset="-128"/>
              </a:rPr>
              <a:t>の設立</a:t>
            </a:r>
            <a:endParaRPr lang="en-US" altLang="ja-JP" sz="900" b="1" dirty="0" smtClean="0">
              <a:latin typeface="HG丸ｺﾞｼｯｸM-PRO" panose="020F0600000000000000" pitchFamily="50" charset="-128"/>
              <a:ea typeface="HG丸ｺﾞｼｯｸM-PRO" panose="020F0600000000000000" pitchFamily="50" charset="-128"/>
            </a:endParaRPr>
          </a:p>
        </p:txBody>
      </p:sp>
      <p:sp>
        <p:nvSpPr>
          <p:cNvPr id="103" name="正方形/長方形 102"/>
          <p:cNvSpPr/>
          <p:nvPr/>
        </p:nvSpPr>
        <p:spPr>
          <a:xfrm>
            <a:off x="4844604" y="6188038"/>
            <a:ext cx="445649" cy="3334015"/>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環境</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、農林、水産、食品加工といった幅広い分野において、大阪の風土に適し、速やかに現場で活用できる技術の開発や調査</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研究を実施。</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4" name="正方形/長方形 103"/>
          <p:cNvSpPr/>
          <p:nvPr/>
        </p:nvSpPr>
        <p:spPr>
          <a:xfrm>
            <a:off x="5941148" y="5626544"/>
            <a:ext cx="756484" cy="3920530"/>
          </a:xfrm>
          <a:prstGeom prst="rect">
            <a:avLst/>
          </a:prstGeom>
          <a:gradFill>
            <a:gsLst>
              <a:gs pos="54000">
                <a:schemeClr val="accent3">
                  <a:lumMod val="40000"/>
                  <a:lumOff val="60000"/>
                </a:schemeClr>
              </a:gs>
              <a:gs pos="47000">
                <a:schemeClr val="accent6">
                  <a:lumMod val="40000"/>
                  <a:lumOff val="60000"/>
                </a:schemeClr>
              </a:gs>
              <a:gs pos="0">
                <a:schemeClr val="accent6">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8" name="正方形/長方形 89"/>
          <p:cNvSpPr/>
          <p:nvPr/>
        </p:nvSpPr>
        <p:spPr>
          <a:xfrm>
            <a:off x="5290254" y="7633208"/>
            <a:ext cx="1242253" cy="1908000"/>
          </a:xfrm>
          <a:prstGeom prst="rect">
            <a:avLst/>
          </a:prstGeom>
          <a:solidFill>
            <a:schemeClr val="accent3">
              <a:lumMod val="40000"/>
              <a:lumOff val="60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35" name="正方形/長方形 34"/>
          <p:cNvSpPr/>
          <p:nvPr/>
        </p:nvSpPr>
        <p:spPr>
          <a:xfrm>
            <a:off x="5305163" y="7665085"/>
            <a:ext cx="948474" cy="1898931"/>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東日本大震災により</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、被災地</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では膨大な災害廃棄物が発生し、復興の大きな</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課題となっていたため、大阪府は岩手県</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の災害廃棄物の処理に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協力することを決定。あらかじめ</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試験処理により安全性を確認したのち、大阪市と協力</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して廃棄物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の受入れ及び処理</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を実施。</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6209513" y="7629889"/>
            <a:ext cx="323165" cy="1898931"/>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Ｈ２５　大阪府</a:t>
            </a:r>
            <a:r>
              <a:rPr lang="ja-JP" altLang="en-US" sz="900" b="1" dirty="0">
                <a:latin typeface="HG丸ｺﾞｼｯｸM-PRO" panose="020F0600000000000000" pitchFamily="50" charset="-128"/>
                <a:ea typeface="HG丸ｺﾞｼｯｸM-PRO" panose="020F0600000000000000" pitchFamily="50" charset="-128"/>
              </a:rPr>
              <a:t>における岩手県</a:t>
            </a:r>
            <a:r>
              <a:rPr lang="ja-JP" altLang="en-US" sz="900" b="1" dirty="0" smtClean="0">
                <a:latin typeface="HG丸ｺﾞｼｯｸM-PRO" panose="020F0600000000000000" pitchFamily="50" charset="-128"/>
                <a:ea typeface="HG丸ｺﾞｼｯｸM-PRO" panose="020F0600000000000000" pitchFamily="50" charset="-128"/>
              </a:rPr>
              <a:t>の災</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害</a:t>
            </a:r>
            <a:r>
              <a:rPr lang="ja-JP" altLang="en-US" sz="900" b="1" dirty="0">
                <a:latin typeface="HG丸ｺﾞｼｯｸM-PRO" panose="020F0600000000000000" pitchFamily="50" charset="-128"/>
                <a:ea typeface="HG丸ｺﾞｼｯｸM-PRO" panose="020F0600000000000000" pitchFamily="50" charset="-128"/>
              </a:rPr>
              <a:t>廃棄物</a:t>
            </a:r>
            <a:r>
              <a:rPr lang="ja-JP" altLang="en-US" sz="900" b="1" dirty="0" smtClean="0">
                <a:latin typeface="HG丸ｺﾞｼｯｸM-PRO" panose="020F0600000000000000" pitchFamily="50" charset="-128"/>
                <a:ea typeface="HG丸ｺﾞｼｯｸM-PRO" panose="020F0600000000000000" pitchFamily="50" charset="-128"/>
              </a:rPr>
              <a:t>処理の開始</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6361607" y="5629620"/>
            <a:ext cx="3231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Ｈ２５　水銀に関する水俣</a:t>
            </a:r>
            <a:r>
              <a:rPr lang="ja-JP" altLang="en-US" sz="900" b="1" dirty="0" smtClean="0">
                <a:latin typeface="HG丸ｺﾞｼｯｸM-PRO" panose="020F0600000000000000" pitchFamily="50" charset="-128"/>
                <a:ea typeface="HG丸ｺﾞｼｯｸM-PRO" panose="020F0600000000000000" pitchFamily="50" charset="-128"/>
              </a:rPr>
              <a:t>条約の採択</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6004607" y="5632392"/>
            <a:ext cx="466338" cy="194400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水銀の排出</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を削減し</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、水銀</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汚染防止を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目指すことを目的として採択。</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9" name="楕円 108"/>
          <p:cNvSpPr/>
          <p:nvPr/>
        </p:nvSpPr>
        <p:spPr>
          <a:xfrm>
            <a:off x="1947448" y="3528697"/>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10" name="楕円 109"/>
          <p:cNvSpPr/>
          <p:nvPr/>
        </p:nvSpPr>
        <p:spPr>
          <a:xfrm>
            <a:off x="4342784" y="3519472"/>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11" name="楕円 110"/>
          <p:cNvSpPr/>
          <p:nvPr/>
        </p:nvSpPr>
        <p:spPr>
          <a:xfrm>
            <a:off x="4837010" y="3524322"/>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12" name="楕円 111"/>
          <p:cNvSpPr/>
          <p:nvPr/>
        </p:nvSpPr>
        <p:spPr>
          <a:xfrm>
            <a:off x="3655253" y="7563290"/>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23" name="楕円 122"/>
          <p:cNvSpPr/>
          <p:nvPr/>
        </p:nvSpPr>
        <p:spPr>
          <a:xfrm>
            <a:off x="6123363" y="7563290"/>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pic>
        <p:nvPicPr>
          <p:cNvPr id="10" name="図 9"/>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112300" y="6850291"/>
            <a:ext cx="419680" cy="676576"/>
          </a:xfrm>
          <a:prstGeom prst="rect">
            <a:avLst/>
          </a:prstGeom>
        </p:spPr>
      </p:pic>
      <p:pic>
        <p:nvPicPr>
          <p:cNvPr id="11" name="図 10"/>
          <p:cNvPicPr>
            <a:picLocks noChangeAspect="1"/>
          </p:cNvPicPr>
          <p:nvPr/>
        </p:nvPicPr>
        <p:blipFill>
          <a:blip r:embed="rId12"/>
          <a:stretch>
            <a:fillRect/>
          </a:stretch>
        </p:blipFill>
        <p:spPr>
          <a:xfrm>
            <a:off x="2528900" y="6848714"/>
            <a:ext cx="516688" cy="678153"/>
          </a:xfrm>
          <a:prstGeom prst="rect">
            <a:avLst/>
          </a:prstGeom>
        </p:spPr>
      </p:pic>
    </p:spTree>
    <p:extLst>
      <p:ext uri="{BB962C8B-B14F-4D97-AF65-F5344CB8AC3E}">
        <p14:creationId xmlns:p14="http://schemas.microsoft.com/office/powerpoint/2010/main" val="2331960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8000" y="3576230"/>
            <a:ext cx="6624000" cy="1980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108000" y="5592230"/>
            <a:ext cx="6624000" cy="1980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108000" y="7608230"/>
            <a:ext cx="6624000" cy="19800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108000" y="480230"/>
            <a:ext cx="6624000" cy="3024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山形 8"/>
          <p:cNvSpPr/>
          <p:nvPr/>
        </p:nvSpPr>
        <p:spPr>
          <a:xfrm>
            <a:off x="148136" y="228230"/>
            <a:ext cx="6583863" cy="180000"/>
          </a:xfrm>
          <a:prstGeom prst="chevron">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08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50" name="正方形/長方形 89"/>
          <p:cNvSpPr/>
          <p:nvPr/>
        </p:nvSpPr>
        <p:spPr>
          <a:xfrm>
            <a:off x="188640" y="541527"/>
            <a:ext cx="1721424" cy="2926703"/>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2" name="正方形/長方形 89"/>
          <p:cNvSpPr/>
          <p:nvPr/>
        </p:nvSpPr>
        <p:spPr>
          <a:xfrm>
            <a:off x="2059893" y="524856"/>
            <a:ext cx="823384" cy="2961761"/>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3" name="正方形/長方形 89"/>
          <p:cNvSpPr/>
          <p:nvPr/>
        </p:nvSpPr>
        <p:spPr>
          <a:xfrm>
            <a:off x="3500593" y="524856"/>
            <a:ext cx="344896"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800" dirty="0">
              <a:solidFill>
                <a:sysClr val="windowText" lastClr="000000"/>
              </a:solidFill>
            </a:endParaRPr>
          </a:p>
        </p:txBody>
      </p:sp>
      <p:sp>
        <p:nvSpPr>
          <p:cNvPr id="55" name="正方形/長方形 89"/>
          <p:cNvSpPr/>
          <p:nvPr/>
        </p:nvSpPr>
        <p:spPr>
          <a:xfrm>
            <a:off x="3969676" y="524857"/>
            <a:ext cx="991167" cy="2951128"/>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6" name="正方形/長方形 89"/>
          <p:cNvSpPr/>
          <p:nvPr/>
        </p:nvSpPr>
        <p:spPr>
          <a:xfrm>
            <a:off x="5101807" y="516230"/>
            <a:ext cx="622448" cy="2927855"/>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58" name="正方形/長方形 89"/>
          <p:cNvSpPr/>
          <p:nvPr/>
        </p:nvSpPr>
        <p:spPr>
          <a:xfrm>
            <a:off x="5845273" y="509332"/>
            <a:ext cx="841972" cy="2952000"/>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32" name="正方形/長方形 31"/>
          <p:cNvSpPr/>
          <p:nvPr/>
        </p:nvSpPr>
        <p:spPr>
          <a:xfrm>
            <a:off x="294873" y="1716807"/>
            <a:ext cx="1305144" cy="1744525"/>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大阪市</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阿倍野区</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に開業した日本で　最も</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高い</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ビル（</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平成３０年</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１２月現在）。施設では</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省</a:t>
            </a:r>
            <a:r>
              <a:rPr lang="ja-JP" altLang="en-US" sz="800" dirty="0">
                <a:latin typeface="HG丸ｺﾞｼｯｸM-PRO" panose="020F0600000000000000" pitchFamily="50" charset="-128"/>
                <a:ea typeface="HG丸ｺﾞｼｯｸM-PRO" panose="020F0600000000000000" pitchFamily="50" charset="-128"/>
              </a:rPr>
              <a:t>ＣＯ</a:t>
            </a:r>
            <a:r>
              <a:rPr lang="ja-JP" altLang="en-US" sz="800" baseline="30000" dirty="0">
                <a:latin typeface="HG丸ｺﾞｼｯｸM-PRO" panose="020F0600000000000000" pitchFamily="50" charset="-128"/>
                <a:ea typeface="HG丸ｺﾞｼｯｸM-PRO" panose="020F0600000000000000" pitchFamily="50" charset="-128"/>
              </a:rPr>
              <a:t>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に取り組む</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ため、太陽光や風をビル</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全体で</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活用するための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工夫を導入。</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endParaRPr lang="en-US" altLang="ja-JP" sz="3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生ごみ等を利用してバイオガス発電を行う最先端の省エネルギー技術を日本で初めて高層ビルに導入。</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endParaRPr lang="en-US" altLang="ja-JP" sz="3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平成２９年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にはグッドデザイン</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賞を受賞。</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1663053" y="516230"/>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あべのハルカスの開業</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平成２６年３月７日）</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7" name="正方形/長方形 36"/>
          <p:cNvSpPr/>
          <p:nvPr/>
        </p:nvSpPr>
        <p:spPr>
          <a:xfrm>
            <a:off x="2069961" y="516230"/>
            <a:ext cx="455360" cy="295325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熊本県熊本地方に</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おいて震度</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7</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を記録し、死者２７２人、負傷者は２千８０８人（平成３０年１０月１５日現在）。</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3492162" y="533733"/>
            <a:ext cx="369470" cy="2970497"/>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改正</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公職選挙法</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が施行</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され、</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選挙権年齢が</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１８歳</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以上に</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引き下げ。（平成２８年６月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１９</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39" name="正方形/長方形 38"/>
          <p:cNvSpPr/>
          <p:nvPr/>
        </p:nvSpPr>
        <p:spPr>
          <a:xfrm>
            <a:off x="3948421" y="518760"/>
            <a:ext cx="335135" cy="2872642"/>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多く</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の鉄道が地震により運転を見合わせ交通網がまひ状態となり</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、帰宅困難者が多数発生。</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4221037" y="518760"/>
            <a:ext cx="534979" cy="2872642"/>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大阪市北区</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、高槻市、</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枚方市、茨木市</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、箕面市では震度</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6</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弱を記録し</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、死者６名</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負傷者３６９名（平成３０年１１月２日現在）。</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4718419" y="516230"/>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大阪府</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北部</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を震源とする地震</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平成３０年６月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１８</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43" name="正方形/長方形 42"/>
          <p:cNvSpPr/>
          <p:nvPr/>
        </p:nvSpPr>
        <p:spPr>
          <a:xfrm>
            <a:off x="5221275" y="490835"/>
            <a:ext cx="325668" cy="295325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北海道胆振東部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震度</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7</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を記録し、死者４１名、負傷者７４９名（平成３０年１０月２９日現在）。</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5919111" y="509332"/>
            <a:ext cx="344896" cy="295325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「いのち輝く未来社会のデザイン」をテーマに、２０２５年５月３日～１１月３日までの１８５日間大阪の夢洲（ゆめしま）で開催予定。</a:t>
            </a:r>
            <a:endParaRPr lang="zh-TW"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69" name="正方形/長方形 89"/>
          <p:cNvSpPr/>
          <p:nvPr/>
        </p:nvSpPr>
        <p:spPr>
          <a:xfrm>
            <a:off x="1160624" y="3612796"/>
            <a:ext cx="1258837" cy="1935146"/>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2" name="正方形/長方形 61"/>
          <p:cNvSpPr/>
          <p:nvPr/>
        </p:nvSpPr>
        <p:spPr>
          <a:xfrm>
            <a:off x="1166878" y="3581671"/>
            <a:ext cx="887455" cy="1974519"/>
          </a:xfrm>
          <a:prstGeom prst="rect">
            <a:avLst/>
          </a:prstGeom>
          <a:noFill/>
          <a:ln cmpd="dbl">
            <a:noFill/>
          </a:ln>
        </p:spPr>
        <p:txBody>
          <a:bodyPr vert="eaVert" wrap="square" lIns="91438" tIns="45719" rIns="91438" bIns="45719" anchor="ctr" anchorCtr="0">
            <a:noAutofit/>
          </a:bodyPr>
          <a:lstStyle/>
          <a:p>
            <a:pPr algn="just"/>
            <a:r>
              <a:rPr kumimoji="1"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latin typeface="HG丸ｺﾞｼｯｸM-PRO" panose="020F0600000000000000" pitchFamily="50" charset="-128"/>
                <a:ea typeface="HG丸ｺﾞｼｯｸM-PRO" panose="020F0600000000000000" pitchFamily="50" charset="-128"/>
              </a:rPr>
              <a:t>世界の気温上昇を産業革命前に比べ、２度未満に抑える目標</a:t>
            </a:r>
            <a:r>
              <a:rPr lang="ja-JP" altLang="en-US" sz="800" dirty="0">
                <a:latin typeface="HG丸ｺﾞｼｯｸM-PRO" panose="020F0600000000000000" pitchFamily="50" charset="-128"/>
                <a:ea typeface="HG丸ｺﾞｼｯｸM-PRO" panose="020F0600000000000000" pitchFamily="50" charset="-128"/>
              </a:rPr>
              <a:t>の設定や、</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すべての国による削減目標の５年ごとの提出・</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更新等を位置づけ。先進国</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、途上国を問わず、歴史上</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初めて当時のすべて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の国が国情に応じて自主的に参加することを実現化した公平な</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合意。</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76" name="正方形/長方形 89"/>
          <p:cNvSpPr/>
          <p:nvPr/>
        </p:nvSpPr>
        <p:spPr>
          <a:xfrm>
            <a:off x="4219667" y="7627279"/>
            <a:ext cx="1144548"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27" name="正方形/長方形 26"/>
          <p:cNvSpPr/>
          <p:nvPr/>
        </p:nvSpPr>
        <p:spPr>
          <a:xfrm>
            <a:off x="4993123" y="7644232"/>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Ｈ２８　大阪府</a:t>
            </a:r>
            <a:r>
              <a:rPr lang="ja-JP" altLang="en-US" sz="900" b="1" dirty="0">
                <a:latin typeface="HG丸ｺﾞｼｯｸM-PRO" panose="020F0600000000000000" pitchFamily="50" charset="-128"/>
                <a:ea typeface="HG丸ｺﾞｼｯｸM-PRO" panose="020F0600000000000000" pitchFamily="50" charset="-128"/>
              </a:rPr>
              <a:t>循環型社会推進</a:t>
            </a:r>
            <a:r>
              <a:rPr lang="ja-JP" altLang="en-US" sz="900" b="1" dirty="0" smtClean="0">
                <a:latin typeface="HG丸ｺﾞｼｯｸM-PRO" panose="020F0600000000000000" pitchFamily="50" charset="-128"/>
                <a:ea typeface="HG丸ｺﾞｼｯｸM-PRO" panose="020F0600000000000000" pitchFamily="50" charset="-128"/>
              </a:rPr>
              <a:t>計画</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の</a:t>
            </a:r>
            <a:r>
              <a:rPr lang="ja-JP" altLang="en-US" sz="900" b="1" dirty="0">
                <a:latin typeface="HG丸ｺﾞｼｯｸM-PRO" panose="020F0600000000000000" pitchFamily="50" charset="-128"/>
                <a:ea typeface="HG丸ｺﾞｼｯｸM-PRO" panose="020F0600000000000000" pitchFamily="50" charset="-128"/>
              </a:rPr>
              <a:t>改定</a:t>
            </a:r>
          </a:p>
        </p:txBody>
      </p:sp>
      <p:sp>
        <p:nvSpPr>
          <p:cNvPr id="28" name="正方形/長方形 27"/>
          <p:cNvSpPr/>
          <p:nvPr/>
        </p:nvSpPr>
        <p:spPr>
          <a:xfrm>
            <a:off x="4193973" y="7620169"/>
            <a:ext cx="873536" cy="1954317"/>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前計画で目標としていた循環型社会の構築に向けたさらなる取組みに加え、東日本大震災の教訓を踏まえ、大規模災害発生時における廃棄物の適正処理体制の構築の項目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など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追加。</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73" name="正方形/長方形 89"/>
          <p:cNvSpPr/>
          <p:nvPr/>
        </p:nvSpPr>
        <p:spPr>
          <a:xfrm>
            <a:off x="3547352" y="3604610"/>
            <a:ext cx="231618" cy="5981694"/>
          </a:xfrm>
          <a:prstGeom prst="rect">
            <a:avLst/>
          </a:prstGeom>
          <a:gradFill>
            <a:gsLst>
              <a:gs pos="68000">
                <a:schemeClr val="accent3">
                  <a:lumMod val="40000"/>
                  <a:lumOff val="60000"/>
                </a:schemeClr>
              </a:gs>
              <a:gs pos="66000">
                <a:schemeClr val="accent6">
                  <a:lumMod val="40000"/>
                  <a:lumOff val="60000"/>
                </a:schemeClr>
              </a:gs>
              <a:gs pos="34000">
                <a:schemeClr val="accent6">
                  <a:lumMod val="40000"/>
                  <a:lumOff val="60000"/>
                </a:schemeClr>
              </a:gs>
              <a:gs pos="32000">
                <a:schemeClr val="accent5">
                  <a:lumMod val="40000"/>
                  <a:lumOff val="60000"/>
                </a:schemeClr>
              </a:gs>
              <a:gs pos="0">
                <a:schemeClr val="accent5">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63" name="正方形/長方形 62"/>
          <p:cNvSpPr/>
          <p:nvPr/>
        </p:nvSpPr>
        <p:spPr>
          <a:xfrm>
            <a:off x="2027522" y="3597773"/>
            <a:ext cx="396498" cy="1896497"/>
          </a:xfrm>
          <a:prstGeom prst="rect">
            <a:avLst/>
          </a:prstGeom>
        </p:spPr>
        <p:txBody>
          <a:bodyPr vert="eaVert" wrap="none" anchor="ctr" anchorCtr="0">
            <a:noAutofit/>
          </a:bodyPr>
          <a:lstStyle/>
          <a:p>
            <a:r>
              <a:rPr lang="ja-JP" altLang="en-US" sz="800" b="1" dirty="0">
                <a:latin typeface="HG丸ｺﾞｼｯｸM-PRO" panose="020F0600000000000000" pitchFamily="50" charset="-128"/>
                <a:ea typeface="HG丸ｺﾞｼｯｸM-PRO" panose="020F0600000000000000" pitchFamily="50" charset="-128"/>
              </a:rPr>
              <a:t>Ｈ２７　</a:t>
            </a:r>
            <a:r>
              <a:rPr lang="zh-TW" altLang="en-US" sz="800" b="1" dirty="0" smtClean="0">
                <a:latin typeface="HG丸ｺﾞｼｯｸM-PRO" panose="020F0600000000000000" pitchFamily="50" charset="-128"/>
                <a:ea typeface="HG丸ｺﾞｼｯｸM-PRO" panose="020F0600000000000000" pitchFamily="50" charset="-128"/>
              </a:rPr>
              <a:t>気候</a:t>
            </a:r>
            <a:r>
              <a:rPr lang="zh-TW" altLang="en-US" sz="800" b="1" dirty="0">
                <a:latin typeface="HG丸ｺﾞｼｯｸM-PRO" panose="020F0600000000000000" pitchFamily="50" charset="-128"/>
                <a:ea typeface="HG丸ｺﾞｼｯｸM-PRO" panose="020F0600000000000000" pitchFamily="50" charset="-128"/>
              </a:rPr>
              <a:t>変動枠組</a:t>
            </a:r>
            <a:r>
              <a:rPr lang="zh-TW" altLang="en-US" sz="800" b="1" dirty="0" smtClean="0">
                <a:latin typeface="HG丸ｺﾞｼｯｸM-PRO" panose="020F0600000000000000" pitchFamily="50" charset="-128"/>
                <a:ea typeface="HG丸ｺﾞｼｯｸM-PRO" panose="020F0600000000000000" pitchFamily="50" charset="-128"/>
              </a:rPr>
              <a:t>条約第</a:t>
            </a:r>
            <a:r>
              <a:rPr lang="ja-JP" altLang="en-US" sz="800" b="1" dirty="0" smtClean="0">
                <a:latin typeface="HG丸ｺﾞｼｯｸM-PRO" panose="020F0600000000000000" pitchFamily="50" charset="-128"/>
                <a:ea typeface="HG丸ｺﾞｼｯｸM-PRO" panose="020F0600000000000000" pitchFamily="50" charset="-128"/>
              </a:rPr>
              <a:t>２１</a:t>
            </a:r>
            <a:r>
              <a:rPr lang="zh-TW" altLang="en-US" sz="800" b="1" dirty="0" smtClean="0">
                <a:latin typeface="HG丸ｺﾞｼｯｸM-PRO" panose="020F0600000000000000" pitchFamily="50" charset="-128"/>
                <a:ea typeface="HG丸ｺﾞｼｯｸM-PRO" panose="020F0600000000000000" pitchFamily="50" charset="-128"/>
              </a:rPr>
              <a:t>回</a:t>
            </a:r>
            <a:endParaRPr lang="en-US" altLang="zh-TW" sz="800" b="1" dirty="0" smtClean="0">
              <a:latin typeface="HG丸ｺﾞｼｯｸM-PRO" panose="020F0600000000000000" pitchFamily="50" charset="-128"/>
              <a:ea typeface="HG丸ｺﾞｼｯｸM-PRO" panose="020F0600000000000000" pitchFamily="50" charset="-128"/>
            </a:endParaRPr>
          </a:p>
          <a:p>
            <a:r>
              <a:rPr lang="ja-JP" altLang="en-US" sz="800" b="1" dirty="0">
                <a:latin typeface="HG丸ｺﾞｼｯｸM-PRO" panose="020F0600000000000000" pitchFamily="50" charset="-128"/>
                <a:ea typeface="HG丸ｺﾞｼｯｸM-PRO" panose="020F0600000000000000" pitchFamily="50" charset="-128"/>
              </a:rPr>
              <a:t>　</a:t>
            </a:r>
            <a:r>
              <a:rPr lang="ja-JP" altLang="en-US" sz="800" b="1" dirty="0" smtClean="0">
                <a:latin typeface="HG丸ｺﾞｼｯｸM-PRO" panose="020F0600000000000000" pitchFamily="50" charset="-128"/>
                <a:ea typeface="HG丸ｺﾞｼｯｸM-PRO" panose="020F0600000000000000" pitchFamily="50" charset="-128"/>
              </a:rPr>
              <a:t>　　　</a:t>
            </a:r>
            <a:r>
              <a:rPr lang="zh-TW" altLang="en-US" sz="800" b="1" dirty="0" smtClean="0">
                <a:latin typeface="HG丸ｺﾞｼｯｸM-PRO" panose="020F0600000000000000" pitchFamily="50" charset="-128"/>
                <a:ea typeface="HG丸ｺﾞｼｯｸM-PRO" panose="020F0600000000000000" pitchFamily="50" charset="-128"/>
              </a:rPr>
              <a:t>締約国会議</a:t>
            </a:r>
            <a:r>
              <a:rPr lang="ja-JP" altLang="en-US" sz="800" b="1" dirty="0" smtClean="0">
                <a:latin typeface="HG丸ｺﾞｼｯｸM-PRO" panose="020F0600000000000000" pitchFamily="50" charset="-128"/>
                <a:ea typeface="HG丸ｺﾞｼｯｸM-PRO" panose="020F0600000000000000" pitchFamily="50" charset="-128"/>
              </a:rPr>
              <a:t>（ＣＯＰ２１）</a:t>
            </a:r>
            <a:endParaRPr lang="en-US" altLang="ja-JP" sz="800" b="1" dirty="0" smtClean="0">
              <a:latin typeface="HG丸ｺﾞｼｯｸM-PRO" panose="020F0600000000000000" pitchFamily="50" charset="-128"/>
              <a:ea typeface="HG丸ｺﾞｼｯｸM-PRO" panose="020F0600000000000000" pitchFamily="50" charset="-128"/>
            </a:endParaRPr>
          </a:p>
          <a:p>
            <a:r>
              <a:rPr lang="ja-JP" altLang="en-US" sz="800" b="1" dirty="0">
                <a:latin typeface="HG丸ｺﾞｼｯｸM-PRO" panose="020F0600000000000000" pitchFamily="50" charset="-128"/>
                <a:ea typeface="HG丸ｺﾞｼｯｸM-PRO" panose="020F0600000000000000" pitchFamily="50" charset="-128"/>
              </a:rPr>
              <a:t>　</a:t>
            </a:r>
            <a:r>
              <a:rPr lang="ja-JP" altLang="en-US" sz="800" b="1" dirty="0" smtClean="0">
                <a:latin typeface="HG丸ｺﾞｼｯｸM-PRO" panose="020F0600000000000000" pitchFamily="50" charset="-128"/>
                <a:ea typeface="HG丸ｺﾞｼｯｸM-PRO" panose="020F0600000000000000" pitchFamily="50" charset="-128"/>
              </a:rPr>
              <a:t>　　　「</a:t>
            </a:r>
            <a:r>
              <a:rPr lang="ja-JP" altLang="en-US" sz="800" b="1" dirty="0">
                <a:latin typeface="HG丸ｺﾞｼｯｸM-PRO" panose="020F0600000000000000" pitchFamily="50" charset="-128"/>
                <a:ea typeface="HG丸ｺﾞｼｯｸM-PRO" panose="020F0600000000000000" pitchFamily="50" charset="-128"/>
              </a:rPr>
              <a:t>パリ協定</a:t>
            </a:r>
            <a:r>
              <a:rPr lang="ja-JP" altLang="en-US" sz="800" b="1" dirty="0" smtClean="0">
                <a:latin typeface="HG丸ｺﾞｼｯｸM-PRO" panose="020F0600000000000000" pitchFamily="50" charset="-128"/>
                <a:ea typeface="HG丸ｺﾞｼｯｸM-PRO" panose="020F0600000000000000" pitchFamily="50" charset="-128"/>
              </a:rPr>
              <a:t>」の</a:t>
            </a:r>
            <a:r>
              <a:rPr lang="ja-JP" altLang="en-US" sz="800" b="1" dirty="0">
                <a:latin typeface="HG丸ｺﾞｼｯｸM-PRO" panose="020F0600000000000000" pitchFamily="50" charset="-128"/>
                <a:ea typeface="HG丸ｺﾞｼｯｸM-PRO" panose="020F0600000000000000" pitchFamily="50" charset="-128"/>
              </a:rPr>
              <a:t>採択</a:t>
            </a:r>
          </a:p>
        </p:txBody>
      </p:sp>
      <p:sp>
        <p:nvSpPr>
          <p:cNvPr id="20" name="正方形/長方形 19"/>
          <p:cNvSpPr/>
          <p:nvPr/>
        </p:nvSpPr>
        <p:spPr>
          <a:xfrm>
            <a:off x="3496668" y="4067218"/>
            <a:ext cx="347053" cy="3628076"/>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Ｈ２７　</a:t>
            </a:r>
            <a:r>
              <a:rPr lang="ja-JP" altLang="en-US" sz="900" b="1" dirty="0" smtClean="0">
                <a:latin typeface="HG丸ｺﾞｼｯｸM-PRO" panose="020F0600000000000000" pitchFamily="50" charset="-128"/>
                <a:ea typeface="HG丸ｺﾞｼｯｸM-PRO" panose="020F0600000000000000" pitchFamily="50" charset="-128"/>
              </a:rPr>
              <a:t>持続可能な開発のための２０３０アジェンダを国連総会</a:t>
            </a:r>
            <a:r>
              <a:rPr lang="ja-JP" altLang="en-US" sz="900" b="1" dirty="0">
                <a:latin typeface="HG丸ｺﾞｼｯｸM-PRO" panose="020F0600000000000000" pitchFamily="50" charset="-128"/>
                <a:ea typeface="HG丸ｺﾞｼｯｸM-PRO" panose="020F0600000000000000" pitchFamily="50" charset="-128"/>
              </a:rPr>
              <a:t>で採択</a:t>
            </a:r>
          </a:p>
        </p:txBody>
      </p:sp>
      <p:sp>
        <p:nvSpPr>
          <p:cNvPr id="81" name="正方形/長方形 89"/>
          <p:cNvSpPr/>
          <p:nvPr/>
        </p:nvSpPr>
        <p:spPr>
          <a:xfrm>
            <a:off x="4452154" y="5625580"/>
            <a:ext cx="1875644"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82" name="角丸四角形 81"/>
          <p:cNvSpPr/>
          <p:nvPr/>
        </p:nvSpPr>
        <p:spPr>
          <a:xfrm>
            <a:off x="4495632" y="5642965"/>
            <a:ext cx="770443" cy="189061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996045" y="5628231"/>
            <a:ext cx="323165" cy="1908000"/>
          </a:xfrm>
          <a:prstGeom prst="rect">
            <a:avLst/>
          </a:prstGeom>
        </p:spPr>
        <p:txBody>
          <a:bodyPr vert="eaVert" wrap="none" anchor="ctr" anchorCtr="0">
            <a:noAutofit/>
          </a:bodyPr>
          <a:lstStyle/>
          <a:p>
            <a:r>
              <a:rPr lang="ja-JP" altLang="en-US" sz="800" b="1" dirty="0" smtClean="0">
                <a:latin typeface="HG丸ｺﾞｼｯｸM-PRO" panose="020F0600000000000000" pitchFamily="50" charset="-128"/>
                <a:ea typeface="HG丸ｺﾞｼｯｸM-PRO" panose="020F0600000000000000" pitchFamily="50" charset="-128"/>
              </a:rPr>
              <a:t>☆特定外来生物とは</a:t>
            </a:r>
            <a:endParaRPr lang="ja-JP" altLang="en-US" sz="800" b="1" dirty="0">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5893642" y="5628231"/>
            <a:ext cx="323165" cy="1908000"/>
          </a:xfrm>
          <a:prstGeom prst="rect">
            <a:avLst/>
          </a:prstGeom>
        </p:spPr>
        <p:txBody>
          <a:bodyPr vert="eaVert" wrap="none" anchor="ctr" anchorCtr="0">
            <a:noAutofit/>
          </a:bodyPr>
          <a:lstStyle/>
          <a:p>
            <a:r>
              <a:rPr lang="ja-JP" altLang="en-US" sz="900" b="1" dirty="0">
                <a:latin typeface="HG丸ｺﾞｼｯｸM-PRO" panose="020F0600000000000000" pitchFamily="50" charset="-128"/>
                <a:ea typeface="HG丸ｺﾞｼｯｸM-PRO" panose="020F0600000000000000" pitchFamily="50" charset="-128"/>
              </a:rPr>
              <a:t>Ｈ２９　大阪でヒアリ</a:t>
            </a:r>
            <a:r>
              <a:rPr lang="ja-JP" altLang="en-US" sz="900" b="1" dirty="0" smtClean="0">
                <a:latin typeface="HG丸ｺﾞｼｯｸM-PRO" panose="020F0600000000000000" pitchFamily="50" charset="-128"/>
                <a:ea typeface="HG丸ｺﾞｼｯｸM-PRO" panose="020F0600000000000000" pitchFamily="50" charset="-128"/>
              </a:rPr>
              <a:t>を確認</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79" name="正方形/長方形 78"/>
          <p:cNvSpPr/>
          <p:nvPr/>
        </p:nvSpPr>
        <p:spPr>
          <a:xfrm>
            <a:off x="5319210" y="5605108"/>
            <a:ext cx="623720" cy="1952335"/>
          </a:xfrm>
          <a:prstGeom prst="rect">
            <a:avLst/>
          </a:prstGeom>
          <a:noFill/>
          <a:ln cmpd="dbl">
            <a:noFill/>
          </a:ln>
        </p:spPr>
        <p:txBody>
          <a:bodyPr vert="eaVert" wrap="square" lIns="91438" tIns="45719" rIns="91438" bIns="45719" anchor="ctr" anchorCtr="0">
            <a:noAutofit/>
          </a:bodyPr>
          <a:lstStyle/>
          <a:p>
            <a:pPr algn="just"/>
            <a:r>
              <a:rPr kumimoji="1"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特定外来生物であるヒアリが国内で初確認され、大阪でも発見。</a:t>
            </a:r>
            <a:endParaRPr kumimoji="1"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ヒアリ</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は、毒針を持ち刺されるとやけどのような激しい痛みを生じることから「火蟻</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」の名がある。</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0" name="正方形/長方形 79"/>
          <p:cNvSpPr/>
          <p:nvPr/>
        </p:nvSpPr>
        <p:spPr>
          <a:xfrm>
            <a:off x="4503687" y="5619261"/>
            <a:ext cx="616486" cy="1908000"/>
          </a:xfrm>
          <a:prstGeom prst="rect">
            <a:avLst/>
          </a:prstGeom>
          <a:noFill/>
          <a:ln cmpd="dbl">
            <a:noFill/>
          </a:ln>
        </p:spPr>
        <p:txBody>
          <a:bodyPr vert="eaVert" wrap="square" lIns="91438" tIns="45719" rIns="91438" bIns="45719" anchor="ctr" anchorCtr="0">
            <a:noAutofit/>
          </a:bodyPr>
          <a:lstStyle/>
          <a:p>
            <a:pPr algn="just"/>
            <a:r>
              <a:rPr kumimoji="1"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外来生物のうち、</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生態</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系、人の生命・身体</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、農林</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水産業へ被害を及ぼすもの、又は</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及ぼす</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おそれがあるものの中から指定</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されます。</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3" name="テキスト ボックス 82"/>
          <p:cNvSpPr txBox="1"/>
          <p:nvPr/>
        </p:nvSpPr>
        <p:spPr>
          <a:xfrm>
            <a:off x="1178750" y="227475"/>
            <a:ext cx="5121324" cy="168172"/>
          </a:xfrm>
          <a:prstGeom prst="rect">
            <a:avLst/>
          </a:prstGeom>
          <a:noFill/>
        </p:spPr>
        <p:txBody>
          <a:bodyPr wrap="square" lIns="0" tIns="0" rIns="0" bIns="0" rtlCol="0" anchor="ctr" anchorCtr="1">
            <a:noAutofit/>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平成２６年（２０１４年）　　　　～　　　　平成３０年（２０１８年）</a:t>
            </a:r>
            <a:endParaRPr kumimoji="1" lang="en-US" altLang="ja-JP" sz="1050" b="1" dirty="0" smtClean="0">
              <a:latin typeface="HG丸ｺﾞｼｯｸM-PRO" panose="020F0600000000000000" pitchFamily="50" charset="-128"/>
              <a:ea typeface="HG丸ｺﾞｼｯｸM-PRO" panose="020F0600000000000000" pitchFamily="50" charset="-128"/>
            </a:endParaRPr>
          </a:p>
        </p:txBody>
      </p:sp>
      <p:sp>
        <p:nvSpPr>
          <p:cNvPr id="70" name="正方形/長方形 89"/>
          <p:cNvSpPr/>
          <p:nvPr/>
        </p:nvSpPr>
        <p:spPr>
          <a:xfrm>
            <a:off x="110725" y="3604610"/>
            <a:ext cx="1002060" cy="1935146"/>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2" name="正方形/長方形 71"/>
          <p:cNvSpPr/>
          <p:nvPr/>
        </p:nvSpPr>
        <p:spPr>
          <a:xfrm>
            <a:off x="824819" y="3605953"/>
            <a:ext cx="323165" cy="1908000"/>
          </a:xfrm>
          <a:prstGeom prst="rect">
            <a:avLst/>
          </a:prstGeom>
        </p:spPr>
        <p:txBody>
          <a:bodyPr vert="eaVert" wrap="none" anchor="ctr" anchorCtr="0">
            <a:noAutofit/>
          </a:bodyPr>
          <a:lstStyle/>
          <a:p>
            <a:r>
              <a:rPr lang="ja-JP" altLang="en-US" sz="800" b="1" dirty="0" smtClean="0">
                <a:latin typeface="HG丸ｺﾞｼｯｸM-PRO" panose="020F0600000000000000" pitchFamily="50" charset="-128"/>
                <a:ea typeface="HG丸ｺﾞｼｯｸM-PRO" panose="020F0600000000000000" pitchFamily="50" charset="-128"/>
              </a:rPr>
              <a:t>Ｈ２６</a:t>
            </a:r>
            <a:r>
              <a:rPr lang="ja-JP" altLang="en-US" sz="800" b="1" dirty="0">
                <a:latin typeface="HG丸ｺﾞｼｯｸM-PRO" panose="020F0600000000000000" pitchFamily="50" charset="-128"/>
                <a:ea typeface="HG丸ｺﾞｼｯｸM-PRO" panose="020F0600000000000000" pitchFamily="50" charset="-128"/>
              </a:rPr>
              <a:t>　おおさか</a:t>
            </a:r>
            <a:r>
              <a:rPr lang="ja-JP" altLang="en-US" sz="800" b="1" dirty="0" smtClean="0">
                <a:latin typeface="HG丸ｺﾞｼｯｸM-PRO" panose="020F0600000000000000" pitchFamily="50" charset="-128"/>
                <a:ea typeface="HG丸ｺﾞｼｯｸM-PRO" panose="020F0600000000000000" pitchFamily="50" charset="-128"/>
              </a:rPr>
              <a:t>エネルギー</a:t>
            </a:r>
            <a:endParaRPr lang="en-US" altLang="ja-JP" sz="800" b="1" dirty="0" smtClean="0">
              <a:latin typeface="HG丸ｺﾞｼｯｸM-PRO" panose="020F0600000000000000" pitchFamily="50" charset="-128"/>
              <a:ea typeface="HG丸ｺﾞｼｯｸM-PRO" panose="020F0600000000000000" pitchFamily="50" charset="-128"/>
            </a:endParaRPr>
          </a:p>
          <a:p>
            <a:r>
              <a:rPr lang="ja-JP" altLang="en-US" sz="800" b="1" dirty="0">
                <a:latin typeface="HG丸ｺﾞｼｯｸM-PRO" panose="020F0600000000000000" pitchFamily="50" charset="-128"/>
                <a:ea typeface="HG丸ｺﾞｼｯｸM-PRO" panose="020F0600000000000000" pitchFamily="50" charset="-128"/>
              </a:rPr>
              <a:t>　</a:t>
            </a:r>
            <a:r>
              <a:rPr lang="ja-JP" altLang="en-US" sz="800" b="1" dirty="0" smtClean="0">
                <a:latin typeface="HG丸ｺﾞｼｯｸM-PRO" panose="020F0600000000000000" pitchFamily="50" charset="-128"/>
                <a:ea typeface="HG丸ｺﾞｼｯｸM-PRO" panose="020F0600000000000000" pitchFamily="50" charset="-128"/>
              </a:rPr>
              <a:t>　　　地産地消</a:t>
            </a:r>
            <a:r>
              <a:rPr lang="ja-JP" altLang="en-US" sz="800" b="1" dirty="0">
                <a:latin typeface="HG丸ｺﾞｼｯｸM-PRO" panose="020F0600000000000000" pitchFamily="50" charset="-128"/>
                <a:ea typeface="HG丸ｺﾞｼｯｸM-PRO" panose="020F0600000000000000" pitchFamily="50" charset="-128"/>
              </a:rPr>
              <a:t>推進</a:t>
            </a:r>
            <a:r>
              <a:rPr lang="ja-JP" altLang="en-US" sz="800" b="1" dirty="0" smtClean="0">
                <a:latin typeface="HG丸ｺﾞｼｯｸM-PRO" panose="020F0600000000000000" pitchFamily="50" charset="-128"/>
                <a:ea typeface="HG丸ｺﾞｼｯｸM-PRO" panose="020F0600000000000000" pitchFamily="50" charset="-128"/>
              </a:rPr>
              <a:t>プランの策定</a:t>
            </a:r>
            <a:endParaRPr lang="ja-JP" altLang="en-US" sz="800" b="1" dirty="0">
              <a:latin typeface="HG丸ｺﾞｼｯｸM-PRO" panose="020F0600000000000000" pitchFamily="50" charset="-128"/>
              <a:ea typeface="HG丸ｺﾞｼｯｸM-PRO" panose="020F0600000000000000" pitchFamily="50" charset="-128"/>
            </a:endParaRPr>
          </a:p>
        </p:txBody>
      </p:sp>
      <p:sp>
        <p:nvSpPr>
          <p:cNvPr id="89" name="正方形/長方形 89"/>
          <p:cNvSpPr/>
          <p:nvPr/>
        </p:nvSpPr>
        <p:spPr>
          <a:xfrm>
            <a:off x="3809151" y="5625580"/>
            <a:ext cx="604355" cy="1908000"/>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0" name="正方形/長方形 89"/>
          <p:cNvSpPr/>
          <p:nvPr/>
        </p:nvSpPr>
        <p:spPr>
          <a:xfrm>
            <a:off x="4139922" y="5649385"/>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Ｈ２８</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大阪府森林環境税の創設</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91" name="正方形/長方形 89"/>
          <p:cNvSpPr/>
          <p:nvPr/>
        </p:nvSpPr>
        <p:spPr>
          <a:xfrm>
            <a:off x="5772907" y="7627279"/>
            <a:ext cx="356393" cy="190800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2" name="正方形/長方形 91"/>
          <p:cNvSpPr/>
          <p:nvPr/>
        </p:nvSpPr>
        <p:spPr>
          <a:xfrm>
            <a:off x="5781557" y="7627279"/>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Ｈ３０　</a:t>
            </a:r>
            <a:r>
              <a:rPr lang="zh-TW" altLang="en-US" sz="900" b="1" dirty="0" smtClean="0">
                <a:latin typeface="HG丸ｺﾞｼｯｸM-PRO" panose="020F0600000000000000" pitchFamily="50" charset="-128"/>
                <a:ea typeface="HG丸ｺﾞｼｯｸM-PRO" panose="020F0600000000000000" pitchFamily="50" charset="-128"/>
              </a:rPr>
              <a:t>第四次循環型社会</a:t>
            </a:r>
            <a:r>
              <a:rPr lang="zh-TW" altLang="en-US" sz="900" b="1" dirty="0">
                <a:latin typeface="HG丸ｺﾞｼｯｸM-PRO" panose="020F0600000000000000" pitchFamily="50" charset="-128"/>
                <a:ea typeface="HG丸ｺﾞｼｯｸM-PRO" panose="020F0600000000000000" pitchFamily="50" charset="-128"/>
              </a:rPr>
              <a:t>形成</a:t>
            </a:r>
            <a:r>
              <a:rPr lang="zh-TW" altLang="en-US" sz="900" b="1" dirty="0" smtClean="0">
                <a:latin typeface="HG丸ｺﾞｼｯｸM-PRO" panose="020F0600000000000000" pitchFamily="50" charset="-128"/>
                <a:ea typeface="HG丸ｺﾞｼｯｸM-PRO" panose="020F0600000000000000" pitchFamily="50" charset="-128"/>
              </a:rPr>
              <a:t>推進</a:t>
            </a:r>
            <a:endParaRPr lang="en-US" altLang="zh-TW"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a:t>
            </a:r>
            <a:r>
              <a:rPr lang="zh-TW" altLang="en-US" sz="900" b="1" dirty="0" smtClean="0">
                <a:latin typeface="HG丸ｺﾞｼｯｸM-PRO" panose="020F0600000000000000" pitchFamily="50" charset="-128"/>
                <a:ea typeface="HG丸ｺﾞｼｯｸM-PRO" panose="020F0600000000000000" pitchFamily="50" charset="-128"/>
              </a:rPr>
              <a:t>基本計画</a:t>
            </a:r>
            <a:r>
              <a:rPr lang="ja-JP" altLang="en-US" sz="900" b="1" dirty="0" smtClean="0">
                <a:latin typeface="HG丸ｺﾞｼｯｸM-PRO" panose="020F0600000000000000" pitchFamily="50" charset="-128"/>
                <a:ea typeface="HG丸ｺﾞｼｯｸM-PRO" panose="020F0600000000000000" pitchFamily="50" charset="-128"/>
              </a:rPr>
              <a:t>の閣議決定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95" name="正方形/長方形 89"/>
          <p:cNvSpPr/>
          <p:nvPr/>
        </p:nvSpPr>
        <p:spPr>
          <a:xfrm>
            <a:off x="6389658" y="3604610"/>
            <a:ext cx="334232" cy="5929369"/>
          </a:xfrm>
          <a:prstGeom prst="rect">
            <a:avLst/>
          </a:prstGeom>
          <a:gradFill>
            <a:gsLst>
              <a:gs pos="70000">
                <a:schemeClr val="accent3">
                  <a:lumMod val="40000"/>
                  <a:lumOff val="60000"/>
                </a:schemeClr>
              </a:gs>
              <a:gs pos="66000">
                <a:schemeClr val="accent6">
                  <a:lumMod val="40000"/>
                  <a:lumOff val="60000"/>
                </a:schemeClr>
              </a:gs>
              <a:gs pos="34000">
                <a:schemeClr val="accent6">
                  <a:lumMod val="40000"/>
                  <a:lumOff val="60000"/>
                </a:schemeClr>
              </a:gs>
              <a:gs pos="32000">
                <a:schemeClr val="accent5">
                  <a:lumMod val="40000"/>
                  <a:lumOff val="60000"/>
                </a:schemeClr>
              </a:gs>
              <a:gs pos="0">
                <a:schemeClr val="accent5">
                  <a:lumMod val="40000"/>
                  <a:lumOff val="60000"/>
                </a:schemeClr>
              </a:gs>
              <a:gs pos="50000">
                <a:schemeClr val="accent6">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6" name="正方形/長方形 95"/>
          <p:cNvSpPr/>
          <p:nvPr/>
        </p:nvSpPr>
        <p:spPr>
          <a:xfrm>
            <a:off x="6382900" y="4807398"/>
            <a:ext cx="359850" cy="5096152"/>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Ｈ３０</a:t>
            </a:r>
            <a:r>
              <a:rPr lang="ja-JP" altLang="en-US" sz="900" b="1" dirty="0">
                <a:latin typeface="HG丸ｺﾞｼｯｸM-PRO" panose="020F0600000000000000" pitchFamily="50" charset="-128"/>
                <a:ea typeface="HG丸ｺﾞｼｯｸM-PRO" panose="020F0600000000000000" pitchFamily="50" charset="-128"/>
              </a:rPr>
              <a:t>　第五次環境基本計画の閣議決定</a:t>
            </a:r>
          </a:p>
        </p:txBody>
      </p:sp>
      <p:pic>
        <p:nvPicPr>
          <p:cNvPr id="2051" name="Picture 3" descr="E:\LIB\エネルギー政策課\◇02＿企画\98＿環境戦略チーム\13＿環境施策企画立案\SDGs\SDGsロゴ\sdg_icon_18_ja.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59400" y="8958712"/>
            <a:ext cx="611028" cy="611028"/>
          </a:xfrm>
          <a:prstGeom prst="rect">
            <a:avLst/>
          </a:prstGeom>
          <a:noFill/>
          <a:extLst>
            <a:ext uri="{909E8E84-426E-40DD-AFC4-6F175D3DCCD1}">
              <a14:hiddenFill xmlns:a14="http://schemas.microsoft.com/office/drawing/2010/main">
                <a:solidFill>
                  <a:srgbClr val="FFFFFF"/>
                </a:solidFill>
              </a14:hiddenFill>
            </a:ext>
          </a:extLst>
        </p:spPr>
      </p:pic>
      <p:sp>
        <p:nvSpPr>
          <p:cNvPr id="100" name="正方形/長方形 99"/>
          <p:cNvSpPr/>
          <p:nvPr/>
        </p:nvSpPr>
        <p:spPr>
          <a:xfrm>
            <a:off x="3693739" y="5617969"/>
            <a:ext cx="607765" cy="1910640"/>
          </a:xfrm>
          <a:prstGeom prst="rect">
            <a:avLst/>
          </a:prstGeom>
          <a:noFill/>
          <a:ln cmpd="dbl">
            <a:noFill/>
          </a:ln>
        </p:spPr>
        <p:txBody>
          <a:bodyPr vert="eaVert" wrap="square" lIns="91438" tIns="45719" rIns="91438" bIns="45719" anchor="ctr" anchorCtr="0">
            <a:noAutofit/>
          </a:bodyPr>
          <a:lstStyle/>
          <a:p>
            <a:pPr algn="just"/>
            <a:r>
              <a:rPr kumimoji="1"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自然災害から暮らしを守り、健全な森林を次世代へつなぐ</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ために創設。</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1" name="正方形/長方形 100"/>
          <p:cNvSpPr/>
          <p:nvPr/>
        </p:nvSpPr>
        <p:spPr>
          <a:xfrm>
            <a:off x="130529" y="3589722"/>
            <a:ext cx="726535" cy="1966508"/>
          </a:xfrm>
          <a:prstGeom prst="rect">
            <a:avLst/>
          </a:prstGeom>
          <a:noFill/>
          <a:ln cmpd="dbl">
            <a:noFill/>
          </a:ln>
        </p:spPr>
        <p:txBody>
          <a:bodyPr vert="eaVert" wrap="square" lIns="91438" tIns="45719" rIns="91438" bIns="45719" anchor="ctr" anchorCtr="0">
            <a:noAutofit/>
          </a:bodyPr>
          <a:lstStyle/>
          <a:p>
            <a:pPr algn="just"/>
            <a:r>
              <a:rPr kumimoji="1"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再生</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可能エネルギーの普及拡大、エネルギー消費の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抑制（</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省エネ型ライフスタイルへの転換等）、電力需要の平準化と電力供給の安定化</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を目標に掲げ、新たなエネルギー社会の構築を目指すための取組みを実施。</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3" name="正方形/長方形 102"/>
          <p:cNvSpPr/>
          <p:nvPr/>
        </p:nvSpPr>
        <p:spPr>
          <a:xfrm>
            <a:off x="301235" y="593804"/>
            <a:ext cx="248790" cy="1208396"/>
          </a:xfrm>
          <a:prstGeom prst="rect">
            <a:avLst/>
          </a:prstGeom>
          <a:noFill/>
          <a:ln cmpd="dbl">
            <a:noFill/>
          </a:ln>
        </p:spPr>
        <p:txBody>
          <a:bodyPr vert="eaVert" wrap="square" lIns="91438" tIns="45719" rIns="91438" bIns="45719" anchor="ctr" anchorCtr="0">
            <a:noAutofit/>
          </a:bodyPr>
          <a:lstStyle/>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写真１２</a:t>
            </a:r>
            <a:endParaRPr lang="en-US" altLang="ja-JP" sz="7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あべのハルカスの外観</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5" name="正方形/長方形 104"/>
          <p:cNvSpPr/>
          <p:nvPr/>
        </p:nvSpPr>
        <p:spPr>
          <a:xfrm>
            <a:off x="3524023" y="7861769"/>
            <a:ext cx="286528" cy="1125564"/>
          </a:xfrm>
          <a:prstGeom prst="rect">
            <a:avLst/>
          </a:prstGeom>
          <a:noFill/>
          <a:ln cmpd="dbl">
            <a:noFill/>
          </a:ln>
        </p:spPr>
        <p:txBody>
          <a:bodyPr vert="eaVert" wrap="square" lIns="91438" tIns="45719" rIns="91438" bIns="45719" anchor="ctr" anchorCtr="0">
            <a:noAutofit/>
          </a:bodyPr>
          <a:lstStyle/>
          <a:p>
            <a:pPr algn="just"/>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画像５</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ＳＤＧｓロゴ▼</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68" name="正方形/長方形 89"/>
          <p:cNvSpPr/>
          <p:nvPr/>
        </p:nvSpPr>
        <p:spPr>
          <a:xfrm>
            <a:off x="3826086" y="3597773"/>
            <a:ext cx="2515312" cy="1985473"/>
          </a:xfrm>
          <a:prstGeom prst="rect">
            <a:avLst/>
          </a:prstGeom>
          <a:solidFill>
            <a:schemeClr val="accent5">
              <a:lumMod val="40000"/>
              <a:lumOff val="60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5" name="正方形/長方形 14"/>
          <p:cNvSpPr/>
          <p:nvPr/>
        </p:nvSpPr>
        <p:spPr>
          <a:xfrm>
            <a:off x="3768099" y="3602684"/>
            <a:ext cx="650251" cy="1963763"/>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気候変動の影響への「適応」の着実な推進を図るため改訂。　</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latin typeface="HG丸ｺﾞｼｯｸM-PRO" panose="020F0600000000000000" pitchFamily="50" charset="-128"/>
                <a:ea typeface="HG丸ｺﾞｼｯｸM-PRO" panose="020F0600000000000000" pitchFamily="50" charset="-128"/>
              </a:rPr>
              <a:t>　今後、緩和</a:t>
            </a:r>
            <a:r>
              <a:rPr lang="ja-JP" altLang="en-US" sz="800" dirty="0">
                <a:latin typeface="HG丸ｺﾞｼｯｸM-PRO" panose="020F0600000000000000" pitchFamily="50" charset="-128"/>
                <a:ea typeface="HG丸ｺﾞｼｯｸM-PRO" panose="020F0600000000000000" pitchFamily="50" charset="-128"/>
              </a:rPr>
              <a:t>と適応を両輪として取り組んでいく</a:t>
            </a:r>
            <a:r>
              <a:rPr lang="ja-JP" altLang="en-US" sz="800" dirty="0" smtClean="0">
                <a:latin typeface="HG丸ｺﾞｼｯｸM-PRO" panose="020F0600000000000000" pitchFamily="50" charset="-128"/>
                <a:ea typeface="HG丸ｺﾞｼｯｸM-PRO" panose="020F0600000000000000" pitchFamily="50" charset="-128"/>
              </a:rPr>
              <a:t>ことを掲げる。</a:t>
            </a:r>
            <a:endParaRPr lang="ja-JP" altLang="en-US" sz="800" dirty="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4350617" y="3612230"/>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Ｈ２９</a:t>
            </a:r>
            <a:r>
              <a:rPr lang="ja-JP" altLang="en-US" sz="900" b="1" dirty="0">
                <a:latin typeface="HG丸ｺﾞｼｯｸM-PRO" panose="020F0600000000000000" pitchFamily="50" charset="-128"/>
                <a:ea typeface="HG丸ｺﾞｼｯｸM-PRO" panose="020F0600000000000000" pitchFamily="50" charset="-128"/>
              </a:rPr>
              <a:t>　</a:t>
            </a:r>
            <a:r>
              <a:rPr lang="zh-CN" altLang="en-US" sz="900" b="1" dirty="0">
                <a:latin typeface="HG丸ｺﾞｼｯｸM-PRO" panose="020F0600000000000000" pitchFamily="50" charset="-128"/>
                <a:ea typeface="HG丸ｺﾞｼｯｸM-PRO" panose="020F0600000000000000" pitchFamily="50" charset="-128"/>
              </a:rPr>
              <a:t>大阪府地球温暖化対策</a:t>
            </a:r>
            <a:r>
              <a:rPr lang="zh-CN" altLang="en-US" sz="900" b="1" dirty="0" smtClean="0">
                <a:latin typeface="HG丸ｺﾞｼｯｸM-PRO" panose="020F0600000000000000" pitchFamily="50" charset="-128"/>
                <a:ea typeface="HG丸ｺﾞｼｯｸM-PRO" panose="020F0600000000000000" pitchFamily="50" charset="-128"/>
              </a:rPr>
              <a:t>実行</a:t>
            </a:r>
            <a:endParaRPr lang="en-US" altLang="zh-CN"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a:t>
            </a:r>
            <a:r>
              <a:rPr lang="zh-CN" altLang="en-US" sz="900" b="1" dirty="0" smtClean="0">
                <a:latin typeface="HG丸ｺﾞｼｯｸM-PRO" panose="020F0600000000000000" pitchFamily="50" charset="-128"/>
                <a:ea typeface="HG丸ｺﾞｼｯｸM-PRO" panose="020F0600000000000000" pitchFamily="50" charset="-128"/>
              </a:rPr>
              <a:t>計画</a:t>
            </a:r>
            <a:r>
              <a:rPr lang="zh-CN" altLang="en-US" sz="900" b="1" dirty="0">
                <a:latin typeface="HG丸ｺﾞｼｯｸM-PRO" panose="020F0600000000000000" pitchFamily="50" charset="-128"/>
                <a:ea typeface="HG丸ｺﾞｼｯｸM-PRO" panose="020F0600000000000000" pitchFamily="50" charset="-128"/>
              </a:rPr>
              <a:t>（区域施策編</a:t>
            </a:r>
            <a:r>
              <a:rPr lang="zh-CN" altLang="en-US" sz="900" b="1" dirty="0" smtClean="0">
                <a:latin typeface="HG丸ｺﾞｼｯｸM-PRO" panose="020F0600000000000000" pitchFamily="50" charset="-128"/>
                <a:ea typeface="HG丸ｺﾞｼｯｸM-PRO" panose="020F0600000000000000" pitchFamily="50" charset="-128"/>
              </a:rPr>
              <a:t>）</a:t>
            </a:r>
            <a:r>
              <a:rPr lang="ja-JP" altLang="en-US" sz="900" b="1" dirty="0" smtClean="0">
                <a:latin typeface="HG丸ｺﾞｼｯｸM-PRO" panose="020F0600000000000000" pitchFamily="50" charset="-128"/>
                <a:ea typeface="HG丸ｺﾞｼｯｸM-PRO" panose="020F0600000000000000" pitchFamily="50" charset="-128"/>
              </a:rPr>
              <a:t>の改定</a:t>
            </a:r>
            <a:endParaRPr lang="ja-JP" altLang="en-US" sz="900" b="1" dirty="0">
              <a:latin typeface="HG丸ｺﾞｼｯｸM-PRO" panose="020F0600000000000000" pitchFamily="50" charset="-128"/>
              <a:ea typeface="HG丸ｺﾞｼｯｸM-PRO" panose="020F0600000000000000" pitchFamily="50" charset="-128"/>
            </a:endParaRPr>
          </a:p>
        </p:txBody>
      </p:sp>
      <p:sp>
        <p:nvSpPr>
          <p:cNvPr id="78" name="角丸四角形 77"/>
          <p:cNvSpPr/>
          <p:nvPr/>
        </p:nvSpPr>
        <p:spPr>
          <a:xfrm>
            <a:off x="4718419" y="3604467"/>
            <a:ext cx="1573784" cy="1951908"/>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5045273" y="3582213"/>
            <a:ext cx="1084027" cy="1343418"/>
          </a:xfrm>
          <a:prstGeom prst="rect">
            <a:avLst/>
          </a:prstGeom>
          <a:noFill/>
          <a:ln cmpd="dbl">
            <a:noFill/>
          </a:ln>
        </p:spPr>
        <p:txBody>
          <a:bodyPr vert="eaVert" wrap="square" lIns="91438" tIns="45719" rIns="91438" bIns="45719" anchor="ctr" anchorCtr="0">
            <a:noAutofit/>
          </a:bodyPr>
          <a:lstStyle/>
          <a:p>
            <a:pPr algn="just"/>
            <a:r>
              <a:rPr kumimoji="1"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近年の台風など異常気象は、気候変動の影響が考えられて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い</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ます。</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地球</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温暖化対策と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して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dirty="0">
                <a:latin typeface="HG丸ｺﾞｼｯｸM-PRO" panose="020F0600000000000000" pitchFamily="50" charset="-128"/>
                <a:ea typeface="HG丸ｺﾞｼｯｸM-PRO" panose="020F0600000000000000" pitchFamily="50" charset="-128"/>
              </a:rPr>
              <a:t>ＣＯ</a:t>
            </a:r>
            <a:r>
              <a:rPr lang="ja-JP" altLang="en-US" sz="800" baseline="30000" dirty="0">
                <a:latin typeface="HG丸ｺﾞｼｯｸM-PRO" panose="020F0600000000000000" pitchFamily="50" charset="-128"/>
                <a:ea typeface="HG丸ｺﾞｼｯｸM-PRO" panose="020F0600000000000000" pitchFamily="50" charset="-128"/>
              </a:rPr>
              <a:t>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排出量</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を抑える等</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緩和策」と、温暖化して</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いる地球</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・都市に適応する「適応策」があります。</a:t>
            </a:r>
          </a:p>
        </p:txBody>
      </p:sp>
      <p:sp>
        <p:nvSpPr>
          <p:cNvPr id="65" name="正方形/長方形 64"/>
          <p:cNvSpPr/>
          <p:nvPr/>
        </p:nvSpPr>
        <p:spPr>
          <a:xfrm>
            <a:off x="6019285" y="3648374"/>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　☆緩和</a:t>
            </a:r>
            <a:r>
              <a:rPr lang="ja-JP" altLang="en-US" sz="900" b="1" dirty="0">
                <a:latin typeface="HG丸ｺﾞｼｯｸM-PRO" panose="020F0600000000000000" pitchFamily="50" charset="-128"/>
                <a:ea typeface="HG丸ｺﾞｼｯｸM-PRO" panose="020F0600000000000000" pitchFamily="50" charset="-128"/>
              </a:rPr>
              <a:t>と適応が重要</a:t>
            </a:r>
            <a:r>
              <a:rPr lang="ja-JP" altLang="en-US" sz="900" b="1" dirty="0" smtClean="0">
                <a:latin typeface="HG丸ｺﾞｼｯｸM-PRO" panose="020F0600000000000000" pitchFamily="50" charset="-128"/>
                <a:ea typeface="HG丸ｺﾞｼｯｸM-PRO" panose="020F0600000000000000" pitchFamily="50" charset="-128"/>
              </a:rPr>
              <a:t>！</a:t>
            </a:r>
            <a:endParaRPr lang="ja-JP" altLang="en-US" sz="900" b="1" dirty="0">
              <a:latin typeface="HG丸ｺﾞｼｯｸM-PRO" panose="020F0600000000000000" pitchFamily="50" charset="-128"/>
              <a:ea typeface="HG丸ｺﾞｼｯｸM-PRO" panose="020F0600000000000000" pitchFamily="50" charset="-128"/>
            </a:endParaRPr>
          </a:p>
        </p:txBody>
      </p:sp>
      <p:pic>
        <p:nvPicPr>
          <p:cNvPr id="10" name="Picture 3" descr="D:\OhigashiT\Desktop\環境白書写真・イラスト\handbook.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115854" y="4915226"/>
            <a:ext cx="879887" cy="615920"/>
          </a:xfrm>
          <a:prstGeom prst="rect">
            <a:avLst/>
          </a:prstGeom>
          <a:noFill/>
          <a:extLst>
            <a:ext uri="{909E8E84-426E-40DD-AFC4-6F175D3DCCD1}">
              <a14:hiddenFill xmlns:a14="http://schemas.microsoft.com/office/drawing/2010/main">
                <a:solidFill>
                  <a:srgbClr val="FFFFFF"/>
                </a:solidFill>
              </a14:hiddenFill>
            </a:ext>
          </a:extLst>
        </p:spPr>
      </p:pic>
      <p:sp>
        <p:nvSpPr>
          <p:cNvPr id="104" name="正方形/長方形 103"/>
          <p:cNvSpPr/>
          <p:nvPr/>
        </p:nvSpPr>
        <p:spPr>
          <a:xfrm>
            <a:off x="4774046" y="4427978"/>
            <a:ext cx="311396" cy="1875332"/>
          </a:xfrm>
          <a:prstGeom prst="rect">
            <a:avLst/>
          </a:prstGeom>
          <a:noFill/>
          <a:ln cmpd="dbl">
            <a:noFill/>
          </a:ln>
        </p:spPr>
        <p:txBody>
          <a:bodyPr vert="eaVert" wrap="square" lIns="91438" tIns="45719" rIns="91438" bIns="45719" anchor="ctr" anchorCtr="0">
            <a:noAutofit/>
          </a:bodyPr>
          <a:lstStyle/>
          <a:p>
            <a:pPr algn="just"/>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　画像４</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7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おおさか</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気候</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変動</a:t>
            </a:r>
            <a:endParaRPr lang="en-US" altLang="ja-JP" sz="7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適応</a:t>
            </a:r>
            <a:r>
              <a:rPr lang="ja-JP" altLang="en-US" sz="700" dirty="0" smtClean="0">
                <a:solidFill>
                  <a:sysClr val="windowText" lastClr="000000"/>
                </a:solidFill>
                <a:latin typeface="HG丸ｺﾞｼｯｸM-PRO" panose="020F0600000000000000" pitchFamily="50" charset="-128"/>
                <a:ea typeface="HG丸ｺﾞｼｯｸM-PRO" panose="020F0600000000000000" pitchFamily="50" charset="-128"/>
              </a:rPr>
              <a:t>」ハンドブック</a:t>
            </a:r>
            <a:endParaRPr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8" name="フッター プレースホルダー 4"/>
          <p:cNvSpPr>
            <a:spLocks noGrp="1"/>
          </p:cNvSpPr>
          <p:nvPr>
            <p:ph type="ftr" sz="quarter" idx="11"/>
          </p:nvPr>
        </p:nvSpPr>
        <p:spPr>
          <a:xfrm>
            <a:off x="2343150" y="9588230"/>
            <a:ext cx="2171700" cy="314595"/>
          </a:xfrm>
        </p:spPr>
        <p:txBody>
          <a:bodyPr/>
          <a:lstStyle/>
          <a:p>
            <a:r>
              <a:rPr lang="en-US" altLang="ja-JP" sz="1050" dirty="0" smtClean="0">
                <a:solidFill>
                  <a:schemeClr val="tx1"/>
                </a:solidFill>
                <a:latin typeface="Century" panose="02040604050505020304" pitchFamily="18" charset="0"/>
              </a:rPr>
              <a:t>- 7 -</a:t>
            </a:r>
            <a:endParaRPr kumimoji="1" lang="ja-JP" altLang="en-US" sz="1050" dirty="0">
              <a:solidFill>
                <a:schemeClr val="tx1"/>
              </a:solidFill>
              <a:latin typeface="Century" panose="02040604050505020304" pitchFamily="18" charset="0"/>
            </a:endParaRPr>
          </a:p>
        </p:txBody>
      </p:sp>
      <p:sp>
        <p:nvSpPr>
          <p:cNvPr id="107" name="正方形/長方形 106"/>
          <p:cNvSpPr/>
          <p:nvPr/>
        </p:nvSpPr>
        <p:spPr>
          <a:xfrm>
            <a:off x="5472255" y="514585"/>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北海道胆振東部地震</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（平成３０年</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9</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6</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日）</a:t>
            </a:r>
          </a:p>
        </p:txBody>
      </p:sp>
      <p:sp>
        <p:nvSpPr>
          <p:cNvPr id="108" name="正方形/長方形 107"/>
          <p:cNvSpPr/>
          <p:nvPr/>
        </p:nvSpPr>
        <p:spPr>
          <a:xfrm>
            <a:off x="2565016" y="514585"/>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熊本県熊本地方を震源と</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する地震</a:t>
            </a:r>
            <a:endParaRPr lang="en-US" altLang="ja-JP" sz="9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８</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年４月１４日、１６日）</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4" name="正方形/長方形 83"/>
          <p:cNvSpPr/>
          <p:nvPr/>
        </p:nvSpPr>
        <p:spPr>
          <a:xfrm>
            <a:off x="6357720" y="529625"/>
            <a:ext cx="252000" cy="2953250"/>
          </a:xfrm>
          <a:prstGeom prst="rect">
            <a:avLst/>
          </a:prstGeom>
          <a:noFill/>
          <a:ln cmpd="dbl">
            <a:noFill/>
          </a:ln>
        </p:spPr>
        <p:txBody>
          <a:bodyPr vert="eaVert" wrap="square" lIns="91438" tIns="45719" rIns="91438" bIns="45719" anchor="ctr" anchorCtr="0">
            <a:noAutofit/>
          </a:bodyPr>
          <a:lstStyle/>
          <a:p>
            <a:pPr algn="just"/>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２０２５年大阪・関西での万博開催決定</a:t>
            </a:r>
            <a:endParaRPr lang="en-US" altLang="ja-JP" sz="9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（平成３０年１１月２４日</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87" name="正方形/長方形 86"/>
          <p:cNvSpPr/>
          <p:nvPr/>
        </p:nvSpPr>
        <p:spPr>
          <a:xfrm>
            <a:off x="143635" y="5627469"/>
            <a:ext cx="2520280" cy="3920530"/>
          </a:xfrm>
          <a:prstGeom prst="rect">
            <a:avLst/>
          </a:prstGeom>
          <a:gradFill>
            <a:gsLst>
              <a:gs pos="54000">
                <a:schemeClr val="accent3">
                  <a:lumMod val="40000"/>
                  <a:lumOff val="60000"/>
                </a:schemeClr>
              </a:gs>
              <a:gs pos="47000">
                <a:schemeClr val="accent6">
                  <a:lumMod val="40000"/>
                  <a:lumOff val="60000"/>
                </a:schemeClr>
              </a:gs>
              <a:gs pos="0">
                <a:schemeClr val="accent6">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77" name="角丸四角形 76"/>
          <p:cNvSpPr/>
          <p:nvPr/>
        </p:nvSpPr>
        <p:spPr>
          <a:xfrm>
            <a:off x="824819" y="5960620"/>
            <a:ext cx="1749086" cy="3244849"/>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74038" y="6303310"/>
            <a:ext cx="206134" cy="2946639"/>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海洋環境の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保護のため海洋ごみに世界が注目。</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2050" name="Picture 2" descr="D:\OhigashiT\Desktop\環境白書写真・イラスト\gomi_microplastics.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24819" y="8400707"/>
            <a:ext cx="676760" cy="676760"/>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2217257" y="6123130"/>
            <a:ext cx="323165" cy="1908000"/>
          </a:xfrm>
          <a:prstGeom prst="rect">
            <a:avLst/>
          </a:prstGeom>
        </p:spPr>
        <p:txBody>
          <a:bodyPr vert="eaVert" wrap="none" anchor="ctr" anchorCtr="0">
            <a:noAutofit/>
          </a:bodyPr>
          <a:lstStyle/>
          <a:p>
            <a:r>
              <a:rPr lang="ja-JP" altLang="en-US" sz="800" b="1" dirty="0">
                <a:latin typeface="HG丸ｺﾞｼｯｸM-PRO" panose="020F0600000000000000" pitchFamily="50" charset="-128"/>
                <a:ea typeface="HG丸ｺﾞｼｯｸM-PRO" panose="020F0600000000000000" pitchFamily="50" charset="-128"/>
              </a:rPr>
              <a:t>★</a:t>
            </a:r>
            <a:r>
              <a:rPr lang="ja-JP" altLang="en-US" sz="800" b="1" dirty="0" smtClean="0">
                <a:latin typeface="HG丸ｺﾞｼｯｸM-PRO" panose="020F0600000000000000" pitchFamily="50" charset="-128"/>
                <a:ea typeface="HG丸ｺﾞｼｯｸM-PRO" panose="020F0600000000000000" pitchFamily="50" charset="-128"/>
              </a:rPr>
              <a:t>コラム１０</a:t>
            </a:r>
            <a:endParaRPr lang="en-US" altLang="ja-JP" sz="800" b="1" dirty="0" smtClean="0">
              <a:latin typeface="HG丸ｺﾞｼｯｸM-PRO" panose="020F0600000000000000" pitchFamily="50" charset="-128"/>
              <a:ea typeface="HG丸ｺﾞｼｯｸM-PRO" panose="020F0600000000000000" pitchFamily="50" charset="-128"/>
            </a:endParaRPr>
          </a:p>
          <a:p>
            <a:r>
              <a:rPr lang="ja-JP" altLang="en-US" sz="800" b="1" dirty="0" smtClean="0">
                <a:latin typeface="HG丸ｺﾞｼｯｸM-PRO" panose="020F0600000000000000" pitchFamily="50" charset="-128"/>
                <a:ea typeface="HG丸ｺﾞｼｯｸM-PRO" panose="020F0600000000000000" pitchFamily="50" charset="-128"/>
              </a:rPr>
              <a:t>「プラスチック</a:t>
            </a:r>
            <a:r>
              <a:rPr lang="ja-JP" altLang="en-US" sz="800" b="1" dirty="0">
                <a:latin typeface="HG丸ｺﾞｼｯｸM-PRO" panose="020F0600000000000000" pitchFamily="50" charset="-128"/>
                <a:ea typeface="HG丸ｺﾞｼｯｸM-PRO" panose="020F0600000000000000" pitchFamily="50" charset="-128"/>
              </a:rPr>
              <a:t>ごみ</a:t>
            </a:r>
            <a:r>
              <a:rPr lang="ja-JP" altLang="en-US" sz="800" b="1" dirty="0" smtClean="0">
                <a:latin typeface="HG丸ｺﾞｼｯｸM-PRO" panose="020F0600000000000000" pitchFamily="50" charset="-128"/>
                <a:ea typeface="HG丸ｺﾞｼｯｸM-PRO" panose="020F0600000000000000" pitchFamily="50" charset="-128"/>
              </a:rPr>
              <a:t>をめぐる世界の動き」</a:t>
            </a:r>
            <a:endParaRPr lang="ja-JP" altLang="en-US" sz="800" b="1" dirty="0">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901379" y="6036205"/>
            <a:ext cx="396302" cy="2250432"/>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日本</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でも</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、「プラスチック</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資源循環戦略」</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を策定する動き</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や</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、企業の自主</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規制の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動きなどが広まりつつ</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あります。</a:t>
            </a:r>
          </a:p>
        </p:txBody>
      </p:sp>
      <p:sp>
        <p:nvSpPr>
          <p:cNvPr id="102" name="正方形/長方形 101"/>
          <p:cNvSpPr/>
          <p:nvPr/>
        </p:nvSpPr>
        <p:spPr>
          <a:xfrm>
            <a:off x="1631858" y="5994646"/>
            <a:ext cx="739100" cy="3155167"/>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海</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へ流出した</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プラスチック</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は、</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波風</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で砕かれて</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マイクロプラスチック</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と</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呼ばれる微小なごみ</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となり</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、海洋生物</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の</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生態系</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に悪影響を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与えてしまうことが懸念されています。</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6" name="正方形/長方形 105"/>
          <p:cNvSpPr/>
          <p:nvPr/>
        </p:nvSpPr>
        <p:spPr>
          <a:xfrm>
            <a:off x="1326156" y="5987910"/>
            <a:ext cx="459378" cy="3161701"/>
          </a:xfrm>
          <a:prstGeom prst="rect">
            <a:avLst/>
          </a:prstGeom>
          <a:noFill/>
          <a:ln cmpd="dbl">
            <a:noFill/>
          </a:ln>
        </p:spPr>
        <p:txBody>
          <a:bodyPr vert="eaVert" wrap="square" lIns="91438" tIns="45719" rIns="91438" bIns="45719" anchor="ctr" anchorCtr="0">
            <a:noAutofit/>
          </a:bodyPr>
          <a:lstStyle/>
          <a:p>
            <a:pPr algn="just"/>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ＥＵは、２０３０年</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まで</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に使い捨て</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プラスチックを全廃する目標を</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掲げた</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「プラスチック戦略」</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を表明</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し</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、ストローなどの</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使用を禁止</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することを提案</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するなど、規制を強化</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しています。</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411644" y="6314973"/>
            <a:ext cx="323165" cy="1955873"/>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Ｈ２７　Ｇ</a:t>
            </a:r>
            <a:r>
              <a:rPr lang="en-US" altLang="ja-JP" sz="900" b="1" dirty="0" smtClean="0">
                <a:latin typeface="HG丸ｺﾞｼｯｸM-PRO" panose="020F0600000000000000" pitchFamily="50" charset="-128"/>
                <a:ea typeface="HG丸ｺﾞｼｯｸM-PRO" panose="020F0600000000000000" pitchFamily="50" charset="-128"/>
              </a:rPr>
              <a:t>7</a:t>
            </a:r>
            <a:r>
              <a:rPr lang="ja-JP" altLang="en-US" sz="900" b="1" dirty="0" smtClean="0">
                <a:latin typeface="HG丸ｺﾞｼｯｸM-PRO" panose="020F0600000000000000" pitchFamily="50" charset="-128"/>
                <a:ea typeface="HG丸ｺﾞｼｯｸM-PRO" panose="020F0600000000000000" pitchFamily="50" charset="-128"/>
              </a:rPr>
              <a:t>エルマウ・サミット首脳</a:t>
            </a:r>
            <a:r>
              <a:rPr lang="ja-JP" altLang="en-US" sz="900" b="1" dirty="0">
                <a:latin typeface="HG丸ｺﾞｼｯｸM-PRO" panose="020F0600000000000000" pitchFamily="50" charset="-128"/>
                <a:ea typeface="HG丸ｺﾞｼｯｸM-PRO" panose="020F0600000000000000" pitchFamily="50" charset="-128"/>
              </a:rPr>
              <a:t>宣言（ドイツ）</a:t>
            </a:r>
          </a:p>
        </p:txBody>
      </p:sp>
      <p:sp>
        <p:nvSpPr>
          <p:cNvPr id="88" name="正方形/長方形 89"/>
          <p:cNvSpPr/>
          <p:nvPr/>
        </p:nvSpPr>
        <p:spPr>
          <a:xfrm>
            <a:off x="2468657" y="3601360"/>
            <a:ext cx="1022646" cy="1938395"/>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93" name="正方形/長方形 92"/>
          <p:cNvSpPr/>
          <p:nvPr/>
        </p:nvSpPr>
        <p:spPr>
          <a:xfrm>
            <a:off x="3195845" y="3612230"/>
            <a:ext cx="323165" cy="1908000"/>
          </a:xfrm>
          <a:prstGeom prst="rect">
            <a:avLst/>
          </a:prstGeom>
        </p:spPr>
        <p:txBody>
          <a:bodyPr vert="eaVert" wrap="none" anchor="ctr" anchorCtr="0">
            <a:noAutofit/>
          </a:bodyPr>
          <a:lstStyle/>
          <a:p>
            <a:r>
              <a:rPr lang="ja-JP" altLang="en-US" sz="800" b="1" dirty="0">
                <a:latin typeface="HG丸ｺﾞｼｯｸM-PRO" panose="020F0600000000000000" pitchFamily="50" charset="-128"/>
                <a:ea typeface="HG丸ｺﾞｼｯｸM-PRO" panose="020F0600000000000000" pitchFamily="50" charset="-128"/>
              </a:rPr>
              <a:t>Ｈ２７　おおさかヒートアイランド</a:t>
            </a:r>
          </a:p>
          <a:p>
            <a:r>
              <a:rPr lang="ja-JP" altLang="en-US" sz="800" b="1" dirty="0">
                <a:latin typeface="HG丸ｺﾞｼｯｸM-PRO" panose="020F0600000000000000" pitchFamily="50" charset="-128"/>
                <a:ea typeface="HG丸ｺﾞｼｯｸM-PRO" panose="020F0600000000000000" pitchFamily="50" charset="-128"/>
              </a:rPr>
              <a:t>　　　　対策推進計画の策定</a:t>
            </a:r>
          </a:p>
        </p:txBody>
      </p:sp>
      <p:sp>
        <p:nvSpPr>
          <p:cNvPr id="94" name="正方形/長方形 93"/>
          <p:cNvSpPr/>
          <p:nvPr/>
        </p:nvSpPr>
        <p:spPr>
          <a:xfrm>
            <a:off x="2480858" y="3621627"/>
            <a:ext cx="741933" cy="1939311"/>
          </a:xfrm>
          <a:prstGeom prst="rect">
            <a:avLst/>
          </a:prstGeom>
          <a:noFill/>
          <a:ln cmpd="dbl">
            <a:noFill/>
          </a:ln>
        </p:spPr>
        <p:txBody>
          <a:bodyPr vert="eaVert" wrap="square" lIns="91438" tIns="45719" rIns="91438" bIns="45719" anchor="ctr" anchorCtr="0">
            <a:noAutofit/>
          </a:bodyPr>
          <a:lstStyle/>
          <a:p>
            <a:pPr algn="just"/>
            <a:r>
              <a:rPr kumimoji="1"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建物・地表面の高温化抑制や人工排熱の低減等の取組みである「緩和策」の推進や、人の健康への影響等を軽減する取組みである「適応策」について推進することで、熱帯夜日数の削減、暑熱環境の改善を目指す。</a:t>
            </a:r>
          </a:p>
        </p:txBody>
      </p:sp>
      <p:sp>
        <p:nvSpPr>
          <p:cNvPr id="97" name="正方形/長方形 89"/>
          <p:cNvSpPr/>
          <p:nvPr/>
        </p:nvSpPr>
        <p:spPr>
          <a:xfrm>
            <a:off x="3004205" y="551735"/>
            <a:ext cx="360068" cy="2927855"/>
          </a:xfrm>
          <a:prstGeom prst="rect">
            <a:avLst/>
          </a:prstGeom>
          <a:solidFill>
            <a:schemeClr val="bg1">
              <a:lumMod val="95000"/>
            </a:schemeClr>
          </a:solidFill>
          <a:ln>
            <a:solidFill>
              <a:schemeClr val="bg1">
                <a:lumMod val="95000"/>
              </a:schemeClr>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111" name="正方形/長方形 110"/>
          <p:cNvSpPr/>
          <p:nvPr/>
        </p:nvSpPr>
        <p:spPr>
          <a:xfrm>
            <a:off x="2990959" y="549809"/>
            <a:ext cx="410454" cy="2953250"/>
          </a:xfrm>
          <a:prstGeom prst="rect">
            <a:avLst/>
          </a:prstGeom>
          <a:noFill/>
          <a:ln cmpd="dbl">
            <a:noFill/>
          </a:ln>
        </p:spPr>
        <p:txBody>
          <a:bodyPr vert="eaVert" wrap="square" lIns="91438" tIns="45719" rIns="91438" bIns="45719" anchor="ctr" anchorCtr="0">
            <a:noAutofit/>
          </a:bodyPr>
          <a:lstStyle/>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Ｇ７伊勢志摩サミットの開催。</a:t>
            </a:r>
            <a:endParaRPr lang="en-US" altLang="ja-JP" sz="8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（平成２８年５月２６日～２７日）</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2" name="楕円 111"/>
          <p:cNvSpPr/>
          <p:nvPr/>
        </p:nvSpPr>
        <p:spPr>
          <a:xfrm>
            <a:off x="756550" y="3475985"/>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13" name="楕円 112"/>
          <p:cNvSpPr/>
          <p:nvPr/>
        </p:nvSpPr>
        <p:spPr>
          <a:xfrm>
            <a:off x="3128438" y="3497695"/>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14" name="楕円 113"/>
          <p:cNvSpPr/>
          <p:nvPr/>
        </p:nvSpPr>
        <p:spPr>
          <a:xfrm>
            <a:off x="4275545" y="3487367"/>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15" name="楕円 114"/>
          <p:cNvSpPr/>
          <p:nvPr/>
        </p:nvSpPr>
        <p:spPr>
          <a:xfrm>
            <a:off x="4023264" y="5549828"/>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16" name="楕円 115"/>
          <p:cNvSpPr/>
          <p:nvPr/>
        </p:nvSpPr>
        <p:spPr>
          <a:xfrm>
            <a:off x="6149924" y="5535923"/>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sp>
        <p:nvSpPr>
          <p:cNvPr id="117" name="楕円 116"/>
          <p:cNvSpPr/>
          <p:nvPr/>
        </p:nvSpPr>
        <p:spPr>
          <a:xfrm>
            <a:off x="4910127" y="7570085"/>
            <a:ext cx="230962" cy="225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府</a:t>
            </a:r>
            <a:endParaRPr kumimoji="1" lang="ja-JP" altLang="en-US" sz="1000" dirty="0"/>
          </a:p>
        </p:txBody>
      </p:sp>
      <p:pic>
        <p:nvPicPr>
          <p:cNvPr id="3" name="図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5469" y="541527"/>
            <a:ext cx="790154" cy="1185231"/>
          </a:xfrm>
          <a:prstGeom prst="rect">
            <a:avLst/>
          </a:prstGeom>
        </p:spPr>
      </p:pic>
      <p:sp>
        <p:nvSpPr>
          <p:cNvPr id="99" name="正方形/長方形 98"/>
          <p:cNvSpPr/>
          <p:nvPr/>
        </p:nvSpPr>
        <p:spPr>
          <a:xfrm>
            <a:off x="2759896" y="5625709"/>
            <a:ext cx="514062" cy="3920530"/>
          </a:xfrm>
          <a:prstGeom prst="rect">
            <a:avLst/>
          </a:prstGeom>
          <a:gradFill>
            <a:gsLst>
              <a:gs pos="54000">
                <a:schemeClr val="accent3">
                  <a:lumMod val="40000"/>
                  <a:lumOff val="60000"/>
                </a:schemeClr>
              </a:gs>
              <a:gs pos="47000">
                <a:schemeClr val="accent6">
                  <a:lumMod val="40000"/>
                  <a:lumOff val="60000"/>
                </a:schemeClr>
              </a:gs>
              <a:gs pos="0">
                <a:schemeClr val="accent6">
                  <a:lumMod val="40000"/>
                  <a:lumOff val="60000"/>
                </a:schemeClr>
              </a:gs>
              <a:gs pos="100000">
                <a:schemeClr val="accent3">
                  <a:lumMod val="40000"/>
                  <a:lumOff val="60000"/>
                </a:schemeClr>
              </a:gs>
            </a:gsLst>
            <a:lin ang="5400000" scaled="0"/>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vert="eaVert" lIns="91438" tIns="45719" rIns="91438" bIns="45719" rtlCol="0" anchor="t"/>
          <a:lstStyle/>
          <a:p>
            <a:pPr algn="just"/>
            <a:endParaRPr kumimoji="1" lang="ja-JP" altLang="en-US" sz="700" dirty="0">
              <a:solidFill>
                <a:sysClr val="windowText" lastClr="000000"/>
              </a:solidFill>
            </a:endParaRPr>
          </a:p>
        </p:txBody>
      </p:sp>
      <p:sp>
        <p:nvSpPr>
          <p:cNvPr id="29" name="正方形/長方形 28"/>
          <p:cNvSpPr/>
          <p:nvPr/>
        </p:nvSpPr>
        <p:spPr>
          <a:xfrm>
            <a:off x="2854683" y="5645416"/>
            <a:ext cx="323165" cy="1908000"/>
          </a:xfrm>
          <a:prstGeom prst="rect">
            <a:avLst/>
          </a:prstGeom>
        </p:spPr>
        <p:txBody>
          <a:bodyPr vert="eaVert" wrap="none" anchor="ctr" anchorCtr="0">
            <a:noAutofit/>
          </a:bodyPr>
          <a:lstStyle/>
          <a:p>
            <a:r>
              <a:rPr lang="ja-JP" altLang="en-US" sz="900" b="1" dirty="0" smtClean="0">
                <a:latin typeface="HG丸ｺﾞｼｯｸM-PRO" panose="020F0600000000000000" pitchFamily="50" charset="-128"/>
                <a:ea typeface="HG丸ｺﾞｼｯｸM-PRO" panose="020F0600000000000000" pitchFamily="50" charset="-128"/>
              </a:rPr>
              <a:t>Ｈ２８　世界</a:t>
            </a:r>
            <a:r>
              <a:rPr lang="ja-JP" altLang="en-US" sz="900" b="1" dirty="0">
                <a:latin typeface="HG丸ｺﾞｼｯｸM-PRO" panose="020F0600000000000000" pitchFamily="50" charset="-128"/>
                <a:ea typeface="HG丸ｺﾞｼｯｸM-PRO" panose="020F0600000000000000" pitchFamily="50" charset="-128"/>
              </a:rPr>
              <a:t>経済</a:t>
            </a:r>
            <a:r>
              <a:rPr lang="ja-JP" altLang="en-US" sz="900" b="1" dirty="0" smtClean="0">
                <a:latin typeface="HG丸ｺﾞｼｯｸM-PRO" panose="020F0600000000000000" pitchFamily="50" charset="-128"/>
                <a:ea typeface="HG丸ｺﾞｼｯｸM-PRO" panose="020F0600000000000000" pitchFamily="50" charset="-128"/>
              </a:rPr>
              <a:t>フォーラム（</a:t>
            </a:r>
            <a:r>
              <a:rPr lang="ja-JP" altLang="en-US" sz="900" b="1" dirty="0">
                <a:latin typeface="HG丸ｺﾞｼｯｸM-PRO" panose="020F0600000000000000" pitchFamily="50" charset="-128"/>
                <a:ea typeface="HG丸ｺﾞｼｯｸM-PRO" panose="020F0600000000000000" pitchFamily="50" charset="-128"/>
              </a:rPr>
              <a:t>ダボス会議）</a:t>
            </a:r>
          </a:p>
        </p:txBody>
      </p:sp>
      <p:sp>
        <p:nvSpPr>
          <p:cNvPr id="30" name="正方形/長方形 29"/>
          <p:cNvSpPr/>
          <p:nvPr/>
        </p:nvSpPr>
        <p:spPr>
          <a:xfrm>
            <a:off x="2813970" y="7827647"/>
            <a:ext cx="399810" cy="1672210"/>
          </a:xfrm>
          <a:prstGeom prst="rect">
            <a:avLst/>
          </a:prstGeom>
          <a:noFill/>
          <a:ln cmpd="dbl">
            <a:noFill/>
          </a:ln>
        </p:spPr>
        <p:txBody>
          <a:bodyPr vert="eaVert" wrap="square" lIns="91438" tIns="45719" rIns="91438" bIns="45719" anchor="ctr" anchorCtr="0">
            <a:noAutofit/>
          </a:bodyPr>
          <a:lstStyle/>
          <a:p>
            <a:pPr algn="just"/>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海洋ごみに関する</a:t>
            </a:r>
            <a:r>
              <a:rPr lang="ja-JP" altLang="en-US" sz="800" dirty="0" smtClean="0">
                <a:solidFill>
                  <a:sysClr val="windowText" lastClr="000000"/>
                </a:solidFill>
                <a:latin typeface="HG丸ｺﾞｼｯｸM-PRO" panose="020F0600000000000000" pitchFamily="50" charset="-128"/>
                <a:ea typeface="HG丸ｺﾞｼｯｸM-PRO" panose="020F0600000000000000" pitchFamily="50" charset="-128"/>
              </a:rPr>
              <a:t>報告書を発表。</a:t>
            </a:r>
            <a:endParaRPr lang="ja-JP" altLang="en-US" sz="800" dirty="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433514" y="9133626"/>
            <a:ext cx="464813" cy="404387"/>
          </a:xfrm>
          <a:prstGeom prst="rect">
            <a:avLst/>
          </a:prstGeom>
        </p:spPr>
      </p:pic>
    </p:spTree>
    <p:extLst>
      <p:ext uri="{BB962C8B-B14F-4D97-AF65-F5344CB8AC3E}">
        <p14:creationId xmlns:p14="http://schemas.microsoft.com/office/powerpoint/2010/main" val="2568653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サブタイトル 2"/>
          <p:cNvSpPr txBox="1">
            <a:spLocks/>
          </p:cNvSpPr>
          <p:nvPr/>
        </p:nvSpPr>
        <p:spPr>
          <a:xfrm>
            <a:off x="188640" y="2113127"/>
            <a:ext cx="6471719" cy="423502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20000"/>
              </a:lnSpc>
              <a:buNone/>
            </a:pPr>
            <a:endPar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4" name="サブタイトル 2"/>
          <p:cNvSpPr txBox="1">
            <a:spLocks/>
          </p:cNvSpPr>
          <p:nvPr/>
        </p:nvSpPr>
        <p:spPr>
          <a:xfrm>
            <a:off x="317522" y="1908247"/>
            <a:ext cx="6240562" cy="74859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lnSpc>
                <a:spcPct val="120000"/>
              </a:lnSpc>
              <a:buNone/>
            </a:pP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0" indent="0" algn="just">
              <a:buNone/>
            </a:pP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3996528202"/>
              </p:ext>
            </p:extLst>
          </p:nvPr>
        </p:nvGraphicFramePr>
        <p:xfrm>
          <a:off x="352446" y="1762835"/>
          <a:ext cx="6219297" cy="7416332"/>
        </p:xfrm>
        <a:graphic>
          <a:graphicData uri="http://schemas.openxmlformats.org/drawingml/2006/chart">
            <c:chart xmlns:c="http://schemas.openxmlformats.org/drawingml/2006/chart" xmlns:r="http://schemas.openxmlformats.org/officeDocument/2006/relationships" r:id="rId2"/>
          </a:graphicData>
        </a:graphic>
      </p:graphicFrame>
      <p:grpSp>
        <p:nvGrpSpPr>
          <p:cNvPr id="25" name="グループ化 24"/>
          <p:cNvGrpSpPr/>
          <p:nvPr/>
        </p:nvGrpSpPr>
        <p:grpSpPr>
          <a:xfrm>
            <a:off x="5139190" y="1793535"/>
            <a:ext cx="1441420" cy="6828039"/>
            <a:chOff x="11875" y="0"/>
            <a:chExt cx="1441420" cy="4629392"/>
          </a:xfrm>
        </p:grpSpPr>
        <p:grpSp>
          <p:nvGrpSpPr>
            <p:cNvPr id="26" name="グループ化 25"/>
            <p:cNvGrpSpPr/>
            <p:nvPr/>
          </p:nvGrpSpPr>
          <p:grpSpPr>
            <a:xfrm>
              <a:off x="11875" y="0"/>
              <a:ext cx="1441420" cy="4629392"/>
              <a:chOff x="11875" y="0"/>
              <a:chExt cx="1441420" cy="4629392"/>
            </a:xfrm>
          </p:grpSpPr>
          <p:sp>
            <p:nvSpPr>
              <p:cNvPr id="28" name="テキスト ボックス 7"/>
              <p:cNvSpPr txBox="1"/>
              <p:nvPr/>
            </p:nvSpPr>
            <p:spPr>
              <a:xfrm>
                <a:off x="428625" y="161925"/>
                <a:ext cx="761747"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0" i="0" u="none" strike="noStrike">
                    <a:solidFill>
                      <a:schemeClr val="tx1"/>
                    </a:solidFill>
                    <a:effectLst/>
                  </a:rPr>
                  <a:t>１位→１位</a:t>
                </a:r>
                <a:r>
                  <a:rPr lang="ja-JP" altLang="en-US" sz="1000"/>
                  <a:t> </a:t>
                </a:r>
                <a:endParaRPr kumimoji="1" lang="ja-JP" altLang="en-US" sz="1000"/>
              </a:p>
            </p:txBody>
          </p:sp>
          <p:sp>
            <p:nvSpPr>
              <p:cNvPr id="29" name="テキスト ボックス 8"/>
              <p:cNvSpPr txBox="1"/>
              <p:nvPr/>
            </p:nvSpPr>
            <p:spPr>
              <a:xfrm>
                <a:off x="438150" y="628650"/>
                <a:ext cx="761747"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0" i="0" u="none" strike="noStrike">
                    <a:solidFill>
                      <a:schemeClr val="tx1"/>
                    </a:solidFill>
                    <a:effectLst/>
                  </a:rPr>
                  <a:t>３位→２位</a:t>
                </a:r>
                <a:r>
                  <a:rPr lang="ja-JP" altLang="en-US" sz="1000"/>
                  <a:t> </a:t>
                </a:r>
                <a:endParaRPr kumimoji="1" lang="ja-JP" altLang="en-US" sz="1000"/>
              </a:p>
            </p:txBody>
          </p:sp>
          <p:sp>
            <p:nvSpPr>
              <p:cNvPr id="30" name="テキスト ボックス 9"/>
              <p:cNvSpPr txBox="1"/>
              <p:nvPr/>
            </p:nvSpPr>
            <p:spPr>
              <a:xfrm>
                <a:off x="438150" y="847725"/>
                <a:ext cx="776175"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0" i="0" u="none" strike="noStrike">
                    <a:solidFill>
                      <a:schemeClr val="tx1"/>
                    </a:solidFill>
                    <a:effectLst/>
                  </a:rPr>
                  <a:t>４位→</a:t>
                </a:r>
                <a:r>
                  <a:rPr lang="en-US" altLang="ja-JP" sz="1000" b="0" i="0" u="none" strike="noStrike">
                    <a:solidFill>
                      <a:schemeClr val="tx1"/>
                    </a:solidFill>
                    <a:effectLst/>
                  </a:rPr>
                  <a:t>14</a:t>
                </a:r>
                <a:r>
                  <a:rPr lang="ja-JP" altLang="en-US" sz="1000" b="0" i="0" u="none" strike="noStrike">
                    <a:solidFill>
                      <a:schemeClr val="tx1"/>
                    </a:solidFill>
                    <a:effectLst/>
                  </a:rPr>
                  <a:t>位</a:t>
                </a:r>
                <a:endParaRPr kumimoji="1" lang="ja-JP" altLang="en-US" sz="1000"/>
              </a:p>
            </p:txBody>
          </p:sp>
          <p:sp>
            <p:nvSpPr>
              <p:cNvPr id="31" name="テキスト ボックス 10"/>
              <p:cNvSpPr txBox="1"/>
              <p:nvPr/>
            </p:nvSpPr>
            <p:spPr>
              <a:xfrm>
                <a:off x="428625" y="1090613"/>
                <a:ext cx="805029"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0" i="0" u="none" strike="noStrike" dirty="0">
                    <a:solidFill>
                      <a:schemeClr val="tx1"/>
                    </a:solidFill>
                    <a:effectLst/>
                  </a:rPr>
                  <a:t>５位→</a:t>
                </a:r>
                <a:r>
                  <a:rPr lang="en-US" altLang="ja-JP" sz="1000" b="0" i="0" u="none" strike="noStrike" dirty="0">
                    <a:solidFill>
                      <a:schemeClr val="tx1"/>
                    </a:solidFill>
                    <a:effectLst/>
                  </a:rPr>
                  <a:t>10</a:t>
                </a:r>
                <a:r>
                  <a:rPr lang="ja-JP" altLang="en-US" sz="1000" b="0" i="0" u="none" strike="noStrike" dirty="0">
                    <a:solidFill>
                      <a:schemeClr val="tx1"/>
                    </a:solidFill>
                    <a:effectLst/>
                  </a:rPr>
                  <a:t>位</a:t>
                </a:r>
                <a:r>
                  <a:rPr lang="ja-JP" altLang="en-US" sz="1000" dirty="0"/>
                  <a:t> </a:t>
                </a:r>
                <a:endParaRPr kumimoji="1" lang="ja-JP" altLang="en-US" sz="1000" dirty="0"/>
              </a:p>
            </p:txBody>
          </p:sp>
          <p:sp>
            <p:nvSpPr>
              <p:cNvPr id="32" name="テキスト ボックス 11"/>
              <p:cNvSpPr txBox="1"/>
              <p:nvPr/>
            </p:nvSpPr>
            <p:spPr>
              <a:xfrm>
                <a:off x="438150" y="1362062"/>
                <a:ext cx="761747"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0" i="0" u="none" strike="noStrike">
                    <a:solidFill>
                      <a:schemeClr val="tx1"/>
                    </a:solidFill>
                    <a:effectLst/>
                  </a:rPr>
                  <a:t>６位→７位</a:t>
                </a:r>
                <a:r>
                  <a:rPr lang="ja-JP" altLang="en-US" sz="1000"/>
                  <a:t> </a:t>
                </a:r>
                <a:endParaRPr kumimoji="1" lang="ja-JP" altLang="en-US" sz="1000"/>
              </a:p>
            </p:txBody>
          </p:sp>
          <p:sp>
            <p:nvSpPr>
              <p:cNvPr id="33" name="テキスト ボックス 12"/>
              <p:cNvSpPr txBox="1"/>
              <p:nvPr/>
            </p:nvSpPr>
            <p:spPr>
              <a:xfrm>
                <a:off x="447675" y="1593498"/>
                <a:ext cx="805029"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0" i="0" u="none" strike="noStrike">
                    <a:solidFill>
                      <a:schemeClr val="tx1"/>
                    </a:solidFill>
                    <a:effectLst/>
                  </a:rPr>
                  <a:t>７位→</a:t>
                </a:r>
                <a:r>
                  <a:rPr lang="en-US" altLang="ja-JP" sz="1000" b="0" i="0" u="none" strike="noStrike">
                    <a:solidFill>
                      <a:schemeClr val="tx1"/>
                    </a:solidFill>
                    <a:effectLst/>
                  </a:rPr>
                  <a:t>19</a:t>
                </a:r>
                <a:r>
                  <a:rPr lang="ja-JP" altLang="en-US" sz="1000" b="0" i="0" u="none" strike="noStrike">
                    <a:solidFill>
                      <a:schemeClr val="tx1"/>
                    </a:solidFill>
                    <a:effectLst/>
                  </a:rPr>
                  <a:t>位</a:t>
                </a:r>
                <a:r>
                  <a:rPr lang="ja-JP" altLang="en-US" sz="1000"/>
                  <a:t> </a:t>
                </a:r>
                <a:endParaRPr kumimoji="1" lang="ja-JP" altLang="en-US" sz="1000"/>
              </a:p>
            </p:txBody>
          </p:sp>
          <p:sp>
            <p:nvSpPr>
              <p:cNvPr id="34" name="テキスト ボックス 13"/>
              <p:cNvSpPr txBox="1"/>
              <p:nvPr/>
            </p:nvSpPr>
            <p:spPr>
              <a:xfrm>
                <a:off x="457200" y="1847850"/>
                <a:ext cx="761747"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0" i="0" u="none" strike="noStrike">
                    <a:solidFill>
                      <a:schemeClr val="tx1"/>
                    </a:solidFill>
                    <a:effectLst/>
                  </a:rPr>
                  <a:t>８位→６位</a:t>
                </a:r>
                <a:r>
                  <a:rPr lang="ja-JP" altLang="en-US" sz="1000"/>
                  <a:t> </a:t>
                </a:r>
                <a:endParaRPr kumimoji="1" lang="ja-JP" altLang="en-US" sz="1000"/>
              </a:p>
            </p:txBody>
          </p:sp>
          <p:sp>
            <p:nvSpPr>
              <p:cNvPr id="35" name="テキスト ボックス 14"/>
              <p:cNvSpPr txBox="1"/>
              <p:nvPr/>
            </p:nvSpPr>
            <p:spPr>
              <a:xfrm>
                <a:off x="447675" y="2087709"/>
                <a:ext cx="761747"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0" i="0" u="none" strike="noStrike" dirty="0">
                    <a:solidFill>
                      <a:schemeClr val="tx1"/>
                    </a:solidFill>
                    <a:effectLst/>
                  </a:rPr>
                  <a:t>９位→９位</a:t>
                </a:r>
                <a:r>
                  <a:rPr lang="ja-JP" altLang="en-US" sz="1000" dirty="0"/>
                  <a:t> </a:t>
                </a:r>
                <a:endParaRPr kumimoji="1" lang="ja-JP" altLang="en-US" sz="1000" dirty="0"/>
              </a:p>
            </p:txBody>
          </p:sp>
          <p:sp>
            <p:nvSpPr>
              <p:cNvPr id="36" name="テキスト ボックス 15"/>
              <p:cNvSpPr txBox="1"/>
              <p:nvPr/>
            </p:nvSpPr>
            <p:spPr>
              <a:xfrm>
                <a:off x="409575" y="2329577"/>
                <a:ext cx="848309"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00" b="0" i="0" u="none" strike="noStrike" dirty="0">
                    <a:solidFill>
                      <a:schemeClr val="tx1"/>
                    </a:solidFill>
                    <a:effectLst/>
                  </a:rPr>
                  <a:t>10</a:t>
                </a:r>
                <a:r>
                  <a:rPr lang="ja-JP" altLang="en-US" sz="1000" b="0" i="0" u="none" strike="noStrike" dirty="0">
                    <a:solidFill>
                      <a:schemeClr val="tx1"/>
                    </a:solidFill>
                    <a:effectLst/>
                  </a:rPr>
                  <a:t>位→</a:t>
                </a:r>
                <a:r>
                  <a:rPr lang="en-US" altLang="ja-JP" sz="1000" b="0" i="0" u="none" strike="noStrike" dirty="0">
                    <a:solidFill>
                      <a:schemeClr val="tx1"/>
                    </a:solidFill>
                    <a:effectLst/>
                  </a:rPr>
                  <a:t>15</a:t>
                </a:r>
                <a:r>
                  <a:rPr lang="ja-JP" altLang="en-US" sz="1000" b="0" i="0" u="none" strike="noStrike" dirty="0">
                    <a:solidFill>
                      <a:schemeClr val="tx1"/>
                    </a:solidFill>
                    <a:effectLst/>
                  </a:rPr>
                  <a:t>位</a:t>
                </a:r>
                <a:r>
                  <a:rPr lang="ja-JP" altLang="en-US" sz="1000" dirty="0"/>
                  <a:t> </a:t>
                </a:r>
                <a:endParaRPr kumimoji="1" lang="ja-JP" altLang="en-US" sz="1000" dirty="0"/>
              </a:p>
            </p:txBody>
          </p:sp>
          <p:sp>
            <p:nvSpPr>
              <p:cNvPr id="37" name="テキスト ボックス 16"/>
              <p:cNvSpPr txBox="1"/>
              <p:nvPr/>
            </p:nvSpPr>
            <p:spPr>
              <a:xfrm>
                <a:off x="428625" y="2562225"/>
                <a:ext cx="805029"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00" b="0" i="0" u="none" strike="noStrike" dirty="0">
                    <a:solidFill>
                      <a:schemeClr val="tx1"/>
                    </a:solidFill>
                    <a:effectLst/>
                  </a:rPr>
                  <a:t>11</a:t>
                </a:r>
                <a:r>
                  <a:rPr lang="ja-JP" altLang="en-US" sz="1000" b="0" i="0" u="none" strike="noStrike" dirty="0">
                    <a:solidFill>
                      <a:schemeClr val="tx1"/>
                    </a:solidFill>
                    <a:effectLst/>
                  </a:rPr>
                  <a:t>位→３位</a:t>
                </a:r>
                <a:r>
                  <a:rPr lang="ja-JP" altLang="en-US" sz="1000" dirty="0"/>
                  <a:t> </a:t>
                </a:r>
                <a:endParaRPr kumimoji="1" lang="ja-JP" altLang="en-US" sz="1000" dirty="0"/>
              </a:p>
            </p:txBody>
          </p:sp>
          <p:sp>
            <p:nvSpPr>
              <p:cNvPr id="38" name="テキスト ボックス 17"/>
              <p:cNvSpPr txBox="1"/>
              <p:nvPr/>
            </p:nvSpPr>
            <p:spPr>
              <a:xfrm>
                <a:off x="409575" y="2819400"/>
                <a:ext cx="848309"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00" b="0" i="0" u="none" strike="noStrike" dirty="0">
                    <a:solidFill>
                      <a:schemeClr val="tx1"/>
                    </a:solidFill>
                    <a:effectLst/>
                  </a:rPr>
                  <a:t>11</a:t>
                </a:r>
                <a:r>
                  <a:rPr lang="ja-JP" altLang="en-US" sz="1000" b="0" i="0" u="none" strike="noStrike" dirty="0">
                    <a:solidFill>
                      <a:schemeClr val="tx1"/>
                    </a:solidFill>
                    <a:effectLst/>
                  </a:rPr>
                  <a:t>位→</a:t>
                </a:r>
                <a:r>
                  <a:rPr lang="en-US" altLang="ja-JP" sz="1000" b="0" i="0" u="none" strike="noStrike" dirty="0">
                    <a:solidFill>
                      <a:schemeClr val="tx1"/>
                    </a:solidFill>
                    <a:effectLst/>
                  </a:rPr>
                  <a:t>16</a:t>
                </a:r>
                <a:r>
                  <a:rPr lang="ja-JP" altLang="en-US" sz="1000" b="0" i="0" u="none" strike="noStrike" dirty="0">
                    <a:solidFill>
                      <a:schemeClr val="tx1"/>
                    </a:solidFill>
                    <a:effectLst/>
                  </a:rPr>
                  <a:t>位</a:t>
                </a:r>
                <a:r>
                  <a:rPr lang="ja-JP" altLang="en-US" sz="1000" dirty="0"/>
                  <a:t> </a:t>
                </a:r>
                <a:endParaRPr kumimoji="1" lang="ja-JP" altLang="en-US" sz="1000" dirty="0"/>
              </a:p>
            </p:txBody>
          </p:sp>
          <p:sp>
            <p:nvSpPr>
              <p:cNvPr id="39" name="テキスト ボックス 18"/>
              <p:cNvSpPr txBox="1"/>
              <p:nvPr/>
            </p:nvSpPr>
            <p:spPr>
              <a:xfrm>
                <a:off x="409575" y="3048000"/>
                <a:ext cx="805029"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00" b="0" i="0" u="none" strike="noStrike" dirty="0">
                    <a:solidFill>
                      <a:schemeClr val="tx1"/>
                    </a:solidFill>
                    <a:effectLst/>
                  </a:rPr>
                  <a:t>13</a:t>
                </a:r>
                <a:r>
                  <a:rPr lang="ja-JP" altLang="en-US" sz="1000" b="0" i="0" u="none" strike="noStrike" dirty="0">
                    <a:solidFill>
                      <a:schemeClr val="tx1"/>
                    </a:solidFill>
                    <a:effectLst/>
                  </a:rPr>
                  <a:t>位→５位</a:t>
                </a:r>
                <a:r>
                  <a:rPr lang="ja-JP" altLang="en-US" sz="1000" dirty="0"/>
                  <a:t> </a:t>
                </a:r>
                <a:endParaRPr kumimoji="1" lang="ja-JP" altLang="en-US" sz="1000" dirty="0"/>
              </a:p>
            </p:txBody>
          </p:sp>
          <p:sp>
            <p:nvSpPr>
              <p:cNvPr id="40" name="テキスト ボックス 19"/>
              <p:cNvSpPr txBox="1"/>
              <p:nvPr/>
            </p:nvSpPr>
            <p:spPr>
              <a:xfrm>
                <a:off x="400050" y="3262560"/>
                <a:ext cx="848309"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00" b="0" i="0" u="none" strike="noStrike">
                    <a:solidFill>
                      <a:schemeClr val="tx1"/>
                    </a:solidFill>
                    <a:effectLst/>
                  </a:rPr>
                  <a:t>14</a:t>
                </a:r>
                <a:r>
                  <a:rPr lang="ja-JP" altLang="en-US" sz="1000" b="0" i="0" u="none" strike="noStrike">
                    <a:solidFill>
                      <a:schemeClr val="tx1"/>
                    </a:solidFill>
                    <a:effectLst/>
                  </a:rPr>
                  <a:t>位→</a:t>
                </a:r>
                <a:r>
                  <a:rPr lang="en-US" altLang="ja-JP" sz="1000" b="0" i="0" u="none" strike="noStrike">
                    <a:solidFill>
                      <a:schemeClr val="tx1"/>
                    </a:solidFill>
                    <a:effectLst/>
                  </a:rPr>
                  <a:t>17</a:t>
                </a:r>
                <a:r>
                  <a:rPr lang="ja-JP" altLang="en-US" sz="1000" b="0" i="0" u="none" strike="noStrike">
                    <a:solidFill>
                      <a:schemeClr val="tx1"/>
                    </a:solidFill>
                    <a:effectLst/>
                  </a:rPr>
                  <a:t>位</a:t>
                </a:r>
                <a:r>
                  <a:rPr lang="ja-JP" altLang="en-US" sz="1000"/>
                  <a:t> </a:t>
                </a:r>
                <a:endParaRPr kumimoji="1" lang="ja-JP" altLang="en-US" sz="1000"/>
              </a:p>
            </p:txBody>
          </p:sp>
          <p:sp>
            <p:nvSpPr>
              <p:cNvPr id="41" name="テキスト ボックス 20"/>
              <p:cNvSpPr txBox="1"/>
              <p:nvPr/>
            </p:nvSpPr>
            <p:spPr>
              <a:xfrm>
                <a:off x="400050" y="3540794"/>
                <a:ext cx="805029"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00" b="0" i="0" u="none" strike="noStrike" dirty="0">
                    <a:solidFill>
                      <a:schemeClr val="tx1"/>
                    </a:solidFill>
                    <a:effectLst/>
                  </a:rPr>
                  <a:t>15</a:t>
                </a:r>
                <a:r>
                  <a:rPr lang="ja-JP" altLang="en-US" sz="1000" b="0" i="0" u="none" strike="noStrike" dirty="0">
                    <a:solidFill>
                      <a:schemeClr val="tx1"/>
                    </a:solidFill>
                    <a:effectLst/>
                  </a:rPr>
                  <a:t>位→７位</a:t>
                </a:r>
                <a:r>
                  <a:rPr lang="ja-JP" altLang="en-US" sz="1000" dirty="0"/>
                  <a:t> </a:t>
                </a:r>
                <a:endParaRPr kumimoji="1" lang="ja-JP" altLang="en-US" sz="1000" dirty="0"/>
              </a:p>
            </p:txBody>
          </p:sp>
          <p:sp>
            <p:nvSpPr>
              <p:cNvPr id="42" name="テキスト ボックス 21"/>
              <p:cNvSpPr txBox="1"/>
              <p:nvPr/>
            </p:nvSpPr>
            <p:spPr>
              <a:xfrm>
                <a:off x="400050" y="3774949"/>
                <a:ext cx="848309"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00" b="0" i="0" u="none" strike="noStrike" dirty="0">
                    <a:solidFill>
                      <a:schemeClr val="tx1"/>
                    </a:solidFill>
                    <a:effectLst/>
                  </a:rPr>
                  <a:t>15</a:t>
                </a:r>
                <a:r>
                  <a:rPr lang="ja-JP" altLang="en-US" sz="1000" b="0" i="0" u="none" strike="noStrike" dirty="0">
                    <a:solidFill>
                      <a:schemeClr val="tx1"/>
                    </a:solidFill>
                    <a:effectLst/>
                  </a:rPr>
                  <a:t>位→</a:t>
                </a:r>
                <a:r>
                  <a:rPr lang="en-US" altLang="ja-JP" sz="1000" b="0" i="0" u="none" strike="noStrike" dirty="0">
                    <a:solidFill>
                      <a:schemeClr val="tx1"/>
                    </a:solidFill>
                    <a:effectLst/>
                  </a:rPr>
                  <a:t>11</a:t>
                </a:r>
                <a:r>
                  <a:rPr lang="ja-JP" altLang="en-US" sz="1000" b="0" i="0" u="none" strike="noStrike" dirty="0">
                    <a:solidFill>
                      <a:schemeClr val="tx1"/>
                    </a:solidFill>
                    <a:effectLst/>
                  </a:rPr>
                  <a:t>位</a:t>
                </a:r>
                <a:r>
                  <a:rPr lang="ja-JP" altLang="en-US" sz="1000" dirty="0"/>
                  <a:t> </a:t>
                </a:r>
                <a:endParaRPr kumimoji="1" lang="ja-JP" altLang="en-US" sz="1000" dirty="0"/>
              </a:p>
            </p:txBody>
          </p:sp>
          <p:sp>
            <p:nvSpPr>
              <p:cNvPr id="43" name="テキスト ボックス 22"/>
              <p:cNvSpPr txBox="1"/>
              <p:nvPr/>
            </p:nvSpPr>
            <p:spPr>
              <a:xfrm>
                <a:off x="424102" y="3994578"/>
                <a:ext cx="805029"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00" b="0" i="0" u="none" strike="noStrike" dirty="0">
                    <a:solidFill>
                      <a:schemeClr val="tx1"/>
                    </a:solidFill>
                    <a:effectLst/>
                  </a:rPr>
                  <a:t>17</a:t>
                </a:r>
                <a:r>
                  <a:rPr lang="ja-JP" altLang="en-US" sz="1000" b="0" i="0" u="none" strike="noStrike" dirty="0">
                    <a:solidFill>
                      <a:schemeClr val="tx1"/>
                    </a:solidFill>
                    <a:effectLst/>
                  </a:rPr>
                  <a:t>位→４位</a:t>
                </a:r>
                <a:r>
                  <a:rPr lang="ja-JP" altLang="en-US" sz="1000" dirty="0"/>
                  <a:t> </a:t>
                </a:r>
                <a:endParaRPr kumimoji="1" lang="ja-JP" altLang="en-US" sz="1000" dirty="0"/>
              </a:p>
            </p:txBody>
          </p:sp>
          <p:sp>
            <p:nvSpPr>
              <p:cNvPr id="44" name="テキスト ボックス 23"/>
              <p:cNvSpPr txBox="1"/>
              <p:nvPr/>
            </p:nvSpPr>
            <p:spPr>
              <a:xfrm>
                <a:off x="413761" y="4243973"/>
                <a:ext cx="848309"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00" b="0" i="0" u="none" strike="noStrike">
                    <a:solidFill>
                      <a:schemeClr val="tx1"/>
                    </a:solidFill>
                    <a:effectLst/>
                  </a:rPr>
                  <a:t>18</a:t>
                </a:r>
                <a:r>
                  <a:rPr lang="ja-JP" altLang="en-US" sz="1000" b="0" i="0" u="none" strike="noStrike">
                    <a:solidFill>
                      <a:schemeClr val="tx1"/>
                    </a:solidFill>
                    <a:effectLst/>
                  </a:rPr>
                  <a:t>位→</a:t>
                </a:r>
                <a:r>
                  <a:rPr lang="en-US" altLang="ja-JP" sz="1000" b="0" i="0" u="none" strike="noStrike">
                    <a:solidFill>
                      <a:schemeClr val="tx1"/>
                    </a:solidFill>
                    <a:effectLst/>
                  </a:rPr>
                  <a:t>11</a:t>
                </a:r>
                <a:r>
                  <a:rPr lang="ja-JP" altLang="en-US" sz="1000" b="0" i="0" u="none" strike="noStrike">
                    <a:solidFill>
                      <a:schemeClr val="tx1"/>
                    </a:solidFill>
                    <a:effectLst/>
                  </a:rPr>
                  <a:t>位</a:t>
                </a:r>
                <a:r>
                  <a:rPr lang="ja-JP" altLang="en-US" sz="1000"/>
                  <a:t> </a:t>
                </a:r>
                <a:endParaRPr kumimoji="1" lang="ja-JP" altLang="en-US" sz="1000"/>
              </a:p>
            </p:txBody>
          </p:sp>
          <p:sp>
            <p:nvSpPr>
              <p:cNvPr id="45" name="テキスト ボックス 24"/>
              <p:cNvSpPr txBox="1"/>
              <p:nvPr/>
            </p:nvSpPr>
            <p:spPr>
              <a:xfrm>
                <a:off x="409575" y="4462455"/>
                <a:ext cx="848309" cy="1669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00" b="0" i="0" u="none" strike="noStrike">
                    <a:solidFill>
                      <a:schemeClr val="tx1"/>
                    </a:solidFill>
                    <a:effectLst/>
                  </a:rPr>
                  <a:t>19</a:t>
                </a:r>
                <a:r>
                  <a:rPr lang="ja-JP" altLang="en-US" sz="1000" b="0" i="0" u="none" strike="noStrike">
                    <a:solidFill>
                      <a:schemeClr val="tx1"/>
                    </a:solidFill>
                    <a:effectLst/>
                  </a:rPr>
                  <a:t>位→</a:t>
                </a:r>
                <a:r>
                  <a:rPr lang="en-US" altLang="ja-JP" sz="1000" b="0" i="0" u="none" strike="noStrike">
                    <a:solidFill>
                      <a:schemeClr val="tx1"/>
                    </a:solidFill>
                    <a:effectLst/>
                  </a:rPr>
                  <a:t>17</a:t>
                </a:r>
                <a:r>
                  <a:rPr lang="ja-JP" altLang="en-US" sz="1000" b="0" i="0" u="none" strike="noStrike">
                    <a:solidFill>
                      <a:schemeClr val="tx1"/>
                    </a:solidFill>
                    <a:effectLst/>
                  </a:rPr>
                  <a:t>位</a:t>
                </a:r>
                <a:r>
                  <a:rPr lang="ja-JP" altLang="en-US" sz="1000"/>
                  <a:t> </a:t>
                </a:r>
                <a:endParaRPr kumimoji="1" lang="ja-JP" altLang="en-US" sz="1000"/>
              </a:p>
            </p:txBody>
          </p:sp>
          <p:sp>
            <p:nvSpPr>
              <p:cNvPr id="46" name="テキスト ボックス 25"/>
              <p:cNvSpPr txBox="1"/>
              <p:nvPr/>
            </p:nvSpPr>
            <p:spPr>
              <a:xfrm>
                <a:off x="11875" y="0"/>
                <a:ext cx="1441420" cy="1395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600" b="0" i="0" u="none" strike="noStrike" dirty="0">
                    <a:solidFill>
                      <a:schemeClr val="tx1"/>
                    </a:solidFill>
                    <a:effectLst/>
                    <a:latin typeface="HG丸ｺﾞｼｯｸM-PRO" panose="020F0600000000000000" pitchFamily="50" charset="-128"/>
                    <a:ea typeface="HG丸ｺﾞｼｯｸM-PRO" panose="020F0600000000000000" pitchFamily="50" charset="-128"/>
                  </a:rPr>
                  <a:t>平成２年度順位→平成</a:t>
                </a:r>
                <a:r>
                  <a:rPr lang="ja-JP" altLang="en-US" sz="6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３０年度</a:t>
                </a:r>
                <a:r>
                  <a:rPr lang="ja-JP" altLang="en-US" sz="600" dirty="0">
                    <a:latin typeface="HG丸ｺﾞｼｯｸM-PRO" panose="020F0600000000000000" pitchFamily="50" charset="-128"/>
                    <a:ea typeface="HG丸ｺﾞｼｯｸM-PRO" panose="020F0600000000000000" pitchFamily="50" charset="-128"/>
                  </a:rPr>
                  <a:t>順位</a:t>
                </a:r>
                <a:r>
                  <a:rPr lang="ja-JP" altLang="en-US" sz="600" dirty="0" smtClean="0">
                    <a:latin typeface="HG丸ｺﾞｼｯｸM-PRO" panose="020F0600000000000000" pitchFamily="50" charset="-128"/>
                    <a:ea typeface="HG丸ｺﾞｼｯｸM-PRO" panose="020F0600000000000000" pitchFamily="50" charset="-128"/>
                  </a:rPr>
                  <a:t> </a:t>
                </a:r>
                <a:endParaRPr kumimoji="1" lang="ja-JP" altLang="en-US" sz="600" dirty="0">
                  <a:latin typeface="HG丸ｺﾞｼｯｸM-PRO" panose="020F0600000000000000" pitchFamily="50" charset="-128"/>
                  <a:ea typeface="HG丸ｺﾞｼｯｸM-PRO" panose="020F0600000000000000" pitchFamily="50" charset="-128"/>
                </a:endParaRPr>
              </a:p>
            </p:txBody>
          </p:sp>
        </p:grpSp>
        <p:sp>
          <p:nvSpPr>
            <p:cNvPr id="27" name="テキスト ボックス 48"/>
            <p:cNvSpPr txBox="1"/>
            <p:nvPr/>
          </p:nvSpPr>
          <p:spPr>
            <a:xfrm>
              <a:off x="428625" y="400050"/>
              <a:ext cx="618183" cy="2090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0" i="0" u="none" strike="noStrike">
                  <a:solidFill>
                    <a:schemeClr val="tx1"/>
                  </a:solidFill>
                  <a:effectLst/>
                </a:rPr>
                <a:t>２位→</a:t>
              </a:r>
              <a:r>
                <a:rPr lang="en-US" altLang="ja-JP" sz="1000" b="0" i="0" u="none" strike="noStrike">
                  <a:solidFill>
                    <a:schemeClr val="tx1"/>
                  </a:solidFill>
                  <a:effectLst/>
                </a:rPr>
                <a:t>11</a:t>
              </a:r>
              <a:r>
                <a:rPr lang="ja-JP" altLang="en-US" sz="1000" b="0" i="0" u="none" strike="noStrike">
                  <a:solidFill>
                    <a:schemeClr val="tx1"/>
                  </a:solidFill>
                  <a:effectLst/>
                </a:rPr>
                <a:t>位</a:t>
              </a:r>
              <a:r>
                <a:rPr lang="ja-JP" altLang="en-US" sz="1000"/>
                <a:t> </a:t>
              </a:r>
              <a:endParaRPr kumimoji="1" lang="ja-JP" altLang="en-US" sz="1000"/>
            </a:p>
          </p:txBody>
        </p:sp>
      </p:grpSp>
      <p:sp>
        <p:nvSpPr>
          <p:cNvPr id="49" name="テキスト ボックス 25"/>
          <p:cNvSpPr txBox="1"/>
          <p:nvPr/>
        </p:nvSpPr>
        <p:spPr>
          <a:xfrm>
            <a:off x="4014066" y="7312767"/>
            <a:ext cx="990110" cy="24622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0" i="0" u="none" strike="noStrike" dirty="0" smtClean="0">
                <a:solidFill>
                  <a:schemeClr val="tx1"/>
                </a:solidFill>
                <a:effectLst/>
              </a:rPr>
              <a:t>回答数</a:t>
            </a:r>
            <a:r>
              <a:rPr lang="en-US" altLang="ja-JP" sz="1000" dirty="0" smtClean="0"/>
              <a:t> = 1,000</a:t>
            </a:r>
            <a:endParaRPr kumimoji="1" lang="ja-JP" altLang="en-US" sz="1000" dirty="0"/>
          </a:p>
        </p:txBody>
      </p:sp>
      <p:sp>
        <p:nvSpPr>
          <p:cNvPr id="48" name="テキスト ボックス 25"/>
          <p:cNvSpPr txBox="1"/>
          <p:nvPr/>
        </p:nvSpPr>
        <p:spPr>
          <a:xfrm>
            <a:off x="4000417" y="6028817"/>
            <a:ext cx="1003758" cy="24622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0" i="0" u="none" strike="noStrike" dirty="0" smtClean="0">
                <a:solidFill>
                  <a:schemeClr val="tx1"/>
                </a:solidFill>
                <a:effectLst/>
              </a:rPr>
              <a:t>回答数</a:t>
            </a:r>
            <a:r>
              <a:rPr lang="en-US" altLang="ja-JP" sz="1000" dirty="0"/>
              <a:t> </a:t>
            </a:r>
            <a:r>
              <a:rPr lang="en-US" altLang="ja-JP" sz="1000" dirty="0" smtClean="0"/>
              <a:t>= 1,422</a:t>
            </a:r>
            <a:endParaRPr kumimoji="1" lang="ja-JP" altLang="en-US" sz="1000" dirty="0"/>
          </a:p>
        </p:txBody>
      </p:sp>
      <p:sp>
        <p:nvSpPr>
          <p:cNvPr id="47" name="フッター プレースホルダー 4"/>
          <p:cNvSpPr>
            <a:spLocks noGrp="1"/>
          </p:cNvSpPr>
          <p:nvPr>
            <p:ph type="ftr" sz="quarter" idx="11"/>
          </p:nvPr>
        </p:nvSpPr>
        <p:spPr>
          <a:xfrm>
            <a:off x="2343150" y="9543510"/>
            <a:ext cx="2171700" cy="360040"/>
          </a:xfrm>
        </p:spPr>
        <p:txBody>
          <a:bodyPr/>
          <a:lstStyle/>
          <a:p>
            <a:r>
              <a:rPr lang="en-US" altLang="ja-JP" sz="1050" dirty="0" smtClean="0">
                <a:solidFill>
                  <a:schemeClr val="tx1"/>
                </a:solidFill>
                <a:latin typeface="Century" panose="02040604050505020304" pitchFamily="18" charset="0"/>
              </a:rPr>
              <a:t>- 8 -</a:t>
            </a:r>
            <a:endParaRPr kumimoji="1" lang="ja-JP" altLang="en-US" sz="1050" dirty="0">
              <a:solidFill>
                <a:schemeClr val="tx1"/>
              </a:solidFill>
              <a:latin typeface="Century" panose="02040604050505020304" pitchFamily="18" charset="0"/>
            </a:endParaRPr>
          </a:p>
        </p:txBody>
      </p:sp>
      <p:sp>
        <p:nvSpPr>
          <p:cNvPr id="50" name="サブタイトル 2"/>
          <p:cNvSpPr txBox="1">
            <a:spLocks/>
          </p:cNvSpPr>
          <p:nvPr/>
        </p:nvSpPr>
        <p:spPr>
          <a:xfrm>
            <a:off x="188640" y="545598"/>
            <a:ext cx="6396202" cy="1212047"/>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20000"/>
              </a:lnSpc>
              <a:buNone/>
            </a:pP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表</a:t>
            </a:r>
            <a:r>
              <a:rPr lang="en-US" altLang="ja-JP" sz="1000"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は</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、府民が常々不満に感じていることについて、平成</a:t>
            </a:r>
            <a:r>
              <a:rPr lang="en-US" altLang="ja-JP" sz="1000" dirty="0">
                <a:solidFill>
                  <a:sysClr val="windowText" lastClr="000000"/>
                </a:solidFill>
                <a:latin typeface="HG丸ｺﾞｼｯｸM-PRO" panose="020F0600000000000000" pitchFamily="50" charset="-128"/>
                <a:ea typeface="HG丸ｺﾞｼｯｸM-PRO" panose="020F0600000000000000" pitchFamily="50" charset="-128"/>
              </a:rPr>
              <a:t>2</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年度に</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行った意識</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調査</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と、同じ</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質問を平成</a:t>
            </a:r>
            <a:r>
              <a:rPr lang="en-US" altLang="ja-JP" sz="1000" dirty="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年度に実施した結果の比較です。</a:t>
            </a:r>
          </a:p>
          <a:p>
            <a:pPr marL="0" indent="0">
              <a:lnSpc>
                <a:spcPct val="120000"/>
              </a:lnSpc>
              <a:buNone/>
            </a:pPr>
            <a:r>
              <a:rPr lang="ja-JP" altLang="en-US" sz="1000" b="1"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00" b="1" u="sng"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b="1" u="sng" dirty="0">
                <a:solidFill>
                  <a:sysClr val="windowText" lastClr="000000"/>
                </a:solidFill>
                <a:latin typeface="HG丸ｺﾞｼｯｸM-PRO" panose="020F0600000000000000" pitchFamily="50" charset="-128"/>
                <a:ea typeface="HG丸ｺﾞｼｯｸM-PRO" panose="020F0600000000000000" pitchFamily="50" charset="-128"/>
              </a:rPr>
              <a:t>工場など騒音、悪臭などの公害がある」</a:t>
            </a:r>
            <a:r>
              <a:rPr lang="ja-JP" altLang="en-US" sz="1000" b="1" u="sng" dirty="0" smtClean="0">
                <a:solidFill>
                  <a:sysClr val="windowText" lastClr="000000"/>
                </a:solidFill>
                <a:latin typeface="HG丸ｺﾞｼｯｸM-PRO" panose="020F0600000000000000" pitchFamily="50" charset="-128"/>
                <a:ea typeface="HG丸ｺﾞｼｯｸM-PRO" panose="020F0600000000000000" pitchFamily="50" charset="-128"/>
              </a:rPr>
              <a:t>の割合は</a:t>
            </a:r>
            <a:r>
              <a:rPr lang="ja-JP" altLang="en-US" sz="1000" b="1" u="sng" dirty="0">
                <a:solidFill>
                  <a:sysClr val="windowText" lastClr="000000"/>
                </a:solidFill>
                <a:latin typeface="HG丸ｺﾞｼｯｸM-PRO" panose="020F0600000000000000" pitchFamily="50" charset="-128"/>
                <a:ea typeface="HG丸ｺﾞｼｯｸM-PRO" panose="020F0600000000000000" pitchFamily="50" charset="-128"/>
              </a:rPr>
              <a:t>、平成２年度で</a:t>
            </a:r>
            <a:r>
              <a:rPr lang="ja-JP" altLang="en-US" sz="1000" b="1" u="sng" dirty="0" smtClean="0">
                <a:solidFill>
                  <a:sysClr val="windowText" lastClr="000000"/>
                </a:solidFill>
                <a:latin typeface="HG丸ｺﾞｼｯｸM-PRO" panose="020F0600000000000000" pitchFamily="50" charset="-128"/>
                <a:ea typeface="HG丸ｺﾞｼｯｸM-PRO" panose="020F0600000000000000" pitchFamily="50" charset="-128"/>
              </a:rPr>
              <a:t>は</a:t>
            </a:r>
            <a:r>
              <a:rPr lang="en-US" altLang="ja-JP" sz="1000" b="1" u="sng" dirty="0" smtClean="0">
                <a:solidFill>
                  <a:sysClr val="windowText" lastClr="000000"/>
                </a:solidFill>
                <a:latin typeface="HG丸ｺﾞｼｯｸM-PRO" panose="020F0600000000000000" pitchFamily="50" charset="-128"/>
                <a:ea typeface="HG丸ｺﾞｼｯｸM-PRO" panose="020F0600000000000000" pitchFamily="50" charset="-128"/>
              </a:rPr>
              <a:t>16</a:t>
            </a:r>
            <a:r>
              <a:rPr lang="ja-JP" altLang="en-US" sz="1000" b="1" u="sng" dirty="0" smtClean="0">
                <a:solidFill>
                  <a:sysClr val="windowText" lastClr="000000"/>
                </a:solidFill>
                <a:latin typeface="HG丸ｺﾞｼｯｸM-PRO" panose="020F0600000000000000" pitchFamily="50" charset="-128"/>
                <a:ea typeface="HG丸ｺﾞｼｯｸM-PRO" panose="020F0600000000000000" pitchFamily="50" charset="-128"/>
              </a:rPr>
              <a:t>％で４位だったのが</a:t>
            </a:r>
            <a:r>
              <a:rPr lang="ja-JP" altLang="en-US" sz="1000" b="1" u="sng" dirty="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000" b="1" u="sng" dirty="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000" b="1" u="sng" dirty="0">
                <a:solidFill>
                  <a:sysClr val="windowText" lastClr="000000"/>
                </a:solidFill>
                <a:latin typeface="HG丸ｺﾞｼｯｸM-PRO" panose="020F0600000000000000" pitchFamily="50" charset="-128"/>
                <a:ea typeface="HG丸ｺﾞｼｯｸM-PRO" panose="020F0600000000000000" pitchFamily="50" charset="-128"/>
              </a:rPr>
              <a:t>年度は</a:t>
            </a:r>
            <a:r>
              <a:rPr lang="en-US" altLang="ja-JP" sz="1000" b="1" u="sng" dirty="0">
                <a:solidFill>
                  <a:sysClr val="windowText" lastClr="000000"/>
                </a:solidFill>
                <a:latin typeface="HG丸ｺﾞｼｯｸM-PRO" panose="020F0600000000000000" pitchFamily="50" charset="-128"/>
                <a:ea typeface="HG丸ｺﾞｼｯｸM-PRO" panose="020F0600000000000000" pitchFamily="50" charset="-128"/>
              </a:rPr>
              <a:t>5.6</a:t>
            </a:r>
            <a:r>
              <a:rPr lang="ja-JP" altLang="en-US" sz="1000" b="1" u="sng" dirty="0" smtClean="0">
                <a:solidFill>
                  <a:sysClr val="windowText" lastClr="000000"/>
                </a:solidFill>
                <a:latin typeface="HG丸ｺﾞｼｯｸM-PRO" panose="020F0600000000000000" pitchFamily="50" charset="-128"/>
                <a:ea typeface="HG丸ｺﾞｼｯｸM-PRO" panose="020F0600000000000000" pitchFamily="50" charset="-128"/>
              </a:rPr>
              <a:t>％で</a:t>
            </a:r>
            <a:r>
              <a:rPr lang="en-US" altLang="ja-JP" sz="1000" b="1" u="sng" dirty="0" smtClean="0">
                <a:solidFill>
                  <a:sysClr val="windowText" lastClr="000000"/>
                </a:solidFill>
                <a:latin typeface="HG丸ｺﾞｼｯｸM-PRO" panose="020F0600000000000000" pitchFamily="50" charset="-128"/>
                <a:ea typeface="HG丸ｺﾞｼｯｸM-PRO" panose="020F0600000000000000" pitchFamily="50" charset="-128"/>
              </a:rPr>
              <a:t>14</a:t>
            </a:r>
            <a:r>
              <a:rPr lang="ja-JP" altLang="en-US" sz="1000" b="1" u="sng" dirty="0">
                <a:solidFill>
                  <a:sysClr val="windowText" lastClr="000000"/>
                </a:solidFill>
                <a:latin typeface="HG丸ｺﾞｼｯｸM-PRO" panose="020F0600000000000000" pitchFamily="50" charset="-128"/>
                <a:ea typeface="HG丸ｺﾞｼｯｸM-PRO" panose="020F0600000000000000" pitchFamily="50" charset="-128"/>
              </a:rPr>
              <a:t>位</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と</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なっており、また</a:t>
            </a:r>
            <a:r>
              <a:rPr lang="ja-JP" altLang="en-US" sz="1000" b="1" u="sng" dirty="0">
                <a:solidFill>
                  <a:sysClr val="windowText" lastClr="000000"/>
                </a:solidFill>
                <a:latin typeface="HG丸ｺﾞｼｯｸM-PRO" panose="020F0600000000000000" pitchFamily="50" charset="-128"/>
                <a:ea typeface="HG丸ｺﾞｼｯｸM-PRO" panose="020F0600000000000000" pitchFamily="50" charset="-128"/>
              </a:rPr>
              <a:t>「ゴミが多く、不衛生である</a:t>
            </a:r>
            <a:r>
              <a:rPr lang="ja-JP" altLang="en-US" sz="1000" b="1" u="sng" dirty="0" smtClean="0">
                <a:solidFill>
                  <a:sysClr val="windowText" lastClr="000000"/>
                </a:solidFill>
                <a:latin typeface="HG丸ｺﾞｼｯｸM-PRO" panose="020F0600000000000000" pitchFamily="50" charset="-128"/>
                <a:ea typeface="HG丸ｺﾞｼｯｸM-PRO" panose="020F0600000000000000" pitchFamily="50" charset="-128"/>
              </a:rPr>
              <a:t>」の割合は</a:t>
            </a:r>
            <a:r>
              <a:rPr lang="ja-JP" altLang="en-US" sz="1000" b="1" u="sng" dirty="0">
                <a:solidFill>
                  <a:sysClr val="windowText" lastClr="000000"/>
                </a:solidFill>
                <a:latin typeface="HG丸ｺﾞｼｯｸM-PRO" panose="020F0600000000000000" pitchFamily="50" charset="-128"/>
                <a:ea typeface="HG丸ｺﾞｼｯｸM-PRO" panose="020F0600000000000000" pitchFamily="50" charset="-128"/>
              </a:rPr>
              <a:t>、平成２年度で</a:t>
            </a:r>
            <a:r>
              <a:rPr lang="ja-JP" altLang="en-US" sz="1000" b="1" u="sng" dirty="0" smtClean="0">
                <a:solidFill>
                  <a:sysClr val="windowText" lastClr="000000"/>
                </a:solidFill>
                <a:latin typeface="HG丸ｺﾞｼｯｸM-PRO" panose="020F0600000000000000" pitchFamily="50" charset="-128"/>
                <a:ea typeface="HG丸ｺﾞｼｯｸM-PRO" panose="020F0600000000000000" pitchFamily="50" charset="-128"/>
              </a:rPr>
              <a:t>は</a:t>
            </a:r>
            <a:r>
              <a:rPr lang="en-US" altLang="ja-JP" sz="1000" b="1" u="sng" dirty="0" smtClean="0">
                <a:solidFill>
                  <a:sysClr val="windowText" lastClr="000000"/>
                </a:solidFill>
                <a:latin typeface="HG丸ｺﾞｼｯｸM-PRO" panose="020F0600000000000000" pitchFamily="50" charset="-128"/>
                <a:ea typeface="HG丸ｺﾞｼｯｸM-PRO" panose="020F0600000000000000" pitchFamily="50" charset="-128"/>
              </a:rPr>
              <a:t>8.7</a:t>
            </a:r>
            <a:r>
              <a:rPr lang="ja-JP" altLang="en-US" sz="1000" b="1" u="sng"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b="1" u="sng" dirty="0" smtClean="0">
                <a:solidFill>
                  <a:sysClr val="windowText" lastClr="000000"/>
                </a:solidFill>
                <a:latin typeface="HG丸ｺﾞｼｯｸM-PRO" panose="020F0600000000000000" pitchFamily="50" charset="-128"/>
                <a:ea typeface="HG丸ｺﾞｼｯｸM-PRO" panose="020F0600000000000000" pitchFamily="50" charset="-128"/>
              </a:rPr>
              <a:t>で</a:t>
            </a:r>
            <a:r>
              <a:rPr lang="en-US" altLang="ja-JP" sz="1000" b="1" u="sng" dirty="0" smtClean="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000" b="1" u="sng" dirty="0" smtClean="0">
                <a:solidFill>
                  <a:sysClr val="windowText" lastClr="000000"/>
                </a:solidFill>
                <a:latin typeface="HG丸ｺﾞｼｯｸM-PRO" panose="020F0600000000000000" pitchFamily="50" charset="-128"/>
                <a:ea typeface="HG丸ｺﾞｼｯｸM-PRO" panose="020F0600000000000000" pitchFamily="50" charset="-128"/>
              </a:rPr>
              <a:t>位だったの</a:t>
            </a:r>
            <a:r>
              <a:rPr lang="ja-JP" altLang="en-US" sz="1000" b="1" u="sng" dirty="0">
                <a:solidFill>
                  <a:sysClr val="windowText" lastClr="000000"/>
                </a:solidFill>
                <a:latin typeface="HG丸ｺﾞｼｯｸM-PRO" panose="020F0600000000000000" pitchFamily="50" charset="-128"/>
                <a:ea typeface="HG丸ｺﾞｼｯｸM-PRO" panose="020F0600000000000000" pitchFamily="50" charset="-128"/>
              </a:rPr>
              <a:t>が、平成</a:t>
            </a:r>
            <a:r>
              <a:rPr lang="en-US" altLang="ja-JP" sz="1000" b="1" u="sng" dirty="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000" b="1" u="sng" dirty="0">
                <a:solidFill>
                  <a:sysClr val="windowText" lastClr="000000"/>
                </a:solidFill>
                <a:latin typeface="HG丸ｺﾞｼｯｸM-PRO" panose="020F0600000000000000" pitchFamily="50" charset="-128"/>
                <a:ea typeface="HG丸ｺﾞｼｯｸM-PRO" panose="020F0600000000000000" pitchFamily="50" charset="-128"/>
              </a:rPr>
              <a:t>年度は</a:t>
            </a:r>
            <a:r>
              <a:rPr lang="en-US" altLang="ja-JP" sz="1000" b="1" u="sng" dirty="0">
                <a:solidFill>
                  <a:sysClr val="windowText" lastClr="000000"/>
                </a:solidFill>
                <a:latin typeface="HG丸ｺﾞｼｯｸM-PRO" panose="020F0600000000000000" pitchFamily="50" charset="-128"/>
                <a:ea typeface="HG丸ｺﾞｼｯｸM-PRO" panose="020F0600000000000000" pitchFamily="50" charset="-128"/>
              </a:rPr>
              <a:t>5.5</a:t>
            </a:r>
            <a:r>
              <a:rPr lang="ja-JP" altLang="en-US" sz="1000" b="1" u="sng" dirty="0">
                <a:solidFill>
                  <a:sysClr val="windowText" lastClr="000000"/>
                </a:solidFill>
                <a:latin typeface="HG丸ｺﾞｼｯｸM-PRO" panose="020F0600000000000000" pitchFamily="50" charset="-128"/>
                <a:ea typeface="HG丸ｺﾞｼｯｸM-PRO" panose="020F0600000000000000" pitchFamily="50" charset="-128"/>
              </a:rPr>
              <a:t>％で</a:t>
            </a:r>
            <a:r>
              <a:rPr lang="en-US" altLang="ja-JP" sz="1000" b="1" u="sng" dirty="0">
                <a:solidFill>
                  <a:sysClr val="windowText" lastClr="000000"/>
                </a:solidFill>
                <a:latin typeface="HG丸ｺﾞｼｯｸM-PRO" panose="020F0600000000000000" pitchFamily="50" charset="-128"/>
                <a:ea typeface="HG丸ｺﾞｼｯｸM-PRO" panose="020F0600000000000000" pitchFamily="50" charset="-128"/>
              </a:rPr>
              <a:t>15</a:t>
            </a:r>
            <a:r>
              <a:rPr lang="ja-JP" altLang="en-US" sz="1000" b="1" u="sng" dirty="0">
                <a:solidFill>
                  <a:sysClr val="windowText" lastClr="000000"/>
                </a:solidFill>
                <a:latin typeface="HG丸ｺﾞｼｯｸM-PRO" panose="020F0600000000000000" pitchFamily="50" charset="-128"/>
                <a:ea typeface="HG丸ｺﾞｼｯｸM-PRO" panose="020F0600000000000000" pitchFamily="50" charset="-128"/>
              </a:rPr>
              <a:t>位</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となっています。これら環境に関する項目は、いずれも割合・順位ともに下がっていました</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51" name="正方形/長方形 50"/>
          <p:cNvSpPr/>
          <p:nvPr/>
        </p:nvSpPr>
        <p:spPr>
          <a:xfrm>
            <a:off x="248138" y="227475"/>
            <a:ext cx="6336704" cy="26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平成３０年間での府民の環境に関する意識の変化</a:t>
            </a:r>
            <a:endParaRPr lang="ja-JP" altLang="en-US" sz="11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52" name="テキスト ボックス 51"/>
          <p:cNvSpPr txBox="1"/>
          <p:nvPr/>
        </p:nvSpPr>
        <p:spPr>
          <a:xfrm>
            <a:off x="496814" y="8918375"/>
            <a:ext cx="5930559" cy="400110"/>
          </a:xfrm>
          <a:prstGeom prst="rect">
            <a:avLst/>
          </a:prstGeom>
          <a:noFill/>
        </p:spPr>
        <p:txBody>
          <a:bodyPr wrap="square" rtlCol="0">
            <a:spAutoFit/>
          </a:bodyPr>
          <a:lstStyle/>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図２</a:t>
            </a:r>
            <a:r>
              <a:rPr lang="ja-JP" altLang="en-US" sz="1000" dirty="0">
                <a:solidFill>
                  <a:prstClr val="black"/>
                </a:solidFill>
                <a:latin typeface="HG丸ｺﾞｼｯｸM-PRO" panose="020F0600000000000000" pitchFamily="50" charset="-128"/>
                <a:ea typeface="HG丸ｺﾞｼｯｸM-PRO" panose="020F0600000000000000" pitchFamily="50" charset="-128"/>
              </a:rPr>
              <a:t>　「大阪に」住んでいて、常々不満に感じていることの割合の変遷（平成２年度府民意識調査と平成</a:t>
            </a:r>
            <a:r>
              <a:rPr lang="en-US" altLang="ja-JP" sz="1000" dirty="0">
                <a:solidFill>
                  <a:prstClr val="black"/>
                </a:solidFill>
                <a:latin typeface="HG丸ｺﾞｼｯｸM-PRO" panose="020F0600000000000000" pitchFamily="50" charset="-128"/>
                <a:ea typeface="HG丸ｺﾞｼｯｸM-PRO" panose="020F0600000000000000" pitchFamily="50" charset="-128"/>
              </a:rPr>
              <a:t>30</a:t>
            </a:r>
            <a:r>
              <a:rPr lang="ja-JP" altLang="en-US" sz="1000" dirty="0">
                <a:solidFill>
                  <a:prstClr val="black"/>
                </a:solidFill>
                <a:latin typeface="HG丸ｺﾞｼｯｸM-PRO" panose="020F0600000000000000" pitchFamily="50" charset="-128"/>
                <a:ea typeface="HG丸ｺﾞｼｯｸM-PRO" panose="020F0600000000000000" pitchFamily="50" charset="-128"/>
              </a:rPr>
              <a:t>年度調査の比較）</a:t>
            </a:r>
          </a:p>
        </p:txBody>
      </p:sp>
    </p:spTree>
    <p:extLst>
      <p:ext uri="{BB962C8B-B14F-4D97-AF65-F5344CB8AC3E}">
        <p14:creationId xmlns:p14="http://schemas.microsoft.com/office/powerpoint/2010/main" val="1471923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kumimoji="1" sz="1050" dirty="0" smtClean="0">
            <a:solidFill>
              <a:schemeClr val="bg1"/>
            </a:solidFill>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D37D5DC3111EA4DA248C7ACBAED65AC" ma:contentTypeVersion="0" ma:contentTypeDescription="新しいドキュメントを作成します。" ma:contentTypeScope="" ma:versionID="bec28475a50fe2f6f79db21461222815">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F6BB6A-1726-4F55-90FB-1458A6D3F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DCB2AD4-F20B-4FE0-A7C3-7067ED715AAA}">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A6075294-7719-457C-978E-00AC60F06C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8562</TotalTime>
  <Words>1588</Words>
  <Application>Microsoft Office PowerPoint</Application>
  <PresentationFormat>A4 210 x 297 mm</PresentationFormat>
  <Paragraphs>506</Paragraphs>
  <Slides>8</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HG丸ｺﾞｼｯｸM-PRO</vt:lpstr>
      <vt:lpstr>ＭＳ Ｐゴシック</vt:lpstr>
      <vt:lpstr>ＭＳ 明朝</vt:lpstr>
      <vt:lpstr>メイリオ</vt:lpstr>
      <vt:lpstr>游ゴシック</vt:lpstr>
      <vt:lpstr>Arial</vt:lpstr>
      <vt:lpstr>Calibri</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川村　健斗</dc:creator>
  <cp:lastModifiedBy>大東　拓也</cp:lastModifiedBy>
  <cp:revision>844</cp:revision>
  <cp:lastPrinted>2018-12-12T01:35:18Z</cp:lastPrinted>
  <dcterms:created xsi:type="dcterms:W3CDTF">2018-09-21T07:33:43Z</dcterms:created>
  <dcterms:modified xsi:type="dcterms:W3CDTF">2018-12-21T07:40:29Z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0x0101007D37D5DC3111EA4DA248C7ACBAED65AC</vt:lpwstr>
  </property>
</Properties>
</file>