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13681075" cy="9648825"/>
  <p:notesSz cx="6807200" cy="9939338"/>
  <p:defaultTextStyle>
    <a:defPPr>
      <a:defRPr lang="ja-JP"/>
    </a:defPPr>
    <a:lvl1pPr marL="0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66396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32791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1999186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665580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31975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3998370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664766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331161" algn="l" defTabSz="1332791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2" y="2862"/>
      </p:cViewPr>
      <p:guideLst>
        <p:guide orient="horz" pos="3039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2997392"/>
            <a:ext cx="11628914" cy="206824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467667"/>
            <a:ext cx="9576753" cy="24658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6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32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99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65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31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98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6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31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5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19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918779" y="386403"/>
            <a:ext cx="3078242" cy="823277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4054" y="386403"/>
            <a:ext cx="9006708" cy="823277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1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64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1" y="6200266"/>
            <a:ext cx="11628914" cy="1916364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1" y="4089585"/>
            <a:ext cx="11628914" cy="2110680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663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3279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99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66558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319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9983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66476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33116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1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4054" y="2251395"/>
            <a:ext cx="6042475" cy="6367778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954546" y="2251395"/>
            <a:ext cx="6042475" cy="6367778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53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159819"/>
            <a:ext cx="6044851" cy="900110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66396" indent="0">
              <a:buNone/>
              <a:defRPr sz="2900" b="1"/>
            </a:lvl2pPr>
            <a:lvl3pPr marL="1332791" indent="0">
              <a:buNone/>
              <a:defRPr sz="2600" b="1"/>
            </a:lvl3pPr>
            <a:lvl4pPr marL="1999186" indent="0">
              <a:buNone/>
              <a:defRPr sz="2200" b="1"/>
            </a:lvl4pPr>
            <a:lvl5pPr marL="2665580" indent="0">
              <a:buNone/>
              <a:defRPr sz="2200" b="1"/>
            </a:lvl5pPr>
            <a:lvl6pPr marL="3331975" indent="0">
              <a:buNone/>
              <a:defRPr sz="2200" b="1"/>
            </a:lvl6pPr>
            <a:lvl7pPr marL="3998370" indent="0">
              <a:buNone/>
              <a:defRPr sz="2200" b="1"/>
            </a:lvl7pPr>
            <a:lvl8pPr marL="4664766" indent="0">
              <a:buNone/>
              <a:defRPr sz="2200" b="1"/>
            </a:lvl8pPr>
            <a:lvl9pPr marL="5331161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059929"/>
            <a:ext cx="6044851" cy="5559242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7" y="2159819"/>
            <a:ext cx="6047226" cy="900110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66396" indent="0">
              <a:buNone/>
              <a:defRPr sz="2900" b="1"/>
            </a:lvl2pPr>
            <a:lvl3pPr marL="1332791" indent="0">
              <a:buNone/>
              <a:defRPr sz="2600" b="1"/>
            </a:lvl3pPr>
            <a:lvl4pPr marL="1999186" indent="0">
              <a:buNone/>
              <a:defRPr sz="2200" b="1"/>
            </a:lvl4pPr>
            <a:lvl5pPr marL="2665580" indent="0">
              <a:buNone/>
              <a:defRPr sz="2200" b="1"/>
            </a:lvl5pPr>
            <a:lvl6pPr marL="3331975" indent="0">
              <a:buNone/>
              <a:defRPr sz="2200" b="1"/>
            </a:lvl6pPr>
            <a:lvl7pPr marL="3998370" indent="0">
              <a:buNone/>
              <a:defRPr sz="2200" b="1"/>
            </a:lvl7pPr>
            <a:lvl8pPr marL="4664766" indent="0">
              <a:buNone/>
              <a:defRPr sz="2200" b="1"/>
            </a:lvl8pPr>
            <a:lvl9pPr marL="5331161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7" y="3059929"/>
            <a:ext cx="6047226" cy="5559242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32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99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66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84166"/>
            <a:ext cx="4500980" cy="163494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1" y="384168"/>
            <a:ext cx="7648101" cy="8235005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19108"/>
            <a:ext cx="4500980" cy="6600065"/>
          </a:xfrm>
        </p:spPr>
        <p:txBody>
          <a:bodyPr/>
          <a:lstStyle>
            <a:lvl1pPr marL="0" indent="0">
              <a:buNone/>
              <a:defRPr sz="2100"/>
            </a:lvl1pPr>
            <a:lvl2pPr marL="666396" indent="0">
              <a:buNone/>
              <a:defRPr sz="1800"/>
            </a:lvl2pPr>
            <a:lvl3pPr marL="1332791" indent="0">
              <a:buNone/>
              <a:defRPr sz="1400"/>
            </a:lvl3pPr>
            <a:lvl4pPr marL="1999186" indent="0">
              <a:buNone/>
              <a:defRPr sz="1400"/>
            </a:lvl4pPr>
            <a:lvl5pPr marL="2665580" indent="0">
              <a:buNone/>
              <a:defRPr sz="1400"/>
            </a:lvl5pPr>
            <a:lvl6pPr marL="3331975" indent="0">
              <a:buNone/>
              <a:defRPr sz="1400"/>
            </a:lvl6pPr>
            <a:lvl7pPr marL="3998370" indent="0">
              <a:buNone/>
              <a:defRPr sz="1400"/>
            </a:lvl7pPr>
            <a:lvl8pPr marL="4664766" indent="0">
              <a:buNone/>
              <a:defRPr sz="1400"/>
            </a:lvl8pPr>
            <a:lvl9pPr marL="5331161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92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754178"/>
            <a:ext cx="8208645" cy="797369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62140"/>
            <a:ext cx="8208645" cy="5789295"/>
          </a:xfrm>
        </p:spPr>
        <p:txBody>
          <a:bodyPr/>
          <a:lstStyle>
            <a:lvl1pPr marL="0" indent="0">
              <a:buNone/>
              <a:defRPr sz="4700"/>
            </a:lvl1pPr>
            <a:lvl2pPr marL="666396" indent="0">
              <a:buNone/>
              <a:defRPr sz="4100"/>
            </a:lvl2pPr>
            <a:lvl3pPr marL="1332791" indent="0">
              <a:buNone/>
              <a:defRPr sz="3400"/>
            </a:lvl3pPr>
            <a:lvl4pPr marL="1999186" indent="0">
              <a:buNone/>
              <a:defRPr sz="2900"/>
            </a:lvl4pPr>
            <a:lvl5pPr marL="2665580" indent="0">
              <a:buNone/>
              <a:defRPr sz="2900"/>
            </a:lvl5pPr>
            <a:lvl6pPr marL="3331975" indent="0">
              <a:buNone/>
              <a:defRPr sz="2900"/>
            </a:lvl6pPr>
            <a:lvl7pPr marL="3998370" indent="0">
              <a:buNone/>
              <a:defRPr sz="2900"/>
            </a:lvl7pPr>
            <a:lvl8pPr marL="4664766" indent="0">
              <a:buNone/>
              <a:defRPr sz="2900"/>
            </a:lvl8pPr>
            <a:lvl9pPr marL="5331161" indent="0">
              <a:buNone/>
              <a:defRPr sz="29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551547"/>
            <a:ext cx="8208645" cy="1132396"/>
          </a:xfrm>
        </p:spPr>
        <p:txBody>
          <a:bodyPr/>
          <a:lstStyle>
            <a:lvl1pPr marL="0" indent="0">
              <a:buNone/>
              <a:defRPr sz="2100"/>
            </a:lvl1pPr>
            <a:lvl2pPr marL="666396" indent="0">
              <a:buNone/>
              <a:defRPr sz="1800"/>
            </a:lvl2pPr>
            <a:lvl3pPr marL="1332791" indent="0">
              <a:buNone/>
              <a:defRPr sz="1400"/>
            </a:lvl3pPr>
            <a:lvl4pPr marL="1999186" indent="0">
              <a:buNone/>
              <a:defRPr sz="1400"/>
            </a:lvl4pPr>
            <a:lvl5pPr marL="2665580" indent="0">
              <a:buNone/>
              <a:defRPr sz="1400"/>
            </a:lvl5pPr>
            <a:lvl6pPr marL="3331975" indent="0">
              <a:buNone/>
              <a:defRPr sz="1400"/>
            </a:lvl6pPr>
            <a:lvl7pPr marL="3998370" indent="0">
              <a:buNone/>
              <a:defRPr sz="1400"/>
            </a:lvl7pPr>
            <a:lvl8pPr marL="4664766" indent="0">
              <a:buNone/>
              <a:defRPr sz="1400"/>
            </a:lvl8pPr>
            <a:lvl9pPr marL="5331161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24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86400"/>
            <a:ext cx="12312968" cy="1608138"/>
          </a:xfrm>
          <a:prstGeom prst="rect">
            <a:avLst/>
          </a:prstGeom>
        </p:spPr>
        <p:txBody>
          <a:bodyPr vert="horz" lIns="133279" tIns="66640" rIns="133279" bIns="6664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51395"/>
            <a:ext cx="12312968" cy="6367778"/>
          </a:xfrm>
          <a:prstGeom prst="rect">
            <a:avLst/>
          </a:prstGeom>
        </p:spPr>
        <p:txBody>
          <a:bodyPr vert="horz" lIns="133279" tIns="66640" rIns="133279" bIns="6664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8943034"/>
            <a:ext cx="3192251" cy="513711"/>
          </a:xfrm>
          <a:prstGeom prst="rect">
            <a:avLst/>
          </a:prstGeom>
        </p:spPr>
        <p:txBody>
          <a:bodyPr vert="horz" lIns="133279" tIns="66640" rIns="133279" bIns="6664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D6184-166D-480B-99E5-5CB71EB7E26F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8943034"/>
            <a:ext cx="4332340" cy="513711"/>
          </a:xfrm>
          <a:prstGeom prst="rect">
            <a:avLst/>
          </a:prstGeom>
        </p:spPr>
        <p:txBody>
          <a:bodyPr vert="horz" lIns="133279" tIns="66640" rIns="133279" bIns="6664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8943034"/>
            <a:ext cx="3192251" cy="513711"/>
          </a:xfrm>
          <a:prstGeom prst="rect">
            <a:avLst/>
          </a:prstGeom>
        </p:spPr>
        <p:txBody>
          <a:bodyPr vert="horz" lIns="133279" tIns="66640" rIns="133279" bIns="6664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F69BB-160A-471B-8AFD-B705910BF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11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32791" rtl="0" eaLnBrk="1" latinLnBrk="0" hangingPunct="1">
        <a:spcBef>
          <a:spcPct val="0"/>
        </a:spcBef>
        <a:buNone/>
        <a:defRPr kumimoji="1" sz="6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9797" indent="-499797" algn="l" defTabSz="133279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082892" indent="-416496" algn="l" defTabSz="133279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65988" indent="-333197" algn="l" defTabSz="133279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332382" indent="-333197" algn="l" defTabSz="133279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98777" indent="-333197" algn="l" defTabSz="133279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65173" indent="-333197" algn="l" defTabSz="133279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31569" indent="-333197" algn="l" defTabSz="133279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997963" indent="-333197" algn="l" defTabSz="133279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664359" indent="-333197" algn="l" defTabSz="133279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6396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32791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186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65580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31975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98370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64766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331161" algn="l" defTabSz="1332791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259948" y="4561787"/>
            <a:ext cx="13345359" cy="48711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237" tIns="63619" rIns="127237" bIns="63619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0237" y="440601"/>
            <a:ext cx="11635593" cy="457747"/>
          </a:xfrm>
          <a:prstGeom prst="rect">
            <a:avLst/>
          </a:prstGeom>
          <a:noFill/>
        </p:spPr>
        <p:txBody>
          <a:bodyPr wrap="square" lIns="133279" tIns="66640" rIns="133279" bIns="66640" rtlCol="0">
            <a:spAutoFit/>
          </a:bodyPr>
          <a:lstStyle/>
          <a:p>
            <a:pPr algn="ctr"/>
            <a:r>
              <a:rPr lang="ja-JP" altLang="en-US" sz="2100" dirty="0"/>
              <a:t>大阪府における</a:t>
            </a:r>
            <a:r>
              <a:rPr lang="ja-JP" alt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ＨＡＣＣＰ普及</a:t>
            </a:r>
            <a:r>
              <a:rPr lang="ja-JP" altLang="en-US" sz="2100" dirty="0" smtClean="0"/>
              <a:t>につ</a:t>
            </a:r>
            <a:r>
              <a:rPr lang="ja-JP" altLang="en-US" sz="2100" dirty="0"/>
              <a:t>いて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8458145" y="5201274"/>
            <a:ext cx="2485962" cy="4050661"/>
          </a:xfrm>
          <a:prstGeom prst="roundRect">
            <a:avLst>
              <a:gd name="adj" fmla="val 11375"/>
            </a:avLst>
          </a:prstGeom>
          <a:pattFill prst="pct5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99" tIns="47600" rIns="95199" bIns="47600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0944106" y="5201274"/>
            <a:ext cx="2485962" cy="4032000"/>
          </a:xfrm>
          <a:prstGeom prst="roundRect">
            <a:avLst>
              <a:gd name="adj" fmla="val 12434"/>
            </a:avLst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99" tIns="47600" rIns="95199" bIns="47600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/>
          <p:cNvSpPr/>
          <p:nvPr/>
        </p:nvSpPr>
        <p:spPr>
          <a:xfrm>
            <a:off x="8706741" y="5535259"/>
            <a:ext cx="4474731" cy="3545500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99" tIns="47600" rIns="95199" bIns="47600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9301770" y="5518902"/>
            <a:ext cx="1654348" cy="2633800"/>
          </a:xfrm>
          <a:prstGeom prst="triangle">
            <a:avLst>
              <a:gd name="adj" fmla="val 99685"/>
            </a:avLst>
          </a:prstGeom>
          <a:pattFill prst="pct90">
            <a:fgClr>
              <a:schemeClr val="tx1"/>
            </a:fgClr>
            <a:bgClr>
              <a:schemeClr val="bg1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99" tIns="47600" rIns="95199" bIns="47600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10931918" y="5519316"/>
            <a:ext cx="1654348" cy="2633800"/>
          </a:xfrm>
          <a:prstGeom prst="triangle">
            <a:avLst>
              <a:gd name="adj" fmla="val 0"/>
            </a:avLst>
          </a:prstGeom>
          <a:pattFill prst="ltUpDiag">
            <a:fgClr>
              <a:schemeClr val="tx1"/>
            </a:fgClr>
            <a:bgClr>
              <a:schemeClr val="bg1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99" tIns="47600" rIns="95199" bIns="47600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>
            <a:off x="10931918" y="5482538"/>
            <a:ext cx="500152" cy="810400"/>
          </a:xfrm>
          <a:prstGeom prst="triangle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99" tIns="47600" rIns="95199" bIns="47600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中かっこ 13"/>
          <p:cNvSpPr/>
          <p:nvPr/>
        </p:nvSpPr>
        <p:spPr>
          <a:xfrm rot="19701444">
            <a:off x="11786848" y="5251531"/>
            <a:ext cx="217572" cy="3045797"/>
          </a:xfrm>
          <a:prstGeom prst="rightBrace">
            <a:avLst>
              <a:gd name="adj1" fmla="val 41379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5199" tIns="47600" rIns="95199" bIns="47600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900740" y="5302661"/>
            <a:ext cx="1498595" cy="342351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pPr algn="ctr"/>
            <a:r>
              <a:rPr lang="en-US" altLang="ja-JP" sz="1600" b="1" dirty="0" smtClean="0">
                <a:latin typeface="+mn-ea"/>
              </a:rPr>
              <a:t>《</a:t>
            </a:r>
            <a:r>
              <a:rPr lang="ja-JP" altLang="en-US" sz="1600" b="1" dirty="0" smtClean="0">
                <a:latin typeface="+mn-ea"/>
              </a:rPr>
              <a:t>従来型基準</a:t>
            </a:r>
            <a:r>
              <a:rPr lang="en-US" altLang="ja-JP" sz="1600" b="1" dirty="0" smtClean="0">
                <a:latin typeface="+mn-ea"/>
              </a:rPr>
              <a:t>》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118120" y="5271322"/>
            <a:ext cx="2161531" cy="342351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pPr algn="ctr"/>
            <a:r>
              <a:rPr lang="en-US" altLang="ja-JP" sz="1600" b="1" dirty="0" smtClean="0">
                <a:latin typeface="+mn-ea"/>
                <a:cs typeface="Arial" panose="020B0604020202020204" pitchFamily="34" charset="0"/>
              </a:rPr>
              <a:t>《HACCP</a:t>
            </a:r>
            <a:r>
              <a:rPr lang="ja-JP" altLang="en-US" sz="1600" b="1" dirty="0">
                <a:latin typeface="+mn-ea"/>
                <a:cs typeface="Arial" panose="020B0604020202020204" pitchFamily="34" charset="0"/>
              </a:rPr>
              <a:t>導</a:t>
            </a:r>
            <a:r>
              <a:rPr lang="ja-JP" altLang="en-US" sz="1600" b="1" dirty="0">
                <a:latin typeface="+mn-ea"/>
              </a:rPr>
              <a:t>入型</a:t>
            </a:r>
            <a:r>
              <a:rPr lang="ja-JP" altLang="en-US" sz="1600" b="1" dirty="0" smtClean="0">
                <a:latin typeface="+mn-ea"/>
              </a:rPr>
              <a:t>基準</a:t>
            </a:r>
            <a:r>
              <a:rPr lang="en-US" altLang="ja-JP" sz="1600" b="1" dirty="0" smtClean="0">
                <a:latin typeface="+mn-ea"/>
              </a:rPr>
              <a:t>》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942133" y="5887738"/>
            <a:ext cx="397798" cy="357740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r>
              <a:rPr lang="ja-JP" altLang="en-US" sz="1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869651" y="5791984"/>
            <a:ext cx="496939" cy="530222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900355" y="7217274"/>
            <a:ext cx="1276727" cy="588572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pPr algn="ctr"/>
            <a:r>
              <a:rPr lang="en-US" altLang="ja-JP" sz="16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HACCP</a:t>
            </a:r>
          </a:p>
          <a:p>
            <a:pPr algn="ctr"/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運用施設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040190" y="8468563"/>
            <a:ext cx="1839864" cy="342351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pPr algn="ctr"/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営　業　施　設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0951" y="5394020"/>
            <a:ext cx="6848408" cy="1057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33279" tIns="66640" rIns="133279" bIns="66640" rtlCol="0">
            <a:spAutoFit/>
          </a:bodyPr>
          <a:lstStyle/>
          <a:p>
            <a:r>
              <a:rPr lang="ja-JP" altLang="en-US" sz="1100" dirty="0">
                <a:latin typeface="+mn-ea"/>
              </a:rPr>
              <a:t>○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飲食店等食品取扱施設の設備及び衛生管理の基準を定めた条例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▷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営業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取得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施設はこの基準を遵守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する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必要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がある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625"/>
              </a:spcBef>
            </a:pPr>
            <a:r>
              <a:rPr lang="ja-JP" altLang="en-US" sz="1100" dirty="0">
                <a:latin typeface="+mn-ea"/>
                <a:cs typeface="Arial" panose="020B0604020202020204" pitchFamily="34" charset="0"/>
              </a:rPr>
              <a:t>○平成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26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年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5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月、国が「食品等事業者が実施すべき管理運営基準に関する指針」を改正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▷府条例においても従来の管理基準に加え、「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導入型基準」を追加（平成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27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年度から施行）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▷事業者はいずれか一方の基準を選択、遵守する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2905" y="8610772"/>
            <a:ext cx="6836454" cy="684177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extrusionClr>
              <a:schemeClr val="tx1"/>
            </a:extrusionClr>
            <a:contourClr>
              <a:schemeClr val="bg1">
                <a:lumMod val="75000"/>
              </a:schemeClr>
            </a:contourClr>
          </a:sp3d>
        </p:spPr>
        <p:txBody>
          <a:bodyPr wrap="square" lIns="133279" tIns="66640" rIns="133279" bIns="108000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100" smtClean="0">
                <a:latin typeface="+mn-ea"/>
                <a:cs typeface="Arial" panose="020B0604020202020204" pitchFamily="34" charset="0"/>
              </a:rPr>
              <a:t>○食品</a:t>
            </a:r>
            <a:r>
              <a:rPr lang="ja-JP" altLang="en-US" sz="1100">
                <a:latin typeface="+mn-ea"/>
                <a:cs typeface="Arial" panose="020B0604020202020204" pitchFamily="34" charset="0"/>
              </a:rPr>
              <a:t>取扱</a:t>
            </a:r>
            <a:r>
              <a:rPr lang="ja-JP" altLang="en-US" sz="1100" smtClean="0">
                <a:latin typeface="+mn-ea"/>
                <a:cs typeface="Arial" panose="020B0604020202020204" pitchFamily="34" charset="0"/>
              </a:rPr>
              <a:t>施設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の衛生管理レベルの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向上を推進</a:t>
            </a:r>
            <a:endParaRPr lang="en-US" altLang="ja-JP" sz="14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　　▷</a:t>
            </a:r>
            <a:r>
              <a:rPr lang="en-US" altLang="ja-JP" sz="1100" dirty="0" smtClean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の考え方、管理手法、メリットを幅広く周知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　　▷</a:t>
            </a:r>
            <a:r>
              <a:rPr lang="en-US" altLang="ja-JP" sz="1100" dirty="0" smtClean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導入を希望する事業者を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支援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354388" y="4683490"/>
            <a:ext cx="2374582" cy="3808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dbl">
            <a:solidFill>
              <a:schemeClr val="tx1"/>
            </a:solidFill>
          </a:ln>
        </p:spPr>
        <p:txBody>
          <a:bodyPr wrap="square" lIns="133279" tIns="66640" rIns="133279" bIns="66640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大阪府の今後の方向性</a:t>
            </a:r>
            <a:endParaRPr lang="en-US" altLang="ja-JP" sz="1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585032" y="959012"/>
            <a:ext cx="8020275" cy="34563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237" tIns="63619" rIns="127237" bIns="63619"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86234" y="4683490"/>
            <a:ext cx="1601348" cy="38080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lIns="133279" tIns="66640" rIns="133279" bIns="66640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大阪府の現状</a:t>
            </a:r>
            <a:endParaRPr lang="en-US" altLang="ja-JP" sz="1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0366" y="6771667"/>
            <a:ext cx="6848993" cy="14753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33279" tIns="66640" rIns="133279" bIns="66640" rtlCol="0">
            <a:spAutoFit/>
          </a:bodyPr>
          <a:lstStyle/>
          <a:p>
            <a:r>
              <a:rPr lang="ja-JP" altLang="en-US" sz="1100" dirty="0">
                <a:latin typeface="+mn-ea"/>
              </a:rPr>
              <a:t>○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自主衛生管理に取り組む施設を評価し、自主衛生管理優良施設として認証する制度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▷平成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21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年度から開始、対象は飲食店、製造業、販売業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▷事業者の意識向上と消費者の信頼確保が目的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625"/>
              </a:spcBef>
            </a:pPr>
            <a:r>
              <a:rPr lang="ja-JP" altLang="en-US" sz="1100" dirty="0">
                <a:latin typeface="+mn-ea"/>
                <a:cs typeface="Arial" panose="020B0604020202020204" pitchFamily="34" charset="0"/>
              </a:rPr>
              <a:t>○認証取得は事業者の任意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▷事業者が自主点検を行い、その結果が基準以上であれば認証機関へ申請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▷認証の可否は大阪府が指定した認証機関による審査によって決定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625"/>
              </a:spcBef>
            </a:pPr>
            <a:r>
              <a:rPr lang="ja-JP" altLang="en-US" sz="1100" dirty="0">
                <a:latin typeface="+mn-ea"/>
                <a:cs typeface="Arial" panose="020B0604020202020204" pitchFamily="34" charset="0"/>
              </a:rPr>
              <a:t>○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に関する項目は必須となる審査項目に含まれず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03167" y="1015580"/>
            <a:ext cx="2506003" cy="319248"/>
          </a:xfrm>
          <a:prstGeom prst="rect">
            <a:avLst/>
          </a:prstGeom>
          <a:noFill/>
          <a:ln>
            <a:noFill/>
          </a:ln>
        </p:spPr>
        <p:txBody>
          <a:bodyPr wrap="square" lIns="133279" tIns="66640" rIns="133279" bIns="66640" rtlCol="0">
            <a:spAutoFit/>
          </a:bodyPr>
          <a:lstStyle/>
          <a:p>
            <a:r>
              <a:rPr lang="en-US" altLang="ja-JP" sz="1200" b="1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200" b="1" dirty="0">
                <a:latin typeface="+mn-ea"/>
              </a:rPr>
              <a:t>を取り巻く状況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536281" y="8793790"/>
            <a:ext cx="2664296" cy="311573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r>
              <a:rPr lang="en-US" altLang="ja-JP" sz="14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HACCP</a:t>
            </a:r>
            <a:r>
              <a:rPr lang="ja-JP" altLang="en-US" sz="14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導入</a:t>
            </a:r>
            <a:r>
              <a:rPr lang="ja-JP" altLang="en-US" sz="14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の</a:t>
            </a:r>
            <a:r>
              <a:rPr lang="ja-JP" altLang="en-US" sz="14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メリット</a:t>
            </a:r>
            <a:r>
              <a:rPr lang="ja-JP" altLang="en-US" sz="14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を</a:t>
            </a:r>
            <a:r>
              <a:rPr lang="ja-JP" altLang="en-US" sz="14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Arial" panose="020B0604020202020204" pitchFamily="34" charset="0"/>
              </a:rPr>
              <a:t>可視化</a:t>
            </a:r>
            <a:endParaRPr lang="ja-JP" altLang="en-US" sz="14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45" name="右矢印 44"/>
          <p:cNvSpPr/>
          <p:nvPr/>
        </p:nvSpPr>
        <p:spPr>
          <a:xfrm>
            <a:off x="4074714" y="8736587"/>
            <a:ext cx="456545" cy="425977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237" tIns="63619" rIns="127237" bIns="63619"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17261" y="1385911"/>
            <a:ext cx="5054467" cy="1333349"/>
          </a:xfrm>
          <a:prstGeom prst="rect">
            <a:avLst/>
          </a:prstGeom>
          <a:noFill/>
          <a:ln>
            <a:noFill/>
          </a:ln>
        </p:spPr>
        <p:txBody>
          <a:bodyPr wrap="square" lIns="72000" tIns="72000" rIns="72000" bIns="74974" rtlCol="0">
            <a:spAutoFit/>
          </a:bodyPr>
          <a:lstStyle/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</a:t>
            </a:r>
            <a:r>
              <a:rPr lang="en-US" altLang="ja-JP" sz="1200" b="1" dirty="0">
                <a:latin typeface="+mn-ea"/>
                <a:cs typeface="Arial" panose="020B0604020202020204" pitchFamily="34" charset="0"/>
              </a:rPr>
              <a:t>H</a:t>
            </a:r>
            <a:r>
              <a:rPr lang="en-US" altLang="ja-JP" sz="1200" dirty="0">
                <a:latin typeface="+mn-ea"/>
                <a:cs typeface="Arial" panose="020B0604020202020204" pitchFamily="34" charset="0"/>
              </a:rPr>
              <a:t>azard</a:t>
            </a:r>
            <a:r>
              <a:rPr lang="ja-JP" altLang="en-US" sz="1200" dirty="0">
                <a:latin typeface="+mn-ea"/>
                <a:cs typeface="Arial" panose="020B0604020202020204" pitchFamily="34" charset="0"/>
              </a:rPr>
              <a:t> </a:t>
            </a:r>
            <a:r>
              <a:rPr lang="en-US" altLang="ja-JP" sz="1200" b="1" dirty="0">
                <a:latin typeface="+mn-ea"/>
                <a:cs typeface="Arial" panose="020B0604020202020204" pitchFamily="34" charset="0"/>
              </a:rPr>
              <a:t>A</a:t>
            </a:r>
            <a:r>
              <a:rPr lang="en-US" altLang="ja-JP" sz="1200" dirty="0">
                <a:latin typeface="+mn-ea"/>
                <a:cs typeface="Arial" panose="020B0604020202020204" pitchFamily="34" charset="0"/>
              </a:rPr>
              <a:t>nalysis</a:t>
            </a:r>
            <a:r>
              <a:rPr lang="ja-JP" altLang="en-US" sz="1200" dirty="0">
                <a:latin typeface="+mn-ea"/>
                <a:cs typeface="Arial" panose="020B0604020202020204" pitchFamily="34" charset="0"/>
              </a:rPr>
              <a:t> </a:t>
            </a:r>
            <a:r>
              <a:rPr lang="en-US" altLang="ja-JP" sz="1200" dirty="0">
                <a:latin typeface="+mn-ea"/>
                <a:cs typeface="Arial" panose="020B0604020202020204" pitchFamily="34" charset="0"/>
              </a:rPr>
              <a:t>and </a:t>
            </a:r>
            <a:r>
              <a:rPr lang="en-US" altLang="ja-JP" sz="1200" b="1" dirty="0">
                <a:latin typeface="+mn-ea"/>
                <a:cs typeface="Arial" panose="020B0604020202020204" pitchFamily="34" charset="0"/>
              </a:rPr>
              <a:t>C</a:t>
            </a:r>
            <a:r>
              <a:rPr lang="en-US" altLang="ja-JP" sz="1200" dirty="0">
                <a:latin typeface="+mn-ea"/>
                <a:cs typeface="Arial" panose="020B0604020202020204" pitchFamily="34" charset="0"/>
              </a:rPr>
              <a:t>ritical </a:t>
            </a:r>
            <a:r>
              <a:rPr lang="en-US" altLang="ja-JP" sz="1200" b="1" dirty="0">
                <a:latin typeface="+mn-ea"/>
                <a:cs typeface="Arial" panose="020B0604020202020204" pitchFamily="34" charset="0"/>
              </a:rPr>
              <a:t>C</a:t>
            </a:r>
            <a:r>
              <a:rPr lang="en-US" altLang="ja-JP" sz="1200" dirty="0">
                <a:latin typeface="+mn-ea"/>
                <a:cs typeface="Arial" panose="020B0604020202020204" pitchFamily="34" charset="0"/>
              </a:rPr>
              <a:t>ontrol </a:t>
            </a:r>
            <a:r>
              <a:rPr lang="en-US" altLang="ja-JP" sz="1200" b="1" dirty="0" smtClean="0">
                <a:latin typeface="+mn-ea"/>
                <a:cs typeface="Arial" panose="020B0604020202020204" pitchFamily="34" charset="0"/>
              </a:rPr>
              <a:t>P</a:t>
            </a:r>
            <a:r>
              <a:rPr lang="en-US" altLang="ja-JP" sz="1200" dirty="0" smtClean="0">
                <a:latin typeface="+mn-ea"/>
                <a:cs typeface="Arial" panose="020B0604020202020204" pitchFamily="34" charset="0"/>
              </a:rPr>
              <a:t>oint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　　</a:t>
            </a:r>
            <a:r>
              <a:rPr lang="ja-JP" altLang="en-US" sz="1100" b="1" dirty="0" smtClean="0">
                <a:latin typeface="+mn-ea"/>
                <a:cs typeface="Arial" panose="020B0604020202020204" pitchFamily="34" charset="0"/>
              </a:rPr>
              <a:t>危害</a:t>
            </a:r>
            <a:r>
              <a:rPr lang="ja-JP" altLang="en-US" sz="1100" b="1" dirty="0">
                <a:latin typeface="+mn-ea"/>
                <a:cs typeface="Arial" panose="020B0604020202020204" pitchFamily="34" charset="0"/>
              </a:rPr>
              <a:t>分析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と</a:t>
            </a:r>
            <a:r>
              <a:rPr lang="ja-JP" altLang="en-US" sz="1100" b="1" dirty="0">
                <a:latin typeface="+mn-ea"/>
                <a:cs typeface="Arial" panose="020B0604020202020204" pitchFamily="34" charset="0"/>
              </a:rPr>
              <a:t>重要管理点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ja-JP" altLang="en-US" sz="1100" b="1" dirty="0">
                <a:latin typeface="+mn-ea"/>
                <a:cs typeface="Arial" panose="020B0604020202020204" pitchFamily="34" charset="0"/>
              </a:rPr>
              <a:t>＊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原材料の受入から最終製品を出荷するまでの各工程毎に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、微生物に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よる汚染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や</a:t>
            </a:r>
            <a:r>
              <a:rPr lang="en-US" altLang="ja-JP" sz="1100" dirty="0" smtClean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dirty="0" smtClean="0">
                <a:latin typeface="+mn-ea"/>
                <a:cs typeface="Arial" panose="020B0604020202020204" pitchFamily="34" charset="0"/>
              </a:rPr>
            </a:b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　異物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の混入等の</a:t>
            </a:r>
            <a:r>
              <a:rPr lang="ja-JP" altLang="en-US" sz="1100" b="1" u="wavy" dirty="0">
                <a:latin typeface="+mn-ea"/>
                <a:cs typeface="Arial" panose="020B0604020202020204" pitchFamily="34" charset="0"/>
              </a:rPr>
              <a:t>危害を予測し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、危害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の防止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に繋がる</a:t>
            </a:r>
            <a:r>
              <a:rPr lang="ja-JP" altLang="en-US" sz="1100" b="1" u="wavy" dirty="0">
                <a:latin typeface="+mn-ea"/>
                <a:cs typeface="Arial" panose="020B0604020202020204" pitchFamily="34" charset="0"/>
              </a:rPr>
              <a:t>特に重要な工程を連続</a:t>
            </a:r>
            <a:r>
              <a:rPr lang="ja-JP" altLang="en-US" sz="1100" b="1" u="wavy" dirty="0" smtClean="0">
                <a:latin typeface="+mn-ea"/>
                <a:cs typeface="Arial" panose="020B0604020202020204" pitchFamily="34" charset="0"/>
              </a:rPr>
              <a:t>・</a:t>
            </a:r>
            <a:r>
              <a:rPr lang="en-US" altLang="ja-JP" sz="1100" b="1" u="wavy" dirty="0" smtClean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b="1" u="wavy" dirty="0" smtClean="0">
                <a:latin typeface="+mn-ea"/>
                <a:cs typeface="Arial" panose="020B0604020202020204" pitchFamily="34" charset="0"/>
              </a:rPr>
            </a:br>
            <a:r>
              <a:rPr lang="ja-JP" altLang="en-US" sz="1100" b="1" dirty="0" smtClean="0">
                <a:latin typeface="+mn-ea"/>
                <a:cs typeface="Arial" panose="020B0604020202020204" pitchFamily="34" charset="0"/>
              </a:rPr>
              <a:t>　</a:t>
            </a:r>
            <a:r>
              <a:rPr lang="ja-JP" altLang="en-US" sz="1100" b="1" u="wavy" dirty="0" smtClean="0">
                <a:latin typeface="+mn-ea"/>
                <a:cs typeface="Arial" panose="020B0604020202020204" pitchFamily="34" charset="0"/>
              </a:rPr>
              <a:t>継続的</a:t>
            </a:r>
            <a:r>
              <a:rPr lang="ja-JP" altLang="en-US" sz="1100" b="1" u="wavy" dirty="0">
                <a:latin typeface="+mn-ea"/>
                <a:cs typeface="Arial" panose="020B0604020202020204" pitchFamily="34" charset="0"/>
              </a:rPr>
              <a:t>に監視し</a:t>
            </a:r>
            <a:r>
              <a:rPr lang="ja-JP" altLang="en-US" sz="1100" b="1" u="wavy" dirty="0" smtClean="0">
                <a:latin typeface="+mn-ea"/>
                <a:cs typeface="Arial" panose="020B0604020202020204" pitchFamily="34" charset="0"/>
              </a:rPr>
              <a:t>、記録</a:t>
            </a:r>
            <a:r>
              <a:rPr lang="ja-JP" altLang="en-US" sz="1100" b="1" u="wavy" dirty="0">
                <a:latin typeface="+mn-ea"/>
                <a:cs typeface="Arial" panose="020B0604020202020204" pitchFamily="34" charset="0"/>
              </a:rPr>
              <a:t>する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ことにより、製品の安全性を確保する衛生管理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手法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625"/>
              </a:spcBef>
            </a:pPr>
            <a:r>
              <a:rPr lang="ja-JP" altLang="en-US" sz="1100" b="1" dirty="0">
                <a:latin typeface="+mn-ea"/>
                <a:cs typeface="Arial" panose="020B0604020202020204" pitchFamily="34" charset="0"/>
              </a:rPr>
              <a:t>＊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従来の方式（全般的な衛生管理を行い、最終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製品の抜取検査で安全性を確認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dirty="0">
                <a:latin typeface="+mn-ea"/>
                <a:cs typeface="Arial" panose="020B0604020202020204" pitchFamily="34" charset="0"/>
              </a:rPr>
            </a:b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　する）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に比べ、効果的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に安全性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に問題のある製品の出荷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を未然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に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防止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可能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667707" y="1447952"/>
            <a:ext cx="3503903" cy="2749559"/>
          </a:xfrm>
          <a:prstGeom prst="rect">
            <a:avLst/>
          </a:prstGeom>
          <a:noFill/>
          <a:ln>
            <a:noFill/>
          </a:ln>
        </p:spPr>
        <p:txBody>
          <a:bodyPr wrap="square" lIns="149947" tIns="74974" rIns="149947" bIns="74974" rtlCol="0">
            <a:spAutoFit/>
          </a:bodyPr>
          <a:lstStyle/>
          <a:p>
            <a:r>
              <a:rPr lang="en-US" altLang="ja-JP" sz="1100" dirty="0">
                <a:latin typeface="+mn-ea"/>
              </a:rPr>
              <a:t>【</a:t>
            </a:r>
            <a:r>
              <a:rPr lang="ja-JP" altLang="en-US" sz="1100" dirty="0">
                <a:latin typeface="+mn-ea"/>
              </a:rPr>
              <a:t>海外</a:t>
            </a:r>
            <a:r>
              <a:rPr lang="en-US" altLang="ja-JP" sz="1100" dirty="0">
                <a:latin typeface="+mn-ea"/>
              </a:rPr>
              <a:t>】</a:t>
            </a:r>
          </a:p>
          <a:p>
            <a:r>
              <a:rPr lang="ja-JP" altLang="en-US" sz="1000" dirty="0">
                <a:latin typeface="+mn-ea"/>
              </a:rPr>
              <a:t>◆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1993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年に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FAO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／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WHO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合同食品規格委員会（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Codex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）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dirty="0">
                <a:latin typeface="+mn-ea"/>
                <a:cs typeface="Arial" panose="020B0604020202020204" pitchFamily="34" charset="0"/>
              </a:rPr>
            </a:b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にて、「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適用のガイドライン」として初めて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採択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▸それ以降、世界各国で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導入の動きが拡大</a:t>
            </a:r>
          </a:p>
          <a:p>
            <a:pPr>
              <a:spcBef>
                <a:spcPts val="625"/>
              </a:spcBef>
            </a:pPr>
            <a:r>
              <a:rPr lang="ja-JP" altLang="en-US" sz="1000" dirty="0">
                <a:latin typeface="+mn-ea"/>
                <a:cs typeface="Arial" panose="020B0604020202020204" pitchFamily="34" charset="0"/>
              </a:rPr>
              <a:t>◆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米国及び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EU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等では、食中毒リスクの高い食品群から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義務的に導入を推進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▸中小事業者等も導入しやすいよう、柔軟に適用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625"/>
              </a:spcBef>
            </a:pPr>
            <a:r>
              <a:rPr lang="ja-JP" altLang="en-US" sz="1100" dirty="0">
                <a:latin typeface="+mn-ea"/>
                <a:cs typeface="Arial" panose="020B0604020202020204" pitchFamily="34" charset="0"/>
              </a:rPr>
              <a:t>◆標準的な管理手法として国際的に普及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1250"/>
              </a:spcBef>
            </a:pPr>
            <a:r>
              <a:rPr lang="en-US" altLang="ja-JP" sz="1100" dirty="0">
                <a:latin typeface="+mn-ea"/>
                <a:cs typeface="Arial" panose="020B0604020202020204" pitchFamily="34" charset="0"/>
              </a:rPr>
              <a:t>【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国内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00" dirty="0">
                <a:latin typeface="+mn-ea"/>
                <a:cs typeface="Arial" panose="020B0604020202020204" pitchFamily="34" charset="0"/>
              </a:rPr>
              <a:t>◆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1995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年に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の考え方を取り入れた「総合衛生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dirty="0">
                <a:latin typeface="+mn-ea"/>
                <a:cs typeface="Arial" panose="020B0604020202020204" pitchFamily="34" charset="0"/>
              </a:rPr>
            </a:b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管理製造過程（下図で 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S 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と記す）」制度を導入</a:t>
            </a:r>
          </a:p>
          <a:p>
            <a:pPr>
              <a:spcBef>
                <a:spcPts val="625"/>
              </a:spcBef>
            </a:pPr>
            <a:r>
              <a:rPr lang="ja-JP" altLang="en-US" sz="1000" dirty="0">
                <a:latin typeface="+mn-ea"/>
                <a:cs typeface="Arial" panose="020B0604020202020204" pitchFamily="34" charset="0"/>
              </a:rPr>
              <a:t>◆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国内での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普及率は諸外国に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比べて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低調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▸中小事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業者に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おける</a:t>
            </a:r>
            <a:r>
              <a:rPr lang="en-US" altLang="ja-JP" sz="1100" dirty="0" smtClean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導入率は約</a:t>
            </a:r>
            <a:r>
              <a:rPr lang="en-US" altLang="ja-JP" sz="1100" dirty="0" smtClean="0">
                <a:latin typeface="+mn-ea"/>
                <a:cs typeface="Arial" panose="020B0604020202020204" pitchFamily="34" charset="0"/>
              </a:rPr>
              <a:t>30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％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269140" y="1680300"/>
            <a:ext cx="4226901" cy="11348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44000" tIns="66640" rIns="36000" bIns="66640" rtlCol="0">
            <a:spAutoFit/>
          </a:bodyPr>
          <a:lstStyle/>
          <a:p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◆</a:t>
            </a:r>
            <a:r>
              <a:rPr lang="ja-JP" altLang="en-US" sz="1100" dirty="0">
                <a:latin typeface="+mn-ea"/>
              </a:rPr>
              <a:t>事</a:t>
            </a:r>
            <a:r>
              <a:rPr lang="ja-JP" altLang="en-US" sz="1100" dirty="0" smtClean="0">
                <a:latin typeface="+mn-ea"/>
              </a:rPr>
              <a:t>業者は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「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の導入」＝「総合衛生管理製造過程の承認を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dirty="0">
                <a:latin typeface="+mn-ea"/>
                <a:cs typeface="Arial" panose="020B0604020202020204" pitchFamily="34" charset="0"/>
              </a:rPr>
            </a:b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得ること」と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認識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▸導入には、施設設備の大規模改修等が必要、コスト負担が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大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dirty="0">
                <a:latin typeface="+mn-ea"/>
                <a:cs typeface="Arial" panose="020B0604020202020204" pitchFamily="34" charset="0"/>
              </a:rPr>
            </a:b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　など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の誤った認識が拡大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▸総合衛生管理製造過程の承認を得ること自体が目的化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955168" y="7184583"/>
            <a:ext cx="888337" cy="696294"/>
          </a:xfrm>
          <a:prstGeom prst="rect">
            <a:avLst/>
          </a:prstGeom>
          <a:pattFill prst="pct90">
            <a:fgClr>
              <a:schemeClr val="tx1"/>
            </a:fgClr>
            <a:bgClr>
              <a:schemeClr val="bg1"/>
            </a:bgClr>
          </a:pattFill>
        </p:spPr>
        <p:txBody>
          <a:bodyPr wrap="square" lIns="95199" tIns="47600" rIns="95199" bIns="47600" rtlCol="0">
            <a:spAutoFit/>
          </a:bodyPr>
          <a:lstStyle/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自主</a:t>
            </a:r>
            <a:endParaRPr lang="en-US" altLang="ja-JP" sz="13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衛生管理</a:t>
            </a:r>
            <a:endParaRPr lang="en-US" altLang="ja-JP" sz="13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優良施設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261359" y="1385911"/>
            <a:ext cx="450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5603167" y="1385911"/>
            <a:ext cx="738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9289757" y="3063093"/>
            <a:ext cx="4214561" cy="1227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33279" tIns="66640" rIns="36000" bIns="66640" rtlCol="0">
            <a:spAutoFit/>
          </a:bodyPr>
          <a:lstStyle/>
          <a:p>
            <a:endParaRPr lang="en-US" altLang="ja-JP" sz="1100" b="1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◆「食品等事業者が実施すべき管理運営基準に関する指針」を改正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▸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Codex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の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ガイドラインに基づく基準（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導入型基準）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/>
            </a:r>
            <a:br>
              <a:rPr lang="en-US" altLang="ja-JP" sz="1100" dirty="0">
                <a:latin typeface="+mn-ea"/>
                <a:cs typeface="Arial" panose="020B0604020202020204" pitchFamily="34" charset="0"/>
              </a:rPr>
            </a:b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 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 を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設け、従来の基準との選択制に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r>
              <a:rPr lang="ja-JP" altLang="en-US" sz="1100" dirty="0">
                <a:latin typeface="+mn-ea"/>
                <a:cs typeface="Arial" panose="020B0604020202020204" pitchFamily="34" charset="0"/>
              </a:rPr>
              <a:t>　　▸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支援法の融資対象を、設備導入</a:t>
            </a:r>
            <a:r>
              <a:rPr lang="ja-JP" altLang="en-US" sz="1100" dirty="0" smtClean="0">
                <a:latin typeface="+mn-ea"/>
                <a:cs typeface="Arial" panose="020B0604020202020204" pitchFamily="34" charset="0"/>
              </a:rPr>
              <a:t>のみの場合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にも拡大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  <a:p>
            <a:pPr>
              <a:spcBef>
                <a:spcPts val="625"/>
              </a:spcBef>
            </a:pPr>
            <a:r>
              <a:rPr lang="ja-JP" altLang="en-US" sz="1100" dirty="0">
                <a:latin typeface="+mn-ea"/>
                <a:cs typeface="Arial" panose="020B0604020202020204" pitchFamily="34" charset="0"/>
              </a:rPr>
              <a:t>◆業種別の</a:t>
            </a:r>
            <a:r>
              <a:rPr lang="en-US" altLang="ja-JP" sz="1100" dirty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100" dirty="0">
                <a:latin typeface="+mn-ea"/>
                <a:cs typeface="Arial" panose="020B0604020202020204" pitchFamily="34" charset="0"/>
              </a:rPr>
              <a:t>入門手引書を作成</a:t>
            </a:r>
            <a:endParaRPr lang="en-US" altLang="ja-JP" sz="11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256089" y="1548689"/>
            <a:ext cx="693511" cy="2783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95216" tIns="47608" rIns="95216" bIns="47608" rtlCol="0">
            <a:spAutoFit/>
          </a:bodyPr>
          <a:lstStyle/>
          <a:p>
            <a:pPr algn="ctr"/>
            <a:r>
              <a:rPr lang="ja-JP" altLang="en-US" sz="1200" b="1" dirty="0"/>
              <a:t>課題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274845" y="2923906"/>
            <a:ext cx="1038470" cy="2783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95216" tIns="47608" rIns="95216" bIns="47608" rtlCol="0">
            <a:spAutoFit/>
          </a:bodyPr>
          <a:lstStyle/>
          <a:p>
            <a:pPr algn="ctr"/>
            <a:r>
              <a:rPr lang="ja-JP" altLang="en-US" sz="1200" b="1" dirty="0"/>
              <a:t>国の対応</a:t>
            </a:r>
          </a:p>
        </p:txBody>
      </p:sp>
      <p:sp>
        <p:nvSpPr>
          <p:cNvPr id="38" name="星 7 37"/>
          <p:cNvSpPr/>
          <p:nvPr/>
        </p:nvSpPr>
        <p:spPr>
          <a:xfrm>
            <a:off x="11880054" y="5821374"/>
            <a:ext cx="1534011" cy="1278594"/>
          </a:xfrm>
          <a:prstGeom prst="star7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16" tIns="47608" rIns="95216" bIns="47608"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0951" y="5115647"/>
            <a:ext cx="2308649" cy="278373"/>
          </a:xfrm>
          <a:prstGeom prst="rect">
            <a:avLst/>
          </a:prstGeom>
          <a:noFill/>
        </p:spPr>
        <p:txBody>
          <a:bodyPr wrap="square" lIns="95216" tIns="47608" rIns="95216" bIns="47608" rtlCol="0">
            <a:spAutoFit/>
          </a:bodyPr>
          <a:lstStyle/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大阪府食品衛生法施行条例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32905" y="6491984"/>
            <a:ext cx="2629279" cy="278373"/>
          </a:xfrm>
          <a:prstGeom prst="rect">
            <a:avLst/>
          </a:prstGeom>
          <a:noFill/>
        </p:spPr>
        <p:txBody>
          <a:bodyPr wrap="square" lIns="95216" tIns="47608" rIns="95216" bIns="47608" rtlCol="0">
            <a:spAutoFit/>
          </a:bodyPr>
          <a:lstStyle/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大阪版食の安全安心認証制度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014466" y="6051504"/>
            <a:ext cx="1265186" cy="880960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pPr algn="ctr"/>
            <a:r>
              <a:rPr lang="ja-JP" altLang="en-US" sz="17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大阪版</a:t>
            </a:r>
            <a:endParaRPr lang="en-US" altLang="ja-JP" sz="17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7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評価</a:t>
            </a:r>
            <a:r>
              <a:rPr lang="ja-JP" altLang="en-US" sz="1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制度を設ける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32904" y="8332399"/>
            <a:ext cx="2629279" cy="278373"/>
          </a:xfrm>
          <a:prstGeom prst="rect">
            <a:avLst/>
          </a:prstGeom>
          <a:noFill/>
        </p:spPr>
        <p:txBody>
          <a:bodyPr wrap="square" lIns="95216" tIns="47608" rIns="95216" bIns="47608" rtlCol="0">
            <a:spAutoFit/>
          </a:bodyPr>
          <a:lstStyle/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大阪府の指導方針</a:t>
            </a:r>
          </a:p>
        </p:txBody>
      </p:sp>
      <p:sp>
        <p:nvSpPr>
          <p:cNvPr id="56" name="二等辺三角形 55"/>
          <p:cNvSpPr/>
          <p:nvPr/>
        </p:nvSpPr>
        <p:spPr>
          <a:xfrm rot="5400000">
            <a:off x="6581387" y="7355717"/>
            <a:ext cx="2786791" cy="540299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16" tIns="47608" rIns="95216" bIns="47608"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59948" y="955999"/>
            <a:ext cx="5139304" cy="34563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44853" y="1015580"/>
            <a:ext cx="2506003" cy="319248"/>
          </a:xfrm>
          <a:prstGeom prst="rect">
            <a:avLst/>
          </a:prstGeom>
          <a:noFill/>
          <a:ln>
            <a:noFill/>
          </a:ln>
        </p:spPr>
        <p:txBody>
          <a:bodyPr wrap="square" lIns="133279" tIns="66640" rIns="133279" bIns="66640" rtlCol="0">
            <a:spAutoFit/>
          </a:bodyPr>
          <a:lstStyle/>
          <a:p>
            <a:r>
              <a:rPr lang="en-US" altLang="ja-JP" sz="1200" b="1" dirty="0" smtClean="0">
                <a:latin typeface="+mn-ea"/>
                <a:cs typeface="Arial" panose="020B0604020202020204" pitchFamily="34" charset="0"/>
              </a:rPr>
              <a:t>HACCP</a:t>
            </a:r>
            <a:r>
              <a:rPr lang="ja-JP" altLang="en-US" sz="1200" b="1" dirty="0">
                <a:latin typeface="+mn-ea"/>
              </a:rPr>
              <a:t>とは</a:t>
            </a:r>
            <a:endParaRPr lang="en-US" altLang="ja-JP" sz="1200" b="1" dirty="0">
              <a:latin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15" y="2722847"/>
            <a:ext cx="4544681" cy="163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テキスト ボックス 51"/>
          <p:cNvSpPr txBox="1"/>
          <p:nvPr/>
        </p:nvSpPr>
        <p:spPr>
          <a:xfrm>
            <a:off x="10698164" y="9426573"/>
            <a:ext cx="2930833" cy="21120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900" dirty="0" smtClean="0">
                <a:latin typeface="+mn-ea"/>
                <a:cs typeface="Arial" panose="020B0604020202020204" pitchFamily="34" charset="0"/>
              </a:rPr>
              <a:t>平成</a:t>
            </a:r>
            <a:r>
              <a:rPr lang="en-US" altLang="ja-JP" sz="900" dirty="0" smtClean="0">
                <a:latin typeface="+mn-ea"/>
                <a:cs typeface="Arial" panose="020B0604020202020204" pitchFamily="34" charset="0"/>
              </a:rPr>
              <a:t>27</a:t>
            </a:r>
            <a:r>
              <a:rPr lang="ja-JP" altLang="en-US" sz="900" dirty="0" smtClean="0">
                <a:latin typeface="+mn-ea"/>
                <a:cs typeface="Arial" panose="020B0604020202020204" pitchFamily="34" charset="0"/>
              </a:rPr>
              <a:t>年</a:t>
            </a:r>
            <a:r>
              <a:rPr lang="en-US" altLang="ja-JP" sz="900" dirty="0" smtClean="0">
                <a:latin typeface="+mn-ea"/>
                <a:cs typeface="Arial" panose="020B0604020202020204" pitchFamily="34" charset="0"/>
              </a:rPr>
              <a:t>9</a:t>
            </a:r>
            <a:r>
              <a:rPr lang="ja-JP" altLang="en-US" sz="900" dirty="0" smtClean="0">
                <a:latin typeface="+mn-ea"/>
                <a:cs typeface="Arial" panose="020B0604020202020204" pitchFamily="34" charset="0"/>
              </a:rPr>
              <a:t>月</a:t>
            </a:r>
            <a:r>
              <a:rPr lang="en-US" altLang="ja-JP" sz="900" dirty="0" smtClean="0">
                <a:latin typeface="+mn-ea"/>
                <a:cs typeface="Arial" panose="020B0604020202020204" pitchFamily="34" charset="0"/>
              </a:rPr>
              <a:t>9</a:t>
            </a:r>
            <a:r>
              <a:rPr lang="ja-JP" altLang="en-US" sz="900" dirty="0" smtClean="0">
                <a:latin typeface="+mn-ea"/>
                <a:cs typeface="Arial" panose="020B0604020202020204" pitchFamily="34" charset="0"/>
              </a:rPr>
              <a:t>日　大阪府食の安全安心推進協議会資料</a:t>
            </a:r>
            <a:endParaRPr lang="ja-JP" altLang="en-US" sz="9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8641081" y="6363247"/>
            <a:ext cx="1173261" cy="863357"/>
          </a:xfrm>
          <a:prstGeom prst="wedgeRoundRectCallout">
            <a:avLst>
              <a:gd name="adj1" fmla="val 65518"/>
              <a:gd name="adj2" fmla="val 9028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237" tIns="63619" rIns="127237" bIns="63619"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56859" y="6423695"/>
            <a:ext cx="1541704" cy="742460"/>
          </a:xfrm>
          <a:prstGeom prst="rect">
            <a:avLst/>
          </a:prstGeom>
          <a:noFill/>
        </p:spPr>
        <p:txBody>
          <a:bodyPr wrap="square" lIns="95199" tIns="47600" rIns="95199" bIns="47600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大阪版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食の安全安心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認証対象施設</a:t>
            </a:r>
          </a:p>
        </p:txBody>
      </p:sp>
      <p:sp>
        <p:nvSpPr>
          <p:cNvPr id="55" name="テキスト ボックス 10"/>
          <p:cNvSpPr txBox="1">
            <a:spLocks/>
          </p:cNvSpPr>
          <p:nvPr/>
        </p:nvSpPr>
        <p:spPr>
          <a:xfrm>
            <a:off x="12267321" y="450126"/>
            <a:ext cx="990600" cy="31432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HG丸ｺﾞｼｯｸM-PRO"/>
                <a:cs typeface="Times New Roman"/>
              </a:rPr>
              <a:t>参考</a:t>
            </a:r>
            <a:r>
              <a:rPr lang="ja-JP" sz="1200" kern="100" dirty="0" smtClean="0">
                <a:effectLst/>
                <a:latin typeface="Century"/>
                <a:ea typeface="HG丸ｺﾞｼｯｸM-PRO"/>
                <a:cs typeface="Times New Roman"/>
              </a:rPr>
              <a:t>資料</a:t>
            </a:r>
            <a:r>
              <a:rPr lang="ja-JP" altLang="en-US" sz="1200" kern="100" dirty="0" smtClean="0">
                <a:effectLst/>
                <a:latin typeface="Century"/>
                <a:ea typeface="HG丸ｺﾞｼｯｸM-PRO"/>
                <a:cs typeface="Times New Roman"/>
              </a:rPr>
              <a:t>３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77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192</Words>
  <Application>Microsoft Office PowerPoint</Application>
  <PresentationFormat>ユーザー設定</PresentationFormat>
  <Paragraphs>66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55</cp:revision>
  <cp:lastPrinted>2015-09-08T01:59:06Z</cp:lastPrinted>
  <dcterms:created xsi:type="dcterms:W3CDTF">2015-09-04T02:31:30Z</dcterms:created>
  <dcterms:modified xsi:type="dcterms:W3CDTF">2015-09-16T11:37:53Z</dcterms:modified>
</cp:coreProperties>
</file>