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15C2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49" d="100"/>
          <a:sy n="49" d="100"/>
        </p:scale>
        <p:origin x="233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95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267" cy="502724"/>
          </a:xfrm>
          <a:prstGeom prst="rect">
            <a:avLst/>
          </a:prstGeom>
        </p:spPr>
        <p:txBody>
          <a:bodyPr vert="horz" lIns="94127" tIns="47064" rIns="94127" bIns="470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251" y="0"/>
            <a:ext cx="2984267" cy="502724"/>
          </a:xfrm>
          <a:prstGeom prst="rect">
            <a:avLst/>
          </a:prstGeom>
        </p:spPr>
        <p:txBody>
          <a:bodyPr vert="horz" lIns="94127" tIns="47064" rIns="94127" bIns="47064" rtlCol="0"/>
          <a:lstStyle>
            <a:lvl1pPr algn="r">
              <a:defRPr sz="1200"/>
            </a:lvl1pPr>
          </a:lstStyle>
          <a:p>
            <a:fld id="{48617D22-0A09-477C-8A12-97023250EB05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517576"/>
            <a:ext cx="2984267" cy="502724"/>
          </a:xfrm>
          <a:prstGeom prst="rect">
            <a:avLst/>
          </a:prstGeom>
        </p:spPr>
        <p:txBody>
          <a:bodyPr vert="horz" lIns="94127" tIns="47064" rIns="94127" bIns="470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251" y="9517576"/>
            <a:ext cx="2984267" cy="502724"/>
          </a:xfrm>
          <a:prstGeom prst="rect">
            <a:avLst/>
          </a:prstGeom>
        </p:spPr>
        <p:txBody>
          <a:bodyPr vert="horz" lIns="94127" tIns="47064" rIns="94127" bIns="47064" rtlCol="0" anchor="b"/>
          <a:lstStyle>
            <a:lvl1pPr algn="r">
              <a:defRPr sz="1200"/>
            </a:lvl1pPr>
          </a:lstStyle>
          <a:p>
            <a:fld id="{FD6F4C9B-A1D3-4DFC-973B-5B18C1C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6138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0" cy="502755"/>
          </a:xfrm>
          <a:prstGeom prst="rect">
            <a:avLst/>
          </a:prstGeom>
        </p:spPr>
        <p:txBody>
          <a:bodyPr vert="horz" lIns="94127" tIns="47064" rIns="94127" bIns="470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0" cy="502755"/>
          </a:xfrm>
          <a:prstGeom prst="rect">
            <a:avLst/>
          </a:prstGeom>
        </p:spPr>
        <p:txBody>
          <a:bodyPr vert="horz" lIns="94127" tIns="47064" rIns="94127" bIns="47064" rtlCol="0"/>
          <a:lstStyle>
            <a:lvl1pPr algn="r">
              <a:defRPr sz="1200"/>
            </a:lvl1pPr>
          </a:lstStyle>
          <a:p>
            <a:fld id="{A5A675B6-BA4C-4B44-AF65-061B9F9CFF91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27" tIns="47064" rIns="94127" bIns="470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8" y="4822269"/>
            <a:ext cx="5510530" cy="3945493"/>
          </a:xfrm>
          <a:prstGeom prst="rect">
            <a:avLst/>
          </a:prstGeom>
        </p:spPr>
        <p:txBody>
          <a:bodyPr vert="horz" lIns="94127" tIns="47064" rIns="94127" bIns="4706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4127" tIns="47064" rIns="94127" bIns="470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4127" tIns="47064" rIns="94127" bIns="47064" rtlCol="0" anchor="b"/>
          <a:lstStyle>
            <a:lvl1pPr algn="r">
              <a:defRPr sz="1200"/>
            </a:lvl1pPr>
          </a:lstStyle>
          <a:p>
            <a:fld id="{932DCE1A-45F1-4E1C-B481-054847A35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131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5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6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0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37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8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4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32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34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55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44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89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551C-FCEC-4E1B-872A-EDAA19A7A5D0}" type="datetimeFigureOut">
              <a:rPr kumimoji="1" lang="ja-JP" altLang="en-US" smtClean="0"/>
              <a:t>2021/1/17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2391D-A79D-4D9D-81A2-D84AA2C2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13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5C2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 rot="5400000">
            <a:off x="7161250" y="4371835"/>
            <a:ext cx="255108" cy="7476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7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79" y="115866"/>
            <a:ext cx="944991" cy="315671"/>
          </a:xfrm>
          <a:prstGeom prst="rect">
            <a:avLst/>
          </a:prstGeom>
          <a:noFill/>
        </p:spPr>
      </p:pic>
      <p:grpSp>
        <p:nvGrpSpPr>
          <p:cNvPr id="5" name="グループ化 4"/>
          <p:cNvGrpSpPr/>
          <p:nvPr/>
        </p:nvGrpSpPr>
        <p:grpSpPr>
          <a:xfrm>
            <a:off x="151175" y="473986"/>
            <a:ext cx="6685963" cy="4597543"/>
            <a:chOff x="151175" y="473986"/>
            <a:chExt cx="6685963" cy="4597543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151175" y="1485838"/>
              <a:ext cx="3023504" cy="105118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kumimoji="1" lang="ja-JP" altLang="en-US" sz="831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つまず</a:t>
              </a:r>
              <a:endParaRPr kumimoji="1" lang="en-US" altLang="ja-JP" sz="83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躓きから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の立ち直りを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支えることができるのは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地域の皆様です！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1175" y="618686"/>
              <a:ext cx="2894500" cy="1029834"/>
            </a:xfrm>
            <a:prstGeom prst="rect">
              <a:avLst/>
            </a:prstGeom>
            <a:noFill/>
            <a:effectLst>
              <a:glow rad="2032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kumimoji="1" lang="ja-JP" altLang="en-US" sz="6092" b="1" dirty="0">
                  <a:solidFill>
                    <a:srgbClr val="00FF00"/>
                  </a:solidFill>
                  <a:effectLst>
                    <a:glow rad="127000">
                      <a:schemeClr val="bg1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再出発</a:t>
              </a: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372920" y="2837593"/>
              <a:ext cx="1510350" cy="2233936"/>
              <a:chOff x="10098089" y="11342655"/>
              <a:chExt cx="2181616" cy="3226796"/>
            </a:xfrm>
          </p:grpSpPr>
          <p:pic>
            <p:nvPicPr>
              <p:cNvPr id="11" name="図 1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22576" y="11342655"/>
                <a:ext cx="2031935" cy="2805061"/>
              </a:xfrm>
              <a:prstGeom prst="rect">
                <a:avLst/>
              </a:prstGeom>
            </p:spPr>
          </p:pic>
          <p:sp>
            <p:nvSpPr>
              <p:cNvPr id="12" name="正方形/長方形 11"/>
              <p:cNvSpPr/>
              <p:nvPr/>
            </p:nvSpPr>
            <p:spPr>
              <a:xfrm>
                <a:off x="10098089" y="14189809"/>
                <a:ext cx="2181616" cy="379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108" b="1" dirty="0"/>
                  <a:t>Ⓒ</a:t>
                </a:r>
                <a:r>
                  <a:rPr lang="en-US" altLang="ja-JP" sz="969" b="1" dirty="0"/>
                  <a:t>2014  </a:t>
                </a:r>
                <a:r>
                  <a:rPr lang="ja-JP" altLang="en-US" sz="969" b="1" dirty="0"/>
                  <a:t>大阪府も</a:t>
                </a:r>
                <a:r>
                  <a:rPr lang="ja-JP" altLang="en-US" sz="969" b="1" dirty="0" err="1"/>
                  <a:t>ずやん</a:t>
                </a:r>
                <a:endParaRPr lang="ja-JP" altLang="en-US" sz="1246" dirty="0"/>
              </a:p>
            </p:txBody>
          </p:sp>
        </p:grp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2943" y="473986"/>
              <a:ext cx="4033252" cy="3559345"/>
            </a:xfrm>
            <a:prstGeom prst="rect">
              <a:avLst/>
            </a:prstGeom>
          </p:spPr>
        </p:pic>
        <p:sp>
          <p:nvSpPr>
            <p:cNvPr id="37" name="テキスト ボックス 36"/>
            <p:cNvSpPr txBox="1"/>
            <p:nvPr/>
          </p:nvSpPr>
          <p:spPr>
            <a:xfrm>
              <a:off x="3468075" y="2720862"/>
              <a:ext cx="3369063" cy="1998304"/>
            </a:xfrm>
            <a:prstGeom prst="rect">
              <a:avLst/>
            </a:prstGeom>
            <a:noFill/>
            <a:effectLst>
              <a:glow rad="228600">
                <a:schemeClr val="bg1">
                  <a:alpha val="45000"/>
                </a:schemeClr>
              </a:glow>
            </a:effectLst>
          </p:spPr>
          <p:txBody>
            <a:bodyPr vert="horz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385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</a:t>
              </a:r>
              <a:r>
                <a:rPr lang="ja-JP" altLang="en-US" sz="1385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</a:t>
              </a:r>
              <a:r>
                <a:rPr lang="ja-JP" altLang="en-US" sz="1385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r>
                <a:rPr lang="ja-JP" altLang="en-US" sz="623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つまず</a:t>
              </a:r>
              <a:endParaRPr lang="en-US" altLang="ja-JP" sz="623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  <a:p>
              <a:pPr>
                <a:lnSpc>
                  <a:spcPts val="1385"/>
                </a:lnSpc>
              </a:pPr>
              <a:r>
                <a:rPr lang="ja-JP" altLang="en-US" sz="1662" b="1" dirty="0">
                  <a:solidFill>
                    <a:srgbClr val="FF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</a:t>
              </a:r>
              <a:r>
                <a:rPr lang="ja-JP" altLang="en-US" sz="1662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び躓いて</a:t>
              </a:r>
              <a:endParaRPr lang="en-US" altLang="ja-JP" sz="1662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662" b="1" dirty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犯</a:t>
              </a:r>
              <a:r>
                <a:rPr lang="ja-JP" altLang="en-US" sz="1662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罪や非行に走ってしまうことを</a:t>
              </a:r>
              <a:endParaRPr lang="en-US" altLang="ja-JP" sz="1662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662" b="1" dirty="0">
                  <a:solidFill>
                    <a:srgbClr val="FF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</a:t>
              </a:r>
              <a:r>
                <a:rPr lang="ja-JP" altLang="en-US" sz="1662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ぐために</a:t>
              </a:r>
              <a:endParaRPr lang="en-US" altLang="ja-JP" sz="1662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662" b="1" dirty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止</a:t>
              </a:r>
              <a:r>
                <a:rPr lang="ja-JP" altLang="en-US" sz="1662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めるために</a:t>
              </a:r>
              <a:endParaRPr lang="en-US" altLang="ja-JP" sz="1662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sz="1385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385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働く場所</a:t>
              </a:r>
              <a:r>
                <a:rPr lang="ja-JP" altLang="en-US" sz="1385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　居場所を</a:t>
              </a:r>
              <a:endParaRPr lang="en-US" altLang="ja-JP" sz="1385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385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与えてあげてください</a:t>
              </a: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6588" y="3366247"/>
              <a:ext cx="1677318" cy="1705024"/>
            </a:xfrm>
            <a:prstGeom prst="rect">
              <a:avLst/>
            </a:prstGeom>
          </p:spPr>
        </p:pic>
      </p:grpSp>
      <p:pic>
        <p:nvPicPr>
          <p:cNvPr id="6" name="図 5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8094" y="5151942"/>
            <a:ext cx="6840000" cy="4752000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143085" y="5760074"/>
            <a:ext cx="6143415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皆さま、</a:t>
            </a:r>
            <a:r>
              <a:rPr lang="ja-JP" altLang="en-US" sz="13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「社会を明るくする運動」</a:t>
            </a:r>
            <a:r>
              <a:rPr lang="ja-JP" altLang="en-US" sz="13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をご存知ですか？</a:t>
            </a:r>
            <a:endParaRPr lang="en-US" altLang="ja-JP" sz="1300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lnSpc>
                <a:spcPts val="17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“社会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を明るくする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運動”は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、すべての国民が、犯罪や非行の防止と罪を犯した人たち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lnSpc>
                <a:spcPts val="17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更生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について理解を深め、それぞれの立場において力を合わせ、犯罪や非行の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明るい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社会を築こうとする全国的な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運動で、府や各市町村もこの運動を推進しています。</a:t>
            </a:r>
            <a:endParaRPr kumimoji="1"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法務省チャンネル（</a:t>
            </a:r>
            <a:r>
              <a:rPr kumimoji="1" lang="en-US" altLang="ja-JP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YouTube</a:t>
            </a:r>
            <a:r>
              <a:rPr kumimoji="1" lang="ja-JP" altLang="en-US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b="1" dirty="0" smtClean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３分１１秒</a:t>
            </a:r>
            <a:endParaRPr kumimoji="1" lang="ja-JP" altLang="en-US" sz="11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3169" y="7982922"/>
            <a:ext cx="552373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事業者の皆さま、</a:t>
            </a:r>
            <a:r>
              <a:rPr lang="ja-JP" altLang="en-US" sz="13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「職親プロジェクト」</a:t>
            </a:r>
            <a:r>
              <a:rPr lang="ja-JP" altLang="en-US" sz="130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をご紹介します！</a:t>
            </a:r>
            <a:endParaRPr lang="en-US" altLang="ja-JP" sz="1300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“職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プロジェクト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”は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、参加企業、法務省、矯正施設、専門家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メンバーが官民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連携で出所者が再び罪を犯さぬよう「職の親」と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なって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自立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更生を推進する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活動です。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法務省チャンネル（</a:t>
            </a:r>
            <a:r>
              <a:rPr kumimoji="1" lang="en-US" altLang="ja-JP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YouTube</a:t>
            </a:r>
            <a:r>
              <a:rPr kumimoji="1" lang="ja-JP" altLang="en-US" sz="11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b="1" dirty="0" smtClean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５分４４秒</a:t>
            </a:r>
            <a:endParaRPr kumimoji="1" lang="ja-JP" altLang="en-US" sz="11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47710" y="7469870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鉄拳さんが作成したショートムービー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410" y="6719789"/>
            <a:ext cx="770400" cy="7704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70" y="8821132"/>
            <a:ext cx="769485" cy="76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438</TotalTime>
  <Words>230</Words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NP-B</vt:lpstr>
      <vt:lpstr>UD デジタル 教科書体 N-R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2020-10-27T04:08:59Z</cp:lastPrinted>
  <dcterms:created xsi:type="dcterms:W3CDTF">2020-05-11T04:42:53Z</dcterms:created>
  <dcterms:modified xsi:type="dcterms:W3CDTF">2021-01-17T08:44:07Z</dcterms:modified>
</cp:coreProperties>
</file>