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4" r:id="rId2"/>
    <p:sldId id="267"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15" autoAdjust="0"/>
    <p:restoredTop sz="93993" autoAdjust="0"/>
  </p:normalViewPr>
  <p:slideViewPr>
    <p:cSldViewPr>
      <p:cViewPr varScale="1">
        <p:scale>
          <a:sx n="50" d="100"/>
          <a:sy n="50" d="100"/>
        </p:scale>
        <p:origin x="1788" y="60"/>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1"/>
            <a:ext cx="2949678" cy="497461"/>
          </a:xfrm>
          <a:prstGeom prst="rect">
            <a:avLst/>
          </a:prstGeom>
        </p:spPr>
        <p:txBody>
          <a:bodyPr vert="horz" lIns="62939" tIns="31470" rIns="62939" bIns="31470"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9" y="11"/>
            <a:ext cx="2950765" cy="497461"/>
          </a:xfrm>
          <a:prstGeom prst="rect">
            <a:avLst/>
          </a:prstGeom>
        </p:spPr>
        <p:txBody>
          <a:bodyPr vert="horz" lIns="62939" tIns="31470" rIns="62939" bIns="31470" rtlCol="0"/>
          <a:lstStyle>
            <a:lvl1pPr algn="r">
              <a:defRPr sz="800"/>
            </a:lvl1pPr>
          </a:lstStyle>
          <a:p>
            <a:fld id="{12C35F4C-F7F5-40C3-BF8F-56F867D0C0F3}" type="datetimeFigureOut">
              <a:rPr kumimoji="1" lang="ja-JP" altLang="en-US" smtClean="0"/>
              <a:pPr/>
              <a:t>2020/3/19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39" tIns="31470" rIns="62939" bIns="31470" rtlCol="0" anchor="ctr"/>
          <a:lstStyle/>
          <a:p>
            <a:endParaRPr lang="ja-JP" altLang="en-US"/>
          </a:p>
        </p:txBody>
      </p:sp>
      <p:sp>
        <p:nvSpPr>
          <p:cNvPr id="5" name="ノート プレースホルダー 4"/>
          <p:cNvSpPr>
            <a:spLocks noGrp="1"/>
          </p:cNvSpPr>
          <p:nvPr>
            <p:ph type="body" sz="quarter" idx="3"/>
          </p:nvPr>
        </p:nvSpPr>
        <p:spPr>
          <a:xfrm>
            <a:off x="680613" y="4720940"/>
            <a:ext cx="5445978" cy="4472758"/>
          </a:xfrm>
          <a:prstGeom prst="rect">
            <a:avLst/>
          </a:prstGeom>
        </p:spPr>
        <p:txBody>
          <a:bodyPr vert="horz" lIns="62939" tIns="31470" rIns="62939" bIns="314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79"/>
            <a:ext cx="2949678" cy="496363"/>
          </a:xfrm>
          <a:prstGeom prst="rect">
            <a:avLst/>
          </a:prstGeom>
        </p:spPr>
        <p:txBody>
          <a:bodyPr vert="horz" lIns="62939" tIns="31470" rIns="62939" bIns="3147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9" y="9440779"/>
            <a:ext cx="2950765" cy="496363"/>
          </a:xfrm>
          <a:prstGeom prst="rect">
            <a:avLst/>
          </a:prstGeom>
        </p:spPr>
        <p:txBody>
          <a:bodyPr vert="horz" lIns="62939" tIns="31470" rIns="62939" bIns="31470"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1280081">
              <a:defRPr/>
            </a:pPr>
            <a:fld id="{D494EB4B-5902-496A-98E4-E34585EB1929}" type="slidenum">
              <a:rPr lang="ja-JP" altLang="en-US">
                <a:solidFill>
                  <a:prstClr val="black"/>
                </a:solidFill>
                <a:latin typeface="Calibri"/>
                <a:ea typeface="ＭＳ Ｐゴシック" panose="020B0600070205080204" pitchFamily="50" charset="-128"/>
              </a:rPr>
              <a:pPr defTabSz="1280081">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00725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1280081">
              <a:defRPr/>
            </a:pPr>
            <a:fld id="{D494EB4B-5902-496A-98E4-E34585EB1929}" type="slidenum">
              <a:rPr lang="ja-JP" altLang="en-US">
                <a:solidFill>
                  <a:prstClr val="black"/>
                </a:solidFill>
                <a:latin typeface="Calibri"/>
                <a:ea typeface="ＭＳ Ｐゴシック" panose="020B0600070205080204" pitchFamily="50" charset="-128"/>
              </a:rPr>
              <a:pPr defTabSz="1280081">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1372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2020/3/19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2020/3/19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732" y="6019961"/>
            <a:ext cx="6237951" cy="3317135"/>
          </a:xfrm>
          <a:prstGeom prst="rect">
            <a:avLst/>
          </a:prstGeom>
          <a:ln w="12700"/>
        </p:spPr>
        <p:style>
          <a:lnRef idx="2">
            <a:schemeClr val="accent1"/>
          </a:lnRef>
          <a:fillRef idx="1">
            <a:schemeClr val="lt1"/>
          </a:fillRef>
          <a:effectRef idx="0">
            <a:schemeClr val="accent1"/>
          </a:effectRef>
          <a:fontRef idx="minor">
            <a:schemeClr val="dk1"/>
          </a:fontRef>
        </p:style>
        <p:txBody>
          <a:bodyPr tIns="72000" numCol="1" rtlCol="0" anchor="t" anchorCtr="0"/>
          <a:lstStyle/>
          <a:p>
            <a:pPr lvl="0">
              <a:defRPr/>
            </a:pPr>
            <a:r>
              <a:rPr lang="ja-JP" altLang="en-US" sz="900" dirty="0" smtClean="0">
                <a:solidFill>
                  <a:prstClr val="black"/>
                </a:solidFill>
                <a:latin typeface="Meiryo UI" panose="020B0604030504040204" pitchFamily="50" charset="-128"/>
                <a:ea typeface="Meiryo UI" panose="020B0604030504040204" pitchFamily="50" charset="-128"/>
              </a:rPr>
              <a:t>■大阪府警察が検挙した刑法犯検挙人員の推移　</a:t>
            </a:r>
            <a:r>
              <a:rPr lang="en-US" altLang="ja-JP" sz="900" dirty="0" smtClean="0">
                <a:solidFill>
                  <a:prstClr val="black"/>
                </a:solidFill>
                <a:latin typeface="Meiryo UI" panose="020B0604030504040204" pitchFamily="50" charset="-128"/>
                <a:ea typeface="Meiryo UI" panose="020B0604030504040204" pitchFamily="50" charset="-128"/>
              </a:rPr>
              <a:t>H25</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20,626</a:t>
            </a:r>
            <a:r>
              <a:rPr lang="ja-JP" altLang="en-US" sz="900" dirty="0">
                <a:solidFill>
                  <a:prstClr val="black"/>
                </a:solidFill>
                <a:latin typeface="Meiryo UI" panose="020B0604030504040204" pitchFamily="50" charset="-128"/>
                <a:ea typeface="Meiryo UI" panose="020B0604030504040204" pitchFamily="50" charset="-128"/>
              </a:rPr>
              <a:t>人⇒</a:t>
            </a:r>
            <a:r>
              <a:rPr lang="en-US" altLang="ja-JP" sz="900" dirty="0">
                <a:solidFill>
                  <a:prstClr val="black"/>
                </a:solidFill>
                <a:latin typeface="Meiryo UI" panose="020B0604030504040204" pitchFamily="50" charset="-128"/>
                <a:ea typeface="Meiryo UI" panose="020B0604030504040204" pitchFamily="50" charset="-128"/>
              </a:rPr>
              <a:t>H30</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15,918</a:t>
            </a:r>
            <a:r>
              <a:rPr lang="ja-JP" altLang="en-US" sz="900" dirty="0" smtClean="0">
                <a:solidFill>
                  <a:prstClr val="black"/>
                </a:solidFill>
                <a:latin typeface="Meiryo UI" panose="020B0604030504040204" pitchFamily="50" charset="-128"/>
                <a:ea typeface="Meiryo UI" panose="020B0604030504040204" pitchFamily="50" charset="-128"/>
              </a:rPr>
              <a:t>人</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900" dirty="0" smtClean="0">
                <a:solidFill>
                  <a:prstClr val="black"/>
                </a:solidFill>
                <a:latin typeface="Meiryo UI" panose="020B0604030504040204" pitchFamily="50" charset="-128"/>
                <a:ea typeface="Meiryo UI" panose="020B0604030504040204" pitchFamily="50" charset="-128"/>
              </a:rPr>
              <a:t>　　うち、再犯者数</a:t>
            </a:r>
            <a:r>
              <a:rPr lang="ja-JP" altLang="en-US" sz="900" dirty="0">
                <a:solidFill>
                  <a:prstClr val="black"/>
                </a:solidFill>
                <a:latin typeface="Meiryo UI" panose="020B0604030504040204" pitchFamily="50" charset="-128"/>
                <a:ea typeface="Meiryo UI" panose="020B0604030504040204" pitchFamily="50" charset="-128"/>
              </a:rPr>
              <a:t>及び</a:t>
            </a:r>
            <a:r>
              <a:rPr lang="ja-JP" altLang="en-US" sz="900" dirty="0" smtClean="0">
                <a:solidFill>
                  <a:prstClr val="black"/>
                </a:solidFill>
                <a:latin typeface="Meiryo UI" panose="020B0604030504040204" pitchFamily="50" charset="-128"/>
                <a:ea typeface="Meiryo UI" panose="020B0604030504040204" pitchFamily="50" charset="-128"/>
              </a:rPr>
              <a:t>再犯者率の推移　</a:t>
            </a:r>
            <a:r>
              <a:rPr lang="en-US" altLang="ja-JP" sz="900" dirty="0">
                <a:solidFill>
                  <a:prstClr val="black"/>
                </a:solidFill>
                <a:latin typeface="Meiryo UI" panose="020B0604030504040204" pitchFamily="50" charset="-128"/>
                <a:ea typeface="Meiryo UI" panose="020B0604030504040204" pitchFamily="50" charset="-128"/>
              </a:rPr>
              <a:t> H25</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9,660</a:t>
            </a:r>
            <a:r>
              <a:rPr lang="ja-JP" altLang="en-US" sz="900" dirty="0" smtClean="0">
                <a:solidFill>
                  <a:prstClr val="black"/>
                </a:solidFill>
                <a:latin typeface="Meiryo UI" panose="020B0604030504040204" pitchFamily="50" charset="-128"/>
                <a:ea typeface="Meiryo UI" panose="020B0604030504040204" pitchFamily="50" charset="-128"/>
              </a:rPr>
              <a:t>人</a:t>
            </a:r>
            <a:r>
              <a:rPr lang="en-US" altLang="ja-JP" sz="900" dirty="0" smtClean="0">
                <a:solidFill>
                  <a:prstClr val="black"/>
                </a:solidFill>
                <a:latin typeface="Meiryo UI" panose="020B0604030504040204" pitchFamily="50" charset="-128"/>
                <a:ea typeface="Meiryo UI" panose="020B0604030504040204" pitchFamily="50" charset="-128"/>
              </a:rPr>
              <a:t>(46.8</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H30</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8,123</a:t>
            </a:r>
            <a:r>
              <a:rPr lang="ja-JP" altLang="en-US" sz="900" dirty="0" smtClean="0">
                <a:solidFill>
                  <a:prstClr val="black"/>
                </a:solidFill>
                <a:latin typeface="Meiryo UI" panose="020B0604030504040204" pitchFamily="50" charset="-128"/>
                <a:ea typeface="Meiryo UI" panose="020B0604030504040204" pitchFamily="50" charset="-128"/>
              </a:rPr>
              <a:t>人</a:t>
            </a:r>
            <a:r>
              <a:rPr lang="en-US" altLang="ja-JP" sz="900" dirty="0" smtClean="0">
                <a:solidFill>
                  <a:prstClr val="black"/>
                </a:solidFill>
                <a:latin typeface="Meiryo UI" panose="020B0604030504040204" pitchFamily="50" charset="-128"/>
                <a:ea typeface="Meiryo UI" panose="020B0604030504040204" pitchFamily="50" charset="-128"/>
              </a:rPr>
              <a:t>(51.0</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a:t>
            </a:r>
          </a:p>
          <a:p>
            <a:pPr>
              <a:spcBef>
                <a:spcPts val="600"/>
              </a:spcBef>
              <a:defRPr/>
            </a:pPr>
            <a:r>
              <a:rPr lang="ja-JP" altLang="en-US" sz="900" dirty="0" smtClean="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新受刑者数の</a:t>
            </a:r>
            <a:r>
              <a:rPr lang="ja-JP" altLang="en-US" sz="900" dirty="0" smtClean="0">
                <a:solidFill>
                  <a:prstClr val="black"/>
                </a:solidFill>
                <a:latin typeface="Meiryo UI" panose="020B0604030504040204" pitchFamily="50" charset="-128"/>
                <a:ea typeface="Meiryo UI" panose="020B0604030504040204" pitchFamily="50" charset="-128"/>
              </a:rPr>
              <a:t>推移　</a:t>
            </a:r>
            <a:r>
              <a:rPr lang="en-US" altLang="ja-JP" sz="900" dirty="0" smtClean="0">
                <a:solidFill>
                  <a:prstClr val="black"/>
                </a:solidFill>
                <a:latin typeface="Meiryo UI" panose="020B0604030504040204" pitchFamily="50" charset="-128"/>
                <a:ea typeface="Meiryo UI" panose="020B0604030504040204" pitchFamily="50" charset="-128"/>
              </a:rPr>
              <a:t>H25</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1,927</a:t>
            </a:r>
            <a:r>
              <a:rPr lang="ja-JP" altLang="en-US" sz="900" dirty="0">
                <a:solidFill>
                  <a:prstClr val="black"/>
                </a:solidFill>
                <a:latin typeface="Meiryo UI" panose="020B0604030504040204" pitchFamily="50" charset="-128"/>
                <a:ea typeface="Meiryo UI" panose="020B0604030504040204" pitchFamily="50" charset="-128"/>
              </a:rPr>
              <a:t>人⇒</a:t>
            </a:r>
            <a:r>
              <a:rPr lang="en-US" altLang="ja-JP" sz="900" dirty="0" smtClean="0">
                <a:solidFill>
                  <a:prstClr val="black"/>
                </a:solidFill>
                <a:latin typeface="Meiryo UI" panose="020B0604030504040204" pitchFamily="50" charset="-128"/>
                <a:ea typeface="Meiryo UI" panose="020B0604030504040204" pitchFamily="50" charset="-128"/>
              </a:rPr>
              <a:t>H30</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1,430</a:t>
            </a:r>
            <a:r>
              <a:rPr lang="ja-JP" altLang="en-US" sz="900" dirty="0" smtClean="0">
                <a:solidFill>
                  <a:prstClr val="black"/>
                </a:solidFill>
                <a:latin typeface="Meiryo UI" panose="020B0604030504040204" pitchFamily="50" charset="-128"/>
                <a:ea typeface="Meiryo UI" panose="020B0604030504040204" pitchFamily="50" charset="-128"/>
              </a:rPr>
              <a:t>人</a:t>
            </a:r>
            <a:endParaRPr lang="ja-JP" altLang="en-US" sz="900" dirty="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うち、再入者数</a:t>
            </a:r>
            <a:r>
              <a:rPr lang="en-US" altLang="ja-JP" sz="900" baseline="440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及び再入者率の推移　</a:t>
            </a:r>
            <a:r>
              <a:rPr lang="en-US" altLang="ja-JP" sz="900" dirty="0">
                <a:solidFill>
                  <a:prstClr val="black"/>
                </a:solidFill>
                <a:latin typeface="Meiryo UI" panose="020B0604030504040204" pitchFamily="50" charset="-128"/>
                <a:ea typeface="Meiryo UI" panose="020B0604030504040204" pitchFamily="50" charset="-128"/>
              </a:rPr>
              <a:t>H25</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1,109</a:t>
            </a:r>
            <a:r>
              <a:rPr lang="ja-JP" altLang="en-US" sz="900" dirty="0">
                <a:solidFill>
                  <a:prstClr val="black"/>
                </a:solidFill>
                <a:latin typeface="Meiryo UI" panose="020B0604030504040204" pitchFamily="50" charset="-128"/>
                <a:ea typeface="Meiryo UI" panose="020B0604030504040204" pitchFamily="50" charset="-128"/>
              </a:rPr>
              <a:t>人</a:t>
            </a:r>
            <a:r>
              <a:rPr lang="en-US" altLang="ja-JP" sz="900" dirty="0">
                <a:solidFill>
                  <a:prstClr val="black"/>
                </a:solidFill>
                <a:latin typeface="Meiryo UI" panose="020B0604030504040204" pitchFamily="50" charset="-128"/>
                <a:ea typeface="Meiryo UI" panose="020B0604030504040204" pitchFamily="50" charset="-128"/>
              </a:rPr>
              <a:t>(57.6</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H30</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908</a:t>
            </a:r>
            <a:r>
              <a:rPr lang="ja-JP" altLang="en-US" sz="900" dirty="0" smtClean="0">
                <a:solidFill>
                  <a:prstClr val="black"/>
                </a:solidFill>
                <a:latin typeface="Meiryo UI" panose="020B0604030504040204" pitchFamily="50" charset="-128"/>
                <a:ea typeface="Meiryo UI" panose="020B0604030504040204" pitchFamily="50" charset="-128"/>
              </a:rPr>
              <a:t>人</a:t>
            </a:r>
            <a:r>
              <a:rPr lang="en-US" altLang="ja-JP" sz="900" dirty="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63.5</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a:t>
            </a: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再入所に係る犯行時の居住地が大阪府である者</a:t>
            </a: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spcBef>
                <a:spcPts val="1200"/>
              </a:spcBef>
              <a:defRPr/>
            </a:pPr>
            <a:r>
              <a:rPr lang="en-US" altLang="ja-JP" sz="800" dirty="0" smtClean="0">
                <a:solidFill>
                  <a:prstClr val="black"/>
                </a:solidFill>
                <a:latin typeface="Meiryo UI" panose="020B0604030504040204" pitchFamily="50" charset="-128"/>
                <a:ea typeface="Meiryo UI" panose="020B0604030504040204" pitchFamily="50" charset="-128"/>
              </a:rPr>
              <a:t/>
            </a:r>
            <a:br>
              <a:rPr lang="en-US" altLang="ja-JP" sz="8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人</a:t>
            </a:r>
            <a:r>
              <a:rPr lang="ja-JP" altLang="en-US" sz="900" dirty="0" smtClean="0">
                <a:solidFill>
                  <a:prstClr val="black"/>
                </a:solidFill>
                <a:latin typeface="Meiryo UI" panose="020B0604030504040204" pitchFamily="50" charset="-128"/>
                <a:ea typeface="Meiryo UI" panose="020B0604030504040204" pitchFamily="50" charset="-128"/>
              </a:rPr>
              <a:t>数</a:t>
            </a:r>
            <a:r>
              <a:rPr lang="ja-JP" altLang="en-US" sz="900" dirty="0">
                <a:solidFill>
                  <a:prstClr val="black"/>
                </a:solidFill>
                <a:latin typeface="Meiryo UI" panose="020B0604030504040204" pitchFamily="50" charset="-128"/>
                <a:ea typeface="Meiryo UI" panose="020B0604030504040204" pitchFamily="50" charset="-128"/>
              </a:rPr>
              <a:t>は減少傾向にあるが、再犯者率や再入所者率は上昇傾向</a:t>
            </a:r>
            <a:endParaRPr lang="en-US" altLang="ja-JP" sz="900" dirty="0">
              <a:solidFill>
                <a:prstClr val="black"/>
              </a:solidFill>
              <a:latin typeface="Meiryo UI" panose="020B0604030504040204" pitchFamily="50" charset="-128"/>
              <a:ea typeface="Meiryo UI" panose="020B0604030504040204" pitchFamily="50" charset="-128"/>
            </a:endParaRPr>
          </a:p>
          <a:p>
            <a:pPr lvl="0">
              <a:lnSpc>
                <a:spcPct val="150000"/>
              </a:lnSpc>
              <a:defRPr/>
            </a:pPr>
            <a:r>
              <a:rPr lang="ja-JP" altLang="en-US" sz="900" dirty="0">
                <a:solidFill>
                  <a:prstClr val="black"/>
                </a:solidFill>
                <a:latin typeface="Meiryo UI" panose="020B0604030504040204" pitchFamily="50" charset="-128"/>
                <a:ea typeface="Meiryo UI" panose="020B0604030504040204" pitchFamily="50" charset="-128"/>
              </a:rPr>
              <a:t>➡ 犯罪を抑止し府域の安全を高めていくためには、再犯防止の推進が重要</a:t>
            </a: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7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角丸四角形 6"/>
          <p:cNvSpPr/>
          <p:nvPr/>
        </p:nvSpPr>
        <p:spPr>
          <a:xfrm>
            <a:off x="312775" y="5839961"/>
            <a:ext cx="1584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lvl="0" algn="ctr">
              <a:defRPr/>
            </a:pPr>
            <a:r>
              <a:rPr lang="ja-JP" altLang="en-US" sz="1000" b="1" dirty="0" smtClean="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序章</a:t>
            </a: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再犯防止の重要性</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37" name="正方形/長方形 36"/>
          <p:cNvSpPr/>
          <p:nvPr/>
        </p:nvSpPr>
        <p:spPr>
          <a:xfrm>
            <a:off x="0" y="48073"/>
            <a:ext cx="12801601" cy="35319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b="1" i="0" u="none" strike="noStrike" kern="1200" cap="none" spc="30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大阪府再犯防止推進計画（概要）</a:t>
            </a:r>
            <a:endParaRPr kumimoji="1" lang="ja-JP" altLang="en-US" sz="1400" b="1" i="0" u="none" strike="noStrike" kern="1200" cap="none" spc="300" normalizeH="0" baseline="0" noProof="0" dirty="0">
              <a:ln>
                <a:noFill/>
              </a:ln>
              <a:solidFill>
                <a:prstClr val="white"/>
              </a:solidFill>
              <a:effectLst/>
              <a:uLnTx/>
              <a:uFillTx/>
              <a:latin typeface="Meiryo UI" pitchFamily="50" charset="-128"/>
              <a:ea typeface="Meiryo UI" pitchFamily="50" charset="-128"/>
              <a:cs typeface="Meiryo UI" pitchFamily="50" charset="-128"/>
            </a:endParaRPr>
          </a:p>
        </p:txBody>
      </p:sp>
      <p:sp>
        <p:nvSpPr>
          <p:cNvPr id="41" name="正方形/長方形 40"/>
          <p:cNvSpPr/>
          <p:nvPr/>
        </p:nvSpPr>
        <p:spPr>
          <a:xfrm>
            <a:off x="6674346" y="6019961"/>
            <a:ext cx="5800072" cy="3317135"/>
          </a:xfrm>
          <a:prstGeom prst="rect">
            <a:avLst/>
          </a:prstGeom>
          <a:ln w="12700"/>
        </p:spPr>
        <p:style>
          <a:lnRef idx="2">
            <a:schemeClr val="accent1"/>
          </a:lnRef>
          <a:fillRef idx="1">
            <a:schemeClr val="lt1"/>
          </a:fillRef>
          <a:effectRef idx="0">
            <a:schemeClr val="accent1"/>
          </a:effectRef>
          <a:fontRef idx="minor">
            <a:schemeClr val="dk1"/>
          </a:fontRef>
        </p:style>
        <p:txBody>
          <a:bodyPr tIns="72000" rtlCol="0" anchor="t" anchorCtr="0"/>
          <a:lstStyle/>
          <a:p>
            <a:pPr lvl="0">
              <a:spcBef>
                <a:spcPts val="600"/>
              </a:spcBef>
              <a:defRPr/>
            </a:pPr>
            <a:r>
              <a:rPr lang="ja-JP" altLang="en-US" sz="900" b="1" u="sng" dirty="0" smtClean="0">
                <a:solidFill>
                  <a:prstClr val="black"/>
                </a:solidFill>
                <a:latin typeface="Meiryo UI" panose="020B0604030504040204" pitchFamily="50" charset="-128"/>
                <a:ea typeface="Meiryo UI" panose="020B0604030504040204" pitchFamily="50" charset="-128"/>
              </a:rPr>
              <a:t>１　策定の趣旨</a:t>
            </a:r>
            <a:endParaRPr lang="en-US" altLang="ja-JP" sz="900" b="1" u="sng"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900" b="1" u="sng" dirty="0" smtClean="0">
                <a:solidFill>
                  <a:prstClr val="black"/>
                </a:solidFill>
                <a:latin typeface="Meiryo UI" panose="020B0604030504040204" pitchFamily="50" charset="-128"/>
                <a:ea typeface="Meiryo UI" panose="020B0604030504040204" pitchFamily="50" charset="-128"/>
              </a:rPr>
              <a:t>２　計画の位置づけ</a:t>
            </a:r>
            <a:endParaRPr lang="en-US" altLang="ja-JP" sz="900" b="1" u="sng"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900" b="1" u="sng" dirty="0" smtClean="0">
                <a:solidFill>
                  <a:prstClr val="black"/>
                </a:solidFill>
                <a:latin typeface="Meiryo UI" panose="020B0604030504040204" pitchFamily="50" charset="-128"/>
                <a:ea typeface="Meiryo UI" panose="020B0604030504040204" pitchFamily="50" charset="-128"/>
              </a:rPr>
              <a:t>３　定義</a:t>
            </a:r>
            <a:endParaRPr lang="en-US" altLang="ja-JP" sz="900" b="1" u="sng"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「犯罪</a:t>
            </a:r>
            <a:r>
              <a:rPr lang="ja-JP" altLang="en-US" sz="900" dirty="0">
                <a:solidFill>
                  <a:prstClr val="black"/>
                </a:solidFill>
                <a:latin typeface="Meiryo UI" panose="020B0604030504040204" pitchFamily="50" charset="-128"/>
                <a:ea typeface="Meiryo UI" panose="020B0604030504040204" pitchFamily="50" charset="-128"/>
              </a:rPr>
              <a:t>をしたもの等」、「再犯の防止等」の</a:t>
            </a:r>
            <a:r>
              <a:rPr lang="ja-JP" altLang="en-US" sz="900" dirty="0" smtClean="0">
                <a:solidFill>
                  <a:prstClr val="black"/>
                </a:solidFill>
                <a:latin typeface="Meiryo UI" panose="020B0604030504040204" pitchFamily="50" charset="-128"/>
                <a:ea typeface="Meiryo UI" panose="020B0604030504040204" pitchFamily="50" charset="-128"/>
              </a:rPr>
              <a:t>定義づけ</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900" b="1" u="sng" dirty="0" smtClean="0">
                <a:solidFill>
                  <a:prstClr val="black"/>
                </a:solidFill>
                <a:latin typeface="Meiryo UI" panose="020B0604030504040204" pitchFamily="50" charset="-128"/>
                <a:ea typeface="Meiryo UI" panose="020B0604030504040204" pitchFamily="50" charset="-128"/>
              </a:rPr>
              <a:t>４</a:t>
            </a:r>
            <a:r>
              <a:rPr lang="ja-JP" altLang="en-US" sz="900" b="1" u="sng" dirty="0">
                <a:solidFill>
                  <a:prstClr val="black"/>
                </a:solidFill>
                <a:latin typeface="Meiryo UI" panose="020B0604030504040204" pitchFamily="50" charset="-128"/>
                <a:ea typeface="Meiryo UI" panose="020B0604030504040204" pitchFamily="50" charset="-128"/>
              </a:rPr>
              <a:t>　</a:t>
            </a:r>
            <a:r>
              <a:rPr lang="ja-JP" altLang="en-US" sz="900" b="1" u="sng" dirty="0" smtClean="0">
                <a:solidFill>
                  <a:prstClr val="black"/>
                </a:solidFill>
                <a:latin typeface="Meiryo UI" panose="020B0604030504040204" pitchFamily="50" charset="-128"/>
                <a:ea typeface="Meiryo UI" panose="020B0604030504040204" pitchFamily="50" charset="-128"/>
              </a:rPr>
              <a:t>基本方針</a:t>
            </a:r>
            <a:endParaRPr lang="en-US" altLang="ja-JP" sz="9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再犯</a:t>
            </a:r>
            <a:r>
              <a:rPr lang="ja-JP" altLang="en-US" sz="900" dirty="0">
                <a:solidFill>
                  <a:prstClr val="black"/>
                </a:solidFill>
                <a:latin typeface="Meiryo UI" panose="020B0604030504040204" pitchFamily="50" charset="-128"/>
                <a:ea typeface="Meiryo UI" panose="020B0604030504040204" pitchFamily="50" charset="-128"/>
              </a:rPr>
              <a:t>防止推進法第３条の規定を踏まえ、次のとおり</a:t>
            </a:r>
            <a:r>
              <a:rPr lang="ja-JP" altLang="en-US" sz="900" dirty="0" smtClean="0">
                <a:solidFill>
                  <a:prstClr val="black"/>
                </a:solidFill>
                <a:latin typeface="Meiryo UI" panose="020B0604030504040204" pitchFamily="50" charset="-128"/>
                <a:ea typeface="Meiryo UI" panose="020B0604030504040204" pitchFamily="50" charset="-128"/>
              </a:rPr>
              <a:t>とする。</a:t>
            </a:r>
            <a:endParaRPr lang="ja-JP" altLang="en-US" sz="9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①</a:t>
            </a:r>
            <a:r>
              <a:rPr lang="ja-JP" altLang="en-US" sz="900" dirty="0">
                <a:solidFill>
                  <a:prstClr val="black"/>
                </a:solidFill>
                <a:latin typeface="Meiryo UI" panose="020B0604030504040204" pitchFamily="50" charset="-128"/>
                <a:ea typeface="Meiryo UI" panose="020B0604030504040204" pitchFamily="50" charset="-128"/>
              </a:rPr>
              <a:t>　犯罪をした者等が、地域社会において孤立することなく、府民の理解と協力を得て再び地域社会</a:t>
            </a:r>
            <a:r>
              <a:rPr lang="ja-JP" altLang="en-US" sz="900" dirty="0" smtClean="0">
                <a:solidFill>
                  <a:prstClr val="black"/>
                </a:solidFill>
                <a:latin typeface="Meiryo UI" panose="020B0604030504040204" pitchFamily="50" charset="-128"/>
                <a:ea typeface="Meiryo UI" panose="020B0604030504040204" pitchFamily="50" charset="-128"/>
              </a:rPr>
              <a:t>を構成</a:t>
            </a:r>
            <a:r>
              <a:rPr lang="ja-JP" altLang="en-US" sz="900" dirty="0">
                <a:solidFill>
                  <a:prstClr val="black"/>
                </a:solidFill>
                <a:latin typeface="Meiryo UI" panose="020B0604030504040204" pitchFamily="50" charset="-128"/>
                <a:ea typeface="Meiryo UI" panose="020B0604030504040204" pitchFamily="50" charset="-128"/>
              </a:rPr>
              <a:t>する一員</a:t>
            </a:r>
            <a:r>
              <a:rPr lang="ja-JP" altLang="en-US" sz="900" dirty="0" smtClean="0">
                <a:solidFill>
                  <a:prstClr val="black"/>
                </a:solidFill>
                <a:latin typeface="Meiryo UI" panose="020B0604030504040204" pitchFamily="50" charset="-128"/>
                <a:ea typeface="Meiryo UI" panose="020B0604030504040204" pitchFamily="50" charset="-128"/>
              </a:rPr>
              <a:t>と</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なる</a:t>
            </a:r>
            <a:r>
              <a:rPr lang="ja-JP" altLang="en-US" sz="900" dirty="0">
                <a:solidFill>
                  <a:prstClr val="black"/>
                </a:solidFill>
                <a:latin typeface="Meiryo UI" panose="020B0604030504040204" pitchFamily="50" charset="-128"/>
                <a:ea typeface="Meiryo UI" panose="020B0604030504040204" pitchFamily="50" charset="-128"/>
              </a:rPr>
              <a:t>ことを</a:t>
            </a:r>
            <a:r>
              <a:rPr lang="ja-JP" altLang="en-US" sz="900" dirty="0" smtClean="0">
                <a:solidFill>
                  <a:prstClr val="black"/>
                </a:solidFill>
                <a:latin typeface="Meiryo UI" panose="020B0604030504040204" pitchFamily="50" charset="-128"/>
                <a:ea typeface="Meiryo UI" panose="020B0604030504040204" pitchFamily="50" charset="-128"/>
              </a:rPr>
              <a:t>支援</a:t>
            </a:r>
            <a:r>
              <a:rPr lang="ja-JP" altLang="en-US" sz="900" dirty="0">
                <a:solidFill>
                  <a:prstClr val="black"/>
                </a:solidFill>
                <a:latin typeface="Meiryo UI" panose="020B0604030504040204" pitchFamily="50" charset="-128"/>
                <a:ea typeface="Meiryo UI" panose="020B0604030504040204" pitchFamily="50" charset="-128"/>
              </a:rPr>
              <a:t>することにより、犯罪をした者等が円滑に社会に復帰することができる</a:t>
            </a:r>
            <a:r>
              <a:rPr lang="ja-JP" altLang="en-US" sz="900" dirty="0" smtClean="0">
                <a:solidFill>
                  <a:prstClr val="black"/>
                </a:solidFill>
                <a:latin typeface="Meiryo UI" panose="020B0604030504040204" pitchFamily="50" charset="-128"/>
                <a:ea typeface="Meiryo UI" panose="020B0604030504040204" pitchFamily="50" charset="-128"/>
              </a:rPr>
              <a:t>ように</a:t>
            </a:r>
            <a:r>
              <a:rPr lang="ja-JP" altLang="en-US" sz="900" dirty="0">
                <a:solidFill>
                  <a:prstClr val="black"/>
                </a:solidFill>
                <a:latin typeface="Meiryo UI" panose="020B0604030504040204" pitchFamily="50" charset="-128"/>
                <a:ea typeface="Meiryo UI" panose="020B0604030504040204" pitchFamily="50" charset="-128"/>
              </a:rPr>
              <a:t>することを旨として再犯</a:t>
            </a:r>
            <a:r>
              <a:rPr lang="ja-JP" altLang="en-US" sz="900" dirty="0" smtClean="0">
                <a:solidFill>
                  <a:prstClr val="black"/>
                </a:solidFill>
                <a:latin typeface="Meiryo UI" panose="020B0604030504040204" pitchFamily="50" charset="-128"/>
                <a:ea typeface="Meiryo UI" panose="020B0604030504040204" pitchFamily="50" charset="-128"/>
              </a:rPr>
              <a:t>防止</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に取り組む。</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②</a:t>
            </a:r>
            <a:r>
              <a:rPr lang="ja-JP" altLang="en-US" sz="900" dirty="0">
                <a:solidFill>
                  <a:prstClr val="black"/>
                </a:solidFill>
                <a:latin typeface="Meiryo UI" panose="020B0604030504040204" pitchFamily="50" charset="-128"/>
                <a:ea typeface="Meiryo UI" panose="020B0604030504040204" pitchFamily="50" charset="-128"/>
              </a:rPr>
              <a:t>　犯罪被害者等が存在することを十分に認識し、犯罪をした者等が犯罪の責任等を自覚すること</a:t>
            </a:r>
            <a:r>
              <a:rPr lang="ja-JP" altLang="en-US" sz="900" dirty="0" smtClean="0">
                <a:solidFill>
                  <a:prstClr val="black"/>
                </a:solidFill>
                <a:latin typeface="Meiryo UI" panose="020B0604030504040204" pitchFamily="50" charset="-128"/>
                <a:ea typeface="Meiryo UI" panose="020B0604030504040204" pitchFamily="50" charset="-128"/>
              </a:rPr>
              <a:t>及び犯罪</a:t>
            </a:r>
            <a:r>
              <a:rPr lang="ja-JP" altLang="en-US" sz="900" dirty="0">
                <a:solidFill>
                  <a:prstClr val="black"/>
                </a:solidFill>
                <a:latin typeface="Meiryo UI" panose="020B0604030504040204" pitchFamily="50" charset="-128"/>
                <a:ea typeface="Meiryo UI" panose="020B0604030504040204" pitchFamily="50" charset="-128"/>
              </a:rPr>
              <a:t>被害者</a:t>
            </a:r>
            <a:r>
              <a:rPr lang="ja-JP" altLang="en-US" sz="900" dirty="0" smtClean="0">
                <a:solidFill>
                  <a:prstClr val="black"/>
                </a:solidFill>
                <a:latin typeface="Meiryo UI" panose="020B0604030504040204" pitchFamily="50" charset="-128"/>
                <a:ea typeface="Meiryo UI" panose="020B0604030504040204" pitchFamily="50" charset="-128"/>
              </a:rPr>
              <a:t>の</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心情</a:t>
            </a:r>
            <a:r>
              <a:rPr lang="ja-JP" altLang="en-US" sz="900" dirty="0">
                <a:solidFill>
                  <a:prstClr val="black"/>
                </a:solidFill>
                <a:latin typeface="Meiryo UI" panose="020B0604030504040204" pitchFamily="50" charset="-128"/>
                <a:ea typeface="Meiryo UI" panose="020B0604030504040204" pitchFamily="50" charset="-128"/>
              </a:rPr>
              <a:t>等を</a:t>
            </a:r>
            <a:r>
              <a:rPr lang="ja-JP" altLang="en-US" sz="900" dirty="0" smtClean="0">
                <a:solidFill>
                  <a:prstClr val="black"/>
                </a:solidFill>
                <a:latin typeface="Meiryo UI" panose="020B0604030504040204" pitchFamily="50" charset="-128"/>
                <a:ea typeface="Meiryo UI" panose="020B0604030504040204" pitchFamily="50" charset="-128"/>
              </a:rPr>
              <a:t>理解する</a:t>
            </a:r>
            <a:r>
              <a:rPr lang="ja-JP" altLang="en-US" sz="900" dirty="0">
                <a:solidFill>
                  <a:prstClr val="black"/>
                </a:solidFill>
                <a:latin typeface="Meiryo UI" panose="020B0604030504040204" pitchFamily="50" charset="-128"/>
                <a:ea typeface="Meiryo UI" panose="020B0604030504040204" pitchFamily="50" charset="-128"/>
              </a:rPr>
              <a:t>ことの重要性を踏まえて、再犯防止に</a:t>
            </a:r>
            <a:r>
              <a:rPr lang="ja-JP" altLang="en-US" sz="900" dirty="0" smtClean="0">
                <a:solidFill>
                  <a:prstClr val="black"/>
                </a:solidFill>
                <a:latin typeface="Meiryo UI" panose="020B0604030504040204" pitchFamily="50" charset="-128"/>
                <a:ea typeface="Meiryo UI" panose="020B0604030504040204" pitchFamily="50" charset="-128"/>
              </a:rPr>
              <a:t>取り組む。</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900" dirty="0" smtClean="0">
                <a:solidFill>
                  <a:prstClr val="black"/>
                </a:solidFill>
                <a:latin typeface="Meiryo UI" panose="020B0604030504040204" pitchFamily="50" charset="-128"/>
                <a:ea typeface="Meiryo UI" panose="020B0604030504040204" pitchFamily="50" charset="-128"/>
              </a:rPr>
              <a:t>　　③　国</a:t>
            </a:r>
            <a:r>
              <a:rPr lang="ja-JP" altLang="en-US" sz="900" dirty="0">
                <a:solidFill>
                  <a:prstClr val="black"/>
                </a:solidFill>
                <a:latin typeface="Meiryo UI" panose="020B0604030504040204" pitchFamily="50" charset="-128"/>
                <a:ea typeface="Meiryo UI" panose="020B0604030504040204" pitchFamily="50" charset="-128"/>
              </a:rPr>
              <a:t>・地方公共団体・民間の緊密な連携協力を確保し、各々の適切な役割分担を踏まえて、</a:t>
            </a:r>
            <a:r>
              <a:rPr lang="ja-JP" altLang="en-US" sz="900" dirty="0" smtClean="0">
                <a:solidFill>
                  <a:prstClr val="black"/>
                </a:solidFill>
                <a:latin typeface="Meiryo UI" panose="020B0604030504040204" pitchFamily="50" charset="-128"/>
                <a:ea typeface="Meiryo UI" panose="020B0604030504040204" pitchFamily="50" charset="-128"/>
              </a:rPr>
              <a:t>切れ目の</a:t>
            </a:r>
            <a:r>
              <a:rPr lang="ja-JP" altLang="en-US" sz="900" dirty="0">
                <a:solidFill>
                  <a:prstClr val="black"/>
                </a:solidFill>
                <a:latin typeface="Meiryo UI" panose="020B0604030504040204" pitchFamily="50" charset="-128"/>
                <a:ea typeface="Meiryo UI" panose="020B0604030504040204" pitchFamily="50" charset="-128"/>
              </a:rPr>
              <a:t>ない取組</a:t>
            </a:r>
            <a:r>
              <a:rPr lang="ja-JP" altLang="en-US" sz="900" dirty="0" smtClean="0">
                <a:solidFill>
                  <a:prstClr val="black"/>
                </a:solidFill>
                <a:latin typeface="Meiryo UI" panose="020B0604030504040204" pitchFamily="50" charset="-128"/>
                <a:ea typeface="Meiryo UI" panose="020B0604030504040204" pitchFamily="50" charset="-128"/>
              </a:rPr>
              <a:t>を</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実施する。</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④</a:t>
            </a:r>
            <a:r>
              <a:rPr lang="ja-JP" altLang="en-US" sz="900" dirty="0">
                <a:solidFill>
                  <a:prstClr val="black"/>
                </a:solidFill>
                <a:latin typeface="Meiryo UI" panose="020B0604030504040204" pitchFamily="50" charset="-128"/>
                <a:ea typeface="Meiryo UI" panose="020B0604030504040204" pitchFamily="50" charset="-128"/>
              </a:rPr>
              <a:t>　再犯防止の取組を広報することなどにより、広く府民の関心と理解を</a:t>
            </a:r>
            <a:r>
              <a:rPr lang="ja-JP" altLang="en-US" sz="900" dirty="0" smtClean="0">
                <a:solidFill>
                  <a:prstClr val="black"/>
                </a:solidFill>
                <a:latin typeface="Meiryo UI" panose="020B0604030504040204" pitchFamily="50" charset="-128"/>
                <a:ea typeface="Meiryo UI" panose="020B0604030504040204" pitchFamily="50" charset="-128"/>
              </a:rPr>
              <a:t>醸成する。</a:t>
            </a:r>
            <a:endParaRPr lang="en-US" altLang="ja-JP" sz="900" dirty="0" smtClean="0">
              <a:solidFill>
                <a:prstClr val="black"/>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５　計画期間</a:t>
            </a:r>
            <a:endParaRPr kumimoji="1" lang="en-US" altLang="ja-JP"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1280160" rtl="0" eaLnBrk="1" fontAlgn="auto" latinLnBrk="0" hangingPunct="1">
              <a:spcBef>
                <a:spcPts val="300"/>
              </a:spcBef>
              <a:spcAft>
                <a:spcPts val="0"/>
              </a:spcAft>
              <a:buClrTx/>
              <a:buSzTx/>
              <a:buFontTx/>
              <a:buNone/>
              <a:tabLst/>
              <a:defRPr/>
            </a:pPr>
            <a:r>
              <a:rPr lang="ja-JP" altLang="en-US" sz="900" b="1" u="sng" dirty="0" smtClean="0">
                <a:solidFill>
                  <a:prstClr val="black"/>
                </a:solidFill>
                <a:latin typeface="Meiryo UI" panose="020B0604030504040204" pitchFamily="50" charset="-128"/>
                <a:ea typeface="Meiryo UI" panose="020B0604030504040204" pitchFamily="50" charset="-128"/>
              </a:rPr>
              <a:t>６　めざす姿</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Rectangle 4"/>
          <p:cNvSpPr>
            <a:spLocks noChangeArrowheads="1"/>
          </p:cNvSpPr>
          <p:nvPr/>
        </p:nvSpPr>
        <p:spPr bwMode="auto">
          <a:xfrm>
            <a:off x="5684515" y="-3872433"/>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Rectangle 7"/>
          <p:cNvSpPr>
            <a:spLocks noChangeArrowheads="1"/>
          </p:cNvSpPr>
          <p:nvPr/>
        </p:nvSpPr>
        <p:spPr bwMode="auto">
          <a:xfrm>
            <a:off x="5684515" y="-3415233"/>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a:t>
            </a:r>
            <a:endParaRPr kumimoji="0" lang="en-US" altLang="ja-JP" sz="1800" b="0" i="0" u="none" strike="noStrike" cap="none" normalizeH="0" baseline="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5684515" y="-3415233"/>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2" name="正方形/長方形 41"/>
          <p:cNvSpPr/>
          <p:nvPr/>
        </p:nvSpPr>
        <p:spPr>
          <a:xfrm>
            <a:off x="162903" y="771778"/>
            <a:ext cx="12482839" cy="4366500"/>
          </a:xfrm>
          <a:prstGeom prst="rect">
            <a:avLst/>
          </a:prstGeom>
          <a:ln w="19050" cmpd="dbl">
            <a:solidFill>
              <a:srgbClr val="7030A0"/>
            </a:solidFill>
          </a:ln>
        </p:spPr>
        <p:style>
          <a:lnRef idx="2">
            <a:schemeClr val="accent1"/>
          </a:lnRef>
          <a:fillRef idx="1">
            <a:schemeClr val="lt1"/>
          </a:fillRef>
          <a:effectRef idx="0">
            <a:schemeClr val="accent1"/>
          </a:effectRef>
          <a:fontRef idx="minor">
            <a:schemeClr val="dk1"/>
          </a:fontRef>
        </p:style>
        <p:txBody>
          <a:bodyPr tIns="72000" numCol="1" rtlCol="0" anchor="t" anchorCtr="0"/>
          <a:lstStyle/>
          <a:p>
            <a:pPr lvl="0">
              <a:defRPr/>
            </a:pPr>
            <a:r>
              <a:rPr lang="ja-JP" altLang="en-US" sz="1100" b="1" u="sng" dirty="0" smtClean="0">
                <a:solidFill>
                  <a:prstClr val="black"/>
                </a:solidFill>
                <a:latin typeface="Meiryo UI" panose="020B0604030504040204" pitchFamily="50" charset="-128"/>
                <a:ea typeface="Meiryo UI" panose="020B0604030504040204" pitchFamily="50" charset="-128"/>
              </a:rPr>
              <a:t>■　策定の趣旨（法的根拠）</a:t>
            </a:r>
            <a:endParaRPr lang="en-US" altLang="ja-JP" sz="1100" b="1" u="sng"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再犯</a:t>
            </a:r>
            <a:r>
              <a:rPr lang="ja-JP" altLang="en-US" sz="1100" dirty="0">
                <a:solidFill>
                  <a:prstClr val="black"/>
                </a:solidFill>
                <a:latin typeface="Meiryo UI" panose="020B0604030504040204" pitchFamily="50" charset="-128"/>
                <a:ea typeface="Meiryo UI" panose="020B0604030504040204" pitchFamily="50" charset="-128"/>
              </a:rPr>
              <a:t>防止推進法第８条</a:t>
            </a:r>
            <a:r>
              <a:rPr lang="ja-JP" altLang="en-US" sz="1100" dirty="0" smtClean="0">
                <a:solidFill>
                  <a:prstClr val="black"/>
                </a:solidFill>
                <a:latin typeface="Meiryo UI" panose="020B0604030504040204" pitchFamily="50" charset="-128"/>
                <a:ea typeface="Meiryo UI" panose="020B0604030504040204" pitchFamily="50" charset="-128"/>
              </a:rPr>
              <a:t>第１項において、国の再犯防止推進計画を勘案し、都道府県</a:t>
            </a:r>
            <a:r>
              <a:rPr lang="ja-JP" altLang="en-US" sz="1100" dirty="0">
                <a:solidFill>
                  <a:prstClr val="black"/>
                </a:solidFill>
                <a:latin typeface="Meiryo UI" panose="020B0604030504040204" pitchFamily="50" charset="-128"/>
                <a:ea typeface="Meiryo UI" panose="020B0604030504040204" pitchFamily="50" charset="-128"/>
              </a:rPr>
              <a:t>及び市町村</a:t>
            </a:r>
            <a:r>
              <a:rPr lang="ja-JP" altLang="en-US" sz="1100" dirty="0" smtClean="0">
                <a:solidFill>
                  <a:prstClr val="black"/>
                </a:solidFill>
                <a:latin typeface="Meiryo UI" panose="020B0604030504040204" pitchFamily="50" charset="-128"/>
                <a:ea typeface="Meiryo UI" panose="020B0604030504040204" pitchFamily="50" charset="-128"/>
              </a:rPr>
              <a:t>においても地方</a:t>
            </a:r>
            <a:r>
              <a:rPr lang="ja-JP" altLang="en-US" sz="1100" dirty="0">
                <a:solidFill>
                  <a:prstClr val="black"/>
                </a:solidFill>
                <a:latin typeface="Meiryo UI" panose="020B0604030504040204" pitchFamily="50" charset="-128"/>
                <a:ea typeface="Meiryo UI" panose="020B0604030504040204" pitchFamily="50" charset="-128"/>
              </a:rPr>
              <a:t>再犯防止計画を</a:t>
            </a:r>
            <a:r>
              <a:rPr lang="ja-JP" altLang="en-US" sz="1100" dirty="0" smtClean="0">
                <a:solidFill>
                  <a:prstClr val="black"/>
                </a:solidFill>
                <a:latin typeface="Meiryo UI" panose="020B0604030504040204" pitchFamily="50" charset="-128"/>
                <a:ea typeface="Meiryo UI" panose="020B0604030504040204" pitchFamily="50" charset="-128"/>
              </a:rPr>
              <a:t>定めるよう努めなければならないと規定</a:t>
            </a:r>
            <a:endParaRPr lang="en-US" altLang="ja-JP" sz="1100" b="1" u="sng"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100" b="1" u="sng" dirty="0" smtClean="0">
                <a:solidFill>
                  <a:prstClr val="black"/>
                </a:solidFill>
                <a:latin typeface="Meiryo UI" panose="020B0604030504040204" pitchFamily="50" charset="-128"/>
                <a:ea typeface="Meiryo UI" panose="020B0604030504040204" pitchFamily="50" charset="-128"/>
              </a:rPr>
              <a:t>■　計画の位置づけ</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既存施策を再犯</a:t>
            </a:r>
            <a:r>
              <a:rPr lang="ja-JP" altLang="en-US" sz="1100" dirty="0">
                <a:solidFill>
                  <a:prstClr val="black"/>
                </a:solidFill>
                <a:latin typeface="Meiryo UI" panose="020B0604030504040204" pitchFamily="50" charset="-128"/>
                <a:ea typeface="Meiryo UI" panose="020B0604030504040204" pitchFamily="50" charset="-128"/>
              </a:rPr>
              <a:t>防止の推進という観点から整理し、体系的に</a:t>
            </a:r>
            <a:r>
              <a:rPr lang="ja-JP" altLang="en-US" sz="1100" dirty="0" smtClean="0">
                <a:solidFill>
                  <a:prstClr val="black"/>
                </a:solidFill>
                <a:latin typeface="Meiryo UI" panose="020B0604030504040204" pitchFamily="50" charset="-128"/>
                <a:ea typeface="Meiryo UI" panose="020B0604030504040204" pitchFamily="50" charset="-128"/>
              </a:rPr>
              <a:t>提示するもの</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100" b="1" u="sng" dirty="0" smtClean="0">
                <a:solidFill>
                  <a:prstClr val="black"/>
                </a:solidFill>
                <a:latin typeface="Meiryo UI" panose="020B0604030504040204" pitchFamily="50" charset="-128"/>
                <a:ea typeface="Meiryo UI" panose="020B0604030504040204" pitchFamily="50" charset="-128"/>
              </a:rPr>
              <a:t>■</a:t>
            </a:r>
            <a:r>
              <a:rPr lang="ja-JP" altLang="en-US" sz="1100" b="1" u="sng" dirty="0">
                <a:solidFill>
                  <a:prstClr val="black"/>
                </a:solidFill>
                <a:latin typeface="Meiryo UI" panose="020B0604030504040204" pitchFamily="50" charset="-128"/>
                <a:ea typeface="Meiryo UI" panose="020B0604030504040204" pitchFamily="50" charset="-128"/>
              </a:rPr>
              <a:t>　</a:t>
            </a:r>
            <a:r>
              <a:rPr lang="ja-JP" altLang="en-US" sz="1100" b="1" u="sng" dirty="0" smtClean="0">
                <a:solidFill>
                  <a:prstClr val="black"/>
                </a:solidFill>
                <a:latin typeface="Meiryo UI" panose="020B0604030504040204" pitchFamily="50" charset="-128"/>
                <a:ea typeface="Meiryo UI" panose="020B0604030504040204" pitchFamily="50" charset="-128"/>
              </a:rPr>
              <a:t>計画期間</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令和２</a:t>
            </a:r>
            <a:r>
              <a:rPr lang="en-US" altLang="ja-JP" sz="1100" dirty="0">
                <a:solidFill>
                  <a:prstClr val="black"/>
                </a:solidFill>
                <a:latin typeface="Meiryo UI" panose="020B0604030504040204" pitchFamily="50" charset="-128"/>
                <a:ea typeface="Meiryo UI" panose="020B0604030504040204" pitchFamily="50" charset="-128"/>
              </a:rPr>
              <a:t>(2020)</a:t>
            </a:r>
            <a:r>
              <a:rPr lang="ja-JP" altLang="en-US" sz="1100" dirty="0">
                <a:solidFill>
                  <a:prstClr val="black"/>
                </a:solidFill>
                <a:latin typeface="Meiryo UI" panose="020B0604030504040204" pitchFamily="50" charset="-128"/>
                <a:ea typeface="Meiryo UI" panose="020B0604030504040204" pitchFamily="50" charset="-128"/>
              </a:rPr>
              <a:t>年度から令和５</a:t>
            </a:r>
            <a:r>
              <a:rPr lang="en-US" altLang="ja-JP" sz="1100" dirty="0">
                <a:solidFill>
                  <a:prstClr val="black"/>
                </a:solidFill>
                <a:latin typeface="Meiryo UI" panose="020B0604030504040204" pitchFamily="50" charset="-128"/>
                <a:ea typeface="Meiryo UI" panose="020B0604030504040204" pitchFamily="50" charset="-128"/>
              </a:rPr>
              <a:t>(2023)</a:t>
            </a:r>
            <a:r>
              <a:rPr lang="ja-JP" altLang="en-US" sz="1100" dirty="0">
                <a:solidFill>
                  <a:prstClr val="black"/>
                </a:solidFill>
                <a:latin typeface="Meiryo UI" panose="020B0604030504040204" pitchFamily="50" charset="-128"/>
                <a:ea typeface="Meiryo UI" panose="020B0604030504040204" pitchFamily="50" charset="-128"/>
              </a:rPr>
              <a:t>年度までの</a:t>
            </a:r>
            <a:r>
              <a:rPr lang="ja-JP" altLang="en-US" sz="1100" dirty="0" smtClean="0">
                <a:solidFill>
                  <a:prstClr val="black"/>
                </a:solidFill>
                <a:latin typeface="Meiryo UI" panose="020B0604030504040204" pitchFamily="50" charset="-128"/>
                <a:ea typeface="Meiryo UI" panose="020B0604030504040204" pitchFamily="50" charset="-128"/>
              </a:rPr>
              <a:t>４年間　 </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国</a:t>
            </a:r>
            <a:r>
              <a:rPr lang="ja-JP" altLang="en-US" sz="1100" dirty="0">
                <a:solidFill>
                  <a:prstClr val="black"/>
                </a:solidFill>
                <a:latin typeface="Meiryo UI" panose="020B0604030504040204" pitchFamily="50" charset="-128"/>
                <a:ea typeface="Meiryo UI" panose="020B0604030504040204" pitchFamily="50" charset="-128"/>
              </a:rPr>
              <a:t>の</a:t>
            </a:r>
            <a:r>
              <a:rPr lang="ja-JP" altLang="en-US" sz="1100" dirty="0" smtClean="0">
                <a:solidFill>
                  <a:prstClr val="black"/>
                </a:solidFill>
                <a:latin typeface="Meiryo UI" panose="020B0604030504040204" pitchFamily="50" charset="-128"/>
                <a:ea typeface="Meiryo UI" panose="020B0604030504040204" pitchFamily="50" charset="-128"/>
              </a:rPr>
              <a:t>動向</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国の次期計画：令和５年度～</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や</a:t>
            </a:r>
            <a:r>
              <a:rPr lang="ja-JP" altLang="en-US" sz="1100" dirty="0">
                <a:solidFill>
                  <a:prstClr val="black"/>
                </a:solidFill>
                <a:latin typeface="Meiryo UI" panose="020B0604030504040204" pitchFamily="50" charset="-128"/>
                <a:ea typeface="Meiryo UI" panose="020B0604030504040204" pitchFamily="50" charset="-128"/>
              </a:rPr>
              <a:t>社会状況の変化等を</a:t>
            </a:r>
            <a:r>
              <a:rPr lang="ja-JP" altLang="en-US" sz="1100" dirty="0" smtClean="0">
                <a:solidFill>
                  <a:prstClr val="black"/>
                </a:solidFill>
                <a:latin typeface="Meiryo UI" panose="020B0604030504040204" pitchFamily="50" charset="-128"/>
                <a:ea typeface="Meiryo UI" panose="020B0604030504040204" pitchFamily="50" charset="-128"/>
              </a:rPr>
              <a:t>踏まえ、今期</a:t>
            </a:r>
            <a:r>
              <a:rPr lang="ja-JP" altLang="en-US" sz="1100" dirty="0">
                <a:solidFill>
                  <a:prstClr val="black"/>
                </a:solidFill>
                <a:latin typeface="Meiryo UI" panose="020B0604030504040204" pitchFamily="50" charset="-128"/>
                <a:ea typeface="Meiryo UI" panose="020B0604030504040204" pitchFamily="50" charset="-128"/>
              </a:rPr>
              <a:t>計画の効果検証と必要なデータの収集を行った上で</a:t>
            </a:r>
            <a:r>
              <a:rPr lang="ja-JP" altLang="en-US" sz="1100" dirty="0" smtClean="0">
                <a:solidFill>
                  <a:prstClr val="black"/>
                </a:solidFill>
                <a:latin typeface="Meiryo UI" panose="020B0604030504040204" pitchFamily="50" charset="-128"/>
                <a:ea typeface="Meiryo UI" panose="020B0604030504040204" pitchFamily="50" charset="-128"/>
              </a:rPr>
              <a:t>、次期</a:t>
            </a:r>
            <a:r>
              <a:rPr lang="ja-JP" altLang="en-US" sz="1100" dirty="0">
                <a:solidFill>
                  <a:prstClr val="black"/>
                </a:solidFill>
                <a:latin typeface="Meiryo UI" panose="020B0604030504040204" pitchFamily="50" charset="-128"/>
                <a:ea typeface="Meiryo UI" panose="020B0604030504040204" pitchFamily="50" charset="-128"/>
              </a:rPr>
              <a:t>計画を</a:t>
            </a:r>
            <a:r>
              <a:rPr lang="ja-JP" altLang="en-US" sz="1100" dirty="0" smtClean="0">
                <a:solidFill>
                  <a:prstClr val="black"/>
                </a:solidFill>
                <a:latin typeface="Meiryo UI" panose="020B0604030504040204" pitchFamily="50" charset="-128"/>
                <a:ea typeface="Meiryo UI" panose="020B0604030504040204" pitchFamily="50" charset="-128"/>
              </a:rPr>
              <a:t>策定</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100" b="1" u="sng" dirty="0" smtClean="0">
                <a:solidFill>
                  <a:prstClr val="black"/>
                </a:solidFill>
                <a:latin typeface="Meiryo UI" panose="020B0604030504040204" pitchFamily="50" charset="-128"/>
                <a:ea typeface="Meiryo UI" panose="020B0604030504040204" pitchFamily="50" charset="-128"/>
              </a:rPr>
              <a:t>■</a:t>
            </a:r>
            <a:r>
              <a:rPr lang="ja-JP" altLang="en-US" sz="1100" b="1" u="sng" dirty="0">
                <a:solidFill>
                  <a:prstClr val="black"/>
                </a:solidFill>
                <a:latin typeface="Meiryo UI" panose="020B0604030504040204" pitchFamily="50" charset="-128"/>
                <a:ea typeface="Meiryo UI" panose="020B0604030504040204" pitchFamily="50" charset="-128"/>
              </a:rPr>
              <a:t>　</a:t>
            </a:r>
            <a:r>
              <a:rPr lang="ja-JP" altLang="en-US" sz="1100" b="1" u="sng" dirty="0" smtClean="0">
                <a:solidFill>
                  <a:prstClr val="black"/>
                </a:solidFill>
                <a:latin typeface="Meiryo UI" panose="020B0604030504040204" pitchFamily="50" charset="-128"/>
                <a:ea typeface="Meiryo UI" panose="020B0604030504040204" pitchFamily="50" charset="-128"/>
              </a:rPr>
              <a:t>めざす姿</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100" dirty="0" smtClean="0">
                <a:solidFill>
                  <a:prstClr val="black"/>
                </a:solidFill>
                <a:latin typeface="Meiryo UI" panose="020B0604030504040204" pitchFamily="50" charset="-128"/>
                <a:ea typeface="Meiryo UI" panose="020B0604030504040204" pitchFamily="50" charset="-128"/>
              </a:rPr>
              <a:t>　 ▼　犯罪被害者等</a:t>
            </a:r>
            <a:r>
              <a:rPr lang="ja-JP" altLang="en-US" sz="1100" dirty="0">
                <a:solidFill>
                  <a:prstClr val="black"/>
                </a:solidFill>
                <a:latin typeface="Meiryo UI" panose="020B0604030504040204" pitchFamily="50" charset="-128"/>
                <a:ea typeface="Meiryo UI" panose="020B0604030504040204" pitchFamily="50" charset="-128"/>
              </a:rPr>
              <a:t>に対して支援の手が差し伸べられるべきなのは</a:t>
            </a:r>
            <a:r>
              <a:rPr lang="ja-JP" altLang="en-US" sz="1100" dirty="0" smtClean="0">
                <a:solidFill>
                  <a:prstClr val="black"/>
                </a:solidFill>
                <a:latin typeface="Meiryo UI" panose="020B0604030504040204" pitchFamily="50" charset="-128"/>
                <a:ea typeface="Meiryo UI" panose="020B0604030504040204" pitchFamily="50" charset="-128"/>
              </a:rPr>
              <a:t>当然だが</a:t>
            </a:r>
            <a:r>
              <a:rPr lang="ja-JP" altLang="en-US" sz="1100" dirty="0">
                <a:solidFill>
                  <a:prstClr val="black"/>
                </a:solidFill>
                <a:latin typeface="Meiryo UI" panose="020B0604030504040204" pitchFamily="50" charset="-128"/>
                <a:ea typeface="Meiryo UI" panose="020B0604030504040204" pitchFamily="50" charset="-128"/>
              </a:rPr>
              <a:t>、犯罪をした者等に対しても、真摯に反省し社会復帰に臨むのであれば、その立ち直りを</a:t>
            </a:r>
            <a:r>
              <a:rPr lang="ja-JP" altLang="en-US" sz="1100" dirty="0" smtClean="0">
                <a:solidFill>
                  <a:prstClr val="black"/>
                </a:solidFill>
                <a:latin typeface="Meiryo UI" panose="020B0604030504040204" pitchFamily="50" charset="-128"/>
                <a:ea typeface="Meiryo UI" panose="020B0604030504040204" pitchFamily="50" charset="-128"/>
              </a:rPr>
              <a:t>助け、間違っても再び罪を犯し、新たな被害者が生まれる</a:t>
            </a:r>
            <a:r>
              <a:rPr lang="en-US" altLang="ja-JP" sz="1100" dirty="0" smtClean="0">
                <a:solidFill>
                  <a:prstClr val="black"/>
                </a:solidFill>
                <a:latin typeface="Meiryo UI" panose="020B0604030504040204" pitchFamily="50" charset="-128"/>
                <a:ea typeface="Meiryo UI" panose="020B0604030504040204" pitchFamily="50" charset="-128"/>
              </a:rPr>
              <a:t/>
            </a:r>
            <a:br>
              <a:rPr lang="en-US" altLang="ja-JP" sz="1100" dirty="0" smtClean="0">
                <a:solidFill>
                  <a:prstClr val="black"/>
                </a:solidFill>
                <a:latin typeface="Meiryo UI" panose="020B0604030504040204" pitchFamily="50" charset="-128"/>
                <a:ea typeface="Meiryo UI" panose="020B0604030504040204" pitchFamily="50" charset="-128"/>
              </a:rPr>
            </a:br>
            <a:r>
              <a:rPr lang="ja-JP" altLang="en-US" sz="1100" dirty="0" smtClean="0">
                <a:solidFill>
                  <a:prstClr val="black"/>
                </a:solidFill>
                <a:latin typeface="Meiryo UI" panose="020B0604030504040204" pitchFamily="50" charset="-128"/>
                <a:ea typeface="Meiryo UI" panose="020B0604030504040204" pitchFamily="50" charset="-128"/>
              </a:rPr>
              <a:t>　　　ことのないようにしなければならない</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100" dirty="0" smtClean="0">
                <a:solidFill>
                  <a:prstClr val="black"/>
                </a:solidFill>
                <a:latin typeface="Meiryo UI" panose="020B0604030504040204" pitchFamily="50" charset="-128"/>
                <a:ea typeface="Meiryo UI" panose="020B0604030504040204" pitchFamily="50" charset="-128"/>
              </a:rPr>
              <a:t>　 ▼　この考え方の下、犯罪をした者等が、地域社会において孤立することなく、府民の理解と協力を得て立ち直り、再び地域社会を構成する一員として、ともに生き、支え合う社会の実現を図る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100" dirty="0" smtClean="0">
                <a:solidFill>
                  <a:prstClr val="black"/>
                </a:solidFill>
                <a:latin typeface="Meiryo UI" panose="020B0604030504040204" pitchFamily="50" charset="-128"/>
                <a:ea typeface="Meiryo UI" panose="020B0604030504040204" pitchFamily="50" charset="-128"/>
              </a:rPr>
              <a:t>　 ▼ 上記社会の実現に</a:t>
            </a:r>
            <a:r>
              <a:rPr lang="ja-JP" altLang="en-US" sz="1100" dirty="0">
                <a:solidFill>
                  <a:prstClr val="black"/>
                </a:solidFill>
                <a:latin typeface="Meiryo UI" panose="020B0604030504040204" pitchFamily="50" charset="-128"/>
                <a:ea typeface="Meiryo UI" panose="020B0604030504040204" pitchFamily="50" charset="-128"/>
              </a:rPr>
              <a:t>より、刑法犯検挙人員に占める再犯者</a:t>
            </a:r>
            <a:r>
              <a:rPr lang="ja-JP" altLang="en-US" sz="1100" dirty="0" smtClean="0">
                <a:solidFill>
                  <a:prstClr val="black"/>
                </a:solidFill>
                <a:latin typeface="Meiryo UI" panose="020B0604030504040204" pitchFamily="50" charset="-128"/>
                <a:ea typeface="Meiryo UI" panose="020B0604030504040204" pitchFamily="50" charset="-128"/>
              </a:rPr>
              <a:t>の割合及び新受刑者に占める</a:t>
            </a:r>
            <a:r>
              <a:rPr lang="ja-JP" altLang="en-US" sz="1100" dirty="0">
                <a:solidFill>
                  <a:prstClr val="black"/>
                </a:solidFill>
                <a:latin typeface="Meiryo UI" panose="020B0604030504040204" pitchFamily="50" charset="-128"/>
                <a:ea typeface="Meiryo UI" panose="020B0604030504040204" pitchFamily="50" charset="-128"/>
              </a:rPr>
              <a:t>再入者の割合の抑制を</a:t>
            </a:r>
            <a:r>
              <a:rPr lang="ja-JP" altLang="en-US" sz="1100" dirty="0" smtClean="0">
                <a:solidFill>
                  <a:prstClr val="black"/>
                </a:solidFill>
                <a:latin typeface="Meiryo UI" panose="020B0604030504040204" pitchFamily="50" charset="-128"/>
                <a:ea typeface="Meiryo UI" panose="020B0604030504040204" pitchFamily="50" charset="-128"/>
              </a:rPr>
              <a:t>めざす</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100" b="1" u="sng" dirty="0">
                <a:solidFill>
                  <a:prstClr val="black"/>
                </a:solidFill>
                <a:latin typeface="Meiryo UI" panose="020B0604030504040204" pitchFamily="50" charset="-128"/>
                <a:ea typeface="Meiryo UI" panose="020B0604030504040204" pitchFamily="50" charset="-128"/>
              </a:rPr>
              <a:t>■　</a:t>
            </a:r>
            <a:r>
              <a:rPr lang="ja-JP" altLang="en-US" sz="1100" b="1" u="sng" dirty="0" smtClean="0">
                <a:solidFill>
                  <a:prstClr val="black"/>
                </a:solidFill>
                <a:latin typeface="Meiryo UI" panose="020B0604030504040204" pitchFamily="50" charset="-128"/>
                <a:ea typeface="Meiryo UI" panose="020B0604030504040204" pitchFamily="50" charset="-128"/>
              </a:rPr>
              <a:t>新たな取組</a:t>
            </a:r>
            <a:endParaRPr lang="en-US" altLang="ja-JP" sz="1100" b="1" u="sng"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 協力雇用主</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犯罪をした者等を雇用している事業者</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に</a:t>
            </a:r>
            <a:r>
              <a:rPr lang="ja-JP" altLang="en-US" sz="1100" dirty="0">
                <a:solidFill>
                  <a:prstClr val="black"/>
                </a:solidFill>
                <a:latin typeface="Meiryo UI" panose="020B0604030504040204" pitchFamily="50" charset="-128"/>
                <a:ea typeface="Meiryo UI" panose="020B0604030504040204" pitchFamily="50" charset="-128"/>
              </a:rPr>
              <a:t>よる犯罪をした者等の雇用を促進するための</a:t>
            </a:r>
            <a:r>
              <a:rPr lang="ja-JP" altLang="en-US" sz="1100" dirty="0" smtClean="0">
                <a:solidFill>
                  <a:prstClr val="black"/>
                </a:solidFill>
                <a:latin typeface="Meiryo UI" panose="020B0604030504040204" pitchFamily="50" charset="-128"/>
                <a:ea typeface="Meiryo UI" panose="020B0604030504040204" pitchFamily="50" charset="-128"/>
              </a:rPr>
              <a:t>措置</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b="1" dirty="0" smtClean="0">
                <a:solidFill>
                  <a:prstClr val="black"/>
                </a:solidFill>
                <a:latin typeface="Meiryo UI" panose="020B0604030504040204" pitchFamily="50" charset="-128"/>
                <a:ea typeface="Meiryo UI" panose="020B0604030504040204" pitchFamily="50" charset="-128"/>
              </a:rPr>
              <a:t>　・　府が実施する総合評価方式一般競争入札等における優遇措置</a:t>
            </a:r>
            <a:endParaRPr lang="en-US" altLang="ja-JP" sz="1100" b="1"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1100" b="1" dirty="0" smtClean="0">
                <a:solidFill>
                  <a:prstClr val="black"/>
                </a:solidFill>
                <a:latin typeface="Meiryo UI" panose="020B0604030504040204" pitchFamily="50" charset="-128"/>
                <a:ea typeface="Meiryo UI" panose="020B0604030504040204" pitchFamily="50" charset="-128"/>
              </a:rPr>
              <a:t>　　　・  府域に所在する国機関に対する上記優遇措置導入の働きかけ</a:t>
            </a:r>
            <a:endParaRPr lang="en-US" altLang="ja-JP" sz="1100" b="1"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100" dirty="0">
                <a:solidFill>
                  <a:prstClr val="black"/>
                </a:solidFill>
                <a:latin typeface="Meiryo UI" panose="020B0604030504040204" pitchFamily="50" charset="-128"/>
                <a:ea typeface="Meiryo UI" panose="020B0604030504040204" pitchFamily="50" charset="-128"/>
              </a:rPr>
              <a:t>　 ▼ 青少年の立ち直り支援</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ja-JP" altLang="en-US" sz="1100" b="1" dirty="0">
                <a:solidFill>
                  <a:prstClr val="black"/>
                </a:solidFill>
                <a:latin typeface="Meiryo UI" panose="020B0604030504040204" pitchFamily="50" charset="-128"/>
                <a:ea typeface="Meiryo UI" panose="020B0604030504040204" pitchFamily="50" charset="-128"/>
              </a:rPr>
              <a:t>　　　・　府による保護観察対象者等の直接雇用（非常勤職員の短期トライアル雇用</a:t>
            </a:r>
            <a:r>
              <a:rPr lang="ja-JP" altLang="en-US" sz="1100" b="1" dirty="0" smtClean="0">
                <a:solidFill>
                  <a:prstClr val="black"/>
                </a:solidFill>
                <a:latin typeface="Meiryo UI" panose="020B0604030504040204" pitchFamily="50" charset="-128"/>
                <a:ea typeface="Meiryo UI" panose="020B0604030504040204" pitchFamily="50" charset="-128"/>
              </a:rPr>
              <a:t>）</a:t>
            </a:r>
            <a:endParaRPr lang="en-US" altLang="ja-JP" sz="1100" b="1"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府民理解の増進のための広報・啓発</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b="1" dirty="0" smtClean="0">
                <a:solidFill>
                  <a:prstClr val="black"/>
                </a:solidFill>
                <a:latin typeface="Meiryo UI" panose="020B0604030504040204" pitchFamily="50" charset="-128"/>
                <a:ea typeface="Meiryo UI" panose="020B0604030504040204" pitchFamily="50" charset="-128"/>
              </a:rPr>
              <a:t>啓発ポスター等</a:t>
            </a:r>
            <a:r>
              <a:rPr lang="ja-JP" altLang="en-US" sz="1100" b="1" dirty="0">
                <a:solidFill>
                  <a:prstClr val="black"/>
                </a:solidFill>
                <a:latin typeface="Meiryo UI" panose="020B0604030504040204" pitchFamily="50" charset="-128"/>
                <a:ea typeface="Meiryo UI" panose="020B0604030504040204" pitchFamily="50" charset="-128"/>
              </a:rPr>
              <a:t>の</a:t>
            </a:r>
            <a:r>
              <a:rPr lang="ja-JP" altLang="en-US" sz="1100" b="1" dirty="0" smtClean="0">
                <a:solidFill>
                  <a:prstClr val="black"/>
                </a:solidFill>
                <a:latin typeface="Meiryo UI" panose="020B0604030504040204" pitchFamily="50" charset="-128"/>
                <a:ea typeface="Meiryo UI" panose="020B0604030504040204" pitchFamily="50" charset="-128"/>
              </a:rPr>
              <a:t>作製</a:t>
            </a:r>
            <a:endParaRPr lang="en-US" altLang="ja-JP" sz="1100" b="1"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b="1" dirty="0" smtClean="0">
                <a:solidFill>
                  <a:prstClr val="black"/>
                </a:solidFill>
                <a:latin typeface="Meiryo UI" panose="020B0604030504040204" pitchFamily="50" charset="-128"/>
                <a:ea typeface="Meiryo UI" panose="020B0604030504040204" pitchFamily="50" charset="-128"/>
              </a:rPr>
              <a:t>　　・　再犯防止講演（民間</a:t>
            </a:r>
            <a:r>
              <a:rPr lang="ja-JP" altLang="en-US" sz="1100" b="1" dirty="0">
                <a:solidFill>
                  <a:prstClr val="black"/>
                </a:solidFill>
                <a:latin typeface="Meiryo UI" panose="020B0604030504040204" pitchFamily="50" charset="-128"/>
                <a:ea typeface="Meiryo UI" panose="020B0604030504040204" pitchFamily="50" charset="-128"/>
              </a:rPr>
              <a:t>支援団体等と連携した</a:t>
            </a:r>
            <a:r>
              <a:rPr lang="ja-JP" altLang="en-US" sz="1100" b="1" dirty="0" smtClean="0">
                <a:solidFill>
                  <a:prstClr val="black"/>
                </a:solidFill>
                <a:latin typeface="Meiryo UI" panose="020B0604030504040204" pitchFamily="50" charset="-128"/>
                <a:ea typeface="Meiryo UI" panose="020B0604030504040204" pitchFamily="50" charset="-128"/>
              </a:rPr>
              <a:t>講師派遣）</a:t>
            </a:r>
            <a:endParaRPr lang="en-US" altLang="ja-JP" sz="1100" b="1" dirty="0" smtClean="0">
              <a:solidFill>
                <a:prstClr val="black"/>
              </a:solidFill>
              <a:latin typeface="Meiryo UI" panose="020B0604030504040204" pitchFamily="50" charset="-128"/>
              <a:ea typeface="Meiryo UI" panose="020B0604030504040204" pitchFamily="50" charset="-128"/>
            </a:endParaRPr>
          </a:p>
        </p:txBody>
      </p:sp>
      <p:pic>
        <p:nvPicPr>
          <p:cNvPr id="19" name="図 18" descr="D:\MorikawaT\Desktop\sdg_icon_16_ja.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7992" y="3938295"/>
            <a:ext cx="765690" cy="765690"/>
          </a:xfrm>
          <a:prstGeom prst="rect">
            <a:avLst/>
          </a:prstGeom>
          <a:noFill/>
          <a:ln>
            <a:noFill/>
          </a:ln>
        </p:spPr>
      </p:pic>
      <p:pic>
        <p:nvPicPr>
          <p:cNvPr id="20" name="図 19" descr="D:\MorikawaT\Desktop\sdg_icon_17_ja.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543948" y="3940193"/>
            <a:ext cx="761508" cy="761508"/>
          </a:xfrm>
          <a:prstGeom prst="rect">
            <a:avLst/>
          </a:prstGeom>
          <a:noFill/>
          <a:ln>
            <a:noFill/>
          </a:ln>
        </p:spPr>
      </p:pic>
      <p:pic>
        <p:nvPicPr>
          <p:cNvPr id="21" name="図 20" descr="D:\MorikawaT\Desktop\処理済\SDGsロゴ\sdg_icon_18_ja.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641160" y="3936504"/>
            <a:ext cx="776179" cy="776179"/>
          </a:xfrm>
          <a:prstGeom prst="rect">
            <a:avLst/>
          </a:prstGeom>
          <a:noFill/>
          <a:ln w="3175">
            <a:noFill/>
          </a:ln>
        </p:spPr>
      </p:pic>
      <p:sp>
        <p:nvSpPr>
          <p:cNvPr id="4" name="角丸四角形 3"/>
          <p:cNvSpPr/>
          <p:nvPr/>
        </p:nvSpPr>
        <p:spPr>
          <a:xfrm>
            <a:off x="144910" y="5736705"/>
            <a:ext cx="12500832" cy="3780064"/>
          </a:xfrm>
          <a:prstGeom prst="roundRect">
            <a:avLst>
              <a:gd name="adj" fmla="val 520"/>
            </a:avLst>
          </a:prstGeom>
          <a:noFill/>
          <a:ln w="19050" cmpd="dbl">
            <a:solidFill>
              <a:srgbClr val="7030A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162903" y="502114"/>
            <a:ext cx="1512000" cy="216000"/>
          </a:xfrm>
          <a:prstGeom prst="roundRect">
            <a:avLst/>
          </a:prstGeom>
          <a:ln/>
        </p:spPr>
        <p:style>
          <a:lnRef idx="0">
            <a:schemeClr val="accent4"/>
          </a:lnRef>
          <a:fillRef idx="3">
            <a:schemeClr val="accent4"/>
          </a:fillRef>
          <a:effectRef idx="3">
            <a:schemeClr val="accent4"/>
          </a:effectRef>
          <a:fontRef idx="minor">
            <a:schemeClr val="lt1"/>
          </a:fontRef>
        </p:style>
        <p:txBody>
          <a:bodyPr lIns="36000" tIns="0" rIns="36000" bIns="0" rtlCol="0" anchor="ctr" anchorCtr="0"/>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　　要</a:t>
            </a:r>
          </a:p>
        </p:txBody>
      </p:sp>
      <p:sp>
        <p:nvSpPr>
          <p:cNvPr id="36" name="角丸四角形 35"/>
          <p:cNvSpPr/>
          <p:nvPr/>
        </p:nvSpPr>
        <p:spPr>
          <a:xfrm>
            <a:off x="141934" y="5461345"/>
            <a:ext cx="1512000" cy="216000"/>
          </a:xfrm>
          <a:prstGeom prst="roundRect">
            <a:avLst/>
          </a:prstGeom>
          <a:ln/>
        </p:spPr>
        <p:style>
          <a:lnRef idx="0">
            <a:schemeClr val="accent4"/>
          </a:lnRef>
          <a:fillRef idx="3">
            <a:schemeClr val="accent4"/>
          </a:fillRef>
          <a:effectRef idx="3">
            <a:schemeClr val="accent4"/>
          </a:effectRef>
          <a:fontRef idx="minor">
            <a:schemeClr val="lt1"/>
          </a:fontRef>
        </p:style>
        <p:txBody>
          <a:bodyPr lIns="36000" tIns="0" rIns="36000" bIns="0" rtlCol="0" anchor="ctr" anchorCtr="0"/>
          <a:lstStyle/>
          <a:p>
            <a:pPr algn="ctr">
              <a:lnSpc>
                <a:spcPts val="1300"/>
              </a:lnSpc>
            </a:pP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計画の内容</a:t>
            </a:r>
          </a:p>
        </p:txBody>
      </p:sp>
      <p:sp>
        <p:nvSpPr>
          <p:cNvPr id="46" name="角丸四角形 45"/>
          <p:cNvSpPr/>
          <p:nvPr/>
        </p:nvSpPr>
        <p:spPr>
          <a:xfrm>
            <a:off x="6674346" y="5839961"/>
            <a:ext cx="1332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a:t>
            </a:r>
            <a:r>
              <a:rPr lang="ja-JP" altLang="en-US" sz="1000" b="1" dirty="0" smtClean="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１章</a:t>
            </a: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000" b="1" dirty="0" smtClean="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計画の概要</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17" name="テキスト ボックス 16"/>
          <p:cNvSpPr txBox="1"/>
          <p:nvPr/>
        </p:nvSpPr>
        <p:spPr>
          <a:xfrm>
            <a:off x="12521504" y="9337128"/>
            <a:ext cx="216000" cy="216000"/>
          </a:xfrm>
          <a:prstGeom prst="rect">
            <a:avLst/>
          </a:prstGeom>
          <a:solidFill>
            <a:schemeClr val="bg1"/>
          </a:solidFill>
          <a:ln>
            <a:solidFill>
              <a:schemeClr val="accent1"/>
            </a:solidFill>
          </a:ln>
        </p:spPr>
        <p:txBody>
          <a:bodyPr wrap="square" lIns="72000" tIns="36000" rIns="72000" bIns="36000" rtlCol="0" anchor="ctr" anchorCtr="0">
            <a:spAutoFit/>
          </a:bodyPr>
          <a:lstStyle/>
          <a:p>
            <a:pPr algn="ctr"/>
            <a:r>
              <a:rPr kumimoji="1" lang="ja-JP" altLang="en-US" sz="1100" dirty="0" smtClean="0"/>
              <a:t>１</a:t>
            </a:r>
            <a:endParaRPr kumimoji="1" lang="ja-JP" altLang="en-US" sz="1100" dirty="0"/>
          </a:p>
        </p:txBody>
      </p:sp>
      <p:grpSp>
        <p:nvGrpSpPr>
          <p:cNvPr id="3" name="グループ化 2"/>
          <p:cNvGrpSpPr/>
          <p:nvPr/>
        </p:nvGrpSpPr>
        <p:grpSpPr>
          <a:xfrm>
            <a:off x="7840960" y="6123217"/>
            <a:ext cx="1164566" cy="333567"/>
            <a:chOff x="1288232" y="7500637"/>
            <a:chExt cx="1164566" cy="216000"/>
          </a:xfrm>
        </p:grpSpPr>
        <p:sp>
          <p:nvSpPr>
            <p:cNvPr id="8" name="右中かっこ 7"/>
            <p:cNvSpPr/>
            <p:nvPr/>
          </p:nvSpPr>
          <p:spPr>
            <a:xfrm>
              <a:off x="1288232" y="7500637"/>
              <a:ext cx="72008" cy="216000"/>
            </a:xfrm>
            <a:prstGeom prst="rightBrace">
              <a:avLst>
                <a:gd name="adj1" fmla="val 30301"/>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1322820" y="7534239"/>
              <a:ext cx="1129978" cy="171517"/>
            </a:xfrm>
            <a:prstGeom prst="rect">
              <a:avLst/>
            </a:prstGeom>
            <a:noFill/>
          </p:spPr>
          <p:txBody>
            <a:bodyPr wrap="square" rtlCol="0">
              <a:spAutoFit/>
            </a:bodyPr>
            <a:lstStyle/>
            <a:p>
              <a:r>
                <a:rPr lang="ja-JP" altLang="en-US" sz="800" dirty="0" smtClean="0">
                  <a:latin typeface="Meiryo UI" panose="020B0604030504040204" pitchFamily="50" charset="-128"/>
                  <a:ea typeface="Meiryo UI" panose="020B0604030504040204" pitchFamily="50" charset="-128"/>
                </a:rPr>
                <a:t>「概要」欄参照</a:t>
              </a:r>
              <a:endParaRPr kumimoji="1" lang="ja-JP" altLang="en-US" sz="800" dirty="0">
                <a:latin typeface="Meiryo UI" panose="020B0604030504040204" pitchFamily="50" charset="-128"/>
                <a:ea typeface="Meiryo UI" panose="020B0604030504040204" pitchFamily="50" charset="-128"/>
              </a:endParaRPr>
            </a:p>
          </p:txBody>
        </p:sp>
      </p:grpSp>
      <p:grpSp>
        <p:nvGrpSpPr>
          <p:cNvPr id="10" name="グループ化 9"/>
          <p:cNvGrpSpPr/>
          <p:nvPr/>
        </p:nvGrpSpPr>
        <p:grpSpPr>
          <a:xfrm>
            <a:off x="7552928" y="8617024"/>
            <a:ext cx="1155964" cy="304383"/>
            <a:chOff x="1288232" y="9078905"/>
            <a:chExt cx="1155964" cy="216000"/>
          </a:xfrm>
        </p:grpSpPr>
        <p:sp>
          <p:nvSpPr>
            <p:cNvPr id="38" name="右中かっこ 37"/>
            <p:cNvSpPr/>
            <p:nvPr/>
          </p:nvSpPr>
          <p:spPr>
            <a:xfrm>
              <a:off x="1288232" y="9078905"/>
              <a:ext cx="72008" cy="216000"/>
            </a:xfrm>
            <a:prstGeom prst="rightBrace">
              <a:avLst>
                <a:gd name="adj1" fmla="val 30301"/>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テキスト ボックス 38"/>
            <p:cNvSpPr txBox="1"/>
            <p:nvPr/>
          </p:nvSpPr>
          <p:spPr>
            <a:xfrm>
              <a:off x="1328617" y="9119710"/>
              <a:ext cx="1115579" cy="152886"/>
            </a:xfrm>
            <a:prstGeom prst="rect">
              <a:avLst/>
            </a:prstGeom>
            <a:noFill/>
          </p:spPr>
          <p:txBody>
            <a:bodyPr wrap="square" rtlCol="0">
              <a:spAutoFit/>
            </a:bodyPr>
            <a:lstStyle/>
            <a:p>
              <a:r>
                <a:rPr lang="ja-JP" altLang="en-US" sz="800" dirty="0" smtClean="0">
                  <a:latin typeface="Meiryo UI" panose="020B0604030504040204" pitchFamily="50" charset="-128"/>
                  <a:ea typeface="Meiryo UI" panose="020B0604030504040204" pitchFamily="50" charset="-128"/>
                </a:rPr>
                <a:t>「概要」欄</a:t>
              </a:r>
              <a:r>
                <a:rPr lang="ja-JP" altLang="en-US" sz="800" dirty="0">
                  <a:latin typeface="Meiryo UI" panose="020B0604030504040204" pitchFamily="50" charset="-128"/>
                  <a:ea typeface="Meiryo UI" panose="020B0604030504040204" pitchFamily="50" charset="-128"/>
                </a:rPr>
                <a:t>参照</a:t>
              </a:r>
              <a:endParaRPr kumimoji="1" lang="ja-JP" altLang="en-US" sz="800" dirty="0">
                <a:latin typeface="Meiryo UI" panose="020B0604030504040204" pitchFamily="50" charset="-128"/>
                <a:ea typeface="Meiryo UI" panose="020B0604030504040204" pitchFamily="50" charset="-128"/>
              </a:endParaRPr>
            </a:p>
          </p:txBody>
        </p:sp>
      </p:grpSp>
      <p:pic>
        <p:nvPicPr>
          <p:cNvPr id="13" name="図 12"/>
          <p:cNvPicPr>
            <a:picLocks noChangeAspect="1"/>
          </p:cNvPicPr>
          <p:nvPr/>
        </p:nvPicPr>
        <p:blipFill>
          <a:blip r:embed="rId6"/>
          <a:stretch>
            <a:fillRect/>
          </a:stretch>
        </p:blipFill>
        <p:spPr>
          <a:xfrm>
            <a:off x="352128" y="7071243"/>
            <a:ext cx="3096838" cy="1617789"/>
          </a:xfrm>
          <a:prstGeom prst="rect">
            <a:avLst/>
          </a:prstGeom>
        </p:spPr>
      </p:pic>
      <p:pic>
        <p:nvPicPr>
          <p:cNvPr id="14" name="図 13"/>
          <p:cNvPicPr>
            <a:picLocks noChangeAspect="1"/>
          </p:cNvPicPr>
          <p:nvPr/>
        </p:nvPicPr>
        <p:blipFill>
          <a:blip r:embed="rId7"/>
          <a:stretch>
            <a:fillRect/>
          </a:stretch>
        </p:blipFill>
        <p:spPr>
          <a:xfrm>
            <a:off x="3461628" y="7071243"/>
            <a:ext cx="3011180" cy="1617789"/>
          </a:xfrm>
          <a:prstGeom prst="rect">
            <a:avLst/>
          </a:prstGeom>
        </p:spPr>
      </p:pic>
    </p:spTree>
    <p:extLst>
      <p:ext uri="{BB962C8B-B14F-4D97-AF65-F5344CB8AC3E}">
        <p14:creationId xmlns:p14="http://schemas.microsoft.com/office/powerpoint/2010/main" val="1960911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0" y="48072"/>
            <a:ext cx="12801601" cy="32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b="1" i="0" u="none" strike="noStrike" kern="1200" cap="none" spc="30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大阪府再犯防止推進計画（概要）</a:t>
            </a:r>
            <a:endParaRPr kumimoji="1" lang="ja-JP" altLang="en-US" sz="1400" b="1" i="0" u="none" strike="noStrike" kern="1200" cap="none" spc="300" normalizeH="0" baseline="0" noProof="0" dirty="0">
              <a:ln>
                <a:noFill/>
              </a:ln>
              <a:solidFill>
                <a:prstClr val="white"/>
              </a:solidFill>
              <a:effectLst/>
              <a:uLnTx/>
              <a:uFillTx/>
              <a:latin typeface="Meiryo UI" pitchFamily="50" charset="-128"/>
              <a:ea typeface="Meiryo UI" pitchFamily="50" charset="-128"/>
              <a:cs typeface="Meiryo UI" pitchFamily="50" charset="-128"/>
            </a:endParaRPr>
          </a:p>
        </p:txBody>
      </p:sp>
      <p:sp>
        <p:nvSpPr>
          <p:cNvPr id="33" name="正方形/長方形 32"/>
          <p:cNvSpPr/>
          <p:nvPr/>
        </p:nvSpPr>
        <p:spPr>
          <a:xfrm>
            <a:off x="280121" y="696142"/>
            <a:ext cx="5870394" cy="8712970"/>
          </a:xfrm>
          <a:prstGeom prst="rect">
            <a:avLst/>
          </a:prstGeom>
          <a:noFill/>
          <a:ln w="12700">
            <a:solidFill>
              <a:schemeClr val="accent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72">
            <a:extLst>
              <a:ext uri="{FF2B5EF4-FFF2-40B4-BE49-F238E27FC236}">
                <a16:creationId xmlns:a16="http://schemas.microsoft.com/office/drawing/2014/main" id="{31C2D1DD-94F5-4DD0-B339-644ED84C5454}"/>
              </a:ext>
            </a:extLst>
          </p:cNvPr>
          <p:cNvSpPr/>
          <p:nvPr/>
        </p:nvSpPr>
        <p:spPr>
          <a:xfrm>
            <a:off x="428621" y="8280214"/>
            <a:ext cx="5590630" cy="1044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en-US" altLang="ja-JP"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900" b="1" u="sng" dirty="0" smtClean="0">
                <a:solidFill>
                  <a:prstClr val="black"/>
                </a:solidFill>
                <a:latin typeface="Meiryo UI" panose="020B0604030504040204" pitchFamily="50" charset="-128"/>
                <a:ea typeface="Meiryo UI" panose="020B0604030504040204" pitchFamily="50" charset="-128"/>
              </a:rPr>
              <a:t>性犯罪者に対する取組</a:t>
            </a:r>
            <a:endParaRPr kumimoji="1" lang="en-US" altLang="ja-JP"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性犯罪は、二次被害への懸念等から潜在化しやすいと言われており、新たな被害を生まないためにも、性犯罪者</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900" dirty="0" smtClean="0">
                <a:solidFill>
                  <a:prstClr val="black"/>
                </a:solidFill>
                <a:latin typeface="Meiryo UI" panose="020B0604030504040204" pitchFamily="50" charset="-128"/>
                <a:ea typeface="Meiryo UI" panose="020B0604030504040204" pitchFamily="50" charset="-128"/>
              </a:rPr>
              <a:t>　　 による再度の加害行為の防止に向けて取り組む。</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具体的施策</a:t>
            </a:r>
            <a:r>
              <a:rPr lang="en-US" altLang="ja-JP" sz="800" dirty="0" smtClean="0">
                <a:solidFill>
                  <a:prstClr val="black"/>
                </a:solidFill>
                <a:latin typeface="Meiryo UI" panose="020B0604030504040204" pitchFamily="50" charset="-128"/>
                <a:ea typeface="Meiryo UI" panose="020B0604030504040204" pitchFamily="50" charset="-128"/>
              </a:rPr>
              <a:t>》</a:t>
            </a: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「大阪府子どもを性犯罪から守る条例」に基づく取組</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地域再犯防止推進モデル事業</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▼警察による再犯防止対策</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2" name="グループ化 1"/>
          <p:cNvGrpSpPr/>
          <p:nvPr/>
        </p:nvGrpSpPr>
        <p:grpSpPr>
          <a:xfrm>
            <a:off x="6348708" y="6384544"/>
            <a:ext cx="6080847" cy="2520512"/>
            <a:chOff x="6348708" y="5160408"/>
            <a:chExt cx="6080847" cy="2520512"/>
          </a:xfrm>
        </p:grpSpPr>
        <p:sp>
          <p:nvSpPr>
            <p:cNvPr id="45" name="正方形/長方形 44"/>
            <p:cNvSpPr/>
            <p:nvPr/>
          </p:nvSpPr>
          <p:spPr>
            <a:xfrm>
              <a:off x="6348708" y="5340248"/>
              <a:ext cx="6080847" cy="2340672"/>
            </a:xfrm>
            <a:prstGeom prst="rect">
              <a:avLst/>
            </a:prstGeom>
            <a:ln w="12700"/>
          </p:spPr>
          <p:style>
            <a:lnRef idx="2">
              <a:schemeClr val="accent1"/>
            </a:lnRef>
            <a:fillRef idx="1">
              <a:schemeClr val="lt1"/>
            </a:fillRef>
            <a:effectRef idx="0">
              <a:schemeClr val="accent1"/>
            </a:effectRef>
            <a:fontRef idx="minor">
              <a:schemeClr val="dk1"/>
            </a:fontRef>
          </p:style>
          <p:txBody>
            <a:bodyPr tIns="72000" rtlCol="0" anchor="t" anchorCtr="0"/>
            <a:lstStyle/>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7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6" name="角丸四角形 45"/>
            <p:cNvSpPr/>
            <p:nvPr/>
          </p:nvSpPr>
          <p:spPr>
            <a:xfrm>
              <a:off x="6360166" y="5160408"/>
              <a:ext cx="1368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lvl="0" algn="ctr">
                <a:defRPr/>
              </a:pPr>
              <a:r>
                <a:rPr lang="ja-JP" altLang="en-US" sz="1000" b="1" dirty="0" smtClean="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第３章</a:t>
              </a: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000" b="1" dirty="0" smtClean="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推進体制等</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48" name="テキスト ボックス 47">
              <a:extLst>
                <a:ext uri="{FF2B5EF4-FFF2-40B4-BE49-F238E27FC236}">
                  <a16:creationId xmlns:a16="http://schemas.microsoft.com/office/drawing/2014/main" id="{E17B347B-1AA9-4BAF-AEF1-48AB2D03A08F}"/>
                </a:ext>
              </a:extLst>
            </p:cNvPr>
            <p:cNvSpPr txBox="1"/>
            <p:nvPr/>
          </p:nvSpPr>
          <p:spPr>
            <a:xfrm>
              <a:off x="6428028" y="5463852"/>
              <a:ext cx="792000" cy="138499"/>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推進体制</a:t>
              </a:r>
              <a:endPar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72">
              <a:extLst>
                <a:ext uri="{FF2B5EF4-FFF2-40B4-BE49-F238E27FC236}">
                  <a16:creationId xmlns:a16="http://schemas.microsoft.com/office/drawing/2014/main" id="{31C2D1DD-94F5-4DD0-B339-644ED84C5454}"/>
                </a:ext>
              </a:extLst>
            </p:cNvPr>
            <p:cNvSpPr/>
            <p:nvPr/>
          </p:nvSpPr>
          <p:spPr>
            <a:xfrm>
              <a:off x="6505195" y="5634343"/>
              <a:ext cx="5796000" cy="1007199"/>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900" noProof="0" dirty="0">
                  <a:solidFill>
                    <a:prstClr val="black"/>
                  </a:solidFill>
                  <a:latin typeface="Meiryo UI" panose="020B0604030504040204" pitchFamily="50" charset="-128"/>
                  <a:ea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rPr>
                <a:t>再犯</a:t>
              </a:r>
              <a:r>
                <a:rPr lang="ja-JP" altLang="en-US" sz="900" dirty="0">
                  <a:solidFill>
                    <a:prstClr val="black"/>
                  </a:solidFill>
                  <a:latin typeface="Meiryo UI" panose="020B0604030504040204" pitchFamily="50" charset="-128"/>
                  <a:ea typeface="Meiryo UI" panose="020B0604030504040204" pitchFamily="50" charset="-128"/>
                </a:rPr>
                <a:t>防止推進庁内連絡</a:t>
              </a:r>
              <a:r>
                <a:rPr lang="ja-JP" altLang="en-US" sz="900" dirty="0" smtClean="0">
                  <a:solidFill>
                    <a:prstClr val="black"/>
                  </a:solidFill>
                  <a:latin typeface="Meiryo UI" panose="020B0604030504040204" pitchFamily="50" charset="-128"/>
                  <a:ea typeface="Meiryo UI" panose="020B0604030504040204" pitchFamily="50" charset="-128"/>
                </a:rPr>
                <a:t>会議</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庁内</a:t>
              </a:r>
              <a:r>
                <a:rPr lang="ja-JP" altLang="en-US" sz="800" dirty="0">
                  <a:solidFill>
                    <a:prstClr val="black"/>
                  </a:solidFill>
                  <a:latin typeface="Meiryo UI" panose="020B0604030504040204" pitchFamily="50" charset="-128"/>
                  <a:ea typeface="Meiryo UI" panose="020B0604030504040204" pitchFamily="50" charset="-128"/>
                </a:rPr>
                <a:t>関係部課等の職員で構成。</a:t>
              </a:r>
            </a:p>
            <a:p>
              <a:pPr lvl="0">
                <a:defRPr/>
              </a:pPr>
              <a:r>
                <a:rPr lang="ja-JP" altLang="en-US" sz="800" dirty="0">
                  <a:solidFill>
                    <a:prstClr val="black"/>
                  </a:solidFill>
                  <a:latin typeface="Meiryo UI" panose="020B0604030504040204" pitchFamily="50" charset="-128"/>
                  <a:ea typeface="Meiryo UI" panose="020B0604030504040204" pitchFamily="50" charset="-128"/>
                </a:rPr>
                <a:t>　　　　全庁的な視点から課題や取組みについて検討を行うとともに、関係部課等と連携し、計画</a:t>
              </a:r>
              <a:r>
                <a:rPr lang="ja-JP" altLang="en-US" sz="800" dirty="0" smtClean="0">
                  <a:solidFill>
                    <a:prstClr val="black"/>
                  </a:solidFill>
                  <a:latin typeface="Meiryo UI" panose="020B0604030504040204" pitchFamily="50" charset="-128"/>
                  <a:ea typeface="Meiryo UI" panose="020B0604030504040204" pitchFamily="50" charset="-128"/>
                </a:rPr>
                <a:t>の総合的</a:t>
              </a:r>
              <a:r>
                <a:rPr lang="ja-JP" altLang="en-US" sz="800" dirty="0">
                  <a:solidFill>
                    <a:prstClr val="black"/>
                  </a:solidFill>
                  <a:latin typeface="Meiryo UI" panose="020B0604030504040204" pitchFamily="50" charset="-128"/>
                  <a:ea typeface="Meiryo UI" panose="020B0604030504040204" pitchFamily="50" charset="-128"/>
                </a:rPr>
                <a:t>な推進を図る。</a:t>
              </a:r>
            </a:p>
            <a:p>
              <a:pPr lvl="0">
                <a:defRPr/>
              </a:pPr>
              <a:endParaRPr lang="ja-JP" altLang="en-US" sz="800" dirty="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■大阪府</a:t>
              </a:r>
              <a:r>
                <a:rPr lang="ja-JP" altLang="en-US" sz="900" dirty="0">
                  <a:solidFill>
                    <a:prstClr val="black"/>
                  </a:solidFill>
                  <a:latin typeface="Meiryo UI" panose="020B0604030504040204" pitchFamily="50" charset="-128"/>
                  <a:ea typeface="Meiryo UI" panose="020B0604030504040204" pitchFamily="50" charset="-128"/>
                </a:rPr>
                <a:t>再犯防止推進協</a:t>
              </a:r>
              <a:r>
                <a:rPr lang="ja-JP" altLang="en-US" sz="900" dirty="0" smtClean="0">
                  <a:solidFill>
                    <a:prstClr val="black"/>
                  </a:solidFill>
                  <a:latin typeface="Meiryo UI" panose="020B0604030504040204" pitchFamily="50" charset="-128"/>
                  <a:ea typeface="Meiryo UI" panose="020B0604030504040204" pitchFamily="50" charset="-128"/>
                </a:rPr>
                <a:t>議会（国</a:t>
              </a:r>
              <a:r>
                <a:rPr lang="ja-JP" altLang="en-US" sz="900" dirty="0">
                  <a:solidFill>
                    <a:prstClr val="black"/>
                  </a:solidFill>
                  <a:latin typeface="Meiryo UI" panose="020B0604030504040204" pitchFamily="50" charset="-128"/>
                  <a:ea typeface="Meiryo UI" panose="020B0604030504040204" pitchFamily="50" charset="-128"/>
                </a:rPr>
                <a:t>機関や関係民間団体の職員で</a:t>
              </a:r>
              <a:r>
                <a:rPr lang="ja-JP" altLang="en-US" sz="900" dirty="0" smtClean="0">
                  <a:solidFill>
                    <a:prstClr val="black"/>
                  </a:solidFill>
                  <a:latin typeface="Meiryo UI" panose="020B0604030504040204" pitchFamily="50" charset="-128"/>
                  <a:ea typeface="Meiryo UI" panose="020B0604030504040204" pitchFamily="50" charset="-128"/>
                </a:rPr>
                <a:t>構成）</a:t>
              </a:r>
              <a:endParaRPr lang="ja-JP" altLang="en-US" sz="900" dirty="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府域</a:t>
              </a:r>
              <a:r>
                <a:rPr lang="ja-JP" altLang="en-US" sz="800" dirty="0">
                  <a:solidFill>
                    <a:prstClr val="black"/>
                  </a:solidFill>
                  <a:latin typeface="Meiryo UI" panose="020B0604030504040204" pitchFamily="50" charset="-128"/>
                  <a:ea typeface="Meiryo UI" panose="020B0604030504040204" pitchFamily="50" charset="-128"/>
                </a:rPr>
                <a:t>を管轄している国機関や関係民間団体の職員で構成。</a:t>
              </a:r>
            </a:p>
            <a:p>
              <a:pPr lvl="0">
                <a:defRPr/>
              </a:pPr>
              <a:r>
                <a:rPr lang="ja-JP" altLang="en-US" sz="800" dirty="0">
                  <a:solidFill>
                    <a:prstClr val="black"/>
                  </a:solidFill>
                  <a:latin typeface="Meiryo UI" panose="020B0604030504040204" pitchFamily="50" charset="-128"/>
                  <a:ea typeface="Meiryo UI" panose="020B0604030504040204" pitchFamily="50" charset="-128"/>
                </a:rPr>
                <a:t>　　　　関係機関・団体と連携し、必要に応じて学識経験者の意見等も伺いながら、計画の総合的</a:t>
              </a:r>
              <a:r>
                <a:rPr lang="ja-JP" altLang="en-US" sz="800" dirty="0" smtClean="0">
                  <a:solidFill>
                    <a:prstClr val="black"/>
                  </a:solidFill>
                  <a:latin typeface="Meiryo UI" panose="020B0604030504040204" pitchFamily="50" charset="-128"/>
                  <a:ea typeface="Meiryo UI" panose="020B0604030504040204" pitchFamily="50" charset="-128"/>
                </a:rPr>
                <a:t>な推進</a:t>
              </a:r>
              <a:r>
                <a:rPr lang="ja-JP" altLang="en-US" sz="800" dirty="0">
                  <a:solidFill>
                    <a:prstClr val="black"/>
                  </a:solidFill>
                  <a:latin typeface="Meiryo UI" panose="020B0604030504040204" pitchFamily="50" charset="-128"/>
                  <a:ea typeface="Meiryo UI" panose="020B0604030504040204" pitchFamily="50" charset="-128"/>
                </a:rPr>
                <a:t>を図る。</a:t>
              </a:r>
            </a:p>
            <a:p>
              <a:pPr lvl="0">
                <a:defRPr/>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E17B347B-1AA9-4BAF-AEF1-48AB2D03A08F}"/>
                </a:ext>
              </a:extLst>
            </p:cNvPr>
            <p:cNvSpPr txBox="1"/>
            <p:nvPr/>
          </p:nvSpPr>
          <p:spPr>
            <a:xfrm>
              <a:off x="6428028" y="6768568"/>
              <a:ext cx="792000" cy="138499"/>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進捗管理</a:t>
              </a:r>
              <a:endPar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72">
              <a:extLst>
                <a:ext uri="{FF2B5EF4-FFF2-40B4-BE49-F238E27FC236}">
                  <a16:creationId xmlns:a16="http://schemas.microsoft.com/office/drawing/2014/main" id="{31C2D1DD-94F5-4DD0-B339-644ED84C5454}"/>
                </a:ext>
              </a:extLst>
            </p:cNvPr>
            <p:cNvSpPr/>
            <p:nvPr/>
          </p:nvSpPr>
          <p:spPr>
            <a:xfrm>
              <a:off x="6505195" y="6933986"/>
              <a:ext cx="5796000" cy="651767"/>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■毎年度、計画に位置付けた具体的施策の実施状況をとりまとめ、府ホームページで公表。</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900" dirty="0" smtClean="0">
                  <a:solidFill>
                    <a:prstClr val="black"/>
                  </a:solidFill>
                  <a:latin typeface="Meiryo UI" panose="020B0604030504040204" pitchFamily="50" charset="-128"/>
                  <a:ea typeface="Meiryo UI" panose="020B0604030504040204" pitchFamily="50" charset="-128"/>
                </a:rPr>
                <a:t>　■国の動向や社会状況の変化等を踏まえて施策を展開し、必要に応じ、国に対して要望等を行う。</a:t>
              </a: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r>
                <a:rPr lang="ja-JP" altLang="en-US" sz="900" dirty="0" smtClean="0">
                  <a:solidFill>
                    <a:prstClr val="black"/>
                  </a:solidFill>
                  <a:latin typeface="Meiryo UI" panose="020B0604030504040204" pitchFamily="50" charset="-128"/>
                  <a:ea typeface="Meiryo UI" panose="020B0604030504040204" pitchFamily="50" charset="-128"/>
                </a:rPr>
                <a:t>　■次期</a:t>
              </a:r>
              <a:r>
                <a:rPr lang="ja-JP" altLang="en-US" sz="900" dirty="0">
                  <a:solidFill>
                    <a:prstClr val="black"/>
                  </a:solidFill>
                  <a:latin typeface="Meiryo UI" panose="020B0604030504040204" pitchFamily="50" charset="-128"/>
                  <a:ea typeface="Meiryo UI" panose="020B0604030504040204" pitchFamily="50" charset="-128"/>
                </a:rPr>
                <a:t>計画については、今期計画の成果の検証と犯罪した者等の特性に応じた効果的な支援</a:t>
              </a:r>
              <a:r>
                <a:rPr lang="ja-JP" altLang="en-US" sz="900" dirty="0" smtClean="0">
                  <a:solidFill>
                    <a:prstClr val="black"/>
                  </a:solidFill>
                  <a:latin typeface="Meiryo UI" panose="020B0604030504040204" pitchFamily="50" charset="-128"/>
                  <a:ea typeface="Meiryo UI" panose="020B0604030504040204" pitchFamily="50" charset="-128"/>
                </a:rPr>
                <a:t>に関する</a:t>
              </a:r>
              <a:r>
                <a:rPr lang="ja-JP" altLang="en-US" sz="900" dirty="0">
                  <a:solidFill>
                    <a:prstClr val="black"/>
                  </a:solidFill>
                  <a:latin typeface="Meiryo UI" panose="020B0604030504040204" pitchFamily="50" charset="-128"/>
                  <a:ea typeface="Meiryo UI" panose="020B0604030504040204" pitchFamily="50" charset="-128"/>
                </a:rPr>
                <a:t>データの収集</a:t>
              </a:r>
              <a:r>
                <a:rPr lang="ja-JP" altLang="en-US" sz="900" dirty="0" smtClean="0">
                  <a:solidFill>
                    <a:prstClr val="black"/>
                  </a:solidFill>
                  <a:latin typeface="Meiryo UI" panose="020B0604030504040204" pitchFamily="50" charset="-128"/>
                  <a:ea typeface="Meiryo UI" panose="020B0604030504040204" pitchFamily="50" charset="-128"/>
                </a:rPr>
                <a:t>を</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en-US" altLang="ja-JP" sz="900" dirty="0">
                  <a:solidFill>
                    <a:prstClr val="black"/>
                  </a:solidFill>
                  <a:latin typeface="Meiryo UI" panose="020B0604030504040204" pitchFamily="50" charset="-128"/>
                  <a:ea typeface="Meiryo UI" panose="020B0604030504040204" pitchFamily="50" charset="-128"/>
                </a:rPr>
                <a:t> </a:t>
              </a:r>
              <a:r>
                <a:rPr lang="en-US" altLang="ja-JP" sz="9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行った上で、策定</a:t>
              </a:r>
              <a:r>
                <a:rPr lang="ja-JP" altLang="en-US" sz="900" dirty="0">
                  <a:solidFill>
                    <a:prstClr val="black"/>
                  </a:solidFill>
                  <a:latin typeface="Meiryo UI" panose="020B0604030504040204" pitchFamily="50" charset="-128"/>
                  <a:ea typeface="Meiryo UI" panose="020B0604030504040204" pitchFamily="50" charset="-128"/>
                </a:rPr>
                <a:t>に</a:t>
              </a:r>
              <a:r>
                <a:rPr lang="ja-JP" altLang="en-US" sz="900" dirty="0" smtClean="0">
                  <a:solidFill>
                    <a:prstClr val="black"/>
                  </a:solidFill>
                  <a:latin typeface="Meiryo UI" panose="020B0604030504040204" pitchFamily="50" charset="-128"/>
                  <a:ea typeface="Meiryo UI" panose="020B0604030504040204" pitchFamily="50" charset="-128"/>
                </a:rPr>
                <a:t>臨む。</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lnSpc>
                  <a:spcPts val="1600"/>
                </a:lnSpc>
                <a:defRPr/>
              </a:pPr>
              <a:r>
                <a:rPr lang="ja-JP" altLang="en-US" sz="1100" dirty="0" smtClean="0">
                  <a:solidFill>
                    <a:prstClr val="black"/>
                  </a:solidFill>
                  <a:latin typeface="Meiryo UI" panose="020B0604030504040204" pitchFamily="50" charset="-128"/>
                  <a:ea typeface="Meiryo UI" panose="020B0604030504040204" pitchFamily="50" charset="-128"/>
                </a:rPr>
                <a:t>　　　　</a:t>
              </a:r>
            </a:p>
            <a:p>
              <a:pPr lvl="0">
                <a:lnSpc>
                  <a:spcPts val="1600"/>
                </a:lnSpc>
                <a:defRPr/>
              </a:pPr>
              <a:endParaRPr lang="en-US" altLang="ja-JP" sz="1050" dirty="0" smtClean="0">
                <a:solidFill>
                  <a:prstClr val="black"/>
                </a:solidFill>
                <a:latin typeface="Meiryo UI" panose="020B0604030504040204" pitchFamily="50" charset="-128"/>
                <a:ea typeface="Meiryo UI" panose="020B0604030504040204" pitchFamily="50" charset="-128"/>
              </a:endParaRPr>
            </a:p>
            <a:p>
              <a:pPr lvl="0">
                <a:lnSpc>
                  <a:spcPts val="1600"/>
                </a:lnSpc>
                <a:defRPr/>
              </a:pPr>
              <a:endParaRPr lang="en-US" altLang="ja-JP" sz="1050" dirty="0" smtClean="0">
                <a:solidFill>
                  <a:prstClr val="black"/>
                </a:solidFill>
                <a:latin typeface="Meiryo UI" panose="020B0604030504040204" pitchFamily="50" charset="-128"/>
                <a:ea typeface="Meiryo UI" panose="020B0604030504040204" pitchFamily="50" charset="-128"/>
              </a:endParaRPr>
            </a:p>
            <a:p>
              <a:pPr lvl="0">
                <a:lnSpc>
                  <a:spcPts val="1600"/>
                </a:lnSpc>
                <a:defRPr/>
              </a:pPr>
              <a:endParaRPr lang="ja-JP" altLang="en-US" sz="1050" dirty="0">
                <a:solidFill>
                  <a:prstClr val="black"/>
                </a:solidFill>
                <a:latin typeface="Meiryo UI" panose="020B0604030504040204" pitchFamily="50" charset="-128"/>
                <a:ea typeface="Meiryo UI" panose="020B0604030504040204" pitchFamily="50" charset="-128"/>
              </a:endParaRPr>
            </a:p>
          </p:txBody>
        </p:sp>
      </p:grpSp>
      <p:sp>
        <p:nvSpPr>
          <p:cNvPr id="31" name="角丸四角形 72">
            <a:extLst>
              <a:ext uri="{FF2B5EF4-FFF2-40B4-BE49-F238E27FC236}">
                <a16:creationId xmlns:a16="http://schemas.microsoft.com/office/drawing/2014/main" id="{31C2D1DD-94F5-4DD0-B339-644ED84C5454}"/>
              </a:ext>
            </a:extLst>
          </p:cNvPr>
          <p:cNvSpPr/>
          <p:nvPr/>
        </p:nvSpPr>
        <p:spPr>
          <a:xfrm>
            <a:off x="428621" y="6023689"/>
            <a:ext cx="5576779" cy="1997239"/>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en-US" altLang="ja-JP"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900" b="1" u="sng" dirty="0" smtClean="0">
                <a:solidFill>
                  <a:prstClr val="black"/>
                </a:solidFill>
                <a:latin typeface="Meiryo UI" panose="020B0604030504040204" pitchFamily="50" charset="-128"/>
                <a:ea typeface="Meiryo UI" panose="020B0604030504040204" pitchFamily="50" charset="-128"/>
              </a:rPr>
              <a:t>非行の防止</a:t>
            </a:r>
            <a:endParaRPr kumimoji="1" lang="en-US" altLang="ja-JP"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犯罪</a:t>
            </a:r>
            <a:r>
              <a:rPr lang="ja-JP" altLang="en-US" sz="900" dirty="0">
                <a:solidFill>
                  <a:prstClr val="black"/>
                </a:solidFill>
                <a:latin typeface="Meiryo UI" panose="020B0604030504040204" pitchFamily="50" charset="-128"/>
                <a:ea typeface="Meiryo UI" panose="020B0604030504040204" pitchFamily="50" charset="-128"/>
              </a:rPr>
              <a:t>少年の刑法犯検挙人員のうち再犯者が半数近くを占めていることから、</a:t>
            </a:r>
            <a:r>
              <a:rPr lang="ja-JP" altLang="en-US" sz="900" dirty="0" smtClean="0">
                <a:solidFill>
                  <a:prstClr val="black"/>
                </a:solidFill>
                <a:latin typeface="Meiryo UI" panose="020B0604030504040204" pitchFamily="50" charset="-128"/>
                <a:ea typeface="Meiryo UI" panose="020B0604030504040204" pitchFamily="50" charset="-128"/>
              </a:rPr>
              <a:t>教育、警察、福祉の関係機関等の連</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携による非行防止の推進に取り組む。</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具体的施策</a:t>
            </a:r>
            <a:r>
              <a:rPr lang="en-US" altLang="ja-JP" sz="800" dirty="0" smtClean="0">
                <a:solidFill>
                  <a:prstClr val="black"/>
                </a:solidFill>
                <a:latin typeface="Meiryo UI" panose="020B0604030504040204" pitchFamily="50" charset="-128"/>
                <a:ea typeface="Meiryo UI" panose="020B0604030504040204" pitchFamily="50" charset="-128"/>
              </a:rPr>
              <a:t>》</a:t>
            </a: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少年サポートセンターの運営　　　　　　　　　　　</a:t>
            </a:r>
            <a:r>
              <a:rPr lang="ja-JP" altLang="en-US" sz="800" dirty="0">
                <a:solidFill>
                  <a:prstClr val="black"/>
                </a:solidFill>
                <a:latin typeface="Meiryo UI" panose="020B0604030504040204" pitchFamily="50" charset="-128"/>
                <a:ea typeface="Meiryo UI" panose="020B0604030504040204" pitchFamily="50" charset="-128"/>
              </a:rPr>
              <a:t>　▼少年補導協助員による立ち直り支援</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少年非行防止活動ネットワークの活動支援　　　▼青少年指導員による青少年の健全育成と非行防止</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endParaRPr lang="en-US" altLang="ja-JP" sz="800" dirty="0">
              <a:solidFill>
                <a:prstClr val="black"/>
              </a:solidFill>
              <a:latin typeface="Meiryo UI" panose="020B0604030504040204" pitchFamily="50" charset="-128"/>
              <a:ea typeface="Meiryo UI" panose="020B0604030504040204" pitchFamily="50" charset="-128"/>
            </a:endParaRPr>
          </a:p>
          <a:p>
            <a:pPr lvl="0">
              <a:defRPr/>
            </a:pPr>
            <a:r>
              <a:rPr lang="en-US" altLang="ja-JP" sz="900" b="1" u="sng" dirty="0">
                <a:solidFill>
                  <a:prstClr val="black"/>
                </a:solidFill>
                <a:latin typeface="Meiryo UI" panose="020B0604030504040204" pitchFamily="50" charset="-128"/>
                <a:ea typeface="Meiryo UI" panose="020B0604030504040204" pitchFamily="50" charset="-128"/>
              </a:rPr>
              <a:t>(2)</a:t>
            </a:r>
            <a:r>
              <a:rPr lang="ja-JP" altLang="en-US" sz="900" b="1" u="sng" dirty="0">
                <a:solidFill>
                  <a:prstClr val="black"/>
                </a:solidFill>
                <a:latin typeface="Meiryo UI" panose="020B0604030504040204" pitchFamily="50" charset="-128"/>
                <a:ea typeface="Meiryo UI" panose="020B0604030504040204" pitchFamily="50" charset="-128"/>
              </a:rPr>
              <a:t>　修学支援</a:t>
            </a:r>
            <a:endParaRPr lang="en-US" altLang="ja-JP" sz="900" b="1" dirty="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学歴</a:t>
            </a:r>
            <a:r>
              <a:rPr lang="ja-JP" altLang="en-US" sz="900" dirty="0">
                <a:solidFill>
                  <a:prstClr val="black"/>
                </a:solidFill>
                <a:latin typeface="Meiryo UI" panose="020B0604030504040204" pitchFamily="50" charset="-128"/>
                <a:ea typeface="Meiryo UI" panose="020B0604030504040204" pitchFamily="50" charset="-128"/>
              </a:rPr>
              <a:t>が就職等において不利に作用し、その結果として社会生活に適応できずに犯罪に至って、受刑と再犯の</a:t>
            </a:r>
            <a:r>
              <a:rPr lang="ja-JP" altLang="en-US" sz="900" dirty="0" smtClean="0">
                <a:solidFill>
                  <a:prstClr val="black"/>
                </a:solidFill>
                <a:latin typeface="Meiryo UI" panose="020B0604030504040204" pitchFamily="50" charset="-128"/>
                <a:ea typeface="Meiryo UI" panose="020B0604030504040204" pitchFamily="50" charset="-128"/>
              </a:rPr>
              <a:t>悪循</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en-US" altLang="ja-JP" sz="900" dirty="0">
                <a:solidFill>
                  <a:prstClr val="black"/>
                </a:solidFill>
                <a:latin typeface="Meiryo UI" panose="020B0604030504040204" pitchFamily="50" charset="-128"/>
                <a:ea typeface="Meiryo UI" panose="020B0604030504040204" pitchFamily="50" charset="-128"/>
              </a:rPr>
              <a:t> </a:t>
            </a:r>
            <a:r>
              <a:rPr lang="en-US" altLang="ja-JP" sz="9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環に陥ってしまう</a:t>
            </a:r>
            <a:r>
              <a:rPr lang="ja-JP" altLang="en-US" sz="900" dirty="0">
                <a:solidFill>
                  <a:prstClr val="black"/>
                </a:solidFill>
                <a:latin typeface="Meiryo UI" panose="020B0604030504040204" pitchFamily="50" charset="-128"/>
                <a:ea typeface="Meiryo UI" panose="020B0604030504040204" pitchFamily="50" charset="-128"/>
              </a:rPr>
              <a:t>者も多く存在していることから、非行をした少年の継続した学びや、進学・復学のための支援に</a:t>
            </a:r>
            <a:r>
              <a:rPr lang="ja-JP" altLang="en-US" sz="900" dirty="0" smtClean="0">
                <a:solidFill>
                  <a:prstClr val="black"/>
                </a:solidFill>
                <a:latin typeface="Meiryo UI" panose="020B0604030504040204" pitchFamily="50" charset="-128"/>
                <a:ea typeface="Meiryo UI" panose="020B0604030504040204" pitchFamily="50" charset="-128"/>
              </a:rPr>
              <a:t>取り組</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en-US" altLang="ja-JP" sz="900" dirty="0">
                <a:solidFill>
                  <a:prstClr val="black"/>
                </a:solidFill>
                <a:latin typeface="Meiryo UI" panose="020B0604030504040204" pitchFamily="50" charset="-128"/>
                <a:ea typeface="Meiryo UI" panose="020B0604030504040204" pitchFamily="50" charset="-128"/>
              </a:rPr>
              <a:t> </a:t>
            </a:r>
            <a:r>
              <a:rPr lang="en-US" altLang="ja-JP" sz="9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む</a:t>
            </a:r>
            <a:r>
              <a:rPr lang="ja-JP" altLang="en-US" sz="900" dirty="0">
                <a:solidFill>
                  <a:prstClr val="black"/>
                </a:solidFill>
                <a:latin typeface="Meiryo UI" panose="020B0604030504040204" pitchFamily="50" charset="-128"/>
                <a:ea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zh-TW" altLang="en-US" sz="800" dirty="0">
                <a:solidFill>
                  <a:prstClr val="black"/>
                </a:solidFill>
                <a:latin typeface="Meiryo UI" panose="020B0604030504040204" pitchFamily="50" charset="-128"/>
                <a:ea typeface="Meiryo UI" panose="020B0604030504040204" pitchFamily="50" charset="-128"/>
              </a:rPr>
              <a:t>具体的施策</a:t>
            </a:r>
            <a:r>
              <a:rPr lang="en-US" altLang="zh-TW" sz="800" dirty="0">
                <a:solidFill>
                  <a:prstClr val="black"/>
                </a:solidFill>
                <a:latin typeface="Meiryo UI" panose="020B0604030504040204" pitchFamily="50" charset="-128"/>
                <a:ea typeface="Meiryo UI" panose="020B0604030504040204" pitchFamily="50" charset="-128"/>
              </a:rPr>
              <a:t>》</a:t>
            </a: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中途退学の未然防止に向けた総合的な</a:t>
            </a:r>
            <a:r>
              <a:rPr lang="ja-JP" altLang="en-US" sz="800" dirty="0" smtClean="0">
                <a:solidFill>
                  <a:prstClr val="black"/>
                </a:solidFill>
                <a:latin typeface="Meiryo UI" panose="020B0604030504040204" pitchFamily="50" charset="-128"/>
                <a:ea typeface="Meiryo UI" panose="020B0604030504040204" pitchFamily="50" charset="-128"/>
              </a:rPr>
              <a:t>取組</a:t>
            </a:r>
            <a:endParaRPr lang="zh-TW" altLang="en-US"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▼児童自立支援施設「修徳学院」における学習支援</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endParaRPr lang="ja-JP" altLang="en-US" sz="900" dirty="0" smtClean="0">
              <a:solidFill>
                <a:prstClr val="black"/>
              </a:solidFill>
              <a:latin typeface="Meiryo UI" panose="020B0604030504040204" pitchFamily="50" charset="-128"/>
              <a:ea typeface="Meiryo UI" panose="020B0604030504040204" pitchFamily="50" charset="-128"/>
            </a:endParaRPr>
          </a:p>
          <a:p>
            <a:pPr lvl="0">
              <a:lnSpc>
                <a:spcPts val="1600"/>
              </a:lnSpc>
              <a:defRPr/>
            </a:pP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29" name="角丸四角形 28"/>
          <p:cNvSpPr/>
          <p:nvPr/>
        </p:nvSpPr>
        <p:spPr>
          <a:xfrm>
            <a:off x="144910" y="432000"/>
            <a:ext cx="12482839" cy="9072000"/>
          </a:xfrm>
          <a:prstGeom prst="roundRect">
            <a:avLst>
              <a:gd name="adj" fmla="val 145"/>
            </a:avLst>
          </a:prstGeom>
          <a:noFill/>
          <a:ln w="19050" cmpd="dbl">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E17B347B-1AA9-4BAF-AEF1-48AB2D03A08F}"/>
              </a:ext>
            </a:extLst>
          </p:cNvPr>
          <p:cNvSpPr txBox="1"/>
          <p:nvPr/>
        </p:nvSpPr>
        <p:spPr>
          <a:xfrm>
            <a:off x="436319" y="5842999"/>
            <a:ext cx="1044000" cy="138499"/>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非行の防止等</a:t>
            </a:r>
            <a:endPar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E17B347B-1AA9-4BAF-AEF1-48AB2D03A08F}"/>
              </a:ext>
            </a:extLst>
          </p:cNvPr>
          <p:cNvSpPr txBox="1"/>
          <p:nvPr/>
        </p:nvSpPr>
        <p:spPr>
          <a:xfrm>
            <a:off x="437366" y="8100840"/>
            <a:ext cx="2484000" cy="138499"/>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　犯罪をした者等の特性に応じた効果的な支援</a:t>
            </a:r>
            <a:endPar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2503933" y="9326537"/>
            <a:ext cx="233571" cy="226591"/>
          </a:xfrm>
          <a:prstGeom prst="rect">
            <a:avLst/>
          </a:prstGeom>
          <a:solidFill>
            <a:schemeClr val="bg1"/>
          </a:solidFill>
          <a:ln>
            <a:solidFill>
              <a:schemeClr val="accent1"/>
            </a:solidFill>
          </a:ln>
        </p:spPr>
        <p:txBody>
          <a:bodyPr wrap="none" lIns="72000" tIns="36000" rIns="72000" bIns="36000" rtlCol="0" anchor="ctr" anchorCtr="0">
            <a:spAutoFit/>
          </a:bodyPr>
          <a:lstStyle/>
          <a:p>
            <a:pPr algn="ctr"/>
            <a:r>
              <a:rPr kumimoji="1" lang="ja-JP" altLang="en-US" sz="1000" dirty="0" smtClean="0"/>
              <a:t>２</a:t>
            </a:r>
            <a:endParaRPr kumimoji="1" lang="ja-JP" altLang="en-US" sz="1000" dirty="0"/>
          </a:p>
        </p:txBody>
      </p:sp>
      <p:sp>
        <p:nvSpPr>
          <p:cNvPr id="23" name="正方形/長方形 22"/>
          <p:cNvSpPr/>
          <p:nvPr/>
        </p:nvSpPr>
        <p:spPr>
          <a:xfrm>
            <a:off x="6348707" y="696142"/>
            <a:ext cx="6080847" cy="5310645"/>
          </a:xfrm>
          <a:prstGeom prst="rect">
            <a:avLst/>
          </a:prstGeom>
          <a:noFill/>
          <a:ln w="12700">
            <a:solidFill>
              <a:schemeClr val="accent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E17B347B-1AA9-4BAF-AEF1-48AB2D03A08F}"/>
              </a:ext>
            </a:extLst>
          </p:cNvPr>
          <p:cNvSpPr txBox="1"/>
          <p:nvPr/>
        </p:nvSpPr>
        <p:spPr>
          <a:xfrm>
            <a:off x="6497497" y="3113338"/>
            <a:ext cx="3053755" cy="138499"/>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民間協力者の活動の促進及び広報・啓発活動の</a:t>
            </a: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endPar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72">
            <a:extLst>
              <a:ext uri="{FF2B5EF4-FFF2-40B4-BE49-F238E27FC236}">
                <a16:creationId xmlns:a16="http://schemas.microsoft.com/office/drawing/2014/main" id="{31C2D1DD-94F5-4DD0-B339-644ED84C5454}"/>
              </a:ext>
            </a:extLst>
          </p:cNvPr>
          <p:cNvSpPr/>
          <p:nvPr/>
        </p:nvSpPr>
        <p:spPr>
          <a:xfrm>
            <a:off x="6505195" y="3272615"/>
            <a:ext cx="5796000" cy="1296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再犯</a:t>
            </a:r>
            <a:r>
              <a:rPr lang="ja-JP" altLang="en-US" sz="900" dirty="0">
                <a:solidFill>
                  <a:prstClr val="black"/>
                </a:solidFill>
                <a:latin typeface="Meiryo UI" panose="020B0604030504040204" pitchFamily="50" charset="-128"/>
                <a:ea typeface="Meiryo UI" panose="020B0604030504040204" pitchFamily="50" charset="-128"/>
              </a:rPr>
              <a:t>の防止に関する取組みは、犯罪や非行をした人の立ち直りを地域</a:t>
            </a:r>
            <a:r>
              <a:rPr lang="ja-JP" altLang="en-US" sz="900" dirty="0" smtClean="0">
                <a:solidFill>
                  <a:prstClr val="black"/>
                </a:solidFill>
                <a:latin typeface="Meiryo UI" panose="020B0604030504040204" pitchFamily="50" charset="-128"/>
                <a:ea typeface="Meiryo UI" panose="020B0604030504040204" pitchFamily="50" charset="-128"/>
              </a:rPr>
              <a:t>で支える</a:t>
            </a:r>
            <a:r>
              <a:rPr lang="ja-JP" altLang="en-US" sz="900" dirty="0">
                <a:solidFill>
                  <a:prstClr val="black"/>
                </a:solidFill>
                <a:latin typeface="Meiryo UI" panose="020B0604030504040204" pitchFamily="50" charset="-128"/>
                <a:ea typeface="Meiryo UI" panose="020B0604030504040204" pitchFamily="50" charset="-128"/>
              </a:rPr>
              <a:t>「保護司」</a:t>
            </a:r>
            <a:r>
              <a:rPr lang="ja-JP" altLang="en-US" sz="900" dirty="0" smtClean="0">
                <a:solidFill>
                  <a:prstClr val="black"/>
                </a:solidFill>
                <a:latin typeface="Meiryo UI" panose="020B0604030504040204" pitchFamily="50" charset="-128"/>
                <a:ea typeface="Meiryo UI" panose="020B0604030504040204" pitchFamily="50" charset="-128"/>
              </a:rPr>
              <a:t>を中心に、多く</a:t>
            </a:r>
            <a:r>
              <a:rPr lang="ja-JP" altLang="en-US" sz="900" dirty="0">
                <a:solidFill>
                  <a:prstClr val="black"/>
                </a:solidFill>
                <a:latin typeface="Meiryo UI" panose="020B0604030504040204" pitchFamily="50" charset="-128"/>
                <a:ea typeface="Meiryo UI" panose="020B0604030504040204" pitchFamily="50" charset="-128"/>
              </a:rPr>
              <a:t>の民間</a:t>
            </a:r>
            <a:r>
              <a:rPr lang="ja-JP" altLang="en-US" sz="900" dirty="0" smtClean="0">
                <a:solidFill>
                  <a:prstClr val="black"/>
                </a:solidFill>
                <a:latin typeface="Meiryo UI" panose="020B0604030504040204" pitchFamily="50" charset="-128"/>
                <a:ea typeface="Meiryo UI" panose="020B0604030504040204" pitchFamily="50" charset="-128"/>
              </a:rPr>
              <a:t>協力者</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により支えられている</a:t>
            </a:r>
            <a:r>
              <a:rPr lang="ja-JP" altLang="en-US" sz="900" dirty="0">
                <a:solidFill>
                  <a:prstClr val="black"/>
                </a:solidFill>
                <a:latin typeface="Meiryo UI" panose="020B0604030504040204" pitchFamily="50" charset="-128"/>
                <a:ea typeface="Meiryo UI" panose="020B0604030504040204" pitchFamily="50" charset="-128"/>
              </a:rPr>
              <a:t>ことから</a:t>
            </a:r>
            <a:r>
              <a:rPr lang="ja-JP" altLang="en-US" sz="900" dirty="0" smtClean="0">
                <a:solidFill>
                  <a:prstClr val="black"/>
                </a:solidFill>
                <a:latin typeface="Meiryo UI" panose="020B0604030504040204" pitchFamily="50" charset="-128"/>
                <a:ea typeface="Meiryo UI" panose="020B0604030504040204" pitchFamily="50" charset="-128"/>
              </a:rPr>
              <a:t>、その人材</a:t>
            </a:r>
            <a:r>
              <a:rPr lang="ja-JP" altLang="en-US" sz="900" dirty="0">
                <a:solidFill>
                  <a:prstClr val="black"/>
                </a:solidFill>
                <a:latin typeface="Meiryo UI" panose="020B0604030504040204" pitchFamily="50" charset="-128"/>
                <a:ea typeface="Meiryo UI" panose="020B0604030504040204" pitchFamily="50" charset="-128"/>
              </a:rPr>
              <a:t>確保に協力するとともに</a:t>
            </a:r>
            <a:r>
              <a:rPr lang="ja-JP" altLang="en-US" sz="900" dirty="0" smtClean="0">
                <a:solidFill>
                  <a:prstClr val="black"/>
                </a:solidFill>
                <a:latin typeface="Meiryo UI" panose="020B0604030504040204" pitchFamily="50" charset="-128"/>
                <a:ea typeface="Meiryo UI" panose="020B0604030504040204" pitchFamily="50" charset="-128"/>
              </a:rPr>
              <a:t>、府民</a:t>
            </a:r>
            <a:r>
              <a:rPr lang="ja-JP" altLang="en-US" sz="900" dirty="0">
                <a:solidFill>
                  <a:prstClr val="black"/>
                </a:solidFill>
                <a:latin typeface="Meiryo UI" panose="020B0604030504040204" pitchFamily="50" charset="-128"/>
                <a:ea typeface="Meiryo UI" panose="020B0604030504040204" pitchFamily="50" charset="-128"/>
              </a:rPr>
              <a:t>の間</a:t>
            </a:r>
            <a:r>
              <a:rPr lang="ja-JP" altLang="en-US" sz="900" dirty="0" smtClean="0">
                <a:solidFill>
                  <a:prstClr val="black"/>
                </a:solidFill>
                <a:latin typeface="Meiryo UI" panose="020B0604030504040204" pitchFamily="50" charset="-128"/>
                <a:ea typeface="Meiryo UI" panose="020B0604030504040204" pitchFamily="50" charset="-128"/>
              </a:rPr>
              <a:t>に広く再犯の防止</a:t>
            </a:r>
            <a:r>
              <a:rPr lang="ja-JP" altLang="en-US" sz="900" dirty="0">
                <a:solidFill>
                  <a:prstClr val="black"/>
                </a:solidFill>
                <a:latin typeface="Meiryo UI" panose="020B0604030504040204" pitchFamily="50" charset="-128"/>
                <a:ea typeface="Meiryo UI" panose="020B0604030504040204" pitchFamily="50" charset="-128"/>
              </a:rPr>
              <a:t>等についての関心と</a:t>
            </a:r>
            <a:r>
              <a:rPr lang="ja-JP" altLang="en-US" sz="900" dirty="0" smtClean="0">
                <a:solidFill>
                  <a:prstClr val="black"/>
                </a:solidFill>
                <a:latin typeface="Meiryo UI" panose="020B0604030504040204" pitchFamily="50" charset="-128"/>
                <a:ea typeface="Meiryo UI" panose="020B0604030504040204" pitchFamily="50" charset="-128"/>
              </a:rPr>
              <a:t>理解が深</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まるよう</a:t>
            </a:r>
            <a:r>
              <a:rPr lang="ja-JP" altLang="en-US" sz="900" dirty="0">
                <a:solidFill>
                  <a:prstClr val="black"/>
                </a:solidFill>
                <a:latin typeface="Meiryo UI" panose="020B0604030504040204" pitchFamily="50" charset="-128"/>
                <a:ea typeface="Meiryo UI" panose="020B0604030504040204" pitchFamily="50" charset="-128"/>
              </a:rPr>
              <a:t>、引き続き広報・</a:t>
            </a:r>
            <a:r>
              <a:rPr lang="ja-JP" altLang="en-US" sz="900" dirty="0" smtClean="0">
                <a:solidFill>
                  <a:prstClr val="black"/>
                </a:solidFill>
                <a:latin typeface="Meiryo UI" panose="020B0604030504040204" pitchFamily="50" charset="-128"/>
                <a:ea typeface="Meiryo UI" panose="020B0604030504040204" pitchFamily="50" charset="-128"/>
              </a:rPr>
              <a:t>啓発に努めていく。</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具体的施策</a:t>
            </a:r>
            <a:r>
              <a:rPr lang="en-US" altLang="ja-JP" sz="800" dirty="0">
                <a:solidFill>
                  <a:prstClr val="black"/>
                </a:solidFill>
                <a:latin typeface="Meiryo UI" panose="020B0604030504040204" pitchFamily="50" charset="-128"/>
                <a:ea typeface="Meiryo UI" panose="020B0604030504040204" pitchFamily="50" charset="-128"/>
              </a:rPr>
              <a:t>》</a:t>
            </a: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保護司の</a:t>
            </a:r>
            <a:r>
              <a:rPr lang="ja-JP" altLang="en-US" sz="800" dirty="0" smtClean="0">
                <a:solidFill>
                  <a:prstClr val="black"/>
                </a:solidFill>
                <a:latin typeface="Meiryo UI" panose="020B0604030504040204" pitchFamily="50" charset="-128"/>
                <a:ea typeface="Meiryo UI" panose="020B0604030504040204" pitchFamily="50" charset="-128"/>
              </a:rPr>
              <a:t>人材確保支援［新規］</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　▼再犯防止講演（民間支援団体等と連携した講師派遣</a:t>
            </a:r>
            <a:r>
              <a:rPr lang="ja-JP" altLang="en-US" sz="800" dirty="0" smtClean="0">
                <a:solidFill>
                  <a:prstClr val="black"/>
                </a:solidFill>
                <a:latin typeface="Meiryo UI" panose="020B0604030504040204" pitchFamily="50" charset="-128"/>
                <a:ea typeface="Meiryo UI" panose="020B0604030504040204" pitchFamily="50" charset="-128"/>
              </a:rPr>
              <a:t>）［新規］</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「社会を明るくする運動」大阪府推進委員会への参加</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a:solidFill>
                  <a:prstClr val="black"/>
                </a:solidFill>
                <a:latin typeface="Meiryo UI" panose="020B0604030504040204" pitchFamily="50" charset="-128"/>
                <a:ea typeface="Meiryo UI" panose="020B0604030504040204" pitchFamily="50" charset="-128"/>
              </a:rPr>
              <a:t>　　　　▼再犯防止啓発月間における広報・</a:t>
            </a:r>
            <a:r>
              <a:rPr lang="ja-JP" altLang="en-US" sz="800" dirty="0" smtClean="0">
                <a:solidFill>
                  <a:prstClr val="black"/>
                </a:solidFill>
                <a:latin typeface="Meiryo UI" panose="020B0604030504040204" pitchFamily="50" charset="-128"/>
                <a:ea typeface="Meiryo UI" panose="020B0604030504040204" pitchFamily="50" charset="-128"/>
              </a:rPr>
              <a:t>啓発</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a:solidFill>
                  <a:prstClr val="black"/>
                </a:solidFill>
                <a:latin typeface="Meiryo UI" panose="020B0604030504040204" pitchFamily="50" charset="-128"/>
                <a:ea typeface="Meiryo UI" panose="020B0604030504040204" pitchFamily="50" charset="-128"/>
              </a:rPr>
              <a:t>　　　　▼大阪府地域生活定着支援センターにおける広報・</a:t>
            </a:r>
            <a:r>
              <a:rPr lang="ja-JP" altLang="en-US" sz="800" dirty="0" smtClean="0">
                <a:solidFill>
                  <a:prstClr val="black"/>
                </a:solidFill>
                <a:latin typeface="Meiryo UI" panose="020B0604030504040204" pitchFamily="50" charset="-128"/>
                <a:ea typeface="Meiryo UI" panose="020B0604030504040204" pitchFamily="50" charset="-128"/>
              </a:rPr>
              <a:t>啓発活動等　ほか</a:t>
            </a:r>
          </a:p>
          <a:p>
            <a:pPr lvl="0">
              <a:lnSpc>
                <a:spcPts val="1600"/>
              </a:lnSpc>
              <a:defRPr/>
            </a:pP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E17B347B-1AA9-4BAF-AEF1-48AB2D03A08F}"/>
              </a:ext>
            </a:extLst>
          </p:cNvPr>
          <p:cNvSpPr txBox="1"/>
          <p:nvPr/>
        </p:nvSpPr>
        <p:spPr>
          <a:xfrm>
            <a:off x="6498837" y="4673883"/>
            <a:ext cx="1728000" cy="138499"/>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国、民間団体等との連携強化</a:t>
            </a:r>
            <a:endPar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72">
            <a:extLst>
              <a:ext uri="{FF2B5EF4-FFF2-40B4-BE49-F238E27FC236}">
                <a16:creationId xmlns:a16="http://schemas.microsoft.com/office/drawing/2014/main" id="{31C2D1DD-94F5-4DD0-B339-644ED84C5454}"/>
              </a:ext>
            </a:extLst>
          </p:cNvPr>
          <p:cNvSpPr/>
          <p:nvPr/>
        </p:nvSpPr>
        <p:spPr>
          <a:xfrm>
            <a:off x="6497497" y="4836975"/>
            <a:ext cx="5803698" cy="1051182"/>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再犯</a:t>
            </a:r>
            <a:r>
              <a:rPr lang="ja-JP" altLang="en-US" sz="900" dirty="0">
                <a:solidFill>
                  <a:prstClr val="black"/>
                </a:solidFill>
                <a:latin typeface="Meiryo UI" panose="020B0604030504040204" pitchFamily="50" charset="-128"/>
                <a:ea typeface="Meiryo UI" panose="020B0604030504040204" pitchFamily="50" charset="-128"/>
              </a:rPr>
              <a:t>防止に関する取組みは、関係機関・団体と連携して推進していく必要が</a:t>
            </a:r>
            <a:r>
              <a:rPr lang="ja-JP" altLang="en-US" sz="900" dirty="0" smtClean="0">
                <a:solidFill>
                  <a:prstClr val="black"/>
                </a:solidFill>
                <a:latin typeface="Meiryo UI" panose="020B0604030504040204" pitchFamily="50" charset="-128"/>
                <a:ea typeface="Meiryo UI" panose="020B0604030504040204" pitchFamily="50" charset="-128"/>
              </a:rPr>
              <a:t>あることから、府域を管轄している法務省</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の地方機関を中心</a:t>
            </a:r>
            <a:r>
              <a:rPr lang="ja-JP" altLang="en-US" sz="900" dirty="0">
                <a:solidFill>
                  <a:prstClr val="black"/>
                </a:solidFill>
                <a:latin typeface="Meiryo UI" panose="020B0604030504040204" pitchFamily="50" charset="-128"/>
                <a:ea typeface="Meiryo UI" panose="020B0604030504040204" pitchFamily="50" charset="-128"/>
              </a:rPr>
              <a:t>に、</a:t>
            </a:r>
            <a:r>
              <a:rPr lang="ja-JP" altLang="en-US" sz="900" dirty="0" smtClean="0">
                <a:solidFill>
                  <a:prstClr val="black"/>
                </a:solidFill>
                <a:latin typeface="Meiryo UI" panose="020B0604030504040204" pitchFamily="50" charset="-128"/>
                <a:ea typeface="Meiryo UI" panose="020B0604030504040204" pitchFamily="50" charset="-128"/>
              </a:rPr>
              <a:t>府や民間支援団体</a:t>
            </a:r>
            <a:r>
              <a:rPr lang="ja-JP" altLang="en-US" sz="900" dirty="0">
                <a:solidFill>
                  <a:prstClr val="black"/>
                </a:solidFill>
                <a:latin typeface="Meiryo UI" panose="020B0604030504040204" pitchFamily="50" charset="-128"/>
                <a:ea typeface="Meiryo UI" panose="020B0604030504040204" pitchFamily="50" charset="-128"/>
              </a:rPr>
              <a:t>等が密接に連携し</a:t>
            </a:r>
            <a:r>
              <a:rPr lang="ja-JP" altLang="en-US" sz="900" dirty="0" smtClean="0">
                <a:solidFill>
                  <a:prstClr val="black"/>
                </a:solidFill>
                <a:latin typeface="Meiryo UI" panose="020B0604030504040204" pitchFamily="50" charset="-128"/>
                <a:ea typeface="Meiryo UI" panose="020B0604030504040204" pitchFamily="50" charset="-128"/>
              </a:rPr>
              <a:t>、犯罪</a:t>
            </a:r>
            <a:r>
              <a:rPr lang="ja-JP" altLang="en-US" sz="900" dirty="0">
                <a:solidFill>
                  <a:prstClr val="black"/>
                </a:solidFill>
                <a:latin typeface="Meiryo UI" panose="020B0604030504040204" pitchFamily="50" charset="-128"/>
                <a:ea typeface="Meiryo UI" panose="020B0604030504040204" pitchFamily="50" charset="-128"/>
              </a:rPr>
              <a:t>をした者</a:t>
            </a:r>
            <a:r>
              <a:rPr lang="ja-JP" altLang="en-US" sz="900" dirty="0" smtClean="0">
                <a:solidFill>
                  <a:prstClr val="black"/>
                </a:solidFill>
                <a:latin typeface="Meiryo UI" panose="020B0604030504040204" pitchFamily="50" charset="-128"/>
                <a:ea typeface="Meiryo UI" panose="020B0604030504040204" pitchFamily="50" charset="-128"/>
              </a:rPr>
              <a:t>等が</a:t>
            </a:r>
            <a:r>
              <a:rPr lang="ja-JP" altLang="en-US" sz="900" dirty="0">
                <a:solidFill>
                  <a:prstClr val="black"/>
                </a:solidFill>
                <a:latin typeface="Meiryo UI" panose="020B0604030504040204" pitchFamily="50" charset="-128"/>
                <a:ea typeface="Meiryo UI" panose="020B0604030504040204" pitchFamily="50" charset="-128"/>
              </a:rPr>
              <a:t>抱える様々</a:t>
            </a:r>
            <a:r>
              <a:rPr lang="ja-JP" altLang="en-US" sz="900" dirty="0" smtClean="0">
                <a:solidFill>
                  <a:prstClr val="black"/>
                </a:solidFill>
                <a:latin typeface="Meiryo UI" panose="020B0604030504040204" pitchFamily="50" charset="-128"/>
                <a:ea typeface="Meiryo UI" panose="020B0604030504040204" pitchFamily="50" charset="-128"/>
              </a:rPr>
              <a:t>な問題</a:t>
            </a:r>
            <a:r>
              <a:rPr lang="ja-JP" altLang="en-US" sz="900" dirty="0">
                <a:solidFill>
                  <a:prstClr val="black"/>
                </a:solidFill>
                <a:latin typeface="Meiryo UI" panose="020B0604030504040204" pitchFamily="50" charset="-128"/>
                <a:ea typeface="Meiryo UI" panose="020B0604030504040204" pitchFamily="50" charset="-128"/>
              </a:rPr>
              <a:t>を踏まえた</a:t>
            </a:r>
            <a:r>
              <a:rPr lang="ja-JP" altLang="en-US" sz="900" dirty="0" smtClean="0">
                <a:solidFill>
                  <a:prstClr val="black"/>
                </a:solidFill>
                <a:latin typeface="Meiryo UI" panose="020B0604030504040204" pitchFamily="50" charset="-128"/>
                <a:ea typeface="Meiryo UI" panose="020B0604030504040204" pitchFamily="50" charset="-128"/>
              </a:rPr>
              <a:t>施策を展</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a:t>
            </a:r>
            <a:r>
              <a:rPr lang="ja-JP" altLang="en-US" sz="900" dirty="0" err="1" smtClean="0">
                <a:solidFill>
                  <a:prstClr val="black"/>
                </a:solidFill>
                <a:latin typeface="Meiryo UI" panose="020B0604030504040204" pitchFamily="50" charset="-128"/>
                <a:ea typeface="Meiryo UI" panose="020B0604030504040204" pitchFamily="50" charset="-128"/>
              </a:rPr>
              <a:t>開して</a:t>
            </a:r>
            <a:r>
              <a:rPr lang="ja-JP" altLang="en-US" sz="900" dirty="0" smtClean="0">
                <a:solidFill>
                  <a:prstClr val="black"/>
                </a:solidFill>
                <a:latin typeface="Meiryo UI" panose="020B0604030504040204" pitchFamily="50" charset="-128"/>
                <a:ea typeface="Meiryo UI" panose="020B0604030504040204" pitchFamily="50" charset="-128"/>
              </a:rPr>
              <a:t>いく。</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具体的施策</a:t>
            </a:r>
            <a:r>
              <a:rPr lang="en-US" altLang="ja-JP" sz="800" dirty="0">
                <a:solidFill>
                  <a:prstClr val="black"/>
                </a:solidFill>
                <a:latin typeface="Meiryo UI" panose="020B0604030504040204" pitchFamily="50" charset="-128"/>
                <a:ea typeface="Meiryo UI" panose="020B0604030504040204" pitchFamily="50" charset="-128"/>
              </a:rPr>
              <a:t>》</a:t>
            </a: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地方別</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近畿</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再犯防止施策推進協議会への</a:t>
            </a:r>
            <a:r>
              <a:rPr lang="ja-JP" altLang="en-US" sz="800" dirty="0" smtClean="0">
                <a:solidFill>
                  <a:prstClr val="black"/>
                </a:solidFill>
                <a:latin typeface="Meiryo UI" panose="020B0604030504040204" pitchFamily="50" charset="-128"/>
                <a:ea typeface="Meiryo UI" panose="020B0604030504040204" pitchFamily="50" charset="-128"/>
              </a:rPr>
              <a:t>参加　　　　　　　　</a:t>
            </a:r>
            <a:r>
              <a:rPr lang="ja-JP" altLang="en-US" sz="800" dirty="0">
                <a:solidFill>
                  <a:prstClr val="black"/>
                </a:solidFill>
                <a:latin typeface="Meiryo UI" panose="020B0604030504040204" pitchFamily="50" charset="-128"/>
                <a:ea typeface="Meiryo UI" panose="020B0604030504040204" pitchFamily="50" charset="-128"/>
              </a:rPr>
              <a:t>▼民間支援団体等との</a:t>
            </a:r>
            <a:r>
              <a:rPr lang="ja-JP" altLang="en-US" sz="800" dirty="0" smtClean="0">
                <a:solidFill>
                  <a:prstClr val="black"/>
                </a:solidFill>
                <a:latin typeface="Meiryo UI" panose="020B0604030504040204" pitchFamily="50" charset="-128"/>
                <a:ea typeface="Meiryo UI" panose="020B0604030504040204" pitchFamily="50" charset="-128"/>
              </a:rPr>
              <a:t>連携［新規］</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法務省近畿ブロック再犯防止実務担当者協議会への</a:t>
            </a:r>
            <a:r>
              <a:rPr lang="ja-JP" altLang="en-US" sz="800" dirty="0" smtClean="0">
                <a:solidFill>
                  <a:prstClr val="black"/>
                </a:solidFill>
                <a:latin typeface="Meiryo UI" panose="020B0604030504040204" pitchFamily="50" charset="-128"/>
                <a:ea typeface="Meiryo UI" panose="020B0604030504040204" pitchFamily="50" charset="-128"/>
              </a:rPr>
              <a:t>参加       ▼</a:t>
            </a:r>
            <a:r>
              <a:rPr lang="ja-JP" altLang="en-US" sz="800" dirty="0">
                <a:solidFill>
                  <a:prstClr val="black"/>
                </a:solidFill>
                <a:latin typeface="Meiryo UI" panose="020B0604030504040204" pitchFamily="50" charset="-128"/>
                <a:ea typeface="Meiryo UI" panose="020B0604030504040204" pitchFamily="50" charset="-128"/>
              </a:rPr>
              <a:t>市町村に対する支援 　ほか</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大阪府再犯防止推進協議会の</a:t>
            </a:r>
            <a:r>
              <a:rPr lang="ja-JP" altLang="en-US" sz="800" dirty="0" smtClean="0">
                <a:solidFill>
                  <a:prstClr val="black"/>
                </a:solidFill>
                <a:latin typeface="Meiryo UI" panose="020B0604030504040204" pitchFamily="50" charset="-128"/>
                <a:ea typeface="Meiryo UI" panose="020B0604030504040204" pitchFamily="50" charset="-128"/>
              </a:rPr>
              <a:t>運営</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p>
          <a:p>
            <a:pPr lvl="0">
              <a:lnSpc>
                <a:spcPts val="1600"/>
              </a:lnSpc>
              <a:defRPr/>
            </a:pPr>
            <a:endParaRPr lang="en-US" altLang="ja-JP" sz="1000" dirty="0" smtClean="0">
              <a:solidFill>
                <a:prstClr val="black"/>
              </a:solidFill>
              <a:latin typeface="Meiryo UI" panose="020B0604030504040204" pitchFamily="50" charset="-128"/>
              <a:ea typeface="Meiryo UI" panose="020B0604030504040204" pitchFamily="50" charset="-128"/>
            </a:endParaRPr>
          </a:p>
          <a:p>
            <a:pPr lvl="0">
              <a:lnSpc>
                <a:spcPts val="1600"/>
              </a:lnSpc>
              <a:defRPr/>
            </a:pP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 name="角丸四角形 72">
            <a:extLst>
              <a:ext uri="{FF2B5EF4-FFF2-40B4-BE49-F238E27FC236}">
                <a16:creationId xmlns:a16="http://schemas.microsoft.com/office/drawing/2014/main" id="{31C2D1DD-94F5-4DD0-B339-644ED84C5454}"/>
              </a:ext>
            </a:extLst>
          </p:cNvPr>
          <p:cNvSpPr/>
          <p:nvPr/>
        </p:nvSpPr>
        <p:spPr>
          <a:xfrm>
            <a:off x="6472797" y="786257"/>
            <a:ext cx="5828398" cy="2239655"/>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endParaRPr lang="ja-JP" altLang="en-US" sz="800" dirty="0" smtClean="0">
              <a:solidFill>
                <a:prstClr val="black"/>
              </a:solidFill>
              <a:latin typeface="Meiryo UI" panose="020B0604030504040204" pitchFamily="50" charset="-128"/>
              <a:ea typeface="Meiryo UI" panose="020B0604030504040204" pitchFamily="50" charset="-128"/>
            </a:endParaRPr>
          </a:p>
          <a:p>
            <a:pPr lvl="0">
              <a:defRPr/>
            </a:pPr>
            <a:r>
              <a:rPr lang="en-US" altLang="ja-JP" sz="900" b="1" u="sng" dirty="0" smtClean="0">
                <a:solidFill>
                  <a:prstClr val="black"/>
                </a:solidFill>
                <a:latin typeface="Meiryo UI" panose="020B0604030504040204" pitchFamily="50" charset="-128"/>
                <a:ea typeface="Meiryo UI" panose="020B0604030504040204" pitchFamily="50" charset="-128"/>
              </a:rPr>
              <a:t>(2)</a:t>
            </a:r>
            <a:r>
              <a:rPr kumimoji="1" lang="ja-JP" altLang="en-US"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900" b="1" u="sng" dirty="0" smtClean="0">
                <a:solidFill>
                  <a:prstClr val="black"/>
                </a:solidFill>
                <a:latin typeface="Meiryo UI" panose="020B0604030504040204" pitchFamily="50" charset="-128"/>
                <a:ea typeface="Meiryo UI" panose="020B0604030504040204" pitchFamily="50" charset="-128"/>
              </a:rPr>
              <a:t>ストーカー加害者に対する取組</a:t>
            </a:r>
            <a:endParaRPr kumimoji="1" lang="en-US" altLang="ja-JP"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900" dirty="0" smtClean="0">
                <a:solidFill>
                  <a:prstClr val="black"/>
                </a:solidFill>
                <a:latin typeface="Meiryo UI" panose="020B0604030504040204" pitchFamily="50" charset="-128"/>
                <a:ea typeface="Meiryo UI" panose="020B0604030504040204" pitchFamily="50" charset="-128"/>
              </a:rPr>
              <a:t>　　　ストーカー</a:t>
            </a:r>
            <a:r>
              <a:rPr lang="ja-JP" altLang="en-US" sz="900" dirty="0">
                <a:solidFill>
                  <a:prstClr val="black"/>
                </a:solidFill>
                <a:latin typeface="Meiryo UI" panose="020B0604030504040204" pitchFamily="50" charset="-128"/>
                <a:ea typeface="Meiryo UI" panose="020B0604030504040204" pitchFamily="50" charset="-128"/>
              </a:rPr>
              <a:t>規制法に基づく「警告」や「禁止命令」といった規制を適正に行うとともに、ストーカー</a:t>
            </a:r>
            <a:r>
              <a:rPr lang="ja-JP" altLang="en-US" sz="900" dirty="0" smtClean="0">
                <a:solidFill>
                  <a:prstClr val="black"/>
                </a:solidFill>
                <a:latin typeface="Meiryo UI" panose="020B0604030504040204" pitchFamily="50" charset="-128"/>
                <a:ea typeface="Meiryo UI" panose="020B0604030504040204" pitchFamily="50" charset="-128"/>
              </a:rPr>
              <a:t>加害者</a:t>
            </a:r>
            <a:r>
              <a:rPr lang="ja-JP" altLang="en-US" sz="900" dirty="0">
                <a:solidFill>
                  <a:prstClr val="black"/>
                </a:solidFill>
                <a:latin typeface="Meiryo UI" panose="020B0604030504040204" pitchFamily="50" charset="-128"/>
                <a:ea typeface="Meiryo UI" panose="020B0604030504040204" pitchFamily="50" charset="-128"/>
              </a:rPr>
              <a:t>等に</a:t>
            </a:r>
            <a:r>
              <a:rPr lang="ja-JP" altLang="en-US" sz="900" dirty="0" smtClean="0">
                <a:solidFill>
                  <a:prstClr val="black"/>
                </a:solidFill>
                <a:latin typeface="Meiryo UI" panose="020B0604030504040204" pitchFamily="50" charset="-128"/>
                <a:ea typeface="Meiryo UI" panose="020B0604030504040204" pitchFamily="50" charset="-128"/>
              </a:rPr>
              <a:t>対する精神</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smtClean="0">
                <a:solidFill>
                  <a:prstClr val="black"/>
                </a:solidFill>
                <a:latin typeface="Meiryo UI" panose="020B0604030504040204" pitchFamily="50" charset="-128"/>
                <a:ea typeface="Meiryo UI" panose="020B0604030504040204" pitchFamily="50" charset="-128"/>
              </a:rPr>
              <a:t>　 医学的な治療や</a:t>
            </a:r>
            <a:r>
              <a:rPr lang="ja-JP" altLang="en-US" sz="900" dirty="0">
                <a:solidFill>
                  <a:prstClr val="black"/>
                </a:solidFill>
                <a:latin typeface="Meiryo UI" panose="020B0604030504040204" pitchFamily="50" charset="-128"/>
                <a:ea typeface="Meiryo UI" panose="020B0604030504040204" pitchFamily="50" charset="-128"/>
              </a:rPr>
              <a:t>心理学的なカウンセリング等による再犯防止に取り組む</a:t>
            </a:r>
            <a:r>
              <a:rPr lang="ja-JP" altLang="en-US" sz="900" dirty="0" smtClean="0">
                <a:solidFill>
                  <a:prstClr val="black"/>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pPr lvl="0">
              <a:spcBef>
                <a:spcPts val="200"/>
              </a:spcBef>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zh-TW" altLang="en-US" sz="800" dirty="0" smtClean="0">
                <a:solidFill>
                  <a:prstClr val="black"/>
                </a:solidFill>
                <a:latin typeface="Meiryo UI" panose="020B0604030504040204" pitchFamily="50" charset="-128"/>
                <a:ea typeface="Meiryo UI" panose="020B0604030504040204" pitchFamily="50" charset="-128"/>
              </a:rPr>
              <a:t>具体的施策</a:t>
            </a:r>
            <a:r>
              <a:rPr lang="en-US" altLang="zh-TW" sz="800" dirty="0" smtClean="0">
                <a:solidFill>
                  <a:prstClr val="black"/>
                </a:solidFill>
                <a:latin typeface="Meiryo UI" panose="020B0604030504040204" pitchFamily="50" charset="-128"/>
                <a:ea typeface="Meiryo UI" panose="020B0604030504040204" pitchFamily="50" charset="-128"/>
              </a:rPr>
              <a:t>》</a:t>
            </a: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被害者への接触防止のための措置</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en-US" altLang="ja-JP" sz="800" dirty="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▼ストーカー加害者に対するカウンセリング等</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spcBef>
                <a:spcPts val="1200"/>
              </a:spcBef>
              <a:defRPr/>
            </a:pPr>
            <a:r>
              <a:rPr lang="en-US" altLang="ja-JP" sz="900" b="1" u="sng" dirty="0" smtClean="0">
                <a:solidFill>
                  <a:prstClr val="black"/>
                </a:solidFill>
                <a:latin typeface="Meiryo UI" panose="020B0604030504040204" pitchFamily="50" charset="-128"/>
                <a:ea typeface="Meiryo UI" panose="020B0604030504040204" pitchFamily="50" charset="-128"/>
              </a:rPr>
              <a:t>(</a:t>
            </a:r>
            <a:r>
              <a:rPr lang="en-US" altLang="ja-JP" sz="900" b="1" u="sng" dirty="0">
                <a:solidFill>
                  <a:prstClr val="black"/>
                </a:solidFill>
                <a:latin typeface="Meiryo UI" panose="020B0604030504040204" pitchFamily="50" charset="-128"/>
                <a:ea typeface="Meiryo UI" panose="020B0604030504040204" pitchFamily="50" charset="-128"/>
              </a:rPr>
              <a:t>3)</a:t>
            </a:r>
            <a:r>
              <a:rPr lang="ja-JP" altLang="en-US" sz="900" b="1" u="sng" dirty="0">
                <a:solidFill>
                  <a:prstClr val="black"/>
                </a:solidFill>
                <a:latin typeface="Meiryo UI" panose="020B0604030504040204" pitchFamily="50" charset="-128"/>
                <a:ea typeface="Meiryo UI" panose="020B0604030504040204" pitchFamily="50" charset="-128"/>
              </a:rPr>
              <a:t>　暴力団員の社会復帰に関する取組</a:t>
            </a:r>
            <a:endParaRPr lang="en-US" altLang="ja-JP" sz="900" b="1" u="sng" dirty="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暴力</a:t>
            </a:r>
            <a:r>
              <a:rPr lang="ja-JP" altLang="en-US" sz="900" dirty="0">
                <a:solidFill>
                  <a:prstClr val="black"/>
                </a:solidFill>
                <a:latin typeface="Meiryo UI" panose="020B0604030504040204" pitchFamily="50" charset="-128"/>
                <a:ea typeface="Meiryo UI" panose="020B0604030504040204" pitchFamily="50" charset="-128"/>
              </a:rPr>
              <a:t>団員等の再犯率は非常に高いことから、それを阻止するため、関係機関・団体と連携し、暴力団組織から</a:t>
            </a:r>
            <a:r>
              <a:rPr lang="ja-JP" altLang="en-US" sz="900" dirty="0" smtClean="0">
                <a:solidFill>
                  <a:prstClr val="black"/>
                </a:solidFill>
                <a:latin typeface="Meiryo UI" panose="020B0604030504040204" pitchFamily="50" charset="-128"/>
                <a:ea typeface="Meiryo UI" panose="020B0604030504040204" pitchFamily="50" charset="-128"/>
              </a:rPr>
              <a:t>の</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離脱・就労など</a:t>
            </a:r>
            <a:r>
              <a:rPr lang="ja-JP" altLang="en-US" sz="900" dirty="0">
                <a:solidFill>
                  <a:prstClr val="black"/>
                </a:solidFill>
                <a:latin typeface="Meiryo UI" panose="020B0604030504040204" pitchFamily="50" charset="-128"/>
                <a:ea typeface="Meiryo UI" panose="020B0604030504040204" pitchFamily="50" charset="-128"/>
              </a:rPr>
              <a:t>の社会復帰支援を推進していく</a:t>
            </a:r>
            <a:r>
              <a:rPr lang="ja-JP" altLang="en-US" sz="900" dirty="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lvl="0">
              <a:spcBef>
                <a:spcPts val="200"/>
              </a:spcBef>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zh-TW" altLang="en-US" sz="800" dirty="0">
                <a:solidFill>
                  <a:prstClr val="black"/>
                </a:solidFill>
                <a:latin typeface="Meiryo UI" panose="020B0604030504040204" pitchFamily="50" charset="-128"/>
                <a:ea typeface="Meiryo UI" panose="020B0604030504040204" pitchFamily="50" charset="-128"/>
              </a:rPr>
              <a:t>具体的施策</a:t>
            </a:r>
            <a:r>
              <a:rPr lang="en-US" altLang="zh-TW" sz="800" dirty="0">
                <a:solidFill>
                  <a:prstClr val="black"/>
                </a:solidFill>
                <a:latin typeface="Meiryo UI" panose="020B0604030504040204" pitchFamily="50" charset="-128"/>
                <a:ea typeface="Meiryo UI" panose="020B0604030504040204" pitchFamily="50" charset="-128"/>
              </a:rPr>
              <a:t>》</a:t>
            </a: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関係機関・団体と連携した暴力団員の離脱・社会復帰支援の</a:t>
            </a:r>
            <a:r>
              <a:rPr lang="ja-JP" altLang="en-US" sz="800" dirty="0" smtClean="0">
                <a:solidFill>
                  <a:prstClr val="black"/>
                </a:solidFill>
                <a:latin typeface="Meiryo UI" panose="020B0604030504040204" pitchFamily="50" charset="-128"/>
                <a:ea typeface="Meiryo UI" panose="020B0604030504040204" pitchFamily="50" charset="-128"/>
              </a:rPr>
              <a:t>推進</a:t>
            </a:r>
            <a:endParaRPr lang="en-US" altLang="ja-JP" sz="800" dirty="0">
              <a:solidFill>
                <a:prstClr val="black"/>
              </a:solidFill>
              <a:latin typeface="Meiryo UI" panose="020B0604030504040204" pitchFamily="50" charset="-128"/>
              <a:ea typeface="Meiryo UI" panose="020B0604030504040204" pitchFamily="50" charset="-128"/>
            </a:endParaRPr>
          </a:p>
          <a:p>
            <a:pPr lvl="0">
              <a:defRPr/>
            </a:pPr>
            <a:endParaRPr lang="en-US" altLang="ja-JP" sz="800" b="1" u="sng" dirty="0" smtClean="0">
              <a:solidFill>
                <a:prstClr val="black"/>
              </a:solidFill>
              <a:latin typeface="Meiryo UI" panose="020B0604030504040204" pitchFamily="50" charset="-128"/>
              <a:ea typeface="Meiryo UI" panose="020B0604030504040204" pitchFamily="50" charset="-128"/>
            </a:endParaRPr>
          </a:p>
          <a:p>
            <a:pPr lvl="0">
              <a:defRPr/>
            </a:pPr>
            <a:r>
              <a:rPr lang="en-US" altLang="ja-JP" sz="900" b="1" u="sng" dirty="0" smtClean="0">
                <a:solidFill>
                  <a:prstClr val="black"/>
                </a:solidFill>
                <a:latin typeface="Meiryo UI" panose="020B0604030504040204" pitchFamily="50" charset="-128"/>
                <a:ea typeface="Meiryo UI" panose="020B0604030504040204" pitchFamily="50" charset="-128"/>
              </a:rPr>
              <a:t>(</a:t>
            </a:r>
            <a:r>
              <a:rPr lang="en-US" altLang="ja-JP" sz="900" b="1" u="sng" dirty="0">
                <a:solidFill>
                  <a:prstClr val="black"/>
                </a:solidFill>
                <a:latin typeface="Meiryo UI" panose="020B0604030504040204" pitchFamily="50" charset="-128"/>
                <a:ea typeface="Meiryo UI" panose="020B0604030504040204" pitchFamily="50" charset="-128"/>
              </a:rPr>
              <a:t>4)</a:t>
            </a:r>
            <a:r>
              <a:rPr lang="ja-JP" altLang="en-US" sz="900" b="1" u="sng" dirty="0">
                <a:solidFill>
                  <a:prstClr val="black"/>
                </a:solidFill>
                <a:latin typeface="Meiryo UI" panose="020B0604030504040204" pitchFamily="50" charset="-128"/>
                <a:ea typeface="Meiryo UI" panose="020B0604030504040204" pitchFamily="50" charset="-128"/>
              </a:rPr>
              <a:t>　薬物依存症者のための取組（再掲）</a:t>
            </a: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lnSpc>
                <a:spcPts val="1600"/>
              </a:lnSpc>
              <a:defRPr/>
            </a:pP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テキスト ボックス 33">
            <a:extLst>
              <a:ext uri="{FF2B5EF4-FFF2-40B4-BE49-F238E27FC236}">
                <a16:creationId xmlns:a16="http://schemas.microsoft.com/office/drawing/2014/main" id="{E17B347B-1AA9-4BAF-AEF1-48AB2D03A08F}"/>
              </a:ext>
            </a:extLst>
          </p:cNvPr>
          <p:cNvSpPr txBox="1"/>
          <p:nvPr/>
        </p:nvSpPr>
        <p:spPr>
          <a:xfrm>
            <a:off x="461212" y="773669"/>
            <a:ext cx="1188000" cy="138499"/>
          </a:xfrm>
          <a:prstGeom prst="rect">
            <a:avLst/>
          </a:prstGeom>
          <a:solidFill>
            <a:schemeClr val="accent6">
              <a:lumMod val="40000"/>
              <a:lumOff val="60000"/>
            </a:schemeClr>
          </a:solidFill>
          <a:ln>
            <a:noFill/>
          </a:ln>
        </p:spPr>
        <p:txBody>
          <a:bodyPr wrap="square" lIns="36000" tIns="0" rIns="36000" bIns="0" rtlCol="0" anchor="ctr">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就労・住居の確保</a:t>
            </a:r>
            <a:endPar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72">
            <a:extLst>
              <a:ext uri="{FF2B5EF4-FFF2-40B4-BE49-F238E27FC236}">
                <a16:creationId xmlns:a16="http://schemas.microsoft.com/office/drawing/2014/main" id="{31C2D1DD-94F5-4DD0-B339-644ED84C5454}"/>
              </a:ext>
            </a:extLst>
          </p:cNvPr>
          <p:cNvSpPr/>
          <p:nvPr/>
        </p:nvSpPr>
        <p:spPr>
          <a:xfrm>
            <a:off x="436319" y="953685"/>
            <a:ext cx="5531736" cy="2191694"/>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marL="0" marR="0" lvl="0" indent="0" algn="l" defTabSz="1280160" rtl="0" eaLnBrk="1" fontAlgn="auto" latinLnBrk="0" hangingPunct="1">
              <a:spcBef>
                <a:spcPts val="0"/>
              </a:spcBef>
              <a:spcAft>
                <a:spcPts val="0"/>
              </a:spcAft>
              <a:buClrTx/>
              <a:buSzTx/>
              <a:buFontTx/>
              <a:buNone/>
              <a:tabLst/>
              <a:defRPr/>
            </a:pPr>
            <a:r>
              <a:rPr kumimoji="1" lang="en-US" altLang="ja-JP"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就労の確保</a:t>
            </a:r>
            <a:endPar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900" dirty="0" smtClean="0">
                <a:solidFill>
                  <a:prstClr val="black"/>
                </a:solidFill>
                <a:latin typeface="Meiryo UI" panose="020B0604030504040204" pitchFamily="50" charset="-128"/>
                <a:ea typeface="Meiryo UI" panose="020B0604030504040204" pitchFamily="50" charset="-128"/>
              </a:rPr>
              <a:t>　　　 大阪</a:t>
            </a:r>
            <a:r>
              <a:rPr lang="ja-JP" altLang="en-US" sz="900" dirty="0">
                <a:solidFill>
                  <a:prstClr val="black"/>
                </a:solidFill>
                <a:latin typeface="Meiryo UI" panose="020B0604030504040204" pitchFamily="50" charset="-128"/>
                <a:ea typeface="Meiryo UI" panose="020B0604030504040204" pitchFamily="50" charset="-128"/>
              </a:rPr>
              <a:t>保護観察所において保護観察終了者のうち、終了時に無職である者の割合は３割を</a:t>
            </a:r>
            <a:r>
              <a:rPr lang="ja-JP" altLang="en-US" sz="900" dirty="0" smtClean="0">
                <a:solidFill>
                  <a:prstClr val="black"/>
                </a:solidFill>
                <a:latin typeface="Meiryo UI" panose="020B0604030504040204" pitchFamily="50" charset="-128"/>
                <a:ea typeface="Meiryo UI" panose="020B0604030504040204" pitchFamily="50" charset="-128"/>
              </a:rPr>
              <a:t>超えて</a:t>
            </a:r>
            <a:r>
              <a:rPr lang="ja-JP" altLang="en-US" sz="900" dirty="0">
                <a:solidFill>
                  <a:prstClr val="black"/>
                </a:solidFill>
                <a:latin typeface="Meiryo UI" panose="020B0604030504040204" pitchFamily="50" charset="-128"/>
                <a:ea typeface="Meiryo UI" panose="020B0604030504040204" pitchFamily="50" charset="-128"/>
              </a:rPr>
              <a:t>おり、不安定</a:t>
            </a:r>
            <a:r>
              <a:rPr lang="ja-JP" altLang="en-US" sz="900" dirty="0" smtClean="0">
                <a:solidFill>
                  <a:prstClr val="black"/>
                </a:solidFill>
                <a:latin typeface="Meiryo UI" panose="020B0604030504040204" pitchFamily="50" charset="-128"/>
                <a:ea typeface="Meiryo UI" panose="020B0604030504040204" pitchFamily="50" charset="-128"/>
              </a:rPr>
              <a:t>な</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就労が再犯</a:t>
            </a:r>
            <a:r>
              <a:rPr lang="ja-JP" altLang="en-US" sz="900" dirty="0">
                <a:solidFill>
                  <a:prstClr val="black"/>
                </a:solidFill>
                <a:latin typeface="Meiryo UI" panose="020B0604030504040204" pitchFamily="50" charset="-128"/>
                <a:ea typeface="Meiryo UI" panose="020B0604030504040204" pitchFamily="50" charset="-128"/>
              </a:rPr>
              <a:t>リスクとなっていることから、犯罪をした者等の就労の確保に努め、</a:t>
            </a:r>
            <a:r>
              <a:rPr lang="ja-JP" altLang="en-US" sz="900" dirty="0" smtClean="0">
                <a:solidFill>
                  <a:prstClr val="black"/>
                </a:solidFill>
                <a:latin typeface="Meiryo UI" panose="020B0604030504040204" pitchFamily="50" charset="-128"/>
                <a:ea typeface="Meiryo UI" panose="020B0604030504040204" pitchFamily="50" charset="-128"/>
              </a:rPr>
              <a:t>生活基盤</a:t>
            </a:r>
            <a:r>
              <a:rPr lang="ja-JP" altLang="en-US" sz="900" dirty="0">
                <a:solidFill>
                  <a:prstClr val="black"/>
                </a:solidFill>
                <a:latin typeface="Meiryo UI" panose="020B0604030504040204" pitchFamily="50" charset="-128"/>
                <a:ea typeface="Meiryo UI" panose="020B0604030504040204" pitchFamily="50" charset="-128"/>
              </a:rPr>
              <a:t>の</a:t>
            </a:r>
            <a:r>
              <a:rPr lang="ja-JP" altLang="en-US" sz="900" dirty="0" smtClean="0">
                <a:solidFill>
                  <a:prstClr val="black"/>
                </a:solidFill>
                <a:latin typeface="Meiryo UI" panose="020B0604030504040204" pitchFamily="50" charset="-128"/>
                <a:ea typeface="Meiryo UI" panose="020B0604030504040204" pitchFamily="50" charset="-128"/>
              </a:rPr>
              <a:t>安定が</a:t>
            </a:r>
            <a:r>
              <a:rPr lang="ja-JP" altLang="en-US" sz="900" dirty="0">
                <a:solidFill>
                  <a:prstClr val="black"/>
                </a:solidFill>
                <a:latin typeface="Meiryo UI" panose="020B0604030504040204" pitchFamily="50" charset="-128"/>
                <a:ea typeface="Meiryo UI" panose="020B0604030504040204" pitchFamily="50" charset="-128"/>
              </a:rPr>
              <a:t>図れるよう</a:t>
            </a:r>
            <a:r>
              <a:rPr lang="ja-JP" altLang="en-US" sz="900" dirty="0" smtClean="0">
                <a:solidFill>
                  <a:prstClr val="black"/>
                </a:solidFill>
                <a:latin typeface="Meiryo UI" panose="020B0604030504040204" pitchFamily="50" charset="-128"/>
                <a:ea typeface="Meiryo UI" panose="020B0604030504040204" pitchFamily="50" charset="-128"/>
              </a:rPr>
              <a:t>取り組む。</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具体的施策</a:t>
            </a:r>
            <a:r>
              <a:rPr lang="en-US" altLang="ja-JP" sz="800" dirty="0" smtClean="0">
                <a:solidFill>
                  <a:prstClr val="black"/>
                </a:solidFill>
                <a:latin typeface="Meiryo UI" panose="020B0604030504040204" pitchFamily="50" charset="-128"/>
                <a:ea typeface="Meiryo UI" panose="020B0604030504040204" pitchFamily="50" charset="-128"/>
              </a:rPr>
              <a:t>》</a:t>
            </a:r>
            <a:endParaRPr lang="en-US" altLang="ja-JP" sz="800" dirty="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府が実施する入札等における協力雇用主の優遇措置［新規］</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▼府域</a:t>
            </a:r>
            <a:r>
              <a:rPr lang="ja-JP" altLang="en-US" sz="800" dirty="0">
                <a:solidFill>
                  <a:prstClr val="black"/>
                </a:solidFill>
                <a:latin typeface="Meiryo UI" panose="020B0604030504040204" pitchFamily="50" charset="-128"/>
                <a:ea typeface="Meiryo UI" panose="020B0604030504040204" pitchFamily="50" charset="-128"/>
              </a:rPr>
              <a:t>に所在する国</a:t>
            </a:r>
            <a:r>
              <a:rPr lang="ja-JP" altLang="en-US" sz="800" dirty="0" smtClean="0">
                <a:solidFill>
                  <a:prstClr val="black"/>
                </a:solidFill>
                <a:latin typeface="Meiryo UI" panose="020B0604030504040204" pitchFamily="50" charset="-128"/>
                <a:ea typeface="Meiryo UI" panose="020B0604030504040204" pitchFamily="50" charset="-128"/>
              </a:rPr>
              <a:t>機関に対する上記優遇措置導入の働きかけ［新規］</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府による保護観察対象者等の</a:t>
            </a:r>
            <a:r>
              <a:rPr lang="ja-JP" altLang="en-US" sz="800" dirty="0" smtClean="0">
                <a:solidFill>
                  <a:prstClr val="black"/>
                </a:solidFill>
                <a:latin typeface="Meiryo UI" panose="020B0604030504040204" pitchFamily="50" charset="-128"/>
                <a:ea typeface="Meiryo UI" panose="020B0604030504040204" pitchFamily="50" charset="-128"/>
              </a:rPr>
              <a:t>直接</a:t>
            </a:r>
            <a:r>
              <a:rPr lang="ja-JP" altLang="en-US" sz="800" dirty="0">
                <a:solidFill>
                  <a:prstClr val="black"/>
                </a:solidFill>
                <a:latin typeface="Meiryo UI" panose="020B0604030504040204" pitchFamily="50" charset="-128"/>
                <a:ea typeface="Meiryo UI" panose="020B0604030504040204" pitchFamily="50" charset="-128"/>
              </a:rPr>
              <a:t>雇用（非常勤職員の短期トライアル雇用</a:t>
            </a:r>
            <a:r>
              <a:rPr lang="ja-JP" altLang="en-US" sz="800" dirty="0" smtClean="0">
                <a:solidFill>
                  <a:prstClr val="black"/>
                </a:solidFill>
                <a:latin typeface="Meiryo UI" panose="020B0604030504040204" pitchFamily="50" charset="-128"/>
                <a:ea typeface="Meiryo UI" panose="020B0604030504040204" pitchFamily="50" charset="-128"/>
              </a:rPr>
              <a:t>）［新規］</a:t>
            </a:r>
            <a:endParaRPr lang="en-US" altLang="ja-JP" sz="800" dirty="0" smtClean="0">
              <a:solidFill>
                <a:prstClr val="black"/>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spcBef>
                <a:spcPts val="600"/>
              </a:spcBef>
              <a:spcAft>
                <a:spcPts val="0"/>
              </a:spcAft>
              <a:buClrTx/>
              <a:buSzTx/>
              <a:buFontTx/>
              <a:buNone/>
              <a:tabLst/>
              <a:defRPr/>
            </a:pPr>
            <a:r>
              <a:rPr lang="en-US" altLang="ja-JP" sz="900" b="1" u="sng" dirty="0" smtClean="0">
                <a:solidFill>
                  <a:prstClr val="black"/>
                </a:solidFill>
                <a:latin typeface="Meiryo UI" panose="020B0604030504040204" pitchFamily="50" charset="-128"/>
                <a:ea typeface="Meiryo UI" panose="020B0604030504040204" pitchFamily="50" charset="-128"/>
              </a:rPr>
              <a:t>(2)</a:t>
            </a:r>
            <a:r>
              <a:rPr kumimoji="1" lang="ja-JP" altLang="en-US" sz="9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900" b="1" u="sng" dirty="0">
                <a:solidFill>
                  <a:prstClr val="black"/>
                </a:solidFill>
                <a:latin typeface="Meiryo UI" panose="020B0604030504040204" pitchFamily="50" charset="-128"/>
                <a:ea typeface="Meiryo UI" panose="020B0604030504040204" pitchFamily="50" charset="-128"/>
              </a:rPr>
              <a:t>住居</a:t>
            </a:r>
            <a:r>
              <a:rPr lang="ja-JP" altLang="en-US" sz="900" b="1" u="sng" dirty="0" smtClean="0">
                <a:solidFill>
                  <a:prstClr val="black"/>
                </a:solidFill>
                <a:latin typeface="Meiryo UI" panose="020B0604030504040204" pitchFamily="50" charset="-128"/>
                <a:ea typeface="Meiryo UI" panose="020B0604030504040204" pitchFamily="50" charset="-128"/>
              </a:rPr>
              <a:t>の確保</a:t>
            </a:r>
            <a:endPar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900" dirty="0" smtClean="0">
                <a:solidFill>
                  <a:prstClr val="black"/>
                </a:solidFill>
                <a:latin typeface="Meiryo UI" panose="020B0604030504040204" pitchFamily="50" charset="-128"/>
                <a:ea typeface="Meiryo UI" panose="020B0604030504040204" pitchFamily="50" charset="-128"/>
              </a:rPr>
              <a:t>　　　 大阪</a:t>
            </a:r>
            <a:r>
              <a:rPr lang="ja-JP" altLang="en-US" sz="900" dirty="0">
                <a:solidFill>
                  <a:prstClr val="black"/>
                </a:solidFill>
                <a:latin typeface="Meiryo UI" panose="020B0604030504040204" pitchFamily="50" charset="-128"/>
                <a:ea typeface="Meiryo UI" panose="020B0604030504040204" pitchFamily="50" charset="-128"/>
              </a:rPr>
              <a:t>府内の刑務所を出所した者のうち、出所時に帰住先がない者の割合</a:t>
            </a:r>
            <a:r>
              <a:rPr lang="ja-JP" altLang="en-US" sz="900" dirty="0" smtClean="0">
                <a:solidFill>
                  <a:prstClr val="black"/>
                </a:solidFill>
                <a:latin typeface="Meiryo UI" panose="020B0604030504040204" pitchFamily="50" charset="-128"/>
                <a:ea typeface="Meiryo UI" panose="020B0604030504040204" pitchFamily="50" charset="-128"/>
              </a:rPr>
              <a:t>は４分の１を</a:t>
            </a:r>
            <a:r>
              <a:rPr lang="ja-JP" altLang="en-US" sz="900" dirty="0">
                <a:solidFill>
                  <a:prstClr val="black"/>
                </a:solidFill>
                <a:latin typeface="Meiryo UI" panose="020B0604030504040204" pitchFamily="50" charset="-128"/>
                <a:ea typeface="Meiryo UI" panose="020B0604030504040204" pitchFamily="50" charset="-128"/>
              </a:rPr>
              <a:t>超えており</a:t>
            </a:r>
            <a:r>
              <a:rPr lang="ja-JP" altLang="en-US" sz="900" dirty="0" smtClean="0">
                <a:solidFill>
                  <a:prstClr val="black"/>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犯罪</a:t>
            </a:r>
            <a:r>
              <a:rPr lang="ja-JP" altLang="en-US" sz="900" dirty="0">
                <a:solidFill>
                  <a:schemeClr val="tx1"/>
                </a:solidFill>
                <a:latin typeface="Meiryo UI" panose="020B0604030504040204" pitchFamily="50" charset="-128"/>
                <a:ea typeface="Meiryo UI" panose="020B0604030504040204" pitchFamily="50" charset="-128"/>
              </a:rPr>
              <a:t>をした</a:t>
            </a:r>
            <a:r>
              <a:rPr lang="ja-JP" altLang="en-US" sz="900" dirty="0" smtClean="0">
                <a:solidFill>
                  <a:schemeClr val="tx1"/>
                </a:solidFill>
                <a:latin typeface="Meiryo UI" panose="020B0604030504040204" pitchFamily="50" charset="-128"/>
                <a:ea typeface="Meiryo UI" panose="020B0604030504040204" pitchFamily="50" charset="-128"/>
              </a:rPr>
              <a:t>者</a:t>
            </a:r>
            <a:r>
              <a:rPr lang="en-US" altLang="ja-JP" sz="900" dirty="0" smtClean="0">
                <a:solidFill>
                  <a:schemeClr val="tx1"/>
                </a:solidFill>
                <a:latin typeface="Meiryo UI" panose="020B0604030504040204" pitchFamily="50" charset="-128"/>
                <a:ea typeface="Meiryo UI" panose="020B0604030504040204" pitchFamily="50" charset="-128"/>
              </a:rPr>
              <a:t/>
            </a:r>
            <a:br>
              <a:rPr lang="en-US" altLang="ja-JP" sz="900" dirty="0" smtClean="0">
                <a:solidFill>
                  <a:schemeClr val="tx1"/>
                </a:solidFill>
                <a:latin typeface="Meiryo UI" panose="020B0604030504040204" pitchFamily="50" charset="-128"/>
                <a:ea typeface="Meiryo UI" panose="020B0604030504040204" pitchFamily="50" charset="-128"/>
              </a:rPr>
            </a:br>
            <a:r>
              <a:rPr lang="ja-JP" altLang="en-US" sz="900" dirty="0" smtClean="0">
                <a:solidFill>
                  <a:schemeClr val="tx1"/>
                </a:solidFill>
                <a:latin typeface="Meiryo UI" panose="020B0604030504040204" pitchFamily="50" charset="-128"/>
                <a:ea typeface="Meiryo UI" panose="020B0604030504040204" pitchFamily="50" charset="-128"/>
              </a:rPr>
              <a:t>　　等が社会において安定した生活を送るためには恒久的</a:t>
            </a:r>
            <a:r>
              <a:rPr lang="ja-JP" altLang="en-US" sz="900" dirty="0">
                <a:solidFill>
                  <a:schemeClr val="tx1"/>
                </a:solidFill>
                <a:latin typeface="Meiryo UI" panose="020B0604030504040204" pitchFamily="50" charset="-128"/>
                <a:ea typeface="Meiryo UI" panose="020B0604030504040204" pitchFamily="50" charset="-128"/>
              </a:rPr>
              <a:t>・安定的な住居の</a:t>
            </a:r>
            <a:r>
              <a:rPr lang="ja-JP" altLang="en-US" sz="900" dirty="0" smtClean="0">
                <a:solidFill>
                  <a:schemeClr val="tx1"/>
                </a:solidFill>
                <a:latin typeface="Meiryo UI" panose="020B0604030504040204" pitchFamily="50" charset="-128"/>
                <a:ea typeface="Meiryo UI" panose="020B0604030504040204" pitchFamily="50" charset="-128"/>
              </a:rPr>
              <a:t>確保が必要であることから、状況</a:t>
            </a:r>
            <a:r>
              <a:rPr lang="ja-JP" altLang="en-US" sz="900" dirty="0">
                <a:solidFill>
                  <a:schemeClr val="tx1"/>
                </a:solidFill>
                <a:latin typeface="Meiryo UI" panose="020B0604030504040204" pitchFamily="50" charset="-128"/>
                <a:ea typeface="Meiryo UI" panose="020B0604030504040204" pitchFamily="50" charset="-128"/>
              </a:rPr>
              <a:t>の改善</a:t>
            </a:r>
            <a:r>
              <a:rPr lang="ja-JP" altLang="en-US" sz="900" dirty="0" smtClean="0">
                <a:solidFill>
                  <a:schemeClr val="tx1"/>
                </a:solidFill>
                <a:latin typeface="Meiryo UI" panose="020B0604030504040204" pitchFamily="50" charset="-128"/>
                <a:ea typeface="Meiryo UI" panose="020B0604030504040204" pitchFamily="50" charset="-128"/>
              </a:rPr>
              <a:t>に</a:t>
            </a:r>
            <a:r>
              <a:rPr lang="en-US" altLang="ja-JP" sz="900" dirty="0" smtClean="0">
                <a:solidFill>
                  <a:schemeClr val="tx1"/>
                </a:solidFill>
                <a:latin typeface="Meiryo UI" panose="020B0604030504040204" pitchFamily="50" charset="-128"/>
                <a:ea typeface="Meiryo UI" panose="020B0604030504040204" pitchFamily="50" charset="-128"/>
              </a:rPr>
              <a:t/>
            </a:r>
            <a:br>
              <a:rPr lang="en-US" altLang="ja-JP" sz="900" dirty="0" smtClean="0">
                <a:solidFill>
                  <a:schemeClr val="tx1"/>
                </a:solidFill>
                <a:latin typeface="Meiryo UI" panose="020B0604030504040204" pitchFamily="50" charset="-128"/>
                <a:ea typeface="Meiryo UI" panose="020B0604030504040204" pitchFamily="50" charset="-128"/>
              </a:rPr>
            </a:br>
            <a:r>
              <a:rPr lang="ja-JP" altLang="en-US" sz="900" dirty="0" smtClean="0">
                <a:solidFill>
                  <a:schemeClr val="tx1"/>
                </a:solidFill>
                <a:latin typeface="Meiryo UI" panose="020B0604030504040204" pitchFamily="50" charset="-128"/>
                <a:ea typeface="Meiryo UI" panose="020B0604030504040204" pitchFamily="50" charset="-128"/>
              </a:rPr>
              <a:t>　　取り組む。</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lvl="0">
              <a:spcBef>
                <a:spcPts val="200"/>
              </a:spcBef>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zh-TW" altLang="en-US" sz="800" dirty="0">
                <a:solidFill>
                  <a:prstClr val="black"/>
                </a:solidFill>
                <a:latin typeface="Meiryo UI" panose="020B0604030504040204" pitchFamily="50" charset="-128"/>
                <a:ea typeface="Meiryo UI" panose="020B0604030504040204" pitchFamily="50" charset="-128"/>
              </a:rPr>
              <a:t>具体的施策</a:t>
            </a:r>
            <a:r>
              <a:rPr lang="en-US" altLang="zh-TW" sz="800" dirty="0">
                <a:solidFill>
                  <a:prstClr val="black"/>
                </a:solidFill>
                <a:latin typeface="Meiryo UI" panose="020B0604030504040204" pitchFamily="50" charset="-128"/>
                <a:ea typeface="Meiryo UI" panose="020B0604030504040204" pitchFamily="50" charset="-128"/>
              </a:rPr>
              <a:t>》</a:t>
            </a: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zh-TW" altLang="en-US" sz="800" dirty="0">
                <a:solidFill>
                  <a:prstClr val="black"/>
                </a:solidFill>
                <a:latin typeface="Meiryo UI" panose="020B0604030504040204" pitchFamily="50" charset="-128"/>
                <a:ea typeface="Meiryo UI" panose="020B0604030504040204" pitchFamily="50" charset="-128"/>
              </a:rPr>
              <a:t>生活困窮</a:t>
            </a:r>
            <a:r>
              <a:rPr lang="zh-TW" altLang="en-US" sz="800" dirty="0" smtClean="0">
                <a:solidFill>
                  <a:prstClr val="black"/>
                </a:solidFill>
                <a:latin typeface="Meiryo UI" panose="020B0604030504040204" pitchFamily="50" charset="-128"/>
                <a:ea typeface="Meiryo UI" panose="020B0604030504040204" pitchFamily="50" charset="-128"/>
              </a:rPr>
              <a:t>者自立支援事業</a:t>
            </a:r>
            <a:endParaRPr lang="zh-TW" altLang="en-US" sz="800" dirty="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犯罪をした者等の入居を拒まない賃貸人の</a:t>
            </a:r>
            <a:r>
              <a:rPr lang="ja-JP" altLang="en-US" sz="800" dirty="0" smtClean="0">
                <a:solidFill>
                  <a:prstClr val="black"/>
                </a:solidFill>
                <a:latin typeface="Meiryo UI" panose="020B0604030504040204" pitchFamily="50" charset="-128"/>
                <a:ea typeface="Meiryo UI" panose="020B0604030504040204" pitchFamily="50" charset="-128"/>
              </a:rPr>
              <a:t>開拓</a:t>
            </a:r>
            <a:r>
              <a:rPr lang="en-US" altLang="ja-JP" sz="800" dirty="0" smtClean="0">
                <a:solidFill>
                  <a:prstClr val="black"/>
                </a:solidFill>
                <a:latin typeface="Meiryo UI" panose="020B0604030504040204" pitchFamily="50" charset="-128"/>
                <a:ea typeface="Meiryo UI" panose="020B0604030504040204" pitchFamily="50" charset="-128"/>
              </a:rPr>
              <a:t/>
            </a:r>
            <a:br>
              <a:rPr lang="en-US" altLang="ja-JP" sz="800" dirty="0" smtClean="0">
                <a:solidFill>
                  <a:prstClr val="black"/>
                </a:solidFill>
                <a:latin typeface="Meiryo UI" panose="020B0604030504040204" pitchFamily="50" charset="-128"/>
                <a:ea typeface="Meiryo UI" panose="020B0604030504040204" pitchFamily="50" charset="-128"/>
              </a:rPr>
            </a:b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府営住宅への入居における</a:t>
            </a:r>
            <a:r>
              <a:rPr lang="ja-JP" altLang="en-US" sz="800" dirty="0" smtClean="0">
                <a:solidFill>
                  <a:prstClr val="black"/>
                </a:solidFill>
                <a:latin typeface="Meiryo UI" panose="020B0604030504040204" pitchFamily="50" charset="-128"/>
                <a:ea typeface="Meiryo UI" panose="020B0604030504040204" pitchFamily="50" charset="-128"/>
              </a:rPr>
              <a:t>配慮</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lnSpc>
                <a:spcPts val="1600"/>
              </a:lnSpc>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lnSpc>
                <a:spcPts val="1600"/>
              </a:lnSpc>
              <a:defRPr/>
            </a:pP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36" name="角丸四角形 72">
            <a:extLst>
              <a:ext uri="{FF2B5EF4-FFF2-40B4-BE49-F238E27FC236}">
                <a16:creationId xmlns:a16="http://schemas.microsoft.com/office/drawing/2014/main" id="{31C2D1DD-94F5-4DD0-B339-644ED84C5454}"/>
              </a:ext>
            </a:extLst>
          </p:cNvPr>
          <p:cNvSpPr/>
          <p:nvPr/>
        </p:nvSpPr>
        <p:spPr>
          <a:xfrm>
            <a:off x="446952" y="3427652"/>
            <a:ext cx="5532746" cy="2330536"/>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en-US" altLang="ja-JP" sz="900" b="1" u="sng" dirty="0">
                <a:solidFill>
                  <a:prstClr val="black"/>
                </a:solidFill>
                <a:latin typeface="Meiryo UI" panose="020B0604030504040204" pitchFamily="50" charset="-128"/>
                <a:ea typeface="Meiryo UI" panose="020B0604030504040204" pitchFamily="50" charset="-128"/>
              </a:rPr>
              <a:t>(1)</a:t>
            </a:r>
            <a:r>
              <a:rPr lang="ja-JP" altLang="en-US" sz="900" b="1" u="sng" dirty="0">
                <a:solidFill>
                  <a:prstClr val="black"/>
                </a:solidFill>
                <a:latin typeface="Meiryo UI" panose="020B0604030504040204" pitchFamily="50" charset="-128"/>
                <a:ea typeface="Meiryo UI" panose="020B0604030504040204" pitchFamily="50" charset="-128"/>
              </a:rPr>
              <a:t>　高齢者又は</a:t>
            </a:r>
            <a:r>
              <a:rPr lang="ja-JP" altLang="en-US" sz="900" b="1" u="sng" dirty="0" err="1">
                <a:solidFill>
                  <a:prstClr val="black"/>
                </a:solidFill>
                <a:latin typeface="Meiryo UI" panose="020B0604030504040204" pitchFamily="50" charset="-128"/>
                <a:ea typeface="Meiryo UI" panose="020B0604030504040204" pitchFamily="50" charset="-128"/>
              </a:rPr>
              <a:t>障がい</a:t>
            </a:r>
            <a:r>
              <a:rPr lang="ja-JP" altLang="en-US" sz="900" b="1" u="sng" dirty="0">
                <a:solidFill>
                  <a:prstClr val="black"/>
                </a:solidFill>
                <a:latin typeface="Meiryo UI" panose="020B0604030504040204" pitchFamily="50" charset="-128"/>
                <a:ea typeface="Meiryo UI" panose="020B0604030504040204" pitchFamily="50" charset="-128"/>
              </a:rPr>
              <a:t>者のための取組</a:t>
            </a:r>
            <a:endParaRPr lang="en-US" altLang="ja-JP" sz="900" b="1" dirty="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刑法犯</a:t>
            </a:r>
            <a:r>
              <a:rPr lang="ja-JP" altLang="en-US" sz="900" dirty="0">
                <a:solidFill>
                  <a:prstClr val="black"/>
                </a:solidFill>
                <a:latin typeface="Meiryo UI" panose="020B0604030504040204" pitchFamily="50" charset="-128"/>
                <a:ea typeface="Meiryo UI" panose="020B0604030504040204" pitchFamily="50" charset="-128"/>
              </a:rPr>
              <a:t>検挙人員のうち約５人に１人が高齢者であり、刑法犯の新受刑者数のうち</a:t>
            </a:r>
            <a:r>
              <a:rPr lang="ja-JP" altLang="en-US" sz="900" dirty="0" err="1">
                <a:solidFill>
                  <a:prstClr val="black"/>
                </a:solidFill>
                <a:latin typeface="Meiryo UI" panose="020B0604030504040204" pitchFamily="50" charset="-128"/>
                <a:ea typeface="Meiryo UI" panose="020B0604030504040204" pitchFamily="50" charset="-128"/>
              </a:rPr>
              <a:t>精神障</a:t>
            </a:r>
            <a:r>
              <a:rPr lang="ja-JP" altLang="en-US" sz="900" dirty="0" err="1" smtClean="0">
                <a:solidFill>
                  <a:prstClr val="black"/>
                </a:solidFill>
                <a:latin typeface="Meiryo UI" panose="020B0604030504040204" pitchFamily="50" charset="-128"/>
                <a:ea typeface="Meiryo UI" panose="020B0604030504040204" pitchFamily="50" charset="-128"/>
              </a:rPr>
              <a:t>がい</a:t>
            </a:r>
            <a:r>
              <a:rPr lang="ja-JP" altLang="en-US" sz="900" dirty="0" smtClean="0">
                <a:solidFill>
                  <a:prstClr val="black"/>
                </a:solidFill>
                <a:latin typeface="Meiryo UI" panose="020B0604030504040204" pitchFamily="50" charset="-128"/>
                <a:ea typeface="Meiryo UI" panose="020B0604030504040204" pitchFamily="50" charset="-128"/>
              </a:rPr>
              <a:t>者</a:t>
            </a:r>
            <a:r>
              <a:rPr lang="ja-JP" altLang="en-US" sz="900" dirty="0">
                <a:solidFill>
                  <a:prstClr val="black"/>
                </a:solidFill>
                <a:latin typeface="Meiryo UI" panose="020B0604030504040204" pitchFamily="50" charset="-128"/>
                <a:ea typeface="Meiryo UI" panose="020B0604030504040204" pitchFamily="50" charset="-128"/>
              </a:rPr>
              <a:t>等が</a:t>
            </a:r>
            <a:r>
              <a:rPr lang="ja-JP" altLang="en-US" sz="900" dirty="0" smtClean="0">
                <a:solidFill>
                  <a:prstClr val="black"/>
                </a:solidFill>
                <a:latin typeface="Meiryo UI" panose="020B0604030504040204" pitchFamily="50" charset="-128"/>
                <a:ea typeface="Meiryo UI" panose="020B0604030504040204" pitchFamily="50" charset="-128"/>
              </a:rPr>
              <a:t>占める</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割合は１割を超えて</a:t>
            </a:r>
            <a:r>
              <a:rPr lang="ja-JP" altLang="en-US" sz="900" dirty="0">
                <a:solidFill>
                  <a:prstClr val="black"/>
                </a:solidFill>
                <a:latin typeface="Meiryo UI" panose="020B0604030504040204" pitchFamily="50" charset="-128"/>
                <a:ea typeface="Meiryo UI" panose="020B0604030504040204" pitchFamily="50" charset="-128"/>
              </a:rPr>
              <a:t>いることから、一般的な福祉施策も活用し、犯罪をした</a:t>
            </a:r>
            <a:r>
              <a:rPr lang="ja-JP" altLang="en-US" sz="900" dirty="0" smtClean="0">
                <a:solidFill>
                  <a:prstClr val="black"/>
                </a:solidFill>
                <a:latin typeface="Meiryo UI" panose="020B0604030504040204" pitchFamily="50" charset="-128"/>
                <a:ea typeface="Meiryo UI" panose="020B0604030504040204" pitchFamily="50" charset="-128"/>
              </a:rPr>
              <a:t>高齢者や</a:t>
            </a:r>
            <a:r>
              <a:rPr lang="ja-JP" altLang="en-US" sz="900" dirty="0">
                <a:solidFill>
                  <a:prstClr val="black"/>
                </a:solidFill>
                <a:latin typeface="Meiryo UI" panose="020B0604030504040204" pitchFamily="50" charset="-128"/>
                <a:ea typeface="Meiryo UI" panose="020B0604030504040204" pitchFamily="50" charset="-128"/>
              </a:rPr>
              <a:t>障</a:t>
            </a:r>
            <a:r>
              <a:rPr lang="ja-JP" altLang="en-US" sz="900" dirty="0" smtClean="0">
                <a:solidFill>
                  <a:prstClr val="black"/>
                </a:solidFill>
                <a:latin typeface="Meiryo UI" panose="020B0604030504040204" pitchFamily="50" charset="-128"/>
                <a:ea typeface="Meiryo UI" panose="020B0604030504040204" pitchFamily="50" charset="-128"/>
              </a:rPr>
              <a:t>がい</a:t>
            </a:r>
            <a:r>
              <a:rPr lang="ja-JP" altLang="en-US" sz="900" dirty="0">
                <a:solidFill>
                  <a:prstClr val="black"/>
                </a:solidFill>
                <a:latin typeface="Meiryo UI" panose="020B0604030504040204" pitchFamily="50" charset="-128"/>
                <a:ea typeface="Meiryo UI" panose="020B0604030504040204" pitchFamily="50" charset="-128"/>
              </a:rPr>
              <a:t>者に対する総合的</a:t>
            </a:r>
            <a:r>
              <a:rPr lang="ja-JP" altLang="en-US" sz="900" dirty="0" smtClean="0">
                <a:solidFill>
                  <a:prstClr val="black"/>
                </a:solidFill>
                <a:latin typeface="Meiryo UI" panose="020B0604030504040204" pitchFamily="50" charset="-128"/>
                <a:ea typeface="Meiryo UI" panose="020B0604030504040204" pitchFamily="50" charset="-128"/>
              </a:rPr>
              <a:t>な</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支援</a:t>
            </a:r>
            <a:r>
              <a:rPr lang="ja-JP" altLang="en-US" sz="900" dirty="0">
                <a:solidFill>
                  <a:prstClr val="black"/>
                </a:solidFill>
                <a:latin typeface="Meiryo UI" panose="020B0604030504040204" pitchFamily="50" charset="-128"/>
                <a:ea typeface="Meiryo UI" panose="020B0604030504040204" pitchFamily="50" charset="-128"/>
              </a:rPr>
              <a:t>に取り組む</a:t>
            </a:r>
            <a:r>
              <a:rPr lang="ja-JP" altLang="en-US" sz="900" dirty="0" smtClean="0">
                <a:solidFill>
                  <a:prstClr val="black"/>
                </a:solidFill>
                <a:latin typeface="Meiryo UI" panose="020B0604030504040204" pitchFamily="50" charset="-128"/>
                <a:ea typeface="Meiryo UI" panose="020B0604030504040204" pitchFamily="50" charset="-128"/>
              </a:rPr>
              <a:t>。</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具体的施策</a:t>
            </a:r>
            <a:r>
              <a:rPr lang="en-US" altLang="ja-JP" sz="800" dirty="0" smtClean="0">
                <a:solidFill>
                  <a:prstClr val="black"/>
                </a:solidFill>
                <a:latin typeface="Meiryo UI" panose="020B0604030504040204" pitchFamily="50" charset="-128"/>
                <a:ea typeface="Meiryo UI" panose="020B0604030504040204" pitchFamily="50" charset="-128"/>
              </a:rPr>
              <a:t>》</a:t>
            </a: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大阪府地域生活定着支援センター事業　　　 </a:t>
            </a:r>
            <a:r>
              <a:rPr lang="ja-JP" altLang="en-US" sz="800" dirty="0">
                <a:solidFill>
                  <a:prstClr val="black"/>
                </a:solidFill>
                <a:latin typeface="Meiryo UI" panose="020B0604030504040204" pitchFamily="50" charset="-128"/>
                <a:ea typeface="Meiryo UI" panose="020B0604030504040204" pitchFamily="50" charset="-128"/>
              </a:rPr>
              <a:t>▼</a:t>
            </a:r>
            <a:r>
              <a:rPr lang="ja-JP" altLang="en-US" sz="800" dirty="0" err="1">
                <a:solidFill>
                  <a:prstClr val="black"/>
                </a:solidFill>
                <a:latin typeface="Meiryo UI" panose="020B0604030504040204" pitchFamily="50" charset="-128"/>
                <a:ea typeface="Meiryo UI" panose="020B0604030504040204" pitchFamily="50" charset="-128"/>
              </a:rPr>
              <a:t>障がい</a:t>
            </a:r>
            <a:r>
              <a:rPr lang="ja-JP" altLang="en-US" sz="800" dirty="0">
                <a:solidFill>
                  <a:prstClr val="black"/>
                </a:solidFill>
                <a:latin typeface="Meiryo UI" panose="020B0604030504040204" pitchFamily="50" charset="-128"/>
                <a:ea typeface="Meiryo UI" panose="020B0604030504040204" pitchFamily="50" charset="-128"/>
              </a:rPr>
              <a:t>者支援施設「つばさ」の運営</a:t>
            </a:r>
            <a:endParaRPr lang="en-US" altLang="ja-JP" sz="800" dirty="0">
              <a:solidFill>
                <a:prstClr val="black"/>
              </a:solidFill>
              <a:latin typeface="Meiryo UI" panose="020B0604030504040204" pitchFamily="50" charset="-128"/>
              <a:ea typeface="Meiryo UI" panose="020B0604030504040204" pitchFamily="50" charset="-128"/>
            </a:endParaRPr>
          </a:p>
          <a:p>
            <a:pPr lvl="0">
              <a:defRPr/>
            </a:pP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地域包括支援センターの機能強化支援　　　</a:t>
            </a: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地域再犯防止推進モデル事業</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認知症サポーターの</a:t>
            </a:r>
            <a:r>
              <a:rPr lang="ja-JP" altLang="en-US" sz="800" dirty="0" smtClean="0">
                <a:solidFill>
                  <a:prstClr val="black"/>
                </a:solidFill>
                <a:latin typeface="Meiryo UI" panose="020B0604030504040204" pitchFamily="50" charset="-128"/>
                <a:ea typeface="Meiryo UI" panose="020B0604030504040204" pitchFamily="50" charset="-128"/>
              </a:rPr>
              <a:t>養成</a:t>
            </a: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endParaRPr lang="en-US" altLang="ja-JP" sz="800" dirty="0" smtClean="0">
              <a:solidFill>
                <a:prstClr val="black"/>
              </a:solidFill>
              <a:latin typeface="Meiryo UI" panose="020B0604030504040204" pitchFamily="50" charset="-128"/>
              <a:ea typeface="Meiryo UI" panose="020B0604030504040204" pitchFamily="50" charset="-128"/>
            </a:endParaRPr>
          </a:p>
          <a:p>
            <a:pPr lvl="0">
              <a:defRPr/>
            </a:pPr>
            <a:endParaRPr lang="en-US" altLang="ja-JP" sz="800" dirty="0">
              <a:solidFill>
                <a:prstClr val="black"/>
              </a:solidFill>
              <a:latin typeface="Meiryo UI" panose="020B0604030504040204" pitchFamily="50" charset="-128"/>
              <a:ea typeface="Meiryo UI" panose="020B0604030504040204" pitchFamily="50" charset="-128"/>
            </a:endParaRPr>
          </a:p>
          <a:p>
            <a:pPr lvl="0">
              <a:defRPr/>
            </a:pPr>
            <a:r>
              <a:rPr lang="en-US" altLang="ja-JP" sz="900" b="1" u="sng" dirty="0">
                <a:solidFill>
                  <a:prstClr val="black"/>
                </a:solidFill>
                <a:latin typeface="Meiryo UI" panose="020B0604030504040204" pitchFamily="50" charset="-128"/>
                <a:ea typeface="Meiryo UI" panose="020B0604030504040204" pitchFamily="50" charset="-128"/>
              </a:rPr>
              <a:t>(2)</a:t>
            </a:r>
            <a:r>
              <a:rPr lang="ja-JP" altLang="en-US" sz="900" b="1" u="sng" dirty="0">
                <a:solidFill>
                  <a:prstClr val="black"/>
                </a:solidFill>
                <a:latin typeface="Meiryo UI" panose="020B0604030504040204" pitchFamily="50" charset="-128"/>
                <a:ea typeface="Meiryo UI" panose="020B0604030504040204" pitchFamily="50" charset="-128"/>
              </a:rPr>
              <a:t>　薬物依存症者のための取組</a:t>
            </a:r>
            <a:endParaRPr lang="en-US" altLang="ja-JP" sz="900" b="1" dirty="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覚せい剤取締法違反で検挙された成人のうち同法違反の前科がある者が７割を超えているなど薬物依存症者の</a:t>
            </a: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再犯者率は非常に高いことから、本人のみならずその家族等を含めた支援や、治療・支援等を提供する保健医療機</a:t>
            </a:r>
            <a:endParaRPr lang="en-US" altLang="ja-JP" sz="900" dirty="0">
              <a:solidFill>
                <a:prstClr val="black"/>
              </a:solidFill>
              <a:latin typeface="Meiryo UI" panose="020B0604030504040204" pitchFamily="50" charset="-128"/>
              <a:ea typeface="Meiryo UI" panose="020B0604030504040204" pitchFamily="50" charset="-128"/>
            </a:endParaRPr>
          </a:p>
          <a:p>
            <a:pPr lvl="0">
              <a:defRPr/>
            </a:pPr>
            <a:r>
              <a:rPr lang="ja-JP" altLang="en-US" sz="900" dirty="0">
                <a:solidFill>
                  <a:prstClr val="black"/>
                </a:solidFill>
                <a:latin typeface="Meiryo UI" panose="020B0604030504040204" pitchFamily="50" charset="-128"/>
                <a:ea typeface="Meiryo UI" panose="020B0604030504040204" pitchFamily="50" charset="-128"/>
              </a:rPr>
              <a:t>　　関の充実に取り組む。</a:t>
            </a:r>
            <a:endParaRPr lang="en-US" altLang="ja-JP" sz="9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zh-TW" altLang="en-US" sz="800" dirty="0">
                <a:solidFill>
                  <a:prstClr val="black"/>
                </a:solidFill>
                <a:latin typeface="Meiryo UI" panose="020B0604030504040204" pitchFamily="50" charset="-128"/>
                <a:ea typeface="Meiryo UI" panose="020B0604030504040204" pitchFamily="50" charset="-128"/>
              </a:rPr>
              <a:t>具体的施策</a:t>
            </a:r>
            <a:r>
              <a:rPr lang="en-US" altLang="zh-TW" sz="800" dirty="0">
                <a:solidFill>
                  <a:prstClr val="black"/>
                </a:solidFill>
                <a:latin typeface="Meiryo UI" panose="020B0604030504040204" pitchFamily="50" charset="-128"/>
                <a:ea typeface="Meiryo UI" panose="020B0604030504040204" pitchFamily="50" charset="-128"/>
              </a:rPr>
              <a:t>》</a:t>
            </a:r>
          </a:p>
          <a:p>
            <a:pPr lvl="0">
              <a:defRPr/>
            </a:pP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zh-TW"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依存症相談、家族教室、専門研修の</a:t>
            </a:r>
            <a:r>
              <a:rPr lang="ja-JP" altLang="en-US" sz="800" dirty="0" smtClean="0">
                <a:solidFill>
                  <a:prstClr val="black"/>
                </a:solidFill>
                <a:latin typeface="Meiryo UI" panose="020B0604030504040204" pitchFamily="50" charset="-128"/>
                <a:ea typeface="Meiryo UI" panose="020B0604030504040204" pitchFamily="50" charset="-128"/>
              </a:rPr>
              <a:t>実施</a:t>
            </a:r>
            <a:r>
              <a:rPr lang="en-US" altLang="ja-JP" sz="800" dirty="0">
                <a:solidFill>
                  <a:prstClr val="black"/>
                </a:solidFill>
                <a:latin typeface="Meiryo UI" panose="020B0604030504040204" pitchFamily="50" charset="-128"/>
                <a:ea typeface="Meiryo UI" panose="020B0604030504040204" pitchFamily="50" charset="-128"/>
              </a:rPr>
              <a:t/>
            </a:r>
            <a:br>
              <a:rPr lang="en-US" altLang="ja-JP" sz="800" dirty="0">
                <a:solidFill>
                  <a:prstClr val="black"/>
                </a:solidFill>
                <a:latin typeface="Meiryo UI" panose="020B0604030504040204" pitchFamily="50" charset="-128"/>
                <a:ea typeface="Meiryo UI" panose="020B0604030504040204" pitchFamily="50" charset="-128"/>
              </a:rPr>
            </a:b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大阪アディクションセンター</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ＯＡＣ</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の</a:t>
            </a:r>
            <a:r>
              <a:rPr lang="ja-JP" altLang="en-US" sz="800" dirty="0" smtClean="0">
                <a:solidFill>
                  <a:prstClr val="black"/>
                </a:solidFill>
                <a:latin typeface="Meiryo UI" panose="020B0604030504040204" pitchFamily="50" charset="-128"/>
                <a:ea typeface="Meiryo UI" panose="020B0604030504040204" pitchFamily="50" charset="-128"/>
              </a:rPr>
              <a:t>運営</a:t>
            </a:r>
            <a:r>
              <a:rPr lang="en-US" altLang="ja-JP" sz="800" dirty="0">
                <a:solidFill>
                  <a:prstClr val="black"/>
                </a:solidFill>
                <a:latin typeface="Meiryo UI" panose="020B0604030504040204" pitchFamily="50" charset="-128"/>
                <a:ea typeface="Meiryo UI" panose="020B0604030504040204" pitchFamily="50" charset="-128"/>
              </a:rPr>
              <a:t/>
            </a:r>
            <a:br>
              <a:rPr lang="en-US" altLang="ja-JP" sz="800" dirty="0">
                <a:solidFill>
                  <a:prstClr val="black"/>
                </a:solidFill>
                <a:latin typeface="Meiryo UI" panose="020B0604030504040204" pitchFamily="50" charset="-128"/>
                <a:ea typeface="Meiryo UI" panose="020B0604030504040204" pitchFamily="50" charset="-128"/>
              </a:rPr>
            </a:br>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依存症の医療提供体制の</a:t>
            </a:r>
            <a:r>
              <a:rPr lang="ja-JP" altLang="en-US" sz="800" dirty="0" smtClean="0">
                <a:solidFill>
                  <a:prstClr val="black"/>
                </a:solidFill>
                <a:latin typeface="Meiryo UI" panose="020B0604030504040204" pitchFamily="50" charset="-128"/>
                <a:ea typeface="Meiryo UI" panose="020B0604030504040204" pitchFamily="50" charset="-128"/>
              </a:rPr>
              <a:t>強化</a:t>
            </a:r>
            <a:r>
              <a:rPr lang="ja-JP" altLang="en-US" sz="800" dirty="0">
                <a:solidFill>
                  <a:prstClr val="black"/>
                </a:solidFill>
                <a:latin typeface="Meiryo UI" panose="020B0604030504040204" pitchFamily="50" charset="-128"/>
                <a:ea typeface="Meiryo UI" panose="020B0604030504040204" pitchFamily="50" charset="-128"/>
              </a:rPr>
              <a:t>　</a:t>
            </a:r>
            <a:endParaRPr lang="en-US" altLang="ja-JP" sz="800" dirty="0">
              <a:solidFill>
                <a:prstClr val="black"/>
              </a:solidFill>
              <a:latin typeface="Meiryo UI" panose="020B0604030504040204" pitchFamily="50" charset="-128"/>
              <a:ea typeface="Meiryo UI" panose="020B0604030504040204" pitchFamily="50" charset="-128"/>
            </a:endParaRPr>
          </a:p>
          <a:p>
            <a:pPr lvl="0">
              <a:defRPr/>
            </a:pP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E17B347B-1AA9-4BAF-AEF1-48AB2D03A08F}"/>
              </a:ext>
            </a:extLst>
          </p:cNvPr>
          <p:cNvSpPr txBox="1"/>
          <p:nvPr/>
        </p:nvSpPr>
        <p:spPr>
          <a:xfrm>
            <a:off x="429870" y="3224917"/>
            <a:ext cx="2088000" cy="180000"/>
          </a:xfrm>
          <a:prstGeom prst="rect">
            <a:avLst/>
          </a:prstGeom>
          <a:solidFill>
            <a:schemeClr val="accent6">
              <a:lumMod val="40000"/>
              <a:lumOff val="60000"/>
            </a:schemeClr>
          </a:solidFill>
          <a:ln>
            <a:noFill/>
          </a:ln>
        </p:spPr>
        <p:txBody>
          <a:bodyPr wrap="square" lIns="36000" rIns="36000" rtlCol="0" anchor="ctr">
            <a:spAutoFit/>
          </a:bodyPr>
          <a:lstStyle/>
          <a:p>
            <a:pPr lvl="0">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保健医療・福祉サービスの利用の促進</a:t>
            </a:r>
            <a:endPar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280121" y="516144"/>
            <a:ext cx="1476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rPr>
              <a:t>第２章　基本的な施策</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85957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Words>
  <Application>Microsoft Office PowerPoint</Application>
  <PresentationFormat>A3 297x420 mm</PresentationFormat>
  <Paragraphs>209</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ＭＳ 明朝</vt:lpstr>
      <vt:lpstr>Arial</vt:lpstr>
      <vt:lpstr>Calibri</vt:lpstr>
      <vt:lpstr>Century</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2019-08-06T00:26:56Z</dcterms:created>
  <dcterms:modified xsi:type="dcterms:W3CDTF">2020-03-19T02:53:21Z</dcterms:modified>
</cp:coreProperties>
</file>