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00" autoAdjust="0"/>
  </p:normalViewPr>
  <p:slideViewPr>
    <p:cSldViewPr snapToGrid="0">
      <p:cViewPr>
        <p:scale>
          <a:sx n="100" d="100"/>
          <a:sy n="100" d="100"/>
        </p:scale>
        <p:origin x="-492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fld id="{DCD94B2E-2851-4EDB-B74D-8276AF9161D0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0" tIns="47320" rIns="94640" bIns="473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640" tIns="47320" rIns="94640" bIns="473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fld id="{DD3177A2-1E93-4815-9EF0-9AD0172AC4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21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177A2-1E93-4815-9EF0-9AD0172AC4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254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47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0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153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99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198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07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05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912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010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92AC4-C2A2-4E4E-A4C8-386BFB7CA457}" type="datetimeFigureOut">
              <a:rPr kumimoji="1" lang="ja-JP" altLang="en-US" smtClean="0"/>
              <a:t>2018/3/30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B0DBD-B97E-4495-B1A1-1D4EF86C6B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69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29148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大型農産物直売所</a:t>
            </a:r>
            <a:r>
              <a:rPr lang="ja-JP" altLang="en-US" b="1" dirty="0"/>
              <a:t>レジ通過者数調査（２９）結果</a:t>
            </a:r>
            <a:endParaRPr lang="en-US" altLang="ja-JP" b="1" dirty="0" smtClean="0"/>
          </a:p>
        </p:txBody>
      </p:sp>
      <p:sp>
        <p:nvSpPr>
          <p:cNvPr id="27" name="二等辺三角形 26"/>
          <p:cNvSpPr/>
          <p:nvPr/>
        </p:nvSpPr>
        <p:spPr>
          <a:xfrm rot="10800000">
            <a:off x="223404" y="1193800"/>
            <a:ext cx="8697191" cy="195820"/>
          </a:xfrm>
          <a:prstGeom prst="triangle">
            <a:avLst>
              <a:gd name="adj" fmla="val 49890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44446" y="1549742"/>
            <a:ext cx="9036000" cy="5117758"/>
          </a:xfrm>
          <a:prstGeom prst="roundRect">
            <a:avLst>
              <a:gd name="adj" fmla="val 4483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</a:rPr>
              <a:t>１．併設施設の設置状況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◆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レストラン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や喫茶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コーナーなどの</a:t>
            </a:r>
            <a:r>
              <a:rPr lang="ja-JP" altLang="en-US" sz="1000" dirty="0" smtClean="0">
                <a:solidFill>
                  <a:schemeClr val="tx1"/>
                </a:solidFill>
              </a:rPr>
              <a:t>「併設施設あり」が７店舗、「併設施設なし」が７店舗であった。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 smtClean="0">
              <a:solidFill>
                <a:schemeClr val="tx1"/>
              </a:solidFill>
            </a:endParaRPr>
          </a:p>
          <a:p>
            <a:endParaRPr lang="en-US" altLang="ja-JP" sz="1000" dirty="0" smtClean="0">
              <a:solidFill>
                <a:schemeClr val="tx1"/>
              </a:solidFill>
            </a:endParaRPr>
          </a:p>
          <a:p>
            <a:endParaRPr lang="en-US" altLang="ja-JP" sz="1000" dirty="0" smtClean="0">
              <a:solidFill>
                <a:schemeClr val="tx1"/>
              </a:solidFill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２．時間帯別レジ通過者数</a:t>
            </a:r>
            <a:endParaRPr lang="en-US" altLang="ja-JP" sz="1000" dirty="0" smtClean="0">
              <a:solidFill>
                <a:schemeClr val="tx1"/>
              </a:solidFill>
            </a:endParaRPr>
          </a:p>
          <a:p>
            <a:endParaRPr lang="en-US" altLang="ja-JP" sz="8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</a:rPr>
              <a:t>　</a:t>
            </a:r>
            <a:r>
              <a:rPr lang="ja-JP" altLang="en-US" sz="1000" dirty="0">
                <a:solidFill>
                  <a:schemeClr val="tx1"/>
                </a:solidFill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</a:rPr>
              <a:t>◆　「併設施設なし」の直売所は、</a:t>
            </a:r>
            <a:r>
              <a:rPr lang="ja-JP" altLang="en-US" sz="1000" u="sng" dirty="0" smtClean="0">
                <a:solidFill>
                  <a:schemeClr val="tx1"/>
                </a:solidFill>
              </a:rPr>
              <a:t>利用者が午前中に集中</a:t>
            </a:r>
            <a:r>
              <a:rPr lang="ja-JP" altLang="en-US" sz="1000" dirty="0" smtClean="0">
                <a:solidFill>
                  <a:schemeClr val="tx1"/>
                </a:solidFill>
              </a:rPr>
              <a:t>するのに</a:t>
            </a:r>
            <a:r>
              <a:rPr lang="ja-JP" altLang="en-US" sz="1000" dirty="0">
                <a:solidFill>
                  <a:schemeClr val="tx1"/>
                </a:solidFill>
              </a:rPr>
              <a:t>対して、「併設施設あり」の直売所は、</a:t>
            </a:r>
            <a:r>
              <a:rPr lang="ja-JP" altLang="en-US" sz="1000" u="sng" dirty="0">
                <a:solidFill>
                  <a:schemeClr val="tx1"/>
                </a:solidFill>
              </a:rPr>
              <a:t>比較的、断続的に利用者が訪れている</a:t>
            </a:r>
            <a:r>
              <a:rPr lang="ja-JP" altLang="en-US" sz="1000" dirty="0" smtClean="0">
                <a:solidFill>
                  <a:schemeClr val="tx1"/>
                </a:solidFill>
              </a:rPr>
              <a:t>傾向が見られた。</a:t>
            </a:r>
            <a:endParaRPr lang="ja-JP" altLang="en-US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　◆　「併設施設あり」の直売所は、併設施設なしに比べ</a:t>
            </a:r>
            <a:r>
              <a:rPr lang="ja-JP" altLang="en-US" sz="1000" dirty="0" smtClean="0">
                <a:solidFill>
                  <a:schemeClr val="tx1"/>
                </a:solidFill>
              </a:rPr>
              <a:t>、</a:t>
            </a:r>
            <a:r>
              <a:rPr lang="ja-JP" altLang="en-US" sz="1000" u="sng" dirty="0" smtClean="0">
                <a:solidFill>
                  <a:schemeClr val="tx1"/>
                </a:solidFill>
              </a:rPr>
              <a:t>利用者数</a:t>
            </a:r>
            <a:r>
              <a:rPr lang="ja-JP" altLang="en-US" sz="1000" u="sng" dirty="0">
                <a:solidFill>
                  <a:schemeClr val="tx1"/>
                </a:solidFill>
              </a:rPr>
              <a:t>が多い</a:t>
            </a:r>
            <a:r>
              <a:rPr lang="ja-JP" altLang="en-US" sz="1000" dirty="0">
                <a:solidFill>
                  <a:schemeClr val="tx1"/>
                </a:solidFill>
              </a:rPr>
              <a:t>傾向が見られた（平成</a:t>
            </a:r>
            <a:r>
              <a:rPr lang="en-US" altLang="ja-JP" sz="1000" dirty="0">
                <a:solidFill>
                  <a:schemeClr val="tx1"/>
                </a:solidFill>
              </a:rPr>
              <a:t>27</a:t>
            </a:r>
            <a:r>
              <a:rPr lang="ja-JP" altLang="en-US" sz="1000" dirty="0">
                <a:solidFill>
                  <a:schemeClr val="tx1"/>
                </a:solidFill>
              </a:rPr>
              <a:t>年度実績）。</a:t>
            </a: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  <a:p>
            <a:endParaRPr lang="en-US" altLang="ja-JP" sz="1000" b="1" dirty="0" smtClean="0">
              <a:solidFill>
                <a:schemeClr val="tx1"/>
              </a:solidFill>
            </a:endParaRPr>
          </a:p>
          <a:p>
            <a:endParaRPr lang="en-US" altLang="ja-JP" sz="1000" b="1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2904" y="1328921"/>
            <a:ext cx="1010806" cy="24622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>
                <a:solidFill>
                  <a:schemeClr val="bg1"/>
                </a:solidFill>
              </a:rPr>
              <a:t>調査結果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30595" y="669258"/>
            <a:ext cx="9036000" cy="524542"/>
          </a:xfrm>
          <a:prstGeom prst="roundRect">
            <a:avLst>
              <a:gd name="adj" fmla="val 7416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農産物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直売所と併設するレストランや喫茶コーナーの相乗効果を分析するため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、</a:t>
            </a:r>
            <a:r>
              <a:rPr lang="ja-JP" altLang="en-US" sz="1000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府内大型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直売所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を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対象に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、併設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施設の設置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状況及び時間帯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別レジ通</a:t>
            </a:r>
            <a:r>
              <a:rPr lang="ja-JP" altLang="en-US" sz="1000" dirty="0" smtClean="0">
                <a:solidFill>
                  <a:schemeClr val="tx1"/>
                </a:solidFill>
                <a:latin typeface="+mn-ea"/>
              </a:rPr>
              <a:t>過者数について調査を行った。</a:t>
            </a:r>
            <a:endParaRPr kumimoji="1" lang="en-US" altLang="ja-JP" sz="10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595" y="421297"/>
            <a:ext cx="1010806" cy="24622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00" b="1" dirty="0" smtClean="0">
                <a:solidFill>
                  <a:schemeClr val="bg1"/>
                </a:solidFill>
              </a:rPr>
              <a:t>調査概要</a:t>
            </a:r>
            <a:endParaRPr lang="ja-JP" altLang="en-US" sz="1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665850"/>
              </p:ext>
            </p:extLst>
          </p:nvPr>
        </p:nvGraphicFramePr>
        <p:xfrm>
          <a:off x="275548" y="2211229"/>
          <a:ext cx="4080550" cy="354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6110"/>
                <a:gridCol w="816110"/>
                <a:gridCol w="816110"/>
                <a:gridCol w="816110"/>
                <a:gridCol w="816110"/>
              </a:tblGrid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レストラン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喫茶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軽食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なし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計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</a:tr>
              <a:tr h="17145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３店舗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３店舗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１店舗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>
                          <a:effectLst/>
                        </a:rPr>
                        <a:t>７店舗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</a:rPr>
                        <a:t>１４店舗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11" y="3743137"/>
            <a:ext cx="4312084" cy="2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1" y="3743137"/>
            <a:ext cx="4312084" cy="255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35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</Words>
  <Application>Microsoft Office PowerPoint</Application>
  <PresentationFormat>画面に合わせる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2017-01-23T02:56:58Z</dcterms:created>
  <dcterms:modified xsi:type="dcterms:W3CDTF">2018-03-30T02:29:11Z</dcterms:modified>
</cp:coreProperties>
</file>