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3"/>
  </p:notesMasterIdLst>
  <p:handoutMasterIdLst>
    <p:handoutMasterId r:id="rId14"/>
  </p:handoutMasterIdLst>
  <p:sldIdLst>
    <p:sldId id="256" r:id="rId2"/>
    <p:sldId id="270" r:id="rId3"/>
    <p:sldId id="257" r:id="rId4"/>
    <p:sldId id="288" r:id="rId5"/>
    <p:sldId id="258" r:id="rId6"/>
    <p:sldId id="272" r:id="rId7"/>
    <p:sldId id="289" r:id="rId8"/>
    <p:sldId id="271" r:id="rId9"/>
    <p:sldId id="290" r:id="rId10"/>
    <p:sldId id="259" r:id="rId11"/>
    <p:sldId id="292" r:id="rId12"/>
  </p:sldIdLst>
  <p:sldSz cx="6858000" cy="9144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38" autoAdjust="0"/>
    <p:restoredTop sz="94604" autoAdjust="0"/>
  </p:normalViewPr>
  <p:slideViewPr>
    <p:cSldViewPr>
      <p:cViewPr>
        <p:scale>
          <a:sx n="100" d="100"/>
          <a:sy n="100" d="100"/>
        </p:scale>
        <p:origin x="-1092" y="249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3076143" cy="511649"/>
          </a:xfrm>
          <a:prstGeom prst="rect">
            <a:avLst/>
          </a:prstGeom>
        </p:spPr>
        <p:txBody>
          <a:bodyPr vert="horz" lIns="94624" tIns="47312" rIns="94624" bIns="4731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1506" y="2"/>
            <a:ext cx="3076143" cy="511649"/>
          </a:xfrm>
          <a:prstGeom prst="rect">
            <a:avLst/>
          </a:prstGeom>
        </p:spPr>
        <p:txBody>
          <a:bodyPr vert="horz" lIns="94624" tIns="47312" rIns="94624" bIns="47312" rtlCol="0"/>
          <a:lstStyle>
            <a:lvl1pPr algn="r">
              <a:defRPr sz="1200"/>
            </a:lvl1pPr>
          </a:lstStyle>
          <a:p>
            <a:fld id="{E221B0EE-F573-4216-A635-E6CC1CECC11E}" type="datetimeFigureOut">
              <a:rPr kumimoji="1" lang="ja-JP" altLang="en-US" smtClean="0"/>
              <a:t>2018/3/30</a:t>
            </a:fld>
            <a:endParaRPr kumimoji="1" lang="ja-JP" altLang="en-US"/>
          </a:p>
        </p:txBody>
      </p:sp>
      <p:sp>
        <p:nvSpPr>
          <p:cNvPr id="4" name="フッター プレースホルダー 3"/>
          <p:cNvSpPr>
            <a:spLocks noGrp="1"/>
          </p:cNvSpPr>
          <p:nvPr>
            <p:ph type="ftr" sz="quarter" idx="2"/>
          </p:nvPr>
        </p:nvSpPr>
        <p:spPr>
          <a:xfrm>
            <a:off x="3" y="9721330"/>
            <a:ext cx="3076143" cy="511648"/>
          </a:xfrm>
          <a:prstGeom prst="rect">
            <a:avLst/>
          </a:prstGeom>
        </p:spPr>
        <p:txBody>
          <a:bodyPr vert="horz" lIns="94624" tIns="47312" rIns="94624" bIns="4731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1506" y="9721330"/>
            <a:ext cx="3076143" cy="511648"/>
          </a:xfrm>
          <a:prstGeom prst="rect">
            <a:avLst/>
          </a:prstGeom>
        </p:spPr>
        <p:txBody>
          <a:bodyPr vert="horz" lIns="94624" tIns="47312" rIns="94624" bIns="47312" rtlCol="0" anchor="b"/>
          <a:lstStyle>
            <a:lvl1pPr algn="r">
              <a:defRPr sz="1200"/>
            </a:lvl1pPr>
          </a:lstStyle>
          <a:p>
            <a:fld id="{B2E5B66A-40A1-402C-92F1-71FED84C4373}" type="slidenum">
              <a:rPr kumimoji="1" lang="ja-JP" altLang="en-US" smtClean="0"/>
              <a:t>‹#›</a:t>
            </a:fld>
            <a:endParaRPr kumimoji="1" lang="ja-JP" altLang="en-US"/>
          </a:p>
        </p:txBody>
      </p:sp>
    </p:spTree>
    <p:extLst>
      <p:ext uri="{BB962C8B-B14F-4D97-AF65-F5344CB8AC3E}">
        <p14:creationId xmlns:p14="http://schemas.microsoft.com/office/powerpoint/2010/main" val="353213871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5"/>
            <a:ext cx="3076364" cy="511731"/>
          </a:xfrm>
          <a:prstGeom prst="rect">
            <a:avLst/>
          </a:prstGeom>
        </p:spPr>
        <p:txBody>
          <a:bodyPr vert="horz" lIns="94624" tIns="47312" rIns="94624" bIns="47312"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294" y="5"/>
            <a:ext cx="3076364" cy="511731"/>
          </a:xfrm>
          <a:prstGeom prst="rect">
            <a:avLst/>
          </a:prstGeom>
        </p:spPr>
        <p:txBody>
          <a:bodyPr vert="horz" lIns="94624" tIns="47312" rIns="94624" bIns="47312" rtlCol="0"/>
          <a:lstStyle>
            <a:lvl1pPr algn="r">
              <a:defRPr sz="1200"/>
            </a:lvl1pPr>
          </a:lstStyle>
          <a:p>
            <a:fld id="{E4EBC028-8BAC-402B-BA65-0620975E9F76}" type="datetimeFigureOut">
              <a:rPr kumimoji="1" lang="ja-JP" altLang="en-US" smtClean="0"/>
              <a:t>2018/3/30</a:t>
            </a:fld>
            <a:endParaRPr kumimoji="1" lang="ja-JP" altLang="en-US"/>
          </a:p>
        </p:txBody>
      </p:sp>
      <p:sp>
        <p:nvSpPr>
          <p:cNvPr id="4" name="スライド イメージ プレースホルダー 3"/>
          <p:cNvSpPr>
            <a:spLocks noGrp="1" noRot="1" noChangeAspect="1"/>
          </p:cNvSpPr>
          <p:nvPr>
            <p:ph type="sldImg" idx="2"/>
          </p:nvPr>
        </p:nvSpPr>
        <p:spPr>
          <a:xfrm>
            <a:off x="2111375" y="768350"/>
            <a:ext cx="2876550" cy="3836988"/>
          </a:xfrm>
          <a:prstGeom prst="rect">
            <a:avLst/>
          </a:prstGeom>
          <a:noFill/>
          <a:ln w="12700">
            <a:solidFill>
              <a:prstClr val="black"/>
            </a:solidFill>
          </a:ln>
        </p:spPr>
        <p:txBody>
          <a:bodyPr vert="horz" lIns="94624" tIns="47312" rIns="94624" bIns="47312" rtlCol="0" anchor="ctr"/>
          <a:lstStyle/>
          <a:p>
            <a:endParaRPr lang="ja-JP" altLang="en-US"/>
          </a:p>
        </p:txBody>
      </p:sp>
      <p:sp>
        <p:nvSpPr>
          <p:cNvPr id="5" name="ノート プレースホルダー 4"/>
          <p:cNvSpPr>
            <a:spLocks noGrp="1"/>
          </p:cNvSpPr>
          <p:nvPr>
            <p:ph type="body" sz="quarter" idx="3"/>
          </p:nvPr>
        </p:nvSpPr>
        <p:spPr>
          <a:xfrm>
            <a:off x="709930" y="4861442"/>
            <a:ext cx="5679440" cy="4605576"/>
          </a:xfrm>
          <a:prstGeom prst="rect">
            <a:avLst/>
          </a:prstGeom>
        </p:spPr>
        <p:txBody>
          <a:bodyPr vert="horz" lIns="94624" tIns="47312" rIns="94624" bIns="473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11"/>
            <a:ext cx="3076364" cy="511731"/>
          </a:xfrm>
          <a:prstGeom prst="rect">
            <a:avLst/>
          </a:prstGeom>
        </p:spPr>
        <p:txBody>
          <a:bodyPr vert="horz" lIns="94624" tIns="47312" rIns="94624" bIns="473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294" y="9721111"/>
            <a:ext cx="3076364" cy="511731"/>
          </a:xfrm>
          <a:prstGeom prst="rect">
            <a:avLst/>
          </a:prstGeom>
        </p:spPr>
        <p:txBody>
          <a:bodyPr vert="horz" lIns="94624" tIns="47312" rIns="94624" bIns="47312" rtlCol="0" anchor="b"/>
          <a:lstStyle>
            <a:lvl1pPr algn="r">
              <a:defRPr sz="1200"/>
            </a:lvl1pPr>
          </a:lstStyle>
          <a:p>
            <a:fld id="{1A52F576-B250-4472-82AA-EF9EF2B16062}" type="slidenum">
              <a:rPr kumimoji="1" lang="ja-JP" altLang="en-US" smtClean="0"/>
              <a:t>‹#›</a:t>
            </a:fld>
            <a:endParaRPr kumimoji="1" lang="ja-JP" altLang="en-US"/>
          </a:p>
        </p:txBody>
      </p:sp>
    </p:spTree>
    <p:extLst>
      <p:ext uri="{BB962C8B-B14F-4D97-AF65-F5344CB8AC3E}">
        <p14:creationId xmlns:p14="http://schemas.microsoft.com/office/powerpoint/2010/main" val="143326241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A52F576-B250-4472-82AA-EF9EF2B16062}" type="slidenum">
              <a:rPr kumimoji="1" lang="ja-JP" altLang="en-US" smtClean="0"/>
              <a:t>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731388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52F576-B250-4472-82AA-EF9EF2B16062}" type="slidenum">
              <a:rPr kumimoji="1" lang="ja-JP" altLang="en-US" smtClean="0"/>
              <a:t>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699433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52F576-B250-4472-82AA-EF9EF2B16062}" type="slidenum">
              <a:rPr kumimoji="1" lang="ja-JP" altLang="en-US" smtClean="0"/>
              <a:t>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699433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52F576-B250-4472-82AA-EF9EF2B16062}" type="slidenum">
              <a:rPr kumimoji="1" lang="ja-JP" altLang="en-US" smtClean="0"/>
              <a:t>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88110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A52F576-B250-4472-82AA-EF9EF2B16062}" type="slidenum">
              <a:rPr kumimoji="1" lang="ja-JP" altLang="en-US" smtClean="0"/>
              <a:t>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2391949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A52F576-B250-4472-82AA-EF9EF2B16062}" type="slidenum">
              <a:rPr kumimoji="1" lang="ja-JP" altLang="en-US" smtClean="0"/>
              <a:t>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732917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52F576-B250-4472-82AA-EF9EF2B16062}" type="slidenum">
              <a:rPr kumimoji="1" lang="ja-JP" altLang="en-US" smtClean="0"/>
              <a:t>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219892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A52F576-B250-4472-82AA-EF9EF2B16062}" type="slidenum">
              <a:rPr kumimoji="1" lang="ja-JP" altLang="en-US" smtClean="0"/>
              <a:t>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056508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ECD2AA7-CA72-4106-B0B8-6EA9022DDAFB}" type="datetime1">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97139F-94A2-4BD9-83B5-6855AB190605}" type="slidenum">
              <a:rPr kumimoji="1" lang="ja-JP" altLang="en-US" smtClean="0"/>
              <a:t>‹#›</a:t>
            </a:fld>
            <a:endParaRPr kumimoji="1" lang="ja-JP" altLang="en-US"/>
          </a:p>
        </p:txBody>
      </p:sp>
    </p:spTree>
    <p:extLst>
      <p:ext uri="{BB962C8B-B14F-4D97-AF65-F5344CB8AC3E}">
        <p14:creationId xmlns:p14="http://schemas.microsoft.com/office/powerpoint/2010/main" val="138783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37F489-0BC6-4CB0-8ACC-FAF0E045DC77}" type="datetime1">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97139F-94A2-4BD9-83B5-6855AB190605}" type="slidenum">
              <a:rPr kumimoji="1" lang="ja-JP" altLang="en-US" smtClean="0"/>
              <a:t>‹#›</a:t>
            </a:fld>
            <a:endParaRPr kumimoji="1" lang="ja-JP" altLang="en-US"/>
          </a:p>
        </p:txBody>
      </p:sp>
    </p:spTree>
    <p:extLst>
      <p:ext uri="{BB962C8B-B14F-4D97-AF65-F5344CB8AC3E}">
        <p14:creationId xmlns:p14="http://schemas.microsoft.com/office/powerpoint/2010/main" val="3352090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70F8567-083A-4937-BDCD-32D0B6830004}" type="datetime1">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97139F-94A2-4BD9-83B5-6855AB190605}" type="slidenum">
              <a:rPr kumimoji="1" lang="ja-JP" altLang="en-US" smtClean="0"/>
              <a:t>‹#›</a:t>
            </a:fld>
            <a:endParaRPr kumimoji="1" lang="ja-JP" altLang="en-US"/>
          </a:p>
        </p:txBody>
      </p:sp>
    </p:spTree>
    <p:extLst>
      <p:ext uri="{BB962C8B-B14F-4D97-AF65-F5344CB8AC3E}">
        <p14:creationId xmlns:p14="http://schemas.microsoft.com/office/powerpoint/2010/main" val="188581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AFEB24C-AF59-48A2-8689-4E624DA80DB9}" type="datetime1">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97139F-94A2-4BD9-83B5-6855AB190605}" type="slidenum">
              <a:rPr kumimoji="1" lang="ja-JP" altLang="en-US" smtClean="0"/>
              <a:t>‹#›</a:t>
            </a:fld>
            <a:endParaRPr kumimoji="1" lang="ja-JP" altLang="en-US"/>
          </a:p>
        </p:txBody>
      </p:sp>
    </p:spTree>
    <p:extLst>
      <p:ext uri="{BB962C8B-B14F-4D97-AF65-F5344CB8AC3E}">
        <p14:creationId xmlns:p14="http://schemas.microsoft.com/office/powerpoint/2010/main" val="636084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7AEEFD4-064D-4699-8890-CDD6AB4A8D53}" type="datetime1">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97139F-94A2-4BD9-83B5-6855AB190605}" type="slidenum">
              <a:rPr kumimoji="1" lang="ja-JP" altLang="en-US" smtClean="0"/>
              <a:t>‹#›</a:t>
            </a:fld>
            <a:endParaRPr kumimoji="1" lang="ja-JP" altLang="en-US"/>
          </a:p>
        </p:txBody>
      </p:sp>
    </p:spTree>
    <p:extLst>
      <p:ext uri="{BB962C8B-B14F-4D97-AF65-F5344CB8AC3E}">
        <p14:creationId xmlns:p14="http://schemas.microsoft.com/office/powerpoint/2010/main" val="4071390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D28F5BA-AF9B-4D79-9ADA-F88829C54BA3}" type="datetime1">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97139F-94A2-4BD9-83B5-6855AB190605}" type="slidenum">
              <a:rPr kumimoji="1" lang="ja-JP" altLang="en-US" smtClean="0"/>
              <a:t>‹#›</a:t>
            </a:fld>
            <a:endParaRPr kumimoji="1" lang="ja-JP" altLang="en-US"/>
          </a:p>
        </p:txBody>
      </p:sp>
    </p:spTree>
    <p:extLst>
      <p:ext uri="{BB962C8B-B14F-4D97-AF65-F5344CB8AC3E}">
        <p14:creationId xmlns:p14="http://schemas.microsoft.com/office/powerpoint/2010/main" val="1699289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7FB6161-A9A7-4A87-BADE-F68A480C5382}" type="datetime1">
              <a:rPr kumimoji="1" lang="ja-JP" altLang="en-US" smtClean="0"/>
              <a:t>2018/3/30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597139F-94A2-4BD9-83B5-6855AB190605}" type="slidenum">
              <a:rPr kumimoji="1" lang="ja-JP" altLang="en-US" smtClean="0"/>
              <a:t>‹#›</a:t>
            </a:fld>
            <a:endParaRPr kumimoji="1" lang="ja-JP" altLang="en-US"/>
          </a:p>
        </p:txBody>
      </p:sp>
    </p:spTree>
    <p:extLst>
      <p:ext uri="{BB962C8B-B14F-4D97-AF65-F5344CB8AC3E}">
        <p14:creationId xmlns:p14="http://schemas.microsoft.com/office/powerpoint/2010/main" val="822489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6E4A966-D2D7-4EDD-AED0-02F2F59744B2}" type="datetime1">
              <a:rPr kumimoji="1" lang="ja-JP" altLang="en-US" smtClean="0"/>
              <a:t>2018/3/30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597139F-94A2-4BD9-83B5-6855AB190605}" type="slidenum">
              <a:rPr kumimoji="1" lang="ja-JP" altLang="en-US" smtClean="0"/>
              <a:t>‹#›</a:t>
            </a:fld>
            <a:endParaRPr kumimoji="1" lang="ja-JP" altLang="en-US"/>
          </a:p>
        </p:txBody>
      </p:sp>
    </p:spTree>
    <p:extLst>
      <p:ext uri="{BB962C8B-B14F-4D97-AF65-F5344CB8AC3E}">
        <p14:creationId xmlns:p14="http://schemas.microsoft.com/office/powerpoint/2010/main" val="1912762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FB7339E-3891-43EB-B70D-77D9BF27CA8C}" type="datetime1">
              <a:rPr kumimoji="1" lang="ja-JP" altLang="en-US" smtClean="0"/>
              <a:t>2018/3/30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597139F-94A2-4BD9-83B5-6855AB190605}" type="slidenum">
              <a:rPr kumimoji="1" lang="ja-JP" altLang="en-US" smtClean="0"/>
              <a:t>‹#›</a:t>
            </a:fld>
            <a:endParaRPr kumimoji="1" lang="ja-JP" altLang="en-US"/>
          </a:p>
        </p:txBody>
      </p:sp>
    </p:spTree>
    <p:extLst>
      <p:ext uri="{BB962C8B-B14F-4D97-AF65-F5344CB8AC3E}">
        <p14:creationId xmlns:p14="http://schemas.microsoft.com/office/powerpoint/2010/main" val="458802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F8AF69-1E26-4D19-A081-A7A54953F13B}" type="datetime1">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97139F-94A2-4BD9-83B5-6855AB190605}" type="slidenum">
              <a:rPr kumimoji="1" lang="ja-JP" altLang="en-US" smtClean="0"/>
              <a:t>‹#›</a:t>
            </a:fld>
            <a:endParaRPr kumimoji="1" lang="ja-JP" altLang="en-US"/>
          </a:p>
        </p:txBody>
      </p:sp>
    </p:spTree>
    <p:extLst>
      <p:ext uri="{BB962C8B-B14F-4D97-AF65-F5344CB8AC3E}">
        <p14:creationId xmlns:p14="http://schemas.microsoft.com/office/powerpoint/2010/main" val="1970782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062E3FD-8CC3-48B4-88D6-2C9214C38361}" type="datetime1">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97139F-94A2-4BD9-83B5-6855AB190605}" type="slidenum">
              <a:rPr kumimoji="1" lang="ja-JP" altLang="en-US" smtClean="0"/>
              <a:t>‹#›</a:t>
            </a:fld>
            <a:endParaRPr kumimoji="1" lang="ja-JP" altLang="en-US"/>
          </a:p>
        </p:txBody>
      </p:sp>
    </p:spTree>
    <p:extLst>
      <p:ext uri="{BB962C8B-B14F-4D97-AF65-F5344CB8AC3E}">
        <p14:creationId xmlns:p14="http://schemas.microsoft.com/office/powerpoint/2010/main" val="3614471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E54A71E-87F0-47CA-9ACE-CE1286B7EFF2}" type="datetime1">
              <a:rPr kumimoji="1" lang="ja-JP" altLang="en-US" smtClean="0"/>
              <a:t>2018/3/30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597139F-94A2-4BD9-83B5-6855AB190605}" type="slidenum">
              <a:rPr kumimoji="1" lang="ja-JP" altLang="en-US" smtClean="0"/>
              <a:t>‹#›</a:t>
            </a:fld>
            <a:endParaRPr kumimoji="1" lang="ja-JP" altLang="en-US"/>
          </a:p>
        </p:txBody>
      </p:sp>
    </p:spTree>
    <p:extLst>
      <p:ext uri="{BB962C8B-B14F-4D97-AF65-F5344CB8AC3E}">
        <p14:creationId xmlns:p14="http://schemas.microsoft.com/office/powerpoint/2010/main" val="1354319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76672" y="2840568"/>
            <a:ext cx="5976664" cy="1960033"/>
          </a:xfrm>
        </p:spPr>
        <p:txBody>
          <a:bodyPr>
            <a:normAutofit fontScale="90000"/>
          </a:bodyPr>
          <a:lstStyle/>
          <a:p>
            <a:r>
              <a:rPr lang="ja-JP" altLang="en-US" sz="2900" b="1" dirty="0" smtClean="0">
                <a:solidFill>
                  <a:srgbClr val="000000"/>
                </a:solidFill>
                <a:latin typeface="ＭＳ Ｐゴシック"/>
              </a:rPr>
              <a:t>農産物</a:t>
            </a:r>
            <a:r>
              <a:rPr lang="ja-JP" altLang="en-US" sz="2900" b="1" dirty="0">
                <a:solidFill>
                  <a:srgbClr val="000000"/>
                </a:solidFill>
                <a:latin typeface="ＭＳ Ｐゴシック"/>
              </a:rPr>
              <a:t>直売所及び併設レストラン来店者アンケート調査（２９</a:t>
            </a:r>
            <a:r>
              <a:rPr lang="ja-JP" altLang="en-US" sz="2900" b="1" dirty="0" smtClean="0">
                <a:solidFill>
                  <a:srgbClr val="000000"/>
                </a:solidFill>
                <a:latin typeface="ＭＳ Ｐゴシック"/>
              </a:rPr>
              <a:t>）</a:t>
            </a:r>
            <a:r>
              <a:rPr lang="en-US" altLang="ja-JP" sz="2900" b="1" dirty="0" smtClean="0">
                <a:solidFill>
                  <a:srgbClr val="000000"/>
                </a:solidFill>
                <a:latin typeface="ＭＳ Ｐゴシック"/>
              </a:rPr>
              <a:t/>
            </a:r>
            <a:br>
              <a:rPr lang="en-US" altLang="ja-JP" sz="2900" b="1" dirty="0" smtClean="0">
                <a:solidFill>
                  <a:srgbClr val="000000"/>
                </a:solidFill>
                <a:latin typeface="ＭＳ Ｐゴシック"/>
              </a:rPr>
            </a:br>
            <a:r>
              <a:rPr lang="en-US" altLang="ja-JP" sz="2900" b="1" dirty="0" smtClean="0">
                <a:solidFill>
                  <a:srgbClr val="000000"/>
                </a:solidFill>
                <a:latin typeface="ＭＳ Ｐゴシック"/>
              </a:rPr>
              <a:t/>
            </a:r>
            <a:br>
              <a:rPr lang="en-US" altLang="ja-JP" sz="2900" b="1" dirty="0" smtClean="0">
                <a:solidFill>
                  <a:srgbClr val="000000"/>
                </a:solidFill>
                <a:latin typeface="ＭＳ Ｐゴシック"/>
              </a:rPr>
            </a:br>
            <a:r>
              <a:rPr lang="ja-JP" altLang="en-US" sz="2900" b="1" dirty="0" smtClean="0">
                <a:solidFill>
                  <a:srgbClr val="000000"/>
                </a:solidFill>
                <a:latin typeface="ＭＳ Ｐゴシック"/>
              </a:rPr>
              <a:t>結果報告書</a:t>
            </a:r>
            <a:r>
              <a:rPr lang="ja-JP" altLang="en-US" sz="2900" b="1" dirty="0">
                <a:solidFill>
                  <a:srgbClr val="000000"/>
                </a:solidFill>
                <a:latin typeface="ＭＳ Ｐゴシック"/>
              </a:rPr>
              <a:t>　</a:t>
            </a:r>
            <a:r>
              <a:rPr lang="ja-JP" altLang="en-US" sz="3000" b="1" dirty="0">
                <a:solidFill>
                  <a:srgbClr val="000000"/>
                </a:solidFill>
                <a:latin typeface="ＭＳ Ｐゴシック"/>
              </a:rPr>
              <a:t/>
            </a:r>
            <a:br>
              <a:rPr lang="ja-JP" altLang="en-US" sz="3000" b="1" dirty="0">
                <a:solidFill>
                  <a:srgbClr val="000000"/>
                </a:solidFill>
                <a:latin typeface="ＭＳ Ｐゴシック"/>
              </a:rPr>
            </a:br>
            <a:endParaRPr kumimoji="1" lang="ja-JP" altLang="en-US" sz="3000" dirty="0"/>
          </a:p>
        </p:txBody>
      </p:sp>
    </p:spTree>
    <p:extLst>
      <p:ext uri="{BB962C8B-B14F-4D97-AF65-F5344CB8AC3E}">
        <p14:creationId xmlns:p14="http://schemas.microsoft.com/office/powerpoint/2010/main" val="1067994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290567" y="197099"/>
            <a:ext cx="2706385" cy="307777"/>
          </a:xfrm>
          <a:prstGeom prst="rect">
            <a:avLst/>
          </a:prstGeom>
          <a:noFill/>
        </p:spPr>
        <p:txBody>
          <a:bodyPr wrap="square" rtlCol="0">
            <a:spAutoFit/>
          </a:bodyPr>
          <a:lstStyle/>
          <a:p>
            <a:r>
              <a:rPr lang="ja-JP" altLang="en-US" sz="1400" dirty="0"/>
              <a:t>６</a:t>
            </a:r>
            <a:r>
              <a:rPr kumimoji="1" lang="ja-JP" altLang="en-US" sz="1400" dirty="0" smtClean="0"/>
              <a:t>　</a:t>
            </a:r>
            <a:r>
              <a:rPr lang="ja-JP" altLang="en-US" sz="1400" dirty="0" smtClean="0"/>
              <a:t>レストランを利用する理由</a:t>
            </a:r>
            <a:endParaRPr kumimoji="1" lang="ja-JP" altLang="en-US" sz="1400" dirty="0"/>
          </a:p>
        </p:txBody>
      </p:sp>
      <p:sp>
        <p:nvSpPr>
          <p:cNvPr id="12" name="テキスト ボックス 11"/>
          <p:cNvSpPr txBox="1"/>
          <p:nvPr/>
        </p:nvSpPr>
        <p:spPr>
          <a:xfrm>
            <a:off x="279000" y="4525260"/>
            <a:ext cx="4662168" cy="307777"/>
          </a:xfrm>
          <a:prstGeom prst="rect">
            <a:avLst/>
          </a:prstGeom>
          <a:noFill/>
        </p:spPr>
        <p:txBody>
          <a:bodyPr wrap="square" rtlCol="0">
            <a:spAutoFit/>
          </a:bodyPr>
          <a:lstStyle/>
          <a:p>
            <a:r>
              <a:rPr lang="ja-JP" altLang="en-US" sz="1400" dirty="0"/>
              <a:t>７</a:t>
            </a:r>
            <a:r>
              <a:rPr kumimoji="1" lang="ja-JP" altLang="en-US" sz="1400" dirty="0" smtClean="0"/>
              <a:t>　</a:t>
            </a:r>
            <a:r>
              <a:rPr lang="ja-JP" altLang="en-US" sz="1400" dirty="0" smtClean="0"/>
              <a:t>レストランに期待したいこと</a:t>
            </a:r>
            <a:endParaRPr kumimoji="1" lang="ja-JP" altLang="en-US" sz="1400" dirty="0"/>
          </a:p>
        </p:txBody>
      </p:sp>
      <p:sp>
        <p:nvSpPr>
          <p:cNvPr id="14" name="タイトル 1"/>
          <p:cNvSpPr txBox="1">
            <a:spLocks/>
          </p:cNvSpPr>
          <p:nvPr/>
        </p:nvSpPr>
        <p:spPr>
          <a:xfrm>
            <a:off x="274756" y="535653"/>
            <a:ext cx="6300000" cy="435947"/>
          </a:xfrm>
          <a:prstGeom prst="rect">
            <a:avLst/>
          </a:prstGeom>
          <a:noFill/>
          <a:ln>
            <a:solidFill>
              <a:schemeClr val="tx1"/>
            </a:solidFill>
          </a:ln>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t>レストランを利用する理由で</a:t>
            </a:r>
            <a:r>
              <a:rPr lang="ja-JP" altLang="en-US" sz="1100" dirty="0"/>
              <a:t>最も多かったのは、</a:t>
            </a:r>
            <a:r>
              <a:rPr lang="ja-JP" altLang="en-US" sz="1100" dirty="0" smtClean="0"/>
              <a:t>「料理のおいしさ」、「旬の地元農産物が食べられる」であった</a:t>
            </a:r>
            <a:r>
              <a:rPr lang="ja-JP" altLang="en-US" sz="1100" dirty="0"/>
              <a:t>。続いて、</a:t>
            </a:r>
            <a:r>
              <a:rPr lang="ja-JP" altLang="en-US" sz="1100" dirty="0" smtClean="0"/>
              <a:t>「料理の種類の多さ」、「価格の安さ、割安感」、「食材への安心感」と</a:t>
            </a:r>
            <a:r>
              <a:rPr lang="ja-JP" altLang="en-US" sz="1100" dirty="0"/>
              <a:t>いった回答が多かった。</a:t>
            </a:r>
            <a:endParaRPr lang="en-US" altLang="ja-JP" sz="1100" dirty="0" smtClean="0"/>
          </a:p>
        </p:txBody>
      </p:sp>
      <p:sp>
        <p:nvSpPr>
          <p:cNvPr id="21" name="タイトル 1"/>
          <p:cNvSpPr txBox="1">
            <a:spLocks/>
          </p:cNvSpPr>
          <p:nvPr/>
        </p:nvSpPr>
        <p:spPr>
          <a:xfrm>
            <a:off x="290567" y="4853439"/>
            <a:ext cx="6300000" cy="435947"/>
          </a:xfrm>
          <a:prstGeom prst="rect">
            <a:avLst/>
          </a:prstGeom>
          <a:no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t>レストランに期待したいことで</a:t>
            </a:r>
            <a:r>
              <a:rPr lang="ja-JP" altLang="en-US" sz="1100" dirty="0"/>
              <a:t>最も多かったのは、</a:t>
            </a:r>
            <a:r>
              <a:rPr lang="ja-JP" altLang="en-US" sz="1100" dirty="0" smtClean="0"/>
              <a:t>「料理のおいしさ」であった</a:t>
            </a:r>
            <a:r>
              <a:rPr lang="ja-JP" altLang="en-US" sz="1100" dirty="0"/>
              <a:t>。続いて、</a:t>
            </a:r>
            <a:r>
              <a:rPr lang="ja-JP" altLang="en-US" sz="1100" dirty="0" smtClean="0"/>
              <a:t>「料理の種類の多さ」、「旬の地元農産物が食べられる」と</a:t>
            </a:r>
            <a:r>
              <a:rPr lang="ja-JP" altLang="en-US" sz="1100" dirty="0"/>
              <a:t>いった回答が多かった。</a:t>
            </a:r>
            <a:endParaRPr lang="en-US" altLang="ja-JP" sz="1100" dirty="0" smtClean="0"/>
          </a:p>
        </p:txBody>
      </p:sp>
      <p:sp>
        <p:nvSpPr>
          <p:cNvPr id="29" name="スライド番号プレースホルダー 28"/>
          <p:cNvSpPr>
            <a:spLocks noGrp="1"/>
          </p:cNvSpPr>
          <p:nvPr>
            <p:ph type="sldNum" sz="quarter" idx="12"/>
          </p:nvPr>
        </p:nvSpPr>
        <p:spPr/>
        <p:txBody>
          <a:bodyPr/>
          <a:lstStyle/>
          <a:p>
            <a:fld id="{9597139F-94A2-4BD9-83B5-6855AB190605}" type="slidenum">
              <a:rPr kumimoji="1" lang="ja-JP" altLang="en-US" smtClean="0"/>
              <a:t>10</a:t>
            </a:fld>
            <a:endParaRPr kumimoji="1" lang="ja-JP" altLang="en-US"/>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567" y="1115616"/>
            <a:ext cx="4713287" cy="328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0567" y="5364088"/>
            <a:ext cx="4713287" cy="328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4787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90567" y="417022"/>
            <a:ext cx="2706385" cy="307777"/>
          </a:xfrm>
          <a:prstGeom prst="rect">
            <a:avLst/>
          </a:prstGeom>
          <a:noFill/>
        </p:spPr>
        <p:txBody>
          <a:bodyPr wrap="square" rtlCol="0">
            <a:spAutoFit/>
          </a:bodyPr>
          <a:lstStyle/>
          <a:p>
            <a:r>
              <a:rPr lang="ja-JP" altLang="en-US" sz="1400" dirty="0"/>
              <a:t>８</a:t>
            </a:r>
            <a:r>
              <a:rPr kumimoji="1" lang="ja-JP" altLang="en-US" sz="1400" dirty="0" smtClean="0"/>
              <a:t>　</a:t>
            </a:r>
            <a:r>
              <a:rPr lang="ja-JP" altLang="en-US" sz="1400" dirty="0"/>
              <a:t>ふだん</a:t>
            </a:r>
            <a:r>
              <a:rPr lang="ja-JP" altLang="en-US" sz="1400" dirty="0" smtClean="0"/>
              <a:t>外食をする</a:t>
            </a:r>
            <a:r>
              <a:rPr lang="ja-JP" altLang="en-US" sz="1400" dirty="0"/>
              <a:t>お店</a:t>
            </a:r>
            <a:endParaRPr kumimoji="1" lang="ja-JP" altLang="en-US" sz="1400" dirty="0"/>
          </a:p>
        </p:txBody>
      </p:sp>
      <p:graphicFrame>
        <p:nvGraphicFramePr>
          <p:cNvPr id="8" name="表 7"/>
          <p:cNvGraphicFramePr>
            <a:graphicFrameLocks noGrp="1"/>
          </p:cNvGraphicFramePr>
          <p:nvPr>
            <p:extLst>
              <p:ext uri="{D42A27DB-BD31-4B8C-83A1-F6EECF244321}">
                <p14:modId xmlns:p14="http://schemas.microsoft.com/office/powerpoint/2010/main" val="2327131621"/>
              </p:ext>
            </p:extLst>
          </p:nvPr>
        </p:nvGraphicFramePr>
        <p:xfrm>
          <a:off x="290567" y="1403648"/>
          <a:ext cx="2232248" cy="866775"/>
        </p:xfrm>
        <a:graphic>
          <a:graphicData uri="http://schemas.openxmlformats.org/drawingml/2006/table">
            <a:tbl>
              <a:tblPr bandRow="1">
                <a:tableStyleId>{073A0DAA-6AF3-43AB-8588-CEC1D06C72B9}</a:tableStyleId>
              </a:tblPr>
              <a:tblGrid>
                <a:gridCol w="1543440"/>
                <a:gridCol w="688808"/>
              </a:tblGrid>
              <a:tr h="180975">
                <a:tc>
                  <a:txBody>
                    <a:bodyPr/>
                    <a:lstStyle/>
                    <a:p>
                      <a:pPr algn="ctr" fontAlgn="ctr"/>
                      <a:r>
                        <a:rPr lang="ja-JP" altLang="en-US" sz="1100" u="none" strike="noStrike" dirty="0">
                          <a:effectLst/>
                        </a:rPr>
                        <a:t>施設名</a:t>
                      </a:r>
                      <a:endParaRPr lang="ja-JP" altLang="en-US" sz="1100" b="0" i="0" u="none" strike="noStrike" dirty="0">
                        <a:solidFill>
                          <a:srgbClr val="000000"/>
                        </a:solidFill>
                        <a:effectLst/>
                        <a:latin typeface="游ゴシック"/>
                      </a:endParaRPr>
                    </a:p>
                  </a:txBody>
                  <a:tcPr marL="0" marR="0" marT="0" marB="0" anchor="ctr"/>
                </a:tc>
                <a:tc>
                  <a:txBody>
                    <a:bodyPr/>
                    <a:lstStyle/>
                    <a:p>
                      <a:pPr algn="ctr" fontAlgn="ctr"/>
                      <a:r>
                        <a:rPr lang="ja-JP" altLang="en-US" sz="1100" u="none" strike="noStrike">
                          <a:effectLst/>
                        </a:rPr>
                        <a:t>回答数</a:t>
                      </a:r>
                      <a:endParaRPr lang="ja-JP" altLang="en-US" sz="1100" b="0" i="0" u="none" strike="noStrike">
                        <a:solidFill>
                          <a:srgbClr val="000000"/>
                        </a:solidFill>
                        <a:effectLst/>
                        <a:latin typeface="游ゴシック"/>
                      </a:endParaRPr>
                    </a:p>
                  </a:txBody>
                  <a:tcPr marL="0" marR="0" marT="0" marB="0" anchor="ctr"/>
                </a:tc>
              </a:tr>
              <a:tr h="171450">
                <a:tc>
                  <a:txBody>
                    <a:bodyPr/>
                    <a:lstStyle/>
                    <a:p>
                      <a:pPr algn="l" fontAlgn="ctr"/>
                      <a:r>
                        <a:rPr lang="ja-JP" altLang="en-US" sz="1100" u="none" strike="noStrike">
                          <a:effectLst/>
                        </a:rPr>
                        <a:t>チェーン店</a:t>
                      </a:r>
                      <a:endParaRPr lang="ja-JP" altLang="en-US"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27</a:t>
                      </a:r>
                      <a:endParaRPr lang="en-US" altLang="ja-JP" sz="1100" b="0" i="0" u="none" strike="noStrike">
                        <a:solidFill>
                          <a:srgbClr val="000000"/>
                        </a:solidFill>
                        <a:effectLst/>
                        <a:latin typeface="游ゴシック"/>
                      </a:endParaRPr>
                    </a:p>
                  </a:txBody>
                  <a:tcPr marL="0" marR="0" marT="0" marB="0" anchor="ctr"/>
                </a:tc>
              </a:tr>
              <a:tr h="171450">
                <a:tc>
                  <a:txBody>
                    <a:bodyPr/>
                    <a:lstStyle/>
                    <a:p>
                      <a:pPr algn="l" fontAlgn="ctr"/>
                      <a:r>
                        <a:rPr lang="ja-JP" altLang="en-US" sz="1100" u="none" strike="noStrike" dirty="0">
                          <a:effectLst/>
                        </a:rPr>
                        <a:t>居酒屋</a:t>
                      </a:r>
                      <a:endParaRPr lang="ja-JP" altLang="en-US"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10</a:t>
                      </a:r>
                      <a:endParaRPr lang="en-US" altLang="ja-JP" sz="1100" b="0" i="0" u="none" strike="noStrike">
                        <a:solidFill>
                          <a:srgbClr val="000000"/>
                        </a:solidFill>
                        <a:effectLst/>
                        <a:latin typeface="游ゴシック"/>
                      </a:endParaRPr>
                    </a:p>
                  </a:txBody>
                  <a:tcPr marL="0" marR="0" marT="0" marB="0" anchor="ctr"/>
                </a:tc>
              </a:tr>
              <a:tr h="171450">
                <a:tc>
                  <a:txBody>
                    <a:bodyPr/>
                    <a:lstStyle/>
                    <a:p>
                      <a:pPr algn="l" fontAlgn="ctr"/>
                      <a:r>
                        <a:rPr lang="ja-JP" altLang="en-US" sz="1100" u="none" strike="noStrike" dirty="0">
                          <a:effectLst/>
                        </a:rPr>
                        <a:t>レストラン</a:t>
                      </a:r>
                      <a:endParaRPr lang="ja-JP" altLang="en-US"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7</a:t>
                      </a:r>
                      <a:endParaRPr lang="en-US" altLang="ja-JP" sz="1100" b="0" i="0" u="none" strike="noStrike">
                        <a:solidFill>
                          <a:srgbClr val="000000"/>
                        </a:solidFill>
                        <a:effectLst/>
                        <a:latin typeface="游ゴシック"/>
                      </a:endParaRPr>
                    </a:p>
                  </a:txBody>
                  <a:tcPr marL="0" marR="0" marT="0" marB="0" anchor="ctr"/>
                </a:tc>
              </a:tr>
              <a:tr h="171450">
                <a:tc>
                  <a:txBody>
                    <a:bodyPr/>
                    <a:lstStyle/>
                    <a:p>
                      <a:pPr algn="l" fontAlgn="ctr"/>
                      <a:r>
                        <a:rPr lang="ja-JP" altLang="en-US" sz="1100" u="none" strike="noStrike" dirty="0">
                          <a:effectLst/>
                        </a:rPr>
                        <a:t>ショッピングセンター内</a:t>
                      </a:r>
                      <a:endParaRPr lang="ja-JP" altLang="en-US"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5</a:t>
                      </a:r>
                      <a:endParaRPr lang="en-US" altLang="ja-JP" sz="1100" b="0" i="0" u="none" strike="noStrike" dirty="0">
                        <a:solidFill>
                          <a:srgbClr val="000000"/>
                        </a:solidFill>
                        <a:effectLst/>
                        <a:latin typeface="游ゴシック"/>
                      </a:endParaRPr>
                    </a:p>
                  </a:txBody>
                  <a:tcPr marL="0" marR="0" marT="0" marB="0" anchor="ctr"/>
                </a:tc>
              </a:tr>
            </a:tbl>
          </a:graphicData>
        </a:graphic>
      </p:graphicFrame>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p:txBody>
          <a:bodyPr/>
          <a:lstStyle/>
          <a:p>
            <a:fld id="{9597139F-94A2-4BD9-83B5-6855AB190605}" type="slidenum">
              <a:rPr kumimoji="1" lang="ja-JP" altLang="en-US" smtClean="0"/>
              <a:t>11</a:t>
            </a:fld>
            <a:endParaRPr kumimoji="1" lang="ja-JP" altLang="en-US"/>
          </a:p>
        </p:txBody>
      </p:sp>
      <p:sp>
        <p:nvSpPr>
          <p:cNvPr id="10" name="タイトル 1"/>
          <p:cNvSpPr txBox="1">
            <a:spLocks/>
          </p:cNvSpPr>
          <p:nvPr/>
        </p:nvSpPr>
        <p:spPr>
          <a:xfrm>
            <a:off x="290567" y="827584"/>
            <a:ext cx="6300000" cy="435947"/>
          </a:xfrm>
          <a:prstGeom prst="rect">
            <a:avLst/>
          </a:prstGeom>
          <a:no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t>ふだん外食をするお店で、最も</a:t>
            </a:r>
            <a:r>
              <a:rPr lang="ja-JP" altLang="en-US" sz="1100" dirty="0"/>
              <a:t>多かったの</a:t>
            </a:r>
            <a:r>
              <a:rPr lang="ja-JP" altLang="en-US" sz="1100" dirty="0" smtClean="0"/>
              <a:t>は「チェーン店」</a:t>
            </a:r>
            <a:r>
              <a:rPr lang="ja-JP" altLang="en-US" sz="1100" dirty="0"/>
              <a:t>であった。続いて、</a:t>
            </a:r>
            <a:r>
              <a:rPr lang="ja-JP" altLang="en-US" sz="1100" dirty="0" smtClean="0"/>
              <a:t>「</a:t>
            </a:r>
            <a:r>
              <a:rPr lang="ja-JP" altLang="en-US" sz="1100" dirty="0"/>
              <a:t>居酒屋</a:t>
            </a:r>
            <a:r>
              <a:rPr lang="ja-JP" altLang="en-US" sz="1100" dirty="0" smtClean="0"/>
              <a:t>」、「レストラン」</a:t>
            </a:r>
            <a:r>
              <a:rPr lang="ja-JP" altLang="en-US" sz="1100" dirty="0"/>
              <a:t>といった回答が多かった。</a:t>
            </a:r>
            <a:endParaRPr lang="en-US" altLang="ja-JP" sz="1100" dirty="0" smtClean="0"/>
          </a:p>
        </p:txBody>
      </p:sp>
    </p:spTree>
    <p:extLst>
      <p:ext uri="{BB962C8B-B14F-4D97-AF65-F5344CB8AC3E}">
        <p14:creationId xmlns:p14="http://schemas.microsoft.com/office/powerpoint/2010/main" val="516772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179512"/>
            <a:ext cx="6172200" cy="504056"/>
          </a:xfrm>
        </p:spPr>
        <p:txBody>
          <a:bodyPr>
            <a:normAutofit/>
          </a:bodyPr>
          <a:lstStyle/>
          <a:p>
            <a:r>
              <a:rPr kumimoji="1" lang="ja-JP" altLang="en-US" sz="2000" b="1" dirty="0" smtClean="0"/>
              <a:t>目次</a:t>
            </a:r>
            <a:endParaRPr kumimoji="1" lang="ja-JP" altLang="en-US" sz="2000" b="1" dirty="0"/>
          </a:p>
        </p:txBody>
      </p:sp>
      <p:sp>
        <p:nvSpPr>
          <p:cNvPr id="3" name="コンテンツ プレースホルダー 2"/>
          <p:cNvSpPr>
            <a:spLocks noGrp="1"/>
          </p:cNvSpPr>
          <p:nvPr>
            <p:ph idx="1"/>
          </p:nvPr>
        </p:nvSpPr>
        <p:spPr>
          <a:xfrm>
            <a:off x="332656" y="866328"/>
            <a:ext cx="2952328" cy="7719392"/>
          </a:xfrm>
        </p:spPr>
        <p:txBody>
          <a:bodyPr>
            <a:noAutofit/>
          </a:bodyPr>
          <a:lstStyle/>
          <a:p>
            <a:pPr marL="0" indent="0">
              <a:buNone/>
            </a:pPr>
            <a:r>
              <a:rPr kumimoji="1" lang="ja-JP" altLang="en-US" sz="1000" b="1" dirty="0" smtClean="0"/>
              <a:t>調査の概要</a:t>
            </a:r>
            <a:endParaRPr kumimoji="1" lang="en-US" altLang="ja-JP" sz="1000" b="1" dirty="0" smtClean="0"/>
          </a:p>
          <a:p>
            <a:pPr marL="0" indent="0">
              <a:buNone/>
            </a:pPr>
            <a:r>
              <a:rPr lang="ja-JP" altLang="en-US" sz="1000" dirty="0" smtClean="0"/>
              <a:t>　１　調査の目的</a:t>
            </a:r>
            <a:endParaRPr lang="en-US" altLang="ja-JP" sz="1000" dirty="0" smtClean="0"/>
          </a:p>
          <a:p>
            <a:pPr marL="0" indent="0">
              <a:buNone/>
            </a:pPr>
            <a:r>
              <a:rPr kumimoji="1" lang="ja-JP" altLang="en-US" sz="1000" dirty="0" smtClean="0"/>
              <a:t>　２</a:t>
            </a:r>
            <a:r>
              <a:rPr lang="ja-JP" altLang="en-US" sz="1000" dirty="0" smtClean="0"/>
              <a:t>　</a:t>
            </a:r>
            <a:r>
              <a:rPr lang="ja-JP" altLang="en-US" sz="1000" dirty="0"/>
              <a:t>調査</a:t>
            </a:r>
            <a:r>
              <a:rPr lang="ja-JP" altLang="en-US" sz="1000" dirty="0" smtClean="0"/>
              <a:t>実施場所</a:t>
            </a:r>
            <a:endParaRPr lang="en-US" altLang="ja-JP" sz="1000" dirty="0" smtClean="0"/>
          </a:p>
          <a:p>
            <a:pPr marL="0" indent="0">
              <a:buNone/>
            </a:pPr>
            <a:r>
              <a:rPr lang="ja-JP" altLang="en-US" sz="1000" dirty="0"/>
              <a:t>　</a:t>
            </a:r>
            <a:r>
              <a:rPr lang="ja-JP" altLang="en-US" sz="1000" dirty="0" smtClean="0"/>
              <a:t>３　実施日時</a:t>
            </a:r>
            <a:endParaRPr lang="en-US" altLang="ja-JP" sz="1000" dirty="0" smtClean="0"/>
          </a:p>
          <a:p>
            <a:pPr marL="0" indent="0">
              <a:buNone/>
            </a:pPr>
            <a:r>
              <a:rPr lang="ja-JP" altLang="en-US" sz="1000" dirty="0"/>
              <a:t>　</a:t>
            </a:r>
            <a:r>
              <a:rPr lang="ja-JP" altLang="en-US" sz="1000" dirty="0" smtClean="0"/>
              <a:t>４　調査方法</a:t>
            </a:r>
            <a:endParaRPr lang="en-US" altLang="ja-JP" sz="1000" dirty="0" smtClean="0"/>
          </a:p>
          <a:p>
            <a:pPr marL="0" indent="0">
              <a:buNone/>
            </a:pPr>
            <a:r>
              <a:rPr lang="ja-JP" altLang="en-US" sz="1000" dirty="0"/>
              <a:t>　</a:t>
            </a:r>
            <a:r>
              <a:rPr lang="ja-JP" altLang="en-US" sz="1000" dirty="0" smtClean="0"/>
              <a:t>５　総評</a:t>
            </a:r>
            <a:endParaRPr lang="en-US" altLang="ja-JP" sz="1000" dirty="0"/>
          </a:p>
          <a:p>
            <a:pPr marL="0" indent="0">
              <a:buNone/>
            </a:pPr>
            <a:endParaRPr lang="en-US" altLang="ja-JP" sz="1000" dirty="0" smtClean="0"/>
          </a:p>
          <a:p>
            <a:pPr marL="0" indent="0">
              <a:buNone/>
            </a:pPr>
            <a:r>
              <a:rPr lang="ja-JP" altLang="en-US" sz="1000" b="1" dirty="0" smtClean="0"/>
              <a:t>結果の概要</a:t>
            </a:r>
            <a:endParaRPr lang="en-US" altLang="ja-JP" sz="1000" b="1" dirty="0" smtClean="0"/>
          </a:p>
          <a:p>
            <a:pPr marL="0" indent="0">
              <a:buNone/>
            </a:pPr>
            <a:r>
              <a:rPr lang="ja-JP" altLang="en-US" sz="1000" dirty="0" smtClean="0"/>
              <a:t>　１　基本情報</a:t>
            </a:r>
            <a:endParaRPr lang="en-US" altLang="ja-JP" sz="1000" dirty="0" smtClean="0"/>
          </a:p>
          <a:p>
            <a:pPr marL="0" indent="0">
              <a:buNone/>
            </a:pPr>
            <a:r>
              <a:rPr lang="ja-JP" altLang="en-US" sz="1000" dirty="0" smtClean="0"/>
              <a:t>　　　Ｑ１－１　性別</a:t>
            </a:r>
            <a:endParaRPr lang="en-US" altLang="ja-JP" sz="1000" dirty="0" smtClean="0"/>
          </a:p>
          <a:p>
            <a:pPr marL="0" indent="0">
              <a:buNone/>
            </a:pPr>
            <a:r>
              <a:rPr lang="ja-JP" altLang="en-US" sz="1000" dirty="0" smtClean="0"/>
              <a:t>　　　Ｑ１－２　年代</a:t>
            </a:r>
            <a:endParaRPr lang="en-US" altLang="ja-JP" sz="1000" dirty="0" smtClean="0"/>
          </a:p>
          <a:p>
            <a:pPr marL="0" indent="0">
              <a:buNone/>
            </a:pPr>
            <a:r>
              <a:rPr lang="ja-JP" altLang="en-US" sz="1000" dirty="0" smtClean="0"/>
              <a:t>　　　Ｑ１－３　</a:t>
            </a:r>
            <a:r>
              <a:rPr lang="ja-JP" altLang="en-US" sz="1000" dirty="0"/>
              <a:t>お住まいの</a:t>
            </a:r>
            <a:r>
              <a:rPr lang="ja-JP" altLang="en-US" sz="1000" dirty="0" smtClean="0"/>
              <a:t>地域</a:t>
            </a:r>
            <a:endParaRPr lang="en-US" altLang="ja-JP" sz="1000" dirty="0" smtClean="0"/>
          </a:p>
          <a:p>
            <a:pPr marL="0" indent="0">
              <a:buNone/>
            </a:pPr>
            <a:r>
              <a:rPr lang="ja-JP" altLang="en-US" sz="1000" dirty="0" smtClean="0"/>
              <a:t>　　　Ｑ１－４　</a:t>
            </a:r>
            <a:r>
              <a:rPr lang="ja-JP" altLang="en-US" sz="1000" dirty="0"/>
              <a:t>ここまでの主な交通</a:t>
            </a:r>
            <a:r>
              <a:rPr lang="ja-JP" altLang="en-US" sz="1000" dirty="0" smtClean="0"/>
              <a:t>手段</a:t>
            </a:r>
            <a:endParaRPr lang="en-US" altLang="ja-JP" sz="1000" dirty="0" smtClean="0"/>
          </a:p>
          <a:p>
            <a:pPr marL="0" indent="0">
              <a:buNone/>
            </a:pPr>
            <a:r>
              <a:rPr lang="ja-JP" altLang="en-US" sz="1000" dirty="0" smtClean="0"/>
              <a:t>　　　Ｑ１－５　</a:t>
            </a:r>
            <a:r>
              <a:rPr lang="ja-JP" altLang="en-US" sz="1000" dirty="0"/>
              <a:t>所要</a:t>
            </a:r>
            <a:r>
              <a:rPr lang="ja-JP" altLang="en-US" sz="1000" dirty="0" smtClean="0"/>
              <a:t>時間</a:t>
            </a:r>
            <a:endParaRPr lang="en-US" altLang="ja-JP" sz="1000" dirty="0" smtClean="0"/>
          </a:p>
          <a:p>
            <a:pPr marL="0" indent="0">
              <a:buNone/>
            </a:pPr>
            <a:r>
              <a:rPr lang="ja-JP" altLang="en-US" sz="1000" dirty="0" smtClean="0"/>
              <a:t>　　　Ｑ１－６　グループ構成</a:t>
            </a:r>
            <a:endParaRPr lang="en-US" altLang="ja-JP" sz="1000" dirty="0" smtClean="0"/>
          </a:p>
          <a:p>
            <a:pPr marL="0" indent="0">
              <a:buNone/>
            </a:pPr>
            <a:endParaRPr lang="en-US" altLang="ja-JP" sz="1000" dirty="0"/>
          </a:p>
          <a:p>
            <a:pPr marL="0" indent="0">
              <a:buNone/>
            </a:pPr>
            <a:r>
              <a:rPr lang="ja-JP" altLang="en-US" sz="1000" dirty="0" smtClean="0"/>
              <a:t>　２　利用実態</a:t>
            </a:r>
            <a:endParaRPr lang="en-US" altLang="ja-JP" sz="1000" dirty="0" smtClean="0"/>
          </a:p>
          <a:p>
            <a:pPr marL="0" indent="0">
              <a:buNone/>
            </a:pPr>
            <a:r>
              <a:rPr lang="ja-JP" altLang="en-US" sz="1000" dirty="0" smtClean="0"/>
              <a:t>　　　Ｑ２－１　本日利用予定の施設</a:t>
            </a:r>
            <a:endParaRPr lang="en-US" altLang="ja-JP" sz="1000" dirty="0" smtClean="0"/>
          </a:p>
          <a:p>
            <a:pPr marL="0" indent="0">
              <a:buNone/>
            </a:pPr>
            <a:r>
              <a:rPr lang="ja-JP" altLang="en-US" sz="1000" dirty="0" smtClean="0"/>
              <a:t>　　　Ｑ２－２　</a:t>
            </a:r>
            <a:r>
              <a:rPr lang="ja-JP" altLang="en-US" sz="1000" dirty="0"/>
              <a:t>利用</a:t>
            </a:r>
            <a:r>
              <a:rPr lang="ja-JP" altLang="en-US" sz="1000" dirty="0" smtClean="0"/>
              <a:t>頻度</a:t>
            </a:r>
            <a:endParaRPr lang="en-US" altLang="ja-JP" sz="1000" dirty="0" smtClean="0"/>
          </a:p>
          <a:p>
            <a:pPr marL="0" indent="0">
              <a:buNone/>
            </a:pPr>
            <a:r>
              <a:rPr lang="ja-JP" altLang="en-US" sz="1000" dirty="0" smtClean="0"/>
              <a:t>　　　Ｑ２</a:t>
            </a:r>
            <a:r>
              <a:rPr lang="ja-JP" altLang="en-US" sz="1000" dirty="0"/>
              <a:t>－３</a:t>
            </a:r>
            <a:r>
              <a:rPr lang="ja-JP" altLang="en-US" sz="1000" dirty="0" smtClean="0"/>
              <a:t>　立ち寄り場所</a:t>
            </a:r>
            <a:endParaRPr lang="en-US" altLang="ja-JP" sz="1000" dirty="0" smtClean="0"/>
          </a:p>
          <a:p>
            <a:pPr marL="0" indent="0">
              <a:buNone/>
            </a:pPr>
            <a:r>
              <a:rPr lang="ja-JP" altLang="en-US" sz="1000" dirty="0" smtClean="0"/>
              <a:t>　　　Ｑ２</a:t>
            </a:r>
            <a:r>
              <a:rPr lang="ja-JP" altLang="en-US" sz="1000" dirty="0"/>
              <a:t>－４</a:t>
            </a:r>
            <a:r>
              <a:rPr lang="ja-JP" altLang="en-US" sz="1000" dirty="0" smtClean="0"/>
              <a:t>　 </a:t>
            </a:r>
            <a:r>
              <a:rPr lang="ja-JP" altLang="en-US" sz="1000" dirty="0"/>
              <a:t>１回</a:t>
            </a:r>
            <a:r>
              <a:rPr lang="ja-JP" altLang="en-US" sz="1000" dirty="0" smtClean="0"/>
              <a:t>あたりの平均購入金額</a:t>
            </a:r>
            <a:endParaRPr lang="en-US" altLang="ja-JP" sz="1000" dirty="0"/>
          </a:p>
          <a:p>
            <a:pPr marL="0" indent="0">
              <a:buNone/>
            </a:pPr>
            <a:endParaRPr lang="en-US" altLang="ja-JP" sz="1000" dirty="0" smtClean="0"/>
          </a:p>
          <a:p>
            <a:pPr marL="0" indent="0">
              <a:buNone/>
            </a:pPr>
            <a:r>
              <a:rPr lang="ja-JP" altLang="en-US" sz="1000" dirty="0" smtClean="0"/>
              <a:t>　３　直売所の優れている点</a:t>
            </a:r>
            <a:endParaRPr lang="en-US" altLang="ja-JP" sz="1000" dirty="0"/>
          </a:p>
          <a:p>
            <a:pPr marL="0" indent="0">
              <a:buNone/>
            </a:pPr>
            <a:r>
              <a:rPr lang="ja-JP" altLang="en-US" sz="1000" dirty="0" smtClean="0"/>
              <a:t>　　</a:t>
            </a:r>
            <a:r>
              <a:rPr lang="ja-JP" altLang="en-US" sz="1000" dirty="0"/>
              <a:t>　</a:t>
            </a:r>
            <a:r>
              <a:rPr lang="ja-JP" altLang="en-US" sz="1000" dirty="0" smtClean="0"/>
              <a:t>Ｑ３－①　</a:t>
            </a:r>
            <a:r>
              <a:rPr lang="ja-JP" altLang="en-US" sz="1000" dirty="0"/>
              <a:t>農産物</a:t>
            </a:r>
            <a:r>
              <a:rPr lang="ja-JP" altLang="en-US" sz="1000" dirty="0" smtClean="0"/>
              <a:t>の鮮度</a:t>
            </a:r>
            <a:endParaRPr lang="ja-JP" altLang="en-US" sz="1000" dirty="0"/>
          </a:p>
          <a:p>
            <a:pPr marL="0" indent="0">
              <a:buNone/>
            </a:pPr>
            <a:r>
              <a:rPr lang="ja-JP" altLang="en-US" sz="1000" dirty="0" smtClean="0"/>
              <a:t>　　　Ｑ３－②　</a:t>
            </a:r>
            <a:r>
              <a:rPr lang="ja-JP" altLang="en-US" sz="1000" dirty="0"/>
              <a:t>農産物</a:t>
            </a:r>
            <a:r>
              <a:rPr lang="ja-JP" altLang="en-US" sz="1000" dirty="0" smtClean="0"/>
              <a:t>の</a:t>
            </a:r>
            <a:r>
              <a:rPr lang="ja-JP" altLang="en-US" sz="1000" dirty="0"/>
              <a:t>品質</a:t>
            </a:r>
          </a:p>
          <a:p>
            <a:pPr marL="0" indent="0">
              <a:buNone/>
            </a:pPr>
            <a:r>
              <a:rPr lang="ja-JP" altLang="en-US" sz="1000" dirty="0" smtClean="0"/>
              <a:t>　　　Ｑ３－③　</a:t>
            </a:r>
            <a:r>
              <a:rPr lang="ja-JP" altLang="en-US" sz="1000" dirty="0"/>
              <a:t>農産物</a:t>
            </a:r>
            <a:r>
              <a:rPr lang="ja-JP" altLang="en-US" sz="1000" dirty="0" smtClean="0"/>
              <a:t>の価格の安さ</a:t>
            </a:r>
            <a:endParaRPr lang="ja-JP" altLang="en-US" sz="1000" dirty="0"/>
          </a:p>
          <a:p>
            <a:pPr marL="0" indent="0">
              <a:buNone/>
            </a:pPr>
            <a:r>
              <a:rPr lang="ja-JP" altLang="en-US" sz="1000" dirty="0" smtClean="0"/>
              <a:t>　　　Ｑ３－④　地元産農産物の</a:t>
            </a:r>
            <a:r>
              <a:rPr lang="ja-JP" altLang="en-US" sz="1000" dirty="0"/>
              <a:t>多さ</a:t>
            </a:r>
          </a:p>
          <a:p>
            <a:pPr marL="0" indent="0">
              <a:buNone/>
            </a:pPr>
            <a:r>
              <a:rPr lang="ja-JP" altLang="en-US" sz="1000" dirty="0" smtClean="0"/>
              <a:t>　　　Ｑ３－⑤　農産物</a:t>
            </a:r>
            <a:r>
              <a:rPr lang="ja-JP" altLang="en-US" sz="1000" dirty="0"/>
              <a:t>以外の品揃え</a:t>
            </a:r>
          </a:p>
          <a:p>
            <a:pPr marL="0" indent="0">
              <a:buNone/>
            </a:pPr>
            <a:r>
              <a:rPr lang="ja-JP" altLang="en-US" sz="1000" dirty="0" smtClean="0"/>
              <a:t>　　　Ｑ３－⑥　生産者</a:t>
            </a:r>
            <a:r>
              <a:rPr lang="ja-JP" altLang="en-US" sz="1000" dirty="0"/>
              <a:t>に対する安心感</a:t>
            </a:r>
          </a:p>
          <a:p>
            <a:pPr marL="0" indent="0">
              <a:buNone/>
            </a:pPr>
            <a:r>
              <a:rPr lang="ja-JP" altLang="en-US" sz="1000" dirty="0" smtClean="0"/>
              <a:t>　　　Ｑ３－⑦　店内の雰囲気、内装</a:t>
            </a:r>
            <a:endParaRPr lang="ja-JP" altLang="en-US" sz="1000" dirty="0"/>
          </a:p>
          <a:p>
            <a:pPr marL="0" indent="0">
              <a:buNone/>
            </a:pPr>
            <a:r>
              <a:rPr lang="ja-JP" altLang="en-US" sz="1000" dirty="0" smtClean="0"/>
              <a:t>　　　Ｑ３－⑧　店員</a:t>
            </a:r>
            <a:r>
              <a:rPr lang="ja-JP" altLang="en-US" sz="1000" dirty="0"/>
              <a:t>の対応</a:t>
            </a:r>
          </a:p>
          <a:p>
            <a:pPr marL="0" indent="0">
              <a:buNone/>
            </a:pPr>
            <a:r>
              <a:rPr lang="ja-JP" altLang="en-US" sz="1000" dirty="0" smtClean="0"/>
              <a:t>　　　Ｑ３－⑨　</a:t>
            </a:r>
            <a:r>
              <a:rPr lang="ja-JP" altLang="en-US" sz="1000" dirty="0"/>
              <a:t>レストラン、</a:t>
            </a:r>
            <a:r>
              <a:rPr lang="ja-JP" altLang="en-US" sz="1000" dirty="0" smtClean="0"/>
              <a:t>広場等が</a:t>
            </a:r>
            <a:r>
              <a:rPr lang="ja-JP" altLang="en-US" sz="1000" dirty="0"/>
              <a:t>ある</a:t>
            </a:r>
          </a:p>
          <a:p>
            <a:pPr marL="0" indent="0">
              <a:buNone/>
            </a:pPr>
            <a:r>
              <a:rPr lang="ja-JP" altLang="en-US" sz="1000" dirty="0" smtClean="0"/>
              <a:t>　　　Ｑ３－⑩　交通</a:t>
            </a:r>
            <a:r>
              <a:rPr lang="ja-JP" altLang="en-US" sz="1000" dirty="0"/>
              <a:t>利便性</a:t>
            </a:r>
          </a:p>
          <a:p>
            <a:pPr marL="0" indent="0">
              <a:buNone/>
            </a:pPr>
            <a:r>
              <a:rPr lang="ja-JP" altLang="en-US" sz="1000" dirty="0" smtClean="0"/>
              <a:t>　　　Ｑ３－⑪　その他</a:t>
            </a:r>
            <a:r>
              <a:rPr lang="en-US" altLang="ja-JP" sz="1000" dirty="0"/>
              <a:t> </a:t>
            </a:r>
            <a:endParaRPr lang="en-US" altLang="ja-JP" sz="1000" dirty="0" smtClean="0"/>
          </a:p>
          <a:p>
            <a:pPr marL="0" indent="0">
              <a:buNone/>
            </a:pPr>
            <a:endParaRPr lang="en-US" altLang="ja-JP" sz="1000" dirty="0"/>
          </a:p>
          <a:p>
            <a:pPr marL="0" indent="0">
              <a:buNone/>
            </a:pPr>
            <a:r>
              <a:rPr lang="ja-JP" altLang="en-US" sz="1000" dirty="0" smtClean="0"/>
              <a:t>　４　直売所に期待したいこと</a:t>
            </a:r>
            <a:endParaRPr lang="en-US" altLang="ja-JP" sz="1000" dirty="0" smtClean="0"/>
          </a:p>
          <a:p>
            <a:pPr marL="0" indent="0">
              <a:buNone/>
            </a:pPr>
            <a:r>
              <a:rPr lang="ja-JP" altLang="en-US" sz="1000" dirty="0" smtClean="0"/>
              <a:t>　</a:t>
            </a:r>
            <a:r>
              <a:rPr lang="ja-JP" altLang="en-US" sz="1000" dirty="0"/>
              <a:t>　　</a:t>
            </a:r>
            <a:r>
              <a:rPr lang="ja-JP" altLang="en-US" sz="1000" dirty="0" smtClean="0"/>
              <a:t>Ｑ４－</a:t>
            </a:r>
            <a:r>
              <a:rPr lang="ja-JP" altLang="en-US" sz="1000" dirty="0"/>
              <a:t>①　農産物の鮮度</a:t>
            </a:r>
          </a:p>
          <a:p>
            <a:pPr marL="0" indent="0">
              <a:buNone/>
            </a:pPr>
            <a:r>
              <a:rPr lang="ja-JP" altLang="en-US" sz="1000" dirty="0"/>
              <a:t>　　　</a:t>
            </a:r>
            <a:r>
              <a:rPr lang="ja-JP" altLang="en-US" sz="1000" dirty="0" smtClean="0"/>
              <a:t>Ｑ４－</a:t>
            </a:r>
            <a:r>
              <a:rPr lang="ja-JP" altLang="en-US" sz="1000" dirty="0"/>
              <a:t>②　農産物の品質</a:t>
            </a:r>
          </a:p>
          <a:p>
            <a:pPr marL="0" indent="0">
              <a:buNone/>
            </a:pPr>
            <a:r>
              <a:rPr lang="ja-JP" altLang="en-US" sz="1000" dirty="0"/>
              <a:t>　　　</a:t>
            </a:r>
            <a:r>
              <a:rPr lang="ja-JP" altLang="en-US" sz="1000" dirty="0" smtClean="0"/>
              <a:t>Ｑ４－</a:t>
            </a:r>
            <a:r>
              <a:rPr lang="ja-JP" altLang="en-US" sz="1000" dirty="0"/>
              <a:t>③　農産物の価格の安さ</a:t>
            </a:r>
          </a:p>
          <a:p>
            <a:pPr marL="0" indent="0">
              <a:buNone/>
            </a:pPr>
            <a:r>
              <a:rPr lang="ja-JP" altLang="en-US" sz="1000" dirty="0"/>
              <a:t>　　　</a:t>
            </a:r>
            <a:r>
              <a:rPr lang="ja-JP" altLang="en-US" sz="1000" dirty="0" smtClean="0"/>
              <a:t>Ｑ４－</a:t>
            </a:r>
            <a:r>
              <a:rPr lang="ja-JP" altLang="en-US" sz="1000" dirty="0"/>
              <a:t>④　地元産農産物の多さ</a:t>
            </a:r>
          </a:p>
          <a:p>
            <a:pPr marL="0" indent="0">
              <a:buNone/>
            </a:pPr>
            <a:r>
              <a:rPr lang="ja-JP" altLang="en-US" sz="1000" dirty="0"/>
              <a:t>　　　</a:t>
            </a:r>
            <a:r>
              <a:rPr lang="ja-JP" altLang="en-US" sz="1000" dirty="0" smtClean="0"/>
              <a:t>Ｑ４－</a:t>
            </a:r>
            <a:r>
              <a:rPr lang="ja-JP" altLang="en-US" sz="1000" dirty="0"/>
              <a:t>⑤　農産物以外の品揃え</a:t>
            </a:r>
          </a:p>
          <a:p>
            <a:pPr marL="0" indent="0">
              <a:buNone/>
            </a:pPr>
            <a:r>
              <a:rPr lang="ja-JP" altLang="en-US" sz="1000" dirty="0"/>
              <a:t>　　　</a:t>
            </a:r>
            <a:r>
              <a:rPr lang="ja-JP" altLang="en-US" sz="1000" dirty="0" smtClean="0"/>
              <a:t>Ｑ４－</a:t>
            </a:r>
            <a:r>
              <a:rPr lang="ja-JP" altLang="en-US" sz="1000" dirty="0"/>
              <a:t>⑥　生産者に対する安心感</a:t>
            </a:r>
          </a:p>
          <a:p>
            <a:pPr marL="0" indent="0">
              <a:buNone/>
            </a:pPr>
            <a:r>
              <a:rPr lang="ja-JP" altLang="en-US" sz="1000" dirty="0"/>
              <a:t>　　</a:t>
            </a:r>
            <a:endParaRPr kumimoji="1" lang="ja-JP" altLang="en-US" sz="1000" dirty="0"/>
          </a:p>
        </p:txBody>
      </p:sp>
      <p:sp>
        <p:nvSpPr>
          <p:cNvPr id="4" name="コンテンツ プレースホルダー 2"/>
          <p:cNvSpPr txBox="1">
            <a:spLocks/>
          </p:cNvSpPr>
          <p:nvPr/>
        </p:nvSpPr>
        <p:spPr>
          <a:xfrm>
            <a:off x="3458468" y="895400"/>
            <a:ext cx="2952328" cy="770904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1000" b="1" dirty="0" smtClean="0"/>
          </a:p>
          <a:p>
            <a:pPr marL="0" indent="0">
              <a:buNone/>
            </a:pPr>
            <a:r>
              <a:rPr lang="ja-JP" altLang="en-US" sz="1000" dirty="0"/>
              <a:t>　</a:t>
            </a:r>
            <a:r>
              <a:rPr lang="ja-JP" altLang="en-US" sz="1000" dirty="0" smtClean="0"/>
              <a:t>　　Ｑ４</a:t>
            </a:r>
            <a:r>
              <a:rPr lang="ja-JP" altLang="en-US" sz="1000" dirty="0"/>
              <a:t>－⑦　店内の雰囲気、内装</a:t>
            </a:r>
          </a:p>
          <a:p>
            <a:pPr marL="0" indent="0">
              <a:buNone/>
            </a:pPr>
            <a:r>
              <a:rPr lang="ja-JP" altLang="en-US" sz="1000" dirty="0"/>
              <a:t>　　　Ｑ４－⑧　店員の対応</a:t>
            </a:r>
          </a:p>
          <a:p>
            <a:pPr marL="0" indent="0">
              <a:buNone/>
            </a:pPr>
            <a:r>
              <a:rPr lang="ja-JP" altLang="en-US" sz="1000" dirty="0"/>
              <a:t>　　　Ｑ４－⑨　レストラン、</a:t>
            </a:r>
            <a:r>
              <a:rPr lang="ja-JP" altLang="en-US" sz="1000" dirty="0" smtClean="0"/>
              <a:t>広場等が</a:t>
            </a:r>
            <a:r>
              <a:rPr lang="ja-JP" altLang="en-US" sz="1000" dirty="0"/>
              <a:t>ある</a:t>
            </a:r>
          </a:p>
          <a:p>
            <a:pPr marL="0" indent="0">
              <a:buNone/>
            </a:pPr>
            <a:r>
              <a:rPr lang="ja-JP" altLang="en-US" sz="1000" dirty="0"/>
              <a:t>　　　Ｑ４－⑩　交通利便性</a:t>
            </a:r>
          </a:p>
          <a:p>
            <a:pPr marL="0" indent="0">
              <a:buNone/>
            </a:pPr>
            <a:r>
              <a:rPr lang="ja-JP" altLang="en-US" sz="1000" dirty="0"/>
              <a:t>　　　Ｑ４－⑪　</a:t>
            </a:r>
            <a:r>
              <a:rPr lang="ja-JP" altLang="en-US" sz="1000" dirty="0" smtClean="0"/>
              <a:t>その他</a:t>
            </a:r>
            <a:endParaRPr lang="en-US" altLang="ja-JP" sz="1000" b="1" dirty="0"/>
          </a:p>
          <a:p>
            <a:pPr marL="0" indent="0">
              <a:buFont typeface="Arial" panose="020B0604020202020204" pitchFamily="34" charset="0"/>
              <a:buNone/>
            </a:pPr>
            <a:endParaRPr lang="en-US" altLang="ja-JP" sz="1000" b="1" dirty="0" smtClean="0"/>
          </a:p>
          <a:p>
            <a:pPr marL="0" indent="0">
              <a:buNone/>
            </a:pPr>
            <a:r>
              <a:rPr lang="ja-JP" altLang="en-US" sz="1000" dirty="0"/>
              <a:t>　</a:t>
            </a:r>
            <a:r>
              <a:rPr lang="ja-JP" altLang="en-US" sz="1000" dirty="0" smtClean="0"/>
              <a:t>５　ふだん買い物をするお店</a:t>
            </a:r>
            <a:endParaRPr lang="en-US" altLang="ja-JP" sz="1000" dirty="0" smtClean="0"/>
          </a:p>
          <a:p>
            <a:pPr marL="0" indent="0">
              <a:buNone/>
            </a:pPr>
            <a:endParaRPr lang="en-US" altLang="ja-JP" sz="1000" dirty="0"/>
          </a:p>
          <a:p>
            <a:pPr marL="0" indent="0">
              <a:buNone/>
            </a:pPr>
            <a:r>
              <a:rPr lang="ja-JP" altLang="en-US" sz="1000" dirty="0"/>
              <a:t>　６　</a:t>
            </a:r>
            <a:r>
              <a:rPr lang="ja-JP" altLang="en-US" sz="1000" dirty="0" smtClean="0"/>
              <a:t>レストランを利用する理由</a:t>
            </a:r>
            <a:endParaRPr lang="en-US" altLang="ja-JP" sz="1000" dirty="0"/>
          </a:p>
          <a:p>
            <a:pPr marL="0" indent="0">
              <a:buNone/>
            </a:pPr>
            <a:r>
              <a:rPr lang="ja-JP" altLang="en-US" sz="1000" dirty="0"/>
              <a:t>　　　</a:t>
            </a:r>
            <a:r>
              <a:rPr lang="ja-JP" altLang="en-US" sz="1000" dirty="0" smtClean="0"/>
              <a:t>Ｑ６－</a:t>
            </a:r>
            <a:r>
              <a:rPr lang="ja-JP" altLang="en-US" sz="1000" dirty="0"/>
              <a:t>①　料理のおいしさ</a:t>
            </a:r>
          </a:p>
          <a:p>
            <a:pPr marL="0" indent="0">
              <a:buNone/>
            </a:pPr>
            <a:r>
              <a:rPr lang="ja-JP" altLang="en-US" sz="1000" dirty="0"/>
              <a:t>　　　</a:t>
            </a:r>
            <a:r>
              <a:rPr lang="ja-JP" altLang="en-US" sz="1000" dirty="0" smtClean="0"/>
              <a:t>Ｑ６－②　</a:t>
            </a:r>
            <a:r>
              <a:rPr lang="ja-JP" altLang="en-US" sz="1000" dirty="0"/>
              <a:t>旬の地元産農産物が</a:t>
            </a:r>
            <a:r>
              <a:rPr lang="ja-JP" altLang="en-US" sz="1000" dirty="0" smtClean="0"/>
              <a:t>食べられる</a:t>
            </a:r>
            <a:endParaRPr lang="ja-JP" altLang="en-US" sz="1000" dirty="0"/>
          </a:p>
          <a:p>
            <a:pPr marL="0" indent="0">
              <a:buNone/>
            </a:pPr>
            <a:r>
              <a:rPr lang="ja-JP" altLang="en-US" sz="1000" dirty="0"/>
              <a:t>　　　</a:t>
            </a:r>
            <a:r>
              <a:rPr lang="ja-JP" altLang="en-US" sz="1000" dirty="0" smtClean="0"/>
              <a:t>Ｑ６－</a:t>
            </a:r>
            <a:r>
              <a:rPr lang="ja-JP" altLang="en-US" sz="1000" dirty="0"/>
              <a:t>③　価格の安さ、</a:t>
            </a:r>
            <a:r>
              <a:rPr lang="ja-JP" altLang="en-US" sz="1000" dirty="0" smtClean="0"/>
              <a:t>割安感</a:t>
            </a:r>
            <a:endParaRPr lang="ja-JP" altLang="en-US" sz="1000" dirty="0"/>
          </a:p>
          <a:p>
            <a:pPr marL="0" indent="0">
              <a:buNone/>
            </a:pPr>
            <a:r>
              <a:rPr lang="ja-JP" altLang="en-US" sz="1000" dirty="0"/>
              <a:t>　　　</a:t>
            </a:r>
            <a:r>
              <a:rPr lang="ja-JP" altLang="en-US" sz="1000" dirty="0" smtClean="0"/>
              <a:t>Ｑ６－</a:t>
            </a:r>
            <a:r>
              <a:rPr lang="ja-JP" altLang="en-US" sz="1000" dirty="0"/>
              <a:t>④　</a:t>
            </a:r>
            <a:r>
              <a:rPr lang="ja-JP" altLang="en-US" sz="1000" dirty="0" smtClean="0"/>
              <a:t>料理の種類の多さ</a:t>
            </a:r>
            <a:endParaRPr lang="ja-JP" altLang="en-US" sz="1000" dirty="0"/>
          </a:p>
          <a:p>
            <a:pPr marL="0" indent="0">
              <a:buNone/>
            </a:pPr>
            <a:r>
              <a:rPr lang="ja-JP" altLang="en-US" sz="1000" dirty="0"/>
              <a:t>　　　</a:t>
            </a:r>
            <a:r>
              <a:rPr lang="ja-JP" altLang="en-US" sz="1000" dirty="0" smtClean="0"/>
              <a:t>Ｑ６－</a:t>
            </a:r>
            <a:r>
              <a:rPr lang="ja-JP" altLang="en-US" sz="1000" dirty="0"/>
              <a:t>⑤　食材に対する安心感　</a:t>
            </a:r>
          </a:p>
          <a:p>
            <a:pPr marL="0" indent="0">
              <a:buNone/>
            </a:pPr>
            <a:r>
              <a:rPr lang="ja-JP" altLang="en-US" sz="1000" dirty="0"/>
              <a:t>　　　</a:t>
            </a:r>
            <a:r>
              <a:rPr lang="ja-JP" altLang="en-US" sz="1000" dirty="0" smtClean="0"/>
              <a:t>Ｑ６－</a:t>
            </a:r>
            <a:r>
              <a:rPr lang="ja-JP" altLang="en-US" sz="1000" dirty="0"/>
              <a:t>⑥　店内の雰囲気、</a:t>
            </a:r>
            <a:r>
              <a:rPr lang="ja-JP" altLang="en-US" sz="1000" dirty="0" smtClean="0"/>
              <a:t>内装</a:t>
            </a:r>
            <a:endParaRPr lang="ja-JP" altLang="en-US" sz="1000" dirty="0"/>
          </a:p>
          <a:p>
            <a:pPr marL="0" indent="0">
              <a:buNone/>
            </a:pPr>
            <a:r>
              <a:rPr lang="ja-JP" altLang="en-US" sz="1000" dirty="0"/>
              <a:t>　　　</a:t>
            </a:r>
            <a:r>
              <a:rPr lang="ja-JP" altLang="en-US" sz="1000" dirty="0" smtClean="0"/>
              <a:t>Ｑ６－</a:t>
            </a:r>
            <a:r>
              <a:rPr lang="ja-JP" altLang="en-US" sz="1000" dirty="0"/>
              <a:t>⑦　店員の対応</a:t>
            </a:r>
          </a:p>
          <a:p>
            <a:pPr marL="0" indent="0">
              <a:buNone/>
            </a:pPr>
            <a:r>
              <a:rPr lang="ja-JP" altLang="en-US" sz="1000" dirty="0"/>
              <a:t>　　　</a:t>
            </a:r>
            <a:r>
              <a:rPr lang="ja-JP" altLang="en-US" sz="1000" dirty="0" smtClean="0"/>
              <a:t>Ｑ６－</a:t>
            </a:r>
            <a:r>
              <a:rPr lang="ja-JP" altLang="en-US" sz="1000" dirty="0"/>
              <a:t>⑧　直売所、</a:t>
            </a:r>
            <a:r>
              <a:rPr lang="ja-JP" altLang="en-US" sz="1000" dirty="0" smtClean="0"/>
              <a:t>広場等が</a:t>
            </a:r>
            <a:r>
              <a:rPr lang="ja-JP" altLang="en-US" sz="1000" dirty="0"/>
              <a:t>ある</a:t>
            </a:r>
          </a:p>
          <a:p>
            <a:pPr marL="0" indent="0">
              <a:buNone/>
            </a:pPr>
            <a:r>
              <a:rPr lang="ja-JP" altLang="en-US" sz="1000" dirty="0"/>
              <a:t>　　　</a:t>
            </a:r>
            <a:r>
              <a:rPr lang="ja-JP" altLang="en-US" sz="1000" dirty="0" smtClean="0"/>
              <a:t>Ｑ６－</a:t>
            </a:r>
            <a:r>
              <a:rPr lang="ja-JP" altLang="en-US" sz="1000" dirty="0"/>
              <a:t>⑨　交通利便性</a:t>
            </a:r>
          </a:p>
          <a:p>
            <a:pPr marL="0" indent="0">
              <a:buNone/>
            </a:pPr>
            <a:r>
              <a:rPr lang="ja-JP" altLang="en-US" sz="1000" dirty="0"/>
              <a:t>　　　</a:t>
            </a:r>
            <a:r>
              <a:rPr lang="ja-JP" altLang="en-US" sz="1000" dirty="0" smtClean="0"/>
              <a:t>Ｑ６－</a:t>
            </a:r>
            <a:r>
              <a:rPr lang="ja-JP" altLang="en-US" sz="1000" dirty="0"/>
              <a:t>⑩　健康によさそう</a:t>
            </a:r>
          </a:p>
          <a:p>
            <a:pPr marL="0" indent="0">
              <a:buNone/>
            </a:pPr>
            <a:r>
              <a:rPr lang="ja-JP" altLang="en-US" sz="1000" dirty="0"/>
              <a:t>　　　</a:t>
            </a:r>
            <a:r>
              <a:rPr lang="ja-JP" altLang="en-US" sz="1000" dirty="0" smtClean="0"/>
              <a:t>Ｑ６－</a:t>
            </a:r>
            <a:r>
              <a:rPr lang="ja-JP" altLang="en-US" sz="1000" dirty="0"/>
              <a:t>⑪　農業を応援したい</a:t>
            </a:r>
            <a:endParaRPr lang="en-US" altLang="ja-JP" sz="1000" dirty="0" smtClean="0"/>
          </a:p>
          <a:p>
            <a:pPr marL="0" indent="0">
              <a:buNone/>
            </a:pPr>
            <a:r>
              <a:rPr lang="en-US" altLang="ja-JP" sz="1000" dirty="0" smtClean="0"/>
              <a:t> </a:t>
            </a:r>
            <a:r>
              <a:rPr lang="ja-JP" altLang="en-US" sz="1000" dirty="0" smtClean="0"/>
              <a:t>　　  Ｑ６－⑫</a:t>
            </a:r>
            <a:r>
              <a:rPr lang="ja-JP" altLang="en-US" sz="1000" dirty="0"/>
              <a:t>　その他</a:t>
            </a:r>
            <a:endParaRPr lang="en-US" altLang="ja-JP" sz="1000" dirty="0" smtClean="0"/>
          </a:p>
          <a:p>
            <a:pPr marL="0" indent="0">
              <a:buNone/>
            </a:pPr>
            <a:endParaRPr lang="en-US" altLang="ja-JP" sz="1000" dirty="0"/>
          </a:p>
          <a:p>
            <a:pPr marL="0" indent="0">
              <a:buNone/>
            </a:pPr>
            <a:r>
              <a:rPr lang="ja-JP" altLang="en-US" sz="1000" dirty="0" smtClean="0"/>
              <a:t>　７</a:t>
            </a:r>
            <a:r>
              <a:rPr lang="ja-JP" altLang="en-US" sz="1000" dirty="0"/>
              <a:t>　レストラン</a:t>
            </a:r>
            <a:r>
              <a:rPr lang="ja-JP" altLang="en-US" sz="1000" dirty="0" smtClean="0"/>
              <a:t>に</a:t>
            </a:r>
            <a:r>
              <a:rPr lang="ja-JP" altLang="en-US" sz="1000" dirty="0"/>
              <a:t>期待したいこと</a:t>
            </a:r>
          </a:p>
          <a:p>
            <a:pPr marL="0" indent="0">
              <a:buNone/>
            </a:pPr>
            <a:r>
              <a:rPr lang="ja-JP" altLang="en-US" sz="1000" dirty="0"/>
              <a:t>　　　</a:t>
            </a:r>
            <a:r>
              <a:rPr lang="ja-JP" altLang="en-US" sz="1000" dirty="0" smtClean="0"/>
              <a:t>Ｑ７－</a:t>
            </a:r>
            <a:r>
              <a:rPr lang="ja-JP" altLang="en-US" sz="1000" dirty="0"/>
              <a:t>①　料理のおいしさ</a:t>
            </a:r>
          </a:p>
          <a:p>
            <a:pPr marL="0" indent="0">
              <a:buNone/>
            </a:pPr>
            <a:r>
              <a:rPr lang="ja-JP" altLang="en-US" sz="1000" dirty="0"/>
              <a:t>　　　</a:t>
            </a:r>
            <a:r>
              <a:rPr lang="ja-JP" altLang="en-US" sz="1000" dirty="0" smtClean="0"/>
              <a:t>Ｑ７－</a:t>
            </a:r>
            <a:r>
              <a:rPr lang="ja-JP" altLang="en-US" sz="1000" dirty="0"/>
              <a:t>②　旬の地元産農産物が食べられる</a:t>
            </a:r>
          </a:p>
          <a:p>
            <a:pPr marL="0" indent="0">
              <a:buNone/>
            </a:pPr>
            <a:r>
              <a:rPr lang="ja-JP" altLang="en-US" sz="1000" dirty="0"/>
              <a:t>　　　</a:t>
            </a:r>
            <a:r>
              <a:rPr lang="ja-JP" altLang="en-US" sz="1000" dirty="0" smtClean="0"/>
              <a:t>Ｑ７－</a:t>
            </a:r>
            <a:r>
              <a:rPr lang="ja-JP" altLang="en-US" sz="1000" dirty="0"/>
              <a:t>③　価格の安さ、割安感</a:t>
            </a:r>
          </a:p>
          <a:p>
            <a:pPr marL="0" indent="0">
              <a:buNone/>
            </a:pPr>
            <a:r>
              <a:rPr lang="ja-JP" altLang="en-US" sz="1000" dirty="0"/>
              <a:t>　　　</a:t>
            </a:r>
            <a:r>
              <a:rPr lang="ja-JP" altLang="en-US" sz="1000" dirty="0" smtClean="0"/>
              <a:t>Ｑ７－</a:t>
            </a:r>
            <a:r>
              <a:rPr lang="ja-JP" altLang="en-US" sz="1000" dirty="0"/>
              <a:t>④　料理の種類の</a:t>
            </a:r>
            <a:r>
              <a:rPr lang="ja-JP" altLang="en-US" sz="1000" dirty="0" smtClean="0"/>
              <a:t>多さ</a:t>
            </a:r>
            <a:endParaRPr lang="ja-JP" altLang="en-US" sz="1000" dirty="0"/>
          </a:p>
          <a:p>
            <a:pPr marL="0" indent="0">
              <a:buNone/>
            </a:pPr>
            <a:r>
              <a:rPr lang="ja-JP" altLang="en-US" sz="1000" dirty="0"/>
              <a:t>　　　</a:t>
            </a:r>
            <a:r>
              <a:rPr lang="ja-JP" altLang="en-US" sz="1000" dirty="0" smtClean="0"/>
              <a:t>Ｑ７－</a:t>
            </a:r>
            <a:r>
              <a:rPr lang="ja-JP" altLang="en-US" sz="1000" dirty="0"/>
              <a:t>⑤　食材に対する安心感　</a:t>
            </a:r>
          </a:p>
          <a:p>
            <a:pPr marL="0" indent="0">
              <a:buNone/>
            </a:pPr>
            <a:r>
              <a:rPr lang="ja-JP" altLang="en-US" sz="1000" dirty="0"/>
              <a:t>　　　</a:t>
            </a:r>
            <a:r>
              <a:rPr lang="ja-JP" altLang="en-US" sz="1000" dirty="0" smtClean="0"/>
              <a:t>Ｑ７－</a:t>
            </a:r>
            <a:r>
              <a:rPr lang="ja-JP" altLang="en-US" sz="1000" dirty="0"/>
              <a:t>⑥　店内の雰囲気、内装</a:t>
            </a:r>
          </a:p>
          <a:p>
            <a:pPr marL="0" indent="0">
              <a:buNone/>
            </a:pPr>
            <a:r>
              <a:rPr lang="ja-JP" altLang="en-US" sz="1000" dirty="0"/>
              <a:t>　　　</a:t>
            </a:r>
            <a:r>
              <a:rPr lang="ja-JP" altLang="en-US" sz="1000" dirty="0" smtClean="0"/>
              <a:t>Ｑ７－</a:t>
            </a:r>
            <a:r>
              <a:rPr lang="ja-JP" altLang="en-US" sz="1000" dirty="0"/>
              <a:t>⑦　店員の対応</a:t>
            </a:r>
          </a:p>
          <a:p>
            <a:pPr marL="0" indent="0">
              <a:buNone/>
            </a:pPr>
            <a:r>
              <a:rPr lang="ja-JP" altLang="en-US" sz="1000" dirty="0"/>
              <a:t>　　　</a:t>
            </a:r>
            <a:r>
              <a:rPr lang="ja-JP" altLang="en-US" sz="1000" dirty="0" smtClean="0"/>
              <a:t>Ｑ７－</a:t>
            </a:r>
            <a:r>
              <a:rPr lang="ja-JP" altLang="en-US" sz="1000" dirty="0"/>
              <a:t>⑧　直売所、</a:t>
            </a:r>
            <a:r>
              <a:rPr lang="ja-JP" altLang="en-US" sz="1000" dirty="0" smtClean="0"/>
              <a:t>広場</a:t>
            </a:r>
            <a:r>
              <a:rPr lang="ja-JP" altLang="en-US" sz="1000" dirty="0"/>
              <a:t>等</a:t>
            </a:r>
            <a:r>
              <a:rPr lang="ja-JP" altLang="en-US" sz="1000" dirty="0" smtClean="0"/>
              <a:t>が</a:t>
            </a:r>
            <a:r>
              <a:rPr lang="ja-JP" altLang="en-US" sz="1000" dirty="0"/>
              <a:t>ある</a:t>
            </a:r>
          </a:p>
          <a:p>
            <a:pPr marL="0" indent="0">
              <a:buNone/>
            </a:pPr>
            <a:r>
              <a:rPr lang="ja-JP" altLang="en-US" sz="1000" dirty="0"/>
              <a:t>　　　</a:t>
            </a:r>
            <a:r>
              <a:rPr lang="ja-JP" altLang="en-US" sz="1000" dirty="0" smtClean="0"/>
              <a:t>Ｑ７－</a:t>
            </a:r>
            <a:r>
              <a:rPr lang="ja-JP" altLang="en-US" sz="1000" dirty="0"/>
              <a:t>⑨　交通利便性</a:t>
            </a:r>
          </a:p>
          <a:p>
            <a:pPr marL="0" indent="0">
              <a:buNone/>
            </a:pPr>
            <a:r>
              <a:rPr lang="ja-JP" altLang="en-US" sz="1000" dirty="0"/>
              <a:t>　　　</a:t>
            </a:r>
            <a:r>
              <a:rPr lang="ja-JP" altLang="en-US" sz="1000" dirty="0" smtClean="0"/>
              <a:t>Ｑ７－</a:t>
            </a:r>
            <a:r>
              <a:rPr lang="ja-JP" altLang="en-US" sz="1000" dirty="0"/>
              <a:t>⑩　健康によさそう</a:t>
            </a:r>
          </a:p>
          <a:p>
            <a:pPr marL="0" indent="0">
              <a:buNone/>
            </a:pPr>
            <a:r>
              <a:rPr lang="ja-JP" altLang="en-US" sz="1000" dirty="0"/>
              <a:t>　　　</a:t>
            </a:r>
            <a:r>
              <a:rPr lang="ja-JP" altLang="en-US" sz="1000" dirty="0" smtClean="0"/>
              <a:t>Ｑ７－</a:t>
            </a:r>
            <a:r>
              <a:rPr lang="ja-JP" altLang="en-US" sz="1000" dirty="0"/>
              <a:t>⑪　農業を応援したい</a:t>
            </a:r>
            <a:endParaRPr lang="en-US" altLang="ja-JP" sz="1000" dirty="0"/>
          </a:p>
          <a:p>
            <a:pPr marL="0" indent="0">
              <a:buNone/>
            </a:pPr>
            <a:r>
              <a:rPr lang="en-US" altLang="ja-JP" sz="1000" dirty="0"/>
              <a:t> </a:t>
            </a:r>
            <a:r>
              <a:rPr lang="ja-JP" altLang="en-US" sz="1000" dirty="0"/>
              <a:t>　　  </a:t>
            </a:r>
            <a:r>
              <a:rPr lang="ja-JP" altLang="en-US" sz="1000" dirty="0" smtClean="0"/>
              <a:t>Ｑ７－</a:t>
            </a:r>
            <a:r>
              <a:rPr lang="ja-JP" altLang="en-US" sz="1000" dirty="0"/>
              <a:t>⑫　</a:t>
            </a:r>
            <a:r>
              <a:rPr lang="ja-JP" altLang="en-US" sz="1000" dirty="0" smtClean="0"/>
              <a:t>その他</a:t>
            </a:r>
            <a:endParaRPr lang="en-US" altLang="ja-JP" sz="1000" dirty="0" smtClean="0"/>
          </a:p>
          <a:p>
            <a:pPr marL="0" indent="0">
              <a:buNone/>
            </a:pPr>
            <a:endParaRPr lang="en-US" altLang="ja-JP" sz="1000" dirty="0" smtClean="0"/>
          </a:p>
          <a:p>
            <a:pPr marL="0" indent="0">
              <a:buNone/>
            </a:pPr>
            <a:r>
              <a:rPr lang="ja-JP" altLang="en-US" sz="1000" dirty="0" smtClean="0"/>
              <a:t>８</a:t>
            </a:r>
            <a:r>
              <a:rPr lang="ja-JP" altLang="en-US" sz="1000" dirty="0"/>
              <a:t>　</a:t>
            </a:r>
            <a:r>
              <a:rPr lang="ja-JP" altLang="en-US" sz="1000" dirty="0" smtClean="0"/>
              <a:t>ふだん</a:t>
            </a:r>
            <a:r>
              <a:rPr lang="ja-JP" altLang="en-US" sz="1000" dirty="0"/>
              <a:t>外食</a:t>
            </a:r>
            <a:r>
              <a:rPr lang="ja-JP" altLang="en-US" sz="1000" dirty="0" smtClean="0"/>
              <a:t>を</a:t>
            </a:r>
            <a:r>
              <a:rPr lang="ja-JP" altLang="en-US" sz="1000" dirty="0"/>
              <a:t>するお店</a:t>
            </a:r>
            <a:endParaRPr lang="en-US" altLang="ja-JP" sz="1000" dirty="0"/>
          </a:p>
          <a:p>
            <a:pPr marL="0" indent="0">
              <a:buNone/>
            </a:pPr>
            <a:endParaRPr lang="en-US" altLang="ja-JP" sz="1000" dirty="0"/>
          </a:p>
          <a:p>
            <a:pPr marL="0" indent="0">
              <a:buNone/>
            </a:pPr>
            <a:r>
              <a:rPr lang="ja-JP" altLang="en-US" sz="1000" dirty="0" smtClean="0"/>
              <a:t>　</a:t>
            </a:r>
            <a:endParaRPr lang="en-US" altLang="ja-JP" sz="1000" dirty="0"/>
          </a:p>
          <a:p>
            <a:pPr marL="0" indent="0">
              <a:buNone/>
            </a:pPr>
            <a:endParaRPr lang="en-US" altLang="ja-JP" sz="1000" dirty="0"/>
          </a:p>
          <a:p>
            <a:pPr marL="0" indent="0">
              <a:buNone/>
            </a:pPr>
            <a:r>
              <a:rPr lang="ja-JP" altLang="en-US" sz="1000" dirty="0"/>
              <a:t>　</a:t>
            </a:r>
          </a:p>
        </p:txBody>
      </p:sp>
      <p:sp>
        <p:nvSpPr>
          <p:cNvPr id="8" name="スライド番号プレースホルダー 7"/>
          <p:cNvSpPr>
            <a:spLocks noGrp="1"/>
          </p:cNvSpPr>
          <p:nvPr>
            <p:ph type="sldNum" sz="quarter" idx="12"/>
          </p:nvPr>
        </p:nvSpPr>
        <p:spPr/>
        <p:txBody>
          <a:bodyPr/>
          <a:lstStyle/>
          <a:p>
            <a:fld id="{9597139F-94A2-4BD9-83B5-6855AB190605}" type="slidenum">
              <a:rPr kumimoji="1" lang="ja-JP" altLang="en-US" smtClean="0"/>
              <a:t>2</a:t>
            </a:fld>
            <a:endParaRPr kumimoji="1" lang="ja-JP" altLang="en-US"/>
          </a:p>
        </p:txBody>
      </p:sp>
    </p:spTree>
    <p:extLst>
      <p:ext uri="{BB962C8B-B14F-4D97-AF65-F5344CB8AC3E}">
        <p14:creationId xmlns:p14="http://schemas.microsoft.com/office/powerpoint/2010/main" val="3026472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2729" y="555586"/>
            <a:ext cx="6300000" cy="5910723"/>
          </a:xfrm>
          <a:noFill/>
          <a:ln>
            <a:solidFill>
              <a:schemeClr val="tx1"/>
            </a:solidFill>
          </a:ln>
        </p:spPr>
        <p:txBody>
          <a:bodyPr>
            <a:noAutofit/>
          </a:bodyPr>
          <a:lstStyle/>
          <a:p>
            <a:pPr algn="l"/>
            <a:r>
              <a:rPr lang="ja-JP" altLang="en-US" sz="1100" dirty="0" smtClean="0">
                <a:latin typeface="+mj-ea"/>
              </a:rPr>
              <a:t>１</a:t>
            </a:r>
            <a:r>
              <a:rPr lang="ja-JP" altLang="en-US" sz="1100" dirty="0">
                <a:latin typeface="+mj-ea"/>
              </a:rPr>
              <a:t>　</a:t>
            </a:r>
            <a:r>
              <a:rPr lang="ja-JP" altLang="en-US" sz="1100" dirty="0" smtClean="0">
                <a:latin typeface="+mj-ea"/>
              </a:rPr>
              <a:t>調査目的</a:t>
            </a:r>
            <a:r>
              <a:rPr lang="en-US" altLang="ja-JP" sz="1100" dirty="0">
                <a:latin typeface="+mj-ea"/>
              </a:rPr>
              <a:t/>
            </a:r>
            <a:br>
              <a:rPr lang="en-US" altLang="ja-JP" sz="1100" dirty="0">
                <a:latin typeface="+mj-ea"/>
              </a:rPr>
            </a:br>
            <a:r>
              <a:rPr lang="ja-JP" altLang="en-US" sz="1100" dirty="0">
                <a:latin typeface="+mj-ea"/>
              </a:rPr>
              <a:t>　</a:t>
            </a:r>
            <a:r>
              <a:rPr lang="ja-JP" altLang="en-US" sz="1100" dirty="0" smtClean="0">
                <a:latin typeface="+mj-ea"/>
              </a:rPr>
              <a:t>　農産物直売所</a:t>
            </a:r>
            <a:r>
              <a:rPr lang="ja-JP" altLang="en-US" sz="1100" dirty="0">
                <a:latin typeface="+mj-ea"/>
              </a:rPr>
              <a:t>を核とした農業振興・地域の活性化・地産地消の推進</a:t>
            </a:r>
            <a:r>
              <a:rPr lang="ja-JP" altLang="en-US" sz="1100" dirty="0" smtClean="0">
                <a:latin typeface="+mj-ea"/>
              </a:rPr>
              <a:t>に向けた助言指導を行うための</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smtClean="0">
                <a:latin typeface="+mj-ea"/>
              </a:rPr>
              <a:t>基礎資料とする</a:t>
            </a:r>
            <a:r>
              <a:rPr lang="ja-JP" altLang="en-US" sz="1100" dirty="0">
                <a:latin typeface="+mj-ea"/>
              </a:rPr>
              <a:t>ため、</a:t>
            </a:r>
            <a:r>
              <a:rPr lang="ja-JP" altLang="en-US" sz="1100" dirty="0" smtClean="0">
                <a:latin typeface="+mj-ea"/>
              </a:rPr>
              <a:t>直売所と併設レストランを利用される一般消費者の特徴と利用実態を把握する。</a:t>
            </a:r>
            <a:r>
              <a:rPr lang="en-US" altLang="ja-JP" sz="1100" dirty="0" smtClean="0">
                <a:latin typeface="+mj-ea"/>
              </a:rPr>
              <a:t/>
            </a:r>
            <a:br>
              <a:rPr lang="en-US" altLang="ja-JP" sz="1100" dirty="0" smtClean="0">
                <a:latin typeface="+mj-ea"/>
              </a:rPr>
            </a:br>
            <a:r>
              <a:rPr lang="en-US" altLang="ja-JP" sz="1100" dirty="0">
                <a:latin typeface="+mj-ea"/>
              </a:rPr>
              <a:t/>
            </a:r>
            <a:br>
              <a:rPr lang="en-US" altLang="ja-JP" sz="1100" dirty="0">
                <a:latin typeface="+mj-ea"/>
              </a:rPr>
            </a:br>
            <a:r>
              <a:rPr lang="ja-JP" altLang="en-US" sz="1100" dirty="0">
                <a:latin typeface="+mj-ea"/>
              </a:rPr>
              <a:t>２　調査</a:t>
            </a:r>
            <a:r>
              <a:rPr lang="ja-JP" altLang="en-US" sz="1100" dirty="0" smtClean="0">
                <a:latin typeface="+mj-ea"/>
              </a:rPr>
              <a:t>実施</a:t>
            </a:r>
            <a:r>
              <a:rPr lang="ja-JP" altLang="en-US" sz="1100" dirty="0">
                <a:latin typeface="+mj-ea"/>
              </a:rPr>
              <a:t>場所</a:t>
            </a:r>
            <a:r>
              <a:rPr lang="en-US" altLang="ja-JP" sz="1100" dirty="0">
                <a:latin typeface="+mj-ea"/>
              </a:rPr>
              <a:t/>
            </a:r>
            <a:br>
              <a:rPr lang="en-US" altLang="ja-JP" sz="1100" dirty="0">
                <a:latin typeface="+mj-ea"/>
              </a:rPr>
            </a:br>
            <a:r>
              <a:rPr lang="ja-JP" altLang="en-US" sz="1100" dirty="0">
                <a:latin typeface="+mj-ea"/>
              </a:rPr>
              <a:t>　</a:t>
            </a:r>
            <a:r>
              <a:rPr lang="ja-JP" altLang="en-US" sz="1100" dirty="0" smtClean="0">
                <a:latin typeface="+mj-ea"/>
              </a:rPr>
              <a:t> 　府内の併設レストランがある直売所　１店舗</a:t>
            </a:r>
            <a:r>
              <a:rPr lang="en-US" altLang="ja-JP" sz="1100" dirty="0" smtClean="0">
                <a:latin typeface="+mj-ea"/>
              </a:rPr>
              <a:t/>
            </a:r>
            <a:br>
              <a:rPr lang="en-US" altLang="ja-JP" sz="1100" dirty="0" smtClean="0">
                <a:latin typeface="+mj-ea"/>
              </a:rPr>
            </a:br>
            <a:r>
              <a:rPr lang="en-US" altLang="ja-JP" sz="1100" dirty="0" smtClean="0">
                <a:latin typeface="+mj-ea"/>
              </a:rPr>
              <a:t/>
            </a:r>
            <a:br>
              <a:rPr lang="en-US" altLang="ja-JP" sz="1100" dirty="0" smtClean="0">
                <a:latin typeface="+mj-ea"/>
              </a:rPr>
            </a:br>
            <a:r>
              <a:rPr lang="ja-JP" altLang="en-US" sz="1100" dirty="0" smtClean="0">
                <a:latin typeface="+mj-ea"/>
              </a:rPr>
              <a:t>３</a:t>
            </a:r>
            <a:r>
              <a:rPr lang="ja-JP" altLang="en-US" sz="1100" dirty="0">
                <a:latin typeface="+mj-ea"/>
              </a:rPr>
              <a:t>　</a:t>
            </a:r>
            <a:r>
              <a:rPr lang="ja-JP" altLang="en-US" sz="1100" dirty="0" smtClean="0">
                <a:latin typeface="+mj-ea"/>
              </a:rPr>
              <a:t>実施日時</a:t>
            </a:r>
            <a:r>
              <a:rPr lang="en-US" altLang="ja-JP" sz="1100" dirty="0">
                <a:latin typeface="+mj-ea"/>
              </a:rPr>
              <a:t/>
            </a:r>
            <a:br>
              <a:rPr lang="en-US" altLang="ja-JP" sz="1100" dirty="0">
                <a:latin typeface="+mj-ea"/>
              </a:rPr>
            </a:br>
            <a:r>
              <a:rPr lang="ja-JP" altLang="en-US" sz="1100" dirty="0">
                <a:latin typeface="+mj-ea"/>
              </a:rPr>
              <a:t>　</a:t>
            </a:r>
            <a:r>
              <a:rPr lang="ja-JP" altLang="en-US" sz="1100" dirty="0" smtClean="0">
                <a:latin typeface="+mj-ea"/>
              </a:rPr>
              <a:t>　平成</a:t>
            </a:r>
            <a:r>
              <a:rPr lang="en-US" altLang="ja-JP" sz="1100" dirty="0">
                <a:latin typeface="+mj-ea"/>
              </a:rPr>
              <a:t>29</a:t>
            </a:r>
            <a:r>
              <a:rPr lang="ja-JP" altLang="en-US" sz="1100" dirty="0" smtClean="0">
                <a:latin typeface="+mj-ea"/>
              </a:rPr>
              <a:t>年</a:t>
            </a:r>
            <a:r>
              <a:rPr lang="en-US" altLang="ja-JP" sz="1100" dirty="0">
                <a:latin typeface="+mj-ea"/>
              </a:rPr>
              <a:t>8</a:t>
            </a:r>
            <a:r>
              <a:rPr lang="ja-JP" altLang="en-US" sz="1100" dirty="0" smtClean="0">
                <a:latin typeface="+mj-ea"/>
              </a:rPr>
              <a:t>月</a:t>
            </a:r>
            <a:r>
              <a:rPr lang="en-US" altLang="ja-JP" sz="1100" dirty="0">
                <a:latin typeface="+mj-ea"/>
              </a:rPr>
              <a:t>17</a:t>
            </a:r>
            <a:r>
              <a:rPr lang="ja-JP" altLang="en-US" sz="1100" dirty="0" smtClean="0">
                <a:latin typeface="+mj-ea"/>
              </a:rPr>
              <a:t>日</a:t>
            </a:r>
            <a:r>
              <a:rPr lang="ja-JP" altLang="en-US" sz="1100" dirty="0">
                <a:latin typeface="+mj-ea"/>
              </a:rPr>
              <a:t>（木</a:t>
            </a:r>
            <a:r>
              <a:rPr lang="ja-JP" altLang="en-US" sz="1100" dirty="0" smtClean="0">
                <a:latin typeface="+mj-ea"/>
              </a:rPr>
              <a:t>）      </a:t>
            </a:r>
            <a:r>
              <a:rPr lang="en-US" altLang="ja-JP" sz="1100" dirty="0" smtClean="0">
                <a:solidFill>
                  <a:schemeClr val="bg1"/>
                </a:solidFill>
                <a:latin typeface="+mj-ea"/>
              </a:rPr>
              <a:t>0</a:t>
            </a:r>
            <a:r>
              <a:rPr lang="en-US" altLang="ja-JP" sz="1100" dirty="0" smtClean="0">
                <a:latin typeface="+mj-ea"/>
              </a:rPr>
              <a:t>9</a:t>
            </a:r>
            <a:r>
              <a:rPr lang="ja-JP" altLang="en-US" sz="1100" dirty="0">
                <a:latin typeface="+mj-ea"/>
              </a:rPr>
              <a:t>：</a:t>
            </a:r>
            <a:r>
              <a:rPr lang="en-US" altLang="ja-JP" sz="1100" dirty="0">
                <a:latin typeface="+mj-ea"/>
              </a:rPr>
              <a:t>50</a:t>
            </a:r>
            <a:r>
              <a:rPr lang="ja-JP" altLang="en-US" sz="1100" dirty="0">
                <a:latin typeface="+mj-ea"/>
              </a:rPr>
              <a:t>～</a:t>
            </a:r>
            <a:r>
              <a:rPr lang="en-US" altLang="ja-JP" sz="1100" dirty="0">
                <a:latin typeface="+mj-ea"/>
              </a:rPr>
              <a:t>10</a:t>
            </a:r>
            <a:r>
              <a:rPr lang="ja-JP" altLang="en-US" sz="1100" dirty="0">
                <a:latin typeface="+mj-ea"/>
              </a:rPr>
              <a:t>：</a:t>
            </a:r>
            <a:r>
              <a:rPr lang="en-US" altLang="ja-JP" sz="1100" dirty="0">
                <a:latin typeface="+mj-ea"/>
              </a:rPr>
              <a:t>40</a:t>
            </a:r>
            <a:r>
              <a:rPr lang="ja-JP" altLang="en-US" sz="1100" dirty="0">
                <a:latin typeface="+mj-ea"/>
              </a:rPr>
              <a:t>　　</a:t>
            </a:r>
            <a:r>
              <a:rPr lang="ja-JP" altLang="en-US" sz="1100" dirty="0" smtClean="0">
                <a:latin typeface="+mj-ea"/>
              </a:rPr>
              <a:t>直売所前</a:t>
            </a:r>
            <a:r>
              <a:rPr lang="ja-JP" altLang="en-US" sz="1100" dirty="0">
                <a:latin typeface="+mj-ea"/>
              </a:rPr>
              <a:t>　</a:t>
            </a:r>
            <a:r>
              <a:rPr lang="ja-JP" altLang="en-US" sz="1100" dirty="0" smtClean="0">
                <a:latin typeface="+mj-ea"/>
              </a:rPr>
              <a:t>　　　回収</a:t>
            </a:r>
            <a:r>
              <a:rPr lang="ja-JP" altLang="en-US" sz="1100" dirty="0">
                <a:latin typeface="+mj-ea"/>
              </a:rPr>
              <a:t>サンプル数 </a:t>
            </a:r>
            <a:r>
              <a:rPr lang="en-US" altLang="ja-JP" sz="1100" dirty="0">
                <a:latin typeface="+mj-ea"/>
              </a:rPr>
              <a:t>58</a:t>
            </a:r>
            <a:br>
              <a:rPr lang="en-US" altLang="ja-JP" sz="1100" dirty="0">
                <a:latin typeface="+mj-ea"/>
              </a:rPr>
            </a:br>
            <a:r>
              <a:rPr lang="ja-JP" altLang="en-US" sz="1100" dirty="0">
                <a:latin typeface="+mj-ea"/>
              </a:rPr>
              <a:t>　　</a:t>
            </a:r>
            <a:r>
              <a:rPr lang="ja-JP" altLang="en-US" sz="1100" dirty="0" smtClean="0">
                <a:latin typeface="+mj-ea"/>
              </a:rPr>
              <a:t>　</a:t>
            </a:r>
            <a:r>
              <a:rPr lang="ja-JP" altLang="en-US" sz="1100" dirty="0">
                <a:latin typeface="+mj-ea"/>
              </a:rPr>
              <a:t>　　　　　　　　 　　　 </a:t>
            </a:r>
            <a:r>
              <a:rPr lang="ja-JP" altLang="en-US" sz="1100" dirty="0" smtClean="0">
                <a:latin typeface="+mj-ea"/>
              </a:rPr>
              <a:t>         </a:t>
            </a:r>
            <a:r>
              <a:rPr lang="en-US" altLang="ja-JP" sz="1100" dirty="0" smtClean="0">
                <a:latin typeface="+mj-ea"/>
              </a:rPr>
              <a:t>10</a:t>
            </a:r>
            <a:r>
              <a:rPr lang="ja-JP" altLang="en-US" sz="1100" dirty="0">
                <a:latin typeface="+mj-ea"/>
              </a:rPr>
              <a:t>：</a:t>
            </a:r>
            <a:r>
              <a:rPr lang="en-US" altLang="ja-JP" sz="1100" dirty="0">
                <a:latin typeface="+mj-ea"/>
              </a:rPr>
              <a:t>50</a:t>
            </a:r>
            <a:r>
              <a:rPr lang="ja-JP" altLang="en-US" sz="1100" dirty="0">
                <a:latin typeface="+mj-ea"/>
              </a:rPr>
              <a:t>～</a:t>
            </a:r>
            <a:r>
              <a:rPr lang="en-US" altLang="ja-JP" sz="1100" dirty="0">
                <a:latin typeface="+mj-ea"/>
              </a:rPr>
              <a:t>12</a:t>
            </a:r>
            <a:r>
              <a:rPr lang="ja-JP" altLang="en-US" sz="1100" dirty="0">
                <a:latin typeface="+mj-ea"/>
              </a:rPr>
              <a:t>：</a:t>
            </a:r>
            <a:r>
              <a:rPr lang="en-US" altLang="ja-JP" sz="1100" dirty="0">
                <a:latin typeface="+mj-ea"/>
              </a:rPr>
              <a:t>40</a:t>
            </a:r>
            <a:r>
              <a:rPr lang="ja-JP" altLang="en-US" sz="1100" dirty="0">
                <a:latin typeface="+mj-ea"/>
              </a:rPr>
              <a:t>　</a:t>
            </a:r>
            <a:r>
              <a:rPr lang="ja-JP" altLang="en-US" sz="1100" dirty="0" smtClean="0">
                <a:latin typeface="+mj-ea"/>
              </a:rPr>
              <a:t>  レストラン前　　 回収</a:t>
            </a:r>
            <a:r>
              <a:rPr lang="ja-JP" altLang="en-US" sz="1100" dirty="0">
                <a:latin typeface="+mj-ea"/>
              </a:rPr>
              <a:t>サンプル数 </a:t>
            </a:r>
            <a:r>
              <a:rPr lang="en-US" altLang="ja-JP" sz="1100" dirty="0" smtClean="0">
                <a:latin typeface="+mj-ea"/>
              </a:rPr>
              <a:t>52</a:t>
            </a:r>
            <a:r>
              <a:rPr lang="ja-JP" altLang="en-US" sz="1100" dirty="0">
                <a:latin typeface="+mj-ea"/>
              </a:rPr>
              <a:t>　</a:t>
            </a:r>
            <a:r>
              <a:rPr lang="en-US" altLang="ja-JP" sz="1100" dirty="0" smtClean="0">
                <a:latin typeface="+mj-ea"/>
              </a:rPr>
              <a:t/>
            </a:r>
            <a:br>
              <a:rPr lang="en-US" altLang="ja-JP" sz="1100" dirty="0" smtClean="0">
                <a:latin typeface="+mj-ea"/>
              </a:rPr>
            </a:br>
            <a:r>
              <a:rPr lang="en-US" altLang="ja-JP" sz="1100" dirty="0">
                <a:latin typeface="+mj-ea"/>
              </a:rPr>
              <a:t/>
            </a:r>
            <a:br>
              <a:rPr lang="en-US" altLang="ja-JP" sz="1100" dirty="0">
                <a:latin typeface="+mj-ea"/>
              </a:rPr>
            </a:br>
            <a:r>
              <a:rPr lang="ja-JP" altLang="en-US" sz="1100" dirty="0" smtClean="0">
                <a:latin typeface="+mj-ea"/>
              </a:rPr>
              <a:t>４　調査方法</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smtClean="0">
                <a:latin typeface="+mj-ea"/>
              </a:rPr>
              <a:t>　直売所前での調査は、直売所出入口前に調査員を配置し、対面でのアンケート調査を実施した。</a:t>
            </a:r>
            <a:r>
              <a:rPr lang="en-US" altLang="ja-JP" sz="1100" dirty="0" smtClean="0">
                <a:latin typeface="+mj-ea"/>
              </a:rPr>
              <a:t/>
            </a:r>
            <a:br>
              <a:rPr lang="en-US" altLang="ja-JP" sz="1100" dirty="0" smtClean="0">
                <a:latin typeface="+mj-ea"/>
              </a:rPr>
            </a:br>
            <a:r>
              <a:rPr lang="ja-JP" altLang="en-US" sz="1100" dirty="0" smtClean="0">
                <a:latin typeface="+mj-ea"/>
              </a:rPr>
              <a:t>　 　レストラン前での調査は、レストラン入口前に調査員を配置し、対面でのアンケート調査を実施した。</a:t>
            </a:r>
            <a:r>
              <a:rPr lang="en-US" altLang="ja-JP" sz="1100" dirty="0" smtClean="0">
                <a:latin typeface="+mj-ea"/>
              </a:rPr>
              <a:t/>
            </a:r>
            <a:br>
              <a:rPr lang="en-US" altLang="ja-JP" sz="1100" dirty="0" smtClean="0">
                <a:latin typeface="+mj-ea"/>
              </a:rPr>
            </a:br>
            <a:r>
              <a:rPr lang="en-US" altLang="ja-JP" sz="1100" dirty="0">
                <a:latin typeface="+mj-ea"/>
              </a:rPr>
              <a:t/>
            </a:r>
            <a:br>
              <a:rPr lang="en-US" altLang="ja-JP" sz="1100" dirty="0">
                <a:latin typeface="+mj-ea"/>
              </a:rPr>
            </a:br>
            <a:r>
              <a:rPr lang="ja-JP" altLang="en-US" sz="1100" dirty="0" smtClean="0">
                <a:latin typeface="+mj-ea"/>
              </a:rPr>
              <a:t>５　総評</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smtClean="0">
                <a:latin typeface="+mj-ea"/>
              </a:rPr>
              <a:t>　直売所前の回答者とレストラン前の回答者では、回答者の属性のうち「年代」、「お住まいの地域」、</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smtClean="0">
                <a:latin typeface="+mj-ea"/>
              </a:rPr>
              <a:t>「所要時間」に違いが見られ、レストラン前の回答者の方が比較的年代が低めで、遠方より来られている　</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smtClean="0">
                <a:latin typeface="+mj-ea"/>
              </a:rPr>
              <a:t>傾向にあった。</a:t>
            </a:r>
            <a:r>
              <a:rPr lang="en-US" altLang="ja-JP" sz="1100" dirty="0" smtClean="0">
                <a:latin typeface="+mj-ea"/>
              </a:rPr>
              <a:t/>
            </a:r>
            <a:br>
              <a:rPr lang="en-US" altLang="ja-JP" sz="1100" dirty="0" smtClean="0">
                <a:latin typeface="+mj-ea"/>
              </a:rPr>
            </a:br>
            <a:r>
              <a:rPr lang="ja-JP" altLang="en-US" sz="1100" dirty="0" smtClean="0">
                <a:latin typeface="+mj-ea"/>
              </a:rPr>
              <a:t>　　利用実態の面からも、直売所前の回答者は直売所のみを利用し、週１回以上の頻度で来店する一方</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smtClean="0">
                <a:latin typeface="+mj-ea"/>
              </a:rPr>
              <a:t>で、レストラン前の回答者は直売所も併せて利用し、直売所及びレストランともに利用頻度は月１～２回</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err="1" smtClean="0">
                <a:latin typeface="+mj-ea"/>
              </a:rPr>
              <a:t>か</a:t>
            </a:r>
            <a:r>
              <a:rPr lang="ja-JP" altLang="en-US" sz="1100" dirty="0" smtClean="0">
                <a:latin typeface="+mj-ea"/>
              </a:rPr>
              <a:t>それ以下と少ないという違いがあった。</a:t>
            </a:r>
            <a:r>
              <a:rPr lang="en-US" altLang="ja-JP" sz="1100" dirty="0" smtClean="0">
                <a:latin typeface="+mj-ea"/>
              </a:rPr>
              <a:t/>
            </a:r>
            <a:br>
              <a:rPr lang="en-US" altLang="ja-JP" sz="1100" dirty="0" smtClean="0">
                <a:latin typeface="+mj-ea"/>
              </a:rPr>
            </a:br>
            <a:r>
              <a:rPr lang="ja-JP" altLang="en-US" sz="1100" dirty="0" smtClean="0">
                <a:latin typeface="+mj-ea"/>
              </a:rPr>
              <a:t>　　以上のことから、レストランは直売所と異なる客層を引きつけ、直売所の来店者数増加にも貢献して</a:t>
            </a:r>
            <a:r>
              <a:rPr lang="ja-JP" altLang="en-US" sz="1100" dirty="0" err="1" smtClean="0">
                <a:latin typeface="+mj-ea"/>
              </a:rPr>
              <a:t>い</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err="1" smtClean="0">
                <a:latin typeface="+mj-ea"/>
              </a:rPr>
              <a:t>ると</a:t>
            </a:r>
            <a:r>
              <a:rPr lang="ja-JP" altLang="en-US" sz="1100" dirty="0" smtClean="0">
                <a:latin typeface="+mj-ea"/>
              </a:rPr>
              <a:t>言える。</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smtClean="0">
                <a:latin typeface="+mj-ea"/>
              </a:rPr>
              <a:t>　直売所の「優れている点」、「期待したいこと」について、直売所前とレストラン前の回答者とで回答の傾</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smtClean="0">
                <a:latin typeface="+mj-ea"/>
              </a:rPr>
              <a:t>向に違いは見られない。優れている点として「鮮度」、「価格の安さ」、「地元産の多さ」が挙がる一方で、</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smtClean="0">
                <a:latin typeface="+mj-ea"/>
              </a:rPr>
              <a:t>期待したいこととしても「価格の安さ」が特に多く、また普段買い物をされる店として、スーパーマーケット</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smtClean="0">
                <a:latin typeface="+mj-ea"/>
              </a:rPr>
              <a:t>が圧倒的に多いことから、価格面でスーパーとの競合関係が強いと考えられる。また、期待したいことと</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smtClean="0">
                <a:latin typeface="+mj-ea"/>
              </a:rPr>
              <a:t>して、混雑の解消を求める回答が目立った。</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smtClean="0">
                <a:latin typeface="+mj-ea"/>
              </a:rPr>
              <a:t>　レストランについては、優れている点として「料理のおいしさ」、「旬の地元農産物が食べられる」と</a:t>
            </a:r>
            <a:r>
              <a:rPr lang="ja-JP" altLang="en-US" sz="1100" dirty="0" err="1" smtClean="0">
                <a:latin typeface="+mj-ea"/>
              </a:rPr>
              <a:t>いっ</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err="1" smtClean="0">
                <a:latin typeface="+mj-ea"/>
              </a:rPr>
              <a:t>た</a:t>
            </a:r>
            <a:r>
              <a:rPr lang="ja-JP" altLang="en-US" sz="1100" dirty="0" smtClean="0">
                <a:latin typeface="+mj-ea"/>
              </a:rPr>
              <a:t>回答が多く、地産地消レストランとして高い評価を得ていると考えられる一方、期待したいこととして、</a:t>
            </a:r>
            <a:r>
              <a:rPr lang="en-US" altLang="ja-JP" sz="1100" dirty="0" smtClean="0">
                <a:latin typeface="+mj-ea"/>
              </a:rPr>
              <a:t/>
            </a:r>
            <a:br>
              <a:rPr lang="en-US" altLang="ja-JP" sz="1100" dirty="0" smtClean="0">
                <a:latin typeface="+mj-ea"/>
              </a:rPr>
            </a:br>
            <a:r>
              <a:rPr lang="ja-JP" altLang="en-US" sz="1100" dirty="0">
                <a:latin typeface="+mj-ea"/>
              </a:rPr>
              <a:t>　</a:t>
            </a:r>
            <a:r>
              <a:rPr lang="ja-JP" altLang="en-US" sz="1100" dirty="0" smtClean="0">
                <a:latin typeface="+mj-ea"/>
              </a:rPr>
              <a:t>「料理のおいしさ」とともに「料理の種類の多さ」も回答が多かった。　</a:t>
            </a:r>
            <a:r>
              <a:rPr lang="en-US" altLang="ja-JP" sz="1100" dirty="0" smtClean="0">
                <a:latin typeface="+mj-ea"/>
              </a:rPr>
              <a:t/>
            </a:r>
            <a:br>
              <a:rPr lang="en-US" altLang="ja-JP" sz="1100" dirty="0" smtClean="0">
                <a:latin typeface="+mj-ea"/>
              </a:rPr>
            </a:br>
            <a:r>
              <a:rPr lang="en-US" altLang="ja-JP" sz="1100" dirty="0">
                <a:latin typeface="+mj-ea"/>
              </a:rPr>
              <a:t/>
            </a:r>
            <a:br>
              <a:rPr lang="en-US" altLang="ja-JP" sz="1100" dirty="0">
                <a:latin typeface="+mj-ea"/>
              </a:rPr>
            </a:br>
            <a:endParaRPr kumimoji="1" lang="ja-JP" altLang="en-US" sz="1100" dirty="0">
              <a:latin typeface="+mj-ea"/>
            </a:endParaRPr>
          </a:p>
        </p:txBody>
      </p:sp>
      <p:sp>
        <p:nvSpPr>
          <p:cNvPr id="12" name="テキスト ボックス 11"/>
          <p:cNvSpPr txBox="1"/>
          <p:nvPr/>
        </p:nvSpPr>
        <p:spPr>
          <a:xfrm>
            <a:off x="307256" y="209709"/>
            <a:ext cx="6192688" cy="307777"/>
          </a:xfrm>
          <a:prstGeom prst="rect">
            <a:avLst/>
          </a:prstGeom>
          <a:noFill/>
        </p:spPr>
        <p:txBody>
          <a:bodyPr wrap="square" rtlCol="0">
            <a:spAutoFit/>
          </a:bodyPr>
          <a:lstStyle/>
          <a:p>
            <a:r>
              <a:rPr kumimoji="1" lang="ja-JP" altLang="en-US" sz="1400" b="1" dirty="0" smtClean="0"/>
              <a:t>調査の概要</a:t>
            </a:r>
            <a:endParaRPr kumimoji="1" lang="en-US" altLang="ja-JP" sz="1400" b="1" dirty="0" smtClean="0"/>
          </a:p>
        </p:txBody>
      </p:sp>
      <p:sp>
        <p:nvSpPr>
          <p:cNvPr id="5" name="スライド番号プレースホルダー 4"/>
          <p:cNvSpPr>
            <a:spLocks noGrp="1"/>
          </p:cNvSpPr>
          <p:nvPr>
            <p:ph type="sldNum" sz="quarter" idx="12"/>
          </p:nvPr>
        </p:nvSpPr>
        <p:spPr/>
        <p:txBody>
          <a:bodyPr/>
          <a:lstStyle/>
          <a:p>
            <a:fld id="{9597139F-94A2-4BD9-83B5-6855AB190605}" type="slidenum">
              <a:rPr kumimoji="1" lang="ja-JP" altLang="en-US" smtClean="0"/>
              <a:t>3</a:t>
            </a:fld>
            <a:endParaRPr kumimoji="1" lang="ja-JP" altLang="en-US"/>
          </a:p>
        </p:txBody>
      </p:sp>
    </p:spTree>
    <p:extLst>
      <p:ext uri="{BB962C8B-B14F-4D97-AF65-F5344CB8AC3E}">
        <p14:creationId xmlns:p14="http://schemas.microsoft.com/office/powerpoint/2010/main" val="4275671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9346" y="378783"/>
            <a:ext cx="6281578" cy="307777"/>
          </a:xfrm>
          <a:prstGeom prst="rect">
            <a:avLst/>
          </a:prstGeom>
          <a:noFill/>
        </p:spPr>
        <p:txBody>
          <a:bodyPr wrap="square" rtlCol="0">
            <a:spAutoFit/>
          </a:bodyPr>
          <a:lstStyle/>
          <a:p>
            <a:r>
              <a:rPr lang="ja-JP" altLang="en-US" sz="1400" dirty="0"/>
              <a:t>１</a:t>
            </a:r>
            <a:r>
              <a:rPr kumimoji="1" lang="ja-JP" altLang="en-US" sz="1400" dirty="0" smtClean="0"/>
              <a:t>　基本情報</a:t>
            </a:r>
            <a:endParaRPr kumimoji="1" lang="ja-JP" altLang="en-US" sz="1400" dirty="0"/>
          </a:p>
        </p:txBody>
      </p:sp>
      <p:sp>
        <p:nvSpPr>
          <p:cNvPr id="14" name="タイトル 1"/>
          <p:cNvSpPr txBox="1">
            <a:spLocks/>
          </p:cNvSpPr>
          <p:nvPr/>
        </p:nvSpPr>
        <p:spPr>
          <a:xfrm>
            <a:off x="330476" y="649749"/>
            <a:ext cx="6300000" cy="1224136"/>
          </a:xfrm>
          <a:prstGeom prst="rect">
            <a:avLst/>
          </a:prstGeom>
          <a:no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t>表とグラフは、直売所前とレストラン前で実施したアンケート調査の集計結果である。</a:t>
            </a:r>
            <a:endParaRPr lang="en-US" altLang="ja-JP" sz="1100" dirty="0" smtClean="0"/>
          </a:p>
          <a:p>
            <a:pPr algn="l"/>
            <a:endParaRPr lang="en-US" altLang="ja-JP" sz="1100" dirty="0"/>
          </a:p>
          <a:p>
            <a:pPr algn="l"/>
            <a:r>
              <a:rPr lang="ja-JP" altLang="en-US" sz="1100" dirty="0" smtClean="0"/>
              <a:t>直売所前の来店者は、「女性」が６割、「</a:t>
            </a:r>
            <a:r>
              <a:rPr lang="en-US" altLang="ja-JP" sz="1100" dirty="0" smtClean="0"/>
              <a:t>60</a:t>
            </a:r>
            <a:r>
              <a:rPr lang="ja-JP" altLang="en-US" sz="1100" dirty="0" smtClean="0"/>
              <a:t>歳代以上」が７割であった。「大阪府内」からの来店者は９割以上であり、「</a:t>
            </a:r>
            <a:r>
              <a:rPr lang="ja-JP" altLang="en-US" sz="1100" dirty="0"/>
              <a:t>地元及び周辺市町村</a:t>
            </a:r>
            <a:r>
              <a:rPr lang="ja-JP" altLang="en-US" sz="1100" dirty="0" smtClean="0"/>
              <a:t>」からが８割を占めていた。一方、レストラン前の来店者</a:t>
            </a:r>
            <a:r>
              <a:rPr lang="ja-JP" altLang="en-US" sz="1100" dirty="0"/>
              <a:t>は、「女性」が６割、</a:t>
            </a:r>
            <a:r>
              <a:rPr lang="ja-JP" altLang="en-US" sz="1100" dirty="0" smtClean="0"/>
              <a:t>「</a:t>
            </a:r>
            <a:r>
              <a:rPr lang="en-US" altLang="ja-JP" sz="1100" dirty="0" smtClean="0"/>
              <a:t>50</a:t>
            </a:r>
            <a:r>
              <a:rPr lang="ja-JP" altLang="en-US" sz="1100" dirty="0" smtClean="0"/>
              <a:t>代未満」が６割であった。「大阪府内」からの来店者は８割、うち「地元及び周辺市町村以外」からが３割を占めていた。また、「大阪府外」からの来店者は２割を占めており、多くは近隣府県からであった。</a:t>
            </a:r>
          </a:p>
        </p:txBody>
      </p:sp>
      <p:graphicFrame>
        <p:nvGraphicFramePr>
          <p:cNvPr id="8" name="表 7"/>
          <p:cNvGraphicFramePr>
            <a:graphicFrameLocks noGrp="1"/>
          </p:cNvGraphicFramePr>
          <p:nvPr>
            <p:extLst>
              <p:ext uri="{D42A27DB-BD31-4B8C-83A1-F6EECF244321}">
                <p14:modId xmlns:p14="http://schemas.microsoft.com/office/powerpoint/2010/main" val="1769204432"/>
              </p:ext>
            </p:extLst>
          </p:nvPr>
        </p:nvGraphicFramePr>
        <p:xfrm>
          <a:off x="350966" y="4019647"/>
          <a:ext cx="3015551" cy="685800"/>
        </p:xfrm>
        <a:graphic>
          <a:graphicData uri="http://schemas.openxmlformats.org/drawingml/2006/table">
            <a:tbl>
              <a:tblPr firstRow="1" bandRow="1">
                <a:tableStyleId>{073A0DAA-6AF3-43AB-8588-CEC1D06C72B9}</a:tableStyleId>
              </a:tblPr>
              <a:tblGrid>
                <a:gridCol w="539789"/>
                <a:gridCol w="412627"/>
                <a:gridCol w="412627"/>
                <a:gridCol w="412627"/>
                <a:gridCol w="412627"/>
                <a:gridCol w="412627"/>
                <a:gridCol w="412627"/>
              </a:tblGrid>
              <a:tr h="171450">
                <a:tc>
                  <a:txBody>
                    <a:bodyPr/>
                    <a:lstStyle/>
                    <a:p>
                      <a:pPr algn="r" fontAlgn="ctr"/>
                      <a:r>
                        <a:rPr lang="ja-JP" altLang="en-US" sz="1100" u="none" strike="noStrike" dirty="0">
                          <a:effectLst/>
                        </a:rPr>
                        <a:t>性別</a:t>
                      </a:r>
                      <a:endParaRPr lang="ja-JP" altLang="en-US" sz="1100" b="0" i="0" u="none" strike="noStrike" dirty="0">
                        <a:solidFill>
                          <a:srgbClr val="000000"/>
                        </a:solidFill>
                        <a:effectLst/>
                        <a:latin typeface="ＭＳ Ｐゴシック"/>
                      </a:endParaRPr>
                    </a:p>
                  </a:txBody>
                  <a:tcPr marL="0" marR="0" marT="0" marB="0" anchor="ctr"/>
                </a:tc>
                <a:tc gridSpan="2">
                  <a:txBody>
                    <a:bodyPr/>
                    <a:lstStyle/>
                    <a:p>
                      <a:pPr algn="ctr" fontAlgn="ctr"/>
                      <a:r>
                        <a:rPr lang="ja-JP" altLang="en-US" sz="1100" u="none" strike="noStrike" dirty="0">
                          <a:effectLst/>
                        </a:rPr>
                        <a:t>直売所前</a:t>
                      </a:r>
                      <a:endParaRPr lang="ja-JP" altLang="en-US" sz="1100" b="0" i="0" u="none" strike="noStrike" dirty="0">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レストラン前</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rPr>
                        <a:t>合計</a:t>
                      </a:r>
                      <a:endParaRPr lang="ja-JP" altLang="en-US" sz="1100" b="0" i="0" u="none" strike="noStrike" dirty="0">
                        <a:solidFill>
                          <a:srgbClr val="000000"/>
                        </a:solidFill>
                        <a:effectLst/>
                        <a:latin typeface="游ゴシック"/>
                      </a:endParaRPr>
                    </a:p>
                  </a:txBody>
                  <a:tcPr marL="0" marR="0" marT="0" marB="0" anchor="ctr"/>
                </a:tc>
                <a:tc hMerge="1">
                  <a:txBody>
                    <a:bodyPr/>
                    <a:lstStyle/>
                    <a:p>
                      <a:endParaRPr kumimoji="1" lang="ja-JP" altLang="en-US"/>
                    </a:p>
                  </a:txBody>
                  <a:tcPr/>
                </a:tc>
              </a:tr>
              <a:tr h="171450">
                <a:tc>
                  <a:txBody>
                    <a:bodyPr/>
                    <a:lstStyle/>
                    <a:p>
                      <a:pPr algn="r" fontAlgn="ctr"/>
                      <a:r>
                        <a:rPr lang="ja-JP" altLang="en-US" sz="1100" u="none" strike="noStrike">
                          <a:effectLst/>
                        </a:rPr>
                        <a:t>男</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21</a:t>
                      </a:r>
                      <a:endParaRPr lang="en-US" altLang="ja-JP"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36%</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9</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27%</a:t>
                      </a:r>
                      <a:endParaRPr lang="en-US" altLang="ja-JP" sz="1100" b="0" i="0" u="none" strike="noStrike" dirty="0">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女</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57%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62%</a:t>
                      </a:r>
                      <a:endParaRPr lang="en-US" altLang="ja-JP"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65</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59%</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未回答</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4</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11</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21%</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15</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14%</a:t>
                      </a:r>
                      <a:endParaRPr lang="en-US" altLang="ja-JP" sz="1100" b="0" i="0" u="none" strike="noStrike" dirty="0">
                        <a:solidFill>
                          <a:srgbClr val="000000"/>
                        </a:solidFill>
                        <a:effectLst/>
                        <a:latin typeface="ＭＳ Ｐゴシック"/>
                      </a:endParaRPr>
                    </a:p>
                  </a:txBody>
                  <a:tcPr marL="0" marR="0" marT="0" marB="0" anchor="ctr"/>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041275765"/>
              </p:ext>
            </p:extLst>
          </p:nvPr>
        </p:nvGraphicFramePr>
        <p:xfrm>
          <a:off x="3582542" y="4004417"/>
          <a:ext cx="3050000" cy="1539240"/>
        </p:xfrm>
        <a:graphic>
          <a:graphicData uri="http://schemas.openxmlformats.org/drawingml/2006/table">
            <a:tbl>
              <a:tblPr firstRow="1" bandRow="1">
                <a:tableStyleId>{073A0DAA-6AF3-43AB-8588-CEC1D06C72B9}</a:tableStyleId>
              </a:tblPr>
              <a:tblGrid>
                <a:gridCol w="582062"/>
                <a:gridCol w="411323"/>
                <a:gridCol w="411323"/>
                <a:gridCol w="411323"/>
                <a:gridCol w="411323"/>
                <a:gridCol w="411323"/>
                <a:gridCol w="411323"/>
              </a:tblGrid>
              <a:tr h="171450">
                <a:tc>
                  <a:txBody>
                    <a:bodyPr/>
                    <a:lstStyle/>
                    <a:p>
                      <a:pPr algn="r" fontAlgn="ctr"/>
                      <a:r>
                        <a:rPr lang="ja-JP" altLang="en-US" sz="1100" u="none" strike="noStrike" dirty="0">
                          <a:effectLst/>
                        </a:rPr>
                        <a:t>年代</a:t>
                      </a:r>
                      <a:endParaRPr lang="ja-JP" altLang="en-US" sz="1100" b="0" i="0" u="none" strike="noStrike" dirty="0">
                        <a:solidFill>
                          <a:srgbClr val="000000"/>
                        </a:solidFill>
                        <a:effectLst/>
                        <a:latin typeface="ＭＳ Ｐゴシック"/>
                      </a:endParaRPr>
                    </a:p>
                  </a:txBody>
                  <a:tcPr marL="0" marR="0" marT="0" marB="0" anchor="ctr"/>
                </a:tc>
                <a:tc gridSpan="2">
                  <a:txBody>
                    <a:bodyPr/>
                    <a:lstStyle/>
                    <a:p>
                      <a:pPr algn="ctr" fontAlgn="ctr"/>
                      <a:r>
                        <a:rPr lang="ja-JP" altLang="en-US" sz="1100" u="none" strike="noStrike" dirty="0">
                          <a:effectLst/>
                        </a:rPr>
                        <a:t>直売所前</a:t>
                      </a:r>
                      <a:endParaRPr lang="ja-JP" altLang="en-US" sz="1100" b="0" i="0" u="none" strike="noStrike" dirty="0">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レストラン前</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合計</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r>
              <a:tr h="161925">
                <a:tc>
                  <a:txBody>
                    <a:bodyPr/>
                    <a:lstStyle/>
                    <a:p>
                      <a:pPr algn="r" fontAlgn="ctr"/>
                      <a:r>
                        <a:rPr lang="en-US" altLang="ja-JP" sz="1100" u="none" strike="noStrike">
                          <a:effectLst/>
                        </a:rPr>
                        <a:t>10</a:t>
                      </a:r>
                      <a:r>
                        <a:rPr lang="ja-JP" altLang="en-US" sz="1100" u="none" strike="noStrike">
                          <a:effectLst/>
                        </a:rPr>
                        <a:t>代</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20</a:t>
                      </a:r>
                      <a:r>
                        <a:rPr lang="ja-JP" altLang="en-US" sz="1100" u="none" strike="noStrike">
                          <a:effectLst/>
                        </a:rPr>
                        <a:t>代</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4%</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30</a:t>
                      </a:r>
                      <a:r>
                        <a:rPr lang="ja-JP" altLang="en-US" sz="1100" u="none" strike="noStrike">
                          <a:effectLst/>
                        </a:rPr>
                        <a:t>代</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5%</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8</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15%</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10%</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40</a:t>
                      </a:r>
                      <a:r>
                        <a:rPr lang="ja-JP" altLang="en-US" sz="1100" u="none" strike="noStrike">
                          <a:effectLst/>
                        </a:rPr>
                        <a:t>代</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7</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12</a:t>
                      </a:r>
                      <a:endParaRPr lang="en-US" altLang="ja-JP"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23%</a:t>
                      </a:r>
                      <a:endParaRPr lang="en-US" altLang="ja-JP"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19</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17%</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50</a:t>
                      </a:r>
                      <a:r>
                        <a:rPr lang="ja-JP" altLang="en-US" sz="1100" u="none" strike="noStrike">
                          <a:effectLst/>
                        </a:rPr>
                        <a:t>代</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7</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7</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14</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13%</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60</a:t>
                      </a:r>
                      <a:r>
                        <a:rPr lang="ja-JP" altLang="en-US" sz="1100" u="none" strike="noStrike">
                          <a:effectLst/>
                        </a:rPr>
                        <a:t>代</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18</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31%</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15</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30%</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70</a:t>
                      </a:r>
                      <a:r>
                        <a:rPr lang="ja-JP" altLang="en-US" sz="1100" u="none" strike="noStrike">
                          <a:effectLst/>
                        </a:rPr>
                        <a:t>代以上</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36%</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7</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28</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25%</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未回答</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1%</a:t>
                      </a:r>
                      <a:endParaRPr lang="en-US" altLang="ja-JP" sz="1100" b="0" i="0" u="none" strike="noStrike" dirty="0">
                        <a:solidFill>
                          <a:srgbClr val="000000"/>
                        </a:solidFill>
                        <a:effectLst/>
                        <a:latin typeface="ＭＳ Ｐゴシック"/>
                      </a:endParaRPr>
                    </a:p>
                  </a:txBody>
                  <a:tcPr marL="0" marR="0" marT="0" marB="0" anchor="ctr"/>
                </a:tc>
              </a:tr>
            </a:tbl>
          </a:graphicData>
        </a:graphic>
      </p:graphicFrame>
      <p:graphicFrame>
        <p:nvGraphicFramePr>
          <p:cNvPr id="32" name="表 31"/>
          <p:cNvGraphicFramePr>
            <a:graphicFrameLocks noGrp="1"/>
          </p:cNvGraphicFramePr>
          <p:nvPr>
            <p:extLst>
              <p:ext uri="{D42A27DB-BD31-4B8C-83A1-F6EECF244321}">
                <p14:modId xmlns:p14="http://schemas.microsoft.com/office/powerpoint/2010/main" val="2110318084"/>
              </p:ext>
            </p:extLst>
          </p:nvPr>
        </p:nvGraphicFramePr>
        <p:xfrm>
          <a:off x="3566157" y="7556078"/>
          <a:ext cx="3050003" cy="1200150"/>
        </p:xfrm>
        <a:graphic>
          <a:graphicData uri="http://schemas.openxmlformats.org/drawingml/2006/table">
            <a:tbl>
              <a:tblPr firstRow="1" bandRow="1">
                <a:tableStyleId>{073A0DAA-6AF3-43AB-8588-CEC1D06C72B9}</a:tableStyleId>
              </a:tblPr>
              <a:tblGrid>
                <a:gridCol w="766091"/>
                <a:gridCol w="380652"/>
                <a:gridCol w="380652"/>
                <a:gridCol w="380652"/>
                <a:gridCol w="380652"/>
                <a:gridCol w="380652"/>
                <a:gridCol w="380652"/>
              </a:tblGrid>
              <a:tr h="171450">
                <a:tc>
                  <a:txBody>
                    <a:bodyPr/>
                    <a:lstStyle/>
                    <a:p>
                      <a:pPr algn="r" fontAlgn="ctr"/>
                      <a:r>
                        <a:rPr lang="ja-JP" altLang="en-US" sz="1100" u="none" strike="noStrike" dirty="0">
                          <a:effectLst/>
                        </a:rPr>
                        <a:t>交通手段</a:t>
                      </a:r>
                      <a:endParaRPr lang="ja-JP" altLang="en-US" sz="1100" b="0" i="0" u="none" strike="noStrike" dirty="0">
                        <a:solidFill>
                          <a:srgbClr val="000000"/>
                        </a:solidFill>
                        <a:effectLst/>
                        <a:latin typeface="ＭＳ Ｐゴシック"/>
                      </a:endParaRPr>
                    </a:p>
                  </a:txBody>
                  <a:tcPr marL="0" marR="0" marT="0" marB="0" anchor="ctr"/>
                </a:tc>
                <a:tc gridSpan="2">
                  <a:txBody>
                    <a:bodyPr/>
                    <a:lstStyle/>
                    <a:p>
                      <a:pPr algn="ctr" fontAlgn="ctr"/>
                      <a:r>
                        <a:rPr lang="ja-JP" altLang="en-US" sz="1100" u="none" strike="noStrike">
                          <a:effectLst/>
                        </a:rPr>
                        <a:t>直売所前</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レストラン前</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合計</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r>
              <a:tr h="171450">
                <a:tc>
                  <a:txBody>
                    <a:bodyPr/>
                    <a:lstStyle/>
                    <a:p>
                      <a:pPr algn="r" fontAlgn="ctr"/>
                      <a:r>
                        <a:rPr lang="ja-JP" altLang="en-US" sz="1100" u="none" strike="noStrike" dirty="0">
                          <a:effectLst/>
                        </a:rPr>
                        <a:t>自家用車</a:t>
                      </a:r>
                      <a:endParaRPr lang="ja-JP" altLang="en-US"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54</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93%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50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96%</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104</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95%</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dirty="0">
                          <a:effectLst/>
                        </a:rPr>
                        <a:t>バイク</a:t>
                      </a:r>
                      <a:endParaRPr lang="ja-JP" altLang="en-US"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dirty="0">
                          <a:effectLst/>
                        </a:rPr>
                        <a:t>自転車</a:t>
                      </a:r>
                      <a:endParaRPr lang="ja-JP" altLang="en-US"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dirty="0">
                          <a:effectLst/>
                        </a:rPr>
                        <a:t>徒歩</a:t>
                      </a:r>
                      <a:endParaRPr lang="ja-JP" altLang="en-US"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0</a:t>
                      </a:r>
                      <a:endParaRPr lang="en-US" altLang="ja-JP"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dirty="0">
                          <a:effectLst/>
                        </a:rPr>
                        <a:t>観光バス</a:t>
                      </a:r>
                      <a:endParaRPr lang="ja-JP" altLang="en-US" sz="1100" b="0" i="0" u="none" strike="noStrike" dirty="0">
                        <a:solidFill>
                          <a:srgbClr val="000000"/>
                        </a:solidFill>
                        <a:effectLst/>
                        <a:latin typeface="+mn-ea"/>
                        <a:ea typeface="+mn-ea"/>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zh-TW" altLang="en-US" sz="1000" u="none" strike="noStrike" dirty="0">
                          <a:effectLst/>
                          <a:latin typeface="ＭＳ Ｐゴシック" panose="020B0600070205080204" pitchFamily="50" charset="-128"/>
                          <a:ea typeface="ＭＳ Ｐゴシック" panose="020B0600070205080204" pitchFamily="50" charset="-128"/>
                        </a:rPr>
                        <a:t>公共交通機関</a:t>
                      </a:r>
                      <a:endParaRPr lang="zh-TW"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r" fontAlgn="ctr"/>
                      <a:r>
                        <a:rPr lang="en-US" altLang="ja-JP" sz="1100" u="none" strike="noStrike" dirty="0">
                          <a:effectLst/>
                        </a:rPr>
                        <a:t>1</a:t>
                      </a:r>
                      <a:endParaRPr lang="en-US" altLang="ja-JP" sz="1100" b="0" i="0" u="none" strike="noStrike" dirty="0">
                        <a:solidFill>
                          <a:srgbClr val="000000"/>
                        </a:solidFill>
                        <a:effectLst/>
                        <a:latin typeface="+mn-lt"/>
                        <a:ea typeface="ＭＳ Ｐゴシック" panose="020B0600070205080204" pitchFamily="50" charset="-128"/>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2%</a:t>
                      </a:r>
                      <a:endParaRPr lang="en-US" altLang="ja-JP" sz="1100" b="0" i="0" u="none" strike="noStrike" dirty="0">
                        <a:solidFill>
                          <a:srgbClr val="000000"/>
                        </a:solidFill>
                        <a:effectLst/>
                        <a:latin typeface="ＭＳ Ｐゴシック"/>
                      </a:endParaRPr>
                    </a:p>
                  </a:txBody>
                  <a:tcPr marL="0" marR="0" marT="0" marB="0" anchor="ctr"/>
                </a:tc>
              </a:tr>
            </a:tbl>
          </a:graphicData>
        </a:graphic>
      </p:graphicFrame>
      <p:sp>
        <p:nvSpPr>
          <p:cNvPr id="5" name="スライド番号プレースホルダー 4"/>
          <p:cNvSpPr>
            <a:spLocks noGrp="1"/>
          </p:cNvSpPr>
          <p:nvPr>
            <p:ph type="sldNum" sz="quarter" idx="12"/>
          </p:nvPr>
        </p:nvSpPr>
        <p:spPr>
          <a:xfrm>
            <a:off x="4914900" y="8604448"/>
            <a:ext cx="1600200" cy="486833"/>
          </a:xfrm>
        </p:spPr>
        <p:txBody>
          <a:bodyPr/>
          <a:lstStyle/>
          <a:p>
            <a:fld id="{9597139F-94A2-4BD9-83B5-6855AB190605}" type="slidenum">
              <a:rPr kumimoji="1" lang="ja-JP" altLang="en-US" smtClean="0"/>
              <a:t>4</a:t>
            </a:fld>
            <a:endParaRPr kumimoji="1" lang="ja-JP" altLang="en-US" dirty="0"/>
          </a:p>
        </p:txBody>
      </p:sp>
      <p:sp>
        <p:nvSpPr>
          <p:cNvPr id="17" name="テキスト ボックス 16"/>
          <p:cNvSpPr txBox="1"/>
          <p:nvPr/>
        </p:nvSpPr>
        <p:spPr>
          <a:xfrm>
            <a:off x="332656" y="95409"/>
            <a:ext cx="6192688" cy="307777"/>
          </a:xfrm>
          <a:prstGeom prst="rect">
            <a:avLst/>
          </a:prstGeom>
          <a:noFill/>
        </p:spPr>
        <p:txBody>
          <a:bodyPr wrap="square" rtlCol="0">
            <a:spAutoFit/>
          </a:bodyPr>
          <a:lstStyle/>
          <a:p>
            <a:r>
              <a:rPr kumimoji="1" lang="ja-JP" altLang="en-US" sz="1400" b="1" dirty="0" smtClean="0"/>
              <a:t>調査の概要</a:t>
            </a:r>
            <a:endParaRPr kumimoji="1" lang="en-US" altLang="ja-JP" sz="1400" b="1" dirty="0" smtClean="0"/>
          </a:p>
        </p:txBody>
      </p:sp>
      <p:graphicFrame>
        <p:nvGraphicFramePr>
          <p:cNvPr id="6" name="表 5"/>
          <p:cNvGraphicFramePr>
            <a:graphicFrameLocks noGrp="1"/>
          </p:cNvGraphicFramePr>
          <p:nvPr>
            <p:extLst>
              <p:ext uri="{D42A27DB-BD31-4B8C-83A1-F6EECF244321}">
                <p14:modId xmlns:p14="http://schemas.microsoft.com/office/powerpoint/2010/main" val="4081994454"/>
              </p:ext>
            </p:extLst>
          </p:nvPr>
        </p:nvGraphicFramePr>
        <p:xfrm>
          <a:off x="321990" y="7571953"/>
          <a:ext cx="3103461" cy="853440"/>
        </p:xfrm>
        <a:graphic>
          <a:graphicData uri="http://schemas.openxmlformats.org/drawingml/2006/table">
            <a:tbl>
              <a:tblPr firstRow="1" bandRow="1">
                <a:tableStyleId>{073A0DAA-6AF3-43AB-8588-CEC1D06C72B9}</a:tableStyleId>
              </a:tblPr>
              <a:tblGrid>
                <a:gridCol w="1035791"/>
                <a:gridCol w="327502"/>
                <a:gridCol w="323073"/>
                <a:gridCol w="323073"/>
                <a:gridCol w="387688"/>
                <a:gridCol w="377367"/>
                <a:gridCol w="328967"/>
              </a:tblGrid>
              <a:tr h="139724">
                <a:tc>
                  <a:txBody>
                    <a:bodyPr/>
                    <a:lstStyle/>
                    <a:p>
                      <a:pPr algn="r" fontAlgn="ctr"/>
                      <a:r>
                        <a:rPr lang="ja-JP" altLang="en-US" sz="1100" u="none" strike="noStrike" dirty="0">
                          <a:effectLst/>
                        </a:rPr>
                        <a:t>お住まいの地域</a:t>
                      </a:r>
                      <a:endParaRPr lang="ja-JP" altLang="en-US" sz="1100" b="0" i="0" u="none" strike="noStrike" dirty="0">
                        <a:solidFill>
                          <a:srgbClr val="000000"/>
                        </a:solidFill>
                        <a:effectLst/>
                        <a:latin typeface="ＭＳ Ｐゴシック"/>
                      </a:endParaRPr>
                    </a:p>
                  </a:txBody>
                  <a:tcPr marL="0" marR="0" marT="0" marB="0" anchor="ctr"/>
                </a:tc>
                <a:tc gridSpan="2">
                  <a:txBody>
                    <a:bodyPr/>
                    <a:lstStyle/>
                    <a:p>
                      <a:pPr algn="ctr" fontAlgn="ctr"/>
                      <a:r>
                        <a:rPr lang="ja-JP" altLang="en-US" sz="1100" u="none" strike="noStrike">
                          <a:effectLst/>
                        </a:rPr>
                        <a:t>直売所前</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050" u="none" strike="noStrike" dirty="0">
                          <a:effectLst/>
                        </a:rPr>
                        <a:t>レストラン前</a:t>
                      </a:r>
                      <a:endParaRPr lang="ja-JP" altLang="en-US" sz="1050" b="0" i="0" u="none" strike="noStrike" dirty="0">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合計</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r>
              <a:tr h="171450">
                <a:tc>
                  <a:txBody>
                    <a:bodyPr/>
                    <a:lstStyle/>
                    <a:p>
                      <a:pPr algn="r" fontAlgn="ctr"/>
                      <a:r>
                        <a:rPr lang="ja-JP" altLang="en-US" sz="900" u="none" strike="noStrike" dirty="0">
                          <a:effectLst/>
                        </a:rPr>
                        <a:t>地元及び周辺市町村</a:t>
                      </a:r>
                      <a:endParaRPr lang="ja-JP" altLang="en-US" sz="9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45</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78%</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24</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46%</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69</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63%</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dirty="0">
                          <a:effectLst/>
                        </a:rPr>
                        <a:t>大阪府内その他</a:t>
                      </a:r>
                      <a:endParaRPr lang="ja-JP" altLang="en-US"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18</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35%</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29</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26%</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dirty="0">
                          <a:effectLst/>
                        </a:rPr>
                        <a:t>大阪府外</a:t>
                      </a:r>
                      <a:endParaRPr lang="ja-JP" altLang="en-US"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11%</a:t>
                      </a:r>
                      <a:endParaRPr lang="en-US" altLang="ja-JP" sz="1100" b="0" i="0" u="none" strike="noStrike" dirty="0">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未回答</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0%</a:t>
                      </a:r>
                      <a:endParaRPr lang="en-US" altLang="ja-JP" sz="1100" b="0" i="0" u="none" strike="noStrike" dirty="0">
                        <a:solidFill>
                          <a:srgbClr val="000000"/>
                        </a:solidFill>
                        <a:effectLst/>
                        <a:latin typeface="ＭＳ Ｐゴシック"/>
                      </a:endParaRPr>
                    </a:p>
                  </a:txBody>
                  <a:tcPr marL="0" marR="0" marT="0" marB="0" anchor="ctr"/>
                </a:tc>
              </a:tr>
            </a:tbl>
          </a:graphicData>
        </a:graphic>
      </p:graphicFrame>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131" y="1941612"/>
            <a:ext cx="3054350" cy="201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426" y="1947962"/>
            <a:ext cx="3067050" cy="2005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6918" y="5616584"/>
            <a:ext cx="3103563" cy="188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35581" y="5623058"/>
            <a:ext cx="3060700" cy="188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4" name="グループ化 23"/>
          <p:cNvGrpSpPr/>
          <p:nvPr/>
        </p:nvGrpSpPr>
        <p:grpSpPr>
          <a:xfrm rot="16200000">
            <a:off x="3843104" y="6389244"/>
            <a:ext cx="1224000" cy="180000"/>
            <a:chOff x="-505923" y="505923"/>
            <a:chExt cx="1686298" cy="361202"/>
          </a:xfrm>
        </p:grpSpPr>
        <p:sp>
          <p:nvSpPr>
            <p:cNvPr id="25" name="大波 24"/>
            <p:cNvSpPr/>
            <p:nvPr/>
          </p:nvSpPr>
          <p:spPr>
            <a:xfrm>
              <a:off x="-505923" y="505923"/>
              <a:ext cx="847725" cy="352424"/>
            </a:xfrm>
            <a:prstGeom prst="wave">
              <a:avLst>
                <a:gd name="adj1" fmla="val 20000"/>
                <a:gd name="adj2"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p>
          </p:txBody>
        </p:sp>
        <p:sp>
          <p:nvSpPr>
            <p:cNvPr id="26" name="大波 25"/>
            <p:cNvSpPr/>
            <p:nvPr/>
          </p:nvSpPr>
          <p:spPr>
            <a:xfrm>
              <a:off x="332650" y="514701"/>
              <a:ext cx="847725" cy="352424"/>
            </a:xfrm>
            <a:prstGeom prst="wave">
              <a:avLst>
                <a:gd name="adj1" fmla="val 20000"/>
                <a:gd name="adj2"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p>
          </p:txBody>
        </p:sp>
      </p:grpSp>
    </p:spTree>
    <p:extLst>
      <p:ext uri="{BB962C8B-B14F-4D97-AF65-F5344CB8AC3E}">
        <p14:creationId xmlns:p14="http://schemas.microsoft.com/office/powerpoint/2010/main" val="1276219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555669039"/>
              </p:ext>
            </p:extLst>
          </p:nvPr>
        </p:nvGraphicFramePr>
        <p:xfrm>
          <a:off x="342178" y="3299966"/>
          <a:ext cx="3043391" cy="1200150"/>
        </p:xfrm>
        <a:graphic>
          <a:graphicData uri="http://schemas.openxmlformats.org/drawingml/2006/table">
            <a:tbl>
              <a:tblPr firstRow="1" bandRow="1">
                <a:tableStyleId>{073A0DAA-6AF3-43AB-8588-CEC1D06C72B9}</a:tableStyleId>
              </a:tblPr>
              <a:tblGrid>
                <a:gridCol w="764429"/>
                <a:gridCol w="379827"/>
                <a:gridCol w="379827"/>
                <a:gridCol w="379827"/>
                <a:gridCol w="379827"/>
                <a:gridCol w="379827"/>
                <a:gridCol w="379827"/>
              </a:tblGrid>
              <a:tr h="171450">
                <a:tc>
                  <a:txBody>
                    <a:bodyPr/>
                    <a:lstStyle/>
                    <a:p>
                      <a:pPr algn="r" fontAlgn="ctr"/>
                      <a:r>
                        <a:rPr lang="ja-JP" altLang="en-US" sz="1100" u="none" strike="noStrike" dirty="0">
                          <a:effectLst/>
                        </a:rPr>
                        <a:t>所要時間</a:t>
                      </a:r>
                      <a:endParaRPr lang="ja-JP" altLang="en-US" sz="1100" b="0" i="0" u="none" strike="noStrike" dirty="0">
                        <a:solidFill>
                          <a:srgbClr val="000000"/>
                        </a:solidFill>
                        <a:effectLst/>
                        <a:latin typeface="ＭＳ Ｐゴシック"/>
                      </a:endParaRPr>
                    </a:p>
                  </a:txBody>
                  <a:tcPr marL="0" marR="0" marT="0" marB="0" anchor="ctr"/>
                </a:tc>
                <a:tc gridSpan="2">
                  <a:txBody>
                    <a:bodyPr/>
                    <a:lstStyle/>
                    <a:p>
                      <a:pPr algn="ctr" fontAlgn="ctr"/>
                      <a:r>
                        <a:rPr lang="ja-JP" altLang="en-US" sz="1100" u="none" strike="noStrike">
                          <a:effectLst/>
                        </a:rPr>
                        <a:t>直売所前</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レストラン前</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rPr>
                        <a:t>合計</a:t>
                      </a:r>
                      <a:endParaRPr lang="ja-JP" altLang="en-US" sz="1100" b="0" i="0" u="none" strike="noStrike" dirty="0">
                        <a:solidFill>
                          <a:srgbClr val="000000"/>
                        </a:solidFill>
                        <a:effectLst/>
                        <a:latin typeface="游ゴシック"/>
                      </a:endParaRPr>
                    </a:p>
                  </a:txBody>
                  <a:tcPr marL="0" marR="0" marT="0" marB="0" anchor="ctr"/>
                </a:tc>
                <a:tc hMerge="1">
                  <a:txBody>
                    <a:bodyPr/>
                    <a:lstStyle/>
                    <a:p>
                      <a:endParaRPr kumimoji="1" lang="ja-JP" altLang="en-US"/>
                    </a:p>
                  </a:txBody>
                  <a:tcPr/>
                </a:tc>
              </a:tr>
              <a:tr h="171450">
                <a:tc>
                  <a:txBody>
                    <a:bodyPr/>
                    <a:lstStyle/>
                    <a:p>
                      <a:pPr algn="r" fontAlgn="ctr"/>
                      <a:r>
                        <a:rPr lang="en-US" altLang="ja-JP" sz="1100" u="none" strike="noStrike" dirty="0">
                          <a:effectLst/>
                        </a:rPr>
                        <a:t>10</a:t>
                      </a:r>
                      <a:r>
                        <a:rPr lang="ja-JP" altLang="en-US" sz="1100" u="none" strike="noStrike" dirty="0">
                          <a:effectLst/>
                        </a:rPr>
                        <a:t>分未満</a:t>
                      </a:r>
                      <a:endParaRPr lang="ja-JP" altLang="en-US"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7</a:t>
                      </a:r>
                      <a:endParaRPr lang="en-US" altLang="ja-JP"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8</a:t>
                      </a:r>
                      <a:endParaRPr lang="en-US" altLang="ja-JP"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7%</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10</a:t>
                      </a:r>
                      <a:r>
                        <a:rPr lang="ja-JP" altLang="en-US" sz="1100" u="none" strike="noStrike">
                          <a:effectLst/>
                        </a:rPr>
                        <a:t>分～</a:t>
                      </a:r>
                      <a:r>
                        <a:rPr lang="en-US" altLang="ja-JP" sz="1100" u="none" strike="noStrike">
                          <a:effectLst/>
                        </a:rPr>
                        <a:t>20</a:t>
                      </a:r>
                      <a:r>
                        <a:rPr lang="ja-JP" altLang="en-US" sz="1100" u="none" strike="noStrike">
                          <a:effectLst/>
                        </a:rPr>
                        <a:t>分</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26</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45%</a:t>
                      </a:r>
                      <a:endParaRPr lang="en-US" altLang="ja-JP"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36</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33%</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20</a:t>
                      </a:r>
                      <a:r>
                        <a:rPr lang="ja-JP" altLang="en-US" sz="1100" u="none" strike="noStrike">
                          <a:effectLst/>
                        </a:rPr>
                        <a:t>分～</a:t>
                      </a:r>
                      <a:r>
                        <a:rPr lang="en-US" altLang="ja-JP" sz="1100" u="none" strike="noStrike">
                          <a:effectLst/>
                        </a:rPr>
                        <a:t>30</a:t>
                      </a:r>
                      <a:r>
                        <a:rPr lang="ja-JP" altLang="en-US" sz="1100" u="none" strike="noStrike">
                          <a:effectLst/>
                        </a:rPr>
                        <a:t>分</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25</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23%</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30</a:t>
                      </a:r>
                      <a:r>
                        <a:rPr lang="ja-JP" altLang="en-US" sz="1100" u="none" strike="noStrike">
                          <a:effectLst/>
                        </a:rPr>
                        <a:t>分～</a:t>
                      </a:r>
                      <a:r>
                        <a:rPr lang="en-US" altLang="ja-JP" sz="1100" u="none" strike="noStrike">
                          <a:effectLst/>
                        </a:rPr>
                        <a:t>60</a:t>
                      </a:r>
                      <a:r>
                        <a:rPr lang="ja-JP" altLang="en-US" sz="1100" u="none" strike="noStrike">
                          <a:effectLst/>
                        </a:rPr>
                        <a:t>分</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9</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16%</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14</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21%</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1</a:t>
                      </a:r>
                      <a:r>
                        <a:rPr lang="ja-JP" altLang="en-US" sz="1100" u="none" strike="noStrike">
                          <a:effectLst/>
                        </a:rPr>
                        <a:t>時間以上</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5%</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15</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18</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16%</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未回答</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0%</a:t>
                      </a:r>
                      <a:endParaRPr lang="en-US" altLang="ja-JP" sz="1100" b="0" i="0" u="none" strike="noStrike" dirty="0">
                        <a:solidFill>
                          <a:srgbClr val="000000"/>
                        </a:solidFill>
                        <a:effectLst/>
                        <a:latin typeface="ＭＳ Ｐゴシック"/>
                      </a:endParaRPr>
                    </a:p>
                  </a:txBody>
                  <a:tcPr marL="0" marR="0" marT="0" marB="0" anchor="ct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97817047"/>
              </p:ext>
            </p:extLst>
          </p:nvPr>
        </p:nvGraphicFramePr>
        <p:xfrm>
          <a:off x="3580260" y="3290441"/>
          <a:ext cx="3036769" cy="1200150"/>
        </p:xfrm>
        <a:graphic>
          <a:graphicData uri="http://schemas.openxmlformats.org/drawingml/2006/table">
            <a:tbl>
              <a:tblPr firstRow="1" bandRow="1">
                <a:tableStyleId>{073A0DAA-6AF3-43AB-8588-CEC1D06C72B9}</a:tableStyleId>
              </a:tblPr>
              <a:tblGrid>
                <a:gridCol w="877993"/>
                <a:gridCol w="359796"/>
                <a:gridCol w="359796"/>
                <a:gridCol w="359796"/>
                <a:gridCol w="359796"/>
                <a:gridCol w="359796"/>
                <a:gridCol w="359796"/>
              </a:tblGrid>
              <a:tr h="171450">
                <a:tc>
                  <a:txBody>
                    <a:bodyPr/>
                    <a:lstStyle/>
                    <a:p>
                      <a:pPr algn="r" fontAlgn="ctr"/>
                      <a:r>
                        <a:rPr lang="ja-JP" altLang="en-US" sz="1100" u="none" strike="noStrike" dirty="0" smtClean="0">
                          <a:effectLst/>
                        </a:rPr>
                        <a:t>誰と来たか</a:t>
                      </a:r>
                      <a:endParaRPr lang="ja-JP" altLang="en-US" sz="1100" b="0" i="0" u="none" strike="noStrike" dirty="0">
                        <a:solidFill>
                          <a:srgbClr val="000000"/>
                        </a:solidFill>
                        <a:effectLst/>
                        <a:latin typeface="ＭＳ Ｐゴシック"/>
                      </a:endParaRPr>
                    </a:p>
                  </a:txBody>
                  <a:tcPr marL="0" marR="0" marT="0" marB="0" anchor="ctr"/>
                </a:tc>
                <a:tc gridSpan="2">
                  <a:txBody>
                    <a:bodyPr/>
                    <a:lstStyle/>
                    <a:p>
                      <a:pPr algn="ctr" fontAlgn="ctr"/>
                      <a:r>
                        <a:rPr lang="ja-JP" altLang="en-US" sz="1100" u="none" strike="noStrike">
                          <a:effectLst/>
                        </a:rPr>
                        <a:t>直売所前</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レストラン前</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合計</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r>
              <a:tr h="171450">
                <a:tc>
                  <a:txBody>
                    <a:bodyPr/>
                    <a:lstStyle/>
                    <a:p>
                      <a:pPr algn="r" fontAlgn="ctr"/>
                      <a:r>
                        <a:rPr lang="ja-JP" altLang="en-US" sz="900" u="none" strike="noStrike" dirty="0" smtClean="0">
                          <a:effectLst/>
                        </a:rPr>
                        <a:t>家族</a:t>
                      </a:r>
                      <a:r>
                        <a:rPr lang="en-US" altLang="ja-JP" sz="900" u="none" strike="noStrike" dirty="0" smtClean="0">
                          <a:effectLst/>
                        </a:rPr>
                        <a:t>(</a:t>
                      </a:r>
                      <a:r>
                        <a:rPr lang="ja-JP" altLang="en-US" sz="900" u="none" strike="noStrike" dirty="0" smtClean="0">
                          <a:effectLst/>
                        </a:rPr>
                        <a:t>大人のみ</a:t>
                      </a:r>
                      <a:r>
                        <a:rPr lang="en-US" altLang="ja-JP" sz="900" u="none" strike="noStrike" dirty="0" smtClean="0">
                          <a:effectLst/>
                        </a:rPr>
                        <a:t>)</a:t>
                      </a:r>
                      <a:endParaRPr lang="ja-JP" altLang="en-US" sz="9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29</a:t>
                      </a:r>
                      <a:endParaRPr lang="en-US" altLang="ja-JP"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50%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28</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54%</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57</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52%</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900" u="none" strike="noStrike" dirty="0" smtClean="0">
                          <a:effectLst/>
                        </a:rPr>
                        <a:t>家族</a:t>
                      </a:r>
                      <a:r>
                        <a:rPr lang="en-US" altLang="ja-JP" sz="900" u="none" strike="noStrike" dirty="0" smtClean="0">
                          <a:effectLst/>
                        </a:rPr>
                        <a:t>(</a:t>
                      </a:r>
                      <a:r>
                        <a:rPr lang="ja-JP" altLang="en-US" sz="900" u="none" strike="noStrike" dirty="0" smtClean="0">
                          <a:effectLst/>
                        </a:rPr>
                        <a:t>子ども含む</a:t>
                      </a:r>
                      <a:r>
                        <a:rPr lang="en-US" altLang="ja-JP" sz="900" u="none" strike="noStrike" dirty="0" smtClean="0">
                          <a:effectLst/>
                        </a:rPr>
                        <a:t>)</a:t>
                      </a:r>
                      <a:endParaRPr lang="ja-JP" altLang="en-US" sz="9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3</a:t>
                      </a:r>
                      <a:endParaRPr lang="en-US" altLang="ja-JP"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5%</a:t>
                      </a:r>
                      <a:endParaRPr lang="en-US" altLang="ja-JP"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15</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14%</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友人</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11%</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ひとり</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40%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24</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22%</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その他</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dirty="0">
                          <a:effectLst/>
                        </a:rPr>
                        <a:t>未回答</a:t>
                      </a:r>
                      <a:endParaRPr lang="ja-JP" altLang="en-US"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0%</a:t>
                      </a:r>
                      <a:endParaRPr lang="en-US" altLang="ja-JP" sz="1100" b="0" i="0" u="none" strike="noStrike" dirty="0">
                        <a:solidFill>
                          <a:srgbClr val="000000"/>
                        </a:solidFill>
                        <a:effectLst/>
                        <a:latin typeface="ＭＳ Ｐゴシック"/>
                      </a:endParaRPr>
                    </a:p>
                  </a:txBody>
                  <a:tcPr marL="0" marR="0" marT="0" marB="0" anchor="ctr"/>
                </a:tc>
              </a:tr>
            </a:tbl>
          </a:graphicData>
        </a:graphic>
      </p:graphicFrame>
      <p:sp>
        <p:nvSpPr>
          <p:cNvPr id="15" name="タイトル 1"/>
          <p:cNvSpPr txBox="1">
            <a:spLocks/>
          </p:cNvSpPr>
          <p:nvPr/>
        </p:nvSpPr>
        <p:spPr>
          <a:xfrm>
            <a:off x="332656" y="449711"/>
            <a:ext cx="6300000" cy="665906"/>
          </a:xfrm>
          <a:prstGeom prst="rect">
            <a:avLst/>
          </a:prstGeom>
          <a:no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t>直売所前の来店者の所要時間は「</a:t>
            </a:r>
            <a:r>
              <a:rPr lang="en-US" altLang="ja-JP" sz="1100" dirty="0" smtClean="0"/>
              <a:t>20</a:t>
            </a:r>
            <a:r>
              <a:rPr lang="ja-JP" altLang="en-US" sz="1100" dirty="0" smtClean="0"/>
              <a:t>分未満」が６割</a:t>
            </a:r>
            <a:r>
              <a:rPr lang="ja-JP" altLang="en-US" sz="1100" dirty="0"/>
              <a:t>を</a:t>
            </a:r>
            <a:r>
              <a:rPr lang="ja-JP" altLang="en-US" sz="1100" dirty="0" smtClean="0"/>
              <a:t>占め、グループ構成は「家族」が５割、「ひとり」が４割を占めていた。レストラン前の来店者の所要時間は「</a:t>
            </a:r>
            <a:r>
              <a:rPr lang="en-US" altLang="ja-JP" sz="1100" dirty="0" smtClean="0"/>
              <a:t>20</a:t>
            </a:r>
            <a:r>
              <a:rPr lang="ja-JP" altLang="en-US" sz="1100" dirty="0" smtClean="0"/>
              <a:t>分以上」が８割を占め、グループ構成は「家族」が８割、「友人」が２割を占めていた。</a:t>
            </a:r>
            <a:endParaRPr lang="en-US" altLang="ja-JP" sz="1100" dirty="0" smtClean="0"/>
          </a:p>
        </p:txBody>
      </p:sp>
      <p:sp>
        <p:nvSpPr>
          <p:cNvPr id="7" name="スライド番号プレースホルダー 6"/>
          <p:cNvSpPr>
            <a:spLocks noGrp="1"/>
          </p:cNvSpPr>
          <p:nvPr>
            <p:ph type="sldNum" sz="quarter" idx="12"/>
          </p:nvPr>
        </p:nvSpPr>
        <p:spPr/>
        <p:txBody>
          <a:bodyPr/>
          <a:lstStyle/>
          <a:p>
            <a:fld id="{9597139F-94A2-4BD9-83B5-6855AB190605}" type="slidenum">
              <a:rPr kumimoji="1" lang="ja-JP" altLang="en-US" smtClean="0"/>
              <a:t>5</a:t>
            </a:fld>
            <a:endParaRPr kumimoji="1" lang="ja-JP" alt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656" y="1197572"/>
            <a:ext cx="3067050" cy="2030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458" y="1195960"/>
            <a:ext cx="3060700" cy="2024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3971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6392" y="217612"/>
            <a:ext cx="1564099" cy="307777"/>
          </a:xfrm>
          <a:prstGeom prst="rect">
            <a:avLst/>
          </a:prstGeom>
          <a:noFill/>
        </p:spPr>
        <p:txBody>
          <a:bodyPr wrap="square" rtlCol="0">
            <a:spAutoFit/>
          </a:bodyPr>
          <a:lstStyle/>
          <a:p>
            <a:r>
              <a:rPr lang="ja-JP" altLang="en-US" sz="1400" dirty="0"/>
              <a:t>２</a:t>
            </a:r>
            <a:r>
              <a:rPr kumimoji="1" lang="ja-JP" altLang="en-US" sz="1400" dirty="0" smtClean="0"/>
              <a:t>　</a:t>
            </a:r>
            <a:r>
              <a:rPr lang="ja-JP" altLang="en-US" sz="1400" dirty="0"/>
              <a:t>利用実態</a:t>
            </a:r>
            <a:endParaRPr kumimoji="1" lang="ja-JP" altLang="en-US" sz="1400" b="1" dirty="0"/>
          </a:p>
        </p:txBody>
      </p:sp>
      <p:sp>
        <p:nvSpPr>
          <p:cNvPr id="9" name="タイトル 1"/>
          <p:cNvSpPr txBox="1">
            <a:spLocks/>
          </p:cNvSpPr>
          <p:nvPr/>
        </p:nvSpPr>
        <p:spPr>
          <a:xfrm>
            <a:off x="279000" y="505367"/>
            <a:ext cx="6300000" cy="898281"/>
          </a:xfrm>
          <a:prstGeom prst="rect">
            <a:avLst/>
          </a:prstGeom>
          <a:noFill/>
          <a:ln>
            <a:solidFill>
              <a:schemeClr val="tx1"/>
            </a:solidFill>
          </a:ln>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t>直売所前の来店者について、利用予定施設は「直売所のみ」が９割を占めており、直売所の利用頻度は「</a:t>
            </a:r>
            <a:r>
              <a:rPr lang="ja-JP" altLang="en-US" sz="1100" dirty="0"/>
              <a:t>週に</a:t>
            </a:r>
            <a:r>
              <a:rPr lang="ja-JP" altLang="en-US" sz="1100" dirty="0" smtClean="0"/>
              <a:t>１回以上」が５割、レストランの利用頻度は「年１回以下」、「利用したことがない」が７割以上を占めた。</a:t>
            </a:r>
            <a:endParaRPr lang="en-US" altLang="ja-JP" sz="1100" dirty="0"/>
          </a:p>
          <a:p>
            <a:pPr algn="l"/>
            <a:r>
              <a:rPr lang="ja-JP" altLang="en-US" sz="1100" dirty="0" smtClean="0"/>
              <a:t>一方、レストラン前の来店者については、利用予定施設は「レストランのみ」が２割が、「両方」が６割を占めており、直売所の利用頻度は「月に１～２回」</a:t>
            </a:r>
            <a:r>
              <a:rPr lang="ja-JP" altLang="en-US" sz="1100" dirty="0"/>
              <a:t>、</a:t>
            </a:r>
            <a:r>
              <a:rPr lang="ja-JP" altLang="en-US" sz="1100" dirty="0" smtClean="0"/>
              <a:t>「年に数回」が</a:t>
            </a:r>
            <a:r>
              <a:rPr lang="ja-JP" altLang="en-US" sz="1100" dirty="0"/>
              <a:t>６割、レストランの利用頻度</a:t>
            </a:r>
            <a:r>
              <a:rPr lang="ja-JP" altLang="en-US" sz="1100" dirty="0" smtClean="0"/>
              <a:t>は</a:t>
            </a:r>
            <a:r>
              <a:rPr lang="ja-JP" altLang="en-US" sz="1100" dirty="0"/>
              <a:t>「月に１～２回」、「年に数回」が</a:t>
            </a:r>
            <a:r>
              <a:rPr lang="ja-JP" altLang="en-US" sz="1100" dirty="0" smtClean="0"/>
              <a:t>６割を占めた。</a:t>
            </a:r>
            <a:endParaRPr lang="en-US" altLang="ja-JP" sz="1100" dirty="0" smtClean="0"/>
          </a:p>
        </p:txBody>
      </p:sp>
      <p:graphicFrame>
        <p:nvGraphicFramePr>
          <p:cNvPr id="15" name="表 14"/>
          <p:cNvGraphicFramePr>
            <a:graphicFrameLocks noGrp="1"/>
          </p:cNvGraphicFramePr>
          <p:nvPr>
            <p:extLst>
              <p:ext uri="{D42A27DB-BD31-4B8C-83A1-F6EECF244321}">
                <p14:modId xmlns:p14="http://schemas.microsoft.com/office/powerpoint/2010/main" val="1858313047"/>
              </p:ext>
            </p:extLst>
          </p:nvPr>
        </p:nvGraphicFramePr>
        <p:xfrm>
          <a:off x="281952" y="3581459"/>
          <a:ext cx="3072596" cy="857250"/>
        </p:xfrm>
        <a:graphic>
          <a:graphicData uri="http://schemas.openxmlformats.org/drawingml/2006/table">
            <a:tbl>
              <a:tblPr firstRow="1" bandRow="1">
                <a:tableStyleId>{073A0DAA-6AF3-43AB-8588-CEC1D06C72B9}</a:tableStyleId>
              </a:tblPr>
              <a:tblGrid>
                <a:gridCol w="888350"/>
                <a:gridCol w="364041"/>
                <a:gridCol w="364041"/>
                <a:gridCol w="364041"/>
                <a:gridCol w="364041"/>
                <a:gridCol w="364041"/>
                <a:gridCol w="364041"/>
              </a:tblGrid>
              <a:tr h="171450">
                <a:tc>
                  <a:txBody>
                    <a:bodyPr/>
                    <a:lstStyle/>
                    <a:p>
                      <a:pPr algn="r" fontAlgn="ctr"/>
                      <a:r>
                        <a:rPr lang="ja-JP" altLang="en-US" sz="1100" u="none" strike="noStrike" dirty="0" smtClean="0">
                          <a:effectLst/>
                        </a:rPr>
                        <a:t>利用予定施設</a:t>
                      </a:r>
                      <a:endParaRPr lang="ja-JP" altLang="en-US" sz="1100" b="0" i="0" u="none" strike="noStrike" dirty="0">
                        <a:solidFill>
                          <a:srgbClr val="000000"/>
                        </a:solidFill>
                        <a:effectLst/>
                        <a:latin typeface="ＭＳ Ｐゴシック"/>
                      </a:endParaRPr>
                    </a:p>
                  </a:txBody>
                  <a:tcPr marL="0" marR="0" marT="0" marB="0" anchor="ctr"/>
                </a:tc>
                <a:tc gridSpan="2">
                  <a:txBody>
                    <a:bodyPr/>
                    <a:lstStyle/>
                    <a:p>
                      <a:pPr algn="ctr" fontAlgn="ctr"/>
                      <a:r>
                        <a:rPr lang="ja-JP" altLang="en-US" sz="1100" u="none" strike="noStrike" dirty="0">
                          <a:effectLst/>
                        </a:rPr>
                        <a:t>直売所前</a:t>
                      </a:r>
                      <a:endParaRPr lang="ja-JP" altLang="en-US" sz="1100" b="0" i="0" u="none" strike="noStrike" dirty="0">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レストラン前</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合計</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r>
              <a:tr h="171450">
                <a:tc>
                  <a:txBody>
                    <a:bodyPr/>
                    <a:lstStyle/>
                    <a:p>
                      <a:pPr algn="r" fontAlgn="ctr"/>
                      <a:r>
                        <a:rPr lang="ja-JP" altLang="en-US" sz="1100" u="none" strike="noStrike" dirty="0">
                          <a:effectLst/>
                        </a:rPr>
                        <a:t>直売所</a:t>
                      </a:r>
                      <a:endParaRPr lang="ja-JP" altLang="en-US"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50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86%</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6%</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53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48%</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レストラン</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10</a:t>
                      </a:r>
                      <a:endParaRPr lang="en-US" altLang="ja-JP"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9%</a:t>
                      </a:r>
                      <a:endParaRPr lang="en-US" altLang="ja-JP" sz="1100" b="0" i="0" u="none" strike="noStrike" dirty="0">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両方</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58%</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31</a:t>
                      </a:r>
                      <a:endParaRPr lang="en-US" altLang="ja-JP"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28%</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未回答</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16</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15%</a:t>
                      </a:r>
                      <a:endParaRPr lang="en-US" altLang="ja-JP" sz="1100" b="0" i="0" u="none" strike="noStrike" dirty="0">
                        <a:solidFill>
                          <a:srgbClr val="000000"/>
                        </a:solidFill>
                        <a:effectLst/>
                        <a:latin typeface="ＭＳ Ｐゴシック"/>
                      </a:endParaRPr>
                    </a:p>
                  </a:txBody>
                  <a:tcPr marL="0" marR="0" marT="0" marB="0" anchor="ct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107538961"/>
              </p:ext>
            </p:extLst>
          </p:nvPr>
        </p:nvGraphicFramePr>
        <p:xfrm>
          <a:off x="279001" y="6669732"/>
          <a:ext cx="3077993" cy="1714500"/>
        </p:xfrm>
        <a:graphic>
          <a:graphicData uri="http://schemas.openxmlformats.org/drawingml/2006/table">
            <a:tbl>
              <a:tblPr firstRow="1" bandRow="1">
                <a:tableStyleId>{073A0DAA-6AF3-43AB-8588-CEC1D06C72B9}</a:tableStyleId>
              </a:tblPr>
              <a:tblGrid>
                <a:gridCol w="1117775"/>
                <a:gridCol w="326703"/>
                <a:gridCol w="326703"/>
                <a:gridCol w="326703"/>
                <a:gridCol w="326703"/>
                <a:gridCol w="326703"/>
                <a:gridCol w="326703"/>
              </a:tblGrid>
              <a:tr h="171450">
                <a:tc>
                  <a:txBody>
                    <a:bodyPr/>
                    <a:lstStyle/>
                    <a:p>
                      <a:pPr algn="r" fontAlgn="ctr"/>
                      <a:r>
                        <a:rPr lang="ja-JP" altLang="en-US" sz="1050" u="none" strike="noStrike" dirty="0" smtClean="0">
                          <a:effectLst/>
                        </a:rPr>
                        <a:t>直売所の利用</a:t>
                      </a:r>
                      <a:r>
                        <a:rPr lang="ja-JP" altLang="en-US" sz="1050" u="none" strike="noStrike" dirty="0">
                          <a:effectLst/>
                        </a:rPr>
                        <a:t>頻度</a:t>
                      </a:r>
                      <a:endParaRPr lang="ja-JP" altLang="en-US" sz="1050" b="0" i="0" u="none" strike="noStrike" dirty="0">
                        <a:solidFill>
                          <a:srgbClr val="000000"/>
                        </a:solidFill>
                        <a:effectLst/>
                        <a:latin typeface="ＭＳ Ｐゴシック"/>
                      </a:endParaRPr>
                    </a:p>
                  </a:txBody>
                  <a:tcPr marL="0" marR="0" marT="0" marB="0" anchor="ctr"/>
                </a:tc>
                <a:tc gridSpan="2">
                  <a:txBody>
                    <a:bodyPr/>
                    <a:lstStyle/>
                    <a:p>
                      <a:pPr algn="ctr" fontAlgn="ctr"/>
                      <a:r>
                        <a:rPr lang="ja-JP" altLang="en-US" sz="1100" u="none" strike="noStrike" dirty="0">
                          <a:effectLst/>
                        </a:rPr>
                        <a:t>直売所前</a:t>
                      </a:r>
                      <a:endParaRPr lang="ja-JP" altLang="en-US" sz="1100" b="0" i="0" u="none" strike="noStrike" dirty="0">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000" u="none" strike="noStrike" dirty="0">
                          <a:effectLst/>
                        </a:rPr>
                        <a:t>レストラン前</a:t>
                      </a:r>
                      <a:endParaRPr lang="ja-JP" altLang="en-US" sz="1000" b="0" i="0" u="none" strike="noStrike" dirty="0">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rPr>
                        <a:t>合計</a:t>
                      </a:r>
                      <a:endParaRPr lang="ja-JP" altLang="en-US" sz="1100" b="0" i="0" u="none" strike="noStrike" dirty="0">
                        <a:solidFill>
                          <a:srgbClr val="000000"/>
                        </a:solidFill>
                        <a:effectLst/>
                        <a:latin typeface="游ゴシック"/>
                      </a:endParaRPr>
                    </a:p>
                  </a:txBody>
                  <a:tcPr marL="0" marR="0" marT="0" marB="0" anchor="ctr"/>
                </a:tc>
                <a:tc hMerge="1">
                  <a:txBody>
                    <a:bodyPr/>
                    <a:lstStyle/>
                    <a:p>
                      <a:endParaRPr kumimoji="1" lang="ja-JP" altLang="en-US"/>
                    </a:p>
                  </a:txBody>
                  <a:tcPr/>
                </a:tc>
              </a:tr>
              <a:tr h="171450">
                <a:tc>
                  <a:txBody>
                    <a:bodyPr/>
                    <a:lstStyle/>
                    <a:p>
                      <a:pPr algn="r" fontAlgn="ctr"/>
                      <a:r>
                        <a:rPr lang="ja-JP" altLang="en-US" sz="1100" u="none" strike="noStrike">
                          <a:effectLst/>
                        </a:rPr>
                        <a:t>毎日</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週に</a:t>
                      </a:r>
                      <a:r>
                        <a:rPr lang="en-US" altLang="ja-JP" sz="1100" u="none" strike="noStrike">
                          <a:effectLst/>
                        </a:rPr>
                        <a:t>2</a:t>
                      </a:r>
                      <a:r>
                        <a:rPr lang="ja-JP" altLang="en-US" sz="1100" u="none" strike="noStrike">
                          <a:effectLst/>
                        </a:rPr>
                        <a:t>～</a:t>
                      </a:r>
                      <a:r>
                        <a:rPr lang="en-US" altLang="ja-JP" sz="1100" u="none" strike="noStrike">
                          <a:effectLst/>
                        </a:rPr>
                        <a:t>3</a:t>
                      </a:r>
                      <a:r>
                        <a:rPr lang="ja-JP" altLang="en-US" sz="1100" u="none" strike="noStrike">
                          <a:effectLst/>
                        </a:rPr>
                        <a:t>回</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5</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0</a:t>
                      </a:r>
                      <a:endParaRPr lang="en-US" altLang="ja-JP"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5</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5%</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週に</a:t>
                      </a:r>
                      <a:r>
                        <a:rPr lang="en-US" altLang="ja-JP" sz="1100" u="none" strike="noStrike">
                          <a:effectLst/>
                        </a:rPr>
                        <a:t>1</a:t>
                      </a:r>
                      <a:r>
                        <a:rPr lang="ja-JP" altLang="en-US" sz="1100" u="none" strike="noStrike">
                          <a:effectLst/>
                        </a:rPr>
                        <a:t>回</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26</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45%</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4%</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28</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25%</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月に</a:t>
                      </a:r>
                      <a:r>
                        <a:rPr lang="en-US" altLang="ja-JP" sz="1100" u="none" strike="noStrike">
                          <a:effectLst/>
                        </a:rPr>
                        <a:t>1</a:t>
                      </a:r>
                      <a:r>
                        <a:rPr lang="ja-JP" altLang="en-US" sz="1100" u="none" strike="noStrike">
                          <a:effectLst/>
                        </a:rPr>
                        <a:t>～</a:t>
                      </a:r>
                      <a:r>
                        <a:rPr lang="en-US" altLang="ja-JP" sz="1100" u="none" strike="noStrike">
                          <a:effectLst/>
                        </a:rPr>
                        <a:t>2</a:t>
                      </a:r>
                      <a:r>
                        <a:rPr lang="ja-JP" altLang="en-US" sz="1100" u="none" strike="noStrike">
                          <a:effectLst/>
                        </a:rPr>
                        <a:t>回</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14</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24%</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19</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30%</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年に数回</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9</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16%</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21%</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18%</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年に</a:t>
                      </a:r>
                      <a:r>
                        <a:rPr lang="en-US" altLang="ja-JP" sz="1100" u="none" strike="noStrike">
                          <a:effectLst/>
                        </a:rPr>
                        <a:t>1</a:t>
                      </a:r>
                      <a:r>
                        <a:rPr lang="ja-JP" altLang="en-US" sz="1100" u="none" strike="noStrike">
                          <a:effectLst/>
                        </a:rPr>
                        <a:t>回以下</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6%</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初めて</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4%</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050" u="none" strike="noStrike" dirty="0">
                          <a:effectLst/>
                        </a:rPr>
                        <a:t>利用したことがない</a:t>
                      </a:r>
                      <a:endParaRPr lang="ja-JP" altLang="en-US" sz="105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未回答</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5%</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14</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17</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15%</a:t>
                      </a:r>
                      <a:endParaRPr lang="en-US" altLang="ja-JP" sz="1100" b="0" i="0" u="none" strike="noStrike" dirty="0">
                        <a:solidFill>
                          <a:srgbClr val="000000"/>
                        </a:solidFill>
                        <a:effectLst/>
                        <a:latin typeface="ＭＳ Ｐゴシック"/>
                      </a:endParaRPr>
                    </a:p>
                  </a:txBody>
                  <a:tcPr marL="0" marR="0" marT="0" marB="0" anchor="ct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722253562"/>
              </p:ext>
            </p:extLst>
          </p:nvPr>
        </p:nvGraphicFramePr>
        <p:xfrm>
          <a:off x="3429001" y="6673924"/>
          <a:ext cx="3096345" cy="1714500"/>
        </p:xfrm>
        <a:graphic>
          <a:graphicData uri="http://schemas.openxmlformats.org/drawingml/2006/table">
            <a:tbl>
              <a:tblPr firstRow="1" bandRow="1">
                <a:tableStyleId>{073A0DAA-6AF3-43AB-8588-CEC1D06C72B9}</a:tableStyleId>
              </a:tblPr>
              <a:tblGrid>
                <a:gridCol w="1124439"/>
                <a:gridCol w="328651"/>
                <a:gridCol w="328651"/>
                <a:gridCol w="328651"/>
                <a:gridCol w="328651"/>
                <a:gridCol w="328651"/>
                <a:gridCol w="328651"/>
              </a:tblGrid>
              <a:tr h="171450">
                <a:tc>
                  <a:txBody>
                    <a:bodyPr/>
                    <a:lstStyle/>
                    <a:p>
                      <a:pPr algn="r" fontAlgn="ctr"/>
                      <a:r>
                        <a:rPr lang="ja-JP" altLang="en-US" sz="900" u="none" strike="noStrike" dirty="0">
                          <a:effectLst/>
                        </a:rPr>
                        <a:t>レストランの利用頻度</a:t>
                      </a:r>
                      <a:endParaRPr lang="ja-JP" altLang="en-US" sz="900" b="0" i="0" u="none" strike="noStrike" dirty="0">
                        <a:solidFill>
                          <a:srgbClr val="000000"/>
                        </a:solidFill>
                        <a:effectLst/>
                        <a:latin typeface="ＭＳ Ｐゴシック"/>
                      </a:endParaRPr>
                    </a:p>
                  </a:txBody>
                  <a:tcPr marL="0" marR="0" marT="0" marB="0" anchor="ctr"/>
                </a:tc>
                <a:tc gridSpan="2">
                  <a:txBody>
                    <a:bodyPr/>
                    <a:lstStyle/>
                    <a:p>
                      <a:pPr algn="ctr" fontAlgn="ctr"/>
                      <a:r>
                        <a:rPr lang="ja-JP" altLang="en-US" sz="1100" u="none" strike="noStrike" dirty="0">
                          <a:effectLst/>
                        </a:rPr>
                        <a:t>直売所前</a:t>
                      </a:r>
                      <a:endParaRPr lang="ja-JP" altLang="en-US" sz="1100" b="0" i="0" u="none" strike="noStrike" dirty="0">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000" u="none" strike="noStrike" dirty="0">
                          <a:effectLst/>
                        </a:rPr>
                        <a:t>レストラン前</a:t>
                      </a:r>
                      <a:endParaRPr lang="ja-JP" altLang="en-US" sz="1000" b="0" i="0" u="none" strike="noStrike" dirty="0">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合計</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r>
              <a:tr h="171450">
                <a:tc>
                  <a:txBody>
                    <a:bodyPr/>
                    <a:lstStyle/>
                    <a:p>
                      <a:pPr algn="r" fontAlgn="ctr"/>
                      <a:r>
                        <a:rPr lang="ja-JP" altLang="en-US" sz="1100" u="none" strike="noStrike" dirty="0">
                          <a:effectLst/>
                        </a:rPr>
                        <a:t>毎日</a:t>
                      </a:r>
                      <a:endParaRPr lang="ja-JP" altLang="en-US"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dirty="0">
                          <a:effectLst/>
                        </a:rPr>
                        <a:t>週に</a:t>
                      </a:r>
                      <a:r>
                        <a:rPr lang="en-US" altLang="ja-JP" sz="1100" u="none" strike="noStrike" dirty="0">
                          <a:effectLst/>
                        </a:rPr>
                        <a:t>2</a:t>
                      </a:r>
                      <a:r>
                        <a:rPr lang="ja-JP" altLang="en-US" sz="1100" u="none" strike="noStrike" dirty="0">
                          <a:effectLst/>
                        </a:rPr>
                        <a:t>～</a:t>
                      </a:r>
                      <a:r>
                        <a:rPr lang="en-US" altLang="ja-JP" sz="1100" u="none" strike="noStrike" dirty="0">
                          <a:effectLst/>
                        </a:rPr>
                        <a:t>3</a:t>
                      </a:r>
                      <a:r>
                        <a:rPr lang="ja-JP" altLang="en-US" sz="1100" u="none" strike="noStrike" dirty="0">
                          <a:effectLst/>
                        </a:rPr>
                        <a:t>回</a:t>
                      </a:r>
                      <a:endParaRPr lang="ja-JP" altLang="en-US"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0</a:t>
                      </a:r>
                      <a:endParaRPr lang="en-US" altLang="ja-JP"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週に</a:t>
                      </a:r>
                      <a:r>
                        <a:rPr lang="en-US" altLang="ja-JP" sz="1100" u="none" strike="noStrike">
                          <a:effectLst/>
                        </a:rPr>
                        <a:t>1</a:t>
                      </a:r>
                      <a:r>
                        <a:rPr lang="ja-JP" altLang="en-US" sz="1100" u="none" strike="noStrike">
                          <a:effectLst/>
                        </a:rPr>
                        <a:t>回</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月に</a:t>
                      </a:r>
                      <a:r>
                        <a:rPr lang="en-US" altLang="ja-JP" sz="1100" u="none" strike="noStrike">
                          <a:effectLst/>
                        </a:rPr>
                        <a:t>1</a:t>
                      </a:r>
                      <a:r>
                        <a:rPr lang="ja-JP" altLang="en-US" sz="1100" u="none" strike="noStrike">
                          <a:effectLst/>
                        </a:rPr>
                        <a:t>～</a:t>
                      </a:r>
                      <a:r>
                        <a:rPr lang="en-US" altLang="ja-JP" sz="1100" u="none" strike="noStrike">
                          <a:effectLst/>
                        </a:rPr>
                        <a:t>2</a:t>
                      </a:r>
                      <a:r>
                        <a:rPr lang="ja-JP" altLang="en-US" sz="1100" u="none" strike="noStrike">
                          <a:effectLst/>
                        </a:rPr>
                        <a:t>回</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9%</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年に数回</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4</a:t>
                      </a:r>
                      <a:endParaRPr lang="en-US" altLang="ja-JP"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38%</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24</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22%</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年に</a:t>
                      </a:r>
                      <a:r>
                        <a:rPr lang="en-US" altLang="ja-JP" sz="1100" u="none" strike="noStrike">
                          <a:effectLst/>
                        </a:rPr>
                        <a:t>1</a:t>
                      </a:r>
                      <a:r>
                        <a:rPr lang="ja-JP" altLang="en-US" sz="1100" u="none" strike="noStrike">
                          <a:effectLst/>
                        </a:rPr>
                        <a:t>回以下</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19</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4%</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19%</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初めて</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6</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6</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5%</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050" u="none" strike="noStrike" dirty="0">
                          <a:effectLst/>
                        </a:rPr>
                        <a:t>利用したことがない</a:t>
                      </a:r>
                      <a:endParaRPr lang="ja-JP" altLang="en-US" sz="105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25</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43%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4%</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27</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25%</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未回答</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20%</a:t>
                      </a:r>
                      <a:endParaRPr lang="en-US" altLang="ja-JP" sz="1100" b="0" i="0" u="none" strike="noStrike" dirty="0">
                        <a:solidFill>
                          <a:srgbClr val="000000"/>
                        </a:solidFill>
                        <a:effectLst/>
                        <a:latin typeface="ＭＳ Ｐゴシック"/>
                      </a:endParaRPr>
                    </a:p>
                  </a:txBody>
                  <a:tcPr marL="0" marR="0" marT="0" marB="0" anchor="ctr"/>
                </a:tc>
              </a:tr>
            </a:tbl>
          </a:graphicData>
        </a:graphic>
      </p:graphicFrame>
      <p:sp>
        <p:nvSpPr>
          <p:cNvPr id="7" name="スライド番号プレースホルダー 6"/>
          <p:cNvSpPr>
            <a:spLocks noGrp="1"/>
          </p:cNvSpPr>
          <p:nvPr>
            <p:ph type="sldNum" sz="quarter" idx="12"/>
          </p:nvPr>
        </p:nvSpPr>
        <p:spPr/>
        <p:txBody>
          <a:bodyPr/>
          <a:lstStyle/>
          <a:p>
            <a:fld id="{9597139F-94A2-4BD9-83B5-6855AB190605}" type="slidenum">
              <a:rPr kumimoji="1" lang="ja-JP" altLang="en-US" smtClean="0"/>
              <a:t>6</a:t>
            </a:fld>
            <a:endParaRPr kumimoji="1" lang="ja-JP" alt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000" y="1475656"/>
            <a:ext cx="3060700"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568" y="4530452"/>
            <a:ext cx="3103563" cy="208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4523606"/>
            <a:ext cx="3103563" cy="208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1956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p:cNvSpPr txBox="1">
            <a:spLocks/>
          </p:cNvSpPr>
          <p:nvPr/>
        </p:nvSpPr>
        <p:spPr>
          <a:xfrm>
            <a:off x="279000" y="323528"/>
            <a:ext cx="6300000" cy="792088"/>
          </a:xfrm>
          <a:prstGeom prst="rect">
            <a:avLst/>
          </a:prstGeom>
          <a:no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t>来店前後の立ち寄り場所は、「特になし」が６割、「他の直売所」、「大型ショッピングセンター」がそれぞれ１割を占めた。１回あたりの</a:t>
            </a:r>
            <a:r>
              <a:rPr lang="ja-JP" altLang="en-US" sz="1100" dirty="0"/>
              <a:t>購入</a:t>
            </a:r>
            <a:r>
              <a:rPr lang="ja-JP" altLang="en-US" sz="1100" dirty="0" smtClean="0"/>
              <a:t>額が「</a:t>
            </a:r>
            <a:r>
              <a:rPr lang="en-US" altLang="ja-JP" sz="1100" dirty="0"/>
              <a:t>2,000</a:t>
            </a:r>
            <a:r>
              <a:rPr lang="ja-JP" altLang="en-US" sz="1100" dirty="0"/>
              <a:t>円以上</a:t>
            </a:r>
            <a:r>
              <a:rPr lang="ja-JP" altLang="en-US" sz="1100" dirty="0" smtClean="0"/>
              <a:t>」の割合は、直売所前の来店者が８割、レストラン前の来店者が６割を占めた。</a:t>
            </a:r>
            <a:endParaRPr lang="en-US" altLang="ja-JP" sz="1100" dirty="0" smtClean="0"/>
          </a:p>
        </p:txBody>
      </p:sp>
      <p:graphicFrame>
        <p:nvGraphicFramePr>
          <p:cNvPr id="15" name="表 14"/>
          <p:cNvGraphicFramePr>
            <a:graphicFrameLocks noGrp="1"/>
          </p:cNvGraphicFramePr>
          <p:nvPr>
            <p:extLst>
              <p:ext uri="{D42A27DB-BD31-4B8C-83A1-F6EECF244321}">
                <p14:modId xmlns:p14="http://schemas.microsoft.com/office/powerpoint/2010/main" val="661508433"/>
              </p:ext>
            </p:extLst>
          </p:nvPr>
        </p:nvGraphicFramePr>
        <p:xfrm>
          <a:off x="282887" y="7177718"/>
          <a:ext cx="4158111" cy="1200150"/>
        </p:xfrm>
        <a:graphic>
          <a:graphicData uri="http://schemas.openxmlformats.org/drawingml/2006/table">
            <a:tbl>
              <a:tblPr firstRow="1" bandRow="1">
                <a:tableStyleId>{073A0DAA-6AF3-43AB-8588-CEC1D06C72B9}</a:tableStyleId>
              </a:tblPr>
              <a:tblGrid>
                <a:gridCol w="1510023"/>
                <a:gridCol w="441348"/>
                <a:gridCol w="441348"/>
                <a:gridCol w="441348"/>
                <a:gridCol w="441348"/>
                <a:gridCol w="441348"/>
                <a:gridCol w="441348"/>
              </a:tblGrid>
              <a:tr h="171450">
                <a:tc>
                  <a:txBody>
                    <a:bodyPr/>
                    <a:lstStyle/>
                    <a:p>
                      <a:pPr algn="r" fontAlgn="ctr"/>
                      <a:r>
                        <a:rPr lang="en-US" altLang="ja-JP" sz="1100" u="none" strike="noStrike" dirty="0">
                          <a:effectLst/>
                        </a:rPr>
                        <a:t>1</a:t>
                      </a:r>
                      <a:r>
                        <a:rPr lang="ja-JP" altLang="en-US" sz="1100" u="none" strike="noStrike" dirty="0">
                          <a:effectLst/>
                        </a:rPr>
                        <a:t>回あたりの平均購入額</a:t>
                      </a:r>
                      <a:endParaRPr lang="ja-JP" altLang="en-US" sz="1100" b="0" i="0" u="none" strike="noStrike" dirty="0">
                        <a:solidFill>
                          <a:srgbClr val="000000"/>
                        </a:solidFill>
                        <a:effectLst/>
                        <a:latin typeface="ＭＳ Ｐゴシック"/>
                      </a:endParaRPr>
                    </a:p>
                  </a:txBody>
                  <a:tcPr marL="0" marR="0" marT="0" marB="0" anchor="ctr"/>
                </a:tc>
                <a:tc gridSpan="2">
                  <a:txBody>
                    <a:bodyPr/>
                    <a:lstStyle/>
                    <a:p>
                      <a:pPr algn="ctr" fontAlgn="ctr"/>
                      <a:r>
                        <a:rPr lang="ja-JP" altLang="en-US" sz="1100" u="none" strike="noStrike">
                          <a:effectLst/>
                        </a:rPr>
                        <a:t>直売所前</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レストラン前</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合計</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r>
              <a:tr h="171450">
                <a:tc>
                  <a:txBody>
                    <a:bodyPr/>
                    <a:lstStyle/>
                    <a:p>
                      <a:pPr algn="r" fontAlgn="ctr"/>
                      <a:r>
                        <a:rPr lang="en-US" altLang="ja-JP" sz="1100" u="none" strike="noStrike">
                          <a:effectLst/>
                        </a:rPr>
                        <a:t>1,000</a:t>
                      </a:r>
                      <a:r>
                        <a:rPr lang="ja-JP" altLang="en-US" sz="1100" u="none" strike="noStrike">
                          <a:effectLst/>
                        </a:rPr>
                        <a:t>円未満</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4</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8%</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4</a:t>
                      </a:r>
                      <a:endParaRPr lang="en-US" altLang="ja-JP"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4%</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1,000</a:t>
                      </a:r>
                      <a:r>
                        <a:rPr lang="ja-JP" altLang="en-US" sz="1100" u="none" strike="noStrike">
                          <a:effectLst/>
                        </a:rPr>
                        <a:t>円以上</a:t>
                      </a:r>
                      <a:r>
                        <a:rPr lang="en-US" altLang="ja-JP" sz="1100" u="none" strike="noStrike">
                          <a:effectLst/>
                        </a:rPr>
                        <a:t>2,000</a:t>
                      </a:r>
                      <a:r>
                        <a:rPr lang="ja-JP" altLang="en-US" sz="1100" u="none" strike="noStrike">
                          <a:effectLst/>
                        </a:rPr>
                        <a:t>円未満</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11</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21%</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2,000</a:t>
                      </a:r>
                      <a:r>
                        <a:rPr lang="ja-JP" altLang="en-US" sz="1100" u="none" strike="noStrike">
                          <a:effectLst/>
                        </a:rPr>
                        <a:t>円以上</a:t>
                      </a:r>
                      <a:r>
                        <a:rPr lang="en-US" altLang="ja-JP" sz="1100" u="none" strike="noStrike">
                          <a:effectLst/>
                        </a:rPr>
                        <a:t>3,000</a:t>
                      </a:r>
                      <a:r>
                        <a:rPr lang="ja-JP" altLang="en-US" sz="1100" u="none" strike="noStrike">
                          <a:effectLst/>
                        </a:rPr>
                        <a:t>円未満</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16</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28%</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19</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37%</a:t>
                      </a:r>
                      <a:endParaRPr lang="en-US" altLang="ja-JP"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35</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32%</a:t>
                      </a:r>
                      <a:endParaRPr lang="en-US" altLang="ja-JP" sz="1100" b="0" i="0" u="none" strike="noStrike" dirty="0">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3,000</a:t>
                      </a:r>
                      <a:r>
                        <a:rPr lang="ja-JP" altLang="en-US" sz="1100" u="none" strike="noStrike">
                          <a:effectLst/>
                        </a:rPr>
                        <a:t>円以上</a:t>
                      </a:r>
                      <a:r>
                        <a:rPr lang="en-US" altLang="ja-JP" sz="1100" u="none" strike="noStrike">
                          <a:effectLst/>
                        </a:rPr>
                        <a:t>5,000</a:t>
                      </a:r>
                      <a:r>
                        <a:rPr lang="ja-JP" altLang="en-US" sz="1100" u="none" strike="noStrike">
                          <a:effectLst/>
                        </a:rPr>
                        <a:t>円未満</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14</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24%</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9</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17%</a:t>
                      </a:r>
                      <a:endParaRPr lang="en-US" altLang="ja-JP"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23</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21%</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en-US" altLang="ja-JP" sz="1100" u="none" strike="noStrike">
                          <a:effectLst/>
                        </a:rPr>
                        <a:t>5,000</a:t>
                      </a:r>
                      <a:r>
                        <a:rPr lang="ja-JP" altLang="en-US" sz="1100" u="none" strike="noStrike">
                          <a:effectLst/>
                        </a:rPr>
                        <a:t>円以上</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16</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28%</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6</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12%</a:t>
                      </a:r>
                      <a:endParaRPr lang="en-US" altLang="ja-JP"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22</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20%</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未回答</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4%</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3%</a:t>
                      </a:r>
                      <a:endParaRPr lang="en-US" altLang="ja-JP" sz="1100" b="0" i="0" u="none" strike="noStrike" dirty="0">
                        <a:solidFill>
                          <a:srgbClr val="000000"/>
                        </a:solidFill>
                        <a:effectLst/>
                        <a:latin typeface="ＭＳ Ｐゴシック"/>
                      </a:endParaRPr>
                    </a:p>
                  </a:txBody>
                  <a:tcPr marL="0" marR="0" marT="0" marB="0" anchor="ctr"/>
                </a:tc>
              </a:tr>
            </a:tbl>
          </a:graphicData>
        </a:graphic>
      </p:graphicFrame>
      <p:sp>
        <p:nvSpPr>
          <p:cNvPr id="9" name="スライド番号プレースホルダー 8"/>
          <p:cNvSpPr>
            <a:spLocks noGrp="1"/>
          </p:cNvSpPr>
          <p:nvPr>
            <p:ph type="sldNum" sz="quarter" idx="12"/>
          </p:nvPr>
        </p:nvSpPr>
        <p:spPr/>
        <p:txBody>
          <a:bodyPr/>
          <a:lstStyle/>
          <a:p>
            <a:fld id="{9597139F-94A2-4BD9-83B5-6855AB190605}" type="slidenum">
              <a:rPr kumimoji="1" lang="ja-JP" altLang="en-US" smtClean="0"/>
              <a:t>7</a:t>
            </a:fld>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1406353332"/>
              </p:ext>
            </p:extLst>
          </p:nvPr>
        </p:nvGraphicFramePr>
        <p:xfrm>
          <a:off x="279372" y="3485875"/>
          <a:ext cx="4157741" cy="1371600"/>
        </p:xfrm>
        <a:graphic>
          <a:graphicData uri="http://schemas.openxmlformats.org/drawingml/2006/table">
            <a:tbl>
              <a:tblPr firstRow="1" bandRow="1">
                <a:tableStyleId>{073A0DAA-6AF3-43AB-8588-CEC1D06C72B9}</a:tableStyleId>
              </a:tblPr>
              <a:tblGrid>
                <a:gridCol w="1509887"/>
                <a:gridCol w="441309"/>
                <a:gridCol w="441309"/>
                <a:gridCol w="441309"/>
                <a:gridCol w="441309"/>
                <a:gridCol w="441309"/>
                <a:gridCol w="441309"/>
              </a:tblGrid>
              <a:tr h="171450">
                <a:tc>
                  <a:txBody>
                    <a:bodyPr/>
                    <a:lstStyle/>
                    <a:p>
                      <a:pPr algn="r" fontAlgn="ctr"/>
                      <a:r>
                        <a:rPr lang="ja-JP" altLang="en-US" sz="1100" u="none" strike="noStrike" dirty="0">
                          <a:effectLst/>
                        </a:rPr>
                        <a:t>前後の立ち寄り場所</a:t>
                      </a:r>
                      <a:endParaRPr lang="ja-JP" altLang="en-US" sz="1100" b="0" i="0" u="none" strike="noStrike" dirty="0">
                        <a:solidFill>
                          <a:srgbClr val="000000"/>
                        </a:solidFill>
                        <a:effectLst/>
                        <a:latin typeface="ＭＳ Ｐゴシック"/>
                      </a:endParaRPr>
                    </a:p>
                  </a:txBody>
                  <a:tcPr marL="0" marR="0" marT="0" marB="0" anchor="ctr"/>
                </a:tc>
                <a:tc gridSpan="2">
                  <a:txBody>
                    <a:bodyPr/>
                    <a:lstStyle/>
                    <a:p>
                      <a:pPr algn="ctr" fontAlgn="ctr"/>
                      <a:r>
                        <a:rPr lang="ja-JP" altLang="en-US" sz="1100" u="none" strike="noStrike">
                          <a:effectLst/>
                        </a:rPr>
                        <a:t>直売所前</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rPr>
                        <a:t>レストラン前</a:t>
                      </a:r>
                      <a:endParaRPr lang="ja-JP" altLang="en-US" sz="1100" b="0" i="0" u="none" strike="noStrike" dirty="0">
                        <a:solidFill>
                          <a:srgbClr val="000000"/>
                        </a:solidFill>
                        <a:effectLst/>
                        <a:latin typeface="游ゴシック"/>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rPr>
                        <a:t>合計</a:t>
                      </a:r>
                      <a:endParaRPr lang="ja-JP" altLang="en-US" sz="1100" b="0" i="0" u="none" strike="noStrike">
                        <a:solidFill>
                          <a:srgbClr val="000000"/>
                        </a:solidFill>
                        <a:effectLst/>
                        <a:latin typeface="游ゴシック"/>
                      </a:endParaRPr>
                    </a:p>
                  </a:txBody>
                  <a:tcPr marL="0" marR="0" marT="0" marB="0" anchor="ctr"/>
                </a:tc>
                <a:tc hMerge="1">
                  <a:txBody>
                    <a:bodyPr/>
                    <a:lstStyle/>
                    <a:p>
                      <a:endParaRPr kumimoji="1" lang="ja-JP" altLang="en-US"/>
                    </a:p>
                  </a:txBody>
                  <a:tcPr/>
                </a:tc>
              </a:tr>
              <a:tr h="171450">
                <a:tc>
                  <a:txBody>
                    <a:bodyPr/>
                    <a:lstStyle/>
                    <a:p>
                      <a:pPr algn="r" fontAlgn="ctr"/>
                      <a:r>
                        <a:rPr lang="ja-JP" altLang="en-US" sz="1100" u="none" strike="noStrike">
                          <a:effectLst/>
                        </a:rPr>
                        <a:t>特になし</a:t>
                      </a:r>
                      <a:endParaRPr lang="ja-JP" altLang="en-US"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39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67%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58%</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69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63%</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観光施設</a:t>
                      </a:r>
                      <a:endParaRPr lang="ja-JP" altLang="en-US"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他の直売店</a:t>
                      </a:r>
                      <a:endParaRPr lang="ja-JP" altLang="en-US"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4</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11</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10%</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公園</a:t>
                      </a:r>
                      <a:endParaRPr lang="ja-JP" altLang="en-US"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大型ショッピングセンター</a:t>
                      </a:r>
                      <a:endParaRPr lang="ja-JP" altLang="en-US"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5</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9%</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6</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11</a:t>
                      </a:r>
                      <a:endParaRPr lang="en-US" altLang="ja-JP" sz="1100" b="0" i="0" u="none" strike="noStrike" dirty="0">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10%</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その他</a:t>
                      </a:r>
                      <a:endParaRPr lang="ja-JP" altLang="en-US"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7</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8</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15%</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15</a:t>
                      </a:r>
                      <a:endParaRPr lang="en-US" altLang="ja-JP"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14%</a:t>
                      </a:r>
                      <a:endParaRPr lang="en-US" altLang="ja-JP" sz="1100" b="0" i="0" u="none" strike="noStrike">
                        <a:solidFill>
                          <a:srgbClr val="000000"/>
                        </a:solidFill>
                        <a:effectLst/>
                        <a:latin typeface="ＭＳ Ｐゴシック"/>
                      </a:endParaRPr>
                    </a:p>
                  </a:txBody>
                  <a:tcPr marL="0" marR="0" marT="0" marB="0" anchor="ctr"/>
                </a:tc>
              </a:tr>
              <a:tr h="171450">
                <a:tc>
                  <a:txBody>
                    <a:bodyPr/>
                    <a:lstStyle/>
                    <a:p>
                      <a:pPr algn="r" fontAlgn="ctr"/>
                      <a:r>
                        <a:rPr lang="ja-JP" altLang="en-US" sz="1100" u="none" strike="noStrike">
                          <a:effectLst/>
                        </a:rPr>
                        <a:t>未回答</a:t>
                      </a:r>
                      <a:endParaRPr lang="ja-JP" altLang="en-US"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5%</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ＭＳ Ｐゴシック"/>
                      </a:endParaRPr>
                    </a:p>
                  </a:txBody>
                  <a:tcPr marL="0" marR="0" marT="0" marB="0" anchor="ctr"/>
                </a:tc>
                <a:tc>
                  <a:txBody>
                    <a:bodyPr/>
                    <a:lstStyle/>
                    <a:p>
                      <a:pPr algn="r" fontAlgn="ctr"/>
                      <a:r>
                        <a:rPr lang="en-US" altLang="ja-JP" sz="1100" u="none" strike="noStrike" dirty="0">
                          <a:effectLst/>
                        </a:rPr>
                        <a:t>3%</a:t>
                      </a:r>
                      <a:endParaRPr lang="en-US" altLang="ja-JP" sz="1100" b="0" i="0" u="none" strike="noStrike" dirty="0">
                        <a:solidFill>
                          <a:srgbClr val="000000"/>
                        </a:solidFill>
                        <a:effectLst/>
                        <a:latin typeface="ＭＳ Ｐゴシック"/>
                      </a:endParaRPr>
                    </a:p>
                  </a:txBody>
                  <a:tcPr marL="0" marR="0" marT="0" marB="0" anchor="ctr"/>
                </a:tc>
              </a:tr>
            </a:tbl>
          </a:graphicData>
        </a:graphic>
      </p:graphicFrame>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795" y="1331640"/>
            <a:ext cx="3109913"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9000" y="5004048"/>
            <a:ext cx="3109913" cy="208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4399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259206" y="234421"/>
            <a:ext cx="5356397" cy="307777"/>
          </a:xfrm>
          <a:prstGeom prst="rect">
            <a:avLst/>
          </a:prstGeom>
          <a:noFill/>
        </p:spPr>
        <p:txBody>
          <a:bodyPr wrap="square" rtlCol="0">
            <a:spAutoFit/>
          </a:bodyPr>
          <a:lstStyle/>
          <a:p>
            <a:r>
              <a:rPr lang="ja-JP" altLang="en-US" sz="1400" dirty="0"/>
              <a:t>３</a:t>
            </a:r>
            <a:r>
              <a:rPr kumimoji="1" lang="ja-JP" altLang="en-US" sz="1400" dirty="0" smtClean="0"/>
              <a:t>　直売所</a:t>
            </a:r>
            <a:r>
              <a:rPr lang="ja-JP" altLang="en-US" sz="1400" dirty="0" smtClean="0"/>
              <a:t>の優れている点</a:t>
            </a:r>
            <a:endParaRPr kumimoji="1" lang="ja-JP" altLang="en-US" sz="1400" dirty="0"/>
          </a:p>
        </p:txBody>
      </p:sp>
      <p:sp>
        <p:nvSpPr>
          <p:cNvPr id="24" name="タイトル 1"/>
          <p:cNvSpPr txBox="1">
            <a:spLocks/>
          </p:cNvSpPr>
          <p:nvPr/>
        </p:nvSpPr>
        <p:spPr>
          <a:xfrm>
            <a:off x="279000" y="539552"/>
            <a:ext cx="6300000" cy="435947"/>
          </a:xfrm>
          <a:prstGeom prst="rect">
            <a:avLst/>
          </a:prstGeom>
          <a:no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t>直売所の優れている点で</a:t>
            </a:r>
            <a:r>
              <a:rPr lang="ja-JP" altLang="en-US" sz="1100" dirty="0"/>
              <a:t>最も多かったのは、</a:t>
            </a:r>
            <a:r>
              <a:rPr lang="ja-JP" altLang="en-US" sz="1100" dirty="0" smtClean="0"/>
              <a:t>「農産物の鮮度」</a:t>
            </a:r>
            <a:r>
              <a:rPr lang="ja-JP" altLang="en-US" sz="1100" dirty="0"/>
              <a:t>であった。続いて、</a:t>
            </a:r>
            <a:r>
              <a:rPr lang="ja-JP" altLang="en-US" sz="1100" dirty="0" smtClean="0"/>
              <a:t>「農産物の価格の安さ」、「地元農産物の多さ」</a:t>
            </a:r>
            <a:r>
              <a:rPr lang="ja-JP" altLang="en-US" sz="1100" dirty="0"/>
              <a:t>といった回答が多かった。</a:t>
            </a:r>
            <a:endParaRPr lang="en-US" altLang="ja-JP" sz="1100" dirty="0" smtClean="0"/>
          </a:p>
        </p:txBody>
      </p:sp>
      <p:sp>
        <p:nvSpPr>
          <p:cNvPr id="14" name="テキスト ボックス 13"/>
          <p:cNvSpPr txBox="1"/>
          <p:nvPr/>
        </p:nvSpPr>
        <p:spPr>
          <a:xfrm>
            <a:off x="260648" y="4499992"/>
            <a:ext cx="6318371" cy="307777"/>
          </a:xfrm>
          <a:prstGeom prst="rect">
            <a:avLst/>
          </a:prstGeom>
          <a:noFill/>
        </p:spPr>
        <p:txBody>
          <a:bodyPr wrap="square" rtlCol="0">
            <a:spAutoFit/>
          </a:bodyPr>
          <a:lstStyle/>
          <a:p>
            <a:r>
              <a:rPr lang="ja-JP" altLang="en-US" sz="1400" dirty="0"/>
              <a:t>４</a:t>
            </a:r>
            <a:r>
              <a:rPr kumimoji="1" lang="ja-JP" altLang="en-US" sz="1400" dirty="0" smtClean="0"/>
              <a:t>　直売所</a:t>
            </a:r>
            <a:r>
              <a:rPr lang="ja-JP" altLang="en-US" sz="1400" dirty="0"/>
              <a:t>に</a:t>
            </a:r>
            <a:r>
              <a:rPr lang="ja-JP" altLang="en-US" sz="1400" dirty="0" smtClean="0"/>
              <a:t>期待したいこと</a:t>
            </a:r>
            <a:endParaRPr kumimoji="1" lang="ja-JP" altLang="en-US" sz="1400" dirty="0"/>
          </a:p>
        </p:txBody>
      </p:sp>
      <p:sp>
        <p:nvSpPr>
          <p:cNvPr id="20" name="タイトル 1"/>
          <p:cNvSpPr txBox="1">
            <a:spLocks/>
          </p:cNvSpPr>
          <p:nvPr/>
        </p:nvSpPr>
        <p:spPr>
          <a:xfrm>
            <a:off x="274756" y="4795541"/>
            <a:ext cx="6300000" cy="435947"/>
          </a:xfrm>
          <a:prstGeom prst="rect">
            <a:avLst/>
          </a:prstGeom>
          <a:no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t>直売所に期待したいことで</a:t>
            </a:r>
            <a:r>
              <a:rPr lang="ja-JP" altLang="en-US" sz="1100" dirty="0"/>
              <a:t>最も多かったのは、</a:t>
            </a:r>
            <a:r>
              <a:rPr lang="ja-JP" altLang="en-US" sz="1100" dirty="0" smtClean="0"/>
              <a:t>「農産物の価格の安さ」</a:t>
            </a:r>
            <a:r>
              <a:rPr lang="ja-JP" altLang="en-US" sz="1100" dirty="0"/>
              <a:t>であった。続いて、</a:t>
            </a:r>
            <a:r>
              <a:rPr lang="ja-JP" altLang="en-US" sz="1100" dirty="0" smtClean="0"/>
              <a:t>「農産物の品質」、「農産物の鮮度」</a:t>
            </a:r>
            <a:r>
              <a:rPr lang="ja-JP" altLang="en-US" sz="1100" dirty="0"/>
              <a:t>といった回答が多かった。</a:t>
            </a:r>
            <a:endParaRPr lang="en-US" altLang="ja-JP" sz="1100" dirty="0" smtClean="0"/>
          </a:p>
        </p:txBody>
      </p:sp>
      <p:sp>
        <p:nvSpPr>
          <p:cNvPr id="26" name="スライド番号プレースホルダー 25"/>
          <p:cNvSpPr>
            <a:spLocks noGrp="1"/>
          </p:cNvSpPr>
          <p:nvPr>
            <p:ph type="sldNum" sz="quarter" idx="12"/>
          </p:nvPr>
        </p:nvSpPr>
        <p:spPr>
          <a:xfrm>
            <a:off x="4914900" y="8532440"/>
            <a:ext cx="1600200" cy="486833"/>
          </a:xfrm>
        </p:spPr>
        <p:txBody>
          <a:bodyPr/>
          <a:lstStyle/>
          <a:p>
            <a:fld id="{9597139F-94A2-4BD9-83B5-6855AB190605}" type="slidenum">
              <a:rPr kumimoji="1" lang="ja-JP" altLang="en-US" smtClean="0"/>
              <a:t>8</a:t>
            </a:fld>
            <a:endParaRPr kumimoji="1" lang="ja-JP" alt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107" y="1119188"/>
            <a:ext cx="4713287" cy="328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107" y="5364088"/>
            <a:ext cx="4730750" cy="327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0026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90567" y="209799"/>
            <a:ext cx="2706385" cy="307777"/>
          </a:xfrm>
          <a:prstGeom prst="rect">
            <a:avLst/>
          </a:prstGeom>
          <a:noFill/>
        </p:spPr>
        <p:txBody>
          <a:bodyPr wrap="square" rtlCol="0">
            <a:spAutoFit/>
          </a:bodyPr>
          <a:lstStyle/>
          <a:p>
            <a:r>
              <a:rPr lang="ja-JP" altLang="en-US" sz="1400" dirty="0"/>
              <a:t>５</a:t>
            </a:r>
            <a:r>
              <a:rPr kumimoji="1" lang="ja-JP" altLang="en-US" sz="1400" dirty="0" smtClean="0"/>
              <a:t>　</a:t>
            </a:r>
            <a:r>
              <a:rPr lang="ja-JP" altLang="en-US" sz="1400" dirty="0"/>
              <a:t>ふだん</a:t>
            </a:r>
            <a:r>
              <a:rPr lang="ja-JP" altLang="en-US" sz="1400" dirty="0" smtClean="0"/>
              <a:t>買い物をする</a:t>
            </a:r>
            <a:r>
              <a:rPr lang="ja-JP" altLang="en-US" sz="1400" dirty="0"/>
              <a:t>お店</a:t>
            </a:r>
            <a:endParaRPr kumimoji="1" lang="ja-JP" altLang="en-US" sz="1400" dirty="0"/>
          </a:p>
        </p:txBody>
      </p:sp>
      <p:graphicFrame>
        <p:nvGraphicFramePr>
          <p:cNvPr id="10" name="表 9"/>
          <p:cNvGraphicFramePr>
            <a:graphicFrameLocks noGrp="1"/>
          </p:cNvGraphicFramePr>
          <p:nvPr>
            <p:extLst>
              <p:ext uri="{D42A27DB-BD31-4B8C-83A1-F6EECF244321}">
                <p14:modId xmlns:p14="http://schemas.microsoft.com/office/powerpoint/2010/main" val="1988213611"/>
              </p:ext>
            </p:extLst>
          </p:nvPr>
        </p:nvGraphicFramePr>
        <p:xfrm>
          <a:off x="302027" y="1115616"/>
          <a:ext cx="2463800" cy="1038225"/>
        </p:xfrm>
        <a:graphic>
          <a:graphicData uri="http://schemas.openxmlformats.org/drawingml/2006/table">
            <a:tbl>
              <a:tblPr bandRow="1">
                <a:tableStyleId>{073A0DAA-6AF3-43AB-8588-CEC1D06C72B9}</a:tableStyleId>
              </a:tblPr>
              <a:tblGrid>
                <a:gridCol w="1778000"/>
                <a:gridCol w="685800"/>
              </a:tblGrid>
              <a:tr h="180975">
                <a:tc>
                  <a:txBody>
                    <a:bodyPr/>
                    <a:lstStyle/>
                    <a:p>
                      <a:pPr algn="ctr" fontAlgn="ctr"/>
                      <a:r>
                        <a:rPr lang="ja-JP" altLang="en-US" sz="1100" u="none" strike="noStrike" dirty="0">
                          <a:effectLst/>
                        </a:rPr>
                        <a:t>施設名</a:t>
                      </a:r>
                      <a:endParaRPr lang="ja-JP" altLang="en-US" sz="1100" b="0" i="0" u="none" strike="noStrike" dirty="0">
                        <a:solidFill>
                          <a:srgbClr val="000000"/>
                        </a:solidFill>
                        <a:effectLst/>
                        <a:latin typeface="游ゴシック"/>
                      </a:endParaRPr>
                    </a:p>
                  </a:txBody>
                  <a:tcPr marL="0" marR="0" marT="0" marB="0" anchor="ctr"/>
                </a:tc>
                <a:tc>
                  <a:txBody>
                    <a:bodyPr/>
                    <a:lstStyle/>
                    <a:p>
                      <a:pPr algn="ctr" fontAlgn="ctr"/>
                      <a:r>
                        <a:rPr lang="ja-JP" altLang="en-US" sz="1100" u="none" strike="noStrike">
                          <a:effectLst/>
                        </a:rPr>
                        <a:t>回答数</a:t>
                      </a:r>
                      <a:endParaRPr lang="ja-JP" altLang="en-US" sz="1100" b="0" i="0" u="none" strike="noStrike">
                        <a:solidFill>
                          <a:srgbClr val="000000"/>
                        </a:solidFill>
                        <a:effectLst/>
                        <a:latin typeface="游ゴシック"/>
                      </a:endParaRPr>
                    </a:p>
                  </a:txBody>
                  <a:tcPr marL="0" marR="0" marT="0" marB="0" anchor="ctr"/>
                </a:tc>
              </a:tr>
              <a:tr h="171450">
                <a:tc>
                  <a:txBody>
                    <a:bodyPr/>
                    <a:lstStyle/>
                    <a:p>
                      <a:pPr algn="l" fontAlgn="ctr"/>
                      <a:r>
                        <a:rPr lang="ja-JP" altLang="en-US" sz="1100" u="none" strike="noStrike">
                          <a:effectLst/>
                        </a:rPr>
                        <a:t>スーパー</a:t>
                      </a:r>
                      <a:endParaRPr lang="ja-JP" altLang="en-US"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91</a:t>
                      </a:r>
                      <a:endParaRPr lang="en-US" altLang="ja-JP" sz="1100" b="0" i="0" u="none" strike="noStrike" dirty="0">
                        <a:solidFill>
                          <a:srgbClr val="000000"/>
                        </a:solidFill>
                        <a:effectLst/>
                        <a:latin typeface="游ゴシック"/>
                      </a:endParaRPr>
                    </a:p>
                  </a:txBody>
                  <a:tcPr marL="0" marR="0" marT="0" marB="0" anchor="ctr"/>
                </a:tc>
              </a:tr>
              <a:tr h="171450">
                <a:tc>
                  <a:txBody>
                    <a:bodyPr/>
                    <a:lstStyle/>
                    <a:p>
                      <a:pPr algn="l" fontAlgn="ctr"/>
                      <a:r>
                        <a:rPr lang="ja-JP" altLang="en-US" sz="1100" u="none" strike="noStrike">
                          <a:effectLst/>
                        </a:rPr>
                        <a:t>直売所</a:t>
                      </a:r>
                      <a:endParaRPr lang="ja-JP" altLang="en-US"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32</a:t>
                      </a:r>
                      <a:endParaRPr lang="en-US" altLang="ja-JP" sz="1100" b="0" i="0" u="none" strike="noStrike" dirty="0">
                        <a:solidFill>
                          <a:srgbClr val="000000"/>
                        </a:solidFill>
                        <a:effectLst/>
                        <a:latin typeface="游ゴシック"/>
                      </a:endParaRPr>
                    </a:p>
                  </a:txBody>
                  <a:tcPr marL="0" marR="0" marT="0" marB="0" anchor="ctr"/>
                </a:tc>
              </a:tr>
              <a:tr h="171450">
                <a:tc>
                  <a:txBody>
                    <a:bodyPr/>
                    <a:lstStyle/>
                    <a:p>
                      <a:pPr algn="l" fontAlgn="ctr"/>
                      <a:r>
                        <a:rPr lang="ja-JP" altLang="en-US" sz="1100" u="none" strike="noStrike">
                          <a:effectLst/>
                        </a:rPr>
                        <a:t>道の駅</a:t>
                      </a:r>
                      <a:endParaRPr lang="ja-JP" altLang="en-US"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7</a:t>
                      </a:r>
                      <a:endParaRPr lang="en-US" altLang="ja-JP" sz="1100" b="0" i="0" u="none" strike="noStrike">
                        <a:solidFill>
                          <a:srgbClr val="000000"/>
                        </a:solidFill>
                        <a:effectLst/>
                        <a:latin typeface="游ゴシック"/>
                      </a:endParaRPr>
                    </a:p>
                  </a:txBody>
                  <a:tcPr marL="0" marR="0" marT="0" marB="0" anchor="ctr"/>
                </a:tc>
              </a:tr>
              <a:tr h="171450">
                <a:tc>
                  <a:txBody>
                    <a:bodyPr/>
                    <a:lstStyle/>
                    <a:p>
                      <a:pPr algn="l" fontAlgn="ctr"/>
                      <a:r>
                        <a:rPr lang="ja-JP" altLang="en-US" sz="1100" u="none" strike="noStrike">
                          <a:effectLst/>
                        </a:rPr>
                        <a:t>大型ショッピングセンター</a:t>
                      </a:r>
                      <a:endParaRPr lang="ja-JP" altLang="en-US" sz="1100" b="0" i="0" u="none" strike="noStrike">
                        <a:solidFill>
                          <a:srgbClr val="000000"/>
                        </a:solidFill>
                        <a:effectLst/>
                        <a:latin typeface="游ゴシック"/>
                      </a:endParaRPr>
                    </a:p>
                  </a:txBody>
                  <a:tcPr marL="0" marR="0" marT="0"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a:endParaRPr>
                    </a:p>
                  </a:txBody>
                  <a:tcPr marL="0" marR="0" marT="0" marB="0" anchor="ctr"/>
                </a:tc>
              </a:tr>
              <a:tr h="171450">
                <a:tc>
                  <a:txBody>
                    <a:bodyPr/>
                    <a:lstStyle/>
                    <a:p>
                      <a:pPr algn="l" fontAlgn="ctr"/>
                      <a:r>
                        <a:rPr lang="ja-JP" altLang="en-US" sz="1100" u="none" strike="noStrike" dirty="0">
                          <a:effectLst/>
                        </a:rPr>
                        <a:t>その他</a:t>
                      </a:r>
                      <a:endParaRPr lang="ja-JP" altLang="en-US" sz="1100" b="0" i="0" u="none" strike="noStrike" dirty="0">
                        <a:solidFill>
                          <a:srgbClr val="000000"/>
                        </a:solidFill>
                        <a:effectLst/>
                        <a:latin typeface="游ゴシック"/>
                      </a:endParaRPr>
                    </a:p>
                  </a:txBody>
                  <a:tcPr marL="0" marR="0" marT="0" marB="0" anchor="ctr"/>
                </a:tc>
                <a:tc>
                  <a:txBody>
                    <a:bodyPr/>
                    <a:lstStyle/>
                    <a:p>
                      <a:pPr algn="r" fontAlgn="ctr"/>
                      <a:r>
                        <a:rPr lang="en-US" altLang="ja-JP" sz="1100" u="none" strike="noStrike" dirty="0">
                          <a:effectLst/>
                        </a:rPr>
                        <a:t>4</a:t>
                      </a:r>
                      <a:endParaRPr lang="en-US" altLang="ja-JP" sz="1100" b="0" i="0" u="none" strike="noStrike" dirty="0">
                        <a:solidFill>
                          <a:srgbClr val="000000"/>
                        </a:solidFill>
                        <a:effectLst/>
                        <a:latin typeface="游ゴシック"/>
                      </a:endParaRPr>
                    </a:p>
                  </a:txBody>
                  <a:tcPr marL="0" marR="0" marT="0" marB="0" anchor="ctr"/>
                </a:tc>
              </a:tr>
            </a:tbl>
          </a:graphicData>
        </a:graphic>
      </p:graphicFrame>
      <p:sp>
        <p:nvSpPr>
          <p:cNvPr id="15" name="スライド番号プレースホルダー 14"/>
          <p:cNvSpPr>
            <a:spLocks noGrp="1"/>
          </p:cNvSpPr>
          <p:nvPr>
            <p:ph type="sldNum" sz="quarter" idx="12"/>
          </p:nvPr>
        </p:nvSpPr>
        <p:spPr/>
        <p:txBody>
          <a:bodyPr/>
          <a:lstStyle/>
          <a:p>
            <a:fld id="{9597139F-94A2-4BD9-83B5-6855AB190605}" type="slidenum">
              <a:rPr kumimoji="1" lang="ja-JP" altLang="en-US" smtClean="0"/>
              <a:t>9</a:t>
            </a:fld>
            <a:endParaRPr kumimoji="1" lang="ja-JP" altLang="en-US"/>
          </a:p>
        </p:txBody>
      </p:sp>
      <p:sp>
        <p:nvSpPr>
          <p:cNvPr id="8" name="タイトル 1"/>
          <p:cNvSpPr txBox="1">
            <a:spLocks/>
          </p:cNvSpPr>
          <p:nvPr/>
        </p:nvSpPr>
        <p:spPr>
          <a:xfrm>
            <a:off x="290567" y="552929"/>
            <a:ext cx="6300000" cy="435947"/>
          </a:xfrm>
          <a:prstGeom prst="rect">
            <a:avLst/>
          </a:prstGeom>
          <a:no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t>ふだん買い物をするお店で、最も</a:t>
            </a:r>
            <a:r>
              <a:rPr lang="ja-JP" altLang="en-US" sz="1100" dirty="0"/>
              <a:t>多かったの</a:t>
            </a:r>
            <a:r>
              <a:rPr lang="ja-JP" altLang="en-US" sz="1100" dirty="0" smtClean="0"/>
              <a:t>は「スーパー」</a:t>
            </a:r>
            <a:r>
              <a:rPr lang="ja-JP" altLang="en-US" sz="1100" dirty="0"/>
              <a:t>であった。続いて、</a:t>
            </a:r>
            <a:r>
              <a:rPr lang="ja-JP" altLang="en-US" sz="1100" dirty="0" smtClean="0"/>
              <a:t>「</a:t>
            </a:r>
            <a:r>
              <a:rPr lang="ja-JP" altLang="en-US" sz="1100" dirty="0"/>
              <a:t>直売所</a:t>
            </a:r>
            <a:r>
              <a:rPr lang="ja-JP" altLang="en-US" sz="1100" dirty="0" smtClean="0"/>
              <a:t>」、「道の駅」</a:t>
            </a:r>
            <a:r>
              <a:rPr lang="ja-JP" altLang="en-US" sz="1100" dirty="0"/>
              <a:t>といった回答が多かった。</a:t>
            </a:r>
            <a:endParaRPr lang="en-US" altLang="ja-JP" sz="1100" dirty="0" smtClean="0"/>
          </a:p>
        </p:txBody>
      </p:sp>
    </p:spTree>
    <p:extLst>
      <p:ext uri="{BB962C8B-B14F-4D97-AF65-F5344CB8AC3E}">
        <p14:creationId xmlns:p14="http://schemas.microsoft.com/office/powerpoint/2010/main" val="752634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1571</Words>
  <Application>Microsoft Office PowerPoint</Application>
  <PresentationFormat>画面に合わせる (4:3)</PresentationFormat>
  <Paragraphs>671</Paragraphs>
  <Slides>11</Slides>
  <Notes>8</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農産物直売所及び併設レストラン来店者アンケート調査（２９）  結果報告書　 </vt:lpstr>
      <vt:lpstr>目次</vt:lpstr>
      <vt:lpstr>１　調査目的 　　農産物直売所を核とした農業振興・地域の活性化・地産地消の推進に向けた助言指導を行うための 　基礎資料とするため、直売所と併設レストランを利用される一般消費者の特徴と利用実態を把握する。  ２　調査実施場所 　 　府内の併設レストランがある直売所　１店舗  ３　実施日時 　　平成29年8月17日（木）      09：50～10：40　　直売所前　　　　回収サンプル数 58 　　　　　　　　　　　 　　　          10：50～12：40　  レストラン前　　 回収サンプル数 52　  ４　調査方法 　　直売所前での調査は、直売所出入口前に調査員を配置し、対面でのアンケート調査を実施した。 　 　レストラン前での調査は、レストラン入口前に調査員を配置し、対面でのアンケート調査を実施した。  ５　総評 　　直売所前の回答者とレストラン前の回答者では、回答者の属性のうち「年代」、「お住まいの地域」、 　「所要時間」に違いが見られ、レストラン前の回答者の方が比較的年代が低めで、遠方より来られている　 　傾向にあった。 　　利用実態の面からも、直売所前の回答者は直売所のみを利用し、週１回以上の頻度で来店する一方 　で、レストラン前の回答者は直売所も併せて利用し、直売所及びレストランともに利用頻度は月１～２回 　かそれ以下と少ないという違いがあった。 　　以上のことから、レストランは直売所と異なる客層を引きつけ、直売所の来店者数増加にも貢献してい 　ると言える。 　　直売所の「優れている点」、「期待したいこと」について、直売所前とレストラン前の回答者とで回答の傾 　向に違いは見られない。優れている点として「鮮度」、「価格の安さ」、「地元産の多さ」が挙がる一方で、 　期待したいこととしても「価格の安さ」が特に多く、また普段買い物をされる店として、スーパーマーケット 　が圧倒的に多いことから、価格面でスーパーとの競合関係が強いと考えられる。また、期待したいことと 　して、混雑の解消を求める回答が目立った。 　　レストランについては、優れている点として「料理のおいしさ」、「旬の地元農産物が食べられる」といっ 　た回答が多く、地産地消レストランとして高い評価を得ていると考えられる一方、期待したいこととして、 　「料理のおいしさ」とともに「料理の種類の多さ」も回答が多かった。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2018-03-23T02:33:49Z</dcterms:created>
  <dcterms:modified xsi:type="dcterms:W3CDTF">2018-03-30T11:18:43Z</dcterms:modified>
</cp:coreProperties>
</file>