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00" autoAdjust="0"/>
  </p:normalViewPr>
  <p:slideViewPr>
    <p:cSldViewPr snapToGrid="0">
      <p:cViewPr>
        <p:scale>
          <a:sx n="100" d="100"/>
          <a:sy n="100" d="100"/>
        </p:scale>
        <p:origin x="-492" y="12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CD94B2E-2851-4EDB-B74D-8276AF9161D0}" type="datetimeFigureOut">
              <a:rPr kumimoji="1" lang="ja-JP" altLang="en-US" smtClean="0"/>
              <a:t>2018/3/30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D3177A2-1E93-4815-9EF0-9AD0172AC427}" type="slidenum">
              <a:rPr kumimoji="1" lang="ja-JP" altLang="en-US" smtClean="0"/>
              <a:t>‹#›</a:t>
            </a:fld>
            <a:endParaRPr kumimoji="1" lang="ja-JP" altLang="en-US"/>
          </a:p>
        </p:txBody>
      </p:sp>
    </p:spTree>
    <p:extLst>
      <p:ext uri="{BB962C8B-B14F-4D97-AF65-F5344CB8AC3E}">
        <p14:creationId xmlns:p14="http://schemas.microsoft.com/office/powerpoint/2010/main" val="11232143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3177A2-1E93-4815-9EF0-9AD0172AC427}" type="slidenum">
              <a:rPr kumimoji="1" lang="ja-JP" altLang="en-US" smtClean="0"/>
              <a:t>1</a:t>
            </a:fld>
            <a:endParaRPr kumimoji="1" lang="ja-JP" altLang="en-US"/>
          </a:p>
        </p:txBody>
      </p:sp>
    </p:spTree>
    <p:extLst>
      <p:ext uri="{BB962C8B-B14F-4D97-AF65-F5344CB8AC3E}">
        <p14:creationId xmlns:p14="http://schemas.microsoft.com/office/powerpoint/2010/main" val="441254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284124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129937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993477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356501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378215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1969999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3050198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4099074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43905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64191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A992AC4-C2A2-4E4E-A4C8-386BFB7CA457}" type="datetimeFigureOut">
              <a:rPr kumimoji="1" lang="ja-JP" altLang="en-US" smtClean="0"/>
              <a:t>2018/3/30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340001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992AC4-C2A2-4E4E-A4C8-386BFB7CA457}" type="datetimeFigureOut">
              <a:rPr kumimoji="1" lang="ja-JP" altLang="en-US" smtClean="0"/>
              <a:t>2018/3/30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7B0DBD-B97E-4495-B1A1-1D4EF86C6B03}" type="slidenum">
              <a:rPr kumimoji="1" lang="ja-JP" altLang="en-US" smtClean="0"/>
              <a:t>‹#›</a:t>
            </a:fld>
            <a:endParaRPr kumimoji="1" lang="ja-JP" altLang="en-US"/>
          </a:p>
        </p:txBody>
      </p:sp>
    </p:spTree>
    <p:extLst>
      <p:ext uri="{BB962C8B-B14F-4D97-AF65-F5344CB8AC3E}">
        <p14:creationId xmlns:p14="http://schemas.microsoft.com/office/powerpoint/2010/main" val="2743699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197314" y="2543175"/>
            <a:ext cx="5940000" cy="421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0" y="558133"/>
            <a:ext cx="9143999" cy="489617"/>
          </a:xfrm>
          <a:prstGeom prst="roundRect">
            <a:avLst>
              <a:gd name="adj" fmla="val 741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rPr>
              <a:t>農産物直売所</a:t>
            </a:r>
            <a:r>
              <a:rPr lang="ja-JP" altLang="en-US" sz="1000" dirty="0">
                <a:solidFill>
                  <a:schemeClr val="tx1"/>
                </a:solidFill>
              </a:rPr>
              <a:t>を核とした農業振興・地域の活性化・地産地消の推進に向けた助言指導を行うための基礎資料とするため、直売所と併設レストランを利用</a:t>
            </a:r>
            <a:r>
              <a:rPr lang="ja-JP" altLang="en-US" sz="1000" dirty="0" smtClean="0">
                <a:solidFill>
                  <a:schemeClr val="tx1"/>
                </a:solidFill>
              </a:rPr>
              <a:t>される</a:t>
            </a:r>
            <a:endParaRPr lang="en-US" altLang="ja-JP" sz="1000" dirty="0" smtClean="0">
              <a:solidFill>
                <a:schemeClr val="tx1"/>
              </a:solidFill>
            </a:endParaRPr>
          </a:p>
          <a:p>
            <a:r>
              <a:rPr lang="ja-JP" altLang="en-US" sz="1000" dirty="0" smtClean="0">
                <a:solidFill>
                  <a:schemeClr val="tx1"/>
                </a:solidFill>
              </a:rPr>
              <a:t>一般</a:t>
            </a:r>
            <a:r>
              <a:rPr lang="ja-JP" altLang="en-US" sz="1000" dirty="0">
                <a:solidFill>
                  <a:schemeClr val="tx1"/>
                </a:solidFill>
              </a:rPr>
              <a:t>消費者の特徴と利用実態を</a:t>
            </a:r>
            <a:r>
              <a:rPr lang="ja-JP" altLang="en-US" sz="1000" dirty="0" smtClean="0">
                <a:solidFill>
                  <a:schemeClr val="tx1"/>
                </a:solidFill>
              </a:rPr>
              <a:t>把握</a:t>
            </a:r>
            <a:r>
              <a:rPr lang="ja-JP" altLang="en-US" sz="1000" dirty="0">
                <a:solidFill>
                  <a:schemeClr val="tx1"/>
                </a:solidFill>
              </a:rPr>
              <a:t>した</a:t>
            </a:r>
            <a:r>
              <a:rPr lang="ja-JP" altLang="en-US" sz="1000" dirty="0" smtClean="0">
                <a:solidFill>
                  <a:schemeClr val="tx1"/>
                </a:solidFill>
              </a:rPr>
              <a:t>。</a:t>
            </a:r>
            <a:r>
              <a:rPr lang="ja-JP" altLang="en-US" sz="1000" dirty="0">
                <a:solidFill>
                  <a:schemeClr val="tx1"/>
                </a:solidFill>
              </a:rPr>
              <a:t/>
            </a:r>
            <a:br>
              <a:rPr lang="ja-JP" altLang="en-US" sz="1000" dirty="0">
                <a:solidFill>
                  <a:schemeClr val="tx1"/>
                </a:solidFill>
              </a:rPr>
            </a:br>
            <a:endParaRPr lang="en-US" altLang="ja-JP" sz="1000" b="1"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p:txBody>
      </p:sp>
      <p:sp>
        <p:nvSpPr>
          <p:cNvPr id="4" name="正方形/長方形 3"/>
          <p:cNvSpPr/>
          <p:nvPr/>
        </p:nvSpPr>
        <p:spPr>
          <a:xfrm>
            <a:off x="0" y="0"/>
            <a:ext cx="9144000" cy="291484"/>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農産物直売所及び併設レストラン来店者アンケート調査（２９</a:t>
            </a:r>
            <a:r>
              <a:rPr lang="ja-JP" altLang="en-US" b="1" dirty="0" smtClean="0"/>
              <a:t>）業務結果</a:t>
            </a:r>
            <a:endParaRPr lang="en-US" altLang="ja-JP" b="1" dirty="0" smtClean="0"/>
          </a:p>
        </p:txBody>
      </p:sp>
      <p:sp>
        <p:nvSpPr>
          <p:cNvPr id="23" name="テキスト ボックス 22"/>
          <p:cNvSpPr txBox="1"/>
          <p:nvPr/>
        </p:nvSpPr>
        <p:spPr>
          <a:xfrm>
            <a:off x="-1155" y="348272"/>
            <a:ext cx="1010806" cy="246221"/>
          </a:xfrm>
          <a:prstGeom prst="rect">
            <a:avLst/>
          </a:prstGeom>
          <a:solidFill>
            <a:schemeClr val="accent5"/>
          </a:solidFill>
        </p:spPr>
        <p:txBody>
          <a:bodyPr wrap="square" rtlCol="0">
            <a:spAutoFit/>
          </a:bodyPr>
          <a:lstStyle/>
          <a:p>
            <a:pPr algn="ctr"/>
            <a:r>
              <a:rPr lang="ja-JP" altLang="en-US" sz="1000" b="1" dirty="0" smtClean="0">
                <a:solidFill>
                  <a:schemeClr val="bg1"/>
                </a:solidFill>
              </a:rPr>
              <a:t>調査概要</a:t>
            </a:r>
            <a:endParaRPr lang="ja-JP" altLang="en-US" sz="1000" b="1" dirty="0">
              <a:solidFill>
                <a:schemeClr val="bg1"/>
              </a:solidFill>
            </a:endParaRPr>
          </a:p>
        </p:txBody>
      </p:sp>
      <p:sp>
        <p:nvSpPr>
          <p:cNvPr id="27" name="二等辺三角形 26"/>
          <p:cNvSpPr/>
          <p:nvPr/>
        </p:nvSpPr>
        <p:spPr>
          <a:xfrm rot="10800000">
            <a:off x="132195" y="1053726"/>
            <a:ext cx="8697191" cy="195820"/>
          </a:xfrm>
          <a:prstGeom prst="triangle">
            <a:avLst>
              <a:gd name="adj" fmla="val 49890"/>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155" y="1181407"/>
            <a:ext cx="1010806" cy="246221"/>
          </a:xfrm>
          <a:prstGeom prst="rect">
            <a:avLst/>
          </a:prstGeom>
          <a:solidFill>
            <a:schemeClr val="accent5"/>
          </a:solidFill>
        </p:spPr>
        <p:txBody>
          <a:bodyPr wrap="square" rtlCol="0">
            <a:spAutoFit/>
          </a:bodyPr>
          <a:lstStyle/>
          <a:p>
            <a:pPr algn="ctr"/>
            <a:r>
              <a:rPr lang="ja-JP" altLang="en-US" sz="1000" b="1" dirty="0">
                <a:solidFill>
                  <a:schemeClr val="bg1"/>
                </a:solidFill>
              </a:rPr>
              <a:t>調査結果</a:t>
            </a:r>
          </a:p>
        </p:txBody>
      </p:sp>
      <p:graphicFrame>
        <p:nvGraphicFramePr>
          <p:cNvPr id="6" name="表 5"/>
          <p:cNvGraphicFramePr>
            <a:graphicFrameLocks noGrp="1"/>
          </p:cNvGraphicFramePr>
          <p:nvPr>
            <p:extLst>
              <p:ext uri="{D42A27DB-BD31-4B8C-83A1-F6EECF244321}">
                <p14:modId xmlns:p14="http://schemas.microsoft.com/office/powerpoint/2010/main" val="3085686440"/>
              </p:ext>
            </p:extLst>
          </p:nvPr>
        </p:nvGraphicFramePr>
        <p:xfrm>
          <a:off x="132196" y="2543175"/>
          <a:ext cx="3019428" cy="2077662"/>
        </p:xfrm>
        <a:graphic>
          <a:graphicData uri="http://schemas.openxmlformats.org/drawingml/2006/table">
            <a:tbl>
              <a:tblPr firstRow="1" firstCol="1">
                <a:tableStyleId>{5C22544A-7EE6-4342-B048-85BDC9FD1C3A}</a:tableStyleId>
              </a:tblPr>
              <a:tblGrid>
                <a:gridCol w="1474287"/>
                <a:gridCol w="777535"/>
                <a:gridCol w="767606"/>
              </a:tblGrid>
              <a:tr h="179352">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1050" b="1" i="0" u="none" strike="noStrike" dirty="0" smtClean="0">
                          <a:solidFill>
                            <a:schemeClr val="lt1"/>
                          </a:solidFill>
                          <a:effectLst/>
                          <a:latin typeface="+mn-lt"/>
                        </a:rPr>
                        <a:t>基本情報</a:t>
                      </a:r>
                      <a:endParaRPr lang="ja-JP" altLang="en-US" sz="1050" b="0" i="0" u="none" strike="noStrike" dirty="0" smtClean="0">
                        <a:solidFill>
                          <a:srgbClr val="000000"/>
                        </a:solidFill>
                        <a:effectLst/>
                        <a:latin typeface="ＭＳ Ｐゴシック"/>
                      </a:endParaRPr>
                    </a:p>
                  </a:txBody>
                  <a:tcPr marL="9525" marR="9525" marT="9525" marB="0" anchor="b"/>
                </a:tc>
                <a:tc>
                  <a:txBody>
                    <a:bodyPr/>
                    <a:lstStyle/>
                    <a:p>
                      <a:pPr algn="ctr" fontAlgn="ctr"/>
                      <a:r>
                        <a:rPr lang="ja-JP" altLang="en-US" sz="1000" u="none" strike="noStrike" dirty="0">
                          <a:effectLst/>
                        </a:rPr>
                        <a:t>直売所前</a:t>
                      </a:r>
                      <a:endParaRPr lang="ja-JP" altLang="en-US" sz="10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000" u="none" strike="noStrike">
                          <a:effectLst/>
                        </a:rPr>
                        <a:t>レストラン前</a:t>
                      </a:r>
                      <a:endParaRPr lang="ja-JP" altLang="en-US" sz="1000" b="0" i="0" u="none" strike="noStrike">
                        <a:solidFill>
                          <a:srgbClr val="000000"/>
                        </a:solidFill>
                        <a:effectLst/>
                        <a:latin typeface="ＭＳ Ｐゴシック"/>
                      </a:endParaRPr>
                    </a:p>
                  </a:txBody>
                  <a:tcPr marL="9525" marR="9525" marT="9525" marB="0" anchor="ctr"/>
                </a:tc>
              </a:tr>
              <a:tr h="316385">
                <a:tc>
                  <a:txBody>
                    <a:bodyPr/>
                    <a:lstStyle/>
                    <a:p>
                      <a:pPr algn="l" fontAlgn="b"/>
                      <a:r>
                        <a:rPr lang="ja-JP" altLang="en-US" sz="900" b="0" u="none" strike="noStrike" dirty="0">
                          <a:effectLst/>
                        </a:rPr>
                        <a:t>性別</a:t>
                      </a:r>
                      <a:endParaRPr lang="ja-JP" altLang="en-US" sz="900" b="0" i="0" u="none" strike="noStrike" dirty="0">
                        <a:solidFill>
                          <a:srgbClr val="000000"/>
                        </a:solidFill>
                        <a:effectLst/>
                        <a:latin typeface="ＭＳ Ｐゴシック"/>
                      </a:endParaRPr>
                    </a:p>
                    <a:p>
                      <a:pPr algn="ctr" fontAlgn="t"/>
                      <a:r>
                        <a:rPr lang="ja-JP" altLang="en-US" sz="1000" b="1" u="none" strike="noStrike" dirty="0">
                          <a:effectLst/>
                        </a:rPr>
                        <a:t>女性</a:t>
                      </a:r>
                      <a:endParaRPr lang="ja-JP" altLang="en-US" sz="1000" b="1" i="0" u="none" strike="noStrike" dirty="0">
                        <a:solidFill>
                          <a:srgbClr val="000000"/>
                        </a:solidFill>
                        <a:effectLst/>
                        <a:latin typeface="ＭＳ Ｐゴシック"/>
                      </a:endParaRPr>
                    </a:p>
                  </a:txBody>
                  <a:tcPr marL="9525" marR="9525" marT="9525" marB="0" anchor="b"/>
                </a:tc>
                <a:tc>
                  <a:txBody>
                    <a:bodyPr/>
                    <a:lstStyle/>
                    <a:p>
                      <a:pPr algn="ctr" fontAlgn="ctr"/>
                      <a:r>
                        <a:rPr lang="en-US" altLang="ja-JP" sz="1000" u="none" strike="noStrike" dirty="0">
                          <a:effectLst/>
                        </a:rPr>
                        <a:t>57%</a:t>
                      </a:r>
                      <a:endParaRPr lang="en-US" altLang="ja-JP" sz="1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a:effectLst/>
                        </a:rPr>
                        <a:t>62%</a:t>
                      </a:r>
                      <a:endParaRPr lang="en-US" altLang="ja-JP" sz="1000" b="0" i="0" u="none" strike="noStrike" dirty="0">
                        <a:solidFill>
                          <a:srgbClr val="000000"/>
                        </a:solidFill>
                        <a:effectLst/>
                        <a:latin typeface="ＭＳ Ｐゴシック"/>
                      </a:endParaRPr>
                    </a:p>
                  </a:txBody>
                  <a:tcPr marL="9525" marR="9525" marT="9525" marB="0" anchor="ctr"/>
                </a:tc>
              </a:tr>
              <a:tr h="316385">
                <a:tc>
                  <a:txBody>
                    <a:bodyPr/>
                    <a:lstStyle/>
                    <a:p>
                      <a:pPr algn="l" fontAlgn="ctr"/>
                      <a:r>
                        <a:rPr lang="ja-JP" altLang="en-US" sz="900" b="0" u="none" strike="noStrike" dirty="0">
                          <a:effectLst/>
                        </a:rPr>
                        <a:t>年代</a:t>
                      </a:r>
                      <a:endParaRPr lang="ja-JP" altLang="en-US" sz="900" b="0" i="0" u="none" strike="noStrike" dirty="0">
                        <a:solidFill>
                          <a:srgbClr val="000000"/>
                        </a:solidFill>
                        <a:effectLst/>
                        <a:latin typeface="ＭＳ Ｐゴシック"/>
                      </a:endParaRPr>
                    </a:p>
                    <a:p>
                      <a:pPr algn="ctr" fontAlgn="ctr"/>
                      <a:r>
                        <a:rPr lang="en-US" altLang="ja-JP" sz="1000" u="none" strike="noStrike" dirty="0">
                          <a:effectLst/>
                        </a:rPr>
                        <a:t>60</a:t>
                      </a:r>
                      <a:r>
                        <a:rPr lang="ja-JP" altLang="en-US" sz="1000" u="none" strike="noStrike" dirty="0">
                          <a:effectLst/>
                        </a:rPr>
                        <a:t>代以上</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a:effectLst/>
                        </a:rPr>
                        <a:t>67%</a:t>
                      </a:r>
                      <a:endParaRPr lang="en-US" altLang="ja-JP" sz="1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b="1" u="sng" strike="noStrike" dirty="0">
                          <a:effectLst/>
                        </a:rPr>
                        <a:t>42%</a:t>
                      </a:r>
                      <a:endParaRPr lang="en-US" altLang="ja-JP" sz="1000" b="1" i="0" u="sng" strike="noStrike" dirty="0">
                        <a:solidFill>
                          <a:srgbClr val="000000"/>
                        </a:solidFill>
                        <a:effectLst/>
                        <a:latin typeface="ＭＳ Ｐゴシック"/>
                      </a:endParaRPr>
                    </a:p>
                  </a:txBody>
                  <a:tcPr marL="9525" marR="9525" marT="9525" marB="0" anchor="ctr"/>
                </a:tc>
              </a:tr>
              <a:tr h="316385">
                <a:tc>
                  <a:txBody>
                    <a:bodyPr/>
                    <a:lstStyle/>
                    <a:p>
                      <a:pPr algn="l" fontAlgn="ctr"/>
                      <a:r>
                        <a:rPr lang="ja-JP" altLang="en-US" sz="900" b="0" u="none" strike="noStrike" dirty="0">
                          <a:effectLst/>
                        </a:rPr>
                        <a:t>お住まいの地域</a:t>
                      </a:r>
                      <a:endParaRPr lang="ja-JP" altLang="en-US" sz="900" b="0" i="0" u="none" strike="noStrike" dirty="0">
                        <a:solidFill>
                          <a:srgbClr val="000000"/>
                        </a:solidFill>
                        <a:effectLst/>
                        <a:latin typeface="ＭＳ Ｐゴシック"/>
                      </a:endParaRPr>
                    </a:p>
                    <a:p>
                      <a:pPr algn="ctr" fontAlgn="ctr"/>
                      <a:r>
                        <a:rPr lang="ja-JP" altLang="en-US" sz="1000" u="none" strike="noStrike" dirty="0">
                          <a:effectLst/>
                        </a:rPr>
                        <a:t>大阪府内</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a:effectLst/>
                        </a:rPr>
                        <a:t>97%</a:t>
                      </a:r>
                      <a:endParaRPr lang="en-US" altLang="ja-JP" sz="10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a:effectLst/>
                        </a:rPr>
                        <a:t>81%</a:t>
                      </a:r>
                      <a:endParaRPr lang="en-US" altLang="ja-JP" sz="1000" b="0" i="0" u="none" strike="noStrike" dirty="0">
                        <a:solidFill>
                          <a:srgbClr val="000000"/>
                        </a:solidFill>
                        <a:effectLst/>
                        <a:latin typeface="ＭＳ Ｐゴシック"/>
                      </a:endParaRPr>
                    </a:p>
                  </a:txBody>
                  <a:tcPr marL="9525" marR="9525" marT="9525" marB="0" anchor="ctr"/>
                </a:tc>
              </a:tr>
              <a:tr h="316385">
                <a:tc>
                  <a:txBody>
                    <a:bodyPr/>
                    <a:lstStyle/>
                    <a:p>
                      <a:pPr algn="l" fontAlgn="ctr"/>
                      <a:r>
                        <a:rPr lang="ja-JP" altLang="en-US" sz="900" b="0" u="none" strike="noStrike" dirty="0">
                          <a:effectLst/>
                        </a:rPr>
                        <a:t>交通手段</a:t>
                      </a:r>
                      <a:endParaRPr lang="ja-JP" altLang="en-US" sz="900" b="0" i="0" u="none" strike="noStrike" dirty="0">
                        <a:solidFill>
                          <a:srgbClr val="000000"/>
                        </a:solidFill>
                        <a:effectLst/>
                        <a:latin typeface="ＭＳ Ｐゴシック"/>
                      </a:endParaRPr>
                    </a:p>
                    <a:p>
                      <a:pPr algn="ctr" fontAlgn="ctr"/>
                      <a:r>
                        <a:rPr lang="ja-JP" altLang="en-US" sz="1000" u="none" strike="noStrike" dirty="0">
                          <a:effectLst/>
                        </a:rPr>
                        <a:t>自家用車</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a:effectLst/>
                        </a:rPr>
                        <a:t>93%</a:t>
                      </a:r>
                      <a:endParaRPr lang="en-US" altLang="ja-JP" sz="10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a:effectLst/>
                        </a:rPr>
                        <a:t>96%</a:t>
                      </a:r>
                      <a:endParaRPr lang="en-US" altLang="ja-JP" sz="1000" b="0" i="0" u="none" strike="noStrike" dirty="0">
                        <a:solidFill>
                          <a:srgbClr val="000000"/>
                        </a:solidFill>
                        <a:effectLst/>
                        <a:latin typeface="ＭＳ Ｐゴシック"/>
                      </a:endParaRPr>
                    </a:p>
                  </a:txBody>
                  <a:tcPr marL="9525" marR="9525" marT="9525" marB="0" anchor="ctr"/>
                </a:tc>
              </a:tr>
              <a:tr h="316385">
                <a:tc>
                  <a:txBody>
                    <a:bodyPr/>
                    <a:lstStyle/>
                    <a:p>
                      <a:pPr algn="l" fontAlgn="ctr"/>
                      <a:r>
                        <a:rPr lang="ja-JP" altLang="en-US" sz="900" b="0" u="none" strike="noStrike" dirty="0">
                          <a:effectLst/>
                        </a:rPr>
                        <a:t>所要時間</a:t>
                      </a:r>
                      <a:endParaRPr lang="ja-JP" altLang="en-US" sz="900" b="0" i="0" u="none" strike="noStrike" dirty="0">
                        <a:solidFill>
                          <a:srgbClr val="000000"/>
                        </a:solidFill>
                        <a:effectLst/>
                        <a:latin typeface="ＭＳ Ｐゴシック"/>
                      </a:endParaRPr>
                    </a:p>
                    <a:p>
                      <a:pPr algn="ctr" fontAlgn="ctr"/>
                      <a:r>
                        <a:rPr lang="en-US" altLang="ja-JP" sz="1000" u="none" strike="noStrike" dirty="0">
                          <a:effectLst/>
                        </a:rPr>
                        <a:t>20</a:t>
                      </a:r>
                      <a:r>
                        <a:rPr lang="ja-JP" altLang="en-US" sz="1000" u="none" strike="noStrike" dirty="0">
                          <a:effectLst/>
                        </a:rPr>
                        <a:t>分未満</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a:effectLst/>
                        </a:rPr>
                        <a:t>57%</a:t>
                      </a:r>
                      <a:endParaRPr lang="en-US" altLang="ja-JP" sz="1000" b="0" i="0" u="none" strike="noStrike">
                        <a:solidFill>
                          <a:srgbClr val="000000"/>
                        </a:solidFill>
                        <a:effectLst/>
                        <a:latin typeface="ＭＳ Ｐゴシック"/>
                      </a:endParaRPr>
                    </a:p>
                  </a:txBody>
                  <a:tcPr marL="9525" marR="9525" marT="9525" marB="0" anchor="ctr"/>
                </a:tc>
                <a:tc>
                  <a:txBody>
                    <a:bodyPr/>
                    <a:lstStyle/>
                    <a:p>
                      <a:pPr algn="ctr" fontAlgn="ctr"/>
                      <a:r>
                        <a:rPr lang="en-US" altLang="ja-JP" sz="1000" b="1" u="sng" strike="noStrike" dirty="0">
                          <a:effectLst/>
                        </a:rPr>
                        <a:t>21%</a:t>
                      </a:r>
                      <a:endParaRPr lang="en-US" altLang="ja-JP" sz="1000" b="1" i="0" u="sng" strike="noStrike" dirty="0">
                        <a:solidFill>
                          <a:srgbClr val="000000"/>
                        </a:solidFill>
                        <a:effectLst/>
                        <a:latin typeface="ＭＳ Ｐゴシック"/>
                      </a:endParaRPr>
                    </a:p>
                  </a:txBody>
                  <a:tcPr marL="9525" marR="9525" marT="9525" marB="0" anchor="ctr"/>
                </a:tc>
              </a:tr>
              <a:tr h="316385">
                <a:tc>
                  <a:txBody>
                    <a:bodyPr/>
                    <a:lstStyle/>
                    <a:p>
                      <a:pPr algn="l" fontAlgn="ctr"/>
                      <a:r>
                        <a:rPr lang="ja-JP" altLang="en-US" sz="900" b="0" u="none" strike="noStrike" dirty="0">
                          <a:effectLst/>
                        </a:rPr>
                        <a:t>誰と来たか</a:t>
                      </a:r>
                      <a:endParaRPr lang="ja-JP" altLang="en-US" sz="900" b="0" i="0" u="none" strike="noStrike" dirty="0">
                        <a:solidFill>
                          <a:srgbClr val="000000"/>
                        </a:solidFill>
                        <a:effectLst/>
                        <a:latin typeface="ＭＳ Ｐゴシック"/>
                      </a:endParaRPr>
                    </a:p>
                    <a:p>
                      <a:pPr algn="ctr" fontAlgn="b"/>
                      <a:r>
                        <a:rPr lang="ja-JP" altLang="en-US" sz="1000" b="1" i="0" u="none" strike="noStrike" dirty="0" smtClean="0">
                          <a:solidFill>
                            <a:schemeClr val="lt1"/>
                          </a:solidFill>
                          <a:effectLst/>
                          <a:latin typeface="+mn-lt"/>
                        </a:rPr>
                        <a:t>家族・友人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smtClean="0">
                          <a:effectLst/>
                        </a:rPr>
                        <a:t>58%</a:t>
                      </a:r>
                      <a:endParaRPr lang="en-US" altLang="ja-JP" sz="1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smtClean="0">
                          <a:effectLst/>
                        </a:rPr>
                        <a:t>96%</a:t>
                      </a:r>
                      <a:endParaRPr lang="en-US" altLang="ja-JP" sz="1000" b="0" i="0" u="none" strike="noStrike" dirty="0">
                        <a:solidFill>
                          <a:srgbClr val="000000"/>
                        </a:solidFill>
                        <a:effectLst/>
                        <a:latin typeface="ＭＳ Ｐゴシック"/>
                      </a:endParaRPr>
                    </a:p>
                  </a:txBody>
                  <a:tcPr marL="9525" marR="9525" marT="9525" marB="0" anchor="ct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092850823"/>
              </p:ext>
            </p:extLst>
          </p:nvPr>
        </p:nvGraphicFramePr>
        <p:xfrm>
          <a:off x="132195" y="4725612"/>
          <a:ext cx="2984212" cy="2027099"/>
        </p:xfrm>
        <a:graphic>
          <a:graphicData uri="http://schemas.openxmlformats.org/drawingml/2006/table">
            <a:tbl>
              <a:tblPr firstRow="1" firstCol="1">
                <a:tableStyleId>{5C22544A-7EE6-4342-B048-85BDC9FD1C3A}</a:tableStyleId>
              </a:tblPr>
              <a:tblGrid>
                <a:gridCol w="1466816"/>
                <a:gridCol w="758698"/>
                <a:gridCol w="758698"/>
              </a:tblGrid>
              <a:tr h="168564">
                <a:tc>
                  <a:txBody>
                    <a:bodyPr/>
                    <a:lstStyle/>
                    <a:p>
                      <a:pPr algn="ctr" fontAlgn="ctr"/>
                      <a:r>
                        <a:rPr lang="ja-JP" altLang="en-US" sz="1000" u="none" strike="noStrike" dirty="0">
                          <a:effectLst/>
                        </a:rPr>
                        <a:t>　</a:t>
                      </a:r>
                      <a:r>
                        <a:rPr lang="ja-JP" altLang="en-US" sz="1000" u="none" strike="noStrike" dirty="0" smtClean="0">
                          <a:effectLst/>
                        </a:rPr>
                        <a:t>利用実態</a:t>
                      </a:r>
                      <a:endParaRPr lang="ja-JP" altLang="en-US" sz="10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000" u="none" strike="noStrike" dirty="0">
                          <a:effectLst/>
                        </a:rPr>
                        <a:t>直売所前</a:t>
                      </a:r>
                      <a:endParaRPr lang="ja-JP" altLang="en-US" sz="10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1000" u="none" strike="noStrike" dirty="0">
                          <a:effectLst/>
                        </a:rPr>
                        <a:t>レストラン前</a:t>
                      </a:r>
                      <a:endParaRPr lang="ja-JP" altLang="en-US" sz="1000" b="0" i="0" u="none" strike="noStrike" dirty="0">
                        <a:solidFill>
                          <a:srgbClr val="000000"/>
                        </a:solidFill>
                        <a:effectLst/>
                        <a:latin typeface="ＭＳ Ｐゴシック"/>
                      </a:endParaRPr>
                    </a:p>
                  </a:txBody>
                  <a:tcPr marL="9525" marR="9525" marT="9525" marB="0" anchor="ctr"/>
                </a:tc>
              </a:tr>
              <a:tr h="371707">
                <a:tc>
                  <a:txBody>
                    <a:bodyPr/>
                    <a:lstStyle/>
                    <a:p>
                      <a:pPr algn="l" fontAlgn="ctr"/>
                      <a:r>
                        <a:rPr lang="ja-JP" altLang="en-US" sz="900" b="0" u="none" strike="noStrike" dirty="0">
                          <a:effectLst/>
                        </a:rPr>
                        <a:t>本日利用予定の施設</a:t>
                      </a:r>
                      <a:endParaRPr lang="ja-JP" altLang="en-US" sz="900" b="0" i="0" u="none" strike="noStrike" dirty="0">
                        <a:solidFill>
                          <a:srgbClr val="000000"/>
                        </a:solidFill>
                        <a:effectLst/>
                        <a:latin typeface="ＭＳ Ｐゴシック"/>
                      </a:endParaRPr>
                    </a:p>
                    <a:p>
                      <a:pPr algn="ctr" fontAlgn="ctr"/>
                      <a:r>
                        <a:rPr lang="ja-JP" altLang="en-US" sz="1000" u="none" strike="noStrike" dirty="0">
                          <a:effectLst/>
                        </a:rPr>
                        <a:t>両方</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b="1" u="sng" strike="noStrike" dirty="0">
                          <a:effectLst/>
                        </a:rPr>
                        <a:t>2%</a:t>
                      </a:r>
                      <a:endParaRPr lang="en-US" altLang="ja-JP" sz="1000" b="1" i="0" u="sng"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b="1" u="sng" strike="noStrike" dirty="0">
                          <a:effectLst/>
                        </a:rPr>
                        <a:t>17%</a:t>
                      </a:r>
                      <a:endParaRPr lang="en-US" altLang="ja-JP" sz="1000" b="1" i="0" u="sng" strike="noStrike" dirty="0">
                        <a:solidFill>
                          <a:srgbClr val="000000"/>
                        </a:solidFill>
                        <a:effectLst/>
                        <a:latin typeface="ＭＳ Ｐゴシック"/>
                      </a:endParaRPr>
                    </a:p>
                  </a:txBody>
                  <a:tcPr marL="9525" marR="9525" marT="9525" marB="0" anchor="ctr"/>
                </a:tc>
              </a:tr>
              <a:tr h="371707">
                <a:tc>
                  <a:txBody>
                    <a:bodyPr/>
                    <a:lstStyle/>
                    <a:p>
                      <a:pPr algn="l" fontAlgn="ctr"/>
                      <a:r>
                        <a:rPr lang="ja-JP" altLang="en-US" sz="900" b="0" u="none" strike="noStrike" dirty="0">
                          <a:effectLst/>
                        </a:rPr>
                        <a:t>直売所の利用頻度</a:t>
                      </a:r>
                      <a:endParaRPr lang="ja-JP" altLang="en-US" sz="900" b="0" i="0" u="none" strike="noStrike" dirty="0">
                        <a:solidFill>
                          <a:srgbClr val="000000"/>
                        </a:solidFill>
                        <a:effectLst/>
                        <a:latin typeface="ＭＳ Ｐゴシック"/>
                      </a:endParaRPr>
                    </a:p>
                    <a:p>
                      <a:pPr algn="ctr" fontAlgn="ctr"/>
                      <a:r>
                        <a:rPr lang="ja-JP" altLang="en-US" sz="1000" u="none" strike="noStrike" dirty="0" smtClean="0">
                          <a:effectLst/>
                        </a:rPr>
                        <a:t>月１回</a:t>
                      </a:r>
                      <a:r>
                        <a:rPr lang="ja-JP" altLang="en-US" sz="1000" u="none" strike="noStrike" dirty="0">
                          <a:effectLst/>
                        </a:rPr>
                        <a:t>以上</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b="1" u="sng" strike="noStrike" dirty="0" smtClean="0">
                          <a:effectLst/>
                        </a:rPr>
                        <a:t>78%</a:t>
                      </a:r>
                      <a:endParaRPr lang="en-US" altLang="ja-JP" sz="1000" b="1" i="0" u="sng"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b="1" u="sng" strike="noStrike" dirty="0" smtClean="0">
                          <a:effectLst/>
                        </a:rPr>
                        <a:t>41%</a:t>
                      </a:r>
                      <a:endParaRPr lang="en-US" altLang="ja-JP" sz="1000" b="1" i="0" u="sng" strike="noStrike" dirty="0">
                        <a:solidFill>
                          <a:srgbClr val="000000"/>
                        </a:solidFill>
                        <a:effectLst/>
                        <a:latin typeface="ＭＳ Ｐゴシック"/>
                      </a:endParaRPr>
                    </a:p>
                  </a:txBody>
                  <a:tcPr marL="9525" marR="9525" marT="9525" marB="0" anchor="ctr"/>
                </a:tc>
              </a:tr>
              <a:tr h="371707">
                <a:tc>
                  <a:txBody>
                    <a:bodyPr/>
                    <a:lstStyle/>
                    <a:p>
                      <a:pPr algn="l" fontAlgn="ctr"/>
                      <a:r>
                        <a:rPr lang="ja-JP" altLang="en-US" sz="900" b="0" u="none" strike="noStrike" dirty="0">
                          <a:effectLst/>
                        </a:rPr>
                        <a:t>レストランの利用頻度</a:t>
                      </a:r>
                      <a:endParaRPr lang="ja-JP" altLang="en-US" sz="900" b="0" i="0" u="none" strike="noStrike" dirty="0">
                        <a:solidFill>
                          <a:srgbClr val="000000"/>
                        </a:solidFill>
                        <a:effectLst/>
                        <a:latin typeface="ＭＳ Ｐゴシック"/>
                      </a:endParaRPr>
                    </a:p>
                    <a:p>
                      <a:pPr algn="ctr" fontAlgn="ctr"/>
                      <a:r>
                        <a:rPr lang="ja-JP" altLang="en-US" sz="1000" u="none" strike="noStrike" dirty="0" smtClean="0">
                          <a:effectLst/>
                        </a:rPr>
                        <a:t>月１回</a:t>
                      </a:r>
                      <a:r>
                        <a:rPr lang="ja-JP" altLang="en-US" sz="1000" u="none" strike="noStrike" dirty="0">
                          <a:effectLst/>
                        </a:rPr>
                        <a:t>以上</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smtClean="0">
                          <a:effectLst/>
                        </a:rPr>
                        <a:t>0%</a:t>
                      </a:r>
                      <a:endParaRPr lang="en-US" altLang="ja-JP" sz="1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b="1" u="sng" strike="noStrike" dirty="0" smtClean="0">
                          <a:effectLst/>
                        </a:rPr>
                        <a:t>19%</a:t>
                      </a:r>
                      <a:endParaRPr lang="en-US" altLang="ja-JP" sz="1000" b="1" i="0" u="sng" strike="noStrike" dirty="0">
                        <a:solidFill>
                          <a:srgbClr val="000000"/>
                        </a:solidFill>
                        <a:effectLst/>
                        <a:latin typeface="ＭＳ Ｐゴシック"/>
                      </a:endParaRPr>
                    </a:p>
                  </a:txBody>
                  <a:tcPr marL="9525" marR="9525" marT="9525" marB="0" anchor="ctr"/>
                </a:tc>
              </a:tr>
              <a:tr h="371707">
                <a:tc>
                  <a:txBody>
                    <a:bodyPr/>
                    <a:lstStyle/>
                    <a:p>
                      <a:pPr algn="l" fontAlgn="ctr"/>
                      <a:r>
                        <a:rPr lang="ja-JP" altLang="en-US" sz="900" b="0" u="none" strike="noStrike" dirty="0">
                          <a:effectLst/>
                        </a:rPr>
                        <a:t>前後の立ち寄り場所</a:t>
                      </a:r>
                      <a:endParaRPr lang="ja-JP" altLang="en-US" sz="900" b="0" i="0" u="none" strike="noStrike" dirty="0">
                        <a:solidFill>
                          <a:srgbClr val="000000"/>
                        </a:solidFill>
                        <a:effectLst/>
                        <a:latin typeface="ＭＳ Ｐゴシック"/>
                      </a:endParaRPr>
                    </a:p>
                    <a:p>
                      <a:pPr algn="ctr" fontAlgn="ctr"/>
                      <a:r>
                        <a:rPr lang="ja-JP" altLang="en-US" sz="1000" u="none" strike="noStrike" dirty="0">
                          <a:effectLst/>
                        </a:rPr>
                        <a:t>特になし</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a:effectLst/>
                        </a:rPr>
                        <a:t>67%</a:t>
                      </a:r>
                      <a:endParaRPr lang="en-US" altLang="ja-JP" sz="1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a:effectLst/>
                        </a:rPr>
                        <a:t>58%</a:t>
                      </a:r>
                      <a:endParaRPr lang="en-US" altLang="ja-JP" sz="1000" b="0" i="0" u="none" strike="noStrike" dirty="0">
                        <a:solidFill>
                          <a:srgbClr val="000000"/>
                        </a:solidFill>
                        <a:effectLst/>
                        <a:latin typeface="ＭＳ Ｐゴシック"/>
                      </a:endParaRPr>
                    </a:p>
                  </a:txBody>
                  <a:tcPr marL="9525" marR="9525" marT="9525" marB="0" anchor="ctr"/>
                </a:tc>
              </a:tr>
              <a:tr h="371707">
                <a:tc>
                  <a:txBody>
                    <a:bodyPr/>
                    <a:lstStyle/>
                    <a:p>
                      <a:pPr algn="l" fontAlgn="ctr"/>
                      <a:r>
                        <a:rPr lang="en-US" altLang="ja-JP" sz="900" b="0" u="none" strike="noStrike" dirty="0">
                          <a:effectLst/>
                        </a:rPr>
                        <a:t>1</a:t>
                      </a:r>
                      <a:r>
                        <a:rPr lang="ja-JP" altLang="en-US" sz="900" b="0" u="none" strike="noStrike" dirty="0">
                          <a:effectLst/>
                        </a:rPr>
                        <a:t>回あたりの平均購入額</a:t>
                      </a:r>
                      <a:endParaRPr lang="ja-JP" altLang="en-US" sz="900" b="0" i="0" u="none" strike="noStrike" dirty="0">
                        <a:solidFill>
                          <a:srgbClr val="000000"/>
                        </a:solidFill>
                        <a:effectLst/>
                        <a:latin typeface="ＭＳ Ｐゴシック"/>
                      </a:endParaRPr>
                    </a:p>
                    <a:p>
                      <a:pPr algn="ctr" fontAlgn="ctr"/>
                      <a:r>
                        <a:rPr lang="en-US" altLang="ja-JP" sz="1000" u="none" strike="noStrike" dirty="0">
                          <a:effectLst/>
                        </a:rPr>
                        <a:t>2,000</a:t>
                      </a:r>
                      <a:r>
                        <a:rPr lang="ja-JP" altLang="en-US" sz="1000" u="none" strike="noStrike" dirty="0">
                          <a:effectLst/>
                        </a:rPr>
                        <a:t>円以上</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smtClean="0">
                          <a:effectLst/>
                        </a:rPr>
                        <a:t>79%</a:t>
                      </a:r>
                      <a:endParaRPr lang="en-US" altLang="ja-JP" sz="1000" b="0" i="0" u="none" strike="noStrike" dirty="0">
                        <a:solidFill>
                          <a:srgbClr val="000000"/>
                        </a:solidFill>
                        <a:effectLst/>
                        <a:latin typeface="ＭＳ Ｐゴシック"/>
                      </a:endParaRPr>
                    </a:p>
                  </a:txBody>
                  <a:tcPr marL="9525" marR="9525" marT="9525" marB="0" anchor="ctr"/>
                </a:tc>
                <a:tc>
                  <a:txBody>
                    <a:bodyPr/>
                    <a:lstStyle/>
                    <a:p>
                      <a:pPr algn="ctr" fontAlgn="ctr"/>
                      <a:r>
                        <a:rPr lang="en-US" altLang="ja-JP" sz="1000" u="none" strike="noStrike" dirty="0" smtClean="0">
                          <a:effectLst/>
                        </a:rPr>
                        <a:t>65%</a:t>
                      </a:r>
                      <a:endParaRPr lang="en-US" altLang="ja-JP" sz="1000" b="0" i="0" u="none" strike="noStrike" dirty="0">
                        <a:solidFill>
                          <a:srgbClr val="000000"/>
                        </a:solidFill>
                        <a:effectLst/>
                        <a:latin typeface="ＭＳ Ｐゴシック"/>
                      </a:endParaRPr>
                    </a:p>
                  </a:txBody>
                  <a:tcPr marL="9525" marR="9525" marT="9525" marB="0" anchor="ctr"/>
                </a:tc>
              </a:tr>
            </a:tbl>
          </a:graphicData>
        </a:graphic>
      </p:graphicFrame>
      <p:sp>
        <p:nvSpPr>
          <p:cNvPr id="30" name="角丸四角形 29"/>
          <p:cNvSpPr/>
          <p:nvPr/>
        </p:nvSpPr>
        <p:spPr>
          <a:xfrm>
            <a:off x="0" y="1408578"/>
            <a:ext cx="9143999" cy="953622"/>
          </a:xfrm>
          <a:prstGeom prst="roundRect">
            <a:avLst>
              <a:gd name="adj" fmla="val 741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smtClean="0">
                <a:solidFill>
                  <a:schemeClr val="tx1"/>
                </a:solidFill>
              </a:rPr>
              <a:t>○レストラン前の回答者の方が、比較的年代が低めで、遠方より来られている傾向にあった。</a:t>
            </a:r>
            <a:endParaRPr lang="en-US" altLang="ja-JP" sz="1000" dirty="0" smtClean="0">
              <a:solidFill>
                <a:schemeClr val="tx1"/>
              </a:solidFill>
            </a:endParaRPr>
          </a:p>
          <a:p>
            <a:r>
              <a:rPr lang="ja-JP" altLang="en-US" sz="1000" dirty="0" smtClean="0">
                <a:solidFill>
                  <a:schemeClr val="tx1"/>
                </a:solidFill>
              </a:rPr>
              <a:t>○直売所前</a:t>
            </a:r>
            <a:r>
              <a:rPr lang="ja-JP" altLang="en-US" sz="1000" dirty="0">
                <a:solidFill>
                  <a:schemeClr val="tx1"/>
                </a:solidFill>
              </a:rPr>
              <a:t>の回答者は直売所のみを利用し</a:t>
            </a:r>
            <a:r>
              <a:rPr lang="ja-JP" altLang="en-US" sz="1000" dirty="0" smtClean="0">
                <a:solidFill>
                  <a:schemeClr val="tx1"/>
                </a:solidFill>
              </a:rPr>
              <a:t>、月１回以上の</a:t>
            </a:r>
            <a:r>
              <a:rPr lang="ja-JP" altLang="en-US" sz="1000" dirty="0">
                <a:solidFill>
                  <a:schemeClr val="tx1"/>
                </a:solidFill>
              </a:rPr>
              <a:t>頻度で来店する</a:t>
            </a:r>
            <a:r>
              <a:rPr lang="ja-JP" altLang="en-US" sz="1000" dirty="0" smtClean="0">
                <a:solidFill>
                  <a:schemeClr val="tx1"/>
                </a:solidFill>
              </a:rPr>
              <a:t>一方、</a:t>
            </a:r>
            <a:r>
              <a:rPr lang="ja-JP" altLang="en-US" sz="1000" dirty="0">
                <a:solidFill>
                  <a:schemeClr val="tx1"/>
                </a:solidFill>
              </a:rPr>
              <a:t>レストラン前の回答者は直売所も併せて利用し、直売所及びレストランとも</a:t>
            </a:r>
            <a:r>
              <a:rPr lang="ja-JP" altLang="en-US" sz="1000" dirty="0" smtClean="0">
                <a:solidFill>
                  <a:schemeClr val="tx1"/>
                </a:solidFill>
              </a:rPr>
              <a:t>に</a:t>
            </a:r>
            <a:endParaRPr lang="en-US" altLang="ja-JP" sz="1000" dirty="0" smtClean="0">
              <a:solidFill>
                <a:schemeClr val="tx1"/>
              </a:solidFill>
            </a:endParaRPr>
          </a:p>
          <a:p>
            <a:r>
              <a:rPr lang="ja-JP" altLang="en-US" sz="1000" dirty="0" smtClean="0">
                <a:solidFill>
                  <a:schemeClr val="tx1"/>
                </a:solidFill>
              </a:rPr>
              <a:t>　利用頻度</a:t>
            </a:r>
            <a:r>
              <a:rPr lang="ja-JP" altLang="en-US" sz="1000" dirty="0">
                <a:solidFill>
                  <a:schemeClr val="tx1"/>
                </a:solidFill>
              </a:rPr>
              <a:t>は月</a:t>
            </a:r>
            <a:r>
              <a:rPr lang="ja-JP" altLang="en-US" sz="1000" dirty="0" smtClean="0">
                <a:solidFill>
                  <a:schemeClr val="tx1"/>
                </a:solidFill>
              </a:rPr>
              <a:t>１回未満と</a:t>
            </a:r>
            <a:r>
              <a:rPr lang="ja-JP" altLang="en-US" sz="1000" dirty="0">
                <a:solidFill>
                  <a:schemeClr val="tx1"/>
                </a:solidFill>
              </a:rPr>
              <a:t>少ないという違いがあった</a:t>
            </a:r>
            <a:r>
              <a:rPr lang="ja-JP" altLang="en-US" sz="1000" dirty="0" smtClean="0">
                <a:solidFill>
                  <a:schemeClr val="tx1"/>
                </a:solidFill>
              </a:rPr>
              <a:t>。</a:t>
            </a:r>
            <a:endParaRPr lang="en-US" altLang="ja-JP" sz="1000" dirty="0" smtClean="0">
              <a:solidFill>
                <a:schemeClr val="tx1"/>
              </a:solidFill>
            </a:endParaRPr>
          </a:p>
          <a:p>
            <a:r>
              <a:rPr lang="ja-JP" altLang="en-US" sz="1000" dirty="0">
                <a:solidFill>
                  <a:schemeClr val="tx1"/>
                </a:solidFill>
              </a:rPr>
              <a:t>○直売所の「優れている点」、「期待したいこと</a:t>
            </a:r>
            <a:r>
              <a:rPr lang="ja-JP" altLang="en-US" sz="1000" dirty="0" smtClean="0">
                <a:solidFill>
                  <a:schemeClr val="tx1"/>
                </a:solidFill>
              </a:rPr>
              <a:t>」</a:t>
            </a:r>
            <a:r>
              <a:rPr lang="ja-JP" altLang="en-US" sz="1000" dirty="0">
                <a:solidFill>
                  <a:schemeClr val="tx1"/>
                </a:solidFill>
              </a:rPr>
              <a:t>として</a:t>
            </a:r>
            <a:r>
              <a:rPr lang="ja-JP" altLang="en-US" sz="1000" dirty="0" smtClean="0">
                <a:solidFill>
                  <a:schemeClr val="tx1"/>
                </a:solidFill>
              </a:rPr>
              <a:t>、「</a:t>
            </a:r>
            <a:r>
              <a:rPr lang="ja-JP" altLang="en-US" sz="1000" dirty="0">
                <a:solidFill>
                  <a:schemeClr val="tx1"/>
                </a:solidFill>
              </a:rPr>
              <a:t>鮮度」、「価格の安さ」、「地元産の多さ</a:t>
            </a:r>
            <a:r>
              <a:rPr lang="ja-JP" altLang="en-US" sz="1000" dirty="0" smtClean="0">
                <a:solidFill>
                  <a:schemeClr val="tx1"/>
                </a:solidFill>
              </a:rPr>
              <a:t>」</a:t>
            </a:r>
            <a:r>
              <a:rPr lang="ja-JP" altLang="en-US" sz="1000" dirty="0">
                <a:solidFill>
                  <a:schemeClr val="tx1"/>
                </a:solidFill>
              </a:rPr>
              <a:t>と</a:t>
            </a:r>
            <a:r>
              <a:rPr lang="ja-JP" altLang="en-US" sz="1000" dirty="0" smtClean="0">
                <a:solidFill>
                  <a:schemeClr val="tx1"/>
                </a:solidFill>
              </a:rPr>
              <a:t>いった回答が多かった。</a:t>
            </a:r>
            <a:endParaRPr lang="en-US" altLang="ja-JP" sz="1000" dirty="0" smtClean="0">
              <a:solidFill>
                <a:schemeClr val="tx1"/>
              </a:solidFill>
            </a:endParaRPr>
          </a:p>
          <a:p>
            <a:r>
              <a:rPr lang="ja-JP" altLang="en-US" sz="1000" dirty="0">
                <a:solidFill>
                  <a:schemeClr val="tx1"/>
                </a:solidFill>
              </a:rPr>
              <a:t>○</a:t>
            </a:r>
            <a:r>
              <a:rPr lang="ja-JP" altLang="en-US" sz="1000" dirty="0" smtClean="0">
                <a:solidFill>
                  <a:schemeClr val="tx1"/>
                </a:solidFill>
              </a:rPr>
              <a:t>レストランの</a:t>
            </a:r>
            <a:r>
              <a:rPr lang="ja-JP" altLang="en-US" sz="1000" dirty="0">
                <a:solidFill>
                  <a:schemeClr val="tx1"/>
                </a:solidFill>
              </a:rPr>
              <a:t>「</a:t>
            </a:r>
            <a:r>
              <a:rPr lang="ja-JP" altLang="en-US" sz="1000" dirty="0" smtClean="0">
                <a:solidFill>
                  <a:schemeClr val="tx1"/>
                </a:solidFill>
              </a:rPr>
              <a:t>優れて</a:t>
            </a:r>
            <a:r>
              <a:rPr lang="ja-JP" altLang="en-US" sz="1000" dirty="0">
                <a:solidFill>
                  <a:schemeClr val="tx1"/>
                </a:solidFill>
              </a:rPr>
              <a:t>いる</a:t>
            </a:r>
            <a:r>
              <a:rPr lang="ja-JP" altLang="en-US" sz="1000" dirty="0" smtClean="0">
                <a:solidFill>
                  <a:schemeClr val="tx1"/>
                </a:solidFill>
              </a:rPr>
              <a:t>点」、「期待したいこと」として、「</a:t>
            </a:r>
            <a:r>
              <a:rPr lang="ja-JP" altLang="en-US" sz="1000" dirty="0">
                <a:solidFill>
                  <a:schemeClr val="tx1"/>
                </a:solidFill>
              </a:rPr>
              <a:t>料理のおいしさ」、「旬の地元農産物が食べられる</a:t>
            </a:r>
            <a:r>
              <a:rPr lang="ja-JP" altLang="en-US" sz="1000" dirty="0" smtClean="0">
                <a:solidFill>
                  <a:schemeClr val="tx1"/>
                </a:solidFill>
              </a:rPr>
              <a:t>」、「料理の種類の多さ」といった</a:t>
            </a:r>
            <a:r>
              <a:rPr lang="ja-JP" altLang="en-US" sz="1000" dirty="0">
                <a:solidFill>
                  <a:schemeClr val="tx1"/>
                </a:solidFill>
              </a:rPr>
              <a:t>回答が</a:t>
            </a:r>
            <a:r>
              <a:rPr lang="ja-JP" altLang="en-US" sz="1000" dirty="0" smtClean="0">
                <a:solidFill>
                  <a:schemeClr val="tx1"/>
                </a:solidFill>
              </a:rPr>
              <a:t>多かった。</a:t>
            </a:r>
            <a:r>
              <a:rPr lang="ja-JP" altLang="en-US" sz="1000" dirty="0">
                <a:solidFill>
                  <a:schemeClr val="tx1"/>
                </a:solidFill>
              </a:rPr>
              <a:t/>
            </a:r>
            <a:br>
              <a:rPr lang="ja-JP" altLang="en-US" sz="1000" dirty="0">
                <a:solidFill>
                  <a:schemeClr val="tx1"/>
                </a:solidFill>
              </a:rPr>
            </a:br>
            <a:endParaRPr lang="en-US" altLang="ja-JP" sz="1000" b="1"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7789" y="2600325"/>
            <a:ext cx="2844000" cy="198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1478" y="2596369"/>
            <a:ext cx="2844000" cy="197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85717" y="4724049"/>
            <a:ext cx="2844000" cy="1980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11478" y="4724048"/>
            <a:ext cx="2844000" cy="1980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13508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237</Words>
  <Application>Microsoft Office PowerPoint</Application>
  <PresentationFormat>画面に合わせる (4:3)</PresentationFormat>
  <Paragraphs>61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2017-01-23T02:56:58Z</dcterms:created>
  <dcterms:modified xsi:type="dcterms:W3CDTF">2018-03-30T02:19:58Z</dcterms:modified>
</cp:coreProperties>
</file>