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napToGrid="0">
      <p:cViewPr>
        <p:scale>
          <a:sx n="100" d="100"/>
          <a:sy n="100" d="100"/>
        </p:scale>
        <p:origin x="-492" y="13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94B2E-2851-4EDB-B74D-8276AF9161D0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177A2-1E93-4815-9EF0-9AD0172AC4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21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77A2-1E93-4815-9EF0-9AD0172AC4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25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47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0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15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99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07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05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91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1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92AC4-C2A2-4E4E-A4C8-386BFB7CA457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69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309719"/>
              </p:ext>
            </p:extLst>
          </p:nvPr>
        </p:nvGraphicFramePr>
        <p:xfrm>
          <a:off x="4814088" y="1705610"/>
          <a:ext cx="397062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543"/>
                <a:gridCol w="1323543"/>
                <a:gridCol w="1323543"/>
              </a:tblGrid>
              <a:tr h="1455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40</a:t>
                      </a:r>
                      <a:r>
                        <a:rPr kumimoji="1" lang="ja-JP" altLang="en-US" sz="900" dirty="0" smtClean="0"/>
                        <a:t>代以下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50</a:t>
                      </a:r>
                      <a:r>
                        <a:rPr kumimoji="1" lang="ja-JP" altLang="en-US" sz="900" dirty="0" smtClean="0"/>
                        <a:t>代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/>
                        <a:t>60</a:t>
                      </a:r>
                      <a:r>
                        <a:rPr kumimoji="1" lang="ja-JP" altLang="en-US" sz="900" dirty="0" smtClean="0"/>
                        <a:t>代以上</a:t>
                      </a:r>
                      <a:endParaRPr kumimoji="1" lang="ja-JP" alt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働き盛り世代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定年予備世代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定年世代</a:t>
                      </a:r>
                      <a:endParaRPr kumimoji="1" lang="ja-JP" alt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角丸四角形 44"/>
          <p:cNvSpPr/>
          <p:nvPr/>
        </p:nvSpPr>
        <p:spPr>
          <a:xfrm>
            <a:off x="132195" y="558133"/>
            <a:ext cx="8905007" cy="2032667"/>
          </a:xfrm>
          <a:prstGeom prst="roundRect">
            <a:avLst>
              <a:gd name="adj" fmla="val 7416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</a:rPr>
              <a:t>　大阪</a:t>
            </a:r>
            <a:r>
              <a:rPr lang="ja-JP" altLang="en-US" sz="1000" dirty="0">
                <a:solidFill>
                  <a:schemeClr val="tx1"/>
                </a:solidFill>
              </a:rPr>
              <a:t>府内産農産物の地産地消</a:t>
            </a:r>
            <a:r>
              <a:rPr lang="ja-JP" altLang="en-US" sz="1000" dirty="0" smtClean="0">
                <a:solidFill>
                  <a:schemeClr val="tx1"/>
                </a:solidFill>
              </a:rPr>
              <a:t>拠点である農産物</a:t>
            </a:r>
            <a:r>
              <a:rPr lang="ja-JP" altLang="en-US" sz="1000" dirty="0">
                <a:solidFill>
                  <a:schemeClr val="tx1"/>
                </a:solidFill>
              </a:rPr>
              <a:t>直売所の利用実態及び利用者の意識やニーズを</a:t>
            </a:r>
            <a:r>
              <a:rPr lang="ja-JP" altLang="en-US" sz="1000" dirty="0" smtClean="0">
                <a:solidFill>
                  <a:schemeClr val="tx1"/>
                </a:solidFill>
              </a:rPr>
              <a:t>把握するため、府内４箇所の直売所にて来店者アンケートを実施し、直売所の</a:t>
            </a:r>
            <a:r>
              <a:rPr lang="en-US" altLang="ja-JP" sz="1000" dirty="0" smtClean="0">
                <a:solidFill>
                  <a:schemeClr val="tx1"/>
                </a:solidFill>
              </a:rPr>
              <a:t>｢</a:t>
            </a:r>
            <a:r>
              <a:rPr lang="ja-JP" altLang="en-US" sz="1000" dirty="0" smtClean="0">
                <a:solidFill>
                  <a:schemeClr val="tx1"/>
                </a:solidFill>
              </a:rPr>
              <a:t>立地状況</a:t>
            </a:r>
            <a:r>
              <a:rPr lang="en-US" altLang="ja-JP" sz="1000" dirty="0" smtClean="0">
                <a:solidFill>
                  <a:schemeClr val="tx1"/>
                </a:solidFill>
              </a:rPr>
              <a:t>｣</a:t>
            </a:r>
            <a:r>
              <a:rPr lang="ja-JP" altLang="en-US" sz="1000" dirty="0">
                <a:solidFill>
                  <a:schemeClr val="tx1"/>
                </a:solidFill>
              </a:rPr>
              <a:t>別</a:t>
            </a:r>
            <a:r>
              <a:rPr lang="ja-JP" altLang="en-US" sz="1000" dirty="0" smtClean="0">
                <a:solidFill>
                  <a:schemeClr val="tx1"/>
                </a:solidFill>
              </a:rPr>
              <a:t>や来店者の</a:t>
            </a:r>
            <a:r>
              <a:rPr lang="en-US" altLang="ja-JP" sz="1000" dirty="0" smtClean="0">
                <a:solidFill>
                  <a:schemeClr val="tx1"/>
                </a:solidFill>
              </a:rPr>
              <a:t>｢</a:t>
            </a:r>
            <a:r>
              <a:rPr lang="ja-JP" altLang="en-US" sz="1000" dirty="0" smtClean="0">
                <a:solidFill>
                  <a:schemeClr val="tx1"/>
                </a:solidFill>
              </a:rPr>
              <a:t>年齢</a:t>
            </a:r>
            <a:r>
              <a:rPr lang="en-US" altLang="ja-JP" sz="1000" dirty="0" smtClean="0">
                <a:solidFill>
                  <a:schemeClr val="tx1"/>
                </a:solidFill>
              </a:rPr>
              <a:t>｣</a:t>
            </a:r>
            <a:r>
              <a:rPr lang="ja-JP" altLang="en-US" sz="1000" dirty="0" smtClean="0">
                <a:solidFill>
                  <a:schemeClr val="tx1"/>
                </a:solidFill>
              </a:rPr>
              <a:t>別に分析を行った。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en-US" altLang="ja-JP" sz="1000" dirty="0">
                <a:solidFill>
                  <a:schemeClr val="tx1"/>
                </a:solidFill>
              </a:rPr>
              <a:t/>
            </a:r>
            <a:br>
              <a:rPr lang="en-US" altLang="ja-JP" sz="1000" dirty="0">
                <a:solidFill>
                  <a:schemeClr val="tx1"/>
                </a:solidFill>
              </a:rPr>
            </a:b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29148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直売所来店者アンケート調査（２８）業務結果</a:t>
            </a:r>
            <a:endParaRPr lang="en-US" altLang="ja-JP" b="1" dirty="0" smtClean="0"/>
          </a:p>
        </p:txBody>
      </p:sp>
      <p:sp>
        <p:nvSpPr>
          <p:cNvPr id="33" name="角丸四角形 32"/>
          <p:cNvSpPr/>
          <p:nvPr/>
        </p:nvSpPr>
        <p:spPr>
          <a:xfrm>
            <a:off x="240146" y="1196843"/>
            <a:ext cx="4338202" cy="1317757"/>
          </a:xfrm>
          <a:prstGeom prst="roundRect">
            <a:avLst>
              <a:gd name="adj" fmla="val 919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目的：立地状況別による来店者の利用実態を探る。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内容：地域的な偏りがないよう、３つに分類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pPr algn="ctr"/>
            <a:endParaRPr kumimoji="1" lang="ja-JP" altLang="en-US" sz="1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0145" y="973868"/>
            <a:ext cx="1292511" cy="2462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</a:rPr>
              <a:t>分析１：立地状況別</a:t>
            </a:r>
            <a:endParaRPr lang="ja-JP" altLang="en-US" sz="1000" b="1" dirty="0">
              <a:solidFill>
                <a:schemeClr val="bg1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630302" y="950622"/>
            <a:ext cx="4338202" cy="1563978"/>
            <a:chOff x="4686301" y="4695908"/>
            <a:chExt cx="4338202" cy="1563978"/>
          </a:xfrm>
        </p:grpSpPr>
        <p:sp>
          <p:nvSpPr>
            <p:cNvPr id="31" name="角丸四角形 30"/>
            <p:cNvSpPr/>
            <p:nvPr/>
          </p:nvSpPr>
          <p:spPr>
            <a:xfrm>
              <a:off x="4686301" y="4942129"/>
              <a:ext cx="4338202" cy="1317757"/>
            </a:xfrm>
            <a:prstGeom prst="roundRect">
              <a:avLst>
                <a:gd name="adj" fmla="val 6515"/>
              </a:avLst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ja-JP" altLang="en-US" sz="1000" dirty="0" smtClean="0">
                  <a:solidFill>
                    <a:schemeClr val="tx1"/>
                  </a:solidFill>
                </a:rPr>
                <a:t>目的：年齢別による来店者の利用実態を探る。</a:t>
              </a:r>
              <a:endParaRPr kumimoji="1" lang="en-US" altLang="ja-JP" sz="1000" dirty="0" smtClean="0">
                <a:solidFill>
                  <a:schemeClr val="tx1"/>
                </a:solidFill>
              </a:endParaRPr>
            </a:p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内容：主な直売所来店客層である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60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代を基準とし、３つに分類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4686301" y="4695908"/>
              <a:ext cx="1061602" cy="246221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b="1" dirty="0" smtClean="0">
                  <a:solidFill>
                    <a:schemeClr val="bg1"/>
                  </a:solidFill>
                </a:rPr>
                <a:t>分析２：年齢別</a:t>
              </a:r>
              <a:endParaRPr lang="ja-JP" alt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-2118304" y="1949450"/>
            <a:ext cx="566306" cy="24622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</a:rPr>
              <a:t>郊外型</a:t>
            </a:r>
            <a:endParaRPr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-2128118" y="1282700"/>
            <a:ext cx="566306" cy="24622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</a:rPr>
              <a:t>都市型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-2118304" y="1618129"/>
            <a:ext cx="566306" cy="24622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</a:rPr>
              <a:t>中間型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534843"/>
              </p:ext>
            </p:extLst>
          </p:nvPr>
        </p:nvGraphicFramePr>
        <p:xfrm>
          <a:off x="423932" y="1610112"/>
          <a:ext cx="397062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543"/>
                <a:gridCol w="1323543"/>
                <a:gridCol w="13235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都市型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中間型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郊外型</a:t>
                      </a:r>
                      <a:endParaRPr kumimoji="1" lang="ja-JP" alt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ja-JP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駐車場少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ja-JP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駐車場多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駐車場多</a:t>
                      </a:r>
                      <a:endParaRPr kumimoji="1" lang="ja-JP" alt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住宅地内に立地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住宅地内に立地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住宅地から　</a:t>
                      </a:r>
                      <a:endParaRPr lang="en-US" altLang="ja-JP" sz="900" dirty="0" smtClean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schemeClr val="tx1"/>
                          </a:solidFill>
                          <a:latin typeface="+mn-ea"/>
                        </a:rPr>
                        <a:t>やや離れた立地</a:t>
                      </a:r>
                      <a:endParaRPr kumimoji="1" lang="ja-JP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32195" y="348272"/>
            <a:ext cx="1010806" cy="24622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bg1"/>
                </a:solidFill>
              </a:rPr>
              <a:t>調査概要</a:t>
            </a:r>
            <a:endParaRPr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7" name="二等辺三角形 26"/>
          <p:cNvSpPr/>
          <p:nvPr/>
        </p:nvSpPr>
        <p:spPr>
          <a:xfrm rot="10800000">
            <a:off x="243604" y="2590800"/>
            <a:ext cx="8697191" cy="195820"/>
          </a:xfrm>
          <a:prstGeom prst="triangle">
            <a:avLst>
              <a:gd name="adj" fmla="val 4989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146046" y="2858696"/>
            <a:ext cx="8892306" cy="3923104"/>
          </a:xfrm>
          <a:prstGeom prst="roundRect">
            <a:avLst>
              <a:gd name="adj" fmla="val 4483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〈</a:t>
            </a:r>
            <a:r>
              <a:rPr lang="ja-JP" altLang="en-US" sz="900" dirty="0" smtClean="0">
                <a:solidFill>
                  <a:schemeClr val="tx1"/>
                </a:solidFill>
              </a:rPr>
              <a:t>４直売所共通調査結果</a:t>
            </a:r>
            <a:r>
              <a:rPr lang="en-US" altLang="ja-JP" sz="900" dirty="0" smtClean="0">
                <a:solidFill>
                  <a:schemeClr val="tx1"/>
                </a:solidFill>
              </a:rPr>
              <a:t>〉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１　主</a:t>
            </a:r>
            <a:r>
              <a:rPr lang="ja-JP" altLang="en-US" sz="900" dirty="0">
                <a:solidFill>
                  <a:schemeClr val="tx1"/>
                </a:solidFill>
              </a:rPr>
              <a:t>な直売所来店客層は</a:t>
            </a:r>
            <a:r>
              <a:rPr lang="en-US" altLang="ja-JP" sz="900" b="1" dirty="0">
                <a:solidFill>
                  <a:schemeClr val="tx1"/>
                </a:solidFill>
              </a:rPr>
              <a:t>｢60</a:t>
            </a:r>
            <a:r>
              <a:rPr lang="ja-JP" altLang="en-US" sz="900" b="1" dirty="0">
                <a:solidFill>
                  <a:schemeClr val="tx1"/>
                </a:solidFill>
              </a:rPr>
              <a:t>代以上の女性</a:t>
            </a:r>
            <a:r>
              <a:rPr lang="en-US" altLang="ja-JP" sz="900" b="1" dirty="0" smtClean="0">
                <a:solidFill>
                  <a:schemeClr val="tx1"/>
                </a:solidFill>
              </a:rPr>
              <a:t>｣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</a:t>
            </a: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２　主な来店</a:t>
            </a:r>
            <a:r>
              <a:rPr lang="ja-JP" altLang="en-US" sz="900" dirty="0">
                <a:solidFill>
                  <a:schemeClr val="tx1"/>
                </a:solidFill>
              </a:rPr>
              <a:t>目的は</a:t>
            </a:r>
            <a:r>
              <a:rPr lang="en-US" altLang="ja-JP" sz="900" b="1" dirty="0">
                <a:solidFill>
                  <a:schemeClr val="tx1"/>
                </a:solidFill>
              </a:rPr>
              <a:t>｢</a:t>
            </a:r>
            <a:r>
              <a:rPr lang="ja-JP" altLang="en-US" sz="900" b="1" dirty="0">
                <a:solidFill>
                  <a:schemeClr val="tx1"/>
                </a:solidFill>
              </a:rPr>
              <a:t>買い物</a:t>
            </a:r>
            <a:r>
              <a:rPr lang="en-US" altLang="ja-JP" sz="900" b="1" dirty="0" smtClean="0">
                <a:solidFill>
                  <a:schemeClr val="tx1"/>
                </a:solidFill>
              </a:rPr>
              <a:t>｣</a:t>
            </a:r>
            <a:r>
              <a:rPr lang="ja-JP" altLang="en-US" sz="900" dirty="0" smtClean="0">
                <a:solidFill>
                  <a:schemeClr val="tx1"/>
                </a:solidFill>
              </a:rPr>
              <a:t>　　</a:t>
            </a: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３　主な購入</a:t>
            </a:r>
            <a:r>
              <a:rPr lang="ja-JP" altLang="en-US" sz="900" dirty="0">
                <a:solidFill>
                  <a:schemeClr val="tx1"/>
                </a:solidFill>
              </a:rPr>
              <a:t>作物は</a:t>
            </a:r>
            <a:r>
              <a:rPr lang="en-US" altLang="ja-JP" sz="900" b="1" dirty="0">
                <a:solidFill>
                  <a:schemeClr val="tx1"/>
                </a:solidFill>
              </a:rPr>
              <a:t>｢</a:t>
            </a:r>
            <a:r>
              <a:rPr lang="ja-JP" altLang="en-US" sz="900" b="1" dirty="0">
                <a:solidFill>
                  <a:schemeClr val="tx1"/>
                </a:solidFill>
              </a:rPr>
              <a:t>野菜</a:t>
            </a:r>
            <a:r>
              <a:rPr lang="en-US" altLang="ja-JP" sz="900" b="1" dirty="0" smtClean="0">
                <a:solidFill>
                  <a:schemeClr val="tx1"/>
                </a:solidFill>
              </a:rPr>
              <a:t>｣</a:t>
            </a: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en-US" altLang="ja-JP" sz="900" dirty="0" smtClean="0">
                <a:solidFill>
                  <a:schemeClr val="tx1"/>
                </a:solidFill>
              </a:rPr>
              <a:t>〈</a:t>
            </a:r>
            <a:r>
              <a:rPr lang="ja-JP" altLang="en-US" sz="900" dirty="0" smtClean="0">
                <a:solidFill>
                  <a:schemeClr val="tx1"/>
                </a:solidFill>
              </a:rPr>
              <a:t>分析１</a:t>
            </a:r>
            <a:r>
              <a:rPr lang="en-US" altLang="ja-JP" sz="900" dirty="0" smtClean="0">
                <a:solidFill>
                  <a:schemeClr val="tx1"/>
                </a:solidFill>
              </a:rPr>
              <a:t>〉</a:t>
            </a:r>
            <a:r>
              <a:rPr lang="ja-JP" altLang="en-US" sz="900" dirty="0" smtClean="0">
                <a:solidFill>
                  <a:schemeClr val="tx1"/>
                </a:solidFill>
              </a:rPr>
              <a:t>　　○都市型</a:t>
            </a:r>
            <a:r>
              <a:rPr lang="ja-JP" altLang="en-US" sz="900" dirty="0">
                <a:solidFill>
                  <a:schemeClr val="tx1"/>
                </a:solidFill>
              </a:rPr>
              <a:t>は利用頻度が高く、購入金額は</a:t>
            </a:r>
            <a:r>
              <a:rPr lang="ja-JP" altLang="en-US" sz="900" dirty="0" smtClean="0">
                <a:solidFill>
                  <a:schemeClr val="tx1"/>
                </a:solidFill>
              </a:rPr>
              <a:t>低い　　　　　　　　　　　　　　　　　　　　　</a:t>
            </a:r>
            <a:r>
              <a:rPr lang="en-US" altLang="ja-JP" sz="900" dirty="0" smtClean="0">
                <a:solidFill>
                  <a:schemeClr val="tx1"/>
                </a:solidFill>
              </a:rPr>
              <a:t>〈</a:t>
            </a:r>
            <a:r>
              <a:rPr lang="ja-JP" altLang="en-US" sz="900" dirty="0" smtClean="0">
                <a:solidFill>
                  <a:schemeClr val="tx1"/>
                </a:solidFill>
              </a:rPr>
              <a:t>分析</a:t>
            </a:r>
            <a:r>
              <a:rPr lang="en-US" altLang="ja-JP" sz="900" dirty="0" smtClean="0">
                <a:solidFill>
                  <a:schemeClr val="tx1"/>
                </a:solidFill>
              </a:rPr>
              <a:t>2〉</a:t>
            </a: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○</a:t>
            </a:r>
            <a:r>
              <a:rPr lang="en-US" altLang="ja-JP" sz="900" dirty="0" smtClean="0">
                <a:solidFill>
                  <a:schemeClr val="tx1"/>
                </a:solidFill>
              </a:rPr>
              <a:t>40</a:t>
            </a:r>
            <a:r>
              <a:rPr lang="ja-JP" altLang="en-US" sz="900" dirty="0" smtClean="0">
                <a:solidFill>
                  <a:schemeClr val="tx1"/>
                </a:solidFill>
              </a:rPr>
              <a:t>代以下の来店者は買い物以外来店が他年代よりも高く、併設施設を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</a:rPr>
              <a:t>　　　　　　　  ○郊外型は買い物以外の来店割合が高く、併設施設の希望割合も高い　　　　　　　　　　　　　希望する割合も</a:t>
            </a:r>
            <a:r>
              <a:rPr lang="ja-JP" altLang="en-US" sz="900" dirty="0" smtClean="0">
                <a:solidFill>
                  <a:schemeClr val="tx1"/>
                </a:solidFill>
              </a:rPr>
              <a:t>高い（希望が多い施設は軽食・喫茶、レストラン</a:t>
            </a:r>
            <a:r>
              <a:rPr lang="ja-JP" altLang="en-US" sz="900" dirty="0" smtClean="0">
                <a:solidFill>
                  <a:schemeClr val="tx1"/>
                </a:solidFill>
              </a:rPr>
              <a:t>、体験農園）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　　　　　　　　　　　　　　　　　　　　　　　　　　　　　　　　　　　　　　　　　　　　　　　　　　　　　  ○</a:t>
            </a:r>
            <a:r>
              <a:rPr lang="en-US" altLang="ja-JP" sz="900" dirty="0" smtClean="0">
                <a:solidFill>
                  <a:schemeClr val="tx1"/>
                </a:solidFill>
              </a:rPr>
              <a:t>40</a:t>
            </a:r>
            <a:r>
              <a:rPr lang="ja-JP" altLang="en-US" sz="900" dirty="0" smtClean="0">
                <a:solidFill>
                  <a:schemeClr val="tx1"/>
                </a:solidFill>
              </a:rPr>
              <a:t>代以下の来店者は購入金額が他年代よりも低く、直売所を購入先と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</a:rPr>
              <a:t>　　　　　　　　　　　　　　　　　　　　　　　　　　　　　　　　　　　　　　　　　　　　　　　　　　　　　　　　</a:t>
            </a:r>
            <a:r>
              <a:rPr lang="ja-JP" altLang="en-US" sz="900" smtClean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する割合も他年代より低い</a:t>
            </a:r>
            <a:endParaRPr lang="en-US" altLang="ja-JP" sz="9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60879"/>
              </p:ext>
            </p:extLst>
          </p:nvPr>
        </p:nvGraphicFramePr>
        <p:xfrm>
          <a:off x="437133" y="3158996"/>
          <a:ext cx="3856338" cy="269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000"/>
                <a:gridCol w="895446"/>
                <a:gridCol w="895446"/>
                <a:gridCol w="89544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分析１：立地別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i="0" dirty="0" smtClean="0">
                          <a:latin typeface="+mn-ea"/>
                          <a:ea typeface="+mn-ea"/>
                        </a:rPr>
                        <a:t>都市型</a:t>
                      </a:r>
                      <a:endParaRPr kumimoji="1" lang="ja-JP" altLang="en-US" sz="900" i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中間型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郊外型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来店目的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買い物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買い物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買い物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95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90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所要時間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分未満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分未満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分未満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利用頻度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週に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回以上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週に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回以上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週に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回以上</a:t>
                      </a:r>
                    </a:p>
                  </a:txBody>
                  <a:tcPr/>
                </a:tc>
              </a:tr>
              <a:tr h="2466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平均購入金額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2,000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円未満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2,000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円未満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u="none" dirty="0" smtClean="0">
                          <a:latin typeface="+mn-ea"/>
                          <a:ea typeface="+mn-ea"/>
                        </a:rPr>
                        <a:t>2,000</a:t>
                      </a:r>
                      <a:r>
                        <a:rPr kumimoji="1" lang="ja-JP" altLang="en-US" sz="900" b="0" u="none" dirty="0" smtClean="0">
                          <a:latin typeface="+mn-ea"/>
                          <a:ea typeface="+mn-ea"/>
                        </a:rPr>
                        <a:t>円未満</a:t>
                      </a:r>
                      <a:endParaRPr kumimoji="1" lang="ja-JP" altLang="en-US" sz="900" b="0" u="none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none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0" u="none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900" b="0" u="none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0" u="none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669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希望併設施設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特になし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特になし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特になし</a:t>
                      </a:r>
                    </a:p>
                  </a:txBody>
                  <a:tcPr/>
                </a:tc>
              </a:tr>
              <a:tr h="2466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601607"/>
              </p:ext>
            </p:extLst>
          </p:nvPr>
        </p:nvGraphicFramePr>
        <p:xfrm>
          <a:off x="4691408" y="3168764"/>
          <a:ext cx="3994873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208"/>
                <a:gridCol w="941555"/>
                <a:gridCol w="941555"/>
                <a:gridCol w="94155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分析２：年齢別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代以下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代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代以上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来店目的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買い物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買い物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買い物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利用頻度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週に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回以上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週に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回以上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週に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回以上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43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平均購入金額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2,000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円未満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2,000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円未満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2,000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未満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希望併設施設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特になし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特になし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特になし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作物別購入先</a:t>
                      </a:r>
                      <a:endParaRPr kumimoji="1" lang="en-US" altLang="ja-JP" sz="9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（野菜）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直売所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直売所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直売所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43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b="1" u="sng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900" b="1" u="sng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b="1" u="sng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46047" y="2671946"/>
            <a:ext cx="1010806" cy="24622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</a:rPr>
              <a:t>調査結果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37134" y="5867343"/>
            <a:ext cx="3705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※</a:t>
            </a:r>
            <a:r>
              <a:rPr lang="ja-JP" altLang="en-US" sz="800" dirty="0" smtClean="0"/>
              <a:t>郊外型直売所については</a:t>
            </a:r>
            <a:r>
              <a:rPr lang="en-US" altLang="ja-JP" sz="800" dirty="0" smtClean="0"/>
              <a:t>2</a:t>
            </a:r>
            <a:r>
              <a:rPr lang="ja-JP" altLang="en-US" sz="800" dirty="0" smtClean="0"/>
              <a:t>店舗の平均値を算出</a:t>
            </a:r>
            <a:endParaRPr kumimoji="1" lang="ja-JP" altLang="en-US" sz="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02883" y="5823178"/>
            <a:ext cx="3705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※</a:t>
            </a:r>
            <a:r>
              <a:rPr lang="ja-JP" altLang="en-US" sz="800" dirty="0" smtClean="0"/>
              <a:t>４店舗の平均値を算出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94135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367</Words>
  <Application>Microsoft Office PowerPoint</Application>
  <PresentationFormat>画面に合わせる (4:3)</PresentationFormat>
  <Paragraphs>138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2017-01-23T02:56:58Z</dcterms:created>
  <dcterms:modified xsi:type="dcterms:W3CDTF">2017-02-06T01:39:55Z</dcterms:modified>
</cp:coreProperties>
</file>