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6" r:id="rId2"/>
    <p:sldId id="352" r:id="rId3"/>
    <p:sldId id="357" r:id="rId4"/>
    <p:sldId id="346" r:id="rId5"/>
    <p:sldId id="348" r:id="rId6"/>
    <p:sldId id="350" r:id="rId7"/>
    <p:sldId id="347" r:id="rId8"/>
    <p:sldId id="351" r:id="rId9"/>
    <p:sldId id="261" r:id="rId10"/>
    <p:sldId id="263" r:id="rId11"/>
    <p:sldId id="264" r:id="rId12"/>
    <p:sldId id="268" r:id="rId13"/>
    <p:sldId id="269" r:id="rId14"/>
    <p:sldId id="270" r:id="rId15"/>
    <p:sldId id="271" r:id="rId16"/>
    <p:sldId id="272" r:id="rId17"/>
    <p:sldId id="273" r:id="rId18"/>
    <p:sldId id="274" r:id="rId19"/>
    <p:sldId id="275" r:id="rId20"/>
    <p:sldId id="358" r:id="rId21"/>
  </p:sldIdLst>
  <p:sldSz cx="9906000" cy="6858000" type="A4"/>
  <p:notesSz cx="9777413" cy="6646863"/>
  <p:defaultTextStyle>
    <a:defPPr>
      <a:defRPr lang="ja-JP"/>
    </a:defPPr>
    <a:lvl1pPr marL="0" algn="l" defTabSz="937606" rtl="0" eaLnBrk="1" latinLnBrk="0" hangingPunct="1">
      <a:defRPr kumimoji="1" sz="1954" kern="1200">
        <a:solidFill>
          <a:schemeClr val="tx1"/>
        </a:solidFill>
        <a:latin typeface="+mn-lt"/>
        <a:ea typeface="+mn-ea"/>
        <a:cs typeface="+mn-cs"/>
      </a:defRPr>
    </a:lvl1pPr>
    <a:lvl2pPr marL="468803" algn="l" defTabSz="937606" rtl="0" eaLnBrk="1" latinLnBrk="0" hangingPunct="1">
      <a:defRPr kumimoji="1" sz="1954" kern="1200">
        <a:solidFill>
          <a:schemeClr val="tx1"/>
        </a:solidFill>
        <a:latin typeface="+mn-lt"/>
        <a:ea typeface="+mn-ea"/>
        <a:cs typeface="+mn-cs"/>
      </a:defRPr>
    </a:lvl2pPr>
    <a:lvl3pPr marL="937606" algn="l" defTabSz="937606" rtl="0" eaLnBrk="1" latinLnBrk="0" hangingPunct="1">
      <a:defRPr kumimoji="1" sz="1954" kern="1200">
        <a:solidFill>
          <a:schemeClr val="tx1"/>
        </a:solidFill>
        <a:latin typeface="+mn-lt"/>
        <a:ea typeface="+mn-ea"/>
        <a:cs typeface="+mn-cs"/>
      </a:defRPr>
    </a:lvl3pPr>
    <a:lvl4pPr marL="1406410" algn="l" defTabSz="937606" rtl="0" eaLnBrk="1" latinLnBrk="0" hangingPunct="1">
      <a:defRPr kumimoji="1" sz="1954" kern="1200">
        <a:solidFill>
          <a:schemeClr val="tx1"/>
        </a:solidFill>
        <a:latin typeface="+mn-lt"/>
        <a:ea typeface="+mn-ea"/>
        <a:cs typeface="+mn-cs"/>
      </a:defRPr>
    </a:lvl4pPr>
    <a:lvl5pPr marL="1875213" algn="l" defTabSz="937606" rtl="0" eaLnBrk="1" latinLnBrk="0" hangingPunct="1">
      <a:defRPr kumimoji="1" sz="1954" kern="1200">
        <a:solidFill>
          <a:schemeClr val="tx1"/>
        </a:solidFill>
        <a:latin typeface="+mn-lt"/>
        <a:ea typeface="+mn-ea"/>
        <a:cs typeface="+mn-cs"/>
      </a:defRPr>
    </a:lvl5pPr>
    <a:lvl6pPr marL="2344016" algn="l" defTabSz="937606" rtl="0" eaLnBrk="1" latinLnBrk="0" hangingPunct="1">
      <a:defRPr kumimoji="1" sz="1954" kern="1200">
        <a:solidFill>
          <a:schemeClr val="tx1"/>
        </a:solidFill>
        <a:latin typeface="+mn-lt"/>
        <a:ea typeface="+mn-ea"/>
        <a:cs typeface="+mn-cs"/>
      </a:defRPr>
    </a:lvl6pPr>
    <a:lvl7pPr marL="2812819" algn="l" defTabSz="937606" rtl="0" eaLnBrk="1" latinLnBrk="0" hangingPunct="1">
      <a:defRPr kumimoji="1" sz="1954" kern="1200">
        <a:solidFill>
          <a:schemeClr val="tx1"/>
        </a:solidFill>
        <a:latin typeface="+mn-lt"/>
        <a:ea typeface="+mn-ea"/>
        <a:cs typeface="+mn-cs"/>
      </a:defRPr>
    </a:lvl7pPr>
    <a:lvl8pPr marL="3281621" algn="l" defTabSz="937606" rtl="0" eaLnBrk="1" latinLnBrk="0" hangingPunct="1">
      <a:defRPr kumimoji="1" sz="1954" kern="1200">
        <a:solidFill>
          <a:schemeClr val="tx1"/>
        </a:solidFill>
        <a:latin typeface="+mn-lt"/>
        <a:ea typeface="+mn-ea"/>
        <a:cs typeface="+mn-cs"/>
      </a:defRPr>
    </a:lvl8pPr>
    <a:lvl9pPr marL="3750424" algn="l" defTabSz="937606" rtl="0" eaLnBrk="1" latinLnBrk="0" hangingPunct="1">
      <a:defRPr kumimoji="1" sz="195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1" userDrawn="1">
          <p15:clr>
            <a:srgbClr val="A4A3A4"/>
          </p15:clr>
        </p15:guide>
      </p15:sldGuideLst>
    </p:ext>
    <p:ext uri="{2D200454-40CA-4A62-9FC3-DE9A4176ACB9}">
      <p15:notesGuideLst xmlns:p15="http://schemas.microsoft.com/office/powerpoint/2012/main">
        <p15:guide id="1" orient="horz" pos="2094" userDrawn="1">
          <p15:clr>
            <a:srgbClr val="A4A3A4"/>
          </p15:clr>
        </p15:guide>
        <p15:guide id="2" pos="307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6699"/>
    <a:srgbClr val="000000"/>
    <a:srgbClr val="FFFF99"/>
    <a:srgbClr val="CCFFFF"/>
    <a:srgbClr val="D99694"/>
    <a:srgbClr val="FF7C80"/>
    <a:srgbClr val="FFCC9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6" autoAdjust="0"/>
    <p:restoredTop sz="95701" autoAdjust="0"/>
  </p:normalViewPr>
  <p:slideViewPr>
    <p:cSldViewPr>
      <p:cViewPr varScale="1">
        <p:scale>
          <a:sx n="95" d="100"/>
          <a:sy n="95" d="100"/>
        </p:scale>
        <p:origin x="1181" y="72"/>
      </p:cViewPr>
      <p:guideLst>
        <p:guide orient="horz" pos="2160"/>
        <p:guide pos="3121"/>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1782" y="-90"/>
      </p:cViewPr>
      <p:guideLst>
        <p:guide orient="horz" pos="2094"/>
        <p:guide pos="307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スライド イメージ プレースホルダー 10"/>
          <p:cNvSpPr>
            <a:spLocks noGrp="1" noRot="1" noChangeAspect="1"/>
          </p:cNvSpPr>
          <p:nvPr>
            <p:ph type="sldImg" idx="2"/>
          </p:nvPr>
        </p:nvSpPr>
        <p:spPr>
          <a:xfrm>
            <a:off x="103188" y="17463"/>
            <a:ext cx="9575800" cy="6629400"/>
          </a:xfrm>
          <a:prstGeom prst="rect">
            <a:avLst/>
          </a:prstGeom>
          <a:noFill/>
          <a:ln w="12700">
            <a:solidFill>
              <a:prstClr val="black"/>
            </a:solidFill>
          </a:ln>
        </p:spPr>
        <p:txBody>
          <a:bodyPr vert="horz" lIns="61760" tIns="30880" rIns="61760" bIns="30880" rtlCol="0" anchor="ctr"/>
          <a:lstStyle/>
          <a:p>
            <a:endParaRPr lang="ja-JP" altLang="en-US"/>
          </a:p>
        </p:txBody>
      </p:sp>
    </p:spTree>
    <p:extLst>
      <p:ext uri="{BB962C8B-B14F-4D97-AF65-F5344CB8AC3E}">
        <p14:creationId xmlns:p14="http://schemas.microsoft.com/office/powerpoint/2010/main" val="1330221120"/>
      </p:ext>
    </p:extLst>
  </p:cSld>
  <p:clrMap bg1="lt1" tx1="dk1" bg2="lt2" tx2="dk2" accent1="accent1" accent2="accent2" accent3="accent3" accent4="accent4" accent5="accent5" accent6="accent6" hlink="hlink" folHlink="folHlink"/>
  <p:notesStyle>
    <a:lvl1pPr marL="0" algn="l" defTabSz="937606" rtl="0" eaLnBrk="1" latinLnBrk="0" hangingPunct="1">
      <a:defRPr kumimoji="1" sz="1302" kern="1200">
        <a:solidFill>
          <a:schemeClr val="tx1"/>
        </a:solidFill>
        <a:latin typeface="+mn-lt"/>
        <a:ea typeface="+mn-ea"/>
        <a:cs typeface="+mn-cs"/>
      </a:defRPr>
    </a:lvl1pPr>
    <a:lvl2pPr marL="468803" algn="l" defTabSz="937606" rtl="0" eaLnBrk="1" latinLnBrk="0" hangingPunct="1">
      <a:defRPr kumimoji="1" sz="1302" kern="1200">
        <a:solidFill>
          <a:schemeClr val="tx1"/>
        </a:solidFill>
        <a:latin typeface="+mn-lt"/>
        <a:ea typeface="+mn-ea"/>
        <a:cs typeface="+mn-cs"/>
      </a:defRPr>
    </a:lvl2pPr>
    <a:lvl3pPr marL="937606" algn="l" defTabSz="937606" rtl="0" eaLnBrk="1" latinLnBrk="0" hangingPunct="1">
      <a:defRPr kumimoji="1" sz="1302" kern="1200">
        <a:solidFill>
          <a:schemeClr val="tx1"/>
        </a:solidFill>
        <a:latin typeface="+mn-lt"/>
        <a:ea typeface="+mn-ea"/>
        <a:cs typeface="+mn-cs"/>
      </a:defRPr>
    </a:lvl3pPr>
    <a:lvl4pPr marL="1406410" algn="l" defTabSz="937606" rtl="0" eaLnBrk="1" latinLnBrk="0" hangingPunct="1">
      <a:defRPr kumimoji="1" sz="1302" kern="1200">
        <a:solidFill>
          <a:schemeClr val="tx1"/>
        </a:solidFill>
        <a:latin typeface="+mn-lt"/>
        <a:ea typeface="+mn-ea"/>
        <a:cs typeface="+mn-cs"/>
      </a:defRPr>
    </a:lvl4pPr>
    <a:lvl5pPr marL="1875213" algn="l" defTabSz="937606" rtl="0" eaLnBrk="1" latinLnBrk="0" hangingPunct="1">
      <a:defRPr kumimoji="1" sz="1302" kern="1200">
        <a:solidFill>
          <a:schemeClr val="tx1"/>
        </a:solidFill>
        <a:latin typeface="+mn-lt"/>
        <a:ea typeface="+mn-ea"/>
        <a:cs typeface="+mn-cs"/>
      </a:defRPr>
    </a:lvl5pPr>
    <a:lvl6pPr marL="2344016" algn="l" defTabSz="937606" rtl="0" eaLnBrk="1" latinLnBrk="0" hangingPunct="1">
      <a:defRPr kumimoji="1" sz="1302" kern="1200">
        <a:solidFill>
          <a:schemeClr val="tx1"/>
        </a:solidFill>
        <a:latin typeface="+mn-lt"/>
        <a:ea typeface="+mn-ea"/>
        <a:cs typeface="+mn-cs"/>
      </a:defRPr>
    </a:lvl6pPr>
    <a:lvl7pPr marL="2812819" algn="l" defTabSz="937606" rtl="0" eaLnBrk="1" latinLnBrk="0" hangingPunct="1">
      <a:defRPr kumimoji="1" sz="1302" kern="1200">
        <a:solidFill>
          <a:schemeClr val="tx1"/>
        </a:solidFill>
        <a:latin typeface="+mn-lt"/>
        <a:ea typeface="+mn-ea"/>
        <a:cs typeface="+mn-cs"/>
      </a:defRPr>
    </a:lvl7pPr>
    <a:lvl8pPr marL="3281621" algn="l" defTabSz="937606" rtl="0" eaLnBrk="1" latinLnBrk="0" hangingPunct="1">
      <a:defRPr kumimoji="1" sz="1302" kern="1200">
        <a:solidFill>
          <a:schemeClr val="tx1"/>
        </a:solidFill>
        <a:latin typeface="+mn-lt"/>
        <a:ea typeface="+mn-ea"/>
        <a:cs typeface="+mn-cs"/>
      </a:defRPr>
    </a:lvl8pPr>
    <a:lvl9pPr marL="3750424" algn="l" defTabSz="937606" rtl="0" eaLnBrk="1" latinLnBrk="0" hangingPunct="1">
      <a:defRPr kumimoji="1" sz="13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8" y="17463"/>
            <a:ext cx="9575800" cy="6629400"/>
          </a:xfrm>
        </p:spPr>
      </p:sp>
      <p:sp>
        <p:nvSpPr>
          <p:cNvPr id="3" name="ノート プレースホルダー 2"/>
          <p:cNvSpPr>
            <a:spLocks noGrp="1"/>
          </p:cNvSpPr>
          <p:nvPr>
            <p:ph type="body" idx="1"/>
          </p:nvPr>
        </p:nvSpPr>
        <p:spPr>
          <a:xfrm>
            <a:off x="977588" y="3199423"/>
            <a:ext cx="7822243" cy="2616582"/>
          </a:xfrm>
          <a:prstGeom prst="rect">
            <a:avLst/>
          </a:prstGeom>
        </p:spPr>
        <p:txBody>
          <a:bodyPr lIns="89668" tIns="44835" rIns="89668" bIns="44835"/>
          <a:lstStyle/>
          <a:p>
            <a:pPr algn="l"/>
            <a:endParaRPr kumimoji="1" lang="ja-JP" altLang="en-US" dirty="0"/>
          </a:p>
        </p:txBody>
      </p:sp>
    </p:spTree>
    <p:extLst>
      <p:ext uri="{BB962C8B-B14F-4D97-AF65-F5344CB8AC3E}">
        <p14:creationId xmlns:p14="http://schemas.microsoft.com/office/powerpoint/2010/main" val="415310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8" y="17463"/>
            <a:ext cx="9575800" cy="6629400"/>
          </a:xfrm>
        </p:spPr>
      </p:sp>
      <p:sp>
        <p:nvSpPr>
          <p:cNvPr id="3" name="ノート プレースホルダー 2"/>
          <p:cNvSpPr>
            <a:spLocks noGrp="1"/>
          </p:cNvSpPr>
          <p:nvPr>
            <p:ph type="body" idx="1"/>
          </p:nvPr>
        </p:nvSpPr>
        <p:spPr>
          <a:xfrm>
            <a:off x="977588" y="3199423"/>
            <a:ext cx="7822243" cy="2616582"/>
          </a:xfrm>
          <a:prstGeom prst="rect">
            <a:avLst/>
          </a:prstGeom>
        </p:spPr>
        <p:txBody>
          <a:bodyPr lIns="89668" tIns="44835" rIns="89668" bIns="44835"/>
          <a:lstStyle/>
          <a:p>
            <a:endParaRPr kumimoji="1" lang="ja-JP" altLang="en-US" dirty="0"/>
          </a:p>
        </p:txBody>
      </p:sp>
    </p:spTree>
    <p:extLst>
      <p:ext uri="{BB962C8B-B14F-4D97-AF65-F5344CB8AC3E}">
        <p14:creationId xmlns:p14="http://schemas.microsoft.com/office/powerpoint/2010/main" val="82226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8" y="17463"/>
            <a:ext cx="9575800" cy="6629400"/>
          </a:xfrm>
        </p:spPr>
      </p:sp>
      <p:sp>
        <p:nvSpPr>
          <p:cNvPr id="3" name="ノート プレースホルダー 2"/>
          <p:cNvSpPr>
            <a:spLocks noGrp="1"/>
          </p:cNvSpPr>
          <p:nvPr>
            <p:ph type="body" idx="1"/>
          </p:nvPr>
        </p:nvSpPr>
        <p:spPr>
          <a:xfrm>
            <a:off x="992507" y="3272015"/>
            <a:ext cx="7941628" cy="2675950"/>
          </a:xfrm>
          <a:prstGeom prst="rect">
            <a:avLst/>
          </a:prstGeom>
        </p:spPr>
        <p:txBody>
          <a:bodyPr lIns="91286" tIns="45643" rIns="91286" bIns="45643"/>
          <a:lstStyle/>
          <a:p>
            <a:pPr defTabSz="944377"/>
            <a:endParaRPr lang="en-US" altLang="ja-JP" dirty="0"/>
          </a:p>
        </p:txBody>
      </p:sp>
    </p:spTree>
    <p:extLst>
      <p:ext uri="{BB962C8B-B14F-4D97-AF65-F5344CB8AC3E}">
        <p14:creationId xmlns:p14="http://schemas.microsoft.com/office/powerpoint/2010/main" val="41531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8" y="17463"/>
            <a:ext cx="9575800" cy="6629400"/>
          </a:xfrm>
        </p:spPr>
      </p:sp>
      <p:sp>
        <p:nvSpPr>
          <p:cNvPr id="3" name="ノート プレースホルダー 2"/>
          <p:cNvSpPr>
            <a:spLocks noGrp="1"/>
          </p:cNvSpPr>
          <p:nvPr>
            <p:ph type="body" idx="1"/>
          </p:nvPr>
        </p:nvSpPr>
        <p:spPr>
          <a:xfrm>
            <a:off x="977588" y="3199423"/>
            <a:ext cx="7822243" cy="2616582"/>
          </a:xfrm>
          <a:prstGeom prst="rect">
            <a:avLst/>
          </a:prstGeom>
        </p:spPr>
        <p:txBody>
          <a:bodyPr lIns="89668" tIns="44835" rIns="89668" bIns="44835"/>
          <a:lstStyle/>
          <a:p>
            <a:endParaRPr lang="ja-JP" altLang="en-US" dirty="0"/>
          </a:p>
        </p:txBody>
      </p:sp>
    </p:spTree>
    <p:extLst>
      <p:ext uri="{BB962C8B-B14F-4D97-AF65-F5344CB8AC3E}">
        <p14:creationId xmlns:p14="http://schemas.microsoft.com/office/powerpoint/2010/main" val="105397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8" y="17463"/>
            <a:ext cx="9575800" cy="6629400"/>
          </a:xfrm>
        </p:spPr>
      </p:sp>
      <p:sp>
        <p:nvSpPr>
          <p:cNvPr id="3" name="ノート プレースホルダー 2"/>
          <p:cNvSpPr>
            <a:spLocks noGrp="1"/>
          </p:cNvSpPr>
          <p:nvPr>
            <p:ph type="body" idx="1"/>
          </p:nvPr>
        </p:nvSpPr>
        <p:spPr>
          <a:xfrm>
            <a:off x="977588" y="3199423"/>
            <a:ext cx="7822243" cy="2616582"/>
          </a:xfrm>
          <a:prstGeom prst="rect">
            <a:avLst/>
          </a:prstGeom>
        </p:spPr>
        <p:txBody>
          <a:bodyPr lIns="89668" tIns="44835" rIns="89668" bIns="44835"/>
          <a:lstStyle/>
          <a:p>
            <a:endParaRPr lang="ja-JP" altLang="en-US" dirty="0"/>
          </a:p>
        </p:txBody>
      </p:sp>
    </p:spTree>
    <p:extLst>
      <p:ext uri="{BB962C8B-B14F-4D97-AF65-F5344CB8AC3E}">
        <p14:creationId xmlns:p14="http://schemas.microsoft.com/office/powerpoint/2010/main" val="415310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3" y="2130429"/>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1" y="3886201"/>
            <a:ext cx="6934200" cy="1752600"/>
          </a:xfrm>
        </p:spPr>
        <p:txBody>
          <a:bodyPr/>
          <a:lstStyle>
            <a:lvl1pPr marL="0" indent="0" algn="ctr">
              <a:buNone/>
              <a:defRPr>
                <a:solidFill>
                  <a:schemeClr val="tx1">
                    <a:tint val="75000"/>
                  </a:schemeClr>
                </a:solidFill>
              </a:defRPr>
            </a:lvl1pPr>
            <a:lvl2pPr marL="460668" indent="0" algn="ctr">
              <a:buNone/>
              <a:defRPr>
                <a:solidFill>
                  <a:schemeClr val="tx1">
                    <a:tint val="75000"/>
                  </a:schemeClr>
                </a:solidFill>
              </a:defRPr>
            </a:lvl2pPr>
            <a:lvl3pPr marL="921336" indent="0" algn="ctr">
              <a:buNone/>
              <a:defRPr>
                <a:solidFill>
                  <a:schemeClr val="tx1">
                    <a:tint val="75000"/>
                  </a:schemeClr>
                </a:solidFill>
              </a:defRPr>
            </a:lvl3pPr>
            <a:lvl4pPr marL="1382005" indent="0" algn="ctr">
              <a:buNone/>
              <a:defRPr>
                <a:solidFill>
                  <a:schemeClr val="tx1">
                    <a:tint val="75000"/>
                  </a:schemeClr>
                </a:solidFill>
              </a:defRPr>
            </a:lvl4pPr>
            <a:lvl5pPr marL="1842673" indent="0" algn="ctr">
              <a:buNone/>
              <a:defRPr>
                <a:solidFill>
                  <a:schemeClr val="tx1">
                    <a:tint val="75000"/>
                  </a:schemeClr>
                </a:solidFill>
              </a:defRPr>
            </a:lvl5pPr>
            <a:lvl6pPr marL="2303341" indent="0" algn="ctr">
              <a:buNone/>
              <a:defRPr>
                <a:solidFill>
                  <a:schemeClr val="tx1">
                    <a:tint val="75000"/>
                  </a:schemeClr>
                </a:solidFill>
              </a:defRPr>
            </a:lvl6pPr>
            <a:lvl7pPr marL="2764009" indent="0" algn="ctr">
              <a:buNone/>
              <a:defRPr>
                <a:solidFill>
                  <a:schemeClr val="tx1">
                    <a:tint val="75000"/>
                  </a:schemeClr>
                </a:solidFill>
              </a:defRPr>
            </a:lvl7pPr>
            <a:lvl8pPr marL="3224677" indent="0" algn="ctr">
              <a:buNone/>
              <a:defRPr>
                <a:solidFill>
                  <a:schemeClr val="tx1">
                    <a:tint val="75000"/>
                  </a:schemeClr>
                </a:solidFill>
              </a:defRPr>
            </a:lvl8pPr>
            <a:lvl9pPr marL="3685345"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2025/2/14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7823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2025/2/14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15297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39"/>
            <a:ext cx="2228850" cy="5851526"/>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1" y="274639"/>
            <a:ext cx="6521450" cy="585152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2025/2/14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1086253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75B9596-43A1-4ADC-895B-9F139B02760A}" type="datetimeFigureOut">
              <a:rPr kumimoji="1" lang="ja-JP" altLang="en-US" smtClean="0"/>
              <a:t>2025/2/14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73192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2025/2/14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172319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903"/>
            <a:ext cx="8420100" cy="1362075"/>
          </a:xfrm>
        </p:spPr>
        <p:txBody>
          <a:bodyPr anchor="t"/>
          <a:lstStyle>
            <a:lvl1pPr algn="l">
              <a:defRPr sz="4095"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7" y="2906716"/>
            <a:ext cx="8420100" cy="1500188"/>
          </a:xfrm>
        </p:spPr>
        <p:txBody>
          <a:bodyPr anchor="b"/>
          <a:lstStyle>
            <a:lvl1pPr marL="0" indent="0">
              <a:buNone/>
              <a:defRPr sz="2048">
                <a:solidFill>
                  <a:schemeClr val="tx1">
                    <a:tint val="75000"/>
                  </a:schemeClr>
                </a:solidFill>
              </a:defRPr>
            </a:lvl1pPr>
            <a:lvl2pPr marL="460668" indent="0">
              <a:buNone/>
              <a:defRPr sz="1920">
                <a:solidFill>
                  <a:schemeClr val="tx1">
                    <a:tint val="75000"/>
                  </a:schemeClr>
                </a:solidFill>
              </a:defRPr>
            </a:lvl2pPr>
            <a:lvl3pPr marL="921336" indent="0">
              <a:buNone/>
              <a:defRPr sz="1600">
                <a:solidFill>
                  <a:schemeClr val="tx1">
                    <a:tint val="75000"/>
                  </a:schemeClr>
                </a:solidFill>
              </a:defRPr>
            </a:lvl3pPr>
            <a:lvl4pPr marL="1382005" indent="0">
              <a:buNone/>
              <a:defRPr sz="1472">
                <a:solidFill>
                  <a:schemeClr val="tx1">
                    <a:tint val="75000"/>
                  </a:schemeClr>
                </a:solidFill>
              </a:defRPr>
            </a:lvl4pPr>
            <a:lvl5pPr marL="1842673" indent="0">
              <a:buNone/>
              <a:defRPr sz="1472">
                <a:solidFill>
                  <a:schemeClr val="tx1">
                    <a:tint val="75000"/>
                  </a:schemeClr>
                </a:solidFill>
              </a:defRPr>
            </a:lvl5pPr>
            <a:lvl6pPr marL="2303341" indent="0">
              <a:buNone/>
              <a:defRPr sz="1472">
                <a:solidFill>
                  <a:schemeClr val="tx1">
                    <a:tint val="75000"/>
                  </a:schemeClr>
                </a:solidFill>
              </a:defRPr>
            </a:lvl6pPr>
            <a:lvl7pPr marL="2764009" indent="0">
              <a:buNone/>
              <a:defRPr sz="1472">
                <a:solidFill>
                  <a:schemeClr val="tx1">
                    <a:tint val="75000"/>
                  </a:schemeClr>
                </a:solidFill>
              </a:defRPr>
            </a:lvl7pPr>
            <a:lvl8pPr marL="3224677" indent="0">
              <a:buNone/>
              <a:defRPr sz="1472">
                <a:solidFill>
                  <a:schemeClr val="tx1">
                    <a:tint val="75000"/>
                  </a:schemeClr>
                </a:solidFill>
              </a:defRPr>
            </a:lvl8pPr>
            <a:lvl9pPr marL="3685345" indent="0">
              <a:buNone/>
              <a:defRPr sz="147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2025/2/14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88959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1" y="1600205"/>
            <a:ext cx="4375150" cy="4525963"/>
          </a:xfrm>
        </p:spPr>
        <p:txBody>
          <a:bodyPr/>
          <a:lstStyle>
            <a:lvl1pPr>
              <a:defRPr sz="2816"/>
            </a:lvl1pPr>
            <a:lvl2pPr>
              <a:defRPr sz="2496"/>
            </a:lvl2pPr>
            <a:lvl3pPr>
              <a:defRPr sz="2048"/>
            </a:lvl3pPr>
            <a:lvl4pPr>
              <a:defRPr sz="1920"/>
            </a:lvl4pPr>
            <a:lvl5pPr>
              <a:defRPr sz="1920"/>
            </a:lvl5pPr>
            <a:lvl6pPr>
              <a:defRPr sz="1920"/>
            </a:lvl6pPr>
            <a:lvl7pPr>
              <a:defRPr sz="1920"/>
            </a:lvl7pPr>
            <a:lvl8pPr>
              <a:defRPr sz="1920"/>
            </a:lvl8pPr>
            <a:lvl9pPr>
              <a:defRPr sz="19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3" y="1600205"/>
            <a:ext cx="4375150" cy="4525963"/>
          </a:xfrm>
        </p:spPr>
        <p:txBody>
          <a:bodyPr/>
          <a:lstStyle>
            <a:lvl1pPr>
              <a:defRPr sz="2816"/>
            </a:lvl1pPr>
            <a:lvl2pPr>
              <a:defRPr sz="2496"/>
            </a:lvl2pPr>
            <a:lvl3pPr>
              <a:defRPr sz="2048"/>
            </a:lvl3pPr>
            <a:lvl4pPr>
              <a:defRPr sz="1920"/>
            </a:lvl4pPr>
            <a:lvl5pPr>
              <a:defRPr sz="1920"/>
            </a:lvl5pPr>
            <a:lvl6pPr>
              <a:defRPr sz="1920"/>
            </a:lvl6pPr>
            <a:lvl7pPr>
              <a:defRPr sz="1920"/>
            </a:lvl7pPr>
            <a:lvl8pPr>
              <a:defRPr sz="1920"/>
            </a:lvl8pPr>
            <a:lvl9pPr>
              <a:defRPr sz="19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2025/2/14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45337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4" y="1535116"/>
            <a:ext cx="4376871" cy="639762"/>
          </a:xfrm>
        </p:spPr>
        <p:txBody>
          <a:bodyPr anchor="b"/>
          <a:lstStyle>
            <a:lvl1pPr marL="0" indent="0">
              <a:buNone/>
              <a:defRPr sz="2496" b="1"/>
            </a:lvl1pPr>
            <a:lvl2pPr marL="460668" indent="0">
              <a:buNone/>
              <a:defRPr sz="2048" b="1"/>
            </a:lvl2pPr>
            <a:lvl3pPr marL="921336" indent="0">
              <a:buNone/>
              <a:defRPr sz="1920" b="1"/>
            </a:lvl3pPr>
            <a:lvl4pPr marL="1382005" indent="0">
              <a:buNone/>
              <a:defRPr sz="1600" b="1"/>
            </a:lvl4pPr>
            <a:lvl5pPr marL="1842673" indent="0">
              <a:buNone/>
              <a:defRPr sz="1600" b="1"/>
            </a:lvl5pPr>
            <a:lvl6pPr marL="2303341" indent="0">
              <a:buNone/>
              <a:defRPr sz="1600" b="1"/>
            </a:lvl6pPr>
            <a:lvl7pPr marL="2764009" indent="0">
              <a:buNone/>
              <a:defRPr sz="1600" b="1"/>
            </a:lvl7pPr>
            <a:lvl8pPr marL="3224677" indent="0">
              <a:buNone/>
              <a:defRPr sz="1600" b="1"/>
            </a:lvl8pPr>
            <a:lvl9pPr marL="3685345"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4" y="2174878"/>
            <a:ext cx="4376871" cy="3951288"/>
          </a:xfrm>
        </p:spPr>
        <p:txBody>
          <a:bodyPr/>
          <a:lstStyle>
            <a:lvl1pPr>
              <a:defRPr sz="2496"/>
            </a:lvl1pPr>
            <a:lvl2pPr>
              <a:defRPr sz="2048"/>
            </a:lvl2pPr>
            <a:lvl3pPr>
              <a:defRPr sz="192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4" y="1535116"/>
            <a:ext cx="4378590" cy="639762"/>
          </a:xfrm>
        </p:spPr>
        <p:txBody>
          <a:bodyPr anchor="b"/>
          <a:lstStyle>
            <a:lvl1pPr marL="0" indent="0">
              <a:buNone/>
              <a:defRPr sz="2496" b="1"/>
            </a:lvl1pPr>
            <a:lvl2pPr marL="460668" indent="0">
              <a:buNone/>
              <a:defRPr sz="2048" b="1"/>
            </a:lvl2pPr>
            <a:lvl3pPr marL="921336" indent="0">
              <a:buNone/>
              <a:defRPr sz="1920" b="1"/>
            </a:lvl3pPr>
            <a:lvl4pPr marL="1382005" indent="0">
              <a:buNone/>
              <a:defRPr sz="1600" b="1"/>
            </a:lvl4pPr>
            <a:lvl5pPr marL="1842673" indent="0">
              <a:buNone/>
              <a:defRPr sz="1600" b="1"/>
            </a:lvl5pPr>
            <a:lvl6pPr marL="2303341" indent="0">
              <a:buNone/>
              <a:defRPr sz="1600" b="1"/>
            </a:lvl6pPr>
            <a:lvl7pPr marL="2764009" indent="0">
              <a:buNone/>
              <a:defRPr sz="1600" b="1"/>
            </a:lvl7pPr>
            <a:lvl8pPr marL="3224677" indent="0">
              <a:buNone/>
              <a:defRPr sz="1600" b="1"/>
            </a:lvl8pPr>
            <a:lvl9pPr marL="3685345"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4" y="2174878"/>
            <a:ext cx="4378590" cy="3951288"/>
          </a:xfrm>
        </p:spPr>
        <p:txBody>
          <a:bodyPr/>
          <a:lstStyle>
            <a:lvl1pPr>
              <a:defRPr sz="2496"/>
            </a:lvl1pPr>
            <a:lvl2pPr>
              <a:defRPr sz="2048"/>
            </a:lvl2pPr>
            <a:lvl3pPr>
              <a:defRPr sz="192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75B9596-43A1-4ADC-895B-9F139B02760A}" type="datetimeFigureOut">
              <a:rPr kumimoji="1" lang="ja-JP" altLang="en-US" smtClean="0"/>
              <a:t>2025/2/14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0401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75B9596-43A1-4ADC-895B-9F139B02760A}" type="datetimeFigureOut">
              <a:rPr kumimoji="1" lang="ja-JP" altLang="en-US" smtClean="0"/>
              <a:t>2025/2/14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93659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75B9596-43A1-4ADC-895B-9F139B02760A}" type="datetimeFigureOut">
              <a:rPr kumimoji="1" lang="ja-JP" altLang="en-US" smtClean="0"/>
              <a:t>2025/2/14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62767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4"/>
            <a:ext cx="3259006" cy="1162049"/>
          </a:xfrm>
        </p:spPr>
        <p:txBody>
          <a:bodyPr anchor="b"/>
          <a:lstStyle>
            <a:lvl1pPr algn="l">
              <a:defRPr sz="2048"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4"/>
            <a:ext cx="5537730" cy="5853113"/>
          </a:xfrm>
        </p:spPr>
        <p:txBody>
          <a:bodyPr/>
          <a:lstStyle>
            <a:lvl1pPr>
              <a:defRPr sz="3263"/>
            </a:lvl1pPr>
            <a:lvl2pPr>
              <a:defRPr sz="2816"/>
            </a:lvl2pPr>
            <a:lvl3pPr>
              <a:defRPr sz="2496"/>
            </a:lvl3pPr>
            <a:lvl4pPr>
              <a:defRPr sz="2048"/>
            </a:lvl4pPr>
            <a:lvl5pPr>
              <a:defRPr sz="2048"/>
            </a:lvl5pPr>
            <a:lvl6pPr>
              <a:defRPr sz="2048"/>
            </a:lvl6pPr>
            <a:lvl7pPr>
              <a:defRPr sz="2048"/>
            </a:lvl7pPr>
            <a:lvl8pPr>
              <a:defRPr sz="2048"/>
            </a:lvl8pPr>
            <a:lvl9pPr>
              <a:defRPr sz="204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3" y="1435103"/>
            <a:ext cx="3259006" cy="4691063"/>
          </a:xfrm>
        </p:spPr>
        <p:txBody>
          <a:bodyPr/>
          <a:lstStyle>
            <a:lvl1pPr marL="0" indent="0">
              <a:buNone/>
              <a:defRPr sz="1472"/>
            </a:lvl1pPr>
            <a:lvl2pPr marL="460668" indent="0">
              <a:buNone/>
              <a:defRPr sz="1280"/>
            </a:lvl2pPr>
            <a:lvl3pPr marL="921336" indent="0">
              <a:buNone/>
              <a:defRPr sz="1024"/>
            </a:lvl3pPr>
            <a:lvl4pPr marL="1382005" indent="0">
              <a:buNone/>
              <a:defRPr sz="960"/>
            </a:lvl4pPr>
            <a:lvl5pPr marL="1842673" indent="0">
              <a:buNone/>
              <a:defRPr sz="960"/>
            </a:lvl5pPr>
            <a:lvl6pPr marL="2303341" indent="0">
              <a:buNone/>
              <a:defRPr sz="960"/>
            </a:lvl6pPr>
            <a:lvl7pPr marL="2764009" indent="0">
              <a:buNone/>
              <a:defRPr sz="960"/>
            </a:lvl7pPr>
            <a:lvl8pPr marL="3224677" indent="0">
              <a:buNone/>
              <a:defRPr sz="960"/>
            </a:lvl8pPr>
            <a:lvl9pPr marL="3685345" indent="0">
              <a:buNone/>
              <a:defRPr sz="9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2025/2/14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81425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3"/>
            <a:ext cx="5943600" cy="566738"/>
          </a:xfrm>
        </p:spPr>
        <p:txBody>
          <a:bodyPr anchor="b"/>
          <a:lstStyle>
            <a:lvl1pPr algn="l">
              <a:defRPr sz="2048"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8" y="612776"/>
            <a:ext cx="5943600" cy="4114800"/>
          </a:xfrm>
        </p:spPr>
        <p:txBody>
          <a:bodyPr/>
          <a:lstStyle>
            <a:lvl1pPr marL="0" indent="0">
              <a:buNone/>
              <a:defRPr sz="3263"/>
            </a:lvl1pPr>
            <a:lvl2pPr marL="460668" indent="0">
              <a:buNone/>
              <a:defRPr sz="2816"/>
            </a:lvl2pPr>
            <a:lvl3pPr marL="921336" indent="0">
              <a:buNone/>
              <a:defRPr sz="2496"/>
            </a:lvl3pPr>
            <a:lvl4pPr marL="1382005" indent="0">
              <a:buNone/>
              <a:defRPr sz="2048"/>
            </a:lvl4pPr>
            <a:lvl5pPr marL="1842673" indent="0">
              <a:buNone/>
              <a:defRPr sz="2048"/>
            </a:lvl5pPr>
            <a:lvl6pPr marL="2303341" indent="0">
              <a:buNone/>
              <a:defRPr sz="2048"/>
            </a:lvl6pPr>
            <a:lvl7pPr marL="2764009" indent="0">
              <a:buNone/>
              <a:defRPr sz="2048"/>
            </a:lvl7pPr>
            <a:lvl8pPr marL="3224677" indent="0">
              <a:buNone/>
              <a:defRPr sz="2048"/>
            </a:lvl8pPr>
            <a:lvl9pPr marL="3685345" indent="0">
              <a:buNone/>
              <a:defRPr sz="2048"/>
            </a:lvl9pPr>
          </a:lstStyle>
          <a:p>
            <a:endParaRPr kumimoji="1" lang="ja-JP" altLang="en-US"/>
          </a:p>
        </p:txBody>
      </p:sp>
      <p:sp>
        <p:nvSpPr>
          <p:cNvPr id="4" name="テキスト プレースホルダー 3"/>
          <p:cNvSpPr>
            <a:spLocks noGrp="1"/>
          </p:cNvSpPr>
          <p:nvPr>
            <p:ph type="body" sz="half" idx="2"/>
          </p:nvPr>
        </p:nvSpPr>
        <p:spPr>
          <a:xfrm>
            <a:off x="1941648" y="5367343"/>
            <a:ext cx="5943600" cy="804863"/>
          </a:xfrm>
        </p:spPr>
        <p:txBody>
          <a:bodyPr/>
          <a:lstStyle>
            <a:lvl1pPr marL="0" indent="0">
              <a:buNone/>
              <a:defRPr sz="1472"/>
            </a:lvl1pPr>
            <a:lvl2pPr marL="460668" indent="0">
              <a:buNone/>
              <a:defRPr sz="1280"/>
            </a:lvl2pPr>
            <a:lvl3pPr marL="921336" indent="0">
              <a:buNone/>
              <a:defRPr sz="1024"/>
            </a:lvl3pPr>
            <a:lvl4pPr marL="1382005" indent="0">
              <a:buNone/>
              <a:defRPr sz="960"/>
            </a:lvl4pPr>
            <a:lvl5pPr marL="1842673" indent="0">
              <a:buNone/>
              <a:defRPr sz="960"/>
            </a:lvl5pPr>
            <a:lvl6pPr marL="2303341" indent="0">
              <a:buNone/>
              <a:defRPr sz="960"/>
            </a:lvl6pPr>
            <a:lvl7pPr marL="2764009" indent="0">
              <a:buNone/>
              <a:defRPr sz="960"/>
            </a:lvl7pPr>
            <a:lvl8pPr marL="3224677" indent="0">
              <a:buNone/>
              <a:defRPr sz="960"/>
            </a:lvl8pPr>
            <a:lvl9pPr marL="3685345" indent="0">
              <a:buNone/>
              <a:defRPr sz="9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2025/2/14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67985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9"/>
            <a:ext cx="8915400" cy="1143000"/>
          </a:xfrm>
          <a:prstGeom prst="rect">
            <a:avLst/>
          </a:prstGeom>
        </p:spPr>
        <p:txBody>
          <a:bodyPr vert="horz" lIns="143981" tIns="71990" rIns="143981" bIns="7199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600205"/>
            <a:ext cx="8915400" cy="4525963"/>
          </a:xfrm>
          <a:prstGeom prst="rect">
            <a:avLst/>
          </a:prstGeom>
        </p:spPr>
        <p:txBody>
          <a:bodyPr vert="horz" lIns="143981" tIns="71990" rIns="143981" bIns="7199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1" y="6356352"/>
            <a:ext cx="2311400" cy="365126"/>
          </a:xfrm>
          <a:prstGeom prst="rect">
            <a:avLst/>
          </a:prstGeom>
        </p:spPr>
        <p:txBody>
          <a:bodyPr vert="horz" lIns="143981" tIns="71990" rIns="143981" bIns="71990" rtlCol="0" anchor="ctr"/>
          <a:lstStyle>
            <a:lvl1pPr algn="l">
              <a:defRPr sz="1280">
                <a:solidFill>
                  <a:schemeClr val="tx1">
                    <a:tint val="75000"/>
                  </a:schemeClr>
                </a:solidFill>
              </a:defRPr>
            </a:lvl1pPr>
          </a:lstStyle>
          <a:p>
            <a:fld id="{A75B9596-43A1-4ADC-895B-9F139B02760A}" type="datetimeFigureOut">
              <a:rPr kumimoji="1" lang="ja-JP" altLang="en-US" smtClean="0"/>
              <a:t>2025/2/14</a:t>
            </a:fld>
            <a:endParaRPr kumimoji="1" lang="ja-JP" altLang="en-US"/>
          </a:p>
        </p:txBody>
      </p:sp>
      <p:sp>
        <p:nvSpPr>
          <p:cNvPr id="5" name="フッター プレースホルダー 4"/>
          <p:cNvSpPr>
            <a:spLocks noGrp="1"/>
          </p:cNvSpPr>
          <p:nvPr>
            <p:ph type="ftr" sz="quarter" idx="3"/>
          </p:nvPr>
        </p:nvSpPr>
        <p:spPr>
          <a:xfrm>
            <a:off x="3384551" y="6356352"/>
            <a:ext cx="3136900" cy="365126"/>
          </a:xfrm>
          <a:prstGeom prst="rect">
            <a:avLst/>
          </a:prstGeom>
        </p:spPr>
        <p:txBody>
          <a:bodyPr vert="horz" lIns="143981" tIns="71990" rIns="143981" bIns="71990" rtlCol="0" anchor="ctr"/>
          <a:lstStyle>
            <a:lvl1pPr algn="ctr">
              <a:defRPr sz="12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2" y="6356352"/>
            <a:ext cx="2311400" cy="365126"/>
          </a:xfrm>
          <a:prstGeom prst="rect">
            <a:avLst/>
          </a:prstGeom>
        </p:spPr>
        <p:txBody>
          <a:bodyPr vert="horz" lIns="143981" tIns="71990" rIns="143981" bIns="71990" rtlCol="0" anchor="ctr"/>
          <a:lstStyle>
            <a:lvl1pPr algn="r">
              <a:defRPr sz="1280">
                <a:solidFill>
                  <a:schemeClr val="tx1">
                    <a:tint val="75000"/>
                  </a:schemeClr>
                </a:solidFill>
              </a:defRPr>
            </a:lvl1p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314135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21336" rtl="0" eaLnBrk="1" latinLnBrk="0" hangingPunct="1">
        <a:spcBef>
          <a:spcPct val="0"/>
        </a:spcBef>
        <a:buNone/>
        <a:defRPr kumimoji="1" sz="4415" kern="1200">
          <a:solidFill>
            <a:schemeClr val="tx1"/>
          </a:solidFill>
          <a:latin typeface="+mj-lt"/>
          <a:ea typeface="+mj-ea"/>
          <a:cs typeface="+mj-cs"/>
        </a:defRPr>
      </a:lvl1pPr>
    </p:titleStyle>
    <p:bodyStyle>
      <a:lvl1pPr marL="345501" indent="-345501" algn="l" defTabSz="921336" rtl="0" eaLnBrk="1" latinLnBrk="0" hangingPunct="1">
        <a:spcBef>
          <a:spcPct val="20000"/>
        </a:spcBef>
        <a:buFont typeface="Arial" panose="020B0604020202020204" pitchFamily="34" charset="0"/>
        <a:buChar char="•"/>
        <a:defRPr kumimoji="1" sz="3263" kern="1200">
          <a:solidFill>
            <a:schemeClr val="tx1"/>
          </a:solidFill>
          <a:latin typeface="+mn-lt"/>
          <a:ea typeface="+mn-ea"/>
          <a:cs typeface="+mn-cs"/>
        </a:defRPr>
      </a:lvl1pPr>
      <a:lvl2pPr marL="748586" indent="-287917" algn="l" defTabSz="921336" rtl="0" eaLnBrk="1" latinLnBrk="0" hangingPunct="1">
        <a:spcBef>
          <a:spcPct val="20000"/>
        </a:spcBef>
        <a:buFont typeface="Arial" panose="020B0604020202020204" pitchFamily="34" charset="0"/>
        <a:buChar char="–"/>
        <a:defRPr kumimoji="1" sz="2816" kern="1200">
          <a:solidFill>
            <a:schemeClr val="tx1"/>
          </a:solidFill>
          <a:latin typeface="+mn-lt"/>
          <a:ea typeface="+mn-ea"/>
          <a:cs typeface="+mn-cs"/>
        </a:defRPr>
      </a:lvl2pPr>
      <a:lvl3pPr marL="1151670" indent="-230335" algn="l" defTabSz="921336" rtl="0" eaLnBrk="1" latinLnBrk="0" hangingPunct="1">
        <a:spcBef>
          <a:spcPct val="20000"/>
        </a:spcBef>
        <a:buFont typeface="Arial" panose="020B0604020202020204" pitchFamily="34" charset="0"/>
        <a:buChar char="•"/>
        <a:defRPr kumimoji="1" sz="2496" kern="1200">
          <a:solidFill>
            <a:schemeClr val="tx1"/>
          </a:solidFill>
          <a:latin typeface="+mn-lt"/>
          <a:ea typeface="+mn-ea"/>
          <a:cs typeface="+mn-cs"/>
        </a:defRPr>
      </a:lvl3pPr>
      <a:lvl4pPr marL="1612339" indent="-230335" algn="l" defTabSz="921336" rtl="0" eaLnBrk="1" latinLnBrk="0" hangingPunct="1">
        <a:spcBef>
          <a:spcPct val="20000"/>
        </a:spcBef>
        <a:buFont typeface="Arial" panose="020B0604020202020204" pitchFamily="34" charset="0"/>
        <a:buChar char="–"/>
        <a:defRPr kumimoji="1" sz="2048" kern="1200">
          <a:solidFill>
            <a:schemeClr val="tx1"/>
          </a:solidFill>
          <a:latin typeface="+mn-lt"/>
          <a:ea typeface="+mn-ea"/>
          <a:cs typeface="+mn-cs"/>
        </a:defRPr>
      </a:lvl4pPr>
      <a:lvl5pPr marL="2073006" indent="-230335" algn="l" defTabSz="921336" rtl="0" eaLnBrk="1" latinLnBrk="0" hangingPunct="1">
        <a:spcBef>
          <a:spcPct val="20000"/>
        </a:spcBef>
        <a:buFont typeface="Arial" panose="020B0604020202020204" pitchFamily="34" charset="0"/>
        <a:buChar char="»"/>
        <a:defRPr kumimoji="1" sz="2048" kern="1200">
          <a:solidFill>
            <a:schemeClr val="tx1"/>
          </a:solidFill>
          <a:latin typeface="+mn-lt"/>
          <a:ea typeface="+mn-ea"/>
          <a:cs typeface="+mn-cs"/>
        </a:defRPr>
      </a:lvl5pPr>
      <a:lvl6pPr marL="2533675" indent="-230335" algn="l" defTabSz="921336" rtl="0" eaLnBrk="1" latinLnBrk="0" hangingPunct="1">
        <a:spcBef>
          <a:spcPct val="20000"/>
        </a:spcBef>
        <a:buFont typeface="Arial" panose="020B0604020202020204" pitchFamily="34" charset="0"/>
        <a:buChar char="•"/>
        <a:defRPr kumimoji="1" sz="2048" kern="1200">
          <a:solidFill>
            <a:schemeClr val="tx1"/>
          </a:solidFill>
          <a:latin typeface="+mn-lt"/>
          <a:ea typeface="+mn-ea"/>
          <a:cs typeface="+mn-cs"/>
        </a:defRPr>
      </a:lvl6pPr>
      <a:lvl7pPr marL="2994342" indent="-230335" algn="l" defTabSz="921336" rtl="0" eaLnBrk="1" latinLnBrk="0" hangingPunct="1">
        <a:spcBef>
          <a:spcPct val="20000"/>
        </a:spcBef>
        <a:buFont typeface="Arial" panose="020B0604020202020204" pitchFamily="34" charset="0"/>
        <a:buChar char="•"/>
        <a:defRPr kumimoji="1" sz="2048" kern="1200">
          <a:solidFill>
            <a:schemeClr val="tx1"/>
          </a:solidFill>
          <a:latin typeface="+mn-lt"/>
          <a:ea typeface="+mn-ea"/>
          <a:cs typeface="+mn-cs"/>
        </a:defRPr>
      </a:lvl7pPr>
      <a:lvl8pPr marL="3455011" indent="-230335" algn="l" defTabSz="921336" rtl="0" eaLnBrk="1" latinLnBrk="0" hangingPunct="1">
        <a:spcBef>
          <a:spcPct val="20000"/>
        </a:spcBef>
        <a:buFont typeface="Arial" panose="020B0604020202020204" pitchFamily="34" charset="0"/>
        <a:buChar char="•"/>
        <a:defRPr kumimoji="1" sz="2048" kern="1200">
          <a:solidFill>
            <a:schemeClr val="tx1"/>
          </a:solidFill>
          <a:latin typeface="+mn-lt"/>
          <a:ea typeface="+mn-ea"/>
          <a:cs typeface="+mn-cs"/>
        </a:defRPr>
      </a:lvl8pPr>
      <a:lvl9pPr marL="3915680" indent="-230335" algn="l" defTabSz="921336" rtl="0" eaLnBrk="1" latinLnBrk="0" hangingPunct="1">
        <a:spcBef>
          <a:spcPct val="20000"/>
        </a:spcBef>
        <a:buFont typeface="Arial" panose="020B0604020202020204" pitchFamily="34" charset="0"/>
        <a:buChar char="•"/>
        <a:defRPr kumimoji="1" sz="2048" kern="1200">
          <a:solidFill>
            <a:schemeClr val="tx1"/>
          </a:solidFill>
          <a:latin typeface="+mn-lt"/>
          <a:ea typeface="+mn-ea"/>
          <a:cs typeface="+mn-cs"/>
        </a:defRPr>
      </a:lvl9pPr>
    </p:bodyStyle>
    <p:otherStyle>
      <a:defPPr>
        <a:defRPr lang="ja-JP"/>
      </a:defPPr>
      <a:lvl1pPr marL="0" algn="l" defTabSz="921336" rtl="0" eaLnBrk="1" latinLnBrk="0" hangingPunct="1">
        <a:defRPr kumimoji="1" sz="1920" kern="1200">
          <a:solidFill>
            <a:schemeClr val="tx1"/>
          </a:solidFill>
          <a:latin typeface="+mn-lt"/>
          <a:ea typeface="+mn-ea"/>
          <a:cs typeface="+mn-cs"/>
        </a:defRPr>
      </a:lvl1pPr>
      <a:lvl2pPr marL="460668" algn="l" defTabSz="921336" rtl="0" eaLnBrk="1" latinLnBrk="0" hangingPunct="1">
        <a:defRPr kumimoji="1" sz="1920" kern="1200">
          <a:solidFill>
            <a:schemeClr val="tx1"/>
          </a:solidFill>
          <a:latin typeface="+mn-lt"/>
          <a:ea typeface="+mn-ea"/>
          <a:cs typeface="+mn-cs"/>
        </a:defRPr>
      </a:lvl2pPr>
      <a:lvl3pPr marL="921336" algn="l" defTabSz="921336" rtl="0" eaLnBrk="1" latinLnBrk="0" hangingPunct="1">
        <a:defRPr kumimoji="1" sz="1920" kern="1200">
          <a:solidFill>
            <a:schemeClr val="tx1"/>
          </a:solidFill>
          <a:latin typeface="+mn-lt"/>
          <a:ea typeface="+mn-ea"/>
          <a:cs typeface="+mn-cs"/>
        </a:defRPr>
      </a:lvl3pPr>
      <a:lvl4pPr marL="1382005" algn="l" defTabSz="921336" rtl="0" eaLnBrk="1" latinLnBrk="0" hangingPunct="1">
        <a:defRPr kumimoji="1" sz="1920" kern="1200">
          <a:solidFill>
            <a:schemeClr val="tx1"/>
          </a:solidFill>
          <a:latin typeface="+mn-lt"/>
          <a:ea typeface="+mn-ea"/>
          <a:cs typeface="+mn-cs"/>
        </a:defRPr>
      </a:lvl4pPr>
      <a:lvl5pPr marL="1842673" algn="l" defTabSz="921336" rtl="0" eaLnBrk="1" latinLnBrk="0" hangingPunct="1">
        <a:defRPr kumimoji="1" sz="1920" kern="1200">
          <a:solidFill>
            <a:schemeClr val="tx1"/>
          </a:solidFill>
          <a:latin typeface="+mn-lt"/>
          <a:ea typeface="+mn-ea"/>
          <a:cs typeface="+mn-cs"/>
        </a:defRPr>
      </a:lvl5pPr>
      <a:lvl6pPr marL="2303341" algn="l" defTabSz="921336" rtl="0" eaLnBrk="1" latinLnBrk="0" hangingPunct="1">
        <a:defRPr kumimoji="1" sz="1920" kern="1200">
          <a:solidFill>
            <a:schemeClr val="tx1"/>
          </a:solidFill>
          <a:latin typeface="+mn-lt"/>
          <a:ea typeface="+mn-ea"/>
          <a:cs typeface="+mn-cs"/>
        </a:defRPr>
      </a:lvl6pPr>
      <a:lvl7pPr marL="2764009" algn="l" defTabSz="921336" rtl="0" eaLnBrk="1" latinLnBrk="0" hangingPunct="1">
        <a:defRPr kumimoji="1" sz="1920" kern="1200">
          <a:solidFill>
            <a:schemeClr val="tx1"/>
          </a:solidFill>
          <a:latin typeface="+mn-lt"/>
          <a:ea typeface="+mn-ea"/>
          <a:cs typeface="+mn-cs"/>
        </a:defRPr>
      </a:lvl7pPr>
      <a:lvl8pPr marL="3224677" algn="l" defTabSz="921336" rtl="0" eaLnBrk="1" latinLnBrk="0" hangingPunct="1">
        <a:defRPr kumimoji="1" sz="1920" kern="1200">
          <a:solidFill>
            <a:schemeClr val="tx1"/>
          </a:solidFill>
          <a:latin typeface="+mn-lt"/>
          <a:ea typeface="+mn-ea"/>
          <a:cs typeface="+mn-cs"/>
        </a:defRPr>
      </a:lvl8pPr>
      <a:lvl9pPr marL="3685345" algn="l" defTabSz="921336" rtl="0" eaLnBrk="1" latinLnBrk="0" hangingPunct="1">
        <a:defRPr kumimoji="1"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6">
            <a:extLst>
              <a:ext uri="{FF2B5EF4-FFF2-40B4-BE49-F238E27FC236}">
                <a16:creationId xmlns:a16="http://schemas.microsoft.com/office/drawing/2014/main" id="{1A51B72C-9BCF-4E59-90E7-34018115281F}"/>
              </a:ext>
            </a:extLst>
          </p:cNvPr>
          <p:cNvSpPr>
            <a:spLocks noGrp="1"/>
          </p:cNvSpPr>
          <p:nvPr>
            <p:ph type="subTitle" idx="1"/>
          </p:nvPr>
        </p:nvSpPr>
        <p:spPr>
          <a:xfrm>
            <a:off x="1064570" y="4365104"/>
            <a:ext cx="7931595" cy="1752600"/>
          </a:xfrm>
        </p:spPr>
        <p:txBody>
          <a:bodyPr>
            <a:normAutofit/>
          </a:bodyPr>
          <a:lstStyle/>
          <a:p>
            <a:r>
              <a:rPr lang="ja-JP" altLang="en-US" dirty="0">
                <a:solidFill>
                  <a:schemeClr val="tx1"/>
                </a:solidFill>
              </a:rPr>
              <a:t>令和７年２月</a:t>
            </a:r>
            <a:endParaRPr lang="en-US" altLang="ja-JP" dirty="0">
              <a:solidFill>
                <a:schemeClr val="tx1"/>
              </a:solidFill>
            </a:endParaRPr>
          </a:p>
          <a:p>
            <a:r>
              <a:rPr lang="ja-JP" altLang="en-US" dirty="0">
                <a:solidFill>
                  <a:schemeClr val="tx1"/>
                </a:solidFill>
              </a:rPr>
              <a:t>大阪府環境農林水産部循環型社会推進室</a:t>
            </a:r>
            <a:endParaRPr lang="ja-JP" altLang="en-US" dirty="0">
              <a:solidFill>
                <a:schemeClr val="tx1"/>
              </a:solidFill>
              <a:latin typeface="+mn-ea"/>
            </a:endParaRPr>
          </a:p>
        </p:txBody>
      </p:sp>
      <p:sp>
        <p:nvSpPr>
          <p:cNvPr id="8" name="Title 1">
            <a:extLst>
              <a:ext uri="{FF2B5EF4-FFF2-40B4-BE49-F238E27FC236}">
                <a16:creationId xmlns:a16="http://schemas.microsoft.com/office/drawing/2014/main" id="{A9F876EA-55DE-49CF-B0BC-EC9D2AC39F6E}"/>
              </a:ext>
            </a:extLst>
          </p:cNvPr>
          <p:cNvSpPr>
            <a:spLocks noGrp="1"/>
          </p:cNvSpPr>
          <p:nvPr>
            <p:ph type="ctrTitle"/>
          </p:nvPr>
        </p:nvSpPr>
        <p:spPr>
          <a:xfrm>
            <a:off x="632520" y="1556794"/>
            <a:ext cx="8962578" cy="1470025"/>
          </a:xfrm>
        </p:spPr>
        <p:txBody>
          <a:bodyPr>
            <a:normAutofit fontScale="90000"/>
          </a:bodyPr>
          <a:lstStyle/>
          <a:p>
            <a:r>
              <a:rPr sz="4400" dirty="0" err="1"/>
              <a:t>産業廃棄物の排出抑制</a:t>
            </a:r>
            <a:br>
              <a:rPr lang="en-US" sz="4400" dirty="0"/>
            </a:br>
            <a:r>
              <a:rPr lang="ja-JP" altLang="en-US" dirty="0"/>
              <a:t>取組</a:t>
            </a:r>
            <a:r>
              <a:rPr dirty="0" err="1"/>
              <a:t>事例集</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BCA96EB-49EF-4816-8BB8-D925D78F56B9}"/>
              </a:ext>
            </a:extLst>
          </p:cNvPr>
          <p:cNvPicPr>
            <a:picLocks noChangeAspect="1"/>
          </p:cNvPicPr>
          <p:nvPr/>
        </p:nvPicPr>
        <p:blipFill>
          <a:blip r:embed="rId2"/>
          <a:stretch>
            <a:fillRect/>
          </a:stretch>
        </p:blipFill>
        <p:spPr>
          <a:xfrm>
            <a:off x="247336" y="476672"/>
            <a:ext cx="9453848" cy="6204776"/>
          </a:xfrm>
          <a:prstGeom prst="rect">
            <a:avLst/>
          </a:prstGeom>
        </p:spPr>
      </p:pic>
      <p:sp>
        <p:nvSpPr>
          <p:cNvPr id="4" name="タイトル 1">
            <a:extLst>
              <a:ext uri="{FF2B5EF4-FFF2-40B4-BE49-F238E27FC236}">
                <a16:creationId xmlns:a16="http://schemas.microsoft.com/office/drawing/2014/main" id="{18FBA6ED-6C03-43B5-AFF5-EEE4C4D2305B}"/>
              </a:ext>
            </a:extLst>
          </p:cNvPr>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６</a:t>
            </a:r>
          </a:p>
        </p:txBody>
      </p:sp>
      <p:sp>
        <p:nvSpPr>
          <p:cNvPr id="5" name="タイトル 1">
            <a:extLst>
              <a:ext uri="{FF2B5EF4-FFF2-40B4-BE49-F238E27FC236}">
                <a16:creationId xmlns:a16="http://schemas.microsoft.com/office/drawing/2014/main" id="{E40D0811-5A81-4CD1-BFEC-6207192BB65F}"/>
              </a:ext>
            </a:extLst>
          </p:cNvPr>
          <p:cNvSpPr txBox="1">
            <a:spLocks/>
          </p:cNvSpPr>
          <p:nvPr/>
        </p:nvSpPr>
        <p:spPr>
          <a:xfrm>
            <a:off x="8800629" y="2996952"/>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a:t>
            </a:r>
            <a:r>
              <a:rPr lang="en-US" altLang="ja-JP" sz="1200" b="1" dirty="0">
                <a:latin typeface="Meiryo UI" panose="020B0604030504040204" pitchFamily="50" charset="-128"/>
                <a:ea typeface="Meiryo UI" panose="020B0604030504040204" pitchFamily="50" charset="-128"/>
              </a:rPr>
              <a:t>7</a:t>
            </a:r>
            <a:endParaRPr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2999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C31D08B-8A9A-41CA-8EF2-AF2D539A6DE7}"/>
              </a:ext>
            </a:extLst>
          </p:cNvPr>
          <p:cNvPicPr>
            <a:picLocks noChangeAspect="1"/>
          </p:cNvPicPr>
          <p:nvPr/>
        </p:nvPicPr>
        <p:blipFill>
          <a:blip r:embed="rId2"/>
          <a:stretch>
            <a:fillRect/>
          </a:stretch>
        </p:blipFill>
        <p:spPr>
          <a:xfrm>
            <a:off x="344488" y="383302"/>
            <a:ext cx="9417177" cy="6102096"/>
          </a:xfrm>
          <a:prstGeom prst="rect">
            <a:avLst/>
          </a:prstGeom>
        </p:spPr>
      </p:pic>
      <p:sp>
        <p:nvSpPr>
          <p:cNvPr id="4" name="タイトル 1">
            <a:extLst>
              <a:ext uri="{FF2B5EF4-FFF2-40B4-BE49-F238E27FC236}">
                <a16:creationId xmlns:a16="http://schemas.microsoft.com/office/drawing/2014/main" id="{77CE0F65-714B-4D43-88A5-5A2212B25268}"/>
              </a:ext>
            </a:extLst>
          </p:cNvPr>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a:t>
            </a:r>
            <a:r>
              <a:rPr lang="en-US" altLang="ja-JP" sz="1200" b="1" dirty="0">
                <a:latin typeface="Meiryo UI" panose="020B0604030504040204" pitchFamily="50" charset="-128"/>
                <a:ea typeface="Meiryo UI" panose="020B0604030504040204" pitchFamily="50" charset="-128"/>
              </a:rPr>
              <a:t>8</a:t>
            </a:r>
            <a:endParaRPr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74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4641512-FC7E-42C2-B25C-0241CB0E10AA}"/>
              </a:ext>
            </a:extLst>
          </p:cNvPr>
          <p:cNvPicPr>
            <a:picLocks noChangeAspect="1"/>
          </p:cNvPicPr>
          <p:nvPr/>
        </p:nvPicPr>
        <p:blipFill>
          <a:blip r:embed="rId2"/>
          <a:stretch>
            <a:fillRect/>
          </a:stretch>
        </p:blipFill>
        <p:spPr>
          <a:xfrm>
            <a:off x="31522" y="421379"/>
            <a:ext cx="9747218" cy="6366129"/>
          </a:xfrm>
          <a:prstGeom prst="rect">
            <a:avLst/>
          </a:prstGeom>
        </p:spPr>
      </p:pic>
      <p:sp>
        <p:nvSpPr>
          <p:cNvPr id="4" name="タイトル 1">
            <a:extLst>
              <a:ext uri="{FF2B5EF4-FFF2-40B4-BE49-F238E27FC236}">
                <a16:creationId xmlns:a16="http://schemas.microsoft.com/office/drawing/2014/main" id="{3B207A98-081B-464D-A974-99B3905C6CB7}"/>
              </a:ext>
            </a:extLst>
          </p:cNvPr>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a:t>
            </a:r>
            <a:r>
              <a:rPr lang="en-US" altLang="ja-JP" sz="1200" b="1" dirty="0">
                <a:latin typeface="Meiryo UI" panose="020B0604030504040204" pitchFamily="50" charset="-128"/>
                <a:ea typeface="Meiryo UI" panose="020B0604030504040204" pitchFamily="50" charset="-128"/>
              </a:rPr>
              <a:t>9</a:t>
            </a:r>
            <a:endParaRPr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455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9B4316E-3664-4AFF-B6EE-A4981BBC05F3}"/>
              </a:ext>
            </a:extLst>
          </p:cNvPr>
          <p:cNvPicPr>
            <a:picLocks noChangeAspect="1"/>
          </p:cNvPicPr>
          <p:nvPr/>
        </p:nvPicPr>
        <p:blipFill>
          <a:blip r:embed="rId2"/>
          <a:stretch>
            <a:fillRect/>
          </a:stretch>
        </p:blipFill>
        <p:spPr>
          <a:xfrm>
            <a:off x="31718" y="386369"/>
            <a:ext cx="9842564" cy="6234113"/>
          </a:xfrm>
          <a:prstGeom prst="rect">
            <a:avLst/>
          </a:prstGeom>
        </p:spPr>
      </p:pic>
      <p:sp>
        <p:nvSpPr>
          <p:cNvPr id="4" name="タイトル 1">
            <a:extLst>
              <a:ext uri="{FF2B5EF4-FFF2-40B4-BE49-F238E27FC236}">
                <a16:creationId xmlns:a16="http://schemas.microsoft.com/office/drawing/2014/main" id="{F4B9A06E-24F2-4407-A665-8626BD8BF838}"/>
              </a:ext>
            </a:extLst>
          </p:cNvPr>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a:t>
            </a:r>
            <a:r>
              <a:rPr lang="en-US" altLang="ja-JP" sz="1200" b="1" dirty="0">
                <a:latin typeface="Meiryo UI" panose="020B0604030504040204" pitchFamily="50" charset="-128"/>
                <a:ea typeface="Meiryo UI" panose="020B0604030504040204" pitchFamily="50" charset="-128"/>
              </a:rPr>
              <a:t>10</a:t>
            </a:r>
            <a:endParaRPr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241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15B2D8-8A8A-4C4D-B319-5E165F018485}"/>
              </a:ext>
            </a:extLst>
          </p:cNvPr>
          <p:cNvPicPr>
            <a:picLocks noChangeAspect="1"/>
          </p:cNvPicPr>
          <p:nvPr/>
        </p:nvPicPr>
        <p:blipFill>
          <a:blip r:embed="rId2"/>
          <a:stretch>
            <a:fillRect/>
          </a:stretch>
        </p:blipFill>
        <p:spPr>
          <a:xfrm>
            <a:off x="72310" y="513119"/>
            <a:ext cx="9761380" cy="5831761"/>
          </a:xfrm>
          <a:prstGeom prst="rect">
            <a:avLst/>
          </a:prstGeom>
        </p:spPr>
      </p:pic>
      <p:sp>
        <p:nvSpPr>
          <p:cNvPr id="4" name="タイトル 1">
            <a:extLst>
              <a:ext uri="{FF2B5EF4-FFF2-40B4-BE49-F238E27FC236}">
                <a16:creationId xmlns:a16="http://schemas.microsoft.com/office/drawing/2014/main" id="{78B03D3A-77B6-48FC-91C8-008039B003AF}"/>
              </a:ext>
            </a:extLst>
          </p:cNvPr>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１</a:t>
            </a:r>
            <a:r>
              <a:rPr lang="en-US" altLang="ja-JP" sz="1200" b="1" dirty="0">
                <a:latin typeface="Meiryo UI" panose="020B0604030504040204" pitchFamily="50" charset="-128"/>
                <a:ea typeface="Meiryo UI" panose="020B0604030504040204" pitchFamily="50" charset="-128"/>
              </a:rPr>
              <a:t>1</a:t>
            </a:r>
            <a:endParaRPr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072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2FD3267-E4DB-4EBC-8404-3388B5211A98}"/>
              </a:ext>
            </a:extLst>
          </p:cNvPr>
          <p:cNvPicPr>
            <a:picLocks noChangeAspect="1"/>
          </p:cNvPicPr>
          <p:nvPr/>
        </p:nvPicPr>
        <p:blipFill>
          <a:blip r:embed="rId2"/>
          <a:stretch>
            <a:fillRect/>
          </a:stretch>
        </p:blipFill>
        <p:spPr>
          <a:xfrm>
            <a:off x="11269" y="476672"/>
            <a:ext cx="9703562" cy="6026423"/>
          </a:xfrm>
          <a:prstGeom prst="rect">
            <a:avLst/>
          </a:prstGeom>
        </p:spPr>
      </p:pic>
      <p:sp>
        <p:nvSpPr>
          <p:cNvPr id="4" name="タイトル 1">
            <a:extLst>
              <a:ext uri="{FF2B5EF4-FFF2-40B4-BE49-F238E27FC236}">
                <a16:creationId xmlns:a16="http://schemas.microsoft.com/office/drawing/2014/main" id="{D6CA687D-B12E-4113-A2F4-2472D7F339C3}"/>
              </a:ext>
            </a:extLst>
          </p:cNvPr>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１</a:t>
            </a:r>
            <a:r>
              <a:rPr lang="en-US" altLang="ja-JP" sz="1200" b="1" dirty="0">
                <a:latin typeface="Meiryo UI" panose="020B0604030504040204" pitchFamily="50" charset="-128"/>
                <a:ea typeface="Meiryo UI" panose="020B0604030504040204" pitchFamily="50" charset="-128"/>
              </a:rPr>
              <a:t>2</a:t>
            </a:r>
            <a:endParaRPr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9636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A1F9BF-87AE-4889-AAD9-CCB5008418FE}"/>
              </a:ext>
            </a:extLst>
          </p:cNvPr>
          <p:cNvPicPr>
            <a:picLocks noChangeAspect="1"/>
          </p:cNvPicPr>
          <p:nvPr/>
        </p:nvPicPr>
        <p:blipFill>
          <a:blip r:embed="rId2"/>
          <a:stretch>
            <a:fillRect/>
          </a:stretch>
        </p:blipFill>
        <p:spPr>
          <a:xfrm>
            <a:off x="92963" y="548680"/>
            <a:ext cx="9527191" cy="5977414"/>
          </a:xfrm>
          <a:prstGeom prst="rect">
            <a:avLst/>
          </a:prstGeom>
        </p:spPr>
      </p:pic>
      <p:sp>
        <p:nvSpPr>
          <p:cNvPr id="4" name="タイトル 1">
            <a:extLst>
              <a:ext uri="{FF2B5EF4-FFF2-40B4-BE49-F238E27FC236}">
                <a16:creationId xmlns:a16="http://schemas.microsoft.com/office/drawing/2014/main" id="{DAF3B887-2797-4800-A336-A6DF180A273A}"/>
              </a:ext>
            </a:extLst>
          </p:cNvPr>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１</a:t>
            </a:r>
            <a:r>
              <a:rPr lang="en-US" altLang="ja-JP" sz="1200" b="1" dirty="0">
                <a:latin typeface="Meiryo UI" panose="020B0604030504040204" pitchFamily="50" charset="-128"/>
                <a:ea typeface="Meiryo UI" panose="020B0604030504040204" pitchFamily="50" charset="-128"/>
              </a:rPr>
              <a:t>3</a:t>
            </a:r>
            <a:endParaRPr lang="ja-JP" altLang="en-US" sz="1200" b="1" dirty="0">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00D6B489-AEF2-49DF-A3E9-2C3F2A9A5315}"/>
              </a:ext>
            </a:extLst>
          </p:cNvPr>
          <p:cNvSpPr txBox="1">
            <a:spLocks/>
          </p:cNvSpPr>
          <p:nvPr/>
        </p:nvSpPr>
        <p:spPr>
          <a:xfrm>
            <a:off x="344488" y="3429000"/>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１</a:t>
            </a:r>
            <a:r>
              <a:rPr lang="en-US" altLang="ja-JP" sz="1200" b="1" dirty="0">
                <a:latin typeface="Meiryo UI" panose="020B0604030504040204" pitchFamily="50" charset="-128"/>
                <a:ea typeface="Meiryo UI" panose="020B0604030504040204" pitchFamily="50" charset="-128"/>
              </a:rPr>
              <a:t>4</a:t>
            </a:r>
            <a:endParaRPr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2951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A25DC78-E8B9-4598-8EE1-27611E0CFB11}"/>
              </a:ext>
            </a:extLst>
          </p:cNvPr>
          <p:cNvPicPr>
            <a:picLocks noChangeAspect="1"/>
          </p:cNvPicPr>
          <p:nvPr/>
        </p:nvPicPr>
        <p:blipFill>
          <a:blip r:embed="rId2"/>
          <a:stretch>
            <a:fillRect/>
          </a:stretch>
        </p:blipFill>
        <p:spPr>
          <a:xfrm>
            <a:off x="144113" y="479077"/>
            <a:ext cx="9761887" cy="6366129"/>
          </a:xfrm>
          <a:prstGeom prst="rect">
            <a:avLst/>
          </a:prstGeom>
        </p:spPr>
      </p:pic>
      <p:sp>
        <p:nvSpPr>
          <p:cNvPr id="4" name="タイトル 1">
            <a:extLst>
              <a:ext uri="{FF2B5EF4-FFF2-40B4-BE49-F238E27FC236}">
                <a16:creationId xmlns:a16="http://schemas.microsoft.com/office/drawing/2014/main" id="{C86303EA-29E8-4639-B5D6-5AFA2D7B6DA4}"/>
              </a:ext>
            </a:extLst>
          </p:cNvPr>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１</a:t>
            </a:r>
            <a:r>
              <a:rPr lang="en-US" altLang="ja-JP" sz="1200" b="1" dirty="0">
                <a:latin typeface="Meiryo UI" panose="020B0604030504040204" pitchFamily="50" charset="-128"/>
                <a:ea typeface="Meiryo UI" panose="020B0604030504040204" pitchFamily="50" charset="-128"/>
              </a:rPr>
              <a:t>5</a:t>
            </a:r>
            <a:endParaRPr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4488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3911DD7-5714-48F7-AC91-A555FE372707}"/>
              </a:ext>
            </a:extLst>
          </p:cNvPr>
          <p:cNvPicPr>
            <a:picLocks noChangeAspect="1"/>
          </p:cNvPicPr>
          <p:nvPr/>
        </p:nvPicPr>
        <p:blipFill>
          <a:blip r:embed="rId2"/>
          <a:stretch>
            <a:fillRect/>
          </a:stretch>
        </p:blipFill>
        <p:spPr>
          <a:xfrm>
            <a:off x="107386" y="620688"/>
            <a:ext cx="9614722" cy="5831761"/>
          </a:xfrm>
          <a:prstGeom prst="rect">
            <a:avLst/>
          </a:prstGeom>
        </p:spPr>
      </p:pic>
      <p:sp>
        <p:nvSpPr>
          <p:cNvPr id="4" name="タイトル 1">
            <a:extLst>
              <a:ext uri="{FF2B5EF4-FFF2-40B4-BE49-F238E27FC236}">
                <a16:creationId xmlns:a16="http://schemas.microsoft.com/office/drawing/2014/main" id="{4A6C7222-6EF2-437B-8F36-CF406E7BA280}"/>
              </a:ext>
            </a:extLst>
          </p:cNvPr>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１</a:t>
            </a:r>
            <a:r>
              <a:rPr lang="en-US" altLang="ja-JP" sz="1200" b="1" dirty="0">
                <a:latin typeface="Meiryo UI" panose="020B0604030504040204" pitchFamily="50" charset="-128"/>
                <a:ea typeface="Meiryo UI" panose="020B0604030504040204" pitchFamily="50" charset="-128"/>
              </a:rPr>
              <a:t>6</a:t>
            </a:r>
            <a:endParaRPr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8554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C3A0F3A-DC66-430A-95E8-E04D8BE13E7B}"/>
              </a:ext>
            </a:extLst>
          </p:cNvPr>
          <p:cNvPicPr>
            <a:picLocks noChangeAspect="1"/>
          </p:cNvPicPr>
          <p:nvPr/>
        </p:nvPicPr>
        <p:blipFill>
          <a:blip r:embed="rId2"/>
          <a:stretch>
            <a:fillRect/>
          </a:stretch>
        </p:blipFill>
        <p:spPr>
          <a:xfrm>
            <a:off x="127063" y="608981"/>
            <a:ext cx="9651873" cy="5640038"/>
          </a:xfrm>
          <a:prstGeom prst="rect">
            <a:avLst/>
          </a:prstGeom>
        </p:spPr>
      </p:pic>
      <p:sp>
        <p:nvSpPr>
          <p:cNvPr id="4" name="タイトル 1">
            <a:extLst>
              <a:ext uri="{FF2B5EF4-FFF2-40B4-BE49-F238E27FC236}">
                <a16:creationId xmlns:a16="http://schemas.microsoft.com/office/drawing/2014/main" id="{E2205C6D-5C85-4961-814C-20C86B5C2D92}"/>
              </a:ext>
            </a:extLst>
          </p:cNvPr>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１</a:t>
            </a:r>
            <a:r>
              <a:rPr lang="en-US" altLang="ja-JP" sz="1200" b="1" dirty="0">
                <a:latin typeface="Meiryo UI" panose="020B0604030504040204" pitchFamily="50" charset="-128"/>
                <a:ea typeface="Meiryo UI" panose="020B0604030504040204" pitchFamily="50" charset="-128"/>
              </a:rPr>
              <a:t>7</a:t>
            </a:r>
            <a:endParaRPr lang="ja-JP" altLang="en-US" sz="1200" b="1" dirty="0">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28352181-013D-4D4F-B659-C22896319B3D}"/>
              </a:ext>
            </a:extLst>
          </p:cNvPr>
          <p:cNvSpPr txBox="1">
            <a:spLocks/>
          </p:cNvSpPr>
          <p:nvPr/>
        </p:nvSpPr>
        <p:spPr>
          <a:xfrm>
            <a:off x="344488" y="4149080"/>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１</a:t>
            </a:r>
            <a:r>
              <a:rPr lang="en-US" altLang="ja-JP" sz="1200" b="1" dirty="0">
                <a:latin typeface="Meiryo UI" panose="020B0604030504040204" pitchFamily="50" charset="-128"/>
                <a:ea typeface="Meiryo UI" panose="020B0604030504040204" pitchFamily="50" charset="-128"/>
              </a:rPr>
              <a:t>8</a:t>
            </a:r>
            <a:endParaRPr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659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はじめに</a:t>
            </a:r>
            <a:endParaRPr dirty="0"/>
          </a:p>
        </p:txBody>
      </p:sp>
      <p:sp>
        <p:nvSpPr>
          <p:cNvPr id="3" name="Content Placeholder 2"/>
          <p:cNvSpPr>
            <a:spLocks noGrp="1"/>
          </p:cNvSpPr>
          <p:nvPr>
            <p:ph idx="1"/>
          </p:nvPr>
        </p:nvSpPr>
        <p:spPr>
          <a:xfrm>
            <a:off x="495299" y="1268762"/>
            <a:ext cx="8915400" cy="5386609"/>
          </a:xfrm>
        </p:spPr>
        <p:txBody>
          <a:bodyPr>
            <a:normAutofit/>
          </a:bodyPr>
          <a:lstStyle/>
          <a:p>
            <a:pPr marL="0" indent="0">
              <a:spcBef>
                <a:spcPts val="600"/>
              </a:spcBef>
              <a:buNone/>
            </a:pP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　</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私たちは、多くの天然資源を利用して、物を大量生産・大量消費・大量廃棄</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する社会・経済活動を行い、</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豊かな生活を送ってきました。しかし、このような社会・経済システム</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を長年続けてきたこと</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により、地球温暖化や資源枯渇、生物多様性の喪失</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等</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、そしてプラスチックごみによる海洋汚染</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が世界的な課題となっています。</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a:t>
            </a:r>
            <a:endParaRPr lang="en-US" altLang="ja-JP" sz="18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indent="0">
              <a:spcBef>
                <a:spcPts val="600"/>
              </a:spcBef>
              <a:buNone/>
            </a:pPr>
            <a:r>
              <a:rPr lang="ja-JP" altLang="en-US" sz="1800" dirty="0">
                <a:solidFill>
                  <a:srgbClr val="111111"/>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令和</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３</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年</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３</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月に策定した</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大阪府</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循環型社会推進計画では、循環型社会の実現に向けてめざすべき将来像や目標を定め、府民、事業者、行政の各主体が</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果たすべき役割や取組</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を示しています。</a:t>
            </a:r>
            <a:endParaRPr lang="en-US" altLang="ja-JP" sz="18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indent="0">
              <a:spcBef>
                <a:spcPts val="600"/>
              </a:spcBef>
              <a:buNone/>
            </a:pPr>
            <a:r>
              <a:rPr lang="ja-JP" altLang="en-US" sz="1800" dirty="0">
                <a:solidFill>
                  <a:srgbClr val="111111"/>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この事例集は、循環型社会推進の取組の一つとして</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、産業</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廃棄物の排出抑制</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の</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取組事例を広く情報提供することにより、各事業者の自主的取組を一層促進するため、大阪府内の事業者の取組内容</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を</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まとめたものです。</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今回、</a:t>
            </a:r>
            <a:r>
              <a:rPr lang="ja-JP" altLang="ja-JP" sz="1800" dirty="0">
                <a:solidFill>
                  <a:srgbClr val="111111"/>
                </a:solidFill>
                <a:latin typeface="-apple-system"/>
                <a:cs typeface="ＭＳ Ｐゴシック" panose="020B0600070205080204" pitchFamily="50" charset="-128"/>
              </a:rPr>
              <a:t>平成</a:t>
            </a:r>
            <a:r>
              <a:rPr lang="ja-JP" altLang="en-US" sz="1800" dirty="0">
                <a:solidFill>
                  <a:srgbClr val="111111"/>
                </a:solidFill>
                <a:latin typeface="-apple-system"/>
                <a:cs typeface="ＭＳ Ｐゴシック" panose="020B0600070205080204" pitchFamily="50" charset="-128"/>
              </a:rPr>
              <a:t>３０</a:t>
            </a:r>
            <a:r>
              <a:rPr lang="ja-JP" altLang="ja-JP" sz="1800" dirty="0">
                <a:solidFill>
                  <a:srgbClr val="111111"/>
                </a:solidFill>
                <a:latin typeface="-apple-system"/>
                <a:cs typeface="ＭＳ Ｐゴシック" panose="020B0600070205080204" pitchFamily="50" charset="-128"/>
              </a:rPr>
              <a:t>年に作成し</a:t>
            </a:r>
            <a:r>
              <a:rPr lang="ja-JP" altLang="en-US" sz="1800" dirty="0">
                <a:solidFill>
                  <a:srgbClr val="111111"/>
                </a:solidFill>
                <a:latin typeface="-apple-system"/>
                <a:cs typeface="ＭＳ Ｐゴシック" panose="020B0600070205080204" pitchFamily="50" charset="-128"/>
              </a:rPr>
              <a:t>た事例集に</a:t>
            </a:r>
            <a:r>
              <a:rPr lang="ja-JP" altLang="ja-JP" sz="1800" dirty="0">
                <a:solidFill>
                  <a:srgbClr val="111111"/>
                </a:solidFill>
                <a:latin typeface="-apple-system"/>
                <a:cs typeface="ＭＳ Ｐゴシック" panose="020B0600070205080204" pitchFamily="50" charset="-128"/>
              </a:rPr>
              <a:t>新た</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な事例を追加して</a:t>
            </a:r>
            <a:r>
              <a:rPr lang="ja-JP" altLang="en-US" sz="1800" dirty="0">
                <a:latin typeface="-apple-system"/>
                <a:ea typeface="ＭＳ Ｐゴシック" panose="020B0600070205080204" pitchFamily="50" charset="-128"/>
                <a:cs typeface="ＭＳ Ｐゴシック" panose="020B0600070205080204" pitchFamily="50" charset="-128"/>
              </a:rPr>
              <a:t>新たに</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発行</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しました</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掲載している</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事例の中から今後の</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取組</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の手がかりを見つけていただくことができれば幸いです。皆様には、排出抑制の一層の推進に御</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協力</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くださいますようお願いいたします。</a:t>
            </a:r>
            <a:endParaRPr lang="en-US" altLang="ja-JP" sz="1800" dirty="0">
              <a:solidFill>
                <a:srgbClr val="111111"/>
              </a:solidFill>
              <a:latin typeface="-apple-system"/>
              <a:ea typeface="ＭＳ Ｐゴシック" panose="020B0600070205080204" pitchFamily="50" charset="-128"/>
              <a:cs typeface="ＭＳ Ｐゴシック" panose="020B0600070205080204" pitchFamily="50" charset="-128"/>
            </a:endParaRPr>
          </a:p>
          <a:p>
            <a:pPr marL="0" indent="0">
              <a:spcBef>
                <a:spcPts val="600"/>
              </a:spcBef>
              <a:buNone/>
            </a:pPr>
            <a:r>
              <a:rPr lang="ja-JP" altLang="en-US" sz="1800" dirty="0">
                <a:solidFill>
                  <a:srgbClr val="111111"/>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最後に、</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本事例集</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の</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作成に当たり、</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御</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協力いただきました事業者の皆様に深く</a:t>
            </a: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御</a:t>
            </a:r>
            <a:r>
              <a:rPr lang="ja-JP" altLang="ja-JP" sz="1800" dirty="0">
                <a:solidFill>
                  <a:srgbClr val="111111"/>
                </a:solidFill>
                <a:latin typeface="-apple-system"/>
                <a:ea typeface="ＭＳ Ｐゴシック" panose="020B0600070205080204" pitchFamily="50" charset="-128"/>
                <a:cs typeface="ＭＳ Ｐゴシック" panose="020B0600070205080204" pitchFamily="50" charset="-128"/>
              </a:rPr>
              <a:t>礼を申し上げます。</a:t>
            </a:r>
            <a:endParaRPr lang="en-US" altLang="ja-JP" sz="1800" dirty="0">
              <a:solidFill>
                <a:srgbClr val="111111"/>
              </a:solidFill>
              <a:latin typeface="-apple-system"/>
              <a:ea typeface="ＭＳ Ｐゴシック" panose="020B0600070205080204" pitchFamily="50" charset="-128"/>
              <a:cs typeface="ＭＳ Ｐゴシック" panose="020B0600070205080204" pitchFamily="50" charset="-128"/>
            </a:endParaRPr>
          </a:p>
          <a:p>
            <a:pPr marL="0" indent="0">
              <a:spcBef>
                <a:spcPts val="600"/>
              </a:spcBef>
              <a:buNone/>
            </a:pPr>
            <a:r>
              <a:rPr lang="ja-JP" altLang="en-US" sz="1800" dirty="0">
                <a:solidFill>
                  <a:srgbClr val="111111"/>
                </a:solidFill>
                <a:latin typeface="-apple-system"/>
                <a:ea typeface="ＭＳ Ｐゴシック" panose="020B0600070205080204" pitchFamily="50" charset="-128"/>
                <a:cs typeface="ＭＳ Ｐゴシック" panose="020B0600070205080204" pitchFamily="50" charset="-128"/>
              </a:rPr>
              <a:t>　　　　　　　　　　　　　　　　　　　　　　　　　　　　　　　　　　　　　　　　　　　　　　　　令和７年２月</a:t>
            </a:r>
            <a:r>
              <a:rPr lang="ja-JP" altLang="en-US" dirty="0">
                <a:solidFill>
                  <a:srgbClr val="111111"/>
                </a:solidFill>
                <a:latin typeface="-apple-system"/>
              </a:rPr>
              <a:t>　　　　　　　　　　　　　　　　　　　　　　　　　　　　　　　　　　　　　　　　　　　　　</a:t>
            </a:r>
            <a:endParaRPr lang="ja-JP" altLang="en-US" b="0" i="0" dirty="0">
              <a:solidFill>
                <a:srgbClr val="111111"/>
              </a:solidFill>
              <a:effectLst/>
              <a:latin typeface="-apple-syste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CEE5F58-9928-4DE0-834A-B776740391BC}"/>
              </a:ext>
            </a:extLst>
          </p:cNvPr>
          <p:cNvPicPr>
            <a:picLocks noChangeAspect="1"/>
          </p:cNvPicPr>
          <p:nvPr/>
        </p:nvPicPr>
        <p:blipFill>
          <a:blip r:embed="rId2"/>
          <a:stretch>
            <a:fillRect/>
          </a:stretch>
        </p:blipFill>
        <p:spPr>
          <a:xfrm>
            <a:off x="0" y="734639"/>
            <a:ext cx="9906000" cy="5388722"/>
          </a:xfrm>
          <a:prstGeom prst="rect">
            <a:avLst/>
          </a:prstGeom>
        </p:spPr>
      </p:pic>
      <p:sp>
        <p:nvSpPr>
          <p:cNvPr id="6" name="タイトル 1">
            <a:extLst>
              <a:ext uri="{FF2B5EF4-FFF2-40B4-BE49-F238E27FC236}">
                <a16:creationId xmlns:a16="http://schemas.microsoft.com/office/drawing/2014/main" id="{335D3F07-36E1-465A-96B3-93AB8E39F94C}"/>
              </a:ext>
            </a:extLst>
          </p:cNvPr>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参　考</a:t>
            </a:r>
          </a:p>
        </p:txBody>
      </p:sp>
    </p:spTree>
    <p:extLst>
      <p:ext uri="{BB962C8B-B14F-4D97-AF65-F5344CB8AC3E}">
        <p14:creationId xmlns:p14="http://schemas.microsoft.com/office/powerpoint/2010/main" val="120976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2936C334-A085-41FB-BEF4-D932A9645931}"/>
              </a:ext>
            </a:extLst>
          </p:cNvPr>
          <p:cNvGraphicFramePr>
            <a:graphicFrameLocks noGrp="1"/>
          </p:cNvGraphicFramePr>
          <p:nvPr>
            <p:extLst>
              <p:ext uri="{D42A27DB-BD31-4B8C-83A1-F6EECF244321}">
                <p14:modId xmlns:p14="http://schemas.microsoft.com/office/powerpoint/2010/main" val="3917704470"/>
              </p:ext>
            </p:extLst>
          </p:nvPr>
        </p:nvGraphicFramePr>
        <p:xfrm>
          <a:off x="38012" y="502387"/>
          <a:ext cx="9829976" cy="6321993"/>
        </p:xfrm>
        <a:graphic>
          <a:graphicData uri="http://schemas.openxmlformats.org/drawingml/2006/table">
            <a:tbl>
              <a:tblPr firstRow="1" firstCol="1" bandRow="1"/>
              <a:tblGrid>
                <a:gridCol w="482008">
                  <a:extLst>
                    <a:ext uri="{9D8B030D-6E8A-4147-A177-3AD203B41FA5}">
                      <a16:colId xmlns:a16="http://schemas.microsoft.com/office/drawing/2014/main" val="97506940"/>
                    </a:ext>
                  </a:extLst>
                </a:gridCol>
                <a:gridCol w="411527">
                  <a:extLst>
                    <a:ext uri="{9D8B030D-6E8A-4147-A177-3AD203B41FA5}">
                      <a16:colId xmlns:a16="http://schemas.microsoft.com/office/drawing/2014/main" val="2090376703"/>
                    </a:ext>
                  </a:extLst>
                </a:gridCol>
                <a:gridCol w="3919734">
                  <a:extLst>
                    <a:ext uri="{9D8B030D-6E8A-4147-A177-3AD203B41FA5}">
                      <a16:colId xmlns:a16="http://schemas.microsoft.com/office/drawing/2014/main" val="28086150"/>
                    </a:ext>
                  </a:extLst>
                </a:gridCol>
                <a:gridCol w="2497138">
                  <a:extLst>
                    <a:ext uri="{9D8B030D-6E8A-4147-A177-3AD203B41FA5}">
                      <a16:colId xmlns:a16="http://schemas.microsoft.com/office/drawing/2014/main" val="1935247058"/>
                    </a:ext>
                  </a:extLst>
                </a:gridCol>
                <a:gridCol w="1246292">
                  <a:extLst>
                    <a:ext uri="{9D8B030D-6E8A-4147-A177-3AD203B41FA5}">
                      <a16:colId xmlns:a16="http://schemas.microsoft.com/office/drawing/2014/main" val="2875006746"/>
                    </a:ext>
                  </a:extLst>
                </a:gridCol>
                <a:gridCol w="385582">
                  <a:extLst>
                    <a:ext uri="{9D8B030D-6E8A-4147-A177-3AD203B41FA5}">
                      <a16:colId xmlns:a16="http://schemas.microsoft.com/office/drawing/2014/main" val="3023366413"/>
                    </a:ext>
                  </a:extLst>
                </a:gridCol>
                <a:gridCol w="455647">
                  <a:extLst>
                    <a:ext uri="{9D8B030D-6E8A-4147-A177-3AD203B41FA5}">
                      <a16:colId xmlns:a16="http://schemas.microsoft.com/office/drawing/2014/main" val="518722721"/>
                    </a:ext>
                  </a:extLst>
                </a:gridCol>
                <a:gridCol w="432048">
                  <a:extLst>
                    <a:ext uri="{9D8B030D-6E8A-4147-A177-3AD203B41FA5}">
                      <a16:colId xmlns:a16="http://schemas.microsoft.com/office/drawing/2014/main" val="2002715247"/>
                    </a:ext>
                  </a:extLst>
                </a:gridCol>
              </a:tblGrid>
              <a:tr h="412044">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ja-JP" sz="1200" kern="100" dirty="0">
                          <a:effectLst/>
                        </a:rPr>
                        <a:t>作成年</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00" dirty="0">
                          <a:solidFill>
                            <a:schemeClr val="lt1"/>
                          </a:solidFill>
                          <a:effectLst/>
                          <a:latin typeface="Calibri"/>
                          <a:ea typeface="+mn-ea"/>
                          <a:cs typeface="+mn-cs"/>
                        </a:rPr>
                        <a:t>事例番号</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ja-JP" sz="1200" kern="100" dirty="0">
                          <a:effectLst/>
                        </a:rPr>
                        <a:t>取組事例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ja-JP" sz="1200" kern="100" dirty="0">
                          <a:effectLst/>
                        </a:rPr>
                        <a:t>事業者名</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ja-JP" sz="1200" kern="100" dirty="0">
                          <a:effectLst/>
                        </a:rPr>
                        <a:t>産業分類</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ja-JP" sz="1200" kern="100" dirty="0">
                          <a:solidFill>
                            <a:schemeClr val="bg1"/>
                          </a:solidFill>
                          <a:effectLst/>
                        </a:rPr>
                        <a:t>排出抑制</a:t>
                      </a:r>
                      <a:endParaRPr lang="ja-JP" sz="12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ja-JP" sz="1200" kern="100" dirty="0">
                          <a:solidFill>
                            <a:schemeClr val="bg1"/>
                          </a:solidFill>
                          <a:effectLst/>
                        </a:rPr>
                        <a:t>再</a:t>
                      </a:r>
                    </a:p>
                    <a:p>
                      <a:pPr algn="ctr"/>
                      <a:r>
                        <a:rPr lang="ja-JP" sz="1200" kern="100" dirty="0">
                          <a:solidFill>
                            <a:schemeClr val="bg1"/>
                          </a:solidFill>
                          <a:effectLst/>
                        </a:rPr>
                        <a:t>利用</a:t>
                      </a:r>
                      <a:endParaRPr lang="ja-JP" sz="12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ja-JP" sz="1200" kern="100" dirty="0">
                          <a:solidFill>
                            <a:schemeClr val="bg1"/>
                          </a:solidFill>
                          <a:effectLst/>
                        </a:rPr>
                        <a:t>再生利用</a:t>
                      </a:r>
                      <a:endParaRPr lang="ja-JP" sz="12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647086512"/>
                  </a:ext>
                </a:extLst>
              </a:tr>
              <a:tr h="148590">
                <a:tc rowSpan="4">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en-US" sz="1200" kern="100" dirty="0">
                          <a:effectLst/>
                        </a:rPr>
                        <a:t>R7</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en-US" altLang="ja-JP" sz="1200" b="1" kern="100" dirty="0">
                          <a:solidFill>
                            <a:schemeClr val="tx1"/>
                          </a:solidFill>
                          <a:effectLst/>
                          <a:latin typeface="Calibri"/>
                          <a:ea typeface="+mn-ea"/>
                          <a:cs typeface="+mn-cs"/>
                        </a:rPr>
                        <a:t>1</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r>
                        <a:rPr lang="ja-JP" sz="1200" kern="100" dirty="0">
                          <a:effectLst/>
                        </a:rPr>
                        <a:t>資源循環センターを核とした施工現場のゼロエミッションを目指した取組</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lang="ja-JP" sz="1200" kern="100" dirty="0">
                          <a:effectLst/>
                        </a:rPr>
                        <a:t>積水ハウス株式会社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r>
                        <a:rPr lang="ja-JP" sz="1200" kern="100" dirty="0">
                          <a:effectLst/>
                        </a:rPr>
                        <a:t>建設業</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074346069"/>
                  </a:ext>
                </a:extLst>
              </a:tr>
              <a:tr h="198223">
                <a:tc vMerge="1">
                  <a:txBody>
                    <a:bodyPr/>
                    <a:lstStyle/>
                    <a:p>
                      <a:endParaRPr kumimoji="1" lang="ja-JP" altLang="en-US" dirty="0"/>
                    </a:p>
                  </a:txBody>
                  <a:tcPr/>
                </a:tc>
                <a:tc>
                  <a:txBody>
                    <a:bodyPr/>
                    <a:lstStyle/>
                    <a:p>
                      <a:pPr marL="0" algn="ctr" defTabSz="914400" rtl="0" eaLnBrk="1" latinLnBrk="0" hangingPunct="1"/>
                      <a:r>
                        <a:rPr kumimoji="1" lang="en-US" altLang="ja-JP" sz="1200" b="1" kern="100" dirty="0">
                          <a:solidFill>
                            <a:schemeClr val="tx1"/>
                          </a:solidFill>
                          <a:effectLst/>
                          <a:latin typeface="Calibri"/>
                          <a:ea typeface="+mn-ea"/>
                          <a:cs typeface="+mn-cs"/>
                        </a:rPr>
                        <a:t>2</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altLang="en-US" sz="1200" kern="100" dirty="0">
                          <a:solidFill>
                            <a:schemeClr val="tx1"/>
                          </a:solidFill>
                          <a:effectLst/>
                        </a:rPr>
                        <a:t>酸洗工程における</a:t>
                      </a:r>
                      <a:r>
                        <a:rPr lang="ja-JP" sz="1200" kern="100" dirty="0">
                          <a:effectLst/>
                        </a:rPr>
                        <a:t>排出抑制事案</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lang="ja-JP" sz="1200" kern="100" dirty="0">
                          <a:effectLst/>
                        </a:rPr>
                        <a:t>大一機工株式会社</a:t>
                      </a:r>
                      <a:r>
                        <a:rPr lang="ja-JP" altLang="en-US" sz="1200" kern="100" dirty="0">
                          <a:effectLst/>
                        </a:rPr>
                        <a:t>　磨事業部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r>
                        <a:rPr lang="ja-JP" sz="1200" kern="100" dirty="0">
                          <a:effectLst/>
                        </a:rPr>
                        <a:t>鉄鋼業</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445352132"/>
                  </a:ext>
                </a:extLst>
              </a:tr>
              <a:tr h="297180">
                <a:tc vMerge="1">
                  <a:txBody>
                    <a:bodyPr/>
                    <a:lstStyle/>
                    <a:p>
                      <a:endParaRPr kumimoji="1" lang="ja-JP" altLang="en-US" dirty="0"/>
                    </a:p>
                  </a:txBody>
                  <a:tcPr/>
                </a:tc>
                <a:tc>
                  <a:txBody>
                    <a:bodyPr/>
                    <a:lstStyle/>
                    <a:p>
                      <a:pPr marL="0" algn="ctr" defTabSz="914400" rtl="0" eaLnBrk="1" latinLnBrk="0" hangingPunct="1"/>
                      <a:r>
                        <a:rPr kumimoji="1" lang="en-US" altLang="ja-JP" sz="1200" b="1" kern="100" dirty="0">
                          <a:solidFill>
                            <a:schemeClr val="tx1"/>
                          </a:solidFill>
                          <a:effectLst/>
                          <a:latin typeface="Calibri"/>
                          <a:ea typeface="+mn-ea"/>
                          <a:cs typeface="+mn-cs"/>
                        </a:rPr>
                        <a:t>3</a:t>
                      </a: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just" defTabSz="921336" rtl="0" eaLnBrk="1" fontAlgn="auto" latinLnBrk="0" hangingPunct="1">
                        <a:lnSpc>
                          <a:spcPct val="100000"/>
                        </a:lnSpc>
                        <a:spcBef>
                          <a:spcPts val="0"/>
                        </a:spcBef>
                        <a:spcAft>
                          <a:spcPts val="0"/>
                        </a:spcAft>
                        <a:buClrTx/>
                        <a:buSzTx/>
                        <a:buFontTx/>
                        <a:buNone/>
                        <a:tabLst/>
                        <a:defRPr/>
                      </a:pPr>
                      <a:r>
                        <a:rPr lang="ja-JP" altLang="ja-JP" sz="1200" kern="100" dirty="0">
                          <a:effectLst/>
                        </a:rPr>
                        <a:t>産業廃棄物の徹底した分別によるリサイクルと排出抑制</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lang="ja-JP" altLang="ja-JP" sz="1200" kern="100" dirty="0">
                          <a:effectLst/>
                        </a:rPr>
                        <a:t>株式会社ダイエー</a:t>
                      </a:r>
                      <a:r>
                        <a:rPr lang="en-US" altLang="ja-JP" sz="1200" kern="100" dirty="0">
                          <a:effectLst/>
                        </a:rPr>
                        <a:t> </a:t>
                      </a:r>
                    </a:p>
                    <a:p>
                      <a:pPr algn="l"/>
                      <a:r>
                        <a:rPr lang="ja-JP" altLang="ja-JP" sz="1200" kern="100" dirty="0">
                          <a:effectLst/>
                        </a:rPr>
                        <a:t>茨木プロセスセンター</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just" defTabSz="921336" rtl="0" eaLnBrk="1" fontAlgn="auto" latinLnBrk="0" hangingPunct="1">
                        <a:lnSpc>
                          <a:spcPct val="100000"/>
                        </a:lnSpc>
                        <a:spcBef>
                          <a:spcPts val="0"/>
                        </a:spcBef>
                        <a:spcAft>
                          <a:spcPts val="0"/>
                        </a:spcAft>
                        <a:buClrTx/>
                        <a:buSzTx/>
                        <a:buFontTx/>
                        <a:buNone/>
                        <a:tabLst/>
                        <a:defRPr/>
                      </a:pPr>
                      <a:r>
                        <a:rPr lang="ja-JP" altLang="ja-JP" sz="1200" kern="100" dirty="0">
                          <a:effectLst/>
                        </a:rPr>
                        <a:t>各種商品小売業</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ctr" defTabSz="921336" rtl="0" eaLnBrk="1" fontAlgn="auto" latinLnBrk="0" hangingPunct="1">
                        <a:lnSpc>
                          <a:spcPct val="100000"/>
                        </a:lnSpc>
                        <a:spcBef>
                          <a:spcPts val="0"/>
                        </a:spcBef>
                        <a:spcAft>
                          <a:spcPts val="0"/>
                        </a:spcAft>
                        <a:buClrTx/>
                        <a:buSzTx/>
                        <a:buFontTx/>
                        <a:buNone/>
                        <a:tabLst/>
                        <a:defRPr/>
                      </a:pPr>
                      <a:r>
                        <a:rPr lang="ja-JP" altLang="ja-JP" sz="1200" kern="100" dirty="0">
                          <a:effectLst/>
                        </a:rPr>
                        <a:t>■</a:t>
                      </a: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75602713"/>
                  </a:ext>
                </a:extLst>
              </a:tr>
              <a:tr h="297180">
                <a:tc vMerge="1">
                  <a:txBody>
                    <a:bodyPr/>
                    <a:lstStyle/>
                    <a:p>
                      <a:endParaRPr kumimoji="1" lang="ja-JP" altLang="en-US" dirty="0"/>
                    </a:p>
                  </a:txBody>
                  <a:tcPr/>
                </a:tc>
                <a:tc>
                  <a:txBody>
                    <a:bodyPr/>
                    <a:lstStyle/>
                    <a:p>
                      <a:pPr marL="0" algn="ctr" defTabSz="914400" rtl="0" eaLnBrk="1" latinLnBrk="0" hangingPunct="1"/>
                      <a:r>
                        <a:rPr kumimoji="1" lang="en-US" altLang="ja-JP" sz="1200" b="1" kern="100" dirty="0">
                          <a:solidFill>
                            <a:schemeClr val="tx1"/>
                          </a:solidFill>
                          <a:effectLst/>
                          <a:latin typeface="Calibri"/>
                          <a:ea typeface="+mn-ea"/>
                          <a:cs typeface="+mn-cs"/>
                        </a:rPr>
                        <a:t>4</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just" defTabSz="921336" rtl="0" eaLnBrk="1" fontAlgn="auto" latinLnBrk="0" hangingPunct="1">
                        <a:lnSpc>
                          <a:spcPct val="100000"/>
                        </a:lnSpc>
                        <a:spcBef>
                          <a:spcPts val="0"/>
                        </a:spcBef>
                        <a:spcAft>
                          <a:spcPts val="0"/>
                        </a:spcAft>
                        <a:buClrTx/>
                        <a:buSzTx/>
                        <a:buFontTx/>
                        <a:buNone/>
                        <a:tabLst/>
                        <a:defRPr/>
                      </a:pPr>
                      <a:r>
                        <a:rPr lang="ja-JP" altLang="ja-JP" sz="1200" kern="100" dirty="0">
                          <a:effectLst/>
                        </a:rPr>
                        <a:t>環境に配慮したエシカルパッケージを乾電池に採用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508000" indent="-508000" algn="l"/>
                      <a:r>
                        <a:rPr lang="ja-JP" altLang="ja-JP" sz="1200" kern="100" dirty="0">
                          <a:effectLst/>
                        </a:rPr>
                        <a:t>パナソニック </a:t>
                      </a:r>
                      <a:r>
                        <a:rPr lang="en-US" altLang="ja-JP" sz="1200" kern="100" dirty="0">
                          <a:effectLst/>
                        </a:rPr>
                        <a:t> </a:t>
                      </a:r>
                      <a:r>
                        <a:rPr lang="ja-JP" altLang="ja-JP" sz="1200" kern="100" dirty="0">
                          <a:effectLst/>
                        </a:rPr>
                        <a:t>エナジ―株式会社</a:t>
                      </a:r>
                      <a:endParaRPr lang="en-US" altLang="ja-JP" sz="1200" kern="100" dirty="0">
                        <a:effectLst/>
                      </a:endParaRPr>
                    </a:p>
                    <a:p>
                      <a:pPr marL="508000" indent="-508000" algn="l"/>
                      <a:r>
                        <a:rPr lang="ja-JP" altLang="ja-JP" sz="1200" kern="100" dirty="0">
                          <a:effectLst/>
                        </a:rPr>
                        <a:t>二色の浜</a:t>
                      </a:r>
                      <a:r>
                        <a:rPr lang="ja-JP" altLang="en-US" sz="1200" kern="100" dirty="0">
                          <a:effectLst/>
                        </a:rPr>
                        <a:t>工場</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r>
                        <a:rPr lang="ja-JP" altLang="ja-JP" sz="1200" kern="100" dirty="0">
                          <a:effectLst/>
                        </a:rPr>
                        <a:t>電池製造業</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a:effectLst/>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164899052"/>
                  </a:ext>
                </a:extLst>
              </a:tr>
              <a:tr h="297180">
                <a:tc rowSpan="15">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en-US" sz="1200" kern="100" dirty="0">
                          <a:effectLst/>
                        </a:rPr>
                        <a:t>H30</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ctr" defTabSz="914400" rtl="0" eaLnBrk="1" latinLnBrk="0" hangingPunct="1"/>
                      <a:r>
                        <a:rPr kumimoji="1" lang="en-US" altLang="ja-JP" sz="1200" b="1" kern="100" dirty="0">
                          <a:solidFill>
                            <a:schemeClr val="tx1"/>
                          </a:solidFill>
                          <a:effectLst/>
                          <a:latin typeface="Calibri"/>
                          <a:ea typeface="+mn-ea"/>
                          <a:cs typeface="+mn-cs"/>
                        </a:rPr>
                        <a:t>5</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r>
                        <a:rPr lang="ja-JP" sz="1200" kern="100" dirty="0">
                          <a:effectLst/>
                        </a:rPr>
                        <a:t>植物油製造における活性白土添加量の最適化による産業廃棄物の発生抑制</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lang="ja-JP" sz="1200" kern="100" dirty="0">
                          <a:effectLst/>
                        </a:rPr>
                        <a:t>日清オイリオグループ株式会社</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r>
                        <a:rPr lang="ja-JP" sz="1200" kern="100" dirty="0">
                          <a:effectLst/>
                        </a:rPr>
                        <a:t>食料品製造業</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a:effectLst/>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982982084"/>
                  </a:ext>
                </a:extLst>
              </a:tr>
              <a:tr h="297180">
                <a:tc vMerge="1">
                  <a:txBody>
                    <a:bodyPr/>
                    <a:lstStyle/>
                    <a:p>
                      <a:endParaRPr kumimoji="1" lang="ja-JP" altLang="en-US" dirty="0"/>
                    </a:p>
                  </a:txBody>
                  <a:tcPr/>
                </a:tc>
                <a:tc>
                  <a:txBody>
                    <a:bodyPr/>
                    <a:lstStyle/>
                    <a:p>
                      <a:pPr marL="0" algn="ctr" defTabSz="914400" rtl="0" eaLnBrk="1" latinLnBrk="0" hangingPunct="1"/>
                      <a:r>
                        <a:rPr kumimoji="1" lang="en-US" altLang="ja-JP" sz="1200" b="1" kern="100" dirty="0">
                          <a:solidFill>
                            <a:schemeClr val="tx1"/>
                          </a:solidFill>
                          <a:effectLst/>
                          <a:latin typeface="Calibri"/>
                          <a:ea typeface="+mn-ea"/>
                          <a:cs typeface="+mn-cs"/>
                        </a:rPr>
                        <a:t>6</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r>
                        <a:rPr lang="ja-JP" sz="1200" kern="100" dirty="0">
                          <a:effectLst/>
                        </a:rPr>
                        <a:t>余剰汚泥発生の無い工程を効率化した産業廃棄物発生</a:t>
                      </a:r>
                      <a:endParaRPr lang="en-US" altLang="ja-JP" sz="1200" kern="100" dirty="0">
                        <a:effectLst/>
                      </a:endParaRPr>
                    </a:p>
                    <a:p>
                      <a:pPr algn="just"/>
                      <a:r>
                        <a:rPr lang="ja-JP" sz="1200" kern="100" dirty="0">
                          <a:effectLst/>
                        </a:rPr>
                        <a:t>抑制</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lang="ja-JP" sz="1200" kern="100" dirty="0">
                          <a:effectLst/>
                        </a:rPr>
                        <a:t>オリエンタル酵母工業株式会社</a:t>
                      </a:r>
                      <a:endParaRPr lang="en-US" altLang="ja-JP" sz="1200" kern="100" dirty="0">
                        <a:effectLst/>
                      </a:endParaRPr>
                    </a:p>
                    <a:p>
                      <a:pPr algn="l"/>
                      <a:r>
                        <a:rPr lang="ja-JP" sz="1200" kern="100" dirty="0">
                          <a:effectLst/>
                        </a:rPr>
                        <a:t>大阪工場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r>
                        <a:rPr lang="ja-JP" sz="1200" kern="100" dirty="0">
                          <a:effectLst/>
                        </a:rPr>
                        <a:t>食料品製造業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a:effectLst/>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241756437"/>
                  </a:ext>
                </a:extLst>
              </a:tr>
              <a:tr h="200649">
                <a:tc vMerge="1">
                  <a:txBody>
                    <a:bodyPr/>
                    <a:lstStyle/>
                    <a:p>
                      <a:endParaRPr kumimoji="1" lang="ja-JP" altLang="en-US"/>
                    </a:p>
                  </a:txBody>
                  <a:tcPr/>
                </a:tc>
                <a:tc>
                  <a:txBody>
                    <a:bodyPr/>
                    <a:lstStyle/>
                    <a:p>
                      <a:pPr marL="0" algn="ctr" defTabSz="914400" rtl="0" eaLnBrk="1" latinLnBrk="0" hangingPunct="1">
                        <a:lnSpc>
                          <a:spcPct val="150000"/>
                        </a:lnSpc>
                      </a:pPr>
                      <a:r>
                        <a:rPr kumimoji="1" lang="en-US" altLang="ja-JP" sz="1200" b="1" kern="100" dirty="0">
                          <a:solidFill>
                            <a:schemeClr val="tx1"/>
                          </a:solidFill>
                          <a:effectLst/>
                          <a:latin typeface="Calibri"/>
                          <a:ea typeface="+mn-ea"/>
                          <a:cs typeface="+mn-cs"/>
                        </a:rPr>
                        <a:t>7</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産業廃棄物処理体制の強化と社員意識の改革</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lnSpc>
                          <a:spcPct val="150000"/>
                        </a:lnSpc>
                      </a:pPr>
                      <a:r>
                        <a:rPr lang="ja-JP" sz="1200" kern="100" dirty="0">
                          <a:effectLst/>
                        </a:rPr>
                        <a:t>住友ゴム工業株式会社　泉大津工場</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a:effectLst/>
                        </a:rPr>
                        <a:t>ゴム製品製造業</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ja-JP" sz="1200" kern="100">
                          <a:effectLst/>
                        </a:rPr>
                        <a:t>■</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a:effectLst/>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890369080"/>
                  </a:ext>
                </a:extLst>
              </a:tr>
              <a:tr h="200649">
                <a:tc vMerge="1">
                  <a:txBody>
                    <a:bodyPr/>
                    <a:lstStyle/>
                    <a:p>
                      <a:endParaRPr kumimoji="1" lang="ja-JP" altLang="en-US" dirty="0"/>
                    </a:p>
                  </a:txBody>
                  <a:tcPr/>
                </a:tc>
                <a:tc>
                  <a:txBody>
                    <a:bodyPr/>
                    <a:lstStyle/>
                    <a:p>
                      <a:pPr marL="0" algn="ctr" defTabSz="914400" rtl="0" eaLnBrk="1" latinLnBrk="0" hangingPunct="1">
                        <a:lnSpc>
                          <a:spcPct val="150000"/>
                        </a:lnSpc>
                      </a:pPr>
                      <a:r>
                        <a:rPr kumimoji="1" lang="en-US" altLang="ja-JP" sz="1200" b="1" kern="100" dirty="0">
                          <a:solidFill>
                            <a:schemeClr val="tx1"/>
                          </a:solidFill>
                          <a:effectLst/>
                          <a:latin typeface="Calibri"/>
                          <a:ea typeface="+mn-ea"/>
                          <a:cs typeface="+mn-cs"/>
                        </a:rPr>
                        <a:t>8</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浸漬平膜処理による産業廃棄物の減量化</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lnSpc>
                          <a:spcPct val="150000"/>
                        </a:lnSpc>
                      </a:pPr>
                      <a:r>
                        <a:rPr lang="ja-JP" sz="1200" kern="100" dirty="0">
                          <a:effectLst/>
                        </a:rPr>
                        <a:t>大八化学工業株式会社　寝屋川工場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a:effectLst/>
                        </a:rPr>
                        <a:t>化学工業</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a:effectLst/>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560810632"/>
                  </a:ext>
                </a:extLst>
              </a:tr>
              <a:tr h="200649">
                <a:tc vMerge="1">
                  <a:txBody>
                    <a:bodyPr/>
                    <a:lstStyle/>
                    <a:p>
                      <a:endParaRPr kumimoji="1" lang="ja-JP" altLang="en-US" dirty="0"/>
                    </a:p>
                  </a:txBody>
                  <a:tcPr/>
                </a:tc>
                <a:tc>
                  <a:txBody>
                    <a:bodyPr/>
                    <a:lstStyle/>
                    <a:p>
                      <a:pPr marL="0" algn="ctr" defTabSz="914400" rtl="0" eaLnBrk="1" latinLnBrk="0" hangingPunct="1">
                        <a:lnSpc>
                          <a:spcPct val="150000"/>
                        </a:lnSpc>
                      </a:pPr>
                      <a:r>
                        <a:rPr kumimoji="1" lang="en-US" altLang="ja-JP" sz="1200" b="1" kern="100" dirty="0">
                          <a:solidFill>
                            <a:schemeClr val="tx1"/>
                          </a:solidFill>
                          <a:effectLst/>
                          <a:latin typeface="Calibri"/>
                          <a:ea typeface="+mn-ea"/>
                          <a:cs typeface="+mn-cs"/>
                        </a:rPr>
                        <a:t>9</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一体不可分の産業廃棄物の分離による再生</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lnSpc>
                          <a:spcPct val="150000"/>
                        </a:lnSpc>
                      </a:pPr>
                      <a:r>
                        <a:rPr lang="ja-JP" sz="1200" kern="100" dirty="0">
                          <a:effectLst/>
                        </a:rPr>
                        <a:t>武田薬品工業株式会社</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化学工業</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a:effectLst/>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294293426"/>
                  </a:ext>
                </a:extLst>
              </a:tr>
              <a:tr h="200649">
                <a:tc vMerge="1">
                  <a:txBody>
                    <a:bodyPr/>
                    <a:lstStyle/>
                    <a:p>
                      <a:endParaRPr kumimoji="1" lang="ja-JP" altLang="en-US" dirty="0"/>
                    </a:p>
                  </a:txBody>
                  <a:tcPr/>
                </a:tc>
                <a:tc>
                  <a:txBody>
                    <a:bodyPr/>
                    <a:lstStyle/>
                    <a:p>
                      <a:pPr marL="0" algn="ctr" defTabSz="914400" rtl="0" eaLnBrk="1" latinLnBrk="0" hangingPunct="1">
                        <a:lnSpc>
                          <a:spcPct val="150000"/>
                        </a:lnSpc>
                      </a:pPr>
                      <a:r>
                        <a:rPr kumimoji="1" lang="en-US" altLang="ja-JP" sz="1200" b="1" kern="100" dirty="0">
                          <a:solidFill>
                            <a:schemeClr val="tx1"/>
                          </a:solidFill>
                          <a:effectLst/>
                          <a:latin typeface="Calibri"/>
                          <a:ea typeface="+mn-ea"/>
                          <a:cs typeface="+mn-cs"/>
                        </a:rPr>
                        <a:t>10</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電力ケーブルの製造余尺物の分離・分別による有価物化等</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lnSpc>
                          <a:spcPct val="150000"/>
                        </a:lnSpc>
                      </a:pPr>
                      <a:r>
                        <a:rPr lang="ja-JP" sz="1200" kern="100" dirty="0">
                          <a:effectLst/>
                        </a:rPr>
                        <a:t>住友電気工業株式会社　大阪製作所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その他製造業</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a:effectLst/>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933416568"/>
                  </a:ext>
                </a:extLst>
              </a:tr>
              <a:tr h="199874">
                <a:tc vMerge="1">
                  <a:txBody>
                    <a:bodyPr/>
                    <a:lstStyle/>
                    <a:p>
                      <a:endParaRPr kumimoji="1" lang="ja-JP" altLang="en-US" dirty="0"/>
                    </a:p>
                  </a:txBody>
                  <a:tcPr/>
                </a:tc>
                <a:tc>
                  <a:txBody>
                    <a:bodyPr/>
                    <a:lstStyle/>
                    <a:p>
                      <a:pPr marL="0" algn="ctr" defTabSz="914400" rtl="0" eaLnBrk="1" latinLnBrk="0" hangingPunct="1">
                        <a:lnSpc>
                          <a:spcPct val="150000"/>
                        </a:lnSpc>
                      </a:pPr>
                      <a:r>
                        <a:rPr kumimoji="1" lang="en-US" altLang="ja-JP" sz="1200" b="1" kern="100" dirty="0">
                          <a:solidFill>
                            <a:schemeClr val="tx1"/>
                          </a:solidFill>
                          <a:effectLst/>
                          <a:latin typeface="Calibri"/>
                          <a:ea typeface="+mn-ea"/>
                          <a:cs typeface="+mn-cs"/>
                        </a:rPr>
                        <a:t>11</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溶剤使用量の最適化</a:t>
                      </a:r>
                      <a:r>
                        <a:rPr lang="en-US" sz="1200" kern="100" dirty="0">
                          <a:effectLst/>
                        </a:rPr>
                        <a:t> </a:t>
                      </a:r>
                      <a:r>
                        <a:rPr lang="ja-JP" sz="1200" kern="100" dirty="0">
                          <a:effectLst/>
                        </a:rPr>
                        <a:t>等</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lnSpc>
                          <a:spcPct val="150000"/>
                        </a:lnSpc>
                      </a:pPr>
                      <a:r>
                        <a:rPr lang="en-US" sz="1200" kern="100" dirty="0">
                          <a:effectLst/>
                        </a:rPr>
                        <a:t>A</a:t>
                      </a:r>
                      <a:r>
                        <a:rPr lang="ja-JP" sz="1200" kern="100" dirty="0">
                          <a:effectLst/>
                        </a:rPr>
                        <a:t>株式会社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化学工業</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437394122"/>
                  </a:ext>
                </a:extLst>
              </a:tr>
              <a:tr h="297180">
                <a:tc vMerge="1">
                  <a:txBody>
                    <a:bodyPr/>
                    <a:lstStyle/>
                    <a:p>
                      <a:endParaRPr kumimoji="1" lang="ja-JP" altLang="en-US" dirty="0"/>
                    </a:p>
                  </a:txBody>
                  <a:tcPr/>
                </a:tc>
                <a:tc>
                  <a:txBody>
                    <a:bodyPr/>
                    <a:lstStyle/>
                    <a:p>
                      <a:pPr marL="0" algn="ctr" defTabSz="914400" rtl="0" eaLnBrk="1" latinLnBrk="0" hangingPunct="1"/>
                      <a:r>
                        <a:rPr kumimoji="1" lang="en-US" altLang="ja-JP" sz="1200" b="1" kern="100" dirty="0">
                          <a:solidFill>
                            <a:schemeClr val="tx1"/>
                          </a:solidFill>
                          <a:effectLst/>
                          <a:latin typeface="Calibri"/>
                          <a:ea typeface="+mn-ea"/>
                          <a:cs typeface="+mn-cs"/>
                        </a:rPr>
                        <a:t>12</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r>
                        <a:rPr lang="ja-JP" sz="1200" kern="100" dirty="0">
                          <a:effectLst/>
                        </a:rPr>
                        <a:t>分析試験の技術力向上による産業廃棄物の発生抑制</a:t>
                      </a:r>
                      <a:r>
                        <a:rPr lang="en-US" sz="1200" kern="100" dirty="0">
                          <a:effectLst/>
                        </a:rPr>
                        <a:t> </a:t>
                      </a:r>
                      <a:r>
                        <a:rPr lang="ja-JP" sz="1200" kern="100" dirty="0">
                          <a:effectLst/>
                        </a:rPr>
                        <a:t>等</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lang="ja-JP" sz="1200" kern="100" dirty="0">
                          <a:effectLst/>
                        </a:rPr>
                        <a:t>株式会社住化分析センター</a:t>
                      </a:r>
                      <a:endParaRPr lang="en-US" altLang="ja-JP" sz="1200" kern="100" dirty="0">
                        <a:effectLst/>
                      </a:endParaRPr>
                    </a:p>
                    <a:p>
                      <a:pPr algn="l"/>
                      <a:r>
                        <a:rPr lang="ja-JP" sz="1200" kern="100" dirty="0">
                          <a:effectLst/>
                        </a:rPr>
                        <a:t>淀川ラボラトリー</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no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r>
                        <a:rPr lang="ja-JP" sz="1200" kern="100" dirty="0">
                          <a:effectLst/>
                        </a:rPr>
                        <a:t>技術サービス業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863016662"/>
                  </a:ext>
                </a:extLst>
              </a:tr>
              <a:tr h="148590">
                <a:tc vMerge="1">
                  <a:txBody>
                    <a:bodyPr/>
                    <a:lstStyle/>
                    <a:p>
                      <a:endParaRPr kumimoji="1" lang="ja-JP" altLang="en-US" dirty="0"/>
                    </a:p>
                  </a:txBody>
                  <a:tcPr/>
                </a:tc>
                <a:tc>
                  <a:txBody>
                    <a:bodyPr/>
                    <a:lstStyle/>
                    <a:p>
                      <a:pPr marL="0" algn="ctr" defTabSz="914400" rtl="0" eaLnBrk="1" latinLnBrk="0" hangingPunct="1">
                        <a:lnSpc>
                          <a:spcPct val="150000"/>
                        </a:lnSpc>
                      </a:pPr>
                      <a:r>
                        <a:rPr kumimoji="1" lang="en-US" altLang="ja-JP" sz="1200" b="1" kern="100" dirty="0">
                          <a:solidFill>
                            <a:schemeClr val="tx1"/>
                          </a:solidFill>
                          <a:effectLst/>
                          <a:latin typeface="Calibri"/>
                          <a:ea typeface="+mn-ea"/>
                          <a:cs typeface="+mn-cs"/>
                        </a:rPr>
                        <a:t>13</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洗浄溶剤の排出量削減</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lnSpc>
                          <a:spcPct val="150000"/>
                        </a:lnSpc>
                      </a:pPr>
                      <a:r>
                        <a:rPr lang="ja-JP" sz="1200" kern="100" dirty="0">
                          <a:effectLst/>
                        </a:rPr>
                        <a:t>宇部興産株式会社　堺工場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化学工業</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261743226"/>
                  </a:ext>
                </a:extLst>
              </a:tr>
              <a:tr h="297180">
                <a:tc vMerge="1">
                  <a:txBody>
                    <a:bodyPr/>
                    <a:lstStyle/>
                    <a:p>
                      <a:endParaRPr kumimoji="1" lang="ja-JP" altLang="en-US" dirty="0"/>
                    </a:p>
                  </a:txBody>
                  <a:tcPr/>
                </a:tc>
                <a:tc>
                  <a:txBody>
                    <a:bodyPr/>
                    <a:lstStyle/>
                    <a:p>
                      <a:pPr marL="0" algn="ctr" defTabSz="914400" rtl="0" eaLnBrk="1" latinLnBrk="0" hangingPunct="1"/>
                      <a:r>
                        <a:rPr kumimoji="1" lang="en-US" altLang="ja-JP" sz="1200" b="1" kern="100" dirty="0">
                          <a:solidFill>
                            <a:schemeClr val="tx1"/>
                          </a:solidFill>
                          <a:effectLst/>
                          <a:latin typeface="Calibri"/>
                          <a:ea typeface="+mn-ea"/>
                          <a:cs typeface="+mn-cs"/>
                        </a:rPr>
                        <a:t>14</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r>
                        <a:rPr lang="ja-JP" sz="1200" kern="100" dirty="0">
                          <a:effectLst/>
                        </a:rPr>
                        <a:t>製造工程で発生する産業廃棄物から原料への再生</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lang="ja-JP" sz="1200" kern="100" dirty="0">
                          <a:effectLst/>
                        </a:rPr>
                        <a:t>株式会社堺ニチアス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r>
                        <a:rPr lang="ja-JP" sz="1200" kern="100" dirty="0">
                          <a:effectLst/>
                        </a:rPr>
                        <a:t>窯業・土石製品</a:t>
                      </a:r>
                      <a:endParaRPr lang="en-US" altLang="ja-JP" sz="1200" kern="100" dirty="0">
                        <a:effectLst/>
                      </a:endParaRPr>
                    </a:p>
                    <a:p>
                      <a:pPr algn="just"/>
                      <a:r>
                        <a:rPr lang="ja-JP" sz="1200" kern="100" dirty="0">
                          <a:effectLst/>
                        </a:rPr>
                        <a:t>製造業</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a:effectLst/>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087892860"/>
                  </a:ext>
                </a:extLst>
              </a:tr>
              <a:tr h="200649">
                <a:tc vMerge="1">
                  <a:txBody>
                    <a:bodyPr/>
                    <a:lstStyle/>
                    <a:p>
                      <a:endParaRPr kumimoji="1" lang="ja-JP" altLang="en-US" dirty="0"/>
                    </a:p>
                  </a:txBody>
                  <a:tcPr/>
                </a:tc>
                <a:tc>
                  <a:txBody>
                    <a:bodyPr/>
                    <a:lstStyle/>
                    <a:p>
                      <a:pPr marL="0" algn="ctr" defTabSz="914400" rtl="0" eaLnBrk="1" latinLnBrk="0" hangingPunct="1">
                        <a:lnSpc>
                          <a:spcPct val="150000"/>
                        </a:lnSpc>
                      </a:pPr>
                      <a:r>
                        <a:rPr kumimoji="1" lang="en-US" altLang="ja-JP" sz="1200" b="1" kern="100" dirty="0">
                          <a:solidFill>
                            <a:schemeClr val="tx1"/>
                          </a:solidFill>
                          <a:effectLst/>
                          <a:latin typeface="Calibri"/>
                          <a:ea typeface="+mn-ea"/>
                          <a:cs typeface="+mn-cs"/>
                        </a:rPr>
                        <a:t>15</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メーターのリユース</a:t>
                      </a:r>
                      <a:r>
                        <a:rPr lang="en-US" sz="1200" kern="100" dirty="0">
                          <a:effectLst/>
                        </a:rPr>
                        <a:t> </a:t>
                      </a:r>
                      <a:r>
                        <a:rPr lang="ja-JP" sz="1200" kern="100" dirty="0">
                          <a:effectLst/>
                        </a:rPr>
                        <a:t>等</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lnSpc>
                          <a:spcPct val="150000"/>
                        </a:lnSpc>
                      </a:pPr>
                      <a:r>
                        <a:rPr lang="ja-JP" sz="1200" kern="100" dirty="0">
                          <a:effectLst/>
                        </a:rPr>
                        <a:t>大阪ガス株式会社</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ガス業</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ja-JP" sz="1200" kern="100">
                          <a:effectLst/>
                        </a:rPr>
                        <a:t>■</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828947553"/>
                  </a:ext>
                </a:extLst>
              </a:tr>
              <a:tr h="200649">
                <a:tc vMerge="1">
                  <a:txBody>
                    <a:bodyPr/>
                    <a:lstStyle/>
                    <a:p>
                      <a:endParaRPr kumimoji="1" lang="ja-JP" altLang="en-US" dirty="0"/>
                    </a:p>
                  </a:txBody>
                  <a:tcPr/>
                </a:tc>
                <a:tc>
                  <a:txBody>
                    <a:bodyPr/>
                    <a:lstStyle/>
                    <a:p>
                      <a:pPr marL="0" algn="ctr" defTabSz="914400" rtl="0" eaLnBrk="1" latinLnBrk="0" hangingPunct="1">
                        <a:lnSpc>
                          <a:spcPct val="150000"/>
                        </a:lnSpc>
                      </a:pPr>
                      <a:r>
                        <a:rPr kumimoji="1" lang="en-US" altLang="ja-JP" sz="1200" b="1" kern="100" dirty="0">
                          <a:solidFill>
                            <a:schemeClr val="tx1"/>
                          </a:solidFill>
                          <a:effectLst/>
                          <a:latin typeface="Calibri"/>
                          <a:ea typeface="+mn-ea"/>
                          <a:cs typeface="+mn-cs"/>
                        </a:rPr>
                        <a:t>16</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撤去された設備機器等の情報共有による有効活用 等</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lnSpc>
                          <a:spcPct val="150000"/>
                        </a:lnSpc>
                      </a:pPr>
                      <a:r>
                        <a:rPr lang="ja-JP" sz="1200" kern="100" dirty="0">
                          <a:effectLst/>
                        </a:rPr>
                        <a:t>株式会社ＮＴＴドコモ</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通信業</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051487946"/>
                  </a:ext>
                </a:extLst>
              </a:tr>
              <a:tr h="200649">
                <a:tc vMerge="1">
                  <a:txBody>
                    <a:bodyPr/>
                    <a:lstStyle/>
                    <a:p>
                      <a:endParaRPr kumimoji="1" lang="ja-JP" altLang="en-US" dirty="0"/>
                    </a:p>
                  </a:txBody>
                  <a:tcPr/>
                </a:tc>
                <a:tc>
                  <a:txBody>
                    <a:bodyPr/>
                    <a:lstStyle/>
                    <a:p>
                      <a:pPr marL="0" algn="ctr" defTabSz="914400" rtl="0" eaLnBrk="1" latinLnBrk="0" hangingPunct="1">
                        <a:lnSpc>
                          <a:spcPct val="150000"/>
                        </a:lnSpc>
                      </a:pPr>
                      <a:r>
                        <a:rPr kumimoji="1" lang="en-US" altLang="ja-JP" sz="1200" b="1" kern="100" dirty="0">
                          <a:solidFill>
                            <a:schemeClr val="tx1"/>
                          </a:solidFill>
                          <a:effectLst/>
                          <a:latin typeface="Calibri"/>
                          <a:ea typeface="+mn-ea"/>
                          <a:cs typeface="+mn-cs"/>
                        </a:rPr>
                        <a:t>17</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溶剤回収による有価物化</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lnSpc>
                          <a:spcPct val="150000"/>
                        </a:lnSpc>
                      </a:pPr>
                      <a:r>
                        <a:rPr lang="ja-JP" sz="1200" kern="100" dirty="0">
                          <a:effectLst/>
                        </a:rPr>
                        <a:t>サカエグラビヤ印刷株式会社</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印刷業</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381684640"/>
                  </a:ext>
                </a:extLst>
              </a:tr>
              <a:tr h="200649">
                <a:tc vMerge="1">
                  <a:txBody>
                    <a:bodyPr/>
                    <a:lstStyle/>
                    <a:p>
                      <a:endParaRPr kumimoji="1" lang="ja-JP" altLang="en-US" dirty="0"/>
                    </a:p>
                  </a:txBody>
                  <a:tcPr/>
                </a:tc>
                <a:tc>
                  <a:txBody>
                    <a:bodyPr/>
                    <a:lstStyle/>
                    <a:p>
                      <a:pPr marL="0" algn="ctr" defTabSz="914400" rtl="0" eaLnBrk="1" latinLnBrk="0" hangingPunct="1">
                        <a:lnSpc>
                          <a:spcPct val="150000"/>
                        </a:lnSpc>
                      </a:pPr>
                      <a:r>
                        <a:rPr kumimoji="1" lang="en-US" altLang="ja-JP" sz="1200" b="1" kern="100" dirty="0">
                          <a:solidFill>
                            <a:schemeClr val="tx1"/>
                          </a:solidFill>
                          <a:effectLst/>
                          <a:latin typeface="Calibri"/>
                          <a:ea typeface="+mn-ea"/>
                          <a:cs typeface="+mn-cs"/>
                        </a:rPr>
                        <a:t>18</a:t>
                      </a:r>
                      <a:endParaRPr kumimoji="1" lang="ja-JP" altLang="en-US" sz="1200" b="1" kern="100" dirty="0">
                        <a:solidFill>
                          <a:schemeClr val="tx1"/>
                        </a:solidFill>
                        <a:effectLst/>
                        <a:latin typeface="Calibri"/>
                        <a:ea typeface="+mn-ea"/>
                        <a:cs typeface="+mn-cs"/>
                      </a:endParaRP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遊休什器の利活用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lnSpc>
                          <a:spcPct val="150000"/>
                        </a:lnSpc>
                      </a:pPr>
                      <a:r>
                        <a:rPr lang="ja-JP" sz="1200" kern="100" dirty="0">
                          <a:effectLst/>
                        </a:rPr>
                        <a:t>塩野義製薬株式会社　医薬研究センター</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lnSpc>
                          <a:spcPct val="150000"/>
                        </a:lnSpc>
                      </a:pPr>
                      <a:r>
                        <a:rPr lang="ja-JP" sz="1200" kern="100" dirty="0">
                          <a:effectLst/>
                        </a:rPr>
                        <a:t>学術・開発研究機関</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ct val="150000"/>
                        </a:lnSpc>
                      </a:pP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32474333"/>
                  </a:ext>
                </a:extLst>
              </a:tr>
              <a:tr h="297180">
                <a:tc vMerge="1">
                  <a:txBody>
                    <a:bodyPr/>
                    <a:lstStyle/>
                    <a:p>
                      <a:endParaRPr kumimoji="1" lang="ja-JP" altLang="en-US" dirty="0"/>
                    </a:p>
                  </a:txBody>
                  <a:tcPr/>
                </a:tc>
                <a:tc>
                  <a:txBody>
                    <a:bodyPr/>
                    <a:lstStyle/>
                    <a:p>
                      <a:pPr marL="0" algn="ctr" defTabSz="914400" rtl="0" eaLnBrk="1" latinLnBrk="0" hangingPunct="1"/>
                      <a:r>
                        <a:rPr kumimoji="1" lang="ja-JP" altLang="en-US" sz="1200" b="1" kern="100" dirty="0">
                          <a:solidFill>
                            <a:schemeClr val="tx1"/>
                          </a:solidFill>
                          <a:effectLst/>
                          <a:latin typeface="Calibri"/>
                          <a:ea typeface="+mn-ea"/>
                          <a:cs typeface="+mn-cs"/>
                        </a:rPr>
                        <a:t>－</a:t>
                      </a:r>
                    </a:p>
                  </a:txBody>
                  <a:tcPr marL="40361" marR="403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r>
                        <a:rPr lang="ja-JP" sz="1200" kern="100" dirty="0">
                          <a:effectLst/>
                        </a:rPr>
                        <a:t>（参考）膜分離とＵＡＳＢによる汚泥の高速処理（研究成果）</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lang="ja-JP" sz="1200" kern="100" dirty="0">
                          <a:effectLst/>
                        </a:rPr>
                        <a:t>地方独立行政法人</a:t>
                      </a:r>
                      <a:r>
                        <a:rPr lang="ja-JP" altLang="en-US" sz="1200" kern="100" dirty="0">
                          <a:effectLst/>
                        </a:rPr>
                        <a:t> </a:t>
                      </a:r>
                      <a:r>
                        <a:rPr lang="ja-JP" sz="1200" kern="100" dirty="0">
                          <a:effectLst/>
                        </a:rPr>
                        <a:t>大阪府立環境農林水産総合研究所</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just"/>
                      <a:r>
                        <a:rPr lang="ja-JP" sz="1200" kern="100" dirty="0">
                          <a:effectLst/>
                        </a:rPr>
                        <a:t>学術・開発研究機関</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40361" marR="40361"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642339904"/>
                  </a:ext>
                </a:extLst>
              </a:tr>
            </a:tbl>
          </a:graphicData>
        </a:graphic>
      </p:graphicFrame>
      <p:sp>
        <p:nvSpPr>
          <p:cNvPr id="3" name="Title 1">
            <a:extLst>
              <a:ext uri="{FF2B5EF4-FFF2-40B4-BE49-F238E27FC236}">
                <a16:creationId xmlns:a16="http://schemas.microsoft.com/office/drawing/2014/main" id="{AF0479E1-1E6F-4C77-94B8-05C9F318D387}"/>
              </a:ext>
            </a:extLst>
          </p:cNvPr>
          <p:cNvSpPr txBox="1">
            <a:spLocks/>
          </p:cNvSpPr>
          <p:nvPr/>
        </p:nvSpPr>
        <p:spPr>
          <a:xfrm>
            <a:off x="4448944" y="29482"/>
            <a:ext cx="1296144" cy="487748"/>
          </a:xfrm>
          <a:prstGeom prst="rect">
            <a:avLst/>
          </a:prstGeom>
        </p:spPr>
        <p:txBody>
          <a:bodyPr vert="horz" lIns="143981" tIns="71990" rIns="143981" bIns="71990" rtlCol="0" anchor="ctr">
            <a:normAutofit fontScale="90000" lnSpcReduction="10000"/>
          </a:bodyPr>
          <a:lstStyle>
            <a:lvl1pPr algn="ctr" defTabSz="921336" rtl="0" eaLnBrk="1" latinLnBrk="0" hangingPunct="1">
              <a:spcBef>
                <a:spcPct val="0"/>
              </a:spcBef>
              <a:buNone/>
              <a:defRPr kumimoji="1" sz="4415" kern="1200">
                <a:solidFill>
                  <a:schemeClr val="tx1"/>
                </a:solidFill>
                <a:latin typeface="+mj-lt"/>
                <a:ea typeface="+mj-ea"/>
                <a:cs typeface="+mj-cs"/>
              </a:defRPr>
            </a:lvl1pPr>
          </a:lstStyle>
          <a:p>
            <a:r>
              <a:rPr lang="ja-JP" altLang="en-US" sz="2800" dirty="0"/>
              <a:t>目　次</a:t>
            </a:r>
          </a:p>
        </p:txBody>
      </p:sp>
    </p:spTree>
    <p:extLst>
      <p:ext uri="{BB962C8B-B14F-4D97-AF65-F5344CB8AC3E}">
        <p14:creationId xmlns:p14="http://schemas.microsoft.com/office/powerpoint/2010/main" val="226079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13">
            <a:extLst>
              <a:ext uri="{FF2B5EF4-FFF2-40B4-BE49-F238E27FC236}">
                <a16:creationId xmlns:a16="http://schemas.microsoft.com/office/drawing/2014/main" id="{38342CAE-2E3A-4E68-B037-14F2223C16C5}"/>
              </a:ext>
            </a:extLst>
          </p:cNvPr>
          <p:cNvSpPr/>
          <p:nvPr/>
        </p:nvSpPr>
        <p:spPr>
          <a:xfrm>
            <a:off x="128464" y="1029462"/>
            <a:ext cx="4752000" cy="842936"/>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18000" rIns="36000" bIns="36000" rtlCol="0" anchor="ctr" anchorCtr="0">
            <a:noAutofit/>
          </a:bodyPr>
          <a:lstStyle/>
          <a:p>
            <a:pPr marL="114300" indent="-114300"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〇主に新築住宅の請負及び施工。</a:t>
            </a:r>
            <a:r>
              <a:rPr lang="ja-JP" altLang="en-US" sz="1200" dirty="0">
                <a:solidFill>
                  <a:schemeClr val="tx1"/>
                </a:solidFill>
                <a:latin typeface="Meiryo UI" panose="020B0604030504040204" pitchFamily="50" charset="-128"/>
                <a:ea typeface="Meiryo UI" panose="020B0604030504040204" pitchFamily="50" charset="-128"/>
              </a:rPr>
              <a:t>解体工事、リフォームも施工。</a:t>
            </a:r>
            <a:endParaRPr lang="en-US" altLang="ja-JP" sz="1200" dirty="0">
              <a:solidFill>
                <a:schemeClr val="tx1"/>
              </a:solidFill>
              <a:latin typeface="Meiryo UI" panose="020B0604030504040204" pitchFamily="50" charset="-128"/>
              <a:ea typeface="Meiryo UI" panose="020B0604030504040204" pitchFamily="50" charset="-128"/>
            </a:endParaRPr>
          </a:p>
          <a:p>
            <a:pPr marL="114300" indent="-114300"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〇施工現場では、がれき類が最も多く、次いで木くず、陶磁器くず、廃プラスチック類等の建設系廃棄物が発生</a:t>
            </a:r>
            <a:r>
              <a:rPr lang="ja-JP" altLang="en-US" sz="1200" b="1" dirty="0">
                <a:solidFill>
                  <a:srgbClr val="000000"/>
                </a:solidFill>
                <a:latin typeface="Meiryo UI" panose="020B0604030504040204" pitchFamily="50" charset="-128"/>
                <a:ea typeface="Meiryo UI" panose="020B0604030504040204" pitchFamily="50" charset="-128"/>
              </a:rPr>
              <a:t>。</a:t>
            </a:r>
            <a:endParaRPr lang="ja-JP" altLang="en-US" sz="1200" dirty="0">
              <a:solidFill>
                <a:srgbClr val="000000"/>
              </a:solidFill>
              <a:latin typeface="Meiryo UI" panose="020B0604030504040204" pitchFamily="50" charset="-128"/>
              <a:ea typeface="Meiryo UI" panose="020B0604030504040204" pitchFamily="50" charset="-128"/>
            </a:endParaRPr>
          </a:p>
        </p:txBody>
      </p:sp>
      <p:sp>
        <p:nvSpPr>
          <p:cNvPr id="27" name="角丸四角形 13">
            <a:extLst>
              <a:ext uri="{FF2B5EF4-FFF2-40B4-BE49-F238E27FC236}">
                <a16:creationId xmlns:a16="http://schemas.microsoft.com/office/drawing/2014/main" id="{340D4C39-9CCF-44F2-A9EE-7C3674B8DA6C}"/>
              </a:ext>
            </a:extLst>
          </p:cNvPr>
          <p:cNvSpPr/>
          <p:nvPr/>
        </p:nvSpPr>
        <p:spPr>
          <a:xfrm>
            <a:off x="4953528" y="1022073"/>
            <a:ext cx="4752000" cy="817138"/>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18000" rIns="36000" bIns="36000" rtlCol="0" anchor="ctr" anchorCtr="0">
            <a:noAutofit/>
          </a:bodyPr>
          <a:lstStyle/>
          <a:p>
            <a:pPr marL="125413" indent="-125413" defTabSz="457200" fontAlgn="base">
              <a:defRPr/>
            </a:pPr>
            <a:endParaRPr lang="en-US" altLang="ja-JP" sz="1200" dirty="0">
              <a:solidFill>
                <a:srgbClr val="000000"/>
              </a:solidFill>
              <a:latin typeface="Meiryo UI" panose="020B0604030504040204" pitchFamily="50" charset="-128"/>
              <a:ea typeface="Meiryo UI" panose="020B0604030504040204" pitchFamily="50" charset="-128"/>
            </a:endParaRPr>
          </a:p>
          <a:p>
            <a:pPr marL="125413" indent="-125413" defTabSz="457200" fontAlgn="base">
              <a:defRPr/>
            </a:pPr>
            <a:endParaRPr lang="en-US" altLang="ja-JP" sz="1200" dirty="0">
              <a:solidFill>
                <a:srgbClr val="000000"/>
              </a:solidFill>
              <a:latin typeface="Meiryo UI" panose="020B0604030504040204" pitchFamily="50" charset="-128"/>
              <a:ea typeface="Meiryo UI" panose="020B0604030504040204" pitchFamily="50" charset="-128"/>
            </a:endParaRPr>
          </a:p>
          <a:p>
            <a:pPr marL="125413" indent="-125413" defTabSz="457200" fontAlgn="base">
              <a:defRPr/>
            </a:pPr>
            <a:endParaRPr lang="en-US" altLang="ja-JP" sz="1200" dirty="0">
              <a:solidFill>
                <a:srgbClr val="000000"/>
              </a:solidFill>
              <a:latin typeface="Meiryo UI" panose="020B0604030504040204" pitchFamily="50" charset="-128"/>
              <a:ea typeface="Meiryo UI" panose="020B0604030504040204" pitchFamily="50" charset="-128"/>
            </a:endParaRPr>
          </a:p>
          <a:p>
            <a:pPr marL="125413" indent="-125413"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〇ゼロエミッションを達成するため、リサイクルシステムを構築したい。</a:t>
            </a:r>
            <a:endParaRPr lang="en-US" altLang="ja-JP" sz="1200" dirty="0">
              <a:solidFill>
                <a:srgbClr val="000000"/>
              </a:solidFill>
              <a:latin typeface="Meiryo UI" panose="020B0604030504040204" pitchFamily="50" charset="-128"/>
              <a:ea typeface="Meiryo UI" panose="020B0604030504040204" pitchFamily="50" charset="-128"/>
            </a:endParaRPr>
          </a:p>
          <a:p>
            <a:pPr marL="125413" indent="-125413"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〇職方さんたちの協力により現場</a:t>
            </a:r>
            <a:r>
              <a:rPr lang="ja-JP" altLang="en-US" sz="1200" dirty="0">
                <a:solidFill>
                  <a:schemeClr val="tx1"/>
                </a:solidFill>
                <a:latin typeface="Meiryo UI" panose="020B0604030504040204" pitchFamily="50" charset="-128"/>
                <a:ea typeface="Meiryo UI" panose="020B0604030504040204" pitchFamily="50" charset="-128"/>
              </a:rPr>
              <a:t>から細かく分別させたい</a:t>
            </a:r>
            <a:endParaRPr lang="en-US" altLang="ja-JP" sz="1200" dirty="0">
              <a:solidFill>
                <a:schemeClr val="tx1"/>
              </a:solidFill>
              <a:latin typeface="Meiryo UI" panose="020B0604030504040204" pitchFamily="50" charset="-128"/>
              <a:ea typeface="Meiryo UI" panose="020B0604030504040204" pitchFamily="50" charset="-128"/>
            </a:endParaRPr>
          </a:p>
          <a:p>
            <a:pPr marL="125413" indent="-125413"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〇全量リサイクルするため高精度の分別をしたい。</a:t>
            </a:r>
            <a:endParaRPr lang="en-US" altLang="ja-JP" sz="1200" dirty="0">
              <a:solidFill>
                <a:srgbClr val="000000"/>
              </a:solidFill>
              <a:latin typeface="Meiryo UI" panose="020B0604030504040204" pitchFamily="50" charset="-128"/>
              <a:ea typeface="Meiryo UI" panose="020B0604030504040204" pitchFamily="50" charset="-128"/>
            </a:endParaRPr>
          </a:p>
          <a:p>
            <a:pPr marL="125413" indent="-125413" defTabSz="457200" fontAlgn="base">
              <a:defRPr/>
            </a:pPr>
            <a:endParaRPr lang="en-US" altLang="ja-JP" sz="1200" dirty="0">
              <a:solidFill>
                <a:srgbClr val="000000"/>
              </a:solidFill>
              <a:latin typeface="Meiryo UI" panose="020B0604030504040204" pitchFamily="50" charset="-128"/>
              <a:ea typeface="Meiryo UI" panose="020B0604030504040204" pitchFamily="50" charset="-128"/>
            </a:endParaRPr>
          </a:p>
          <a:p>
            <a:pPr marL="125413" indent="-125413" defTabSz="457200" fontAlgn="base">
              <a:defRPr/>
            </a:pPr>
            <a:endParaRPr lang="en-US" altLang="ja-JP" sz="1200" dirty="0">
              <a:solidFill>
                <a:srgbClr val="000000"/>
              </a:solidFill>
              <a:latin typeface="Meiryo UI" panose="020B0604030504040204" pitchFamily="50" charset="-128"/>
              <a:ea typeface="Meiryo UI" panose="020B0604030504040204" pitchFamily="50" charset="-128"/>
            </a:endParaRPr>
          </a:p>
          <a:p>
            <a:pPr marL="125413" indent="-125413" defTabSz="457200" fontAlgn="base">
              <a:defRPr/>
            </a:pPr>
            <a:endParaRPr lang="ja-JP" altLang="en-US" sz="1200" dirty="0">
              <a:solidFill>
                <a:srgbClr val="000000"/>
              </a:solidFill>
              <a:latin typeface="Meiryo UI" panose="020B0604030504040204" pitchFamily="50" charset="-128"/>
              <a:ea typeface="Meiryo UI" panose="020B0604030504040204" pitchFamily="50" charset="-128"/>
            </a:endParaRPr>
          </a:p>
        </p:txBody>
      </p:sp>
      <p:sp>
        <p:nvSpPr>
          <p:cNvPr id="28" name="角丸四角形 13">
            <a:extLst>
              <a:ext uri="{FF2B5EF4-FFF2-40B4-BE49-F238E27FC236}">
                <a16:creationId xmlns:a16="http://schemas.microsoft.com/office/drawing/2014/main" id="{C8D19DD5-116E-4931-8B6F-CCB5CF76EECE}"/>
              </a:ext>
            </a:extLst>
          </p:cNvPr>
          <p:cNvSpPr/>
          <p:nvPr/>
        </p:nvSpPr>
        <p:spPr>
          <a:xfrm>
            <a:off x="128464" y="766843"/>
            <a:ext cx="4752000" cy="257369"/>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6000" rIns="0" bIns="36000" rtlCol="0" anchor="ctr" anchorCtr="0">
            <a:spAutoFit/>
          </a:bodyPr>
          <a:lstStyle/>
          <a:p>
            <a:pPr algn="ctr" defTabSz="457200" fontAlgn="base">
              <a:defRPr/>
            </a:pPr>
            <a:r>
              <a:rPr lang="ja-JP" altLang="en-US" sz="1200" b="1" dirty="0">
                <a:solidFill>
                  <a:srgbClr val="FFFFFF"/>
                </a:solidFill>
                <a:latin typeface="Meiryo UI" panose="020B0604030504040204" pitchFamily="50" charset="-128"/>
                <a:ea typeface="Meiryo UI" panose="020B0604030504040204" pitchFamily="50" charset="-128"/>
              </a:rPr>
              <a:t>事業内容・発生フロー</a:t>
            </a:r>
            <a:endParaRPr lang="ja-JP" altLang="en-US" sz="1100" b="1" dirty="0">
              <a:solidFill>
                <a:srgbClr val="FFFFFF"/>
              </a:solidFill>
              <a:latin typeface="Meiryo UI" panose="020B0604030504040204" pitchFamily="50" charset="-128"/>
              <a:ea typeface="Meiryo UI" panose="020B0604030504040204" pitchFamily="50" charset="-128"/>
            </a:endParaRPr>
          </a:p>
        </p:txBody>
      </p:sp>
      <p:sp>
        <p:nvSpPr>
          <p:cNvPr id="29" name="角丸四角形 13">
            <a:extLst>
              <a:ext uri="{FF2B5EF4-FFF2-40B4-BE49-F238E27FC236}">
                <a16:creationId xmlns:a16="http://schemas.microsoft.com/office/drawing/2014/main" id="{93E3722B-5BE2-45DF-8CAC-88856F1CE161}"/>
              </a:ext>
            </a:extLst>
          </p:cNvPr>
          <p:cNvSpPr/>
          <p:nvPr/>
        </p:nvSpPr>
        <p:spPr>
          <a:xfrm>
            <a:off x="4953528" y="764706"/>
            <a:ext cx="4752000" cy="257369"/>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6000" rIns="0" bIns="36000" rtlCol="0" anchor="ctr" anchorCtr="0">
            <a:spAutoFit/>
          </a:bodyPr>
          <a:lstStyle/>
          <a:p>
            <a:pPr algn="ctr" defTabSz="457200" fontAlgn="base">
              <a:defRPr/>
            </a:pPr>
            <a:r>
              <a:rPr lang="ja-JP" altLang="en-US" sz="1200" b="1" dirty="0">
                <a:solidFill>
                  <a:srgbClr val="FFFFFF"/>
                </a:solidFill>
                <a:latin typeface="Meiryo UI" panose="020B0604030504040204" pitchFamily="50" charset="-128"/>
                <a:ea typeface="Meiryo UI" panose="020B0604030504040204" pitchFamily="50" charset="-128"/>
              </a:rPr>
              <a:t>課　　題</a:t>
            </a:r>
          </a:p>
        </p:txBody>
      </p:sp>
      <p:sp>
        <p:nvSpPr>
          <p:cNvPr id="30" name="角丸四角形 13">
            <a:extLst>
              <a:ext uri="{FF2B5EF4-FFF2-40B4-BE49-F238E27FC236}">
                <a16:creationId xmlns:a16="http://schemas.microsoft.com/office/drawing/2014/main" id="{8DBE0C4F-66FE-4561-BC74-3391FC953B39}"/>
              </a:ext>
            </a:extLst>
          </p:cNvPr>
          <p:cNvSpPr/>
          <p:nvPr/>
        </p:nvSpPr>
        <p:spPr>
          <a:xfrm>
            <a:off x="146192" y="1936155"/>
            <a:ext cx="9579898" cy="288147"/>
          </a:xfrm>
          <a:prstGeom prst="rect">
            <a:avLst/>
          </a:prstGeom>
          <a:solidFill>
            <a:srgbClr val="C55A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ja-JP" altLang="en-US" sz="1400" b="1" dirty="0">
                <a:solidFill>
                  <a:srgbClr val="FFFFFF"/>
                </a:solidFill>
                <a:latin typeface="Meiryo UI" panose="020B0604030504040204" pitchFamily="50" charset="-128"/>
                <a:ea typeface="Meiryo UI" panose="020B0604030504040204" pitchFamily="50" charset="-128"/>
              </a:rPr>
              <a:t>取　組　内　容</a:t>
            </a:r>
          </a:p>
        </p:txBody>
      </p:sp>
      <p:sp>
        <p:nvSpPr>
          <p:cNvPr id="31" name="四角形: 角を丸くする 147">
            <a:extLst>
              <a:ext uri="{FF2B5EF4-FFF2-40B4-BE49-F238E27FC236}">
                <a16:creationId xmlns:a16="http://schemas.microsoft.com/office/drawing/2014/main" id="{D22F7C93-16C0-4196-8A95-AEA4D99142DE}"/>
              </a:ext>
            </a:extLst>
          </p:cNvPr>
          <p:cNvSpPr/>
          <p:nvPr/>
        </p:nvSpPr>
        <p:spPr>
          <a:xfrm>
            <a:off x="162529" y="2142655"/>
            <a:ext cx="9590623" cy="4594384"/>
          </a:xfrm>
          <a:prstGeom prst="roundRect">
            <a:avLst>
              <a:gd name="adj" fmla="val 0"/>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t" anchorCtr="0"/>
          <a:lstStyle/>
          <a:p>
            <a:pPr marL="176213" indent="-176213" algn="just"/>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34" name="タイトル 9">
            <a:extLst>
              <a:ext uri="{FF2B5EF4-FFF2-40B4-BE49-F238E27FC236}">
                <a16:creationId xmlns:a16="http://schemas.microsoft.com/office/drawing/2014/main" id="{357A2F4E-3843-448A-B24D-10643CA83693}"/>
              </a:ext>
            </a:extLst>
          </p:cNvPr>
          <p:cNvSpPr txBox="1">
            <a:spLocks/>
          </p:cNvSpPr>
          <p:nvPr/>
        </p:nvSpPr>
        <p:spPr>
          <a:xfrm>
            <a:off x="0" y="-2324"/>
            <a:ext cx="9906000" cy="418812"/>
          </a:xfrm>
          <a:prstGeom prst="rect">
            <a:avLst/>
          </a:prstGeom>
          <a:solidFill>
            <a:srgbClr val="DEEBF7"/>
          </a:solidFill>
        </p:spPr>
        <p:txBody>
          <a:bodyPr vert="horz" wrap="square" lIns="494833" tIns="54981" rIns="494833" bIns="54981" rtlCol="0" anchor="b" anchorCtr="0">
            <a:spAutoFit/>
          </a:bodyPr>
          <a:lstStyle>
            <a:lvl1pPr algn="l" defTabSz="1393124" rtl="0" eaLnBrk="1" fontAlgn="base" latinLnBrk="0" hangingPunct="1">
              <a:lnSpc>
                <a:spcPct val="100000"/>
              </a:lnSpc>
              <a:spcBef>
                <a:spcPts val="0"/>
              </a:spcBef>
              <a:buNone/>
              <a:defRPr kumimoji="1" sz="2750" b="1" kern="1200">
                <a:solidFill>
                  <a:schemeClr val="tx1"/>
                </a:solidFill>
                <a:latin typeface="+mj-lt"/>
                <a:ea typeface="+mj-ea"/>
                <a:cs typeface="+mj-cs"/>
              </a:defRPr>
            </a:lvl1pPr>
          </a:lstStyle>
          <a:p>
            <a:pPr algn="ctr"/>
            <a:r>
              <a:rPr lang="ja-JP" altLang="en-US" sz="2000" dirty="0">
                <a:solidFill>
                  <a:srgbClr val="2E75B6"/>
                </a:solidFill>
                <a:latin typeface="Meiryo UI" panose="020B0604030504040204" pitchFamily="50" charset="-128"/>
                <a:ea typeface="Meiryo UI" panose="020B0604030504040204" pitchFamily="50" charset="-128"/>
              </a:rPr>
              <a:t>資源循環センターを核とした施工現場のゼロエミッションを目指した取組</a:t>
            </a:r>
          </a:p>
        </p:txBody>
      </p:sp>
      <p:sp>
        <p:nvSpPr>
          <p:cNvPr id="80" name="タイトル 1"/>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a:t>
            </a:r>
            <a:r>
              <a:rPr lang="en-US" altLang="ja-JP" sz="1200" b="1" dirty="0">
                <a:latin typeface="Meiryo UI" panose="020B0604030504040204" pitchFamily="50" charset="-128"/>
                <a:ea typeface="Meiryo UI" panose="020B0604030504040204" pitchFamily="50" charset="-128"/>
              </a:rPr>
              <a:t>1</a:t>
            </a:r>
            <a:endParaRPr lang="ja-JP" altLang="en-US" sz="1200" b="1"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2EA1EEED-08B0-480C-BF94-F4EBE69CA489}"/>
              </a:ext>
            </a:extLst>
          </p:cNvPr>
          <p:cNvSpPr txBox="1"/>
          <p:nvPr/>
        </p:nvSpPr>
        <p:spPr>
          <a:xfrm>
            <a:off x="2175088" y="424510"/>
            <a:ext cx="5555824" cy="307777"/>
          </a:xfrm>
          <a:prstGeom prst="rect">
            <a:avLst/>
          </a:prstGeom>
          <a:no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積水ハウス株式会社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建設業</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graphicFrame>
        <p:nvGraphicFramePr>
          <p:cNvPr id="25" name="表 41">
            <a:extLst>
              <a:ext uri="{FF2B5EF4-FFF2-40B4-BE49-F238E27FC236}">
                <a16:creationId xmlns:a16="http://schemas.microsoft.com/office/drawing/2014/main" id="{713696FD-FBED-4D66-BFBC-6E7BA75755E4}"/>
              </a:ext>
            </a:extLst>
          </p:cNvPr>
          <p:cNvGraphicFramePr>
            <a:graphicFrameLocks noGrp="1"/>
          </p:cNvGraphicFramePr>
          <p:nvPr/>
        </p:nvGraphicFramePr>
        <p:xfrm>
          <a:off x="7397380" y="445521"/>
          <a:ext cx="2328710" cy="298589"/>
        </p:xfrm>
        <a:graphic>
          <a:graphicData uri="http://schemas.openxmlformats.org/drawingml/2006/table">
            <a:tbl>
              <a:tblPr firstRow="1" bandRow="1">
                <a:tableStyleId>{5C22544A-7EE6-4342-B048-85BDC9FD1C3A}</a:tableStyleId>
              </a:tblPr>
              <a:tblGrid>
                <a:gridCol w="807279">
                  <a:extLst>
                    <a:ext uri="{9D8B030D-6E8A-4147-A177-3AD203B41FA5}">
                      <a16:colId xmlns:a16="http://schemas.microsoft.com/office/drawing/2014/main" val="1284750579"/>
                    </a:ext>
                  </a:extLst>
                </a:gridCol>
                <a:gridCol w="685778">
                  <a:extLst>
                    <a:ext uri="{9D8B030D-6E8A-4147-A177-3AD203B41FA5}">
                      <a16:colId xmlns:a16="http://schemas.microsoft.com/office/drawing/2014/main" val="1148642676"/>
                    </a:ext>
                  </a:extLst>
                </a:gridCol>
                <a:gridCol w="835653">
                  <a:extLst>
                    <a:ext uri="{9D8B030D-6E8A-4147-A177-3AD203B41FA5}">
                      <a16:colId xmlns:a16="http://schemas.microsoft.com/office/drawing/2014/main" val="2821078224"/>
                    </a:ext>
                  </a:extLst>
                </a:gridCol>
              </a:tblGrid>
              <a:tr h="298589">
                <a:tc>
                  <a:txBody>
                    <a:bodyPr/>
                    <a:lstStyle/>
                    <a:p>
                      <a:r>
                        <a:rPr kumimoji="1" lang="ja-JP" altLang="en-US" sz="1200" dirty="0">
                          <a:solidFill>
                            <a:schemeClr val="tx1"/>
                          </a:solidFill>
                        </a:rPr>
                        <a:t>排出抑制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200" dirty="0">
                          <a:solidFill>
                            <a:schemeClr val="tx1"/>
                          </a:solidFill>
                        </a:rPr>
                        <a:t>再利用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200" dirty="0">
                          <a:solidFill>
                            <a:schemeClr val="tx1"/>
                          </a:solidFill>
                        </a:rPr>
                        <a:t>再生利用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67950562"/>
                  </a:ext>
                </a:extLst>
              </a:tr>
            </a:tbl>
          </a:graphicData>
        </a:graphic>
      </p:graphicFrame>
      <p:sp>
        <p:nvSpPr>
          <p:cNvPr id="33" name="テキスト ボックス 30">
            <a:extLst>
              <a:ext uri="{FF2B5EF4-FFF2-40B4-BE49-F238E27FC236}">
                <a16:creationId xmlns:a16="http://schemas.microsoft.com/office/drawing/2014/main" id="{8602F45F-A2E5-4E1F-BF7A-9A3892567748}"/>
              </a:ext>
            </a:extLst>
          </p:cNvPr>
          <p:cNvSpPr txBox="1"/>
          <p:nvPr/>
        </p:nvSpPr>
        <p:spPr>
          <a:xfrm>
            <a:off x="6988109" y="6501112"/>
            <a:ext cx="2591435" cy="3098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資源循環センター</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での分別</a:t>
            </a:r>
            <a:r>
              <a:rPr lang="en-US" sz="105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en-US" sz="105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テキスト ボックス 30">
            <a:extLst>
              <a:ext uri="{FF2B5EF4-FFF2-40B4-BE49-F238E27FC236}">
                <a16:creationId xmlns:a16="http://schemas.microsoft.com/office/drawing/2014/main" id="{F5484FFB-CC1A-4A35-9C85-B3455BC07EBB}"/>
              </a:ext>
            </a:extLst>
          </p:cNvPr>
          <p:cNvSpPr txBox="1"/>
          <p:nvPr/>
        </p:nvSpPr>
        <p:spPr>
          <a:xfrm>
            <a:off x="6297386" y="4873211"/>
            <a:ext cx="2591435" cy="3098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廃棄物回収管理システム</a:t>
            </a:r>
            <a:endParaRPr lang="ja-JP" altLang="en-US" sz="105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4197EBAC-04E5-405C-AACB-0F7894EE7E4F}"/>
              </a:ext>
            </a:extLst>
          </p:cNvPr>
          <p:cNvPicPr>
            <a:picLocks noChangeAspect="1"/>
          </p:cNvPicPr>
          <p:nvPr/>
        </p:nvPicPr>
        <p:blipFill>
          <a:blip r:embed="rId3"/>
          <a:stretch>
            <a:fillRect/>
          </a:stretch>
        </p:blipFill>
        <p:spPr>
          <a:xfrm>
            <a:off x="804606" y="4733995"/>
            <a:ext cx="1553608" cy="1157000"/>
          </a:xfrm>
          <a:prstGeom prst="rect">
            <a:avLst/>
          </a:prstGeom>
        </p:spPr>
      </p:pic>
      <p:sp>
        <p:nvSpPr>
          <p:cNvPr id="20" name="テキスト ボックス 30">
            <a:extLst>
              <a:ext uri="{FF2B5EF4-FFF2-40B4-BE49-F238E27FC236}">
                <a16:creationId xmlns:a16="http://schemas.microsoft.com/office/drawing/2014/main" id="{236A29AF-54DA-4B8E-9D71-E5027B2B938A}"/>
              </a:ext>
            </a:extLst>
          </p:cNvPr>
          <p:cNvSpPr txBox="1"/>
          <p:nvPr/>
        </p:nvSpPr>
        <p:spPr>
          <a:xfrm>
            <a:off x="195843" y="5842991"/>
            <a:ext cx="2591435" cy="26591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zh-TW" altLang="en-US" sz="11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　</a:t>
            </a:r>
            <a:r>
              <a:rPr lang="zh-TW"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施工現場</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での「</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27</a:t>
            </a:r>
            <a:r>
              <a:rPr lang="zh-TW"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分別</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ガイド」</a:t>
            </a:r>
            <a:endParaRPr lang="ja-JP" altLang="en-US" sz="105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E814D630-34B0-4787-B0C6-277F132E0A1D}"/>
              </a:ext>
            </a:extLst>
          </p:cNvPr>
          <p:cNvSpPr txBox="1"/>
          <p:nvPr/>
        </p:nvSpPr>
        <p:spPr>
          <a:xfrm>
            <a:off x="105481" y="2214120"/>
            <a:ext cx="5423584" cy="1200329"/>
          </a:xfrm>
          <a:prstGeom prst="rect">
            <a:avLst/>
          </a:prstGeom>
          <a:noFill/>
        </p:spPr>
        <p:txBody>
          <a:bodyPr wrap="square" rtlCol="0">
            <a:spAutoFit/>
          </a:bodyPr>
          <a:lstStyle/>
          <a:p>
            <a:pPr marL="176213" indent="-176213" algn="just"/>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建設業界初！広域認定を取得</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2004</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9</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月）</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203200" indent="-69850">
              <a:tabLst>
                <a:tab pos="179388" algn="l"/>
              </a:tabLs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・広域認定により、収集運搬や中間処理等を委託する場合でも、廃棄物処理業の許可が不要となるため、</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廃棄物対策を効率化しリサイクルを推進しやすくなった</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203200" indent="-69850">
              <a:tabLst>
                <a:tab pos="179388" algn="l"/>
              </a:tabLs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自社の</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「資源循環センター」（全国</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か所）を核</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として、全国の施工現場で発生する建設系産業廃棄物のリサイクルを実施。自社システムにより廃棄物回収の配車</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指示、現場毎の廃棄物量の把握やリサイクル業者の統括など一連の流れを管理。</a:t>
            </a:r>
          </a:p>
        </p:txBody>
      </p:sp>
      <p:pic>
        <p:nvPicPr>
          <p:cNvPr id="7" name="図 6">
            <a:extLst>
              <a:ext uri="{FF2B5EF4-FFF2-40B4-BE49-F238E27FC236}">
                <a16:creationId xmlns:a16="http://schemas.microsoft.com/office/drawing/2014/main" id="{9B64DB08-226B-47ED-BD2D-EA298B3BA3E0}"/>
              </a:ext>
            </a:extLst>
          </p:cNvPr>
          <p:cNvPicPr>
            <a:picLocks noChangeAspect="1"/>
          </p:cNvPicPr>
          <p:nvPr/>
        </p:nvPicPr>
        <p:blipFill>
          <a:blip r:embed="rId4"/>
          <a:stretch>
            <a:fillRect/>
          </a:stretch>
        </p:blipFill>
        <p:spPr>
          <a:xfrm>
            <a:off x="7115185" y="5180319"/>
            <a:ext cx="2337280" cy="1311216"/>
          </a:xfrm>
          <a:prstGeom prst="rect">
            <a:avLst/>
          </a:prstGeom>
        </p:spPr>
      </p:pic>
      <p:sp>
        <p:nvSpPr>
          <p:cNvPr id="32" name="テキスト ボックス 30">
            <a:extLst>
              <a:ext uri="{FF2B5EF4-FFF2-40B4-BE49-F238E27FC236}">
                <a16:creationId xmlns:a16="http://schemas.microsoft.com/office/drawing/2014/main" id="{3E4CA358-AD10-4B9A-8B2F-C8A7FC4087E0}"/>
              </a:ext>
            </a:extLst>
          </p:cNvPr>
          <p:cNvSpPr txBox="1"/>
          <p:nvPr/>
        </p:nvSpPr>
        <p:spPr>
          <a:xfrm>
            <a:off x="2462803" y="5842991"/>
            <a:ext cx="2337281" cy="2709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廃棄物回収用の袋に付けられたラベル</a:t>
            </a:r>
            <a:endParaRPr lang="ja-JP" altLang="en-US" sz="105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8F0AE8D8-877A-41CB-A026-0957AC364522}"/>
              </a:ext>
            </a:extLst>
          </p:cNvPr>
          <p:cNvPicPr>
            <a:picLocks noChangeAspect="1"/>
          </p:cNvPicPr>
          <p:nvPr/>
        </p:nvPicPr>
        <p:blipFill>
          <a:blip r:embed="rId5"/>
          <a:stretch>
            <a:fillRect/>
          </a:stretch>
        </p:blipFill>
        <p:spPr>
          <a:xfrm>
            <a:off x="5477748" y="2264874"/>
            <a:ext cx="4223436" cy="2676294"/>
          </a:xfrm>
          <a:prstGeom prst="rect">
            <a:avLst/>
          </a:prstGeom>
        </p:spPr>
      </p:pic>
      <p:sp>
        <p:nvSpPr>
          <p:cNvPr id="35" name="テキスト ボックス 34">
            <a:extLst>
              <a:ext uri="{FF2B5EF4-FFF2-40B4-BE49-F238E27FC236}">
                <a16:creationId xmlns:a16="http://schemas.microsoft.com/office/drawing/2014/main" id="{5AE964DD-BA83-4BF9-B472-53D9069118C3}"/>
              </a:ext>
            </a:extLst>
          </p:cNvPr>
          <p:cNvSpPr txBox="1"/>
          <p:nvPr/>
        </p:nvSpPr>
        <p:spPr>
          <a:xfrm>
            <a:off x="202705" y="6104401"/>
            <a:ext cx="6421200" cy="646331"/>
          </a:xfrm>
          <a:prstGeom prst="rect">
            <a:avLst/>
          </a:prstGeom>
          <a:noFill/>
        </p:spPr>
        <p:txBody>
          <a:bodyPr wrap="square" rtlCol="0">
            <a:spAutoFit/>
          </a:bodyPr>
          <a:lstStyle/>
          <a:p>
            <a:pPr marL="176213" indent="-176213" algn="just">
              <a:spcBef>
                <a:spcPts val="600"/>
              </a:spcBef>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資源循環センターにおける更なる分別</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marL="179388" indent="-93663"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・搬入した廃棄物を</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処理業者の要求レベルに合わせて最大</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80 </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種になるまで手作業等により再分別</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し、複合物の単一素材への分解、素材ごとに圧縮、減容を行い、リサイクルルートに乗せる。</a:t>
            </a:r>
            <a:endPar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7EDDABD3-B37E-4CDB-9788-6B461C37879B}"/>
              </a:ext>
            </a:extLst>
          </p:cNvPr>
          <p:cNvSpPr txBox="1"/>
          <p:nvPr/>
        </p:nvSpPr>
        <p:spPr>
          <a:xfrm>
            <a:off x="146192" y="3363064"/>
            <a:ext cx="5270441" cy="1384995"/>
          </a:xfrm>
          <a:prstGeom prst="rect">
            <a:avLst/>
          </a:prstGeom>
          <a:noFill/>
        </p:spPr>
        <p:txBody>
          <a:bodyPr wrap="square" rtlCol="0">
            <a:spAutoFit/>
          </a:bodyPr>
          <a:lstStyle/>
          <a:p>
            <a:pPr marL="176213" indent="-176213">
              <a:spcBef>
                <a:spcPts val="600"/>
              </a:spcBef>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現場における徹底した分別</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marL="211138" indent="-93663" algn="just"/>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施工現場では</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職方さんたちの協力</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により廃棄物を</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27</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種類にまで分別。</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211138" indent="-93663"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・基礎、躯体、木材組立等の工事</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工程ごとに建材の写真を中心に整理した「分別ガイド」</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を掲示。</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211138" indent="-93663"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・新築施工現場、リフォーム施工現場等の</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現場種類ごとに柔軟に分別基準</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を設定。</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539750" indent="-539750" algn="just">
              <a:tabLst>
                <a:tab pos="6550025" algn="l"/>
              </a:tabLs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（例）</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柱に釘が付いていれば釘の先を曲げる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（釘を抜くまでは求めない）、</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洗面台は</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人が運べる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程度</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まで分別</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12775392-B896-4189-9B93-925C5539CD0D}"/>
              </a:ext>
            </a:extLst>
          </p:cNvPr>
          <p:cNvPicPr>
            <a:picLocks noChangeAspect="1"/>
          </p:cNvPicPr>
          <p:nvPr/>
        </p:nvPicPr>
        <p:blipFill>
          <a:blip r:embed="rId6"/>
          <a:stretch>
            <a:fillRect/>
          </a:stretch>
        </p:blipFill>
        <p:spPr>
          <a:xfrm>
            <a:off x="2732625" y="4746940"/>
            <a:ext cx="1666322" cy="1145596"/>
          </a:xfrm>
          <a:prstGeom prst="rect">
            <a:avLst/>
          </a:prstGeom>
        </p:spPr>
      </p:pic>
      <p:sp>
        <p:nvSpPr>
          <p:cNvPr id="37" name="テキスト ボックス 30">
            <a:extLst>
              <a:ext uri="{FF2B5EF4-FFF2-40B4-BE49-F238E27FC236}">
                <a16:creationId xmlns:a16="http://schemas.microsoft.com/office/drawing/2014/main" id="{48BF7E28-04FF-4CA6-B8C2-57D076BA544D}"/>
              </a:ext>
            </a:extLst>
          </p:cNvPr>
          <p:cNvSpPr txBox="1"/>
          <p:nvPr/>
        </p:nvSpPr>
        <p:spPr>
          <a:xfrm>
            <a:off x="4347927" y="5148328"/>
            <a:ext cx="2275979" cy="50304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ラベルにより、</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いつ</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どの現場から</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何が</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どのくらい排出</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を管理</a:t>
            </a:r>
            <a:endParaRPr lang="ja-JP" altLang="en-US" sz="105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51983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13">
            <a:extLst>
              <a:ext uri="{FF2B5EF4-FFF2-40B4-BE49-F238E27FC236}">
                <a16:creationId xmlns:a16="http://schemas.microsoft.com/office/drawing/2014/main" id="{8DBE0C4F-66FE-4561-BC74-3391FC953B39}"/>
              </a:ext>
            </a:extLst>
          </p:cNvPr>
          <p:cNvSpPr/>
          <p:nvPr/>
        </p:nvSpPr>
        <p:spPr>
          <a:xfrm>
            <a:off x="114573" y="796449"/>
            <a:ext cx="9590956" cy="288147"/>
          </a:xfrm>
          <a:prstGeom prst="rect">
            <a:avLst/>
          </a:prstGeom>
          <a:solidFill>
            <a:srgbClr val="C55A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ja-JP" altLang="en-US" sz="1400" b="1" dirty="0">
                <a:solidFill>
                  <a:srgbClr val="FFFFFF"/>
                </a:solidFill>
                <a:latin typeface="Meiryo UI" panose="020B0604030504040204" pitchFamily="50" charset="-128"/>
                <a:ea typeface="Meiryo UI" panose="020B0604030504040204" pitchFamily="50" charset="-128"/>
              </a:rPr>
              <a:t>取　組　内　容</a:t>
            </a:r>
          </a:p>
        </p:txBody>
      </p:sp>
      <p:sp>
        <p:nvSpPr>
          <p:cNvPr id="31" name="四角形: 角を丸くする 147">
            <a:extLst>
              <a:ext uri="{FF2B5EF4-FFF2-40B4-BE49-F238E27FC236}">
                <a16:creationId xmlns:a16="http://schemas.microsoft.com/office/drawing/2014/main" id="{D22F7C93-16C0-4196-8A95-AEA4D99142DE}"/>
              </a:ext>
            </a:extLst>
          </p:cNvPr>
          <p:cNvSpPr/>
          <p:nvPr/>
        </p:nvSpPr>
        <p:spPr>
          <a:xfrm>
            <a:off x="114573" y="1063413"/>
            <a:ext cx="9600460" cy="4145334"/>
          </a:xfrm>
          <a:prstGeom prst="roundRect">
            <a:avLst>
              <a:gd name="adj" fmla="val 0"/>
            </a:avLst>
          </a:prstGeom>
          <a:solidFill>
            <a:schemeClr val="accent2">
              <a:lumMod val="20000"/>
              <a:lumOff val="80000"/>
              <a:alpha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t" anchorCtr="0"/>
          <a:lstStyle/>
          <a:p>
            <a:pPr marL="176213" indent="-176213" algn="just">
              <a:spcBef>
                <a:spcPts val="600"/>
              </a:spcBef>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各種</a:t>
            </a: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リサイクルの具体例</a:t>
            </a: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6213" indent="-176213" algn="just"/>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＜資源循環センターにおけるリサイクル＞</a:t>
            </a:r>
          </a:p>
          <a:p>
            <a:pPr marL="265113" indent="-176213" algn="just"/>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・発泡スチロール　➡　溶解固化によるインゴット化</a:t>
            </a:r>
          </a:p>
          <a:p>
            <a:pPr marL="265113" indent="-176213" algn="just"/>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・電線　 ➡ 　剝線機による被覆と銅の分離</a:t>
            </a:r>
          </a:p>
          <a:p>
            <a:pPr marL="265113" indent="-176213" algn="just"/>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・廃石膏ボード　 ➡ 　紙と石膏粉に分離し、石膏粉に卵殻の粉末を混合し、グラウンド用のライン材を製造。</a:t>
            </a:r>
          </a:p>
          <a:p>
            <a:pPr marL="176213" indent="-176213" algn="just">
              <a:spcBef>
                <a:spcPts val="300"/>
              </a:spcBef>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76213" indent="-176213" algn="just">
              <a:spcBef>
                <a:spcPts val="300"/>
              </a:spcBef>
            </a:pPr>
            <a:endParaRPr lang="en-US" altLang="ja-JP" sz="12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76213" indent="-176213" algn="just">
              <a:spcBef>
                <a:spcPts val="300"/>
              </a:spcBef>
            </a:pPr>
            <a:endParaRPr lang="en-US" altLang="ja-JP" sz="12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76213" indent="-176213" algn="just">
              <a:spcBef>
                <a:spcPts val="300"/>
              </a:spcBef>
            </a:pPr>
            <a:endParaRPr lang="en-US" altLang="ja-JP" sz="12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76213" indent="-176213" algn="just">
              <a:spcBef>
                <a:spcPts val="300"/>
              </a:spcBef>
            </a:pPr>
            <a:endParaRPr lang="en-US" altLang="ja-JP" sz="12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76213" indent="-176213" algn="just">
              <a:spcBef>
                <a:spcPts val="300"/>
              </a:spcBef>
            </a:pPr>
            <a:endParaRPr lang="en-US" altLang="ja-JP" sz="12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76213" indent="-176213" algn="just">
              <a:spcBef>
                <a:spcPts val="300"/>
              </a:spcBef>
            </a:pPr>
            <a:r>
              <a:rPr lang="ja-JP" altLang="en-US" sz="12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＜リサイクル可能な業者の選定による取組み</a:t>
            </a: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65113" indent="-176213" algn="just"/>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・木くず　 ➡ 　破砕等によりパーティクルボードの材料等</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65113" indent="-176213" algn="just"/>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・廃プラスチック類　 ➡ 　破砕・圧縮、溶融固化等により各種原材料として利用。</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65113" indent="-176213" algn="just"/>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（例）自社で使用した</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PP</a:t>
            </a:r>
            <a:r>
              <a:rPr lang="ja-JP"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バンド</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を</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PP</a:t>
            </a:r>
            <a:r>
              <a:rPr lang="ja-JP"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バンドにリサイクル</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して、再び</a:t>
            </a:r>
            <a:r>
              <a:rPr lang="ja-JP"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自社で使用</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65113" indent="-176213" algn="just"/>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・建築</a:t>
            </a:r>
            <a:r>
              <a:rPr lang="ja-JP"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現場の梱包材</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 　自社の</a:t>
            </a:r>
            <a:r>
              <a:rPr lang="ja-JP"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カタログ</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用</a:t>
            </a:r>
            <a:r>
              <a:rPr lang="ja-JP"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紙</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袋</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65113" indent="-176213" algn="just"/>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・分別不能なものは極力絞り込んだうえ、サーマルリサイクル。</a:t>
            </a:r>
            <a:endPar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76213" indent="-176213" algn="just">
              <a:spcBef>
                <a:spcPts val="1200"/>
              </a:spcBef>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サプライヤーとの協業によるリサイクルしやすい仕様の開発・調達</a:t>
            </a:r>
            <a:endParaRPr lang="en-US" altLang="ja-JP" sz="12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446088" indent="-179388" algn="just"/>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温水配管では、回収された端材の分別を容易にするため、プラスチックの種類が異な</a:t>
            </a:r>
            <a:endPar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446088" indent="-179388" algn="just"/>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る</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重配管を接着しない仕様を採用。</a:t>
            </a:r>
            <a:endPar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265113" indent="-176213" algn="just"/>
            <a:endPar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76213" indent="-176213" algn="just"/>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34" name="タイトル 9">
            <a:extLst>
              <a:ext uri="{FF2B5EF4-FFF2-40B4-BE49-F238E27FC236}">
                <a16:creationId xmlns:a16="http://schemas.microsoft.com/office/drawing/2014/main" id="{357A2F4E-3843-448A-B24D-10643CA83693}"/>
              </a:ext>
            </a:extLst>
          </p:cNvPr>
          <p:cNvSpPr txBox="1">
            <a:spLocks/>
          </p:cNvSpPr>
          <p:nvPr/>
        </p:nvSpPr>
        <p:spPr>
          <a:xfrm>
            <a:off x="0" y="-2324"/>
            <a:ext cx="9906000" cy="418812"/>
          </a:xfrm>
          <a:prstGeom prst="rect">
            <a:avLst/>
          </a:prstGeom>
          <a:solidFill>
            <a:srgbClr val="DEEBF7"/>
          </a:solidFill>
        </p:spPr>
        <p:txBody>
          <a:bodyPr vert="horz" wrap="square" lIns="494833" tIns="54981" rIns="494833" bIns="54981" rtlCol="0" anchor="b" anchorCtr="0">
            <a:spAutoFit/>
          </a:bodyPr>
          <a:lstStyle>
            <a:lvl1pPr algn="l" defTabSz="1393124" rtl="0" eaLnBrk="1" fontAlgn="base" latinLnBrk="0" hangingPunct="1">
              <a:lnSpc>
                <a:spcPct val="100000"/>
              </a:lnSpc>
              <a:spcBef>
                <a:spcPts val="0"/>
              </a:spcBef>
              <a:buNone/>
              <a:defRPr kumimoji="1" sz="2750" b="1" kern="1200">
                <a:solidFill>
                  <a:schemeClr val="tx1"/>
                </a:solidFill>
                <a:latin typeface="+mj-lt"/>
                <a:ea typeface="+mj-ea"/>
                <a:cs typeface="+mj-cs"/>
              </a:defRPr>
            </a:lvl1pPr>
          </a:lstStyle>
          <a:p>
            <a:pPr algn="ctr"/>
            <a:r>
              <a:rPr lang="ja-JP" altLang="en-US" sz="2000" dirty="0">
                <a:solidFill>
                  <a:srgbClr val="2E75B6"/>
                </a:solidFill>
                <a:latin typeface="Meiryo UI" panose="020B0604030504040204" pitchFamily="50" charset="-128"/>
                <a:ea typeface="Meiryo UI" panose="020B0604030504040204" pitchFamily="50" charset="-128"/>
              </a:rPr>
              <a:t>資源循環センターを核とした施工現場のゼロエミッションを目指した取組（続き）</a:t>
            </a:r>
          </a:p>
        </p:txBody>
      </p:sp>
      <p:sp>
        <p:nvSpPr>
          <p:cNvPr id="40" name="角丸四角形 6">
            <a:extLst>
              <a:ext uri="{FF2B5EF4-FFF2-40B4-BE49-F238E27FC236}">
                <a16:creationId xmlns:a16="http://schemas.microsoft.com/office/drawing/2014/main" id="{034A5493-0397-4D85-A3D9-D292229BA204}"/>
              </a:ext>
            </a:extLst>
          </p:cNvPr>
          <p:cNvSpPr/>
          <p:nvPr/>
        </p:nvSpPr>
        <p:spPr>
          <a:xfrm>
            <a:off x="163051" y="5445224"/>
            <a:ext cx="5855096" cy="1320676"/>
          </a:xfrm>
          <a:prstGeom prst="roundRect">
            <a:avLst>
              <a:gd name="adj" fmla="val 15313"/>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lIns="0" tIns="180000" rIns="36000" bIns="36000" rtlCol="0" anchor="t"/>
          <a:lstStyle/>
          <a:p>
            <a:pPr marL="152400" indent="-152400">
              <a:spcBef>
                <a:spcPts val="192"/>
              </a:spcBef>
            </a:pPr>
            <a:r>
              <a:rPr lang="ja-JP" altLang="en-US" sz="1200" dirty="0">
                <a:solidFill>
                  <a:schemeClr val="tx1"/>
                </a:solidFill>
                <a:latin typeface="Meiryo UI" panose="020B0604030504040204" pitchFamily="50" charset="-128"/>
                <a:ea typeface="Meiryo UI" panose="020B0604030504040204" pitchFamily="50" charset="-128"/>
              </a:rPr>
              <a:t>①</a:t>
            </a:r>
            <a:r>
              <a:rPr lang="ja-JP" altLang="en-US" sz="1200" b="1" dirty="0">
                <a:solidFill>
                  <a:schemeClr val="tx1"/>
                </a:solidFill>
                <a:latin typeface="Meiryo UI" panose="020B0604030504040204" pitchFamily="50" charset="-128"/>
                <a:ea typeface="Meiryo UI" panose="020B0604030504040204" pitchFamily="50" charset="-128"/>
              </a:rPr>
              <a:t>自社で広域認定制度</a:t>
            </a: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を取得し、</a:t>
            </a:r>
            <a:r>
              <a:rPr lang="ja-JP" altLang="en-US" sz="1200" b="1" dirty="0">
                <a:solidFill>
                  <a:schemeClr val="tx1"/>
                </a:solidFill>
                <a:latin typeface="Meiryo UI" panose="020B0604030504040204" pitchFamily="50" charset="-128"/>
                <a:ea typeface="Meiryo UI" panose="020B0604030504040204" pitchFamily="50" charset="-128"/>
              </a:rPr>
              <a:t>産業廃棄物リサイクルシステム</a:t>
            </a: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を構築。</a:t>
            </a:r>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52400" indent="-152400">
              <a:spcBef>
                <a:spcPts val="192"/>
              </a:spcBef>
            </a:pPr>
            <a:r>
              <a:rPr lang="ja-JP" altLang="en-US" sz="1200" dirty="0">
                <a:solidFill>
                  <a:schemeClr val="tx1"/>
                </a:solidFill>
                <a:latin typeface="Meiryo UI" panose="020B0604030504040204" pitchFamily="50" charset="-128"/>
                <a:ea typeface="Meiryo UI" panose="020B0604030504040204" pitchFamily="50" charset="-128"/>
              </a:rPr>
              <a:t>②</a:t>
            </a:r>
            <a:r>
              <a:rPr lang="ja-JP" altLang="en-US" sz="1200" b="1" dirty="0">
                <a:solidFill>
                  <a:schemeClr val="tx1"/>
                </a:solidFill>
                <a:latin typeface="Meiryo UI" panose="020B0604030504040204" pitchFamily="50" charset="-128"/>
                <a:ea typeface="Meiryo UI" panose="020B0604030504040204" pitchFamily="50" charset="-128"/>
              </a:rPr>
              <a:t>施工現場での職方さんたちの協力による徹底した分別。</a:t>
            </a:r>
            <a:r>
              <a:rPr lang="ja-JP" altLang="en-US" sz="1200" dirty="0">
                <a:solidFill>
                  <a:schemeClr val="tx1"/>
                </a:solidFill>
                <a:latin typeface="Meiryo UI" panose="020B0604030504040204" pitchFamily="50" charset="-128"/>
                <a:ea typeface="Meiryo UI" panose="020B0604030504040204" pitchFamily="50" charset="-128"/>
              </a:rPr>
              <a:t>写真入り分別ガイドを作成。</a:t>
            </a:r>
            <a:endParaRPr lang="en-US" altLang="ja-JP" sz="1200" dirty="0">
              <a:solidFill>
                <a:schemeClr val="tx1"/>
              </a:solidFill>
              <a:latin typeface="Meiryo UI" panose="020B0604030504040204" pitchFamily="50" charset="-128"/>
              <a:ea typeface="Meiryo UI" panose="020B0604030504040204" pitchFamily="50" charset="-128"/>
            </a:endParaRPr>
          </a:p>
          <a:p>
            <a:pPr marL="152400" indent="-152400">
              <a:spcBef>
                <a:spcPts val="192"/>
              </a:spcBef>
            </a:pPr>
            <a:r>
              <a:rPr lang="ja-JP" altLang="en-US" sz="1200" dirty="0">
                <a:solidFill>
                  <a:schemeClr val="tx1"/>
                </a:solidFill>
                <a:latin typeface="Meiryo UI" panose="020B0604030504040204" pitchFamily="50" charset="-128"/>
                <a:ea typeface="Meiryo UI" panose="020B0604030504040204" pitchFamily="50" charset="-128"/>
              </a:rPr>
              <a:t>③資源循環センターにおいて、</a:t>
            </a:r>
            <a:r>
              <a:rPr lang="ja-JP" altLang="en-US" sz="1200" b="1" dirty="0">
                <a:solidFill>
                  <a:schemeClr val="tx1"/>
                </a:solidFill>
                <a:latin typeface="Meiryo UI" panose="020B0604030504040204" pitchFamily="50" charset="-128"/>
                <a:ea typeface="Meiryo UI" panose="020B0604030504040204" pitchFamily="50" charset="-128"/>
              </a:rPr>
              <a:t>処理業者の要求レベルに合わせた分別</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marL="152400" indent="-152400">
              <a:spcBef>
                <a:spcPts val="192"/>
              </a:spcBef>
            </a:pPr>
            <a:r>
              <a:rPr lang="ja-JP" altLang="en-US" sz="1200" dirty="0">
                <a:solidFill>
                  <a:schemeClr val="tx1"/>
                </a:solidFill>
                <a:latin typeface="Meiryo UI" panose="020B0604030504040204" pitchFamily="50" charset="-128"/>
                <a:ea typeface="Meiryo UI" panose="020B0604030504040204" pitchFamily="50" charset="-128"/>
              </a:rPr>
              <a:t>④サプライヤーとの連携による</a:t>
            </a:r>
            <a:r>
              <a:rPr lang="ja-JP" altLang="en-US" sz="1200" b="1" dirty="0">
                <a:solidFill>
                  <a:schemeClr val="tx1"/>
                </a:solidFill>
                <a:latin typeface="Meiryo UI" panose="020B0604030504040204" pitchFamily="50" charset="-128"/>
                <a:ea typeface="Meiryo UI" panose="020B0604030504040204" pitchFamily="50" charset="-128"/>
              </a:rPr>
              <a:t>リサイクルしやすい仕様</a:t>
            </a:r>
            <a:r>
              <a:rPr lang="ja-JP" altLang="en-US" sz="1200" dirty="0">
                <a:solidFill>
                  <a:schemeClr val="tx1"/>
                </a:solidFill>
                <a:latin typeface="Meiryo UI" panose="020B0604030504040204" pitchFamily="50" charset="-128"/>
                <a:ea typeface="Meiryo UI" panose="020B0604030504040204" pitchFamily="50" charset="-128"/>
              </a:rPr>
              <a:t>の実現。</a:t>
            </a:r>
          </a:p>
        </p:txBody>
      </p:sp>
      <p:sp>
        <p:nvSpPr>
          <p:cNvPr id="41" name="角丸四角形 7">
            <a:extLst>
              <a:ext uri="{FF2B5EF4-FFF2-40B4-BE49-F238E27FC236}">
                <a16:creationId xmlns:a16="http://schemas.microsoft.com/office/drawing/2014/main" id="{7064ECA1-FC02-45DB-89AB-9E9D09F57736}"/>
              </a:ext>
            </a:extLst>
          </p:cNvPr>
          <p:cNvSpPr/>
          <p:nvPr/>
        </p:nvSpPr>
        <p:spPr>
          <a:xfrm>
            <a:off x="2175090" y="5289228"/>
            <a:ext cx="1801015" cy="31199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37746" tIns="18874" rIns="37746" bIns="18874" anchor="ctr"/>
          <a:lstStyle/>
          <a:p>
            <a:pPr algn="ctr" defTabSz="842920">
              <a:defRPr/>
            </a:pPr>
            <a:r>
              <a:rPr lang="ja-JP" altLang="en-US" sz="2400" b="1" dirty="0">
                <a:solidFill>
                  <a:schemeClr val="bg1"/>
                </a:solidFill>
                <a:latin typeface="Meiryo UI" pitchFamily="50" charset="-128"/>
                <a:ea typeface="Meiryo UI" pitchFamily="50" charset="-128"/>
                <a:cs typeface="Meiryo UI" pitchFamily="50" charset="-128"/>
              </a:rPr>
              <a:t>👈</a:t>
            </a:r>
            <a:r>
              <a:rPr lang="ja-JP" altLang="en-US" sz="1400" b="1" dirty="0">
                <a:solidFill>
                  <a:schemeClr val="bg1"/>
                </a:solidFill>
                <a:latin typeface="Meiryo UI" pitchFamily="50" charset="-128"/>
                <a:ea typeface="Meiryo UI" pitchFamily="50" charset="-128"/>
                <a:cs typeface="Meiryo UI" pitchFamily="50" charset="-128"/>
              </a:rPr>
              <a:t>ポイント</a:t>
            </a:r>
            <a:endParaRPr lang="ja-JP" altLang="en-US" sz="1400" b="1" strike="sngStrike" dirty="0">
              <a:solidFill>
                <a:schemeClr val="bg1"/>
              </a:solidFill>
              <a:latin typeface="Meiryo UI" pitchFamily="50" charset="-128"/>
              <a:ea typeface="Meiryo UI" pitchFamily="50" charset="-128"/>
              <a:cs typeface="Meiryo UI" pitchFamily="50" charset="-128"/>
            </a:endParaRPr>
          </a:p>
        </p:txBody>
      </p:sp>
      <p:sp>
        <p:nvSpPr>
          <p:cNvPr id="47" name="角丸四角形 6">
            <a:extLst>
              <a:ext uri="{FF2B5EF4-FFF2-40B4-BE49-F238E27FC236}">
                <a16:creationId xmlns:a16="http://schemas.microsoft.com/office/drawing/2014/main" id="{471115DE-01F8-4659-B11B-C081F2FC0A85}"/>
              </a:ext>
            </a:extLst>
          </p:cNvPr>
          <p:cNvSpPr/>
          <p:nvPr/>
        </p:nvSpPr>
        <p:spPr>
          <a:xfrm>
            <a:off x="6177137" y="5445225"/>
            <a:ext cx="3528392" cy="1349443"/>
          </a:xfrm>
          <a:prstGeom prst="roundRect">
            <a:avLst>
              <a:gd name="adj" fmla="val 15313"/>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lIns="0" tIns="180000" rIns="36000" bIns="36000" rtlCol="0" anchor="ctr"/>
          <a:lstStyle/>
          <a:p>
            <a:pPr marL="446088">
              <a:spcBef>
                <a:spcPts val="192"/>
              </a:spcBef>
            </a:pPr>
            <a:r>
              <a:rPr lang="ja-JP" altLang="en-US" sz="1200" b="1" dirty="0">
                <a:solidFill>
                  <a:schemeClr val="tx1"/>
                </a:solidFill>
                <a:latin typeface="Meiryo UI" panose="020B0604030504040204" pitchFamily="50" charset="-128"/>
                <a:ea typeface="Meiryo UI" panose="020B0604030504040204" pitchFamily="50" charset="-128"/>
              </a:rPr>
              <a:t>◆リサイクル率</a:t>
            </a:r>
            <a:r>
              <a:rPr lang="en-US" altLang="ja-JP" sz="1200" b="1" dirty="0">
                <a:solidFill>
                  <a:schemeClr val="tx1"/>
                </a:solidFill>
                <a:latin typeface="Meiryo UI" panose="020B0604030504040204" pitchFamily="50" charset="-128"/>
                <a:ea typeface="Meiryo UI" panose="020B0604030504040204" pitchFamily="50" charset="-128"/>
              </a:rPr>
              <a:t>97.</a:t>
            </a:r>
            <a:r>
              <a:rPr lang="ja-JP" altLang="en-US" sz="1200" b="1" dirty="0">
                <a:solidFill>
                  <a:schemeClr val="tx1"/>
                </a:solidFill>
                <a:latin typeface="Meiryo UI" panose="020B0604030504040204" pitchFamily="50" charset="-128"/>
                <a:ea typeface="Meiryo UI" panose="020B0604030504040204" pitchFamily="50" charset="-128"/>
              </a:rPr>
              <a:t>６％を達成</a:t>
            </a:r>
            <a:r>
              <a:rPr lang="ja-JP" altLang="en-US" sz="1200" dirty="0">
                <a:solidFill>
                  <a:schemeClr val="tx1"/>
                </a:solidFill>
                <a:latin typeface="Meiryo UI" panose="020B0604030504040204" pitchFamily="50" charset="-128"/>
                <a:ea typeface="Meiryo UI" panose="020B0604030504040204" pitchFamily="50" charset="-128"/>
              </a:rPr>
              <a:t>！</a:t>
            </a:r>
            <a:endParaRPr lang="ja-JP" altLang="en-US" sz="800" dirty="0">
              <a:solidFill>
                <a:schemeClr val="tx1"/>
              </a:solidFill>
              <a:latin typeface="Meiryo UI" panose="020B0604030504040204" pitchFamily="50" charset="-128"/>
              <a:ea typeface="Meiryo UI" panose="020B0604030504040204" pitchFamily="50" charset="-128"/>
            </a:endParaRPr>
          </a:p>
          <a:p>
            <a:pPr marL="446088"/>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新築工事では全量をリサイクル！</a:t>
            </a:r>
            <a:endParaRPr lang="en-US" altLang="ja-JP" sz="1200" b="1" dirty="0">
              <a:solidFill>
                <a:schemeClr val="tx1"/>
              </a:solidFill>
              <a:latin typeface="Meiryo UI" panose="020B0604030504040204" pitchFamily="50" charset="-128"/>
              <a:ea typeface="Meiryo UI" panose="020B0604030504040204" pitchFamily="50" charset="-128"/>
            </a:endParaRPr>
          </a:p>
          <a:p>
            <a:pPr marL="85725"/>
            <a:r>
              <a:rPr lang="ja-JP" altLang="en-US" sz="1000" dirty="0">
                <a:solidFill>
                  <a:schemeClr val="tx1"/>
                </a:solidFill>
                <a:latin typeface="Meiryo UI" panose="020B0604030504040204" pitchFamily="50" charset="-128"/>
                <a:ea typeface="Meiryo UI" panose="020B0604030504040204" pitchFamily="50" charset="-128"/>
              </a:rPr>
              <a:t>＜内訳＞</a:t>
            </a:r>
            <a:endParaRPr lang="en-US" altLang="ja-JP" sz="1000" dirty="0">
              <a:solidFill>
                <a:schemeClr val="tx1"/>
              </a:solidFill>
              <a:latin typeface="Meiryo UI" panose="020B0604030504040204" pitchFamily="50" charset="-128"/>
              <a:ea typeface="Meiryo UI" panose="020B0604030504040204" pitchFamily="50" charset="-128"/>
            </a:endParaRPr>
          </a:p>
          <a:p>
            <a:pPr marL="85725"/>
            <a:r>
              <a:rPr lang="ja-JP" altLang="en-US" sz="1000" dirty="0">
                <a:solidFill>
                  <a:schemeClr val="tx1"/>
                </a:solidFill>
                <a:latin typeface="Meiryo UI" panose="020B0604030504040204" pitchFamily="50" charset="-128"/>
                <a:ea typeface="Meiryo UI" panose="020B0604030504040204" pitchFamily="50" charset="-128"/>
              </a:rPr>
              <a:t>マテリアルリサイクル：新築・生産部門</a:t>
            </a:r>
            <a:r>
              <a:rPr lang="en-US" altLang="ja-JP" sz="1000" dirty="0">
                <a:solidFill>
                  <a:schemeClr val="tx1"/>
                </a:solidFill>
                <a:latin typeface="Meiryo UI" panose="020B0604030504040204" pitchFamily="50" charset="-128"/>
                <a:ea typeface="Meiryo UI" panose="020B0604030504040204" pitchFamily="50" charset="-128"/>
              </a:rPr>
              <a:t>80.6</a:t>
            </a:r>
            <a:r>
              <a:rPr lang="ja-JP" altLang="en-US" sz="1000" dirty="0">
                <a:solidFill>
                  <a:schemeClr val="tx1"/>
                </a:solidFill>
                <a:latin typeface="Meiryo UI" panose="020B0604030504040204" pitchFamily="50" charset="-128"/>
                <a:ea typeface="Meiryo UI" panose="020B0604030504040204" pitchFamily="50" charset="-128"/>
              </a:rPr>
              <a:t>％、リフォーム</a:t>
            </a:r>
            <a:r>
              <a:rPr lang="en-US" altLang="ja-JP" sz="1000" dirty="0">
                <a:solidFill>
                  <a:schemeClr val="tx1"/>
                </a:solidFill>
                <a:latin typeface="Meiryo UI" panose="020B0604030504040204" pitchFamily="50" charset="-128"/>
                <a:ea typeface="Meiryo UI" panose="020B0604030504040204" pitchFamily="50" charset="-128"/>
              </a:rPr>
              <a:t>50.3</a:t>
            </a:r>
            <a:r>
              <a:rPr lang="ja-JP" altLang="en-US" sz="1000" dirty="0">
                <a:solidFill>
                  <a:schemeClr val="tx1"/>
                </a:solidFill>
                <a:latin typeface="Meiryo UI" panose="020B0604030504040204" pitchFamily="50" charset="-128"/>
                <a:ea typeface="Meiryo UI" panose="020B0604030504040204" pitchFamily="50" charset="-128"/>
              </a:rPr>
              <a:t>％</a:t>
            </a:r>
          </a:p>
          <a:p>
            <a:pPr marL="85725"/>
            <a:r>
              <a:rPr lang="ja-JP" altLang="en-US" sz="1000" dirty="0">
                <a:solidFill>
                  <a:schemeClr val="tx1"/>
                </a:solidFill>
                <a:latin typeface="Meiryo UI" panose="020B0604030504040204" pitchFamily="50" charset="-128"/>
                <a:ea typeface="Meiryo UI" panose="020B0604030504040204" pitchFamily="50" charset="-128"/>
              </a:rPr>
              <a:t>サーマルリサイクル：新築・生産部門</a:t>
            </a:r>
            <a:r>
              <a:rPr lang="en-US" altLang="ja-JP" sz="1000" dirty="0">
                <a:solidFill>
                  <a:schemeClr val="tx1"/>
                </a:solidFill>
                <a:latin typeface="Meiryo UI" panose="020B0604030504040204" pitchFamily="50" charset="-128"/>
                <a:ea typeface="Meiryo UI" panose="020B0604030504040204" pitchFamily="50" charset="-128"/>
              </a:rPr>
              <a:t>19.4</a:t>
            </a:r>
            <a:r>
              <a:rPr lang="ja-JP" altLang="en-US" sz="1000" dirty="0">
                <a:solidFill>
                  <a:schemeClr val="tx1"/>
                </a:solidFill>
                <a:latin typeface="Meiryo UI" panose="020B0604030504040204" pitchFamily="50" charset="-128"/>
                <a:ea typeface="Meiryo UI" panose="020B0604030504040204" pitchFamily="50" charset="-128"/>
              </a:rPr>
              <a:t>％、リフォーム</a:t>
            </a:r>
            <a:r>
              <a:rPr lang="en-US" altLang="ja-JP" sz="1000" dirty="0">
                <a:solidFill>
                  <a:schemeClr val="tx1"/>
                </a:solidFill>
                <a:latin typeface="Meiryo UI" panose="020B0604030504040204" pitchFamily="50" charset="-128"/>
                <a:ea typeface="Meiryo UI" panose="020B0604030504040204" pitchFamily="50" charset="-128"/>
              </a:rPr>
              <a:t>49.6</a:t>
            </a:r>
            <a:r>
              <a:rPr lang="ja-JP" altLang="en-US" sz="1000" dirty="0">
                <a:solidFill>
                  <a:schemeClr val="tx1"/>
                </a:solidFill>
                <a:latin typeface="Meiryo UI" panose="020B0604030504040204" pitchFamily="50" charset="-128"/>
                <a:ea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endParaRPr>
          </a:p>
          <a:p>
            <a:pPr marL="539750" indent="-88900"/>
            <a:r>
              <a:rPr lang="ja-JP" altLang="en-US" sz="1200" dirty="0">
                <a:solidFill>
                  <a:schemeClr val="tx1"/>
                </a:solidFill>
                <a:latin typeface="Meiryo UI" panose="020B0604030504040204" pitchFamily="50" charset="-128"/>
                <a:ea typeface="Meiryo UI" panose="020B0604030504040204" pitchFamily="50" charset="-128"/>
              </a:rPr>
              <a:t>　</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48" name="角丸四角形 7">
            <a:extLst>
              <a:ext uri="{FF2B5EF4-FFF2-40B4-BE49-F238E27FC236}">
                <a16:creationId xmlns:a16="http://schemas.microsoft.com/office/drawing/2014/main" id="{4D2D39A5-084B-4B1F-B92C-3D5CCE654165}"/>
              </a:ext>
            </a:extLst>
          </p:cNvPr>
          <p:cNvSpPr/>
          <p:nvPr/>
        </p:nvSpPr>
        <p:spPr>
          <a:xfrm>
            <a:off x="6948810" y="5296756"/>
            <a:ext cx="1892538" cy="31199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37746" tIns="18874" rIns="37746" bIns="18874" anchor="ctr"/>
          <a:lstStyle/>
          <a:p>
            <a:pPr algn="ctr" defTabSz="842920">
              <a:defRPr/>
            </a:pPr>
            <a:r>
              <a:rPr lang="ja-JP" altLang="en-US" sz="1400" b="1" dirty="0">
                <a:solidFill>
                  <a:schemeClr val="bg1"/>
                </a:solidFill>
                <a:latin typeface="Meiryo UI" pitchFamily="50" charset="-128"/>
                <a:ea typeface="Meiryo UI" pitchFamily="50" charset="-128"/>
                <a:cs typeface="Meiryo UI" pitchFamily="50" charset="-128"/>
              </a:rPr>
              <a:t>効　果</a:t>
            </a:r>
            <a:endParaRPr lang="ja-JP" altLang="en-US" sz="1400" b="1" strike="sngStrike" dirty="0">
              <a:solidFill>
                <a:schemeClr val="bg1"/>
              </a:solidFill>
              <a:latin typeface="Meiryo UI" pitchFamily="50" charset="-128"/>
              <a:ea typeface="Meiryo UI" pitchFamily="50" charset="-128"/>
              <a:cs typeface="Meiryo UI" pitchFamily="50" charset="-128"/>
            </a:endParaRPr>
          </a:p>
        </p:txBody>
      </p:sp>
      <p:sp>
        <p:nvSpPr>
          <p:cNvPr id="50" name="テキスト ボックス 49">
            <a:extLst>
              <a:ext uri="{FF2B5EF4-FFF2-40B4-BE49-F238E27FC236}">
                <a16:creationId xmlns:a16="http://schemas.microsoft.com/office/drawing/2014/main" id="{2EA1EEED-08B0-480C-BF94-F4EBE69CA489}"/>
              </a:ext>
            </a:extLst>
          </p:cNvPr>
          <p:cNvSpPr txBox="1"/>
          <p:nvPr/>
        </p:nvSpPr>
        <p:spPr>
          <a:xfrm>
            <a:off x="2175088" y="424510"/>
            <a:ext cx="5555824" cy="307777"/>
          </a:xfrm>
          <a:prstGeom prst="rect">
            <a:avLst/>
          </a:prstGeom>
          <a:no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積水ハウス株式会社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建設業</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graphicFrame>
        <p:nvGraphicFramePr>
          <p:cNvPr id="25" name="表 41">
            <a:extLst>
              <a:ext uri="{FF2B5EF4-FFF2-40B4-BE49-F238E27FC236}">
                <a16:creationId xmlns:a16="http://schemas.microsoft.com/office/drawing/2014/main" id="{713696FD-FBED-4D66-BFBC-6E7BA75755E4}"/>
              </a:ext>
            </a:extLst>
          </p:cNvPr>
          <p:cNvGraphicFramePr>
            <a:graphicFrameLocks noGrp="1"/>
          </p:cNvGraphicFramePr>
          <p:nvPr/>
        </p:nvGraphicFramePr>
        <p:xfrm>
          <a:off x="7397380" y="445521"/>
          <a:ext cx="2328710" cy="298589"/>
        </p:xfrm>
        <a:graphic>
          <a:graphicData uri="http://schemas.openxmlformats.org/drawingml/2006/table">
            <a:tbl>
              <a:tblPr firstRow="1" bandRow="1">
                <a:tableStyleId>{5C22544A-7EE6-4342-B048-85BDC9FD1C3A}</a:tableStyleId>
              </a:tblPr>
              <a:tblGrid>
                <a:gridCol w="807279">
                  <a:extLst>
                    <a:ext uri="{9D8B030D-6E8A-4147-A177-3AD203B41FA5}">
                      <a16:colId xmlns:a16="http://schemas.microsoft.com/office/drawing/2014/main" val="1284750579"/>
                    </a:ext>
                  </a:extLst>
                </a:gridCol>
                <a:gridCol w="685778">
                  <a:extLst>
                    <a:ext uri="{9D8B030D-6E8A-4147-A177-3AD203B41FA5}">
                      <a16:colId xmlns:a16="http://schemas.microsoft.com/office/drawing/2014/main" val="1148642676"/>
                    </a:ext>
                  </a:extLst>
                </a:gridCol>
                <a:gridCol w="835653">
                  <a:extLst>
                    <a:ext uri="{9D8B030D-6E8A-4147-A177-3AD203B41FA5}">
                      <a16:colId xmlns:a16="http://schemas.microsoft.com/office/drawing/2014/main" val="2821078224"/>
                    </a:ext>
                  </a:extLst>
                </a:gridCol>
              </a:tblGrid>
              <a:tr h="298589">
                <a:tc>
                  <a:txBody>
                    <a:bodyPr/>
                    <a:lstStyle/>
                    <a:p>
                      <a:r>
                        <a:rPr kumimoji="1" lang="ja-JP" altLang="en-US" sz="1200" dirty="0">
                          <a:solidFill>
                            <a:schemeClr val="tx1"/>
                          </a:solidFill>
                        </a:rPr>
                        <a:t>排出抑制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200" dirty="0">
                          <a:solidFill>
                            <a:schemeClr val="tx1"/>
                          </a:solidFill>
                        </a:rPr>
                        <a:t>再利用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200" dirty="0">
                          <a:solidFill>
                            <a:schemeClr val="tx1"/>
                          </a:solidFill>
                        </a:rPr>
                        <a:t>再生利用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67950562"/>
                  </a:ext>
                </a:extLst>
              </a:tr>
            </a:tbl>
          </a:graphicData>
        </a:graphic>
      </p:graphicFrame>
      <p:sp>
        <p:nvSpPr>
          <p:cNvPr id="19" name="テキスト ボックス 30">
            <a:extLst>
              <a:ext uri="{FF2B5EF4-FFF2-40B4-BE49-F238E27FC236}">
                <a16:creationId xmlns:a16="http://schemas.microsoft.com/office/drawing/2014/main" id="{35AB7465-2DB7-4811-BB0F-306A39D3997A}"/>
              </a:ext>
            </a:extLst>
          </p:cNvPr>
          <p:cNvSpPr txBox="1"/>
          <p:nvPr/>
        </p:nvSpPr>
        <p:spPr>
          <a:xfrm>
            <a:off x="5753464" y="4742250"/>
            <a:ext cx="2591435" cy="3098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1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廃</a:t>
            </a:r>
            <a:r>
              <a:rPr lang="ja-JP" altLang="ja-JP" sz="11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梱包材</a:t>
            </a:r>
            <a:r>
              <a:rPr lang="ja-JP" altLang="en-US" sz="11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等を利用した紙袋</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57739084-FCF8-4013-80A3-DE097C3E826E}"/>
              </a:ext>
            </a:extLst>
          </p:cNvPr>
          <p:cNvPicPr>
            <a:picLocks noChangeAspect="1"/>
          </p:cNvPicPr>
          <p:nvPr/>
        </p:nvPicPr>
        <p:blipFill>
          <a:blip r:embed="rId3"/>
          <a:stretch>
            <a:fillRect/>
          </a:stretch>
        </p:blipFill>
        <p:spPr>
          <a:xfrm>
            <a:off x="6364102" y="2491920"/>
            <a:ext cx="1383970" cy="2233224"/>
          </a:xfrm>
          <a:prstGeom prst="rect">
            <a:avLst/>
          </a:prstGeom>
        </p:spPr>
      </p:pic>
      <p:pic>
        <p:nvPicPr>
          <p:cNvPr id="7" name="図 6">
            <a:extLst>
              <a:ext uri="{FF2B5EF4-FFF2-40B4-BE49-F238E27FC236}">
                <a16:creationId xmlns:a16="http://schemas.microsoft.com/office/drawing/2014/main" id="{8587882A-8A6B-4171-ADDE-05B2BB99765F}"/>
              </a:ext>
            </a:extLst>
          </p:cNvPr>
          <p:cNvPicPr>
            <a:picLocks noChangeAspect="1"/>
          </p:cNvPicPr>
          <p:nvPr/>
        </p:nvPicPr>
        <p:blipFill>
          <a:blip r:embed="rId4"/>
          <a:stretch>
            <a:fillRect/>
          </a:stretch>
        </p:blipFill>
        <p:spPr>
          <a:xfrm>
            <a:off x="8017852" y="2980494"/>
            <a:ext cx="1615668" cy="1744650"/>
          </a:xfrm>
          <a:prstGeom prst="rect">
            <a:avLst/>
          </a:prstGeom>
        </p:spPr>
      </p:pic>
      <p:pic>
        <p:nvPicPr>
          <p:cNvPr id="11" name="図 10">
            <a:extLst>
              <a:ext uri="{FF2B5EF4-FFF2-40B4-BE49-F238E27FC236}">
                <a16:creationId xmlns:a16="http://schemas.microsoft.com/office/drawing/2014/main" id="{3AC9D92F-4ED3-430E-892A-4D26705885BC}"/>
              </a:ext>
            </a:extLst>
          </p:cNvPr>
          <p:cNvPicPr>
            <a:picLocks noChangeAspect="1"/>
          </p:cNvPicPr>
          <p:nvPr/>
        </p:nvPicPr>
        <p:blipFill>
          <a:blip r:embed="rId5"/>
          <a:stretch>
            <a:fillRect/>
          </a:stretch>
        </p:blipFill>
        <p:spPr>
          <a:xfrm>
            <a:off x="8017852" y="1387615"/>
            <a:ext cx="1615668" cy="1581294"/>
          </a:xfrm>
          <a:prstGeom prst="rect">
            <a:avLst/>
          </a:prstGeom>
        </p:spPr>
      </p:pic>
      <p:sp>
        <p:nvSpPr>
          <p:cNvPr id="26" name="テキスト ボックス 30">
            <a:extLst>
              <a:ext uri="{FF2B5EF4-FFF2-40B4-BE49-F238E27FC236}">
                <a16:creationId xmlns:a16="http://schemas.microsoft.com/office/drawing/2014/main" id="{CD21D75E-7FD7-46DF-89FE-776239268D63}"/>
              </a:ext>
            </a:extLst>
          </p:cNvPr>
          <p:cNvSpPr txBox="1"/>
          <p:nvPr/>
        </p:nvSpPr>
        <p:spPr>
          <a:xfrm>
            <a:off x="7676993" y="4729400"/>
            <a:ext cx="2328710" cy="3662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1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廃石膏ボードを利用した</a:t>
            </a:r>
            <a:endParaRPr lang="en-US" altLang="ja-JP" sz="11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algn="ctr"/>
            <a:r>
              <a:rPr lang="ja-JP" altLang="en-US" sz="11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グラウンド用ライン材</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30390B2B-F114-436F-B171-F67D39047F27}"/>
              </a:ext>
            </a:extLst>
          </p:cNvPr>
          <p:cNvGrpSpPr/>
          <p:nvPr/>
        </p:nvGrpSpPr>
        <p:grpSpPr>
          <a:xfrm>
            <a:off x="288739" y="2084431"/>
            <a:ext cx="5413416" cy="1293219"/>
            <a:chOff x="735776" y="3229770"/>
            <a:chExt cx="5413416" cy="1293219"/>
          </a:xfrm>
        </p:grpSpPr>
        <p:grpSp>
          <p:nvGrpSpPr>
            <p:cNvPr id="2" name="グループ化 1">
              <a:extLst>
                <a:ext uri="{FF2B5EF4-FFF2-40B4-BE49-F238E27FC236}">
                  <a16:creationId xmlns:a16="http://schemas.microsoft.com/office/drawing/2014/main" id="{1C590579-7604-4CF8-99F7-6D70D3718449}"/>
                </a:ext>
              </a:extLst>
            </p:cNvPr>
            <p:cNvGrpSpPr/>
            <p:nvPr/>
          </p:nvGrpSpPr>
          <p:grpSpPr>
            <a:xfrm>
              <a:off x="735776" y="4270949"/>
              <a:ext cx="5413416" cy="252040"/>
              <a:chOff x="533343" y="4970132"/>
              <a:chExt cx="5413416" cy="309880"/>
            </a:xfrm>
          </p:grpSpPr>
          <p:sp>
            <p:nvSpPr>
              <p:cNvPr id="29" name="テキスト ボックス 30">
                <a:extLst>
                  <a:ext uri="{FF2B5EF4-FFF2-40B4-BE49-F238E27FC236}">
                    <a16:creationId xmlns:a16="http://schemas.microsoft.com/office/drawing/2014/main" id="{03BF05F1-1049-498A-B11E-385AAD298FC0}"/>
                  </a:ext>
                </a:extLst>
              </p:cNvPr>
              <p:cNvSpPr txBox="1"/>
              <p:nvPr/>
            </p:nvSpPr>
            <p:spPr>
              <a:xfrm>
                <a:off x="533343" y="4970132"/>
                <a:ext cx="3197411" cy="3098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100" kern="100" dirty="0">
                    <a:latin typeface="游明朝" panose="02020400000000000000" pitchFamily="18" charset="-128"/>
                    <a:ea typeface="HG丸ｺﾞｼｯｸM-PRO" panose="020F0600000000000000" pitchFamily="50" charset="-128"/>
                    <a:cs typeface="Times New Roman" panose="02020603050405020304" pitchFamily="18" charset="0"/>
                  </a:rPr>
                  <a:t>発砲スチロールから異物を除去して分解</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32" name="テキスト ボックス 30">
                <a:extLst>
                  <a:ext uri="{FF2B5EF4-FFF2-40B4-BE49-F238E27FC236}">
                    <a16:creationId xmlns:a16="http://schemas.microsoft.com/office/drawing/2014/main" id="{F31E4749-55B9-4BDB-92AE-D84BC9E02212}"/>
                  </a:ext>
                </a:extLst>
              </p:cNvPr>
              <p:cNvSpPr txBox="1"/>
              <p:nvPr/>
            </p:nvSpPr>
            <p:spPr>
              <a:xfrm>
                <a:off x="3371759" y="4970132"/>
                <a:ext cx="2575000" cy="3098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溶融固化しインゴット化</a:t>
                </a:r>
              </a:p>
            </p:txBody>
          </p:sp>
        </p:grpSp>
        <p:pic>
          <p:nvPicPr>
            <p:cNvPr id="1026" name="Picture 2">
              <a:extLst>
                <a:ext uri="{FF2B5EF4-FFF2-40B4-BE49-F238E27FC236}">
                  <a16:creationId xmlns:a16="http://schemas.microsoft.com/office/drawing/2014/main" id="{086DBF05-3EDF-D207-3B52-527D6ECAFD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5176" y="3229770"/>
              <a:ext cx="1398612" cy="1048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79EF872-E9DB-C8F3-6008-81A7086B015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9707" y="3240752"/>
              <a:ext cx="1383970" cy="1037977"/>
            </a:xfrm>
            <a:prstGeom prst="rect">
              <a:avLst/>
            </a:prstGeom>
            <a:noFill/>
            <a:extLst>
              <a:ext uri="{909E8E84-426E-40DD-AFC4-6F175D3DCCD1}">
                <a14:hiddenFill xmlns:a14="http://schemas.microsoft.com/office/drawing/2010/main">
                  <a:solidFill>
                    <a:srgbClr val="FFFFFF"/>
                  </a:solidFill>
                </a14:hiddenFill>
              </a:ext>
            </a:extLst>
          </p:spPr>
        </p:pic>
        <p:sp>
          <p:nvSpPr>
            <p:cNvPr id="9" name="矢印: 右 8">
              <a:extLst>
                <a:ext uri="{FF2B5EF4-FFF2-40B4-BE49-F238E27FC236}">
                  <a16:creationId xmlns:a16="http://schemas.microsoft.com/office/drawing/2014/main" id="{EAC83FD9-9F36-D6F7-7B3B-B6791D340247}"/>
                </a:ext>
              </a:extLst>
            </p:cNvPr>
            <p:cNvSpPr/>
            <p:nvPr/>
          </p:nvSpPr>
          <p:spPr bwMode="auto">
            <a:xfrm>
              <a:off x="3395797" y="3438430"/>
              <a:ext cx="431146" cy="611366"/>
            </a:xfrm>
            <a:prstGeom prst="rightArrow">
              <a:avLst/>
            </a:prstGeom>
            <a:solidFill>
              <a:schemeClr val="accent2"/>
            </a:solidFill>
            <a:ln>
              <a:noFill/>
            </a:ln>
            <a:effectLst/>
          </p:spPr>
          <p:txBody>
            <a:bodyPr vert="horz" wrap="square" lIns="91429" tIns="45715" rIns="91429" bIns="45715"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285762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13">
            <a:extLst>
              <a:ext uri="{FF2B5EF4-FFF2-40B4-BE49-F238E27FC236}">
                <a16:creationId xmlns:a16="http://schemas.microsoft.com/office/drawing/2014/main" id="{38342CAE-2E3A-4E68-B037-14F2223C16C5}"/>
              </a:ext>
            </a:extLst>
          </p:cNvPr>
          <p:cNvSpPr/>
          <p:nvPr/>
        </p:nvSpPr>
        <p:spPr>
          <a:xfrm>
            <a:off x="128464" y="1029461"/>
            <a:ext cx="4752000" cy="566885"/>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18000" rIns="36000" bIns="36000" rtlCol="0" anchor="t" anchorCtr="0">
            <a:noAutofit/>
          </a:bodyPr>
          <a:lstStyle/>
          <a:p>
            <a:pPr marL="114300" indent="-114300"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〇鋼材に引抜き加工や酸洗・熱処理等を行い、磨棒鋼や冷間圧造用鋼線を製造している。</a:t>
            </a:r>
            <a:endParaRPr lang="en-US" altLang="ja-JP" sz="1200" dirty="0">
              <a:solidFill>
                <a:srgbClr val="000000"/>
              </a:solidFill>
              <a:latin typeface="Meiryo UI" panose="020B0604030504040204" pitchFamily="50" charset="-128"/>
              <a:ea typeface="Meiryo UI" panose="020B0604030504040204" pitchFamily="50" charset="-128"/>
            </a:endParaRPr>
          </a:p>
          <a:p>
            <a:pPr marL="114300" indent="-114300"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〇鋼材の酸洗工程で定期的に産業廃棄物（廃酸）が発生する</a:t>
            </a:r>
            <a:r>
              <a:rPr lang="ja-JP" altLang="en-US" sz="1200" b="1" dirty="0">
                <a:solidFill>
                  <a:srgbClr val="000000"/>
                </a:solidFill>
                <a:latin typeface="Meiryo UI" panose="020B0604030504040204" pitchFamily="50" charset="-128"/>
                <a:ea typeface="Meiryo UI" panose="020B0604030504040204" pitchFamily="50" charset="-128"/>
              </a:rPr>
              <a:t>。</a:t>
            </a:r>
            <a:endParaRPr lang="ja-JP" altLang="en-US" sz="1200" dirty="0">
              <a:solidFill>
                <a:srgbClr val="000000"/>
              </a:solidFill>
              <a:latin typeface="Meiryo UI" panose="020B0604030504040204" pitchFamily="50" charset="-128"/>
              <a:ea typeface="Meiryo UI" panose="020B0604030504040204" pitchFamily="50" charset="-128"/>
            </a:endParaRPr>
          </a:p>
        </p:txBody>
      </p:sp>
      <p:sp>
        <p:nvSpPr>
          <p:cNvPr id="27" name="角丸四角形 13">
            <a:extLst>
              <a:ext uri="{FF2B5EF4-FFF2-40B4-BE49-F238E27FC236}">
                <a16:creationId xmlns:a16="http://schemas.microsoft.com/office/drawing/2014/main" id="{340D4C39-9CCF-44F2-A9EE-7C3674B8DA6C}"/>
              </a:ext>
            </a:extLst>
          </p:cNvPr>
          <p:cNvSpPr/>
          <p:nvPr/>
        </p:nvSpPr>
        <p:spPr>
          <a:xfrm>
            <a:off x="4953528" y="1029462"/>
            <a:ext cx="4752000" cy="563712"/>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18000" rIns="36000" bIns="36000" rtlCol="0" anchor="t" anchorCtr="0">
            <a:noAutofit/>
          </a:bodyPr>
          <a:lstStyle/>
          <a:p>
            <a:pPr marL="125413" indent="-125413"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〇鋼材を酸洗する工程で硫酸を使用しているが、自社の品質管理上の廃棄基準よりも余裕がある状態で、決まった量・周期で廃棄を行っていた。</a:t>
            </a:r>
          </a:p>
        </p:txBody>
      </p:sp>
      <p:sp>
        <p:nvSpPr>
          <p:cNvPr id="28" name="角丸四角形 13">
            <a:extLst>
              <a:ext uri="{FF2B5EF4-FFF2-40B4-BE49-F238E27FC236}">
                <a16:creationId xmlns:a16="http://schemas.microsoft.com/office/drawing/2014/main" id="{C8D19DD5-116E-4931-8B6F-CCB5CF76EECE}"/>
              </a:ext>
            </a:extLst>
          </p:cNvPr>
          <p:cNvSpPr/>
          <p:nvPr/>
        </p:nvSpPr>
        <p:spPr>
          <a:xfrm>
            <a:off x="128464" y="766843"/>
            <a:ext cx="4752000" cy="257369"/>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6000" rIns="0" bIns="36000" rtlCol="0" anchor="ctr" anchorCtr="0">
            <a:spAutoFit/>
          </a:bodyPr>
          <a:lstStyle/>
          <a:p>
            <a:pPr algn="ctr" defTabSz="457200" fontAlgn="base">
              <a:defRPr/>
            </a:pPr>
            <a:r>
              <a:rPr lang="ja-JP" altLang="en-US" sz="1200" b="1" dirty="0">
                <a:solidFill>
                  <a:srgbClr val="FFFFFF"/>
                </a:solidFill>
                <a:latin typeface="Meiryo UI" panose="020B0604030504040204" pitchFamily="50" charset="-128"/>
                <a:ea typeface="Meiryo UI" panose="020B0604030504040204" pitchFamily="50" charset="-128"/>
              </a:rPr>
              <a:t>事業内容・発生フロー</a:t>
            </a:r>
            <a:endParaRPr lang="ja-JP" altLang="en-US" sz="1100" b="1" dirty="0">
              <a:solidFill>
                <a:srgbClr val="FFFFFF"/>
              </a:solidFill>
              <a:latin typeface="Meiryo UI" panose="020B0604030504040204" pitchFamily="50" charset="-128"/>
              <a:ea typeface="Meiryo UI" panose="020B0604030504040204" pitchFamily="50" charset="-128"/>
            </a:endParaRPr>
          </a:p>
        </p:txBody>
      </p:sp>
      <p:sp>
        <p:nvSpPr>
          <p:cNvPr id="29" name="角丸四角形 13">
            <a:extLst>
              <a:ext uri="{FF2B5EF4-FFF2-40B4-BE49-F238E27FC236}">
                <a16:creationId xmlns:a16="http://schemas.microsoft.com/office/drawing/2014/main" id="{93E3722B-5BE2-45DF-8CAC-88856F1CE161}"/>
              </a:ext>
            </a:extLst>
          </p:cNvPr>
          <p:cNvSpPr/>
          <p:nvPr/>
        </p:nvSpPr>
        <p:spPr>
          <a:xfrm>
            <a:off x="4953528" y="764706"/>
            <a:ext cx="4752000" cy="257369"/>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6000" rIns="0" bIns="36000" rtlCol="0" anchor="ctr" anchorCtr="0">
            <a:spAutoFit/>
          </a:bodyPr>
          <a:lstStyle/>
          <a:p>
            <a:pPr algn="ctr" defTabSz="457200" fontAlgn="base">
              <a:defRPr/>
            </a:pPr>
            <a:r>
              <a:rPr lang="ja-JP" altLang="en-US" sz="1200" b="1" dirty="0">
                <a:solidFill>
                  <a:srgbClr val="FFFFFF"/>
                </a:solidFill>
                <a:latin typeface="Meiryo UI" panose="020B0604030504040204" pitchFamily="50" charset="-128"/>
                <a:ea typeface="Meiryo UI" panose="020B0604030504040204" pitchFamily="50" charset="-128"/>
              </a:rPr>
              <a:t>課　　題</a:t>
            </a:r>
          </a:p>
        </p:txBody>
      </p:sp>
      <p:sp>
        <p:nvSpPr>
          <p:cNvPr id="30" name="角丸四角形 13">
            <a:extLst>
              <a:ext uri="{FF2B5EF4-FFF2-40B4-BE49-F238E27FC236}">
                <a16:creationId xmlns:a16="http://schemas.microsoft.com/office/drawing/2014/main" id="{8DBE0C4F-66FE-4561-BC74-3391FC953B39}"/>
              </a:ext>
            </a:extLst>
          </p:cNvPr>
          <p:cNvSpPr/>
          <p:nvPr/>
        </p:nvSpPr>
        <p:spPr>
          <a:xfrm>
            <a:off x="125630" y="1632433"/>
            <a:ext cx="9579898" cy="288147"/>
          </a:xfrm>
          <a:prstGeom prst="rect">
            <a:avLst/>
          </a:prstGeom>
          <a:solidFill>
            <a:srgbClr val="C55A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ja-JP" altLang="en-US" sz="1400" b="1" dirty="0">
                <a:solidFill>
                  <a:srgbClr val="FFFFFF"/>
                </a:solidFill>
                <a:latin typeface="Meiryo UI" panose="020B0604030504040204" pitchFamily="50" charset="-128"/>
                <a:ea typeface="Meiryo UI" panose="020B0604030504040204" pitchFamily="50" charset="-128"/>
              </a:rPr>
              <a:t>取　組　内　容</a:t>
            </a:r>
          </a:p>
        </p:txBody>
      </p:sp>
      <p:sp>
        <p:nvSpPr>
          <p:cNvPr id="31" name="四角形: 角を丸くする 147">
            <a:extLst>
              <a:ext uri="{FF2B5EF4-FFF2-40B4-BE49-F238E27FC236}">
                <a16:creationId xmlns:a16="http://schemas.microsoft.com/office/drawing/2014/main" id="{D22F7C93-16C0-4196-8A95-AEA4D99142DE}"/>
              </a:ext>
            </a:extLst>
          </p:cNvPr>
          <p:cNvSpPr/>
          <p:nvPr/>
        </p:nvSpPr>
        <p:spPr>
          <a:xfrm>
            <a:off x="125630" y="1916994"/>
            <a:ext cx="9600460" cy="3271677"/>
          </a:xfrm>
          <a:prstGeom prst="roundRect">
            <a:avLst>
              <a:gd name="adj" fmla="val 0"/>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t" anchorCtr="0"/>
          <a:lstStyle/>
          <a:p>
            <a:pPr marL="176213" indent="-176213" algn="just"/>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◆３槽ある</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酸洗槽はそれぞれ３週間に１回の頻度で廃棄を行っている。</a:t>
            </a:r>
            <a:endPar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endPar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endPar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◆当初、酸洗槽の「全量廃棄」と「</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3</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分の</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2</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廃棄」を交互に実施していた。</a:t>
            </a:r>
          </a:p>
          <a:p>
            <a:pPr marL="176213" indent="-176213" algn="just"/>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　</a:t>
            </a:r>
            <a:endPar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endPar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spcBef>
                <a:spcPts val="600"/>
              </a:spcBef>
            </a:pP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◆本取組では、酸洗槽の定期的なサンプリングと分析により確認を行いながら</a:t>
            </a:r>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spcBef>
                <a:spcPts val="600"/>
              </a:spcBef>
            </a:pP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　自社の品質管理上の廃棄基準を守ったうえで、試行錯誤を重ねた結果、</a:t>
            </a:r>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spcBef>
                <a:spcPts val="600"/>
              </a:spcBef>
            </a:pP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　酸洗槽の「全量廃棄」の頻度を４回に</a:t>
            </a:r>
            <a:r>
              <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1</a:t>
            </a: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回まで削減することに成功した。</a:t>
            </a:r>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spcBef>
                <a:spcPts val="600"/>
              </a:spcBef>
            </a:pPr>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spcBef>
                <a:spcPts val="600"/>
              </a:spcBef>
            </a:pP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　 変更前</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 ①</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3</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分の</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2</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廃棄 →  ②全量廃棄 </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 ①</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3</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分の</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2</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廃棄 → ②</a:t>
            </a:r>
            <a:r>
              <a:rPr lang="ja-JP" altLang="en-US"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rPr>
              <a:t>全量廃棄      </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a:t>
            </a:r>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spcBef>
                <a:spcPts val="600"/>
              </a:spcBef>
            </a:pP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　変更後</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①</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3</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分の</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2</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廃棄 →  ②全量廃棄   →   ③</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3</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分の</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2</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廃棄 → ④</a:t>
            </a:r>
            <a:r>
              <a:rPr lang="en-US" altLang="ja-JP"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rPr>
              <a:t>3</a:t>
            </a:r>
            <a:r>
              <a:rPr lang="ja-JP" altLang="en-US"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rPr>
              <a:t>分の</a:t>
            </a:r>
            <a:r>
              <a:rPr lang="en-US" altLang="ja-JP"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rPr>
              <a:t>2</a:t>
            </a:r>
            <a:r>
              <a:rPr lang="ja-JP" altLang="en-US"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rPr>
              <a:t>廃棄  </a:t>
            </a:r>
            <a:r>
              <a:rPr lang="en-US"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a:t>
            </a:r>
          </a:p>
          <a:p>
            <a:pPr marL="176213" indent="-176213" algn="just">
              <a:spcBef>
                <a:spcPts val="600"/>
              </a:spcBef>
            </a:pPr>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p:txBody>
      </p:sp>
      <p:sp>
        <p:nvSpPr>
          <p:cNvPr id="34" name="タイトル 9">
            <a:extLst>
              <a:ext uri="{FF2B5EF4-FFF2-40B4-BE49-F238E27FC236}">
                <a16:creationId xmlns:a16="http://schemas.microsoft.com/office/drawing/2014/main" id="{357A2F4E-3843-448A-B24D-10643CA83693}"/>
              </a:ext>
            </a:extLst>
          </p:cNvPr>
          <p:cNvSpPr txBox="1">
            <a:spLocks/>
          </p:cNvSpPr>
          <p:nvPr/>
        </p:nvSpPr>
        <p:spPr>
          <a:xfrm>
            <a:off x="0" y="-2324"/>
            <a:ext cx="9906000" cy="418812"/>
          </a:xfrm>
          <a:prstGeom prst="rect">
            <a:avLst/>
          </a:prstGeom>
          <a:solidFill>
            <a:srgbClr val="DEEBF7"/>
          </a:solidFill>
        </p:spPr>
        <p:txBody>
          <a:bodyPr vert="horz" wrap="square" lIns="494833" tIns="54981" rIns="494833" bIns="54981" rtlCol="0" anchor="b" anchorCtr="0">
            <a:spAutoFit/>
          </a:bodyPr>
          <a:lstStyle>
            <a:lvl1pPr algn="l" defTabSz="1393124" rtl="0" eaLnBrk="1" fontAlgn="base" latinLnBrk="0" hangingPunct="1">
              <a:lnSpc>
                <a:spcPct val="100000"/>
              </a:lnSpc>
              <a:spcBef>
                <a:spcPts val="0"/>
              </a:spcBef>
              <a:buNone/>
              <a:defRPr kumimoji="1" sz="2750" b="1" kern="1200">
                <a:solidFill>
                  <a:schemeClr val="tx1"/>
                </a:solidFill>
                <a:latin typeface="+mj-lt"/>
                <a:ea typeface="+mj-ea"/>
                <a:cs typeface="+mj-cs"/>
              </a:defRPr>
            </a:lvl1pPr>
          </a:lstStyle>
          <a:p>
            <a:pPr algn="ctr"/>
            <a:r>
              <a:rPr lang="ja-JP" altLang="en-US" sz="2000" dirty="0">
                <a:solidFill>
                  <a:srgbClr val="2E75B6"/>
                </a:solidFill>
                <a:latin typeface="Meiryo UI" panose="020B0604030504040204" pitchFamily="50" charset="-128"/>
                <a:ea typeface="Meiryo UI" panose="020B0604030504040204" pitchFamily="50" charset="-128"/>
              </a:rPr>
              <a:t>酸洗工程における排出抑制事案</a:t>
            </a:r>
          </a:p>
        </p:txBody>
      </p:sp>
      <p:sp>
        <p:nvSpPr>
          <p:cNvPr id="80" name="タイトル 1"/>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a:t>
            </a:r>
            <a:r>
              <a:rPr lang="en-US" altLang="ja-JP" sz="1200" b="1" dirty="0">
                <a:latin typeface="Meiryo UI" panose="020B0604030504040204" pitchFamily="50" charset="-128"/>
                <a:ea typeface="Meiryo UI" panose="020B0604030504040204" pitchFamily="50" charset="-128"/>
              </a:rPr>
              <a:t>2</a:t>
            </a:r>
            <a:endParaRPr lang="ja-JP" altLang="en-US" sz="1200" b="1" dirty="0">
              <a:latin typeface="Meiryo UI" panose="020B0604030504040204" pitchFamily="50" charset="-128"/>
              <a:ea typeface="Meiryo UI" panose="020B0604030504040204" pitchFamily="50" charset="-128"/>
            </a:endParaRPr>
          </a:p>
        </p:txBody>
      </p:sp>
      <p:sp>
        <p:nvSpPr>
          <p:cNvPr id="40" name="角丸四角形 6">
            <a:extLst>
              <a:ext uri="{FF2B5EF4-FFF2-40B4-BE49-F238E27FC236}">
                <a16:creationId xmlns:a16="http://schemas.microsoft.com/office/drawing/2014/main" id="{034A5493-0397-4D85-A3D9-D292229BA204}"/>
              </a:ext>
            </a:extLst>
          </p:cNvPr>
          <p:cNvSpPr/>
          <p:nvPr/>
        </p:nvSpPr>
        <p:spPr>
          <a:xfrm>
            <a:off x="178024" y="5373215"/>
            <a:ext cx="5855096" cy="1421451"/>
          </a:xfrm>
          <a:prstGeom prst="roundRect">
            <a:avLst>
              <a:gd name="adj" fmla="val 15313"/>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lIns="0" tIns="180000" rIns="36000" bIns="36000" rtlCol="0" anchor="t"/>
          <a:lstStyle/>
          <a:p>
            <a:pPr marL="152400" indent="-152400">
              <a:spcBef>
                <a:spcPts val="192"/>
              </a:spcBef>
            </a:pPr>
            <a:endParaRPr lang="en-US" altLang="ja-JP" sz="200" dirty="0">
              <a:solidFill>
                <a:schemeClr val="tx1"/>
              </a:solidFill>
              <a:latin typeface="Meiryo UI" panose="020B0604030504040204" pitchFamily="50" charset="-128"/>
              <a:ea typeface="Meiryo UI" panose="020B0604030504040204" pitchFamily="50" charset="-128"/>
            </a:endParaRPr>
          </a:p>
          <a:p>
            <a:pPr marL="152400" indent="-152400">
              <a:spcBef>
                <a:spcPts val="192"/>
              </a:spcBef>
            </a:pPr>
            <a:r>
              <a:rPr lang="ja-JP" altLang="en-US" sz="1200" dirty="0">
                <a:solidFill>
                  <a:schemeClr val="tx1"/>
                </a:solidFill>
                <a:latin typeface="Meiryo UI" panose="020B0604030504040204" pitchFamily="50" charset="-128"/>
                <a:ea typeface="Meiryo UI" panose="020B0604030504040204" pitchFamily="50" charset="-128"/>
              </a:rPr>
              <a:t>①</a:t>
            </a:r>
            <a:r>
              <a:rPr lang="ja-JP" altLang="en-US" sz="1200" b="1" dirty="0">
                <a:solidFill>
                  <a:schemeClr val="tx1"/>
                </a:solidFill>
                <a:latin typeface="Meiryo UI" panose="020B0604030504040204" pitchFamily="50" charset="-128"/>
                <a:ea typeface="Meiryo UI" panose="020B0604030504040204" pitchFamily="50" charset="-128"/>
              </a:rPr>
              <a:t>優良認定業者や再生利用業者などにも処理委託を行っている。</a:t>
            </a:r>
            <a:endParaRPr lang="en-US" altLang="ja-JP" sz="1200" b="1" dirty="0">
              <a:solidFill>
                <a:schemeClr val="tx1"/>
              </a:solidFill>
              <a:latin typeface="Meiryo UI" panose="020B0604030504040204" pitchFamily="50" charset="-128"/>
              <a:ea typeface="Meiryo UI" panose="020B0604030504040204" pitchFamily="50" charset="-128"/>
            </a:endParaRPr>
          </a:p>
          <a:p>
            <a:pPr marL="152400" indent="-152400">
              <a:spcBef>
                <a:spcPts val="192"/>
              </a:spcBef>
            </a:pPr>
            <a:r>
              <a:rPr lang="ja-JP" altLang="en-US" sz="1200" dirty="0">
                <a:solidFill>
                  <a:schemeClr val="tx1"/>
                </a:solidFill>
                <a:latin typeface="Meiryo UI" panose="020B0604030504040204" pitchFamily="50" charset="-128"/>
                <a:ea typeface="Meiryo UI" panose="020B0604030504040204" pitchFamily="50" charset="-128"/>
              </a:rPr>
              <a:t>②そのうえで、上記の取組を行い、排出量の抑制に努めている。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52400" indent="-152400">
              <a:spcBef>
                <a:spcPts val="192"/>
              </a:spcBef>
            </a:pPr>
            <a:r>
              <a:rPr lang="ja-JP" altLang="en-US" sz="1200" dirty="0">
                <a:solidFill>
                  <a:schemeClr val="tx1"/>
                </a:solidFill>
                <a:latin typeface="Meiryo UI" panose="020B0604030504040204" pitchFamily="50" charset="-128"/>
                <a:ea typeface="Meiryo UI" panose="020B0604030504040204" pitchFamily="50" charset="-128"/>
              </a:rPr>
              <a:t>③会社の方針の一つとして、ムダ排除・効率化の推進がある。</a:t>
            </a:r>
            <a:endParaRPr lang="en-US" altLang="ja-JP" sz="1200" dirty="0">
              <a:solidFill>
                <a:schemeClr val="tx1"/>
              </a:solidFill>
              <a:latin typeface="Meiryo UI" panose="020B0604030504040204" pitchFamily="50" charset="-128"/>
              <a:ea typeface="Meiryo UI" panose="020B0604030504040204" pitchFamily="50" charset="-128"/>
            </a:endParaRPr>
          </a:p>
          <a:p>
            <a:pPr marL="152400" indent="-152400">
              <a:spcBef>
                <a:spcPts val="192"/>
              </a:spcBef>
            </a:pPr>
            <a:r>
              <a:rPr lang="ja-JP" altLang="en-US" sz="1200" dirty="0">
                <a:solidFill>
                  <a:schemeClr val="tx1"/>
                </a:solidFill>
                <a:latin typeface="Meiryo UI" panose="020B0604030504040204" pitchFamily="50" charset="-128"/>
                <a:ea typeface="Meiryo UI" panose="020B0604030504040204" pitchFamily="50" charset="-128"/>
              </a:rPr>
              <a:t>④従業員は、安全・環境及び品質を考慮した上でコスト削減を徹底している。</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41" name="角丸四角形 7">
            <a:extLst>
              <a:ext uri="{FF2B5EF4-FFF2-40B4-BE49-F238E27FC236}">
                <a16:creationId xmlns:a16="http://schemas.microsoft.com/office/drawing/2014/main" id="{7064ECA1-FC02-45DB-89AB-9E9D09F57736}"/>
              </a:ext>
            </a:extLst>
          </p:cNvPr>
          <p:cNvSpPr/>
          <p:nvPr/>
        </p:nvSpPr>
        <p:spPr>
          <a:xfrm>
            <a:off x="2205066" y="5253511"/>
            <a:ext cx="1801015" cy="31199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37746" tIns="18874" rIns="37746" bIns="18874" anchor="ctr"/>
          <a:lstStyle/>
          <a:p>
            <a:pPr algn="ctr" defTabSz="842920">
              <a:defRPr/>
            </a:pPr>
            <a:r>
              <a:rPr lang="ja-JP" altLang="en-US" sz="1400" b="1" dirty="0">
                <a:solidFill>
                  <a:schemeClr val="bg1"/>
                </a:solidFill>
                <a:latin typeface="Meiryo UI" pitchFamily="50" charset="-128"/>
                <a:ea typeface="Meiryo UI" pitchFamily="50" charset="-128"/>
                <a:cs typeface="Meiryo UI" pitchFamily="50" charset="-128"/>
              </a:rPr>
              <a:t>ポイント</a:t>
            </a:r>
            <a:endParaRPr lang="ja-JP" altLang="en-US" sz="1400" b="1" strike="sngStrike" dirty="0">
              <a:solidFill>
                <a:schemeClr val="bg1"/>
              </a:solidFill>
              <a:latin typeface="Meiryo UI" pitchFamily="50" charset="-128"/>
              <a:ea typeface="Meiryo UI" pitchFamily="50" charset="-128"/>
              <a:cs typeface="Meiryo UI" pitchFamily="50" charset="-128"/>
            </a:endParaRPr>
          </a:p>
        </p:txBody>
      </p:sp>
      <p:sp>
        <p:nvSpPr>
          <p:cNvPr id="47" name="角丸四角形 6">
            <a:extLst>
              <a:ext uri="{FF2B5EF4-FFF2-40B4-BE49-F238E27FC236}">
                <a16:creationId xmlns:a16="http://schemas.microsoft.com/office/drawing/2014/main" id="{471115DE-01F8-4659-B11B-C081F2FC0A85}"/>
              </a:ext>
            </a:extLst>
          </p:cNvPr>
          <p:cNvSpPr/>
          <p:nvPr/>
        </p:nvSpPr>
        <p:spPr>
          <a:xfrm>
            <a:off x="6249145" y="5373215"/>
            <a:ext cx="3456385" cy="1421452"/>
          </a:xfrm>
          <a:prstGeom prst="roundRect">
            <a:avLst>
              <a:gd name="adj" fmla="val 15313"/>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lIns="0" tIns="180000" rIns="36000" bIns="36000" rtlCol="0" anchor="t"/>
          <a:lstStyle/>
          <a:p>
            <a:pPr marL="141288" indent="-141288">
              <a:spcBef>
                <a:spcPts val="192"/>
              </a:spcBef>
            </a:pPr>
            <a:endParaRPr lang="en-US" altLang="ja-JP" sz="1200" dirty="0">
              <a:solidFill>
                <a:schemeClr val="tx1"/>
              </a:solidFill>
              <a:latin typeface="Meiryo UI" panose="020B0604030504040204" pitchFamily="50" charset="-128"/>
              <a:ea typeface="Meiryo UI" panose="020B0604030504040204" pitchFamily="50" charset="-128"/>
            </a:endParaRPr>
          </a:p>
          <a:p>
            <a:pPr marL="141288" indent="-141288">
              <a:spcBef>
                <a:spcPts val="192"/>
              </a:spcBef>
            </a:pPr>
            <a:r>
              <a:rPr lang="ja-JP" altLang="en-US" sz="1200" dirty="0">
                <a:solidFill>
                  <a:schemeClr val="tx1"/>
                </a:solidFill>
                <a:latin typeface="Meiryo UI" panose="020B0604030504040204" pitchFamily="50" charset="-128"/>
                <a:ea typeface="Meiryo UI" panose="020B0604030504040204" pitchFamily="50" charset="-128"/>
              </a:rPr>
              <a:t>◆廃酸の</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年間の排出量については、</a:t>
            </a:r>
            <a:endParaRPr lang="en-US" altLang="ja-JP" sz="1200" dirty="0">
              <a:solidFill>
                <a:schemeClr val="tx1"/>
              </a:solidFill>
              <a:latin typeface="Meiryo UI" panose="020B0604030504040204" pitchFamily="50" charset="-128"/>
              <a:ea typeface="Meiryo UI" panose="020B0604030504040204" pitchFamily="50" charset="-128"/>
            </a:endParaRPr>
          </a:p>
          <a:p>
            <a:pPr marL="141288" indent="-141288">
              <a:spcBef>
                <a:spcPts val="192"/>
              </a:spcBef>
            </a:pPr>
            <a:r>
              <a:rPr lang="ja-JP" altLang="en-US" sz="1200" dirty="0">
                <a:solidFill>
                  <a:schemeClr val="tx1"/>
                </a:solidFill>
                <a:latin typeface="Meiryo UI" panose="020B0604030504040204" pitchFamily="50" charset="-128"/>
                <a:ea typeface="Meiryo UI" panose="020B0604030504040204" pitchFamily="50" charset="-128"/>
              </a:rPr>
              <a:t>　当初と比較して、</a:t>
            </a:r>
            <a:r>
              <a:rPr lang="ja-JP" altLang="en-US" sz="1200" b="1" dirty="0">
                <a:solidFill>
                  <a:srgbClr val="FF0000"/>
                </a:solidFill>
                <a:latin typeface="Meiryo UI" panose="020B0604030504040204" pitchFamily="50" charset="-128"/>
                <a:ea typeface="Meiryo UI" panose="020B0604030504040204" pitchFamily="50" charset="-128"/>
              </a:rPr>
              <a:t>約１割</a:t>
            </a:r>
            <a:r>
              <a:rPr lang="ja-JP" altLang="en-US" sz="1200" dirty="0">
                <a:solidFill>
                  <a:schemeClr val="tx1"/>
                </a:solidFill>
                <a:latin typeface="Meiryo UI" panose="020B0604030504040204" pitchFamily="50" charset="-128"/>
                <a:ea typeface="Meiryo UI" panose="020B0604030504040204" pitchFamily="50" charset="-128"/>
              </a:rPr>
              <a:t>の発生抑制に成功した。</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48" name="角丸四角形 7">
            <a:extLst>
              <a:ext uri="{FF2B5EF4-FFF2-40B4-BE49-F238E27FC236}">
                <a16:creationId xmlns:a16="http://schemas.microsoft.com/office/drawing/2014/main" id="{4D2D39A5-084B-4B1F-B92C-3D5CCE654165}"/>
              </a:ext>
            </a:extLst>
          </p:cNvPr>
          <p:cNvSpPr/>
          <p:nvPr/>
        </p:nvSpPr>
        <p:spPr>
          <a:xfrm>
            <a:off x="7030659" y="5275146"/>
            <a:ext cx="1892538" cy="31199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37746" tIns="18874" rIns="37746" bIns="18874" anchor="ctr"/>
          <a:lstStyle/>
          <a:p>
            <a:pPr algn="ctr" defTabSz="842920">
              <a:defRPr/>
            </a:pPr>
            <a:r>
              <a:rPr lang="ja-JP" altLang="en-US" sz="1400" b="1" dirty="0">
                <a:solidFill>
                  <a:schemeClr val="bg1"/>
                </a:solidFill>
                <a:latin typeface="Meiryo UI" pitchFamily="50" charset="-128"/>
                <a:ea typeface="Meiryo UI" pitchFamily="50" charset="-128"/>
                <a:cs typeface="Meiryo UI" pitchFamily="50" charset="-128"/>
              </a:rPr>
              <a:t>効　果</a:t>
            </a:r>
            <a:endParaRPr lang="ja-JP" altLang="en-US" sz="1400" b="1" strike="sngStrike" dirty="0">
              <a:solidFill>
                <a:schemeClr val="bg1"/>
              </a:solidFill>
              <a:latin typeface="Meiryo UI" pitchFamily="50" charset="-128"/>
              <a:ea typeface="Meiryo UI" pitchFamily="50" charset="-128"/>
              <a:cs typeface="Meiryo UI" pitchFamily="50" charset="-128"/>
            </a:endParaRPr>
          </a:p>
        </p:txBody>
      </p:sp>
      <p:sp>
        <p:nvSpPr>
          <p:cNvPr id="50" name="テキスト ボックス 49">
            <a:extLst>
              <a:ext uri="{FF2B5EF4-FFF2-40B4-BE49-F238E27FC236}">
                <a16:creationId xmlns:a16="http://schemas.microsoft.com/office/drawing/2014/main" id="{2EA1EEED-08B0-480C-BF94-F4EBE69CA489}"/>
              </a:ext>
            </a:extLst>
          </p:cNvPr>
          <p:cNvSpPr txBox="1"/>
          <p:nvPr/>
        </p:nvSpPr>
        <p:spPr>
          <a:xfrm>
            <a:off x="2175088" y="424510"/>
            <a:ext cx="5555824" cy="307777"/>
          </a:xfrm>
          <a:prstGeom prst="rect">
            <a:avLst/>
          </a:prstGeom>
          <a:no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大一機工株式会社　磨事業部　</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鉄鋼業</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graphicFrame>
        <p:nvGraphicFramePr>
          <p:cNvPr id="25" name="表 41">
            <a:extLst>
              <a:ext uri="{FF2B5EF4-FFF2-40B4-BE49-F238E27FC236}">
                <a16:creationId xmlns:a16="http://schemas.microsoft.com/office/drawing/2014/main" id="{713696FD-FBED-4D66-BFBC-6E7BA75755E4}"/>
              </a:ext>
            </a:extLst>
          </p:cNvPr>
          <p:cNvGraphicFramePr>
            <a:graphicFrameLocks noGrp="1"/>
          </p:cNvGraphicFramePr>
          <p:nvPr/>
        </p:nvGraphicFramePr>
        <p:xfrm>
          <a:off x="7397380" y="445519"/>
          <a:ext cx="2328710" cy="274320"/>
        </p:xfrm>
        <a:graphic>
          <a:graphicData uri="http://schemas.openxmlformats.org/drawingml/2006/table">
            <a:tbl>
              <a:tblPr firstRow="1" bandRow="1">
                <a:tableStyleId>{5C22544A-7EE6-4342-B048-85BDC9FD1C3A}</a:tableStyleId>
              </a:tblPr>
              <a:tblGrid>
                <a:gridCol w="807279">
                  <a:extLst>
                    <a:ext uri="{9D8B030D-6E8A-4147-A177-3AD203B41FA5}">
                      <a16:colId xmlns:a16="http://schemas.microsoft.com/office/drawing/2014/main" val="1284750579"/>
                    </a:ext>
                  </a:extLst>
                </a:gridCol>
                <a:gridCol w="685778">
                  <a:extLst>
                    <a:ext uri="{9D8B030D-6E8A-4147-A177-3AD203B41FA5}">
                      <a16:colId xmlns:a16="http://schemas.microsoft.com/office/drawing/2014/main" val="1148642676"/>
                    </a:ext>
                  </a:extLst>
                </a:gridCol>
                <a:gridCol w="835653">
                  <a:extLst>
                    <a:ext uri="{9D8B030D-6E8A-4147-A177-3AD203B41FA5}">
                      <a16:colId xmlns:a16="http://schemas.microsoft.com/office/drawing/2014/main" val="2821078224"/>
                    </a:ext>
                  </a:extLst>
                </a:gridCol>
              </a:tblGrid>
              <a:tr h="247177">
                <a:tc>
                  <a:txBody>
                    <a:bodyPr/>
                    <a:lstStyle/>
                    <a:p>
                      <a:r>
                        <a:rPr kumimoji="1" lang="ja-JP" altLang="en-US" sz="1200" dirty="0">
                          <a:solidFill>
                            <a:schemeClr val="tx1"/>
                          </a:solidFill>
                        </a:rPr>
                        <a:t>排出抑制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200" dirty="0">
                          <a:solidFill>
                            <a:schemeClr val="tx1"/>
                          </a:solidFill>
                        </a:rPr>
                        <a:t>再利用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200" b="1" dirty="0">
                          <a:solidFill>
                            <a:schemeClr val="tx1"/>
                          </a:solidFill>
                          <a:highlight>
                            <a:srgbClr val="808080"/>
                          </a:highlight>
                        </a:rPr>
                        <a:t>再生利用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67950562"/>
                  </a:ext>
                </a:extLst>
              </a:tr>
            </a:tbl>
          </a:graphicData>
        </a:graphic>
      </p:graphicFrame>
      <p:sp>
        <p:nvSpPr>
          <p:cNvPr id="5" name="テキスト ボックス 4">
            <a:extLst>
              <a:ext uri="{FF2B5EF4-FFF2-40B4-BE49-F238E27FC236}">
                <a16:creationId xmlns:a16="http://schemas.microsoft.com/office/drawing/2014/main" id="{33BF5DE1-172F-42C1-AFDD-4EA949B27E88}"/>
              </a:ext>
            </a:extLst>
          </p:cNvPr>
          <p:cNvSpPr txBox="1"/>
          <p:nvPr/>
        </p:nvSpPr>
        <p:spPr>
          <a:xfrm>
            <a:off x="2351652" y="5165454"/>
            <a:ext cx="576064" cy="400110"/>
          </a:xfrm>
          <a:prstGeom prst="rect">
            <a:avLst/>
          </a:prstGeom>
          <a:noFill/>
        </p:spPr>
        <p:txBody>
          <a:bodyPr wrap="square" rtlCol="0">
            <a:spAutoFit/>
          </a:bodyPr>
          <a:lstStyle/>
          <a:p>
            <a:r>
              <a:rPr lang="ja-JP" altLang="en-US" sz="2000" b="1" dirty="0">
                <a:solidFill>
                  <a:schemeClr val="bg1"/>
                </a:solidFill>
                <a:latin typeface="Meiryo UI" pitchFamily="50" charset="-128"/>
                <a:ea typeface="Meiryo UI" pitchFamily="50" charset="-128"/>
                <a:cs typeface="Meiryo UI" pitchFamily="50" charset="-128"/>
              </a:rPr>
              <a:t>👈</a:t>
            </a:r>
            <a:endParaRPr lang="ja-JP" altLang="en-US" dirty="0"/>
          </a:p>
        </p:txBody>
      </p:sp>
      <p:pic>
        <p:nvPicPr>
          <p:cNvPr id="4" name="図 3">
            <a:extLst>
              <a:ext uri="{FF2B5EF4-FFF2-40B4-BE49-F238E27FC236}">
                <a16:creationId xmlns:a16="http://schemas.microsoft.com/office/drawing/2014/main" id="{3674001A-C00F-B6FD-3D41-CF1CBA0B6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36224" y="2027983"/>
            <a:ext cx="3237074" cy="1722188"/>
          </a:xfrm>
          <a:prstGeom prst="rect">
            <a:avLst/>
          </a:prstGeom>
        </p:spPr>
      </p:pic>
      <p:pic>
        <p:nvPicPr>
          <p:cNvPr id="7" name="図 6">
            <a:extLst>
              <a:ext uri="{FF2B5EF4-FFF2-40B4-BE49-F238E27FC236}">
                <a16:creationId xmlns:a16="http://schemas.microsoft.com/office/drawing/2014/main" id="{4DCC05E2-F0DB-179C-92F7-6064FFC16B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136099" y="3819769"/>
            <a:ext cx="1337201" cy="1299307"/>
          </a:xfrm>
          <a:prstGeom prst="rect">
            <a:avLst/>
          </a:prstGeom>
        </p:spPr>
      </p:pic>
      <p:sp>
        <p:nvSpPr>
          <p:cNvPr id="11" name="テキスト ボックス 10">
            <a:extLst>
              <a:ext uri="{FF2B5EF4-FFF2-40B4-BE49-F238E27FC236}">
                <a16:creationId xmlns:a16="http://schemas.microsoft.com/office/drawing/2014/main" id="{FD5AE4CA-0DCB-F599-1271-09F20689BC24}"/>
              </a:ext>
            </a:extLst>
          </p:cNvPr>
          <p:cNvSpPr txBox="1"/>
          <p:nvPr/>
        </p:nvSpPr>
        <p:spPr>
          <a:xfrm>
            <a:off x="8202490" y="2092160"/>
            <a:ext cx="1228075" cy="646331"/>
          </a:xfrm>
          <a:prstGeom prst="rect">
            <a:avLst/>
          </a:prstGeom>
          <a:solidFill>
            <a:schemeClr val="bg1"/>
          </a:solidFill>
        </p:spPr>
        <p:txBody>
          <a:bodyPr wrap="square" rtlCol="0">
            <a:spAutoFit/>
          </a:bodyPr>
          <a:lstStyle/>
          <a:p>
            <a:pPr algn="ctr"/>
            <a:endParaRPr lang="en-US" altLang="ja-JP" sz="1200" dirty="0"/>
          </a:p>
          <a:p>
            <a:pPr algn="ctr"/>
            <a:r>
              <a:rPr lang="ja-JP" altLang="en-US" sz="1200" dirty="0"/>
              <a:t>酸洗槽</a:t>
            </a:r>
            <a:endParaRPr lang="en-US" altLang="ja-JP" sz="1200" dirty="0"/>
          </a:p>
          <a:p>
            <a:pPr algn="ctr"/>
            <a:endParaRPr lang="ja-JP" altLang="en-US" sz="1200" dirty="0"/>
          </a:p>
        </p:txBody>
      </p:sp>
      <p:sp>
        <p:nvSpPr>
          <p:cNvPr id="12" name="テキスト ボックス 11">
            <a:extLst>
              <a:ext uri="{FF2B5EF4-FFF2-40B4-BE49-F238E27FC236}">
                <a16:creationId xmlns:a16="http://schemas.microsoft.com/office/drawing/2014/main" id="{8803419A-B817-D0E2-548F-5C6E890885BD}"/>
              </a:ext>
            </a:extLst>
          </p:cNvPr>
          <p:cNvSpPr txBox="1"/>
          <p:nvPr/>
        </p:nvSpPr>
        <p:spPr>
          <a:xfrm>
            <a:off x="7438531" y="3841032"/>
            <a:ext cx="605368" cy="646331"/>
          </a:xfrm>
          <a:prstGeom prst="rect">
            <a:avLst/>
          </a:prstGeom>
          <a:solidFill>
            <a:schemeClr val="bg1"/>
          </a:solidFill>
        </p:spPr>
        <p:txBody>
          <a:bodyPr wrap="square" rtlCol="0">
            <a:spAutoFit/>
          </a:bodyPr>
          <a:lstStyle/>
          <a:p>
            <a:pPr algn="ctr"/>
            <a:endParaRPr lang="en-US" altLang="ja-JP" sz="1200" dirty="0"/>
          </a:p>
          <a:p>
            <a:pPr algn="ctr"/>
            <a:r>
              <a:rPr lang="ja-JP" altLang="en-US" sz="1200" dirty="0"/>
              <a:t>鋼材</a:t>
            </a:r>
            <a:endParaRPr lang="en-US" altLang="ja-JP" sz="1200" dirty="0"/>
          </a:p>
          <a:p>
            <a:pPr algn="ctr"/>
            <a:endParaRPr lang="ja-JP" altLang="en-US" sz="1200" dirty="0"/>
          </a:p>
        </p:txBody>
      </p:sp>
      <p:cxnSp>
        <p:nvCxnSpPr>
          <p:cNvPr id="37" name="直線矢印コネクタ 36">
            <a:extLst>
              <a:ext uri="{FF2B5EF4-FFF2-40B4-BE49-F238E27FC236}">
                <a16:creationId xmlns:a16="http://schemas.microsoft.com/office/drawing/2014/main" id="{7D280AF6-E1A6-8C56-DB13-CFEB25BA767B}"/>
              </a:ext>
            </a:extLst>
          </p:cNvPr>
          <p:cNvCxnSpPr>
            <a:cxnSpLocks/>
          </p:cNvCxnSpPr>
          <p:nvPr/>
        </p:nvCxnSpPr>
        <p:spPr>
          <a:xfrm flipH="1" flipV="1">
            <a:off x="7741217" y="3148717"/>
            <a:ext cx="668169" cy="70885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78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13">
            <a:extLst>
              <a:ext uri="{FF2B5EF4-FFF2-40B4-BE49-F238E27FC236}">
                <a16:creationId xmlns:a16="http://schemas.microsoft.com/office/drawing/2014/main" id="{38342CAE-2E3A-4E68-B037-14F2223C16C5}"/>
              </a:ext>
            </a:extLst>
          </p:cNvPr>
          <p:cNvSpPr/>
          <p:nvPr/>
        </p:nvSpPr>
        <p:spPr>
          <a:xfrm>
            <a:off x="128464" y="1029461"/>
            <a:ext cx="4752000" cy="566885"/>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18000" rIns="36000" bIns="36000" rtlCol="0" anchor="t" anchorCtr="0">
            <a:noAutofit/>
          </a:bodyPr>
          <a:lstStyle/>
          <a:p>
            <a:pPr marL="114300" indent="-114300"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〇取引先から商品を入荷し、加工・仕分し積込・出荷する物流センター。</a:t>
            </a:r>
          </a:p>
          <a:p>
            <a:pPr marL="114300" indent="-114300"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〇商品を加工・仕分する工程で各種の産業廃棄物（容器、梱包材、備品等）が発生する。</a:t>
            </a:r>
          </a:p>
        </p:txBody>
      </p:sp>
      <p:sp>
        <p:nvSpPr>
          <p:cNvPr id="27" name="角丸四角形 13">
            <a:extLst>
              <a:ext uri="{FF2B5EF4-FFF2-40B4-BE49-F238E27FC236}">
                <a16:creationId xmlns:a16="http://schemas.microsoft.com/office/drawing/2014/main" id="{340D4C39-9CCF-44F2-A9EE-7C3674B8DA6C}"/>
              </a:ext>
            </a:extLst>
          </p:cNvPr>
          <p:cNvSpPr/>
          <p:nvPr/>
        </p:nvSpPr>
        <p:spPr>
          <a:xfrm>
            <a:off x="4953528" y="1029462"/>
            <a:ext cx="4752000" cy="563712"/>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18000" rIns="36000" bIns="36000" rtlCol="0" anchor="t" anchorCtr="0">
            <a:noAutofit/>
          </a:bodyPr>
          <a:lstStyle/>
          <a:p>
            <a:pPr marL="125413" indent="-125413"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〇環境負荷低減のため、産業廃棄物の発生量を減少させ、産業廃棄物の埋立処分量を減らし、再生利用させたい。</a:t>
            </a:r>
          </a:p>
        </p:txBody>
      </p:sp>
      <p:sp>
        <p:nvSpPr>
          <p:cNvPr id="28" name="角丸四角形 13">
            <a:extLst>
              <a:ext uri="{FF2B5EF4-FFF2-40B4-BE49-F238E27FC236}">
                <a16:creationId xmlns:a16="http://schemas.microsoft.com/office/drawing/2014/main" id="{C8D19DD5-116E-4931-8B6F-CCB5CF76EECE}"/>
              </a:ext>
            </a:extLst>
          </p:cNvPr>
          <p:cNvSpPr/>
          <p:nvPr/>
        </p:nvSpPr>
        <p:spPr>
          <a:xfrm>
            <a:off x="128464" y="766843"/>
            <a:ext cx="4752000" cy="257369"/>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6000" rIns="0" bIns="36000" rtlCol="0" anchor="ctr" anchorCtr="0">
            <a:spAutoFit/>
          </a:bodyPr>
          <a:lstStyle/>
          <a:p>
            <a:pPr algn="ctr" defTabSz="457200" fontAlgn="base">
              <a:defRPr/>
            </a:pPr>
            <a:r>
              <a:rPr lang="ja-JP" altLang="en-US" sz="1200" b="1" dirty="0">
                <a:solidFill>
                  <a:srgbClr val="FFFFFF"/>
                </a:solidFill>
                <a:latin typeface="Meiryo UI" panose="020B0604030504040204" pitchFamily="50" charset="-128"/>
                <a:ea typeface="Meiryo UI" panose="020B0604030504040204" pitchFamily="50" charset="-128"/>
              </a:rPr>
              <a:t>事業内容・発生フロー</a:t>
            </a:r>
            <a:endParaRPr lang="ja-JP" altLang="en-US" sz="1100" b="1" dirty="0">
              <a:solidFill>
                <a:srgbClr val="FFFFFF"/>
              </a:solidFill>
              <a:latin typeface="Meiryo UI" panose="020B0604030504040204" pitchFamily="50" charset="-128"/>
              <a:ea typeface="Meiryo UI" panose="020B0604030504040204" pitchFamily="50" charset="-128"/>
            </a:endParaRPr>
          </a:p>
        </p:txBody>
      </p:sp>
      <p:sp>
        <p:nvSpPr>
          <p:cNvPr id="29" name="角丸四角形 13">
            <a:extLst>
              <a:ext uri="{FF2B5EF4-FFF2-40B4-BE49-F238E27FC236}">
                <a16:creationId xmlns:a16="http://schemas.microsoft.com/office/drawing/2014/main" id="{93E3722B-5BE2-45DF-8CAC-88856F1CE161}"/>
              </a:ext>
            </a:extLst>
          </p:cNvPr>
          <p:cNvSpPr/>
          <p:nvPr/>
        </p:nvSpPr>
        <p:spPr>
          <a:xfrm>
            <a:off x="4953528" y="764706"/>
            <a:ext cx="4752000" cy="257369"/>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6000" rIns="0" bIns="36000" rtlCol="0" anchor="ctr" anchorCtr="0">
            <a:spAutoFit/>
          </a:bodyPr>
          <a:lstStyle/>
          <a:p>
            <a:pPr algn="ctr" defTabSz="457200" fontAlgn="base">
              <a:defRPr/>
            </a:pPr>
            <a:r>
              <a:rPr lang="ja-JP" altLang="en-US" sz="1200" b="1" dirty="0">
                <a:solidFill>
                  <a:srgbClr val="FFFFFF"/>
                </a:solidFill>
                <a:latin typeface="Meiryo UI" panose="020B0604030504040204" pitchFamily="50" charset="-128"/>
                <a:ea typeface="Meiryo UI" panose="020B0604030504040204" pitchFamily="50" charset="-128"/>
              </a:rPr>
              <a:t>課　　題</a:t>
            </a:r>
          </a:p>
        </p:txBody>
      </p:sp>
      <p:sp>
        <p:nvSpPr>
          <p:cNvPr id="30" name="角丸四角形 13">
            <a:extLst>
              <a:ext uri="{FF2B5EF4-FFF2-40B4-BE49-F238E27FC236}">
                <a16:creationId xmlns:a16="http://schemas.microsoft.com/office/drawing/2014/main" id="{8DBE0C4F-66FE-4561-BC74-3391FC953B39}"/>
              </a:ext>
            </a:extLst>
          </p:cNvPr>
          <p:cNvSpPr/>
          <p:nvPr/>
        </p:nvSpPr>
        <p:spPr>
          <a:xfrm>
            <a:off x="125630" y="1632433"/>
            <a:ext cx="9579898" cy="288147"/>
          </a:xfrm>
          <a:prstGeom prst="rect">
            <a:avLst/>
          </a:prstGeom>
          <a:solidFill>
            <a:srgbClr val="C55A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ja-JP" altLang="en-US" sz="1400" b="1" dirty="0">
                <a:solidFill>
                  <a:srgbClr val="FFFFFF"/>
                </a:solidFill>
                <a:latin typeface="Meiryo UI" panose="020B0604030504040204" pitchFamily="50" charset="-128"/>
                <a:ea typeface="Meiryo UI" panose="020B0604030504040204" pitchFamily="50" charset="-128"/>
              </a:rPr>
              <a:t>取　組　内　容</a:t>
            </a:r>
          </a:p>
        </p:txBody>
      </p:sp>
      <p:sp>
        <p:nvSpPr>
          <p:cNvPr id="31" name="四角形: 角を丸くする 147">
            <a:extLst>
              <a:ext uri="{FF2B5EF4-FFF2-40B4-BE49-F238E27FC236}">
                <a16:creationId xmlns:a16="http://schemas.microsoft.com/office/drawing/2014/main" id="{D22F7C93-16C0-4196-8A95-AEA4D99142DE}"/>
              </a:ext>
            </a:extLst>
          </p:cNvPr>
          <p:cNvSpPr/>
          <p:nvPr/>
        </p:nvSpPr>
        <p:spPr>
          <a:xfrm>
            <a:off x="125630" y="1916994"/>
            <a:ext cx="9600460" cy="3336515"/>
          </a:xfrm>
          <a:prstGeom prst="roundRect">
            <a:avLst>
              <a:gd name="adj" fmla="val 0"/>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t" anchorCtr="0"/>
          <a:lstStyle/>
          <a:p>
            <a:pPr marL="176213" indent="-176213" algn="just"/>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ja-JP"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rPr>
              <a:t>会社の方針</a:t>
            </a:r>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として、産業廃棄物の処分委託にあたっては</a:t>
            </a:r>
            <a:r>
              <a:rPr lang="ja-JP"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できる限り再生利用業者に委託している。</a:t>
            </a:r>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300038" indent="-212725" algn="just"/>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・発泡スチロール</a:t>
            </a: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ペットボトル</a:t>
            </a: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・ビニール・</a:t>
            </a:r>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一斗缶</a:t>
            </a: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廃油等</a:t>
            </a: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ja-JP"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rPr>
              <a:t>分別を徹底</a:t>
            </a:r>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した上で、分別したものを</a:t>
            </a:r>
            <a:r>
              <a:rPr lang="ja-JP" altLang="ja-JP"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rPr>
              <a:t>再生利用できる処分業者を選定。</a:t>
            </a:r>
            <a:endParaRPr lang="en-US" altLang="ja-JP"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300038" indent="-212725" algn="just"/>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ja-JP"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混合廃棄物</a:t>
            </a:r>
            <a:r>
              <a:rPr lang="ja-JP" altLang="en-US" sz="1200" kern="100" dirty="0">
                <a:solidFill>
                  <a:schemeClr val="tx1"/>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ja-JP"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rPr>
              <a:t>選別・再生利用できる</a:t>
            </a:r>
            <a:r>
              <a:rPr lang="ja-JP" altLang="en-US"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rPr>
              <a:t>処分</a:t>
            </a:r>
            <a:r>
              <a:rPr lang="ja-JP" altLang="ja-JP"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rPr>
              <a:t>業者を選定</a:t>
            </a:r>
            <a:r>
              <a:rPr lang="ja-JP" altLang="en-US"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業者において選別され、可能な限り再生利用されている。</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marL="176213" indent="-176213" algn="just">
              <a:spcBef>
                <a:spcPts val="600"/>
              </a:spcBef>
            </a:pP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保管場所における分別の注意点</a:t>
            </a: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の掲示</a:t>
            </a:r>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、異物が紛れ込まないように従業員</a:t>
            </a: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への</a:t>
            </a:r>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注意喚起</a:t>
            </a: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、関係者会議での分別の周知に取り組み、</a:t>
            </a:r>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spcBef>
                <a:spcPts val="600"/>
              </a:spcBef>
            </a:pP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　ルール違反が発見された際は調査を行い、指導を行っている。</a:t>
            </a:r>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marL="176213" indent="-176213" algn="just"/>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marL="176213" indent="-176213" algn="just"/>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marL="176213" indent="-176213" algn="just"/>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marL="176213" indent="-176213" algn="just"/>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marL="176213" indent="-176213" algn="just"/>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marL="176213" indent="-176213" algn="just"/>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1200" kern="100" dirty="0">
                <a:solidFill>
                  <a:srgbClr val="0000FF"/>
                </a:solidFill>
                <a:latin typeface="游明朝" panose="02020400000000000000" pitchFamily="18" charset="-128"/>
                <a:ea typeface="HG丸ｺﾞｼｯｸM-PRO" panose="020F0600000000000000" pitchFamily="50" charset="-128"/>
                <a:cs typeface="Times New Roman" panose="02020603050405020304" pitchFamily="18" charset="0"/>
              </a:rPr>
              <a:t>排出抑制の取組</a:t>
            </a:r>
            <a:endParaRPr lang="en-US" altLang="ja-JP" sz="1200" kern="100" dirty="0">
              <a:solidFill>
                <a:srgbClr val="0000FF"/>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263525" indent="-176213" algn="just"/>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薬品</a:t>
            </a:r>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等をペットボトル容器から</a:t>
            </a:r>
            <a:r>
              <a:rPr lang="ja-JP" altLang="ja-JP"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rPr>
              <a:t>袋入り</a:t>
            </a:r>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に変更し、排出量を削減している。</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marL="263525" indent="-176213" algn="just"/>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・機材の故障時に製品全体を交換するのではなく、</a:t>
            </a: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可能な物は</a:t>
            </a:r>
            <a:r>
              <a:rPr lang="ja-JP" altLang="ja-JP" sz="1200" kern="100" dirty="0">
                <a:solidFill>
                  <a:srgbClr val="FF0000"/>
                </a:solidFill>
                <a:latin typeface="游明朝" panose="02020400000000000000" pitchFamily="18" charset="-128"/>
                <a:ea typeface="HG丸ｺﾞｼｯｸM-PRO" panose="020F0600000000000000" pitchFamily="50" charset="-128"/>
                <a:cs typeface="Times New Roman" panose="02020603050405020304" pitchFamily="18" charset="0"/>
              </a:rPr>
              <a:t>部品のみを交換</a:t>
            </a:r>
            <a:r>
              <a:rPr lang="ja-JP"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するようにしている。例：トイレのセンサー</a:t>
            </a:r>
            <a:r>
              <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のみを交換</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34" name="タイトル 9">
            <a:extLst>
              <a:ext uri="{FF2B5EF4-FFF2-40B4-BE49-F238E27FC236}">
                <a16:creationId xmlns:a16="http://schemas.microsoft.com/office/drawing/2014/main" id="{357A2F4E-3843-448A-B24D-10643CA83693}"/>
              </a:ext>
            </a:extLst>
          </p:cNvPr>
          <p:cNvSpPr txBox="1">
            <a:spLocks/>
          </p:cNvSpPr>
          <p:nvPr/>
        </p:nvSpPr>
        <p:spPr>
          <a:xfrm>
            <a:off x="0" y="-2324"/>
            <a:ext cx="9906000" cy="418812"/>
          </a:xfrm>
          <a:prstGeom prst="rect">
            <a:avLst/>
          </a:prstGeom>
          <a:solidFill>
            <a:srgbClr val="DEEBF7"/>
          </a:solidFill>
        </p:spPr>
        <p:txBody>
          <a:bodyPr vert="horz" wrap="square" lIns="494833" tIns="54981" rIns="494833" bIns="54981" rtlCol="0" anchor="b" anchorCtr="0">
            <a:spAutoFit/>
          </a:bodyPr>
          <a:lstStyle>
            <a:lvl1pPr algn="l" defTabSz="1393124" rtl="0" eaLnBrk="1" fontAlgn="base" latinLnBrk="0" hangingPunct="1">
              <a:lnSpc>
                <a:spcPct val="100000"/>
              </a:lnSpc>
              <a:spcBef>
                <a:spcPts val="0"/>
              </a:spcBef>
              <a:buNone/>
              <a:defRPr kumimoji="1" sz="2750" b="1" kern="1200">
                <a:solidFill>
                  <a:schemeClr val="tx1"/>
                </a:solidFill>
                <a:latin typeface="+mj-lt"/>
                <a:ea typeface="+mj-ea"/>
                <a:cs typeface="+mj-cs"/>
              </a:defRPr>
            </a:lvl1pPr>
          </a:lstStyle>
          <a:p>
            <a:pPr algn="ctr"/>
            <a:r>
              <a:rPr lang="ja-JP" altLang="en-US" sz="2000" dirty="0">
                <a:solidFill>
                  <a:srgbClr val="2E75B6"/>
                </a:solidFill>
                <a:latin typeface="Meiryo UI" panose="020B0604030504040204" pitchFamily="50" charset="-128"/>
                <a:ea typeface="Meiryo UI" panose="020B0604030504040204" pitchFamily="50" charset="-128"/>
              </a:rPr>
              <a:t>産業廃棄物の徹底した分別によるリサイクルと排出抑制</a:t>
            </a:r>
          </a:p>
        </p:txBody>
      </p:sp>
      <p:sp>
        <p:nvSpPr>
          <p:cNvPr id="80" name="タイトル 1"/>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a:t>
            </a:r>
            <a:r>
              <a:rPr lang="en-US" altLang="ja-JP" sz="1200" b="1" dirty="0">
                <a:latin typeface="Meiryo UI" panose="020B0604030504040204" pitchFamily="50" charset="-128"/>
                <a:ea typeface="Meiryo UI" panose="020B0604030504040204" pitchFamily="50" charset="-128"/>
              </a:rPr>
              <a:t>3</a:t>
            </a:r>
            <a:endParaRPr lang="ja-JP" altLang="en-US" sz="1200" b="1" dirty="0">
              <a:latin typeface="Meiryo UI" panose="020B0604030504040204" pitchFamily="50" charset="-128"/>
              <a:ea typeface="Meiryo UI" panose="020B0604030504040204" pitchFamily="50" charset="-128"/>
            </a:endParaRPr>
          </a:p>
        </p:txBody>
      </p:sp>
      <p:sp>
        <p:nvSpPr>
          <p:cNvPr id="37" name="テキスト ボックス 14">
            <a:extLst>
              <a:ext uri="{FF2B5EF4-FFF2-40B4-BE49-F238E27FC236}">
                <a16:creationId xmlns:a16="http://schemas.microsoft.com/office/drawing/2014/main" id="{98A75624-A40A-4536-A794-F69A022B17F1}"/>
              </a:ext>
            </a:extLst>
          </p:cNvPr>
          <p:cNvSpPr txBox="1"/>
          <p:nvPr/>
        </p:nvSpPr>
        <p:spPr>
          <a:xfrm>
            <a:off x="2801741" y="4415639"/>
            <a:ext cx="1203959" cy="3098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1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分別保管の様子</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39" name="テキスト ボックス 30">
            <a:extLst>
              <a:ext uri="{FF2B5EF4-FFF2-40B4-BE49-F238E27FC236}">
                <a16:creationId xmlns:a16="http://schemas.microsoft.com/office/drawing/2014/main" id="{34D58B85-4272-41BB-8C39-1300DBEEC197}"/>
              </a:ext>
            </a:extLst>
          </p:cNvPr>
          <p:cNvSpPr txBox="1"/>
          <p:nvPr/>
        </p:nvSpPr>
        <p:spPr>
          <a:xfrm>
            <a:off x="6681212" y="4381765"/>
            <a:ext cx="2591435" cy="3098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1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分別保管にあたっての注意事項の掲示</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05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0" name="角丸四角形 6">
            <a:extLst>
              <a:ext uri="{FF2B5EF4-FFF2-40B4-BE49-F238E27FC236}">
                <a16:creationId xmlns:a16="http://schemas.microsoft.com/office/drawing/2014/main" id="{034A5493-0397-4D85-A3D9-D292229BA204}"/>
              </a:ext>
            </a:extLst>
          </p:cNvPr>
          <p:cNvSpPr/>
          <p:nvPr/>
        </p:nvSpPr>
        <p:spPr>
          <a:xfrm>
            <a:off x="178024" y="5373215"/>
            <a:ext cx="5855096" cy="1421451"/>
          </a:xfrm>
          <a:prstGeom prst="roundRect">
            <a:avLst>
              <a:gd name="adj" fmla="val 15313"/>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lIns="0" tIns="180000" rIns="36000" bIns="36000" rtlCol="0" anchor="t"/>
          <a:lstStyle/>
          <a:p>
            <a:pPr marL="152400" indent="-152400">
              <a:spcBef>
                <a:spcPts val="192"/>
              </a:spcBef>
            </a:pPr>
            <a:r>
              <a:rPr lang="ja-JP" altLang="en-US" sz="1200" dirty="0">
                <a:solidFill>
                  <a:schemeClr val="tx1"/>
                </a:solidFill>
                <a:latin typeface="Meiryo UI" panose="020B0604030504040204" pitchFamily="50" charset="-128"/>
                <a:ea typeface="Meiryo UI" panose="020B0604030504040204" pitchFamily="50" charset="-128"/>
              </a:rPr>
              <a:t>①</a:t>
            </a:r>
            <a:r>
              <a:rPr lang="ja-JP" altLang="en-US" sz="1200" b="1" dirty="0">
                <a:solidFill>
                  <a:schemeClr val="tx1"/>
                </a:solidFill>
                <a:latin typeface="Meiryo UI" panose="020B0604030504040204" pitchFamily="50" charset="-128"/>
                <a:ea typeface="Meiryo UI" panose="020B0604030504040204" pitchFamily="50" charset="-128"/>
              </a:rPr>
              <a:t>掲示や会議での周知による従業員の分別意識の向上</a:t>
            </a:r>
            <a:r>
              <a:rPr lang="ja-JP" altLang="en-US" sz="1200" dirty="0">
                <a:solidFill>
                  <a:schemeClr val="tx1"/>
                </a:solidFill>
                <a:latin typeface="Meiryo UI" panose="020B0604030504040204" pitchFamily="50" charset="-128"/>
                <a:ea typeface="Meiryo UI" panose="020B0604030504040204" pitchFamily="50" charset="-128"/>
              </a:rPr>
              <a:t>により、分別が徹底される。</a:t>
            </a:r>
          </a:p>
          <a:p>
            <a:pPr marL="152400" indent="-152400">
              <a:spcBef>
                <a:spcPts val="192"/>
              </a:spcBef>
            </a:pPr>
            <a:r>
              <a:rPr lang="ja-JP" altLang="en-US" sz="1200" dirty="0">
                <a:solidFill>
                  <a:schemeClr val="tx1"/>
                </a:solidFill>
                <a:latin typeface="Meiryo UI" panose="020B0604030504040204" pitchFamily="50" charset="-128"/>
                <a:ea typeface="Meiryo UI" panose="020B0604030504040204" pitchFamily="50" charset="-128"/>
              </a:rPr>
              <a:t>②</a:t>
            </a:r>
            <a:r>
              <a:rPr lang="ja-JP" altLang="en-US" sz="1200" b="1" dirty="0">
                <a:solidFill>
                  <a:schemeClr val="tx1"/>
                </a:solidFill>
                <a:latin typeface="Meiryo UI" panose="020B0604030504040204" pitchFamily="50" charset="-128"/>
                <a:ea typeface="Meiryo UI" panose="020B0604030504040204" pitchFamily="50" charset="-128"/>
              </a:rPr>
              <a:t>徹底的な分別により</a:t>
            </a:r>
            <a:r>
              <a:rPr lang="ja-JP" altLang="en-US" sz="1200" dirty="0">
                <a:solidFill>
                  <a:schemeClr val="tx1"/>
                </a:solidFill>
                <a:latin typeface="Meiryo UI" panose="020B0604030504040204" pitchFamily="50" charset="-128"/>
                <a:ea typeface="Meiryo UI" panose="020B0604030504040204" pitchFamily="50" charset="-128"/>
              </a:rPr>
              <a:t>、産業廃棄物を</a:t>
            </a:r>
            <a:r>
              <a:rPr lang="ja-JP" altLang="en-US" sz="1200" b="1" dirty="0">
                <a:solidFill>
                  <a:schemeClr val="tx1"/>
                </a:solidFill>
                <a:latin typeface="Meiryo UI" panose="020B0604030504040204" pitchFamily="50" charset="-128"/>
                <a:ea typeface="Meiryo UI" panose="020B0604030504040204" pitchFamily="50" charset="-128"/>
              </a:rPr>
              <a:t>再生利用業者に処理委託することが可能</a:t>
            </a:r>
            <a:r>
              <a:rPr lang="ja-JP" altLang="en-US" sz="1200" dirty="0">
                <a:solidFill>
                  <a:schemeClr val="tx1"/>
                </a:solidFill>
                <a:latin typeface="Meiryo UI" panose="020B0604030504040204" pitchFamily="50" charset="-128"/>
                <a:ea typeface="Meiryo UI" panose="020B0604030504040204" pitchFamily="50" charset="-128"/>
              </a:rPr>
              <a:t>となる。</a:t>
            </a:r>
          </a:p>
          <a:p>
            <a:pPr marL="152400" indent="-152400">
              <a:spcBef>
                <a:spcPts val="192"/>
              </a:spcBef>
            </a:pPr>
            <a:r>
              <a:rPr lang="ja-JP" altLang="en-US" sz="1200" dirty="0">
                <a:solidFill>
                  <a:schemeClr val="tx1"/>
                </a:solidFill>
                <a:latin typeface="Meiryo UI" panose="020B0604030504040204" pitchFamily="50" charset="-128"/>
                <a:ea typeface="Meiryo UI" panose="020B0604030504040204" pitchFamily="50" charset="-128"/>
              </a:rPr>
              <a:t>③処分委託にあたっては</a:t>
            </a:r>
            <a:r>
              <a:rPr lang="ja-JP" altLang="en-US" sz="1200" b="1" dirty="0">
                <a:solidFill>
                  <a:schemeClr val="tx1"/>
                </a:solidFill>
                <a:latin typeface="Meiryo UI" panose="020B0604030504040204" pitchFamily="50" charset="-128"/>
                <a:ea typeface="Meiryo UI" panose="020B0604030504040204" pitchFamily="50" charset="-128"/>
              </a:rPr>
              <a:t>再生利用業者に委託することを会社の方針とする</a:t>
            </a:r>
            <a:r>
              <a:rPr lang="ja-JP" altLang="en-US" sz="1200" dirty="0">
                <a:solidFill>
                  <a:schemeClr val="tx1"/>
                </a:solidFill>
                <a:latin typeface="Meiryo UI" panose="020B0604030504040204" pitchFamily="50" charset="-128"/>
                <a:ea typeface="Meiryo UI" panose="020B0604030504040204" pitchFamily="50" charset="-128"/>
              </a:rPr>
              <a:t>ことで、再生利用が進む。</a:t>
            </a:r>
          </a:p>
          <a:p>
            <a:pPr marL="152400" indent="-152400">
              <a:spcBef>
                <a:spcPts val="192"/>
              </a:spcBef>
            </a:pPr>
            <a:r>
              <a:rPr lang="ja-JP" altLang="en-US" sz="1200" dirty="0">
                <a:solidFill>
                  <a:schemeClr val="tx1"/>
                </a:solidFill>
                <a:latin typeface="Meiryo UI" panose="020B0604030504040204" pitchFamily="50" charset="-128"/>
                <a:ea typeface="Meiryo UI" panose="020B0604030504040204" pitchFamily="50" charset="-128"/>
              </a:rPr>
              <a:t>④</a:t>
            </a:r>
            <a:r>
              <a:rPr lang="ja-JP" altLang="en-US" sz="1200" b="1" dirty="0">
                <a:solidFill>
                  <a:schemeClr val="tx1"/>
                </a:solidFill>
                <a:latin typeface="Meiryo UI" panose="020B0604030504040204" pitchFamily="50" charset="-128"/>
                <a:ea typeface="Meiryo UI" panose="020B0604030504040204" pitchFamily="50" charset="-128"/>
              </a:rPr>
              <a:t>物品の調達等</a:t>
            </a:r>
            <a:r>
              <a:rPr lang="ja-JP" altLang="en-US" sz="1200" dirty="0">
                <a:solidFill>
                  <a:schemeClr val="tx1"/>
                </a:solidFill>
                <a:latin typeface="Meiryo UI" panose="020B0604030504040204" pitchFamily="50" charset="-128"/>
                <a:ea typeface="Meiryo UI" panose="020B0604030504040204" pitchFamily="50" charset="-128"/>
              </a:rPr>
              <a:t>において、</a:t>
            </a:r>
            <a:r>
              <a:rPr lang="ja-JP" altLang="en-US" sz="1200" b="1" dirty="0">
                <a:solidFill>
                  <a:schemeClr val="tx1"/>
                </a:solidFill>
                <a:latin typeface="Meiryo UI" panose="020B0604030504040204" pitchFamily="50" charset="-128"/>
                <a:ea typeface="Meiryo UI" panose="020B0604030504040204" pitchFamily="50" charset="-128"/>
              </a:rPr>
              <a:t>産業廃棄物の排出量が削減されることを考えて選ぶ</a:t>
            </a:r>
            <a:r>
              <a:rPr lang="ja-JP" altLang="en-US" sz="1200" dirty="0">
                <a:solidFill>
                  <a:schemeClr val="tx1"/>
                </a:solidFill>
                <a:latin typeface="Meiryo UI" panose="020B0604030504040204" pitchFamily="50" charset="-128"/>
                <a:ea typeface="Meiryo UI" panose="020B0604030504040204" pitchFamily="50" charset="-128"/>
              </a:rPr>
              <a:t>。</a:t>
            </a:r>
          </a:p>
        </p:txBody>
      </p:sp>
      <p:sp>
        <p:nvSpPr>
          <p:cNvPr id="41" name="角丸四角形 7">
            <a:extLst>
              <a:ext uri="{FF2B5EF4-FFF2-40B4-BE49-F238E27FC236}">
                <a16:creationId xmlns:a16="http://schemas.microsoft.com/office/drawing/2014/main" id="{7064ECA1-FC02-45DB-89AB-9E9D09F57736}"/>
              </a:ext>
            </a:extLst>
          </p:cNvPr>
          <p:cNvSpPr/>
          <p:nvPr/>
        </p:nvSpPr>
        <p:spPr>
          <a:xfrm>
            <a:off x="2205066" y="5253511"/>
            <a:ext cx="1801015" cy="31199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37746" tIns="18874" rIns="37746" bIns="18874" anchor="ctr"/>
          <a:lstStyle/>
          <a:p>
            <a:pPr algn="ctr" defTabSz="842920">
              <a:defRPr/>
            </a:pPr>
            <a:r>
              <a:rPr lang="ja-JP" altLang="en-US" sz="2400" b="1" dirty="0">
                <a:solidFill>
                  <a:schemeClr val="bg1"/>
                </a:solidFill>
                <a:latin typeface="Meiryo UI" pitchFamily="50" charset="-128"/>
                <a:ea typeface="Meiryo UI" pitchFamily="50" charset="-128"/>
                <a:cs typeface="Meiryo UI" pitchFamily="50" charset="-128"/>
              </a:rPr>
              <a:t>👈</a:t>
            </a:r>
            <a:r>
              <a:rPr lang="ja-JP" altLang="en-US" sz="1400" b="1" dirty="0">
                <a:solidFill>
                  <a:schemeClr val="bg1"/>
                </a:solidFill>
                <a:latin typeface="Meiryo UI" pitchFamily="50" charset="-128"/>
                <a:ea typeface="Meiryo UI" pitchFamily="50" charset="-128"/>
                <a:cs typeface="Meiryo UI" pitchFamily="50" charset="-128"/>
              </a:rPr>
              <a:t>ポイント</a:t>
            </a:r>
            <a:endParaRPr lang="ja-JP" altLang="en-US" sz="1400" b="1" strike="sngStrike" dirty="0">
              <a:solidFill>
                <a:schemeClr val="bg1"/>
              </a:solidFill>
              <a:latin typeface="Meiryo UI" pitchFamily="50" charset="-128"/>
              <a:ea typeface="Meiryo UI" pitchFamily="50" charset="-128"/>
              <a:cs typeface="Meiryo UI" pitchFamily="50" charset="-128"/>
            </a:endParaRPr>
          </a:p>
        </p:txBody>
      </p:sp>
      <p:sp>
        <p:nvSpPr>
          <p:cNvPr id="47" name="角丸四角形 6">
            <a:extLst>
              <a:ext uri="{FF2B5EF4-FFF2-40B4-BE49-F238E27FC236}">
                <a16:creationId xmlns:a16="http://schemas.microsoft.com/office/drawing/2014/main" id="{471115DE-01F8-4659-B11B-C081F2FC0A85}"/>
              </a:ext>
            </a:extLst>
          </p:cNvPr>
          <p:cNvSpPr/>
          <p:nvPr/>
        </p:nvSpPr>
        <p:spPr>
          <a:xfrm>
            <a:off x="6177137" y="5373215"/>
            <a:ext cx="3528392" cy="1421452"/>
          </a:xfrm>
          <a:prstGeom prst="roundRect">
            <a:avLst>
              <a:gd name="adj" fmla="val 15313"/>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lIns="0" tIns="180000" rIns="36000" bIns="36000" rtlCol="0" anchor="t"/>
          <a:lstStyle/>
          <a:p>
            <a:pPr marL="141288" indent="-141288">
              <a:spcBef>
                <a:spcPts val="192"/>
              </a:spcBef>
            </a:pPr>
            <a:r>
              <a:rPr lang="ja-JP" altLang="en-US" sz="1200" dirty="0">
                <a:solidFill>
                  <a:schemeClr val="tx1"/>
                </a:solidFill>
                <a:latin typeface="Meiryo UI" panose="020B0604030504040204" pitchFamily="50" charset="-128"/>
                <a:ea typeface="Meiryo UI" panose="020B0604030504040204" pitchFamily="50" charset="-128"/>
              </a:rPr>
              <a:t>◆分別を徹底させ、</a:t>
            </a:r>
            <a:r>
              <a:rPr lang="ja-JP" altLang="en-US" sz="1200" b="1" dirty="0">
                <a:solidFill>
                  <a:schemeClr val="tx1"/>
                </a:solidFill>
                <a:latin typeface="Meiryo UI" panose="020B0604030504040204" pitchFamily="50" charset="-128"/>
                <a:ea typeface="Meiryo UI" panose="020B0604030504040204" pitchFamily="50" charset="-128"/>
              </a:rPr>
              <a:t>ほとんどの産業廃棄物を再生利用することができた</a:t>
            </a:r>
            <a:r>
              <a:rPr lang="ja-JP" altLang="en-US" sz="1200" dirty="0">
                <a:solidFill>
                  <a:schemeClr val="tx1"/>
                </a:solidFill>
                <a:latin typeface="Meiryo UI" panose="020B0604030504040204" pitchFamily="50" charset="-128"/>
                <a:ea typeface="Meiryo UI" panose="020B0604030504040204" pitchFamily="50" charset="-128"/>
              </a:rPr>
              <a:t>！</a:t>
            </a:r>
          </a:p>
          <a:p>
            <a:pPr marL="141288" indent="-141288">
              <a:spcBef>
                <a:spcPts val="192"/>
              </a:spcBef>
            </a:pPr>
            <a:r>
              <a:rPr lang="ja-JP" altLang="en-US" sz="1200" dirty="0">
                <a:solidFill>
                  <a:schemeClr val="tx1"/>
                </a:solidFill>
                <a:latin typeface="Meiryo UI" panose="020B0604030504040204" pitchFamily="50" charset="-128"/>
                <a:ea typeface="Meiryo UI" panose="020B0604030504040204" pitchFamily="50" charset="-128"/>
              </a:rPr>
              <a:t>◆ビニール、ストレッチフィルムなどの嵩張る廃棄物を分別徹底、資源化することにより、産業廃棄物の排出量を抑制できた！</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48" name="角丸四角形 7">
            <a:extLst>
              <a:ext uri="{FF2B5EF4-FFF2-40B4-BE49-F238E27FC236}">
                <a16:creationId xmlns:a16="http://schemas.microsoft.com/office/drawing/2014/main" id="{4D2D39A5-084B-4B1F-B92C-3D5CCE654165}"/>
              </a:ext>
            </a:extLst>
          </p:cNvPr>
          <p:cNvSpPr/>
          <p:nvPr/>
        </p:nvSpPr>
        <p:spPr>
          <a:xfrm>
            <a:off x="7030659" y="5275146"/>
            <a:ext cx="1892538" cy="31199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37746" tIns="18874" rIns="37746" bIns="18874" anchor="ctr"/>
          <a:lstStyle/>
          <a:p>
            <a:pPr algn="ctr" defTabSz="842920">
              <a:defRPr/>
            </a:pPr>
            <a:r>
              <a:rPr lang="ja-JP" altLang="en-US" sz="1400" b="1" dirty="0">
                <a:solidFill>
                  <a:schemeClr val="bg1"/>
                </a:solidFill>
                <a:latin typeface="Meiryo UI" pitchFamily="50" charset="-128"/>
                <a:ea typeface="Meiryo UI" pitchFamily="50" charset="-128"/>
                <a:cs typeface="Meiryo UI" pitchFamily="50" charset="-128"/>
              </a:rPr>
              <a:t>効　果</a:t>
            </a:r>
            <a:endParaRPr lang="ja-JP" altLang="en-US" sz="1400" b="1" strike="sngStrike" dirty="0">
              <a:solidFill>
                <a:schemeClr val="bg1"/>
              </a:solidFill>
              <a:latin typeface="Meiryo UI" pitchFamily="50" charset="-128"/>
              <a:ea typeface="Meiryo UI" pitchFamily="50" charset="-128"/>
              <a:cs typeface="Meiryo UI" pitchFamily="50" charset="-128"/>
            </a:endParaRPr>
          </a:p>
        </p:txBody>
      </p:sp>
      <p:sp>
        <p:nvSpPr>
          <p:cNvPr id="50" name="テキスト ボックス 49">
            <a:extLst>
              <a:ext uri="{FF2B5EF4-FFF2-40B4-BE49-F238E27FC236}">
                <a16:creationId xmlns:a16="http://schemas.microsoft.com/office/drawing/2014/main" id="{2EA1EEED-08B0-480C-BF94-F4EBE69CA489}"/>
              </a:ext>
            </a:extLst>
          </p:cNvPr>
          <p:cNvSpPr txBox="1"/>
          <p:nvPr/>
        </p:nvSpPr>
        <p:spPr>
          <a:xfrm>
            <a:off x="2175088" y="424510"/>
            <a:ext cx="5555824" cy="307777"/>
          </a:xfrm>
          <a:prstGeom prst="rect">
            <a:avLst/>
          </a:prstGeom>
          <a:no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株式会社ダイエー　茨木プロセスセンター　</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各種商品小売業</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graphicFrame>
        <p:nvGraphicFramePr>
          <p:cNvPr id="25" name="表 41">
            <a:extLst>
              <a:ext uri="{FF2B5EF4-FFF2-40B4-BE49-F238E27FC236}">
                <a16:creationId xmlns:a16="http://schemas.microsoft.com/office/drawing/2014/main" id="{713696FD-FBED-4D66-BFBC-6E7BA75755E4}"/>
              </a:ext>
            </a:extLst>
          </p:cNvPr>
          <p:cNvGraphicFramePr>
            <a:graphicFrameLocks noGrp="1"/>
          </p:cNvGraphicFramePr>
          <p:nvPr/>
        </p:nvGraphicFramePr>
        <p:xfrm>
          <a:off x="7397380" y="445521"/>
          <a:ext cx="2328710" cy="298589"/>
        </p:xfrm>
        <a:graphic>
          <a:graphicData uri="http://schemas.openxmlformats.org/drawingml/2006/table">
            <a:tbl>
              <a:tblPr firstRow="1" bandRow="1">
                <a:tableStyleId>{5C22544A-7EE6-4342-B048-85BDC9FD1C3A}</a:tableStyleId>
              </a:tblPr>
              <a:tblGrid>
                <a:gridCol w="807279">
                  <a:extLst>
                    <a:ext uri="{9D8B030D-6E8A-4147-A177-3AD203B41FA5}">
                      <a16:colId xmlns:a16="http://schemas.microsoft.com/office/drawing/2014/main" val="1284750579"/>
                    </a:ext>
                  </a:extLst>
                </a:gridCol>
                <a:gridCol w="685778">
                  <a:extLst>
                    <a:ext uri="{9D8B030D-6E8A-4147-A177-3AD203B41FA5}">
                      <a16:colId xmlns:a16="http://schemas.microsoft.com/office/drawing/2014/main" val="1148642676"/>
                    </a:ext>
                  </a:extLst>
                </a:gridCol>
                <a:gridCol w="835653">
                  <a:extLst>
                    <a:ext uri="{9D8B030D-6E8A-4147-A177-3AD203B41FA5}">
                      <a16:colId xmlns:a16="http://schemas.microsoft.com/office/drawing/2014/main" val="2821078224"/>
                    </a:ext>
                  </a:extLst>
                </a:gridCol>
              </a:tblGrid>
              <a:tr h="298589">
                <a:tc>
                  <a:txBody>
                    <a:bodyPr/>
                    <a:lstStyle/>
                    <a:p>
                      <a:r>
                        <a:rPr kumimoji="1" lang="ja-JP" altLang="en-US" sz="1200" dirty="0">
                          <a:solidFill>
                            <a:schemeClr val="tx1"/>
                          </a:solidFill>
                        </a:rPr>
                        <a:t>排出抑制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200" dirty="0">
                          <a:solidFill>
                            <a:schemeClr val="tx1"/>
                          </a:solidFill>
                        </a:rPr>
                        <a:t>再利用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200" dirty="0">
                          <a:solidFill>
                            <a:schemeClr val="tx1"/>
                          </a:solidFill>
                        </a:rPr>
                        <a:t>再生利用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67950562"/>
                  </a:ext>
                </a:extLst>
              </a:tr>
            </a:tbl>
          </a:graphicData>
        </a:graphic>
      </p:graphicFrame>
      <p:pic>
        <p:nvPicPr>
          <p:cNvPr id="4" name="図 3" descr="屋内, 部屋, 小さい, 建物 が含まれている画像&#10;&#10;自動的に生成された説明">
            <a:extLst>
              <a:ext uri="{FF2B5EF4-FFF2-40B4-BE49-F238E27FC236}">
                <a16:creationId xmlns:a16="http://schemas.microsoft.com/office/drawing/2014/main" id="{6F384C82-1279-0C5A-5DF2-E23B5A8709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451" y="3066383"/>
            <a:ext cx="1801617" cy="1350557"/>
          </a:xfrm>
          <a:prstGeom prst="rect">
            <a:avLst/>
          </a:prstGeom>
        </p:spPr>
      </p:pic>
      <p:pic>
        <p:nvPicPr>
          <p:cNvPr id="6" name="図 5" descr="建物, 屋外, 足場, 大きい が含まれている画像&#10;&#10;自動的に生成された説明">
            <a:extLst>
              <a:ext uri="{FF2B5EF4-FFF2-40B4-BE49-F238E27FC236}">
                <a16:creationId xmlns:a16="http://schemas.microsoft.com/office/drawing/2014/main" id="{AF2A495D-3F27-574B-B138-074F9E3FE3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96040" y="3065733"/>
            <a:ext cx="2040877" cy="1350557"/>
          </a:xfrm>
          <a:prstGeom prst="rect">
            <a:avLst/>
          </a:prstGeom>
        </p:spPr>
      </p:pic>
      <p:pic>
        <p:nvPicPr>
          <p:cNvPr id="10" name="図 9" descr="建物, 屋内, 横, ドア が含まれている画像&#10;&#10;自動的に生成された説明">
            <a:extLst>
              <a:ext uri="{FF2B5EF4-FFF2-40B4-BE49-F238E27FC236}">
                <a16:creationId xmlns:a16="http://schemas.microsoft.com/office/drawing/2014/main" id="{AE2AC401-3F9E-3658-9B4B-34310D73B7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7580" y="3065731"/>
            <a:ext cx="1800741" cy="1349908"/>
          </a:xfrm>
          <a:prstGeom prst="rect">
            <a:avLst/>
          </a:prstGeom>
        </p:spPr>
      </p:pic>
      <p:pic>
        <p:nvPicPr>
          <p:cNvPr id="12" name="図 11" descr="フェンス, 建物, 屋内, 籠 が含まれている画像&#10;&#10;自動的に生成された説明">
            <a:extLst>
              <a:ext uri="{FF2B5EF4-FFF2-40B4-BE49-F238E27FC236}">
                <a16:creationId xmlns:a16="http://schemas.microsoft.com/office/drawing/2014/main" id="{24C11635-E587-2427-732E-7116AA5B65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650" y="3066381"/>
            <a:ext cx="1800741" cy="1350556"/>
          </a:xfrm>
          <a:prstGeom prst="rect">
            <a:avLst/>
          </a:prstGeom>
        </p:spPr>
      </p:pic>
      <p:pic>
        <p:nvPicPr>
          <p:cNvPr id="14" name="図 13" descr="フェンス, 建物, 記号, 座る が含まれている画像&#10;&#10;自動的に生成された説明">
            <a:extLst>
              <a:ext uri="{FF2B5EF4-FFF2-40B4-BE49-F238E27FC236}">
                <a16:creationId xmlns:a16="http://schemas.microsoft.com/office/drawing/2014/main" id="{12AF498F-D954-23D2-4797-D1A4BFCEC7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3050" y="3071041"/>
            <a:ext cx="1800740" cy="1349880"/>
          </a:xfrm>
          <a:prstGeom prst="rect">
            <a:avLst/>
          </a:prstGeom>
        </p:spPr>
      </p:pic>
    </p:spTree>
    <p:extLst>
      <p:ext uri="{BB962C8B-B14F-4D97-AF65-F5344CB8AC3E}">
        <p14:creationId xmlns:p14="http://schemas.microsoft.com/office/powerpoint/2010/main" val="147516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13">
            <a:extLst>
              <a:ext uri="{FF2B5EF4-FFF2-40B4-BE49-F238E27FC236}">
                <a16:creationId xmlns:a16="http://schemas.microsoft.com/office/drawing/2014/main" id="{38342CAE-2E3A-4E68-B037-14F2223C16C5}"/>
              </a:ext>
            </a:extLst>
          </p:cNvPr>
          <p:cNvSpPr/>
          <p:nvPr/>
        </p:nvSpPr>
        <p:spPr>
          <a:xfrm>
            <a:off x="137004" y="1013460"/>
            <a:ext cx="4752000" cy="914400"/>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18000" rIns="36000" bIns="36000" rtlCol="0" anchor="ctr" anchorCtr="0">
            <a:noAutofit/>
          </a:bodyPr>
          <a:lstStyle/>
          <a:p>
            <a:pPr marL="114300" indent="-114300"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a:t>
            </a:r>
            <a:r>
              <a:rPr lang="ja-JP" altLang="en-US" sz="1200" dirty="0">
                <a:solidFill>
                  <a:schemeClr val="tx1"/>
                </a:solidFill>
                <a:latin typeface="Meiryo UI" panose="020B0604030504040204" pitchFamily="50" charset="-128"/>
                <a:ea typeface="Meiryo UI" panose="020B0604030504040204" pitchFamily="50" charset="-128"/>
              </a:rPr>
              <a:t>乾電池の</a:t>
            </a:r>
            <a:r>
              <a:rPr lang="ja-JP" altLang="en-US" sz="1200" dirty="0">
                <a:solidFill>
                  <a:srgbClr val="000000"/>
                </a:solidFill>
                <a:latin typeface="Meiryo UI" panose="020B0604030504040204" pitchFamily="50" charset="-128"/>
                <a:ea typeface="Meiryo UI" panose="020B0604030504040204" pitchFamily="50" charset="-128"/>
              </a:rPr>
              <a:t>製造</a:t>
            </a:r>
          </a:p>
          <a:p>
            <a:pPr marL="114300" indent="-114300"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a:t>
            </a:r>
            <a:r>
              <a:rPr lang="ja-JP" altLang="en-US" sz="1200" dirty="0">
                <a:solidFill>
                  <a:schemeClr val="tx1"/>
                </a:solidFill>
                <a:latin typeface="Meiryo UI" panose="020B0604030504040204" pitchFamily="50" charset="-128"/>
                <a:ea typeface="Meiryo UI" panose="020B0604030504040204" pitchFamily="50" charset="-128"/>
              </a:rPr>
              <a:t>お客様において乾電池の包装材が廃棄</a:t>
            </a:r>
            <a:r>
              <a:rPr lang="ja-JP" altLang="en-US" sz="1200" dirty="0">
                <a:solidFill>
                  <a:srgbClr val="000000"/>
                </a:solidFill>
                <a:latin typeface="Meiryo UI" panose="020B0604030504040204" pitchFamily="50" charset="-128"/>
                <a:ea typeface="Meiryo UI" panose="020B0604030504040204" pitchFamily="50" charset="-128"/>
              </a:rPr>
              <a:t>される。</a:t>
            </a:r>
          </a:p>
        </p:txBody>
      </p:sp>
      <p:sp>
        <p:nvSpPr>
          <p:cNvPr id="28" name="角丸四角形 13">
            <a:extLst>
              <a:ext uri="{FF2B5EF4-FFF2-40B4-BE49-F238E27FC236}">
                <a16:creationId xmlns:a16="http://schemas.microsoft.com/office/drawing/2014/main" id="{C8D19DD5-116E-4931-8B6F-CCB5CF76EECE}"/>
              </a:ext>
            </a:extLst>
          </p:cNvPr>
          <p:cNvSpPr/>
          <p:nvPr/>
        </p:nvSpPr>
        <p:spPr>
          <a:xfrm>
            <a:off x="128464" y="766843"/>
            <a:ext cx="4763576" cy="257369"/>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6000" rIns="0" bIns="36000" rtlCol="0" anchor="ctr" anchorCtr="0">
            <a:spAutoFit/>
          </a:bodyPr>
          <a:lstStyle/>
          <a:p>
            <a:pPr algn="ctr" defTabSz="457200" fontAlgn="base">
              <a:defRPr/>
            </a:pPr>
            <a:r>
              <a:rPr lang="ja-JP" altLang="en-US" sz="1200" b="1" dirty="0">
                <a:solidFill>
                  <a:srgbClr val="FFFFFF"/>
                </a:solidFill>
                <a:latin typeface="Meiryo UI" panose="020B0604030504040204" pitchFamily="50" charset="-128"/>
                <a:ea typeface="Meiryo UI" panose="020B0604030504040204" pitchFamily="50" charset="-128"/>
              </a:rPr>
              <a:t>事業内容・発生フロー</a:t>
            </a:r>
            <a:endParaRPr lang="ja-JP" altLang="en-US" sz="1100" b="1" dirty="0">
              <a:solidFill>
                <a:srgbClr val="FFFFFF"/>
              </a:solidFill>
              <a:latin typeface="Meiryo UI" panose="020B0604030504040204" pitchFamily="50" charset="-128"/>
              <a:ea typeface="Meiryo UI" panose="020B0604030504040204" pitchFamily="50" charset="-128"/>
            </a:endParaRPr>
          </a:p>
        </p:txBody>
      </p:sp>
      <p:sp>
        <p:nvSpPr>
          <p:cNvPr id="29" name="角丸四角形 13">
            <a:extLst>
              <a:ext uri="{FF2B5EF4-FFF2-40B4-BE49-F238E27FC236}">
                <a16:creationId xmlns:a16="http://schemas.microsoft.com/office/drawing/2014/main" id="{93E3722B-5BE2-45DF-8CAC-88856F1CE161}"/>
              </a:ext>
            </a:extLst>
          </p:cNvPr>
          <p:cNvSpPr/>
          <p:nvPr/>
        </p:nvSpPr>
        <p:spPr>
          <a:xfrm>
            <a:off x="4940828" y="764706"/>
            <a:ext cx="4762800" cy="257369"/>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6000" rIns="0" bIns="36000" rtlCol="0" anchor="ctr" anchorCtr="0">
            <a:spAutoFit/>
          </a:bodyPr>
          <a:lstStyle/>
          <a:p>
            <a:pPr algn="ctr" defTabSz="457200" fontAlgn="base">
              <a:defRPr/>
            </a:pPr>
            <a:r>
              <a:rPr lang="ja-JP" altLang="en-US" sz="1200" b="1" dirty="0">
                <a:solidFill>
                  <a:srgbClr val="FFFFFF"/>
                </a:solidFill>
                <a:latin typeface="Meiryo UI" panose="020B0604030504040204" pitchFamily="50" charset="-128"/>
                <a:ea typeface="Meiryo UI" panose="020B0604030504040204" pitchFamily="50" charset="-128"/>
              </a:rPr>
              <a:t>課　　題</a:t>
            </a:r>
          </a:p>
        </p:txBody>
      </p:sp>
      <p:sp>
        <p:nvSpPr>
          <p:cNvPr id="30" name="角丸四角形 13">
            <a:extLst>
              <a:ext uri="{FF2B5EF4-FFF2-40B4-BE49-F238E27FC236}">
                <a16:creationId xmlns:a16="http://schemas.microsoft.com/office/drawing/2014/main" id="{8DBE0C4F-66FE-4561-BC74-3391FC953B39}"/>
              </a:ext>
            </a:extLst>
          </p:cNvPr>
          <p:cNvSpPr/>
          <p:nvPr/>
        </p:nvSpPr>
        <p:spPr>
          <a:xfrm>
            <a:off x="137004" y="1988840"/>
            <a:ext cx="9579898" cy="288147"/>
          </a:xfrm>
          <a:prstGeom prst="rect">
            <a:avLst/>
          </a:prstGeom>
          <a:solidFill>
            <a:srgbClr val="C55A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ja-JP" altLang="en-US" sz="1400" b="1" dirty="0">
                <a:solidFill>
                  <a:srgbClr val="FFFFFF"/>
                </a:solidFill>
                <a:latin typeface="Meiryo UI" panose="020B0604030504040204" pitchFamily="50" charset="-128"/>
                <a:ea typeface="Meiryo UI" panose="020B0604030504040204" pitchFamily="50" charset="-128"/>
              </a:rPr>
              <a:t>取　組　内　容</a:t>
            </a:r>
          </a:p>
        </p:txBody>
      </p:sp>
      <p:sp>
        <p:nvSpPr>
          <p:cNvPr id="31" name="四角形: 角を丸くする 147">
            <a:extLst>
              <a:ext uri="{FF2B5EF4-FFF2-40B4-BE49-F238E27FC236}">
                <a16:creationId xmlns:a16="http://schemas.microsoft.com/office/drawing/2014/main" id="{D22F7C93-16C0-4196-8A95-AEA4D99142DE}"/>
              </a:ext>
            </a:extLst>
          </p:cNvPr>
          <p:cNvSpPr/>
          <p:nvPr/>
        </p:nvSpPr>
        <p:spPr>
          <a:xfrm>
            <a:off x="106876" y="2297987"/>
            <a:ext cx="9600460" cy="3219244"/>
          </a:xfrm>
          <a:prstGeom prst="roundRect">
            <a:avLst>
              <a:gd name="adj" fmla="val 0"/>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t" anchorCtr="0"/>
          <a:lstStyle/>
          <a:p>
            <a:pPr marL="176213" indent="-176213" algn="just">
              <a:spcBef>
                <a:spcPts val="600"/>
              </a:spcBef>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◆環境と生活の調和を実現することが全社挙げてのミッション。乾電池の本体だけではなく、パッケージももっとエコな包装に変えたいという全社的な流れ、</a:t>
            </a: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社員たちの環境意識の高まり</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の中で</a:t>
            </a: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「エシカルパッケージ」開発プロジェクト</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が立ち上がった。</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6213" indent="-176213" algn="just">
              <a:spcBef>
                <a:spcPts val="600"/>
              </a:spcBef>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「エシカルパッケージ」とは自社の造語で、「環境負荷の低減と使いやすさを両立し、エシカル消費（環境課題の解決を考慮した消費行動）を促進する</a:t>
            </a:r>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endParaRPr lang="en-US" altLang="ja-JP"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marL="176213" indent="-176213" algn="just"/>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marL="176213" indent="-176213" algn="just"/>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marL="176213" indent="-176213" algn="just"/>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marL="176213" indent="-176213" algn="just"/>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marL="176213" indent="-176213" algn="just"/>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34" name="タイトル 9">
            <a:extLst>
              <a:ext uri="{FF2B5EF4-FFF2-40B4-BE49-F238E27FC236}">
                <a16:creationId xmlns:a16="http://schemas.microsoft.com/office/drawing/2014/main" id="{357A2F4E-3843-448A-B24D-10643CA83693}"/>
              </a:ext>
            </a:extLst>
          </p:cNvPr>
          <p:cNvSpPr txBox="1">
            <a:spLocks/>
          </p:cNvSpPr>
          <p:nvPr/>
        </p:nvSpPr>
        <p:spPr>
          <a:xfrm>
            <a:off x="0" y="-2324"/>
            <a:ext cx="9906000" cy="418812"/>
          </a:xfrm>
          <a:prstGeom prst="rect">
            <a:avLst/>
          </a:prstGeom>
          <a:solidFill>
            <a:srgbClr val="DEEBF7"/>
          </a:solidFill>
        </p:spPr>
        <p:txBody>
          <a:bodyPr vert="horz" wrap="square" lIns="494833" tIns="54981" rIns="494833" bIns="54981" rtlCol="0" anchor="b" anchorCtr="0">
            <a:spAutoFit/>
          </a:bodyPr>
          <a:lstStyle>
            <a:lvl1pPr algn="l" defTabSz="1393124" rtl="0" eaLnBrk="1" fontAlgn="base" latinLnBrk="0" hangingPunct="1">
              <a:lnSpc>
                <a:spcPct val="100000"/>
              </a:lnSpc>
              <a:spcBef>
                <a:spcPts val="0"/>
              </a:spcBef>
              <a:buNone/>
              <a:defRPr kumimoji="1" sz="2750" b="1" kern="1200">
                <a:solidFill>
                  <a:schemeClr val="tx1"/>
                </a:solidFill>
                <a:latin typeface="+mj-lt"/>
                <a:ea typeface="+mj-ea"/>
                <a:cs typeface="+mj-cs"/>
              </a:defRPr>
            </a:lvl1pPr>
          </a:lstStyle>
          <a:p>
            <a:pPr algn="ctr"/>
            <a:r>
              <a:rPr lang="ja-JP" altLang="en-US" sz="2000" dirty="0">
                <a:solidFill>
                  <a:srgbClr val="2E75B6"/>
                </a:solidFill>
                <a:latin typeface="Meiryo UI" panose="020B0604030504040204" pitchFamily="50" charset="-128"/>
                <a:ea typeface="Meiryo UI" panose="020B0604030504040204" pitchFamily="50" charset="-128"/>
              </a:rPr>
              <a:t>環境に配慮したエシカルパッケージを乾電池に採用</a:t>
            </a:r>
          </a:p>
        </p:txBody>
      </p:sp>
      <p:sp>
        <p:nvSpPr>
          <p:cNvPr id="80" name="タイトル 1"/>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a:t>
            </a:r>
            <a:r>
              <a:rPr lang="en-US" altLang="ja-JP" sz="1200" b="1" dirty="0">
                <a:latin typeface="Meiryo UI" panose="020B0604030504040204" pitchFamily="50" charset="-128"/>
                <a:ea typeface="Meiryo UI" panose="020B0604030504040204" pitchFamily="50" charset="-128"/>
              </a:rPr>
              <a:t>4</a:t>
            </a:r>
            <a:endParaRPr lang="ja-JP" altLang="en-US" sz="1200" b="1" dirty="0">
              <a:latin typeface="Meiryo UI" panose="020B0604030504040204" pitchFamily="50" charset="-128"/>
              <a:ea typeface="Meiryo UI" panose="020B0604030504040204" pitchFamily="50" charset="-128"/>
            </a:endParaRPr>
          </a:p>
        </p:txBody>
      </p:sp>
      <p:sp>
        <p:nvSpPr>
          <p:cNvPr id="40" name="角丸四角形 6">
            <a:extLst>
              <a:ext uri="{FF2B5EF4-FFF2-40B4-BE49-F238E27FC236}">
                <a16:creationId xmlns:a16="http://schemas.microsoft.com/office/drawing/2014/main" id="{034A5493-0397-4D85-A3D9-D292229BA204}"/>
              </a:ext>
            </a:extLst>
          </p:cNvPr>
          <p:cNvSpPr/>
          <p:nvPr/>
        </p:nvSpPr>
        <p:spPr>
          <a:xfrm>
            <a:off x="158327" y="5743133"/>
            <a:ext cx="5855096" cy="1040370"/>
          </a:xfrm>
          <a:prstGeom prst="roundRect">
            <a:avLst>
              <a:gd name="adj" fmla="val 15313"/>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lIns="0" tIns="180000" rIns="36000" bIns="36000" rtlCol="0" anchor="t"/>
          <a:lstStyle/>
          <a:p>
            <a:pPr marL="152400" indent="-152400">
              <a:spcBef>
                <a:spcPts val="192"/>
              </a:spcBef>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①全社的な流れ、社員の環境意識の高まりで、</a:t>
            </a: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パッケージの梱包材使用量の削減</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に挑戦した。</a:t>
            </a:r>
          </a:p>
          <a:p>
            <a:pPr marL="152400" indent="-152400">
              <a:spcBef>
                <a:spcPts val="192"/>
              </a:spcBef>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②従来品と同じ使いやすさやサイズ感、見た目、耐久性を求めて、紙製のパッケージの開発に取り組んだ。</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52400" indent="-152400">
              <a:spcBef>
                <a:spcPts val="192"/>
              </a:spcBef>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③</a:t>
            </a: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お客様が環境負荷低減に貢献</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できる。</a:t>
            </a:r>
          </a:p>
          <a:p>
            <a:pPr marL="152400" indent="-152400">
              <a:spcBef>
                <a:spcPts val="192"/>
              </a:spcBef>
            </a:pP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41" name="角丸四角形 7">
            <a:extLst>
              <a:ext uri="{FF2B5EF4-FFF2-40B4-BE49-F238E27FC236}">
                <a16:creationId xmlns:a16="http://schemas.microsoft.com/office/drawing/2014/main" id="{7064ECA1-FC02-45DB-89AB-9E9D09F57736}"/>
              </a:ext>
            </a:extLst>
          </p:cNvPr>
          <p:cNvSpPr/>
          <p:nvPr/>
        </p:nvSpPr>
        <p:spPr>
          <a:xfrm>
            <a:off x="2288706" y="5603288"/>
            <a:ext cx="1801015" cy="31199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37746" tIns="18874" rIns="37746" bIns="18874" anchor="ctr"/>
          <a:lstStyle/>
          <a:p>
            <a:pPr algn="ctr" defTabSz="842920">
              <a:defRPr/>
            </a:pPr>
            <a:r>
              <a:rPr lang="ja-JP" altLang="en-US" sz="2400" b="1" dirty="0">
                <a:solidFill>
                  <a:schemeClr val="bg1"/>
                </a:solidFill>
                <a:latin typeface="Meiryo UI" pitchFamily="50" charset="-128"/>
                <a:ea typeface="Meiryo UI" pitchFamily="50" charset="-128"/>
                <a:cs typeface="Meiryo UI" pitchFamily="50" charset="-128"/>
              </a:rPr>
              <a:t>👈</a:t>
            </a:r>
            <a:r>
              <a:rPr lang="ja-JP" altLang="en-US" sz="1400" b="1" dirty="0">
                <a:solidFill>
                  <a:schemeClr val="bg1"/>
                </a:solidFill>
                <a:latin typeface="Meiryo UI" pitchFamily="50" charset="-128"/>
                <a:ea typeface="Meiryo UI" pitchFamily="50" charset="-128"/>
                <a:cs typeface="Meiryo UI" pitchFamily="50" charset="-128"/>
              </a:rPr>
              <a:t>ポイント</a:t>
            </a:r>
            <a:endParaRPr lang="ja-JP" altLang="en-US" sz="1400" b="1" strike="sngStrike" dirty="0">
              <a:solidFill>
                <a:schemeClr val="bg1"/>
              </a:solidFill>
              <a:latin typeface="Meiryo UI" pitchFamily="50" charset="-128"/>
              <a:ea typeface="Meiryo UI" pitchFamily="50" charset="-128"/>
              <a:cs typeface="Meiryo UI" pitchFamily="50" charset="-128"/>
            </a:endParaRPr>
          </a:p>
        </p:txBody>
      </p:sp>
      <p:sp>
        <p:nvSpPr>
          <p:cNvPr id="47" name="角丸四角形 6">
            <a:extLst>
              <a:ext uri="{FF2B5EF4-FFF2-40B4-BE49-F238E27FC236}">
                <a16:creationId xmlns:a16="http://schemas.microsoft.com/office/drawing/2014/main" id="{471115DE-01F8-4659-B11B-C081F2FC0A85}"/>
              </a:ext>
            </a:extLst>
          </p:cNvPr>
          <p:cNvSpPr/>
          <p:nvPr/>
        </p:nvSpPr>
        <p:spPr>
          <a:xfrm>
            <a:off x="6177138" y="5743134"/>
            <a:ext cx="3548887" cy="1051532"/>
          </a:xfrm>
          <a:prstGeom prst="roundRect">
            <a:avLst>
              <a:gd name="adj" fmla="val 15313"/>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lIns="0" tIns="180000" rIns="36000" bIns="36000" rtlCol="0" anchor="ctr" anchorCtr="0"/>
          <a:lstStyle/>
          <a:p>
            <a:pPr marL="141288" indent="-141288">
              <a:spcBef>
                <a:spcPts val="192"/>
              </a:spcBef>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ラインアップ全体で年間約</a:t>
            </a:r>
            <a:r>
              <a:rPr lang="en-US" altLang="ja-JP" sz="1200" b="1" dirty="0">
                <a:solidFill>
                  <a:schemeClr val="tx1"/>
                </a:solidFill>
                <a:latin typeface="Meiryo UI" panose="020B0604030504040204" pitchFamily="50" charset="-128"/>
                <a:ea typeface="Meiryo UI" panose="020B0604030504040204" pitchFamily="50" charset="-128"/>
              </a:rPr>
              <a:t>31</a:t>
            </a:r>
            <a:r>
              <a:rPr lang="ja-JP" altLang="en-US" sz="1200" b="1" dirty="0">
                <a:solidFill>
                  <a:schemeClr val="tx1"/>
                </a:solidFill>
                <a:latin typeface="Meiryo UI" panose="020B0604030504040204" pitchFamily="50" charset="-128"/>
                <a:ea typeface="Meiryo UI" panose="020B0604030504040204" pitchFamily="50" charset="-128"/>
              </a:rPr>
              <a:t>トンの包装材使用量を削減</a:t>
            </a:r>
            <a:r>
              <a:rPr lang="en-US" altLang="ja-JP" sz="1200" b="1" dirty="0">
                <a:solidFill>
                  <a:schemeClr val="tx1"/>
                </a:solidFill>
                <a:latin typeface="Meiryo UI" panose="020B0604030504040204" pitchFamily="50" charset="-128"/>
                <a:ea typeface="Meiryo UI" panose="020B0604030504040204" pitchFamily="50" charset="-128"/>
              </a:rPr>
              <a:t>!</a:t>
            </a:r>
          </a:p>
        </p:txBody>
      </p:sp>
      <p:sp>
        <p:nvSpPr>
          <p:cNvPr id="48" name="角丸四角形 7">
            <a:extLst>
              <a:ext uri="{FF2B5EF4-FFF2-40B4-BE49-F238E27FC236}">
                <a16:creationId xmlns:a16="http://schemas.microsoft.com/office/drawing/2014/main" id="{4D2D39A5-084B-4B1F-B92C-3D5CCE654165}"/>
              </a:ext>
            </a:extLst>
          </p:cNvPr>
          <p:cNvSpPr/>
          <p:nvPr/>
        </p:nvSpPr>
        <p:spPr>
          <a:xfrm>
            <a:off x="7005310" y="5587138"/>
            <a:ext cx="1892538" cy="31199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37746" tIns="18874" rIns="37746" bIns="18874" anchor="ctr"/>
          <a:lstStyle/>
          <a:p>
            <a:pPr algn="ctr" defTabSz="842920">
              <a:defRPr/>
            </a:pPr>
            <a:r>
              <a:rPr lang="ja-JP" altLang="en-US" sz="1400" b="1" dirty="0">
                <a:solidFill>
                  <a:schemeClr val="bg1"/>
                </a:solidFill>
                <a:latin typeface="Meiryo UI" pitchFamily="50" charset="-128"/>
                <a:ea typeface="Meiryo UI" pitchFamily="50" charset="-128"/>
                <a:cs typeface="Meiryo UI" pitchFamily="50" charset="-128"/>
              </a:rPr>
              <a:t>効　果</a:t>
            </a:r>
            <a:endParaRPr lang="ja-JP" altLang="en-US" sz="1400" b="1" strike="sngStrike" dirty="0">
              <a:solidFill>
                <a:schemeClr val="bg1"/>
              </a:solidFill>
              <a:latin typeface="Meiryo UI" pitchFamily="50" charset="-128"/>
              <a:ea typeface="Meiryo UI" pitchFamily="50" charset="-128"/>
              <a:cs typeface="Meiryo UI" pitchFamily="50" charset="-128"/>
            </a:endParaRPr>
          </a:p>
        </p:txBody>
      </p:sp>
      <p:sp>
        <p:nvSpPr>
          <p:cNvPr id="50" name="テキスト ボックス 49">
            <a:extLst>
              <a:ext uri="{FF2B5EF4-FFF2-40B4-BE49-F238E27FC236}">
                <a16:creationId xmlns:a16="http://schemas.microsoft.com/office/drawing/2014/main" id="{2EA1EEED-08B0-480C-BF94-F4EBE69CA489}"/>
              </a:ext>
            </a:extLst>
          </p:cNvPr>
          <p:cNvSpPr txBox="1"/>
          <p:nvPr/>
        </p:nvSpPr>
        <p:spPr>
          <a:xfrm>
            <a:off x="2175088" y="424510"/>
            <a:ext cx="5555824" cy="307777"/>
          </a:xfrm>
          <a:prstGeom prst="rect">
            <a:avLst/>
          </a:prstGeom>
          <a:no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パナソニック エナジ</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株式会社　二色の浜工場</a:t>
            </a:r>
            <a:r>
              <a:rPr lang="en-US" altLang="ja-JP" sz="1400" b="1" dirty="0">
                <a:latin typeface="Meiryo UI" panose="020B0604030504040204" pitchFamily="50" charset="-128"/>
                <a:ea typeface="Meiryo UI" panose="020B0604030504040204" pitchFamily="50" charset="-128"/>
              </a:rPr>
              <a:t>〔</a:t>
            </a:r>
            <a:r>
              <a:rPr lang="zh-TW" altLang="en-US" sz="1400" b="1" dirty="0">
                <a:latin typeface="Meiryo UI" panose="020B0604030504040204" pitchFamily="50" charset="-128"/>
                <a:ea typeface="Meiryo UI" panose="020B0604030504040204" pitchFamily="50" charset="-128"/>
              </a:rPr>
              <a:t>電池製造業</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graphicFrame>
        <p:nvGraphicFramePr>
          <p:cNvPr id="25" name="表 41">
            <a:extLst>
              <a:ext uri="{FF2B5EF4-FFF2-40B4-BE49-F238E27FC236}">
                <a16:creationId xmlns:a16="http://schemas.microsoft.com/office/drawing/2014/main" id="{713696FD-FBED-4D66-BFBC-6E7BA75755E4}"/>
              </a:ext>
            </a:extLst>
          </p:cNvPr>
          <p:cNvGraphicFramePr>
            <a:graphicFrameLocks noGrp="1"/>
          </p:cNvGraphicFramePr>
          <p:nvPr/>
        </p:nvGraphicFramePr>
        <p:xfrm>
          <a:off x="7397380" y="445521"/>
          <a:ext cx="2328710" cy="298589"/>
        </p:xfrm>
        <a:graphic>
          <a:graphicData uri="http://schemas.openxmlformats.org/drawingml/2006/table">
            <a:tbl>
              <a:tblPr firstRow="1" bandRow="1">
                <a:tableStyleId>{5C22544A-7EE6-4342-B048-85BDC9FD1C3A}</a:tableStyleId>
              </a:tblPr>
              <a:tblGrid>
                <a:gridCol w="807279">
                  <a:extLst>
                    <a:ext uri="{9D8B030D-6E8A-4147-A177-3AD203B41FA5}">
                      <a16:colId xmlns:a16="http://schemas.microsoft.com/office/drawing/2014/main" val="1284750579"/>
                    </a:ext>
                  </a:extLst>
                </a:gridCol>
                <a:gridCol w="685778">
                  <a:extLst>
                    <a:ext uri="{9D8B030D-6E8A-4147-A177-3AD203B41FA5}">
                      <a16:colId xmlns:a16="http://schemas.microsoft.com/office/drawing/2014/main" val="1148642676"/>
                    </a:ext>
                  </a:extLst>
                </a:gridCol>
                <a:gridCol w="835653">
                  <a:extLst>
                    <a:ext uri="{9D8B030D-6E8A-4147-A177-3AD203B41FA5}">
                      <a16:colId xmlns:a16="http://schemas.microsoft.com/office/drawing/2014/main" val="2821078224"/>
                    </a:ext>
                  </a:extLst>
                </a:gridCol>
              </a:tblGrid>
              <a:tr h="298589">
                <a:tc>
                  <a:txBody>
                    <a:bodyPr/>
                    <a:lstStyle/>
                    <a:p>
                      <a:r>
                        <a:rPr kumimoji="1" lang="ja-JP" altLang="en-US" sz="1200" dirty="0">
                          <a:solidFill>
                            <a:schemeClr val="tx1"/>
                          </a:solidFill>
                        </a:rPr>
                        <a:t>排出抑制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200" dirty="0">
                          <a:solidFill>
                            <a:schemeClr val="tx1"/>
                          </a:solidFill>
                        </a:rPr>
                        <a:t>再利用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200" dirty="0">
                          <a:solidFill>
                            <a:schemeClr val="tx1"/>
                          </a:solidFill>
                        </a:rPr>
                        <a:t>再生利用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67950562"/>
                  </a:ext>
                </a:extLst>
              </a:tr>
            </a:tbl>
          </a:graphicData>
        </a:graphic>
      </p:graphicFrame>
      <p:sp>
        <p:nvSpPr>
          <p:cNvPr id="21" name="角丸四角形 13">
            <a:extLst>
              <a:ext uri="{FF2B5EF4-FFF2-40B4-BE49-F238E27FC236}">
                <a16:creationId xmlns:a16="http://schemas.microsoft.com/office/drawing/2014/main" id="{97C06E8F-FDB5-4E98-9ADD-161C57619765}"/>
              </a:ext>
            </a:extLst>
          </p:cNvPr>
          <p:cNvSpPr/>
          <p:nvPr/>
        </p:nvSpPr>
        <p:spPr>
          <a:xfrm>
            <a:off x="4937754" y="1010063"/>
            <a:ext cx="4770127" cy="933039"/>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18000" rIns="36000" bIns="36000" rtlCol="0" anchor="t" anchorCtr="0">
            <a:noAutofit/>
          </a:bodyPr>
          <a:lstStyle/>
          <a:p>
            <a:pPr marL="125413" indent="-125413"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a:t>
            </a:r>
            <a:r>
              <a:rPr lang="ja-JP" altLang="en-US" sz="1200" dirty="0">
                <a:solidFill>
                  <a:schemeClr val="tx1"/>
                </a:solidFill>
                <a:latin typeface="Meiryo UI" panose="020B0604030504040204" pitchFamily="50" charset="-128"/>
                <a:ea typeface="Meiryo UI" panose="020B0604030504040204" pitchFamily="50" charset="-128"/>
              </a:rPr>
              <a:t>厚紙の台紙にプラスチックカバーを付けた従来のパッケージ</a:t>
            </a:r>
            <a:r>
              <a:rPr lang="ja-JP" altLang="en-US" sz="1200" dirty="0">
                <a:solidFill>
                  <a:srgbClr val="000000"/>
                </a:solidFill>
                <a:latin typeface="Meiryo UI" panose="020B0604030504040204" pitchFamily="50" charset="-128"/>
                <a:ea typeface="Meiryo UI" panose="020B0604030504040204" pitchFamily="50" charset="-128"/>
              </a:rPr>
              <a:t>を紙パッケージにすることで使用する梱包材使用量を現在よりさらに削減したい。</a:t>
            </a:r>
            <a:endParaRPr lang="en-US" altLang="ja-JP" sz="1200" dirty="0">
              <a:solidFill>
                <a:srgbClr val="000000"/>
              </a:solidFill>
              <a:latin typeface="Meiryo UI" panose="020B0604030504040204" pitchFamily="50" charset="-128"/>
              <a:ea typeface="Meiryo UI" panose="020B0604030504040204" pitchFamily="50" charset="-128"/>
            </a:endParaRPr>
          </a:p>
          <a:p>
            <a:pPr marL="125413" indent="-125413" defTabSz="457200" fontAlgn="base">
              <a:defRPr/>
            </a:pPr>
            <a:r>
              <a:rPr lang="ja-JP" altLang="en-US" sz="1200" dirty="0">
                <a:solidFill>
                  <a:srgbClr val="000000"/>
                </a:solidFill>
                <a:latin typeface="Meiryo UI" panose="020B0604030504040204" pitchFamily="50" charset="-128"/>
                <a:ea typeface="Meiryo UI" panose="020B0604030504040204" pitchFamily="50" charset="-128"/>
              </a:rPr>
              <a:t>〇従来のパッケージは、使いやすさと耐久性を維持するために厚みがあり材料の使用量が多い。複数の材質で構成されているため分別廃棄の手間がかかる。</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27" name="角丸四角形 13">
            <a:extLst>
              <a:ext uri="{FF2B5EF4-FFF2-40B4-BE49-F238E27FC236}">
                <a16:creationId xmlns:a16="http://schemas.microsoft.com/office/drawing/2014/main" id="{340D4C39-9CCF-44F2-A9EE-7C3674B8DA6C}"/>
              </a:ext>
            </a:extLst>
          </p:cNvPr>
          <p:cNvSpPr/>
          <p:nvPr/>
        </p:nvSpPr>
        <p:spPr>
          <a:xfrm>
            <a:off x="108776" y="2938897"/>
            <a:ext cx="5871646" cy="2578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18000" rIns="36000" bIns="36000" rtlCol="0" anchor="t" anchorCtr="0">
            <a:noAutofit/>
          </a:bodyPr>
          <a:lstStyle/>
          <a:p>
            <a:pPr marL="176213" indent="-176213" algn="just">
              <a:spcBef>
                <a:spcPts val="400"/>
              </a:spcBef>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パッケージ 」を意味し、包装材使用量や包装材質の変更を施したパッケージを指している。</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6213" indent="-176213" algn="just">
              <a:spcBef>
                <a:spcPts val="400"/>
              </a:spcBef>
            </a:pP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◆数々のハードルを乗り越え、エシカルパッケージ化を実現</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20663" indent="-115888" algn="just">
              <a:spcBef>
                <a:spcPts val="300"/>
              </a:spcBef>
            </a:pP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ー変わらぬ耐久性ー　</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紙を主体とし樹脂を組み合わせた材料を採用。コピー用紙並みに薄くても十分な耐久性を持たせることができ、ゴミの量も削減。さらに、樹脂を一部組み合わせたおかげで、少々の水であれば中の電池は濡れず、商品の性能、品質を損なうことはない。紙パッケージは袋状にしてその中に電池を入れる仕様に整えた後、耐久性も確保できるよう、吊り下げ強度試験や高温多湿試験を何度も繰り返し、穴の大きさや位置などを決めていった。</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20663" indent="-115888" algn="just">
              <a:spcBef>
                <a:spcPts val="300"/>
              </a:spcBef>
            </a:pP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ー変わらぬサイズ感ー　</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営業と技術開発の間で何度もやり取りを繰り返し、最終的にこれまでとほぼ同じサイズ感で店頭展示できるレベルに達することができた。</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20663" indent="-115888" algn="just">
              <a:spcBef>
                <a:spcPts val="300"/>
              </a:spcBef>
            </a:pPr>
            <a:r>
              <a:rPr lang="ja-JP" altLang="en-US" sz="12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ー変わらぬ見た目ー　</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デザイン選定で約</a:t>
            </a: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100</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種類のサンプルを作り、消費者調査を実施。最終的に、パッケージは平面であるが、本物よりリアルに見える加工を施したデザインに決定し、これまでの商品との違和感を極力抑えたデザインを完成させた。店頭で照明を浴び続けても変色・退色しないインクと印刷方法を採用した。</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76213" indent="-176213" algn="just">
              <a:spcBef>
                <a:spcPts val="600"/>
              </a:spcBef>
            </a:pPr>
            <a:endPar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76213" indent="-176213" algn="just">
              <a:spcBef>
                <a:spcPts val="600"/>
              </a:spcBef>
            </a:pPr>
            <a:endParaRPr lang="ja-JP" altLang="en-US" sz="1200" kern="1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p:txBody>
      </p:sp>
      <p:sp>
        <p:nvSpPr>
          <p:cNvPr id="20" name="テキスト ボックス 14">
            <a:extLst>
              <a:ext uri="{FF2B5EF4-FFF2-40B4-BE49-F238E27FC236}">
                <a16:creationId xmlns:a16="http://schemas.microsoft.com/office/drawing/2014/main" id="{8013E42E-674A-4D67-98FF-E13902E8675B}"/>
              </a:ext>
            </a:extLst>
          </p:cNvPr>
          <p:cNvSpPr txBox="1"/>
          <p:nvPr/>
        </p:nvSpPr>
        <p:spPr>
          <a:xfrm>
            <a:off x="6753200" y="5279360"/>
            <a:ext cx="2636256" cy="3098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100" kern="100" dirty="0">
                <a:latin typeface="游明朝" panose="02020400000000000000" pitchFamily="18" charset="-128"/>
                <a:ea typeface="HG丸ｺﾞｼｯｸM-PRO" panose="020F0600000000000000" pitchFamily="50" charset="-128"/>
                <a:cs typeface="Times New Roman" panose="02020603050405020304" pitchFamily="18" charset="0"/>
              </a:rPr>
              <a:t>乾電池のエシカルパッケージの例</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4" name="図 3">
            <a:extLst>
              <a:ext uri="{FF2B5EF4-FFF2-40B4-BE49-F238E27FC236}">
                <a16:creationId xmlns:a16="http://schemas.microsoft.com/office/drawing/2014/main" id="{481F45BA-6622-4B18-AD13-978CC9E3D441}"/>
              </a:ext>
            </a:extLst>
          </p:cNvPr>
          <p:cNvPicPr>
            <a:picLocks noChangeAspect="1"/>
          </p:cNvPicPr>
          <p:nvPr/>
        </p:nvPicPr>
        <p:blipFill>
          <a:blip r:embed="rId3"/>
          <a:stretch>
            <a:fillRect/>
          </a:stretch>
        </p:blipFill>
        <p:spPr>
          <a:xfrm>
            <a:off x="6033122" y="2975862"/>
            <a:ext cx="3620097" cy="2347465"/>
          </a:xfrm>
          <a:prstGeom prst="rect">
            <a:avLst/>
          </a:prstGeom>
        </p:spPr>
      </p:pic>
    </p:spTree>
    <p:extLst>
      <p:ext uri="{BB962C8B-B14F-4D97-AF65-F5344CB8AC3E}">
        <p14:creationId xmlns:p14="http://schemas.microsoft.com/office/powerpoint/2010/main" val="226823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F3FDAC6-C744-4CC6-BF5F-59E2C688E2D2}"/>
              </a:ext>
            </a:extLst>
          </p:cNvPr>
          <p:cNvPicPr>
            <a:picLocks noChangeAspect="1"/>
          </p:cNvPicPr>
          <p:nvPr/>
        </p:nvPicPr>
        <p:blipFill>
          <a:blip r:embed="rId2"/>
          <a:stretch>
            <a:fillRect/>
          </a:stretch>
        </p:blipFill>
        <p:spPr>
          <a:xfrm>
            <a:off x="104580" y="548680"/>
            <a:ext cx="9622536" cy="6080093"/>
          </a:xfrm>
          <a:prstGeom prst="rect">
            <a:avLst/>
          </a:prstGeom>
        </p:spPr>
      </p:pic>
      <p:sp>
        <p:nvSpPr>
          <p:cNvPr id="4" name="タイトル 1">
            <a:extLst>
              <a:ext uri="{FF2B5EF4-FFF2-40B4-BE49-F238E27FC236}">
                <a16:creationId xmlns:a16="http://schemas.microsoft.com/office/drawing/2014/main" id="{48EF12C4-BC02-4D93-836B-DE41D5EB1457}"/>
              </a:ext>
            </a:extLst>
          </p:cNvPr>
          <p:cNvSpPr txBox="1">
            <a:spLocks/>
          </p:cNvSpPr>
          <p:nvPr/>
        </p:nvSpPr>
        <p:spPr>
          <a:xfrm>
            <a:off x="8816526" y="49496"/>
            <a:ext cx="884658" cy="333806"/>
          </a:xfrm>
          <a:prstGeom prst="rect">
            <a:avLst/>
          </a:prstGeom>
          <a:solidFill>
            <a:schemeClr val="bg1"/>
          </a:solidFill>
          <a:ln w="25400">
            <a:solidFill>
              <a:schemeClr val="tx1"/>
            </a:solidFill>
          </a:ln>
        </p:spPr>
        <p:txBody>
          <a:bodyPr vert="horz" lIns="58510" tIns="29255" rIns="58510" bIns="29255"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事例　５</a:t>
            </a:r>
          </a:p>
        </p:txBody>
      </p:sp>
    </p:spTree>
    <p:extLst>
      <p:ext uri="{BB962C8B-B14F-4D97-AF65-F5344CB8AC3E}">
        <p14:creationId xmlns:p14="http://schemas.microsoft.com/office/powerpoint/2010/main" val="4385387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29" tIns="45715" rIns="91429" bIns="45715" numCol="1" anchor="ctr" anchorCtr="0" compatLnSpc="1">
        <a:prstTxWarp prst="textNoShape">
          <a:avLst/>
        </a:prstTxWarp>
        <a:spAutoFit/>
      </a:bodyPr>
      <a:lstStyle>
        <a:defPPr eaLnBrk="0" hangingPunct="0">
          <a:defRPr sz="1400" dirty="0" smtClean="0">
            <a:latin typeface="Meiryo UI" panose="020B0604030504040204" pitchFamily="50" charset="-128"/>
            <a:ea typeface="Meiryo UI" panose="020B0604030504040204"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3042</Words>
  <Application>Microsoft Office PowerPoint</Application>
  <PresentationFormat>A4 210 x 297 mm</PresentationFormat>
  <Paragraphs>362</Paragraphs>
  <Slides>20</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-apple-system</vt:lpstr>
      <vt:lpstr>HG丸ｺﾞｼｯｸM-PRO</vt:lpstr>
      <vt:lpstr>Meiryo UI</vt:lpstr>
      <vt:lpstr>ＭＳ Ｐゴシック</vt:lpstr>
      <vt:lpstr>游明朝</vt:lpstr>
      <vt:lpstr>Arial</vt:lpstr>
      <vt:lpstr>Calibri</vt:lpstr>
      <vt:lpstr>Office ​​テーマ</vt:lpstr>
      <vt:lpstr>産業廃棄物の排出抑制 取組事例集</vt:lpstr>
      <vt:lpstr>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2025-02-14T05:23:59Z</dcterms:created>
  <dcterms:modified xsi:type="dcterms:W3CDTF">2025-02-14T05:24:34Z</dcterms:modified>
</cp:coreProperties>
</file>