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7" r:id="rId2"/>
    <p:sldId id="271" r:id="rId3"/>
    <p:sldId id="272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城 象栄" initials="t" lastIdx="1" clrIdx="0"/>
  <p:cmAuthor id="2" name="藤原 博良" initials="藤原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ECDC"/>
    <a:srgbClr val="B1E5DC"/>
    <a:srgbClr val="D9F3EF"/>
    <a:srgbClr val="00FFCC"/>
    <a:srgbClr val="3FBBA6"/>
    <a:srgbClr val="47C982"/>
    <a:srgbClr val="F08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6" autoAdjust="0"/>
    <p:restoredTop sz="94660"/>
  </p:normalViewPr>
  <p:slideViewPr>
    <p:cSldViewPr>
      <p:cViewPr varScale="1">
        <p:scale>
          <a:sx n="52" d="100"/>
          <a:sy n="52" d="100"/>
        </p:scale>
        <p:origin x="2400" y="78"/>
      </p:cViewPr>
      <p:guideLst>
        <p:guide orient="horz" pos="30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r">
              <a:defRPr sz="1200"/>
            </a:lvl1pPr>
          </a:lstStyle>
          <a:p>
            <a:fld id="{2F626A2D-0089-4B26-AA42-1CC6887ECB7E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5" rIns="91407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5" cy="3913187"/>
          </a:xfrm>
          <a:prstGeom prst="rect">
            <a:avLst/>
          </a:prstGeom>
        </p:spPr>
        <p:txBody>
          <a:bodyPr vert="horz" lIns="91407" tIns="45705" rIns="91407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r">
              <a:defRPr sz="1200"/>
            </a:lvl1pPr>
          </a:lstStyle>
          <a:p>
            <a:fld id="{714426E2-353B-4511-91A4-04E7CA0F4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49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38" indent="0" algn="ctr">
              <a:buNone/>
              <a:defRPr sz="1499"/>
            </a:lvl2pPr>
            <a:lvl3pPr marL="685678" indent="0" algn="ctr">
              <a:buNone/>
              <a:defRPr sz="1351"/>
            </a:lvl3pPr>
            <a:lvl4pPr marL="1028518" indent="0" algn="ctr">
              <a:buNone/>
              <a:defRPr sz="1200"/>
            </a:lvl4pPr>
            <a:lvl5pPr marL="1371358" indent="0" algn="ctr">
              <a:buNone/>
              <a:defRPr sz="1200"/>
            </a:lvl5pPr>
            <a:lvl6pPr marL="1714199" indent="0" algn="ctr">
              <a:buNone/>
              <a:defRPr sz="1200"/>
            </a:lvl6pPr>
            <a:lvl7pPr marL="2057038" indent="0" algn="ctr">
              <a:buNone/>
              <a:defRPr sz="1200"/>
            </a:lvl7pPr>
            <a:lvl8pPr marL="2399876" indent="0" algn="ctr">
              <a:buNone/>
              <a:defRPr sz="1200"/>
            </a:lvl8pPr>
            <a:lvl9pPr marL="2742716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43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7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7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11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06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2469624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6629226"/>
            <a:ext cx="5915025" cy="216693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38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678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5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8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1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42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9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1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5" y="2428350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8" indent="0">
              <a:buNone/>
              <a:defRPr sz="1499" b="1"/>
            </a:lvl2pPr>
            <a:lvl3pPr marL="685678" indent="0">
              <a:buNone/>
              <a:defRPr sz="1351" b="1"/>
            </a:lvl3pPr>
            <a:lvl4pPr marL="1028518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9" indent="0">
              <a:buNone/>
              <a:defRPr sz="1200" b="1"/>
            </a:lvl6pPr>
            <a:lvl7pPr marL="2057038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5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6" y="2428350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8" indent="0">
              <a:buNone/>
              <a:defRPr sz="1499" b="1"/>
            </a:lvl2pPr>
            <a:lvl3pPr marL="685678" indent="0">
              <a:buNone/>
              <a:defRPr sz="1351" b="1"/>
            </a:lvl3pPr>
            <a:lvl4pPr marL="1028518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9" indent="0">
              <a:buNone/>
              <a:defRPr sz="1200" b="1"/>
            </a:lvl6pPr>
            <a:lvl7pPr marL="2057038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6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10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85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33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399"/>
            <a:ext cx="2211884" cy="23114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426288"/>
            <a:ext cx="3471863" cy="7039681"/>
          </a:xfrm>
        </p:spPr>
        <p:txBody>
          <a:bodyPr/>
          <a:lstStyle>
            <a:lvl1pPr>
              <a:defRPr sz="2399"/>
            </a:lvl1pPr>
            <a:lvl2pPr>
              <a:defRPr sz="2102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38" indent="0">
              <a:buNone/>
              <a:defRPr sz="1050"/>
            </a:lvl2pPr>
            <a:lvl3pPr marL="685678" indent="0">
              <a:buNone/>
              <a:defRPr sz="900"/>
            </a:lvl3pPr>
            <a:lvl4pPr marL="1028518" indent="0">
              <a:buNone/>
              <a:defRPr sz="750"/>
            </a:lvl4pPr>
            <a:lvl5pPr marL="1371358" indent="0">
              <a:buNone/>
              <a:defRPr sz="750"/>
            </a:lvl5pPr>
            <a:lvl6pPr marL="1714199" indent="0">
              <a:buNone/>
              <a:defRPr sz="750"/>
            </a:lvl6pPr>
            <a:lvl7pPr marL="2057038" indent="0">
              <a:buNone/>
              <a:defRPr sz="750"/>
            </a:lvl7pPr>
            <a:lvl8pPr marL="2399876" indent="0">
              <a:buNone/>
              <a:defRPr sz="750"/>
            </a:lvl8pPr>
            <a:lvl9pPr marL="2742716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399"/>
            <a:ext cx="2211884" cy="23114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426288"/>
            <a:ext cx="3471863" cy="7039681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38" indent="0">
              <a:buNone/>
              <a:defRPr sz="2102"/>
            </a:lvl2pPr>
            <a:lvl3pPr marL="685678" indent="0">
              <a:buNone/>
              <a:defRPr sz="1800"/>
            </a:lvl3pPr>
            <a:lvl4pPr marL="1028518" indent="0">
              <a:buNone/>
              <a:defRPr sz="1499"/>
            </a:lvl4pPr>
            <a:lvl5pPr marL="1371358" indent="0">
              <a:buNone/>
              <a:defRPr sz="1499"/>
            </a:lvl5pPr>
            <a:lvl6pPr marL="1714199" indent="0">
              <a:buNone/>
              <a:defRPr sz="1499"/>
            </a:lvl6pPr>
            <a:lvl7pPr marL="2057038" indent="0">
              <a:buNone/>
              <a:defRPr sz="1499"/>
            </a:lvl7pPr>
            <a:lvl8pPr marL="2399876" indent="0">
              <a:buNone/>
              <a:defRPr sz="1499"/>
            </a:lvl8pPr>
            <a:lvl9pPr marL="2742716" indent="0">
              <a:buNone/>
              <a:defRPr sz="149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38" indent="0">
              <a:buNone/>
              <a:defRPr sz="1050"/>
            </a:lvl2pPr>
            <a:lvl3pPr marL="685678" indent="0">
              <a:buNone/>
              <a:defRPr sz="900"/>
            </a:lvl3pPr>
            <a:lvl4pPr marL="1028518" indent="0">
              <a:buNone/>
              <a:defRPr sz="750"/>
            </a:lvl4pPr>
            <a:lvl5pPr marL="1371358" indent="0">
              <a:buNone/>
              <a:defRPr sz="750"/>
            </a:lvl5pPr>
            <a:lvl6pPr marL="1714199" indent="0">
              <a:buNone/>
              <a:defRPr sz="750"/>
            </a:lvl6pPr>
            <a:lvl7pPr marL="2057038" indent="0">
              <a:buNone/>
              <a:defRPr sz="750"/>
            </a:lvl7pPr>
            <a:lvl8pPr marL="2399876" indent="0">
              <a:buNone/>
              <a:defRPr sz="750"/>
            </a:lvl8pPr>
            <a:lvl9pPr marL="2742716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17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2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2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9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431C-19D3-4E1D-9E03-901C7515D144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402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14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678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1" indent="-171421" algn="l" defTabSz="68567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2" kern="1200">
          <a:solidFill>
            <a:schemeClr val="tx1"/>
          </a:solidFill>
          <a:latin typeface="+mn-lt"/>
          <a:ea typeface="+mn-ea"/>
          <a:cs typeface="+mn-cs"/>
        </a:defRPr>
      </a:lvl1pPr>
      <a:lvl2pPr marL="514260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09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9993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777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617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456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296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13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3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67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1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35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199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03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399876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716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4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3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.png"/><Relationship Id="rId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15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80807" y="9186784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533430" y="9102921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921" y="8546893"/>
            <a:ext cx="582856" cy="58457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896" y="8548607"/>
            <a:ext cx="586286" cy="582856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569869" y="570194"/>
            <a:ext cx="5720443" cy="458778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0" tIns="108000" rIns="360000" bIns="108000" rtlCol="0" anchor="t">
            <a:noAutofit/>
          </a:bodyPr>
          <a:lstStyle/>
          <a:p>
            <a:pPr algn="ctr">
              <a:lnSpc>
                <a:spcPts val="3500"/>
              </a:lnSpc>
            </a:pP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注射針は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ここには捨てないでください！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1995" y="239546"/>
            <a:ext cx="6436192" cy="937817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0" rIns="360000" bIns="46800" rtlCol="0" anchor="t" anchorCtr="0"/>
          <a:lstStyle/>
          <a:p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251676" y="3047116"/>
            <a:ext cx="3812407" cy="957441"/>
          </a:xfrm>
          <a:prstGeom prst="rect">
            <a:avLst/>
          </a:prstGeom>
        </p:spPr>
      </p:pic>
      <p:sp>
        <p:nvSpPr>
          <p:cNvPr id="3" name="乗算 2"/>
          <p:cNvSpPr/>
          <p:nvPr/>
        </p:nvSpPr>
        <p:spPr>
          <a:xfrm>
            <a:off x="2017264" y="2045457"/>
            <a:ext cx="2903657" cy="2889236"/>
          </a:xfrm>
          <a:prstGeom prst="mathMultiply">
            <a:avLst>
              <a:gd name="adj1" fmla="val 4576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1" name="図 20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736" y="5778200"/>
            <a:ext cx="1975625" cy="2168179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751779" y="6073980"/>
            <a:ext cx="2499131" cy="172142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使用済み注射針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耐貫通性のある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プラスチック製容器に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入れて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029000" y="239546"/>
            <a:ext cx="5040000" cy="280757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印刷</a:t>
            </a:r>
            <a:r>
              <a:rPr kumimoji="1" lang="ja-JP" altLang="en-US" sz="2800" dirty="0" smtClean="0"/>
              <a:t>し</a:t>
            </a:r>
            <a:r>
              <a:rPr kumimoji="1" lang="ja-JP" altLang="en-US" sz="2800" dirty="0"/>
              <a:t>、「プラ容器以外</a:t>
            </a:r>
            <a:r>
              <a:rPr kumimoji="1" lang="ja-JP" altLang="en-US" sz="2800" dirty="0" smtClean="0"/>
              <a:t>の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ごみ箱</a:t>
            </a:r>
            <a:r>
              <a:rPr kumimoji="1" lang="ja-JP" altLang="en-US" sz="2800" dirty="0"/>
              <a:t>・ごみ袋」付近</a:t>
            </a:r>
            <a:r>
              <a:rPr kumimoji="1" lang="ja-JP" altLang="en-US" sz="2800" dirty="0" smtClean="0"/>
              <a:t>に貼る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などしてご使用</a:t>
            </a:r>
            <a:r>
              <a:rPr kumimoji="1" lang="ja-JP" altLang="en-US" sz="2800" dirty="0"/>
              <a:t>ください。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7749000" y="5560610"/>
            <a:ext cx="4320000" cy="2165365"/>
          </a:xfrm>
          <a:prstGeom prst="wedgeRoundRectCallout">
            <a:avLst>
              <a:gd name="adj1" fmla="val -69781"/>
              <a:gd name="adj2" fmla="val 707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/>
              <a:t>適宜、会場でご使用の</a:t>
            </a:r>
            <a:endParaRPr kumimoji="1" lang="en-US" altLang="ja-JP" sz="2800" b="1" dirty="0" smtClean="0"/>
          </a:p>
          <a:p>
            <a:pPr algn="ctr"/>
            <a:r>
              <a:rPr kumimoji="1" lang="ja-JP" altLang="en-US" sz="2800" b="1" dirty="0" smtClean="0"/>
              <a:t>容器の写真を貼って</a:t>
            </a:r>
            <a:endParaRPr kumimoji="1" lang="en-US" altLang="ja-JP" sz="2800" b="1" dirty="0" smtClean="0"/>
          </a:p>
          <a:p>
            <a:pPr algn="ctr"/>
            <a:r>
              <a:rPr kumimoji="1" lang="ja-JP" altLang="en-US" sz="2800" b="1" dirty="0" smtClean="0"/>
              <a:t>お使いください。</a:t>
            </a:r>
            <a:endParaRPr kumimoji="1" lang="ja-JP" altLang="en-US" sz="28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171859" y="8546893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66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54680"/>
              </p:ext>
            </p:extLst>
          </p:nvPr>
        </p:nvGraphicFramePr>
        <p:xfrm>
          <a:off x="189000" y="1142525"/>
          <a:ext cx="6480000" cy="738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80">
                  <a:extLst>
                    <a:ext uri="{9D8B030D-6E8A-4147-A177-3AD203B41FA5}">
                      <a16:colId xmlns:a16="http://schemas.microsoft.com/office/drawing/2014/main" val="244366468"/>
                    </a:ext>
                  </a:extLst>
                </a:gridCol>
                <a:gridCol w="2835565">
                  <a:extLst>
                    <a:ext uri="{9D8B030D-6E8A-4147-A177-3AD203B41FA5}">
                      <a16:colId xmlns:a16="http://schemas.microsoft.com/office/drawing/2014/main" val="2690650677"/>
                    </a:ext>
                  </a:extLst>
                </a:gridCol>
                <a:gridCol w="3239355">
                  <a:extLst>
                    <a:ext uri="{9D8B030D-6E8A-4147-A177-3AD203B41FA5}">
                      <a16:colId xmlns:a16="http://schemas.microsoft.com/office/drawing/2014/main" val="1768674730"/>
                    </a:ext>
                  </a:extLst>
                </a:gridCol>
              </a:tblGrid>
              <a:tr h="5299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容器の種類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38614"/>
                  </a:ext>
                </a:extLst>
              </a:tr>
              <a:tr h="2052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排出される廃棄物の例</a:t>
                      </a: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363631"/>
                  </a:ext>
                </a:extLst>
              </a:tr>
              <a:tr h="2520000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155753"/>
                  </a:ext>
                </a:extLst>
              </a:tr>
              <a:tr h="227883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709007"/>
                  </a:ext>
                </a:extLst>
              </a:tr>
            </a:tbl>
          </a:graphicData>
        </a:graphic>
      </p:graphicFrame>
      <p:sp>
        <p:nvSpPr>
          <p:cNvPr id="111" name="正方形/長方形 110"/>
          <p:cNvSpPr/>
          <p:nvPr/>
        </p:nvSpPr>
        <p:spPr>
          <a:xfrm>
            <a:off x="0" y="-1"/>
            <a:ext cx="6858000" cy="936000"/>
          </a:xfrm>
          <a:prstGeom prst="rect">
            <a:avLst/>
          </a:prstGeom>
          <a:solidFill>
            <a:srgbClr val="3FB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ja-JP" altLang="en-US" sz="2000" b="1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ワクチンの接種に伴い排出される廃棄物の分別について</a:t>
            </a:r>
            <a:endParaRPr kumimoji="1" lang="en-US" altLang="ja-JP" sz="2000" b="1" dirty="0">
              <a:solidFill>
                <a:prstClr val="white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830" y="8911246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7" name="Picture 3" descr="\\JW-SVR16\jw_users\04_調査部\00_調査部共有\Ｒ０１年度事業\自主調査事業\新型コロナウイルス対策に関する調査業務\チラシ\医療機関向け\画像\【使用分】ごみ袋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887" y="4484957"/>
            <a:ext cx="1080888" cy="131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JW-SVR16\jw_users\04_調査部\00_調査部共有\Ｒ０１年度事業\自主調査事業\新型コロナウイルス対策に関する調査業務\チラシ\医療機関向け\画像\【使用分】段ボール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105" y="4443204"/>
            <a:ext cx="1078254" cy="122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04623" y="2555935"/>
            <a:ext cx="1780206" cy="468854"/>
          </a:xfrm>
          <a:prstGeom prst="rect">
            <a:avLst/>
          </a:prstGeom>
        </p:spPr>
      </p:pic>
      <p:pic>
        <p:nvPicPr>
          <p:cNvPr id="11" name="図 10" descr="白いバックグラウンドの前にあるボトル&#10;&#10;中程度の精度で自動的に生成された説明">
            <a:extLst>
              <a:ext uri="{FF2B5EF4-FFF2-40B4-BE49-F238E27FC236}">
                <a16:creationId xmlns:a16="http://schemas.microsoft.com/office/drawing/2014/main" id="{E4078A3F-BACC-4079-8512-4D2F71FB5EE6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95" y="7214086"/>
            <a:ext cx="1112972" cy="899151"/>
          </a:xfrm>
          <a:prstGeom prst="rect">
            <a:avLst/>
          </a:prstGeom>
        </p:spPr>
      </p:pic>
      <p:pic>
        <p:nvPicPr>
          <p:cNvPr id="15" name="図 14" descr="ナイフ が含まれている画像&#10;&#10;自動的に生成された説明">
            <a:extLst>
              <a:ext uri="{FF2B5EF4-FFF2-40B4-BE49-F238E27FC236}">
                <a16:creationId xmlns:a16="http://schemas.microsoft.com/office/drawing/2014/main" id="{FAB153AC-D1A1-478E-AB4B-DBAAD41BF3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958" y="6268785"/>
            <a:ext cx="699024" cy="1205098"/>
          </a:xfrm>
          <a:prstGeom prst="rect">
            <a:avLst/>
          </a:prstGeom>
        </p:spPr>
      </p:pic>
      <p:pic>
        <p:nvPicPr>
          <p:cNvPr id="17" name="図 16" descr="シャツ, 衣類 が含まれている画像&#10;&#10;自動的に生成された説明">
            <a:extLst>
              <a:ext uri="{FF2B5EF4-FFF2-40B4-BE49-F238E27FC236}">
                <a16:creationId xmlns:a16="http://schemas.microsoft.com/office/drawing/2014/main" id="{1C19EBE4-715C-42D3-980A-9BA7F014F5E3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87" y="7100312"/>
            <a:ext cx="1033486" cy="1106000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896A5E-97F7-4F7F-8522-FC993ED17C7A}"/>
              </a:ext>
            </a:extLst>
          </p:cNvPr>
          <p:cNvSpPr txBox="1"/>
          <p:nvPr/>
        </p:nvSpPr>
        <p:spPr>
          <a:xfrm>
            <a:off x="1785974" y="8213593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バイアル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C3DD6C-E4E3-4D7E-9A7A-4674F19A2B5C}"/>
              </a:ext>
            </a:extLst>
          </p:cNvPr>
          <p:cNvSpPr txBox="1"/>
          <p:nvPr/>
        </p:nvSpPr>
        <p:spPr>
          <a:xfrm>
            <a:off x="1206107" y="7220262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5741C1-9383-4F88-AD82-38FC460806BC}"/>
              </a:ext>
            </a:extLst>
          </p:cNvPr>
          <p:cNvSpPr txBox="1"/>
          <p:nvPr/>
        </p:nvSpPr>
        <p:spPr>
          <a:xfrm>
            <a:off x="593523" y="8245223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ガウン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A33650-4A26-45D3-9C63-7B145F48A7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449" y="4522907"/>
            <a:ext cx="1177590" cy="941142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4B2313-577E-4829-BE3A-F5853992CB63}"/>
              </a:ext>
            </a:extLst>
          </p:cNvPr>
          <p:cNvSpPr txBox="1"/>
          <p:nvPr/>
        </p:nvSpPr>
        <p:spPr>
          <a:xfrm>
            <a:off x="930001" y="5656489"/>
            <a:ext cx="2084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ガーゼ等の血液付着物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471" y="1914975"/>
            <a:ext cx="1296729" cy="1487880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840242" y="3407907"/>
            <a:ext cx="2137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1159413" y="3260776"/>
            <a:ext cx="1625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針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603493" y="5698361"/>
            <a:ext cx="147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段ボール容器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（内袋使用）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4864230" y="5706177"/>
            <a:ext cx="1783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ポリ袋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（二重使用）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C026011-0219-43D0-BE46-2A7DF6A31F7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368" y="6334762"/>
            <a:ext cx="928023" cy="826573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716856" y="7805129"/>
            <a:ext cx="26933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感染性廃棄物を表す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表示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バイオハザードマークなど）の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ないポリ袋等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77590" y="6415053"/>
            <a:ext cx="808071" cy="1306213"/>
          </a:xfrm>
          <a:prstGeom prst="rect">
            <a:avLst/>
          </a:prstGeom>
        </p:spPr>
      </p:pic>
      <p:sp>
        <p:nvSpPr>
          <p:cNvPr id="50" name="正方形/長方形 49"/>
          <p:cNvSpPr/>
          <p:nvPr/>
        </p:nvSpPr>
        <p:spPr>
          <a:xfrm>
            <a:off x="-4851000" y="2560857"/>
            <a:ext cx="4684094" cy="32099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62" dirty="0"/>
              <a:t>運営管理者の方</a:t>
            </a:r>
            <a:r>
              <a:rPr kumimoji="1" lang="ja-JP" altLang="en-US" sz="1662" dirty="0" smtClean="0"/>
              <a:t>へ</a:t>
            </a:r>
            <a:endParaRPr kumimoji="1" lang="en-US" altLang="ja-JP" sz="1662" dirty="0" smtClean="0"/>
          </a:p>
          <a:p>
            <a:endParaRPr kumimoji="1" lang="en-US" altLang="ja-JP" sz="1662" dirty="0"/>
          </a:p>
          <a:p>
            <a:r>
              <a:rPr kumimoji="1" lang="ja-JP" altLang="en-US" sz="1662" dirty="0" smtClean="0"/>
              <a:t>○血液</a:t>
            </a:r>
            <a:r>
              <a:rPr kumimoji="1" lang="ja-JP" altLang="en-US" sz="1662" dirty="0"/>
              <a:t>付着の</a:t>
            </a:r>
            <a:r>
              <a:rPr kumimoji="1" lang="ja-JP" altLang="en-US" sz="1662" dirty="0" smtClean="0"/>
              <a:t>おそれなどがないことから、</a:t>
            </a:r>
            <a:r>
              <a:rPr kumimoji="1" lang="ja-JP" altLang="en-US" sz="1662" b="1" u="sng" dirty="0"/>
              <a:t>マスクやバイアル</a:t>
            </a:r>
            <a:r>
              <a:rPr kumimoji="1" lang="ja-JP" altLang="en-US" sz="1662" b="1" u="sng" dirty="0" smtClean="0"/>
              <a:t>等を感染性</a:t>
            </a:r>
            <a:r>
              <a:rPr kumimoji="1" lang="ja-JP" altLang="en-US" sz="1662" b="1" u="sng" dirty="0"/>
              <a:t>廃棄物ではなく通常の産業廃棄物として分別している</a:t>
            </a:r>
            <a:r>
              <a:rPr kumimoji="1" lang="ja-JP" altLang="en-US" sz="1662" b="1" u="sng" dirty="0" smtClean="0"/>
              <a:t>会場向け</a:t>
            </a:r>
            <a:r>
              <a:rPr kumimoji="1" lang="ja-JP" altLang="en-US" sz="1662" dirty="0" smtClean="0"/>
              <a:t>です</a:t>
            </a:r>
            <a:r>
              <a:rPr kumimoji="1" lang="ja-JP" altLang="en-US" sz="1662" dirty="0"/>
              <a:t>。</a:t>
            </a:r>
            <a:endParaRPr kumimoji="1" lang="en-US" altLang="ja-JP" sz="1662" dirty="0"/>
          </a:p>
          <a:p>
            <a:r>
              <a:rPr kumimoji="1" lang="ja-JP" altLang="en-US" sz="1662" dirty="0"/>
              <a:t>○印刷し、廃棄容器付近に貼る</a:t>
            </a:r>
            <a:endParaRPr kumimoji="1" lang="en-US" altLang="ja-JP" sz="1662" dirty="0"/>
          </a:p>
          <a:p>
            <a:r>
              <a:rPr kumimoji="1" lang="ja-JP" altLang="en-US" sz="1662" dirty="0"/>
              <a:t>などしてご使用ください。</a:t>
            </a:r>
            <a:endParaRPr kumimoji="1" lang="en-US" altLang="ja-JP" sz="1662" dirty="0"/>
          </a:p>
          <a:p>
            <a:r>
              <a:rPr kumimoji="1" lang="ja-JP" altLang="en-US" sz="1662" dirty="0"/>
              <a:t>○会場での分別ルールに沿って、廃棄物の例示や分別（感染性か否か）を修正したり、</a:t>
            </a:r>
            <a:r>
              <a:rPr kumimoji="1" lang="ja-JP" altLang="en-US" sz="1662" b="1" u="sng" dirty="0"/>
              <a:t>実際に使用する容器や廃棄物の写真を活用</a:t>
            </a:r>
            <a:r>
              <a:rPr kumimoji="1" lang="ja-JP" altLang="en-US" sz="1662" dirty="0"/>
              <a:t>していただいて結構です。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64230" y="9552891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16853" y="9469028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04344" y="8913000"/>
            <a:ext cx="582856" cy="584571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74319" y="8914714"/>
            <a:ext cx="586286" cy="582856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EA9ED4C-7354-45CB-AB2D-616EF132F51E}"/>
              </a:ext>
            </a:extLst>
          </p:cNvPr>
          <p:cNvSpPr txBox="1"/>
          <p:nvPr/>
        </p:nvSpPr>
        <p:spPr>
          <a:xfrm>
            <a:off x="2442996" y="7568504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手袋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5625733" y="1747479"/>
            <a:ext cx="1038151" cy="739021"/>
            <a:chOff x="5625733" y="1791731"/>
            <a:chExt cx="1038151" cy="739021"/>
          </a:xfrm>
        </p:grpSpPr>
        <p:sp>
          <p:nvSpPr>
            <p:cNvPr id="46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7" name="Picture 12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角丸四角形 1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5625733" y="3763203"/>
            <a:ext cx="1038151" cy="739021"/>
            <a:chOff x="5625733" y="1791731"/>
            <a:chExt cx="1038151" cy="739021"/>
          </a:xfrm>
        </p:grpSpPr>
        <p:sp>
          <p:nvSpPr>
            <p:cNvPr id="45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51" name="Picture 12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角丸四角形 51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16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119769"/>
              </p:ext>
            </p:extLst>
          </p:nvPr>
        </p:nvGraphicFramePr>
        <p:xfrm>
          <a:off x="189000" y="1352999"/>
          <a:ext cx="6325584" cy="728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50">
                  <a:extLst>
                    <a:ext uri="{9D8B030D-6E8A-4147-A177-3AD203B41FA5}">
                      <a16:colId xmlns:a16="http://schemas.microsoft.com/office/drawing/2014/main" val="244366468"/>
                    </a:ext>
                  </a:extLst>
                </a:gridCol>
                <a:gridCol w="2767442">
                  <a:extLst>
                    <a:ext uri="{9D8B030D-6E8A-4147-A177-3AD203B41FA5}">
                      <a16:colId xmlns:a16="http://schemas.microsoft.com/office/drawing/2014/main" val="2690650677"/>
                    </a:ext>
                  </a:extLst>
                </a:gridCol>
                <a:gridCol w="3162792">
                  <a:extLst>
                    <a:ext uri="{9D8B030D-6E8A-4147-A177-3AD203B41FA5}">
                      <a16:colId xmlns:a16="http://schemas.microsoft.com/office/drawing/2014/main" val="1768674730"/>
                    </a:ext>
                  </a:extLst>
                </a:gridCol>
              </a:tblGrid>
              <a:tr h="720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容器の種類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38614"/>
                  </a:ext>
                </a:extLst>
              </a:tr>
              <a:tr h="328019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排出される廃棄物の例</a:t>
                      </a: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363631"/>
                  </a:ext>
                </a:extLst>
              </a:tr>
              <a:tr h="3280199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155753"/>
                  </a:ext>
                </a:extLst>
              </a:tr>
            </a:tbl>
          </a:graphicData>
        </a:graphic>
      </p:graphicFrame>
      <p:sp>
        <p:nvSpPr>
          <p:cNvPr id="111" name="正方形/長方形 110"/>
          <p:cNvSpPr/>
          <p:nvPr/>
        </p:nvSpPr>
        <p:spPr>
          <a:xfrm>
            <a:off x="0" y="0"/>
            <a:ext cx="6858000" cy="936000"/>
          </a:xfrm>
          <a:prstGeom prst="rect">
            <a:avLst/>
          </a:prstGeom>
          <a:solidFill>
            <a:srgbClr val="3FB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ja-JP" altLang="en-US" sz="2000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ワクチンの接種に伴い排出される廃棄物の分別について</a:t>
            </a:r>
            <a:endParaRPr kumimoji="1" lang="en-US" altLang="ja-JP" sz="2000" dirty="0">
              <a:solidFill>
                <a:prstClr val="white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27" name="Picture 3" descr="\\JW-SVR16\jw_users\04_調査部\00_調査部共有\Ｒ０１年度事業\自主調査事業\新型コロナウイルス対策に関する調査業務\チラシ\医療機関向け\画像\【使用分】ごみ袋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468" y="6116884"/>
            <a:ext cx="1368074" cy="164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JW-SVR16\jw_users\04_調査部\00_調査部共有\Ｒ０１年度事業\自主調査事業\新型コロナウイルス対策に関する調査業務\チラシ\医療機関向け\画像\【使用分】段ボール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587" y="6268176"/>
            <a:ext cx="1206563" cy="142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64439" y="3465421"/>
            <a:ext cx="1724724" cy="585535"/>
          </a:xfrm>
          <a:prstGeom prst="rect">
            <a:avLst/>
          </a:prstGeom>
        </p:spPr>
      </p:pic>
      <p:pic>
        <p:nvPicPr>
          <p:cNvPr id="11" name="図 10" descr="白いバックグラウンドの前にあるボトル&#10;&#10;中程度の精度で自動的に生成された説明">
            <a:extLst>
              <a:ext uri="{FF2B5EF4-FFF2-40B4-BE49-F238E27FC236}">
                <a16:creationId xmlns:a16="http://schemas.microsoft.com/office/drawing/2014/main" id="{E4078A3F-BACC-4079-8512-4D2F71FB5EE6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756" y="6995022"/>
            <a:ext cx="1140214" cy="876669"/>
          </a:xfrm>
          <a:prstGeom prst="rect">
            <a:avLst/>
          </a:prstGeom>
        </p:spPr>
      </p:pic>
      <p:pic>
        <p:nvPicPr>
          <p:cNvPr id="15" name="図 14" descr="ナイフ が含まれている画像&#10;&#10;自動的に生成された説明">
            <a:extLst>
              <a:ext uri="{FF2B5EF4-FFF2-40B4-BE49-F238E27FC236}">
                <a16:creationId xmlns:a16="http://schemas.microsoft.com/office/drawing/2014/main" id="{FAB153AC-D1A1-478E-AB4B-DBAAD41BF372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70" y="7028576"/>
            <a:ext cx="578944" cy="1145000"/>
          </a:xfrm>
          <a:prstGeom prst="rect">
            <a:avLst/>
          </a:prstGeom>
        </p:spPr>
      </p:pic>
      <p:pic>
        <p:nvPicPr>
          <p:cNvPr id="17" name="図 16" descr="シャツ, 衣類 が含まれている画像&#10;&#10;自動的に生成された説明">
            <a:extLst>
              <a:ext uri="{FF2B5EF4-FFF2-40B4-BE49-F238E27FC236}">
                <a16:creationId xmlns:a16="http://schemas.microsoft.com/office/drawing/2014/main" id="{1C19EBE4-715C-42D3-980A-9BA7F014F5E3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40" y="7151146"/>
            <a:ext cx="1119521" cy="1287543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896A5E-97F7-4F7F-8522-FC993ED17C7A}"/>
              </a:ext>
            </a:extLst>
          </p:cNvPr>
          <p:cNvSpPr txBox="1"/>
          <p:nvPr/>
        </p:nvSpPr>
        <p:spPr>
          <a:xfrm>
            <a:off x="1528633" y="7947245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バイアル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C3DD6C-E4E3-4D7E-9A7A-4674F19A2B5C}"/>
              </a:ext>
            </a:extLst>
          </p:cNvPr>
          <p:cNvSpPr txBox="1"/>
          <p:nvPr/>
        </p:nvSpPr>
        <p:spPr>
          <a:xfrm>
            <a:off x="718670" y="6578148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EA9ED4C-7354-45CB-AB2D-616EF132F51E}"/>
              </a:ext>
            </a:extLst>
          </p:cNvPr>
          <p:cNvSpPr txBox="1"/>
          <p:nvPr/>
        </p:nvSpPr>
        <p:spPr>
          <a:xfrm>
            <a:off x="2338750" y="8336411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手袋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5741C1-9383-4F88-AD82-38FC460806BC}"/>
              </a:ext>
            </a:extLst>
          </p:cNvPr>
          <p:cNvSpPr txBox="1"/>
          <p:nvPr/>
        </p:nvSpPr>
        <p:spPr>
          <a:xfrm>
            <a:off x="669188" y="8380057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ガウン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A33650-4A26-45D3-9C63-7B145F48A7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609" y="5740359"/>
            <a:ext cx="760527" cy="885059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4B2313-577E-4829-BE3A-F5853992CB63}"/>
              </a:ext>
            </a:extLst>
          </p:cNvPr>
          <p:cNvSpPr txBox="1"/>
          <p:nvPr/>
        </p:nvSpPr>
        <p:spPr>
          <a:xfrm>
            <a:off x="1776975" y="6603972"/>
            <a:ext cx="1737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ガーゼ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531" y="2793000"/>
            <a:ext cx="1525000" cy="1727617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890030" y="4736722"/>
            <a:ext cx="2070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1269000" y="4162132"/>
            <a:ext cx="14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針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531082" y="7932855"/>
            <a:ext cx="1486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段ボール容器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（内袋使用）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C026011-0219-43D0-BE46-2A7DF6A31F78}"/>
              </a:ext>
            </a:extLst>
          </p:cNvPr>
          <p:cNvPicPr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46" y="5673000"/>
            <a:ext cx="988603" cy="833472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4902151" y="7954054"/>
            <a:ext cx="1691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ポリ袋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（二重使用）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-5283514" y="2594181"/>
            <a:ext cx="5211000" cy="401729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62" dirty="0"/>
              <a:t>運営管理者の方</a:t>
            </a:r>
            <a:r>
              <a:rPr kumimoji="1" lang="ja-JP" altLang="en-US" sz="1662" dirty="0" smtClean="0"/>
              <a:t>へ</a:t>
            </a:r>
            <a:endParaRPr kumimoji="1" lang="en-US" altLang="ja-JP" sz="1662" dirty="0" smtClean="0"/>
          </a:p>
          <a:p>
            <a:endParaRPr kumimoji="1" lang="en-US" altLang="ja-JP" sz="1662" dirty="0"/>
          </a:p>
          <a:p>
            <a:r>
              <a:rPr kumimoji="1" lang="ja-JP" altLang="en-US" sz="1662" dirty="0" smtClean="0"/>
              <a:t>○血液が付着するおそれや感染性廃棄物と混同</a:t>
            </a:r>
            <a:r>
              <a:rPr kumimoji="1" lang="ja-JP" altLang="en-US" sz="1662" smtClean="0"/>
              <a:t>するおそれなどから</a:t>
            </a:r>
            <a:r>
              <a:rPr kumimoji="1" lang="ja-JP" altLang="en-US" sz="1662" dirty="0" smtClean="0"/>
              <a:t>、</a:t>
            </a:r>
            <a:r>
              <a:rPr kumimoji="1" lang="ja-JP" altLang="en-US" sz="1662" b="1" u="sng" dirty="0"/>
              <a:t>マスクやバイアル</a:t>
            </a:r>
            <a:r>
              <a:rPr kumimoji="1" lang="ja-JP" altLang="en-US" sz="1662" b="1" u="sng" dirty="0" smtClean="0"/>
              <a:t>等を感染性</a:t>
            </a:r>
            <a:r>
              <a:rPr kumimoji="1" lang="ja-JP" altLang="en-US" sz="1662" b="1" u="sng" dirty="0"/>
              <a:t>廃棄物として取扱い、一括に梱包している会場向け</a:t>
            </a:r>
            <a:r>
              <a:rPr kumimoji="1" lang="ja-JP" altLang="en-US" sz="1662" dirty="0" smtClean="0"/>
              <a:t>です。</a:t>
            </a:r>
            <a:endParaRPr kumimoji="1" lang="en-US" altLang="ja-JP" sz="1662" dirty="0"/>
          </a:p>
          <a:p>
            <a:r>
              <a:rPr kumimoji="1" lang="ja-JP" altLang="en-US" sz="1662" dirty="0"/>
              <a:t>○印刷し、廃棄容器付近に貼る</a:t>
            </a:r>
            <a:endParaRPr kumimoji="1" lang="en-US" altLang="ja-JP" sz="1662" dirty="0"/>
          </a:p>
          <a:p>
            <a:r>
              <a:rPr kumimoji="1" lang="ja-JP" altLang="en-US" sz="1662" dirty="0"/>
              <a:t>などしてご使用ください。</a:t>
            </a:r>
            <a:endParaRPr kumimoji="1" lang="en-US" altLang="ja-JP" sz="1662" dirty="0"/>
          </a:p>
          <a:p>
            <a:r>
              <a:rPr kumimoji="1" lang="ja-JP" altLang="en-US" sz="1662" dirty="0"/>
              <a:t>○会場での分別ルールに沿って、廃棄物の例示を修正したり、</a:t>
            </a:r>
            <a:r>
              <a:rPr kumimoji="1" lang="ja-JP" altLang="en-US" sz="1662" b="1" u="sng" dirty="0"/>
              <a:t>実際に使用する容器や廃棄物の写真を活用</a:t>
            </a:r>
            <a:r>
              <a:rPr kumimoji="1" lang="ja-JP" altLang="en-US" sz="1662" dirty="0"/>
              <a:t>していただいて結構です。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18209" y="9457280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70832" y="9373417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58323" y="8817389"/>
            <a:ext cx="582856" cy="58457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28298" y="8819103"/>
            <a:ext cx="586286" cy="582856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0" y="8773273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5476433" y="2127490"/>
            <a:ext cx="1038151" cy="739021"/>
            <a:chOff x="5625733" y="1791731"/>
            <a:chExt cx="1038151" cy="739021"/>
          </a:xfrm>
        </p:grpSpPr>
        <p:sp>
          <p:nvSpPr>
            <p:cNvPr id="45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6" name="Picture 12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角丸四角形 46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5476433" y="5370848"/>
            <a:ext cx="1038151" cy="739021"/>
            <a:chOff x="5625733" y="1791731"/>
            <a:chExt cx="1038151" cy="739021"/>
          </a:xfrm>
        </p:grpSpPr>
        <p:sp>
          <p:nvSpPr>
            <p:cNvPr id="49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50" name="Picture 12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角丸四角形 50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355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2849</TotalTime>
  <Words>506</Words>
  <Application>Microsoft Office PowerPoint</Application>
  <PresentationFormat>A4 210 x 297 mm</PresentationFormat>
  <Paragraphs>80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HG創英角ﾎﾟｯﾌﾟ体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長谷部 早紀</dc:creator>
  <cp:lastModifiedBy>田中　絵梨</cp:lastModifiedBy>
  <cp:revision>316</cp:revision>
  <cp:lastPrinted>2021-07-30T02:55:49Z</cp:lastPrinted>
  <dcterms:created xsi:type="dcterms:W3CDTF">2020-03-02T08:07:16Z</dcterms:created>
  <dcterms:modified xsi:type="dcterms:W3CDTF">2021-07-30T02:56:33Z</dcterms:modified>
</cp:coreProperties>
</file>