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1"/>
  </p:sldMasterIdLst>
  <p:notesMasterIdLst>
    <p:notesMasterId r:id="rId4"/>
  </p:notesMasterIdLst>
  <p:sldIdLst>
    <p:sldId id="713" r:id="rId2"/>
    <p:sldId id="714"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平谷 忠雄" initials="平谷" lastIdx="1" clrIdx="0">
    <p:extLst>
      <p:ext uri="{19B8F6BF-5375-455C-9EA6-DF929625EA0E}">
        <p15:presenceInfo xmlns:p15="http://schemas.microsoft.com/office/powerpoint/2012/main" userId="013907519f5c8ab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FF99CC"/>
    <a:srgbClr val="FF0066"/>
    <a:srgbClr val="F0F0FA"/>
    <a:srgbClr val="FF9933"/>
    <a:srgbClr val="BBE0E3"/>
    <a:srgbClr val="2903B5"/>
    <a:srgbClr val="212B47"/>
    <a:srgbClr val="FFFFFF"/>
    <a:srgbClr val="E4F6A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50" autoAdjust="0"/>
    <p:restoredTop sz="94660"/>
  </p:normalViewPr>
  <p:slideViewPr>
    <p:cSldViewPr snapToGrid="0">
      <p:cViewPr varScale="1">
        <p:scale>
          <a:sx n="71" d="100"/>
          <a:sy n="71" d="100"/>
        </p:scale>
        <p:origin x="1350"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7" y="0"/>
            <a:ext cx="2949575" cy="496888"/>
          </a:xfrm>
          <a:prstGeom prst="rect">
            <a:avLst/>
          </a:prstGeom>
        </p:spPr>
        <p:txBody>
          <a:bodyPr vert="horz" lIns="91989" tIns="45992" rIns="91989" bIns="4599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55" y="0"/>
            <a:ext cx="2949575" cy="496888"/>
          </a:xfrm>
          <a:prstGeom prst="rect">
            <a:avLst/>
          </a:prstGeom>
        </p:spPr>
        <p:txBody>
          <a:bodyPr vert="horz" lIns="91989" tIns="45992" rIns="91989" bIns="45992" rtlCol="0"/>
          <a:lstStyle>
            <a:lvl1pPr algn="r">
              <a:defRPr sz="1200"/>
            </a:lvl1pPr>
          </a:lstStyle>
          <a:p>
            <a:fld id="{EECBB802-390E-416A-9078-047B5A3BFBEC}" type="datetimeFigureOut">
              <a:rPr kumimoji="1" lang="ja-JP" altLang="en-US" smtClean="0"/>
              <a:t>2021/1/8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989" tIns="45992" rIns="91989" bIns="45992" rtlCol="0" anchor="ctr"/>
          <a:lstStyle/>
          <a:p>
            <a:endParaRPr lang="ja-JP" altLang="en-US"/>
          </a:p>
        </p:txBody>
      </p:sp>
      <p:sp>
        <p:nvSpPr>
          <p:cNvPr id="5" name="ノート プレースホルダー 4"/>
          <p:cNvSpPr>
            <a:spLocks noGrp="1"/>
          </p:cNvSpPr>
          <p:nvPr>
            <p:ph type="body" sz="quarter" idx="3"/>
          </p:nvPr>
        </p:nvSpPr>
        <p:spPr>
          <a:xfrm>
            <a:off x="681038" y="4721228"/>
            <a:ext cx="5445125" cy="4471988"/>
          </a:xfrm>
          <a:prstGeom prst="rect">
            <a:avLst/>
          </a:prstGeom>
        </p:spPr>
        <p:txBody>
          <a:bodyPr vert="horz" lIns="91989" tIns="45992" rIns="91989" bIns="4599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7" y="9440865"/>
            <a:ext cx="2949575" cy="496887"/>
          </a:xfrm>
          <a:prstGeom prst="rect">
            <a:avLst/>
          </a:prstGeom>
        </p:spPr>
        <p:txBody>
          <a:bodyPr vert="horz" lIns="91989" tIns="45992" rIns="91989" bIns="4599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55" y="9440865"/>
            <a:ext cx="2949575" cy="496887"/>
          </a:xfrm>
          <a:prstGeom prst="rect">
            <a:avLst/>
          </a:prstGeom>
        </p:spPr>
        <p:txBody>
          <a:bodyPr vert="horz" lIns="91989" tIns="45992" rIns="91989" bIns="45992" rtlCol="0" anchor="b"/>
          <a:lstStyle>
            <a:lvl1pPr algn="r">
              <a:defRPr sz="1200"/>
            </a:lvl1pPr>
          </a:lstStyle>
          <a:p>
            <a:fld id="{F951BCA7-131D-4984-B463-78DB2CA777CC}" type="slidenum">
              <a:rPr kumimoji="1" lang="ja-JP" altLang="en-US" smtClean="0"/>
              <a:t>‹#›</a:t>
            </a:fld>
            <a:endParaRPr kumimoji="1" lang="ja-JP" altLang="en-US"/>
          </a:p>
        </p:txBody>
      </p:sp>
    </p:spTree>
    <p:extLst>
      <p:ext uri="{BB962C8B-B14F-4D97-AF65-F5344CB8AC3E}">
        <p14:creationId xmlns:p14="http://schemas.microsoft.com/office/powerpoint/2010/main" val="14602249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9"/>
          <p:cNvSpPr>
            <a:spLocks noChangeArrowheads="1"/>
          </p:cNvSpPr>
          <p:nvPr userDrawn="1"/>
        </p:nvSpPr>
        <p:spPr bwMode="auto">
          <a:xfrm>
            <a:off x="1377949" y="3284538"/>
            <a:ext cx="7776000"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28" tIns="45714" rIns="91428" bIns="45714" anchor="ctr"/>
          <a:lstStyle/>
          <a:p>
            <a:pPr fontAlgn="base">
              <a:spcBef>
                <a:spcPct val="0"/>
              </a:spcBef>
              <a:spcAft>
                <a:spcPct val="0"/>
              </a:spcAft>
            </a:pPr>
            <a:endParaRPr lang="ja-JP" altLang="en-US">
              <a:solidFill>
                <a:srgbClr val="000000"/>
              </a:solidFill>
            </a:endParaRPr>
          </a:p>
        </p:txBody>
      </p:sp>
      <p:sp>
        <p:nvSpPr>
          <p:cNvPr id="3074" name="Rectangle 2"/>
          <p:cNvSpPr>
            <a:spLocks noGrp="1" noChangeArrowheads="1"/>
          </p:cNvSpPr>
          <p:nvPr>
            <p:ph type="ctrTitle"/>
          </p:nvPr>
        </p:nvSpPr>
        <p:spPr>
          <a:xfrm>
            <a:off x="1377949" y="2133619"/>
            <a:ext cx="7766051" cy="1470025"/>
          </a:xfrm>
        </p:spPr>
        <p:txBody>
          <a:bodyPr/>
          <a:lstStyle>
            <a:lvl1pPr>
              <a:defRPr sz="4000"/>
            </a:lvl1pPr>
          </a:lstStyle>
          <a:p>
            <a:r>
              <a:rPr lang="ja-JP" altLang="en-US" dirty="0"/>
              <a:t>マスタ タイトルの書式設定</a:t>
            </a:r>
          </a:p>
        </p:txBody>
      </p:sp>
      <p:sp>
        <p:nvSpPr>
          <p:cNvPr id="3075" name="Rectangle 3"/>
          <p:cNvSpPr>
            <a:spLocks noGrp="1" noChangeArrowheads="1"/>
          </p:cNvSpPr>
          <p:nvPr>
            <p:ph type="subTitle" idx="1"/>
          </p:nvPr>
        </p:nvSpPr>
        <p:spPr>
          <a:xfrm>
            <a:off x="1371601" y="3886200"/>
            <a:ext cx="6400800" cy="1752600"/>
          </a:xfrm>
        </p:spPr>
        <p:txBody>
          <a:bodyPr/>
          <a:lstStyle>
            <a:lvl1pPr marL="0" indent="0" algn="ctr">
              <a:buFontTx/>
              <a:buNone/>
              <a:defRPr/>
            </a:lvl1pPr>
          </a:lstStyle>
          <a:p>
            <a:r>
              <a:rPr lang="ja-JP" altLang="en-US"/>
              <a:t>マスタ サブタイトルの書式設定</a:t>
            </a:r>
          </a:p>
        </p:txBody>
      </p:sp>
      <p:sp>
        <p:nvSpPr>
          <p:cNvPr id="5" name="Rectangle 4"/>
          <p:cNvSpPr>
            <a:spLocks noGrp="1" noChangeArrowheads="1"/>
          </p:cNvSpPr>
          <p:nvPr>
            <p:ph type="dt" sz="half" idx="10"/>
          </p:nvPr>
        </p:nvSpPr>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xfrm>
            <a:off x="7010400" y="6578600"/>
            <a:ext cx="2133600" cy="279400"/>
          </a:xfrm>
        </p:spPr>
        <p:txBody>
          <a:bodyPr/>
          <a:lstStyle>
            <a:lvl1pPr>
              <a:defRPr/>
            </a:lvl1pPr>
          </a:lstStyle>
          <a:p>
            <a:pPr>
              <a:defRPr/>
            </a:pPr>
            <a:fld id="{1C940F4F-E466-4ABE-BC94-D68CEE825521}" type="slidenum">
              <a:rPr lang="en-US" altLang="ja-JP">
                <a:solidFill>
                  <a:srgbClr val="000000"/>
                </a:solidFill>
              </a:rPr>
              <a:pPr>
                <a:defRPr/>
              </a:pPr>
              <a:t>‹#›</a:t>
            </a:fld>
            <a:endParaRPr lang="en-US" altLang="ja-JP">
              <a:solidFill>
                <a:srgbClr val="000000"/>
              </a:solidFill>
            </a:endParaRPr>
          </a:p>
        </p:txBody>
      </p:sp>
      <p:grpSp>
        <p:nvGrpSpPr>
          <p:cNvPr id="8" name="グループ化 4"/>
          <p:cNvGrpSpPr>
            <a:grpSpLocks/>
          </p:cNvGrpSpPr>
          <p:nvPr userDrawn="1"/>
        </p:nvGrpSpPr>
        <p:grpSpPr bwMode="auto">
          <a:xfrm>
            <a:off x="0" y="6426382"/>
            <a:ext cx="1079500" cy="361950"/>
            <a:chOff x="7164536" y="392474"/>
            <a:chExt cx="1079872" cy="361316"/>
          </a:xfrm>
        </p:grpSpPr>
        <p:pic>
          <p:nvPicPr>
            <p:cNvPr id="9" name="図 14" descr="C:\Users\fujiiyu\AppData\Local\Microsoft\Windows\Temporary Internet Files\Content.Word\fusho_03.gif"/>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64536" y="392475"/>
              <a:ext cx="490855" cy="361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テキスト ボックス 23"/>
            <p:cNvSpPr txBox="1"/>
            <p:nvPr userDrawn="1"/>
          </p:nvSpPr>
          <p:spPr>
            <a:xfrm>
              <a:off x="7596485" y="392474"/>
              <a:ext cx="647923" cy="34229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anchor="b"/>
            <a:lstStyle/>
            <a:p>
              <a:pPr fontAlgn="base">
                <a:spcBef>
                  <a:spcPct val="0"/>
                </a:spcBef>
                <a:defRPr/>
              </a:pPr>
              <a:r>
                <a:rPr lang="ja-JP" altLang="en-US" sz="1200" b="1" kern="100" dirty="0">
                  <a:solidFill>
                    <a:srgbClr val="002E8A"/>
                  </a:solidFill>
                  <a:ea typeface="ＭＳ ゴシック"/>
                  <a:cs typeface="Times New Roman"/>
                </a:rPr>
                <a:t>大阪府</a:t>
              </a:r>
              <a:endParaRPr lang="ja-JP" altLang="en-US" sz="1050" kern="100" dirty="0">
                <a:solidFill>
                  <a:srgbClr val="000000"/>
                </a:solidFill>
                <a:ea typeface="ＭＳ 明朝"/>
                <a:cs typeface="Times New Roman"/>
              </a:endParaRPr>
            </a:p>
          </p:txBody>
        </p:sp>
      </p:grpSp>
      <p:cxnSp>
        <p:nvCxnSpPr>
          <p:cNvPr id="11" name="直線コネクタ 10"/>
          <p:cNvCxnSpPr/>
          <p:nvPr userDrawn="1"/>
        </p:nvCxnSpPr>
        <p:spPr>
          <a:xfrm>
            <a:off x="0" y="6788332"/>
            <a:ext cx="9144000" cy="0"/>
          </a:xfrm>
          <a:prstGeom prst="line">
            <a:avLst/>
          </a:prstGeom>
          <a:ln w="38100">
            <a:solidFill>
              <a:srgbClr val="3276C8"/>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userDrawn="1"/>
        </p:nvCxnSpPr>
        <p:spPr>
          <a:xfrm>
            <a:off x="0" y="6841497"/>
            <a:ext cx="9144000" cy="0"/>
          </a:xfrm>
          <a:prstGeom prst="line">
            <a:avLst/>
          </a:prstGeom>
          <a:ln w="63500">
            <a:solidFill>
              <a:srgbClr val="1F497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497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4A7E7FC-A139-4248-B9DA-2FF2B1CF200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390564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1" y="1"/>
            <a:ext cx="636270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97826D-5910-4254-867C-7E2ECFB477B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73150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atin typeface="Meiryo UI" panose="020B0604030504040204" pitchFamily="50" charset="-128"/>
                <a:ea typeface="Meiryo UI" panose="020B0604030504040204" pitchFamily="50" charset="-128"/>
              </a:defRPr>
            </a:lvl1pPr>
          </a:lstStyle>
          <a:p>
            <a:pPr>
              <a:defRPr/>
            </a:pPr>
            <a:fld id="{09954CD4-AF95-4C78-B160-84012AB9CEDB}" type="slidenum">
              <a:rPr lang="en-US" altLang="ja-JP" smtClean="0">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35689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6919"/>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4" y="2906713"/>
            <a:ext cx="7772400" cy="1500187"/>
          </a:xfrm>
        </p:spPr>
        <p:txBody>
          <a:bodyPr anchor="b"/>
          <a:lstStyle>
            <a:lvl1pPr marL="0" indent="0">
              <a:buNone/>
              <a:defRPr sz="2000"/>
            </a:lvl1pPr>
            <a:lvl2pPr marL="457139" indent="0">
              <a:buNone/>
              <a:defRPr sz="1800"/>
            </a:lvl2pPr>
            <a:lvl3pPr marL="914278" indent="0">
              <a:buNone/>
              <a:defRPr sz="1600"/>
            </a:lvl3pPr>
            <a:lvl4pPr marL="1371417" indent="0">
              <a:buNone/>
              <a:defRPr sz="1400"/>
            </a:lvl4pPr>
            <a:lvl5pPr marL="1828555" indent="0">
              <a:buNone/>
              <a:defRPr sz="1400"/>
            </a:lvl5pPr>
            <a:lvl6pPr marL="2285694" indent="0">
              <a:buNone/>
              <a:defRPr sz="1400"/>
            </a:lvl6pPr>
            <a:lvl7pPr marL="2742833" indent="0">
              <a:buNone/>
              <a:defRPr sz="1400"/>
            </a:lvl7pPr>
            <a:lvl8pPr marL="3199972" indent="0">
              <a:buNone/>
              <a:defRPr sz="1400"/>
            </a:lvl8pPr>
            <a:lvl9pPr marL="3657111"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69AC889-3670-44DC-89A2-5E6DA9CE2B8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59813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1"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6BFE767-6E0E-4DA7-89ED-88A462D61EC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55868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393700"/>
            <a:ext cx="8229600" cy="4191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1" y="1535113"/>
            <a:ext cx="4040188" cy="639762"/>
          </a:xfrm>
        </p:spPr>
        <p:txBody>
          <a:bodyPr anchor="b"/>
          <a:lstStyle>
            <a:lvl1pPr marL="0" indent="0">
              <a:buNone/>
              <a:defRPr sz="2400" b="1"/>
            </a:lvl1pPr>
            <a:lvl2pPr marL="457139" indent="0">
              <a:buNone/>
              <a:defRPr sz="2000" b="1"/>
            </a:lvl2pPr>
            <a:lvl3pPr marL="914278" indent="0">
              <a:buNone/>
              <a:defRPr sz="1800" b="1"/>
            </a:lvl3pPr>
            <a:lvl4pPr marL="1371417" indent="0">
              <a:buNone/>
              <a:defRPr sz="1600" b="1"/>
            </a:lvl4pPr>
            <a:lvl5pPr marL="1828555" indent="0">
              <a:buNone/>
              <a:defRPr sz="1600" b="1"/>
            </a:lvl5pPr>
            <a:lvl6pPr marL="2285694" indent="0">
              <a:buNone/>
              <a:defRPr sz="1600" b="1"/>
            </a:lvl6pPr>
            <a:lvl7pPr marL="2742833" indent="0">
              <a:buNone/>
              <a:defRPr sz="1600" b="1"/>
            </a:lvl7pPr>
            <a:lvl8pPr marL="3199972" indent="0">
              <a:buNone/>
              <a:defRPr sz="1600" b="1"/>
            </a:lvl8pPr>
            <a:lvl9pPr marL="3657111"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139" indent="0">
              <a:buNone/>
              <a:defRPr sz="2000" b="1"/>
            </a:lvl2pPr>
            <a:lvl3pPr marL="914278" indent="0">
              <a:buNone/>
              <a:defRPr sz="1800" b="1"/>
            </a:lvl3pPr>
            <a:lvl4pPr marL="1371417" indent="0">
              <a:buNone/>
              <a:defRPr sz="1600" b="1"/>
            </a:lvl4pPr>
            <a:lvl5pPr marL="1828555" indent="0">
              <a:buNone/>
              <a:defRPr sz="1600" b="1"/>
            </a:lvl5pPr>
            <a:lvl6pPr marL="2285694" indent="0">
              <a:buNone/>
              <a:defRPr sz="1600" b="1"/>
            </a:lvl6pPr>
            <a:lvl7pPr marL="2742833" indent="0">
              <a:buNone/>
              <a:defRPr sz="1600" b="1"/>
            </a:lvl7pPr>
            <a:lvl8pPr marL="3199972" indent="0">
              <a:buNone/>
              <a:defRPr sz="1600" b="1"/>
            </a:lvl8pPr>
            <a:lvl9pPr marL="3657111"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F4F4B267-970C-4D0F-AFA5-AA45FD1E102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478255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203200" y="471050"/>
            <a:ext cx="7019925" cy="404813"/>
          </a:xfrm>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D42ED30A-551E-4436-A5B2-8E8C0EE1860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17001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BDB6D7F-53AA-4455-8AD0-F9E52A4623C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81020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31803" y="1098550"/>
            <a:ext cx="3008313" cy="1162050"/>
          </a:xfrm>
        </p:spPr>
        <p:txBody>
          <a:bodyPr anchor="b"/>
          <a:lstStyle>
            <a:lvl1pPr algn="l">
              <a:defRPr sz="2000" b="1"/>
            </a:lvl1pPr>
          </a:lstStyle>
          <a:p>
            <a:r>
              <a:rPr lang="ja-JP" altLang="en-US" dirty="0"/>
              <a:t>マスタ タイトルの書式設定</a:t>
            </a:r>
          </a:p>
        </p:txBody>
      </p:sp>
      <p:sp>
        <p:nvSpPr>
          <p:cNvPr id="3" name="コンテンツ プレースホルダ 2"/>
          <p:cNvSpPr>
            <a:spLocks noGrp="1"/>
          </p:cNvSpPr>
          <p:nvPr>
            <p:ph idx="1"/>
          </p:nvPr>
        </p:nvSpPr>
        <p:spPr>
          <a:xfrm>
            <a:off x="3575054" y="1066800"/>
            <a:ext cx="5111750" cy="50593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テキスト プレースホルダ 3"/>
          <p:cNvSpPr>
            <a:spLocks noGrp="1"/>
          </p:cNvSpPr>
          <p:nvPr>
            <p:ph type="body" sz="half" idx="2"/>
          </p:nvPr>
        </p:nvSpPr>
        <p:spPr>
          <a:xfrm>
            <a:off x="457203" y="2374900"/>
            <a:ext cx="3008313" cy="3759200"/>
          </a:xfrm>
        </p:spPr>
        <p:txBody>
          <a:bodyPr/>
          <a:lstStyle>
            <a:lvl1pPr marL="0" indent="0">
              <a:buNone/>
              <a:defRPr sz="1400"/>
            </a:lvl1pPr>
            <a:lvl2pPr marL="457139" indent="0">
              <a:buNone/>
              <a:defRPr sz="1200"/>
            </a:lvl2pPr>
            <a:lvl3pPr marL="914278" indent="0">
              <a:buNone/>
              <a:defRPr sz="1000"/>
            </a:lvl3pPr>
            <a:lvl4pPr marL="1371417" indent="0">
              <a:buNone/>
              <a:defRPr sz="900"/>
            </a:lvl4pPr>
            <a:lvl5pPr marL="1828555" indent="0">
              <a:buNone/>
              <a:defRPr sz="900"/>
            </a:lvl5pPr>
            <a:lvl6pPr marL="2285694" indent="0">
              <a:buNone/>
              <a:defRPr sz="900"/>
            </a:lvl6pPr>
            <a:lvl7pPr marL="2742833" indent="0">
              <a:buNone/>
              <a:defRPr sz="900"/>
            </a:lvl7pPr>
            <a:lvl8pPr marL="3199972" indent="0">
              <a:buNone/>
              <a:defRPr sz="900"/>
            </a:lvl8pPr>
            <a:lvl9pPr marL="3657111"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0A1C153-0189-4D41-9401-CE0A43E58F0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1455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1054099"/>
            <a:ext cx="5486400" cy="3673475"/>
          </a:xfrm>
        </p:spPr>
        <p:txBody>
          <a:bodyPr/>
          <a:lstStyle>
            <a:lvl1pPr marL="0" indent="0">
              <a:buNone/>
              <a:defRPr sz="3200"/>
            </a:lvl1pPr>
            <a:lvl2pPr marL="457139" indent="0">
              <a:buNone/>
              <a:defRPr sz="2800"/>
            </a:lvl2pPr>
            <a:lvl3pPr marL="914278" indent="0">
              <a:buNone/>
              <a:defRPr sz="2400"/>
            </a:lvl3pPr>
            <a:lvl4pPr marL="1371417" indent="0">
              <a:buNone/>
              <a:defRPr sz="2000"/>
            </a:lvl4pPr>
            <a:lvl5pPr marL="1828555" indent="0">
              <a:buNone/>
              <a:defRPr sz="2000"/>
            </a:lvl5pPr>
            <a:lvl6pPr marL="2285694" indent="0">
              <a:buNone/>
              <a:defRPr sz="2000"/>
            </a:lvl6pPr>
            <a:lvl7pPr marL="2742833" indent="0">
              <a:buNone/>
              <a:defRPr sz="2000"/>
            </a:lvl7pPr>
            <a:lvl8pPr marL="3199972" indent="0">
              <a:buNone/>
              <a:defRPr sz="2000"/>
            </a:lvl8pPr>
            <a:lvl9pPr marL="3657111"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9"/>
            <a:ext cx="5486400" cy="804862"/>
          </a:xfrm>
        </p:spPr>
        <p:txBody>
          <a:bodyPr/>
          <a:lstStyle>
            <a:lvl1pPr marL="0" indent="0">
              <a:buNone/>
              <a:defRPr sz="1400"/>
            </a:lvl1pPr>
            <a:lvl2pPr marL="457139" indent="0">
              <a:buNone/>
              <a:defRPr sz="1200"/>
            </a:lvl2pPr>
            <a:lvl3pPr marL="914278" indent="0">
              <a:buNone/>
              <a:defRPr sz="1000"/>
            </a:lvl3pPr>
            <a:lvl4pPr marL="1371417" indent="0">
              <a:buNone/>
              <a:defRPr sz="900"/>
            </a:lvl4pPr>
            <a:lvl5pPr marL="1828555" indent="0">
              <a:buNone/>
              <a:defRPr sz="900"/>
            </a:lvl5pPr>
            <a:lvl6pPr marL="2285694" indent="0">
              <a:buNone/>
              <a:defRPr sz="900"/>
            </a:lvl6pPr>
            <a:lvl7pPr marL="2742833" indent="0">
              <a:buNone/>
              <a:defRPr sz="900"/>
            </a:lvl7pPr>
            <a:lvl8pPr marL="3199972" indent="0">
              <a:buNone/>
              <a:defRPr sz="900"/>
            </a:lvl8pPr>
            <a:lvl9pPr marL="3657111"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ADE435C-7C34-4913-9A23-6BB1FBD71DF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18518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5367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4" rIns="91428" bIns="45714"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575425"/>
            <a:ext cx="2133600" cy="287338"/>
          </a:xfrm>
          <a:prstGeom prst="rect">
            <a:avLst/>
          </a:prstGeom>
          <a:noFill/>
          <a:ln w="9525">
            <a:noFill/>
            <a:miter lim="800000"/>
            <a:headEnd/>
            <a:tailEnd/>
          </a:ln>
          <a:effectLst/>
        </p:spPr>
        <p:txBody>
          <a:bodyPr vert="horz" wrap="square" lIns="72000" tIns="36000" rIns="72000" bIns="36000" numCol="1" anchor="ctr" anchorCtr="0" compatLnSpc="1">
            <a:prstTxWarp prst="textNoShape">
              <a:avLst/>
            </a:prstTxWarp>
          </a:bodyPr>
          <a:lstStyle>
            <a:lvl1pPr>
              <a:defRPr sz="110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1029" name="Rectangle 5"/>
          <p:cNvSpPr>
            <a:spLocks noGrp="1" noChangeArrowheads="1"/>
          </p:cNvSpPr>
          <p:nvPr>
            <p:ph type="ftr" sz="quarter" idx="3"/>
          </p:nvPr>
        </p:nvSpPr>
        <p:spPr bwMode="auto">
          <a:xfrm>
            <a:off x="3124200" y="6575425"/>
            <a:ext cx="2895600" cy="287338"/>
          </a:xfrm>
          <a:prstGeom prst="rect">
            <a:avLst/>
          </a:prstGeom>
          <a:noFill/>
          <a:ln w="9525">
            <a:noFill/>
            <a:miter lim="800000"/>
            <a:headEnd/>
            <a:tailEnd/>
          </a:ln>
          <a:effectLst/>
        </p:spPr>
        <p:txBody>
          <a:bodyPr vert="horz" wrap="square" lIns="72000" tIns="36000" rIns="72000" bIns="36000" numCol="1" anchor="ctr" anchorCtr="0" compatLnSpc="1">
            <a:prstTxWarp prst="textNoShape">
              <a:avLst/>
            </a:prstTxWarp>
          </a:bodyPr>
          <a:lstStyle>
            <a:lvl1pPr algn="ctr">
              <a:defRPr sz="110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7010400" y="6433376"/>
            <a:ext cx="2133600" cy="287337"/>
          </a:xfrm>
          <a:prstGeom prst="rect">
            <a:avLst/>
          </a:prstGeom>
          <a:noFill/>
          <a:ln w="9525">
            <a:noFill/>
            <a:miter lim="800000"/>
            <a:headEnd/>
            <a:tailEnd/>
          </a:ln>
          <a:effectLst/>
        </p:spPr>
        <p:txBody>
          <a:bodyPr vert="horz" wrap="square" lIns="72000" tIns="36000" rIns="0" bIns="36000" numCol="1" anchor="ctr" anchorCtr="0" compatLnSpc="1">
            <a:prstTxWarp prst="textNoShape">
              <a:avLst/>
            </a:prstTxWarp>
          </a:bodyPr>
          <a:lstStyle>
            <a:lvl1pPr algn="r">
              <a:defRPr sz="1100" smtClean="0">
                <a:ea typeface="ＭＳ Ｐゴシック" pitchFamily="50" charset="-128"/>
              </a:defRPr>
            </a:lvl1pPr>
          </a:lstStyle>
          <a:p>
            <a:pPr fontAlgn="base">
              <a:spcBef>
                <a:spcPct val="0"/>
              </a:spcBef>
              <a:spcAft>
                <a:spcPct val="0"/>
              </a:spcAft>
              <a:defRPr/>
            </a:pPr>
            <a:fld id="{CAE3EE41-3415-4202-BC91-CCBF9140DDB8}"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
        <p:nvSpPr>
          <p:cNvPr id="2" name="Rectangle 2"/>
          <p:cNvSpPr>
            <a:spLocks noGrp="1" noChangeArrowheads="1"/>
          </p:cNvSpPr>
          <p:nvPr userDrawn="1">
            <p:ph type="title"/>
          </p:nvPr>
        </p:nvSpPr>
        <p:spPr bwMode="auto">
          <a:xfrm>
            <a:off x="0" y="471050"/>
            <a:ext cx="7019925"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4" rIns="91428" bIns="45714" numCol="1" anchor="ctr" anchorCtr="0" compatLnSpc="1">
            <a:prstTxWarp prst="textNoShape">
              <a:avLst/>
            </a:prstTxWarp>
          </a:bodyPr>
          <a:lstStyle/>
          <a:p>
            <a:pPr lvl="0"/>
            <a:r>
              <a:rPr lang="ja-JP" altLang="en-US"/>
              <a:t>マスタ タイトルの書式設定</a:t>
            </a:r>
          </a:p>
        </p:txBody>
      </p:sp>
      <p:grpSp>
        <p:nvGrpSpPr>
          <p:cNvPr id="12" name="グループ化 4"/>
          <p:cNvGrpSpPr>
            <a:grpSpLocks/>
          </p:cNvGrpSpPr>
          <p:nvPr userDrawn="1"/>
        </p:nvGrpSpPr>
        <p:grpSpPr bwMode="auto">
          <a:xfrm>
            <a:off x="8110913" y="501650"/>
            <a:ext cx="1079500" cy="361950"/>
            <a:chOff x="7164536" y="392474"/>
            <a:chExt cx="1079872" cy="361316"/>
          </a:xfrm>
        </p:grpSpPr>
        <p:pic>
          <p:nvPicPr>
            <p:cNvPr id="13" name="図 14" descr="C:\Users\fujiiyu\AppData\Local\Microsoft\Windows\Temporary Internet Files\Content.Word\fusho_03.gif"/>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164536" y="392475"/>
              <a:ext cx="490855" cy="361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テキスト ボックス 23"/>
            <p:cNvSpPr txBox="1"/>
            <p:nvPr userDrawn="1"/>
          </p:nvSpPr>
          <p:spPr>
            <a:xfrm>
              <a:off x="7596485" y="392474"/>
              <a:ext cx="647923" cy="34229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anchor="b"/>
            <a:lstStyle/>
            <a:p>
              <a:pPr fontAlgn="base">
                <a:spcBef>
                  <a:spcPct val="0"/>
                </a:spcBef>
                <a:defRPr/>
              </a:pPr>
              <a:r>
                <a:rPr lang="ja-JP" altLang="en-US" sz="1200" b="1" kern="100" dirty="0">
                  <a:solidFill>
                    <a:srgbClr val="002E8A"/>
                  </a:solidFill>
                  <a:ea typeface="ＭＳ ゴシック"/>
                  <a:cs typeface="Times New Roman"/>
                </a:rPr>
                <a:t>大阪府</a:t>
              </a:r>
              <a:endParaRPr lang="ja-JP" altLang="en-US" sz="1050" kern="100" dirty="0">
                <a:solidFill>
                  <a:srgbClr val="000000"/>
                </a:solidFill>
                <a:ea typeface="ＭＳ 明朝"/>
                <a:cs typeface="Times New Roman"/>
              </a:endParaRPr>
            </a:p>
          </p:txBody>
        </p:sp>
      </p:grpSp>
      <p:cxnSp>
        <p:nvCxnSpPr>
          <p:cNvPr id="15" name="直線コネクタ 14"/>
          <p:cNvCxnSpPr/>
          <p:nvPr userDrawn="1"/>
        </p:nvCxnSpPr>
        <p:spPr>
          <a:xfrm>
            <a:off x="-1975" y="931863"/>
            <a:ext cx="9144000" cy="0"/>
          </a:xfrm>
          <a:prstGeom prst="line">
            <a:avLst/>
          </a:prstGeom>
          <a:ln w="63500">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userDrawn="1"/>
        </p:nvCxnSpPr>
        <p:spPr>
          <a:xfrm>
            <a:off x="-1975" y="893763"/>
            <a:ext cx="9144000" cy="0"/>
          </a:xfrm>
          <a:prstGeom prst="line">
            <a:avLst/>
          </a:prstGeom>
          <a:ln w="38100">
            <a:solidFill>
              <a:srgbClr val="3276C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48789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kumimoji="1" sz="2400">
          <a:solidFill>
            <a:srgbClr val="1F497D"/>
          </a:solidFill>
          <a:latin typeface="+mj-lt"/>
          <a:ea typeface="+mj-ea"/>
          <a:cs typeface="+mj-cs"/>
        </a:defRPr>
      </a:lvl1pPr>
      <a:lvl2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5pPr>
      <a:lvl6pPr marL="457139"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278"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417"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555"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1313" indent="-341313" algn="l" rtl="0" eaLnBrk="0" fontAlgn="base" hangingPunct="0">
        <a:spcBef>
          <a:spcPct val="20000"/>
        </a:spcBef>
        <a:spcAft>
          <a:spcPct val="0"/>
        </a:spcAft>
        <a:buChar char="•"/>
        <a:defRPr kumimoji="1"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kumimoji="1" sz="2800">
          <a:solidFill>
            <a:schemeClr val="tx1"/>
          </a:solidFill>
          <a:latin typeface="+mn-lt"/>
          <a:ea typeface="+mn-ea"/>
        </a:defRPr>
      </a:lvl2pPr>
      <a:lvl3pPr marL="1141413" indent="-227013" algn="l" rtl="0" eaLnBrk="0" fontAlgn="base" hangingPunct="0">
        <a:spcBef>
          <a:spcPct val="20000"/>
        </a:spcBef>
        <a:spcAft>
          <a:spcPct val="0"/>
        </a:spcAft>
        <a:buChar char="•"/>
        <a:defRPr kumimoji="1" sz="2400">
          <a:solidFill>
            <a:schemeClr val="tx1"/>
          </a:solidFill>
          <a:latin typeface="+mn-lt"/>
          <a:ea typeface="+mn-ea"/>
        </a:defRPr>
      </a:lvl3pPr>
      <a:lvl4pPr marL="1598613" indent="-227013" algn="l" rtl="0" eaLnBrk="0" fontAlgn="base" hangingPunct="0">
        <a:spcBef>
          <a:spcPct val="20000"/>
        </a:spcBef>
        <a:spcAft>
          <a:spcPct val="0"/>
        </a:spcAft>
        <a:buChar char="–"/>
        <a:defRPr kumimoji="1" sz="2000">
          <a:solidFill>
            <a:schemeClr val="tx1"/>
          </a:solidFill>
          <a:latin typeface="+mn-lt"/>
          <a:ea typeface="+mn-ea"/>
        </a:defRPr>
      </a:lvl4pPr>
      <a:lvl5pPr marL="2055813" indent="-227013" algn="l" rtl="0" eaLnBrk="0" fontAlgn="base" hangingPunct="0">
        <a:spcBef>
          <a:spcPct val="20000"/>
        </a:spcBef>
        <a:spcAft>
          <a:spcPct val="0"/>
        </a:spcAft>
        <a:buChar char="»"/>
        <a:defRPr kumimoji="1" sz="2000">
          <a:solidFill>
            <a:schemeClr val="tx1"/>
          </a:solidFill>
          <a:latin typeface="+mn-lt"/>
          <a:ea typeface="+mn-ea"/>
        </a:defRPr>
      </a:lvl5pPr>
      <a:lvl6pPr marL="2514264" indent="-228570" algn="l" rtl="0" fontAlgn="base">
        <a:spcBef>
          <a:spcPct val="20000"/>
        </a:spcBef>
        <a:spcAft>
          <a:spcPct val="0"/>
        </a:spcAft>
        <a:buChar char="»"/>
        <a:defRPr kumimoji="1" sz="2000">
          <a:solidFill>
            <a:schemeClr val="tx1"/>
          </a:solidFill>
          <a:latin typeface="+mn-lt"/>
          <a:ea typeface="+mn-ea"/>
        </a:defRPr>
      </a:lvl6pPr>
      <a:lvl7pPr marL="2971403" indent="-228570" algn="l" rtl="0" fontAlgn="base">
        <a:spcBef>
          <a:spcPct val="20000"/>
        </a:spcBef>
        <a:spcAft>
          <a:spcPct val="0"/>
        </a:spcAft>
        <a:buChar char="»"/>
        <a:defRPr kumimoji="1" sz="2000">
          <a:solidFill>
            <a:schemeClr val="tx1"/>
          </a:solidFill>
          <a:latin typeface="+mn-lt"/>
          <a:ea typeface="+mn-ea"/>
        </a:defRPr>
      </a:lvl7pPr>
      <a:lvl8pPr marL="3428542" indent="-228570" algn="l" rtl="0" fontAlgn="base">
        <a:spcBef>
          <a:spcPct val="20000"/>
        </a:spcBef>
        <a:spcAft>
          <a:spcPct val="0"/>
        </a:spcAft>
        <a:buChar char="»"/>
        <a:defRPr kumimoji="1" sz="2000">
          <a:solidFill>
            <a:schemeClr val="tx1"/>
          </a:solidFill>
          <a:latin typeface="+mn-lt"/>
          <a:ea typeface="+mn-ea"/>
        </a:defRPr>
      </a:lvl8pPr>
      <a:lvl9pPr marL="3885681" indent="-22857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278" rtl="0" eaLnBrk="1" latinLnBrk="0" hangingPunct="1">
        <a:defRPr kumimoji="1" sz="1800" kern="1200">
          <a:solidFill>
            <a:schemeClr val="tx1"/>
          </a:solidFill>
          <a:latin typeface="+mn-lt"/>
          <a:ea typeface="+mn-ea"/>
          <a:cs typeface="+mn-cs"/>
        </a:defRPr>
      </a:lvl1pPr>
      <a:lvl2pPr marL="457139" algn="l" defTabSz="914278" rtl="0" eaLnBrk="1" latinLnBrk="0" hangingPunct="1">
        <a:defRPr kumimoji="1" sz="1800" kern="1200">
          <a:solidFill>
            <a:schemeClr val="tx1"/>
          </a:solidFill>
          <a:latin typeface="+mn-lt"/>
          <a:ea typeface="+mn-ea"/>
          <a:cs typeface="+mn-cs"/>
        </a:defRPr>
      </a:lvl2pPr>
      <a:lvl3pPr marL="914278" algn="l" defTabSz="914278" rtl="0" eaLnBrk="1" latinLnBrk="0" hangingPunct="1">
        <a:defRPr kumimoji="1" sz="1800" kern="1200">
          <a:solidFill>
            <a:schemeClr val="tx1"/>
          </a:solidFill>
          <a:latin typeface="+mn-lt"/>
          <a:ea typeface="+mn-ea"/>
          <a:cs typeface="+mn-cs"/>
        </a:defRPr>
      </a:lvl3pPr>
      <a:lvl4pPr marL="1371417" algn="l" defTabSz="914278" rtl="0" eaLnBrk="1" latinLnBrk="0" hangingPunct="1">
        <a:defRPr kumimoji="1" sz="1800" kern="1200">
          <a:solidFill>
            <a:schemeClr val="tx1"/>
          </a:solidFill>
          <a:latin typeface="+mn-lt"/>
          <a:ea typeface="+mn-ea"/>
          <a:cs typeface="+mn-cs"/>
        </a:defRPr>
      </a:lvl4pPr>
      <a:lvl5pPr marL="1828555" algn="l" defTabSz="914278" rtl="0" eaLnBrk="1" latinLnBrk="0" hangingPunct="1">
        <a:defRPr kumimoji="1" sz="1800" kern="1200">
          <a:solidFill>
            <a:schemeClr val="tx1"/>
          </a:solidFill>
          <a:latin typeface="+mn-lt"/>
          <a:ea typeface="+mn-ea"/>
          <a:cs typeface="+mn-cs"/>
        </a:defRPr>
      </a:lvl5pPr>
      <a:lvl6pPr marL="2285694" algn="l" defTabSz="914278" rtl="0" eaLnBrk="1" latinLnBrk="0" hangingPunct="1">
        <a:defRPr kumimoji="1" sz="1800" kern="1200">
          <a:solidFill>
            <a:schemeClr val="tx1"/>
          </a:solidFill>
          <a:latin typeface="+mn-lt"/>
          <a:ea typeface="+mn-ea"/>
          <a:cs typeface="+mn-cs"/>
        </a:defRPr>
      </a:lvl6pPr>
      <a:lvl7pPr marL="2742833" algn="l" defTabSz="914278" rtl="0" eaLnBrk="1" latinLnBrk="0" hangingPunct="1">
        <a:defRPr kumimoji="1" sz="1800" kern="1200">
          <a:solidFill>
            <a:schemeClr val="tx1"/>
          </a:solidFill>
          <a:latin typeface="+mn-lt"/>
          <a:ea typeface="+mn-ea"/>
          <a:cs typeface="+mn-cs"/>
        </a:defRPr>
      </a:lvl7pPr>
      <a:lvl8pPr marL="3199972" algn="l" defTabSz="914278" rtl="0" eaLnBrk="1" latinLnBrk="0" hangingPunct="1">
        <a:defRPr kumimoji="1" sz="1800" kern="1200">
          <a:solidFill>
            <a:schemeClr val="tx1"/>
          </a:solidFill>
          <a:latin typeface="+mn-lt"/>
          <a:ea typeface="+mn-ea"/>
          <a:cs typeface="+mn-cs"/>
        </a:defRPr>
      </a:lvl8pPr>
      <a:lvl9pPr marL="3657111" algn="l" defTabSz="914278"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32"/>
          <p:cNvSpPr txBox="1"/>
          <p:nvPr/>
        </p:nvSpPr>
        <p:spPr>
          <a:xfrm>
            <a:off x="13212960" y="8593810"/>
            <a:ext cx="1745991" cy="523220"/>
          </a:xfrm>
          <a:prstGeom prst="rect">
            <a:avLst/>
          </a:prstGeom>
          <a:noFill/>
        </p:spPr>
        <p:txBody>
          <a:bodyPr wrap="none" rtlCol="0">
            <a:spAutoFit/>
          </a:bodyPr>
          <a:lstStyle/>
          <a:p>
            <a:r>
              <a:rPr kumimoji="1" lang="ja-JP" altLang="en-US"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住宅</a:t>
            </a:r>
            <a:r>
              <a:rPr lang="ja-JP" altLang="en-US" sz="1400" dirty="0" err="1" smtClean="0">
                <a:latin typeface="Meiryo UI" panose="020B0604030504040204" pitchFamily="50" charset="-128"/>
                <a:ea typeface="Meiryo UI" panose="020B0604030504040204" pitchFamily="50" charset="-128"/>
              </a:rPr>
              <a:t>ちづ</a:t>
            </a:r>
            <a:r>
              <a:rPr lang="ja-JP" altLang="en-US" sz="1400" dirty="0">
                <a:latin typeface="Meiryo UI" panose="020B0604030504040204" pitchFamily="50" charset="-128"/>
                <a:ea typeface="Meiryo UI" panose="020B0604030504040204" pitchFamily="50" charset="-128"/>
              </a:rPr>
              <a:t>くり</a:t>
            </a:r>
            <a:r>
              <a:rPr lang="ja-JP" altLang="en-US" sz="1400" dirty="0" smtClean="0">
                <a:latin typeface="Meiryo UI" panose="020B0604030504040204" pitchFamily="50" charset="-128"/>
                <a:ea typeface="Meiryo UI" panose="020B0604030504040204" pitchFamily="50" charset="-128"/>
              </a:rPr>
              <a:t>審議会</a:t>
            </a:r>
            <a:endParaRPr lang="en-US" altLang="ja-JP" sz="1400" dirty="0" smtClean="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rPr>
              <a:t> 事務局</a:t>
            </a:r>
            <a:endParaRPr kumimoji="1" lang="en-US" altLang="ja-JP" sz="1400" dirty="0" smtClean="0">
              <a:latin typeface="Meiryo UI" panose="020B0604030504040204" pitchFamily="50" charset="-128"/>
              <a:ea typeface="Meiryo UI" panose="020B0604030504040204" pitchFamily="50" charset="-128"/>
            </a:endParaRPr>
          </a:p>
        </p:txBody>
      </p:sp>
      <p:cxnSp>
        <p:nvCxnSpPr>
          <p:cNvPr id="53" name="直線矢印コネクタ 52"/>
          <p:cNvCxnSpPr/>
          <p:nvPr/>
        </p:nvCxnSpPr>
        <p:spPr>
          <a:xfrm flipV="1">
            <a:off x="4447718" y="3711760"/>
            <a:ext cx="1542417" cy="186881"/>
          </a:xfrm>
          <a:prstGeom prst="straightConnector1">
            <a:avLst/>
          </a:prstGeom>
          <a:ln w="38100">
            <a:solidFill>
              <a:schemeClr val="accent1">
                <a:lumMod val="50000"/>
              </a:schemeClr>
            </a:solidFill>
            <a:prstDash val="solid"/>
            <a:tailEnd type="triangle"/>
          </a:ln>
        </p:spPr>
        <p:style>
          <a:lnRef idx="1">
            <a:schemeClr val="dk1"/>
          </a:lnRef>
          <a:fillRef idx="0">
            <a:schemeClr val="dk1"/>
          </a:fillRef>
          <a:effectRef idx="0">
            <a:schemeClr val="dk1"/>
          </a:effectRef>
          <a:fontRef idx="minor">
            <a:schemeClr val="tx1"/>
          </a:fontRef>
        </p:style>
      </p:cxnSp>
      <p:sp>
        <p:nvSpPr>
          <p:cNvPr id="54" name="テキスト ボックス 53"/>
          <p:cNvSpPr txBox="1"/>
          <p:nvPr/>
        </p:nvSpPr>
        <p:spPr>
          <a:xfrm>
            <a:off x="652865" y="1779205"/>
            <a:ext cx="3991143" cy="307777"/>
          </a:xfrm>
          <a:prstGeom prst="rect">
            <a:avLst/>
          </a:prstGeom>
          <a:solidFill>
            <a:srgbClr val="0070C0"/>
          </a:solidFill>
          <a:ln>
            <a:solidFill>
              <a:schemeClr val="tx1"/>
            </a:solidFill>
          </a:ln>
        </p:spPr>
        <p:txBody>
          <a:bodyPr wrap="square" rtlCol="0">
            <a:spAutoFit/>
          </a:bodyPr>
          <a:lstStyle/>
          <a:p>
            <a:pPr algn="ctr"/>
            <a:r>
              <a:rPr lang="ja-JP" altLang="en-US" sz="1400" dirty="0">
                <a:solidFill>
                  <a:schemeClr val="bg1"/>
                </a:solidFill>
                <a:latin typeface="Meiryo UI" panose="020B0604030504040204" pitchFamily="50" charset="-128"/>
                <a:ea typeface="Meiryo UI" panose="020B0604030504040204" pitchFamily="50" charset="-128"/>
              </a:rPr>
              <a:t>現状</a:t>
            </a:r>
            <a:endParaRPr lang="en-US" altLang="ja-JP" sz="1400" dirty="0">
              <a:solidFill>
                <a:schemeClr val="bg1"/>
              </a:solidFill>
              <a:latin typeface="Meiryo UI" panose="020B0604030504040204" pitchFamily="50" charset="-128"/>
              <a:ea typeface="Meiryo UI" panose="020B0604030504040204" pitchFamily="50" charset="-128"/>
            </a:endParaRPr>
          </a:p>
        </p:txBody>
      </p:sp>
      <p:sp>
        <p:nvSpPr>
          <p:cNvPr id="55" name="角丸四角形 54"/>
          <p:cNvSpPr/>
          <p:nvPr/>
        </p:nvSpPr>
        <p:spPr>
          <a:xfrm>
            <a:off x="1227976" y="3283168"/>
            <a:ext cx="3408506" cy="300582"/>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400" b="1" u="sng" dirty="0">
              <a:solidFill>
                <a:schemeClr val="tx1"/>
              </a:solidFill>
              <a:latin typeface="Meiryo UI" panose="020B0604030504040204" pitchFamily="50" charset="-128"/>
              <a:ea typeface="Meiryo UI" panose="020B0604030504040204" pitchFamily="50" charset="-128"/>
            </a:endParaRPr>
          </a:p>
        </p:txBody>
      </p:sp>
      <p:sp>
        <p:nvSpPr>
          <p:cNvPr id="56" name="角丸四角形 55"/>
          <p:cNvSpPr/>
          <p:nvPr/>
        </p:nvSpPr>
        <p:spPr>
          <a:xfrm>
            <a:off x="1227976" y="3719497"/>
            <a:ext cx="3408505" cy="314293"/>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solidFill>
                  <a:schemeClr val="tx1"/>
                </a:solidFill>
                <a:latin typeface="Meiryo UI" panose="020B0604030504040204" pitchFamily="50" charset="-128"/>
                <a:ea typeface="Meiryo UI" panose="020B0604030504040204" pitchFamily="50" charset="-128"/>
              </a:rPr>
              <a:t>     </a:t>
            </a:r>
            <a:endParaRPr lang="ja-JP" altLang="en-US" sz="1400" dirty="0">
              <a:solidFill>
                <a:schemeClr val="tx1"/>
              </a:solidFill>
              <a:latin typeface="Meiryo UI" panose="020B0604030504040204" pitchFamily="50" charset="-128"/>
              <a:ea typeface="Meiryo UI" panose="020B0604030504040204" pitchFamily="50" charset="-128"/>
            </a:endParaRPr>
          </a:p>
        </p:txBody>
      </p:sp>
      <p:sp>
        <p:nvSpPr>
          <p:cNvPr id="58" name="テキスト ボックス 57"/>
          <p:cNvSpPr txBox="1"/>
          <p:nvPr/>
        </p:nvSpPr>
        <p:spPr>
          <a:xfrm>
            <a:off x="106264" y="2236109"/>
            <a:ext cx="430887" cy="1951625"/>
          </a:xfrm>
          <a:prstGeom prst="rect">
            <a:avLst/>
          </a:prstGeom>
          <a:noFill/>
          <a:ln>
            <a:solidFill>
              <a:schemeClr val="tx1"/>
            </a:solidFill>
          </a:ln>
        </p:spPr>
        <p:txBody>
          <a:bodyPr vert="eaVert" wrap="square" rtlCol="0">
            <a:spAutoFit/>
          </a:bodyPr>
          <a:lstStyle/>
          <a:p>
            <a:pPr algn="dist"/>
            <a:r>
              <a:rPr lang="ja-JP" altLang="en-US" sz="1600" dirty="0" smtClean="0">
                <a:latin typeface="Meiryo UI" panose="020B0604030504040204" pitchFamily="50" charset="-128"/>
                <a:ea typeface="Meiryo UI" panose="020B0604030504040204" pitchFamily="50" charset="-128"/>
              </a:rPr>
              <a:t>行政計画</a:t>
            </a:r>
            <a:endParaRPr lang="ja-JP" altLang="en-US" sz="1600" dirty="0">
              <a:latin typeface="Meiryo UI" panose="020B0604030504040204" pitchFamily="50" charset="-128"/>
              <a:ea typeface="Meiryo UI" panose="020B0604030504040204" pitchFamily="50" charset="-128"/>
            </a:endParaRPr>
          </a:p>
        </p:txBody>
      </p:sp>
      <p:sp>
        <p:nvSpPr>
          <p:cNvPr id="59" name="テキスト ボックス 58"/>
          <p:cNvSpPr txBox="1"/>
          <p:nvPr/>
        </p:nvSpPr>
        <p:spPr>
          <a:xfrm>
            <a:off x="1334533" y="3758995"/>
            <a:ext cx="2685351" cy="323165"/>
          </a:xfrm>
          <a:prstGeom prst="rect">
            <a:avLst/>
          </a:prstGeom>
          <a:noFill/>
        </p:spPr>
        <p:txBody>
          <a:bodyPr wrap="none" rtlCol="0">
            <a:spAutoFit/>
          </a:bodyPr>
          <a:lstStyle/>
          <a:p>
            <a:r>
              <a:rPr lang="ja-JP" altLang="en-US" sz="1500" dirty="0">
                <a:latin typeface="Meiryo UI" panose="020B0604030504040204" pitchFamily="50" charset="-128"/>
                <a:ea typeface="Meiryo UI" panose="020B0604030504040204" pitchFamily="50" charset="-128"/>
              </a:rPr>
              <a:t>大阪府賃貸住宅供給促進</a:t>
            </a:r>
            <a:r>
              <a:rPr lang="ja-JP" altLang="en-US" sz="1500" dirty="0" smtClean="0">
                <a:latin typeface="Meiryo UI" panose="020B0604030504040204" pitchFamily="50" charset="-128"/>
                <a:ea typeface="Meiryo UI" panose="020B0604030504040204" pitchFamily="50" charset="-128"/>
              </a:rPr>
              <a:t>計画</a:t>
            </a:r>
            <a:endParaRPr lang="en-US" altLang="ja-JP" sz="1500" dirty="0">
              <a:latin typeface="Meiryo UI" panose="020B0604030504040204" pitchFamily="50" charset="-128"/>
              <a:ea typeface="Meiryo UI" panose="020B0604030504040204" pitchFamily="50" charset="-128"/>
            </a:endParaRPr>
          </a:p>
        </p:txBody>
      </p:sp>
      <p:sp>
        <p:nvSpPr>
          <p:cNvPr id="60" name="テキスト ボックス 59"/>
          <p:cNvSpPr txBox="1"/>
          <p:nvPr/>
        </p:nvSpPr>
        <p:spPr>
          <a:xfrm>
            <a:off x="1346630" y="3304137"/>
            <a:ext cx="2903359" cy="323165"/>
          </a:xfrm>
          <a:prstGeom prst="rect">
            <a:avLst/>
          </a:prstGeom>
          <a:noFill/>
        </p:spPr>
        <p:txBody>
          <a:bodyPr wrap="none" rtlCol="0">
            <a:spAutoFit/>
          </a:bodyPr>
          <a:lstStyle/>
          <a:p>
            <a:r>
              <a:rPr lang="ja-JP" altLang="en-US" sz="1500" dirty="0" smtClean="0">
                <a:latin typeface="Meiryo UI" panose="020B0604030504040204" pitchFamily="50" charset="-128"/>
                <a:ea typeface="Meiryo UI" panose="020B0604030504040204" pitchFamily="50" charset="-128"/>
              </a:rPr>
              <a:t>大阪府高齢者・</a:t>
            </a:r>
            <a:r>
              <a:rPr lang="ja-JP" altLang="en-US" sz="1500" dirty="0" err="1" smtClean="0">
                <a:latin typeface="Meiryo UI" panose="020B0604030504040204" pitchFamily="50" charset="-128"/>
                <a:ea typeface="Meiryo UI" panose="020B0604030504040204" pitchFamily="50" charset="-128"/>
              </a:rPr>
              <a:t>障がい</a:t>
            </a:r>
            <a:r>
              <a:rPr lang="ja-JP" altLang="en-US" sz="1500" dirty="0" smtClean="0">
                <a:latin typeface="Meiryo UI" panose="020B0604030504040204" pitchFamily="50" charset="-128"/>
                <a:ea typeface="Meiryo UI" panose="020B0604030504040204" pitchFamily="50" charset="-128"/>
              </a:rPr>
              <a:t>者住宅計画</a:t>
            </a:r>
            <a:endParaRPr lang="en-US" altLang="ja-JP" sz="1500" dirty="0" smtClean="0">
              <a:latin typeface="Meiryo UI" panose="020B0604030504040204" pitchFamily="50" charset="-128"/>
              <a:ea typeface="Meiryo UI" panose="020B0604030504040204" pitchFamily="50" charset="-128"/>
            </a:endParaRPr>
          </a:p>
        </p:txBody>
      </p:sp>
      <p:sp>
        <p:nvSpPr>
          <p:cNvPr id="62" name="角丸四角形 61"/>
          <p:cNvSpPr/>
          <p:nvPr/>
        </p:nvSpPr>
        <p:spPr>
          <a:xfrm>
            <a:off x="6209474" y="3525044"/>
            <a:ext cx="2780038" cy="351037"/>
          </a:xfrm>
          <a:prstGeom prst="roundRect">
            <a:avLst>
              <a:gd name="adj" fmla="val 8643"/>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400" b="1" u="sng" dirty="0">
              <a:solidFill>
                <a:schemeClr val="tx1"/>
              </a:solidFill>
              <a:latin typeface="Meiryo UI" panose="020B0604030504040204" pitchFamily="50" charset="-128"/>
              <a:ea typeface="Meiryo UI" panose="020B0604030504040204" pitchFamily="50" charset="-128"/>
            </a:endParaRPr>
          </a:p>
        </p:txBody>
      </p:sp>
      <p:sp>
        <p:nvSpPr>
          <p:cNvPr id="63" name="テキスト ボックス 62"/>
          <p:cNvSpPr txBox="1"/>
          <p:nvPr/>
        </p:nvSpPr>
        <p:spPr>
          <a:xfrm>
            <a:off x="6106519" y="3529339"/>
            <a:ext cx="3104717" cy="323165"/>
          </a:xfrm>
          <a:prstGeom prst="rect">
            <a:avLst/>
          </a:prstGeom>
          <a:noFill/>
        </p:spPr>
        <p:txBody>
          <a:bodyPr wrap="square" rtlCol="0">
            <a:spAutoFit/>
          </a:bodyPr>
          <a:lstStyle/>
          <a:p>
            <a:r>
              <a:rPr lang="ja-JP" altLang="en-US" sz="1500" dirty="0">
                <a:latin typeface="Meiryo UI" panose="020B0604030504040204" pitchFamily="50" charset="-128"/>
                <a:ea typeface="Meiryo UI" panose="020B0604030504040204" pitchFamily="50" charset="-128"/>
              </a:rPr>
              <a:t>（</a:t>
            </a:r>
            <a:r>
              <a:rPr lang="ja-JP" altLang="en-US" sz="1500" dirty="0" smtClean="0">
                <a:latin typeface="Meiryo UI" panose="020B0604030504040204" pitchFamily="50" charset="-128"/>
                <a:ea typeface="Meiryo UI" panose="020B0604030504040204" pitchFamily="50" charset="-128"/>
              </a:rPr>
              <a:t>仮</a:t>
            </a:r>
            <a:r>
              <a:rPr lang="en-US" altLang="ja-JP" sz="1500" dirty="0">
                <a:latin typeface="Meiryo UI" panose="020B0604030504040204" pitchFamily="50" charset="-128"/>
                <a:ea typeface="Meiryo UI" panose="020B0604030504040204" pitchFamily="50" charset="-128"/>
              </a:rPr>
              <a:t>)</a:t>
            </a:r>
            <a:r>
              <a:rPr lang="ja-JP" altLang="en-US" sz="1500" dirty="0" smtClean="0">
                <a:latin typeface="Meiryo UI" panose="020B0604030504040204" pitchFamily="50" charset="-128"/>
                <a:ea typeface="Meiryo UI" panose="020B0604030504040204" pitchFamily="50" charset="-128"/>
              </a:rPr>
              <a:t>大阪府居住安定確保計画</a:t>
            </a:r>
            <a:endParaRPr lang="en-US" altLang="ja-JP" sz="1500" dirty="0" smtClean="0">
              <a:latin typeface="Meiryo UI" panose="020B0604030504040204" pitchFamily="50" charset="-128"/>
              <a:ea typeface="Meiryo UI" panose="020B0604030504040204" pitchFamily="50" charset="-128"/>
            </a:endParaRPr>
          </a:p>
        </p:txBody>
      </p:sp>
      <p:sp>
        <p:nvSpPr>
          <p:cNvPr id="66" name="テキスト ボックス 65"/>
          <p:cNvSpPr txBox="1"/>
          <p:nvPr/>
        </p:nvSpPr>
        <p:spPr>
          <a:xfrm>
            <a:off x="5712766" y="1774630"/>
            <a:ext cx="3327242" cy="307777"/>
          </a:xfrm>
          <a:prstGeom prst="rect">
            <a:avLst/>
          </a:prstGeom>
          <a:solidFill>
            <a:srgbClr val="0070C0"/>
          </a:solidFill>
          <a:ln>
            <a:solidFill>
              <a:schemeClr val="tx1"/>
            </a:solidFill>
          </a:ln>
        </p:spPr>
        <p:txBody>
          <a:bodyPr wrap="square" rtlCol="0">
            <a:spAutoFit/>
          </a:bodyPr>
          <a:lstStyle/>
          <a:p>
            <a:pPr algn="ctr"/>
            <a:r>
              <a:rPr lang="ja-JP" altLang="en-US" sz="1400" dirty="0" smtClean="0">
                <a:solidFill>
                  <a:schemeClr val="bg1"/>
                </a:solidFill>
                <a:latin typeface="Meiryo UI" panose="020B0604030504040204" pitchFamily="50" charset="-128"/>
                <a:ea typeface="Meiryo UI" panose="020B0604030504040204" pitchFamily="50" charset="-128"/>
              </a:rPr>
              <a:t>今後</a:t>
            </a:r>
            <a:endParaRPr lang="en-US" altLang="ja-JP" sz="1400" dirty="0">
              <a:solidFill>
                <a:schemeClr val="bg1"/>
              </a:solidFill>
              <a:latin typeface="Meiryo UI" panose="020B0604030504040204" pitchFamily="50" charset="-128"/>
              <a:ea typeface="Meiryo UI" panose="020B0604030504040204" pitchFamily="50" charset="-128"/>
            </a:endParaRPr>
          </a:p>
        </p:txBody>
      </p:sp>
      <p:sp>
        <p:nvSpPr>
          <p:cNvPr id="67" name="テキスト ボックス 66"/>
          <p:cNvSpPr txBox="1"/>
          <p:nvPr/>
        </p:nvSpPr>
        <p:spPr>
          <a:xfrm flipH="1">
            <a:off x="117242" y="4541526"/>
            <a:ext cx="430887" cy="1745480"/>
          </a:xfrm>
          <a:prstGeom prst="rect">
            <a:avLst/>
          </a:prstGeom>
          <a:noFill/>
          <a:ln>
            <a:solidFill>
              <a:schemeClr val="tx1"/>
            </a:solidFill>
          </a:ln>
        </p:spPr>
        <p:txBody>
          <a:bodyPr vert="eaVert" wrap="square" rtlCol="0">
            <a:spAutoFit/>
          </a:bodyPr>
          <a:lstStyle/>
          <a:p>
            <a:pPr algn="dist"/>
            <a:r>
              <a:rPr lang="ja-JP" altLang="en-US" sz="1600" dirty="0" smtClean="0">
                <a:latin typeface="Meiryo UI" panose="020B0604030504040204" pitchFamily="50" charset="-128"/>
                <a:ea typeface="Meiryo UI" panose="020B0604030504040204" pitchFamily="50" charset="-128"/>
              </a:rPr>
              <a:t>審議会</a:t>
            </a:r>
            <a:endParaRPr lang="ja-JP" altLang="en-US" sz="1600" dirty="0">
              <a:latin typeface="Meiryo UI" panose="020B0604030504040204" pitchFamily="50" charset="-128"/>
              <a:ea typeface="Meiryo UI" panose="020B0604030504040204" pitchFamily="50" charset="-128"/>
            </a:endParaRPr>
          </a:p>
        </p:txBody>
      </p:sp>
      <p:cxnSp>
        <p:nvCxnSpPr>
          <p:cNvPr id="70" name="直線コネクタ 69"/>
          <p:cNvCxnSpPr/>
          <p:nvPr/>
        </p:nvCxnSpPr>
        <p:spPr>
          <a:xfrm>
            <a:off x="1015899" y="2532187"/>
            <a:ext cx="0" cy="1381987"/>
          </a:xfrm>
          <a:prstGeom prst="line">
            <a:avLst/>
          </a:prstGeom>
          <a:ln w="19050">
            <a:solidFill>
              <a:schemeClr val="tx1"/>
            </a:solidFill>
            <a:prstDash val="solid"/>
          </a:ln>
        </p:spPr>
        <p:style>
          <a:lnRef idx="1">
            <a:schemeClr val="dk1"/>
          </a:lnRef>
          <a:fillRef idx="0">
            <a:schemeClr val="dk1"/>
          </a:fillRef>
          <a:effectRef idx="0">
            <a:schemeClr val="dk1"/>
          </a:effectRef>
          <a:fontRef idx="minor">
            <a:schemeClr val="tx1"/>
          </a:fontRef>
        </p:style>
      </p:cxnSp>
      <p:cxnSp>
        <p:nvCxnSpPr>
          <p:cNvPr id="71" name="直線コネクタ 70"/>
          <p:cNvCxnSpPr/>
          <p:nvPr/>
        </p:nvCxnSpPr>
        <p:spPr>
          <a:xfrm>
            <a:off x="1015899" y="3913487"/>
            <a:ext cx="205177" cy="1"/>
          </a:xfrm>
          <a:prstGeom prst="line">
            <a:avLst/>
          </a:prstGeom>
          <a:ln w="19050"/>
        </p:spPr>
        <p:style>
          <a:lnRef idx="1">
            <a:schemeClr val="dk1"/>
          </a:lnRef>
          <a:fillRef idx="0">
            <a:schemeClr val="dk1"/>
          </a:fillRef>
          <a:effectRef idx="0">
            <a:schemeClr val="dk1"/>
          </a:effectRef>
          <a:fontRef idx="minor">
            <a:schemeClr val="tx1"/>
          </a:fontRef>
        </p:style>
      </p:cxnSp>
      <p:cxnSp>
        <p:nvCxnSpPr>
          <p:cNvPr id="72" name="直線コネクタ 71"/>
          <p:cNvCxnSpPr/>
          <p:nvPr/>
        </p:nvCxnSpPr>
        <p:spPr>
          <a:xfrm>
            <a:off x="1031813" y="3443155"/>
            <a:ext cx="205177" cy="1"/>
          </a:xfrm>
          <a:prstGeom prst="line">
            <a:avLst/>
          </a:prstGeom>
          <a:ln w="19050"/>
        </p:spPr>
        <p:style>
          <a:lnRef idx="1">
            <a:schemeClr val="dk1"/>
          </a:lnRef>
          <a:fillRef idx="0">
            <a:schemeClr val="dk1"/>
          </a:fillRef>
          <a:effectRef idx="0">
            <a:schemeClr val="dk1"/>
          </a:effectRef>
          <a:fontRef idx="minor">
            <a:schemeClr val="tx1"/>
          </a:fontRef>
        </p:style>
      </p:cxnSp>
      <p:sp>
        <p:nvSpPr>
          <p:cNvPr id="73" name="角丸四角形 72"/>
          <p:cNvSpPr/>
          <p:nvPr/>
        </p:nvSpPr>
        <p:spPr>
          <a:xfrm>
            <a:off x="5755895" y="2226044"/>
            <a:ext cx="3223826" cy="31436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400" b="1" u="sng" dirty="0">
              <a:solidFill>
                <a:schemeClr val="tx1"/>
              </a:solidFill>
              <a:latin typeface="Meiryo UI" panose="020B0604030504040204" pitchFamily="50" charset="-128"/>
              <a:ea typeface="Meiryo UI" panose="020B0604030504040204" pitchFamily="50" charset="-128"/>
            </a:endParaRPr>
          </a:p>
        </p:txBody>
      </p:sp>
      <p:sp>
        <p:nvSpPr>
          <p:cNvPr id="74" name="テキスト ボックス 73"/>
          <p:cNvSpPr txBox="1"/>
          <p:nvPr/>
        </p:nvSpPr>
        <p:spPr>
          <a:xfrm>
            <a:off x="6489539" y="2217132"/>
            <a:ext cx="1918050" cy="307777"/>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住まう</a:t>
            </a:r>
            <a:r>
              <a:rPr lang="ja-JP" altLang="en-US" sz="1400" dirty="0" smtClean="0">
                <a:latin typeface="Meiryo UI" panose="020B0604030504040204" pitchFamily="50" charset="-128"/>
                <a:ea typeface="Meiryo UI" panose="020B0604030504040204" pitchFamily="50" charset="-128"/>
              </a:rPr>
              <a:t>ビジョン・大阪</a:t>
            </a:r>
            <a:endParaRPr lang="en-US" altLang="ja-JP" sz="1400" dirty="0" smtClean="0">
              <a:latin typeface="Meiryo UI" panose="020B0604030504040204" pitchFamily="50" charset="-128"/>
              <a:ea typeface="Meiryo UI" panose="020B0604030504040204" pitchFamily="50" charset="-128"/>
            </a:endParaRPr>
          </a:p>
        </p:txBody>
      </p:sp>
      <p:cxnSp>
        <p:nvCxnSpPr>
          <p:cNvPr id="75" name="直線コネクタ 74"/>
          <p:cNvCxnSpPr/>
          <p:nvPr/>
        </p:nvCxnSpPr>
        <p:spPr>
          <a:xfrm flipH="1">
            <a:off x="6010713" y="2532187"/>
            <a:ext cx="1" cy="1115786"/>
          </a:xfrm>
          <a:prstGeom prst="line">
            <a:avLst/>
          </a:prstGeom>
          <a:ln w="19050">
            <a:solidFill>
              <a:schemeClr val="tx1"/>
            </a:solidFill>
            <a:prstDash val="solid"/>
          </a:ln>
        </p:spPr>
        <p:style>
          <a:lnRef idx="1">
            <a:schemeClr val="dk1"/>
          </a:lnRef>
          <a:fillRef idx="0">
            <a:schemeClr val="dk1"/>
          </a:fillRef>
          <a:effectRef idx="0">
            <a:schemeClr val="dk1"/>
          </a:effectRef>
          <a:fontRef idx="minor">
            <a:schemeClr val="tx1"/>
          </a:fontRef>
        </p:style>
      </p:cxnSp>
      <p:cxnSp>
        <p:nvCxnSpPr>
          <p:cNvPr id="76" name="直線コネクタ 75"/>
          <p:cNvCxnSpPr/>
          <p:nvPr/>
        </p:nvCxnSpPr>
        <p:spPr>
          <a:xfrm>
            <a:off x="6032879" y="3647973"/>
            <a:ext cx="176595" cy="2"/>
          </a:xfrm>
          <a:prstGeom prst="line">
            <a:avLst/>
          </a:prstGeom>
          <a:ln w="19050"/>
        </p:spPr>
        <p:style>
          <a:lnRef idx="1">
            <a:schemeClr val="dk1"/>
          </a:lnRef>
          <a:fillRef idx="0">
            <a:schemeClr val="dk1"/>
          </a:fillRef>
          <a:effectRef idx="0">
            <a:schemeClr val="dk1"/>
          </a:effectRef>
          <a:fontRef idx="minor">
            <a:schemeClr val="tx1"/>
          </a:fontRef>
        </p:style>
      </p:cxnSp>
      <p:sp>
        <p:nvSpPr>
          <p:cNvPr id="77" name="テキスト ボックス 76"/>
          <p:cNvSpPr txBox="1"/>
          <p:nvPr/>
        </p:nvSpPr>
        <p:spPr>
          <a:xfrm>
            <a:off x="697266" y="2604195"/>
            <a:ext cx="369332" cy="707886"/>
          </a:xfrm>
          <a:prstGeom prst="rect">
            <a:avLst/>
          </a:prstGeom>
          <a:noFill/>
        </p:spPr>
        <p:txBody>
          <a:bodyPr vert="eaVert" wrap="none" rtlCol="0">
            <a:spAutoFit/>
          </a:bodyPr>
          <a:lstStyle/>
          <a:p>
            <a:r>
              <a:rPr kumimoji="1" lang="ja-JP" altLang="en-US" sz="1200" dirty="0" smtClean="0">
                <a:latin typeface="Meiryo UI" panose="020B0604030504040204" pitchFamily="50" charset="-128"/>
                <a:ea typeface="Meiryo UI" panose="020B0604030504040204" pitchFamily="50" charset="-128"/>
              </a:rPr>
              <a:t>個別計画</a:t>
            </a:r>
            <a:endParaRPr kumimoji="1" lang="ja-JP" altLang="en-US" sz="1200" dirty="0">
              <a:latin typeface="Meiryo UI" panose="020B0604030504040204" pitchFamily="50" charset="-128"/>
              <a:ea typeface="Meiryo UI" panose="020B0604030504040204" pitchFamily="50" charset="-128"/>
            </a:endParaRPr>
          </a:p>
        </p:txBody>
      </p:sp>
      <p:sp>
        <p:nvSpPr>
          <p:cNvPr id="78" name="テキスト ボックス 77"/>
          <p:cNvSpPr txBox="1"/>
          <p:nvPr/>
        </p:nvSpPr>
        <p:spPr>
          <a:xfrm>
            <a:off x="5665818" y="2604195"/>
            <a:ext cx="369332" cy="707886"/>
          </a:xfrm>
          <a:prstGeom prst="rect">
            <a:avLst/>
          </a:prstGeom>
          <a:noFill/>
        </p:spPr>
        <p:txBody>
          <a:bodyPr vert="eaVert" wrap="none" rtlCol="0">
            <a:spAutoFit/>
          </a:bodyPr>
          <a:lstStyle/>
          <a:p>
            <a:r>
              <a:rPr kumimoji="1" lang="ja-JP" altLang="en-US" sz="1200" dirty="0" smtClean="0">
                <a:latin typeface="Meiryo UI" panose="020B0604030504040204" pitchFamily="50" charset="-128"/>
                <a:ea typeface="Meiryo UI" panose="020B0604030504040204" pitchFamily="50" charset="-128"/>
              </a:rPr>
              <a:t>個別計画</a:t>
            </a:r>
            <a:endParaRPr kumimoji="1" lang="ja-JP" altLang="en-US" sz="1200" dirty="0">
              <a:latin typeface="Meiryo UI" panose="020B0604030504040204" pitchFamily="50" charset="-128"/>
              <a:ea typeface="Meiryo UI" panose="020B0604030504040204" pitchFamily="50" charset="-128"/>
            </a:endParaRPr>
          </a:p>
        </p:txBody>
      </p:sp>
      <p:cxnSp>
        <p:nvCxnSpPr>
          <p:cNvPr id="84" name="直線コネクタ 83"/>
          <p:cNvCxnSpPr/>
          <p:nvPr/>
        </p:nvCxnSpPr>
        <p:spPr>
          <a:xfrm>
            <a:off x="6001665" y="4840439"/>
            <a:ext cx="0" cy="1303821"/>
          </a:xfrm>
          <a:prstGeom prst="line">
            <a:avLst/>
          </a:prstGeom>
          <a:ln w="19050">
            <a:solidFill>
              <a:schemeClr val="tx1"/>
            </a:solidFill>
            <a:prstDash val="solid"/>
          </a:ln>
        </p:spPr>
        <p:style>
          <a:lnRef idx="1">
            <a:schemeClr val="dk1"/>
          </a:lnRef>
          <a:fillRef idx="0">
            <a:schemeClr val="dk1"/>
          </a:fillRef>
          <a:effectRef idx="0">
            <a:schemeClr val="dk1"/>
          </a:effectRef>
          <a:fontRef idx="minor">
            <a:schemeClr val="tx1"/>
          </a:fontRef>
        </p:style>
      </p:cxnSp>
      <p:cxnSp>
        <p:nvCxnSpPr>
          <p:cNvPr id="85" name="直線コネクタ 84"/>
          <p:cNvCxnSpPr/>
          <p:nvPr/>
        </p:nvCxnSpPr>
        <p:spPr>
          <a:xfrm>
            <a:off x="6000444" y="5594603"/>
            <a:ext cx="205177" cy="1"/>
          </a:xfrm>
          <a:prstGeom prst="line">
            <a:avLst/>
          </a:prstGeom>
          <a:ln w="19050"/>
        </p:spPr>
        <p:style>
          <a:lnRef idx="1">
            <a:schemeClr val="dk1"/>
          </a:lnRef>
          <a:fillRef idx="0">
            <a:schemeClr val="dk1"/>
          </a:fillRef>
          <a:effectRef idx="0">
            <a:schemeClr val="dk1"/>
          </a:effectRef>
          <a:fontRef idx="minor">
            <a:schemeClr val="tx1"/>
          </a:fontRef>
        </p:style>
      </p:cxnSp>
      <p:cxnSp>
        <p:nvCxnSpPr>
          <p:cNvPr id="90" name="直線矢印コネクタ 89"/>
          <p:cNvCxnSpPr/>
          <p:nvPr/>
        </p:nvCxnSpPr>
        <p:spPr>
          <a:xfrm>
            <a:off x="4666998" y="3414867"/>
            <a:ext cx="1308959" cy="258952"/>
          </a:xfrm>
          <a:prstGeom prst="straightConnector1">
            <a:avLst/>
          </a:prstGeom>
          <a:ln w="38100">
            <a:solidFill>
              <a:schemeClr val="accent1">
                <a:lumMod val="50000"/>
              </a:schemeClr>
            </a:solidFill>
            <a:prstDash val="solid"/>
            <a:tailEnd type="triangle"/>
          </a:ln>
        </p:spPr>
        <p:style>
          <a:lnRef idx="1">
            <a:schemeClr val="dk1"/>
          </a:lnRef>
          <a:fillRef idx="0">
            <a:schemeClr val="dk1"/>
          </a:fillRef>
          <a:effectRef idx="0">
            <a:schemeClr val="dk1"/>
          </a:effectRef>
          <a:fontRef idx="minor">
            <a:schemeClr val="tx1"/>
          </a:fontRef>
        </p:style>
      </p:cxnSp>
      <p:sp>
        <p:nvSpPr>
          <p:cNvPr id="91" name="テキスト ボックス 90"/>
          <p:cNvSpPr txBox="1"/>
          <p:nvPr/>
        </p:nvSpPr>
        <p:spPr>
          <a:xfrm>
            <a:off x="2499397" y="4085725"/>
            <a:ext cx="461665" cy="251031"/>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92" name="テキスト ボックス 91"/>
          <p:cNvSpPr txBox="1"/>
          <p:nvPr/>
        </p:nvSpPr>
        <p:spPr>
          <a:xfrm>
            <a:off x="7403302" y="3836757"/>
            <a:ext cx="461665" cy="251031"/>
          </a:xfrm>
          <a:prstGeom prst="rect">
            <a:avLst/>
          </a:prstGeom>
          <a:noFill/>
        </p:spPr>
        <p:txBody>
          <a:bodyPr vert="eaVert" wrap="none" rtlCol="0">
            <a:spAutoFit/>
          </a:bodyPr>
          <a:lstStyle/>
          <a:p>
            <a:r>
              <a:rPr kumimoji="1" lang="en-US" altLang="ja-JP" dirty="0" smtClean="0"/>
              <a:t>…</a:t>
            </a:r>
            <a:endParaRPr kumimoji="1" lang="ja-JP" altLang="en-US" dirty="0"/>
          </a:p>
        </p:txBody>
      </p:sp>
      <p:cxnSp>
        <p:nvCxnSpPr>
          <p:cNvPr id="93" name="直線コネクタ 92"/>
          <p:cNvCxnSpPr/>
          <p:nvPr/>
        </p:nvCxnSpPr>
        <p:spPr>
          <a:xfrm flipH="1">
            <a:off x="1015503" y="3931544"/>
            <a:ext cx="1461" cy="479115"/>
          </a:xfrm>
          <a:prstGeom prst="line">
            <a:avLst/>
          </a:prstGeom>
          <a:ln w="19050">
            <a:solidFill>
              <a:schemeClr val="tx1"/>
            </a:solidFill>
            <a:prstDash val="sysDot"/>
          </a:ln>
        </p:spPr>
        <p:style>
          <a:lnRef idx="1">
            <a:schemeClr val="dk1"/>
          </a:lnRef>
          <a:fillRef idx="0">
            <a:schemeClr val="dk1"/>
          </a:fillRef>
          <a:effectRef idx="0">
            <a:schemeClr val="dk1"/>
          </a:effectRef>
          <a:fontRef idx="minor">
            <a:schemeClr val="tx1"/>
          </a:fontRef>
        </p:style>
      </p:cxnSp>
      <p:cxnSp>
        <p:nvCxnSpPr>
          <p:cNvPr id="94" name="直線コネクタ 93"/>
          <p:cNvCxnSpPr/>
          <p:nvPr/>
        </p:nvCxnSpPr>
        <p:spPr>
          <a:xfrm>
            <a:off x="6008548" y="3406389"/>
            <a:ext cx="4812" cy="971079"/>
          </a:xfrm>
          <a:prstGeom prst="line">
            <a:avLst/>
          </a:prstGeom>
          <a:ln w="19050">
            <a:solidFill>
              <a:schemeClr val="tx1"/>
            </a:solidFill>
            <a:prstDash val="sysDot"/>
          </a:ln>
        </p:spPr>
        <p:style>
          <a:lnRef idx="1">
            <a:schemeClr val="dk1"/>
          </a:lnRef>
          <a:fillRef idx="0">
            <a:schemeClr val="dk1"/>
          </a:fillRef>
          <a:effectRef idx="0">
            <a:schemeClr val="dk1"/>
          </a:effectRef>
          <a:fontRef idx="minor">
            <a:schemeClr val="tx1"/>
          </a:fontRef>
        </p:style>
      </p:cxnSp>
      <p:cxnSp>
        <p:nvCxnSpPr>
          <p:cNvPr id="95" name="直線コネクタ 94"/>
          <p:cNvCxnSpPr/>
          <p:nvPr/>
        </p:nvCxnSpPr>
        <p:spPr>
          <a:xfrm flipV="1">
            <a:off x="1035290" y="4253630"/>
            <a:ext cx="181202" cy="6530"/>
          </a:xfrm>
          <a:prstGeom prst="line">
            <a:avLst/>
          </a:prstGeom>
          <a:ln w="19050">
            <a:prstDash val="sysDot"/>
          </a:ln>
        </p:spPr>
        <p:style>
          <a:lnRef idx="1">
            <a:schemeClr val="dk1"/>
          </a:lnRef>
          <a:fillRef idx="0">
            <a:schemeClr val="dk1"/>
          </a:fillRef>
          <a:effectRef idx="0">
            <a:schemeClr val="dk1"/>
          </a:effectRef>
          <a:fontRef idx="minor">
            <a:schemeClr val="tx1"/>
          </a:fontRef>
        </p:style>
      </p:cxnSp>
      <p:cxnSp>
        <p:nvCxnSpPr>
          <p:cNvPr id="96" name="直線コネクタ 95"/>
          <p:cNvCxnSpPr/>
          <p:nvPr/>
        </p:nvCxnSpPr>
        <p:spPr>
          <a:xfrm>
            <a:off x="6023880" y="4260379"/>
            <a:ext cx="176595" cy="2"/>
          </a:xfrm>
          <a:prstGeom prst="line">
            <a:avLst/>
          </a:prstGeom>
          <a:ln w="19050">
            <a:prstDash val="sysDot"/>
          </a:ln>
        </p:spPr>
        <p:style>
          <a:lnRef idx="1">
            <a:schemeClr val="dk1"/>
          </a:lnRef>
          <a:fillRef idx="0">
            <a:schemeClr val="dk1"/>
          </a:fillRef>
          <a:effectRef idx="0">
            <a:schemeClr val="dk1"/>
          </a:effectRef>
          <a:fontRef idx="minor">
            <a:schemeClr val="tx1"/>
          </a:fontRef>
        </p:style>
      </p:cxnSp>
      <p:sp>
        <p:nvSpPr>
          <p:cNvPr id="98" name="テキスト ボックス 97"/>
          <p:cNvSpPr txBox="1"/>
          <p:nvPr/>
        </p:nvSpPr>
        <p:spPr>
          <a:xfrm rot="16200000">
            <a:off x="4987998" y="3156418"/>
            <a:ext cx="384721" cy="1050929"/>
          </a:xfrm>
          <a:prstGeom prst="rect">
            <a:avLst/>
          </a:prstGeom>
          <a:noFill/>
        </p:spPr>
        <p:txBody>
          <a:bodyPr vert="eaVert" wrap="none" rtlCol="0">
            <a:spAutoFit/>
          </a:bodyPr>
          <a:lstStyle/>
          <a:p>
            <a:r>
              <a:rPr lang="ja-JP" altLang="en-US" sz="1300" dirty="0" smtClean="0">
                <a:latin typeface="Meiryo UI" panose="020B0604030504040204" pitchFamily="50" charset="-128"/>
                <a:ea typeface="Meiryo UI" panose="020B0604030504040204" pitchFamily="50" charset="-128"/>
              </a:rPr>
              <a:t>計画を一本化</a:t>
            </a:r>
            <a:endParaRPr kumimoji="1" lang="ja-JP" altLang="en-US" sz="1300" dirty="0">
              <a:latin typeface="Meiryo UI" panose="020B0604030504040204" pitchFamily="50" charset="-128"/>
              <a:ea typeface="Meiryo UI" panose="020B0604030504040204" pitchFamily="50" charset="-128"/>
            </a:endParaRPr>
          </a:p>
        </p:txBody>
      </p:sp>
      <p:sp>
        <p:nvSpPr>
          <p:cNvPr id="99" name="テキスト ボックス 98"/>
          <p:cNvSpPr txBox="1"/>
          <p:nvPr/>
        </p:nvSpPr>
        <p:spPr>
          <a:xfrm>
            <a:off x="5679700" y="4857247"/>
            <a:ext cx="369332" cy="419876"/>
          </a:xfrm>
          <a:prstGeom prst="rect">
            <a:avLst/>
          </a:prstGeom>
          <a:noFill/>
        </p:spPr>
        <p:txBody>
          <a:bodyPr vert="eaVert" wrap="square" rtlCol="0">
            <a:spAutoFit/>
          </a:bodyPr>
          <a:lstStyle/>
          <a:p>
            <a:r>
              <a:rPr kumimoji="1" lang="ja-JP" altLang="en-US" sz="1200" dirty="0" smtClean="0">
                <a:latin typeface="Meiryo UI" panose="020B0604030504040204" pitchFamily="50" charset="-128"/>
                <a:ea typeface="Meiryo UI" panose="020B0604030504040204" pitchFamily="50" charset="-128"/>
              </a:rPr>
              <a:t>部会</a:t>
            </a:r>
            <a:endParaRPr kumimoji="1" lang="ja-JP" altLang="en-US" sz="1200" dirty="0">
              <a:latin typeface="Meiryo UI" panose="020B0604030504040204" pitchFamily="50" charset="-128"/>
              <a:ea typeface="Meiryo UI" panose="020B0604030504040204" pitchFamily="50" charset="-128"/>
            </a:endParaRPr>
          </a:p>
        </p:txBody>
      </p:sp>
      <p:sp>
        <p:nvSpPr>
          <p:cNvPr id="101" name="テキスト ボックス 100"/>
          <p:cNvSpPr txBox="1"/>
          <p:nvPr/>
        </p:nvSpPr>
        <p:spPr>
          <a:xfrm>
            <a:off x="106264" y="1027240"/>
            <a:ext cx="8883248" cy="523220"/>
          </a:xfrm>
          <a:prstGeom prst="rect">
            <a:avLst/>
          </a:prstGeom>
          <a:noFill/>
          <a:ln>
            <a:solidFill>
              <a:schemeClr val="tx1"/>
            </a:solidFill>
          </a:ln>
        </p:spPr>
        <p:txBody>
          <a:bodyPr wrap="square" rtlCol="0">
            <a:spAutoFit/>
          </a:bodyPr>
          <a:lstStyle/>
          <a:p>
            <a:r>
              <a:rPr lang="ja-JP" altLang="en-US" sz="1400" dirty="0" smtClean="0">
                <a:latin typeface="Meiryo UI" panose="020B0604030504040204" pitchFamily="50" charset="-128"/>
                <a:ea typeface="Meiryo UI" panose="020B0604030504040204" pitchFamily="50" charset="-128"/>
              </a:rPr>
              <a:t>○　基本構想レベルの計画である「住まうビジョン・大阪」の個別計画について、その調査・審議を行う審議会を再編</a:t>
            </a:r>
            <a:endParaRPr lang="en-US" altLang="ja-JP" sz="1400" dirty="0" smtClean="0">
              <a:latin typeface="Meiryo UI" panose="020B0604030504040204" pitchFamily="50" charset="-128"/>
              <a:ea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rPr>
              <a:t>○　各審</a:t>
            </a:r>
            <a:r>
              <a:rPr lang="ja-JP" altLang="en-US" sz="1400" dirty="0">
                <a:latin typeface="Meiryo UI" panose="020B0604030504040204" pitchFamily="50" charset="-128"/>
                <a:ea typeface="Meiryo UI" panose="020B0604030504040204" pitchFamily="50" charset="-128"/>
              </a:rPr>
              <a:t>議会</a:t>
            </a:r>
            <a:r>
              <a:rPr lang="ja-JP" altLang="en-US" sz="1400" dirty="0" smtClean="0">
                <a:latin typeface="Meiryo UI" panose="020B0604030504040204" pitchFamily="50" charset="-128"/>
                <a:ea typeface="Meiryo UI" panose="020B0604030504040204" pitchFamily="50" charset="-128"/>
              </a:rPr>
              <a:t>で審議内容は重複するが委員が異なるという課題を部会化により解消、同一委員による一貫した審議</a:t>
            </a:r>
            <a:endParaRPr lang="en-US" altLang="ja-JP" sz="1400" dirty="0" smtClean="0">
              <a:latin typeface="Meiryo UI" panose="020B0604030504040204" pitchFamily="50" charset="-128"/>
              <a:ea typeface="Meiryo UI" panose="020B0604030504040204" pitchFamily="50" charset="-128"/>
            </a:endParaRPr>
          </a:p>
        </p:txBody>
      </p:sp>
      <p:sp>
        <p:nvSpPr>
          <p:cNvPr id="68" name="角丸四角形 67"/>
          <p:cNvSpPr/>
          <p:nvPr/>
        </p:nvSpPr>
        <p:spPr>
          <a:xfrm>
            <a:off x="757222" y="2238359"/>
            <a:ext cx="3886786" cy="312151"/>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400" b="1" u="sng" dirty="0">
              <a:solidFill>
                <a:schemeClr val="tx1"/>
              </a:solidFill>
              <a:latin typeface="Meiryo UI" panose="020B0604030504040204" pitchFamily="50" charset="-128"/>
              <a:ea typeface="Meiryo UI" panose="020B0604030504040204" pitchFamily="50" charset="-128"/>
            </a:endParaRPr>
          </a:p>
        </p:txBody>
      </p:sp>
      <p:sp>
        <p:nvSpPr>
          <p:cNvPr id="69" name="テキスト ボックス 68"/>
          <p:cNvSpPr txBox="1"/>
          <p:nvPr/>
        </p:nvSpPr>
        <p:spPr>
          <a:xfrm>
            <a:off x="1884651" y="2236109"/>
            <a:ext cx="1563248" cy="307777"/>
          </a:xfrm>
          <a:prstGeom prst="rect">
            <a:avLst/>
          </a:prstGeom>
          <a:noFill/>
        </p:spPr>
        <p:txBody>
          <a:bodyPr wrap="none" rtlCol="0">
            <a:spAutoFit/>
          </a:bodyPr>
          <a:lstStyle/>
          <a:p>
            <a:r>
              <a:rPr lang="ja-JP" altLang="en-US" sz="1400" dirty="0">
                <a:latin typeface="Meiryo UI" panose="020B0604030504040204" pitchFamily="50" charset="-128"/>
                <a:ea typeface="Meiryo UI" panose="020B0604030504040204" pitchFamily="50" charset="-128"/>
              </a:rPr>
              <a:t>住まう</a:t>
            </a:r>
            <a:r>
              <a:rPr lang="ja-JP" altLang="en-US" sz="1400" dirty="0" smtClean="0">
                <a:latin typeface="Meiryo UI" panose="020B0604030504040204" pitchFamily="50" charset="-128"/>
                <a:ea typeface="Meiryo UI" panose="020B0604030504040204" pitchFamily="50" charset="-128"/>
              </a:rPr>
              <a:t>ビジョン・大阪</a:t>
            </a:r>
            <a:endParaRPr lang="en-US" altLang="ja-JP" sz="1400" dirty="0" smtClean="0">
              <a:latin typeface="Meiryo UI" panose="020B0604030504040204" pitchFamily="50" charset="-128"/>
              <a:ea typeface="Meiryo UI" panose="020B0604030504040204" pitchFamily="50" charset="-128"/>
            </a:endParaRPr>
          </a:p>
        </p:txBody>
      </p:sp>
      <p:sp>
        <p:nvSpPr>
          <p:cNvPr id="100" name="角丸四角形 99"/>
          <p:cNvSpPr/>
          <p:nvPr/>
        </p:nvSpPr>
        <p:spPr>
          <a:xfrm>
            <a:off x="757222" y="4580532"/>
            <a:ext cx="3886786" cy="312151"/>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400" b="1" u="sng" dirty="0">
              <a:solidFill>
                <a:schemeClr val="tx1"/>
              </a:solidFill>
              <a:latin typeface="Meiryo UI" panose="020B0604030504040204" pitchFamily="50" charset="-128"/>
              <a:ea typeface="Meiryo UI" panose="020B0604030504040204" pitchFamily="50" charset="-128"/>
            </a:endParaRPr>
          </a:p>
        </p:txBody>
      </p:sp>
      <p:sp>
        <p:nvSpPr>
          <p:cNvPr id="80" name="テキスト ボックス 79"/>
          <p:cNvSpPr txBox="1"/>
          <p:nvPr/>
        </p:nvSpPr>
        <p:spPr>
          <a:xfrm>
            <a:off x="1486688" y="4594391"/>
            <a:ext cx="2239716" cy="307777"/>
          </a:xfrm>
          <a:prstGeom prst="rect">
            <a:avLst/>
          </a:prstGeom>
          <a:noFill/>
        </p:spPr>
        <p:txBody>
          <a:bodyPr wrap="none" rtlCol="0">
            <a:spAutoFit/>
          </a:bodyPr>
          <a:lstStyle/>
          <a:p>
            <a:r>
              <a:rPr lang="ja-JP" altLang="en-US" sz="1400" dirty="0" smtClean="0">
                <a:latin typeface="Meiryo UI" panose="020B0604030504040204" pitchFamily="50" charset="-128"/>
                <a:ea typeface="Meiryo UI" panose="020B0604030504040204" pitchFamily="50" charset="-128"/>
              </a:rPr>
              <a:t>大阪府住宅まちづくり審議会</a:t>
            </a:r>
            <a:endParaRPr lang="en-US" altLang="ja-JP" sz="1400" dirty="0" smtClean="0">
              <a:latin typeface="Meiryo UI" panose="020B0604030504040204" pitchFamily="50" charset="-128"/>
              <a:ea typeface="Meiryo UI" panose="020B0604030504040204" pitchFamily="50" charset="-128"/>
            </a:endParaRPr>
          </a:p>
        </p:txBody>
      </p:sp>
      <p:sp>
        <p:nvSpPr>
          <p:cNvPr id="103" name="角丸四角形 102"/>
          <p:cNvSpPr/>
          <p:nvPr/>
        </p:nvSpPr>
        <p:spPr>
          <a:xfrm>
            <a:off x="5751755" y="4541526"/>
            <a:ext cx="3223826" cy="31436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400" b="1" u="sng" dirty="0">
              <a:solidFill>
                <a:schemeClr val="tx1"/>
              </a:solidFill>
              <a:latin typeface="Meiryo UI" panose="020B0604030504040204" pitchFamily="50" charset="-128"/>
              <a:ea typeface="Meiryo UI" panose="020B0604030504040204" pitchFamily="50" charset="-128"/>
            </a:endParaRPr>
          </a:p>
        </p:txBody>
      </p:sp>
      <p:sp>
        <p:nvSpPr>
          <p:cNvPr id="102" name="テキスト ボックス 101"/>
          <p:cNvSpPr txBox="1"/>
          <p:nvPr/>
        </p:nvSpPr>
        <p:spPr>
          <a:xfrm>
            <a:off x="6250073" y="4552407"/>
            <a:ext cx="2239716" cy="307777"/>
          </a:xfrm>
          <a:prstGeom prst="rect">
            <a:avLst/>
          </a:prstGeom>
          <a:noFill/>
        </p:spPr>
        <p:txBody>
          <a:bodyPr wrap="none" rtlCol="0">
            <a:spAutoFit/>
          </a:bodyPr>
          <a:lstStyle/>
          <a:p>
            <a:r>
              <a:rPr lang="ja-JP" altLang="en-US" sz="1400" dirty="0" smtClean="0">
                <a:latin typeface="Meiryo UI" panose="020B0604030504040204" pitchFamily="50" charset="-128"/>
                <a:ea typeface="Meiryo UI" panose="020B0604030504040204" pitchFamily="50" charset="-128"/>
              </a:rPr>
              <a:t>大阪府住宅まちづくり審議会</a:t>
            </a:r>
            <a:endParaRPr lang="en-US" altLang="ja-JP" sz="1400" dirty="0" smtClean="0">
              <a:latin typeface="Meiryo UI" panose="020B0604030504040204" pitchFamily="50" charset="-128"/>
              <a:ea typeface="Meiryo UI" panose="020B0604030504040204" pitchFamily="50" charset="-128"/>
            </a:endParaRPr>
          </a:p>
        </p:txBody>
      </p:sp>
      <p:sp>
        <p:nvSpPr>
          <p:cNvPr id="104" name="角丸四角形 103"/>
          <p:cNvSpPr/>
          <p:nvPr/>
        </p:nvSpPr>
        <p:spPr>
          <a:xfrm>
            <a:off x="703822" y="5955490"/>
            <a:ext cx="3886786" cy="444945"/>
          </a:xfrm>
          <a:prstGeom prst="roundRect">
            <a:avLst>
              <a:gd name="adj" fmla="val 518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400" b="1" u="sng" dirty="0">
              <a:solidFill>
                <a:schemeClr val="accent6">
                  <a:lumMod val="40000"/>
                  <a:lumOff val="60000"/>
                </a:schemeClr>
              </a:solidFill>
              <a:latin typeface="Meiryo UI" panose="020B0604030504040204" pitchFamily="50" charset="-128"/>
              <a:ea typeface="Meiryo UI" panose="020B0604030504040204" pitchFamily="50" charset="-128"/>
            </a:endParaRPr>
          </a:p>
        </p:txBody>
      </p:sp>
      <p:sp>
        <p:nvSpPr>
          <p:cNvPr id="82" name="テキスト ボックス 81"/>
          <p:cNvSpPr txBox="1"/>
          <p:nvPr/>
        </p:nvSpPr>
        <p:spPr>
          <a:xfrm>
            <a:off x="777643" y="6022117"/>
            <a:ext cx="3858838" cy="307777"/>
          </a:xfrm>
          <a:prstGeom prst="rect">
            <a:avLst/>
          </a:prstGeom>
          <a:noFill/>
        </p:spPr>
        <p:txBody>
          <a:bodyPr wrap="square" rtlCol="0">
            <a:spAutoFit/>
          </a:bodyPr>
          <a:lstStyle/>
          <a:p>
            <a:r>
              <a:rPr lang="ja-JP" altLang="en-US" sz="1400" dirty="0" smtClean="0">
                <a:latin typeface="Meiryo UI" panose="020B0604030504040204" pitchFamily="50" charset="-128"/>
                <a:ea typeface="Meiryo UI" panose="020B0604030504040204" pitchFamily="50" charset="-128"/>
              </a:rPr>
              <a:t>大阪府高齢者及び</a:t>
            </a:r>
            <a:r>
              <a:rPr lang="ja-JP" altLang="en-US" sz="1400" dirty="0" err="1" smtClean="0">
                <a:latin typeface="Meiryo UI" panose="020B0604030504040204" pitchFamily="50" charset="-128"/>
                <a:ea typeface="Meiryo UI" panose="020B0604030504040204" pitchFamily="50" charset="-128"/>
              </a:rPr>
              <a:t>障がい</a:t>
            </a:r>
            <a:r>
              <a:rPr lang="ja-JP" altLang="en-US" sz="1400" dirty="0" smtClean="0">
                <a:latin typeface="Meiryo UI" panose="020B0604030504040204" pitchFamily="50" charset="-128"/>
                <a:ea typeface="Meiryo UI" panose="020B0604030504040204" pitchFamily="50" charset="-128"/>
              </a:rPr>
              <a:t>者住宅計画等審議会</a:t>
            </a:r>
            <a:endParaRPr lang="en-US" altLang="ja-JP" sz="1400" dirty="0" smtClean="0">
              <a:latin typeface="Meiryo UI" panose="020B0604030504040204" pitchFamily="50" charset="-128"/>
              <a:ea typeface="Meiryo UI" panose="020B0604030504040204" pitchFamily="50" charset="-128"/>
            </a:endParaRPr>
          </a:p>
        </p:txBody>
      </p:sp>
      <p:cxnSp>
        <p:nvCxnSpPr>
          <p:cNvPr id="52" name="直線矢印コネクタ 51"/>
          <p:cNvCxnSpPr>
            <a:stCxn id="82" idx="3"/>
            <a:endCxn id="87" idx="1"/>
          </p:cNvCxnSpPr>
          <p:nvPr/>
        </p:nvCxnSpPr>
        <p:spPr>
          <a:xfrm>
            <a:off x="4636481" y="6176006"/>
            <a:ext cx="1326627" cy="0"/>
          </a:xfrm>
          <a:prstGeom prst="straightConnector1">
            <a:avLst/>
          </a:prstGeom>
          <a:ln w="38100">
            <a:solidFill>
              <a:schemeClr val="accent1">
                <a:lumMod val="50000"/>
              </a:schemeClr>
            </a:solidFill>
            <a:prstDash val="solid"/>
            <a:tailEnd type="triangle"/>
          </a:ln>
        </p:spPr>
        <p:style>
          <a:lnRef idx="1">
            <a:schemeClr val="dk1"/>
          </a:lnRef>
          <a:fillRef idx="0">
            <a:schemeClr val="dk1"/>
          </a:fillRef>
          <a:effectRef idx="0">
            <a:schemeClr val="dk1"/>
          </a:effectRef>
          <a:fontRef idx="minor">
            <a:schemeClr val="tx1"/>
          </a:fontRef>
        </p:style>
      </p:cxnSp>
      <p:cxnSp>
        <p:nvCxnSpPr>
          <p:cNvPr id="61" name="直線コネクタ 60"/>
          <p:cNvCxnSpPr/>
          <p:nvPr/>
        </p:nvCxnSpPr>
        <p:spPr>
          <a:xfrm>
            <a:off x="6009588" y="2888236"/>
            <a:ext cx="176595" cy="2"/>
          </a:xfrm>
          <a:prstGeom prst="line">
            <a:avLst/>
          </a:prstGeom>
          <a:ln w="19050"/>
        </p:spPr>
        <p:style>
          <a:lnRef idx="1">
            <a:schemeClr val="dk1"/>
          </a:lnRef>
          <a:fillRef idx="0">
            <a:schemeClr val="dk1"/>
          </a:fillRef>
          <a:effectRef idx="0">
            <a:schemeClr val="dk1"/>
          </a:effectRef>
          <a:fontRef idx="minor">
            <a:schemeClr val="tx1"/>
          </a:fontRef>
        </p:style>
      </p:cxnSp>
      <p:sp>
        <p:nvSpPr>
          <p:cNvPr id="64" name="角丸四角形 63"/>
          <p:cNvSpPr/>
          <p:nvPr/>
        </p:nvSpPr>
        <p:spPr>
          <a:xfrm>
            <a:off x="6209474" y="2730419"/>
            <a:ext cx="2780038" cy="351037"/>
          </a:xfrm>
          <a:prstGeom prst="roundRect">
            <a:avLst>
              <a:gd name="adj" fmla="val 8643"/>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400" b="1" u="sng" dirty="0">
              <a:solidFill>
                <a:schemeClr val="tx1"/>
              </a:solidFill>
              <a:latin typeface="Meiryo UI" panose="020B0604030504040204" pitchFamily="50" charset="-128"/>
              <a:ea typeface="Meiryo UI" panose="020B0604030504040204" pitchFamily="50" charset="-128"/>
            </a:endParaRPr>
          </a:p>
        </p:txBody>
      </p:sp>
      <p:sp>
        <p:nvSpPr>
          <p:cNvPr id="65" name="テキスト ボックス 64"/>
          <p:cNvSpPr txBox="1"/>
          <p:nvPr/>
        </p:nvSpPr>
        <p:spPr>
          <a:xfrm>
            <a:off x="6145494" y="2743350"/>
            <a:ext cx="3104717" cy="323165"/>
          </a:xfrm>
          <a:prstGeom prst="rect">
            <a:avLst/>
          </a:prstGeom>
          <a:noFill/>
        </p:spPr>
        <p:txBody>
          <a:bodyPr wrap="square" rtlCol="0">
            <a:spAutoFit/>
          </a:bodyPr>
          <a:lstStyle/>
          <a:p>
            <a:r>
              <a:rPr lang="ja-JP" altLang="en-US" sz="1500" dirty="0" smtClean="0">
                <a:latin typeface="Meiryo UI" panose="020B0604030504040204" pitchFamily="50" charset="-128"/>
                <a:ea typeface="Meiryo UI" panose="020B0604030504040204" pitchFamily="50" charset="-128"/>
              </a:rPr>
              <a:t>住宅建築物耐震</a:t>
            </a:r>
            <a:r>
              <a:rPr lang="en-US" altLang="ja-JP" sz="1500" dirty="0" smtClean="0">
                <a:latin typeface="Meiryo UI" panose="020B0604030504040204" pitchFamily="50" charset="-128"/>
                <a:ea typeface="Meiryo UI" panose="020B0604030504040204" pitchFamily="50" charset="-128"/>
              </a:rPr>
              <a:t>10</a:t>
            </a:r>
            <a:r>
              <a:rPr lang="ja-JP" altLang="en-US" sz="1500" dirty="0" smtClean="0">
                <a:latin typeface="Meiryo UI" panose="020B0604030504040204" pitchFamily="50" charset="-128"/>
                <a:ea typeface="Meiryo UI" panose="020B0604030504040204" pitchFamily="50" charset="-128"/>
              </a:rPr>
              <a:t>ヵ年戦略・大阪</a:t>
            </a:r>
            <a:endParaRPr lang="en-US" altLang="ja-JP" sz="1500" dirty="0" smtClean="0">
              <a:latin typeface="Meiryo UI" panose="020B0604030504040204" pitchFamily="50" charset="-128"/>
              <a:ea typeface="Meiryo UI" panose="020B0604030504040204" pitchFamily="50" charset="-128"/>
            </a:endParaRPr>
          </a:p>
        </p:txBody>
      </p:sp>
      <p:sp>
        <p:nvSpPr>
          <p:cNvPr id="79" name="タイトル 1"/>
          <p:cNvSpPr>
            <a:spLocks noGrp="1"/>
          </p:cNvSpPr>
          <p:nvPr>
            <p:ph type="title"/>
          </p:nvPr>
        </p:nvSpPr>
        <p:spPr>
          <a:xfrm>
            <a:off x="0" y="471050"/>
            <a:ext cx="7019925" cy="404813"/>
          </a:xfrm>
        </p:spPr>
        <p:txBody>
          <a:bodyPr/>
          <a:lstStyle/>
          <a:p>
            <a:r>
              <a:rPr lang="ja-JP" altLang="en-US" dirty="0" smtClean="0"/>
              <a:t>今後の検討体制について</a:t>
            </a:r>
            <a:endParaRPr kumimoji="1" lang="ja-JP" altLang="en-US" dirty="0"/>
          </a:p>
        </p:txBody>
      </p:sp>
      <p:cxnSp>
        <p:nvCxnSpPr>
          <p:cNvPr id="81" name="直線コネクタ 80"/>
          <p:cNvCxnSpPr/>
          <p:nvPr/>
        </p:nvCxnSpPr>
        <p:spPr>
          <a:xfrm>
            <a:off x="5990135" y="5138517"/>
            <a:ext cx="205177" cy="1"/>
          </a:xfrm>
          <a:prstGeom prst="line">
            <a:avLst/>
          </a:prstGeom>
          <a:ln w="19050"/>
        </p:spPr>
        <p:style>
          <a:lnRef idx="1">
            <a:schemeClr val="dk1"/>
          </a:lnRef>
          <a:fillRef idx="0">
            <a:schemeClr val="dk1"/>
          </a:fillRef>
          <a:effectRef idx="0">
            <a:schemeClr val="dk1"/>
          </a:effectRef>
          <a:fontRef idx="minor">
            <a:schemeClr val="tx1"/>
          </a:fontRef>
        </p:style>
      </p:cxnSp>
      <p:sp>
        <p:nvSpPr>
          <p:cNvPr id="83" name="角丸四角形 82"/>
          <p:cNvSpPr/>
          <p:nvPr/>
        </p:nvSpPr>
        <p:spPr>
          <a:xfrm>
            <a:off x="6103032" y="5437753"/>
            <a:ext cx="2808920" cy="332672"/>
          </a:xfrm>
          <a:prstGeom prst="roundRect">
            <a:avLst>
              <a:gd name="adj" fmla="val 3311"/>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88" name="テキスト ボックス 87"/>
          <p:cNvSpPr txBox="1"/>
          <p:nvPr/>
        </p:nvSpPr>
        <p:spPr>
          <a:xfrm>
            <a:off x="5975957" y="5450200"/>
            <a:ext cx="2877711" cy="307777"/>
          </a:xfrm>
          <a:prstGeom prst="rect">
            <a:avLst/>
          </a:prstGeom>
          <a:noFill/>
        </p:spPr>
        <p:txBody>
          <a:bodyPr wrap="none" rtlCol="0">
            <a:spAutoFit/>
          </a:bodyPr>
          <a:lstStyle/>
          <a:p>
            <a:r>
              <a:rPr lang="ja-JP" altLang="en-US" sz="1400" dirty="0" smtClean="0">
                <a:latin typeface="Meiryo UI" panose="020B0604030504040204" pitchFamily="50" charset="-128"/>
                <a:ea typeface="Meiryo UI" panose="020B0604030504040204" pitchFamily="50" charset="-128"/>
              </a:rPr>
              <a:t>（仮）耐震改修促進計画推進部会</a:t>
            </a:r>
            <a:endParaRPr lang="en-US" altLang="ja-JP" sz="1400" dirty="0" smtClean="0">
              <a:latin typeface="Meiryo UI" panose="020B0604030504040204" pitchFamily="50" charset="-128"/>
              <a:ea typeface="Meiryo UI" panose="020B0604030504040204" pitchFamily="50" charset="-128"/>
            </a:endParaRPr>
          </a:p>
        </p:txBody>
      </p:sp>
      <p:sp>
        <p:nvSpPr>
          <p:cNvPr id="89" name="角丸四角形 88"/>
          <p:cNvSpPr/>
          <p:nvPr/>
        </p:nvSpPr>
        <p:spPr>
          <a:xfrm>
            <a:off x="732757" y="5381618"/>
            <a:ext cx="3886786" cy="444945"/>
          </a:xfrm>
          <a:prstGeom prst="roundRect">
            <a:avLst>
              <a:gd name="adj" fmla="val 5185"/>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400" b="1" u="sng" dirty="0">
              <a:solidFill>
                <a:schemeClr val="accent6">
                  <a:lumMod val="40000"/>
                  <a:lumOff val="60000"/>
                </a:schemeClr>
              </a:solidFill>
              <a:latin typeface="Meiryo UI" panose="020B0604030504040204" pitchFamily="50" charset="-128"/>
              <a:ea typeface="Meiryo UI" panose="020B0604030504040204" pitchFamily="50" charset="-128"/>
            </a:endParaRPr>
          </a:p>
        </p:txBody>
      </p:sp>
      <p:sp>
        <p:nvSpPr>
          <p:cNvPr id="105" name="テキスト ボックス 104"/>
          <p:cNvSpPr txBox="1"/>
          <p:nvPr/>
        </p:nvSpPr>
        <p:spPr>
          <a:xfrm>
            <a:off x="836306" y="5434487"/>
            <a:ext cx="3858838" cy="307777"/>
          </a:xfrm>
          <a:prstGeom prst="rect">
            <a:avLst/>
          </a:prstGeom>
          <a:noFill/>
        </p:spPr>
        <p:txBody>
          <a:bodyPr wrap="square" rtlCol="0">
            <a:spAutoFit/>
          </a:bodyPr>
          <a:lstStyle/>
          <a:p>
            <a:r>
              <a:rPr lang="ja-JP" altLang="en-US" sz="1400" dirty="0" smtClean="0">
                <a:latin typeface="Meiryo UI" panose="020B0604030504040204" pitchFamily="50" charset="-128"/>
                <a:ea typeface="Meiryo UI" panose="020B0604030504040204" pitchFamily="50" charset="-128"/>
              </a:rPr>
              <a:t>大阪府耐震改修促進計画審議会</a:t>
            </a:r>
            <a:endParaRPr lang="en-US" altLang="ja-JP" sz="1400" dirty="0" smtClean="0">
              <a:latin typeface="Meiryo UI" panose="020B0604030504040204" pitchFamily="50" charset="-128"/>
              <a:ea typeface="Meiryo UI" panose="020B0604030504040204" pitchFamily="50" charset="-128"/>
            </a:endParaRPr>
          </a:p>
        </p:txBody>
      </p:sp>
      <p:cxnSp>
        <p:nvCxnSpPr>
          <p:cNvPr id="106" name="直線矢印コネクタ 105"/>
          <p:cNvCxnSpPr/>
          <p:nvPr/>
        </p:nvCxnSpPr>
        <p:spPr>
          <a:xfrm>
            <a:off x="4644008" y="5643112"/>
            <a:ext cx="1280542" cy="0"/>
          </a:xfrm>
          <a:prstGeom prst="straightConnector1">
            <a:avLst/>
          </a:prstGeom>
          <a:ln w="38100">
            <a:solidFill>
              <a:schemeClr val="accent1">
                <a:lumMod val="50000"/>
              </a:schemeClr>
            </a:solidFill>
            <a:prstDash val="solid"/>
            <a:tailEnd type="triangle"/>
          </a:ln>
        </p:spPr>
        <p:style>
          <a:lnRef idx="1">
            <a:schemeClr val="dk1"/>
          </a:lnRef>
          <a:fillRef idx="0">
            <a:schemeClr val="dk1"/>
          </a:fillRef>
          <a:effectRef idx="0">
            <a:schemeClr val="dk1"/>
          </a:effectRef>
          <a:fontRef idx="minor">
            <a:schemeClr val="tx1"/>
          </a:fontRef>
        </p:style>
      </p:cxnSp>
      <p:sp>
        <p:nvSpPr>
          <p:cNvPr id="107" name="テキスト ボックス 106"/>
          <p:cNvSpPr txBox="1"/>
          <p:nvPr/>
        </p:nvSpPr>
        <p:spPr>
          <a:xfrm>
            <a:off x="741044" y="4907012"/>
            <a:ext cx="369332" cy="400110"/>
          </a:xfrm>
          <a:prstGeom prst="rect">
            <a:avLst/>
          </a:prstGeom>
          <a:noFill/>
        </p:spPr>
        <p:txBody>
          <a:bodyPr vert="eaVert" wrap="none" rtlCol="0">
            <a:spAutoFit/>
          </a:bodyPr>
          <a:lstStyle/>
          <a:p>
            <a:r>
              <a:rPr kumimoji="1" lang="ja-JP" altLang="en-US" sz="1200" dirty="0" smtClean="0">
                <a:latin typeface="Meiryo UI" panose="020B0604030504040204" pitchFamily="50" charset="-128"/>
                <a:ea typeface="Meiryo UI" panose="020B0604030504040204" pitchFamily="50" charset="-128"/>
              </a:rPr>
              <a:t>部会</a:t>
            </a:r>
            <a:endParaRPr kumimoji="1" lang="ja-JP" altLang="en-US" sz="1200" dirty="0">
              <a:latin typeface="Meiryo UI" panose="020B0604030504040204" pitchFamily="50" charset="-128"/>
              <a:ea typeface="Meiryo UI" panose="020B0604030504040204" pitchFamily="50" charset="-128"/>
            </a:endParaRPr>
          </a:p>
        </p:txBody>
      </p:sp>
      <p:cxnSp>
        <p:nvCxnSpPr>
          <p:cNvPr id="109" name="直線コネクタ 108"/>
          <p:cNvCxnSpPr/>
          <p:nvPr/>
        </p:nvCxnSpPr>
        <p:spPr>
          <a:xfrm>
            <a:off x="1031813" y="5100392"/>
            <a:ext cx="205177" cy="1"/>
          </a:xfrm>
          <a:prstGeom prst="line">
            <a:avLst/>
          </a:prstGeom>
          <a:ln w="19050"/>
        </p:spPr>
        <p:style>
          <a:lnRef idx="1">
            <a:schemeClr val="dk1"/>
          </a:lnRef>
          <a:fillRef idx="0">
            <a:schemeClr val="dk1"/>
          </a:fillRef>
          <a:effectRef idx="0">
            <a:schemeClr val="dk1"/>
          </a:effectRef>
          <a:fontRef idx="minor">
            <a:schemeClr val="tx1"/>
          </a:fontRef>
        </p:style>
      </p:cxnSp>
      <p:cxnSp>
        <p:nvCxnSpPr>
          <p:cNvPr id="110" name="直線コネクタ 109"/>
          <p:cNvCxnSpPr/>
          <p:nvPr/>
        </p:nvCxnSpPr>
        <p:spPr>
          <a:xfrm>
            <a:off x="1031813" y="4884392"/>
            <a:ext cx="0" cy="216000"/>
          </a:xfrm>
          <a:prstGeom prst="line">
            <a:avLst/>
          </a:prstGeom>
          <a:ln w="19050">
            <a:solidFill>
              <a:schemeClr val="tx1"/>
            </a:solidFill>
            <a:prstDash val="solid"/>
          </a:ln>
        </p:spPr>
        <p:style>
          <a:lnRef idx="1">
            <a:schemeClr val="dk1"/>
          </a:lnRef>
          <a:fillRef idx="0">
            <a:schemeClr val="dk1"/>
          </a:fillRef>
          <a:effectRef idx="0">
            <a:schemeClr val="dk1"/>
          </a:effectRef>
          <a:fontRef idx="minor">
            <a:schemeClr val="tx1"/>
          </a:fontRef>
        </p:style>
      </p:cxnSp>
      <p:sp>
        <p:nvSpPr>
          <p:cNvPr id="111" name="角丸四角形 110"/>
          <p:cNvSpPr/>
          <p:nvPr/>
        </p:nvSpPr>
        <p:spPr>
          <a:xfrm>
            <a:off x="1215566" y="2736085"/>
            <a:ext cx="3408506" cy="300582"/>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400" b="1" u="sng" dirty="0">
              <a:solidFill>
                <a:schemeClr val="tx1"/>
              </a:solidFill>
              <a:latin typeface="Meiryo UI" panose="020B0604030504040204" pitchFamily="50" charset="-128"/>
              <a:ea typeface="Meiryo UI" panose="020B0604030504040204" pitchFamily="50" charset="-128"/>
            </a:endParaRPr>
          </a:p>
        </p:txBody>
      </p:sp>
      <p:sp>
        <p:nvSpPr>
          <p:cNvPr id="112" name="テキスト ボックス 111"/>
          <p:cNvSpPr txBox="1"/>
          <p:nvPr/>
        </p:nvSpPr>
        <p:spPr>
          <a:xfrm>
            <a:off x="1334220" y="2757054"/>
            <a:ext cx="2940228" cy="323165"/>
          </a:xfrm>
          <a:prstGeom prst="rect">
            <a:avLst/>
          </a:prstGeom>
          <a:noFill/>
        </p:spPr>
        <p:txBody>
          <a:bodyPr wrap="none" rtlCol="0">
            <a:spAutoFit/>
          </a:bodyPr>
          <a:lstStyle/>
          <a:p>
            <a:r>
              <a:rPr lang="ja-JP" altLang="en-US" sz="1500" dirty="0" smtClean="0">
                <a:latin typeface="Meiryo UI" panose="020B0604030504040204" pitchFamily="50" charset="-128"/>
                <a:ea typeface="Meiryo UI" panose="020B0604030504040204" pitchFamily="50" charset="-128"/>
              </a:rPr>
              <a:t>住宅建築物耐震</a:t>
            </a:r>
            <a:r>
              <a:rPr lang="en-US" altLang="ja-JP" sz="1500" dirty="0" smtClean="0">
                <a:latin typeface="Meiryo UI" panose="020B0604030504040204" pitchFamily="50" charset="-128"/>
                <a:ea typeface="Meiryo UI" panose="020B0604030504040204" pitchFamily="50" charset="-128"/>
              </a:rPr>
              <a:t>10</a:t>
            </a:r>
            <a:r>
              <a:rPr lang="ja-JP" altLang="en-US" sz="1500" dirty="0" smtClean="0">
                <a:latin typeface="Meiryo UI" panose="020B0604030504040204" pitchFamily="50" charset="-128"/>
                <a:ea typeface="Meiryo UI" panose="020B0604030504040204" pitchFamily="50" charset="-128"/>
              </a:rPr>
              <a:t>ヵ年戦略・大阪</a:t>
            </a:r>
            <a:endParaRPr lang="en-US" altLang="ja-JP" sz="1500" dirty="0" smtClean="0">
              <a:latin typeface="Meiryo UI" panose="020B0604030504040204" pitchFamily="50" charset="-128"/>
              <a:ea typeface="Meiryo UI" panose="020B0604030504040204" pitchFamily="50" charset="-128"/>
            </a:endParaRPr>
          </a:p>
        </p:txBody>
      </p:sp>
      <p:cxnSp>
        <p:nvCxnSpPr>
          <p:cNvPr id="113" name="直線コネクタ 112"/>
          <p:cNvCxnSpPr/>
          <p:nvPr/>
        </p:nvCxnSpPr>
        <p:spPr>
          <a:xfrm>
            <a:off x="1021536" y="2874812"/>
            <a:ext cx="205177" cy="1"/>
          </a:xfrm>
          <a:prstGeom prst="line">
            <a:avLst/>
          </a:prstGeom>
          <a:ln w="19050"/>
        </p:spPr>
        <p:style>
          <a:lnRef idx="1">
            <a:schemeClr val="dk1"/>
          </a:lnRef>
          <a:fillRef idx="0">
            <a:schemeClr val="dk1"/>
          </a:fillRef>
          <a:effectRef idx="0">
            <a:schemeClr val="dk1"/>
          </a:effectRef>
          <a:fontRef idx="minor">
            <a:schemeClr val="tx1"/>
          </a:fontRef>
        </p:style>
      </p:cxnSp>
      <p:cxnSp>
        <p:nvCxnSpPr>
          <p:cNvPr id="97" name="直線コネクタ 96"/>
          <p:cNvCxnSpPr/>
          <p:nvPr/>
        </p:nvCxnSpPr>
        <p:spPr>
          <a:xfrm>
            <a:off x="5990135" y="6144260"/>
            <a:ext cx="205177" cy="1"/>
          </a:xfrm>
          <a:prstGeom prst="line">
            <a:avLst/>
          </a:prstGeom>
          <a:ln w="19050"/>
        </p:spPr>
        <p:style>
          <a:lnRef idx="1">
            <a:schemeClr val="dk1"/>
          </a:lnRef>
          <a:fillRef idx="0">
            <a:schemeClr val="dk1"/>
          </a:fillRef>
          <a:effectRef idx="0">
            <a:schemeClr val="dk1"/>
          </a:effectRef>
          <a:fontRef idx="minor">
            <a:schemeClr val="tx1"/>
          </a:fontRef>
        </p:style>
      </p:cxnSp>
      <p:sp>
        <p:nvSpPr>
          <p:cNvPr id="86" name="角丸四角形 85"/>
          <p:cNvSpPr/>
          <p:nvPr/>
        </p:nvSpPr>
        <p:spPr>
          <a:xfrm>
            <a:off x="6092724" y="6009670"/>
            <a:ext cx="2808920" cy="332672"/>
          </a:xfrm>
          <a:prstGeom prst="roundRect">
            <a:avLst>
              <a:gd name="adj" fmla="val 3311"/>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87" name="テキスト ボックス 86"/>
          <p:cNvSpPr txBox="1"/>
          <p:nvPr/>
        </p:nvSpPr>
        <p:spPr>
          <a:xfrm>
            <a:off x="5963108" y="6022117"/>
            <a:ext cx="2877711" cy="307777"/>
          </a:xfrm>
          <a:prstGeom prst="rect">
            <a:avLst/>
          </a:prstGeom>
          <a:noFill/>
        </p:spPr>
        <p:txBody>
          <a:bodyPr wrap="none" rtlCol="0">
            <a:spAutoFit/>
          </a:bodyPr>
          <a:lstStyle/>
          <a:p>
            <a:r>
              <a:rPr lang="ja-JP" altLang="en-US" sz="1400" dirty="0" smtClean="0">
                <a:latin typeface="Meiryo UI" panose="020B0604030504040204" pitchFamily="50" charset="-128"/>
                <a:ea typeface="Meiryo UI" panose="020B0604030504040204" pitchFamily="50" charset="-128"/>
              </a:rPr>
              <a:t>（仮）居住</a:t>
            </a:r>
            <a:r>
              <a:rPr lang="ja-JP" altLang="en-US" sz="1400" dirty="0">
                <a:latin typeface="Meiryo UI" panose="020B0604030504040204" pitchFamily="50" charset="-128"/>
                <a:ea typeface="Meiryo UI" panose="020B0604030504040204" pitchFamily="50" charset="-128"/>
              </a:rPr>
              <a:t>安定確保</a:t>
            </a:r>
            <a:r>
              <a:rPr lang="ja-JP" altLang="en-US" sz="1400" dirty="0" smtClean="0">
                <a:latin typeface="Meiryo UI" panose="020B0604030504040204" pitchFamily="50" charset="-128"/>
                <a:ea typeface="Meiryo UI" panose="020B0604030504040204" pitchFamily="50" charset="-128"/>
              </a:rPr>
              <a:t>計画推進部会</a:t>
            </a:r>
            <a:endParaRPr lang="en-US" altLang="ja-JP" sz="1400" dirty="0" smtClean="0">
              <a:latin typeface="Meiryo UI" panose="020B0604030504040204" pitchFamily="50" charset="-128"/>
              <a:ea typeface="Meiryo UI" panose="020B0604030504040204" pitchFamily="50" charset="-128"/>
            </a:endParaRPr>
          </a:p>
        </p:txBody>
      </p:sp>
      <p:sp>
        <p:nvSpPr>
          <p:cNvPr id="108" name="角丸四角形 107"/>
          <p:cNvSpPr/>
          <p:nvPr/>
        </p:nvSpPr>
        <p:spPr>
          <a:xfrm>
            <a:off x="6103032" y="4942333"/>
            <a:ext cx="2808920" cy="332672"/>
          </a:xfrm>
          <a:prstGeom prst="roundRect">
            <a:avLst>
              <a:gd name="adj" fmla="val 3311"/>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14" name="テキスト ボックス 113"/>
          <p:cNvSpPr txBox="1"/>
          <p:nvPr/>
        </p:nvSpPr>
        <p:spPr>
          <a:xfrm>
            <a:off x="6107918" y="4946628"/>
            <a:ext cx="1701367" cy="314334"/>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rPr>
              <a:t>政策検討部会</a:t>
            </a:r>
            <a:endParaRPr lang="en-US" altLang="ja-JP" sz="1400" dirty="0" smtClean="0">
              <a:latin typeface="Meiryo UI" panose="020B0604030504040204" pitchFamily="50" charset="-128"/>
              <a:ea typeface="Meiryo UI" panose="020B0604030504040204" pitchFamily="50" charset="-128"/>
            </a:endParaRPr>
          </a:p>
        </p:txBody>
      </p:sp>
      <p:sp>
        <p:nvSpPr>
          <p:cNvPr id="115" name="角丸四角形 114"/>
          <p:cNvSpPr/>
          <p:nvPr/>
        </p:nvSpPr>
        <p:spPr>
          <a:xfrm>
            <a:off x="1247350" y="4951989"/>
            <a:ext cx="2808920" cy="332672"/>
          </a:xfrm>
          <a:prstGeom prst="roundRect">
            <a:avLst>
              <a:gd name="adj" fmla="val 3311"/>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16" name="テキスト ボックス 115"/>
          <p:cNvSpPr txBox="1"/>
          <p:nvPr/>
        </p:nvSpPr>
        <p:spPr>
          <a:xfrm>
            <a:off x="1252236" y="4956284"/>
            <a:ext cx="1701367" cy="314334"/>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rPr>
              <a:t>政策検討部会</a:t>
            </a:r>
            <a:endParaRPr lang="en-US" altLang="ja-JP" sz="1400" dirty="0" smtClean="0">
              <a:latin typeface="Meiryo UI" panose="020B0604030504040204" pitchFamily="50" charset="-128"/>
              <a:ea typeface="Meiryo UI" panose="020B0604030504040204" pitchFamily="50" charset="-128"/>
            </a:endParaRPr>
          </a:p>
        </p:txBody>
      </p:sp>
      <p:sp>
        <p:nvSpPr>
          <p:cNvPr id="117" name="正方形/長方形 116"/>
          <p:cNvSpPr/>
          <p:nvPr/>
        </p:nvSpPr>
        <p:spPr>
          <a:xfrm>
            <a:off x="5128020" y="6425530"/>
            <a:ext cx="4141241" cy="568477"/>
          </a:xfrm>
          <a:prstGeom prst="rect">
            <a:avLst/>
          </a:prstGeom>
          <a:noFill/>
          <a:ln w="12700">
            <a:noFill/>
          </a:ln>
        </p:spPr>
        <p:style>
          <a:lnRef idx="2">
            <a:schemeClr val="dk1"/>
          </a:lnRef>
          <a:fillRef idx="1">
            <a:schemeClr val="lt1"/>
          </a:fillRef>
          <a:effectRef idx="0">
            <a:schemeClr val="dk1"/>
          </a:effectRef>
          <a:fontRef idx="minor">
            <a:schemeClr val="dk1"/>
          </a:fontRef>
        </p:style>
        <p:txBody>
          <a:bodyPr vert="horz" lIns="91440" tIns="45720" rIns="91440" bIns="45720" spcCol="0" rtlCol="0" anchor="t"/>
          <a:lstStyle/>
          <a:p>
            <a:pPr marL="124735" indent="-124735">
              <a:lnSpc>
                <a:spcPct val="120000"/>
              </a:lnSpc>
            </a:pP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審議会</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委員から部会の委員を選任</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、必要</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に応じて専門委員を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追加</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24735" indent="-124735">
              <a:lnSpc>
                <a:spcPct val="120000"/>
              </a:lnSpc>
            </a:pP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8" name="正方形/長方形 117"/>
          <p:cNvSpPr/>
          <p:nvPr/>
        </p:nvSpPr>
        <p:spPr>
          <a:xfrm>
            <a:off x="7748681" y="62325"/>
            <a:ext cx="1317815" cy="360190"/>
          </a:xfrm>
          <a:prstGeom prst="rect">
            <a:avLst/>
          </a:prstGeom>
          <a:noFill/>
          <a:ln w="19050">
            <a:solidFill>
              <a:srgbClr val="1F497D"/>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28" tIns="45714" rIns="91428" bIns="45714" numCol="1" anchor="ctr" anchorCtr="0" compatLnSpc="1">
            <a:prstTxWarp prst="textNoShape">
              <a:avLst/>
            </a:prstTxWarp>
          </a:bodyPr>
          <a:lstStyle/>
          <a:p>
            <a:pPr algn="ctr" eaLnBrk="0" hangingPunct="0"/>
            <a:r>
              <a:rPr lang="ja-JP" altLang="en-US" sz="2000" dirty="0" smtClean="0">
                <a:solidFill>
                  <a:srgbClr val="1F497D"/>
                </a:solidFill>
                <a:latin typeface="+mj-lt"/>
                <a:ea typeface="+mj-ea"/>
                <a:cs typeface="+mj-cs"/>
              </a:rPr>
              <a:t>資料</a:t>
            </a:r>
            <a:r>
              <a:rPr lang="en-US" altLang="ja-JP" sz="2000" dirty="0" smtClean="0">
                <a:solidFill>
                  <a:srgbClr val="1F497D"/>
                </a:solidFill>
                <a:latin typeface="+mj-lt"/>
                <a:ea typeface="+mj-ea"/>
                <a:cs typeface="+mj-cs"/>
              </a:rPr>
              <a:t>2</a:t>
            </a:r>
            <a:endParaRPr lang="ja-JP" altLang="en-US" sz="2000" dirty="0">
              <a:solidFill>
                <a:srgbClr val="1F497D"/>
              </a:solidFill>
              <a:latin typeface="+mj-lt"/>
              <a:ea typeface="+mj-ea"/>
              <a:cs typeface="+mj-cs"/>
            </a:endParaRPr>
          </a:p>
        </p:txBody>
      </p:sp>
    </p:spTree>
    <p:extLst>
      <p:ext uri="{BB962C8B-B14F-4D97-AF65-F5344CB8AC3E}">
        <p14:creationId xmlns:p14="http://schemas.microsoft.com/office/powerpoint/2010/main" val="28922845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ext uri="{D42A27DB-BD31-4B8C-83A1-F6EECF244321}">
                <p14:modId xmlns:p14="http://schemas.microsoft.com/office/powerpoint/2010/main" val="4155128371"/>
              </p:ext>
            </p:extLst>
          </p:nvPr>
        </p:nvGraphicFramePr>
        <p:xfrm>
          <a:off x="134818" y="1118779"/>
          <a:ext cx="8874364" cy="5522838"/>
        </p:xfrm>
        <a:graphic>
          <a:graphicData uri="http://schemas.openxmlformats.org/drawingml/2006/table">
            <a:tbl>
              <a:tblPr firstRow="1" bandRow="1">
                <a:tableStyleId>{5C22544A-7EE6-4342-B048-85BDC9FD1C3A}</a:tableStyleId>
              </a:tblPr>
              <a:tblGrid>
                <a:gridCol w="377414">
                  <a:extLst>
                    <a:ext uri="{9D8B030D-6E8A-4147-A177-3AD203B41FA5}">
                      <a16:colId xmlns:a16="http://schemas.microsoft.com/office/drawing/2014/main" val="3856923498"/>
                    </a:ext>
                  </a:extLst>
                </a:gridCol>
                <a:gridCol w="564063">
                  <a:extLst>
                    <a:ext uri="{9D8B030D-6E8A-4147-A177-3AD203B41FA5}">
                      <a16:colId xmlns:a16="http://schemas.microsoft.com/office/drawing/2014/main" val="3788260597"/>
                    </a:ext>
                  </a:extLst>
                </a:gridCol>
                <a:gridCol w="564063">
                  <a:extLst>
                    <a:ext uri="{9D8B030D-6E8A-4147-A177-3AD203B41FA5}">
                      <a16:colId xmlns:a16="http://schemas.microsoft.com/office/drawing/2014/main" val="2690040496"/>
                    </a:ext>
                  </a:extLst>
                </a:gridCol>
                <a:gridCol w="564063">
                  <a:extLst>
                    <a:ext uri="{9D8B030D-6E8A-4147-A177-3AD203B41FA5}">
                      <a16:colId xmlns:a16="http://schemas.microsoft.com/office/drawing/2014/main" val="2041417512"/>
                    </a:ext>
                  </a:extLst>
                </a:gridCol>
                <a:gridCol w="564063">
                  <a:extLst>
                    <a:ext uri="{9D8B030D-6E8A-4147-A177-3AD203B41FA5}">
                      <a16:colId xmlns:a16="http://schemas.microsoft.com/office/drawing/2014/main" val="1874899395"/>
                    </a:ext>
                  </a:extLst>
                </a:gridCol>
                <a:gridCol w="564063">
                  <a:extLst>
                    <a:ext uri="{9D8B030D-6E8A-4147-A177-3AD203B41FA5}">
                      <a16:colId xmlns:a16="http://schemas.microsoft.com/office/drawing/2014/main" val="2521138242"/>
                    </a:ext>
                  </a:extLst>
                </a:gridCol>
                <a:gridCol w="564063">
                  <a:extLst>
                    <a:ext uri="{9D8B030D-6E8A-4147-A177-3AD203B41FA5}">
                      <a16:colId xmlns:a16="http://schemas.microsoft.com/office/drawing/2014/main" val="474819783"/>
                    </a:ext>
                  </a:extLst>
                </a:gridCol>
                <a:gridCol w="288032">
                  <a:extLst>
                    <a:ext uri="{9D8B030D-6E8A-4147-A177-3AD203B41FA5}">
                      <a16:colId xmlns:a16="http://schemas.microsoft.com/office/drawing/2014/main" val="66795206"/>
                    </a:ext>
                  </a:extLst>
                </a:gridCol>
                <a:gridCol w="482454">
                  <a:extLst>
                    <a:ext uri="{9D8B030D-6E8A-4147-A177-3AD203B41FA5}">
                      <a16:colId xmlns:a16="http://schemas.microsoft.com/office/drawing/2014/main" val="91166938"/>
                    </a:ext>
                  </a:extLst>
                </a:gridCol>
                <a:gridCol w="482454">
                  <a:extLst>
                    <a:ext uri="{9D8B030D-6E8A-4147-A177-3AD203B41FA5}">
                      <a16:colId xmlns:a16="http://schemas.microsoft.com/office/drawing/2014/main" val="744133026"/>
                    </a:ext>
                  </a:extLst>
                </a:gridCol>
                <a:gridCol w="482454">
                  <a:extLst>
                    <a:ext uri="{9D8B030D-6E8A-4147-A177-3AD203B41FA5}">
                      <a16:colId xmlns:a16="http://schemas.microsoft.com/office/drawing/2014/main" val="1251918654"/>
                    </a:ext>
                  </a:extLst>
                </a:gridCol>
                <a:gridCol w="482454">
                  <a:extLst>
                    <a:ext uri="{9D8B030D-6E8A-4147-A177-3AD203B41FA5}">
                      <a16:colId xmlns:a16="http://schemas.microsoft.com/office/drawing/2014/main" val="731400017"/>
                    </a:ext>
                  </a:extLst>
                </a:gridCol>
                <a:gridCol w="482454">
                  <a:extLst>
                    <a:ext uri="{9D8B030D-6E8A-4147-A177-3AD203B41FA5}">
                      <a16:colId xmlns:a16="http://schemas.microsoft.com/office/drawing/2014/main" val="3535970084"/>
                    </a:ext>
                  </a:extLst>
                </a:gridCol>
                <a:gridCol w="482454">
                  <a:extLst>
                    <a:ext uri="{9D8B030D-6E8A-4147-A177-3AD203B41FA5}">
                      <a16:colId xmlns:a16="http://schemas.microsoft.com/office/drawing/2014/main" val="201919205"/>
                    </a:ext>
                  </a:extLst>
                </a:gridCol>
                <a:gridCol w="482454">
                  <a:extLst>
                    <a:ext uri="{9D8B030D-6E8A-4147-A177-3AD203B41FA5}">
                      <a16:colId xmlns:a16="http://schemas.microsoft.com/office/drawing/2014/main" val="2165029239"/>
                    </a:ext>
                  </a:extLst>
                </a:gridCol>
                <a:gridCol w="482454">
                  <a:extLst>
                    <a:ext uri="{9D8B030D-6E8A-4147-A177-3AD203B41FA5}">
                      <a16:colId xmlns:a16="http://schemas.microsoft.com/office/drawing/2014/main" val="4107577131"/>
                    </a:ext>
                  </a:extLst>
                </a:gridCol>
                <a:gridCol w="482454">
                  <a:extLst>
                    <a:ext uri="{9D8B030D-6E8A-4147-A177-3AD203B41FA5}">
                      <a16:colId xmlns:a16="http://schemas.microsoft.com/office/drawing/2014/main" val="4084614661"/>
                    </a:ext>
                  </a:extLst>
                </a:gridCol>
                <a:gridCol w="482454">
                  <a:extLst>
                    <a:ext uri="{9D8B030D-6E8A-4147-A177-3AD203B41FA5}">
                      <a16:colId xmlns:a16="http://schemas.microsoft.com/office/drawing/2014/main" val="1668584229"/>
                    </a:ext>
                  </a:extLst>
                </a:gridCol>
              </a:tblGrid>
              <a:tr h="246976">
                <a:tc rowSpan="2">
                  <a:txBody>
                    <a:bodyPr/>
                    <a:lstStyle/>
                    <a:p>
                      <a:pPr algn="ct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gridSpan="6">
                  <a:txBody>
                    <a:bodyPr/>
                    <a:lstStyle/>
                    <a:p>
                      <a:pPr algn="ctr"/>
                      <a:r>
                        <a:rPr kumimoji="1" lang="en-US" altLang="ja-JP" sz="1100" dirty="0" smtClean="0">
                          <a:latin typeface="Meiryo UI" panose="020B0604030504040204" pitchFamily="50" charset="-128"/>
                          <a:ea typeface="Meiryo UI" panose="020B0604030504040204" pitchFamily="50" charset="-128"/>
                        </a:rPr>
                        <a:t>R</a:t>
                      </a:r>
                      <a:r>
                        <a:rPr kumimoji="1" lang="ja-JP" altLang="en-US" sz="1100" dirty="0" smtClean="0">
                          <a:latin typeface="Meiryo UI" panose="020B0604030504040204" pitchFamily="50" charset="-128"/>
                          <a:ea typeface="Meiryo UI" panose="020B0604030504040204" pitchFamily="50" charset="-128"/>
                        </a:rPr>
                        <a:t>２年度</a:t>
                      </a:r>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0">
                  <a:txBody>
                    <a:bodyPr/>
                    <a:lstStyle/>
                    <a:p>
                      <a:pPr algn="ctr"/>
                      <a:r>
                        <a:rPr kumimoji="1" lang="en-US" altLang="ja-JP" sz="1100" dirty="0" smtClean="0">
                          <a:latin typeface="Meiryo UI" panose="020B0604030504040204" pitchFamily="50" charset="-128"/>
                          <a:ea typeface="Meiryo UI" panose="020B0604030504040204" pitchFamily="50" charset="-128"/>
                        </a:rPr>
                        <a:t>R</a:t>
                      </a:r>
                      <a:r>
                        <a:rPr kumimoji="1" lang="ja-JP" altLang="en-US" sz="1100" dirty="0" smtClean="0">
                          <a:latin typeface="Meiryo UI" panose="020B0604030504040204" pitchFamily="50" charset="-128"/>
                          <a:ea typeface="Meiryo UI" panose="020B0604030504040204" pitchFamily="50" charset="-128"/>
                        </a:rPr>
                        <a:t>３年度</a:t>
                      </a:r>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02371838"/>
                  </a:ext>
                </a:extLst>
              </a:tr>
              <a:tr h="246976">
                <a:tc vMerge="1">
                  <a:txBody>
                    <a:bodyPr/>
                    <a:lstStyle/>
                    <a:p>
                      <a:pPr algn="ctr"/>
                      <a:endParaRPr kumimoji="1" lang="ja-JP" altLang="en-US" dirty="0"/>
                    </a:p>
                  </a:txBody>
                  <a:tcPr/>
                </a:tc>
                <a:tc>
                  <a:txBody>
                    <a:bodyPr/>
                    <a:lstStyle/>
                    <a:p>
                      <a:pPr algn="ctr"/>
                      <a:r>
                        <a:rPr kumimoji="1" lang="en-US" altLang="ja-JP" sz="1100" dirty="0" smtClean="0">
                          <a:latin typeface="Meiryo UI" panose="020B0604030504040204" pitchFamily="50" charset="-128"/>
                          <a:ea typeface="Meiryo UI" panose="020B0604030504040204" pitchFamily="50" charset="-128"/>
                        </a:rPr>
                        <a:t>10</a:t>
                      </a: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smtClean="0">
                          <a:latin typeface="Meiryo UI" panose="020B0604030504040204" pitchFamily="50" charset="-128"/>
                          <a:ea typeface="Meiryo UI" panose="020B0604030504040204" pitchFamily="50" charset="-128"/>
                        </a:rPr>
                        <a:t>11</a:t>
                      </a: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smtClean="0">
                          <a:latin typeface="Meiryo UI" panose="020B0604030504040204" pitchFamily="50" charset="-128"/>
                          <a:ea typeface="Meiryo UI" panose="020B0604030504040204" pitchFamily="50" charset="-128"/>
                        </a:rPr>
                        <a:t>12</a:t>
                      </a: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smtClean="0">
                          <a:latin typeface="Meiryo UI" panose="020B0604030504040204" pitchFamily="50" charset="-128"/>
                          <a:ea typeface="Meiryo UI" panose="020B0604030504040204" pitchFamily="50" charset="-128"/>
                        </a:rPr>
                        <a:t>1</a:t>
                      </a: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smtClean="0">
                          <a:latin typeface="Meiryo UI" panose="020B0604030504040204" pitchFamily="50" charset="-128"/>
                          <a:ea typeface="Meiryo UI" panose="020B0604030504040204" pitchFamily="50" charset="-128"/>
                        </a:rPr>
                        <a:t>2</a:t>
                      </a: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smtClean="0">
                          <a:latin typeface="Meiryo UI" panose="020B0604030504040204" pitchFamily="50" charset="-128"/>
                          <a:ea typeface="Meiryo UI" panose="020B0604030504040204" pitchFamily="50" charset="-128"/>
                        </a:rPr>
                        <a:t>3</a:t>
                      </a: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smtClean="0">
                          <a:latin typeface="Meiryo UI" panose="020B0604030504040204" pitchFamily="50" charset="-128"/>
                          <a:ea typeface="Meiryo UI" panose="020B0604030504040204" pitchFamily="50" charset="-128"/>
                        </a:rPr>
                        <a:t>4</a:t>
                      </a: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smtClean="0">
                          <a:latin typeface="Meiryo UI" panose="020B0604030504040204" pitchFamily="50" charset="-128"/>
                          <a:ea typeface="Meiryo UI" panose="020B0604030504040204" pitchFamily="50" charset="-128"/>
                        </a:rPr>
                        <a:t>5</a:t>
                      </a: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smtClean="0">
                          <a:latin typeface="Meiryo UI" panose="020B0604030504040204" pitchFamily="50" charset="-128"/>
                          <a:ea typeface="Meiryo UI" panose="020B0604030504040204" pitchFamily="50" charset="-128"/>
                        </a:rPr>
                        <a:t>6</a:t>
                      </a: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smtClean="0">
                          <a:latin typeface="Meiryo UI" panose="020B0604030504040204" pitchFamily="50" charset="-128"/>
                          <a:ea typeface="Meiryo UI" panose="020B0604030504040204" pitchFamily="50" charset="-128"/>
                        </a:rPr>
                        <a:t>7</a:t>
                      </a: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smtClean="0">
                          <a:latin typeface="Meiryo UI" panose="020B0604030504040204" pitchFamily="50" charset="-128"/>
                          <a:ea typeface="Meiryo UI" panose="020B0604030504040204" pitchFamily="50" charset="-128"/>
                        </a:rPr>
                        <a:t>8</a:t>
                      </a: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smtClean="0">
                          <a:latin typeface="Meiryo UI" panose="020B0604030504040204" pitchFamily="50" charset="-128"/>
                          <a:ea typeface="Meiryo UI" panose="020B0604030504040204" pitchFamily="50" charset="-128"/>
                        </a:rPr>
                        <a:t>9</a:t>
                      </a: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smtClean="0">
                          <a:latin typeface="Meiryo UI" panose="020B0604030504040204" pitchFamily="50" charset="-128"/>
                          <a:ea typeface="Meiryo UI" panose="020B0604030504040204" pitchFamily="50" charset="-128"/>
                        </a:rPr>
                        <a:t>10</a:t>
                      </a: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smtClean="0">
                          <a:latin typeface="Meiryo UI" panose="020B0604030504040204" pitchFamily="50" charset="-128"/>
                          <a:ea typeface="Meiryo UI" panose="020B0604030504040204" pitchFamily="50" charset="-128"/>
                        </a:rPr>
                        <a:t>11</a:t>
                      </a: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smtClean="0">
                          <a:latin typeface="Meiryo UI" panose="020B0604030504040204" pitchFamily="50" charset="-128"/>
                          <a:ea typeface="Meiryo UI" panose="020B0604030504040204" pitchFamily="50" charset="-128"/>
                        </a:rPr>
                        <a:t>12</a:t>
                      </a: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smtClean="0">
                          <a:latin typeface="Meiryo UI" panose="020B0604030504040204" pitchFamily="50" charset="-128"/>
                          <a:ea typeface="Meiryo UI" panose="020B0604030504040204" pitchFamily="50" charset="-128"/>
                        </a:rPr>
                        <a:t>１～</a:t>
                      </a: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5956668"/>
                  </a:ext>
                </a:extLst>
              </a:tr>
              <a:tr h="1050859">
                <a:tc>
                  <a:txBody>
                    <a:bodyPr/>
                    <a:lstStyle/>
                    <a:p>
                      <a:pPr algn="ctr"/>
                      <a:r>
                        <a:rPr kumimoji="1" lang="ja-JP" altLang="en-US" dirty="0" smtClean="0">
                          <a:latin typeface="Meiryo UI" panose="020B0604030504040204" pitchFamily="50" charset="-128"/>
                          <a:ea typeface="Meiryo UI" panose="020B0604030504040204" pitchFamily="50" charset="-128"/>
                        </a:rPr>
                        <a:t>住まち審</a:t>
                      </a:r>
                      <a:endParaRPr kumimoji="1" lang="ja-JP" altLang="en-US" dirty="0">
                        <a:latin typeface="Meiryo UI" panose="020B0604030504040204" pitchFamily="50" charset="-128"/>
                        <a:ea typeface="Meiryo UI" panose="020B0604030504040204"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pPr algn="ctr"/>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810992351"/>
                  </a:ext>
                </a:extLst>
              </a:tr>
              <a:tr h="1481854">
                <a:tc>
                  <a:txBody>
                    <a:bodyPr/>
                    <a:lstStyle/>
                    <a:p>
                      <a:pPr marL="0" marR="0" lvl="0" indent="0" algn="ctr" defTabSz="914278" rtl="0" eaLnBrk="1" fontAlgn="auto" latinLnBrk="0" hangingPunct="1">
                        <a:lnSpc>
                          <a:spcPct val="100000"/>
                        </a:lnSpc>
                        <a:spcBef>
                          <a:spcPts val="0"/>
                        </a:spcBef>
                        <a:spcAft>
                          <a:spcPts val="0"/>
                        </a:spcAft>
                        <a:buClrTx/>
                        <a:buSzTx/>
                        <a:buFontTx/>
                        <a:buNone/>
                        <a:tabLst/>
                        <a:defRPr/>
                      </a:pPr>
                      <a:r>
                        <a:rPr kumimoji="1" lang="ja-JP" altLang="en-US" dirty="0" smtClean="0">
                          <a:latin typeface="Meiryo UI" panose="020B0604030504040204" pitchFamily="50" charset="-128"/>
                          <a:ea typeface="Meiryo UI" panose="020B0604030504040204" pitchFamily="50" charset="-128"/>
                        </a:rPr>
                        <a:t>耐促審</a:t>
                      </a: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ctr" defTabSz="914278" rtl="0" eaLnBrk="1" fontAlgn="auto" latinLnBrk="0" hangingPunct="1">
                        <a:lnSpc>
                          <a:spcPct val="100000"/>
                        </a:lnSpc>
                        <a:spcBef>
                          <a:spcPts val="0"/>
                        </a:spcBef>
                        <a:spcAft>
                          <a:spcPts val="0"/>
                        </a:spcAft>
                        <a:buClrTx/>
                        <a:buSzTx/>
                        <a:buFontTx/>
                        <a:buNone/>
                        <a:tabLst/>
                        <a:defRPr/>
                      </a:pPr>
                      <a:r>
                        <a:rPr kumimoji="1" lang="ja-JP" altLang="en-US" sz="1600" dirty="0" smtClean="0">
                          <a:latin typeface="Meiryo UI" panose="020B0604030504040204" pitchFamily="50" charset="-128"/>
                          <a:ea typeface="Meiryo UI" panose="020B0604030504040204" pitchFamily="50" charset="-128"/>
                        </a:rPr>
                        <a:t>耐震促進部会</a:t>
                      </a: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4124935898"/>
                  </a:ext>
                </a:extLst>
              </a:tr>
              <a:tr h="1273463">
                <a:tc>
                  <a:txBody>
                    <a:bodyPr/>
                    <a:lstStyle/>
                    <a:p>
                      <a:pPr algn="ctr"/>
                      <a:r>
                        <a:rPr kumimoji="1" lang="ja-JP" altLang="en-US" dirty="0" smtClean="0">
                          <a:latin typeface="Meiryo UI" panose="020B0604030504040204" pitchFamily="50" charset="-128"/>
                          <a:ea typeface="Meiryo UI" panose="020B0604030504040204" pitchFamily="50" charset="-128"/>
                        </a:rPr>
                        <a:t>高障審</a:t>
                      </a:r>
                      <a:endParaRPr kumimoji="1" lang="ja-JP" altLang="en-US" dirty="0">
                        <a:latin typeface="Meiryo UI" panose="020B0604030504040204" pitchFamily="50" charset="-128"/>
                        <a:ea typeface="Meiryo UI" panose="020B0604030504040204"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400" dirty="0" smtClean="0">
                          <a:latin typeface="Meiryo UI" panose="020B0604030504040204" pitchFamily="50" charset="-128"/>
                          <a:ea typeface="Meiryo UI" panose="020B0604030504040204" pitchFamily="50" charset="-128"/>
                        </a:rPr>
                        <a:t>居住安定部会</a:t>
                      </a:r>
                      <a:endParaRPr kumimoji="1" lang="en-US" altLang="ja-JP" sz="1400" dirty="0" smtClean="0">
                        <a:latin typeface="Meiryo UI" panose="020B0604030504040204" pitchFamily="50" charset="-128"/>
                        <a:ea typeface="Meiryo UI" panose="020B0604030504040204" pitchFamily="50" charset="-128"/>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2754600"/>
                  </a:ext>
                </a:extLst>
              </a:tr>
              <a:tr h="1027739">
                <a:tc>
                  <a:txBody>
                    <a:bodyPr/>
                    <a:lstStyle/>
                    <a:p>
                      <a:pPr algn="ctr"/>
                      <a:r>
                        <a:rPr kumimoji="1" lang="ja-JP" altLang="en-US" dirty="0" smtClean="0">
                          <a:latin typeface="Meiryo UI" panose="020B0604030504040204" pitchFamily="50" charset="-128"/>
                          <a:ea typeface="Meiryo UI" panose="020B0604030504040204" pitchFamily="50" charset="-128"/>
                        </a:rPr>
                        <a:t>府</a:t>
                      </a:r>
                      <a:endParaRPr kumimoji="1" lang="ja-JP" altLang="en-US" dirty="0">
                        <a:latin typeface="Meiryo UI" panose="020B0604030504040204" pitchFamily="50" charset="-128"/>
                        <a:ea typeface="Meiryo UI" panose="020B0604030504040204"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1734494"/>
                  </a:ext>
                </a:extLst>
              </a:tr>
            </a:tbl>
          </a:graphicData>
        </a:graphic>
      </p:graphicFrame>
      <p:sp>
        <p:nvSpPr>
          <p:cNvPr id="17" name="ホームベース 16"/>
          <p:cNvSpPr/>
          <p:nvPr/>
        </p:nvSpPr>
        <p:spPr>
          <a:xfrm>
            <a:off x="4672536" y="4389275"/>
            <a:ext cx="1710781" cy="980874"/>
          </a:xfrm>
          <a:prstGeom prst="homePlate">
            <a:avLst>
              <a:gd name="adj" fmla="val 19086"/>
            </a:avLst>
          </a:prstGeom>
          <a:solidFill>
            <a:schemeClr val="accent3">
              <a:lumMod val="60000"/>
              <a:lumOff val="4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900" dirty="0">
              <a:solidFill>
                <a:schemeClr val="tx1"/>
              </a:solidFill>
              <a:latin typeface="Meiryo UI" panose="020B0604030504040204" pitchFamily="50" charset="-128"/>
              <a:ea typeface="Meiryo UI" panose="020B0604030504040204" pitchFamily="50" charset="-128"/>
            </a:endParaRPr>
          </a:p>
        </p:txBody>
      </p:sp>
      <p:sp>
        <p:nvSpPr>
          <p:cNvPr id="3" name="楕円 2"/>
          <p:cNvSpPr/>
          <p:nvPr/>
        </p:nvSpPr>
        <p:spPr>
          <a:xfrm>
            <a:off x="4215796" y="4370601"/>
            <a:ext cx="422838" cy="1072366"/>
          </a:xfrm>
          <a:prstGeom prst="ellipse">
            <a:avLst/>
          </a:prstGeom>
          <a:solidFill>
            <a:schemeClr val="accent3">
              <a:lumMod val="60000"/>
              <a:lumOff val="4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4" name="テキスト ボックス 3"/>
          <p:cNvSpPr txBox="1"/>
          <p:nvPr/>
        </p:nvSpPr>
        <p:spPr>
          <a:xfrm>
            <a:off x="4262380" y="4398952"/>
            <a:ext cx="369332" cy="1015663"/>
          </a:xfrm>
          <a:prstGeom prst="rect">
            <a:avLst/>
          </a:prstGeom>
          <a:noFill/>
        </p:spPr>
        <p:txBody>
          <a:bodyPr vert="eaVert" wrap="none" rtlCol="0">
            <a:spAutoFit/>
          </a:bodyPr>
          <a:lstStyle/>
          <a:p>
            <a:r>
              <a:rPr lang="ja-JP" altLang="en-US" sz="1200" dirty="0">
                <a:latin typeface="Meiryo UI" panose="020B0604030504040204" pitchFamily="50" charset="-128"/>
                <a:ea typeface="Meiryo UI" panose="020B0604030504040204" pitchFamily="50" charset="-128"/>
              </a:rPr>
              <a:t>専門</a:t>
            </a:r>
            <a:r>
              <a:rPr kumimoji="1" lang="ja-JP" altLang="en-US" sz="1200" dirty="0" smtClean="0">
                <a:latin typeface="Meiryo UI" panose="020B0604030504040204" pitchFamily="50" charset="-128"/>
                <a:ea typeface="Meiryo UI" panose="020B0604030504040204" pitchFamily="50" charset="-128"/>
              </a:rPr>
              <a:t>委員委嘱</a:t>
            </a:r>
            <a:endParaRPr kumimoji="1" lang="ja-JP" altLang="en-US" sz="1200" dirty="0">
              <a:latin typeface="Meiryo UI" panose="020B0604030504040204" pitchFamily="50" charset="-128"/>
              <a:ea typeface="Meiryo UI" panose="020B0604030504040204" pitchFamily="50" charset="-128"/>
            </a:endParaRPr>
          </a:p>
        </p:txBody>
      </p:sp>
      <p:cxnSp>
        <p:nvCxnSpPr>
          <p:cNvPr id="7" name="直線矢印コネクタ 6"/>
          <p:cNvCxnSpPr/>
          <p:nvPr/>
        </p:nvCxnSpPr>
        <p:spPr>
          <a:xfrm>
            <a:off x="6404665" y="6064632"/>
            <a:ext cx="1512168" cy="0"/>
          </a:xfrm>
          <a:prstGeom prst="straightConnector1">
            <a:avLst/>
          </a:prstGeom>
          <a:ln w="28575">
            <a:headEnd type="triangle"/>
            <a:tailEnd type="triangle"/>
          </a:ln>
        </p:spPr>
        <p:style>
          <a:lnRef idx="1">
            <a:schemeClr val="dk1"/>
          </a:lnRef>
          <a:fillRef idx="0">
            <a:schemeClr val="dk1"/>
          </a:fillRef>
          <a:effectRef idx="0">
            <a:schemeClr val="dk1"/>
          </a:effectRef>
          <a:fontRef idx="minor">
            <a:schemeClr val="tx1"/>
          </a:fontRef>
        </p:style>
      </p:cxnSp>
      <p:sp>
        <p:nvSpPr>
          <p:cNvPr id="40" name="テキスト ボックス 39"/>
          <p:cNvSpPr txBox="1"/>
          <p:nvPr/>
        </p:nvSpPr>
        <p:spPr>
          <a:xfrm>
            <a:off x="6339851" y="6069987"/>
            <a:ext cx="1641796" cy="276999"/>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パブコメ・市町村協議等</a:t>
            </a:r>
            <a:endParaRPr kumimoji="1" lang="ja-JP" altLang="en-US" sz="1200" dirty="0">
              <a:latin typeface="Meiryo UI" panose="020B0604030504040204" pitchFamily="50" charset="-128"/>
              <a:ea typeface="Meiryo UI" panose="020B0604030504040204" pitchFamily="50" charset="-128"/>
            </a:endParaRPr>
          </a:p>
        </p:txBody>
      </p:sp>
      <p:sp>
        <p:nvSpPr>
          <p:cNvPr id="41" name="角丸四角形 40"/>
          <p:cNvSpPr/>
          <p:nvPr/>
        </p:nvSpPr>
        <p:spPr>
          <a:xfrm>
            <a:off x="7971459" y="5726257"/>
            <a:ext cx="565693" cy="874129"/>
          </a:xfrm>
          <a:prstGeom prst="roundRect">
            <a:avLst/>
          </a:prstGeom>
          <a:solidFill>
            <a:schemeClr val="bg1">
              <a:lumMod val="5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100" dirty="0" smtClean="0"/>
              <a:t>居住</a:t>
            </a:r>
            <a:endParaRPr kumimoji="1" lang="en-US" altLang="ja-JP" sz="1100" dirty="0" smtClean="0"/>
          </a:p>
          <a:p>
            <a:pPr algn="ctr"/>
            <a:r>
              <a:rPr lang="ja-JP" altLang="en-US" sz="1100" dirty="0" smtClean="0"/>
              <a:t>安定確保計画</a:t>
            </a:r>
            <a:r>
              <a:rPr lang="ja-JP" altLang="en-US" sz="1100" dirty="0"/>
              <a:t>策定</a:t>
            </a:r>
            <a:endParaRPr kumimoji="1" lang="ja-JP" altLang="en-US" sz="1100" dirty="0"/>
          </a:p>
        </p:txBody>
      </p:sp>
      <p:sp>
        <p:nvSpPr>
          <p:cNvPr id="16" name="テキスト ボックス 15"/>
          <p:cNvSpPr txBox="1"/>
          <p:nvPr/>
        </p:nvSpPr>
        <p:spPr>
          <a:xfrm>
            <a:off x="1868947" y="2397045"/>
            <a:ext cx="1194558" cy="261610"/>
          </a:xfrm>
          <a:prstGeom prst="rect">
            <a:avLst/>
          </a:prstGeom>
          <a:solidFill>
            <a:schemeClr val="bg1"/>
          </a:solidFill>
          <a:ln>
            <a:solidFill>
              <a:schemeClr val="tx1"/>
            </a:solidFill>
          </a:ln>
        </p:spPr>
        <p:txBody>
          <a:bodyPr wrap="none" rtlCol="0">
            <a:spAutoFit/>
          </a:bodyPr>
          <a:lstStyle/>
          <a:p>
            <a:r>
              <a:rPr kumimoji="1" lang="ja-JP" altLang="en-US" sz="1100" dirty="0" smtClean="0">
                <a:latin typeface="Meiryo UI" panose="020B0604030504040204" pitchFamily="50" charset="-128"/>
                <a:ea typeface="Meiryo UI" panose="020B0604030504040204" pitchFamily="50" charset="-128"/>
              </a:rPr>
              <a:t>・諮問、部会設置</a:t>
            </a:r>
            <a:endParaRPr kumimoji="1" lang="ja-JP" altLang="en-US" sz="1100" dirty="0">
              <a:latin typeface="Meiryo UI" panose="020B0604030504040204" pitchFamily="50" charset="-128"/>
              <a:ea typeface="Meiryo UI" panose="020B0604030504040204" pitchFamily="50" charset="-128"/>
            </a:endParaRPr>
          </a:p>
        </p:txBody>
      </p:sp>
      <p:sp>
        <p:nvSpPr>
          <p:cNvPr id="29" name="テキスト ボックス 28"/>
          <p:cNvSpPr txBox="1"/>
          <p:nvPr/>
        </p:nvSpPr>
        <p:spPr>
          <a:xfrm>
            <a:off x="6044121" y="2431106"/>
            <a:ext cx="678391" cy="261610"/>
          </a:xfrm>
          <a:prstGeom prst="rect">
            <a:avLst/>
          </a:prstGeom>
          <a:solidFill>
            <a:schemeClr val="bg1"/>
          </a:solidFill>
          <a:ln>
            <a:solidFill>
              <a:schemeClr val="tx1"/>
            </a:solidFill>
          </a:ln>
        </p:spPr>
        <p:txBody>
          <a:bodyPr wrap="none" rtlCol="0">
            <a:spAutoFit/>
          </a:bodyPr>
          <a:lstStyle/>
          <a:p>
            <a:r>
              <a:rPr kumimoji="1" lang="ja-JP" altLang="en-US" sz="1100" dirty="0" smtClean="0">
                <a:latin typeface="Meiryo UI" panose="020B0604030504040204" pitchFamily="50" charset="-128"/>
                <a:ea typeface="Meiryo UI" panose="020B0604030504040204" pitchFamily="50" charset="-128"/>
              </a:rPr>
              <a:t>・答申</a:t>
            </a:r>
            <a:r>
              <a:rPr lang="ja-JP" altLang="en-US" sz="1100" dirty="0">
                <a:latin typeface="Meiryo UI" panose="020B0604030504040204" pitchFamily="50" charset="-128"/>
                <a:ea typeface="Meiryo UI" panose="020B0604030504040204" pitchFamily="50" charset="-128"/>
              </a:rPr>
              <a:t>案</a:t>
            </a:r>
            <a:endParaRPr kumimoji="1" lang="ja-JP" altLang="en-US" sz="1100" dirty="0">
              <a:latin typeface="Meiryo UI" panose="020B0604030504040204" pitchFamily="50" charset="-128"/>
              <a:ea typeface="Meiryo UI" panose="020B0604030504040204" pitchFamily="50" charset="-128"/>
            </a:endParaRPr>
          </a:p>
        </p:txBody>
      </p:sp>
      <p:sp>
        <p:nvSpPr>
          <p:cNvPr id="46" name="スライド番号プレースホルダー 2"/>
          <p:cNvSpPr txBox="1">
            <a:spLocks/>
          </p:cNvSpPr>
          <p:nvPr/>
        </p:nvSpPr>
        <p:spPr>
          <a:xfrm>
            <a:off x="8654004" y="8142711"/>
            <a:ext cx="489996"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4C7A614-994C-4A24-AF5B-0E0B47F2C510}" type="slidenum">
              <a:rPr lang="ja-JP" altLang="en-US" sz="1400" smtClean="0">
                <a:solidFill>
                  <a:schemeClr val="tx1"/>
                </a:solidFill>
                <a:latin typeface="Meiryo UI" panose="020B0604030504040204" pitchFamily="50" charset="-128"/>
                <a:ea typeface="Meiryo UI" panose="020B0604030504040204" pitchFamily="50" charset="-128"/>
              </a:rPr>
              <a:pPr/>
              <a:t>1</a:t>
            </a:fld>
            <a:endParaRPr lang="ja-JP" altLang="en-US" sz="1400">
              <a:solidFill>
                <a:schemeClr val="tx1"/>
              </a:solidFill>
              <a:latin typeface="Meiryo UI" panose="020B0604030504040204" pitchFamily="50" charset="-128"/>
              <a:ea typeface="Meiryo UI" panose="020B0604030504040204" pitchFamily="50" charset="-128"/>
            </a:endParaRPr>
          </a:p>
        </p:txBody>
      </p:sp>
      <p:cxnSp>
        <p:nvCxnSpPr>
          <p:cNvPr id="15" name="直線矢印コネクタ 14"/>
          <p:cNvCxnSpPr>
            <a:stCxn id="29" idx="2"/>
          </p:cNvCxnSpPr>
          <p:nvPr/>
        </p:nvCxnSpPr>
        <p:spPr>
          <a:xfrm flipH="1">
            <a:off x="6356537" y="2692716"/>
            <a:ext cx="26780" cy="3371916"/>
          </a:xfrm>
          <a:prstGeom prst="straightConnector1">
            <a:avLst/>
          </a:prstGeom>
          <a:ln w="1905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27" name="テキスト ボックス 26"/>
          <p:cNvSpPr txBox="1"/>
          <p:nvPr/>
        </p:nvSpPr>
        <p:spPr>
          <a:xfrm>
            <a:off x="2104054" y="3672412"/>
            <a:ext cx="1078779" cy="384721"/>
          </a:xfrm>
          <a:prstGeom prst="rect">
            <a:avLst/>
          </a:prstGeom>
          <a:solidFill>
            <a:schemeClr val="bg1"/>
          </a:solidFill>
          <a:ln>
            <a:solidFill>
              <a:schemeClr val="tx1"/>
            </a:solidFill>
          </a:ln>
        </p:spPr>
        <p:txBody>
          <a:bodyPr wrap="square" bIns="0" rtlCol="0">
            <a:spAutoFit/>
          </a:bodyPr>
          <a:lstStyle/>
          <a:p>
            <a:r>
              <a:rPr kumimoji="1" lang="ja-JP" altLang="en-US" sz="1100" dirty="0" smtClean="0">
                <a:latin typeface="Meiryo UI" panose="020B0604030504040204" pitchFamily="50" charset="-128"/>
                <a:ea typeface="Meiryo UI" panose="020B0604030504040204" pitchFamily="50" charset="-128"/>
              </a:rPr>
              <a:t>・答申</a:t>
            </a:r>
            <a:r>
              <a:rPr lang="ja-JP" altLang="en-US" sz="1100" dirty="0" smtClean="0">
                <a:latin typeface="Meiryo UI" panose="020B0604030504040204" pitchFamily="50" charset="-128"/>
                <a:ea typeface="Meiryo UI" panose="020B0604030504040204" pitchFamily="50" charset="-128"/>
              </a:rPr>
              <a:t>案</a:t>
            </a:r>
            <a:endParaRPr lang="en-US" altLang="ja-JP" sz="1100" dirty="0" smtClean="0">
              <a:latin typeface="Meiryo UI" panose="020B0604030504040204" pitchFamily="50" charset="-128"/>
              <a:ea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rPr>
              <a:t>・部会移行</a:t>
            </a:r>
            <a:endParaRPr kumimoji="1" lang="ja-JP" altLang="en-US" sz="1100" dirty="0">
              <a:latin typeface="Meiryo UI" panose="020B0604030504040204" pitchFamily="50" charset="-128"/>
              <a:ea typeface="Meiryo UI" panose="020B0604030504040204" pitchFamily="50" charset="-128"/>
            </a:endParaRPr>
          </a:p>
        </p:txBody>
      </p:sp>
      <p:sp>
        <p:nvSpPr>
          <p:cNvPr id="30" name="角丸四角形 29"/>
          <p:cNvSpPr/>
          <p:nvPr/>
        </p:nvSpPr>
        <p:spPr>
          <a:xfrm>
            <a:off x="3452590" y="5712034"/>
            <a:ext cx="455524" cy="862768"/>
          </a:xfrm>
          <a:prstGeom prst="roundRect">
            <a:avLst/>
          </a:prstGeom>
          <a:solidFill>
            <a:schemeClr val="bg1">
              <a:lumMod val="5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100" dirty="0" smtClean="0"/>
              <a:t>耐震</a:t>
            </a:r>
            <a:r>
              <a:rPr kumimoji="1" lang="en-US" altLang="ja-JP" sz="1100" dirty="0" smtClean="0"/>
              <a:t>10</a:t>
            </a:r>
            <a:r>
              <a:rPr kumimoji="1" lang="ja-JP" altLang="en-US" sz="1100" dirty="0" smtClean="0"/>
              <a:t>ヵ年戦略</a:t>
            </a:r>
            <a:endParaRPr kumimoji="1" lang="en-US" altLang="ja-JP" sz="1100" dirty="0" smtClean="0"/>
          </a:p>
          <a:p>
            <a:pPr algn="ctr"/>
            <a:r>
              <a:rPr lang="ja-JP" altLang="en-US" sz="1100" dirty="0" smtClean="0"/>
              <a:t>改</a:t>
            </a:r>
            <a:r>
              <a:rPr lang="ja-JP" altLang="en-US" sz="1100" dirty="0"/>
              <a:t>定</a:t>
            </a:r>
            <a:endParaRPr kumimoji="1" lang="ja-JP" altLang="en-US" sz="1100" dirty="0"/>
          </a:p>
        </p:txBody>
      </p:sp>
      <p:sp>
        <p:nvSpPr>
          <p:cNvPr id="38" name="楕円 37"/>
          <p:cNvSpPr/>
          <p:nvPr/>
        </p:nvSpPr>
        <p:spPr>
          <a:xfrm>
            <a:off x="8080970" y="2799722"/>
            <a:ext cx="422838" cy="1396511"/>
          </a:xfrm>
          <a:prstGeom prst="ellipse">
            <a:avLst/>
          </a:prstGeom>
          <a:solidFill>
            <a:schemeClr val="accent3">
              <a:lumMod val="60000"/>
              <a:lumOff val="4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42" name="正方形/長方形 41"/>
          <p:cNvSpPr/>
          <p:nvPr/>
        </p:nvSpPr>
        <p:spPr>
          <a:xfrm>
            <a:off x="3637043" y="2720765"/>
            <a:ext cx="214560" cy="1475469"/>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dirty="0" smtClean="0">
                <a:solidFill>
                  <a:schemeClr val="tx1"/>
                </a:solidFill>
                <a:latin typeface="Meiryo UI" panose="020B0604030504040204" pitchFamily="50" charset="-128"/>
                <a:ea typeface="Meiryo UI" panose="020B0604030504040204" pitchFamily="50" charset="-128"/>
              </a:rPr>
              <a:t>廃　止</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44" name="正方形/長方形 43"/>
          <p:cNvSpPr/>
          <p:nvPr/>
        </p:nvSpPr>
        <p:spPr>
          <a:xfrm>
            <a:off x="3620457" y="4322751"/>
            <a:ext cx="231145" cy="1106553"/>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dirty="0" smtClean="0">
                <a:solidFill>
                  <a:schemeClr val="tx1"/>
                </a:solidFill>
                <a:latin typeface="Meiryo UI" panose="020B0604030504040204" pitchFamily="50" charset="-128"/>
                <a:ea typeface="Meiryo UI" panose="020B0604030504040204" pitchFamily="50" charset="-128"/>
              </a:rPr>
              <a:t>廃　止</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49" name="角丸四角形 48"/>
          <p:cNvSpPr/>
          <p:nvPr/>
        </p:nvSpPr>
        <p:spPr>
          <a:xfrm>
            <a:off x="7664617" y="1714040"/>
            <a:ext cx="282405" cy="908601"/>
          </a:xfrm>
          <a:prstGeom prst="roundRect">
            <a:avLst/>
          </a:prstGeom>
          <a:solidFill>
            <a:schemeClr val="accent3">
              <a:lumMod val="60000"/>
              <a:lumOff val="4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50" name="テキスト ボックス 49"/>
          <p:cNvSpPr txBox="1"/>
          <p:nvPr/>
        </p:nvSpPr>
        <p:spPr>
          <a:xfrm>
            <a:off x="7611500" y="1769773"/>
            <a:ext cx="400110" cy="810478"/>
          </a:xfrm>
          <a:prstGeom prst="rect">
            <a:avLst/>
          </a:prstGeom>
          <a:noFill/>
        </p:spPr>
        <p:txBody>
          <a:bodyPr vert="eaVert" wrap="none" rtlCol="0">
            <a:spAutoFit/>
          </a:bodyPr>
          <a:lstStyle/>
          <a:p>
            <a:r>
              <a:rPr kumimoji="1" lang="ja-JP" altLang="en-US" sz="1400" dirty="0" smtClean="0">
                <a:latin typeface="Meiryo UI" panose="020B0604030504040204" pitchFamily="50" charset="-128"/>
                <a:ea typeface="Meiryo UI" panose="020B0604030504040204" pitchFamily="50" charset="-128"/>
              </a:rPr>
              <a:t>委員改選</a:t>
            </a:r>
            <a:endParaRPr kumimoji="1" lang="ja-JP" altLang="en-US" sz="1400" dirty="0">
              <a:latin typeface="Meiryo UI" panose="020B0604030504040204" pitchFamily="50" charset="-128"/>
              <a:ea typeface="Meiryo UI" panose="020B0604030504040204" pitchFamily="50" charset="-128"/>
            </a:endParaRPr>
          </a:p>
        </p:txBody>
      </p:sp>
      <p:sp>
        <p:nvSpPr>
          <p:cNvPr id="47" name="テキスト ボックス 46"/>
          <p:cNvSpPr txBox="1"/>
          <p:nvPr/>
        </p:nvSpPr>
        <p:spPr>
          <a:xfrm>
            <a:off x="8107723" y="2946833"/>
            <a:ext cx="369332" cy="1015663"/>
          </a:xfrm>
          <a:prstGeom prst="rect">
            <a:avLst/>
          </a:prstGeom>
          <a:noFill/>
        </p:spPr>
        <p:txBody>
          <a:bodyPr vert="eaVert" wrap="none" rtlCol="0">
            <a:spAutoFit/>
          </a:bodyPr>
          <a:lstStyle/>
          <a:p>
            <a:r>
              <a:rPr lang="ja-JP" altLang="en-US" sz="1200" dirty="0">
                <a:latin typeface="Meiryo UI" panose="020B0604030504040204" pitchFamily="50" charset="-128"/>
                <a:ea typeface="Meiryo UI" panose="020B0604030504040204" pitchFamily="50" charset="-128"/>
              </a:rPr>
              <a:t>専門</a:t>
            </a:r>
            <a:r>
              <a:rPr kumimoji="1" lang="ja-JP" altLang="en-US" sz="1200" dirty="0" smtClean="0">
                <a:latin typeface="Meiryo UI" panose="020B0604030504040204" pitchFamily="50" charset="-128"/>
                <a:ea typeface="Meiryo UI" panose="020B0604030504040204" pitchFamily="50" charset="-128"/>
              </a:rPr>
              <a:t>委員委嘱</a:t>
            </a:r>
            <a:endParaRPr kumimoji="1" lang="ja-JP" altLang="en-US" sz="1200" dirty="0">
              <a:latin typeface="Meiryo UI" panose="020B0604030504040204" pitchFamily="50" charset="-128"/>
              <a:ea typeface="Meiryo UI" panose="020B0604030504040204" pitchFamily="50" charset="-128"/>
            </a:endParaRPr>
          </a:p>
        </p:txBody>
      </p:sp>
      <p:cxnSp>
        <p:nvCxnSpPr>
          <p:cNvPr id="51" name="直線矢印コネクタ 50"/>
          <p:cNvCxnSpPr/>
          <p:nvPr/>
        </p:nvCxnSpPr>
        <p:spPr>
          <a:xfrm>
            <a:off x="2580455" y="6208487"/>
            <a:ext cx="847698" cy="3765"/>
          </a:xfrm>
          <a:prstGeom prst="straightConnector1">
            <a:avLst/>
          </a:prstGeom>
          <a:ln w="28575">
            <a:headEnd type="triangle"/>
            <a:tailEnd type="triangle"/>
          </a:ln>
        </p:spPr>
        <p:style>
          <a:lnRef idx="1">
            <a:schemeClr val="dk1"/>
          </a:lnRef>
          <a:fillRef idx="0">
            <a:schemeClr val="dk1"/>
          </a:fillRef>
          <a:effectRef idx="0">
            <a:schemeClr val="dk1"/>
          </a:effectRef>
          <a:fontRef idx="minor">
            <a:schemeClr val="tx1"/>
          </a:fontRef>
        </p:style>
      </p:cxnSp>
      <p:sp>
        <p:nvSpPr>
          <p:cNvPr id="52" name="テキスト ボックス 51"/>
          <p:cNvSpPr txBox="1"/>
          <p:nvPr/>
        </p:nvSpPr>
        <p:spPr>
          <a:xfrm>
            <a:off x="2753504" y="6274422"/>
            <a:ext cx="641522" cy="276999"/>
          </a:xfrm>
          <a:prstGeom prst="rect">
            <a:avLst/>
          </a:prstGeom>
          <a:noFill/>
        </p:spPr>
        <p:txBody>
          <a:bodyPr wrap="none" rtlCol="0">
            <a:spAutoFit/>
          </a:bodyPr>
          <a:lstStyle/>
          <a:p>
            <a:r>
              <a:rPr kumimoji="1" lang="ja-JP" altLang="en-US" sz="1200" dirty="0" smtClean="0">
                <a:latin typeface="Meiryo UI" panose="020B0604030504040204" pitchFamily="50" charset="-128"/>
                <a:ea typeface="Meiryo UI" panose="020B0604030504040204" pitchFamily="50" charset="-128"/>
              </a:rPr>
              <a:t>パブコメ</a:t>
            </a:r>
            <a:endParaRPr kumimoji="1" lang="ja-JP" altLang="en-US" sz="1200" dirty="0">
              <a:latin typeface="Meiryo UI" panose="020B0604030504040204" pitchFamily="50" charset="-128"/>
              <a:ea typeface="Meiryo UI" panose="020B0604030504040204" pitchFamily="50" charset="-128"/>
            </a:endParaRPr>
          </a:p>
        </p:txBody>
      </p:sp>
      <p:cxnSp>
        <p:nvCxnSpPr>
          <p:cNvPr id="53" name="直線矢印コネクタ 52"/>
          <p:cNvCxnSpPr/>
          <p:nvPr/>
        </p:nvCxnSpPr>
        <p:spPr>
          <a:xfrm flipH="1">
            <a:off x="2510765" y="4057133"/>
            <a:ext cx="12126" cy="2165671"/>
          </a:xfrm>
          <a:prstGeom prst="straightConnector1">
            <a:avLst/>
          </a:prstGeom>
          <a:ln w="19050">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54" name="ホームベース 53"/>
          <p:cNvSpPr/>
          <p:nvPr/>
        </p:nvSpPr>
        <p:spPr>
          <a:xfrm>
            <a:off x="536993" y="3000923"/>
            <a:ext cx="1616996" cy="927678"/>
          </a:xfrm>
          <a:prstGeom prst="homePlate">
            <a:avLst>
              <a:gd name="adj" fmla="val 19086"/>
            </a:avLst>
          </a:prstGeom>
          <a:solidFill>
            <a:schemeClr val="accent3">
              <a:lumMod val="60000"/>
              <a:lumOff val="4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900" dirty="0">
              <a:solidFill>
                <a:schemeClr val="tx1"/>
              </a:solidFill>
              <a:latin typeface="Meiryo UI" panose="020B0604030504040204" pitchFamily="50" charset="-128"/>
              <a:ea typeface="Meiryo UI" panose="020B0604030504040204" pitchFamily="50" charset="-128"/>
            </a:endParaRPr>
          </a:p>
        </p:txBody>
      </p:sp>
      <p:sp>
        <p:nvSpPr>
          <p:cNvPr id="55" name="テキスト ボックス 54"/>
          <p:cNvSpPr txBox="1"/>
          <p:nvPr/>
        </p:nvSpPr>
        <p:spPr>
          <a:xfrm>
            <a:off x="621000" y="3027415"/>
            <a:ext cx="1309974" cy="738664"/>
          </a:xfrm>
          <a:prstGeom prst="rect">
            <a:avLst/>
          </a:prstGeom>
          <a:noFill/>
        </p:spPr>
        <p:txBody>
          <a:bodyPr wrap="none" rtlCol="0">
            <a:spAutoFit/>
          </a:bodyPr>
          <a:lstStyle/>
          <a:p>
            <a:r>
              <a:rPr lang="en-US" altLang="ja-JP" sz="1050" dirty="0" smtClean="0">
                <a:latin typeface="Meiryo UI" panose="020B0604030504040204" pitchFamily="50" charset="-128"/>
                <a:ea typeface="Meiryo UI" panose="020B0604030504040204" pitchFamily="50" charset="-128"/>
              </a:rPr>
              <a:t>R</a:t>
            </a:r>
            <a:r>
              <a:rPr lang="ja-JP" altLang="en-US" sz="1050" dirty="0" smtClean="0">
                <a:latin typeface="Meiryo UI" panose="020B0604030504040204" pitchFamily="50" charset="-128"/>
                <a:ea typeface="Meiryo UI" panose="020B0604030504040204" pitchFamily="50" charset="-128"/>
              </a:rPr>
              <a:t>２中間見直し</a:t>
            </a:r>
            <a:endParaRPr lang="en-US" altLang="ja-JP" sz="1050" dirty="0" smtClean="0">
              <a:latin typeface="Meiryo UI" panose="020B0604030504040204" pitchFamily="50" charset="-128"/>
              <a:ea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rPr>
              <a:t>・現状分析</a:t>
            </a:r>
            <a:endParaRPr lang="en-US" altLang="ja-JP" sz="1050" dirty="0" smtClean="0">
              <a:latin typeface="Meiryo UI" panose="020B0604030504040204" pitchFamily="50" charset="-128"/>
              <a:ea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rPr>
              <a:t>・課題抽出</a:t>
            </a:r>
            <a:endParaRPr lang="en-US" altLang="ja-JP" sz="1050" dirty="0" smtClean="0">
              <a:latin typeface="Meiryo UI" panose="020B0604030504040204" pitchFamily="50" charset="-128"/>
              <a:ea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rPr>
              <a:t>・新たな取組み　　等</a:t>
            </a:r>
            <a:endParaRPr lang="en-US" altLang="ja-JP" sz="1050" dirty="0">
              <a:latin typeface="Meiryo UI" panose="020B0604030504040204" pitchFamily="50" charset="-128"/>
              <a:ea typeface="Meiryo UI" panose="020B0604030504040204" pitchFamily="50" charset="-128"/>
            </a:endParaRPr>
          </a:p>
        </p:txBody>
      </p:sp>
      <p:sp>
        <p:nvSpPr>
          <p:cNvPr id="39" name="ホームベース 38"/>
          <p:cNvSpPr/>
          <p:nvPr/>
        </p:nvSpPr>
        <p:spPr>
          <a:xfrm>
            <a:off x="8611581" y="2956207"/>
            <a:ext cx="394804" cy="1058243"/>
          </a:xfrm>
          <a:prstGeom prst="homePlate">
            <a:avLst>
              <a:gd name="adj" fmla="val 19086"/>
            </a:avLst>
          </a:prstGeom>
          <a:solidFill>
            <a:schemeClr val="accent3">
              <a:lumMod val="60000"/>
              <a:lumOff val="4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900" dirty="0">
              <a:solidFill>
                <a:schemeClr val="tx1"/>
              </a:solidFill>
              <a:latin typeface="Meiryo UI" panose="020B0604030504040204" pitchFamily="50" charset="-128"/>
              <a:ea typeface="Meiryo UI" panose="020B0604030504040204" pitchFamily="50" charset="-128"/>
            </a:endParaRPr>
          </a:p>
        </p:txBody>
      </p:sp>
      <p:sp>
        <p:nvSpPr>
          <p:cNvPr id="56" name="テキスト ボックス 55"/>
          <p:cNvSpPr txBox="1"/>
          <p:nvPr/>
        </p:nvSpPr>
        <p:spPr>
          <a:xfrm>
            <a:off x="8554923" y="3182506"/>
            <a:ext cx="400110" cy="630942"/>
          </a:xfrm>
          <a:prstGeom prst="rect">
            <a:avLst/>
          </a:prstGeom>
          <a:noFill/>
        </p:spPr>
        <p:txBody>
          <a:bodyPr vert="eaVert" wrap="none" rtlCol="0">
            <a:spAutoFit/>
          </a:bodyPr>
          <a:lstStyle/>
          <a:p>
            <a:r>
              <a:rPr lang="ja-JP" altLang="en-US" sz="1400" dirty="0" smtClean="0">
                <a:latin typeface="Meiryo UI" panose="020B0604030504040204" pitchFamily="50" charset="-128"/>
                <a:ea typeface="Meiryo UI" panose="020B0604030504040204" pitchFamily="50" charset="-128"/>
              </a:rPr>
              <a:t>部　会</a:t>
            </a:r>
            <a:endParaRPr lang="en-US" altLang="ja-JP" sz="1400" dirty="0" smtClean="0">
              <a:latin typeface="Meiryo UI" panose="020B0604030504040204" pitchFamily="50" charset="-128"/>
              <a:ea typeface="Meiryo UI" panose="020B0604030504040204" pitchFamily="50" charset="-128"/>
            </a:endParaRPr>
          </a:p>
        </p:txBody>
      </p:sp>
      <p:sp>
        <p:nvSpPr>
          <p:cNvPr id="57" name="正方形/長方形 56"/>
          <p:cNvSpPr/>
          <p:nvPr/>
        </p:nvSpPr>
        <p:spPr>
          <a:xfrm>
            <a:off x="2298644" y="2808660"/>
            <a:ext cx="391826" cy="760931"/>
          </a:xfrm>
          <a:prstGeom prst="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審議会</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58" name="正方形/長方形 57"/>
          <p:cNvSpPr/>
          <p:nvPr/>
        </p:nvSpPr>
        <p:spPr>
          <a:xfrm>
            <a:off x="592849" y="4609218"/>
            <a:ext cx="391826" cy="760931"/>
          </a:xfrm>
          <a:prstGeom prst="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審議会</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60" name="正方形/長方形 59"/>
          <p:cNvSpPr/>
          <p:nvPr/>
        </p:nvSpPr>
        <p:spPr>
          <a:xfrm>
            <a:off x="6165827" y="1670176"/>
            <a:ext cx="391826" cy="734844"/>
          </a:xfrm>
          <a:prstGeom prst="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審議会</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36" name="正方形/長方形 35"/>
          <p:cNvSpPr/>
          <p:nvPr/>
        </p:nvSpPr>
        <p:spPr>
          <a:xfrm>
            <a:off x="2282978" y="1663008"/>
            <a:ext cx="391826" cy="760931"/>
          </a:xfrm>
          <a:prstGeom prst="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dirty="0" smtClean="0">
                <a:solidFill>
                  <a:schemeClr val="tx1"/>
                </a:solidFill>
                <a:latin typeface="Meiryo UI" panose="020B0604030504040204" pitchFamily="50" charset="-128"/>
                <a:ea typeface="Meiryo UI" panose="020B0604030504040204" pitchFamily="50" charset="-128"/>
              </a:rPr>
              <a:t>審議会</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61" name="テキスト ボックス 60"/>
          <p:cNvSpPr txBox="1"/>
          <p:nvPr/>
        </p:nvSpPr>
        <p:spPr>
          <a:xfrm>
            <a:off x="5297530" y="4560556"/>
            <a:ext cx="400110" cy="630942"/>
          </a:xfrm>
          <a:prstGeom prst="rect">
            <a:avLst/>
          </a:prstGeom>
          <a:noFill/>
        </p:spPr>
        <p:txBody>
          <a:bodyPr vert="eaVert" wrap="none" rtlCol="0">
            <a:spAutoFit/>
          </a:bodyPr>
          <a:lstStyle/>
          <a:p>
            <a:r>
              <a:rPr lang="ja-JP" altLang="en-US" sz="1400" dirty="0" smtClean="0">
                <a:latin typeface="Meiryo UI" panose="020B0604030504040204" pitchFamily="50" charset="-128"/>
                <a:ea typeface="Meiryo UI" panose="020B0604030504040204" pitchFamily="50" charset="-128"/>
              </a:rPr>
              <a:t>部　会</a:t>
            </a:r>
            <a:endParaRPr lang="en-US" altLang="ja-JP" sz="1400" dirty="0" smtClean="0">
              <a:latin typeface="Meiryo UI" panose="020B0604030504040204" pitchFamily="50" charset="-128"/>
              <a:ea typeface="Meiryo UI" panose="020B0604030504040204" pitchFamily="50" charset="-128"/>
            </a:endParaRPr>
          </a:p>
        </p:txBody>
      </p:sp>
      <p:sp>
        <p:nvSpPr>
          <p:cNvPr id="62" name="タイトル 1">
            <a:extLst>
              <a:ext uri="{FF2B5EF4-FFF2-40B4-BE49-F238E27FC236}">
                <a16:creationId xmlns:a16="http://schemas.microsoft.com/office/drawing/2014/main" id="{8231F3CC-994B-4D2A-9E68-2667CED93EF8}"/>
              </a:ext>
            </a:extLst>
          </p:cNvPr>
          <p:cNvSpPr>
            <a:spLocks noGrp="1"/>
          </p:cNvSpPr>
          <p:nvPr>
            <p:ph type="title"/>
          </p:nvPr>
        </p:nvSpPr>
        <p:spPr>
          <a:xfrm>
            <a:off x="0" y="471050"/>
            <a:ext cx="7019925" cy="404813"/>
          </a:xfrm>
        </p:spPr>
        <p:txBody>
          <a:bodyPr/>
          <a:lstStyle/>
          <a:p>
            <a:pPr algn="l"/>
            <a:r>
              <a:rPr kumimoji="1" lang="ja-JP" altLang="en-US" dirty="0" smtClean="0"/>
              <a:t>審議会再編スケジュール（案）</a:t>
            </a:r>
            <a:endParaRPr kumimoji="1" lang="ja-JP" altLang="en-US" dirty="0"/>
          </a:p>
        </p:txBody>
      </p:sp>
    </p:spTree>
    <p:extLst>
      <p:ext uri="{BB962C8B-B14F-4D97-AF65-F5344CB8AC3E}">
        <p14:creationId xmlns:p14="http://schemas.microsoft.com/office/powerpoint/2010/main" val="3624541024"/>
      </p:ext>
    </p:extLst>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5"/>
        </a:solidFill>
        <a:ln w="6350">
          <a:noFill/>
        </a:ln>
        <a:effectLst/>
      </a:spPr>
      <a:bodyPr wrap="square" tIns="108000" bIns="108000">
        <a:spAutoFit/>
      </a:bodyPr>
      <a:lstStyle>
        <a:defPPr marL="85725" marR="967105" algn="l">
          <a:tabLst>
            <a:tab pos="11791950" algn="l"/>
          </a:tabLst>
          <a:defRPr sz="1600" dirty="0">
            <a:latin typeface="Meiryo UI" panose="020B0604030504040204" pitchFamily="50" charset="-128"/>
            <a:ea typeface="Meiryo UI" panose="020B0604030504040204" pitchFamily="50" charset="-128"/>
          </a:defRPr>
        </a:defPPr>
      </a:lstStyle>
      <a:style>
        <a:lnRef idx="2">
          <a:schemeClr val="accent2"/>
        </a:lnRef>
        <a:fillRef idx="1">
          <a:schemeClr val="lt1"/>
        </a:fillRef>
        <a:effectRef idx="0">
          <a:schemeClr val="accent2"/>
        </a:effectRef>
        <a:fontRef idx="minor">
          <a:schemeClr val="dk1"/>
        </a:fontRef>
      </a: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33065</TotalTime>
  <Words>326</Words>
  <Application>Microsoft Office PowerPoint</Application>
  <PresentationFormat>画面に合わせる (4:3)</PresentationFormat>
  <Paragraphs>85</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HGP創英角ｺﾞｼｯｸUB</vt:lpstr>
      <vt:lpstr>Meiryo UI</vt:lpstr>
      <vt:lpstr>ＭＳ Ｐゴシック</vt:lpstr>
      <vt:lpstr>ＭＳ ゴシック</vt:lpstr>
      <vt:lpstr>ＭＳ 明朝</vt:lpstr>
      <vt:lpstr>Arial</vt:lpstr>
      <vt:lpstr>Calibri</vt:lpstr>
      <vt:lpstr>Times New Roman</vt:lpstr>
      <vt:lpstr>標準デザイン</vt:lpstr>
      <vt:lpstr>今後の検討体制について</vt:lpstr>
      <vt:lpstr>審議会再編スケジュール（案）</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平谷　忠雄</dc:creator>
  <cp:lastModifiedBy>榊　泰輔</cp:lastModifiedBy>
  <cp:revision>1379</cp:revision>
  <cp:lastPrinted>2020-11-19T01:59:26Z</cp:lastPrinted>
  <dcterms:created xsi:type="dcterms:W3CDTF">2018-04-17T05:43:55Z</dcterms:created>
  <dcterms:modified xsi:type="dcterms:W3CDTF">2021-01-08T00:45:19Z</dcterms:modified>
</cp:coreProperties>
</file>