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sldIdLst>
    <p:sldId id="256" r:id="rId2"/>
    <p:sldId id="257" r:id="rId3"/>
    <p:sldId id="259" r:id="rId4"/>
    <p:sldId id="258" r:id="rId5"/>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860" autoAdjust="0"/>
    <p:restoredTop sz="94660"/>
  </p:normalViewPr>
  <p:slideViewPr>
    <p:cSldViewPr snapToGrid="0">
      <p:cViewPr varScale="1">
        <p:scale>
          <a:sx n="53" d="100"/>
          <a:sy n="53" d="100"/>
        </p:scale>
        <p:origin x="144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6ACB1A2-8CD8-4660-B533-8167203FD12A}" type="datetimeFigureOut">
              <a:rPr kumimoji="1" lang="ja-JP" altLang="en-US" smtClean="0"/>
              <a:t>2020/8/19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6B958C-5DB2-486C-9550-E625285EE122}" type="slidenum">
              <a:rPr kumimoji="1" lang="ja-JP" altLang="en-US" smtClean="0"/>
              <a:t>‹#›</a:t>
            </a:fld>
            <a:endParaRPr kumimoji="1" lang="ja-JP" altLang="en-US"/>
          </a:p>
        </p:txBody>
      </p:sp>
    </p:spTree>
    <p:extLst>
      <p:ext uri="{BB962C8B-B14F-4D97-AF65-F5344CB8AC3E}">
        <p14:creationId xmlns:p14="http://schemas.microsoft.com/office/powerpoint/2010/main" val="40486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6ACB1A2-8CD8-4660-B533-8167203FD12A}" type="datetimeFigureOut">
              <a:rPr kumimoji="1" lang="ja-JP" altLang="en-US" smtClean="0"/>
              <a:t>2020/8/19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6B958C-5DB2-486C-9550-E625285EE122}" type="slidenum">
              <a:rPr kumimoji="1" lang="ja-JP" altLang="en-US" smtClean="0"/>
              <a:t>‹#›</a:t>
            </a:fld>
            <a:endParaRPr kumimoji="1" lang="ja-JP" altLang="en-US"/>
          </a:p>
        </p:txBody>
      </p:sp>
    </p:spTree>
    <p:extLst>
      <p:ext uri="{BB962C8B-B14F-4D97-AF65-F5344CB8AC3E}">
        <p14:creationId xmlns:p14="http://schemas.microsoft.com/office/powerpoint/2010/main" val="4142455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6ACB1A2-8CD8-4660-B533-8167203FD12A}" type="datetimeFigureOut">
              <a:rPr kumimoji="1" lang="ja-JP" altLang="en-US" smtClean="0"/>
              <a:t>2020/8/19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6B958C-5DB2-486C-9550-E625285EE122}" type="slidenum">
              <a:rPr kumimoji="1" lang="ja-JP" altLang="en-US" smtClean="0"/>
              <a:t>‹#›</a:t>
            </a:fld>
            <a:endParaRPr kumimoji="1" lang="ja-JP" altLang="en-US"/>
          </a:p>
        </p:txBody>
      </p:sp>
    </p:spTree>
    <p:extLst>
      <p:ext uri="{BB962C8B-B14F-4D97-AF65-F5344CB8AC3E}">
        <p14:creationId xmlns:p14="http://schemas.microsoft.com/office/powerpoint/2010/main" val="705272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6ACB1A2-8CD8-4660-B533-8167203FD12A}" type="datetimeFigureOut">
              <a:rPr kumimoji="1" lang="ja-JP" altLang="en-US" smtClean="0"/>
              <a:t>2020/8/19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6B958C-5DB2-486C-9550-E625285EE122}" type="slidenum">
              <a:rPr kumimoji="1" lang="ja-JP" altLang="en-US" smtClean="0"/>
              <a:t>‹#›</a:t>
            </a:fld>
            <a:endParaRPr kumimoji="1" lang="ja-JP" altLang="en-US"/>
          </a:p>
        </p:txBody>
      </p:sp>
    </p:spTree>
    <p:extLst>
      <p:ext uri="{BB962C8B-B14F-4D97-AF65-F5344CB8AC3E}">
        <p14:creationId xmlns:p14="http://schemas.microsoft.com/office/powerpoint/2010/main" val="3405021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6ACB1A2-8CD8-4660-B533-8167203FD12A}" type="datetimeFigureOut">
              <a:rPr kumimoji="1" lang="ja-JP" altLang="en-US" smtClean="0"/>
              <a:t>2020/8/19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6B958C-5DB2-486C-9550-E625285EE122}" type="slidenum">
              <a:rPr kumimoji="1" lang="ja-JP" altLang="en-US" smtClean="0"/>
              <a:t>‹#›</a:t>
            </a:fld>
            <a:endParaRPr kumimoji="1" lang="ja-JP" altLang="en-US"/>
          </a:p>
        </p:txBody>
      </p:sp>
    </p:spTree>
    <p:extLst>
      <p:ext uri="{BB962C8B-B14F-4D97-AF65-F5344CB8AC3E}">
        <p14:creationId xmlns:p14="http://schemas.microsoft.com/office/powerpoint/2010/main" val="929218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6ACB1A2-8CD8-4660-B533-8167203FD12A}" type="datetimeFigureOut">
              <a:rPr kumimoji="1" lang="ja-JP" altLang="en-US" smtClean="0"/>
              <a:t>2020/8/19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6B958C-5DB2-486C-9550-E625285EE122}" type="slidenum">
              <a:rPr kumimoji="1" lang="ja-JP" altLang="en-US" smtClean="0"/>
              <a:t>‹#›</a:t>
            </a:fld>
            <a:endParaRPr kumimoji="1" lang="ja-JP" altLang="en-US"/>
          </a:p>
        </p:txBody>
      </p:sp>
    </p:spTree>
    <p:extLst>
      <p:ext uri="{BB962C8B-B14F-4D97-AF65-F5344CB8AC3E}">
        <p14:creationId xmlns:p14="http://schemas.microsoft.com/office/powerpoint/2010/main" val="3644561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6ACB1A2-8CD8-4660-B533-8167203FD12A}" type="datetimeFigureOut">
              <a:rPr kumimoji="1" lang="ja-JP" altLang="en-US" smtClean="0"/>
              <a:t>2020/8/19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D6B958C-5DB2-486C-9550-E625285EE122}" type="slidenum">
              <a:rPr kumimoji="1" lang="ja-JP" altLang="en-US" smtClean="0"/>
              <a:t>‹#›</a:t>
            </a:fld>
            <a:endParaRPr kumimoji="1" lang="ja-JP" altLang="en-US"/>
          </a:p>
        </p:txBody>
      </p:sp>
    </p:spTree>
    <p:extLst>
      <p:ext uri="{BB962C8B-B14F-4D97-AF65-F5344CB8AC3E}">
        <p14:creationId xmlns:p14="http://schemas.microsoft.com/office/powerpoint/2010/main" val="3956565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6ACB1A2-8CD8-4660-B533-8167203FD12A}" type="datetimeFigureOut">
              <a:rPr kumimoji="1" lang="ja-JP" altLang="en-US" smtClean="0"/>
              <a:t>2020/8/19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D6B958C-5DB2-486C-9550-E625285EE122}" type="slidenum">
              <a:rPr kumimoji="1" lang="ja-JP" altLang="en-US" smtClean="0"/>
              <a:t>‹#›</a:t>
            </a:fld>
            <a:endParaRPr kumimoji="1" lang="ja-JP" altLang="en-US"/>
          </a:p>
        </p:txBody>
      </p:sp>
    </p:spTree>
    <p:extLst>
      <p:ext uri="{BB962C8B-B14F-4D97-AF65-F5344CB8AC3E}">
        <p14:creationId xmlns:p14="http://schemas.microsoft.com/office/powerpoint/2010/main" val="149834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ACB1A2-8CD8-4660-B533-8167203FD12A}" type="datetimeFigureOut">
              <a:rPr kumimoji="1" lang="ja-JP" altLang="en-US" smtClean="0"/>
              <a:t>2020/8/19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D6B958C-5DB2-486C-9550-E625285EE122}" type="slidenum">
              <a:rPr kumimoji="1" lang="ja-JP" altLang="en-US" smtClean="0"/>
              <a:t>‹#›</a:t>
            </a:fld>
            <a:endParaRPr kumimoji="1" lang="ja-JP" altLang="en-US"/>
          </a:p>
        </p:txBody>
      </p:sp>
    </p:spTree>
    <p:extLst>
      <p:ext uri="{BB962C8B-B14F-4D97-AF65-F5344CB8AC3E}">
        <p14:creationId xmlns:p14="http://schemas.microsoft.com/office/powerpoint/2010/main" val="4151409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6ACB1A2-8CD8-4660-B533-8167203FD12A}" type="datetimeFigureOut">
              <a:rPr kumimoji="1" lang="ja-JP" altLang="en-US" smtClean="0"/>
              <a:t>2020/8/19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6B958C-5DB2-486C-9550-E625285EE122}" type="slidenum">
              <a:rPr kumimoji="1" lang="ja-JP" altLang="en-US" smtClean="0"/>
              <a:t>‹#›</a:t>
            </a:fld>
            <a:endParaRPr kumimoji="1" lang="ja-JP" altLang="en-US"/>
          </a:p>
        </p:txBody>
      </p:sp>
    </p:spTree>
    <p:extLst>
      <p:ext uri="{BB962C8B-B14F-4D97-AF65-F5344CB8AC3E}">
        <p14:creationId xmlns:p14="http://schemas.microsoft.com/office/powerpoint/2010/main" val="153823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6ACB1A2-8CD8-4660-B533-8167203FD12A}" type="datetimeFigureOut">
              <a:rPr kumimoji="1" lang="ja-JP" altLang="en-US" smtClean="0"/>
              <a:t>2020/8/19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6B958C-5DB2-486C-9550-E625285EE122}" type="slidenum">
              <a:rPr kumimoji="1" lang="ja-JP" altLang="en-US" smtClean="0"/>
              <a:t>‹#›</a:t>
            </a:fld>
            <a:endParaRPr kumimoji="1" lang="ja-JP" altLang="en-US"/>
          </a:p>
        </p:txBody>
      </p:sp>
    </p:spTree>
    <p:extLst>
      <p:ext uri="{BB962C8B-B14F-4D97-AF65-F5344CB8AC3E}">
        <p14:creationId xmlns:p14="http://schemas.microsoft.com/office/powerpoint/2010/main" val="2531218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16ACB1A2-8CD8-4660-B533-8167203FD12A}" type="datetimeFigureOut">
              <a:rPr kumimoji="1" lang="ja-JP" altLang="en-US" smtClean="0"/>
              <a:t>2020/8/19</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AD6B958C-5DB2-486C-9550-E625285EE122}" type="slidenum">
              <a:rPr kumimoji="1" lang="ja-JP" altLang="en-US" smtClean="0"/>
              <a:t>‹#›</a:t>
            </a:fld>
            <a:endParaRPr kumimoji="1" lang="ja-JP" altLang="en-US"/>
          </a:p>
        </p:txBody>
      </p:sp>
    </p:spTree>
    <p:extLst>
      <p:ext uri="{BB962C8B-B14F-4D97-AF65-F5344CB8AC3E}">
        <p14:creationId xmlns:p14="http://schemas.microsoft.com/office/powerpoint/2010/main" val="105926709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a:extLst>
              <a:ext uri="{FF2B5EF4-FFF2-40B4-BE49-F238E27FC236}">
                <a16:creationId xmlns:a16="http://schemas.microsoft.com/office/drawing/2014/main" id="{F0126E51-90C0-4720-954F-0961A627142C}"/>
              </a:ext>
            </a:extLst>
          </p:cNvPr>
          <p:cNvGraphicFramePr>
            <a:graphicFrameLocks noGrp="1"/>
          </p:cNvGraphicFramePr>
          <p:nvPr>
            <p:extLst>
              <p:ext uri="{D42A27DB-BD31-4B8C-83A1-F6EECF244321}">
                <p14:modId xmlns:p14="http://schemas.microsoft.com/office/powerpoint/2010/main" val="3749556383"/>
              </p:ext>
            </p:extLst>
          </p:nvPr>
        </p:nvGraphicFramePr>
        <p:xfrm>
          <a:off x="309652" y="709235"/>
          <a:ext cx="12370163" cy="8827195"/>
        </p:xfrm>
        <a:graphic>
          <a:graphicData uri="http://schemas.openxmlformats.org/drawingml/2006/table">
            <a:tbl>
              <a:tblPr firstRow="1" bandRow="1">
                <a:tableStyleId>{5940675A-B579-460E-94D1-54222C63F5DA}</a:tableStyleId>
              </a:tblPr>
              <a:tblGrid>
                <a:gridCol w="243000">
                  <a:extLst>
                    <a:ext uri="{9D8B030D-6E8A-4147-A177-3AD203B41FA5}">
                      <a16:colId xmlns:a16="http://schemas.microsoft.com/office/drawing/2014/main" val="3954803398"/>
                    </a:ext>
                  </a:extLst>
                </a:gridCol>
                <a:gridCol w="243000">
                  <a:extLst>
                    <a:ext uri="{9D8B030D-6E8A-4147-A177-3AD203B41FA5}">
                      <a16:colId xmlns:a16="http://schemas.microsoft.com/office/drawing/2014/main" val="3541777908"/>
                    </a:ext>
                  </a:extLst>
                </a:gridCol>
                <a:gridCol w="1520684">
                  <a:extLst>
                    <a:ext uri="{9D8B030D-6E8A-4147-A177-3AD203B41FA5}">
                      <a16:colId xmlns:a16="http://schemas.microsoft.com/office/drawing/2014/main" val="2950000044"/>
                    </a:ext>
                  </a:extLst>
                </a:gridCol>
                <a:gridCol w="3261850">
                  <a:extLst>
                    <a:ext uri="{9D8B030D-6E8A-4147-A177-3AD203B41FA5}">
                      <a16:colId xmlns:a16="http://schemas.microsoft.com/office/drawing/2014/main" val="1161783836"/>
                    </a:ext>
                  </a:extLst>
                </a:gridCol>
                <a:gridCol w="2823699">
                  <a:extLst>
                    <a:ext uri="{9D8B030D-6E8A-4147-A177-3AD203B41FA5}">
                      <a16:colId xmlns:a16="http://schemas.microsoft.com/office/drawing/2014/main" val="2512665126"/>
                    </a:ext>
                  </a:extLst>
                </a:gridCol>
                <a:gridCol w="713540">
                  <a:extLst>
                    <a:ext uri="{9D8B030D-6E8A-4147-A177-3AD203B41FA5}">
                      <a16:colId xmlns:a16="http://schemas.microsoft.com/office/drawing/2014/main" val="3677542109"/>
                    </a:ext>
                  </a:extLst>
                </a:gridCol>
                <a:gridCol w="3564390">
                  <a:extLst>
                    <a:ext uri="{9D8B030D-6E8A-4147-A177-3AD203B41FA5}">
                      <a16:colId xmlns:a16="http://schemas.microsoft.com/office/drawing/2014/main" val="1162862714"/>
                    </a:ext>
                  </a:extLst>
                </a:gridCol>
              </a:tblGrid>
              <a:tr h="253403">
                <a:tc rowSpan="4">
                  <a:txBody>
                    <a:bodyPr/>
                    <a:lstStyle/>
                    <a:p>
                      <a:pPr algn="ctr"/>
                      <a:r>
                        <a:rPr kumimoji="1" lang="ja-JP" altLang="en-US" sz="1100" b="1" dirty="0">
                          <a:solidFill>
                            <a:schemeClr val="bg1"/>
                          </a:solidFill>
                          <a:latin typeface="+mn-ea"/>
                          <a:ea typeface="+mn-ea"/>
                        </a:rPr>
                        <a:t>住宅　</a:t>
                      </a:r>
                      <a:r>
                        <a:rPr kumimoji="1" lang="ja-JP" altLang="en-US" sz="1100" b="1" dirty="0" smtClean="0">
                          <a:solidFill>
                            <a:schemeClr val="bg1"/>
                          </a:solidFill>
                          <a:latin typeface="+mn-ea"/>
                          <a:ea typeface="+mn-ea"/>
                        </a:rPr>
                        <a:t>木造住宅</a:t>
                      </a:r>
                      <a:endParaRPr kumimoji="1" lang="ja-JP" altLang="en-US" sz="1100" b="1" dirty="0">
                        <a:solidFill>
                          <a:schemeClr val="bg1"/>
                        </a:solidFill>
                        <a:latin typeface="+mn-ea"/>
                        <a:ea typeface="+mn-ea"/>
                      </a:endParaRPr>
                    </a:p>
                  </a:txBody>
                  <a:tcPr vert="eaVert" anchor="ctr">
                    <a:solidFill>
                      <a:schemeClr val="accent5">
                        <a:lumMod val="75000"/>
                      </a:schemeClr>
                    </a:solidFill>
                  </a:tcPr>
                </a:tc>
                <a:tc gridSpan="3">
                  <a:txBody>
                    <a:bodyPr/>
                    <a:lstStyle/>
                    <a:p>
                      <a:pPr algn="ctr"/>
                      <a:r>
                        <a:rPr kumimoji="1" lang="ja-JP" altLang="en-US" sz="1100" b="1" dirty="0">
                          <a:latin typeface="+mn-ea"/>
                          <a:ea typeface="+mn-ea"/>
                        </a:rPr>
                        <a:t>目標とこれまでの取組み（Ｈ</a:t>
                      </a:r>
                      <a:r>
                        <a:rPr kumimoji="1" lang="en-US" altLang="ja-JP" sz="1100" b="1" dirty="0">
                          <a:latin typeface="+mn-ea"/>
                          <a:ea typeface="+mn-ea"/>
                        </a:rPr>
                        <a:t>28~</a:t>
                      </a:r>
                      <a:r>
                        <a:rPr kumimoji="1" lang="ja-JP" altLang="en-US" sz="1100" b="1" dirty="0">
                          <a:latin typeface="+mn-ea"/>
                          <a:ea typeface="+mn-ea"/>
                        </a:rPr>
                        <a:t>Ｒ１）</a:t>
                      </a:r>
                    </a:p>
                  </a:txBody>
                  <a:tcPr>
                    <a:solidFill>
                      <a:schemeClr val="accent1">
                        <a:lumMod val="20000"/>
                        <a:lumOff val="80000"/>
                      </a:schemeClr>
                    </a:solidFill>
                  </a:tcPr>
                </a:tc>
                <a:tc hMerge="1">
                  <a:txBody>
                    <a:bodyPr/>
                    <a:lstStyle/>
                    <a:p>
                      <a:endParaRPr kumimoji="1" lang="ja-JP" altLang="en-US" sz="1100" dirty="0">
                        <a:latin typeface="+mn-ea"/>
                        <a:ea typeface="+mn-ea"/>
                      </a:endParaRPr>
                    </a:p>
                  </a:txBody>
                  <a:tcPr/>
                </a:tc>
                <a:tc hMerge="1">
                  <a:txBody>
                    <a:bodyPr/>
                    <a:lstStyle/>
                    <a:p>
                      <a:endParaRPr kumimoji="1" lang="ja-JP" altLang="en-US"/>
                    </a:p>
                  </a:txBody>
                  <a:tcPr/>
                </a:tc>
                <a:tc gridSpan="2">
                  <a:txBody>
                    <a:bodyPr/>
                    <a:lstStyle/>
                    <a:p>
                      <a:pPr algn="ctr"/>
                      <a:r>
                        <a:rPr kumimoji="1" lang="ja-JP" altLang="en-US" sz="1100" b="1" dirty="0">
                          <a:latin typeface="+mn-ea"/>
                          <a:ea typeface="+mn-ea"/>
                        </a:rPr>
                        <a:t>評価</a:t>
                      </a:r>
                    </a:p>
                  </a:txBody>
                  <a:tcPr>
                    <a:lnR w="38100" cap="flat" cmpd="sng" algn="ctr">
                      <a:solidFill>
                        <a:schemeClr val="tx1"/>
                      </a:solidFill>
                      <a:prstDash val="solid"/>
                      <a:round/>
                      <a:headEnd type="none" w="med" len="med"/>
                      <a:tailEnd type="none" w="med" len="med"/>
                    </a:lnR>
                    <a:solidFill>
                      <a:schemeClr val="accent1">
                        <a:lumMod val="20000"/>
                        <a:lumOff val="80000"/>
                      </a:schemeClr>
                    </a:solidFill>
                  </a:tcPr>
                </a:tc>
                <a:tc hMerge="1">
                  <a:txBody>
                    <a:bodyPr/>
                    <a:lstStyle/>
                    <a:p>
                      <a:endParaRPr kumimoji="1" lang="ja-JP" altLang="en-US" sz="1200" dirty="0">
                        <a:latin typeface="+mn-ea"/>
                        <a:ea typeface="+mn-ea"/>
                      </a:endParaRPr>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100" b="1" dirty="0">
                          <a:latin typeface="+mn-ea"/>
                          <a:ea typeface="+mn-ea"/>
                        </a:rPr>
                        <a:t>今後の取組みの方向性</a:t>
                      </a:r>
                      <a:r>
                        <a:rPr kumimoji="1" lang="en-US" altLang="ja-JP" sz="1100" b="1" dirty="0">
                          <a:latin typeface="+mn-ea"/>
                          <a:ea typeface="+mn-ea"/>
                        </a:rPr>
                        <a:t>(</a:t>
                      </a:r>
                      <a:r>
                        <a:rPr kumimoji="1" lang="ja-JP" altLang="en-US" sz="1100" b="1" dirty="0">
                          <a:latin typeface="+mn-ea"/>
                          <a:ea typeface="+mn-ea"/>
                        </a:rPr>
                        <a:t>案</a:t>
                      </a:r>
                      <a:r>
                        <a:rPr kumimoji="1" lang="en-US" altLang="ja-JP" sz="1100" b="1" dirty="0">
                          <a:latin typeface="+mn-ea"/>
                          <a:ea typeface="+mn-ea"/>
                        </a:rPr>
                        <a:t>)</a:t>
                      </a:r>
                      <a:endParaRPr kumimoji="1" lang="ja-JP" altLang="en-US" sz="1100" b="1" dirty="0">
                        <a:latin typeface="+mn-ea"/>
                        <a:ea typeface="+mn-ea"/>
                      </a:endParaRPr>
                    </a:p>
                  </a:txBody>
                  <a:tcPr>
                    <a:lnL w="38100" cap="flat" cmpd="sng" algn="ctr">
                      <a:solidFill>
                        <a:schemeClr val="tx1"/>
                      </a:solidFill>
                      <a:prstDash val="solid"/>
                      <a:round/>
                      <a:headEnd type="none" w="med" len="med"/>
                      <a:tailEnd type="none" w="med" len="med"/>
                    </a:lnL>
                    <a:solidFill>
                      <a:schemeClr val="accent1">
                        <a:lumMod val="20000"/>
                        <a:lumOff val="80000"/>
                      </a:schemeClr>
                    </a:solidFill>
                  </a:tcPr>
                </a:tc>
                <a:extLst>
                  <a:ext uri="{0D108BD9-81ED-4DB2-BD59-A6C34878D82A}">
                    <a16:rowId xmlns:a16="http://schemas.microsoft.com/office/drawing/2014/main" val="737164428"/>
                  </a:ext>
                </a:extLst>
              </a:tr>
              <a:tr h="1073236">
                <a:tc vMerge="1">
                  <a:txBody>
                    <a:bodyPr/>
                    <a:lstStyle/>
                    <a:p>
                      <a:pPr algn="ctr"/>
                      <a:endParaRPr kumimoji="1" lang="ja-JP" altLang="en-US" sz="1100" dirty="0">
                        <a:latin typeface="+mn-ea"/>
                        <a:ea typeface="+mn-ea"/>
                      </a:endParaRPr>
                    </a:p>
                  </a:txBody>
                  <a:tcPr vert="eaVert" anchor="ctr">
                    <a:lnB w="38100" cap="flat" cmpd="sng" algn="ctr">
                      <a:solidFill>
                        <a:schemeClr val="tx1"/>
                      </a:solidFill>
                      <a:prstDash val="solid"/>
                      <a:round/>
                      <a:headEnd type="none" w="med" len="med"/>
                      <a:tailEnd type="none" w="med" len="med"/>
                    </a:lnB>
                  </a:tcPr>
                </a:tc>
                <a:tc>
                  <a:txBody>
                    <a:bodyPr/>
                    <a:lstStyle/>
                    <a:p>
                      <a:pPr algn="ctr"/>
                      <a:r>
                        <a:rPr kumimoji="1" lang="ja-JP" altLang="en-US" sz="1100" dirty="0">
                          <a:latin typeface="+mn-ea"/>
                          <a:ea typeface="+mn-ea"/>
                        </a:rPr>
                        <a:t>目標１</a:t>
                      </a:r>
                    </a:p>
                  </a:txBody>
                  <a:tcPr vert="eaVert" anchor="ctr">
                    <a:lnB w="38100" cap="flat" cmpd="sng" algn="ctr">
                      <a:solidFill>
                        <a:schemeClr val="tx1"/>
                      </a:solidFill>
                      <a:prstDash val="solid"/>
                      <a:round/>
                      <a:headEnd type="none" w="med" len="med"/>
                      <a:tailEnd type="none" w="med" len="med"/>
                    </a:lnB>
                  </a:tcPr>
                </a:tc>
                <a:tc gridSpan="2">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en-US" altLang="ja-JP" sz="1100" b="1" dirty="0">
                          <a:latin typeface="+mn-ea"/>
                          <a:ea typeface="+mn-ea"/>
                        </a:rPr>
                        <a:t>【</a:t>
                      </a:r>
                      <a:r>
                        <a:rPr kumimoji="1" lang="ja-JP" altLang="en-US" sz="1100" b="1" dirty="0">
                          <a:latin typeface="+mn-ea"/>
                          <a:ea typeface="+mn-ea"/>
                        </a:rPr>
                        <a:t>住宅の耐震化率</a:t>
                      </a:r>
                      <a:r>
                        <a:rPr kumimoji="1" lang="en-US" altLang="ja-JP" sz="1100" b="1" dirty="0">
                          <a:latin typeface="+mn-ea"/>
                          <a:ea typeface="+mn-ea"/>
                        </a:rPr>
                        <a:t>】</a:t>
                      </a: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en-US" altLang="ja-JP" sz="1100" b="1" dirty="0">
                          <a:latin typeface="+mn-ea"/>
                          <a:ea typeface="+mn-ea"/>
                        </a:rPr>
                        <a:t>〔</a:t>
                      </a:r>
                      <a:r>
                        <a:rPr kumimoji="1" lang="ja-JP" altLang="en-US" sz="1100" b="1" dirty="0">
                          <a:latin typeface="+mn-ea"/>
                          <a:ea typeface="+mn-ea"/>
                        </a:rPr>
                        <a:t>目標</a:t>
                      </a:r>
                      <a:r>
                        <a:rPr kumimoji="1" lang="en-US" altLang="ja-JP" sz="1100" b="1" dirty="0">
                          <a:latin typeface="+mn-ea"/>
                          <a:ea typeface="+mn-ea"/>
                        </a:rPr>
                        <a:t>〕</a:t>
                      </a:r>
                      <a:r>
                        <a:rPr kumimoji="1" lang="ja-JP" altLang="en-US" sz="1100" dirty="0">
                          <a:latin typeface="+mn-ea"/>
                          <a:ea typeface="+mn-ea"/>
                        </a:rPr>
                        <a:t>　</a:t>
                      </a:r>
                      <a:r>
                        <a:rPr kumimoji="1" lang="en-US" altLang="ja-JP" sz="1100" dirty="0">
                          <a:latin typeface="+mn-ea"/>
                          <a:ea typeface="+mn-ea"/>
                        </a:rPr>
                        <a:t>R7</a:t>
                      </a:r>
                      <a:r>
                        <a:rPr kumimoji="1" lang="ja-JP" altLang="en-US" sz="1100" dirty="0" err="1">
                          <a:latin typeface="+mn-ea"/>
                          <a:ea typeface="+mn-ea"/>
                        </a:rPr>
                        <a:t>までに</a:t>
                      </a:r>
                      <a:r>
                        <a:rPr kumimoji="1" lang="en-US" altLang="ja-JP" sz="1100" dirty="0">
                          <a:latin typeface="+mn-ea"/>
                          <a:ea typeface="+mn-ea"/>
                        </a:rPr>
                        <a:t>95%</a:t>
                      </a: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en-US" altLang="ja-JP" sz="1100" b="1" dirty="0">
                          <a:latin typeface="+mn-ea"/>
                          <a:ea typeface="+mn-ea"/>
                        </a:rPr>
                        <a:t>〔</a:t>
                      </a:r>
                      <a:r>
                        <a:rPr kumimoji="1" lang="ja-JP" altLang="en-US" sz="1100" b="1" dirty="0">
                          <a:latin typeface="+mn-ea"/>
                          <a:ea typeface="+mn-ea"/>
                        </a:rPr>
                        <a:t>現状</a:t>
                      </a:r>
                      <a:r>
                        <a:rPr kumimoji="1" lang="en-US" altLang="ja-JP" sz="1100" b="1" dirty="0">
                          <a:latin typeface="+mn-ea"/>
                          <a:ea typeface="+mn-ea"/>
                        </a:rPr>
                        <a:t>〕</a:t>
                      </a:r>
                      <a:r>
                        <a:rPr kumimoji="1" lang="ja-JP" altLang="en-US" sz="1100" dirty="0">
                          <a:latin typeface="+mn-ea"/>
                          <a:ea typeface="+mn-ea"/>
                        </a:rPr>
                        <a:t>　</a:t>
                      </a:r>
                      <a:r>
                        <a:rPr kumimoji="1" lang="en-US" altLang="ja-JP" sz="1100" dirty="0">
                          <a:latin typeface="+mn-ea"/>
                          <a:ea typeface="+mn-ea"/>
                        </a:rPr>
                        <a:t>H27</a:t>
                      </a:r>
                      <a:r>
                        <a:rPr kumimoji="1" lang="ja-JP" altLang="en-US" sz="1100" dirty="0">
                          <a:latin typeface="+mn-ea"/>
                          <a:ea typeface="+mn-ea"/>
                        </a:rPr>
                        <a:t>：約</a:t>
                      </a:r>
                      <a:r>
                        <a:rPr kumimoji="1" lang="en-US" altLang="ja-JP" sz="1100" dirty="0">
                          <a:latin typeface="+mn-ea"/>
                          <a:ea typeface="+mn-ea"/>
                        </a:rPr>
                        <a:t>83</a:t>
                      </a:r>
                      <a:r>
                        <a:rPr kumimoji="1" lang="ja-JP" altLang="en-US" sz="1100" dirty="0">
                          <a:latin typeface="+mn-ea"/>
                          <a:ea typeface="+mn-ea"/>
                        </a:rPr>
                        <a:t>％　⇒　</a:t>
                      </a:r>
                      <a:r>
                        <a:rPr kumimoji="1" lang="en-US" altLang="ja-JP" sz="1100" dirty="0">
                          <a:latin typeface="+mn-ea"/>
                          <a:ea typeface="+mn-ea"/>
                        </a:rPr>
                        <a:t>R</a:t>
                      </a:r>
                      <a:r>
                        <a:rPr kumimoji="1" lang="ja-JP" altLang="en-US" sz="1100" dirty="0">
                          <a:latin typeface="+mn-ea"/>
                          <a:ea typeface="+mn-ea"/>
                        </a:rPr>
                        <a:t>２：約</a:t>
                      </a:r>
                      <a:r>
                        <a:rPr kumimoji="1" lang="en-US" altLang="ja-JP" sz="1100" dirty="0">
                          <a:latin typeface="+mn-ea"/>
                          <a:ea typeface="+mn-ea"/>
                        </a:rPr>
                        <a:t>89%</a:t>
                      </a: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100" dirty="0">
                          <a:latin typeface="+mn-ea"/>
                          <a:ea typeface="+mn-ea"/>
                        </a:rPr>
                        <a:t>　　木造戸建住宅　</a:t>
                      </a:r>
                      <a:r>
                        <a:rPr kumimoji="1" lang="en-US" altLang="ja-JP" sz="1100" dirty="0">
                          <a:latin typeface="+mn-ea"/>
                          <a:ea typeface="+mn-ea"/>
                        </a:rPr>
                        <a:t>H27</a:t>
                      </a:r>
                      <a:r>
                        <a:rPr kumimoji="1" lang="ja-JP" altLang="en-US" sz="1100" dirty="0">
                          <a:latin typeface="+mn-ea"/>
                          <a:ea typeface="+mn-ea"/>
                        </a:rPr>
                        <a:t>：</a:t>
                      </a:r>
                      <a:r>
                        <a:rPr kumimoji="1" lang="en-US" altLang="ja-JP" sz="1100" dirty="0">
                          <a:latin typeface="+mn-ea"/>
                          <a:ea typeface="+mn-ea"/>
                        </a:rPr>
                        <a:t>71.4</a:t>
                      </a:r>
                      <a:r>
                        <a:rPr kumimoji="1" lang="ja-JP" altLang="en-US" sz="1100" dirty="0">
                          <a:latin typeface="+mn-ea"/>
                          <a:ea typeface="+mn-ea"/>
                        </a:rPr>
                        <a:t>％　→　</a:t>
                      </a:r>
                      <a:r>
                        <a:rPr kumimoji="1" lang="en-US" altLang="ja-JP" sz="1100" dirty="0">
                          <a:latin typeface="+mn-ea"/>
                          <a:ea typeface="+mn-ea"/>
                        </a:rPr>
                        <a:t>R2</a:t>
                      </a:r>
                      <a:r>
                        <a:rPr kumimoji="1" lang="ja-JP" altLang="en-US" sz="1100" dirty="0">
                          <a:latin typeface="+mn-ea"/>
                          <a:ea typeface="+mn-ea"/>
                        </a:rPr>
                        <a:t>：約</a:t>
                      </a:r>
                      <a:r>
                        <a:rPr kumimoji="1" lang="en-US" altLang="ja-JP" sz="1100" dirty="0">
                          <a:latin typeface="+mn-ea"/>
                          <a:ea typeface="+mn-ea"/>
                        </a:rPr>
                        <a:t>80</a:t>
                      </a:r>
                      <a:r>
                        <a:rPr kumimoji="1" lang="ja-JP" altLang="en-US" sz="1100" dirty="0">
                          <a:latin typeface="+mn-ea"/>
                          <a:ea typeface="+mn-ea"/>
                        </a:rPr>
                        <a:t>％</a:t>
                      </a: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100" dirty="0">
                          <a:latin typeface="+mn-ea"/>
                          <a:ea typeface="+mn-ea"/>
                        </a:rPr>
                        <a:t>　　共同住宅等　　 </a:t>
                      </a:r>
                      <a:r>
                        <a:rPr kumimoji="1" lang="en-US" altLang="ja-JP" sz="1100" dirty="0">
                          <a:latin typeface="+mn-ea"/>
                          <a:ea typeface="+mn-ea"/>
                        </a:rPr>
                        <a:t>H27</a:t>
                      </a:r>
                      <a:r>
                        <a:rPr kumimoji="1" lang="ja-JP" altLang="en-US" sz="1100" dirty="0">
                          <a:latin typeface="+mn-ea"/>
                          <a:ea typeface="+mn-ea"/>
                        </a:rPr>
                        <a:t>：</a:t>
                      </a:r>
                      <a:r>
                        <a:rPr kumimoji="1" lang="en-US" altLang="ja-JP" sz="1100" dirty="0">
                          <a:latin typeface="+mn-ea"/>
                          <a:ea typeface="+mn-ea"/>
                        </a:rPr>
                        <a:t>91.2</a:t>
                      </a:r>
                      <a:r>
                        <a:rPr kumimoji="1" lang="ja-JP" altLang="en-US" sz="1100" dirty="0">
                          <a:latin typeface="+mn-ea"/>
                          <a:ea typeface="+mn-ea"/>
                        </a:rPr>
                        <a:t>％　→　</a:t>
                      </a:r>
                      <a:r>
                        <a:rPr kumimoji="1" lang="en-US" altLang="ja-JP" sz="1100" dirty="0">
                          <a:latin typeface="+mn-ea"/>
                          <a:ea typeface="+mn-ea"/>
                        </a:rPr>
                        <a:t>R2</a:t>
                      </a:r>
                      <a:r>
                        <a:rPr kumimoji="1" lang="ja-JP" altLang="en-US" sz="1100" dirty="0">
                          <a:latin typeface="+mn-ea"/>
                          <a:ea typeface="+mn-ea"/>
                        </a:rPr>
                        <a:t>：約</a:t>
                      </a:r>
                      <a:r>
                        <a:rPr kumimoji="1" lang="en-US" altLang="ja-JP" sz="1100" dirty="0">
                          <a:latin typeface="+mn-ea"/>
                          <a:ea typeface="+mn-ea"/>
                        </a:rPr>
                        <a:t>94</a:t>
                      </a:r>
                      <a:r>
                        <a:rPr kumimoji="1" lang="ja-JP" altLang="en-US" sz="1100" dirty="0">
                          <a:latin typeface="+mn-ea"/>
                          <a:ea typeface="+mn-ea"/>
                        </a:rPr>
                        <a:t>％</a:t>
                      </a: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100" dirty="0">
                          <a:latin typeface="+mn-ea"/>
                          <a:ea typeface="+mn-ea"/>
                        </a:rPr>
                        <a:t>　　　</a:t>
                      </a:r>
                      <a:r>
                        <a:rPr kumimoji="1" lang="en-US" altLang="ja-JP" sz="1100" dirty="0">
                          <a:latin typeface="+mn-ea"/>
                          <a:ea typeface="+mn-ea"/>
                        </a:rPr>
                        <a:t>※</a:t>
                      </a:r>
                      <a:r>
                        <a:rPr kumimoji="1" lang="ja-JP" altLang="en-US" sz="1100" dirty="0">
                          <a:latin typeface="+mn-ea"/>
                          <a:ea typeface="+mn-ea"/>
                        </a:rPr>
                        <a:t>共同住宅等→分譲マンション、長屋、非木造住宅</a:t>
                      </a:r>
                    </a:p>
                  </a:txBody>
                  <a:tcPr>
                    <a:lnB w="38100"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2">
                  <a:txBody>
                    <a:bodyPr/>
                    <a:lstStyle/>
                    <a:p>
                      <a:pPr marL="85725" indent="-85725"/>
                      <a:r>
                        <a:rPr kumimoji="1" lang="ja-JP" altLang="en-US" sz="1100" kern="1200" dirty="0">
                          <a:solidFill>
                            <a:schemeClr val="tx1"/>
                          </a:solidFill>
                          <a:latin typeface="+mn-ea"/>
                          <a:ea typeface="+mn-ea"/>
                          <a:cs typeface="+mn-cs"/>
                        </a:rPr>
                        <a:t>・このまま推移すると</a:t>
                      </a:r>
                      <a:r>
                        <a:rPr kumimoji="1" lang="en-US" altLang="ja-JP" sz="1100" kern="1200" dirty="0" smtClean="0">
                          <a:solidFill>
                            <a:schemeClr val="tx1"/>
                          </a:solidFill>
                          <a:latin typeface="+mn-ea"/>
                          <a:ea typeface="+mn-ea"/>
                          <a:cs typeface="+mn-cs"/>
                        </a:rPr>
                        <a:t>R7</a:t>
                      </a:r>
                      <a:r>
                        <a:rPr kumimoji="1" lang="ja-JP" altLang="en-US" sz="1100" kern="1200" dirty="0" smtClean="0">
                          <a:solidFill>
                            <a:schemeClr val="tx1"/>
                          </a:solidFill>
                          <a:latin typeface="+mn-ea"/>
                          <a:ea typeface="+mn-ea"/>
                          <a:cs typeface="+mn-cs"/>
                        </a:rPr>
                        <a:t>に約</a:t>
                      </a:r>
                      <a:r>
                        <a:rPr kumimoji="1" lang="en-US" altLang="ja-JP" sz="1100" kern="1200" dirty="0">
                          <a:solidFill>
                            <a:schemeClr val="tx1"/>
                          </a:solidFill>
                          <a:latin typeface="+mn-ea"/>
                          <a:ea typeface="+mn-ea"/>
                          <a:cs typeface="+mn-cs"/>
                        </a:rPr>
                        <a:t>93.9</a:t>
                      </a:r>
                      <a:r>
                        <a:rPr kumimoji="1" lang="ja-JP" altLang="en-US" sz="1100" kern="1200" dirty="0" smtClean="0">
                          <a:solidFill>
                            <a:schemeClr val="tx1"/>
                          </a:solidFill>
                          <a:latin typeface="+mn-ea"/>
                          <a:ea typeface="+mn-ea"/>
                          <a:cs typeface="+mn-cs"/>
                        </a:rPr>
                        <a:t>％となり、</a:t>
                      </a:r>
                      <a:r>
                        <a:rPr kumimoji="1" lang="en-US" altLang="ja-JP" sz="1100" kern="1200" dirty="0">
                          <a:solidFill>
                            <a:schemeClr val="tx1"/>
                          </a:solidFill>
                          <a:latin typeface="+mn-ea"/>
                          <a:ea typeface="+mn-ea"/>
                          <a:cs typeface="+mn-cs"/>
                        </a:rPr>
                        <a:t>R</a:t>
                      </a:r>
                      <a:r>
                        <a:rPr kumimoji="1" lang="ja-JP" altLang="en-US" sz="1100" kern="1200" dirty="0" smtClean="0">
                          <a:solidFill>
                            <a:schemeClr val="tx1"/>
                          </a:solidFill>
                          <a:latin typeface="+mn-ea"/>
                          <a:ea typeface="+mn-ea"/>
                          <a:cs typeface="+mn-cs"/>
                        </a:rPr>
                        <a:t>７の目標</a:t>
                      </a:r>
                      <a:r>
                        <a:rPr kumimoji="1" lang="en-US" altLang="ja-JP" sz="1100" kern="1200" dirty="0">
                          <a:solidFill>
                            <a:schemeClr val="tx1"/>
                          </a:solidFill>
                          <a:latin typeface="+mn-ea"/>
                          <a:ea typeface="+mn-ea"/>
                          <a:cs typeface="+mn-cs"/>
                        </a:rPr>
                        <a:t>95</a:t>
                      </a:r>
                      <a:r>
                        <a:rPr kumimoji="1" lang="ja-JP" altLang="en-US" sz="1100" kern="1200" dirty="0">
                          <a:solidFill>
                            <a:schemeClr val="tx1"/>
                          </a:solidFill>
                          <a:latin typeface="+mn-ea"/>
                          <a:ea typeface="+mn-ea"/>
                          <a:cs typeface="+mn-cs"/>
                        </a:rPr>
                        <a:t>％に達成せず</a:t>
                      </a:r>
                    </a:p>
                    <a:p>
                      <a:pPr marL="85725" indent="-85725"/>
                      <a:r>
                        <a:rPr kumimoji="1" lang="ja-JP" altLang="en-US" sz="1100" kern="1200" dirty="0">
                          <a:solidFill>
                            <a:schemeClr val="tx1"/>
                          </a:solidFill>
                          <a:latin typeface="+mn-ea"/>
                          <a:ea typeface="+mn-ea"/>
                          <a:cs typeface="+mn-cs"/>
                        </a:rPr>
                        <a:t>・目標達成には約</a:t>
                      </a:r>
                      <a:r>
                        <a:rPr kumimoji="1" lang="en-US" altLang="ja-JP" sz="1100" kern="1200" dirty="0">
                          <a:solidFill>
                            <a:schemeClr val="tx1"/>
                          </a:solidFill>
                          <a:latin typeface="+mn-ea"/>
                          <a:ea typeface="+mn-ea"/>
                          <a:cs typeface="+mn-cs"/>
                        </a:rPr>
                        <a:t>25</a:t>
                      </a:r>
                      <a:r>
                        <a:rPr kumimoji="1" lang="ja-JP" altLang="en-US" sz="1100" kern="1200" dirty="0">
                          <a:solidFill>
                            <a:schemeClr val="tx1"/>
                          </a:solidFill>
                          <a:latin typeface="+mn-ea"/>
                          <a:ea typeface="+mn-ea"/>
                          <a:cs typeface="+mn-cs"/>
                        </a:rPr>
                        <a:t>万戸の耐震化が必要</a:t>
                      </a:r>
                    </a:p>
                    <a:p>
                      <a:pPr marL="84138" indent="-84138"/>
                      <a:endParaRPr kumimoji="1" lang="en-US" altLang="ja-JP" sz="1100" kern="1200" dirty="0">
                        <a:solidFill>
                          <a:schemeClr val="tx1"/>
                        </a:solidFill>
                        <a:latin typeface="+mn-ea"/>
                        <a:ea typeface="+mn-ea"/>
                        <a:cs typeface="+mn-cs"/>
                      </a:endParaRPr>
                    </a:p>
                    <a:p>
                      <a:pPr marL="84138" indent="-84138"/>
                      <a:r>
                        <a:rPr kumimoji="1" lang="en-US" altLang="ja-JP" sz="1100" kern="1200" dirty="0">
                          <a:solidFill>
                            <a:schemeClr val="tx1"/>
                          </a:solidFill>
                          <a:latin typeface="+mn-ea"/>
                          <a:ea typeface="+mn-ea"/>
                          <a:cs typeface="+mn-cs"/>
                        </a:rPr>
                        <a:t>〈</a:t>
                      </a:r>
                      <a:r>
                        <a:rPr kumimoji="1" lang="ja-JP" altLang="en-US" sz="1100" kern="1200" dirty="0">
                          <a:solidFill>
                            <a:schemeClr val="tx1"/>
                          </a:solidFill>
                          <a:latin typeface="+mn-ea"/>
                          <a:ea typeface="+mn-ea"/>
                          <a:cs typeface="+mn-cs"/>
                        </a:rPr>
                        <a:t>木造</a:t>
                      </a:r>
                      <a:r>
                        <a:rPr kumimoji="1" lang="ja-JP" altLang="en-US" sz="1100" kern="1200" dirty="0" smtClean="0">
                          <a:solidFill>
                            <a:schemeClr val="tx1"/>
                          </a:solidFill>
                          <a:latin typeface="+mn-ea"/>
                          <a:ea typeface="+mn-ea"/>
                          <a:cs typeface="+mn-cs"/>
                        </a:rPr>
                        <a:t>耐震化が上昇した</a:t>
                      </a:r>
                      <a:r>
                        <a:rPr kumimoji="1" lang="ja-JP" altLang="en-US" sz="1100" kern="1200" dirty="0">
                          <a:solidFill>
                            <a:schemeClr val="tx1"/>
                          </a:solidFill>
                          <a:latin typeface="+mn-ea"/>
                          <a:ea typeface="+mn-ea"/>
                          <a:cs typeface="+mn-cs"/>
                        </a:rPr>
                        <a:t>要因</a:t>
                      </a:r>
                      <a:r>
                        <a:rPr kumimoji="1" lang="en-US" altLang="ja-JP" sz="1100" kern="1200" dirty="0">
                          <a:solidFill>
                            <a:schemeClr val="tx1"/>
                          </a:solidFill>
                          <a:latin typeface="+mn-ea"/>
                          <a:ea typeface="+mn-ea"/>
                          <a:cs typeface="+mn-cs"/>
                        </a:rPr>
                        <a:t>〉</a:t>
                      </a:r>
                    </a:p>
                    <a:p>
                      <a:pPr marL="84138" indent="-84138"/>
                      <a:r>
                        <a:rPr kumimoji="1" lang="ja-JP" altLang="en-US" sz="1100" kern="1200" dirty="0">
                          <a:solidFill>
                            <a:schemeClr val="tx1"/>
                          </a:solidFill>
                          <a:latin typeface="+mn-ea"/>
                          <a:ea typeface="+mn-ea"/>
                          <a:cs typeface="+mn-cs"/>
                        </a:rPr>
                        <a:t>・旧耐震の木造戸建住宅が大幅減</a:t>
                      </a:r>
                    </a:p>
                  </a:txBody>
                  <a:tcPr>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mn-ea"/>
                        <a:ea typeface="+mn-ea"/>
                      </a:endParaRPr>
                    </a:p>
                  </a:txBody>
                  <a:tcPr/>
                </a:tc>
                <a:tc>
                  <a:txBody>
                    <a:bodyPr/>
                    <a:lstStyle/>
                    <a:p>
                      <a:r>
                        <a:rPr lang="ja-JP" altLang="en-US" sz="1100" dirty="0">
                          <a:solidFill>
                            <a:prstClr val="black"/>
                          </a:solidFill>
                          <a:latin typeface="+mn-ea"/>
                          <a:ea typeface="+mn-ea"/>
                        </a:rPr>
                        <a:t>・目標「Ｒ７までに</a:t>
                      </a:r>
                      <a:r>
                        <a:rPr lang="en-US" altLang="ja-JP" sz="1100" dirty="0">
                          <a:solidFill>
                            <a:prstClr val="black"/>
                          </a:solidFill>
                          <a:latin typeface="+mn-ea"/>
                          <a:ea typeface="+mn-ea"/>
                        </a:rPr>
                        <a:t>95%</a:t>
                      </a:r>
                      <a:r>
                        <a:rPr lang="ja-JP" altLang="en-US" sz="1100" dirty="0">
                          <a:solidFill>
                            <a:prstClr val="black"/>
                          </a:solidFill>
                          <a:latin typeface="+mn-ea"/>
                          <a:ea typeface="+mn-ea"/>
                        </a:rPr>
                        <a:t>」は変更なし</a:t>
                      </a:r>
                      <a:r>
                        <a:rPr lang="ja-JP" altLang="en-US" sz="1100" dirty="0" smtClean="0">
                          <a:solidFill>
                            <a:prstClr val="black"/>
                          </a:solidFill>
                          <a:latin typeface="+mn-ea"/>
                          <a:ea typeface="+mn-ea"/>
                        </a:rPr>
                        <a:t>。</a:t>
                      </a:r>
                      <a:endParaRPr lang="en-US" altLang="ja-JP" sz="1100" dirty="0" smtClean="0">
                        <a:solidFill>
                          <a:prstClr val="black"/>
                        </a:solidFill>
                        <a:latin typeface="+mn-ea"/>
                        <a:ea typeface="+mn-ea"/>
                      </a:endParaRPr>
                    </a:p>
                    <a:p>
                      <a:r>
                        <a:rPr lang="ja-JP" altLang="en-US" sz="1100" dirty="0" smtClean="0">
                          <a:solidFill>
                            <a:prstClr val="black"/>
                          </a:solidFill>
                          <a:latin typeface="+mn-ea"/>
                          <a:ea typeface="+mn-ea"/>
                        </a:rPr>
                        <a:t>・耐震化をより加速させる取組みが必要。</a:t>
                      </a:r>
                      <a:endParaRPr lang="en-US" altLang="ja-JP" sz="1100" dirty="0">
                        <a:solidFill>
                          <a:prstClr val="black"/>
                        </a:solidFill>
                        <a:latin typeface="+mn-ea"/>
                        <a:ea typeface="+mn-ea"/>
                      </a:endParaRPr>
                    </a:p>
                    <a:p>
                      <a:pPr marL="92075" indent="-92075"/>
                      <a:r>
                        <a:rPr lang="ja-JP" altLang="en-US" sz="1100" dirty="0">
                          <a:solidFill>
                            <a:prstClr val="black"/>
                          </a:solidFill>
                          <a:latin typeface="+mn-ea"/>
                          <a:ea typeface="+mn-ea"/>
                        </a:rPr>
                        <a:t>・耐震化率</a:t>
                      </a:r>
                      <a:r>
                        <a:rPr lang="ja-JP" altLang="en-US" sz="1100" dirty="0" smtClean="0">
                          <a:solidFill>
                            <a:prstClr val="black"/>
                          </a:solidFill>
                          <a:latin typeface="+mn-ea"/>
                          <a:ea typeface="+mn-ea"/>
                        </a:rPr>
                        <a:t>の上昇だけ</a:t>
                      </a:r>
                      <a:r>
                        <a:rPr lang="ja-JP" altLang="en-US" sz="1100" dirty="0">
                          <a:solidFill>
                            <a:prstClr val="black"/>
                          </a:solidFill>
                          <a:latin typeface="+mn-ea"/>
                          <a:ea typeface="+mn-ea"/>
                        </a:rPr>
                        <a:t>ではなく、</a:t>
                      </a:r>
                      <a:r>
                        <a:rPr lang="ja-JP" altLang="en-US" sz="1100" b="1" u="sng" dirty="0">
                          <a:solidFill>
                            <a:schemeClr val="tx1"/>
                          </a:solidFill>
                          <a:latin typeface="+mn-ea"/>
                          <a:ea typeface="+mn-ea"/>
                        </a:rPr>
                        <a:t>築年数を意識した進捗確認。</a:t>
                      </a:r>
                      <a:endParaRPr lang="en-US" altLang="ja-JP" sz="1100" b="1" u="sng" dirty="0">
                        <a:solidFill>
                          <a:schemeClr val="tx1"/>
                        </a:solidFill>
                        <a:latin typeface="+mn-ea"/>
                        <a:ea typeface="+mn-ea"/>
                      </a:endParaRPr>
                    </a:p>
                    <a:p>
                      <a:endParaRPr kumimoji="1" lang="ja-JP" altLang="en-US" sz="1100" dirty="0">
                        <a:latin typeface="+mn-ea"/>
                        <a:ea typeface="+mn-ea"/>
                      </a:endParaRPr>
                    </a:p>
                  </a:txBody>
                  <a:tcPr marL="0" marR="0">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85095625"/>
                  </a:ext>
                </a:extLst>
              </a:tr>
              <a:tr h="3735130">
                <a:tc vMerge="1">
                  <a:txBody>
                    <a:bodyPr/>
                    <a:lstStyle/>
                    <a:p>
                      <a:pPr algn="ctr"/>
                      <a:endParaRPr kumimoji="1" lang="ja-JP" altLang="en-US" sz="1100" dirty="0">
                        <a:latin typeface="+mn-ea"/>
                        <a:ea typeface="+mn-ea"/>
                      </a:endParaRPr>
                    </a:p>
                  </a:txBody>
                  <a:tcPr vert="eaVert" anchor="ctr">
                    <a:lnT w="38100" cap="flat" cmpd="sng" algn="ctr">
                      <a:solidFill>
                        <a:schemeClr val="tx1"/>
                      </a:solidFill>
                      <a:prstDash val="solid"/>
                      <a:round/>
                      <a:headEnd type="none" w="med" len="med"/>
                      <a:tailEnd type="none" w="med" len="med"/>
                    </a:lnT>
                  </a:tcPr>
                </a:tc>
                <a:tc rowSpan="2">
                  <a:txBody>
                    <a:bodyPr/>
                    <a:lstStyle/>
                    <a:p>
                      <a:pPr algn="ctr"/>
                      <a:r>
                        <a:rPr kumimoji="1" lang="ja-JP" altLang="en-US" sz="1100" dirty="0">
                          <a:latin typeface="+mn-ea"/>
                          <a:ea typeface="+mn-ea"/>
                        </a:rPr>
                        <a:t>目標２</a:t>
                      </a:r>
                    </a:p>
                  </a:txBody>
                  <a:tcPr vert="eaVert" anchor="ctr">
                    <a:lnT w="38100" cap="flat" cmpd="sng" algn="ctr">
                      <a:solidFill>
                        <a:schemeClr val="tx1"/>
                      </a:solidFill>
                      <a:prstDash val="solid"/>
                      <a:round/>
                      <a:headEnd type="none" w="med" len="med"/>
                      <a:tailEnd type="none" w="med" len="med"/>
                    </a:lnT>
                  </a:tcPr>
                </a:tc>
                <a:tc rowSpan="2">
                  <a:txBody>
                    <a:bodyPr/>
                    <a:lstStyle/>
                    <a:p>
                      <a:endParaRPr kumimoji="1" lang="en-US" altLang="ja-JP" sz="1100" b="1" dirty="0">
                        <a:solidFill>
                          <a:schemeClr val="tx1"/>
                        </a:solidFill>
                        <a:latin typeface="+mn-ea"/>
                        <a:ea typeface="+mn-ea"/>
                      </a:endParaRPr>
                    </a:p>
                    <a:p>
                      <a:endParaRPr kumimoji="1" lang="en-US" altLang="ja-JP" sz="1100" b="1" dirty="0">
                        <a:solidFill>
                          <a:schemeClr val="tx1"/>
                        </a:solidFill>
                        <a:latin typeface="+mn-ea"/>
                        <a:ea typeface="+mn-ea"/>
                      </a:endParaRPr>
                    </a:p>
                    <a:p>
                      <a:pPr>
                        <a:spcBef>
                          <a:spcPts val="300"/>
                        </a:spcBef>
                      </a:pPr>
                      <a:r>
                        <a:rPr kumimoji="1" lang="en-US" altLang="ja-JP" sz="1100" kern="1200" dirty="0">
                          <a:solidFill>
                            <a:schemeClr val="tx1"/>
                          </a:solidFill>
                          <a:latin typeface="+mn-ea"/>
                          <a:ea typeface="+mn-ea"/>
                          <a:cs typeface="+mn-cs"/>
                        </a:rPr>
                        <a:t>〔</a:t>
                      </a:r>
                      <a:r>
                        <a:rPr kumimoji="1" lang="ja-JP" altLang="en-US" sz="1100" kern="1200" dirty="0">
                          <a:solidFill>
                            <a:schemeClr val="tx1"/>
                          </a:solidFill>
                          <a:latin typeface="+mn-ea"/>
                          <a:ea typeface="+mn-ea"/>
                          <a:cs typeface="+mn-cs"/>
                        </a:rPr>
                        <a:t>目標</a:t>
                      </a:r>
                      <a:r>
                        <a:rPr kumimoji="1" lang="en-US" altLang="ja-JP" sz="1100" kern="1200" dirty="0">
                          <a:solidFill>
                            <a:schemeClr val="tx1"/>
                          </a:solidFill>
                          <a:latin typeface="+mn-ea"/>
                          <a:ea typeface="+mn-ea"/>
                          <a:cs typeface="+mn-cs"/>
                        </a:rPr>
                        <a:t>〕</a:t>
                      </a:r>
                    </a:p>
                    <a:p>
                      <a:pPr>
                        <a:spcBef>
                          <a:spcPts val="300"/>
                        </a:spcBef>
                      </a:pPr>
                      <a:r>
                        <a:rPr kumimoji="1" lang="ja-JP" altLang="en-US" sz="1100" kern="1200" dirty="0">
                          <a:solidFill>
                            <a:schemeClr val="tx1"/>
                          </a:solidFill>
                          <a:latin typeface="+mn-ea"/>
                          <a:ea typeface="+mn-ea"/>
                          <a:cs typeface="+mn-cs"/>
                        </a:rPr>
                        <a:t>耐震性が不足する約</a:t>
                      </a:r>
                      <a:r>
                        <a:rPr kumimoji="1" lang="en-US" altLang="ja-JP" sz="1100" kern="1200" dirty="0">
                          <a:solidFill>
                            <a:schemeClr val="tx1"/>
                          </a:solidFill>
                          <a:latin typeface="+mn-ea"/>
                          <a:ea typeface="+mn-ea"/>
                          <a:cs typeface="+mn-cs"/>
                        </a:rPr>
                        <a:t>39</a:t>
                      </a:r>
                      <a:r>
                        <a:rPr kumimoji="1" lang="ja-JP" altLang="en-US" sz="1100" kern="1200" dirty="0">
                          <a:solidFill>
                            <a:schemeClr val="tx1"/>
                          </a:solidFill>
                          <a:latin typeface="+mn-ea"/>
                          <a:ea typeface="+mn-ea"/>
                          <a:cs typeface="+mn-cs"/>
                        </a:rPr>
                        <a:t>万戸に確実な普及啓発　</a:t>
                      </a:r>
                    </a:p>
                    <a:p>
                      <a:endParaRPr kumimoji="1" lang="en-US" altLang="ja-JP" sz="1100" kern="1200" dirty="0">
                        <a:solidFill>
                          <a:schemeClr val="tx1"/>
                        </a:solidFill>
                        <a:latin typeface="+mn-ea"/>
                        <a:ea typeface="+mn-ea"/>
                        <a:cs typeface="+mn-cs"/>
                      </a:endParaRPr>
                    </a:p>
                    <a:p>
                      <a:endParaRPr kumimoji="1" lang="en-US" altLang="ja-JP" sz="1100" kern="1200" dirty="0">
                        <a:solidFill>
                          <a:schemeClr val="tx1"/>
                        </a:solidFill>
                        <a:latin typeface="+mn-ea"/>
                        <a:ea typeface="+mn-ea"/>
                        <a:cs typeface="+mn-cs"/>
                      </a:endParaRPr>
                    </a:p>
                    <a:p>
                      <a:endParaRPr kumimoji="1" lang="en-US" altLang="ja-JP" sz="1100" kern="1200" dirty="0">
                        <a:solidFill>
                          <a:schemeClr val="tx1"/>
                        </a:solidFill>
                        <a:latin typeface="+mn-ea"/>
                        <a:ea typeface="+mn-ea"/>
                        <a:cs typeface="+mn-cs"/>
                      </a:endParaRPr>
                    </a:p>
                    <a:p>
                      <a:endParaRPr kumimoji="1" lang="en-US" altLang="ja-JP" sz="1100" kern="1200" dirty="0">
                        <a:solidFill>
                          <a:schemeClr val="tx1"/>
                        </a:solidFill>
                        <a:latin typeface="+mn-ea"/>
                        <a:ea typeface="+mn-ea"/>
                        <a:cs typeface="+mn-cs"/>
                      </a:endParaRPr>
                    </a:p>
                    <a:p>
                      <a:endParaRPr kumimoji="1" lang="en-US" altLang="ja-JP" sz="1100" kern="1200" dirty="0">
                        <a:solidFill>
                          <a:schemeClr val="tx1"/>
                        </a:solidFill>
                        <a:latin typeface="+mn-ea"/>
                        <a:ea typeface="+mn-ea"/>
                        <a:cs typeface="+mn-cs"/>
                      </a:endParaRPr>
                    </a:p>
                    <a:p>
                      <a:endParaRPr kumimoji="1" lang="en-US" altLang="ja-JP" sz="1100" kern="1200" dirty="0">
                        <a:solidFill>
                          <a:schemeClr val="tx1"/>
                        </a:solidFill>
                        <a:latin typeface="+mn-ea"/>
                        <a:ea typeface="+mn-ea"/>
                        <a:cs typeface="+mn-cs"/>
                      </a:endParaRPr>
                    </a:p>
                    <a:p>
                      <a:endParaRPr kumimoji="1" lang="en-US" altLang="ja-JP" sz="1100" kern="1200" dirty="0">
                        <a:solidFill>
                          <a:schemeClr val="tx1"/>
                        </a:solidFill>
                        <a:latin typeface="+mn-ea"/>
                        <a:ea typeface="+mn-ea"/>
                        <a:cs typeface="+mn-cs"/>
                      </a:endParaRPr>
                    </a:p>
                    <a:p>
                      <a:r>
                        <a:rPr kumimoji="1" lang="en-US" altLang="ja-JP" sz="1100" kern="1200" dirty="0">
                          <a:solidFill>
                            <a:schemeClr val="tx1"/>
                          </a:solidFill>
                          <a:latin typeface="+mn-ea"/>
                          <a:ea typeface="+mn-ea"/>
                          <a:cs typeface="+mn-cs"/>
                        </a:rPr>
                        <a:t>〔</a:t>
                      </a:r>
                      <a:r>
                        <a:rPr kumimoji="1" lang="ja-JP" altLang="en-US" sz="1100" kern="1200" dirty="0">
                          <a:solidFill>
                            <a:schemeClr val="tx1"/>
                          </a:solidFill>
                          <a:latin typeface="+mn-ea"/>
                          <a:ea typeface="+mn-ea"/>
                          <a:cs typeface="+mn-cs"/>
                        </a:rPr>
                        <a:t>現状</a:t>
                      </a:r>
                      <a:r>
                        <a:rPr kumimoji="1" lang="en-US" altLang="ja-JP" sz="1100" kern="1200" dirty="0">
                          <a:solidFill>
                            <a:schemeClr val="tx1"/>
                          </a:solidFill>
                          <a:latin typeface="+mn-ea"/>
                          <a:ea typeface="+mn-ea"/>
                          <a:cs typeface="+mn-cs"/>
                        </a:rPr>
                        <a:t>〕</a:t>
                      </a:r>
                    </a:p>
                    <a:p>
                      <a:r>
                        <a:rPr kumimoji="1" lang="ja-JP" altLang="en-US" sz="1100" kern="1200" dirty="0">
                          <a:solidFill>
                            <a:schemeClr val="tx1"/>
                          </a:solidFill>
                          <a:latin typeface="+mn-ea"/>
                          <a:ea typeface="+mn-ea"/>
                          <a:cs typeface="+mn-cs"/>
                        </a:rPr>
                        <a:t>耐震性不足　約</a:t>
                      </a:r>
                      <a:r>
                        <a:rPr kumimoji="1" lang="en-US" altLang="ja-JP" sz="1100" kern="1200" dirty="0">
                          <a:solidFill>
                            <a:schemeClr val="tx1"/>
                          </a:solidFill>
                          <a:latin typeface="+mn-ea"/>
                          <a:ea typeface="+mn-ea"/>
                          <a:cs typeface="+mn-cs"/>
                        </a:rPr>
                        <a:t>28</a:t>
                      </a:r>
                      <a:r>
                        <a:rPr kumimoji="1" lang="ja-JP" altLang="en-US" sz="1100" kern="1200" dirty="0">
                          <a:solidFill>
                            <a:schemeClr val="tx1"/>
                          </a:solidFill>
                          <a:latin typeface="+mn-ea"/>
                          <a:ea typeface="+mn-ea"/>
                          <a:cs typeface="+mn-cs"/>
                        </a:rPr>
                        <a:t>万戸</a:t>
                      </a:r>
                    </a:p>
                  </a:txBody>
                  <a:tcPr marL="0" marR="0">
                    <a:lnT w="38100" cap="flat" cmpd="sng" algn="ctr">
                      <a:solidFill>
                        <a:schemeClr val="tx1"/>
                      </a:solidFill>
                      <a:prstDash val="solid"/>
                      <a:round/>
                      <a:headEnd type="none" w="med" len="med"/>
                      <a:tailEnd type="none" w="med" len="med"/>
                    </a:lnT>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（１）確実な普及啓発</a:t>
                      </a:r>
                      <a:endParaRPr kumimoji="1" lang="en-US" altLang="ja-JP" sz="1100" b="1" dirty="0">
                        <a:solidFill>
                          <a:schemeClr val="tx1"/>
                        </a:solidFill>
                        <a:latin typeface="+mn-ea"/>
                        <a:ea typeface="+mn-ea"/>
                      </a:endParaRPr>
                    </a:p>
                    <a:p>
                      <a:pPr marL="180975" indent="0"/>
                      <a:r>
                        <a:rPr kumimoji="1" lang="ja-JP" altLang="en-US" sz="1100" dirty="0">
                          <a:solidFill>
                            <a:schemeClr val="tx1"/>
                          </a:solidFill>
                          <a:latin typeface="+mn-ea"/>
                          <a:ea typeface="+mn-ea"/>
                        </a:rPr>
                        <a:t>・イベント等⇒</a:t>
                      </a:r>
                      <a:r>
                        <a:rPr kumimoji="1" lang="en-US" altLang="ja-JP" sz="1100" dirty="0">
                          <a:solidFill>
                            <a:schemeClr val="tx1"/>
                          </a:solidFill>
                          <a:latin typeface="+mn-ea"/>
                          <a:ea typeface="+mn-ea"/>
                        </a:rPr>
                        <a:t>592</a:t>
                      </a:r>
                      <a:r>
                        <a:rPr kumimoji="1" lang="ja-JP" altLang="en-US" sz="1100" dirty="0">
                          <a:solidFill>
                            <a:schemeClr val="tx1"/>
                          </a:solidFill>
                          <a:latin typeface="+mn-ea"/>
                          <a:ea typeface="+mn-ea"/>
                        </a:rPr>
                        <a:t>回　</a:t>
                      </a:r>
                    </a:p>
                    <a:p>
                      <a:pPr marL="180975" indent="0"/>
                      <a:r>
                        <a:rPr kumimoji="1" lang="ja-JP" altLang="en-US" sz="1100" dirty="0">
                          <a:solidFill>
                            <a:schemeClr val="tx1"/>
                          </a:solidFill>
                          <a:latin typeface="+mn-ea"/>
                          <a:ea typeface="+mn-ea"/>
                        </a:rPr>
                        <a:t>・広報等⇒市町村の</a:t>
                      </a:r>
                      <a:r>
                        <a:rPr kumimoji="1" lang="en-US" altLang="ja-JP" sz="1100" dirty="0">
                          <a:solidFill>
                            <a:schemeClr val="tx1"/>
                          </a:solidFill>
                          <a:latin typeface="+mn-ea"/>
                          <a:ea typeface="+mn-ea"/>
                        </a:rPr>
                        <a:t>HP</a:t>
                      </a:r>
                      <a:r>
                        <a:rPr kumimoji="1" lang="ja-JP" altLang="en-US" sz="1100" dirty="0">
                          <a:solidFill>
                            <a:schemeClr val="tx1"/>
                          </a:solidFill>
                          <a:latin typeface="+mn-ea"/>
                          <a:ea typeface="+mn-ea"/>
                        </a:rPr>
                        <a:t>へ掲載</a:t>
                      </a:r>
                      <a:endParaRPr kumimoji="1" lang="en-US" altLang="ja-JP" sz="1100" dirty="0">
                        <a:solidFill>
                          <a:schemeClr val="tx1"/>
                        </a:solidFill>
                        <a:latin typeface="+mn-ea"/>
                        <a:ea typeface="+mn-ea"/>
                      </a:endParaRPr>
                    </a:p>
                    <a:p>
                      <a:pPr marL="180975" indent="0"/>
                      <a:r>
                        <a:rPr kumimoji="1" lang="ja-JP" altLang="en-US" sz="1100" dirty="0">
                          <a:solidFill>
                            <a:schemeClr val="tx1"/>
                          </a:solidFill>
                          <a:latin typeface="+mn-ea"/>
                          <a:ea typeface="+mn-ea"/>
                        </a:rPr>
                        <a:t>　　　　　市町村で毎年広報に掲載、全戸配布等</a:t>
                      </a:r>
                      <a:endParaRPr kumimoji="1" lang="en-US" altLang="ja-JP" sz="1100" dirty="0">
                        <a:solidFill>
                          <a:schemeClr val="tx1"/>
                        </a:solidFill>
                        <a:latin typeface="+mn-ea"/>
                        <a:ea typeface="+mn-ea"/>
                      </a:endParaRPr>
                    </a:p>
                    <a:p>
                      <a:pPr marL="180975"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n-ea"/>
                          <a:ea typeface="+mn-ea"/>
                        </a:rPr>
                        <a:t>　　　　　回覧板等で周知（約</a:t>
                      </a:r>
                      <a:r>
                        <a:rPr kumimoji="1" lang="en-US" altLang="ja-JP" sz="1100" dirty="0">
                          <a:solidFill>
                            <a:schemeClr val="tx1"/>
                          </a:solidFill>
                          <a:latin typeface="+mn-ea"/>
                          <a:ea typeface="+mn-ea"/>
                        </a:rPr>
                        <a:t>14</a:t>
                      </a:r>
                      <a:r>
                        <a:rPr kumimoji="1" lang="ja-JP" altLang="en-US" sz="1100" dirty="0">
                          <a:solidFill>
                            <a:schemeClr val="tx1"/>
                          </a:solidFill>
                          <a:latin typeface="+mn-ea"/>
                          <a:ea typeface="+mn-ea"/>
                        </a:rPr>
                        <a:t>万戸）</a:t>
                      </a:r>
                    </a:p>
                    <a:p>
                      <a:pPr marL="180975" indent="0"/>
                      <a:r>
                        <a:rPr kumimoji="1" lang="ja-JP" altLang="en-US" sz="1100" dirty="0">
                          <a:solidFill>
                            <a:schemeClr val="tx1"/>
                          </a:solidFill>
                          <a:latin typeface="+mn-ea"/>
                          <a:ea typeface="+mn-ea"/>
                        </a:rPr>
                        <a:t>・パンフレット配布　⇒約</a:t>
                      </a:r>
                      <a:r>
                        <a:rPr kumimoji="1" lang="en-US" altLang="ja-JP" sz="1100" dirty="0">
                          <a:solidFill>
                            <a:schemeClr val="tx1"/>
                          </a:solidFill>
                          <a:latin typeface="+mn-ea"/>
                          <a:ea typeface="+mn-ea"/>
                        </a:rPr>
                        <a:t>3</a:t>
                      </a:r>
                      <a:r>
                        <a:rPr kumimoji="1" lang="ja-JP" altLang="en-US" sz="1100" dirty="0">
                          <a:solidFill>
                            <a:schemeClr val="tx1"/>
                          </a:solidFill>
                          <a:latin typeface="+mn-ea"/>
                          <a:ea typeface="+mn-ea"/>
                        </a:rPr>
                        <a:t>万部</a:t>
                      </a:r>
                    </a:p>
                    <a:p>
                      <a:pPr marL="180975" indent="0"/>
                      <a:r>
                        <a:rPr kumimoji="1" lang="ja-JP" altLang="en-US" sz="1100" dirty="0">
                          <a:solidFill>
                            <a:schemeClr val="tx1"/>
                          </a:solidFill>
                          <a:latin typeface="+mn-ea"/>
                          <a:ea typeface="+mn-ea"/>
                        </a:rPr>
                        <a:t>・ポスター掲示での啓発　⇒約</a:t>
                      </a:r>
                      <a:r>
                        <a:rPr kumimoji="1" lang="en-US" altLang="ja-JP" sz="1100" dirty="0">
                          <a:solidFill>
                            <a:schemeClr val="tx1"/>
                          </a:solidFill>
                          <a:latin typeface="+mn-ea"/>
                          <a:ea typeface="+mn-ea"/>
                        </a:rPr>
                        <a:t>1</a:t>
                      </a:r>
                      <a:r>
                        <a:rPr kumimoji="1" lang="ja-JP" altLang="en-US" sz="1100" dirty="0">
                          <a:solidFill>
                            <a:schemeClr val="tx1"/>
                          </a:solidFill>
                          <a:latin typeface="+mn-ea"/>
                          <a:ea typeface="+mn-ea"/>
                        </a:rPr>
                        <a:t>万枚（</a:t>
                      </a:r>
                      <a:r>
                        <a:rPr kumimoji="1" lang="en-US" altLang="ja-JP" sz="1100" dirty="0">
                          <a:solidFill>
                            <a:schemeClr val="tx1"/>
                          </a:solidFill>
                          <a:latin typeface="+mn-ea"/>
                          <a:ea typeface="+mn-ea"/>
                        </a:rPr>
                        <a:t>H30</a:t>
                      </a:r>
                      <a:r>
                        <a:rPr kumimoji="1" lang="ja-JP" altLang="en-US" sz="1100" dirty="0">
                          <a:solidFill>
                            <a:schemeClr val="tx1"/>
                          </a:solidFill>
                          <a:latin typeface="+mn-ea"/>
                          <a:ea typeface="+mn-ea"/>
                        </a:rPr>
                        <a:t>）</a:t>
                      </a:r>
                      <a:endParaRPr kumimoji="1" lang="en-US" altLang="ja-JP" sz="1100" dirty="0">
                        <a:solidFill>
                          <a:schemeClr val="tx1"/>
                        </a:solidFill>
                        <a:latin typeface="+mn-ea"/>
                        <a:ea typeface="+mn-ea"/>
                      </a:endParaRPr>
                    </a:p>
                    <a:p>
                      <a:r>
                        <a:rPr kumimoji="1" lang="ja-JP" altLang="en-US" sz="1100" dirty="0">
                          <a:solidFill>
                            <a:schemeClr val="tx1"/>
                          </a:solidFill>
                          <a:latin typeface="+mn-ea"/>
                          <a:ea typeface="+mn-ea"/>
                        </a:rPr>
                        <a:t>　</a:t>
                      </a:r>
                      <a:endParaRPr kumimoji="1" lang="en-US" altLang="ja-JP" sz="1100" dirty="0">
                        <a:solidFill>
                          <a:schemeClr val="tx1"/>
                        </a:solidFill>
                        <a:latin typeface="+mn-ea"/>
                        <a:ea typeface="+mn-ea"/>
                      </a:endParaRPr>
                    </a:p>
                    <a:p>
                      <a:endParaRPr kumimoji="1" lang="en-US" altLang="ja-JP" sz="1100" dirty="0">
                        <a:solidFill>
                          <a:schemeClr val="tx1"/>
                        </a:solidFill>
                        <a:latin typeface="+mn-ea"/>
                        <a:ea typeface="+mn-ea"/>
                      </a:endParaRPr>
                    </a:p>
                    <a:p>
                      <a:endParaRPr kumimoji="1" lang="en-US" altLang="ja-JP" sz="1100" dirty="0">
                        <a:solidFill>
                          <a:schemeClr val="tx1"/>
                        </a:solidFill>
                        <a:latin typeface="+mn-ea"/>
                        <a:ea typeface="+mn-ea"/>
                      </a:endParaRPr>
                    </a:p>
                    <a:p>
                      <a:endParaRPr kumimoji="1" lang="en-US" altLang="ja-JP" sz="1100" dirty="0">
                        <a:solidFill>
                          <a:schemeClr val="tx1"/>
                        </a:solidFill>
                        <a:latin typeface="+mn-ea"/>
                        <a:ea typeface="+mn-ea"/>
                      </a:endParaRPr>
                    </a:p>
                    <a:p>
                      <a:endParaRPr kumimoji="1" lang="en-US" altLang="ja-JP" sz="1100" dirty="0">
                        <a:solidFill>
                          <a:schemeClr val="tx1"/>
                        </a:solidFill>
                        <a:latin typeface="+mn-ea"/>
                        <a:ea typeface="+mn-ea"/>
                      </a:endParaRPr>
                    </a:p>
                    <a:p>
                      <a:pPr marL="180975" indent="0"/>
                      <a:r>
                        <a:rPr kumimoji="1" lang="ja-JP" altLang="en-US" sz="1100" dirty="0">
                          <a:solidFill>
                            <a:schemeClr val="tx1"/>
                          </a:solidFill>
                          <a:latin typeface="+mn-ea"/>
                          <a:ea typeface="+mn-ea"/>
                        </a:rPr>
                        <a:t>・個別訪問：約７万戸</a:t>
                      </a:r>
                      <a:endParaRPr kumimoji="1" lang="en-US" altLang="ja-JP" sz="1100" dirty="0">
                        <a:solidFill>
                          <a:schemeClr val="tx1"/>
                        </a:solidFill>
                        <a:latin typeface="+mn-ea"/>
                        <a:ea typeface="+mn-ea"/>
                      </a:endParaRPr>
                    </a:p>
                    <a:p>
                      <a:pPr marL="180975"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n-ea"/>
                          <a:ea typeface="+mn-ea"/>
                        </a:rPr>
                        <a:t>　　府登録事業者が市町村と連携し個別訪問</a:t>
                      </a:r>
                      <a:endParaRPr kumimoji="1" lang="en-US" altLang="ja-JP" sz="1100" dirty="0">
                        <a:solidFill>
                          <a:schemeClr val="tx1"/>
                        </a:solidFill>
                        <a:latin typeface="+mn-ea"/>
                        <a:ea typeface="+mn-ea"/>
                      </a:endParaRPr>
                    </a:p>
                    <a:p>
                      <a:pPr marL="180975"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n-ea"/>
                          <a:ea typeface="+mn-ea"/>
                        </a:rPr>
                        <a:t>　　（延べ</a:t>
                      </a:r>
                      <a:r>
                        <a:rPr kumimoji="1" lang="en-US" altLang="ja-JP" sz="1100" dirty="0">
                          <a:solidFill>
                            <a:schemeClr val="tx1"/>
                          </a:solidFill>
                          <a:latin typeface="+mn-ea"/>
                          <a:ea typeface="+mn-ea"/>
                        </a:rPr>
                        <a:t>26</a:t>
                      </a:r>
                      <a:r>
                        <a:rPr kumimoji="1" lang="ja-JP" altLang="en-US" sz="1100" dirty="0">
                          <a:solidFill>
                            <a:schemeClr val="tx1"/>
                          </a:solidFill>
                          <a:latin typeface="+mn-ea"/>
                          <a:ea typeface="+mn-ea"/>
                        </a:rPr>
                        <a:t>市町で実施）</a:t>
                      </a:r>
                      <a:endParaRPr kumimoji="1" lang="en-US" altLang="ja-JP" sz="1100" dirty="0">
                        <a:solidFill>
                          <a:schemeClr val="tx1"/>
                        </a:solidFill>
                        <a:latin typeface="+mn-ea"/>
                        <a:ea typeface="+mn-ea"/>
                      </a:endParaRPr>
                    </a:p>
                    <a:p>
                      <a:pPr marL="180975"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n-ea"/>
                          <a:ea typeface="+mn-ea"/>
                        </a:rPr>
                        <a:t>・</a:t>
                      </a:r>
                      <a:r>
                        <a:rPr kumimoji="1" lang="en-US" altLang="ja-JP" sz="1100" dirty="0">
                          <a:solidFill>
                            <a:schemeClr val="tx1"/>
                          </a:solidFill>
                          <a:latin typeface="+mn-ea"/>
                          <a:ea typeface="+mn-ea"/>
                        </a:rPr>
                        <a:t>DM</a:t>
                      </a:r>
                      <a:r>
                        <a:rPr kumimoji="1" lang="ja-JP" altLang="en-US" sz="1100" dirty="0">
                          <a:solidFill>
                            <a:schemeClr val="tx1"/>
                          </a:solidFill>
                          <a:latin typeface="+mn-ea"/>
                          <a:ea typeface="+mn-ea"/>
                        </a:rPr>
                        <a:t>：約</a:t>
                      </a:r>
                      <a:r>
                        <a:rPr kumimoji="1" lang="en-US" altLang="ja-JP" sz="1100" dirty="0">
                          <a:solidFill>
                            <a:schemeClr val="tx1"/>
                          </a:solidFill>
                          <a:latin typeface="+mn-ea"/>
                          <a:ea typeface="+mn-ea"/>
                        </a:rPr>
                        <a:t>27</a:t>
                      </a:r>
                      <a:r>
                        <a:rPr kumimoji="1" lang="ja-JP" altLang="en-US" sz="1100" dirty="0">
                          <a:solidFill>
                            <a:schemeClr val="tx1"/>
                          </a:solidFill>
                          <a:latin typeface="+mn-ea"/>
                          <a:ea typeface="+mn-ea"/>
                        </a:rPr>
                        <a:t>万戸</a:t>
                      </a:r>
                    </a:p>
                    <a:p>
                      <a:pPr marL="180975" indent="0"/>
                      <a:r>
                        <a:rPr kumimoji="1" lang="ja-JP" altLang="en-US" sz="1100" dirty="0">
                          <a:solidFill>
                            <a:schemeClr val="tx1"/>
                          </a:solidFill>
                          <a:latin typeface="+mn-ea"/>
                          <a:ea typeface="+mn-ea"/>
                        </a:rPr>
                        <a:t>・</a:t>
                      </a:r>
                      <a:r>
                        <a:rPr kumimoji="1" lang="en-US" altLang="ja-JP" sz="1100" dirty="0">
                          <a:solidFill>
                            <a:schemeClr val="tx1"/>
                          </a:solidFill>
                          <a:latin typeface="+mn-ea"/>
                          <a:ea typeface="+mn-ea"/>
                        </a:rPr>
                        <a:t>S56</a:t>
                      </a:r>
                      <a:r>
                        <a:rPr kumimoji="1" lang="ja-JP" altLang="en-US" sz="1100" dirty="0">
                          <a:solidFill>
                            <a:schemeClr val="tx1"/>
                          </a:solidFill>
                          <a:latin typeface="+mn-ea"/>
                          <a:ea typeface="+mn-ea"/>
                        </a:rPr>
                        <a:t>以降の普及啓発</a:t>
                      </a:r>
                      <a:endParaRPr kumimoji="1" lang="en-US" altLang="ja-JP" sz="1100" dirty="0">
                        <a:solidFill>
                          <a:schemeClr val="tx1"/>
                        </a:solidFill>
                        <a:latin typeface="+mn-ea"/>
                        <a:ea typeface="+mn-ea"/>
                      </a:endParaRPr>
                    </a:p>
                    <a:p>
                      <a:pPr marL="180975" indent="0"/>
                      <a:r>
                        <a:rPr kumimoji="1" lang="ja-JP" altLang="en-US" sz="1100" dirty="0">
                          <a:solidFill>
                            <a:schemeClr val="tx1"/>
                          </a:solidFill>
                          <a:latin typeface="+mn-ea"/>
                          <a:ea typeface="+mn-ea"/>
                        </a:rPr>
                        <a:t>　⇒セミナー、パンフレットで啓発</a:t>
                      </a:r>
                      <a:endParaRPr kumimoji="1" lang="en-US" altLang="ja-JP" sz="1100" dirty="0">
                        <a:solidFill>
                          <a:schemeClr val="tx1"/>
                        </a:solidFill>
                        <a:latin typeface="+mn-ea"/>
                        <a:ea typeface="+mn-ea"/>
                      </a:endParaRPr>
                    </a:p>
                    <a:p>
                      <a:endParaRPr kumimoji="1" lang="en-US" altLang="ja-JP" sz="1100" dirty="0">
                        <a:solidFill>
                          <a:schemeClr val="tx1"/>
                        </a:solidFill>
                        <a:latin typeface="+mn-ea"/>
                        <a:ea typeface="+mn-ea"/>
                      </a:endParaRPr>
                    </a:p>
                  </a:txBody>
                  <a:tcPr marL="0" marR="0">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mn-ea"/>
                          <a:ea typeface="+mn-ea"/>
                        </a:rPr>
                        <a:t>〈</a:t>
                      </a:r>
                      <a:r>
                        <a:rPr kumimoji="1" lang="ja-JP" altLang="en-US" sz="1100" b="1" dirty="0">
                          <a:solidFill>
                            <a:schemeClr val="tx1"/>
                          </a:solidFill>
                          <a:latin typeface="+mn-ea"/>
                          <a:ea typeface="+mn-ea"/>
                        </a:rPr>
                        <a:t>イベント実施</a:t>
                      </a:r>
                      <a:r>
                        <a:rPr kumimoji="1" lang="en-US" altLang="ja-JP" sz="1100" b="1" dirty="0">
                          <a:solidFill>
                            <a:schemeClr val="tx1"/>
                          </a:solidFill>
                          <a:latin typeface="+mn-ea"/>
                          <a:ea typeface="+mn-ea"/>
                        </a:rPr>
                        <a:t>〉〈</a:t>
                      </a:r>
                      <a:r>
                        <a:rPr kumimoji="1" lang="ja-JP" altLang="en-US" sz="1100" b="1" dirty="0">
                          <a:solidFill>
                            <a:schemeClr val="tx1"/>
                          </a:solidFill>
                          <a:latin typeface="+mn-ea"/>
                          <a:ea typeface="+mn-ea"/>
                        </a:rPr>
                        <a:t>広報等</a:t>
                      </a:r>
                      <a:r>
                        <a:rPr kumimoji="1" lang="en-US" altLang="ja-JP" sz="1100" b="1" dirty="0">
                          <a:solidFill>
                            <a:schemeClr val="tx1"/>
                          </a:solidFill>
                          <a:latin typeface="+mn-ea"/>
                          <a:ea typeface="+mn-ea"/>
                        </a:rPr>
                        <a:t>〉</a:t>
                      </a:r>
                      <a:endParaRPr kumimoji="1" lang="ja-JP" altLang="en-US" sz="1100" dirty="0">
                        <a:solidFill>
                          <a:schemeClr val="tx1"/>
                        </a:solidFill>
                        <a:latin typeface="+mn-ea"/>
                        <a:ea typeface="+mn-ea"/>
                      </a:endParaRPr>
                    </a:p>
                    <a:p>
                      <a:pPr marL="92075" indent="-92075">
                        <a:spcBef>
                          <a:spcPts val="300"/>
                        </a:spcBef>
                      </a:pPr>
                      <a:r>
                        <a:rPr kumimoji="1" lang="ja-JP" altLang="en-US" sz="1100" dirty="0">
                          <a:solidFill>
                            <a:schemeClr val="tx1"/>
                          </a:solidFill>
                          <a:latin typeface="+mn-ea"/>
                          <a:ea typeface="+mn-ea"/>
                        </a:rPr>
                        <a:t>・講習会等のイベント実施や、広報誌等による情報発信が、耐震診断実施に効果を上げている。</a:t>
                      </a:r>
                    </a:p>
                    <a:p>
                      <a:pPr marL="92075" indent="-92075">
                        <a:spcBef>
                          <a:spcPts val="300"/>
                        </a:spcBef>
                      </a:pPr>
                      <a:r>
                        <a:rPr kumimoji="1" lang="ja-JP" altLang="en-US" sz="1100" dirty="0">
                          <a:solidFill>
                            <a:schemeClr val="tx1"/>
                          </a:solidFill>
                          <a:latin typeface="+mn-ea"/>
                          <a:ea typeface="+mn-ea"/>
                        </a:rPr>
                        <a:t>・認知度が低い啓発活動もあり、一層の</a:t>
                      </a:r>
                      <a:r>
                        <a:rPr kumimoji="1" lang="en-US" altLang="ja-JP" sz="1100" dirty="0">
                          <a:solidFill>
                            <a:schemeClr val="tx1"/>
                          </a:solidFill>
                          <a:latin typeface="+mn-ea"/>
                          <a:ea typeface="+mn-ea"/>
                        </a:rPr>
                        <a:t>PR</a:t>
                      </a:r>
                      <a:r>
                        <a:rPr kumimoji="1" lang="ja-JP" altLang="en-US" sz="1100" dirty="0">
                          <a:solidFill>
                            <a:schemeClr val="tx1"/>
                          </a:solidFill>
                          <a:latin typeface="+mn-ea"/>
                          <a:ea typeface="+mn-ea"/>
                        </a:rPr>
                        <a:t>が必要。</a:t>
                      </a:r>
                    </a:p>
                    <a:p>
                      <a:pPr marL="92075" indent="-92075">
                        <a:spcBef>
                          <a:spcPts val="300"/>
                        </a:spcBef>
                      </a:pPr>
                      <a:r>
                        <a:rPr kumimoji="1" lang="ja-JP" altLang="en-US" sz="1100" dirty="0">
                          <a:solidFill>
                            <a:schemeClr val="tx1"/>
                          </a:solidFill>
                          <a:latin typeface="+mn-ea"/>
                          <a:ea typeface="+mn-ea"/>
                        </a:rPr>
                        <a:t>・さらなる啓発に対しては労力が不足するという市町村が多い。</a:t>
                      </a:r>
                      <a:endParaRPr kumimoji="1" lang="en-US" altLang="ja-JP" sz="1100" dirty="0">
                        <a:solidFill>
                          <a:schemeClr val="tx1"/>
                        </a:solidFill>
                        <a:latin typeface="+mn-ea"/>
                        <a:ea typeface="+mn-ea"/>
                      </a:endParaRPr>
                    </a:p>
                    <a:p>
                      <a:pPr marL="0" marR="0" lvl="0" indent="0" algn="l" defTabSz="1280160" rtl="0" eaLnBrk="1" fontAlgn="auto" latinLnBrk="0" hangingPunct="1">
                        <a:lnSpc>
                          <a:spcPct val="100000"/>
                        </a:lnSpc>
                        <a:spcBef>
                          <a:spcPts val="0"/>
                        </a:spcBef>
                        <a:spcAft>
                          <a:spcPts val="0"/>
                        </a:spcAft>
                        <a:buClrTx/>
                        <a:buSzTx/>
                        <a:buFontTx/>
                        <a:buNone/>
                        <a:tabLst/>
                        <a:defRPr/>
                      </a:pPr>
                      <a:endParaRPr kumimoji="1" lang="en-US" altLang="ja-JP" sz="1100" b="1" dirty="0">
                        <a:solidFill>
                          <a:schemeClr val="tx1"/>
                        </a:solidFill>
                        <a:latin typeface="+mn-ea"/>
                        <a:ea typeface="+mn-ea"/>
                      </a:endParaRPr>
                    </a:p>
                    <a:p>
                      <a:pPr marL="0" marR="0" lvl="0" indent="0" algn="l" defTabSz="1280160" rtl="0" eaLnBrk="1" fontAlgn="auto" latinLnBrk="0" hangingPunct="1">
                        <a:lnSpc>
                          <a:spcPct val="100000"/>
                        </a:lnSpc>
                        <a:spcBef>
                          <a:spcPts val="0"/>
                        </a:spcBef>
                        <a:spcAft>
                          <a:spcPts val="0"/>
                        </a:spcAft>
                        <a:buClrTx/>
                        <a:buSzTx/>
                        <a:buFontTx/>
                        <a:buNone/>
                        <a:tabLst/>
                        <a:defRPr/>
                      </a:pPr>
                      <a:endParaRPr kumimoji="1" lang="en-US" altLang="ja-JP" sz="1100" b="1" dirty="0">
                        <a:solidFill>
                          <a:schemeClr val="tx1"/>
                        </a:solidFill>
                        <a:latin typeface="+mn-ea"/>
                        <a:ea typeface="+mn-ea"/>
                      </a:endParaRPr>
                    </a:p>
                    <a:p>
                      <a:pPr marL="0" marR="0" lvl="0" indent="0" algn="l" defTabSz="1280160" rtl="0" eaLnBrk="1" fontAlgn="auto" latinLnBrk="0" hangingPunct="1">
                        <a:lnSpc>
                          <a:spcPct val="100000"/>
                        </a:lnSpc>
                        <a:spcBef>
                          <a:spcPts val="0"/>
                        </a:spcBef>
                        <a:spcAft>
                          <a:spcPts val="0"/>
                        </a:spcAft>
                        <a:buClrTx/>
                        <a:buSzTx/>
                        <a:buFontTx/>
                        <a:buNone/>
                        <a:tabLst/>
                        <a:defRPr/>
                      </a:pPr>
                      <a:endParaRPr kumimoji="1" lang="en-US" altLang="ja-JP" sz="1100" b="1" dirty="0">
                        <a:solidFill>
                          <a:schemeClr val="tx1"/>
                        </a:solidFill>
                        <a:latin typeface="+mn-ea"/>
                        <a:ea typeface="+mn-ea"/>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mn-ea"/>
                          <a:ea typeface="+mn-ea"/>
                        </a:rPr>
                        <a:t>〈</a:t>
                      </a:r>
                      <a:r>
                        <a:rPr kumimoji="1" lang="ja-JP" altLang="en-US" sz="1100" b="1" dirty="0">
                          <a:solidFill>
                            <a:schemeClr val="tx1"/>
                          </a:solidFill>
                          <a:latin typeface="+mn-ea"/>
                          <a:ea typeface="+mn-ea"/>
                        </a:rPr>
                        <a:t>個別訪問</a:t>
                      </a:r>
                      <a:r>
                        <a:rPr kumimoji="1" lang="en-US" altLang="ja-JP" sz="1100" b="1" dirty="0">
                          <a:solidFill>
                            <a:schemeClr val="tx1"/>
                          </a:solidFill>
                          <a:latin typeface="+mn-ea"/>
                          <a:ea typeface="+mn-ea"/>
                        </a:rPr>
                        <a:t>〉〈</a:t>
                      </a:r>
                      <a:r>
                        <a:rPr kumimoji="1" lang="ja-JP" altLang="en-US" sz="1100" b="1" dirty="0">
                          <a:solidFill>
                            <a:schemeClr val="tx1"/>
                          </a:solidFill>
                          <a:latin typeface="+mn-ea"/>
                          <a:ea typeface="+mn-ea"/>
                        </a:rPr>
                        <a:t>ダイレクトメール（</a:t>
                      </a:r>
                      <a:r>
                        <a:rPr kumimoji="1" lang="en-US" altLang="ja-JP" sz="1100" b="1" dirty="0">
                          <a:solidFill>
                            <a:schemeClr val="tx1"/>
                          </a:solidFill>
                          <a:latin typeface="+mn-ea"/>
                          <a:ea typeface="+mn-ea"/>
                        </a:rPr>
                        <a:t>DM</a:t>
                      </a:r>
                      <a:r>
                        <a:rPr kumimoji="1" lang="ja-JP" altLang="en-US" sz="1100" b="1" dirty="0">
                          <a:solidFill>
                            <a:schemeClr val="tx1"/>
                          </a:solidFill>
                          <a:latin typeface="+mn-ea"/>
                          <a:ea typeface="+mn-ea"/>
                        </a:rPr>
                        <a:t>）</a:t>
                      </a:r>
                      <a:r>
                        <a:rPr kumimoji="1" lang="en-US" altLang="ja-JP" sz="1100" b="1" dirty="0">
                          <a:solidFill>
                            <a:schemeClr val="tx1"/>
                          </a:solidFill>
                          <a:latin typeface="+mn-ea"/>
                          <a:ea typeface="+mn-ea"/>
                        </a:rPr>
                        <a:t>〉</a:t>
                      </a:r>
                    </a:p>
                    <a:p>
                      <a:pPr marL="92075" indent="-92075">
                        <a:spcBef>
                          <a:spcPts val="300"/>
                        </a:spcBef>
                      </a:pPr>
                      <a:r>
                        <a:rPr kumimoji="1" lang="ja-JP" altLang="en-US" sz="1100" dirty="0">
                          <a:solidFill>
                            <a:schemeClr val="tx1"/>
                          </a:solidFill>
                          <a:latin typeface="+mn-ea"/>
                          <a:ea typeface="+mn-ea"/>
                        </a:rPr>
                        <a:t>・ 個別訪問を実施した地区では、耐震診断件数が多くなっている。</a:t>
                      </a:r>
                    </a:p>
                    <a:p>
                      <a:pPr marL="92075" indent="-92075">
                        <a:spcBef>
                          <a:spcPts val="300"/>
                        </a:spcBef>
                      </a:pPr>
                      <a:r>
                        <a:rPr kumimoji="1" lang="ja-JP" altLang="en-US" sz="1100" dirty="0">
                          <a:solidFill>
                            <a:schemeClr val="tx1"/>
                          </a:solidFill>
                          <a:latin typeface="+mn-ea"/>
                          <a:ea typeface="+mn-ea"/>
                        </a:rPr>
                        <a:t>・ＤＭを送付した年度もしくは次年度に耐震診断件数が多くなっている。</a:t>
                      </a:r>
                    </a:p>
                    <a:p>
                      <a:pPr marL="92075" marR="0" lvl="0" indent="-92075" algn="l" defTabSz="1280160" rtl="0" eaLnBrk="1" fontAlgn="auto" latinLnBrk="0" hangingPunct="1">
                        <a:lnSpc>
                          <a:spcPct val="100000"/>
                        </a:lnSpc>
                        <a:spcBef>
                          <a:spcPts val="300"/>
                        </a:spcBef>
                        <a:spcAft>
                          <a:spcPts val="0"/>
                        </a:spcAft>
                        <a:buClrTx/>
                        <a:buSzTx/>
                        <a:buFontTx/>
                        <a:buNone/>
                        <a:tabLst/>
                        <a:defRPr/>
                      </a:pPr>
                      <a:r>
                        <a:rPr kumimoji="1" lang="ja-JP" altLang="en-US" sz="1100" dirty="0">
                          <a:solidFill>
                            <a:schemeClr val="tx1"/>
                          </a:solidFill>
                          <a:latin typeface="+mn-ea"/>
                          <a:ea typeface="+mn-ea"/>
                        </a:rPr>
                        <a:t>・市町村担当者ヒアリングでも、</a:t>
                      </a:r>
                      <a:r>
                        <a:rPr kumimoji="1" lang="ja-JP" altLang="en-US" sz="1100" b="0" dirty="0">
                          <a:solidFill>
                            <a:schemeClr val="tx1"/>
                          </a:solidFill>
                          <a:latin typeface="+mn-ea"/>
                          <a:ea typeface="+mn-ea"/>
                        </a:rPr>
                        <a:t>個別訪問、</a:t>
                      </a:r>
                      <a:r>
                        <a:rPr kumimoji="1" lang="en-US" altLang="ja-JP" sz="1100" b="0" dirty="0">
                          <a:solidFill>
                            <a:schemeClr val="tx1"/>
                          </a:solidFill>
                          <a:latin typeface="+mn-ea"/>
                          <a:ea typeface="+mn-ea"/>
                        </a:rPr>
                        <a:t>DM</a:t>
                      </a:r>
                      <a:r>
                        <a:rPr kumimoji="1" lang="ja-JP" altLang="en-US" sz="1100" b="0" dirty="0">
                          <a:solidFill>
                            <a:schemeClr val="tx1"/>
                          </a:solidFill>
                          <a:latin typeface="+mn-ea"/>
                          <a:ea typeface="+mn-ea"/>
                        </a:rPr>
                        <a:t>は効果が高いという意見</a:t>
                      </a:r>
                      <a:r>
                        <a:rPr kumimoji="1" lang="ja-JP" altLang="en-US" sz="1100" dirty="0">
                          <a:solidFill>
                            <a:schemeClr val="tx1"/>
                          </a:solidFill>
                          <a:latin typeface="+mn-ea"/>
                          <a:ea typeface="+mn-ea"/>
                        </a:rPr>
                        <a:t>が多い。</a:t>
                      </a:r>
                    </a:p>
                    <a:p>
                      <a:pPr marL="92075" indent="-92075"/>
                      <a:endParaRPr kumimoji="1" lang="en-US" altLang="ja-JP" sz="1100" dirty="0">
                        <a:solidFill>
                          <a:schemeClr val="tx1"/>
                        </a:solidFill>
                        <a:latin typeface="+mn-ea"/>
                        <a:ea typeface="+mn-ea"/>
                      </a:endParaRPr>
                    </a:p>
                  </a:txBody>
                  <a:tcPr marL="0" marR="0">
                    <a:lnR w="12700" cap="flat" cmpd="sng" algn="ctr">
                      <a:solidFill>
                        <a:schemeClr val="tx1"/>
                      </a:solidFill>
                      <a:prstDash val="sysDot"/>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endParaRPr lang="en-US" altLang="ja-JP" sz="1100" b="0" i="0" u="none" strike="noStrike" dirty="0">
                        <a:solidFill>
                          <a:schemeClr val="tx1"/>
                        </a:solidFill>
                        <a:effectLst/>
                        <a:latin typeface="+mn-ea"/>
                        <a:ea typeface="+mn-ea"/>
                      </a:endParaRPr>
                    </a:p>
                    <a:p>
                      <a:pPr algn="ctr" fontAlgn="t"/>
                      <a:r>
                        <a:rPr lang="ja-JP" altLang="en-US" sz="1100" b="1" i="0" u="none" strike="noStrike" dirty="0">
                          <a:solidFill>
                            <a:schemeClr val="tx1"/>
                          </a:solidFill>
                          <a:effectLst/>
                          <a:latin typeface="+mn-ea"/>
                          <a:ea typeface="+mn-ea"/>
                        </a:rPr>
                        <a:t>強化</a:t>
                      </a:r>
                      <a:endParaRPr lang="en-US" altLang="ja-JP" sz="1100" b="1" i="0" u="none" strike="noStrike" dirty="0">
                        <a:solidFill>
                          <a:schemeClr val="tx1"/>
                        </a:solidFill>
                        <a:effectLst/>
                        <a:latin typeface="+mn-ea"/>
                        <a:ea typeface="+mn-ea"/>
                      </a:endParaRPr>
                    </a:p>
                    <a:p>
                      <a:pPr algn="ctr" fontAlgn="t"/>
                      <a:endParaRPr lang="en-US" altLang="ja-JP" sz="1100" b="1" i="0" u="none" strike="noStrike" dirty="0">
                        <a:solidFill>
                          <a:schemeClr val="tx1"/>
                        </a:solidFill>
                        <a:effectLst/>
                        <a:latin typeface="+mn-ea"/>
                        <a:ea typeface="+mn-ea"/>
                      </a:endParaRPr>
                    </a:p>
                    <a:p>
                      <a:pPr algn="ctr" fontAlgn="t"/>
                      <a:endParaRPr lang="en-US" altLang="ja-JP" sz="1100" b="1" i="0" u="none" strike="noStrike" dirty="0">
                        <a:solidFill>
                          <a:schemeClr val="tx1"/>
                        </a:solidFill>
                        <a:effectLst/>
                        <a:latin typeface="+mn-ea"/>
                        <a:ea typeface="+mn-ea"/>
                      </a:endParaRPr>
                    </a:p>
                    <a:p>
                      <a:pPr algn="ctr" fontAlgn="t"/>
                      <a:endParaRPr lang="en-US" altLang="ja-JP" sz="1100" b="1" i="0" u="none" strike="noStrike" dirty="0">
                        <a:solidFill>
                          <a:schemeClr val="tx1"/>
                        </a:solidFill>
                        <a:effectLst/>
                        <a:latin typeface="+mn-ea"/>
                        <a:ea typeface="+mn-ea"/>
                      </a:endParaRPr>
                    </a:p>
                    <a:p>
                      <a:pPr algn="ctr" fontAlgn="t"/>
                      <a:endParaRPr lang="en-US" altLang="ja-JP" sz="1100" b="1" i="0" u="none" strike="noStrike" dirty="0">
                        <a:solidFill>
                          <a:schemeClr val="tx1"/>
                        </a:solidFill>
                        <a:effectLst/>
                        <a:latin typeface="+mn-ea"/>
                        <a:ea typeface="+mn-ea"/>
                      </a:endParaRPr>
                    </a:p>
                    <a:p>
                      <a:pPr algn="ctr" fontAlgn="t"/>
                      <a:endParaRPr lang="en-US" altLang="ja-JP" sz="1100" b="1" i="0" u="none" strike="noStrike" dirty="0">
                        <a:solidFill>
                          <a:schemeClr val="tx1"/>
                        </a:solidFill>
                        <a:effectLst/>
                        <a:latin typeface="+mn-ea"/>
                        <a:ea typeface="+mn-ea"/>
                      </a:endParaRPr>
                    </a:p>
                    <a:p>
                      <a:pPr algn="ctr" fontAlgn="t"/>
                      <a:endParaRPr lang="en-US" altLang="ja-JP" sz="1100" b="1" i="0" u="none" strike="noStrike" dirty="0">
                        <a:solidFill>
                          <a:schemeClr val="tx1"/>
                        </a:solidFill>
                        <a:effectLst/>
                        <a:latin typeface="+mn-ea"/>
                        <a:ea typeface="+mn-ea"/>
                      </a:endParaRPr>
                    </a:p>
                    <a:p>
                      <a:pPr algn="ctr" fontAlgn="t"/>
                      <a:endParaRPr lang="en-US" altLang="ja-JP" sz="1100" b="1" i="0" u="none" strike="noStrike" dirty="0">
                        <a:solidFill>
                          <a:schemeClr val="tx1"/>
                        </a:solidFill>
                        <a:effectLst/>
                        <a:latin typeface="+mn-ea"/>
                        <a:ea typeface="+mn-ea"/>
                      </a:endParaRPr>
                    </a:p>
                    <a:p>
                      <a:pPr algn="ctr" fontAlgn="t"/>
                      <a:endParaRPr lang="en-US" altLang="ja-JP" sz="1100" b="1" i="0" u="none" strike="noStrike" dirty="0">
                        <a:solidFill>
                          <a:schemeClr val="tx1"/>
                        </a:solidFill>
                        <a:effectLst/>
                        <a:latin typeface="+mn-ea"/>
                        <a:ea typeface="+mn-ea"/>
                      </a:endParaRPr>
                    </a:p>
                    <a:p>
                      <a:pPr algn="ctr" fontAlgn="t"/>
                      <a:endParaRPr lang="en-US" altLang="ja-JP" sz="1100" b="1" i="0" u="none" strike="noStrike" dirty="0">
                        <a:solidFill>
                          <a:schemeClr val="tx1"/>
                        </a:solidFill>
                        <a:effectLst/>
                        <a:latin typeface="+mn-ea"/>
                        <a:ea typeface="+mn-ea"/>
                      </a:endParaRPr>
                    </a:p>
                    <a:p>
                      <a:pPr algn="ctr" fontAlgn="t"/>
                      <a:endParaRPr lang="en-US" altLang="ja-JP" sz="1100" b="1" i="0" u="none" strike="noStrike" dirty="0">
                        <a:solidFill>
                          <a:schemeClr val="tx1"/>
                        </a:solidFill>
                        <a:effectLst/>
                        <a:latin typeface="+mn-ea"/>
                        <a:ea typeface="+mn-ea"/>
                      </a:endParaRPr>
                    </a:p>
                    <a:p>
                      <a:pPr algn="ctr" fontAlgn="t"/>
                      <a:endParaRPr lang="en-US" altLang="ja-JP" sz="1100" b="1" i="0" u="none" strike="noStrike" dirty="0">
                        <a:solidFill>
                          <a:schemeClr val="tx1"/>
                        </a:solidFill>
                        <a:effectLst/>
                        <a:latin typeface="+mn-ea"/>
                        <a:ea typeface="+mn-ea"/>
                      </a:endParaRPr>
                    </a:p>
                    <a:p>
                      <a:pPr algn="ctr" fontAlgn="t"/>
                      <a:r>
                        <a:rPr lang="ja-JP" altLang="en-US" sz="1100" b="1" i="0" u="none" strike="noStrike" dirty="0">
                          <a:solidFill>
                            <a:schemeClr val="tx1"/>
                          </a:solidFill>
                          <a:effectLst/>
                          <a:latin typeface="+mn-ea"/>
                          <a:ea typeface="+mn-ea"/>
                        </a:rPr>
                        <a:t>強化</a:t>
                      </a:r>
                      <a:endParaRPr lang="en-US" altLang="ja-JP" sz="1100" b="1" i="0" u="none" strike="noStrike" dirty="0">
                        <a:solidFill>
                          <a:schemeClr val="tx1"/>
                        </a:solidFill>
                        <a:effectLst/>
                        <a:latin typeface="+mn-ea"/>
                        <a:ea typeface="+mn-ea"/>
                      </a:endParaRPr>
                    </a:p>
                    <a:p>
                      <a:pPr algn="ctr" fontAlgn="t"/>
                      <a:endParaRPr lang="en-US" altLang="ja-JP" sz="1100" b="1" i="0" u="none" strike="noStrike" dirty="0">
                        <a:solidFill>
                          <a:schemeClr val="tx1"/>
                        </a:solidFill>
                        <a:effectLst/>
                        <a:latin typeface="+mn-ea"/>
                        <a:ea typeface="+mn-ea"/>
                      </a:endParaRPr>
                    </a:p>
                    <a:p>
                      <a:pPr algn="ctr" fontAlgn="t"/>
                      <a:endParaRPr lang="en-US" altLang="ja-JP" sz="1100" b="1" i="0" u="none" strike="noStrike" dirty="0">
                        <a:solidFill>
                          <a:schemeClr val="tx1"/>
                        </a:solidFill>
                        <a:effectLst/>
                        <a:latin typeface="+mn-ea"/>
                        <a:ea typeface="+mn-ea"/>
                      </a:endParaRPr>
                    </a:p>
                    <a:p>
                      <a:pPr algn="ctr" fontAlgn="t"/>
                      <a:endParaRPr lang="en-US" altLang="ja-JP" sz="1100" b="0" i="0" u="none" strike="noStrike" dirty="0">
                        <a:solidFill>
                          <a:schemeClr val="tx1"/>
                        </a:solidFill>
                        <a:effectLst/>
                        <a:latin typeface="游ゴシック" panose="020B0400000000000000" pitchFamily="50" charset="-128"/>
                        <a:ea typeface="+mn-ea"/>
                      </a:endParaRPr>
                    </a:p>
                  </a:txBody>
                  <a:tcPr marL="9525" marR="9525" marT="9525" marB="0">
                    <a:lnL w="12700" cap="flat" cmpd="sng" algn="ctr">
                      <a:solidFill>
                        <a:schemeClr val="tx1"/>
                      </a:solidFill>
                      <a:prstDash val="sysDot"/>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92075" marR="0" lvl="0" indent="-92075" algn="l" defTabSz="1280160" rtl="0" eaLnBrk="1" fontAlgn="t"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mn-ea"/>
                          <a:ea typeface="+mn-ea"/>
                        </a:rPr>
                        <a:t>〈</a:t>
                      </a:r>
                      <a:r>
                        <a:rPr kumimoji="1" lang="ja-JP" altLang="en-US" sz="1100" b="1" dirty="0">
                          <a:solidFill>
                            <a:schemeClr val="tx1"/>
                          </a:solidFill>
                          <a:latin typeface="+mn-ea"/>
                          <a:ea typeface="+mn-ea"/>
                        </a:rPr>
                        <a:t>イベント実施</a:t>
                      </a:r>
                      <a:r>
                        <a:rPr kumimoji="1" lang="en-US" altLang="ja-JP" sz="1100" b="1" dirty="0">
                          <a:solidFill>
                            <a:schemeClr val="tx1"/>
                          </a:solidFill>
                          <a:latin typeface="+mn-ea"/>
                          <a:ea typeface="+mn-ea"/>
                        </a:rPr>
                        <a:t>〉〈</a:t>
                      </a:r>
                      <a:r>
                        <a:rPr kumimoji="1" lang="ja-JP" altLang="en-US" sz="1100" b="1" dirty="0">
                          <a:solidFill>
                            <a:schemeClr val="tx1"/>
                          </a:solidFill>
                          <a:latin typeface="+mn-ea"/>
                          <a:ea typeface="+mn-ea"/>
                        </a:rPr>
                        <a:t>広報等</a:t>
                      </a:r>
                      <a:r>
                        <a:rPr kumimoji="1" lang="en-US" altLang="ja-JP" sz="1100" b="1" dirty="0">
                          <a:solidFill>
                            <a:schemeClr val="tx1"/>
                          </a:solidFill>
                          <a:latin typeface="+mn-ea"/>
                          <a:ea typeface="+mn-ea"/>
                        </a:rPr>
                        <a:t>〉</a:t>
                      </a:r>
                      <a:endParaRPr lang="en-US" altLang="ja-JP" sz="1100" b="0" i="0" u="none" strike="noStrike" dirty="0">
                        <a:solidFill>
                          <a:schemeClr val="tx1"/>
                        </a:solidFill>
                        <a:effectLst/>
                        <a:latin typeface="+mn-ea"/>
                        <a:ea typeface="+mn-ea"/>
                      </a:endParaRPr>
                    </a:p>
                    <a:p>
                      <a:pPr marL="88900" indent="-88900" algn="l" fontAlgn="t"/>
                      <a:r>
                        <a:rPr lang="ja-JP" altLang="en-US" sz="1100" b="0" i="0" u="none" strike="noStrike" dirty="0">
                          <a:solidFill>
                            <a:schemeClr val="tx1"/>
                          </a:solidFill>
                          <a:effectLst/>
                          <a:latin typeface="+mn-ea"/>
                          <a:ea typeface="+mn-ea"/>
                        </a:rPr>
                        <a:t>・講習会等のイベント実施や、広報誌等による情報発信は効果があることから継続。</a:t>
                      </a:r>
                    </a:p>
                    <a:p>
                      <a:pPr marL="88900" indent="-88900" algn="l" fontAlgn="t"/>
                      <a:r>
                        <a:rPr lang="ja-JP" altLang="en-US" sz="1100" b="0" i="0" u="none" strike="noStrike" dirty="0">
                          <a:solidFill>
                            <a:schemeClr val="tx1"/>
                          </a:solidFill>
                          <a:effectLst/>
                          <a:latin typeface="+mn-ea"/>
                          <a:ea typeface="+mn-ea"/>
                        </a:rPr>
                        <a:t>・イベント等については、実施体制などを考慮した上で、</a:t>
                      </a:r>
                      <a:r>
                        <a:rPr lang="ja-JP" altLang="en-US" sz="1100" b="1" i="0" u="sng" strike="noStrike" dirty="0">
                          <a:solidFill>
                            <a:schemeClr val="tx1"/>
                          </a:solidFill>
                          <a:effectLst/>
                          <a:latin typeface="+mn-ea"/>
                          <a:ea typeface="+mn-ea"/>
                        </a:rPr>
                        <a:t>講習会など効果的な</a:t>
                      </a:r>
                      <a:r>
                        <a:rPr lang="ja-JP" altLang="en-US" sz="1100" b="1" i="0" u="sng" strike="noStrike" dirty="0" smtClean="0">
                          <a:solidFill>
                            <a:schemeClr val="tx1"/>
                          </a:solidFill>
                          <a:effectLst/>
                          <a:latin typeface="+mn-ea"/>
                          <a:ea typeface="+mn-ea"/>
                        </a:rPr>
                        <a:t>取組みを</a:t>
                      </a:r>
                      <a:r>
                        <a:rPr lang="ja-JP" altLang="en-US" sz="1100" b="1" i="0" u="sng" strike="noStrike" dirty="0">
                          <a:solidFill>
                            <a:schemeClr val="tx1"/>
                          </a:solidFill>
                          <a:effectLst/>
                          <a:latin typeface="+mn-ea"/>
                          <a:ea typeface="+mn-ea"/>
                        </a:rPr>
                        <a:t>優先的に行う</a:t>
                      </a:r>
                      <a:r>
                        <a:rPr lang="ja-JP" altLang="en-US" sz="1100" b="0" i="0" u="none" strike="noStrike" dirty="0">
                          <a:solidFill>
                            <a:schemeClr val="tx1"/>
                          </a:solidFill>
                          <a:effectLst/>
                          <a:latin typeface="+mn-ea"/>
                          <a:ea typeface="+mn-ea"/>
                        </a:rPr>
                        <a:t>。</a:t>
                      </a:r>
                    </a:p>
                    <a:p>
                      <a:pPr marL="88900" indent="-88900" algn="l" fontAlgn="t"/>
                      <a:r>
                        <a:rPr lang="ja-JP" altLang="en-US" sz="1100" b="0" i="0" u="none" strike="noStrike" dirty="0">
                          <a:solidFill>
                            <a:schemeClr val="tx1"/>
                          </a:solidFill>
                          <a:effectLst/>
                          <a:latin typeface="+mn-ea"/>
                          <a:ea typeface="+mn-ea"/>
                        </a:rPr>
                        <a:t>・認知度が低い啓発活動など、効率的かつ効果的な周知方法を検討。</a:t>
                      </a:r>
                    </a:p>
                    <a:p>
                      <a:pPr marL="88900" indent="-88900" algn="l" fontAlgn="t"/>
                      <a:r>
                        <a:rPr lang="ja-JP" altLang="en-US" sz="1100" b="0" i="0" u="none" strike="noStrike" dirty="0">
                          <a:solidFill>
                            <a:schemeClr val="tx1"/>
                          </a:solidFill>
                          <a:effectLst/>
                          <a:latin typeface="+mn-ea"/>
                          <a:ea typeface="+mn-ea"/>
                        </a:rPr>
                        <a:t>・まちまるごと耐震化支援事業者や関係機関との連携など、</a:t>
                      </a:r>
                      <a:r>
                        <a:rPr lang="ja-JP" altLang="en-US" sz="1100" b="1" i="0" u="sng" strike="noStrike" dirty="0">
                          <a:solidFill>
                            <a:schemeClr val="tx1"/>
                          </a:solidFill>
                          <a:effectLst/>
                          <a:latin typeface="+mn-ea"/>
                          <a:ea typeface="+mn-ea"/>
                        </a:rPr>
                        <a:t>市町村の人的支援につながる体制・仕組みづくりの検討</a:t>
                      </a:r>
                      <a:r>
                        <a:rPr lang="ja-JP" altLang="en-US" sz="1100" b="0" i="0" u="none" strike="noStrike" dirty="0">
                          <a:solidFill>
                            <a:schemeClr val="tx1"/>
                          </a:solidFill>
                          <a:effectLst/>
                          <a:latin typeface="+mn-ea"/>
                          <a:ea typeface="+mn-ea"/>
                        </a:rPr>
                        <a:t>。</a:t>
                      </a:r>
                      <a:endParaRPr lang="en-US" altLang="ja-JP" sz="1100" b="0" i="0" u="none" strike="noStrike" dirty="0">
                        <a:solidFill>
                          <a:schemeClr val="tx1"/>
                        </a:solidFill>
                        <a:effectLst/>
                        <a:latin typeface="+mn-ea"/>
                        <a:ea typeface="+mn-ea"/>
                      </a:endParaRPr>
                    </a:p>
                    <a:p>
                      <a:pPr marL="88900" indent="-88900" algn="r" fontAlgn="t"/>
                      <a:r>
                        <a:rPr lang="en-US" altLang="ja-JP" sz="1100" b="1" i="0" u="none" strike="noStrike" dirty="0">
                          <a:solidFill>
                            <a:schemeClr val="tx1"/>
                          </a:solidFill>
                          <a:effectLst/>
                          <a:latin typeface="+mn-ea"/>
                          <a:ea typeface="+mn-ea"/>
                        </a:rPr>
                        <a:t>〔</a:t>
                      </a:r>
                      <a:r>
                        <a:rPr lang="ja-JP" altLang="en-US" sz="1100" b="1" i="0" u="none" strike="noStrike" dirty="0">
                          <a:solidFill>
                            <a:schemeClr val="tx1"/>
                          </a:solidFill>
                          <a:effectLst/>
                          <a:latin typeface="+mn-ea"/>
                          <a:ea typeface="+mn-ea"/>
                        </a:rPr>
                        <a:t>期待できる効果：府民の耐震化意欲の喚起</a:t>
                      </a:r>
                      <a:r>
                        <a:rPr lang="en-US" altLang="ja-JP" sz="1100" b="1" i="0" u="none" strike="noStrike" dirty="0">
                          <a:solidFill>
                            <a:schemeClr val="tx1"/>
                          </a:solidFill>
                          <a:effectLst/>
                          <a:latin typeface="+mn-ea"/>
                          <a:ea typeface="+mn-ea"/>
                        </a:rPr>
                        <a:t>〕</a:t>
                      </a:r>
                    </a:p>
                    <a:p>
                      <a:pPr marL="88900" marR="0" lvl="0" indent="-88900" algn="r" defTabSz="1280160" rtl="0" eaLnBrk="1" fontAlgn="t" latinLnBrk="0" hangingPunct="1">
                        <a:lnSpc>
                          <a:spcPct val="100000"/>
                        </a:lnSpc>
                        <a:spcBef>
                          <a:spcPts val="0"/>
                        </a:spcBef>
                        <a:spcAft>
                          <a:spcPts val="0"/>
                        </a:spcAft>
                        <a:buClrTx/>
                        <a:buSzTx/>
                        <a:buFontTx/>
                        <a:buNone/>
                        <a:tabLst/>
                        <a:defRPr/>
                      </a:pPr>
                      <a:r>
                        <a:rPr kumimoji="1" lang="ja-JP" altLang="en-US" sz="1100" b="1" i="0" dirty="0">
                          <a:solidFill>
                            <a:schemeClr val="tx1"/>
                          </a:solidFill>
                          <a:latin typeface="+mn-ea"/>
                          <a:ea typeface="+mn-ea"/>
                        </a:rPr>
                        <a:t>→</a:t>
                      </a:r>
                      <a:r>
                        <a:rPr kumimoji="1" lang="en-US" altLang="ja-JP" sz="1100" b="1" i="0" dirty="0">
                          <a:solidFill>
                            <a:schemeClr val="tx1"/>
                          </a:solidFill>
                          <a:latin typeface="+mn-ea"/>
                          <a:ea typeface="+mn-ea"/>
                        </a:rPr>
                        <a:t>【</a:t>
                      </a:r>
                      <a:r>
                        <a:rPr kumimoji="1" lang="ja-JP" altLang="en-US" sz="1100" b="1" i="0" dirty="0">
                          <a:solidFill>
                            <a:schemeClr val="tx1"/>
                          </a:solidFill>
                          <a:latin typeface="+mn-ea"/>
                          <a:ea typeface="+mn-ea"/>
                        </a:rPr>
                        <a:t>社会的機運の醸成</a:t>
                      </a:r>
                      <a:r>
                        <a:rPr kumimoji="1" lang="en-US" altLang="ja-JP" sz="1100" b="1" i="0" dirty="0">
                          <a:solidFill>
                            <a:schemeClr val="tx1"/>
                          </a:solidFill>
                          <a:latin typeface="+mn-ea"/>
                          <a:ea typeface="+mn-ea"/>
                        </a:rPr>
                        <a:t>】</a:t>
                      </a:r>
                      <a:endParaRPr lang="en-US" altLang="ja-JP" sz="1100" b="0" i="0" u="none" strike="noStrike" dirty="0">
                        <a:solidFill>
                          <a:schemeClr val="tx1"/>
                        </a:solidFill>
                        <a:effectLst/>
                        <a:latin typeface="+mn-ea"/>
                        <a:ea typeface="+mn-ea"/>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mn-ea"/>
                          <a:ea typeface="+mn-ea"/>
                        </a:rPr>
                        <a:t>〈</a:t>
                      </a:r>
                      <a:r>
                        <a:rPr kumimoji="1" lang="ja-JP" altLang="en-US" sz="1100" b="1" dirty="0">
                          <a:solidFill>
                            <a:schemeClr val="tx1"/>
                          </a:solidFill>
                          <a:latin typeface="+mn-ea"/>
                          <a:ea typeface="+mn-ea"/>
                        </a:rPr>
                        <a:t>個別訪問</a:t>
                      </a:r>
                      <a:r>
                        <a:rPr kumimoji="1" lang="en-US" altLang="ja-JP" sz="1100" b="1" dirty="0" smtClean="0">
                          <a:solidFill>
                            <a:schemeClr val="tx1"/>
                          </a:solidFill>
                          <a:latin typeface="+mn-ea"/>
                          <a:ea typeface="+mn-ea"/>
                        </a:rPr>
                        <a:t>〉〉〈</a:t>
                      </a:r>
                      <a:r>
                        <a:rPr kumimoji="1" lang="ja-JP" altLang="en-US" sz="1100" b="1" dirty="0" smtClean="0">
                          <a:solidFill>
                            <a:schemeClr val="tx1"/>
                          </a:solidFill>
                          <a:latin typeface="+mn-ea"/>
                          <a:ea typeface="+mn-ea"/>
                        </a:rPr>
                        <a:t>ダイレクトメール（</a:t>
                      </a:r>
                      <a:r>
                        <a:rPr kumimoji="1" lang="en-US" altLang="ja-JP" sz="1100" b="1" dirty="0" smtClean="0">
                          <a:solidFill>
                            <a:schemeClr val="tx1"/>
                          </a:solidFill>
                          <a:latin typeface="+mn-ea"/>
                          <a:ea typeface="+mn-ea"/>
                        </a:rPr>
                        <a:t>DM</a:t>
                      </a:r>
                      <a:r>
                        <a:rPr kumimoji="1" lang="ja-JP" altLang="en-US" sz="1100" b="1" dirty="0" smtClean="0">
                          <a:solidFill>
                            <a:schemeClr val="tx1"/>
                          </a:solidFill>
                          <a:latin typeface="+mn-ea"/>
                          <a:ea typeface="+mn-ea"/>
                        </a:rPr>
                        <a:t>）</a:t>
                      </a:r>
                      <a:r>
                        <a:rPr kumimoji="1" lang="en-US" altLang="ja-JP" sz="1100" b="1" dirty="0" smtClean="0">
                          <a:solidFill>
                            <a:schemeClr val="tx1"/>
                          </a:solidFill>
                          <a:latin typeface="+mn-ea"/>
                          <a:ea typeface="+mn-ea"/>
                        </a:rPr>
                        <a:t>〉</a:t>
                      </a:r>
                      <a:endParaRPr kumimoji="1" lang="en-US" altLang="ja-JP" sz="1100" b="1" dirty="0">
                        <a:solidFill>
                          <a:schemeClr val="tx1"/>
                        </a:solidFill>
                        <a:latin typeface="+mn-ea"/>
                        <a:ea typeface="+mn-ea"/>
                      </a:endParaRPr>
                    </a:p>
                    <a:p>
                      <a:pPr marL="92075" indent="-92075" algn="l" fontAlgn="t"/>
                      <a:r>
                        <a:rPr lang="ja-JP" altLang="en-US" sz="1100" b="0" i="0" u="none" strike="noStrike" dirty="0">
                          <a:solidFill>
                            <a:schemeClr val="tx1"/>
                          </a:solidFill>
                          <a:effectLst/>
                          <a:latin typeface="+mn-ea"/>
                          <a:ea typeface="+mn-ea"/>
                        </a:rPr>
                        <a:t>・ 個別訪問や</a:t>
                      </a:r>
                      <a:r>
                        <a:rPr lang="en-US" altLang="ja-JP" sz="1100" b="0" i="0" u="none" strike="noStrike" dirty="0">
                          <a:solidFill>
                            <a:schemeClr val="tx1"/>
                          </a:solidFill>
                          <a:effectLst/>
                          <a:latin typeface="+mn-ea"/>
                          <a:ea typeface="+mn-ea"/>
                        </a:rPr>
                        <a:t>DM</a:t>
                      </a:r>
                      <a:r>
                        <a:rPr lang="ja-JP" altLang="en-US" sz="1100" b="0" i="0" u="none" strike="noStrike" dirty="0">
                          <a:solidFill>
                            <a:schemeClr val="tx1"/>
                          </a:solidFill>
                          <a:effectLst/>
                          <a:latin typeface="+mn-ea"/>
                          <a:ea typeface="+mn-ea"/>
                        </a:rPr>
                        <a:t>は効果があることから、強力に実施。</a:t>
                      </a:r>
                    </a:p>
                    <a:p>
                      <a:pPr marL="92075" indent="-92075" algn="l" fontAlgn="t"/>
                      <a:r>
                        <a:rPr lang="ja-JP" altLang="en-US" sz="1100" b="0" i="0" u="none" strike="noStrike" dirty="0">
                          <a:solidFill>
                            <a:schemeClr val="tx1"/>
                          </a:solidFill>
                          <a:effectLst/>
                          <a:latin typeface="+mn-ea"/>
                          <a:ea typeface="+mn-ea"/>
                        </a:rPr>
                        <a:t>・旧耐震住宅の所有者への</a:t>
                      </a:r>
                      <a:r>
                        <a:rPr lang="ja-JP" altLang="en-US" sz="1100" b="1" i="0" u="sng" strike="noStrike" dirty="0">
                          <a:solidFill>
                            <a:schemeClr val="tx1"/>
                          </a:solidFill>
                          <a:effectLst/>
                          <a:latin typeface="+mn-ea"/>
                          <a:ea typeface="+mn-ea"/>
                        </a:rPr>
                        <a:t>個別の働きかけを強化</a:t>
                      </a:r>
                      <a:r>
                        <a:rPr lang="ja-JP" altLang="en-US" sz="1100" b="0" i="0" u="none" strike="noStrike" dirty="0">
                          <a:solidFill>
                            <a:schemeClr val="tx1"/>
                          </a:solidFill>
                          <a:effectLst/>
                          <a:latin typeface="+mn-ea"/>
                          <a:ea typeface="+mn-ea"/>
                        </a:rPr>
                        <a:t>。</a:t>
                      </a:r>
                    </a:p>
                    <a:p>
                      <a:pPr marL="92075" indent="-92075" algn="l" fontAlgn="t"/>
                      <a:r>
                        <a:rPr lang="ja-JP" altLang="en-US" sz="1100" b="0" i="0" u="none" strike="noStrike" dirty="0">
                          <a:solidFill>
                            <a:schemeClr val="tx1"/>
                          </a:solidFill>
                          <a:effectLst/>
                          <a:latin typeface="+mn-ea"/>
                          <a:ea typeface="+mn-ea"/>
                        </a:rPr>
                        <a:t>・</a:t>
                      </a:r>
                      <a:r>
                        <a:rPr lang="ja-JP" altLang="en-US" sz="1100" b="1" i="0" u="sng" strike="noStrike" dirty="0">
                          <a:solidFill>
                            <a:schemeClr val="tx1"/>
                          </a:solidFill>
                          <a:effectLst/>
                          <a:latin typeface="+mn-ea"/>
                          <a:ea typeface="+mn-ea"/>
                        </a:rPr>
                        <a:t>府登録事業者等との連携メニューの多様化など市町村担当者の負担軽減につながる体制づくりについて検討</a:t>
                      </a:r>
                      <a:r>
                        <a:rPr lang="ja-JP" altLang="en-US" sz="1100" b="0" i="0" u="none" strike="noStrike" dirty="0">
                          <a:solidFill>
                            <a:schemeClr val="tx1"/>
                          </a:solidFill>
                          <a:effectLst/>
                          <a:latin typeface="+mn-ea"/>
                          <a:ea typeface="+mn-ea"/>
                        </a:rPr>
                        <a:t>。</a:t>
                      </a:r>
                    </a:p>
                    <a:p>
                      <a:pPr marL="92075" indent="-92075" algn="l" fontAlgn="t"/>
                      <a:r>
                        <a:rPr lang="ja-JP" altLang="en-US" sz="1100" b="0" i="0" u="none" strike="noStrike" dirty="0">
                          <a:solidFill>
                            <a:schemeClr val="tx1"/>
                          </a:solidFill>
                          <a:effectLst/>
                          <a:latin typeface="+mn-ea"/>
                          <a:ea typeface="+mn-ea"/>
                        </a:rPr>
                        <a:t>・所有者を把握できない市町村も多いため、耐震施策において固定資産税情報の内部利用が可能となるよう、引き続き国に要望。</a:t>
                      </a:r>
                      <a:endParaRPr lang="en-US" altLang="ja-JP" sz="1100" b="0" i="0" u="none" strike="noStrike" dirty="0">
                        <a:solidFill>
                          <a:schemeClr val="tx1"/>
                        </a:solidFill>
                        <a:effectLst/>
                        <a:latin typeface="+mn-ea"/>
                        <a:ea typeface="+mn-ea"/>
                      </a:endParaRPr>
                    </a:p>
                    <a:p>
                      <a:pPr marL="92075" marR="0" lvl="0" indent="-92075" algn="r" defTabSz="1280160" rtl="0" eaLnBrk="1" fontAlgn="t" latinLnBrk="0" hangingPunct="1">
                        <a:lnSpc>
                          <a:spcPct val="100000"/>
                        </a:lnSpc>
                        <a:spcBef>
                          <a:spcPts val="0"/>
                        </a:spcBef>
                        <a:spcAft>
                          <a:spcPts val="0"/>
                        </a:spcAft>
                        <a:buClrTx/>
                        <a:buSzTx/>
                        <a:buFontTx/>
                        <a:buNone/>
                        <a:tabLst/>
                        <a:defRPr/>
                      </a:pPr>
                      <a:r>
                        <a:rPr lang="en-US" altLang="ja-JP" sz="1100" b="1" i="0" u="none" strike="noStrike" dirty="0">
                          <a:solidFill>
                            <a:schemeClr val="tx1"/>
                          </a:solidFill>
                          <a:effectLst/>
                          <a:latin typeface="+mn-ea"/>
                          <a:ea typeface="+mn-ea"/>
                        </a:rPr>
                        <a:t>〔</a:t>
                      </a:r>
                      <a:r>
                        <a:rPr lang="ja-JP" altLang="en-US" sz="1100" b="1" i="0" u="none" strike="noStrike" dirty="0">
                          <a:solidFill>
                            <a:schemeClr val="tx1"/>
                          </a:solidFill>
                          <a:effectLst/>
                          <a:latin typeface="+mn-ea"/>
                          <a:ea typeface="+mn-ea"/>
                        </a:rPr>
                        <a:t>期待できる効果：耐震化のきっかけを確実に捉える</a:t>
                      </a:r>
                      <a:r>
                        <a:rPr lang="en-US" altLang="ja-JP" sz="1100" b="1" i="0" u="none" strike="noStrike" dirty="0">
                          <a:solidFill>
                            <a:schemeClr val="tx1"/>
                          </a:solidFill>
                          <a:effectLst/>
                          <a:latin typeface="+mn-ea"/>
                          <a:ea typeface="+mn-ea"/>
                        </a:rPr>
                        <a:t>〕</a:t>
                      </a:r>
                    </a:p>
                    <a:p>
                      <a:pPr marL="92075" marR="0" lvl="0" indent="-92075" algn="r" defTabSz="1280160" rtl="0" eaLnBrk="1" fontAlgn="t"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a:t>
                      </a:r>
                      <a:r>
                        <a:rPr kumimoji="1" lang="en-US" altLang="ja-JP" sz="1100" b="1" dirty="0">
                          <a:solidFill>
                            <a:schemeClr val="tx1"/>
                          </a:solidFill>
                          <a:latin typeface="+mn-ea"/>
                          <a:ea typeface="+mn-ea"/>
                        </a:rPr>
                        <a:t>【</a:t>
                      </a:r>
                      <a:r>
                        <a:rPr kumimoji="1" lang="ja-JP" altLang="en-US" sz="1100" b="1" dirty="0">
                          <a:solidFill>
                            <a:schemeClr val="tx1"/>
                          </a:solidFill>
                          <a:latin typeface="+mn-ea"/>
                          <a:ea typeface="+mn-ea"/>
                        </a:rPr>
                        <a:t>具体化・きっかけづくり</a:t>
                      </a:r>
                      <a:r>
                        <a:rPr kumimoji="1" lang="en-US" altLang="ja-JP" sz="1100" b="1" dirty="0">
                          <a:solidFill>
                            <a:schemeClr val="tx1"/>
                          </a:solidFill>
                          <a:latin typeface="+mn-ea"/>
                          <a:ea typeface="+mn-ea"/>
                        </a:rPr>
                        <a:t>】</a:t>
                      </a:r>
                    </a:p>
                  </a:txBody>
                  <a:tcPr marL="9525" marR="9525" marT="9525" marB="0">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22482597"/>
                  </a:ext>
                </a:extLst>
              </a:tr>
              <a:tr h="339794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（２）耐震化の支援</a:t>
                      </a:r>
                      <a:endParaRPr kumimoji="1" lang="en-US" altLang="ja-JP" sz="1100" b="1" dirty="0">
                        <a:solidFill>
                          <a:schemeClr val="tx1"/>
                        </a:solidFill>
                        <a:latin typeface="+mn-ea"/>
                        <a:ea typeface="+mn-ea"/>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　①住まい手・②建物に合った耐震化</a:t>
                      </a:r>
                      <a:endParaRPr kumimoji="1" lang="en-US" altLang="ja-JP" sz="1100" b="1" dirty="0">
                        <a:solidFill>
                          <a:schemeClr val="tx1"/>
                        </a:solidFill>
                        <a:latin typeface="+mn-ea"/>
                        <a:ea typeface="+mn-ea"/>
                      </a:endParaRPr>
                    </a:p>
                    <a:p>
                      <a:pPr marL="182563" indent="0"/>
                      <a:r>
                        <a:rPr kumimoji="1" lang="ja-JP" altLang="en-US" sz="1100" dirty="0">
                          <a:solidFill>
                            <a:schemeClr val="tx1"/>
                          </a:solidFill>
                          <a:latin typeface="+mn-ea"/>
                          <a:ea typeface="+mn-ea"/>
                        </a:rPr>
                        <a:t>・相談：電話</a:t>
                      </a:r>
                      <a:r>
                        <a:rPr kumimoji="1" lang="en-US" altLang="ja-JP" sz="1100" baseline="0" dirty="0">
                          <a:solidFill>
                            <a:schemeClr val="tx1"/>
                          </a:solidFill>
                          <a:latin typeface="+mn-ea"/>
                          <a:ea typeface="+mn-ea"/>
                        </a:rPr>
                        <a:t> </a:t>
                      </a:r>
                      <a:r>
                        <a:rPr kumimoji="1" lang="en-US" altLang="ja-JP" sz="1100" dirty="0">
                          <a:solidFill>
                            <a:schemeClr val="tx1"/>
                          </a:solidFill>
                          <a:latin typeface="+mn-ea"/>
                          <a:ea typeface="+mn-ea"/>
                        </a:rPr>
                        <a:t>782</a:t>
                      </a:r>
                      <a:r>
                        <a:rPr kumimoji="1" lang="ja-JP" altLang="en-US" sz="1100" dirty="0">
                          <a:solidFill>
                            <a:schemeClr val="tx1"/>
                          </a:solidFill>
                          <a:latin typeface="+mn-ea"/>
                          <a:ea typeface="+mn-ea"/>
                        </a:rPr>
                        <a:t>件、来所</a:t>
                      </a:r>
                      <a:r>
                        <a:rPr kumimoji="1" lang="en-US" altLang="ja-JP" sz="1100" baseline="0" dirty="0">
                          <a:solidFill>
                            <a:schemeClr val="tx1"/>
                          </a:solidFill>
                          <a:latin typeface="+mn-ea"/>
                          <a:ea typeface="+mn-ea"/>
                        </a:rPr>
                        <a:t> </a:t>
                      </a:r>
                      <a:r>
                        <a:rPr kumimoji="1" lang="en-US" altLang="ja-JP" sz="1100" dirty="0">
                          <a:solidFill>
                            <a:schemeClr val="tx1"/>
                          </a:solidFill>
                          <a:latin typeface="+mn-ea"/>
                          <a:ea typeface="+mn-ea"/>
                        </a:rPr>
                        <a:t>54</a:t>
                      </a:r>
                      <a:r>
                        <a:rPr kumimoji="1" lang="ja-JP" altLang="en-US" sz="1100" dirty="0">
                          <a:solidFill>
                            <a:schemeClr val="tx1"/>
                          </a:solidFill>
                          <a:latin typeface="+mn-ea"/>
                          <a:ea typeface="+mn-ea"/>
                        </a:rPr>
                        <a:t>件、メール </a:t>
                      </a:r>
                      <a:r>
                        <a:rPr kumimoji="1" lang="en-US" altLang="ja-JP" sz="1100" dirty="0">
                          <a:solidFill>
                            <a:schemeClr val="tx1"/>
                          </a:solidFill>
                          <a:latin typeface="+mn-ea"/>
                          <a:ea typeface="+mn-ea"/>
                        </a:rPr>
                        <a:t>34</a:t>
                      </a:r>
                      <a:r>
                        <a:rPr kumimoji="1" lang="ja-JP" altLang="en-US" sz="1100" dirty="0">
                          <a:solidFill>
                            <a:schemeClr val="tx1"/>
                          </a:solidFill>
                          <a:latin typeface="+mn-ea"/>
                          <a:ea typeface="+mn-ea"/>
                        </a:rPr>
                        <a:t>件</a:t>
                      </a:r>
                      <a:endParaRPr kumimoji="1" lang="en-US" altLang="ja-JP" sz="1100" dirty="0">
                        <a:solidFill>
                          <a:schemeClr val="tx1"/>
                        </a:solidFill>
                        <a:latin typeface="+mn-ea"/>
                        <a:ea typeface="+mn-ea"/>
                      </a:endParaRPr>
                    </a:p>
                    <a:p>
                      <a:pPr marL="182563" indent="0"/>
                      <a:r>
                        <a:rPr kumimoji="1" lang="ja-JP" altLang="en-US" sz="1100" dirty="0">
                          <a:solidFill>
                            <a:schemeClr val="tx1"/>
                          </a:solidFill>
                          <a:latin typeface="+mn-ea"/>
                          <a:ea typeface="+mn-ea"/>
                        </a:rPr>
                        <a:t>・技術者紹介：</a:t>
                      </a:r>
                      <a:r>
                        <a:rPr kumimoji="1" lang="en-US" altLang="ja-JP" sz="1100" dirty="0">
                          <a:solidFill>
                            <a:schemeClr val="tx1"/>
                          </a:solidFill>
                          <a:latin typeface="+mn-ea"/>
                          <a:ea typeface="+mn-ea"/>
                        </a:rPr>
                        <a:t>1,286</a:t>
                      </a:r>
                      <a:r>
                        <a:rPr kumimoji="1" lang="ja-JP" altLang="en-US" sz="1100" dirty="0">
                          <a:solidFill>
                            <a:schemeClr val="tx1"/>
                          </a:solidFill>
                          <a:latin typeface="+mn-ea"/>
                          <a:ea typeface="+mn-ea"/>
                        </a:rPr>
                        <a:t>件　</a:t>
                      </a:r>
                    </a:p>
                    <a:p>
                      <a:pPr marL="182563" indent="0"/>
                      <a:r>
                        <a:rPr kumimoji="1" lang="ja-JP" altLang="en-US" sz="1100" dirty="0">
                          <a:solidFill>
                            <a:schemeClr val="tx1"/>
                          </a:solidFill>
                          <a:latin typeface="+mn-ea"/>
                          <a:ea typeface="+mn-ea"/>
                        </a:rPr>
                        <a:t>・限界耐力計算レビュー：</a:t>
                      </a:r>
                      <a:r>
                        <a:rPr kumimoji="1" lang="en-US" altLang="ja-JP" sz="1100" dirty="0">
                          <a:solidFill>
                            <a:schemeClr val="tx1"/>
                          </a:solidFill>
                          <a:latin typeface="+mn-ea"/>
                          <a:ea typeface="+mn-ea"/>
                        </a:rPr>
                        <a:t>17</a:t>
                      </a:r>
                      <a:r>
                        <a:rPr kumimoji="1" lang="ja-JP" altLang="en-US" sz="1100" dirty="0">
                          <a:solidFill>
                            <a:schemeClr val="tx1"/>
                          </a:solidFill>
                          <a:latin typeface="+mn-ea"/>
                          <a:ea typeface="+mn-ea"/>
                        </a:rPr>
                        <a:t>件</a:t>
                      </a:r>
                      <a:endParaRPr kumimoji="1" lang="en-US" altLang="ja-JP" sz="1100" dirty="0">
                        <a:solidFill>
                          <a:schemeClr val="tx1"/>
                        </a:solidFill>
                        <a:latin typeface="+mn-ea"/>
                        <a:ea typeface="+mn-ea"/>
                      </a:endParaRPr>
                    </a:p>
                    <a:p>
                      <a:endParaRPr kumimoji="1" lang="ja-JP" altLang="en-US" sz="1100" b="1" dirty="0">
                        <a:solidFill>
                          <a:schemeClr val="tx1"/>
                        </a:solidFill>
                        <a:latin typeface="+mn-ea"/>
                        <a:ea typeface="+mn-ea"/>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　③生命を守る耐震化</a:t>
                      </a:r>
                    </a:p>
                    <a:p>
                      <a:pPr marL="180975" indent="0"/>
                      <a:r>
                        <a:rPr kumimoji="1" lang="ja-JP" altLang="en-US" sz="1100" dirty="0">
                          <a:solidFill>
                            <a:schemeClr val="tx1"/>
                          </a:solidFill>
                          <a:latin typeface="+mn-ea"/>
                          <a:ea typeface="+mn-ea"/>
                        </a:rPr>
                        <a:t>・部分改修補助実績：</a:t>
                      </a:r>
                      <a:r>
                        <a:rPr kumimoji="1" lang="en-US" altLang="ja-JP" sz="1100" dirty="0">
                          <a:solidFill>
                            <a:schemeClr val="tx1"/>
                          </a:solidFill>
                          <a:latin typeface="+mn-ea"/>
                          <a:ea typeface="+mn-ea"/>
                        </a:rPr>
                        <a:t>806</a:t>
                      </a:r>
                      <a:r>
                        <a:rPr kumimoji="1" lang="ja-JP" altLang="en-US" sz="1100" dirty="0">
                          <a:solidFill>
                            <a:schemeClr val="tx1"/>
                          </a:solidFill>
                          <a:latin typeface="+mn-ea"/>
                          <a:ea typeface="+mn-ea"/>
                        </a:rPr>
                        <a:t>戸</a:t>
                      </a:r>
                      <a:endParaRPr kumimoji="1" lang="en-US" altLang="ja-JP" sz="1100" dirty="0">
                        <a:solidFill>
                          <a:schemeClr val="tx1"/>
                        </a:solidFill>
                        <a:latin typeface="+mn-ea"/>
                        <a:ea typeface="+mn-ea"/>
                      </a:endParaRPr>
                    </a:p>
                    <a:p>
                      <a:pPr marL="714375" indent="-85725"/>
                      <a:r>
                        <a:rPr kumimoji="1" lang="en-US" altLang="ja-JP" sz="1100" dirty="0">
                          <a:solidFill>
                            <a:schemeClr val="tx1"/>
                          </a:solidFill>
                          <a:latin typeface="+mn-ea"/>
                          <a:ea typeface="+mn-ea"/>
                        </a:rPr>
                        <a:t>※</a:t>
                      </a:r>
                      <a:r>
                        <a:rPr kumimoji="1" lang="ja-JP" altLang="en-US" sz="1100" dirty="0">
                          <a:solidFill>
                            <a:schemeClr val="tx1"/>
                          </a:solidFill>
                          <a:latin typeface="+mn-ea"/>
                          <a:ea typeface="+mn-ea"/>
                        </a:rPr>
                        <a:t>改修後の評点が</a:t>
                      </a:r>
                      <a:r>
                        <a:rPr kumimoji="1" lang="en-US" altLang="ja-JP" sz="1100" dirty="0">
                          <a:solidFill>
                            <a:schemeClr val="tx1"/>
                          </a:solidFill>
                          <a:latin typeface="+mn-ea"/>
                          <a:ea typeface="+mn-ea"/>
                        </a:rPr>
                        <a:t>0.7</a:t>
                      </a:r>
                      <a:r>
                        <a:rPr kumimoji="1" lang="ja-JP" altLang="en-US" sz="1100" dirty="0">
                          <a:solidFill>
                            <a:schemeClr val="tx1"/>
                          </a:solidFill>
                          <a:latin typeface="+mn-ea"/>
                          <a:ea typeface="+mn-ea"/>
                        </a:rPr>
                        <a:t>～</a:t>
                      </a:r>
                      <a:r>
                        <a:rPr kumimoji="1" lang="en-US" altLang="ja-JP" sz="1100" dirty="0">
                          <a:solidFill>
                            <a:schemeClr val="tx1"/>
                          </a:solidFill>
                          <a:latin typeface="+mn-ea"/>
                          <a:ea typeface="+mn-ea"/>
                        </a:rPr>
                        <a:t>1.0</a:t>
                      </a:r>
                      <a:r>
                        <a:rPr kumimoji="1" lang="ja-JP" altLang="en-US" sz="1100" dirty="0">
                          <a:solidFill>
                            <a:schemeClr val="tx1"/>
                          </a:solidFill>
                          <a:latin typeface="+mn-ea"/>
                          <a:ea typeface="+mn-ea"/>
                        </a:rPr>
                        <a:t>未満または</a:t>
                      </a:r>
                      <a:r>
                        <a:rPr kumimoji="1" lang="en-US" altLang="ja-JP" sz="1100" dirty="0">
                          <a:solidFill>
                            <a:schemeClr val="tx1"/>
                          </a:solidFill>
                          <a:latin typeface="+mn-ea"/>
                          <a:ea typeface="+mn-ea"/>
                        </a:rPr>
                        <a:t>1</a:t>
                      </a:r>
                      <a:r>
                        <a:rPr kumimoji="1" lang="ja-JP" altLang="en-US" sz="1100" dirty="0">
                          <a:solidFill>
                            <a:schemeClr val="tx1"/>
                          </a:solidFill>
                          <a:latin typeface="+mn-ea"/>
                          <a:ea typeface="+mn-ea"/>
                        </a:rPr>
                        <a:t>階のみ評点</a:t>
                      </a:r>
                      <a:r>
                        <a:rPr kumimoji="1" lang="en-US" altLang="ja-JP" sz="1100" dirty="0">
                          <a:solidFill>
                            <a:schemeClr val="tx1"/>
                          </a:solidFill>
                          <a:latin typeface="+mn-ea"/>
                          <a:ea typeface="+mn-ea"/>
                        </a:rPr>
                        <a:t>1.0</a:t>
                      </a:r>
                      <a:r>
                        <a:rPr kumimoji="1" lang="ja-JP" altLang="en-US" sz="1100" dirty="0">
                          <a:solidFill>
                            <a:schemeClr val="tx1"/>
                          </a:solidFill>
                          <a:latin typeface="+mn-ea"/>
                          <a:ea typeface="+mn-ea"/>
                        </a:rPr>
                        <a:t>以上の改修</a:t>
                      </a:r>
                    </a:p>
                    <a:p>
                      <a:r>
                        <a:rPr kumimoji="1" lang="ja-JP" altLang="en-US" sz="1100" dirty="0">
                          <a:solidFill>
                            <a:schemeClr val="tx1"/>
                          </a:solidFill>
                          <a:latin typeface="+mn-ea"/>
                          <a:ea typeface="+mn-ea"/>
                        </a:rPr>
                        <a:t>　・耐震シェルター補助実績：</a:t>
                      </a:r>
                      <a:r>
                        <a:rPr kumimoji="1" lang="en-US" altLang="ja-JP" sz="1100" dirty="0">
                          <a:solidFill>
                            <a:schemeClr val="tx1"/>
                          </a:solidFill>
                          <a:latin typeface="+mn-ea"/>
                          <a:ea typeface="+mn-ea"/>
                        </a:rPr>
                        <a:t>56</a:t>
                      </a:r>
                      <a:r>
                        <a:rPr kumimoji="1" lang="ja-JP" altLang="en-US" sz="1100" dirty="0">
                          <a:solidFill>
                            <a:schemeClr val="tx1"/>
                          </a:solidFill>
                          <a:latin typeface="+mn-ea"/>
                          <a:ea typeface="+mn-ea"/>
                        </a:rPr>
                        <a:t>件</a:t>
                      </a:r>
                      <a:endParaRPr kumimoji="1" lang="en-US" altLang="ja-JP" sz="1100" dirty="0">
                        <a:solidFill>
                          <a:schemeClr val="tx1"/>
                        </a:solidFill>
                        <a:latin typeface="+mn-ea"/>
                        <a:ea typeface="+mn-ea"/>
                      </a:endParaRPr>
                    </a:p>
                    <a:p>
                      <a:endParaRPr kumimoji="1" lang="en-US" altLang="ja-JP" sz="1100" dirty="0">
                        <a:solidFill>
                          <a:schemeClr val="tx1"/>
                        </a:solidFill>
                        <a:latin typeface="+mn-ea"/>
                        <a:ea typeface="+mn-ea"/>
                      </a:endParaRPr>
                    </a:p>
                    <a:p>
                      <a:endParaRPr kumimoji="1" lang="en-US" altLang="ja-JP" sz="1100" dirty="0">
                        <a:solidFill>
                          <a:schemeClr val="tx1"/>
                        </a:solidFill>
                        <a:latin typeface="+mn-ea"/>
                        <a:ea typeface="+mn-ea"/>
                      </a:endParaRPr>
                    </a:p>
                    <a:p>
                      <a:endParaRPr kumimoji="1" lang="en-US" altLang="ja-JP" sz="1100" dirty="0">
                        <a:solidFill>
                          <a:schemeClr val="tx1"/>
                        </a:solidFill>
                        <a:latin typeface="+mn-ea"/>
                        <a:ea typeface="+mn-ea"/>
                      </a:endParaRPr>
                    </a:p>
                    <a:p>
                      <a:endParaRPr kumimoji="1" lang="en-US" altLang="ja-JP" sz="1100" dirty="0">
                        <a:solidFill>
                          <a:schemeClr val="tx1"/>
                        </a:solidFill>
                        <a:latin typeface="+mn-ea"/>
                        <a:ea typeface="+mn-ea"/>
                      </a:endParaRPr>
                    </a:p>
                    <a:p>
                      <a:endParaRPr kumimoji="1" lang="en-US" altLang="ja-JP" sz="1100" dirty="0">
                        <a:solidFill>
                          <a:schemeClr val="tx1"/>
                        </a:solidFill>
                        <a:latin typeface="+mn-ea"/>
                        <a:ea typeface="+mn-ea"/>
                      </a:endParaRPr>
                    </a:p>
                    <a:p>
                      <a:endParaRPr kumimoji="1" lang="en-US" altLang="ja-JP" sz="1100" dirty="0">
                        <a:solidFill>
                          <a:schemeClr val="tx1"/>
                        </a:solidFill>
                        <a:latin typeface="+mn-ea"/>
                        <a:ea typeface="+mn-ea"/>
                      </a:endParaRPr>
                    </a:p>
                    <a:p>
                      <a:endParaRPr kumimoji="1" lang="en-US" altLang="ja-JP" sz="1100" dirty="0">
                        <a:solidFill>
                          <a:schemeClr val="tx1"/>
                        </a:solidFill>
                        <a:latin typeface="+mn-ea"/>
                        <a:ea typeface="+mn-ea"/>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100" b="1" dirty="0">
                          <a:latin typeface="+mn-ea"/>
                          <a:ea typeface="+mn-ea"/>
                        </a:rPr>
                        <a:t>　④密集市街地に対する施策 （関係施策）</a:t>
                      </a:r>
                      <a:endParaRPr kumimoji="1" lang="en-US" altLang="ja-JP" sz="1100" b="1" dirty="0">
                        <a:latin typeface="+mn-ea"/>
                        <a:ea typeface="+mn-ea"/>
                      </a:endParaRPr>
                    </a:p>
                    <a:p>
                      <a:pPr marL="180975" indent="0"/>
                      <a:r>
                        <a:rPr kumimoji="1" lang="ja-JP" altLang="en-US" sz="1100" dirty="0">
                          <a:latin typeface="+mn-ea"/>
                          <a:ea typeface="+mn-ea"/>
                        </a:rPr>
                        <a:t>・密集市街地内府除却補助実績　</a:t>
                      </a:r>
                      <a:r>
                        <a:rPr kumimoji="1" lang="en-US" altLang="ja-JP" sz="1100" dirty="0">
                          <a:latin typeface="+mn-ea"/>
                          <a:ea typeface="+mn-ea"/>
                        </a:rPr>
                        <a:t>3,717</a:t>
                      </a:r>
                      <a:r>
                        <a:rPr kumimoji="1" lang="ja-JP" altLang="en-US" sz="1100" dirty="0">
                          <a:latin typeface="+mn-ea"/>
                          <a:ea typeface="+mn-ea"/>
                        </a:rPr>
                        <a:t>戸　　　　　　　　　　　　　　　　　　　　　　　　　　　　</a:t>
                      </a:r>
                      <a:endParaRPr kumimoji="1" lang="en-US" altLang="ja-JP" sz="1100" dirty="0">
                        <a:latin typeface="+mn-ea"/>
                        <a:ea typeface="+mn-ea"/>
                      </a:endParaRPr>
                    </a:p>
                    <a:p>
                      <a:r>
                        <a:rPr kumimoji="1" lang="ja-JP" altLang="en-US" sz="1100" dirty="0">
                          <a:latin typeface="+mn-ea"/>
                          <a:ea typeface="+mn-ea"/>
                        </a:rPr>
                        <a:t>　　　　　　　　　　　市独自補助　 </a:t>
                      </a:r>
                      <a:r>
                        <a:rPr kumimoji="1" lang="en-US" altLang="ja-JP" sz="1100" dirty="0">
                          <a:latin typeface="+mn-ea"/>
                          <a:ea typeface="+mn-ea"/>
                        </a:rPr>
                        <a:t>298</a:t>
                      </a:r>
                      <a:r>
                        <a:rPr kumimoji="1" lang="ja-JP" altLang="en-US" sz="1100" dirty="0">
                          <a:latin typeface="+mn-ea"/>
                          <a:ea typeface="+mn-ea"/>
                        </a:rPr>
                        <a:t>戸</a:t>
                      </a:r>
                      <a:endParaRPr kumimoji="1" lang="ja-JP" altLang="en-US" sz="1100" dirty="0">
                        <a:solidFill>
                          <a:schemeClr val="tx1"/>
                        </a:solidFill>
                        <a:latin typeface="+mn-ea"/>
                        <a:ea typeface="+mn-ea"/>
                      </a:endParaRPr>
                    </a:p>
                  </a:txBody>
                  <a:tcPr marL="0" marR="0">
                    <a:lnT w="12700" cap="flat" cmpd="sng" algn="ctr">
                      <a:solidFill>
                        <a:schemeClr val="tx1"/>
                      </a:solidFill>
                      <a:prstDash val="solid"/>
                      <a:round/>
                      <a:headEnd type="none" w="med" len="med"/>
                      <a:tailEnd type="none" w="med" len="med"/>
                    </a:lnT>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kumimoji="1" lang="en-US" altLang="ja-JP" sz="1100" b="1" dirty="0">
                        <a:solidFill>
                          <a:schemeClr val="tx1"/>
                        </a:solidFill>
                        <a:latin typeface="+mn-ea"/>
                        <a:ea typeface="+mn-ea"/>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mn-ea"/>
                          <a:ea typeface="+mn-ea"/>
                        </a:rPr>
                        <a:t>〈</a:t>
                      </a:r>
                      <a:r>
                        <a:rPr kumimoji="1" lang="ja-JP" altLang="en-US" sz="1100" b="1" dirty="0">
                          <a:solidFill>
                            <a:schemeClr val="tx1"/>
                          </a:solidFill>
                          <a:latin typeface="+mn-ea"/>
                          <a:ea typeface="+mn-ea"/>
                        </a:rPr>
                        <a:t>住まい手・建物に合った耐震化</a:t>
                      </a:r>
                      <a:r>
                        <a:rPr kumimoji="1" lang="en-US" altLang="ja-JP" sz="1100" b="1" dirty="0">
                          <a:solidFill>
                            <a:schemeClr val="tx1"/>
                          </a:solidFill>
                          <a:latin typeface="+mn-ea"/>
                          <a:ea typeface="+mn-ea"/>
                        </a:rPr>
                        <a:t>〉</a:t>
                      </a:r>
                    </a:p>
                    <a:p>
                      <a:pPr marL="92075" indent="-92075"/>
                      <a:r>
                        <a:rPr kumimoji="1" lang="ja-JP" altLang="en-US" sz="1100" dirty="0">
                          <a:solidFill>
                            <a:schemeClr val="tx1"/>
                          </a:solidFill>
                          <a:latin typeface="+mn-ea"/>
                          <a:ea typeface="+mn-ea"/>
                        </a:rPr>
                        <a:t>・大阪府北部を震源とする地震の際に電話相談や技術者紹介が増加するなど、一定認知され活用されている。</a:t>
                      </a:r>
                      <a:endParaRPr kumimoji="1" lang="en-US" altLang="ja-JP" sz="1100" dirty="0">
                        <a:solidFill>
                          <a:schemeClr val="tx1"/>
                        </a:solidFill>
                        <a:latin typeface="+mn-ea"/>
                        <a:ea typeface="+mn-ea"/>
                      </a:endParaRPr>
                    </a:p>
                    <a:p>
                      <a:pPr marL="88900" indent="-88900"/>
                      <a:endParaRPr kumimoji="1" lang="en-US" altLang="ja-JP" sz="1100" dirty="0">
                        <a:solidFill>
                          <a:schemeClr val="tx1"/>
                        </a:solidFill>
                        <a:latin typeface="+mn-ea"/>
                        <a:ea typeface="+mn-ea"/>
                      </a:endParaRPr>
                    </a:p>
                    <a:p>
                      <a:r>
                        <a:rPr kumimoji="1" lang="en-US" altLang="ja-JP" sz="1100" b="1" dirty="0">
                          <a:solidFill>
                            <a:schemeClr val="tx1"/>
                          </a:solidFill>
                          <a:latin typeface="+mn-ea"/>
                          <a:ea typeface="+mn-ea"/>
                        </a:rPr>
                        <a:t>〈</a:t>
                      </a:r>
                      <a:r>
                        <a:rPr kumimoji="1" lang="ja-JP" altLang="en-US" sz="1100" b="1" dirty="0">
                          <a:solidFill>
                            <a:schemeClr val="tx1"/>
                          </a:solidFill>
                          <a:latin typeface="+mn-ea"/>
                          <a:ea typeface="+mn-ea"/>
                        </a:rPr>
                        <a:t>部分改修</a:t>
                      </a:r>
                      <a:r>
                        <a:rPr kumimoji="1" lang="en-US" altLang="ja-JP" sz="1100" b="1" dirty="0">
                          <a:solidFill>
                            <a:schemeClr val="tx1"/>
                          </a:solidFill>
                          <a:latin typeface="+mn-ea"/>
                          <a:ea typeface="+mn-ea"/>
                        </a:rPr>
                        <a:t>〉</a:t>
                      </a:r>
                    </a:p>
                    <a:p>
                      <a:pPr marL="88900" indent="-88900">
                        <a:spcBef>
                          <a:spcPts val="300"/>
                        </a:spcBef>
                      </a:pPr>
                      <a:r>
                        <a:rPr kumimoji="1" lang="ja-JP" altLang="en-US" sz="1100" dirty="0">
                          <a:solidFill>
                            <a:schemeClr val="tx1"/>
                          </a:solidFill>
                          <a:latin typeface="+mn-ea"/>
                          <a:ea typeface="+mn-ea"/>
                        </a:rPr>
                        <a:t>・部分改修に対する補助を実施している市町村では、利用する所有者が増えている。</a:t>
                      </a:r>
                    </a:p>
                    <a:p>
                      <a:pPr marL="88900" indent="-88900">
                        <a:spcBef>
                          <a:spcPts val="300"/>
                        </a:spcBef>
                      </a:pPr>
                      <a:r>
                        <a:rPr kumimoji="1" lang="ja-JP" altLang="en-US" sz="1100" dirty="0">
                          <a:solidFill>
                            <a:schemeClr val="tx1"/>
                          </a:solidFill>
                          <a:latin typeface="+mn-ea"/>
                          <a:ea typeface="+mn-ea"/>
                        </a:rPr>
                        <a:t>・補助実績では部分改修が増加傾向にある。</a:t>
                      </a:r>
                    </a:p>
                    <a:p>
                      <a:pPr marL="88900" indent="-88900">
                        <a:spcBef>
                          <a:spcPts val="300"/>
                        </a:spcBef>
                      </a:pPr>
                      <a:r>
                        <a:rPr kumimoji="1" lang="ja-JP" altLang="en-US" sz="1100" dirty="0">
                          <a:solidFill>
                            <a:schemeClr val="tx1"/>
                          </a:solidFill>
                          <a:latin typeface="+mn-ea"/>
                          <a:ea typeface="+mn-ea"/>
                        </a:rPr>
                        <a:t>・市町村担当者ヒアリングによると、耐震性能を理解しないまま工事費用面から安易に部分改修が選択されている可能性がある。</a:t>
                      </a:r>
                    </a:p>
                    <a:p>
                      <a:pPr marL="88900" indent="-88900">
                        <a:spcBef>
                          <a:spcPts val="300"/>
                        </a:spcBef>
                      </a:pPr>
                      <a:r>
                        <a:rPr kumimoji="1" lang="ja-JP" altLang="en-US" sz="1100" dirty="0">
                          <a:solidFill>
                            <a:schemeClr val="tx1"/>
                          </a:solidFill>
                          <a:latin typeface="+mn-ea"/>
                          <a:ea typeface="+mn-ea"/>
                        </a:rPr>
                        <a:t>・評点が</a:t>
                      </a:r>
                      <a:r>
                        <a:rPr kumimoji="1" lang="en-US" altLang="ja-JP" sz="1100" dirty="0">
                          <a:solidFill>
                            <a:schemeClr val="tx1"/>
                          </a:solidFill>
                          <a:latin typeface="+mn-ea"/>
                          <a:ea typeface="+mn-ea"/>
                        </a:rPr>
                        <a:t>1.0</a:t>
                      </a:r>
                      <a:r>
                        <a:rPr kumimoji="1" lang="ja-JP" altLang="en-US" sz="1100" dirty="0">
                          <a:solidFill>
                            <a:schemeClr val="tx1"/>
                          </a:solidFill>
                          <a:latin typeface="+mn-ea"/>
                          <a:ea typeface="+mn-ea"/>
                        </a:rPr>
                        <a:t>以上の改修について部分改修と区別化するために、独自で補助金額を増額している市町村もある。</a:t>
                      </a:r>
                      <a:endParaRPr kumimoji="1" lang="en-US" altLang="ja-JP" sz="1100" dirty="0">
                        <a:solidFill>
                          <a:schemeClr val="tx1"/>
                        </a:solidFill>
                        <a:latin typeface="+mn-ea"/>
                        <a:ea typeface="+mn-ea"/>
                      </a:endParaRPr>
                    </a:p>
                    <a:p>
                      <a:pPr marL="88900" indent="-88900">
                        <a:spcBef>
                          <a:spcPts val="300"/>
                        </a:spcBef>
                      </a:pPr>
                      <a:endParaRPr kumimoji="1" lang="ja-JP" altLang="en-US" sz="1100" dirty="0">
                        <a:solidFill>
                          <a:schemeClr val="tx1"/>
                        </a:solidFill>
                        <a:latin typeface="+mn-ea"/>
                        <a:ea typeface="+mn-ea"/>
                      </a:endParaRPr>
                    </a:p>
                    <a:p>
                      <a:pPr marL="92075" indent="-92075"/>
                      <a:r>
                        <a:rPr kumimoji="1" lang="en-US" altLang="ja-JP" sz="1100" b="1" dirty="0">
                          <a:latin typeface="+mn-ea"/>
                          <a:ea typeface="+mn-ea"/>
                        </a:rPr>
                        <a:t>〈</a:t>
                      </a:r>
                      <a:r>
                        <a:rPr kumimoji="1" lang="ja-JP" altLang="en-US" sz="1100" b="1" dirty="0">
                          <a:latin typeface="+mn-ea"/>
                          <a:ea typeface="+mn-ea"/>
                        </a:rPr>
                        <a:t>密集市街地に対する施策</a:t>
                      </a:r>
                      <a:r>
                        <a:rPr kumimoji="1" lang="en-US" altLang="ja-JP" sz="1100" b="1" dirty="0">
                          <a:latin typeface="+mn-ea"/>
                          <a:ea typeface="+mn-ea"/>
                        </a:rPr>
                        <a:t>〉</a:t>
                      </a:r>
                    </a:p>
                    <a:p>
                      <a:pPr marL="92075" indent="-92075"/>
                      <a:r>
                        <a:rPr kumimoji="1" lang="ja-JP" altLang="en-US" sz="1100" dirty="0">
                          <a:latin typeface="+mn-ea"/>
                          <a:ea typeface="+mn-ea"/>
                        </a:rPr>
                        <a:t>・密集市街地対策事業の除却補助制度が活用されている。</a:t>
                      </a:r>
                      <a:endParaRPr kumimoji="1" lang="ja-JP" altLang="en-US" sz="1100" dirty="0">
                        <a:solidFill>
                          <a:schemeClr val="tx1"/>
                        </a:solidFill>
                        <a:latin typeface="+mn-ea"/>
                        <a:ea typeface="+mn-ea"/>
                      </a:endParaRPr>
                    </a:p>
                  </a:txBody>
                  <a:tcPr marL="0" marR="0">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t"/>
                      <a:endParaRPr lang="en-US" altLang="ja-JP" sz="1100" b="0" i="0" u="none" strike="noStrike" dirty="0">
                        <a:solidFill>
                          <a:schemeClr val="tx1"/>
                        </a:solidFill>
                        <a:effectLst/>
                        <a:latin typeface="游ゴシック" panose="020B0400000000000000" pitchFamily="50" charset="-128"/>
                        <a:ea typeface="+mn-ea"/>
                      </a:endParaRPr>
                    </a:p>
                    <a:p>
                      <a:pPr algn="ctr" fontAlgn="t"/>
                      <a:endParaRPr lang="en-US" altLang="ja-JP" sz="1100" b="0" i="0" u="none" strike="noStrike" dirty="0" smtClean="0">
                        <a:solidFill>
                          <a:schemeClr val="tx1"/>
                        </a:solidFill>
                        <a:effectLst/>
                        <a:latin typeface="游ゴシック" panose="020B0400000000000000" pitchFamily="50" charset="-128"/>
                        <a:ea typeface="+mn-ea"/>
                      </a:endParaRPr>
                    </a:p>
                    <a:p>
                      <a:pPr algn="ctr" fontAlgn="t"/>
                      <a:r>
                        <a:rPr lang="ja-JP" altLang="en-US" sz="1100" b="0" i="0" u="none" strike="noStrike" dirty="0" smtClean="0">
                          <a:solidFill>
                            <a:schemeClr val="tx1"/>
                          </a:solidFill>
                          <a:effectLst/>
                          <a:latin typeface="游ゴシック" panose="020B0400000000000000" pitchFamily="50" charset="-128"/>
                          <a:ea typeface="+mn-ea"/>
                        </a:rPr>
                        <a:t>継続</a:t>
                      </a:r>
                      <a:endParaRPr lang="en-US" altLang="ja-JP" sz="1100" b="0" i="0" u="none" strike="noStrike" dirty="0">
                        <a:solidFill>
                          <a:schemeClr val="tx1"/>
                        </a:solidFill>
                        <a:effectLst/>
                        <a:latin typeface="游ゴシック" panose="020B0400000000000000" pitchFamily="50" charset="-128"/>
                        <a:ea typeface="+mn-ea"/>
                      </a:endParaRPr>
                    </a:p>
                    <a:p>
                      <a:pPr algn="ctr" fontAlgn="t"/>
                      <a:endParaRPr lang="zh-TW" altLang="en-US" sz="1100" b="0" i="0" u="none" strike="noStrike" dirty="0">
                        <a:solidFill>
                          <a:schemeClr val="tx1"/>
                        </a:solidFill>
                        <a:effectLst/>
                        <a:latin typeface="游ゴシック" panose="020B0400000000000000" pitchFamily="50" charset="-128"/>
                        <a:ea typeface="游ゴシック" panose="020B0400000000000000" pitchFamily="50" charset="-128"/>
                      </a:endParaRPr>
                    </a:p>
                    <a:p>
                      <a:pPr algn="ctr" fontAlgn="t"/>
                      <a:endParaRPr lang="en-US" altLang="zh-TW" sz="1100" b="0" i="0" u="none" strike="noStrike" dirty="0">
                        <a:solidFill>
                          <a:schemeClr val="tx1"/>
                        </a:solidFill>
                        <a:effectLst/>
                        <a:latin typeface="游ゴシック" panose="020B0400000000000000" pitchFamily="50" charset="-128"/>
                        <a:ea typeface="游ゴシック" panose="020B0400000000000000" pitchFamily="50" charset="-128"/>
                      </a:endParaRPr>
                    </a:p>
                    <a:p>
                      <a:pPr algn="ctr" fontAlgn="t"/>
                      <a:endParaRPr lang="en-US" altLang="zh-TW" sz="1100" b="0" i="0" u="none" strike="noStrike" dirty="0">
                        <a:solidFill>
                          <a:schemeClr val="tx1"/>
                        </a:solidFill>
                        <a:effectLst/>
                        <a:latin typeface="游ゴシック" panose="020B0400000000000000" pitchFamily="50" charset="-128"/>
                        <a:ea typeface="游ゴシック" panose="020B0400000000000000" pitchFamily="50" charset="-128"/>
                      </a:endParaRPr>
                    </a:p>
                    <a:p>
                      <a:pPr algn="ctr" fontAlgn="t"/>
                      <a:endParaRPr lang="en-US" altLang="zh-TW" sz="1100" b="0" i="0" u="none" strike="noStrike" dirty="0">
                        <a:solidFill>
                          <a:schemeClr val="tx1"/>
                        </a:solidFill>
                        <a:effectLst/>
                        <a:latin typeface="游ゴシック" panose="020B0400000000000000" pitchFamily="50" charset="-128"/>
                        <a:ea typeface="游ゴシック" panose="020B0400000000000000" pitchFamily="50" charset="-128"/>
                      </a:endParaRPr>
                    </a:p>
                    <a:p>
                      <a:pPr algn="ctr" fontAlgn="t"/>
                      <a:r>
                        <a:rPr lang="ja-JP" altLang="en-US" sz="1100" b="1" i="0" u="none" strike="noStrike" dirty="0">
                          <a:solidFill>
                            <a:schemeClr val="tx1"/>
                          </a:solidFill>
                          <a:effectLst/>
                          <a:latin typeface="游ゴシック" panose="020B0400000000000000" pitchFamily="50" charset="-128"/>
                          <a:ea typeface="游ゴシック" panose="020B0400000000000000" pitchFamily="50" charset="-128"/>
                        </a:rPr>
                        <a:t>改善</a:t>
                      </a:r>
                      <a:endParaRPr lang="en-US" altLang="zh-TW" sz="1100" b="1" i="0" u="none" strike="noStrike" dirty="0">
                        <a:solidFill>
                          <a:schemeClr val="tx1"/>
                        </a:solidFill>
                        <a:effectLst/>
                        <a:latin typeface="游ゴシック" panose="020B0400000000000000" pitchFamily="50" charset="-128"/>
                        <a:ea typeface="游ゴシック" panose="020B0400000000000000" pitchFamily="50" charset="-128"/>
                      </a:endParaRPr>
                    </a:p>
                    <a:p>
                      <a:pPr algn="ctr" fontAlgn="t"/>
                      <a:r>
                        <a:rPr lang="en-US" altLang="ja-JP" sz="1100" b="1" i="0" u="none" strike="noStrike" dirty="0">
                          <a:solidFill>
                            <a:schemeClr val="tx1"/>
                          </a:solidFill>
                          <a:effectLst/>
                          <a:latin typeface="游ゴシック" panose="020B0400000000000000" pitchFamily="50" charset="-128"/>
                          <a:ea typeface="游ゴシック" panose="020B0400000000000000" pitchFamily="50" charset="-128"/>
                        </a:rPr>
                        <a:t>(</a:t>
                      </a:r>
                      <a:r>
                        <a:rPr lang="ja-JP" altLang="en-US" sz="1100" b="1" i="0" u="none" strike="noStrike" dirty="0">
                          <a:solidFill>
                            <a:schemeClr val="tx1"/>
                          </a:solidFill>
                          <a:effectLst/>
                          <a:latin typeface="游ゴシック" panose="020B0400000000000000" pitchFamily="50" charset="-128"/>
                          <a:ea typeface="游ゴシック" panose="020B0400000000000000" pitchFamily="50" charset="-128"/>
                        </a:rPr>
                        <a:t>啓発手法</a:t>
                      </a:r>
                      <a:r>
                        <a:rPr lang="en-US" altLang="ja-JP" sz="1100" b="1" i="0" u="none" strike="noStrike" dirty="0">
                          <a:solidFill>
                            <a:schemeClr val="tx1"/>
                          </a:solidFill>
                          <a:effectLst/>
                          <a:latin typeface="游ゴシック" panose="020B0400000000000000" pitchFamily="50" charset="-128"/>
                          <a:ea typeface="游ゴシック" panose="020B0400000000000000" pitchFamily="50" charset="-128"/>
                        </a:rPr>
                        <a:t>)</a:t>
                      </a:r>
                    </a:p>
                    <a:p>
                      <a:pPr algn="ctr" fontAlgn="t"/>
                      <a:endParaRPr lang="en-US" altLang="ja-JP" sz="1100" b="1" i="0" u="none" strike="noStrike" dirty="0">
                        <a:solidFill>
                          <a:schemeClr val="tx1"/>
                        </a:solidFill>
                        <a:effectLst/>
                        <a:latin typeface="游ゴシック" panose="020B0400000000000000" pitchFamily="50" charset="-128"/>
                        <a:ea typeface="+mn-ea"/>
                      </a:endParaRPr>
                    </a:p>
                    <a:p>
                      <a:pPr algn="ctr" fontAlgn="t"/>
                      <a:endParaRPr lang="en-US" altLang="zh-TW" sz="1100" b="0" i="0" u="none" strike="noStrike" dirty="0">
                        <a:solidFill>
                          <a:schemeClr val="tx1"/>
                        </a:solidFill>
                        <a:effectLst/>
                        <a:latin typeface="游ゴシック" panose="020B0400000000000000" pitchFamily="50" charset="-128"/>
                        <a:ea typeface="游ゴシック" panose="020B0400000000000000" pitchFamily="50" charset="-128"/>
                      </a:endParaRPr>
                    </a:p>
                    <a:p>
                      <a:pPr algn="ctr" fontAlgn="t"/>
                      <a:endParaRPr lang="en-US" altLang="zh-TW" sz="1100" b="0" i="0" u="none" strike="noStrike" dirty="0">
                        <a:solidFill>
                          <a:schemeClr val="tx1"/>
                        </a:solidFill>
                        <a:effectLst/>
                        <a:latin typeface="游ゴシック" panose="020B0400000000000000" pitchFamily="50" charset="-128"/>
                        <a:ea typeface="游ゴシック" panose="020B0400000000000000" pitchFamily="50" charset="-128"/>
                      </a:endParaRPr>
                    </a:p>
                    <a:p>
                      <a:pPr algn="ctr" fontAlgn="t"/>
                      <a:endParaRPr lang="en-US" altLang="zh-TW" sz="1100" b="0" i="0" u="none" strike="noStrike" dirty="0">
                        <a:solidFill>
                          <a:schemeClr val="tx1"/>
                        </a:solidFill>
                        <a:effectLst/>
                        <a:latin typeface="游ゴシック" panose="020B0400000000000000" pitchFamily="50" charset="-128"/>
                        <a:ea typeface="游ゴシック" panose="020B0400000000000000" pitchFamily="50" charset="-128"/>
                      </a:endParaRPr>
                    </a:p>
                    <a:p>
                      <a:pPr algn="ctr" fontAlgn="t"/>
                      <a:endParaRPr lang="en-US" altLang="zh-TW" sz="1100" b="0" i="0" u="none" strike="noStrike" dirty="0">
                        <a:solidFill>
                          <a:schemeClr val="tx1"/>
                        </a:solidFill>
                        <a:effectLst/>
                        <a:latin typeface="游ゴシック" panose="020B0400000000000000" pitchFamily="50" charset="-128"/>
                        <a:ea typeface="游ゴシック" panose="020B0400000000000000" pitchFamily="50" charset="-128"/>
                      </a:endParaRPr>
                    </a:p>
                    <a:p>
                      <a:pPr algn="ctr" fontAlgn="t"/>
                      <a:endParaRPr lang="en-US" altLang="zh-TW" sz="1100" b="0" i="0" u="none" strike="noStrike" dirty="0">
                        <a:solidFill>
                          <a:schemeClr val="tx1"/>
                        </a:solidFill>
                        <a:effectLst/>
                        <a:latin typeface="游ゴシック" panose="020B0400000000000000" pitchFamily="50" charset="-128"/>
                        <a:ea typeface="游ゴシック" panose="020B0400000000000000" pitchFamily="50" charset="-128"/>
                      </a:endParaRPr>
                    </a:p>
                    <a:p>
                      <a:pPr algn="ctr" fontAlgn="t"/>
                      <a:endParaRPr lang="en-US" altLang="zh-TW" sz="1100" b="0" i="0" u="none" strike="noStrike" dirty="0">
                        <a:solidFill>
                          <a:schemeClr val="tx1"/>
                        </a:solidFill>
                        <a:effectLst/>
                        <a:latin typeface="游ゴシック" panose="020B0400000000000000" pitchFamily="50" charset="-128"/>
                        <a:ea typeface="游ゴシック" panose="020B0400000000000000" pitchFamily="50" charset="-128"/>
                      </a:endParaRPr>
                    </a:p>
                    <a:p>
                      <a:pPr algn="ctr" fontAlgn="t"/>
                      <a:endParaRPr lang="en-US" altLang="zh-TW" sz="1100" b="0" i="0" u="none" strike="noStrike" dirty="0">
                        <a:solidFill>
                          <a:schemeClr val="tx1"/>
                        </a:solidFill>
                        <a:effectLst/>
                        <a:latin typeface="游ゴシック" panose="020B0400000000000000" pitchFamily="50" charset="-128"/>
                        <a:ea typeface="游ゴシック" panose="020B0400000000000000" pitchFamily="50" charset="-128"/>
                      </a:endParaRPr>
                    </a:p>
                    <a:p>
                      <a:pPr algn="ctr" fontAlgn="t"/>
                      <a:endParaRPr lang="en-US" altLang="zh-TW" sz="1100" b="0" i="0" u="none" strike="noStrike" dirty="0">
                        <a:solidFill>
                          <a:schemeClr val="tx1"/>
                        </a:solidFill>
                        <a:effectLst/>
                        <a:latin typeface="游ゴシック" panose="020B0400000000000000" pitchFamily="50" charset="-128"/>
                        <a:ea typeface="游ゴシック" panose="020B0400000000000000" pitchFamily="50" charset="-128"/>
                      </a:endParaRPr>
                    </a:p>
                    <a:p>
                      <a:pPr algn="ctr" fontAlgn="t"/>
                      <a:endParaRPr lang="en-US" altLang="zh-TW" sz="1100" b="0" i="0" u="none" strike="noStrike" dirty="0">
                        <a:solidFill>
                          <a:schemeClr val="tx1"/>
                        </a:solidFill>
                        <a:effectLst/>
                        <a:latin typeface="游ゴシック" panose="020B0400000000000000" pitchFamily="50" charset="-128"/>
                        <a:ea typeface="游ゴシック" panose="020B0400000000000000" pitchFamily="50" charset="-128"/>
                      </a:endParaRPr>
                    </a:p>
                    <a:p>
                      <a:pPr algn="ctr" fontAlgn="t"/>
                      <a:r>
                        <a:rPr lang="ja-JP" altLang="en-US" sz="1100" b="0" i="0" u="none" strike="noStrike" dirty="0">
                          <a:solidFill>
                            <a:schemeClr val="tx1"/>
                          </a:solidFill>
                          <a:effectLst/>
                          <a:latin typeface="游ゴシック" panose="020B0400000000000000" pitchFamily="50" charset="-128"/>
                          <a:ea typeface="游ゴシック" panose="020B0400000000000000" pitchFamily="50" charset="-128"/>
                        </a:rPr>
                        <a:t>継続</a:t>
                      </a:r>
                      <a:endParaRPr lang="en-US" altLang="zh-TW" sz="11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lnL w="12700" cap="flat" cmpd="sng" algn="ctr">
                      <a:solidFill>
                        <a:schemeClr val="tx1"/>
                      </a:solidFill>
                      <a:prstDash val="sysDot"/>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kumimoji="1" lang="en-US" altLang="ja-JP" sz="1100" b="1" dirty="0">
                        <a:solidFill>
                          <a:schemeClr val="tx1"/>
                        </a:solidFill>
                        <a:latin typeface="+mn-ea"/>
                        <a:ea typeface="+mn-ea"/>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mn-ea"/>
                          <a:ea typeface="+mn-ea"/>
                        </a:rPr>
                        <a:t>〈</a:t>
                      </a:r>
                      <a:r>
                        <a:rPr kumimoji="1" lang="ja-JP" altLang="en-US" sz="1100" b="1" dirty="0">
                          <a:solidFill>
                            <a:schemeClr val="tx1"/>
                          </a:solidFill>
                          <a:latin typeface="+mn-ea"/>
                          <a:ea typeface="+mn-ea"/>
                        </a:rPr>
                        <a:t>住まい手・建物に合った耐震化</a:t>
                      </a:r>
                      <a:r>
                        <a:rPr kumimoji="1" lang="en-US" altLang="ja-JP" sz="1100" b="1" dirty="0">
                          <a:solidFill>
                            <a:schemeClr val="tx1"/>
                          </a:solidFill>
                          <a:latin typeface="+mn-ea"/>
                          <a:ea typeface="+mn-ea"/>
                        </a:rPr>
                        <a:t>〉</a:t>
                      </a:r>
                    </a:p>
                    <a:p>
                      <a:pPr marL="92075" indent="-92075" algn="l" fontAlgn="t"/>
                      <a:r>
                        <a:rPr lang="ja-JP" altLang="en-US" sz="1100" b="0" i="0" u="none" strike="noStrike" dirty="0">
                          <a:solidFill>
                            <a:schemeClr val="tx1"/>
                          </a:solidFill>
                          <a:effectLst/>
                          <a:latin typeface="+mn-ea"/>
                          <a:ea typeface="+mn-ea"/>
                        </a:rPr>
                        <a:t>・一定の実績をあげているため、継続。</a:t>
                      </a:r>
                    </a:p>
                    <a:p>
                      <a:pPr marL="92075" indent="-92075" algn="l" fontAlgn="t"/>
                      <a:r>
                        <a:rPr lang="ja-JP" altLang="en-US" sz="1100" b="0" i="0" u="none" strike="noStrike" dirty="0">
                          <a:solidFill>
                            <a:schemeClr val="tx1"/>
                          </a:solidFill>
                          <a:effectLst/>
                          <a:latin typeface="+mn-ea"/>
                          <a:ea typeface="+mn-ea"/>
                        </a:rPr>
                        <a:t>・より多くの所有者に利用してもらうため、周知を徹底。</a:t>
                      </a:r>
                      <a:endParaRPr lang="en-US" altLang="ja-JP" sz="1100" b="0" i="0" u="none" strike="noStrike" dirty="0">
                        <a:solidFill>
                          <a:schemeClr val="tx1"/>
                        </a:solidFill>
                        <a:effectLst/>
                        <a:latin typeface="+mn-ea"/>
                        <a:ea typeface="+mn-ea"/>
                      </a:endParaRPr>
                    </a:p>
                    <a:p>
                      <a:pPr marL="92075" marR="0" lvl="0" indent="-92075" algn="r" defTabSz="1280160" rtl="0" eaLnBrk="1" fontAlgn="t"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a:t>
                      </a:r>
                      <a:r>
                        <a:rPr kumimoji="1" lang="en-US" altLang="ja-JP" sz="1100" b="1" dirty="0">
                          <a:solidFill>
                            <a:schemeClr val="tx1"/>
                          </a:solidFill>
                          <a:latin typeface="+mn-ea"/>
                          <a:ea typeface="+mn-ea"/>
                        </a:rPr>
                        <a:t>【</a:t>
                      </a:r>
                      <a:r>
                        <a:rPr kumimoji="1" lang="ja-JP" altLang="en-US" sz="1100" b="1" dirty="0">
                          <a:solidFill>
                            <a:schemeClr val="tx1"/>
                          </a:solidFill>
                          <a:latin typeface="+mn-ea"/>
                          <a:ea typeface="+mn-ea"/>
                        </a:rPr>
                        <a:t>具体化・きっかけづくり</a:t>
                      </a:r>
                      <a:r>
                        <a:rPr kumimoji="1" lang="en-US" altLang="ja-JP" sz="1100" b="1" dirty="0">
                          <a:solidFill>
                            <a:schemeClr val="tx1"/>
                          </a:solidFill>
                          <a:latin typeface="+mn-ea"/>
                          <a:ea typeface="+mn-ea"/>
                        </a:rPr>
                        <a:t>】</a:t>
                      </a:r>
                      <a:endParaRPr lang="en-US" altLang="ja-JP" sz="1100" b="0" i="0" u="none" strike="noStrike" dirty="0">
                        <a:solidFill>
                          <a:schemeClr val="tx1"/>
                        </a:solidFill>
                        <a:effectLst/>
                        <a:latin typeface="+mn-ea"/>
                        <a:ea typeface="+mn-ea"/>
                      </a:endParaRPr>
                    </a:p>
                    <a:p>
                      <a:pPr marL="92075" indent="-92075" algn="l" fontAlgn="t"/>
                      <a:endParaRPr lang="ja-JP" altLang="en-US" sz="1100" b="0" i="0" u="none" strike="noStrike" dirty="0">
                        <a:solidFill>
                          <a:schemeClr val="tx1"/>
                        </a:solidFill>
                        <a:effectLst/>
                        <a:latin typeface="+mn-ea"/>
                        <a:ea typeface="+mn-ea"/>
                      </a:endParaRPr>
                    </a:p>
                    <a:p>
                      <a:pPr algn="l" fontAlgn="t"/>
                      <a:r>
                        <a:rPr lang="en-US" altLang="ja-JP" sz="1100" b="1" i="0" u="none" strike="noStrike" dirty="0">
                          <a:solidFill>
                            <a:schemeClr val="tx1"/>
                          </a:solidFill>
                          <a:effectLst/>
                          <a:latin typeface="+mn-ea"/>
                          <a:ea typeface="+mn-ea"/>
                        </a:rPr>
                        <a:t>〈</a:t>
                      </a:r>
                      <a:r>
                        <a:rPr lang="ja-JP" altLang="en-US" sz="1100" b="1" i="0" u="none" strike="noStrike" dirty="0">
                          <a:solidFill>
                            <a:schemeClr val="tx1"/>
                          </a:solidFill>
                          <a:effectLst/>
                          <a:latin typeface="+mn-ea"/>
                          <a:ea typeface="+mn-ea"/>
                        </a:rPr>
                        <a:t>部分改修</a:t>
                      </a:r>
                      <a:r>
                        <a:rPr lang="en-US" altLang="ja-JP" sz="1100" b="1" i="0" u="none" strike="noStrike" dirty="0">
                          <a:solidFill>
                            <a:schemeClr val="tx1"/>
                          </a:solidFill>
                          <a:effectLst/>
                          <a:latin typeface="+mn-ea"/>
                          <a:ea typeface="+mn-ea"/>
                        </a:rPr>
                        <a:t>〉</a:t>
                      </a:r>
                    </a:p>
                    <a:p>
                      <a:pPr marL="85725" indent="-85725" algn="l" fontAlgn="t"/>
                      <a:r>
                        <a:rPr lang="ja-JP" altLang="en-US" sz="1100" b="1" i="0" u="none" strike="noStrike" dirty="0">
                          <a:solidFill>
                            <a:schemeClr val="tx1"/>
                          </a:solidFill>
                          <a:effectLst/>
                          <a:latin typeface="+mn-ea"/>
                          <a:ea typeface="+mn-ea"/>
                        </a:rPr>
                        <a:t>・「</a:t>
                      </a:r>
                      <a:r>
                        <a:rPr lang="ja-JP" altLang="en-US" sz="1100" b="1" i="0" u="sng" strike="noStrike" dirty="0">
                          <a:solidFill>
                            <a:schemeClr val="tx1"/>
                          </a:solidFill>
                          <a:effectLst/>
                          <a:latin typeface="+mn-ea"/>
                          <a:ea typeface="+mn-ea"/>
                        </a:rPr>
                        <a:t>生命重視型」改修として継続。</a:t>
                      </a:r>
                      <a:endParaRPr lang="en-US" altLang="ja-JP" sz="1100" b="1" i="0" u="sng" strike="noStrike" dirty="0">
                        <a:solidFill>
                          <a:schemeClr val="tx1"/>
                        </a:solidFill>
                        <a:effectLst/>
                        <a:latin typeface="+mn-ea"/>
                        <a:ea typeface="+mn-ea"/>
                      </a:endParaRPr>
                    </a:p>
                    <a:p>
                      <a:pPr marL="85725" indent="-85725" algn="l" fontAlgn="t"/>
                      <a:r>
                        <a:rPr lang="ja-JP" altLang="en-US" sz="1100" b="1" i="0" u="none" strike="noStrike" dirty="0">
                          <a:solidFill>
                            <a:schemeClr val="tx1"/>
                          </a:solidFill>
                          <a:effectLst/>
                          <a:latin typeface="+mn-ea"/>
                          <a:ea typeface="+mn-ea"/>
                        </a:rPr>
                        <a:t>・</a:t>
                      </a:r>
                      <a:r>
                        <a:rPr lang="ja-JP" altLang="en-US" sz="1100" b="1" i="0" u="sng" strike="noStrike" dirty="0">
                          <a:solidFill>
                            <a:schemeClr val="tx1"/>
                          </a:solidFill>
                          <a:effectLst/>
                          <a:latin typeface="+mn-ea"/>
                          <a:ea typeface="+mn-ea"/>
                        </a:rPr>
                        <a:t>事例集作成など、所有者が耐震性能を理解した上で選択するための環境づくりを行う</a:t>
                      </a:r>
                      <a:r>
                        <a:rPr lang="ja-JP" altLang="en-US" sz="1100" b="1" i="0" u="none" strike="noStrike" dirty="0">
                          <a:solidFill>
                            <a:schemeClr val="tx1"/>
                          </a:solidFill>
                          <a:effectLst/>
                          <a:latin typeface="+mn-ea"/>
                          <a:ea typeface="+mn-ea"/>
                        </a:rPr>
                        <a:t>。</a:t>
                      </a:r>
                      <a:endParaRPr lang="en-US" altLang="ja-JP" sz="1100" b="1" i="0" u="none" strike="noStrike" dirty="0">
                        <a:solidFill>
                          <a:schemeClr val="tx1"/>
                        </a:solidFill>
                        <a:effectLst/>
                        <a:latin typeface="+mn-ea"/>
                        <a:ea typeface="+mn-ea"/>
                      </a:endParaRPr>
                    </a:p>
                    <a:p>
                      <a:pPr marL="92075" marR="0" lvl="0" indent="-92075" algn="r" defTabSz="1280160" rtl="0" eaLnBrk="1" fontAlgn="t" latinLnBrk="0" hangingPunct="1">
                        <a:lnSpc>
                          <a:spcPct val="100000"/>
                        </a:lnSpc>
                        <a:spcBef>
                          <a:spcPts val="300"/>
                        </a:spcBef>
                        <a:spcAft>
                          <a:spcPts val="0"/>
                        </a:spcAft>
                        <a:buClrTx/>
                        <a:buSzTx/>
                        <a:buFontTx/>
                        <a:buNone/>
                        <a:tabLst/>
                        <a:defRPr/>
                      </a:pPr>
                      <a:r>
                        <a:rPr lang="en-US" altLang="ja-JP" sz="1100" b="1" i="0" u="none" strike="noStrike" dirty="0">
                          <a:solidFill>
                            <a:schemeClr val="tx1"/>
                          </a:solidFill>
                          <a:effectLst/>
                          <a:latin typeface="+mn-ea"/>
                          <a:ea typeface="+mn-ea"/>
                        </a:rPr>
                        <a:t>〔</a:t>
                      </a:r>
                      <a:r>
                        <a:rPr lang="ja-JP" altLang="en-US" sz="1100" b="1" i="0" u="none" strike="noStrike" dirty="0">
                          <a:solidFill>
                            <a:schemeClr val="tx1"/>
                          </a:solidFill>
                          <a:effectLst/>
                          <a:latin typeface="+mn-ea"/>
                          <a:ea typeface="+mn-ea"/>
                        </a:rPr>
                        <a:t>期待できる効果：人的被害の軽減</a:t>
                      </a:r>
                      <a:r>
                        <a:rPr lang="en-US" altLang="ja-JP" sz="1100" b="1" i="0" u="none" strike="noStrike" dirty="0">
                          <a:solidFill>
                            <a:schemeClr val="tx1"/>
                          </a:solidFill>
                          <a:effectLst/>
                          <a:latin typeface="+mn-ea"/>
                          <a:ea typeface="+mn-ea"/>
                        </a:rPr>
                        <a:t>〕</a:t>
                      </a:r>
                    </a:p>
                    <a:p>
                      <a:pPr marL="92075" indent="-92075" algn="r" fontAlgn="t"/>
                      <a:r>
                        <a:rPr kumimoji="1" lang="ja-JP" altLang="en-US" sz="1100" b="1" dirty="0">
                          <a:solidFill>
                            <a:schemeClr val="tx1"/>
                          </a:solidFill>
                          <a:latin typeface="+mn-ea"/>
                          <a:ea typeface="+mn-ea"/>
                        </a:rPr>
                        <a:t>→</a:t>
                      </a:r>
                      <a:r>
                        <a:rPr lang="en-US" altLang="ja-JP" sz="1100" b="1" i="0" u="none" strike="noStrike" dirty="0">
                          <a:solidFill>
                            <a:schemeClr val="tx1"/>
                          </a:solidFill>
                          <a:effectLst/>
                          <a:latin typeface="+mn-ea"/>
                          <a:ea typeface="+mn-ea"/>
                        </a:rPr>
                        <a:t>【</a:t>
                      </a:r>
                      <a:r>
                        <a:rPr lang="ja-JP" altLang="en-US" sz="1100" b="1" i="0" u="none" strike="noStrike" dirty="0">
                          <a:solidFill>
                            <a:schemeClr val="tx1"/>
                          </a:solidFill>
                          <a:effectLst/>
                          <a:latin typeface="+mn-ea"/>
                          <a:ea typeface="+mn-ea"/>
                        </a:rPr>
                        <a:t>負担軽減の支援</a:t>
                      </a:r>
                      <a:r>
                        <a:rPr lang="en-US" altLang="ja-JP" sz="1100" b="1" i="0" u="none" strike="noStrike" dirty="0">
                          <a:solidFill>
                            <a:schemeClr val="tx1"/>
                          </a:solidFill>
                          <a:effectLst/>
                          <a:latin typeface="+mn-ea"/>
                          <a:ea typeface="+mn-ea"/>
                        </a:rPr>
                        <a:t>】</a:t>
                      </a:r>
                      <a:endParaRPr lang="ja-JP" altLang="en-US" sz="1100" b="1" i="0" u="none" strike="noStrike" dirty="0">
                        <a:solidFill>
                          <a:schemeClr val="tx1"/>
                        </a:solidFill>
                        <a:effectLst/>
                        <a:latin typeface="+mn-ea"/>
                        <a:ea typeface="+mn-ea"/>
                      </a:endParaRPr>
                    </a:p>
                    <a:p>
                      <a:pPr marL="92075" indent="-92075" algn="l" fontAlgn="t"/>
                      <a:endParaRPr lang="en-US" altLang="ja-JP" sz="1100" b="0" i="0" u="none" strike="noStrike" dirty="0">
                        <a:solidFill>
                          <a:schemeClr val="tx1"/>
                        </a:solidFill>
                        <a:effectLst/>
                        <a:latin typeface="+mn-ea"/>
                        <a:ea typeface="+mn-ea"/>
                      </a:endParaRPr>
                    </a:p>
                    <a:p>
                      <a:pPr marL="92075" indent="-92075" algn="l" fontAlgn="t"/>
                      <a:endParaRPr lang="en-US" altLang="ja-JP" sz="1100" b="0" i="0" u="none" strike="noStrike" dirty="0">
                        <a:solidFill>
                          <a:schemeClr val="tx1"/>
                        </a:solidFill>
                        <a:effectLst/>
                        <a:latin typeface="+mn-ea"/>
                        <a:ea typeface="+mn-ea"/>
                      </a:endParaRPr>
                    </a:p>
                    <a:p>
                      <a:pPr marL="92075" indent="-92075" algn="l" fontAlgn="t"/>
                      <a:endParaRPr lang="en-US" altLang="ja-JP" sz="1100" b="0" i="0" u="none" strike="noStrike" dirty="0">
                        <a:solidFill>
                          <a:schemeClr val="tx1"/>
                        </a:solidFill>
                        <a:effectLst/>
                        <a:latin typeface="+mn-ea"/>
                        <a:ea typeface="+mn-ea"/>
                      </a:endParaRPr>
                    </a:p>
                    <a:p>
                      <a:pPr marL="92075" indent="-92075" algn="l" fontAlgn="t"/>
                      <a:endParaRPr lang="en-US" altLang="ja-JP" sz="1100" b="0" i="0" u="none" strike="noStrike" dirty="0">
                        <a:solidFill>
                          <a:schemeClr val="tx1"/>
                        </a:solidFill>
                        <a:effectLst/>
                        <a:latin typeface="+mn-ea"/>
                        <a:ea typeface="+mn-ea"/>
                      </a:endParaRPr>
                    </a:p>
                    <a:p>
                      <a:pPr marL="92075" indent="-92075" algn="l" fontAlgn="t"/>
                      <a:endParaRPr lang="en-US" altLang="ja-JP" sz="1100" b="0" i="0" u="none" strike="noStrike" dirty="0">
                        <a:solidFill>
                          <a:schemeClr val="tx1"/>
                        </a:solidFill>
                        <a:effectLst/>
                        <a:latin typeface="+mn-ea"/>
                        <a:ea typeface="+mn-ea"/>
                      </a:endParaRPr>
                    </a:p>
                    <a:p>
                      <a:pPr marL="92075" indent="-92075" algn="l" fontAlgn="t"/>
                      <a:endParaRPr lang="en-US" altLang="ja-JP" sz="1100" b="0" i="0" u="none" strike="noStrike" dirty="0">
                        <a:solidFill>
                          <a:schemeClr val="tx1"/>
                        </a:solidFill>
                        <a:effectLst/>
                        <a:latin typeface="+mn-ea"/>
                        <a:ea typeface="+mn-ea"/>
                      </a:endParaRPr>
                    </a:p>
                    <a:p>
                      <a:pPr marL="92075" indent="-92075" algn="l" fontAlgn="t"/>
                      <a:r>
                        <a:rPr lang="en-US" altLang="ja-JP" sz="1100" b="1" i="0" u="none" strike="noStrike" dirty="0">
                          <a:solidFill>
                            <a:srgbClr val="000000"/>
                          </a:solidFill>
                          <a:effectLst/>
                          <a:latin typeface="+mn-ea"/>
                          <a:ea typeface="+mn-ea"/>
                        </a:rPr>
                        <a:t>〈</a:t>
                      </a:r>
                      <a:r>
                        <a:rPr lang="ja-JP" altLang="en-US" sz="1100" b="1" i="0" u="none" strike="noStrike" dirty="0">
                          <a:solidFill>
                            <a:srgbClr val="000000"/>
                          </a:solidFill>
                          <a:effectLst/>
                          <a:latin typeface="+mn-ea"/>
                          <a:ea typeface="+mn-ea"/>
                        </a:rPr>
                        <a:t>密集市街地に対する施策</a:t>
                      </a:r>
                      <a:r>
                        <a:rPr lang="en-US" altLang="ja-JP" sz="1100" b="1" i="0" u="none" strike="noStrike" dirty="0">
                          <a:solidFill>
                            <a:srgbClr val="000000"/>
                          </a:solidFill>
                          <a:effectLst/>
                          <a:latin typeface="+mn-ea"/>
                          <a:ea typeface="+mn-ea"/>
                        </a:rPr>
                        <a:t>〉</a:t>
                      </a:r>
                    </a:p>
                    <a:p>
                      <a:pPr marL="92075" indent="-92075" algn="l" fontAlgn="t"/>
                      <a:r>
                        <a:rPr lang="ja-JP" altLang="en-US" sz="1100" b="0" i="0" u="none" strike="noStrike" dirty="0">
                          <a:solidFill>
                            <a:srgbClr val="000000"/>
                          </a:solidFill>
                          <a:effectLst/>
                          <a:latin typeface="+mn-ea"/>
                          <a:ea typeface="+mn-ea"/>
                        </a:rPr>
                        <a:t>・</a:t>
                      </a:r>
                      <a:r>
                        <a:rPr lang="ja-JP" altLang="en-US" sz="1100" b="0" i="0" u="none" strike="noStrike" dirty="0">
                          <a:solidFill>
                            <a:schemeClr val="tx1"/>
                          </a:solidFill>
                          <a:effectLst/>
                          <a:latin typeface="+mn-ea"/>
                          <a:ea typeface="+mn-ea"/>
                        </a:rPr>
                        <a:t>関係機関と連携し、密集市街地対策施策での対策を進める。</a:t>
                      </a:r>
                      <a:endParaRPr lang="en-US" altLang="ja-JP" sz="1100" b="0" i="0" u="none" strike="noStrike" dirty="0">
                        <a:solidFill>
                          <a:schemeClr val="tx1"/>
                        </a:solidFill>
                        <a:effectLst/>
                        <a:latin typeface="+mn-ea"/>
                        <a:ea typeface="+mn-ea"/>
                      </a:endParaRPr>
                    </a:p>
                    <a:p>
                      <a:pPr marL="92075" marR="0" lvl="0" indent="-92075" algn="r" defTabSz="1280160" rtl="0" eaLnBrk="1" fontAlgn="t"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a:t>
                      </a:r>
                      <a:r>
                        <a:rPr kumimoji="1" lang="en-US" altLang="ja-JP" sz="1100" b="1" dirty="0">
                          <a:solidFill>
                            <a:schemeClr val="tx1"/>
                          </a:solidFill>
                          <a:latin typeface="+mn-ea"/>
                          <a:ea typeface="+mn-ea"/>
                        </a:rPr>
                        <a:t>【</a:t>
                      </a:r>
                      <a:r>
                        <a:rPr kumimoji="1" lang="ja-JP" altLang="en-US" sz="1100" b="1" dirty="0">
                          <a:solidFill>
                            <a:schemeClr val="tx1"/>
                          </a:solidFill>
                          <a:latin typeface="+mn-ea"/>
                          <a:ea typeface="+mn-ea"/>
                        </a:rPr>
                        <a:t>具体化・きっかけづくり</a:t>
                      </a:r>
                      <a:r>
                        <a:rPr kumimoji="1" lang="en-US" altLang="ja-JP" sz="1100" b="1" dirty="0">
                          <a:solidFill>
                            <a:schemeClr val="tx1"/>
                          </a:solidFill>
                          <a:latin typeface="+mn-ea"/>
                          <a:ea typeface="+mn-ea"/>
                        </a:rPr>
                        <a:t>】</a:t>
                      </a:r>
                      <a:endParaRPr lang="en-US" altLang="ja-JP" sz="1100" b="1" i="0" u="none" strike="noStrike" dirty="0">
                        <a:solidFill>
                          <a:schemeClr val="tx1"/>
                        </a:solidFill>
                        <a:effectLst/>
                        <a:latin typeface="+mn-ea"/>
                        <a:ea typeface="+mn-ea"/>
                      </a:endParaRPr>
                    </a:p>
                  </a:txBody>
                  <a:tcPr marL="9525" marR="9525" marT="9525" marB="0">
                    <a:lnL w="381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606281289"/>
                  </a:ext>
                </a:extLst>
              </a:tr>
            </a:tbl>
          </a:graphicData>
        </a:graphic>
      </p:graphicFrame>
      <p:sp>
        <p:nvSpPr>
          <p:cNvPr id="7" name="テキスト ボックス 6">
            <a:extLst>
              <a:ext uri="{FF2B5EF4-FFF2-40B4-BE49-F238E27FC236}">
                <a16:creationId xmlns:a16="http://schemas.microsoft.com/office/drawing/2014/main" id="{7384406B-133F-438E-9917-EAB629BBC8F9}"/>
              </a:ext>
            </a:extLst>
          </p:cNvPr>
          <p:cNvSpPr txBox="1"/>
          <p:nvPr/>
        </p:nvSpPr>
        <p:spPr>
          <a:xfrm>
            <a:off x="309654" y="240632"/>
            <a:ext cx="12434560" cy="369332"/>
          </a:xfrm>
          <a:prstGeom prst="rect">
            <a:avLst/>
          </a:prstGeom>
          <a:solidFill>
            <a:schemeClr val="accent1">
              <a:lumMod val="75000"/>
            </a:schemeClr>
          </a:solidFill>
        </p:spPr>
        <p:txBody>
          <a:bodyPr wrap="square" rtlCol="0">
            <a:spAutoFit/>
          </a:bodyPr>
          <a:lstStyle/>
          <a:p>
            <a:r>
              <a:rPr kumimoji="1" lang="ja-JP" altLang="en-US" b="1" dirty="0">
                <a:solidFill>
                  <a:schemeClr val="bg1"/>
                </a:solidFill>
              </a:rPr>
              <a:t>中間検証　これまでの取組み・評価と今後の取組みの方向性（案）　</a:t>
            </a:r>
            <a:r>
              <a:rPr kumimoji="1" lang="en-US" altLang="ja-JP" b="1" dirty="0">
                <a:solidFill>
                  <a:schemeClr val="bg1"/>
                </a:solidFill>
              </a:rPr>
              <a:t>1/4</a:t>
            </a:r>
            <a:endParaRPr kumimoji="1" lang="ja-JP" altLang="en-US" b="1" dirty="0">
              <a:solidFill>
                <a:schemeClr val="bg1"/>
              </a:solidFill>
            </a:endParaRPr>
          </a:p>
        </p:txBody>
      </p:sp>
      <p:sp>
        <p:nvSpPr>
          <p:cNvPr id="8" name="タイトル 1">
            <a:extLst>
              <a:ext uri="{FF2B5EF4-FFF2-40B4-BE49-F238E27FC236}">
                <a16:creationId xmlns:a16="http://schemas.microsoft.com/office/drawing/2014/main" id="{1CD69E8D-7D52-457D-A282-D9C802B68B51}"/>
              </a:ext>
            </a:extLst>
          </p:cNvPr>
          <p:cNvSpPr txBox="1">
            <a:spLocks/>
          </p:cNvSpPr>
          <p:nvPr/>
        </p:nvSpPr>
        <p:spPr>
          <a:xfrm>
            <a:off x="10647336" y="32800"/>
            <a:ext cx="2032477" cy="457172"/>
          </a:xfrm>
          <a:prstGeom prst="rect">
            <a:avLst/>
          </a:prstGeom>
          <a:solidFill>
            <a:schemeClr val="bg1"/>
          </a:solidFill>
          <a:ln w="19050">
            <a:solidFill>
              <a:schemeClr val="tx1"/>
            </a:solidFill>
          </a:ln>
        </p:spPr>
        <p:txBody>
          <a:bodyPr vert="horz" lIns="0" tIns="0" rIns="0" bIns="0" rtlCol="0" anchor="ctr">
            <a:noAutofit/>
          </a:bodyPr>
          <a:lstStyle>
            <a:lvl1pPr algn="ctr" defTabSz="914389" rtl="0" eaLnBrk="1" latinLnBrk="0" hangingPunct="1">
              <a:spcBef>
                <a:spcPct val="0"/>
              </a:spcBef>
              <a:buNone/>
              <a:defRPr kumimoji="1" sz="4400" kern="1200">
                <a:solidFill>
                  <a:schemeClr val="tx1"/>
                </a:solidFill>
                <a:latin typeface="+mj-lt"/>
                <a:ea typeface="+mj-ea"/>
                <a:cs typeface="+mj-cs"/>
              </a:defRPr>
            </a:lvl1pPr>
          </a:lstStyle>
          <a:p>
            <a:r>
              <a:rPr lang="ja-JP" altLang="en-US" sz="2217" dirty="0">
                <a:latin typeface="Meiryo UI" panose="020B0604030504040204" pitchFamily="50" charset="-128"/>
                <a:ea typeface="Meiryo UI" panose="020B0604030504040204" pitchFamily="50" charset="-128"/>
              </a:rPr>
              <a:t>参考資料２</a:t>
            </a:r>
            <a:endParaRPr lang="en-US" altLang="ja-JP" sz="2217"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091714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7384406B-133F-438E-9917-EAB629BBC8F9}"/>
              </a:ext>
            </a:extLst>
          </p:cNvPr>
          <p:cNvSpPr txBox="1"/>
          <p:nvPr/>
        </p:nvSpPr>
        <p:spPr>
          <a:xfrm>
            <a:off x="309654" y="240632"/>
            <a:ext cx="12434560" cy="369332"/>
          </a:xfrm>
          <a:prstGeom prst="rect">
            <a:avLst/>
          </a:prstGeom>
          <a:solidFill>
            <a:schemeClr val="accent1">
              <a:lumMod val="75000"/>
            </a:schemeClr>
          </a:solidFill>
        </p:spPr>
        <p:txBody>
          <a:bodyPr wrap="square" rtlCol="0">
            <a:spAutoFit/>
          </a:bodyPr>
          <a:lstStyle/>
          <a:p>
            <a:r>
              <a:rPr kumimoji="1" lang="ja-JP" altLang="en-US" b="1" dirty="0">
                <a:solidFill>
                  <a:schemeClr val="bg1"/>
                </a:solidFill>
              </a:rPr>
              <a:t>中間検証　これまでの取組み・評価と今後の取組みの方向性（案） </a:t>
            </a:r>
            <a:r>
              <a:rPr kumimoji="1" lang="en-US" altLang="ja-JP" b="1" dirty="0">
                <a:solidFill>
                  <a:schemeClr val="bg1"/>
                </a:solidFill>
              </a:rPr>
              <a:t>2/4</a:t>
            </a:r>
            <a:endParaRPr kumimoji="1" lang="ja-JP" altLang="en-US" b="1" dirty="0">
              <a:solidFill>
                <a:schemeClr val="bg1"/>
              </a:solidFill>
            </a:endParaRPr>
          </a:p>
        </p:txBody>
      </p:sp>
      <p:graphicFrame>
        <p:nvGraphicFramePr>
          <p:cNvPr id="10" name="表 9">
            <a:extLst>
              <a:ext uri="{FF2B5EF4-FFF2-40B4-BE49-F238E27FC236}">
                <a16:creationId xmlns:a16="http://schemas.microsoft.com/office/drawing/2014/main" id="{4C736358-EC8D-4AA7-BF10-6C4718F34DC1}"/>
              </a:ext>
            </a:extLst>
          </p:cNvPr>
          <p:cNvGraphicFramePr>
            <a:graphicFrameLocks noGrp="1"/>
          </p:cNvGraphicFramePr>
          <p:nvPr>
            <p:extLst>
              <p:ext uri="{D42A27DB-BD31-4B8C-83A1-F6EECF244321}">
                <p14:modId xmlns:p14="http://schemas.microsoft.com/office/powerpoint/2010/main" val="1219791135"/>
              </p:ext>
            </p:extLst>
          </p:nvPr>
        </p:nvGraphicFramePr>
        <p:xfrm>
          <a:off x="309652" y="709235"/>
          <a:ext cx="12370163" cy="8712541"/>
        </p:xfrm>
        <a:graphic>
          <a:graphicData uri="http://schemas.openxmlformats.org/drawingml/2006/table">
            <a:tbl>
              <a:tblPr firstRow="1" bandRow="1">
                <a:tableStyleId>{5940675A-B579-460E-94D1-54222C63F5DA}</a:tableStyleId>
              </a:tblPr>
              <a:tblGrid>
                <a:gridCol w="243000">
                  <a:extLst>
                    <a:ext uri="{9D8B030D-6E8A-4147-A177-3AD203B41FA5}">
                      <a16:colId xmlns:a16="http://schemas.microsoft.com/office/drawing/2014/main" val="3954803398"/>
                    </a:ext>
                  </a:extLst>
                </a:gridCol>
                <a:gridCol w="243000">
                  <a:extLst>
                    <a:ext uri="{9D8B030D-6E8A-4147-A177-3AD203B41FA5}">
                      <a16:colId xmlns:a16="http://schemas.microsoft.com/office/drawing/2014/main" val="3541777908"/>
                    </a:ext>
                  </a:extLst>
                </a:gridCol>
                <a:gridCol w="1520684">
                  <a:extLst>
                    <a:ext uri="{9D8B030D-6E8A-4147-A177-3AD203B41FA5}">
                      <a16:colId xmlns:a16="http://schemas.microsoft.com/office/drawing/2014/main" val="2950000044"/>
                    </a:ext>
                  </a:extLst>
                </a:gridCol>
                <a:gridCol w="3261850">
                  <a:extLst>
                    <a:ext uri="{9D8B030D-6E8A-4147-A177-3AD203B41FA5}">
                      <a16:colId xmlns:a16="http://schemas.microsoft.com/office/drawing/2014/main" val="1161783836"/>
                    </a:ext>
                  </a:extLst>
                </a:gridCol>
                <a:gridCol w="2823699">
                  <a:extLst>
                    <a:ext uri="{9D8B030D-6E8A-4147-A177-3AD203B41FA5}">
                      <a16:colId xmlns:a16="http://schemas.microsoft.com/office/drawing/2014/main" val="2512665126"/>
                    </a:ext>
                  </a:extLst>
                </a:gridCol>
                <a:gridCol w="723065">
                  <a:extLst>
                    <a:ext uri="{9D8B030D-6E8A-4147-A177-3AD203B41FA5}">
                      <a16:colId xmlns:a16="http://schemas.microsoft.com/office/drawing/2014/main" val="3677542109"/>
                    </a:ext>
                  </a:extLst>
                </a:gridCol>
                <a:gridCol w="3554865">
                  <a:extLst>
                    <a:ext uri="{9D8B030D-6E8A-4147-A177-3AD203B41FA5}">
                      <a16:colId xmlns:a16="http://schemas.microsoft.com/office/drawing/2014/main" val="1162862714"/>
                    </a:ext>
                  </a:extLst>
                </a:gridCol>
              </a:tblGrid>
              <a:tr h="203900">
                <a:tc rowSpan="4">
                  <a:txBody>
                    <a:bodyPr/>
                    <a:lstStyle/>
                    <a:p>
                      <a:pPr algn="ctr"/>
                      <a:r>
                        <a:rPr kumimoji="1" lang="ja-JP" altLang="en-US" sz="1100" b="1" dirty="0">
                          <a:solidFill>
                            <a:schemeClr val="bg1"/>
                          </a:solidFill>
                          <a:latin typeface="+mn-ea"/>
                          <a:ea typeface="+mn-ea"/>
                        </a:rPr>
                        <a:t>住宅　</a:t>
                      </a:r>
                      <a:r>
                        <a:rPr kumimoji="1" lang="ja-JP" altLang="en-US" sz="1100" b="1" dirty="0" smtClean="0">
                          <a:solidFill>
                            <a:schemeClr val="bg1"/>
                          </a:solidFill>
                          <a:latin typeface="+mn-ea"/>
                          <a:ea typeface="+mn-ea"/>
                        </a:rPr>
                        <a:t>木造住宅</a:t>
                      </a:r>
                      <a:endParaRPr kumimoji="1" lang="ja-JP" altLang="en-US" sz="1100" b="1" dirty="0">
                        <a:solidFill>
                          <a:schemeClr val="bg1"/>
                        </a:solidFill>
                        <a:latin typeface="+mn-ea"/>
                        <a:ea typeface="+mn-ea"/>
                      </a:endParaRPr>
                    </a:p>
                  </a:txBody>
                  <a:tcPr vert="eaVert" anchor="ctr">
                    <a:solidFill>
                      <a:schemeClr val="accent5">
                        <a:lumMod val="75000"/>
                      </a:schemeClr>
                    </a:solidFill>
                  </a:tcPr>
                </a:tc>
                <a:tc gridSpan="3">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100" b="1" dirty="0">
                          <a:latin typeface="+mn-ea"/>
                          <a:ea typeface="+mn-ea"/>
                        </a:rPr>
                        <a:t>目標とこれまでの取組み（Ｈ</a:t>
                      </a:r>
                      <a:r>
                        <a:rPr kumimoji="1" lang="en-US" altLang="ja-JP" sz="1100" b="1" dirty="0">
                          <a:latin typeface="+mn-ea"/>
                          <a:ea typeface="+mn-ea"/>
                        </a:rPr>
                        <a:t>28~</a:t>
                      </a:r>
                      <a:r>
                        <a:rPr kumimoji="1" lang="ja-JP" altLang="en-US" sz="1100" b="1" dirty="0">
                          <a:latin typeface="+mn-ea"/>
                          <a:ea typeface="+mn-ea"/>
                        </a:rPr>
                        <a:t>Ｒ１）</a:t>
                      </a:r>
                    </a:p>
                  </a:txBody>
                  <a:tcPr>
                    <a:solidFill>
                      <a:schemeClr val="accent1">
                        <a:lumMod val="20000"/>
                        <a:lumOff val="80000"/>
                      </a:schemeClr>
                    </a:solidFill>
                  </a:tcPr>
                </a:tc>
                <a:tc hMerge="1">
                  <a:txBody>
                    <a:bodyPr/>
                    <a:lstStyle/>
                    <a:p>
                      <a:endParaRPr kumimoji="1" lang="ja-JP" altLang="en-US" sz="1100" dirty="0">
                        <a:latin typeface="+mn-ea"/>
                        <a:ea typeface="+mn-ea"/>
                      </a:endParaRPr>
                    </a:p>
                  </a:txBody>
                  <a:tcPr/>
                </a:tc>
                <a:tc hMerge="1">
                  <a:txBody>
                    <a:bodyPr/>
                    <a:lstStyle/>
                    <a:p>
                      <a:endParaRPr kumimoji="1" lang="ja-JP" altLang="en-US"/>
                    </a:p>
                  </a:txBody>
                  <a:tcPr/>
                </a:tc>
                <a:tc gridSpan="2">
                  <a:txBody>
                    <a:bodyPr/>
                    <a:lstStyle/>
                    <a:p>
                      <a:pPr algn="ctr"/>
                      <a:r>
                        <a:rPr kumimoji="1" lang="ja-JP" altLang="en-US" sz="1100" b="1" dirty="0">
                          <a:latin typeface="+mn-ea"/>
                          <a:ea typeface="+mn-ea"/>
                        </a:rPr>
                        <a:t>評価</a:t>
                      </a:r>
                    </a:p>
                  </a:txBody>
                  <a:tcPr>
                    <a:lnR w="38100" cap="flat" cmpd="sng" algn="ctr">
                      <a:solidFill>
                        <a:schemeClr val="tx1"/>
                      </a:solidFill>
                      <a:prstDash val="solid"/>
                      <a:round/>
                      <a:headEnd type="none" w="med" len="med"/>
                      <a:tailEnd type="none" w="med" len="med"/>
                    </a:lnR>
                    <a:solidFill>
                      <a:schemeClr val="accent1">
                        <a:lumMod val="20000"/>
                        <a:lumOff val="80000"/>
                      </a:schemeClr>
                    </a:solidFill>
                  </a:tcPr>
                </a:tc>
                <a:tc hMerge="1">
                  <a:txBody>
                    <a:bodyPr/>
                    <a:lstStyle/>
                    <a:p>
                      <a:endParaRPr kumimoji="1" lang="ja-JP" altLang="en-US" sz="1200" dirty="0">
                        <a:latin typeface="+mn-ea"/>
                        <a:ea typeface="+mn-ea"/>
                      </a:endParaRPr>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100" b="1" dirty="0">
                          <a:latin typeface="+mn-ea"/>
                          <a:ea typeface="+mn-ea"/>
                        </a:rPr>
                        <a:t>今後の取組みの方向性</a:t>
                      </a:r>
                      <a:r>
                        <a:rPr kumimoji="1" lang="en-US" altLang="ja-JP" sz="1100" b="1" dirty="0">
                          <a:latin typeface="+mn-ea"/>
                          <a:ea typeface="+mn-ea"/>
                        </a:rPr>
                        <a:t>(</a:t>
                      </a:r>
                      <a:r>
                        <a:rPr kumimoji="1" lang="ja-JP" altLang="en-US" sz="1100" b="1" dirty="0">
                          <a:latin typeface="+mn-ea"/>
                          <a:ea typeface="+mn-ea"/>
                        </a:rPr>
                        <a:t>案</a:t>
                      </a:r>
                      <a:r>
                        <a:rPr kumimoji="1" lang="en-US" altLang="ja-JP" sz="1100" b="1" dirty="0">
                          <a:latin typeface="+mn-ea"/>
                          <a:ea typeface="+mn-ea"/>
                        </a:rPr>
                        <a:t>)</a:t>
                      </a:r>
                      <a:endParaRPr kumimoji="1" lang="ja-JP" altLang="en-US" sz="1100" b="1" dirty="0">
                        <a:latin typeface="+mn-ea"/>
                        <a:ea typeface="+mn-ea"/>
                      </a:endParaRPr>
                    </a:p>
                  </a:txBody>
                  <a:tcPr>
                    <a:lnL w="38100" cap="flat" cmpd="sng" algn="ctr">
                      <a:solidFill>
                        <a:schemeClr val="tx1"/>
                      </a:solidFill>
                      <a:prstDash val="solid"/>
                      <a:round/>
                      <a:headEnd type="none" w="med" len="med"/>
                      <a:tailEnd type="none" w="med" len="med"/>
                    </a:lnL>
                    <a:solidFill>
                      <a:schemeClr val="accent1">
                        <a:lumMod val="20000"/>
                        <a:lumOff val="80000"/>
                      </a:schemeClr>
                    </a:solidFill>
                  </a:tcPr>
                </a:tc>
                <a:extLst>
                  <a:ext uri="{0D108BD9-81ED-4DB2-BD59-A6C34878D82A}">
                    <a16:rowId xmlns:a16="http://schemas.microsoft.com/office/drawing/2014/main" val="737164428"/>
                  </a:ext>
                </a:extLst>
              </a:tr>
              <a:tr h="6135858">
                <a:tc vMerge="1">
                  <a:txBody>
                    <a:bodyPr/>
                    <a:lstStyle/>
                    <a:p>
                      <a:endParaRPr kumimoji="1" lang="ja-JP" altLang="en-US"/>
                    </a:p>
                  </a:txBody>
                  <a:tcPr/>
                </a:tc>
                <a:tc rowSpan="3">
                  <a:txBody>
                    <a:bodyPr/>
                    <a:lstStyle/>
                    <a:p>
                      <a:endParaRPr kumimoji="1" lang="ja-JP" altLang="en-US" sz="1200" dirty="0">
                        <a:latin typeface="+mn-ea"/>
                        <a:ea typeface="+mn-ea"/>
                      </a:endParaRPr>
                    </a:p>
                  </a:txBody>
                  <a:tcPr/>
                </a:tc>
                <a:tc rowSpan="3">
                  <a:txBody>
                    <a:bodyPr/>
                    <a:lstStyle/>
                    <a:p>
                      <a:endParaRPr kumimoji="1" lang="ja-JP" altLang="en-US" sz="1200" dirty="0">
                        <a:latin typeface="+mn-ea"/>
                        <a:ea typeface="+mn-ea"/>
                      </a:endParaRPr>
                    </a:p>
                  </a:txBody>
                  <a:tcPr>
                    <a:lnT w="12700" cap="flat" cmpd="sng" algn="ctr">
                      <a:solidFill>
                        <a:schemeClr val="tx1"/>
                      </a:solidFill>
                      <a:prstDash val="solid"/>
                      <a:round/>
                      <a:headEnd type="none" w="med" len="med"/>
                      <a:tailEnd type="none" w="med" len="med"/>
                    </a:lnT>
                  </a:tcPr>
                </a:tc>
                <a:tc>
                  <a:txBody>
                    <a:bodyPr/>
                    <a:lstStyle/>
                    <a:p>
                      <a:pPr marL="85725" indent="-85725">
                        <a:spcBef>
                          <a:spcPts val="0"/>
                        </a:spcBef>
                      </a:pPr>
                      <a:r>
                        <a:rPr kumimoji="1" lang="ja-JP" altLang="en-US" sz="1100" b="1" dirty="0">
                          <a:latin typeface="+mn-ea"/>
                          <a:ea typeface="+mn-ea"/>
                        </a:rPr>
                        <a:t>　⑤住替えや建替え促進</a:t>
                      </a:r>
                      <a:endParaRPr kumimoji="1" lang="en-US" altLang="ja-JP" sz="1100" b="1" dirty="0">
                        <a:latin typeface="+mn-ea"/>
                        <a:ea typeface="+mn-ea"/>
                      </a:endParaRPr>
                    </a:p>
                    <a:p>
                      <a:pPr marL="361950" indent="-180975">
                        <a:spcBef>
                          <a:spcPts val="0"/>
                        </a:spcBef>
                      </a:pPr>
                      <a:r>
                        <a:rPr kumimoji="1" lang="ja-JP" altLang="en-US" sz="1100" dirty="0">
                          <a:latin typeface="+mn-ea"/>
                          <a:ea typeface="+mn-ea"/>
                        </a:rPr>
                        <a:t>・空家セミナーで空家バンクと合わせた啓発等、空家施策との連携</a:t>
                      </a:r>
                    </a:p>
                    <a:p>
                      <a:pPr marL="361950" indent="-180975">
                        <a:spcBef>
                          <a:spcPts val="0"/>
                        </a:spcBef>
                      </a:pPr>
                      <a:r>
                        <a:rPr kumimoji="1" lang="ja-JP" altLang="en-US" sz="1100" dirty="0">
                          <a:latin typeface="+mn-ea"/>
                          <a:ea typeface="+mn-ea"/>
                        </a:rPr>
                        <a:t>・移住・住みかえ支援機構と連携</a:t>
                      </a:r>
                      <a:r>
                        <a:rPr kumimoji="1" lang="en-US" altLang="ja-JP" sz="1100" dirty="0">
                          <a:latin typeface="+mn-ea"/>
                          <a:ea typeface="+mn-ea"/>
                        </a:rPr>
                        <a:t>:</a:t>
                      </a:r>
                      <a:r>
                        <a:rPr kumimoji="1" lang="ja-JP" altLang="en-US" sz="1100" dirty="0">
                          <a:latin typeface="+mn-ea"/>
                          <a:ea typeface="+mn-ea"/>
                        </a:rPr>
                        <a:t>３市　　　　　　　　　　　</a:t>
                      </a:r>
                      <a:endParaRPr kumimoji="1" lang="en-US" altLang="ja-JP" sz="1100" dirty="0">
                        <a:latin typeface="+mn-ea"/>
                        <a:ea typeface="+mn-ea"/>
                      </a:endParaRPr>
                    </a:p>
                    <a:p>
                      <a:pPr marL="361950" indent="-180975" algn="l">
                        <a:spcBef>
                          <a:spcPts val="0"/>
                        </a:spcBef>
                      </a:pPr>
                      <a:r>
                        <a:rPr kumimoji="1" lang="ja-JP" altLang="en-US" sz="1100" dirty="0">
                          <a:latin typeface="+mn-ea"/>
                          <a:ea typeface="+mn-ea"/>
                        </a:rPr>
                        <a:t>・三世代同居・近居支援の施策と連携</a:t>
                      </a:r>
                      <a:r>
                        <a:rPr kumimoji="1" lang="en-US" altLang="ja-JP" sz="1100" dirty="0">
                          <a:latin typeface="+mn-ea"/>
                          <a:ea typeface="+mn-ea"/>
                        </a:rPr>
                        <a:t>:12</a:t>
                      </a:r>
                      <a:r>
                        <a:rPr kumimoji="1" lang="ja-JP" altLang="en-US" sz="1100" dirty="0">
                          <a:latin typeface="+mn-ea"/>
                          <a:ea typeface="+mn-ea"/>
                        </a:rPr>
                        <a:t>市町</a:t>
                      </a:r>
                      <a:endParaRPr kumimoji="1" lang="en-US" altLang="ja-JP" sz="1100" dirty="0">
                        <a:latin typeface="+mn-ea"/>
                        <a:ea typeface="+mn-ea"/>
                      </a:endParaRPr>
                    </a:p>
                    <a:p>
                      <a:pPr marL="361950" indent="-180975" algn="l">
                        <a:spcBef>
                          <a:spcPts val="0"/>
                        </a:spcBef>
                      </a:pPr>
                      <a:r>
                        <a:rPr kumimoji="1" lang="ja-JP" altLang="en-US" sz="1100" dirty="0">
                          <a:latin typeface="+mn-ea"/>
                          <a:ea typeface="+mn-ea"/>
                        </a:rPr>
                        <a:t>・市町村の除却補助</a:t>
                      </a:r>
                      <a:r>
                        <a:rPr kumimoji="1" lang="en-US" altLang="ja-JP" sz="1100" dirty="0">
                          <a:latin typeface="+mn-ea"/>
                          <a:ea typeface="+mn-ea"/>
                        </a:rPr>
                        <a:t>(27</a:t>
                      </a:r>
                      <a:r>
                        <a:rPr kumimoji="1" lang="ja-JP" altLang="en-US" sz="1100" dirty="0">
                          <a:latin typeface="+mn-ea"/>
                          <a:ea typeface="+mn-ea"/>
                        </a:rPr>
                        <a:t>市町村</a:t>
                      </a:r>
                      <a:r>
                        <a:rPr kumimoji="1" lang="en-US" altLang="ja-JP" sz="1100" dirty="0">
                          <a:latin typeface="+mn-ea"/>
                          <a:ea typeface="+mn-ea"/>
                        </a:rPr>
                        <a:t>)  </a:t>
                      </a:r>
                      <a:r>
                        <a:rPr kumimoji="1" lang="ja-JP" altLang="en-US" sz="1100" dirty="0">
                          <a:latin typeface="+mn-ea"/>
                          <a:ea typeface="+mn-ea"/>
                        </a:rPr>
                        <a:t>実績：</a:t>
                      </a:r>
                      <a:r>
                        <a:rPr kumimoji="1" lang="en-US" altLang="ja-JP" sz="1100" dirty="0">
                          <a:latin typeface="+mn-ea"/>
                          <a:ea typeface="+mn-ea"/>
                        </a:rPr>
                        <a:t>2,250</a:t>
                      </a:r>
                      <a:r>
                        <a:rPr kumimoji="1" lang="ja-JP" altLang="en-US" sz="1100" dirty="0">
                          <a:latin typeface="+mn-ea"/>
                          <a:ea typeface="+mn-ea"/>
                        </a:rPr>
                        <a:t>戸</a:t>
                      </a:r>
                      <a:endParaRPr kumimoji="1" lang="en-US" altLang="ja-JP" sz="1100" dirty="0">
                        <a:latin typeface="+mn-ea"/>
                        <a:ea typeface="+mn-ea"/>
                      </a:endParaRPr>
                    </a:p>
                    <a:p>
                      <a:pPr>
                        <a:spcBef>
                          <a:spcPts val="0"/>
                        </a:spcBef>
                      </a:pPr>
                      <a:endParaRPr kumimoji="1" lang="ja-JP" altLang="en-US" sz="1100" dirty="0">
                        <a:latin typeface="+mn-ea"/>
                        <a:ea typeface="+mn-ea"/>
                      </a:endParaRPr>
                    </a:p>
                    <a:p>
                      <a:pPr marL="0" marR="0" lvl="0" indent="0" algn="l" defTabSz="1280160" rtl="0" eaLnBrk="1" fontAlgn="auto" latinLnBrk="0" hangingPunct="1">
                        <a:lnSpc>
                          <a:spcPct val="100000"/>
                        </a:lnSpc>
                        <a:spcBef>
                          <a:spcPts val="0"/>
                        </a:spcBef>
                        <a:spcAft>
                          <a:spcPts val="0"/>
                        </a:spcAft>
                        <a:buClrTx/>
                        <a:buSzTx/>
                        <a:buFontTx/>
                        <a:buNone/>
                        <a:tabLst/>
                        <a:defRPr/>
                      </a:pPr>
                      <a:endParaRPr kumimoji="1" lang="en-US" altLang="ja-JP" sz="1100" dirty="0">
                        <a:latin typeface="+mn-ea"/>
                        <a:ea typeface="+mn-ea"/>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100" b="1" dirty="0">
                          <a:latin typeface="+mn-ea"/>
                          <a:ea typeface="+mn-ea"/>
                        </a:rPr>
                        <a:t>　⑥新たな施策による耐震化</a:t>
                      </a:r>
                      <a:endParaRPr kumimoji="1" lang="en-US" altLang="ja-JP" sz="1100" b="1" dirty="0">
                        <a:latin typeface="+mn-ea"/>
                        <a:ea typeface="+mn-ea"/>
                      </a:endParaRPr>
                    </a:p>
                    <a:p>
                      <a:pPr marL="180975" lvl="1" indent="0">
                        <a:spcBef>
                          <a:spcPts val="0"/>
                        </a:spcBef>
                      </a:pPr>
                      <a:r>
                        <a:rPr kumimoji="1" lang="ja-JP" altLang="en-US" sz="1100" dirty="0">
                          <a:latin typeface="+mn-ea"/>
                          <a:ea typeface="+mn-ea"/>
                        </a:rPr>
                        <a:t>・診断・設計パッケージ：</a:t>
                      </a:r>
                      <a:r>
                        <a:rPr kumimoji="1" lang="en-US" altLang="ja-JP" sz="1100" dirty="0">
                          <a:latin typeface="+mn-ea"/>
                          <a:ea typeface="+mn-ea"/>
                        </a:rPr>
                        <a:t>2</a:t>
                      </a:r>
                      <a:r>
                        <a:rPr kumimoji="1" lang="ja-JP" altLang="en-US" sz="1100" dirty="0">
                          <a:latin typeface="+mn-ea"/>
                          <a:ea typeface="+mn-ea"/>
                        </a:rPr>
                        <a:t>市</a:t>
                      </a:r>
                    </a:p>
                    <a:p>
                      <a:pPr marL="180975" lvl="1" indent="0">
                        <a:spcBef>
                          <a:spcPts val="0"/>
                        </a:spcBef>
                      </a:pPr>
                      <a:r>
                        <a:rPr kumimoji="1" lang="ja-JP" altLang="en-US" sz="1100" dirty="0">
                          <a:latin typeface="+mn-ea"/>
                          <a:ea typeface="+mn-ea"/>
                        </a:rPr>
                        <a:t>・設計・工事パッケージ：</a:t>
                      </a:r>
                      <a:r>
                        <a:rPr kumimoji="1" lang="en-US" altLang="ja-JP" sz="1100" dirty="0">
                          <a:latin typeface="+mn-ea"/>
                          <a:ea typeface="+mn-ea"/>
                        </a:rPr>
                        <a:t>25</a:t>
                      </a:r>
                      <a:r>
                        <a:rPr kumimoji="1" lang="ja-JP" altLang="en-US" sz="1100" dirty="0">
                          <a:latin typeface="+mn-ea"/>
                          <a:ea typeface="+mn-ea"/>
                        </a:rPr>
                        <a:t>市町村</a:t>
                      </a:r>
                    </a:p>
                    <a:p>
                      <a:pPr marL="180975" lvl="1" indent="0">
                        <a:spcBef>
                          <a:spcPts val="0"/>
                        </a:spcBef>
                      </a:pPr>
                      <a:r>
                        <a:rPr kumimoji="1" lang="ja-JP" altLang="en-US" sz="1100" dirty="0">
                          <a:latin typeface="+mn-ea"/>
                          <a:ea typeface="+mn-ea"/>
                        </a:rPr>
                        <a:t>・耐震バンク</a:t>
                      </a:r>
                      <a:r>
                        <a:rPr kumimoji="1" lang="en-US" altLang="ja-JP" sz="1100" dirty="0">
                          <a:latin typeface="+mn-ea"/>
                          <a:ea typeface="+mn-ea"/>
                        </a:rPr>
                        <a:t>(</a:t>
                      </a:r>
                      <a:r>
                        <a:rPr kumimoji="1" lang="ja-JP" altLang="en-US" sz="1100" dirty="0">
                          <a:latin typeface="+mn-ea"/>
                          <a:ea typeface="+mn-ea"/>
                        </a:rPr>
                        <a:t>希望者を登録、</a:t>
                      </a:r>
                      <a:r>
                        <a:rPr kumimoji="1" lang="en-US" altLang="ja-JP" sz="1100" dirty="0">
                          <a:latin typeface="+mn-ea"/>
                          <a:ea typeface="+mn-ea"/>
                        </a:rPr>
                        <a:t>DM</a:t>
                      </a:r>
                      <a:r>
                        <a:rPr kumimoji="1" lang="ja-JP" altLang="en-US" sz="1100" dirty="0">
                          <a:latin typeface="+mn-ea"/>
                          <a:ea typeface="+mn-ea"/>
                        </a:rPr>
                        <a:t>送付</a:t>
                      </a:r>
                      <a:r>
                        <a:rPr kumimoji="1" lang="en-US" altLang="ja-JP" sz="1100" dirty="0">
                          <a:latin typeface="+mn-ea"/>
                          <a:ea typeface="+mn-ea"/>
                        </a:rPr>
                        <a:t>)</a:t>
                      </a:r>
                      <a:r>
                        <a:rPr kumimoji="1" lang="ja-JP" altLang="en-US" sz="1100" dirty="0">
                          <a:latin typeface="+mn-ea"/>
                          <a:ea typeface="+mn-ea"/>
                        </a:rPr>
                        <a:t>：</a:t>
                      </a:r>
                      <a:r>
                        <a:rPr kumimoji="1" lang="en-US" altLang="ja-JP" sz="1100" dirty="0">
                          <a:latin typeface="+mn-ea"/>
                          <a:ea typeface="+mn-ea"/>
                        </a:rPr>
                        <a:t>1</a:t>
                      </a:r>
                      <a:r>
                        <a:rPr kumimoji="1" lang="ja-JP" altLang="en-US" sz="1100" dirty="0">
                          <a:latin typeface="+mn-ea"/>
                          <a:ea typeface="+mn-ea"/>
                        </a:rPr>
                        <a:t>市</a:t>
                      </a:r>
                    </a:p>
                    <a:p>
                      <a:pPr>
                        <a:spcBef>
                          <a:spcPts val="0"/>
                        </a:spcBef>
                      </a:pPr>
                      <a:endParaRPr kumimoji="1" lang="en-US" altLang="ja-JP" sz="1100" dirty="0">
                        <a:latin typeface="+mn-ea"/>
                        <a:ea typeface="+mn-ea"/>
                      </a:endParaRPr>
                    </a:p>
                    <a:p>
                      <a:pPr>
                        <a:spcBef>
                          <a:spcPts val="0"/>
                        </a:spcBef>
                      </a:pPr>
                      <a:endParaRPr kumimoji="1" lang="en-US" altLang="ja-JP" sz="1100" dirty="0">
                        <a:latin typeface="+mn-ea"/>
                        <a:ea typeface="+mn-ea"/>
                      </a:endParaRPr>
                    </a:p>
                    <a:p>
                      <a:pPr>
                        <a:spcBef>
                          <a:spcPts val="0"/>
                        </a:spcBef>
                      </a:pPr>
                      <a:endParaRPr kumimoji="1" lang="en-US" altLang="ja-JP" sz="1100" b="1" dirty="0">
                        <a:latin typeface="+mn-ea"/>
                        <a:ea typeface="+mn-ea"/>
                      </a:endParaRPr>
                    </a:p>
                    <a:p>
                      <a:pPr>
                        <a:spcBef>
                          <a:spcPts val="0"/>
                        </a:spcBef>
                      </a:pPr>
                      <a:r>
                        <a:rPr kumimoji="1" lang="ja-JP" altLang="en-US" sz="1100" b="1" dirty="0">
                          <a:latin typeface="+mn-ea"/>
                          <a:ea typeface="+mn-ea"/>
                        </a:rPr>
                        <a:t>　⑦まちまるごと耐震化支援事業による耐震化</a:t>
                      </a:r>
                      <a:endParaRPr kumimoji="1" lang="en-US" altLang="ja-JP" sz="1100" b="1" dirty="0">
                        <a:latin typeface="+mn-ea"/>
                        <a:ea typeface="+mn-ea"/>
                      </a:endParaRPr>
                    </a:p>
                    <a:p>
                      <a:pPr marL="180975" lvl="1" indent="0">
                        <a:spcBef>
                          <a:spcPts val="0"/>
                        </a:spcBef>
                      </a:pPr>
                      <a:r>
                        <a:rPr kumimoji="1" lang="ja-JP" altLang="en-US" sz="1100" dirty="0">
                          <a:latin typeface="+mn-ea"/>
                          <a:ea typeface="+mn-ea"/>
                        </a:rPr>
                        <a:t>・ローラー作戦で個別訪問実施（延べ</a:t>
                      </a:r>
                      <a:r>
                        <a:rPr kumimoji="1" lang="en-US" altLang="ja-JP" sz="1100" dirty="0">
                          <a:latin typeface="+mn-ea"/>
                          <a:ea typeface="+mn-ea"/>
                        </a:rPr>
                        <a:t>26</a:t>
                      </a:r>
                      <a:r>
                        <a:rPr kumimoji="1" lang="ja-JP" altLang="en-US" sz="1100" dirty="0">
                          <a:latin typeface="+mn-ea"/>
                          <a:ea typeface="+mn-ea"/>
                        </a:rPr>
                        <a:t>市町）</a:t>
                      </a:r>
                      <a:endParaRPr kumimoji="1" lang="en-US" altLang="ja-JP" sz="1100" dirty="0">
                        <a:latin typeface="+mn-ea"/>
                        <a:ea typeface="+mn-ea"/>
                      </a:endParaRPr>
                    </a:p>
                    <a:p>
                      <a:pPr marL="180975" lvl="1" indent="0">
                        <a:spcBef>
                          <a:spcPts val="0"/>
                        </a:spcBef>
                      </a:pPr>
                      <a:endParaRPr kumimoji="1" lang="en-US" altLang="ja-JP" sz="1100" dirty="0">
                        <a:latin typeface="+mn-ea"/>
                        <a:ea typeface="+mn-ea"/>
                      </a:endParaRPr>
                    </a:p>
                    <a:p>
                      <a:pPr marL="180975" lvl="1" indent="0">
                        <a:spcBef>
                          <a:spcPts val="0"/>
                        </a:spcBef>
                      </a:pPr>
                      <a:endParaRPr kumimoji="1" lang="en-US" altLang="ja-JP" sz="1100" dirty="0">
                        <a:latin typeface="+mn-ea"/>
                        <a:ea typeface="+mn-ea"/>
                      </a:endParaRPr>
                    </a:p>
                    <a:p>
                      <a:pPr marL="180975" lvl="1" indent="0">
                        <a:spcBef>
                          <a:spcPts val="0"/>
                        </a:spcBef>
                      </a:pPr>
                      <a:endParaRPr kumimoji="1" lang="en-US" altLang="ja-JP" sz="1100" dirty="0">
                        <a:latin typeface="+mn-ea"/>
                        <a:ea typeface="+mn-ea"/>
                      </a:endParaRPr>
                    </a:p>
                    <a:p>
                      <a:pPr>
                        <a:spcBef>
                          <a:spcPts val="0"/>
                        </a:spcBef>
                      </a:pPr>
                      <a:endParaRPr kumimoji="1" lang="en-US" altLang="ja-JP" sz="1100" dirty="0">
                        <a:latin typeface="+mn-ea"/>
                        <a:ea typeface="+mn-ea"/>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100" b="1" dirty="0">
                          <a:latin typeface="+mn-ea"/>
                          <a:ea typeface="+mn-ea"/>
                        </a:rPr>
                        <a:t>　⑧リフォーム事業者との連携等</a:t>
                      </a:r>
                      <a:endParaRPr kumimoji="1" lang="en-US" altLang="ja-JP" sz="1100" b="1" dirty="0">
                        <a:latin typeface="+mn-ea"/>
                        <a:ea typeface="+mn-ea"/>
                      </a:endParaRPr>
                    </a:p>
                    <a:p>
                      <a:pPr marL="180975" indent="0">
                        <a:spcBef>
                          <a:spcPts val="0"/>
                        </a:spcBef>
                      </a:pPr>
                      <a:r>
                        <a:rPr kumimoji="1" lang="ja-JP" altLang="en-US" sz="1100" dirty="0">
                          <a:latin typeface="+mn-ea"/>
                          <a:ea typeface="+mn-ea"/>
                        </a:rPr>
                        <a:t>・チラシをショールーム等へ配架</a:t>
                      </a:r>
                      <a:endParaRPr kumimoji="1" lang="en-US" altLang="ja-JP" sz="1100" dirty="0">
                        <a:latin typeface="+mn-ea"/>
                        <a:ea typeface="+mn-ea"/>
                      </a:endParaRPr>
                    </a:p>
                    <a:p>
                      <a:pPr marL="266700" indent="-85725">
                        <a:spcBef>
                          <a:spcPts val="0"/>
                        </a:spcBef>
                      </a:pPr>
                      <a:r>
                        <a:rPr kumimoji="1" lang="ja-JP" altLang="en-US" sz="1100" dirty="0">
                          <a:latin typeface="+mn-ea"/>
                          <a:ea typeface="+mn-ea"/>
                        </a:rPr>
                        <a:t>・転入促進に向けた三世代同居支援等のリフォーム補助で耐震化を要件（市独自施策）</a:t>
                      </a:r>
                      <a:endParaRPr kumimoji="1" lang="en-US" altLang="ja-JP" sz="1100" dirty="0">
                        <a:latin typeface="+mn-ea"/>
                        <a:ea typeface="+mn-ea"/>
                      </a:endParaRPr>
                    </a:p>
                    <a:p>
                      <a:pPr marL="266700" indent="-85725">
                        <a:spcBef>
                          <a:spcPts val="0"/>
                        </a:spcBef>
                      </a:pPr>
                      <a:r>
                        <a:rPr kumimoji="1" lang="ja-JP" altLang="en-US" sz="1100" dirty="0">
                          <a:latin typeface="+mn-ea"/>
                          <a:ea typeface="+mn-ea"/>
                        </a:rPr>
                        <a:t>・所有者向けセミナーや工務店向け講習会で啓発</a:t>
                      </a:r>
                      <a:endParaRPr kumimoji="1" lang="en-US" altLang="ja-JP" sz="1100" dirty="0">
                        <a:latin typeface="+mn-ea"/>
                        <a:ea typeface="+mn-ea"/>
                      </a:endParaRPr>
                    </a:p>
                    <a:p>
                      <a:pPr marL="266700" indent="-85725">
                        <a:spcBef>
                          <a:spcPts val="0"/>
                        </a:spcBef>
                      </a:pPr>
                      <a:endParaRPr kumimoji="1" lang="en-US" altLang="ja-JP" sz="1100" dirty="0">
                        <a:latin typeface="+mn-ea"/>
                        <a:ea typeface="+mn-ea"/>
                      </a:endParaRPr>
                    </a:p>
                    <a:p>
                      <a:pPr marL="266700" indent="-85725">
                        <a:spcBef>
                          <a:spcPts val="0"/>
                        </a:spcBef>
                      </a:pPr>
                      <a:endParaRPr kumimoji="1" lang="en-US" altLang="ja-JP" sz="1100" dirty="0">
                        <a:latin typeface="+mn-ea"/>
                        <a:ea typeface="+mn-ea"/>
                      </a:endParaRPr>
                    </a:p>
                    <a:p>
                      <a:pPr>
                        <a:spcBef>
                          <a:spcPts val="0"/>
                        </a:spcBef>
                      </a:pPr>
                      <a:endParaRPr kumimoji="1" lang="en-US" altLang="ja-JP" sz="1100" dirty="0">
                        <a:latin typeface="+mn-ea"/>
                        <a:ea typeface="+mn-ea"/>
                      </a:endParaRPr>
                    </a:p>
                    <a:p>
                      <a:pPr>
                        <a:spcBef>
                          <a:spcPts val="0"/>
                        </a:spcBef>
                      </a:pPr>
                      <a:endParaRPr kumimoji="1" lang="en-US" altLang="ja-JP" sz="1100" dirty="0">
                        <a:latin typeface="+mn-ea"/>
                        <a:ea typeface="+mn-ea"/>
                      </a:endParaRPr>
                    </a:p>
                    <a:p>
                      <a:pPr>
                        <a:spcBef>
                          <a:spcPts val="0"/>
                        </a:spcBef>
                      </a:pPr>
                      <a:endParaRPr kumimoji="1" lang="en-US" altLang="ja-JP" sz="1100" dirty="0">
                        <a:latin typeface="+mn-ea"/>
                        <a:ea typeface="+mn-ea"/>
                      </a:endParaRPr>
                    </a:p>
                    <a:p>
                      <a:pPr>
                        <a:spcBef>
                          <a:spcPts val="0"/>
                        </a:spcBef>
                      </a:pPr>
                      <a:endParaRPr kumimoji="1" lang="en-US" altLang="ja-JP" sz="1100" dirty="0">
                        <a:latin typeface="+mn-ea"/>
                        <a:ea typeface="+mn-ea"/>
                      </a:endParaRPr>
                    </a:p>
                    <a:p>
                      <a:pPr>
                        <a:spcBef>
                          <a:spcPts val="0"/>
                        </a:spcBef>
                      </a:pPr>
                      <a:endParaRPr kumimoji="1" lang="en-US" altLang="ja-JP" sz="1100" dirty="0">
                        <a:latin typeface="+mn-ea"/>
                        <a:ea typeface="+mn-ea"/>
                      </a:endParaRPr>
                    </a:p>
                    <a:p>
                      <a:pPr>
                        <a:spcBef>
                          <a:spcPts val="0"/>
                        </a:spcBef>
                      </a:pPr>
                      <a:endParaRPr kumimoji="1" lang="en-US" altLang="ja-JP" sz="1100" dirty="0">
                        <a:latin typeface="+mn-ea"/>
                        <a:ea typeface="+mn-ea"/>
                      </a:endParaRPr>
                    </a:p>
                    <a:p>
                      <a:pPr>
                        <a:spcBef>
                          <a:spcPts val="0"/>
                        </a:spcBef>
                      </a:pPr>
                      <a:endParaRPr kumimoji="1" lang="en-US" altLang="ja-JP" sz="1100" dirty="0">
                        <a:latin typeface="+mn-ea"/>
                        <a:ea typeface="+mn-ea"/>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100" b="1" dirty="0">
                          <a:latin typeface="+mn-ea"/>
                          <a:ea typeface="+mn-ea"/>
                        </a:rPr>
                        <a:t>　⑨</a:t>
                      </a:r>
                      <a:r>
                        <a:rPr kumimoji="1" lang="en-US" altLang="ja-JP" sz="1100" b="1" dirty="0">
                          <a:latin typeface="+mn-ea"/>
                          <a:ea typeface="+mn-ea"/>
                        </a:rPr>
                        <a:t>S56</a:t>
                      </a:r>
                      <a:r>
                        <a:rPr kumimoji="1" lang="ja-JP" altLang="en-US" sz="1100" b="1" dirty="0">
                          <a:latin typeface="+mn-ea"/>
                          <a:ea typeface="+mn-ea"/>
                        </a:rPr>
                        <a:t>以降の普及啓発</a:t>
                      </a: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100" dirty="0">
                          <a:latin typeface="+mn-ea"/>
                          <a:ea typeface="+mn-ea"/>
                        </a:rPr>
                        <a:t>　・所有者向けセミナー等で啓発</a:t>
                      </a:r>
                    </a:p>
                  </a:txBody>
                  <a:tcPr marL="0" marR="0">
                    <a:lnB w="12700" cap="flat" cmpd="sng" algn="ctr">
                      <a:solidFill>
                        <a:schemeClr val="tx1"/>
                      </a:solidFill>
                      <a:prstDash val="sysDot"/>
                      <a:round/>
                      <a:headEnd type="none" w="med" len="med"/>
                      <a:tailEnd type="none" w="med" len="med"/>
                    </a:lnB>
                  </a:tcPr>
                </a:tc>
                <a:tc>
                  <a:txBody>
                    <a:bodyPr/>
                    <a:lstStyle/>
                    <a:p>
                      <a:pPr marL="92075" indent="-92075">
                        <a:spcBef>
                          <a:spcPts val="0"/>
                        </a:spcBef>
                      </a:pPr>
                      <a:r>
                        <a:rPr kumimoji="1" lang="en-US" altLang="ja-JP" sz="1100" b="1" dirty="0">
                          <a:latin typeface="+mn-ea"/>
                          <a:ea typeface="+mn-ea"/>
                        </a:rPr>
                        <a:t>〈</a:t>
                      </a:r>
                      <a:r>
                        <a:rPr kumimoji="1" lang="ja-JP" altLang="en-US" sz="1100" b="1" dirty="0">
                          <a:latin typeface="+mn-ea"/>
                          <a:ea typeface="+mn-ea"/>
                        </a:rPr>
                        <a:t>住替えや建替え促進</a:t>
                      </a:r>
                      <a:r>
                        <a:rPr kumimoji="1" lang="en-US" altLang="ja-JP" sz="1100" b="1" dirty="0">
                          <a:latin typeface="+mn-ea"/>
                          <a:ea typeface="+mn-ea"/>
                        </a:rPr>
                        <a:t>〉</a:t>
                      </a:r>
                    </a:p>
                    <a:p>
                      <a:pPr marL="92075" indent="-92075">
                        <a:spcBef>
                          <a:spcPts val="0"/>
                        </a:spcBef>
                      </a:pPr>
                      <a:r>
                        <a:rPr kumimoji="1" lang="ja-JP" altLang="en-US" sz="1100" dirty="0">
                          <a:latin typeface="+mn-ea"/>
                          <a:ea typeface="+mn-ea"/>
                        </a:rPr>
                        <a:t>・空家バンクや移住・住みかえ支援機構の登録の実績が少なく、効果は不明。</a:t>
                      </a:r>
                    </a:p>
                    <a:p>
                      <a:pPr marL="92075" indent="-92075">
                        <a:spcBef>
                          <a:spcPts val="0"/>
                        </a:spcBef>
                      </a:pPr>
                      <a:endParaRPr kumimoji="1" lang="en-US" altLang="ja-JP" sz="1100" b="1" dirty="0">
                        <a:latin typeface="+mn-ea"/>
                        <a:ea typeface="+mn-ea"/>
                      </a:endParaRPr>
                    </a:p>
                    <a:p>
                      <a:pPr marL="92075" indent="-92075">
                        <a:spcBef>
                          <a:spcPts val="0"/>
                        </a:spcBef>
                      </a:pPr>
                      <a:r>
                        <a:rPr kumimoji="1" lang="en-US" altLang="ja-JP" sz="1100" b="1" dirty="0">
                          <a:latin typeface="+mn-ea"/>
                          <a:ea typeface="+mn-ea"/>
                        </a:rPr>
                        <a:t>〈</a:t>
                      </a:r>
                      <a:r>
                        <a:rPr kumimoji="1" lang="ja-JP" altLang="en-US" sz="1100" b="1" dirty="0">
                          <a:latin typeface="+mn-ea"/>
                          <a:ea typeface="+mn-ea"/>
                        </a:rPr>
                        <a:t>除却促進</a:t>
                      </a:r>
                      <a:r>
                        <a:rPr kumimoji="1" lang="en-US" altLang="ja-JP" sz="1100" b="1" dirty="0">
                          <a:latin typeface="+mn-ea"/>
                          <a:ea typeface="+mn-ea"/>
                        </a:rPr>
                        <a:t>〉</a:t>
                      </a:r>
                    </a:p>
                    <a:p>
                      <a:pPr marL="92075" indent="-92075">
                        <a:spcBef>
                          <a:spcPts val="0"/>
                        </a:spcBef>
                      </a:pPr>
                      <a:r>
                        <a:rPr kumimoji="1" lang="ja-JP" altLang="en-US" sz="1100" dirty="0">
                          <a:latin typeface="+mn-ea"/>
                          <a:ea typeface="+mn-ea"/>
                        </a:rPr>
                        <a:t>・補助を実施している市町村では、実績が増えている。</a:t>
                      </a:r>
                    </a:p>
                    <a:p>
                      <a:pPr marL="92075" indent="-92075">
                        <a:spcBef>
                          <a:spcPts val="0"/>
                        </a:spcBef>
                      </a:pPr>
                      <a:endParaRPr kumimoji="1" lang="en-US" altLang="ja-JP" sz="1100" b="1" dirty="0">
                        <a:latin typeface="+mn-ea"/>
                        <a:ea typeface="+mn-ea"/>
                      </a:endParaRPr>
                    </a:p>
                    <a:p>
                      <a:pPr marL="92075" indent="-92075">
                        <a:spcBef>
                          <a:spcPts val="0"/>
                        </a:spcBef>
                      </a:pPr>
                      <a:r>
                        <a:rPr kumimoji="1" lang="en-US" altLang="ja-JP" sz="1100" b="1" dirty="0">
                          <a:latin typeface="+mn-ea"/>
                          <a:ea typeface="+mn-ea"/>
                        </a:rPr>
                        <a:t>〈</a:t>
                      </a:r>
                      <a:r>
                        <a:rPr kumimoji="1" lang="ja-JP" altLang="en-US" sz="1100" b="1" dirty="0">
                          <a:latin typeface="+mn-ea"/>
                          <a:ea typeface="+mn-ea"/>
                        </a:rPr>
                        <a:t>パッケージ化</a:t>
                      </a:r>
                      <a:r>
                        <a:rPr kumimoji="1" lang="en-US" altLang="ja-JP" sz="1100" b="1" dirty="0">
                          <a:latin typeface="+mn-ea"/>
                          <a:ea typeface="+mn-ea"/>
                        </a:rPr>
                        <a:t>〉</a:t>
                      </a:r>
                    </a:p>
                    <a:p>
                      <a:pPr marL="92075" indent="-92075">
                        <a:spcBef>
                          <a:spcPts val="0"/>
                        </a:spcBef>
                      </a:pPr>
                      <a:r>
                        <a:rPr kumimoji="1" lang="ja-JP" altLang="en-US" sz="1100" dirty="0">
                          <a:latin typeface="+mn-ea"/>
                          <a:ea typeface="+mn-ea"/>
                        </a:rPr>
                        <a:t>・診断・設計パッケージは、診断時に改修費用がわかり効果的という意見があった。</a:t>
                      </a:r>
                      <a:endParaRPr kumimoji="1" lang="en-US" altLang="ja-JP" sz="1100" b="1" dirty="0">
                        <a:latin typeface="+mn-ea"/>
                        <a:ea typeface="+mn-ea"/>
                      </a:endParaRPr>
                    </a:p>
                    <a:p>
                      <a:pPr marL="92075" indent="-92075">
                        <a:spcBef>
                          <a:spcPts val="0"/>
                        </a:spcBef>
                      </a:pPr>
                      <a:r>
                        <a:rPr kumimoji="1" lang="en-US" altLang="ja-JP" sz="1100" b="1" dirty="0">
                          <a:latin typeface="+mn-ea"/>
                          <a:ea typeface="+mn-ea"/>
                        </a:rPr>
                        <a:t>〈</a:t>
                      </a:r>
                      <a:r>
                        <a:rPr kumimoji="1" lang="ja-JP" altLang="en-US" sz="1100" b="1" dirty="0">
                          <a:latin typeface="+mn-ea"/>
                          <a:ea typeface="+mn-ea"/>
                        </a:rPr>
                        <a:t>耐震バンク</a:t>
                      </a:r>
                      <a:r>
                        <a:rPr kumimoji="1" lang="en-US" altLang="ja-JP" sz="1100" b="1" dirty="0">
                          <a:latin typeface="+mn-ea"/>
                          <a:ea typeface="+mn-ea"/>
                        </a:rPr>
                        <a:t>〉</a:t>
                      </a:r>
                    </a:p>
                    <a:p>
                      <a:pPr marL="92075" indent="-92075">
                        <a:spcBef>
                          <a:spcPts val="0"/>
                        </a:spcBef>
                      </a:pPr>
                      <a:r>
                        <a:rPr kumimoji="1" lang="ja-JP" altLang="en-US" sz="1100" dirty="0">
                          <a:latin typeface="+mn-ea"/>
                          <a:ea typeface="+mn-ea"/>
                        </a:rPr>
                        <a:t>・実施市では、耐震化に関心のある所有者を把握できるということで効果を感じている。</a:t>
                      </a:r>
                    </a:p>
                    <a:p>
                      <a:pPr marL="92075" indent="-92075">
                        <a:spcBef>
                          <a:spcPts val="0"/>
                        </a:spcBef>
                      </a:pPr>
                      <a:endParaRPr kumimoji="1" lang="en-US" altLang="ja-JP" sz="1100" b="1" dirty="0">
                        <a:latin typeface="+mn-ea"/>
                        <a:ea typeface="+mn-ea"/>
                      </a:endParaRPr>
                    </a:p>
                    <a:p>
                      <a:pPr marL="92075" indent="-92075">
                        <a:spcBef>
                          <a:spcPts val="0"/>
                        </a:spcBef>
                      </a:pPr>
                      <a:r>
                        <a:rPr kumimoji="1" lang="en-US" altLang="ja-JP" sz="1100" b="1" dirty="0">
                          <a:latin typeface="+mn-ea"/>
                          <a:ea typeface="+mn-ea"/>
                        </a:rPr>
                        <a:t>〈</a:t>
                      </a:r>
                      <a:r>
                        <a:rPr kumimoji="1" lang="ja-JP" altLang="en-US" sz="1100" b="1" dirty="0">
                          <a:latin typeface="+mn-ea"/>
                          <a:ea typeface="+mn-ea"/>
                        </a:rPr>
                        <a:t>まちまるごと耐震化支援事業</a:t>
                      </a:r>
                      <a:r>
                        <a:rPr kumimoji="1" lang="en-US" altLang="ja-JP" sz="1100" b="1" dirty="0">
                          <a:latin typeface="+mn-ea"/>
                          <a:ea typeface="+mn-ea"/>
                        </a:rPr>
                        <a:t>〉</a:t>
                      </a:r>
                    </a:p>
                    <a:p>
                      <a:pPr marL="92075" indent="-92075">
                        <a:spcBef>
                          <a:spcPts val="0"/>
                        </a:spcBef>
                      </a:pPr>
                      <a:r>
                        <a:rPr kumimoji="1" lang="ja-JP" altLang="en-US" sz="1100" dirty="0">
                          <a:latin typeface="+mn-ea"/>
                          <a:ea typeface="+mn-ea"/>
                        </a:rPr>
                        <a:t>・市町村担当者ヒアリングでも、個別訪問は効果が高いという意見が多い。</a:t>
                      </a:r>
                    </a:p>
                    <a:p>
                      <a:pPr marL="92075" indent="-92075">
                        <a:spcBef>
                          <a:spcPts val="0"/>
                        </a:spcBef>
                      </a:pPr>
                      <a:endParaRPr kumimoji="1" lang="en-US" altLang="ja-JP" sz="1100" b="1" dirty="0">
                        <a:latin typeface="+mn-ea"/>
                        <a:ea typeface="+mn-ea"/>
                      </a:endParaRPr>
                    </a:p>
                    <a:p>
                      <a:pPr marL="92075" indent="-92075">
                        <a:spcBef>
                          <a:spcPts val="0"/>
                        </a:spcBef>
                      </a:pPr>
                      <a:endParaRPr kumimoji="1" lang="en-US" altLang="ja-JP" sz="1100" b="1" dirty="0">
                        <a:latin typeface="+mn-ea"/>
                        <a:ea typeface="+mn-ea"/>
                      </a:endParaRPr>
                    </a:p>
                    <a:p>
                      <a:pPr marL="92075" indent="-92075">
                        <a:spcBef>
                          <a:spcPts val="0"/>
                        </a:spcBef>
                      </a:pPr>
                      <a:endParaRPr kumimoji="1" lang="en-US" altLang="ja-JP" sz="1100" b="1" dirty="0">
                        <a:latin typeface="+mn-ea"/>
                        <a:ea typeface="+mn-ea"/>
                      </a:endParaRPr>
                    </a:p>
                    <a:p>
                      <a:pPr marL="92075" indent="-92075">
                        <a:spcBef>
                          <a:spcPts val="0"/>
                        </a:spcBef>
                      </a:pPr>
                      <a:r>
                        <a:rPr kumimoji="1" lang="en-US" altLang="ja-JP" sz="1100" b="1" dirty="0">
                          <a:latin typeface="+mn-ea"/>
                          <a:ea typeface="+mn-ea"/>
                        </a:rPr>
                        <a:t>〈</a:t>
                      </a:r>
                      <a:r>
                        <a:rPr kumimoji="1" lang="ja-JP" altLang="en-US" sz="1100" b="1" dirty="0">
                          <a:latin typeface="+mn-ea"/>
                          <a:ea typeface="+mn-ea"/>
                        </a:rPr>
                        <a:t>リフォーム事業者との連携等</a:t>
                      </a:r>
                      <a:r>
                        <a:rPr kumimoji="1" lang="en-US" altLang="ja-JP" sz="1100" b="1" dirty="0">
                          <a:latin typeface="+mn-ea"/>
                          <a:ea typeface="+mn-ea"/>
                        </a:rPr>
                        <a:t>〉</a:t>
                      </a:r>
                    </a:p>
                    <a:p>
                      <a:pPr marL="92075" indent="-92075">
                        <a:spcBef>
                          <a:spcPts val="0"/>
                        </a:spcBef>
                      </a:pPr>
                      <a:r>
                        <a:rPr kumimoji="1" lang="ja-JP" altLang="en-US" sz="1100" dirty="0">
                          <a:latin typeface="+mn-ea"/>
                          <a:ea typeface="+mn-ea"/>
                        </a:rPr>
                        <a:t>・リフォームの機会を捉えた啓発は有効だと感じるが、機会を捉えることが難しいという市町村担当者が多い。</a:t>
                      </a:r>
                    </a:p>
                    <a:p>
                      <a:pPr marL="88900" indent="-88900">
                        <a:spcBef>
                          <a:spcPts val="0"/>
                        </a:spcBef>
                      </a:pPr>
                      <a:endParaRPr kumimoji="1" lang="en-US" altLang="ja-JP" sz="1100" b="1" dirty="0">
                        <a:latin typeface="+mn-ea"/>
                        <a:ea typeface="+mn-ea"/>
                      </a:endParaRPr>
                    </a:p>
                    <a:p>
                      <a:pPr marL="88900" indent="-88900">
                        <a:spcBef>
                          <a:spcPts val="0"/>
                        </a:spcBef>
                      </a:pPr>
                      <a:endParaRPr kumimoji="1" lang="en-US" altLang="ja-JP" sz="1100" b="1" dirty="0">
                        <a:latin typeface="+mn-ea"/>
                        <a:ea typeface="+mn-ea"/>
                      </a:endParaRPr>
                    </a:p>
                    <a:p>
                      <a:pPr marL="88900" indent="-88900">
                        <a:spcBef>
                          <a:spcPts val="0"/>
                        </a:spcBef>
                      </a:pPr>
                      <a:endParaRPr kumimoji="1" lang="en-US" altLang="ja-JP" sz="1100" b="1" dirty="0">
                        <a:latin typeface="+mn-ea"/>
                        <a:ea typeface="+mn-ea"/>
                      </a:endParaRPr>
                    </a:p>
                    <a:p>
                      <a:pPr marL="88900" indent="-88900">
                        <a:spcBef>
                          <a:spcPts val="0"/>
                        </a:spcBef>
                      </a:pPr>
                      <a:r>
                        <a:rPr kumimoji="1" lang="en-US" altLang="ja-JP" sz="1100" b="1" dirty="0">
                          <a:latin typeface="+mn-ea"/>
                          <a:ea typeface="+mn-ea"/>
                        </a:rPr>
                        <a:t>〈</a:t>
                      </a:r>
                      <a:r>
                        <a:rPr kumimoji="1" lang="ja-JP" altLang="en-US" sz="1100" b="1" dirty="0">
                          <a:latin typeface="+mn-ea"/>
                          <a:ea typeface="+mn-ea"/>
                        </a:rPr>
                        <a:t>税制、融資等の支援制度の情報発信</a:t>
                      </a:r>
                      <a:r>
                        <a:rPr kumimoji="1" lang="en-US" altLang="ja-JP" sz="1100" b="1" dirty="0">
                          <a:latin typeface="+mn-ea"/>
                          <a:ea typeface="+mn-ea"/>
                        </a:rPr>
                        <a:t>〉</a:t>
                      </a:r>
                    </a:p>
                    <a:p>
                      <a:pPr marL="88900" indent="-88900">
                        <a:spcBef>
                          <a:spcPts val="0"/>
                        </a:spcBef>
                      </a:pPr>
                      <a:r>
                        <a:rPr kumimoji="1" lang="ja-JP" altLang="en-US" sz="1100" dirty="0">
                          <a:latin typeface="+mn-ea"/>
                          <a:ea typeface="+mn-ea"/>
                        </a:rPr>
                        <a:t>・講習会等で啓発しているが、所有者へはあまり知られていないという意見がある。</a:t>
                      </a:r>
                      <a:endParaRPr kumimoji="1" lang="en-US" altLang="ja-JP" sz="1100" dirty="0">
                        <a:latin typeface="+mn-ea"/>
                        <a:ea typeface="+mn-ea"/>
                      </a:endParaRPr>
                    </a:p>
                    <a:p>
                      <a:pPr marL="88900" indent="-88900">
                        <a:spcBef>
                          <a:spcPts val="0"/>
                        </a:spcBef>
                      </a:pPr>
                      <a:endParaRPr kumimoji="1" lang="en-US" altLang="ja-JP" sz="1100" b="1" dirty="0">
                        <a:latin typeface="+mn-ea"/>
                        <a:ea typeface="+mn-ea"/>
                      </a:endParaRPr>
                    </a:p>
                    <a:p>
                      <a:pPr marL="88900" indent="-88900">
                        <a:spcBef>
                          <a:spcPts val="0"/>
                        </a:spcBef>
                      </a:pPr>
                      <a:endParaRPr kumimoji="1" lang="en-US" altLang="ja-JP" sz="1100" b="1" dirty="0">
                        <a:latin typeface="+mn-ea"/>
                        <a:ea typeface="+mn-ea"/>
                      </a:endParaRPr>
                    </a:p>
                    <a:p>
                      <a:pPr marL="0" marR="0" lvl="0" indent="0" algn="l" defTabSz="1280160" rtl="0" eaLnBrk="1" fontAlgn="auto" latinLnBrk="0" hangingPunct="1">
                        <a:lnSpc>
                          <a:spcPct val="100000"/>
                        </a:lnSpc>
                        <a:spcBef>
                          <a:spcPts val="0"/>
                        </a:spcBef>
                        <a:spcAft>
                          <a:spcPts val="0"/>
                        </a:spcAft>
                        <a:buClrTx/>
                        <a:buSzTx/>
                        <a:buFontTx/>
                        <a:buNone/>
                        <a:tabLst/>
                        <a:defRPr/>
                      </a:pPr>
                      <a:endParaRPr kumimoji="1" lang="en-US" altLang="ja-JP" sz="1100" b="1" dirty="0">
                        <a:latin typeface="+mn-ea"/>
                        <a:ea typeface="+mn-ea"/>
                      </a:endParaRPr>
                    </a:p>
                    <a:p>
                      <a:pPr marL="0" marR="0" lvl="0" indent="0" algn="l" defTabSz="1280160" rtl="0" eaLnBrk="1" fontAlgn="auto" latinLnBrk="0" hangingPunct="1">
                        <a:lnSpc>
                          <a:spcPct val="100000"/>
                        </a:lnSpc>
                        <a:spcBef>
                          <a:spcPts val="0"/>
                        </a:spcBef>
                        <a:spcAft>
                          <a:spcPts val="0"/>
                        </a:spcAft>
                        <a:buClrTx/>
                        <a:buSzTx/>
                        <a:buFontTx/>
                        <a:buNone/>
                        <a:tabLst/>
                        <a:defRPr/>
                      </a:pPr>
                      <a:endParaRPr kumimoji="1" lang="en-US" altLang="ja-JP" sz="1100" b="1" dirty="0">
                        <a:latin typeface="+mn-ea"/>
                        <a:ea typeface="+mn-ea"/>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en-US" altLang="ja-JP" sz="1100" b="1" dirty="0">
                          <a:latin typeface="+mn-ea"/>
                          <a:ea typeface="+mn-ea"/>
                        </a:rPr>
                        <a:t>〈S56</a:t>
                      </a:r>
                      <a:r>
                        <a:rPr kumimoji="1" lang="ja-JP" altLang="en-US" sz="1100" b="1" dirty="0">
                          <a:latin typeface="+mn-ea"/>
                          <a:ea typeface="+mn-ea"/>
                        </a:rPr>
                        <a:t>以降の普及啓発</a:t>
                      </a:r>
                      <a:r>
                        <a:rPr kumimoji="1" lang="en-US" altLang="ja-JP" sz="1100" b="1" dirty="0">
                          <a:latin typeface="+mn-ea"/>
                          <a:ea typeface="+mn-ea"/>
                        </a:rPr>
                        <a:t>〉</a:t>
                      </a:r>
                      <a:endParaRPr kumimoji="1" lang="ja-JP" altLang="en-US" sz="1100" b="1" dirty="0">
                        <a:latin typeface="+mn-ea"/>
                        <a:ea typeface="+mn-ea"/>
                      </a:endParaRPr>
                    </a:p>
                    <a:p>
                      <a:pPr marL="88900" marR="0" lvl="0" indent="-88900" algn="l" defTabSz="1280160" rtl="0" eaLnBrk="1" fontAlgn="auto" latinLnBrk="0" hangingPunct="1">
                        <a:lnSpc>
                          <a:spcPct val="100000"/>
                        </a:lnSpc>
                        <a:spcBef>
                          <a:spcPts val="0"/>
                        </a:spcBef>
                        <a:spcAft>
                          <a:spcPts val="0"/>
                        </a:spcAft>
                        <a:buClrTx/>
                        <a:buSzTx/>
                        <a:buFontTx/>
                        <a:buNone/>
                        <a:tabLst/>
                        <a:defRPr/>
                      </a:pPr>
                      <a:r>
                        <a:rPr kumimoji="1" lang="ja-JP" altLang="en-US" sz="1100" kern="1200" dirty="0">
                          <a:solidFill>
                            <a:schemeClr val="tx1"/>
                          </a:solidFill>
                          <a:latin typeface="+mn-ea"/>
                          <a:ea typeface="+mn-ea"/>
                          <a:cs typeface="+mn-cs"/>
                        </a:rPr>
                        <a:t>・旧耐震の耐震化を優先と考えている市町村が多い。</a:t>
                      </a:r>
                      <a:endParaRPr kumimoji="1" lang="en-US" altLang="ja-JP" sz="1100" kern="1200" dirty="0">
                        <a:solidFill>
                          <a:schemeClr val="tx1"/>
                        </a:solidFill>
                        <a:latin typeface="+mn-ea"/>
                        <a:ea typeface="+mn-ea"/>
                        <a:cs typeface="+mn-cs"/>
                      </a:endParaRPr>
                    </a:p>
                  </a:txBody>
                  <a:tcPr marL="0" marR="0">
                    <a:lnR w="12700" cap="flat" cmpd="sng" algn="ctr">
                      <a:solidFill>
                        <a:schemeClr val="tx1"/>
                      </a:solidFill>
                      <a:prstDash val="sysDot"/>
                      <a:round/>
                      <a:headEnd type="none" w="med" len="med"/>
                      <a:tailEnd type="none" w="med" len="med"/>
                    </a:lnR>
                    <a:lnB w="12700" cap="flat" cmpd="sng" algn="ctr">
                      <a:solidFill>
                        <a:schemeClr val="tx1"/>
                      </a:solidFill>
                      <a:prstDash val="sysDot"/>
                      <a:round/>
                      <a:headEnd type="none" w="med" len="med"/>
                      <a:tailEnd type="none" w="med" len="med"/>
                    </a:lnB>
                  </a:tcPr>
                </a:tc>
                <a:tc>
                  <a:txBody>
                    <a:bodyPr/>
                    <a:lstStyle/>
                    <a:p>
                      <a:pPr algn="ctr" fontAlgn="t">
                        <a:spcBef>
                          <a:spcPts val="0"/>
                        </a:spcBef>
                      </a:pPr>
                      <a:endParaRPr lang="en-US" altLang="ja-JP" sz="1100" b="0" i="0" u="none" strike="noStrike" dirty="0">
                        <a:solidFill>
                          <a:srgbClr val="000000"/>
                        </a:solidFill>
                        <a:effectLst/>
                        <a:latin typeface="游ゴシック" panose="020B0400000000000000" pitchFamily="50" charset="-128"/>
                        <a:ea typeface="+mn-ea"/>
                      </a:endParaRPr>
                    </a:p>
                    <a:p>
                      <a:pPr algn="ctr" fontAlgn="t">
                        <a:spcBef>
                          <a:spcPts val="0"/>
                        </a:spcBef>
                      </a:pPr>
                      <a:r>
                        <a:rPr lang="ja-JP" altLang="en-US" sz="1100" b="0" i="0" u="none" strike="noStrike" dirty="0">
                          <a:solidFill>
                            <a:srgbClr val="000000"/>
                          </a:solidFill>
                          <a:effectLst/>
                          <a:latin typeface="游ゴシック" panose="020B0400000000000000" pitchFamily="50" charset="-128"/>
                          <a:ea typeface="+mn-ea"/>
                        </a:rPr>
                        <a:t>継続</a:t>
                      </a:r>
                      <a:endParaRPr lang="en-US" altLang="ja-JP" sz="1100" b="0" i="0" u="none" strike="noStrike" dirty="0">
                        <a:solidFill>
                          <a:srgbClr val="000000"/>
                        </a:solidFill>
                        <a:effectLst/>
                        <a:latin typeface="游ゴシック" panose="020B0400000000000000" pitchFamily="50" charset="-128"/>
                        <a:ea typeface="+mn-ea"/>
                      </a:endParaRPr>
                    </a:p>
                    <a:p>
                      <a:pPr algn="ctr" fontAlgn="t">
                        <a:spcBef>
                          <a:spcPts val="0"/>
                        </a:spcBef>
                      </a:pPr>
                      <a:endParaRPr lang="ja-JP" altLang="en-US" sz="1100" b="1" i="0" u="none" strike="noStrike" dirty="0">
                        <a:solidFill>
                          <a:srgbClr val="000000"/>
                        </a:solidFill>
                        <a:effectLst/>
                        <a:latin typeface="游ゴシック" panose="020B0400000000000000" pitchFamily="50" charset="-128"/>
                        <a:ea typeface="+mn-ea"/>
                      </a:endParaRPr>
                    </a:p>
                    <a:p>
                      <a:pPr algn="ctr" fontAlgn="t">
                        <a:spcBef>
                          <a:spcPts val="0"/>
                        </a:spcBef>
                      </a:pPr>
                      <a:endParaRPr lang="en-US" altLang="ja-JP" sz="1100" b="1"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t">
                        <a:spcBef>
                          <a:spcPts val="0"/>
                        </a:spcBef>
                      </a:pPr>
                      <a:endParaRPr lang="en-US" altLang="ja-JP" sz="1100" b="1" i="0" u="none" strike="noStrike" dirty="0">
                        <a:solidFill>
                          <a:srgbClr val="000000"/>
                        </a:solidFill>
                        <a:effectLst/>
                        <a:latin typeface="游ゴシック" panose="020B0400000000000000" pitchFamily="50" charset="-128"/>
                        <a:ea typeface="游ゴシック" panose="020B0400000000000000" pitchFamily="50" charset="-128"/>
                      </a:endParaRPr>
                    </a:p>
                    <a:p>
                      <a:pPr marL="0" marR="0" lvl="0" indent="0" algn="ctr" defTabSz="1280160" rtl="0" eaLnBrk="1" fontAlgn="t"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游ゴシック" panose="020B0400000000000000" pitchFamily="50" charset="-128"/>
                          <a:ea typeface="+mn-ea"/>
                        </a:rPr>
                        <a:t>継続</a:t>
                      </a:r>
                    </a:p>
                    <a:p>
                      <a:pPr algn="ctr" fontAlgn="t">
                        <a:spcBef>
                          <a:spcPts val="0"/>
                        </a:spcBef>
                      </a:pPr>
                      <a:endParaRPr lang="en-US" altLang="ja-JP" sz="1100" b="1"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t">
                        <a:spcBef>
                          <a:spcPts val="0"/>
                        </a:spcBef>
                      </a:pPr>
                      <a:endParaRPr lang="en-US" altLang="ja-JP" sz="1100" b="1"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t">
                        <a:spcBef>
                          <a:spcPts val="0"/>
                        </a:spcBef>
                      </a:pP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t">
                        <a:spcBef>
                          <a:spcPts val="0"/>
                        </a:spcBef>
                      </a:pP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継続</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t">
                        <a:spcBef>
                          <a:spcPts val="0"/>
                        </a:spcBef>
                      </a:pP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t">
                        <a:spcBef>
                          <a:spcPts val="0"/>
                        </a:spcBef>
                      </a:pP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t">
                        <a:spcBef>
                          <a:spcPts val="0"/>
                        </a:spcBef>
                      </a:pP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継続</a:t>
                      </a:r>
                    </a:p>
                    <a:p>
                      <a:pPr algn="ctr" fontAlgn="t">
                        <a:spcBef>
                          <a:spcPts val="0"/>
                        </a:spcBef>
                      </a:pPr>
                      <a:endParaRPr lang="en-US" altLang="ja-JP" sz="1100" b="1"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t">
                        <a:spcBef>
                          <a:spcPts val="0"/>
                        </a:spcBef>
                      </a:pPr>
                      <a:endParaRPr lang="en-US" altLang="ja-JP" sz="1100" b="1" i="0" u="none" strike="noStrike" dirty="0">
                        <a:solidFill>
                          <a:srgbClr val="000000"/>
                        </a:solidFill>
                        <a:effectLst/>
                        <a:latin typeface="游ゴシック" panose="020B0400000000000000" pitchFamily="50" charset="-128"/>
                        <a:ea typeface="游ゴシック" panose="020B0400000000000000" pitchFamily="50" charset="-128"/>
                      </a:endParaRPr>
                    </a:p>
                    <a:p>
                      <a:pPr marL="0" marR="0" lvl="0" indent="0" algn="ctr" defTabSz="1280160" rtl="0" eaLnBrk="1" fontAlgn="t" latinLnBrk="0" hangingPunct="1">
                        <a:lnSpc>
                          <a:spcPct val="100000"/>
                        </a:lnSpc>
                        <a:spcBef>
                          <a:spcPts val="0"/>
                        </a:spcBef>
                        <a:spcAft>
                          <a:spcPts val="0"/>
                        </a:spcAft>
                        <a:buClrTx/>
                        <a:buSzTx/>
                        <a:buFontTx/>
                        <a:buNone/>
                        <a:tabLst/>
                        <a:defRPr/>
                      </a:pPr>
                      <a:endParaRPr lang="en-US" altLang="ja-JP" sz="1100" b="1" i="0" u="none" strike="noStrike" dirty="0">
                        <a:solidFill>
                          <a:srgbClr val="000000"/>
                        </a:solidFill>
                        <a:effectLst/>
                        <a:latin typeface="游ゴシック" panose="020B0400000000000000" pitchFamily="50" charset="-128"/>
                        <a:ea typeface="游ゴシック" panose="020B0400000000000000" pitchFamily="50" charset="-128"/>
                      </a:endParaRPr>
                    </a:p>
                    <a:p>
                      <a:pPr marL="0" marR="0" lvl="0" indent="0" algn="ctr" defTabSz="1280160" rtl="0" eaLnBrk="1" fontAlgn="t" latinLnBrk="0" hangingPunct="1">
                        <a:lnSpc>
                          <a:spcPct val="100000"/>
                        </a:lnSpc>
                        <a:spcBef>
                          <a:spcPts val="0"/>
                        </a:spcBef>
                        <a:spcAft>
                          <a:spcPts val="0"/>
                        </a:spcAft>
                        <a:buClrTx/>
                        <a:buSzTx/>
                        <a:buFontTx/>
                        <a:buNone/>
                        <a:tabLst/>
                        <a:defRPr/>
                      </a:pPr>
                      <a:r>
                        <a:rPr lang="ja-JP" altLang="en-US" sz="1100" b="1" i="0" u="none" strike="noStrike" dirty="0">
                          <a:solidFill>
                            <a:srgbClr val="000000"/>
                          </a:solidFill>
                          <a:effectLst/>
                          <a:latin typeface="游ゴシック" panose="020B0400000000000000" pitchFamily="50" charset="-128"/>
                          <a:ea typeface="游ゴシック" panose="020B0400000000000000" pitchFamily="50" charset="-128"/>
                        </a:rPr>
                        <a:t>強化</a:t>
                      </a:r>
                      <a:endParaRPr lang="en-US" altLang="ja-JP" sz="1100" b="1"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t">
                        <a:spcBef>
                          <a:spcPts val="0"/>
                        </a:spcBef>
                      </a:pPr>
                      <a:endParaRPr lang="en-US" altLang="ja-JP" sz="1100" b="1"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t">
                        <a:spcBef>
                          <a:spcPts val="0"/>
                        </a:spcBef>
                      </a:pPr>
                      <a:endParaRPr lang="en-US" altLang="ja-JP" sz="1100" b="1"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t">
                        <a:spcBef>
                          <a:spcPts val="0"/>
                        </a:spcBef>
                      </a:pPr>
                      <a:endParaRPr lang="en-US" altLang="ja-JP" sz="1100" b="1" i="0" u="none" strike="noStrike" dirty="0">
                        <a:solidFill>
                          <a:srgbClr val="000000"/>
                        </a:solidFill>
                        <a:effectLst/>
                        <a:latin typeface="游ゴシック" panose="020B0400000000000000" pitchFamily="50" charset="-128"/>
                        <a:ea typeface="+mn-ea"/>
                      </a:endParaRPr>
                    </a:p>
                    <a:p>
                      <a:pPr algn="ctr" fontAlgn="t">
                        <a:spcBef>
                          <a:spcPts val="0"/>
                        </a:spcBef>
                      </a:pPr>
                      <a:endParaRPr lang="en-US" altLang="ja-JP" sz="1100" b="1" i="0" u="none" strike="noStrike" dirty="0">
                        <a:solidFill>
                          <a:srgbClr val="000000"/>
                        </a:solidFill>
                        <a:effectLst/>
                        <a:latin typeface="游ゴシック" panose="020B0400000000000000" pitchFamily="50" charset="-128"/>
                        <a:ea typeface="+mn-ea"/>
                      </a:endParaRPr>
                    </a:p>
                    <a:p>
                      <a:pPr algn="ctr" fontAlgn="t">
                        <a:spcBef>
                          <a:spcPts val="0"/>
                        </a:spcBef>
                      </a:pPr>
                      <a:endParaRPr lang="en-US" altLang="ja-JP" sz="1100" b="1" i="0" u="none" strike="noStrike" dirty="0">
                        <a:solidFill>
                          <a:srgbClr val="000000"/>
                        </a:solidFill>
                        <a:effectLst/>
                        <a:latin typeface="游ゴシック" panose="020B0400000000000000" pitchFamily="50" charset="-128"/>
                        <a:ea typeface="+mn-ea"/>
                      </a:endParaRPr>
                    </a:p>
                    <a:p>
                      <a:pPr algn="ctr" fontAlgn="t">
                        <a:spcBef>
                          <a:spcPts val="0"/>
                        </a:spcBef>
                      </a:pPr>
                      <a:r>
                        <a:rPr lang="ja-JP" altLang="en-US" sz="1100" b="1" i="0" u="none" strike="noStrike" dirty="0">
                          <a:solidFill>
                            <a:srgbClr val="000000"/>
                          </a:solidFill>
                          <a:effectLst/>
                          <a:latin typeface="游ゴシック" panose="020B0400000000000000" pitchFamily="50" charset="-128"/>
                          <a:ea typeface="+mn-ea"/>
                        </a:rPr>
                        <a:t>強化</a:t>
                      </a:r>
                    </a:p>
                    <a:p>
                      <a:pPr algn="ctr" fontAlgn="t">
                        <a:spcBef>
                          <a:spcPts val="0"/>
                        </a:spcBef>
                      </a:pPr>
                      <a:endParaRPr lang="en-US" altLang="ja-JP" sz="1100" b="0" i="0" u="none" strike="noStrike" dirty="0">
                        <a:solidFill>
                          <a:srgbClr val="000000"/>
                        </a:solidFill>
                        <a:effectLst/>
                        <a:latin typeface="游ゴシック" panose="020B0400000000000000" pitchFamily="50" charset="-128"/>
                        <a:ea typeface="+mn-ea"/>
                      </a:endParaRPr>
                    </a:p>
                    <a:p>
                      <a:pPr algn="ctr" fontAlgn="t">
                        <a:spcBef>
                          <a:spcPts val="0"/>
                        </a:spcBef>
                      </a:pPr>
                      <a:endParaRPr lang="en-US" altLang="ja-JP" sz="1100" b="0" i="0" u="none" strike="noStrike" dirty="0">
                        <a:solidFill>
                          <a:srgbClr val="000000"/>
                        </a:solidFill>
                        <a:effectLst/>
                        <a:latin typeface="游ゴシック" panose="020B0400000000000000" pitchFamily="50" charset="-128"/>
                        <a:ea typeface="+mn-ea"/>
                      </a:endParaRPr>
                    </a:p>
                    <a:p>
                      <a:pPr algn="ctr" fontAlgn="t">
                        <a:spcBef>
                          <a:spcPts val="0"/>
                        </a:spcBef>
                      </a:pPr>
                      <a:endParaRPr lang="en-US" altLang="ja-JP" sz="1100" b="0" i="0" u="none" strike="noStrike" dirty="0">
                        <a:solidFill>
                          <a:srgbClr val="000000"/>
                        </a:solidFill>
                        <a:effectLst/>
                        <a:latin typeface="游ゴシック" panose="020B0400000000000000" pitchFamily="50" charset="-128"/>
                        <a:ea typeface="+mn-ea"/>
                      </a:endParaRPr>
                    </a:p>
                    <a:p>
                      <a:pPr algn="ctr" fontAlgn="t">
                        <a:spcBef>
                          <a:spcPts val="0"/>
                        </a:spcBef>
                      </a:pPr>
                      <a:endParaRPr lang="en-US" altLang="ja-JP" sz="1100" b="0" i="0" u="none" strike="noStrike" dirty="0">
                        <a:solidFill>
                          <a:srgbClr val="000000"/>
                        </a:solidFill>
                        <a:effectLst/>
                        <a:latin typeface="游ゴシック" panose="020B0400000000000000" pitchFamily="50" charset="-128"/>
                        <a:ea typeface="+mn-ea"/>
                      </a:endParaRPr>
                    </a:p>
                    <a:p>
                      <a:pPr algn="ctr" fontAlgn="t">
                        <a:spcBef>
                          <a:spcPts val="0"/>
                        </a:spcBef>
                      </a:pPr>
                      <a:endParaRPr lang="en-US" altLang="ja-JP" sz="1100" b="0" i="0" u="none" strike="noStrike" dirty="0">
                        <a:solidFill>
                          <a:srgbClr val="000000"/>
                        </a:solidFill>
                        <a:effectLst/>
                        <a:latin typeface="游ゴシック" panose="020B0400000000000000" pitchFamily="50" charset="-128"/>
                        <a:ea typeface="+mn-ea"/>
                      </a:endParaRPr>
                    </a:p>
                    <a:p>
                      <a:pPr marL="0" marR="0" lvl="0" indent="0" algn="ctr" defTabSz="1280160" rtl="0" eaLnBrk="1" fontAlgn="t" latinLnBrk="0" hangingPunct="1">
                        <a:lnSpc>
                          <a:spcPct val="100000"/>
                        </a:lnSpc>
                        <a:spcBef>
                          <a:spcPts val="0"/>
                        </a:spcBef>
                        <a:spcAft>
                          <a:spcPts val="0"/>
                        </a:spcAft>
                        <a:buClrTx/>
                        <a:buSzTx/>
                        <a:buFontTx/>
                        <a:buNone/>
                        <a:tabLst/>
                        <a:defRPr/>
                      </a:pPr>
                      <a:endParaRPr lang="en-US" altLang="ja-JP" sz="1100" b="1" i="0" u="none" strike="noStrike" dirty="0" smtClean="0">
                        <a:solidFill>
                          <a:srgbClr val="000000"/>
                        </a:solidFill>
                        <a:effectLst/>
                        <a:latin typeface="游ゴシック" panose="020B0400000000000000" pitchFamily="50" charset="-128"/>
                        <a:ea typeface="+mn-ea"/>
                      </a:endParaRPr>
                    </a:p>
                    <a:p>
                      <a:pPr marL="0" marR="0" lvl="0" indent="0" algn="ctr" defTabSz="1280160" rtl="0" eaLnBrk="1" fontAlgn="t" latinLnBrk="0" hangingPunct="1">
                        <a:lnSpc>
                          <a:spcPct val="100000"/>
                        </a:lnSpc>
                        <a:spcBef>
                          <a:spcPts val="0"/>
                        </a:spcBef>
                        <a:spcAft>
                          <a:spcPts val="0"/>
                        </a:spcAft>
                        <a:buClrTx/>
                        <a:buSzTx/>
                        <a:buFontTx/>
                        <a:buNone/>
                        <a:tabLst/>
                        <a:defRPr/>
                      </a:pPr>
                      <a:r>
                        <a:rPr lang="ja-JP" altLang="en-US" sz="1100" b="1" i="0" u="none" strike="noStrike" dirty="0" smtClean="0">
                          <a:solidFill>
                            <a:srgbClr val="000000"/>
                          </a:solidFill>
                          <a:effectLst/>
                          <a:latin typeface="游ゴシック" panose="020B0400000000000000" pitchFamily="50" charset="-128"/>
                          <a:ea typeface="+mn-ea"/>
                        </a:rPr>
                        <a:t>強化</a:t>
                      </a:r>
                      <a:endParaRPr lang="ja-JP" altLang="en-US" sz="1100" b="1" i="0" u="none" strike="noStrike" dirty="0">
                        <a:solidFill>
                          <a:srgbClr val="000000"/>
                        </a:solidFill>
                        <a:effectLst/>
                        <a:latin typeface="游ゴシック" panose="020B0400000000000000" pitchFamily="50" charset="-128"/>
                        <a:ea typeface="+mn-ea"/>
                      </a:endParaRPr>
                    </a:p>
                    <a:p>
                      <a:pPr algn="ctr" fontAlgn="t">
                        <a:spcBef>
                          <a:spcPts val="0"/>
                        </a:spcBef>
                      </a:pPr>
                      <a:endParaRPr lang="en-US" altLang="ja-JP" sz="1100" b="0" i="0" u="none" strike="noStrike" dirty="0">
                        <a:solidFill>
                          <a:srgbClr val="000000"/>
                        </a:solidFill>
                        <a:effectLst/>
                        <a:latin typeface="游ゴシック" panose="020B0400000000000000" pitchFamily="50" charset="-128"/>
                        <a:ea typeface="+mn-ea"/>
                      </a:endParaRPr>
                    </a:p>
                    <a:p>
                      <a:pPr algn="ctr" fontAlgn="t">
                        <a:spcBef>
                          <a:spcPts val="0"/>
                        </a:spcBef>
                      </a:pPr>
                      <a:endParaRPr lang="en-US" altLang="ja-JP" sz="1100" b="0" i="0" u="none" strike="noStrike" dirty="0">
                        <a:solidFill>
                          <a:srgbClr val="000000"/>
                        </a:solidFill>
                        <a:effectLst/>
                        <a:latin typeface="游ゴシック" panose="020B0400000000000000" pitchFamily="50" charset="-128"/>
                        <a:ea typeface="+mn-ea"/>
                      </a:endParaRPr>
                    </a:p>
                    <a:p>
                      <a:pPr algn="ctr" fontAlgn="t">
                        <a:spcBef>
                          <a:spcPts val="0"/>
                        </a:spcBef>
                      </a:pPr>
                      <a:endParaRPr lang="en-US" altLang="ja-JP" sz="1100" b="1" i="0" u="none" strike="noStrike" dirty="0">
                        <a:solidFill>
                          <a:srgbClr val="000000"/>
                        </a:solidFill>
                        <a:effectLst/>
                        <a:latin typeface="游ゴシック" panose="020B0400000000000000" pitchFamily="50" charset="-128"/>
                        <a:ea typeface="+mn-ea"/>
                      </a:endParaRPr>
                    </a:p>
                    <a:p>
                      <a:pPr algn="ctr" fontAlgn="t">
                        <a:spcBef>
                          <a:spcPts val="0"/>
                        </a:spcBef>
                      </a:pPr>
                      <a:endParaRPr lang="en-US" altLang="ja-JP" sz="1100" b="0" i="0" u="none" strike="noStrike" dirty="0">
                        <a:solidFill>
                          <a:srgbClr val="000000"/>
                        </a:solidFill>
                        <a:effectLst/>
                        <a:latin typeface="游ゴシック" panose="020B0400000000000000" pitchFamily="50" charset="-128"/>
                        <a:ea typeface="+mn-ea"/>
                      </a:endParaRPr>
                    </a:p>
                    <a:p>
                      <a:pPr algn="ctr" fontAlgn="t">
                        <a:spcBef>
                          <a:spcPts val="0"/>
                        </a:spcBef>
                      </a:pPr>
                      <a:endParaRPr lang="en-US" altLang="ja-JP" sz="1100" b="0" i="0" u="none" strike="noStrike" dirty="0">
                        <a:solidFill>
                          <a:srgbClr val="000000"/>
                        </a:solidFill>
                        <a:effectLst/>
                        <a:latin typeface="游ゴシック" panose="020B0400000000000000" pitchFamily="50" charset="-128"/>
                        <a:ea typeface="+mn-ea"/>
                      </a:endParaRPr>
                    </a:p>
                    <a:p>
                      <a:pPr algn="ctr" fontAlgn="t">
                        <a:spcBef>
                          <a:spcPts val="0"/>
                        </a:spcBef>
                      </a:pPr>
                      <a:endParaRPr lang="en-US" altLang="ja-JP" sz="1100" b="0" i="0" u="none" strike="noStrike" dirty="0">
                        <a:solidFill>
                          <a:srgbClr val="000000"/>
                        </a:solidFill>
                        <a:effectLst/>
                        <a:latin typeface="游ゴシック" panose="020B0400000000000000" pitchFamily="50" charset="-128"/>
                        <a:ea typeface="+mn-ea"/>
                      </a:endParaRPr>
                    </a:p>
                    <a:p>
                      <a:pPr algn="ctr" fontAlgn="t">
                        <a:spcBef>
                          <a:spcPts val="0"/>
                        </a:spcBef>
                      </a:pPr>
                      <a:r>
                        <a:rPr lang="ja-JP" altLang="en-US" sz="1100" b="0" i="0" u="none" strike="noStrike" dirty="0">
                          <a:solidFill>
                            <a:srgbClr val="000000"/>
                          </a:solidFill>
                          <a:effectLst/>
                          <a:latin typeface="游ゴシック" panose="020B0400000000000000" pitchFamily="50" charset="-128"/>
                          <a:ea typeface="+mn-ea"/>
                        </a:rPr>
                        <a:t>継続</a:t>
                      </a:r>
                      <a:endParaRPr lang="en-US" altLang="ja-JP" sz="1100" b="0" i="0" u="none" strike="noStrike" dirty="0">
                        <a:solidFill>
                          <a:srgbClr val="000000"/>
                        </a:solidFill>
                        <a:effectLst/>
                        <a:latin typeface="游ゴシック" panose="020B0400000000000000" pitchFamily="50" charset="-128"/>
                        <a:ea typeface="+mn-ea"/>
                      </a:endParaRPr>
                    </a:p>
                    <a:p>
                      <a:pPr algn="ctr" fontAlgn="t">
                        <a:spcBef>
                          <a:spcPts val="0"/>
                        </a:spcBef>
                      </a:pPr>
                      <a:endParaRPr lang="en-US" altLang="ja-JP" sz="1100" b="0" i="0" u="none" strike="noStrike" dirty="0">
                        <a:solidFill>
                          <a:srgbClr val="000000"/>
                        </a:solidFill>
                        <a:effectLst/>
                        <a:latin typeface="游ゴシック" panose="020B0400000000000000" pitchFamily="50" charset="-128"/>
                        <a:ea typeface="+mn-ea"/>
                      </a:endParaRPr>
                    </a:p>
                  </a:txBody>
                  <a:tcPr marL="9525" marR="9525" marT="9525" marB="0">
                    <a:lnL w="12700" cap="flat" cmpd="sng" algn="ctr">
                      <a:solidFill>
                        <a:schemeClr val="tx1"/>
                      </a:solidFill>
                      <a:prstDash val="sysDot"/>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chemeClr val="tx1"/>
                      </a:solidFill>
                      <a:prstDash val="sysDot"/>
                      <a:round/>
                      <a:headEnd type="none" w="med" len="med"/>
                      <a:tailEnd type="none" w="med" len="med"/>
                    </a:lnB>
                  </a:tcPr>
                </a:tc>
                <a:tc>
                  <a:txBody>
                    <a:bodyPr/>
                    <a:lstStyle/>
                    <a:p>
                      <a:pPr marL="92075" indent="-92075" algn="l" fontAlgn="t">
                        <a:spcBef>
                          <a:spcPts val="0"/>
                        </a:spcBef>
                      </a:pPr>
                      <a:r>
                        <a:rPr lang="en-US" altLang="ja-JP" sz="1100" b="1" i="0" u="none" strike="noStrike" dirty="0">
                          <a:solidFill>
                            <a:schemeClr val="tx1"/>
                          </a:solidFill>
                          <a:effectLst/>
                          <a:latin typeface="+mn-ea"/>
                          <a:ea typeface="+mn-ea"/>
                        </a:rPr>
                        <a:t>〈</a:t>
                      </a:r>
                      <a:r>
                        <a:rPr lang="ja-JP" altLang="en-US" sz="1100" b="1" i="0" u="none" strike="noStrike" dirty="0">
                          <a:solidFill>
                            <a:schemeClr val="tx1"/>
                          </a:solidFill>
                          <a:effectLst/>
                          <a:latin typeface="+mn-ea"/>
                          <a:ea typeface="+mn-ea"/>
                        </a:rPr>
                        <a:t>住替えや建替え促進</a:t>
                      </a:r>
                      <a:r>
                        <a:rPr lang="en-US" altLang="ja-JP" sz="1100" b="1" i="0" u="none" strike="noStrike" dirty="0">
                          <a:solidFill>
                            <a:schemeClr val="tx1"/>
                          </a:solidFill>
                          <a:effectLst/>
                          <a:latin typeface="+mn-ea"/>
                          <a:ea typeface="+mn-ea"/>
                        </a:rPr>
                        <a:t>〉</a:t>
                      </a:r>
                    </a:p>
                    <a:p>
                      <a:pPr marL="92075" indent="-92075" algn="l" fontAlgn="t">
                        <a:spcBef>
                          <a:spcPts val="0"/>
                        </a:spcBef>
                      </a:pPr>
                      <a:r>
                        <a:rPr lang="ja-JP" altLang="en-US" sz="1100" b="0" i="0" u="none" strike="noStrike" dirty="0">
                          <a:solidFill>
                            <a:schemeClr val="tx1"/>
                          </a:solidFill>
                          <a:effectLst/>
                          <a:latin typeface="+mn-ea"/>
                          <a:ea typeface="+mn-ea"/>
                        </a:rPr>
                        <a:t>・関係施策と合わせて啓発できるよう、関係機関と連携。</a:t>
                      </a:r>
                    </a:p>
                    <a:p>
                      <a:pPr marL="85725" marR="0" lvl="0" indent="-85725" algn="r" defTabSz="1280160" rtl="0" eaLnBrk="1" fontAlgn="t"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a:t>
                      </a:r>
                      <a:r>
                        <a:rPr kumimoji="1" lang="en-US" altLang="ja-JP" sz="1100" b="1" dirty="0">
                          <a:solidFill>
                            <a:schemeClr val="tx1"/>
                          </a:solidFill>
                          <a:latin typeface="+mn-ea"/>
                          <a:ea typeface="+mn-ea"/>
                        </a:rPr>
                        <a:t>【</a:t>
                      </a:r>
                      <a:r>
                        <a:rPr kumimoji="1" lang="ja-JP" altLang="en-US" sz="1100" b="1" dirty="0">
                          <a:solidFill>
                            <a:schemeClr val="tx1"/>
                          </a:solidFill>
                          <a:latin typeface="+mn-ea"/>
                          <a:ea typeface="+mn-ea"/>
                        </a:rPr>
                        <a:t>具体化・きっかけづくり</a:t>
                      </a:r>
                      <a:r>
                        <a:rPr kumimoji="1" lang="en-US" altLang="ja-JP" sz="1100" b="1" dirty="0">
                          <a:solidFill>
                            <a:schemeClr val="tx1"/>
                          </a:solidFill>
                          <a:latin typeface="+mn-ea"/>
                          <a:ea typeface="+mn-ea"/>
                        </a:rPr>
                        <a:t>】</a:t>
                      </a:r>
                      <a:endParaRPr lang="en-US" altLang="ja-JP" sz="1100" b="1" i="0" u="none" strike="noStrike" dirty="0">
                        <a:solidFill>
                          <a:schemeClr val="tx1"/>
                        </a:solidFill>
                        <a:effectLst/>
                        <a:latin typeface="+mn-ea"/>
                        <a:ea typeface="+mn-ea"/>
                      </a:endParaRPr>
                    </a:p>
                    <a:p>
                      <a:pPr marL="92075" indent="-92075">
                        <a:spcBef>
                          <a:spcPts val="0"/>
                        </a:spcBef>
                      </a:pPr>
                      <a:endParaRPr kumimoji="1" lang="en-US" altLang="ja-JP" sz="1100" b="1" dirty="0">
                        <a:latin typeface="+mn-ea"/>
                        <a:ea typeface="+mn-ea"/>
                      </a:endParaRPr>
                    </a:p>
                    <a:p>
                      <a:pPr marL="92075" indent="-92075">
                        <a:spcBef>
                          <a:spcPts val="0"/>
                        </a:spcBef>
                      </a:pPr>
                      <a:r>
                        <a:rPr kumimoji="1" lang="en-US" altLang="ja-JP" sz="1100" b="1" dirty="0">
                          <a:latin typeface="+mn-ea"/>
                          <a:ea typeface="+mn-ea"/>
                        </a:rPr>
                        <a:t>〈</a:t>
                      </a:r>
                      <a:r>
                        <a:rPr kumimoji="1" lang="ja-JP" altLang="en-US" sz="1100" b="1" dirty="0">
                          <a:latin typeface="+mn-ea"/>
                          <a:ea typeface="+mn-ea"/>
                        </a:rPr>
                        <a:t>除却促進</a:t>
                      </a:r>
                      <a:r>
                        <a:rPr kumimoji="1" lang="en-US" altLang="ja-JP" sz="1100" b="1" dirty="0">
                          <a:latin typeface="+mn-ea"/>
                          <a:ea typeface="+mn-ea"/>
                        </a:rPr>
                        <a:t>〉</a:t>
                      </a:r>
                    </a:p>
                    <a:p>
                      <a:pPr marL="92075" indent="-92075">
                        <a:spcBef>
                          <a:spcPts val="0"/>
                        </a:spcBef>
                      </a:pPr>
                      <a:r>
                        <a:rPr kumimoji="1" lang="ja-JP" altLang="en-US" sz="1100" dirty="0">
                          <a:latin typeface="+mn-ea"/>
                          <a:ea typeface="+mn-ea"/>
                        </a:rPr>
                        <a:t>・空家施策等との連携を強化し、タイミングを逃さず耐震化を促進。</a:t>
                      </a:r>
                    </a:p>
                    <a:p>
                      <a:pPr marL="85725" marR="0" lvl="0" indent="-85725" algn="r" defTabSz="1280160" rtl="0" eaLnBrk="1" fontAlgn="t"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a:t>
                      </a:r>
                      <a:r>
                        <a:rPr kumimoji="1" lang="en-US" altLang="ja-JP" sz="1100" b="1" dirty="0">
                          <a:solidFill>
                            <a:schemeClr val="tx1"/>
                          </a:solidFill>
                          <a:latin typeface="+mn-ea"/>
                          <a:ea typeface="+mn-ea"/>
                        </a:rPr>
                        <a:t>【</a:t>
                      </a:r>
                      <a:r>
                        <a:rPr kumimoji="1" lang="ja-JP" altLang="en-US" sz="1100" b="1" dirty="0">
                          <a:solidFill>
                            <a:schemeClr val="tx1"/>
                          </a:solidFill>
                          <a:latin typeface="+mn-ea"/>
                          <a:ea typeface="+mn-ea"/>
                        </a:rPr>
                        <a:t>具体化・きっかけづくり</a:t>
                      </a:r>
                      <a:r>
                        <a:rPr kumimoji="1" lang="en-US" altLang="ja-JP" sz="1100" b="1" dirty="0">
                          <a:solidFill>
                            <a:schemeClr val="tx1"/>
                          </a:solidFill>
                          <a:latin typeface="+mn-ea"/>
                          <a:ea typeface="+mn-ea"/>
                        </a:rPr>
                        <a:t>】</a:t>
                      </a:r>
                      <a:endParaRPr lang="en-US" altLang="ja-JP" sz="1100" b="1" i="0" u="none" strike="noStrike" dirty="0">
                        <a:solidFill>
                          <a:schemeClr val="tx1"/>
                        </a:solidFill>
                        <a:effectLst/>
                        <a:latin typeface="+mn-ea"/>
                        <a:ea typeface="+mn-ea"/>
                      </a:endParaRPr>
                    </a:p>
                    <a:p>
                      <a:pPr marL="92075" indent="-92075" algn="l" fontAlgn="t">
                        <a:spcBef>
                          <a:spcPts val="0"/>
                        </a:spcBef>
                      </a:pPr>
                      <a:r>
                        <a:rPr lang="en-US" altLang="ja-JP" sz="1100" b="1" i="0" u="none" strike="noStrike" dirty="0">
                          <a:solidFill>
                            <a:schemeClr val="tx1"/>
                          </a:solidFill>
                          <a:effectLst/>
                          <a:latin typeface="+mn-ea"/>
                          <a:ea typeface="+mn-ea"/>
                        </a:rPr>
                        <a:t>〈</a:t>
                      </a:r>
                      <a:r>
                        <a:rPr lang="ja-JP" altLang="en-US" sz="1100" b="1" i="0" u="none" strike="noStrike" dirty="0">
                          <a:solidFill>
                            <a:schemeClr val="tx1"/>
                          </a:solidFill>
                          <a:effectLst/>
                          <a:latin typeface="+mn-ea"/>
                          <a:ea typeface="+mn-ea"/>
                        </a:rPr>
                        <a:t>パッケージ化</a:t>
                      </a:r>
                      <a:r>
                        <a:rPr lang="en-US" altLang="ja-JP" sz="1100" b="1" i="0" u="none" strike="noStrike" dirty="0">
                          <a:solidFill>
                            <a:schemeClr val="tx1"/>
                          </a:solidFill>
                          <a:effectLst/>
                          <a:latin typeface="+mn-ea"/>
                          <a:ea typeface="+mn-ea"/>
                        </a:rPr>
                        <a:t>〉</a:t>
                      </a:r>
                    </a:p>
                    <a:p>
                      <a:pPr marL="92075" indent="-92075" algn="l" fontAlgn="t">
                        <a:spcBef>
                          <a:spcPts val="0"/>
                        </a:spcBef>
                      </a:pPr>
                      <a:r>
                        <a:rPr lang="ja-JP" altLang="en-US" sz="1100" b="0" i="0" u="none" strike="noStrike" dirty="0">
                          <a:solidFill>
                            <a:schemeClr val="tx1"/>
                          </a:solidFill>
                          <a:effectLst/>
                          <a:latin typeface="+mn-ea"/>
                          <a:ea typeface="+mn-ea"/>
                        </a:rPr>
                        <a:t>・引き続き推奨し、効果について検証する。</a:t>
                      </a:r>
                    </a:p>
                    <a:p>
                      <a:pPr marL="85725" marR="0" lvl="0" indent="-85725" algn="r" defTabSz="1280160" rtl="0" eaLnBrk="1" fontAlgn="t"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a:t>
                      </a:r>
                      <a:r>
                        <a:rPr kumimoji="1" lang="en-US" altLang="ja-JP" sz="1100" b="1" dirty="0">
                          <a:solidFill>
                            <a:schemeClr val="tx1"/>
                          </a:solidFill>
                          <a:latin typeface="+mn-ea"/>
                          <a:ea typeface="+mn-ea"/>
                        </a:rPr>
                        <a:t>【</a:t>
                      </a:r>
                      <a:r>
                        <a:rPr kumimoji="1" lang="ja-JP" altLang="en-US" sz="1100" b="1" dirty="0">
                          <a:solidFill>
                            <a:schemeClr val="tx1"/>
                          </a:solidFill>
                          <a:latin typeface="+mn-ea"/>
                          <a:ea typeface="+mn-ea"/>
                        </a:rPr>
                        <a:t>具体化・きっかけづくり</a:t>
                      </a:r>
                      <a:r>
                        <a:rPr kumimoji="1" lang="en-US" altLang="ja-JP" sz="1100" b="1" dirty="0">
                          <a:solidFill>
                            <a:schemeClr val="tx1"/>
                          </a:solidFill>
                          <a:latin typeface="+mn-ea"/>
                          <a:ea typeface="+mn-ea"/>
                        </a:rPr>
                        <a:t>】</a:t>
                      </a:r>
                      <a:endParaRPr lang="en-US" altLang="ja-JP" sz="1100" b="1" i="0" u="none" strike="noStrike" dirty="0">
                        <a:solidFill>
                          <a:schemeClr val="tx1"/>
                        </a:solidFill>
                        <a:effectLst/>
                        <a:latin typeface="+mn-ea"/>
                        <a:ea typeface="+mn-ea"/>
                      </a:endParaRPr>
                    </a:p>
                    <a:p>
                      <a:pPr marL="92075" indent="-92075" algn="l" fontAlgn="t">
                        <a:spcBef>
                          <a:spcPts val="0"/>
                        </a:spcBef>
                      </a:pPr>
                      <a:r>
                        <a:rPr lang="en-US" altLang="ja-JP" sz="1100" b="1" i="0" u="none" strike="noStrike" dirty="0">
                          <a:solidFill>
                            <a:schemeClr val="tx1"/>
                          </a:solidFill>
                          <a:effectLst/>
                          <a:latin typeface="+mn-ea"/>
                          <a:ea typeface="+mn-ea"/>
                        </a:rPr>
                        <a:t>〈</a:t>
                      </a:r>
                      <a:r>
                        <a:rPr lang="ja-JP" altLang="en-US" sz="1100" b="1" i="0" u="none" strike="noStrike" dirty="0">
                          <a:solidFill>
                            <a:schemeClr val="tx1"/>
                          </a:solidFill>
                          <a:effectLst/>
                          <a:latin typeface="+mn-ea"/>
                          <a:ea typeface="+mn-ea"/>
                        </a:rPr>
                        <a:t>耐震バンク</a:t>
                      </a:r>
                      <a:r>
                        <a:rPr lang="en-US" altLang="ja-JP" sz="1100" b="1" i="0" u="none" strike="noStrike" dirty="0">
                          <a:solidFill>
                            <a:schemeClr val="tx1"/>
                          </a:solidFill>
                          <a:effectLst/>
                          <a:latin typeface="+mn-ea"/>
                          <a:ea typeface="+mn-ea"/>
                        </a:rPr>
                        <a:t>〉</a:t>
                      </a:r>
                    </a:p>
                    <a:p>
                      <a:pPr marL="92075" indent="-92075" algn="l" fontAlgn="t">
                        <a:spcBef>
                          <a:spcPts val="0"/>
                        </a:spcBef>
                      </a:pPr>
                      <a:r>
                        <a:rPr lang="ja-JP" altLang="en-US" sz="1100" b="0" i="0" u="none" strike="noStrike" dirty="0">
                          <a:solidFill>
                            <a:schemeClr val="tx1"/>
                          </a:solidFill>
                          <a:effectLst/>
                          <a:latin typeface="+mn-ea"/>
                          <a:ea typeface="+mn-ea"/>
                        </a:rPr>
                        <a:t>・市町村のニーズに</a:t>
                      </a:r>
                      <a:r>
                        <a:rPr lang="ja-JP" altLang="en-US" sz="1100" b="0" i="0" u="none" strike="noStrike" dirty="0" smtClean="0">
                          <a:solidFill>
                            <a:schemeClr val="tx1"/>
                          </a:solidFill>
                          <a:effectLst/>
                          <a:latin typeface="+mn-ea"/>
                          <a:ea typeface="+mn-ea"/>
                        </a:rPr>
                        <a:t>応じて取組みを</a:t>
                      </a:r>
                      <a:r>
                        <a:rPr lang="ja-JP" altLang="en-US" sz="1100" b="0" i="0" u="none" strike="noStrike" dirty="0">
                          <a:solidFill>
                            <a:schemeClr val="tx1"/>
                          </a:solidFill>
                          <a:effectLst/>
                          <a:latin typeface="+mn-ea"/>
                          <a:ea typeface="+mn-ea"/>
                        </a:rPr>
                        <a:t>推奨する。</a:t>
                      </a:r>
                    </a:p>
                    <a:p>
                      <a:pPr marL="85725" marR="0" lvl="0" indent="-85725" algn="r" defTabSz="1280160" rtl="0" eaLnBrk="1" fontAlgn="t"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a:t>
                      </a:r>
                      <a:r>
                        <a:rPr kumimoji="1" lang="en-US" altLang="ja-JP" sz="1100" b="1" dirty="0">
                          <a:solidFill>
                            <a:schemeClr val="tx1"/>
                          </a:solidFill>
                          <a:latin typeface="+mn-ea"/>
                          <a:ea typeface="+mn-ea"/>
                        </a:rPr>
                        <a:t>【</a:t>
                      </a:r>
                      <a:r>
                        <a:rPr kumimoji="1" lang="ja-JP" altLang="en-US" sz="1100" b="1" dirty="0">
                          <a:solidFill>
                            <a:schemeClr val="tx1"/>
                          </a:solidFill>
                          <a:latin typeface="+mn-ea"/>
                          <a:ea typeface="+mn-ea"/>
                        </a:rPr>
                        <a:t>具体化・きっかけづくり</a:t>
                      </a:r>
                      <a:r>
                        <a:rPr kumimoji="1" lang="en-US" altLang="ja-JP" sz="1100" b="1" dirty="0">
                          <a:solidFill>
                            <a:schemeClr val="tx1"/>
                          </a:solidFill>
                          <a:latin typeface="+mn-ea"/>
                          <a:ea typeface="+mn-ea"/>
                        </a:rPr>
                        <a:t>】</a:t>
                      </a:r>
                      <a:endParaRPr lang="en-US" altLang="ja-JP" sz="1100" b="1" i="0" u="none" strike="noStrike" dirty="0">
                        <a:solidFill>
                          <a:schemeClr val="tx1"/>
                        </a:solidFill>
                        <a:effectLst/>
                        <a:latin typeface="+mn-ea"/>
                        <a:ea typeface="+mn-ea"/>
                      </a:endParaRPr>
                    </a:p>
                    <a:p>
                      <a:pPr marL="85725" marR="0" lvl="0" indent="-85725" algn="l" defTabSz="1280160" rtl="0" eaLnBrk="1" fontAlgn="t" latinLnBrk="0" hangingPunct="1">
                        <a:lnSpc>
                          <a:spcPct val="100000"/>
                        </a:lnSpc>
                        <a:spcBef>
                          <a:spcPts val="0"/>
                        </a:spcBef>
                        <a:spcAft>
                          <a:spcPts val="0"/>
                        </a:spcAft>
                        <a:buClrTx/>
                        <a:buSzTx/>
                        <a:buFontTx/>
                        <a:buNone/>
                        <a:tabLst/>
                        <a:defRPr/>
                      </a:pPr>
                      <a:endParaRPr kumimoji="1" lang="en-US" altLang="ja-JP" sz="1100" b="1" dirty="0">
                        <a:latin typeface="+mn-ea"/>
                        <a:ea typeface="+mn-ea"/>
                      </a:endParaRPr>
                    </a:p>
                    <a:p>
                      <a:pPr marL="85725" marR="0" lvl="0" indent="-85725" algn="l" defTabSz="1280160" rtl="0" eaLnBrk="1" fontAlgn="t" latinLnBrk="0" hangingPunct="1">
                        <a:lnSpc>
                          <a:spcPct val="100000"/>
                        </a:lnSpc>
                        <a:spcBef>
                          <a:spcPts val="0"/>
                        </a:spcBef>
                        <a:spcAft>
                          <a:spcPts val="0"/>
                        </a:spcAft>
                        <a:buClrTx/>
                        <a:buSzTx/>
                        <a:buFontTx/>
                        <a:buNone/>
                        <a:tabLst/>
                        <a:defRPr/>
                      </a:pPr>
                      <a:r>
                        <a:rPr kumimoji="1" lang="en-US" altLang="ja-JP" sz="1100" b="1" dirty="0">
                          <a:latin typeface="+mn-ea"/>
                          <a:ea typeface="+mn-ea"/>
                        </a:rPr>
                        <a:t>〈</a:t>
                      </a:r>
                      <a:r>
                        <a:rPr kumimoji="1" lang="ja-JP" altLang="en-US" sz="1100" b="1" dirty="0">
                          <a:latin typeface="+mn-ea"/>
                          <a:ea typeface="+mn-ea"/>
                        </a:rPr>
                        <a:t>まちまるごと耐震化支援事業</a:t>
                      </a:r>
                      <a:r>
                        <a:rPr kumimoji="1" lang="en-US" altLang="ja-JP" sz="1100" b="1" dirty="0">
                          <a:latin typeface="+mn-ea"/>
                          <a:ea typeface="+mn-ea"/>
                        </a:rPr>
                        <a:t>〉</a:t>
                      </a:r>
                    </a:p>
                    <a:p>
                      <a:pPr marL="85725" indent="-85725" algn="l" fontAlgn="t">
                        <a:spcBef>
                          <a:spcPts val="0"/>
                        </a:spcBef>
                      </a:pPr>
                      <a:r>
                        <a:rPr lang="ja-JP" altLang="en-US" sz="1100" b="1" i="0" u="sng" strike="noStrike" dirty="0">
                          <a:solidFill>
                            <a:schemeClr val="tx1"/>
                          </a:solidFill>
                          <a:effectLst/>
                          <a:latin typeface="+mn-ea"/>
                          <a:ea typeface="+mn-ea"/>
                        </a:rPr>
                        <a:t>・連携メニューの多様化など市町村担当者の負担軽減につながる体制づくりについて検討。</a:t>
                      </a:r>
                    </a:p>
                    <a:p>
                      <a:pPr marL="85725" marR="0" lvl="0" indent="-85725" algn="r" defTabSz="1280160" rtl="0" eaLnBrk="1" fontAlgn="t" latinLnBrk="0" hangingPunct="1">
                        <a:lnSpc>
                          <a:spcPct val="100000"/>
                        </a:lnSpc>
                        <a:spcBef>
                          <a:spcPts val="0"/>
                        </a:spcBef>
                        <a:spcAft>
                          <a:spcPts val="0"/>
                        </a:spcAft>
                        <a:buClrTx/>
                        <a:buSzTx/>
                        <a:buFontTx/>
                        <a:buNone/>
                        <a:tabLst/>
                        <a:defRPr/>
                      </a:pPr>
                      <a:r>
                        <a:rPr lang="en-US" altLang="ja-JP" sz="1100" b="1" i="0" u="none" strike="noStrike" dirty="0">
                          <a:solidFill>
                            <a:schemeClr val="tx1"/>
                          </a:solidFill>
                          <a:effectLst/>
                          <a:latin typeface="+mn-ea"/>
                          <a:ea typeface="+mn-ea"/>
                        </a:rPr>
                        <a:t>〔</a:t>
                      </a:r>
                      <a:r>
                        <a:rPr lang="ja-JP" altLang="en-US" sz="1100" b="1" i="0" u="none" strike="noStrike" dirty="0">
                          <a:solidFill>
                            <a:schemeClr val="tx1"/>
                          </a:solidFill>
                          <a:effectLst/>
                          <a:latin typeface="+mn-ea"/>
                          <a:ea typeface="+mn-ea"/>
                        </a:rPr>
                        <a:t>期待できる効果：耐震化のきっかけを確実に捉える</a:t>
                      </a:r>
                      <a:r>
                        <a:rPr lang="en-US" altLang="ja-JP" sz="1100" b="1" i="0" u="none" strike="noStrike" dirty="0">
                          <a:solidFill>
                            <a:schemeClr val="tx1"/>
                          </a:solidFill>
                          <a:effectLst/>
                          <a:latin typeface="+mn-ea"/>
                          <a:ea typeface="+mn-ea"/>
                        </a:rPr>
                        <a:t>〕</a:t>
                      </a:r>
                    </a:p>
                    <a:p>
                      <a:pPr marL="85725" marR="0" lvl="0" indent="-85725" algn="r" defTabSz="1280160" rtl="0" eaLnBrk="1" fontAlgn="t"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a:t>
                      </a:r>
                      <a:r>
                        <a:rPr kumimoji="1" lang="en-US" altLang="ja-JP" sz="1100" b="1" dirty="0">
                          <a:solidFill>
                            <a:schemeClr val="tx1"/>
                          </a:solidFill>
                          <a:latin typeface="+mn-ea"/>
                          <a:ea typeface="+mn-ea"/>
                        </a:rPr>
                        <a:t>【</a:t>
                      </a:r>
                      <a:r>
                        <a:rPr kumimoji="1" lang="ja-JP" altLang="en-US" sz="1100" b="1" dirty="0">
                          <a:solidFill>
                            <a:schemeClr val="tx1"/>
                          </a:solidFill>
                          <a:latin typeface="+mn-ea"/>
                          <a:ea typeface="+mn-ea"/>
                        </a:rPr>
                        <a:t>具体化・きっかけづくり</a:t>
                      </a:r>
                      <a:r>
                        <a:rPr kumimoji="1" lang="en-US" altLang="ja-JP" sz="1100" b="1" dirty="0">
                          <a:solidFill>
                            <a:schemeClr val="tx1"/>
                          </a:solidFill>
                          <a:latin typeface="+mn-ea"/>
                          <a:ea typeface="+mn-ea"/>
                        </a:rPr>
                        <a:t>】</a:t>
                      </a:r>
                      <a:endParaRPr lang="en-US" altLang="ja-JP" sz="1100" b="1" i="0" u="none" strike="noStrike" dirty="0">
                        <a:solidFill>
                          <a:schemeClr val="tx1"/>
                        </a:solidFill>
                        <a:effectLst/>
                        <a:latin typeface="+mn-ea"/>
                        <a:ea typeface="+mn-ea"/>
                      </a:endParaRPr>
                    </a:p>
                    <a:p>
                      <a:pPr marL="92075" indent="-92075" algn="l" fontAlgn="t">
                        <a:spcBef>
                          <a:spcPts val="0"/>
                        </a:spcBef>
                      </a:pPr>
                      <a:endParaRPr lang="en-US" altLang="ja-JP" sz="1100" b="1" i="0" u="none" strike="noStrike" dirty="0">
                        <a:solidFill>
                          <a:schemeClr val="tx1"/>
                        </a:solidFill>
                        <a:effectLst/>
                        <a:latin typeface="+mn-ea"/>
                        <a:ea typeface="+mn-ea"/>
                      </a:endParaRPr>
                    </a:p>
                    <a:p>
                      <a:pPr marL="92075" indent="-92075" algn="l" fontAlgn="t">
                        <a:spcBef>
                          <a:spcPts val="0"/>
                        </a:spcBef>
                      </a:pPr>
                      <a:r>
                        <a:rPr lang="en-US" altLang="ja-JP" sz="1100" b="1" i="0" u="none" strike="noStrike" dirty="0">
                          <a:solidFill>
                            <a:schemeClr val="tx1"/>
                          </a:solidFill>
                          <a:effectLst/>
                          <a:latin typeface="+mn-ea"/>
                          <a:ea typeface="+mn-ea"/>
                        </a:rPr>
                        <a:t>〈</a:t>
                      </a:r>
                      <a:r>
                        <a:rPr lang="ja-JP" altLang="en-US" sz="1100" b="1" i="0" u="none" strike="noStrike" dirty="0">
                          <a:solidFill>
                            <a:schemeClr val="tx1"/>
                          </a:solidFill>
                          <a:effectLst/>
                          <a:latin typeface="+mn-ea"/>
                          <a:ea typeface="+mn-ea"/>
                        </a:rPr>
                        <a:t>リフォーム事業者との連携等</a:t>
                      </a:r>
                      <a:r>
                        <a:rPr lang="en-US" altLang="ja-JP" sz="1100" b="1" i="0" u="none" strike="noStrike" dirty="0">
                          <a:solidFill>
                            <a:schemeClr val="tx1"/>
                          </a:solidFill>
                          <a:effectLst/>
                          <a:latin typeface="+mn-ea"/>
                          <a:ea typeface="+mn-ea"/>
                        </a:rPr>
                        <a:t>〉</a:t>
                      </a:r>
                    </a:p>
                    <a:p>
                      <a:pPr marL="92075" indent="-92075" algn="l" fontAlgn="t">
                        <a:spcBef>
                          <a:spcPts val="0"/>
                        </a:spcBef>
                      </a:pPr>
                      <a:r>
                        <a:rPr lang="ja-JP" altLang="en-US" sz="1100" b="0" i="0" u="none" strike="noStrike" dirty="0">
                          <a:solidFill>
                            <a:schemeClr val="tx1"/>
                          </a:solidFill>
                          <a:effectLst/>
                          <a:latin typeface="+mn-ea"/>
                          <a:ea typeface="+mn-ea"/>
                        </a:rPr>
                        <a:t>・リフォーム事業者との連携等、</a:t>
                      </a:r>
                      <a:r>
                        <a:rPr lang="ja-JP" altLang="en-US" sz="1100" b="1" i="0" u="sng" strike="noStrike" dirty="0">
                          <a:solidFill>
                            <a:schemeClr val="tx1"/>
                          </a:solidFill>
                          <a:effectLst/>
                          <a:latin typeface="+mn-ea"/>
                          <a:ea typeface="+mn-ea"/>
                        </a:rPr>
                        <a:t>リフォームの機会を捉えた耐震化の取組みを強化する</a:t>
                      </a:r>
                      <a:r>
                        <a:rPr lang="ja-JP" altLang="en-US" sz="1100" b="0" i="0" u="sng" strike="noStrike" dirty="0">
                          <a:solidFill>
                            <a:schemeClr val="tx1"/>
                          </a:solidFill>
                          <a:effectLst/>
                          <a:latin typeface="+mn-ea"/>
                          <a:ea typeface="+mn-ea"/>
                        </a:rPr>
                        <a:t>。</a:t>
                      </a:r>
                    </a:p>
                    <a:p>
                      <a:pPr marL="92075" indent="-92075" algn="l" fontAlgn="t">
                        <a:spcBef>
                          <a:spcPts val="0"/>
                        </a:spcBef>
                      </a:pPr>
                      <a:r>
                        <a:rPr lang="ja-JP" altLang="en-US" sz="1100" b="0" i="0" u="none" strike="noStrike" dirty="0">
                          <a:solidFill>
                            <a:schemeClr val="tx1"/>
                          </a:solidFill>
                          <a:effectLst/>
                          <a:latin typeface="+mn-ea"/>
                          <a:ea typeface="+mn-ea"/>
                        </a:rPr>
                        <a:t>・新たに、中古住宅の売買過程でのリフォームを見据え、</a:t>
                      </a:r>
                      <a:r>
                        <a:rPr lang="ja-JP" altLang="en-US" sz="1100" b="1" i="0" u="sng" strike="noStrike" dirty="0">
                          <a:solidFill>
                            <a:schemeClr val="tx1"/>
                          </a:solidFill>
                          <a:effectLst/>
                          <a:latin typeface="+mn-ea"/>
                          <a:ea typeface="+mn-ea"/>
                        </a:rPr>
                        <a:t>不動産業界等関係団体との連携を検討する。</a:t>
                      </a:r>
                      <a:endParaRPr lang="en-US" altLang="ja-JP" sz="1100" b="1" i="0" u="sng" strike="noStrike" dirty="0">
                        <a:solidFill>
                          <a:schemeClr val="tx1"/>
                        </a:solidFill>
                        <a:effectLst/>
                        <a:latin typeface="+mn-ea"/>
                        <a:ea typeface="+mn-ea"/>
                      </a:endParaRPr>
                    </a:p>
                    <a:p>
                      <a:pPr marL="92075" marR="0" lvl="0" indent="-92075" algn="l" defTabSz="1280160" rtl="0" eaLnBrk="1" fontAlgn="t" latinLnBrk="0" hangingPunct="1">
                        <a:lnSpc>
                          <a:spcPct val="100000"/>
                        </a:lnSpc>
                        <a:spcBef>
                          <a:spcPts val="0"/>
                        </a:spcBef>
                        <a:spcAft>
                          <a:spcPts val="0"/>
                        </a:spcAft>
                        <a:buClrTx/>
                        <a:buSzTx/>
                        <a:buFontTx/>
                        <a:buNone/>
                        <a:tabLst/>
                        <a:defRPr/>
                      </a:pPr>
                      <a:r>
                        <a:rPr lang="en-US" altLang="ja-JP" sz="1100" b="1" i="0" u="none" strike="noStrike" dirty="0">
                          <a:solidFill>
                            <a:schemeClr val="tx1"/>
                          </a:solidFill>
                          <a:effectLst/>
                          <a:latin typeface="+mn-ea"/>
                          <a:ea typeface="+mn-ea"/>
                        </a:rPr>
                        <a:t>〔</a:t>
                      </a:r>
                      <a:r>
                        <a:rPr lang="ja-JP" altLang="en-US" sz="1100" b="1" i="0" u="none" strike="noStrike" dirty="0">
                          <a:solidFill>
                            <a:schemeClr val="tx1"/>
                          </a:solidFill>
                          <a:effectLst/>
                          <a:latin typeface="+mn-ea"/>
                          <a:ea typeface="+mn-ea"/>
                        </a:rPr>
                        <a:t>期待できる効果：耐震化のきっかけを確実に捉える</a:t>
                      </a:r>
                      <a:r>
                        <a:rPr lang="en-US" altLang="ja-JP" sz="1100" b="1" i="0" u="none" strike="noStrike" dirty="0">
                          <a:solidFill>
                            <a:schemeClr val="tx1"/>
                          </a:solidFill>
                          <a:effectLst/>
                          <a:latin typeface="+mn-ea"/>
                          <a:ea typeface="+mn-ea"/>
                        </a:rPr>
                        <a:t>〕</a:t>
                      </a:r>
                    </a:p>
                    <a:p>
                      <a:pPr marL="85725" marR="0" lvl="0" indent="-85725" algn="r" defTabSz="1280160" rtl="0" eaLnBrk="1" fontAlgn="t"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a:t>
                      </a:r>
                      <a:r>
                        <a:rPr kumimoji="1" lang="en-US" altLang="ja-JP" sz="1100" b="1" dirty="0">
                          <a:solidFill>
                            <a:schemeClr val="tx1"/>
                          </a:solidFill>
                          <a:latin typeface="+mn-ea"/>
                          <a:ea typeface="+mn-ea"/>
                        </a:rPr>
                        <a:t>【</a:t>
                      </a:r>
                      <a:r>
                        <a:rPr kumimoji="1" lang="ja-JP" altLang="en-US" sz="1100" b="1" dirty="0">
                          <a:solidFill>
                            <a:schemeClr val="tx1"/>
                          </a:solidFill>
                          <a:latin typeface="+mn-ea"/>
                          <a:ea typeface="+mn-ea"/>
                        </a:rPr>
                        <a:t>具体化・きっかけづくり</a:t>
                      </a:r>
                      <a:r>
                        <a:rPr kumimoji="1" lang="en-US" altLang="ja-JP" sz="1100" b="1" dirty="0">
                          <a:solidFill>
                            <a:schemeClr val="tx1"/>
                          </a:solidFill>
                          <a:latin typeface="+mn-ea"/>
                          <a:ea typeface="+mn-ea"/>
                        </a:rPr>
                        <a:t>】</a:t>
                      </a:r>
                      <a:endParaRPr lang="en-US" altLang="ja-JP" sz="1100" b="1" i="0" u="none" strike="noStrike" dirty="0">
                        <a:solidFill>
                          <a:schemeClr val="tx1"/>
                        </a:solidFill>
                        <a:effectLst/>
                        <a:latin typeface="+mn-ea"/>
                        <a:ea typeface="+mn-ea"/>
                      </a:endParaRPr>
                    </a:p>
                    <a:p>
                      <a:pPr marL="85725" indent="-85725" algn="l" fontAlgn="t">
                        <a:spcBef>
                          <a:spcPts val="0"/>
                        </a:spcBef>
                      </a:pPr>
                      <a:r>
                        <a:rPr lang="en-US" altLang="ja-JP" sz="1100" b="1" i="0" u="none" strike="noStrike" dirty="0">
                          <a:solidFill>
                            <a:schemeClr val="tx1"/>
                          </a:solidFill>
                          <a:effectLst/>
                          <a:latin typeface="+mn-ea"/>
                          <a:ea typeface="+mn-ea"/>
                        </a:rPr>
                        <a:t>〈</a:t>
                      </a:r>
                      <a:r>
                        <a:rPr lang="ja-JP" altLang="en-US" sz="1100" b="1" i="0" u="none" strike="noStrike" dirty="0">
                          <a:solidFill>
                            <a:schemeClr val="tx1"/>
                          </a:solidFill>
                          <a:effectLst/>
                          <a:latin typeface="+mn-ea"/>
                          <a:ea typeface="+mn-ea"/>
                        </a:rPr>
                        <a:t>税制、融資等の支援制度の情報発信</a:t>
                      </a:r>
                      <a:r>
                        <a:rPr lang="en-US" altLang="ja-JP" sz="1100" b="1" i="0" u="none" strike="noStrike" dirty="0">
                          <a:solidFill>
                            <a:schemeClr val="tx1"/>
                          </a:solidFill>
                          <a:effectLst/>
                          <a:latin typeface="+mn-ea"/>
                          <a:ea typeface="+mn-ea"/>
                        </a:rPr>
                        <a:t>〉</a:t>
                      </a:r>
                    </a:p>
                    <a:p>
                      <a:pPr marL="85725" indent="-85725" algn="l" fontAlgn="t">
                        <a:spcBef>
                          <a:spcPts val="0"/>
                        </a:spcBef>
                      </a:pPr>
                      <a:r>
                        <a:rPr lang="ja-JP" altLang="en-US" sz="1100" b="0" i="0" u="none" strike="noStrike" dirty="0">
                          <a:solidFill>
                            <a:schemeClr val="tx1"/>
                          </a:solidFill>
                          <a:effectLst/>
                          <a:latin typeface="+mn-ea"/>
                          <a:ea typeface="+mn-ea"/>
                        </a:rPr>
                        <a:t>・所有者に</a:t>
                      </a:r>
                      <a:r>
                        <a:rPr lang="ja-JP" altLang="en-US" sz="1100" b="1" i="0" u="sng" strike="noStrike" dirty="0">
                          <a:solidFill>
                            <a:schemeClr val="tx1"/>
                          </a:solidFill>
                          <a:effectLst/>
                          <a:latin typeface="+mn-ea"/>
                          <a:ea typeface="+mn-ea"/>
                        </a:rPr>
                        <a:t>多様なメニューを周知できるよう、事例集の作成、講習会での啓発等を行う。</a:t>
                      </a:r>
                    </a:p>
                    <a:p>
                      <a:pPr marL="85725" marR="0" lvl="0" indent="-85725" algn="l" defTabSz="1280160" rtl="0" eaLnBrk="1" fontAlgn="t" latinLnBrk="0" hangingPunct="1">
                        <a:lnSpc>
                          <a:spcPct val="100000"/>
                        </a:lnSpc>
                        <a:spcBef>
                          <a:spcPts val="0"/>
                        </a:spcBef>
                        <a:spcAft>
                          <a:spcPts val="0"/>
                        </a:spcAft>
                        <a:buClrTx/>
                        <a:buSzTx/>
                        <a:buFontTx/>
                        <a:buNone/>
                        <a:tabLst/>
                        <a:defRPr/>
                      </a:pPr>
                      <a:r>
                        <a:rPr lang="ja-JP" altLang="en-US" sz="1100" b="0" i="0" u="none" strike="noStrike" dirty="0">
                          <a:solidFill>
                            <a:schemeClr val="tx1"/>
                          </a:solidFill>
                          <a:effectLst/>
                          <a:latin typeface="+mn-ea"/>
                          <a:ea typeface="+mn-ea"/>
                        </a:rPr>
                        <a:t>・補助制度も含めた支援制度について所有者に積極的に周知してもらうよう、関係団体等に対して働きかける。</a:t>
                      </a:r>
                      <a:endParaRPr lang="en-US" altLang="ja-JP" sz="1100" b="0" i="0" u="none" strike="noStrike" dirty="0">
                        <a:solidFill>
                          <a:schemeClr val="tx1"/>
                        </a:solidFill>
                        <a:effectLst/>
                        <a:latin typeface="+mn-ea"/>
                        <a:ea typeface="+mn-ea"/>
                      </a:endParaRPr>
                    </a:p>
                    <a:p>
                      <a:pPr marL="85725" marR="0" lvl="0" indent="-85725" algn="r" defTabSz="1280160" rtl="0" eaLnBrk="1" fontAlgn="t" latinLnBrk="0" hangingPunct="1">
                        <a:lnSpc>
                          <a:spcPct val="100000"/>
                        </a:lnSpc>
                        <a:spcBef>
                          <a:spcPts val="0"/>
                        </a:spcBef>
                        <a:spcAft>
                          <a:spcPts val="0"/>
                        </a:spcAft>
                        <a:buClrTx/>
                        <a:buSzTx/>
                        <a:buFontTx/>
                        <a:buNone/>
                        <a:tabLst/>
                        <a:defRPr/>
                      </a:pPr>
                      <a:r>
                        <a:rPr lang="en-US" altLang="ja-JP" sz="1100" b="1" i="0" u="none" strike="noStrike" dirty="0">
                          <a:solidFill>
                            <a:schemeClr val="tx1"/>
                          </a:solidFill>
                          <a:effectLst/>
                          <a:latin typeface="+mn-ea"/>
                          <a:ea typeface="+mn-ea"/>
                        </a:rPr>
                        <a:t>〔</a:t>
                      </a:r>
                      <a:r>
                        <a:rPr lang="ja-JP" altLang="en-US" sz="1100" b="1" i="0" u="none" strike="noStrike" dirty="0">
                          <a:solidFill>
                            <a:schemeClr val="tx1"/>
                          </a:solidFill>
                          <a:effectLst/>
                          <a:latin typeface="+mn-ea"/>
                          <a:ea typeface="+mn-ea"/>
                        </a:rPr>
                        <a:t>期待できる効果：費用負担への課題意識の軽減</a:t>
                      </a:r>
                      <a:r>
                        <a:rPr lang="en-US" altLang="ja-JP" sz="1100" b="1" i="0" u="none" strike="noStrike" dirty="0">
                          <a:solidFill>
                            <a:schemeClr val="tx1"/>
                          </a:solidFill>
                          <a:effectLst/>
                          <a:latin typeface="+mn-ea"/>
                          <a:ea typeface="+mn-ea"/>
                        </a:rPr>
                        <a:t>〕</a:t>
                      </a:r>
                    </a:p>
                    <a:p>
                      <a:pPr marL="85725" marR="0" lvl="0" indent="-85725" algn="r" defTabSz="1280160" rtl="0" eaLnBrk="1" fontAlgn="t"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a:t>
                      </a:r>
                      <a:r>
                        <a:rPr lang="en-US" altLang="ja-JP" sz="1100" b="1" i="0" u="none" strike="noStrike" dirty="0">
                          <a:solidFill>
                            <a:schemeClr val="tx1"/>
                          </a:solidFill>
                          <a:effectLst/>
                          <a:latin typeface="+mn-ea"/>
                          <a:ea typeface="+mn-ea"/>
                        </a:rPr>
                        <a:t>【</a:t>
                      </a:r>
                      <a:r>
                        <a:rPr lang="ja-JP" altLang="en-US" sz="1100" b="1" i="0" u="none" strike="noStrike" dirty="0">
                          <a:solidFill>
                            <a:schemeClr val="tx1"/>
                          </a:solidFill>
                          <a:effectLst/>
                          <a:latin typeface="+mn-ea"/>
                          <a:ea typeface="+mn-ea"/>
                        </a:rPr>
                        <a:t>負担軽減の支援</a:t>
                      </a:r>
                      <a:r>
                        <a:rPr lang="en-US" altLang="ja-JP" sz="1100" b="1" i="0" u="none" strike="noStrike" dirty="0">
                          <a:solidFill>
                            <a:schemeClr val="tx1"/>
                          </a:solidFill>
                          <a:effectLst/>
                          <a:latin typeface="+mn-ea"/>
                          <a:ea typeface="+mn-ea"/>
                        </a:rPr>
                        <a:t>】</a:t>
                      </a: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en-US" altLang="ja-JP" sz="1100" b="1" dirty="0">
                          <a:latin typeface="+mn-ea"/>
                          <a:ea typeface="+mn-ea"/>
                        </a:rPr>
                        <a:t>〈S56</a:t>
                      </a:r>
                      <a:r>
                        <a:rPr kumimoji="1" lang="ja-JP" altLang="en-US" sz="1100" b="1" dirty="0">
                          <a:latin typeface="+mn-ea"/>
                          <a:ea typeface="+mn-ea"/>
                        </a:rPr>
                        <a:t>以降の普及啓発</a:t>
                      </a:r>
                      <a:r>
                        <a:rPr kumimoji="1" lang="en-US" altLang="ja-JP" sz="1100" b="1" dirty="0">
                          <a:latin typeface="+mn-ea"/>
                          <a:ea typeface="+mn-ea"/>
                        </a:rPr>
                        <a:t>〉</a:t>
                      </a:r>
                      <a:endParaRPr kumimoji="1" lang="ja-JP" altLang="en-US" sz="1100" b="1" dirty="0">
                        <a:latin typeface="+mn-ea"/>
                        <a:ea typeface="+mn-ea"/>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100" dirty="0">
                          <a:latin typeface="+mn-ea"/>
                          <a:ea typeface="+mn-ea"/>
                        </a:rPr>
                        <a:t>・所有者向けセミナー等での啓発を継続する。</a:t>
                      </a:r>
                    </a:p>
                    <a:p>
                      <a:pPr marL="0" marR="0" lvl="0" indent="0" algn="l" defTabSz="1280160" rtl="0" eaLnBrk="1" fontAlgn="auto" latinLnBrk="0" hangingPunct="1">
                        <a:lnSpc>
                          <a:spcPct val="100000"/>
                        </a:lnSpc>
                        <a:spcBef>
                          <a:spcPts val="0"/>
                        </a:spcBef>
                        <a:spcAft>
                          <a:spcPts val="0"/>
                        </a:spcAft>
                        <a:buClrTx/>
                        <a:buSzTx/>
                        <a:buFontTx/>
                        <a:buNone/>
                        <a:tabLst/>
                        <a:defRPr/>
                      </a:pPr>
                      <a:endParaRPr lang="ja-JP" altLang="en-US" sz="1100" b="0" i="0" u="none" strike="noStrike" dirty="0">
                        <a:solidFill>
                          <a:schemeClr val="tx1"/>
                        </a:solidFill>
                        <a:effectLst/>
                        <a:latin typeface="+mn-ea"/>
                        <a:ea typeface="+mn-ea"/>
                      </a:endParaRPr>
                    </a:p>
                  </a:txBody>
                  <a:tcPr marL="9525" marR="9525" marT="9525" marB="0">
                    <a:lnL w="38100" cap="flat" cmpd="sng" algn="ctr">
                      <a:solidFill>
                        <a:schemeClr val="tx1"/>
                      </a:solidFill>
                      <a:prstDash val="solid"/>
                      <a:round/>
                      <a:headEnd type="none" w="med" len="med"/>
                      <a:tailEnd type="none" w="med" len="med"/>
                    </a:lnL>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287464990"/>
                  </a:ext>
                </a:extLst>
              </a:tr>
              <a:tr h="97633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85725" indent="0">
                        <a:spcBef>
                          <a:spcPts val="600"/>
                        </a:spcBef>
                      </a:pPr>
                      <a:r>
                        <a:rPr kumimoji="1" lang="ja-JP" altLang="en-US" sz="1100" b="1" dirty="0">
                          <a:solidFill>
                            <a:schemeClr val="tx1"/>
                          </a:solidFill>
                          <a:latin typeface="+mn-ea"/>
                          <a:ea typeface="+mn-ea"/>
                        </a:rPr>
                        <a:t>●補助制度</a:t>
                      </a:r>
                    </a:p>
                    <a:p>
                      <a:r>
                        <a:rPr kumimoji="1" lang="ja-JP" altLang="en-US" sz="1100" dirty="0">
                          <a:solidFill>
                            <a:schemeClr val="tx1"/>
                          </a:solidFill>
                          <a:latin typeface="+mn-ea"/>
                          <a:ea typeface="+mn-ea"/>
                        </a:rPr>
                        <a:t>　　　実績：診断：</a:t>
                      </a:r>
                      <a:r>
                        <a:rPr kumimoji="1" lang="en-US" altLang="ja-JP" sz="1100" dirty="0">
                          <a:solidFill>
                            <a:schemeClr val="tx1"/>
                          </a:solidFill>
                          <a:latin typeface="+mn-ea"/>
                          <a:ea typeface="+mn-ea"/>
                        </a:rPr>
                        <a:t>7,371</a:t>
                      </a:r>
                      <a:r>
                        <a:rPr kumimoji="1" lang="ja-JP" altLang="en-US" sz="1100" dirty="0">
                          <a:solidFill>
                            <a:schemeClr val="tx1"/>
                          </a:solidFill>
                          <a:latin typeface="+mn-ea"/>
                          <a:ea typeface="+mn-ea"/>
                        </a:rPr>
                        <a:t>戸</a:t>
                      </a:r>
                    </a:p>
                    <a:p>
                      <a:r>
                        <a:rPr kumimoji="1" lang="ja-JP" altLang="en-US" sz="1100" dirty="0">
                          <a:solidFill>
                            <a:schemeClr val="tx1"/>
                          </a:solidFill>
                          <a:latin typeface="+mn-ea"/>
                          <a:ea typeface="+mn-ea"/>
                        </a:rPr>
                        <a:t>　　　　　　設計：</a:t>
                      </a:r>
                      <a:r>
                        <a:rPr kumimoji="1" lang="en-US" altLang="ja-JP" sz="1100" dirty="0">
                          <a:solidFill>
                            <a:schemeClr val="tx1"/>
                          </a:solidFill>
                          <a:latin typeface="+mn-ea"/>
                          <a:ea typeface="+mn-ea"/>
                        </a:rPr>
                        <a:t>1,705</a:t>
                      </a:r>
                      <a:r>
                        <a:rPr kumimoji="1" lang="ja-JP" altLang="en-US" sz="1100" dirty="0">
                          <a:solidFill>
                            <a:schemeClr val="tx1"/>
                          </a:solidFill>
                          <a:latin typeface="+mn-ea"/>
                          <a:ea typeface="+mn-ea"/>
                        </a:rPr>
                        <a:t>戸</a:t>
                      </a:r>
                    </a:p>
                    <a:p>
                      <a:r>
                        <a:rPr kumimoji="1" lang="ja-JP" altLang="en-US" sz="1100" dirty="0">
                          <a:solidFill>
                            <a:schemeClr val="tx1"/>
                          </a:solidFill>
                          <a:latin typeface="+mn-ea"/>
                          <a:ea typeface="+mn-ea"/>
                        </a:rPr>
                        <a:t>　　　　　　工事：</a:t>
                      </a:r>
                      <a:r>
                        <a:rPr kumimoji="1" lang="en-US" altLang="ja-JP" sz="1100" dirty="0">
                          <a:solidFill>
                            <a:schemeClr val="tx1"/>
                          </a:solidFill>
                          <a:latin typeface="+mn-ea"/>
                          <a:ea typeface="+mn-ea"/>
                        </a:rPr>
                        <a:t>2,032</a:t>
                      </a:r>
                      <a:r>
                        <a:rPr kumimoji="1" lang="ja-JP" altLang="en-US" sz="1100" dirty="0">
                          <a:solidFill>
                            <a:schemeClr val="tx1"/>
                          </a:solidFill>
                          <a:latin typeface="+mn-ea"/>
                          <a:ea typeface="+mn-ea"/>
                        </a:rPr>
                        <a:t>戸（部分改修含）</a:t>
                      </a: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n-ea"/>
                          <a:ea typeface="+mn-ea"/>
                        </a:rPr>
                        <a:t>　　　　　　除却：</a:t>
                      </a:r>
                      <a:r>
                        <a:rPr kumimoji="1" lang="en-US" altLang="ja-JP" sz="1100" dirty="0">
                          <a:solidFill>
                            <a:schemeClr val="tx1"/>
                          </a:solidFill>
                          <a:latin typeface="+mn-ea"/>
                          <a:ea typeface="+mn-ea"/>
                        </a:rPr>
                        <a:t>2,250</a:t>
                      </a:r>
                      <a:r>
                        <a:rPr kumimoji="1" lang="ja-JP" altLang="en-US" sz="1100" dirty="0">
                          <a:solidFill>
                            <a:schemeClr val="tx1"/>
                          </a:solidFill>
                          <a:latin typeface="+mn-ea"/>
                          <a:ea typeface="+mn-ea"/>
                        </a:rPr>
                        <a:t>戸（市町村独自補助）</a:t>
                      </a:r>
                      <a:endParaRPr kumimoji="1" lang="ja-JP" altLang="en-US" sz="1100" dirty="0">
                        <a:latin typeface="+mn-ea"/>
                        <a:ea typeface="+mn-ea"/>
                      </a:endParaRPr>
                    </a:p>
                  </a:txBody>
                  <a:tcPr marL="0" marR="0">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Bef>
                          <a:spcPts val="600"/>
                        </a:spcBef>
                      </a:pPr>
                      <a:r>
                        <a:rPr kumimoji="1" lang="en-US" altLang="ja-JP" sz="1100" b="1" dirty="0">
                          <a:latin typeface="+mn-ea"/>
                          <a:ea typeface="+mn-ea"/>
                        </a:rPr>
                        <a:t>〈</a:t>
                      </a:r>
                      <a:r>
                        <a:rPr kumimoji="1" lang="ja-JP" altLang="en-US" sz="1100" b="1" dirty="0">
                          <a:latin typeface="+mn-ea"/>
                          <a:ea typeface="+mn-ea"/>
                        </a:rPr>
                        <a:t>補助制度</a:t>
                      </a:r>
                      <a:r>
                        <a:rPr kumimoji="1" lang="en-US" altLang="ja-JP" sz="1100" b="1" dirty="0">
                          <a:latin typeface="+mn-ea"/>
                          <a:ea typeface="+mn-ea"/>
                        </a:rPr>
                        <a:t>〉</a:t>
                      </a:r>
                    </a:p>
                    <a:p>
                      <a:pPr marL="88900" indent="-88900"/>
                      <a:r>
                        <a:rPr kumimoji="1" lang="ja-JP" altLang="en-US" sz="1100" dirty="0">
                          <a:latin typeface="+mn-ea"/>
                          <a:ea typeface="+mn-ea"/>
                        </a:rPr>
                        <a:t>・補助制度は所有者にとって耐震化の大きな動機になっているが、費用負担に対しての課題意識が高い。</a:t>
                      </a:r>
                      <a:endParaRPr kumimoji="1" lang="en-US" altLang="ja-JP" sz="1100" dirty="0">
                        <a:latin typeface="+mn-ea"/>
                        <a:ea typeface="+mn-ea"/>
                      </a:endParaRPr>
                    </a:p>
                    <a:p>
                      <a:pPr marL="88900" indent="-88900"/>
                      <a:r>
                        <a:rPr kumimoji="1" lang="ja-JP" altLang="en-US" sz="1100" dirty="0">
                          <a:latin typeface="+mn-ea"/>
                          <a:ea typeface="+mn-ea"/>
                        </a:rPr>
                        <a:t>・診断をしても改修を行わない所有者が</a:t>
                      </a:r>
                      <a:r>
                        <a:rPr kumimoji="1" lang="ja-JP" altLang="en-US" sz="1100" dirty="0" smtClean="0">
                          <a:latin typeface="+mn-ea"/>
                          <a:ea typeface="+mn-ea"/>
                        </a:rPr>
                        <a:t>多い。</a:t>
                      </a:r>
                      <a:endParaRPr kumimoji="1" lang="ja-JP" altLang="en-US" sz="1100" dirty="0">
                        <a:latin typeface="+mn-ea"/>
                        <a:ea typeface="+mn-ea"/>
                      </a:endParaRPr>
                    </a:p>
                  </a:txBody>
                  <a:tcPr marL="0" marR="0">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endParaRPr lang="en-US" altLang="ja-JP" sz="1100" b="1"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t"/>
                      <a:r>
                        <a:rPr lang="ja-JP" altLang="en-US" sz="1100" b="1" i="0" u="none" strike="noStrike" dirty="0">
                          <a:solidFill>
                            <a:srgbClr val="000000"/>
                          </a:solidFill>
                          <a:effectLst/>
                          <a:latin typeface="游ゴシック" panose="020B0400000000000000" pitchFamily="50" charset="-128"/>
                          <a:ea typeface="游ゴシック" panose="020B0400000000000000" pitchFamily="50" charset="-128"/>
                        </a:rPr>
                        <a:t>継続</a:t>
                      </a:r>
                    </a:p>
                  </a:txBody>
                  <a:tcPr marL="9525" marR="9525" marT="9525" marB="0">
                    <a:lnL w="12700" cap="flat" cmpd="sng" algn="ctr">
                      <a:solidFill>
                        <a:schemeClr val="tx1"/>
                      </a:solidFill>
                      <a:prstDash val="sysDot"/>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85725" indent="-85725" algn="l" fontAlgn="t">
                        <a:spcBef>
                          <a:spcPts val="600"/>
                        </a:spcBef>
                      </a:pPr>
                      <a:r>
                        <a:rPr lang="en-US" altLang="ja-JP" sz="1100" b="1" i="0" u="none" strike="noStrike" dirty="0">
                          <a:solidFill>
                            <a:schemeClr val="tx1"/>
                          </a:solidFill>
                          <a:effectLst/>
                          <a:latin typeface="+mn-ea"/>
                          <a:ea typeface="+mn-ea"/>
                        </a:rPr>
                        <a:t>〈</a:t>
                      </a:r>
                      <a:r>
                        <a:rPr lang="ja-JP" altLang="en-US" sz="1100" b="1" i="0" u="none" strike="noStrike" dirty="0">
                          <a:solidFill>
                            <a:schemeClr val="tx1"/>
                          </a:solidFill>
                          <a:effectLst/>
                          <a:latin typeface="+mn-ea"/>
                          <a:ea typeface="+mn-ea"/>
                        </a:rPr>
                        <a:t>補助制度</a:t>
                      </a:r>
                      <a:r>
                        <a:rPr lang="en-US" altLang="ja-JP" sz="1100" b="1" i="0" u="none" strike="noStrike" dirty="0">
                          <a:solidFill>
                            <a:schemeClr val="tx1"/>
                          </a:solidFill>
                          <a:effectLst/>
                          <a:latin typeface="+mn-ea"/>
                          <a:ea typeface="+mn-ea"/>
                        </a:rPr>
                        <a:t>〉</a:t>
                      </a:r>
                    </a:p>
                    <a:p>
                      <a:pPr marL="85725" indent="-85725" algn="l" fontAlgn="t"/>
                      <a:r>
                        <a:rPr lang="ja-JP" altLang="en-US" sz="1100" b="0" i="0" u="none" strike="noStrike" dirty="0">
                          <a:solidFill>
                            <a:schemeClr val="tx1"/>
                          </a:solidFill>
                          <a:effectLst/>
                          <a:latin typeface="+mn-ea"/>
                          <a:ea typeface="+mn-ea"/>
                        </a:rPr>
                        <a:t>・税制、融資等の支援制度等と合わせた情報発信など、所有者の費用負担に対しての課題意識を軽減する方策を検討する。</a:t>
                      </a:r>
                      <a:endParaRPr lang="en-US" altLang="ja-JP" sz="1100" b="0" i="0" u="none" strike="noStrike" dirty="0">
                        <a:solidFill>
                          <a:schemeClr val="tx1"/>
                        </a:solidFill>
                        <a:effectLst/>
                        <a:latin typeface="+mn-ea"/>
                        <a:ea typeface="+mn-ea"/>
                      </a:endParaRPr>
                    </a:p>
                    <a:p>
                      <a:pPr marL="85725" marR="0" lvl="0" indent="-85725" algn="r" defTabSz="1280160" rtl="0" eaLnBrk="1" fontAlgn="t"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a:t>
                      </a:r>
                      <a:r>
                        <a:rPr lang="en-US" altLang="ja-JP" sz="1100" b="1" i="0" u="none" strike="noStrike" dirty="0">
                          <a:solidFill>
                            <a:schemeClr val="tx1"/>
                          </a:solidFill>
                          <a:effectLst/>
                          <a:latin typeface="+mn-ea"/>
                          <a:ea typeface="+mn-ea"/>
                        </a:rPr>
                        <a:t>【</a:t>
                      </a:r>
                      <a:r>
                        <a:rPr lang="ja-JP" altLang="en-US" sz="1100" b="1" i="0" u="none" strike="noStrike" dirty="0">
                          <a:solidFill>
                            <a:schemeClr val="tx1"/>
                          </a:solidFill>
                          <a:effectLst/>
                          <a:latin typeface="+mn-ea"/>
                          <a:ea typeface="+mn-ea"/>
                        </a:rPr>
                        <a:t>負担軽減の支援</a:t>
                      </a:r>
                      <a:r>
                        <a:rPr lang="en-US" altLang="ja-JP" sz="1100" b="1" i="0" u="none" strike="noStrike" dirty="0">
                          <a:solidFill>
                            <a:schemeClr val="tx1"/>
                          </a:solidFill>
                          <a:effectLst/>
                          <a:latin typeface="+mn-ea"/>
                          <a:ea typeface="+mn-ea"/>
                        </a:rPr>
                        <a:t>】</a:t>
                      </a:r>
                      <a:endParaRPr lang="en-US" altLang="ja-JP" sz="1100" b="0" i="0" u="none" strike="noStrike" dirty="0">
                        <a:solidFill>
                          <a:srgbClr val="000000"/>
                        </a:solidFill>
                        <a:effectLst/>
                        <a:latin typeface="+mn-ea"/>
                        <a:ea typeface="+mn-ea"/>
                      </a:endParaRPr>
                    </a:p>
                  </a:txBody>
                  <a:tcPr marL="9525" marR="9525" marT="9525" marB="0">
                    <a:lnL w="381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18303060"/>
                  </a:ext>
                </a:extLst>
              </a:tr>
              <a:tr h="799107">
                <a:tc vMerge="1">
                  <a:txBody>
                    <a:bodyPr/>
                    <a:lstStyle/>
                    <a:p>
                      <a:pPr algn="ctr"/>
                      <a:endParaRPr kumimoji="1" lang="ja-JP" altLang="en-US" sz="1100" b="1" dirty="0">
                        <a:solidFill>
                          <a:schemeClr val="bg1"/>
                        </a:solidFill>
                        <a:latin typeface="+mn-ea"/>
                        <a:ea typeface="+mn-ea"/>
                      </a:endParaRPr>
                    </a:p>
                  </a:txBody>
                  <a:tcPr vert="eaVert" anchor="ctr">
                    <a:solidFill>
                      <a:schemeClr val="accent5">
                        <a:lumMod val="75000"/>
                      </a:schemeClr>
                    </a:solidFill>
                  </a:tcPr>
                </a:tc>
                <a:tc vMerge="1">
                  <a:txBody>
                    <a:bodyPr/>
                    <a:lstStyle/>
                    <a:p>
                      <a:endParaRPr kumimoji="1" lang="ja-JP" altLang="en-US" sz="1200" dirty="0">
                        <a:latin typeface="+mn-ea"/>
                        <a:ea typeface="+mn-ea"/>
                      </a:endParaRPr>
                    </a:p>
                  </a:txBody>
                  <a:tcPr/>
                </a:tc>
                <a:tc vMerge="1">
                  <a:txBody>
                    <a:bodyPr/>
                    <a:lstStyle/>
                    <a:p>
                      <a:endParaRPr kumimoji="1" lang="ja-JP" altLang="en-US" sz="1200" dirty="0">
                        <a:latin typeface="+mn-ea"/>
                        <a:ea typeface="+mn-ea"/>
                      </a:endParaRPr>
                    </a:p>
                  </a:txBody>
                  <a:tcPr>
                    <a:lnT w="12700" cap="flat" cmpd="sng" algn="ctr">
                      <a:solidFill>
                        <a:schemeClr val="tx1"/>
                      </a:solidFill>
                      <a:prstDash val="solid"/>
                      <a:round/>
                      <a:headEnd type="none" w="med" len="med"/>
                      <a:tailEnd type="none" w="med" len="med"/>
                    </a:lnT>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100" b="1" dirty="0">
                          <a:latin typeface="+mn-ea"/>
                          <a:ea typeface="+mn-ea"/>
                        </a:rPr>
                        <a:t>（３）モデル地区</a:t>
                      </a:r>
                      <a:endParaRPr kumimoji="1" lang="en-US" altLang="ja-JP" sz="1100" b="1" dirty="0">
                        <a:latin typeface="+mn-ea"/>
                        <a:ea typeface="+mn-ea"/>
                      </a:endParaRPr>
                    </a:p>
                    <a:p>
                      <a:pPr marL="180975" indent="-95250">
                        <a:spcBef>
                          <a:spcPts val="0"/>
                        </a:spcBef>
                      </a:pPr>
                      <a:r>
                        <a:rPr kumimoji="1" lang="ja-JP" altLang="en-US" sz="1100" dirty="0">
                          <a:latin typeface="+mn-ea"/>
                          <a:ea typeface="+mn-ea"/>
                        </a:rPr>
                        <a:t>・戸建住宅地、密集市街地の地区でワークショップや相談会等を実施（</a:t>
                      </a:r>
                      <a:r>
                        <a:rPr kumimoji="1" lang="en-US" altLang="ja-JP" sz="1100" dirty="0">
                          <a:latin typeface="+mn-ea"/>
                          <a:ea typeface="+mn-ea"/>
                        </a:rPr>
                        <a:t>3</a:t>
                      </a:r>
                      <a:r>
                        <a:rPr kumimoji="1" lang="ja-JP" altLang="en-US" sz="1100" dirty="0">
                          <a:latin typeface="+mn-ea"/>
                          <a:ea typeface="+mn-ea"/>
                        </a:rPr>
                        <a:t>市</a:t>
                      </a:r>
                      <a:r>
                        <a:rPr kumimoji="1" lang="en-US" altLang="ja-JP" sz="1100" dirty="0">
                          <a:latin typeface="+mn-ea"/>
                          <a:ea typeface="+mn-ea"/>
                        </a:rPr>
                        <a:t>5</a:t>
                      </a:r>
                      <a:r>
                        <a:rPr kumimoji="1" lang="ja-JP" altLang="en-US" sz="1100" dirty="0">
                          <a:latin typeface="+mn-ea"/>
                          <a:ea typeface="+mn-ea"/>
                        </a:rPr>
                        <a:t>地区</a:t>
                      </a:r>
                      <a:r>
                        <a:rPr kumimoji="1" lang="en-US" altLang="ja-JP" sz="1100" dirty="0">
                          <a:latin typeface="+mn-ea"/>
                          <a:ea typeface="+mn-ea"/>
                        </a:rPr>
                        <a:t>7,731</a:t>
                      </a:r>
                      <a:r>
                        <a:rPr kumimoji="1" lang="ja-JP" altLang="en-US" sz="1100" dirty="0">
                          <a:latin typeface="+mn-ea"/>
                          <a:ea typeface="+mn-ea"/>
                        </a:rPr>
                        <a:t>世帯対象）</a:t>
                      </a:r>
                      <a:endParaRPr kumimoji="1" lang="en-US" altLang="ja-JP" sz="1100" dirty="0">
                        <a:latin typeface="+mn-ea"/>
                        <a:ea typeface="+mn-ea"/>
                      </a:endParaRPr>
                    </a:p>
                    <a:p>
                      <a:pPr>
                        <a:spcBef>
                          <a:spcPts val="0"/>
                        </a:spcBef>
                      </a:pPr>
                      <a:endParaRPr kumimoji="1" lang="en-US" altLang="ja-JP" sz="1100" dirty="0">
                        <a:latin typeface="+mn-ea"/>
                        <a:ea typeface="+mn-ea"/>
                      </a:endParaRPr>
                    </a:p>
                    <a:p>
                      <a:pPr marL="85725" indent="0">
                        <a:spcBef>
                          <a:spcPts val="600"/>
                        </a:spcBef>
                      </a:pPr>
                      <a:endParaRPr kumimoji="1" lang="ja-JP" altLang="en-US" sz="1100" dirty="0">
                        <a:latin typeface="+mn-ea"/>
                        <a:ea typeface="+mn-ea"/>
                      </a:endParaRPr>
                    </a:p>
                  </a:txBody>
                  <a:tcPr marL="0" marR="0">
                    <a:lnT w="12700" cap="flat" cmpd="sng" algn="ctr">
                      <a:solidFill>
                        <a:schemeClr val="tx1"/>
                      </a:solidFill>
                      <a:prstDash val="solid"/>
                      <a:round/>
                      <a:headEnd type="none" w="med" len="med"/>
                      <a:tailEnd type="none" w="med" len="med"/>
                    </a:lnT>
                  </a:tcPr>
                </a:tc>
                <a:tc>
                  <a:txBody>
                    <a:bodyPr/>
                    <a:lstStyle/>
                    <a:p>
                      <a:pPr marL="92075" indent="-92075">
                        <a:spcBef>
                          <a:spcPts val="0"/>
                        </a:spcBef>
                      </a:pPr>
                      <a:r>
                        <a:rPr kumimoji="1" lang="en-US" altLang="ja-JP" sz="1100" b="1" dirty="0">
                          <a:latin typeface="+mn-ea"/>
                          <a:ea typeface="+mn-ea"/>
                        </a:rPr>
                        <a:t>〈</a:t>
                      </a:r>
                      <a:r>
                        <a:rPr kumimoji="1" lang="ja-JP" altLang="en-US" sz="1100" b="1" dirty="0">
                          <a:latin typeface="+mn-ea"/>
                          <a:ea typeface="+mn-ea"/>
                        </a:rPr>
                        <a:t>モデル地区</a:t>
                      </a:r>
                      <a:r>
                        <a:rPr kumimoji="1" lang="en-US" altLang="ja-JP" sz="1100" b="1" dirty="0">
                          <a:latin typeface="+mn-ea"/>
                          <a:ea typeface="+mn-ea"/>
                        </a:rPr>
                        <a:t>〉</a:t>
                      </a:r>
                    </a:p>
                    <a:p>
                      <a:pPr marL="92075" indent="-92075">
                        <a:spcBef>
                          <a:spcPts val="0"/>
                        </a:spcBef>
                      </a:pPr>
                      <a:r>
                        <a:rPr kumimoji="1" lang="ja-JP" altLang="en-US" sz="1100" dirty="0">
                          <a:latin typeface="+mn-ea"/>
                          <a:ea typeface="+mn-ea"/>
                        </a:rPr>
                        <a:t>・密集市街地では効果が出ておらず、地区の特徴により効果に差がある。</a:t>
                      </a:r>
                      <a:endParaRPr kumimoji="1" lang="en-US" altLang="ja-JP" sz="1100" dirty="0">
                        <a:latin typeface="+mn-ea"/>
                        <a:ea typeface="+mn-ea"/>
                      </a:endParaRPr>
                    </a:p>
                    <a:p>
                      <a:pPr marL="92075" indent="-92075">
                        <a:spcBef>
                          <a:spcPts val="0"/>
                        </a:spcBef>
                      </a:pPr>
                      <a:r>
                        <a:rPr kumimoji="1" lang="ja-JP" altLang="en-US" sz="1100" dirty="0">
                          <a:latin typeface="+mn-ea"/>
                          <a:ea typeface="+mn-ea"/>
                        </a:rPr>
                        <a:t>・住民の防災意識向上に効果はあるが、実施に係る労力が大きいという意見がある。</a:t>
                      </a:r>
                    </a:p>
                  </a:txBody>
                  <a:tcPr marL="0" marR="0">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t">
                        <a:spcBef>
                          <a:spcPts val="0"/>
                        </a:spcBef>
                      </a:pPr>
                      <a:endParaRPr lang="en-US" altLang="ja-JP" sz="1100" b="0" i="0" u="none" strike="noStrike" dirty="0">
                        <a:solidFill>
                          <a:srgbClr val="000000"/>
                        </a:solidFill>
                        <a:effectLst/>
                        <a:latin typeface="游ゴシック" panose="020B0400000000000000" pitchFamily="50" charset="-128"/>
                        <a:ea typeface="+mn-ea"/>
                      </a:endParaRPr>
                    </a:p>
                    <a:p>
                      <a:pPr marL="0" marR="0" lvl="0" indent="0" algn="ctr" defTabSz="1280160" rtl="0" eaLnBrk="1" fontAlgn="t" latinLnBrk="0" hangingPunct="1">
                        <a:lnSpc>
                          <a:spcPct val="100000"/>
                        </a:lnSpc>
                        <a:spcBef>
                          <a:spcPts val="0"/>
                        </a:spcBef>
                        <a:spcAft>
                          <a:spcPts val="0"/>
                        </a:spcAft>
                        <a:buClrTx/>
                        <a:buSzTx/>
                        <a:buFontTx/>
                        <a:buNone/>
                        <a:tabLst/>
                        <a:defRPr/>
                      </a:pPr>
                      <a:r>
                        <a:rPr lang="ja-JP" altLang="en-US" sz="1100" b="1" i="0" u="none" strike="noStrike" dirty="0">
                          <a:solidFill>
                            <a:srgbClr val="000000"/>
                          </a:solidFill>
                          <a:effectLst/>
                          <a:latin typeface="游ゴシック" panose="020B0400000000000000" pitchFamily="50" charset="-128"/>
                          <a:ea typeface="+mn-ea"/>
                        </a:rPr>
                        <a:t>縮小</a:t>
                      </a:r>
                      <a:endParaRPr lang="en-US" altLang="ja-JP" sz="1100" b="1" i="0" u="none" strike="noStrike" dirty="0">
                        <a:solidFill>
                          <a:srgbClr val="000000"/>
                        </a:solidFill>
                        <a:effectLst/>
                        <a:latin typeface="游ゴシック" panose="020B0400000000000000" pitchFamily="50" charset="-128"/>
                        <a:ea typeface="+mn-ea"/>
                      </a:endParaRPr>
                    </a:p>
                    <a:p>
                      <a:pPr algn="ctr" fontAlgn="t"/>
                      <a:endParaRPr lang="ja-JP" altLang="en-US" sz="11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lnL w="12700" cap="flat" cmpd="sng" algn="ctr">
                      <a:solidFill>
                        <a:schemeClr val="tx1"/>
                      </a:solidFill>
                      <a:prstDash val="sysDot"/>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92075" indent="-92075" algn="l" fontAlgn="t">
                        <a:spcBef>
                          <a:spcPts val="0"/>
                        </a:spcBef>
                      </a:pPr>
                      <a:endParaRPr lang="en-US" altLang="ja-JP" sz="1100" b="1" i="0" u="none" strike="noStrike" dirty="0">
                        <a:solidFill>
                          <a:schemeClr val="tx1"/>
                        </a:solidFill>
                        <a:effectLst/>
                        <a:latin typeface="+mn-ea"/>
                        <a:ea typeface="+mn-ea"/>
                      </a:endParaRPr>
                    </a:p>
                    <a:p>
                      <a:pPr marL="92075" indent="-92075" algn="l" fontAlgn="t">
                        <a:spcBef>
                          <a:spcPts val="0"/>
                        </a:spcBef>
                      </a:pPr>
                      <a:r>
                        <a:rPr lang="en-US" altLang="ja-JP" sz="1100" b="1" i="0" u="none" strike="noStrike" dirty="0">
                          <a:solidFill>
                            <a:schemeClr val="tx1"/>
                          </a:solidFill>
                          <a:effectLst/>
                          <a:latin typeface="+mn-ea"/>
                          <a:ea typeface="+mn-ea"/>
                        </a:rPr>
                        <a:t>〈</a:t>
                      </a:r>
                      <a:r>
                        <a:rPr lang="ja-JP" altLang="en-US" sz="1100" b="1" i="0" u="none" strike="noStrike" dirty="0">
                          <a:solidFill>
                            <a:schemeClr val="tx1"/>
                          </a:solidFill>
                          <a:effectLst/>
                          <a:latin typeface="+mn-ea"/>
                          <a:ea typeface="+mn-ea"/>
                        </a:rPr>
                        <a:t>モデル地区</a:t>
                      </a:r>
                      <a:r>
                        <a:rPr lang="en-US" altLang="ja-JP" sz="1100" b="1" i="0" u="none" strike="noStrike" dirty="0">
                          <a:solidFill>
                            <a:schemeClr val="tx1"/>
                          </a:solidFill>
                          <a:effectLst/>
                          <a:latin typeface="+mn-ea"/>
                          <a:ea typeface="+mn-ea"/>
                        </a:rPr>
                        <a:t>〉</a:t>
                      </a:r>
                    </a:p>
                    <a:p>
                      <a:pPr marL="92075" indent="-92075" algn="l" fontAlgn="t">
                        <a:spcBef>
                          <a:spcPts val="0"/>
                        </a:spcBef>
                      </a:pPr>
                      <a:r>
                        <a:rPr lang="ja-JP" altLang="en-US" sz="1100" b="0" i="0" u="none" strike="noStrike" dirty="0">
                          <a:solidFill>
                            <a:schemeClr val="tx1"/>
                          </a:solidFill>
                          <a:effectLst/>
                          <a:latin typeface="+mn-ea"/>
                          <a:ea typeface="+mn-ea"/>
                        </a:rPr>
                        <a:t>・密集市街地施策等、他施策との連携での対策を基本とし、モデル地区事業としては縮小する。</a:t>
                      </a:r>
                    </a:p>
                    <a:p>
                      <a:pPr marL="85725" marR="0" lvl="0" indent="-85725" algn="r" defTabSz="1280160" rtl="0" eaLnBrk="1" fontAlgn="t"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a:t>
                      </a:r>
                      <a:r>
                        <a:rPr kumimoji="1" lang="en-US" altLang="ja-JP" sz="1100" b="1" dirty="0">
                          <a:solidFill>
                            <a:schemeClr val="tx1"/>
                          </a:solidFill>
                          <a:latin typeface="+mn-ea"/>
                          <a:ea typeface="+mn-ea"/>
                        </a:rPr>
                        <a:t>【</a:t>
                      </a:r>
                      <a:r>
                        <a:rPr kumimoji="1" lang="ja-JP" altLang="en-US" sz="1100" b="1" dirty="0">
                          <a:solidFill>
                            <a:schemeClr val="tx1"/>
                          </a:solidFill>
                          <a:latin typeface="+mn-ea"/>
                          <a:ea typeface="+mn-ea"/>
                        </a:rPr>
                        <a:t>具体化・きっかけづくり</a:t>
                      </a:r>
                      <a:r>
                        <a:rPr kumimoji="1" lang="en-US" altLang="ja-JP" sz="1100" b="1" dirty="0">
                          <a:solidFill>
                            <a:schemeClr val="tx1"/>
                          </a:solidFill>
                          <a:latin typeface="+mn-ea"/>
                          <a:ea typeface="+mn-ea"/>
                        </a:rPr>
                        <a:t>】</a:t>
                      </a:r>
                      <a:endParaRPr lang="en-US" altLang="ja-JP" sz="1100" b="1" i="0" u="none" strike="noStrike" dirty="0">
                        <a:solidFill>
                          <a:schemeClr val="tx1"/>
                        </a:solidFill>
                        <a:effectLst/>
                        <a:latin typeface="+mn-ea"/>
                        <a:ea typeface="+mn-ea"/>
                      </a:endParaRPr>
                    </a:p>
                    <a:p>
                      <a:pPr marL="85725" marR="0" lvl="0" indent="-85725" algn="r" defTabSz="1280160" rtl="0" eaLnBrk="1" fontAlgn="t" latinLnBrk="0" hangingPunct="1">
                        <a:lnSpc>
                          <a:spcPct val="100000"/>
                        </a:lnSpc>
                        <a:spcBef>
                          <a:spcPts val="0"/>
                        </a:spcBef>
                        <a:spcAft>
                          <a:spcPts val="0"/>
                        </a:spcAft>
                        <a:buClrTx/>
                        <a:buSzTx/>
                        <a:buFontTx/>
                        <a:buNone/>
                        <a:tabLst/>
                        <a:defRPr/>
                      </a:pPr>
                      <a:endParaRPr lang="en-US" altLang="ja-JP" sz="1100" b="0" i="0" u="none" strike="noStrike" dirty="0">
                        <a:solidFill>
                          <a:srgbClr val="000000"/>
                        </a:solidFill>
                        <a:effectLst/>
                        <a:latin typeface="+mn-ea"/>
                        <a:ea typeface="+mn-ea"/>
                      </a:endParaRPr>
                    </a:p>
                  </a:txBody>
                  <a:tcPr marL="9525" marR="9525" marT="9525" marB="0">
                    <a:lnL w="381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686746227"/>
                  </a:ext>
                </a:extLst>
              </a:tr>
            </a:tbl>
          </a:graphicData>
        </a:graphic>
      </p:graphicFrame>
    </p:spTree>
    <p:extLst>
      <p:ext uri="{BB962C8B-B14F-4D97-AF65-F5344CB8AC3E}">
        <p14:creationId xmlns:p14="http://schemas.microsoft.com/office/powerpoint/2010/main" val="2517739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2619536977"/>
              </p:ext>
            </p:extLst>
          </p:nvPr>
        </p:nvGraphicFramePr>
        <p:xfrm>
          <a:off x="309653" y="5419481"/>
          <a:ext cx="12370163" cy="4068400"/>
        </p:xfrm>
        <a:graphic>
          <a:graphicData uri="http://schemas.openxmlformats.org/drawingml/2006/table">
            <a:tbl>
              <a:tblPr firstRow="1" bandRow="1">
                <a:tableStyleId>{5940675A-B579-460E-94D1-54222C63F5DA}</a:tableStyleId>
              </a:tblPr>
              <a:tblGrid>
                <a:gridCol w="243000">
                  <a:extLst>
                    <a:ext uri="{9D8B030D-6E8A-4147-A177-3AD203B41FA5}">
                      <a16:colId xmlns:a16="http://schemas.microsoft.com/office/drawing/2014/main" val="2624431988"/>
                    </a:ext>
                  </a:extLst>
                </a:gridCol>
                <a:gridCol w="243000">
                  <a:extLst>
                    <a:ext uri="{9D8B030D-6E8A-4147-A177-3AD203B41FA5}">
                      <a16:colId xmlns:a16="http://schemas.microsoft.com/office/drawing/2014/main" val="3695966311"/>
                    </a:ext>
                  </a:extLst>
                </a:gridCol>
                <a:gridCol w="1520684">
                  <a:extLst>
                    <a:ext uri="{9D8B030D-6E8A-4147-A177-3AD203B41FA5}">
                      <a16:colId xmlns:a16="http://schemas.microsoft.com/office/drawing/2014/main" val="3906579266"/>
                    </a:ext>
                  </a:extLst>
                </a:gridCol>
                <a:gridCol w="3261850">
                  <a:extLst>
                    <a:ext uri="{9D8B030D-6E8A-4147-A177-3AD203B41FA5}">
                      <a16:colId xmlns:a16="http://schemas.microsoft.com/office/drawing/2014/main" val="2955202193"/>
                    </a:ext>
                  </a:extLst>
                </a:gridCol>
                <a:gridCol w="2823699">
                  <a:extLst>
                    <a:ext uri="{9D8B030D-6E8A-4147-A177-3AD203B41FA5}">
                      <a16:colId xmlns:a16="http://schemas.microsoft.com/office/drawing/2014/main" val="1110409207"/>
                    </a:ext>
                  </a:extLst>
                </a:gridCol>
                <a:gridCol w="680304">
                  <a:extLst>
                    <a:ext uri="{9D8B030D-6E8A-4147-A177-3AD203B41FA5}">
                      <a16:colId xmlns:a16="http://schemas.microsoft.com/office/drawing/2014/main" val="4095433875"/>
                    </a:ext>
                  </a:extLst>
                </a:gridCol>
                <a:gridCol w="3597626">
                  <a:extLst>
                    <a:ext uri="{9D8B030D-6E8A-4147-A177-3AD203B41FA5}">
                      <a16:colId xmlns:a16="http://schemas.microsoft.com/office/drawing/2014/main" val="233020992"/>
                    </a:ext>
                  </a:extLst>
                </a:gridCol>
              </a:tblGrid>
              <a:tr h="0">
                <a:tc rowSpan="5">
                  <a:txBody>
                    <a:bodyPr/>
                    <a:lstStyle/>
                    <a:p>
                      <a:pPr algn="ctr"/>
                      <a:r>
                        <a:rPr kumimoji="1" lang="ja-JP" altLang="en-US" sz="1100" b="1" dirty="0">
                          <a:solidFill>
                            <a:schemeClr val="bg1"/>
                          </a:solidFill>
                          <a:latin typeface="+mn-ea"/>
                          <a:ea typeface="+mn-ea"/>
                        </a:rPr>
                        <a:t>多数の者が利用する建築物</a:t>
                      </a:r>
                    </a:p>
                  </a:txBody>
                  <a:tcPr vert="eaVert" anchor="ctr">
                    <a:lnB w="12700" cap="flat" cmpd="sng" algn="ctr">
                      <a:solidFill>
                        <a:schemeClr val="tx1"/>
                      </a:solidFill>
                      <a:prstDash val="solid"/>
                      <a:round/>
                      <a:headEnd type="none" w="med" len="med"/>
                      <a:tailEnd type="none" w="med" len="med"/>
                    </a:lnB>
                    <a:solidFill>
                      <a:schemeClr val="accent5">
                        <a:lumMod val="75000"/>
                      </a:schemeClr>
                    </a:solidFill>
                  </a:tcPr>
                </a:tc>
                <a:tc gridSpan="3">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100" b="1" dirty="0">
                          <a:latin typeface="+mn-ea"/>
                          <a:ea typeface="+mn-ea"/>
                        </a:rPr>
                        <a:t>目標とこれまでの取組み（Ｈ</a:t>
                      </a:r>
                      <a:r>
                        <a:rPr kumimoji="1" lang="en-US" altLang="ja-JP" sz="1100" b="1" dirty="0">
                          <a:latin typeface="+mn-ea"/>
                          <a:ea typeface="+mn-ea"/>
                        </a:rPr>
                        <a:t>28~</a:t>
                      </a:r>
                      <a:r>
                        <a:rPr kumimoji="1" lang="ja-JP" altLang="en-US" sz="1100" b="1" dirty="0">
                          <a:latin typeface="+mn-ea"/>
                          <a:ea typeface="+mn-ea"/>
                        </a:rPr>
                        <a:t>Ｒ１）</a:t>
                      </a:r>
                    </a:p>
                  </a:txBody>
                  <a:tcPr>
                    <a:solidFill>
                      <a:schemeClr val="accent1">
                        <a:lumMod val="20000"/>
                        <a:lumOff val="80000"/>
                      </a:schemeClr>
                    </a:solidFill>
                  </a:tcPr>
                </a:tc>
                <a:tc hMerge="1">
                  <a:txBody>
                    <a:bodyPr/>
                    <a:lstStyle/>
                    <a:p>
                      <a:endParaRPr kumimoji="1" lang="ja-JP" altLang="en-US" sz="1100" dirty="0">
                        <a:latin typeface="+mn-ea"/>
                        <a:ea typeface="+mn-ea"/>
                      </a:endParaRPr>
                    </a:p>
                  </a:txBody>
                  <a:tcPr/>
                </a:tc>
                <a:tc hMerge="1">
                  <a:txBody>
                    <a:bodyPr/>
                    <a:lstStyle/>
                    <a:p>
                      <a:endParaRPr kumimoji="1" lang="ja-JP" altLang="en-US"/>
                    </a:p>
                  </a:txBody>
                  <a:tcPr/>
                </a:tc>
                <a:tc gridSpan="2">
                  <a:txBody>
                    <a:bodyPr/>
                    <a:lstStyle/>
                    <a:p>
                      <a:pPr algn="ctr"/>
                      <a:r>
                        <a:rPr kumimoji="1" lang="ja-JP" altLang="en-US" sz="1100" b="1" dirty="0">
                          <a:latin typeface="+mn-ea"/>
                          <a:ea typeface="+mn-ea"/>
                        </a:rPr>
                        <a:t>評価</a:t>
                      </a:r>
                    </a:p>
                  </a:txBody>
                  <a:tcPr>
                    <a:lnR w="38100" cap="flat" cmpd="sng" algn="ctr">
                      <a:solidFill>
                        <a:schemeClr val="tx1"/>
                      </a:solidFill>
                      <a:prstDash val="solid"/>
                      <a:round/>
                      <a:headEnd type="none" w="med" len="med"/>
                      <a:tailEnd type="none" w="med" len="med"/>
                    </a:lnR>
                    <a:solidFill>
                      <a:schemeClr val="accent1">
                        <a:lumMod val="20000"/>
                        <a:lumOff val="80000"/>
                      </a:schemeClr>
                    </a:solidFill>
                  </a:tcPr>
                </a:tc>
                <a:tc hMerge="1">
                  <a:txBody>
                    <a:bodyPr/>
                    <a:lstStyle/>
                    <a:p>
                      <a:endParaRPr kumimoji="1" lang="ja-JP" altLang="en-US" sz="1200" dirty="0">
                        <a:latin typeface="+mn-ea"/>
                        <a:ea typeface="+mn-ea"/>
                      </a:endParaRPr>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100" b="1" dirty="0">
                          <a:latin typeface="+mn-ea"/>
                          <a:ea typeface="+mn-ea"/>
                        </a:rPr>
                        <a:t>今後の取組みの方向性</a:t>
                      </a:r>
                      <a:r>
                        <a:rPr kumimoji="1" lang="en-US" altLang="ja-JP" sz="1100" b="1" dirty="0">
                          <a:latin typeface="+mn-ea"/>
                          <a:ea typeface="+mn-ea"/>
                        </a:rPr>
                        <a:t>(</a:t>
                      </a:r>
                      <a:r>
                        <a:rPr kumimoji="1" lang="ja-JP" altLang="en-US" sz="1100" b="1" dirty="0">
                          <a:latin typeface="+mn-ea"/>
                          <a:ea typeface="+mn-ea"/>
                        </a:rPr>
                        <a:t>案</a:t>
                      </a:r>
                      <a:r>
                        <a:rPr kumimoji="1" lang="en-US" altLang="ja-JP" sz="1100" b="1" dirty="0">
                          <a:latin typeface="+mn-ea"/>
                          <a:ea typeface="+mn-ea"/>
                        </a:rPr>
                        <a:t>)</a:t>
                      </a:r>
                      <a:endParaRPr kumimoji="1" lang="ja-JP" altLang="en-US" sz="1100" b="1" dirty="0">
                        <a:latin typeface="+mn-ea"/>
                        <a:ea typeface="+mn-ea"/>
                      </a:endParaRPr>
                    </a:p>
                  </a:txBody>
                  <a:tcPr>
                    <a:lnL w="38100" cap="flat" cmpd="sng" algn="ctr">
                      <a:solidFill>
                        <a:schemeClr val="tx1"/>
                      </a:solidFill>
                      <a:prstDash val="solid"/>
                      <a:round/>
                      <a:headEnd type="none" w="med" len="med"/>
                      <a:tailEnd type="none" w="med" len="med"/>
                    </a:lnL>
                    <a:solidFill>
                      <a:schemeClr val="accent1">
                        <a:lumMod val="20000"/>
                        <a:lumOff val="80000"/>
                      </a:schemeClr>
                    </a:solidFill>
                  </a:tcPr>
                </a:tc>
                <a:extLst>
                  <a:ext uri="{0D108BD9-81ED-4DB2-BD59-A6C34878D82A}">
                    <a16:rowId xmlns:a16="http://schemas.microsoft.com/office/drawing/2014/main" val="1661413348"/>
                  </a:ext>
                </a:extLst>
              </a:tr>
              <a:tr h="606991">
                <a:tc vMerge="1">
                  <a:txBody>
                    <a:bodyPr/>
                    <a:lstStyle/>
                    <a:p>
                      <a:pPr algn="ctr"/>
                      <a:endParaRPr kumimoji="1" lang="ja-JP" altLang="en-US" sz="1100" dirty="0">
                        <a:latin typeface="+mn-ea"/>
                        <a:ea typeface="+mn-ea"/>
                      </a:endParaRPr>
                    </a:p>
                  </a:txBody>
                  <a:tcPr vert="eaVert" anchor="ctr">
                    <a:lnB w="38100" cap="flat" cmpd="sng" algn="ctr">
                      <a:solidFill>
                        <a:schemeClr val="tx1"/>
                      </a:solidFill>
                      <a:prstDash val="solid"/>
                      <a:round/>
                      <a:headEnd type="none" w="med" len="med"/>
                      <a:tailEnd type="none" w="med" len="med"/>
                    </a:lnB>
                  </a:tcPr>
                </a:tc>
                <a:tc>
                  <a:txBody>
                    <a:bodyPr/>
                    <a:lstStyle/>
                    <a:p>
                      <a:pPr algn="ctr"/>
                      <a:r>
                        <a:rPr kumimoji="1" lang="ja-JP" altLang="en-US" sz="1100" dirty="0">
                          <a:latin typeface="+mn-ea"/>
                          <a:ea typeface="+mn-ea"/>
                        </a:rPr>
                        <a:t>目標１</a:t>
                      </a:r>
                    </a:p>
                  </a:txBody>
                  <a:tcPr vert="eaVert" anchor="ctr">
                    <a:lnB w="38100" cap="flat" cmpd="sng" algn="ctr">
                      <a:solidFill>
                        <a:schemeClr val="tx1"/>
                      </a:solidFill>
                      <a:prstDash val="solid"/>
                      <a:round/>
                      <a:headEnd type="none" w="med" len="med"/>
                      <a:tailEnd type="none" w="med" len="med"/>
                    </a:lnB>
                  </a:tcPr>
                </a:tc>
                <a:tc gridSpan="2">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en-US" altLang="ja-JP" sz="1100" b="1" dirty="0">
                          <a:latin typeface="+mn-ea"/>
                          <a:ea typeface="+mn-ea"/>
                        </a:rPr>
                        <a:t>〔</a:t>
                      </a:r>
                      <a:r>
                        <a:rPr kumimoji="1" lang="ja-JP" altLang="en-US" sz="1100" b="1" dirty="0">
                          <a:latin typeface="+mn-ea"/>
                          <a:ea typeface="+mn-ea"/>
                        </a:rPr>
                        <a:t>目標</a:t>
                      </a:r>
                      <a:r>
                        <a:rPr kumimoji="1" lang="en-US" altLang="ja-JP" sz="1100" b="1" dirty="0">
                          <a:latin typeface="+mn-ea"/>
                          <a:ea typeface="+mn-ea"/>
                        </a:rPr>
                        <a:t>〕</a:t>
                      </a:r>
                      <a:r>
                        <a:rPr kumimoji="1" lang="en-US" altLang="ja-JP" sz="1100" dirty="0">
                          <a:latin typeface="+mn-ea"/>
                          <a:ea typeface="+mn-ea"/>
                        </a:rPr>
                        <a:t>R</a:t>
                      </a:r>
                      <a:r>
                        <a:rPr kumimoji="1" lang="ja-JP" altLang="en-US" sz="1100" dirty="0">
                          <a:latin typeface="+mn-ea"/>
                          <a:ea typeface="+mn-ea"/>
                        </a:rPr>
                        <a:t>２までに</a:t>
                      </a:r>
                      <a:r>
                        <a:rPr kumimoji="1" lang="en-US" altLang="ja-JP" sz="1100" dirty="0">
                          <a:latin typeface="+mn-ea"/>
                          <a:ea typeface="+mn-ea"/>
                        </a:rPr>
                        <a:t>95</a:t>
                      </a:r>
                      <a:r>
                        <a:rPr kumimoji="1" lang="ja-JP" altLang="en-US" sz="1100" dirty="0">
                          <a:latin typeface="+mn-ea"/>
                          <a:ea typeface="+mn-ea"/>
                        </a:rPr>
                        <a:t>％</a:t>
                      </a:r>
                      <a:endParaRPr kumimoji="1" lang="en-US" altLang="ja-JP" sz="1100" dirty="0">
                        <a:latin typeface="+mn-ea"/>
                        <a:ea typeface="+mn-ea"/>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en-US" altLang="ja-JP" sz="1100" b="1" dirty="0">
                          <a:latin typeface="+mn-ea"/>
                          <a:ea typeface="+mn-ea"/>
                        </a:rPr>
                        <a:t>〔</a:t>
                      </a:r>
                      <a:r>
                        <a:rPr kumimoji="1" lang="ja-JP" altLang="en-US" sz="1100" b="1" dirty="0">
                          <a:latin typeface="+mn-ea"/>
                          <a:ea typeface="+mn-ea"/>
                        </a:rPr>
                        <a:t>現状</a:t>
                      </a:r>
                      <a:r>
                        <a:rPr kumimoji="1" lang="en-US" altLang="ja-JP" sz="1100" b="1" dirty="0">
                          <a:latin typeface="+mn-ea"/>
                          <a:ea typeface="+mn-ea"/>
                        </a:rPr>
                        <a:t>〕</a:t>
                      </a:r>
                      <a:r>
                        <a:rPr kumimoji="1" lang="en-US" altLang="ja-JP" sz="1100" b="0" dirty="0">
                          <a:latin typeface="+mn-ea"/>
                          <a:ea typeface="+mn-ea"/>
                        </a:rPr>
                        <a:t>90.3</a:t>
                      </a:r>
                      <a:r>
                        <a:rPr kumimoji="1" lang="ja-JP" altLang="en-US" sz="1100" b="0" dirty="0">
                          <a:latin typeface="+mn-ea"/>
                          <a:ea typeface="+mn-ea"/>
                        </a:rPr>
                        <a:t>％（</a:t>
                      </a:r>
                      <a:r>
                        <a:rPr kumimoji="1" lang="en-US" altLang="ja-JP" sz="1100" b="0" dirty="0">
                          <a:latin typeface="+mn-ea"/>
                          <a:ea typeface="+mn-ea"/>
                        </a:rPr>
                        <a:t>H27)</a:t>
                      </a:r>
                      <a:r>
                        <a:rPr kumimoji="1" lang="ja-JP" altLang="en-US" sz="1100" b="0" dirty="0">
                          <a:latin typeface="+mn-ea"/>
                          <a:ea typeface="+mn-ea"/>
                        </a:rPr>
                        <a:t>　</a:t>
                      </a:r>
                      <a:r>
                        <a:rPr kumimoji="1" lang="ja-JP" altLang="en-US" sz="1100" dirty="0" smtClean="0">
                          <a:latin typeface="+mn-ea"/>
                          <a:ea typeface="+mn-ea"/>
                        </a:rPr>
                        <a:t>⇒</a:t>
                      </a:r>
                      <a:r>
                        <a:rPr kumimoji="1" lang="ja-JP" altLang="en-US" sz="1100" b="1" dirty="0">
                          <a:latin typeface="+mn-ea"/>
                          <a:ea typeface="+mn-ea"/>
                        </a:rPr>
                        <a:t>　</a:t>
                      </a:r>
                      <a:r>
                        <a:rPr kumimoji="1" lang="ja-JP" altLang="en-US" sz="1100" dirty="0">
                          <a:latin typeface="+mn-ea"/>
                          <a:ea typeface="+mn-ea"/>
                        </a:rPr>
                        <a:t>約</a:t>
                      </a:r>
                      <a:r>
                        <a:rPr kumimoji="1" lang="en-US" altLang="ja-JP" sz="1100" dirty="0">
                          <a:latin typeface="+mn-ea"/>
                          <a:ea typeface="+mn-ea"/>
                        </a:rPr>
                        <a:t>93.9</a:t>
                      </a:r>
                      <a:r>
                        <a:rPr kumimoji="1" lang="ja-JP" altLang="en-US" sz="1100" dirty="0">
                          <a:latin typeface="+mn-ea"/>
                          <a:ea typeface="+mn-ea"/>
                        </a:rPr>
                        <a:t>％（</a:t>
                      </a:r>
                      <a:r>
                        <a:rPr kumimoji="1" lang="en-US" altLang="ja-JP" sz="1100" dirty="0">
                          <a:latin typeface="+mn-ea"/>
                          <a:ea typeface="+mn-ea"/>
                        </a:rPr>
                        <a:t>R2</a:t>
                      </a:r>
                      <a:r>
                        <a:rPr kumimoji="1" lang="ja-JP" altLang="en-US" sz="1100" dirty="0">
                          <a:latin typeface="+mn-ea"/>
                          <a:ea typeface="+mn-ea"/>
                        </a:rPr>
                        <a:t>）</a:t>
                      </a:r>
                      <a:endParaRPr kumimoji="1" lang="en-US" altLang="ja-JP" sz="1100" b="1" dirty="0">
                        <a:latin typeface="+mn-ea"/>
                        <a:ea typeface="+mn-ea"/>
                      </a:endParaRPr>
                    </a:p>
                  </a:txBody>
                  <a:tcPr>
                    <a:lnB w="38100"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2">
                  <a:txBody>
                    <a:bodyPr/>
                    <a:lstStyle/>
                    <a:p>
                      <a:pPr marL="84138" indent="-84138"/>
                      <a:r>
                        <a:rPr kumimoji="1" lang="ja-JP" altLang="en-US" sz="1100" dirty="0">
                          <a:latin typeface="+mn-ea"/>
                          <a:ea typeface="+mn-ea"/>
                        </a:rPr>
                        <a:t>・多数の者が利用する建築物については、目標にやや達していない。</a:t>
                      </a:r>
                    </a:p>
                    <a:p>
                      <a:pPr marL="84138" indent="-84138"/>
                      <a:r>
                        <a:rPr kumimoji="1" lang="ja-JP" altLang="en-US" sz="1100" dirty="0">
                          <a:latin typeface="+mn-ea"/>
                          <a:ea typeface="+mn-ea"/>
                        </a:rPr>
                        <a:t>・病院、福祉施設の耐震化があまり進んでいない。</a:t>
                      </a:r>
                    </a:p>
                    <a:p>
                      <a:pPr marL="84138" indent="-84138"/>
                      <a:r>
                        <a:rPr kumimoji="1" lang="ja-JP" altLang="en-US" sz="1100" dirty="0">
                          <a:latin typeface="+mn-ea"/>
                          <a:ea typeface="+mn-ea"/>
                        </a:rPr>
                        <a:t>・用途ごとに目標や現状値の公表が別途進んでいる</a:t>
                      </a:r>
                    </a:p>
                  </a:txBody>
                  <a:tcPr marL="0">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mn-ea"/>
                        <a:ea typeface="+mn-ea"/>
                      </a:endParaRPr>
                    </a:p>
                  </a:txBody>
                  <a:tcPr/>
                </a:tc>
                <a:tc>
                  <a:txBody>
                    <a:bodyPr/>
                    <a:lstStyle/>
                    <a:p>
                      <a:r>
                        <a:rPr kumimoji="1" lang="ja-JP" altLang="en-US" sz="1100" dirty="0">
                          <a:latin typeface="+mn-ea"/>
                          <a:ea typeface="+mn-ea"/>
                        </a:rPr>
                        <a:t>・重要性が高い耐震診断義務付け対象の建築物に重点化。</a:t>
                      </a:r>
                    </a:p>
                    <a:p>
                      <a:r>
                        <a:rPr kumimoji="1" lang="ja-JP" altLang="en-US" sz="1100" dirty="0">
                          <a:latin typeface="+mn-ea"/>
                          <a:ea typeface="+mn-ea"/>
                        </a:rPr>
                        <a:t>・病院、福祉施設等、関係機関の公表を把握、発信する。</a:t>
                      </a:r>
                    </a:p>
                  </a:txBody>
                  <a:tcPr marL="0" marR="0">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03288819"/>
                  </a:ext>
                </a:extLst>
              </a:tr>
              <a:tr h="959094">
                <a:tc vMerge="1">
                  <a:txBody>
                    <a:bodyPr/>
                    <a:lstStyle/>
                    <a:p>
                      <a:pPr algn="ctr"/>
                      <a:endParaRPr kumimoji="1" lang="ja-JP" altLang="en-US" sz="1100" dirty="0">
                        <a:latin typeface="+mn-ea"/>
                        <a:ea typeface="+mn-ea"/>
                      </a:endParaRPr>
                    </a:p>
                  </a:txBody>
                  <a:tcPr vert="eaVert" anchor="ctr">
                    <a:lnT w="38100" cap="flat" cmpd="sng" algn="ctr">
                      <a:solidFill>
                        <a:schemeClr val="tx1"/>
                      </a:solidFill>
                      <a:prstDash val="solid"/>
                      <a:round/>
                      <a:headEnd type="none" w="med" len="med"/>
                      <a:tailEnd type="none" w="med" len="med"/>
                    </a:lnT>
                  </a:tcPr>
                </a:tc>
                <a:tc rowSpan="3">
                  <a:txBody>
                    <a:bodyPr/>
                    <a:lstStyle/>
                    <a:p>
                      <a:pPr algn="ctr"/>
                      <a:r>
                        <a:rPr kumimoji="1" lang="ja-JP" altLang="en-US" sz="1100" dirty="0">
                          <a:latin typeface="+mn-ea"/>
                          <a:ea typeface="+mn-ea"/>
                        </a:rPr>
                        <a:t>目標２</a:t>
                      </a:r>
                    </a:p>
                  </a:txBody>
                  <a:tcPr vert="eaVert" anchor="ct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spcBef>
                          <a:spcPts val="300"/>
                        </a:spcBef>
                      </a:pPr>
                      <a:r>
                        <a:rPr lang="en-US" altLang="ja-JP" sz="1050" b="1" dirty="0">
                          <a:latin typeface="+mn-ea"/>
                          <a:ea typeface="+mn-ea"/>
                        </a:rPr>
                        <a:t>〔</a:t>
                      </a:r>
                      <a:r>
                        <a:rPr lang="ja-JP" altLang="en-US" sz="1050" b="1" dirty="0">
                          <a:latin typeface="+mn-ea"/>
                          <a:ea typeface="+mn-ea"/>
                        </a:rPr>
                        <a:t>目標</a:t>
                      </a:r>
                      <a:r>
                        <a:rPr lang="en-US" altLang="ja-JP" sz="1050" b="1" dirty="0">
                          <a:latin typeface="+mn-ea"/>
                          <a:ea typeface="+mn-ea"/>
                        </a:rPr>
                        <a:t>〕</a:t>
                      </a:r>
                      <a:endParaRPr lang="en-US" altLang="ja-JP" sz="300" b="1" dirty="0">
                        <a:latin typeface="+mn-ea"/>
                        <a:ea typeface="+mn-ea"/>
                      </a:endParaRPr>
                    </a:p>
                    <a:p>
                      <a:pPr algn="ctr">
                        <a:spcBef>
                          <a:spcPts val="300"/>
                        </a:spcBef>
                      </a:pPr>
                      <a:r>
                        <a:rPr lang="en-US" altLang="ja-JP" sz="900" dirty="0">
                          <a:latin typeface="+mn-ea"/>
                          <a:ea typeface="+mn-ea"/>
                        </a:rPr>
                        <a:t>(</a:t>
                      </a:r>
                      <a:r>
                        <a:rPr lang="ja-JP" altLang="en-US" sz="900" dirty="0">
                          <a:latin typeface="+mn-ea"/>
                          <a:ea typeface="+mn-ea"/>
                        </a:rPr>
                        <a:t>多数の者が利用する建築物</a:t>
                      </a:r>
                      <a:r>
                        <a:rPr lang="en-US" altLang="ja-JP" sz="800" dirty="0">
                          <a:latin typeface="+mn-ea"/>
                          <a:ea typeface="+mn-ea"/>
                        </a:rPr>
                        <a:t>)</a:t>
                      </a:r>
                      <a:endParaRPr lang="ja-JP" altLang="en-US" sz="800" dirty="0">
                        <a:latin typeface="+mn-ea"/>
                        <a:ea typeface="+mn-ea"/>
                      </a:endParaRPr>
                    </a:p>
                    <a:p>
                      <a:r>
                        <a:rPr lang="ja-JP" altLang="en-US" sz="1050" dirty="0">
                          <a:latin typeface="+mn-ea"/>
                          <a:ea typeface="+mn-ea"/>
                        </a:rPr>
                        <a:t> </a:t>
                      </a:r>
                      <a:r>
                        <a:rPr lang="ja-JP" altLang="en-US" sz="1100" dirty="0">
                          <a:latin typeface="+mn-ea"/>
                          <a:ea typeface="+mn-ea"/>
                        </a:rPr>
                        <a:t>耐震性が不足する約５千棟に確実な普及</a:t>
                      </a:r>
                      <a:r>
                        <a:rPr lang="ja-JP" altLang="en-US" sz="1100" dirty="0" smtClean="0">
                          <a:latin typeface="+mn-ea"/>
                          <a:ea typeface="+mn-ea"/>
                        </a:rPr>
                        <a:t>啓発</a:t>
                      </a:r>
                      <a:endParaRPr lang="en-US" altLang="ja-JP" sz="1100" dirty="0" smtClean="0">
                        <a:latin typeface="+mn-ea"/>
                        <a:ea typeface="+mn-ea"/>
                      </a:endParaRPr>
                    </a:p>
                    <a:p>
                      <a:endParaRPr lang="en-US" altLang="ja-JP" sz="1100" dirty="0">
                        <a:latin typeface="+mn-ea"/>
                        <a:ea typeface="+mn-ea"/>
                      </a:endParaRPr>
                    </a:p>
                    <a:p>
                      <a:endParaRPr kumimoji="1" lang="en-US" altLang="ja-JP" sz="1100" dirty="0">
                        <a:latin typeface="+mn-ea"/>
                        <a:ea typeface="+mn-ea"/>
                      </a:endParaRPr>
                    </a:p>
                    <a:p>
                      <a:r>
                        <a:rPr kumimoji="1" lang="en-US" altLang="ja-JP" sz="1100" b="1" dirty="0">
                          <a:latin typeface="+mn-ea"/>
                          <a:ea typeface="+mn-ea"/>
                        </a:rPr>
                        <a:t>〔</a:t>
                      </a:r>
                      <a:r>
                        <a:rPr kumimoji="1" lang="ja-JP" altLang="en-US" sz="1100" b="1" dirty="0">
                          <a:latin typeface="+mn-ea"/>
                          <a:ea typeface="+mn-ea"/>
                        </a:rPr>
                        <a:t>現状</a:t>
                      </a:r>
                      <a:r>
                        <a:rPr kumimoji="1" lang="en-US" altLang="ja-JP" sz="1100" b="1" dirty="0">
                          <a:latin typeface="+mn-ea"/>
                          <a:ea typeface="+mn-ea"/>
                        </a:rPr>
                        <a:t>〕</a:t>
                      </a:r>
                      <a:endParaRPr kumimoji="1" lang="ja-JP" altLang="en-US" sz="1100" dirty="0">
                        <a:latin typeface="+mn-ea"/>
                        <a:ea typeface="+mn-ea"/>
                      </a:endParaRPr>
                    </a:p>
                    <a:p>
                      <a:r>
                        <a:rPr kumimoji="1" lang="ja-JP" altLang="en-US" sz="1100" dirty="0">
                          <a:latin typeface="+mn-ea"/>
                          <a:ea typeface="+mn-ea"/>
                        </a:rPr>
                        <a:t>耐震性が不足するもの</a:t>
                      </a:r>
                      <a:endParaRPr kumimoji="1" lang="en-US" altLang="ja-JP" sz="1100" dirty="0">
                        <a:latin typeface="+mn-ea"/>
                        <a:ea typeface="+mn-ea"/>
                      </a:endParaRPr>
                    </a:p>
                    <a:p>
                      <a:pPr algn="l"/>
                      <a:r>
                        <a:rPr kumimoji="1" lang="ja-JP" altLang="en-US" sz="1100" dirty="0">
                          <a:latin typeface="+mn-ea"/>
                          <a:ea typeface="+mn-ea"/>
                        </a:rPr>
                        <a:t>　　　　　　約</a:t>
                      </a:r>
                      <a:r>
                        <a:rPr kumimoji="1" lang="en-US" altLang="ja-JP" sz="1100" dirty="0">
                          <a:latin typeface="+mn-ea"/>
                          <a:ea typeface="+mn-ea"/>
                        </a:rPr>
                        <a:t>3</a:t>
                      </a:r>
                      <a:r>
                        <a:rPr kumimoji="1" lang="ja-JP" altLang="en-US" sz="1100" dirty="0">
                          <a:latin typeface="+mn-ea"/>
                          <a:ea typeface="+mn-ea"/>
                        </a:rPr>
                        <a:t>千棟　</a:t>
                      </a:r>
                      <a:endParaRPr kumimoji="1" lang="en-US" altLang="ja-JP" sz="1100" dirty="0">
                        <a:latin typeface="+mn-ea"/>
                        <a:ea typeface="+mn-ea"/>
                      </a:endParaRPr>
                    </a:p>
                    <a:p>
                      <a:endParaRPr kumimoji="1" lang="en-US" altLang="ja-JP" sz="1100" dirty="0">
                        <a:latin typeface="+mn-ea"/>
                        <a:ea typeface="+mn-ea"/>
                      </a:endParaRPr>
                    </a:p>
                    <a:p>
                      <a:endParaRPr kumimoji="1" lang="ja-JP" altLang="en-US" sz="1100" dirty="0">
                        <a:latin typeface="+mn-ea"/>
                        <a:ea typeface="+mn-ea"/>
                      </a:endParaRPr>
                    </a:p>
                  </a:txBody>
                  <a:tcPr marL="0" marR="0">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b="1" i="0" dirty="0">
                          <a:latin typeface="+mn-ea"/>
                          <a:ea typeface="+mn-ea"/>
                        </a:rPr>
                        <a:t>（１）確実な普及啓発</a:t>
                      </a:r>
                      <a:endParaRPr kumimoji="1" lang="en-US" altLang="ja-JP" sz="1100" b="1" i="0" dirty="0">
                        <a:latin typeface="+mn-ea"/>
                        <a:ea typeface="+mn-ea"/>
                      </a:endParaRPr>
                    </a:p>
                    <a:p>
                      <a:r>
                        <a:rPr kumimoji="1" lang="ja-JP" altLang="en-US" sz="1100" dirty="0">
                          <a:latin typeface="+mn-ea"/>
                          <a:ea typeface="+mn-ea"/>
                        </a:rPr>
                        <a:t>・アンケート実施　</a:t>
                      </a:r>
                      <a:r>
                        <a:rPr kumimoji="1" lang="en-US" altLang="ja-JP" sz="1100" dirty="0">
                          <a:latin typeface="+mn-ea"/>
                          <a:ea typeface="+mn-ea"/>
                        </a:rPr>
                        <a:t>827</a:t>
                      </a:r>
                      <a:r>
                        <a:rPr kumimoji="1" lang="ja-JP" altLang="en-US" sz="1100" dirty="0">
                          <a:latin typeface="+mn-ea"/>
                          <a:ea typeface="+mn-ea"/>
                        </a:rPr>
                        <a:t>件　（</a:t>
                      </a:r>
                      <a:r>
                        <a:rPr kumimoji="1" lang="en-US" altLang="ja-JP" sz="1100" dirty="0">
                          <a:latin typeface="+mn-ea"/>
                          <a:ea typeface="+mn-ea"/>
                        </a:rPr>
                        <a:t>H29,R1</a:t>
                      </a:r>
                      <a:r>
                        <a:rPr kumimoji="1" lang="ja-JP" altLang="en-US" sz="1100" dirty="0">
                          <a:latin typeface="+mn-ea"/>
                          <a:ea typeface="+mn-ea"/>
                        </a:rPr>
                        <a:t>）</a:t>
                      </a:r>
                      <a:endParaRPr kumimoji="1" lang="en-US" altLang="ja-JP" sz="1100" dirty="0">
                        <a:latin typeface="+mn-ea"/>
                        <a:ea typeface="+mn-ea"/>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100" dirty="0">
                          <a:latin typeface="+mn-ea"/>
                          <a:ea typeface="+mn-ea"/>
                        </a:rPr>
                        <a:t>・所有者等向け説明会・相談会（</a:t>
                      </a:r>
                      <a:r>
                        <a:rPr kumimoji="1" lang="en-US" altLang="ja-JP" sz="1100" dirty="0">
                          <a:latin typeface="+mn-ea"/>
                          <a:ea typeface="+mn-ea"/>
                        </a:rPr>
                        <a:t>H30,R1)</a:t>
                      </a:r>
                    </a:p>
                    <a:p>
                      <a:pPr marL="85725" marR="0" lvl="0" indent="-85725" algn="l" defTabSz="1280160" rtl="0" eaLnBrk="1" fontAlgn="auto" latinLnBrk="0" hangingPunct="1">
                        <a:lnSpc>
                          <a:spcPct val="100000"/>
                        </a:lnSpc>
                        <a:spcBef>
                          <a:spcPts val="0"/>
                        </a:spcBef>
                        <a:spcAft>
                          <a:spcPts val="0"/>
                        </a:spcAft>
                        <a:buClrTx/>
                        <a:buSzTx/>
                        <a:buFontTx/>
                        <a:buNone/>
                        <a:tabLst/>
                        <a:defRPr/>
                      </a:pPr>
                      <a:r>
                        <a:rPr kumimoji="1" lang="ja-JP" altLang="en-US" sz="1100" dirty="0">
                          <a:latin typeface="+mn-ea"/>
                          <a:ea typeface="+mn-ea"/>
                        </a:rPr>
                        <a:t>・医療部局主催のセミナーにて、病院関係者に耐震化の重要性等を説明（</a:t>
                      </a:r>
                      <a:r>
                        <a:rPr kumimoji="1" lang="en-US" altLang="ja-JP" sz="1100" dirty="0">
                          <a:latin typeface="+mn-ea"/>
                          <a:ea typeface="+mn-ea"/>
                        </a:rPr>
                        <a:t>H30,R1)</a:t>
                      </a:r>
                    </a:p>
                  </a:txBody>
                  <a:tcPr marL="0" marR="0">
                    <a:lnT w="38100" cap="flat" cmpd="sng" algn="ctr">
                      <a:solidFill>
                        <a:schemeClr val="tx1"/>
                      </a:solidFill>
                      <a:prstDash val="solid"/>
                      <a:round/>
                      <a:headEnd type="none" w="med" len="med"/>
                      <a:tailEnd type="none" w="med" len="med"/>
                    </a:lnT>
                  </a:tcPr>
                </a:tc>
                <a:tc>
                  <a:txBody>
                    <a:bodyPr/>
                    <a:lstStyle/>
                    <a:p>
                      <a:endParaRPr kumimoji="1" lang="en-US" altLang="ja-JP" sz="1100" dirty="0">
                        <a:latin typeface="+mn-ea"/>
                        <a:ea typeface="+mn-ea"/>
                      </a:endParaRPr>
                    </a:p>
                    <a:p>
                      <a:pPr marL="85725" indent="-85725"/>
                      <a:r>
                        <a:rPr kumimoji="1" lang="ja-JP" altLang="en-US" sz="1100" dirty="0">
                          <a:latin typeface="+mn-ea"/>
                          <a:ea typeface="+mn-ea"/>
                        </a:rPr>
                        <a:t>・セミナーや説明会の後には相談等もあり効果が一定見込まれる。対象や内容を広げていく必要がある。</a:t>
                      </a:r>
                    </a:p>
                  </a:txBody>
                  <a:tcPr marL="0" marR="0">
                    <a:lnR w="12700" cap="flat" cmpd="sng" algn="ctr">
                      <a:solidFill>
                        <a:schemeClr val="tx1"/>
                      </a:solidFill>
                      <a:prstDash val="sysDot"/>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ctr" fontAlgn="t"/>
                      <a:endParaRPr lang="en-US" altLang="ja-JP" sz="1100" b="0" i="0" u="none" strike="noStrike" dirty="0">
                        <a:solidFill>
                          <a:srgbClr val="000000"/>
                        </a:solidFill>
                        <a:effectLst/>
                        <a:latin typeface="+mn-ea"/>
                        <a:ea typeface="+mn-ea"/>
                      </a:endParaRPr>
                    </a:p>
                    <a:p>
                      <a:pPr algn="ctr" fontAlgn="t"/>
                      <a:endParaRPr lang="en-US" altLang="ja-JP" sz="1100" b="0" i="0" u="none" strike="noStrike" dirty="0">
                        <a:solidFill>
                          <a:srgbClr val="000000"/>
                        </a:solidFill>
                        <a:effectLst/>
                        <a:latin typeface="+mn-ea"/>
                        <a:ea typeface="+mn-ea"/>
                      </a:endParaRPr>
                    </a:p>
                    <a:p>
                      <a:pPr algn="ctr" fontAlgn="t"/>
                      <a:r>
                        <a:rPr lang="ja-JP" altLang="en-US" sz="1100" b="1" i="0" u="none" strike="noStrike" dirty="0">
                          <a:solidFill>
                            <a:srgbClr val="000000"/>
                          </a:solidFill>
                          <a:effectLst/>
                          <a:latin typeface="+mn-ea"/>
                          <a:ea typeface="+mn-ea"/>
                        </a:rPr>
                        <a:t>強化</a:t>
                      </a:r>
                    </a:p>
                  </a:txBody>
                  <a:tcPr marL="9525" marR="9525" marT="9525" marB="0">
                    <a:lnL w="12700" cap="flat" cmpd="sng" algn="ctr">
                      <a:solidFill>
                        <a:schemeClr val="tx1"/>
                      </a:solidFill>
                      <a:prstDash val="sysDot"/>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l" fontAlgn="t"/>
                      <a:endParaRPr lang="en-US" altLang="ja-JP" sz="1100" b="0" i="0" u="none" strike="noStrike" dirty="0">
                        <a:solidFill>
                          <a:srgbClr val="000000"/>
                        </a:solidFill>
                        <a:effectLst/>
                        <a:latin typeface="+mn-ea"/>
                        <a:ea typeface="+mn-ea"/>
                      </a:endParaRPr>
                    </a:p>
                    <a:p>
                      <a:pPr marL="84138" marR="0" lvl="0" indent="-84138" algn="l" defTabSz="1280160" rtl="0" eaLnBrk="1" fontAlgn="t"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mn-ea"/>
                          <a:ea typeface="+mn-ea"/>
                        </a:rPr>
                        <a:t>・所管部局や市町村と連携し、説明会の開催や個別訪問等により、耐震化の働きかけを強化。</a:t>
                      </a:r>
                      <a:endParaRPr lang="en-US" altLang="ja-JP" sz="1100" b="0" i="0" u="none" strike="noStrike" dirty="0">
                        <a:solidFill>
                          <a:srgbClr val="000000"/>
                        </a:solidFill>
                        <a:effectLst/>
                        <a:latin typeface="+mn-ea"/>
                        <a:ea typeface="+mn-ea"/>
                      </a:endParaRPr>
                    </a:p>
                    <a:p>
                      <a:pPr marL="88900" indent="-88900" algn="r" fontAlgn="t"/>
                      <a:r>
                        <a:rPr lang="en-US" altLang="ja-JP" sz="1100" b="1" i="0" u="none" strike="noStrike" dirty="0">
                          <a:solidFill>
                            <a:schemeClr val="tx1"/>
                          </a:solidFill>
                          <a:effectLst/>
                          <a:latin typeface="+mn-ea"/>
                          <a:ea typeface="+mn-ea"/>
                        </a:rPr>
                        <a:t>〔</a:t>
                      </a:r>
                      <a:r>
                        <a:rPr lang="ja-JP" altLang="en-US" sz="1100" b="1" i="0" u="none" strike="noStrike" dirty="0">
                          <a:solidFill>
                            <a:schemeClr val="tx1"/>
                          </a:solidFill>
                          <a:effectLst/>
                          <a:latin typeface="+mn-ea"/>
                          <a:ea typeface="+mn-ea"/>
                        </a:rPr>
                        <a:t>期待できる効果：府民の耐震化意欲の喚起</a:t>
                      </a:r>
                      <a:r>
                        <a:rPr lang="en-US" altLang="ja-JP" sz="1100" b="1" i="0" u="none" strike="noStrike" dirty="0">
                          <a:solidFill>
                            <a:schemeClr val="tx1"/>
                          </a:solidFill>
                          <a:effectLst/>
                          <a:latin typeface="+mn-ea"/>
                          <a:ea typeface="+mn-ea"/>
                        </a:rPr>
                        <a:t>〕</a:t>
                      </a:r>
                    </a:p>
                    <a:p>
                      <a:pPr marL="88900" marR="0" lvl="0" indent="-88900" algn="r" defTabSz="1280160" rtl="0" eaLnBrk="1" fontAlgn="t" latinLnBrk="0" hangingPunct="1">
                        <a:lnSpc>
                          <a:spcPct val="100000"/>
                        </a:lnSpc>
                        <a:spcBef>
                          <a:spcPts val="0"/>
                        </a:spcBef>
                        <a:spcAft>
                          <a:spcPts val="0"/>
                        </a:spcAft>
                        <a:buClrTx/>
                        <a:buSzTx/>
                        <a:buFontTx/>
                        <a:buNone/>
                        <a:tabLst/>
                        <a:defRPr/>
                      </a:pPr>
                      <a:r>
                        <a:rPr kumimoji="1" lang="ja-JP" altLang="en-US" sz="1100" b="1" i="0" dirty="0">
                          <a:solidFill>
                            <a:schemeClr val="tx1"/>
                          </a:solidFill>
                          <a:latin typeface="+mn-ea"/>
                          <a:ea typeface="+mn-ea"/>
                        </a:rPr>
                        <a:t>→</a:t>
                      </a:r>
                      <a:r>
                        <a:rPr kumimoji="1" lang="en-US" altLang="ja-JP" sz="1100" b="1" i="0" dirty="0">
                          <a:solidFill>
                            <a:schemeClr val="tx1"/>
                          </a:solidFill>
                          <a:latin typeface="+mn-ea"/>
                          <a:ea typeface="+mn-ea"/>
                        </a:rPr>
                        <a:t>【</a:t>
                      </a:r>
                      <a:r>
                        <a:rPr kumimoji="1" lang="ja-JP" altLang="en-US" sz="1100" b="1" i="0" dirty="0">
                          <a:solidFill>
                            <a:schemeClr val="tx1"/>
                          </a:solidFill>
                          <a:latin typeface="+mn-ea"/>
                          <a:ea typeface="+mn-ea"/>
                        </a:rPr>
                        <a:t>社会的機運の醸成</a:t>
                      </a:r>
                      <a:r>
                        <a:rPr kumimoji="1" lang="en-US" altLang="ja-JP" sz="1100" b="1" i="0" dirty="0">
                          <a:solidFill>
                            <a:schemeClr val="tx1"/>
                          </a:solidFill>
                          <a:latin typeface="+mn-ea"/>
                          <a:ea typeface="+mn-ea"/>
                        </a:rPr>
                        <a:t>】</a:t>
                      </a:r>
                      <a:endParaRPr lang="en-US" altLang="ja-JP" sz="1100" b="0" i="0" u="none" strike="noStrike" dirty="0">
                        <a:solidFill>
                          <a:schemeClr val="tx1"/>
                        </a:solidFill>
                        <a:effectLst/>
                        <a:latin typeface="+mn-ea"/>
                        <a:ea typeface="+mn-ea"/>
                      </a:endParaRPr>
                    </a:p>
                  </a:txBody>
                  <a:tcPr marL="9525" marR="9525" marT="9525" marB="0">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133410610"/>
                  </a:ext>
                </a:extLst>
              </a:tr>
              <a:tr h="818707">
                <a:tc vMerge="1">
                  <a:txBody>
                    <a:bodyPr/>
                    <a:lstStyle/>
                    <a:p>
                      <a:endParaRPr kumimoji="1" lang="ja-JP" altLang="en-US"/>
                    </a:p>
                  </a:txBody>
                  <a:tcPr/>
                </a:tc>
                <a:tc vMerge="1">
                  <a:txBody>
                    <a:bodyPr/>
                    <a:lstStyle/>
                    <a:p>
                      <a:endParaRPr kumimoji="1" lang="ja-JP" altLang="en-US" sz="1200" dirty="0">
                        <a:latin typeface="+mn-ea"/>
                        <a:ea typeface="+mn-ea"/>
                      </a:endParaRPr>
                    </a:p>
                  </a:txBody>
                  <a:tcPr/>
                </a:tc>
                <a:tc vMerge="1">
                  <a:txBody>
                    <a:bodyPr/>
                    <a:lstStyle/>
                    <a:p>
                      <a:endParaRPr kumimoji="1" lang="ja-JP" altLang="en-US" sz="1200" dirty="0">
                        <a:latin typeface="+mn-ea"/>
                        <a:ea typeface="+mn-ea"/>
                      </a:endParaRPr>
                    </a:p>
                  </a:txBody>
                  <a:tcPr/>
                </a:tc>
                <a:tc>
                  <a:txBody>
                    <a:bodyPr/>
                    <a:lstStyle/>
                    <a:p>
                      <a:pPr marL="85725" indent="-85725"/>
                      <a:r>
                        <a:rPr kumimoji="1" lang="ja-JP" altLang="en-US" sz="1100" b="1" dirty="0">
                          <a:latin typeface="+mn-ea"/>
                          <a:ea typeface="+mn-ea"/>
                        </a:rPr>
                        <a:t>（２）耐震化の支援</a:t>
                      </a:r>
                      <a:endParaRPr kumimoji="1" lang="en-US" altLang="ja-JP" sz="1100" b="1" dirty="0">
                        <a:latin typeface="+mn-ea"/>
                        <a:ea typeface="+mn-ea"/>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●補助制度</a:t>
                      </a: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100" dirty="0">
                          <a:latin typeface="+mn-ea"/>
                          <a:ea typeface="+mn-ea"/>
                        </a:rPr>
                        <a:t>　病院、学校、ホテル・旅館等への補助実施</a:t>
                      </a:r>
                    </a:p>
                    <a:p>
                      <a:r>
                        <a:rPr kumimoji="1" lang="ja-JP" altLang="en-US" sz="1100" dirty="0">
                          <a:latin typeface="+mn-ea"/>
                          <a:ea typeface="+mn-ea"/>
                        </a:rPr>
                        <a:t>　補助実績　診断：</a:t>
                      </a:r>
                      <a:r>
                        <a:rPr kumimoji="1" lang="en-US" altLang="ja-JP" sz="1100" dirty="0">
                          <a:latin typeface="+mn-ea"/>
                          <a:ea typeface="+mn-ea"/>
                        </a:rPr>
                        <a:t>3</a:t>
                      </a:r>
                      <a:r>
                        <a:rPr kumimoji="1" lang="ja-JP" altLang="en-US" sz="1100" dirty="0">
                          <a:latin typeface="+mn-ea"/>
                          <a:ea typeface="+mn-ea"/>
                        </a:rPr>
                        <a:t>件</a:t>
                      </a:r>
                    </a:p>
                    <a:p>
                      <a:endParaRPr kumimoji="1" lang="en-US" altLang="ja-JP" sz="1100" b="0" dirty="0">
                        <a:latin typeface="+mn-ea"/>
                        <a:ea typeface="+mn-ea"/>
                      </a:endParaRPr>
                    </a:p>
                  </a:txBody>
                  <a:tcPr marL="0" marR="0"/>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en-US" altLang="ja-JP" sz="1100" b="1" dirty="0">
                          <a:latin typeface="+mn-ea"/>
                          <a:ea typeface="+mn-ea"/>
                        </a:rPr>
                        <a:t>〈</a:t>
                      </a:r>
                      <a:r>
                        <a:rPr kumimoji="1" lang="ja-JP" altLang="en-US" sz="1100" b="1" dirty="0">
                          <a:latin typeface="+mn-ea"/>
                          <a:ea typeface="+mn-ea"/>
                        </a:rPr>
                        <a:t>補助制度</a:t>
                      </a:r>
                      <a:r>
                        <a:rPr kumimoji="1" lang="en-US" altLang="ja-JP" sz="1100" b="1" dirty="0">
                          <a:latin typeface="+mn-ea"/>
                          <a:ea typeface="+mn-ea"/>
                        </a:rPr>
                        <a:t>〉</a:t>
                      </a:r>
                    </a:p>
                    <a:p>
                      <a:r>
                        <a:rPr kumimoji="1" lang="ja-JP" altLang="en-US" sz="1100" dirty="0">
                          <a:latin typeface="+mn-ea"/>
                          <a:ea typeface="+mn-ea"/>
                        </a:rPr>
                        <a:t>・補助実績</a:t>
                      </a:r>
                      <a:r>
                        <a:rPr kumimoji="1" lang="ja-JP" altLang="en-US" sz="1100" dirty="0" smtClean="0">
                          <a:latin typeface="+mn-ea"/>
                          <a:ea typeface="+mn-ea"/>
                        </a:rPr>
                        <a:t>は増えていない</a:t>
                      </a:r>
                      <a:r>
                        <a:rPr kumimoji="1" lang="ja-JP" altLang="en-US" sz="1100" dirty="0">
                          <a:latin typeface="+mn-ea"/>
                          <a:ea typeface="+mn-ea"/>
                        </a:rPr>
                        <a:t>。</a:t>
                      </a:r>
                      <a:endParaRPr kumimoji="1" lang="en-US" altLang="ja-JP" sz="1100" dirty="0">
                        <a:latin typeface="+mn-ea"/>
                        <a:ea typeface="+mn-ea"/>
                      </a:endParaRPr>
                    </a:p>
                    <a:p>
                      <a:endParaRPr kumimoji="1" lang="ja-JP" altLang="en-US" sz="1100" dirty="0">
                        <a:latin typeface="+mn-ea"/>
                        <a:ea typeface="+mn-ea"/>
                      </a:endParaRPr>
                    </a:p>
                  </a:txBody>
                  <a:tcPr marL="0" marR="0">
                    <a:lnR w="12700" cap="flat" cmpd="sng" algn="ctr">
                      <a:solidFill>
                        <a:schemeClr val="tx1"/>
                      </a:solidFill>
                      <a:prstDash val="sysDot"/>
                      <a:round/>
                      <a:headEnd type="none" w="med" len="med"/>
                      <a:tailEnd type="none" w="med" len="med"/>
                    </a:lnR>
                  </a:tcPr>
                </a:tc>
                <a:tc>
                  <a:txBody>
                    <a:bodyPr/>
                    <a:lstStyle/>
                    <a:p>
                      <a:pPr algn="ctr" fontAlgn="t"/>
                      <a:endParaRPr lang="en-US" altLang="zh-TW" sz="110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t"/>
                      <a:r>
                        <a:rPr lang="ja-JP" altLang="en-US" sz="1100" b="1" i="0" u="none" strike="noStrike" dirty="0">
                          <a:solidFill>
                            <a:srgbClr val="000000"/>
                          </a:solidFill>
                          <a:effectLst/>
                          <a:latin typeface="游ゴシック" panose="020B0400000000000000" pitchFamily="50" charset="-128"/>
                          <a:ea typeface="游ゴシック" panose="020B0400000000000000" pitchFamily="50" charset="-128"/>
                        </a:rPr>
                        <a:t>強化</a:t>
                      </a:r>
                      <a:endParaRPr lang="zh-TW" altLang="en-US" sz="11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lnL w="12700" cap="flat" cmpd="sng" algn="ctr">
                      <a:solidFill>
                        <a:schemeClr val="tx1"/>
                      </a:solidFill>
                      <a:prstDash val="sysDot"/>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180975" marR="0" lvl="0" indent="-180975" algn="l" defTabSz="1280160" rtl="0" eaLnBrk="1" fontAlgn="t" latinLnBrk="0" hangingPunct="1">
                        <a:lnSpc>
                          <a:spcPct val="100000"/>
                        </a:lnSpc>
                        <a:spcBef>
                          <a:spcPts val="0"/>
                        </a:spcBef>
                        <a:spcAft>
                          <a:spcPts val="0"/>
                        </a:spcAft>
                        <a:buClrTx/>
                        <a:buSzTx/>
                        <a:buFontTx/>
                        <a:buNone/>
                        <a:tabLst/>
                        <a:defRPr/>
                      </a:pPr>
                      <a:r>
                        <a:rPr kumimoji="1" lang="en-US" altLang="ja-JP" sz="1100" b="1" dirty="0" smtClean="0">
                          <a:latin typeface="+mn-ea"/>
                          <a:ea typeface="+mn-ea"/>
                        </a:rPr>
                        <a:t>〈</a:t>
                      </a:r>
                      <a:r>
                        <a:rPr kumimoji="1" lang="ja-JP" altLang="en-US" sz="1100" b="1" dirty="0" smtClean="0">
                          <a:latin typeface="+mn-ea"/>
                          <a:ea typeface="+mn-ea"/>
                        </a:rPr>
                        <a:t>補助制度</a:t>
                      </a:r>
                      <a:r>
                        <a:rPr kumimoji="1" lang="en-US" altLang="ja-JP" sz="1100" b="1" dirty="0" smtClean="0">
                          <a:latin typeface="+mn-ea"/>
                          <a:ea typeface="+mn-ea"/>
                        </a:rPr>
                        <a:t>〉</a:t>
                      </a:r>
                      <a:endParaRPr lang="en-US" altLang="ja-JP" sz="1100" b="0" i="0" u="none" strike="noStrike" dirty="0">
                        <a:solidFill>
                          <a:srgbClr val="000000"/>
                        </a:solidFill>
                        <a:effectLst/>
                        <a:latin typeface="+mn-ea"/>
                        <a:ea typeface="+mn-ea"/>
                      </a:endParaRPr>
                    </a:p>
                    <a:p>
                      <a:pPr marL="88900" marR="0" lvl="0" indent="-88900" algn="l" defTabSz="1280160" rtl="0" eaLnBrk="1" fontAlgn="t"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mn-ea"/>
                          <a:ea typeface="+mn-ea"/>
                        </a:rPr>
                        <a:t>・耐震の補助だけではなく、</a:t>
                      </a:r>
                      <a:r>
                        <a:rPr lang="ja-JP" altLang="en-US" sz="1100" b="1" i="0" u="sng" strike="noStrike" dirty="0">
                          <a:solidFill>
                            <a:srgbClr val="000000"/>
                          </a:solidFill>
                          <a:effectLst/>
                          <a:latin typeface="+mn-ea"/>
                          <a:ea typeface="+mn-ea"/>
                        </a:rPr>
                        <a:t>既存制度も含めた幅広い負担軽減策の検討、提示。</a:t>
                      </a:r>
                      <a:endParaRPr lang="en-US" altLang="ja-JP" sz="1100" b="1" i="0" u="sng" strike="noStrike" dirty="0">
                        <a:solidFill>
                          <a:srgbClr val="000000"/>
                        </a:solidFill>
                        <a:effectLst/>
                        <a:latin typeface="+mn-ea"/>
                        <a:ea typeface="+mn-ea"/>
                      </a:endParaRPr>
                    </a:p>
                    <a:p>
                      <a:pPr marL="85725" marR="0" lvl="0" indent="-85725" algn="r" defTabSz="1280160" rtl="0" eaLnBrk="1" fontAlgn="t" latinLnBrk="0" hangingPunct="1">
                        <a:lnSpc>
                          <a:spcPct val="100000"/>
                        </a:lnSpc>
                        <a:spcBef>
                          <a:spcPts val="0"/>
                        </a:spcBef>
                        <a:spcAft>
                          <a:spcPts val="0"/>
                        </a:spcAft>
                        <a:buClrTx/>
                        <a:buSzTx/>
                        <a:buFontTx/>
                        <a:buNone/>
                        <a:tabLst/>
                        <a:defRPr/>
                      </a:pPr>
                      <a:r>
                        <a:rPr lang="en-US" altLang="ja-JP" sz="1100" b="1" i="0" u="none" strike="noStrike" dirty="0">
                          <a:solidFill>
                            <a:schemeClr val="tx1"/>
                          </a:solidFill>
                          <a:effectLst/>
                          <a:latin typeface="+mn-ea"/>
                          <a:ea typeface="+mn-ea"/>
                        </a:rPr>
                        <a:t>〔</a:t>
                      </a:r>
                      <a:r>
                        <a:rPr lang="ja-JP" altLang="en-US" sz="1100" b="1" i="0" u="none" strike="noStrike" dirty="0">
                          <a:solidFill>
                            <a:schemeClr val="tx1"/>
                          </a:solidFill>
                          <a:effectLst/>
                          <a:latin typeface="+mn-ea"/>
                          <a:ea typeface="+mn-ea"/>
                        </a:rPr>
                        <a:t>期待できる効果：耐震化のきっかけを確実に捉える</a:t>
                      </a:r>
                      <a:r>
                        <a:rPr lang="en-US" altLang="ja-JP" sz="1100" b="1" i="0" u="none" strike="noStrike" dirty="0">
                          <a:solidFill>
                            <a:schemeClr val="tx1"/>
                          </a:solidFill>
                          <a:effectLst/>
                          <a:latin typeface="+mn-ea"/>
                          <a:ea typeface="+mn-ea"/>
                        </a:rPr>
                        <a:t>〕</a:t>
                      </a:r>
                    </a:p>
                    <a:p>
                      <a:pPr marL="85725" marR="0" lvl="0" indent="-85725" algn="r" defTabSz="1280160" rtl="0" eaLnBrk="1" fontAlgn="t"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a:t>
                      </a:r>
                      <a:r>
                        <a:rPr kumimoji="1" lang="en-US" altLang="ja-JP" sz="1100" b="1" dirty="0">
                          <a:solidFill>
                            <a:schemeClr val="tx1"/>
                          </a:solidFill>
                          <a:latin typeface="+mn-ea"/>
                          <a:ea typeface="+mn-ea"/>
                        </a:rPr>
                        <a:t>【</a:t>
                      </a:r>
                      <a:r>
                        <a:rPr kumimoji="1" lang="ja-JP" altLang="en-US" sz="1100" b="1" dirty="0">
                          <a:solidFill>
                            <a:schemeClr val="tx1"/>
                          </a:solidFill>
                          <a:latin typeface="+mn-ea"/>
                          <a:ea typeface="+mn-ea"/>
                        </a:rPr>
                        <a:t>具体化・きっかけづくり</a:t>
                      </a:r>
                      <a:r>
                        <a:rPr kumimoji="1" lang="en-US" altLang="ja-JP" sz="1100" b="1" dirty="0">
                          <a:solidFill>
                            <a:schemeClr val="tx1"/>
                          </a:solidFill>
                          <a:latin typeface="+mn-ea"/>
                          <a:ea typeface="+mn-ea"/>
                        </a:rPr>
                        <a:t>】</a:t>
                      </a:r>
                      <a:endParaRPr lang="en-US" altLang="ja-JP" sz="1100" b="0" i="0" u="none" strike="noStrike" dirty="0">
                        <a:solidFill>
                          <a:srgbClr val="000000"/>
                        </a:solidFill>
                        <a:effectLst/>
                        <a:latin typeface="+mn-ea"/>
                        <a:ea typeface="+mn-ea"/>
                      </a:endParaRPr>
                    </a:p>
                    <a:p>
                      <a:pPr marL="180975" indent="-180975" algn="l" fontAlgn="t"/>
                      <a:endParaRPr lang="ja-JP" altLang="en-US" sz="1100" b="0" i="0" u="none" strike="noStrike" dirty="0">
                        <a:solidFill>
                          <a:srgbClr val="000000"/>
                        </a:solidFill>
                        <a:effectLst/>
                        <a:latin typeface="+mn-ea"/>
                        <a:ea typeface="+mn-ea"/>
                      </a:endParaRPr>
                    </a:p>
                  </a:txBody>
                  <a:tcPr marL="9525" marR="9525" marT="9525" marB="0">
                    <a:lnL w="381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492087924"/>
                  </a:ext>
                </a:extLst>
              </a:tr>
              <a:tr h="1072861">
                <a:tc vMerge="1">
                  <a:txBody>
                    <a:bodyPr/>
                    <a:lstStyle/>
                    <a:p>
                      <a:endParaRPr kumimoji="1" lang="ja-JP" altLang="en-US"/>
                    </a:p>
                  </a:txBody>
                  <a:tcPr/>
                </a:tc>
                <a:tc vMerge="1">
                  <a:txBody>
                    <a:bodyPr/>
                    <a:lstStyle/>
                    <a:p>
                      <a:endParaRPr kumimoji="1" lang="ja-JP" altLang="en-US" sz="1200" dirty="0">
                        <a:latin typeface="+mn-ea"/>
                        <a:ea typeface="+mn-ea"/>
                      </a:endParaRPr>
                    </a:p>
                  </a:txBody>
                  <a:tcPr/>
                </a:tc>
                <a:tc vMerge="1">
                  <a:txBody>
                    <a:bodyPr/>
                    <a:lstStyle/>
                    <a:p>
                      <a:endParaRPr kumimoji="1" lang="ja-JP" altLang="en-US" sz="1200" dirty="0">
                        <a:latin typeface="+mn-ea"/>
                        <a:ea typeface="+mn-ea"/>
                      </a:endParaRPr>
                    </a:p>
                  </a:txBody>
                  <a:tcPr/>
                </a:tc>
                <a:tc>
                  <a:txBody>
                    <a:bodyPr/>
                    <a:lstStyle/>
                    <a:p>
                      <a:r>
                        <a:rPr kumimoji="1" lang="ja-JP" altLang="en-US" sz="1100" b="1" dirty="0">
                          <a:latin typeface="+mn-ea"/>
                          <a:ea typeface="+mn-ea"/>
                        </a:rPr>
                        <a:t>（３）各種認定による耐震化促進</a:t>
                      </a:r>
                      <a:endParaRPr kumimoji="1" lang="en-US" altLang="ja-JP" sz="1100" b="1" dirty="0">
                        <a:latin typeface="+mn-ea"/>
                        <a:ea typeface="+mn-ea"/>
                      </a:endParaRPr>
                    </a:p>
                    <a:p>
                      <a:r>
                        <a:rPr kumimoji="1" lang="ja-JP" altLang="en-US" sz="1100" dirty="0">
                          <a:latin typeface="+mn-ea"/>
                          <a:ea typeface="+mn-ea"/>
                        </a:rPr>
                        <a:t>・段階的な改修も認め、補助することを承認</a:t>
                      </a:r>
                      <a:endParaRPr kumimoji="1" lang="en-US" altLang="ja-JP" sz="1100" dirty="0">
                        <a:latin typeface="+mn-ea"/>
                        <a:ea typeface="+mn-ea"/>
                      </a:endParaRPr>
                    </a:p>
                    <a:p>
                      <a:r>
                        <a:rPr kumimoji="1" lang="ja-JP" altLang="en-US" sz="1100" dirty="0">
                          <a:latin typeface="+mn-ea"/>
                          <a:ea typeface="+mn-ea"/>
                        </a:rPr>
                        <a:t>・各種認定等による耐震化促進　</a:t>
                      </a:r>
                    </a:p>
                    <a:p>
                      <a:r>
                        <a:rPr kumimoji="1" lang="ja-JP" altLang="en-US" sz="1100" dirty="0">
                          <a:latin typeface="+mn-ea"/>
                          <a:ea typeface="+mn-ea"/>
                        </a:rPr>
                        <a:t>　地震に対する安全性の認定</a:t>
                      </a:r>
                      <a:r>
                        <a:rPr kumimoji="1" lang="en-US" altLang="ja-JP" sz="1100" dirty="0" smtClean="0">
                          <a:latin typeface="+mn-ea"/>
                          <a:ea typeface="+mn-ea"/>
                        </a:rPr>
                        <a:t>(</a:t>
                      </a:r>
                      <a:r>
                        <a:rPr kumimoji="1" lang="ja-JP" altLang="en-US" sz="1100" b="0" kern="1200" dirty="0" smtClean="0">
                          <a:solidFill>
                            <a:schemeClr val="tx1"/>
                          </a:solidFill>
                          <a:latin typeface="+mn-ea"/>
                          <a:ea typeface="+mn-ea"/>
                          <a:cs typeface="+mn-cs"/>
                        </a:rPr>
                        <a:t>耐促</a:t>
                      </a:r>
                      <a:r>
                        <a:rPr kumimoji="1" lang="ja-JP" altLang="en-US" sz="1100" dirty="0" smtClean="0">
                          <a:latin typeface="+mn-ea"/>
                          <a:ea typeface="+mn-ea"/>
                        </a:rPr>
                        <a:t>法</a:t>
                      </a:r>
                      <a:r>
                        <a:rPr kumimoji="1" lang="ja-JP" altLang="en-US" sz="1100" dirty="0">
                          <a:latin typeface="+mn-ea"/>
                          <a:ea typeface="+mn-ea"/>
                        </a:rPr>
                        <a:t>第</a:t>
                      </a:r>
                      <a:r>
                        <a:rPr kumimoji="1" lang="en-US" altLang="ja-JP" sz="1100" dirty="0">
                          <a:latin typeface="+mn-ea"/>
                          <a:ea typeface="+mn-ea"/>
                        </a:rPr>
                        <a:t>22</a:t>
                      </a:r>
                      <a:r>
                        <a:rPr kumimoji="1" lang="ja-JP" altLang="en-US" sz="1100" dirty="0">
                          <a:latin typeface="+mn-ea"/>
                          <a:ea typeface="+mn-ea"/>
                        </a:rPr>
                        <a:t>条</a:t>
                      </a:r>
                      <a:r>
                        <a:rPr kumimoji="1" lang="en-US" altLang="ja-JP" sz="1100" dirty="0">
                          <a:latin typeface="+mn-ea"/>
                          <a:ea typeface="+mn-ea"/>
                        </a:rPr>
                        <a:t>) </a:t>
                      </a:r>
                      <a:r>
                        <a:rPr kumimoji="1" lang="ja-JP" altLang="en-US" sz="1100" dirty="0">
                          <a:latin typeface="+mn-ea"/>
                          <a:ea typeface="+mn-ea"/>
                        </a:rPr>
                        <a:t>５件</a:t>
                      </a:r>
                    </a:p>
                    <a:p>
                      <a:r>
                        <a:rPr kumimoji="1" lang="ja-JP" altLang="en-US" sz="1100" dirty="0">
                          <a:latin typeface="+mn-ea"/>
                          <a:ea typeface="+mn-ea"/>
                        </a:rPr>
                        <a:t>・耐震化の状況をわかりやすく公表する仕組み検討</a:t>
                      </a:r>
                    </a:p>
                  </a:txBody>
                  <a:tcPr marL="0" marR="0">
                    <a:lnB w="12700" cap="flat" cmpd="sng" algn="ctr">
                      <a:solidFill>
                        <a:schemeClr val="tx1"/>
                      </a:solidFill>
                      <a:prstDash val="solid"/>
                      <a:round/>
                      <a:headEnd type="none" w="med" len="med"/>
                      <a:tailEnd type="none" w="med" len="med"/>
                    </a:lnB>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en-US" altLang="ja-JP" sz="1100" b="1" dirty="0">
                          <a:latin typeface="+mn-ea"/>
                          <a:ea typeface="+mn-ea"/>
                        </a:rPr>
                        <a:t>〈</a:t>
                      </a:r>
                      <a:r>
                        <a:rPr kumimoji="1" lang="ja-JP" altLang="en-US" sz="1100" b="1" dirty="0">
                          <a:latin typeface="+mn-ea"/>
                          <a:ea typeface="+mn-ea"/>
                        </a:rPr>
                        <a:t>認定制度</a:t>
                      </a:r>
                      <a:r>
                        <a:rPr kumimoji="1" lang="en-US" altLang="ja-JP" sz="1100" b="1" dirty="0">
                          <a:latin typeface="+mn-ea"/>
                          <a:ea typeface="+mn-ea"/>
                        </a:rPr>
                        <a:t>〉</a:t>
                      </a:r>
                    </a:p>
                    <a:p>
                      <a:pPr marL="88900" marR="0" lvl="0" indent="-88900" algn="l" defTabSz="1280160" rtl="0" eaLnBrk="1" fontAlgn="auto" latinLnBrk="0" hangingPunct="1">
                        <a:lnSpc>
                          <a:spcPct val="100000"/>
                        </a:lnSpc>
                        <a:spcBef>
                          <a:spcPts val="0"/>
                        </a:spcBef>
                        <a:spcAft>
                          <a:spcPts val="0"/>
                        </a:spcAft>
                        <a:buClrTx/>
                        <a:buSzTx/>
                        <a:buFontTx/>
                        <a:buNone/>
                        <a:tabLst/>
                        <a:defRPr/>
                      </a:pPr>
                      <a:r>
                        <a:rPr kumimoji="1" lang="ja-JP" altLang="en-US" sz="1100" dirty="0">
                          <a:latin typeface="+mn-ea"/>
                          <a:ea typeface="+mn-ea"/>
                        </a:rPr>
                        <a:t>・認定制度について、実績がわずかであり、制度の周知の徹底とともに、インセンティブとなるような運用の検討が必要。</a:t>
                      </a:r>
                      <a:endParaRPr kumimoji="1" lang="en-US" altLang="ja-JP" sz="1100" dirty="0">
                        <a:latin typeface="+mn-ea"/>
                        <a:ea typeface="+mn-ea"/>
                      </a:endParaRPr>
                    </a:p>
                    <a:p>
                      <a:pPr marL="88900" indent="-88900"/>
                      <a:endParaRPr kumimoji="1" lang="ja-JP" altLang="en-US" sz="1100" dirty="0">
                        <a:latin typeface="+mn-ea"/>
                        <a:ea typeface="+mn-ea"/>
                      </a:endParaRPr>
                    </a:p>
                  </a:txBody>
                  <a:tcPr marL="0" marR="0">
                    <a:lnR w="12700" cap="flat" cmpd="sng" algn="ctr">
                      <a:solidFill>
                        <a:schemeClr val="tx1"/>
                      </a:solidFill>
                      <a:prstDash val="sysDot"/>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t"/>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t"/>
                      <a:r>
                        <a:rPr lang="ja-JP" altLang="en-US" sz="1100" b="0" i="0" u="none" strike="noStrike" dirty="0">
                          <a:solidFill>
                            <a:srgbClr val="000000"/>
                          </a:solidFill>
                          <a:effectLst/>
                          <a:latin typeface="+mn-ea"/>
                          <a:ea typeface="+mn-ea"/>
                        </a:rPr>
                        <a:t>継続</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lnL w="12700" cap="flat" cmpd="sng" algn="ctr">
                      <a:solidFill>
                        <a:schemeClr val="tx1"/>
                      </a:solidFill>
                      <a:prstDash val="sysDot"/>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88900" marR="0" lvl="0" indent="-88900" algn="l" defTabSz="1280160" rtl="0" eaLnBrk="1" fontAlgn="auto" latinLnBrk="0" hangingPunct="1">
                        <a:lnSpc>
                          <a:spcPct val="100000"/>
                        </a:lnSpc>
                        <a:spcBef>
                          <a:spcPts val="0"/>
                        </a:spcBef>
                        <a:spcAft>
                          <a:spcPts val="600"/>
                        </a:spcAft>
                        <a:buClrTx/>
                        <a:buSzTx/>
                        <a:buFontTx/>
                        <a:buNone/>
                        <a:tabLst/>
                        <a:defRPr/>
                      </a:pPr>
                      <a:r>
                        <a:rPr kumimoji="1" lang="en-US" altLang="ja-JP" sz="1100" b="1" dirty="0">
                          <a:latin typeface="+mn-ea"/>
                          <a:ea typeface="+mn-ea"/>
                        </a:rPr>
                        <a:t>〈</a:t>
                      </a:r>
                      <a:r>
                        <a:rPr kumimoji="1" lang="ja-JP" altLang="en-US" sz="1100" b="1" dirty="0">
                          <a:latin typeface="+mn-ea"/>
                          <a:ea typeface="+mn-ea"/>
                        </a:rPr>
                        <a:t>認定制度</a:t>
                      </a:r>
                      <a:r>
                        <a:rPr kumimoji="1" lang="en-US" altLang="ja-JP" sz="1100" b="1" dirty="0">
                          <a:latin typeface="+mn-ea"/>
                          <a:ea typeface="+mn-ea"/>
                        </a:rPr>
                        <a:t>〉</a:t>
                      </a:r>
                    </a:p>
                    <a:p>
                      <a:pPr marL="88900" marR="0" lvl="0" indent="-88900" algn="l" defTabSz="1280160" rtl="0" eaLnBrk="1" fontAlgn="auto" latinLnBrk="0" hangingPunct="1">
                        <a:lnSpc>
                          <a:spcPct val="100000"/>
                        </a:lnSpc>
                        <a:spcBef>
                          <a:spcPts val="0"/>
                        </a:spcBef>
                        <a:spcAft>
                          <a:spcPts val="600"/>
                        </a:spcAft>
                        <a:buClrTx/>
                        <a:buSzTx/>
                        <a:buFontTx/>
                        <a:buNone/>
                        <a:tabLst/>
                        <a:defRPr/>
                      </a:pPr>
                      <a:r>
                        <a:rPr lang="ja-JP" altLang="en-US" sz="1100" dirty="0">
                          <a:latin typeface="+mn-ea"/>
                          <a:ea typeface="+mn-ea"/>
                          <a:cs typeface="Meiryo UI" panose="020B0604030504040204" pitchFamily="50" charset="-128"/>
                        </a:rPr>
                        <a:t>・様々な機会を捉えて周知を実施。</a:t>
                      </a:r>
                    </a:p>
                    <a:p>
                      <a:pPr marL="180975" indent="-180975" algn="r" fontAlgn="t"/>
                      <a:r>
                        <a:rPr kumimoji="1" lang="ja-JP" altLang="en-US" sz="1100" b="1" dirty="0">
                          <a:solidFill>
                            <a:schemeClr val="tx1"/>
                          </a:solidFill>
                          <a:latin typeface="+mn-ea"/>
                          <a:ea typeface="+mn-ea"/>
                        </a:rPr>
                        <a:t>→</a:t>
                      </a:r>
                      <a:r>
                        <a:rPr kumimoji="1" lang="en-US" altLang="ja-JP" sz="1100" b="1" dirty="0">
                          <a:solidFill>
                            <a:schemeClr val="tx1"/>
                          </a:solidFill>
                          <a:latin typeface="+mn-ea"/>
                          <a:ea typeface="+mn-ea"/>
                        </a:rPr>
                        <a:t>【</a:t>
                      </a:r>
                      <a:r>
                        <a:rPr kumimoji="1" lang="ja-JP" altLang="en-US" sz="1100" b="1" dirty="0">
                          <a:solidFill>
                            <a:schemeClr val="tx1"/>
                          </a:solidFill>
                          <a:latin typeface="+mn-ea"/>
                          <a:ea typeface="+mn-ea"/>
                        </a:rPr>
                        <a:t>具体化・きっかけづくり</a:t>
                      </a:r>
                      <a:r>
                        <a:rPr kumimoji="1" lang="en-US" altLang="ja-JP" sz="1100" b="1" dirty="0">
                          <a:solidFill>
                            <a:schemeClr val="tx1"/>
                          </a:solidFill>
                          <a:latin typeface="+mn-ea"/>
                          <a:ea typeface="+mn-ea"/>
                        </a:rPr>
                        <a:t>】</a:t>
                      </a:r>
                      <a:endParaRPr lang="ja-JP" altLang="en-US" sz="1100" b="0" i="0" u="none" strike="noStrike" dirty="0">
                        <a:solidFill>
                          <a:srgbClr val="000000"/>
                        </a:solidFill>
                        <a:effectLst/>
                        <a:latin typeface="+mn-ea"/>
                        <a:ea typeface="+mn-ea"/>
                      </a:endParaRPr>
                    </a:p>
                  </a:txBody>
                  <a:tcPr marL="9525" marR="9525" marT="9525" marB="0">
                    <a:lnL w="381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8078690"/>
                  </a:ext>
                </a:extLst>
              </a:tr>
            </a:tbl>
          </a:graphicData>
        </a:graphic>
      </p:graphicFrame>
      <p:sp>
        <p:nvSpPr>
          <p:cNvPr id="7" name="テキスト ボックス 6">
            <a:extLst>
              <a:ext uri="{FF2B5EF4-FFF2-40B4-BE49-F238E27FC236}">
                <a16:creationId xmlns:a16="http://schemas.microsoft.com/office/drawing/2014/main" id="{7384406B-133F-438E-9917-EAB629BBC8F9}"/>
              </a:ext>
            </a:extLst>
          </p:cNvPr>
          <p:cNvSpPr txBox="1"/>
          <p:nvPr/>
        </p:nvSpPr>
        <p:spPr>
          <a:xfrm>
            <a:off x="309654" y="240632"/>
            <a:ext cx="12434560" cy="369332"/>
          </a:xfrm>
          <a:prstGeom prst="rect">
            <a:avLst/>
          </a:prstGeom>
          <a:solidFill>
            <a:schemeClr val="accent1">
              <a:lumMod val="75000"/>
            </a:schemeClr>
          </a:solidFill>
        </p:spPr>
        <p:txBody>
          <a:bodyPr wrap="square" rtlCol="0">
            <a:spAutoFit/>
          </a:bodyPr>
          <a:lstStyle/>
          <a:p>
            <a:r>
              <a:rPr kumimoji="1" lang="ja-JP" altLang="en-US" b="1" dirty="0">
                <a:solidFill>
                  <a:schemeClr val="bg1"/>
                </a:solidFill>
              </a:rPr>
              <a:t>中間検証　これまでの取組み・評価と今後の取組みの方向性（案） </a:t>
            </a:r>
            <a:r>
              <a:rPr kumimoji="1" lang="en-US" altLang="ja-JP" b="1" dirty="0">
                <a:solidFill>
                  <a:schemeClr val="bg1"/>
                </a:solidFill>
              </a:rPr>
              <a:t>3/4</a:t>
            </a:r>
            <a:endParaRPr kumimoji="1" lang="ja-JP" altLang="en-US" b="1" dirty="0">
              <a:solidFill>
                <a:schemeClr val="bg1"/>
              </a:solidFill>
            </a:endParaRPr>
          </a:p>
        </p:txBody>
      </p:sp>
      <p:graphicFrame>
        <p:nvGraphicFramePr>
          <p:cNvPr id="6" name="表 9">
            <a:extLst>
              <a:ext uri="{FF2B5EF4-FFF2-40B4-BE49-F238E27FC236}">
                <a16:creationId xmlns:a16="http://schemas.microsoft.com/office/drawing/2014/main" id="{40048534-2A41-428E-96B3-BBB661C0A66E}"/>
              </a:ext>
            </a:extLst>
          </p:cNvPr>
          <p:cNvGraphicFramePr>
            <a:graphicFrameLocks noGrp="1"/>
          </p:cNvGraphicFramePr>
          <p:nvPr>
            <p:extLst>
              <p:ext uri="{D42A27DB-BD31-4B8C-83A1-F6EECF244321}">
                <p14:modId xmlns:p14="http://schemas.microsoft.com/office/powerpoint/2010/main" val="1667597283"/>
              </p:ext>
            </p:extLst>
          </p:nvPr>
        </p:nvGraphicFramePr>
        <p:xfrm>
          <a:off x="309654" y="656590"/>
          <a:ext cx="12370163" cy="4613910"/>
        </p:xfrm>
        <a:graphic>
          <a:graphicData uri="http://schemas.openxmlformats.org/drawingml/2006/table">
            <a:tbl>
              <a:tblPr firstRow="1" bandRow="1">
                <a:tableStyleId>{5940675A-B579-460E-94D1-54222C63F5DA}</a:tableStyleId>
              </a:tblPr>
              <a:tblGrid>
                <a:gridCol w="243000">
                  <a:extLst>
                    <a:ext uri="{9D8B030D-6E8A-4147-A177-3AD203B41FA5}">
                      <a16:colId xmlns:a16="http://schemas.microsoft.com/office/drawing/2014/main" val="3954803398"/>
                    </a:ext>
                  </a:extLst>
                </a:gridCol>
                <a:gridCol w="243000">
                  <a:extLst>
                    <a:ext uri="{9D8B030D-6E8A-4147-A177-3AD203B41FA5}">
                      <a16:colId xmlns:a16="http://schemas.microsoft.com/office/drawing/2014/main" val="3541777908"/>
                    </a:ext>
                  </a:extLst>
                </a:gridCol>
                <a:gridCol w="1520684">
                  <a:extLst>
                    <a:ext uri="{9D8B030D-6E8A-4147-A177-3AD203B41FA5}">
                      <a16:colId xmlns:a16="http://schemas.microsoft.com/office/drawing/2014/main" val="2950000044"/>
                    </a:ext>
                  </a:extLst>
                </a:gridCol>
                <a:gridCol w="3261850">
                  <a:extLst>
                    <a:ext uri="{9D8B030D-6E8A-4147-A177-3AD203B41FA5}">
                      <a16:colId xmlns:a16="http://schemas.microsoft.com/office/drawing/2014/main" val="1161783836"/>
                    </a:ext>
                  </a:extLst>
                </a:gridCol>
                <a:gridCol w="2823699">
                  <a:extLst>
                    <a:ext uri="{9D8B030D-6E8A-4147-A177-3AD203B41FA5}">
                      <a16:colId xmlns:a16="http://schemas.microsoft.com/office/drawing/2014/main" val="2512665126"/>
                    </a:ext>
                  </a:extLst>
                </a:gridCol>
                <a:gridCol w="680304">
                  <a:extLst>
                    <a:ext uri="{9D8B030D-6E8A-4147-A177-3AD203B41FA5}">
                      <a16:colId xmlns:a16="http://schemas.microsoft.com/office/drawing/2014/main" val="3677542109"/>
                    </a:ext>
                  </a:extLst>
                </a:gridCol>
                <a:gridCol w="3597626">
                  <a:extLst>
                    <a:ext uri="{9D8B030D-6E8A-4147-A177-3AD203B41FA5}">
                      <a16:colId xmlns:a16="http://schemas.microsoft.com/office/drawing/2014/main" val="1162862714"/>
                    </a:ext>
                  </a:extLst>
                </a:gridCol>
              </a:tblGrid>
              <a:tr h="238019">
                <a:tc rowSpan="5">
                  <a:txBody>
                    <a:bodyPr/>
                    <a:lstStyle/>
                    <a:p>
                      <a:pPr algn="ctr"/>
                      <a:r>
                        <a:rPr kumimoji="1" lang="ja-JP" altLang="en-US" sz="1100" b="1" dirty="0">
                          <a:solidFill>
                            <a:schemeClr val="bg1"/>
                          </a:solidFill>
                          <a:latin typeface="+mn-ea"/>
                          <a:ea typeface="+mn-ea"/>
                        </a:rPr>
                        <a:t>住宅　分譲マンション</a:t>
                      </a:r>
                    </a:p>
                  </a:txBody>
                  <a:tcPr vert="eaVert" anchor="ctr">
                    <a:solidFill>
                      <a:schemeClr val="accent5">
                        <a:lumMod val="75000"/>
                      </a:schemeClr>
                    </a:solidFill>
                  </a:tcPr>
                </a:tc>
                <a:tc gridSpan="3">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100" b="1" dirty="0">
                          <a:latin typeface="+mn-ea"/>
                          <a:ea typeface="+mn-ea"/>
                        </a:rPr>
                        <a:t>目標とこれまでの取組み（Ｈ</a:t>
                      </a:r>
                      <a:r>
                        <a:rPr kumimoji="1" lang="en-US" altLang="ja-JP" sz="1100" b="1" dirty="0">
                          <a:latin typeface="+mn-ea"/>
                          <a:ea typeface="+mn-ea"/>
                        </a:rPr>
                        <a:t>28~</a:t>
                      </a:r>
                      <a:r>
                        <a:rPr kumimoji="1" lang="ja-JP" altLang="en-US" sz="1100" b="1" dirty="0">
                          <a:latin typeface="+mn-ea"/>
                          <a:ea typeface="+mn-ea"/>
                        </a:rPr>
                        <a:t>Ｒ１）</a:t>
                      </a:r>
                    </a:p>
                  </a:txBody>
                  <a:tcPr>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sz="1100" dirty="0">
                        <a:latin typeface="+mn-ea"/>
                        <a:ea typeface="+mn-ea"/>
                      </a:endParaRPr>
                    </a:p>
                  </a:txBody>
                  <a:tcPr/>
                </a:tc>
                <a:tc hMerge="1">
                  <a:txBody>
                    <a:bodyPr/>
                    <a:lstStyle/>
                    <a:p>
                      <a:endParaRPr kumimoji="1" lang="ja-JP" altLang="en-US"/>
                    </a:p>
                  </a:txBody>
                  <a:tcPr/>
                </a:tc>
                <a:tc gridSpan="2">
                  <a:txBody>
                    <a:bodyPr/>
                    <a:lstStyle/>
                    <a:p>
                      <a:pPr algn="ctr"/>
                      <a:r>
                        <a:rPr kumimoji="1" lang="ja-JP" altLang="en-US" sz="1100" b="1" dirty="0">
                          <a:latin typeface="+mn-ea"/>
                          <a:ea typeface="+mn-ea"/>
                        </a:rPr>
                        <a:t>評価</a:t>
                      </a:r>
                    </a:p>
                  </a:txBody>
                  <a:tcPr>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sz="1200" dirty="0">
                        <a:latin typeface="+mn-ea"/>
                        <a:ea typeface="+mn-ea"/>
                      </a:endParaRPr>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100" b="1" dirty="0">
                          <a:latin typeface="+mn-ea"/>
                          <a:ea typeface="+mn-ea"/>
                        </a:rPr>
                        <a:t>今後の取組みの方向性</a:t>
                      </a:r>
                      <a:r>
                        <a:rPr kumimoji="1" lang="en-US" altLang="ja-JP" sz="1100" b="1" dirty="0">
                          <a:latin typeface="+mn-ea"/>
                          <a:ea typeface="+mn-ea"/>
                        </a:rPr>
                        <a:t>(</a:t>
                      </a:r>
                      <a:r>
                        <a:rPr kumimoji="1" lang="ja-JP" altLang="en-US" sz="1100" b="1" dirty="0">
                          <a:latin typeface="+mn-ea"/>
                          <a:ea typeface="+mn-ea"/>
                        </a:rPr>
                        <a:t>案</a:t>
                      </a:r>
                      <a:r>
                        <a:rPr kumimoji="1" lang="en-US" altLang="ja-JP" sz="1100" b="1" dirty="0">
                          <a:latin typeface="+mn-ea"/>
                          <a:ea typeface="+mn-ea"/>
                        </a:rPr>
                        <a:t>)</a:t>
                      </a:r>
                      <a:endParaRPr kumimoji="1" lang="ja-JP" altLang="en-US" sz="1100" b="1" dirty="0">
                        <a:latin typeface="+mn-ea"/>
                        <a:ea typeface="+mn-ea"/>
                      </a:endParaRPr>
                    </a:p>
                  </a:txBody>
                  <a:tcPr>
                    <a:lnL w="38100" cap="flat" cmpd="sng" algn="ctr">
                      <a:solidFill>
                        <a:schemeClr val="tx1"/>
                      </a:solidFill>
                      <a:prstDash val="solid"/>
                      <a:round/>
                      <a:headEnd type="none" w="med" len="med"/>
                      <a:tailEnd type="none" w="med" len="med"/>
                    </a:lnL>
                    <a:solidFill>
                      <a:schemeClr val="accent1">
                        <a:lumMod val="20000"/>
                        <a:lumOff val="80000"/>
                      </a:schemeClr>
                    </a:solidFill>
                  </a:tcPr>
                </a:tc>
                <a:extLst>
                  <a:ext uri="{0D108BD9-81ED-4DB2-BD59-A6C34878D82A}">
                    <a16:rowId xmlns:a16="http://schemas.microsoft.com/office/drawing/2014/main" val="737164428"/>
                  </a:ext>
                </a:extLst>
              </a:tr>
              <a:tr h="1086835">
                <a:tc vMerge="1">
                  <a:txBody>
                    <a:bodyPr/>
                    <a:lstStyle/>
                    <a:p>
                      <a:pPr algn="ctr"/>
                      <a:endParaRPr kumimoji="1" lang="ja-JP" altLang="en-US" sz="1100" dirty="0">
                        <a:latin typeface="+mn-ea"/>
                        <a:ea typeface="+mn-ea"/>
                      </a:endParaRPr>
                    </a:p>
                  </a:txBody>
                  <a:tcPr vert="eaVert" anchor="ctr"/>
                </a:tc>
                <a:tc rowSpan="4">
                  <a:txBody>
                    <a:bodyPr/>
                    <a:lstStyle/>
                    <a:p>
                      <a:pPr algn="ctr"/>
                      <a:r>
                        <a:rPr kumimoji="1" lang="ja-JP" altLang="en-US" sz="1100" dirty="0">
                          <a:latin typeface="+mn-ea"/>
                          <a:ea typeface="+mn-ea"/>
                        </a:rPr>
                        <a:t>目標２</a:t>
                      </a:r>
                    </a:p>
                  </a:txBody>
                  <a:tcPr vert="eaVert" anchor="ctr">
                    <a:lnT w="12700" cap="flat" cmpd="sng" algn="ctr">
                      <a:solidFill>
                        <a:schemeClr val="tx1"/>
                      </a:solidFill>
                      <a:prstDash val="solid"/>
                      <a:round/>
                      <a:headEnd type="none" w="med" len="med"/>
                      <a:tailEnd type="none" w="med" len="med"/>
                    </a:lnT>
                  </a:tcPr>
                </a:tc>
                <a:tc rowSpan="4">
                  <a:txBody>
                    <a:bodyPr/>
                    <a:lstStyle/>
                    <a:p>
                      <a:pPr>
                        <a:spcBef>
                          <a:spcPts val="300"/>
                        </a:spcBef>
                      </a:pPr>
                      <a:r>
                        <a:rPr lang="en-US" altLang="ja-JP" sz="1100" b="1" dirty="0">
                          <a:latin typeface="+mn-ea"/>
                          <a:ea typeface="+mn-ea"/>
                        </a:rPr>
                        <a:t>〔</a:t>
                      </a:r>
                      <a:r>
                        <a:rPr lang="ja-JP" altLang="en-US" sz="1100" b="1" dirty="0">
                          <a:latin typeface="+mn-ea"/>
                          <a:ea typeface="+mn-ea"/>
                        </a:rPr>
                        <a:t>目標</a:t>
                      </a:r>
                      <a:r>
                        <a:rPr lang="en-US" altLang="ja-JP" sz="1100" b="1" dirty="0">
                          <a:latin typeface="+mn-ea"/>
                          <a:ea typeface="+mn-ea"/>
                        </a:rPr>
                        <a:t>〕</a:t>
                      </a:r>
                    </a:p>
                    <a:p>
                      <a:pPr>
                        <a:spcBef>
                          <a:spcPts val="300"/>
                        </a:spcBef>
                      </a:pPr>
                      <a:r>
                        <a:rPr lang="ja-JP" altLang="en-US" sz="1100" dirty="0">
                          <a:latin typeface="+mn-ea"/>
                          <a:ea typeface="+mn-ea"/>
                        </a:rPr>
                        <a:t>旧耐震基準の約</a:t>
                      </a:r>
                      <a:r>
                        <a:rPr lang="en-US" altLang="ja-JP" sz="1100" dirty="0">
                          <a:latin typeface="+mn-ea"/>
                          <a:ea typeface="+mn-ea"/>
                        </a:rPr>
                        <a:t>15</a:t>
                      </a:r>
                      <a:r>
                        <a:rPr lang="ja-JP" altLang="en-US" sz="1100" dirty="0">
                          <a:latin typeface="+mn-ea"/>
                          <a:ea typeface="+mn-ea"/>
                        </a:rPr>
                        <a:t>万戸に確実な普及啓発　</a:t>
                      </a:r>
                      <a:endParaRPr lang="en-US" altLang="ja-JP" sz="1100" dirty="0">
                        <a:latin typeface="+mn-ea"/>
                        <a:ea typeface="+mn-ea"/>
                      </a:endParaRPr>
                    </a:p>
                    <a:p>
                      <a:pPr>
                        <a:spcBef>
                          <a:spcPts val="300"/>
                        </a:spcBef>
                      </a:pPr>
                      <a:endParaRPr lang="en-US" altLang="ja-JP" sz="1100" dirty="0">
                        <a:latin typeface="+mn-ea"/>
                        <a:ea typeface="+mn-ea"/>
                      </a:endParaRPr>
                    </a:p>
                    <a:p>
                      <a:pPr>
                        <a:spcBef>
                          <a:spcPts val="300"/>
                        </a:spcBef>
                      </a:pPr>
                      <a:endParaRPr lang="ja-JP" altLang="en-US" sz="1100" dirty="0">
                        <a:latin typeface="+mn-ea"/>
                        <a:ea typeface="+mn-ea"/>
                      </a:endParaRPr>
                    </a:p>
                    <a:p>
                      <a:r>
                        <a:rPr kumimoji="1" lang="en-US" altLang="ja-JP" sz="1100" b="1" dirty="0">
                          <a:latin typeface="+mn-ea"/>
                          <a:ea typeface="+mn-ea"/>
                        </a:rPr>
                        <a:t>〔</a:t>
                      </a:r>
                      <a:r>
                        <a:rPr kumimoji="1" lang="ja-JP" altLang="en-US" sz="1100" b="1" dirty="0">
                          <a:latin typeface="+mn-ea"/>
                          <a:ea typeface="+mn-ea"/>
                        </a:rPr>
                        <a:t>現状</a:t>
                      </a:r>
                      <a:r>
                        <a:rPr kumimoji="1" lang="en-US" altLang="ja-JP" sz="1100" b="1" dirty="0">
                          <a:latin typeface="+mn-ea"/>
                          <a:ea typeface="+mn-ea"/>
                        </a:rPr>
                        <a:t>〕</a:t>
                      </a:r>
                      <a:endParaRPr kumimoji="1" lang="en-US" altLang="ja-JP" sz="1100" b="0" dirty="0">
                        <a:latin typeface="+mn-ea"/>
                        <a:ea typeface="+mn-ea"/>
                      </a:endParaRPr>
                    </a:p>
                    <a:p>
                      <a:r>
                        <a:rPr kumimoji="1" lang="ja-JP" altLang="en-US" sz="1100" b="0" dirty="0">
                          <a:latin typeface="+mn-ea"/>
                          <a:ea typeface="+mn-ea"/>
                        </a:rPr>
                        <a:t>旧耐震基準　約</a:t>
                      </a:r>
                      <a:r>
                        <a:rPr kumimoji="1" lang="en-US" altLang="ja-JP" sz="1100" b="0" dirty="0">
                          <a:latin typeface="+mn-ea"/>
                          <a:ea typeface="+mn-ea"/>
                        </a:rPr>
                        <a:t>2,600</a:t>
                      </a:r>
                      <a:r>
                        <a:rPr kumimoji="1" lang="ja-JP" altLang="en-US" sz="1100" b="0" dirty="0">
                          <a:latin typeface="+mn-ea"/>
                          <a:ea typeface="+mn-ea"/>
                        </a:rPr>
                        <a:t>棟</a:t>
                      </a:r>
                      <a:endParaRPr kumimoji="1" lang="en-US" altLang="ja-JP" sz="1100" b="0" dirty="0">
                        <a:latin typeface="+mn-ea"/>
                        <a:ea typeface="+mn-ea"/>
                      </a:endParaRPr>
                    </a:p>
                    <a:p>
                      <a:r>
                        <a:rPr kumimoji="1" lang="ja-JP" altLang="en-US" sz="1100" b="0" dirty="0">
                          <a:latin typeface="+mn-ea"/>
                          <a:ea typeface="+mn-ea"/>
                        </a:rPr>
                        <a:t>（補助対象分：</a:t>
                      </a:r>
                      <a:endParaRPr kumimoji="1" lang="en-US" altLang="ja-JP" sz="1100" b="0" dirty="0">
                        <a:latin typeface="+mn-ea"/>
                        <a:ea typeface="+mn-ea"/>
                      </a:endParaRPr>
                    </a:p>
                    <a:p>
                      <a:r>
                        <a:rPr kumimoji="1" lang="ja-JP" altLang="en-US" sz="1100" b="0" dirty="0">
                          <a:latin typeface="+mn-ea"/>
                          <a:ea typeface="+mn-ea"/>
                        </a:rPr>
                        <a:t>　</a:t>
                      </a:r>
                      <a:r>
                        <a:rPr kumimoji="1" lang="en-US" altLang="ja-JP" sz="1100" b="0" dirty="0">
                          <a:latin typeface="+mn-ea"/>
                          <a:ea typeface="+mn-ea"/>
                        </a:rPr>
                        <a:t>3</a:t>
                      </a:r>
                      <a:r>
                        <a:rPr kumimoji="1" lang="ja-JP" altLang="en-US" sz="1100" b="0" dirty="0">
                          <a:latin typeface="+mn-ea"/>
                          <a:ea typeface="+mn-ea"/>
                        </a:rPr>
                        <a:t>階、</a:t>
                      </a:r>
                      <a:r>
                        <a:rPr kumimoji="1" lang="en-US" altLang="ja-JP" sz="1100" b="0" dirty="0">
                          <a:latin typeface="+mn-ea"/>
                          <a:ea typeface="+mn-ea"/>
                        </a:rPr>
                        <a:t>1,000</a:t>
                      </a:r>
                      <a:r>
                        <a:rPr kumimoji="1" lang="ja-JP" altLang="en-US" sz="1100" b="0" dirty="0">
                          <a:latin typeface="+mn-ea"/>
                          <a:ea typeface="+mn-ea"/>
                        </a:rPr>
                        <a:t>㎡以上）</a:t>
                      </a:r>
                    </a:p>
                  </a:txBody>
                  <a:tcPr marL="0" marR="0">
                    <a:lnT w="12700" cap="flat" cmpd="sng" algn="ctr">
                      <a:solidFill>
                        <a:schemeClr val="tx1"/>
                      </a:solidFill>
                      <a:prstDash val="solid"/>
                      <a:round/>
                      <a:headEnd type="none" w="med" len="med"/>
                      <a:tailEnd type="none" w="med" len="med"/>
                    </a:lnT>
                  </a:tcPr>
                </a:tc>
                <a:tc>
                  <a:txBody>
                    <a:bodyPr/>
                    <a:lstStyle/>
                    <a:p>
                      <a:r>
                        <a:rPr kumimoji="1" lang="ja-JP" altLang="en-US" sz="1100" b="1" i="0" dirty="0">
                          <a:latin typeface="+mn-ea"/>
                          <a:ea typeface="+mn-ea"/>
                        </a:rPr>
                        <a:t>（１）確実な普及啓発</a:t>
                      </a:r>
                      <a:endParaRPr kumimoji="1" lang="en-US" altLang="ja-JP" sz="1100" b="1" i="0" dirty="0">
                        <a:latin typeface="+mn-ea"/>
                        <a:ea typeface="+mn-ea"/>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100" b="0" i="0" dirty="0">
                          <a:latin typeface="+mn-ea"/>
                          <a:ea typeface="+mn-ea"/>
                        </a:rPr>
                        <a:t>・パンフレット作成　</a:t>
                      </a:r>
                      <a:r>
                        <a:rPr kumimoji="1" lang="en-US" altLang="ja-JP" sz="1100" b="0" i="0" dirty="0">
                          <a:latin typeface="+mn-ea"/>
                          <a:ea typeface="+mn-ea"/>
                        </a:rPr>
                        <a:t>1</a:t>
                      </a:r>
                      <a:r>
                        <a:rPr kumimoji="1" lang="ja-JP" altLang="en-US" sz="1100" b="0" i="0" dirty="0">
                          <a:latin typeface="+mn-ea"/>
                          <a:ea typeface="+mn-ea"/>
                        </a:rPr>
                        <a:t>万部</a:t>
                      </a:r>
                      <a:endParaRPr kumimoji="1" lang="en-US" altLang="ja-JP" sz="1100" b="0" i="0" dirty="0">
                        <a:latin typeface="+mn-ea"/>
                        <a:ea typeface="+mn-ea"/>
                      </a:endParaRPr>
                    </a:p>
                    <a:p>
                      <a:r>
                        <a:rPr kumimoji="1" lang="ja-JP" altLang="en-US" sz="1100" b="0" i="0" dirty="0">
                          <a:latin typeface="+mn-ea"/>
                          <a:ea typeface="+mn-ea"/>
                        </a:rPr>
                        <a:t>・管理組合あてダイレクトメールの送付 約</a:t>
                      </a:r>
                      <a:r>
                        <a:rPr kumimoji="1" lang="en-US" altLang="ja-JP" sz="1100" b="0" i="0" dirty="0">
                          <a:latin typeface="+mn-ea"/>
                          <a:ea typeface="+mn-ea"/>
                        </a:rPr>
                        <a:t>2,000</a:t>
                      </a:r>
                      <a:r>
                        <a:rPr kumimoji="1" lang="ja-JP" altLang="en-US" sz="1100" b="0" i="0" dirty="0">
                          <a:latin typeface="+mn-ea"/>
                          <a:ea typeface="+mn-ea"/>
                        </a:rPr>
                        <a:t>件</a:t>
                      </a:r>
                      <a:endParaRPr kumimoji="1" lang="en-US" altLang="ja-JP" sz="1100" b="0" i="0" dirty="0">
                        <a:latin typeface="+mn-ea"/>
                        <a:ea typeface="+mn-ea"/>
                      </a:endParaRPr>
                    </a:p>
                    <a:p>
                      <a:r>
                        <a:rPr kumimoji="1" lang="ja-JP" altLang="en-US" sz="1100" b="0" i="0" dirty="0">
                          <a:latin typeface="+mn-ea"/>
                          <a:ea typeface="+mn-ea"/>
                        </a:rPr>
                        <a:t>・個別訪問　</a:t>
                      </a:r>
                      <a:r>
                        <a:rPr kumimoji="1" lang="en-US" altLang="ja-JP" sz="1100" b="0" i="0" dirty="0">
                          <a:latin typeface="+mn-ea"/>
                          <a:ea typeface="+mn-ea"/>
                        </a:rPr>
                        <a:t>15</a:t>
                      </a:r>
                      <a:r>
                        <a:rPr kumimoji="1" lang="ja-JP" altLang="en-US" sz="1100" b="0" i="0" dirty="0">
                          <a:latin typeface="+mn-ea"/>
                          <a:ea typeface="+mn-ea"/>
                        </a:rPr>
                        <a:t>件</a:t>
                      </a:r>
                    </a:p>
                  </a:txBody>
                  <a:tcPr marL="0" marR="0">
                    <a:lnT w="12700" cap="flat" cmpd="sng" algn="ctr">
                      <a:solidFill>
                        <a:schemeClr val="tx1"/>
                      </a:solidFill>
                      <a:prstDash val="solid"/>
                      <a:round/>
                      <a:headEnd type="none" w="med" len="med"/>
                      <a:tailEnd type="none" w="med" len="med"/>
                    </a:lnT>
                  </a:tcPr>
                </a:tc>
                <a:tc>
                  <a:txBody>
                    <a:bodyPr/>
                    <a:lstStyle/>
                    <a:p>
                      <a:pPr marL="85725" indent="-85725"/>
                      <a:endParaRPr kumimoji="1" lang="en-US" altLang="ja-JP" sz="1100" dirty="0">
                        <a:latin typeface="+mn-ea"/>
                        <a:ea typeface="+mn-ea"/>
                      </a:endParaRPr>
                    </a:p>
                    <a:p>
                      <a:pPr marL="85725" indent="-85725"/>
                      <a:r>
                        <a:rPr kumimoji="1" lang="ja-JP" altLang="en-US" sz="1100" dirty="0">
                          <a:latin typeface="+mn-ea"/>
                          <a:ea typeface="+mn-ea"/>
                        </a:rPr>
                        <a:t>・耐震化に興味がない等、意識の低い所有者がまだ多く、さらなる働きかけが必要。</a:t>
                      </a:r>
                      <a:endParaRPr kumimoji="1" lang="en-US" altLang="ja-JP" sz="1100" dirty="0">
                        <a:latin typeface="+mn-ea"/>
                        <a:ea typeface="+mn-ea"/>
                      </a:endParaRPr>
                    </a:p>
                    <a:p>
                      <a:endParaRPr kumimoji="1" lang="ja-JP" altLang="en-US" sz="1100" dirty="0">
                        <a:latin typeface="+mn-ea"/>
                        <a:ea typeface="+mn-ea"/>
                      </a:endParaRPr>
                    </a:p>
                  </a:txBody>
                  <a:tcPr marL="0" marR="0">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t"/>
                      <a:endParaRPr lang="en-US" altLang="ja-JP" sz="1100" b="1" i="0" u="none" strike="noStrike" dirty="0">
                        <a:solidFill>
                          <a:srgbClr val="000000"/>
                        </a:solidFill>
                        <a:effectLst/>
                        <a:latin typeface="+mn-ea"/>
                        <a:ea typeface="+mn-ea"/>
                      </a:endParaRPr>
                    </a:p>
                    <a:p>
                      <a:pPr algn="ctr" fontAlgn="t"/>
                      <a:endParaRPr lang="en-US" altLang="ja-JP" sz="1100" b="1" i="0" u="none" strike="noStrike" dirty="0">
                        <a:solidFill>
                          <a:srgbClr val="000000"/>
                        </a:solidFill>
                        <a:effectLst/>
                        <a:latin typeface="+mn-ea"/>
                        <a:ea typeface="+mn-ea"/>
                      </a:endParaRPr>
                    </a:p>
                    <a:p>
                      <a:pPr algn="ctr" fontAlgn="t"/>
                      <a:r>
                        <a:rPr lang="ja-JP" altLang="en-US" sz="1100" b="1" i="0" u="none" strike="noStrike" dirty="0">
                          <a:solidFill>
                            <a:srgbClr val="000000"/>
                          </a:solidFill>
                          <a:effectLst/>
                          <a:latin typeface="+mn-ea"/>
                          <a:ea typeface="+mn-ea"/>
                        </a:rPr>
                        <a:t>強化</a:t>
                      </a:r>
                    </a:p>
                  </a:txBody>
                  <a:tcPr marL="9525" marR="9525" marT="9525" marB="0">
                    <a:lnL w="12700" cap="flat" cmpd="sng" algn="ctr">
                      <a:solidFill>
                        <a:schemeClr val="tx1"/>
                      </a:solidFill>
                      <a:prstDash val="sysDot"/>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88900" marR="0" lvl="0" indent="-88900" algn="l" defTabSz="1280160" rtl="0" eaLnBrk="1" fontAlgn="t" latinLnBrk="0" hangingPunct="1">
                        <a:lnSpc>
                          <a:spcPct val="100000"/>
                        </a:lnSpc>
                        <a:spcBef>
                          <a:spcPts val="0"/>
                        </a:spcBef>
                        <a:spcAft>
                          <a:spcPts val="0"/>
                        </a:spcAft>
                        <a:buClrTx/>
                        <a:buSzTx/>
                        <a:buFontTx/>
                        <a:buNone/>
                        <a:tabLst>
                          <a:tab pos="177800" algn="l"/>
                        </a:tabLst>
                        <a:defRPr/>
                      </a:pPr>
                      <a:r>
                        <a:rPr kumimoji="1" lang="en-US" altLang="ja-JP" sz="1100" b="1" dirty="0">
                          <a:latin typeface="+mn-ea"/>
                          <a:ea typeface="+mn-ea"/>
                        </a:rPr>
                        <a:t>〈</a:t>
                      </a:r>
                      <a:r>
                        <a:rPr kumimoji="1" lang="ja-JP" altLang="en-US" sz="1100" b="1" dirty="0">
                          <a:latin typeface="+mn-ea"/>
                          <a:ea typeface="+mn-ea"/>
                        </a:rPr>
                        <a:t>総合的なアプローチ</a:t>
                      </a:r>
                      <a:r>
                        <a:rPr kumimoji="1" lang="en-US" altLang="ja-JP" sz="1100" b="1" dirty="0">
                          <a:latin typeface="+mn-ea"/>
                          <a:ea typeface="+mn-ea"/>
                        </a:rPr>
                        <a:t>〉</a:t>
                      </a:r>
                      <a:endParaRPr lang="en-US" altLang="ja-JP" sz="1100" dirty="0">
                        <a:latin typeface="+mn-ea"/>
                        <a:ea typeface="+mn-ea"/>
                        <a:cs typeface="Meiryo UI" panose="020B0604030504040204" pitchFamily="50" charset="-128"/>
                      </a:endParaRPr>
                    </a:p>
                    <a:p>
                      <a:pPr marL="88900" marR="0" lvl="0" indent="-88900" algn="l" defTabSz="1280160" rtl="0" eaLnBrk="1" fontAlgn="t" latinLnBrk="0" hangingPunct="1">
                        <a:lnSpc>
                          <a:spcPct val="100000"/>
                        </a:lnSpc>
                        <a:spcBef>
                          <a:spcPts val="0"/>
                        </a:spcBef>
                        <a:spcAft>
                          <a:spcPts val="0"/>
                        </a:spcAft>
                        <a:buClrTx/>
                        <a:buSzTx/>
                        <a:buFontTx/>
                        <a:buNone/>
                        <a:tabLst>
                          <a:tab pos="177800" algn="l"/>
                        </a:tabLst>
                        <a:defRPr/>
                      </a:pPr>
                      <a:r>
                        <a:rPr lang="ja-JP" altLang="en-US" sz="1100" dirty="0">
                          <a:latin typeface="+mn-ea"/>
                          <a:ea typeface="+mn-ea"/>
                          <a:cs typeface="Meiryo UI" panose="020B0604030504040204" pitchFamily="50" charset="-128"/>
                        </a:rPr>
                        <a:t>・</a:t>
                      </a:r>
                      <a:r>
                        <a:rPr lang="ja-JP" altLang="en-US" sz="1100" b="1" u="sng" dirty="0">
                          <a:latin typeface="+mn-ea"/>
                          <a:ea typeface="+mn-ea"/>
                          <a:cs typeface="Meiryo UI" panose="020B0604030504040204" pitchFamily="50" charset="-128"/>
                        </a:rPr>
                        <a:t>複雑な分譲マンションの課題に対し、関係部署との連携を強化し、耐震だけはない総合的なアプローチ。</a:t>
                      </a:r>
                      <a:endParaRPr lang="en-US" altLang="ja-JP" sz="1100" b="1" u="sng" dirty="0">
                        <a:latin typeface="+mn-ea"/>
                        <a:ea typeface="+mn-ea"/>
                        <a:cs typeface="Meiryo UI" panose="020B0604030504040204" pitchFamily="50" charset="-128"/>
                      </a:endParaRPr>
                    </a:p>
                    <a:p>
                      <a:pPr marL="88900" marR="0" lvl="0" indent="-88900" algn="l" defTabSz="1280160" rtl="0" eaLnBrk="1" fontAlgn="t" latinLnBrk="0" hangingPunct="1">
                        <a:lnSpc>
                          <a:spcPct val="100000"/>
                        </a:lnSpc>
                        <a:spcBef>
                          <a:spcPts val="0"/>
                        </a:spcBef>
                        <a:spcAft>
                          <a:spcPts val="0"/>
                        </a:spcAft>
                        <a:buClrTx/>
                        <a:buSzTx/>
                        <a:buFontTx/>
                        <a:buNone/>
                        <a:tabLst>
                          <a:tab pos="177800" algn="l"/>
                        </a:tabLst>
                        <a:defRPr/>
                      </a:pPr>
                      <a:r>
                        <a:rPr lang="ja-JP" altLang="en-US" sz="1100" dirty="0">
                          <a:latin typeface="+mn-ea"/>
                          <a:ea typeface="+mn-ea"/>
                          <a:cs typeface="Meiryo UI" panose="020B0604030504040204" pitchFamily="50" charset="-128"/>
                        </a:rPr>
                        <a:t>・</a:t>
                      </a:r>
                      <a:r>
                        <a:rPr lang="ja-JP" altLang="en-US" sz="1100" b="1" u="sng" dirty="0">
                          <a:latin typeface="+mn-ea"/>
                          <a:ea typeface="+mn-ea"/>
                          <a:cs typeface="Meiryo UI" panose="020B0604030504040204" pitchFamily="50" charset="-128"/>
                        </a:rPr>
                        <a:t>日常から管理業務を行っている管理会社を通じた効果的な働きかけ。</a:t>
                      </a:r>
                      <a:endParaRPr lang="en-US" altLang="ja-JP" sz="1100" b="1" u="sng" dirty="0">
                        <a:latin typeface="+mn-ea"/>
                        <a:ea typeface="+mn-ea"/>
                        <a:cs typeface="Meiryo UI" panose="020B0604030504040204" pitchFamily="50" charset="-128"/>
                      </a:endParaRPr>
                    </a:p>
                    <a:p>
                      <a:pPr marL="88900" indent="-88900" algn="r" fontAlgn="t"/>
                      <a:r>
                        <a:rPr lang="en-US" altLang="ja-JP" sz="1100" b="1" i="0" u="none" strike="noStrike" dirty="0">
                          <a:solidFill>
                            <a:schemeClr val="tx1"/>
                          </a:solidFill>
                          <a:effectLst/>
                          <a:latin typeface="+mn-ea"/>
                          <a:ea typeface="+mn-ea"/>
                        </a:rPr>
                        <a:t>〔</a:t>
                      </a:r>
                      <a:r>
                        <a:rPr lang="ja-JP" altLang="en-US" sz="1100" b="1" i="0" u="none" strike="noStrike" dirty="0">
                          <a:solidFill>
                            <a:schemeClr val="tx1"/>
                          </a:solidFill>
                          <a:effectLst/>
                          <a:latin typeface="+mn-ea"/>
                          <a:ea typeface="+mn-ea"/>
                        </a:rPr>
                        <a:t>期待できる効果：府民の耐震化意欲の喚起</a:t>
                      </a:r>
                      <a:r>
                        <a:rPr lang="en-US" altLang="ja-JP" sz="1100" b="1" i="0" u="none" strike="noStrike" dirty="0">
                          <a:solidFill>
                            <a:schemeClr val="tx1"/>
                          </a:solidFill>
                          <a:effectLst/>
                          <a:latin typeface="+mn-ea"/>
                          <a:ea typeface="+mn-ea"/>
                        </a:rPr>
                        <a:t>〕</a:t>
                      </a:r>
                    </a:p>
                    <a:p>
                      <a:pPr marL="88900" marR="0" lvl="0" indent="-88900" algn="r" defTabSz="1280160" rtl="0" eaLnBrk="1" fontAlgn="t" latinLnBrk="0" hangingPunct="1">
                        <a:lnSpc>
                          <a:spcPct val="100000"/>
                        </a:lnSpc>
                        <a:spcBef>
                          <a:spcPts val="0"/>
                        </a:spcBef>
                        <a:spcAft>
                          <a:spcPts val="0"/>
                        </a:spcAft>
                        <a:buClrTx/>
                        <a:buSzTx/>
                        <a:buFontTx/>
                        <a:buNone/>
                        <a:tabLst/>
                        <a:defRPr/>
                      </a:pPr>
                      <a:r>
                        <a:rPr kumimoji="1" lang="ja-JP" altLang="en-US" sz="1100" b="1" i="0" dirty="0">
                          <a:solidFill>
                            <a:schemeClr val="tx1"/>
                          </a:solidFill>
                          <a:latin typeface="+mn-ea"/>
                          <a:ea typeface="+mn-ea"/>
                        </a:rPr>
                        <a:t>→</a:t>
                      </a:r>
                      <a:r>
                        <a:rPr kumimoji="1" lang="en-US" altLang="ja-JP" sz="1100" b="1" i="0" dirty="0">
                          <a:solidFill>
                            <a:schemeClr val="tx1"/>
                          </a:solidFill>
                          <a:latin typeface="+mn-ea"/>
                          <a:ea typeface="+mn-ea"/>
                        </a:rPr>
                        <a:t>【</a:t>
                      </a:r>
                      <a:r>
                        <a:rPr kumimoji="1" lang="ja-JP" altLang="en-US" sz="1100" b="1" i="0" dirty="0">
                          <a:solidFill>
                            <a:schemeClr val="tx1"/>
                          </a:solidFill>
                          <a:latin typeface="+mn-ea"/>
                          <a:ea typeface="+mn-ea"/>
                        </a:rPr>
                        <a:t>社会的機運の醸成</a:t>
                      </a:r>
                      <a:r>
                        <a:rPr kumimoji="1" lang="en-US" altLang="ja-JP" sz="1100" b="1" i="0" dirty="0">
                          <a:solidFill>
                            <a:schemeClr val="tx1"/>
                          </a:solidFill>
                          <a:latin typeface="+mn-ea"/>
                          <a:ea typeface="+mn-ea"/>
                        </a:rPr>
                        <a:t>】</a:t>
                      </a:r>
                      <a:endParaRPr lang="en-US" altLang="ja-JP" sz="1100" b="0" i="0" u="none" strike="noStrike" dirty="0">
                        <a:solidFill>
                          <a:schemeClr val="tx1"/>
                        </a:solidFill>
                        <a:effectLst/>
                        <a:latin typeface="+mn-ea"/>
                        <a:ea typeface="+mn-ea"/>
                      </a:endParaRPr>
                    </a:p>
                  </a:txBody>
                  <a:tcPr marL="9525" marR="9525" marT="9525" marB="0">
                    <a:lnL w="381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122482597"/>
                  </a:ext>
                </a:extLst>
              </a:tr>
              <a:tr h="1086835">
                <a:tc vMerge="1">
                  <a:txBody>
                    <a:bodyPr/>
                    <a:lstStyle/>
                    <a:p>
                      <a:endParaRPr kumimoji="1" lang="ja-JP" altLang="en-US"/>
                    </a:p>
                  </a:txBody>
                  <a:tcPr/>
                </a:tc>
                <a:tc vMerge="1">
                  <a:txBody>
                    <a:bodyPr/>
                    <a:lstStyle/>
                    <a:p>
                      <a:endParaRPr kumimoji="1" lang="ja-JP" altLang="en-US" sz="1200" dirty="0">
                        <a:latin typeface="+mn-ea"/>
                        <a:ea typeface="+mn-ea"/>
                      </a:endParaRPr>
                    </a:p>
                  </a:txBody>
                  <a:tcPr/>
                </a:tc>
                <a:tc vMerge="1">
                  <a:txBody>
                    <a:bodyPr/>
                    <a:lstStyle/>
                    <a:p>
                      <a:endParaRPr kumimoji="1" lang="ja-JP" altLang="en-US" sz="1200" dirty="0">
                        <a:latin typeface="+mn-ea"/>
                        <a:ea typeface="+mn-ea"/>
                      </a:endParaRPr>
                    </a:p>
                  </a:txBody>
                  <a:tcPr/>
                </a:tc>
                <a:tc>
                  <a:txBody>
                    <a:bodyPr/>
                    <a:lstStyle/>
                    <a:p>
                      <a:pPr marL="85725" indent="-85725"/>
                      <a:r>
                        <a:rPr kumimoji="1" lang="ja-JP" altLang="en-US" sz="1100" b="1" dirty="0">
                          <a:latin typeface="+mn-ea"/>
                          <a:ea typeface="+mn-ea"/>
                        </a:rPr>
                        <a:t>（２）耐震化の支援</a:t>
                      </a:r>
                      <a:endParaRPr kumimoji="1" lang="en-US" altLang="ja-JP" sz="1100" b="1" dirty="0">
                        <a:latin typeface="+mn-ea"/>
                        <a:ea typeface="+mn-ea"/>
                      </a:endParaRPr>
                    </a:p>
                    <a:p>
                      <a:pPr marL="85725" indent="-85725"/>
                      <a:r>
                        <a:rPr kumimoji="1" lang="ja-JP" altLang="en-US" sz="1100" dirty="0">
                          <a:latin typeface="+mn-ea"/>
                          <a:ea typeface="+mn-ea"/>
                        </a:rPr>
                        <a:t>・分譲マンション管理建替えサポートシステム推進協議会によるアドバイザー派遣</a:t>
                      </a:r>
                    </a:p>
                    <a:p>
                      <a:pPr marL="85725" indent="-85725"/>
                      <a:r>
                        <a:rPr kumimoji="1" lang="ja-JP" altLang="en-US" sz="1100" dirty="0">
                          <a:latin typeface="+mn-ea"/>
                          <a:ea typeface="+mn-ea"/>
                        </a:rPr>
                        <a:t>・分譲マンション耐震化サポート事業者の情報提供</a:t>
                      </a:r>
                    </a:p>
                    <a:p>
                      <a:pPr marL="180975" indent="-180975"/>
                      <a:r>
                        <a:rPr kumimoji="1" lang="ja-JP" altLang="en-US" sz="1100" dirty="0">
                          <a:latin typeface="+mn-ea"/>
                          <a:ea typeface="+mn-ea"/>
                        </a:rPr>
                        <a:t>　マンション耐震化の実績がある</a:t>
                      </a:r>
                      <a:r>
                        <a:rPr kumimoji="1" lang="en-US" altLang="ja-JP" sz="1100" dirty="0">
                          <a:latin typeface="+mn-ea"/>
                          <a:ea typeface="+mn-ea"/>
                        </a:rPr>
                        <a:t>12</a:t>
                      </a:r>
                      <a:r>
                        <a:rPr kumimoji="1" lang="ja-JP" altLang="en-US" sz="1100" dirty="0">
                          <a:latin typeface="+mn-ea"/>
                          <a:ea typeface="+mn-ea"/>
                        </a:rPr>
                        <a:t>事業者登録、府</a:t>
                      </a:r>
                      <a:r>
                        <a:rPr kumimoji="1" lang="en-US" altLang="ja-JP" sz="1100" dirty="0">
                          <a:latin typeface="+mn-ea"/>
                          <a:ea typeface="+mn-ea"/>
                        </a:rPr>
                        <a:t>HP</a:t>
                      </a:r>
                      <a:r>
                        <a:rPr kumimoji="1" lang="ja-JP" altLang="en-US" sz="1100" dirty="0" err="1">
                          <a:latin typeface="+mn-ea"/>
                          <a:ea typeface="+mn-ea"/>
                        </a:rPr>
                        <a:t>で情報共</a:t>
                      </a:r>
                      <a:r>
                        <a:rPr kumimoji="1" lang="ja-JP" altLang="en-US" sz="1100" dirty="0">
                          <a:latin typeface="+mn-ea"/>
                          <a:ea typeface="+mn-ea"/>
                        </a:rPr>
                        <a:t>提供</a:t>
                      </a:r>
                    </a:p>
                  </a:txBody>
                  <a:tcPr marL="0" marR="0">
                    <a:lnB w="12700" cap="flat" cmpd="sng" algn="ctr">
                      <a:solidFill>
                        <a:schemeClr val="tx1"/>
                      </a:solidFill>
                      <a:prstDash val="sysDot"/>
                      <a:round/>
                      <a:headEnd type="none" w="med" len="med"/>
                      <a:tailEnd type="none" w="med" len="med"/>
                    </a:lnB>
                  </a:tcPr>
                </a:tc>
                <a:tc>
                  <a:txBody>
                    <a:bodyPr/>
                    <a:lstStyle/>
                    <a:p>
                      <a:r>
                        <a:rPr kumimoji="1" lang="en-US" altLang="ja-JP" sz="1100" b="1" dirty="0">
                          <a:latin typeface="+mn-ea"/>
                          <a:ea typeface="+mn-ea"/>
                        </a:rPr>
                        <a:t>〈</a:t>
                      </a:r>
                      <a:r>
                        <a:rPr kumimoji="1" lang="ja-JP" altLang="en-US" sz="1100" b="1" dirty="0">
                          <a:latin typeface="+mn-ea"/>
                          <a:ea typeface="+mn-ea"/>
                        </a:rPr>
                        <a:t>アドバイザー派遣</a:t>
                      </a:r>
                      <a:r>
                        <a:rPr kumimoji="1" lang="en-US" altLang="ja-JP" sz="1100" b="1" dirty="0">
                          <a:latin typeface="+mn-ea"/>
                          <a:ea typeface="+mn-ea"/>
                        </a:rPr>
                        <a:t>〉</a:t>
                      </a:r>
                    </a:p>
                    <a:p>
                      <a:pPr marL="85725" indent="-85725"/>
                      <a:r>
                        <a:rPr kumimoji="1" lang="ja-JP" altLang="en-US" sz="1100" dirty="0">
                          <a:latin typeface="+mn-ea"/>
                          <a:ea typeface="+mn-ea"/>
                        </a:rPr>
                        <a:t>・耐震に関する相談実績はなく、一層の周知が必要。</a:t>
                      </a:r>
                      <a:endParaRPr kumimoji="1" lang="en-US" altLang="ja-JP" sz="1100" dirty="0">
                        <a:latin typeface="+mn-ea"/>
                        <a:ea typeface="+mn-ea"/>
                      </a:endParaRPr>
                    </a:p>
                    <a:p>
                      <a:pPr marL="85725" indent="-85725"/>
                      <a:r>
                        <a:rPr kumimoji="1" lang="en-US" altLang="ja-JP" sz="1100" b="1" dirty="0">
                          <a:latin typeface="+mn-ea"/>
                          <a:ea typeface="+mn-ea"/>
                        </a:rPr>
                        <a:t>〈</a:t>
                      </a:r>
                      <a:r>
                        <a:rPr kumimoji="1" lang="ja-JP" altLang="en-US" sz="1100" b="1" dirty="0">
                          <a:latin typeface="+mn-ea"/>
                          <a:ea typeface="+mn-ea"/>
                        </a:rPr>
                        <a:t>サポート事業者の情報提供</a:t>
                      </a:r>
                      <a:r>
                        <a:rPr kumimoji="1" lang="en-US" altLang="ja-JP" sz="1100" b="1" dirty="0">
                          <a:latin typeface="+mn-ea"/>
                          <a:ea typeface="+mn-ea"/>
                        </a:rPr>
                        <a:t>〉</a:t>
                      </a:r>
                    </a:p>
                    <a:p>
                      <a:pPr marL="85725" indent="-85725"/>
                      <a:r>
                        <a:rPr kumimoji="1" lang="ja-JP" altLang="en-US" sz="1100" dirty="0">
                          <a:latin typeface="+mn-ea"/>
                          <a:ea typeface="+mn-ea"/>
                        </a:rPr>
                        <a:t>・府</a:t>
                      </a:r>
                      <a:r>
                        <a:rPr kumimoji="1" lang="en-US" altLang="ja-JP" sz="1100" dirty="0">
                          <a:latin typeface="+mn-ea"/>
                          <a:ea typeface="+mn-ea"/>
                        </a:rPr>
                        <a:t>HP</a:t>
                      </a:r>
                      <a:r>
                        <a:rPr kumimoji="1" lang="ja-JP" altLang="en-US" sz="1100" dirty="0">
                          <a:latin typeface="+mn-ea"/>
                          <a:ea typeface="+mn-ea"/>
                        </a:rPr>
                        <a:t>を見ての相談はなく、府</a:t>
                      </a:r>
                      <a:r>
                        <a:rPr kumimoji="1" lang="en-US" altLang="ja-JP" sz="1100" dirty="0">
                          <a:latin typeface="+mn-ea"/>
                          <a:ea typeface="+mn-ea"/>
                        </a:rPr>
                        <a:t>HP</a:t>
                      </a:r>
                      <a:r>
                        <a:rPr kumimoji="1" lang="ja-JP" altLang="en-US" sz="1100" dirty="0">
                          <a:latin typeface="+mn-ea"/>
                          <a:ea typeface="+mn-ea"/>
                        </a:rPr>
                        <a:t>については改善すべき箇所がある。</a:t>
                      </a:r>
                      <a:endParaRPr kumimoji="1" lang="en-US" altLang="ja-JP" sz="1100" dirty="0">
                        <a:latin typeface="+mn-ea"/>
                        <a:ea typeface="+mn-ea"/>
                      </a:endParaRPr>
                    </a:p>
                  </a:txBody>
                  <a:tcPr marL="0" marR="0">
                    <a:lnR w="12700" cap="flat" cmpd="sng" algn="ctr">
                      <a:solidFill>
                        <a:schemeClr val="tx1"/>
                      </a:solidFill>
                      <a:prstDash val="sysDot"/>
                      <a:round/>
                      <a:headEnd type="none" w="med" len="med"/>
                      <a:tailEnd type="none" w="med" len="med"/>
                    </a:lnR>
                    <a:lnB w="12700" cap="flat" cmpd="sng" algn="ctr">
                      <a:solidFill>
                        <a:schemeClr val="tx1"/>
                      </a:solidFill>
                      <a:prstDash val="sysDot"/>
                      <a:round/>
                      <a:headEnd type="none" w="med" len="med"/>
                      <a:tailEnd type="none" w="med" len="med"/>
                    </a:lnB>
                  </a:tcPr>
                </a:tc>
                <a:tc>
                  <a:txBody>
                    <a:bodyPr/>
                    <a:lstStyle/>
                    <a:p>
                      <a:pPr algn="ctr" fontAlgn="t"/>
                      <a:endParaRPr lang="en-US" altLang="zh-TW" sz="1100" b="0" i="0" u="none" strike="noStrike" dirty="0">
                        <a:solidFill>
                          <a:srgbClr val="000000"/>
                        </a:solidFill>
                        <a:effectLst/>
                        <a:latin typeface="游ゴシック" panose="020B0400000000000000" pitchFamily="50" charset="-128"/>
                        <a:ea typeface="游ゴシック" panose="020B0400000000000000" pitchFamily="50" charset="-128"/>
                      </a:endParaRPr>
                    </a:p>
                    <a:p>
                      <a:pPr marL="0" marR="0" lvl="0" indent="0" algn="ctr" defTabSz="1280160" rtl="0" eaLnBrk="1" fontAlgn="t"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游ゴシック" panose="020B0400000000000000" pitchFamily="50" charset="-128"/>
                          <a:ea typeface="+mn-ea"/>
                        </a:rPr>
                        <a:t>継続</a:t>
                      </a:r>
                      <a:endParaRPr lang="en-US" altLang="ja-JP" sz="1100" b="0" i="0" u="none" strike="noStrike" dirty="0">
                        <a:solidFill>
                          <a:srgbClr val="000000"/>
                        </a:solidFill>
                        <a:effectLst/>
                        <a:latin typeface="游ゴシック" panose="020B0400000000000000" pitchFamily="50" charset="-128"/>
                        <a:ea typeface="+mn-ea"/>
                      </a:endParaRPr>
                    </a:p>
                    <a:p>
                      <a:pPr algn="ctr" fontAlgn="t"/>
                      <a:endParaRPr lang="en-US" altLang="zh-TW" sz="110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t"/>
                      <a:endParaRPr lang="en-US" altLang="zh-TW" sz="110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t"/>
                      <a:r>
                        <a:rPr lang="ja-JP" altLang="en-US" sz="1100" b="1" i="0" u="none" strike="noStrike" dirty="0">
                          <a:solidFill>
                            <a:srgbClr val="000000"/>
                          </a:solidFill>
                          <a:effectLst/>
                          <a:latin typeface="游ゴシック" panose="020B0400000000000000" pitchFamily="50" charset="-128"/>
                          <a:ea typeface="+mn-ea"/>
                        </a:rPr>
                        <a:t>強化</a:t>
                      </a:r>
                    </a:p>
                    <a:p>
                      <a:pPr algn="ctr" fontAlgn="t"/>
                      <a:endParaRPr lang="en-US" altLang="zh-TW"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lnL w="12700" cap="flat" cmpd="sng" algn="ctr">
                      <a:solidFill>
                        <a:schemeClr val="tx1"/>
                      </a:solidFill>
                      <a:prstDash val="sysDot"/>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85725" marR="0" lvl="0" indent="-85725" algn="l" defTabSz="1280160" rtl="0" eaLnBrk="1" fontAlgn="t" latinLnBrk="0" hangingPunct="1">
                        <a:lnSpc>
                          <a:spcPct val="100000"/>
                        </a:lnSpc>
                        <a:spcBef>
                          <a:spcPts val="0"/>
                        </a:spcBef>
                        <a:spcAft>
                          <a:spcPts val="0"/>
                        </a:spcAft>
                        <a:buClrTx/>
                        <a:buSzTx/>
                        <a:buFontTx/>
                        <a:buNone/>
                        <a:tabLst/>
                        <a:defRPr/>
                      </a:pPr>
                      <a:r>
                        <a:rPr kumimoji="1" lang="en-US" altLang="ja-JP" sz="1100" b="1" dirty="0">
                          <a:latin typeface="+mn-ea"/>
                          <a:ea typeface="+mn-ea"/>
                        </a:rPr>
                        <a:t>〈</a:t>
                      </a:r>
                      <a:r>
                        <a:rPr kumimoji="1" lang="ja-JP" altLang="en-US" sz="1100" b="1" dirty="0">
                          <a:latin typeface="+mn-ea"/>
                          <a:ea typeface="+mn-ea"/>
                        </a:rPr>
                        <a:t>アドバイザー派遣</a:t>
                      </a:r>
                      <a:r>
                        <a:rPr kumimoji="1" lang="en-US" altLang="ja-JP" sz="1100" b="1" dirty="0">
                          <a:latin typeface="+mn-ea"/>
                          <a:ea typeface="+mn-ea"/>
                        </a:rPr>
                        <a:t>〉〈</a:t>
                      </a:r>
                      <a:r>
                        <a:rPr kumimoji="1" lang="ja-JP" altLang="en-US" sz="1100" b="1" dirty="0">
                          <a:latin typeface="+mn-ea"/>
                          <a:ea typeface="+mn-ea"/>
                        </a:rPr>
                        <a:t>サポート事業者の情報提供</a:t>
                      </a:r>
                      <a:r>
                        <a:rPr kumimoji="1" lang="en-US" altLang="ja-JP" sz="1100" b="1" dirty="0">
                          <a:latin typeface="+mn-ea"/>
                          <a:ea typeface="+mn-ea"/>
                        </a:rPr>
                        <a:t>〉</a:t>
                      </a:r>
                      <a:endParaRPr lang="en-US" altLang="ja-JP" sz="1100" dirty="0">
                        <a:latin typeface="+mn-ea"/>
                        <a:ea typeface="+mn-ea"/>
                        <a:cs typeface="Meiryo UI" panose="020B0604030504040204" pitchFamily="50" charset="-128"/>
                      </a:endParaRPr>
                    </a:p>
                    <a:p>
                      <a:pPr marL="85725" marR="0" lvl="0" indent="-85725" algn="l" defTabSz="1280160" rtl="0" eaLnBrk="1" fontAlgn="t" latinLnBrk="0" hangingPunct="1">
                        <a:lnSpc>
                          <a:spcPct val="100000"/>
                        </a:lnSpc>
                        <a:spcBef>
                          <a:spcPts val="0"/>
                        </a:spcBef>
                        <a:spcAft>
                          <a:spcPts val="0"/>
                        </a:spcAft>
                        <a:buClrTx/>
                        <a:buSzTx/>
                        <a:buFontTx/>
                        <a:buNone/>
                        <a:tabLst/>
                        <a:defRPr/>
                      </a:pPr>
                      <a:r>
                        <a:rPr lang="ja-JP" altLang="en-US" sz="1100" dirty="0">
                          <a:latin typeface="+mn-ea"/>
                          <a:ea typeface="+mn-ea"/>
                          <a:cs typeface="Meiryo UI" panose="020B0604030504040204" pitchFamily="50" charset="-128"/>
                        </a:rPr>
                        <a:t>・各制度の周知を様々な機会を捉えて実施。</a:t>
                      </a:r>
                      <a:endParaRPr lang="en-US" altLang="ja-JP" sz="1100" dirty="0">
                        <a:latin typeface="+mn-ea"/>
                        <a:ea typeface="+mn-ea"/>
                        <a:cs typeface="Meiryo UI" panose="020B0604030504040204" pitchFamily="50" charset="-128"/>
                      </a:endParaRPr>
                    </a:p>
                    <a:p>
                      <a:pPr marL="85725" marR="0" lvl="0" indent="-85725" algn="l" defTabSz="1280160" rtl="0" eaLnBrk="1" fontAlgn="t" latinLnBrk="0" hangingPunct="1">
                        <a:lnSpc>
                          <a:spcPct val="100000"/>
                        </a:lnSpc>
                        <a:spcBef>
                          <a:spcPts val="0"/>
                        </a:spcBef>
                        <a:spcAft>
                          <a:spcPts val="0"/>
                        </a:spcAft>
                        <a:buClrTx/>
                        <a:buSzTx/>
                        <a:buFontTx/>
                        <a:buNone/>
                        <a:tabLst/>
                        <a:defRPr/>
                      </a:pPr>
                      <a:r>
                        <a:rPr lang="ja-JP" altLang="en-US" sz="1100" dirty="0">
                          <a:latin typeface="+mn-ea"/>
                          <a:ea typeface="+mn-ea"/>
                          <a:cs typeface="Meiryo UI" panose="020B0604030504040204" pitchFamily="50" charset="-128"/>
                        </a:rPr>
                        <a:t>・サポート事業者の情報提供方法の改善を図るとともに</a:t>
                      </a:r>
                      <a:r>
                        <a:rPr lang="ja-JP" altLang="en-US" sz="1100" b="1" u="sng" dirty="0">
                          <a:latin typeface="+mn-ea"/>
                          <a:ea typeface="+mn-ea"/>
                          <a:cs typeface="Meiryo UI" panose="020B0604030504040204" pitchFamily="50" charset="-128"/>
                        </a:rPr>
                        <a:t>事業者との連携を強化し、情報交換、共同での</a:t>
                      </a:r>
                      <a:r>
                        <a:rPr lang="en-US" altLang="ja-JP" sz="1100" b="1" u="sng" dirty="0">
                          <a:latin typeface="+mn-ea"/>
                          <a:ea typeface="+mn-ea"/>
                          <a:cs typeface="Meiryo UI" panose="020B0604030504040204" pitchFamily="50" charset="-128"/>
                        </a:rPr>
                        <a:t>PR</a:t>
                      </a:r>
                      <a:r>
                        <a:rPr lang="ja-JP" altLang="en-US" sz="1100" b="1" u="sng" dirty="0">
                          <a:latin typeface="+mn-ea"/>
                          <a:ea typeface="+mn-ea"/>
                          <a:cs typeface="Meiryo UI" panose="020B0604030504040204" pitchFamily="50" charset="-128"/>
                        </a:rPr>
                        <a:t>活動の検討等を行う。</a:t>
                      </a:r>
                      <a:endParaRPr lang="en-US" altLang="ja-JP" sz="1100" b="1" u="sng" dirty="0">
                        <a:latin typeface="+mn-ea"/>
                        <a:ea typeface="+mn-ea"/>
                        <a:cs typeface="Meiryo UI" panose="020B0604030504040204" pitchFamily="50" charset="-128"/>
                      </a:endParaRPr>
                    </a:p>
                    <a:p>
                      <a:pPr marL="88900" indent="-88900" algn="r" fontAlgn="t"/>
                      <a:r>
                        <a:rPr lang="en-US" altLang="ja-JP" sz="1100" b="1" i="0" u="none" strike="noStrike" dirty="0">
                          <a:solidFill>
                            <a:schemeClr val="tx1"/>
                          </a:solidFill>
                          <a:effectLst/>
                          <a:latin typeface="+mn-ea"/>
                          <a:ea typeface="+mn-ea"/>
                        </a:rPr>
                        <a:t>〔</a:t>
                      </a:r>
                      <a:r>
                        <a:rPr lang="ja-JP" altLang="en-US" sz="1100" b="1" i="0" u="none" strike="noStrike" dirty="0">
                          <a:solidFill>
                            <a:schemeClr val="tx1"/>
                          </a:solidFill>
                          <a:effectLst/>
                          <a:latin typeface="+mn-ea"/>
                          <a:ea typeface="+mn-ea"/>
                        </a:rPr>
                        <a:t>期待できる効果：府民の耐震化意欲の喚起</a:t>
                      </a:r>
                      <a:r>
                        <a:rPr lang="en-US" altLang="ja-JP" sz="1100" b="1" i="0" u="none" strike="noStrike" dirty="0">
                          <a:solidFill>
                            <a:schemeClr val="tx1"/>
                          </a:solidFill>
                          <a:effectLst/>
                          <a:latin typeface="+mn-ea"/>
                          <a:ea typeface="+mn-ea"/>
                        </a:rPr>
                        <a:t>〕</a:t>
                      </a:r>
                    </a:p>
                    <a:p>
                      <a:pPr marL="85725" marR="0" lvl="0" indent="-85725" algn="r" defTabSz="1280160" rtl="0" eaLnBrk="1" fontAlgn="t"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a:t>
                      </a:r>
                      <a:r>
                        <a:rPr kumimoji="1" lang="en-US" altLang="ja-JP" sz="1100" b="1" dirty="0">
                          <a:solidFill>
                            <a:schemeClr val="tx1"/>
                          </a:solidFill>
                          <a:latin typeface="+mn-ea"/>
                          <a:ea typeface="+mn-ea"/>
                        </a:rPr>
                        <a:t>【</a:t>
                      </a:r>
                      <a:r>
                        <a:rPr kumimoji="1" lang="ja-JP" altLang="en-US" sz="1100" b="1" dirty="0">
                          <a:solidFill>
                            <a:schemeClr val="tx1"/>
                          </a:solidFill>
                          <a:latin typeface="+mn-ea"/>
                          <a:ea typeface="+mn-ea"/>
                        </a:rPr>
                        <a:t>具体化・きっかけづくり</a:t>
                      </a:r>
                      <a:r>
                        <a:rPr kumimoji="1" lang="en-US" altLang="ja-JP" sz="1100" b="1" dirty="0">
                          <a:solidFill>
                            <a:schemeClr val="tx1"/>
                          </a:solidFill>
                          <a:latin typeface="+mn-ea"/>
                          <a:ea typeface="+mn-ea"/>
                        </a:rPr>
                        <a:t>】</a:t>
                      </a:r>
                      <a:endParaRPr lang="en-US" altLang="ja-JP" sz="1100" b="1" i="0" u="none" strike="noStrike" dirty="0">
                        <a:solidFill>
                          <a:schemeClr val="tx1"/>
                        </a:solidFill>
                        <a:effectLst/>
                        <a:latin typeface="+mn-ea"/>
                        <a:ea typeface="+mn-ea"/>
                      </a:endParaRPr>
                    </a:p>
                  </a:txBody>
                  <a:tcPr marL="9525" marR="9525" marT="9525" marB="0">
                    <a:lnL w="38100" cap="flat" cmpd="sng" algn="ctr">
                      <a:solidFill>
                        <a:schemeClr val="tx1"/>
                      </a:solidFill>
                      <a:prstDash val="solid"/>
                      <a:round/>
                      <a:headEnd type="none" w="med" len="med"/>
                      <a:tailEnd type="none" w="med" len="med"/>
                    </a:lnL>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087210616"/>
                  </a:ext>
                </a:extLst>
              </a:tr>
              <a:tr h="1155091">
                <a:tc vMerge="1">
                  <a:txBody>
                    <a:bodyPr/>
                    <a:lstStyle/>
                    <a:p>
                      <a:endParaRPr kumimoji="1" lang="ja-JP" altLang="en-US"/>
                    </a:p>
                  </a:txBody>
                  <a:tcPr/>
                </a:tc>
                <a:tc vMerge="1">
                  <a:txBody>
                    <a:bodyPr/>
                    <a:lstStyle/>
                    <a:p>
                      <a:endParaRPr kumimoji="1" lang="ja-JP" altLang="en-US" sz="1200" dirty="0">
                        <a:latin typeface="+mn-ea"/>
                        <a:ea typeface="+mn-ea"/>
                      </a:endParaRPr>
                    </a:p>
                  </a:txBody>
                  <a:tcPr/>
                </a:tc>
                <a:tc vMerge="1">
                  <a:txBody>
                    <a:bodyPr/>
                    <a:lstStyle/>
                    <a:p>
                      <a:endParaRPr kumimoji="1" lang="ja-JP" altLang="en-US" sz="1200" dirty="0">
                        <a:latin typeface="+mn-ea"/>
                        <a:ea typeface="+mn-ea"/>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●補助制度</a:t>
                      </a:r>
                    </a:p>
                    <a:p>
                      <a:r>
                        <a:rPr kumimoji="1" lang="ja-JP" altLang="en-US" sz="1100" b="0" dirty="0">
                          <a:latin typeface="+mn-ea"/>
                          <a:ea typeface="+mn-ea"/>
                        </a:rPr>
                        <a:t>　旧耐震分譲マンションのある市町　 </a:t>
                      </a:r>
                      <a:r>
                        <a:rPr kumimoji="1" lang="en-US" altLang="ja-JP" sz="1100" b="0" dirty="0">
                          <a:latin typeface="+mn-ea"/>
                          <a:ea typeface="+mn-ea"/>
                        </a:rPr>
                        <a:t>32</a:t>
                      </a:r>
                      <a:r>
                        <a:rPr kumimoji="1" lang="ja-JP" altLang="en-US" sz="1100" b="0" dirty="0">
                          <a:latin typeface="+mn-ea"/>
                          <a:ea typeface="+mn-ea"/>
                        </a:rPr>
                        <a:t>市町</a:t>
                      </a:r>
                    </a:p>
                    <a:p>
                      <a:r>
                        <a:rPr kumimoji="1" lang="ja-JP" altLang="en-US" sz="1100" b="0" dirty="0">
                          <a:latin typeface="+mn-ea"/>
                          <a:ea typeface="+mn-ea"/>
                        </a:rPr>
                        <a:t>　耐震診断の補助制度のある市町　　 </a:t>
                      </a:r>
                      <a:r>
                        <a:rPr kumimoji="1" lang="en-US" altLang="ja-JP" sz="1100" b="0" dirty="0">
                          <a:latin typeface="+mn-ea"/>
                          <a:ea typeface="+mn-ea"/>
                        </a:rPr>
                        <a:t>28</a:t>
                      </a:r>
                      <a:r>
                        <a:rPr kumimoji="1" lang="ja-JP" altLang="en-US" sz="1100" b="0" dirty="0">
                          <a:latin typeface="+mn-ea"/>
                          <a:ea typeface="+mn-ea"/>
                        </a:rPr>
                        <a:t>市町</a:t>
                      </a:r>
                    </a:p>
                    <a:p>
                      <a:r>
                        <a:rPr kumimoji="1" lang="ja-JP" altLang="en-US" sz="1050" b="0" dirty="0">
                          <a:latin typeface="+mn-ea"/>
                          <a:ea typeface="+mn-ea"/>
                        </a:rPr>
                        <a:t>（診断補助制度のない市に対し制度創設を働きかけ）</a:t>
                      </a:r>
                    </a:p>
                    <a:p>
                      <a:r>
                        <a:rPr kumimoji="1" lang="ja-JP" altLang="en-US" sz="1100" b="0" dirty="0">
                          <a:latin typeface="+mn-ea"/>
                          <a:ea typeface="+mn-ea"/>
                        </a:rPr>
                        <a:t>　耐震改修の補助制度がある市町　　　６市</a:t>
                      </a:r>
                    </a:p>
                    <a:p>
                      <a:r>
                        <a:rPr kumimoji="1" lang="ja-JP" altLang="en-US" sz="1100" b="0" dirty="0">
                          <a:latin typeface="+mn-ea"/>
                          <a:ea typeface="+mn-ea"/>
                        </a:rPr>
                        <a:t>・補助実績</a:t>
                      </a:r>
                    </a:p>
                    <a:p>
                      <a:r>
                        <a:rPr kumimoji="1" lang="ja-JP" altLang="en-US" sz="1100" b="0" dirty="0">
                          <a:latin typeface="+mn-ea"/>
                          <a:ea typeface="+mn-ea"/>
                        </a:rPr>
                        <a:t>　　診断：</a:t>
                      </a:r>
                      <a:r>
                        <a:rPr kumimoji="1" lang="en-US" altLang="ja-JP" sz="1100" b="0" dirty="0">
                          <a:latin typeface="+mn-ea"/>
                          <a:ea typeface="+mn-ea"/>
                        </a:rPr>
                        <a:t>35</a:t>
                      </a:r>
                      <a:r>
                        <a:rPr kumimoji="1" lang="ja-JP" altLang="en-US" sz="1100" b="0" dirty="0">
                          <a:latin typeface="+mn-ea"/>
                          <a:ea typeface="+mn-ea"/>
                        </a:rPr>
                        <a:t>件、設計：</a:t>
                      </a:r>
                      <a:r>
                        <a:rPr kumimoji="1" lang="en-US" altLang="ja-JP" sz="1100" b="0" dirty="0">
                          <a:latin typeface="+mn-ea"/>
                          <a:ea typeface="+mn-ea"/>
                        </a:rPr>
                        <a:t>3</a:t>
                      </a:r>
                      <a:r>
                        <a:rPr kumimoji="1" lang="ja-JP" altLang="en-US" sz="1100" b="0" dirty="0">
                          <a:latin typeface="+mn-ea"/>
                          <a:ea typeface="+mn-ea"/>
                        </a:rPr>
                        <a:t>件、改修：０件</a:t>
                      </a:r>
                      <a:endParaRPr kumimoji="1" lang="en-US" altLang="ja-JP" sz="1100" b="0" dirty="0">
                        <a:latin typeface="+mn-ea"/>
                        <a:ea typeface="+mn-ea"/>
                      </a:endParaRPr>
                    </a:p>
                  </a:txBody>
                  <a:tcPr marL="0" marR="0">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100" b="1" dirty="0">
                          <a:latin typeface="+mn-ea"/>
                          <a:ea typeface="+mn-ea"/>
                        </a:rPr>
                        <a:t>〈</a:t>
                      </a:r>
                      <a:r>
                        <a:rPr kumimoji="1" lang="ja-JP" altLang="en-US" sz="1100" b="1" dirty="0">
                          <a:latin typeface="+mn-ea"/>
                          <a:ea typeface="+mn-ea"/>
                        </a:rPr>
                        <a:t>補助制度</a:t>
                      </a:r>
                      <a:r>
                        <a:rPr kumimoji="1" lang="en-US" altLang="ja-JP" sz="1100" b="1" dirty="0">
                          <a:latin typeface="+mn-ea"/>
                          <a:ea typeface="+mn-ea"/>
                        </a:rPr>
                        <a:t>〉</a:t>
                      </a:r>
                    </a:p>
                    <a:p>
                      <a:pPr marL="88900" indent="-88900"/>
                      <a:r>
                        <a:rPr kumimoji="1" lang="ja-JP" altLang="en-US" sz="1100" dirty="0">
                          <a:latin typeface="+mn-ea"/>
                          <a:ea typeface="+mn-ea"/>
                        </a:rPr>
                        <a:t>・改修までの補助制度を創設している市町が少ない。</a:t>
                      </a:r>
                    </a:p>
                  </a:txBody>
                  <a:tcPr marL="0" marR="0">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t"/>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継続</a:t>
                      </a:r>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lnL w="12700" cap="flat" cmpd="sng" algn="ctr">
                      <a:solidFill>
                        <a:schemeClr val="tx1"/>
                      </a:solidFill>
                      <a:prstDash val="sysDot"/>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88900" marR="0" lvl="0" indent="-88900" algn="l" defTabSz="1280160" rtl="0" eaLnBrk="1" fontAlgn="auto" latinLnBrk="0" hangingPunct="1">
                        <a:lnSpc>
                          <a:spcPct val="100000"/>
                        </a:lnSpc>
                        <a:spcBef>
                          <a:spcPts val="0"/>
                        </a:spcBef>
                        <a:spcAft>
                          <a:spcPts val="600"/>
                        </a:spcAft>
                        <a:buClrTx/>
                        <a:buSzTx/>
                        <a:buFontTx/>
                        <a:buNone/>
                        <a:tabLst/>
                        <a:defRPr/>
                      </a:pPr>
                      <a:r>
                        <a:rPr kumimoji="1" lang="en-US" altLang="ja-JP" sz="1100" b="1" dirty="0">
                          <a:latin typeface="+mn-ea"/>
                          <a:ea typeface="+mn-ea"/>
                        </a:rPr>
                        <a:t>〈</a:t>
                      </a:r>
                      <a:r>
                        <a:rPr kumimoji="1" lang="ja-JP" altLang="en-US" sz="1100" b="1" dirty="0">
                          <a:latin typeface="+mn-ea"/>
                          <a:ea typeface="+mn-ea"/>
                        </a:rPr>
                        <a:t>補助制度</a:t>
                      </a:r>
                      <a:r>
                        <a:rPr kumimoji="1" lang="en-US" altLang="ja-JP" sz="1100" b="1" dirty="0">
                          <a:latin typeface="+mn-ea"/>
                          <a:ea typeface="+mn-ea"/>
                        </a:rPr>
                        <a:t>〉</a:t>
                      </a:r>
                    </a:p>
                    <a:p>
                      <a:pPr marL="88900" marR="0" lvl="0" indent="-88900" algn="l" defTabSz="1280160" rtl="0" eaLnBrk="1" fontAlgn="auto" latinLnBrk="0" hangingPunct="1">
                        <a:lnSpc>
                          <a:spcPct val="100000"/>
                        </a:lnSpc>
                        <a:spcBef>
                          <a:spcPts val="0"/>
                        </a:spcBef>
                        <a:spcAft>
                          <a:spcPts val="600"/>
                        </a:spcAft>
                        <a:buClrTx/>
                        <a:buSzTx/>
                        <a:buFontTx/>
                        <a:buNone/>
                        <a:tabLst/>
                        <a:defRPr/>
                      </a:pPr>
                      <a:r>
                        <a:rPr lang="ja-JP" altLang="en-US" sz="1100" dirty="0">
                          <a:latin typeface="+mn-ea"/>
                          <a:ea typeface="+mn-ea"/>
                          <a:cs typeface="Meiryo UI" panose="020B0604030504040204" pitchFamily="50" charset="-128"/>
                        </a:rPr>
                        <a:t>・所在するマンションの状況に応じて、補助制度の創設等を市町に働きかけ。</a:t>
                      </a:r>
                      <a:endParaRPr lang="en-US" altLang="ja-JP" sz="1100" dirty="0">
                        <a:latin typeface="+mn-ea"/>
                        <a:ea typeface="+mn-ea"/>
                        <a:cs typeface="Meiryo UI" panose="020B0604030504040204" pitchFamily="50" charset="-128"/>
                      </a:endParaRPr>
                    </a:p>
                    <a:p>
                      <a:pPr marL="88900" marR="0" lvl="0" indent="-88900" algn="r" defTabSz="1280160" rtl="0" eaLnBrk="1" fontAlgn="auto" latinLnBrk="0" hangingPunct="1">
                        <a:lnSpc>
                          <a:spcPct val="100000"/>
                        </a:lnSpc>
                        <a:spcBef>
                          <a:spcPts val="0"/>
                        </a:spcBef>
                        <a:spcAft>
                          <a:spcPts val="600"/>
                        </a:spcAft>
                        <a:buClrTx/>
                        <a:buSzTx/>
                        <a:buFontTx/>
                        <a:buNone/>
                        <a:tabLst/>
                        <a:defRPr/>
                      </a:pPr>
                      <a:r>
                        <a:rPr kumimoji="1" lang="ja-JP" altLang="en-US" sz="1100" b="1" dirty="0">
                          <a:solidFill>
                            <a:schemeClr val="tx1"/>
                          </a:solidFill>
                          <a:latin typeface="+mn-ea"/>
                          <a:ea typeface="+mn-ea"/>
                        </a:rPr>
                        <a:t>→</a:t>
                      </a:r>
                      <a:r>
                        <a:rPr lang="en-US" altLang="ja-JP" sz="1100" b="1" i="0" u="none" strike="noStrike" dirty="0">
                          <a:solidFill>
                            <a:schemeClr val="tx1"/>
                          </a:solidFill>
                          <a:effectLst/>
                          <a:latin typeface="+mn-ea"/>
                          <a:ea typeface="+mn-ea"/>
                        </a:rPr>
                        <a:t>【</a:t>
                      </a:r>
                      <a:r>
                        <a:rPr lang="ja-JP" altLang="en-US" sz="1100" b="1" i="0" u="none" strike="noStrike" dirty="0">
                          <a:solidFill>
                            <a:schemeClr val="tx1"/>
                          </a:solidFill>
                          <a:effectLst/>
                          <a:latin typeface="+mn-ea"/>
                          <a:ea typeface="+mn-ea"/>
                        </a:rPr>
                        <a:t>負担軽減の支援</a:t>
                      </a:r>
                      <a:r>
                        <a:rPr lang="en-US" altLang="ja-JP" sz="1100" b="1" i="0" u="none" strike="noStrike" dirty="0">
                          <a:solidFill>
                            <a:schemeClr val="tx1"/>
                          </a:solidFill>
                          <a:effectLst/>
                          <a:latin typeface="+mn-ea"/>
                          <a:ea typeface="+mn-ea"/>
                        </a:rPr>
                        <a:t>】</a:t>
                      </a:r>
                      <a:endParaRPr lang="en-US" altLang="ja-JP" sz="1100" dirty="0">
                        <a:latin typeface="+mn-ea"/>
                        <a:ea typeface="+mn-ea"/>
                        <a:cs typeface="Meiryo UI" panose="020B0604030504040204" pitchFamily="50" charset="-128"/>
                      </a:endParaRPr>
                    </a:p>
                    <a:p>
                      <a:pPr marL="88900" indent="-88900">
                        <a:spcAft>
                          <a:spcPts val="600"/>
                        </a:spcAft>
                        <a:defRPr/>
                      </a:pPr>
                      <a:r>
                        <a:rPr lang="ja-JP" altLang="en-US" sz="1100" dirty="0">
                          <a:latin typeface="+mn-ea"/>
                          <a:ea typeface="+mn-ea"/>
                          <a:cs typeface="Meiryo UI" panose="020B0604030504040204" pitchFamily="50" charset="-128"/>
                        </a:rPr>
                        <a:t> ・ポテンシャルがあり、かつ有利な補助制度がある広域緊急交通路沿道建築物でのモデルづくり。</a:t>
                      </a:r>
                    </a:p>
                  </a:txBody>
                  <a:tcPr marL="9525" marR="9525" marT="9525" marB="0">
                    <a:lnL w="381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87464990"/>
                  </a:ext>
                </a:extLst>
              </a:tr>
              <a:tr h="59193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100" b="1" dirty="0">
                          <a:latin typeface="+mn-ea"/>
                          <a:ea typeface="+mn-ea"/>
                        </a:rPr>
                        <a:t>（３）各種認定による耐震化促進</a:t>
                      </a:r>
                      <a:endParaRPr kumimoji="1" lang="en-US" altLang="ja-JP" sz="1100" b="1" dirty="0">
                        <a:latin typeface="+mn-ea"/>
                        <a:ea typeface="+mn-ea"/>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100" dirty="0">
                          <a:latin typeface="+mn-ea"/>
                          <a:ea typeface="+mn-ea"/>
                        </a:rPr>
                        <a:t>・認定制度を活用した耐震化の</a:t>
                      </a:r>
                      <a:r>
                        <a:rPr kumimoji="1" lang="ja-JP" altLang="en-US" sz="1100" dirty="0" smtClean="0">
                          <a:latin typeface="+mn-ea"/>
                          <a:ea typeface="+mn-ea"/>
                        </a:rPr>
                        <a:t>促進</a:t>
                      </a:r>
                      <a:endParaRPr kumimoji="1" lang="en-US" altLang="ja-JP" sz="1100" dirty="0" smtClean="0">
                        <a:latin typeface="+mn-ea"/>
                        <a:ea typeface="+mn-ea"/>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100" b="0" dirty="0" smtClean="0">
                          <a:latin typeface="+mn-ea"/>
                          <a:ea typeface="+mn-ea"/>
                        </a:rPr>
                        <a:t>　除却の必要性に係る認定　</a:t>
                      </a:r>
                      <a:r>
                        <a:rPr kumimoji="1" lang="en-US" altLang="ja-JP" sz="1100" b="0" dirty="0" smtClean="0">
                          <a:latin typeface="+mn-ea"/>
                          <a:ea typeface="+mn-ea"/>
                        </a:rPr>
                        <a:t>1</a:t>
                      </a:r>
                      <a:r>
                        <a:rPr kumimoji="1" lang="ja-JP" altLang="en-US" sz="1100" b="0" dirty="0" smtClean="0">
                          <a:latin typeface="+mn-ea"/>
                          <a:ea typeface="+mn-ea"/>
                        </a:rPr>
                        <a:t>件</a:t>
                      </a:r>
                      <a:endParaRPr kumimoji="1" lang="en-US" altLang="ja-JP" sz="1100" b="0" dirty="0" smtClean="0">
                        <a:latin typeface="+mn-ea"/>
                        <a:ea typeface="+mn-ea"/>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900" b="0" dirty="0" smtClean="0">
                          <a:latin typeface="+mn-ea"/>
                          <a:ea typeface="+mn-ea"/>
                        </a:rPr>
                        <a:t>　（マンションの建替え等の円滑化に関する法律第</a:t>
                      </a:r>
                      <a:r>
                        <a:rPr kumimoji="1" lang="en-US" altLang="ja-JP" sz="900" b="0" dirty="0" smtClean="0">
                          <a:latin typeface="+mn-ea"/>
                          <a:ea typeface="+mn-ea"/>
                        </a:rPr>
                        <a:t>102</a:t>
                      </a:r>
                      <a:r>
                        <a:rPr kumimoji="1" lang="ja-JP" altLang="en-US" sz="900" b="0" dirty="0" smtClean="0">
                          <a:latin typeface="+mn-ea"/>
                          <a:ea typeface="+mn-ea"/>
                        </a:rPr>
                        <a:t>条）</a:t>
                      </a:r>
                      <a:endParaRPr kumimoji="1" lang="en-US" altLang="ja-JP" sz="900" b="0" dirty="0" smtClean="0">
                        <a:latin typeface="+mn-ea"/>
                        <a:ea typeface="+mn-ea"/>
                      </a:endParaRPr>
                    </a:p>
                  </a:txBody>
                  <a:tcPr marL="0" marR="0">
                    <a:lnT w="12700" cap="flat" cmpd="sng" algn="ctr">
                      <a:solidFill>
                        <a:schemeClr val="tx1"/>
                      </a:solidFill>
                      <a:prstDash val="solid"/>
                      <a:round/>
                      <a:headEnd type="none" w="med" len="med"/>
                      <a:tailEnd type="none" w="med" len="med"/>
                    </a:lnT>
                  </a:tcPr>
                </a:tc>
                <a:tc>
                  <a:txBody>
                    <a:bodyPr/>
                    <a:lstStyle/>
                    <a:p>
                      <a:pPr marL="85725" indent="-85725"/>
                      <a:r>
                        <a:rPr kumimoji="1" lang="en-US" altLang="ja-JP" sz="1100" b="1" dirty="0">
                          <a:latin typeface="+mn-ea"/>
                          <a:ea typeface="+mn-ea"/>
                        </a:rPr>
                        <a:t>〈</a:t>
                      </a:r>
                      <a:r>
                        <a:rPr kumimoji="1" lang="ja-JP" altLang="en-US" sz="1100" b="1" dirty="0">
                          <a:latin typeface="+mn-ea"/>
                          <a:ea typeface="+mn-ea"/>
                        </a:rPr>
                        <a:t>認定制度</a:t>
                      </a:r>
                      <a:r>
                        <a:rPr kumimoji="1" lang="en-US" altLang="ja-JP" sz="1100" b="1" dirty="0">
                          <a:latin typeface="+mn-ea"/>
                          <a:ea typeface="+mn-ea"/>
                        </a:rPr>
                        <a:t>〉</a:t>
                      </a:r>
                    </a:p>
                    <a:p>
                      <a:pPr marL="85725" indent="-85725"/>
                      <a:r>
                        <a:rPr kumimoji="1" lang="ja-JP" altLang="en-US" sz="1100" dirty="0">
                          <a:latin typeface="+mn-ea"/>
                          <a:ea typeface="+mn-ea"/>
                        </a:rPr>
                        <a:t>・実績</a:t>
                      </a:r>
                      <a:r>
                        <a:rPr kumimoji="1" lang="ja-JP" altLang="en-US" sz="1100" dirty="0" smtClean="0">
                          <a:latin typeface="+mn-ea"/>
                          <a:ea typeface="+mn-ea"/>
                        </a:rPr>
                        <a:t>がほとんどなく</a:t>
                      </a:r>
                      <a:r>
                        <a:rPr kumimoji="1" lang="ja-JP" altLang="en-US" sz="1100" dirty="0">
                          <a:latin typeface="+mn-ea"/>
                          <a:ea typeface="+mn-ea"/>
                        </a:rPr>
                        <a:t>、周知等が必要。</a:t>
                      </a:r>
                    </a:p>
                  </a:txBody>
                  <a:tcPr marL="0" marR="0">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lvl="0" indent="0" algn="ctr" defTabSz="1280160" rtl="0" eaLnBrk="1" fontAlgn="t" latinLnBrk="0" hangingPunct="1">
                        <a:lnSpc>
                          <a:spcPct val="100000"/>
                        </a:lnSpc>
                        <a:spcBef>
                          <a:spcPts val="0"/>
                        </a:spcBef>
                        <a:spcAft>
                          <a:spcPts val="0"/>
                        </a:spcAft>
                        <a:buClrTx/>
                        <a:buSzTx/>
                        <a:buFontTx/>
                        <a:buNone/>
                        <a:tabLst/>
                        <a:defRPr/>
                      </a:pPr>
                      <a:endParaRPr lang="en-US" altLang="ja-JP" sz="1100" b="0" i="0" u="none" strike="noStrike" dirty="0">
                        <a:solidFill>
                          <a:srgbClr val="000000"/>
                        </a:solidFill>
                        <a:effectLst/>
                        <a:latin typeface="游ゴシック" panose="020B0400000000000000" pitchFamily="50" charset="-128"/>
                        <a:ea typeface="+mn-ea"/>
                      </a:endParaRPr>
                    </a:p>
                    <a:p>
                      <a:pPr marL="0" marR="0" lvl="0" indent="0" algn="ctr" defTabSz="1280160" rtl="0" eaLnBrk="1" fontAlgn="t"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游ゴシック" panose="020B0400000000000000" pitchFamily="50" charset="-128"/>
                          <a:ea typeface="+mn-ea"/>
                        </a:rPr>
                        <a:t>継続</a:t>
                      </a:r>
                      <a:endParaRPr lang="zh-TW"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lnL w="12700" cap="flat" cmpd="sng" algn="ctr">
                      <a:solidFill>
                        <a:schemeClr val="tx1"/>
                      </a:solidFill>
                      <a:prstDash val="sysDot"/>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88900" marR="0" lvl="0" indent="-88900" algn="l" defTabSz="1280160" rtl="0" eaLnBrk="1" fontAlgn="auto" latinLnBrk="0" hangingPunct="1">
                        <a:lnSpc>
                          <a:spcPct val="100000"/>
                        </a:lnSpc>
                        <a:spcBef>
                          <a:spcPts val="0"/>
                        </a:spcBef>
                        <a:spcAft>
                          <a:spcPts val="600"/>
                        </a:spcAft>
                        <a:buClrTx/>
                        <a:buSzTx/>
                        <a:buFontTx/>
                        <a:buNone/>
                        <a:tabLst/>
                        <a:defRPr/>
                      </a:pPr>
                      <a:r>
                        <a:rPr kumimoji="1" lang="en-US" altLang="ja-JP" sz="1100" b="1" dirty="0">
                          <a:latin typeface="+mn-ea"/>
                          <a:ea typeface="+mn-ea"/>
                        </a:rPr>
                        <a:t>〈</a:t>
                      </a:r>
                      <a:r>
                        <a:rPr kumimoji="1" lang="ja-JP" altLang="en-US" sz="1100" b="1" dirty="0">
                          <a:latin typeface="+mn-ea"/>
                          <a:ea typeface="+mn-ea"/>
                        </a:rPr>
                        <a:t>認定制度</a:t>
                      </a:r>
                      <a:r>
                        <a:rPr kumimoji="1" lang="en-US" altLang="ja-JP" sz="1100" b="1" dirty="0">
                          <a:latin typeface="+mn-ea"/>
                          <a:ea typeface="+mn-ea"/>
                        </a:rPr>
                        <a:t>〉</a:t>
                      </a:r>
                    </a:p>
                    <a:p>
                      <a:pPr marL="88900" marR="0" lvl="0" indent="-88900" algn="l" defTabSz="1280160" rtl="0" eaLnBrk="1" fontAlgn="auto" latinLnBrk="0" hangingPunct="1">
                        <a:lnSpc>
                          <a:spcPct val="100000"/>
                        </a:lnSpc>
                        <a:spcBef>
                          <a:spcPts val="0"/>
                        </a:spcBef>
                        <a:spcAft>
                          <a:spcPts val="600"/>
                        </a:spcAft>
                        <a:buClrTx/>
                        <a:buSzTx/>
                        <a:buFontTx/>
                        <a:buNone/>
                        <a:tabLst/>
                        <a:defRPr/>
                      </a:pPr>
                      <a:r>
                        <a:rPr lang="ja-JP" altLang="en-US" sz="1100" dirty="0">
                          <a:latin typeface="+mn-ea"/>
                          <a:ea typeface="+mn-ea"/>
                          <a:cs typeface="Meiryo UI" panose="020B0604030504040204" pitchFamily="50" charset="-128"/>
                        </a:rPr>
                        <a:t>・様々な機会を捉えて周知を実施。</a:t>
                      </a:r>
                      <a:endParaRPr lang="en-US" altLang="ja-JP" sz="1100" dirty="0">
                        <a:latin typeface="+mn-ea"/>
                        <a:ea typeface="+mn-ea"/>
                        <a:cs typeface="Meiryo UI" panose="020B0604030504040204" pitchFamily="50" charset="-128"/>
                      </a:endParaRPr>
                    </a:p>
                    <a:p>
                      <a:pPr marL="88900" marR="0" lvl="0" indent="-88900" algn="r" defTabSz="1280160" rtl="0" eaLnBrk="1" fontAlgn="auto" latinLnBrk="0" hangingPunct="1">
                        <a:lnSpc>
                          <a:spcPct val="100000"/>
                        </a:lnSpc>
                        <a:spcBef>
                          <a:spcPts val="0"/>
                        </a:spcBef>
                        <a:spcAft>
                          <a:spcPts val="600"/>
                        </a:spcAft>
                        <a:buClrTx/>
                        <a:buSzTx/>
                        <a:buFontTx/>
                        <a:buNone/>
                        <a:tabLst/>
                        <a:defRPr/>
                      </a:pPr>
                      <a:r>
                        <a:rPr kumimoji="1" lang="ja-JP" altLang="en-US" sz="1100" b="1" dirty="0">
                          <a:solidFill>
                            <a:schemeClr val="tx1"/>
                          </a:solidFill>
                          <a:latin typeface="+mn-ea"/>
                          <a:ea typeface="+mn-ea"/>
                        </a:rPr>
                        <a:t>→</a:t>
                      </a:r>
                      <a:r>
                        <a:rPr kumimoji="1" lang="en-US" altLang="ja-JP" sz="1100" b="1" dirty="0">
                          <a:solidFill>
                            <a:schemeClr val="tx1"/>
                          </a:solidFill>
                          <a:latin typeface="+mn-ea"/>
                          <a:ea typeface="+mn-ea"/>
                        </a:rPr>
                        <a:t>【</a:t>
                      </a:r>
                      <a:r>
                        <a:rPr kumimoji="1" lang="ja-JP" altLang="en-US" sz="1100" b="1" dirty="0">
                          <a:solidFill>
                            <a:schemeClr val="tx1"/>
                          </a:solidFill>
                          <a:latin typeface="+mn-ea"/>
                          <a:ea typeface="+mn-ea"/>
                        </a:rPr>
                        <a:t>具体化・きっかけづくり</a:t>
                      </a:r>
                      <a:r>
                        <a:rPr kumimoji="1" lang="en-US" altLang="ja-JP" sz="1100" b="1" dirty="0">
                          <a:solidFill>
                            <a:schemeClr val="tx1"/>
                          </a:solidFill>
                          <a:latin typeface="+mn-ea"/>
                          <a:ea typeface="+mn-ea"/>
                        </a:rPr>
                        <a:t>】</a:t>
                      </a:r>
                      <a:endParaRPr lang="ja-JP" altLang="en-US" sz="1100" b="0" i="0" u="none" strike="noStrike" dirty="0">
                        <a:solidFill>
                          <a:srgbClr val="000000"/>
                        </a:solidFill>
                        <a:effectLst/>
                        <a:latin typeface="+mn-ea"/>
                        <a:ea typeface="+mn-ea"/>
                      </a:endParaRPr>
                    </a:p>
                  </a:txBody>
                  <a:tcPr marL="9525" marR="9525" marT="9525" marB="0">
                    <a:lnL w="381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338824054"/>
                  </a:ext>
                </a:extLst>
              </a:tr>
            </a:tbl>
          </a:graphicData>
        </a:graphic>
      </p:graphicFrame>
    </p:spTree>
    <p:extLst>
      <p:ext uri="{BB962C8B-B14F-4D97-AF65-F5344CB8AC3E}">
        <p14:creationId xmlns:p14="http://schemas.microsoft.com/office/powerpoint/2010/main" val="1673700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7384406B-133F-438E-9917-EAB629BBC8F9}"/>
              </a:ext>
            </a:extLst>
          </p:cNvPr>
          <p:cNvSpPr txBox="1"/>
          <p:nvPr/>
        </p:nvSpPr>
        <p:spPr>
          <a:xfrm>
            <a:off x="309654" y="240632"/>
            <a:ext cx="12434560" cy="369332"/>
          </a:xfrm>
          <a:prstGeom prst="rect">
            <a:avLst/>
          </a:prstGeom>
          <a:solidFill>
            <a:schemeClr val="accent1">
              <a:lumMod val="75000"/>
            </a:schemeClr>
          </a:solidFill>
        </p:spPr>
        <p:txBody>
          <a:bodyPr wrap="square" rtlCol="0">
            <a:spAutoFit/>
          </a:bodyPr>
          <a:lstStyle/>
          <a:p>
            <a:r>
              <a:rPr kumimoji="1" lang="ja-JP" altLang="en-US" b="1" dirty="0">
                <a:solidFill>
                  <a:schemeClr val="bg1"/>
                </a:solidFill>
              </a:rPr>
              <a:t>中間検証　これまでの取組み・評価と今後の取組みの方向性（案） </a:t>
            </a:r>
            <a:r>
              <a:rPr kumimoji="1" lang="en-US" altLang="ja-JP" b="1" dirty="0">
                <a:solidFill>
                  <a:schemeClr val="bg1"/>
                </a:solidFill>
              </a:rPr>
              <a:t>4/4</a:t>
            </a:r>
            <a:endParaRPr kumimoji="1" lang="ja-JP" altLang="en-US" b="1" dirty="0">
              <a:solidFill>
                <a:schemeClr val="bg1"/>
              </a:solidFill>
            </a:endParaRPr>
          </a:p>
        </p:txBody>
      </p:sp>
      <p:graphicFrame>
        <p:nvGraphicFramePr>
          <p:cNvPr id="4" name="表 3"/>
          <p:cNvGraphicFramePr>
            <a:graphicFrameLocks noGrp="1"/>
          </p:cNvGraphicFramePr>
          <p:nvPr>
            <p:extLst>
              <p:ext uri="{D42A27DB-BD31-4B8C-83A1-F6EECF244321}">
                <p14:modId xmlns:p14="http://schemas.microsoft.com/office/powerpoint/2010/main" val="1546825649"/>
              </p:ext>
            </p:extLst>
          </p:nvPr>
        </p:nvGraphicFramePr>
        <p:xfrm>
          <a:off x="299019" y="671111"/>
          <a:ext cx="12370163" cy="3908356"/>
        </p:xfrm>
        <a:graphic>
          <a:graphicData uri="http://schemas.openxmlformats.org/drawingml/2006/table">
            <a:tbl>
              <a:tblPr firstRow="1" bandRow="1">
                <a:tableStyleId>{5940675A-B579-460E-94D1-54222C63F5DA}</a:tableStyleId>
              </a:tblPr>
              <a:tblGrid>
                <a:gridCol w="243000">
                  <a:extLst>
                    <a:ext uri="{9D8B030D-6E8A-4147-A177-3AD203B41FA5}">
                      <a16:colId xmlns:a16="http://schemas.microsoft.com/office/drawing/2014/main" val="2624431988"/>
                    </a:ext>
                  </a:extLst>
                </a:gridCol>
                <a:gridCol w="243000">
                  <a:extLst>
                    <a:ext uri="{9D8B030D-6E8A-4147-A177-3AD203B41FA5}">
                      <a16:colId xmlns:a16="http://schemas.microsoft.com/office/drawing/2014/main" val="3695966311"/>
                    </a:ext>
                  </a:extLst>
                </a:gridCol>
                <a:gridCol w="1520684">
                  <a:extLst>
                    <a:ext uri="{9D8B030D-6E8A-4147-A177-3AD203B41FA5}">
                      <a16:colId xmlns:a16="http://schemas.microsoft.com/office/drawing/2014/main" val="3906579266"/>
                    </a:ext>
                  </a:extLst>
                </a:gridCol>
                <a:gridCol w="3398411">
                  <a:extLst>
                    <a:ext uri="{9D8B030D-6E8A-4147-A177-3AD203B41FA5}">
                      <a16:colId xmlns:a16="http://schemas.microsoft.com/office/drawing/2014/main" val="2955202193"/>
                    </a:ext>
                  </a:extLst>
                </a:gridCol>
                <a:gridCol w="2687138">
                  <a:extLst>
                    <a:ext uri="{9D8B030D-6E8A-4147-A177-3AD203B41FA5}">
                      <a16:colId xmlns:a16="http://schemas.microsoft.com/office/drawing/2014/main" val="1110409207"/>
                    </a:ext>
                  </a:extLst>
                </a:gridCol>
                <a:gridCol w="680304">
                  <a:extLst>
                    <a:ext uri="{9D8B030D-6E8A-4147-A177-3AD203B41FA5}">
                      <a16:colId xmlns:a16="http://schemas.microsoft.com/office/drawing/2014/main" val="4095433875"/>
                    </a:ext>
                  </a:extLst>
                </a:gridCol>
                <a:gridCol w="3597626">
                  <a:extLst>
                    <a:ext uri="{9D8B030D-6E8A-4147-A177-3AD203B41FA5}">
                      <a16:colId xmlns:a16="http://schemas.microsoft.com/office/drawing/2014/main" val="233020992"/>
                    </a:ext>
                  </a:extLst>
                </a:gridCol>
              </a:tblGrid>
              <a:tr h="0">
                <a:tc rowSpan="5">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latin typeface="+mn-ea"/>
                          <a:ea typeface="+mn-ea"/>
                        </a:rPr>
                        <a:t>大規模建築物</a:t>
                      </a:r>
                    </a:p>
                  </a:txBody>
                  <a:tcPr vert="eaVert" anchor="ctr">
                    <a:lnB w="12700" cap="flat" cmpd="sng" algn="ctr">
                      <a:solidFill>
                        <a:schemeClr val="tx1"/>
                      </a:solidFill>
                      <a:prstDash val="solid"/>
                      <a:round/>
                      <a:headEnd type="none" w="med" len="med"/>
                      <a:tailEnd type="none" w="med" len="med"/>
                    </a:lnB>
                    <a:solidFill>
                      <a:schemeClr val="accent5">
                        <a:lumMod val="75000"/>
                      </a:schemeClr>
                    </a:solidFill>
                  </a:tcPr>
                </a:tc>
                <a:tc gridSpan="3">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100" b="1" dirty="0">
                          <a:latin typeface="+mn-ea"/>
                          <a:ea typeface="+mn-ea"/>
                        </a:rPr>
                        <a:t>目標とこれまでの取組み（Ｈ</a:t>
                      </a:r>
                      <a:r>
                        <a:rPr kumimoji="1" lang="en-US" altLang="ja-JP" sz="1100" b="1" dirty="0">
                          <a:latin typeface="+mn-ea"/>
                          <a:ea typeface="+mn-ea"/>
                        </a:rPr>
                        <a:t>28~</a:t>
                      </a:r>
                      <a:r>
                        <a:rPr kumimoji="1" lang="ja-JP" altLang="en-US" sz="1100" b="1" dirty="0">
                          <a:latin typeface="+mn-ea"/>
                          <a:ea typeface="+mn-ea"/>
                        </a:rPr>
                        <a:t>Ｒ１）</a:t>
                      </a:r>
                    </a:p>
                  </a:txBody>
                  <a:tcPr>
                    <a:solidFill>
                      <a:schemeClr val="accent1">
                        <a:lumMod val="20000"/>
                        <a:lumOff val="80000"/>
                      </a:schemeClr>
                    </a:solidFill>
                  </a:tcPr>
                </a:tc>
                <a:tc hMerge="1">
                  <a:txBody>
                    <a:bodyPr/>
                    <a:lstStyle/>
                    <a:p>
                      <a:endParaRPr kumimoji="1" lang="ja-JP" altLang="en-US" sz="1100" dirty="0">
                        <a:latin typeface="+mn-ea"/>
                        <a:ea typeface="+mn-ea"/>
                      </a:endParaRPr>
                    </a:p>
                  </a:txBody>
                  <a:tcPr/>
                </a:tc>
                <a:tc hMerge="1">
                  <a:txBody>
                    <a:bodyPr/>
                    <a:lstStyle/>
                    <a:p>
                      <a:endParaRPr kumimoji="1" lang="ja-JP" altLang="en-US"/>
                    </a:p>
                  </a:txBody>
                  <a:tcPr/>
                </a:tc>
                <a:tc gridSpan="2">
                  <a:txBody>
                    <a:bodyPr/>
                    <a:lstStyle/>
                    <a:p>
                      <a:pPr algn="ctr"/>
                      <a:r>
                        <a:rPr kumimoji="1" lang="ja-JP" altLang="en-US" sz="1100" b="1" dirty="0">
                          <a:latin typeface="+mn-ea"/>
                          <a:ea typeface="+mn-ea"/>
                        </a:rPr>
                        <a:t>評価</a:t>
                      </a:r>
                    </a:p>
                  </a:txBody>
                  <a:tcPr>
                    <a:lnR w="38100" cap="flat" cmpd="sng" algn="ctr">
                      <a:solidFill>
                        <a:schemeClr val="tx1"/>
                      </a:solidFill>
                      <a:prstDash val="solid"/>
                      <a:round/>
                      <a:headEnd type="none" w="med" len="med"/>
                      <a:tailEnd type="none" w="med" len="med"/>
                    </a:lnR>
                    <a:solidFill>
                      <a:schemeClr val="accent1">
                        <a:lumMod val="20000"/>
                        <a:lumOff val="80000"/>
                      </a:schemeClr>
                    </a:solidFill>
                  </a:tcPr>
                </a:tc>
                <a:tc hMerge="1">
                  <a:txBody>
                    <a:bodyPr/>
                    <a:lstStyle/>
                    <a:p>
                      <a:endParaRPr kumimoji="1" lang="ja-JP" altLang="en-US" sz="1200" dirty="0">
                        <a:latin typeface="+mn-ea"/>
                        <a:ea typeface="+mn-ea"/>
                      </a:endParaRPr>
                    </a:p>
                  </a:txBody>
                  <a:tcPr/>
                </a:tc>
                <a:tc>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100" b="1" dirty="0">
                          <a:latin typeface="+mn-ea"/>
                          <a:ea typeface="+mn-ea"/>
                        </a:rPr>
                        <a:t>今後の取組みの方向性</a:t>
                      </a:r>
                      <a:r>
                        <a:rPr kumimoji="1" lang="en-US" altLang="ja-JP" sz="1100" b="1" dirty="0">
                          <a:latin typeface="+mn-ea"/>
                          <a:ea typeface="+mn-ea"/>
                        </a:rPr>
                        <a:t>(</a:t>
                      </a:r>
                      <a:r>
                        <a:rPr kumimoji="1" lang="ja-JP" altLang="en-US" sz="1100" b="1" dirty="0">
                          <a:latin typeface="+mn-ea"/>
                          <a:ea typeface="+mn-ea"/>
                        </a:rPr>
                        <a:t>案</a:t>
                      </a:r>
                      <a:r>
                        <a:rPr kumimoji="1" lang="en-US" altLang="ja-JP" sz="1100" b="1" dirty="0">
                          <a:latin typeface="+mn-ea"/>
                          <a:ea typeface="+mn-ea"/>
                        </a:rPr>
                        <a:t>)</a:t>
                      </a:r>
                      <a:endParaRPr kumimoji="1" lang="ja-JP" altLang="en-US" sz="1100" b="1" dirty="0">
                        <a:latin typeface="+mn-ea"/>
                        <a:ea typeface="+mn-ea"/>
                      </a:endParaRPr>
                    </a:p>
                  </a:txBody>
                  <a:tcPr>
                    <a:lnL w="38100" cap="flat" cmpd="sng" algn="ctr">
                      <a:solidFill>
                        <a:schemeClr val="tx1"/>
                      </a:solidFill>
                      <a:prstDash val="solid"/>
                      <a:round/>
                      <a:headEnd type="none" w="med" len="med"/>
                      <a:tailEnd type="none" w="med" len="med"/>
                    </a:lnL>
                    <a:solidFill>
                      <a:schemeClr val="accent1">
                        <a:lumMod val="20000"/>
                        <a:lumOff val="80000"/>
                      </a:schemeClr>
                    </a:solidFill>
                  </a:tcPr>
                </a:tc>
                <a:extLst>
                  <a:ext uri="{0D108BD9-81ED-4DB2-BD59-A6C34878D82A}">
                    <a16:rowId xmlns:a16="http://schemas.microsoft.com/office/drawing/2014/main" val="1661413348"/>
                  </a:ext>
                </a:extLst>
              </a:tr>
              <a:tr h="606991">
                <a:tc vMerge="1">
                  <a:txBody>
                    <a:bodyPr/>
                    <a:lstStyle/>
                    <a:p>
                      <a:pPr algn="ctr"/>
                      <a:endParaRPr kumimoji="1" lang="ja-JP" altLang="en-US" sz="1100" dirty="0">
                        <a:latin typeface="+mn-ea"/>
                        <a:ea typeface="+mn-ea"/>
                      </a:endParaRPr>
                    </a:p>
                  </a:txBody>
                  <a:tcPr vert="eaVert" anchor="ctr">
                    <a:lnB w="38100" cap="flat" cmpd="sng" algn="ctr">
                      <a:solidFill>
                        <a:schemeClr val="tx1"/>
                      </a:solidFill>
                      <a:prstDash val="solid"/>
                      <a:round/>
                      <a:headEnd type="none" w="med" len="med"/>
                      <a:tailEnd type="none" w="med" len="med"/>
                    </a:lnB>
                  </a:tcPr>
                </a:tc>
                <a:tc>
                  <a:txBody>
                    <a:bodyPr/>
                    <a:lstStyle/>
                    <a:p>
                      <a:pPr algn="ctr"/>
                      <a:r>
                        <a:rPr kumimoji="1" lang="ja-JP" altLang="en-US" sz="1100" dirty="0">
                          <a:latin typeface="+mn-ea"/>
                          <a:ea typeface="+mn-ea"/>
                        </a:rPr>
                        <a:t>目標１</a:t>
                      </a:r>
                    </a:p>
                  </a:txBody>
                  <a:tcPr vert="eaVert" anchor="ctr">
                    <a:lnB w="38100" cap="flat" cmpd="sng" algn="ctr">
                      <a:solidFill>
                        <a:schemeClr val="tx1"/>
                      </a:solidFill>
                      <a:prstDash val="solid"/>
                      <a:round/>
                      <a:headEnd type="none" w="med" len="med"/>
                      <a:tailEnd type="none" w="med" len="med"/>
                    </a:lnB>
                  </a:tcPr>
                </a:tc>
                <a:tc gridSpan="2">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en-US" altLang="ja-JP" sz="1100" b="1" dirty="0">
                          <a:latin typeface="+mn-ea"/>
                          <a:ea typeface="+mn-ea"/>
                        </a:rPr>
                        <a:t>〔</a:t>
                      </a:r>
                      <a:r>
                        <a:rPr kumimoji="1" lang="ja-JP" altLang="en-US" sz="1100" b="1" dirty="0">
                          <a:latin typeface="+mn-ea"/>
                          <a:ea typeface="+mn-ea"/>
                        </a:rPr>
                        <a:t>目標</a:t>
                      </a:r>
                      <a:r>
                        <a:rPr kumimoji="1" lang="en-US" altLang="ja-JP" sz="1100" b="1" dirty="0">
                          <a:latin typeface="+mn-ea"/>
                          <a:ea typeface="+mn-ea"/>
                        </a:rPr>
                        <a:t>〕</a:t>
                      </a:r>
                      <a:r>
                        <a:rPr kumimoji="1" lang="en-US" altLang="ja-JP" sz="1100" dirty="0">
                          <a:latin typeface="+mn-ea"/>
                          <a:ea typeface="+mn-ea"/>
                        </a:rPr>
                        <a:t>R</a:t>
                      </a:r>
                      <a:r>
                        <a:rPr kumimoji="1" lang="ja-JP" altLang="en-US" sz="1100" dirty="0">
                          <a:latin typeface="+mn-ea"/>
                          <a:ea typeface="+mn-ea"/>
                        </a:rPr>
                        <a:t>７年おおむね解消</a:t>
                      </a:r>
                    </a:p>
                    <a:p>
                      <a:r>
                        <a:rPr kumimoji="1" lang="en-US" altLang="ja-JP" sz="1100" b="1" dirty="0">
                          <a:latin typeface="+mn-ea"/>
                          <a:ea typeface="+mn-ea"/>
                        </a:rPr>
                        <a:t>〔</a:t>
                      </a:r>
                      <a:r>
                        <a:rPr kumimoji="1" lang="ja-JP" altLang="en-US" sz="1100" b="1" dirty="0">
                          <a:latin typeface="+mn-ea"/>
                          <a:ea typeface="+mn-ea"/>
                        </a:rPr>
                        <a:t>現状</a:t>
                      </a:r>
                      <a:r>
                        <a:rPr kumimoji="1" lang="en-US" altLang="ja-JP" sz="1100" b="1" dirty="0">
                          <a:latin typeface="+mn-ea"/>
                          <a:ea typeface="+mn-ea"/>
                        </a:rPr>
                        <a:t>〕</a:t>
                      </a:r>
                      <a:r>
                        <a:rPr kumimoji="1" lang="ja-JP" altLang="en-US" sz="1100" dirty="0">
                          <a:latin typeface="+mn-ea"/>
                          <a:ea typeface="+mn-ea"/>
                        </a:rPr>
                        <a:t>耐震性不足（未報告含む）</a:t>
                      </a:r>
                      <a:r>
                        <a:rPr kumimoji="1" lang="en-US" altLang="ja-JP" sz="1100" dirty="0">
                          <a:latin typeface="+mn-ea"/>
                          <a:ea typeface="+mn-ea"/>
                        </a:rPr>
                        <a:t>105</a:t>
                      </a:r>
                      <a:r>
                        <a:rPr kumimoji="1" lang="ja-JP" altLang="en-US" sz="1100" dirty="0">
                          <a:latin typeface="+mn-ea"/>
                          <a:ea typeface="+mn-ea"/>
                        </a:rPr>
                        <a:t>棟</a:t>
                      </a:r>
                      <a:endParaRPr kumimoji="1" lang="en-US" altLang="ja-JP" sz="1100" dirty="0">
                        <a:latin typeface="+mn-ea"/>
                        <a:ea typeface="+mn-ea"/>
                      </a:endParaRPr>
                    </a:p>
                    <a:p>
                      <a:r>
                        <a:rPr kumimoji="1" lang="ja-JP" altLang="en-US" sz="1100" dirty="0">
                          <a:latin typeface="+mn-ea"/>
                          <a:ea typeface="+mn-ea"/>
                        </a:rPr>
                        <a:t>　　（診断義務付け対象建築物　</a:t>
                      </a:r>
                      <a:r>
                        <a:rPr kumimoji="1" lang="en-US" altLang="ja-JP" sz="1100" dirty="0">
                          <a:latin typeface="+mn-ea"/>
                          <a:ea typeface="+mn-ea"/>
                        </a:rPr>
                        <a:t>820</a:t>
                      </a:r>
                      <a:r>
                        <a:rPr kumimoji="1" lang="ja-JP" altLang="en-US" sz="1100" dirty="0">
                          <a:latin typeface="+mn-ea"/>
                          <a:ea typeface="+mn-ea"/>
                        </a:rPr>
                        <a:t>棟　、耐震化率（進捗率）</a:t>
                      </a:r>
                      <a:r>
                        <a:rPr kumimoji="1" lang="en-US" altLang="ja-JP" sz="1100" dirty="0">
                          <a:latin typeface="+mn-ea"/>
                          <a:ea typeface="+mn-ea"/>
                        </a:rPr>
                        <a:t>87.2%</a:t>
                      </a:r>
                      <a:r>
                        <a:rPr kumimoji="1" lang="ja-JP" altLang="en-US" sz="1100" dirty="0">
                          <a:latin typeface="+mn-ea"/>
                          <a:ea typeface="+mn-ea"/>
                        </a:rPr>
                        <a:t>）</a:t>
                      </a:r>
                      <a:endParaRPr kumimoji="1" lang="en-US" altLang="ja-JP" sz="1100" dirty="0">
                        <a:latin typeface="+mn-ea"/>
                        <a:ea typeface="+mn-ea"/>
                      </a:endParaRPr>
                    </a:p>
                  </a:txBody>
                  <a:tcPr>
                    <a:lnB w="38100"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2">
                  <a:txBody>
                    <a:bodyPr/>
                    <a:lstStyle/>
                    <a:p>
                      <a:pPr marL="84138" indent="-84138"/>
                      <a:r>
                        <a:rPr kumimoji="1" lang="ja-JP" altLang="en-US" sz="1100" dirty="0">
                          <a:latin typeface="+mn-ea"/>
                          <a:ea typeface="+mn-ea"/>
                        </a:rPr>
                        <a:t>・まだまだ耐震性不足のものが多く残っている状態。</a:t>
                      </a:r>
                      <a:endParaRPr kumimoji="1" lang="en-US" altLang="ja-JP" sz="1100" dirty="0">
                        <a:latin typeface="+mn-ea"/>
                        <a:ea typeface="+mn-ea"/>
                      </a:endParaRPr>
                    </a:p>
                    <a:p>
                      <a:pPr marL="84138" indent="-84138"/>
                      <a:r>
                        <a:rPr kumimoji="1" lang="ja-JP" altLang="en-US" sz="1100" dirty="0">
                          <a:latin typeface="+mn-ea"/>
                          <a:ea typeface="+mn-ea"/>
                        </a:rPr>
                        <a:t>・用途によって進捗にばらつきがあり、個別の対応が必要。</a:t>
                      </a:r>
                    </a:p>
                  </a:txBody>
                  <a:tcPr marL="0">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hMerge="1">
                  <a:txBody>
                    <a:bodyPr/>
                    <a:lstStyle/>
                    <a:p>
                      <a:pPr marL="84138" indent="-84138"/>
                      <a:endParaRPr kumimoji="1" lang="ja-JP" altLang="en-US" sz="1100" dirty="0">
                        <a:latin typeface="+mn-ea"/>
                        <a:ea typeface="+mn-ea"/>
                      </a:endParaRPr>
                    </a:p>
                  </a:txBody>
                  <a:tcPr marL="0"/>
                </a:tc>
                <a:tc>
                  <a:txBody>
                    <a:bodyPr/>
                    <a:lstStyle/>
                    <a:p>
                      <a:r>
                        <a:rPr kumimoji="1" lang="ja-JP" altLang="en-US" sz="1100" dirty="0">
                          <a:latin typeface="+mn-ea"/>
                          <a:ea typeface="+mn-ea"/>
                        </a:rPr>
                        <a:t>・目標「</a:t>
                      </a:r>
                      <a:r>
                        <a:rPr kumimoji="1" lang="en-US" altLang="ja-JP" sz="1100" dirty="0">
                          <a:latin typeface="+mn-ea"/>
                          <a:ea typeface="+mn-ea"/>
                        </a:rPr>
                        <a:t>R</a:t>
                      </a:r>
                      <a:r>
                        <a:rPr kumimoji="1" lang="ja-JP" altLang="en-US" sz="1100" dirty="0">
                          <a:latin typeface="+mn-ea"/>
                          <a:ea typeface="+mn-ea"/>
                        </a:rPr>
                        <a:t>７までにおおむね解消」は変更なし。　</a:t>
                      </a:r>
                    </a:p>
                    <a:p>
                      <a:r>
                        <a:rPr kumimoji="1" lang="ja-JP" altLang="en-US" sz="1100" dirty="0">
                          <a:latin typeface="+mn-ea"/>
                          <a:ea typeface="+mn-ea"/>
                        </a:rPr>
                        <a:t>・</a:t>
                      </a:r>
                      <a:r>
                        <a:rPr kumimoji="1" lang="ja-JP" altLang="en-US" sz="1100" b="1" u="sng" dirty="0">
                          <a:latin typeface="+mn-ea"/>
                          <a:ea typeface="+mn-ea"/>
                        </a:rPr>
                        <a:t>耐震化率（進捗率）で進捗を確認し、公表。</a:t>
                      </a:r>
                    </a:p>
                    <a:p>
                      <a:r>
                        <a:rPr kumimoji="1" lang="ja-JP" altLang="en-US" sz="1100" dirty="0">
                          <a:latin typeface="+mn-ea"/>
                          <a:ea typeface="+mn-ea"/>
                        </a:rPr>
                        <a:t>　公表の仕方については混乱が生じないよう工夫。</a:t>
                      </a:r>
                    </a:p>
                  </a:txBody>
                  <a:tcPr marL="0" marR="0">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03288819"/>
                  </a:ext>
                </a:extLst>
              </a:tr>
              <a:tr h="415443">
                <a:tc vMerge="1">
                  <a:txBody>
                    <a:bodyPr/>
                    <a:lstStyle/>
                    <a:p>
                      <a:pPr algn="ctr"/>
                      <a:endParaRPr kumimoji="1" lang="ja-JP" altLang="en-US" sz="1100" dirty="0">
                        <a:latin typeface="+mn-ea"/>
                        <a:ea typeface="+mn-ea"/>
                      </a:endParaRPr>
                    </a:p>
                  </a:txBody>
                  <a:tcPr vert="eaVert" anchor="ctr">
                    <a:lnT w="38100" cap="flat" cmpd="sng" algn="ctr">
                      <a:solidFill>
                        <a:schemeClr val="tx1"/>
                      </a:solidFill>
                      <a:prstDash val="solid"/>
                      <a:round/>
                      <a:headEnd type="none" w="med" len="med"/>
                      <a:tailEnd type="none" w="med" len="med"/>
                    </a:lnT>
                  </a:tcPr>
                </a:tc>
                <a:tc rowSpan="3">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100" dirty="0">
                          <a:latin typeface="+mn-ea"/>
                          <a:ea typeface="+mn-ea"/>
                        </a:rPr>
                        <a:t>目標２</a:t>
                      </a:r>
                    </a:p>
                  </a:txBody>
                  <a:tcPr vert="eaVert" anchor="ct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US" altLang="ja-JP" sz="1100" b="1" dirty="0">
                          <a:latin typeface="+mn-ea"/>
                          <a:ea typeface="+mn-ea"/>
                        </a:rPr>
                        <a:t>〔</a:t>
                      </a:r>
                      <a:r>
                        <a:rPr lang="ja-JP" altLang="en-US" sz="1100" b="1" dirty="0">
                          <a:latin typeface="+mn-ea"/>
                          <a:ea typeface="+mn-ea"/>
                        </a:rPr>
                        <a:t>目標</a:t>
                      </a:r>
                      <a:r>
                        <a:rPr lang="en-US" altLang="ja-JP" sz="1100" b="1" dirty="0">
                          <a:latin typeface="+mn-ea"/>
                          <a:ea typeface="+mn-ea"/>
                        </a:rPr>
                        <a:t>〕</a:t>
                      </a:r>
                      <a:endParaRPr lang="en-US" altLang="ja-JP" sz="400" b="1" dirty="0">
                        <a:latin typeface="+mn-ea"/>
                        <a:ea typeface="+mn-ea"/>
                      </a:endParaRPr>
                    </a:p>
                    <a:p>
                      <a:r>
                        <a:rPr lang="ja-JP" altLang="en-US" sz="900" dirty="0">
                          <a:latin typeface="+mn-ea"/>
                          <a:ea typeface="+mn-ea"/>
                        </a:rPr>
                        <a:t>（大規模建築物）</a:t>
                      </a:r>
                      <a:endParaRPr lang="en-US" altLang="ja-JP" sz="900" dirty="0">
                        <a:latin typeface="+mn-ea"/>
                        <a:ea typeface="+mn-ea"/>
                      </a:endParaRPr>
                    </a:p>
                    <a:p>
                      <a:pPr>
                        <a:spcBef>
                          <a:spcPts val="300"/>
                        </a:spcBef>
                      </a:pPr>
                      <a:r>
                        <a:rPr lang="ja-JP" altLang="en-US" sz="1100" dirty="0">
                          <a:latin typeface="+mn-ea"/>
                          <a:ea typeface="+mn-ea"/>
                        </a:rPr>
                        <a:t>耐震性が不足する全てに効果的な働きかけ、特に公共性の高い建築物を優先して耐震化</a:t>
                      </a:r>
                      <a:endParaRPr lang="en-US" altLang="ja-JP" sz="1100" b="1" dirty="0">
                        <a:solidFill>
                          <a:prstClr val="black"/>
                        </a:solidFill>
                        <a:latin typeface="+mn-ea"/>
                        <a:ea typeface="+mn-ea"/>
                      </a:endParaRPr>
                    </a:p>
                    <a:p>
                      <a:endParaRPr kumimoji="1" lang="en-US" altLang="ja-JP" sz="1100" dirty="0" smtClean="0">
                        <a:latin typeface="+mn-ea"/>
                        <a:ea typeface="+mn-ea"/>
                      </a:endParaRPr>
                    </a:p>
                    <a:p>
                      <a:endParaRPr kumimoji="1" lang="en-US" altLang="ja-JP" sz="1100" dirty="0" smtClean="0">
                        <a:latin typeface="+mn-ea"/>
                        <a:ea typeface="+mn-ea"/>
                      </a:endParaRPr>
                    </a:p>
                    <a:p>
                      <a:endParaRPr kumimoji="1" lang="en-US" altLang="ja-JP" sz="1100" dirty="0">
                        <a:latin typeface="+mn-ea"/>
                        <a:ea typeface="+mn-ea"/>
                      </a:endParaRPr>
                    </a:p>
                    <a:p>
                      <a:r>
                        <a:rPr kumimoji="1" lang="en-US" altLang="ja-JP" sz="1100" b="1" dirty="0">
                          <a:latin typeface="+mn-ea"/>
                          <a:ea typeface="+mn-ea"/>
                        </a:rPr>
                        <a:t>〔</a:t>
                      </a:r>
                      <a:r>
                        <a:rPr kumimoji="1" lang="ja-JP" altLang="en-US" sz="1100" b="1" dirty="0">
                          <a:latin typeface="+mn-ea"/>
                          <a:ea typeface="+mn-ea"/>
                        </a:rPr>
                        <a:t>現状</a:t>
                      </a:r>
                      <a:r>
                        <a:rPr kumimoji="1" lang="en-US" altLang="ja-JP" sz="1100" b="1" dirty="0">
                          <a:latin typeface="+mn-ea"/>
                          <a:ea typeface="+mn-ea"/>
                        </a:rPr>
                        <a:t>〕</a:t>
                      </a:r>
                      <a:endParaRPr kumimoji="1" lang="ja-JP" altLang="en-US" sz="1100" dirty="0">
                        <a:latin typeface="+mn-ea"/>
                        <a:ea typeface="+mn-ea"/>
                      </a:endParaRPr>
                    </a:p>
                    <a:p>
                      <a:r>
                        <a:rPr kumimoji="1" lang="ja-JP" altLang="en-US" sz="1100" dirty="0">
                          <a:latin typeface="+mn-ea"/>
                          <a:ea typeface="+mn-ea"/>
                        </a:rPr>
                        <a:t>耐震性が不足する建物</a:t>
                      </a:r>
                      <a:r>
                        <a:rPr kumimoji="1" lang="ja-JP" altLang="en-US" sz="900" dirty="0">
                          <a:latin typeface="+mn-ea"/>
                          <a:ea typeface="+mn-ea"/>
                        </a:rPr>
                        <a:t>（民間）</a:t>
                      </a:r>
                      <a:r>
                        <a:rPr kumimoji="1" lang="ja-JP" altLang="en-US" sz="1100" dirty="0">
                          <a:latin typeface="+mn-ea"/>
                          <a:ea typeface="+mn-ea"/>
                        </a:rPr>
                        <a:t>（未報告含む）</a:t>
                      </a:r>
                      <a:endParaRPr kumimoji="1" lang="en-US" altLang="ja-JP" sz="1100" dirty="0">
                        <a:latin typeface="+mn-ea"/>
                        <a:ea typeface="+mn-ea"/>
                      </a:endParaRPr>
                    </a:p>
                    <a:p>
                      <a:endParaRPr kumimoji="1" lang="ja-JP" altLang="en-US" sz="1100" dirty="0">
                        <a:latin typeface="+mn-ea"/>
                        <a:ea typeface="+mn-ea"/>
                      </a:endParaRPr>
                    </a:p>
                    <a:p>
                      <a:r>
                        <a:rPr kumimoji="1" lang="ja-JP" altLang="en-US" sz="1100" dirty="0">
                          <a:latin typeface="+mn-ea"/>
                          <a:ea typeface="+mn-ea"/>
                        </a:rPr>
                        <a:t>　</a:t>
                      </a:r>
                      <a:r>
                        <a:rPr kumimoji="1" lang="en-US" altLang="ja-JP" sz="1100" dirty="0">
                          <a:latin typeface="+mn-ea"/>
                          <a:ea typeface="+mn-ea"/>
                        </a:rPr>
                        <a:t>122</a:t>
                      </a:r>
                      <a:r>
                        <a:rPr kumimoji="1" lang="ja-JP" altLang="en-US" sz="1100" dirty="0">
                          <a:latin typeface="+mn-ea"/>
                          <a:ea typeface="+mn-ea"/>
                        </a:rPr>
                        <a:t>棟（</a:t>
                      </a:r>
                      <a:r>
                        <a:rPr kumimoji="1" lang="en-US" altLang="ja-JP" sz="1100" dirty="0">
                          <a:latin typeface="+mn-ea"/>
                          <a:ea typeface="+mn-ea"/>
                        </a:rPr>
                        <a:t>H28</a:t>
                      </a:r>
                      <a:r>
                        <a:rPr kumimoji="1" lang="ja-JP" altLang="en-US" sz="1100" dirty="0">
                          <a:latin typeface="+mn-ea"/>
                          <a:ea typeface="+mn-ea"/>
                        </a:rPr>
                        <a:t>）</a:t>
                      </a:r>
                      <a:endParaRPr kumimoji="1" lang="en-US" altLang="ja-JP" sz="1100" dirty="0">
                        <a:latin typeface="+mn-ea"/>
                        <a:ea typeface="+mn-ea"/>
                      </a:endParaRPr>
                    </a:p>
                    <a:p>
                      <a:r>
                        <a:rPr kumimoji="1" lang="ja-JP" altLang="en-US" sz="1100" dirty="0">
                          <a:latin typeface="+mn-ea"/>
                          <a:ea typeface="+mn-ea"/>
                        </a:rPr>
                        <a:t>⇒  </a:t>
                      </a:r>
                      <a:r>
                        <a:rPr kumimoji="1" lang="en-US" altLang="ja-JP" sz="1100" dirty="0">
                          <a:latin typeface="+mn-ea"/>
                          <a:ea typeface="+mn-ea"/>
                        </a:rPr>
                        <a:t>91</a:t>
                      </a:r>
                      <a:r>
                        <a:rPr kumimoji="1" lang="ja-JP" altLang="en-US" sz="1100" dirty="0">
                          <a:latin typeface="+mn-ea"/>
                          <a:ea typeface="+mn-ea"/>
                        </a:rPr>
                        <a:t>棟（</a:t>
                      </a:r>
                      <a:r>
                        <a:rPr kumimoji="1" lang="en-US" altLang="ja-JP" sz="1100" dirty="0">
                          <a:latin typeface="+mn-ea"/>
                          <a:ea typeface="+mn-ea"/>
                        </a:rPr>
                        <a:t>R1)</a:t>
                      </a:r>
                      <a:r>
                        <a:rPr kumimoji="1" lang="ja-JP" altLang="en-US" sz="1100" dirty="0">
                          <a:latin typeface="+mn-ea"/>
                          <a:ea typeface="+mn-ea"/>
                        </a:rPr>
                        <a:t>　</a:t>
                      </a:r>
                      <a:endParaRPr kumimoji="1" lang="en-US" altLang="ja-JP" sz="1100" dirty="0">
                        <a:latin typeface="+mn-ea"/>
                        <a:ea typeface="+mn-ea"/>
                      </a:endParaRPr>
                    </a:p>
                    <a:p>
                      <a:r>
                        <a:rPr kumimoji="1" lang="en-US" altLang="ja-JP" sz="1100" dirty="0">
                          <a:latin typeface="+mn-ea"/>
                          <a:ea typeface="+mn-ea"/>
                        </a:rPr>
                        <a:t>                     31</a:t>
                      </a:r>
                      <a:r>
                        <a:rPr kumimoji="1" lang="ja-JP" altLang="en-US" sz="1100" dirty="0">
                          <a:latin typeface="+mn-ea"/>
                          <a:ea typeface="+mn-ea"/>
                        </a:rPr>
                        <a:t>棟 減</a:t>
                      </a:r>
                    </a:p>
                  </a:txBody>
                  <a:tcPr marL="36000" marR="0">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100" b="1" i="0" dirty="0">
                          <a:latin typeface="+mn-ea"/>
                          <a:ea typeface="+mn-ea"/>
                        </a:rPr>
                        <a:t>（１）確実な普及啓発</a:t>
                      </a:r>
                      <a:endParaRPr kumimoji="1" lang="en-US" altLang="ja-JP" sz="1100" b="0" kern="1200" dirty="0">
                        <a:solidFill>
                          <a:schemeClr val="tx1"/>
                        </a:solidFill>
                        <a:latin typeface="+mn-ea"/>
                        <a:ea typeface="+mn-ea"/>
                        <a:cs typeface="+mn-cs"/>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100" b="0" kern="1200" dirty="0">
                          <a:solidFill>
                            <a:schemeClr val="tx1"/>
                          </a:solidFill>
                          <a:latin typeface="+mn-ea"/>
                          <a:ea typeface="+mn-ea"/>
                          <a:cs typeface="+mn-cs"/>
                        </a:rPr>
                        <a:t>・チェーン展開する企業に働きかけ（</a:t>
                      </a:r>
                      <a:r>
                        <a:rPr kumimoji="1" lang="en-US" altLang="ja-JP" sz="1100" b="0" kern="1200" dirty="0">
                          <a:solidFill>
                            <a:schemeClr val="tx1"/>
                          </a:solidFill>
                          <a:latin typeface="+mn-ea"/>
                          <a:ea typeface="+mn-ea"/>
                          <a:cs typeface="+mn-cs"/>
                        </a:rPr>
                        <a:t>H30)</a:t>
                      </a:r>
                    </a:p>
                    <a:p>
                      <a:pPr marL="85725" marR="0" lvl="0" indent="-85725" algn="l" defTabSz="1280160" rtl="0" eaLnBrk="1" fontAlgn="auto" latinLnBrk="0" hangingPunct="1">
                        <a:lnSpc>
                          <a:spcPct val="100000"/>
                        </a:lnSpc>
                        <a:spcBef>
                          <a:spcPts val="0"/>
                        </a:spcBef>
                        <a:spcAft>
                          <a:spcPts val="0"/>
                        </a:spcAft>
                        <a:buClrTx/>
                        <a:buSzTx/>
                        <a:buFontTx/>
                        <a:buNone/>
                        <a:tabLst/>
                        <a:defRPr/>
                      </a:pPr>
                      <a:r>
                        <a:rPr kumimoji="1" lang="ja-JP" altLang="en-US" sz="1100" b="0" kern="1200" dirty="0">
                          <a:solidFill>
                            <a:schemeClr val="tx1"/>
                          </a:solidFill>
                          <a:latin typeface="+mn-ea"/>
                          <a:ea typeface="+mn-ea"/>
                          <a:cs typeface="+mn-cs"/>
                        </a:rPr>
                        <a:t>・医療部局主催のセミナーにて、病院関係者に耐震化の重要性等を説明（</a:t>
                      </a:r>
                      <a:r>
                        <a:rPr kumimoji="1" lang="en-US" altLang="ja-JP" sz="1100" b="0" kern="1200" dirty="0">
                          <a:solidFill>
                            <a:schemeClr val="tx1"/>
                          </a:solidFill>
                          <a:latin typeface="+mn-ea"/>
                          <a:ea typeface="+mn-ea"/>
                          <a:cs typeface="+mn-cs"/>
                        </a:rPr>
                        <a:t>H30,R1)</a:t>
                      </a:r>
                    </a:p>
                  </a:txBody>
                  <a:tcPr marL="0">
                    <a:lnT w="38100" cap="flat" cmpd="sng" algn="ctr">
                      <a:solidFill>
                        <a:schemeClr val="tx1"/>
                      </a:solidFill>
                      <a:prstDash val="solid"/>
                      <a:round/>
                      <a:headEnd type="none" w="med" len="med"/>
                      <a:tailEnd type="none" w="med" len="med"/>
                    </a:lnT>
                  </a:tcPr>
                </a:tc>
                <a:tc>
                  <a:txBody>
                    <a:bodyPr/>
                    <a:lstStyle/>
                    <a:p>
                      <a:pPr marL="84138" marR="0" lvl="0" indent="-84138" algn="l" defTabSz="1280160" rtl="0" eaLnBrk="1" fontAlgn="auto" latinLnBrk="0" hangingPunct="1">
                        <a:lnSpc>
                          <a:spcPct val="100000"/>
                        </a:lnSpc>
                        <a:spcBef>
                          <a:spcPts val="0"/>
                        </a:spcBef>
                        <a:spcAft>
                          <a:spcPts val="0"/>
                        </a:spcAft>
                        <a:buClrTx/>
                        <a:buSzTx/>
                        <a:buFontTx/>
                        <a:buNone/>
                        <a:tabLst/>
                        <a:defRPr/>
                      </a:pPr>
                      <a:r>
                        <a:rPr kumimoji="1" lang="ja-JP" altLang="en-US" sz="1100" dirty="0">
                          <a:latin typeface="+mn-ea"/>
                          <a:ea typeface="+mn-ea"/>
                        </a:rPr>
                        <a:t>・セミナーや説明会の後には相談等もあり効果が一定見込まれる。対象や内容を広げていく必要がある。</a:t>
                      </a:r>
                    </a:p>
                  </a:txBody>
                  <a:tcPr marL="0">
                    <a:lnR w="12700" cap="flat" cmpd="sng" algn="ctr">
                      <a:solidFill>
                        <a:schemeClr val="tx1"/>
                      </a:solidFill>
                      <a:prstDash val="sysDot"/>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marL="84138" indent="-84138"/>
                      <a:endParaRPr kumimoji="1" lang="en-US" altLang="ja-JP" sz="1100" dirty="0">
                        <a:latin typeface="+mn-ea"/>
                        <a:ea typeface="+mn-ea"/>
                      </a:endParaRPr>
                    </a:p>
                    <a:p>
                      <a:pPr algn="ctr" fontAlgn="t"/>
                      <a:r>
                        <a:rPr lang="ja-JP" altLang="en-US" sz="1100" b="0" i="0" u="none" strike="noStrike" dirty="0">
                          <a:solidFill>
                            <a:srgbClr val="000000"/>
                          </a:solidFill>
                          <a:effectLst/>
                          <a:latin typeface="+mn-ea"/>
                          <a:ea typeface="+mn-ea"/>
                        </a:rPr>
                        <a:t>継続</a:t>
                      </a:r>
                      <a:endParaRPr lang="en-US" altLang="ja-JP" sz="1100" b="0" i="0" u="none" strike="noStrike" dirty="0">
                        <a:solidFill>
                          <a:srgbClr val="000000"/>
                        </a:solidFill>
                        <a:effectLst/>
                        <a:latin typeface="+mn-ea"/>
                        <a:ea typeface="+mn-ea"/>
                      </a:endParaRPr>
                    </a:p>
                  </a:txBody>
                  <a:tcPr marL="0">
                    <a:lnL w="12700" cap="flat" cmpd="sng" algn="ctr">
                      <a:solidFill>
                        <a:schemeClr val="tx1"/>
                      </a:solidFill>
                      <a:prstDash val="sysDot"/>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algn="l" fontAlgn="t"/>
                      <a:endParaRPr lang="en-US" altLang="ja-JP" sz="1100" b="0" i="0" u="none" strike="noStrike" dirty="0">
                        <a:solidFill>
                          <a:srgbClr val="000000"/>
                        </a:solidFill>
                        <a:effectLst/>
                        <a:latin typeface="+mn-ea"/>
                        <a:ea typeface="+mn-ea"/>
                      </a:endParaRPr>
                    </a:p>
                    <a:p>
                      <a:pPr marL="84138" marR="0" lvl="0" indent="-84138" algn="l" defTabSz="1280160" rtl="0" eaLnBrk="1" fontAlgn="t"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mn-ea"/>
                          <a:ea typeface="+mn-ea"/>
                        </a:rPr>
                        <a:t>・所管部局や市町村と連携し、説明会の開催や個別訪問等により、耐震化の働きかけを強化。</a:t>
                      </a:r>
                      <a:endParaRPr lang="en-US" altLang="ja-JP" sz="1100" b="0" i="0" u="none" strike="noStrike" dirty="0">
                        <a:solidFill>
                          <a:srgbClr val="000000"/>
                        </a:solidFill>
                        <a:effectLst/>
                        <a:latin typeface="+mn-ea"/>
                        <a:ea typeface="+mn-ea"/>
                      </a:endParaRPr>
                    </a:p>
                    <a:p>
                      <a:pPr marL="84138" marR="0" lvl="0" indent="-84138" algn="r" defTabSz="1280160" rtl="0" eaLnBrk="1" fontAlgn="t" latinLnBrk="0" hangingPunct="1">
                        <a:lnSpc>
                          <a:spcPct val="100000"/>
                        </a:lnSpc>
                        <a:spcBef>
                          <a:spcPts val="0"/>
                        </a:spcBef>
                        <a:spcAft>
                          <a:spcPts val="0"/>
                        </a:spcAft>
                        <a:buClrTx/>
                        <a:buSzTx/>
                        <a:buFontTx/>
                        <a:buNone/>
                        <a:tabLst/>
                        <a:defRPr/>
                      </a:pPr>
                      <a:r>
                        <a:rPr kumimoji="1" lang="ja-JP" altLang="en-US" sz="1100" b="1" i="0" dirty="0">
                          <a:solidFill>
                            <a:schemeClr val="tx1"/>
                          </a:solidFill>
                          <a:latin typeface="+mn-ea"/>
                          <a:ea typeface="+mn-ea"/>
                        </a:rPr>
                        <a:t>→</a:t>
                      </a:r>
                      <a:r>
                        <a:rPr kumimoji="1" lang="en-US" altLang="ja-JP" sz="1100" b="1" i="0" dirty="0">
                          <a:solidFill>
                            <a:schemeClr val="tx1"/>
                          </a:solidFill>
                          <a:latin typeface="+mn-ea"/>
                          <a:ea typeface="+mn-ea"/>
                        </a:rPr>
                        <a:t>【</a:t>
                      </a:r>
                      <a:r>
                        <a:rPr kumimoji="1" lang="ja-JP" altLang="en-US" sz="1100" b="1" i="0" dirty="0">
                          <a:solidFill>
                            <a:schemeClr val="tx1"/>
                          </a:solidFill>
                          <a:latin typeface="+mn-ea"/>
                          <a:ea typeface="+mn-ea"/>
                        </a:rPr>
                        <a:t>社会的機運の醸成</a:t>
                      </a:r>
                      <a:r>
                        <a:rPr kumimoji="1" lang="en-US" altLang="ja-JP" sz="1100" b="1" i="0" dirty="0" smtClean="0">
                          <a:solidFill>
                            <a:schemeClr val="tx1"/>
                          </a:solidFill>
                          <a:latin typeface="+mn-ea"/>
                          <a:ea typeface="+mn-ea"/>
                        </a:rPr>
                        <a:t>】</a:t>
                      </a:r>
                      <a:endParaRPr lang="en-US" altLang="ja-JP" sz="1100" b="0" i="0" u="none" strike="noStrike" dirty="0">
                        <a:solidFill>
                          <a:srgbClr val="000000"/>
                        </a:solidFill>
                        <a:effectLst/>
                        <a:latin typeface="+mn-ea"/>
                        <a:ea typeface="+mn-ea"/>
                      </a:endParaRPr>
                    </a:p>
                  </a:txBody>
                  <a:tcPr marL="9525" marR="9525" marT="9525" marB="0">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133410610"/>
                  </a:ext>
                </a:extLst>
              </a:tr>
              <a:tr h="95337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100" dirty="0">
                        <a:latin typeface="+mn-ea"/>
                        <a:ea typeface="+mn-ea"/>
                      </a:endParaRPr>
                    </a:p>
                  </a:txBody>
                  <a:tcPr/>
                </a:tc>
                <a:tc>
                  <a:txBody>
                    <a:bodyPr/>
                    <a:lstStyle/>
                    <a:p>
                      <a:pPr marL="85725" indent="-85725"/>
                      <a:r>
                        <a:rPr kumimoji="1" lang="ja-JP" altLang="en-US" sz="1100" b="1" dirty="0">
                          <a:latin typeface="+mn-ea"/>
                          <a:ea typeface="+mn-ea"/>
                        </a:rPr>
                        <a:t>（２）耐震化の支援</a:t>
                      </a:r>
                      <a:endParaRPr kumimoji="1" lang="en-US" altLang="ja-JP" sz="1100" b="1" dirty="0">
                        <a:latin typeface="+mn-ea"/>
                        <a:ea typeface="+mn-ea"/>
                      </a:endParaRPr>
                    </a:p>
                    <a:p>
                      <a:pPr marL="85725" indent="-85725"/>
                      <a:endParaRPr kumimoji="1" lang="en-US" altLang="ja-JP" sz="1100" b="1" dirty="0">
                        <a:latin typeface="+mn-ea"/>
                        <a:ea typeface="+mn-ea"/>
                      </a:endParaRPr>
                    </a:p>
                    <a:p>
                      <a:pPr marL="85725" indent="-85725"/>
                      <a:endParaRPr kumimoji="1" lang="en-US" altLang="ja-JP" sz="1100" b="1" dirty="0">
                        <a:latin typeface="+mn-ea"/>
                        <a:ea typeface="+mn-ea"/>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●補助制度</a:t>
                      </a: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100" b="0" kern="1200" dirty="0">
                          <a:solidFill>
                            <a:schemeClr val="tx1"/>
                          </a:solidFill>
                          <a:latin typeface="+mn-ea"/>
                          <a:ea typeface="+mn-ea"/>
                          <a:cs typeface="+mn-cs"/>
                        </a:rPr>
                        <a:t>　病院、学校、ホテル・旅館等への補助実施　</a:t>
                      </a:r>
                    </a:p>
                    <a:p>
                      <a:pPr marL="0" algn="l" defTabSz="1280160" rtl="0" eaLnBrk="1" latinLnBrk="0" hangingPunct="1"/>
                      <a:r>
                        <a:rPr kumimoji="1" lang="ja-JP" altLang="en-US" sz="1100" b="0" kern="1200" dirty="0">
                          <a:solidFill>
                            <a:schemeClr val="tx1"/>
                          </a:solidFill>
                          <a:latin typeface="+mn-ea"/>
                          <a:ea typeface="+mn-ea"/>
                          <a:cs typeface="+mn-cs"/>
                        </a:rPr>
                        <a:t>　補助実績　設計：６件、改修：４件</a:t>
                      </a:r>
                    </a:p>
                  </a:txBody>
                  <a:tcPr marL="0"/>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kumimoji="1" lang="en-US" altLang="ja-JP" sz="1100" b="1" dirty="0">
                        <a:latin typeface="+mn-ea"/>
                        <a:ea typeface="+mn-ea"/>
                      </a:endParaRPr>
                    </a:p>
                    <a:p>
                      <a:pPr marL="0" marR="0" lvl="0" indent="0" algn="l" defTabSz="1280160" rtl="0" eaLnBrk="1" fontAlgn="auto" latinLnBrk="0" hangingPunct="1">
                        <a:lnSpc>
                          <a:spcPct val="100000"/>
                        </a:lnSpc>
                        <a:spcBef>
                          <a:spcPts val="0"/>
                        </a:spcBef>
                        <a:spcAft>
                          <a:spcPts val="0"/>
                        </a:spcAft>
                        <a:buClrTx/>
                        <a:buSzTx/>
                        <a:buFontTx/>
                        <a:buNone/>
                        <a:tabLst/>
                        <a:defRPr/>
                      </a:pPr>
                      <a:endParaRPr kumimoji="1" lang="en-US" altLang="ja-JP" sz="1100" b="1" dirty="0">
                        <a:latin typeface="+mn-ea"/>
                        <a:ea typeface="+mn-ea"/>
                      </a:endParaRPr>
                    </a:p>
                    <a:p>
                      <a:pPr marL="0" marR="0" lvl="0" indent="0" algn="l" defTabSz="1280160" rtl="0" eaLnBrk="1" fontAlgn="auto" latinLnBrk="0" hangingPunct="1">
                        <a:lnSpc>
                          <a:spcPct val="100000"/>
                        </a:lnSpc>
                        <a:spcBef>
                          <a:spcPts val="0"/>
                        </a:spcBef>
                        <a:spcAft>
                          <a:spcPts val="0"/>
                        </a:spcAft>
                        <a:buClrTx/>
                        <a:buSzTx/>
                        <a:buFontTx/>
                        <a:buNone/>
                        <a:tabLst/>
                        <a:defRPr/>
                      </a:pPr>
                      <a:endParaRPr kumimoji="1" lang="en-US" altLang="ja-JP" sz="1100" b="1" dirty="0">
                        <a:latin typeface="+mn-ea"/>
                        <a:ea typeface="+mn-ea"/>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1" lang="en-US" altLang="ja-JP" sz="1100" b="1" dirty="0">
                          <a:latin typeface="+mn-ea"/>
                          <a:ea typeface="+mn-ea"/>
                        </a:rPr>
                        <a:t>〈</a:t>
                      </a:r>
                      <a:r>
                        <a:rPr kumimoji="1" lang="ja-JP" altLang="en-US" sz="1100" b="1" dirty="0">
                          <a:latin typeface="+mn-ea"/>
                          <a:ea typeface="+mn-ea"/>
                        </a:rPr>
                        <a:t>補助制度</a:t>
                      </a:r>
                      <a:r>
                        <a:rPr kumimoji="1" lang="en-US" altLang="ja-JP" sz="1100" b="1" dirty="0">
                          <a:latin typeface="+mn-ea"/>
                          <a:ea typeface="+mn-ea"/>
                        </a:rPr>
                        <a:t>〉</a:t>
                      </a:r>
                    </a:p>
                    <a:p>
                      <a:r>
                        <a:rPr kumimoji="1" lang="ja-JP" altLang="en-US" sz="1100" dirty="0">
                          <a:latin typeface="+mn-ea"/>
                          <a:ea typeface="+mn-ea"/>
                        </a:rPr>
                        <a:t>・補助実績</a:t>
                      </a:r>
                      <a:r>
                        <a:rPr kumimoji="1" lang="ja-JP" altLang="en-US" sz="1100" dirty="0" smtClean="0">
                          <a:latin typeface="+mn-ea"/>
                          <a:ea typeface="+mn-ea"/>
                        </a:rPr>
                        <a:t>は増えて</a:t>
                      </a:r>
                      <a:r>
                        <a:rPr kumimoji="1" lang="ja-JP" altLang="en-US" sz="1100" dirty="0">
                          <a:latin typeface="+mn-ea"/>
                          <a:ea typeface="+mn-ea"/>
                        </a:rPr>
                        <a:t>いない。</a:t>
                      </a:r>
                      <a:endParaRPr kumimoji="1" lang="en-US" altLang="ja-JP" sz="1100" dirty="0">
                        <a:latin typeface="+mn-ea"/>
                        <a:ea typeface="+mn-ea"/>
                      </a:endParaRPr>
                    </a:p>
                    <a:p>
                      <a:endParaRPr kumimoji="1" lang="ja-JP" altLang="en-US" sz="1100" dirty="0">
                        <a:latin typeface="+mn-ea"/>
                        <a:ea typeface="+mn-ea"/>
                      </a:endParaRPr>
                    </a:p>
                  </a:txBody>
                  <a:tcPr marL="0">
                    <a:lnR w="12700" cap="flat" cmpd="sng" algn="ctr">
                      <a:solidFill>
                        <a:schemeClr val="tx1"/>
                      </a:solidFill>
                      <a:prstDash val="sysDot"/>
                      <a:round/>
                      <a:headEnd type="none" w="med" len="med"/>
                      <a:tailEnd type="none" w="med" len="med"/>
                    </a:lnR>
                  </a:tcPr>
                </a:tc>
                <a:tc>
                  <a:txBody>
                    <a:bodyPr/>
                    <a:lstStyle/>
                    <a:p>
                      <a:pPr marL="84138" marR="0" lvl="0" indent="-84138" algn="ctr" defTabSz="1280160"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rgbClr val="000000"/>
                        </a:solidFill>
                        <a:effectLst/>
                        <a:latin typeface="+mn-ea"/>
                        <a:ea typeface="+mn-ea"/>
                      </a:endParaRPr>
                    </a:p>
                    <a:p>
                      <a:pPr marL="84138" marR="0" lvl="0" indent="-84138" algn="ctr" defTabSz="1280160" rtl="0" eaLnBrk="1" fontAlgn="auto" latinLnBrk="0" hangingPunct="1">
                        <a:lnSpc>
                          <a:spcPct val="100000"/>
                        </a:lnSpc>
                        <a:spcBef>
                          <a:spcPts val="0"/>
                        </a:spcBef>
                        <a:spcAft>
                          <a:spcPts val="0"/>
                        </a:spcAft>
                        <a:buClrTx/>
                        <a:buSzTx/>
                        <a:buFontTx/>
                        <a:buNone/>
                        <a:tabLst/>
                        <a:defRPr/>
                      </a:pPr>
                      <a:r>
                        <a:rPr lang="ja-JP" altLang="en-US" sz="1100" b="0" i="0" u="none" strike="noStrike" dirty="0" err="1" smtClean="0">
                          <a:solidFill>
                            <a:srgbClr val="000000"/>
                          </a:solidFill>
                          <a:effectLst/>
                          <a:latin typeface="+mn-ea"/>
                          <a:ea typeface="+mn-ea"/>
                        </a:rPr>
                        <a:t>ー</a:t>
                      </a:r>
                      <a:endParaRPr lang="en-US" altLang="ja-JP" sz="1100" b="0" i="0" u="none" strike="noStrike" dirty="0">
                        <a:solidFill>
                          <a:srgbClr val="000000"/>
                        </a:solidFill>
                        <a:effectLst/>
                        <a:latin typeface="+mn-ea"/>
                        <a:ea typeface="+mn-ea"/>
                      </a:endParaRPr>
                    </a:p>
                    <a:p>
                      <a:pPr marL="84138" marR="0" lvl="0" indent="-84138" algn="ctr" defTabSz="1280160"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rgbClr val="000000"/>
                        </a:solidFill>
                        <a:effectLst/>
                        <a:latin typeface="+mn-ea"/>
                        <a:ea typeface="+mn-ea"/>
                      </a:endParaRPr>
                    </a:p>
                    <a:p>
                      <a:pPr marL="84138" marR="0" lvl="0" indent="-84138" algn="ctr" defTabSz="1280160"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rgbClr val="000000"/>
                        </a:solidFill>
                        <a:effectLst/>
                        <a:latin typeface="+mn-ea"/>
                        <a:ea typeface="+mn-ea"/>
                      </a:endParaRPr>
                    </a:p>
                    <a:p>
                      <a:pPr marL="84138" marR="0" lvl="0" indent="-84138" algn="ctr" defTabSz="1280160" rtl="0" eaLnBrk="1" fontAlgn="auto" latinLnBrk="0" hangingPunct="1">
                        <a:lnSpc>
                          <a:spcPct val="100000"/>
                        </a:lnSpc>
                        <a:spcBef>
                          <a:spcPts val="0"/>
                        </a:spcBef>
                        <a:spcAft>
                          <a:spcPts val="0"/>
                        </a:spcAft>
                        <a:buClrTx/>
                        <a:buSzTx/>
                        <a:buFontTx/>
                        <a:buNone/>
                        <a:tabLst/>
                        <a:defRPr/>
                      </a:pPr>
                      <a:r>
                        <a:rPr lang="ja-JP" altLang="en-US" sz="1100" b="1" i="0" u="none" strike="noStrike" dirty="0" smtClean="0">
                          <a:solidFill>
                            <a:srgbClr val="000000"/>
                          </a:solidFill>
                          <a:effectLst/>
                          <a:latin typeface="+mn-ea"/>
                          <a:ea typeface="+mn-ea"/>
                        </a:rPr>
                        <a:t>強化</a:t>
                      </a:r>
                      <a:endParaRPr lang="ja-JP" altLang="en-US" sz="1100" b="1" i="0" u="none" strike="noStrike" dirty="0">
                        <a:solidFill>
                          <a:srgbClr val="000000"/>
                        </a:solidFill>
                        <a:effectLst/>
                        <a:latin typeface="游ゴシック" panose="020B0400000000000000" pitchFamily="50" charset="-128"/>
                        <a:ea typeface="+mn-ea"/>
                      </a:endParaRPr>
                    </a:p>
                    <a:p>
                      <a:pPr marL="84138" indent="-84138"/>
                      <a:endParaRPr kumimoji="1" lang="ja-JP" altLang="en-US" sz="1100" dirty="0">
                        <a:latin typeface="+mn-ea"/>
                        <a:ea typeface="+mn-ea"/>
                      </a:endParaRPr>
                    </a:p>
                  </a:txBody>
                  <a:tcPr marL="0">
                    <a:lnL w="12700" cap="flat" cmpd="sng" algn="ctr">
                      <a:solidFill>
                        <a:schemeClr val="tx1"/>
                      </a:solidFill>
                      <a:prstDash val="sysDot"/>
                      <a:round/>
                      <a:headEnd type="none" w="med" len="med"/>
                      <a:tailEnd type="none" w="med" len="med"/>
                    </a:lnL>
                    <a:lnR w="38100" cap="flat" cmpd="sng" algn="ctr">
                      <a:solidFill>
                        <a:schemeClr val="tx1"/>
                      </a:solidFill>
                      <a:prstDash val="solid"/>
                      <a:round/>
                      <a:headEnd type="none" w="med" len="med"/>
                      <a:tailEnd type="none" w="med" len="med"/>
                    </a:lnR>
                  </a:tcPr>
                </a:tc>
                <a:tc>
                  <a:txBody>
                    <a:bodyPr/>
                    <a:lstStyle/>
                    <a:p>
                      <a:pPr marL="84138" marR="0" lvl="0" indent="-84138" algn="l" defTabSz="1280160" rtl="0" eaLnBrk="1" fontAlgn="t" latinLnBrk="0" hangingPunct="1">
                        <a:lnSpc>
                          <a:spcPct val="100000"/>
                        </a:lnSpc>
                        <a:spcBef>
                          <a:spcPts val="0"/>
                        </a:spcBef>
                        <a:spcAft>
                          <a:spcPts val="0"/>
                        </a:spcAft>
                        <a:buClrTx/>
                        <a:buSzTx/>
                        <a:buFontTx/>
                        <a:buNone/>
                        <a:tabLst/>
                        <a:defRPr/>
                      </a:pPr>
                      <a:r>
                        <a:rPr kumimoji="1" lang="en-US" altLang="ja-JP" sz="1100" b="1" dirty="0" smtClean="0">
                          <a:latin typeface="+mn-ea"/>
                          <a:ea typeface="+mn-ea"/>
                        </a:rPr>
                        <a:t>〈</a:t>
                      </a:r>
                      <a:r>
                        <a:rPr kumimoji="1" lang="ja-JP" altLang="en-US" sz="1100" b="1" dirty="0" smtClean="0">
                          <a:latin typeface="+mn-ea"/>
                          <a:ea typeface="+mn-ea"/>
                        </a:rPr>
                        <a:t>重点化</a:t>
                      </a:r>
                      <a:r>
                        <a:rPr kumimoji="1" lang="en-US" altLang="ja-JP" sz="1100" b="1" dirty="0" smtClean="0">
                          <a:latin typeface="+mn-ea"/>
                          <a:ea typeface="+mn-ea"/>
                        </a:rPr>
                        <a:t>〉</a:t>
                      </a:r>
                      <a:endParaRPr lang="en-US" altLang="ja-JP" sz="1100" b="0" i="0" u="none" strike="noStrike" dirty="0" smtClean="0">
                        <a:solidFill>
                          <a:srgbClr val="000000"/>
                        </a:solidFill>
                        <a:effectLst/>
                        <a:latin typeface="+mn-ea"/>
                        <a:ea typeface="+mn-ea"/>
                      </a:endParaRPr>
                    </a:p>
                    <a:p>
                      <a:pPr marL="180975" marR="0" lvl="0" indent="-180975" algn="l" defTabSz="1280160" rtl="0" eaLnBrk="1" fontAlgn="t" latinLnBrk="0" hangingPunct="1">
                        <a:lnSpc>
                          <a:spcPct val="100000"/>
                        </a:lnSpc>
                        <a:spcBef>
                          <a:spcPts val="0"/>
                        </a:spcBef>
                        <a:spcAft>
                          <a:spcPts val="0"/>
                        </a:spcAft>
                        <a:buClrTx/>
                        <a:buSzTx/>
                        <a:buFontTx/>
                        <a:buNone/>
                        <a:tabLst/>
                        <a:defRPr/>
                      </a:pPr>
                      <a:r>
                        <a:rPr lang="ja-JP" altLang="en-US" sz="1100" b="1" i="0" u="none" strike="noStrike" dirty="0" smtClean="0">
                          <a:solidFill>
                            <a:srgbClr val="000000"/>
                          </a:solidFill>
                          <a:effectLst/>
                          <a:latin typeface="+mn-ea"/>
                          <a:ea typeface="+mn-ea"/>
                        </a:rPr>
                        <a:t>・ </a:t>
                      </a:r>
                      <a:r>
                        <a:rPr lang="ja-JP" altLang="en-US" sz="1100" b="1" i="0" u="sng" strike="noStrike" dirty="0">
                          <a:solidFill>
                            <a:srgbClr val="000000"/>
                          </a:solidFill>
                          <a:effectLst/>
                          <a:latin typeface="+mn-ea"/>
                          <a:ea typeface="+mn-ea"/>
                        </a:rPr>
                        <a:t>耐震化が進まない病院に重点的に働きかけるとともに、課題等を把握し、事業化が可能となる施策を検討。</a:t>
                      </a:r>
                    </a:p>
                    <a:p>
                      <a:pPr marL="180975" marR="0" lvl="0" indent="-180975" algn="l" defTabSz="1280160" rtl="0" eaLnBrk="1" fontAlgn="t" latinLnBrk="0" hangingPunct="1">
                        <a:lnSpc>
                          <a:spcPct val="100000"/>
                        </a:lnSpc>
                        <a:spcBef>
                          <a:spcPts val="0"/>
                        </a:spcBef>
                        <a:spcAft>
                          <a:spcPts val="0"/>
                        </a:spcAft>
                        <a:buClrTx/>
                        <a:buSzTx/>
                        <a:buFontTx/>
                        <a:buNone/>
                        <a:tabLst/>
                        <a:defRPr/>
                      </a:pPr>
                      <a:r>
                        <a:rPr kumimoji="1" lang="en-US" altLang="ja-JP" sz="1100" b="1" dirty="0" smtClean="0">
                          <a:latin typeface="+mn-ea"/>
                          <a:ea typeface="+mn-ea"/>
                        </a:rPr>
                        <a:t>〈</a:t>
                      </a:r>
                      <a:r>
                        <a:rPr kumimoji="1" lang="ja-JP" altLang="en-US" sz="1100" b="1" dirty="0" smtClean="0">
                          <a:latin typeface="+mn-ea"/>
                          <a:ea typeface="+mn-ea"/>
                        </a:rPr>
                        <a:t>補助制度</a:t>
                      </a:r>
                      <a:r>
                        <a:rPr kumimoji="1" lang="en-US" altLang="ja-JP" sz="1100" b="1" dirty="0" smtClean="0">
                          <a:latin typeface="+mn-ea"/>
                          <a:ea typeface="+mn-ea"/>
                        </a:rPr>
                        <a:t>〉</a:t>
                      </a:r>
                      <a:endParaRPr lang="en-US" altLang="ja-JP" sz="1100" b="0" i="0" u="none" strike="noStrike" dirty="0" smtClean="0">
                        <a:solidFill>
                          <a:srgbClr val="000000"/>
                        </a:solidFill>
                        <a:effectLst/>
                        <a:latin typeface="+mn-ea"/>
                        <a:ea typeface="+mn-ea"/>
                      </a:endParaRPr>
                    </a:p>
                    <a:p>
                      <a:pPr marL="180975" marR="0" lvl="0" indent="-180975" algn="l" defTabSz="1280160" rtl="0" eaLnBrk="1" fontAlgn="t" latinLnBrk="0" hangingPunct="1">
                        <a:lnSpc>
                          <a:spcPct val="100000"/>
                        </a:lnSpc>
                        <a:spcBef>
                          <a:spcPts val="0"/>
                        </a:spcBef>
                        <a:spcAft>
                          <a:spcPts val="0"/>
                        </a:spcAft>
                        <a:buClrTx/>
                        <a:buSzTx/>
                        <a:buFontTx/>
                        <a:buNone/>
                        <a:tabLst/>
                        <a:defRPr/>
                      </a:pPr>
                      <a:r>
                        <a:rPr lang="ja-JP" altLang="en-US" sz="1100" b="0" i="0" u="none" strike="noStrike" dirty="0" smtClean="0">
                          <a:solidFill>
                            <a:srgbClr val="000000"/>
                          </a:solidFill>
                          <a:effectLst/>
                          <a:latin typeface="+mn-ea"/>
                          <a:ea typeface="+mn-ea"/>
                        </a:rPr>
                        <a:t>・</a:t>
                      </a:r>
                      <a:r>
                        <a:rPr lang="ja-JP" altLang="en-US" sz="1100" b="0" i="0" u="none" strike="noStrike" dirty="0">
                          <a:solidFill>
                            <a:srgbClr val="000000"/>
                          </a:solidFill>
                          <a:effectLst/>
                          <a:latin typeface="+mn-ea"/>
                          <a:ea typeface="+mn-ea"/>
                        </a:rPr>
                        <a:t>耐震の補助だけではなく、</a:t>
                      </a:r>
                      <a:r>
                        <a:rPr lang="ja-JP" altLang="en-US" sz="1100" b="1" i="0" u="sng" strike="noStrike" dirty="0">
                          <a:solidFill>
                            <a:srgbClr val="000000"/>
                          </a:solidFill>
                          <a:effectLst/>
                          <a:latin typeface="+mn-ea"/>
                          <a:ea typeface="+mn-ea"/>
                        </a:rPr>
                        <a:t>既存制度も含めた幅広い負担軽減策の検討、提示</a:t>
                      </a:r>
                      <a:r>
                        <a:rPr lang="ja-JP" altLang="en-US" sz="1100" b="1" i="0" u="sng" strike="noStrike" dirty="0" smtClean="0">
                          <a:solidFill>
                            <a:srgbClr val="000000"/>
                          </a:solidFill>
                          <a:effectLst/>
                          <a:latin typeface="+mn-ea"/>
                          <a:ea typeface="+mn-ea"/>
                        </a:rPr>
                        <a:t>。</a:t>
                      </a:r>
                      <a:endParaRPr lang="en-US" altLang="ja-JP" sz="1100" b="1" i="0" u="sng" strike="noStrike" dirty="0" smtClean="0">
                        <a:solidFill>
                          <a:srgbClr val="000000"/>
                        </a:solidFill>
                        <a:effectLst/>
                        <a:latin typeface="+mn-ea"/>
                        <a:ea typeface="+mn-ea"/>
                      </a:endParaRPr>
                    </a:p>
                    <a:p>
                      <a:pPr marL="180975" marR="0" lvl="0" indent="-180975" algn="l" defTabSz="1280160" rtl="0" eaLnBrk="1" fontAlgn="t" latinLnBrk="0" hangingPunct="1">
                        <a:lnSpc>
                          <a:spcPct val="100000"/>
                        </a:lnSpc>
                        <a:spcBef>
                          <a:spcPts val="0"/>
                        </a:spcBef>
                        <a:spcAft>
                          <a:spcPts val="0"/>
                        </a:spcAft>
                        <a:buClrTx/>
                        <a:buSzTx/>
                        <a:buFontTx/>
                        <a:buNone/>
                        <a:tabLst/>
                        <a:defRPr/>
                      </a:pPr>
                      <a:r>
                        <a:rPr lang="en-US" altLang="ja-JP" sz="1100" b="1" i="0" u="none" strike="noStrike" dirty="0" smtClean="0">
                          <a:solidFill>
                            <a:schemeClr val="tx1"/>
                          </a:solidFill>
                          <a:effectLst/>
                          <a:latin typeface="+mn-ea"/>
                          <a:ea typeface="+mn-ea"/>
                        </a:rPr>
                        <a:t>〔</a:t>
                      </a:r>
                      <a:r>
                        <a:rPr lang="ja-JP" altLang="en-US" sz="1100" b="1" i="0" u="none" strike="noStrike" dirty="0" smtClean="0">
                          <a:solidFill>
                            <a:schemeClr val="tx1"/>
                          </a:solidFill>
                          <a:effectLst/>
                          <a:latin typeface="+mn-ea"/>
                          <a:ea typeface="+mn-ea"/>
                        </a:rPr>
                        <a:t>期待できる効果：耐震化のきっかけを確実に捉える</a:t>
                      </a:r>
                      <a:r>
                        <a:rPr lang="en-US" altLang="ja-JP" sz="1100" b="1" i="0" u="none" strike="noStrike" dirty="0" smtClean="0">
                          <a:solidFill>
                            <a:schemeClr val="tx1"/>
                          </a:solidFill>
                          <a:effectLst/>
                          <a:latin typeface="+mn-ea"/>
                          <a:ea typeface="+mn-ea"/>
                        </a:rPr>
                        <a:t>〕</a:t>
                      </a:r>
                      <a:endParaRPr lang="en-US" altLang="ja-JP" sz="1100" b="1" i="0" u="sng" strike="noStrike" dirty="0">
                        <a:solidFill>
                          <a:srgbClr val="000000"/>
                        </a:solidFill>
                        <a:effectLst/>
                        <a:latin typeface="+mn-ea"/>
                        <a:ea typeface="+mn-ea"/>
                      </a:endParaRPr>
                    </a:p>
                    <a:p>
                      <a:pPr marL="180975" marR="0" lvl="0" indent="-180975" algn="r" defTabSz="1280160" rtl="0" eaLnBrk="1" fontAlgn="t"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a:t>
                      </a:r>
                      <a:r>
                        <a:rPr lang="en-US" altLang="ja-JP" sz="1100" b="1" i="0" u="none" strike="noStrike" dirty="0">
                          <a:solidFill>
                            <a:schemeClr val="tx1"/>
                          </a:solidFill>
                          <a:effectLst/>
                          <a:latin typeface="+mn-ea"/>
                          <a:ea typeface="+mn-ea"/>
                        </a:rPr>
                        <a:t>【</a:t>
                      </a:r>
                      <a:r>
                        <a:rPr lang="ja-JP" altLang="en-US" sz="1100" b="1" i="0" u="none" strike="noStrike" dirty="0">
                          <a:solidFill>
                            <a:schemeClr val="tx1"/>
                          </a:solidFill>
                          <a:effectLst/>
                          <a:latin typeface="+mn-ea"/>
                          <a:ea typeface="+mn-ea"/>
                        </a:rPr>
                        <a:t>負担軽減の支援</a:t>
                      </a:r>
                      <a:r>
                        <a:rPr lang="en-US" altLang="ja-JP" sz="1100" b="1" i="0" u="none" strike="noStrike" dirty="0">
                          <a:solidFill>
                            <a:schemeClr val="tx1"/>
                          </a:solidFill>
                          <a:effectLst/>
                          <a:latin typeface="+mn-ea"/>
                          <a:ea typeface="+mn-ea"/>
                        </a:rPr>
                        <a:t>】</a:t>
                      </a:r>
                      <a:endParaRPr lang="en-US" altLang="ja-JP" sz="1100" dirty="0">
                        <a:latin typeface="+mn-ea"/>
                        <a:ea typeface="+mn-ea"/>
                        <a:cs typeface="Meiryo UI" panose="020B0604030504040204" pitchFamily="50" charset="-128"/>
                      </a:endParaRPr>
                    </a:p>
                  </a:txBody>
                  <a:tcPr marL="9525" marR="9525" marT="9525" marB="0">
                    <a:lnL w="381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492087924"/>
                  </a:ext>
                </a:extLst>
              </a:tr>
              <a:tr h="89343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100" b="1" dirty="0">
                          <a:latin typeface="+mn-ea"/>
                          <a:ea typeface="+mn-ea"/>
                        </a:rPr>
                        <a:t>（３）各種認定による耐震化促進</a:t>
                      </a:r>
                      <a:endParaRPr kumimoji="1" lang="en-US" altLang="ja-JP" sz="1100" b="1" dirty="0">
                        <a:latin typeface="+mn-ea"/>
                        <a:ea typeface="+mn-ea"/>
                      </a:endParaRPr>
                    </a:p>
                    <a:p>
                      <a:pPr marL="0" algn="l" defTabSz="1280160" rtl="0" eaLnBrk="1" latinLnBrk="0" hangingPunct="1"/>
                      <a:r>
                        <a:rPr kumimoji="1" lang="ja-JP" altLang="en-US" sz="1100" b="0" kern="1200" dirty="0">
                          <a:solidFill>
                            <a:schemeClr val="tx1"/>
                          </a:solidFill>
                          <a:latin typeface="+mn-ea"/>
                          <a:ea typeface="+mn-ea"/>
                          <a:cs typeface="+mn-cs"/>
                        </a:rPr>
                        <a:t>・各種認定等による耐震化促進　</a:t>
                      </a:r>
                    </a:p>
                    <a:p>
                      <a:pPr marL="0" algn="l" defTabSz="1280160" rtl="0" eaLnBrk="1" latinLnBrk="0" hangingPunct="1"/>
                      <a:r>
                        <a:rPr kumimoji="1" lang="ja-JP" altLang="en-US" sz="1100" b="0" kern="1200" dirty="0">
                          <a:solidFill>
                            <a:schemeClr val="tx1"/>
                          </a:solidFill>
                          <a:latin typeface="+mn-ea"/>
                          <a:ea typeface="+mn-ea"/>
                          <a:cs typeface="+mn-cs"/>
                        </a:rPr>
                        <a:t>　耐震改修計画の認定</a:t>
                      </a:r>
                      <a:r>
                        <a:rPr kumimoji="1" lang="en-US" altLang="ja-JP" sz="1100" b="0" kern="1200" dirty="0" smtClean="0">
                          <a:solidFill>
                            <a:schemeClr val="tx1"/>
                          </a:solidFill>
                          <a:latin typeface="+mn-ea"/>
                          <a:ea typeface="+mn-ea"/>
                          <a:cs typeface="+mn-cs"/>
                        </a:rPr>
                        <a:t>(</a:t>
                      </a:r>
                      <a:r>
                        <a:rPr kumimoji="1" lang="ja-JP" altLang="en-US" sz="1100" b="0" kern="1200" dirty="0" smtClean="0">
                          <a:solidFill>
                            <a:schemeClr val="tx1"/>
                          </a:solidFill>
                          <a:latin typeface="+mn-ea"/>
                          <a:ea typeface="+mn-ea"/>
                          <a:cs typeface="+mn-cs"/>
                        </a:rPr>
                        <a:t>耐促法</a:t>
                      </a:r>
                      <a:r>
                        <a:rPr kumimoji="1" lang="ja-JP" altLang="en-US" sz="1100" b="0" kern="1200" dirty="0">
                          <a:solidFill>
                            <a:schemeClr val="tx1"/>
                          </a:solidFill>
                          <a:latin typeface="+mn-ea"/>
                          <a:ea typeface="+mn-ea"/>
                          <a:cs typeface="+mn-cs"/>
                        </a:rPr>
                        <a:t>第</a:t>
                      </a:r>
                      <a:r>
                        <a:rPr kumimoji="1" lang="en-US" altLang="ja-JP" sz="1100" b="0" kern="1200" dirty="0">
                          <a:solidFill>
                            <a:schemeClr val="tx1"/>
                          </a:solidFill>
                          <a:latin typeface="+mn-ea"/>
                          <a:ea typeface="+mn-ea"/>
                          <a:cs typeface="+mn-cs"/>
                        </a:rPr>
                        <a:t>17</a:t>
                      </a:r>
                      <a:r>
                        <a:rPr kumimoji="1" lang="ja-JP" altLang="en-US" sz="1100" b="0" kern="1200" dirty="0">
                          <a:solidFill>
                            <a:schemeClr val="tx1"/>
                          </a:solidFill>
                          <a:latin typeface="+mn-ea"/>
                          <a:ea typeface="+mn-ea"/>
                          <a:cs typeface="+mn-cs"/>
                        </a:rPr>
                        <a:t>条</a:t>
                      </a:r>
                      <a:r>
                        <a:rPr kumimoji="1" lang="en-US" altLang="ja-JP" sz="1100" b="0" kern="1200" dirty="0">
                          <a:solidFill>
                            <a:schemeClr val="tx1"/>
                          </a:solidFill>
                          <a:latin typeface="+mn-ea"/>
                          <a:ea typeface="+mn-ea"/>
                          <a:cs typeface="+mn-cs"/>
                        </a:rPr>
                        <a:t>) </a:t>
                      </a:r>
                      <a:r>
                        <a:rPr kumimoji="1" lang="ja-JP" altLang="en-US" sz="1100" b="0" kern="1200" dirty="0">
                          <a:solidFill>
                            <a:schemeClr val="tx1"/>
                          </a:solidFill>
                          <a:latin typeface="+mn-ea"/>
                          <a:ea typeface="+mn-ea"/>
                          <a:cs typeface="+mn-cs"/>
                        </a:rPr>
                        <a:t>２件</a:t>
                      </a:r>
                    </a:p>
                    <a:p>
                      <a:pPr marL="0" algn="l" defTabSz="1280160" rtl="0" eaLnBrk="1" latinLnBrk="0" hangingPunct="1"/>
                      <a:r>
                        <a:rPr kumimoji="1" lang="ja-JP" altLang="en-US" sz="1100" b="0" kern="1200" dirty="0">
                          <a:solidFill>
                            <a:schemeClr val="tx1"/>
                          </a:solidFill>
                          <a:latin typeface="+mn-ea"/>
                          <a:ea typeface="+mn-ea"/>
                          <a:cs typeface="+mn-cs"/>
                        </a:rPr>
                        <a:t>　地震に対する安全性の認定</a:t>
                      </a:r>
                      <a:r>
                        <a:rPr kumimoji="1" lang="en-US" altLang="ja-JP" sz="1100" b="0" kern="1200" dirty="0" smtClean="0">
                          <a:solidFill>
                            <a:schemeClr val="tx1"/>
                          </a:solidFill>
                          <a:latin typeface="+mn-ea"/>
                          <a:ea typeface="+mn-ea"/>
                          <a:cs typeface="+mn-cs"/>
                        </a:rPr>
                        <a:t>(</a:t>
                      </a:r>
                      <a:r>
                        <a:rPr kumimoji="1" lang="ja-JP" altLang="en-US" sz="1100" b="0" kern="1200" dirty="0" smtClean="0">
                          <a:solidFill>
                            <a:schemeClr val="tx1"/>
                          </a:solidFill>
                          <a:latin typeface="+mn-ea"/>
                          <a:ea typeface="+mn-ea"/>
                          <a:cs typeface="+mn-cs"/>
                        </a:rPr>
                        <a:t>耐促法</a:t>
                      </a:r>
                      <a:r>
                        <a:rPr kumimoji="1" lang="ja-JP" altLang="en-US" sz="1100" b="0" kern="1200" dirty="0">
                          <a:solidFill>
                            <a:schemeClr val="tx1"/>
                          </a:solidFill>
                          <a:latin typeface="+mn-ea"/>
                          <a:ea typeface="+mn-ea"/>
                          <a:cs typeface="+mn-cs"/>
                        </a:rPr>
                        <a:t>第</a:t>
                      </a:r>
                      <a:r>
                        <a:rPr kumimoji="1" lang="en-US" altLang="ja-JP" sz="1100" b="0" kern="1200" dirty="0">
                          <a:solidFill>
                            <a:schemeClr val="tx1"/>
                          </a:solidFill>
                          <a:latin typeface="+mn-ea"/>
                          <a:ea typeface="+mn-ea"/>
                          <a:cs typeface="+mn-cs"/>
                        </a:rPr>
                        <a:t>22</a:t>
                      </a:r>
                      <a:r>
                        <a:rPr kumimoji="1" lang="ja-JP" altLang="en-US" sz="1100" b="0" kern="1200" dirty="0">
                          <a:solidFill>
                            <a:schemeClr val="tx1"/>
                          </a:solidFill>
                          <a:latin typeface="+mn-ea"/>
                          <a:ea typeface="+mn-ea"/>
                          <a:cs typeface="+mn-cs"/>
                        </a:rPr>
                        <a:t>条</a:t>
                      </a:r>
                      <a:r>
                        <a:rPr kumimoji="1" lang="en-US" altLang="ja-JP" sz="1100" b="0" kern="1200" dirty="0">
                          <a:solidFill>
                            <a:schemeClr val="tx1"/>
                          </a:solidFill>
                          <a:latin typeface="+mn-ea"/>
                          <a:ea typeface="+mn-ea"/>
                          <a:cs typeface="+mn-cs"/>
                        </a:rPr>
                        <a:t>) </a:t>
                      </a:r>
                      <a:r>
                        <a:rPr kumimoji="1" lang="ja-JP" altLang="en-US" sz="1100" b="0" kern="1200" dirty="0">
                          <a:solidFill>
                            <a:schemeClr val="tx1"/>
                          </a:solidFill>
                          <a:latin typeface="+mn-ea"/>
                          <a:ea typeface="+mn-ea"/>
                          <a:cs typeface="+mn-cs"/>
                        </a:rPr>
                        <a:t>５件</a:t>
                      </a:r>
                      <a:endParaRPr kumimoji="1" lang="en-US" altLang="ja-JP" sz="1100" b="0" kern="1200" dirty="0">
                        <a:solidFill>
                          <a:schemeClr val="tx1"/>
                        </a:solidFill>
                        <a:latin typeface="+mn-ea"/>
                        <a:ea typeface="+mn-ea"/>
                        <a:cs typeface="+mn-cs"/>
                      </a:endParaRPr>
                    </a:p>
                    <a:p>
                      <a:pPr marL="0" algn="l" defTabSz="1280160" rtl="0" eaLnBrk="1" latinLnBrk="0" hangingPunct="1"/>
                      <a:r>
                        <a:rPr kumimoji="1" lang="ja-JP" altLang="en-US" sz="1100" b="0" kern="1200" dirty="0">
                          <a:solidFill>
                            <a:schemeClr val="tx1"/>
                          </a:solidFill>
                          <a:latin typeface="+mn-ea"/>
                          <a:ea typeface="+mn-ea"/>
                          <a:cs typeface="+mn-cs"/>
                        </a:rPr>
                        <a:t>・</a:t>
                      </a:r>
                      <a:r>
                        <a:rPr kumimoji="1" lang="ja-JP" altLang="en-US" sz="1100" b="0" kern="1200" dirty="0" smtClean="0">
                          <a:solidFill>
                            <a:schemeClr val="tx1"/>
                          </a:solidFill>
                          <a:latin typeface="+mn-ea"/>
                          <a:ea typeface="+mn-ea"/>
                          <a:cs typeface="+mn-cs"/>
                        </a:rPr>
                        <a:t>耐震化の状況</a:t>
                      </a:r>
                      <a:r>
                        <a:rPr kumimoji="1" lang="ja-JP" altLang="en-US" sz="1100" b="0" kern="1200" dirty="0">
                          <a:solidFill>
                            <a:schemeClr val="tx1"/>
                          </a:solidFill>
                          <a:latin typeface="+mn-ea"/>
                          <a:ea typeface="+mn-ea"/>
                          <a:cs typeface="+mn-cs"/>
                        </a:rPr>
                        <a:t>をわかりやすく公表する</a:t>
                      </a:r>
                      <a:r>
                        <a:rPr kumimoji="1" lang="ja-JP" altLang="en-US" sz="1100" b="0" kern="1200" dirty="0" smtClean="0">
                          <a:solidFill>
                            <a:schemeClr val="tx1"/>
                          </a:solidFill>
                          <a:latin typeface="+mn-ea"/>
                          <a:ea typeface="+mn-ea"/>
                          <a:cs typeface="+mn-cs"/>
                        </a:rPr>
                        <a:t>仕組みを検討</a:t>
                      </a:r>
                      <a:endParaRPr kumimoji="1" lang="ja-JP" altLang="en-US" sz="1100" b="0" kern="1200" dirty="0">
                        <a:solidFill>
                          <a:schemeClr val="tx1"/>
                        </a:solidFill>
                        <a:latin typeface="+mn-ea"/>
                        <a:ea typeface="+mn-ea"/>
                        <a:cs typeface="+mn-cs"/>
                      </a:endParaRPr>
                    </a:p>
                  </a:txBody>
                  <a:tcPr marL="0" marR="36000">
                    <a:lnB w="12700" cap="flat" cmpd="sng" algn="ctr">
                      <a:solidFill>
                        <a:schemeClr val="tx1"/>
                      </a:solidFill>
                      <a:prstDash val="solid"/>
                      <a:round/>
                      <a:headEnd type="none" w="med" len="med"/>
                      <a:tailEnd type="none" w="med" len="med"/>
                    </a:lnB>
                  </a:tcPr>
                </a:tc>
                <a:tc>
                  <a:txBody>
                    <a:bodyPr/>
                    <a:lstStyle/>
                    <a:p>
                      <a:pPr marL="84138" marR="0" lvl="0" indent="-84138" algn="l" defTabSz="1280160" rtl="0" eaLnBrk="1" fontAlgn="auto" latinLnBrk="0" hangingPunct="1">
                        <a:lnSpc>
                          <a:spcPct val="100000"/>
                        </a:lnSpc>
                        <a:spcBef>
                          <a:spcPts val="0"/>
                        </a:spcBef>
                        <a:spcAft>
                          <a:spcPts val="0"/>
                        </a:spcAft>
                        <a:buClrTx/>
                        <a:buSzTx/>
                        <a:buFontTx/>
                        <a:buNone/>
                        <a:tabLst/>
                        <a:defRPr/>
                      </a:pPr>
                      <a:r>
                        <a:rPr kumimoji="1" lang="en-US" altLang="ja-JP" sz="1100" b="1" dirty="0">
                          <a:latin typeface="+mn-ea"/>
                          <a:ea typeface="+mn-ea"/>
                        </a:rPr>
                        <a:t>〈</a:t>
                      </a:r>
                      <a:r>
                        <a:rPr kumimoji="1" lang="ja-JP" altLang="en-US" sz="1100" b="1" dirty="0">
                          <a:latin typeface="+mn-ea"/>
                          <a:ea typeface="+mn-ea"/>
                        </a:rPr>
                        <a:t>認定制度</a:t>
                      </a:r>
                      <a:r>
                        <a:rPr kumimoji="1" lang="en-US" altLang="ja-JP" sz="1100" b="1" dirty="0">
                          <a:latin typeface="+mn-ea"/>
                          <a:ea typeface="+mn-ea"/>
                        </a:rPr>
                        <a:t>〉</a:t>
                      </a:r>
                    </a:p>
                    <a:p>
                      <a:pPr marL="84138" marR="0" lvl="0" indent="-84138" algn="l" defTabSz="1280160" rtl="0" eaLnBrk="1" fontAlgn="auto" latinLnBrk="0" hangingPunct="1">
                        <a:lnSpc>
                          <a:spcPct val="100000"/>
                        </a:lnSpc>
                        <a:spcBef>
                          <a:spcPts val="0"/>
                        </a:spcBef>
                        <a:spcAft>
                          <a:spcPts val="0"/>
                        </a:spcAft>
                        <a:buClrTx/>
                        <a:buSzTx/>
                        <a:buFontTx/>
                        <a:buNone/>
                        <a:tabLst/>
                        <a:defRPr/>
                      </a:pPr>
                      <a:r>
                        <a:rPr kumimoji="1" lang="ja-JP" altLang="en-US" sz="1100" dirty="0">
                          <a:latin typeface="+mn-ea"/>
                          <a:ea typeface="+mn-ea"/>
                        </a:rPr>
                        <a:t>・認定制度について、実績がわずかであり、制度の周知の徹底とともに、インセンティブとなるような運用の検討が必要。</a:t>
                      </a:r>
                      <a:endParaRPr kumimoji="1" lang="en-US" altLang="ja-JP" sz="1100" dirty="0">
                        <a:latin typeface="+mn-ea"/>
                        <a:ea typeface="+mn-ea"/>
                      </a:endParaRPr>
                    </a:p>
                  </a:txBody>
                  <a:tcPr marL="0">
                    <a:lnR w="12700" cap="flat" cmpd="sng" algn="ctr">
                      <a:solidFill>
                        <a:schemeClr val="tx1"/>
                      </a:solidFill>
                      <a:prstDash val="sysDot"/>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84138" marR="0" lvl="0" indent="-84138" algn="l" defTabSz="1280160" rtl="0" eaLnBrk="1" fontAlgn="auto" latinLnBrk="0" hangingPunct="1">
                        <a:lnSpc>
                          <a:spcPct val="100000"/>
                        </a:lnSpc>
                        <a:spcBef>
                          <a:spcPts val="0"/>
                        </a:spcBef>
                        <a:spcAft>
                          <a:spcPts val="0"/>
                        </a:spcAft>
                        <a:buClrTx/>
                        <a:buSzTx/>
                        <a:buFontTx/>
                        <a:buNone/>
                        <a:tabLst/>
                        <a:defRPr/>
                      </a:pPr>
                      <a:endParaRPr lang="en-US" altLang="ja-JP" sz="1100" b="0" i="0" u="none" strike="noStrike" dirty="0">
                        <a:solidFill>
                          <a:srgbClr val="000000"/>
                        </a:solidFill>
                        <a:effectLst/>
                        <a:latin typeface="+mn-ea"/>
                        <a:ea typeface="+mn-ea"/>
                      </a:endParaRPr>
                    </a:p>
                    <a:p>
                      <a:pPr marL="84138" marR="0" lvl="0" indent="-84138" algn="l" defTabSz="1280160" rtl="0" eaLnBrk="1" fontAlgn="auto"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mn-ea"/>
                          <a:ea typeface="+mn-ea"/>
                        </a:rPr>
                        <a:t>　継続</a:t>
                      </a:r>
                      <a:endParaRPr lang="ja-JP" altLang="en-US" sz="1100" b="0" i="0" u="none" strike="noStrike" dirty="0">
                        <a:solidFill>
                          <a:srgbClr val="000000"/>
                        </a:solidFill>
                        <a:effectLst/>
                        <a:latin typeface="游ゴシック" panose="020B0400000000000000" pitchFamily="50" charset="-128"/>
                        <a:ea typeface="+mn-ea"/>
                      </a:endParaRPr>
                    </a:p>
                  </a:txBody>
                  <a:tcPr marL="0">
                    <a:lnL w="12700" cap="flat" cmpd="sng" algn="ctr">
                      <a:solidFill>
                        <a:schemeClr val="tx1"/>
                      </a:solidFill>
                      <a:prstDash val="sysDot"/>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84138" marR="0" lvl="0" indent="-84138" algn="l" defTabSz="1280160" rtl="0" eaLnBrk="1" fontAlgn="t" latinLnBrk="0" hangingPunct="1">
                        <a:lnSpc>
                          <a:spcPct val="100000"/>
                        </a:lnSpc>
                        <a:spcBef>
                          <a:spcPts val="0"/>
                        </a:spcBef>
                        <a:spcAft>
                          <a:spcPts val="0"/>
                        </a:spcAft>
                        <a:buClrTx/>
                        <a:buSzTx/>
                        <a:buFontTx/>
                        <a:buNone/>
                        <a:tabLst/>
                        <a:defRPr/>
                      </a:pPr>
                      <a:endParaRPr lang="en-US" altLang="ja-JP" sz="1100" b="0" i="0" u="none" strike="noStrike" dirty="0">
                        <a:solidFill>
                          <a:srgbClr val="000000"/>
                        </a:solidFill>
                        <a:effectLst/>
                        <a:latin typeface="+mn-ea"/>
                        <a:ea typeface="+mn-ea"/>
                      </a:endParaRPr>
                    </a:p>
                    <a:p>
                      <a:pPr marL="180975" indent="-180975" algn="l" fontAlgn="t"/>
                      <a:r>
                        <a:rPr lang="ja-JP" altLang="en-US" sz="1100" b="0" i="0" u="none" strike="noStrike" dirty="0">
                          <a:solidFill>
                            <a:srgbClr val="000000"/>
                          </a:solidFill>
                          <a:effectLst/>
                          <a:latin typeface="+mn-ea"/>
                          <a:ea typeface="+mn-ea"/>
                        </a:rPr>
                        <a:t>・認定制度についてはインセンティブとなる運用の検討。</a:t>
                      </a:r>
                      <a:endParaRPr lang="en-US" altLang="ja-JP" sz="1100" b="0" i="0" u="none" strike="noStrike" dirty="0">
                        <a:solidFill>
                          <a:srgbClr val="000000"/>
                        </a:solidFill>
                        <a:effectLst/>
                        <a:latin typeface="+mn-ea"/>
                        <a:ea typeface="+mn-ea"/>
                      </a:endParaRPr>
                    </a:p>
                    <a:p>
                      <a:pPr marL="180975" marR="0" lvl="0" indent="-180975" algn="r" defTabSz="1280160" rtl="0" eaLnBrk="1" fontAlgn="t"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a:t>
                      </a:r>
                      <a:r>
                        <a:rPr kumimoji="1" lang="en-US" altLang="ja-JP" sz="1100" b="1" dirty="0">
                          <a:solidFill>
                            <a:schemeClr val="tx1"/>
                          </a:solidFill>
                          <a:latin typeface="+mn-ea"/>
                          <a:ea typeface="+mn-ea"/>
                        </a:rPr>
                        <a:t>【</a:t>
                      </a:r>
                      <a:r>
                        <a:rPr kumimoji="1" lang="ja-JP" altLang="en-US" sz="1100" b="1" dirty="0">
                          <a:solidFill>
                            <a:schemeClr val="tx1"/>
                          </a:solidFill>
                          <a:latin typeface="+mn-ea"/>
                          <a:ea typeface="+mn-ea"/>
                        </a:rPr>
                        <a:t>具体化・きっかけづくり</a:t>
                      </a:r>
                      <a:r>
                        <a:rPr kumimoji="1" lang="en-US" altLang="ja-JP" sz="1100" b="1" dirty="0">
                          <a:solidFill>
                            <a:schemeClr val="tx1"/>
                          </a:solidFill>
                          <a:latin typeface="+mn-ea"/>
                          <a:ea typeface="+mn-ea"/>
                        </a:rPr>
                        <a:t>】</a:t>
                      </a:r>
                      <a:endParaRPr lang="en-US" altLang="ja-JP" sz="1100" b="1" i="0" u="none" strike="noStrike" dirty="0">
                        <a:solidFill>
                          <a:schemeClr val="tx1"/>
                        </a:solidFill>
                        <a:effectLst/>
                        <a:latin typeface="+mn-ea"/>
                        <a:ea typeface="+mn-ea"/>
                      </a:endParaRPr>
                    </a:p>
                    <a:p>
                      <a:pPr marL="180975" indent="-180975" algn="l" fontAlgn="t"/>
                      <a:endParaRPr lang="ja-JP" altLang="en-US" sz="1100" b="0" i="0" u="none" strike="noStrike" dirty="0">
                        <a:solidFill>
                          <a:srgbClr val="000000"/>
                        </a:solidFill>
                        <a:effectLst/>
                        <a:latin typeface="+mn-ea"/>
                        <a:ea typeface="+mn-ea"/>
                      </a:endParaRPr>
                    </a:p>
                  </a:txBody>
                  <a:tcPr marL="9525" marR="9525" marT="9525" marB="0">
                    <a:lnL w="381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8078690"/>
                  </a:ext>
                </a:extLst>
              </a:tr>
            </a:tbl>
          </a:graphicData>
        </a:graphic>
      </p:graphicFrame>
      <p:graphicFrame>
        <p:nvGraphicFramePr>
          <p:cNvPr id="8" name="表 9">
            <a:extLst>
              <a:ext uri="{FF2B5EF4-FFF2-40B4-BE49-F238E27FC236}">
                <a16:creationId xmlns:a16="http://schemas.microsoft.com/office/drawing/2014/main" id="{5FB02626-D511-4A79-88DC-633E98C14122}"/>
              </a:ext>
            </a:extLst>
          </p:cNvPr>
          <p:cNvGraphicFramePr>
            <a:graphicFrameLocks noGrp="1"/>
          </p:cNvGraphicFramePr>
          <p:nvPr>
            <p:extLst>
              <p:ext uri="{D42A27DB-BD31-4B8C-83A1-F6EECF244321}">
                <p14:modId xmlns:p14="http://schemas.microsoft.com/office/powerpoint/2010/main" val="1067216001"/>
              </p:ext>
            </p:extLst>
          </p:nvPr>
        </p:nvGraphicFramePr>
        <p:xfrm>
          <a:off x="299018" y="4624958"/>
          <a:ext cx="12370163" cy="4911090"/>
        </p:xfrm>
        <a:graphic>
          <a:graphicData uri="http://schemas.openxmlformats.org/drawingml/2006/table">
            <a:tbl>
              <a:tblPr firstRow="1" bandRow="1">
                <a:tableStyleId>{5940675A-B579-460E-94D1-54222C63F5DA}</a:tableStyleId>
              </a:tblPr>
              <a:tblGrid>
                <a:gridCol w="243000">
                  <a:extLst>
                    <a:ext uri="{9D8B030D-6E8A-4147-A177-3AD203B41FA5}">
                      <a16:colId xmlns:a16="http://schemas.microsoft.com/office/drawing/2014/main" val="3954803398"/>
                    </a:ext>
                  </a:extLst>
                </a:gridCol>
                <a:gridCol w="243000">
                  <a:extLst>
                    <a:ext uri="{9D8B030D-6E8A-4147-A177-3AD203B41FA5}">
                      <a16:colId xmlns:a16="http://schemas.microsoft.com/office/drawing/2014/main" val="3541777908"/>
                    </a:ext>
                  </a:extLst>
                </a:gridCol>
                <a:gridCol w="1520684">
                  <a:extLst>
                    <a:ext uri="{9D8B030D-6E8A-4147-A177-3AD203B41FA5}">
                      <a16:colId xmlns:a16="http://schemas.microsoft.com/office/drawing/2014/main" val="2950000044"/>
                    </a:ext>
                  </a:extLst>
                </a:gridCol>
                <a:gridCol w="3398412">
                  <a:extLst>
                    <a:ext uri="{9D8B030D-6E8A-4147-A177-3AD203B41FA5}">
                      <a16:colId xmlns:a16="http://schemas.microsoft.com/office/drawing/2014/main" val="1161783836"/>
                    </a:ext>
                  </a:extLst>
                </a:gridCol>
                <a:gridCol w="2687137">
                  <a:extLst>
                    <a:ext uri="{9D8B030D-6E8A-4147-A177-3AD203B41FA5}">
                      <a16:colId xmlns:a16="http://schemas.microsoft.com/office/drawing/2014/main" val="2512665126"/>
                    </a:ext>
                  </a:extLst>
                </a:gridCol>
                <a:gridCol w="680304">
                  <a:extLst>
                    <a:ext uri="{9D8B030D-6E8A-4147-A177-3AD203B41FA5}">
                      <a16:colId xmlns:a16="http://schemas.microsoft.com/office/drawing/2014/main" val="3677542109"/>
                    </a:ext>
                  </a:extLst>
                </a:gridCol>
                <a:gridCol w="3597626">
                  <a:extLst>
                    <a:ext uri="{9D8B030D-6E8A-4147-A177-3AD203B41FA5}">
                      <a16:colId xmlns:a16="http://schemas.microsoft.com/office/drawing/2014/main" val="1162862714"/>
                    </a:ext>
                  </a:extLst>
                </a:gridCol>
              </a:tblGrid>
              <a:tr h="0">
                <a:tc rowSpan="6">
                  <a:txBody>
                    <a:bodyPr/>
                    <a:lstStyle/>
                    <a:p>
                      <a:pPr algn="ctr"/>
                      <a:r>
                        <a:rPr kumimoji="1" lang="ja-JP" altLang="en-US" sz="1100" b="1" dirty="0">
                          <a:solidFill>
                            <a:schemeClr val="bg1"/>
                          </a:solidFill>
                          <a:latin typeface="+mn-ea"/>
                          <a:ea typeface="+mn-ea"/>
                        </a:rPr>
                        <a:t>広域緊急交通路沿道建築物</a:t>
                      </a:r>
                    </a:p>
                  </a:txBody>
                  <a:tcPr vert="eaVert" anchor="ctr">
                    <a:lnB w="12700" cap="flat" cmpd="sng" algn="ctr">
                      <a:solidFill>
                        <a:schemeClr val="tx1"/>
                      </a:solidFill>
                      <a:prstDash val="solid"/>
                      <a:round/>
                      <a:headEnd type="none" w="med" len="med"/>
                      <a:tailEnd type="none" w="med" len="med"/>
                    </a:lnB>
                    <a:solidFill>
                      <a:schemeClr val="accent5">
                        <a:lumMod val="75000"/>
                      </a:schemeClr>
                    </a:solidFill>
                  </a:tcPr>
                </a:tc>
                <a:tc gridSpan="3">
                  <a:txBody>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1100" b="1" dirty="0">
                          <a:latin typeface="+mn-ea"/>
                          <a:ea typeface="+mn-ea"/>
                        </a:rPr>
                        <a:t>目標とこれまでの取組み（Ｈ</a:t>
                      </a:r>
                      <a:r>
                        <a:rPr kumimoji="1" lang="en-US" altLang="ja-JP" sz="1100" b="1" dirty="0">
                          <a:latin typeface="+mn-ea"/>
                          <a:ea typeface="+mn-ea"/>
                        </a:rPr>
                        <a:t>28~</a:t>
                      </a:r>
                      <a:r>
                        <a:rPr kumimoji="1" lang="ja-JP" altLang="en-US" sz="1100" b="1" dirty="0">
                          <a:latin typeface="+mn-ea"/>
                          <a:ea typeface="+mn-ea"/>
                        </a:rPr>
                        <a:t>Ｒ１）</a:t>
                      </a:r>
                    </a:p>
                  </a:txBody>
                  <a:tcPr>
                    <a:solidFill>
                      <a:schemeClr val="accent1">
                        <a:lumMod val="20000"/>
                        <a:lumOff val="80000"/>
                      </a:schemeClr>
                    </a:solidFill>
                  </a:tcPr>
                </a:tc>
                <a:tc hMerge="1">
                  <a:txBody>
                    <a:bodyPr/>
                    <a:lstStyle/>
                    <a:p>
                      <a:endParaRPr kumimoji="1" lang="ja-JP" altLang="en-US" sz="1100" dirty="0">
                        <a:latin typeface="+mn-ea"/>
                        <a:ea typeface="+mn-ea"/>
                      </a:endParaRPr>
                    </a:p>
                  </a:txBody>
                  <a:tcPr/>
                </a:tc>
                <a:tc hMerge="1">
                  <a:txBody>
                    <a:bodyPr/>
                    <a:lstStyle/>
                    <a:p>
                      <a:endParaRPr kumimoji="1" lang="ja-JP" altLang="en-US"/>
                    </a:p>
                  </a:txBody>
                  <a:tcPr/>
                </a:tc>
                <a:tc gridSpan="2">
                  <a:txBody>
                    <a:bodyPr/>
                    <a:lstStyle/>
                    <a:p>
                      <a:pPr algn="ctr"/>
                      <a:r>
                        <a:rPr kumimoji="1" lang="ja-JP" altLang="en-US" sz="1100" b="1" dirty="0">
                          <a:latin typeface="+mn-ea"/>
                          <a:ea typeface="+mn-ea"/>
                        </a:rPr>
                        <a:t>評価</a:t>
                      </a:r>
                    </a:p>
                  </a:txBody>
                  <a:tcPr>
                    <a:lnR w="38100" cap="flat" cmpd="sng" algn="ctr">
                      <a:solidFill>
                        <a:schemeClr val="tx1"/>
                      </a:solidFill>
                      <a:prstDash val="solid"/>
                      <a:round/>
                      <a:headEnd type="none" w="med" len="med"/>
                      <a:tailEnd type="none" w="med" len="med"/>
                    </a:lnR>
                    <a:solidFill>
                      <a:schemeClr val="accent1">
                        <a:lumMod val="20000"/>
                        <a:lumOff val="80000"/>
                      </a:schemeClr>
                    </a:solidFill>
                  </a:tcPr>
                </a:tc>
                <a:tc hMerge="1">
                  <a:txBody>
                    <a:bodyPr/>
                    <a:lstStyle/>
                    <a:p>
                      <a:endParaRPr kumimoji="1" lang="ja-JP" altLang="en-US" sz="1200" dirty="0">
                        <a:latin typeface="+mn-ea"/>
                        <a:ea typeface="+mn-ea"/>
                      </a:endParaRPr>
                    </a:p>
                  </a:txBody>
                  <a:tcPr/>
                </a:tc>
                <a:tc>
                  <a:txBody>
                    <a:bodyPr/>
                    <a:lstStyle/>
                    <a:p>
                      <a:pPr algn="ctr"/>
                      <a:r>
                        <a:rPr kumimoji="1" lang="ja-JP" altLang="en-US" sz="1100" b="1" dirty="0">
                          <a:latin typeface="+mn-ea"/>
                          <a:ea typeface="+mn-ea"/>
                        </a:rPr>
                        <a:t>今後の取組みの方向性</a:t>
                      </a:r>
                      <a:r>
                        <a:rPr kumimoji="1" lang="en-US" altLang="ja-JP" sz="1100" b="1" dirty="0">
                          <a:latin typeface="+mn-ea"/>
                          <a:ea typeface="+mn-ea"/>
                        </a:rPr>
                        <a:t>(</a:t>
                      </a:r>
                      <a:r>
                        <a:rPr kumimoji="1" lang="ja-JP" altLang="en-US" sz="1100" b="1" dirty="0">
                          <a:latin typeface="+mn-ea"/>
                          <a:ea typeface="+mn-ea"/>
                        </a:rPr>
                        <a:t>案</a:t>
                      </a:r>
                      <a:r>
                        <a:rPr kumimoji="1" lang="en-US" altLang="ja-JP" sz="1100" b="1" dirty="0">
                          <a:latin typeface="+mn-ea"/>
                          <a:ea typeface="+mn-ea"/>
                        </a:rPr>
                        <a:t>)</a:t>
                      </a:r>
                      <a:endParaRPr kumimoji="1" lang="ja-JP" altLang="en-US" sz="1100" b="1" dirty="0">
                        <a:latin typeface="+mn-ea"/>
                        <a:ea typeface="+mn-ea"/>
                      </a:endParaRPr>
                    </a:p>
                  </a:txBody>
                  <a:tcPr>
                    <a:lnL w="38100" cap="flat" cmpd="sng" algn="ctr">
                      <a:solidFill>
                        <a:schemeClr val="tx1"/>
                      </a:solidFill>
                      <a:prstDash val="solid"/>
                      <a:round/>
                      <a:headEnd type="none" w="med" len="med"/>
                      <a:tailEnd type="none" w="med" len="med"/>
                    </a:lnL>
                    <a:solidFill>
                      <a:schemeClr val="accent1">
                        <a:lumMod val="20000"/>
                        <a:lumOff val="80000"/>
                      </a:schemeClr>
                    </a:solidFill>
                  </a:tcPr>
                </a:tc>
                <a:extLst>
                  <a:ext uri="{0D108BD9-81ED-4DB2-BD59-A6C34878D82A}">
                    <a16:rowId xmlns:a16="http://schemas.microsoft.com/office/drawing/2014/main" val="737164428"/>
                  </a:ext>
                </a:extLst>
              </a:tr>
              <a:tr h="443161">
                <a:tc vMerge="1">
                  <a:txBody>
                    <a:bodyPr/>
                    <a:lstStyle/>
                    <a:p>
                      <a:pPr algn="ctr"/>
                      <a:endParaRPr kumimoji="1" lang="ja-JP" altLang="en-US" sz="1100" dirty="0">
                        <a:latin typeface="+mn-ea"/>
                        <a:ea typeface="+mn-ea"/>
                      </a:endParaRPr>
                    </a:p>
                  </a:txBody>
                  <a:tcPr vert="eaVert" anchor="ctr">
                    <a:lnB w="38100" cap="flat" cmpd="sng" algn="ctr">
                      <a:solidFill>
                        <a:schemeClr val="tx1"/>
                      </a:solidFill>
                      <a:prstDash val="solid"/>
                      <a:round/>
                      <a:headEnd type="none" w="med" len="med"/>
                      <a:tailEnd type="none" w="med" len="med"/>
                    </a:lnB>
                  </a:tcPr>
                </a:tc>
                <a:tc>
                  <a:txBody>
                    <a:bodyPr/>
                    <a:lstStyle/>
                    <a:p>
                      <a:pPr algn="ctr"/>
                      <a:r>
                        <a:rPr kumimoji="1" lang="ja-JP" altLang="en-US" sz="1100" dirty="0">
                          <a:latin typeface="+mn-ea"/>
                          <a:ea typeface="+mn-ea"/>
                        </a:rPr>
                        <a:t>目標１</a:t>
                      </a:r>
                    </a:p>
                  </a:txBody>
                  <a:tcPr vert="eaVert" anchor="ctr">
                    <a:lnB w="38100" cap="flat" cmpd="sng" algn="ctr">
                      <a:solidFill>
                        <a:schemeClr val="tx1"/>
                      </a:solidFill>
                      <a:prstDash val="solid"/>
                      <a:round/>
                      <a:headEnd type="none" w="med" len="med"/>
                      <a:tailEnd type="none" w="med" len="med"/>
                    </a:lnB>
                  </a:tcPr>
                </a:tc>
                <a:tc gridSpan="2">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en-US" altLang="ja-JP" sz="1100" b="1" dirty="0">
                          <a:latin typeface="+mn-ea"/>
                          <a:ea typeface="+mn-ea"/>
                        </a:rPr>
                        <a:t>〔</a:t>
                      </a:r>
                      <a:r>
                        <a:rPr kumimoji="1" lang="ja-JP" altLang="en-US" sz="1100" b="1" dirty="0">
                          <a:latin typeface="+mn-ea"/>
                          <a:ea typeface="+mn-ea"/>
                        </a:rPr>
                        <a:t>目標</a:t>
                      </a:r>
                      <a:r>
                        <a:rPr kumimoji="1" lang="en-US" altLang="ja-JP" sz="1100" b="1" dirty="0">
                          <a:latin typeface="+mn-ea"/>
                          <a:ea typeface="+mn-ea"/>
                        </a:rPr>
                        <a:t>〕</a:t>
                      </a:r>
                      <a:r>
                        <a:rPr kumimoji="1" lang="en-US" altLang="ja-JP" sz="1100" dirty="0">
                          <a:latin typeface="+mn-ea"/>
                          <a:ea typeface="+mn-ea"/>
                        </a:rPr>
                        <a:t>R</a:t>
                      </a:r>
                      <a:r>
                        <a:rPr kumimoji="1" lang="ja-JP" altLang="en-US" sz="1100" dirty="0">
                          <a:latin typeface="+mn-ea"/>
                          <a:ea typeface="+mn-ea"/>
                        </a:rPr>
                        <a:t>７年おおむね解消</a:t>
                      </a:r>
                    </a:p>
                    <a:p>
                      <a:r>
                        <a:rPr kumimoji="1" lang="en-US" altLang="ja-JP" sz="1100" b="1" dirty="0">
                          <a:latin typeface="+mn-ea"/>
                          <a:ea typeface="+mn-ea"/>
                        </a:rPr>
                        <a:t>〔</a:t>
                      </a:r>
                      <a:r>
                        <a:rPr kumimoji="1" lang="ja-JP" altLang="en-US" sz="1100" b="1" dirty="0">
                          <a:latin typeface="+mn-ea"/>
                          <a:ea typeface="+mn-ea"/>
                        </a:rPr>
                        <a:t>現状</a:t>
                      </a:r>
                      <a:r>
                        <a:rPr kumimoji="1" lang="en-US" altLang="ja-JP" sz="1100" b="1" dirty="0">
                          <a:latin typeface="+mn-ea"/>
                          <a:ea typeface="+mn-ea"/>
                        </a:rPr>
                        <a:t>〕</a:t>
                      </a:r>
                      <a:r>
                        <a:rPr kumimoji="1" lang="ja-JP" altLang="en-US" sz="1100" dirty="0">
                          <a:latin typeface="+mn-ea"/>
                          <a:ea typeface="+mn-ea"/>
                        </a:rPr>
                        <a:t>耐震性不足（未報告含む）</a:t>
                      </a:r>
                      <a:r>
                        <a:rPr kumimoji="1" lang="en-US" altLang="ja-JP" sz="1100" dirty="0">
                          <a:latin typeface="+mn-ea"/>
                          <a:ea typeface="+mn-ea"/>
                        </a:rPr>
                        <a:t>214</a:t>
                      </a:r>
                      <a:r>
                        <a:rPr kumimoji="1" lang="ja-JP" altLang="en-US" sz="1100" dirty="0">
                          <a:latin typeface="+mn-ea"/>
                          <a:ea typeface="+mn-ea"/>
                        </a:rPr>
                        <a:t>棟</a:t>
                      </a:r>
                      <a:endParaRPr kumimoji="1" lang="en-US" altLang="ja-JP" sz="1100" dirty="0">
                        <a:latin typeface="+mn-ea"/>
                        <a:ea typeface="+mn-ea"/>
                      </a:endParaRPr>
                    </a:p>
                    <a:p>
                      <a:r>
                        <a:rPr kumimoji="1" lang="ja-JP" altLang="en-US" sz="1100" dirty="0">
                          <a:latin typeface="+mn-ea"/>
                          <a:ea typeface="+mn-ea"/>
                        </a:rPr>
                        <a:t>　　（診断義務付け対象建築物　　</a:t>
                      </a:r>
                      <a:r>
                        <a:rPr kumimoji="1" lang="en-US" altLang="ja-JP" sz="1100" dirty="0">
                          <a:latin typeface="+mn-ea"/>
                          <a:ea typeface="+mn-ea"/>
                        </a:rPr>
                        <a:t>299</a:t>
                      </a:r>
                      <a:r>
                        <a:rPr kumimoji="1" lang="ja-JP" altLang="en-US" sz="1100" dirty="0">
                          <a:latin typeface="+mn-ea"/>
                          <a:ea typeface="+mn-ea"/>
                        </a:rPr>
                        <a:t>棟、耐震化率（進捗率）</a:t>
                      </a:r>
                      <a:r>
                        <a:rPr kumimoji="1" lang="en-US" altLang="ja-JP" sz="1100" dirty="0">
                          <a:latin typeface="+mn-ea"/>
                          <a:ea typeface="+mn-ea"/>
                        </a:rPr>
                        <a:t>28.4%</a:t>
                      </a:r>
                      <a:r>
                        <a:rPr kumimoji="1" lang="ja-JP" altLang="en-US" sz="1100" dirty="0">
                          <a:latin typeface="+mn-ea"/>
                          <a:ea typeface="+mn-ea"/>
                        </a:rPr>
                        <a:t>）</a:t>
                      </a:r>
                    </a:p>
                  </a:txBody>
                  <a:tcPr>
                    <a:lnB w="38100"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2">
                  <a:txBody>
                    <a:bodyPr/>
                    <a:lstStyle/>
                    <a:p>
                      <a:pPr marL="84138" indent="-84138"/>
                      <a:r>
                        <a:rPr kumimoji="1" lang="ja-JP" altLang="en-US" sz="1100" dirty="0">
                          <a:latin typeface="+mn-ea"/>
                          <a:ea typeface="+mn-ea"/>
                        </a:rPr>
                        <a:t>・進捗は厳しい状況にあるが、府民みんなでめざす値として目標を変えることなく、危機感を持って取組みを進めていく必要がある。</a:t>
                      </a:r>
                    </a:p>
                  </a:txBody>
                  <a:tcPr marL="0">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hMerge="1">
                  <a:txBody>
                    <a:bodyPr/>
                    <a:lstStyle/>
                    <a:p>
                      <a:endParaRPr kumimoji="1" lang="ja-JP" altLang="en-US" sz="1200" dirty="0">
                        <a:latin typeface="+mn-ea"/>
                        <a:ea typeface="+mn-ea"/>
                      </a:endParaRPr>
                    </a:p>
                  </a:txBody>
                  <a:tcPr/>
                </a:tc>
                <a:tc>
                  <a:txBody>
                    <a:bodyPr/>
                    <a:lstStyle/>
                    <a:p>
                      <a:r>
                        <a:rPr kumimoji="1" lang="ja-JP" altLang="en-US" sz="1100" dirty="0">
                          <a:latin typeface="+mn-ea"/>
                          <a:ea typeface="+mn-ea"/>
                        </a:rPr>
                        <a:t>・目標「令和７年までにおおむね解消」は変更なし。　</a:t>
                      </a:r>
                    </a:p>
                    <a:p>
                      <a:r>
                        <a:rPr kumimoji="1" lang="ja-JP" altLang="en-US" sz="1100" dirty="0">
                          <a:latin typeface="+mn-ea"/>
                          <a:ea typeface="+mn-ea"/>
                        </a:rPr>
                        <a:t>・</a:t>
                      </a:r>
                      <a:r>
                        <a:rPr kumimoji="1" lang="ja-JP" altLang="en-US" sz="1100" b="1" u="sng" dirty="0">
                          <a:latin typeface="+mn-ea"/>
                          <a:ea typeface="+mn-ea"/>
                        </a:rPr>
                        <a:t>耐震化率（進捗率）で進捗を確認し、公表。</a:t>
                      </a:r>
                    </a:p>
                    <a:p>
                      <a:r>
                        <a:rPr kumimoji="1" lang="ja-JP" altLang="en-US" sz="1100" dirty="0">
                          <a:latin typeface="+mn-ea"/>
                          <a:ea typeface="+mn-ea"/>
                        </a:rPr>
                        <a:t>　公表の仕方については混乱が生じないよう工夫。</a:t>
                      </a:r>
                    </a:p>
                  </a:txBody>
                  <a:tcPr marL="0" marR="0">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85095625"/>
                  </a:ext>
                </a:extLst>
              </a:tr>
              <a:tr h="734626">
                <a:tc vMerge="1">
                  <a:txBody>
                    <a:bodyPr/>
                    <a:lstStyle/>
                    <a:p>
                      <a:pPr algn="ctr"/>
                      <a:endParaRPr kumimoji="1" lang="ja-JP" altLang="en-US" sz="1100" dirty="0">
                        <a:latin typeface="+mn-ea"/>
                        <a:ea typeface="+mn-ea"/>
                      </a:endParaRPr>
                    </a:p>
                  </a:txBody>
                  <a:tcPr vert="eaVert" anchor="ctr">
                    <a:lnT w="38100" cap="flat" cmpd="sng" algn="ctr">
                      <a:solidFill>
                        <a:schemeClr val="tx1"/>
                      </a:solidFill>
                      <a:prstDash val="solid"/>
                      <a:round/>
                      <a:headEnd type="none" w="med" len="med"/>
                      <a:tailEnd type="none" w="med" len="med"/>
                    </a:lnT>
                  </a:tcPr>
                </a:tc>
                <a:tc rowSpan="4">
                  <a:txBody>
                    <a:bodyPr/>
                    <a:lstStyle/>
                    <a:p>
                      <a:pPr algn="ctr"/>
                      <a:r>
                        <a:rPr kumimoji="1" lang="ja-JP" altLang="en-US" sz="1100" dirty="0">
                          <a:latin typeface="+mn-ea"/>
                          <a:ea typeface="+mn-ea"/>
                        </a:rPr>
                        <a:t>目標２</a:t>
                      </a:r>
                    </a:p>
                  </a:txBody>
                  <a:tcPr vert="eaVert" anchor="ct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r>
                        <a:rPr kumimoji="1" lang="en-US" altLang="ja-JP" sz="1100" b="1" dirty="0">
                          <a:latin typeface="+mn-ea"/>
                          <a:ea typeface="+mn-ea"/>
                        </a:rPr>
                        <a:t>〔</a:t>
                      </a:r>
                      <a:r>
                        <a:rPr kumimoji="1" lang="ja-JP" altLang="en-US" sz="1100" b="1" dirty="0">
                          <a:latin typeface="+mn-ea"/>
                          <a:ea typeface="+mn-ea"/>
                        </a:rPr>
                        <a:t>目標</a:t>
                      </a:r>
                      <a:r>
                        <a:rPr kumimoji="1" lang="en-US" altLang="ja-JP" sz="1100" b="1" dirty="0">
                          <a:latin typeface="+mn-ea"/>
                          <a:ea typeface="+mn-ea"/>
                        </a:rPr>
                        <a:t>〕</a:t>
                      </a:r>
                    </a:p>
                    <a:p>
                      <a:pPr marL="88900" indent="-88900"/>
                      <a:r>
                        <a:rPr kumimoji="1" lang="ja-JP" altLang="en-US" sz="1100" dirty="0">
                          <a:latin typeface="+mn-ea"/>
                          <a:ea typeface="+mn-ea"/>
                        </a:rPr>
                        <a:t>・全ての建物を対象に、効果的な働きかけ</a:t>
                      </a:r>
                    </a:p>
                    <a:p>
                      <a:pPr marL="88900" indent="-88900"/>
                      <a:r>
                        <a:rPr kumimoji="1" lang="ja-JP" altLang="en-US" sz="1100" dirty="0">
                          <a:latin typeface="+mn-ea"/>
                          <a:ea typeface="+mn-ea"/>
                        </a:rPr>
                        <a:t>・優先すべき路線沿道にある建築物を優先して耐震化を促進</a:t>
                      </a:r>
                    </a:p>
                    <a:p>
                      <a:endParaRPr kumimoji="1" lang="en-US" altLang="ja-JP" sz="1100" dirty="0" smtClean="0">
                        <a:latin typeface="+mn-ea"/>
                        <a:ea typeface="+mn-ea"/>
                      </a:endParaRPr>
                    </a:p>
                    <a:p>
                      <a:endParaRPr kumimoji="1" lang="en-US" altLang="ja-JP" sz="1100" dirty="0" smtClean="0">
                        <a:latin typeface="+mn-ea"/>
                        <a:ea typeface="+mn-ea"/>
                      </a:endParaRPr>
                    </a:p>
                    <a:p>
                      <a:endParaRPr kumimoji="1" lang="ja-JP" altLang="en-US" sz="1100" dirty="0">
                        <a:latin typeface="+mn-ea"/>
                        <a:ea typeface="+mn-ea"/>
                      </a:endParaRPr>
                    </a:p>
                    <a:p>
                      <a:r>
                        <a:rPr kumimoji="1" lang="en-US" altLang="ja-JP" sz="1100" b="1" dirty="0">
                          <a:latin typeface="+mn-ea"/>
                          <a:ea typeface="+mn-ea"/>
                        </a:rPr>
                        <a:t>〔</a:t>
                      </a:r>
                      <a:r>
                        <a:rPr kumimoji="1" lang="ja-JP" altLang="en-US" sz="1100" b="1" dirty="0">
                          <a:latin typeface="+mn-ea"/>
                          <a:ea typeface="+mn-ea"/>
                        </a:rPr>
                        <a:t>現状</a:t>
                      </a:r>
                      <a:r>
                        <a:rPr kumimoji="1" lang="en-US" altLang="ja-JP" sz="1100" b="1" dirty="0">
                          <a:latin typeface="+mn-ea"/>
                          <a:ea typeface="+mn-ea"/>
                        </a:rPr>
                        <a:t>〕</a:t>
                      </a:r>
                      <a:endParaRPr kumimoji="1" lang="ja-JP" altLang="en-US" sz="1100" dirty="0">
                        <a:latin typeface="+mn-ea"/>
                        <a:ea typeface="+mn-ea"/>
                      </a:endParaRPr>
                    </a:p>
                    <a:p>
                      <a:r>
                        <a:rPr kumimoji="1" lang="ja-JP" altLang="en-US" sz="1100" dirty="0">
                          <a:latin typeface="+mn-ea"/>
                          <a:ea typeface="+mn-ea"/>
                        </a:rPr>
                        <a:t>耐震性が不足する建物（未報告含む）</a:t>
                      </a:r>
                      <a:endParaRPr kumimoji="1" lang="en-US" altLang="ja-JP" sz="1100" dirty="0">
                        <a:latin typeface="+mn-ea"/>
                        <a:ea typeface="+mn-ea"/>
                      </a:endParaRPr>
                    </a:p>
                    <a:p>
                      <a:endParaRPr kumimoji="1" lang="ja-JP" altLang="en-US" sz="1100" dirty="0">
                        <a:latin typeface="+mn-ea"/>
                        <a:ea typeface="+mn-ea"/>
                      </a:endParaRPr>
                    </a:p>
                    <a:p>
                      <a:r>
                        <a:rPr kumimoji="1" lang="ja-JP" altLang="en-US" sz="1100" dirty="0">
                          <a:latin typeface="+mn-ea"/>
                          <a:ea typeface="+mn-ea"/>
                        </a:rPr>
                        <a:t>　</a:t>
                      </a:r>
                      <a:r>
                        <a:rPr kumimoji="1" lang="en-US" altLang="ja-JP" sz="1100" dirty="0">
                          <a:latin typeface="+mn-ea"/>
                          <a:ea typeface="+mn-ea"/>
                        </a:rPr>
                        <a:t>270</a:t>
                      </a:r>
                      <a:r>
                        <a:rPr kumimoji="1" lang="ja-JP" altLang="en-US" sz="1100" dirty="0">
                          <a:latin typeface="+mn-ea"/>
                          <a:ea typeface="+mn-ea"/>
                        </a:rPr>
                        <a:t>棟（</a:t>
                      </a:r>
                      <a:r>
                        <a:rPr kumimoji="1" lang="en-US" altLang="ja-JP" sz="1100" dirty="0">
                          <a:latin typeface="+mn-ea"/>
                          <a:ea typeface="+mn-ea"/>
                        </a:rPr>
                        <a:t>H28</a:t>
                      </a:r>
                      <a:r>
                        <a:rPr kumimoji="1" lang="ja-JP" altLang="en-US" sz="1100" dirty="0">
                          <a:latin typeface="+mn-ea"/>
                          <a:ea typeface="+mn-ea"/>
                        </a:rPr>
                        <a:t>）</a:t>
                      </a:r>
                      <a:endParaRPr kumimoji="1" lang="en-US" altLang="ja-JP" sz="1100" dirty="0">
                        <a:latin typeface="+mn-ea"/>
                        <a:ea typeface="+mn-ea"/>
                      </a:endParaRPr>
                    </a:p>
                    <a:p>
                      <a:r>
                        <a:rPr kumimoji="1" lang="ja-JP" altLang="en-US" sz="1100" dirty="0">
                          <a:latin typeface="+mn-ea"/>
                          <a:ea typeface="+mn-ea"/>
                        </a:rPr>
                        <a:t>⇒</a:t>
                      </a:r>
                      <a:r>
                        <a:rPr kumimoji="1" lang="en-US" altLang="ja-JP" sz="1100" dirty="0">
                          <a:latin typeface="+mn-ea"/>
                          <a:ea typeface="+mn-ea"/>
                        </a:rPr>
                        <a:t>214</a:t>
                      </a:r>
                      <a:r>
                        <a:rPr kumimoji="1" lang="ja-JP" altLang="en-US" sz="1100" dirty="0">
                          <a:latin typeface="+mn-ea"/>
                          <a:ea typeface="+mn-ea"/>
                        </a:rPr>
                        <a:t>棟（</a:t>
                      </a:r>
                      <a:r>
                        <a:rPr kumimoji="1" lang="en-US" altLang="ja-JP" sz="1100" dirty="0">
                          <a:latin typeface="+mn-ea"/>
                          <a:ea typeface="+mn-ea"/>
                        </a:rPr>
                        <a:t>R1)</a:t>
                      </a:r>
                      <a:r>
                        <a:rPr kumimoji="1" lang="ja-JP" altLang="en-US" sz="1100" dirty="0">
                          <a:latin typeface="+mn-ea"/>
                          <a:ea typeface="+mn-ea"/>
                        </a:rPr>
                        <a:t>　</a:t>
                      </a:r>
                      <a:endParaRPr kumimoji="1" lang="en-US" altLang="ja-JP" sz="1100" dirty="0">
                        <a:latin typeface="+mn-ea"/>
                        <a:ea typeface="+mn-ea"/>
                      </a:endParaRPr>
                    </a:p>
                    <a:p>
                      <a:r>
                        <a:rPr kumimoji="1" lang="en-US" altLang="ja-JP" sz="1100" dirty="0">
                          <a:latin typeface="+mn-ea"/>
                          <a:ea typeface="+mn-ea"/>
                        </a:rPr>
                        <a:t>                       56</a:t>
                      </a:r>
                      <a:r>
                        <a:rPr kumimoji="1" lang="ja-JP" altLang="en-US" sz="1100" dirty="0">
                          <a:latin typeface="+mn-ea"/>
                          <a:ea typeface="+mn-ea"/>
                        </a:rPr>
                        <a:t>棟 減</a:t>
                      </a:r>
                    </a:p>
                    <a:p>
                      <a:endParaRPr kumimoji="1" lang="ja-JP" altLang="en-US" sz="1100" dirty="0">
                        <a:latin typeface="+mn-ea"/>
                        <a:ea typeface="+mn-ea"/>
                      </a:endParaRPr>
                    </a:p>
                  </a:txBody>
                  <a:tcPr marL="36000" marR="0">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100" b="1" i="0" dirty="0">
                          <a:latin typeface="+mn-ea"/>
                          <a:ea typeface="+mn-ea"/>
                        </a:rPr>
                        <a:t>（１）確実な普及啓発</a:t>
                      </a:r>
                      <a:endParaRPr kumimoji="1" lang="en-US" altLang="ja-JP" sz="1100" dirty="0">
                        <a:latin typeface="+mn-ea"/>
                        <a:ea typeface="+mn-ea"/>
                      </a:endParaRPr>
                    </a:p>
                    <a:p>
                      <a:r>
                        <a:rPr kumimoji="1" lang="ja-JP" altLang="en-US" sz="1100" dirty="0">
                          <a:latin typeface="+mn-ea"/>
                          <a:ea typeface="+mn-ea"/>
                        </a:rPr>
                        <a:t>・地域住民にさまざまな機会を捉えて働きかけ</a:t>
                      </a:r>
                    </a:p>
                    <a:p>
                      <a:r>
                        <a:rPr kumimoji="1" lang="ja-JP" altLang="en-US" sz="1100" dirty="0">
                          <a:latin typeface="+mn-ea"/>
                          <a:ea typeface="+mn-ea"/>
                        </a:rPr>
                        <a:t>　⇒広域緊急交通路沿道建築物のパンフレット作成</a:t>
                      </a:r>
                    </a:p>
                    <a:p>
                      <a:r>
                        <a:rPr kumimoji="1" lang="ja-JP" altLang="en-US" sz="1100" dirty="0">
                          <a:latin typeface="+mn-ea"/>
                          <a:ea typeface="+mn-ea"/>
                        </a:rPr>
                        <a:t>・診断結果の公表</a:t>
                      </a:r>
                    </a:p>
                    <a:p>
                      <a:r>
                        <a:rPr kumimoji="1" lang="ja-JP" altLang="en-US" sz="1100" dirty="0">
                          <a:latin typeface="+mn-ea"/>
                          <a:ea typeface="+mn-ea"/>
                        </a:rPr>
                        <a:t>・全所有者に個別訪問等実施</a:t>
                      </a:r>
                      <a:endParaRPr kumimoji="1" lang="en-US" altLang="ja-JP" sz="1100" dirty="0">
                        <a:latin typeface="+mn-ea"/>
                        <a:ea typeface="+mn-ea"/>
                      </a:endParaRPr>
                    </a:p>
                    <a:p>
                      <a:r>
                        <a:rPr kumimoji="1" lang="ja-JP" altLang="en-US" sz="1100" dirty="0">
                          <a:latin typeface="+mn-ea"/>
                          <a:ea typeface="+mn-ea"/>
                        </a:rPr>
                        <a:t>（</a:t>
                      </a:r>
                      <a:r>
                        <a:rPr kumimoji="1" lang="en-US" altLang="ja-JP" sz="1100" dirty="0">
                          <a:latin typeface="+mn-ea"/>
                          <a:ea typeface="+mn-ea"/>
                        </a:rPr>
                        <a:t>R1</a:t>
                      </a:r>
                      <a:r>
                        <a:rPr kumimoji="1" lang="ja-JP" altLang="en-US" sz="1100" dirty="0">
                          <a:latin typeface="+mn-ea"/>
                          <a:ea typeface="+mn-ea"/>
                        </a:rPr>
                        <a:t>ヒアリング等を</a:t>
                      </a:r>
                      <a:r>
                        <a:rPr kumimoji="1" lang="en-US" altLang="ja-JP" sz="1100" dirty="0">
                          <a:latin typeface="+mn-ea"/>
                          <a:ea typeface="+mn-ea"/>
                        </a:rPr>
                        <a:t>87</a:t>
                      </a:r>
                      <a:r>
                        <a:rPr kumimoji="1" lang="ja-JP" altLang="en-US" sz="1100" dirty="0">
                          <a:latin typeface="+mn-ea"/>
                          <a:ea typeface="+mn-ea"/>
                        </a:rPr>
                        <a:t>件実施）</a:t>
                      </a:r>
                    </a:p>
                  </a:txBody>
                  <a:tcPr marL="0" marR="0">
                    <a:lnT w="38100" cap="flat" cmpd="sng" algn="ctr">
                      <a:solidFill>
                        <a:schemeClr val="tx1"/>
                      </a:solidFill>
                      <a:prstDash val="solid"/>
                      <a:round/>
                      <a:headEnd type="none" w="med" len="med"/>
                      <a:tailEnd type="none" w="med" len="med"/>
                    </a:lnT>
                  </a:tcPr>
                </a:tc>
                <a:tc>
                  <a:txBody>
                    <a:bodyPr/>
                    <a:lstStyle/>
                    <a:p>
                      <a:r>
                        <a:rPr kumimoji="1" lang="en-US" altLang="ja-JP" sz="1100" b="1" dirty="0">
                          <a:latin typeface="+mn-ea"/>
                          <a:ea typeface="+mn-ea"/>
                        </a:rPr>
                        <a:t>〈</a:t>
                      </a:r>
                      <a:r>
                        <a:rPr kumimoji="1" lang="ja-JP" altLang="en-US" sz="1100" b="1" dirty="0">
                          <a:latin typeface="+mn-ea"/>
                          <a:ea typeface="+mn-ea"/>
                        </a:rPr>
                        <a:t>地域住民への働きかけ</a:t>
                      </a:r>
                      <a:r>
                        <a:rPr kumimoji="1" lang="en-US" altLang="ja-JP" sz="1100" b="1" dirty="0">
                          <a:latin typeface="+mn-ea"/>
                          <a:ea typeface="+mn-ea"/>
                        </a:rPr>
                        <a:t>〉</a:t>
                      </a:r>
                    </a:p>
                    <a:p>
                      <a:pPr marL="84138" indent="-84138"/>
                      <a:r>
                        <a:rPr kumimoji="1" lang="ja-JP" altLang="en-US" sz="1100" dirty="0">
                          <a:latin typeface="+mn-ea"/>
                          <a:ea typeface="+mn-ea"/>
                        </a:rPr>
                        <a:t>・</a:t>
                      </a:r>
                      <a:r>
                        <a:rPr kumimoji="1" lang="en-US" altLang="ja-JP" sz="1100" dirty="0" smtClean="0">
                          <a:latin typeface="+mn-ea"/>
                          <a:ea typeface="+mn-ea"/>
                        </a:rPr>
                        <a:t>R1.3</a:t>
                      </a:r>
                      <a:r>
                        <a:rPr kumimoji="1" lang="ja-JP" altLang="en-US" sz="1100" dirty="0" smtClean="0">
                          <a:latin typeface="+mn-ea"/>
                          <a:ea typeface="+mn-ea"/>
                        </a:rPr>
                        <a:t>に</a:t>
                      </a:r>
                      <a:r>
                        <a:rPr kumimoji="1" lang="ja-JP" altLang="en-US" sz="1100" dirty="0">
                          <a:latin typeface="+mn-ea"/>
                          <a:ea typeface="+mn-ea"/>
                        </a:rPr>
                        <a:t>位置づけた取組みが多く、今後の展開による。</a:t>
                      </a:r>
                    </a:p>
                    <a:p>
                      <a:pPr marL="84138" indent="-84138"/>
                      <a:r>
                        <a:rPr kumimoji="1" lang="en-US" altLang="ja-JP" sz="1100" b="1" dirty="0">
                          <a:latin typeface="+mn-ea"/>
                          <a:ea typeface="+mn-ea"/>
                        </a:rPr>
                        <a:t>〈</a:t>
                      </a:r>
                      <a:r>
                        <a:rPr kumimoji="1" lang="ja-JP" altLang="en-US" sz="1100" b="1" dirty="0">
                          <a:latin typeface="+mn-ea"/>
                          <a:ea typeface="+mn-ea"/>
                        </a:rPr>
                        <a:t>所有者への個別訪問等</a:t>
                      </a:r>
                      <a:r>
                        <a:rPr kumimoji="1" lang="en-US" altLang="ja-JP" sz="1100" b="1" dirty="0">
                          <a:latin typeface="+mn-ea"/>
                          <a:ea typeface="+mn-ea"/>
                        </a:rPr>
                        <a:t>〉</a:t>
                      </a:r>
                    </a:p>
                    <a:p>
                      <a:pPr marL="84138" indent="-84138"/>
                      <a:r>
                        <a:rPr kumimoji="1" lang="ja-JP" altLang="en-US" sz="1100" dirty="0">
                          <a:latin typeface="+mn-ea"/>
                          <a:ea typeface="+mn-ea"/>
                        </a:rPr>
                        <a:t>・所有者に対しては、状況確認等を随時行っており、一定把握できている。</a:t>
                      </a:r>
                    </a:p>
                  </a:txBody>
                  <a:tcPr marL="0" marR="0">
                    <a:lnR w="12700" cap="flat" cmpd="sng" algn="ctr">
                      <a:solidFill>
                        <a:schemeClr val="tx1"/>
                      </a:solidFill>
                      <a:prstDash val="sysDot"/>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t"/>
                      <a:r>
                        <a:rPr lang="en-US" altLang="ja-JP" sz="1100" b="0" i="0" u="none" strike="noStrike" dirty="0">
                          <a:solidFill>
                            <a:srgbClr val="000000"/>
                          </a:solidFill>
                          <a:effectLst/>
                          <a:latin typeface="+mn-ea"/>
                          <a:ea typeface="+mn-ea"/>
                        </a:rPr>
                        <a:t/>
                      </a:r>
                      <a:br>
                        <a:rPr lang="en-US" altLang="ja-JP" sz="1100" b="0" i="0" u="none" strike="noStrike" dirty="0">
                          <a:solidFill>
                            <a:srgbClr val="000000"/>
                          </a:solidFill>
                          <a:effectLst/>
                          <a:latin typeface="+mn-ea"/>
                          <a:ea typeface="+mn-ea"/>
                        </a:rPr>
                      </a:br>
                      <a:r>
                        <a:rPr lang="ja-JP" altLang="en-US" sz="1100" b="0" i="0" u="none" strike="noStrike" dirty="0">
                          <a:solidFill>
                            <a:srgbClr val="000000"/>
                          </a:solidFill>
                          <a:effectLst/>
                          <a:latin typeface="+mn-ea"/>
                          <a:ea typeface="+mn-ea"/>
                        </a:rPr>
                        <a:t>継続</a:t>
                      </a:r>
                      <a:br>
                        <a:rPr lang="ja-JP" altLang="en-US" sz="1100" b="0" i="0" u="none" strike="noStrike" dirty="0">
                          <a:solidFill>
                            <a:srgbClr val="000000"/>
                          </a:solidFill>
                          <a:effectLst/>
                          <a:latin typeface="+mn-ea"/>
                          <a:ea typeface="+mn-ea"/>
                        </a:rPr>
                      </a:br>
                      <a:r>
                        <a:rPr lang="ja-JP" altLang="en-US" sz="1100" b="0" i="0" u="none" strike="noStrike" dirty="0">
                          <a:solidFill>
                            <a:srgbClr val="000000"/>
                          </a:solidFill>
                          <a:effectLst/>
                          <a:latin typeface="+mn-ea"/>
                          <a:ea typeface="+mn-ea"/>
                        </a:rPr>
                        <a:t/>
                      </a:r>
                      <a:br>
                        <a:rPr lang="ja-JP" altLang="en-US" sz="1100" b="0" i="0" u="none" strike="noStrike" dirty="0">
                          <a:solidFill>
                            <a:srgbClr val="000000"/>
                          </a:solidFill>
                          <a:effectLst/>
                          <a:latin typeface="+mn-ea"/>
                          <a:ea typeface="+mn-ea"/>
                        </a:rPr>
                      </a:br>
                      <a:r>
                        <a:rPr lang="en-US" altLang="ja-JP" sz="1100" b="0" i="0" u="none" strike="noStrike" dirty="0">
                          <a:solidFill>
                            <a:srgbClr val="000000"/>
                          </a:solidFill>
                          <a:effectLst/>
                          <a:latin typeface="+mn-ea"/>
                          <a:ea typeface="+mn-ea"/>
                        </a:rPr>
                        <a:t/>
                      </a:r>
                      <a:br>
                        <a:rPr lang="en-US" altLang="ja-JP" sz="1100" b="0" i="0" u="none" strike="noStrike" dirty="0">
                          <a:solidFill>
                            <a:srgbClr val="000000"/>
                          </a:solidFill>
                          <a:effectLst/>
                          <a:latin typeface="+mn-ea"/>
                          <a:ea typeface="+mn-ea"/>
                        </a:rPr>
                      </a:br>
                      <a:r>
                        <a:rPr lang="ja-JP" altLang="en-US" sz="1100" b="0" i="0" u="none" strike="noStrike" dirty="0">
                          <a:solidFill>
                            <a:srgbClr val="000000"/>
                          </a:solidFill>
                          <a:effectLst/>
                          <a:latin typeface="+mn-ea"/>
                          <a:ea typeface="+mn-ea"/>
                        </a:rPr>
                        <a:t>継続</a:t>
                      </a:r>
                    </a:p>
                  </a:txBody>
                  <a:tcPr marL="9525" marR="9525" marT="9525" marB="0">
                    <a:lnL w="12700" cap="flat" cmpd="sng" algn="ctr">
                      <a:solidFill>
                        <a:schemeClr val="tx1"/>
                      </a:solidFill>
                      <a:prstDash val="sysDot"/>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marL="85725" marR="0" lvl="0" indent="-85725" algn="l" defTabSz="1280160" rtl="0" eaLnBrk="1" fontAlgn="t" latinLnBrk="0" hangingPunct="1">
                        <a:lnSpc>
                          <a:spcPct val="100000"/>
                        </a:lnSpc>
                        <a:spcBef>
                          <a:spcPts val="0"/>
                        </a:spcBef>
                        <a:spcAft>
                          <a:spcPts val="0"/>
                        </a:spcAft>
                        <a:buClrTx/>
                        <a:buSzTx/>
                        <a:buFontTx/>
                        <a:buNone/>
                        <a:tabLst/>
                        <a:defRPr/>
                      </a:pPr>
                      <a:r>
                        <a:rPr kumimoji="1" lang="en-US" altLang="ja-JP" sz="1100" b="1" dirty="0">
                          <a:latin typeface="+mn-ea"/>
                          <a:ea typeface="+mn-ea"/>
                        </a:rPr>
                        <a:t>〈</a:t>
                      </a:r>
                      <a:r>
                        <a:rPr kumimoji="1" lang="ja-JP" altLang="en-US" sz="1100" b="1" dirty="0">
                          <a:latin typeface="+mn-ea"/>
                          <a:ea typeface="+mn-ea"/>
                        </a:rPr>
                        <a:t>地域住民への働きかけ</a:t>
                      </a:r>
                      <a:r>
                        <a:rPr kumimoji="1" lang="en-US" altLang="ja-JP" sz="1100" b="1" dirty="0">
                          <a:latin typeface="+mn-ea"/>
                          <a:ea typeface="+mn-ea"/>
                        </a:rPr>
                        <a:t>〉</a:t>
                      </a:r>
                    </a:p>
                    <a:p>
                      <a:pPr marL="85725" indent="-85725" algn="l" fontAlgn="t"/>
                      <a:r>
                        <a:rPr lang="ja-JP" altLang="en-US" sz="1100" b="0" i="0" u="none" strike="noStrike" dirty="0">
                          <a:solidFill>
                            <a:srgbClr val="000000"/>
                          </a:solidFill>
                          <a:effectLst/>
                          <a:latin typeface="+mn-ea"/>
                          <a:ea typeface="+mn-ea"/>
                        </a:rPr>
                        <a:t>・分かりやすい公表等とあわせ、地域住民への働きかけを進めていく。</a:t>
                      </a:r>
                      <a:endParaRPr lang="en-US" altLang="ja-JP" sz="1100" b="0" i="0" u="none" strike="noStrike" dirty="0">
                        <a:solidFill>
                          <a:srgbClr val="000000"/>
                        </a:solidFill>
                        <a:effectLst/>
                        <a:latin typeface="+mn-ea"/>
                        <a:ea typeface="+mn-ea"/>
                      </a:endParaRPr>
                    </a:p>
                    <a:p>
                      <a:pPr marL="85725" marR="0" lvl="0" indent="-85725" algn="l" defTabSz="1280160" rtl="0" eaLnBrk="1" fontAlgn="t" latinLnBrk="0" hangingPunct="1">
                        <a:lnSpc>
                          <a:spcPct val="100000"/>
                        </a:lnSpc>
                        <a:spcBef>
                          <a:spcPts val="0"/>
                        </a:spcBef>
                        <a:spcAft>
                          <a:spcPts val="0"/>
                        </a:spcAft>
                        <a:buClrTx/>
                        <a:buSzTx/>
                        <a:buFontTx/>
                        <a:buNone/>
                        <a:tabLst/>
                        <a:defRPr/>
                      </a:pPr>
                      <a:r>
                        <a:rPr kumimoji="1" lang="en-US" altLang="ja-JP" sz="1100" b="1" dirty="0">
                          <a:latin typeface="+mn-ea"/>
                          <a:ea typeface="+mn-ea"/>
                        </a:rPr>
                        <a:t>〈</a:t>
                      </a:r>
                      <a:r>
                        <a:rPr kumimoji="1" lang="ja-JP" altLang="en-US" sz="1100" b="1" dirty="0">
                          <a:latin typeface="+mn-ea"/>
                          <a:ea typeface="+mn-ea"/>
                        </a:rPr>
                        <a:t>所有者への個別訪問等</a:t>
                      </a:r>
                      <a:r>
                        <a:rPr kumimoji="1" lang="en-US" altLang="ja-JP" sz="1100" b="1" dirty="0">
                          <a:latin typeface="+mn-ea"/>
                          <a:ea typeface="+mn-ea"/>
                        </a:rPr>
                        <a:t>〉</a:t>
                      </a:r>
                    </a:p>
                    <a:p>
                      <a:pPr marL="85725" indent="-85725" algn="l" fontAlgn="t"/>
                      <a:r>
                        <a:rPr lang="ja-JP" altLang="en-US" sz="1100" b="0" i="0" u="none" strike="noStrike" dirty="0">
                          <a:solidFill>
                            <a:srgbClr val="000000"/>
                          </a:solidFill>
                          <a:effectLst/>
                          <a:latin typeface="+mn-ea"/>
                          <a:ea typeface="+mn-ea"/>
                        </a:rPr>
                        <a:t>・専門家派遣等と併せて、所有者の状況把握に努める。</a:t>
                      </a:r>
                      <a:endParaRPr lang="en-US" altLang="ja-JP" sz="1100" b="0" i="0" u="none" strike="noStrike" dirty="0">
                        <a:solidFill>
                          <a:srgbClr val="000000"/>
                        </a:solidFill>
                        <a:effectLst/>
                        <a:latin typeface="+mn-ea"/>
                        <a:ea typeface="+mn-ea"/>
                      </a:endParaRPr>
                    </a:p>
                    <a:p>
                      <a:pPr marL="85725" marR="0" lvl="0" indent="-85725" algn="r" defTabSz="1280160" rtl="0" eaLnBrk="1" fontAlgn="t" latinLnBrk="0" hangingPunct="1">
                        <a:lnSpc>
                          <a:spcPct val="100000"/>
                        </a:lnSpc>
                        <a:spcBef>
                          <a:spcPts val="0"/>
                        </a:spcBef>
                        <a:spcAft>
                          <a:spcPts val="0"/>
                        </a:spcAft>
                        <a:buClrTx/>
                        <a:buSzTx/>
                        <a:buFontTx/>
                        <a:buNone/>
                        <a:tabLst/>
                        <a:defRPr/>
                      </a:pPr>
                      <a:r>
                        <a:rPr kumimoji="1" lang="ja-JP" altLang="en-US" sz="1100" b="1" i="0" dirty="0">
                          <a:solidFill>
                            <a:schemeClr val="tx1"/>
                          </a:solidFill>
                          <a:latin typeface="+mn-ea"/>
                          <a:ea typeface="+mn-ea"/>
                        </a:rPr>
                        <a:t>→</a:t>
                      </a:r>
                      <a:r>
                        <a:rPr kumimoji="1" lang="en-US" altLang="ja-JP" sz="1100" b="1" i="0" dirty="0">
                          <a:solidFill>
                            <a:schemeClr val="tx1"/>
                          </a:solidFill>
                          <a:latin typeface="+mn-ea"/>
                          <a:ea typeface="+mn-ea"/>
                        </a:rPr>
                        <a:t>【</a:t>
                      </a:r>
                      <a:r>
                        <a:rPr kumimoji="1" lang="ja-JP" altLang="en-US" sz="1100" b="1" i="0" dirty="0">
                          <a:solidFill>
                            <a:schemeClr val="tx1"/>
                          </a:solidFill>
                          <a:latin typeface="+mn-ea"/>
                          <a:ea typeface="+mn-ea"/>
                        </a:rPr>
                        <a:t>社会的機運の醸成</a:t>
                      </a:r>
                      <a:r>
                        <a:rPr kumimoji="1" lang="en-US" altLang="ja-JP" sz="1100" b="1" i="0" dirty="0">
                          <a:solidFill>
                            <a:schemeClr val="tx1"/>
                          </a:solidFill>
                          <a:latin typeface="+mn-ea"/>
                          <a:ea typeface="+mn-ea"/>
                        </a:rPr>
                        <a:t>】</a:t>
                      </a:r>
                      <a:endParaRPr lang="en-US" altLang="ja-JP" sz="1100" b="0" i="0" u="none" strike="noStrike" dirty="0">
                        <a:solidFill>
                          <a:schemeClr val="tx1"/>
                        </a:solidFill>
                        <a:effectLst/>
                        <a:latin typeface="+mn-ea"/>
                        <a:ea typeface="+mn-ea"/>
                      </a:endParaRPr>
                    </a:p>
                  </a:txBody>
                  <a:tcPr marL="9525" marR="9525" marT="9525" marB="0">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122482597"/>
                  </a:ext>
                </a:extLst>
              </a:tr>
              <a:tr h="408871">
                <a:tc vMerge="1">
                  <a:txBody>
                    <a:bodyPr/>
                    <a:lstStyle/>
                    <a:p>
                      <a:endParaRPr kumimoji="1" lang="ja-JP" altLang="en-US"/>
                    </a:p>
                  </a:txBody>
                  <a:tcPr/>
                </a:tc>
                <a:tc vMerge="1">
                  <a:txBody>
                    <a:bodyPr/>
                    <a:lstStyle/>
                    <a:p>
                      <a:endParaRPr kumimoji="1" lang="ja-JP" altLang="en-US" sz="1200" dirty="0">
                        <a:latin typeface="+mn-ea"/>
                        <a:ea typeface="+mn-ea"/>
                      </a:endParaRPr>
                    </a:p>
                  </a:txBody>
                  <a:tcPr/>
                </a:tc>
                <a:tc vMerge="1">
                  <a:txBody>
                    <a:bodyPr/>
                    <a:lstStyle/>
                    <a:p>
                      <a:endParaRPr kumimoji="1" lang="ja-JP" altLang="en-US" sz="1200" dirty="0">
                        <a:latin typeface="+mn-ea"/>
                        <a:ea typeface="+mn-ea"/>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100" b="1" dirty="0">
                          <a:latin typeface="+mn-ea"/>
                          <a:ea typeface="+mn-ea"/>
                        </a:rPr>
                        <a:t>（２）耐震化の支援</a:t>
                      </a:r>
                      <a:endParaRPr kumimoji="1" lang="en-US" altLang="ja-JP" sz="1100" dirty="0">
                        <a:latin typeface="+mn-ea"/>
                        <a:ea typeface="+mn-ea"/>
                      </a:endParaRPr>
                    </a:p>
                    <a:p>
                      <a:r>
                        <a:rPr kumimoji="1" lang="ja-JP" altLang="en-US" sz="1100" dirty="0">
                          <a:latin typeface="+mn-ea"/>
                          <a:ea typeface="+mn-ea"/>
                        </a:rPr>
                        <a:t>・専門家派遣による的確なアドバイス</a:t>
                      </a:r>
                    </a:p>
                    <a:p>
                      <a:pPr marL="180975" indent="-180975"/>
                      <a:r>
                        <a:rPr kumimoji="1" lang="ja-JP" altLang="en-US" sz="1100" dirty="0">
                          <a:latin typeface="+mn-ea"/>
                          <a:ea typeface="+mn-ea"/>
                        </a:rPr>
                        <a:t>　「耐震化コーディネーター」派遣制度創設（</a:t>
                      </a:r>
                      <a:r>
                        <a:rPr kumimoji="1" lang="en-US" altLang="ja-JP" sz="1100" dirty="0">
                          <a:latin typeface="+mn-ea"/>
                          <a:ea typeface="+mn-ea"/>
                        </a:rPr>
                        <a:t>R2</a:t>
                      </a:r>
                      <a:r>
                        <a:rPr kumimoji="1" lang="ja-JP" altLang="en-US" sz="1100" dirty="0">
                          <a:latin typeface="+mn-ea"/>
                          <a:ea typeface="+mn-ea"/>
                        </a:rPr>
                        <a:t>）</a:t>
                      </a:r>
                      <a:endParaRPr kumimoji="1" lang="en-US" altLang="ja-JP" sz="1100" dirty="0">
                        <a:latin typeface="+mn-ea"/>
                        <a:ea typeface="+mn-ea"/>
                      </a:endParaRPr>
                    </a:p>
                    <a:p>
                      <a:pPr marL="180975" indent="-180975"/>
                      <a:endParaRPr kumimoji="1" lang="en-US" altLang="ja-JP" sz="1100" dirty="0">
                        <a:latin typeface="+mn-ea"/>
                        <a:ea typeface="+mn-ea"/>
                      </a:endParaRPr>
                    </a:p>
                  </a:txBody>
                  <a:tcPr marL="0" marR="0">
                    <a:lnB w="12700" cap="flat" cmpd="sng" algn="ctr">
                      <a:solidFill>
                        <a:schemeClr val="tx1"/>
                      </a:solidFill>
                      <a:prstDash val="sysDot"/>
                      <a:round/>
                      <a:headEnd type="none" w="med" len="med"/>
                      <a:tailEnd type="none" w="med" len="med"/>
                    </a:lnB>
                  </a:tcPr>
                </a:tc>
                <a:tc>
                  <a:txBody>
                    <a:bodyPr/>
                    <a:lstStyle/>
                    <a:p>
                      <a:r>
                        <a:rPr kumimoji="1" lang="en-US" altLang="ja-JP" sz="1100" b="1" dirty="0">
                          <a:latin typeface="+mn-ea"/>
                          <a:ea typeface="+mn-ea"/>
                        </a:rPr>
                        <a:t>〈</a:t>
                      </a:r>
                      <a:r>
                        <a:rPr kumimoji="1" lang="ja-JP" altLang="en-US" sz="1100" b="1" dirty="0">
                          <a:latin typeface="+mn-ea"/>
                          <a:ea typeface="+mn-ea"/>
                        </a:rPr>
                        <a:t>専門家派遣</a:t>
                      </a:r>
                      <a:r>
                        <a:rPr kumimoji="1" lang="en-US" altLang="ja-JP" sz="1100" b="1" dirty="0">
                          <a:latin typeface="+mn-ea"/>
                          <a:ea typeface="+mn-ea"/>
                        </a:rPr>
                        <a:t>〉</a:t>
                      </a:r>
                    </a:p>
                    <a:p>
                      <a:pPr marL="84138" indent="-84138"/>
                      <a:r>
                        <a:rPr kumimoji="1" lang="ja-JP" altLang="en-US" sz="1100" dirty="0">
                          <a:latin typeface="+mn-ea"/>
                          <a:ea typeface="+mn-ea"/>
                        </a:rPr>
                        <a:t>・専門家派遣制度は創設したばかりだが、派遣依頼もすでにあり、効果が見込める。</a:t>
                      </a:r>
                      <a:endParaRPr kumimoji="1" lang="en-US" altLang="ja-JP" sz="1100" dirty="0">
                        <a:latin typeface="+mn-ea"/>
                        <a:ea typeface="+mn-ea"/>
                      </a:endParaRPr>
                    </a:p>
                    <a:p>
                      <a:pPr marL="84138" indent="-84138"/>
                      <a:endParaRPr kumimoji="1" lang="en-US" altLang="ja-JP" sz="1100" dirty="0">
                        <a:latin typeface="+mn-ea"/>
                        <a:ea typeface="+mn-ea"/>
                      </a:endParaRPr>
                    </a:p>
                  </a:txBody>
                  <a:tcPr marL="0" marR="0">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ctr" fontAlgn="t"/>
                      <a:r>
                        <a:rPr lang="en-US" altLang="zh-TW" sz="1100" b="0" i="0" u="none" strike="noStrike" dirty="0">
                          <a:solidFill>
                            <a:srgbClr val="000000"/>
                          </a:solidFill>
                          <a:effectLst/>
                          <a:latin typeface="游ゴシック" panose="020B0400000000000000" pitchFamily="50" charset="-128"/>
                          <a:ea typeface="游ゴシック" panose="020B0400000000000000" pitchFamily="50" charset="-128"/>
                        </a:rPr>
                        <a:t/>
                      </a:r>
                      <a:br>
                        <a:rPr lang="en-US" altLang="zh-TW" sz="1100" b="0" i="0" u="none" strike="noStrike" dirty="0">
                          <a:solidFill>
                            <a:srgbClr val="000000"/>
                          </a:solidFill>
                          <a:effectLst/>
                          <a:latin typeface="游ゴシック" panose="020B0400000000000000" pitchFamily="50" charset="-128"/>
                          <a:ea typeface="游ゴシック" panose="020B0400000000000000" pitchFamily="50" charset="-128"/>
                        </a:rPr>
                      </a:br>
                      <a:r>
                        <a:rPr lang="zh-TW" altLang="en-US" sz="1100" b="0" i="0" u="none" strike="noStrike" dirty="0">
                          <a:solidFill>
                            <a:srgbClr val="000000"/>
                          </a:solidFill>
                          <a:effectLst/>
                          <a:latin typeface="游ゴシック" panose="020B0400000000000000" pitchFamily="50" charset="-128"/>
                          <a:ea typeface="游ゴシック" panose="020B0400000000000000" pitchFamily="50" charset="-128"/>
                        </a:rPr>
                        <a:t>継続</a:t>
                      </a:r>
                      <a:endParaRPr lang="en-US" altLang="zh-TW" sz="110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t"/>
                      <a:endParaRPr lang="en-US" altLang="zh-TW" sz="1100" b="0" i="0" u="none" strike="noStrike" dirty="0">
                        <a:solidFill>
                          <a:srgbClr val="000000"/>
                        </a:solidFill>
                        <a:effectLst/>
                        <a:latin typeface="游ゴシック" panose="020B0400000000000000" pitchFamily="50" charset="-128"/>
                        <a:ea typeface="游ゴシック" panose="020B0400000000000000" pitchFamily="50" charset="-128"/>
                      </a:endParaRPr>
                    </a:p>
                    <a:p>
                      <a:pPr marL="0" marR="0" lvl="0" indent="0" algn="ctr" defTabSz="1280160" rtl="0" eaLnBrk="1" fontAlgn="t" latinLnBrk="0" hangingPunct="1">
                        <a:lnSpc>
                          <a:spcPct val="100000"/>
                        </a:lnSpc>
                        <a:spcBef>
                          <a:spcPts val="0"/>
                        </a:spcBef>
                        <a:spcAft>
                          <a:spcPts val="0"/>
                        </a:spcAft>
                        <a:buClrTx/>
                        <a:buSzTx/>
                        <a:buFontTx/>
                        <a:buNone/>
                        <a:tabLst/>
                        <a:defRPr/>
                      </a:pPr>
                      <a:r>
                        <a:rPr lang="ja-JP" altLang="en-US" sz="1100" b="0" i="0" u="none" strike="noStrike" dirty="0" err="1" smtClean="0">
                          <a:solidFill>
                            <a:srgbClr val="000000"/>
                          </a:solidFill>
                          <a:effectLst/>
                          <a:latin typeface="+mn-ea"/>
                          <a:ea typeface="+mn-ea"/>
                        </a:rPr>
                        <a:t>ー</a:t>
                      </a:r>
                      <a:endParaRPr lang="en-US" altLang="ja-JP" sz="1100" b="0" i="0" u="none" strike="noStrike" dirty="0" smtClean="0">
                        <a:solidFill>
                          <a:srgbClr val="000000"/>
                        </a:solidFill>
                        <a:effectLst/>
                        <a:latin typeface="+mn-ea"/>
                        <a:ea typeface="+mn-ea"/>
                      </a:endParaRPr>
                    </a:p>
                    <a:p>
                      <a:pPr algn="ctr" fontAlgn="t"/>
                      <a:endParaRPr lang="en-US" altLang="zh-TW"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9525" marB="0">
                    <a:lnL w="12700" cap="flat" cmpd="sng" algn="ctr">
                      <a:solidFill>
                        <a:schemeClr val="tx1"/>
                      </a:solidFill>
                      <a:prstDash val="sysDot"/>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chemeClr val="tx1"/>
                      </a:solidFill>
                      <a:prstDash val="sysDot"/>
                      <a:round/>
                      <a:headEnd type="none" w="med" len="med"/>
                      <a:tailEnd type="none" w="med" len="med"/>
                    </a:lnB>
                  </a:tcPr>
                </a:tc>
                <a:tc>
                  <a:txBody>
                    <a:bodyPr/>
                    <a:lstStyle/>
                    <a:p>
                      <a:r>
                        <a:rPr kumimoji="1" lang="en-US" altLang="ja-JP" sz="1100" b="1" dirty="0">
                          <a:latin typeface="+mn-ea"/>
                          <a:ea typeface="+mn-ea"/>
                        </a:rPr>
                        <a:t>〈</a:t>
                      </a:r>
                      <a:r>
                        <a:rPr kumimoji="1" lang="ja-JP" altLang="en-US" sz="1100" b="1" dirty="0">
                          <a:latin typeface="+mn-ea"/>
                          <a:ea typeface="+mn-ea"/>
                        </a:rPr>
                        <a:t>専門家派遣</a:t>
                      </a:r>
                      <a:r>
                        <a:rPr kumimoji="1" lang="en-US" altLang="ja-JP" sz="1100" b="1" dirty="0">
                          <a:latin typeface="+mn-ea"/>
                          <a:ea typeface="+mn-ea"/>
                        </a:rPr>
                        <a:t>〉</a:t>
                      </a:r>
                    </a:p>
                    <a:p>
                      <a:pPr marL="84138" marR="0" lvl="0" indent="-84138" algn="l" defTabSz="1280160" rtl="0" eaLnBrk="1" fontAlgn="t"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mn-ea"/>
                          <a:ea typeface="+mn-ea"/>
                        </a:rPr>
                        <a:t>・所有者の課題解決のための制度として活用拡大。</a:t>
                      </a:r>
                      <a:endParaRPr lang="en-US" altLang="ja-JP" sz="1100" b="0" i="0" u="none" strike="noStrike" dirty="0">
                        <a:solidFill>
                          <a:srgbClr val="000000"/>
                        </a:solidFill>
                        <a:effectLst/>
                        <a:latin typeface="+mn-ea"/>
                        <a:ea typeface="+mn-ea"/>
                      </a:endParaRPr>
                    </a:p>
                    <a:p>
                      <a:pPr marL="84138" marR="0" lvl="0" indent="-84138" algn="r" defTabSz="1280160" rtl="0" eaLnBrk="1" fontAlgn="t"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a:t>
                      </a:r>
                      <a:r>
                        <a:rPr kumimoji="1" lang="en-US" altLang="ja-JP" sz="1100" b="1" dirty="0">
                          <a:solidFill>
                            <a:schemeClr val="tx1"/>
                          </a:solidFill>
                          <a:latin typeface="+mn-ea"/>
                          <a:ea typeface="+mn-ea"/>
                        </a:rPr>
                        <a:t>【</a:t>
                      </a:r>
                      <a:r>
                        <a:rPr kumimoji="1" lang="ja-JP" altLang="en-US" sz="1100" b="1" dirty="0">
                          <a:solidFill>
                            <a:schemeClr val="tx1"/>
                          </a:solidFill>
                          <a:latin typeface="+mn-ea"/>
                          <a:ea typeface="+mn-ea"/>
                        </a:rPr>
                        <a:t>具体化・きっかけづくり</a:t>
                      </a:r>
                      <a:r>
                        <a:rPr kumimoji="1" lang="en-US" altLang="ja-JP" sz="1100" b="1" dirty="0">
                          <a:solidFill>
                            <a:schemeClr val="tx1"/>
                          </a:solidFill>
                          <a:latin typeface="+mn-ea"/>
                          <a:ea typeface="+mn-ea"/>
                        </a:rPr>
                        <a:t>】</a:t>
                      </a:r>
                      <a:endParaRPr lang="en-US" altLang="ja-JP" sz="1100" b="0" i="0" u="none" strike="noStrike" dirty="0">
                        <a:solidFill>
                          <a:srgbClr val="000000"/>
                        </a:solidFill>
                        <a:effectLst/>
                        <a:latin typeface="+mn-ea"/>
                        <a:ea typeface="+mn-ea"/>
                      </a:endParaRPr>
                    </a:p>
                    <a:p>
                      <a:pPr marL="84138" marR="0" lvl="0" indent="-84138" algn="l" defTabSz="1280160" rtl="0" eaLnBrk="1" fontAlgn="t" latinLnBrk="0" hangingPunct="1">
                        <a:lnSpc>
                          <a:spcPct val="100000"/>
                        </a:lnSpc>
                        <a:spcBef>
                          <a:spcPts val="0"/>
                        </a:spcBef>
                        <a:spcAft>
                          <a:spcPts val="0"/>
                        </a:spcAft>
                        <a:buClrTx/>
                        <a:buSzTx/>
                        <a:buFontTx/>
                        <a:buNone/>
                        <a:tabLst/>
                        <a:defRPr/>
                      </a:pPr>
                      <a:r>
                        <a:rPr kumimoji="1" lang="en-US" altLang="ja-JP" sz="1100" b="1" dirty="0" smtClean="0">
                          <a:latin typeface="+mn-ea"/>
                          <a:ea typeface="+mn-ea"/>
                        </a:rPr>
                        <a:t>〈</a:t>
                      </a:r>
                      <a:r>
                        <a:rPr kumimoji="1" lang="ja-JP" altLang="en-US" sz="1100" b="1" dirty="0" smtClean="0">
                          <a:latin typeface="+mn-ea"/>
                          <a:ea typeface="+mn-ea"/>
                        </a:rPr>
                        <a:t>重点化</a:t>
                      </a:r>
                      <a:r>
                        <a:rPr kumimoji="1" lang="en-US" altLang="ja-JP" sz="1100" b="1" dirty="0" smtClean="0">
                          <a:latin typeface="+mn-ea"/>
                          <a:ea typeface="+mn-ea"/>
                        </a:rPr>
                        <a:t>〉</a:t>
                      </a:r>
                      <a:endParaRPr lang="en-US" altLang="ja-JP" sz="1100" b="0" i="0" u="none" strike="noStrike" dirty="0" smtClean="0">
                        <a:solidFill>
                          <a:srgbClr val="000000"/>
                        </a:solidFill>
                        <a:effectLst/>
                        <a:latin typeface="+mn-ea"/>
                        <a:ea typeface="+mn-ea"/>
                      </a:endParaRPr>
                    </a:p>
                    <a:p>
                      <a:pPr marL="84138" marR="0" lvl="0" indent="-84138" algn="l" defTabSz="1280160" rtl="0" eaLnBrk="1" fontAlgn="t" latinLnBrk="0" hangingPunct="1">
                        <a:lnSpc>
                          <a:spcPct val="100000"/>
                        </a:lnSpc>
                        <a:spcBef>
                          <a:spcPts val="0"/>
                        </a:spcBef>
                        <a:spcAft>
                          <a:spcPts val="0"/>
                        </a:spcAft>
                        <a:buClrTx/>
                        <a:buSzTx/>
                        <a:buFontTx/>
                        <a:buNone/>
                        <a:tabLst/>
                        <a:defRPr/>
                      </a:pPr>
                      <a:r>
                        <a:rPr lang="ja-JP" altLang="en-US" sz="1100" b="0" i="0" u="none" strike="noStrike" dirty="0" smtClean="0">
                          <a:solidFill>
                            <a:srgbClr val="000000"/>
                          </a:solidFill>
                          <a:effectLst/>
                          <a:latin typeface="+mn-ea"/>
                          <a:ea typeface="+mn-ea"/>
                        </a:rPr>
                        <a:t>・</a:t>
                      </a:r>
                      <a:r>
                        <a:rPr lang="ja-JP" altLang="en-US" sz="1100" b="1" i="0" u="sng" strike="noStrike" dirty="0">
                          <a:solidFill>
                            <a:srgbClr val="000000"/>
                          </a:solidFill>
                          <a:effectLst/>
                          <a:latin typeface="+mn-ea"/>
                          <a:ea typeface="+mn-ea"/>
                        </a:rPr>
                        <a:t>重点化する対象を絞り込み、取組みを強化。</a:t>
                      </a:r>
                      <a:r>
                        <a:rPr lang="ja-JP" altLang="en-US" sz="1100" b="0" i="0" u="none" strike="noStrike" dirty="0">
                          <a:solidFill>
                            <a:srgbClr val="000000"/>
                          </a:solidFill>
                          <a:effectLst/>
                          <a:latin typeface="+mn-ea"/>
                          <a:ea typeface="+mn-ea"/>
                        </a:rPr>
                        <a:t>　　　　　　</a:t>
                      </a:r>
                      <a:endParaRPr lang="en-US" altLang="ja-JP" sz="1100" b="0" i="0" u="none" strike="noStrike" dirty="0">
                        <a:solidFill>
                          <a:srgbClr val="000000"/>
                        </a:solidFill>
                        <a:effectLst/>
                        <a:latin typeface="+mn-ea"/>
                        <a:ea typeface="+mn-ea"/>
                      </a:endParaRPr>
                    </a:p>
                    <a:p>
                      <a:pPr marL="84138" marR="0" lvl="0" indent="-84138" algn="r" defTabSz="1280160" rtl="0" eaLnBrk="1" fontAlgn="t"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a:t>
                      </a:r>
                      <a:r>
                        <a:rPr kumimoji="1" lang="en-US" altLang="ja-JP" sz="1100" b="1" dirty="0">
                          <a:solidFill>
                            <a:schemeClr val="tx1"/>
                          </a:solidFill>
                          <a:latin typeface="+mn-ea"/>
                          <a:ea typeface="+mn-ea"/>
                        </a:rPr>
                        <a:t>【</a:t>
                      </a:r>
                      <a:r>
                        <a:rPr kumimoji="1" lang="ja-JP" altLang="en-US" sz="1100" b="1" dirty="0">
                          <a:solidFill>
                            <a:schemeClr val="tx1"/>
                          </a:solidFill>
                          <a:latin typeface="+mn-ea"/>
                          <a:ea typeface="+mn-ea"/>
                        </a:rPr>
                        <a:t>具体化・きっかけづくり</a:t>
                      </a:r>
                      <a:r>
                        <a:rPr kumimoji="1" lang="en-US" altLang="ja-JP" sz="1100" b="1" dirty="0">
                          <a:solidFill>
                            <a:schemeClr val="tx1"/>
                          </a:solidFill>
                          <a:latin typeface="+mn-ea"/>
                          <a:ea typeface="+mn-ea"/>
                        </a:rPr>
                        <a:t>】</a:t>
                      </a:r>
                      <a:endParaRPr lang="en-US" altLang="ja-JP" sz="1100" b="1" i="0" u="none" strike="noStrike" dirty="0">
                        <a:solidFill>
                          <a:schemeClr val="tx1"/>
                        </a:solidFill>
                        <a:effectLst/>
                        <a:latin typeface="+mn-ea"/>
                        <a:ea typeface="+mn-ea"/>
                      </a:endParaRPr>
                    </a:p>
                  </a:txBody>
                  <a:tcPr marL="9525" marR="9525" marT="9525" marB="0">
                    <a:lnL w="38100" cap="flat" cmpd="sng" algn="ctr">
                      <a:solidFill>
                        <a:schemeClr val="tx1"/>
                      </a:solidFill>
                      <a:prstDash val="solid"/>
                      <a:round/>
                      <a:headEnd type="none" w="med" len="med"/>
                      <a:tailEnd type="none" w="med" len="med"/>
                    </a:lnL>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087210616"/>
                  </a:ext>
                </a:extLst>
              </a:tr>
              <a:tr h="78377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180975" marR="0" lvl="0" indent="-180975" algn="l" defTabSz="128016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●補助制度</a:t>
                      </a:r>
                      <a:endParaRPr kumimoji="1" lang="en-US" altLang="ja-JP" sz="1100" dirty="0">
                        <a:latin typeface="+mn-ea"/>
                        <a:ea typeface="+mn-ea"/>
                      </a:endParaRPr>
                    </a:p>
                    <a:p>
                      <a:r>
                        <a:rPr kumimoji="1" lang="ja-JP" altLang="en-US" sz="1100" dirty="0">
                          <a:latin typeface="+mn-ea"/>
                          <a:ea typeface="+mn-ea"/>
                        </a:rPr>
                        <a:t>・補助</a:t>
                      </a:r>
                      <a:r>
                        <a:rPr kumimoji="1" lang="ja-JP" altLang="en-US" sz="1100" dirty="0" smtClean="0">
                          <a:latin typeface="+mn-ea"/>
                          <a:ea typeface="+mn-ea"/>
                        </a:rPr>
                        <a:t>実績</a:t>
                      </a:r>
                      <a:endParaRPr kumimoji="1" lang="en-US" altLang="ja-JP" sz="1100" dirty="0">
                        <a:latin typeface="+mn-ea"/>
                        <a:ea typeface="+mn-ea"/>
                      </a:endParaRPr>
                    </a:p>
                    <a:p>
                      <a:r>
                        <a:rPr kumimoji="1" lang="en-US" altLang="ja-JP" sz="1100" dirty="0">
                          <a:latin typeface="+mn-ea"/>
                          <a:ea typeface="+mn-ea"/>
                        </a:rPr>
                        <a:t>⇒</a:t>
                      </a:r>
                      <a:r>
                        <a:rPr kumimoji="1" lang="ja-JP" altLang="en-US" sz="1100" dirty="0">
                          <a:latin typeface="+mn-ea"/>
                          <a:ea typeface="+mn-ea"/>
                        </a:rPr>
                        <a:t>　診断：</a:t>
                      </a:r>
                      <a:r>
                        <a:rPr kumimoji="1" lang="en-US" altLang="ja-JP" sz="1100" dirty="0">
                          <a:latin typeface="+mn-ea"/>
                          <a:ea typeface="+mn-ea"/>
                        </a:rPr>
                        <a:t>117</a:t>
                      </a:r>
                      <a:r>
                        <a:rPr kumimoji="1" lang="ja-JP" altLang="en-US" sz="1100" dirty="0">
                          <a:latin typeface="+mn-ea"/>
                          <a:ea typeface="+mn-ea"/>
                        </a:rPr>
                        <a:t>件　設計：</a:t>
                      </a:r>
                      <a:r>
                        <a:rPr kumimoji="1" lang="en-US" altLang="ja-JP" sz="1100" dirty="0">
                          <a:latin typeface="+mn-ea"/>
                          <a:ea typeface="+mn-ea"/>
                        </a:rPr>
                        <a:t>10</a:t>
                      </a:r>
                      <a:r>
                        <a:rPr kumimoji="1" lang="ja-JP" altLang="en-US" sz="1100" dirty="0">
                          <a:latin typeface="+mn-ea"/>
                          <a:ea typeface="+mn-ea"/>
                        </a:rPr>
                        <a:t>件　改修：８件</a:t>
                      </a:r>
                    </a:p>
                    <a:p>
                      <a:r>
                        <a:rPr kumimoji="1" lang="ja-JP" altLang="en-US" sz="1100" dirty="0">
                          <a:latin typeface="+mn-ea"/>
                          <a:ea typeface="+mn-ea"/>
                        </a:rPr>
                        <a:t>・専門家派遣を活用しコスト削減案等アドバイス</a:t>
                      </a:r>
                      <a:endParaRPr kumimoji="1" lang="en-US" altLang="ja-JP" sz="1100" dirty="0">
                        <a:latin typeface="+mn-ea"/>
                        <a:ea typeface="+mn-ea"/>
                      </a:endParaRP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100" b="1" dirty="0">
                          <a:latin typeface="+mn-ea"/>
                          <a:ea typeface="+mn-ea"/>
                        </a:rPr>
                        <a:t>〈</a:t>
                      </a:r>
                      <a:r>
                        <a:rPr kumimoji="1" lang="ja-JP" altLang="en-US" sz="1100" b="1" dirty="0">
                          <a:latin typeface="+mn-ea"/>
                          <a:ea typeface="+mn-ea"/>
                        </a:rPr>
                        <a:t>補助制度</a:t>
                      </a:r>
                      <a:r>
                        <a:rPr kumimoji="1" lang="en-US" altLang="ja-JP" sz="1100" b="1" dirty="0">
                          <a:latin typeface="+mn-ea"/>
                          <a:ea typeface="+mn-ea"/>
                        </a:rPr>
                        <a:t>〉</a:t>
                      </a:r>
                    </a:p>
                    <a:p>
                      <a:pPr marL="84138" indent="-84138"/>
                      <a:r>
                        <a:rPr kumimoji="1" lang="ja-JP" altLang="en-US" sz="1100" dirty="0">
                          <a:latin typeface="+mn-ea"/>
                          <a:ea typeface="+mn-ea"/>
                        </a:rPr>
                        <a:t>・改修補助の件数は診断結果公表後、</a:t>
                      </a:r>
                      <a:r>
                        <a:rPr kumimoji="1" lang="ja-JP" altLang="en-US" sz="1100" dirty="0" smtClean="0">
                          <a:latin typeface="+mn-ea"/>
                          <a:ea typeface="+mn-ea"/>
                        </a:rPr>
                        <a:t>やや増えてきて</a:t>
                      </a:r>
                      <a:r>
                        <a:rPr kumimoji="1" lang="ja-JP" altLang="en-US" sz="1100" dirty="0">
                          <a:latin typeface="+mn-ea"/>
                          <a:ea typeface="+mn-ea"/>
                        </a:rPr>
                        <a:t>いる。</a:t>
                      </a:r>
                    </a:p>
                    <a:p>
                      <a:pPr marL="84138" indent="-84138"/>
                      <a:r>
                        <a:rPr kumimoji="1" lang="ja-JP" altLang="en-US" sz="1100" dirty="0">
                          <a:latin typeface="+mn-ea"/>
                          <a:ea typeface="+mn-ea"/>
                        </a:rPr>
                        <a:t>・制度的には改善すべき内容がある。</a:t>
                      </a:r>
                      <a:endParaRPr kumimoji="1" lang="en-US" altLang="ja-JP" sz="1100" dirty="0">
                        <a:latin typeface="+mn-ea"/>
                        <a:ea typeface="+mn-ea"/>
                      </a:endParaRPr>
                    </a:p>
                  </a:txBody>
                  <a:tcPr marL="0" marR="0">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tcPr>
                </a:tc>
                <a:tc>
                  <a:txBody>
                    <a:bodyPr/>
                    <a:lstStyle/>
                    <a:p>
                      <a:pPr marL="0" marR="0" lvl="0" indent="0" algn="ctr" defTabSz="1280160" rtl="0" eaLnBrk="1" fontAlgn="t" latinLnBrk="0" hangingPunct="1">
                        <a:lnSpc>
                          <a:spcPct val="100000"/>
                        </a:lnSpc>
                        <a:spcBef>
                          <a:spcPts val="0"/>
                        </a:spcBef>
                        <a:spcAft>
                          <a:spcPts val="0"/>
                        </a:spcAft>
                        <a:buClrTx/>
                        <a:buSzTx/>
                        <a:buFontTx/>
                        <a:buNone/>
                        <a:tabLst/>
                        <a:defRPr/>
                      </a:pPr>
                      <a:endParaRPr lang="en-US" altLang="ja-JP" sz="1100" b="0" i="0" u="none" strike="noStrike" dirty="0">
                        <a:solidFill>
                          <a:srgbClr val="000000"/>
                        </a:solidFill>
                        <a:effectLst/>
                        <a:latin typeface="游ゴシック" panose="020B0400000000000000" pitchFamily="50" charset="-128"/>
                        <a:ea typeface="+mn-ea"/>
                      </a:endParaRPr>
                    </a:p>
                    <a:p>
                      <a:pPr marL="0" marR="0" lvl="0" indent="0" algn="ctr" defTabSz="1280160" rtl="0" eaLnBrk="1" fontAlgn="t" latinLnBrk="0" hangingPunct="1">
                        <a:lnSpc>
                          <a:spcPct val="100000"/>
                        </a:lnSpc>
                        <a:spcBef>
                          <a:spcPts val="0"/>
                        </a:spcBef>
                        <a:spcAft>
                          <a:spcPts val="0"/>
                        </a:spcAft>
                        <a:buClrTx/>
                        <a:buSzTx/>
                        <a:buFontTx/>
                        <a:buNone/>
                        <a:tabLst/>
                        <a:defRPr/>
                      </a:pPr>
                      <a:r>
                        <a:rPr lang="ja-JP" altLang="en-US" sz="1100" b="1" i="0" u="none" strike="noStrike" dirty="0">
                          <a:solidFill>
                            <a:srgbClr val="000000"/>
                          </a:solidFill>
                          <a:effectLst/>
                          <a:latin typeface="游ゴシック" panose="020B0400000000000000" pitchFamily="50" charset="-128"/>
                          <a:ea typeface="+mn-ea"/>
                        </a:rPr>
                        <a:t>改善</a:t>
                      </a:r>
                      <a:endParaRPr lang="en-US" altLang="ja-JP" sz="1100" b="1" i="0" u="none" strike="noStrike" dirty="0">
                        <a:solidFill>
                          <a:srgbClr val="000000"/>
                        </a:solidFill>
                        <a:effectLst/>
                        <a:latin typeface="游ゴシック" panose="020B0400000000000000" pitchFamily="50" charset="-128"/>
                        <a:ea typeface="+mn-ea"/>
                      </a:endParaRPr>
                    </a:p>
                    <a:p>
                      <a:pPr marL="0" marR="0" lvl="0" indent="0" algn="ctr" defTabSz="1280160" rtl="0" eaLnBrk="1" fontAlgn="t" latinLnBrk="0" hangingPunct="1">
                        <a:lnSpc>
                          <a:spcPct val="100000"/>
                        </a:lnSpc>
                        <a:spcBef>
                          <a:spcPts val="0"/>
                        </a:spcBef>
                        <a:spcAft>
                          <a:spcPts val="0"/>
                        </a:spcAft>
                        <a:buClrTx/>
                        <a:buSzTx/>
                        <a:buFontTx/>
                        <a:buNone/>
                        <a:tabLst/>
                        <a:defRPr/>
                      </a:pPr>
                      <a:r>
                        <a:rPr lang="ja-JP" altLang="en-US" sz="1100" b="1" i="0" u="none" strike="noStrike" dirty="0">
                          <a:solidFill>
                            <a:srgbClr val="000000"/>
                          </a:solidFill>
                          <a:effectLst/>
                          <a:latin typeface="游ゴシック" panose="020B0400000000000000" pitchFamily="50" charset="-128"/>
                          <a:ea typeface="+mn-ea"/>
                        </a:rPr>
                        <a:t>（制度</a:t>
                      </a:r>
                      <a:r>
                        <a:rPr lang="ja-JP" altLang="en-US" sz="1100" b="1" i="0" u="none" strike="noStrike" dirty="0" smtClean="0">
                          <a:solidFill>
                            <a:srgbClr val="000000"/>
                          </a:solidFill>
                          <a:effectLst/>
                          <a:latin typeface="游ゴシック" panose="020B0400000000000000" pitchFamily="50" charset="-128"/>
                          <a:ea typeface="+mn-ea"/>
                        </a:rPr>
                        <a:t>）</a:t>
                      </a:r>
                      <a:endParaRPr lang="en-US" altLang="ja-JP" sz="1100" b="1" i="0" u="none" strike="noStrike" dirty="0" smtClean="0">
                        <a:solidFill>
                          <a:srgbClr val="000000"/>
                        </a:solidFill>
                        <a:effectLst/>
                        <a:latin typeface="游ゴシック" panose="020B0400000000000000" pitchFamily="50" charset="-128"/>
                        <a:ea typeface="+mn-ea"/>
                      </a:endParaRPr>
                    </a:p>
                    <a:p>
                      <a:pPr marL="0" marR="0" lvl="0" indent="0" algn="ctr" defTabSz="1280160" rtl="0" eaLnBrk="1" fontAlgn="t" latinLnBrk="0" hangingPunct="1">
                        <a:lnSpc>
                          <a:spcPct val="100000"/>
                        </a:lnSpc>
                        <a:spcBef>
                          <a:spcPts val="0"/>
                        </a:spcBef>
                        <a:spcAft>
                          <a:spcPts val="0"/>
                        </a:spcAft>
                        <a:buClrTx/>
                        <a:buSzTx/>
                        <a:buFontTx/>
                        <a:buNone/>
                        <a:tabLst/>
                        <a:defRPr/>
                      </a:pPr>
                      <a:r>
                        <a:rPr lang="ja-JP" altLang="en-US" sz="1100" b="1" i="0" u="none" strike="noStrike" smtClean="0">
                          <a:solidFill>
                            <a:srgbClr val="000000"/>
                          </a:solidFill>
                          <a:effectLst/>
                          <a:latin typeface="游ゴシック" panose="020B0400000000000000" pitchFamily="50" charset="-128"/>
                          <a:ea typeface="游ゴシック" panose="020B0400000000000000" pitchFamily="50" charset="-128"/>
                        </a:rPr>
                        <a:t>強化</a:t>
                      </a:r>
                      <a:endParaRPr lang="zh-TW" altLang="en-US" sz="11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0" marR="0" marT="9525" marB="0">
                    <a:lnL w="12700" cap="flat" cmpd="sng" algn="ctr">
                      <a:solidFill>
                        <a:schemeClr val="tx1"/>
                      </a:solidFill>
                      <a:prstDash val="sysDot"/>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tcPr>
                </a:tc>
                <a:tc>
                  <a:txBody>
                    <a:bodyPr/>
                    <a:lstStyle/>
                    <a:p>
                      <a:pPr marL="84138" marR="0" lvl="0" indent="-84138" algn="l" defTabSz="1280160" rtl="0" eaLnBrk="1" fontAlgn="t" latinLnBrk="0" hangingPunct="1">
                        <a:lnSpc>
                          <a:spcPct val="100000"/>
                        </a:lnSpc>
                        <a:spcBef>
                          <a:spcPts val="0"/>
                        </a:spcBef>
                        <a:spcAft>
                          <a:spcPts val="0"/>
                        </a:spcAft>
                        <a:buClrTx/>
                        <a:buSzTx/>
                        <a:buFontTx/>
                        <a:buNone/>
                        <a:tabLst/>
                        <a:defRPr/>
                      </a:pPr>
                      <a:r>
                        <a:rPr kumimoji="1" lang="en-US" altLang="ja-JP" sz="1100" b="1" dirty="0">
                          <a:latin typeface="+mn-ea"/>
                          <a:ea typeface="+mn-ea"/>
                        </a:rPr>
                        <a:t>〈</a:t>
                      </a:r>
                      <a:r>
                        <a:rPr kumimoji="1" lang="ja-JP" altLang="en-US" sz="1100" b="1" dirty="0">
                          <a:latin typeface="+mn-ea"/>
                          <a:ea typeface="+mn-ea"/>
                        </a:rPr>
                        <a:t>補助制度</a:t>
                      </a:r>
                      <a:r>
                        <a:rPr kumimoji="1" lang="en-US" altLang="ja-JP" sz="1100" b="1" dirty="0">
                          <a:latin typeface="+mn-ea"/>
                          <a:ea typeface="+mn-ea"/>
                        </a:rPr>
                        <a:t>〉</a:t>
                      </a:r>
                      <a:endParaRPr lang="en-US" altLang="ja-JP" sz="1100" b="0" i="0" u="none" strike="noStrike" dirty="0">
                        <a:solidFill>
                          <a:srgbClr val="000000"/>
                        </a:solidFill>
                        <a:effectLst/>
                        <a:latin typeface="+mn-ea"/>
                        <a:ea typeface="+mn-ea"/>
                      </a:endParaRPr>
                    </a:p>
                    <a:p>
                      <a:pPr marL="84138" indent="-84138" algn="l" fontAlgn="t"/>
                      <a:r>
                        <a:rPr lang="ja-JP" altLang="en-US" sz="1100" b="0" i="0" u="none" strike="noStrike" dirty="0">
                          <a:solidFill>
                            <a:srgbClr val="000000"/>
                          </a:solidFill>
                          <a:effectLst/>
                          <a:latin typeface="+mn-ea"/>
                          <a:ea typeface="+mn-ea"/>
                        </a:rPr>
                        <a:t>・補助制度については、制度改善等を検討</a:t>
                      </a:r>
                      <a:r>
                        <a:rPr lang="ja-JP" altLang="en-US" sz="1100" b="0" i="0" u="none" strike="noStrike" dirty="0" smtClean="0">
                          <a:solidFill>
                            <a:srgbClr val="000000"/>
                          </a:solidFill>
                          <a:effectLst/>
                          <a:latin typeface="+mn-ea"/>
                          <a:ea typeface="+mn-ea"/>
                        </a:rPr>
                        <a:t>。</a:t>
                      </a:r>
                      <a:endParaRPr lang="en-US" altLang="ja-JP" sz="1100" b="0" i="0" u="none" strike="noStrike" dirty="0" smtClean="0">
                        <a:solidFill>
                          <a:srgbClr val="000000"/>
                        </a:solidFill>
                        <a:effectLst/>
                        <a:latin typeface="+mn-ea"/>
                        <a:ea typeface="+mn-ea"/>
                      </a:endParaRPr>
                    </a:p>
                    <a:p>
                      <a:pPr marL="84138" marR="0" lvl="0" indent="-84138" algn="r" defTabSz="1280160" rtl="0" eaLnBrk="1" fontAlgn="t" latinLnBrk="0" hangingPunct="1">
                        <a:lnSpc>
                          <a:spcPct val="100000"/>
                        </a:lnSpc>
                        <a:spcBef>
                          <a:spcPts val="0"/>
                        </a:spcBef>
                        <a:spcAft>
                          <a:spcPts val="0"/>
                        </a:spcAft>
                        <a:buClrTx/>
                        <a:buSzTx/>
                        <a:buFontTx/>
                        <a:buNone/>
                        <a:tabLst/>
                        <a:defRPr/>
                      </a:pPr>
                      <a:r>
                        <a:rPr lang="en-US" altLang="ja-JP" sz="1100" b="1" i="0" u="none" strike="noStrike" dirty="0" smtClean="0">
                          <a:solidFill>
                            <a:schemeClr val="tx1"/>
                          </a:solidFill>
                          <a:effectLst/>
                          <a:latin typeface="+mn-ea"/>
                          <a:ea typeface="+mn-ea"/>
                        </a:rPr>
                        <a:t>〔</a:t>
                      </a:r>
                      <a:r>
                        <a:rPr lang="ja-JP" altLang="en-US" sz="1100" b="1" i="0" u="none" strike="noStrike" dirty="0" smtClean="0">
                          <a:solidFill>
                            <a:schemeClr val="tx1"/>
                          </a:solidFill>
                          <a:effectLst/>
                          <a:latin typeface="+mn-ea"/>
                          <a:ea typeface="+mn-ea"/>
                        </a:rPr>
                        <a:t>期待できる効果：費用負担の軽減</a:t>
                      </a:r>
                      <a:r>
                        <a:rPr lang="en-US" altLang="ja-JP" sz="1100" b="1" i="0" u="none" strike="noStrike" dirty="0" smtClean="0">
                          <a:solidFill>
                            <a:schemeClr val="tx1"/>
                          </a:solidFill>
                          <a:effectLst/>
                          <a:latin typeface="+mn-ea"/>
                          <a:ea typeface="+mn-ea"/>
                        </a:rPr>
                        <a:t>〕</a:t>
                      </a:r>
                    </a:p>
                    <a:p>
                      <a:pPr marL="84138" marR="0" lvl="0" indent="-84138" algn="l" defTabSz="1280160" rtl="0" eaLnBrk="1" fontAlgn="t" latinLnBrk="0" hangingPunct="1">
                        <a:lnSpc>
                          <a:spcPct val="100000"/>
                        </a:lnSpc>
                        <a:spcBef>
                          <a:spcPts val="0"/>
                        </a:spcBef>
                        <a:spcAft>
                          <a:spcPts val="0"/>
                        </a:spcAft>
                        <a:buClrTx/>
                        <a:buSzTx/>
                        <a:buFontTx/>
                        <a:buNone/>
                        <a:tabLst/>
                        <a:defRPr/>
                      </a:pPr>
                      <a:r>
                        <a:rPr lang="ja-JP" altLang="en-US" sz="1100" b="0" i="0" u="none" strike="noStrike" dirty="0" smtClean="0">
                          <a:solidFill>
                            <a:srgbClr val="000000"/>
                          </a:solidFill>
                          <a:effectLst/>
                          <a:latin typeface="+mn-ea"/>
                          <a:ea typeface="+mn-ea"/>
                        </a:rPr>
                        <a:t>・</a:t>
                      </a:r>
                      <a:r>
                        <a:rPr lang="ja-JP" altLang="en-US" sz="1100" b="0" i="0" u="none" strike="noStrike" dirty="0">
                          <a:solidFill>
                            <a:srgbClr val="000000"/>
                          </a:solidFill>
                          <a:effectLst/>
                          <a:latin typeface="+mn-ea"/>
                          <a:ea typeface="+mn-ea"/>
                        </a:rPr>
                        <a:t>耐震の補助だけではなく、</a:t>
                      </a:r>
                      <a:r>
                        <a:rPr lang="ja-JP" altLang="en-US" sz="1100" b="1" i="0" u="sng" strike="noStrike" dirty="0">
                          <a:solidFill>
                            <a:srgbClr val="000000"/>
                          </a:solidFill>
                          <a:effectLst/>
                          <a:latin typeface="+mn-ea"/>
                          <a:ea typeface="+mn-ea"/>
                        </a:rPr>
                        <a:t>既存制度も含めた幅広い負担軽減策の検討、提示</a:t>
                      </a:r>
                      <a:r>
                        <a:rPr lang="ja-JP" altLang="en-US" sz="1100" b="1" i="0" u="sng" strike="noStrike" dirty="0" smtClean="0">
                          <a:solidFill>
                            <a:srgbClr val="000000"/>
                          </a:solidFill>
                          <a:effectLst/>
                          <a:latin typeface="+mn-ea"/>
                          <a:ea typeface="+mn-ea"/>
                        </a:rPr>
                        <a:t>。</a:t>
                      </a:r>
                      <a:endParaRPr lang="en-US" altLang="ja-JP" sz="1100" b="1" i="0" u="sng" strike="noStrike" dirty="0" smtClean="0">
                        <a:solidFill>
                          <a:srgbClr val="000000"/>
                        </a:solidFill>
                        <a:effectLst/>
                        <a:latin typeface="+mn-ea"/>
                        <a:ea typeface="+mn-ea"/>
                      </a:endParaRPr>
                    </a:p>
                    <a:p>
                      <a:pPr marL="84138" marR="0" lvl="0" indent="-84138" algn="l" defTabSz="1280160" rtl="0" eaLnBrk="1" fontAlgn="t" latinLnBrk="0" hangingPunct="1">
                        <a:lnSpc>
                          <a:spcPct val="100000"/>
                        </a:lnSpc>
                        <a:spcBef>
                          <a:spcPts val="0"/>
                        </a:spcBef>
                        <a:spcAft>
                          <a:spcPts val="0"/>
                        </a:spcAft>
                        <a:buClrTx/>
                        <a:buSzTx/>
                        <a:buFontTx/>
                        <a:buNone/>
                        <a:tabLst/>
                        <a:defRPr/>
                      </a:pPr>
                      <a:r>
                        <a:rPr lang="en-US" altLang="ja-JP" sz="1100" b="1" i="0" u="none" strike="noStrike" dirty="0" smtClean="0">
                          <a:solidFill>
                            <a:schemeClr val="tx1"/>
                          </a:solidFill>
                          <a:effectLst/>
                          <a:latin typeface="+mn-ea"/>
                          <a:ea typeface="+mn-ea"/>
                        </a:rPr>
                        <a:t>〔</a:t>
                      </a:r>
                      <a:r>
                        <a:rPr lang="ja-JP" altLang="en-US" sz="1100" b="1" i="0" u="none" strike="noStrike" dirty="0" smtClean="0">
                          <a:solidFill>
                            <a:schemeClr val="tx1"/>
                          </a:solidFill>
                          <a:effectLst/>
                          <a:latin typeface="+mn-ea"/>
                          <a:ea typeface="+mn-ea"/>
                        </a:rPr>
                        <a:t>期待できる効果：耐震化のきっかけを確実に捉える</a:t>
                      </a:r>
                      <a:r>
                        <a:rPr lang="en-US" altLang="ja-JP" sz="1100" b="1" i="0" u="none" strike="noStrike" dirty="0" smtClean="0">
                          <a:solidFill>
                            <a:schemeClr val="tx1"/>
                          </a:solidFill>
                          <a:effectLst/>
                          <a:latin typeface="+mn-ea"/>
                          <a:ea typeface="+mn-ea"/>
                        </a:rPr>
                        <a:t>〕</a:t>
                      </a:r>
                      <a:endParaRPr lang="en-US" altLang="ja-JP" sz="1100" b="1" i="0" u="sng" strike="noStrike" dirty="0" smtClean="0">
                        <a:solidFill>
                          <a:srgbClr val="000000"/>
                        </a:solidFill>
                        <a:effectLst/>
                        <a:latin typeface="+mn-ea"/>
                        <a:ea typeface="+mn-ea"/>
                      </a:endParaRPr>
                    </a:p>
                    <a:p>
                      <a:pPr marL="84138" marR="0" lvl="0" indent="-84138" algn="r" defTabSz="1280160" rtl="0" eaLnBrk="1" fontAlgn="t"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n-ea"/>
                          <a:ea typeface="+mn-ea"/>
                        </a:rPr>
                        <a:t>→</a:t>
                      </a:r>
                      <a:r>
                        <a:rPr lang="en-US" altLang="ja-JP" sz="1100" b="1" i="0" u="none" strike="noStrike" dirty="0">
                          <a:solidFill>
                            <a:schemeClr val="tx1"/>
                          </a:solidFill>
                          <a:effectLst/>
                          <a:latin typeface="+mn-ea"/>
                          <a:ea typeface="+mn-ea"/>
                        </a:rPr>
                        <a:t>【</a:t>
                      </a:r>
                      <a:r>
                        <a:rPr lang="ja-JP" altLang="en-US" sz="1100" b="1" i="0" u="none" strike="noStrike" dirty="0">
                          <a:solidFill>
                            <a:schemeClr val="tx1"/>
                          </a:solidFill>
                          <a:effectLst/>
                          <a:latin typeface="+mn-ea"/>
                          <a:ea typeface="+mn-ea"/>
                        </a:rPr>
                        <a:t>負担軽減の支援</a:t>
                      </a:r>
                      <a:r>
                        <a:rPr lang="en-US" altLang="ja-JP" sz="1100" b="1" i="0" u="none" strike="noStrike" dirty="0">
                          <a:solidFill>
                            <a:schemeClr val="tx1"/>
                          </a:solidFill>
                          <a:effectLst/>
                          <a:latin typeface="+mn-ea"/>
                          <a:ea typeface="+mn-ea"/>
                        </a:rPr>
                        <a:t>】</a:t>
                      </a:r>
                      <a:endParaRPr lang="en-US" altLang="ja-JP" sz="1100" dirty="0">
                        <a:latin typeface="+mn-ea"/>
                        <a:ea typeface="+mn-ea"/>
                        <a:cs typeface="Meiryo UI" panose="020B0604030504040204" pitchFamily="50" charset="-128"/>
                      </a:endParaRPr>
                    </a:p>
                  </a:txBody>
                  <a:tcPr marL="9525" marR="9525" marT="9525" marB="0">
                    <a:lnL w="381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3987716370"/>
                  </a:ext>
                </a:extLst>
              </a:tr>
              <a:tr h="605880">
                <a:tc vMerge="1">
                  <a:txBody>
                    <a:bodyPr/>
                    <a:lstStyle/>
                    <a:p>
                      <a:endParaRPr kumimoji="1" lang="ja-JP" altLang="en-US"/>
                    </a:p>
                  </a:txBody>
                  <a:tcPr/>
                </a:tc>
                <a:tc vMerge="1">
                  <a:txBody>
                    <a:bodyPr/>
                    <a:lstStyle/>
                    <a:p>
                      <a:endParaRPr kumimoji="1" lang="ja-JP" altLang="en-US" sz="1200" dirty="0">
                        <a:latin typeface="+mn-ea"/>
                        <a:ea typeface="+mn-ea"/>
                      </a:endParaRPr>
                    </a:p>
                  </a:txBody>
                  <a:tcPr/>
                </a:tc>
                <a:tc vMerge="1">
                  <a:txBody>
                    <a:bodyPr/>
                    <a:lstStyle/>
                    <a:p>
                      <a:endParaRPr kumimoji="1" lang="ja-JP" altLang="en-US" sz="1200" dirty="0">
                        <a:latin typeface="+mn-ea"/>
                        <a:ea typeface="+mn-ea"/>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1100" b="1" dirty="0">
                          <a:latin typeface="+mn-ea"/>
                          <a:ea typeface="+mn-ea"/>
                        </a:rPr>
                        <a:t>（３）各種認定による耐震化促進</a:t>
                      </a:r>
                      <a:endParaRPr kumimoji="1" lang="en-US" altLang="ja-JP" sz="1100" dirty="0">
                        <a:latin typeface="+mn-ea"/>
                        <a:ea typeface="+mn-ea"/>
                      </a:endParaRPr>
                    </a:p>
                    <a:p>
                      <a:r>
                        <a:rPr kumimoji="1" lang="ja-JP" altLang="en-US" sz="1100" dirty="0">
                          <a:latin typeface="+mn-ea"/>
                          <a:ea typeface="+mn-ea"/>
                        </a:rPr>
                        <a:t>・各種認定による耐震化促進</a:t>
                      </a:r>
                    </a:p>
                    <a:p>
                      <a:pPr marL="180975" indent="-180975"/>
                      <a:r>
                        <a:rPr kumimoji="1" lang="ja-JP" altLang="en-US" sz="1100" dirty="0">
                          <a:latin typeface="+mn-ea"/>
                          <a:ea typeface="+mn-ea"/>
                        </a:rPr>
                        <a:t>　地震に対する安全性の認定</a:t>
                      </a:r>
                      <a:r>
                        <a:rPr kumimoji="1" lang="en-US" altLang="ja-JP" sz="1100" dirty="0" smtClean="0">
                          <a:latin typeface="+mn-ea"/>
                          <a:ea typeface="+mn-ea"/>
                        </a:rPr>
                        <a:t>(</a:t>
                      </a:r>
                      <a:r>
                        <a:rPr kumimoji="1" lang="ja-JP" altLang="en-US" sz="1100" b="0" kern="1200" dirty="0" smtClean="0">
                          <a:solidFill>
                            <a:schemeClr val="tx1"/>
                          </a:solidFill>
                          <a:latin typeface="+mn-ea"/>
                          <a:ea typeface="+mn-ea"/>
                          <a:cs typeface="+mn-cs"/>
                        </a:rPr>
                        <a:t>耐促</a:t>
                      </a:r>
                      <a:r>
                        <a:rPr kumimoji="1" lang="ja-JP" altLang="en-US" sz="1100" dirty="0" smtClean="0">
                          <a:latin typeface="+mn-ea"/>
                          <a:ea typeface="+mn-ea"/>
                        </a:rPr>
                        <a:t>法</a:t>
                      </a:r>
                      <a:r>
                        <a:rPr kumimoji="1" lang="ja-JP" altLang="en-US" sz="1100" dirty="0">
                          <a:latin typeface="+mn-ea"/>
                          <a:ea typeface="+mn-ea"/>
                        </a:rPr>
                        <a:t>第</a:t>
                      </a:r>
                      <a:r>
                        <a:rPr kumimoji="1" lang="en-US" altLang="ja-JP" sz="1100" dirty="0">
                          <a:latin typeface="+mn-ea"/>
                          <a:ea typeface="+mn-ea"/>
                        </a:rPr>
                        <a:t>22</a:t>
                      </a:r>
                      <a:r>
                        <a:rPr kumimoji="1" lang="ja-JP" altLang="en-US" sz="1100" dirty="0">
                          <a:latin typeface="+mn-ea"/>
                          <a:ea typeface="+mn-ea"/>
                        </a:rPr>
                        <a:t>条</a:t>
                      </a:r>
                      <a:r>
                        <a:rPr kumimoji="1" lang="en-US" altLang="ja-JP" sz="1100" dirty="0">
                          <a:latin typeface="+mn-ea"/>
                          <a:ea typeface="+mn-ea"/>
                        </a:rPr>
                        <a:t>) </a:t>
                      </a:r>
                      <a:r>
                        <a:rPr kumimoji="1" lang="ja-JP" altLang="en-US" sz="1100" dirty="0">
                          <a:latin typeface="+mn-ea"/>
                          <a:ea typeface="+mn-ea"/>
                        </a:rPr>
                        <a:t>２件</a:t>
                      </a:r>
                    </a:p>
                    <a:p>
                      <a:r>
                        <a:rPr kumimoji="1" lang="ja-JP" altLang="en-US" sz="1100" dirty="0">
                          <a:latin typeface="+mn-ea"/>
                          <a:ea typeface="+mn-ea"/>
                        </a:rPr>
                        <a:t>　</a:t>
                      </a:r>
                    </a:p>
                  </a:txBody>
                  <a:tcPr marL="0" marR="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100" b="1" dirty="0">
                          <a:latin typeface="+mn-ea"/>
                          <a:ea typeface="+mn-ea"/>
                        </a:rPr>
                        <a:t>〈</a:t>
                      </a:r>
                      <a:r>
                        <a:rPr kumimoji="1" lang="ja-JP" altLang="en-US" sz="1100" b="1" dirty="0">
                          <a:latin typeface="+mn-ea"/>
                          <a:ea typeface="+mn-ea"/>
                        </a:rPr>
                        <a:t>認定制度</a:t>
                      </a:r>
                      <a:r>
                        <a:rPr kumimoji="1" lang="en-US" altLang="ja-JP" sz="1100" b="1" dirty="0">
                          <a:latin typeface="+mn-ea"/>
                          <a:ea typeface="+mn-ea"/>
                        </a:rPr>
                        <a:t>〉</a:t>
                      </a:r>
                    </a:p>
                    <a:p>
                      <a:pPr marL="84138" marR="0" lvl="0" indent="-84138" algn="l" defTabSz="1280160" rtl="0" eaLnBrk="1" fontAlgn="auto" latinLnBrk="0" hangingPunct="1">
                        <a:lnSpc>
                          <a:spcPct val="100000"/>
                        </a:lnSpc>
                        <a:spcBef>
                          <a:spcPts val="0"/>
                        </a:spcBef>
                        <a:spcAft>
                          <a:spcPts val="0"/>
                        </a:spcAft>
                        <a:buClrTx/>
                        <a:buSzTx/>
                        <a:buFontTx/>
                        <a:buNone/>
                        <a:tabLst/>
                        <a:defRPr/>
                      </a:pPr>
                      <a:r>
                        <a:rPr kumimoji="1" lang="ja-JP" altLang="en-US" sz="1100" dirty="0">
                          <a:latin typeface="+mn-ea"/>
                          <a:ea typeface="+mn-ea"/>
                        </a:rPr>
                        <a:t>・認定制度について、実績がわずかであり、制度の周知の徹底とともに、インセンティブとなるような運用の検討が必要。</a:t>
                      </a:r>
                      <a:endParaRPr kumimoji="1" lang="en-US" altLang="ja-JP" sz="1100" dirty="0">
                        <a:latin typeface="+mn-ea"/>
                        <a:ea typeface="+mn-ea"/>
                      </a:endParaRPr>
                    </a:p>
                  </a:txBody>
                  <a:tcPr marL="0" marR="0">
                    <a:lnR w="12700" cap="flat" cmpd="sng" algn="ctr">
                      <a:solidFill>
                        <a:schemeClr val="tx1"/>
                      </a:solidFill>
                      <a:prstDash val="sysDot"/>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t"/>
                      <a:endPar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endParaRPr>
                    </a:p>
                    <a:p>
                      <a:pPr algn="ctr" fontAlgn="t"/>
                      <a:r>
                        <a:rPr lang="zh-TW" altLang="en-US" sz="1100" b="0" i="0" u="none" strike="noStrike" dirty="0">
                          <a:solidFill>
                            <a:srgbClr val="000000"/>
                          </a:solidFill>
                          <a:effectLst/>
                          <a:latin typeface="游ゴシック" panose="020B0400000000000000" pitchFamily="50" charset="-128"/>
                          <a:ea typeface="游ゴシック" panose="020B0400000000000000" pitchFamily="50" charset="-128"/>
                        </a:rPr>
                        <a:t>継続</a:t>
                      </a:r>
                      <a:endParaRPr lang="en-US" altLang="zh-TW"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lnL w="12700" cap="flat" cmpd="sng" algn="ctr">
                      <a:solidFill>
                        <a:schemeClr val="tx1"/>
                      </a:solidFill>
                      <a:prstDash val="sysDot"/>
                      <a:round/>
                      <a:headEnd type="none" w="med" len="med"/>
                      <a:tailEnd type="none" w="med" len="med"/>
                    </a:lnL>
                    <a:lnR w="381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84138" marR="0" lvl="0" indent="-84138" algn="l" defTabSz="1280160" rtl="0" eaLnBrk="1" fontAlgn="t" latinLnBrk="0" hangingPunct="1">
                        <a:lnSpc>
                          <a:spcPct val="100000"/>
                        </a:lnSpc>
                        <a:spcBef>
                          <a:spcPts val="0"/>
                        </a:spcBef>
                        <a:spcAft>
                          <a:spcPts val="0"/>
                        </a:spcAft>
                        <a:buClrTx/>
                        <a:buSzTx/>
                        <a:buFontTx/>
                        <a:buNone/>
                        <a:tabLst/>
                        <a:defRPr/>
                      </a:pPr>
                      <a:r>
                        <a:rPr kumimoji="1" lang="en-US" altLang="ja-JP" sz="1100" b="1" dirty="0">
                          <a:latin typeface="+mn-ea"/>
                          <a:ea typeface="+mn-ea"/>
                        </a:rPr>
                        <a:t>〈</a:t>
                      </a:r>
                      <a:r>
                        <a:rPr kumimoji="1" lang="ja-JP" altLang="en-US" sz="1100" b="1" dirty="0">
                          <a:latin typeface="+mn-ea"/>
                          <a:ea typeface="+mn-ea"/>
                        </a:rPr>
                        <a:t>認定制度</a:t>
                      </a:r>
                      <a:r>
                        <a:rPr kumimoji="1" lang="en-US" altLang="ja-JP" sz="1100" b="1" dirty="0">
                          <a:latin typeface="+mn-ea"/>
                          <a:ea typeface="+mn-ea"/>
                        </a:rPr>
                        <a:t>〉</a:t>
                      </a:r>
                      <a:endParaRPr lang="en-US" altLang="ja-JP" sz="1100" b="0" i="0" u="none" strike="noStrike" dirty="0">
                        <a:solidFill>
                          <a:srgbClr val="000000"/>
                        </a:solidFill>
                        <a:effectLst/>
                        <a:latin typeface="+mn-ea"/>
                        <a:ea typeface="+mn-ea"/>
                      </a:endParaRPr>
                    </a:p>
                    <a:p>
                      <a:pPr marL="84138" marR="0" lvl="0" indent="-84138" algn="l" defTabSz="1280160" rtl="0" eaLnBrk="1" fontAlgn="t"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mn-ea"/>
                          <a:ea typeface="+mn-ea"/>
                        </a:rPr>
                        <a:t>・認定制度についてはインセンティブとなる運用の検討。</a:t>
                      </a:r>
                      <a:endParaRPr lang="en-US" altLang="ja-JP" sz="1100" b="0" i="0" u="none" strike="noStrike" dirty="0">
                        <a:solidFill>
                          <a:srgbClr val="000000"/>
                        </a:solidFill>
                        <a:effectLst/>
                        <a:latin typeface="+mn-ea"/>
                        <a:ea typeface="+mn-ea"/>
                      </a:endParaRPr>
                    </a:p>
                    <a:p>
                      <a:pPr marL="84138" marR="0" lvl="0" indent="-84138" algn="r" defTabSz="1280160" rtl="0" eaLnBrk="1" fontAlgn="t" latinLnBrk="0" hangingPunct="1">
                        <a:lnSpc>
                          <a:spcPct val="100000"/>
                        </a:lnSpc>
                        <a:spcBef>
                          <a:spcPts val="0"/>
                        </a:spcBef>
                        <a:spcAft>
                          <a:spcPts val="0"/>
                        </a:spcAft>
                        <a:buClrTx/>
                        <a:buSzTx/>
                        <a:buFontTx/>
                        <a:buNone/>
                        <a:tabLst/>
                        <a:defRPr/>
                      </a:pPr>
                      <a:r>
                        <a:rPr kumimoji="1" lang="ja-JP" altLang="en-US" sz="1100" b="1" dirty="0">
                          <a:solidFill>
                            <a:schemeClr val="tx1"/>
                          </a:solidFill>
                          <a:latin typeface="+mn-ea"/>
                          <a:ea typeface="+mn-ea"/>
                        </a:rPr>
                        <a:t>→</a:t>
                      </a:r>
                      <a:r>
                        <a:rPr kumimoji="1" lang="en-US" altLang="ja-JP" sz="1100" b="1" dirty="0">
                          <a:solidFill>
                            <a:schemeClr val="tx1"/>
                          </a:solidFill>
                          <a:latin typeface="+mn-ea"/>
                          <a:ea typeface="+mn-ea"/>
                        </a:rPr>
                        <a:t>【</a:t>
                      </a:r>
                      <a:r>
                        <a:rPr kumimoji="1" lang="ja-JP" altLang="en-US" sz="1100" b="1" dirty="0">
                          <a:solidFill>
                            <a:schemeClr val="tx1"/>
                          </a:solidFill>
                          <a:latin typeface="+mn-ea"/>
                          <a:ea typeface="+mn-ea"/>
                        </a:rPr>
                        <a:t>具体化・きっかけづくり</a:t>
                      </a:r>
                      <a:r>
                        <a:rPr kumimoji="1" lang="en-US" altLang="ja-JP" sz="1100" b="1" dirty="0">
                          <a:solidFill>
                            <a:schemeClr val="tx1"/>
                          </a:solidFill>
                          <a:latin typeface="+mn-ea"/>
                          <a:ea typeface="+mn-ea"/>
                        </a:rPr>
                        <a:t>】</a:t>
                      </a:r>
                      <a:endParaRPr lang="en-US" altLang="ja-JP" sz="1100" b="1" i="0" u="none" strike="noStrike" dirty="0">
                        <a:solidFill>
                          <a:schemeClr val="tx1"/>
                        </a:solidFill>
                        <a:effectLst/>
                        <a:latin typeface="+mn-ea"/>
                        <a:ea typeface="+mn-ea"/>
                      </a:endParaRPr>
                    </a:p>
                    <a:p>
                      <a:pPr marL="84138" indent="-84138" algn="r" fontAlgn="t"/>
                      <a:endParaRPr lang="ja-JP" altLang="en-US" sz="1100" b="1" i="0" u="none" strike="noStrike" dirty="0">
                        <a:solidFill>
                          <a:srgbClr val="000000"/>
                        </a:solidFill>
                        <a:effectLst/>
                        <a:latin typeface="+mn-ea"/>
                        <a:ea typeface="+mn-ea"/>
                      </a:endParaRPr>
                    </a:p>
                  </a:txBody>
                  <a:tcPr marL="9525" marR="9525" marT="9525" marB="0">
                    <a:lnL w="381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87464990"/>
                  </a:ext>
                </a:extLst>
              </a:tr>
            </a:tbl>
          </a:graphicData>
        </a:graphic>
      </p:graphicFrame>
    </p:spTree>
    <p:extLst>
      <p:ext uri="{BB962C8B-B14F-4D97-AF65-F5344CB8AC3E}">
        <p14:creationId xmlns:p14="http://schemas.microsoft.com/office/powerpoint/2010/main" val="166642712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4506</Words>
  <Application>Microsoft Office PowerPoint</Application>
  <PresentationFormat>A3 297x420 mm</PresentationFormat>
  <Paragraphs>609</Paragraphs>
  <Slides>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2020-08-19T02:55:58Z</dcterms:created>
  <dcterms:modified xsi:type="dcterms:W3CDTF">2020-08-19T02:56:04Z</dcterms:modified>
</cp:coreProperties>
</file>