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12801600" cy="9601200" type="A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38" autoAdjust="0"/>
    <p:restoredTop sz="94660"/>
  </p:normalViewPr>
  <p:slideViewPr>
    <p:cSldViewPr snapToGrid="0">
      <p:cViewPr varScale="1">
        <p:scale>
          <a:sx n="53" d="100"/>
          <a:sy n="53" d="100"/>
        </p:scale>
        <p:origin x="15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49213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3205504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57566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17404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307260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2893360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708175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39935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53318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425520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EDE7F-0253-4FB0-B430-991BD92F2209}"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420102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18EDE7F-0253-4FB0-B430-991BD92F2209}" type="datetimeFigureOut">
              <a:rPr kumimoji="1" lang="ja-JP" altLang="en-US" smtClean="0"/>
              <a:t>2020/8/19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C590966-6CC1-4A0E-AD0B-210F1BF909CE}" type="slidenum">
              <a:rPr kumimoji="1" lang="ja-JP" altLang="en-US" smtClean="0"/>
              <a:t>‹#›</a:t>
            </a:fld>
            <a:endParaRPr kumimoji="1" lang="ja-JP" altLang="en-US"/>
          </a:p>
        </p:txBody>
      </p:sp>
    </p:spTree>
    <p:extLst>
      <p:ext uri="{BB962C8B-B14F-4D97-AF65-F5344CB8AC3E}">
        <p14:creationId xmlns:p14="http://schemas.microsoft.com/office/powerpoint/2010/main" val="1948588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F0CDE8D-C267-400C-892C-E51926C63480}"/>
              </a:ext>
            </a:extLst>
          </p:cNvPr>
          <p:cNvSpPr txBox="1"/>
          <p:nvPr/>
        </p:nvSpPr>
        <p:spPr>
          <a:xfrm>
            <a:off x="469900" y="240632"/>
            <a:ext cx="1211580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第</a:t>
            </a:r>
            <a:r>
              <a:rPr kumimoji="1" lang="en-US" altLang="ja-JP" b="1" dirty="0">
                <a:solidFill>
                  <a:schemeClr val="bg1"/>
                </a:solidFill>
              </a:rPr>
              <a:t>10</a:t>
            </a:r>
            <a:r>
              <a:rPr kumimoji="1" lang="ja-JP" altLang="en-US" b="1" dirty="0">
                <a:solidFill>
                  <a:schemeClr val="bg1"/>
                </a:solidFill>
              </a:rPr>
              <a:t>回大阪府耐震改修促進計画審議会　委員意見と府の考え方　（１／２）</a:t>
            </a:r>
          </a:p>
        </p:txBody>
      </p:sp>
      <p:graphicFrame>
        <p:nvGraphicFramePr>
          <p:cNvPr id="6" name="表 6">
            <a:extLst>
              <a:ext uri="{FF2B5EF4-FFF2-40B4-BE49-F238E27FC236}">
                <a16:creationId xmlns:a16="http://schemas.microsoft.com/office/drawing/2014/main" id="{152D16C0-1865-43EF-95E6-28D5460DAE15}"/>
              </a:ext>
            </a:extLst>
          </p:cNvPr>
          <p:cNvGraphicFramePr>
            <a:graphicFrameLocks noGrp="1"/>
          </p:cNvGraphicFramePr>
          <p:nvPr>
            <p:extLst>
              <p:ext uri="{D42A27DB-BD31-4B8C-83A1-F6EECF244321}">
                <p14:modId xmlns:p14="http://schemas.microsoft.com/office/powerpoint/2010/main" val="1183188763"/>
              </p:ext>
            </p:extLst>
          </p:nvPr>
        </p:nvGraphicFramePr>
        <p:xfrm>
          <a:off x="469900" y="697806"/>
          <a:ext cx="12210469" cy="8292929"/>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3728653799"/>
                    </a:ext>
                  </a:extLst>
                </a:gridCol>
                <a:gridCol w="288000">
                  <a:extLst>
                    <a:ext uri="{9D8B030D-6E8A-4147-A177-3AD203B41FA5}">
                      <a16:colId xmlns:a16="http://schemas.microsoft.com/office/drawing/2014/main" val="3297132289"/>
                    </a:ext>
                  </a:extLst>
                </a:gridCol>
                <a:gridCol w="7270786">
                  <a:extLst>
                    <a:ext uri="{9D8B030D-6E8A-4147-A177-3AD203B41FA5}">
                      <a16:colId xmlns:a16="http://schemas.microsoft.com/office/drawing/2014/main" val="2542936546"/>
                    </a:ext>
                  </a:extLst>
                </a:gridCol>
                <a:gridCol w="4363683">
                  <a:extLst>
                    <a:ext uri="{9D8B030D-6E8A-4147-A177-3AD203B41FA5}">
                      <a16:colId xmlns:a16="http://schemas.microsoft.com/office/drawing/2014/main" val="865240487"/>
                    </a:ext>
                  </a:extLst>
                </a:gridCol>
              </a:tblGrid>
              <a:tr h="256728">
                <a:tc gridSpan="2">
                  <a:txBody>
                    <a:bodyPr/>
                    <a:lstStyle/>
                    <a:p>
                      <a:pPr algn="ctr">
                        <a:lnSpc>
                          <a:spcPct val="100000"/>
                        </a:lnSpc>
                        <a:spcBef>
                          <a:spcPts val="0"/>
                        </a:spcBef>
                      </a:pPr>
                      <a:endParaRPr kumimoji="1" lang="ja-JP" altLang="en-US" sz="1100" b="1" dirty="0"/>
                    </a:p>
                  </a:txBody>
                  <a:tcPr>
                    <a:solidFill>
                      <a:schemeClr val="accent1">
                        <a:lumMod val="20000"/>
                        <a:lumOff val="80000"/>
                      </a:schemeClr>
                    </a:solidFill>
                  </a:tcPr>
                </a:tc>
                <a:tc hMerge="1">
                  <a:txBody>
                    <a:bodyPr/>
                    <a:lstStyle/>
                    <a:p>
                      <a:pPr algn="ctr">
                        <a:lnSpc>
                          <a:spcPct val="100000"/>
                        </a:lnSpc>
                        <a:spcBef>
                          <a:spcPts val="0"/>
                        </a:spcBef>
                      </a:pPr>
                      <a:endParaRPr kumimoji="1" lang="ja-JP" altLang="en-US" sz="1150" b="1" dirty="0"/>
                    </a:p>
                  </a:txBody>
                  <a:tcPr>
                    <a:solidFill>
                      <a:schemeClr val="accent1">
                        <a:lumMod val="20000"/>
                        <a:lumOff val="80000"/>
                      </a:schemeClr>
                    </a:solidFill>
                  </a:tcPr>
                </a:tc>
                <a:tc>
                  <a:txBody>
                    <a:bodyPr/>
                    <a:lstStyle/>
                    <a:p>
                      <a:pPr algn="ctr">
                        <a:lnSpc>
                          <a:spcPct val="100000"/>
                        </a:lnSpc>
                        <a:spcBef>
                          <a:spcPts val="0"/>
                        </a:spcBef>
                      </a:pPr>
                      <a:r>
                        <a:rPr kumimoji="1" lang="ja-JP" altLang="en-US" sz="1100" b="1" dirty="0"/>
                        <a:t>委員意見</a:t>
                      </a:r>
                    </a:p>
                  </a:txBody>
                  <a:tcPr>
                    <a:solidFill>
                      <a:schemeClr val="accent1">
                        <a:lumMod val="20000"/>
                        <a:lumOff val="80000"/>
                      </a:schemeClr>
                    </a:solidFill>
                  </a:tcPr>
                </a:tc>
                <a:tc>
                  <a:txBody>
                    <a:bodyPr/>
                    <a:lstStyle/>
                    <a:p>
                      <a:pPr algn="ctr">
                        <a:lnSpc>
                          <a:spcPct val="100000"/>
                        </a:lnSpc>
                        <a:spcBef>
                          <a:spcPts val="0"/>
                        </a:spcBef>
                      </a:pPr>
                      <a:r>
                        <a:rPr kumimoji="1" lang="ja-JP" altLang="en-US" sz="1100" b="1" dirty="0"/>
                        <a:t>府の考え方</a:t>
                      </a:r>
                    </a:p>
                  </a:txBody>
                  <a:tcPr>
                    <a:solidFill>
                      <a:schemeClr val="accent1">
                        <a:lumMod val="20000"/>
                        <a:lumOff val="80000"/>
                      </a:schemeClr>
                    </a:solidFill>
                  </a:tcPr>
                </a:tc>
                <a:extLst>
                  <a:ext uri="{0D108BD9-81ED-4DB2-BD59-A6C34878D82A}">
                    <a16:rowId xmlns:a16="http://schemas.microsoft.com/office/drawing/2014/main" val="3833301616"/>
                  </a:ext>
                </a:extLst>
              </a:tr>
              <a:tr h="724769">
                <a:tc gridSpan="2">
                  <a:txBody>
                    <a:bodyPr/>
                    <a:lstStyle/>
                    <a:p>
                      <a:pPr marL="265113" lvl="0" indent="-265113" algn="ctr">
                        <a:lnSpc>
                          <a:spcPct val="100000"/>
                        </a:lnSpc>
                        <a:spcBef>
                          <a:spcPts val="0"/>
                        </a:spcBef>
                      </a:pPr>
                      <a:r>
                        <a:rPr kumimoji="1" lang="ja-JP" altLang="en-US" sz="1100" b="1" kern="1200" dirty="0">
                          <a:solidFill>
                            <a:schemeClr val="tx1"/>
                          </a:solidFill>
                          <a:effectLst/>
                          <a:latin typeface="+mn-lt"/>
                          <a:ea typeface="+mn-ea"/>
                          <a:cs typeface="+mn-cs"/>
                        </a:rPr>
                        <a:t>中間検証</a:t>
                      </a:r>
                      <a:endParaRPr kumimoji="1" lang="ja-JP" altLang="ja-JP" sz="1100" b="1" kern="1200" dirty="0">
                        <a:solidFill>
                          <a:schemeClr val="tx1"/>
                        </a:solidFill>
                        <a:effectLst/>
                        <a:latin typeface="+mn-lt"/>
                        <a:ea typeface="+mn-ea"/>
                        <a:cs typeface="+mn-cs"/>
                      </a:endParaRPr>
                    </a:p>
                  </a:txBody>
                  <a:tcPr vert="eaVert" anchor="ctr">
                    <a:lnB w="12700" cap="flat" cmpd="sng" algn="ctr">
                      <a:solidFill>
                        <a:schemeClr val="tx1"/>
                      </a:solidFill>
                      <a:prstDash val="solid"/>
                      <a:round/>
                      <a:headEnd type="none" w="med" len="med"/>
                      <a:tailEnd type="none" w="med" len="med"/>
                    </a:lnB>
                  </a:tcPr>
                </a:tc>
                <a:tc hMerge="1">
                  <a:txBody>
                    <a:bodyPr/>
                    <a:lstStyle/>
                    <a:p>
                      <a:pPr marL="265113" lvl="0" indent="-265113">
                        <a:lnSpc>
                          <a:spcPct val="100000"/>
                        </a:lnSpc>
                        <a:spcBef>
                          <a:spcPts val="0"/>
                        </a:spcBef>
                      </a:pPr>
                      <a:endParaRPr kumimoji="1" lang="ja-JP" altLang="ja-JP" sz="1150" kern="1200" dirty="0">
                        <a:solidFill>
                          <a:schemeClr val="tx1"/>
                        </a:solidFill>
                        <a:effectLst/>
                        <a:latin typeface="+mn-lt"/>
                        <a:ea typeface="+mn-ea"/>
                        <a:cs typeface="+mn-cs"/>
                      </a:endParaRPr>
                    </a:p>
                  </a:txBody>
                  <a:tcPr vert="eaVert" anchor="ctr"/>
                </a:tc>
                <a:tc>
                  <a:txBody>
                    <a:bodyPr/>
                    <a:lstStyle/>
                    <a:p>
                      <a:pPr marL="265113" lvl="0" indent="-265113">
                        <a:lnSpc>
                          <a:spcPct val="100000"/>
                        </a:lnSpc>
                        <a:spcBef>
                          <a:spcPts val="0"/>
                        </a:spcBef>
                      </a:pPr>
                      <a:r>
                        <a:rPr kumimoji="1" lang="ja-JP" altLang="en-US" sz="1100" kern="1200" dirty="0">
                          <a:solidFill>
                            <a:schemeClr val="tx1"/>
                          </a:solidFill>
                          <a:effectLst/>
                          <a:latin typeface="+mn-lt"/>
                          <a:ea typeface="+mn-ea"/>
                          <a:cs typeface="+mn-cs"/>
                        </a:rPr>
                        <a:t>○　</a:t>
                      </a:r>
                      <a:r>
                        <a:rPr kumimoji="1" lang="en-US" altLang="ja-JP" sz="1100" kern="1200" dirty="0">
                          <a:solidFill>
                            <a:schemeClr val="tx1"/>
                          </a:solidFill>
                          <a:effectLst/>
                          <a:latin typeface="+mn-lt"/>
                          <a:ea typeface="+mn-ea"/>
                          <a:cs typeface="+mn-cs"/>
                        </a:rPr>
                        <a:t>5</a:t>
                      </a:r>
                      <a:r>
                        <a:rPr kumimoji="1" lang="ja-JP" altLang="ja-JP" sz="1100" kern="1200" dirty="0" smtClean="0">
                          <a:solidFill>
                            <a:schemeClr val="tx1"/>
                          </a:solidFill>
                          <a:effectLst/>
                          <a:latin typeface="+mn-lt"/>
                          <a:ea typeface="+mn-ea"/>
                          <a:cs typeface="+mn-cs"/>
                        </a:rPr>
                        <a:t>年間</a:t>
                      </a:r>
                      <a:r>
                        <a:rPr kumimoji="1" lang="ja-JP" altLang="en-US" sz="1100" kern="1200" dirty="0" smtClean="0">
                          <a:solidFill>
                            <a:schemeClr val="tx1"/>
                          </a:solidFill>
                          <a:effectLst/>
                          <a:latin typeface="+mn-lt"/>
                          <a:ea typeface="+mn-ea"/>
                          <a:cs typeface="+mn-cs"/>
                        </a:rPr>
                        <a:t>の</a:t>
                      </a:r>
                      <a:r>
                        <a:rPr kumimoji="1" lang="ja-JP" altLang="ja-JP" sz="1100" kern="1200" dirty="0" smtClean="0">
                          <a:solidFill>
                            <a:schemeClr val="tx1"/>
                          </a:solidFill>
                          <a:effectLst/>
                          <a:latin typeface="+mn-lt"/>
                          <a:ea typeface="+mn-ea"/>
                          <a:cs typeface="+mn-cs"/>
                        </a:rPr>
                        <a:t>施策</a:t>
                      </a:r>
                      <a:r>
                        <a:rPr kumimoji="1" lang="ja-JP" altLang="ja-JP" sz="1100" kern="1200" dirty="0">
                          <a:solidFill>
                            <a:schemeClr val="tx1"/>
                          </a:solidFill>
                          <a:effectLst/>
                          <a:latin typeface="+mn-lt"/>
                          <a:ea typeface="+mn-ea"/>
                          <a:cs typeface="+mn-cs"/>
                        </a:rPr>
                        <a:t>でどの程度効果があったのか、どの</a:t>
                      </a:r>
                      <a:r>
                        <a:rPr kumimoji="1" lang="ja-JP" altLang="ja-JP" sz="1100" kern="1200" dirty="0" smtClean="0">
                          <a:solidFill>
                            <a:schemeClr val="tx1"/>
                          </a:solidFill>
                          <a:effectLst/>
                          <a:latin typeface="+mn-lt"/>
                          <a:ea typeface="+mn-ea"/>
                          <a:cs typeface="+mn-cs"/>
                        </a:rPr>
                        <a:t>ぐらい残って</a:t>
                      </a:r>
                      <a:r>
                        <a:rPr kumimoji="1" lang="ja-JP" altLang="ja-JP" sz="1100" kern="1200" dirty="0">
                          <a:solidFill>
                            <a:schemeClr val="tx1"/>
                          </a:solidFill>
                          <a:effectLst/>
                          <a:latin typeface="+mn-lt"/>
                          <a:ea typeface="+mn-ea"/>
                          <a:cs typeface="+mn-cs"/>
                        </a:rPr>
                        <a:t>いるの</a:t>
                      </a:r>
                      <a:r>
                        <a:rPr kumimoji="1" lang="ja-JP" altLang="ja-JP" sz="1100" kern="1200" dirty="0" smtClean="0">
                          <a:solidFill>
                            <a:schemeClr val="tx1"/>
                          </a:solidFill>
                          <a:effectLst/>
                          <a:latin typeface="+mn-lt"/>
                          <a:ea typeface="+mn-ea"/>
                          <a:cs typeface="+mn-cs"/>
                        </a:rPr>
                        <a:t>かが</a:t>
                      </a:r>
                      <a:r>
                        <a:rPr kumimoji="1" lang="ja-JP" altLang="en-US" sz="1100" kern="1200" dirty="0" smtClean="0">
                          <a:solidFill>
                            <a:schemeClr val="tx1"/>
                          </a:solidFill>
                          <a:effectLst/>
                          <a:latin typeface="+mn-lt"/>
                          <a:ea typeface="+mn-ea"/>
                          <a:cs typeface="+mn-cs"/>
                        </a:rPr>
                        <a:t>分かり</a:t>
                      </a:r>
                      <a:r>
                        <a:rPr kumimoji="1" lang="ja-JP" altLang="ja-JP" sz="1100" kern="1200" dirty="0" smtClean="0">
                          <a:solidFill>
                            <a:schemeClr val="tx1"/>
                          </a:solidFill>
                          <a:effectLst/>
                          <a:latin typeface="+mn-lt"/>
                          <a:ea typeface="+mn-ea"/>
                          <a:cs typeface="+mn-cs"/>
                        </a:rPr>
                        <a:t>にくい</a:t>
                      </a:r>
                      <a:r>
                        <a:rPr kumimoji="1" lang="ja-JP" altLang="ja-JP" sz="1100" kern="1200" dirty="0">
                          <a:solidFill>
                            <a:schemeClr val="tx1"/>
                          </a:solidFill>
                          <a:effectLst/>
                          <a:latin typeface="+mn-lt"/>
                          <a:ea typeface="+mn-ea"/>
                          <a:cs typeface="+mn-cs"/>
                        </a:rPr>
                        <a:t>。</a:t>
                      </a:r>
                    </a:p>
                    <a:p>
                      <a:pPr marL="265113" lvl="0" indent="-265113">
                        <a:lnSpc>
                          <a:spcPct val="100000"/>
                        </a:lnSpc>
                        <a:spcBef>
                          <a:spcPts val="0"/>
                        </a:spcBef>
                      </a:pPr>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今までやって</a:t>
                      </a:r>
                      <a:r>
                        <a:rPr kumimoji="1" lang="ja-JP" altLang="ja-JP" sz="1100" kern="1200" dirty="0" smtClean="0">
                          <a:solidFill>
                            <a:schemeClr val="tx1"/>
                          </a:solidFill>
                          <a:effectLst/>
                          <a:latin typeface="+mn-lt"/>
                          <a:ea typeface="+mn-ea"/>
                          <a:cs typeface="+mn-cs"/>
                        </a:rPr>
                        <a:t>きた</a:t>
                      </a:r>
                      <a:r>
                        <a:rPr kumimoji="1" lang="ja-JP" altLang="en-US" sz="1100" kern="1200" dirty="0" smtClean="0">
                          <a:solidFill>
                            <a:schemeClr val="tx1"/>
                          </a:solidFill>
                          <a:effectLst/>
                          <a:latin typeface="+mn-lt"/>
                          <a:ea typeface="+mn-ea"/>
                          <a:cs typeface="+mn-cs"/>
                        </a:rPr>
                        <a:t>改修だけでなく、建替えや除却も</a:t>
                      </a:r>
                      <a:r>
                        <a:rPr kumimoji="1" lang="ja-JP" altLang="ja-JP" sz="1100" kern="1200" dirty="0" smtClean="0">
                          <a:solidFill>
                            <a:schemeClr val="tx1"/>
                          </a:solidFill>
                          <a:effectLst/>
                          <a:latin typeface="+mn-lt"/>
                          <a:ea typeface="+mn-ea"/>
                          <a:cs typeface="+mn-cs"/>
                        </a:rPr>
                        <a:t>プラスアルファして</a:t>
                      </a:r>
                      <a:r>
                        <a:rPr kumimoji="1" lang="ja-JP" altLang="en-US" sz="1100" kern="1200" dirty="0" smtClean="0">
                          <a:solidFill>
                            <a:schemeClr val="tx1"/>
                          </a:solidFill>
                          <a:effectLst/>
                          <a:latin typeface="+mn-lt"/>
                          <a:ea typeface="+mn-ea"/>
                          <a:cs typeface="+mn-cs"/>
                        </a:rPr>
                        <a:t>取り組むべき</a:t>
                      </a:r>
                      <a:r>
                        <a:rPr kumimoji="1" lang="ja-JP" altLang="ja-JP" sz="1100" kern="1200" dirty="0" smtClean="0">
                          <a:solidFill>
                            <a:schemeClr val="tx1"/>
                          </a:solidFill>
                          <a:effectLst/>
                          <a:latin typeface="+mn-lt"/>
                          <a:ea typeface="+mn-ea"/>
                          <a:cs typeface="+mn-cs"/>
                        </a:rPr>
                        <a:t>。</a:t>
                      </a:r>
                      <a:endParaRPr kumimoji="1" lang="ja-JP" altLang="ja-JP" sz="1100" kern="1200" dirty="0">
                        <a:solidFill>
                          <a:schemeClr val="tx1"/>
                        </a:solidFill>
                        <a:effectLst/>
                        <a:latin typeface="+mn-lt"/>
                        <a:ea typeface="+mn-ea"/>
                        <a:cs typeface="+mn-cs"/>
                      </a:endParaRPr>
                    </a:p>
                    <a:p>
                      <a:pPr marL="265113" lvl="0" indent="-265113">
                        <a:lnSpc>
                          <a:spcPct val="100000"/>
                        </a:lnSpc>
                        <a:spcBef>
                          <a:spcPts val="0"/>
                        </a:spcBef>
                      </a:pPr>
                      <a:r>
                        <a:rPr kumimoji="1" lang="ja-JP" altLang="en-US" sz="1100" kern="1200" dirty="0">
                          <a:solidFill>
                            <a:schemeClr val="tx1"/>
                          </a:solidFill>
                          <a:effectLst/>
                          <a:latin typeface="+mn-lt"/>
                          <a:ea typeface="+mn-ea"/>
                          <a:cs typeface="+mn-cs"/>
                        </a:rPr>
                        <a:t>○　</a:t>
                      </a:r>
                      <a:r>
                        <a:rPr kumimoji="1" lang="ja-JP" altLang="ja-JP" sz="1100" kern="1200" dirty="0" smtClean="0">
                          <a:solidFill>
                            <a:schemeClr val="tx1"/>
                          </a:solidFill>
                          <a:effectLst/>
                          <a:latin typeface="+mn-lt"/>
                          <a:ea typeface="+mn-ea"/>
                          <a:cs typeface="+mn-cs"/>
                        </a:rPr>
                        <a:t>木造住宅に関しては</a:t>
                      </a:r>
                      <a:r>
                        <a:rPr kumimoji="1" lang="ja-JP" altLang="en-US" sz="1100" kern="1200" dirty="0" smtClean="0">
                          <a:solidFill>
                            <a:schemeClr val="tx1"/>
                          </a:solidFill>
                          <a:effectLst/>
                          <a:latin typeface="+mn-lt"/>
                          <a:ea typeface="+mn-ea"/>
                          <a:cs typeface="+mn-cs"/>
                        </a:rPr>
                        <a:t>、</a:t>
                      </a:r>
                      <a:r>
                        <a:rPr kumimoji="1" lang="ja-JP" altLang="ja-JP" sz="1100" kern="1200" dirty="0" smtClean="0">
                          <a:solidFill>
                            <a:schemeClr val="tx1"/>
                          </a:solidFill>
                          <a:effectLst/>
                          <a:latin typeface="+mn-lt"/>
                          <a:ea typeface="+mn-ea"/>
                          <a:cs typeface="+mn-cs"/>
                        </a:rPr>
                        <a:t>コロナ</a:t>
                      </a:r>
                      <a:r>
                        <a:rPr kumimoji="1" lang="ja-JP" altLang="en-US" sz="1100" kern="1200" dirty="0">
                          <a:solidFill>
                            <a:schemeClr val="tx1"/>
                          </a:solidFill>
                          <a:effectLst/>
                          <a:latin typeface="+mn-lt"/>
                          <a:ea typeface="+mn-ea"/>
                          <a:cs typeface="+mn-cs"/>
                        </a:rPr>
                        <a:t>対策</a:t>
                      </a:r>
                      <a:r>
                        <a:rPr kumimoji="1" lang="ja-JP" altLang="ja-JP" sz="1100" kern="1200" dirty="0">
                          <a:solidFill>
                            <a:schemeClr val="tx1"/>
                          </a:solidFill>
                          <a:effectLst/>
                          <a:latin typeface="+mn-lt"/>
                          <a:ea typeface="+mn-ea"/>
                          <a:cs typeface="+mn-cs"/>
                        </a:rPr>
                        <a:t>で</a:t>
                      </a:r>
                      <a:r>
                        <a:rPr kumimoji="1" lang="ja-JP" altLang="en-US" sz="1100" kern="1200" dirty="0">
                          <a:solidFill>
                            <a:schemeClr val="tx1"/>
                          </a:solidFill>
                          <a:effectLst/>
                          <a:latin typeface="+mn-lt"/>
                          <a:ea typeface="+mn-ea"/>
                          <a:cs typeface="+mn-cs"/>
                        </a:rPr>
                        <a:t>行っている「</a:t>
                      </a:r>
                      <a:r>
                        <a:rPr kumimoji="1" lang="ja-JP" altLang="ja-JP" sz="1100" kern="1200" dirty="0">
                          <a:solidFill>
                            <a:schemeClr val="tx1"/>
                          </a:solidFill>
                          <a:effectLst/>
                          <a:latin typeface="+mn-lt"/>
                          <a:ea typeface="+mn-ea"/>
                          <a:cs typeface="+mn-cs"/>
                        </a:rPr>
                        <a:t>赤</a:t>
                      </a:r>
                      <a:r>
                        <a:rPr kumimoji="1" lang="ja-JP" altLang="en-US" sz="1100" kern="1200" dirty="0">
                          <a:solidFill>
                            <a:schemeClr val="tx1"/>
                          </a:solidFill>
                          <a:effectLst/>
                          <a:latin typeface="+mn-lt"/>
                          <a:ea typeface="+mn-ea"/>
                          <a:cs typeface="+mn-cs"/>
                        </a:rPr>
                        <a:t>」「</a:t>
                      </a:r>
                      <a:r>
                        <a:rPr kumimoji="1" lang="ja-JP" altLang="ja-JP" sz="1100" kern="1200" dirty="0">
                          <a:solidFill>
                            <a:schemeClr val="tx1"/>
                          </a:solidFill>
                          <a:effectLst/>
                          <a:latin typeface="+mn-lt"/>
                          <a:ea typeface="+mn-ea"/>
                          <a:cs typeface="+mn-cs"/>
                        </a:rPr>
                        <a:t>黄</a:t>
                      </a:r>
                      <a:r>
                        <a:rPr kumimoji="1" lang="ja-JP" altLang="en-US" sz="1100" kern="1200" dirty="0">
                          <a:solidFill>
                            <a:schemeClr val="tx1"/>
                          </a:solidFill>
                          <a:effectLst/>
                          <a:latin typeface="+mn-lt"/>
                          <a:ea typeface="+mn-ea"/>
                          <a:cs typeface="+mn-cs"/>
                        </a:rPr>
                        <a:t>」「</a:t>
                      </a:r>
                      <a:r>
                        <a:rPr kumimoji="1" lang="ja-JP" altLang="ja-JP" sz="1100" kern="1200" dirty="0">
                          <a:solidFill>
                            <a:schemeClr val="tx1"/>
                          </a:solidFill>
                          <a:effectLst/>
                          <a:latin typeface="+mn-lt"/>
                          <a:ea typeface="+mn-ea"/>
                          <a:cs typeface="+mn-cs"/>
                        </a:rPr>
                        <a:t>青</a:t>
                      </a:r>
                      <a:r>
                        <a:rPr kumimoji="1" lang="ja-JP" altLang="en-US" sz="1100" kern="1200" dirty="0">
                          <a:solidFill>
                            <a:schemeClr val="tx1"/>
                          </a:solidFill>
                          <a:effectLst/>
                          <a:latin typeface="+mn-lt"/>
                          <a:ea typeface="+mn-ea"/>
                          <a:cs typeface="+mn-cs"/>
                        </a:rPr>
                        <a:t>」</a:t>
                      </a:r>
                      <a:r>
                        <a:rPr kumimoji="1" lang="ja-JP" altLang="ja-JP" sz="1100" kern="1200" dirty="0">
                          <a:solidFill>
                            <a:schemeClr val="tx1"/>
                          </a:solidFill>
                          <a:effectLst/>
                          <a:latin typeface="+mn-lt"/>
                          <a:ea typeface="+mn-ea"/>
                          <a:cs typeface="+mn-cs"/>
                        </a:rPr>
                        <a:t>といったシグナルのように</a:t>
                      </a:r>
                      <a:r>
                        <a:rPr kumimoji="1" lang="ja-JP" altLang="ja-JP" sz="1100" kern="1200" dirty="0" smtClean="0">
                          <a:solidFill>
                            <a:schemeClr val="tx1"/>
                          </a:solidFill>
                          <a:effectLst/>
                          <a:latin typeface="+mn-lt"/>
                          <a:ea typeface="+mn-ea"/>
                          <a:cs typeface="+mn-cs"/>
                        </a:rPr>
                        <a:t>、</a:t>
                      </a:r>
                      <a:r>
                        <a:rPr kumimoji="1" lang="ja-JP" altLang="en-US" sz="1100" kern="1200" dirty="0" smtClean="0">
                          <a:solidFill>
                            <a:schemeClr val="tx1"/>
                          </a:solidFill>
                          <a:effectLst/>
                          <a:latin typeface="+mn-lt"/>
                          <a:ea typeface="+mn-ea"/>
                          <a:cs typeface="+mn-cs"/>
                        </a:rPr>
                        <a:t>「</a:t>
                      </a:r>
                      <a:r>
                        <a:rPr kumimoji="1" lang="ja-JP" altLang="ja-JP" sz="1100" kern="1200" dirty="0">
                          <a:solidFill>
                            <a:schemeClr val="tx1"/>
                          </a:solidFill>
                          <a:effectLst/>
                          <a:latin typeface="+mn-lt"/>
                          <a:ea typeface="+mn-ea"/>
                          <a:cs typeface="+mn-cs"/>
                        </a:rPr>
                        <a:t>赤に近い黄色</a:t>
                      </a:r>
                      <a:r>
                        <a:rPr kumimoji="1" lang="ja-JP" altLang="en-US" sz="1100" kern="1200" dirty="0">
                          <a:solidFill>
                            <a:schemeClr val="tx1"/>
                          </a:solidFill>
                          <a:effectLst/>
                          <a:latin typeface="+mn-lt"/>
                          <a:ea typeface="+mn-ea"/>
                          <a:cs typeface="+mn-cs"/>
                        </a:rPr>
                        <a:t>」など</a:t>
                      </a:r>
                      <a:r>
                        <a:rPr kumimoji="1" lang="ja-JP" altLang="ja-JP" sz="1100" kern="1200" dirty="0">
                          <a:solidFill>
                            <a:schemeClr val="tx1"/>
                          </a:solidFill>
                          <a:effectLst/>
                          <a:latin typeface="+mn-lt"/>
                          <a:ea typeface="+mn-ea"/>
                          <a:cs typeface="+mn-cs"/>
                        </a:rPr>
                        <a:t>、わかりやすい評価を出していくことが求められる</a:t>
                      </a:r>
                      <a:r>
                        <a:rPr kumimoji="1" lang="ja-JP" altLang="ja-JP" sz="1100" kern="1200" dirty="0" smtClean="0">
                          <a:solidFill>
                            <a:schemeClr val="tx1"/>
                          </a:solidFill>
                          <a:effectLst/>
                          <a:latin typeface="+mn-lt"/>
                          <a:ea typeface="+mn-ea"/>
                          <a:cs typeface="+mn-cs"/>
                        </a:rPr>
                        <a:t>。</a:t>
                      </a:r>
                      <a:endParaRPr kumimoji="1" lang="en-US" altLang="ja-JP" sz="1100" kern="1200" dirty="0" smtClean="0">
                        <a:solidFill>
                          <a:schemeClr val="tx1"/>
                        </a:solidFill>
                        <a:effectLst/>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marL="174625" indent="-174625">
                        <a:lnSpc>
                          <a:spcPct val="100000"/>
                        </a:lnSpc>
                        <a:spcBef>
                          <a:spcPts val="0"/>
                        </a:spcBef>
                      </a:pPr>
                      <a:r>
                        <a:rPr kumimoji="1" lang="ja-JP" altLang="en-US" sz="1100" dirty="0"/>
                        <a:t>○　</a:t>
                      </a:r>
                      <a:r>
                        <a:rPr kumimoji="1" lang="ja-JP" altLang="en-US" sz="1100" dirty="0" smtClean="0"/>
                        <a:t>評価結果を踏まえ、「強化」、「継続」、「</a:t>
                      </a:r>
                      <a:r>
                        <a:rPr kumimoji="1" lang="ja-JP" altLang="en-US" sz="1100" dirty="0"/>
                        <a:t>改善</a:t>
                      </a:r>
                      <a:r>
                        <a:rPr kumimoji="1" lang="ja-JP" altLang="en-US" sz="1100" dirty="0" smtClean="0"/>
                        <a:t>」、「縮小」と分かりやすく表記する。</a:t>
                      </a:r>
                      <a:endParaRPr kumimoji="1" lang="en-US" altLang="ja-JP" sz="1100" dirty="0" smtClean="0"/>
                    </a:p>
                    <a:p>
                      <a:pPr marL="174625" indent="-174625">
                        <a:lnSpc>
                          <a:spcPct val="100000"/>
                        </a:lnSpc>
                        <a:spcBef>
                          <a:spcPts val="0"/>
                        </a:spcBef>
                      </a:pPr>
                      <a:r>
                        <a:rPr kumimoji="1" lang="ja-JP" altLang="en-US" sz="1100" dirty="0" smtClean="0"/>
                        <a:t>○　各取組みの評価を一覧表に整理する。（参考資料②）</a:t>
                      </a:r>
                      <a:endParaRPr kumimoji="1" lang="en-US" altLang="ja-JP" sz="1100" dirty="0"/>
                    </a:p>
                  </a:txBody>
                  <a:tcPr marR="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5102880"/>
                  </a:ext>
                </a:extLst>
              </a:tr>
              <a:tr h="940231">
                <a:tc>
                  <a:txBody>
                    <a:bodyPr/>
                    <a:lstStyle/>
                    <a:p>
                      <a:pPr marL="265113" marR="0" lvl="0" indent="-265113" algn="ctr" defTabSz="1280160" rtl="0" eaLnBrk="1" fontAlgn="auto" latinLnBrk="0" hangingPunct="1">
                        <a:lnSpc>
                          <a:spcPct val="100000"/>
                        </a:lnSpc>
                        <a:spcBef>
                          <a:spcPts val="0"/>
                        </a:spcBef>
                        <a:spcAft>
                          <a:spcPts val="0"/>
                        </a:spcAft>
                        <a:buClrTx/>
                        <a:buSzTx/>
                        <a:buFontTx/>
                        <a:buNone/>
                        <a:tabLst/>
                        <a:defRPr/>
                      </a:pPr>
                      <a:r>
                        <a:rPr kumimoji="1" lang="ja-JP" altLang="en-US" sz="1100" b="1" kern="1200" dirty="0" smtClean="0">
                          <a:solidFill>
                            <a:schemeClr val="tx1"/>
                          </a:solidFill>
                          <a:effectLst/>
                          <a:latin typeface="+mn-lt"/>
                          <a:ea typeface="+mn-ea"/>
                          <a:cs typeface="+mn-cs"/>
                        </a:rPr>
                        <a:t>基本的な方針</a:t>
                      </a:r>
                      <a:endParaRPr kumimoji="1" lang="en-US" altLang="ja-JP" sz="1100" b="1" kern="1200" dirty="0" smtClean="0">
                        <a:solidFill>
                          <a:schemeClr val="tx1"/>
                        </a:solidFill>
                        <a:effectLst/>
                        <a:latin typeface="+mn-lt"/>
                        <a:ea typeface="+mn-ea"/>
                        <a:cs typeface="+mn-cs"/>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265113" marR="0" lvl="0" indent="-265113" algn="ctr" defTabSz="1280160" rtl="0" eaLnBrk="1" fontAlgn="auto" latinLnBrk="0" hangingPunct="1">
                        <a:lnSpc>
                          <a:spcPct val="100000"/>
                        </a:lnSpc>
                        <a:spcBef>
                          <a:spcPts val="0"/>
                        </a:spcBef>
                        <a:spcAft>
                          <a:spcPts val="0"/>
                        </a:spcAft>
                        <a:buClrTx/>
                        <a:buSzTx/>
                        <a:buFontTx/>
                        <a:buNone/>
                        <a:tabLst/>
                        <a:defRPr/>
                      </a:pPr>
                      <a:r>
                        <a:rPr kumimoji="1" lang="ja-JP" altLang="en-US" sz="1100" b="1" kern="1200" dirty="0" smtClean="0">
                          <a:solidFill>
                            <a:schemeClr val="tx1"/>
                          </a:solidFill>
                          <a:effectLst/>
                          <a:latin typeface="+mn-lt"/>
                          <a:ea typeface="+mn-ea"/>
                          <a:cs typeface="+mn-cs"/>
                        </a:rPr>
                        <a:t>取組みの視点</a:t>
                      </a:r>
                      <a:endParaRPr kumimoji="1" lang="ja-JP" altLang="ja-JP" sz="1100" b="1" kern="1200" dirty="0" smtClean="0">
                        <a:solidFill>
                          <a:schemeClr val="tx1"/>
                        </a:solidFill>
                        <a:effectLst/>
                        <a:latin typeface="+mn-lt"/>
                        <a:ea typeface="+mn-ea"/>
                        <a:cs typeface="+mn-cs"/>
                      </a:endParaRPr>
                    </a:p>
                  </a:txBody>
                  <a:tcPr vert="eaVert"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effectLst/>
                          <a:latin typeface="+mn-lt"/>
                          <a:ea typeface="+mn-ea"/>
                          <a:cs typeface="+mn-cs"/>
                        </a:rPr>
                        <a:t>○　</a:t>
                      </a:r>
                      <a:r>
                        <a:rPr kumimoji="1" lang="ja-JP" altLang="ja-JP" sz="1100" kern="1200" dirty="0" smtClean="0">
                          <a:solidFill>
                            <a:schemeClr val="tx1"/>
                          </a:solidFill>
                          <a:effectLst/>
                          <a:latin typeface="+mn-lt"/>
                          <a:ea typeface="+mn-ea"/>
                          <a:cs typeface="+mn-cs"/>
                        </a:rPr>
                        <a:t>府民みんなで</a:t>
                      </a:r>
                      <a:r>
                        <a:rPr kumimoji="1" lang="ja-JP" altLang="ja-JP" sz="1100" kern="1200" dirty="0" err="1" smtClean="0">
                          <a:solidFill>
                            <a:schemeClr val="tx1"/>
                          </a:solidFill>
                          <a:effectLst/>
                          <a:latin typeface="+mn-lt"/>
                          <a:ea typeface="+mn-ea"/>
                          <a:cs typeface="+mn-cs"/>
                        </a:rPr>
                        <a:t>めざ</a:t>
                      </a:r>
                      <a:r>
                        <a:rPr kumimoji="1" lang="ja-JP" altLang="ja-JP" sz="1100" kern="1200" dirty="0" smtClean="0">
                          <a:solidFill>
                            <a:schemeClr val="tx1"/>
                          </a:solidFill>
                          <a:effectLst/>
                          <a:latin typeface="+mn-lt"/>
                          <a:ea typeface="+mn-ea"/>
                          <a:cs typeface="+mn-cs"/>
                        </a:rPr>
                        <a:t>そう値にも関わらず、</a:t>
                      </a:r>
                      <a:r>
                        <a:rPr kumimoji="1" lang="ja-JP" altLang="en-US" sz="1100" kern="1200" dirty="0" smtClean="0">
                          <a:solidFill>
                            <a:schemeClr val="tx1"/>
                          </a:solidFill>
                          <a:effectLst/>
                          <a:latin typeface="+mn-lt"/>
                          <a:ea typeface="+mn-ea"/>
                          <a:cs typeface="+mn-cs"/>
                        </a:rPr>
                        <a:t>耐震改修を</a:t>
                      </a:r>
                      <a:r>
                        <a:rPr kumimoji="1" lang="ja-JP" altLang="ja-JP" sz="1100" kern="1200" dirty="0" smtClean="0">
                          <a:solidFill>
                            <a:schemeClr val="tx1"/>
                          </a:solidFill>
                          <a:effectLst/>
                          <a:latin typeface="+mn-lt"/>
                          <a:ea typeface="+mn-ea"/>
                          <a:cs typeface="+mn-cs"/>
                        </a:rPr>
                        <a:t>やっていない人向けのアプローチ</a:t>
                      </a:r>
                      <a:r>
                        <a:rPr kumimoji="1" lang="ja-JP" altLang="en-US" sz="1100" kern="1200" dirty="0" smtClean="0">
                          <a:solidFill>
                            <a:schemeClr val="tx1"/>
                          </a:solidFill>
                          <a:effectLst/>
                          <a:latin typeface="+mn-lt"/>
                          <a:ea typeface="+mn-ea"/>
                          <a:cs typeface="+mn-cs"/>
                        </a:rPr>
                        <a:t>になっている</a:t>
                      </a:r>
                      <a:r>
                        <a:rPr kumimoji="1" lang="ja-JP" altLang="ja-JP" sz="1100" kern="1200" dirty="0" smtClean="0">
                          <a:solidFill>
                            <a:schemeClr val="tx1"/>
                          </a:solidFill>
                          <a:effectLst/>
                          <a:latin typeface="+mn-lt"/>
                          <a:ea typeface="+mn-ea"/>
                          <a:cs typeface="+mn-cs"/>
                        </a:rPr>
                        <a:t>。</a:t>
                      </a:r>
                      <a:r>
                        <a:rPr kumimoji="1" lang="ja-JP" altLang="en-US" sz="1100" kern="1200" dirty="0" smtClean="0">
                          <a:solidFill>
                            <a:schemeClr val="tx1"/>
                          </a:solidFill>
                          <a:effectLst/>
                          <a:latin typeface="+mn-lt"/>
                          <a:ea typeface="+mn-ea"/>
                          <a:cs typeface="+mn-cs"/>
                        </a:rPr>
                        <a:t>所有者</a:t>
                      </a:r>
                      <a:r>
                        <a:rPr kumimoji="1" lang="ja-JP" altLang="ja-JP" sz="1100" kern="1200" dirty="0" smtClean="0">
                          <a:solidFill>
                            <a:schemeClr val="tx1"/>
                          </a:solidFill>
                          <a:effectLst/>
                          <a:latin typeface="+mn-lt"/>
                          <a:ea typeface="+mn-ea"/>
                          <a:cs typeface="+mn-cs"/>
                        </a:rPr>
                        <a:t>以外の人たちがコミットできるような何かがないと</a:t>
                      </a:r>
                      <a:r>
                        <a:rPr kumimoji="1" lang="ja-JP" altLang="en-US" sz="1100" kern="1200" dirty="0" smtClean="0">
                          <a:solidFill>
                            <a:schemeClr val="tx1"/>
                          </a:solidFill>
                          <a:effectLst/>
                          <a:latin typeface="+mn-lt"/>
                          <a:ea typeface="+mn-ea"/>
                          <a:cs typeface="+mn-cs"/>
                        </a:rPr>
                        <a:t>いけないのではないか</a:t>
                      </a:r>
                      <a:r>
                        <a:rPr kumimoji="1" lang="ja-JP" altLang="ja-JP" sz="1100" kern="1200" dirty="0" smtClean="0">
                          <a:solidFill>
                            <a:schemeClr val="tx1"/>
                          </a:solidFill>
                          <a:effectLst/>
                          <a:latin typeface="+mn-lt"/>
                          <a:ea typeface="+mn-ea"/>
                          <a:cs typeface="+mn-cs"/>
                        </a:rPr>
                        <a:t>。</a:t>
                      </a:r>
                      <a:endParaRPr kumimoji="1" lang="en-US" altLang="ja-JP" sz="1100" kern="1200" dirty="0" smtClean="0">
                        <a:solidFill>
                          <a:schemeClr val="tx1"/>
                        </a:solidFill>
                        <a:effectLst/>
                        <a:latin typeface="+mn-lt"/>
                        <a:ea typeface="+mn-ea"/>
                        <a:cs typeface="+mn-cs"/>
                      </a:endParaRPr>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effectLst/>
                          <a:latin typeface="+mn-lt"/>
                          <a:ea typeface="+mn-ea"/>
                          <a:cs typeface="+mn-cs"/>
                        </a:rPr>
                        <a:t>○　</a:t>
                      </a:r>
                      <a:r>
                        <a:rPr kumimoji="1" lang="ja-JP" altLang="ja-JP" sz="1100" kern="1200" dirty="0" smtClean="0">
                          <a:solidFill>
                            <a:schemeClr val="tx1"/>
                          </a:solidFill>
                          <a:effectLst/>
                          <a:latin typeface="+mn-lt"/>
                          <a:ea typeface="+mn-ea"/>
                          <a:cs typeface="+mn-cs"/>
                        </a:rPr>
                        <a:t>所有者</a:t>
                      </a:r>
                      <a:r>
                        <a:rPr kumimoji="1" lang="ja-JP" altLang="en-US" sz="1100" kern="1200" dirty="0" smtClean="0">
                          <a:solidFill>
                            <a:schemeClr val="tx1"/>
                          </a:solidFill>
                          <a:effectLst/>
                          <a:latin typeface="+mn-lt"/>
                          <a:ea typeface="+mn-ea"/>
                          <a:cs typeface="+mn-cs"/>
                        </a:rPr>
                        <a:t>以外の</a:t>
                      </a:r>
                      <a:r>
                        <a:rPr kumimoji="1" lang="ja-JP" altLang="ja-JP" sz="1100" kern="1200" dirty="0" smtClean="0">
                          <a:solidFill>
                            <a:schemeClr val="tx1"/>
                          </a:solidFill>
                          <a:effectLst/>
                          <a:latin typeface="+mn-lt"/>
                          <a:ea typeface="+mn-ea"/>
                          <a:cs typeface="+mn-cs"/>
                        </a:rPr>
                        <a:t>人が耐震改修費用を支払</a:t>
                      </a:r>
                      <a:r>
                        <a:rPr kumimoji="1" lang="ja-JP" altLang="en-US" sz="1100" kern="1200" dirty="0" smtClean="0">
                          <a:solidFill>
                            <a:schemeClr val="tx1"/>
                          </a:solidFill>
                          <a:effectLst/>
                          <a:latin typeface="+mn-lt"/>
                          <a:ea typeface="+mn-ea"/>
                          <a:cs typeface="+mn-cs"/>
                        </a:rPr>
                        <a:t>った場合</a:t>
                      </a:r>
                      <a:r>
                        <a:rPr kumimoji="1" lang="ja-JP" altLang="ja-JP" sz="1100" kern="1200" dirty="0" smtClean="0">
                          <a:solidFill>
                            <a:schemeClr val="tx1"/>
                          </a:solidFill>
                          <a:effectLst/>
                          <a:latin typeface="+mn-lt"/>
                          <a:ea typeface="+mn-ea"/>
                          <a:cs typeface="+mn-cs"/>
                        </a:rPr>
                        <a:t>、支払った人に対するインセンティブを与える</a:t>
                      </a:r>
                      <a:r>
                        <a:rPr kumimoji="1" lang="ja-JP" altLang="en-US" sz="1100" kern="1200" dirty="0" smtClean="0">
                          <a:solidFill>
                            <a:schemeClr val="tx1"/>
                          </a:solidFill>
                          <a:effectLst/>
                          <a:latin typeface="+mn-lt"/>
                          <a:ea typeface="+mn-ea"/>
                          <a:cs typeface="+mn-cs"/>
                        </a:rPr>
                        <a:t>ような、所有者</a:t>
                      </a:r>
                      <a:r>
                        <a:rPr kumimoji="1" lang="ja-JP" altLang="ja-JP" sz="1100" kern="1200" dirty="0" smtClean="0">
                          <a:solidFill>
                            <a:schemeClr val="tx1"/>
                          </a:solidFill>
                          <a:effectLst/>
                          <a:latin typeface="+mn-lt"/>
                          <a:ea typeface="+mn-ea"/>
                          <a:cs typeface="+mn-cs"/>
                        </a:rPr>
                        <a:t>以外の人の動き</a:t>
                      </a:r>
                      <a:r>
                        <a:rPr kumimoji="1" lang="ja-JP" altLang="en-US" sz="1100" kern="1200" dirty="0" smtClean="0">
                          <a:solidFill>
                            <a:schemeClr val="tx1"/>
                          </a:solidFill>
                          <a:effectLst/>
                          <a:latin typeface="+mn-lt"/>
                          <a:ea typeface="+mn-ea"/>
                          <a:cs typeface="+mn-cs"/>
                        </a:rPr>
                        <a:t>や</a:t>
                      </a:r>
                      <a:r>
                        <a:rPr kumimoji="1" lang="ja-JP" altLang="ja-JP" sz="1100" kern="1200" dirty="0" smtClean="0">
                          <a:solidFill>
                            <a:schemeClr val="tx1"/>
                          </a:solidFill>
                          <a:effectLst/>
                          <a:latin typeface="+mn-lt"/>
                          <a:ea typeface="+mn-ea"/>
                          <a:cs typeface="+mn-cs"/>
                        </a:rPr>
                        <a:t>支援を</a:t>
                      </a:r>
                      <a:r>
                        <a:rPr kumimoji="1" lang="ja-JP" altLang="en-US" sz="1100" kern="1200" dirty="0" smtClean="0">
                          <a:solidFill>
                            <a:schemeClr val="tx1"/>
                          </a:solidFill>
                          <a:effectLst/>
                          <a:latin typeface="+mn-lt"/>
                          <a:ea typeface="+mn-ea"/>
                          <a:cs typeface="+mn-cs"/>
                        </a:rPr>
                        <a:t>掻き立てる</a:t>
                      </a:r>
                      <a:r>
                        <a:rPr kumimoji="1" lang="ja-JP" altLang="ja-JP" sz="1100" kern="1200" dirty="0" smtClean="0">
                          <a:solidFill>
                            <a:schemeClr val="tx1"/>
                          </a:solidFill>
                          <a:effectLst/>
                          <a:latin typeface="+mn-lt"/>
                          <a:ea typeface="+mn-ea"/>
                          <a:cs typeface="+mn-cs"/>
                        </a:rPr>
                        <a:t>ようなクリエイティブな施策が欲しい。例えば、古い住宅</a:t>
                      </a:r>
                      <a:r>
                        <a:rPr kumimoji="1" lang="ja-JP" altLang="en-US" sz="1100" kern="1200" dirty="0" smtClean="0">
                          <a:solidFill>
                            <a:schemeClr val="tx1"/>
                          </a:solidFill>
                          <a:effectLst/>
                          <a:latin typeface="+mn-lt"/>
                          <a:ea typeface="+mn-ea"/>
                          <a:cs typeface="+mn-cs"/>
                        </a:rPr>
                        <a:t>で</a:t>
                      </a:r>
                      <a:r>
                        <a:rPr kumimoji="1" lang="ja-JP" altLang="ja-JP" sz="1100" kern="1200" dirty="0" smtClean="0">
                          <a:solidFill>
                            <a:schemeClr val="tx1"/>
                          </a:solidFill>
                          <a:effectLst/>
                          <a:latin typeface="+mn-lt"/>
                          <a:ea typeface="+mn-ea"/>
                          <a:cs typeface="+mn-cs"/>
                        </a:rPr>
                        <a:t>次に使う人がいるのであれば、その人が耐震化</a:t>
                      </a:r>
                      <a:r>
                        <a:rPr kumimoji="1" lang="ja-JP" altLang="en-US" sz="1100" kern="1200" dirty="0" smtClean="0">
                          <a:solidFill>
                            <a:schemeClr val="tx1"/>
                          </a:solidFill>
                          <a:effectLst/>
                          <a:latin typeface="+mn-lt"/>
                          <a:ea typeface="+mn-ea"/>
                          <a:cs typeface="+mn-cs"/>
                        </a:rPr>
                        <a:t>に</a:t>
                      </a:r>
                      <a:r>
                        <a:rPr kumimoji="1" lang="ja-JP" altLang="ja-JP" sz="1100" kern="1200" dirty="0" smtClean="0">
                          <a:solidFill>
                            <a:schemeClr val="tx1"/>
                          </a:solidFill>
                          <a:effectLst/>
                          <a:latin typeface="+mn-lt"/>
                          <a:ea typeface="+mn-ea"/>
                          <a:cs typeface="+mn-cs"/>
                        </a:rPr>
                        <a:t>投資</a:t>
                      </a:r>
                      <a:r>
                        <a:rPr kumimoji="1" lang="ja-JP" altLang="en-US" sz="1100" kern="1200" dirty="0" smtClean="0">
                          <a:solidFill>
                            <a:schemeClr val="tx1"/>
                          </a:solidFill>
                          <a:effectLst/>
                          <a:latin typeface="+mn-lt"/>
                          <a:ea typeface="+mn-ea"/>
                          <a:cs typeface="+mn-cs"/>
                        </a:rPr>
                        <a:t>したくなるような</a:t>
                      </a:r>
                      <a:r>
                        <a:rPr kumimoji="1" lang="ja-JP" altLang="ja-JP" sz="1100" kern="1200" dirty="0" smtClean="0">
                          <a:solidFill>
                            <a:schemeClr val="tx1"/>
                          </a:solidFill>
                          <a:effectLst/>
                          <a:latin typeface="+mn-lt"/>
                          <a:ea typeface="+mn-ea"/>
                          <a:cs typeface="+mn-cs"/>
                        </a:rPr>
                        <a:t>インセンティブを与え</a:t>
                      </a:r>
                      <a:r>
                        <a:rPr kumimoji="1" lang="ja-JP" altLang="en-US" sz="1100" kern="1200" dirty="0" smtClean="0">
                          <a:solidFill>
                            <a:schemeClr val="tx1"/>
                          </a:solidFill>
                          <a:effectLst/>
                          <a:latin typeface="+mn-lt"/>
                          <a:ea typeface="+mn-ea"/>
                          <a:cs typeface="+mn-cs"/>
                        </a:rPr>
                        <a:t>るなど。</a:t>
                      </a:r>
                      <a:endParaRPr kumimoji="1" lang="en-US" altLang="ja-JP" sz="1100" kern="1200" dirty="0" smtClean="0">
                        <a:solidFill>
                          <a:schemeClr val="tx1"/>
                        </a:solidFill>
                        <a:effectLst/>
                        <a:latin typeface="+mn-lt"/>
                        <a:ea typeface="+mn-ea"/>
                        <a:cs typeface="+mn-cs"/>
                      </a:endParaRPr>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effectLst/>
                          <a:latin typeface="+mn-lt"/>
                          <a:ea typeface="+mn-ea"/>
                          <a:cs typeface="+mn-cs"/>
                        </a:rPr>
                        <a:t>○　所有者の次</a:t>
                      </a:r>
                      <a:r>
                        <a:rPr kumimoji="1" lang="ja-JP" altLang="ja-JP" sz="1100" kern="1200" dirty="0" smtClean="0">
                          <a:solidFill>
                            <a:schemeClr val="tx1"/>
                          </a:solidFill>
                          <a:effectLst/>
                          <a:latin typeface="+mn-lt"/>
                          <a:ea typeface="+mn-ea"/>
                          <a:cs typeface="+mn-cs"/>
                        </a:rPr>
                        <a:t>の世代</a:t>
                      </a:r>
                      <a:r>
                        <a:rPr kumimoji="1" lang="ja-JP" altLang="en-US" sz="1100" kern="1200" dirty="0" smtClean="0">
                          <a:solidFill>
                            <a:schemeClr val="tx1"/>
                          </a:solidFill>
                          <a:effectLst/>
                          <a:latin typeface="+mn-lt"/>
                          <a:ea typeface="+mn-ea"/>
                          <a:cs typeface="+mn-cs"/>
                        </a:rPr>
                        <a:t>などから</a:t>
                      </a:r>
                      <a:r>
                        <a:rPr kumimoji="1" lang="ja-JP" altLang="ja-JP" sz="1100" kern="1200" dirty="0" smtClean="0">
                          <a:solidFill>
                            <a:schemeClr val="tx1"/>
                          </a:solidFill>
                          <a:effectLst/>
                          <a:latin typeface="+mn-lt"/>
                          <a:ea typeface="+mn-ea"/>
                          <a:cs typeface="+mn-cs"/>
                        </a:rPr>
                        <a:t>の投資を引き出し</a:t>
                      </a:r>
                      <a:r>
                        <a:rPr kumimoji="1" lang="ja-JP" altLang="en-US" sz="1100" kern="1200" dirty="0" smtClean="0">
                          <a:solidFill>
                            <a:schemeClr val="tx1"/>
                          </a:solidFill>
                          <a:effectLst/>
                          <a:latin typeface="+mn-lt"/>
                          <a:ea typeface="+mn-ea"/>
                          <a:cs typeface="+mn-cs"/>
                        </a:rPr>
                        <a:t>て</a:t>
                      </a:r>
                      <a:r>
                        <a:rPr kumimoji="1" lang="ja-JP" altLang="ja-JP" sz="1100" kern="1200" dirty="0" smtClean="0">
                          <a:solidFill>
                            <a:schemeClr val="tx1"/>
                          </a:solidFill>
                          <a:effectLst/>
                          <a:latin typeface="+mn-lt"/>
                          <a:ea typeface="+mn-ea"/>
                          <a:cs typeface="+mn-cs"/>
                        </a:rPr>
                        <a:t>耐震化を進める</a:t>
                      </a:r>
                      <a:r>
                        <a:rPr kumimoji="1" lang="ja-JP" altLang="en-US" sz="1100" kern="1200" dirty="0" smtClean="0">
                          <a:solidFill>
                            <a:schemeClr val="tx1"/>
                          </a:solidFill>
                          <a:effectLst/>
                          <a:latin typeface="+mn-lt"/>
                          <a:ea typeface="+mn-ea"/>
                          <a:cs typeface="+mn-cs"/>
                        </a:rPr>
                        <a:t>ため、</a:t>
                      </a:r>
                      <a:r>
                        <a:rPr kumimoji="1" lang="ja-JP" altLang="ja-JP" sz="1100" kern="1200" dirty="0" smtClean="0">
                          <a:solidFill>
                            <a:schemeClr val="tx1"/>
                          </a:solidFill>
                          <a:effectLst/>
                          <a:latin typeface="+mn-lt"/>
                          <a:ea typeface="+mn-ea"/>
                          <a:cs typeface="+mn-cs"/>
                        </a:rPr>
                        <a:t>ステークホルダー</a:t>
                      </a:r>
                      <a:r>
                        <a:rPr kumimoji="1" lang="ja-JP" altLang="en-US" sz="1100" kern="1200" dirty="0" smtClean="0">
                          <a:solidFill>
                            <a:schemeClr val="tx1"/>
                          </a:solidFill>
                          <a:effectLst/>
                          <a:latin typeface="+mn-lt"/>
                          <a:ea typeface="+mn-ea"/>
                          <a:cs typeface="+mn-cs"/>
                        </a:rPr>
                        <a:t>を増やし</a:t>
                      </a:r>
                      <a:r>
                        <a:rPr kumimoji="1" lang="ja-JP" altLang="ja-JP" sz="1100" kern="1200" dirty="0" smtClean="0">
                          <a:solidFill>
                            <a:schemeClr val="tx1"/>
                          </a:solidFill>
                          <a:effectLst/>
                          <a:latin typeface="+mn-lt"/>
                          <a:ea typeface="+mn-ea"/>
                          <a:cs typeface="+mn-cs"/>
                        </a:rPr>
                        <a:t>、所有者に対してコミットメントする</a:t>
                      </a:r>
                      <a:r>
                        <a:rPr kumimoji="1" lang="ja-JP" altLang="en-US" sz="1100" kern="1200" dirty="0" smtClean="0">
                          <a:solidFill>
                            <a:schemeClr val="tx1"/>
                          </a:solidFill>
                          <a:effectLst/>
                          <a:latin typeface="+mn-lt"/>
                          <a:ea typeface="+mn-ea"/>
                          <a:cs typeface="+mn-cs"/>
                        </a:rPr>
                        <a:t>仕組みづくり</a:t>
                      </a:r>
                      <a:r>
                        <a:rPr kumimoji="1" lang="ja-JP" altLang="ja-JP" sz="1100" kern="1200" dirty="0" smtClean="0">
                          <a:solidFill>
                            <a:schemeClr val="tx1"/>
                          </a:solidFill>
                          <a:effectLst/>
                          <a:latin typeface="+mn-lt"/>
                          <a:ea typeface="+mn-ea"/>
                          <a:cs typeface="+mn-cs"/>
                        </a:rPr>
                        <a:t>。工事に関わる人</a:t>
                      </a:r>
                      <a:r>
                        <a:rPr kumimoji="1" lang="ja-JP" altLang="en-US" sz="1100" kern="1200" dirty="0" smtClean="0">
                          <a:solidFill>
                            <a:schemeClr val="tx1"/>
                          </a:solidFill>
                          <a:effectLst/>
                          <a:latin typeface="+mn-lt"/>
                          <a:ea typeface="+mn-ea"/>
                          <a:cs typeface="+mn-cs"/>
                        </a:rPr>
                        <a:t>や</a:t>
                      </a:r>
                      <a:r>
                        <a:rPr kumimoji="1" lang="ja-JP" altLang="ja-JP" sz="1100" kern="1200" dirty="0" smtClean="0">
                          <a:solidFill>
                            <a:schemeClr val="tx1"/>
                          </a:solidFill>
                          <a:effectLst/>
                          <a:latin typeface="+mn-lt"/>
                          <a:ea typeface="+mn-ea"/>
                          <a:cs typeface="+mn-cs"/>
                        </a:rPr>
                        <a:t>、</a:t>
                      </a:r>
                      <a:r>
                        <a:rPr kumimoji="1" lang="ja-JP" altLang="en-US" sz="1100" kern="1200" dirty="0" smtClean="0">
                          <a:solidFill>
                            <a:schemeClr val="tx1"/>
                          </a:solidFill>
                          <a:effectLst/>
                          <a:latin typeface="+mn-lt"/>
                          <a:ea typeface="+mn-ea"/>
                          <a:cs typeface="+mn-cs"/>
                        </a:rPr>
                        <a:t>多様な</a:t>
                      </a:r>
                      <a:r>
                        <a:rPr kumimoji="1" lang="ja-JP" altLang="ja-JP" sz="1100" kern="1200" dirty="0" smtClean="0">
                          <a:solidFill>
                            <a:schemeClr val="tx1"/>
                          </a:solidFill>
                          <a:effectLst/>
                          <a:latin typeface="+mn-lt"/>
                          <a:ea typeface="+mn-ea"/>
                          <a:cs typeface="+mn-cs"/>
                        </a:rPr>
                        <a:t>人が携われるような制度設計</a:t>
                      </a:r>
                      <a:r>
                        <a:rPr kumimoji="1" lang="ja-JP" altLang="en-US" sz="1100" kern="1200" dirty="0" smtClean="0">
                          <a:solidFill>
                            <a:schemeClr val="tx1"/>
                          </a:solidFill>
                          <a:effectLst/>
                          <a:latin typeface="+mn-lt"/>
                          <a:ea typeface="+mn-ea"/>
                          <a:cs typeface="+mn-cs"/>
                        </a:rPr>
                        <a:t>が</a:t>
                      </a:r>
                      <a:r>
                        <a:rPr kumimoji="1" lang="ja-JP" altLang="ja-JP" sz="1100" kern="1200" dirty="0" smtClean="0">
                          <a:solidFill>
                            <a:schemeClr val="tx1"/>
                          </a:solidFill>
                          <a:effectLst/>
                          <a:latin typeface="+mn-lt"/>
                          <a:ea typeface="+mn-ea"/>
                          <a:cs typeface="+mn-cs"/>
                        </a:rPr>
                        <a:t>できる</a:t>
                      </a:r>
                      <a:r>
                        <a:rPr kumimoji="1" lang="ja-JP" altLang="en-US" sz="1100" kern="1200" dirty="0" smtClean="0">
                          <a:solidFill>
                            <a:schemeClr val="tx1"/>
                          </a:solidFill>
                          <a:effectLst/>
                          <a:latin typeface="+mn-lt"/>
                          <a:ea typeface="+mn-ea"/>
                          <a:cs typeface="+mn-cs"/>
                        </a:rPr>
                        <a:t>のではないか</a:t>
                      </a:r>
                      <a:r>
                        <a:rPr kumimoji="1" lang="ja-JP" altLang="ja-JP" sz="1100" kern="1200" dirty="0" smtClean="0">
                          <a:solidFill>
                            <a:schemeClr val="tx1"/>
                          </a:solidFill>
                          <a:effectLst/>
                          <a:latin typeface="+mn-lt"/>
                          <a:ea typeface="+mn-ea"/>
                          <a:cs typeface="+mn-cs"/>
                        </a:rPr>
                        <a:t>。</a:t>
                      </a:r>
                    </a:p>
                  </a:txBody>
                  <a:tcPr>
                    <a:lnT w="12700" cap="flat" cmpd="sng" algn="ctr">
                      <a:solidFill>
                        <a:schemeClr val="tx1"/>
                      </a:solidFill>
                      <a:prstDash val="solid"/>
                      <a:round/>
                      <a:headEnd type="none" w="med" len="med"/>
                      <a:tailEnd type="none" w="med" len="med"/>
                    </a:lnT>
                  </a:tcPr>
                </a:tc>
                <a:tc>
                  <a:txBody>
                    <a:bodyPr/>
                    <a:lstStyle/>
                    <a:p>
                      <a:pPr marL="266700" indent="-266700">
                        <a:lnSpc>
                          <a:spcPct val="100000"/>
                        </a:lnSpc>
                        <a:spcBef>
                          <a:spcPts val="0"/>
                        </a:spcBef>
                      </a:pPr>
                      <a:r>
                        <a:rPr kumimoji="1" lang="ja-JP" altLang="en-US" sz="1100" dirty="0" smtClean="0"/>
                        <a:t>〇　関連施策と連携した取組みや</a:t>
                      </a:r>
                      <a:r>
                        <a:rPr kumimoji="1" lang="en-US" altLang="ja-JP" sz="1100" dirty="0" smtClean="0"/>
                        <a:t>PR</a:t>
                      </a:r>
                      <a:r>
                        <a:rPr kumimoji="1" lang="ja-JP" altLang="en-US" sz="1100" dirty="0" smtClean="0"/>
                        <a:t>など、多様な人が携われるような取組みを実施。</a:t>
                      </a:r>
                      <a:endParaRPr kumimoji="1" lang="en-US" altLang="ja-JP" sz="1100" dirty="0" smtClean="0"/>
                    </a:p>
                    <a:p>
                      <a:pPr marL="266700" indent="-266700">
                        <a:lnSpc>
                          <a:spcPct val="100000"/>
                        </a:lnSpc>
                        <a:spcBef>
                          <a:spcPts val="0"/>
                        </a:spcBef>
                      </a:pPr>
                      <a:r>
                        <a:rPr kumimoji="1" lang="ja-JP" altLang="en-US" sz="1100" dirty="0" smtClean="0"/>
                        <a:t>○　所有者だけではなく、その家族、地域住民、施工者、関係団体等へも耐震の必要性の周知や働きかけを強化し、“府民みんなでめざす”という機運を醸成していく。</a:t>
                      </a:r>
                      <a:endParaRPr kumimoji="1" lang="en-US" altLang="ja-JP" sz="1100" dirty="0" smtClean="0"/>
                    </a:p>
                    <a:p>
                      <a:pPr marL="266700" indent="-266700">
                        <a:lnSpc>
                          <a:spcPct val="100000"/>
                        </a:lnSpc>
                        <a:spcBef>
                          <a:spcPts val="0"/>
                        </a:spcBef>
                      </a:pPr>
                      <a:r>
                        <a:rPr kumimoji="1" lang="ja-JP" altLang="en-US" sz="1100" dirty="0" smtClean="0"/>
                        <a:t>○　他施策を活用した耐震化促進施策などを調査、研究する。</a:t>
                      </a:r>
                      <a:endParaRPr kumimoji="1" lang="en-US" altLang="ja-JP" sz="1100" dirty="0" smtClean="0"/>
                    </a:p>
                    <a:p>
                      <a:pPr marL="266700" indent="-266700">
                        <a:lnSpc>
                          <a:spcPct val="100000"/>
                        </a:lnSpc>
                        <a:spcBef>
                          <a:spcPts val="0"/>
                        </a:spcBef>
                      </a:pPr>
                      <a:endParaRPr kumimoji="1" lang="en-US" altLang="ja-JP" sz="1100" dirty="0" smtClean="0"/>
                    </a:p>
                    <a:p>
                      <a:pPr marL="174625" indent="-174625">
                        <a:lnSpc>
                          <a:spcPct val="100000"/>
                        </a:lnSpc>
                        <a:spcBef>
                          <a:spcPts val="0"/>
                        </a:spcBef>
                      </a:pPr>
                      <a:endParaRPr kumimoji="1" lang="en-US" altLang="ja-JP" sz="1100" dirty="0"/>
                    </a:p>
                  </a:txBody>
                  <a:tcPr marR="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30098612"/>
                  </a:ext>
                </a:extLst>
              </a:tr>
              <a:tr h="642788">
                <a:tc gridSpan="2">
                  <a:txBody>
                    <a:bodyPr/>
                    <a:lstStyle/>
                    <a:p>
                      <a:pPr marL="360363" lvl="0" indent="-360363" algn="ctr">
                        <a:lnSpc>
                          <a:spcPct val="100000"/>
                        </a:lnSpc>
                        <a:spcBef>
                          <a:spcPts val="0"/>
                        </a:spcBef>
                      </a:pPr>
                      <a:r>
                        <a:rPr kumimoji="1" lang="ja-JP" altLang="en-US" sz="1100" b="1" kern="1200" dirty="0" smtClean="0">
                          <a:solidFill>
                            <a:schemeClr val="tx1"/>
                          </a:solidFill>
                          <a:effectLst/>
                          <a:latin typeface="+mn-lt"/>
                          <a:ea typeface="+mn-ea"/>
                          <a:cs typeface="+mn-cs"/>
                        </a:rPr>
                        <a:t>耐震化率</a:t>
                      </a:r>
                      <a:endParaRPr kumimoji="1" lang="en-US" altLang="ja-JP" sz="1100" b="1" kern="1200" dirty="0" smtClean="0">
                        <a:solidFill>
                          <a:schemeClr val="tx1"/>
                        </a:solidFill>
                        <a:effectLst/>
                        <a:latin typeface="+mn-lt"/>
                        <a:ea typeface="+mn-ea"/>
                        <a:cs typeface="+mn-cs"/>
                      </a:endParaRPr>
                    </a:p>
                    <a:p>
                      <a:pPr marL="360363" lvl="0" indent="-360363" algn="l">
                        <a:lnSpc>
                          <a:spcPct val="100000"/>
                        </a:lnSpc>
                        <a:spcBef>
                          <a:spcPts val="0"/>
                        </a:spcBef>
                      </a:pPr>
                      <a:r>
                        <a:rPr kumimoji="1" lang="ja-JP" altLang="en-US" sz="1100" b="1" kern="1200" dirty="0" smtClean="0">
                          <a:solidFill>
                            <a:schemeClr val="tx1"/>
                          </a:solidFill>
                          <a:effectLst/>
                          <a:latin typeface="+mn-lt"/>
                          <a:ea typeface="+mn-ea"/>
                          <a:cs typeface="+mn-cs"/>
                        </a:rPr>
                        <a:t>住宅の</a:t>
                      </a:r>
                      <a:endParaRPr kumimoji="1" lang="ja-JP" altLang="ja-JP" sz="1100" b="1" kern="1200" dirty="0">
                        <a:solidFill>
                          <a:schemeClr val="tx1"/>
                        </a:solidFill>
                        <a:effectLst/>
                        <a:latin typeface="+mn-lt"/>
                        <a:ea typeface="+mn-ea"/>
                        <a:cs typeface="+mn-cs"/>
                      </a:endParaRPr>
                    </a:p>
                  </a:txBody>
                  <a:tcPr vert="eaVert" anchor="ctr"/>
                </a:tc>
                <a:tc hMerge="1">
                  <a:txBody>
                    <a:bodyPr/>
                    <a:lstStyle/>
                    <a:p>
                      <a:pPr marL="360363" lvl="0" indent="-360363">
                        <a:lnSpc>
                          <a:spcPct val="100000"/>
                        </a:lnSpc>
                        <a:spcBef>
                          <a:spcPts val="0"/>
                        </a:spcBef>
                      </a:pPr>
                      <a:endParaRPr kumimoji="1" lang="ja-JP" altLang="ja-JP" sz="1150" kern="1200" dirty="0">
                        <a:solidFill>
                          <a:schemeClr val="tx1"/>
                        </a:solidFill>
                        <a:effectLst/>
                        <a:latin typeface="+mn-lt"/>
                        <a:ea typeface="+mn-ea"/>
                        <a:cs typeface="+mn-cs"/>
                      </a:endParaRPr>
                    </a:p>
                  </a:txBody>
                  <a:tcPr vert="eaVert" anchor="ctr"/>
                </a:tc>
                <a:tc>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　</a:t>
                      </a:r>
                      <a:r>
                        <a:rPr kumimoji="1" lang="en-US" altLang="ja-JP" sz="1100" kern="1200" dirty="0">
                          <a:solidFill>
                            <a:schemeClr val="tx1"/>
                          </a:solidFill>
                          <a:effectLst/>
                          <a:latin typeface="+mn-lt"/>
                          <a:ea typeface="+mn-ea"/>
                          <a:cs typeface="+mn-cs"/>
                        </a:rPr>
                        <a:t>H27</a:t>
                      </a:r>
                      <a:r>
                        <a:rPr kumimoji="1" lang="ja-JP" altLang="ja-JP" sz="1100" kern="1200" dirty="0">
                          <a:solidFill>
                            <a:schemeClr val="tx1"/>
                          </a:solidFill>
                          <a:effectLst/>
                          <a:latin typeface="+mn-lt"/>
                          <a:ea typeface="+mn-ea"/>
                          <a:cs typeface="+mn-cs"/>
                        </a:rPr>
                        <a:t>から</a:t>
                      </a:r>
                      <a:r>
                        <a:rPr kumimoji="1" lang="en-US" altLang="ja-JP" sz="1100" kern="1200" dirty="0">
                          <a:solidFill>
                            <a:schemeClr val="tx1"/>
                          </a:solidFill>
                          <a:effectLst/>
                          <a:latin typeface="+mn-lt"/>
                          <a:ea typeface="+mn-ea"/>
                          <a:cs typeface="+mn-cs"/>
                        </a:rPr>
                        <a:t>R2</a:t>
                      </a:r>
                      <a:r>
                        <a:rPr kumimoji="1" lang="ja-JP" altLang="ja-JP" sz="1100" kern="1200" dirty="0">
                          <a:solidFill>
                            <a:schemeClr val="tx1"/>
                          </a:solidFill>
                          <a:effectLst/>
                          <a:latin typeface="+mn-lt"/>
                          <a:ea typeface="+mn-ea"/>
                          <a:cs typeface="+mn-cs"/>
                        </a:rPr>
                        <a:t>は耐震化のスピードが</a:t>
                      </a:r>
                      <a:r>
                        <a:rPr kumimoji="1" lang="ja-JP" altLang="en-US" sz="1100" kern="1200" dirty="0">
                          <a:solidFill>
                            <a:schemeClr val="tx1"/>
                          </a:solidFill>
                          <a:effectLst/>
                          <a:latin typeface="+mn-lt"/>
                          <a:ea typeface="+mn-ea"/>
                          <a:cs typeface="+mn-cs"/>
                        </a:rPr>
                        <a:t>明らかに</a:t>
                      </a:r>
                      <a:r>
                        <a:rPr kumimoji="1" lang="ja-JP" altLang="ja-JP" sz="1100" kern="1200" dirty="0">
                          <a:solidFill>
                            <a:schemeClr val="tx1"/>
                          </a:solidFill>
                          <a:effectLst/>
                          <a:latin typeface="+mn-lt"/>
                          <a:ea typeface="+mn-ea"/>
                          <a:cs typeface="+mn-cs"/>
                        </a:rPr>
                        <a:t>増している。何が要因か。</a:t>
                      </a:r>
                    </a:p>
                    <a:p>
                      <a:pPr marL="266700" lvl="0" indent="-266700">
                        <a:lnSpc>
                          <a:spcPct val="100000"/>
                        </a:lnSpc>
                        <a:spcBef>
                          <a:spcPts val="0"/>
                        </a:spcBef>
                      </a:pPr>
                      <a:r>
                        <a:rPr kumimoji="1" lang="ja-JP" altLang="en-US" sz="1100" kern="1200" dirty="0">
                          <a:solidFill>
                            <a:schemeClr val="tx1"/>
                          </a:solidFill>
                          <a:effectLst/>
                          <a:latin typeface="+mn-lt"/>
                          <a:ea typeface="+mn-ea"/>
                          <a:cs typeface="+mn-cs"/>
                        </a:rPr>
                        <a:t>○　</a:t>
                      </a:r>
                      <a:r>
                        <a:rPr kumimoji="1" lang="en-US" altLang="ja-JP" sz="1100" kern="1200" dirty="0">
                          <a:solidFill>
                            <a:schemeClr val="tx1"/>
                          </a:solidFill>
                          <a:effectLst/>
                          <a:latin typeface="+mn-lt"/>
                          <a:ea typeface="+mn-ea"/>
                          <a:cs typeface="+mn-cs"/>
                        </a:rPr>
                        <a:t>H30</a:t>
                      </a:r>
                      <a:r>
                        <a:rPr kumimoji="1" lang="ja-JP" altLang="ja-JP" sz="1100" kern="1200" dirty="0">
                          <a:solidFill>
                            <a:schemeClr val="tx1"/>
                          </a:solidFill>
                          <a:effectLst/>
                          <a:latin typeface="+mn-lt"/>
                          <a:ea typeface="+mn-ea"/>
                          <a:cs typeface="+mn-cs"/>
                        </a:rPr>
                        <a:t>の</a:t>
                      </a:r>
                      <a:r>
                        <a:rPr kumimoji="1" lang="ja-JP" altLang="en-US" sz="1100" kern="1200" dirty="0" smtClean="0">
                          <a:solidFill>
                            <a:schemeClr val="tx1"/>
                          </a:solidFill>
                          <a:effectLst/>
                          <a:latin typeface="+mn-lt"/>
                          <a:ea typeface="+mn-ea"/>
                          <a:cs typeface="+mn-cs"/>
                        </a:rPr>
                        <a:t>大阪府</a:t>
                      </a:r>
                      <a:r>
                        <a:rPr kumimoji="1" lang="ja-JP" altLang="ja-JP" sz="1100" kern="1200" dirty="0" smtClean="0">
                          <a:solidFill>
                            <a:schemeClr val="tx1"/>
                          </a:solidFill>
                          <a:effectLst/>
                          <a:latin typeface="+mn-lt"/>
                          <a:ea typeface="+mn-ea"/>
                          <a:cs typeface="+mn-cs"/>
                        </a:rPr>
                        <a:t>北部</a:t>
                      </a:r>
                      <a:r>
                        <a:rPr kumimoji="1" lang="ja-JP" altLang="ja-JP" sz="1100" kern="1200" dirty="0">
                          <a:solidFill>
                            <a:schemeClr val="tx1"/>
                          </a:solidFill>
                          <a:effectLst/>
                          <a:latin typeface="+mn-lt"/>
                          <a:ea typeface="+mn-ea"/>
                          <a:cs typeface="+mn-cs"/>
                        </a:rPr>
                        <a:t>地震と台風</a:t>
                      </a:r>
                      <a:r>
                        <a:rPr kumimoji="1" lang="en-US" altLang="ja-JP" sz="1100" kern="1200" dirty="0">
                          <a:solidFill>
                            <a:schemeClr val="tx1"/>
                          </a:solidFill>
                          <a:effectLst/>
                          <a:latin typeface="+mn-lt"/>
                          <a:ea typeface="+mn-ea"/>
                          <a:cs typeface="+mn-cs"/>
                        </a:rPr>
                        <a:t>21</a:t>
                      </a:r>
                      <a:r>
                        <a:rPr kumimoji="1" lang="ja-JP" altLang="en-US" sz="1100" kern="1200" dirty="0">
                          <a:solidFill>
                            <a:schemeClr val="tx1"/>
                          </a:solidFill>
                          <a:effectLst/>
                          <a:latin typeface="+mn-lt"/>
                          <a:ea typeface="+mn-ea"/>
                          <a:cs typeface="+mn-cs"/>
                        </a:rPr>
                        <a:t>号</a:t>
                      </a:r>
                      <a:r>
                        <a:rPr kumimoji="1" lang="ja-JP" altLang="ja-JP" sz="1100" kern="1200" dirty="0">
                          <a:solidFill>
                            <a:schemeClr val="tx1"/>
                          </a:solidFill>
                          <a:effectLst/>
                          <a:latin typeface="+mn-lt"/>
                          <a:ea typeface="+mn-ea"/>
                          <a:cs typeface="+mn-cs"/>
                        </a:rPr>
                        <a:t>の</a:t>
                      </a:r>
                      <a:r>
                        <a:rPr kumimoji="1" lang="ja-JP" altLang="en-US" sz="1100" kern="1200" dirty="0">
                          <a:solidFill>
                            <a:schemeClr val="tx1"/>
                          </a:solidFill>
                          <a:effectLst/>
                          <a:latin typeface="+mn-lt"/>
                          <a:ea typeface="+mn-ea"/>
                          <a:cs typeface="+mn-cs"/>
                        </a:rPr>
                        <a:t>影響は、</a:t>
                      </a:r>
                      <a:r>
                        <a:rPr kumimoji="1" lang="en-US" altLang="ja-JP" sz="1100" kern="1200" dirty="0">
                          <a:solidFill>
                            <a:schemeClr val="tx1"/>
                          </a:solidFill>
                          <a:effectLst/>
                          <a:latin typeface="+mn-lt"/>
                          <a:ea typeface="+mn-ea"/>
                          <a:cs typeface="+mn-cs"/>
                        </a:rPr>
                        <a:t>R2</a:t>
                      </a:r>
                      <a:r>
                        <a:rPr kumimoji="1" lang="ja-JP" altLang="ja-JP" sz="1100" kern="1200" dirty="0">
                          <a:solidFill>
                            <a:schemeClr val="tx1"/>
                          </a:solidFill>
                          <a:effectLst/>
                          <a:latin typeface="+mn-lt"/>
                          <a:ea typeface="+mn-ea"/>
                          <a:cs typeface="+mn-cs"/>
                        </a:rPr>
                        <a:t>の耐震化率に</a:t>
                      </a:r>
                      <a:r>
                        <a:rPr kumimoji="1" lang="ja-JP" altLang="en-US" sz="1100" kern="1200" dirty="0">
                          <a:solidFill>
                            <a:schemeClr val="tx1"/>
                          </a:solidFill>
                          <a:effectLst/>
                          <a:latin typeface="+mn-lt"/>
                          <a:ea typeface="+mn-ea"/>
                          <a:cs typeface="+mn-cs"/>
                        </a:rPr>
                        <a:t>含まれているか</a:t>
                      </a:r>
                      <a:r>
                        <a:rPr kumimoji="1" lang="ja-JP" altLang="en-US" sz="1100" kern="1200" dirty="0" smtClean="0">
                          <a:solidFill>
                            <a:schemeClr val="tx1"/>
                          </a:solidFill>
                          <a:effectLst/>
                          <a:latin typeface="+mn-lt"/>
                          <a:ea typeface="+mn-ea"/>
                          <a:cs typeface="+mn-cs"/>
                        </a:rPr>
                        <a:t>。良くも悪くも、災害により、その後の</a:t>
                      </a:r>
                      <a:r>
                        <a:rPr kumimoji="1" lang="en-US" altLang="ja-JP" sz="1100" kern="1200" dirty="0" smtClean="0">
                          <a:solidFill>
                            <a:schemeClr val="tx1"/>
                          </a:solidFill>
                          <a:effectLst/>
                          <a:latin typeface="+mn-lt"/>
                          <a:ea typeface="+mn-ea"/>
                          <a:cs typeface="+mn-cs"/>
                        </a:rPr>
                        <a:t>5</a:t>
                      </a:r>
                      <a:r>
                        <a:rPr kumimoji="1" lang="ja-JP" altLang="en-US" sz="1100" kern="1200" dirty="0" smtClean="0">
                          <a:solidFill>
                            <a:schemeClr val="tx1"/>
                          </a:solidFill>
                          <a:effectLst/>
                          <a:latin typeface="+mn-lt"/>
                          <a:ea typeface="+mn-ea"/>
                          <a:cs typeface="+mn-cs"/>
                        </a:rPr>
                        <a:t>年間に影響が考えられる。</a:t>
                      </a:r>
                      <a:endParaRPr kumimoji="1" lang="ja-JP" altLang="ja-JP" sz="1100" kern="1200" dirty="0">
                        <a:solidFill>
                          <a:schemeClr val="tx1"/>
                        </a:solidFill>
                        <a:effectLst/>
                        <a:latin typeface="+mn-lt"/>
                        <a:ea typeface="+mn-ea"/>
                        <a:cs typeface="+mn-cs"/>
                      </a:endParaRPr>
                    </a:p>
                  </a:txBody>
                  <a:tcPr/>
                </a:tc>
                <a:tc>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en-US" altLang="ja-JP" sz="1100" dirty="0"/>
                        <a:t>H27</a:t>
                      </a:r>
                      <a:r>
                        <a:rPr kumimoji="1" lang="ja-JP" altLang="en-US" sz="1100" dirty="0"/>
                        <a:t>から</a:t>
                      </a:r>
                      <a:r>
                        <a:rPr kumimoji="1" lang="en-US" altLang="ja-JP" sz="1100" dirty="0"/>
                        <a:t>R2</a:t>
                      </a:r>
                      <a:r>
                        <a:rPr kumimoji="1" lang="ja-JP" altLang="en-US" sz="1100" dirty="0"/>
                        <a:t>の耐震化率の</a:t>
                      </a:r>
                      <a:r>
                        <a:rPr kumimoji="1" lang="ja-JP" altLang="en-US" sz="1100" dirty="0" smtClean="0"/>
                        <a:t>向上は、旧耐震の木造</a:t>
                      </a:r>
                      <a:r>
                        <a:rPr kumimoji="1" lang="ja-JP" altLang="en-US" sz="1100" dirty="0"/>
                        <a:t>戸建</a:t>
                      </a:r>
                      <a:r>
                        <a:rPr kumimoji="1" lang="ja-JP" altLang="en-US" sz="1100" dirty="0" smtClean="0"/>
                        <a:t>住宅の戸数減が大きな要因。</a:t>
                      </a:r>
                      <a:endParaRPr kumimoji="1" lang="en-US" altLang="ja-JP" sz="1100" dirty="0"/>
                    </a:p>
                    <a:p>
                      <a:pPr marL="266700" indent="-266700">
                        <a:lnSpc>
                          <a:spcPct val="100000"/>
                        </a:lnSpc>
                        <a:spcBef>
                          <a:spcPts val="0"/>
                        </a:spcBef>
                      </a:pPr>
                      <a:r>
                        <a:rPr kumimoji="1" lang="ja-JP" altLang="en-US" sz="1100" dirty="0"/>
                        <a:t>○　</a:t>
                      </a:r>
                      <a:r>
                        <a:rPr kumimoji="1" lang="en-US" altLang="ja-JP" sz="1100" dirty="0"/>
                        <a:t>H30</a:t>
                      </a:r>
                      <a:r>
                        <a:rPr kumimoji="1" lang="ja-JP" altLang="en-US" sz="1100" dirty="0"/>
                        <a:t>住宅・土地統計</a:t>
                      </a:r>
                      <a:r>
                        <a:rPr kumimoji="1" lang="ja-JP" altLang="en-US" sz="1100" dirty="0" smtClean="0"/>
                        <a:t>調査では、全国で同様の傾向がみられることから</a:t>
                      </a:r>
                      <a:r>
                        <a:rPr kumimoji="1" lang="en-US" altLang="ja-JP" sz="1100" dirty="0" smtClean="0"/>
                        <a:t>H30</a:t>
                      </a:r>
                      <a:r>
                        <a:rPr kumimoji="1" lang="ja-JP" altLang="en-US" sz="1100" dirty="0"/>
                        <a:t>の地震、台風の影響は含まれていないと考えられる。</a:t>
                      </a:r>
                      <a:endParaRPr kumimoji="1" lang="en-US" altLang="ja-JP" sz="1100" dirty="0"/>
                    </a:p>
                  </a:txBody>
                  <a:tcPr/>
                </a:tc>
                <a:extLst>
                  <a:ext uri="{0D108BD9-81ED-4DB2-BD59-A6C34878D82A}">
                    <a16:rowId xmlns:a16="http://schemas.microsoft.com/office/drawing/2014/main" val="2461891502"/>
                  </a:ext>
                </a:extLst>
              </a:tr>
              <a:tr h="1298296">
                <a:tc rowSpan="4">
                  <a:txBody>
                    <a:bodyPr/>
                    <a:lstStyle/>
                    <a:p>
                      <a:pPr marL="360363" lvl="0" indent="-360363">
                        <a:lnSpc>
                          <a:spcPct val="100000"/>
                        </a:lnSpc>
                        <a:spcBef>
                          <a:spcPts val="0"/>
                        </a:spcBef>
                      </a:pPr>
                      <a:r>
                        <a:rPr kumimoji="1" lang="ja-JP" altLang="en-US" sz="1100" b="1" kern="1200" dirty="0" smtClean="0">
                          <a:solidFill>
                            <a:schemeClr val="tx1"/>
                          </a:solidFill>
                          <a:effectLst/>
                          <a:latin typeface="+mn-lt"/>
                          <a:ea typeface="+mn-ea"/>
                          <a:cs typeface="+mn-cs"/>
                        </a:rPr>
                        <a:t>具体的な目標・取組み</a:t>
                      </a:r>
                      <a:endParaRPr kumimoji="1" lang="ja-JP" altLang="ja-JP" sz="1100" b="1" kern="1200" dirty="0">
                        <a:solidFill>
                          <a:schemeClr val="tx1"/>
                        </a:solidFill>
                        <a:effectLst/>
                        <a:latin typeface="+mn-lt"/>
                        <a:ea typeface="+mn-ea"/>
                        <a:cs typeface="+mn-cs"/>
                      </a:endParaRPr>
                    </a:p>
                  </a:txBody>
                  <a:tcPr vert="eaVert" anchor="ctr"/>
                </a:tc>
                <a:tc rowSpan="4">
                  <a:txBody>
                    <a:bodyPr/>
                    <a:lstStyle/>
                    <a:p>
                      <a:pPr marL="265113" lvl="0" indent="-265113">
                        <a:lnSpc>
                          <a:spcPct val="100000"/>
                        </a:lnSpc>
                        <a:spcBef>
                          <a:spcPts val="0"/>
                        </a:spcBef>
                      </a:pPr>
                      <a:r>
                        <a:rPr kumimoji="1" lang="ja-JP" altLang="en-US" sz="1100" b="1" kern="1200" dirty="0" smtClean="0">
                          <a:solidFill>
                            <a:schemeClr val="tx1"/>
                          </a:solidFill>
                          <a:effectLst/>
                          <a:latin typeface="+mn-lt"/>
                          <a:ea typeface="+mn-ea"/>
                          <a:cs typeface="+mn-cs"/>
                        </a:rPr>
                        <a:t>木造住宅</a:t>
                      </a:r>
                      <a:endParaRPr kumimoji="1" lang="ja-JP" altLang="ja-JP" sz="1100" b="1" kern="1200" dirty="0">
                        <a:solidFill>
                          <a:schemeClr val="tx1"/>
                        </a:solidFill>
                        <a:effectLst/>
                        <a:latin typeface="+mn-lt"/>
                        <a:ea typeface="+mn-ea"/>
                        <a:cs typeface="+mn-cs"/>
                      </a:endParaRPr>
                    </a:p>
                  </a:txBody>
                  <a:tcPr vert="eaVert" anchor="ctr"/>
                </a:tc>
                <a:tc>
                  <a:txBody>
                    <a:bodyPr/>
                    <a:lstStyle/>
                    <a:p>
                      <a:pPr>
                        <a:lnSpc>
                          <a:spcPct val="100000"/>
                        </a:lnSpc>
                        <a:spcBef>
                          <a:spcPts val="0"/>
                        </a:spcBef>
                      </a:pPr>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所有者への個別アプローチ</a:t>
                      </a:r>
                      <a:r>
                        <a:rPr kumimoji="1" lang="ja-JP" altLang="ja-JP" sz="1100" b="1" kern="1200" dirty="0">
                          <a:solidFill>
                            <a:schemeClr val="tx1"/>
                          </a:solidFill>
                          <a:effectLst/>
                          <a:latin typeface="+mn-lt"/>
                          <a:ea typeface="+mn-ea"/>
                          <a:cs typeface="+mn-cs"/>
                        </a:rPr>
                        <a:t>】</a:t>
                      </a:r>
                    </a:p>
                    <a:p>
                      <a:pPr marL="265113" lvl="0" indent="-265113">
                        <a:lnSpc>
                          <a:spcPct val="100000"/>
                        </a:lnSpc>
                        <a:spcBef>
                          <a:spcPts val="0"/>
                        </a:spcBef>
                      </a:pPr>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木造住宅は</a:t>
                      </a:r>
                      <a:r>
                        <a:rPr kumimoji="1" lang="ja-JP" altLang="en-US" sz="1100" kern="1200" dirty="0">
                          <a:solidFill>
                            <a:schemeClr val="tx1"/>
                          </a:solidFill>
                          <a:effectLst/>
                          <a:latin typeface="+mn-lt"/>
                          <a:ea typeface="+mn-ea"/>
                          <a:cs typeface="+mn-cs"/>
                        </a:rPr>
                        <a:t>量が多く</a:t>
                      </a:r>
                      <a:r>
                        <a:rPr kumimoji="1" lang="ja-JP" altLang="ja-JP" sz="1100" kern="1200" dirty="0">
                          <a:solidFill>
                            <a:schemeClr val="tx1"/>
                          </a:solidFill>
                          <a:effectLst/>
                          <a:latin typeface="+mn-lt"/>
                          <a:ea typeface="+mn-ea"/>
                          <a:cs typeface="+mn-cs"/>
                        </a:rPr>
                        <a:t>地域に入って個別に当たるだけでは追い付かない</a:t>
                      </a:r>
                      <a:r>
                        <a:rPr kumimoji="1" lang="ja-JP" altLang="en-US" sz="1100" kern="1200" dirty="0">
                          <a:solidFill>
                            <a:schemeClr val="tx1"/>
                          </a:solidFill>
                          <a:effectLst/>
                          <a:latin typeface="+mn-lt"/>
                          <a:ea typeface="+mn-ea"/>
                          <a:cs typeface="+mn-cs"/>
                        </a:rPr>
                        <a:t>のではないか</a:t>
                      </a:r>
                      <a:r>
                        <a:rPr kumimoji="1" lang="ja-JP" altLang="ja-JP" sz="1100" kern="1200" dirty="0">
                          <a:solidFill>
                            <a:schemeClr val="tx1"/>
                          </a:solidFill>
                          <a:effectLst/>
                          <a:latin typeface="+mn-lt"/>
                          <a:ea typeface="+mn-ea"/>
                          <a:cs typeface="+mn-cs"/>
                        </a:rPr>
                        <a:t>。できることがそこしかないからやっていこうという話になりつつあるが、木造住宅</a:t>
                      </a:r>
                      <a:r>
                        <a:rPr kumimoji="1" lang="ja-JP" altLang="en-US" sz="1100" kern="1200" dirty="0">
                          <a:solidFill>
                            <a:schemeClr val="tx1"/>
                          </a:solidFill>
                          <a:effectLst/>
                          <a:latin typeface="+mn-lt"/>
                          <a:ea typeface="+mn-ea"/>
                          <a:cs typeface="+mn-cs"/>
                        </a:rPr>
                        <a:t>については、</a:t>
                      </a:r>
                      <a:r>
                        <a:rPr kumimoji="1" lang="ja-JP" altLang="ja-JP" sz="1100" kern="1200" dirty="0">
                          <a:solidFill>
                            <a:schemeClr val="tx1"/>
                          </a:solidFill>
                          <a:effectLst/>
                          <a:latin typeface="+mn-lt"/>
                          <a:ea typeface="+mn-ea"/>
                          <a:cs typeface="+mn-cs"/>
                        </a:rPr>
                        <a:t>大きな網をかけるようなアプローチを考え</a:t>
                      </a:r>
                      <a:r>
                        <a:rPr kumimoji="1" lang="ja-JP" altLang="en-US" sz="1100" kern="1200" dirty="0">
                          <a:solidFill>
                            <a:schemeClr val="tx1"/>
                          </a:solidFill>
                          <a:effectLst/>
                          <a:latin typeface="+mn-lt"/>
                          <a:ea typeface="+mn-ea"/>
                          <a:cs typeface="+mn-cs"/>
                        </a:rPr>
                        <a:t>る</a:t>
                      </a:r>
                      <a:r>
                        <a:rPr kumimoji="1" lang="ja-JP" altLang="ja-JP" sz="1100" kern="1200" dirty="0">
                          <a:solidFill>
                            <a:schemeClr val="tx1"/>
                          </a:solidFill>
                          <a:effectLst/>
                          <a:latin typeface="+mn-lt"/>
                          <a:ea typeface="+mn-ea"/>
                          <a:cs typeface="+mn-cs"/>
                        </a:rPr>
                        <a:t>必要がある。</a:t>
                      </a:r>
                    </a:p>
                    <a:p>
                      <a:pPr marL="265113" lvl="0" indent="-265113">
                        <a:lnSpc>
                          <a:spcPct val="100000"/>
                        </a:lnSpc>
                        <a:spcBef>
                          <a:spcPts val="0"/>
                        </a:spcBef>
                      </a:pPr>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個別アプローチをかけていけば目標達成できるということであればそういう評価でもいいが、やっていることと、目標としていることのギャップ、まずはそこの評価</a:t>
                      </a:r>
                      <a:r>
                        <a:rPr kumimoji="1" lang="ja-JP" altLang="en-US" sz="1100" kern="1200" dirty="0">
                          <a:solidFill>
                            <a:schemeClr val="tx1"/>
                          </a:solidFill>
                          <a:effectLst/>
                          <a:latin typeface="+mn-lt"/>
                          <a:ea typeface="+mn-ea"/>
                          <a:cs typeface="+mn-cs"/>
                        </a:rPr>
                        <a:t>が</a:t>
                      </a:r>
                      <a:r>
                        <a:rPr kumimoji="1" lang="ja-JP" altLang="ja-JP" sz="1100" kern="1200" dirty="0">
                          <a:solidFill>
                            <a:schemeClr val="tx1"/>
                          </a:solidFill>
                          <a:effectLst/>
                          <a:latin typeface="+mn-lt"/>
                          <a:ea typeface="+mn-ea"/>
                          <a:cs typeface="+mn-cs"/>
                        </a:rPr>
                        <a:t>必要</a:t>
                      </a:r>
                      <a:r>
                        <a:rPr kumimoji="1" lang="ja-JP" altLang="ja-JP" sz="1100" kern="1200" dirty="0" smtClean="0">
                          <a:solidFill>
                            <a:schemeClr val="tx1"/>
                          </a:solidFill>
                          <a:effectLst/>
                          <a:latin typeface="+mn-lt"/>
                          <a:ea typeface="+mn-ea"/>
                          <a:cs typeface="+mn-cs"/>
                        </a:rPr>
                        <a:t>。</a:t>
                      </a:r>
                      <a:endParaRPr kumimoji="1" lang="en-US" altLang="ja-JP" sz="1100" kern="1200" dirty="0" smtClean="0">
                        <a:solidFill>
                          <a:schemeClr val="tx1"/>
                        </a:solidFill>
                        <a:effectLst/>
                        <a:latin typeface="+mn-lt"/>
                        <a:ea typeface="+mn-ea"/>
                        <a:cs typeface="+mn-cs"/>
                      </a:endParaRPr>
                    </a:p>
                    <a:p>
                      <a:pPr marL="265113" lvl="0" indent="-265113">
                        <a:lnSpc>
                          <a:spcPct val="100000"/>
                        </a:lnSpc>
                        <a:spcBef>
                          <a:spcPts val="0"/>
                        </a:spcBef>
                      </a:pPr>
                      <a:r>
                        <a:rPr kumimoji="1" lang="ja-JP" altLang="en-US" sz="1100" kern="1200" dirty="0" smtClean="0">
                          <a:solidFill>
                            <a:schemeClr val="tx1"/>
                          </a:solidFill>
                          <a:effectLst/>
                          <a:latin typeface="+mn-lt"/>
                          <a:ea typeface="+mn-ea"/>
                          <a:cs typeface="+mn-cs"/>
                        </a:rPr>
                        <a:t>○　除却や改修のチャンスである相続時に働きかけはできないか。</a:t>
                      </a:r>
                      <a:endParaRPr kumimoji="1" lang="ja-JP" altLang="ja-JP" sz="1100" kern="1200" dirty="0">
                        <a:solidFill>
                          <a:schemeClr val="tx1"/>
                        </a:solidFill>
                        <a:effectLst/>
                        <a:latin typeface="+mn-lt"/>
                        <a:ea typeface="+mn-ea"/>
                        <a:cs typeface="+mn-cs"/>
                      </a:endParaRPr>
                    </a:p>
                  </a:txBody>
                  <a:tcPr/>
                </a:tc>
                <a:tc>
                  <a:txBody>
                    <a:bodyPr/>
                    <a:lstStyle/>
                    <a:p>
                      <a:pPr marL="266700" indent="-266700">
                        <a:lnSpc>
                          <a:spcPct val="100000"/>
                        </a:lnSpc>
                        <a:spcBef>
                          <a:spcPts val="0"/>
                        </a:spcBef>
                      </a:pPr>
                      <a:r>
                        <a:rPr kumimoji="1" lang="ja-JP" altLang="en-US" sz="1100" dirty="0">
                          <a:solidFill>
                            <a:schemeClr val="tx1"/>
                          </a:solidFill>
                        </a:rPr>
                        <a:t>○　</a:t>
                      </a:r>
                      <a:r>
                        <a:rPr kumimoji="1" lang="ja-JP" altLang="en-US" sz="1100" dirty="0" smtClean="0">
                          <a:solidFill>
                            <a:schemeClr val="tx1"/>
                          </a:solidFill>
                        </a:rPr>
                        <a:t>国の補助要件となる市町村作成のアクションプログラムに、</a:t>
                      </a:r>
                      <a:r>
                        <a:rPr kumimoji="1" lang="ja-JP" altLang="en-US" sz="1100" dirty="0">
                          <a:solidFill>
                            <a:schemeClr val="tx1"/>
                          </a:solidFill>
                        </a:rPr>
                        <a:t>対象となる住宅への</a:t>
                      </a:r>
                      <a:r>
                        <a:rPr kumimoji="1" lang="ja-JP" altLang="en-US" sz="1100" dirty="0" smtClean="0">
                          <a:solidFill>
                            <a:schemeClr val="tx1"/>
                          </a:solidFill>
                        </a:rPr>
                        <a:t>アプローチに関する計画を記載し、所有者に働きかけを行うこととなる。このため、木造住宅においても、個別対応を実施。なお、個別訪問、ダイレクトメールについては効果を感じている市町村が多く、引き続き実施。府登録事業者の活用等、実施</a:t>
                      </a:r>
                      <a:r>
                        <a:rPr kumimoji="1" lang="ja-JP" altLang="en-US" sz="1100" dirty="0">
                          <a:solidFill>
                            <a:schemeClr val="tx1"/>
                          </a:solidFill>
                        </a:rPr>
                        <a:t>手法等について、より効率的、効果的な方法を検討し取組みを強化。</a:t>
                      </a:r>
                      <a:endParaRPr kumimoji="1" lang="en-US" altLang="ja-JP" sz="1100" dirty="0">
                        <a:solidFill>
                          <a:schemeClr val="tx1"/>
                        </a:solidFill>
                      </a:endParaRPr>
                    </a:p>
                    <a:p>
                      <a:pPr marL="266700" indent="-266700">
                        <a:lnSpc>
                          <a:spcPct val="100000"/>
                        </a:lnSpc>
                        <a:spcBef>
                          <a:spcPts val="0"/>
                        </a:spcBef>
                      </a:pPr>
                      <a:r>
                        <a:rPr kumimoji="1" lang="ja-JP" altLang="en-US" sz="1100" dirty="0">
                          <a:solidFill>
                            <a:schemeClr val="tx1"/>
                          </a:solidFill>
                        </a:rPr>
                        <a:t>○　</a:t>
                      </a:r>
                      <a:r>
                        <a:rPr kumimoji="1" lang="ja-JP" altLang="en-US" sz="1100" dirty="0" smtClean="0">
                          <a:solidFill>
                            <a:schemeClr val="tx1"/>
                          </a:solidFill>
                        </a:rPr>
                        <a:t>他</a:t>
                      </a:r>
                      <a:r>
                        <a:rPr kumimoji="1" lang="ja-JP" altLang="en-US" sz="1100" dirty="0">
                          <a:solidFill>
                            <a:schemeClr val="tx1"/>
                          </a:solidFill>
                        </a:rPr>
                        <a:t>施策</a:t>
                      </a:r>
                      <a:r>
                        <a:rPr kumimoji="1" lang="ja-JP" altLang="en-US" sz="1100" dirty="0" smtClean="0">
                          <a:solidFill>
                            <a:schemeClr val="tx1"/>
                          </a:solidFill>
                        </a:rPr>
                        <a:t>（リフォーム、住替え等）と</a:t>
                      </a:r>
                      <a:r>
                        <a:rPr kumimoji="1" lang="ja-JP" altLang="en-US" sz="1100" dirty="0">
                          <a:solidFill>
                            <a:schemeClr val="tx1"/>
                          </a:solidFill>
                        </a:rPr>
                        <a:t>の連携等により、あらゆる機会を逃さないよう取組みを強化。</a:t>
                      </a:r>
                      <a:endParaRPr kumimoji="1" lang="en-US" altLang="ja-JP" sz="1100" dirty="0">
                        <a:solidFill>
                          <a:schemeClr val="tx1"/>
                        </a:solidFill>
                      </a:endParaRPr>
                    </a:p>
                    <a:p>
                      <a:pPr marL="266700" indent="-266700">
                        <a:lnSpc>
                          <a:spcPct val="100000"/>
                        </a:lnSpc>
                        <a:spcBef>
                          <a:spcPts val="0"/>
                        </a:spcBef>
                      </a:pPr>
                      <a:endParaRPr kumimoji="1" lang="en-US" altLang="ja-JP" sz="1100" dirty="0">
                        <a:solidFill>
                          <a:schemeClr val="tx1"/>
                        </a:solidFill>
                      </a:endParaRPr>
                    </a:p>
                  </a:txBody>
                  <a:tcPr/>
                </a:tc>
                <a:extLst>
                  <a:ext uri="{0D108BD9-81ED-4DB2-BD59-A6C34878D82A}">
                    <a16:rowId xmlns:a16="http://schemas.microsoft.com/office/drawing/2014/main" val="1408788710"/>
                  </a:ext>
                </a:extLst>
              </a:tr>
              <a:tr h="1100262">
                <a:tc vMerge="1">
                  <a:txBody>
                    <a:bodyPr/>
                    <a:lstStyle/>
                    <a:p>
                      <a:pPr marL="265113" lvl="0" indent="-265113">
                        <a:lnSpc>
                          <a:spcPct val="100000"/>
                        </a:lnSpc>
                        <a:spcBef>
                          <a:spcPts val="0"/>
                        </a:spcBef>
                      </a:pPr>
                      <a:endParaRPr kumimoji="1" lang="ja-JP" altLang="ja-JP" sz="1150" kern="1200" dirty="0">
                        <a:solidFill>
                          <a:schemeClr val="tx1"/>
                        </a:solidFill>
                        <a:effectLst/>
                        <a:latin typeface="+mn-lt"/>
                        <a:ea typeface="+mn-ea"/>
                        <a:cs typeface="+mn-cs"/>
                      </a:endParaRPr>
                    </a:p>
                  </a:txBody>
                  <a:tcPr vert="eaVert" anchor="ctr"/>
                </a:tc>
                <a:tc vMerge="1">
                  <a:txBody>
                    <a:bodyPr/>
                    <a:lstStyle/>
                    <a:p>
                      <a:pPr marL="265113" lvl="0" indent="-265113">
                        <a:lnSpc>
                          <a:spcPct val="100000"/>
                        </a:lnSpc>
                        <a:spcBef>
                          <a:spcPts val="0"/>
                        </a:spcBef>
                      </a:pPr>
                      <a:endParaRPr kumimoji="1" lang="ja-JP" altLang="ja-JP" sz="1150" kern="1200" dirty="0">
                        <a:solidFill>
                          <a:schemeClr val="tx1"/>
                        </a:solidFill>
                        <a:effectLst/>
                        <a:latin typeface="+mn-lt"/>
                        <a:ea typeface="+mn-ea"/>
                        <a:cs typeface="+mn-cs"/>
                      </a:endParaRPr>
                    </a:p>
                  </a:txBody>
                  <a:tcPr vert="eaVert" anchor="ctr"/>
                </a:tc>
                <a:tc>
                  <a:txBody>
                    <a:bodyPr/>
                    <a:lstStyle/>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en-US"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所有者への支援</a:t>
                      </a:r>
                      <a:r>
                        <a:rPr kumimoji="1" lang="en-US" altLang="ja-JP" sz="1100" b="1" kern="1200" dirty="0">
                          <a:solidFill>
                            <a:schemeClr val="tx1"/>
                          </a:solidFill>
                          <a:effectLst/>
                          <a:latin typeface="+mn-lt"/>
                          <a:ea typeface="+mn-ea"/>
                          <a:cs typeface="+mn-cs"/>
                        </a:rPr>
                        <a:t>】</a:t>
                      </a:r>
                    </a:p>
                    <a:p>
                      <a:pPr marL="265113" lvl="0" indent="-265113">
                        <a:lnSpc>
                          <a:spcPct val="100000"/>
                        </a:lnSpc>
                        <a:spcBef>
                          <a:spcPts val="0"/>
                        </a:spcBef>
                      </a:pPr>
                      <a:r>
                        <a:rPr kumimoji="1" lang="ja-JP" altLang="en-US" sz="1100" kern="1200" dirty="0">
                          <a:solidFill>
                            <a:schemeClr val="tx1"/>
                          </a:solidFill>
                          <a:effectLst/>
                          <a:latin typeface="+mn-lt"/>
                          <a:ea typeface="+mn-ea"/>
                          <a:cs typeface="+mn-cs"/>
                        </a:rPr>
                        <a:t>○　単身高齢者世帯で子どもが将来的にその住宅に住まない場合など、</a:t>
                      </a:r>
                      <a:r>
                        <a:rPr kumimoji="1" lang="ja-JP" altLang="ja-JP" sz="1100" kern="1200" dirty="0">
                          <a:solidFill>
                            <a:schemeClr val="tx1"/>
                          </a:solidFill>
                          <a:effectLst/>
                          <a:latin typeface="+mn-lt"/>
                          <a:ea typeface="+mn-ea"/>
                          <a:cs typeface="+mn-cs"/>
                        </a:rPr>
                        <a:t>耐震診断を</a:t>
                      </a:r>
                      <a:r>
                        <a:rPr kumimoji="1" lang="ja-JP" altLang="en-US" sz="1100" kern="1200" dirty="0">
                          <a:solidFill>
                            <a:schemeClr val="tx1"/>
                          </a:solidFill>
                          <a:effectLst/>
                          <a:latin typeface="+mn-lt"/>
                          <a:ea typeface="+mn-ea"/>
                          <a:cs typeface="+mn-cs"/>
                        </a:rPr>
                        <a:t>実施しても</a:t>
                      </a:r>
                      <a:r>
                        <a:rPr kumimoji="1" lang="ja-JP" altLang="ja-JP" sz="1100" kern="1200" dirty="0">
                          <a:solidFill>
                            <a:schemeClr val="tx1"/>
                          </a:solidFill>
                          <a:effectLst/>
                          <a:latin typeface="+mn-lt"/>
                          <a:ea typeface="+mn-ea"/>
                          <a:cs typeface="+mn-cs"/>
                        </a:rPr>
                        <a:t>耐震改修する意欲がない方</a:t>
                      </a:r>
                      <a:r>
                        <a:rPr kumimoji="1" lang="ja-JP" altLang="en-US" sz="1100" kern="1200" dirty="0">
                          <a:solidFill>
                            <a:schemeClr val="tx1"/>
                          </a:solidFill>
                          <a:effectLst/>
                          <a:latin typeface="+mn-lt"/>
                          <a:ea typeface="+mn-ea"/>
                          <a:cs typeface="+mn-cs"/>
                        </a:rPr>
                        <a:t>も</a:t>
                      </a:r>
                      <a:r>
                        <a:rPr kumimoji="1" lang="ja-JP" altLang="ja-JP" sz="1100" kern="1200" dirty="0">
                          <a:solidFill>
                            <a:schemeClr val="tx1"/>
                          </a:solidFill>
                          <a:effectLst/>
                          <a:latin typeface="+mn-lt"/>
                          <a:ea typeface="+mn-ea"/>
                          <a:cs typeface="+mn-cs"/>
                        </a:rPr>
                        <a:t>増えてきている。元気な間に住替え</a:t>
                      </a:r>
                      <a:r>
                        <a:rPr kumimoji="1" lang="ja-JP" altLang="en-US" sz="1100" kern="1200" dirty="0">
                          <a:solidFill>
                            <a:schemeClr val="tx1"/>
                          </a:solidFill>
                          <a:effectLst/>
                          <a:latin typeface="+mn-lt"/>
                          <a:ea typeface="+mn-ea"/>
                          <a:cs typeface="+mn-cs"/>
                        </a:rPr>
                        <a:t>を支援する</a:t>
                      </a:r>
                      <a:r>
                        <a:rPr kumimoji="1" lang="ja-JP" altLang="ja-JP" sz="1100" kern="1200" dirty="0">
                          <a:solidFill>
                            <a:schemeClr val="tx1"/>
                          </a:solidFill>
                          <a:effectLst/>
                          <a:latin typeface="+mn-lt"/>
                          <a:ea typeface="+mn-ea"/>
                          <a:cs typeface="+mn-cs"/>
                        </a:rPr>
                        <a:t>アドバイザー制度</a:t>
                      </a:r>
                      <a:r>
                        <a:rPr kumimoji="1" lang="ja-JP" altLang="en-US" sz="1100" kern="1200" dirty="0">
                          <a:solidFill>
                            <a:schemeClr val="tx1"/>
                          </a:solidFill>
                          <a:effectLst/>
                          <a:latin typeface="+mn-lt"/>
                          <a:ea typeface="+mn-ea"/>
                          <a:cs typeface="+mn-cs"/>
                        </a:rPr>
                        <a:t>のような仕組み</a:t>
                      </a:r>
                      <a:r>
                        <a:rPr kumimoji="1" lang="ja-JP" altLang="ja-JP" sz="1100" kern="1200" dirty="0">
                          <a:solidFill>
                            <a:schemeClr val="tx1"/>
                          </a:solidFill>
                          <a:effectLst/>
                          <a:latin typeface="+mn-lt"/>
                          <a:ea typeface="+mn-ea"/>
                          <a:cs typeface="+mn-cs"/>
                        </a:rPr>
                        <a:t>があれば</a:t>
                      </a:r>
                      <a:r>
                        <a:rPr kumimoji="1" lang="ja-JP" altLang="en-US" sz="1100" kern="1200" dirty="0">
                          <a:solidFill>
                            <a:schemeClr val="tx1"/>
                          </a:solidFill>
                          <a:effectLst/>
                          <a:latin typeface="+mn-lt"/>
                          <a:ea typeface="+mn-ea"/>
                          <a:cs typeface="+mn-cs"/>
                        </a:rPr>
                        <a:t>よい</a:t>
                      </a:r>
                      <a:r>
                        <a:rPr kumimoji="1" lang="ja-JP" altLang="ja-JP" sz="1100" kern="1200" dirty="0">
                          <a:solidFill>
                            <a:schemeClr val="tx1"/>
                          </a:solidFill>
                          <a:effectLst/>
                          <a:latin typeface="+mn-lt"/>
                          <a:ea typeface="+mn-ea"/>
                          <a:cs typeface="+mn-cs"/>
                        </a:rPr>
                        <a:t>。</a:t>
                      </a:r>
                    </a:p>
                    <a:p>
                      <a:pPr marL="265113" lvl="0" indent="-265113">
                        <a:lnSpc>
                          <a:spcPct val="100000"/>
                        </a:lnSpc>
                        <a:spcBef>
                          <a:spcPts val="0"/>
                        </a:spcBef>
                      </a:pPr>
                      <a:r>
                        <a:rPr kumimoji="1" lang="ja-JP" altLang="en-US" sz="1100" kern="1200" dirty="0">
                          <a:solidFill>
                            <a:schemeClr val="tx1"/>
                          </a:solidFill>
                          <a:effectLst/>
                          <a:latin typeface="+mn-lt"/>
                          <a:ea typeface="+mn-ea"/>
                          <a:cs typeface="+mn-cs"/>
                        </a:rPr>
                        <a:t>○　二戸一の共同住宅</a:t>
                      </a:r>
                      <a:r>
                        <a:rPr kumimoji="1" lang="ja-JP" altLang="ja-JP" sz="1100" kern="1200" dirty="0">
                          <a:solidFill>
                            <a:schemeClr val="tx1"/>
                          </a:solidFill>
                          <a:effectLst/>
                          <a:latin typeface="+mn-lt"/>
                          <a:ea typeface="+mn-ea"/>
                          <a:cs typeface="+mn-cs"/>
                        </a:rPr>
                        <a:t>で、一方は耐震改修したい</a:t>
                      </a:r>
                      <a:r>
                        <a:rPr kumimoji="1" lang="ja-JP" altLang="en-US" sz="1100" kern="1200" dirty="0">
                          <a:solidFill>
                            <a:schemeClr val="tx1"/>
                          </a:solidFill>
                          <a:effectLst/>
                          <a:latin typeface="+mn-lt"/>
                          <a:ea typeface="+mn-ea"/>
                          <a:cs typeface="+mn-cs"/>
                        </a:rPr>
                        <a:t>が、</a:t>
                      </a:r>
                      <a:r>
                        <a:rPr kumimoji="1" lang="ja-JP" altLang="ja-JP" sz="1100" kern="1200" dirty="0">
                          <a:solidFill>
                            <a:schemeClr val="tx1"/>
                          </a:solidFill>
                          <a:effectLst/>
                          <a:latin typeface="+mn-lt"/>
                          <a:ea typeface="+mn-ea"/>
                          <a:cs typeface="+mn-cs"/>
                        </a:rPr>
                        <a:t>もう一方はやる気がな</a:t>
                      </a:r>
                      <a:r>
                        <a:rPr kumimoji="1" lang="ja-JP" altLang="en-US" sz="1100" kern="1200" dirty="0">
                          <a:solidFill>
                            <a:schemeClr val="tx1"/>
                          </a:solidFill>
                          <a:effectLst/>
                          <a:latin typeface="+mn-lt"/>
                          <a:ea typeface="+mn-ea"/>
                          <a:cs typeface="+mn-cs"/>
                        </a:rPr>
                        <a:t>いため、進まないという事例がある</a:t>
                      </a:r>
                      <a:r>
                        <a:rPr kumimoji="1" lang="ja-JP" altLang="ja-JP" sz="1100" kern="1200" dirty="0">
                          <a:solidFill>
                            <a:schemeClr val="tx1"/>
                          </a:solidFill>
                          <a:effectLst/>
                          <a:latin typeface="+mn-lt"/>
                          <a:ea typeface="+mn-ea"/>
                          <a:cs typeface="+mn-cs"/>
                        </a:rPr>
                        <a:t>。</a:t>
                      </a:r>
                    </a:p>
                  </a:txBody>
                  <a:tcPr/>
                </a:tc>
                <a:tc>
                  <a:txBody>
                    <a:bodyPr/>
                    <a:lstStyle/>
                    <a:p>
                      <a:pPr marL="266700" indent="-266700">
                        <a:lnSpc>
                          <a:spcPct val="100000"/>
                        </a:lnSpc>
                        <a:spcBef>
                          <a:spcPts val="0"/>
                        </a:spcBef>
                      </a:pPr>
                      <a:r>
                        <a:rPr kumimoji="1" lang="ja-JP" altLang="en-US" sz="1100" dirty="0"/>
                        <a:t>○　既存制度等も活用しながら、関係団体等との連携を強化し、所有者への支援ができる体制づくりを検討。</a:t>
                      </a:r>
                      <a:endParaRPr kumimoji="1" lang="en-US" altLang="ja-JP" sz="1100" dirty="0"/>
                    </a:p>
                  </a:txBody>
                  <a:tcPr/>
                </a:tc>
                <a:extLst>
                  <a:ext uri="{0D108BD9-81ED-4DB2-BD59-A6C34878D82A}">
                    <a16:rowId xmlns:a16="http://schemas.microsoft.com/office/drawing/2014/main" val="1144249699"/>
                  </a:ext>
                </a:extLst>
              </a:tr>
              <a:tr h="1268969">
                <a:tc vMerge="1">
                  <a:txBody>
                    <a:bodyPr/>
                    <a:lstStyle/>
                    <a:p>
                      <a:pPr marL="266700" lvl="0" indent="-266700">
                        <a:lnSpc>
                          <a:spcPct val="100000"/>
                        </a:lnSpc>
                        <a:spcBef>
                          <a:spcPts val="0"/>
                        </a:spcBef>
                      </a:pPr>
                      <a:endParaRPr kumimoji="1" lang="ja-JP" altLang="ja-JP" sz="1150" kern="1200" dirty="0">
                        <a:solidFill>
                          <a:schemeClr val="tx1"/>
                        </a:solidFill>
                        <a:effectLst/>
                        <a:latin typeface="+mn-lt"/>
                        <a:ea typeface="+mn-ea"/>
                        <a:cs typeface="+mn-cs"/>
                      </a:endParaRPr>
                    </a:p>
                  </a:txBody>
                  <a:tcPr vert="eaVert" anchor="ctr"/>
                </a:tc>
                <a:tc vMerge="1">
                  <a:txBody>
                    <a:bodyPr/>
                    <a:lstStyle/>
                    <a:p>
                      <a:pPr marL="266700" lvl="0" indent="-266700">
                        <a:lnSpc>
                          <a:spcPct val="100000"/>
                        </a:lnSpc>
                        <a:spcBef>
                          <a:spcPts val="0"/>
                        </a:spcBef>
                      </a:pPr>
                      <a:endParaRPr kumimoji="1" lang="ja-JP" altLang="ja-JP" sz="1150" kern="1200" dirty="0">
                        <a:solidFill>
                          <a:schemeClr val="tx1"/>
                        </a:solidFill>
                        <a:effectLst/>
                        <a:latin typeface="+mn-lt"/>
                        <a:ea typeface="+mn-ea"/>
                        <a:cs typeface="+mn-cs"/>
                      </a:endParaRPr>
                    </a:p>
                  </a:txBody>
                  <a:tcPr vert="eaVert" anchor="ctr"/>
                </a:tc>
                <a:tc>
                  <a:txBody>
                    <a:bodyPr/>
                    <a:lstStyle/>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 </a:t>
                      </a:r>
                      <a:r>
                        <a:rPr kumimoji="1" lang="en-US"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リフォーム・住替え</a:t>
                      </a:r>
                      <a:r>
                        <a:rPr kumimoji="1" lang="en-US" altLang="ja-JP" sz="1100" b="1" kern="1200" dirty="0">
                          <a:solidFill>
                            <a:schemeClr val="tx1"/>
                          </a:solidFill>
                          <a:effectLst/>
                          <a:latin typeface="+mn-lt"/>
                          <a:ea typeface="+mn-ea"/>
                          <a:cs typeface="+mn-cs"/>
                        </a:rPr>
                        <a:t>】</a:t>
                      </a:r>
                    </a:p>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コロナ</a:t>
                      </a:r>
                      <a:r>
                        <a:rPr kumimoji="1" lang="ja-JP" altLang="en-US" sz="1100" kern="1200" dirty="0">
                          <a:solidFill>
                            <a:schemeClr val="tx1"/>
                          </a:solidFill>
                          <a:effectLst/>
                          <a:latin typeface="+mn-lt"/>
                          <a:ea typeface="+mn-ea"/>
                          <a:cs typeface="+mn-cs"/>
                        </a:rPr>
                        <a:t>禍</a:t>
                      </a:r>
                      <a:r>
                        <a:rPr kumimoji="1" lang="ja-JP" altLang="ja-JP" sz="1100" kern="1200" dirty="0">
                          <a:solidFill>
                            <a:schemeClr val="tx1"/>
                          </a:solidFill>
                          <a:effectLst/>
                          <a:latin typeface="+mn-lt"/>
                          <a:ea typeface="+mn-ea"/>
                          <a:cs typeface="+mn-cs"/>
                        </a:rPr>
                        <a:t>でテレワークが進み、都市部周辺で個人の生活と仕事が両立</a:t>
                      </a:r>
                      <a:r>
                        <a:rPr kumimoji="1" lang="ja-JP" altLang="en-US" sz="1100" kern="1200" dirty="0">
                          <a:solidFill>
                            <a:schemeClr val="tx1"/>
                          </a:solidFill>
                          <a:effectLst/>
                          <a:latin typeface="+mn-lt"/>
                          <a:ea typeface="+mn-ea"/>
                          <a:cs typeface="+mn-cs"/>
                        </a:rPr>
                        <a:t>できるようにするなど、</a:t>
                      </a:r>
                      <a:r>
                        <a:rPr kumimoji="1" lang="ja-JP" altLang="ja-JP" sz="1100" kern="1200" dirty="0">
                          <a:solidFill>
                            <a:schemeClr val="tx1"/>
                          </a:solidFill>
                          <a:effectLst/>
                          <a:latin typeface="+mn-lt"/>
                          <a:ea typeface="+mn-ea"/>
                          <a:cs typeface="+mn-cs"/>
                        </a:rPr>
                        <a:t>若い</a:t>
                      </a:r>
                      <a:r>
                        <a:rPr kumimoji="1" lang="ja-JP" altLang="en-US" sz="1100" kern="1200" dirty="0">
                          <a:solidFill>
                            <a:schemeClr val="tx1"/>
                          </a:solidFill>
                          <a:effectLst/>
                          <a:latin typeface="+mn-lt"/>
                          <a:ea typeface="+mn-ea"/>
                          <a:cs typeface="+mn-cs"/>
                        </a:rPr>
                        <a:t>世代のリフォームや</a:t>
                      </a:r>
                      <a:r>
                        <a:rPr kumimoji="1" lang="ja-JP" altLang="ja-JP" sz="1100" kern="1200" dirty="0">
                          <a:solidFill>
                            <a:schemeClr val="tx1"/>
                          </a:solidFill>
                          <a:effectLst/>
                          <a:latin typeface="+mn-lt"/>
                          <a:ea typeface="+mn-ea"/>
                          <a:cs typeface="+mn-cs"/>
                        </a:rPr>
                        <a:t>中古住宅</a:t>
                      </a:r>
                      <a:r>
                        <a:rPr kumimoji="1" lang="ja-JP" altLang="en-US" sz="1100" kern="1200" dirty="0">
                          <a:solidFill>
                            <a:schemeClr val="tx1"/>
                          </a:solidFill>
                          <a:effectLst/>
                          <a:latin typeface="+mn-lt"/>
                          <a:ea typeface="+mn-ea"/>
                          <a:cs typeface="+mn-cs"/>
                        </a:rPr>
                        <a:t>へ</a:t>
                      </a:r>
                      <a:r>
                        <a:rPr kumimoji="1" lang="ja-JP" altLang="ja-JP" sz="1100" kern="1200" dirty="0">
                          <a:solidFill>
                            <a:schemeClr val="tx1"/>
                          </a:solidFill>
                          <a:effectLst/>
                          <a:latin typeface="+mn-lt"/>
                          <a:ea typeface="+mn-ea"/>
                          <a:cs typeface="+mn-cs"/>
                        </a:rPr>
                        <a:t>の需要が期待</a:t>
                      </a:r>
                      <a:r>
                        <a:rPr kumimoji="1" lang="ja-JP" altLang="en-US" sz="1100" kern="1200" dirty="0">
                          <a:solidFill>
                            <a:schemeClr val="tx1"/>
                          </a:solidFill>
                          <a:effectLst/>
                          <a:latin typeface="+mn-lt"/>
                          <a:ea typeface="+mn-ea"/>
                          <a:cs typeface="+mn-cs"/>
                        </a:rPr>
                        <a:t>できる。また、</a:t>
                      </a:r>
                      <a:r>
                        <a:rPr kumimoji="1" lang="ja-JP" altLang="ja-JP" sz="1100" kern="1200" dirty="0">
                          <a:solidFill>
                            <a:schemeClr val="tx1"/>
                          </a:solidFill>
                          <a:effectLst/>
                          <a:latin typeface="+mn-lt"/>
                          <a:ea typeface="+mn-ea"/>
                          <a:cs typeface="+mn-cs"/>
                        </a:rPr>
                        <a:t>高齢化により空家が増えてくる</a:t>
                      </a:r>
                      <a:r>
                        <a:rPr kumimoji="1" lang="ja-JP" altLang="en-US" sz="1100" kern="1200" dirty="0">
                          <a:solidFill>
                            <a:schemeClr val="tx1"/>
                          </a:solidFill>
                          <a:effectLst/>
                          <a:latin typeface="+mn-lt"/>
                          <a:ea typeface="+mn-ea"/>
                          <a:cs typeface="+mn-cs"/>
                        </a:rPr>
                        <a:t>ため、リフォーム</a:t>
                      </a:r>
                      <a:r>
                        <a:rPr kumimoji="1" lang="ja-JP" altLang="ja-JP" sz="1100" kern="1200" dirty="0">
                          <a:solidFill>
                            <a:schemeClr val="tx1"/>
                          </a:solidFill>
                          <a:effectLst/>
                          <a:latin typeface="+mn-lt"/>
                          <a:ea typeface="+mn-ea"/>
                          <a:cs typeface="+mn-cs"/>
                        </a:rPr>
                        <a:t>と耐震改修</a:t>
                      </a:r>
                      <a:r>
                        <a:rPr kumimoji="1" lang="ja-JP" altLang="en-US" sz="1100" kern="1200" dirty="0">
                          <a:solidFill>
                            <a:schemeClr val="tx1"/>
                          </a:solidFill>
                          <a:effectLst/>
                          <a:latin typeface="+mn-lt"/>
                          <a:ea typeface="+mn-ea"/>
                          <a:cs typeface="+mn-cs"/>
                        </a:rPr>
                        <a:t>をうまくセットできるようになればよい</a:t>
                      </a:r>
                      <a:r>
                        <a:rPr kumimoji="1" lang="ja-JP" altLang="ja-JP" sz="1100" kern="1200" dirty="0">
                          <a:solidFill>
                            <a:schemeClr val="tx1"/>
                          </a:solidFill>
                          <a:effectLst/>
                          <a:latin typeface="+mn-lt"/>
                          <a:ea typeface="+mn-ea"/>
                          <a:cs typeface="+mn-cs"/>
                        </a:rPr>
                        <a:t>。</a:t>
                      </a:r>
                    </a:p>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リフォーム会社で耐震診断</a:t>
                      </a:r>
                      <a:r>
                        <a:rPr kumimoji="1" lang="ja-JP" altLang="en-US" sz="1100" kern="1200" dirty="0">
                          <a:solidFill>
                            <a:schemeClr val="tx1"/>
                          </a:solidFill>
                          <a:effectLst/>
                          <a:latin typeface="+mn-lt"/>
                          <a:ea typeface="+mn-ea"/>
                          <a:cs typeface="+mn-cs"/>
                        </a:rPr>
                        <a:t>や設計</a:t>
                      </a:r>
                      <a:r>
                        <a:rPr kumimoji="1" lang="ja-JP" altLang="ja-JP" sz="1100" kern="1200" dirty="0">
                          <a:solidFill>
                            <a:schemeClr val="tx1"/>
                          </a:solidFill>
                          <a:effectLst/>
                          <a:latin typeface="+mn-lt"/>
                          <a:ea typeface="+mn-ea"/>
                          <a:cs typeface="+mn-cs"/>
                        </a:rPr>
                        <a:t>ができる会社が少な</a:t>
                      </a:r>
                      <a:r>
                        <a:rPr kumimoji="1" lang="ja-JP" altLang="en-US" sz="1100" kern="1200" dirty="0">
                          <a:solidFill>
                            <a:schemeClr val="tx1"/>
                          </a:solidFill>
                          <a:effectLst/>
                          <a:latin typeface="+mn-lt"/>
                          <a:ea typeface="+mn-ea"/>
                          <a:cs typeface="+mn-cs"/>
                        </a:rPr>
                        <a:t>いと感じる</a:t>
                      </a:r>
                      <a:r>
                        <a:rPr kumimoji="1" lang="ja-JP" altLang="ja-JP" sz="1100" kern="1200" dirty="0">
                          <a:solidFill>
                            <a:schemeClr val="tx1"/>
                          </a:solidFill>
                          <a:effectLst/>
                          <a:latin typeface="+mn-lt"/>
                          <a:ea typeface="+mn-ea"/>
                          <a:cs typeface="+mn-cs"/>
                        </a:rPr>
                        <a:t>。リフォーム</a:t>
                      </a:r>
                      <a:r>
                        <a:rPr kumimoji="1" lang="ja-JP" altLang="en-US" sz="1100" kern="1200" dirty="0">
                          <a:solidFill>
                            <a:schemeClr val="tx1"/>
                          </a:solidFill>
                          <a:effectLst/>
                          <a:latin typeface="+mn-lt"/>
                          <a:ea typeface="+mn-ea"/>
                          <a:cs typeface="+mn-cs"/>
                        </a:rPr>
                        <a:t>は</a:t>
                      </a:r>
                      <a:r>
                        <a:rPr kumimoji="1" lang="ja-JP" altLang="ja-JP" sz="1100" kern="1200" dirty="0">
                          <a:solidFill>
                            <a:schemeClr val="tx1"/>
                          </a:solidFill>
                          <a:effectLst/>
                          <a:latin typeface="+mn-lt"/>
                          <a:ea typeface="+mn-ea"/>
                          <a:cs typeface="+mn-cs"/>
                        </a:rPr>
                        <a:t>耐震化のチャンス</a:t>
                      </a:r>
                      <a:r>
                        <a:rPr kumimoji="1" lang="ja-JP" altLang="en-US" sz="1100" kern="1200" dirty="0">
                          <a:solidFill>
                            <a:schemeClr val="tx1"/>
                          </a:solidFill>
                          <a:effectLst/>
                          <a:latin typeface="+mn-lt"/>
                          <a:ea typeface="+mn-ea"/>
                          <a:cs typeface="+mn-cs"/>
                        </a:rPr>
                        <a:t>なので</a:t>
                      </a:r>
                      <a:r>
                        <a:rPr kumimoji="1" lang="ja-JP" altLang="ja-JP" sz="1100" kern="1200" dirty="0">
                          <a:solidFill>
                            <a:schemeClr val="tx1"/>
                          </a:solidFill>
                          <a:effectLst/>
                          <a:latin typeface="+mn-lt"/>
                          <a:ea typeface="+mn-ea"/>
                          <a:cs typeface="+mn-cs"/>
                        </a:rPr>
                        <a:t>、リフォーム会社が</a:t>
                      </a:r>
                      <a:r>
                        <a:rPr kumimoji="1" lang="ja-JP" altLang="en-US" sz="1100" kern="1200" dirty="0">
                          <a:solidFill>
                            <a:schemeClr val="tx1"/>
                          </a:solidFill>
                          <a:effectLst/>
                          <a:latin typeface="+mn-lt"/>
                          <a:ea typeface="+mn-ea"/>
                          <a:cs typeface="+mn-cs"/>
                        </a:rPr>
                        <a:t>診断や設計が</a:t>
                      </a:r>
                      <a:r>
                        <a:rPr kumimoji="1" lang="ja-JP" altLang="ja-JP" sz="1100" kern="1200" dirty="0">
                          <a:solidFill>
                            <a:schemeClr val="tx1"/>
                          </a:solidFill>
                          <a:effectLst/>
                          <a:latin typeface="+mn-lt"/>
                          <a:ea typeface="+mn-ea"/>
                          <a:cs typeface="+mn-cs"/>
                        </a:rPr>
                        <a:t>できない</a:t>
                      </a:r>
                      <a:r>
                        <a:rPr kumimoji="1" lang="ja-JP" altLang="en-US" sz="1100" kern="1200" dirty="0">
                          <a:solidFill>
                            <a:schemeClr val="tx1"/>
                          </a:solidFill>
                          <a:effectLst/>
                          <a:latin typeface="+mn-lt"/>
                          <a:ea typeface="+mn-ea"/>
                          <a:cs typeface="+mn-cs"/>
                        </a:rPr>
                        <a:t>場合、</a:t>
                      </a:r>
                      <a:r>
                        <a:rPr kumimoji="1" lang="ja-JP" altLang="ja-JP" sz="1100" kern="1200" dirty="0">
                          <a:solidFill>
                            <a:schemeClr val="tx1"/>
                          </a:solidFill>
                          <a:effectLst/>
                          <a:latin typeface="+mn-lt"/>
                          <a:ea typeface="+mn-ea"/>
                          <a:cs typeface="+mn-cs"/>
                        </a:rPr>
                        <a:t>できる設計事務所</a:t>
                      </a:r>
                      <a:r>
                        <a:rPr kumimoji="1" lang="ja-JP" altLang="en-US" sz="1100" kern="1200" dirty="0">
                          <a:solidFill>
                            <a:schemeClr val="tx1"/>
                          </a:solidFill>
                          <a:effectLst/>
                          <a:latin typeface="+mn-lt"/>
                          <a:ea typeface="+mn-ea"/>
                          <a:cs typeface="+mn-cs"/>
                        </a:rPr>
                        <a:t>と</a:t>
                      </a:r>
                      <a:r>
                        <a:rPr kumimoji="1" lang="ja-JP" altLang="ja-JP" sz="1100" kern="1200" dirty="0">
                          <a:solidFill>
                            <a:schemeClr val="tx1"/>
                          </a:solidFill>
                          <a:effectLst/>
                          <a:latin typeface="+mn-lt"/>
                          <a:ea typeface="+mn-ea"/>
                          <a:cs typeface="+mn-cs"/>
                        </a:rPr>
                        <a:t>組</a:t>
                      </a:r>
                      <a:r>
                        <a:rPr kumimoji="1" lang="ja-JP" altLang="en-US" sz="1100" kern="1200" dirty="0">
                          <a:solidFill>
                            <a:schemeClr val="tx1"/>
                          </a:solidFill>
                          <a:effectLst/>
                          <a:latin typeface="+mn-lt"/>
                          <a:ea typeface="+mn-ea"/>
                          <a:cs typeface="+mn-cs"/>
                        </a:rPr>
                        <a:t>めるようにすれ</a:t>
                      </a:r>
                      <a:r>
                        <a:rPr kumimoji="1" lang="ja-JP" altLang="ja-JP" sz="1100" kern="1200" dirty="0">
                          <a:solidFill>
                            <a:schemeClr val="tx1"/>
                          </a:solidFill>
                          <a:effectLst/>
                          <a:latin typeface="+mn-lt"/>
                          <a:ea typeface="+mn-ea"/>
                          <a:cs typeface="+mn-cs"/>
                        </a:rPr>
                        <a:t>ば耐震化が進む。</a:t>
                      </a:r>
                      <a:endParaRPr kumimoji="1" lang="en-US" altLang="ja-JP" sz="1100" kern="1200" dirty="0">
                        <a:solidFill>
                          <a:schemeClr val="tx1"/>
                        </a:solidFill>
                        <a:effectLst/>
                        <a:latin typeface="+mn-lt"/>
                        <a:ea typeface="+mn-ea"/>
                        <a:cs typeface="+mn-cs"/>
                      </a:endParaRPr>
                    </a:p>
                  </a:txBody>
                  <a:tcPr/>
                </a:tc>
                <a:tc>
                  <a:txBody>
                    <a:bodyPr/>
                    <a:lstStyle/>
                    <a:p>
                      <a:pPr marL="266700" indent="-266700">
                        <a:lnSpc>
                          <a:spcPct val="100000"/>
                        </a:lnSpc>
                        <a:spcBef>
                          <a:spcPts val="0"/>
                        </a:spcBef>
                      </a:pPr>
                      <a:r>
                        <a:rPr kumimoji="1" lang="ja-JP" altLang="en-US" sz="1100" dirty="0"/>
                        <a:t>○　リフォームの機会を捉え耐震化を進められるよう、市町村、関係団体等と連携した取組みを実施。</a:t>
                      </a:r>
                      <a:endParaRPr kumimoji="1" lang="en-US" altLang="ja-JP" sz="1100" dirty="0"/>
                    </a:p>
                    <a:p>
                      <a:pPr marL="266700" indent="-266700">
                        <a:lnSpc>
                          <a:spcPct val="100000"/>
                        </a:lnSpc>
                        <a:spcBef>
                          <a:spcPts val="0"/>
                        </a:spcBef>
                      </a:pPr>
                      <a:r>
                        <a:rPr kumimoji="1" lang="ja-JP" altLang="en-US" sz="1100" dirty="0"/>
                        <a:t>○　既存制度等も活用しながら、情報</a:t>
                      </a:r>
                      <a:r>
                        <a:rPr kumimoji="1" lang="ja-JP" altLang="en-US" sz="1100" dirty="0" smtClean="0"/>
                        <a:t>提供等、関係団体</a:t>
                      </a:r>
                      <a:r>
                        <a:rPr kumimoji="1" lang="ja-JP" altLang="en-US" sz="1100" dirty="0"/>
                        <a:t>への働きかけ、リフォーム会社と設計事務所とのマッチング</a:t>
                      </a:r>
                      <a:r>
                        <a:rPr kumimoji="1" lang="ja-JP" altLang="en-US" sz="1100" dirty="0" smtClean="0"/>
                        <a:t>等を検討</a:t>
                      </a:r>
                      <a:r>
                        <a:rPr kumimoji="1" lang="ja-JP" altLang="en-US" sz="1100" dirty="0"/>
                        <a:t>する。</a:t>
                      </a:r>
                      <a:endParaRPr kumimoji="1" lang="en-US" altLang="ja-JP" sz="1100" dirty="0"/>
                    </a:p>
                  </a:txBody>
                  <a:tcPr/>
                </a:tc>
                <a:extLst>
                  <a:ext uri="{0D108BD9-81ED-4DB2-BD59-A6C34878D82A}">
                    <a16:rowId xmlns:a16="http://schemas.microsoft.com/office/drawing/2014/main" val="1274192609"/>
                  </a:ext>
                </a:extLst>
              </a:tr>
              <a:tr h="940218">
                <a:tc vMerge="1">
                  <a:txBody>
                    <a:bodyPr/>
                    <a:lstStyle/>
                    <a:p>
                      <a:pPr marL="360363" lvl="0" indent="-360363">
                        <a:lnSpc>
                          <a:spcPct val="100000"/>
                        </a:lnSpc>
                        <a:spcBef>
                          <a:spcPts val="0"/>
                        </a:spcBef>
                      </a:pPr>
                      <a:endParaRPr kumimoji="1" lang="ja-JP" altLang="ja-JP" sz="1150" b="1" kern="1200" dirty="0">
                        <a:solidFill>
                          <a:schemeClr val="tx1"/>
                        </a:solidFill>
                        <a:effectLst/>
                        <a:latin typeface="+mn-lt"/>
                        <a:ea typeface="+mn-ea"/>
                        <a:cs typeface="+mn-cs"/>
                      </a:endParaRPr>
                    </a:p>
                  </a:txBody>
                  <a:tcPr vert="eaVert" anchor="ctr"/>
                </a:tc>
                <a:tc vMerge="1">
                  <a:txBody>
                    <a:bodyPr/>
                    <a:lstStyle/>
                    <a:p>
                      <a:pPr marL="265113" lvl="0" indent="-265113">
                        <a:lnSpc>
                          <a:spcPct val="100000"/>
                        </a:lnSpc>
                        <a:spcBef>
                          <a:spcPts val="0"/>
                        </a:spcBef>
                      </a:pPr>
                      <a:endParaRPr kumimoji="1" lang="ja-JP" altLang="ja-JP" sz="1150" b="1" kern="1200" dirty="0">
                        <a:solidFill>
                          <a:schemeClr val="tx1"/>
                        </a:solidFill>
                        <a:effectLst/>
                        <a:latin typeface="+mn-lt"/>
                        <a:ea typeface="+mn-ea"/>
                        <a:cs typeface="+mn-cs"/>
                      </a:endParaRPr>
                    </a:p>
                  </a:txBody>
                  <a:tcPr vert="eaVert" anchor="ctr"/>
                </a:tc>
                <a:tc>
                  <a:txBody>
                    <a:bodyPr/>
                    <a:lstStyle/>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en-US"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対象</a:t>
                      </a:r>
                      <a:r>
                        <a:rPr kumimoji="1" lang="en-US" altLang="ja-JP" sz="1100" b="1" kern="1200" dirty="0">
                          <a:solidFill>
                            <a:schemeClr val="tx1"/>
                          </a:solidFill>
                          <a:effectLst/>
                          <a:latin typeface="+mn-lt"/>
                          <a:ea typeface="+mn-ea"/>
                          <a:cs typeface="+mn-cs"/>
                        </a:rPr>
                        <a:t>】</a:t>
                      </a:r>
                    </a:p>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　これまでは</a:t>
                      </a:r>
                      <a:r>
                        <a:rPr kumimoji="1" lang="ja-JP" altLang="ja-JP" sz="1100" kern="1200" dirty="0">
                          <a:solidFill>
                            <a:schemeClr val="tx1"/>
                          </a:solidFill>
                          <a:effectLst/>
                          <a:latin typeface="+mn-lt"/>
                          <a:ea typeface="+mn-ea"/>
                          <a:cs typeface="+mn-cs"/>
                        </a:rPr>
                        <a:t>住んでいる人にどう耐震化を進めてもらうかというスタンスで</a:t>
                      </a:r>
                      <a:r>
                        <a:rPr kumimoji="1" lang="ja-JP" altLang="en-US" sz="1100" kern="1200" dirty="0">
                          <a:solidFill>
                            <a:schemeClr val="tx1"/>
                          </a:solidFill>
                          <a:effectLst/>
                          <a:latin typeface="+mn-lt"/>
                          <a:ea typeface="+mn-ea"/>
                          <a:cs typeface="+mn-cs"/>
                        </a:rPr>
                        <a:t>議論</a:t>
                      </a:r>
                      <a:r>
                        <a:rPr kumimoji="1" lang="ja-JP" altLang="ja-JP" sz="1100" kern="1200" dirty="0">
                          <a:solidFill>
                            <a:schemeClr val="tx1"/>
                          </a:solidFill>
                          <a:effectLst/>
                          <a:latin typeface="+mn-lt"/>
                          <a:ea typeface="+mn-ea"/>
                          <a:cs typeface="+mn-cs"/>
                        </a:rPr>
                        <a:t>してきたが、除却や</a:t>
                      </a:r>
                      <a:r>
                        <a:rPr kumimoji="1" lang="ja-JP" altLang="en-US" sz="1100" kern="1200" dirty="0">
                          <a:solidFill>
                            <a:schemeClr val="tx1"/>
                          </a:solidFill>
                          <a:effectLst/>
                          <a:latin typeface="+mn-lt"/>
                          <a:ea typeface="+mn-ea"/>
                          <a:cs typeface="+mn-cs"/>
                        </a:rPr>
                        <a:t>転入促進、</a:t>
                      </a:r>
                      <a:r>
                        <a:rPr kumimoji="1" lang="ja-JP" altLang="ja-JP" sz="1100" kern="1200" dirty="0">
                          <a:solidFill>
                            <a:schemeClr val="tx1"/>
                          </a:solidFill>
                          <a:effectLst/>
                          <a:latin typeface="+mn-lt"/>
                          <a:ea typeface="+mn-ea"/>
                          <a:cs typeface="+mn-cs"/>
                        </a:rPr>
                        <a:t>空家</a:t>
                      </a:r>
                      <a:r>
                        <a:rPr kumimoji="1" lang="ja-JP" altLang="en-US" sz="1100" kern="1200" dirty="0">
                          <a:solidFill>
                            <a:schemeClr val="tx1"/>
                          </a:solidFill>
                          <a:effectLst/>
                          <a:latin typeface="+mn-lt"/>
                          <a:ea typeface="+mn-ea"/>
                          <a:cs typeface="+mn-cs"/>
                        </a:rPr>
                        <a:t>施策</a:t>
                      </a:r>
                      <a:r>
                        <a:rPr kumimoji="1" lang="ja-JP" altLang="ja-JP" sz="1100" kern="1200" dirty="0">
                          <a:solidFill>
                            <a:schemeClr val="tx1"/>
                          </a:solidFill>
                          <a:effectLst/>
                          <a:latin typeface="+mn-lt"/>
                          <a:ea typeface="+mn-ea"/>
                          <a:cs typeface="+mn-cs"/>
                        </a:rPr>
                        <a:t>を意識すると、持ち主が変わ</a:t>
                      </a:r>
                      <a:r>
                        <a:rPr kumimoji="1" lang="ja-JP" altLang="en-US" sz="1100" kern="1200" dirty="0">
                          <a:solidFill>
                            <a:schemeClr val="tx1"/>
                          </a:solidFill>
                          <a:effectLst/>
                          <a:latin typeface="+mn-lt"/>
                          <a:ea typeface="+mn-ea"/>
                          <a:cs typeface="+mn-cs"/>
                        </a:rPr>
                        <a:t>り</a:t>
                      </a:r>
                      <a:r>
                        <a:rPr kumimoji="1" lang="ja-JP" altLang="ja-JP" sz="1100" kern="1200" dirty="0">
                          <a:solidFill>
                            <a:schemeClr val="tx1"/>
                          </a:solidFill>
                          <a:effectLst/>
                          <a:latin typeface="+mn-lt"/>
                          <a:ea typeface="+mn-ea"/>
                          <a:cs typeface="+mn-cs"/>
                        </a:rPr>
                        <a:t>人の移動を考慮した話になる。</a:t>
                      </a:r>
                      <a:r>
                        <a:rPr kumimoji="1" lang="ja-JP" altLang="en-US" sz="1100" kern="1200" dirty="0">
                          <a:solidFill>
                            <a:schemeClr val="tx1"/>
                          </a:solidFill>
                          <a:effectLst/>
                          <a:latin typeface="+mn-lt"/>
                          <a:ea typeface="+mn-ea"/>
                          <a:cs typeface="+mn-cs"/>
                        </a:rPr>
                        <a:t>計画の対象が</a:t>
                      </a:r>
                      <a:r>
                        <a:rPr kumimoji="1" lang="ja-JP" altLang="ja-JP" sz="1100" kern="1200" dirty="0">
                          <a:solidFill>
                            <a:schemeClr val="tx1"/>
                          </a:solidFill>
                          <a:effectLst/>
                          <a:latin typeface="+mn-lt"/>
                          <a:ea typeface="+mn-ea"/>
                          <a:cs typeface="+mn-cs"/>
                        </a:rPr>
                        <a:t>どこまで及ぶ</a:t>
                      </a:r>
                      <a:r>
                        <a:rPr kumimoji="1" lang="ja-JP" altLang="en-US" sz="1100" kern="1200" dirty="0">
                          <a:solidFill>
                            <a:schemeClr val="tx1"/>
                          </a:solidFill>
                          <a:effectLst/>
                          <a:latin typeface="+mn-lt"/>
                          <a:ea typeface="+mn-ea"/>
                          <a:cs typeface="+mn-cs"/>
                        </a:rPr>
                        <a:t>ものな</a:t>
                      </a:r>
                      <a:r>
                        <a:rPr kumimoji="1" lang="ja-JP" altLang="ja-JP" sz="1100" kern="1200" dirty="0">
                          <a:solidFill>
                            <a:schemeClr val="tx1"/>
                          </a:solidFill>
                          <a:effectLst/>
                          <a:latin typeface="+mn-lt"/>
                          <a:ea typeface="+mn-ea"/>
                          <a:cs typeface="+mn-cs"/>
                        </a:rPr>
                        <a:t>のか整理してほしい。</a:t>
                      </a:r>
                    </a:p>
                    <a:p>
                      <a:pPr marL="265113" marR="0" lvl="0" indent="-265113" algn="l" defTabSz="1280160" rtl="0" eaLnBrk="1" fontAlgn="auto" latinLnBrk="0" hangingPunct="1">
                        <a:lnSpc>
                          <a:spcPct val="100000"/>
                        </a:lnSpc>
                        <a:spcBef>
                          <a:spcPts val="0"/>
                        </a:spcBef>
                        <a:spcAft>
                          <a:spcPts val="0"/>
                        </a:spcAft>
                        <a:buClrTx/>
                        <a:buSzTx/>
                        <a:buFontTx/>
                        <a:buNone/>
                        <a:tabLst/>
                        <a:defRPr/>
                      </a:pPr>
                      <a:endParaRPr kumimoji="1" lang="ja-JP" altLang="ja-JP" sz="1100" kern="1200" dirty="0">
                        <a:solidFill>
                          <a:schemeClr val="tx1"/>
                        </a:solidFill>
                        <a:effectLst/>
                        <a:latin typeface="+mn-lt"/>
                        <a:ea typeface="+mn-ea"/>
                        <a:cs typeface="+mn-cs"/>
                      </a:endParaRPr>
                    </a:p>
                  </a:txBody>
                  <a:tcPr/>
                </a:tc>
                <a:tc>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a:t>○　耐震化の取組みは、現在住んでいる所有者をメインターゲットとしているが、他施策とも連携し、中古住宅として空家を購入する方、住替えする人なども含め、幅広く進めていく。</a:t>
                      </a:r>
                      <a:endParaRPr kumimoji="1" lang="en-US" altLang="ja-JP" sz="1100" dirty="0"/>
                    </a:p>
                    <a:p>
                      <a:pPr marL="266700" indent="-266700">
                        <a:lnSpc>
                          <a:spcPct val="100000"/>
                        </a:lnSpc>
                        <a:spcBef>
                          <a:spcPts val="0"/>
                        </a:spcBef>
                      </a:pPr>
                      <a:endParaRPr kumimoji="1" lang="ja-JP" altLang="en-US" sz="1100" dirty="0"/>
                    </a:p>
                  </a:txBody>
                  <a:tcPr/>
                </a:tc>
                <a:extLst>
                  <a:ext uri="{0D108BD9-81ED-4DB2-BD59-A6C34878D82A}">
                    <a16:rowId xmlns:a16="http://schemas.microsoft.com/office/drawing/2014/main" val="3664710315"/>
                  </a:ext>
                </a:extLst>
              </a:tr>
            </a:tbl>
          </a:graphicData>
        </a:graphic>
      </p:graphicFrame>
      <p:sp>
        <p:nvSpPr>
          <p:cNvPr id="7" name="タイトル 1">
            <a:extLst>
              <a:ext uri="{FF2B5EF4-FFF2-40B4-BE49-F238E27FC236}">
                <a16:creationId xmlns:a16="http://schemas.microsoft.com/office/drawing/2014/main" id="{82BE5D27-8F5D-422C-B134-9C7AADF4ED73}"/>
              </a:ext>
            </a:extLst>
          </p:cNvPr>
          <p:cNvSpPr txBox="1">
            <a:spLocks/>
          </p:cNvSpPr>
          <p:nvPr/>
        </p:nvSpPr>
        <p:spPr>
          <a:xfrm>
            <a:off x="10616340" y="32800"/>
            <a:ext cx="2063474" cy="457172"/>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217" dirty="0">
                <a:latin typeface="Meiryo UI" panose="020B0604030504040204" pitchFamily="50" charset="-128"/>
                <a:ea typeface="Meiryo UI" panose="020B0604030504040204" pitchFamily="50" charset="-128"/>
              </a:rPr>
              <a:t>参考</a:t>
            </a:r>
            <a:r>
              <a:rPr lang="ja-JP" altLang="en-US" sz="2217" dirty="0" smtClean="0">
                <a:latin typeface="Meiryo UI" panose="020B0604030504040204" pitchFamily="50" charset="-128"/>
                <a:ea typeface="Meiryo UI" panose="020B0604030504040204" pitchFamily="50" charset="-128"/>
              </a:rPr>
              <a:t>資料</a:t>
            </a:r>
            <a:r>
              <a:rPr lang="en-US" altLang="ja-JP" sz="2217" dirty="0" smtClean="0">
                <a:latin typeface="Meiryo UI" panose="020B0604030504040204" pitchFamily="50" charset="-128"/>
                <a:ea typeface="Meiryo UI" panose="020B0604030504040204" pitchFamily="50" charset="-128"/>
              </a:rPr>
              <a:t>1</a:t>
            </a:r>
            <a:endParaRPr lang="en-US" altLang="ja-JP" sz="2217"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090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F0CDE8D-C267-400C-892C-E51926C63480}"/>
              </a:ext>
            </a:extLst>
          </p:cNvPr>
          <p:cNvSpPr txBox="1"/>
          <p:nvPr/>
        </p:nvSpPr>
        <p:spPr>
          <a:xfrm>
            <a:off x="469900" y="240632"/>
            <a:ext cx="1211580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第</a:t>
            </a:r>
            <a:r>
              <a:rPr kumimoji="1" lang="en-US" altLang="ja-JP" b="1" dirty="0">
                <a:solidFill>
                  <a:schemeClr val="bg1"/>
                </a:solidFill>
              </a:rPr>
              <a:t>10</a:t>
            </a:r>
            <a:r>
              <a:rPr kumimoji="1" lang="ja-JP" altLang="en-US" b="1" dirty="0">
                <a:solidFill>
                  <a:schemeClr val="bg1"/>
                </a:solidFill>
              </a:rPr>
              <a:t>回大阪府耐震改修促進計画審議会　委員意見と府の考え方　（２／２）</a:t>
            </a:r>
          </a:p>
        </p:txBody>
      </p:sp>
      <p:graphicFrame>
        <p:nvGraphicFramePr>
          <p:cNvPr id="6" name="表 6">
            <a:extLst>
              <a:ext uri="{FF2B5EF4-FFF2-40B4-BE49-F238E27FC236}">
                <a16:creationId xmlns:a16="http://schemas.microsoft.com/office/drawing/2014/main" id="{152D16C0-1865-43EF-95E6-28D5460DAE15}"/>
              </a:ext>
            </a:extLst>
          </p:cNvPr>
          <p:cNvGraphicFramePr>
            <a:graphicFrameLocks noGrp="1"/>
          </p:cNvGraphicFramePr>
          <p:nvPr>
            <p:extLst>
              <p:ext uri="{D42A27DB-BD31-4B8C-83A1-F6EECF244321}">
                <p14:modId xmlns:p14="http://schemas.microsoft.com/office/powerpoint/2010/main" val="1437628771"/>
              </p:ext>
            </p:extLst>
          </p:nvPr>
        </p:nvGraphicFramePr>
        <p:xfrm>
          <a:off x="469900" y="721479"/>
          <a:ext cx="12211201" cy="8265916"/>
        </p:xfrm>
        <a:graphic>
          <a:graphicData uri="http://schemas.openxmlformats.org/drawingml/2006/table">
            <a:tbl>
              <a:tblPr firstRow="1" bandRow="1">
                <a:tableStyleId>{5940675A-B579-460E-94D1-54222C63F5DA}</a:tableStyleId>
              </a:tblPr>
              <a:tblGrid>
                <a:gridCol w="288176">
                  <a:extLst>
                    <a:ext uri="{9D8B030D-6E8A-4147-A177-3AD203B41FA5}">
                      <a16:colId xmlns:a16="http://schemas.microsoft.com/office/drawing/2014/main" val="3580373856"/>
                    </a:ext>
                  </a:extLst>
                </a:gridCol>
                <a:gridCol w="359524">
                  <a:extLst>
                    <a:ext uri="{9D8B030D-6E8A-4147-A177-3AD203B41FA5}">
                      <a16:colId xmlns:a16="http://schemas.microsoft.com/office/drawing/2014/main" val="724659081"/>
                    </a:ext>
                  </a:extLst>
                </a:gridCol>
                <a:gridCol w="7358743">
                  <a:extLst>
                    <a:ext uri="{9D8B030D-6E8A-4147-A177-3AD203B41FA5}">
                      <a16:colId xmlns:a16="http://schemas.microsoft.com/office/drawing/2014/main" val="2542936546"/>
                    </a:ext>
                  </a:extLst>
                </a:gridCol>
                <a:gridCol w="4204758">
                  <a:extLst>
                    <a:ext uri="{9D8B030D-6E8A-4147-A177-3AD203B41FA5}">
                      <a16:colId xmlns:a16="http://schemas.microsoft.com/office/drawing/2014/main" val="865240487"/>
                    </a:ext>
                  </a:extLst>
                </a:gridCol>
              </a:tblGrid>
              <a:tr h="222485">
                <a:tc>
                  <a:txBody>
                    <a:bodyPr/>
                    <a:lstStyle/>
                    <a:p>
                      <a:pPr algn="ctr"/>
                      <a:endParaRPr kumimoji="1" lang="ja-JP" altLang="en-US" sz="1100" b="1" dirty="0"/>
                    </a:p>
                  </a:txBody>
                  <a:tcPr>
                    <a:solidFill>
                      <a:schemeClr val="accent1">
                        <a:lumMod val="20000"/>
                        <a:lumOff val="80000"/>
                      </a:schemeClr>
                    </a:solidFill>
                  </a:tcPr>
                </a:tc>
                <a:tc>
                  <a:txBody>
                    <a:bodyPr/>
                    <a:lstStyle/>
                    <a:p>
                      <a:pPr algn="ctr"/>
                      <a:endParaRPr kumimoji="1" lang="ja-JP" altLang="en-US" sz="1100" b="1" dirty="0"/>
                    </a:p>
                  </a:txBody>
                  <a:tcPr>
                    <a:solidFill>
                      <a:schemeClr val="accent1">
                        <a:lumMod val="20000"/>
                        <a:lumOff val="80000"/>
                      </a:schemeClr>
                    </a:solidFill>
                  </a:tcPr>
                </a:tc>
                <a:tc>
                  <a:txBody>
                    <a:bodyPr/>
                    <a:lstStyle/>
                    <a:p>
                      <a:pPr algn="ctr"/>
                      <a:r>
                        <a:rPr kumimoji="1" lang="ja-JP" altLang="en-US" sz="1100" b="1" dirty="0"/>
                        <a:t>委員意見</a:t>
                      </a:r>
                    </a:p>
                  </a:txBody>
                  <a:tcPr>
                    <a:solidFill>
                      <a:schemeClr val="accent1">
                        <a:lumMod val="20000"/>
                        <a:lumOff val="80000"/>
                      </a:schemeClr>
                    </a:solidFill>
                  </a:tcPr>
                </a:tc>
                <a:tc>
                  <a:txBody>
                    <a:bodyPr/>
                    <a:lstStyle/>
                    <a:p>
                      <a:pPr algn="ctr"/>
                      <a:r>
                        <a:rPr kumimoji="1" lang="ja-JP" altLang="en-US" sz="1100" b="1" dirty="0"/>
                        <a:t>府の考え方</a:t>
                      </a:r>
                    </a:p>
                  </a:txBody>
                  <a:tcPr>
                    <a:solidFill>
                      <a:schemeClr val="accent1">
                        <a:lumMod val="20000"/>
                        <a:lumOff val="80000"/>
                      </a:schemeClr>
                    </a:solidFill>
                  </a:tcPr>
                </a:tc>
                <a:extLst>
                  <a:ext uri="{0D108BD9-81ED-4DB2-BD59-A6C34878D82A}">
                    <a16:rowId xmlns:a16="http://schemas.microsoft.com/office/drawing/2014/main" val="3833301616"/>
                  </a:ext>
                </a:extLst>
              </a:tr>
              <a:tr h="1374175">
                <a:tc rowSpan="6">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b="1" kern="1200" dirty="0">
                          <a:solidFill>
                            <a:schemeClr val="tx1"/>
                          </a:solidFill>
                          <a:effectLst/>
                          <a:latin typeface="+mn-lt"/>
                          <a:ea typeface="+mn-ea"/>
                          <a:cs typeface="+mn-cs"/>
                        </a:rPr>
                        <a:t>取組み内容</a:t>
                      </a:r>
                      <a:endParaRPr kumimoji="1" lang="ja-JP" altLang="ja-JP" sz="1100" b="1" kern="1200" dirty="0">
                        <a:solidFill>
                          <a:schemeClr val="tx1"/>
                        </a:solidFill>
                        <a:effectLst/>
                        <a:latin typeface="+mn-lt"/>
                        <a:ea typeface="+mn-ea"/>
                        <a:cs typeface="+mn-cs"/>
                      </a:endParaRPr>
                    </a:p>
                  </a:txBody>
                  <a:tcPr vert="eaVert" anchor="ctr"/>
                </a:tc>
                <a:tc rowSpan="3">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b="1" kern="1200" dirty="0" smtClean="0">
                          <a:solidFill>
                            <a:schemeClr val="tx1"/>
                          </a:solidFill>
                          <a:effectLst/>
                          <a:latin typeface="+mn-lt"/>
                          <a:ea typeface="+mn-ea"/>
                          <a:cs typeface="+mn-cs"/>
                        </a:rPr>
                        <a:t>木造住宅</a:t>
                      </a:r>
                      <a:endParaRPr kumimoji="1" lang="ja-JP" altLang="ja-JP" sz="1100" b="1" kern="1200" dirty="0">
                        <a:solidFill>
                          <a:schemeClr val="tx1"/>
                        </a:solidFill>
                        <a:effectLst/>
                        <a:latin typeface="+mn-lt"/>
                        <a:ea typeface="+mn-ea"/>
                        <a:cs typeface="+mn-cs"/>
                      </a:endParaRPr>
                    </a:p>
                  </a:txBody>
                  <a:tcPr vert="eaVert" anchor="ctr"/>
                </a:tc>
                <a:tc>
                  <a:txBody>
                    <a:bodyPr/>
                    <a:lstStyle/>
                    <a:p>
                      <a:r>
                        <a:rPr kumimoji="1" lang="ja-JP" altLang="ja-JP" sz="1100" b="1" kern="1200" dirty="0">
                          <a:solidFill>
                            <a:schemeClr val="tx1"/>
                          </a:solidFill>
                          <a:effectLst/>
                          <a:latin typeface="+mn-lt"/>
                          <a:ea typeface="+mn-ea"/>
                          <a:cs typeface="+mn-cs"/>
                        </a:rPr>
                        <a:t>【除却補助】</a:t>
                      </a:r>
                      <a:endParaRPr kumimoji="1" lang="ja-JP" altLang="ja-JP" sz="1100" kern="1200" dirty="0">
                        <a:solidFill>
                          <a:schemeClr val="tx1"/>
                        </a:solidFill>
                        <a:effectLst/>
                        <a:latin typeface="+mn-lt"/>
                        <a:ea typeface="+mn-ea"/>
                        <a:cs typeface="+mn-cs"/>
                      </a:endParaRPr>
                    </a:p>
                    <a:p>
                      <a:pPr marL="266700" lvl="0" indent="-266700"/>
                      <a:r>
                        <a:rPr kumimoji="1" lang="ja-JP" altLang="en-US" sz="1100" kern="1200" dirty="0">
                          <a:solidFill>
                            <a:schemeClr val="tx1"/>
                          </a:solidFill>
                          <a:effectLst/>
                          <a:latin typeface="+mn-lt"/>
                          <a:ea typeface="+mn-ea"/>
                          <a:cs typeface="+mn-cs"/>
                        </a:rPr>
                        <a:t>○</a:t>
                      </a:r>
                      <a:r>
                        <a:rPr kumimoji="1" lang="ja-JP" altLang="en-US" sz="1100" kern="1200">
                          <a:solidFill>
                            <a:schemeClr val="tx1"/>
                          </a:solidFill>
                          <a:effectLst/>
                          <a:latin typeface="+mn-lt"/>
                          <a:ea typeface="+mn-ea"/>
                          <a:cs typeface="+mn-cs"/>
                        </a:rPr>
                        <a:t>　</a:t>
                      </a:r>
                      <a:r>
                        <a:rPr kumimoji="1" lang="ja-JP" altLang="ja-JP" sz="1100" kern="1200" smtClean="0">
                          <a:solidFill>
                            <a:schemeClr val="tx1"/>
                          </a:solidFill>
                          <a:effectLst/>
                          <a:latin typeface="+mn-lt"/>
                          <a:ea typeface="+mn-ea"/>
                          <a:cs typeface="+mn-cs"/>
                        </a:rPr>
                        <a:t>高齢化</a:t>
                      </a:r>
                      <a:r>
                        <a:rPr kumimoji="1" lang="ja-JP" altLang="ja-JP" sz="1100" kern="1200" dirty="0">
                          <a:solidFill>
                            <a:schemeClr val="tx1"/>
                          </a:solidFill>
                          <a:effectLst/>
                          <a:latin typeface="+mn-lt"/>
                          <a:ea typeface="+mn-ea"/>
                          <a:cs typeface="+mn-cs"/>
                        </a:rPr>
                        <a:t>が進</a:t>
                      </a:r>
                      <a:r>
                        <a:rPr kumimoji="1" lang="ja-JP" altLang="en-US" sz="1100" kern="1200" dirty="0">
                          <a:solidFill>
                            <a:schemeClr val="tx1"/>
                          </a:solidFill>
                          <a:effectLst/>
                          <a:latin typeface="+mn-lt"/>
                          <a:ea typeface="+mn-ea"/>
                          <a:cs typeface="+mn-cs"/>
                        </a:rPr>
                        <a:t>み、</a:t>
                      </a:r>
                      <a:r>
                        <a:rPr kumimoji="1" lang="ja-JP" altLang="ja-JP" sz="1100" kern="1200" dirty="0">
                          <a:solidFill>
                            <a:schemeClr val="tx1"/>
                          </a:solidFill>
                          <a:effectLst/>
                          <a:latin typeface="+mn-lt"/>
                          <a:ea typeface="+mn-ea"/>
                          <a:cs typeface="+mn-cs"/>
                        </a:rPr>
                        <a:t>住替え需要がどんどん高まる。除却を希望</a:t>
                      </a:r>
                      <a:r>
                        <a:rPr kumimoji="1" lang="ja-JP" altLang="en-US" sz="1100" kern="1200" dirty="0">
                          <a:solidFill>
                            <a:schemeClr val="tx1"/>
                          </a:solidFill>
                          <a:effectLst/>
                          <a:latin typeface="+mn-lt"/>
                          <a:ea typeface="+mn-ea"/>
                          <a:cs typeface="+mn-cs"/>
                        </a:rPr>
                        <a:t>する人</a:t>
                      </a:r>
                      <a:r>
                        <a:rPr kumimoji="1" lang="ja-JP" altLang="ja-JP" sz="1100" kern="1200" dirty="0">
                          <a:solidFill>
                            <a:schemeClr val="tx1"/>
                          </a:solidFill>
                          <a:effectLst/>
                          <a:latin typeface="+mn-lt"/>
                          <a:ea typeface="+mn-ea"/>
                          <a:cs typeface="+mn-cs"/>
                        </a:rPr>
                        <a:t>が除却しやすい施策を持つ</a:t>
                      </a:r>
                      <a:r>
                        <a:rPr kumimoji="1" lang="ja-JP" altLang="en-US" sz="1100" kern="1200" dirty="0">
                          <a:solidFill>
                            <a:schemeClr val="tx1"/>
                          </a:solidFill>
                          <a:effectLst/>
                          <a:latin typeface="+mn-lt"/>
                          <a:ea typeface="+mn-ea"/>
                          <a:cs typeface="+mn-cs"/>
                        </a:rPr>
                        <a:t>こ</a:t>
                      </a:r>
                      <a:r>
                        <a:rPr kumimoji="1" lang="ja-JP" altLang="ja-JP" sz="1100" kern="1200" dirty="0">
                          <a:solidFill>
                            <a:schemeClr val="tx1"/>
                          </a:solidFill>
                          <a:effectLst/>
                          <a:latin typeface="+mn-lt"/>
                          <a:ea typeface="+mn-ea"/>
                          <a:cs typeface="+mn-cs"/>
                        </a:rPr>
                        <a:t>とも新たな方向性</a:t>
                      </a:r>
                      <a:r>
                        <a:rPr kumimoji="1" lang="ja-JP" altLang="en-US" sz="1100" kern="1200" dirty="0">
                          <a:solidFill>
                            <a:schemeClr val="tx1"/>
                          </a:solidFill>
                          <a:effectLst/>
                          <a:latin typeface="+mn-lt"/>
                          <a:ea typeface="+mn-ea"/>
                          <a:cs typeface="+mn-cs"/>
                        </a:rPr>
                        <a:t>の</a:t>
                      </a:r>
                      <a:r>
                        <a:rPr kumimoji="1" lang="ja-JP" altLang="ja-JP" sz="1100" kern="1200" dirty="0">
                          <a:solidFill>
                            <a:schemeClr val="tx1"/>
                          </a:solidFill>
                          <a:effectLst/>
                          <a:latin typeface="+mn-lt"/>
                          <a:ea typeface="+mn-ea"/>
                          <a:cs typeface="+mn-cs"/>
                        </a:rPr>
                        <a:t>議論</a:t>
                      </a:r>
                      <a:r>
                        <a:rPr kumimoji="1" lang="ja-JP" altLang="en-US" sz="1100" kern="1200" dirty="0">
                          <a:solidFill>
                            <a:schemeClr val="tx1"/>
                          </a:solidFill>
                          <a:effectLst/>
                          <a:latin typeface="+mn-lt"/>
                          <a:ea typeface="+mn-ea"/>
                          <a:cs typeface="+mn-cs"/>
                        </a:rPr>
                        <a:t>の</a:t>
                      </a:r>
                      <a:r>
                        <a:rPr kumimoji="1" lang="ja-JP" altLang="ja-JP" sz="1100" kern="1200" dirty="0">
                          <a:solidFill>
                            <a:schemeClr val="tx1"/>
                          </a:solidFill>
                          <a:effectLst/>
                          <a:latin typeface="+mn-lt"/>
                          <a:ea typeface="+mn-ea"/>
                          <a:cs typeface="+mn-cs"/>
                        </a:rPr>
                        <a:t>一つ</a:t>
                      </a:r>
                      <a:r>
                        <a:rPr kumimoji="1" lang="ja-JP" altLang="en-US" sz="1100" kern="1200" dirty="0">
                          <a:solidFill>
                            <a:schemeClr val="tx1"/>
                          </a:solidFill>
                          <a:effectLst/>
                          <a:latin typeface="+mn-lt"/>
                          <a:ea typeface="+mn-ea"/>
                          <a:cs typeface="+mn-cs"/>
                        </a:rPr>
                        <a:t>として</a:t>
                      </a:r>
                      <a:r>
                        <a:rPr kumimoji="1" lang="ja-JP" altLang="ja-JP" sz="1100" kern="1200" dirty="0">
                          <a:solidFill>
                            <a:schemeClr val="tx1"/>
                          </a:solidFill>
                          <a:effectLst/>
                          <a:latin typeface="+mn-lt"/>
                          <a:ea typeface="+mn-ea"/>
                          <a:cs typeface="+mn-cs"/>
                        </a:rPr>
                        <a:t>必要。</a:t>
                      </a:r>
                    </a:p>
                    <a:p>
                      <a:pPr marL="266700" lvl="0" indent="-266700"/>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評点が低い</a:t>
                      </a:r>
                      <a:r>
                        <a:rPr kumimoji="1" lang="ja-JP" altLang="en-US" sz="1100" kern="1200" dirty="0" smtClean="0">
                          <a:solidFill>
                            <a:schemeClr val="tx1"/>
                          </a:solidFill>
                          <a:effectLst/>
                          <a:latin typeface="+mn-lt"/>
                          <a:ea typeface="+mn-ea"/>
                          <a:cs typeface="+mn-cs"/>
                        </a:rPr>
                        <a:t>住宅など</a:t>
                      </a:r>
                      <a:r>
                        <a:rPr kumimoji="1" lang="ja-JP" altLang="ja-JP" sz="1100" kern="1200" dirty="0" smtClean="0">
                          <a:solidFill>
                            <a:schemeClr val="tx1"/>
                          </a:solidFill>
                          <a:effectLst/>
                          <a:latin typeface="+mn-lt"/>
                          <a:ea typeface="+mn-ea"/>
                          <a:cs typeface="+mn-cs"/>
                        </a:rPr>
                        <a:t>投資効果が低い</a:t>
                      </a:r>
                      <a:r>
                        <a:rPr kumimoji="1" lang="ja-JP" altLang="en-US" sz="1100" kern="1200" dirty="0" smtClean="0">
                          <a:solidFill>
                            <a:schemeClr val="tx1"/>
                          </a:solidFill>
                          <a:effectLst/>
                          <a:latin typeface="+mn-lt"/>
                          <a:ea typeface="+mn-ea"/>
                          <a:cs typeface="+mn-cs"/>
                        </a:rPr>
                        <a:t>場合は、</a:t>
                      </a:r>
                      <a:r>
                        <a:rPr kumimoji="1" lang="ja-JP" altLang="ja-JP" sz="1100" kern="1200" dirty="0">
                          <a:solidFill>
                            <a:schemeClr val="tx1"/>
                          </a:solidFill>
                          <a:effectLst/>
                          <a:latin typeface="+mn-lt"/>
                          <a:ea typeface="+mn-ea"/>
                          <a:cs typeface="+mn-cs"/>
                        </a:rPr>
                        <a:t>お金をかけて改修するより</a:t>
                      </a:r>
                      <a:r>
                        <a:rPr kumimoji="1" lang="ja-JP" altLang="en-US" sz="1100" kern="1200" dirty="0">
                          <a:solidFill>
                            <a:schemeClr val="tx1"/>
                          </a:solidFill>
                          <a:effectLst/>
                          <a:latin typeface="+mn-lt"/>
                          <a:ea typeface="+mn-ea"/>
                          <a:cs typeface="+mn-cs"/>
                        </a:rPr>
                        <a:t>も</a:t>
                      </a:r>
                      <a:r>
                        <a:rPr kumimoji="1" lang="ja-JP" altLang="ja-JP" sz="1100" kern="1200" dirty="0" smtClean="0">
                          <a:solidFill>
                            <a:schemeClr val="tx1"/>
                          </a:solidFill>
                          <a:effectLst/>
                          <a:latin typeface="+mn-lt"/>
                          <a:ea typeface="+mn-ea"/>
                          <a:cs typeface="+mn-cs"/>
                        </a:rPr>
                        <a:t>除却</a:t>
                      </a:r>
                      <a:r>
                        <a:rPr kumimoji="1" lang="ja-JP" altLang="en-US" sz="1100" kern="1200" dirty="0" smtClean="0">
                          <a:solidFill>
                            <a:schemeClr val="tx1"/>
                          </a:solidFill>
                          <a:effectLst/>
                          <a:latin typeface="+mn-lt"/>
                          <a:ea typeface="+mn-ea"/>
                          <a:cs typeface="+mn-cs"/>
                        </a:rPr>
                        <a:t>を選択する</a:t>
                      </a:r>
                      <a:r>
                        <a:rPr kumimoji="1" lang="ja-JP" altLang="ja-JP" sz="1100" kern="1200" dirty="0">
                          <a:solidFill>
                            <a:schemeClr val="tx1"/>
                          </a:solidFill>
                          <a:effectLst/>
                          <a:latin typeface="+mn-lt"/>
                          <a:ea typeface="+mn-ea"/>
                          <a:cs typeface="+mn-cs"/>
                        </a:rPr>
                        <a:t>人も</a:t>
                      </a:r>
                      <a:r>
                        <a:rPr kumimoji="1" lang="ja-JP" altLang="en-US" sz="1100" kern="1200" dirty="0">
                          <a:solidFill>
                            <a:schemeClr val="tx1"/>
                          </a:solidFill>
                          <a:effectLst/>
                          <a:latin typeface="+mn-lt"/>
                          <a:ea typeface="+mn-ea"/>
                          <a:cs typeface="+mn-cs"/>
                        </a:rPr>
                        <a:t>多い</a:t>
                      </a:r>
                      <a:r>
                        <a:rPr kumimoji="1" lang="ja-JP" altLang="ja-JP" sz="1100" kern="1200" dirty="0">
                          <a:solidFill>
                            <a:schemeClr val="tx1"/>
                          </a:solidFill>
                          <a:effectLst/>
                          <a:latin typeface="+mn-lt"/>
                          <a:ea typeface="+mn-ea"/>
                          <a:cs typeface="+mn-cs"/>
                        </a:rPr>
                        <a:t>のでは</a:t>
                      </a:r>
                      <a:r>
                        <a:rPr kumimoji="1" lang="ja-JP" altLang="en-US" sz="1100" kern="1200" dirty="0">
                          <a:solidFill>
                            <a:schemeClr val="tx1"/>
                          </a:solidFill>
                          <a:effectLst/>
                          <a:latin typeface="+mn-lt"/>
                          <a:ea typeface="+mn-ea"/>
                          <a:cs typeface="+mn-cs"/>
                        </a:rPr>
                        <a:t>ないか</a:t>
                      </a:r>
                      <a:r>
                        <a:rPr kumimoji="1" lang="ja-JP" altLang="ja-JP" sz="1100" kern="1200" dirty="0">
                          <a:solidFill>
                            <a:schemeClr val="tx1"/>
                          </a:solidFill>
                          <a:effectLst/>
                          <a:latin typeface="+mn-lt"/>
                          <a:ea typeface="+mn-ea"/>
                          <a:cs typeface="+mn-cs"/>
                        </a:rPr>
                        <a:t>。診断し</a:t>
                      </a:r>
                      <a:r>
                        <a:rPr kumimoji="1" lang="ja-JP" altLang="en-US" sz="1100" kern="1200" dirty="0">
                          <a:solidFill>
                            <a:schemeClr val="tx1"/>
                          </a:solidFill>
                          <a:effectLst/>
                          <a:latin typeface="+mn-lt"/>
                          <a:ea typeface="+mn-ea"/>
                          <a:cs typeface="+mn-cs"/>
                        </a:rPr>
                        <a:t>た結果を</a:t>
                      </a:r>
                      <a:r>
                        <a:rPr kumimoji="1" lang="ja-JP" altLang="en-US" sz="1100" kern="1200" dirty="0" smtClean="0">
                          <a:solidFill>
                            <a:schemeClr val="tx1"/>
                          </a:solidFill>
                          <a:effectLst/>
                          <a:latin typeface="+mn-lt"/>
                          <a:ea typeface="+mn-ea"/>
                          <a:cs typeface="+mn-cs"/>
                        </a:rPr>
                        <a:t>みて</a:t>
                      </a:r>
                      <a:r>
                        <a:rPr kumimoji="1" lang="ja-JP" altLang="ja-JP" sz="1100" kern="1200" dirty="0" smtClean="0">
                          <a:solidFill>
                            <a:schemeClr val="tx1"/>
                          </a:solidFill>
                          <a:effectLst/>
                          <a:latin typeface="+mn-lt"/>
                          <a:ea typeface="+mn-ea"/>
                          <a:cs typeface="+mn-cs"/>
                        </a:rPr>
                        <a:t>除却</a:t>
                      </a:r>
                      <a:r>
                        <a:rPr kumimoji="1" lang="ja-JP" altLang="ja-JP" sz="1100" kern="1200" dirty="0">
                          <a:solidFill>
                            <a:schemeClr val="tx1"/>
                          </a:solidFill>
                          <a:effectLst/>
                          <a:latin typeface="+mn-lt"/>
                          <a:ea typeface="+mn-ea"/>
                          <a:cs typeface="+mn-cs"/>
                        </a:rPr>
                        <a:t>に</a:t>
                      </a:r>
                      <a:r>
                        <a:rPr kumimoji="1" lang="ja-JP" altLang="ja-JP" sz="1100" kern="1200" dirty="0" smtClean="0">
                          <a:solidFill>
                            <a:schemeClr val="tx1"/>
                          </a:solidFill>
                          <a:effectLst/>
                          <a:latin typeface="+mn-lt"/>
                          <a:ea typeface="+mn-ea"/>
                          <a:cs typeface="+mn-cs"/>
                        </a:rPr>
                        <a:t>つながる流れ</a:t>
                      </a:r>
                      <a:r>
                        <a:rPr kumimoji="1" lang="ja-JP" altLang="en-US" sz="1100" kern="1200" dirty="0">
                          <a:solidFill>
                            <a:schemeClr val="tx1"/>
                          </a:solidFill>
                          <a:effectLst/>
                          <a:latin typeface="+mn-lt"/>
                          <a:ea typeface="+mn-ea"/>
                          <a:cs typeface="+mn-cs"/>
                        </a:rPr>
                        <a:t>が</a:t>
                      </a:r>
                      <a:r>
                        <a:rPr kumimoji="1" lang="ja-JP" altLang="ja-JP" sz="1100" kern="1200" dirty="0">
                          <a:solidFill>
                            <a:schemeClr val="tx1"/>
                          </a:solidFill>
                          <a:effectLst/>
                          <a:latin typeface="+mn-lt"/>
                          <a:ea typeface="+mn-ea"/>
                          <a:cs typeface="+mn-cs"/>
                        </a:rPr>
                        <a:t>ある方が</a:t>
                      </a:r>
                      <a:r>
                        <a:rPr kumimoji="1" lang="ja-JP" altLang="ja-JP" sz="1100" kern="1200" dirty="0" smtClean="0">
                          <a:solidFill>
                            <a:schemeClr val="tx1"/>
                          </a:solidFill>
                          <a:effectLst/>
                          <a:latin typeface="+mn-lt"/>
                          <a:ea typeface="+mn-ea"/>
                          <a:cs typeface="+mn-cs"/>
                        </a:rPr>
                        <a:t>スムーズ</a:t>
                      </a:r>
                      <a:r>
                        <a:rPr kumimoji="1" lang="ja-JP" altLang="en-US" sz="1100" kern="1200" dirty="0" smtClean="0">
                          <a:solidFill>
                            <a:schemeClr val="tx1"/>
                          </a:solidFill>
                          <a:effectLst/>
                          <a:latin typeface="+mn-lt"/>
                          <a:ea typeface="+mn-ea"/>
                          <a:cs typeface="+mn-cs"/>
                        </a:rPr>
                        <a:t>ではないか</a:t>
                      </a:r>
                      <a:r>
                        <a:rPr kumimoji="1" lang="ja-JP" altLang="ja-JP" sz="1100" kern="1200" dirty="0" smtClean="0">
                          <a:solidFill>
                            <a:schemeClr val="tx1"/>
                          </a:solidFill>
                          <a:effectLst/>
                          <a:latin typeface="+mn-lt"/>
                          <a:ea typeface="+mn-ea"/>
                          <a:cs typeface="+mn-cs"/>
                        </a:rPr>
                        <a:t>。</a:t>
                      </a:r>
                      <a:endParaRPr kumimoji="1" lang="en-US" altLang="ja-JP" sz="1100" kern="1200" dirty="0">
                        <a:solidFill>
                          <a:schemeClr val="tx1"/>
                        </a:solidFill>
                        <a:effectLst/>
                        <a:latin typeface="+mn-lt"/>
                        <a:ea typeface="+mn-ea"/>
                        <a:cs typeface="+mn-cs"/>
                      </a:endParaRPr>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　地震時には</a:t>
                      </a:r>
                      <a:r>
                        <a:rPr kumimoji="1" lang="ja-JP" altLang="ja-JP" sz="1100" kern="1200" dirty="0">
                          <a:solidFill>
                            <a:schemeClr val="tx1"/>
                          </a:solidFill>
                          <a:effectLst/>
                          <a:latin typeface="+mn-lt"/>
                          <a:ea typeface="+mn-ea"/>
                          <a:cs typeface="+mn-cs"/>
                        </a:rPr>
                        <a:t>空家</a:t>
                      </a:r>
                      <a:r>
                        <a:rPr kumimoji="1" lang="ja-JP" altLang="en-US" sz="1100" kern="1200" dirty="0">
                          <a:solidFill>
                            <a:schemeClr val="tx1"/>
                          </a:solidFill>
                          <a:effectLst/>
                          <a:latin typeface="+mn-lt"/>
                          <a:ea typeface="+mn-ea"/>
                          <a:cs typeface="+mn-cs"/>
                        </a:rPr>
                        <a:t>の方が</a:t>
                      </a:r>
                      <a:r>
                        <a:rPr kumimoji="1" lang="ja-JP" altLang="ja-JP" sz="1100" kern="1200" dirty="0">
                          <a:solidFill>
                            <a:schemeClr val="tx1"/>
                          </a:solidFill>
                          <a:effectLst/>
                          <a:latin typeface="+mn-lt"/>
                          <a:ea typeface="+mn-ea"/>
                          <a:cs typeface="+mn-cs"/>
                        </a:rPr>
                        <a:t>倒壊の可能性が高い</a:t>
                      </a:r>
                      <a:r>
                        <a:rPr kumimoji="1" lang="ja-JP" altLang="en-US" sz="1100" kern="1200" dirty="0">
                          <a:solidFill>
                            <a:schemeClr val="tx1"/>
                          </a:solidFill>
                          <a:effectLst/>
                          <a:latin typeface="+mn-lt"/>
                          <a:ea typeface="+mn-ea"/>
                          <a:cs typeface="+mn-cs"/>
                        </a:rPr>
                        <a:t>。空家</a:t>
                      </a:r>
                      <a:r>
                        <a:rPr kumimoji="1" lang="ja-JP" altLang="ja-JP" sz="1100" kern="1200" dirty="0">
                          <a:solidFill>
                            <a:schemeClr val="tx1"/>
                          </a:solidFill>
                          <a:effectLst/>
                          <a:latin typeface="+mn-lt"/>
                          <a:ea typeface="+mn-ea"/>
                          <a:cs typeface="+mn-cs"/>
                        </a:rPr>
                        <a:t>も視野に</a:t>
                      </a:r>
                      <a:r>
                        <a:rPr kumimoji="1" lang="ja-JP" altLang="ja-JP" sz="1100" kern="1200" dirty="0" smtClean="0">
                          <a:solidFill>
                            <a:schemeClr val="tx1"/>
                          </a:solidFill>
                          <a:effectLst/>
                          <a:latin typeface="+mn-lt"/>
                          <a:ea typeface="+mn-ea"/>
                          <a:cs typeface="+mn-cs"/>
                        </a:rPr>
                        <a:t>入れ</a:t>
                      </a:r>
                      <a:r>
                        <a:rPr kumimoji="1" lang="ja-JP" altLang="en-US" sz="1100" kern="1200" dirty="0" smtClean="0">
                          <a:solidFill>
                            <a:schemeClr val="tx1"/>
                          </a:solidFill>
                          <a:effectLst/>
                          <a:latin typeface="+mn-lt"/>
                          <a:ea typeface="+mn-ea"/>
                          <a:cs typeface="+mn-cs"/>
                        </a:rPr>
                        <a:t>るべき。除却を進めるのなら</a:t>
                      </a:r>
                      <a:r>
                        <a:rPr kumimoji="1" lang="ja-JP" altLang="ja-JP" sz="1100" kern="1200" dirty="0" smtClean="0">
                          <a:solidFill>
                            <a:schemeClr val="tx1"/>
                          </a:solidFill>
                          <a:effectLst/>
                          <a:latin typeface="+mn-lt"/>
                          <a:ea typeface="+mn-ea"/>
                          <a:cs typeface="+mn-cs"/>
                        </a:rPr>
                        <a:t>、</a:t>
                      </a:r>
                      <a:r>
                        <a:rPr kumimoji="1" lang="ja-JP" altLang="en-US" sz="1100" kern="1200" dirty="0" smtClean="0">
                          <a:solidFill>
                            <a:schemeClr val="tx1"/>
                          </a:solidFill>
                          <a:effectLst/>
                          <a:latin typeface="+mn-lt"/>
                          <a:ea typeface="+mn-ea"/>
                          <a:cs typeface="+mn-cs"/>
                        </a:rPr>
                        <a:t>空家も含めて推進する方がよい</a:t>
                      </a:r>
                      <a:r>
                        <a:rPr kumimoji="1" lang="ja-JP" altLang="ja-JP" sz="1100" kern="1200" dirty="0" smtClean="0">
                          <a:solidFill>
                            <a:schemeClr val="tx1"/>
                          </a:solidFill>
                          <a:effectLst/>
                          <a:latin typeface="+mn-lt"/>
                          <a:ea typeface="+mn-ea"/>
                          <a:cs typeface="+mn-cs"/>
                        </a:rPr>
                        <a:t>。</a:t>
                      </a:r>
                      <a:endParaRPr kumimoji="1" lang="ja-JP" altLang="ja-JP" sz="1100" kern="1200" dirty="0">
                        <a:solidFill>
                          <a:schemeClr val="tx1"/>
                        </a:solidFill>
                        <a:effectLst/>
                        <a:latin typeface="+mn-lt"/>
                        <a:ea typeface="+mn-ea"/>
                        <a:cs typeface="+mn-cs"/>
                      </a:endParaRPr>
                    </a:p>
                  </a:txBody>
                  <a:tcPr/>
                </a:tc>
                <a:tc>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a:t>〇　</a:t>
                      </a:r>
                      <a:r>
                        <a:rPr kumimoji="1" lang="ja-JP" altLang="en-US" sz="1100" dirty="0" smtClean="0"/>
                        <a:t>現在</a:t>
                      </a:r>
                      <a:r>
                        <a:rPr kumimoji="1" lang="en-US" altLang="ja-JP" sz="1100" dirty="0"/>
                        <a:t>27</a:t>
                      </a:r>
                      <a:r>
                        <a:rPr kumimoji="1" lang="ja-JP" altLang="en-US" sz="1100" dirty="0"/>
                        <a:t>市町村で独自に除却補助制度があり、実績が伸びている。</a:t>
                      </a:r>
                      <a:r>
                        <a:rPr kumimoji="1" lang="ja-JP" altLang="en-US" sz="1100" dirty="0" smtClean="0"/>
                        <a:t>（地震や台風</a:t>
                      </a:r>
                      <a:r>
                        <a:rPr kumimoji="1" lang="ja-JP" altLang="en-US" sz="1100" dirty="0"/>
                        <a:t>等の影響の可能性あり）</a:t>
                      </a:r>
                      <a:endParaRPr kumimoji="1" lang="en-US" altLang="ja-JP" sz="1100" dirty="0"/>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a:t>○　除却など様々な</a:t>
                      </a:r>
                      <a:r>
                        <a:rPr kumimoji="1" lang="ja-JP" altLang="en-US" sz="1100" dirty="0" smtClean="0"/>
                        <a:t>施策について</a:t>
                      </a:r>
                      <a:r>
                        <a:rPr kumimoji="1" lang="ja-JP" altLang="en-US" sz="1100" smtClean="0"/>
                        <a:t>部局を越え、</a:t>
                      </a:r>
                      <a:r>
                        <a:rPr kumimoji="1" lang="ja-JP" altLang="en-US" sz="1100" dirty="0"/>
                        <a:t>総合的に取り組む（密集市街地対策や空家施策</a:t>
                      </a:r>
                      <a:r>
                        <a:rPr kumimoji="1" lang="ja-JP" altLang="en-US" sz="1100" dirty="0" smtClean="0"/>
                        <a:t>で、</a:t>
                      </a:r>
                      <a:r>
                        <a:rPr kumimoji="1" lang="ja-JP" altLang="en-US" sz="1100" dirty="0"/>
                        <a:t>除却補助を実施）</a:t>
                      </a:r>
                      <a:endParaRPr kumimoji="1" lang="en-US" altLang="ja-JP" sz="1100" dirty="0"/>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　空家施策等との連携を強化し、タイミングを逃さず耐震化を促進。</a:t>
                      </a:r>
                      <a:endParaRPr kumimoji="1" lang="en-US" altLang="ja-JP" sz="1100" dirty="0" smtClean="0"/>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〇</a:t>
                      </a:r>
                      <a:r>
                        <a:rPr kumimoji="1" lang="ja-JP" altLang="en-US" sz="1100" dirty="0"/>
                        <a:t>　府では改修の対象となるものがまだ多数あるため、厳しい財政状況も踏まえ、耐震施策としては改修のみを補助対象としている</a:t>
                      </a:r>
                      <a:r>
                        <a:rPr kumimoji="1" lang="ja-JP" altLang="en-US" sz="1100" dirty="0" smtClean="0"/>
                        <a:t>。</a:t>
                      </a:r>
                      <a:endParaRPr kumimoji="1" lang="en-US" altLang="ja-JP" sz="1100" dirty="0" smtClean="0"/>
                    </a:p>
                  </a:txBody>
                  <a:tcPr/>
                </a:tc>
                <a:extLst>
                  <a:ext uri="{0D108BD9-81ED-4DB2-BD59-A6C34878D82A}">
                    <a16:rowId xmlns:a16="http://schemas.microsoft.com/office/drawing/2014/main" val="1427529446"/>
                  </a:ext>
                </a:extLst>
              </a:tr>
              <a:tr h="1806058">
                <a:tc vMerge="1">
                  <a:txBody>
                    <a:bodyPr/>
                    <a:lstStyle/>
                    <a:p>
                      <a:pPr marL="266700" lvl="0" indent="-266700"/>
                      <a:endParaRPr kumimoji="1" lang="ja-JP" altLang="ja-JP" sz="1150" kern="1200" dirty="0">
                        <a:solidFill>
                          <a:schemeClr val="tx1"/>
                        </a:solidFill>
                        <a:effectLst/>
                        <a:latin typeface="+mn-lt"/>
                        <a:ea typeface="+mn-ea"/>
                        <a:cs typeface="+mn-cs"/>
                      </a:endParaRPr>
                    </a:p>
                  </a:txBody>
                  <a:tcPr vert="eaVert"/>
                </a:tc>
                <a:tc vMerge="1">
                  <a:txBody>
                    <a:bodyPr/>
                    <a:lstStyle/>
                    <a:p>
                      <a:pPr marL="266700" lvl="0" indent="-266700"/>
                      <a:endParaRPr kumimoji="1" lang="ja-JP" altLang="ja-JP" sz="1150" kern="1200" dirty="0">
                        <a:solidFill>
                          <a:schemeClr val="tx1"/>
                        </a:solidFill>
                        <a:effectLst/>
                        <a:latin typeface="+mn-lt"/>
                        <a:ea typeface="+mn-ea"/>
                        <a:cs typeface="+mn-cs"/>
                      </a:endParaRPr>
                    </a:p>
                  </a:txBody>
                  <a:tcPr vert="eaVert"/>
                </a:tc>
                <a:tc>
                  <a:txBody>
                    <a:bodyPr/>
                    <a:lstStyle/>
                    <a:p>
                      <a:r>
                        <a:rPr kumimoji="1" lang="ja-JP" altLang="ja-JP" sz="1100" b="1" kern="1200" dirty="0">
                          <a:solidFill>
                            <a:schemeClr val="tx1"/>
                          </a:solidFill>
                          <a:effectLst/>
                          <a:latin typeface="+mn-lt"/>
                          <a:ea typeface="+mn-ea"/>
                          <a:cs typeface="+mn-cs"/>
                        </a:rPr>
                        <a:t>【部分改修】</a:t>
                      </a:r>
                      <a:endParaRPr kumimoji="1" lang="ja-JP" altLang="ja-JP" sz="1100" kern="1200" dirty="0">
                        <a:solidFill>
                          <a:schemeClr val="tx1"/>
                        </a:solidFill>
                        <a:effectLst/>
                        <a:latin typeface="+mn-lt"/>
                        <a:ea typeface="+mn-ea"/>
                        <a:cs typeface="+mn-cs"/>
                      </a:endParaRPr>
                    </a:p>
                    <a:p>
                      <a:pPr marL="266700" lvl="0" indent="-266700"/>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部分改修だけで終わってしまうと耐震化率は</a:t>
                      </a:r>
                      <a:r>
                        <a:rPr kumimoji="1" lang="en-US" altLang="ja-JP" sz="1100" kern="1200" dirty="0">
                          <a:solidFill>
                            <a:schemeClr val="tx1"/>
                          </a:solidFill>
                          <a:effectLst/>
                          <a:latin typeface="+mn-lt"/>
                          <a:ea typeface="+mn-ea"/>
                          <a:cs typeface="+mn-cs"/>
                        </a:rPr>
                        <a:t>100</a:t>
                      </a:r>
                      <a:r>
                        <a:rPr kumimoji="1" lang="ja-JP" altLang="ja-JP" sz="1100" kern="1200" dirty="0">
                          <a:solidFill>
                            <a:schemeClr val="tx1"/>
                          </a:solidFill>
                          <a:effectLst/>
                          <a:latin typeface="+mn-lt"/>
                          <a:ea typeface="+mn-ea"/>
                          <a:cs typeface="+mn-cs"/>
                        </a:rPr>
                        <a:t>％にならない</a:t>
                      </a:r>
                      <a:r>
                        <a:rPr kumimoji="1" lang="ja-JP" altLang="en-US" sz="1100" kern="1200" dirty="0">
                          <a:solidFill>
                            <a:schemeClr val="tx1"/>
                          </a:solidFill>
                          <a:effectLst/>
                          <a:latin typeface="+mn-lt"/>
                          <a:ea typeface="+mn-ea"/>
                          <a:cs typeface="+mn-cs"/>
                        </a:rPr>
                        <a:t>のではない</a:t>
                      </a:r>
                      <a:r>
                        <a:rPr kumimoji="1" lang="ja-JP" altLang="ja-JP" sz="1100" kern="1200" dirty="0">
                          <a:solidFill>
                            <a:schemeClr val="tx1"/>
                          </a:solidFill>
                          <a:effectLst/>
                          <a:latin typeface="+mn-lt"/>
                          <a:ea typeface="+mn-ea"/>
                          <a:cs typeface="+mn-cs"/>
                        </a:rPr>
                        <a:t>か</a:t>
                      </a:r>
                      <a:r>
                        <a:rPr kumimoji="1" lang="ja-JP" altLang="ja-JP" sz="1100" kern="1200" dirty="0" smtClean="0">
                          <a:solidFill>
                            <a:schemeClr val="tx1"/>
                          </a:solidFill>
                          <a:effectLst/>
                          <a:latin typeface="+mn-lt"/>
                          <a:ea typeface="+mn-ea"/>
                          <a:cs typeface="+mn-cs"/>
                        </a:rPr>
                        <a:t>。</a:t>
                      </a:r>
                      <a:r>
                        <a:rPr kumimoji="1" lang="ja-JP" altLang="en-US" sz="1100" kern="1200" dirty="0" smtClean="0">
                          <a:solidFill>
                            <a:schemeClr val="tx1"/>
                          </a:solidFill>
                          <a:effectLst/>
                          <a:latin typeface="+mn-lt"/>
                          <a:ea typeface="+mn-ea"/>
                          <a:cs typeface="+mn-cs"/>
                        </a:rPr>
                        <a:t>何らかの評価をすべきではないか。</a:t>
                      </a:r>
                      <a:endParaRPr kumimoji="1" lang="en-US" altLang="ja-JP" sz="1100" kern="1200" dirty="0" smtClean="0">
                        <a:solidFill>
                          <a:schemeClr val="tx1"/>
                        </a:solidFill>
                        <a:effectLst/>
                        <a:latin typeface="+mn-lt"/>
                        <a:ea typeface="+mn-ea"/>
                        <a:cs typeface="+mn-cs"/>
                      </a:endParaRPr>
                    </a:p>
                    <a:p>
                      <a:pPr marL="266700" lvl="0" indent="-266700"/>
                      <a:r>
                        <a:rPr kumimoji="1" lang="ja-JP" altLang="en-US" sz="1100" kern="1200" dirty="0" smtClean="0">
                          <a:solidFill>
                            <a:schemeClr val="tx1"/>
                          </a:solidFill>
                          <a:effectLst/>
                          <a:latin typeface="+mn-lt"/>
                          <a:ea typeface="+mn-ea"/>
                          <a:cs typeface="+mn-cs"/>
                        </a:rPr>
                        <a:t>○</a:t>
                      </a:r>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費用が少なくてすむので</a:t>
                      </a:r>
                      <a:r>
                        <a:rPr kumimoji="1" lang="ja-JP" altLang="en-US" sz="1100" kern="1200" dirty="0">
                          <a:solidFill>
                            <a:schemeClr val="tx1"/>
                          </a:solidFill>
                          <a:effectLst/>
                          <a:latin typeface="+mn-lt"/>
                          <a:ea typeface="+mn-ea"/>
                          <a:cs typeface="+mn-cs"/>
                        </a:rPr>
                        <a:t>、部分改修が</a:t>
                      </a:r>
                      <a:r>
                        <a:rPr kumimoji="1" lang="ja-JP" altLang="ja-JP" sz="1100" kern="1200" dirty="0">
                          <a:solidFill>
                            <a:schemeClr val="tx1"/>
                          </a:solidFill>
                          <a:effectLst/>
                          <a:latin typeface="+mn-lt"/>
                          <a:ea typeface="+mn-ea"/>
                          <a:cs typeface="+mn-cs"/>
                        </a:rPr>
                        <a:t>増えるのは当然</a:t>
                      </a:r>
                      <a:r>
                        <a:rPr kumimoji="1" lang="ja-JP" altLang="en-US" sz="1100" kern="1200" dirty="0">
                          <a:solidFill>
                            <a:schemeClr val="tx1"/>
                          </a:solidFill>
                          <a:effectLst/>
                          <a:latin typeface="+mn-lt"/>
                          <a:ea typeface="+mn-ea"/>
                          <a:cs typeface="+mn-cs"/>
                        </a:rPr>
                        <a:t>だと思われる</a:t>
                      </a:r>
                      <a:r>
                        <a:rPr kumimoji="1" lang="ja-JP" altLang="ja-JP" sz="1100" kern="1200" dirty="0">
                          <a:solidFill>
                            <a:schemeClr val="tx1"/>
                          </a:solidFill>
                          <a:effectLst/>
                          <a:latin typeface="+mn-lt"/>
                          <a:ea typeface="+mn-ea"/>
                          <a:cs typeface="+mn-cs"/>
                        </a:rPr>
                        <a:t>。補助</a:t>
                      </a:r>
                      <a:r>
                        <a:rPr kumimoji="1" lang="ja-JP" altLang="en-US" sz="1100" kern="1200" dirty="0">
                          <a:solidFill>
                            <a:schemeClr val="tx1"/>
                          </a:solidFill>
                          <a:effectLst/>
                          <a:latin typeface="+mn-lt"/>
                          <a:ea typeface="+mn-ea"/>
                          <a:cs typeface="+mn-cs"/>
                        </a:rPr>
                        <a:t>制度があって、実績</a:t>
                      </a:r>
                      <a:r>
                        <a:rPr kumimoji="1" lang="ja-JP" altLang="ja-JP" sz="1100" kern="1200" dirty="0">
                          <a:solidFill>
                            <a:schemeClr val="tx1"/>
                          </a:solidFill>
                          <a:effectLst/>
                          <a:latin typeface="+mn-lt"/>
                          <a:ea typeface="+mn-ea"/>
                          <a:cs typeface="+mn-cs"/>
                        </a:rPr>
                        <a:t>が伸びているのであれば、</a:t>
                      </a:r>
                      <a:r>
                        <a:rPr kumimoji="1" lang="ja-JP" altLang="ja-JP" sz="1100" kern="1200" dirty="0" smtClean="0">
                          <a:solidFill>
                            <a:schemeClr val="tx1"/>
                          </a:solidFill>
                          <a:effectLst/>
                          <a:latin typeface="+mn-lt"/>
                          <a:ea typeface="+mn-ea"/>
                          <a:cs typeface="+mn-cs"/>
                        </a:rPr>
                        <a:t>それ</a:t>
                      </a:r>
                      <a:r>
                        <a:rPr kumimoji="1" lang="ja-JP" altLang="en-US" sz="1100" kern="1200" dirty="0" smtClean="0">
                          <a:solidFill>
                            <a:schemeClr val="tx1"/>
                          </a:solidFill>
                          <a:effectLst/>
                          <a:latin typeface="+mn-lt"/>
                          <a:ea typeface="+mn-ea"/>
                          <a:cs typeface="+mn-cs"/>
                        </a:rPr>
                        <a:t>を</a:t>
                      </a:r>
                      <a:r>
                        <a:rPr kumimoji="1" lang="ja-JP" altLang="ja-JP" sz="1100" kern="1200" dirty="0" smtClean="0">
                          <a:solidFill>
                            <a:schemeClr val="tx1"/>
                          </a:solidFill>
                          <a:effectLst/>
                          <a:latin typeface="+mn-lt"/>
                          <a:ea typeface="+mn-ea"/>
                          <a:cs typeface="+mn-cs"/>
                        </a:rPr>
                        <a:t>評価</a:t>
                      </a:r>
                      <a:r>
                        <a:rPr kumimoji="1" lang="ja-JP" altLang="en-US" sz="1100" kern="1200" dirty="0">
                          <a:solidFill>
                            <a:schemeClr val="tx1"/>
                          </a:solidFill>
                          <a:effectLst/>
                          <a:latin typeface="+mn-lt"/>
                          <a:ea typeface="+mn-ea"/>
                          <a:cs typeface="+mn-cs"/>
                        </a:rPr>
                        <a:t>したらよいのではないか。</a:t>
                      </a:r>
                      <a:r>
                        <a:rPr kumimoji="1" lang="ja-JP" altLang="ja-JP" sz="1100" kern="1200" dirty="0">
                          <a:solidFill>
                            <a:schemeClr val="tx1"/>
                          </a:solidFill>
                          <a:effectLst/>
                          <a:latin typeface="+mn-lt"/>
                          <a:ea typeface="+mn-ea"/>
                          <a:cs typeface="+mn-cs"/>
                        </a:rPr>
                        <a:t>めざそう値</a:t>
                      </a:r>
                      <a:r>
                        <a:rPr kumimoji="1" lang="ja-JP" altLang="en-US" sz="1100" kern="1200" dirty="0">
                          <a:solidFill>
                            <a:schemeClr val="tx1"/>
                          </a:solidFill>
                          <a:effectLst/>
                          <a:latin typeface="+mn-lt"/>
                          <a:ea typeface="+mn-ea"/>
                          <a:cs typeface="+mn-cs"/>
                        </a:rPr>
                        <a:t>の目標値には届かな</a:t>
                      </a:r>
                      <a:r>
                        <a:rPr kumimoji="1" lang="ja-JP" altLang="ja-JP" sz="1100" kern="1200" dirty="0">
                          <a:solidFill>
                            <a:schemeClr val="tx1"/>
                          </a:solidFill>
                          <a:effectLst/>
                          <a:latin typeface="+mn-lt"/>
                          <a:ea typeface="+mn-ea"/>
                          <a:cs typeface="+mn-cs"/>
                        </a:rPr>
                        <a:t>かったけれど部分改修でこれだけ上がったという</a:t>
                      </a:r>
                      <a:r>
                        <a:rPr kumimoji="1" lang="ja-JP" altLang="en-US" sz="1100" kern="1200" dirty="0">
                          <a:solidFill>
                            <a:schemeClr val="tx1"/>
                          </a:solidFill>
                          <a:effectLst/>
                          <a:latin typeface="+mn-lt"/>
                          <a:ea typeface="+mn-ea"/>
                          <a:cs typeface="+mn-cs"/>
                        </a:rPr>
                        <a:t>表し方</a:t>
                      </a:r>
                      <a:r>
                        <a:rPr kumimoji="1" lang="ja-JP" altLang="ja-JP" sz="1100" kern="1200" dirty="0">
                          <a:solidFill>
                            <a:schemeClr val="tx1"/>
                          </a:solidFill>
                          <a:effectLst/>
                          <a:latin typeface="+mn-lt"/>
                          <a:ea typeface="+mn-ea"/>
                          <a:cs typeface="+mn-cs"/>
                        </a:rPr>
                        <a:t>をし</a:t>
                      </a:r>
                      <a:r>
                        <a:rPr kumimoji="1" lang="ja-JP" altLang="en-US" sz="1100" kern="1200" dirty="0">
                          <a:solidFill>
                            <a:schemeClr val="tx1"/>
                          </a:solidFill>
                          <a:effectLst/>
                          <a:latin typeface="+mn-lt"/>
                          <a:ea typeface="+mn-ea"/>
                          <a:cs typeface="+mn-cs"/>
                        </a:rPr>
                        <a:t>てはどうか。</a:t>
                      </a:r>
                      <a:endParaRPr kumimoji="1" lang="ja-JP" altLang="ja-JP" sz="1100" kern="1200" dirty="0">
                        <a:solidFill>
                          <a:schemeClr val="tx1"/>
                        </a:solidFill>
                        <a:effectLst/>
                        <a:latin typeface="+mn-lt"/>
                        <a:ea typeface="+mn-ea"/>
                        <a:cs typeface="+mn-cs"/>
                      </a:endParaRPr>
                    </a:p>
                    <a:p>
                      <a:pPr marL="266700" lvl="0" indent="-266700"/>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部分改修という表現に違和感がある。</a:t>
                      </a:r>
                      <a:r>
                        <a:rPr kumimoji="1" lang="ja-JP" altLang="ja-JP" sz="1100" kern="1200" dirty="0" smtClean="0">
                          <a:solidFill>
                            <a:schemeClr val="tx1"/>
                          </a:solidFill>
                          <a:effectLst/>
                          <a:latin typeface="+mn-lt"/>
                          <a:ea typeface="+mn-ea"/>
                          <a:cs typeface="+mn-cs"/>
                        </a:rPr>
                        <a:t>例えば</a:t>
                      </a:r>
                      <a:r>
                        <a:rPr kumimoji="1" lang="ja-JP" altLang="en-US" sz="1100" kern="1200" dirty="0" smtClean="0">
                          <a:solidFill>
                            <a:schemeClr val="tx1"/>
                          </a:solidFill>
                          <a:effectLst/>
                          <a:latin typeface="+mn-lt"/>
                          <a:ea typeface="+mn-ea"/>
                          <a:cs typeface="+mn-cs"/>
                        </a:rPr>
                        <a:t>「</a:t>
                      </a:r>
                      <a:r>
                        <a:rPr kumimoji="1" lang="ja-JP" altLang="ja-JP" sz="1100" kern="1200" dirty="0" smtClean="0">
                          <a:solidFill>
                            <a:schemeClr val="tx1"/>
                          </a:solidFill>
                          <a:effectLst/>
                          <a:latin typeface="+mn-lt"/>
                          <a:ea typeface="+mn-ea"/>
                          <a:cs typeface="+mn-cs"/>
                        </a:rPr>
                        <a:t>生命重視型</a:t>
                      </a:r>
                      <a:r>
                        <a:rPr kumimoji="1" lang="ja-JP" altLang="en-US" sz="1100" kern="1200" dirty="0" smtClean="0">
                          <a:solidFill>
                            <a:schemeClr val="tx1"/>
                          </a:solidFill>
                          <a:effectLst/>
                          <a:latin typeface="+mn-lt"/>
                          <a:ea typeface="+mn-ea"/>
                          <a:cs typeface="+mn-cs"/>
                        </a:rPr>
                        <a:t>」</a:t>
                      </a:r>
                      <a:r>
                        <a:rPr kumimoji="1" lang="ja-JP" altLang="ja-JP" sz="1100" kern="1200" dirty="0" smtClean="0">
                          <a:solidFill>
                            <a:schemeClr val="tx1"/>
                          </a:solidFill>
                          <a:effectLst/>
                          <a:latin typeface="+mn-lt"/>
                          <a:ea typeface="+mn-ea"/>
                          <a:cs typeface="+mn-cs"/>
                        </a:rPr>
                        <a:t>と</a:t>
                      </a:r>
                      <a:r>
                        <a:rPr kumimoji="1" lang="ja-JP" altLang="ja-JP" sz="1100" kern="1200" dirty="0">
                          <a:solidFill>
                            <a:schemeClr val="tx1"/>
                          </a:solidFill>
                          <a:effectLst/>
                          <a:latin typeface="+mn-lt"/>
                          <a:ea typeface="+mn-ea"/>
                          <a:cs typeface="+mn-cs"/>
                        </a:rPr>
                        <a:t>いう表現で、逃げる時間だけを稼ぎましょうというような表現がよい</a:t>
                      </a:r>
                      <a:r>
                        <a:rPr kumimoji="1" lang="ja-JP" altLang="en-US" sz="1100" kern="1200" dirty="0">
                          <a:solidFill>
                            <a:schemeClr val="tx1"/>
                          </a:solidFill>
                          <a:effectLst/>
                          <a:latin typeface="+mn-lt"/>
                          <a:ea typeface="+mn-ea"/>
                          <a:cs typeface="+mn-cs"/>
                        </a:rPr>
                        <a:t>のではないか</a:t>
                      </a:r>
                      <a:r>
                        <a:rPr kumimoji="1" lang="ja-JP" altLang="ja-JP" sz="1100" kern="1200" dirty="0">
                          <a:solidFill>
                            <a:schemeClr val="tx1"/>
                          </a:solidFill>
                          <a:effectLst/>
                          <a:latin typeface="+mn-lt"/>
                          <a:ea typeface="+mn-ea"/>
                          <a:cs typeface="+mn-cs"/>
                        </a:rPr>
                        <a:t>。部分改修</a:t>
                      </a:r>
                      <a:r>
                        <a:rPr kumimoji="1" lang="ja-JP" altLang="en-US" sz="1100" kern="1200" dirty="0">
                          <a:solidFill>
                            <a:schemeClr val="tx1"/>
                          </a:solidFill>
                          <a:effectLst/>
                          <a:latin typeface="+mn-lt"/>
                          <a:ea typeface="+mn-ea"/>
                          <a:cs typeface="+mn-cs"/>
                        </a:rPr>
                        <a:t>では</a:t>
                      </a:r>
                      <a:r>
                        <a:rPr kumimoji="1" lang="ja-JP" altLang="ja-JP" sz="1100" kern="1200" dirty="0">
                          <a:solidFill>
                            <a:schemeClr val="tx1"/>
                          </a:solidFill>
                          <a:effectLst/>
                          <a:latin typeface="+mn-lt"/>
                          <a:ea typeface="+mn-ea"/>
                          <a:cs typeface="+mn-cs"/>
                        </a:rPr>
                        <a:t>お風呂だけ改修する</a:t>
                      </a:r>
                      <a:r>
                        <a:rPr kumimoji="1" lang="ja-JP" altLang="en-US" sz="1100" kern="1200" dirty="0">
                          <a:solidFill>
                            <a:schemeClr val="tx1"/>
                          </a:solidFill>
                          <a:effectLst/>
                          <a:latin typeface="+mn-lt"/>
                          <a:ea typeface="+mn-ea"/>
                          <a:cs typeface="+mn-cs"/>
                        </a:rPr>
                        <a:t>ような</a:t>
                      </a:r>
                      <a:r>
                        <a:rPr kumimoji="1" lang="ja-JP" altLang="ja-JP" sz="1100" kern="1200" dirty="0">
                          <a:solidFill>
                            <a:schemeClr val="tx1"/>
                          </a:solidFill>
                          <a:effectLst/>
                          <a:latin typeface="+mn-lt"/>
                          <a:ea typeface="+mn-ea"/>
                          <a:cs typeface="+mn-cs"/>
                        </a:rPr>
                        <a:t>イメージ</a:t>
                      </a:r>
                      <a:r>
                        <a:rPr kumimoji="1" lang="ja-JP" altLang="en-US" sz="1100" kern="1200" dirty="0">
                          <a:solidFill>
                            <a:schemeClr val="tx1"/>
                          </a:solidFill>
                          <a:effectLst/>
                          <a:latin typeface="+mn-lt"/>
                          <a:ea typeface="+mn-ea"/>
                          <a:cs typeface="+mn-cs"/>
                        </a:rPr>
                        <a:t>になり</a:t>
                      </a:r>
                      <a:r>
                        <a:rPr kumimoji="1" lang="ja-JP" altLang="ja-JP" sz="1100" kern="1200" dirty="0">
                          <a:solidFill>
                            <a:schemeClr val="tx1"/>
                          </a:solidFill>
                          <a:effectLst/>
                          <a:latin typeface="+mn-lt"/>
                          <a:ea typeface="+mn-ea"/>
                          <a:cs typeface="+mn-cs"/>
                        </a:rPr>
                        <a:t>、分かりにくい。</a:t>
                      </a:r>
                    </a:p>
                  </a:txBody>
                  <a:tcPr/>
                </a:tc>
                <a:tc>
                  <a:txBody>
                    <a:bodyPr/>
                    <a:lstStyle/>
                    <a:p>
                      <a:pPr marL="266700" indent="-266700"/>
                      <a:r>
                        <a:rPr kumimoji="1" lang="ja-JP" altLang="en-US" sz="1100" dirty="0">
                          <a:solidFill>
                            <a:schemeClr val="tx1"/>
                          </a:solidFill>
                        </a:rPr>
                        <a:t>○　本来は評点</a:t>
                      </a:r>
                      <a:r>
                        <a:rPr kumimoji="1" lang="en-US" altLang="ja-JP" sz="1100" dirty="0">
                          <a:solidFill>
                            <a:schemeClr val="tx1"/>
                          </a:solidFill>
                        </a:rPr>
                        <a:t>1.0</a:t>
                      </a:r>
                      <a:r>
                        <a:rPr kumimoji="1" lang="ja-JP" altLang="en-US" sz="1100" dirty="0">
                          <a:solidFill>
                            <a:schemeClr val="tx1"/>
                          </a:solidFill>
                        </a:rPr>
                        <a:t>を超える改修を実施するべきであるが、構造的、経済的に評点</a:t>
                      </a:r>
                      <a:r>
                        <a:rPr kumimoji="1" lang="en-US" altLang="ja-JP" sz="1100" dirty="0">
                          <a:solidFill>
                            <a:schemeClr val="tx1"/>
                          </a:solidFill>
                        </a:rPr>
                        <a:t>1.0</a:t>
                      </a:r>
                      <a:r>
                        <a:rPr kumimoji="1" lang="ja-JP" altLang="en-US" sz="1100" dirty="0">
                          <a:solidFill>
                            <a:schemeClr val="tx1"/>
                          </a:solidFill>
                        </a:rPr>
                        <a:t>を超える改修が難しい場合について、少しでも安全性を高めるための改修として継続。</a:t>
                      </a:r>
                      <a:endParaRPr kumimoji="1" lang="en-US" altLang="ja-JP" sz="1100" dirty="0">
                        <a:solidFill>
                          <a:schemeClr val="tx1"/>
                        </a:solidFill>
                      </a:endParaRPr>
                    </a:p>
                    <a:p>
                      <a:pPr marL="266700" indent="-266700"/>
                      <a:r>
                        <a:rPr kumimoji="1" lang="ja-JP" altLang="en-US" sz="1100" dirty="0">
                          <a:solidFill>
                            <a:schemeClr val="tx1"/>
                          </a:solidFill>
                        </a:rPr>
                        <a:t>○　性能を正しく理解しないまま工事費用面から安易に部分改修が選択されている可能性があるため、性能について周知方法を検討。また、評点</a:t>
                      </a:r>
                      <a:r>
                        <a:rPr kumimoji="1" lang="en-US" altLang="ja-JP" sz="1100" dirty="0">
                          <a:solidFill>
                            <a:schemeClr val="tx1"/>
                          </a:solidFill>
                        </a:rPr>
                        <a:t>1.0</a:t>
                      </a:r>
                      <a:r>
                        <a:rPr kumimoji="1" lang="ja-JP" altLang="en-US" sz="1100" dirty="0">
                          <a:solidFill>
                            <a:schemeClr val="tx1"/>
                          </a:solidFill>
                        </a:rPr>
                        <a:t>を超える改修にむけてのインセンティブを検討。</a:t>
                      </a:r>
                      <a:endParaRPr kumimoji="1" lang="en-US" altLang="ja-JP" sz="1100" dirty="0">
                        <a:solidFill>
                          <a:schemeClr val="tx1"/>
                        </a:solidFill>
                      </a:endParaRPr>
                    </a:p>
                    <a:p>
                      <a:pPr marL="266700" indent="-266700"/>
                      <a:r>
                        <a:rPr kumimoji="1" lang="ja-JP" altLang="en-US" sz="1100" dirty="0">
                          <a:solidFill>
                            <a:schemeClr val="tx1"/>
                          </a:solidFill>
                        </a:rPr>
                        <a:t>〇　人的被害を軽減できた実績として評価するが、部分改修は目標</a:t>
                      </a:r>
                      <a:r>
                        <a:rPr kumimoji="1" lang="ja-JP" altLang="en-US" sz="1100">
                          <a:solidFill>
                            <a:schemeClr val="tx1"/>
                          </a:solidFill>
                        </a:rPr>
                        <a:t>を</a:t>
                      </a:r>
                      <a:r>
                        <a:rPr kumimoji="1" lang="ja-JP" altLang="en-US" sz="1100" smtClean="0">
                          <a:solidFill>
                            <a:schemeClr val="tx1"/>
                          </a:solidFill>
                        </a:rPr>
                        <a:t>定めて取り組むもの</a:t>
                      </a:r>
                      <a:r>
                        <a:rPr kumimoji="1" lang="ja-JP" altLang="en-US" sz="1100" dirty="0">
                          <a:solidFill>
                            <a:schemeClr val="tx1"/>
                          </a:solidFill>
                        </a:rPr>
                        <a:t>ではないと考える。</a:t>
                      </a:r>
                      <a:endParaRPr kumimoji="1" lang="en-US" altLang="ja-JP" sz="1100" dirty="0">
                        <a:solidFill>
                          <a:schemeClr val="tx1"/>
                        </a:solidFill>
                      </a:endParaRPr>
                    </a:p>
                    <a:p>
                      <a:pPr marL="261938" indent="-261938"/>
                      <a:r>
                        <a:rPr kumimoji="1" lang="ja-JP" altLang="en-US" sz="1100" dirty="0">
                          <a:solidFill>
                            <a:schemeClr val="tx1"/>
                          </a:solidFill>
                        </a:rPr>
                        <a:t>○　表現については</a:t>
                      </a:r>
                      <a:r>
                        <a:rPr kumimoji="1" lang="ja-JP" altLang="en-US" sz="1100" dirty="0" smtClean="0">
                          <a:solidFill>
                            <a:schemeClr val="tx1"/>
                          </a:solidFill>
                        </a:rPr>
                        <a:t>、誤解</a:t>
                      </a:r>
                      <a:r>
                        <a:rPr kumimoji="1" lang="ja-JP" altLang="en-US" sz="1100" dirty="0">
                          <a:solidFill>
                            <a:schemeClr val="tx1"/>
                          </a:solidFill>
                        </a:rPr>
                        <a:t>のないように表現する方向で検討。</a:t>
                      </a:r>
                    </a:p>
                  </a:txBody>
                  <a:tcPr/>
                </a:tc>
                <a:extLst>
                  <a:ext uri="{0D108BD9-81ED-4DB2-BD59-A6C34878D82A}">
                    <a16:rowId xmlns:a16="http://schemas.microsoft.com/office/drawing/2014/main" val="876563862"/>
                  </a:ext>
                </a:extLst>
              </a:tr>
              <a:tr h="1662097">
                <a:tc vMerge="1">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endParaRPr kumimoji="1" lang="ja-JP" altLang="ja-JP" sz="1150" kern="1200" dirty="0">
                        <a:solidFill>
                          <a:schemeClr val="tx1"/>
                        </a:solidFill>
                        <a:effectLst/>
                        <a:latin typeface="+mn-lt"/>
                        <a:ea typeface="+mn-ea"/>
                        <a:cs typeface="+mn-cs"/>
                      </a:endParaRPr>
                    </a:p>
                  </a:txBody>
                  <a:tcPr vert="eaVert"/>
                </a:tc>
                <a:tc vMerge="1">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endParaRPr kumimoji="1" lang="ja-JP" altLang="ja-JP" sz="1150" kern="1200" dirty="0">
                        <a:solidFill>
                          <a:schemeClr val="tx1"/>
                        </a:solidFill>
                        <a:effectLst/>
                        <a:latin typeface="+mn-lt"/>
                        <a:ea typeface="+mn-ea"/>
                        <a:cs typeface="+mn-cs"/>
                      </a:endParaRPr>
                    </a:p>
                  </a:txBody>
                  <a:tcPr vert="eaVert"/>
                </a:tc>
                <a:tc>
                  <a:txBody>
                    <a:bodyPr/>
                    <a:lstStyle/>
                    <a:p>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税制・融資制度等の</a:t>
                      </a:r>
                      <a:r>
                        <a:rPr kumimoji="1" lang="ja-JP" altLang="ja-JP" sz="1100" b="1" kern="1200" dirty="0">
                          <a:solidFill>
                            <a:schemeClr val="tx1"/>
                          </a:solidFill>
                          <a:effectLst/>
                          <a:latin typeface="+mn-lt"/>
                          <a:ea typeface="+mn-ea"/>
                          <a:cs typeface="+mn-cs"/>
                        </a:rPr>
                        <a:t>情報提供】</a:t>
                      </a:r>
                    </a:p>
                    <a:p>
                      <a:pPr marL="266700" lvl="0" indent="-266700"/>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一人暮らしのお年寄りで、</a:t>
                      </a:r>
                      <a:r>
                        <a:rPr kumimoji="1" lang="ja-JP" altLang="en-US" sz="1100" kern="1200" dirty="0">
                          <a:solidFill>
                            <a:schemeClr val="tx1"/>
                          </a:solidFill>
                          <a:effectLst/>
                          <a:latin typeface="+mn-lt"/>
                          <a:ea typeface="+mn-ea"/>
                          <a:cs typeface="+mn-cs"/>
                        </a:rPr>
                        <a:t>お金はあるが</a:t>
                      </a:r>
                      <a:r>
                        <a:rPr kumimoji="1" lang="ja-JP" altLang="ja-JP" sz="1100" kern="1200" dirty="0">
                          <a:solidFill>
                            <a:schemeClr val="tx1"/>
                          </a:solidFill>
                          <a:effectLst/>
                          <a:latin typeface="+mn-lt"/>
                          <a:ea typeface="+mn-ea"/>
                          <a:cs typeface="+mn-cs"/>
                        </a:rPr>
                        <a:t>老後が</a:t>
                      </a:r>
                      <a:r>
                        <a:rPr kumimoji="1" lang="ja-JP" altLang="en-US" sz="1100" kern="1200" dirty="0">
                          <a:solidFill>
                            <a:schemeClr val="tx1"/>
                          </a:solidFill>
                          <a:effectLst/>
                          <a:latin typeface="+mn-lt"/>
                          <a:ea typeface="+mn-ea"/>
                          <a:cs typeface="+mn-cs"/>
                        </a:rPr>
                        <a:t>心配で</a:t>
                      </a:r>
                      <a:r>
                        <a:rPr kumimoji="1" lang="ja-JP" altLang="ja-JP" sz="1100" kern="1200" dirty="0">
                          <a:solidFill>
                            <a:schemeClr val="tx1"/>
                          </a:solidFill>
                          <a:effectLst/>
                          <a:latin typeface="+mn-lt"/>
                          <a:ea typeface="+mn-ea"/>
                          <a:cs typeface="+mn-cs"/>
                        </a:rPr>
                        <a:t>耐震改修</a:t>
                      </a:r>
                      <a:r>
                        <a:rPr kumimoji="1" lang="ja-JP" altLang="en-US" sz="1100" kern="1200" dirty="0">
                          <a:solidFill>
                            <a:schemeClr val="tx1"/>
                          </a:solidFill>
                          <a:effectLst/>
                          <a:latin typeface="+mn-lt"/>
                          <a:ea typeface="+mn-ea"/>
                          <a:cs typeface="+mn-cs"/>
                        </a:rPr>
                        <a:t>に踏み切れない場合</a:t>
                      </a:r>
                      <a:r>
                        <a:rPr kumimoji="1" lang="ja-JP" altLang="ja-JP" sz="1100" kern="1200" dirty="0">
                          <a:solidFill>
                            <a:schemeClr val="tx1"/>
                          </a:solidFill>
                          <a:effectLst/>
                          <a:latin typeface="+mn-lt"/>
                          <a:ea typeface="+mn-ea"/>
                          <a:cs typeface="+mn-cs"/>
                        </a:rPr>
                        <a:t>、住宅金融支援機構の高齢者返済特例制度が</a:t>
                      </a:r>
                      <a:r>
                        <a:rPr kumimoji="1" lang="ja-JP" altLang="en-US" sz="1100" kern="1200" dirty="0">
                          <a:solidFill>
                            <a:schemeClr val="tx1"/>
                          </a:solidFill>
                          <a:effectLst/>
                          <a:latin typeface="+mn-lt"/>
                          <a:ea typeface="+mn-ea"/>
                          <a:cs typeface="+mn-cs"/>
                        </a:rPr>
                        <a:t>活用できる。ただ、あまり知られていないので、もっとア</a:t>
                      </a:r>
                      <a:r>
                        <a:rPr kumimoji="1" lang="ja-JP" altLang="ja-JP" sz="1100" kern="1200" dirty="0">
                          <a:solidFill>
                            <a:schemeClr val="tx1"/>
                          </a:solidFill>
                          <a:effectLst/>
                          <a:latin typeface="+mn-lt"/>
                          <a:ea typeface="+mn-ea"/>
                          <a:cs typeface="+mn-cs"/>
                        </a:rPr>
                        <a:t>ナウンス</a:t>
                      </a:r>
                      <a:r>
                        <a:rPr kumimoji="1" lang="ja-JP" altLang="en-US" sz="1100" kern="1200" dirty="0">
                          <a:solidFill>
                            <a:schemeClr val="tx1"/>
                          </a:solidFill>
                          <a:effectLst/>
                          <a:latin typeface="+mn-lt"/>
                          <a:ea typeface="+mn-ea"/>
                          <a:cs typeface="+mn-cs"/>
                        </a:rPr>
                        <a:t>するべき。</a:t>
                      </a:r>
                      <a:endParaRPr kumimoji="1" lang="ja-JP" altLang="ja-JP" sz="1100" kern="1200" dirty="0">
                        <a:solidFill>
                          <a:schemeClr val="tx1"/>
                        </a:solidFill>
                        <a:effectLst/>
                        <a:latin typeface="+mn-lt"/>
                        <a:ea typeface="+mn-ea"/>
                        <a:cs typeface="+mn-cs"/>
                      </a:endParaRPr>
                    </a:p>
                    <a:p>
                      <a:pPr marL="266700" lvl="0" indent="-266700"/>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行政</a:t>
                      </a:r>
                      <a:r>
                        <a:rPr kumimoji="1" lang="ja-JP" altLang="en-US" sz="1100" kern="1200" dirty="0">
                          <a:solidFill>
                            <a:schemeClr val="tx1"/>
                          </a:solidFill>
                          <a:effectLst/>
                          <a:latin typeface="+mn-lt"/>
                          <a:ea typeface="+mn-ea"/>
                          <a:cs typeface="+mn-cs"/>
                        </a:rPr>
                        <a:t>が支援策の紹介をする際、</a:t>
                      </a:r>
                      <a:r>
                        <a:rPr kumimoji="1" lang="ja-JP" altLang="ja-JP" sz="1100" kern="1200" dirty="0">
                          <a:solidFill>
                            <a:schemeClr val="tx1"/>
                          </a:solidFill>
                          <a:effectLst/>
                          <a:latin typeface="+mn-lt"/>
                          <a:ea typeface="+mn-ea"/>
                          <a:cs typeface="+mn-cs"/>
                        </a:rPr>
                        <a:t>行政メニューの話しかしない</a:t>
                      </a:r>
                      <a:r>
                        <a:rPr kumimoji="1" lang="ja-JP" altLang="en-US" sz="1100" kern="1200" dirty="0">
                          <a:solidFill>
                            <a:schemeClr val="tx1"/>
                          </a:solidFill>
                          <a:effectLst/>
                          <a:latin typeface="+mn-lt"/>
                          <a:ea typeface="+mn-ea"/>
                          <a:cs typeface="+mn-cs"/>
                        </a:rPr>
                        <a:t>ことが多い</a:t>
                      </a:r>
                      <a:r>
                        <a:rPr kumimoji="1" lang="ja-JP" altLang="ja-JP" sz="1100" kern="1200" dirty="0">
                          <a:solidFill>
                            <a:schemeClr val="tx1"/>
                          </a:solidFill>
                          <a:effectLst/>
                          <a:latin typeface="+mn-lt"/>
                          <a:ea typeface="+mn-ea"/>
                          <a:cs typeface="+mn-cs"/>
                        </a:rPr>
                        <a:t>。</a:t>
                      </a:r>
                      <a:r>
                        <a:rPr kumimoji="1" lang="ja-JP" altLang="en-US" sz="1100" kern="1200" dirty="0">
                          <a:solidFill>
                            <a:schemeClr val="tx1"/>
                          </a:solidFill>
                          <a:effectLst/>
                          <a:latin typeface="+mn-lt"/>
                          <a:ea typeface="+mn-ea"/>
                          <a:cs typeface="+mn-cs"/>
                        </a:rPr>
                        <a:t>税制や融資制度も含め、</a:t>
                      </a:r>
                      <a:r>
                        <a:rPr kumimoji="1" lang="en-US" altLang="ja-JP" sz="1100" kern="1200" dirty="0">
                          <a:solidFill>
                            <a:schemeClr val="tx1"/>
                          </a:solidFill>
                          <a:effectLst/>
                          <a:latin typeface="+mn-lt"/>
                          <a:ea typeface="+mn-ea"/>
                          <a:cs typeface="+mn-cs"/>
                        </a:rPr>
                        <a:t>10</a:t>
                      </a:r>
                      <a:r>
                        <a:rPr kumimoji="1" lang="ja-JP" altLang="ja-JP" sz="1100" kern="1200" dirty="0">
                          <a:solidFill>
                            <a:schemeClr val="tx1"/>
                          </a:solidFill>
                          <a:effectLst/>
                          <a:latin typeface="+mn-lt"/>
                          <a:ea typeface="+mn-ea"/>
                          <a:cs typeface="+mn-cs"/>
                        </a:rPr>
                        <a:t>年ぐらい</a:t>
                      </a:r>
                      <a:r>
                        <a:rPr kumimoji="1" lang="ja-JP" altLang="en-US" sz="1100" kern="1200" dirty="0">
                          <a:solidFill>
                            <a:schemeClr val="tx1"/>
                          </a:solidFill>
                          <a:effectLst/>
                          <a:latin typeface="+mn-lt"/>
                          <a:ea typeface="+mn-ea"/>
                          <a:cs typeface="+mn-cs"/>
                        </a:rPr>
                        <a:t>で</a:t>
                      </a:r>
                      <a:r>
                        <a:rPr kumimoji="1" lang="ja-JP" altLang="ja-JP" sz="1100" kern="1200" dirty="0">
                          <a:solidFill>
                            <a:schemeClr val="tx1"/>
                          </a:solidFill>
                          <a:effectLst/>
                          <a:latin typeface="+mn-lt"/>
                          <a:ea typeface="+mn-ea"/>
                          <a:cs typeface="+mn-cs"/>
                        </a:rPr>
                        <a:t>これだけ得になるという</a:t>
                      </a:r>
                      <a:r>
                        <a:rPr kumimoji="1" lang="ja-JP" altLang="en-US" sz="1100" kern="1200" dirty="0">
                          <a:solidFill>
                            <a:schemeClr val="tx1"/>
                          </a:solidFill>
                          <a:effectLst/>
                          <a:latin typeface="+mn-lt"/>
                          <a:ea typeface="+mn-ea"/>
                          <a:cs typeface="+mn-cs"/>
                        </a:rPr>
                        <a:t>ような周知が耐震改修</a:t>
                      </a:r>
                      <a:r>
                        <a:rPr kumimoji="1" lang="ja-JP" altLang="ja-JP" sz="1100" kern="1200" dirty="0">
                          <a:solidFill>
                            <a:schemeClr val="tx1"/>
                          </a:solidFill>
                          <a:effectLst/>
                          <a:latin typeface="+mn-lt"/>
                          <a:ea typeface="+mn-ea"/>
                          <a:cs typeface="+mn-cs"/>
                        </a:rPr>
                        <a:t>に関しては重要。</a:t>
                      </a:r>
                      <a:r>
                        <a:rPr kumimoji="1" lang="ja-JP" altLang="en-US" sz="1100" kern="1200" dirty="0">
                          <a:solidFill>
                            <a:schemeClr val="tx1"/>
                          </a:solidFill>
                          <a:effectLst/>
                          <a:latin typeface="+mn-lt"/>
                          <a:ea typeface="+mn-ea"/>
                          <a:cs typeface="+mn-cs"/>
                        </a:rPr>
                        <a:t>トータル的に知っている</a:t>
                      </a:r>
                      <a:r>
                        <a:rPr kumimoji="1" lang="ja-JP" altLang="ja-JP" sz="1100" kern="1200" dirty="0">
                          <a:solidFill>
                            <a:schemeClr val="tx1"/>
                          </a:solidFill>
                          <a:effectLst/>
                          <a:latin typeface="+mn-lt"/>
                          <a:ea typeface="+mn-ea"/>
                          <a:cs typeface="+mn-cs"/>
                        </a:rPr>
                        <a:t>人が少ない</a:t>
                      </a:r>
                      <a:r>
                        <a:rPr kumimoji="1" lang="ja-JP" altLang="en-US" sz="1100" kern="1200" dirty="0">
                          <a:solidFill>
                            <a:schemeClr val="tx1"/>
                          </a:solidFill>
                          <a:effectLst/>
                          <a:latin typeface="+mn-lt"/>
                          <a:ea typeface="+mn-ea"/>
                          <a:cs typeface="+mn-cs"/>
                        </a:rPr>
                        <a:t>ので</a:t>
                      </a:r>
                      <a:r>
                        <a:rPr kumimoji="1" lang="ja-JP" altLang="ja-JP" sz="1100" kern="1200" dirty="0">
                          <a:solidFill>
                            <a:schemeClr val="tx1"/>
                          </a:solidFill>
                          <a:effectLst/>
                          <a:latin typeface="+mn-lt"/>
                          <a:ea typeface="+mn-ea"/>
                          <a:cs typeface="+mn-cs"/>
                        </a:rPr>
                        <a:t>、情報提供含め、コミットメントできる人を増やすような施策が欲しい。</a:t>
                      </a:r>
                    </a:p>
                    <a:p>
                      <a:pPr marL="266700" lvl="0" indent="-266700"/>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地震保険の保険料について、</a:t>
                      </a:r>
                      <a:r>
                        <a:rPr kumimoji="1" lang="ja-JP" altLang="en-US" sz="1100" kern="1200" dirty="0">
                          <a:solidFill>
                            <a:schemeClr val="tx1"/>
                          </a:solidFill>
                          <a:effectLst/>
                          <a:latin typeface="+mn-lt"/>
                          <a:ea typeface="+mn-ea"/>
                          <a:cs typeface="+mn-cs"/>
                        </a:rPr>
                        <a:t>構造の２</a:t>
                      </a:r>
                      <a:r>
                        <a:rPr kumimoji="1" lang="ja-JP" altLang="ja-JP" sz="1100" kern="1200" dirty="0">
                          <a:solidFill>
                            <a:schemeClr val="tx1"/>
                          </a:solidFill>
                          <a:effectLst/>
                          <a:latin typeface="+mn-lt"/>
                          <a:ea typeface="+mn-ea"/>
                          <a:cs typeface="+mn-cs"/>
                        </a:rPr>
                        <a:t>区分しかないが、木造</a:t>
                      </a:r>
                      <a:r>
                        <a:rPr kumimoji="1" lang="ja-JP" altLang="ja-JP" sz="1100" kern="1200" dirty="0" smtClean="0">
                          <a:solidFill>
                            <a:schemeClr val="tx1"/>
                          </a:solidFill>
                          <a:effectLst/>
                          <a:latin typeface="+mn-lt"/>
                          <a:ea typeface="+mn-ea"/>
                          <a:cs typeface="+mn-cs"/>
                        </a:rPr>
                        <a:t>で評点</a:t>
                      </a:r>
                      <a:r>
                        <a:rPr kumimoji="1" lang="ja-JP" altLang="ja-JP" sz="1100" kern="1200" dirty="0">
                          <a:solidFill>
                            <a:schemeClr val="tx1"/>
                          </a:solidFill>
                          <a:effectLst/>
                          <a:latin typeface="+mn-lt"/>
                          <a:ea typeface="+mn-ea"/>
                          <a:cs typeface="+mn-cs"/>
                        </a:rPr>
                        <a:t>別に保険料を変える</a:t>
                      </a:r>
                      <a:r>
                        <a:rPr kumimoji="1" lang="ja-JP" altLang="en-US" sz="1100" kern="1200" dirty="0">
                          <a:solidFill>
                            <a:schemeClr val="tx1"/>
                          </a:solidFill>
                          <a:effectLst/>
                          <a:latin typeface="+mn-lt"/>
                          <a:ea typeface="+mn-ea"/>
                          <a:cs typeface="+mn-cs"/>
                        </a:rPr>
                        <a:t>などすると、</a:t>
                      </a:r>
                      <a:r>
                        <a:rPr kumimoji="1" lang="ja-JP" altLang="ja-JP" sz="1100" kern="1200" dirty="0">
                          <a:solidFill>
                            <a:schemeClr val="tx1"/>
                          </a:solidFill>
                          <a:effectLst/>
                          <a:latin typeface="+mn-lt"/>
                          <a:ea typeface="+mn-ea"/>
                          <a:cs typeface="+mn-cs"/>
                        </a:rPr>
                        <a:t>ある程度の動機付けになる</a:t>
                      </a:r>
                      <a:r>
                        <a:rPr kumimoji="1" lang="ja-JP" altLang="en-US" sz="1100" kern="1200" dirty="0">
                          <a:solidFill>
                            <a:schemeClr val="tx1"/>
                          </a:solidFill>
                          <a:effectLst/>
                          <a:latin typeface="+mn-lt"/>
                          <a:ea typeface="+mn-ea"/>
                          <a:cs typeface="+mn-cs"/>
                        </a:rPr>
                        <a:t>のではないか</a:t>
                      </a:r>
                      <a:r>
                        <a:rPr kumimoji="1" lang="ja-JP" altLang="ja-JP" sz="1100" kern="1200" dirty="0">
                          <a:solidFill>
                            <a:schemeClr val="tx1"/>
                          </a:solidFill>
                          <a:effectLst/>
                          <a:latin typeface="+mn-lt"/>
                          <a:ea typeface="+mn-ea"/>
                          <a:cs typeface="+mn-cs"/>
                        </a:rPr>
                        <a:t>。</a:t>
                      </a:r>
                      <a:endParaRPr kumimoji="1" lang="en-US" altLang="ja-JP" sz="1100" kern="1200" dirty="0">
                        <a:solidFill>
                          <a:schemeClr val="tx1"/>
                        </a:solidFill>
                        <a:effectLst/>
                        <a:latin typeface="+mn-lt"/>
                        <a:ea typeface="+mn-ea"/>
                        <a:cs typeface="+mn-cs"/>
                      </a:endParaRPr>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〇　</a:t>
                      </a:r>
                      <a:r>
                        <a:rPr kumimoji="1" lang="ja-JP" altLang="ja-JP" sz="1100" kern="1200" dirty="0">
                          <a:solidFill>
                            <a:schemeClr val="tx1"/>
                          </a:solidFill>
                          <a:effectLst/>
                          <a:latin typeface="+mn-lt"/>
                          <a:ea typeface="+mn-ea"/>
                          <a:cs typeface="+mn-cs"/>
                        </a:rPr>
                        <a:t>中古住宅を</a:t>
                      </a:r>
                      <a:r>
                        <a:rPr kumimoji="1" lang="ja-JP" altLang="en-US" sz="1100" kern="1200" dirty="0">
                          <a:solidFill>
                            <a:schemeClr val="tx1"/>
                          </a:solidFill>
                          <a:effectLst/>
                          <a:latin typeface="+mn-lt"/>
                          <a:ea typeface="+mn-ea"/>
                          <a:cs typeface="+mn-cs"/>
                        </a:rPr>
                        <a:t>購入して耐震改修した場合、</a:t>
                      </a:r>
                      <a:r>
                        <a:rPr kumimoji="1" lang="ja-JP" altLang="ja-JP" sz="1100" kern="1200" dirty="0">
                          <a:solidFill>
                            <a:schemeClr val="tx1"/>
                          </a:solidFill>
                          <a:effectLst/>
                          <a:latin typeface="+mn-lt"/>
                          <a:ea typeface="+mn-ea"/>
                          <a:cs typeface="+mn-cs"/>
                        </a:rPr>
                        <a:t>適合</a:t>
                      </a:r>
                      <a:r>
                        <a:rPr kumimoji="1" lang="ja-JP" altLang="ja-JP" sz="1100" kern="1200" dirty="0" smtClean="0">
                          <a:solidFill>
                            <a:schemeClr val="tx1"/>
                          </a:solidFill>
                          <a:effectLst/>
                          <a:latin typeface="+mn-lt"/>
                          <a:ea typeface="+mn-ea"/>
                          <a:cs typeface="+mn-cs"/>
                        </a:rPr>
                        <a:t>証明</a:t>
                      </a:r>
                      <a:r>
                        <a:rPr kumimoji="1" lang="ja-JP" altLang="en-US" sz="1100" kern="1200" dirty="0" smtClean="0">
                          <a:solidFill>
                            <a:schemeClr val="tx1"/>
                          </a:solidFill>
                          <a:effectLst/>
                          <a:latin typeface="+mn-lt"/>
                          <a:ea typeface="+mn-ea"/>
                          <a:cs typeface="+mn-cs"/>
                        </a:rPr>
                        <a:t>書</a:t>
                      </a:r>
                      <a:r>
                        <a:rPr kumimoji="1" lang="ja-JP" altLang="ja-JP" sz="1100" kern="1200" dirty="0" smtClean="0">
                          <a:solidFill>
                            <a:schemeClr val="tx1"/>
                          </a:solidFill>
                          <a:effectLst/>
                          <a:latin typeface="+mn-lt"/>
                          <a:ea typeface="+mn-ea"/>
                          <a:cs typeface="+mn-cs"/>
                        </a:rPr>
                        <a:t>を</a:t>
                      </a:r>
                      <a:r>
                        <a:rPr kumimoji="1" lang="ja-JP" altLang="ja-JP" sz="1100" kern="1200" dirty="0">
                          <a:solidFill>
                            <a:schemeClr val="tx1"/>
                          </a:solidFill>
                          <a:effectLst/>
                          <a:latin typeface="+mn-lt"/>
                          <a:ea typeface="+mn-ea"/>
                          <a:cs typeface="+mn-cs"/>
                        </a:rPr>
                        <a:t>取れば</a:t>
                      </a:r>
                      <a:r>
                        <a:rPr kumimoji="1" lang="ja-JP" altLang="en-US" sz="1100" kern="1200" dirty="0">
                          <a:solidFill>
                            <a:schemeClr val="tx1"/>
                          </a:solidFill>
                          <a:effectLst/>
                          <a:latin typeface="+mn-lt"/>
                          <a:ea typeface="+mn-ea"/>
                          <a:cs typeface="+mn-cs"/>
                        </a:rPr>
                        <a:t>様々な</a:t>
                      </a:r>
                      <a:r>
                        <a:rPr kumimoji="1" lang="ja-JP" altLang="ja-JP" sz="1100" kern="1200" dirty="0">
                          <a:solidFill>
                            <a:schemeClr val="tx1"/>
                          </a:solidFill>
                          <a:effectLst/>
                          <a:latin typeface="+mn-lt"/>
                          <a:ea typeface="+mn-ea"/>
                          <a:cs typeface="+mn-cs"/>
                        </a:rPr>
                        <a:t>税の</a:t>
                      </a:r>
                      <a:r>
                        <a:rPr kumimoji="1" lang="ja-JP" altLang="ja-JP" sz="1100" kern="1200" dirty="0" smtClean="0">
                          <a:solidFill>
                            <a:schemeClr val="tx1"/>
                          </a:solidFill>
                          <a:effectLst/>
                          <a:latin typeface="+mn-lt"/>
                          <a:ea typeface="+mn-ea"/>
                          <a:cs typeface="+mn-cs"/>
                        </a:rPr>
                        <a:t>優遇が</a:t>
                      </a:r>
                      <a:r>
                        <a:rPr kumimoji="1" lang="ja-JP" altLang="ja-JP" sz="1100" kern="1200" dirty="0">
                          <a:solidFill>
                            <a:schemeClr val="tx1"/>
                          </a:solidFill>
                          <a:effectLst/>
                          <a:latin typeface="+mn-lt"/>
                          <a:ea typeface="+mn-ea"/>
                          <a:cs typeface="+mn-cs"/>
                        </a:rPr>
                        <a:t>ある</a:t>
                      </a:r>
                      <a:r>
                        <a:rPr kumimoji="1" lang="ja-JP" altLang="en-US" sz="1100" kern="1200" dirty="0">
                          <a:solidFill>
                            <a:schemeClr val="tx1"/>
                          </a:solidFill>
                          <a:effectLst/>
                          <a:latin typeface="+mn-lt"/>
                          <a:ea typeface="+mn-ea"/>
                          <a:cs typeface="+mn-cs"/>
                        </a:rPr>
                        <a:t>が、あまり知られていない。</a:t>
                      </a:r>
                      <a:r>
                        <a:rPr kumimoji="1" lang="ja-JP" altLang="ja-JP" sz="1100" kern="1200" dirty="0">
                          <a:solidFill>
                            <a:schemeClr val="tx1"/>
                          </a:solidFill>
                          <a:effectLst/>
                          <a:latin typeface="+mn-lt"/>
                          <a:ea typeface="+mn-ea"/>
                          <a:cs typeface="+mn-cs"/>
                        </a:rPr>
                        <a:t>そ</a:t>
                      </a:r>
                      <a:r>
                        <a:rPr kumimoji="1" lang="ja-JP" altLang="en-US" sz="1100" kern="1200" dirty="0">
                          <a:solidFill>
                            <a:schemeClr val="tx1"/>
                          </a:solidFill>
                          <a:effectLst/>
                          <a:latin typeface="+mn-lt"/>
                          <a:ea typeface="+mn-ea"/>
                          <a:cs typeface="+mn-cs"/>
                        </a:rPr>
                        <a:t>ういった</a:t>
                      </a:r>
                      <a:r>
                        <a:rPr kumimoji="1" lang="ja-JP" altLang="ja-JP" sz="1100" kern="1200" dirty="0">
                          <a:solidFill>
                            <a:schemeClr val="tx1"/>
                          </a:solidFill>
                          <a:effectLst/>
                          <a:latin typeface="+mn-lt"/>
                          <a:ea typeface="+mn-ea"/>
                          <a:cs typeface="+mn-cs"/>
                        </a:rPr>
                        <a:t>アナウンス</a:t>
                      </a:r>
                      <a:r>
                        <a:rPr kumimoji="1" lang="ja-JP" altLang="en-US" sz="1100" kern="1200" dirty="0">
                          <a:solidFill>
                            <a:schemeClr val="tx1"/>
                          </a:solidFill>
                          <a:effectLst/>
                          <a:latin typeface="+mn-lt"/>
                          <a:ea typeface="+mn-ea"/>
                          <a:cs typeface="+mn-cs"/>
                        </a:rPr>
                        <a:t>などを含め、</a:t>
                      </a:r>
                      <a:r>
                        <a:rPr kumimoji="1" lang="ja-JP" altLang="ja-JP" sz="1100" kern="1200" dirty="0">
                          <a:solidFill>
                            <a:schemeClr val="tx1"/>
                          </a:solidFill>
                          <a:effectLst/>
                          <a:latin typeface="+mn-lt"/>
                          <a:ea typeface="+mn-ea"/>
                          <a:cs typeface="+mn-cs"/>
                        </a:rPr>
                        <a:t>不動産業界や司法書士でバックアップできるような仕組みができたら</a:t>
                      </a:r>
                      <a:r>
                        <a:rPr kumimoji="1" lang="ja-JP" altLang="en-US" sz="1100" kern="1200" dirty="0">
                          <a:solidFill>
                            <a:schemeClr val="tx1"/>
                          </a:solidFill>
                          <a:effectLst/>
                          <a:latin typeface="+mn-lt"/>
                          <a:ea typeface="+mn-ea"/>
                          <a:cs typeface="+mn-cs"/>
                        </a:rPr>
                        <a:t>よ</a:t>
                      </a:r>
                      <a:r>
                        <a:rPr kumimoji="1" lang="ja-JP" altLang="ja-JP" sz="1100" kern="1200" dirty="0">
                          <a:solidFill>
                            <a:schemeClr val="tx1"/>
                          </a:solidFill>
                          <a:effectLst/>
                          <a:latin typeface="+mn-lt"/>
                          <a:ea typeface="+mn-ea"/>
                          <a:cs typeface="+mn-cs"/>
                        </a:rPr>
                        <a:t>い。</a:t>
                      </a:r>
                    </a:p>
                  </a:txBody>
                  <a:tcPr/>
                </a:tc>
                <a:tc>
                  <a:txBody>
                    <a:bodyPr/>
                    <a:lstStyle/>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a:t>
                      </a:r>
                      <a:r>
                        <a:rPr kumimoji="1" lang="ja-JP" altLang="en-US" sz="1100" dirty="0" smtClean="0">
                          <a:solidFill>
                            <a:schemeClr val="tx1"/>
                          </a:solidFill>
                        </a:rPr>
                        <a:t>関係団体</a:t>
                      </a:r>
                      <a:r>
                        <a:rPr kumimoji="1" lang="ja-JP" altLang="en-US" sz="1100" dirty="0">
                          <a:solidFill>
                            <a:schemeClr val="tx1"/>
                          </a:solidFill>
                        </a:rPr>
                        <a:t>等とも連携し、補助制度はじめ、所有者が必要な情報を一括して周知するような取組みを進める。</a:t>
                      </a:r>
                      <a:endParaRPr kumimoji="1" lang="en-US" altLang="ja-JP" sz="1100" dirty="0">
                        <a:solidFill>
                          <a:schemeClr val="tx1"/>
                        </a:solidFill>
                      </a:endParaRPr>
                    </a:p>
                    <a:p>
                      <a:pPr marL="266700" marR="0" lvl="0" indent="-26670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必要な制度改正等については、国にも働きかけを行う。</a:t>
                      </a:r>
                      <a:endParaRPr kumimoji="1" lang="en-US" altLang="ja-JP" sz="1100" dirty="0">
                        <a:solidFill>
                          <a:schemeClr val="tx1"/>
                        </a:solidFill>
                      </a:endParaRPr>
                    </a:p>
                    <a:p>
                      <a:pPr marL="266700" marR="0" lvl="0" indent="-266700" algn="l" defTabSz="128016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tc>
                <a:extLst>
                  <a:ext uri="{0D108BD9-81ED-4DB2-BD59-A6C34878D82A}">
                    <a16:rowId xmlns:a16="http://schemas.microsoft.com/office/drawing/2014/main" val="2461891502"/>
                  </a:ext>
                </a:extLst>
              </a:tr>
              <a:tr h="654369">
                <a:tc vMerge="1">
                  <a:txBody>
                    <a:bodyPr/>
                    <a:lstStyle/>
                    <a:p>
                      <a:pPr marL="265113" lvl="0" indent="-265113"/>
                      <a:endParaRPr kumimoji="1" lang="ja-JP" altLang="ja-JP" sz="1150" kern="1200" dirty="0">
                        <a:solidFill>
                          <a:schemeClr val="tx1"/>
                        </a:solidFill>
                        <a:effectLst/>
                        <a:latin typeface="+mn-lt"/>
                        <a:ea typeface="+mn-ea"/>
                        <a:cs typeface="+mn-cs"/>
                      </a:endParaRPr>
                    </a:p>
                  </a:txBody>
                  <a:tcPr vert="eaVert"/>
                </a:tc>
                <a:tc rowSpan="2">
                  <a:txBody>
                    <a:bodyPr/>
                    <a:lstStyle/>
                    <a:p>
                      <a:pPr marL="265113" lvl="0" indent="-265113"/>
                      <a:r>
                        <a:rPr kumimoji="1" lang="ja-JP" altLang="en-US" sz="1100" b="1" kern="1200" dirty="0">
                          <a:solidFill>
                            <a:schemeClr val="tx1"/>
                          </a:solidFill>
                          <a:effectLst/>
                          <a:latin typeface="+mn-lt"/>
                          <a:ea typeface="+mn-ea"/>
                          <a:cs typeface="+mn-cs"/>
                        </a:rPr>
                        <a:t>大規模建築物</a:t>
                      </a:r>
                      <a:endParaRPr kumimoji="1" lang="ja-JP" altLang="ja-JP" sz="1100" b="1" kern="1200" dirty="0">
                        <a:solidFill>
                          <a:schemeClr val="tx1"/>
                        </a:solidFill>
                        <a:effectLst/>
                        <a:latin typeface="+mn-lt"/>
                        <a:ea typeface="+mn-ea"/>
                        <a:cs typeface="+mn-cs"/>
                      </a:endParaRPr>
                    </a:p>
                  </a:txBody>
                  <a:tcPr vert="eaVert" anchor="ctr"/>
                </a:tc>
                <a:tc>
                  <a:txBody>
                    <a:bodyPr/>
                    <a:lstStyle/>
                    <a:p>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危険物貯蔵場</a:t>
                      </a:r>
                      <a:r>
                        <a:rPr kumimoji="1" lang="ja-JP" altLang="ja-JP" sz="1100" b="1" kern="1200" dirty="0">
                          <a:solidFill>
                            <a:schemeClr val="tx1"/>
                          </a:solidFill>
                          <a:effectLst/>
                          <a:latin typeface="+mn-lt"/>
                          <a:ea typeface="+mn-ea"/>
                          <a:cs typeface="+mn-cs"/>
                        </a:rPr>
                        <a:t>】</a:t>
                      </a:r>
                      <a:endParaRPr kumimoji="1" lang="ja-JP" altLang="ja-JP" sz="1100" kern="1200" dirty="0">
                        <a:solidFill>
                          <a:schemeClr val="tx1"/>
                        </a:solidFill>
                        <a:effectLst/>
                        <a:latin typeface="+mn-lt"/>
                        <a:ea typeface="+mn-ea"/>
                        <a:cs typeface="+mn-cs"/>
                      </a:endParaRPr>
                    </a:p>
                    <a:p>
                      <a:pPr marL="265113" lvl="0" indent="-265113"/>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危険物貯蔵場</a:t>
                      </a:r>
                      <a:r>
                        <a:rPr kumimoji="1" lang="ja-JP" altLang="en-US" sz="1100" kern="1200" dirty="0">
                          <a:solidFill>
                            <a:schemeClr val="tx1"/>
                          </a:solidFill>
                          <a:effectLst/>
                          <a:latin typeface="+mn-lt"/>
                          <a:ea typeface="+mn-ea"/>
                          <a:cs typeface="+mn-cs"/>
                        </a:rPr>
                        <a:t>の</a:t>
                      </a:r>
                      <a:r>
                        <a:rPr kumimoji="1" lang="ja-JP" altLang="ja-JP" sz="1100" kern="1200" dirty="0">
                          <a:solidFill>
                            <a:schemeClr val="tx1"/>
                          </a:solidFill>
                          <a:effectLst/>
                          <a:latin typeface="+mn-lt"/>
                          <a:ea typeface="+mn-ea"/>
                          <a:cs typeface="+mn-cs"/>
                        </a:rPr>
                        <a:t>耐震性がないものについては、大地震が起きたら</a:t>
                      </a:r>
                      <a:r>
                        <a:rPr kumimoji="1" lang="ja-JP" altLang="ja-JP" sz="1100" kern="1200" dirty="0" smtClean="0">
                          <a:solidFill>
                            <a:schemeClr val="tx1"/>
                          </a:solidFill>
                          <a:effectLst/>
                          <a:latin typeface="+mn-lt"/>
                          <a:ea typeface="+mn-ea"/>
                          <a:cs typeface="+mn-cs"/>
                        </a:rPr>
                        <a:t>化学物質</a:t>
                      </a:r>
                      <a:r>
                        <a:rPr kumimoji="1" lang="ja-JP" altLang="en-US" sz="1100" kern="1200" dirty="0" smtClean="0">
                          <a:solidFill>
                            <a:schemeClr val="tx1"/>
                          </a:solidFill>
                          <a:effectLst/>
                          <a:latin typeface="+mn-lt"/>
                          <a:ea typeface="+mn-ea"/>
                          <a:cs typeface="+mn-cs"/>
                        </a:rPr>
                        <a:t>の</a:t>
                      </a:r>
                      <a:r>
                        <a:rPr kumimoji="1" lang="ja-JP" altLang="ja-JP" sz="1100" kern="1200" dirty="0" smtClean="0">
                          <a:solidFill>
                            <a:schemeClr val="tx1"/>
                          </a:solidFill>
                          <a:effectLst/>
                          <a:latin typeface="+mn-lt"/>
                          <a:ea typeface="+mn-ea"/>
                          <a:cs typeface="+mn-cs"/>
                        </a:rPr>
                        <a:t>拡散</a:t>
                      </a:r>
                      <a:r>
                        <a:rPr kumimoji="1" lang="ja-JP" altLang="en-US" sz="1100" kern="1200" dirty="0">
                          <a:solidFill>
                            <a:schemeClr val="tx1"/>
                          </a:solidFill>
                          <a:effectLst/>
                          <a:latin typeface="+mn-lt"/>
                          <a:ea typeface="+mn-ea"/>
                          <a:cs typeface="+mn-cs"/>
                        </a:rPr>
                        <a:t>や</a:t>
                      </a:r>
                      <a:r>
                        <a:rPr kumimoji="1" lang="ja-JP" altLang="ja-JP" sz="1100" kern="1200" dirty="0">
                          <a:solidFill>
                            <a:schemeClr val="tx1"/>
                          </a:solidFill>
                          <a:effectLst/>
                          <a:latin typeface="+mn-lt"/>
                          <a:ea typeface="+mn-ea"/>
                          <a:cs typeface="+mn-cs"/>
                        </a:rPr>
                        <a:t>燃料火災</a:t>
                      </a:r>
                      <a:r>
                        <a:rPr kumimoji="1" lang="ja-JP" altLang="en-US" sz="1100" kern="1200" dirty="0">
                          <a:solidFill>
                            <a:schemeClr val="tx1"/>
                          </a:solidFill>
                          <a:effectLst/>
                          <a:latin typeface="+mn-lt"/>
                          <a:ea typeface="+mn-ea"/>
                          <a:cs typeface="+mn-cs"/>
                        </a:rPr>
                        <a:t>など、</a:t>
                      </a:r>
                      <a:r>
                        <a:rPr kumimoji="1" lang="ja-JP" altLang="ja-JP" sz="1100" kern="1200" dirty="0">
                          <a:solidFill>
                            <a:schemeClr val="tx1"/>
                          </a:solidFill>
                          <a:effectLst/>
                          <a:latin typeface="+mn-lt"/>
                          <a:ea typeface="+mn-ea"/>
                          <a:cs typeface="+mn-cs"/>
                        </a:rPr>
                        <a:t>市街地的なリスクがあるものが含まれるので、耐震化を進めていただきたい。</a:t>
                      </a:r>
                    </a:p>
                  </a:txBody>
                  <a:tcPr/>
                </a:tc>
                <a:tc>
                  <a:txBody>
                    <a:bodyPr/>
                    <a:lstStyle/>
                    <a:p>
                      <a:pPr marL="261938" indent="-261938"/>
                      <a:r>
                        <a:rPr kumimoji="1" lang="ja-JP" altLang="en-US" sz="1100" dirty="0"/>
                        <a:t>○　現在</a:t>
                      </a:r>
                      <a:r>
                        <a:rPr kumimoji="1" lang="en-US" altLang="ja-JP" sz="1100" dirty="0"/>
                        <a:t>14</a:t>
                      </a:r>
                      <a:r>
                        <a:rPr kumimoji="1" lang="ja-JP" altLang="en-US" sz="1100" dirty="0"/>
                        <a:t>棟ある危険物貯蔵場</a:t>
                      </a:r>
                      <a:r>
                        <a:rPr kumimoji="1" lang="ja-JP" altLang="en-US" sz="1100" dirty="0" smtClean="0"/>
                        <a:t>はＲ</a:t>
                      </a:r>
                      <a:r>
                        <a:rPr kumimoji="1" lang="en-US" altLang="ja-JP" sz="1100" dirty="0" smtClean="0"/>
                        <a:t>7</a:t>
                      </a:r>
                      <a:r>
                        <a:rPr kumimoji="1" lang="ja-JP" altLang="en-US" sz="1100" dirty="0" smtClean="0"/>
                        <a:t>ま</a:t>
                      </a:r>
                      <a:r>
                        <a:rPr kumimoji="1" lang="ja-JP" altLang="en-US" sz="1100" dirty="0"/>
                        <a:t>でには</a:t>
                      </a:r>
                      <a:r>
                        <a:rPr kumimoji="1" lang="en-US" altLang="ja-JP" sz="1100" dirty="0"/>
                        <a:t>7</a:t>
                      </a:r>
                      <a:r>
                        <a:rPr kumimoji="1" lang="ja-JP" altLang="en-US" sz="1100" dirty="0"/>
                        <a:t>棟に減少する見込み。</a:t>
                      </a:r>
                      <a:endParaRPr kumimoji="1" lang="en-US" altLang="ja-JP" sz="1100" dirty="0"/>
                    </a:p>
                    <a:p>
                      <a:r>
                        <a:rPr kumimoji="1" lang="ja-JP" altLang="en-US" sz="1100" dirty="0"/>
                        <a:t>○　残るものについては、市と連携し、働きかけを行っていく。</a:t>
                      </a:r>
                      <a:endParaRPr kumimoji="1" lang="en-US" altLang="ja-JP" sz="1100" dirty="0"/>
                    </a:p>
                  </a:txBody>
                  <a:tcPr/>
                </a:tc>
                <a:extLst>
                  <a:ext uri="{0D108BD9-81ED-4DB2-BD59-A6C34878D82A}">
                    <a16:rowId xmlns:a16="http://schemas.microsoft.com/office/drawing/2014/main" val="4166591165"/>
                  </a:ext>
                </a:extLst>
              </a:tr>
              <a:tr h="798330">
                <a:tc vMerge="1">
                  <a:txBody>
                    <a:bodyPr/>
                    <a:lstStyle/>
                    <a:p>
                      <a:pPr marL="265113" lvl="0" indent="-265113"/>
                      <a:endParaRPr kumimoji="1" lang="ja-JP" altLang="ja-JP" sz="1150" kern="1200" dirty="0">
                        <a:solidFill>
                          <a:schemeClr val="tx1"/>
                        </a:solidFill>
                        <a:effectLst/>
                        <a:latin typeface="+mn-lt"/>
                        <a:ea typeface="+mn-ea"/>
                        <a:cs typeface="+mn-cs"/>
                      </a:endParaRPr>
                    </a:p>
                  </a:txBody>
                  <a:tcPr vert="eaVert"/>
                </a:tc>
                <a:tc vMerge="1">
                  <a:txBody>
                    <a:bodyPr/>
                    <a:lstStyle/>
                    <a:p>
                      <a:pPr marL="265113" lvl="0" indent="-265113"/>
                      <a:endParaRPr kumimoji="1" lang="ja-JP" altLang="ja-JP" sz="1150" kern="1200" dirty="0">
                        <a:solidFill>
                          <a:schemeClr val="tx1"/>
                        </a:solidFill>
                        <a:effectLst/>
                        <a:latin typeface="+mn-lt"/>
                        <a:ea typeface="+mn-ea"/>
                        <a:cs typeface="+mn-cs"/>
                      </a:endParaRPr>
                    </a:p>
                  </a:txBody>
                  <a:tcPr vert="eaVert"/>
                </a:tc>
                <a:tc>
                  <a:txBody>
                    <a:bodyPr/>
                    <a:lstStyle/>
                    <a:p>
                      <a:pPr marL="265113" marR="0" lvl="0" indent="-265113" algn="l" defTabSz="1280160" rtl="0" eaLnBrk="1" fontAlgn="auto" latinLnBrk="0" hangingPunct="1">
                        <a:lnSpc>
                          <a:spcPct val="100000"/>
                        </a:lnSpc>
                        <a:spcBef>
                          <a:spcPts val="0"/>
                        </a:spcBef>
                        <a:spcAft>
                          <a:spcPts val="0"/>
                        </a:spcAft>
                        <a:buClrTx/>
                        <a:buSzTx/>
                        <a:buFontTx/>
                        <a:buNone/>
                        <a:tabLst/>
                        <a:defRPr/>
                      </a:pPr>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病院</a:t>
                      </a:r>
                      <a:r>
                        <a:rPr kumimoji="1" lang="ja-JP" altLang="ja-JP" sz="1100" b="1" kern="1200" dirty="0">
                          <a:solidFill>
                            <a:schemeClr val="tx1"/>
                          </a:solidFill>
                          <a:effectLst/>
                          <a:latin typeface="+mn-lt"/>
                          <a:ea typeface="+mn-ea"/>
                          <a:cs typeface="+mn-cs"/>
                        </a:rPr>
                        <a:t>】</a:t>
                      </a:r>
                      <a:endParaRPr kumimoji="1" lang="ja-JP" altLang="ja-JP" sz="1100" kern="1200" dirty="0">
                        <a:solidFill>
                          <a:schemeClr val="tx1"/>
                        </a:solidFill>
                        <a:effectLst/>
                        <a:latin typeface="+mn-lt"/>
                        <a:ea typeface="+mn-ea"/>
                        <a:cs typeface="+mn-cs"/>
                      </a:endParaRPr>
                    </a:p>
                    <a:p>
                      <a:pPr marL="265113" lvl="0" indent="-265113"/>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民間の病院は、コロナの影響で経営が厳しくな</a:t>
                      </a:r>
                      <a:r>
                        <a:rPr kumimoji="1" lang="ja-JP" altLang="en-US" sz="1100" kern="1200" dirty="0">
                          <a:solidFill>
                            <a:schemeClr val="tx1"/>
                          </a:solidFill>
                          <a:effectLst/>
                          <a:latin typeface="+mn-lt"/>
                          <a:ea typeface="+mn-ea"/>
                          <a:cs typeface="+mn-cs"/>
                        </a:rPr>
                        <a:t>り、</a:t>
                      </a:r>
                      <a:r>
                        <a:rPr kumimoji="1" lang="ja-JP" altLang="ja-JP" sz="1100" kern="1200" dirty="0" smtClean="0">
                          <a:solidFill>
                            <a:schemeClr val="tx1"/>
                          </a:solidFill>
                          <a:effectLst/>
                          <a:latin typeface="+mn-lt"/>
                          <a:ea typeface="+mn-ea"/>
                          <a:cs typeface="+mn-cs"/>
                        </a:rPr>
                        <a:t>耐震</a:t>
                      </a:r>
                      <a:r>
                        <a:rPr kumimoji="1" lang="ja-JP" altLang="en-US" sz="1100" kern="1200" dirty="0" smtClean="0">
                          <a:solidFill>
                            <a:schemeClr val="tx1"/>
                          </a:solidFill>
                          <a:effectLst/>
                          <a:latin typeface="+mn-lt"/>
                          <a:ea typeface="+mn-ea"/>
                          <a:cs typeface="+mn-cs"/>
                        </a:rPr>
                        <a:t>化に</a:t>
                      </a:r>
                      <a:r>
                        <a:rPr kumimoji="1" lang="ja-JP" altLang="en-US" sz="1100" kern="1200" dirty="0">
                          <a:solidFill>
                            <a:schemeClr val="tx1"/>
                          </a:solidFill>
                          <a:effectLst/>
                          <a:latin typeface="+mn-lt"/>
                          <a:ea typeface="+mn-ea"/>
                          <a:cs typeface="+mn-cs"/>
                        </a:rPr>
                        <a:t>投資するのが難しい</a:t>
                      </a:r>
                      <a:r>
                        <a:rPr kumimoji="1" lang="ja-JP" altLang="ja-JP" sz="1100" kern="1200" dirty="0">
                          <a:solidFill>
                            <a:schemeClr val="tx1"/>
                          </a:solidFill>
                          <a:effectLst/>
                          <a:latin typeface="+mn-lt"/>
                          <a:ea typeface="+mn-ea"/>
                          <a:cs typeface="+mn-cs"/>
                        </a:rPr>
                        <a:t>状況</a:t>
                      </a:r>
                      <a:r>
                        <a:rPr kumimoji="1" lang="ja-JP" altLang="en-US" sz="1100" kern="1200" dirty="0">
                          <a:solidFill>
                            <a:schemeClr val="tx1"/>
                          </a:solidFill>
                          <a:effectLst/>
                          <a:latin typeface="+mn-lt"/>
                          <a:ea typeface="+mn-ea"/>
                          <a:cs typeface="+mn-cs"/>
                        </a:rPr>
                        <a:t>にな</a:t>
                      </a:r>
                      <a:r>
                        <a:rPr kumimoji="1" lang="ja-JP" altLang="ja-JP" sz="1100" kern="1200" dirty="0">
                          <a:solidFill>
                            <a:schemeClr val="tx1"/>
                          </a:solidFill>
                          <a:effectLst/>
                          <a:latin typeface="+mn-lt"/>
                          <a:ea typeface="+mn-ea"/>
                          <a:cs typeface="+mn-cs"/>
                        </a:rPr>
                        <a:t>っている。他の</a:t>
                      </a:r>
                      <a:r>
                        <a:rPr kumimoji="1" lang="ja-JP" altLang="en-US" sz="1100" kern="1200" dirty="0">
                          <a:solidFill>
                            <a:schemeClr val="tx1"/>
                          </a:solidFill>
                          <a:effectLst/>
                          <a:latin typeface="+mn-lt"/>
                          <a:ea typeface="+mn-ea"/>
                          <a:cs typeface="+mn-cs"/>
                        </a:rPr>
                        <a:t>施策</a:t>
                      </a:r>
                      <a:r>
                        <a:rPr kumimoji="1" lang="ja-JP" altLang="ja-JP" sz="1100" kern="1200" dirty="0">
                          <a:solidFill>
                            <a:schemeClr val="tx1"/>
                          </a:solidFill>
                          <a:effectLst/>
                          <a:latin typeface="+mn-lt"/>
                          <a:ea typeface="+mn-ea"/>
                          <a:cs typeface="+mn-cs"/>
                        </a:rPr>
                        <a:t>と</a:t>
                      </a:r>
                      <a:r>
                        <a:rPr kumimoji="1" lang="ja-JP" altLang="en-US" sz="1100" kern="1200" dirty="0">
                          <a:solidFill>
                            <a:schemeClr val="tx1"/>
                          </a:solidFill>
                          <a:effectLst/>
                          <a:latin typeface="+mn-lt"/>
                          <a:ea typeface="+mn-ea"/>
                          <a:cs typeface="+mn-cs"/>
                        </a:rPr>
                        <a:t>も</a:t>
                      </a:r>
                      <a:r>
                        <a:rPr kumimoji="1" lang="ja-JP" altLang="ja-JP" sz="1100" kern="1200" dirty="0">
                          <a:solidFill>
                            <a:schemeClr val="tx1"/>
                          </a:solidFill>
                          <a:effectLst/>
                          <a:latin typeface="+mn-lt"/>
                          <a:ea typeface="+mn-ea"/>
                          <a:cs typeface="+mn-cs"/>
                        </a:rPr>
                        <a:t>リンク</a:t>
                      </a:r>
                      <a:r>
                        <a:rPr kumimoji="1" lang="ja-JP" altLang="en-US" sz="1100" kern="1200" dirty="0">
                          <a:solidFill>
                            <a:schemeClr val="tx1"/>
                          </a:solidFill>
                          <a:effectLst/>
                          <a:latin typeface="+mn-lt"/>
                          <a:ea typeface="+mn-ea"/>
                          <a:cs typeface="+mn-cs"/>
                        </a:rPr>
                        <a:t>し</a:t>
                      </a:r>
                      <a:r>
                        <a:rPr kumimoji="1" lang="ja-JP" altLang="ja-JP" sz="1100" kern="1200" dirty="0">
                          <a:solidFill>
                            <a:schemeClr val="tx1"/>
                          </a:solidFill>
                          <a:effectLst/>
                          <a:latin typeface="+mn-lt"/>
                          <a:ea typeface="+mn-ea"/>
                          <a:cs typeface="+mn-cs"/>
                        </a:rPr>
                        <a:t>、手厚い補助</a:t>
                      </a:r>
                      <a:r>
                        <a:rPr kumimoji="1" lang="ja-JP" altLang="en-US" sz="1100" kern="1200" dirty="0">
                          <a:solidFill>
                            <a:schemeClr val="tx1"/>
                          </a:solidFill>
                          <a:effectLst/>
                          <a:latin typeface="+mn-lt"/>
                          <a:ea typeface="+mn-ea"/>
                          <a:cs typeface="+mn-cs"/>
                        </a:rPr>
                        <a:t>施策</a:t>
                      </a:r>
                      <a:r>
                        <a:rPr kumimoji="1" lang="ja-JP" altLang="ja-JP" sz="1100" kern="1200" dirty="0">
                          <a:solidFill>
                            <a:schemeClr val="tx1"/>
                          </a:solidFill>
                          <a:effectLst/>
                          <a:latin typeface="+mn-lt"/>
                          <a:ea typeface="+mn-ea"/>
                          <a:cs typeface="+mn-cs"/>
                        </a:rPr>
                        <a:t>を考えないと</a:t>
                      </a:r>
                      <a:r>
                        <a:rPr kumimoji="1" lang="ja-JP" altLang="en-US" sz="1100" kern="1200" dirty="0">
                          <a:solidFill>
                            <a:schemeClr val="tx1"/>
                          </a:solidFill>
                          <a:effectLst/>
                          <a:latin typeface="+mn-lt"/>
                          <a:ea typeface="+mn-ea"/>
                          <a:cs typeface="+mn-cs"/>
                        </a:rPr>
                        <a:t>耐震化が</a:t>
                      </a:r>
                      <a:r>
                        <a:rPr kumimoji="1" lang="ja-JP" altLang="ja-JP" sz="1100" kern="1200" dirty="0">
                          <a:solidFill>
                            <a:schemeClr val="tx1"/>
                          </a:solidFill>
                          <a:effectLst/>
                          <a:latin typeface="+mn-lt"/>
                          <a:ea typeface="+mn-ea"/>
                          <a:cs typeface="+mn-cs"/>
                        </a:rPr>
                        <a:t>進まないのではないか。</a:t>
                      </a:r>
                    </a:p>
                    <a:p>
                      <a:pPr marL="265113" lvl="0" indent="-265113"/>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民間病院も病床数や規模によって経営状況や、耐震改修費用が違ってくるので、</a:t>
                      </a:r>
                      <a:r>
                        <a:rPr kumimoji="1" lang="ja-JP" altLang="en-US" sz="1100" kern="1200" dirty="0">
                          <a:solidFill>
                            <a:schemeClr val="tx1"/>
                          </a:solidFill>
                          <a:effectLst/>
                          <a:latin typeface="+mn-lt"/>
                          <a:ea typeface="+mn-ea"/>
                          <a:cs typeface="+mn-cs"/>
                        </a:rPr>
                        <a:t>それぞれの状況に応じた</a:t>
                      </a:r>
                      <a:r>
                        <a:rPr kumimoji="1" lang="ja-JP" altLang="ja-JP" sz="1100" kern="1200" dirty="0">
                          <a:solidFill>
                            <a:schemeClr val="tx1"/>
                          </a:solidFill>
                          <a:effectLst/>
                          <a:latin typeface="+mn-lt"/>
                          <a:ea typeface="+mn-ea"/>
                          <a:cs typeface="+mn-cs"/>
                        </a:rPr>
                        <a:t>手立てを考えて</a:t>
                      </a:r>
                      <a:r>
                        <a:rPr kumimoji="1" lang="ja-JP" altLang="en-US" sz="1100" kern="1200" dirty="0" smtClean="0">
                          <a:solidFill>
                            <a:schemeClr val="tx1"/>
                          </a:solidFill>
                          <a:effectLst/>
                          <a:latin typeface="+mn-lt"/>
                          <a:ea typeface="+mn-ea"/>
                          <a:cs typeface="+mn-cs"/>
                        </a:rPr>
                        <a:t>いく必要がある</a:t>
                      </a:r>
                      <a:r>
                        <a:rPr kumimoji="1" lang="ja-JP" altLang="ja-JP" sz="1100" kern="1200" dirty="0" smtClean="0">
                          <a:solidFill>
                            <a:schemeClr val="tx1"/>
                          </a:solidFill>
                          <a:effectLst/>
                          <a:latin typeface="+mn-lt"/>
                          <a:ea typeface="+mn-ea"/>
                          <a:cs typeface="+mn-cs"/>
                        </a:rPr>
                        <a:t>。</a:t>
                      </a:r>
                      <a:endParaRPr kumimoji="1" lang="ja-JP" altLang="ja-JP" sz="1100" kern="1200" dirty="0">
                        <a:solidFill>
                          <a:schemeClr val="tx1"/>
                        </a:solidFill>
                        <a:effectLst/>
                        <a:latin typeface="+mn-lt"/>
                        <a:ea typeface="+mn-ea"/>
                        <a:cs typeface="+mn-cs"/>
                      </a:endParaRPr>
                    </a:p>
                  </a:txBody>
                  <a:tcPr/>
                </a:tc>
                <a:tc>
                  <a:txBody>
                    <a:bodyPr/>
                    <a:lstStyle/>
                    <a:p>
                      <a:pPr marL="266700" indent="-266700"/>
                      <a:r>
                        <a:rPr kumimoji="1" lang="ja-JP" altLang="en-US" sz="1100" dirty="0"/>
                        <a:t>○　関係部局と連携し、耐震化に向けた課題、ニーズを的確に把握し、必要となる様々な情報を提供し、啓発を行う。</a:t>
                      </a:r>
                      <a:endParaRPr kumimoji="1" lang="en-US" altLang="ja-JP" sz="1100" dirty="0"/>
                    </a:p>
                    <a:p>
                      <a:pPr marL="266700" indent="-266700"/>
                      <a:r>
                        <a:rPr kumimoji="1" lang="ja-JP" altLang="en-US" sz="1100" dirty="0"/>
                        <a:t>　</a:t>
                      </a:r>
                    </a:p>
                  </a:txBody>
                  <a:tcPr/>
                </a:tc>
                <a:extLst>
                  <a:ext uri="{0D108BD9-81ED-4DB2-BD59-A6C34878D82A}">
                    <a16:rowId xmlns:a16="http://schemas.microsoft.com/office/drawing/2014/main" val="2758468632"/>
                  </a:ext>
                </a:extLst>
              </a:tr>
              <a:tr h="510408">
                <a:tc vMerge="1">
                  <a:txBody>
                    <a:bodyPr/>
                    <a:lstStyle/>
                    <a:p>
                      <a:pPr marL="265113" lvl="0" indent="-265113"/>
                      <a:endParaRPr kumimoji="1" lang="ja-JP" altLang="ja-JP" sz="1150" kern="1200" dirty="0">
                        <a:solidFill>
                          <a:schemeClr val="tx1"/>
                        </a:solidFill>
                        <a:effectLst/>
                        <a:latin typeface="+mn-lt"/>
                        <a:ea typeface="+mn-ea"/>
                        <a:cs typeface="+mn-cs"/>
                      </a:endParaRPr>
                    </a:p>
                  </a:txBody>
                  <a:tcPr vert="eaVert"/>
                </a:tc>
                <a:tc>
                  <a:txBody>
                    <a:bodyPr/>
                    <a:lstStyle/>
                    <a:p>
                      <a:pPr marL="265113" lvl="0" indent="-265113"/>
                      <a:r>
                        <a:rPr kumimoji="1" lang="ja-JP" altLang="en-US" sz="1100" b="1" kern="1200" dirty="0">
                          <a:solidFill>
                            <a:schemeClr val="tx1"/>
                          </a:solidFill>
                          <a:effectLst/>
                          <a:latin typeface="+mn-lt"/>
                          <a:ea typeface="+mn-ea"/>
                          <a:cs typeface="+mn-cs"/>
                        </a:rPr>
                        <a:t>建築物</a:t>
                      </a:r>
                      <a:endParaRPr kumimoji="1" lang="en-US" altLang="ja-JP" sz="1100" b="1" kern="1200" dirty="0">
                        <a:solidFill>
                          <a:schemeClr val="tx1"/>
                        </a:solidFill>
                        <a:effectLst/>
                        <a:latin typeface="+mn-lt"/>
                        <a:ea typeface="+mn-ea"/>
                        <a:cs typeface="+mn-cs"/>
                      </a:endParaRPr>
                    </a:p>
                    <a:p>
                      <a:pPr marL="265113" lvl="0" indent="-265113"/>
                      <a:r>
                        <a:rPr kumimoji="1" lang="ja-JP" altLang="en-US" sz="1100" b="1" kern="1200" dirty="0">
                          <a:solidFill>
                            <a:schemeClr val="tx1"/>
                          </a:solidFill>
                          <a:effectLst/>
                          <a:latin typeface="+mn-lt"/>
                          <a:ea typeface="+mn-ea"/>
                          <a:cs typeface="+mn-cs"/>
                        </a:rPr>
                        <a:t>沿道</a:t>
                      </a:r>
                      <a:endParaRPr kumimoji="1" lang="ja-JP" altLang="ja-JP" sz="1100" b="1" kern="1200" dirty="0">
                        <a:solidFill>
                          <a:schemeClr val="tx1"/>
                        </a:solidFill>
                        <a:effectLst/>
                        <a:latin typeface="+mn-lt"/>
                        <a:ea typeface="+mn-ea"/>
                        <a:cs typeface="+mn-cs"/>
                      </a:endParaRPr>
                    </a:p>
                  </a:txBody>
                  <a:tcPr vert="eaVert" anchor="ctr"/>
                </a:tc>
                <a:tc>
                  <a:txBody>
                    <a:bodyPr/>
                    <a:lstStyle/>
                    <a:p>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補助制度</a:t>
                      </a:r>
                      <a:r>
                        <a:rPr kumimoji="1" lang="ja-JP" altLang="ja-JP" sz="1100" b="1" kern="1200" dirty="0">
                          <a:solidFill>
                            <a:schemeClr val="tx1"/>
                          </a:solidFill>
                          <a:effectLst/>
                          <a:latin typeface="+mn-lt"/>
                          <a:ea typeface="+mn-ea"/>
                          <a:cs typeface="+mn-cs"/>
                        </a:rPr>
                        <a:t>】</a:t>
                      </a:r>
                      <a:endParaRPr kumimoji="1" lang="ja-JP" altLang="ja-JP" sz="1100" kern="1200" dirty="0">
                        <a:solidFill>
                          <a:schemeClr val="tx1"/>
                        </a:solidFill>
                        <a:effectLst/>
                        <a:latin typeface="+mn-lt"/>
                        <a:ea typeface="+mn-ea"/>
                        <a:cs typeface="+mn-cs"/>
                      </a:endParaRPr>
                    </a:p>
                    <a:p>
                      <a:pPr marL="265113" lvl="0" indent="-265113"/>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広域緊急交通路沿道建築物の改修工事の補助について、</a:t>
                      </a:r>
                      <a:r>
                        <a:rPr kumimoji="1" lang="en-US" altLang="ja-JP" sz="1100" kern="1200" dirty="0">
                          <a:solidFill>
                            <a:schemeClr val="tx1"/>
                          </a:solidFill>
                          <a:effectLst/>
                          <a:latin typeface="+mn-lt"/>
                          <a:ea typeface="+mn-ea"/>
                          <a:cs typeface="+mn-cs"/>
                        </a:rPr>
                        <a:t>5,000</a:t>
                      </a:r>
                      <a:r>
                        <a:rPr kumimoji="1" lang="ja-JP" altLang="ja-JP" sz="1100" kern="1200" dirty="0">
                          <a:solidFill>
                            <a:schemeClr val="tx1"/>
                          </a:solidFill>
                          <a:effectLst/>
                          <a:latin typeface="+mn-lt"/>
                          <a:ea typeface="+mn-ea"/>
                          <a:cs typeface="+mn-cs"/>
                        </a:rPr>
                        <a:t>㎡以下に比べて</a:t>
                      </a:r>
                      <a:r>
                        <a:rPr kumimoji="1" lang="en-US" altLang="ja-JP" sz="1100" kern="1200" dirty="0">
                          <a:solidFill>
                            <a:schemeClr val="tx1"/>
                          </a:solidFill>
                          <a:effectLst/>
                          <a:latin typeface="+mn-lt"/>
                          <a:ea typeface="+mn-ea"/>
                          <a:cs typeface="+mn-cs"/>
                        </a:rPr>
                        <a:t>5,000</a:t>
                      </a:r>
                      <a:r>
                        <a:rPr kumimoji="1" lang="ja-JP" altLang="ja-JP" sz="1100" kern="1200" dirty="0">
                          <a:solidFill>
                            <a:schemeClr val="tx1"/>
                          </a:solidFill>
                          <a:effectLst/>
                          <a:latin typeface="+mn-lt"/>
                          <a:ea typeface="+mn-ea"/>
                          <a:cs typeface="+mn-cs"/>
                        </a:rPr>
                        <a:t>㎡を超えると補助率が半分になるの</a:t>
                      </a:r>
                      <a:r>
                        <a:rPr kumimoji="1" lang="ja-JP" altLang="ja-JP" sz="1100" kern="1200" dirty="0" smtClean="0">
                          <a:solidFill>
                            <a:schemeClr val="tx1"/>
                          </a:solidFill>
                          <a:effectLst/>
                          <a:latin typeface="+mn-lt"/>
                          <a:ea typeface="+mn-ea"/>
                          <a:cs typeface="+mn-cs"/>
                        </a:rPr>
                        <a:t>は</a:t>
                      </a:r>
                      <a:r>
                        <a:rPr kumimoji="1" lang="ja-JP" altLang="en-US" sz="1100" kern="1200" dirty="0" smtClean="0">
                          <a:solidFill>
                            <a:schemeClr val="tx1"/>
                          </a:solidFill>
                          <a:effectLst/>
                          <a:latin typeface="+mn-lt"/>
                          <a:ea typeface="+mn-ea"/>
                          <a:cs typeface="+mn-cs"/>
                        </a:rPr>
                        <a:t>改善すべき</a:t>
                      </a:r>
                      <a:r>
                        <a:rPr kumimoji="1" lang="ja-JP" altLang="ja-JP" sz="1100" kern="1200" dirty="0" smtClean="0">
                          <a:solidFill>
                            <a:schemeClr val="tx1"/>
                          </a:solidFill>
                          <a:effectLst/>
                          <a:latin typeface="+mn-lt"/>
                          <a:ea typeface="+mn-ea"/>
                          <a:cs typeface="+mn-cs"/>
                        </a:rPr>
                        <a:t>。</a:t>
                      </a:r>
                      <a:r>
                        <a:rPr kumimoji="1" lang="ja-JP" altLang="ja-JP" sz="1100" kern="1200" dirty="0">
                          <a:solidFill>
                            <a:schemeClr val="tx1"/>
                          </a:solidFill>
                          <a:effectLst/>
                          <a:latin typeface="+mn-lt"/>
                          <a:ea typeface="+mn-ea"/>
                          <a:cs typeface="+mn-cs"/>
                        </a:rPr>
                        <a:t>何か対策を考えてほしい。</a:t>
                      </a:r>
                    </a:p>
                  </a:txBody>
                  <a:tcPr/>
                </a:tc>
                <a:tc>
                  <a:txBody>
                    <a:bodyPr/>
                    <a:lstStyle/>
                    <a:p>
                      <a:r>
                        <a:rPr kumimoji="1" lang="ja-JP" altLang="en-US" sz="1100" dirty="0"/>
                        <a:t>○　制度見直し等を引き続き検討していく。</a:t>
                      </a:r>
                    </a:p>
                  </a:txBody>
                  <a:tcPr/>
                </a:tc>
                <a:extLst>
                  <a:ext uri="{0D108BD9-81ED-4DB2-BD59-A6C34878D82A}">
                    <a16:rowId xmlns:a16="http://schemas.microsoft.com/office/drawing/2014/main" val="2709294065"/>
                  </a:ext>
                </a:extLst>
              </a:tr>
              <a:tr h="654369">
                <a:tc>
                  <a:txBody>
                    <a:bodyPr/>
                    <a:lstStyle/>
                    <a:p>
                      <a:pPr marL="265113" lvl="0" indent="-265113"/>
                      <a:endParaRPr kumimoji="1" lang="ja-JP" altLang="ja-JP" sz="1100" b="1" kern="1200" dirty="0">
                        <a:solidFill>
                          <a:schemeClr val="tx1"/>
                        </a:solidFill>
                        <a:effectLst/>
                        <a:latin typeface="+mn-lt"/>
                        <a:ea typeface="+mn-ea"/>
                        <a:cs typeface="+mn-cs"/>
                      </a:endParaRPr>
                    </a:p>
                  </a:txBody>
                  <a:tcPr vert="eaVert" anchor="ctr"/>
                </a:tc>
                <a:tc>
                  <a:txBody>
                    <a:bodyPr/>
                    <a:lstStyle/>
                    <a:p>
                      <a:pPr marL="265113" lvl="0" indent="-265113"/>
                      <a:r>
                        <a:rPr kumimoji="1" lang="ja-JP" altLang="en-US" sz="1100" b="1" kern="1200" dirty="0">
                          <a:solidFill>
                            <a:schemeClr val="tx1"/>
                          </a:solidFill>
                          <a:effectLst/>
                          <a:latin typeface="+mn-lt"/>
                          <a:ea typeface="+mn-ea"/>
                          <a:cs typeface="+mn-cs"/>
                        </a:rPr>
                        <a:t>その他</a:t>
                      </a:r>
                      <a:endParaRPr kumimoji="1" lang="ja-JP" altLang="ja-JP" sz="1100" b="1" kern="1200" dirty="0">
                        <a:solidFill>
                          <a:schemeClr val="tx1"/>
                        </a:solidFill>
                        <a:effectLst/>
                        <a:latin typeface="+mn-lt"/>
                        <a:ea typeface="+mn-ea"/>
                        <a:cs typeface="+mn-cs"/>
                      </a:endParaRPr>
                    </a:p>
                  </a:txBody>
                  <a:tcPr vert="eaVert" anchor="ctr"/>
                </a:tc>
                <a:tc>
                  <a:txBody>
                    <a:bodyPr/>
                    <a:lstStyle/>
                    <a:p>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地震への備え</a:t>
                      </a:r>
                      <a:r>
                        <a:rPr kumimoji="1" lang="ja-JP" altLang="ja-JP" sz="1100" b="1" kern="1200" dirty="0">
                          <a:solidFill>
                            <a:schemeClr val="tx1"/>
                          </a:solidFill>
                          <a:effectLst/>
                          <a:latin typeface="+mn-lt"/>
                          <a:ea typeface="+mn-ea"/>
                          <a:cs typeface="+mn-cs"/>
                        </a:rPr>
                        <a:t>】</a:t>
                      </a:r>
                    </a:p>
                    <a:p>
                      <a:pPr marL="265113" lvl="0" indent="-265113"/>
                      <a:r>
                        <a:rPr kumimoji="1" lang="ja-JP" altLang="en-US" sz="1100" kern="1200" dirty="0">
                          <a:solidFill>
                            <a:schemeClr val="tx1"/>
                          </a:solidFill>
                          <a:effectLst/>
                          <a:latin typeface="+mn-lt"/>
                          <a:ea typeface="+mn-ea"/>
                          <a:cs typeface="+mn-cs"/>
                        </a:rPr>
                        <a:t>○　</a:t>
                      </a:r>
                      <a:r>
                        <a:rPr kumimoji="1" lang="ja-JP" altLang="ja-JP" sz="1100" kern="1200" dirty="0">
                          <a:solidFill>
                            <a:schemeClr val="tx1"/>
                          </a:solidFill>
                          <a:effectLst/>
                          <a:latin typeface="+mn-lt"/>
                          <a:ea typeface="+mn-ea"/>
                          <a:cs typeface="+mn-cs"/>
                        </a:rPr>
                        <a:t>地震に備えて、食糧の備蓄や家具</a:t>
                      </a:r>
                      <a:r>
                        <a:rPr kumimoji="1" lang="ja-JP" altLang="en-US" sz="1100" kern="1200" dirty="0">
                          <a:solidFill>
                            <a:schemeClr val="tx1"/>
                          </a:solidFill>
                          <a:effectLst/>
                          <a:latin typeface="+mn-lt"/>
                          <a:ea typeface="+mn-ea"/>
                          <a:cs typeface="+mn-cs"/>
                        </a:rPr>
                        <a:t>固定</a:t>
                      </a:r>
                      <a:r>
                        <a:rPr kumimoji="1" lang="ja-JP" altLang="ja-JP" sz="1100" kern="1200" dirty="0">
                          <a:solidFill>
                            <a:schemeClr val="tx1"/>
                          </a:solidFill>
                          <a:effectLst/>
                          <a:latin typeface="+mn-lt"/>
                          <a:ea typeface="+mn-ea"/>
                          <a:cs typeface="+mn-cs"/>
                        </a:rPr>
                        <a:t>の大切さ、エレベーターの</a:t>
                      </a:r>
                      <a:r>
                        <a:rPr kumimoji="1" lang="ja-JP" altLang="en-US" sz="1100" kern="1200" dirty="0">
                          <a:solidFill>
                            <a:schemeClr val="tx1"/>
                          </a:solidFill>
                          <a:effectLst/>
                          <a:latin typeface="+mn-lt"/>
                          <a:ea typeface="+mn-ea"/>
                          <a:cs typeface="+mn-cs"/>
                        </a:rPr>
                        <a:t>閉じ込め</a:t>
                      </a:r>
                      <a:r>
                        <a:rPr kumimoji="1" lang="ja-JP" altLang="ja-JP" sz="1100" kern="1200" dirty="0">
                          <a:solidFill>
                            <a:schemeClr val="tx1"/>
                          </a:solidFill>
                          <a:effectLst/>
                          <a:latin typeface="+mn-lt"/>
                          <a:ea typeface="+mn-ea"/>
                          <a:cs typeface="+mn-cs"/>
                        </a:rPr>
                        <a:t>に対する注意喚起</a:t>
                      </a:r>
                      <a:r>
                        <a:rPr kumimoji="1" lang="ja-JP" altLang="en-US" sz="1100" kern="1200" dirty="0">
                          <a:solidFill>
                            <a:schemeClr val="tx1"/>
                          </a:solidFill>
                          <a:effectLst/>
                          <a:latin typeface="+mn-lt"/>
                          <a:ea typeface="+mn-ea"/>
                          <a:cs typeface="+mn-cs"/>
                        </a:rPr>
                        <a:t>なども付</a:t>
                      </a:r>
                      <a:r>
                        <a:rPr kumimoji="1" lang="ja-JP" altLang="ja-JP" sz="1100" kern="1200" dirty="0">
                          <a:solidFill>
                            <a:schemeClr val="tx1"/>
                          </a:solidFill>
                          <a:effectLst/>
                          <a:latin typeface="+mn-lt"/>
                          <a:ea typeface="+mn-ea"/>
                          <a:cs typeface="+mn-cs"/>
                        </a:rPr>
                        <a:t>け加えられたら</a:t>
                      </a:r>
                      <a:r>
                        <a:rPr kumimoji="1" lang="ja-JP" altLang="en-US" sz="1100" kern="1200" dirty="0">
                          <a:solidFill>
                            <a:schemeClr val="tx1"/>
                          </a:solidFill>
                          <a:effectLst/>
                          <a:latin typeface="+mn-lt"/>
                          <a:ea typeface="+mn-ea"/>
                          <a:cs typeface="+mn-cs"/>
                        </a:rPr>
                        <a:t>よい</a:t>
                      </a:r>
                      <a:r>
                        <a:rPr kumimoji="1" lang="ja-JP" altLang="ja-JP" sz="1100" kern="1200" dirty="0">
                          <a:solidFill>
                            <a:schemeClr val="tx1"/>
                          </a:solidFill>
                          <a:effectLst/>
                          <a:latin typeface="+mn-lt"/>
                          <a:ea typeface="+mn-ea"/>
                          <a:cs typeface="+mn-cs"/>
                        </a:rPr>
                        <a:t>。</a:t>
                      </a:r>
                    </a:p>
                  </a:txBody>
                  <a:tcPr/>
                </a:tc>
                <a:tc>
                  <a:txBody>
                    <a:bodyPr/>
                    <a:lstStyle/>
                    <a:p>
                      <a:pPr marL="261938" marR="0" lvl="0" indent="-261938" algn="l" defTabSz="1280160"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smtClean="0"/>
                        <a:t>住宅建築物耐震</a:t>
                      </a:r>
                      <a:r>
                        <a:rPr kumimoji="1" lang="en-US" altLang="ja-JP" sz="1100" dirty="0" smtClean="0"/>
                        <a:t>10</a:t>
                      </a:r>
                      <a:r>
                        <a:rPr kumimoji="1" lang="ja-JP" altLang="en-US" sz="1100" dirty="0" smtClean="0"/>
                        <a:t>ヵ年戦略・大阪「</a:t>
                      </a:r>
                      <a:r>
                        <a:rPr kumimoji="1" lang="ja-JP" altLang="en-US" sz="1100" dirty="0"/>
                        <a:t>その他関連施策の促進」により、啓発を実施している。</a:t>
                      </a:r>
                    </a:p>
                  </a:txBody>
                  <a:tcPr/>
                </a:tc>
                <a:extLst>
                  <a:ext uri="{0D108BD9-81ED-4DB2-BD59-A6C34878D82A}">
                    <a16:rowId xmlns:a16="http://schemas.microsoft.com/office/drawing/2014/main" val="1677432046"/>
                  </a:ext>
                </a:extLst>
              </a:tr>
            </a:tbl>
          </a:graphicData>
        </a:graphic>
      </p:graphicFrame>
    </p:spTree>
    <p:extLst>
      <p:ext uri="{BB962C8B-B14F-4D97-AF65-F5344CB8AC3E}">
        <p14:creationId xmlns:p14="http://schemas.microsoft.com/office/powerpoint/2010/main" val="22601725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2372</Words>
  <Application>Microsoft Office PowerPoint</Application>
  <PresentationFormat>A3 297x420 mm</PresentationFormat>
  <Paragraphs>91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2020-08-19T02:58:12Z</dcterms:created>
  <dcterms:modified xsi:type="dcterms:W3CDTF">2020-08-19T02:58:16Z</dcterms:modified>
</cp:coreProperties>
</file>